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2"/>
  </p:notesMasterIdLst>
  <p:sldIdLst>
    <p:sldId id="686" r:id="rId2"/>
    <p:sldId id="262" r:id="rId3"/>
    <p:sldId id="443" r:id="rId4"/>
    <p:sldId id="526" r:id="rId5"/>
    <p:sldId id="444" r:id="rId6"/>
    <p:sldId id="442" r:id="rId7"/>
    <p:sldId id="445" r:id="rId8"/>
    <p:sldId id="446" r:id="rId9"/>
    <p:sldId id="447" r:id="rId10"/>
    <p:sldId id="456" r:id="rId11"/>
    <p:sldId id="448" r:id="rId12"/>
    <p:sldId id="449" r:id="rId13"/>
    <p:sldId id="454" r:id="rId14"/>
    <p:sldId id="455" r:id="rId15"/>
    <p:sldId id="441" r:id="rId16"/>
    <p:sldId id="457" r:id="rId17"/>
    <p:sldId id="459" r:id="rId18"/>
    <p:sldId id="461" r:id="rId19"/>
    <p:sldId id="460" r:id="rId20"/>
    <p:sldId id="467" r:id="rId21"/>
    <p:sldId id="468" r:id="rId22"/>
    <p:sldId id="472" r:id="rId23"/>
    <p:sldId id="469" r:id="rId24"/>
    <p:sldId id="471" r:id="rId25"/>
    <p:sldId id="478" r:id="rId26"/>
    <p:sldId id="473" r:id="rId27"/>
    <p:sldId id="482" r:id="rId28"/>
    <p:sldId id="483" r:id="rId29"/>
    <p:sldId id="527" r:id="rId30"/>
    <p:sldId id="484" r:id="rId31"/>
    <p:sldId id="528" r:id="rId32"/>
    <p:sldId id="485" r:id="rId33"/>
    <p:sldId id="486" r:id="rId34"/>
    <p:sldId id="495" r:id="rId35"/>
    <p:sldId id="487" r:id="rId36"/>
    <p:sldId id="490" r:id="rId37"/>
    <p:sldId id="496" r:id="rId38"/>
    <p:sldId id="491" r:id="rId39"/>
    <p:sldId id="529" r:id="rId40"/>
    <p:sldId id="497" r:id="rId41"/>
    <p:sldId id="499" r:id="rId42"/>
    <p:sldId id="465" r:id="rId43"/>
    <p:sldId id="501" r:id="rId44"/>
    <p:sldId id="500" r:id="rId45"/>
    <p:sldId id="504" r:id="rId46"/>
    <p:sldId id="503" r:id="rId47"/>
    <p:sldId id="502" r:id="rId48"/>
    <p:sldId id="466" r:id="rId49"/>
    <p:sldId id="506" r:id="rId50"/>
    <p:sldId id="505" r:id="rId51"/>
    <p:sldId id="507" r:id="rId52"/>
    <p:sldId id="508" r:id="rId53"/>
    <p:sldId id="509" r:id="rId54"/>
    <p:sldId id="510" r:id="rId55"/>
    <p:sldId id="513" r:id="rId56"/>
    <p:sldId id="514" r:id="rId57"/>
    <p:sldId id="515" r:id="rId58"/>
    <p:sldId id="511" r:id="rId59"/>
    <p:sldId id="516" r:id="rId60"/>
    <p:sldId id="533" r:id="rId61"/>
    <p:sldId id="517" r:id="rId62"/>
    <p:sldId id="537" r:id="rId63"/>
    <p:sldId id="534" r:id="rId64"/>
    <p:sldId id="518" r:id="rId65"/>
    <p:sldId id="519" r:id="rId66"/>
    <p:sldId id="512" r:id="rId67"/>
    <p:sldId id="521" r:id="rId68"/>
    <p:sldId id="522" r:id="rId69"/>
    <p:sldId id="524" r:id="rId70"/>
    <p:sldId id="520" r:id="rId71"/>
    <p:sldId id="525" r:id="rId72"/>
    <p:sldId id="538" r:id="rId73"/>
    <p:sldId id="539" r:id="rId74"/>
    <p:sldId id="540" r:id="rId75"/>
    <p:sldId id="541" r:id="rId76"/>
    <p:sldId id="542" r:id="rId77"/>
    <p:sldId id="543" r:id="rId78"/>
    <p:sldId id="544" r:id="rId79"/>
    <p:sldId id="545" r:id="rId80"/>
    <p:sldId id="546" r:id="rId81"/>
    <p:sldId id="547" r:id="rId82"/>
    <p:sldId id="548" r:id="rId83"/>
    <p:sldId id="549" r:id="rId84"/>
    <p:sldId id="550" r:id="rId85"/>
    <p:sldId id="551" r:id="rId86"/>
    <p:sldId id="552" r:id="rId87"/>
    <p:sldId id="553" r:id="rId88"/>
    <p:sldId id="554" r:id="rId89"/>
    <p:sldId id="555" r:id="rId90"/>
    <p:sldId id="556" r:id="rId91"/>
    <p:sldId id="557" r:id="rId92"/>
    <p:sldId id="558" r:id="rId93"/>
    <p:sldId id="559" r:id="rId94"/>
    <p:sldId id="560" r:id="rId95"/>
    <p:sldId id="561" r:id="rId96"/>
    <p:sldId id="562" r:id="rId97"/>
    <p:sldId id="563" r:id="rId98"/>
    <p:sldId id="564" r:id="rId99"/>
    <p:sldId id="565" r:id="rId100"/>
    <p:sldId id="566" r:id="rId101"/>
    <p:sldId id="567" r:id="rId102"/>
    <p:sldId id="568" r:id="rId103"/>
    <p:sldId id="569" r:id="rId104"/>
    <p:sldId id="570" r:id="rId105"/>
    <p:sldId id="571" r:id="rId106"/>
    <p:sldId id="572" r:id="rId107"/>
    <p:sldId id="573" r:id="rId108"/>
    <p:sldId id="574" r:id="rId109"/>
    <p:sldId id="575" r:id="rId110"/>
    <p:sldId id="576" r:id="rId111"/>
    <p:sldId id="577" r:id="rId112"/>
    <p:sldId id="578" r:id="rId113"/>
    <p:sldId id="579" r:id="rId114"/>
    <p:sldId id="580" r:id="rId115"/>
    <p:sldId id="581" r:id="rId116"/>
    <p:sldId id="582" r:id="rId117"/>
    <p:sldId id="583" r:id="rId118"/>
    <p:sldId id="584" r:id="rId119"/>
    <p:sldId id="585" r:id="rId120"/>
    <p:sldId id="586" r:id="rId121"/>
    <p:sldId id="587" r:id="rId122"/>
    <p:sldId id="588" r:id="rId123"/>
    <p:sldId id="589" r:id="rId124"/>
    <p:sldId id="590" r:id="rId125"/>
    <p:sldId id="591" r:id="rId126"/>
    <p:sldId id="592" r:id="rId127"/>
    <p:sldId id="593" r:id="rId128"/>
    <p:sldId id="594" r:id="rId129"/>
    <p:sldId id="595" r:id="rId130"/>
    <p:sldId id="596" r:id="rId131"/>
    <p:sldId id="597" r:id="rId132"/>
    <p:sldId id="598" r:id="rId133"/>
    <p:sldId id="599" r:id="rId134"/>
    <p:sldId id="600" r:id="rId135"/>
    <p:sldId id="601" r:id="rId136"/>
    <p:sldId id="602" r:id="rId137"/>
    <p:sldId id="603" r:id="rId138"/>
    <p:sldId id="604" r:id="rId139"/>
    <p:sldId id="605" r:id="rId140"/>
    <p:sldId id="606" r:id="rId141"/>
    <p:sldId id="607" r:id="rId142"/>
    <p:sldId id="608" r:id="rId143"/>
    <p:sldId id="609" r:id="rId144"/>
    <p:sldId id="610" r:id="rId145"/>
    <p:sldId id="611" r:id="rId146"/>
    <p:sldId id="612" r:id="rId147"/>
    <p:sldId id="613" r:id="rId148"/>
    <p:sldId id="614" r:id="rId149"/>
    <p:sldId id="615" r:id="rId150"/>
    <p:sldId id="616" r:id="rId151"/>
    <p:sldId id="617" r:id="rId152"/>
    <p:sldId id="618" r:id="rId153"/>
    <p:sldId id="619" r:id="rId154"/>
    <p:sldId id="620" r:id="rId155"/>
    <p:sldId id="621" r:id="rId156"/>
    <p:sldId id="622" r:id="rId157"/>
    <p:sldId id="623" r:id="rId158"/>
    <p:sldId id="624" r:id="rId159"/>
    <p:sldId id="625" r:id="rId160"/>
    <p:sldId id="626" r:id="rId161"/>
    <p:sldId id="627" r:id="rId162"/>
    <p:sldId id="628" r:id="rId163"/>
    <p:sldId id="629" r:id="rId164"/>
    <p:sldId id="630" r:id="rId165"/>
    <p:sldId id="631" r:id="rId166"/>
    <p:sldId id="632" r:id="rId167"/>
    <p:sldId id="633" r:id="rId168"/>
    <p:sldId id="634" r:id="rId169"/>
    <p:sldId id="635" r:id="rId170"/>
    <p:sldId id="636" r:id="rId171"/>
    <p:sldId id="637" r:id="rId172"/>
    <p:sldId id="638" r:id="rId173"/>
    <p:sldId id="639" r:id="rId174"/>
    <p:sldId id="640" r:id="rId175"/>
    <p:sldId id="641" r:id="rId176"/>
    <p:sldId id="642" r:id="rId177"/>
    <p:sldId id="643" r:id="rId178"/>
    <p:sldId id="644" r:id="rId179"/>
    <p:sldId id="645" r:id="rId180"/>
    <p:sldId id="646" r:id="rId181"/>
    <p:sldId id="647" r:id="rId182"/>
    <p:sldId id="648" r:id="rId183"/>
    <p:sldId id="649" r:id="rId184"/>
    <p:sldId id="650" r:id="rId185"/>
    <p:sldId id="651" r:id="rId186"/>
    <p:sldId id="652" r:id="rId187"/>
    <p:sldId id="653" r:id="rId188"/>
    <p:sldId id="654" r:id="rId189"/>
    <p:sldId id="655" r:id="rId190"/>
    <p:sldId id="656" r:id="rId191"/>
    <p:sldId id="657" r:id="rId192"/>
    <p:sldId id="658" r:id="rId193"/>
    <p:sldId id="659" r:id="rId194"/>
    <p:sldId id="660" r:id="rId195"/>
    <p:sldId id="661" r:id="rId196"/>
    <p:sldId id="662" r:id="rId197"/>
    <p:sldId id="663" r:id="rId198"/>
    <p:sldId id="664" r:id="rId199"/>
    <p:sldId id="665" r:id="rId200"/>
    <p:sldId id="666" r:id="rId201"/>
    <p:sldId id="667" r:id="rId202"/>
    <p:sldId id="668" r:id="rId203"/>
    <p:sldId id="669" r:id="rId204"/>
    <p:sldId id="670" r:id="rId205"/>
    <p:sldId id="671" r:id="rId206"/>
    <p:sldId id="672" r:id="rId207"/>
    <p:sldId id="673" r:id="rId208"/>
    <p:sldId id="674" r:id="rId209"/>
    <p:sldId id="675" r:id="rId210"/>
    <p:sldId id="676" r:id="rId211"/>
    <p:sldId id="677" r:id="rId212"/>
    <p:sldId id="678" r:id="rId213"/>
    <p:sldId id="679" r:id="rId214"/>
    <p:sldId id="680" r:id="rId215"/>
    <p:sldId id="681" r:id="rId216"/>
    <p:sldId id="682" r:id="rId217"/>
    <p:sldId id="683" r:id="rId218"/>
    <p:sldId id="684" r:id="rId219"/>
    <p:sldId id="685" r:id="rId220"/>
    <p:sldId id="687" r:id="rId2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10F"/>
    <a:srgbClr val="EEE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9" autoAdjust="0"/>
  </p:normalViewPr>
  <p:slideViewPr>
    <p:cSldViewPr>
      <p:cViewPr varScale="1">
        <p:scale>
          <a:sx n="50" d="100"/>
          <a:sy n="50" d="100"/>
        </p:scale>
        <p:origin x="57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14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2B90F7E-87E8-45D6-A03A-6C5F84981A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17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8BC63BA3-DB7E-4524-BEF3-BB543EEC34D0}" type="slidenum">
              <a:rPr lang="en-US" altLang="zh-CN" smtClean="0">
                <a:latin typeface="Times New Roman" pitchFamily="18" charset="0"/>
              </a:rPr>
              <a:pPr eaLnBrk="1" hangingPunct="1"/>
              <a:t>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16E6D54-2EC5-4FAF-9A26-CB67C21A4354}" type="slidenum">
              <a:rPr lang="en-US" altLang="zh-CN" smtClean="0">
                <a:latin typeface="Times New Roman" pitchFamily="18" charset="0"/>
              </a:rPr>
              <a:pPr eaLnBrk="1" hangingPunct="1"/>
              <a:t>10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3E8B323-001A-4663-9A22-7F1D7AF5998B}" type="slidenum">
              <a:rPr lang="en-US" altLang="zh-CN" smtClean="0">
                <a:latin typeface="Times New Roman" pitchFamily="18" charset="0"/>
              </a:rPr>
              <a:pPr eaLnBrk="1" hangingPunct="1"/>
              <a:t>100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C073A000-6A08-4D4C-A8C5-ECC712FE8CF1}" type="slidenum">
              <a:rPr lang="en-US" altLang="zh-CN" smtClean="0">
                <a:latin typeface="Times New Roman" pitchFamily="18" charset="0"/>
              </a:rPr>
              <a:pPr eaLnBrk="1" hangingPunct="1"/>
              <a:t>101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ACD63F0-E880-4E2D-A411-CA7E94877F0C}" type="slidenum">
              <a:rPr lang="en-US" altLang="zh-CN" smtClean="0">
                <a:latin typeface="Times New Roman" pitchFamily="18" charset="0"/>
              </a:rPr>
              <a:pPr eaLnBrk="1" hangingPunct="1"/>
              <a:t>102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3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8B00CEFB-E171-4C6E-8D26-C59FC22EF420}" type="slidenum">
              <a:rPr lang="en-US" altLang="zh-CN" smtClean="0">
                <a:latin typeface="Times New Roman" pitchFamily="18" charset="0"/>
              </a:rPr>
              <a:pPr eaLnBrk="1" hangingPunct="1"/>
              <a:t>103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3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79AC9FE3-8EAC-4B32-9688-946F65DAD105}" type="slidenum">
              <a:rPr lang="en-US" altLang="zh-CN" smtClean="0">
                <a:latin typeface="Times New Roman" pitchFamily="18" charset="0"/>
              </a:rPr>
              <a:pPr eaLnBrk="1" hangingPunct="1"/>
              <a:t>104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33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8BDFF5E9-D5F5-4C5D-99C5-94664ADACC45}" type="slidenum">
              <a:rPr lang="en-US" altLang="zh-CN" smtClean="0">
                <a:latin typeface="Times New Roman" pitchFamily="18" charset="0"/>
              </a:rPr>
              <a:pPr eaLnBrk="1" hangingPunct="1"/>
              <a:t>105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2D7EEF6-E32A-42EC-AD91-A3FB2374B164}" type="slidenum">
              <a:rPr lang="en-US" altLang="zh-CN" smtClean="0">
                <a:latin typeface="Times New Roman" pitchFamily="18" charset="0"/>
              </a:rPr>
              <a:pPr eaLnBrk="1" hangingPunct="1"/>
              <a:t>106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35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C1D22A0C-4B04-443C-81CB-7DA954993A6F}" type="slidenum">
              <a:rPr lang="en-US" altLang="zh-CN" smtClean="0">
                <a:latin typeface="Times New Roman" pitchFamily="18" charset="0"/>
              </a:rPr>
              <a:pPr eaLnBrk="1" hangingPunct="1"/>
              <a:t>107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BAC37C6-2878-42B0-A982-1EE724A5BD01}" type="slidenum">
              <a:rPr lang="en-US" altLang="zh-CN" smtClean="0">
                <a:latin typeface="Times New Roman" pitchFamily="18" charset="0"/>
              </a:rPr>
              <a:pPr eaLnBrk="1" hangingPunct="1"/>
              <a:t>108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37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C985EFD2-13A2-40FE-B19D-0B34215E7A4D}" type="slidenum">
              <a:rPr lang="en-US" altLang="zh-CN" smtClean="0">
                <a:latin typeface="Times New Roman" pitchFamily="18" charset="0"/>
              </a:rPr>
              <a:pPr eaLnBrk="1" hangingPunct="1"/>
              <a:t>109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B7DF07E7-B133-4F7C-857C-F956391C9469}" type="slidenum">
              <a:rPr lang="en-US" altLang="zh-CN" smtClean="0">
                <a:latin typeface="Times New Roman" pitchFamily="18" charset="0"/>
              </a:rPr>
              <a:pPr eaLnBrk="1" hangingPunct="1"/>
              <a:t>11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EDA6315E-C9C6-4D7B-A644-7C12DCE84C64}" type="slidenum">
              <a:rPr lang="en-US" altLang="zh-CN" smtClean="0">
                <a:latin typeface="Times New Roman" pitchFamily="18" charset="0"/>
              </a:rPr>
              <a:pPr eaLnBrk="1" hangingPunct="1"/>
              <a:t>110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39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E70354E-06A5-4532-8D55-706257E55208}" type="slidenum">
              <a:rPr lang="en-US" altLang="zh-CN" smtClean="0">
                <a:latin typeface="Times New Roman" pitchFamily="18" charset="0"/>
              </a:rPr>
              <a:pPr eaLnBrk="1" hangingPunct="1"/>
              <a:t>111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1C47787-0CA4-48E4-BB90-44754035A49C}" type="slidenum">
              <a:rPr lang="en-US" altLang="zh-CN" smtClean="0">
                <a:latin typeface="Times New Roman" pitchFamily="18" charset="0"/>
              </a:rPr>
              <a:pPr eaLnBrk="1" hangingPunct="1"/>
              <a:t>112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42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283A13EE-349A-4673-8A29-C04DE9766862}" type="slidenum">
              <a:rPr lang="en-US" altLang="zh-CN" smtClean="0">
                <a:latin typeface="Times New Roman" pitchFamily="18" charset="0"/>
              </a:rPr>
              <a:pPr eaLnBrk="1" hangingPunct="1"/>
              <a:t>113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43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36A8DAD-B5E0-498F-BFD5-6E081D3CFC82}" type="slidenum">
              <a:rPr lang="en-US" altLang="zh-CN" smtClean="0">
                <a:latin typeface="Times New Roman" pitchFamily="18" charset="0"/>
              </a:rPr>
              <a:pPr eaLnBrk="1" hangingPunct="1"/>
              <a:t>114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9254C6E3-34C9-4597-A597-97BA4E6D4A0C}" type="slidenum">
              <a:rPr lang="en-US" altLang="zh-CN" smtClean="0">
                <a:latin typeface="Times New Roman" pitchFamily="18" charset="0"/>
              </a:rPr>
              <a:pPr eaLnBrk="1" hangingPunct="1"/>
              <a:t>115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7829EAF-C531-4C0C-9BA5-7CE4D02C8731}" type="slidenum">
              <a:rPr lang="en-US" altLang="zh-CN" smtClean="0">
                <a:latin typeface="Times New Roman" pitchFamily="18" charset="0"/>
              </a:rPr>
              <a:pPr eaLnBrk="1" hangingPunct="1"/>
              <a:t>116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46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68D4D37-EEE7-47DF-80A8-05BB0B90DDAA}" type="slidenum">
              <a:rPr lang="en-US" altLang="zh-CN" smtClean="0">
                <a:latin typeface="Times New Roman" pitchFamily="18" charset="0"/>
              </a:rPr>
              <a:pPr eaLnBrk="1" hangingPunct="1"/>
              <a:t>117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47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75EEDE3-4139-4308-9815-8129DD24F218}" type="slidenum">
              <a:rPr lang="en-US" altLang="zh-CN" smtClean="0">
                <a:latin typeface="Times New Roman" pitchFamily="18" charset="0"/>
              </a:rPr>
              <a:pPr eaLnBrk="1" hangingPunct="1"/>
              <a:t>118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48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84D1FB1-0A6C-4502-B7EF-0F3619576DE3}" type="slidenum">
              <a:rPr lang="en-US" altLang="zh-CN" smtClean="0">
                <a:latin typeface="Times New Roman" pitchFamily="18" charset="0"/>
              </a:rPr>
              <a:pPr eaLnBrk="1" hangingPunct="1"/>
              <a:t>119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47B98E4-5962-4133-8D28-4179F7817137}" type="slidenum">
              <a:rPr lang="en-US" altLang="zh-CN" smtClean="0">
                <a:latin typeface="Times New Roman" pitchFamily="18" charset="0"/>
              </a:rPr>
              <a:pPr eaLnBrk="1" hangingPunct="1"/>
              <a:t>12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CEB0FC8-943F-434E-B29B-F0BAD3754FD6}" type="slidenum">
              <a:rPr lang="en-US" altLang="zh-CN" smtClean="0">
                <a:latin typeface="Times New Roman" pitchFamily="18" charset="0"/>
              </a:rPr>
              <a:pPr eaLnBrk="1" hangingPunct="1"/>
              <a:t>120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5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8621F1F-05E6-4B0A-A735-AE09F6780A2F}" type="slidenum">
              <a:rPr lang="en-US" altLang="zh-CN" smtClean="0">
                <a:latin typeface="Times New Roman" pitchFamily="18" charset="0"/>
              </a:rPr>
              <a:pPr eaLnBrk="1" hangingPunct="1"/>
              <a:t>121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7B53136-9E2E-4997-9083-6815B23B3CAD}" type="slidenum">
              <a:rPr lang="en-US" altLang="zh-CN" smtClean="0">
                <a:latin typeface="Times New Roman" pitchFamily="18" charset="0"/>
              </a:rPr>
              <a:pPr eaLnBrk="1" hangingPunct="1"/>
              <a:t>122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52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77BBFECC-F849-49FC-8726-796856194D31}" type="slidenum">
              <a:rPr lang="en-US" altLang="zh-CN" smtClean="0">
                <a:latin typeface="Times New Roman" pitchFamily="18" charset="0"/>
              </a:rPr>
              <a:pPr eaLnBrk="1" hangingPunct="1"/>
              <a:t>123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53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60C4B9A-0D2F-4924-9AF6-208B8151B654}" type="slidenum">
              <a:rPr lang="en-US" altLang="zh-CN" smtClean="0">
                <a:latin typeface="Times New Roman" pitchFamily="18" charset="0"/>
              </a:rPr>
              <a:pPr eaLnBrk="1" hangingPunct="1"/>
              <a:t>124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D8C7B6E8-0B98-452B-9C2E-3F1FA483C902}" type="slidenum">
              <a:rPr lang="en-US" altLang="zh-CN" smtClean="0">
                <a:latin typeface="Times New Roman" pitchFamily="18" charset="0"/>
              </a:rPr>
              <a:pPr eaLnBrk="1" hangingPunct="1"/>
              <a:t>125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CA4D6E85-16AB-44FC-B29F-8B868275C846}" type="slidenum">
              <a:rPr lang="en-US" altLang="zh-CN" smtClean="0">
                <a:latin typeface="Times New Roman" pitchFamily="18" charset="0"/>
              </a:rPr>
              <a:pPr eaLnBrk="1" hangingPunct="1"/>
              <a:t>126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1CD9A68-EC3E-4AA4-A4EC-45533DE1319D}" type="slidenum">
              <a:rPr lang="en-US" altLang="zh-CN" smtClean="0">
                <a:latin typeface="Times New Roman" pitchFamily="18" charset="0"/>
              </a:rPr>
              <a:pPr eaLnBrk="1" hangingPunct="1"/>
              <a:t>127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14BDCD6-C20F-4813-97E9-6E0DE9D5BFE7}" type="slidenum">
              <a:rPr lang="en-US" altLang="zh-CN" smtClean="0">
                <a:latin typeface="Times New Roman" pitchFamily="18" charset="0"/>
              </a:rPr>
              <a:pPr eaLnBrk="1" hangingPunct="1"/>
              <a:t>128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58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293BABA1-C1E1-490F-8EF9-5DAF902F4304}" type="slidenum">
              <a:rPr lang="en-US" altLang="zh-CN" smtClean="0">
                <a:latin typeface="Times New Roman" pitchFamily="18" charset="0"/>
              </a:rPr>
              <a:pPr eaLnBrk="1" hangingPunct="1"/>
              <a:t>129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59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14C2A37-DBE7-4B2C-B2D2-9282D5F64DDA}" type="slidenum">
              <a:rPr lang="en-US" altLang="zh-CN" smtClean="0">
                <a:latin typeface="Times New Roman" pitchFamily="18" charset="0"/>
              </a:rPr>
              <a:pPr eaLnBrk="1" hangingPunct="1"/>
              <a:t>13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8049971-6FA1-437B-9EE2-7AE79748C5E8}" type="slidenum">
              <a:rPr lang="en-US" altLang="zh-CN" smtClean="0">
                <a:latin typeface="Times New Roman" pitchFamily="18" charset="0"/>
              </a:rPr>
              <a:pPr eaLnBrk="1" hangingPunct="1"/>
              <a:t>130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E164D4CD-C964-4A88-B1C4-A4E1037AF515}" type="slidenum">
              <a:rPr lang="en-US" altLang="zh-CN" smtClean="0">
                <a:latin typeface="Times New Roman" pitchFamily="18" charset="0"/>
              </a:rPr>
              <a:pPr eaLnBrk="1" hangingPunct="1"/>
              <a:t>131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6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60FEE7F-7420-423C-B3BF-4BF493CA3E80}" type="slidenum">
              <a:rPr lang="en-US" altLang="zh-CN" smtClean="0">
                <a:latin typeface="Times New Roman" pitchFamily="18" charset="0"/>
              </a:rPr>
              <a:pPr eaLnBrk="1" hangingPunct="1"/>
              <a:t>132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62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D0726F10-64C9-4EF6-82AB-0BCABDD7D6E8}" type="slidenum">
              <a:rPr lang="en-US" altLang="zh-CN" smtClean="0">
                <a:latin typeface="Times New Roman" pitchFamily="18" charset="0"/>
              </a:rPr>
              <a:pPr eaLnBrk="1" hangingPunct="1"/>
              <a:t>133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7A7AB579-B3E5-4D50-A38A-E8718BEEF9A2}" type="slidenum">
              <a:rPr lang="en-US" altLang="zh-CN" smtClean="0">
                <a:latin typeface="Times New Roman" pitchFamily="18" charset="0"/>
              </a:rPr>
              <a:pPr eaLnBrk="1" hangingPunct="1"/>
              <a:t>134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64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8B03BFE-A5C3-4491-B67B-C9E6BD2AD280}" type="slidenum">
              <a:rPr lang="en-US" altLang="zh-CN" smtClean="0">
                <a:latin typeface="Times New Roman" pitchFamily="18" charset="0"/>
              </a:rPr>
              <a:pPr eaLnBrk="1" hangingPunct="1"/>
              <a:t>135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DD57276A-BEBA-4C54-AC63-91281E9DB566}" type="slidenum">
              <a:rPr lang="en-US" altLang="zh-CN" smtClean="0">
                <a:latin typeface="Times New Roman" pitchFamily="18" charset="0"/>
              </a:rPr>
              <a:pPr eaLnBrk="1" hangingPunct="1"/>
              <a:t>136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6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D116061-A319-45A6-82B4-68CACA8D7CD6}" type="slidenum">
              <a:rPr lang="en-US" altLang="zh-CN" smtClean="0">
                <a:latin typeface="Times New Roman" pitchFamily="18" charset="0"/>
              </a:rPr>
              <a:pPr eaLnBrk="1" hangingPunct="1"/>
              <a:t>137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789F7F24-C120-4CB1-A49A-A341E99AF959}" type="slidenum">
              <a:rPr lang="en-US" altLang="zh-CN" smtClean="0">
                <a:latin typeface="Times New Roman" pitchFamily="18" charset="0"/>
              </a:rPr>
              <a:pPr eaLnBrk="1" hangingPunct="1"/>
              <a:t>138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C517ACB8-6612-4915-BF6E-BACBC62ED0B0}" type="slidenum">
              <a:rPr lang="en-US" altLang="zh-CN" smtClean="0">
                <a:latin typeface="Times New Roman" pitchFamily="18" charset="0"/>
              </a:rPr>
              <a:pPr eaLnBrk="1" hangingPunct="1"/>
              <a:t>139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88CB467F-C72D-4B93-A82F-71CACAC9F237}" type="slidenum">
              <a:rPr lang="en-US" altLang="zh-CN" smtClean="0">
                <a:latin typeface="Times New Roman" pitchFamily="18" charset="0"/>
              </a:rPr>
              <a:pPr eaLnBrk="1" hangingPunct="1"/>
              <a:t>14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FBF78E1-99EF-4A35-B596-F5F257B350C9}" type="slidenum">
              <a:rPr lang="en-US" altLang="zh-CN" smtClean="0">
                <a:latin typeface="Times New Roman" pitchFamily="18" charset="0"/>
              </a:rPr>
              <a:pPr eaLnBrk="1" hangingPunct="1"/>
              <a:t>140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70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9C084CA-EE40-4B28-946F-F3945F2B469D}" type="slidenum">
              <a:rPr lang="en-US" altLang="zh-CN" smtClean="0">
                <a:latin typeface="Times New Roman" pitchFamily="18" charset="0"/>
              </a:rPr>
              <a:pPr eaLnBrk="1" hangingPunct="1"/>
              <a:t>141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5F3B3B0-B0A7-42BD-B905-D27EFFF4495E}" type="slidenum">
              <a:rPr lang="en-US" altLang="zh-CN" smtClean="0">
                <a:latin typeface="Times New Roman" pitchFamily="18" charset="0"/>
              </a:rPr>
              <a:pPr eaLnBrk="1" hangingPunct="1"/>
              <a:t>142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75EC8216-6E6A-47AD-9818-6DCA641BC03A}" type="slidenum">
              <a:rPr lang="en-US" altLang="zh-CN" smtClean="0">
                <a:latin typeface="Times New Roman" pitchFamily="18" charset="0"/>
              </a:rPr>
              <a:pPr eaLnBrk="1" hangingPunct="1"/>
              <a:t>143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C042791-CB57-43E3-A852-1B6D04C41715}" type="slidenum">
              <a:rPr lang="en-US" altLang="zh-CN" smtClean="0">
                <a:latin typeface="Times New Roman" pitchFamily="18" charset="0"/>
              </a:rPr>
              <a:pPr eaLnBrk="1" hangingPunct="1"/>
              <a:t>144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7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20A87D33-4E2A-468B-8B87-701996307CDC}" type="slidenum">
              <a:rPr lang="en-US" altLang="zh-CN" smtClean="0">
                <a:latin typeface="Times New Roman" pitchFamily="18" charset="0"/>
              </a:rPr>
              <a:pPr eaLnBrk="1" hangingPunct="1"/>
              <a:t>145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DA740174-0E8B-41BD-8C3F-B8E310E4EBEF}" type="slidenum">
              <a:rPr lang="en-US" altLang="zh-CN" smtClean="0">
                <a:latin typeface="Times New Roman" pitchFamily="18" charset="0"/>
              </a:rPr>
              <a:pPr eaLnBrk="1" hangingPunct="1"/>
              <a:t>146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76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3A28003-B9D6-4C28-91FF-12724B96393F}" type="slidenum">
              <a:rPr lang="en-US" altLang="zh-CN" smtClean="0">
                <a:latin typeface="Times New Roman" pitchFamily="18" charset="0"/>
              </a:rPr>
              <a:pPr eaLnBrk="1" hangingPunct="1"/>
              <a:t>147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970AC48-3D1B-4632-9492-F199C55AAFD0}" type="slidenum">
              <a:rPr lang="en-US" altLang="zh-CN" smtClean="0">
                <a:latin typeface="Times New Roman" pitchFamily="18" charset="0"/>
              </a:rPr>
              <a:pPr eaLnBrk="1" hangingPunct="1"/>
              <a:t>148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78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BC1EA11-2D76-4271-A1A0-E5C79709CA64}" type="slidenum">
              <a:rPr lang="en-US" altLang="zh-CN" smtClean="0">
                <a:latin typeface="Times New Roman" pitchFamily="18" charset="0"/>
              </a:rPr>
              <a:pPr eaLnBrk="1" hangingPunct="1"/>
              <a:t>149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32FB778-F0DD-4B9E-8FDD-9561B237FD02}" type="slidenum">
              <a:rPr lang="en-US" altLang="zh-CN" smtClean="0">
                <a:latin typeface="Times New Roman" pitchFamily="18" charset="0"/>
              </a:rPr>
              <a:pPr eaLnBrk="1" hangingPunct="1"/>
              <a:t>15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C311FB7B-1EE1-42C7-9230-125FB1753880}" type="slidenum">
              <a:rPr lang="en-US" altLang="zh-CN" smtClean="0">
                <a:latin typeface="Times New Roman" pitchFamily="18" charset="0"/>
              </a:rPr>
              <a:pPr eaLnBrk="1" hangingPunct="1"/>
              <a:t>150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80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BCD93E88-8EB6-4030-9DB2-78166C499C5E}" type="slidenum">
              <a:rPr lang="en-US" altLang="zh-CN" smtClean="0">
                <a:latin typeface="Times New Roman" pitchFamily="18" charset="0"/>
              </a:rPr>
              <a:pPr eaLnBrk="1" hangingPunct="1"/>
              <a:t>151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81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552E9C2-6D97-428C-922D-6DE650A82C26}" type="slidenum">
              <a:rPr lang="en-US" altLang="zh-CN" smtClean="0">
                <a:latin typeface="Times New Roman" pitchFamily="18" charset="0"/>
              </a:rPr>
              <a:pPr eaLnBrk="1" hangingPunct="1"/>
              <a:t>152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82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C1210377-9A0A-4220-877C-E5010F928FAD}" type="slidenum">
              <a:rPr lang="en-US" altLang="zh-CN" smtClean="0">
                <a:latin typeface="Times New Roman" pitchFamily="18" charset="0"/>
              </a:rPr>
              <a:pPr eaLnBrk="1" hangingPunct="1"/>
              <a:t>153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84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638B2D4-74C4-4084-8D1A-B4F633AC63BC}" type="slidenum">
              <a:rPr lang="en-US" altLang="zh-CN" smtClean="0">
                <a:latin typeface="Times New Roman" pitchFamily="18" charset="0"/>
              </a:rPr>
              <a:pPr eaLnBrk="1" hangingPunct="1"/>
              <a:t>154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85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C42E9D95-8FEF-4143-B71F-637D1DBDAB79}" type="slidenum">
              <a:rPr lang="en-US" altLang="zh-CN" smtClean="0">
                <a:latin typeface="Times New Roman" pitchFamily="18" charset="0"/>
              </a:rPr>
              <a:pPr eaLnBrk="1" hangingPunct="1"/>
              <a:t>155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86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DD9A391-F764-4172-9146-F47BC2238291}" type="slidenum">
              <a:rPr lang="en-US" altLang="zh-CN" smtClean="0">
                <a:latin typeface="Times New Roman" pitchFamily="18" charset="0"/>
              </a:rPr>
              <a:pPr eaLnBrk="1" hangingPunct="1"/>
              <a:t>156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87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1B4353A-E623-4924-982A-5F77558D58BA}" type="slidenum">
              <a:rPr lang="en-US" altLang="zh-CN" smtClean="0">
                <a:latin typeface="Times New Roman" pitchFamily="18" charset="0"/>
              </a:rPr>
              <a:pPr eaLnBrk="1" hangingPunct="1"/>
              <a:t>157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88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BCEBF53-BD30-4B85-A9FD-CF05684B040B}" type="slidenum">
              <a:rPr lang="en-US" altLang="zh-CN" smtClean="0">
                <a:latin typeface="Times New Roman" pitchFamily="18" charset="0"/>
              </a:rPr>
              <a:pPr eaLnBrk="1" hangingPunct="1"/>
              <a:t>158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89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C9530177-3065-4636-BFF5-7BCA600DE1F6}" type="slidenum">
              <a:rPr lang="en-US" altLang="zh-CN" smtClean="0">
                <a:latin typeface="Times New Roman" pitchFamily="18" charset="0"/>
              </a:rPr>
              <a:pPr eaLnBrk="1" hangingPunct="1"/>
              <a:t>159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FA67447-0B7F-4CA1-ADD1-B72615D746E4}" type="slidenum">
              <a:rPr lang="en-US" altLang="zh-CN" smtClean="0">
                <a:latin typeface="Times New Roman" pitchFamily="18" charset="0"/>
              </a:rPr>
              <a:pPr eaLnBrk="1" hangingPunct="1"/>
              <a:t>16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1E860CD-18A7-44CA-9DA9-C99EA179A123}" type="slidenum">
              <a:rPr lang="en-US" altLang="zh-CN" smtClean="0">
                <a:latin typeface="Times New Roman" pitchFamily="18" charset="0"/>
              </a:rPr>
              <a:pPr eaLnBrk="1" hangingPunct="1"/>
              <a:t>160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1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8926F9C-403E-4A11-B289-803A6332E9C0}" type="slidenum">
              <a:rPr lang="en-US" altLang="zh-CN" smtClean="0">
                <a:latin typeface="Times New Roman" pitchFamily="18" charset="0"/>
              </a:rPr>
              <a:pPr eaLnBrk="1" hangingPunct="1"/>
              <a:t>161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B801C53B-7D4F-4185-BA9D-C98A0C0DC198}" type="slidenum">
              <a:rPr lang="en-US" altLang="zh-CN" smtClean="0">
                <a:latin typeface="Times New Roman" pitchFamily="18" charset="0"/>
              </a:rPr>
              <a:pPr eaLnBrk="1" hangingPunct="1"/>
              <a:t>162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0AB27AA-2603-4807-9B9C-4B127E85266E}" type="slidenum">
              <a:rPr lang="en-US" altLang="zh-CN" smtClean="0">
                <a:latin typeface="Times New Roman" pitchFamily="18" charset="0"/>
              </a:rPr>
              <a:pPr eaLnBrk="1" hangingPunct="1"/>
              <a:t>163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8DED8632-0DB0-4890-8F12-9A53858577C9}" type="slidenum">
              <a:rPr lang="en-US" altLang="zh-CN" smtClean="0">
                <a:latin typeface="Times New Roman" pitchFamily="18" charset="0"/>
              </a:rPr>
              <a:pPr eaLnBrk="1" hangingPunct="1"/>
              <a:t>164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5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989572A6-03EA-4AAC-9E16-5019F48BF846}" type="slidenum">
              <a:rPr lang="en-US" altLang="zh-CN" smtClean="0">
                <a:latin typeface="Times New Roman" pitchFamily="18" charset="0"/>
              </a:rPr>
              <a:pPr eaLnBrk="1" hangingPunct="1"/>
              <a:t>165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6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841084E-EEB7-494C-86F2-B0FCF96B6967}" type="slidenum">
              <a:rPr lang="en-US" altLang="zh-CN" smtClean="0">
                <a:latin typeface="Times New Roman" pitchFamily="18" charset="0"/>
              </a:rPr>
              <a:pPr eaLnBrk="1" hangingPunct="1"/>
              <a:t>166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84C5979-1B9A-4962-8EC6-ECA537C0A6CE}" type="slidenum">
              <a:rPr lang="en-US" altLang="zh-CN" smtClean="0">
                <a:latin typeface="Times New Roman" pitchFamily="18" charset="0"/>
              </a:rPr>
              <a:pPr eaLnBrk="1" hangingPunct="1"/>
              <a:t>167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6405130-A14B-4151-945E-775DED919CFE}" type="slidenum">
              <a:rPr lang="en-US" altLang="zh-CN" smtClean="0">
                <a:latin typeface="Times New Roman" pitchFamily="18" charset="0"/>
              </a:rPr>
              <a:pPr eaLnBrk="1" hangingPunct="1"/>
              <a:t>168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9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E1D8AA7C-7981-46DF-88C5-BFE547B535B0}" type="slidenum">
              <a:rPr lang="en-US" altLang="zh-CN" smtClean="0">
                <a:latin typeface="Times New Roman" pitchFamily="18" charset="0"/>
              </a:rPr>
              <a:pPr eaLnBrk="1" hangingPunct="1"/>
              <a:t>169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2A2B5FC6-DD5E-4900-8785-F6E1E611545B}" type="slidenum">
              <a:rPr lang="en-US" altLang="zh-CN" smtClean="0">
                <a:latin typeface="Times New Roman" pitchFamily="18" charset="0"/>
              </a:rPr>
              <a:pPr eaLnBrk="1" hangingPunct="1"/>
              <a:t>17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C8EE5AD-476E-4095-BD33-AB50F3F11907}" type="slidenum">
              <a:rPr lang="en-US" altLang="zh-CN" smtClean="0">
                <a:latin typeface="Times New Roman" pitchFamily="18" charset="0"/>
              </a:rPr>
              <a:pPr eaLnBrk="1" hangingPunct="1"/>
              <a:t>170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1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C03CC82-B724-48FD-B537-63B5C77C806C}" type="slidenum">
              <a:rPr lang="en-US" altLang="zh-CN" smtClean="0">
                <a:latin typeface="Times New Roman" pitchFamily="18" charset="0"/>
              </a:rPr>
              <a:pPr eaLnBrk="1" hangingPunct="1"/>
              <a:t>171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8B4118E7-A915-46D4-B6C3-31E22C21DB2D}" type="slidenum">
              <a:rPr lang="en-US" altLang="zh-CN" smtClean="0">
                <a:latin typeface="Times New Roman" pitchFamily="18" charset="0"/>
              </a:rPr>
              <a:pPr eaLnBrk="1" hangingPunct="1"/>
              <a:t>172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3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BF2DC11-DF06-4F9D-AE45-78260E26EA17}" type="slidenum">
              <a:rPr lang="en-US" altLang="zh-CN" smtClean="0">
                <a:latin typeface="Times New Roman" pitchFamily="18" charset="0"/>
              </a:rPr>
              <a:pPr eaLnBrk="1" hangingPunct="1"/>
              <a:t>173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DE435420-20A5-4406-A64E-DB4DF986BA59}" type="slidenum">
              <a:rPr lang="en-US" altLang="zh-CN" smtClean="0">
                <a:latin typeface="Times New Roman" pitchFamily="18" charset="0"/>
              </a:rPr>
              <a:pPr eaLnBrk="1" hangingPunct="1"/>
              <a:t>174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5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A6240D2-D5C2-4A3A-9562-37B90F059EEE}" type="slidenum">
              <a:rPr lang="en-US" altLang="zh-CN" smtClean="0">
                <a:latin typeface="Times New Roman" pitchFamily="18" charset="0"/>
              </a:rPr>
              <a:pPr eaLnBrk="1" hangingPunct="1"/>
              <a:t>175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6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2F91F497-65A7-47E0-ADF4-E64C082E7EDF}" type="slidenum">
              <a:rPr lang="en-US" altLang="zh-CN" smtClean="0">
                <a:latin typeface="Times New Roman" pitchFamily="18" charset="0"/>
              </a:rPr>
              <a:pPr eaLnBrk="1" hangingPunct="1"/>
              <a:t>176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7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41AE4FA-D19C-4B27-A117-A27A47C5C23C}" type="slidenum">
              <a:rPr lang="en-US" altLang="zh-CN" smtClean="0">
                <a:latin typeface="Times New Roman" pitchFamily="18" charset="0"/>
              </a:rPr>
              <a:pPr eaLnBrk="1" hangingPunct="1"/>
              <a:t>177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8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92631A8B-2C8C-4B3A-A96E-30A8336E1278}" type="slidenum">
              <a:rPr lang="en-US" altLang="zh-CN" smtClean="0">
                <a:latin typeface="Times New Roman" pitchFamily="18" charset="0"/>
              </a:rPr>
              <a:pPr eaLnBrk="1" hangingPunct="1"/>
              <a:t>178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9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A6759BD-ED3F-40CB-9B88-6F1EEC701EC7}" type="slidenum">
              <a:rPr lang="en-US" altLang="zh-CN" smtClean="0">
                <a:latin typeface="Times New Roman" pitchFamily="18" charset="0"/>
              </a:rPr>
              <a:pPr eaLnBrk="1" hangingPunct="1"/>
              <a:t>179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0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7ECEEBB-3A11-465E-842D-C864D80490B0}" type="slidenum">
              <a:rPr lang="en-US" altLang="zh-CN" smtClean="0">
                <a:latin typeface="Times New Roman" pitchFamily="18" charset="0"/>
              </a:rPr>
              <a:pPr eaLnBrk="1" hangingPunct="1"/>
              <a:t>18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7ECD8C5-1CF1-4677-BED1-A68B1CF2890B}" type="slidenum">
              <a:rPr lang="en-US" altLang="zh-CN" smtClean="0">
                <a:latin typeface="Times New Roman" pitchFamily="18" charset="0"/>
              </a:rPr>
              <a:pPr eaLnBrk="1" hangingPunct="1"/>
              <a:t>180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1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F9122B1-9DA9-40C9-B4C9-CDCE04E3CE7A}" type="slidenum">
              <a:rPr lang="en-US" altLang="zh-CN" smtClean="0">
                <a:latin typeface="Times New Roman" pitchFamily="18" charset="0"/>
              </a:rPr>
              <a:pPr eaLnBrk="1" hangingPunct="1"/>
              <a:t>181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731C30F-1632-4DBA-AC81-5173B5F27D1D}" type="slidenum">
              <a:rPr lang="en-US" altLang="zh-CN" smtClean="0">
                <a:latin typeface="Times New Roman" pitchFamily="18" charset="0"/>
              </a:rPr>
              <a:pPr eaLnBrk="1" hangingPunct="1"/>
              <a:t>182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3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E16D622-30DF-4012-BA3F-46291026A940}" type="slidenum">
              <a:rPr lang="en-US" altLang="zh-CN" smtClean="0">
                <a:latin typeface="Times New Roman" pitchFamily="18" charset="0"/>
              </a:rPr>
              <a:pPr eaLnBrk="1" hangingPunct="1"/>
              <a:t>183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4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35A5FE9-FFE7-4D65-9EDB-22B75A74DF23}" type="slidenum">
              <a:rPr lang="en-US" altLang="zh-CN" smtClean="0">
                <a:latin typeface="Times New Roman" pitchFamily="18" charset="0"/>
              </a:rPr>
              <a:pPr eaLnBrk="1" hangingPunct="1"/>
              <a:t>184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5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C18F6F6-25CB-4A93-A97E-CBDE71E3D53C}" type="slidenum">
              <a:rPr lang="en-US" altLang="zh-CN" smtClean="0">
                <a:latin typeface="Times New Roman" pitchFamily="18" charset="0"/>
              </a:rPr>
              <a:pPr eaLnBrk="1" hangingPunct="1"/>
              <a:t>185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E9D304F-A603-4FEB-844F-F713FFFAC27D}" type="slidenum">
              <a:rPr lang="en-US" altLang="zh-CN" smtClean="0">
                <a:latin typeface="Times New Roman" pitchFamily="18" charset="0"/>
              </a:rPr>
              <a:pPr eaLnBrk="1" hangingPunct="1"/>
              <a:t>186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7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E572A41-4AF7-40BB-81C2-472249891E1D}" type="slidenum">
              <a:rPr lang="en-US" altLang="zh-CN" smtClean="0">
                <a:latin typeface="Times New Roman" pitchFamily="18" charset="0"/>
              </a:rPr>
              <a:pPr eaLnBrk="1" hangingPunct="1"/>
              <a:t>187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8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FE0AAC7-FDC4-485D-8D22-033A15A253F6}" type="slidenum">
              <a:rPr lang="en-US" altLang="zh-CN" smtClean="0">
                <a:latin typeface="Times New Roman" pitchFamily="18" charset="0"/>
              </a:rPr>
              <a:pPr eaLnBrk="1" hangingPunct="1"/>
              <a:t>188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19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841C4FB3-509C-444A-93B5-F466BE5FCA71}" type="slidenum">
              <a:rPr lang="en-US" altLang="zh-CN" smtClean="0">
                <a:latin typeface="Times New Roman" pitchFamily="18" charset="0"/>
              </a:rPr>
              <a:pPr eaLnBrk="1" hangingPunct="1"/>
              <a:t>189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20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B72B4C27-ADD4-4C00-B7E0-483D360A9CCA}" type="slidenum">
              <a:rPr lang="en-US" altLang="zh-CN" smtClean="0">
                <a:latin typeface="Times New Roman" pitchFamily="18" charset="0"/>
              </a:rPr>
              <a:pPr eaLnBrk="1" hangingPunct="1"/>
              <a:t>19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D079B19-128D-4EBB-A1B2-1C1BDE4C18A2}" type="slidenum">
              <a:rPr lang="en-US" altLang="zh-CN" smtClean="0">
                <a:latin typeface="Times New Roman" pitchFamily="18" charset="0"/>
              </a:rPr>
              <a:pPr eaLnBrk="1" hangingPunct="1"/>
              <a:t>190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21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FDD09FF-7271-4E49-B8C9-D722FFCFC8E2}" type="slidenum">
              <a:rPr lang="en-US" altLang="zh-CN" smtClean="0">
                <a:latin typeface="Times New Roman" pitchFamily="18" charset="0"/>
              </a:rPr>
              <a:pPr eaLnBrk="1" hangingPunct="1"/>
              <a:t>191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22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2419189-E4DB-4271-A520-83EAB06FEA5D}" type="slidenum">
              <a:rPr lang="en-US" altLang="zh-CN" smtClean="0">
                <a:latin typeface="Times New Roman" pitchFamily="18" charset="0"/>
              </a:rPr>
              <a:pPr eaLnBrk="1" hangingPunct="1"/>
              <a:t>192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23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8C0A49B-0054-47D1-A11A-FBD547154CA4}" type="slidenum">
              <a:rPr lang="en-US" altLang="zh-CN" smtClean="0">
                <a:latin typeface="Times New Roman" pitchFamily="18" charset="0"/>
              </a:rPr>
              <a:pPr eaLnBrk="1" hangingPunct="1"/>
              <a:t>193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24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27BBE1B-9452-4743-A1CA-84EBAD63B26B}" type="slidenum">
              <a:rPr lang="en-US" altLang="zh-CN" smtClean="0">
                <a:latin typeface="Times New Roman" pitchFamily="18" charset="0"/>
              </a:rPr>
              <a:pPr eaLnBrk="1" hangingPunct="1"/>
              <a:t>194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25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F2554E2-3BF0-415A-BCE6-2E1FD33225BE}" type="slidenum">
              <a:rPr lang="en-US" altLang="zh-CN" smtClean="0">
                <a:latin typeface="Times New Roman" pitchFamily="18" charset="0"/>
              </a:rPr>
              <a:pPr eaLnBrk="1" hangingPunct="1"/>
              <a:t>195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27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549AECB-2E83-4779-A020-E37CB932302F}" type="slidenum">
              <a:rPr lang="en-US" altLang="zh-CN" smtClean="0">
                <a:latin typeface="Times New Roman" pitchFamily="18" charset="0"/>
              </a:rPr>
              <a:pPr eaLnBrk="1" hangingPunct="1"/>
              <a:t>196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28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9439E1E5-02B2-4161-9087-FF1604C08528}" type="slidenum">
              <a:rPr lang="en-US" altLang="zh-CN" smtClean="0">
                <a:latin typeface="Times New Roman" pitchFamily="18" charset="0"/>
              </a:rPr>
              <a:pPr eaLnBrk="1" hangingPunct="1"/>
              <a:t>197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29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C8BC429D-3041-48DE-A04B-B98866277CCE}" type="slidenum">
              <a:rPr lang="en-US" altLang="zh-CN" smtClean="0">
                <a:latin typeface="Times New Roman" pitchFamily="18" charset="0"/>
              </a:rPr>
              <a:pPr eaLnBrk="1" hangingPunct="1"/>
              <a:t>198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30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FEE2167-AA37-4924-B3A1-CB068A1B93C3}" type="slidenum">
              <a:rPr lang="en-US" altLang="zh-CN" smtClean="0">
                <a:latin typeface="Times New Roman" pitchFamily="18" charset="0"/>
              </a:rPr>
              <a:pPr eaLnBrk="1" hangingPunct="1"/>
              <a:t>199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31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E845BF32-EEED-4B65-82B1-8FFABC391721}" type="slidenum">
              <a:rPr lang="en-US" altLang="zh-CN" smtClean="0">
                <a:latin typeface="Times New Roman" pitchFamily="18" charset="0"/>
              </a:rPr>
              <a:pPr eaLnBrk="1" hangingPunct="1"/>
              <a:t>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88B8567E-DC86-4E66-8D77-17ADB2AC9FC9}" type="slidenum">
              <a:rPr lang="en-US" altLang="zh-CN" smtClean="0">
                <a:latin typeface="Times New Roman" pitchFamily="18" charset="0"/>
              </a:rPr>
              <a:pPr eaLnBrk="1" hangingPunct="1"/>
              <a:t>20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D190F250-8566-4278-A4AB-9130C670EE51}" type="slidenum">
              <a:rPr lang="en-US" altLang="zh-CN" smtClean="0">
                <a:latin typeface="Times New Roman" pitchFamily="18" charset="0"/>
              </a:rPr>
              <a:pPr eaLnBrk="1" hangingPunct="1"/>
              <a:t>200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32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7C2E82B-957D-40A9-B56E-9B0BF297848B}" type="slidenum">
              <a:rPr lang="en-US" altLang="zh-CN" smtClean="0">
                <a:latin typeface="Times New Roman" pitchFamily="18" charset="0"/>
              </a:rPr>
              <a:pPr eaLnBrk="1" hangingPunct="1"/>
              <a:t>201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33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E6BF67F3-8DE4-4429-A7F8-A17F34BAEDD9}" type="slidenum">
              <a:rPr lang="en-US" altLang="zh-CN" smtClean="0">
                <a:latin typeface="Times New Roman" pitchFamily="18" charset="0"/>
              </a:rPr>
              <a:pPr eaLnBrk="1" hangingPunct="1"/>
              <a:t>202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34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BAC81B5F-7588-40C6-9D85-0A0E18F576B1}" type="slidenum">
              <a:rPr lang="en-US" altLang="zh-CN" smtClean="0">
                <a:latin typeface="Times New Roman" pitchFamily="18" charset="0"/>
              </a:rPr>
              <a:pPr eaLnBrk="1" hangingPunct="1"/>
              <a:t>203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35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45B0D6A-1134-4A29-8AAB-2B35568C4ACA}" type="slidenum">
              <a:rPr lang="en-US" altLang="zh-CN" smtClean="0">
                <a:latin typeface="Times New Roman" pitchFamily="18" charset="0"/>
              </a:rPr>
              <a:pPr eaLnBrk="1" hangingPunct="1"/>
              <a:t>204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36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C7793B3-CEF7-4AB5-BACF-E061309CF1BE}" type="slidenum">
              <a:rPr lang="en-US" altLang="zh-CN" smtClean="0">
                <a:latin typeface="Times New Roman" pitchFamily="18" charset="0"/>
              </a:rPr>
              <a:pPr eaLnBrk="1" hangingPunct="1"/>
              <a:t>205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37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28B69B7-44C9-43CF-A071-537D7E15B0E3}" type="slidenum">
              <a:rPr lang="en-US" altLang="zh-CN" smtClean="0">
                <a:latin typeface="Times New Roman" pitchFamily="18" charset="0"/>
              </a:rPr>
              <a:pPr eaLnBrk="1" hangingPunct="1"/>
              <a:t>206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38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959C46E-0747-47D0-BE88-0A9FC7519B49}" type="slidenum">
              <a:rPr lang="en-US" altLang="zh-CN" smtClean="0">
                <a:latin typeface="Times New Roman" pitchFamily="18" charset="0"/>
              </a:rPr>
              <a:pPr eaLnBrk="1" hangingPunct="1"/>
              <a:t>207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39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F6A236D-BAB1-46D8-A735-55A1DF1EC070}" type="slidenum">
              <a:rPr lang="en-US" altLang="zh-CN" smtClean="0">
                <a:latin typeface="Times New Roman" pitchFamily="18" charset="0"/>
              </a:rPr>
              <a:pPr eaLnBrk="1" hangingPunct="1"/>
              <a:t>208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567E11A-6161-40EB-A039-8038FA91B1EF}" type="slidenum">
              <a:rPr lang="en-US" altLang="zh-CN" smtClean="0">
                <a:latin typeface="Times New Roman" pitchFamily="18" charset="0"/>
              </a:rPr>
              <a:pPr eaLnBrk="1" hangingPunct="1"/>
              <a:t>209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1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2D7F702-E025-4D1D-A9FD-C42EBFD867F7}" type="slidenum">
              <a:rPr lang="en-US" altLang="zh-CN" smtClean="0">
                <a:latin typeface="Times New Roman" pitchFamily="18" charset="0"/>
              </a:rPr>
              <a:pPr eaLnBrk="1" hangingPunct="1"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D0023849-364F-4BF5-A4C4-42F0B4FFF48E}" type="slidenum">
              <a:rPr lang="en-US" altLang="zh-CN" smtClean="0">
                <a:latin typeface="Times New Roman" pitchFamily="18" charset="0"/>
              </a:rPr>
              <a:pPr eaLnBrk="1" hangingPunct="1"/>
              <a:t>210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2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9ABEB6D-B89B-47B5-A5F2-AFFCC706F52B}" type="slidenum">
              <a:rPr lang="en-US" altLang="zh-CN" smtClean="0">
                <a:latin typeface="Times New Roman" pitchFamily="18" charset="0"/>
              </a:rPr>
              <a:pPr eaLnBrk="1" hangingPunct="1"/>
              <a:t>211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3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98749741-C896-400A-8C4B-FE03DBEF1F3E}" type="slidenum">
              <a:rPr lang="en-US" altLang="zh-CN" smtClean="0">
                <a:latin typeface="Times New Roman" pitchFamily="18" charset="0"/>
              </a:rPr>
              <a:pPr eaLnBrk="1" hangingPunct="1"/>
              <a:t>212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4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7D09421-7D80-44CB-A10B-7A9846FAA67C}" type="slidenum">
              <a:rPr lang="en-US" altLang="zh-CN" smtClean="0">
                <a:latin typeface="Times New Roman" pitchFamily="18" charset="0"/>
              </a:rPr>
              <a:pPr eaLnBrk="1" hangingPunct="1"/>
              <a:t>213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5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714841B-FE1C-4AEF-BDF3-9DB0DE82D320}" type="slidenum">
              <a:rPr lang="en-US" altLang="zh-CN" smtClean="0">
                <a:latin typeface="Times New Roman" pitchFamily="18" charset="0"/>
              </a:rPr>
              <a:pPr eaLnBrk="1" hangingPunct="1"/>
              <a:t>214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6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DE7CF416-7DA9-41F8-B05B-7A548A43CB29}" type="slidenum">
              <a:rPr lang="en-US" altLang="zh-CN" smtClean="0">
                <a:latin typeface="Times New Roman" pitchFamily="18" charset="0"/>
              </a:rPr>
              <a:pPr eaLnBrk="1" hangingPunct="1"/>
              <a:t>215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7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2BFCDF5E-703E-4309-B546-A6FE1C87920A}" type="slidenum">
              <a:rPr lang="en-US" altLang="zh-CN" smtClean="0">
                <a:latin typeface="Times New Roman" pitchFamily="18" charset="0"/>
              </a:rPr>
              <a:pPr eaLnBrk="1" hangingPunct="1"/>
              <a:t>216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8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C36F4B7-67E4-4097-9165-650592DE188C}" type="slidenum">
              <a:rPr lang="en-US" altLang="zh-CN" smtClean="0">
                <a:latin typeface="Times New Roman" pitchFamily="18" charset="0"/>
              </a:rPr>
              <a:pPr eaLnBrk="1" hangingPunct="1"/>
              <a:t>217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9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79DAC804-0BAD-403A-8C21-9B4F64945980}" type="slidenum">
              <a:rPr lang="en-US" altLang="zh-CN" smtClean="0">
                <a:latin typeface="Times New Roman" pitchFamily="18" charset="0"/>
              </a:rPr>
              <a:pPr eaLnBrk="1" hangingPunct="1"/>
              <a:t>218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50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BB0FF180-9CA8-4986-AAF9-4C03BD6E3FCF}" type="slidenum">
              <a:rPr lang="en-US" altLang="zh-CN" smtClean="0">
                <a:latin typeface="Times New Roman" pitchFamily="18" charset="0"/>
              </a:rPr>
              <a:pPr eaLnBrk="1" hangingPunct="1"/>
              <a:t>219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51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9B12B88E-3438-4E7E-83A5-2844165022F1}" type="slidenum">
              <a:rPr lang="en-US" altLang="zh-CN" smtClean="0">
                <a:latin typeface="Times New Roman" pitchFamily="18" charset="0"/>
              </a:rPr>
              <a:pPr eaLnBrk="1" hangingPunct="1"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282E662C-8855-4929-A0B3-FDC893C6FE16}" type="slidenum">
              <a:rPr lang="en-US" altLang="zh-CN" smtClean="0">
                <a:latin typeface="Times New Roman" pitchFamily="18" charset="0"/>
              </a:rPr>
              <a:pPr eaLnBrk="1" hangingPunct="1"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8A20680-9D10-4532-A9B3-C3A4FE629938}" type="slidenum">
              <a:rPr lang="en-US" altLang="zh-CN" smtClean="0">
                <a:latin typeface="Times New Roman" pitchFamily="18" charset="0"/>
              </a:rPr>
              <a:pPr eaLnBrk="1" hangingPunct="1"/>
              <a:t>24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299CF97-3921-4421-8CFE-97F9EFE0B0AC}" type="slidenum">
              <a:rPr lang="en-US" altLang="zh-CN" smtClean="0">
                <a:latin typeface="Times New Roman" pitchFamily="18" charset="0"/>
              </a:rPr>
              <a:pPr eaLnBrk="1" hangingPunct="1"/>
              <a:t>25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ABDAD66-8C48-4AD3-AC2F-55A3759F713C}" type="slidenum">
              <a:rPr lang="en-US" altLang="zh-CN" smtClean="0">
                <a:latin typeface="Times New Roman" pitchFamily="18" charset="0"/>
              </a:rPr>
              <a:pPr eaLnBrk="1" hangingPunct="1"/>
              <a:t>26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203BAF23-5F51-4F93-A084-4BF6FFB91FE7}" type="slidenum">
              <a:rPr lang="en-US" altLang="zh-CN" smtClean="0">
                <a:latin typeface="Times New Roman" pitchFamily="18" charset="0"/>
              </a:rPr>
              <a:pPr eaLnBrk="1" hangingPunct="1"/>
              <a:t>27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0491557-B5FD-49D1-908B-5882E781F68D}" type="slidenum">
              <a:rPr lang="en-US" altLang="zh-CN" smtClean="0">
                <a:latin typeface="Times New Roman" pitchFamily="18" charset="0"/>
              </a:rPr>
              <a:pPr eaLnBrk="1" hangingPunct="1"/>
              <a:t>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8FEEAA8-1F24-460D-97A8-89434F7ED2AF}" type="slidenum">
              <a:rPr lang="en-US" altLang="zh-CN" smtClean="0">
                <a:latin typeface="Times New Roman" pitchFamily="18" charset="0"/>
              </a:rPr>
              <a:pPr eaLnBrk="1" hangingPunct="1"/>
              <a:t>29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7CC28FE-FDF3-4E9E-BF2D-7A7841CFF5F6}" type="slidenum">
              <a:rPr lang="en-US" altLang="zh-CN" smtClean="0">
                <a:latin typeface="Times New Roman" pitchFamily="18" charset="0"/>
              </a:rPr>
              <a:pPr eaLnBrk="1" hangingPunct="1"/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181C0DE-0A3E-4F17-872A-1AB1FCD6B613}" type="slidenum">
              <a:rPr lang="en-US" altLang="zh-CN" smtClean="0">
                <a:latin typeface="Times New Roman" pitchFamily="18" charset="0"/>
              </a:rPr>
              <a:pPr eaLnBrk="1" hangingPunct="1"/>
              <a:t>30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044CF55-FB15-45BF-9828-47B6DD2022EC}" type="slidenum">
              <a:rPr lang="en-US" altLang="zh-CN" smtClean="0">
                <a:latin typeface="Times New Roman" pitchFamily="18" charset="0"/>
              </a:rPr>
              <a:pPr eaLnBrk="1" hangingPunct="1"/>
              <a:t>31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679A8F7-1CB5-4ACD-A205-5DDF3AE90217}" type="slidenum">
              <a:rPr lang="en-US" altLang="zh-CN" smtClean="0">
                <a:latin typeface="Times New Roman" pitchFamily="18" charset="0"/>
              </a:rPr>
              <a:pPr eaLnBrk="1" hangingPunct="1"/>
              <a:t>32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2B0B19F-8DF2-4418-97E5-2B6E5FFE9D6C}" type="slidenum">
              <a:rPr lang="en-US" altLang="zh-CN" smtClean="0">
                <a:latin typeface="Times New Roman" pitchFamily="18" charset="0"/>
              </a:rPr>
              <a:pPr eaLnBrk="1" hangingPunct="1"/>
              <a:t>33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DE5DEC23-3201-4215-B897-3A656265720E}" type="slidenum">
              <a:rPr lang="en-US" altLang="zh-CN" smtClean="0">
                <a:latin typeface="Times New Roman" pitchFamily="18" charset="0"/>
              </a:rPr>
              <a:pPr eaLnBrk="1" hangingPunct="1"/>
              <a:t>34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C1EFBF12-1C3D-4243-A617-C260219E32C7}" type="slidenum">
              <a:rPr lang="en-US" altLang="zh-CN" smtClean="0">
                <a:latin typeface="Times New Roman" pitchFamily="18" charset="0"/>
              </a:rPr>
              <a:pPr eaLnBrk="1" hangingPunct="1"/>
              <a:t>35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EF43A3EE-C238-4DFA-BA15-5B54EAACFCDA}" type="slidenum">
              <a:rPr lang="en-US" altLang="zh-CN" smtClean="0">
                <a:latin typeface="Times New Roman" pitchFamily="18" charset="0"/>
              </a:rPr>
              <a:pPr eaLnBrk="1" hangingPunct="1"/>
              <a:t>36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5726AF4-BA13-4D8F-80E8-E028365B6074}" type="slidenum">
              <a:rPr lang="en-US" altLang="zh-CN" smtClean="0">
                <a:latin typeface="Times New Roman" pitchFamily="18" charset="0"/>
              </a:rPr>
              <a:pPr eaLnBrk="1" hangingPunct="1"/>
              <a:t>37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04FF677-3C8C-4C7C-9F47-DF8CA63DD6F3}" type="slidenum">
              <a:rPr lang="en-US" altLang="zh-CN" smtClean="0">
                <a:latin typeface="Times New Roman" pitchFamily="18" charset="0"/>
              </a:rPr>
              <a:pPr eaLnBrk="1" hangingPunct="1"/>
              <a:t>38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768CF95-4751-4BB8-A450-487606AED23E}" type="slidenum">
              <a:rPr lang="en-US" altLang="zh-CN" smtClean="0">
                <a:latin typeface="Times New Roman" pitchFamily="18" charset="0"/>
              </a:rPr>
              <a:pPr eaLnBrk="1" hangingPunct="1"/>
              <a:t>39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B36F7BED-3F95-43C5-B57A-8AE972FFCB84}" type="slidenum">
              <a:rPr lang="en-US" altLang="zh-CN" smtClean="0">
                <a:latin typeface="Times New Roman" pitchFamily="18" charset="0"/>
              </a:rPr>
              <a:pPr eaLnBrk="1" hangingPunct="1"/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ECD3D95-718C-444B-9F70-1B833E5D1218}" type="slidenum">
              <a:rPr lang="en-US" altLang="zh-CN" smtClean="0">
                <a:latin typeface="Times New Roman" pitchFamily="18" charset="0"/>
              </a:rPr>
              <a:pPr eaLnBrk="1" hangingPunct="1"/>
              <a:t>40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2C22954-CA80-4FC3-93B8-AA1C86B9BFEE}" type="slidenum">
              <a:rPr lang="en-US" altLang="zh-CN" smtClean="0">
                <a:latin typeface="Times New Roman" pitchFamily="18" charset="0"/>
              </a:rPr>
              <a:pPr eaLnBrk="1" hangingPunct="1"/>
              <a:t>41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6257D58-CCAE-4BEA-9FEF-73086E8463E9}" type="slidenum">
              <a:rPr lang="en-US" altLang="zh-CN" smtClean="0">
                <a:latin typeface="Times New Roman" pitchFamily="18" charset="0"/>
              </a:rPr>
              <a:pPr eaLnBrk="1" hangingPunct="1"/>
              <a:t>42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EEA706D4-9866-4011-AB02-1A7E50848DDD}" type="slidenum">
              <a:rPr lang="en-US" altLang="zh-CN" smtClean="0">
                <a:latin typeface="Times New Roman" pitchFamily="18" charset="0"/>
              </a:rPr>
              <a:pPr eaLnBrk="1" hangingPunct="1"/>
              <a:t>43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CDEAD93-0006-4756-9F02-00238500ADDC}" type="slidenum">
              <a:rPr lang="en-US" altLang="zh-CN" smtClean="0">
                <a:latin typeface="Times New Roman" pitchFamily="18" charset="0"/>
              </a:rPr>
              <a:pPr eaLnBrk="1" hangingPunct="1"/>
              <a:t>44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9841485E-2FAD-47B2-81F0-AC1A1C1C7186}" type="slidenum">
              <a:rPr lang="en-US" altLang="zh-CN" smtClean="0">
                <a:latin typeface="Times New Roman" pitchFamily="18" charset="0"/>
              </a:rPr>
              <a:pPr eaLnBrk="1" hangingPunct="1"/>
              <a:t>45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881804DB-82FD-4432-BDAA-4572928EEB0E}" type="slidenum">
              <a:rPr lang="en-US" altLang="zh-CN" smtClean="0">
                <a:latin typeface="Times New Roman" pitchFamily="18" charset="0"/>
              </a:rPr>
              <a:pPr eaLnBrk="1" hangingPunct="1"/>
              <a:t>46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EBD2CCC-13BC-4FF0-AB08-BB8CDAC8E59E}" type="slidenum">
              <a:rPr lang="en-US" altLang="zh-CN" smtClean="0">
                <a:latin typeface="Times New Roman" pitchFamily="18" charset="0"/>
              </a:rPr>
              <a:pPr eaLnBrk="1" hangingPunct="1"/>
              <a:t>47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96F3642E-02BF-4A5B-93DF-B8B9DA431A37}" type="slidenum">
              <a:rPr lang="en-US" altLang="zh-CN" smtClean="0">
                <a:latin typeface="Times New Roman" pitchFamily="18" charset="0"/>
              </a:rPr>
              <a:pPr eaLnBrk="1" hangingPunct="1"/>
              <a:t>48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B34ECD6-D9D8-4E4F-93E6-1DBCE4B15AB6}" type="slidenum">
              <a:rPr lang="en-US" altLang="zh-CN" smtClean="0">
                <a:latin typeface="Times New Roman" pitchFamily="18" charset="0"/>
              </a:rPr>
              <a:pPr eaLnBrk="1" hangingPunct="1"/>
              <a:t>49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E094A33-0665-4C2C-BB05-0AFFBE45971A}" type="slidenum">
              <a:rPr lang="en-US" altLang="zh-CN" smtClean="0">
                <a:latin typeface="Times New Roman" pitchFamily="18" charset="0"/>
              </a:rPr>
              <a:pPr eaLnBrk="1" hangingPunct="1"/>
              <a:t>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E030538-0633-47F6-87A9-56CB75E3099D}" type="slidenum">
              <a:rPr lang="en-US" altLang="zh-CN" smtClean="0">
                <a:latin typeface="Times New Roman" pitchFamily="18" charset="0"/>
              </a:rPr>
              <a:pPr eaLnBrk="1" hangingPunct="1"/>
              <a:t>50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A48EB2B-7483-41E5-9332-7ADFE5EFE1D7}" type="slidenum">
              <a:rPr lang="en-US" altLang="zh-CN" smtClean="0">
                <a:latin typeface="Times New Roman" pitchFamily="18" charset="0"/>
              </a:rPr>
              <a:pPr eaLnBrk="1" hangingPunct="1"/>
              <a:t>51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706F5D8-64A9-4DC5-86C3-D34E5813CFAD}" type="slidenum">
              <a:rPr lang="en-US" altLang="zh-CN" smtClean="0">
                <a:latin typeface="Times New Roman" pitchFamily="18" charset="0"/>
              </a:rPr>
              <a:pPr eaLnBrk="1" hangingPunct="1"/>
              <a:t>52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EC6A2264-AC92-41A2-86BE-A3735A5192AF}" type="slidenum">
              <a:rPr lang="en-US" altLang="zh-CN" smtClean="0">
                <a:latin typeface="Times New Roman" pitchFamily="18" charset="0"/>
              </a:rPr>
              <a:pPr eaLnBrk="1" hangingPunct="1"/>
              <a:t>53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8FFFE04-AC4A-4C93-8659-1AAB4B86ACDA}" type="slidenum">
              <a:rPr lang="en-US" altLang="zh-CN" smtClean="0">
                <a:latin typeface="Times New Roman" pitchFamily="18" charset="0"/>
              </a:rPr>
              <a:pPr eaLnBrk="1" hangingPunct="1"/>
              <a:t>54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D899E3E6-6AC1-4C63-B2CC-F28158AE16BB}" type="slidenum">
              <a:rPr lang="en-US" altLang="zh-CN" smtClean="0">
                <a:latin typeface="Times New Roman" pitchFamily="18" charset="0"/>
              </a:rPr>
              <a:pPr eaLnBrk="1" hangingPunct="1"/>
              <a:t>55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21D7331-F0A8-4AD6-AB0C-999B94A77671}" type="slidenum">
              <a:rPr lang="en-US" altLang="zh-CN" smtClean="0">
                <a:latin typeface="Times New Roman" pitchFamily="18" charset="0"/>
              </a:rPr>
              <a:pPr eaLnBrk="1" hangingPunct="1"/>
              <a:t>56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2182F7B-5BEE-4023-A9ED-1E39593B8092}" type="slidenum">
              <a:rPr lang="en-US" altLang="zh-CN" smtClean="0">
                <a:latin typeface="Times New Roman" pitchFamily="18" charset="0"/>
              </a:rPr>
              <a:pPr eaLnBrk="1" hangingPunct="1"/>
              <a:t>57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FC3E269-F9C9-4A74-98D5-5B76C02F2907}" type="slidenum">
              <a:rPr lang="en-US" altLang="zh-CN" smtClean="0">
                <a:latin typeface="Times New Roman" pitchFamily="18" charset="0"/>
              </a:rPr>
              <a:pPr eaLnBrk="1" hangingPunct="1"/>
              <a:t>58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CAE8D59-001F-477A-8A99-7EEC9E2720B7}" type="slidenum">
              <a:rPr lang="en-US" altLang="zh-CN" smtClean="0">
                <a:latin typeface="Times New Roman" pitchFamily="18" charset="0"/>
              </a:rPr>
              <a:pPr eaLnBrk="1" hangingPunct="1"/>
              <a:t>59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89E62A6-7B3B-43A1-A835-ED44833F04FE}" type="slidenum">
              <a:rPr lang="en-US" altLang="zh-CN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E9A2736B-A7F2-4A92-AF9E-41E0A3651DB3}" type="slidenum">
              <a:rPr lang="en-US" altLang="zh-CN" smtClean="0">
                <a:latin typeface="Times New Roman" pitchFamily="18" charset="0"/>
              </a:rPr>
              <a:pPr eaLnBrk="1" hangingPunct="1"/>
              <a:t>60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7442F30-E6E9-4824-9132-F3A1FFC5D287}" type="slidenum">
              <a:rPr lang="en-US" altLang="zh-CN" smtClean="0">
                <a:latin typeface="Times New Roman" pitchFamily="18" charset="0"/>
              </a:rPr>
              <a:pPr eaLnBrk="1" hangingPunct="1"/>
              <a:t>61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A15C04B-1619-49EC-B35C-BF675C25585D}" type="slidenum">
              <a:rPr lang="en-US" altLang="zh-CN" smtClean="0">
                <a:latin typeface="Times New Roman" pitchFamily="18" charset="0"/>
              </a:rPr>
              <a:pPr eaLnBrk="1" hangingPunct="1"/>
              <a:t>62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807239C-DD02-47EF-9992-2FA6E367D0C6}" type="slidenum">
              <a:rPr lang="en-US" altLang="zh-CN" smtClean="0">
                <a:latin typeface="Times New Roman" pitchFamily="18" charset="0"/>
              </a:rPr>
              <a:pPr eaLnBrk="1" hangingPunct="1"/>
              <a:t>63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88423A4-2365-49EB-A61B-58D99DC43283}" type="slidenum">
              <a:rPr lang="en-US" altLang="zh-CN" smtClean="0">
                <a:latin typeface="Times New Roman" pitchFamily="18" charset="0"/>
              </a:rPr>
              <a:pPr eaLnBrk="1" hangingPunct="1"/>
              <a:t>64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E0272A73-85F8-4B3D-B128-1A00A234615B}" type="slidenum">
              <a:rPr lang="en-US" altLang="zh-CN" smtClean="0">
                <a:latin typeface="Times New Roman" pitchFamily="18" charset="0"/>
              </a:rPr>
              <a:pPr eaLnBrk="1" hangingPunct="1"/>
              <a:t>65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93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15174F26-359D-40ED-8BCB-4A9D3A395122}" type="slidenum">
              <a:rPr lang="en-US" altLang="zh-CN" smtClean="0">
                <a:latin typeface="Times New Roman" pitchFamily="18" charset="0"/>
              </a:rPr>
              <a:pPr eaLnBrk="1" hangingPunct="1"/>
              <a:t>66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73FF455E-251A-4B57-A687-9AFDC9662D16}" type="slidenum">
              <a:rPr lang="en-US" altLang="zh-CN" smtClean="0">
                <a:latin typeface="Times New Roman" pitchFamily="18" charset="0"/>
              </a:rPr>
              <a:pPr eaLnBrk="1" hangingPunct="1"/>
              <a:t>67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758CF8D-9852-4167-AB6B-6DF791310360}" type="slidenum">
              <a:rPr lang="en-US" altLang="zh-CN" smtClean="0">
                <a:latin typeface="Times New Roman" pitchFamily="18" charset="0"/>
              </a:rPr>
              <a:pPr eaLnBrk="1" hangingPunct="1"/>
              <a:t>68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C10A6B4-6DD1-4461-B809-3985E3A85F34}" type="slidenum">
              <a:rPr lang="en-US" altLang="zh-CN" smtClean="0">
                <a:latin typeface="Times New Roman" pitchFamily="18" charset="0"/>
              </a:rPr>
              <a:pPr eaLnBrk="1" hangingPunct="1"/>
              <a:t>69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B1E0DC3-0C8C-4288-A27E-47F91F635E40}" type="slidenum">
              <a:rPr lang="en-US" altLang="zh-CN" smtClean="0">
                <a:latin typeface="Times New Roman" pitchFamily="18" charset="0"/>
              </a:rPr>
              <a:pPr eaLnBrk="1" hangingPunct="1"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C78B869-5859-4F27-BCF8-D709E0598DD8}" type="slidenum">
              <a:rPr lang="en-US" altLang="zh-CN" smtClean="0">
                <a:latin typeface="Times New Roman" pitchFamily="18" charset="0"/>
              </a:rPr>
              <a:pPr eaLnBrk="1" hangingPunct="1"/>
              <a:t>70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BA9C7AF-8C64-46EB-A323-AE41CA0416AF}" type="slidenum">
              <a:rPr lang="en-US" altLang="zh-CN" smtClean="0">
                <a:latin typeface="Times New Roman" pitchFamily="18" charset="0"/>
              </a:rPr>
              <a:pPr eaLnBrk="1" hangingPunct="1"/>
              <a:t>71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0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FEE82EBE-0DF6-420C-B09C-113F25BE031E}" type="slidenum">
              <a:rPr lang="en-US" altLang="zh-CN" smtClean="0">
                <a:latin typeface="Times New Roman" pitchFamily="18" charset="0"/>
              </a:rPr>
              <a:pPr eaLnBrk="1" hangingPunct="1"/>
              <a:t>72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4658E56-D86F-46F8-A14E-654780B79638}" type="slidenum">
              <a:rPr lang="en-US" altLang="zh-CN" smtClean="0">
                <a:latin typeface="Times New Roman" pitchFamily="18" charset="0"/>
              </a:rPr>
              <a:pPr eaLnBrk="1" hangingPunct="1"/>
              <a:t>73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D3CF431-83AF-40F3-8DF1-B3A6E1AE9DD2}" type="slidenum">
              <a:rPr lang="en-US" altLang="zh-CN" smtClean="0">
                <a:latin typeface="Times New Roman" pitchFamily="18" charset="0"/>
              </a:rPr>
              <a:pPr eaLnBrk="1" hangingPunct="1"/>
              <a:t>74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F4A0579-9768-4AC1-B657-D0B2F02802F3}" type="slidenum">
              <a:rPr lang="en-US" altLang="zh-CN" smtClean="0">
                <a:latin typeface="Times New Roman" pitchFamily="18" charset="0"/>
              </a:rPr>
              <a:pPr eaLnBrk="1" hangingPunct="1"/>
              <a:t>75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30379D1-382C-4B3C-BCB9-96D52B4FF9DF}" type="slidenum">
              <a:rPr lang="en-US" altLang="zh-CN" smtClean="0">
                <a:latin typeface="Times New Roman" pitchFamily="18" charset="0"/>
              </a:rPr>
              <a:pPr eaLnBrk="1" hangingPunct="1"/>
              <a:t>76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5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048A05B-1D9B-484E-B4EA-53CDCF1F6ECD}" type="slidenum">
              <a:rPr lang="en-US" altLang="zh-CN" smtClean="0">
                <a:latin typeface="Times New Roman" pitchFamily="18" charset="0"/>
              </a:rPr>
              <a:pPr eaLnBrk="1" hangingPunct="1"/>
              <a:t>77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E9B2912-A027-4C20-8E57-4BC236F86B2E}" type="slidenum">
              <a:rPr lang="en-US" altLang="zh-CN" smtClean="0">
                <a:latin typeface="Times New Roman" pitchFamily="18" charset="0"/>
              </a:rPr>
              <a:pPr eaLnBrk="1" hangingPunct="1"/>
              <a:t>78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78249BD-26A9-47A3-A355-4E98D8BF8D09}" type="slidenum">
              <a:rPr lang="en-US" altLang="zh-CN" smtClean="0">
                <a:latin typeface="Times New Roman" pitchFamily="18" charset="0"/>
              </a:rPr>
              <a:pPr eaLnBrk="1" hangingPunct="1"/>
              <a:t>79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032CA79C-8D14-4CBA-9641-D2CA7CB0CC84}" type="slidenum">
              <a:rPr lang="en-US" altLang="zh-CN" smtClean="0">
                <a:latin typeface="Times New Roman" pitchFamily="18" charset="0"/>
              </a:rPr>
              <a:pPr eaLnBrk="1" hangingPunct="1"/>
              <a:t>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29378419-6647-4FAE-8D6D-5D09CA810AF3}" type="slidenum">
              <a:rPr lang="en-US" altLang="zh-CN" smtClean="0">
                <a:latin typeface="Times New Roman" pitchFamily="18" charset="0"/>
              </a:rPr>
              <a:pPr eaLnBrk="1" hangingPunct="1"/>
              <a:t>80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EF2B9EE-D8A6-4AF9-AE46-FF94E5618627}" type="slidenum">
              <a:rPr lang="en-US" altLang="zh-CN" smtClean="0">
                <a:latin typeface="Times New Roman" pitchFamily="18" charset="0"/>
              </a:rPr>
              <a:pPr eaLnBrk="1" hangingPunct="1"/>
              <a:t>81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7DA87068-270E-40F4-A69E-C941D2950E86}" type="slidenum">
              <a:rPr lang="en-US" altLang="zh-CN" smtClean="0">
                <a:latin typeface="Times New Roman" pitchFamily="18" charset="0"/>
              </a:rPr>
              <a:pPr eaLnBrk="1" hangingPunct="1"/>
              <a:t>82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3679CC9-F22A-4F2D-AAC0-15FFA22208E0}" type="slidenum">
              <a:rPr lang="en-US" altLang="zh-CN" smtClean="0">
                <a:latin typeface="Times New Roman" pitchFamily="18" charset="0"/>
              </a:rPr>
              <a:pPr eaLnBrk="1" hangingPunct="1"/>
              <a:t>83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DAFD605-55D0-4DAD-8EA8-157C278E8FBA}" type="slidenum">
              <a:rPr lang="en-US" altLang="zh-CN" smtClean="0">
                <a:latin typeface="Times New Roman" pitchFamily="18" charset="0"/>
              </a:rPr>
              <a:pPr eaLnBrk="1" hangingPunct="1"/>
              <a:t>84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92DC65F8-4EFE-4487-B73C-D6236ED44854}" type="slidenum">
              <a:rPr lang="en-US" altLang="zh-CN" smtClean="0">
                <a:latin typeface="Times New Roman" pitchFamily="18" charset="0"/>
              </a:rPr>
              <a:pPr eaLnBrk="1" hangingPunct="1"/>
              <a:t>85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1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89ECC1EA-3447-428C-BCF3-D5B812A8B109}" type="slidenum">
              <a:rPr lang="en-US" altLang="zh-CN" smtClean="0">
                <a:latin typeface="Times New Roman" pitchFamily="18" charset="0"/>
              </a:rPr>
              <a:pPr eaLnBrk="1" hangingPunct="1"/>
              <a:t>86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15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4B2DC49E-7C70-40EE-B5B9-1B80E2B39AA3}" type="slidenum">
              <a:rPr lang="en-US" altLang="zh-CN" smtClean="0">
                <a:latin typeface="Times New Roman" pitchFamily="18" charset="0"/>
              </a:rPr>
              <a:pPr eaLnBrk="1" hangingPunct="1"/>
              <a:t>87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BA43CD12-CA17-45F1-BE71-B03A15381B86}" type="slidenum">
              <a:rPr lang="en-US" altLang="zh-CN" smtClean="0">
                <a:latin typeface="Times New Roman" pitchFamily="18" charset="0"/>
              </a:rPr>
              <a:pPr eaLnBrk="1" hangingPunct="1"/>
              <a:t>88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17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C0E6DD61-3A4B-4A04-9C68-0F376742A9D1}" type="slidenum">
              <a:rPr lang="en-US" altLang="zh-CN" smtClean="0">
                <a:latin typeface="Times New Roman" pitchFamily="18" charset="0"/>
              </a:rPr>
              <a:pPr eaLnBrk="1" hangingPunct="1"/>
              <a:t>89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70E4B2A0-F37B-404E-9FEC-5708EC6970AF}" type="slidenum">
              <a:rPr lang="en-US" altLang="zh-CN" smtClean="0">
                <a:latin typeface="Times New Roman" pitchFamily="18" charset="0"/>
              </a:rPr>
              <a:pPr eaLnBrk="1" hangingPunct="1"/>
              <a:t>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3B166E43-1CAF-412F-B8E8-4C0D3B61D6F2}" type="slidenum">
              <a:rPr lang="en-US" altLang="zh-CN" smtClean="0">
                <a:latin typeface="Times New Roman" pitchFamily="18" charset="0"/>
              </a:rPr>
              <a:pPr eaLnBrk="1" hangingPunct="1"/>
              <a:t>90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58C5D52E-384B-4982-85A1-1CDD3D7C0186}" type="slidenum">
              <a:rPr lang="en-US" altLang="zh-CN" smtClean="0">
                <a:latin typeface="Times New Roman" pitchFamily="18" charset="0"/>
              </a:rPr>
              <a:pPr eaLnBrk="1" hangingPunct="1"/>
              <a:t>91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20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2AD60A09-3D4C-4BE4-BADE-E3047C54F6E8}" type="slidenum">
              <a:rPr lang="en-US" altLang="zh-CN" smtClean="0">
                <a:latin typeface="Times New Roman" pitchFamily="18" charset="0"/>
              </a:rPr>
              <a:pPr eaLnBrk="1" hangingPunct="1"/>
              <a:t>92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21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E4809C2-9D41-465F-84AF-13D6ADE91255}" type="slidenum">
              <a:rPr lang="en-US" altLang="zh-CN" smtClean="0">
                <a:latin typeface="Times New Roman" pitchFamily="18" charset="0"/>
              </a:rPr>
              <a:pPr eaLnBrk="1" hangingPunct="1"/>
              <a:t>93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D7BF60DF-07B5-4B20-8533-04CC49933903}" type="slidenum">
              <a:rPr lang="en-US" altLang="zh-CN" smtClean="0">
                <a:latin typeface="Times New Roman" pitchFamily="18" charset="0"/>
              </a:rPr>
              <a:pPr eaLnBrk="1" hangingPunct="1"/>
              <a:t>94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23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22D1D212-BAF0-4AAF-9A7E-D75B1F4C87C2}" type="slidenum">
              <a:rPr lang="en-US" altLang="zh-CN" smtClean="0">
                <a:latin typeface="Times New Roman" pitchFamily="18" charset="0"/>
              </a:rPr>
              <a:pPr eaLnBrk="1" hangingPunct="1"/>
              <a:t>95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24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6DAB6B25-04A1-4DC7-8099-4CBF2C0CBF82}" type="slidenum">
              <a:rPr lang="en-US" altLang="zh-CN" smtClean="0">
                <a:latin typeface="Times New Roman" pitchFamily="18" charset="0"/>
              </a:rPr>
              <a:pPr eaLnBrk="1" hangingPunct="1"/>
              <a:t>96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35F82CA-0D0E-463A-8D42-E0EF87B0CC71}" type="slidenum">
              <a:rPr lang="en-US" altLang="zh-CN" smtClean="0">
                <a:latin typeface="Times New Roman" pitchFamily="18" charset="0"/>
              </a:rPr>
              <a:pPr eaLnBrk="1" hangingPunct="1"/>
              <a:t>97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DA8BDB83-31D6-4278-ABC2-83CA9CDC7168}" type="slidenum">
              <a:rPr lang="en-US" altLang="zh-CN" smtClean="0">
                <a:latin typeface="Times New Roman" pitchFamily="18" charset="0"/>
              </a:rPr>
              <a:pPr eaLnBrk="1" hangingPunct="1"/>
              <a:t>98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27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/>
            <a:fld id="{A2EDEB0A-98A8-4F5F-BF8E-0FBF5559723B}" type="slidenum">
              <a:rPr lang="en-US" altLang="zh-CN" smtClean="0">
                <a:latin typeface="Times New Roman" pitchFamily="18" charset="0"/>
              </a:rPr>
              <a:pPr eaLnBrk="1" hangingPunct="1"/>
              <a:t>99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BE47-8825-4ED8-9769-9564A2915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68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97411-687C-4C8F-AB96-F1601C4EE5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75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B5CC3-D734-481F-8978-1D418B02B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94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98609-7F0F-415B-A747-314024BC50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76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D7A-1EDE-4518-A89B-59CD2B212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36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38FD5-29E8-45D6-9454-59B101907B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8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3507F-1EFD-47F4-A231-A4FD741B73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3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C35AB-9C9A-43A4-873C-8D564C6A33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17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9A545-7191-48FD-90AE-B57656B8A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A8FC4-2B0F-4F06-97E7-69B47F815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31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15499-3A00-4A85-88DC-8772AC3E3A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76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28158-5FAC-4805-8155-F5507E0778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7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3D427-5E3E-46ED-9628-34B206B0D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95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0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606CFBF4-831D-43DE-B9DB-0CC6DF458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ishucheng@sc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7" Type="http://schemas.openxmlformats.org/officeDocument/2006/relationships/slide" Target="slide188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1.xml"/><Relationship Id="rId5" Type="http://schemas.openxmlformats.org/officeDocument/2006/relationships/slide" Target="slide102.xml"/><Relationship Id="rId4" Type="http://schemas.openxmlformats.org/officeDocument/2006/relationships/slide" Target="slide9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88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讲授者：代术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pPr eaLnBrk="1" hangingPunct="1"/>
            <a:r>
              <a:rPr lang="en-US" altLang="zh-CN" smtClean="0">
                <a:hlinkClick r:id="rId3"/>
              </a:rPr>
              <a:t>daishucheng@scu.edu.cn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5BE47-8825-4ED8-9769-9564A2915F9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关系操作 </a:t>
            </a:r>
            <a:r>
              <a:rPr lang="en-US" altLang="zh-CN" smtClean="0"/>
              <a:t>(</a:t>
            </a:r>
            <a:r>
              <a:rPr lang="zh-CN" altLang="en-US" smtClean="0"/>
              <a:t>续）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1) </a:t>
            </a:r>
            <a:r>
              <a:rPr lang="zh-CN" altLang="en-US" smtClean="0"/>
              <a:t>常用的关系操作</a:t>
            </a:r>
          </a:p>
          <a:p>
            <a:pPr lvl="1" algn="just" eaLnBrk="1" hangingPunct="1"/>
            <a:r>
              <a:rPr lang="zh-CN" altLang="en-US" smtClean="0"/>
              <a:t>查询</a:t>
            </a:r>
          </a:p>
          <a:p>
            <a:pPr lvl="2" algn="just" eaLnBrk="1" hangingPunct="1"/>
            <a:r>
              <a:rPr lang="zh-CN" altLang="en-US" smtClean="0"/>
              <a:t>选择、投影、连接、除、并、交、差</a:t>
            </a:r>
          </a:p>
          <a:p>
            <a:pPr lvl="1" algn="just" eaLnBrk="1" hangingPunct="1">
              <a:spcBef>
                <a:spcPct val="60000"/>
              </a:spcBef>
            </a:pPr>
            <a:r>
              <a:rPr lang="zh-CN" altLang="en-US" smtClean="0"/>
              <a:t>数据更新</a:t>
            </a:r>
          </a:p>
          <a:p>
            <a:pPr lvl="2" algn="just" eaLnBrk="1" hangingPunct="1"/>
            <a:r>
              <a:rPr lang="zh-CN" altLang="en-US" smtClean="0"/>
              <a:t>插入、删除、修改</a:t>
            </a:r>
          </a:p>
          <a:p>
            <a:pPr lvl="1" algn="just" eaLnBrk="1" hangingPunct="1">
              <a:spcBef>
                <a:spcPct val="60000"/>
              </a:spcBef>
            </a:pPr>
            <a:r>
              <a:rPr lang="zh-CN" altLang="en-US" smtClean="0"/>
              <a:t>查询的表达能力是其中最主要的部分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选择（续）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1676400" y="1752600"/>
            <a:ext cx="5715000" cy="3657600"/>
            <a:chOff x="-3" y="-3"/>
            <a:chExt cx="2487" cy="1848"/>
          </a:xfrm>
        </p:grpSpPr>
        <p:grpSp>
          <p:nvGrpSpPr>
            <p:cNvPr id="104459" name="Group 4"/>
            <p:cNvGrpSpPr>
              <a:grpSpLocks/>
            </p:cNvGrpSpPr>
            <p:nvPr/>
          </p:nvGrpSpPr>
          <p:grpSpPr bwMode="auto">
            <a:xfrm>
              <a:off x="0" y="0"/>
              <a:ext cx="2481" cy="1842"/>
              <a:chOff x="0" y="0"/>
              <a:chExt cx="2481" cy="1842"/>
            </a:xfrm>
          </p:grpSpPr>
          <p:grpSp>
            <p:nvGrpSpPr>
              <p:cNvPr id="10446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13" cy="422"/>
                <a:chOff x="0" y="0"/>
                <a:chExt cx="513" cy="422"/>
              </a:xfrm>
            </p:grpSpPr>
            <p:sp>
              <p:nvSpPr>
                <p:cNvPr id="10453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7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学  号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en-US" altLang="zh-CN" sz="2000" b="1">
                      <a:latin typeface="Times New Roman" pitchFamily="18" charset="0"/>
                    </a:rPr>
                    <a:t>Sno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3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62" name="Group 8"/>
              <p:cNvGrpSpPr>
                <a:grpSpLocks/>
              </p:cNvGrpSpPr>
              <p:nvPr/>
            </p:nvGrpSpPr>
            <p:grpSpPr bwMode="auto">
              <a:xfrm>
                <a:off x="513" y="0"/>
                <a:ext cx="512" cy="422"/>
                <a:chOff x="513" y="0"/>
                <a:chExt cx="512" cy="422"/>
              </a:xfrm>
            </p:grpSpPr>
            <p:sp>
              <p:nvSpPr>
                <p:cNvPr id="104532" name="Rectangle 9"/>
                <p:cNvSpPr>
                  <a:spLocks noChangeArrowheads="1"/>
                </p:cNvSpPr>
                <p:nvPr/>
              </p:nvSpPr>
              <p:spPr bwMode="auto">
                <a:xfrm>
                  <a:off x="556" y="0"/>
                  <a:ext cx="426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姓  名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en-US" altLang="zh-CN" sz="2000" b="1">
                      <a:latin typeface="Times New Roman" pitchFamily="18" charset="0"/>
                    </a:rPr>
                    <a:t>Sname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33" name="Rectangle 10"/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51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63" name="Group 11"/>
              <p:cNvGrpSpPr>
                <a:grpSpLocks/>
              </p:cNvGrpSpPr>
              <p:nvPr/>
            </p:nvGrpSpPr>
            <p:grpSpPr bwMode="auto">
              <a:xfrm>
                <a:off x="1025" y="0"/>
                <a:ext cx="483" cy="422"/>
                <a:chOff x="1025" y="0"/>
                <a:chExt cx="483" cy="422"/>
              </a:xfrm>
            </p:grpSpPr>
            <p:sp>
              <p:nvSpPr>
                <p:cNvPr id="1045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068" y="0"/>
                  <a:ext cx="397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性  别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en-US" altLang="zh-CN" sz="2000" b="1">
                      <a:latin typeface="Times New Roman" pitchFamily="18" charset="0"/>
                    </a:rPr>
                    <a:t>Ssex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31" name="Rectangle 13"/>
                <p:cNvSpPr>
                  <a:spLocks noChangeArrowheads="1"/>
                </p:cNvSpPr>
                <p:nvPr/>
              </p:nvSpPr>
              <p:spPr bwMode="auto">
                <a:xfrm>
                  <a:off x="1025" y="0"/>
                  <a:ext cx="483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64" name="Group 14"/>
              <p:cNvGrpSpPr>
                <a:grpSpLocks/>
              </p:cNvGrpSpPr>
              <p:nvPr/>
            </p:nvGrpSpPr>
            <p:grpSpPr bwMode="auto">
              <a:xfrm>
                <a:off x="1508" y="0"/>
                <a:ext cx="492" cy="422"/>
                <a:chOff x="1508" y="0"/>
                <a:chExt cx="492" cy="422"/>
              </a:xfrm>
            </p:grpSpPr>
            <p:sp>
              <p:nvSpPr>
                <p:cNvPr id="104528" name="Rectangle 15"/>
                <p:cNvSpPr>
                  <a:spLocks noChangeArrowheads="1"/>
                </p:cNvSpPr>
                <p:nvPr/>
              </p:nvSpPr>
              <p:spPr bwMode="auto">
                <a:xfrm>
                  <a:off x="1551" y="0"/>
                  <a:ext cx="406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年  龄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en-US" altLang="zh-CN" sz="2000" b="1">
                      <a:latin typeface="Times New Roman" pitchFamily="18" charset="0"/>
                    </a:rPr>
                    <a:t>Sage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29" name="Rectangle 16"/>
                <p:cNvSpPr>
                  <a:spLocks noChangeArrowheads="1"/>
                </p:cNvSpPr>
                <p:nvPr/>
              </p:nvSpPr>
              <p:spPr bwMode="auto">
                <a:xfrm>
                  <a:off x="1508" y="0"/>
                  <a:ext cx="49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65" name="Group 17"/>
              <p:cNvGrpSpPr>
                <a:grpSpLocks/>
              </p:cNvGrpSpPr>
              <p:nvPr/>
            </p:nvGrpSpPr>
            <p:grpSpPr bwMode="auto">
              <a:xfrm>
                <a:off x="2000" y="0"/>
                <a:ext cx="481" cy="422"/>
                <a:chOff x="2000" y="0"/>
                <a:chExt cx="481" cy="422"/>
              </a:xfrm>
            </p:grpSpPr>
            <p:sp>
              <p:nvSpPr>
                <p:cNvPr id="104526" name="Rectangle 18"/>
                <p:cNvSpPr>
                  <a:spLocks noChangeArrowheads="1"/>
                </p:cNvSpPr>
                <p:nvPr/>
              </p:nvSpPr>
              <p:spPr bwMode="auto">
                <a:xfrm>
                  <a:off x="2043" y="0"/>
                  <a:ext cx="395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所 在 系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en-US" altLang="zh-CN" sz="2000" b="1">
                      <a:latin typeface="Times New Roman" pitchFamily="18" charset="0"/>
                    </a:rPr>
                    <a:t>Sdept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27" name="Rectangle 19"/>
                <p:cNvSpPr>
                  <a:spLocks noChangeArrowheads="1"/>
                </p:cNvSpPr>
                <p:nvPr/>
              </p:nvSpPr>
              <p:spPr bwMode="auto">
                <a:xfrm>
                  <a:off x="2000" y="0"/>
                  <a:ext cx="481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66" name="Group 20"/>
              <p:cNvGrpSpPr>
                <a:grpSpLocks/>
              </p:cNvGrpSpPr>
              <p:nvPr/>
            </p:nvGrpSpPr>
            <p:grpSpPr bwMode="auto">
              <a:xfrm>
                <a:off x="0" y="422"/>
                <a:ext cx="513" cy="355"/>
                <a:chOff x="0" y="422"/>
                <a:chExt cx="513" cy="355"/>
              </a:xfrm>
            </p:grpSpPr>
            <p:sp>
              <p:nvSpPr>
                <p:cNvPr id="104524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42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</a:rPr>
                    <a:t>95001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25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51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67" name="Group 23"/>
              <p:cNvGrpSpPr>
                <a:grpSpLocks/>
              </p:cNvGrpSpPr>
              <p:nvPr/>
            </p:nvGrpSpPr>
            <p:grpSpPr bwMode="auto">
              <a:xfrm>
                <a:off x="513" y="422"/>
                <a:ext cx="512" cy="355"/>
                <a:chOff x="513" y="422"/>
                <a:chExt cx="512" cy="355"/>
              </a:xfrm>
            </p:grpSpPr>
            <p:sp>
              <p:nvSpPr>
                <p:cNvPr id="104522" name="Rectangle 24"/>
                <p:cNvSpPr>
                  <a:spLocks noChangeArrowheads="1"/>
                </p:cNvSpPr>
                <p:nvPr/>
              </p:nvSpPr>
              <p:spPr bwMode="auto">
                <a:xfrm>
                  <a:off x="556" y="422"/>
                  <a:ext cx="42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李勇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23" name="Rectangle 25"/>
                <p:cNvSpPr>
                  <a:spLocks noChangeArrowheads="1"/>
                </p:cNvSpPr>
                <p:nvPr/>
              </p:nvSpPr>
              <p:spPr bwMode="auto">
                <a:xfrm>
                  <a:off x="513" y="422"/>
                  <a:ext cx="5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68" name="Group 26"/>
              <p:cNvGrpSpPr>
                <a:grpSpLocks/>
              </p:cNvGrpSpPr>
              <p:nvPr/>
            </p:nvGrpSpPr>
            <p:grpSpPr bwMode="auto">
              <a:xfrm>
                <a:off x="1025" y="422"/>
                <a:ext cx="483" cy="355"/>
                <a:chOff x="1025" y="422"/>
                <a:chExt cx="483" cy="355"/>
              </a:xfrm>
            </p:grpSpPr>
            <p:sp>
              <p:nvSpPr>
                <p:cNvPr id="104520" name="Rectangle 27"/>
                <p:cNvSpPr>
                  <a:spLocks noChangeArrowheads="1"/>
                </p:cNvSpPr>
                <p:nvPr/>
              </p:nvSpPr>
              <p:spPr bwMode="auto">
                <a:xfrm>
                  <a:off x="1068" y="422"/>
                  <a:ext cx="39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男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4521" name="Rectangle 28"/>
                <p:cNvSpPr>
                  <a:spLocks noChangeArrowheads="1"/>
                </p:cNvSpPr>
                <p:nvPr/>
              </p:nvSpPr>
              <p:spPr bwMode="auto">
                <a:xfrm>
                  <a:off x="1025" y="422"/>
                  <a:ext cx="48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69" name="Group 29"/>
              <p:cNvGrpSpPr>
                <a:grpSpLocks/>
              </p:cNvGrpSpPr>
              <p:nvPr/>
            </p:nvGrpSpPr>
            <p:grpSpPr bwMode="auto">
              <a:xfrm>
                <a:off x="1508" y="422"/>
                <a:ext cx="492" cy="355"/>
                <a:chOff x="1508" y="422"/>
                <a:chExt cx="492" cy="355"/>
              </a:xfrm>
            </p:grpSpPr>
            <p:sp>
              <p:nvSpPr>
                <p:cNvPr id="104518" name="Rectangle 30"/>
                <p:cNvSpPr>
                  <a:spLocks noChangeArrowheads="1"/>
                </p:cNvSpPr>
                <p:nvPr/>
              </p:nvSpPr>
              <p:spPr bwMode="auto">
                <a:xfrm>
                  <a:off x="1551" y="422"/>
                  <a:ext cx="40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</a:rPr>
                    <a:t>20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19" name="Rectangle 31"/>
                <p:cNvSpPr>
                  <a:spLocks noChangeArrowheads="1"/>
                </p:cNvSpPr>
                <p:nvPr/>
              </p:nvSpPr>
              <p:spPr bwMode="auto">
                <a:xfrm>
                  <a:off x="1508" y="422"/>
                  <a:ext cx="49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70" name="Group 32"/>
              <p:cNvGrpSpPr>
                <a:grpSpLocks/>
              </p:cNvGrpSpPr>
              <p:nvPr/>
            </p:nvGrpSpPr>
            <p:grpSpPr bwMode="auto">
              <a:xfrm>
                <a:off x="2000" y="422"/>
                <a:ext cx="481" cy="355"/>
                <a:chOff x="2000" y="422"/>
                <a:chExt cx="481" cy="355"/>
              </a:xfrm>
            </p:grpSpPr>
            <p:sp>
              <p:nvSpPr>
                <p:cNvPr id="104516" name="Rectangle 33"/>
                <p:cNvSpPr>
                  <a:spLocks noChangeArrowheads="1"/>
                </p:cNvSpPr>
                <p:nvPr/>
              </p:nvSpPr>
              <p:spPr bwMode="auto">
                <a:xfrm>
                  <a:off x="2043" y="422"/>
                  <a:ext cx="395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</a:rPr>
                    <a:t>CS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17" name="Rectangle 34"/>
                <p:cNvSpPr>
                  <a:spLocks noChangeArrowheads="1"/>
                </p:cNvSpPr>
                <p:nvPr/>
              </p:nvSpPr>
              <p:spPr bwMode="auto">
                <a:xfrm>
                  <a:off x="2000" y="422"/>
                  <a:ext cx="481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71" name="Group 35"/>
              <p:cNvGrpSpPr>
                <a:grpSpLocks/>
              </p:cNvGrpSpPr>
              <p:nvPr/>
            </p:nvGrpSpPr>
            <p:grpSpPr bwMode="auto">
              <a:xfrm>
                <a:off x="0" y="777"/>
                <a:ext cx="513" cy="355"/>
                <a:chOff x="0" y="777"/>
                <a:chExt cx="513" cy="355"/>
              </a:xfrm>
            </p:grpSpPr>
            <p:sp>
              <p:nvSpPr>
                <p:cNvPr id="104514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777"/>
                  <a:ext cx="42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</a:rPr>
                    <a:t>95002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4515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777"/>
                  <a:ext cx="51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72" name="Group 38"/>
              <p:cNvGrpSpPr>
                <a:grpSpLocks/>
              </p:cNvGrpSpPr>
              <p:nvPr/>
            </p:nvGrpSpPr>
            <p:grpSpPr bwMode="auto">
              <a:xfrm>
                <a:off x="513" y="777"/>
                <a:ext cx="512" cy="355"/>
                <a:chOff x="513" y="777"/>
                <a:chExt cx="512" cy="355"/>
              </a:xfrm>
            </p:grpSpPr>
            <p:sp>
              <p:nvSpPr>
                <p:cNvPr id="104512" name="Rectangle 39"/>
                <p:cNvSpPr>
                  <a:spLocks noChangeArrowheads="1"/>
                </p:cNvSpPr>
                <p:nvPr/>
              </p:nvSpPr>
              <p:spPr bwMode="auto">
                <a:xfrm>
                  <a:off x="556" y="777"/>
                  <a:ext cx="42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刘晨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13" name="Rectangle 40"/>
                <p:cNvSpPr>
                  <a:spLocks noChangeArrowheads="1"/>
                </p:cNvSpPr>
                <p:nvPr/>
              </p:nvSpPr>
              <p:spPr bwMode="auto">
                <a:xfrm>
                  <a:off x="513" y="777"/>
                  <a:ext cx="5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73" name="Group 41"/>
              <p:cNvGrpSpPr>
                <a:grpSpLocks/>
              </p:cNvGrpSpPr>
              <p:nvPr/>
            </p:nvGrpSpPr>
            <p:grpSpPr bwMode="auto">
              <a:xfrm>
                <a:off x="1025" y="777"/>
                <a:ext cx="483" cy="355"/>
                <a:chOff x="1025" y="777"/>
                <a:chExt cx="483" cy="355"/>
              </a:xfrm>
            </p:grpSpPr>
            <p:sp>
              <p:nvSpPr>
                <p:cNvPr id="104510" name="Rectangle 42"/>
                <p:cNvSpPr>
                  <a:spLocks noChangeArrowheads="1"/>
                </p:cNvSpPr>
                <p:nvPr/>
              </p:nvSpPr>
              <p:spPr bwMode="auto">
                <a:xfrm>
                  <a:off x="1068" y="777"/>
                  <a:ext cx="39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女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11" name="Rectangle 43"/>
                <p:cNvSpPr>
                  <a:spLocks noChangeArrowheads="1"/>
                </p:cNvSpPr>
                <p:nvPr/>
              </p:nvSpPr>
              <p:spPr bwMode="auto">
                <a:xfrm>
                  <a:off x="1025" y="777"/>
                  <a:ext cx="48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74" name="Group 44"/>
              <p:cNvGrpSpPr>
                <a:grpSpLocks/>
              </p:cNvGrpSpPr>
              <p:nvPr/>
            </p:nvGrpSpPr>
            <p:grpSpPr bwMode="auto">
              <a:xfrm>
                <a:off x="1508" y="777"/>
                <a:ext cx="492" cy="355"/>
                <a:chOff x="1508" y="777"/>
                <a:chExt cx="492" cy="355"/>
              </a:xfrm>
            </p:grpSpPr>
            <p:sp>
              <p:nvSpPr>
                <p:cNvPr id="104508" name="Rectangle 45"/>
                <p:cNvSpPr>
                  <a:spLocks noChangeArrowheads="1"/>
                </p:cNvSpPr>
                <p:nvPr/>
              </p:nvSpPr>
              <p:spPr bwMode="auto">
                <a:xfrm>
                  <a:off x="1551" y="777"/>
                  <a:ext cx="40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</a:rPr>
                    <a:t>19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4509" name="Rectangle 46"/>
                <p:cNvSpPr>
                  <a:spLocks noChangeArrowheads="1"/>
                </p:cNvSpPr>
                <p:nvPr/>
              </p:nvSpPr>
              <p:spPr bwMode="auto">
                <a:xfrm>
                  <a:off x="1508" y="777"/>
                  <a:ext cx="49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75" name="Group 47"/>
              <p:cNvGrpSpPr>
                <a:grpSpLocks/>
              </p:cNvGrpSpPr>
              <p:nvPr/>
            </p:nvGrpSpPr>
            <p:grpSpPr bwMode="auto">
              <a:xfrm>
                <a:off x="2000" y="777"/>
                <a:ext cx="481" cy="355"/>
                <a:chOff x="2000" y="777"/>
                <a:chExt cx="481" cy="355"/>
              </a:xfrm>
            </p:grpSpPr>
            <p:sp>
              <p:nvSpPr>
                <p:cNvPr id="104506" name="Rectangle 48"/>
                <p:cNvSpPr>
                  <a:spLocks noChangeArrowheads="1"/>
                </p:cNvSpPr>
                <p:nvPr/>
              </p:nvSpPr>
              <p:spPr bwMode="auto">
                <a:xfrm>
                  <a:off x="2043" y="777"/>
                  <a:ext cx="395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</a:rPr>
                    <a:t>IS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4507" name="Rectangle 49"/>
                <p:cNvSpPr>
                  <a:spLocks noChangeArrowheads="1"/>
                </p:cNvSpPr>
                <p:nvPr/>
              </p:nvSpPr>
              <p:spPr bwMode="auto">
                <a:xfrm>
                  <a:off x="2000" y="777"/>
                  <a:ext cx="481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76" name="Group 50"/>
              <p:cNvGrpSpPr>
                <a:grpSpLocks/>
              </p:cNvGrpSpPr>
              <p:nvPr/>
            </p:nvGrpSpPr>
            <p:grpSpPr bwMode="auto">
              <a:xfrm>
                <a:off x="0" y="1132"/>
                <a:ext cx="513" cy="355"/>
                <a:chOff x="0" y="1132"/>
                <a:chExt cx="513" cy="355"/>
              </a:xfrm>
            </p:grpSpPr>
            <p:sp>
              <p:nvSpPr>
                <p:cNvPr id="104504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1132"/>
                  <a:ext cx="42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</a:rPr>
                    <a:t>95003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04505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132"/>
                  <a:ext cx="51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77" name="Group 53"/>
              <p:cNvGrpSpPr>
                <a:grpSpLocks/>
              </p:cNvGrpSpPr>
              <p:nvPr/>
            </p:nvGrpSpPr>
            <p:grpSpPr bwMode="auto">
              <a:xfrm>
                <a:off x="513" y="1132"/>
                <a:ext cx="512" cy="355"/>
                <a:chOff x="513" y="1132"/>
                <a:chExt cx="512" cy="355"/>
              </a:xfrm>
            </p:grpSpPr>
            <p:sp>
              <p:nvSpPr>
                <p:cNvPr id="104502" name="Rectangle 54"/>
                <p:cNvSpPr>
                  <a:spLocks noChangeArrowheads="1"/>
                </p:cNvSpPr>
                <p:nvPr/>
              </p:nvSpPr>
              <p:spPr bwMode="auto">
                <a:xfrm>
                  <a:off x="556" y="1132"/>
                  <a:ext cx="42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王敏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03" name="Rectangle 55"/>
                <p:cNvSpPr>
                  <a:spLocks noChangeArrowheads="1"/>
                </p:cNvSpPr>
                <p:nvPr/>
              </p:nvSpPr>
              <p:spPr bwMode="auto">
                <a:xfrm>
                  <a:off x="513" y="1132"/>
                  <a:ext cx="5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78" name="Group 56"/>
              <p:cNvGrpSpPr>
                <a:grpSpLocks/>
              </p:cNvGrpSpPr>
              <p:nvPr/>
            </p:nvGrpSpPr>
            <p:grpSpPr bwMode="auto">
              <a:xfrm>
                <a:off x="1025" y="1132"/>
                <a:ext cx="483" cy="355"/>
                <a:chOff x="1025" y="1132"/>
                <a:chExt cx="483" cy="355"/>
              </a:xfrm>
            </p:grpSpPr>
            <p:sp>
              <p:nvSpPr>
                <p:cNvPr id="104500" name="Rectangle 57"/>
                <p:cNvSpPr>
                  <a:spLocks noChangeArrowheads="1"/>
                </p:cNvSpPr>
                <p:nvPr/>
              </p:nvSpPr>
              <p:spPr bwMode="auto">
                <a:xfrm>
                  <a:off x="1068" y="1132"/>
                  <a:ext cx="39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女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501" name="Rectangle 58"/>
                <p:cNvSpPr>
                  <a:spLocks noChangeArrowheads="1"/>
                </p:cNvSpPr>
                <p:nvPr/>
              </p:nvSpPr>
              <p:spPr bwMode="auto">
                <a:xfrm>
                  <a:off x="1025" y="1132"/>
                  <a:ext cx="48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79" name="Group 59"/>
              <p:cNvGrpSpPr>
                <a:grpSpLocks/>
              </p:cNvGrpSpPr>
              <p:nvPr/>
            </p:nvGrpSpPr>
            <p:grpSpPr bwMode="auto">
              <a:xfrm>
                <a:off x="1508" y="1132"/>
                <a:ext cx="492" cy="355"/>
                <a:chOff x="1508" y="1132"/>
                <a:chExt cx="492" cy="355"/>
              </a:xfrm>
            </p:grpSpPr>
            <p:sp>
              <p:nvSpPr>
                <p:cNvPr id="104498" name="Rectangle 60"/>
                <p:cNvSpPr>
                  <a:spLocks noChangeArrowheads="1"/>
                </p:cNvSpPr>
                <p:nvPr/>
              </p:nvSpPr>
              <p:spPr bwMode="auto">
                <a:xfrm>
                  <a:off x="1551" y="1132"/>
                  <a:ext cx="40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</a:rPr>
                    <a:t>18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4499" name="Rectangle 61"/>
                <p:cNvSpPr>
                  <a:spLocks noChangeArrowheads="1"/>
                </p:cNvSpPr>
                <p:nvPr/>
              </p:nvSpPr>
              <p:spPr bwMode="auto">
                <a:xfrm>
                  <a:off x="1508" y="1132"/>
                  <a:ext cx="49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80" name="Group 62"/>
              <p:cNvGrpSpPr>
                <a:grpSpLocks/>
              </p:cNvGrpSpPr>
              <p:nvPr/>
            </p:nvGrpSpPr>
            <p:grpSpPr bwMode="auto">
              <a:xfrm>
                <a:off x="2000" y="1132"/>
                <a:ext cx="481" cy="355"/>
                <a:chOff x="2000" y="1132"/>
                <a:chExt cx="481" cy="355"/>
              </a:xfrm>
            </p:grpSpPr>
            <p:sp>
              <p:nvSpPr>
                <p:cNvPr id="104496" name="Rectangle 63"/>
                <p:cNvSpPr>
                  <a:spLocks noChangeArrowheads="1"/>
                </p:cNvSpPr>
                <p:nvPr/>
              </p:nvSpPr>
              <p:spPr bwMode="auto">
                <a:xfrm>
                  <a:off x="2043" y="1132"/>
                  <a:ext cx="395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</a:rPr>
                    <a:t>MA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497" name="Rectangle 64"/>
                <p:cNvSpPr>
                  <a:spLocks noChangeArrowheads="1"/>
                </p:cNvSpPr>
                <p:nvPr/>
              </p:nvSpPr>
              <p:spPr bwMode="auto">
                <a:xfrm>
                  <a:off x="2000" y="1132"/>
                  <a:ext cx="481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81" name="Group 65"/>
              <p:cNvGrpSpPr>
                <a:grpSpLocks/>
              </p:cNvGrpSpPr>
              <p:nvPr/>
            </p:nvGrpSpPr>
            <p:grpSpPr bwMode="auto">
              <a:xfrm>
                <a:off x="0" y="1487"/>
                <a:ext cx="513" cy="355"/>
                <a:chOff x="0" y="1487"/>
                <a:chExt cx="513" cy="355"/>
              </a:xfrm>
            </p:grpSpPr>
            <p:sp>
              <p:nvSpPr>
                <p:cNvPr id="104494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1487"/>
                  <a:ext cx="42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</a:rPr>
                    <a:t>95004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4495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87"/>
                  <a:ext cx="51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82" name="Group 68"/>
              <p:cNvGrpSpPr>
                <a:grpSpLocks/>
              </p:cNvGrpSpPr>
              <p:nvPr/>
            </p:nvGrpSpPr>
            <p:grpSpPr bwMode="auto">
              <a:xfrm>
                <a:off x="513" y="1487"/>
                <a:ext cx="512" cy="355"/>
                <a:chOff x="513" y="1487"/>
                <a:chExt cx="512" cy="355"/>
              </a:xfrm>
            </p:grpSpPr>
            <p:sp>
              <p:nvSpPr>
                <p:cNvPr id="104492" name="Rectangle 69"/>
                <p:cNvSpPr>
                  <a:spLocks noChangeArrowheads="1"/>
                </p:cNvSpPr>
                <p:nvPr/>
              </p:nvSpPr>
              <p:spPr bwMode="auto">
                <a:xfrm>
                  <a:off x="556" y="1487"/>
                  <a:ext cx="42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张立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493" name="Rectangle 70"/>
                <p:cNvSpPr>
                  <a:spLocks noChangeArrowheads="1"/>
                </p:cNvSpPr>
                <p:nvPr/>
              </p:nvSpPr>
              <p:spPr bwMode="auto">
                <a:xfrm>
                  <a:off x="513" y="1487"/>
                  <a:ext cx="5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83" name="Group 71"/>
              <p:cNvGrpSpPr>
                <a:grpSpLocks/>
              </p:cNvGrpSpPr>
              <p:nvPr/>
            </p:nvGrpSpPr>
            <p:grpSpPr bwMode="auto">
              <a:xfrm>
                <a:off x="1025" y="1487"/>
                <a:ext cx="483" cy="355"/>
                <a:chOff x="1025" y="1487"/>
                <a:chExt cx="483" cy="355"/>
              </a:xfrm>
            </p:grpSpPr>
            <p:sp>
              <p:nvSpPr>
                <p:cNvPr id="104490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8" y="1487"/>
                  <a:ext cx="39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000" b="1">
                      <a:latin typeface="Times New Roman" pitchFamily="18" charset="0"/>
                    </a:rPr>
                    <a:t>男</a:t>
                  </a:r>
                  <a:endParaRPr kumimoji="1" lang="zh-CN" altLang="en-US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491" name="Rectangle 73"/>
                <p:cNvSpPr>
                  <a:spLocks noChangeArrowheads="1"/>
                </p:cNvSpPr>
                <p:nvPr/>
              </p:nvSpPr>
              <p:spPr bwMode="auto">
                <a:xfrm>
                  <a:off x="1025" y="1487"/>
                  <a:ext cx="48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84" name="Group 74"/>
              <p:cNvGrpSpPr>
                <a:grpSpLocks/>
              </p:cNvGrpSpPr>
              <p:nvPr/>
            </p:nvGrpSpPr>
            <p:grpSpPr bwMode="auto">
              <a:xfrm>
                <a:off x="1508" y="1487"/>
                <a:ext cx="492" cy="355"/>
                <a:chOff x="1508" y="1487"/>
                <a:chExt cx="492" cy="355"/>
              </a:xfrm>
            </p:grpSpPr>
            <p:sp>
              <p:nvSpPr>
                <p:cNvPr id="104488" name="Rectangle 75"/>
                <p:cNvSpPr>
                  <a:spLocks noChangeArrowheads="1"/>
                </p:cNvSpPr>
                <p:nvPr/>
              </p:nvSpPr>
              <p:spPr bwMode="auto">
                <a:xfrm>
                  <a:off x="1551" y="1487"/>
                  <a:ext cx="40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</a:rPr>
                    <a:t>19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489" name="Rectangle 76"/>
                <p:cNvSpPr>
                  <a:spLocks noChangeArrowheads="1"/>
                </p:cNvSpPr>
                <p:nvPr/>
              </p:nvSpPr>
              <p:spPr bwMode="auto">
                <a:xfrm>
                  <a:off x="1508" y="1487"/>
                  <a:ext cx="49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85" name="Group 77"/>
              <p:cNvGrpSpPr>
                <a:grpSpLocks/>
              </p:cNvGrpSpPr>
              <p:nvPr/>
            </p:nvGrpSpPr>
            <p:grpSpPr bwMode="auto">
              <a:xfrm>
                <a:off x="2000" y="1487"/>
                <a:ext cx="481" cy="355"/>
                <a:chOff x="2000" y="1487"/>
                <a:chExt cx="481" cy="355"/>
              </a:xfrm>
            </p:grpSpPr>
            <p:sp>
              <p:nvSpPr>
                <p:cNvPr id="104486" name="Rectangle 78"/>
                <p:cNvSpPr>
                  <a:spLocks noChangeArrowheads="1"/>
                </p:cNvSpPr>
                <p:nvPr/>
              </p:nvSpPr>
              <p:spPr bwMode="auto">
                <a:xfrm>
                  <a:off x="2043" y="1487"/>
                  <a:ext cx="395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</a:rPr>
                    <a:t>IS</a:t>
                  </a:r>
                  <a:endParaRPr kumimoji="1" lang="en-US" altLang="zh-CN" sz="2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04487" name="Rectangle 79"/>
                <p:cNvSpPr>
                  <a:spLocks noChangeArrowheads="1"/>
                </p:cNvSpPr>
                <p:nvPr/>
              </p:nvSpPr>
              <p:spPr bwMode="auto">
                <a:xfrm>
                  <a:off x="2000" y="1487"/>
                  <a:ext cx="481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4460" name="Rectangle 80"/>
            <p:cNvSpPr>
              <a:spLocks noChangeArrowheads="1"/>
            </p:cNvSpPr>
            <p:nvPr/>
          </p:nvSpPr>
          <p:spPr bwMode="auto">
            <a:xfrm>
              <a:off x="-3" y="-3"/>
              <a:ext cx="2487" cy="184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452" name="Rectangle 81"/>
          <p:cNvSpPr>
            <a:spLocks noChangeArrowheads="1"/>
          </p:cNvSpPr>
          <p:nvPr/>
        </p:nvSpPr>
        <p:spPr bwMode="auto">
          <a:xfrm>
            <a:off x="1066800" y="5486400"/>
            <a:ext cx="69310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 b="1">
                <a:latin typeface="Times New Roman" pitchFamily="18" charset="0"/>
              </a:rPr>
              <a:t>(a)</a:t>
            </a:r>
            <a:endParaRPr kumimoji="1" lang="en-US" altLang="zh-CN" sz="2000">
              <a:latin typeface="Times New Roman" pitchFamily="18" charset="0"/>
            </a:endParaRPr>
          </a:p>
          <a:p>
            <a:pPr algn="just" eaLnBrk="0" hangingPunct="0"/>
            <a:r>
              <a:rPr kumimoji="1" lang="en-US" altLang="zh-CN" sz="1000">
                <a:latin typeface="Times New Roman" pitchFamily="18" charset="0"/>
              </a:rPr>
              <a:t> </a:t>
            </a:r>
          </a:p>
          <a:p>
            <a:pPr eaLnBrk="0" hangingPunct="0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04453" name="Rectangle 82"/>
          <p:cNvSpPr>
            <a:spLocks noChangeArrowheads="1"/>
          </p:cNvSpPr>
          <p:nvPr/>
        </p:nvSpPr>
        <p:spPr bwMode="auto">
          <a:xfrm>
            <a:off x="7696200" y="2819400"/>
            <a:ext cx="91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Student</a:t>
            </a:r>
          </a:p>
        </p:txBody>
      </p:sp>
      <p:sp>
        <p:nvSpPr>
          <p:cNvPr id="104454" name="Text Box 8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76400" y="6096000"/>
            <a:ext cx="609600" cy="304800"/>
          </a:xfrm>
          <a:prstGeom prst="rect">
            <a:avLst/>
          </a:prstGeom>
          <a:solidFill>
            <a:srgbClr val="EEE6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例</a:t>
            </a:r>
            <a:r>
              <a:rPr kumimoji="1"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104455" name="Text Box 8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6096000"/>
            <a:ext cx="609600" cy="304800"/>
          </a:xfrm>
          <a:prstGeom prst="rect">
            <a:avLst/>
          </a:prstGeom>
          <a:solidFill>
            <a:srgbClr val="EEE6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例</a:t>
            </a:r>
            <a:r>
              <a:rPr kumimoji="1" lang="en-US" altLang="zh-CN" sz="2000"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04456" name="Text Box 8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343400" y="6096000"/>
            <a:ext cx="609600" cy="304800"/>
          </a:xfrm>
          <a:prstGeom prst="rect">
            <a:avLst/>
          </a:prstGeom>
          <a:solidFill>
            <a:srgbClr val="EEE6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例</a:t>
            </a:r>
            <a:r>
              <a:rPr kumimoji="1" lang="en-US" altLang="zh-CN" sz="2000"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04457" name="Text Box 8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429000" y="6096000"/>
            <a:ext cx="609600" cy="304800"/>
          </a:xfrm>
          <a:prstGeom prst="rect">
            <a:avLst/>
          </a:prstGeom>
          <a:solidFill>
            <a:srgbClr val="EEE6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例</a:t>
            </a:r>
            <a:r>
              <a:rPr kumimoji="1" lang="en-US" altLang="zh-CN" sz="2000">
                <a:latin typeface="Times New Roman" pitchFamily="18" charset="0"/>
              </a:rPr>
              <a:t>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04458" name="Text Box 8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5257800" y="6096000"/>
            <a:ext cx="609600" cy="304800"/>
          </a:xfrm>
          <a:prstGeom prst="rect">
            <a:avLst/>
          </a:prstGeom>
          <a:solidFill>
            <a:srgbClr val="EEE6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例</a:t>
            </a:r>
            <a:r>
              <a:rPr kumimoji="1" lang="en-US" altLang="zh-CN" sz="2000">
                <a:latin typeface="Times New Roman" pitchFamily="18" charset="0"/>
              </a:rPr>
              <a:t>9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选择（续）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066800" y="5973763"/>
            <a:ext cx="6931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kumimoji="1" lang="en-US" altLang="zh-CN" b="1">
              <a:latin typeface="Times New Roman" pitchFamily="18" charset="0"/>
            </a:endParaRPr>
          </a:p>
          <a:p>
            <a:pPr algn="ctr"/>
            <a:r>
              <a:rPr kumimoji="1" lang="en-US" altLang="zh-CN" b="1">
                <a:latin typeface="Times New Roman" pitchFamily="18" charset="0"/>
              </a:rPr>
              <a:t>(b)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7772400" y="2971800"/>
            <a:ext cx="91440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Course</a:t>
            </a:r>
          </a:p>
        </p:txBody>
      </p:sp>
      <p:grpSp>
        <p:nvGrpSpPr>
          <p:cNvPr id="105477" name="Group 5"/>
          <p:cNvGrpSpPr>
            <a:grpSpLocks/>
          </p:cNvGrpSpPr>
          <p:nvPr/>
        </p:nvGrpSpPr>
        <p:grpSpPr bwMode="auto">
          <a:xfrm>
            <a:off x="1447800" y="1905000"/>
            <a:ext cx="6065838" cy="4191000"/>
            <a:chOff x="-3" y="-3"/>
            <a:chExt cx="3821" cy="4497"/>
          </a:xfrm>
        </p:grpSpPr>
        <p:grpSp>
          <p:nvGrpSpPr>
            <p:cNvPr id="105479" name="Group 6"/>
            <p:cNvGrpSpPr>
              <a:grpSpLocks/>
            </p:cNvGrpSpPr>
            <p:nvPr/>
          </p:nvGrpSpPr>
          <p:grpSpPr bwMode="auto">
            <a:xfrm>
              <a:off x="0" y="0"/>
              <a:ext cx="3815" cy="4491"/>
              <a:chOff x="0" y="0"/>
              <a:chExt cx="3815" cy="4491"/>
            </a:xfrm>
          </p:grpSpPr>
          <p:grpSp>
            <p:nvGrpSpPr>
              <p:cNvPr id="10548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758" cy="499"/>
                <a:chOff x="0" y="0"/>
                <a:chExt cx="758" cy="499"/>
              </a:xfrm>
            </p:grpSpPr>
            <p:sp>
              <p:nvSpPr>
                <p:cNvPr id="105587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7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课程号</a:t>
                  </a:r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8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2" name="Group 10"/>
              <p:cNvGrpSpPr>
                <a:grpSpLocks/>
              </p:cNvGrpSpPr>
              <p:nvPr/>
            </p:nvGrpSpPr>
            <p:grpSpPr bwMode="auto">
              <a:xfrm>
                <a:off x="758" y="0"/>
                <a:ext cx="1352" cy="499"/>
                <a:chOff x="758" y="0"/>
                <a:chExt cx="1352" cy="499"/>
              </a:xfrm>
            </p:grpSpPr>
            <p:sp>
              <p:nvSpPr>
                <p:cNvPr id="105585" name="Rectangle 11"/>
                <p:cNvSpPr>
                  <a:spLocks noChangeArrowheads="1"/>
                </p:cNvSpPr>
                <p:nvPr/>
              </p:nvSpPr>
              <p:spPr bwMode="auto">
                <a:xfrm>
                  <a:off x="801" y="0"/>
                  <a:ext cx="12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课程名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86" name="Rectangle 12"/>
                <p:cNvSpPr>
                  <a:spLocks noChangeArrowheads="1"/>
                </p:cNvSpPr>
                <p:nvPr/>
              </p:nvSpPr>
              <p:spPr bwMode="auto">
                <a:xfrm>
                  <a:off x="758" y="0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3" name="Group 13"/>
              <p:cNvGrpSpPr>
                <a:grpSpLocks/>
              </p:cNvGrpSpPr>
              <p:nvPr/>
            </p:nvGrpSpPr>
            <p:grpSpPr bwMode="auto">
              <a:xfrm>
                <a:off x="2110" y="0"/>
                <a:ext cx="910" cy="499"/>
                <a:chOff x="2110" y="0"/>
                <a:chExt cx="910" cy="499"/>
              </a:xfrm>
            </p:grpSpPr>
            <p:sp>
              <p:nvSpPr>
                <p:cNvPr id="105583" name="Rectangle 14"/>
                <p:cNvSpPr>
                  <a:spLocks noChangeArrowheads="1"/>
                </p:cNvSpPr>
                <p:nvPr/>
              </p:nvSpPr>
              <p:spPr bwMode="auto">
                <a:xfrm>
                  <a:off x="2153" y="0"/>
                  <a:ext cx="82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先行课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84" name="Rectangle 15"/>
                <p:cNvSpPr>
                  <a:spLocks noChangeArrowheads="1"/>
                </p:cNvSpPr>
                <p:nvPr/>
              </p:nvSpPr>
              <p:spPr bwMode="auto">
                <a:xfrm>
                  <a:off x="2110" y="0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4" name="Group 16"/>
              <p:cNvGrpSpPr>
                <a:grpSpLocks/>
              </p:cNvGrpSpPr>
              <p:nvPr/>
            </p:nvGrpSpPr>
            <p:grpSpPr bwMode="auto">
              <a:xfrm>
                <a:off x="3020" y="0"/>
                <a:ext cx="795" cy="499"/>
                <a:chOff x="3020" y="0"/>
                <a:chExt cx="795" cy="499"/>
              </a:xfrm>
            </p:grpSpPr>
            <p:sp>
              <p:nvSpPr>
                <p:cNvPr id="105581" name="Rectangle 17"/>
                <p:cNvSpPr>
                  <a:spLocks noChangeArrowheads="1"/>
                </p:cNvSpPr>
                <p:nvPr/>
              </p:nvSpPr>
              <p:spPr bwMode="auto">
                <a:xfrm>
                  <a:off x="3063" y="0"/>
                  <a:ext cx="70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学分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82" name="Rectangle 18"/>
                <p:cNvSpPr>
                  <a:spLocks noChangeArrowheads="1"/>
                </p:cNvSpPr>
                <p:nvPr/>
              </p:nvSpPr>
              <p:spPr bwMode="auto">
                <a:xfrm>
                  <a:off x="3020" y="0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5" name="Group 19"/>
              <p:cNvGrpSpPr>
                <a:grpSpLocks/>
              </p:cNvGrpSpPr>
              <p:nvPr/>
            </p:nvGrpSpPr>
            <p:grpSpPr bwMode="auto">
              <a:xfrm>
                <a:off x="0" y="499"/>
                <a:ext cx="758" cy="499"/>
                <a:chOff x="0" y="499"/>
                <a:chExt cx="758" cy="499"/>
              </a:xfrm>
            </p:grpSpPr>
            <p:sp>
              <p:nvSpPr>
                <p:cNvPr id="105579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67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80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6" name="Group 22"/>
              <p:cNvGrpSpPr>
                <a:grpSpLocks/>
              </p:cNvGrpSpPr>
              <p:nvPr/>
            </p:nvGrpSpPr>
            <p:grpSpPr bwMode="auto">
              <a:xfrm>
                <a:off x="758" y="499"/>
                <a:ext cx="1352" cy="499"/>
                <a:chOff x="758" y="499"/>
                <a:chExt cx="1352" cy="499"/>
              </a:xfrm>
            </p:grpSpPr>
            <p:sp>
              <p:nvSpPr>
                <p:cNvPr id="105577" name="Rectangle 23"/>
                <p:cNvSpPr>
                  <a:spLocks noChangeArrowheads="1"/>
                </p:cNvSpPr>
                <p:nvPr/>
              </p:nvSpPr>
              <p:spPr bwMode="auto">
                <a:xfrm>
                  <a:off x="801" y="499"/>
                  <a:ext cx="12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78" name="Rectangle 24"/>
                <p:cNvSpPr>
                  <a:spLocks noChangeArrowheads="1"/>
                </p:cNvSpPr>
                <p:nvPr/>
              </p:nvSpPr>
              <p:spPr bwMode="auto">
                <a:xfrm>
                  <a:off x="758" y="499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7" name="Group 25"/>
              <p:cNvGrpSpPr>
                <a:grpSpLocks/>
              </p:cNvGrpSpPr>
              <p:nvPr/>
            </p:nvGrpSpPr>
            <p:grpSpPr bwMode="auto">
              <a:xfrm>
                <a:off x="2110" y="499"/>
                <a:ext cx="910" cy="499"/>
                <a:chOff x="2110" y="499"/>
                <a:chExt cx="910" cy="499"/>
              </a:xfrm>
            </p:grpSpPr>
            <p:sp>
              <p:nvSpPr>
                <p:cNvPr id="105575" name="Rectangle 26"/>
                <p:cNvSpPr>
                  <a:spLocks noChangeArrowheads="1"/>
                </p:cNvSpPr>
                <p:nvPr/>
              </p:nvSpPr>
              <p:spPr bwMode="auto">
                <a:xfrm>
                  <a:off x="2153" y="499"/>
                  <a:ext cx="82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Cpno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76" name="Rectangle 27"/>
                <p:cNvSpPr>
                  <a:spLocks noChangeArrowheads="1"/>
                </p:cNvSpPr>
                <p:nvPr/>
              </p:nvSpPr>
              <p:spPr bwMode="auto">
                <a:xfrm>
                  <a:off x="2110" y="499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8" name="Group 28"/>
              <p:cNvGrpSpPr>
                <a:grpSpLocks/>
              </p:cNvGrpSpPr>
              <p:nvPr/>
            </p:nvGrpSpPr>
            <p:grpSpPr bwMode="auto">
              <a:xfrm>
                <a:off x="3020" y="499"/>
                <a:ext cx="795" cy="499"/>
                <a:chOff x="3020" y="499"/>
                <a:chExt cx="795" cy="499"/>
              </a:xfrm>
            </p:grpSpPr>
            <p:sp>
              <p:nvSpPr>
                <p:cNvPr id="105573" name="Rectangle 29"/>
                <p:cNvSpPr>
                  <a:spLocks noChangeArrowheads="1"/>
                </p:cNvSpPr>
                <p:nvPr/>
              </p:nvSpPr>
              <p:spPr bwMode="auto">
                <a:xfrm>
                  <a:off x="3063" y="499"/>
                  <a:ext cx="70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Ccredit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74" name="Rectangle 30"/>
                <p:cNvSpPr>
                  <a:spLocks noChangeArrowheads="1"/>
                </p:cNvSpPr>
                <p:nvPr/>
              </p:nvSpPr>
              <p:spPr bwMode="auto">
                <a:xfrm>
                  <a:off x="3020" y="499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9" name="Group 31"/>
              <p:cNvGrpSpPr>
                <a:grpSpLocks/>
              </p:cNvGrpSpPr>
              <p:nvPr/>
            </p:nvGrpSpPr>
            <p:grpSpPr bwMode="auto">
              <a:xfrm>
                <a:off x="0" y="998"/>
                <a:ext cx="758" cy="499"/>
                <a:chOff x="0" y="998"/>
                <a:chExt cx="758" cy="499"/>
              </a:xfrm>
            </p:grpSpPr>
            <p:sp>
              <p:nvSpPr>
                <p:cNvPr id="105571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67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72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90" name="Group 34"/>
              <p:cNvGrpSpPr>
                <a:grpSpLocks/>
              </p:cNvGrpSpPr>
              <p:nvPr/>
            </p:nvGrpSpPr>
            <p:grpSpPr bwMode="auto">
              <a:xfrm>
                <a:off x="758" y="998"/>
                <a:ext cx="1352" cy="499"/>
                <a:chOff x="758" y="998"/>
                <a:chExt cx="1352" cy="499"/>
              </a:xfrm>
            </p:grpSpPr>
            <p:sp>
              <p:nvSpPr>
                <p:cNvPr id="105569" name="Rectangle 35"/>
                <p:cNvSpPr>
                  <a:spLocks noChangeArrowheads="1"/>
                </p:cNvSpPr>
                <p:nvPr/>
              </p:nvSpPr>
              <p:spPr bwMode="auto">
                <a:xfrm>
                  <a:off x="801" y="998"/>
                  <a:ext cx="12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数据库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70" name="Rectangle 36"/>
                <p:cNvSpPr>
                  <a:spLocks noChangeArrowheads="1"/>
                </p:cNvSpPr>
                <p:nvPr/>
              </p:nvSpPr>
              <p:spPr bwMode="auto">
                <a:xfrm>
                  <a:off x="758" y="998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91" name="Group 37"/>
              <p:cNvGrpSpPr>
                <a:grpSpLocks/>
              </p:cNvGrpSpPr>
              <p:nvPr/>
            </p:nvGrpSpPr>
            <p:grpSpPr bwMode="auto">
              <a:xfrm>
                <a:off x="2110" y="998"/>
                <a:ext cx="910" cy="499"/>
                <a:chOff x="2110" y="998"/>
                <a:chExt cx="910" cy="499"/>
              </a:xfrm>
            </p:grpSpPr>
            <p:sp>
              <p:nvSpPr>
                <p:cNvPr id="105567" name="Rectangle 38"/>
                <p:cNvSpPr>
                  <a:spLocks noChangeArrowheads="1"/>
                </p:cNvSpPr>
                <p:nvPr/>
              </p:nvSpPr>
              <p:spPr bwMode="auto">
                <a:xfrm>
                  <a:off x="2153" y="998"/>
                  <a:ext cx="82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5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68" name="Rectangle 39"/>
                <p:cNvSpPr>
                  <a:spLocks noChangeArrowheads="1"/>
                </p:cNvSpPr>
                <p:nvPr/>
              </p:nvSpPr>
              <p:spPr bwMode="auto">
                <a:xfrm>
                  <a:off x="2110" y="998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92" name="Group 40"/>
              <p:cNvGrpSpPr>
                <a:grpSpLocks/>
              </p:cNvGrpSpPr>
              <p:nvPr/>
            </p:nvGrpSpPr>
            <p:grpSpPr bwMode="auto">
              <a:xfrm>
                <a:off x="3020" y="998"/>
                <a:ext cx="795" cy="499"/>
                <a:chOff x="3020" y="998"/>
                <a:chExt cx="795" cy="499"/>
              </a:xfrm>
            </p:grpSpPr>
            <p:sp>
              <p:nvSpPr>
                <p:cNvPr id="10556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63" y="998"/>
                  <a:ext cx="70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4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66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0" y="998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93" name="Group 43"/>
              <p:cNvGrpSpPr>
                <a:grpSpLocks/>
              </p:cNvGrpSpPr>
              <p:nvPr/>
            </p:nvGrpSpPr>
            <p:grpSpPr bwMode="auto">
              <a:xfrm>
                <a:off x="0" y="1497"/>
                <a:ext cx="758" cy="499"/>
                <a:chOff x="0" y="1497"/>
                <a:chExt cx="758" cy="499"/>
              </a:xfrm>
            </p:grpSpPr>
            <p:sp>
              <p:nvSpPr>
                <p:cNvPr id="105563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67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6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94" name="Group 46"/>
              <p:cNvGrpSpPr>
                <a:grpSpLocks/>
              </p:cNvGrpSpPr>
              <p:nvPr/>
            </p:nvGrpSpPr>
            <p:grpSpPr bwMode="auto">
              <a:xfrm>
                <a:off x="758" y="1497"/>
                <a:ext cx="1352" cy="499"/>
                <a:chOff x="758" y="1497"/>
                <a:chExt cx="1352" cy="499"/>
              </a:xfrm>
            </p:grpSpPr>
            <p:sp>
              <p:nvSpPr>
                <p:cNvPr id="105561" name="Rectangle 47"/>
                <p:cNvSpPr>
                  <a:spLocks noChangeArrowheads="1"/>
                </p:cNvSpPr>
                <p:nvPr/>
              </p:nvSpPr>
              <p:spPr bwMode="auto">
                <a:xfrm>
                  <a:off x="801" y="1497"/>
                  <a:ext cx="12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数学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62" name="Rectangle 48"/>
                <p:cNvSpPr>
                  <a:spLocks noChangeArrowheads="1"/>
                </p:cNvSpPr>
                <p:nvPr/>
              </p:nvSpPr>
              <p:spPr bwMode="auto">
                <a:xfrm>
                  <a:off x="758" y="1497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95" name="Group 49"/>
              <p:cNvGrpSpPr>
                <a:grpSpLocks/>
              </p:cNvGrpSpPr>
              <p:nvPr/>
            </p:nvGrpSpPr>
            <p:grpSpPr bwMode="auto">
              <a:xfrm>
                <a:off x="2110" y="1497"/>
                <a:ext cx="910" cy="499"/>
                <a:chOff x="2110" y="1497"/>
                <a:chExt cx="910" cy="499"/>
              </a:xfrm>
            </p:grpSpPr>
            <p:sp>
              <p:nvSpPr>
                <p:cNvPr id="105559" name="Rectangle 50"/>
                <p:cNvSpPr>
                  <a:spLocks noChangeArrowheads="1"/>
                </p:cNvSpPr>
                <p:nvPr/>
              </p:nvSpPr>
              <p:spPr bwMode="auto">
                <a:xfrm>
                  <a:off x="2153" y="1497"/>
                  <a:ext cx="82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60" name="Rectangle 51"/>
                <p:cNvSpPr>
                  <a:spLocks noChangeArrowheads="1"/>
                </p:cNvSpPr>
                <p:nvPr/>
              </p:nvSpPr>
              <p:spPr bwMode="auto">
                <a:xfrm>
                  <a:off x="2110" y="1497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96" name="Group 52"/>
              <p:cNvGrpSpPr>
                <a:grpSpLocks/>
              </p:cNvGrpSpPr>
              <p:nvPr/>
            </p:nvGrpSpPr>
            <p:grpSpPr bwMode="auto">
              <a:xfrm>
                <a:off x="3020" y="1497"/>
                <a:ext cx="795" cy="499"/>
                <a:chOff x="3020" y="1497"/>
                <a:chExt cx="795" cy="499"/>
              </a:xfrm>
            </p:grpSpPr>
            <p:sp>
              <p:nvSpPr>
                <p:cNvPr id="105557" name="Rectangle 53"/>
                <p:cNvSpPr>
                  <a:spLocks noChangeArrowheads="1"/>
                </p:cNvSpPr>
                <p:nvPr/>
              </p:nvSpPr>
              <p:spPr bwMode="auto">
                <a:xfrm>
                  <a:off x="3063" y="1497"/>
                  <a:ext cx="70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58" name="Rectangle 54"/>
                <p:cNvSpPr>
                  <a:spLocks noChangeArrowheads="1"/>
                </p:cNvSpPr>
                <p:nvPr/>
              </p:nvSpPr>
              <p:spPr bwMode="auto">
                <a:xfrm>
                  <a:off x="3020" y="1497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97" name="Group 55"/>
              <p:cNvGrpSpPr>
                <a:grpSpLocks/>
              </p:cNvGrpSpPr>
              <p:nvPr/>
            </p:nvGrpSpPr>
            <p:grpSpPr bwMode="auto">
              <a:xfrm>
                <a:off x="0" y="1996"/>
                <a:ext cx="758" cy="499"/>
                <a:chOff x="0" y="1996"/>
                <a:chExt cx="758" cy="499"/>
              </a:xfrm>
            </p:grpSpPr>
            <p:sp>
              <p:nvSpPr>
                <p:cNvPr id="105555" name="Rectangle 56"/>
                <p:cNvSpPr>
                  <a:spLocks noChangeArrowheads="1"/>
                </p:cNvSpPr>
                <p:nvPr/>
              </p:nvSpPr>
              <p:spPr bwMode="auto">
                <a:xfrm>
                  <a:off x="43" y="1996"/>
                  <a:ext cx="67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56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1996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98" name="Group 58"/>
              <p:cNvGrpSpPr>
                <a:grpSpLocks/>
              </p:cNvGrpSpPr>
              <p:nvPr/>
            </p:nvGrpSpPr>
            <p:grpSpPr bwMode="auto">
              <a:xfrm>
                <a:off x="758" y="1996"/>
                <a:ext cx="1352" cy="499"/>
                <a:chOff x="758" y="1996"/>
                <a:chExt cx="1352" cy="499"/>
              </a:xfrm>
            </p:grpSpPr>
            <p:sp>
              <p:nvSpPr>
                <p:cNvPr id="105553" name="Rectangle 59"/>
                <p:cNvSpPr>
                  <a:spLocks noChangeArrowheads="1"/>
                </p:cNvSpPr>
                <p:nvPr/>
              </p:nvSpPr>
              <p:spPr bwMode="auto">
                <a:xfrm>
                  <a:off x="801" y="1996"/>
                  <a:ext cx="12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信息系统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54" name="Rectangle 60"/>
                <p:cNvSpPr>
                  <a:spLocks noChangeArrowheads="1"/>
                </p:cNvSpPr>
                <p:nvPr/>
              </p:nvSpPr>
              <p:spPr bwMode="auto">
                <a:xfrm>
                  <a:off x="758" y="1996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99" name="Group 61"/>
              <p:cNvGrpSpPr>
                <a:grpSpLocks/>
              </p:cNvGrpSpPr>
              <p:nvPr/>
            </p:nvGrpSpPr>
            <p:grpSpPr bwMode="auto">
              <a:xfrm>
                <a:off x="2110" y="1996"/>
                <a:ext cx="910" cy="499"/>
                <a:chOff x="2110" y="1996"/>
                <a:chExt cx="910" cy="499"/>
              </a:xfrm>
            </p:grpSpPr>
            <p:sp>
              <p:nvSpPr>
                <p:cNvPr id="105551" name="Rectangle 62"/>
                <p:cNvSpPr>
                  <a:spLocks noChangeArrowheads="1"/>
                </p:cNvSpPr>
                <p:nvPr/>
              </p:nvSpPr>
              <p:spPr bwMode="auto">
                <a:xfrm>
                  <a:off x="2153" y="1996"/>
                  <a:ext cx="82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52" name="Rectangle 63"/>
                <p:cNvSpPr>
                  <a:spLocks noChangeArrowheads="1"/>
                </p:cNvSpPr>
                <p:nvPr/>
              </p:nvSpPr>
              <p:spPr bwMode="auto">
                <a:xfrm>
                  <a:off x="2110" y="1996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00" name="Group 64"/>
              <p:cNvGrpSpPr>
                <a:grpSpLocks/>
              </p:cNvGrpSpPr>
              <p:nvPr/>
            </p:nvGrpSpPr>
            <p:grpSpPr bwMode="auto">
              <a:xfrm>
                <a:off x="3020" y="1996"/>
                <a:ext cx="795" cy="499"/>
                <a:chOff x="3020" y="1996"/>
                <a:chExt cx="795" cy="499"/>
              </a:xfrm>
            </p:grpSpPr>
            <p:sp>
              <p:nvSpPr>
                <p:cNvPr id="105549" name="Rectangle 65"/>
                <p:cNvSpPr>
                  <a:spLocks noChangeArrowheads="1"/>
                </p:cNvSpPr>
                <p:nvPr/>
              </p:nvSpPr>
              <p:spPr bwMode="auto">
                <a:xfrm>
                  <a:off x="3063" y="1996"/>
                  <a:ext cx="70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4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50" name="Rectangle 66"/>
                <p:cNvSpPr>
                  <a:spLocks noChangeArrowheads="1"/>
                </p:cNvSpPr>
                <p:nvPr/>
              </p:nvSpPr>
              <p:spPr bwMode="auto">
                <a:xfrm>
                  <a:off x="3020" y="1996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01" name="Group 67"/>
              <p:cNvGrpSpPr>
                <a:grpSpLocks/>
              </p:cNvGrpSpPr>
              <p:nvPr/>
            </p:nvGrpSpPr>
            <p:grpSpPr bwMode="auto">
              <a:xfrm>
                <a:off x="0" y="2495"/>
                <a:ext cx="758" cy="499"/>
                <a:chOff x="0" y="2495"/>
                <a:chExt cx="758" cy="499"/>
              </a:xfrm>
            </p:grpSpPr>
            <p:sp>
              <p:nvSpPr>
                <p:cNvPr id="105547" name="Rectangle 68"/>
                <p:cNvSpPr>
                  <a:spLocks noChangeArrowheads="1"/>
                </p:cNvSpPr>
                <p:nvPr/>
              </p:nvSpPr>
              <p:spPr bwMode="auto">
                <a:xfrm>
                  <a:off x="43" y="2495"/>
                  <a:ext cx="67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4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48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2495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02" name="Group 70"/>
              <p:cNvGrpSpPr>
                <a:grpSpLocks/>
              </p:cNvGrpSpPr>
              <p:nvPr/>
            </p:nvGrpSpPr>
            <p:grpSpPr bwMode="auto">
              <a:xfrm>
                <a:off x="758" y="2495"/>
                <a:ext cx="1352" cy="499"/>
                <a:chOff x="758" y="2495"/>
                <a:chExt cx="1352" cy="499"/>
              </a:xfrm>
            </p:grpSpPr>
            <p:sp>
              <p:nvSpPr>
                <p:cNvPr id="105545" name="Rectangle 71"/>
                <p:cNvSpPr>
                  <a:spLocks noChangeArrowheads="1"/>
                </p:cNvSpPr>
                <p:nvPr/>
              </p:nvSpPr>
              <p:spPr bwMode="auto">
                <a:xfrm>
                  <a:off x="801" y="2495"/>
                  <a:ext cx="12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操作系统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46" name="Rectangle 72"/>
                <p:cNvSpPr>
                  <a:spLocks noChangeArrowheads="1"/>
                </p:cNvSpPr>
                <p:nvPr/>
              </p:nvSpPr>
              <p:spPr bwMode="auto">
                <a:xfrm>
                  <a:off x="758" y="2495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03" name="Group 73"/>
              <p:cNvGrpSpPr>
                <a:grpSpLocks/>
              </p:cNvGrpSpPr>
              <p:nvPr/>
            </p:nvGrpSpPr>
            <p:grpSpPr bwMode="auto">
              <a:xfrm>
                <a:off x="2110" y="2495"/>
                <a:ext cx="910" cy="499"/>
                <a:chOff x="2110" y="2495"/>
                <a:chExt cx="910" cy="499"/>
              </a:xfrm>
            </p:grpSpPr>
            <p:sp>
              <p:nvSpPr>
                <p:cNvPr id="105543" name="Rectangle 74"/>
                <p:cNvSpPr>
                  <a:spLocks noChangeArrowheads="1"/>
                </p:cNvSpPr>
                <p:nvPr/>
              </p:nvSpPr>
              <p:spPr bwMode="auto">
                <a:xfrm>
                  <a:off x="2153" y="2495"/>
                  <a:ext cx="82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6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44" name="Rectangle 75"/>
                <p:cNvSpPr>
                  <a:spLocks noChangeArrowheads="1"/>
                </p:cNvSpPr>
                <p:nvPr/>
              </p:nvSpPr>
              <p:spPr bwMode="auto">
                <a:xfrm>
                  <a:off x="2110" y="2495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04" name="Group 76"/>
              <p:cNvGrpSpPr>
                <a:grpSpLocks/>
              </p:cNvGrpSpPr>
              <p:nvPr/>
            </p:nvGrpSpPr>
            <p:grpSpPr bwMode="auto">
              <a:xfrm>
                <a:off x="3020" y="2495"/>
                <a:ext cx="795" cy="499"/>
                <a:chOff x="3020" y="2495"/>
                <a:chExt cx="795" cy="499"/>
              </a:xfrm>
            </p:grpSpPr>
            <p:sp>
              <p:nvSpPr>
                <p:cNvPr id="105541" name="Rectangle 77"/>
                <p:cNvSpPr>
                  <a:spLocks noChangeArrowheads="1"/>
                </p:cNvSpPr>
                <p:nvPr/>
              </p:nvSpPr>
              <p:spPr bwMode="auto">
                <a:xfrm>
                  <a:off x="3063" y="2495"/>
                  <a:ext cx="70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42" name="Rectangle 78"/>
                <p:cNvSpPr>
                  <a:spLocks noChangeArrowheads="1"/>
                </p:cNvSpPr>
                <p:nvPr/>
              </p:nvSpPr>
              <p:spPr bwMode="auto">
                <a:xfrm>
                  <a:off x="3020" y="2495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05" name="Group 79"/>
              <p:cNvGrpSpPr>
                <a:grpSpLocks/>
              </p:cNvGrpSpPr>
              <p:nvPr/>
            </p:nvGrpSpPr>
            <p:grpSpPr bwMode="auto">
              <a:xfrm>
                <a:off x="0" y="2994"/>
                <a:ext cx="758" cy="499"/>
                <a:chOff x="0" y="2994"/>
                <a:chExt cx="758" cy="499"/>
              </a:xfrm>
            </p:grpSpPr>
            <p:sp>
              <p:nvSpPr>
                <p:cNvPr id="105539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2994"/>
                  <a:ext cx="67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5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40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2994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06" name="Group 82"/>
              <p:cNvGrpSpPr>
                <a:grpSpLocks/>
              </p:cNvGrpSpPr>
              <p:nvPr/>
            </p:nvGrpSpPr>
            <p:grpSpPr bwMode="auto">
              <a:xfrm>
                <a:off x="758" y="2994"/>
                <a:ext cx="1352" cy="499"/>
                <a:chOff x="758" y="2994"/>
                <a:chExt cx="1352" cy="499"/>
              </a:xfrm>
            </p:grpSpPr>
            <p:sp>
              <p:nvSpPr>
                <p:cNvPr id="105537" name="Rectangle 83"/>
                <p:cNvSpPr>
                  <a:spLocks noChangeArrowheads="1"/>
                </p:cNvSpPr>
                <p:nvPr/>
              </p:nvSpPr>
              <p:spPr bwMode="auto">
                <a:xfrm>
                  <a:off x="801" y="2994"/>
                  <a:ext cx="12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数据结构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38" name="Rectangle 84"/>
                <p:cNvSpPr>
                  <a:spLocks noChangeArrowheads="1"/>
                </p:cNvSpPr>
                <p:nvPr/>
              </p:nvSpPr>
              <p:spPr bwMode="auto">
                <a:xfrm>
                  <a:off x="758" y="2994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07" name="Group 85"/>
              <p:cNvGrpSpPr>
                <a:grpSpLocks/>
              </p:cNvGrpSpPr>
              <p:nvPr/>
            </p:nvGrpSpPr>
            <p:grpSpPr bwMode="auto">
              <a:xfrm>
                <a:off x="2110" y="2994"/>
                <a:ext cx="910" cy="499"/>
                <a:chOff x="2110" y="2994"/>
                <a:chExt cx="910" cy="499"/>
              </a:xfrm>
            </p:grpSpPr>
            <p:sp>
              <p:nvSpPr>
                <p:cNvPr id="105535" name="Rectangle 86"/>
                <p:cNvSpPr>
                  <a:spLocks noChangeArrowheads="1"/>
                </p:cNvSpPr>
                <p:nvPr/>
              </p:nvSpPr>
              <p:spPr bwMode="auto">
                <a:xfrm>
                  <a:off x="2153" y="2994"/>
                  <a:ext cx="82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7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36" name="Rectangle 87"/>
                <p:cNvSpPr>
                  <a:spLocks noChangeArrowheads="1"/>
                </p:cNvSpPr>
                <p:nvPr/>
              </p:nvSpPr>
              <p:spPr bwMode="auto">
                <a:xfrm>
                  <a:off x="2110" y="2994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08" name="Group 88"/>
              <p:cNvGrpSpPr>
                <a:grpSpLocks/>
              </p:cNvGrpSpPr>
              <p:nvPr/>
            </p:nvGrpSpPr>
            <p:grpSpPr bwMode="auto">
              <a:xfrm>
                <a:off x="3020" y="2994"/>
                <a:ext cx="795" cy="499"/>
                <a:chOff x="3020" y="2994"/>
                <a:chExt cx="795" cy="499"/>
              </a:xfrm>
            </p:grpSpPr>
            <p:sp>
              <p:nvSpPr>
                <p:cNvPr id="105533" name="Rectangle 89"/>
                <p:cNvSpPr>
                  <a:spLocks noChangeArrowheads="1"/>
                </p:cNvSpPr>
                <p:nvPr/>
              </p:nvSpPr>
              <p:spPr bwMode="auto">
                <a:xfrm>
                  <a:off x="3063" y="2994"/>
                  <a:ext cx="70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4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34" name="Rectangle 90"/>
                <p:cNvSpPr>
                  <a:spLocks noChangeArrowheads="1"/>
                </p:cNvSpPr>
                <p:nvPr/>
              </p:nvSpPr>
              <p:spPr bwMode="auto">
                <a:xfrm>
                  <a:off x="3020" y="2994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09" name="Group 91"/>
              <p:cNvGrpSpPr>
                <a:grpSpLocks/>
              </p:cNvGrpSpPr>
              <p:nvPr/>
            </p:nvGrpSpPr>
            <p:grpSpPr bwMode="auto">
              <a:xfrm>
                <a:off x="0" y="3493"/>
                <a:ext cx="758" cy="499"/>
                <a:chOff x="0" y="3493"/>
                <a:chExt cx="758" cy="499"/>
              </a:xfrm>
            </p:grpSpPr>
            <p:sp>
              <p:nvSpPr>
                <p:cNvPr id="105531" name="Rectangle 92"/>
                <p:cNvSpPr>
                  <a:spLocks noChangeArrowheads="1"/>
                </p:cNvSpPr>
                <p:nvPr/>
              </p:nvSpPr>
              <p:spPr bwMode="auto">
                <a:xfrm>
                  <a:off x="43" y="3493"/>
                  <a:ext cx="67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6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32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3493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10" name="Group 94"/>
              <p:cNvGrpSpPr>
                <a:grpSpLocks/>
              </p:cNvGrpSpPr>
              <p:nvPr/>
            </p:nvGrpSpPr>
            <p:grpSpPr bwMode="auto">
              <a:xfrm>
                <a:off x="758" y="3493"/>
                <a:ext cx="1352" cy="499"/>
                <a:chOff x="758" y="3493"/>
                <a:chExt cx="1352" cy="499"/>
              </a:xfrm>
            </p:grpSpPr>
            <p:sp>
              <p:nvSpPr>
                <p:cNvPr id="105529" name="Rectangle 95"/>
                <p:cNvSpPr>
                  <a:spLocks noChangeArrowheads="1"/>
                </p:cNvSpPr>
                <p:nvPr/>
              </p:nvSpPr>
              <p:spPr bwMode="auto">
                <a:xfrm>
                  <a:off x="801" y="3493"/>
                  <a:ext cx="12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数据处理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30" name="Rectangle 96"/>
                <p:cNvSpPr>
                  <a:spLocks noChangeArrowheads="1"/>
                </p:cNvSpPr>
                <p:nvPr/>
              </p:nvSpPr>
              <p:spPr bwMode="auto">
                <a:xfrm>
                  <a:off x="758" y="3493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11" name="Group 97"/>
              <p:cNvGrpSpPr>
                <a:grpSpLocks/>
              </p:cNvGrpSpPr>
              <p:nvPr/>
            </p:nvGrpSpPr>
            <p:grpSpPr bwMode="auto">
              <a:xfrm>
                <a:off x="2110" y="3493"/>
                <a:ext cx="910" cy="499"/>
                <a:chOff x="2110" y="3493"/>
                <a:chExt cx="910" cy="499"/>
              </a:xfrm>
            </p:grpSpPr>
            <p:sp>
              <p:nvSpPr>
                <p:cNvPr id="105527" name="Rectangle 98"/>
                <p:cNvSpPr>
                  <a:spLocks noChangeArrowheads="1"/>
                </p:cNvSpPr>
                <p:nvPr/>
              </p:nvSpPr>
              <p:spPr bwMode="auto">
                <a:xfrm>
                  <a:off x="2153" y="3493"/>
                  <a:ext cx="82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28" name="Rectangle 99"/>
                <p:cNvSpPr>
                  <a:spLocks noChangeArrowheads="1"/>
                </p:cNvSpPr>
                <p:nvPr/>
              </p:nvSpPr>
              <p:spPr bwMode="auto">
                <a:xfrm>
                  <a:off x="2110" y="3493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12" name="Group 100"/>
              <p:cNvGrpSpPr>
                <a:grpSpLocks/>
              </p:cNvGrpSpPr>
              <p:nvPr/>
            </p:nvGrpSpPr>
            <p:grpSpPr bwMode="auto">
              <a:xfrm>
                <a:off x="3020" y="3493"/>
                <a:ext cx="795" cy="499"/>
                <a:chOff x="3020" y="3493"/>
                <a:chExt cx="795" cy="499"/>
              </a:xfrm>
            </p:grpSpPr>
            <p:sp>
              <p:nvSpPr>
                <p:cNvPr id="105525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63" y="3493"/>
                  <a:ext cx="70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26" name="Rectangle 102"/>
                <p:cNvSpPr>
                  <a:spLocks noChangeArrowheads="1"/>
                </p:cNvSpPr>
                <p:nvPr/>
              </p:nvSpPr>
              <p:spPr bwMode="auto">
                <a:xfrm>
                  <a:off x="3020" y="3493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13" name="Group 103"/>
              <p:cNvGrpSpPr>
                <a:grpSpLocks/>
              </p:cNvGrpSpPr>
              <p:nvPr/>
            </p:nvGrpSpPr>
            <p:grpSpPr bwMode="auto">
              <a:xfrm>
                <a:off x="0" y="3992"/>
                <a:ext cx="758" cy="499"/>
                <a:chOff x="0" y="3992"/>
                <a:chExt cx="758" cy="499"/>
              </a:xfrm>
            </p:grpSpPr>
            <p:sp>
              <p:nvSpPr>
                <p:cNvPr id="105523" name="Rectangle 104"/>
                <p:cNvSpPr>
                  <a:spLocks noChangeArrowheads="1"/>
                </p:cNvSpPr>
                <p:nvPr/>
              </p:nvSpPr>
              <p:spPr bwMode="auto">
                <a:xfrm>
                  <a:off x="43" y="3992"/>
                  <a:ext cx="67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7</a:t>
                  </a:r>
                  <a:endParaRPr kumimoji="1" lang="en-US" altLang="zh-CN" sz="9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24" name="Rectangle 105"/>
                <p:cNvSpPr>
                  <a:spLocks noChangeArrowheads="1"/>
                </p:cNvSpPr>
                <p:nvPr/>
              </p:nvSpPr>
              <p:spPr bwMode="auto">
                <a:xfrm>
                  <a:off x="0" y="3992"/>
                  <a:ext cx="75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14" name="Group 106"/>
              <p:cNvGrpSpPr>
                <a:grpSpLocks/>
              </p:cNvGrpSpPr>
              <p:nvPr/>
            </p:nvGrpSpPr>
            <p:grpSpPr bwMode="auto">
              <a:xfrm>
                <a:off x="758" y="3992"/>
                <a:ext cx="1352" cy="499"/>
                <a:chOff x="758" y="3992"/>
                <a:chExt cx="1352" cy="499"/>
              </a:xfrm>
            </p:grpSpPr>
            <p:sp>
              <p:nvSpPr>
                <p:cNvPr id="105521" name="Rectangle 107"/>
                <p:cNvSpPr>
                  <a:spLocks noChangeArrowheads="1"/>
                </p:cNvSpPr>
                <p:nvPr/>
              </p:nvSpPr>
              <p:spPr bwMode="auto">
                <a:xfrm>
                  <a:off x="801" y="3992"/>
                  <a:ext cx="12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PASCAL</a:t>
                  </a:r>
                  <a:r>
                    <a:rPr kumimoji="1" lang="zh-CN" altLang="en-US" sz="2200" b="1">
                      <a:latin typeface="Times New Roman" pitchFamily="18" charset="0"/>
                    </a:rPr>
                    <a:t>语言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22" name="Rectangle 108"/>
                <p:cNvSpPr>
                  <a:spLocks noChangeArrowheads="1"/>
                </p:cNvSpPr>
                <p:nvPr/>
              </p:nvSpPr>
              <p:spPr bwMode="auto">
                <a:xfrm>
                  <a:off x="758" y="3992"/>
                  <a:ext cx="13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15" name="Group 109"/>
              <p:cNvGrpSpPr>
                <a:grpSpLocks/>
              </p:cNvGrpSpPr>
              <p:nvPr/>
            </p:nvGrpSpPr>
            <p:grpSpPr bwMode="auto">
              <a:xfrm>
                <a:off x="2110" y="3992"/>
                <a:ext cx="910" cy="499"/>
                <a:chOff x="2110" y="3992"/>
                <a:chExt cx="910" cy="499"/>
              </a:xfrm>
            </p:grpSpPr>
            <p:sp>
              <p:nvSpPr>
                <p:cNvPr id="105519" name="Rectangle 110"/>
                <p:cNvSpPr>
                  <a:spLocks noChangeArrowheads="1"/>
                </p:cNvSpPr>
                <p:nvPr/>
              </p:nvSpPr>
              <p:spPr bwMode="auto">
                <a:xfrm>
                  <a:off x="2153" y="3992"/>
                  <a:ext cx="82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6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20" name="Rectangle 111"/>
                <p:cNvSpPr>
                  <a:spLocks noChangeArrowheads="1"/>
                </p:cNvSpPr>
                <p:nvPr/>
              </p:nvSpPr>
              <p:spPr bwMode="auto">
                <a:xfrm>
                  <a:off x="2110" y="3992"/>
                  <a:ext cx="91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16" name="Group 112"/>
              <p:cNvGrpSpPr>
                <a:grpSpLocks/>
              </p:cNvGrpSpPr>
              <p:nvPr/>
            </p:nvGrpSpPr>
            <p:grpSpPr bwMode="auto">
              <a:xfrm>
                <a:off x="3020" y="3992"/>
                <a:ext cx="795" cy="499"/>
                <a:chOff x="3020" y="3992"/>
                <a:chExt cx="795" cy="499"/>
              </a:xfrm>
            </p:grpSpPr>
            <p:sp>
              <p:nvSpPr>
                <p:cNvPr id="105517" name="Rectangle 113"/>
                <p:cNvSpPr>
                  <a:spLocks noChangeArrowheads="1"/>
                </p:cNvSpPr>
                <p:nvPr/>
              </p:nvSpPr>
              <p:spPr bwMode="auto">
                <a:xfrm>
                  <a:off x="3063" y="3992"/>
                  <a:ext cx="70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4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5518" name="Rectangle 114"/>
                <p:cNvSpPr>
                  <a:spLocks noChangeArrowheads="1"/>
                </p:cNvSpPr>
                <p:nvPr/>
              </p:nvSpPr>
              <p:spPr bwMode="auto">
                <a:xfrm>
                  <a:off x="3020" y="3992"/>
                  <a:ext cx="79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480" name="Rectangle 115"/>
            <p:cNvSpPr>
              <a:spLocks noChangeArrowheads="1"/>
            </p:cNvSpPr>
            <p:nvPr/>
          </p:nvSpPr>
          <p:spPr bwMode="auto">
            <a:xfrm>
              <a:off x="-3" y="-3"/>
              <a:ext cx="3821" cy="4497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05478" name="Text Box 11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229600" y="6248400"/>
            <a:ext cx="609600" cy="304800"/>
          </a:xfrm>
          <a:prstGeom prst="rect">
            <a:avLst/>
          </a:prstGeom>
          <a:solidFill>
            <a:srgbClr val="EEE6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例</a:t>
            </a:r>
            <a:r>
              <a:rPr kumimoji="1" lang="en-US" altLang="zh-CN" sz="2000">
                <a:latin typeface="Times New Roman" pitchFamily="18" charset="0"/>
              </a:rPr>
              <a:t>9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选择（续）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175" y="339725"/>
            <a:ext cx="9144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900" b="1">
                <a:latin typeface="Times New Roman" pitchFamily="18" charset="0"/>
              </a:rPr>
              <a:t> </a:t>
            </a:r>
            <a:endParaRPr kumimoji="1" lang="en-US" altLang="zh-CN" sz="1000">
              <a:latin typeface="Times New Roman" pitchFamily="18" charset="0"/>
            </a:endParaRPr>
          </a:p>
          <a:p>
            <a:pPr eaLnBrk="0" hangingPunct="0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3962400" y="5867400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000" b="1">
                <a:latin typeface="Times New Roman" pitchFamily="18" charset="0"/>
              </a:rPr>
              <a:t>(c)</a:t>
            </a:r>
            <a:endParaRPr kumimoji="1" lang="en-US" altLang="zh-CN" sz="2000">
              <a:latin typeface="Times New Roman" pitchFamily="18" charset="0"/>
            </a:endParaRPr>
          </a:p>
          <a:p>
            <a:pPr eaLnBrk="0" hangingPunct="0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6705600" y="32004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858000" y="2971800"/>
            <a:ext cx="91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SC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6477000" y="3810000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grpSp>
        <p:nvGrpSpPr>
          <p:cNvPr id="106504" name="Group 8"/>
          <p:cNvGrpSpPr>
            <a:grpSpLocks/>
          </p:cNvGrpSpPr>
          <p:nvPr/>
        </p:nvGrpSpPr>
        <p:grpSpPr bwMode="auto">
          <a:xfrm>
            <a:off x="2743200" y="2057400"/>
            <a:ext cx="3505200" cy="3657600"/>
            <a:chOff x="-3" y="-3"/>
            <a:chExt cx="2146" cy="3499"/>
          </a:xfrm>
        </p:grpSpPr>
        <p:grpSp>
          <p:nvGrpSpPr>
            <p:cNvPr id="106507" name="Group 9"/>
            <p:cNvGrpSpPr>
              <a:grpSpLocks/>
            </p:cNvGrpSpPr>
            <p:nvPr/>
          </p:nvGrpSpPr>
          <p:grpSpPr bwMode="auto">
            <a:xfrm>
              <a:off x="0" y="0"/>
              <a:ext cx="2140" cy="3493"/>
              <a:chOff x="0" y="0"/>
              <a:chExt cx="2140" cy="3493"/>
            </a:xfrm>
          </p:grpSpPr>
          <p:grpSp>
            <p:nvGrpSpPr>
              <p:cNvPr id="106509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642" cy="499"/>
                <a:chOff x="0" y="0"/>
                <a:chExt cx="642" cy="499"/>
              </a:xfrm>
            </p:grpSpPr>
            <p:sp>
              <p:nvSpPr>
                <p:cNvPr id="106570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学  号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71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10" name="Group 13"/>
              <p:cNvGrpSpPr>
                <a:grpSpLocks/>
              </p:cNvGrpSpPr>
              <p:nvPr/>
            </p:nvGrpSpPr>
            <p:grpSpPr bwMode="auto">
              <a:xfrm>
                <a:off x="642" y="0"/>
                <a:ext cx="819" cy="499"/>
                <a:chOff x="642" y="0"/>
                <a:chExt cx="819" cy="499"/>
              </a:xfrm>
            </p:grpSpPr>
            <p:sp>
              <p:nvSpPr>
                <p:cNvPr id="106568" name="Rectangle 14"/>
                <p:cNvSpPr>
                  <a:spLocks noChangeArrowheads="1"/>
                </p:cNvSpPr>
                <p:nvPr/>
              </p:nvSpPr>
              <p:spPr bwMode="auto">
                <a:xfrm>
                  <a:off x="685" y="0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课 程 号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69" name="Rectangle 15"/>
                <p:cNvSpPr>
                  <a:spLocks noChangeArrowheads="1"/>
                </p:cNvSpPr>
                <p:nvPr/>
              </p:nvSpPr>
              <p:spPr bwMode="auto">
                <a:xfrm>
                  <a:off x="642" y="0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11" name="Group 16"/>
              <p:cNvGrpSpPr>
                <a:grpSpLocks/>
              </p:cNvGrpSpPr>
              <p:nvPr/>
            </p:nvGrpSpPr>
            <p:grpSpPr bwMode="auto">
              <a:xfrm>
                <a:off x="1461" y="0"/>
                <a:ext cx="679" cy="499"/>
                <a:chOff x="1461" y="0"/>
                <a:chExt cx="679" cy="499"/>
              </a:xfrm>
            </p:grpSpPr>
            <p:sp>
              <p:nvSpPr>
                <p:cNvPr id="106566" name="Rectangle 17"/>
                <p:cNvSpPr>
                  <a:spLocks noChangeArrowheads="1"/>
                </p:cNvSpPr>
                <p:nvPr/>
              </p:nvSpPr>
              <p:spPr bwMode="auto">
                <a:xfrm>
                  <a:off x="1504" y="0"/>
                  <a:ext cx="59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成  绩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67" name="Rectangle 18"/>
                <p:cNvSpPr>
                  <a:spLocks noChangeArrowheads="1"/>
                </p:cNvSpPr>
                <p:nvPr/>
              </p:nvSpPr>
              <p:spPr bwMode="auto">
                <a:xfrm>
                  <a:off x="1461" y="0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12" name="Group 19"/>
              <p:cNvGrpSpPr>
                <a:grpSpLocks/>
              </p:cNvGrpSpPr>
              <p:nvPr/>
            </p:nvGrpSpPr>
            <p:grpSpPr bwMode="auto">
              <a:xfrm>
                <a:off x="0" y="499"/>
                <a:ext cx="642" cy="499"/>
                <a:chOff x="0" y="499"/>
                <a:chExt cx="642" cy="499"/>
              </a:xfrm>
            </p:grpSpPr>
            <p:sp>
              <p:nvSpPr>
                <p:cNvPr id="106564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5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65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13" name="Group 22"/>
              <p:cNvGrpSpPr>
                <a:grpSpLocks/>
              </p:cNvGrpSpPr>
              <p:nvPr/>
            </p:nvGrpSpPr>
            <p:grpSpPr bwMode="auto">
              <a:xfrm>
                <a:off x="642" y="499"/>
                <a:ext cx="819" cy="499"/>
                <a:chOff x="642" y="499"/>
                <a:chExt cx="819" cy="499"/>
              </a:xfrm>
            </p:grpSpPr>
            <p:sp>
              <p:nvSpPr>
                <p:cNvPr id="106562" name="Rectangle 23"/>
                <p:cNvSpPr>
                  <a:spLocks noChangeArrowheads="1"/>
                </p:cNvSpPr>
                <p:nvPr/>
              </p:nvSpPr>
              <p:spPr bwMode="auto">
                <a:xfrm>
                  <a:off x="685" y="499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63" name="Rectangle 24"/>
                <p:cNvSpPr>
                  <a:spLocks noChangeArrowheads="1"/>
                </p:cNvSpPr>
                <p:nvPr/>
              </p:nvSpPr>
              <p:spPr bwMode="auto">
                <a:xfrm>
                  <a:off x="642" y="499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14" name="Group 25"/>
              <p:cNvGrpSpPr>
                <a:grpSpLocks/>
              </p:cNvGrpSpPr>
              <p:nvPr/>
            </p:nvGrpSpPr>
            <p:grpSpPr bwMode="auto">
              <a:xfrm>
                <a:off x="1461" y="499"/>
                <a:ext cx="679" cy="499"/>
                <a:chOff x="1461" y="499"/>
                <a:chExt cx="679" cy="499"/>
              </a:xfrm>
            </p:grpSpPr>
            <p:sp>
              <p:nvSpPr>
                <p:cNvPr id="106560" name="Rectangle 26"/>
                <p:cNvSpPr>
                  <a:spLocks noChangeArrowheads="1"/>
                </p:cNvSpPr>
                <p:nvPr/>
              </p:nvSpPr>
              <p:spPr bwMode="auto">
                <a:xfrm>
                  <a:off x="1504" y="499"/>
                  <a:ext cx="59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Grade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61" name="Rectangle 27"/>
                <p:cNvSpPr>
                  <a:spLocks noChangeArrowheads="1"/>
                </p:cNvSpPr>
                <p:nvPr/>
              </p:nvSpPr>
              <p:spPr bwMode="auto">
                <a:xfrm>
                  <a:off x="1461" y="499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15" name="Group 28"/>
              <p:cNvGrpSpPr>
                <a:grpSpLocks/>
              </p:cNvGrpSpPr>
              <p:nvPr/>
            </p:nvGrpSpPr>
            <p:grpSpPr bwMode="auto">
              <a:xfrm>
                <a:off x="0" y="998"/>
                <a:ext cx="642" cy="499"/>
                <a:chOff x="0" y="998"/>
                <a:chExt cx="642" cy="499"/>
              </a:xfrm>
            </p:grpSpPr>
            <p:sp>
              <p:nvSpPr>
                <p:cNvPr id="106558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5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59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16" name="Group 31"/>
              <p:cNvGrpSpPr>
                <a:grpSpLocks/>
              </p:cNvGrpSpPr>
              <p:nvPr/>
            </p:nvGrpSpPr>
            <p:grpSpPr bwMode="auto">
              <a:xfrm>
                <a:off x="642" y="998"/>
                <a:ext cx="819" cy="499"/>
                <a:chOff x="642" y="998"/>
                <a:chExt cx="819" cy="499"/>
              </a:xfrm>
            </p:grpSpPr>
            <p:sp>
              <p:nvSpPr>
                <p:cNvPr id="106556" name="Rectangle 32"/>
                <p:cNvSpPr>
                  <a:spLocks noChangeArrowheads="1"/>
                </p:cNvSpPr>
                <p:nvPr/>
              </p:nvSpPr>
              <p:spPr bwMode="auto">
                <a:xfrm>
                  <a:off x="685" y="998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57" name="Rectangle 33"/>
                <p:cNvSpPr>
                  <a:spLocks noChangeArrowheads="1"/>
                </p:cNvSpPr>
                <p:nvPr/>
              </p:nvSpPr>
              <p:spPr bwMode="auto">
                <a:xfrm>
                  <a:off x="642" y="998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17" name="Group 34"/>
              <p:cNvGrpSpPr>
                <a:grpSpLocks/>
              </p:cNvGrpSpPr>
              <p:nvPr/>
            </p:nvGrpSpPr>
            <p:grpSpPr bwMode="auto">
              <a:xfrm>
                <a:off x="1461" y="998"/>
                <a:ext cx="679" cy="499"/>
                <a:chOff x="1461" y="998"/>
                <a:chExt cx="679" cy="499"/>
              </a:xfrm>
            </p:grpSpPr>
            <p:sp>
              <p:nvSpPr>
                <p:cNvPr id="1065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504" y="998"/>
                  <a:ext cx="59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55" name="Rectangle 36"/>
                <p:cNvSpPr>
                  <a:spLocks noChangeArrowheads="1"/>
                </p:cNvSpPr>
                <p:nvPr/>
              </p:nvSpPr>
              <p:spPr bwMode="auto">
                <a:xfrm>
                  <a:off x="1461" y="998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18" name="Group 37"/>
              <p:cNvGrpSpPr>
                <a:grpSpLocks/>
              </p:cNvGrpSpPr>
              <p:nvPr/>
            </p:nvGrpSpPr>
            <p:grpSpPr bwMode="auto">
              <a:xfrm>
                <a:off x="0" y="1497"/>
                <a:ext cx="642" cy="499"/>
                <a:chOff x="0" y="1497"/>
                <a:chExt cx="642" cy="499"/>
              </a:xfrm>
            </p:grpSpPr>
            <p:sp>
              <p:nvSpPr>
                <p:cNvPr id="106552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5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53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19" name="Group 40"/>
              <p:cNvGrpSpPr>
                <a:grpSpLocks/>
              </p:cNvGrpSpPr>
              <p:nvPr/>
            </p:nvGrpSpPr>
            <p:grpSpPr bwMode="auto">
              <a:xfrm>
                <a:off x="642" y="1497"/>
                <a:ext cx="819" cy="499"/>
                <a:chOff x="642" y="1497"/>
                <a:chExt cx="819" cy="499"/>
              </a:xfrm>
            </p:grpSpPr>
            <p:sp>
              <p:nvSpPr>
                <p:cNvPr id="106550" name="Rectangle 41"/>
                <p:cNvSpPr>
                  <a:spLocks noChangeArrowheads="1"/>
                </p:cNvSpPr>
                <p:nvPr/>
              </p:nvSpPr>
              <p:spPr bwMode="auto">
                <a:xfrm>
                  <a:off x="685" y="1497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51" name="Rectangle 42"/>
                <p:cNvSpPr>
                  <a:spLocks noChangeArrowheads="1"/>
                </p:cNvSpPr>
                <p:nvPr/>
              </p:nvSpPr>
              <p:spPr bwMode="auto">
                <a:xfrm>
                  <a:off x="642" y="1497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20" name="Group 43"/>
              <p:cNvGrpSpPr>
                <a:grpSpLocks/>
              </p:cNvGrpSpPr>
              <p:nvPr/>
            </p:nvGrpSpPr>
            <p:grpSpPr bwMode="auto">
              <a:xfrm>
                <a:off x="1461" y="1497"/>
                <a:ext cx="679" cy="499"/>
                <a:chOff x="1461" y="1497"/>
                <a:chExt cx="679" cy="499"/>
              </a:xfrm>
            </p:grpSpPr>
            <p:sp>
              <p:nvSpPr>
                <p:cNvPr id="106548" name="Rectangle 44"/>
                <p:cNvSpPr>
                  <a:spLocks noChangeArrowheads="1"/>
                </p:cNvSpPr>
                <p:nvPr/>
              </p:nvSpPr>
              <p:spPr bwMode="auto">
                <a:xfrm>
                  <a:off x="1504" y="1497"/>
                  <a:ext cx="59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85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49" name="Rectangle 45"/>
                <p:cNvSpPr>
                  <a:spLocks noChangeArrowheads="1"/>
                </p:cNvSpPr>
                <p:nvPr/>
              </p:nvSpPr>
              <p:spPr bwMode="auto">
                <a:xfrm>
                  <a:off x="1461" y="1497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21" name="Group 46"/>
              <p:cNvGrpSpPr>
                <a:grpSpLocks/>
              </p:cNvGrpSpPr>
              <p:nvPr/>
            </p:nvGrpSpPr>
            <p:grpSpPr bwMode="auto">
              <a:xfrm>
                <a:off x="0" y="1996"/>
                <a:ext cx="642" cy="499"/>
                <a:chOff x="0" y="1996"/>
                <a:chExt cx="642" cy="499"/>
              </a:xfrm>
            </p:grpSpPr>
            <p:sp>
              <p:nvSpPr>
                <p:cNvPr id="106546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1996"/>
                  <a:ext cx="5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47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1996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22" name="Group 49"/>
              <p:cNvGrpSpPr>
                <a:grpSpLocks/>
              </p:cNvGrpSpPr>
              <p:nvPr/>
            </p:nvGrpSpPr>
            <p:grpSpPr bwMode="auto">
              <a:xfrm>
                <a:off x="642" y="1996"/>
                <a:ext cx="819" cy="499"/>
                <a:chOff x="642" y="1996"/>
                <a:chExt cx="819" cy="499"/>
              </a:xfrm>
            </p:grpSpPr>
            <p:sp>
              <p:nvSpPr>
                <p:cNvPr id="106544" name="Rectangle 50"/>
                <p:cNvSpPr>
                  <a:spLocks noChangeArrowheads="1"/>
                </p:cNvSpPr>
                <p:nvPr/>
              </p:nvSpPr>
              <p:spPr bwMode="auto">
                <a:xfrm>
                  <a:off x="685" y="1996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45" name="Rectangle 51"/>
                <p:cNvSpPr>
                  <a:spLocks noChangeArrowheads="1"/>
                </p:cNvSpPr>
                <p:nvPr/>
              </p:nvSpPr>
              <p:spPr bwMode="auto">
                <a:xfrm>
                  <a:off x="642" y="1996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23" name="Group 52"/>
              <p:cNvGrpSpPr>
                <a:grpSpLocks/>
              </p:cNvGrpSpPr>
              <p:nvPr/>
            </p:nvGrpSpPr>
            <p:grpSpPr bwMode="auto">
              <a:xfrm>
                <a:off x="1461" y="1996"/>
                <a:ext cx="679" cy="499"/>
                <a:chOff x="1461" y="1996"/>
                <a:chExt cx="679" cy="499"/>
              </a:xfrm>
            </p:grpSpPr>
            <p:sp>
              <p:nvSpPr>
                <p:cNvPr id="106542" name="Rectangle 53"/>
                <p:cNvSpPr>
                  <a:spLocks noChangeArrowheads="1"/>
                </p:cNvSpPr>
                <p:nvPr/>
              </p:nvSpPr>
              <p:spPr bwMode="auto">
                <a:xfrm>
                  <a:off x="1504" y="1996"/>
                  <a:ext cx="59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88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43" name="Rectangle 54"/>
                <p:cNvSpPr>
                  <a:spLocks noChangeArrowheads="1"/>
                </p:cNvSpPr>
                <p:nvPr/>
              </p:nvSpPr>
              <p:spPr bwMode="auto">
                <a:xfrm>
                  <a:off x="1461" y="1996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24" name="Group 55"/>
              <p:cNvGrpSpPr>
                <a:grpSpLocks/>
              </p:cNvGrpSpPr>
              <p:nvPr/>
            </p:nvGrpSpPr>
            <p:grpSpPr bwMode="auto">
              <a:xfrm>
                <a:off x="0" y="2495"/>
                <a:ext cx="642" cy="499"/>
                <a:chOff x="0" y="2495"/>
                <a:chExt cx="642" cy="499"/>
              </a:xfrm>
            </p:grpSpPr>
            <p:sp>
              <p:nvSpPr>
                <p:cNvPr id="106540" name="Rectangle 56"/>
                <p:cNvSpPr>
                  <a:spLocks noChangeArrowheads="1"/>
                </p:cNvSpPr>
                <p:nvPr/>
              </p:nvSpPr>
              <p:spPr bwMode="auto">
                <a:xfrm>
                  <a:off x="43" y="2495"/>
                  <a:ext cx="5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41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2495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25" name="Group 58"/>
              <p:cNvGrpSpPr>
                <a:grpSpLocks/>
              </p:cNvGrpSpPr>
              <p:nvPr/>
            </p:nvGrpSpPr>
            <p:grpSpPr bwMode="auto">
              <a:xfrm>
                <a:off x="642" y="2495"/>
                <a:ext cx="819" cy="499"/>
                <a:chOff x="642" y="2495"/>
                <a:chExt cx="819" cy="499"/>
              </a:xfrm>
            </p:grpSpPr>
            <p:sp>
              <p:nvSpPr>
                <p:cNvPr id="106538" name="Rectangle 59"/>
                <p:cNvSpPr>
                  <a:spLocks noChangeArrowheads="1"/>
                </p:cNvSpPr>
                <p:nvPr/>
              </p:nvSpPr>
              <p:spPr bwMode="auto">
                <a:xfrm>
                  <a:off x="685" y="2495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39" name="Rectangle 60"/>
                <p:cNvSpPr>
                  <a:spLocks noChangeArrowheads="1"/>
                </p:cNvSpPr>
                <p:nvPr/>
              </p:nvSpPr>
              <p:spPr bwMode="auto">
                <a:xfrm>
                  <a:off x="642" y="2495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26" name="Group 61"/>
              <p:cNvGrpSpPr>
                <a:grpSpLocks/>
              </p:cNvGrpSpPr>
              <p:nvPr/>
            </p:nvGrpSpPr>
            <p:grpSpPr bwMode="auto">
              <a:xfrm>
                <a:off x="1461" y="2495"/>
                <a:ext cx="679" cy="499"/>
                <a:chOff x="1461" y="2495"/>
                <a:chExt cx="679" cy="499"/>
              </a:xfrm>
            </p:grpSpPr>
            <p:sp>
              <p:nvSpPr>
                <p:cNvPr id="106536" name="Rectangle 62"/>
                <p:cNvSpPr>
                  <a:spLocks noChangeArrowheads="1"/>
                </p:cNvSpPr>
                <p:nvPr/>
              </p:nvSpPr>
              <p:spPr bwMode="auto">
                <a:xfrm>
                  <a:off x="1504" y="2495"/>
                  <a:ext cx="59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90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37" name="Rectangle 63"/>
                <p:cNvSpPr>
                  <a:spLocks noChangeArrowheads="1"/>
                </p:cNvSpPr>
                <p:nvPr/>
              </p:nvSpPr>
              <p:spPr bwMode="auto">
                <a:xfrm>
                  <a:off x="1461" y="2495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27" name="Group 64"/>
              <p:cNvGrpSpPr>
                <a:grpSpLocks/>
              </p:cNvGrpSpPr>
              <p:nvPr/>
            </p:nvGrpSpPr>
            <p:grpSpPr bwMode="auto">
              <a:xfrm>
                <a:off x="0" y="2994"/>
                <a:ext cx="642" cy="499"/>
                <a:chOff x="0" y="2994"/>
                <a:chExt cx="642" cy="499"/>
              </a:xfrm>
            </p:grpSpPr>
            <p:sp>
              <p:nvSpPr>
                <p:cNvPr id="106534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2994"/>
                  <a:ext cx="5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35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2994"/>
                  <a:ext cx="6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28" name="Group 67"/>
              <p:cNvGrpSpPr>
                <a:grpSpLocks/>
              </p:cNvGrpSpPr>
              <p:nvPr/>
            </p:nvGrpSpPr>
            <p:grpSpPr bwMode="auto">
              <a:xfrm>
                <a:off x="642" y="2994"/>
                <a:ext cx="819" cy="499"/>
                <a:chOff x="642" y="2994"/>
                <a:chExt cx="819" cy="499"/>
              </a:xfrm>
            </p:grpSpPr>
            <p:sp>
              <p:nvSpPr>
                <p:cNvPr id="106532" name="Rectangle 68"/>
                <p:cNvSpPr>
                  <a:spLocks noChangeArrowheads="1"/>
                </p:cNvSpPr>
                <p:nvPr/>
              </p:nvSpPr>
              <p:spPr bwMode="auto">
                <a:xfrm>
                  <a:off x="685" y="2994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33" name="Rectangle 69"/>
                <p:cNvSpPr>
                  <a:spLocks noChangeArrowheads="1"/>
                </p:cNvSpPr>
                <p:nvPr/>
              </p:nvSpPr>
              <p:spPr bwMode="auto">
                <a:xfrm>
                  <a:off x="642" y="2994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29" name="Group 70"/>
              <p:cNvGrpSpPr>
                <a:grpSpLocks/>
              </p:cNvGrpSpPr>
              <p:nvPr/>
            </p:nvGrpSpPr>
            <p:grpSpPr bwMode="auto">
              <a:xfrm>
                <a:off x="1461" y="2994"/>
                <a:ext cx="679" cy="499"/>
                <a:chOff x="1461" y="2994"/>
                <a:chExt cx="679" cy="499"/>
              </a:xfrm>
            </p:grpSpPr>
            <p:sp>
              <p:nvSpPr>
                <p:cNvPr id="106530" name="Rectangle 71"/>
                <p:cNvSpPr>
                  <a:spLocks noChangeArrowheads="1"/>
                </p:cNvSpPr>
                <p:nvPr/>
              </p:nvSpPr>
              <p:spPr bwMode="auto">
                <a:xfrm>
                  <a:off x="1504" y="2994"/>
                  <a:ext cx="59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80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6531" name="Rectangle 72"/>
                <p:cNvSpPr>
                  <a:spLocks noChangeArrowheads="1"/>
                </p:cNvSpPr>
                <p:nvPr/>
              </p:nvSpPr>
              <p:spPr bwMode="auto">
                <a:xfrm>
                  <a:off x="1461" y="2994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6508" name="Rectangle 73"/>
            <p:cNvSpPr>
              <a:spLocks noChangeArrowheads="1"/>
            </p:cNvSpPr>
            <p:nvPr/>
          </p:nvSpPr>
          <p:spPr bwMode="auto">
            <a:xfrm>
              <a:off x="-3" y="-3"/>
              <a:ext cx="2146" cy="3499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06505" name="Text Box 7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086600" y="6019800"/>
            <a:ext cx="609600" cy="396875"/>
          </a:xfrm>
          <a:prstGeom prst="rect">
            <a:avLst/>
          </a:prstGeom>
          <a:solidFill>
            <a:srgbClr val="EEE6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例</a:t>
            </a:r>
            <a:r>
              <a:rPr kumimoji="1" lang="en-US" altLang="zh-CN" sz="2000" dirty="0">
                <a:latin typeface="Times New Roman" pitchFamily="18" charset="0"/>
              </a:rPr>
              <a:t>7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06506" name="Text Box 7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001000" y="6019800"/>
            <a:ext cx="609600" cy="396875"/>
          </a:xfrm>
          <a:prstGeom prst="rect">
            <a:avLst/>
          </a:prstGeom>
          <a:solidFill>
            <a:srgbClr val="EEE6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例</a:t>
            </a:r>
            <a:r>
              <a:rPr kumimoji="1"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102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选择（续）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495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600" smtClean="0"/>
              <a:t>[</a:t>
            </a:r>
            <a:r>
              <a:rPr lang="zh-CN" altLang="en-US" sz="2600" smtClean="0">
                <a:ea typeface="黑体" pitchFamily="2" charset="-122"/>
              </a:rPr>
              <a:t>例</a:t>
            </a:r>
            <a:r>
              <a:rPr lang="en-US" altLang="zh-CN" sz="2600" smtClean="0">
                <a:ea typeface="黑体" pitchFamily="2" charset="-122"/>
              </a:rPr>
              <a:t>1</a:t>
            </a:r>
            <a:r>
              <a:rPr lang="en-US" altLang="zh-CN" sz="2600" smtClean="0"/>
              <a:t>]  </a:t>
            </a:r>
            <a:r>
              <a:rPr lang="zh-CN" altLang="en-US" sz="2600" smtClean="0"/>
              <a:t>查询信息系（</a:t>
            </a:r>
            <a:r>
              <a:rPr lang="en-US" altLang="zh-CN" sz="2600" smtClean="0"/>
              <a:t>IS</a:t>
            </a:r>
            <a:r>
              <a:rPr lang="zh-CN" altLang="en-US" sz="2600" smtClean="0"/>
              <a:t>系）全体学生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600" smtClean="0"/>
              <a:t>   		         </a:t>
            </a:r>
            <a:r>
              <a:rPr lang="en-US" altLang="zh-CN" sz="2600" smtClean="0"/>
              <a:t>σ</a:t>
            </a:r>
            <a:r>
              <a:rPr lang="en-US" altLang="zh-CN" sz="2600" baseline="-30000" smtClean="0"/>
              <a:t>Sdept</a:t>
            </a:r>
            <a:r>
              <a:rPr lang="en-US" altLang="zh-CN" sz="2600" smtClean="0"/>
              <a:t> </a:t>
            </a:r>
            <a:r>
              <a:rPr lang="en-US" altLang="zh-CN" sz="2600" baseline="-30000" smtClean="0"/>
              <a:t>= 'IS' </a:t>
            </a:r>
            <a:r>
              <a:rPr lang="en-US" altLang="zh-CN" sz="2600" smtClean="0"/>
              <a:t>(Student)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600" smtClean="0"/>
              <a:t>		</a:t>
            </a:r>
            <a:r>
              <a:rPr lang="zh-CN" altLang="en-US" sz="2600" smtClean="0"/>
              <a:t>或     </a:t>
            </a:r>
            <a:r>
              <a:rPr lang="en-US" altLang="zh-CN" sz="2600" smtClean="0"/>
              <a:t>σ</a:t>
            </a:r>
            <a:r>
              <a:rPr lang="en-US" altLang="zh-CN" sz="2600" baseline="-30000" smtClean="0"/>
              <a:t>5 ='IS' </a:t>
            </a:r>
            <a:r>
              <a:rPr lang="en-US" altLang="zh-CN" sz="2600" smtClean="0"/>
              <a:t>(Student)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600" smtClean="0"/>
              <a:t>结果： </a:t>
            </a:r>
          </a:p>
          <a:p>
            <a:pPr eaLnBrk="1" hangingPunct="1"/>
            <a:endParaRPr lang="en-US" altLang="zh-CN" sz="2600" smtClean="0"/>
          </a:p>
        </p:txBody>
      </p:sp>
      <p:grpSp>
        <p:nvGrpSpPr>
          <p:cNvPr id="361476" name="Group 4"/>
          <p:cNvGrpSpPr>
            <a:grpSpLocks/>
          </p:cNvGrpSpPr>
          <p:nvPr/>
        </p:nvGrpSpPr>
        <p:grpSpPr bwMode="auto">
          <a:xfrm>
            <a:off x="2057400" y="4038600"/>
            <a:ext cx="6096000" cy="1752600"/>
            <a:chOff x="-3" y="-3"/>
            <a:chExt cx="3320" cy="1714"/>
          </a:xfrm>
        </p:grpSpPr>
        <p:grpSp>
          <p:nvGrpSpPr>
            <p:cNvPr id="107525" name="Group 5"/>
            <p:cNvGrpSpPr>
              <a:grpSpLocks/>
            </p:cNvGrpSpPr>
            <p:nvPr/>
          </p:nvGrpSpPr>
          <p:grpSpPr bwMode="auto">
            <a:xfrm>
              <a:off x="0" y="0"/>
              <a:ext cx="3314" cy="1708"/>
              <a:chOff x="0" y="0"/>
              <a:chExt cx="3314" cy="1708"/>
            </a:xfrm>
          </p:grpSpPr>
          <p:grpSp>
            <p:nvGrpSpPr>
              <p:cNvPr id="10752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06" cy="710"/>
                <a:chOff x="0" y="0"/>
                <a:chExt cx="706" cy="710"/>
              </a:xfrm>
            </p:grpSpPr>
            <p:sp>
              <p:nvSpPr>
                <p:cNvPr id="107570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20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71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0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28" name="Group 9"/>
              <p:cNvGrpSpPr>
                <a:grpSpLocks/>
              </p:cNvGrpSpPr>
              <p:nvPr/>
            </p:nvGrpSpPr>
            <p:grpSpPr bwMode="auto">
              <a:xfrm>
                <a:off x="706" y="0"/>
                <a:ext cx="806" cy="710"/>
                <a:chOff x="706" y="0"/>
                <a:chExt cx="806" cy="710"/>
              </a:xfrm>
            </p:grpSpPr>
            <p:sp>
              <p:nvSpPr>
                <p:cNvPr id="107568" name="Rectangle 10"/>
                <p:cNvSpPr>
                  <a:spLocks noChangeArrowheads="1"/>
                </p:cNvSpPr>
                <p:nvPr/>
              </p:nvSpPr>
              <p:spPr bwMode="auto">
                <a:xfrm>
                  <a:off x="749" y="0"/>
                  <a:ext cx="720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69" name="Rectangle 11"/>
                <p:cNvSpPr>
                  <a:spLocks noChangeArrowheads="1"/>
                </p:cNvSpPr>
                <p:nvPr/>
              </p:nvSpPr>
              <p:spPr bwMode="auto">
                <a:xfrm>
                  <a:off x="706" y="0"/>
                  <a:ext cx="80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29" name="Group 12"/>
              <p:cNvGrpSpPr>
                <a:grpSpLocks/>
              </p:cNvGrpSpPr>
              <p:nvPr/>
            </p:nvGrpSpPr>
            <p:grpSpPr bwMode="auto">
              <a:xfrm>
                <a:off x="1512" y="0"/>
                <a:ext cx="640" cy="710"/>
                <a:chOff x="1512" y="0"/>
                <a:chExt cx="640" cy="710"/>
              </a:xfrm>
            </p:grpSpPr>
            <p:sp>
              <p:nvSpPr>
                <p:cNvPr id="107566" name="Rectangle 13"/>
                <p:cNvSpPr>
                  <a:spLocks noChangeArrowheads="1"/>
                </p:cNvSpPr>
                <p:nvPr/>
              </p:nvSpPr>
              <p:spPr bwMode="auto">
                <a:xfrm>
                  <a:off x="1555" y="0"/>
                  <a:ext cx="55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67" name="Rectangle 14"/>
                <p:cNvSpPr>
                  <a:spLocks noChangeArrowheads="1"/>
                </p:cNvSpPr>
                <p:nvPr/>
              </p:nvSpPr>
              <p:spPr bwMode="auto">
                <a:xfrm>
                  <a:off x="1512" y="0"/>
                  <a:ext cx="64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0" name="Group 15"/>
              <p:cNvGrpSpPr>
                <a:grpSpLocks/>
              </p:cNvGrpSpPr>
              <p:nvPr/>
            </p:nvGrpSpPr>
            <p:grpSpPr bwMode="auto">
              <a:xfrm>
                <a:off x="2152" y="0"/>
                <a:ext cx="540" cy="710"/>
                <a:chOff x="2152" y="0"/>
                <a:chExt cx="540" cy="710"/>
              </a:xfrm>
            </p:grpSpPr>
            <p:sp>
              <p:nvSpPr>
                <p:cNvPr id="107564" name="Rectangle 16"/>
                <p:cNvSpPr>
                  <a:spLocks noChangeArrowheads="1"/>
                </p:cNvSpPr>
                <p:nvPr/>
              </p:nvSpPr>
              <p:spPr bwMode="auto">
                <a:xfrm>
                  <a:off x="2195" y="0"/>
                  <a:ext cx="45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65" name="Rectangle 17"/>
                <p:cNvSpPr>
                  <a:spLocks noChangeArrowheads="1"/>
                </p:cNvSpPr>
                <p:nvPr/>
              </p:nvSpPr>
              <p:spPr bwMode="auto">
                <a:xfrm>
                  <a:off x="2152" y="0"/>
                  <a:ext cx="54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1" name="Group 18"/>
              <p:cNvGrpSpPr>
                <a:grpSpLocks/>
              </p:cNvGrpSpPr>
              <p:nvPr/>
            </p:nvGrpSpPr>
            <p:grpSpPr bwMode="auto">
              <a:xfrm>
                <a:off x="2692" y="0"/>
                <a:ext cx="622" cy="710"/>
                <a:chOff x="2692" y="0"/>
                <a:chExt cx="622" cy="710"/>
              </a:xfrm>
            </p:grpSpPr>
            <p:sp>
              <p:nvSpPr>
                <p:cNvPr id="107562" name="Rectangle 19"/>
                <p:cNvSpPr>
                  <a:spLocks noChangeArrowheads="1"/>
                </p:cNvSpPr>
                <p:nvPr/>
              </p:nvSpPr>
              <p:spPr bwMode="auto">
                <a:xfrm>
                  <a:off x="2735" y="0"/>
                  <a:ext cx="53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63" name="Rectangle 20"/>
                <p:cNvSpPr>
                  <a:spLocks noChangeArrowheads="1"/>
                </p:cNvSpPr>
                <p:nvPr/>
              </p:nvSpPr>
              <p:spPr bwMode="auto">
                <a:xfrm>
                  <a:off x="2692" y="0"/>
                  <a:ext cx="62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2" name="Group 21"/>
              <p:cNvGrpSpPr>
                <a:grpSpLocks/>
              </p:cNvGrpSpPr>
              <p:nvPr/>
            </p:nvGrpSpPr>
            <p:grpSpPr bwMode="auto">
              <a:xfrm>
                <a:off x="0" y="710"/>
                <a:ext cx="706" cy="499"/>
                <a:chOff x="0" y="710"/>
                <a:chExt cx="706" cy="499"/>
              </a:xfrm>
            </p:grpSpPr>
            <p:sp>
              <p:nvSpPr>
                <p:cNvPr id="107560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710"/>
                  <a:ext cx="620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95002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61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710"/>
                  <a:ext cx="70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3" name="Group 24"/>
              <p:cNvGrpSpPr>
                <a:grpSpLocks/>
              </p:cNvGrpSpPr>
              <p:nvPr/>
            </p:nvGrpSpPr>
            <p:grpSpPr bwMode="auto">
              <a:xfrm>
                <a:off x="706" y="710"/>
                <a:ext cx="806" cy="499"/>
                <a:chOff x="706" y="710"/>
                <a:chExt cx="806" cy="499"/>
              </a:xfrm>
            </p:grpSpPr>
            <p:sp>
              <p:nvSpPr>
                <p:cNvPr id="107558" name="Rectangle 25"/>
                <p:cNvSpPr>
                  <a:spLocks noChangeArrowheads="1"/>
                </p:cNvSpPr>
                <p:nvPr/>
              </p:nvSpPr>
              <p:spPr bwMode="auto">
                <a:xfrm>
                  <a:off x="749" y="710"/>
                  <a:ext cx="720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刘晨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59" name="Rectangle 26"/>
                <p:cNvSpPr>
                  <a:spLocks noChangeArrowheads="1"/>
                </p:cNvSpPr>
                <p:nvPr/>
              </p:nvSpPr>
              <p:spPr bwMode="auto">
                <a:xfrm>
                  <a:off x="706" y="710"/>
                  <a:ext cx="80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4" name="Group 27"/>
              <p:cNvGrpSpPr>
                <a:grpSpLocks/>
              </p:cNvGrpSpPr>
              <p:nvPr/>
            </p:nvGrpSpPr>
            <p:grpSpPr bwMode="auto">
              <a:xfrm>
                <a:off x="1512" y="710"/>
                <a:ext cx="640" cy="499"/>
                <a:chOff x="1512" y="710"/>
                <a:chExt cx="640" cy="499"/>
              </a:xfrm>
            </p:grpSpPr>
            <p:sp>
              <p:nvSpPr>
                <p:cNvPr id="107556" name="Rectangle 28"/>
                <p:cNvSpPr>
                  <a:spLocks noChangeArrowheads="1"/>
                </p:cNvSpPr>
                <p:nvPr/>
              </p:nvSpPr>
              <p:spPr bwMode="auto">
                <a:xfrm>
                  <a:off x="1555" y="710"/>
                  <a:ext cx="55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女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57" name="Rectangle 29"/>
                <p:cNvSpPr>
                  <a:spLocks noChangeArrowheads="1"/>
                </p:cNvSpPr>
                <p:nvPr/>
              </p:nvSpPr>
              <p:spPr bwMode="auto">
                <a:xfrm>
                  <a:off x="1512" y="710"/>
                  <a:ext cx="6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5" name="Group 30"/>
              <p:cNvGrpSpPr>
                <a:grpSpLocks/>
              </p:cNvGrpSpPr>
              <p:nvPr/>
            </p:nvGrpSpPr>
            <p:grpSpPr bwMode="auto">
              <a:xfrm>
                <a:off x="2152" y="710"/>
                <a:ext cx="540" cy="499"/>
                <a:chOff x="2152" y="710"/>
                <a:chExt cx="540" cy="499"/>
              </a:xfrm>
            </p:grpSpPr>
            <p:sp>
              <p:nvSpPr>
                <p:cNvPr id="107554" name="Rectangle 31"/>
                <p:cNvSpPr>
                  <a:spLocks noChangeArrowheads="1"/>
                </p:cNvSpPr>
                <p:nvPr/>
              </p:nvSpPr>
              <p:spPr bwMode="auto">
                <a:xfrm>
                  <a:off x="2195" y="710"/>
                  <a:ext cx="45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19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55" name="Rectangle 32"/>
                <p:cNvSpPr>
                  <a:spLocks noChangeArrowheads="1"/>
                </p:cNvSpPr>
                <p:nvPr/>
              </p:nvSpPr>
              <p:spPr bwMode="auto">
                <a:xfrm>
                  <a:off x="2152" y="710"/>
                  <a:ext cx="5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6" name="Group 33"/>
              <p:cNvGrpSpPr>
                <a:grpSpLocks/>
              </p:cNvGrpSpPr>
              <p:nvPr/>
            </p:nvGrpSpPr>
            <p:grpSpPr bwMode="auto">
              <a:xfrm>
                <a:off x="2692" y="710"/>
                <a:ext cx="622" cy="499"/>
                <a:chOff x="2692" y="710"/>
                <a:chExt cx="622" cy="499"/>
              </a:xfrm>
            </p:grpSpPr>
            <p:sp>
              <p:nvSpPr>
                <p:cNvPr id="107552" name="Rectangle 34"/>
                <p:cNvSpPr>
                  <a:spLocks noChangeArrowheads="1"/>
                </p:cNvSpPr>
                <p:nvPr/>
              </p:nvSpPr>
              <p:spPr bwMode="auto">
                <a:xfrm>
                  <a:off x="2735" y="710"/>
                  <a:ext cx="53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IS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53" name="Rectangle 35"/>
                <p:cNvSpPr>
                  <a:spLocks noChangeArrowheads="1"/>
                </p:cNvSpPr>
                <p:nvPr/>
              </p:nvSpPr>
              <p:spPr bwMode="auto">
                <a:xfrm>
                  <a:off x="2692" y="710"/>
                  <a:ext cx="62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7" name="Group 36"/>
              <p:cNvGrpSpPr>
                <a:grpSpLocks/>
              </p:cNvGrpSpPr>
              <p:nvPr/>
            </p:nvGrpSpPr>
            <p:grpSpPr bwMode="auto">
              <a:xfrm>
                <a:off x="0" y="1209"/>
                <a:ext cx="706" cy="499"/>
                <a:chOff x="0" y="1209"/>
                <a:chExt cx="706" cy="499"/>
              </a:xfrm>
            </p:grpSpPr>
            <p:sp>
              <p:nvSpPr>
                <p:cNvPr id="107550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620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95004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51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70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8" name="Group 39"/>
              <p:cNvGrpSpPr>
                <a:grpSpLocks/>
              </p:cNvGrpSpPr>
              <p:nvPr/>
            </p:nvGrpSpPr>
            <p:grpSpPr bwMode="auto">
              <a:xfrm>
                <a:off x="706" y="1209"/>
                <a:ext cx="806" cy="499"/>
                <a:chOff x="706" y="1209"/>
                <a:chExt cx="806" cy="499"/>
              </a:xfrm>
            </p:grpSpPr>
            <p:sp>
              <p:nvSpPr>
                <p:cNvPr id="107548" name="Rectangle 40"/>
                <p:cNvSpPr>
                  <a:spLocks noChangeArrowheads="1"/>
                </p:cNvSpPr>
                <p:nvPr/>
              </p:nvSpPr>
              <p:spPr bwMode="auto">
                <a:xfrm>
                  <a:off x="749" y="1209"/>
                  <a:ext cx="720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张立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49" name="Rectangle 41"/>
                <p:cNvSpPr>
                  <a:spLocks noChangeArrowheads="1"/>
                </p:cNvSpPr>
                <p:nvPr/>
              </p:nvSpPr>
              <p:spPr bwMode="auto">
                <a:xfrm>
                  <a:off x="706" y="1209"/>
                  <a:ext cx="80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9" name="Group 42"/>
              <p:cNvGrpSpPr>
                <a:grpSpLocks/>
              </p:cNvGrpSpPr>
              <p:nvPr/>
            </p:nvGrpSpPr>
            <p:grpSpPr bwMode="auto">
              <a:xfrm>
                <a:off x="1512" y="1209"/>
                <a:ext cx="640" cy="499"/>
                <a:chOff x="1512" y="1209"/>
                <a:chExt cx="640" cy="499"/>
              </a:xfrm>
            </p:grpSpPr>
            <p:sp>
              <p:nvSpPr>
                <p:cNvPr id="107546" name="Rectangle 43"/>
                <p:cNvSpPr>
                  <a:spLocks noChangeArrowheads="1"/>
                </p:cNvSpPr>
                <p:nvPr/>
              </p:nvSpPr>
              <p:spPr bwMode="auto">
                <a:xfrm>
                  <a:off x="1555" y="1209"/>
                  <a:ext cx="55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男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47" name="Rectangle 44"/>
                <p:cNvSpPr>
                  <a:spLocks noChangeArrowheads="1"/>
                </p:cNvSpPr>
                <p:nvPr/>
              </p:nvSpPr>
              <p:spPr bwMode="auto">
                <a:xfrm>
                  <a:off x="1512" y="1209"/>
                  <a:ext cx="6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40" name="Group 45"/>
              <p:cNvGrpSpPr>
                <a:grpSpLocks/>
              </p:cNvGrpSpPr>
              <p:nvPr/>
            </p:nvGrpSpPr>
            <p:grpSpPr bwMode="auto">
              <a:xfrm>
                <a:off x="2152" y="1209"/>
                <a:ext cx="540" cy="499"/>
                <a:chOff x="2152" y="1209"/>
                <a:chExt cx="540" cy="499"/>
              </a:xfrm>
            </p:grpSpPr>
            <p:sp>
              <p:nvSpPr>
                <p:cNvPr id="107544" name="Rectangle 46"/>
                <p:cNvSpPr>
                  <a:spLocks noChangeArrowheads="1"/>
                </p:cNvSpPr>
                <p:nvPr/>
              </p:nvSpPr>
              <p:spPr bwMode="auto">
                <a:xfrm>
                  <a:off x="2195" y="1209"/>
                  <a:ext cx="45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19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45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2" y="1209"/>
                  <a:ext cx="5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41" name="Group 48"/>
              <p:cNvGrpSpPr>
                <a:grpSpLocks/>
              </p:cNvGrpSpPr>
              <p:nvPr/>
            </p:nvGrpSpPr>
            <p:grpSpPr bwMode="auto">
              <a:xfrm>
                <a:off x="2692" y="1209"/>
                <a:ext cx="622" cy="499"/>
                <a:chOff x="2692" y="1209"/>
                <a:chExt cx="622" cy="499"/>
              </a:xfrm>
            </p:grpSpPr>
            <p:sp>
              <p:nvSpPr>
                <p:cNvPr id="107542" name="Rectangle 49"/>
                <p:cNvSpPr>
                  <a:spLocks noChangeArrowheads="1"/>
                </p:cNvSpPr>
                <p:nvPr/>
              </p:nvSpPr>
              <p:spPr bwMode="auto">
                <a:xfrm>
                  <a:off x="2735" y="1209"/>
                  <a:ext cx="53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IS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7543" name="Rectangle 50"/>
                <p:cNvSpPr>
                  <a:spLocks noChangeArrowheads="1"/>
                </p:cNvSpPr>
                <p:nvPr/>
              </p:nvSpPr>
              <p:spPr bwMode="auto">
                <a:xfrm>
                  <a:off x="2692" y="1209"/>
                  <a:ext cx="62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7526" name="Rectangle 51"/>
            <p:cNvSpPr>
              <a:spLocks noChangeArrowheads="1"/>
            </p:cNvSpPr>
            <p:nvPr/>
          </p:nvSpPr>
          <p:spPr bwMode="auto">
            <a:xfrm>
              <a:off x="-3" y="-3"/>
              <a:ext cx="3320" cy="171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选择（续）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>
                <a:ea typeface="黑体" pitchFamily="2" charset="-122"/>
              </a:rPr>
              <a:t>2</a:t>
            </a:r>
            <a:r>
              <a:rPr lang="en-US" altLang="zh-CN" smtClean="0"/>
              <a:t>]  </a:t>
            </a:r>
            <a:r>
              <a:rPr lang="zh-CN" altLang="en-US" smtClean="0"/>
              <a:t>查询年龄小于</a:t>
            </a:r>
            <a:r>
              <a:rPr lang="en-US" altLang="zh-CN" smtClean="0"/>
              <a:t>20</a:t>
            </a:r>
            <a:r>
              <a:rPr lang="zh-CN" altLang="en-US" smtClean="0"/>
              <a:t>岁的学生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zh-CN" altLang="en-US" sz="2600" smtClean="0"/>
              <a:t>	   </a:t>
            </a:r>
            <a:r>
              <a:rPr lang="en-US" altLang="zh-CN" sz="2600" smtClean="0"/>
              <a:t>σ</a:t>
            </a:r>
            <a:r>
              <a:rPr lang="en-US" altLang="zh-CN" sz="2600" baseline="-30000" smtClean="0"/>
              <a:t>Sage &lt; 20</a:t>
            </a:r>
            <a:r>
              <a:rPr lang="en-US" altLang="zh-CN" sz="2600" smtClean="0"/>
              <a:t>(Student)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600" smtClean="0"/>
              <a:t>	</a:t>
            </a:r>
            <a:r>
              <a:rPr lang="zh-CN" altLang="en-US" sz="2600" smtClean="0"/>
              <a:t>或      </a:t>
            </a:r>
            <a:r>
              <a:rPr lang="en-US" altLang="zh-CN" sz="2600" smtClean="0"/>
              <a:t>σ</a:t>
            </a:r>
            <a:r>
              <a:rPr lang="en-US" altLang="zh-CN" sz="2600" baseline="-30000" smtClean="0"/>
              <a:t>4 &lt; 20</a:t>
            </a:r>
            <a:r>
              <a:rPr lang="en-US" altLang="zh-CN" sz="2600" smtClean="0"/>
              <a:t>(Student)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100" smtClean="0"/>
              <a:t>	</a:t>
            </a:r>
            <a:r>
              <a:rPr lang="zh-CN" altLang="en-US" sz="2100" smtClean="0"/>
              <a:t>结果：</a:t>
            </a:r>
            <a:r>
              <a:rPr lang="zh-CN" altLang="en-US" smtClean="0"/>
              <a:t> </a:t>
            </a:r>
          </a:p>
        </p:txBody>
      </p:sp>
      <p:grpSp>
        <p:nvGrpSpPr>
          <p:cNvPr id="362500" name="Group 4"/>
          <p:cNvGrpSpPr>
            <a:grpSpLocks/>
          </p:cNvGrpSpPr>
          <p:nvPr/>
        </p:nvGrpSpPr>
        <p:grpSpPr bwMode="auto">
          <a:xfrm>
            <a:off x="2057400" y="4114800"/>
            <a:ext cx="6400800" cy="1905000"/>
            <a:chOff x="-3" y="-3"/>
            <a:chExt cx="2421" cy="3057"/>
          </a:xfrm>
        </p:grpSpPr>
        <p:grpSp>
          <p:nvGrpSpPr>
            <p:cNvPr id="108550" name="Group 5"/>
            <p:cNvGrpSpPr>
              <a:grpSpLocks/>
            </p:cNvGrpSpPr>
            <p:nvPr/>
          </p:nvGrpSpPr>
          <p:grpSpPr bwMode="auto">
            <a:xfrm>
              <a:off x="0" y="0"/>
              <a:ext cx="2415" cy="3051"/>
              <a:chOff x="0" y="0"/>
              <a:chExt cx="2415" cy="3051"/>
            </a:xfrm>
          </p:grpSpPr>
          <p:grpSp>
            <p:nvGrpSpPr>
              <p:cNvPr id="10855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83" cy="921"/>
                <a:chOff x="0" y="0"/>
                <a:chExt cx="483" cy="921"/>
              </a:xfrm>
            </p:grpSpPr>
            <p:sp>
              <p:nvSpPr>
                <p:cNvPr id="108610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97" cy="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611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3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53" name="Group 9"/>
              <p:cNvGrpSpPr>
                <a:grpSpLocks/>
              </p:cNvGrpSpPr>
              <p:nvPr/>
            </p:nvGrpSpPr>
            <p:grpSpPr bwMode="auto">
              <a:xfrm>
                <a:off x="483" y="0"/>
                <a:ext cx="483" cy="921"/>
                <a:chOff x="483" y="0"/>
                <a:chExt cx="483" cy="921"/>
              </a:xfrm>
            </p:grpSpPr>
            <p:sp>
              <p:nvSpPr>
                <p:cNvPr id="108608" name="Rectangle 10"/>
                <p:cNvSpPr>
                  <a:spLocks noChangeArrowheads="1"/>
                </p:cNvSpPr>
                <p:nvPr/>
              </p:nvSpPr>
              <p:spPr bwMode="auto">
                <a:xfrm>
                  <a:off x="526" y="0"/>
                  <a:ext cx="397" cy="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tabLst>
                      <a:tab pos="266700" algn="r"/>
                      <a:tab pos="5292725" algn="r"/>
                    </a:tabLst>
                  </a:pPr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900">
                    <a:latin typeface="Times New Roman" pitchFamily="18" charset="0"/>
                  </a:endParaRPr>
                </a:p>
                <a:p>
                  <a:pPr algn="ctr" eaLnBrk="0" hangingPunct="0">
                    <a:tabLst>
                      <a:tab pos="266700" algn="r"/>
                      <a:tab pos="5292725" algn="r"/>
                    </a:tabLst>
                  </a:pP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609" name="Rectangle 11"/>
                <p:cNvSpPr>
                  <a:spLocks noChangeArrowheads="1"/>
                </p:cNvSpPr>
                <p:nvPr/>
              </p:nvSpPr>
              <p:spPr bwMode="auto">
                <a:xfrm>
                  <a:off x="483" y="0"/>
                  <a:ext cx="483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54" name="Group 12"/>
              <p:cNvGrpSpPr>
                <a:grpSpLocks/>
              </p:cNvGrpSpPr>
              <p:nvPr/>
            </p:nvGrpSpPr>
            <p:grpSpPr bwMode="auto">
              <a:xfrm>
                <a:off x="966" y="0"/>
                <a:ext cx="496" cy="921"/>
                <a:chOff x="966" y="0"/>
                <a:chExt cx="496" cy="921"/>
              </a:xfrm>
            </p:grpSpPr>
            <p:sp>
              <p:nvSpPr>
                <p:cNvPr id="108606" name="Rectangle 13"/>
                <p:cNvSpPr>
                  <a:spLocks noChangeArrowheads="1"/>
                </p:cNvSpPr>
                <p:nvPr/>
              </p:nvSpPr>
              <p:spPr bwMode="auto">
                <a:xfrm>
                  <a:off x="1009" y="0"/>
                  <a:ext cx="410" cy="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tabLst>
                      <a:tab pos="266700" algn="r"/>
                      <a:tab pos="5292725" algn="r"/>
                    </a:tabLst>
                  </a:pPr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900">
                    <a:latin typeface="Times New Roman" pitchFamily="18" charset="0"/>
                  </a:endParaRPr>
                </a:p>
                <a:p>
                  <a:pPr algn="ctr" eaLnBrk="0" hangingPunct="0">
                    <a:tabLst>
                      <a:tab pos="266700" algn="r"/>
                      <a:tab pos="5292725" algn="r"/>
                    </a:tabLst>
                  </a:pP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607" name="Rectangle 14"/>
                <p:cNvSpPr>
                  <a:spLocks noChangeArrowheads="1"/>
                </p:cNvSpPr>
                <p:nvPr/>
              </p:nvSpPr>
              <p:spPr bwMode="auto">
                <a:xfrm>
                  <a:off x="966" y="0"/>
                  <a:ext cx="496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55" name="Group 15"/>
              <p:cNvGrpSpPr>
                <a:grpSpLocks/>
              </p:cNvGrpSpPr>
              <p:nvPr/>
            </p:nvGrpSpPr>
            <p:grpSpPr bwMode="auto">
              <a:xfrm>
                <a:off x="1462" y="0"/>
                <a:ext cx="470" cy="921"/>
                <a:chOff x="1462" y="0"/>
                <a:chExt cx="470" cy="921"/>
              </a:xfrm>
            </p:grpSpPr>
            <p:sp>
              <p:nvSpPr>
                <p:cNvPr id="108604" name="Rectangle 16"/>
                <p:cNvSpPr>
                  <a:spLocks noChangeArrowheads="1"/>
                </p:cNvSpPr>
                <p:nvPr/>
              </p:nvSpPr>
              <p:spPr bwMode="auto">
                <a:xfrm>
                  <a:off x="1505" y="0"/>
                  <a:ext cx="384" cy="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tabLst>
                      <a:tab pos="266700" algn="r"/>
                      <a:tab pos="5292725" algn="r"/>
                    </a:tabLst>
                  </a:pPr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900">
                    <a:latin typeface="Times New Roman" pitchFamily="18" charset="0"/>
                  </a:endParaRPr>
                </a:p>
                <a:p>
                  <a:pPr algn="ctr" eaLnBrk="0" hangingPunct="0">
                    <a:tabLst>
                      <a:tab pos="266700" algn="r"/>
                      <a:tab pos="5292725" algn="r"/>
                    </a:tabLst>
                  </a:pP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605" name="Rectangle 17"/>
                <p:cNvSpPr>
                  <a:spLocks noChangeArrowheads="1"/>
                </p:cNvSpPr>
                <p:nvPr/>
              </p:nvSpPr>
              <p:spPr bwMode="auto">
                <a:xfrm>
                  <a:off x="1462" y="0"/>
                  <a:ext cx="470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56" name="Group 18"/>
              <p:cNvGrpSpPr>
                <a:grpSpLocks/>
              </p:cNvGrpSpPr>
              <p:nvPr/>
            </p:nvGrpSpPr>
            <p:grpSpPr bwMode="auto">
              <a:xfrm>
                <a:off x="1932" y="0"/>
                <a:ext cx="483" cy="921"/>
                <a:chOff x="1932" y="0"/>
                <a:chExt cx="483" cy="921"/>
              </a:xfrm>
            </p:grpSpPr>
            <p:sp>
              <p:nvSpPr>
                <p:cNvPr id="108602" name="Rectangle 19"/>
                <p:cNvSpPr>
                  <a:spLocks noChangeArrowheads="1"/>
                </p:cNvSpPr>
                <p:nvPr/>
              </p:nvSpPr>
              <p:spPr bwMode="auto">
                <a:xfrm>
                  <a:off x="1975" y="0"/>
                  <a:ext cx="397" cy="9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tabLst>
                      <a:tab pos="266700" algn="r"/>
                      <a:tab pos="5292725" algn="r"/>
                    </a:tabLst>
                  </a:pPr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900">
                    <a:latin typeface="Times New Roman" pitchFamily="18" charset="0"/>
                  </a:endParaRPr>
                </a:p>
                <a:p>
                  <a:pPr algn="ctr" eaLnBrk="0" hangingPunct="0">
                    <a:tabLst>
                      <a:tab pos="266700" algn="r"/>
                      <a:tab pos="5292725" algn="r"/>
                    </a:tabLst>
                  </a:pP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603" name="Rectangle 20"/>
                <p:cNvSpPr>
                  <a:spLocks noChangeArrowheads="1"/>
                </p:cNvSpPr>
                <p:nvPr/>
              </p:nvSpPr>
              <p:spPr bwMode="auto">
                <a:xfrm>
                  <a:off x="1932" y="0"/>
                  <a:ext cx="483" cy="9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57" name="Group 21"/>
              <p:cNvGrpSpPr>
                <a:grpSpLocks/>
              </p:cNvGrpSpPr>
              <p:nvPr/>
            </p:nvGrpSpPr>
            <p:grpSpPr bwMode="auto">
              <a:xfrm>
                <a:off x="0" y="921"/>
                <a:ext cx="483" cy="710"/>
                <a:chOff x="0" y="921"/>
                <a:chExt cx="483" cy="710"/>
              </a:xfrm>
            </p:grpSpPr>
            <p:sp>
              <p:nvSpPr>
                <p:cNvPr id="108600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39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601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58" name="Group 24"/>
              <p:cNvGrpSpPr>
                <a:grpSpLocks/>
              </p:cNvGrpSpPr>
              <p:nvPr/>
            </p:nvGrpSpPr>
            <p:grpSpPr bwMode="auto">
              <a:xfrm>
                <a:off x="483" y="921"/>
                <a:ext cx="483" cy="710"/>
                <a:chOff x="483" y="921"/>
                <a:chExt cx="483" cy="710"/>
              </a:xfrm>
            </p:grpSpPr>
            <p:sp>
              <p:nvSpPr>
                <p:cNvPr id="108598" name="Rectangle 25"/>
                <p:cNvSpPr>
                  <a:spLocks noChangeArrowheads="1"/>
                </p:cNvSpPr>
                <p:nvPr/>
              </p:nvSpPr>
              <p:spPr bwMode="auto">
                <a:xfrm>
                  <a:off x="526" y="921"/>
                  <a:ext cx="39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刘晨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99" name="Rectangle 26"/>
                <p:cNvSpPr>
                  <a:spLocks noChangeArrowheads="1"/>
                </p:cNvSpPr>
                <p:nvPr/>
              </p:nvSpPr>
              <p:spPr bwMode="auto">
                <a:xfrm>
                  <a:off x="483" y="92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59" name="Group 27"/>
              <p:cNvGrpSpPr>
                <a:grpSpLocks/>
              </p:cNvGrpSpPr>
              <p:nvPr/>
            </p:nvGrpSpPr>
            <p:grpSpPr bwMode="auto">
              <a:xfrm>
                <a:off x="966" y="921"/>
                <a:ext cx="496" cy="710"/>
                <a:chOff x="966" y="921"/>
                <a:chExt cx="496" cy="710"/>
              </a:xfrm>
            </p:grpSpPr>
            <p:sp>
              <p:nvSpPr>
                <p:cNvPr id="108596" name="Rectangle 28"/>
                <p:cNvSpPr>
                  <a:spLocks noChangeArrowheads="1"/>
                </p:cNvSpPr>
                <p:nvPr/>
              </p:nvSpPr>
              <p:spPr bwMode="auto">
                <a:xfrm>
                  <a:off x="1009" y="921"/>
                  <a:ext cx="410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女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97" name="Rectangle 29"/>
                <p:cNvSpPr>
                  <a:spLocks noChangeArrowheads="1"/>
                </p:cNvSpPr>
                <p:nvPr/>
              </p:nvSpPr>
              <p:spPr bwMode="auto">
                <a:xfrm>
                  <a:off x="966" y="921"/>
                  <a:ext cx="49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0" name="Group 30"/>
              <p:cNvGrpSpPr>
                <a:grpSpLocks/>
              </p:cNvGrpSpPr>
              <p:nvPr/>
            </p:nvGrpSpPr>
            <p:grpSpPr bwMode="auto">
              <a:xfrm>
                <a:off x="1462" y="921"/>
                <a:ext cx="470" cy="710"/>
                <a:chOff x="1462" y="921"/>
                <a:chExt cx="470" cy="710"/>
              </a:xfrm>
            </p:grpSpPr>
            <p:sp>
              <p:nvSpPr>
                <p:cNvPr id="108594" name="Rectangle 31"/>
                <p:cNvSpPr>
                  <a:spLocks noChangeArrowheads="1"/>
                </p:cNvSpPr>
                <p:nvPr/>
              </p:nvSpPr>
              <p:spPr bwMode="auto">
                <a:xfrm>
                  <a:off x="1505" y="921"/>
                  <a:ext cx="38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19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95" name="Rectangle 32"/>
                <p:cNvSpPr>
                  <a:spLocks noChangeArrowheads="1"/>
                </p:cNvSpPr>
                <p:nvPr/>
              </p:nvSpPr>
              <p:spPr bwMode="auto">
                <a:xfrm>
                  <a:off x="1462" y="921"/>
                  <a:ext cx="47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1" name="Group 33"/>
              <p:cNvGrpSpPr>
                <a:grpSpLocks/>
              </p:cNvGrpSpPr>
              <p:nvPr/>
            </p:nvGrpSpPr>
            <p:grpSpPr bwMode="auto">
              <a:xfrm>
                <a:off x="1932" y="921"/>
                <a:ext cx="483" cy="710"/>
                <a:chOff x="1932" y="921"/>
                <a:chExt cx="483" cy="710"/>
              </a:xfrm>
            </p:grpSpPr>
            <p:sp>
              <p:nvSpPr>
                <p:cNvPr id="108592" name="Rectangle 34"/>
                <p:cNvSpPr>
                  <a:spLocks noChangeArrowheads="1"/>
                </p:cNvSpPr>
                <p:nvPr/>
              </p:nvSpPr>
              <p:spPr bwMode="auto">
                <a:xfrm>
                  <a:off x="1975" y="921"/>
                  <a:ext cx="39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IS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93" name="Rectangle 35"/>
                <p:cNvSpPr>
                  <a:spLocks noChangeArrowheads="1"/>
                </p:cNvSpPr>
                <p:nvPr/>
              </p:nvSpPr>
              <p:spPr bwMode="auto">
                <a:xfrm>
                  <a:off x="1932" y="92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2" name="Group 36"/>
              <p:cNvGrpSpPr>
                <a:grpSpLocks/>
              </p:cNvGrpSpPr>
              <p:nvPr/>
            </p:nvGrpSpPr>
            <p:grpSpPr bwMode="auto">
              <a:xfrm>
                <a:off x="0" y="1631"/>
                <a:ext cx="483" cy="710"/>
                <a:chOff x="0" y="1631"/>
                <a:chExt cx="483" cy="710"/>
              </a:xfrm>
            </p:grpSpPr>
            <p:sp>
              <p:nvSpPr>
                <p:cNvPr id="108590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631"/>
                  <a:ext cx="39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91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63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3" name="Group 39"/>
              <p:cNvGrpSpPr>
                <a:grpSpLocks/>
              </p:cNvGrpSpPr>
              <p:nvPr/>
            </p:nvGrpSpPr>
            <p:grpSpPr bwMode="auto">
              <a:xfrm>
                <a:off x="483" y="1631"/>
                <a:ext cx="483" cy="710"/>
                <a:chOff x="483" y="1631"/>
                <a:chExt cx="483" cy="710"/>
              </a:xfrm>
            </p:grpSpPr>
            <p:sp>
              <p:nvSpPr>
                <p:cNvPr id="108588" name="Rectangle 40"/>
                <p:cNvSpPr>
                  <a:spLocks noChangeArrowheads="1"/>
                </p:cNvSpPr>
                <p:nvPr/>
              </p:nvSpPr>
              <p:spPr bwMode="auto">
                <a:xfrm>
                  <a:off x="526" y="1631"/>
                  <a:ext cx="39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王敏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89" name="Rectangle 41"/>
                <p:cNvSpPr>
                  <a:spLocks noChangeArrowheads="1"/>
                </p:cNvSpPr>
                <p:nvPr/>
              </p:nvSpPr>
              <p:spPr bwMode="auto">
                <a:xfrm>
                  <a:off x="483" y="163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4" name="Group 42"/>
              <p:cNvGrpSpPr>
                <a:grpSpLocks/>
              </p:cNvGrpSpPr>
              <p:nvPr/>
            </p:nvGrpSpPr>
            <p:grpSpPr bwMode="auto">
              <a:xfrm>
                <a:off x="966" y="1631"/>
                <a:ext cx="496" cy="710"/>
                <a:chOff x="966" y="1631"/>
                <a:chExt cx="496" cy="710"/>
              </a:xfrm>
            </p:grpSpPr>
            <p:sp>
              <p:nvSpPr>
                <p:cNvPr id="108586" name="Rectangle 43"/>
                <p:cNvSpPr>
                  <a:spLocks noChangeArrowheads="1"/>
                </p:cNvSpPr>
                <p:nvPr/>
              </p:nvSpPr>
              <p:spPr bwMode="auto">
                <a:xfrm>
                  <a:off x="1009" y="1631"/>
                  <a:ext cx="410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女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87" name="Rectangle 44"/>
                <p:cNvSpPr>
                  <a:spLocks noChangeArrowheads="1"/>
                </p:cNvSpPr>
                <p:nvPr/>
              </p:nvSpPr>
              <p:spPr bwMode="auto">
                <a:xfrm>
                  <a:off x="966" y="1631"/>
                  <a:ext cx="49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5" name="Group 45"/>
              <p:cNvGrpSpPr>
                <a:grpSpLocks/>
              </p:cNvGrpSpPr>
              <p:nvPr/>
            </p:nvGrpSpPr>
            <p:grpSpPr bwMode="auto">
              <a:xfrm>
                <a:off x="1462" y="1631"/>
                <a:ext cx="470" cy="710"/>
                <a:chOff x="1462" y="1631"/>
                <a:chExt cx="470" cy="710"/>
              </a:xfrm>
            </p:grpSpPr>
            <p:sp>
              <p:nvSpPr>
                <p:cNvPr id="108584" name="Rectangle 46"/>
                <p:cNvSpPr>
                  <a:spLocks noChangeArrowheads="1"/>
                </p:cNvSpPr>
                <p:nvPr/>
              </p:nvSpPr>
              <p:spPr bwMode="auto">
                <a:xfrm>
                  <a:off x="1505" y="1631"/>
                  <a:ext cx="38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18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85" name="Rectangle 47"/>
                <p:cNvSpPr>
                  <a:spLocks noChangeArrowheads="1"/>
                </p:cNvSpPr>
                <p:nvPr/>
              </p:nvSpPr>
              <p:spPr bwMode="auto">
                <a:xfrm>
                  <a:off x="1462" y="1631"/>
                  <a:ext cx="47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6" name="Group 48"/>
              <p:cNvGrpSpPr>
                <a:grpSpLocks/>
              </p:cNvGrpSpPr>
              <p:nvPr/>
            </p:nvGrpSpPr>
            <p:grpSpPr bwMode="auto">
              <a:xfrm>
                <a:off x="1932" y="1631"/>
                <a:ext cx="483" cy="710"/>
                <a:chOff x="1932" y="1631"/>
                <a:chExt cx="483" cy="710"/>
              </a:xfrm>
            </p:grpSpPr>
            <p:sp>
              <p:nvSpPr>
                <p:cNvPr id="108582" name="Rectangle 49"/>
                <p:cNvSpPr>
                  <a:spLocks noChangeArrowheads="1"/>
                </p:cNvSpPr>
                <p:nvPr/>
              </p:nvSpPr>
              <p:spPr bwMode="auto">
                <a:xfrm>
                  <a:off x="1975" y="1631"/>
                  <a:ext cx="39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MA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83" name="Rectangle 50"/>
                <p:cNvSpPr>
                  <a:spLocks noChangeArrowheads="1"/>
                </p:cNvSpPr>
                <p:nvPr/>
              </p:nvSpPr>
              <p:spPr bwMode="auto">
                <a:xfrm>
                  <a:off x="1932" y="163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7" name="Group 51"/>
              <p:cNvGrpSpPr>
                <a:grpSpLocks/>
              </p:cNvGrpSpPr>
              <p:nvPr/>
            </p:nvGrpSpPr>
            <p:grpSpPr bwMode="auto">
              <a:xfrm>
                <a:off x="0" y="2341"/>
                <a:ext cx="483" cy="710"/>
                <a:chOff x="0" y="2341"/>
                <a:chExt cx="483" cy="710"/>
              </a:xfrm>
            </p:grpSpPr>
            <p:sp>
              <p:nvSpPr>
                <p:cNvPr id="108580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2341"/>
                  <a:ext cx="39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95004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81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234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8" name="Group 54"/>
              <p:cNvGrpSpPr>
                <a:grpSpLocks/>
              </p:cNvGrpSpPr>
              <p:nvPr/>
            </p:nvGrpSpPr>
            <p:grpSpPr bwMode="auto">
              <a:xfrm>
                <a:off x="483" y="2341"/>
                <a:ext cx="483" cy="710"/>
                <a:chOff x="483" y="2341"/>
                <a:chExt cx="483" cy="710"/>
              </a:xfrm>
            </p:grpSpPr>
            <p:sp>
              <p:nvSpPr>
                <p:cNvPr id="108578" name="Rectangle 55"/>
                <p:cNvSpPr>
                  <a:spLocks noChangeArrowheads="1"/>
                </p:cNvSpPr>
                <p:nvPr/>
              </p:nvSpPr>
              <p:spPr bwMode="auto">
                <a:xfrm>
                  <a:off x="526" y="2341"/>
                  <a:ext cx="39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张立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79" name="Rectangle 56"/>
                <p:cNvSpPr>
                  <a:spLocks noChangeArrowheads="1"/>
                </p:cNvSpPr>
                <p:nvPr/>
              </p:nvSpPr>
              <p:spPr bwMode="auto">
                <a:xfrm>
                  <a:off x="483" y="234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9" name="Group 57"/>
              <p:cNvGrpSpPr>
                <a:grpSpLocks/>
              </p:cNvGrpSpPr>
              <p:nvPr/>
            </p:nvGrpSpPr>
            <p:grpSpPr bwMode="auto">
              <a:xfrm>
                <a:off x="966" y="2341"/>
                <a:ext cx="496" cy="710"/>
                <a:chOff x="966" y="2341"/>
                <a:chExt cx="496" cy="710"/>
              </a:xfrm>
            </p:grpSpPr>
            <p:sp>
              <p:nvSpPr>
                <p:cNvPr id="108576" name="Rectangle 58"/>
                <p:cNvSpPr>
                  <a:spLocks noChangeArrowheads="1"/>
                </p:cNvSpPr>
                <p:nvPr/>
              </p:nvSpPr>
              <p:spPr bwMode="auto">
                <a:xfrm>
                  <a:off x="1009" y="2341"/>
                  <a:ext cx="410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男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77" name="Rectangle 59"/>
                <p:cNvSpPr>
                  <a:spLocks noChangeArrowheads="1"/>
                </p:cNvSpPr>
                <p:nvPr/>
              </p:nvSpPr>
              <p:spPr bwMode="auto">
                <a:xfrm>
                  <a:off x="966" y="2341"/>
                  <a:ext cx="49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70" name="Group 60"/>
              <p:cNvGrpSpPr>
                <a:grpSpLocks/>
              </p:cNvGrpSpPr>
              <p:nvPr/>
            </p:nvGrpSpPr>
            <p:grpSpPr bwMode="auto">
              <a:xfrm>
                <a:off x="1462" y="2341"/>
                <a:ext cx="470" cy="710"/>
                <a:chOff x="1462" y="2341"/>
                <a:chExt cx="470" cy="710"/>
              </a:xfrm>
            </p:grpSpPr>
            <p:sp>
              <p:nvSpPr>
                <p:cNvPr id="108574" name="Rectangle 61"/>
                <p:cNvSpPr>
                  <a:spLocks noChangeArrowheads="1"/>
                </p:cNvSpPr>
                <p:nvPr/>
              </p:nvSpPr>
              <p:spPr bwMode="auto">
                <a:xfrm>
                  <a:off x="1505" y="2341"/>
                  <a:ext cx="38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19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75" name="Rectangle 62"/>
                <p:cNvSpPr>
                  <a:spLocks noChangeArrowheads="1"/>
                </p:cNvSpPr>
                <p:nvPr/>
              </p:nvSpPr>
              <p:spPr bwMode="auto">
                <a:xfrm>
                  <a:off x="1462" y="2341"/>
                  <a:ext cx="47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71" name="Group 63"/>
              <p:cNvGrpSpPr>
                <a:grpSpLocks/>
              </p:cNvGrpSpPr>
              <p:nvPr/>
            </p:nvGrpSpPr>
            <p:grpSpPr bwMode="auto">
              <a:xfrm>
                <a:off x="1932" y="2341"/>
                <a:ext cx="483" cy="710"/>
                <a:chOff x="1932" y="2341"/>
                <a:chExt cx="483" cy="710"/>
              </a:xfrm>
            </p:grpSpPr>
            <p:sp>
              <p:nvSpPr>
                <p:cNvPr id="108572" name="Rectangle 64"/>
                <p:cNvSpPr>
                  <a:spLocks noChangeArrowheads="1"/>
                </p:cNvSpPr>
                <p:nvPr/>
              </p:nvSpPr>
              <p:spPr bwMode="auto">
                <a:xfrm>
                  <a:off x="1975" y="2341"/>
                  <a:ext cx="39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IS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08573" name="Rectangle 65"/>
                <p:cNvSpPr>
                  <a:spLocks noChangeArrowheads="1"/>
                </p:cNvSpPr>
                <p:nvPr/>
              </p:nvSpPr>
              <p:spPr bwMode="auto">
                <a:xfrm>
                  <a:off x="1932" y="2341"/>
                  <a:ext cx="48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8551" name="Rectangle 66"/>
            <p:cNvSpPr>
              <a:spLocks noChangeArrowheads="1"/>
            </p:cNvSpPr>
            <p:nvPr/>
          </p:nvSpPr>
          <p:spPr bwMode="auto">
            <a:xfrm>
              <a:off x="-3" y="-3"/>
              <a:ext cx="2421" cy="3057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08549" name="Rectangle 67"/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/>
            <a:r>
              <a:rPr kumimoji="1" lang="en-US" altLang="zh-CN" sz="2200">
                <a:latin typeface="Times New Roman" pitchFamily="18" charset="0"/>
              </a:rPr>
              <a:t> </a:t>
            </a:r>
            <a:endParaRPr kumimoji="1" lang="en-US" altLang="zh-CN" sz="1000">
              <a:latin typeface="Times New Roman" pitchFamily="18" charset="0"/>
            </a:endParaRPr>
          </a:p>
          <a:p>
            <a:pPr eaLnBrk="0" hangingPunct="0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投影（</a:t>
            </a:r>
            <a:r>
              <a:rPr lang="en-US" altLang="zh-CN" smtClean="0"/>
              <a:t>Projection</a:t>
            </a:r>
            <a:r>
              <a:rPr lang="zh-CN" altLang="en-US" smtClean="0"/>
              <a:t>）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）投影运算符的含义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从</a:t>
            </a:r>
            <a:r>
              <a:rPr lang="en-US" altLang="zh-CN" i="1" smtClean="0"/>
              <a:t>R</a:t>
            </a:r>
            <a:r>
              <a:rPr lang="zh-CN" altLang="en-US" smtClean="0"/>
              <a:t>中选择出若干属性列组成新的关系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              </a:t>
            </a:r>
            <a:r>
              <a:rPr lang="en-US" altLang="zh-CN" smtClean="0"/>
              <a:t>π</a:t>
            </a:r>
            <a:r>
              <a:rPr lang="en-US" altLang="zh-CN" i="1" baseline="-30000" smtClean="0"/>
              <a:t>A</a:t>
            </a:r>
            <a:r>
              <a:rPr lang="en-US" altLang="zh-CN" smtClean="0"/>
              <a:t>(</a:t>
            </a:r>
            <a:r>
              <a:rPr lang="en-US" altLang="zh-CN" i="1" smtClean="0"/>
              <a:t>R</a:t>
            </a:r>
            <a:r>
              <a:rPr lang="en-US" altLang="zh-CN" smtClean="0"/>
              <a:t>) = { 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] | </a:t>
            </a:r>
            <a:r>
              <a:rPr lang="en-US" altLang="zh-CN" i="1" smtClean="0"/>
              <a:t>t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R</a:t>
            </a:r>
            <a:r>
              <a:rPr lang="en-US" altLang="zh-CN" smtClean="0"/>
              <a:t> }</a:t>
            </a:r>
          </a:p>
          <a:p>
            <a:pPr marL="1162050" lvl="2" indent="-22860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i="1" smtClean="0"/>
              <a:t>		A</a:t>
            </a:r>
            <a:r>
              <a:rPr lang="zh-CN" altLang="en-US" i="1" smtClean="0"/>
              <a:t>：</a:t>
            </a:r>
            <a:r>
              <a:rPr lang="en-US" altLang="zh-CN" i="1" smtClean="0"/>
              <a:t>R</a:t>
            </a:r>
            <a:r>
              <a:rPr lang="zh-CN" altLang="en-US" smtClean="0"/>
              <a:t>中的属性列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 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投影（</a:t>
            </a:r>
            <a:r>
              <a:rPr lang="en-US" altLang="zh-CN" smtClean="0"/>
              <a:t>Projection</a:t>
            </a:r>
            <a:r>
              <a:rPr lang="zh-CN" altLang="en-US" smtClean="0"/>
              <a:t>）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）投影操作主要是从列的角度进行运算</a:t>
            </a:r>
          </a:p>
          <a:p>
            <a:pPr lvl="1" algn="just" eaLnBrk="1" hangingPunct="1">
              <a:lnSpc>
                <a:spcPct val="90000"/>
              </a:lnSpc>
            </a:pPr>
            <a:endParaRPr lang="zh-CN" altLang="en-US" smtClean="0"/>
          </a:p>
          <a:p>
            <a:pPr lvl="1" algn="just" eaLnBrk="1" hangingPunct="1">
              <a:lnSpc>
                <a:spcPct val="90000"/>
              </a:lnSpc>
            </a:pPr>
            <a:endParaRPr lang="zh-CN" altLang="en-US" smtClean="0"/>
          </a:p>
          <a:p>
            <a:pPr lvl="1" algn="just" eaLnBrk="1" hangingPunct="1">
              <a:lnSpc>
                <a:spcPct val="90000"/>
              </a:lnSpc>
            </a:pPr>
            <a:endParaRPr lang="zh-CN" altLang="en-US" smtClean="0"/>
          </a:p>
          <a:p>
            <a:pPr lvl="1" algn="just" eaLnBrk="1" hangingPunct="1">
              <a:lnSpc>
                <a:spcPct val="90000"/>
              </a:lnSpc>
            </a:pPr>
            <a:endParaRPr lang="zh-CN" altLang="en-US" smtClean="0"/>
          </a:p>
          <a:p>
            <a:pPr lvl="1" algn="just" eaLnBrk="1" hangingPunct="1">
              <a:lnSpc>
                <a:spcPct val="90000"/>
              </a:lnSpc>
            </a:pPr>
            <a:endParaRPr lang="zh-CN" altLang="en-US" smtClean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但投影之后不仅取消了原关系中的某些列，而且还可能取消某些元组（避免重复行）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grpSp>
        <p:nvGrpSpPr>
          <p:cNvPr id="110596" name="Group 4"/>
          <p:cNvGrpSpPr>
            <a:grpSpLocks/>
          </p:cNvGrpSpPr>
          <p:nvPr/>
        </p:nvGrpSpPr>
        <p:grpSpPr bwMode="auto">
          <a:xfrm>
            <a:off x="2667000" y="2514600"/>
            <a:ext cx="2743200" cy="1600200"/>
            <a:chOff x="1536" y="1584"/>
            <a:chExt cx="1728" cy="1008"/>
          </a:xfrm>
        </p:grpSpPr>
        <p:sp>
          <p:nvSpPr>
            <p:cNvPr id="110597" name="AutoShape 5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98" name="Text Box 6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π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10599" name="Rectangle 7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0" name="Rectangle 8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1" name="Rectangle 9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2" name="Rectangle 10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3" name="Rectangle 11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5" name="Rectangle 13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6" name="Rectangle 14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投影（续）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3) </a:t>
            </a:r>
            <a:r>
              <a:rPr lang="zh-CN" altLang="en-US" smtClean="0"/>
              <a:t>举例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3]  </a:t>
            </a:r>
            <a:r>
              <a:rPr lang="zh-CN" altLang="en-US" smtClean="0"/>
              <a:t>查询学生的姓名和所在系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	即求</a:t>
            </a:r>
            <a:r>
              <a:rPr lang="en-US" altLang="zh-CN" smtClean="0"/>
              <a:t>Student</a:t>
            </a:r>
            <a:r>
              <a:rPr lang="zh-CN" altLang="en-US" smtClean="0"/>
              <a:t>关系上学生姓名和所在系两个属性上的投影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π</a:t>
            </a:r>
            <a:r>
              <a:rPr lang="en-US" altLang="zh-CN" baseline="-30000" smtClean="0"/>
              <a:t>Sname</a:t>
            </a:r>
            <a:r>
              <a:rPr lang="zh-CN" altLang="en-US" baseline="-30000" smtClean="0"/>
              <a:t>，</a:t>
            </a:r>
            <a:r>
              <a:rPr lang="en-US" altLang="zh-CN" baseline="-30000" smtClean="0"/>
              <a:t>Sdept</a:t>
            </a:r>
            <a:r>
              <a:rPr lang="en-US" altLang="zh-CN" smtClean="0"/>
              <a:t>(Student)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或      </a:t>
            </a:r>
            <a:r>
              <a:rPr lang="en-US" altLang="zh-CN" smtClean="0"/>
              <a:t>π</a:t>
            </a:r>
            <a:r>
              <a:rPr lang="en-US" altLang="zh-CN" baseline="-30000" smtClean="0"/>
              <a:t>2</a:t>
            </a:r>
            <a:r>
              <a:rPr lang="zh-CN" altLang="en-US" baseline="-30000" smtClean="0"/>
              <a:t>，</a:t>
            </a:r>
            <a:r>
              <a:rPr lang="en-US" altLang="zh-CN" baseline="-30000" smtClean="0"/>
              <a:t>5</a:t>
            </a:r>
            <a:r>
              <a:rPr lang="en-US" altLang="zh-CN" smtClean="0"/>
              <a:t>(Student)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en-US" altLang="zh-CN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结果：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投影（续）</a:t>
            </a:r>
          </a:p>
        </p:txBody>
      </p:sp>
      <p:grpSp>
        <p:nvGrpSpPr>
          <p:cNvPr id="112643" name="Group 3"/>
          <p:cNvGrpSpPr>
            <a:grpSpLocks/>
          </p:cNvGrpSpPr>
          <p:nvPr/>
        </p:nvGrpSpPr>
        <p:grpSpPr bwMode="auto">
          <a:xfrm>
            <a:off x="3200400" y="2209800"/>
            <a:ext cx="2895600" cy="3352800"/>
            <a:chOff x="-3" y="-3"/>
            <a:chExt cx="1546" cy="2283"/>
          </a:xfrm>
        </p:grpSpPr>
        <p:grpSp>
          <p:nvGrpSpPr>
            <p:cNvPr id="112644" name="Group 4"/>
            <p:cNvGrpSpPr>
              <a:grpSpLocks/>
            </p:cNvGrpSpPr>
            <p:nvPr/>
          </p:nvGrpSpPr>
          <p:grpSpPr bwMode="auto">
            <a:xfrm>
              <a:off x="0" y="0"/>
              <a:ext cx="1540" cy="2277"/>
              <a:chOff x="0" y="0"/>
              <a:chExt cx="1540" cy="2277"/>
            </a:xfrm>
          </p:grpSpPr>
          <p:grpSp>
            <p:nvGrpSpPr>
              <p:cNvPr id="112646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734" cy="442"/>
                <a:chOff x="0" y="0"/>
                <a:chExt cx="734" cy="442"/>
              </a:xfrm>
            </p:grpSpPr>
            <p:sp>
              <p:nvSpPr>
                <p:cNvPr id="11267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8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Sname</a:t>
                  </a:r>
                  <a:endParaRPr kumimoji="1" lang="en-US" altLang="zh-CN" sz="2800">
                    <a:latin typeface="Times New Roman" pitchFamily="18" charset="0"/>
                  </a:endParaRPr>
                </a:p>
              </p:txBody>
            </p:sp>
            <p:sp>
              <p:nvSpPr>
                <p:cNvPr id="11267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4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647" name="Group 8"/>
              <p:cNvGrpSpPr>
                <a:grpSpLocks/>
              </p:cNvGrpSpPr>
              <p:nvPr/>
            </p:nvGrpSpPr>
            <p:grpSpPr bwMode="auto">
              <a:xfrm>
                <a:off x="734" y="0"/>
                <a:ext cx="806" cy="442"/>
                <a:chOff x="734" y="0"/>
                <a:chExt cx="806" cy="442"/>
              </a:xfrm>
            </p:grpSpPr>
            <p:sp>
              <p:nvSpPr>
                <p:cNvPr id="112672" name="Rectangle 9"/>
                <p:cNvSpPr>
                  <a:spLocks noChangeArrowheads="1"/>
                </p:cNvSpPr>
                <p:nvPr/>
              </p:nvSpPr>
              <p:spPr bwMode="auto">
                <a:xfrm>
                  <a:off x="777" y="0"/>
                  <a:ext cx="72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Sdept</a:t>
                  </a:r>
                  <a:endParaRPr kumimoji="1" lang="en-US" altLang="zh-CN" sz="2800">
                    <a:latin typeface="Times New Roman" pitchFamily="18" charset="0"/>
                  </a:endParaRPr>
                </a:p>
              </p:txBody>
            </p:sp>
            <p:sp>
              <p:nvSpPr>
                <p:cNvPr id="112673" name="Rectangle 10"/>
                <p:cNvSpPr>
                  <a:spLocks noChangeArrowheads="1"/>
                </p:cNvSpPr>
                <p:nvPr/>
              </p:nvSpPr>
              <p:spPr bwMode="auto">
                <a:xfrm>
                  <a:off x="734" y="0"/>
                  <a:ext cx="80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648" name="Group 11"/>
              <p:cNvGrpSpPr>
                <a:grpSpLocks/>
              </p:cNvGrpSpPr>
              <p:nvPr/>
            </p:nvGrpSpPr>
            <p:grpSpPr bwMode="auto">
              <a:xfrm>
                <a:off x="0" y="442"/>
                <a:ext cx="734" cy="509"/>
                <a:chOff x="0" y="442"/>
                <a:chExt cx="734" cy="509"/>
              </a:xfrm>
            </p:grpSpPr>
            <p:sp>
              <p:nvSpPr>
                <p:cNvPr id="112670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442"/>
                  <a:ext cx="648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800" b="1">
                      <a:latin typeface="Times New Roman" pitchFamily="18" charset="0"/>
                    </a:rPr>
                    <a:t>李勇</a:t>
                  </a:r>
                  <a:endParaRPr kumimoji="1"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112671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734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649" name="Group 14"/>
              <p:cNvGrpSpPr>
                <a:grpSpLocks/>
              </p:cNvGrpSpPr>
              <p:nvPr/>
            </p:nvGrpSpPr>
            <p:grpSpPr bwMode="auto">
              <a:xfrm>
                <a:off x="734" y="442"/>
                <a:ext cx="806" cy="509"/>
                <a:chOff x="734" y="442"/>
                <a:chExt cx="806" cy="509"/>
              </a:xfrm>
            </p:grpSpPr>
            <p:sp>
              <p:nvSpPr>
                <p:cNvPr id="112668" name="Rectangle 15"/>
                <p:cNvSpPr>
                  <a:spLocks noChangeArrowheads="1"/>
                </p:cNvSpPr>
                <p:nvPr/>
              </p:nvSpPr>
              <p:spPr bwMode="auto">
                <a:xfrm>
                  <a:off x="777" y="442"/>
                  <a:ext cx="720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  <a:cs typeface="Times New Roman" pitchFamily="18" charset="0"/>
                    </a:rPr>
                    <a:t>CS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2669" name="Rectangle 16"/>
                <p:cNvSpPr>
                  <a:spLocks noChangeArrowheads="1"/>
                </p:cNvSpPr>
                <p:nvPr/>
              </p:nvSpPr>
              <p:spPr bwMode="auto">
                <a:xfrm>
                  <a:off x="734" y="442"/>
                  <a:ext cx="806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650" name="Group 17"/>
              <p:cNvGrpSpPr>
                <a:grpSpLocks/>
              </p:cNvGrpSpPr>
              <p:nvPr/>
            </p:nvGrpSpPr>
            <p:grpSpPr bwMode="auto">
              <a:xfrm>
                <a:off x="0" y="951"/>
                <a:ext cx="734" cy="442"/>
                <a:chOff x="0" y="951"/>
                <a:chExt cx="734" cy="442"/>
              </a:xfrm>
            </p:grpSpPr>
            <p:sp>
              <p:nvSpPr>
                <p:cNvPr id="112666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951"/>
                  <a:ext cx="648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800" b="1">
                      <a:latin typeface="Times New Roman" pitchFamily="18" charset="0"/>
                    </a:rPr>
                    <a:t>刘晨</a:t>
                  </a:r>
                  <a:endParaRPr kumimoji="1"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112667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951"/>
                  <a:ext cx="734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651" name="Group 20"/>
              <p:cNvGrpSpPr>
                <a:grpSpLocks/>
              </p:cNvGrpSpPr>
              <p:nvPr/>
            </p:nvGrpSpPr>
            <p:grpSpPr bwMode="auto">
              <a:xfrm>
                <a:off x="734" y="951"/>
                <a:ext cx="806" cy="442"/>
                <a:chOff x="734" y="951"/>
                <a:chExt cx="806" cy="442"/>
              </a:xfrm>
            </p:grpSpPr>
            <p:sp>
              <p:nvSpPr>
                <p:cNvPr id="112664" name="Rectangle 21"/>
                <p:cNvSpPr>
                  <a:spLocks noChangeArrowheads="1"/>
                </p:cNvSpPr>
                <p:nvPr/>
              </p:nvSpPr>
              <p:spPr bwMode="auto">
                <a:xfrm>
                  <a:off x="777" y="951"/>
                  <a:ext cx="72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IS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2665" name="Rectangle 22"/>
                <p:cNvSpPr>
                  <a:spLocks noChangeArrowheads="1"/>
                </p:cNvSpPr>
                <p:nvPr/>
              </p:nvSpPr>
              <p:spPr bwMode="auto">
                <a:xfrm>
                  <a:off x="734" y="951"/>
                  <a:ext cx="80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652" name="Group 23"/>
              <p:cNvGrpSpPr>
                <a:grpSpLocks/>
              </p:cNvGrpSpPr>
              <p:nvPr/>
            </p:nvGrpSpPr>
            <p:grpSpPr bwMode="auto">
              <a:xfrm>
                <a:off x="0" y="1393"/>
                <a:ext cx="734" cy="442"/>
                <a:chOff x="0" y="1393"/>
                <a:chExt cx="734" cy="442"/>
              </a:xfrm>
            </p:grpSpPr>
            <p:sp>
              <p:nvSpPr>
                <p:cNvPr id="112662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393"/>
                  <a:ext cx="648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800" b="1">
                      <a:latin typeface="Times New Roman" pitchFamily="18" charset="0"/>
                    </a:rPr>
                    <a:t>王敏</a:t>
                  </a:r>
                  <a:endParaRPr kumimoji="1"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112663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393"/>
                  <a:ext cx="734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653" name="Group 26"/>
              <p:cNvGrpSpPr>
                <a:grpSpLocks/>
              </p:cNvGrpSpPr>
              <p:nvPr/>
            </p:nvGrpSpPr>
            <p:grpSpPr bwMode="auto">
              <a:xfrm>
                <a:off x="734" y="1393"/>
                <a:ext cx="806" cy="442"/>
                <a:chOff x="734" y="1393"/>
                <a:chExt cx="806" cy="442"/>
              </a:xfrm>
            </p:grpSpPr>
            <p:sp>
              <p:nvSpPr>
                <p:cNvPr id="112660" name="Rectangle 27"/>
                <p:cNvSpPr>
                  <a:spLocks noChangeArrowheads="1"/>
                </p:cNvSpPr>
                <p:nvPr/>
              </p:nvSpPr>
              <p:spPr bwMode="auto">
                <a:xfrm>
                  <a:off x="777" y="1393"/>
                  <a:ext cx="72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MA</a:t>
                  </a:r>
                  <a:endParaRPr kumimoji="1" lang="en-US" altLang="zh-CN" sz="2800">
                    <a:latin typeface="Times New Roman" pitchFamily="18" charset="0"/>
                  </a:endParaRPr>
                </a:p>
              </p:txBody>
            </p:sp>
            <p:sp>
              <p:nvSpPr>
                <p:cNvPr id="112661" name="Rectangle 28"/>
                <p:cNvSpPr>
                  <a:spLocks noChangeArrowheads="1"/>
                </p:cNvSpPr>
                <p:nvPr/>
              </p:nvSpPr>
              <p:spPr bwMode="auto">
                <a:xfrm>
                  <a:off x="734" y="1393"/>
                  <a:ext cx="80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654" name="Group 29"/>
              <p:cNvGrpSpPr>
                <a:grpSpLocks/>
              </p:cNvGrpSpPr>
              <p:nvPr/>
            </p:nvGrpSpPr>
            <p:grpSpPr bwMode="auto">
              <a:xfrm>
                <a:off x="0" y="1835"/>
                <a:ext cx="734" cy="442"/>
                <a:chOff x="0" y="1835"/>
                <a:chExt cx="734" cy="442"/>
              </a:xfrm>
            </p:grpSpPr>
            <p:sp>
              <p:nvSpPr>
                <p:cNvPr id="112658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835"/>
                  <a:ext cx="648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800" b="1">
                      <a:latin typeface="Times New Roman" pitchFamily="18" charset="0"/>
                    </a:rPr>
                    <a:t>张立</a:t>
                  </a:r>
                  <a:endParaRPr kumimoji="1"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112659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835"/>
                  <a:ext cx="734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655" name="Group 32"/>
              <p:cNvGrpSpPr>
                <a:grpSpLocks/>
              </p:cNvGrpSpPr>
              <p:nvPr/>
            </p:nvGrpSpPr>
            <p:grpSpPr bwMode="auto">
              <a:xfrm>
                <a:off x="734" y="1835"/>
                <a:ext cx="806" cy="442"/>
                <a:chOff x="734" y="1835"/>
                <a:chExt cx="806" cy="442"/>
              </a:xfrm>
            </p:grpSpPr>
            <p:sp>
              <p:nvSpPr>
                <p:cNvPr id="112656" name="Rectangle 33"/>
                <p:cNvSpPr>
                  <a:spLocks noChangeArrowheads="1"/>
                </p:cNvSpPr>
                <p:nvPr/>
              </p:nvSpPr>
              <p:spPr bwMode="auto">
                <a:xfrm>
                  <a:off x="777" y="1835"/>
                  <a:ext cx="72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800" b="1">
                      <a:latin typeface="Times New Roman" pitchFamily="18" charset="0"/>
                    </a:rPr>
                    <a:t>IS</a:t>
                  </a:r>
                  <a:endParaRPr kumimoji="1" lang="en-US" altLang="zh-CN" sz="2800">
                    <a:latin typeface="Times New Roman" pitchFamily="18" charset="0"/>
                  </a:endParaRPr>
                </a:p>
              </p:txBody>
            </p:sp>
            <p:sp>
              <p:nvSpPr>
                <p:cNvPr id="112657" name="Rectangle 34"/>
                <p:cNvSpPr>
                  <a:spLocks noChangeArrowheads="1"/>
                </p:cNvSpPr>
                <p:nvPr/>
              </p:nvSpPr>
              <p:spPr bwMode="auto">
                <a:xfrm>
                  <a:off x="734" y="1835"/>
                  <a:ext cx="80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645" name="Rectangle 35"/>
            <p:cNvSpPr>
              <a:spLocks noChangeArrowheads="1"/>
            </p:cNvSpPr>
            <p:nvPr/>
          </p:nvSpPr>
          <p:spPr bwMode="auto">
            <a:xfrm>
              <a:off x="-3" y="-3"/>
              <a:ext cx="1546" cy="2283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投影（续）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>
                <a:ea typeface="黑体" pitchFamily="2" charset="-122"/>
              </a:rPr>
              <a:t>4</a:t>
            </a:r>
            <a:r>
              <a:rPr lang="en-US" altLang="zh-CN" smtClean="0"/>
              <a:t>]  </a:t>
            </a:r>
            <a:r>
              <a:rPr lang="zh-CN" altLang="en-US" smtClean="0"/>
              <a:t>查询学生关系</a:t>
            </a:r>
            <a:r>
              <a:rPr lang="en-US" altLang="zh-CN" smtClean="0"/>
              <a:t>Student</a:t>
            </a:r>
            <a:r>
              <a:rPr lang="zh-CN" altLang="en-US" smtClean="0"/>
              <a:t>中都有哪些系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/>
              <a:t>             </a:t>
            </a:r>
            <a:r>
              <a:rPr lang="en-US" altLang="zh-CN" smtClean="0"/>
              <a:t>π</a:t>
            </a:r>
            <a:r>
              <a:rPr lang="en-US" altLang="zh-CN" baseline="-30000" smtClean="0"/>
              <a:t>Sdept</a:t>
            </a:r>
            <a:r>
              <a:rPr lang="en-US" altLang="zh-CN" smtClean="0"/>
              <a:t>(Student)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结果：</a:t>
            </a:r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4267200" y="3657600"/>
            <a:ext cx="1600200" cy="2435225"/>
            <a:chOff x="-3" y="-3"/>
            <a:chExt cx="596" cy="1774"/>
          </a:xfrm>
        </p:grpSpPr>
        <p:grpSp>
          <p:nvGrpSpPr>
            <p:cNvPr id="113669" name="Group 5"/>
            <p:cNvGrpSpPr>
              <a:grpSpLocks/>
            </p:cNvGrpSpPr>
            <p:nvPr/>
          </p:nvGrpSpPr>
          <p:grpSpPr bwMode="auto">
            <a:xfrm>
              <a:off x="0" y="0"/>
              <a:ext cx="590" cy="1768"/>
              <a:chOff x="0" y="0"/>
              <a:chExt cx="590" cy="1768"/>
            </a:xfrm>
          </p:grpSpPr>
          <p:grpSp>
            <p:nvGrpSpPr>
              <p:cNvPr id="11367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90" cy="442"/>
                <a:chOff x="0" y="0"/>
                <a:chExt cx="590" cy="442"/>
              </a:xfrm>
            </p:grpSpPr>
            <p:sp>
              <p:nvSpPr>
                <p:cNvPr id="11368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4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Sdept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368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672" name="Group 9"/>
              <p:cNvGrpSpPr>
                <a:grpSpLocks/>
              </p:cNvGrpSpPr>
              <p:nvPr/>
            </p:nvGrpSpPr>
            <p:grpSpPr bwMode="auto">
              <a:xfrm>
                <a:off x="0" y="442"/>
                <a:ext cx="590" cy="442"/>
                <a:chOff x="0" y="442"/>
                <a:chExt cx="590" cy="442"/>
              </a:xfrm>
            </p:grpSpPr>
            <p:sp>
              <p:nvSpPr>
                <p:cNvPr id="113679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442"/>
                  <a:ext cx="504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CS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3680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59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673" name="Group 12"/>
              <p:cNvGrpSpPr>
                <a:grpSpLocks/>
              </p:cNvGrpSpPr>
              <p:nvPr/>
            </p:nvGrpSpPr>
            <p:grpSpPr bwMode="auto">
              <a:xfrm>
                <a:off x="0" y="884"/>
                <a:ext cx="590" cy="442"/>
                <a:chOff x="0" y="884"/>
                <a:chExt cx="590" cy="442"/>
              </a:xfrm>
            </p:grpSpPr>
            <p:sp>
              <p:nvSpPr>
                <p:cNvPr id="113677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884"/>
                  <a:ext cx="504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IS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3678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884"/>
                  <a:ext cx="59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674" name="Group 15"/>
              <p:cNvGrpSpPr>
                <a:grpSpLocks/>
              </p:cNvGrpSpPr>
              <p:nvPr/>
            </p:nvGrpSpPr>
            <p:grpSpPr bwMode="auto">
              <a:xfrm>
                <a:off x="0" y="1326"/>
                <a:ext cx="590" cy="442"/>
                <a:chOff x="0" y="1326"/>
                <a:chExt cx="590" cy="442"/>
              </a:xfrm>
            </p:grpSpPr>
            <p:sp>
              <p:nvSpPr>
                <p:cNvPr id="113675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1326"/>
                  <a:ext cx="504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MA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3676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326"/>
                  <a:ext cx="59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670" name="Rectangle 18"/>
            <p:cNvSpPr>
              <a:spLocks noChangeArrowheads="1"/>
            </p:cNvSpPr>
            <p:nvPr/>
          </p:nvSpPr>
          <p:spPr bwMode="auto">
            <a:xfrm>
              <a:off x="-3" y="-3"/>
              <a:ext cx="596" cy="177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关系操作（续）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2) </a:t>
            </a:r>
            <a:r>
              <a:rPr lang="zh-CN" altLang="en-US" smtClean="0"/>
              <a:t>关系操作的特点</a:t>
            </a:r>
          </a:p>
          <a:p>
            <a:pPr lvl="1" algn="just" eaLnBrk="1" hangingPunct="1"/>
            <a:r>
              <a:rPr lang="zh-CN" altLang="en-US" smtClean="0"/>
              <a:t>集合操作方式，即操作的对象和结果都是集合。</a:t>
            </a:r>
          </a:p>
          <a:p>
            <a:pPr lvl="2" algn="just" eaLnBrk="1" hangingPunct="1">
              <a:lnSpc>
                <a:spcPct val="140000"/>
              </a:lnSpc>
            </a:pPr>
            <a:r>
              <a:rPr lang="zh-CN" altLang="en-US" smtClean="0"/>
              <a:t>非关系数据模型的数据操作方式：一次一记录</a:t>
            </a:r>
          </a:p>
          <a:p>
            <a:pPr lvl="2" algn="just" eaLnBrk="1" hangingPunct="1">
              <a:lnSpc>
                <a:spcPct val="140000"/>
              </a:lnSpc>
            </a:pPr>
            <a:r>
              <a:rPr lang="zh-CN" altLang="en-US" smtClean="0"/>
              <a:t>文件系统的数据操作方式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连接（</a:t>
            </a:r>
            <a:r>
              <a:rPr lang="en-US" altLang="zh-CN" smtClean="0"/>
              <a:t>Join</a:t>
            </a:r>
            <a:r>
              <a:rPr lang="zh-CN" altLang="en-US" smtClean="0"/>
              <a:t>）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600" dirty="0" smtClean="0"/>
              <a:t>1</a:t>
            </a:r>
            <a:r>
              <a:rPr lang="zh-CN" altLang="en-US" sz="2600" dirty="0" smtClean="0"/>
              <a:t>）连接也称为</a:t>
            </a:r>
            <a:r>
              <a:rPr lang="en-US" altLang="zh-CN" sz="2600" dirty="0" smtClean="0"/>
              <a:t>θ</a:t>
            </a:r>
            <a:r>
              <a:rPr lang="zh-CN" altLang="en-US" sz="2600" dirty="0" smtClean="0"/>
              <a:t>连接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dirty="0" smtClean="0"/>
              <a:t>2</a:t>
            </a:r>
            <a:r>
              <a:rPr lang="zh-CN" altLang="en-US" sz="2600" dirty="0" smtClean="0"/>
              <a:t>）连接运算的含义</a:t>
            </a:r>
          </a:p>
          <a:p>
            <a:pPr marL="819150" lvl="1" indent="-285750" algn="just" eaLnBrk="1" hangingPunct="1">
              <a:lnSpc>
                <a:spcPct val="90000"/>
              </a:lnSpc>
            </a:pPr>
            <a:r>
              <a:rPr lang="zh-CN" altLang="en-US" dirty="0" smtClean="0"/>
              <a:t>从两个关系的笛卡尔积中选取属性间满足一定条件的元组</a:t>
            </a:r>
          </a:p>
          <a:p>
            <a:pPr marL="819150" lvl="1" indent="-28575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i="1" dirty="0" smtClean="0"/>
              <a:t>	</a:t>
            </a:r>
            <a:r>
              <a:rPr lang="zh-CN" altLang="en-US" sz="2200" dirty="0" smtClean="0"/>
              <a:t> </a:t>
            </a:r>
            <a:r>
              <a:rPr lang="en-US" altLang="zh-CN" sz="2200" i="1" dirty="0" smtClean="0"/>
              <a:t>R         S</a:t>
            </a:r>
            <a:r>
              <a:rPr lang="en-US" altLang="zh-CN" sz="2200" dirty="0" smtClean="0"/>
              <a:t> = {          | 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r</a:t>
            </a:r>
            <a:r>
              <a:rPr lang="en-US" altLang="zh-CN" sz="2200" i="1" baseline="-30000" dirty="0" smtClean="0"/>
              <a:t> </a:t>
            </a:r>
            <a:r>
              <a:rPr lang="en-US" altLang="zh-CN" sz="2200" dirty="0" smtClean="0">
                <a:sym typeface="Symbol" pitchFamily="18" charset="2"/>
              </a:rPr>
              <a:t></a:t>
            </a:r>
            <a:r>
              <a:rPr lang="en-US" altLang="zh-CN" sz="2200" dirty="0" smtClean="0"/>
              <a:t> </a:t>
            </a:r>
            <a:r>
              <a:rPr lang="en-US" altLang="zh-CN" sz="2200" i="1" dirty="0" err="1" smtClean="0"/>
              <a:t>R</a:t>
            </a:r>
            <a:r>
              <a:rPr lang="en-US" altLang="zh-CN" sz="2200" dirty="0" err="1" smtClean="0"/>
              <a:t>∧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s</a:t>
            </a:r>
            <a:r>
              <a:rPr lang="en-US" altLang="zh-CN" sz="2200" i="1" baseline="-30000" dirty="0" smtClean="0"/>
              <a:t> </a:t>
            </a:r>
            <a:r>
              <a:rPr lang="en-US" altLang="zh-CN" sz="2200" dirty="0" smtClean="0">
                <a:sym typeface="Symbol" pitchFamily="18" charset="2"/>
              </a:rPr>
              <a:t></a:t>
            </a:r>
            <a:r>
              <a:rPr lang="en-US" altLang="zh-CN" sz="2200" i="1" dirty="0" err="1" smtClean="0"/>
              <a:t>S</a:t>
            </a:r>
            <a:r>
              <a:rPr lang="en-US" altLang="zh-CN" sz="2200" dirty="0" err="1" smtClean="0"/>
              <a:t>∧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r</a:t>
            </a:r>
            <a:r>
              <a:rPr lang="en-US" altLang="zh-CN" sz="2200" dirty="0" smtClean="0"/>
              <a:t>[</a:t>
            </a:r>
            <a:r>
              <a:rPr lang="en-US" altLang="zh-CN" sz="2200" i="1" dirty="0" smtClean="0"/>
              <a:t>A</a:t>
            </a:r>
            <a:r>
              <a:rPr lang="en-US" altLang="zh-CN" sz="2200" dirty="0" smtClean="0"/>
              <a:t>]</a:t>
            </a:r>
            <a:r>
              <a:rPr lang="en-US" altLang="zh-CN" sz="2200" dirty="0" err="1" smtClean="0"/>
              <a:t>θ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s</a:t>
            </a:r>
            <a:r>
              <a:rPr lang="en-US" altLang="zh-CN" sz="2200" dirty="0" smtClean="0"/>
              <a:t>[</a:t>
            </a:r>
            <a:r>
              <a:rPr lang="en-US" altLang="zh-CN" sz="2200" i="1" dirty="0" smtClean="0"/>
              <a:t>B</a:t>
            </a:r>
            <a:r>
              <a:rPr lang="en-US" altLang="zh-CN" sz="2200" dirty="0" smtClean="0"/>
              <a:t>] }</a:t>
            </a:r>
          </a:p>
          <a:p>
            <a:pPr marL="819150" lvl="1" indent="-28575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300" dirty="0" smtClean="0"/>
          </a:p>
          <a:p>
            <a:pPr marL="1238250" lvl="2" indent="-228600" algn="just" eaLnBrk="1" hangingPunct="1">
              <a:lnSpc>
                <a:spcPct val="90000"/>
              </a:lnSpc>
            </a:pPr>
            <a:r>
              <a:rPr lang="en-US" altLang="zh-CN" i="1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B</a:t>
            </a:r>
            <a:r>
              <a:rPr lang="zh-CN" altLang="en-US" i="1" dirty="0" smtClean="0"/>
              <a:t>：</a:t>
            </a:r>
            <a:r>
              <a:rPr lang="zh-CN" altLang="en-US" dirty="0" smtClean="0"/>
              <a:t>分别为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上度数相等且可比的属性组</a:t>
            </a:r>
          </a:p>
          <a:p>
            <a:pPr marL="1238250" lvl="2" indent="-228600" algn="just" eaLnBrk="1" hangingPunct="1">
              <a:lnSpc>
                <a:spcPct val="90000"/>
              </a:lnSpc>
            </a:pPr>
            <a:r>
              <a:rPr lang="en-US" altLang="zh-CN" dirty="0" smtClean="0"/>
              <a:t>θ</a:t>
            </a:r>
            <a:r>
              <a:rPr lang="zh-CN" altLang="en-US" dirty="0" smtClean="0"/>
              <a:t>：比较运算符 </a:t>
            </a:r>
            <a:endParaRPr lang="zh-CN" altLang="en-US" sz="2000" dirty="0" smtClean="0"/>
          </a:p>
          <a:p>
            <a:pPr marL="819150" lvl="1" indent="-285750" eaLnBrk="1" hangingPunct="1">
              <a:lnSpc>
                <a:spcPct val="90000"/>
              </a:lnSpc>
            </a:pPr>
            <a:r>
              <a:rPr lang="zh-CN" altLang="en-US" dirty="0" smtClean="0"/>
              <a:t>	连接运算从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的广义笛卡尔积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中选取（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关系）在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属性组上的值与（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关系）在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属性组上值满足比较关系的元组。 </a:t>
            </a: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1187450" y="3357563"/>
            <a:ext cx="1600200" cy="685800"/>
            <a:chOff x="1152" y="2304"/>
            <a:chExt cx="1008" cy="432"/>
          </a:xfrm>
        </p:grpSpPr>
        <p:grpSp>
          <p:nvGrpSpPr>
            <p:cNvPr id="114696" name="Group 5"/>
            <p:cNvGrpSpPr>
              <a:grpSpLocks/>
            </p:cNvGrpSpPr>
            <p:nvPr/>
          </p:nvGrpSpPr>
          <p:grpSpPr bwMode="auto">
            <a:xfrm>
              <a:off x="1152" y="2352"/>
              <a:ext cx="1008" cy="384"/>
              <a:chOff x="2325" y="6446"/>
              <a:chExt cx="705" cy="367"/>
            </a:xfrm>
          </p:grpSpPr>
          <p:sp>
            <p:nvSpPr>
              <p:cNvPr id="114698" name="AutoShape 6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99" name="Text Box 7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600">
                  <a:latin typeface="Times New Roman" pitchFamily="18" charset="0"/>
                </a:endParaRPr>
              </a:p>
            </p:txBody>
          </p:sp>
        </p:grpSp>
        <p:sp>
          <p:nvSpPr>
            <p:cNvPr id="114697" name="Rectangle 8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latin typeface="Times New Roman" pitchFamily="18" charset="0"/>
                </a:rPr>
                <a:t> </a:t>
              </a:r>
              <a:r>
                <a:rPr kumimoji="1" lang="en-US" altLang="zh-CN" sz="1600" b="1" i="1">
                  <a:latin typeface="Times New Roman" pitchFamily="18" charset="0"/>
                </a:rPr>
                <a:t>A</a:t>
              </a:r>
              <a:r>
                <a:rPr kumimoji="1" lang="en-US" altLang="zh-CN" sz="1600" b="1">
                  <a:latin typeface="Times New Roman" pitchFamily="18" charset="0"/>
                </a:rPr>
                <a:t>θ</a:t>
              </a:r>
              <a:r>
                <a:rPr kumimoji="1" lang="en-US" altLang="zh-CN" sz="1600" b="1" i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14693" name="Group 9"/>
          <p:cNvGrpSpPr>
            <a:grpSpLocks/>
          </p:cNvGrpSpPr>
          <p:nvPr/>
        </p:nvGrpSpPr>
        <p:grpSpPr bwMode="auto">
          <a:xfrm>
            <a:off x="3059113" y="3213100"/>
            <a:ext cx="609600" cy="392113"/>
            <a:chOff x="2400" y="3199"/>
            <a:chExt cx="384" cy="247"/>
          </a:xfrm>
        </p:grpSpPr>
        <p:sp>
          <p:nvSpPr>
            <p:cNvPr id="114694" name="Text Box 10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itchFamily="18" charset="0"/>
                </a:rPr>
                <a:t>r </a:t>
              </a:r>
              <a:r>
                <a:rPr kumimoji="1" lang="en-US" altLang="zh-CN" sz="2400" b="1" i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14695" name="Freeform 11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连接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）两类常用连接运算</a:t>
            </a:r>
          </a:p>
          <a:p>
            <a:pPr lvl="1" eaLnBrk="1" hangingPunct="1"/>
            <a:r>
              <a:rPr lang="zh-CN" altLang="en-US" smtClean="0"/>
              <a:t>等值连接（</a:t>
            </a:r>
            <a:r>
              <a:rPr lang="en-US" altLang="zh-CN" smtClean="0"/>
              <a:t>equijoin</a:t>
            </a:r>
            <a:r>
              <a:rPr lang="zh-CN" altLang="en-US" smtClean="0"/>
              <a:t>） </a:t>
            </a:r>
          </a:p>
          <a:p>
            <a:pPr marL="1162050" lvl="2" indent="-228600" algn="just" eaLnBrk="1" hangingPunct="1"/>
            <a:r>
              <a:rPr lang="zh-CN" altLang="en-US" smtClean="0"/>
              <a:t>什么是等值连接</a:t>
            </a:r>
          </a:p>
          <a:p>
            <a:pPr lvl="3" eaLnBrk="1" hangingPunct="1"/>
            <a:r>
              <a:rPr lang="en-US" altLang="zh-CN" sz="2400" smtClean="0"/>
              <a:t>θ</a:t>
            </a:r>
            <a:r>
              <a:rPr lang="zh-CN" altLang="en-US" sz="2400" smtClean="0"/>
              <a:t>为“＝”的连接运算称为等值连接</a:t>
            </a:r>
            <a:r>
              <a:rPr lang="zh-CN" altLang="en-US" smtClean="0"/>
              <a:t> </a:t>
            </a:r>
          </a:p>
          <a:p>
            <a:pPr marL="1162050" lvl="2" indent="-228600" algn="just" eaLnBrk="1" hangingPunct="1"/>
            <a:r>
              <a:rPr lang="zh-CN" altLang="en-US" smtClean="0"/>
              <a:t>等值连接的含义</a:t>
            </a:r>
          </a:p>
          <a:p>
            <a:pPr lvl="3" algn="just" eaLnBrk="1" hangingPunct="1"/>
            <a:r>
              <a:rPr lang="zh-CN" altLang="en-US" sz="2400" smtClean="0"/>
              <a:t>从关系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与</a:t>
            </a:r>
            <a:r>
              <a:rPr lang="en-US" altLang="zh-CN" sz="2400" i="1" smtClean="0"/>
              <a:t>S</a:t>
            </a:r>
            <a:r>
              <a:rPr lang="zh-CN" altLang="en-US" sz="2400" smtClean="0"/>
              <a:t>的广义笛卡尔积中选取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、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属性值相等的那些元组，即等值连接为：</a:t>
            </a:r>
            <a:endParaRPr lang="zh-CN" altLang="en-US" sz="2400" smtClean="0">
              <a:latin typeface="Wingdings" pitchFamily="2" charset="2"/>
            </a:endParaRPr>
          </a:p>
          <a:p>
            <a:pPr marL="1162050" lvl="2" indent="-228600" eaLnBrk="1" hangingPunct="1"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en-US" altLang="zh-CN" i="1" smtClean="0"/>
              <a:t>R    S</a:t>
            </a:r>
            <a:r>
              <a:rPr lang="en-US" altLang="zh-CN" smtClean="0"/>
              <a:t> = {          |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r</a:t>
            </a:r>
            <a:r>
              <a:rPr lang="en-US" altLang="zh-CN" i="1" baseline="-30000" smtClean="0"/>
              <a:t>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R</a:t>
            </a:r>
            <a:r>
              <a:rPr lang="en-US" altLang="zh-CN" smtClean="0"/>
              <a:t>∧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s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S</a:t>
            </a:r>
            <a:r>
              <a:rPr lang="en-US" altLang="zh-CN" smtClean="0"/>
              <a:t>∧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r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] =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s</a:t>
            </a:r>
            <a:r>
              <a:rPr lang="en-US" altLang="zh-CN" smtClean="0"/>
              <a:t>[</a:t>
            </a:r>
            <a:r>
              <a:rPr lang="en-US" altLang="zh-CN" i="1" smtClean="0"/>
              <a:t>B</a:t>
            </a:r>
            <a:r>
              <a:rPr lang="en-US" altLang="zh-CN" smtClean="0"/>
              <a:t>] }  </a:t>
            </a: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1835150" y="4811713"/>
            <a:ext cx="1295400" cy="685800"/>
            <a:chOff x="2355" y="9416"/>
            <a:chExt cx="705" cy="367"/>
          </a:xfrm>
        </p:grpSpPr>
        <p:sp>
          <p:nvSpPr>
            <p:cNvPr id="115721" name="AutoShape 5"/>
            <p:cNvSpPr>
              <a:spLocks noChangeArrowheads="1"/>
            </p:cNvSpPr>
            <p:nvPr/>
          </p:nvSpPr>
          <p:spPr bwMode="auto">
            <a:xfrm rot="5400000" flipV="1">
              <a:off x="2642" y="938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15722" name="Text Box 6"/>
            <p:cNvSpPr txBox="1">
              <a:spLocks noChangeArrowheads="1"/>
            </p:cNvSpPr>
            <p:nvPr/>
          </p:nvSpPr>
          <p:spPr bwMode="auto">
            <a:xfrm flipV="1">
              <a:off x="2355" y="9420"/>
              <a:ext cx="70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endParaRPr lang="zh-CN" altLang="zh-CN" sz="2000">
                <a:latin typeface="Times New Roman" pitchFamily="18" charset="0"/>
              </a:endParaRPr>
            </a:p>
          </p:txBody>
        </p:sp>
      </p:grpSp>
      <p:sp>
        <p:nvSpPr>
          <p:cNvPr id="115717" name="Rectangle 7"/>
          <p:cNvSpPr>
            <a:spLocks noChangeArrowheads="1"/>
          </p:cNvSpPr>
          <p:nvPr/>
        </p:nvSpPr>
        <p:spPr bwMode="auto">
          <a:xfrm>
            <a:off x="1911350" y="4724400"/>
            <a:ext cx="114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1">
                <a:latin typeface="Times New Roman" pitchFamily="18" charset="0"/>
              </a:rPr>
              <a:t>A=B</a:t>
            </a:r>
          </a:p>
        </p:txBody>
      </p:sp>
      <p:grpSp>
        <p:nvGrpSpPr>
          <p:cNvPr id="115718" name="Group 8"/>
          <p:cNvGrpSpPr>
            <a:grpSpLocks/>
          </p:cNvGrpSpPr>
          <p:nvPr/>
        </p:nvGrpSpPr>
        <p:grpSpPr bwMode="auto">
          <a:xfrm>
            <a:off x="3276600" y="4652963"/>
            <a:ext cx="609600" cy="392112"/>
            <a:chOff x="2400" y="3199"/>
            <a:chExt cx="384" cy="247"/>
          </a:xfrm>
        </p:grpSpPr>
        <p:sp>
          <p:nvSpPr>
            <p:cNvPr id="115719" name="Text Box 9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itchFamily="18" charset="0"/>
                </a:rPr>
                <a:t>r </a:t>
              </a:r>
              <a:r>
                <a:rPr kumimoji="1" lang="en-US" altLang="zh-CN" sz="2400" b="1" i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15720" name="Freeform 10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连接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267200"/>
          </a:xfrm>
        </p:spPr>
        <p:txBody>
          <a:bodyPr/>
          <a:lstStyle/>
          <a:p>
            <a:pPr lvl="1" algn="just" eaLnBrk="1" hangingPunct="1"/>
            <a:r>
              <a:rPr lang="zh-CN" altLang="en-US" dirty="0" smtClean="0"/>
              <a:t>自然连接（</a:t>
            </a:r>
            <a:r>
              <a:rPr lang="en-US" altLang="zh-CN" dirty="0" smtClean="0"/>
              <a:t>Natural join</a:t>
            </a:r>
            <a:r>
              <a:rPr lang="zh-CN" altLang="en-US" dirty="0" smtClean="0"/>
              <a:t>）</a:t>
            </a:r>
            <a:r>
              <a:rPr lang="zh-CN" altLang="en-US" dirty="0" smtClean="0">
                <a:cs typeface="Times New Roman" pitchFamily="18" charset="0"/>
              </a:rPr>
              <a:t> </a:t>
            </a:r>
          </a:p>
          <a:p>
            <a:pPr lvl="2" algn="just" eaLnBrk="1" hangingPunct="1"/>
            <a:r>
              <a:rPr lang="zh-CN" altLang="en-US" dirty="0" smtClean="0"/>
              <a:t>什么是自然连接</a:t>
            </a:r>
          </a:p>
          <a:p>
            <a:pPr marL="1719263" lvl="3" indent="-695325" eaLnBrk="1" hangingPunct="1"/>
            <a:r>
              <a:rPr lang="zh-CN" altLang="en-US" sz="2400" dirty="0" smtClean="0"/>
              <a:t>自然连接是一种特殊的等值连接</a:t>
            </a:r>
          </a:p>
          <a:p>
            <a:pPr marL="2138363" lvl="4" indent="-228600" eaLnBrk="1" hangingPunct="1"/>
            <a:r>
              <a:rPr lang="zh-CN" altLang="en-US" sz="2400" dirty="0" smtClean="0"/>
              <a:t>两个关系中进行比较的分量必须是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相同的属性组</a:t>
            </a:r>
          </a:p>
          <a:p>
            <a:pPr marL="2138363" lvl="4" indent="-228600" eaLnBrk="1" hangingPunct="1"/>
            <a:r>
              <a:rPr lang="zh-CN" altLang="en-US" sz="2400" dirty="0" smtClean="0"/>
              <a:t>在结果中把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重复的属性列去掉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2" algn="just" eaLnBrk="1" hangingPunct="1"/>
            <a:r>
              <a:rPr lang="zh-CN" altLang="en-US" dirty="0" smtClean="0"/>
              <a:t>自然连接的含义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i="1" dirty="0" smtClean="0"/>
              <a:t>	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具有相同的属性组</a:t>
            </a:r>
            <a:r>
              <a:rPr lang="en-US" altLang="zh-CN" i="1" dirty="0" smtClean="0"/>
              <a:t>B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 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        | </a:t>
            </a:r>
            <a:r>
              <a:rPr lang="en-US" altLang="zh-CN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S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=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}  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 rot="5400000" flipV="1">
            <a:off x="2484438" y="5300663"/>
            <a:ext cx="228600" cy="2286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3492500" y="5229225"/>
            <a:ext cx="609600" cy="392113"/>
            <a:chOff x="2400" y="3199"/>
            <a:chExt cx="384" cy="247"/>
          </a:xfrm>
        </p:grpSpPr>
        <p:sp>
          <p:nvSpPr>
            <p:cNvPr id="116742" name="Text Box 6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itchFamily="18" charset="0"/>
                </a:rPr>
                <a:t>r </a:t>
              </a:r>
              <a:r>
                <a:rPr kumimoji="1" lang="en-US" altLang="zh-CN" sz="2400" b="1" i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16743" name="Freeform 7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连接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4</a:t>
            </a:r>
            <a:r>
              <a:rPr lang="zh-CN" altLang="en-US" smtClean="0"/>
              <a:t>）一般的连接操作是从行的角度进行运算。</a:t>
            </a:r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		自然连接还需要取消重复列，所以是同时从行和列的角度进行运算。 </a:t>
            </a:r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2555875" y="2060575"/>
            <a:ext cx="5486400" cy="2286000"/>
            <a:chOff x="1728" y="1632"/>
            <a:chExt cx="3456" cy="1440"/>
          </a:xfrm>
        </p:grpSpPr>
        <p:grpSp>
          <p:nvGrpSpPr>
            <p:cNvPr id="117765" name="Group 5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117787" name="Rectangle 6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8" name="Rectangle 7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9" name="Rectangle 8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90" name="Rectangle 9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91" name="Rectangle 10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92" name="Rectangle 11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93" name="Rectangle 12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94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766" name="AutoShape 14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7767" name="Group 15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117783" name="Rectangle 16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4" name="Rectangle 17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5" name="Rectangle 18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6" name="Rectangle 19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7768" name="Group 20"/>
            <p:cNvGrpSpPr>
              <a:grpSpLocks/>
            </p:cNvGrpSpPr>
            <p:nvPr/>
          </p:nvGrpSpPr>
          <p:grpSpPr bwMode="auto"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117779" name="Group 21"/>
              <p:cNvGrpSpPr>
                <a:grpSpLocks/>
              </p:cNvGrpSpPr>
              <p:nvPr/>
            </p:nvGrpSpPr>
            <p:grpSpPr bwMode="auto"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117781" name="AutoShape 2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782" name="Text Box 23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49" charset="-122"/>
                    </a:defRPr>
                  </a:lvl9pPr>
                </a:lstStyle>
                <a:p>
                  <a:pPr algn="just">
                    <a:lnSpc>
                      <a:spcPct val="80000"/>
                    </a:lnSpc>
                  </a:pPr>
                  <a:endParaRPr lang="zh-CN" altLang="zh-CN" sz="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17780" name="Rectangle 2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latin typeface="Times New Roman" pitchFamily="18" charset="0"/>
                  </a:rPr>
                  <a:t> </a:t>
                </a:r>
                <a:r>
                  <a:rPr kumimoji="1" lang="en-US" altLang="zh-CN" sz="1600" b="1" i="1">
                    <a:latin typeface="Times New Roman" pitchFamily="18" charset="0"/>
                  </a:rPr>
                  <a:t>A</a:t>
                </a:r>
                <a:r>
                  <a:rPr kumimoji="1" lang="en-US" altLang="zh-CN" sz="1600" b="1">
                    <a:latin typeface="Times New Roman" pitchFamily="18" charset="0"/>
                  </a:rPr>
                  <a:t>θ</a:t>
                </a:r>
                <a:r>
                  <a:rPr kumimoji="1" lang="en-US" altLang="zh-CN" sz="1600" b="1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17769" name="AutoShape 25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7770" name="Group 26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117773" name="Rectangle 27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4" name="Rectangle 28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5" name="Rectangle 29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6" name="Rectangle 30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7" name="Rectangle 31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8" name="Rectangle 32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771" name="Text Box 33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17772" name="Text Box 34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S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连接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09713"/>
          </a:xfrm>
        </p:spPr>
        <p:txBody>
          <a:bodyPr/>
          <a:lstStyle/>
          <a:p>
            <a:pPr eaLnBrk="1" hangingPunct="1"/>
            <a:r>
              <a:rPr lang="en-US" altLang="zh-CN" smtClean="0"/>
              <a:t>5</a:t>
            </a:r>
            <a:r>
              <a:rPr lang="zh-CN" altLang="en-US" smtClean="0"/>
              <a:t>）举例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	</a:t>
            </a:r>
            <a:r>
              <a:rPr lang="en-US" altLang="zh-CN" smtClean="0"/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>
                <a:ea typeface="黑体" pitchFamily="2" charset="-122"/>
              </a:rPr>
              <a:t>5</a:t>
            </a:r>
            <a:r>
              <a:rPr lang="en-US" altLang="zh-CN" smtClean="0"/>
              <a:t>] </a:t>
            </a:r>
          </a:p>
        </p:txBody>
      </p:sp>
      <p:grpSp>
        <p:nvGrpSpPr>
          <p:cNvPr id="118788" name="Group 4"/>
          <p:cNvGrpSpPr>
            <a:grpSpLocks/>
          </p:cNvGrpSpPr>
          <p:nvPr/>
        </p:nvGrpSpPr>
        <p:grpSpPr bwMode="auto">
          <a:xfrm>
            <a:off x="1752600" y="3200400"/>
            <a:ext cx="2590800" cy="2286000"/>
            <a:chOff x="-3" y="-3"/>
            <a:chExt cx="1171" cy="2832"/>
          </a:xfrm>
        </p:grpSpPr>
        <p:grpSp>
          <p:nvGrpSpPr>
            <p:cNvPr id="118830" name="Group 5"/>
            <p:cNvGrpSpPr>
              <a:grpSpLocks/>
            </p:cNvGrpSpPr>
            <p:nvPr/>
          </p:nvGrpSpPr>
          <p:grpSpPr bwMode="auto">
            <a:xfrm>
              <a:off x="0" y="0"/>
              <a:ext cx="1165" cy="2826"/>
              <a:chOff x="0" y="0"/>
              <a:chExt cx="1165" cy="2826"/>
            </a:xfrm>
          </p:grpSpPr>
          <p:grpSp>
            <p:nvGrpSpPr>
              <p:cNvPr id="11883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17" cy="442"/>
                <a:chOff x="0" y="0"/>
                <a:chExt cx="417" cy="442"/>
              </a:xfrm>
            </p:grpSpPr>
            <p:sp>
              <p:nvSpPr>
                <p:cNvPr id="11887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31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 i="1">
                      <a:latin typeface="Times New Roman" pitchFamily="18" charset="0"/>
                    </a:rPr>
                    <a:t>A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7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17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33" name="Group 9"/>
              <p:cNvGrpSpPr>
                <a:grpSpLocks/>
              </p:cNvGrpSpPr>
              <p:nvPr/>
            </p:nvGrpSpPr>
            <p:grpSpPr bwMode="auto">
              <a:xfrm>
                <a:off x="417" y="0"/>
                <a:ext cx="302" cy="442"/>
                <a:chOff x="417" y="0"/>
                <a:chExt cx="302" cy="442"/>
              </a:xfrm>
            </p:grpSpPr>
            <p:sp>
              <p:nvSpPr>
                <p:cNvPr id="118873" name="Rectangle 10"/>
                <p:cNvSpPr>
                  <a:spLocks noChangeArrowheads="1"/>
                </p:cNvSpPr>
                <p:nvPr/>
              </p:nvSpPr>
              <p:spPr bwMode="auto">
                <a:xfrm>
                  <a:off x="460" y="0"/>
                  <a:ext cx="21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 i="1">
                      <a:latin typeface="Times New Roman" pitchFamily="18" charset="0"/>
                    </a:rPr>
                    <a:t>B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74" name="Rectangle 11"/>
                <p:cNvSpPr>
                  <a:spLocks noChangeArrowheads="1"/>
                </p:cNvSpPr>
                <p:nvPr/>
              </p:nvSpPr>
              <p:spPr bwMode="auto">
                <a:xfrm>
                  <a:off x="417" y="0"/>
                  <a:ext cx="30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34" name="Group 12"/>
              <p:cNvGrpSpPr>
                <a:grpSpLocks/>
              </p:cNvGrpSpPr>
              <p:nvPr/>
            </p:nvGrpSpPr>
            <p:grpSpPr bwMode="auto">
              <a:xfrm>
                <a:off x="719" y="0"/>
                <a:ext cx="446" cy="442"/>
                <a:chOff x="719" y="0"/>
                <a:chExt cx="446" cy="442"/>
              </a:xfrm>
            </p:grpSpPr>
            <p:sp>
              <p:nvSpPr>
                <p:cNvPr id="118871" name="Rectangle 13"/>
                <p:cNvSpPr>
                  <a:spLocks noChangeArrowheads="1"/>
                </p:cNvSpPr>
                <p:nvPr/>
              </p:nvSpPr>
              <p:spPr bwMode="auto">
                <a:xfrm>
                  <a:off x="762" y="0"/>
                  <a:ext cx="36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 i="1">
                      <a:latin typeface="Times New Roman" pitchFamily="18" charset="0"/>
                    </a:rPr>
                    <a:t>C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72" name="Rectangle 14"/>
                <p:cNvSpPr>
                  <a:spLocks noChangeArrowheads="1"/>
                </p:cNvSpPr>
                <p:nvPr/>
              </p:nvSpPr>
              <p:spPr bwMode="auto">
                <a:xfrm>
                  <a:off x="719" y="0"/>
                  <a:ext cx="44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35" name="Group 15"/>
              <p:cNvGrpSpPr>
                <a:grpSpLocks/>
              </p:cNvGrpSpPr>
              <p:nvPr/>
            </p:nvGrpSpPr>
            <p:grpSpPr bwMode="auto">
              <a:xfrm>
                <a:off x="0" y="442"/>
                <a:ext cx="417" cy="596"/>
                <a:chOff x="0" y="442"/>
                <a:chExt cx="417" cy="596"/>
              </a:xfrm>
            </p:grpSpPr>
            <p:sp>
              <p:nvSpPr>
                <p:cNvPr id="118869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442"/>
                  <a:ext cx="331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16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70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417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36" name="Group 18"/>
              <p:cNvGrpSpPr>
                <a:grpSpLocks/>
              </p:cNvGrpSpPr>
              <p:nvPr/>
            </p:nvGrpSpPr>
            <p:grpSpPr bwMode="auto">
              <a:xfrm>
                <a:off x="417" y="442"/>
                <a:ext cx="302" cy="596"/>
                <a:chOff x="417" y="442"/>
                <a:chExt cx="302" cy="596"/>
              </a:xfrm>
            </p:grpSpPr>
            <p:sp>
              <p:nvSpPr>
                <p:cNvPr id="118867" name="Rectangle 19"/>
                <p:cNvSpPr>
                  <a:spLocks noChangeArrowheads="1"/>
                </p:cNvSpPr>
                <p:nvPr/>
              </p:nvSpPr>
              <p:spPr bwMode="auto">
                <a:xfrm>
                  <a:off x="460" y="442"/>
                  <a:ext cx="216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16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68" name="Rectangle 20"/>
                <p:cNvSpPr>
                  <a:spLocks noChangeArrowheads="1"/>
                </p:cNvSpPr>
                <p:nvPr/>
              </p:nvSpPr>
              <p:spPr bwMode="auto">
                <a:xfrm>
                  <a:off x="417" y="442"/>
                  <a:ext cx="302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37" name="Group 21"/>
              <p:cNvGrpSpPr>
                <a:grpSpLocks/>
              </p:cNvGrpSpPr>
              <p:nvPr/>
            </p:nvGrpSpPr>
            <p:grpSpPr bwMode="auto">
              <a:xfrm>
                <a:off x="719" y="442"/>
                <a:ext cx="446" cy="596"/>
                <a:chOff x="719" y="442"/>
                <a:chExt cx="446" cy="596"/>
              </a:xfrm>
            </p:grpSpPr>
            <p:sp>
              <p:nvSpPr>
                <p:cNvPr id="118865" name="Rectangle 22"/>
                <p:cNvSpPr>
                  <a:spLocks noChangeArrowheads="1"/>
                </p:cNvSpPr>
                <p:nvPr/>
              </p:nvSpPr>
              <p:spPr bwMode="auto">
                <a:xfrm>
                  <a:off x="762" y="442"/>
                  <a:ext cx="360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66" name="Rectangle 23"/>
                <p:cNvSpPr>
                  <a:spLocks noChangeArrowheads="1"/>
                </p:cNvSpPr>
                <p:nvPr/>
              </p:nvSpPr>
              <p:spPr bwMode="auto">
                <a:xfrm>
                  <a:off x="719" y="442"/>
                  <a:ext cx="446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38" name="Group 24"/>
              <p:cNvGrpSpPr>
                <a:grpSpLocks/>
              </p:cNvGrpSpPr>
              <p:nvPr/>
            </p:nvGrpSpPr>
            <p:grpSpPr bwMode="auto">
              <a:xfrm>
                <a:off x="0" y="1038"/>
                <a:ext cx="417" cy="596"/>
                <a:chOff x="0" y="1038"/>
                <a:chExt cx="417" cy="596"/>
              </a:xfrm>
            </p:grpSpPr>
            <p:sp>
              <p:nvSpPr>
                <p:cNvPr id="118863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1038"/>
                  <a:ext cx="331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16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64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417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39" name="Group 27"/>
              <p:cNvGrpSpPr>
                <a:grpSpLocks/>
              </p:cNvGrpSpPr>
              <p:nvPr/>
            </p:nvGrpSpPr>
            <p:grpSpPr bwMode="auto">
              <a:xfrm>
                <a:off x="417" y="1038"/>
                <a:ext cx="302" cy="596"/>
                <a:chOff x="417" y="1038"/>
                <a:chExt cx="302" cy="596"/>
              </a:xfrm>
            </p:grpSpPr>
            <p:sp>
              <p:nvSpPr>
                <p:cNvPr id="118861" name="Rectangle 28"/>
                <p:cNvSpPr>
                  <a:spLocks noChangeArrowheads="1"/>
                </p:cNvSpPr>
                <p:nvPr/>
              </p:nvSpPr>
              <p:spPr bwMode="auto">
                <a:xfrm>
                  <a:off x="460" y="1038"/>
                  <a:ext cx="216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16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62" name="Rectangle 29"/>
                <p:cNvSpPr>
                  <a:spLocks noChangeArrowheads="1"/>
                </p:cNvSpPr>
                <p:nvPr/>
              </p:nvSpPr>
              <p:spPr bwMode="auto">
                <a:xfrm>
                  <a:off x="417" y="1038"/>
                  <a:ext cx="302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40" name="Group 30"/>
              <p:cNvGrpSpPr>
                <a:grpSpLocks/>
              </p:cNvGrpSpPr>
              <p:nvPr/>
            </p:nvGrpSpPr>
            <p:grpSpPr bwMode="auto">
              <a:xfrm>
                <a:off x="719" y="1038"/>
                <a:ext cx="446" cy="596"/>
                <a:chOff x="719" y="1038"/>
                <a:chExt cx="446" cy="596"/>
              </a:xfrm>
            </p:grpSpPr>
            <p:sp>
              <p:nvSpPr>
                <p:cNvPr id="118859" name="Rectangle 31"/>
                <p:cNvSpPr>
                  <a:spLocks noChangeArrowheads="1"/>
                </p:cNvSpPr>
                <p:nvPr/>
              </p:nvSpPr>
              <p:spPr bwMode="auto">
                <a:xfrm>
                  <a:off x="762" y="1038"/>
                  <a:ext cx="360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60" name="Rectangle 32"/>
                <p:cNvSpPr>
                  <a:spLocks noChangeArrowheads="1"/>
                </p:cNvSpPr>
                <p:nvPr/>
              </p:nvSpPr>
              <p:spPr bwMode="auto">
                <a:xfrm>
                  <a:off x="719" y="1038"/>
                  <a:ext cx="446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41" name="Group 33"/>
              <p:cNvGrpSpPr>
                <a:grpSpLocks/>
              </p:cNvGrpSpPr>
              <p:nvPr/>
            </p:nvGrpSpPr>
            <p:grpSpPr bwMode="auto">
              <a:xfrm>
                <a:off x="0" y="1634"/>
                <a:ext cx="417" cy="596"/>
                <a:chOff x="0" y="1634"/>
                <a:chExt cx="417" cy="596"/>
              </a:xfrm>
            </p:grpSpPr>
            <p:sp>
              <p:nvSpPr>
                <p:cNvPr id="118857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1634"/>
                  <a:ext cx="331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16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58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1634"/>
                  <a:ext cx="417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42" name="Group 36"/>
              <p:cNvGrpSpPr>
                <a:grpSpLocks/>
              </p:cNvGrpSpPr>
              <p:nvPr/>
            </p:nvGrpSpPr>
            <p:grpSpPr bwMode="auto">
              <a:xfrm>
                <a:off x="417" y="1634"/>
                <a:ext cx="302" cy="596"/>
                <a:chOff x="417" y="1634"/>
                <a:chExt cx="302" cy="596"/>
              </a:xfrm>
            </p:grpSpPr>
            <p:sp>
              <p:nvSpPr>
                <p:cNvPr id="118855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" y="1634"/>
                  <a:ext cx="216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16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56" name="Rectangle 38"/>
                <p:cNvSpPr>
                  <a:spLocks noChangeArrowheads="1"/>
                </p:cNvSpPr>
                <p:nvPr/>
              </p:nvSpPr>
              <p:spPr bwMode="auto">
                <a:xfrm>
                  <a:off x="417" y="1634"/>
                  <a:ext cx="302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43" name="Group 39"/>
              <p:cNvGrpSpPr>
                <a:grpSpLocks/>
              </p:cNvGrpSpPr>
              <p:nvPr/>
            </p:nvGrpSpPr>
            <p:grpSpPr bwMode="auto">
              <a:xfrm>
                <a:off x="719" y="1634"/>
                <a:ext cx="446" cy="596"/>
                <a:chOff x="719" y="1634"/>
                <a:chExt cx="446" cy="596"/>
              </a:xfrm>
            </p:grpSpPr>
            <p:sp>
              <p:nvSpPr>
                <p:cNvPr id="118853" name="Rectangle 40"/>
                <p:cNvSpPr>
                  <a:spLocks noChangeArrowheads="1"/>
                </p:cNvSpPr>
                <p:nvPr/>
              </p:nvSpPr>
              <p:spPr bwMode="auto">
                <a:xfrm>
                  <a:off x="762" y="1634"/>
                  <a:ext cx="360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>
                      <a:latin typeface="Times New Roman" pitchFamily="18" charset="0"/>
                    </a:rPr>
                    <a:t>8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54" name="Rectangle 41"/>
                <p:cNvSpPr>
                  <a:spLocks noChangeArrowheads="1"/>
                </p:cNvSpPr>
                <p:nvPr/>
              </p:nvSpPr>
              <p:spPr bwMode="auto">
                <a:xfrm>
                  <a:off x="719" y="1634"/>
                  <a:ext cx="446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44" name="Group 42"/>
              <p:cNvGrpSpPr>
                <a:grpSpLocks/>
              </p:cNvGrpSpPr>
              <p:nvPr/>
            </p:nvGrpSpPr>
            <p:grpSpPr bwMode="auto">
              <a:xfrm>
                <a:off x="0" y="2230"/>
                <a:ext cx="417" cy="596"/>
                <a:chOff x="0" y="2230"/>
                <a:chExt cx="417" cy="596"/>
              </a:xfrm>
            </p:grpSpPr>
            <p:sp>
              <p:nvSpPr>
                <p:cNvPr id="118851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2230"/>
                  <a:ext cx="331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16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52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2230"/>
                  <a:ext cx="417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45" name="Group 45"/>
              <p:cNvGrpSpPr>
                <a:grpSpLocks/>
              </p:cNvGrpSpPr>
              <p:nvPr/>
            </p:nvGrpSpPr>
            <p:grpSpPr bwMode="auto">
              <a:xfrm>
                <a:off x="417" y="2230"/>
                <a:ext cx="302" cy="596"/>
                <a:chOff x="417" y="2230"/>
                <a:chExt cx="302" cy="596"/>
              </a:xfrm>
            </p:grpSpPr>
            <p:sp>
              <p:nvSpPr>
                <p:cNvPr id="118849" name="Rectangle 46"/>
                <p:cNvSpPr>
                  <a:spLocks noChangeArrowheads="1"/>
                </p:cNvSpPr>
                <p:nvPr/>
              </p:nvSpPr>
              <p:spPr bwMode="auto">
                <a:xfrm>
                  <a:off x="460" y="2230"/>
                  <a:ext cx="216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1600" b="1" baseline="-30000"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50" name="Rectangle 47"/>
                <p:cNvSpPr>
                  <a:spLocks noChangeArrowheads="1"/>
                </p:cNvSpPr>
                <p:nvPr/>
              </p:nvSpPr>
              <p:spPr bwMode="auto">
                <a:xfrm>
                  <a:off x="417" y="2230"/>
                  <a:ext cx="302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46" name="Group 48"/>
              <p:cNvGrpSpPr>
                <a:grpSpLocks/>
              </p:cNvGrpSpPr>
              <p:nvPr/>
            </p:nvGrpSpPr>
            <p:grpSpPr bwMode="auto">
              <a:xfrm>
                <a:off x="719" y="2230"/>
                <a:ext cx="446" cy="596"/>
                <a:chOff x="719" y="2230"/>
                <a:chExt cx="446" cy="596"/>
              </a:xfrm>
            </p:grpSpPr>
            <p:sp>
              <p:nvSpPr>
                <p:cNvPr id="118847" name="Rectangle 49"/>
                <p:cNvSpPr>
                  <a:spLocks noChangeArrowheads="1"/>
                </p:cNvSpPr>
                <p:nvPr/>
              </p:nvSpPr>
              <p:spPr bwMode="auto">
                <a:xfrm>
                  <a:off x="762" y="2230"/>
                  <a:ext cx="360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600" b="1">
                      <a:latin typeface="Times New Roman" pitchFamily="18" charset="0"/>
                    </a:rPr>
                    <a:t>12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48" name="Rectangle 50"/>
                <p:cNvSpPr>
                  <a:spLocks noChangeArrowheads="1"/>
                </p:cNvSpPr>
                <p:nvPr/>
              </p:nvSpPr>
              <p:spPr bwMode="auto">
                <a:xfrm>
                  <a:off x="719" y="2230"/>
                  <a:ext cx="446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8831" name="Rectangle 51"/>
            <p:cNvSpPr>
              <a:spLocks noChangeArrowheads="1"/>
            </p:cNvSpPr>
            <p:nvPr/>
          </p:nvSpPr>
          <p:spPr bwMode="auto">
            <a:xfrm>
              <a:off x="-3" y="-3"/>
              <a:ext cx="1171" cy="283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8789" name="Group 52"/>
          <p:cNvGrpSpPr>
            <a:grpSpLocks/>
          </p:cNvGrpSpPr>
          <p:nvPr/>
        </p:nvGrpSpPr>
        <p:grpSpPr bwMode="auto">
          <a:xfrm>
            <a:off x="5943600" y="2209800"/>
            <a:ext cx="1752600" cy="3429000"/>
            <a:chOff x="-3" y="-3"/>
            <a:chExt cx="740" cy="3211"/>
          </a:xfrm>
        </p:grpSpPr>
        <p:grpSp>
          <p:nvGrpSpPr>
            <p:cNvPr id="118792" name="Group 53"/>
            <p:cNvGrpSpPr>
              <a:grpSpLocks/>
            </p:cNvGrpSpPr>
            <p:nvPr/>
          </p:nvGrpSpPr>
          <p:grpSpPr bwMode="auto">
            <a:xfrm>
              <a:off x="0" y="0"/>
              <a:ext cx="734" cy="3205"/>
              <a:chOff x="0" y="0"/>
              <a:chExt cx="734" cy="3205"/>
            </a:xfrm>
          </p:grpSpPr>
          <p:grpSp>
            <p:nvGrpSpPr>
              <p:cNvPr id="118794" name="Group 54"/>
              <p:cNvGrpSpPr>
                <a:grpSpLocks/>
              </p:cNvGrpSpPr>
              <p:nvPr/>
            </p:nvGrpSpPr>
            <p:grpSpPr bwMode="auto">
              <a:xfrm>
                <a:off x="0" y="0"/>
                <a:ext cx="360" cy="499"/>
                <a:chOff x="0" y="0"/>
                <a:chExt cx="360" cy="499"/>
              </a:xfrm>
            </p:grpSpPr>
            <p:sp>
              <p:nvSpPr>
                <p:cNvPr id="118828" name="Rectangle 5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kumimoji="1" lang="en-US" altLang="zh-CN" sz="1200" b="1" i="1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29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795" name="Group 57"/>
              <p:cNvGrpSpPr>
                <a:grpSpLocks/>
              </p:cNvGrpSpPr>
              <p:nvPr/>
            </p:nvGrpSpPr>
            <p:grpSpPr bwMode="auto">
              <a:xfrm>
                <a:off x="360" y="0"/>
                <a:ext cx="374" cy="499"/>
                <a:chOff x="360" y="0"/>
                <a:chExt cx="374" cy="499"/>
              </a:xfrm>
            </p:grpSpPr>
            <p:sp>
              <p:nvSpPr>
                <p:cNvPr id="118826" name="Rectangle 58"/>
                <p:cNvSpPr>
                  <a:spLocks noChangeArrowheads="1"/>
                </p:cNvSpPr>
                <p:nvPr/>
              </p:nvSpPr>
              <p:spPr bwMode="auto">
                <a:xfrm>
                  <a:off x="403" y="0"/>
                  <a:ext cx="28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27" name="Rectangle 59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37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796" name="Group 60"/>
              <p:cNvGrpSpPr>
                <a:grpSpLocks/>
              </p:cNvGrpSpPr>
              <p:nvPr/>
            </p:nvGrpSpPr>
            <p:grpSpPr bwMode="auto">
              <a:xfrm>
                <a:off x="0" y="499"/>
                <a:ext cx="360" cy="499"/>
                <a:chOff x="0" y="499"/>
                <a:chExt cx="360" cy="499"/>
              </a:xfrm>
            </p:grpSpPr>
            <p:sp>
              <p:nvSpPr>
                <p:cNvPr id="118824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25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797" name="Group 63"/>
              <p:cNvGrpSpPr>
                <a:grpSpLocks/>
              </p:cNvGrpSpPr>
              <p:nvPr/>
            </p:nvGrpSpPr>
            <p:grpSpPr bwMode="auto">
              <a:xfrm>
                <a:off x="360" y="499"/>
                <a:ext cx="374" cy="499"/>
                <a:chOff x="360" y="499"/>
                <a:chExt cx="374" cy="499"/>
              </a:xfrm>
            </p:grpSpPr>
            <p:sp>
              <p:nvSpPr>
                <p:cNvPr id="118822" name="Rectangle 64"/>
                <p:cNvSpPr>
                  <a:spLocks noChangeArrowheads="1"/>
                </p:cNvSpPr>
                <p:nvPr/>
              </p:nvSpPr>
              <p:spPr bwMode="auto">
                <a:xfrm>
                  <a:off x="403" y="499"/>
                  <a:ext cx="28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60" y="499"/>
                  <a:ext cx="37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798" name="Group 66"/>
              <p:cNvGrpSpPr>
                <a:grpSpLocks/>
              </p:cNvGrpSpPr>
              <p:nvPr/>
            </p:nvGrpSpPr>
            <p:grpSpPr bwMode="auto">
              <a:xfrm>
                <a:off x="0" y="998"/>
                <a:ext cx="360" cy="499"/>
                <a:chOff x="0" y="998"/>
                <a:chExt cx="360" cy="499"/>
              </a:xfrm>
            </p:grpSpPr>
            <p:sp>
              <p:nvSpPr>
                <p:cNvPr id="118820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21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799" name="Group 69"/>
              <p:cNvGrpSpPr>
                <a:grpSpLocks/>
              </p:cNvGrpSpPr>
              <p:nvPr/>
            </p:nvGrpSpPr>
            <p:grpSpPr bwMode="auto">
              <a:xfrm>
                <a:off x="360" y="998"/>
                <a:ext cx="374" cy="499"/>
                <a:chOff x="360" y="998"/>
                <a:chExt cx="374" cy="499"/>
              </a:xfrm>
            </p:grpSpPr>
            <p:sp>
              <p:nvSpPr>
                <p:cNvPr id="118818" name="Rectangle 70"/>
                <p:cNvSpPr>
                  <a:spLocks noChangeArrowheads="1"/>
                </p:cNvSpPr>
                <p:nvPr/>
              </p:nvSpPr>
              <p:spPr bwMode="auto">
                <a:xfrm>
                  <a:off x="403" y="998"/>
                  <a:ext cx="28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7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19" name="Rectangle 71"/>
                <p:cNvSpPr>
                  <a:spLocks noChangeArrowheads="1"/>
                </p:cNvSpPr>
                <p:nvPr/>
              </p:nvSpPr>
              <p:spPr bwMode="auto">
                <a:xfrm>
                  <a:off x="360" y="998"/>
                  <a:ext cx="37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00" name="Group 72"/>
              <p:cNvGrpSpPr>
                <a:grpSpLocks/>
              </p:cNvGrpSpPr>
              <p:nvPr/>
            </p:nvGrpSpPr>
            <p:grpSpPr bwMode="auto">
              <a:xfrm>
                <a:off x="0" y="1497"/>
                <a:ext cx="360" cy="710"/>
                <a:chOff x="0" y="1497"/>
                <a:chExt cx="360" cy="710"/>
              </a:xfrm>
            </p:grpSpPr>
            <p:sp>
              <p:nvSpPr>
                <p:cNvPr id="118816" name="Rectangle 73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17" name="Rectangle 74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01" name="Group 75"/>
              <p:cNvGrpSpPr>
                <a:grpSpLocks/>
              </p:cNvGrpSpPr>
              <p:nvPr/>
            </p:nvGrpSpPr>
            <p:grpSpPr bwMode="auto">
              <a:xfrm>
                <a:off x="360" y="1497"/>
                <a:ext cx="374" cy="710"/>
                <a:chOff x="360" y="1497"/>
                <a:chExt cx="374" cy="710"/>
              </a:xfrm>
            </p:grpSpPr>
            <p:sp>
              <p:nvSpPr>
                <p:cNvPr id="118814" name="Rectangle 76"/>
                <p:cNvSpPr>
                  <a:spLocks noChangeArrowheads="1"/>
                </p:cNvSpPr>
                <p:nvPr/>
              </p:nvSpPr>
              <p:spPr bwMode="auto">
                <a:xfrm>
                  <a:off x="403" y="1497"/>
                  <a:ext cx="288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10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15" name="Rectangle 77"/>
                <p:cNvSpPr>
                  <a:spLocks noChangeArrowheads="1"/>
                </p:cNvSpPr>
                <p:nvPr/>
              </p:nvSpPr>
              <p:spPr bwMode="auto">
                <a:xfrm>
                  <a:off x="360" y="1497"/>
                  <a:ext cx="374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02" name="Group 78"/>
              <p:cNvGrpSpPr>
                <a:grpSpLocks/>
              </p:cNvGrpSpPr>
              <p:nvPr/>
            </p:nvGrpSpPr>
            <p:grpSpPr bwMode="auto">
              <a:xfrm>
                <a:off x="0" y="2207"/>
                <a:ext cx="360" cy="499"/>
                <a:chOff x="0" y="2207"/>
                <a:chExt cx="360" cy="499"/>
              </a:xfrm>
            </p:grpSpPr>
            <p:sp>
              <p:nvSpPr>
                <p:cNvPr id="118812" name="Rectangle 79"/>
                <p:cNvSpPr>
                  <a:spLocks noChangeArrowheads="1"/>
                </p:cNvSpPr>
                <p:nvPr/>
              </p:nvSpPr>
              <p:spPr bwMode="auto">
                <a:xfrm>
                  <a:off x="43" y="2207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13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03" name="Group 81"/>
              <p:cNvGrpSpPr>
                <a:grpSpLocks/>
              </p:cNvGrpSpPr>
              <p:nvPr/>
            </p:nvGrpSpPr>
            <p:grpSpPr bwMode="auto">
              <a:xfrm>
                <a:off x="360" y="2207"/>
                <a:ext cx="374" cy="499"/>
                <a:chOff x="360" y="2207"/>
                <a:chExt cx="374" cy="499"/>
              </a:xfrm>
            </p:grpSpPr>
            <p:sp>
              <p:nvSpPr>
                <p:cNvPr id="118810" name="Rectangle 82"/>
                <p:cNvSpPr>
                  <a:spLocks noChangeArrowheads="1"/>
                </p:cNvSpPr>
                <p:nvPr/>
              </p:nvSpPr>
              <p:spPr bwMode="auto">
                <a:xfrm>
                  <a:off x="403" y="2207"/>
                  <a:ext cx="28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11" name="Rectangle 83"/>
                <p:cNvSpPr>
                  <a:spLocks noChangeArrowheads="1"/>
                </p:cNvSpPr>
                <p:nvPr/>
              </p:nvSpPr>
              <p:spPr bwMode="auto">
                <a:xfrm>
                  <a:off x="360" y="2207"/>
                  <a:ext cx="37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04" name="Group 84"/>
              <p:cNvGrpSpPr>
                <a:grpSpLocks/>
              </p:cNvGrpSpPr>
              <p:nvPr/>
            </p:nvGrpSpPr>
            <p:grpSpPr bwMode="auto">
              <a:xfrm>
                <a:off x="0" y="2706"/>
                <a:ext cx="360" cy="499"/>
                <a:chOff x="0" y="2706"/>
                <a:chExt cx="360" cy="499"/>
              </a:xfrm>
            </p:grpSpPr>
            <p:sp>
              <p:nvSpPr>
                <p:cNvPr id="118808" name="Rectangle 85"/>
                <p:cNvSpPr>
                  <a:spLocks noChangeArrowheads="1"/>
                </p:cNvSpPr>
                <p:nvPr/>
              </p:nvSpPr>
              <p:spPr bwMode="auto">
                <a:xfrm>
                  <a:off x="43" y="2706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5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09" name="Rectangle 86"/>
                <p:cNvSpPr>
                  <a:spLocks noChangeArrowheads="1"/>
                </p:cNvSpPr>
                <p:nvPr/>
              </p:nvSpPr>
              <p:spPr bwMode="auto">
                <a:xfrm>
                  <a:off x="0" y="2706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05" name="Group 87"/>
              <p:cNvGrpSpPr>
                <a:grpSpLocks/>
              </p:cNvGrpSpPr>
              <p:nvPr/>
            </p:nvGrpSpPr>
            <p:grpSpPr bwMode="auto">
              <a:xfrm>
                <a:off x="360" y="2706"/>
                <a:ext cx="374" cy="499"/>
                <a:chOff x="360" y="2706"/>
                <a:chExt cx="374" cy="499"/>
              </a:xfrm>
            </p:grpSpPr>
            <p:sp>
              <p:nvSpPr>
                <p:cNvPr id="118806" name="Rectangle 88"/>
                <p:cNvSpPr>
                  <a:spLocks noChangeArrowheads="1"/>
                </p:cNvSpPr>
                <p:nvPr/>
              </p:nvSpPr>
              <p:spPr bwMode="auto">
                <a:xfrm>
                  <a:off x="403" y="2706"/>
                  <a:ext cx="28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8807" name="Rectangle 89"/>
                <p:cNvSpPr>
                  <a:spLocks noChangeArrowheads="1"/>
                </p:cNvSpPr>
                <p:nvPr/>
              </p:nvSpPr>
              <p:spPr bwMode="auto">
                <a:xfrm>
                  <a:off x="360" y="2706"/>
                  <a:ext cx="37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8793" name="Rectangle 90"/>
            <p:cNvSpPr>
              <a:spLocks noChangeArrowheads="1"/>
            </p:cNvSpPr>
            <p:nvPr/>
          </p:nvSpPr>
          <p:spPr bwMode="auto">
            <a:xfrm>
              <a:off x="-3" y="-3"/>
              <a:ext cx="740" cy="3211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18790" name="Rectangle 91"/>
          <p:cNvSpPr>
            <a:spLocks noChangeArrowheads="1"/>
          </p:cNvSpPr>
          <p:nvPr/>
        </p:nvSpPr>
        <p:spPr bwMode="auto">
          <a:xfrm>
            <a:off x="2514600" y="5715000"/>
            <a:ext cx="1295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2400" i="1">
                <a:latin typeface="Times New Roman" pitchFamily="18" charset="0"/>
              </a:rPr>
              <a:t>R</a:t>
            </a:r>
          </a:p>
        </p:txBody>
      </p:sp>
      <p:sp>
        <p:nvSpPr>
          <p:cNvPr id="118791" name="Rectangle 92"/>
          <p:cNvSpPr>
            <a:spLocks noChangeArrowheads="1"/>
          </p:cNvSpPr>
          <p:nvPr/>
        </p:nvSpPr>
        <p:spPr bwMode="auto">
          <a:xfrm>
            <a:off x="5867400" y="5867400"/>
            <a:ext cx="152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2400" i="1">
                <a:latin typeface="Times New Roman" pitchFamily="18" charset="0"/>
              </a:rPr>
              <a:t>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连接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715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i="1" smtClean="0"/>
              <a:t>   R  </a:t>
            </a:r>
            <a:r>
              <a:rPr lang="en-US" altLang="zh-CN" smtClean="0"/>
              <a:t>   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</a:p>
        </p:txBody>
      </p:sp>
      <p:grpSp>
        <p:nvGrpSpPr>
          <p:cNvPr id="119812" name="Group 4"/>
          <p:cNvGrpSpPr>
            <a:grpSpLocks/>
          </p:cNvGrpSpPr>
          <p:nvPr/>
        </p:nvGrpSpPr>
        <p:grpSpPr bwMode="auto">
          <a:xfrm>
            <a:off x="2057400" y="2590800"/>
            <a:ext cx="4800600" cy="3581400"/>
            <a:chOff x="-3" y="-3"/>
            <a:chExt cx="1628" cy="4984"/>
          </a:xfrm>
        </p:grpSpPr>
        <p:grpSp>
          <p:nvGrpSpPr>
            <p:cNvPr id="119818" name="Group 5"/>
            <p:cNvGrpSpPr>
              <a:grpSpLocks/>
            </p:cNvGrpSpPr>
            <p:nvPr/>
          </p:nvGrpSpPr>
          <p:grpSpPr bwMode="auto">
            <a:xfrm>
              <a:off x="0" y="0"/>
              <a:ext cx="1622" cy="4978"/>
              <a:chOff x="0" y="0"/>
              <a:chExt cx="1622" cy="4978"/>
            </a:xfrm>
          </p:grpSpPr>
          <p:grpSp>
            <p:nvGrpSpPr>
              <p:cNvPr id="11982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22" cy="1038"/>
                <a:chOff x="0" y="0"/>
                <a:chExt cx="322" cy="1038"/>
              </a:xfrm>
            </p:grpSpPr>
            <p:sp>
              <p:nvSpPr>
                <p:cNvPr id="119908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36" cy="10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A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909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2" cy="10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21" name="Group 9"/>
              <p:cNvGrpSpPr>
                <a:grpSpLocks/>
              </p:cNvGrpSpPr>
              <p:nvPr/>
            </p:nvGrpSpPr>
            <p:grpSpPr bwMode="auto">
              <a:xfrm>
                <a:off x="322" y="0"/>
                <a:ext cx="347" cy="1038"/>
                <a:chOff x="322" y="0"/>
                <a:chExt cx="347" cy="1038"/>
              </a:xfrm>
            </p:grpSpPr>
            <p:sp>
              <p:nvSpPr>
                <p:cNvPr id="119906" name="Rectangle 10"/>
                <p:cNvSpPr>
                  <a:spLocks noChangeArrowheads="1"/>
                </p:cNvSpPr>
                <p:nvPr/>
              </p:nvSpPr>
              <p:spPr bwMode="auto">
                <a:xfrm>
                  <a:off x="365" y="0"/>
                  <a:ext cx="261" cy="10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R.B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907" name="Rectangle 11"/>
                <p:cNvSpPr>
                  <a:spLocks noChangeArrowheads="1"/>
                </p:cNvSpPr>
                <p:nvPr/>
              </p:nvSpPr>
              <p:spPr bwMode="auto">
                <a:xfrm>
                  <a:off x="322" y="0"/>
                  <a:ext cx="347" cy="10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22" name="Group 12"/>
              <p:cNvGrpSpPr>
                <a:grpSpLocks/>
              </p:cNvGrpSpPr>
              <p:nvPr/>
            </p:nvGrpSpPr>
            <p:grpSpPr bwMode="auto">
              <a:xfrm>
                <a:off x="669" y="0"/>
                <a:ext cx="301" cy="1038"/>
                <a:chOff x="669" y="0"/>
                <a:chExt cx="301" cy="1038"/>
              </a:xfrm>
            </p:grpSpPr>
            <p:sp>
              <p:nvSpPr>
                <p:cNvPr id="119904" name="Rectangle 13"/>
                <p:cNvSpPr>
                  <a:spLocks noChangeArrowheads="1"/>
                </p:cNvSpPr>
                <p:nvPr/>
              </p:nvSpPr>
              <p:spPr bwMode="auto">
                <a:xfrm>
                  <a:off x="712" y="0"/>
                  <a:ext cx="215" cy="10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C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905" name="Rectangle 14"/>
                <p:cNvSpPr>
                  <a:spLocks noChangeArrowheads="1"/>
                </p:cNvSpPr>
                <p:nvPr/>
              </p:nvSpPr>
              <p:spPr bwMode="auto">
                <a:xfrm>
                  <a:off x="669" y="0"/>
                  <a:ext cx="301" cy="10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23" name="Group 15"/>
              <p:cNvGrpSpPr>
                <a:grpSpLocks/>
              </p:cNvGrpSpPr>
              <p:nvPr/>
            </p:nvGrpSpPr>
            <p:grpSpPr bwMode="auto">
              <a:xfrm>
                <a:off x="970" y="0"/>
                <a:ext cx="321" cy="1038"/>
                <a:chOff x="970" y="0"/>
                <a:chExt cx="321" cy="1038"/>
              </a:xfrm>
            </p:grpSpPr>
            <p:sp>
              <p:nvSpPr>
                <p:cNvPr id="11990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0"/>
                  <a:ext cx="235" cy="10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S.B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903" name="Rectangle 17"/>
                <p:cNvSpPr>
                  <a:spLocks noChangeArrowheads="1"/>
                </p:cNvSpPr>
                <p:nvPr/>
              </p:nvSpPr>
              <p:spPr bwMode="auto">
                <a:xfrm>
                  <a:off x="970" y="0"/>
                  <a:ext cx="321" cy="10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24" name="Group 18"/>
              <p:cNvGrpSpPr>
                <a:grpSpLocks/>
              </p:cNvGrpSpPr>
              <p:nvPr/>
            </p:nvGrpSpPr>
            <p:grpSpPr bwMode="auto">
              <a:xfrm>
                <a:off x="1291" y="0"/>
                <a:ext cx="331" cy="1038"/>
                <a:chOff x="1291" y="0"/>
                <a:chExt cx="331" cy="1038"/>
              </a:xfrm>
            </p:grpSpPr>
            <p:sp>
              <p:nvSpPr>
                <p:cNvPr id="119900" name="Rectangle 19"/>
                <p:cNvSpPr>
                  <a:spLocks noChangeArrowheads="1"/>
                </p:cNvSpPr>
                <p:nvPr/>
              </p:nvSpPr>
              <p:spPr bwMode="auto">
                <a:xfrm>
                  <a:off x="1334" y="0"/>
                  <a:ext cx="245" cy="10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901" name="Rectangle 20"/>
                <p:cNvSpPr>
                  <a:spLocks noChangeArrowheads="1"/>
                </p:cNvSpPr>
                <p:nvPr/>
              </p:nvSpPr>
              <p:spPr bwMode="auto">
                <a:xfrm>
                  <a:off x="1291" y="0"/>
                  <a:ext cx="331" cy="10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25" name="Group 21"/>
              <p:cNvGrpSpPr>
                <a:grpSpLocks/>
              </p:cNvGrpSpPr>
              <p:nvPr/>
            </p:nvGrpSpPr>
            <p:grpSpPr bwMode="auto">
              <a:xfrm>
                <a:off x="0" y="1038"/>
                <a:ext cx="322" cy="788"/>
                <a:chOff x="0" y="1038"/>
                <a:chExt cx="322" cy="788"/>
              </a:xfrm>
            </p:grpSpPr>
            <p:sp>
              <p:nvSpPr>
                <p:cNvPr id="119898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1038"/>
                  <a:ext cx="236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99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322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26" name="Group 24"/>
              <p:cNvGrpSpPr>
                <a:grpSpLocks/>
              </p:cNvGrpSpPr>
              <p:nvPr/>
            </p:nvGrpSpPr>
            <p:grpSpPr bwMode="auto">
              <a:xfrm>
                <a:off x="322" y="1038"/>
                <a:ext cx="347" cy="788"/>
                <a:chOff x="322" y="1038"/>
                <a:chExt cx="347" cy="788"/>
              </a:xfrm>
            </p:grpSpPr>
            <p:sp>
              <p:nvSpPr>
                <p:cNvPr id="119896" name="Rectangle 25"/>
                <p:cNvSpPr>
                  <a:spLocks noChangeArrowheads="1"/>
                </p:cNvSpPr>
                <p:nvPr/>
              </p:nvSpPr>
              <p:spPr bwMode="auto">
                <a:xfrm>
                  <a:off x="365" y="1038"/>
                  <a:ext cx="261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97" name="Rectangle 26"/>
                <p:cNvSpPr>
                  <a:spLocks noChangeArrowheads="1"/>
                </p:cNvSpPr>
                <p:nvPr/>
              </p:nvSpPr>
              <p:spPr bwMode="auto">
                <a:xfrm>
                  <a:off x="322" y="1038"/>
                  <a:ext cx="347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27" name="Group 27"/>
              <p:cNvGrpSpPr>
                <a:grpSpLocks/>
              </p:cNvGrpSpPr>
              <p:nvPr/>
            </p:nvGrpSpPr>
            <p:grpSpPr bwMode="auto">
              <a:xfrm>
                <a:off x="669" y="1038"/>
                <a:ext cx="301" cy="788"/>
                <a:chOff x="669" y="1038"/>
                <a:chExt cx="301" cy="788"/>
              </a:xfrm>
            </p:grpSpPr>
            <p:sp>
              <p:nvSpPr>
                <p:cNvPr id="119894" name="Rectangle 28"/>
                <p:cNvSpPr>
                  <a:spLocks noChangeArrowheads="1"/>
                </p:cNvSpPr>
                <p:nvPr/>
              </p:nvSpPr>
              <p:spPr bwMode="auto">
                <a:xfrm>
                  <a:off x="712" y="1038"/>
                  <a:ext cx="21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</a:rPr>
                    <a:t>5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95" name="Rectangle 29"/>
                <p:cNvSpPr>
                  <a:spLocks noChangeArrowheads="1"/>
                </p:cNvSpPr>
                <p:nvPr/>
              </p:nvSpPr>
              <p:spPr bwMode="auto">
                <a:xfrm>
                  <a:off x="669" y="1038"/>
                  <a:ext cx="30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28" name="Group 30"/>
              <p:cNvGrpSpPr>
                <a:grpSpLocks/>
              </p:cNvGrpSpPr>
              <p:nvPr/>
            </p:nvGrpSpPr>
            <p:grpSpPr bwMode="auto">
              <a:xfrm>
                <a:off x="970" y="1038"/>
                <a:ext cx="321" cy="788"/>
                <a:chOff x="970" y="1038"/>
                <a:chExt cx="321" cy="788"/>
              </a:xfrm>
            </p:grpSpPr>
            <p:sp>
              <p:nvSpPr>
                <p:cNvPr id="119892" name="Rectangle 31"/>
                <p:cNvSpPr>
                  <a:spLocks noChangeArrowheads="1"/>
                </p:cNvSpPr>
                <p:nvPr/>
              </p:nvSpPr>
              <p:spPr bwMode="auto">
                <a:xfrm>
                  <a:off x="1013" y="1038"/>
                  <a:ext cx="23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93" name="Rectangle 32"/>
                <p:cNvSpPr>
                  <a:spLocks noChangeArrowheads="1"/>
                </p:cNvSpPr>
                <p:nvPr/>
              </p:nvSpPr>
              <p:spPr bwMode="auto">
                <a:xfrm>
                  <a:off x="970" y="1038"/>
                  <a:ext cx="32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29" name="Group 33"/>
              <p:cNvGrpSpPr>
                <a:grpSpLocks/>
              </p:cNvGrpSpPr>
              <p:nvPr/>
            </p:nvGrpSpPr>
            <p:grpSpPr bwMode="auto">
              <a:xfrm>
                <a:off x="1291" y="1038"/>
                <a:ext cx="331" cy="788"/>
                <a:chOff x="1291" y="1038"/>
                <a:chExt cx="331" cy="788"/>
              </a:xfrm>
            </p:grpSpPr>
            <p:sp>
              <p:nvSpPr>
                <p:cNvPr id="11989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34" y="1038"/>
                  <a:ext cx="24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</a:rPr>
                    <a:t>7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91" name="Rectangle 35"/>
                <p:cNvSpPr>
                  <a:spLocks noChangeArrowheads="1"/>
                </p:cNvSpPr>
                <p:nvPr/>
              </p:nvSpPr>
              <p:spPr bwMode="auto">
                <a:xfrm>
                  <a:off x="1291" y="1038"/>
                  <a:ext cx="33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30" name="Group 36"/>
              <p:cNvGrpSpPr>
                <a:grpSpLocks/>
              </p:cNvGrpSpPr>
              <p:nvPr/>
            </p:nvGrpSpPr>
            <p:grpSpPr bwMode="auto">
              <a:xfrm>
                <a:off x="0" y="1826"/>
                <a:ext cx="322" cy="788"/>
                <a:chOff x="0" y="1826"/>
                <a:chExt cx="322" cy="788"/>
              </a:xfrm>
            </p:grpSpPr>
            <p:sp>
              <p:nvSpPr>
                <p:cNvPr id="119888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826"/>
                  <a:ext cx="236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89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826"/>
                  <a:ext cx="322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31" name="Group 39"/>
              <p:cNvGrpSpPr>
                <a:grpSpLocks/>
              </p:cNvGrpSpPr>
              <p:nvPr/>
            </p:nvGrpSpPr>
            <p:grpSpPr bwMode="auto">
              <a:xfrm>
                <a:off x="322" y="1826"/>
                <a:ext cx="347" cy="788"/>
                <a:chOff x="322" y="1826"/>
                <a:chExt cx="347" cy="788"/>
              </a:xfrm>
            </p:grpSpPr>
            <p:sp>
              <p:nvSpPr>
                <p:cNvPr id="119886" name="Rectangle 40"/>
                <p:cNvSpPr>
                  <a:spLocks noChangeArrowheads="1"/>
                </p:cNvSpPr>
                <p:nvPr/>
              </p:nvSpPr>
              <p:spPr bwMode="auto">
                <a:xfrm>
                  <a:off x="365" y="1826"/>
                  <a:ext cx="261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87" name="Rectangle 41"/>
                <p:cNvSpPr>
                  <a:spLocks noChangeArrowheads="1"/>
                </p:cNvSpPr>
                <p:nvPr/>
              </p:nvSpPr>
              <p:spPr bwMode="auto">
                <a:xfrm>
                  <a:off x="322" y="1826"/>
                  <a:ext cx="347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32" name="Group 42"/>
              <p:cNvGrpSpPr>
                <a:grpSpLocks/>
              </p:cNvGrpSpPr>
              <p:nvPr/>
            </p:nvGrpSpPr>
            <p:grpSpPr bwMode="auto">
              <a:xfrm>
                <a:off x="669" y="1826"/>
                <a:ext cx="301" cy="788"/>
                <a:chOff x="669" y="1826"/>
                <a:chExt cx="301" cy="788"/>
              </a:xfrm>
            </p:grpSpPr>
            <p:sp>
              <p:nvSpPr>
                <p:cNvPr id="119884" name="Rectangle 43"/>
                <p:cNvSpPr>
                  <a:spLocks noChangeArrowheads="1"/>
                </p:cNvSpPr>
                <p:nvPr/>
              </p:nvSpPr>
              <p:spPr bwMode="auto">
                <a:xfrm>
                  <a:off x="712" y="1826"/>
                  <a:ext cx="21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</a:rPr>
                    <a:t>5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85" name="Rectangle 44"/>
                <p:cNvSpPr>
                  <a:spLocks noChangeArrowheads="1"/>
                </p:cNvSpPr>
                <p:nvPr/>
              </p:nvSpPr>
              <p:spPr bwMode="auto">
                <a:xfrm>
                  <a:off x="669" y="1826"/>
                  <a:ext cx="30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33" name="Group 45"/>
              <p:cNvGrpSpPr>
                <a:grpSpLocks/>
              </p:cNvGrpSpPr>
              <p:nvPr/>
            </p:nvGrpSpPr>
            <p:grpSpPr bwMode="auto">
              <a:xfrm>
                <a:off x="970" y="1826"/>
                <a:ext cx="321" cy="788"/>
                <a:chOff x="970" y="1826"/>
                <a:chExt cx="321" cy="788"/>
              </a:xfrm>
            </p:grpSpPr>
            <p:sp>
              <p:nvSpPr>
                <p:cNvPr id="119882" name="Rectangle 46"/>
                <p:cNvSpPr>
                  <a:spLocks noChangeArrowheads="1"/>
                </p:cNvSpPr>
                <p:nvPr/>
              </p:nvSpPr>
              <p:spPr bwMode="auto">
                <a:xfrm>
                  <a:off x="1013" y="1826"/>
                  <a:ext cx="23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83" name="Rectangle 47"/>
                <p:cNvSpPr>
                  <a:spLocks noChangeArrowheads="1"/>
                </p:cNvSpPr>
                <p:nvPr/>
              </p:nvSpPr>
              <p:spPr bwMode="auto">
                <a:xfrm>
                  <a:off x="970" y="1826"/>
                  <a:ext cx="32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34" name="Group 48"/>
              <p:cNvGrpSpPr>
                <a:grpSpLocks/>
              </p:cNvGrpSpPr>
              <p:nvPr/>
            </p:nvGrpSpPr>
            <p:grpSpPr bwMode="auto">
              <a:xfrm>
                <a:off x="1291" y="1826"/>
                <a:ext cx="331" cy="788"/>
                <a:chOff x="1291" y="1826"/>
                <a:chExt cx="331" cy="788"/>
              </a:xfrm>
            </p:grpSpPr>
            <p:sp>
              <p:nvSpPr>
                <p:cNvPr id="119880" name="Rectangle 49"/>
                <p:cNvSpPr>
                  <a:spLocks noChangeArrowheads="1"/>
                </p:cNvSpPr>
                <p:nvPr/>
              </p:nvSpPr>
              <p:spPr bwMode="auto">
                <a:xfrm>
                  <a:off x="1334" y="1826"/>
                  <a:ext cx="24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</a:rPr>
                    <a:t>10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81" name="Rectangle 50"/>
                <p:cNvSpPr>
                  <a:spLocks noChangeArrowheads="1"/>
                </p:cNvSpPr>
                <p:nvPr/>
              </p:nvSpPr>
              <p:spPr bwMode="auto">
                <a:xfrm>
                  <a:off x="1291" y="1826"/>
                  <a:ext cx="33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35" name="Group 51"/>
              <p:cNvGrpSpPr>
                <a:grpSpLocks/>
              </p:cNvGrpSpPr>
              <p:nvPr/>
            </p:nvGrpSpPr>
            <p:grpSpPr bwMode="auto">
              <a:xfrm>
                <a:off x="0" y="2614"/>
                <a:ext cx="322" cy="788"/>
                <a:chOff x="0" y="2614"/>
                <a:chExt cx="322" cy="788"/>
              </a:xfrm>
            </p:grpSpPr>
            <p:sp>
              <p:nvSpPr>
                <p:cNvPr id="119878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2614"/>
                  <a:ext cx="236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79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2614"/>
                  <a:ext cx="322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36" name="Group 54"/>
              <p:cNvGrpSpPr>
                <a:grpSpLocks/>
              </p:cNvGrpSpPr>
              <p:nvPr/>
            </p:nvGrpSpPr>
            <p:grpSpPr bwMode="auto">
              <a:xfrm>
                <a:off x="322" y="2614"/>
                <a:ext cx="347" cy="788"/>
                <a:chOff x="322" y="2614"/>
                <a:chExt cx="347" cy="788"/>
              </a:xfrm>
            </p:grpSpPr>
            <p:sp>
              <p:nvSpPr>
                <p:cNvPr id="119876" name="Rectangle 55"/>
                <p:cNvSpPr>
                  <a:spLocks noChangeArrowheads="1"/>
                </p:cNvSpPr>
                <p:nvPr/>
              </p:nvSpPr>
              <p:spPr bwMode="auto">
                <a:xfrm>
                  <a:off x="365" y="2614"/>
                  <a:ext cx="261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77" name="Rectangle 56"/>
                <p:cNvSpPr>
                  <a:spLocks noChangeArrowheads="1"/>
                </p:cNvSpPr>
                <p:nvPr/>
              </p:nvSpPr>
              <p:spPr bwMode="auto">
                <a:xfrm>
                  <a:off x="322" y="2614"/>
                  <a:ext cx="347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37" name="Group 57"/>
              <p:cNvGrpSpPr>
                <a:grpSpLocks/>
              </p:cNvGrpSpPr>
              <p:nvPr/>
            </p:nvGrpSpPr>
            <p:grpSpPr bwMode="auto">
              <a:xfrm>
                <a:off x="669" y="2614"/>
                <a:ext cx="301" cy="788"/>
                <a:chOff x="669" y="2614"/>
                <a:chExt cx="301" cy="788"/>
              </a:xfrm>
            </p:grpSpPr>
            <p:sp>
              <p:nvSpPr>
                <p:cNvPr id="119874" name="Rectangle 58"/>
                <p:cNvSpPr>
                  <a:spLocks noChangeArrowheads="1"/>
                </p:cNvSpPr>
                <p:nvPr/>
              </p:nvSpPr>
              <p:spPr bwMode="auto">
                <a:xfrm>
                  <a:off x="712" y="2614"/>
                  <a:ext cx="21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</a:rPr>
                    <a:t>6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75" name="Rectangle 59"/>
                <p:cNvSpPr>
                  <a:spLocks noChangeArrowheads="1"/>
                </p:cNvSpPr>
                <p:nvPr/>
              </p:nvSpPr>
              <p:spPr bwMode="auto">
                <a:xfrm>
                  <a:off x="669" y="2614"/>
                  <a:ext cx="30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38" name="Group 60"/>
              <p:cNvGrpSpPr>
                <a:grpSpLocks/>
              </p:cNvGrpSpPr>
              <p:nvPr/>
            </p:nvGrpSpPr>
            <p:grpSpPr bwMode="auto">
              <a:xfrm>
                <a:off x="970" y="2614"/>
                <a:ext cx="321" cy="788"/>
                <a:chOff x="970" y="2614"/>
                <a:chExt cx="321" cy="788"/>
              </a:xfrm>
            </p:grpSpPr>
            <p:sp>
              <p:nvSpPr>
                <p:cNvPr id="119872" name="Rectangle 61"/>
                <p:cNvSpPr>
                  <a:spLocks noChangeArrowheads="1"/>
                </p:cNvSpPr>
                <p:nvPr/>
              </p:nvSpPr>
              <p:spPr bwMode="auto">
                <a:xfrm>
                  <a:off x="1013" y="2614"/>
                  <a:ext cx="23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73" name="Rectangle 62"/>
                <p:cNvSpPr>
                  <a:spLocks noChangeArrowheads="1"/>
                </p:cNvSpPr>
                <p:nvPr/>
              </p:nvSpPr>
              <p:spPr bwMode="auto">
                <a:xfrm>
                  <a:off x="970" y="2614"/>
                  <a:ext cx="32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39" name="Group 63"/>
              <p:cNvGrpSpPr>
                <a:grpSpLocks/>
              </p:cNvGrpSpPr>
              <p:nvPr/>
            </p:nvGrpSpPr>
            <p:grpSpPr bwMode="auto">
              <a:xfrm>
                <a:off x="1291" y="2614"/>
                <a:ext cx="331" cy="788"/>
                <a:chOff x="1291" y="2614"/>
                <a:chExt cx="331" cy="788"/>
              </a:xfrm>
            </p:grpSpPr>
            <p:sp>
              <p:nvSpPr>
                <p:cNvPr id="119870" name="Rectangle 64"/>
                <p:cNvSpPr>
                  <a:spLocks noChangeArrowheads="1"/>
                </p:cNvSpPr>
                <p:nvPr/>
              </p:nvSpPr>
              <p:spPr bwMode="auto">
                <a:xfrm>
                  <a:off x="1334" y="2614"/>
                  <a:ext cx="24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</a:rPr>
                    <a:t>7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71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1" y="2614"/>
                  <a:ext cx="33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40" name="Group 66"/>
              <p:cNvGrpSpPr>
                <a:grpSpLocks/>
              </p:cNvGrpSpPr>
              <p:nvPr/>
            </p:nvGrpSpPr>
            <p:grpSpPr bwMode="auto">
              <a:xfrm>
                <a:off x="0" y="3402"/>
                <a:ext cx="322" cy="788"/>
                <a:chOff x="0" y="3402"/>
                <a:chExt cx="322" cy="788"/>
              </a:xfrm>
            </p:grpSpPr>
            <p:sp>
              <p:nvSpPr>
                <p:cNvPr id="119868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3402"/>
                  <a:ext cx="236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69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3402"/>
                  <a:ext cx="322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41" name="Group 69"/>
              <p:cNvGrpSpPr>
                <a:grpSpLocks/>
              </p:cNvGrpSpPr>
              <p:nvPr/>
            </p:nvGrpSpPr>
            <p:grpSpPr bwMode="auto">
              <a:xfrm>
                <a:off x="322" y="3402"/>
                <a:ext cx="347" cy="788"/>
                <a:chOff x="322" y="3402"/>
                <a:chExt cx="347" cy="788"/>
              </a:xfrm>
            </p:grpSpPr>
            <p:sp>
              <p:nvSpPr>
                <p:cNvPr id="119866" name="Rectangle 70"/>
                <p:cNvSpPr>
                  <a:spLocks noChangeArrowheads="1"/>
                </p:cNvSpPr>
                <p:nvPr/>
              </p:nvSpPr>
              <p:spPr bwMode="auto">
                <a:xfrm>
                  <a:off x="365" y="3402"/>
                  <a:ext cx="261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67" name="Rectangle 71"/>
                <p:cNvSpPr>
                  <a:spLocks noChangeArrowheads="1"/>
                </p:cNvSpPr>
                <p:nvPr/>
              </p:nvSpPr>
              <p:spPr bwMode="auto">
                <a:xfrm>
                  <a:off x="322" y="3402"/>
                  <a:ext cx="347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42" name="Group 72"/>
              <p:cNvGrpSpPr>
                <a:grpSpLocks/>
              </p:cNvGrpSpPr>
              <p:nvPr/>
            </p:nvGrpSpPr>
            <p:grpSpPr bwMode="auto">
              <a:xfrm>
                <a:off x="669" y="3402"/>
                <a:ext cx="301" cy="788"/>
                <a:chOff x="669" y="3402"/>
                <a:chExt cx="301" cy="788"/>
              </a:xfrm>
            </p:grpSpPr>
            <p:sp>
              <p:nvSpPr>
                <p:cNvPr id="119864" name="Rectangle 73"/>
                <p:cNvSpPr>
                  <a:spLocks noChangeArrowheads="1"/>
                </p:cNvSpPr>
                <p:nvPr/>
              </p:nvSpPr>
              <p:spPr bwMode="auto">
                <a:xfrm>
                  <a:off x="712" y="3402"/>
                  <a:ext cx="21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</a:rPr>
                    <a:t>6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65" name="Rectangle 74"/>
                <p:cNvSpPr>
                  <a:spLocks noChangeArrowheads="1"/>
                </p:cNvSpPr>
                <p:nvPr/>
              </p:nvSpPr>
              <p:spPr bwMode="auto">
                <a:xfrm>
                  <a:off x="669" y="3402"/>
                  <a:ext cx="30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43" name="Group 75"/>
              <p:cNvGrpSpPr>
                <a:grpSpLocks/>
              </p:cNvGrpSpPr>
              <p:nvPr/>
            </p:nvGrpSpPr>
            <p:grpSpPr bwMode="auto">
              <a:xfrm>
                <a:off x="970" y="3402"/>
                <a:ext cx="321" cy="788"/>
                <a:chOff x="970" y="3402"/>
                <a:chExt cx="321" cy="788"/>
              </a:xfrm>
            </p:grpSpPr>
            <p:sp>
              <p:nvSpPr>
                <p:cNvPr id="119862" name="Rectangle 76"/>
                <p:cNvSpPr>
                  <a:spLocks noChangeArrowheads="1"/>
                </p:cNvSpPr>
                <p:nvPr/>
              </p:nvSpPr>
              <p:spPr bwMode="auto">
                <a:xfrm>
                  <a:off x="1013" y="3402"/>
                  <a:ext cx="23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63" name="Rectangle 77"/>
                <p:cNvSpPr>
                  <a:spLocks noChangeArrowheads="1"/>
                </p:cNvSpPr>
                <p:nvPr/>
              </p:nvSpPr>
              <p:spPr bwMode="auto">
                <a:xfrm>
                  <a:off x="970" y="3402"/>
                  <a:ext cx="32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44" name="Group 78"/>
              <p:cNvGrpSpPr>
                <a:grpSpLocks/>
              </p:cNvGrpSpPr>
              <p:nvPr/>
            </p:nvGrpSpPr>
            <p:grpSpPr bwMode="auto">
              <a:xfrm>
                <a:off x="1291" y="3402"/>
                <a:ext cx="331" cy="788"/>
                <a:chOff x="1291" y="3402"/>
                <a:chExt cx="331" cy="788"/>
              </a:xfrm>
            </p:grpSpPr>
            <p:sp>
              <p:nvSpPr>
                <p:cNvPr id="119860" name="Rectangle 79"/>
                <p:cNvSpPr>
                  <a:spLocks noChangeArrowheads="1"/>
                </p:cNvSpPr>
                <p:nvPr/>
              </p:nvSpPr>
              <p:spPr bwMode="auto">
                <a:xfrm>
                  <a:off x="1334" y="3402"/>
                  <a:ext cx="24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</a:rPr>
                    <a:t>10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61" name="Rectangle 80"/>
                <p:cNvSpPr>
                  <a:spLocks noChangeArrowheads="1"/>
                </p:cNvSpPr>
                <p:nvPr/>
              </p:nvSpPr>
              <p:spPr bwMode="auto">
                <a:xfrm>
                  <a:off x="1291" y="3402"/>
                  <a:ext cx="33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45" name="Group 81"/>
              <p:cNvGrpSpPr>
                <a:grpSpLocks/>
              </p:cNvGrpSpPr>
              <p:nvPr/>
            </p:nvGrpSpPr>
            <p:grpSpPr bwMode="auto">
              <a:xfrm>
                <a:off x="0" y="4190"/>
                <a:ext cx="322" cy="788"/>
                <a:chOff x="0" y="4190"/>
                <a:chExt cx="322" cy="788"/>
              </a:xfrm>
            </p:grpSpPr>
            <p:sp>
              <p:nvSpPr>
                <p:cNvPr id="119858" name="Rectangle 82"/>
                <p:cNvSpPr>
                  <a:spLocks noChangeArrowheads="1"/>
                </p:cNvSpPr>
                <p:nvPr/>
              </p:nvSpPr>
              <p:spPr bwMode="auto">
                <a:xfrm>
                  <a:off x="43" y="4190"/>
                  <a:ext cx="236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59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4190"/>
                  <a:ext cx="322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46" name="Group 84"/>
              <p:cNvGrpSpPr>
                <a:grpSpLocks/>
              </p:cNvGrpSpPr>
              <p:nvPr/>
            </p:nvGrpSpPr>
            <p:grpSpPr bwMode="auto">
              <a:xfrm>
                <a:off x="322" y="4190"/>
                <a:ext cx="347" cy="788"/>
                <a:chOff x="322" y="4190"/>
                <a:chExt cx="347" cy="788"/>
              </a:xfrm>
            </p:grpSpPr>
            <p:sp>
              <p:nvSpPr>
                <p:cNvPr id="119856" name="Rectangle 85"/>
                <p:cNvSpPr>
                  <a:spLocks noChangeArrowheads="1"/>
                </p:cNvSpPr>
                <p:nvPr/>
              </p:nvSpPr>
              <p:spPr bwMode="auto">
                <a:xfrm>
                  <a:off x="365" y="4190"/>
                  <a:ext cx="261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57" name="Rectangle 86"/>
                <p:cNvSpPr>
                  <a:spLocks noChangeArrowheads="1"/>
                </p:cNvSpPr>
                <p:nvPr/>
              </p:nvSpPr>
              <p:spPr bwMode="auto">
                <a:xfrm>
                  <a:off x="322" y="4190"/>
                  <a:ext cx="347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47" name="Group 87"/>
              <p:cNvGrpSpPr>
                <a:grpSpLocks/>
              </p:cNvGrpSpPr>
              <p:nvPr/>
            </p:nvGrpSpPr>
            <p:grpSpPr bwMode="auto">
              <a:xfrm>
                <a:off x="669" y="4190"/>
                <a:ext cx="301" cy="788"/>
                <a:chOff x="669" y="4190"/>
                <a:chExt cx="301" cy="788"/>
              </a:xfrm>
            </p:grpSpPr>
            <p:sp>
              <p:nvSpPr>
                <p:cNvPr id="119854" name="Rectangle 88"/>
                <p:cNvSpPr>
                  <a:spLocks noChangeArrowheads="1"/>
                </p:cNvSpPr>
                <p:nvPr/>
              </p:nvSpPr>
              <p:spPr bwMode="auto">
                <a:xfrm>
                  <a:off x="712" y="4190"/>
                  <a:ext cx="21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</a:rPr>
                    <a:t>8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55" name="Rectangle 89"/>
                <p:cNvSpPr>
                  <a:spLocks noChangeArrowheads="1"/>
                </p:cNvSpPr>
                <p:nvPr/>
              </p:nvSpPr>
              <p:spPr bwMode="auto">
                <a:xfrm>
                  <a:off x="669" y="4190"/>
                  <a:ext cx="30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48" name="Group 90"/>
              <p:cNvGrpSpPr>
                <a:grpSpLocks/>
              </p:cNvGrpSpPr>
              <p:nvPr/>
            </p:nvGrpSpPr>
            <p:grpSpPr bwMode="auto">
              <a:xfrm>
                <a:off x="970" y="4190"/>
                <a:ext cx="321" cy="788"/>
                <a:chOff x="970" y="4190"/>
                <a:chExt cx="321" cy="788"/>
              </a:xfrm>
            </p:grpSpPr>
            <p:sp>
              <p:nvSpPr>
                <p:cNvPr id="119852" name="Rectangle 91"/>
                <p:cNvSpPr>
                  <a:spLocks noChangeArrowheads="1"/>
                </p:cNvSpPr>
                <p:nvPr/>
              </p:nvSpPr>
              <p:spPr bwMode="auto">
                <a:xfrm>
                  <a:off x="1013" y="4190"/>
                  <a:ext cx="23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6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53" name="Rectangle 92"/>
                <p:cNvSpPr>
                  <a:spLocks noChangeArrowheads="1"/>
                </p:cNvSpPr>
                <p:nvPr/>
              </p:nvSpPr>
              <p:spPr bwMode="auto">
                <a:xfrm>
                  <a:off x="970" y="4190"/>
                  <a:ext cx="32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849" name="Group 93"/>
              <p:cNvGrpSpPr>
                <a:grpSpLocks/>
              </p:cNvGrpSpPr>
              <p:nvPr/>
            </p:nvGrpSpPr>
            <p:grpSpPr bwMode="auto">
              <a:xfrm>
                <a:off x="1291" y="4190"/>
                <a:ext cx="331" cy="788"/>
                <a:chOff x="1291" y="4190"/>
                <a:chExt cx="331" cy="788"/>
              </a:xfrm>
            </p:grpSpPr>
            <p:sp>
              <p:nvSpPr>
                <p:cNvPr id="119850" name="Rectangle 94"/>
                <p:cNvSpPr>
                  <a:spLocks noChangeArrowheads="1"/>
                </p:cNvSpPr>
                <p:nvPr/>
              </p:nvSpPr>
              <p:spPr bwMode="auto">
                <a:xfrm>
                  <a:off x="1334" y="4190"/>
                  <a:ext cx="245" cy="7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</a:rPr>
                    <a:t>10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9851" name="Rectangle 95"/>
                <p:cNvSpPr>
                  <a:spLocks noChangeArrowheads="1"/>
                </p:cNvSpPr>
                <p:nvPr/>
              </p:nvSpPr>
              <p:spPr bwMode="auto">
                <a:xfrm>
                  <a:off x="1291" y="4190"/>
                  <a:ext cx="331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9819" name="Rectangle 96"/>
            <p:cNvSpPr>
              <a:spLocks noChangeArrowheads="1"/>
            </p:cNvSpPr>
            <p:nvPr/>
          </p:nvSpPr>
          <p:spPr bwMode="auto">
            <a:xfrm>
              <a:off x="-3" y="-3"/>
              <a:ext cx="1628" cy="498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9813" name="Group 97"/>
          <p:cNvGrpSpPr>
            <a:grpSpLocks/>
          </p:cNvGrpSpPr>
          <p:nvPr/>
        </p:nvGrpSpPr>
        <p:grpSpPr bwMode="auto">
          <a:xfrm>
            <a:off x="971550" y="1052513"/>
            <a:ext cx="1066800" cy="1371600"/>
            <a:chOff x="2112" y="816"/>
            <a:chExt cx="672" cy="864"/>
          </a:xfrm>
        </p:grpSpPr>
        <p:grpSp>
          <p:nvGrpSpPr>
            <p:cNvPr id="119814" name="Group 98"/>
            <p:cNvGrpSpPr>
              <a:grpSpLocks/>
            </p:cNvGrpSpPr>
            <p:nvPr/>
          </p:nvGrpSpPr>
          <p:grpSpPr bwMode="auto">
            <a:xfrm rot="10800000">
              <a:off x="2160" y="816"/>
              <a:ext cx="624" cy="576"/>
              <a:chOff x="6431" y="11824"/>
              <a:chExt cx="705" cy="367"/>
            </a:xfrm>
          </p:grpSpPr>
          <p:sp>
            <p:nvSpPr>
              <p:cNvPr id="119816" name="AutoShape 99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17" name="Text Box 100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19815" name="Rectangle 101"/>
            <p:cNvSpPr>
              <a:spLocks noChangeArrowheads="1"/>
            </p:cNvSpPr>
            <p:nvPr/>
          </p:nvSpPr>
          <p:spPr bwMode="auto">
            <a:xfrm>
              <a:off x="2112" y="1296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>
                  <a:latin typeface="Times New Roman" pitchFamily="18" charset="0"/>
                </a:rPr>
                <a:t>C</a:t>
              </a:r>
              <a:r>
                <a:rPr lang="zh-CN" altLang="en-US" sz="1600">
                  <a:latin typeface="Times New Roman" pitchFamily="18" charset="0"/>
                </a:rPr>
                <a:t>＜</a:t>
              </a:r>
              <a:r>
                <a:rPr lang="en-US" altLang="zh-CN" sz="1600" i="1"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连接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9788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等值连接 </a:t>
            </a:r>
            <a:r>
              <a:rPr lang="en-US" altLang="zh-CN" i="1" smtClean="0"/>
              <a:t>R</a:t>
            </a:r>
            <a:r>
              <a:rPr lang="en-US" altLang="zh-CN" smtClean="0"/>
              <a:t>  </a:t>
            </a:r>
            <a:r>
              <a:rPr lang="en-US" altLang="zh-CN" i="1" smtClean="0"/>
              <a:t>      S </a:t>
            </a:r>
            <a:endParaRPr lang="en-US" altLang="zh-CN" smtClean="0"/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2627313" y="1052513"/>
            <a:ext cx="1066800" cy="1447800"/>
            <a:chOff x="3360" y="816"/>
            <a:chExt cx="672" cy="912"/>
          </a:xfrm>
        </p:grpSpPr>
        <p:sp>
          <p:nvSpPr>
            <p:cNvPr id="120915" name="Rectangle 5"/>
            <p:cNvSpPr>
              <a:spLocks noChangeArrowheads="1"/>
            </p:cNvSpPr>
            <p:nvPr/>
          </p:nvSpPr>
          <p:spPr bwMode="auto">
            <a:xfrm>
              <a:off x="3408" y="134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>
                  <a:latin typeface="Times New Roman" pitchFamily="18" charset="0"/>
                </a:rPr>
                <a:t>R.B=S.B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120916" name="Group 6"/>
            <p:cNvGrpSpPr>
              <a:grpSpLocks/>
            </p:cNvGrpSpPr>
            <p:nvPr/>
          </p:nvGrpSpPr>
          <p:grpSpPr bwMode="auto">
            <a:xfrm rot="10800000">
              <a:off x="3360" y="816"/>
              <a:ext cx="624" cy="576"/>
              <a:chOff x="6431" y="11824"/>
              <a:chExt cx="705" cy="367"/>
            </a:xfrm>
          </p:grpSpPr>
          <p:sp>
            <p:nvSpPr>
              <p:cNvPr id="120917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8" name="Text Box 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9pPr>
              </a:lstStyle>
              <a:p>
                <a:pPr algn="just"/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0837" name="Group 9"/>
          <p:cNvGrpSpPr>
            <a:grpSpLocks/>
          </p:cNvGrpSpPr>
          <p:nvPr/>
        </p:nvGrpSpPr>
        <p:grpSpPr bwMode="auto">
          <a:xfrm>
            <a:off x="2743200" y="2887663"/>
            <a:ext cx="4114800" cy="3436937"/>
            <a:chOff x="-3" y="-3"/>
            <a:chExt cx="2205" cy="2501"/>
          </a:xfrm>
        </p:grpSpPr>
        <p:grpSp>
          <p:nvGrpSpPr>
            <p:cNvPr id="120838" name="Group 10"/>
            <p:cNvGrpSpPr>
              <a:grpSpLocks/>
            </p:cNvGrpSpPr>
            <p:nvPr/>
          </p:nvGrpSpPr>
          <p:grpSpPr bwMode="auto">
            <a:xfrm>
              <a:off x="0" y="0"/>
              <a:ext cx="2199" cy="2495"/>
              <a:chOff x="0" y="0"/>
              <a:chExt cx="2199" cy="2495"/>
            </a:xfrm>
          </p:grpSpPr>
          <p:grpSp>
            <p:nvGrpSpPr>
              <p:cNvPr id="120840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390" cy="499"/>
                <a:chOff x="0" y="0"/>
                <a:chExt cx="390" cy="499"/>
              </a:xfrm>
            </p:grpSpPr>
            <p:sp>
              <p:nvSpPr>
                <p:cNvPr id="12091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0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914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41" name="Group 14"/>
              <p:cNvGrpSpPr>
                <a:grpSpLocks/>
              </p:cNvGrpSpPr>
              <p:nvPr/>
            </p:nvGrpSpPr>
            <p:grpSpPr bwMode="auto">
              <a:xfrm>
                <a:off x="390" y="0"/>
                <a:ext cx="523" cy="499"/>
                <a:chOff x="390" y="0"/>
                <a:chExt cx="523" cy="499"/>
              </a:xfrm>
            </p:grpSpPr>
            <p:sp>
              <p:nvSpPr>
                <p:cNvPr id="120911" name="Rectangle 15"/>
                <p:cNvSpPr>
                  <a:spLocks noChangeArrowheads="1"/>
                </p:cNvSpPr>
                <p:nvPr/>
              </p:nvSpPr>
              <p:spPr bwMode="auto">
                <a:xfrm>
                  <a:off x="433" y="0"/>
                  <a:ext cx="43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R.B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912" name="Rectangle 16"/>
                <p:cNvSpPr>
                  <a:spLocks noChangeArrowheads="1"/>
                </p:cNvSpPr>
                <p:nvPr/>
              </p:nvSpPr>
              <p:spPr bwMode="auto">
                <a:xfrm>
                  <a:off x="390" y="0"/>
                  <a:ext cx="52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42" name="Group 17"/>
              <p:cNvGrpSpPr>
                <a:grpSpLocks/>
              </p:cNvGrpSpPr>
              <p:nvPr/>
            </p:nvGrpSpPr>
            <p:grpSpPr bwMode="auto">
              <a:xfrm>
                <a:off x="913" y="0"/>
                <a:ext cx="362" cy="499"/>
                <a:chOff x="913" y="0"/>
                <a:chExt cx="362" cy="499"/>
              </a:xfrm>
            </p:grpSpPr>
            <p:sp>
              <p:nvSpPr>
                <p:cNvPr id="120909" name="Rectangle 18"/>
                <p:cNvSpPr>
                  <a:spLocks noChangeArrowheads="1"/>
                </p:cNvSpPr>
                <p:nvPr/>
              </p:nvSpPr>
              <p:spPr bwMode="auto">
                <a:xfrm>
                  <a:off x="956" y="0"/>
                  <a:ext cx="27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910" name="Rectangle 19"/>
                <p:cNvSpPr>
                  <a:spLocks noChangeArrowheads="1"/>
                </p:cNvSpPr>
                <p:nvPr/>
              </p:nvSpPr>
              <p:spPr bwMode="auto">
                <a:xfrm>
                  <a:off x="913" y="0"/>
                  <a:ext cx="36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43" name="Group 20"/>
              <p:cNvGrpSpPr>
                <a:grpSpLocks/>
              </p:cNvGrpSpPr>
              <p:nvPr/>
            </p:nvGrpSpPr>
            <p:grpSpPr bwMode="auto">
              <a:xfrm>
                <a:off x="1275" y="0"/>
                <a:ext cx="504" cy="499"/>
                <a:chOff x="1275" y="0"/>
                <a:chExt cx="504" cy="499"/>
              </a:xfrm>
            </p:grpSpPr>
            <p:sp>
              <p:nvSpPr>
                <p:cNvPr id="120907" name="Rectangle 21"/>
                <p:cNvSpPr>
                  <a:spLocks noChangeArrowheads="1"/>
                </p:cNvSpPr>
                <p:nvPr/>
              </p:nvSpPr>
              <p:spPr bwMode="auto">
                <a:xfrm>
                  <a:off x="1318" y="0"/>
                  <a:ext cx="41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S.B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908" name="Rectangle 22"/>
                <p:cNvSpPr>
                  <a:spLocks noChangeArrowheads="1"/>
                </p:cNvSpPr>
                <p:nvPr/>
              </p:nvSpPr>
              <p:spPr bwMode="auto">
                <a:xfrm>
                  <a:off x="1275" y="0"/>
                  <a:ext cx="50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44" name="Group 23"/>
              <p:cNvGrpSpPr>
                <a:grpSpLocks/>
              </p:cNvGrpSpPr>
              <p:nvPr/>
            </p:nvGrpSpPr>
            <p:grpSpPr bwMode="auto">
              <a:xfrm>
                <a:off x="1779" y="0"/>
                <a:ext cx="420" cy="499"/>
                <a:chOff x="1779" y="0"/>
                <a:chExt cx="420" cy="499"/>
              </a:xfrm>
            </p:grpSpPr>
            <p:sp>
              <p:nvSpPr>
                <p:cNvPr id="120905" name="Rectangle 24"/>
                <p:cNvSpPr>
                  <a:spLocks noChangeArrowheads="1"/>
                </p:cNvSpPr>
                <p:nvPr/>
              </p:nvSpPr>
              <p:spPr bwMode="auto">
                <a:xfrm>
                  <a:off x="1822" y="0"/>
                  <a:ext cx="33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906" name="Rectangle 25"/>
                <p:cNvSpPr>
                  <a:spLocks noChangeArrowheads="1"/>
                </p:cNvSpPr>
                <p:nvPr/>
              </p:nvSpPr>
              <p:spPr bwMode="auto">
                <a:xfrm>
                  <a:off x="1779" y="0"/>
                  <a:ext cx="42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45" name="Group 26"/>
              <p:cNvGrpSpPr>
                <a:grpSpLocks/>
              </p:cNvGrpSpPr>
              <p:nvPr/>
            </p:nvGrpSpPr>
            <p:grpSpPr bwMode="auto">
              <a:xfrm>
                <a:off x="0" y="499"/>
                <a:ext cx="390" cy="499"/>
                <a:chOff x="0" y="499"/>
                <a:chExt cx="390" cy="499"/>
              </a:xfrm>
            </p:grpSpPr>
            <p:sp>
              <p:nvSpPr>
                <p:cNvPr id="120903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30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904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9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46" name="Group 29"/>
              <p:cNvGrpSpPr>
                <a:grpSpLocks/>
              </p:cNvGrpSpPr>
              <p:nvPr/>
            </p:nvGrpSpPr>
            <p:grpSpPr bwMode="auto">
              <a:xfrm>
                <a:off x="390" y="499"/>
                <a:ext cx="523" cy="499"/>
                <a:chOff x="390" y="499"/>
                <a:chExt cx="523" cy="499"/>
              </a:xfrm>
            </p:grpSpPr>
            <p:sp>
              <p:nvSpPr>
                <p:cNvPr id="120901" name="Rectangle 30"/>
                <p:cNvSpPr>
                  <a:spLocks noChangeArrowheads="1"/>
                </p:cNvSpPr>
                <p:nvPr/>
              </p:nvSpPr>
              <p:spPr bwMode="auto">
                <a:xfrm>
                  <a:off x="433" y="499"/>
                  <a:ext cx="43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902" name="Rectangle 31"/>
                <p:cNvSpPr>
                  <a:spLocks noChangeArrowheads="1"/>
                </p:cNvSpPr>
                <p:nvPr/>
              </p:nvSpPr>
              <p:spPr bwMode="auto">
                <a:xfrm>
                  <a:off x="390" y="499"/>
                  <a:ext cx="52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47" name="Group 32"/>
              <p:cNvGrpSpPr>
                <a:grpSpLocks/>
              </p:cNvGrpSpPr>
              <p:nvPr/>
            </p:nvGrpSpPr>
            <p:grpSpPr bwMode="auto">
              <a:xfrm>
                <a:off x="913" y="499"/>
                <a:ext cx="362" cy="499"/>
                <a:chOff x="913" y="499"/>
                <a:chExt cx="362" cy="499"/>
              </a:xfrm>
            </p:grpSpPr>
            <p:sp>
              <p:nvSpPr>
                <p:cNvPr id="120899" name="Rectangle 33"/>
                <p:cNvSpPr>
                  <a:spLocks noChangeArrowheads="1"/>
                </p:cNvSpPr>
                <p:nvPr/>
              </p:nvSpPr>
              <p:spPr bwMode="auto">
                <a:xfrm>
                  <a:off x="956" y="499"/>
                  <a:ext cx="27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5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900" name="Rectangle 34"/>
                <p:cNvSpPr>
                  <a:spLocks noChangeArrowheads="1"/>
                </p:cNvSpPr>
                <p:nvPr/>
              </p:nvSpPr>
              <p:spPr bwMode="auto">
                <a:xfrm>
                  <a:off x="913" y="499"/>
                  <a:ext cx="36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48" name="Group 35"/>
              <p:cNvGrpSpPr>
                <a:grpSpLocks/>
              </p:cNvGrpSpPr>
              <p:nvPr/>
            </p:nvGrpSpPr>
            <p:grpSpPr bwMode="auto">
              <a:xfrm>
                <a:off x="1275" y="499"/>
                <a:ext cx="504" cy="499"/>
                <a:chOff x="1275" y="499"/>
                <a:chExt cx="504" cy="499"/>
              </a:xfrm>
            </p:grpSpPr>
            <p:sp>
              <p:nvSpPr>
                <p:cNvPr id="120897" name="Rectangle 36"/>
                <p:cNvSpPr>
                  <a:spLocks noChangeArrowheads="1"/>
                </p:cNvSpPr>
                <p:nvPr/>
              </p:nvSpPr>
              <p:spPr bwMode="auto">
                <a:xfrm>
                  <a:off x="1318" y="499"/>
                  <a:ext cx="41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98" name="Rectangle 37"/>
                <p:cNvSpPr>
                  <a:spLocks noChangeArrowheads="1"/>
                </p:cNvSpPr>
                <p:nvPr/>
              </p:nvSpPr>
              <p:spPr bwMode="auto">
                <a:xfrm>
                  <a:off x="1275" y="499"/>
                  <a:ext cx="50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49" name="Group 38"/>
              <p:cNvGrpSpPr>
                <a:grpSpLocks/>
              </p:cNvGrpSpPr>
              <p:nvPr/>
            </p:nvGrpSpPr>
            <p:grpSpPr bwMode="auto">
              <a:xfrm>
                <a:off x="1779" y="499"/>
                <a:ext cx="420" cy="499"/>
                <a:chOff x="1779" y="499"/>
                <a:chExt cx="420" cy="499"/>
              </a:xfrm>
            </p:grpSpPr>
            <p:sp>
              <p:nvSpPr>
                <p:cNvPr id="120895" name="Rectangle 39"/>
                <p:cNvSpPr>
                  <a:spLocks noChangeArrowheads="1"/>
                </p:cNvSpPr>
                <p:nvPr/>
              </p:nvSpPr>
              <p:spPr bwMode="auto">
                <a:xfrm>
                  <a:off x="1822" y="499"/>
                  <a:ext cx="33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96" name="Rectangle 40"/>
                <p:cNvSpPr>
                  <a:spLocks noChangeArrowheads="1"/>
                </p:cNvSpPr>
                <p:nvPr/>
              </p:nvSpPr>
              <p:spPr bwMode="auto">
                <a:xfrm>
                  <a:off x="1779" y="499"/>
                  <a:ext cx="42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50" name="Group 41"/>
              <p:cNvGrpSpPr>
                <a:grpSpLocks/>
              </p:cNvGrpSpPr>
              <p:nvPr/>
            </p:nvGrpSpPr>
            <p:grpSpPr bwMode="auto">
              <a:xfrm>
                <a:off x="0" y="998"/>
                <a:ext cx="390" cy="499"/>
                <a:chOff x="0" y="998"/>
                <a:chExt cx="390" cy="499"/>
              </a:xfrm>
            </p:grpSpPr>
            <p:sp>
              <p:nvSpPr>
                <p:cNvPr id="120893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30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94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39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51" name="Group 44"/>
              <p:cNvGrpSpPr>
                <a:grpSpLocks/>
              </p:cNvGrpSpPr>
              <p:nvPr/>
            </p:nvGrpSpPr>
            <p:grpSpPr bwMode="auto">
              <a:xfrm>
                <a:off x="390" y="998"/>
                <a:ext cx="523" cy="499"/>
                <a:chOff x="390" y="998"/>
                <a:chExt cx="523" cy="499"/>
              </a:xfrm>
            </p:grpSpPr>
            <p:sp>
              <p:nvSpPr>
                <p:cNvPr id="120891" name="Rectangle 45"/>
                <p:cNvSpPr>
                  <a:spLocks noChangeArrowheads="1"/>
                </p:cNvSpPr>
                <p:nvPr/>
              </p:nvSpPr>
              <p:spPr bwMode="auto">
                <a:xfrm>
                  <a:off x="433" y="998"/>
                  <a:ext cx="43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92" name="Rectangle 46"/>
                <p:cNvSpPr>
                  <a:spLocks noChangeArrowheads="1"/>
                </p:cNvSpPr>
                <p:nvPr/>
              </p:nvSpPr>
              <p:spPr bwMode="auto">
                <a:xfrm>
                  <a:off x="390" y="998"/>
                  <a:ext cx="52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52" name="Group 47"/>
              <p:cNvGrpSpPr>
                <a:grpSpLocks/>
              </p:cNvGrpSpPr>
              <p:nvPr/>
            </p:nvGrpSpPr>
            <p:grpSpPr bwMode="auto">
              <a:xfrm>
                <a:off x="913" y="998"/>
                <a:ext cx="362" cy="499"/>
                <a:chOff x="913" y="998"/>
                <a:chExt cx="362" cy="499"/>
              </a:xfrm>
            </p:grpSpPr>
            <p:sp>
              <p:nvSpPr>
                <p:cNvPr id="120889" name="Rectangle 48"/>
                <p:cNvSpPr>
                  <a:spLocks noChangeArrowheads="1"/>
                </p:cNvSpPr>
                <p:nvPr/>
              </p:nvSpPr>
              <p:spPr bwMode="auto">
                <a:xfrm>
                  <a:off x="956" y="998"/>
                  <a:ext cx="27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6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90" name="Rectangle 49"/>
                <p:cNvSpPr>
                  <a:spLocks noChangeArrowheads="1"/>
                </p:cNvSpPr>
                <p:nvPr/>
              </p:nvSpPr>
              <p:spPr bwMode="auto">
                <a:xfrm>
                  <a:off x="913" y="998"/>
                  <a:ext cx="36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53" name="Group 50"/>
              <p:cNvGrpSpPr>
                <a:grpSpLocks/>
              </p:cNvGrpSpPr>
              <p:nvPr/>
            </p:nvGrpSpPr>
            <p:grpSpPr bwMode="auto">
              <a:xfrm>
                <a:off x="1275" y="998"/>
                <a:ext cx="504" cy="499"/>
                <a:chOff x="1275" y="998"/>
                <a:chExt cx="504" cy="499"/>
              </a:xfrm>
            </p:grpSpPr>
            <p:sp>
              <p:nvSpPr>
                <p:cNvPr id="120887" name="Rectangle 51"/>
                <p:cNvSpPr>
                  <a:spLocks noChangeArrowheads="1"/>
                </p:cNvSpPr>
                <p:nvPr/>
              </p:nvSpPr>
              <p:spPr bwMode="auto">
                <a:xfrm>
                  <a:off x="1318" y="998"/>
                  <a:ext cx="41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88" name="Rectangle 52"/>
                <p:cNvSpPr>
                  <a:spLocks noChangeArrowheads="1"/>
                </p:cNvSpPr>
                <p:nvPr/>
              </p:nvSpPr>
              <p:spPr bwMode="auto">
                <a:xfrm>
                  <a:off x="1275" y="998"/>
                  <a:ext cx="50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54" name="Group 53"/>
              <p:cNvGrpSpPr>
                <a:grpSpLocks/>
              </p:cNvGrpSpPr>
              <p:nvPr/>
            </p:nvGrpSpPr>
            <p:grpSpPr bwMode="auto">
              <a:xfrm>
                <a:off x="1779" y="998"/>
                <a:ext cx="420" cy="499"/>
                <a:chOff x="1779" y="998"/>
                <a:chExt cx="420" cy="499"/>
              </a:xfrm>
            </p:grpSpPr>
            <p:sp>
              <p:nvSpPr>
                <p:cNvPr id="120885" name="Rectangle 54"/>
                <p:cNvSpPr>
                  <a:spLocks noChangeArrowheads="1"/>
                </p:cNvSpPr>
                <p:nvPr/>
              </p:nvSpPr>
              <p:spPr bwMode="auto">
                <a:xfrm>
                  <a:off x="1822" y="998"/>
                  <a:ext cx="33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7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86" name="Rectangle 55"/>
                <p:cNvSpPr>
                  <a:spLocks noChangeArrowheads="1"/>
                </p:cNvSpPr>
                <p:nvPr/>
              </p:nvSpPr>
              <p:spPr bwMode="auto">
                <a:xfrm>
                  <a:off x="1779" y="998"/>
                  <a:ext cx="42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55" name="Group 56"/>
              <p:cNvGrpSpPr>
                <a:grpSpLocks/>
              </p:cNvGrpSpPr>
              <p:nvPr/>
            </p:nvGrpSpPr>
            <p:grpSpPr bwMode="auto">
              <a:xfrm>
                <a:off x="0" y="1497"/>
                <a:ext cx="390" cy="499"/>
                <a:chOff x="0" y="1497"/>
                <a:chExt cx="390" cy="499"/>
              </a:xfrm>
            </p:grpSpPr>
            <p:sp>
              <p:nvSpPr>
                <p:cNvPr id="120883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30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84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39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56" name="Group 59"/>
              <p:cNvGrpSpPr>
                <a:grpSpLocks/>
              </p:cNvGrpSpPr>
              <p:nvPr/>
            </p:nvGrpSpPr>
            <p:grpSpPr bwMode="auto">
              <a:xfrm>
                <a:off x="390" y="1497"/>
                <a:ext cx="523" cy="499"/>
                <a:chOff x="390" y="1497"/>
                <a:chExt cx="523" cy="499"/>
              </a:xfrm>
            </p:grpSpPr>
            <p:sp>
              <p:nvSpPr>
                <p:cNvPr id="120881" name="Rectangle 60"/>
                <p:cNvSpPr>
                  <a:spLocks noChangeArrowheads="1"/>
                </p:cNvSpPr>
                <p:nvPr/>
              </p:nvSpPr>
              <p:spPr bwMode="auto">
                <a:xfrm>
                  <a:off x="433" y="1497"/>
                  <a:ext cx="43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82" name="Rectangle 61"/>
                <p:cNvSpPr>
                  <a:spLocks noChangeArrowheads="1"/>
                </p:cNvSpPr>
                <p:nvPr/>
              </p:nvSpPr>
              <p:spPr bwMode="auto">
                <a:xfrm>
                  <a:off x="390" y="1497"/>
                  <a:ext cx="52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57" name="Group 62"/>
              <p:cNvGrpSpPr>
                <a:grpSpLocks/>
              </p:cNvGrpSpPr>
              <p:nvPr/>
            </p:nvGrpSpPr>
            <p:grpSpPr bwMode="auto">
              <a:xfrm>
                <a:off x="913" y="1497"/>
                <a:ext cx="362" cy="499"/>
                <a:chOff x="913" y="1497"/>
                <a:chExt cx="362" cy="499"/>
              </a:xfrm>
            </p:grpSpPr>
            <p:sp>
              <p:nvSpPr>
                <p:cNvPr id="120879" name="Rectangle 63"/>
                <p:cNvSpPr>
                  <a:spLocks noChangeArrowheads="1"/>
                </p:cNvSpPr>
                <p:nvPr/>
              </p:nvSpPr>
              <p:spPr bwMode="auto">
                <a:xfrm>
                  <a:off x="956" y="1497"/>
                  <a:ext cx="27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8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80" name="Rectangle 64"/>
                <p:cNvSpPr>
                  <a:spLocks noChangeArrowheads="1"/>
                </p:cNvSpPr>
                <p:nvPr/>
              </p:nvSpPr>
              <p:spPr bwMode="auto">
                <a:xfrm>
                  <a:off x="913" y="1497"/>
                  <a:ext cx="36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58" name="Group 65"/>
              <p:cNvGrpSpPr>
                <a:grpSpLocks/>
              </p:cNvGrpSpPr>
              <p:nvPr/>
            </p:nvGrpSpPr>
            <p:grpSpPr bwMode="auto">
              <a:xfrm>
                <a:off x="1275" y="1497"/>
                <a:ext cx="504" cy="499"/>
                <a:chOff x="1275" y="1497"/>
                <a:chExt cx="504" cy="499"/>
              </a:xfrm>
            </p:grpSpPr>
            <p:sp>
              <p:nvSpPr>
                <p:cNvPr id="120877" name="Rectangle 66"/>
                <p:cNvSpPr>
                  <a:spLocks noChangeArrowheads="1"/>
                </p:cNvSpPr>
                <p:nvPr/>
              </p:nvSpPr>
              <p:spPr bwMode="auto">
                <a:xfrm>
                  <a:off x="1318" y="1497"/>
                  <a:ext cx="41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78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5" y="1497"/>
                  <a:ext cx="50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59" name="Group 68"/>
              <p:cNvGrpSpPr>
                <a:grpSpLocks/>
              </p:cNvGrpSpPr>
              <p:nvPr/>
            </p:nvGrpSpPr>
            <p:grpSpPr bwMode="auto">
              <a:xfrm>
                <a:off x="1779" y="1497"/>
                <a:ext cx="420" cy="499"/>
                <a:chOff x="1779" y="1497"/>
                <a:chExt cx="420" cy="499"/>
              </a:xfrm>
            </p:grpSpPr>
            <p:sp>
              <p:nvSpPr>
                <p:cNvPr id="120875" name="Rectangle 69"/>
                <p:cNvSpPr>
                  <a:spLocks noChangeArrowheads="1"/>
                </p:cNvSpPr>
                <p:nvPr/>
              </p:nvSpPr>
              <p:spPr bwMode="auto">
                <a:xfrm>
                  <a:off x="1822" y="1497"/>
                  <a:ext cx="33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10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76" name="Rectangle 70"/>
                <p:cNvSpPr>
                  <a:spLocks noChangeArrowheads="1"/>
                </p:cNvSpPr>
                <p:nvPr/>
              </p:nvSpPr>
              <p:spPr bwMode="auto">
                <a:xfrm>
                  <a:off x="1779" y="1497"/>
                  <a:ext cx="42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60" name="Group 71"/>
              <p:cNvGrpSpPr>
                <a:grpSpLocks/>
              </p:cNvGrpSpPr>
              <p:nvPr/>
            </p:nvGrpSpPr>
            <p:grpSpPr bwMode="auto">
              <a:xfrm>
                <a:off x="0" y="1996"/>
                <a:ext cx="390" cy="499"/>
                <a:chOff x="0" y="1996"/>
                <a:chExt cx="390" cy="499"/>
              </a:xfrm>
            </p:grpSpPr>
            <p:sp>
              <p:nvSpPr>
                <p:cNvPr id="120873" name="Rectangle 72"/>
                <p:cNvSpPr>
                  <a:spLocks noChangeArrowheads="1"/>
                </p:cNvSpPr>
                <p:nvPr/>
              </p:nvSpPr>
              <p:spPr bwMode="auto">
                <a:xfrm>
                  <a:off x="43" y="1996"/>
                  <a:ext cx="30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74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1996"/>
                  <a:ext cx="39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61" name="Group 74"/>
              <p:cNvGrpSpPr>
                <a:grpSpLocks/>
              </p:cNvGrpSpPr>
              <p:nvPr/>
            </p:nvGrpSpPr>
            <p:grpSpPr bwMode="auto">
              <a:xfrm>
                <a:off x="390" y="1996"/>
                <a:ext cx="523" cy="499"/>
                <a:chOff x="390" y="1996"/>
                <a:chExt cx="523" cy="499"/>
              </a:xfrm>
            </p:grpSpPr>
            <p:sp>
              <p:nvSpPr>
                <p:cNvPr id="120871" name="Rectangle 75"/>
                <p:cNvSpPr>
                  <a:spLocks noChangeArrowheads="1"/>
                </p:cNvSpPr>
                <p:nvPr/>
              </p:nvSpPr>
              <p:spPr bwMode="auto">
                <a:xfrm>
                  <a:off x="433" y="1996"/>
                  <a:ext cx="43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72" name="Rectangle 76"/>
                <p:cNvSpPr>
                  <a:spLocks noChangeArrowheads="1"/>
                </p:cNvSpPr>
                <p:nvPr/>
              </p:nvSpPr>
              <p:spPr bwMode="auto">
                <a:xfrm>
                  <a:off x="390" y="1996"/>
                  <a:ext cx="52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62" name="Group 77"/>
              <p:cNvGrpSpPr>
                <a:grpSpLocks/>
              </p:cNvGrpSpPr>
              <p:nvPr/>
            </p:nvGrpSpPr>
            <p:grpSpPr bwMode="auto">
              <a:xfrm>
                <a:off x="913" y="1996"/>
                <a:ext cx="362" cy="499"/>
                <a:chOff x="913" y="1996"/>
                <a:chExt cx="362" cy="499"/>
              </a:xfrm>
            </p:grpSpPr>
            <p:sp>
              <p:nvSpPr>
                <p:cNvPr id="120869" name="Rectangle 78"/>
                <p:cNvSpPr>
                  <a:spLocks noChangeArrowheads="1"/>
                </p:cNvSpPr>
                <p:nvPr/>
              </p:nvSpPr>
              <p:spPr bwMode="auto">
                <a:xfrm>
                  <a:off x="956" y="1996"/>
                  <a:ext cx="27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8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70" name="Rectangle 79"/>
                <p:cNvSpPr>
                  <a:spLocks noChangeArrowheads="1"/>
                </p:cNvSpPr>
                <p:nvPr/>
              </p:nvSpPr>
              <p:spPr bwMode="auto">
                <a:xfrm>
                  <a:off x="913" y="1996"/>
                  <a:ext cx="36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63" name="Group 80"/>
              <p:cNvGrpSpPr>
                <a:grpSpLocks/>
              </p:cNvGrpSpPr>
              <p:nvPr/>
            </p:nvGrpSpPr>
            <p:grpSpPr bwMode="auto">
              <a:xfrm>
                <a:off x="1275" y="1996"/>
                <a:ext cx="504" cy="499"/>
                <a:chOff x="1275" y="1996"/>
                <a:chExt cx="504" cy="499"/>
              </a:xfrm>
            </p:grpSpPr>
            <p:sp>
              <p:nvSpPr>
                <p:cNvPr id="120867" name="Rectangle 81"/>
                <p:cNvSpPr>
                  <a:spLocks noChangeArrowheads="1"/>
                </p:cNvSpPr>
                <p:nvPr/>
              </p:nvSpPr>
              <p:spPr bwMode="auto">
                <a:xfrm>
                  <a:off x="1318" y="1996"/>
                  <a:ext cx="41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68" name="Rectangle 82"/>
                <p:cNvSpPr>
                  <a:spLocks noChangeArrowheads="1"/>
                </p:cNvSpPr>
                <p:nvPr/>
              </p:nvSpPr>
              <p:spPr bwMode="auto">
                <a:xfrm>
                  <a:off x="1275" y="1996"/>
                  <a:ext cx="50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64" name="Group 83"/>
              <p:cNvGrpSpPr>
                <a:grpSpLocks/>
              </p:cNvGrpSpPr>
              <p:nvPr/>
            </p:nvGrpSpPr>
            <p:grpSpPr bwMode="auto">
              <a:xfrm>
                <a:off x="1779" y="1996"/>
                <a:ext cx="420" cy="499"/>
                <a:chOff x="1779" y="1996"/>
                <a:chExt cx="420" cy="499"/>
              </a:xfrm>
            </p:grpSpPr>
            <p:sp>
              <p:nvSpPr>
                <p:cNvPr id="120865" name="Rectangle 84"/>
                <p:cNvSpPr>
                  <a:spLocks noChangeArrowheads="1"/>
                </p:cNvSpPr>
                <p:nvPr/>
              </p:nvSpPr>
              <p:spPr bwMode="auto">
                <a:xfrm>
                  <a:off x="1822" y="1996"/>
                  <a:ext cx="33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0866" name="Rectangle 85"/>
                <p:cNvSpPr>
                  <a:spLocks noChangeArrowheads="1"/>
                </p:cNvSpPr>
                <p:nvPr/>
              </p:nvSpPr>
              <p:spPr bwMode="auto">
                <a:xfrm>
                  <a:off x="1779" y="1996"/>
                  <a:ext cx="42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0839" name="Rectangle 86"/>
            <p:cNvSpPr>
              <a:spLocks noChangeArrowheads="1"/>
            </p:cNvSpPr>
            <p:nvPr/>
          </p:nvSpPr>
          <p:spPr bwMode="auto">
            <a:xfrm>
              <a:off x="-3" y="-3"/>
              <a:ext cx="2205" cy="2501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连接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9788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自然连接 </a:t>
            </a:r>
            <a:r>
              <a:rPr lang="en-US" altLang="zh-CN" i="1" smtClean="0"/>
              <a:t>R</a:t>
            </a:r>
            <a:r>
              <a:rPr lang="en-US" altLang="zh-CN" smtClean="0"/>
              <a:t>  </a:t>
            </a:r>
            <a:r>
              <a:rPr lang="en-US" altLang="zh-CN" i="1" smtClean="0"/>
              <a:t>      S </a:t>
            </a:r>
            <a:endParaRPr lang="en-US" altLang="zh-CN" smtClean="0"/>
          </a:p>
        </p:txBody>
      </p:sp>
      <p:grpSp>
        <p:nvGrpSpPr>
          <p:cNvPr id="121860" name="Group 4"/>
          <p:cNvGrpSpPr>
            <a:grpSpLocks/>
          </p:cNvGrpSpPr>
          <p:nvPr/>
        </p:nvGrpSpPr>
        <p:grpSpPr bwMode="auto">
          <a:xfrm rot="10800000">
            <a:off x="2700338" y="1125538"/>
            <a:ext cx="990600" cy="914400"/>
            <a:chOff x="6431" y="11824"/>
            <a:chExt cx="705" cy="367"/>
          </a:xfrm>
        </p:grpSpPr>
        <p:sp>
          <p:nvSpPr>
            <p:cNvPr id="121924" name="AutoShape 5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25" name="Text Box 6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algn="just"/>
              <a:r>
                <a:rPr lang="en-US" altLang="zh-CN" sz="600" i="1"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21861" name="Group 7"/>
          <p:cNvGrpSpPr>
            <a:grpSpLocks/>
          </p:cNvGrpSpPr>
          <p:nvPr/>
        </p:nvGrpSpPr>
        <p:grpSpPr bwMode="auto">
          <a:xfrm>
            <a:off x="2438400" y="2667000"/>
            <a:ext cx="3505200" cy="3505200"/>
            <a:chOff x="-3" y="-3"/>
            <a:chExt cx="1446" cy="2712"/>
          </a:xfrm>
        </p:grpSpPr>
        <p:grpSp>
          <p:nvGrpSpPr>
            <p:cNvPr id="121862" name="Group 8"/>
            <p:cNvGrpSpPr>
              <a:grpSpLocks/>
            </p:cNvGrpSpPr>
            <p:nvPr/>
          </p:nvGrpSpPr>
          <p:grpSpPr bwMode="auto">
            <a:xfrm>
              <a:off x="0" y="0"/>
              <a:ext cx="1440" cy="2706"/>
              <a:chOff x="0" y="0"/>
              <a:chExt cx="1440" cy="2706"/>
            </a:xfrm>
          </p:grpSpPr>
          <p:grpSp>
            <p:nvGrpSpPr>
              <p:cNvPr id="121864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360" cy="499"/>
                <a:chOff x="0" y="0"/>
                <a:chExt cx="360" cy="499"/>
              </a:xfrm>
            </p:grpSpPr>
            <p:sp>
              <p:nvSpPr>
                <p:cNvPr id="121922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923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65" name="Group 12"/>
              <p:cNvGrpSpPr>
                <a:grpSpLocks/>
              </p:cNvGrpSpPr>
              <p:nvPr/>
            </p:nvGrpSpPr>
            <p:grpSpPr bwMode="auto">
              <a:xfrm>
                <a:off x="360" y="0"/>
                <a:ext cx="360" cy="499"/>
                <a:chOff x="360" y="0"/>
                <a:chExt cx="360" cy="499"/>
              </a:xfrm>
            </p:grpSpPr>
            <p:sp>
              <p:nvSpPr>
                <p:cNvPr id="121920" name="Rectangle 13"/>
                <p:cNvSpPr>
                  <a:spLocks noChangeArrowheads="1"/>
                </p:cNvSpPr>
                <p:nvPr/>
              </p:nvSpPr>
              <p:spPr bwMode="auto">
                <a:xfrm>
                  <a:off x="40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9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66" name="Group 15"/>
              <p:cNvGrpSpPr>
                <a:grpSpLocks/>
              </p:cNvGrpSpPr>
              <p:nvPr/>
            </p:nvGrpSpPr>
            <p:grpSpPr bwMode="auto">
              <a:xfrm>
                <a:off x="720" y="0"/>
                <a:ext cx="360" cy="499"/>
                <a:chOff x="720" y="0"/>
                <a:chExt cx="360" cy="499"/>
              </a:xfrm>
            </p:grpSpPr>
            <p:sp>
              <p:nvSpPr>
                <p:cNvPr id="121918" name="Rectangle 16"/>
                <p:cNvSpPr>
                  <a:spLocks noChangeArrowheads="1"/>
                </p:cNvSpPr>
                <p:nvPr/>
              </p:nvSpPr>
              <p:spPr bwMode="auto">
                <a:xfrm>
                  <a:off x="76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919" name="Rectangle 17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67" name="Group 18"/>
              <p:cNvGrpSpPr>
                <a:grpSpLocks/>
              </p:cNvGrpSpPr>
              <p:nvPr/>
            </p:nvGrpSpPr>
            <p:grpSpPr bwMode="auto">
              <a:xfrm>
                <a:off x="1080" y="0"/>
                <a:ext cx="360" cy="499"/>
                <a:chOff x="1080" y="0"/>
                <a:chExt cx="360" cy="499"/>
              </a:xfrm>
            </p:grpSpPr>
            <p:sp>
              <p:nvSpPr>
                <p:cNvPr id="121916" name="Rectangle 19"/>
                <p:cNvSpPr>
                  <a:spLocks noChangeArrowheads="1"/>
                </p:cNvSpPr>
                <p:nvPr/>
              </p:nvSpPr>
              <p:spPr bwMode="auto">
                <a:xfrm>
                  <a:off x="112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917" name="Rectangle 20"/>
                <p:cNvSpPr>
                  <a:spLocks noChangeArrowheads="1"/>
                </p:cNvSpPr>
                <p:nvPr/>
              </p:nvSpPr>
              <p:spPr bwMode="auto">
                <a:xfrm>
                  <a:off x="108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68" name="Group 21"/>
              <p:cNvGrpSpPr>
                <a:grpSpLocks/>
              </p:cNvGrpSpPr>
              <p:nvPr/>
            </p:nvGrpSpPr>
            <p:grpSpPr bwMode="auto">
              <a:xfrm>
                <a:off x="0" y="499"/>
                <a:ext cx="360" cy="499"/>
                <a:chOff x="0" y="499"/>
                <a:chExt cx="360" cy="499"/>
              </a:xfrm>
            </p:grpSpPr>
            <p:sp>
              <p:nvSpPr>
                <p:cNvPr id="121914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915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69" name="Group 24"/>
              <p:cNvGrpSpPr>
                <a:grpSpLocks/>
              </p:cNvGrpSpPr>
              <p:nvPr/>
            </p:nvGrpSpPr>
            <p:grpSpPr bwMode="auto">
              <a:xfrm>
                <a:off x="360" y="499"/>
                <a:ext cx="360" cy="499"/>
                <a:chOff x="360" y="499"/>
                <a:chExt cx="360" cy="499"/>
              </a:xfrm>
            </p:grpSpPr>
            <p:sp>
              <p:nvSpPr>
                <p:cNvPr id="121912" name="Rectangle 25"/>
                <p:cNvSpPr>
                  <a:spLocks noChangeArrowheads="1"/>
                </p:cNvSpPr>
                <p:nvPr/>
              </p:nvSpPr>
              <p:spPr bwMode="auto">
                <a:xfrm>
                  <a:off x="403" y="499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913" name="Rectangle 26"/>
                <p:cNvSpPr>
                  <a:spLocks noChangeArrowheads="1"/>
                </p:cNvSpPr>
                <p:nvPr/>
              </p:nvSpPr>
              <p:spPr bwMode="auto">
                <a:xfrm>
                  <a:off x="36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70" name="Group 27"/>
              <p:cNvGrpSpPr>
                <a:grpSpLocks/>
              </p:cNvGrpSpPr>
              <p:nvPr/>
            </p:nvGrpSpPr>
            <p:grpSpPr bwMode="auto">
              <a:xfrm>
                <a:off x="720" y="499"/>
                <a:ext cx="360" cy="499"/>
                <a:chOff x="720" y="499"/>
                <a:chExt cx="360" cy="499"/>
              </a:xfrm>
            </p:grpSpPr>
            <p:sp>
              <p:nvSpPr>
                <p:cNvPr id="121910" name="Rectangle 28"/>
                <p:cNvSpPr>
                  <a:spLocks noChangeArrowheads="1"/>
                </p:cNvSpPr>
                <p:nvPr/>
              </p:nvSpPr>
              <p:spPr bwMode="auto">
                <a:xfrm>
                  <a:off x="763" y="499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5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911" name="Rectangle 29"/>
                <p:cNvSpPr>
                  <a:spLocks noChangeArrowheads="1"/>
                </p:cNvSpPr>
                <p:nvPr/>
              </p:nvSpPr>
              <p:spPr bwMode="auto">
                <a:xfrm>
                  <a:off x="72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71" name="Group 30"/>
              <p:cNvGrpSpPr>
                <a:grpSpLocks/>
              </p:cNvGrpSpPr>
              <p:nvPr/>
            </p:nvGrpSpPr>
            <p:grpSpPr bwMode="auto">
              <a:xfrm>
                <a:off x="1080" y="499"/>
                <a:ext cx="360" cy="499"/>
                <a:chOff x="1080" y="499"/>
                <a:chExt cx="360" cy="499"/>
              </a:xfrm>
            </p:grpSpPr>
            <p:sp>
              <p:nvSpPr>
                <p:cNvPr id="121908" name="Rectangle 31"/>
                <p:cNvSpPr>
                  <a:spLocks noChangeArrowheads="1"/>
                </p:cNvSpPr>
                <p:nvPr/>
              </p:nvSpPr>
              <p:spPr bwMode="auto">
                <a:xfrm>
                  <a:off x="1123" y="499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9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080" y="499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72" name="Group 33"/>
              <p:cNvGrpSpPr>
                <a:grpSpLocks/>
              </p:cNvGrpSpPr>
              <p:nvPr/>
            </p:nvGrpSpPr>
            <p:grpSpPr bwMode="auto">
              <a:xfrm>
                <a:off x="0" y="998"/>
                <a:ext cx="360" cy="499"/>
                <a:chOff x="0" y="998"/>
                <a:chExt cx="360" cy="499"/>
              </a:xfrm>
            </p:grpSpPr>
            <p:sp>
              <p:nvSpPr>
                <p:cNvPr id="121906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907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73" name="Group 36"/>
              <p:cNvGrpSpPr>
                <a:grpSpLocks/>
              </p:cNvGrpSpPr>
              <p:nvPr/>
            </p:nvGrpSpPr>
            <p:grpSpPr bwMode="auto">
              <a:xfrm>
                <a:off x="360" y="998"/>
                <a:ext cx="360" cy="499"/>
                <a:chOff x="360" y="998"/>
                <a:chExt cx="360" cy="499"/>
              </a:xfrm>
            </p:grpSpPr>
            <p:sp>
              <p:nvSpPr>
                <p:cNvPr id="121904" name="Rectangle 37"/>
                <p:cNvSpPr>
                  <a:spLocks noChangeArrowheads="1"/>
                </p:cNvSpPr>
                <p:nvPr/>
              </p:nvSpPr>
              <p:spPr bwMode="auto">
                <a:xfrm>
                  <a:off x="403" y="998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905" name="Rectangle 38"/>
                <p:cNvSpPr>
                  <a:spLocks noChangeArrowheads="1"/>
                </p:cNvSpPr>
                <p:nvPr/>
              </p:nvSpPr>
              <p:spPr bwMode="auto">
                <a:xfrm>
                  <a:off x="36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74" name="Group 39"/>
              <p:cNvGrpSpPr>
                <a:grpSpLocks/>
              </p:cNvGrpSpPr>
              <p:nvPr/>
            </p:nvGrpSpPr>
            <p:grpSpPr bwMode="auto">
              <a:xfrm>
                <a:off x="720" y="998"/>
                <a:ext cx="360" cy="499"/>
                <a:chOff x="720" y="998"/>
                <a:chExt cx="360" cy="499"/>
              </a:xfrm>
            </p:grpSpPr>
            <p:sp>
              <p:nvSpPr>
                <p:cNvPr id="121902" name="Rectangle 40"/>
                <p:cNvSpPr>
                  <a:spLocks noChangeArrowheads="1"/>
                </p:cNvSpPr>
                <p:nvPr/>
              </p:nvSpPr>
              <p:spPr bwMode="auto">
                <a:xfrm>
                  <a:off x="763" y="998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6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903" name="Rectangle 41"/>
                <p:cNvSpPr>
                  <a:spLocks noChangeArrowheads="1"/>
                </p:cNvSpPr>
                <p:nvPr/>
              </p:nvSpPr>
              <p:spPr bwMode="auto">
                <a:xfrm>
                  <a:off x="72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75" name="Group 42"/>
              <p:cNvGrpSpPr>
                <a:grpSpLocks/>
              </p:cNvGrpSpPr>
              <p:nvPr/>
            </p:nvGrpSpPr>
            <p:grpSpPr bwMode="auto">
              <a:xfrm>
                <a:off x="1080" y="998"/>
                <a:ext cx="360" cy="499"/>
                <a:chOff x="1080" y="998"/>
                <a:chExt cx="360" cy="499"/>
              </a:xfrm>
            </p:grpSpPr>
            <p:sp>
              <p:nvSpPr>
                <p:cNvPr id="121900" name="Rectangle 43"/>
                <p:cNvSpPr>
                  <a:spLocks noChangeArrowheads="1"/>
                </p:cNvSpPr>
                <p:nvPr/>
              </p:nvSpPr>
              <p:spPr bwMode="auto">
                <a:xfrm>
                  <a:off x="1123" y="998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7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901" name="Rectangle 44"/>
                <p:cNvSpPr>
                  <a:spLocks noChangeArrowheads="1"/>
                </p:cNvSpPr>
                <p:nvPr/>
              </p:nvSpPr>
              <p:spPr bwMode="auto">
                <a:xfrm>
                  <a:off x="1080" y="998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76" name="Group 45"/>
              <p:cNvGrpSpPr>
                <a:grpSpLocks/>
              </p:cNvGrpSpPr>
              <p:nvPr/>
            </p:nvGrpSpPr>
            <p:grpSpPr bwMode="auto">
              <a:xfrm>
                <a:off x="0" y="1497"/>
                <a:ext cx="360" cy="710"/>
                <a:chOff x="0" y="1497"/>
                <a:chExt cx="360" cy="710"/>
              </a:xfrm>
            </p:grpSpPr>
            <p:sp>
              <p:nvSpPr>
                <p:cNvPr id="121898" name="Rectangle 46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899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77" name="Group 48"/>
              <p:cNvGrpSpPr>
                <a:grpSpLocks/>
              </p:cNvGrpSpPr>
              <p:nvPr/>
            </p:nvGrpSpPr>
            <p:grpSpPr bwMode="auto">
              <a:xfrm>
                <a:off x="360" y="1497"/>
                <a:ext cx="360" cy="710"/>
                <a:chOff x="360" y="1497"/>
                <a:chExt cx="360" cy="710"/>
              </a:xfrm>
            </p:grpSpPr>
            <p:sp>
              <p:nvSpPr>
                <p:cNvPr id="121896" name="Rectangle 49"/>
                <p:cNvSpPr>
                  <a:spLocks noChangeArrowheads="1"/>
                </p:cNvSpPr>
                <p:nvPr/>
              </p:nvSpPr>
              <p:spPr bwMode="auto">
                <a:xfrm>
                  <a:off x="403" y="1497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8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6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78" name="Group 51"/>
              <p:cNvGrpSpPr>
                <a:grpSpLocks/>
              </p:cNvGrpSpPr>
              <p:nvPr/>
            </p:nvGrpSpPr>
            <p:grpSpPr bwMode="auto">
              <a:xfrm>
                <a:off x="720" y="1497"/>
                <a:ext cx="360" cy="710"/>
                <a:chOff x="720" y="1497"/>
                <a:chExt cx="360" cy="710"/>
              </a:xfrm>
            </p:grpSpPr>
            <p:sp>
              <p:nvSpPr>
                <p:cNvPr id="121894" name="Rectangle 52"/>
                <p:cNvSpPr>
                  <a:spLocks noChangeArrowheads="1"/>
                </p:cNvSpPr>
                <p:nvPr/>
              </p:nvSpPr>
              <p:spPr bwMode="auto">
                <a:xfrm>
                  <a:off x="763" y="1497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8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895" name="Rectangle 53"/>
                <p:cNvSpPr>
                  <a:spLocks noChangeArrowheads="1"/>
                </p:cNvSpPr>
                <p:nvPr/>
              </p:nvSpPr>
              <p:spPr bwMode="auto">
                <a:xfrm>
                  <a:off x="72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79" name="Group 54"/>
              <p:cNvGrpSpPr>
                <a:grpSpLocks/>
              </p:cNvGrpSpPr>
              <p:nvPr/>
            </p:nvGrpSpPr>
            <p:grpSpPr bwMode="auto">
              <a:xfrm>
                <a:off x="1080" y="1497"/>
                <a:ext cx="360" cy="710"/>
                <a:chOff x="1080" y="1497"/>
                <a:chExt cx="360" cy="710"/>
              </a:xfrm>
            </p:grpSpPr>
            <p:sp>
              <p:nvSpPr>
                <p:cNvPr id="121892" name="Rectangle 55"/>
                <p:cNvSpPr>
                  <a:spLocks noChangeArrowheads="1"/>
                </p:cNvSpPr>
                <p:nvPr/>
              </p:nvSpPr>
              <p:spPr bwMode="auto">
                <a:xfrm>
                  <a:off x="1123" y="1497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10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893" name="Rectangle 56"/>
                <p:cNvSpPr>
                  <a:spLocks noChangeArrowheads="1"/>
                </p:cNvSpPr>
                <p:nvPr/>
              </p:nvSpPr>
              <p:spPr bwMode="auto">
                <a:xfrm>
                  <a:off x="1080" y="1497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80" name="Group 57"/>
              <p:cNvGrpSpPr>
                <a:grpSpLocks/>
              </p:cNvGrpSpPr>
              <p:nvPr/>
            </p:nvGrpSpPr>
            <p:grpSpPr bwMode="auto">
              <a:xfrm>
                <a:off x="0" y="2207"/>
                <a:ext cx="360" cy="499"/>
                <a:chOff x="0" y="2207"/>
                <a:chExt cx="360" cy="499"/>
              </a:xfrm>
            </p:grpSpPr>
            <p:sp>
              <p:nvSpPr>
                <p:cNvPr id="121890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2207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891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81" name="Group 60"/>
              <p:cNvGrpSpPr>
                <a:grpSpLocks/>
              </p:cNvGrpSpPr>
              <p:nvPr/>
            </p:nvGrpSpPr>
            <p:grpSpPr bwMode="auto">
              <a:xfrm>
                <a:off x="360" y="2207"/>
                <a:ext cx="360" cy="499"/>
                <a:chOff x="360" y="2207"/>
                <a:chExt cx="360" cy="499"/>
              </a:xfrm>
            </p:grpSpPr>
            <p:sp>
              <p:nvSpPr>
                <p:cNvPr id="121888" name="Rectangle 61"/>
                <p:cNvSpPr>
                  <a:spLocks noChangeArrowheads="1"/>
                </p:cNvSpPr>
                <p:nvPr/>
              </p:nvSpPr>
              <p:spPr bwMode="auto">
                <a:xfrm>
                  <a:off x="403" y="2207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889" name="Rectangle 62"/>
                <p:cNvSpPr>
                  <a:spLocks noChangeArrowheads="1"/>
                </p:cNvSpPr>
                <p:nvPr/>
              </p:nvSpPr>
              <p:spPr bwMode="auto">
                <a:xfrm>
                  <a:off x="36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82" name="Group 63"/>
              <p:cNvGrpSpPr>
                <a:grpSpLocks/>
              </p:cNvGrpSpPr>
              <p:nvPr/>
            </p:nvGrpSpPr>
            <p:grpSpPr bwMode="auto">
              <a:xfrm>
                <a:off x="720" y="2207"/>
                <a:ext cx="360" cy="499"/>
                <a:chOff x="720" y="2207"/>
                <a:chExt cx="360" cy="499"/>
              </a:xfrm>
            </p:grpSpPr>
            <p:sp>
              <p:nvSpPr>
                <p:cNvPr id="121886" name="Rectangle 64"/>
                <p:cNvSpPr>
                  <a:spLocks noChangeArrowheads="1"/>
                </p:cNvSpPr>
                <p:nvPr/>
              </p:nvSpPr>
              <p:spPr bwMode="auto">
                <a:xfrm>
                  <a:off x="763" y="2207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8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887" name="Rectangle 65"/>
                <p:cNvSpPr>
                  <a:spLocks noChangeArrowheads="1"/>
                </p:cNvSpPr>
                <p:nvPr/>
              </p:nvSpPr>
              <p:spPr bwMode="auto">
                <a:xfrm>
                  <a:off x="72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883" name="Group 66"/>
              <p:cNvGrpSpPr>
                <a:grpSpLocks/>
              </p:cNvGrpSpPr>
              <p:nvPr/>
            </p:nvGrpSpPr>
            <p:grpSpPr bwMode="auto">
              <a:xfrm>
                <a:off x="1080" y="2207"/>
                <a:ext cx="360" cy="499"/>
                <a:chOff x="1080" y="2207"/>
                <a:chExt cx="360" cy="499"/>
              </a:xfrm>
            </p:grpSpPr>
            <p:sp>
              <p:nvSpPr>
                <p:cNvPr id="121884" name="Rectangle 67"/>
                <p:cNvSpPr>
                  <a:spLocks noChangeArrowheads="1"/>
                </p:cNvSpPr>
                <p:nvPr/>
              </p:nvSpPr>
              <p:spPr bwMode="auto">
                <a:xfrm>
                  <a:off x="1123" y="2207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18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080" y="2207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1863" name="Rectangle 69"/>
            <p:cNvSpPr>
              <a:spLocks noChangeArrowheads="1"/>
            </p:cNvSpPr>
            <p:nvPr/>
          </p:nvSpPr>
          <p:spPr bwMode="auto">
            <a:xfrm>
              <a:off x="-3" y="-3"/>
              <a:ext cx="1446" cy="271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除（</a:t>
            </a:r>
            <a:r>
              <a:rPr lang="en-US" altLang="zh-CN" smtClean="0"/>
              <a:t>Division</a:t>
            </a:r>
            <a:r>
              <a:rPr lang="zh-CN" altLang="en-US" smtClean="0"/>
              <a:t>）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600" dirty="0" smtClean="0"/>
              <a:t>1</a:t>
            </a:r>
            <a:r>
              <a:rPr lang="zh-CN" altLang="en-US" sz="2600" dirty="0" smtClean="0"/>
              <a:t>）除运算的含义</a:t>
            </a:r>
          </a:p>
          <a:p>
            <a:pPr lvl="1" algn="just" eaLnBrk="1" hangingPunct="1">
              <a:lnSpc>
                <a:spcPct val="125000"/>
              </a:lnSpc>
            </a:pPr>
            <a:r>
              <a:rPr lang="zh-CN" altLang="en-US" sz="2200" dirty="0" smtClean="0"/>
              <a:t>给定关系</a:t>
            </a:r>
            <a:r>
              <a:rPr lang="en-US" altLang="zh-CN" sz="2200" i="1" dirty="0" smtClean="0"/>
              <a:t>R </a:t>
            </a:r>
            <a:r>
              <a:rPr lang="en-US" altLang="zh-CN" sz="2200" dirty="0" smtClean="0"/>
              <a:t>(</a:t>
            </a:r>
            <a:r>
              <a:rPr lang="en-US" altLang="zh-CN" sz="2200" i="1" dirty="0" smtClean="0"/>
              <a:t>X</a:t>
            </a:r>
            <a:r>
              <a:rPr lang="zh-CN" altLang="en-US" sz="2200" dirty="0" smtClean="0"/>
              <a:t>，</a:t>
            </a:r>
            <a:r>
              <a:rPr lang="en-US" altLang="zh-CN" sz="2200" i="1" dirty="0" smtClean="0"/>
              <a:t>Y) </a:t>
            </a:r>
            <a:r>
              <a:rPr lang="zh-CN" altLang="en-US" sz="2200" dirty="0" smtClean="0"/>
              <a:t>和</a:t>
            </a:r>
            <a:r>
              <a:rPr lang="en-US" altLang="zh-CN" sz="2200" i="1" dirty="0" smtClean="0"/>
              <a:t>S </a:t>
            </a:r>
            <a:r>
              <a:rPr lang="en-US" altLang="zh-CN" sz="2200" dirty="0" smtClean="0"/>
              <a:t>(</a:t>
            </a:r>
            <a:r>
              <a:rPr lang="en-US" altLang="zh-CN" sz="2200" i="1" dirty="0" smtClean="0"/>
              <a:t>Y</a:t>
            </a:r>
            <a:r>
              <a:rPr lang="zh-CN" altLang="en-US" sz="2200" dirty="0" smtClean="0"/>
              <a:t>，</a:t>
            </a:r>
            <a:r>
              <a:rPr lang="en-US" altLang="zh-CN" sz="2200" i="1" dirty="0" smtClean="0"/>
              <a:t>Z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，其中</a:t>
            </a:r>
            <a:r>
              <a:rPr lang="en-US" altLang="zh-CN" sz="2200" i="1" dirty="0" smtClean="0"/>
              <a:t>X</a:t>
            </a:r>
            <a:r>
              <a:rPr lang="zh-CN" altLang="en-US" sz="2200" dirty="0" smtClean="0"/>
              <a:t>，</a:t>
            </a:r>
            <a:r>
              <a:rPr lang="en-US" altLang="zh-CN" sz="2200" i="1" dirty="0" smtClean="0"/>
              <a:t>Y</a:t>
            </a:r>
            <a:r>
              <a:rPr lang="zh-CN" altLang="en-US" sz="2200" dirty="0" smtClean="0"/>
              <a:t>，</a:t>
            </a:r>
            <a:r>
              <a:rPr lang="en-US" altLang="zh-CN" sz="2200" i="1" dirty="0" smtClean="0"/>
              <a:t>Z</a:t>
            </a:r>
            <a:r>
              <a:rPr lang="zh-CN" altLang="en-US" sz="2200" dirty="0" smtClean="0"/>
              <a:t>为属性组。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中的</a:t>
            </a:r>
            <a:r>
              <a:rPr lang="en-US" altLang="zh-CN" sz="2200" i="1" dirty="0" smtClean="0"/>
              <a:t>Y</a:t>
            </a:r>
            <a:r>
              <a:rPr lang="zh-CN" altLang="en-US" sz="2200" dirty="0" smtClean="0"/>
              <a:t>与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中的</a:t>
            </a:r>
            <a:r>
              <a:rPr lang="en-US" altLang="zh-CN" sz="2200" i="1" dirty="0" smtClean="0"/>
              <a:t>Y</a:t>
            </a:r>
            <a:r>
              <a:rPr lang="zh-CN" altLang="en-US" sz="2200" dirty="0" smtClean="0"/>
              <a:t>可以有不同的属性名，但必须出自相同的域集。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与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的除运算得到一个新的关系</a:t>
            </a:r>
            <a:r>
              <a:rPr lang="en-US" altLang="zh-CN" sz="2200" i="1" dirty="0" smtClean="0"/>
              <a:t>P</a:t>
            </a:r>
            <a:r>
              <a:rPr lang="en-US" altLang="zh-CN" sz="2200" dirty="0" smtClean="0"/>
              <a:t>(</a:t>
            </a:r>
            <a:r>
              <a:rPr lang="en-US" altLang="zh-CN" sz="2200" i="1" dirty="0" smtClean="0"/>
              <a:t>X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</a:t>
            </a:r>
            <a:r>
              <a:rPr lang="en-US" altLang="zh-CN" sz="2200" i="1" dirty="0" smtClean="0"/>
              <a:t>P</a:t>
            </a:r>
            <a:r>
              <a:rPr lang="zh-CN" altLang="en-US" sz="2200" dirty="0" smtClean="0"/>
              <a:t>是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中满足下列条件的元组在</a:t>
            </a:r>
            <a:r>
              <a:rPr lang="en-US" altLang="zh-CN" sz="2200" i="1" dirty="0" smtClean="0"/>
              <a:t>X</a:t>
            </a:r>
            <a:r>
              <a:rPr lang="zh-CN" altLang="en-US" sz="2200" dirty="0" smtClean="0"/>
              <a:t>属性列上的投影：元组在</a:t>
            </a:r>
            <a:r>
              <a:rPr lang="en-US" altLang="zh-CN" sz="2200" i="1" dirty="0" smtClean="0"/>
              <a:t>X</a:t>
            </a:r>
            <a:r>
              <a:rPr lang="zh-CN" altLang="en-US" sz="2200" dirty="0" smtClean="0"/>
              <a:t>上分量值</a:t>
            </a:r>
            <a:r>
              <a:rPr lang="en-US" altLang="zh-CN" sz="2200" i="1" dirty="0" smtClean="0"/>
              <a:t>x</a:t>
            </a:r>
            <a:r>
              <a:rPr lang="zh-CN" altLang="en-US" sz="2200" dirty="0" smtClean="0"/>
              <a:t>的象集</a:t>
            </a:r>
            <a:r>
              <a:rPr lang="en-US" altLang="zh-CN" sz="2200" i="1" dirty="0" err="1" smtClean="0"/>
              <a:t>Y</a:t>
            </a:r>
            <a:r>
              <a:rPr lang="en-US" altLang="zh-CN" sz="2200" i="1" baseline="-30000" dirty="0" err="1" smtClean="0"/>
              <a:t>x</a:t>
            </a:r>
            <a:r>
              <a:rPr lang="zh-CN" altLang="en-US" sz="2200" dirty="0" smtClean="0"/>
              <a:t>包含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在</a:t>
            </a:r>
            <a:r>
              <a:rPr lang="en-US" altLang="zh-CN" sz="2200" i="1" dirty="0" smtClean="0"/>
              <a:t>Y</a:t>
            </a:r>
            <a:r>
              <a:rPr lang="zh-CN" altLang="en-US" sz="2200" dirty="0" smtClean="0"/>
              <a:t>上投影的集合。</a:t>
            </a:r>
          </a:p>
          <a:p>
            <a:pPr lvl="1"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200" dirty="0" smtClean="0"/>
              <a:t>             </a:t>
            </a:r>
            <a:r>
              <a:rPr lang="en-US" altLang="zh-CN" sz="2200" i="1" dirty="0" smtClean="0"/>
              <a:t>R</a:t>
            </a:r>
            <a:r>
              <a:rPr lang="en-US" altLang="zh-CN" sz="2200" dirty="0" smtClean="0"/>
              <a:t>÷</a:t>
            </a:r>
            <a:r>
              <a:rPr lang="en-US" altLang="zh-CN" sz="2200" i="1" dirty="0" smtClean="0"/>
              <a:t>S</a:t>
            </a:r>
            <a:r>
              <a:rPr lang="en-US" altLang="zh-CN" sz="2200" dirty="0" smtClean="0"/>
              <a:t> = {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r</a:t>
            </a:r>
            <a:r>
              <a:rPr lang="en-US" altLang="zh-CN" sz="2200" baseline="-30000" dirty="0" smtClean="0"/>
              <a:t> </a:t>
            </a:r>
            <a:r>
              <a:rPr lang="en-US" altLang="zh-CN" sz="2200" dirty="0" smtClean="0"/>
              <a:t>[</a:t>
            </a:r>
            <a:r>
              <a:rPr lang="en-US" altLang="zh-CN" sz="2200" i="1" dirty="0" smtClean="0"/>
              <a:t>X</a:t>
            </a:r>
            <a:r>
              <a:rPr lang="en-US" altLang="zh-CN" sz="2200" dirty="0" smtClean="0"/>
              <a:t>] | 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r</a:t>
            </a:r>
            <a:r>
              <a:rPr lang="en-US" altLang="zh-CN" sz="2200" baseline="-30000" dirty="0" smtClean="0"/>
              <a:t> </a:t>
            </a:r>
            <a:r>
              <a:rPr lang="en-US" altLang="zh-CN" sz="2200" dirty="0" smtClean="0">
                <a:sym typeface="Symbol" pitchFamily="18" charset="2"/>
              </a:rPr>
              <a:t></a:t>
            </a:r>
            <a:r>
              <a:rPr lang="en-US" altLang="zh-CN" sz="2200" dirty="0" smtClean="0"/>
              <a:t> </a:t>
            </a:r>
            <a:r>
              <a:rPr lang="en-US" altLang="zh-CN" sz="2200" i="1" dirty="0" smtClean="0"/>
              <a:t>R</a:t>
            </a:r>
            <a:r>
              <a:rPr lang="en-US" altLang="zh-CN" sz="2200" dirty="0" smtClean="0"/>
              <a:t>∧π</a:t>
            </a:r>
            <a:r>
              <a:rPr lang="en-US" altLang="zh-CN" sz="2200" baseline="-30000" dirty="0" smtClean="0"/>
              <a:t>Y</a:t>
            </a:r>
            <a:r>
              <a:rPr lang="en-US" altLang="zh-CN" sz="2200" dirty="0" smtClean="0"/>
              <a:t> (</a:t>
            </a:r>
            <a:r>
              <a:rPr lang="en-US" altLang="zh-CN" sz="2200" i="1" dirty="0" smtClean="0"/>
              <a:t>S</a:t>
            </a:r>
            <a:r>
              <a:rPr lang="en-US" altLang="zh-CN" sz="2200" dirty="0" smtClean="0"/>
              <a:t>) </a:t>
            </a:r>
            <a:r>
              <a:rPr lang="en-US" altLang="zh-CN" sz="2200" dirty="0" smtClean="0">
                <a:sym typeface="Symbol" pitchFamily="18" charset="2"/>
              </a:rPr>
              <a:t></a:t>
            </a:r>
            <a:r>
              <a:rPr lang="en-US" altLang="zh-CN" sz="2200" dirty="0" smtClean="0"/>
              <a:t> </a:t>
            </a:r>
            <a:r>
              <a:rPr lang="en-US" altLang="zh-CN" sz="2200" i="1" dirty="0" err="1" smtClean="0"/>
              <a:t>Y</a:t>
            </a:r>
            <a:r>
              <a:rPr lang="en-US" altLang="zh-CN" sz="2200" i="1" baseline="-30000" dirty="0" err="1" smtClean="0"/>
              <a:t>x</a:t>
            </a:r>
            <a:r>
              <a:rPr lang="en-US" altLang="zh-CN" sz="2200" dirty="0" smtClean="0"/>
              <a:t> }</a:t>
            </a:r>
          </a:p>
          <a:p>
            <a:pPr lvl="1"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200" i="1" dirty="0" smtClean="0"/>
              <a:t>	</a:t>
            </a:r>
            <a:r>
              <a:rPr lang="en-US" altLang="zh-CN" sz="2200" i="1" dirty="0" err="1" smtClean="0"/>
              <a:t>Y</a:t>
            </a:r>
            <a:r>
              <a:rPr lang="en-US" altLang="zh-CN" sz="2200" i="1" baseline="-30000" dirty="0" err="1" smtClean="0"/>
              <a:t>x</a:t>
            </a:r>
            <a:r>
              <a:rPr lang="zh-CN" altLang="en-US" sz="2200" dirty="0" smtClean="0"/>
              <a:t>：</a:t>
            </a:r>
            <a:r>
              <a:rPr lang="en-US" altLang="zh-CN" sz="2200" i="1" dirty="0" smtClean="0"/>
              <a:t>x</a:t>
            </a:r>
            <a:r>
              <a:rPr lang="zh-CN" altLang="en-US" sz="2200" dirty="0" smtClean="0"/>
              <a:t>在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中的象集，</a:t>
            </a:r>
            <a:r>
              <a:rPr lang="en-US" altLang="zh-CN" sz="2200" i="1" dirty="0" smtClean="0"/>
              <a:t>x</a:t>
            </a:r>
            <a:r>
              <a:rPr lang="en-US" altLang="zh-CN" sz="2200" dirty="0" smtClean="0"/>
              <a:t> = 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r</a:t>
            </a:r>
            <a:r>
              <a:rPr lang="en-US" altLang="zh-CN" sz="2200" dirty="0" smtClean="0"/>
              <a:t>[</a:t>
            </a:r>
            <a:r>
              <a:rPr lang="en-US" altLang="zh-CN" sz="2200" i="1" dirty="0" smtClean="0"/>
              <a:t>X</a:t>
            </a:r>
            <a:r>
              <a:rPr lang="en-US" altLang="zh-CN" sz="2200" dirty="0" smtClean="0"/>
              <a:t>]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除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2</a:t>
            </a:r>
            <a:r>
              <a:rPr lang="zh-CN" altLang="en-US" smtClean="0"/>
              <a:t>）除操作是同时从行和列角度进行运算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/>
              <a:t> </a:t>
            </a:r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lvl="2" algn="just" eaLnBrk="1" hangingPunct="1"/>
            <a:endParaRPr lang="zh-CN" altLang="en-US" smtClean="0"/>
          </a:p>
          <a:p>
            <a:pPr algn="just" eaLnBrk="1" hangingPunct="1"/>
            <a:r>
              <a:rPr lang="en-US" altLang="zh-CN" smtClean="0"/>
              <a:t>3</a:t>
            </a:r>
            <a:r>
              <a:rPr lang="zh-CN" altLang="en-US" smtClean="0"/>
              <a:t>）举例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/>
              <a:t> 		</a:t>
            </a:r>
            <a:r>
              <a:rPr lang="en-US" altLang="zh-CN" sz="2600" smtClean="0"/>
              <a:t>[</a:t>
            </a:r>
            <a:r>
              <a:rPr lang="zh-CN" altLang="en-US" sz="2600" smtClean="0"/>
              <a:t>例</a:t>
            </a:r>
            <a:r>
              <a:rPr lang="en-US" altLang="zh-CN" sz="2600" smtClean="0"/>
              <a:t>6]</a:t>
            </a:r>
            <a:r>
              <a:rPr lang="en-US" altLang="zh-CN" smtClean="0"/>
              <a:t>  </a:t>
            </a:r>
          </a:p>
          <a:p>
            <a:pPr marL="819150" lvl="1" indent="-285750" algn="just"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2743200" y="2438400"/>
            <a:ext cx="3810000" cy="2209800"/>
            <a:chOff x="1728" y="1536"/>
            <a:chExt cx="2400" cy="1392"/>
          </a:xfrm>
        </p:grpSpPr>
        <p:grpSp>
          <p:nvGrpSpPr>
            <p:cNvPr id="123909" name="Group 5"/>
            <p:cNvGrpSpPr>
              <a:grpSpLocks/>
            </p:cNvGrpSpPr>
            <p:nvPr/>
          </p:nvGrpSpPr>
          <p:grpSpPr bwMode="auto">
            <a:xfrm>
              <a:off x="2064" y="1632"/>
              <a:ext cx="912" cy="768"/>
              <a:chOff x="1536" y="1632"/>
              <a:chExt cx="912" cy="768"/>
            </a:xfrm>
          </p:grpSpPr>
          <p:sp>
            <p:nvSpPr>
              <p:cNvPr id="123924" name="Rectangle 6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5" name="Rectangle 7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6" name="Rectangle 8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7" name="Rectangle 9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8" name="Rectangle 10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9" name="Rectangle 11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30" name="Rectangle 12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31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910" name="AutoShape 14"/>
            <p:cNvSpPr>
              <a:spLocks noChangeArrowheads="1"/>
            </p:cNvSpPr>
            <p:nvPr/>
          </p:nvSpPr>
          <p:spPr bwMode="auto">
            <a:xfrm rot="2235391">
              <a:off x="3072" y="2304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1" name="Rectangle 15"/>
            <p:cNvSpPr>
              <a:spLocks noChangeArrowheads="1"/>
            </p:cNvSpPr>
            <p:nvPr/>
          </p:nvSpPr>
          <p:spPr bwMode="auto">
            <a:xfrm>
              <a:off x="2448" y="2640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2" name="Rectangle 16"/>
            <p:cNvSpPr>
              <a:spLocks noChangeArrowheads="1"/>
            </p:cNvSpPr>
            <p:nvPr/>
          </p:nvSpPr>
          <p:spPr bwMode="auto">
            <a:xfrm>
              <a:off x="2448" y="2832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3" name="Rectangle 17"/>
            <p:cNvSpPr>
              <a:spLocks noChangeArrowheads="1"/>
            </p:cNvSpPr>
            <p:nvPr/>
          </p:nvSpPr>
          <p:spPr bwMode="auto">
            <a:xfrm>
              <a:off x="2448" y="2736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4" name="Rectangle 18"/>
            <p:cNvSpPr>
              <a:spLocks noChangeArrowheads="1"/>
            </p:cNvSpPr>
            <p:nvPr/>
          </p:nvSpPr>
          <p:spPr bwMode="auto">
            <a:xfrm>
              <a:off x="2928" y="2304"/>
              <a:ext cx="57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Times New Roman" pitchFamily="18" charset="0"/>
                </a:rPr>
                <a:t>÷</a:t>
              </a:r>
            </a:p>
          </p:txBody>
        </p:sp>
        <p:sp>
          <p:nvSpPr>
            <p:cNvPr id="123915" name="AutoShape 19"/>
            <p:cNvSpPr>
              <a:spLocks noChangeArrowheads="1"/>
            </p:cNvSpPr>
            <p:nvPr/>
          </p:nvSpPr>
          <p:spPr bwMode="auto">
            <a:xfrm rot="-1832436">
              <a:off x="3132" y="2684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6" name="Rectangle 20" descr="浅色下对角线"/>
            <p:cNvSpPr>
              <a:spLocks noChangeArrowheads="1"/>
            </p:cNvSpPr>
            <p:nvPr/>
          </p:nvSpPr>
          <p:spPr bwMode="auto">
            <a:xfrm>
              <a:off x="3744" y="2544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" name="Rectangle 21" descr="浅色下对角线"/>
            <p:cNvSpPr>
              <a:spLocks noChangeArrowheads="1"/>
            </p:cNvSpPr>
            <p:nvPr/>
          </p:nvSpPr>
          <p:spPr bwMode="auto">
            <a:xfrm>
              <a:off x="3744" y="2448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8" name="Rectangle 22" descr="浅色下对角线"/>
            <p:cNvSpPr>
              <a:spLocks noChangeArrowheads="1"/>
            </p:cNvSpPr>
            <p:nvPr/>
          </p:nvSpPr>
          <p:spPr bwMode="auto">
            <a:xfrm>
              <a:off x="2064" y="153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9" name="Text Box 23"/>
            <p:cNvSpPr txBox="1">
              <a:spLocks noChangeArrowheads="1"/>
            </p:cNvSpPr>
            <p:nvPr/>
          </p:nvSpPr>
          <p:spPr bwMode="auto">
            <a:xfrm>
              <a:off x="1728" y="15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920" name="Text Box 24"/>
            <p:cNvSpPr txBox="1"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S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921" name="Line 25"/>
            <p:cNvSpPr>
              <a:spLocks noChangeShapeType="1"/>
            </p:cNvSpPr>
            <p:nvPr/>
          </p:nvSpPr>
          <p:spPr bwMode="auto">
            <a:xfrm>
              <a:off x="2448" y="15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2" name="Line 26"/>
            <p:cNvSpPr>
              <a:spLocks noChangeShapeType="1"/>
            </p:cNvSpPr>
            <p:nvPr/>
          </p:nvSpPr>
          <p:spPr bwMode="auto">
            <a:xfrm>
              <a:off x="2784" y="264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3" name="Line 27"/>
            <p:cNvSpPr>
              <a:spLocks noChangeShapeType="1"/>
            </p:cNvSpPr>
            <p:nvPr/>
          </p:nvSpPr>
          <p:spPr bwMode="auto">
            <a:xfrm>
              <a:off x="2784" y="15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关系操作（续）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3) </a:t>
            </a:r>
            <a:r>
              <a:rPr lang="zh-CN" altLang="en-US" smtClean="0"/>
              <a:t>关系数据语言的种类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关系代数语言  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zh-CN" altLang="en-US" sz="2600" smtClean="0"/>
              <a:t>用</a:t>
            </a:r>
            <a:r>
              <a:rPr lang="zh-CN" altLang="en-US" sz="2600" smtClean="0">
                <a:solidFill>
                  <a:schemeClr val="accent2"/>
                </a:solidFill>
              </a:rPr>
              <a:t>对关系的运算</a:t>
            </a:r>
            <a:r>
              <a:rPr lang="zh-CN" altLang="en-US" sz="2600" smtClean="0"/>
              <a:t>来表达查询要求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除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grpSp>
        <p:nvGrpSpPr>
          <p:cNvPr id="124931" name="Group 3"/>
          <p:cNvGrpSpPr>
            <a:grpSpLocks/>
          </p:cNvGrpSpPr>
          <p:nvPr/>
        </p:nvGrpSpPr>
        <p:grpSpPr bwMode="auto">
          <a:xfrm>
            <a:off x="1905000" y="1828800"/>
            <a:ext cx="3124200" cy="4419600"/>
            <a:chOff x="-3" y="-3"/>
            <a:chExt cx="1026" cy="5475"/>
          </a:xfrm>
        </p:grpSpPr>
        <p:grpSp>
          <p:nvGrpSpPr>
            <p:cNvPr id="124985" name="Group 4"/>
            <p:cNvGrpSpPr>
              <a:grpSpLocks/>
            </p:cNvGrpSpPr>
            <p:nvPr/>
          </p:nvGrpSpPr>
          <p:grpSpPr bwMode="auto">
            <a:xfrm>
              <a:off x="0" y="0"/>
              <a:ext cx="1020" cy="5469"/>
              <a:chOff x="0" y="0"/>
              <a:chExt cx="1020" cy="5469"/>
            </a:xfrm>
          </p:grpSpPr>
          <p:grpSp>
            <p:nvGrpSpPr>
              <p:cNvPr id="12498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300" cy="499"/>
                <a:chOff x="0" y="0"/>
                <a:chExt cx="300" cy="499"/>
              </a:xfrm>
            </p:grpSpPr>
            <p:sp>
              <p:nvSpPr>
                <p:cNvPr id="125057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58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88" name="Group 8"/>
              <p:cNvGrpSpPr>
                <a:grpSpLocks/>
              </p:cNvGrpSpPr>
              <p:nvPr/>
            </p:nvGrpSpPr>
            <p:grpSpPr bwMode="auto">
              <a:xfrm>
                <a:off x="300" y="0"/>
                <a:ext cx="360" cy="499"/>
                <a:chOff x="300" y="0"/>
                <a:chExt cx="360" cy="499"/>
              </a:xfrm>
            </p:grpSpPr>
            <p:sp>
              <p:nvSpPr>
                <p:cNvPr id="125055" name="Rectangle 9"/>
                <p:cNvSpPr>
                  <a:spLocks noChangeArrowheads="1"/>
                </p:cNvSpPr>
                <p:nvPr/>
              </p:nvSpPr>
              <p:spPr bwMode="auto">
                <a:xfrm>
                  <a:off x="34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56" name="Rectangle 10"/>
                <p:cNvSpPr>
                  <a:spLocks noChangeArrowheads="1"/>
                </p:cNvSpPr>
                <p:nvPr/>
              </p:nvSpPr>
              <p:spPr bwMode="auto">
                <a:xfrm>
                  <a:off x="30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89" name="Group 11"/>
              <p:cNvGrpSpPr>
                <a:grpSpLocks/>
              </p:cNvGrpSpPr>
              <p:nvPr/>
            </p:nvGrpSpPr>
            <p:grpSpPr bwMode="auto">
              <a:xfrm>
                <a:off x="660" y="0"/>
                <a:ext cx="360" cy="499"/>
                <a:chOff x="660" y="0"/>
                <a:chExt cx="360" cy="499"/>
              </a:xfrm>
            </p:grpSpPr>
            <p:sp>
              <p:nvSpPr>
                <p:cNvPr id="12505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54" name="Rectangle 13"/>
                <p:cNvSpPr>
                  <a:spLocks noChangeArrowheads="1"/>
                </p:cNvSpPr>
                <p:nvPr/>
              </p:nvSpPr>
              <p:spPr bwMode="auto">
                <a:xfrm>
                  <a:off x="66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90" name="Group 14"/>
              <p:cNvGrpSpPr>
                <a:grpSpLocks/>
              </p:cNvGrpSpPr>
              <p:nvPr/>
            </p:nvGrpSpPr>
            <p:grpSpPr bwMode="auto">
              <a:xfrm>
                <a:off x="0" y="499"/>
                <a:ext cx="300" cy="710"/>
                <a:chOff x="0" y="499"/>
                <a:chExt cx="300" cy="710"/>
              </a:xfrm>
            </p:grpSpPr>
            <p:sp>
              <p:nvSpPr>
                <p:cNvPr id="125051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52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91" name="Group 17"/>
              <p:cNvGrpSpPr>
                <a:grpSpLocks/>
              </p:cNvGrpSpPr>
              <p:nvPr/>
            </p:nvGrpSpPr>
            <p:grpSpPr bwMode="auto">
              <a:xfrm>
                <a:off x="300" y="499"/>
                <a:ext cx="360" cy="710"/>
                <a:chOff x="300" y="499"/>
                <a:chExt cx="360" cy="710"/>
              </a:xfrm>
            </p:grpSpPr>
            <p:sp>
              <p:nvSpPr>
                <p:cNvPr id="125049" name="Rectangle 18"/>
                <p:cNvSpPr>
                  <a:spLocks noChangeArrowheads="1"/>
                </p:cNvSpPr>
                <p:nvPr/>
              </p:nvSpPr>
              <p:spPr bwMode="auto">
                <a:xfrm>
                  <a:off x="343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50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92" name="Group 20"/>
              <p:cNvGrpSpPr>
                <a:grpSpLocks/>
              </p:cNvGrpSpPr>
              <p:nvPr/>
            </p:nvGrpSpPr>
            <p:grpSpPr bwMode="auto">
              <a:xfrm>
                <a:off x="660" y="499"/>
                <a:ext cx="360" cy="710"/>
                <a:chOff x="660" y="499"/>
                <a:chExt cx="360" cy="710"/>
              </a:xfrm>
            </p:grpSpPr>
            <p:sp>
              <p:nvSpPr>
                <p:cNvPr id="125047" name="Rectangle 21"/>
                <p:cNvSpPr>
                  <a:spLocks noChangeArrowheads="1"/>
                </p:cNvSpPr>
                <p:nvPr/>
              </p:nvSpPr>
              <p:spPr bwMode="auto">
                <a:xfrm>
                  <a:off x="703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48" name="Rectangle 22"/>
                <p:cNvSpPr>
                  <a:spLocks noChangeArrowheads="1"/>
                </p:cNvSpPr>
                <p:nvPr/>
              </p:nvSpPr>
              <p:spPr bwMode="auto">
                <a:xfrm>
                  <a:off x="66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93" name="Group 23"/>
              <p:cNvGrpSpPr>
                <a:grpSpLocks/>
              </p:cNvGrpSpPr>
              <p:nvPr/>
            </p:nvGrpSpPr>
            <p:grpSpPr bwMode="auto">
              <a:xfrm>
                <a:off x="0" y="1209"/>
                <a:ext cx="300" cy="710"/>
                <a:chOff x="0" y="1209"/>
                <a:chExt cx="300" cy="710"/>
              </a:xfrm>
            </p:grpSpPr>
            <p:sp>
              <p:nvSpPr>
                <p:cNvPr id="125045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46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94" name="Group 26"/>
              <p:cNvGrpSpPr>
                <a:grpSpLocks/>
              </p:cNvGrpSpPr>
              <p:nvPr/>
            </p:nvGrpSpPr>
            <p:grpSpPr bwMode="auto">
              <a:xfrm>
                <a:off x="300" y="1209"/>
                <a:ext cx="360" cy="710"/>
                <a:chOff x="300" y="1209"/>
                <a:chExt cx="360" cy="710"/>
              </a:xfrm>
            </p:grpSpPr>
            <p:sp>
              <p:nvSpPr>
                <p:cNvPr id="125043" name="Rectangle 27"/>
                <p:cNvSpPr>
                  <a:spLocks noChangeArrowheads="1"/>
                </p:cNvSpPr>
                <p:nvPr/>
              </p:nvSpPr>
              <p:spPr bwMode="auto">
                <a:xfrm>
                  <a:off x="343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44" name="Rectangle 28"/>
                <p:cNvSpPr>
                  <a:spLocks noChangeArrowheads="1"/>
                </p:cNvSpPr>
                <p:nvPr/>
              </p:nvSpPr>
              <p:spPr bwMode="auto">
                <a:xfrm>
                  <a:off x="30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95" name="Group 29"/>
              <p:cNvGrpSpPr>
                <a:grpSpLocks/>
              </p:cNvGrpSpPr>
              <p:nvPr/>
            </p:nvGrpSpPr>
            <p:grpSpPr bwMode="auto">
              <a:xfrm>
                <a:off x="660" y="1209"/>
                <a:ext cx="360" cy="710"/>
                <a:chOff x="660" y="1209"/>
                <a:chExt cx="360" cy="710"/>
              </a:xfrm>
            </p:grpSpPr>
            <p:sp>
              <p:nvSpPr>
                <p:cNvPr id="125041" name="Rectangle 30"/>
                <p:cNvSpPr>
                  <a:spLocks noChangeArrowheads="1"/>
                </p:cNvSpPr>
                <p:nvPr/>
              </p:nvSpPr>
              <p:spPr bwMode="auto">
                <a:xfrm>
                  <a:off x="703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7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42" name="Rectangle 31"/>
                <p:cNvSpPr>
                  <a:spLocks noChangeArrowheads="1"/>
                </p:cNvSpPr>
                <p:nvPr/>
              </p:nvSpPr>
              <p:spPr bwMode="auto">
                <a:xfrm>
                  <a:off x="66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96" name="Group 32"/>
              <p:cNvGrpSpPr>
                <a:grpSpLocks/>
              </p:cNvGrpSpPr>
              <p:nvPr/>
            </p:nvGrpSpPr>
            <p:grpSpPr bwMode="auto">
              <a:xfrm>
                <a:off x="0" y="1919"/>
                <a:ext cx="300" cy="710"/>
                <a:chOff x="0" y="1919"/>
                <a:chExt cx="300" cy="710"/>
              </a:xfrm>
            </p:grpSpPr>
            <p:sp>
              <p:nvSpPr>
                <p:cNvPr id="125039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40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97" name="Group 35"/>
              <p:cNvGrpSpPr>
                <a:grpSpLocks/>
              </p:cNvGrpSpPr>
              <p:nvPr/>
            </p:nvGrpSpPr>
            <p:grpSpPr bwMode="auto">
              <a:xfrm>
                <a:off x="300" y="1919"/>
                <a:ext cx="360" cy="710"/>
                <a:chOff x="300" y="1919"/>
                <a:chExt cx="360" cy="710"/>
              </a:xfrm>
            </p:grpSpPr>
            <p:sp>
              <p:nvSpPr>
                <p:cNvPr id="125037" name="Rectangle 36"/>
                <p:cNvSpPr>
                  <a:spLocks noChangeArrowheads="1"/>
                </p:cNvSpPr>
                <p:nvPr/>
              </p:nvSpPr>
              <p:spPr bwMode="auto">
                <a:xfrm>
                  <a:off x="343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4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38" name="Rectangle 37"/>
                <p:cNvSpPr>
                  <a:spLocks noChangeArrowheads="1"/>
                </p:cNvSpPr>
                <p:nvPr/>
              </p:nvSpPr>
              <p:spPr bwMode="auto">
                <a:xfrm>
                  <a:off x="30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98" name="Group 38"/>
              <p:cNvGrpSpPr>
                <a:grpSpLocks/>
              </p:cNvGrpSpPr>
              <p:nvPr/>
            </p:nvGrpSpPr>
            <p:grpSpPr bwMode="auto">
              <a:xfrm>
                <a:off x="660" y="1919"/>
                <a:ext cx="360" cy="710"/>
                <a:chOff x="660" y="1919"/>
                <a:chExt cx="360" cy="710"/>
              </a:xfrm>
            </p:grpSpPr>
            <p:sp>
              <p:nvSpPr>
                <p:cNvPr id="125035" name="Rectangle 39"/>
                <p:cNvSpPr>
                  <a:spLocks noChangeArrowheads="1"/>
                </p:cNvSpPr>
                <p:nvPr/>
              </p:nvSpPr>
              <p:spPr bwMode="auto">
                <a:xfrm>
                  <a:off x="703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6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36" name="Rectangle 40"/>
                <p:cNvSpPr>
                  <a:spLocks noChangeArrowheads="1"/>
                </p:cNvSpPr>
                <p:nvPr/>
              </p:nvSpPr>
              <p:spPr bwMode="auto">
                <a:xfrm>
                  <a:off x="66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99" name="Group 41"/>
              <p:cNvGrpSpPr>
                <a:grpSpLocks/>
              </p:cNvGrpSpPr>
              <p:nvPr/>
            </p:nvGrpSpPr>
            <p:grpSpPr bwMode="auto">
              <a:xfrm>
                <a:off x="0" y="2629"/>
                <a:ext cx="300" cy="710"/>
                <a:chOff x="0" y="2629"/>
                <a:chExt cx="300" cy="710"/>
              </a:xfrm>
            </p:grpSpPr>
            <p:sp>
              <p:nvSpPr>
                <p:cNvPr id="125033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262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34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262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000" name="Group 44"/>
              <p:cNvGrpSpPr>
                <a:grpSpLocks/>
              </p:cNvGrpSpPr>
              <p:nvPr/>
            </p:nvGrpSpPr>
            <p:grpSpPr bwMode="auto">
              <a:xfrm>
                <a:off x="300" y="2629"/>
                <a:ext cx="360" cy="710"/>
                <a:chOff x="300" y="2629"/>
                <a:chExt cx="360" cy="710"/>
              </a:xfrm>
            </p:grpSpPr>
            <p:sp>
              <p:nvSpPr>
                <p:cNvPr id="125031" name="Rectangle 45"/>
                <p:cNvSpPr>
                  <a:spLocks noChangeArrowheads="1"/>
                </p:cNvSpPr>
                <p:nvPr/>
              </p:nvSpPr>
              <p:spPr bwMode="auto">
                <a:xfrm>
                  <a:off x="343" y="262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32" name="Rectangle 46"/>
                <p:cNvSpPr>
                  <a:spLocks noChangeArrowheads="1"/>
                </p:cNvSpPr>
                <p:nvPr/>
              </p:nvSpPr>
              <p:spPr bwMode="auto">
                <a:xfrm>
                  <a:off x="30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001" name="Group 47"/>
              <p:cNvGrpSpPr>
                <a:grpSpLocks/>
              </p:cNvGrpSpPr>
              <p:nvPr/>
            </p:nvGrpSpPr>
            <p:grpSpPr bwMode="auto">
              <a:xfrm>
                <a:off x="660" y="2629"/>
                <a:ext cx="360" cy="710"/>
                <a:chOff x="660" y="2629"/>
                <a:chExt cx="360" cy="710"/>
              </a:xfrm>
            </p:grpSpPr>
            <p:sp>
              <p:nvSpPr>
                <p:cNvPr id="125029" name="Rectangle 48"/>
                <p:cNvSpPr>
                  <a:spLocks noChangeArrowheads="1"/>
                </p:cNvSpPr>
                <p:nvPr/>
              </p:nvSpPr>
              <p:spPr bwMode="auto">
                <a:xfrm>
                  <a:off x="703" y="262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30" name="Rectangle 49"/>
                <p:cNvSpPr>
                  <a:spLocks noChangeArrowheads="1"/>
                </p:cNvSpPr>
                <p:nvPr/>
              </p:nvSpPr>
              <p:spPr bwMode="auto">
                <a:xfrm>
                  <a:off x="66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002" name="Group 50"/>
              <p:cNvGrpSpPr>
                <a:grpSpLocks/>
              </p:cNvGrpSpPr>
              <p:nvPr/>
            </p:nvGrpSpPr>
            <p:grpSpPr bwMode="auto">
              <a:xfrm>
                <a:off x="0" y="3339"/>
                <a:ext cx="300" cy="710"/>
                <a:chOff x="0" y="3339"/>
                <a:chExt cx="300" cy="710"/>
              </a:xfrm>
            </p:grpSpPr>
            <p:sp>
              <p:nvSpPr>
                <p:cNvPr id="125027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333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4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28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333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003" name="Group 53"/>
              <p:cNvGrpSpPr>
                <a:grpSpLocks/>
              </p:cNvGrpSpPr>
              <p:nvPr/>
            </p:nvGrpSpPr>
            <p:grpSpPr bwMode="auto">
              <a:xfrm>
                <a:off x="300" y="3339"/>
                <a:ext cx="360" cy="710"/>
                <a:chOff x="300" y="3339"/>
                <a:chExt cx="360" cy="710"/>
              </a:xfrm>
            </p:grpSpPr>
            <p:sp>
              <p:nvSpPr>
                <p:cNvPr id="125025" name="Rectangle 54"/>
                <p:cNvSpPr>
                  <a:spLocks noChangeArrowheads="1"/>
                </p:cNvSpPr>
                <p:nvPr/>
              </p:nvSpPr>
              <p:spPr bwMode="auto">
                <a:xfrm>
                  <a:off x="343" y="333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6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26" name="Rectangle 55"/>
                <p:cNvSpPr>
                  <a:spLocks noChangeArrowheads="1"/>
                </p:cNvSpPr>
                <p:nvPr/>
              </p:nvSpPr>
              <p:spPr bwMode="auto">
                <a:xfrm>
                  <a:off x="30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004" name="Group 56"/>
              <p:cNvGrpSpPr>
                <a:grpSpLocks/>
              </p:cNvGrpSpPr>
              <p:nvPr/>
            </p:nvGrpSpPr>
            <p:grpSpPr bwMode="auto">
              <a:xfrm>
                <a:off x="660" y="3339"/>
                <a:ext cx="360" cy="710"/>
                <a:chOff x="660" y="3339"/>
                <a:chExt cx="360" cy="710"/>
              </a:xfrm>
            </p:grpSpPr>
            <p:sp>
              <p:nvSpPr>
                <p:cNvPr id="125023" name="Rectangle 57"/>
                <p:cNvSpPr>
                  <a:spLocks noChangeArrowheads="1"/>
                </p:cNvSpPr>
                <p:nvPr/>
              </p:nvSpPr>
              <p:spPr bwMode="auto">
                <a:xfrm>
                  <a:off x="703" y="333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6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24" name="Rectangle 58"/>
                <p:cNvSpPr>
                  <a:spLocks noChangeArrowheads="1"/>
                </p:cNvSpPr>
                <p:nvPr/>
              </p:nvSpPr>
              <p:spPr bwMode="auto">
                <a:xfrm>
                  <a:off x="66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005" name="Group 59"/>
              <p:cNvGrpSpPr>
                <a:grpSpLocks/>
              </p:cNvGrpSpPr>
              <p:nvPr/>
            </p:nvGrpSpPr>
            <p:grpSpPr bwMode="auto">
              <a:xfrm>
                <a:off x="0" y="4049"/>
                <a:ext cx="300" cy="710"/>
                <a:chOff x="0" y="4049"/>
                <a:chExt cx="300" cy="710"/>
              </a:xfrm>
            </p:grpSpPr>
            <p:sp>
              <p:nvSpPr>
                <p:cNvPr id="125021" name="Rectangle 60"/>
                <p:cNvSpPr>
                  <a:spLocks noChangeArrowheads="1"/>
                </p:cNvSpPr>
                <p:nvPr/>
              </p:nvSpPr>
              <p:spPr bwMode="auto">
                <a:xfrm>
                  <a:off x="43" y="404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22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404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006" name="Group 62"/>
              <p:cNvGrpSpPr>
                <a:grpSpLocks/>
              </p:cNvGrpSpPr>
              <p:nvPr/>
            </p:nvGrpSpPr>
            <p:grpSpPr bwMode="auto">
              <a:xfrm>
                <a:off x="300" y="4049"/>
                <a:ext cx="360" cy="710"/>
                <a:chOff x="300" y="4049"/>
                <a:chExt cx="360" cy="710"/>
              </a:xfrm>
            </p:grpSpPr>
            <p:sp>
              <p:nvSpPr>
                <p:cNvPr id="125019" name="Rectangle 63"/>
                <p:cNvSpPr>
                  <a:spLocks noChangeArrowheads="1"/>
                </p:cNvSpPr>
                <p:nvPr/>
              </p:nvSpPr>
              <p:spPr bwMode="auto">
                <a:xfrm>
                  <a:off x="343" y="404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20" name="Rectangle 64"/>
                <p:cNvSpPr>
                  <a:spLocks noChangeArrowheads="1"/>
                </p:cNvSpPr>
                <p:nvPr/>
              </p:nvSpPr>
              <p:spPr bwMode="auto">
                <a:xfrm>
                  <a:off x="30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007" name="Group 65"/>
              <p:cNvGrpSpPr>
                <a:grpSpLocks/>
              </p:cNvGrpSpPr>
              <p:nvPr/>
            </p:nvGrpSpPr>
            <p:grpSpPr bwMode="auto">
              <a:xfrm>
                <a:off x="660" y="4049"/>
                <a:ext cx="360" cy="710"/>
                <a:chOff x="660" y="4049"/>
                <a:chExt cx="360" cy="710"/>
              </a:xfrm>
            </p:grpSpPr>
            <p:sp>
              <p:nvSpPr>
                <p:cNvPr id="125017" name="Rectangle 66"/>
                <p:cNvSpPr>
                  <a:spLocks noChangeArrowheads="1"/>
                </p:cNvSpPr>
                <p:nvPr/>
              </p:nvSpPr>
              <p:spPr bwMode="auto">
                <a:xfrm>
                  <a:off x="703" y="404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18" name="Rectangle 67"/>
                <p:cNvSpPr>
                  <a:spLocks noChangeArrowheads="1"/>
                </p:cNvSpPr>
                <p:nvPr/>
              </p:nvSpPr>
              <p:spPr bwMode="auto">
                <a:xfrm>
                  <a:off x="66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008" name="Group 68"/>
              <p:cNvGrpSpPr>
                <a:grpSpLocks/>
              </p:cNvGrpSpPr>
              <p:nvPr/>
            </p:nvGrpSpPr>
            <p:grpSpPr bwMode="auto">
              <a:xfrm>
                <a:off x="0" y="4759"/>
                <a:ext cx="300" cy="710"/>
                <a:chOff x="0" y="4759"/>
                <a:chExt cx="300" cy="710"/>
              </a:xfrm>
            </p:grpSpPr>
            <p:sp>
              <p:nvSpPr>
                <p:cNvPr id="125015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475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16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475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009" name="Group 71"/>
              <p:cNvGrpSpPr>
                <a:grpSpLocks/>
              </p:cNvGrpSpPr>
              <p:nvPr/>
            </p:nvGrpSpPr>
            <p:grpSpPr bwMode="auto">
              <a:xfrm>
                <a:off x="300" y="4759"/>
                <a:ext cx="360" cy="710"/>
                <a:chOff x="300" y="4759"/>
                <a:chExt cx="360" cy="710"/>
              </a:xfrm>
            </p:grpSpPr>
            <p:sp>
              <p:nvSpPr>
                <p:cNvPr id="125013" name="Rectangle 72"/>
                <p:cNvSpPr>
                  <a:spLocks noChangeArrowheads="1"/>
                </p:cNvSpPr>
                <p:nvPr/>
              </p:nvSpPr>
              <p:spPr bwMode="auto">
                <a:xfrm>
                  <a:off x="343" y="475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14" name="Rectangle 73"/>
                <p:cNvSpPr>
                  <a:spLocks noChangeArrowheads="1"/>
                </p:cNvSpPr>
                <p:nvPr/>
              </p:nvSpPr>
              <p:spPr bwMode="auto">
                <a:xfrm>
                  <a:off x="30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010" name="Group 74"/>
              <p:cNvGrpSpPr>
                <a:grpSpLocks/>
              </p:cNvGrpSpPr>
              <p:nvPr/>
            </p:nvGrpSpPr>
            <p:grpSpPr bwMode="auto">
              <a:xfrm>
                <a:off x="660" y="4759"/>
                <a:ext cx="360" cy="710"/>
                <a:chOff x="660" y="4759"/>
                <a:chExt cx="360" cy="710"/>
              </a:xfrm>
            </p:grpSpPr>
            <p:sp>
              <p:nvSpPr>
                <p:cNvPr id="125011" name="Rectangle 75"/>
                <p:cNvSpPr>
                  <a:spLocks noChangeArrowheads="1"/>
                </p:cNvSpPr>
                <p:nvPr/>
              </p:nvSpPr>
              <p:spPr bwMode="auto">
                <a:xfrm>
                  <a:off x="703" y="475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5012" name="Rectangle 76"/>
                <p:cNvSpPr>
                  <a:spLocks noChangeArrowheads="1"/>
                </p:cNvSpPr>
                <p:nvPr/>
              </p:nvSpPr>
              <p:spPr bwMode="auto">
                <a:xfrm>
                  <a:off x="66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4986" name="Rectangle 77"/>
            <p:cNvSpPr>
              <a:spLocks noChangeArrowheads="1"/>
            </p:cNvSpPr>
            <p:nvPr/>
          </p:nvSpPr>
          <p:spPr bwMode="auto">
            <a:xfrm>
              <a:off x="-3" y="-3"/>
              <a:ext cx="1026" cy="547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24932" name="Group 78"/>
          <p:cNvGrpSpPr>
            <a:grpSpLocks/>
          </p:cNvGrpSpPr>
          <p:nvPr/>
        </p:nvGrpSpPr>
        <p:grpSpPr bwMode="auto">
          <a:xfrm>
            <a:off x="5791200" y="1828800"/>
            <a:ext cx="2286000" cy="2286000"/>
            <a:chOff x="-3" y="-3"/>
            <a:chExt cx="1068" cy="2635"/>
          </a:xfrm>
        </p:grpSpPr>
        <p:grpSp>
          <p:nvGrpSpPr>
            <p:cNvPr id="124947" name="Group 79"/>
            <p:cNvGrpSpPr>
              <a:grpSpLocks/>
            </p:cNvGrpSpPr>
            <p:nvPr/>
          </p:nvGrpSpPr>
          <p:grpSpPr bwMode="auto">
            <a:xfrm>
              <a:off x="0" y="0"/>
              <a:ext cx="1062" cy="2629"/>
              <a:chOff x="0" y="0"/>
              <a:chExt cx="1062" cy="2629"/>
            </a:xfrm>
          </p:grpSpPr>
          <p:grpSp>
            <p:nvGrpSpPr>
              <p:cNvPr id="124949" name="Group 80"/>
              <p:cNvGrpSpPr>
                <a:grpSpLocks/>
              </p:cNvGrpSpPr>
              <p:nvPr/>
            </p:nvGrpSpPr>
            <p:grpSpPr bwMode="auto">
              <a:xfrm>
                <a:off x="0" y="0"/>
                <a:ext cx="342" cy="499"/>
                <a:chOff x="0" y="0"/>
                <a:chExt cx="342" cy="499"/>
              </a:xfrm>
            </p:grpSpPr>
            <p:sp>
              <p:nvSpPr>
                <p:cNvPr id="124983" name="Rectangle 8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84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0" name="Group 83"/>
              <p:cNvGrpSpPr>
                <a:grpSpLocks/>
              </p:cNvGrpSpPr>
              <p:nvPr/>
            </p:nvGrpSpPr>
            <p:grpSpPr bwMode="auto">
              <a:xfrm>
                <a:off x="342" y="0"/>
                <a:ext cx="360" cy="499"/>
                <a:chOff x="342" y="0"/>
                <a:chExt cx="360" cy="499"/>
              </a:xfrm>
            </p:grpSpPr>
            <p:sp>
              <p:nvSpPr>
                <p:cNvPr id="124981" name="Rectangle 84"/>
                <p:cNvSpPr>
                  <a:spLocks noChangeArrowheads="1"/>
                </p:cNvSpPr>
                <p:nvPr/>
              </p:nvSpPr>
              <p:spPr bwMode="auto">
                <a:xfrm>
                  <a:off x="385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82" name="Rectangle 85"/>
                <p:cNvSpPr>
                  <a:spLocks noChangeArrowheads="1"/>
                </p:cNvSpPr>
                <p:nvPr/>
              </p:nvSpPr>
              <p:spPr bwMode="auto">
                <a:xfrm>
                  <a:off x="342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1" name="Group 86"/>
              <p:cNvGrpSpPr>
                <a:grpSpLocks/>
              </p:cNvGrpSpPr>
              <p:nvPr/>
            </p:nvGrpSpPr>
            <p:grpSpPr bwMode="auto">
              <a:xfrm>
                <a:off x="702" y="0"/>
                <a:ext cx="360" cy="499"/>
                <a:chOff x="702" y="0"/>
                <a:chExt cx="360" cy="499"/>
              </a:xfrm>
            </p:grpSpPr>
            <p:sp>
              <p:nvSpPr>
                <p:cNvPr id="124979" name="Rectangle 87"/>
                <p:cNvSpPr>
                  <a:spLocks noChangeArrowheads="1"/>
                </p:cNvSpPr>
                <p:nvPr/>
              </p:nvSpPr>
              <p:spPr bwMode="auto">
                <a:xfrm>
                  <a:off x="745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D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80" name="Rectangle 88"/>
                <p:cNvSpPr>
                  <a:spLocks noChangeArrowheads="1"/>
                </p:cNvSpPr>
                <p:nvPr/>
              </p:nvSpPr>
              <p:spPr bwMode="auto">
                <a:xfrm>
                  <a:off x="702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2" name="Group 89"/>
              <p:cNvGrpSpPr>
                <a:grpSpLocks/>
              </p:cNvGrpSpPr>
              <p:nvPr/>
            </p:nvGrpSpPr>
            <p:grpSpPr bwMode="auto">
              <a:xfrm>
                <a:off x="0" y="499"/>
                <a:ext cx="342" cy="710"/>
                <a:chOff x="0" y="499"/>
                <a:chExt cx="342" cy="710"/>
              </a:xfrm>
            </p:grpSpPr>
            <p:sp>
              <p:nvSpPr>
                <p:cNvPr id="124977" name="Rectangle 90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78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3" name="Group 92"/>
              <p:cNvGrpSpPr>
                <a:grpSpLocks/>
              </p:cNvGrpSpPr>
              <p:nvPr/>
            </p:nvGrpSpPr>
            <p:grpSpPr bwMode="auto">
              <a:xfrm>
                <a:off x="342" y="499"/>
                <a:ext cx="360" cy="710"/>
                <a:chOff x="342" y="499"/>
                <a:chExt cx="360" cy="710"/>
              </a:xfrm>
            </p:grpSpPr>
            <p:sp>
              <p:nvSpPr>
                <p:cNvPr id="124975" name="Rectangle 93"/>
                <p:cNvSpPr>
                  <a:spLocks noChangeArrowheads="1"/>
                </p:cNvSpPr>
                <p:nvPr/>
              </p:nvSpPr>
              <p:spPr bwMode="auto">
                <a:xfrm>
                  <a:off x="385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76" name="Rectangle 94"/>
                <p:cNvSpPr>
                  <a:spLocks noChangeArrowheads="1"/>
                </p:cNvSpPr>
                <p:nvPr/>
              </p:nvSpPr>
              <p:spPr bwMode="auto">
                <a:xfrm>
                  <a:off x="342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4" name="Group 95"/>
              <p:cNvGrpSpPr>
                <a:grpSpLocks/>
              </p:cNvGrpSpPr>
              <p:nvPr/>
            </p:nvGrpSpPr>
            <p:grpSpPr bwMode="auto">
              <a:xfrm>
                <a:off x="702" y="499"/>
                <a:ext cx="360" cy="710"/>
                <a:chOff x="702" y="499"/>
                <a:chExt cx="360" cy="710"/>
              </a:xfrm>
            </p:grpSpPr>
            <p:sp>
              <p:nvSpPr>
                <p:cNvPr id="124973" name="Rectangle 96"/>
                <p:cNvSpPr>
                  <a:spLocks noChangeArrowheads="1"/>
                </p:cNvSpPr>
                <p:nvPr/>
              </p:nvSpPr>
              <p:spPr bwMode="auto">
                <a:xfrm>
                  <a:off x="745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d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74" name="Rectangle 97"/>
                <p:cNvSpPr>
                  <a:spLocks noChangeArrowheads="1"/>
                </p:cNvSpPr>
                <p:nvPr/>
              </p:nvSpPr>
              <p:spPr bwMode="auto">
                <a:xfrm>
                  <a:off x="702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5" name="Group 98"/>
              <p:cNvGrpSpPr>
                <a:grpSpLocks/>
              </p:cNvGrpSpPr>
              <p:nvPr/>
            </p:nvGrpSpPr>
            <p:grpSpPr bwMode="auto">
              <a:xfrm>
                <a:off x="0" y="1209"/>
                <a:ext cx="342" cy="710"/>
                <a:chOff x="0" y="1209"/>
                <a:chExt cx="342" cy="710"/>
              </a:xfrm>
            </p:grpSpPr>
            <p:sp>
              <p:nvSpPr>
                <p:cNvPr id="124971" name="Rectangle 99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72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6" name="Group 101"/>
              <p:cNvGrpSpPr>
                <a:grpSpLocks/>
              </p:cNvGrpSpPr>
              <p:nvPr/>
            </p:nvGrpSpPr>
            <p:grpSpPr bwMode="auto">
              <a:xfrm>
                <a:off x="342" y="1209"/>
                <a:ext cx="360" cy="710"/>
                <a:chOff x="342" y="1209"/>
                <a:chExt cx="360" cy="710"/>
              </a:xfrm>
            </p:grpSpPr>
            <p:sp>
              <p:nvSpPr>
                <p:cNvPr id="12496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5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70" name="Rectangle 103"/>
                <p:cNvSpPr>
                  <a:spLocks noChangeArrowheads="1"/>
                </p:cNvSpPr>
                <p:nvPr/>
              </p:nvSpPr>
              <p:spPr bwMode="auto">
                <a:xfrm>
                  <a:off x="342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7" name="Group 104"/>
              <p:cNvGrpSpPr>
                <a:grpSpLocks/>
              </p:cNvGrpSpPr>
              <p:nvPr/>
            </p:nvGrpSpPr>
            <p:grpSpPr bwMode="auto">
              <a:xfrm>
                <a:off x="702" y="1209"/>
                <a:ext cx="360" cy="710"/>
                <a:chOff x="702" y="1209"/>
                <a:chExt cx="360" cy="710"/>
              </a:xfrm>
            </p:grpSpPr>
            <p:sp>
              <p:nvSpPr>
                <p:cNvPr id="124967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5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d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68" name="Rectangle 106"/>
                <p:cNvSpPr>
                  <a:spLocks noChangeArrowheads="1"/>
                </p:cNvSpPr>
                <p:nvPr/>
              </p:nvSpPr>
              <p:spPr bwMode="auto">
                <a:xfrm>
                  <a:off x="702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8" name="Group 107"/>
              <p:cNvGrpSpPr>
                <a:grpSpLocks/>
              </p:cNvGrpSpPr>
              <p:nvPr/>
            </p:nvGrpSpPr>
            <p:grpSpPr bwMode="auto">
              <a:xfrm>
                <a:off x="0" y="1919"/>
                <a:ext cx="342" cy="710"/>
                <a:chOff x="0" y="1919"/>
                <a:chExt cx="342" cy="710"/>
              </a:xfrm>
            </p:grpSpPr>
            <p:sp>
              <p:nvSpPr>
                <p:cNvPr id="124965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700" i="1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66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9" name="Group 110"/>
              <p:cNvGrpSpPr>
                <a:grpSpLocks/>
              </p:cNvGrpSpPr>
              <p:nvPr/>
            </p:nvGrpSpPr>
            <p:grpSpPr bwMode="auto">
              <a:xfrm>
                <a:off x="342" y="1919"/>
                <a:ext cx="360" cy="710"/>
                <a:chOff x="342" y="1919"/>
                <a:chExt cx="360" cy="710"/>
              </a:xfrm>
            </p:grpSpPr>
            <p:sp>
              <p:nvSpPr>
                <p:cNvPr id="124963" name="Rectangle 111"/>
                <p:cNvSpPr>
                  <a:spLocks noChangeArrowheads="1"/>
                </p:cNvSpPr>
                <p:nvPr/>
              </p:nvSpPr>
              <p:spPr bwMode="auto">
                <a:xfrm>
                  <a:off x="385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3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64" name="Rectangle 112"/>
                <p:cNvSpPr>
                  <a:spLocks noChangeArrowheads="1"/>
                </p:cNvSpPr>
                <p:nvPr/>
              </p:nvSpPr>
              <p:spPr bwMode="auto">
                <a:xfrm>
                  <a:off x="342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60" name="Group 113"/>
              <p:cNvGrpSpPr>
                <a:grpSpLocks/>
              </p:cNvGrpSpPr>
              <p:nvPr/>
            </p:nvGrpSpPr>
            <p:grpSpPr bwMode="auto">
              <a:xfrm>
                <a:off x="702" y="1919"/>
                <a:ext cx="360" cy="710"/>
                <a:chOff x="702" y="1919"/>
                <a:chExt cx="360" cy="710"/>
              </a:xfrm>
            </p:grpSpPr>
            <p:sp>
              <p:nvSpPr>
                <p:cNvPr id="124961" name="Rectangle 114"/>
                <p:cNvSpPr>
                  <a:spLocks noChangeArrowheads="1"/>
                </p:cNvSpPr>
                <p:nvPr/>
              </p:nvSpPr>
              <p:spPr bwMode="auto">
                <a:xfrm>
                  <a:off x="745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d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62" name="Rectangle 115"/>
                <p:cNvSpPr>
                  <a:spLocks noChangeArrowheads="1"/>
                </p:cNvSpPr>
                <p:nvPr/>
              </p:nvSpPr>
              <p:spPr bwMode="auto">
                <a:xfrm>
                  <a:off x="702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4948" name="Rectangle 116"/>
            <p:cNvSpPr>
              <a:spLocks noChangeArrowheads="1"/>
            </p:cNvSpPr>
            <p:nvPr/>
          </p:nvSpPr>
          <p:spPr bwMode="auto">
            <a:xfrm>
              <a:off x="-3" y="-3"/>
              <a:ext cx="1068" cy="263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24933" name="Group 117"/>
          <p:cNvGrpSpPr>
            <a:grpSpLocks/>
          </p:cNvGrpSpPr>
          <p:nvPr/>
        </p:nvGrpSpPr>
        <p:grpSpPr bwMode="auto">
          <a:xfrm>
            <a:off x="6019800" y="4572000"/>
            <a:ext cx="1181100" cy="1524000"/>
            <a:chOff x="-3" y="-3"/>
            <a:chExt cx="744" cy="1503"/>
          </a:xfrm>
        </p:grpSpPr>
        <p:grpSp>
          <p:nvGrpSpPr>
            <p:cNvPr id="124936" name="Group 118"/>
            <p:cNvGrpSpPr>
              <a:grpSpLocks/>
            </p:cNvGrpSpPr>
            <p:nvPr/>
          </p:nvGrpSpPr>
          <p:grpSpPr bwMode="auto">
            <a:xfrm>
              <a:off x="0" y="0"/>
              <a:ext cx="738" cy="1497"/>
              <a:chOff x="0" y="0"/>
              <a:chExt cx="738" cy="1497"/>
            </a:xfrm>
          </p:grpSpPr>
          <p:grpSp>
            <p:nvGrpSpPr>
              <p:cNvPr id="124938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738" cy="499"/>
                <a:chOff x="0" y="0"/>
                <a:chExt cx="738" cy="499"/>
              </a:xfrm>
            </p:grpSpPr>
            <p:sp>
              <p:nvSpPr>
                <p:cNvPr id="124945" name="Rectangle 12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R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÷</a:t>
                  </a:r>
                  <a:r>
                    <a:rPr kumimoji="1" lang="en-US" altLang="zh-CN" sz="2200" b="1" i="1">
                      <a:latin typeface="Times New Roman" pitchFamily="18" charset="0"/>
                    </a:rPr>
                    <a:t>S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46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39" name="Group 122"/>
              <p:cNvGrpSpPr>
                <a:grpSpLocks/>
              </p:cNvGrpSpPr>
              <p:nvPr/>
            </p:nvGrpSpPr>
            <p:grpSpPr bwMode="auto">
              <a:xfrm>
                <a:off x="0" y="499"/>
                <a:ext cx="738" cy="499"/>
                <a:chOff x="0" y="499"/>
                <a:chExt cx="738" cy="499"/>
              </a:xfrm>
            </p:grpSpPr>
            <p:sp>
              <p:nvSpPr>
                <p:cNvPr id="1249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44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40" name="Group 125"/>
              <p:cNvGrpSpPr>
                <a:grpSpLocks/>
              </p:cNvGrpSpPr>
              <p:nvPr/>
            </p:nvGrpSpPr>
            <p:grpSpPr bwMode="auto">
              <a:xfrm>
                <a:off x="0" y="998"/>
                <a:ext cx="738" cy="499"/>
                <a:chOff x="0" y="998"/>
                <a:chExt cx="738" cy="499"/>
              </a:xfrm>
            </p:grpSpPr>
            <p:sp>
              <p:nvSpPr>
                <p:cNvPr id="124941" name="Rectangle 126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 baseline="-30000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942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4937" name="Rectangle 128"/>
            <p:cNvSpPr>
              <a:spLocks noChangeArrowheads="1"/>
            </p:cNvSpPr>
            <p:nvPr/>
          </p:nvSpPr>
          <p:spPr bwMode="auto">
            <a:xfrm>
              <a:off x="-3" y="-3"/>
              <a:ext cx="744" cy="1503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4934" name="Rectangle 129"/>
          <p:cNvSpPr>
            <a:spLocks noChangeArrowheads="1"/>
          </p:cNvSpPr>
          <p:nvPr/>
        </p:nvSpPr>
        <p:spPr bwMode="auto">
          <a:xfrm>
            <a:off x="1066800" y="33528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R</a:t>
            </a:r>
          </a:p>
        </p:txBody>
      </p:sp>
      <p:sp>
        <p:nvSpPr>
          <p:cNvPr id="124935" name="Rectangle 130"/>
          <p:cNvSpPr>
            <a:spLocks noChangeArrowheads="1"/>
          </p:cNvSpPr>
          <p:nvPr/>
        </p:nvSpPr>
        <p:spPr bwMode="auto">
          <a:xfrm>
            <a:off x="5029200" y="2667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除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-</a:t>
            </a:r>
            <a:r>
              <a:rPr lang="zh-CN" altLang="en-US" sz="2600" smtClean="0"/>
              <a:t>分析：</a:t>
            </a:r>
          </a:p>
          <a:p>
            <a:pPr lvl="1" indent="-136525" algn="just" eaLnBrk="1" hangingPunct="1">
              <a:lnSpc>
                <a:spcPct val="90000"/>
              </a:lnSpc>
            </a:pPr>
            <a:r>
              <a:rPr lang="zh-CN" altLang="en-US" sz="2200" smtClean="0"/>
              <a:t>在关系</a:t>
            </a:r>
            <a:r>
              <a:rPr lang="en-US" altLang="zh-CN" sz="2200" i="1" smtClean="0"/>
              <a:t>R</a:t>
            </a:r>
            <a:r>
              <a:rPr lang="zh-CN" altLang="en-US" sz="2200" smtClean="0"/>
              <a:t>中，</a:t>
            </a:r>
            <a:r>
              <a:rPr lang="en-US" altLang="zh-CN" sz="2200" i="1" smtClean="0"/>
              <a:t>A</a:t>
            </a:r>
            <a:r>
              <a:rPr lang="zh-CN" altLang="en-US" sz="2200" smtClean="0"/>
              <a:t>可以取四个值</a:t>
            </a:r>
            <a:r>
              <a:rPr lang="en-US" altLang="zh-CN" sz="2200" smtClean="0"/>
              <a:t>{</a:t>
            </a:r>
            <a:r>
              <a:rPr lang="en-US" altLang="zh-CN" sz="2200" i="1" smtClean="0"/>
              <a:t>a</a:t>
            </a:r>
            <a:r>
              <a:rPr lang="en-US" altLang="zh-CN" sz="2200" baseline="-30000" smtClean="0"/>
              <a:t>1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a</a:t>
            </a:r>
            <a:r>
              <a:rPr lang="en-US" altLang="zh-CN" sz="2200" baseline="-30000" smtClean="0"/>
              <a:t>2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a</a:t>
            </a:r>
            <a:r>
              <a:rPr lang="en-US" altLang="zh-CN" sz="2200" baseline="-30000" smtClean="0"/>
              <a:t>3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a</a:t>
            </a:r>
            <a:r>
              <a:rPr lang="en-US" altLang="zh-CN" sz="2200" baseline="-30000" smtClean="0"/>
              <a:t>4</a:t>
            </a:r>
            <a:r>
              <a:rPr lang="en-US" altLang="zh-CN" sz="2200" smtClean="0"/>
              <a:t>}</a:t>
            </a:r>
            <a:r>
              <a:rPr lang="zh-CN" altLang="en-US" sz="2200" smtClean="0"/>
              <a:t>。</a:t>
            </a:r>
          </a:p>
          <a:p>
            <a:pPr lvl="1" indent="-1365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i="1" smtClean="0"/>
              <a:t>    </a:t>
            </a:r>
            <a:r>
              <a:rPr lang="en-US" altLang="zh-CN" sz="2200" i="1" smtClean="0"/>
              <a:t>a</a:t>
            </a:r>
            <a:r>
              <a:rPr lang="en-US" altLang="zh-CN" sz="2200" baseline="-30000" smtClean="0"/>
              <a:t>1</a:t>
            </a:r>
            <a:r>
              <a:rPr lang="zh-CN" altLang="en-US" sz="2200" smtClean="0"/>
              <a:t>的象集为</a:t>
            </a:r>
            <a:r>
              <a:rPr lang="en-US" altLang="zh-CN" sz="2200" smtClean="0"/>
              <a:t>{(</a:t>
            </a:r>
            <a:r>
              <a:rPr lang="en-US" altLang="zh-CN" sz="2200" i="1" smtClean="0"/>
              <a:t>b</a:t>
            </a:r>
            <a:r>
              <a:rPr lang="en-US" altLang="zh-CN" sz="2200" baseline="-30000" smtClean="0"/>
              <a:t>1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baseline="-30000" smtClean="0"/>
              <a:t>2</a:t>
            </a:r>
            <a:r>
              <a:rPr lang="en-US" altLang="zh-CN" sz="2200" smtClean="0"/>
              <a:t>)</a:t>
            </a:r>
            <a:r>
              <a:rPr lang="zh-CN" altLang="en-US" sz="2200" smtClean="0"/>
              <a:t>，</a:t>
            </a:r>
            <a:r>
              <a:rPr lang="en-US" altLang="zh-CN" sz="2200" smtClean="0"/>
              <a:t>(</a:t>
            </a:r>
            <a:r>
              <a:rPr lang="en-US" altLang="zh-CN" sz="2200" i="1" smtClean="0"/>
              <a:t>b</a:t>
            </a:r>
            <a:r>
              <a:rPr lang="en-US" altLang="zh-CN" sz="2200" baseline="-30000" smtClean="0"/>
              <a:t>2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baseline="-30000" smtClean="0"/>
              <a:t>3</a:t>
            </a:r>
            <a:r>
              <a:rPr lang="en-US" altLang="zh-CN" sz="2200" smtClean="0"/>
              <a:t>)</a:t>
            </a:r>
            <a:r>
              <a:rPr lang="zh-CN" altLang="en-US" sz="2200" smtClean="0"/>
              <a:t>，</a:t>
            </a:r>
            <a:r>
              <a:rPr lang="en-US" altLang="zh-CN" sz="2200" smtClean="0"/>
              <a:t>(</a:t>
            </a:r>
            <a:r>
              <a:rPr lang="en-US" altLang="zh-CN" sz="2200" i="1" smtClean="0"/>
              <a:t>b</a:t>
            </a:r>
            <a:r>
              <a:rPr lang="en-US" altLang="zh-CN" sz="2200" baseline="-30000" smtClean="0"/>
              <a:t>2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baseline="-30000" smtClean="0"/>
              <a:t>1</a:t>
            </a:r>
            <a:r>
              <a:rPr lang="en-US" altLang="zh-CN" sz="2200" smtClean="0"/>
              <a:t>)}</a:t>
            </a:r>
          </a:p>
          <a:p>
            <a:pPr lvl="1" indent="-1365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smtClean="0"/>
              <a:t>　</a:t>
            </a:r>
            <a:r>
              <a:rPr lang="en-US" altLang="zh-CN" sz="2200" i="1" smtClean="0"/>
              <a:t>a</a:t>
            </a:r>
            <a:r>
              <a:rPr lang="en-US" altLang="zh-CN" sz="2200" baseline="-30000" smtClean="0"/>
              <a:t>2</a:t>
            </a:r>
            <a:r>
              <a:rPr lang="zh-CN" altLang="en-US" sz="2200" smtClean="0"/>
              <a:t>的象集为</a:t>
            </a:r>
            <a:r>
              <a:rPr lang="en-US" altLang="zh-CN" sz="2200" smtClean="0"/>
              <a:t>{(</a:t>
            </a:r>
            <a:r>
              <a:rPr lang="en-US" altLang="zh-CN" sz="2200" i="1" smtClean="0"/>
              <a:t>b</a:t>
            </a:r>
            <a:r>
              <a:rPr lang="en-US" altLang="zh-CN" sz="2200" baseline="-30000" smtClean="0"/>
              <a:t>3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baseline="-30000" smtClean="0"/>
              <a:t>7</a:t>
            </a:r>
            <a:r>
              <a:rPr lang="en-US" altLang="zh-CN" sz="2200" smtClean="0"/>
              <a:t>)</a:t>
            </a:r>
            <a:r>
              <a:rPr lang="zh-CN" altLang="en-US" sz="2200" smtClean="0"/>
              <a:t>，</a:t>
            </a:r>
            <a:r>
              <a:rPr lang="en-US" altLang="zh-CN" sz="2200" smtClean="0"/>
              <a:t>(</a:t>
            </a:r>
            <a:r>
              <a:rPr lang="en-US" altLang="zh-CN" sz="2200" i="1" smtClean="0"/>
              <a:t>b</a:t>
            </a:r>
            <a:r>
              <a:rPr lang="en-US" altLang="zh-CN" sz="2200" baseline="-30000" smtClean="0"/>
              <a:t>2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baseline="-30000" smtClean="0"/>
              <a:t>3</a:t>
            </a:r>
            <a:r>
              <a:rPr lang="en-US" altLang="zh-CN" sz="2200" smtClean="0"/>
              <a:t>)}</a:t>
            </a:r>
          </a:p>
          <a:p>
            <a:pPr lvl="1" indent="-1365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smtClean="0"/>
              <a:t>　</a:t>
            </a:r>
            <a:r>
              <a:rPr lang="en-US" altLang="zh-CN" sz="2200" i="1" smtClean="0"/>
              <a:t>a</a:t>
            </a:r>
            <a:r>
              <a:rPr lang="en-US" altLang="zh-CN" sz="2200" baseline="-30000" smtClean="0"/>
              <a:t>3</a:t>
            </a:r>
            <a:r>
              <a:rPr lang="zh-CN" altLang="en-US" sz="2200" smtClean="0"/>
              <a:t>的象集为</a:t>
            </a:r>
            <a:r>
              <a:rPr lang="en-US" altLang="zh-CN" sz="2200" smtClean="0"/>
              <a:t>{</a:t>
            </a:r>
            <a:r>
              <a:rPr lang="en-US" altLang="zh-CN" sz="2200" i="1" smtClean="0"/>
              <a:t>(b</a:t>
            </a:r>
            <a:r>
              <a:rPr lang="en-US" altLang="zh-CN" sz="2200" baseline="-30000" smtClean="0"/>
              <a:t>4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baseline="-30000" smtClean="0"/>
              <a:t>6</a:t>
            </a:r>
            <a:r>
              <a:rPr lang="en-US" altLang="zh-CN" sz="2200" smtClean="0"/>
              <a:t>)}</a:t>
            </a:r>
          </a:p>
          <a:p>
            <a:pPr lvl="1" indent="-1365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smtClean="0"/>
              <a:t>　</a:t>
            </a:r>
            <a:r>
              <a:rPr lang="en-US" altLang="zh-CN" sz="2200" i="1" smtClean="0"/>
              <a:t>a</a:t>
            </a:r>
            <a:r>
              <a:rPr lang="en-US" altLang="zh-CN" sz="2200" baseline="-30000" smtClean="0"/>
              <a:t>4</a:t>
            </a:r>
            <a:r>
              <a:rPr lang="zh-CN" altLang="en-US" sz="2200" smtClean="0"/>
              <a:t>的象集为</a:t>
            </a:r>
            <a:r>
              <a:rPr lang="en-US" altLang="zh-CN" sz="2200" smtClean="0"/>
              <a:t>{(</a:t>
            </a:r>
            <a:r>
              <a:rPr lang="en-US" altLang="zh-CN" sz="2200" i="1" smtClean="0"/>
              <a:t>b</a:t>
            </a:r>
            <a:r>
              <a:rPr lang="en-US" altLang="zh-CN" sz="2200" baseline="-30000" smtClean="0"/>
              <a:t>6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baseline="-30000" smtClean="0"/>
              <a:t>6</a:t>
            </a:r>
            <a:r>
              <a:rPr lang="en-US" altLang="zh-CN" sz="2200" smtClean="0"/>
              <a:t>)}</a:t>
            </a:r>
          </a:p>
          <a:p>
            <a:pPr lvl="1" indent="-136525" algn="just" eaLnBrk="1" hangingPunct="1">
              <a:lnSpc>
                <a:spcPct val="90000"/>
              </a:lnSpc>
            </a:pPr>
            <a:r>
              <a:rPr lang="en-US" altLang="zh-CN" sz="2200" i="1" smtClean="0"/>
              <a:t>S</a:t>
            </a:r>
            <a:r>
              <a:rPr lang="zh-CN" altLang="en-US" sz="2200" smtClean="0"/>
              <a:t>在</a:t>
            </a:r>
            <a:r>
              <a:rPr lang="en-US" altLang="zh-CN" sz="2200" smtClean="0"/>
              <a:t>(</a:t>
            </a:r>
            <a:r>
              <a:rPr lang="en-US" altLang="zh-CN" sz="2200" i="1" smtClean="0"/>
              <a:t>B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smtClean="0"/>
              <a:t>)</a:t>
            </a:r>
            <a:r>
              <a:rPr lang="zh-CN" altLang="en-US" sz="2200" smtClean="0"/>
              <a:t>上的投影为</a:t>
            </a:r>
            <a:r>
              <a:rPr lang="en-US" altLang="zh-CN" sz="2200" smtClean="0"/>
              <a:t>{(</a:t>
            </a:r>
            <a:r>
              <a:rPr lang="en-US" altLang="zh-CN" sz="2200" i="1" smtClean="0"/>
              <a:t>b</a:t>
            </a:r>
            <a:r>
              <a:rPr lang="en-US" altLang="zh-CN" sz="2200" baseline="-30000" smtClean="0"/>
              <a:t>1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baseline="-30000" smtClean="0"/>
              <a:t>2</a:t>
            </a:r>
            <a:r>
              <a:rPr lang="en-US" altLang="zh-CN" sz="2200" smtClean="0"/>
              <a:t>)</a:t>
            </a:r>
            <a:r>
              <a:rPr lang="zh-CN" altLang="en-US" sz="2200" smtClean="0"/>
              <a:t>，</a:t>
            </a:r>
            <a:r>
              <a:rPr lang="en-US" altLang="zh-CN" sz="2200" smtClean="0"/>
              <a:t>(</a:t>
            </a:r>
            <a:r>
              <a:rPr lang="en-US" altLang="zh-CN" sz="2200" i="1" smtClean="0"/>
              <a:t>b</a:t>
            </a:r>
            <a:r>
              <a:rPr lang="en-US" altLang="zh-CN" sz="2200" baseline="-30000" smtClean="0"/>
              <a:t>2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baseline="-30000" smtClean="0"/>
              <a:t>1</a:t>
            </a:r>
            <a:r>
              <a:rPr lang="en-US" altLang="zh-CN" sz="2200" smtClean="0"/>
              <a:t>)</a:t>
            </a:r>
            <a:r>
              <a:rPr lang="zh-CN" altLang="en-US" sz="2200" smtClean="0"/>
              <a:t>，</a:t>
            </a:r>
            <a:r>
              <a:rPr lang="en-US" altLang="zh-CN" sz="2200" smtClean="0"/>
              <a:t>(</a:t>
            </a:r>
            <a:r>
              <a:rPr lang="en-US" altLang="zh-CN" sz="2200" i="1" smtClean="0"/>
              <a:t>b</a:t>
            </a:r>
            <a:r>
              <a:rPr lang="en-US" altLang="zh-CN" sz="2200" baseline="-30000" smtClean="0"/>
              <a:t>2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baseline="-30000" smtClean="0"/>
              <a:t>3</a:t>
            </a:r>
            <a:r>
              <a:rPr lang="en-US" altLang="zh-CN" sz="2200" smtClean="0"/>
              <a:t>) }</a:t>
            </a:r>
          </a:p>
          <a:p>
            <a:pPr lvl="1" indent="-136525" eaLnBrk="1" hangingPunct="1">
              <a:lnSpc>
                <a:spcPct val="90000"/>
              </a:lnSpc>
            </a:pPr>
            <a:r>
              <a:rPr lang="zh-CN" altLang="en-US" sz="2200" smtClean="0"/>
              <a:t>只有</a:t>
            </a:r>
            <a:r>
              <a:rPr lang="en-US" altLang="zh-CN" sz="2200" i="1" smtClean="0"/>
              <a:t>a</a:t>
            </a:r>
            <a:r>
              <a:rPr lang="en-US" altLang="zh-CN" sz="2200" baseline="-30000" smtClean="0"/>
              <a:t>1</a:t>
            </a:r>
            <a:r>
              <a:rPr lang="zh-CN" altLang="en-US" sz="2200" smtClean="0"/>
              <a:t>的象集</a:t>
            </a:r>
            <a:r>
              <a:rPr lang="en-US" altLang="zh-CN" sz="2200" smtClean="0"/>
              <a:t>(</a:t>
            </a:r>
            <a:r>
              <a:rPr lang="en-US" altLang="zh-CN" sz="2200" i="1" smtClean="0"/>
              <a:t>B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smtClean="0"/>
              <a:t>)</a:t>
            </a:r>
            <a:r>
              <a:rPr lang="en-US" altLang="zh-CN" sz="2200" i="1" baseline="-30000" smtClean="0"/>
              <a:t>a</a:t>
            </a:r>
            <a:r>
              <a:rPr lang="en-US" altLang="zh-CN" sz="2200" baseline="-30000" smtClean="0"/>
              <a:t>1</a:t>
            </a:r>
            <a:r>
              <a:rPr lang="zh-CN" altLang="en-US" sz="2200" smtClean="0"/>
              <a:t>包含了</a:t>
            </a:r>
            <a:r>
              <a:rPr lang="en-US" altLang="zh-CN" sz="2200" i="1" smtClean="0"/>
              <a:t>S</a:t>
            </a:r>
            <a:r>
              <a:rPr lang="zh-CN" altLang="en-US" sz="2200" smtClean="0"/>
              <a:t>在</a:t>
            </a:r>
            <a:r>
              <a:rPr lang="en-US" altLang="zh-CN" sz="2200" smtClean="0"/>
              <a:t>(</a:t>
            </a:r>
            <a:r>
              <a:rPr lang="en-US" altLang="zh-CN" sz="2200" i="1" smtClean="0"/>
              <a:t>B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C</a:t>
            </a:r>
            <a:r>
              <a:rPr lang="en-US" altLang="zh-CN" sz="2200" smtClean="0"/>
              <a:t>)</a:t>
            </a:r>
            <a:r>
              <a:rPr lang="zh-CN" altLang="en-US" sz="2200" smtClean="0"/>
              <a:t>属性组上的投影，所以</a:t>
            </a:r>
            <a:r>
              <a:rPr lang="en-US" altLang="zh-CN" sz="2200" i="1" smtClean="0"/>
              <a:t>R</a:t>
            </a:r>
            <a:r>
              <a:rPr lang="en-US" altLang="zh-CN" sz="2200" smtClean="0"/>
              <a:t>÷</a:t>
            </a:r>
            <a:r>
              <a:rPr lang="en-US" altLang="zh-CN" sz="2200" i="1" smtClean="0"/>
              <a:t>S</a:t>
            </a:r>
            <a:r>
              <a:rPr lang="en-US" altLang="zh-CN" sz="2200" smtClean="0"/>
              <a:t> ={</a:t>
            </a:r>
            <a:r>
              <a:rPr lang="en-US" altLang="zh-CN" sz="2200" i="1" smtClean="0"/>
              <a:t>a</a:t>
            </a:r>
            <a:r>
              <a:rPr lang="en-US" altLang="zh-CN" sz="2200" baseline="-30000" smtClean="0"/>
              <a:t>1</a:t>
            </a:r>
            <a:r>
              <a:rPr lang="en-US" altLang="zh-CN" sz="2200" smtClean="0"/>
              <a:t>}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</a:t>
            </a:r>
            <a:r>
              <a:rPr lang="zh-CN" altLang="en-US" smtClean="0"/>
              <a:t>．综合举例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600" smtClean="0"/>
              <a:t>以学生</a:t>
            </a:r>
            <a:r>
              <a:rPr lang="en-US" altLang="zh-CN" sz="2600" smtClean="0"/>
              <a:t>-</a:t>
            </a:r>
            <a:r>
              <a:rPr lang="zh-CN" altLang="en-US" sz="2600" smtClean="0"/>
              <a:t>课程数据库为例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600" smtClean="0"/>
              <a:t>[</a:t>
            </a:r>
            <a:r>
              <a:rPr lang="zh-CN" altLang="en-US" sz="2600" smtClean="0">
                <a:ea typeface="黑体" pitchFamily="2" charset="-122"/>
              </a:rPr>
              <a:t>例</a:t>
            </a:r>
            <a:r>
              <a:rPr lang="en-US" altLang="zh-CN" sz="2600" smtClean="0"/>
              <a:t>7]  </a:t>
            </a:r>
            <a:r>
              <a:rPr lang="zh-CN" altLang="en-US" sz="2600" smtClean="0"/>
              <a:t>查询至少选修</a:t>
            </a:r>
            <a:r>
              <a:rPr lang="en-US" altLang="zh-CN" sz="2600" smtClean="0"/>
              <a:t>1</a:t>
            </a:r>
            <a:r>
              <a:rPr lang="zh-CN" altLang="en-US" sz="2600" smtClean="0"/>
              <a:t>号课程和</a:t>
            </a:r>
            <a:r>
              <a:rPr lang="en-US" altLang="zh-CN" sz="2600" smtClean="0"/>
              <a:t>3</a:t>
            </a:r>
            <a:r>
              <a:rPr lang="zh-CN" altLang="en-US" sz="2600" smtClean="0"/>
              <a:t>号课程的学生号码。 </a:t>
            </a:r>
          </a:p>
          <a:p>
            <a:pPr marL="819150" lvl="1" indent="-285750" eaLnBrk="1" hangingPunct="1">
              <a:buFont typeface="Wingdings" pitchFamily="2" charset="2"/>
              <a:buNone/>
            </a:pPr>
            <a:r>
              <a:rPr lang="zh-CN" altLang="en-US" sz="2200" smtClean="0"/>
              <a:t>首先建立一个临时关系</a:t>
            </a:r>
            <a:r>
              <a:rPr lang="en-US" altLang="zh-CN" sz="2200" i="1" smtClean="0"/>
              <a:t>K</a:t>
            </a:r>
            <a:r>
              <a:rPr lang="zh-CN" altLang="en-US" sz="2200" smtClean="0"/>
              <a:t>： </a:t>
            </a:r>
          </a:p>
          <a:p>
            <a:pPr marL="819150" lvl="1" indent="-285750" eaLnBrk="1" hangingPunct="1">
              <a:buFont typeface="Wingdings" pitchFamily="2" charset="2"/>
              <a:buNone/>
            </a:pPr>
            <a:r>
              <a:rPr lang="zh-CN" altLang="en-US" sz="2200" smtClean="0"/>
              <a:t> </a:t>
            </a:r>
          </a:p>
          <a:p>
            <a:pPr marL="819150" lvl="1" indent="-285750" algn="just" eaLnBrk="1" hangingPunct="1">
              <a:buFont typeface="Wingdings" pitchFamily="2" charset="2"/>
              <a:buNone/>
            </a:pPr>
            <a:r>
              <a:rPr lang="zh-CN" altLang="en-US" sz="2200" smtClean="0"/>
              <a:t>然后求：</a:t>
            </a:r>
            <a:r>
              <a:rPr lang="en-US" altLang="zh-CN" sz="2200" smtClean="0"/>
              <a:t>π</a:t>
            </a:r>
            <a:r>
              <a:rPr lang="en-US" altLang="zh-CN" sz="2200" baseline="-30000" smtClean="0"/>
              <a:t>Sno</a:t>
            </a:r>
            <a:r>
              <a:rPr lang="zh-CN" altLang="en-US" sz="2200" baseline="-30000" smtClean="0"/>
              <a:t>，</a:t>
            </a:r>
            <a:r>
              <a:rPr lang="en-US" altLang="zh-CN" sz="2200" baseline="-30000" smtClean="0"/>
              <a:t>Cno</a:t>
            </a:r>
            <a:r>
              <a:rPr lang="en-US" altLang="zh-CN" sz="2200" smtClean="0"/>
              <a:t>(SC)÷</a:t>
            </a:r>
            <a:r>
              <a:rPr lang="en-US" altLang="zh-CN" sz="2200" i="1" smtClean="0"/>
              <a:t>K</a:t>
            </a:r>
            <a:endParaRPr lang="en-US" altLang="zh-CN" sz="2200" smtClean="0"/>
          </a:p>
          <a:p>
            <a:pPr marL="819150" lvl="1" indent="-285750" algn="just" eaLnBrk="1" hangingPunct="1">
              <a:buFont typeface="Wingdings" pitchFamily="2" charset="2"/>
              <a:buNone/>
            </a:pPr>
            <a:endParaRPr lang="en-US" altLang="zh-CN" sz="2200" smtClean="0"/>
          </a:p>
          <a:p>
            <a:pPr marL="819150" lvl="1" indent="-285750" eaLnBrk="1" hangingPunct="1">
              <a:buFont typeface="Wingdings" pitchFamily="2" charset="2"/>
              <a:buNone/>
            </a:pPr>
            <a:r>
              <a:rPr lang="en-US" altLang="zh-CN" sz="2200" smtClean="0"/>
              <a:t>	</a:t>
            </a:r>
          </a:p>
        </p:txBody>
      </p:sp>
      <p:graphicFrame>
        <p:nvGraphicFramePr>
          <p:cNvPr id="380932" name="Group 4"/>
          <p:cNvGraphicFramePr>
            <a:graphicFrameLocks noGrp="1"/>
          </p:cNvGraphicFramePr>
          <p:nvPr/>
        </p:nvGraphicFramePr>
        <p:xfrm>
          <a:off x="6629400" y="3124200"/>
          <a:ext cx="1066800" cy="14636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   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   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综合举例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smtClean="0">
                <a:ea typeface="黑体" pitchFamily="2" charset="-122"/>
              </a:rPr>
              <a:t>例</a:t>
            </a:r>
            <a:r>
              <a:rPr lang="en-US" altLang="zh-CN" sz="2600" smtClean="0"/>
              <a:t>7</a:t>
            </a:r>
            <a:r>
              <a:rPr lang="zh-CN" altLang="en-US" sz="2600" smtClean="0"/>
              <a:t>续                  </a:t>
            </a:r>
            <a:r>
              <a:rPr lang="en-US" altLang="zh-CN" sz="2600" smtClean="0"/>
              <a:t>π</a:t>
            </a:r>
            <a:r>
              <a:rPr lang="en-US" altLang="zh-CN" sz="2600" baseline="-30000" smtClean="0"/>
              <a:t>Sno.Cno</a:t>
            </a:r>
            <a:r>
              <a:rPr lang="en-US" altLang="zh-CN" sz="2600" smtClean="0"/>
              <a:t>(SC)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6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6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6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smtClean="0"/>
              <a:t>	95001</a:t>
            </a:r>
            <a:r>
              <a:rPr lang="zh-CN" altLang="en-US" sz="2600" smtClean="0"/>
              <a:t>象集</a:t>
            </a:r>
            <a:r>
              <a:rPr lang="en-US" altLang="zh-CN" sz="2600" smtClean="0"/>
              <a:t>{1</a:t>
            </a:r>
            <a:r>
              <a:rPr lang="zh-CN" altLang="en-US" sz="2600" smtClean="0"/>
              <a:t>，</a:t>
            </a:r>
            <a:r>
              <a:rPr lang="en-US" altLang="zh-CN" sz="2600" smtClean="0"/>
              <a:t>2</a:t>
            </a:r>
            <a:r>
              <a:rPr lang="zh-CN" altLang="en-US" sz="2600" smtClean="0"/>
              <a:t>，</a:t>
            </a:r>
            <a:r>
              <a:rPr lang="en-US" altLang="zh-CN" sz="2600" smtClean="0"/>
              <a:t>3}</a:t>
            </a:r>
            <a:r>
              <a:rPr lang="zh-CN" altLang="en-US" sz="2600" smtClean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 smtClean="0"/>
              <a:t>	</a:t>
            </a:r>
            <a:r>
              <a:rPr lang="en-US" altLang="zh-CN" sz="2600" smtClean="0"/>
              <a:t>95002</a:t>
            </a:r>
            <a:r>
              <a:rPr lang="zh-CN" altLang="en-US" sz="2600" smtClean="0"/>
              <a:t>象集</a:t>
            </a:r>
            <a:r>
              <a:rPr lang="en-US" altLang="zh-CN" sz="2600" smtClean="0"/>
              <a:t>{2</a:t>
            </a:r>
            <a:r>
              <a:rPr lang="zh-CN" altLang="en-US" sz="2600" smtClean="0"/>
              <a:t>，</a:t>
            </a:r>
            <a:r>
              <a:rPr lang="en-US" altLang="zh-CN" sz="2600" smtClean="0"/>
              <a:t>3}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smtClean="0"/>
              <a:t>   π</a:t>
            </a:r>
            <a:r>
              <a:rPr lang="en-US" altLang="zh-CN" sz="2600" baseline="-30000" smtClean="0"/>
              <a:t>Cno</a:t>
            </a:r>
            <a:r>
              <a:rPr lang="en-US" altLang="zh-CN" sz="2600" smtClean="0"/>
              <a:t>(K)={1</a:t>
            </a:r>
            <a:r>
              <a:rPr lang="zh-CN" altLang="en-US" sz="2600" smtClean="0"/>
              <a:t>，</a:t>
            </a:r>
            <a:r>
              <a:rPr lang="en-US" altLang="zh-CN" sz="2600" smtClean="0"/>
              <a:t>3}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smtClean="0"/>
              <a:t>   </a:t>
            </a:r>
            <a:r>
              <a:rPr lang="zh-CN" altLang="en-US" sz="2600" smtClean="0"/>
              <a:t>于是：</a:t>
            </a:r>
            <a:r>
              <a:rPr lang="en-US" altLang="zh-CN" sz="2600" smtClean="0"/>
              <a:t>π</a:t>
            </a:r>
            <a:r>
              <a:rPr lang="en-US" altLang="zh-CN" sz="2600" baseline="-30000" smtClean="0"/>
              <a:t>Sno.Cno</a:t>
            </a:r>
            <a:r>
              <a:rPr lang="en-US" altLang="zh-CN" sz="2600" smtClean="0"/>
              <a:t>(SC)÷</a:t>
            </a:r>
            <a:r>
              <a:rPr lang="en-US" altLang="zh-CN" sz="2600" i="1" smtClean="0"/>
              <a:t>K=</a:t>
            </a:r>
            <a:r>
              <a:rPr lang="en-US" altLang="zh-CN" sz="2600" smtClean="0"/>
              <a:t>{95001}</a:t>
            </a:r>
          </a:p>
        </p:txBody>
      </p:sp>
      <p:grpSp>
        <p:nvGrpSpPr>
          <p:cNvPr id="128004" name="Group 4"/>
          <p:cNvGrpSpPr>
            <a:grpSpLocks/>
          </p:cNvGrpSpPr>
          <p:nvPr/>
        </p:nvGrpSpPr>
        <p:grpSpPr bwMode="auto">
          <a:xfrm>
            <a:off x="6172200" y="1828800"/>
            <a:ext cx="2386013" cy="3128963"/>
            <a:chOff x="2691" y="1579"/>
            <a:chExt cx="1503" cy="1971"/>
          </a:xfrm>
        </p:grpSpPr>
        <p:grpSp>
          <p:nvGrpSpPr>
            <p:cNvPr id="128005" name="Group 5"/>
            <p:cNvGrpSpPr>
              <a:grpSpLocks/>
            </p:cNvGrpSpPr>
            <p:nvPr/>
          </p:nvGrpSpPr>
          <p:grpSpPr bwMode="auto">
            <a:xfrm>
              <a:off x="2691" y="1579"/>
              <a:ext cx="661" cy="328"/>
              <a:chOff x="0" y="499"/>
              <a:chExt cx="642" cy="499"/>
            </a:xfrm>
          </p:grpSpPr>
          <p:sp>
            <p:nvSpPr>
              <p:cNvPr id="128039" name="Rectangle 6"/>
              <p:cNvSpPr>
                <a:spLocks noChangeArrowheads="1"/>
              </p:cNvSpPr>
              <p:nvPr/>
            </p:nvSpPr>
            <p:spPr bwMode="auto">
              <a:xfrm>
                <a:off x="43" y="499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Sno</a:t>
                </a:r>
                <a:endParaRPr kumimoji="1" lang="en-US" altLang="zh-CN" sz="1000">
                  <a:latin typeface="Times New Roman" pitchFamily="18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28040" name="Rectangle 7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28006" name="Group 8"/>
            <p:cNvGrpSpPr>
              <a:grpSpLocks/>
            </p:cNvGrpSpPr>
            <p:nvPr/>
          </p:nvGrpSpPr>
          <p:grpSpPr bwMode="auto">
            <a:xfrm>
              <a:off x="3352" y="1579"/>
              <a:ext cx="842" cy="328"/>
              <a:chOff x="642" y="499"/>
              <a:chExt cx="819" cy="499"/>
            </a:xfrm>
          </p:grpSpPr>
          <p:sp>
            <p:nvSpPr>
              <p:cNvPr id="128037" name="Rectangle 9"/>
              <p:cNvSpPr>
                <a:spLocks noChangeArrowheads="1"/>
              </p:cNvSpPr>
              <p:nvPr/>
            </p:nvSpPr>
            <p:spPr bwMode="auto">
              <a:xfrm>
                <a:off x="685" y="499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Cno</a:t>
                </a:r>
                <a:endParaRPr kumimoji="1" lang="en-US" altLang="zh-CN" sz="1000">
                  <a:latin typeface="Times New Roman" pitchFamily="18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28038" name="Rectangle 10"/>
              <p:cNvSpPr>
                <a:spLocks noChangeArrowheads="1"/>
              </p:cNvSpPr>
              <p:nvPr/>
            </p:nvSpPr>
            <p:spPr bwMode="auto">
              <a:xfrm>
                <a:off x="642" y="499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28007" name="Group 11"/>
            <p:cNvGrpSpPr>
              <a:grpSpLocks/>
            </p:cNvGrpSpPr>
            <p:nvPr/>
          </p:nvGrpSpPr>
          <p:grpSpPr bwMode="auto">
            <a:xfrm>
              <a:off x="2691" y="1907"/>
              <a:ext cx="661" cy="329"/>
              <a:chOff x="0" y="998"/>
              <a:chExt cx="642" cy="499"/>
            </a:xfrm>
          </p:grpSpPr>
          <p:sp>
            <p:nvSpPr>
              <p:cNvPr id="128035" name="Rectangle 12"/>
              <p:cNvSpPr>
                <a:spLocks noChangeArrowheads="1"/>
              </p:cNvSpPr>
              <p:nvPr/>
            </p:nvSpPr>
            <p:spPr bwMode="auto">
              <a:xfrm>
                <a:off x="43" y="998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95001</a:t>
                </a:r>
                <a:endParaRPr kumimoji="1" lang="en-US" altLang="zh-CN" sz="1000">
                  <a:latin typeface="Times New Roman" pitchFamily="18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28036" name="Rectangle 13"/>
              <p:cNvSpPr>
                <a:spLocks noChangeArrowheads="1"/>
              </p:cNvSpPr>
              <p:nvPr/>
            </p:nvSpPr>
            <p:spPr bwMode="auto">
              <a:xfrm>
                <a:off x="0" y="998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28008" name="Group 14"/>
            <p:cNvGrpSpPr>
              <a:grpSpLocks/>
            </p:cNvGrpSpPr>
            <p:nvPr/>
          </p:nvGrpSpPr>
          <p:grpSpPr bwMode="auto">
            <a:xfrm>
              <a:off x="3352" y="1907"/>
              <a:ext cx="842" cy="329"/>
              <a:chOff x="642" y="998"/>
              <a:chExt cx="819" cy="499"/>
            </a:xfrm>
          </p:grpSpPr>
          <p:sp>
            <p:nvSpPr>
              <p:cNvPr id="128033" name="Rectangle 15"/>
              <p:cNvSpPr>
                <a:spLocks noChangeArrowheads="1"/>
              </p:cNvSpPr>
              <p:nvPr/>
            </p:nvSpPr>
            <p:spPr bwMode="auto">
              <a:xfrm>
                <a:off x="685" y="998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1</a:t>
                </a:r>
                <a:endParaRPr kumimoji="1" lang="en-US" altLang="zh-CN" sz="1000">
                  <a:latin typeface="Times New Roman" pitchFamily="18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28034" name="Rectangle 16"/>
              <p:cNvSpPr>
                <a:spLocks noChangeArrowheads="1"/>
              </p:cNvSpPr>
              <p:nvPr/>
            </p:nvSpPr>
            <p:spPr bwMode="auto">
              <a:xfrm>
                <a:off x="642" y="998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28009" name="Group 17"/>
            <p:cNvGrpSpPr>
              <a:grpSpLocks/>
            </p:cNvGrpSpPr>
            <p:nvPr/>
          </p:nvGrpSpPr>
          <p:grpSpPr bwMode="auto">
            <a:xfrm>
              <a:off x="2691" y="2236"/>
              <a:ext cx="661" cy="328"/>
              <a:chOff x="0" y="1497"/>
              <a:chExt cx="642" cy="499"/>
            </a:xfrm>
          </p:grpSpPr>
          <p:sp>
            <p:nvSpPr>
              <p:cNvPr id="128031" name="Rectangle 18"/>
              <p:cNvSpPr>
                <a:spLocks noChangeArrowheads="1"/>
              </p:cNvSpPr>
              <p:nvPr/>
            </p:nvSpPr>
            <p:spPr bwMode="auto">
              <a:xfrm>
                <a:off x="43" y="1497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95001</a:t>
                </a:r>
                <a:endParaRPr kumimoji="1" lang="en-US" altLang="zh-CN" sz="1000">
                  <a:latin typeface="Times New Roman" pitchFamily="18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28032" name="Rectangle 19"/>
              <p:cNvSpPr>
                <a:spLocks noChangeArrowheads="1"/>
              </p:cNvSpPr>
              <p:nvPr/>
            </p:nvSpPr>
            <p:spPr bwMode="auto">
              <a:xfrm>
                <a:off x="0" y="1497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28010" name="Group 20"/>
            <p:cNvGrpSpPr>
              <a:grpSpLocks/>
            </p:cNvGrpSpPr>
            <p:nvPr/>
          </p:nvGrpSpPr>
          <p:grpSpPr bwMode="auto">
            <a:xfrm>
              <a:off x="3352" y="2236"/>
              <a:ext cx="842" cy="328"/>
              <a:chOff x="642" y="1497"/>
              <a:chExt cx="819" cy="499"/>
            </a:xfrm>
          </p:grpSpPr>
          <p:sp>
            <p:nvSpPr>
              <p:cNvPr id="128029" name="Rectangle 21"/>
              <p:cNvSpPr>
                <a:spLocks noChangeArrowheads="1"/>
              </p:cNvSpPr>
              <p:nvPr/>
            </p:nvSpPr>
            <p:spPr bwMode="auto">
              <a:xfrm>
                <a:off x="685" y="1497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2</a:t>
                </a:r>
                <a:endParaRPr kumimoji="1" lang="en-US" altLang="zh-CN" sz="1000">
                  <a:latin typeface="Times New Roman" pitchFamily="18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28030" name="Rectangle 22"/>
              <p:cNvSpPr>
                <a:spLocks noChangeArrowheads="1"/>
              </p:cNvSpPr>
              <p:nvPr/>
            </p:nvSpPr>
            <p:spPr bwMode="auto">
              <a:xfrm>
                <a:off x="642" y="1497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28011" name="Group 23"/>
            <p:cNvGrpSpPr>
              <a:grpSpLocks/>
            </p:cNvGrpSpPr>
            <p:nvPr/>
          </p:nvGrpSpPr>
          <p:grpSpPr bwMode="auto">
            <a:xfrm>
              <a:off x="2691" y="2564"/>
              <a:ext cx="661" cy="329"/>
              <a:chOff x="0" y="1996"/>
              <a:chExt cx="642" cy="499"/>
            </a:xfrm>
          </p:grpSpPr>
          <p:sp>
            <p:nvSpPr>
              <p:cNvPr id="128027" name="Rectangle 24"/>
              <p:cNvSpPr>
                <a:spLocks noChangeArrowheads="1"/>
              </p:cNvSpPr>
              <p:nvPr/>
            </p:nvSpPr>
            <p:spPr bwMode="auto">
              <a:xfrm>
                <a:off x="43" y="1996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95001</a:t>
                </a:r>
                <a:endParaRPr kumimoji="1" lang="en-US" altLang="zh-CN" sz="1000">
                  <a:latin typeface="Times New Roman" pitchFamily="18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28028" name="Rectangle 25"/>
              <p:cNvSpPr>
                <a:spLocks noChangeArrowheads="1"/>
              </p:cNvSpPr>
              <p:nvPr/>
            </p:nvSpPr>
            <p:spPr bwMode="auto">
              <a:xfrm>
                <a:off x="0" y="1996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28012" name="Group 26"/>
            <p:cNvGrpSpPr>
              <a:grpSpLocks/>
            </p:cNvGrpSpPr>
            <p:nvPr/>
          </p:nvGrpSpPr>
          <p:grpSpPr bwMode="auto">
            <a:xfrm>
              <a:off x="3352" y="2564"/>
              <a:ext cx="842" cy="329"/>
              <a:chOff x="642" y="1996"/>
              <a:chExt cx="819" cy="499"/>
            </a:xfrm>
          </p:grpSpPr>
          <p:sp>
            <p:nvSpPr>
              <p:cNvPr id="128025" name="Rectangle 27"/>
              <p:cNvSpPr>
                <a:spLocks noChangeArrowheads="1"/>
              </p:cNvSpPr>
              <p:nvPr/>
            </p:nvSpPr>
            <p:spPr bwMode="auto">
              <a:xfrm>
                <a:off x="685" y="1996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3</a:t>
                </a:r>
                <a:endParaRPr kumimoji="1" lang="en-US" altLang="zh-CN" sz="1000">
                  <a:latin typeface="Times New Roman" pitchFamily="18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28026" name="Rectangle 28"/>
              <p:cNvSpPr>
                <a:spLocks noChangeArrowheads="1"/>
              </p:cNvSpPr>
              <p:nvPr/>
            </p:nvSpPr>
            <p:spPr bwMode="auto">
              <a:xfrm>
                <a:off x="642" y="1996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28013" name="Group 29"/>
            <p:cNvGrpSpPr>
              <a:grpSpLocks/>
            </p:cNvGrpSpPr>
            <p:nvPr/>
          </p:nvGrpSpPr>
          <p:grpSpPr bwMode="auto">
            <a:xfrm>
              <a:off x="2691" y="2893"/>
              <a:ext cx="661" cy="328"/>
              <a:chOff x="0" y="2495"/>
              <a:chExt cx="642" cy="499"/>
            </a:xfrm>
          </p:grpSpPr>
          <p:sp>
            <p:nvSpPr>
              <p:cNvPr id="128023" name="Rectangle 30"/>
              <p:cNvSpPr>
                <a:spLocks noChangeArrowheads="1"/>
              </p:cNvSpPr>
              <p:nvPr/>
            </p:nvSpPr>
            <p:spPr bwMode="auto">
              <a:xfrm>
                <a:off x="43" y="2495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95002</a:t>
                </a:r>
                <a:endParaRPr kumimoji="1" lang="en-US" altLang="zh-CN" sz="1000">
                  <a:latin typeface="Times New Roman" pitchFamily="18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28024" name="Rectangle 31"/>
              <p:cNvSpPr>
                <a:spLocks noChangeArrowheads="1"/>
              </p:cNvSpPr>
              <p:nvPr/>
            </p:nvSpPr>
            <p:spPr bwMode="auto">
              <a:xfrm>
                <a:off x="0" y="2495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28014" name="Group 32"/>
            <p:cNvGrpSpPr>
              <a:grpSpLocks/>
            </p:cNvGrpSpPr>
            <p:nvPr/>
          </p:nvGrpSpPr>
          <p:grpSpPr bwMode="auto">
            <a:xfrm>
              <a:off x="3352" y="2893"/>
              <a:ext cx="842" cy="328"/>
              <a:chOff x="642" y="2495"/>
              <a:chExt cx="819" cy="499"/>
            </a:xfrm>
          </p:grpSpPr>
          <p:sp>
            <p:nvSpPr>
              <p:cNvPr id="128021" name="Rectangle 33"/>
              <p:cNvSpPr>
                <a:spLocks noChangeArrowheads="1"/>
              </p:cNvSpPr>
              <p:nvPr/>
            </p:nvSpPr>
            <p:spPr bwMode="auto">
              <a:xfrm>
                <a:off x="685" y="2495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2</a:t>
                </a:r>
                <a:endParaRPr kumimoji="1" lang="en-US" altLang="zh-CN" sz="1000">
                  <a:latin typeface="Times New Roman" pitchFamily="18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28022" name="Rectangle 34"/>
              <p:cNvSpPr>
                <a:spLocks noChangeArrowheads="1"/>
              </p:cNvSpPr>
              <p:nvPr/>
            </p:nvSpPr>
            <p:spPr bwMode="auto">
              <a:xfrm>
                <a:off x="642" y="2495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28015" name="Group 35"/>
            <p:cNvGrpSpPr>
              <a:grpSpLocks/>
            </p:cNvGrpSpPr>
            <p:nvPr/>
          </p:nvGrpSpPr>
          <p:grpSpPr bwMode="auto">
            <a:xfrm>
              <a:off x="2691" y="3221"/>
              <a:ext cx="661" cy="329"/>
              <a:chOff x="0" y="2994"/>
              <a:chExt cx="642" cy="499"/>
            </a:xfrm>
          </p:grpSpPr>
          <p:sp>
            <p:nvSpPr>
              <p:cNvPr id="128019" name="Rectangle 36"/>
              <p:cNvSpPr>
                <a:spLocks noChangeArrowheads="1"/>
              </p:cNvSpPr>
              <p:nvPr/>
            </p:nvSpPr>
            <p:spPr bwMode="auto">
              <a:xfrm>
                <a:off x="43" y="2994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95002</a:t>
                </a:r>
                <a:endParaRPr kumimoji="1" lang="en-US" altLang="zh-CN" sz="1000">
                  <a:latin typeface="Times New Roman" pitchFamily="18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28020" name="Rectangle 37"/>
              <p:cNvSpPr>
                <a:spLocks noChangeArrowheads="1"/>
              </p:cNvSpPr>
              <p:nvPr/>
            </p:nvSpPr>
            <p:spPr bwMode="auto">
              <a:xfrm>
                <a:off x="0" y="2994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28016" name="Group 38"/>
            <p:cNvGrpSpPr>
              <a:grpSpLocks/>
            </p:cNvGrpSpPr>
            <p:nvPr/>
          </p:nvGrpSpPr>
          <p:grpSpPr bwMode="auto">
            <a:xfrm>
              <a:off x="3352" y="3221"/>
              <a:ext cx="842" cy="329"/>
              <a:chOff x="642" y="2994"/>
              <a:chExt cx="819" cy="499"/>
            </a:xfrm>
          </p:grpSpPr>
          <p:sp>
            <p:nvSpPr>
              <p:cNvPr id="128017" name="Rectangle 39"/>
              <p:cNvSpPr>
                <a:spLocks noChangeArrowheads="1"/>
              </p:cNvSpPr>
              <p:nvPr/>
            </p:nvSpPr>
            <p:spPr bwMode="auto">
              <a:xfrm>
                <a:off x="685" y="2994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3</a:t>
                </a:r>
                <a:endParaRPr kumimoji="1" lang="en-US" altLang="zh-CN" sz="1000">
                  <a:latin typeface="Times New Roman" pitchFamily="18" charset="0"/>
                </a:endParaRPr>
              </a:p>
              <a:p>
                <a:pPr algn="ctr" eaLnBrk="0" hangingPunct="0"/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28018" name="Rectangle 40"/>
              <p:cNvSpPr>
                <a:spLocks noChangeArrowheads="1"/>
              </p:cNvSpPr>
              <p:nvPr/>
            </p:nvSpPr>
            <p:spPr bwMode="auto">
              <a:xfrm>
                <a:off x="642" y="2994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综合举例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35163"/>
            <a:ext cx="8229600" cy="41957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[</a:t>
            </a:r>
            <a:r>
              <a:rPr lang="zh-CN" altLang="en-US" sz="2600" smtClean="0">
                <a:ea typeface="黑体" pitchFamily="2" charset="-122"/>
              </a:rPr>
              <a:t>例</a:t>
            </a:r>
            <a:r>
              <a:rPr lang="en-US" altLang="zh-CN" sz="2600" smtClean="0"/>
              <a:t>8]  </a:t>
            </a:r>
            <a:r>
              <a:rPr lang="zh-CN" altLang="en-US" sz="2600" smtClean="0"/>
              <a:t>查询选修了</a:t>
            </a:r>
            <a:r>
              <a:rPr lang="en-US" altLang="zh-CN" sz="2600" smtClean="0"/>
              <a:t>2</a:t>
            </a:r>
            <a:r>
              <a:rPr lang="zh-CN" altLang="en-US" sz="2600" smtClean="0"/>
              <a:t>号课程的学生的学号。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6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100" smtClean="0"/>
              <a:t>    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371600" y="3124200"/>
            <a:ext cx="7010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</a:rPr>
              <a:t>π</a:t>
            </a:r>
            <a:r>
              <a:rPr kumimoji="1" lang="en-US" altLang="zh-CN" sz="2400" b="1" baseline="-30000">
                <a:latin typeface="Times New Roman" pitchFamily="18" charset="0"/>
              </a:rPr>
              <a:t>Sno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σ</a:t>
            </a:r>
            <a:r>
              <a:rPr kumimoji="1" lang="en-US" altLang="zh-CN" sz="2400" b="1" baseline="-30000">
                <a:latin typeface="Times New Roman" pitchFamily="18" charset="0"/>
              </a:rPr>
              <a:t>Cno='2'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SC</a:t>
            </a:r>
            <a:r>
              <a:rPr kumimoji="1" lang="zh-CN" altLang="en-US" sz="2400" b="1">
                <a:latin typeface="Times New Roman" pitchFamily="18" charset="0"/>
              </a:rPr>
              <a:t>））＝｛ </a:t>
            </a:r>
            <a:r>
              <a:rPr kumimoji="1" lang="en-US" altLang="zh-CN" sz="2400" b="1">
                <a:latin typeface="Times New Roman" pitchFamily="18" charset="0"/>
              </a:rPr>
              <a:t>95001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95002</a:t>
            </a:r>
            <a:r>
              <a:rPr kumimoji="1" lang="zh-CN" altLang="en-US" sz="2400" b="1">
                <a:latin typeface="Times New Roman" pitchFamily="18" charset="0"/>
              </a:rPr>
              <a:t>｝ 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综合举例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205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1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[</a:t>
            </a:r>
            <a:r>
              <a:rPr lang="zh-CN" altLang="en-US" sz="2600" smtClean="0">
                <a:ea typeface="黑体" pitchFamily="2" charset="-122"/>
              </a:rPr>
              <a:t>例</a:t>
            </a:r>
            <a:r>
              <a:rPr lang="en-US" altLang="zh-CN" sz="2600" smtClean="0"/>
              <a:t>9]  </a:t>
            </a:r>
            <a:r>
              <a:rPr lang="zh-CN" altLang="en-US" sz="2600" smtClean="0"/>
              <a:t>查询至少选修了一门其直接先行课为</a:t>
            </a:r>
            <a:r>
              <a:rPr lang="en-US" altLang="zh-CN" sz="2600" smtClean="0"/>
              <a:t>5</a:t>
            </a:r>
            <a:r>
              <a:rPr lang="zh-CN" altLang="en-US" sz="2600" smtClean="0"/>
              <a:t>号课程的课程的学生姓名。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1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100" smtClean="0"/>
              <a:t>     </a:t>
            </a:r>
          </a:p>
        </p:txBody>
      </p:sp>
      <p:grpSp>
        <p:nvGrpSpPr>
          <p:cNvPr id="384004" name="Group 4"/>
          <p:cNvGrpSpPr>
            <a:grpSpLocks/>
          </p:cNvGrpSpPr>
          <p:nvPr/>
        </p:nvGrpSpPr>
        <p:grpSpPr bwMode="auto">
          <a:xfrm>
            <a:off x="1643063" y="2819400"/>
            <a:ext cx="6096000" cy="1052513"/>
            <a:chOff x="1045" y="1776"/>
            <a:chExt cx="3840" cy="663"/>
          </a:xfrm>
        </p:grpSpPr>
        <p:grpSp>
          <p:nvGrpSpPr>
            <p:cNvPr id="130069" name="Group 5"/>
            <p:cNvGrpSpPr>
              <a:grpSpLocks/>
            </p:cNvGrpSpPr>
            <p:nvPr/>
          </p:nvGrpSpPr>
          <p:grpSpPr bwMode="auto">
            <a:xfrm rot="10800000">
              <a:off x="2592" y="1776"/>
              <a:ext cx="624" cy="576"/>
              <a:chOff x="6431" y="11824"/>
              <a:chExt cx="705" cy="367"/>
            </a:xfrm>
          </p:grpSpPr>
          <p:sp>
            <p:nvSpPr>
              <p:cNvPr id="130074" name="AutoShape 6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5" name="Text Box 7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9pPr>
              </a:lstStyle>
              <a:p>
                <a:pPr algn="just"/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0070" name="Group 8"/>
            <p:cNvGrpSpPr>
              <a:grpSpLocks/>
            </p:cNvGrpSpPr>
            <p:nvPr/>
          </p:nvGrpSpPr>
          <p:grpSpPr bwMode="auto">
            <a:xfrm rot="10800000">
              <a:off x="3072" y="1776"/>
              <a:ext cx="624" cy="576"/>
              <a:chOff x="6431" y="11824"/>
              <a:chExt cx="705" cy="367"/>
            </a:xfrm>
          </p:grpSpPr>
          <p:sp>
            <p:nvSpPr>
              <p:cNvPr id="130072" name="AutoShape 9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3" name="Text Box 10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9pPr>
              </a:lstStyle>
              <a:p>
                <a:pPr algn="just"/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0071" name="Text Box 11"/>
            <p:cNvSpPr txBox="1">
              <a:spLocks noChangeArrowheads="1"/>
            </p:cNvSpPr>
            <p:nvPr/>
          </p:nvSpPr>
          <p:spPr bwMode="auto">
            <a:xfrm>
              <a:off x="1045" y="2191"/>
              <a:ext cx="384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π</a:t>
              </a:r>
              <a:r>
                <a:rPr kumimoji="1" lang="en-US" altLang="zh-CN" sz="2200" b="1" baseline="-30000">
                  <a:latin typeface="Times New Roman" pitchFamily="18" charset="0"/>
                </a:rPr>
                <a:t>Sname</a:t>
              </a:r>
              <a:r>
                <a:rPr kumimoji="1" lang="en-US" altLang="zh-CN" sz="2200" b="1">
                  <a:latin typeface="Times New Roman" pitchFamily="18" charset="0"/>
                </a:rPr>
                <a:t>(σ</a:t>
              </a:r>
              <a:r>
                <a:rPr kumimoji="1" lang="en-US" altLang="zh-CN" sz="2200" b="1" baseline="-30000">
                  <a:latin typeface="Times New Roman" pitchFamily="18" charset="0"/>
                </a:rPr>
                <a:t>Cpno='5'</a:t>
              </a:r>
              <a:r>
                <a:rPr kumimoji="1" lang="en-US" altLang="zh-CN" sz="2200" b="1">
                  <a:latin typeface="Times New Roman" pitchFamily="18" charset="0"/>
                </a:rPr>
                <a:t>(Course      SC     Student))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384012" name="Group 12"/>
          <p:cNvGrpSpPr>
            <a:grpSpLocks/>
          </p:cNvGrpSpPr>
          <p:nvPr/>
        </p:nvGrpSpPr>
        <p:grpSpPr bwMode="auto">
          <a:xfrm>
            <a:off x="1204913" y="4038600"/>
            <a:ext cx="7543800" cy="990600"/>
            <a:chOff x="759" y="2544"/>
            <a:chExt cx="4752" cy="624"/>
          </a:xfrm>
        </p:grpSpPr>
        <p:grpSp>
          <p:nvGrpSpPr>
            <p:cNvPr id="130062" name="Group 13"/>
            <p:cNvGrpSpPr>
              <a:grpSpLocks/>
            </p:cNvGrpSpPr>
            <p:nvPr/>
          </p:nvGrpSpPr>
          <p:grpSpPr bwMode="auto">
            <a:xfrm rot="10800000">
              <a:off x="3168" y="2544"/>
              <a:ext cx="624" cy="576"/>
              <a:chOff x="6431" y="11824"/>
              <a:chExt cx="705" cy="367"/>
            </a:xfrm>
          </p:grpSpPr>
          <p:sp>
            <p:nvSpPr>
              <p:cNvPr id="130067" name="AutoShape 14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8" name="Text Box 15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9pPr>
              </a:lstStyle>
              <a:p>
                <a:pPr algn="just"/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0063" name="Group 16"/>
            <p:cNvGrpSpPr>
              <a:grpSpLocks/>
            </p:cNvGrpSpPr>
            <p:nvPr/>
          </p:nvGrpSpPr>
          <p:grpSpPr bwMode="auto">
            <a:xfrm rot="10800000">
              <a:off x="2688" y="2544"/>
              <a:ext cx="624" cy="576"/>
              <a:chOff x="6431" y="11824"/>
              <a:chExt cx="705" cy="367"/>
            </a:xfrm>
          </p:grpSpPr>
          <p:sp>
            <p:nvSpPr>
              <p:cNvPr id="130065" name="AutoShape 1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6" name="Text Box 1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9pPr>
              </a:lstStyle>
              <a:p>
                <a:pPr algn="just"/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0064" name="Text Box 19"/>
            <p:cNvSpPr txBox="1">
              <a:spLocks noChangeArrowheads="1"/>
            </p:cNvSpPr>
            <p:nvPr/>
          </p:nvSpPr>
          <p:spPr bwMode="auto">
            <a:xfrm>
              <a:off x="759" y="2563"/>
              <a:ext cx="4752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或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CN" sz="2200" b="1">
                  <a:latin typeface="Times New Roman" pitchFamily="18" charset="0"/>
                </a:rPr>
                <a:t>π</a:t>
              </a:r>
              <a:r>
                <a:rPr kumimoji="1" lang="en-US" altLang="zh-CN" sz="2200" b="1" baseline="-30000">
                  <a:latin typeface="Times New Roman" pitchFamily="18" charset="0"/>
                </a:rPr>
                <a:t>Sname</a:t>
              </a:r>
              <a:r>
                <a:rPr kumimoji="1" lang="en-US" altLang="zh-CN" sz="2200" b="1">
                  <a:latin typeface="Times New Roman" pitchFamily="18" charset="0"/>
                </a:rPr>
                <a:t>(σ</a:t>
              </a:r>
              <a:r>
                <a:rPr kumimoji="1" lang="en-US" altLang="zh-CN" sz="2200" b="1" baseline="-30000">
                  <a:latin typeface="Times New Roman" pitchFamily="18" charset="0"/>
                </a:rPr>
                <a:t>Cpno='5'</a:t>
              </a:r>
              <a:r>
                <a:rPr kumimoji="1" lang="en-US" altLang="zh-CN" sz="2200" b="1">
                  <a:latin typeface="Times New Roman" pitchFamily="18" charset="0"/>
                </a:rPr>
                <a:t>(Course)      SC     π</a:t>
              </a:r>
              <a:r>
                <a:rPr kumimoji="1" lang="en-US" altLang="zh-CN" sz="2200" b="1" baseline="-30000">
                  <a:latin typeface="Times New Roman" pitchFamily="18" charset="0"/>
                </a:rPr>
                <a:t>Sno</a:t>
              </a:r>
              <a:r>
                <a:rPr kumimoji="1" lang="zh-CN" altLang="en-US" sz="2200" b="1" baseline="-30000">
                  <a:latin typeface="Times New Roman" pitchFamily="18" charset="0"/>
                </a:rPr>
                <a:t>，</a:t>
              </a:r>
              <a:r>
                <a:rPr kumimoji="1" lang="en-US" altLang="zh-CN" sz="2200" b="1" baseline="-30000">
                  <a:latin typeface="Times New Roman" pitchFamily="18" charset="0"/>
                </a:rPr>
                <a:t>Sname</a:t>
              </a:r>
              <a:r>
                <a:rPr kumimoji="1" lang="en-US" altLang="zh-CN" sz="2200" b="1">
                  <a:latin typeface="Times New Roman" pitchFamily="18" charset="0"/>
                </a:rPr>
                <a:t>(Student))</a:t>
              </a:r>
            </a:p>
          </p:txBody>
        </p:sp>
      </p:grpSp>
      <p:grpSp>
        <p:nvGrpSpPr>
          <p:cNvPr id="384020" name="Group 20"/>
          <p:cNvGrpSpPr>
            <a:grpSpLocks/>
          </p:cNvGrpSpPr>
          <p:nvPr/>
        </p:nvGrpSpPr>
        <p:grpSpPr bwMode="auto">
          <a:xfrm>
            <a:off x="1476375" y="5181600"/>
            <a:ext cx="7620000" cy="990600"/>
            <a:chOff x="786" y="3264"/>
            <a:chExt cx="4800" cy="624"/>
          </a:xfrm>
        </p:grpSpPr>
        <p:grpSp>
          <p:nvGrpSpPr>
            <p:cNvPr id="130055" name="Group 21"/>
            <p:cNvGrpSpPr>
              <a:grpSpLocks/>
            </p:cNvGrpSpPr>
            <p:nvPr/>
          </p:nvGrpSpPr>
          <p:grpSpPr bwMode="auto">
            <a:xfrm rot="10800000">
              <a:off x="2688" y="3264"/>
              <a:ext cx="624" cy="576"/>
              <a:chOff x="6431" y="11824"/>
              <a:chExt cx="705" cy="367"/>
            </a:xfrm>
          </p:grpSpPr>
          <p:sp>
            <p:nvSpPr>
              <p:cNvPr id="130060" name="AutoShape 22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1" name="Text Box 23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9pPr>
              </a:lstStyle>
              <a:p>
                <a:pPr algn="just"/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0056" name="Group 24"/>
            <p:cNvGrpSpPr>
              <a:grpSpLocks/>
            </p:cNvGrpSpPr>
            <p:nvPr/>
          </p:nvGrpSpPr>
          <p:grpSpPr bwMode="auto">
            <a:xfrm rot="10800000">
              <a:off x="3360" y="3264"/>
              <a:ext cx="624" cy="576"/>
              <a:chOff x="6431" y="11824"/>
              <a:chExt cx="705" cy="367"/>
            </a:xfrm>
          </p:grpSpPr>
          <p:sp>
            <p:nvSpPr>
              <p:cNvPr id="130058" name="AutoShape 25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59" name="Text Box 26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9pPr>
              </a:lstStyle>
              <a:p>
                <a:pPr algn="just"/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0057" name="Text Box 27"/>
            <p:cNvSpPr txBox="1">
              <a:spLocks noChangeArrowheads="1"/>
            </p:cNvSpPr>
            <p:nvPr/>
          </p:nvSpPr>
          <p:spPr bwMode="auto">
            <a:xfrm>
              <a:off x="786" y="3391"/>
              <a:ext cx="4800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或    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000" b="1">
                  <a:latin typeface="Times New Roman" pitchFamily="18" charset="0"/>
                </a:rPr>
                <a:t>π</a:t>
              </a:r>
              <a:r>
                <a:rPr kumimoji="1" lang="en-US" altLang="zh-CN" sz="2000" b="1" baseline="-30000">
                  <a:latin typeface="Times New Roman" pitchFamily="18" charset="0"/>
                </a:rPr>
                <a:t>Sname </a:t>
              </a:r>
              <a:r>
                <a:rPr kumimoji="1" lang="en-US" altLang="zh-CN" sz="2200" b="1">
                  <a:latin typeface="Times New Roman" pitchFamily="18" charset="0"/>
                </a:rPr>
                <a:t>(</a:t>
              </a:r>
              <a:r>
                <a:rPr kumimoji="1" lang="en-US" altLang="zh-CN" sz="2000" b="1">
                  <a:latin typeface="Times New Roman" pitchFamily="18" charset="0"/>
                </a:rPr>
                <a:t>π</a:t>
              </a:r>
              <a:r>
                <a:rPr kumimoji="1" lang="en-US" altLang="zh-CN" sz="2000" b="1" baseline="-30000">
                  <a:latin typeface="Times New Roman" pitchFamily="18" charset="0"/>
                </a:rPr>
                <a:t>Sno </a:t>
              </a:r>
              <a:r>
                <a:rPr kumimoji="1" lang="en-US" altLang="zh-CN" sz="2200" b="1">
                  <a:latin typeface="Times New Roman" pitchFamily="18" charset="0"/>
                </a:rPr>
                <a:t>(</a:t>
              </a:r>
              <a:r>
                <a:rPr kumimoji="1" lang="en-US" altLang="zh-CN" sz="2000" b="1">
                  <a:latin typeface="Times New Roman" pitchFamily="18" charset="0"/>
                </a:rPr>
                <a:t>σ</a:t>
              </a:r>
              <a:r>
                <a:rPr kumimoji="1" lang="en-US" altLang="zh-CN" sz="2000" b="1" baseline="-30000">
                  <a:latin typeface="Times New Roman" pitchFamily="18" charset="0"/>
                </a:rPr>
                <a:t>Cpno='5' </a:t>
              </a:r>
              <a:r>
                <a:rPr kumimoji="1" lang="en-US" altLang="zh-CN" sz="2200" b="1">
                  <a:latin typeface="Times New Roman" pitchFamily="18" charset="0"/>
                </a:rPr>
                <a:t>(</a:t>
              </a:r>
              <a:r>
                <a:rPr kumimoji="1" lang="en-US" altLang="zh-CN" sz="2000" b="1">
                  <a:latin typeface="Times New Roman" pitchFamily="18" charset="0"/>
                </a:rPr>
                <a:t>Course)        SC)           π</a:t>
              </a:r>
              <a:r>
                <a:rPr kumimoji="1" lang="en-US" altLang="zh-CN" sz="2000" b="1" baseline="-30000">
                  <a:latin typeface="Times New Roman" pitchFamily="18" charset="0"/>
                </a:rPr>
                <a:t>Sno</a:t>
              </a:r>
              <a:r>
                <a:rPr kumimoji="1" lang="zh-CN" altLang="en-US" sz="2000" b="1" baseline="-30000">
                  <a:latin typeface="Times New Roman" pitchFamily="18" charset="0"/>
                </a:rPr>
                <a:t>，</a:t>
              </a:r>
              <a:r>
                <a:rPr kumimoji="1" lang="en-US" altLang="zh-CN" sz="2000" b="1" baseline="-30000">
                  <a:latin typeface="Times New Roman" pitchFamily="18" charset="0"/>
                </a:rPr>
                <a:t>Sname </a:t>
              </a:r>
              <a:r>
                <a:rPr kumimoji="1" lang="en-US" altLang="zh-CN" sz="2200" b="1">
                  <a:latin typeface="Times New Roman" pitchFamily="18" charset="0"/>
                </a:rPr>
                <a:t>(</a:t>
              </a:r>
              <a:r>
                <a:rPr kumimoji="1" lang="en-US" altLang="zh-CN" sz="2000" b="1">
                  <a:latin typeface="Times New Roman" pitchFamily="18" charset="0"/>
                </a:rPr>
                <a:t>Student))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</a:rPr>
                <a:t> 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综合举例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100" smtClean="0">
              <a:ea typeface="黑体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ea typeface="黑体" pitchFamily="2" charset="-122"/>
              </a:rPr>
              <a:t>[</a:t>
            </a:r>
            <a:r>
              <a:rPr lang="zh-CN" altLang="en-US" sz="2600" smtClean="0">
                <a:ea typeface="黑体" pitchFamily="2" charset="-122"/>
              </a:rPr>
              <a:t>例</a:t>
            </a:r>
            <a:r>
              <a:rPr lang="en-US" altLang="zh-CN" sz="2600" smtClean="0"/>
              <a:t>10]  </a:t>
            </a:r>
            <a:r>
              <a:rPr lang="zh-CN" altLang="en-US" sz="2600" smtClean="0"/>
              <a:t>查询选修了全部课程的学生号码和姓名。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100" smtClean="0"/>
              <a:t>    </a:t>
            </a:r>
          </a:p>
        </p:txBody>
      </p:sp>
      <p:grpSp>
        <p:nvGrpSpPr>
          <p:cNvPr id="385028" name="Group 4"/>
          <p:cNvGrpSpPr>
            <a:grpSpLocks/>
          </p:cNvGrpSpPr>
          <p:nvPr/>
        </p:nvGrpSpPr>
        <p:grpSpPr bwMode="auto">
          <a:xfrm>
            <a:off x="1560513" y="2514600"/>
            <a:ext cx="7620000" cy="1003300"/>
            <a:chOff x="983" y="1584"/>
            <a:chExt cx="4800" cy="632"/>
          </a:xfrm>
        </p:grpSpPr>
        <p:grpSp>
          <p:nvGrpSpPr>
            <p:cNvPr id="131077" name="Group 5"/>
            <p:cNvGrpSpPr>
              <a:grpSpLocks/>
            </p:cNvGrpSpPr>
            <p:nvPr/>
          </p:nvGrpSpPr>
          <p:grpSpPr bwMode="auto">
            <a:xfrm rot="10800000">
              <a:off x="3360" y="1584"/>
              <a:ext cx="624" cy="576"/>
              <a:chOff x="6431" y="11824"/>
              <a:chExt cx="705" cy="367"/>
            </a:xfrm>
          </p:grpSpPr>
          <p:sp>
            <p:nvSpPr>
              <p:cNvPr id="131079" name="AutoShape 6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0" name="Text Box 7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49" charset="-122"/>
                  </a:defRPr>
                </a:lvl9pPr>
              </a:lstStyle>
              <a:p>
                <a:pPr algn="just"/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1078" name="Text Box 8"/>
            <p:cNvSpPr txBox="1">
              <a:spLocks noChangeArrowheads="1"/>
            </p:cNvSpPr>
            <p:nvPr/>
          </p:nvSpPr>
          <p:spPr bwMode="auto">
            <a:xfrm>
              <a:off x="983" y="1968"/>
              <a:ext cx="480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π</a:t>
              </a:r>
              <a:r>
                <a:rPr kumimoji="1" lang="en-US" altLang="zh-CN" sz="2200" b="1" baseline="-30000">
                  <a:latin typeface="Times New Roman" pitchFamily="18" charset="0"/>
                </a:rPr>
                <a:t>Sno</a:t>
              </a:r>
              <a:r>
                <a:rPr kumimoji="1" lang="zh-CN" altLang="en-US" sz="2200" b="1" baseline="-30000">
                  <a:latin typeface="Times New Roman" pitchFamily="18" charset="0"/>
                </a:rPr>
                <a:t>，</a:t>
              </a:r>
              <a:r>
                <a:rPr kumimoji="1" lang="en-US" altLang="zh-CN" sz="2200" b="1" baseline="-30000">
                  <a:latin typeface="Times New Roman" pitchFamily="18" charset="0"/>
                </a:rPr>
                <a:t>Cno</a:t>
              </a:r>
              <a:r>
                <a:rPr kumimoji="1" lang="zh-CN" altLang="en-US" sz="2200" b="1">
                  <a:latin typeface="Times New Roman" pitchFamily="18" charset="0"/>
                </a:rPr>
                <a:t>（</a:t>
              </a:r>
              <a:r>
                <a:rPr kumimoji="1" lang="en-US" altLang="zh-CN" sz="2200" b="1">
                  <a:latin typeface="Times New Roman" pitchFamily="18" charset="0"/>
                </a:rPr>
                <a:t>SC</a:t>
              </a:r>
              <a:r>
                <a:rPr kumimoji="1" lang="zh-CN" altLang="en-US" sz="2200" b="1">
                  <a:latin typeface="Times New Roman" pitchFamily="18" charset="0"/>
                </a:rPr>
                <a:t>）</a:t>
              </a:r>
              <a:r>
                <a:rPr kumimoji="1" lang="en-US" altLang="zh-CN" sz="2200" b="1">
                  <a:latin typeface="Times New Roman" pitchFamily="18" charset="0"/>
                </a:rPr>
                <a:t>÷π</a:t>
              </a:r>
              <a:r>
                <a:rPr kumimoji="1" lang="en-US" altLang="zh-CN" sz="2200" b="1" baseline="-30000">
                  <a:latin typeface="Times New Roman" pitchFamily="18" charset="0"/>
                </a:rPr>
                <a:t>Cno</a:t>
              </a:r>
              <a:r>
                <a:rPr kumimoji="1" lang="zh-CN" altLang="en-US" sz="2200" b="1">
                  <a:latin typeface="Times New Roman" pitchFamily="18" charset="0"/>
                </a:rPr>
                <a:t>（</a:t>
              </a:r>
              <a:r>
                <a:rPr kumimoji="1" lang="en-US" altLang="zh-CN" sz="2200" b="1">
                  <a:latin typeface="Times New Roman" pitchFamily="18" charset="0"/>
                </a:rPr>
                <a:t>Course</a:t>
              </a:r>
              <a:r>
                <a:rPr kumimoji="1" lang="zh-CN" altLang="en-US" sz="2200" b="1">
                  <a:latin typeface="Times New Roman" pitchFamily="18" charset="0"/>
                </a:rPr>
                <a:t>）  </a:t>
              </a:r>
              <a:r>
                <a:rPr kumimoji="1" lang="en-US" altLang="zh-CN" sz="2200" b="1">
                  <a:latin typeface="Times New Roman" pitchFamily="18" charset="0"/>
                </a:rPr>
                <a:t>π</a:t>
              </a:r>
              <a:r>
                <a:rPr kumimoji="1" lang="en-US" altLang="zh-CN" sz="2200" b="1" baseline="-30000">
                  <a:latin typeface="Times New Roman" pitchFamily="18" charset="0"/>
                </a:rPr>
                <a:t>Sno</a:t>
              </a:r>
              <a:r>
                <a:rPr kumimoji="1" lang="zh-CN" altLang="en-US" sz="2200" b="1" baseline="-30000">
                  <a:latin typeface="Times New Roman" pitchFamily="18" charset="0"/>
                </a:rPr>
                <a:t>，</a:t>
              </a:r>
              <a:r>
                <a:rPr kumimoji="1" lang="en-US" altLang="zh-CN" sz="2200" b="1" baseline="-30000">
                  <a:latin typeface="Times New Roman" pitchFamily="18" charset="0"/>
                </a:rPr>
                <a:t>Sname</a:t>
              </a:r>
              <a:r>
                <a:rPr kumimoji="1" lang="zh-CN" altLang="en-US" sz="2200" b="1">
                  <a:latin typeface="Times New Roman" pitchFamily="18" charset="0"/>
                </a:rPr>
                <a:t>（</a:t>
              </a:r>
              <a:r>
                <a:rPr kumimoji="1" lang="en-US" altLang="zh-CN" sz="2200" b="1">
                  <a:latin typeface="Times New Roman" pitchFamily="18" charset="0"/>
                </a:rPr>
                <a:t>Student</a:t>
              </a:r>
              <a:r>
                <a:rPr kumimoji="1" lang="zh-CN" altLang="en-US" sz="2200" b="1">
                  <a:latin typeface="Times New Roman" pitchFamily="18" charset="0"/>
                </a:rPr>
                <a:t>）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 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Wingdings" pitchFamily="2" charset="2"/>
              </a:rPr>
              <a:t>l</a:t>
            </a:r>
            <a:r>
              <a:rPr lang="en-US" altLang="zh-CN" smtClean="0">
                <a:cs typeface="Times New Roman" pitchFamily="18" charset="0"/>
              </a:rPr>
              <a:t> </a:t>
            </a:r>
            <a:r>
              <a:rPr lang="zh-CN" altLang="en-US" smtClean="0"/>
              <a:t>关系代数运算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	关系代数运算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	并、差、交、笛卡尔积、投影、选择、连接、除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	基本运算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	并、差、笛卡尔积、投影、选择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	交、连接、除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	可以用</a:t>
            </a:r>
            <a:r>
              <a:rPr lang="en-US" altLang="zh-CN" smtClean="0"/>
              <a:t>5</a:t>
            </a:r>
            <a:r>
              <a:rPr lang="zh-CN" altLang="en-US" smtClean="0"/>
              <a:t>种基本运算来表达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引进它们并不增加语言的能力，但可以简化表达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latin typeface="Wingdings" pitchFamily="2" charset="2"/>
              </a:rPr>
              <a:t>l</a:t>
            </a:r>
            <a:r>
              <a:rPr lang="en-US" altLang="zh-CN" smtClean="0">
                <a:cs typeface="Times New Roman" pitchFamily="18" charset="0"/>
              </a:rPr>
              <a:t> </a:t>
            </a:r>
            <a:r>
              <a:rPr lang="zh-CN" altLang="en-US" smtClean="0"/>
              <a:t>关系代数表达式</a:t>
            </a:r>
          </a:p>
          <a:p>
            <a:pPr lvl="1" algn="just" eaLnBrk="1" hangingPunct="1"/>
            <a:r>
              <a:rPr lang="zh-CN" altLang="en-US" smtClean="0"/>
              <a:t>关系代数运算经有限次复合后形成的式子</a:t>
            </a:r>
          </a:p>
          <a:p>
            <a:pPr lvl="2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latin typeface="Wingdings" pitchFamily="2" charset="2"/>
              </a:rPr>
              <a:t>l</a:t>
            </a:r>
            <a:r>
              <a:rPr lang="en-US" altLang="zh-CN" smtClean="0">
                <a:cs typeface="Times New Roman" pitchFamily="18" charset="0"/>
              </a:rPr>
              <a:t> </a:t>
            </a:r>
            <a:r>
              <a:rPr lang="zh-CN" altLang="en-US" smtClean="0"/>
              <a:t>典型关系代数语言</a:t>
            </a:r>
          </a:p>
          <a:p>
            <a:pPr lvl="1" eaLnBrk="1" hangingPunct="1"/>
            <a:r>
              <a:rPr lang="en-US" altLang="zh-CN" smtClean="0"/>
              <a:t>ISBL</a:t>
            </a:r>
            <a:r>
              <a:rPr lang="zh-CN" altLang="en-US" smtClean="0"/>
              <a:t>（</a:t>
            </a:r>
            <a:r>
              <a:rPr lang="en-US" altLang="zh-CN" smtClean="0"/>
              <a:t>Information System Base Language</a:t>
            </a:r>
            <a:r>
              <a:rPr lang="zh-CN" altLang="en-US" smtClean="0"/>
              <a:t>）</a:t>
            </a:r>
          </a:p>
          <a:p>
            <a:pPr lvl="2" eaLnBrk="1" hangingPunct="1"/>
            <a:r>
              <a:rPr lang="zh-CN" altLang="en-US" smtClean="0"/>
              <a:t>由</a:t>
            </a:r>
            <a:r>
              <a:rPr lang="en-US" altLang="zh-CN" smtClean="0"/>
              <a:t>IBM United Kingdom</a:t>
            </a:r>
            <a:r>
              <a:rPr lang="zh-CN" altLang="en-US" smtClean="0"/>
              <a:t>研究中心研制</a:t>
            </a:r>
          </a:p>
          <a:p>
            <a:pPr lvl="2" eaLnBrk="1" hangingPunct="1"/>
            <a:r>
              <a:rPr lang="zh-CN" altLang="en-US" smtClean="0"/>
              <a:t>用于</a:t>
            </a:r>
            <a:r>
              <a:rPr lang="en-US" altLang="zh-CN" smtClean="0"/>
              <a:t>PRTV</a:t>
            </a:r>
            <a:r>
              <a:rPr lang="zh-CN" altLang="en-US" smtClean="0"/>
              <a:t>（</a:t>
            </a:r>
            <a:r>
              <a:rPr lang="en-US" altLang="zh-CN" smtClean="0"/>
              <a:t>Peterlee Relational Test Vehicle</a:t>
            </a:r>
            <a:r>
              <a:rPr lang="zh-CN" altLang="en-US" smtClean="0"/>
              <a:t>）实验系统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2.1  </a:t>
            </a:r>
            <a:r>
              <a:rPr lang="zh-CN" altLang="en-US" sz="3000" smtClean="0"/>
              <a:t>关系数据库概述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2.2  </a:t>
            </a:r>
            <a:r>
              <a:rPr lang="zh-CN" altLang="en-US" sz="3000" smtClean="0"/>
              <a:t>关系数据结构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2.3  </a:t>
            </a:r>
            <a:r>
              <a:rPr lang="zh-CN" altLang="en-US" sz="3000" smtClean="0"/>
              <a:t>关系的完整性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2.4  </a:t>
            </a:r>
            <a:r>
              <a:rPr lang="zh-CN" altLang="en-US" sz="3000" smtClean="0"/>
              <a:t>关系代数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>
                <a:solidFill>
                  <a:schemeClr val="accent2"/>
                </a:solidFill>
              </a:rPr>
              <a:t>2.5  </a:t>
            </a:r>
            <a:r>
              <a:rPr lang="zh-CN" altLang="en-US" sz="3000" smtClean="0">
                <a:solidFill>
                  <a:schemeClr val="accent2"/>
                </a:solidFill>
              </a:rPr>
              <a:t>关系演算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2.6  </a:t>
            </a:r>
            <a:r>
              <a:rPr lang="zh-CN" altLang="en-US" sz="3000" smtClean="0"/>
              <a:t>关系数据库管理系统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2.7  </a:t>
            </a:r>
            <a:r>
              <a:rPr lang="zh-CN" altLang="en-US" sz="3000" smtClean="0"/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关系操作（续）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600" smtClean="0"/>
              <a:t>关系数据语言的种类（续）</a:t>
            </a:r>
          </a:p>
          <a:p>
            <a:pPr lvl="1" algn="just" eaLnBrk="1" hangingPunct="1"/>
            <a:r>
              <a:rPr lang="zh-CN" altLang="en-US" sz="2200" smtClean="0"/>
              <a:t>关系演算语言：用</a:t>
            </a:r>
            <a:r>
              <a:rPr lang="zh-CN" altLang="en-US" sz="2200" smtClean="0">
                <a:solidFill>
                  <a:schemeClr val="accent2"/>
                </a:solidFill>
              </a:rPr>
              <a:t>谓词</a:t>
            </a:r>
            <a:r>
              <a:rPr lang="zh-CN" altLang="en-US" sz="2200" smtClean="0"/>
              <a:t>来表达查询要求</a:t>
            </a:r>
          </a:p>
          <a:p>
            <a:pPr lvl="2" algn="just" eaLnBrk="1" hangingPunct="1"/>
            <a:r>
              <a:rPr lang="zh-CN" altLang="en-US" sz="2000" smtClean="0"/>
              <a:t>元组关系演算语言</a:t>
            </a:r>
            <a:endParaRPr lang="zh-CN" altLang="en-US" smtClean="0"/>
          </a:p>
          <a:p>
            <a:pPr lvl="3" algn="just" eaLnBrk="1" hangingPunct="1"/>
            <a:r>
              <a:rPr lang="zh-CN" altLang="en-US" smtClean="0"/>
              <a:t>谓词变元的基本对象是元组变量</a:t>
            </a:r>
          </a:p>
          <a:p>
            <a:pPr lvl="3" algn="just" eaLnBrk="1" hangingPunct="1"/>
            <a:r>
              <a:rPr lang="zh-CN" altLang="en-US" smtClean="0"/>
              <a:t>典型代表：</a:t>
            </a:r>
            <a:r>
              <a:rPr lang="en-US" altLang="zh-CN" smtClean="0"/>
              <a:t>APLHA, QUEL</a:t>
            </a:r>
            <a:endParaRPr lang="en-US" altLang="zh-CN" sz="1800" smtClean="0"/>
          </a:p>
          <a:p>
            <a:pPr lvl="2" algn="just" eaLnBrk="1" hangingPunct="1"/>
            <a:r>
              <a:rPr lang="zh-CN" altLang="en-US" sz="2000" smtClean="0"/>
              <a:t>域关系演算语言    </a:t>
            </a:r>
          </a:p>
          <a:p>
            <a:pPr lvl="3" algn="just" eaLnBrk="1" hangingPunct="1"/>
            <a:r>
              <a:rPr lang="zh-CN" altLang="en-US" smtClean="0"/>
              <a:t>谓词变元的基本对象是域变量</a:t>
            </a:r>
          </a:p>
          <a:p>
            <a:pPr lvl="3" algn="just" eaLnBrk="1" hangingPunct="1"/>
            <a:r>
              <a:rPr lang="zh-CN" altLang="en-US" smtClean="0"/>
              <a:t>典型代表：</a:t>
            </a:r>
            <a:r>
              <a:rPr lang="en-US" altLang="zh-CN" smtClean="0"/>
              <a:t>QBE</a:t>
            </a:r>
            <a:endParaRPr lang="en-US" altLang="zh-CN" sz="1800" smtClean="0"/>
          </a:p>
          <a:p>
            <a:pPr lvl="1" algn="just" eaLnBrk="1" hangingPunct="1"/>
            <a:r>
              <a:rPr lang="zh-CN" altLang="en-US" sz="2200" smtClean="0"/>
              <a:t>具有关系代数和关系演算双重特点的语言</a:t>
            </a:r>
          </a:p>
          <a:p>
            <a:pPr lvl="2" algn="just" eaLnBrk="1" hangingPunct="1"/>
            <a:r>
              <a:rPr lang="zh-CN" altLang="en-US" sz="2000" smtClean="0"/>
              <a:t>典型代表：</a:t>
            </a:r>
            <a:r>
              <a:rPr lang="en-US" altLang="zh-CN" sz="2000" smtClean="0"/>
              <a:t>SQL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2.5  </a:t>
            </a:r>
            <a:r>
              <a:rPr lang="zh-CN" altLang="en-US" smtClean="0"/>
              <a:t>关系演算 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关系演算</a:t>
            </a:r>
          </a:p>
          <a:p>
            <a:pPr lvl="1" algn="just" eaLnBrk="1" hangingPunct="1"/>
            <a:r>
              <a:rPr lang="zh-CN" altLang="en-US" smtClean="0"/>
              <a:t>以数理逻辑中的谓词演算为基础</a:t>
            </a:r>
          </a:p>
          <a:p>
            <a:pPr algn="just" eaLnBrk="1" hangingPunct="1"/>
            <a:endParaRPr lang="zh-CN" altLang="en-US" sz="2600" smtClean="0"/>
          </a:p>
          <a:p>
            <a:pPr algn="just" eaLnBrk="1" hangingPunct="1"/>
            <a:r>
              <a:rPr lang="zh-CN" altLang="en-US" smtClean="0"/>
              <a:t>种类：按谓词变元不同分类</a:t>
            </a:r>
          </a:p>
          <a:p>
            <a:pPr lvl="1" algn="just" eaLnBrk="1" hangingPunct="1"/>
            <a:r>
              <a:rPr lang="zh-CN" altLang="en-US" smtClean="0"/>
              <a:t>元组关系演算：以元组变量作为谓词变元的基本对象</a:t>
            </a:r>
          </a:p>
          <a:p>
            <a:pPr lvl="1" eaLnBrk="1" hangingPunct="1"/>
            <a:r>
              <a:rPr lang="zh-CN" altLang="en-US" smtClean="0"/>
              <a:t>域关系演算：以域变量作为谓词变元的基本对象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2.5  </a:t>
            </a:r>
            <a:r>
              <a:rPr lang="zh-CN" altLang="en-US" smtClean="0"/>
              <a:t>关系演算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mtClean="0"/>
          </a:p>
          <a:p>
            <a:pPr algn="just" eaLnBrk="1" hangingPunct="1"/>
            <a:r>
              <a:rPr lang="en-US" altLang="zh-CN" smtClean="0"/>
              <a:t>2.5.1  </a:t>
            </a:r>
            <a:r>
              <a:rPr lang="zh-CN" altLang="en-US" smtClean="0"/>
              <a:t>元组关系演算语言</a:t>
            </a:r>
            <a:r>
              <a:rPr lang="en-US" altLang="zh-CN" smtClean="0"/>
              <a:t>ALPHA</a:t>
            </a:r>
          </a:p>
          <a:p>
            <a:pPr algn="just" eaLnBrk="1" hangingPunct="1"/>
            <a:endParaRPr lang="en-US" altLang="zh-CN" smtClean="0"/>
          </a:p>
          <a:p>
            <a:pPr algn="just" eaLnBrk="1" hangingPunct="1"/>
            <a:r>
              <a:rPr lang="en-US" altLang="zh-CN" smtClean="0"/>
              <a:t>2.5.2  </a:t>
            </a:r>
            <a:r>
              <a:rPr lang="zh-CN" altLang="en-US" smtClean="0"/>
              <a:t>域关系演算语言</a:t>
            </a:r>
            <a:r>
              <a:rPr lang="en-US" altLang="zh-CN" smtClean="0"/>
              <a:t>QBE</a:t>
            </a:r>
          </a:p>
          <a:p>
            <a:pPr algn="just"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2.5  </a:t>
            </a:r>
            <a:r>
              <a:rPr lang="zh-CN" altLang="en-US" smtClean="0"/>
              <a:t>关系演算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mtClean="0"/>
          </a:p>
          <a:p>
            <a:pPr algn="just" eaLnBrk="1" hangingPunct="1"/>
            <a:r>
              <a:rPr lang="en-US" altLang="zh-CN" smtClean="0">
                <a:solidFill>
                  <a:schemeClr val="accent2"/>
                </a:solidFill>
              </a:rPr>
              <a:t>2.5.1  </a:t>
            </a:r>
            <a:r>
              <a:rPr lang="zh-CN" altLang="en-US" smtClean="0">
                <a:solidFill>
                  <a:schemeClr val="accent2"/>
                </a:solidFill>
              </a:rPr>
              <a:t>元组关系演算语言</a:t>
            </a:r>
            <a:r>
              <a:rPr lang="en-US" altLang="zh-CN" smtClean="0">
                <a:solidFill>
                  <a:schemeClr val="accent2"/>
                </a:solidFill>
              </a:rPr>
              <a:t>ALPHA</a:t>
            </a:r>
          </a:p>
          <a:p>
            <a:pPr algn="just" eaLnBrk="1" hangingPunct="1"/>
            <a:endParaRPr lang="en-US" altLang="zh-CN" smtClean="0"/>
          </a:p>
          <a:p>
            <a:pPr algn="just" eaLnBrk="1" hangingPunct="1"/>
            <a:r>
              <a:rPr lang="en-US" altLang="zh-CN" smtClean="0"/>
              <a:t>2.5.2  </a:t>
            </a:r>
            <a:r>
              <a:rPr lang="zh-CN" altLang="en-US" smtClean="0"/>
              <a:t>域关系演算语言</a:t>
            </a:r>
            <a:r>
              <a:rPr lang="en-US" altLang="zh-CN" smtClean="0"/>
              <a:t>QBE</a:t>
            </a:r>
          </a:p>
          <a:p>
            <a:pPr algn="just"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latin typeface="宋体" pitchFamily="49" charset="-122"/>
              </a:rPr>
              <a:t>2.5.1 </a:t>
            </a:r>
            <a:r>
              <a:rPr lang="zh-CN" altLang="en-US" sz="3800" smtClean="0">
                <a:latin typeface="宋体" pitchFamily="49" charset="-122"/>
              </a:rPr>
              <a:t>元组关系演算语言</a:t>
            </a:r>
            <a:r>
              <a:rPr lang="en-US" altLang="zh-CN" sz="3800" smtClean="0">
                <a:latin typeface="宋体" pitchFamily="49" charset="-122"/>
              </a:rPr>
              <a:t>ALPHA</a:t>
            </a:r>
            <a:endParaRPr lang="en-US" altLang="zh-CN" smtClean="0">
              <a:ea typeface="黑体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600" smtClean="0"/>
              <a:t>一种典型的元组关系演算语言，但未实际实现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200" smtClean="0"/>
              <a:t>由</a:t>
            </a:r>
            <a:r>
              <a:rPr lang="en-US" altLang="zh-CN" sz="2200" smtClean="0"/>
              <a:t>E.F.Codd</a:t>
            </a:r>
            <a:r>
              <a:rPr lang="zh-CN" altLang="en-US" sz="2200" smtClean="0"/>
              <a:t>提出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200" smtClean="0"/>
              <a:t>INGRES</a:t>
            </a:r>
            <a:r>
              <a:rPr lang="zh-CN" altLang="en-US" sz="2200" smtClean="0"/>
              <a:t>所用的</a:t>
            </a:r>
            <a:r>
              <a:rPr lang="en-US" altLang="zh-CN" sz="2200" smtClean="0"/>
              <a:t>QUEL</a:t>
            </a:r>
            <a:r>
              <a:rPr lang="zh-CN" altLang="en-US" sz="2200" smtClean="0"/>
              <a:t>语言是参照</a:t>
            </a:r>
            <a:r>
              <a:rPr lang="en-US" altLang="zh-CN" sz="2200" smtClean="0"/>
              <a:t>ALPHA</a:t>
            </a:r>
            <a:r>
              <a:rPr lang="zh-CN" altLang="en-US" sz="2200" smtClean="0"/>
              <a:t>语言研制的</a:t>
            </a:r>
          </a:p>
          <a:p>
            <a:pPr lvl="1" algn="just" eaLnBrk="1" hangingPunct="1">
              <a:lnSpc>
                <a:spcPct val="90000"/>
              </a:lnSpc>
            </a:pPr>
            <a:endParaRPr lang="zh-CN" altLang="en-US" sz="2200" smtClean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600" smtClean="0"/>
              <a:t>语句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smtClean="0"/>
              <a:t>检索语句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GET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smtClean="0"/>
              <a:t>更新语句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PUT</a:t>
            </a:r>
            <a:r>
              <a:rPr lang="zh-CN" altLang="en-US" sz="2000" smtClean="0"/>
              <a:t>，</a:t>
            </a:r>
            <a:r>
              <a:rPr lang="en-US" altLang="zh-CN" sz="2000" smtClean="0"/>
              <a:t>HOLD</a:t>
            </a:r>
            <a:r>
              <a:rPr lang="zh-CN" altLang="en-US" sz="2000" smtClean="0"/>
              <a:t>，</a:t>
            </a:r>
            <a:r>
              <a:rPr lang="en-US" altLang="zh-CN" sz="2000" smtClean="0"/>
              <a:t>UPDATE</a:t>
            </a:r>
            <a:r>
              <a:rPr lang="zh-CN" altLang="en-US" sz="2000" smtClean="0"/>
              <a:t>，</a:t>
            </a:r>
            <a:r>
              <a:rPr lang="en-US" altLang="zh-CN" sz="2000" smtClean="0"/>
              <a:t>DELETE</a:t>
            </a:r>
            <a:r>
              <a:rPr lang="zh-CN" altLang="en-US" sz="2000" smtClean="0"/>
              <a:t>，</a:t>
            </a:r>
            <a:r>
              <a:rPr lang="en-US" altLang="zh-CN" sz="2000" smtClean="0"/>
              <a:t>DROP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一、检索操作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100" smtClean="0"/>
              <a:t> </a:t>
            </a:r>
            <a:r>
              <a:rPr lang="zh-CN" altLang="en-US" sz="2100" smtClean="0"/>
              <a:t>语句格式：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100" smtClean="0"/>
              <a:t>     </a:t>
            </a:r>
            <a:r>
              <a:rPr lang="en-US" altLang="zh-CN" sz="2100" smtClean="0"/>
              <a:t>GET</a:t>
            </a:r>
            <a:r>
              <a:rPr lang="zh-CN" altLang="en-US" sz="2100" smtClean="0"/>
              <a:t>　</a:t>
            </a:r>
            <a:r>
              <a:rPr lang="zh-CN" altLang="en-US" sz="2100" u="sng" smtClean="0"/>
              <a:t>工作空间名</a:t>
            </a:r>
            <a:r>
              <a:rPr lang="zh-CN" altLang="en-US" sz="2100" smtClean="0"/>
              <a:t> </a:t>
            </a:r>
            <a:r>
              <a:rPr lang="en-US" altLang="zh-CN" sz="2100" smtClean="0"/>
              <a:t>[</a:t>
            </a:r>
            <a:r>
              <a:rPr lang="zh-CN" altLang="en-US" sz="2100" smtClean="0"/>
              <a:t>（</a:t>
            </a:r>
            <a:r>
              <a:rPr lang="zh-CN" altLang="en-US" sz="2100" u="sng" smtClean="0"/>
              <a:t>定额</a:t>
            </a:r>
            <a:r>
              <a:rPr lang="zh-CN" altLang="en-US" sz="2100" smtClean="0"/>
              <a:t>）</a:t>
            </a:r>
            <a:r>
              <a:rPr lang="en-US" altLang="zh-CN" sz="2100" smtClean="0"/>
              <a:t>]</a:t>
            </a:r>
            <a:r>
              <a:rPr lang="zh-CN" altLang="en-US" sz="2100" smtClean="0"/>
              <a:t>（</a:t>
            </a:r>
            <a:r>
              <a:rPr lang="zh-CN" altLang="en-US" sz="2100" u="sng" smtClean="0"/>
              <a:t>表达式</a:t>
            </a:r>
            <a:r>
              <a:rPr lang="en-US" altLang="zh-CN" sz="2100" u="sng" smtClean="0"/>
              <a:t>1</a:t>
            </a:r>
            <a:r>
              <a:rPr lang="zh-CN" altLang="en-US" sz="2100" smtClean="0"/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100" smtClean="0"/>
              <a:t>          </a:t>
            </a:r>
            <a:r>
              <a:rPr lang="en-US" altLang="zh-CN" sz="2100" smtClean="0"/>
              <a:t>[</a:t>
            </a:r>
            <a:r>
              <a:rPr lang="zh-CN" altLang="en-US" sz="2100" smtClean="0"/>
              <a:t>：</a:t>
            </a:r>
            <a:r>
              <a:rPr lang="zh-CN" altLang="en-US" sz="2100" u="sng" smtClean="0"/>
              <a:t>操作条件</a:t>
            </a:r>
            <a:r>
              <a:rPr lang="en-US" altLang="zh-CN" sz="2100" smtClean="0"/>
              <a:t>] [DOWN/UP </a:t>
            </a:r>
            <a:r>
              <a:rPr lang="zh-CN" altLang="en-US" sz="2100" u="sng" smtClean="0"/>
              <a:t>表达式</a:t>
            </a:r>
            <a:r>
              <a:rPr lang="en-US" altLang="zh-CN" sz="2100" u="sng" smtClean="0"/>
              <a:t>2</a:t>
            </a:r>
            <a:r>
              <a:rPr lang="en-US" altLang="zh-CN" sz="2100" smtClean="0"/>
              <a:t>]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100" smtClean="0"/>
              <a:t> </a:t>
            </a:r>
            <a:r>
              <a:rPr lang="zh-CN" altLang="en-US" sz="2100" smtClean="0"/>
              <a:t>定额：规定检索的元组个数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 smtClean="0"/>
              <a:t>格式：        数字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100" smtClean="0"/>
              <a:t>表达式</a:t>
            </a:r>
            <a:r>
              <a:rPr lang="en-US" altLang="zh-CN" sz="2100" smtClean="0"/>
              <a:t>1</a:t>
            </a:r>
            <a:r>
              <a:rPr lang="zh-CN" altLang="en-US" sz="2100" smtClean="0"/>
              <a:t>：指定语句的操作对象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 smtClean="0"/>
              <a:t>格式：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关系名</a:t>
            </a:r>
            <a:r>
              <a:rPr lang="en-US" altLang="zh-CN" sz="2000" smtClean="0"/>
              <a:t>| </a:t>
            </a:r>
            <a:r>
              <a:rPr lang="zh-CN" altLang="en-US" sz="2000" smtClean="0"/>
              <a:t>关系名</a:t>
            </a:r>
            <a:r>
              <a:rPr lang="en-US" altLang="zh-CN" sz="2000" smtClean="0"/>
              <a:t>. </a:t>
            </a:r>
            <a:r>
              <a:rPr lang="zh-CN" altLang="en-US" sz="2000" smtClean="0"/>
              <a:t>属性名</a:t>
            </a:r>
            <a:r>
              <a:rPr lang="en-US" altLang="zh-CN" sz="2000" smtClean="0"/>
              <a:t>| </a:t>
            </a:r>
            <a:r>
              <a:rPr lang="zh-CN" altLang="en-US" sz="2000" smtClean="0"/>
              <a:t>元组变量</a:t>
            </a:r>
            <a:r>
              <a:rPr lang="en-US" altLang="zh-CN" sz="2000" smtClean="0"/>
              <a:t>. </a:t>
            </a:r>
            <a:r>
              <a:rPr lang="zh-CN" altLang="en-US" sz="2000" smtClean="0"/>
              <a:t>属性名</a:t>
            </a:r>
            <a:r>
              <a:rPr lang="en-US" altLang="zh-CN" sz="2000" smtClean="0"/>
              <a:t>| </a:t>
            </a:r>
            <a:r>
              <a:rPr lang="zh-CN" altLang="en-US" sz="2000" smtClean="0"/>
              <a:t>集函数 </a:t>
            </a:r>
            <a:r>
              <a:rPr lang="en-US" altLang="zh-CN" sz="2000" smtClean="0"/>
              <a:t>[</a:t>
            </a:r>
            <a:r>
              <a:rPr lang="zh-CN" altLang="en-US" sz="2000" smtClean="0"/>
              <a:t>，</a:t>
            </a:r>
            <a:r>
              <a:rPr lang="en-US" altLang="zh-CN" sz="2000" smtClean="0"/>
              <a:t>…  ]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100" smtClean="0"/>
              <a:t>操作条件：将操作结果限定在满足条件的元组中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 smtClean="0"/>
              <a:t>格式：        逻辑表达式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100" smtClean="0"/>
              <a:t>表达式</a:t>
            </a:r>
            <a:r>
              <a:rPr lang="en-US" altLang="zh-CN" sz="2100" smtClean="0"/>
              <a:t>2</a:t>
            </a:r>
            <a:r>
              <a:rPr lang="zh-CN" altLang="en-US" sz="2100" smtClean="0"/>
              <a:t>：指定排序方式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 smtClean="0"/>
              <a:t>格式：        关系名</a:t>
            </a:r>
            <a:r>
              <a:rPr lang="en-US" altLang="zh-CN" sz="2000" smtClean="0"/>
              <a:t>. </a:t>
            </a:r>
            <a:r>
              <a:rPr lang="zh-CN" altLang="en-US" sz="2000" smtClean="0"/>
              <a:t>属性名</a:t>
            </a:r>
            <a:r>
              <a:rPr lang="en-US" altLang="zh-CN" sz="2000" smtClean="0"/>
              <a:t>| </a:t>
            </a:r>
            <a:r>
              <a:rPr lang="zh-CN" altLang="en-US" sz="2000" smtClean="0"/>
              <a:t>元组变量</a:t>
            </a:r>
            <a:r>
              <a:rPr lang="en-US" altLang="zh-CN" sz="2000" smtClean="0"/>
              <a:t>. </a:t>
            </a:r>
            <a:r>
              <a:rPr lang="zh-CN" altLang="en-US" sz="2000" smtClean="0"/>
              <a:t>属性名</a:t>
            </a:r>
            <a:r>
              <a:rPr lang="en-US" altLang="zh-CN" sz="2000" smtClean="0"/>
              <a:t>[</a:t>
            </a:r>
            <a:r>
              <a:rPr lang="zh-CN" altLang="en-US" sz="2000" smtClean="0"/>
              <a:t>，</a:t>
            </a:r>
            <a:r>
              <a:rPr lang="en-US" altLang="zh-CN" sz="2000" smtClean="0"/>
              <a:t>…  ]</a:t>
            </a:r>
            <a:endParaRPr lang="en-US" altLang="zh-CN" sz="18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检索操作 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种类</a:t>
            </a:r>
            <a:endParaRPr lang="zh-CN" altLang="en-US" sz="2600" smtClean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/>
              <a:t>(1) </a:t>
            </a:r>
            <a:r>
              <a:rPr lang="zh-CN" altLang="en-US" smtClean="0"/>
              <a:t>简单检索</a:t>
            </a:r>
            <a:r>
              <a:rPr lang="en-US" altLang="zh-CN" smtClean="0"/>
              <a:t>(</a:t>
            </a:r>
            <a:r>
              <a:rPr lang="zh-CN" altLang="en-US" smtClean="0"/>
              <a:t>即不带条件的检索</a:t>
            </a:r>
            <a:r>
              <a:rPr lang="en-US" altLang="zh-CN" smtClean="0"/>
              <a:t>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/>
              <a:t>(2) </a:t>
            </a:r>
            <a:r>
              <a:rPr lang="zh-CN" altLang="en-US" smtClean="0"/>
              <a:t>限定的检索</a:t>
            </a:r>
            <a:r>
              <a:rPr lang="en-US" altLang="zh-CN" smtClean="0"/>
              <a:t>(</a:t>
            </a:r>
            <a:r>
              <a:rPr lang="zh-CN" altLang="en-US" smtClean="0"/>
              <a:t>即带条件的检索</a:t>
            </a:r>
            <a:r>
              <a:rPr lang="en-US" altLang="zh-CN" smtClean="0"/>
              <a:t>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/>
              <a:t>(3) </a:t>
            </a:r>
            <a:r>
              <a:rPr lang="zh-CN" altLang="en-US" smtClean="0"/>
              <a:t>带排序的检索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/>
              <a:t>(4) </a:t>
            </a:r>
            <a:r>
              <a:rPr lang="zh-CN" altLang="en-US" smtClean="0"/>
              <a:t>带定额的检索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/>
              <a:t>(5) </a:t>
            </a:r>
            <a:r>
              <a:rPr lang="zh-CN" altLang="en-US" smtClean="0"/>
              <a:t>用元组变量的检索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/>
              <a:t>(6) </a:t>
            </a:r>
            <a:r>
              <a:rPr lang="zh-CN" altLang="en-US" smtClean="0"/>
              <a:t>用存在量词的检索</a:t>
            </a:r>
            <a:endParaRPr lang="zh-CN" altLang="en-US" sz="22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检索操作 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120000"/>
              </a:lnSpc>
            </a:pPr>
            <a:r>
              <a:rPr lang="en-US" altLang="zh-CN" smtClean="0"/>
              <a:t>(7) </a:t>
            </a:r>
            <a:r>
              <a:rPr lang="zh-CN" altLang="en-US" smtClean="0"/>
              <a:t>带有多个关系的表达式的检索</a:t>
            </a:r>
            <a:endParaRPr lang="zh-CN" altLang="en-US" sz="3000" smtClean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/>
              <a:t>(8) </a:t>
            </a:r>
            <a:r>
              <a:rPr lang="zh-CN" altLang="en-US" smtClean="0"/>
              <a:t>用全称量词的检索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/>
              <a:t>(9) </a:t>
            </a:r>
            <a:r>
              <a:rPr lang="zh-CN" altLang="en-US" smtClean="0"/>
              <a:t>用两种量词的检索</a:t>
            </a:r>
            <a:endParaRPr lang="zh-CN" altLang="en-US" sz="2200" smtClean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/>
              <a:t>(10) </a:t>
            </a:r>
            <a:r>
              <a:rPr lang="zh-CN" altLang="en-US" smtClean="0"/>
              <a:t>用蕴函（</a:t>
            </a:r>
            <a:r>
              <a:rPr lang="en-US" altLang="zh-CN" smtClean="0"/>
              <a:t>Implication</a:t>
            </a:r>
            <a:r>
              <a:rPr lang="zh-CN" altLang="en-US" smtClean="0"/>
              <a:t>）的检索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/>
              <a:t>(11) </a:t>
            </a:r>
            <a:r>
              <a:rPr lang="zh-CN" altLang="en-US" smtClean="0"/>
              <a:t>集函数</a:t>
            </a:r>
          </a:p>
          <a:p>
            <a:pPr algn="just" eaLnBrk="1" hangingPunct="1"/>
            <a:endParaRPr lang="zh-CN" altLang="en-US" smtClean="0"/>
          </a:p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）简单检索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格式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/>
              <a:t>     	</a:t>
            </a:r>
            <a:r>
              <a:rPr lang="en-US" altLang="zh-CN" smtClean="0"/>
              <a:t>GET</a:t>
            </a:r>
            <a:r>
              <a:rPr lang="zh-CN" altLang="en-US" smtClean="0"/>
              <a:t>　</a:t>
            </a:r>
            <a:r>
              <a:rPr lang="zh-CN" altLang="en-US" u="sng" smtClean="0"/>
              <a:t>工作空间名</a:t>
            </a:r>
            <a:r>
              <a:rPr lang="zh-CN" altLang="en-US" smtClean="0"/>
              <a:t> （</a:t>
            </a:r>
            <a:r>
              <a:rPr lang="zh-CN" altLang="en-US" u="sng" smtClean="0"/>
              <a:t>表达式</a:t>
            </a:r>
            <a:r>
              <a:rPr lang="en-US" altLang="zh-CN" u="sng" smtClean="0"/>
              <a:t>1</a:t>
            </a:r>
            <a:r>
              <a:rPr lang="zh-CN" altLang="en-US" smtClean="0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1]  </a:t>
            </a:r>
            <a:r>
              <a:rPr lang="zh-CN" altLang="en-US" smtClean="0"/>
              <a:t>查询所有被选修的课程号码。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GET  W  (SC.Cno) 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en-US" altLang="zh-CN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2]  </a:t>
            </a:r>
            <a:r>
              <a:rPr lang="zh-CN" altLang="en-US" smtClean="0"/>
              <a:t>查询所有学生的数据。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GET  W  (Student)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）限定的检索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格式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GET</a:t>
            </a:r>
            <a:r>
              <a:rPr lang="zh-CN" altLang="en-US" smtClean="0"/>
              <a:t>　</a:t>
            </a:r>
            <a:r>
              <a:rPr lang="zh-CN" altLang="en-US" u="sng" smtClean="0"/>
              <a:t>工作空间名</a:t>
            </a:r>
            <a:r>
              <a:rPr lang="zh-CN" altLang="en-US" smtClean="0"/>
              <a:t>（</a:t>
            </a:r>
            <a:r>
              <a:rPr lang="zh-CN" altLang="en-US" u="sng" smtClean="0"/>
              <a:t>表达式</a:t>
            </a:r>
            <a:r>
              <a:rPr lang="en-US" altLang="zh-CN" u="sng" smtClean="0"/>
              <a:t>1</a:t>
            </a:r>
            <a:r>
              <a:rPr lang="zh-CN" altLang="en-US" smtClean="0"/>
              <a:t>）：</a:t>
            </a:r>
            <a:r>
              <a:rPr lang="zh-CN" altLang="en-US" u="sng" smtClean="0"/>
              <a:t>操作条件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u="sng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3]  </a:t>
            </a:r>
            <a:r>
              <a:rPr lang="zh-CN" altLang="en-US" smtClean="0"/>
              <a:t>查询信息系</a:t>
            </a:r>
            <a:r>
              <a:rPr lang="en-US" altLang="zh-CN" smtClean="0"/>
              <a:t>(IS)</a:t>
            </a:r>
            <a:r>
              <a:rPr lang="zh-CN" altLang="en-US" smtClean="0"/>
              <a:t>中年龄小于</a:t>
            </a:r>
            <a:r>
              <a:rPr lang="en-US" altLang="zh-CN" smtClean="0"/>
              <a:t>20</a:t>
            </a:r>
            <a:r>
              <a:rPr lang="zh-CN" altLang="en-US" smtClean="0"/>
              <a:t>岁的学生的学号和年龄。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GET  W  (Student.Sno</a:t>
            </a:r>
            <a:r>
              <a:rPr lang="zh-CN" altLang="en-US" smtClean="0"/>
              <a:t>，</a:t>
            </a:r>
            <a:r>
              <a:rPr lang="en-US" altLang="zh-CN" smtClean="0"/>
              <a:t>Student.Sage):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               Student.Sdept='IS'∧Student.Sage&lt;20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（</a:t>
            </a:r>
            <a:r>
              <a:rPr lang="en-US" altLang="zh-CN" sz="3800" smtClean="0"/>
              <a:t>3</a:t>
            </a:r>
            <a:r>
              <a:rPr lang="zh-CN" altLang="en-US" sz="3800" smtClean="0"/>
              <a:t>）带排序的检索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600" smtClean="0"/>
              <a:t>格式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200" smtClean="0">
                <a:ea typeface="黑体" pitchFamily="2" charset="-122"/>
              </a:rPr>
              <a:t> </a:t>
            </a:r>
            <a:r>
              <a:rPr lang="en-US" altLang="zh-CN" sz="2200" smtClean="0"/>
              <a:t>GET</a:t>
            </a:r>
            <a:r>
              <a:rPr lang="zh-CN" altLang="en-US" sz="2200" smtClean="0"/>
              <a:t>　</a:t>
            </a:r>
            <a:r>
              <a:rPr lang="zh-CN" altLang="en-US" sz="2200" u="sng" smtClean="0"/>
              <a:t>工作空间名</a:t>
            </a:r>
            <a:r>
              <a:rPr lang="zh-CN" altLang="en-US" sz="2200" smtClean="0"/>
              <a:t>（</a:t>
            </a:r>
            <a:r>
              <a:rPr lang="zh-CN" altLang="en-US" sz="2200" u="sng" smtClean="0"/>
              <a:t>表达式</a:t>
            </a:r>
            <a:r>
              <a:rPr lang="en-US" altLang="zh-CN" sz="2200" u="sng" smtClean="0"/>
              <a:t>1</a:t>
            </a:r>
            <a:r>
              <a:rPr lang="zh-CN" altLang="en-US" sz="2200" smtClean="0"/>
              <a:t>）</a:t>
            </a:r>
            <a:r>
              <a:rPr lang="en-US" altLang="zh-CN" sz="2200" smtClean="0"/>
              <a:t>[</a:t>
            </a:r>
            <a:r>
              <a:rPr lang="zh-CN" altLang="en-US" sz="2200" smtClean="0"/>
              <a:t>：</a:t>
            </a:r>
            <a:r>
              <a:rPr lang="zh-CN" altLang="en-US" sz="2200" u="sng" smtClean="0"/>
              <a:t>操作条件</a:t>
            </a:r>
            <a:r>
              <a:rPr lang="en-US" altLang="zh-CN" sz="2200" smtClean="0"/>
              <a:t>]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smtClean="0"/>
              <a:t>              DOWN/UP </a:t>
            </a:r>
            <a:r>
              <a:rPr lang="zh-CN" altLang="en-US" sz="2200" u="sng" smtClean="0"/>
              <a:t>表达式</a:t>
            </a:r>
            <a:r>
              <a:rPr lang="en-US" altLang="zh-CN" sz="2200" u="sng" smtClean="0"/>
              <a:t>2</a:t>
            </a:r>
            <a:endParaRPr lang="en-US" altLang="zh-CN" sz="22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600" smtClean="0"/>
              <a:t> 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smtClean="0">
                <a:ea typeface="黑体" pitchFamily="2" charset="-122"/>
              </a:rPr>
              <a:t>[</a:t>
            </a:r>
            <a:r>
              <a:rPr lang="zh-CN" altLang="en-US" sz="2200" smtClean="0">
                <a:ea typeface="黑体" pitchFamily="2" charset="-122"/>
              </a:rPr>
              <a:t>例</a:t>
            </a:r>
            <a:r>
              <a:rPr lang="en-US" altLang="zh-CN" sz="2200" smtClean="0"/>
              <a:t>4]  </a:t>
            </a:r>
            <a:r>
              <a:rPr lang="zh-CN" altLang="en-US" sz="2200" smtClean="0"/>
              <a:t>查询计算机科学系</a:t>
            </a:r>
            <a:r>
              <a:rPr lang="en-US" altLang="zh-CN" sz="2200" smtClean="0"/>
              <a:t>(CS)</a:t>
            </a:r>
            <a:r>
              <a:rPr lang="zh-CN" altLang="en-US" sz="2200" smtClean="0"/>
              <a:t>学生的学号、年龄，结果按年龄降序排序。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200" smtClean="0"/>
              <a:t>    </a:t>
            </a:r>
            <a:r>
              <a:rPr lang="en-US" altLang="zh-CN" sz="2200" smtClean="0"/>
              <a:t>GET  W  (Student.Sno</a:t>
            </a:r>
            <a:r>
              <a:rPr lang="zh-CN" altLang="en-US" sz="2200" smtClean="0"/>
              <a:t>，</a:t>
            </a:r>
            <a:r>
              <a:rPr lang="en-US" altLang="zh-CN" sz="2200" smtClean="0"/>
              <a:t>Student.Sage):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smtClean="0"/>
              <a:t>                    Student.Sdept='CS' DOWN Student.Sage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关系操作（续）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4) </a:t>
            </a:r>
            <a:r>
              <a:rPr lang="zh-CN" altLang="en-US" smtClean="0"/>
              <a:t>关系数据语言的特点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mtClean="0"/>
              <a:t>关系语言是一种高度非过程化的语言</a:t>
            </a:r>
          </a:p>
          <a:p>
            <a:pPr lvl="2" algn="just" eaLnBrk="1" hangingPunct="1"/>
            <a:r>
              <a:rPr lang="zh-CN" altLang="en-US" sz="2400" smtClean="0"/>
              <a:t>存取路径的选择由</a:t>
            </a:r>
            <a:r>
              <a:rPr lang="en-US" altLang="zh-CN" sz="2400" smtClean="0"/>
              <a:t>DBMS</a:t>
            </a:r>
            <a:r>
              <a:rPr lang="zh-CN" altLang="en-US" sz="2400" smtClean="0"/>
              <a:t>的优化机制来完成</a:t>
            </a:r>
          </a:p>
          <a:p>
            <a:pPr lvl="2" algn="just" eaLnBrk="1" hangingPunct="1"/>
            <a:r>
              <a:rPr lang="zh-CN" altLang="en-US" sz="2400" smtClean="0"/>
              <a:t>用户不必用循环结构就可以完成数据操作</a:t>
            </a:r>
            <a:endParaRPr lang="zh-CN" altLang="en-US" smtClean="0"/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mtClean="0"/>
              <a:t>能够嵌入高级语言中使用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mtClean="0"/>
              <a:t>关系代数、元组关系演算和域关系演算三种语言在表达能力上完全等价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（</a:t>
            </a:r>
            <a:r>
              <a:rPr lang="en-US" altLang="zh-CN" sz="3800" smtClean="0"/>
              <a:t>4</a:t>
            </a:r>
            <a:r>
              <a:rPr lang="zh-CN" altLang="en-US" sz="3800" smtClean="0"/>
              <a:t>）带定额的检索</a:t>
            </a:r>
            <a:r>
              <a:rPr lang="zh-CN" altLang="en-US" smtClean="0"/>
              <a:t>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600" smtClean="0"/>
              <a:t>格式 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200" smtClean="0"/>
              <a:t>     </a:t>
            </a:r>
            <a:r>
              <a:rPr lang="en-US" altLang="zh-CN" sz="2200" smtClean="0"/>
              <a:t>GET</a:t>
            </a:r>
            <a:r>
              <a:rPr lang="zh-CN" altLang="en-US" sz="2200" smtClean="0"/>
              <a:t>　</a:t>
            </a:r>
            <a:r>
              <a:rPr lang="zh-CN" altLang="en-US" sz="2200" u="sng" smtClean="0"/>
              <a:t>工作空间名</a:t>
            </a:r>
            <a:r>
              <a:rPr lang="zh-CN" altLang="en-US" sz="2200" smtClean="0"/>
              <a:t>（</a:t>
            </a:r>
            <a:r>
              <a:rPr lang="zh-CN" altLang="en-US" sz="2200" u="sng" smtClean="0"/>
              <a:t>定额</a:t>
            </a:r>
            <a:r>
              <a:rPr lang="zh-CN" altLang="en-US" sz="2200" smtClean="0"/>
              <a:t>）（</a:t>
            </a:r>
            <a:r>
              <a:rPr lang="zh-CN" altLang="en-US" sz="2200" u="sng" smtClean="0"/>
              <a:t>表达式</a:t>
            </a:r>
            <a:r>
              <a:rPr lang="en-US" altLang="zh-CN" sz="2200" u="sng" smtClean="0"/>
              <a:t>1</a:t>
            </a:r>
            <a:r>
              <a:rPr lang="zh-CN" altLang="en-US" sz="2200" smtClean="0"/>
              <a:t>）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200" smtClean="0"/>
              <a:t>           </a:t>
            </a:r>
            <a:r>
              <a:rPr lang="en-US" altLang="zh-CN" sz="2200" smtClean="0"/>
              <a:t>[</a:t>
            </a:r>
            <a:r>
              <a:rPr lang="zh-CN" altLang="en-US" sz="2200" smtClean="0"/>
              <a:t>：</a:t>
            </a:r>
            <a:r>
              <a:rPr lang="zh-CN" altLang="en-US" sz="2200" u="sng" smtClean="0"/>
              <a:t>操作条件</a:t>
            </a:r>
            <a:r>
              <a:rPr lang="en-US" altLang="zh-CN" sz="2200" smtClean="0"/>
              <a:t>] [DOWN/UP </a:t>
            </a:r>
            <a:r>
              <a:rPr lang="zh-CN" altLang="en-US" sz="2200" u="sng" smtClean="0"/>
              <a:t>表达式</a:t>
            </a:r>
            <a:r>
              <a:rPr lang="en-US" altLang="zh-CN" sz="2200" u="sng" smtClean="0"/>
              <a:t>2</a:t>
            </a:r>
            <a:r>
              <a:rPr lang="en-US" altLang="zh-CN" sz="2200" smtClean="0"/>
              <a:t>]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200" smtClean="0"/>
          </a:p>
          <a:p>
            <a:pPr lvl="1" eaLnBrk="1" hangingPunct="1">
              <a:buFont typeface="Wingdings" pitchFamily="2" charset="2"/>
              <a:buNone/>
            </a:pPr>
            <a:endParaRPr lang="en-US" altLang="zh-CN" sz="22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5]  </a:t>
            </a:r>
            <a:r>
              <a:rPr lang="zh-CN" altLang="en-US" smtClean="0"/>
              <a:t>取出一个信息系学生的学号。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GET  W  (1)  (Student.Sno):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			 Student.Sdept='IS'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带定额的检索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 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6]  </a:t>
            </a:r>
            <a:r>
              <a:rPr lang="zh-CN" altLang="en-US" smtClean="0"/>
              <a:t>查询信息系年龄最大的三个学生的学号及其年龄，结果按年龄降序排序。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		</a:t>
            </a:r>
            <a:r>
              <a:rPr lang="en-US" altLang="zh-CN" smtClean="0"/>
              <a:t>GET  W (3)  (Student.Sno</a:t>
            </a:r>
            <a:r>
              <a:rPr lang="zh-CN" altLang="en-US" smtClean="0"/>
              <a:t>，</a:t>
            </a:r>
            <a:r>
              <a:rPr lang="en-US" altLang="zh-CN" smtClean="0"/>
              <a:t>Student.Sage):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         Student.Sdept='IS' DOWN Student.Sage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（</a:t>
            </a:r>
            <a:r>
              <a:rPr lang="en-US" altLang="zh-CN" sz="3800" smtClean="0"/>
              <a:t>5</a:t>
            </a:r>
            <a:r>
              <a:rPr lang="zh-CN" altLang="en-US" sz="3800" smtClean="0"/>
              <a:t>）用元组变量的检索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600" smtClean="0"/>
              <a:t>元组变量的含义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表示可以在某一关系范围内变化（也称为范围变量</a:t>
            </a:r>
            <a:r>
              <a:rPr lang="en-US" altLang="zh-CN" smtClean="0"/>
              <a:t>Range Variable</a:t>
            </a:r>
            <a:r>
              <a:rPr lang="zh-CN" altLang="en-US" smtClean="0"/>
              <a:t>）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600" smtClean="0"/>
              <a:t>元组变量的用途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① 简化关系名：设一个较短名字的元组变量来代替较长的关系名。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② 操作条件中使用量词时</a:t>
            </a:r>
            <a:r>
              <a:rPr lang="zh-CN" altLang="en-US" smtClean="0">
                <a:solidFill>
                  <a:srgbClr val="FF0000"/>
                </a:solidFill>
              </a:rPr>
              <a:t>必须</a:t>
            </a:r>
            <a:r>
              <a:rPr lang="zh-CN" altLang="en-US" smtClean="0"/>
              <a:t>用元组变量。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600" smtClean="0"/>
              <a:t>定义元组变量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格式：    </a:t>
            </a:r>
            <a:r>
              <a:rPr lang="en-US" altLang="zh-CN" smtClean="0"/>
              <a:t>RANGE  </a:t>
            </a:r>
            <a:r>
              <a:rPr lang="zh-CN" altLang="en-US" smtClean="0"/>
              <a:t>关系名  变量名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一个关系可以设多个元组变量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142</a:t>
            </a:fld>
            <a:endParaRPr lang="en-US" altLang="zh-CN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用元组变量的检索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7]  </a:t>
            </a:r>
            <a:r>
              <a:rPr lang="zh-CN" altLang="en-US" smtClean="0"/>
              <a:t>查询信息系学生的名字。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en-US" altLang="zh-CN" smtClean="0"/>
              <a:t>RANGE Student X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        GET  W  (X.Sname): X.Sdept='IS'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143</a:t>
            </a:fld>
            <a:endParaRPr lang="en-US" altLang="zh-CN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(6) </a:t>
            </a:r>
            <a:r>
              <a:rPr lang="zh-CN" altLang="en-US" smtClean="0"/>
              <a:t>用存在量词的检索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8]  </a:t>
            </a:r>
            <a:r>
              <a:rPr lang="zh-CN" altLang="en-US" smtClean="0"/>
              <a:t>查询选修</a:t>
            </a:r>
            <a:r>
              <a:rPr lang="en-US" altLang="zh-CN" smtClean="0"/>
              <a:t>2</a:t>
            </a:r>
            <a:r>
              <a:rPr lang="zh-CN" altLang="en-US" smtClean="0"/>
              <a:t>号课程的学生名字。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smtClean="0"/>
              <a:t>   </a:t>
            </a:r>
            <a:r>
              <a:rPr lang="en-US" altLang="zh-CN" sz="1800" smtClean="0"/>
              <a:t>RANGE SC X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z="1800" smtClean="0"/>
              <a:t>GET W (Student.Sname): </a:t>
            </a:r>
            <a:r>
              <a:rPr lang="en-US" altLang="zh-CN" sz="1800" smtClean="0">
                <a:sym typeface="Symbol" pitchFamily="18" charset="2"/>
              </a:rPr>
              <a:t></a:t>
            </a:r>
            <a:r>
              <a:rPr lang="en-US" altLang="zh-CN" sz="1800" smtClean="0"/>
              <a:t>X(X.Sno=Student.Sno∧X.Cno='2')</a:t>
            </a:r>
          </a:p>
          <a:p>
            <a:pPr lvl="2" algn="just" eaLnBrk="1" hangingPunct="1">
              <a:buFont typeface="Wingdings" pitchFamily="2" charset="2"/>
              <a:buNone/>
            </a:pPr>
            <a:endParaRPr lang="en-US" altLang="zh-CN" sz="1800" smtClean="0"/>
          </a:p>
          <a:p>
            <a:pPr lvl="2" algn="just" eaLnBrk="1" hangingPunct="1">
              <a:buFont typeface="Wingdings" pitchFamily="2" charset="2"/>
              <a:buNone/>
            </a:pPr>
            <a:endParaRPr lang="en-US" altLang="zh-CN" sz="180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9] </a:t>
            </a:r>
            <a:r>
              <a:rPr lang="zh-CN" altLang="en-US" smtClean="0"/>
              <a:t>查询选修了这样课程的学生学号，其直接先行课是</a:t>
            </a:r>
            <a:r>
              <a:rPr lang="en-US" altLang="zh-CN" smtClean="0"/>
              <a:t>6</a:t>
            </a:r>
            <a:r>
              <a:rPr lang="zh-CN" altLang="en-US" smtClean="0"/>
              <a:t>号课程。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smtClean="0"/>
              <a:t>   </a:t>
            </a:r>
            <a:r>
              <a:rPr lang="en-US" altLang="zh-CN" sz="1800" smtClean="0"/>
              <a:t>RANGE Course CX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sz="1800" smtClean="0"/>
              <a:t>   GET  W  (SC.Sno): </a:t>
            </a:r>
            <a:r>
              <a:rPr lang="en-US" altLang="zh-CN" sz="1800" smtClean="0">
                <a:sym typeface="Symbol" pitchFamily="18" charset="2"/>
              </a:rPr>
              <a:t></a:t>
            </a:r>
            <a:r>
              <a:rPr lang="en-US" altLang="zh-CN" sz="1800" smtClean="0"/>
              <a:t>CX (CX.Cno=SC.Cno∧CX.Pcno='6')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144</a:t>
            </a:fld>
            <a:endParaRPr lang="en-US" altLang="zh-CN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用存在量词的检索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ea typeface="黑体" pitchFamily="2" charset="-122"/>
              </a:rPr>
              <a:t>[</a:t>
            </a:r>
            <a:r>
              <a:rPr lang="zh-CN" altLang="en-US" sz="2600" smtClean="0">
                <a:ea typeface="黑体" pitchFamily="2" charset="-122"/>
              </a:rPr>
              <a:t>例</a:t>
            </a:r>
            <a:r>
              <a:rPr lang="en-US" altLang="zh-CN" sz="2600" smtClean="0"/>
              <a:t>10]  </a:t>
            </a:r>
            <a:r>
              <a:rPr lang="zh-CN" altLang="en-US" sz="2600" smtClean="0"/>
              <a:t>查询至少选修一门其先行课为</a:t>
            </a:r>
            <a:r>
              <a:rPr lang="en-US" altLang="zh-CN" sz="2600" smtClean="0"/>
              <a:t>6</a:t>
            </a:r>
            <a:r>
              <a:rPr lang="zh-CN" altLang="en-US" sz="2600" smtClean="0"/>
              <a:t>号课程的学生名字。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           </a:t>
            </a:r>
            <a:r>
              <a:rPr lang="en-US" altLang="zh-CN" sz="1900" smtClean="0"/>
              <a:t>RANGE  Course  CX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900" smtClean="0"/>
              <a:t>                                SC     SCX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900" smtClean="0"/>
              <a:t>          	GET  W  (Student.Sname): </a:t>
            </a:r>
            <a:r>
              <a:rPr lang="en-US" altLang="zh-CN" sz="1900" smtClean="0">
                <a:sym typeface="Symbol" pitchFamily="18" charset="2"/>
              </a:rPr>
              <a:t></a:t>
            </a:r>
            <a:r>
              <a:rPr lang="en-US" altLang="zh-CN" sz="1900" smtClean="0"/>
              <a:t>SCX (SCX.Sno=Student.Sno∧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900" smtClean="0"/>
              <a:t>                                   </a:t>
            </a:r>
            <a:r>
              <a:rPr lang="en-US" altLang="zh-CN" sz="1900" smtClean="0">
                <a:sym typeface="Symbol" pitchFamily="18" charset="2"/>
              </a:rPr>
              <a:t></a:t>
            </a:r>
            <a:r>
              <a:rPr lang="en-US" altLang="zh-CN" sz="1900" smtClean="0"/>
              <a:t>CX (CX.Cno=SCX.Cno∧CX.Pcno='6'))</a:t>
            </a:r>
            <a:r>
              <a:rPr lang="en-US" altLang="zh-CN" sz="1900" smtClean="0">
                <a:ea typeface="黑体" pitchFamily="2" charset="-122"/>
              </a:rPr>
              <a:t> </a:t>
            </a:r>
            <a:endParaRPr lang="en-US" altLang="zh-CN" sz="19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900" smtClean="0">
                <a:ea typeface="黑体" pitchFamily="2" charset="-122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900" smtClean="0">
                <a:ea typeface="黑体" pitchFamily="2" charset="-122"/>
              </a:rPr>
              <a:t>         </a:t>
            </a:r>
            <a:r>
              <a:rPr lang="zh-CN" altLang="en-US" sz="2100" smtClean="0"/>
              <a:t>前束范式形式：</a:t>
            </a:r>
          </a:p>
          <a:p>
            <a:pPr lvl="4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900" smtClean="0"/>
              <a:t>          </a:t>
            </a:r>
            <a:r>
              <a:rPr lang="en-US" altLang="zh-CN" sz="1700" smtClean="0"/>
              <a:t>GET  W  (Student.Sname): </a:t>
            </a:r>
            <a:r>
              <a:rPr lang="en-US" altLang="zh-CN" sz="1700" smtClean="0">
                <a:sym typeface="Symbol" pitchFamily="18" charset="2"/>
              </a:rPr>
              <a:t></a:t>
            </a:r>
            <a:r>
              <a:rPr lang="en-US" altLang="zh-CN" sz="1700" smtClean="0"/>
              <a:t>SCX</a:t>
            </a:r>
            <a:r>
              <a:rPr lang="en-US" altLang="zh-CN" sz="1700" smtClean="0">
                <a:sym typeface="Symbol" pitchFamily="18" charset="2"/>
              </a:rPr>
              <a:t></a:t>
            </a:r>
            <a:r>
              <a:rPr lang="en-US" altLang="zh-CN" sz="1700" smtClean="0"/>
              <a:t>CX (SCX.Sno=Student.Sno∧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700" smtClean="0"/>
              <a:t>                                       CX.Cno=SCX.Cno∧CX.Pcno='6')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7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145</a:t>
            </a:fld>
            <a:endParaRPr lang="en-US" altLang="zh-CN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/>
              <a:t>（</a:t>
            </a:r>
            <a:r>
              <a:rPr lang="en-US" altLang="zh-CN" sz="3400" smtClean="0"/>
              <a:t>7</a:t>
            </a:r>
            <a:r>
              <a:rPr lang="zh-CN" altLang="en-US" sz="3400" smtClean="0"/>
              <a:t>）带有多个关系的表达式的检索</a:t>
            </a:r>
            <a:endParaRPr lang="zh-CN" altLang="en-US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n-US" altLang="zh-CN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 </a:t>
            </a: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11]  </a:t>
            </a:r>
            <a:r>
              <a:rPr lang="zh-CN" altLang="en-US" smtClean="0"/>
              <a:t>查询成绩为</a:t>
            </a:r>
            <a:r>
              <a:rPr lang="en-US" altLang="zh-CN" smtClean="0"/>
              <a:t>90</a:t>
            </a:r>
            <a:r>
              <a:rPr lang="zh-CN" altLang="en-US" smtClean="0"/>
              <a:t>分以上的学生名字与课程名字。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RANGE  SC  SCX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GET  W  (Student.Sname</a:t>
            </a:r>
            <a:r>
              <a:rPr lang="zh-CN" altLang="en-US" smtClean="0"/>
              <a:t>，</a:t>
            </a:r>
            <a:r>
              <a:rPr lang="en-US" altLang="zh-CN" smtClean="0"/>
              <a:t>Course.Cname):      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   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en-US" altLang="zh-CN" smtClean="0"/>
              <a:t>SCX (SCX.Grade≥90∧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     SCX.Sno=Student.Sno∧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     Course.Cno=SCX.Cno)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146</a:t>
            </a:fld>
            <a:endParaRPr lang="en-US" altLang="zh-CN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（</a:t>
            </a:r>
            <a:r>
              <a:rPr lang="en-US" altLang="zh-CN" sz="3800" smtClean="0"/>
              <a:t>8</a:t>
            </a:r>
            <a:r>
              <a:rPr lang="zh-CN" altLang="en-US" sz="3800" smtClean="0"/>
              <a:t>）用全称量词的检索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z="260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smtClean="0">
                <a:ea typeface="黑体" pitchFamily="2" charset="-122"/>
              </a:rPr>
              <a:t> [</a:t>
            </a:r>
            <a:r>
              <a:rPr lang="zh-CN" altLang="en-US" sz="2200" smtClean="0">
                <a:ea typeface="黑体" pitchFamily="2" charset="-122"/>
              </a:rPr>
              <a:t>例</a:t>
            </a:r>
            <a:r>
              <a:rPr lang="en-US" altLang="zh-CN" sz="2200" smtClean="0"/>
              <a:t>12]  </a:t>
            </a:r>
            <a:r>
              <a:rPr lang="zh-CN" altLang="en-US" sz="2200" smtClean="0"/>
              <a:t>查询不选</a:t>
            </a:r>
            <a:r>
              <a:rPr lang="en-US" altLang="zh-CN" sz="2200" smtClean="0"/>
              <a:t>1</a:t>
            </a:r>
            <a:r>
              <a:rPr lang="zh-CN" altLang="en-US" sz="2200" smtClean="0"/>
              <a:t>号课程的学生名字。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200" smtClean="0"/>
              <a:t>          </a:t>
            </a:r>
            <a:r>
              <a:rPr lang="en-US" altLang="zh-CN" sz="2200" smtClean="0"/>
              <a:t>RANGE  SC  SCX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smtClean="0"/>
              <a:t>          GET  W (Student.Sname):          SCX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smtClean="0"/>
              <a:t>                 (SCX.Sno≠Student.Sno∨SCX.Cno≠'1')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200" smtClean="0"/>
              <a:t>用存在量词表示：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200" smtClean="0"/>
              <a:t>          </a:t>
            </a:r>
            <a:r>
              <a:rPr lang="en-US" altLang="zh-CN" sz="2200" smtClean="0"/>
              <a:t>RANGE  SC  SCX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smtClean="0"/>
              <a:t>          GET  W  (Student.Sname): </a:t>
            </a:r>
            <a:r>
              <a:rPr lang="en-US" altLang="zh-CN" sz="2200" smtClean="0">
                <a:sym typeface="Symbol" pitchFamily="18" charset="2"/>
              </a:rPr>
              <a:t></a:t>
            </a:r>
            <a:r>
              <a:rPr lang="en-US" altLang="zh-CN" sz="2200" smtClean="0"/>
              <a:t>SCX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smtClean="0"/>
              <a:t>                  (SCX.Sno=Student.Sno∧SCX.Cno='1')</a:t>
            </a:r>
          </a:p>
          <a:p>
            <a:pPr lvl="1" eaLnBrk="1" hangingPunct="1"/>
            <a:endParaRPr lang="en-US" altLang="zh-CN" sz="2200" smtClean="0"/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5378450" y="2862263"/>
          <a:ext cx="4667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0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2862263"/>
                        <a:ext cx="4667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147</a:t>
            </a:fld>
            <a:endParaRPr lang="en-US" altLang="zh-CN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9</a:t>
            </a:r>
            <a:r>
              <a:rPr lang="zh-CN" altLang="en-US" smtClean="0"/>
              <a:t>）用两种量词的检索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13]  </a:t>
            </a:r>
            <a:r>
              <a:rPr lang="zh-CN" altLang="en-US" smtClean="0"/>
              <a:t>查询选修了全部课程的学生姓名。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          </a:t>
            </a:r>
            <a:r>
              <a:rPr lang="en-US" altLang="zh-CN" smtClean="0"/>
              <a:t>RANGE  Course  CX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                   SC     SCX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          GET  W  (Student.Sname):    CX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en-US" altLang="zh-CN" smtClean="0"/>
              <a:t>SCX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 			(SCX.Sno=Student.Sno∧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  			 SCX.Cno=CX.Cno)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5810250" y="3581400"/>
          <a:ext cx="466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4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3581400"/>
                        <a:ext cx="466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148</a:t>
            </a:fld>
            <a:endParaRPr lang="en-US" altLang="zh-CN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/>
              <a:t>（</a:t>
            </a:r>
            <a:r>
              <a:rPr lang="en-US" altLang="zh-CN" sz="3400" smtClean="0"/>
              <a:t>10</a:t>
            </a:r>
            <a:r>
              <a:rPr lang="zh-CN" altLang="en-US" sz="3400" smtClean="0"/>
              <a:t>）用蕴函（</a:t>
            </a:r>
            <a:r>
              <a:rPr lang="en-US" altLang="zh-CN" sz="3400" smtClean="0"/>
              <a:t>Implication</a:t>
            </a:r>
            <a:r>
              <a:rPr lang="zh-CN" altLang="en-US" sz="3400" smtClean="0"/>
              <a:t>）的检索</a:t>
            </a:r>
            <a:endParaRPr lang="zh-CN" altLang="en-US" sz="3800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 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14]  </a:t>
            </a:r>
            <a:r>
              <a:rPr lang="zh-CN" altLang="en-US" smtClean="0"/>
              <a:t>查询最少选修了</a:t>
            </a:r>
            <a:r>
              <a:rPr lang="en-US" altLang="zh-CN" smtClean="0"/>
              <a:t>95002</a:t>
            </a:r>
            <a:r>
              <a:rPr lang="zh-CN" altLang="en-US" smtClean="0"/>
              <a:t>学生所选课程的学生学号。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          </a:t>
            </a:r>
            <a:r>
              <a:rPr lang="en-US" altLang="zh-CN" sz="2600" smtClean="0"/>
              <a:t>RANGE  Couse  CX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600" smtClean="0"/>
              <a:t>                           SC     SCX 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600" smtClean="0"/>
              <a:t>                           SC     SCY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600" smtClean="0"/>
              <a:t>          GET  W  (Student.Sno):      CX(</a:t>
            </a:r>
            <a:r>
              <a:rPr lang="en-US" altLang="zh-CN" sz="2600" smtClean="0">
                <a:sym typeface="Symbol" pitchFamily="18" charset="2"/>
              </a:rPr>
              <a:t></a:t>
            </a:r>
            <a:r>
              <a:rPr lang="en-US" altLang="zh-CN" sz="2600" smtClean="0"/>
              <a:t>SCX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600" smtClean="0"/>
              <a:t>          (SCX.Sno='95002'∧SCX.Cno=CX.Cno)                                     	              </a:t>
            </a:r>
            <a:r>
              <a:rPr lang="en-US" altLang="zh-CN" sz="2600" smtClean="0">
                <a:sym typeface="Symbol" pitchFamily="18" charset="2"/>
              </a:rPr>
              <a:t></a:t>
            </a:r>
            <a:r>
              <a:rPr lang="en-US" altLang="zh-CN" sz="2600" smtClean="0"/>
              <a:t>SCY(SCY.Sno=Student.Sno∧                                             		              SCY.Cno= CX.Cno))</a:t>
            </a:r>
          </a:p>
        </p:txBody>
      </p:sp>
      <p:sp>
        <p:nvSpPr>
          <p:cNvPr id="154628" name="AutoShape 4"/>
          <p:cNvSpPr>
            <a:spLocks noChangeArrowheads="1"/>
          </p:cNvSpPr>
          <p:nvPr/>
        </p:nvSpPr>
        <p:spPr bwMode="auto">
          <a:xfrm>
            <a:off x="2195513" y="458152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5162550" y="3654425"/>
          <a:ext cx="4667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9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3654425"/>
                        <a:ext cx="4667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149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itchFamily="49" charset="-122"/>
              </a:rPr>
              <a:t>3. </a:t>
            </a:r>
            <a:r>
              <a:rPr lang="zh-CN" altLang="en-US" smtClean="0">
                <a:latin typeface="宋体" pitchFamily="49" charset="-122"/>
              </a:rPr>
              <a:t>关系的三类完整性约束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实体完整性</a:t>
            </a:r>
          </a:p>
          <a:p>
            <a:pPr lvl="1" algn="just" eaLnBrk="1" hangingPunct="1"/>
            <a:r>
              <a:rPr lang="zh-CN" altLang="en-US" smtClean="0"/>
              <a:t>通常由关系系统自动支持</a:t>
            </a:r>
          </a:p>
          <a:p>
            <a:pPr algn="just" eaLnBrk="1" hangingPunct="1"/>
            <a:r>
              <a:rPr lang="zh-CN" altLang="en-US" smtClean="0"/>
              <a:t>参照完整性</a:t>
            </a:r>
          </a:p>
          <a:p>
            <a:pPr lvl="1" algn="just" eaLnBrk="1" hangingPunct="1"/>
            <a:r>
              <a:rPr lang="zh-CN" altLang="en-US" smtClean="0"/>
              <a:t>早期系统不支持，目前大型系统能自动支持</a:t>
            </a:r>
          </a:p>
          <a:p>
            <a:pPr algn="just" eaLnBrk="1" hangingPunct="1"/>
            <a:r>
              <a:rPr lang="zh-CN" altLang="en-US" smtClean="0"/>
              <a:t>用户定义的完整性</a:t>
            </a:r>
          </a:p>
          <a:p>
            <a:pPr lvl="1" algn="just" eaLnBrk="1" hangingPunct="1"/>
            <a:r>
              <a:rPr lang="zh-CN" altLang="en-US" smtClean="0"/>
              <a:t>反映应用领域需要遵循的约束条件，体现了具体领域中的语义约束</a:t>
            </a:r>
          </a:p>
          <a:p>
            <a:pPr lvl="1" algn="just" eaLnBrk="1" hangingPunct="1"/>
            <a:r>
              <a:rPr lang="zh-CN" altLang="en-US" smtClean="0"/>
              <a:t>用户定义后由系统支持</a:t>
            </a:r>
          </a:p>
          <a:p>
            <a:pPr algn="just" eaLnBrk="1" hangingPunct="1"/>
            <a:endParaRPr lang="zh-CN" altLang="en-US" smtClean="0">
              <a:latin typeface="宋体" pitchFamily="49" charset="-122"/>
            </a:endParaRP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11</a:t>
            </a:r>
            <a:r>
              <a:rPr lang="zh-CN" altLang="en-US" smtClean="0"/>
              <a:t>）集函数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62125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常用集函数（</a:t>
            </a:r>
            <a:r>
              <a:rPr lang="en-US" altLang="zh-CN" smtClean="0"/>
              <a:t>Aggregation function</a:t>
            </a:r>
            <a:r>
              <a:rPr lang="zh-CN" altLang="en-US" smtClean="0"/>
              <a:t>）或内部函数（</a:t>
            </a:r>
            <a:r>
              <a:rPr lang="en-US" altLang="zh-CN" smtClean="0"/>
              <a:t>Build-in function</a:t>
            </a:r>
            <a:r>
              <a:rPr lang="zh-CN" altLang="en-US" smtClean="0"/>
              <a:t>）</a:t>
            </a:r>
          </a:p>
        </p:txBody>
      </p:sp>
      <p:grpSp>
        <p:nvGrpSpPr>
          <p:cNvPr id="155652" name="Group 4"/>
          <p:cNvGrpSpPr>
            <a:grpSpLocks/>
          </p:cNvGrpSpPr>
          <p:nvPr/>
        </p:nvGrpSpPr>
        <p:grpSpPr bwMode="auto">
          <a:xfrm>
            <a:off x="2915816" y="3429000"/>
            <a:ext cx="3942184" cy="2819400"/>
            <a:chOff x="-3" y="-3"/>
            <a:chExt cx="1956" cy="3000"/>
          </a:xfrm>
        </p:grpSpPr>
        <p:grpSp>
          <p:nvGrpSpPr>
            <p:cNvPr id="155653" name="Group 5"/>
            <p:cNvGrpSpPr>
              <a:grpSpLocks/>
            </p:cNvGrpSpPr>
            <p:nvPr/>
          </p:nvGrpSpPr>
          <p:grpSpPr bwMode="auto">
            <a:xfrm>
              <a:off x="0" y="0"/>
              <a:ext cx="1950" cy="2994"/>
              <a:chOff x="0" y="0"/>
              <a:chExt cx="1950" cy="2994"/>
            </a:xfrm>
          </p:grpSpPr>
          <p:grpSp>
            <p:nvGrpSpPr>
              <p:cNvPr id="155655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877" cy="499"/>
                <a:chOff x="0" y="0"/>
                <a:chExt cx="877" cy="499"/>
              </a:xfrm>
            </p:grpSpPr>
            <p:sp>
              <p:nvSpPr>
                <p:cNvPr id="15568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9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 dirty="0">
                      <a:latin typeface="Times New Roman" pitchFamily="18" charset="0"/>
                    </a:rPr>
                    <a:t>函 数 名</a:t>
                  </a:r>
                  <a:endParaRPr kumimoji="1" lang="zh-CN" altLang="en-US" sz="1000" dirty="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5569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7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656" name="Group 9"/>
              <p:cNvGrpSpPr>
                <a:grpSpLocks/>
              </p:cNvGrpSpPr>
              <p:nvPr/>
            </p:nvGrpSpPr>
            <p:grpSpPr bwMode="auto">
              <a:xfrm>
                <a:off x="877" y="0"/>
                <a:ext cx="1073" cy="499"/>
                <a:chOff x="877" y="0"/>
                <a:chExt cx="1073" cy="499"/>
              </a:xfrm>
            </p:grpSpPr>
            <p:sp>
              <p:nvSpPr>
                <p:cNvPr id="1556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20" y="0"/>
                  <a:ext cx="98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功    能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55688" name="Rectangle 11"/>
                <p:cNvSpPr>
                  <a:spLocks noChangeArrowheads="1"/>
                </p:cNvSpPr>
                <p:nvPr/>
              </p:nvSpPr>
              <p:spPr bwMode="auto">
                <a:xfrm>
                  <a:off x="877" y="0"/>
                  <a:ext cx="107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657" name="Group 12"/>
              <p:cNvGrpSpPr>
                <a:grpSpLocks/>
              </p:cNvGrpSpPr>
              <p:nvPr/>
            </p:nvGrpSpPr>
            <p:grpSpPr bwMode="auto">
              <a:xfrm>
                <a:off x="0" y="499"/>
                <a:ext cx="877" cy="499"/>
                <a:chOff x="0" y="499"/>
                <a:chExt cx="877" cy="499"/>
              </a:xfrm>
            </p:grpSpPr>
            <p:sp>
              <p:nvSpPr>
                <p:cNvPr id="155685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79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COUNT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55686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87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658" name="Group 15"/>
              <p:cNvGrpSpPr>
                <a:grpSpLocks/>
              </p:cNvGrpSpPr>
              <p:nvPr/>
            </p:nvGrpSpPr>
            <p:grpSpPr bwMode="auto">
              <a:xfrm>
                <a:off x="877" y="499"/>
                <a:ext cx="1073" cy="499"/>
                <a:chOff x="877" y="499"/>
                <a:chExt cx="1073" cy="499"/>
              </a:xfrm>
            </p:grpSpPr>
            <p:sp>
              <p:nvSpPr>
                <p:cNvPr id="155683" name="Rectangle 16"/>
                <p:cNvSpPr>
                  <a:spLocks noChangeArrowheads="1"/>
                </p:cNvSpPr>
                <p:nvPr/>
              </p:nvSpPr>
              <p:spPr bwMode="auto">
                <a:xfrm>
                  <a:off x="920" y="499"/>
                  <a:ext cx="98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just"/>
                  <a:r>
                    <a:rPr kumimoji="1" lang="en-US" altLang="zh-CN" sz="2200" b="1">
                      <a:latin typeface="Times New Roman" pitchFamily="18" charset="0"/>
                    </a:rPr>
                    <a:t> </a:t>
                  </a:r>
                  <a:r>
                    <a:rPr kumimoji="1" lang="zh-CN" altLang="en-US" sz="2200" b="1">
                      <a:latin typeface="Times New Roman" pitchFamily="18" charset="0"/>
                    </a:rPr>
                    <a:t>对元组计数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55684" name="Rectangle 17"/>
                <p:cNvSpPr>
                  <a:spLocks noChangeArrowheads="1"/>
                </p:cNvSpPr>
                <p:nvPr/>
              </p:nvSpPr>
              <p:spPr bwMode="auto">
                <a:xfrm>
                  <a:off x="877" y="499"/>
                  <a:ext cx="107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659" name="Group 18"/>
              <p:cNvGrpSpPr>
                <a:grpSpLocks/>
              </p:cNvGrpSpPr>
              <p:nvPr/>
            </p:nvGrpSpPr>
            <p:grpSpPr bwMode="auto">
              <a:xfrm>
                <a:off x="0" y="998"/>
                <a:ext cx="877" cy="499"/>
                <a:chOff x="0" y="998"/>
                <a:chExt cx="877" cy="499"/>
              </a:xfrm>
            </p:grpSpPr>
            <p:sp>
              <p:nvSpPr>
                <p:cNvPr id="155681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79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TOTAL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55682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87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660" name="Group 21"/>
              <p:cNvGrpSpPr>
                <a:grpSpLocks/>
              </p:cNvGrpSpPr>
              <p:nvPr/>
            </p:nvGrpSpPr>
            <p:grpSpPr bwMode="auto">
              <a:xfrm>
                <a:off x="877" y="998"/>
                <a:ext cx="1073" cy="499"/>
                <a:chOff x="877" y="998"/>
                <a:chExt cx="1073" cy="499"/>
              </a:xfrm>
            </p:grpSpPr>
            <p:sp>
              <p:nvSpPr>
                <p:cNvPr id="155679" name="Rectangle 22"/>
                <p:cNvSpPr>
                  <a:spLocks noChangeArrowheads="1"/>
                </p:cNvSpPr>
                <p:nvPr/>
              </p:nvSpPr>
              <p:spPr bwMode="auto">
                <a:xfrm>
                  <a:off x="920" y="998"/>
                  <a:ext cx="98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just"/>
                  <a:r>
                    <a:rPr kumimoji="1" lang="en-US" altLang="zh-CN" sz="2200" b="1">
                      <a:latin typeface="Times New Roman" pitchFamily="18" charset="0"/>
                    </a:rPr>
                    <a:t> </a:t>
                  </a:r>
                  <a:r>
                    <a:rPr kumimoji="1" lang="zh-CN" altLang="en-US" sz="2200" b="1">
                      <a:latin typeface="Times New Roman" pitchFamily="18" charset="0"/>
                    </a:rPr>
                    <a:t>求 总 和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55680" name="Rectangle 23"/>
                <p:cNvSpPr>
                  <a:spLocks noChangeArrowheads="1"/>
                </p:cNvSpPr>
                <p:nvPr/>
              </p:nvSpPr>
              <p:spPr bwMode="auto">
                <a:xfrm>
                  <a:off x="877" y="998"/>
                  <a:ext cx="107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661" name="Group 24"/>
              <p:cNvGrpSpPr>
                <a:grpSpLocks/>
              </p:cNvGrpSpPr>
              <p:nvPr/>
            </p:nvGrpSpPr>
            <p:grpSpPr bwMode="auto">
              <a:xfrm>
                <a:off x="0" y="1497"/>
                <a:ext cx="877" cy="499"/>
                <a:chOff x="0" y="1497"/>
                <a:chExt cx="877" cy="499"/>
              </a:xfrm>
            </p:grpSpPr>
            <p:sp>
              <p:nvSpPr>
                <p:cNvPr id="15567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79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MAX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5567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87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662" name="Group 27"/>
              <p:cNvGrpSpPr>
                <a:grpSpLocks/>
              </p:cNvGrpSpPr>
              <p:nvPr/>
            </p:nvGrpSpPr>
            <p:grpSpPr bwMode="auto">
              <a:xfrm>
                <a:off x="877" y="1497"/>
                <a:ext cx="1073" cy="499"/>
                <a:chOff x="877" y="1497"/>
                <a:chExt cx="1073" cy="499"/>
              </a:xfrm>
            </p:grpSpPr>
            <p:sp>
              <p:nvSpPr>
                <p:cNvPr id="155675" name="Rectangle 28"/>
                <p:cNvSpPr>
                  <a:spLocks noChangeArrowheads="1"/>
                </p:cNvSpPr>
                <p:nvPr/>
              </p:nvSpPr>
              <p:spPr bwMode="auto">
                <a:xfrm>
                  <a:off x="920" y="1497"/>
                  <a:ext cx="98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just"/>
                  <a:r>
                    <a:rPr kumimoji="1" lang="en-US" altLang="zh-CN" sz="2200" b="1">
                      <a:latin typeface="Times New Roman" pitchFamily="18" charset="0"/>
                    </a:rPr>
                    <a:t> </a:t>
                  </a:r>
                  <a:r>
                    <a:rPr kumimoji="1" lang="zh-CN" altLang="en-US" sz="2200" b="1">
                      <a:latin typeface="Times New Roman" pitchFamily="18" charset="0"/>
                    </a:rPr>
                    <a:t>求最大值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55676" name="Rectangle 29"/>
                <p:cNvSpPr>
                  <a:spLocks noChangeArrowheads="1"/>
                </p:cNvSpPr>
                <p:nvPr/>
              </p:nvSpPr>
              <p:spPr bwMode="auto">
                <a:xfrm>
                  <a:off x="877" y="1497"/>
                  <a:ext cx="107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663" name="Group 30"/>
              <p:cNvGrpSpPr>
                <a:grpSpLocks/>
              </p:cNvGrpSpPr>
              <p:nvPr/>
            </p:nvGrpSpPr>
            <p:grpSpPr bwMode="auto">
              <a:xfrm>
                <a:off x="0" y="1996"/>
                <a:ext cx="877" cy="499"/>
                <a:chOff x="0" y="1996"/>
                <a:chExt cx="877" cy="499"/>
              </a:xfrm>
            </p:grpSpPr>
            <p:sp>
              <p:nvSpPr>
                <p:cNvPr id="155673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1996"/>
                  <a:ext cx="79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MIN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55674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996"/>
                  <a:ext cx="87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664" name="Group 33"/>
              <p:cNvGrpSpPr>
                <a:grpSpLocks/>
              </p:cNvGrpSpPr>
              <p:nvPr/>
            </p:nvGrpSpPr>
            <p:grpSpPr bwMode="auto">
              <a:xfrm>
                <a:off x="877" y="1996"/>
                <a:ext cx="1073" cy="499"/>
                <a:chOff x="877" y="1996"/>
                <a:chExt cx="1073" cy="499"/>
              </a:xfrm>
            </p:grpSpPr>
            <p:sp>
              <p:nvSpPr>
                <p:cNvPr id="155671" name="Rectangle 34"/>
                <p:cNvSpPr>
                  <a:spLocks noChangeArrowheads="1"/>
                </p:cNvSpPr>
                <p:nvPr/>
              </p:nvSpPr>
              <p:spPr bwMode="auto">
                <a:xfrm>
                  <a:off x="920" y="1996"/>
                  <a:ext cx="98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just"/>
                  <a:r>
                    <a:rPr kumimoji="1" lang="en-US" altLang="zh-CN" sz="2200" b="1">
                      <a:latin typeface="Times New Roman" pitchFamily="18" charset="0"/>
                    </a:rPr>
                    <a:t> </a:t>
                  </a:r>
                  <a:r>
                    <a:rPr kumimoji="1" lang="zh-CN" altLang="en-US" sz="2200" b="1">
                      <a:latin typeface="Times New Roman" pitchFamily="18" charset="0"/>
                    </a:rPr>
                    <a:t>求最小值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55672" name="Rectangle 35"/>
                <p:cNvSpPr>
                  <a:spLocks noChangeArrowheads="1"/>
                </p:cNvSpPr>
                <p:nvPr/>
              </p:nvSpPr>
              <p:spPr bwMode="auto">
                <a:xfrm>
                  <a:off x="877" y="1996"/>
                  <a:ext cx="107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665" name="Group 36"/>
              <p:cNvGrpSpPr>
                <a:grpSpLocks/>
              </p:cNvGrpSpPr>
              <p:nvPr/>
            </p:nvGrpSpPr>
            <p:grpSpPr bwMode="auto">
              <a:xfrm>
                <a:off x="0" y="2495"/>
                <a:ext cx="877" cy="499"/>
                <a:chOff x="0" y="2495"/>
                <a:chExt cx="877" cy="499"/>
              </a:xfrm>
            </p:grpSpPr>
            <p:sp>
              <p:nvSpPr>
                <p:cNvPr id="155669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2495"/>
                  <a:ext cx="79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AVG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55670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2495"/>
                  <a:ext cx="87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666" name="Group 39"/>
              <p:cNvGrpSpPr>
                <a:grpSpLocks/>
              </p:cNvGrpSpPr>
              <p:nvPr/>
            </p:nvGrpSpPr>
            <p:grpSpPr bwMode="auto">
              <a:xfrm>
                <a:off x="877" y="2495"/>
                <a:ext cx="1073" cy="499"/>
                <a:chOff x="877" y="2495"/>
                <a:chExt cx="1073" cy="499"/>
              </a:xfrm>
            </p:grpSpPr>
            <p:sp>
              <p:nvSpPr>
                <p:cNvPr id="155667" name="Rectangle 40"/>
                <p:cNvSpPr>
                  <a:spLocks noChangeArrowheads="1"/>
                </p:cNvSpPr>
                <p:nvPr/>
              </p:nvSpPr>
              <p:spPr bwMode="auto">
                <a:xfrm>
                  <a:off x="920" y="2495"/>
                  <a:ext cx="98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just"/>
                  <a:r>
                    <a:rPr kumimoji="1" lang="en-US" altLang="zh-CN" sz="2200" b="1">
                      <a:latin typeface="Times New Roman" pitchFamily="18" charset="0"/>
                    </a:rPr>
                    <a:t> </a:t>
                  </a:r>
                  <a:r>
                    <a:rPr kumimoji="1" lang="zh-CN" altLang="en-US" sz="2200" b="1">
                      <a:latin typeface="Times New Roman" pitchFamily="18" charset="0"/>
                    </a:rPr>
                    <a:t>求平均值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55668" name="Rectangle 41"/>
                <p:cNvSpPr>
                  <a:spLocks noChangeArrowheads="1"/>
                </p:cNvSpPr>
                <p:nvPr/>
              </p:nvSpPr>
              <p:spPr bwMode="auto">
                <a:xfrm>
                  <a:off x="877" y="2495"/>
                  <a:ext cx="107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5654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1956" cy="300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150</a:t>
            </a:fld>
            <a:endParaRPr lang="en-US" altLang="zh-CN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集函数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15]  </a:t>
            </a:r>
            <a:r>
              <a:rPr lang="zh-CN" altLang="en-US" smtClean="0"/>
              <a:t>查询学生所在系的数目。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     </a:t>
            </a:r>
            <a:r>
              <a:rPr lang="en-US" altLang="zh-CN" smtClean="0"/>
              <a:t>GET  W  (COUNT(Student.Sdept))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COUNT</a:t>
            </a:r>
            <a:r>
              <a:rPr lang="zh-CN" altLang="en-US" smtClean="0"/>
              <a:t>函数在计数时会自动排除重复值。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ea typeface="黑体" pitchFamily="2" charset="-122"/>
              </a:rPr>
              <a:t> </a:t>
            </a:r>
            <a:endParaRPr lang="zh-CN" altLang="en-US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16]  </a:t>
            </a:r>
            <a:r>
              <a:rPr lang="zh-CN" altLang="en-US" smtClean="0"/>
              <a:t>查询信息系学生的平均年龄。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      </a:t>
            </a:r>
            <a:r>
              <a:rPr lang="en-US" altLang="zh-CN" smtClean="0"/>
              <a:t>GET  W  (AVG(Student.Sage)):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                 Student.Sdept='IS'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 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151</a:t>
            </a:fld>
            <a:endParaRPr lang="en-US" altLang="zh-CN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二、更新操作</a:t>
            </a:r>
            <a:endParaRPr lang="zh-CN" altLang="en-US" smtClean="0">
              <a:ea typeface="黑体" pitchFamily="2" charset="-122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zh-CN" smtClean="0"/>
              <a:t>(1) </a:t>
            </a:r>
            <a:r>
              <a:rPr lang="zh-CN" altLang="en-US" smtClean="0"/>
              <a:t>修改操作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smtClean="0"/>
              <a:t>(2) </a:t>
            </a:r>
            <a:r>
              <a:rPr lang="zh-CN" altLang="en-US" smtClean="0"/>
              <a:t>插入操作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smtClean="0"/>
              <a:t>(3) </a:t>
            </a:r>
            <a:r>
              <a:rPr lang="zh-CN" altLang="en-US" smtClean="0"/>
              <a:t>删除操作</a:t>
            </a:r>
            <a:endParaRPr lang="zh-CN" altLang="en-US" sz="26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152</a:t>
            </a:fld>
            <a:endParaRPr lang="en-US" altLang="zh-CN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）修改操作</a:t>
            </a:r>
            <a:endParaRPr lang="zh-CN" altLang="en-US" sz="3800" smtClean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2600" smtClean="0"/>
              <a:t> </a:t>
            </a:r>
            <a:r>
              <a:rPr lang="zh-CN" altLang="en-US" sz="2600" smtClean="0"/>
              <a:t>步骤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smtClean="0"/>
              <a:t>① 用</a:t>
            </a:r>
            <a:r>
              <a:rPr lang="en-US" altLang="zh-CN" sz="2200" smtClean="0"/>
              <a:t>HOLD</a:t>
            </a:r>
            <a:r>
              <a:rPr lang="zh-CN" altLang="en-US" sz="2200" smtClean="0"/>
              <a:t>语句将要修改的元组从数据库中读到工作空间中</a:t>
            </a:r>
          </a:p>
          <a:p>
            <a:pPr lvl="2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000" smtClean="0"/>
              <a:t>HOLD </a:t>
            </a:r>
            <a:r>
              <a:rPr lang="zh-CN" altLang="en-US" sz="2000" u="sng" smtClean="0"/>
              <a:t>工作空间名</a:t>
            </a:r>
            <a:r>
              <a:rPr lang="zh-CN" altLang="en-US" sz="2000" smtClean="0"/>
              <a:t>（</a:t>
            </a:r>
            <a:r>
              <a:rPr lang="zh-CN" altLang="en-US" sz="2000" u="sng" smtClean="0"/>
              <a:t>表达式</a:t>
            </a:r>
            <a:r>
              <a:rPr lang="en-US" altLang="zh-CN" sz="2000" u="sng" smtClean="0"/>
              <a:t>1</a:t>
            </a:r>
            <a:r>
              <a:rPr lang="zh-CN" altLang="en-US" sz="2000" smtClean="0"/>
              <a:t>）</a:t>
            </a:r>
            <a:r>
              <a:rPr lang="en-US" altLang="zh-CN" sz="2000" smtClean="0"/>
              <a:t>[</a:t>
            </a:r>
            <a:r>
              <a:rPr lang="zh-CN" altLang="en-US" sz="2000" smtClean="0"/>
              <a:t>：</a:t>
            </a:r>
            <a:r>
              <a:rPr lang="zh-CN" altLang="en-US" sz="2000" u="sng" smtClean="0"/>
              <a:t>操作条件</a:t>
            </a:r>
            <a:r>
              <a:rPr lang="en-US" altLang="zh-CN" sz="2000" smtClean="0"/>
              <a:t>]</a:t>
            </a:r>
          </a:p>
          <a:p>
            <a:pPr lvl="2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mtClean="0"/>
              <a:t>HOLD</a:t>
            </a:r>
            <a:r>
              <a:rPr lang="zh-CN" altLang="en-US" smtClean="0"/>
              <a:t>语句是带上并发控制的</a:t>
            </a:r>
            <a:r>
              <a:rPr lang="en-US" altLang="zh-CN" smtClean="0"/>
              <a:t>GET</a:t>
            </a:r>
            <a:r>
              <a:rPr lang="zh-CN" altLang="en-US" smtClean="0"/>
              <a:t>语句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smtClean="0"/>
              <a:t>② 用宿主语言修改工作空间中元组的属性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smtClean="0"/>
              <a:t>③ 用</a:t>
            </a:r>
            <a:r>
              <a:rPr lang="en-US" altLang="zh-CN" sz="2200" smtClean="0"/>
              <a:t>UPDATE</a:t>
            </a:r>
            <a:r>
              <a:rPr lang="zh-CN" altLang="en-US" sz="2200" smtClean="0"/>
              <a:t>语句将修改后的元组送回数据库中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smtClean="0"/>
              <a:t>	  </a:t>
            </a:r>
            <a:r>
              <a:rPr lang="en-US" altLang="zh-CN" sz="2000" smtClean="0"/>
              <a:t>UPDATE  </a:t>
            </a:r>
            <a:r>
              <a:rPr lang="zh-CN" altLang="en-US" sz="2000" u="sng" smtClean="0"/>
              <a:t>工作空间名</a:t>
            </a:r>
            <a:endParaRPr lang="zh-CN" altLang="en-US" sz="22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153</a:t>
            </a:fld>
            <a:endParaRPr lang="en-US" altLang="zh-CN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>
                <a:ea typeface="黑体" pitchFamily="2" charset="-122"/>
              </a:rPr>
              <a:t>    [</a:t>
            </a:r>
            <a:r>
              <a:rPr lang="zh-CN" altLang="en-US" sz="2200" smtClean="0">
                <a:ea typeface="黑体" pitchFamily="2" charset="-122"/>
              </a:rPr>
              <a:t>例</a:t>
            </a:r>
            <a:r>
              <a:rPr lang="en-US" altLang="zh-CN" sz="2200" smtClean="0"/>
              <a:t>17]  </a:t>
            </a:r>
            <a:r>
              <a:rPr lang="zh-CN" altLang="en-US" sz="2200" smtClean="0"/>
              <a:t>把</a:t>
            </a:r>
            <a:r>
              <a:rPr lang="en-US" altLang="zh-CN" sz="2200" smtClean="0"/>
              <a:t>95007</a:t>
            </a:r>
            <a:r>
              <a:rPr lang="zh-CN" altLang="en-US" sz="2200" smtClean="0"/>
              <a:t>学生从计算机科学系转到信息系。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2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   		 </a:t>
            </a:r>
            <a:r>
              <a:rPr lang="en-US" altLang="zh-CN" sz="2600" smtClean="0"/>
              <a:t>HOLD  W  (Student.Sno</a:t>
            </a:r>
            <a:r>
              <a:rPr lang="zh-CN" altLang="en-US" sz="2600" smtClean="0"/>
              <a:t>， </a:t>
            </a:r>
            <a:r>
              <a:rPr lang="en-US" altLang="zh-CN" sz="2600" smtClean="0"/>
              <a:t>Student.Sdetp):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                         Student.Sno='95007'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       	</a:t>
            </a:r>
            <a:r>
              <a:rPr lang="zh-CN" altLang="en-US" sz="2200" smtClean="0"/>
              <a:t>（从</a:t>
            </a:r>
            <a:r>
              <a:rPr lang="en-US" altLang="zh-CN" sz="2200" smtClean="0"/>
              <a:t>Student</a:t>
            </a:r>
            <a:r>
              <a:rPr lang="zh-CN" altLang="en-US" sz="2200" smtClean="0"/>
              <a:t>关系中读出</a:t>
            </a:r>
            <a:r>
              <a:rPr lang="en-US" altLang="zh-CN" sz="2200" smtClean="0"/>
              <a:t>95007</a:t>
            </a:r>
            <a:r>
              <a:rPr lang="zh-CN" altLang="en-US" sz="2200" smtClean="0"/>
              <a:t>学生的数据）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      	</a:t>
            </a:r>
            <a:r>
              <a:rPr lang="en-US" altLang="zh-CN" sz="2600" smtClean="0"/>
              <a:t>MOVE  'IS' TO W.Sdept    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 			</a:t>
            </a:r>
            <a:r>
              <a:rPr lang="zh-CN" altLang="en-US" sz="2200" smtClean="0"/>
              <a:t>（用宿主语言进行修改）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          </a:t>
            </a:r>
            <a:r>
              <a:rPr lang="en-US" altLang="zh-CN" sz="2600" smtClean="0"/>
              <a:t>UPDATE W               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smtClean="0"/>
              <a:t> 			</a:t>
            </a:r>
            <a:r>
              <a:rPr lang="zh-CN" altLang="en-US" sz="2200" smtClean="0"/>
              <a:t>（把修改后的元组送回</a:t>
            </a:r>
            <a:r>
              <a:rPr lang="en-US" altLang="zh-CN" sz="2200" smtClean="0"/>
              <a:t>Student</a:t>
            </a:r>
            <a:r>
              <a:rPr lang="zh-CN" altLang="en-US" sz="2200" smtClean="0"/>
              <a:t>关系）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154</a:t>
            </a:fld>
            <a:endParaRPr lang="en-US" altLang="zh-CN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更新操作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en-US" altLang="zh-CN" smtClean="0">
              <a:ea typeface="黑体" pitchFamily="2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30725"/>
          </a:xfrm>
        </p:spPr>
        <p:txBody>
          <a:bodyPr/>
          <a:lstStyle/>
          <a:p>
            <a:pPr eaLnBrk="1" hangingPunct="1"/>
            <a:r>
              <a:rPr lang="zh-CN" altLang="en-US" smtClean="0"/>
              <a:t>修改关系主码</a:t>
            </a:r>
            <a:endParaRPr lang="zh-CN" altLang="en-US" sz="2600" smtClean="0"/>
          </a:p>
          <a:p>
            <a:pPr lvl="1" algn="just" eaLnBrk="1" hangingPunct="1"/>
            <a:r>
              <a:rPr lang="en-US" altLang="zh-CN" smtClean="0"/>
              <a:t>ALPHA</a:t>
            </a:r>
            <a:r>
              <a:rPr lang="zh-CN" altLang="en-US" smtClean="0"/>
              <a:t>语言不允许直接修改主码。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smtClean="0"/>
              <a:t>  例如不能用</a:t>
            </a:r>
            <a:r>
              <a:rPr lang="en-US" altLang="zh-CN" smtClean="0"/>
              <a:t>UPDATE</a:t>
            </a:r>
            <a:r>
              <a:rPr lang="zh-CN" altLang="en-US" smtClean="0"/>
              <a:t>语句将学号</a:t>
            </a:r>
            <a:r>
              <a:rPr lang="en-US" altLang="zh-CN" smtClean="0"/>
              <a:t>95001</a:t>
            </a:r>
            <a:r>
              <a:rPr lang="zh-CN" altLang="en-US" smtClean="0"/>
              <a:t>改为</a:t>
            </a:r>
            <a:r>
              <a:rPr lang="en-US" altLang="zh-CN" smtClean="0"/>
              <a:t>95102</a:t>
            </a:r>
          </a:p>
          <a:p>
            <a:pPr lvl="1" algn="just" eaLnBrk="1" hangingPunct="1">
              <a:spcBef>
                <a:spcPct val="80000"/>
              </a:spcBef>
            </a:pPr>
            <a:r>
              <a:rPr lang="zh-CN" altLang="en-US" smtClean="0"/>
              <a:t>间接修改主码值的方法：删除</a:t>
            </a:r>
            <a:r>
              <a:rPr lang="en-US" altLang="zh-CN" smtClean="0"/>
              <a:t>+</a:t>
            </a:r>
            <a:r>
              <a:rPr lang="zh-CN" altLang="en-US" smtClean="0"/>
              <a:t>插入</a:t>
            </a:r>
          </a:p>
          <a:p>
            <a:pPr lvl="2" algn="just" eaLnBrk="1" hangingPunct="1"/>
            <a:r>
              <a:rPr lang="zh-CN" altLang="en-US" sz="2600" smtClean="0"/>
              <a:t>先用删除操作删除该元组</a:t>
            </a:r>
          </a:p>
          <a:p>
            <a:pPr lvl="2" algn="just" eaLnBrk="1" hangingPunct="1"/>
            <a:r>
              <a:rPr lang="zh-CN" altLang="en-US" sz="2600" smtClean="0"/>
              <a:t>再把具有新主码值的元组插入到关系中</a:t>
            </a:r>
            <a:endParaRPr lang="zh-CN" altLang="en-US" sz="2000" smtClean="0"/>
          </a:p>
          <a:p>
            <a:pPr lvl="1" algn="just" eaLnBrk="1" hangingPunct="1"/>
            <a:endParaRPr lang="en-US" altLang="zh-CN" sz="22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155</a:t>
            </a:fld>
            <a:endParaRPr lang="en-US" altLang="zh-CN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）插入操作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mtClean="0"/>
              <a:t>步骤</a:t>
            </a:r>
            <a:endParaRPr lang="zh-CN" altLang="en-US" sz="2600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① 用宿主语言在工作空间中建立新元组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② 用</a:t>
            </a:r>
            <a:r>
              <a:rPr lang="en-US" altLang="zh-CN" smtClean="0"/>
              <a:t>PUT</a:t>
            </a:r>
            <a:r>
              <a:rPr lang="zh-CN" altLang="en-US" smtClean="0"/>
              <a:t>语句把该元组存入指定关系中</a:t>
            </a:r>
          </a:p>
          <a:p>
            <a:pPr lvl="2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PUT  </a:t>
            </a:r>
            <a:r>
              <a:rPr lang="zh-CN" altLang="en-US" sz="2600" u="sng" smtClean="0"/>
              <a:t>工作空间名</a:t>
            </a:r>
            <a:r>
              <a:rPr lang="zh-CN" altLang="en-US" sz="2600" smtClean="0"/>
              <a:t> （</a:t>
            </a:r>
            <a:r>
              <a:rPr lang="zh-CN" altLang="en-US" sz="2600" u="sng" smtClean="0"/>
              <a:t>关系名</a:t>
            </a:r>
            <a:r>
              <a:rPr lang="zh-CN" altLang="en-US" sz="2600" smtClean="0"/>
              <a:t>）</a:t>
            </a:r>
          </a:p>
          <a:p>
            <a:pPr lvl="2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600" smtClean="0"/>
              <a:t> 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mtClean="0"/>
              <a:t>PUT</a:t>
            </a:r>
            <a:r>
              <a:rPr lang="zh-CN" altLang="en-US" smtClean="0"/>
              <a:t>语句只对一个关系操作</a:t>
            </a:r>
            <a:endParaRPr lang="zh-CN" altLang="en-US" sz="26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156</a:t>
            </a:fld>
            <a:endParaRPr lang="en-US" altLang="zh-CN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en-US" altLang="zh-CN" smtClean="0">
              <a:ea typeface="黑体" pitchFamily="2" charset="-122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ea typeface="黑体" pitchFamily="2" charset="-122"/>
              </a:rPr>
              <a:t>[</a:t>
            </a:r>
            <a:r>
              <a:rPr lang="zh-CN" altLang="en-US" sz="2600" smtClean="0">
                <a:ea typeface="黑体" pitchFamily="2" charset="-122"/>
              </a:rPr>
              <a:t>例</a:t>
            </a:r>
            <a:r>
              <a:rPr lang="en-US" altLang="zh-CN" sz="2600" smtClean="0"/>
              <a:t>18]  </a:t>
            </a:r>
            <a:r>
              <a:rPr lang="zh-CN" altLang="en-US" sz="2600" smtClean="0"/>
              <a:t>学校新开设了一门</a:t>
            </a:r>
            <a:r>
              <a:rPr lang="en-US" altLang="zh-CN" sz="2600" smtClean="0"/>
              <a:t>2</a:t>
            </a:r>
            <a:r>
              <a:rPr lang="zh-CN" altLang="en-US" sz="2600" smtClean="0"/>
              <a:t>学分的课程“计算机组织与结构”，其课程号为</a:t>
            </a:r>
            <a:r>
              <a:rPr lang="en-US" altLang="zh-CN" sz="2600" smtClean="0"/>
              <a:t>8</a:t>
            </a:r>
            <a:r>
              <a:rPr lang="zh-CN" altLang="en-US" sz="2600" smtClean="0"/>
              <a:t>，直接先行课为</a:t>
            </a:r>
            <a:r>
              <a:rPr lang="en-US" altLang="zh-CN" sz="2600" smtClean="0"/>
              <a:t>6</a:t>
            </a:r>
            <a:r>
              <a:rPr lang="zh-CN" altLang="en-US" sz="2600" smtClean="0"/>
              <a:t>号课程。插入该课程元组。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6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　　 </a:t>
            </a:r>
            <a:r>
              <a:rPr lang="en-US" altLang="zh-CN" sz="2600" smtClean="0"/>
              <a:t>MOVE '8' TO W.Cno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         MOVE '</a:t>
            </a:r>
            <a:r>
              <a:rPr lang="zh-CN" altLang="en-US" sz="2600" smtClean="0"/>
              <a:t>计算机组织与结构</a:t>
            </a:r>
            <a:r>
              <a:rPr lang="en-US" altLang="zh-CN" sz="2600" smtClean="0"/>
              <a:t>' TO  W.Cname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         MOVE '6' TO W.Cpno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         MOVE  '2' TO W.Ccredit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         PUT  W  (Course)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157</a:t>
            </a:fld>
            <a:endParaRPr lang="en-US" altLang="zh-CN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）删除操作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步骤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① 用</a:t>
            </a:r>
            <a:r>
              <a:rPr lang="en-US" altLang="zh-CN" smtClean="0"/>
              <a:t>HOLD</a:t>
            </a:r>
            <a:r>
              <a:rPr lang="zh-CN" altLang="en-US" smtClean="0"/>
              <a:t>语句把要删除的元组从数据库中读到工作空间中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② 用</a:t>
            </a:r>
            <a:r>
              <a:rPr lang="en-US" altLang="zh-CN" smtClean="0"/>
              <a:t>DELETE</a:t>
            </a:r>
            <a:r>
              <a:rPr lang="zh-CN" altLang="en-US" smtClean="0"/>
              <a:t>语句删除该元组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		</a:t>
            </a:r>
            <a:r>
              <a:rPr lang="en-US" altLang="zh-CN" smtClean="0"/>
              <a:t>DELETE  </a:t>
            </a:r>
            <a:r>
              <a:rPr lang="zh-CN" altLang="en-US" u="sng" smtClean="0"/>
              <a:t>工作空间名</a:t>
            </a:r>
            <a:endParaRPr lang="zh-CN" altLang="en-US" smtClean="0"/>
          </a:p>
          <a:p>
            <a:pPr lvl="1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158</a:t>
            </a:fld>
            <a:endParaRPr lang="en-US" altLang="zh-CN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en-US" altLang="zh-CN" smtClean="0">
              <a:ea typeface="黑体" pitchFamily="2" charset="-122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230000"/>
              </a:lnSpc>
              <a:buFont typeface="Wingdings" pitchFamily="2" charset="2"/>
              <a:buNone/>
            </a:pPr>
            <a:r>
              <a:rPr lang="en-US" altLang="zh-CN" sz="2600" smtClean="0">
                <a:ea typeface="黑体" pitchFamily="2" charset="-122"/>
              </a:rPr>
              <a:t>[</a:t>
            </a:r>
            <a:r>
              <a:rPr lang="zh-CN" altLang="en-US" sz="2600" smtClean="0">
                <a:ea typeface="黑体" pitchFamily="2" charset="-122"/>
              </a:rPr>
              <a:t>例</a:t>
            </a:r>
            <a:r>
              <a:rPr lang="en-US" altLang="zh-CN" sz="2600" smtClean="0"/>
              <a:t>19]  95110</a:t>
            </a:r>
            <a:r>
              <a:rPr lang="zh-CN" altLang="en-US" sz="2600" smtClean="0"/>
              <a:t>学生因故退学，删除该学生元组。</a:t>
            </a:r>
          </a:p>
          <a:p>
            <a:pPr lvl="4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8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          </a:t>
            </a:r>
            <a:r>
              <a:rPr lang="en-US" altLang="zh-CN" sz="2600" smtClean="0"/>
              <a:t>HOLD  W  (Student): Student.Sno='95110'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          DELETE  W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159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2.1  </a:t>
            </a:r>
            <a:r>
              <a:rPr lang="zh-CN" altLang="en-US" sz="3000" smtClean="0"/>
              <a:t>关系数据库概述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>
                <a:solidFill>
                  <a:schemeClr val="accent2"/>
                </a:solidFill>
              </a:rPr>
              <a:t>2.2  </a:t>
            </a:r>
            <a:r>
              <a:rPr lang="zh-CN" altLang="en-US" sz="3000" smtClean="0">
                <a:solidFill>
                  <a:schemeClr val="accent2"/>
                </a:solidFill>
              </a:rPr>
              <a:t>关系数据结构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2.3  </a:t>
            </a:r>
            <a:r>
              <a:rPr lang="zh-CN" altLang="en-US" sz="3000" smtClean="0"/>
              <a:t>关系的完整性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2.4  </a:t>
            </a:r>
            <a:r>
              <a:rPr lang="zh-CN" altLang="en-US" sz="3000" smtClean="0"/>
              <a:t>关系代数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2.5  </a:t>
            </a:r>
            <a:r>
              <a:rPr lang="zh-CN" altLang="en-US" sz="3000" smtClean="0"/>
              <a:t>关系演算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2.6  </a:t>
            </a:r>
            <a:r>
              <a:rPr lang="zh-CN" altLang="en-US" sz="3000" smtClean="0"/>
              <a:t>关系数据库管理系统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2.7  </a:t>
            </a:r>
            <a:r>
              <a:rPr lang="zh-CN" altLang="en-US" sz="3000" smtClean="0"/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en-US" altLang="zh-CN" smtClean="0">
              <a:ea typeface="黑体" pitchFamily="2" charset="-122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ea typeface="黑体" pitchFamily="2" charset="-122"/>
              </a:rPr>
              <a:t>[</a:t>
            </a:r>
            <a:r>
              <a:rPr lang="zh-CN" altLang="en-US" sz="2600" smtClean="0">
                <a:ea typeface="黑体" pitchFamily="2" charset="-122"/>
              </a:rPr>
              <a:t>例</a:t>
            </a:r>
            <a:r>
              <a:rPr lang="en-US" altLang="zh-CN" sz="2600" smtClean="0"/>
              <a:t>20]  </a:t>
            </a:r>
            <a:r>
              <a:rPr lang="zh-CN" altLang="en-US" sz="2600" smtClean="0"/>
              <a:t>将学号</a:t>
            </a:r>
            <a:r>
              <a:rPr lang="en-US" altLang="zh-CN" sz="2600" smtClean="0"/>
              <a:t>95001</a:t>
            </a:r>
            <a:r>
              <a:rPr lang="zh-CN" altLang="en-US" sz="2600" smtClean="0"/>
              <a:t>改为</a:t>
            </a:r>
            <a:r>
              <a:rPr lang="en-US" altLang="zh-CN" sz="2600" smtClean="0"/>
              <a:t>95102</a:t>
            </a:r>
            <a:r>
              <a:rPr lang="zh-CN" altLang="en-US" sz="2600" smtClean="0"/>
              <a:t>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1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100" smtClean="0"/>
              <a:t>          </a:t>
            </a:r>
            <a:r>
              <a:rPr lang="en-US" altLang="zh-CN" sz="2100" smtClean="0"/>
              <a:t>HOLD  W  (Student): Student.Sno='95001'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smtClean="0"/>
              <a:t>          DELETE  W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1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smtClean="0"/>
              <a:t>          MOVE '95102' TO W.Sno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smtClean="0"/>
              <a:t>          MOVE '</a:t>
            </a:r>
            <a:r>
              <a:rPr lang="zh-CN" altLang="en-US" sz="2100" smtClean="0"/>
              <a:t>李勇</a:t>
            </a:r>
            <a:r>
              <a:rPr lang="en-US" altLang="zh-CN" sz="2100" smtClean="0"/>
              <a:t>' TO W.Sname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smtClean="0"/>
              <a:t>          MOVE '</a:t>
            </a:r>
            <a:r>
              <a:rPr lang="zh-CN" altLang="en-US" sz="2100" smtClean="0"/>
              <a:t>男</a:t>
            </a:r>
            <a:r>
              <a:rPr lang="en-US" altLang="zh-CN" sz="2100" smtClean="0"/>
              <a:t>'  O W.Ssex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smtClean="0"/>
              <a:t>          MOVE '20' TO W.Sage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smtClean="0"/>
              <a:t>          MOVE 'CS' TO W.Sdept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smtClean="0"/>
              <a:t>          PUT W (Student)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160</a:t>
            </a:fld>
            <a:endParaRPr lang="en-US" altLang="zh-CN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en-US" altLang="zh-CN" smtClean="0">
              <a:ea typeface="黑体" pitchFamily="2" charset="-122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在删除操作中保持参照完整性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删除被参照关系时，必须首先删除参照关系中的相应元组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z="2600" smtClean="0"/>
              <a:t>手工删除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z="2600" smtClean="0"/>
              <a:t>由</a:t>
            </a:r>
            <a:r>
              <a:rPr lang="en-US" altLang="zh-CN" sz="2600" smtClean="0"/>
              <a:t>DBMS</a:t>
            </a:r>
            <a:r>
              <a:rPr lang="zh-CN" altLang="en-US" sz="2600" smtClean="0"/>
              <a:t>自动执行</a:t>
            </a:r>
            <a:endParaRPr lang="zh-CN" altLang="en-US" sz="310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161</a:t>
            </a:fld>
            <a:endParaRPr lang="en-US" altLang="zh-CN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21]  </a:t>
            </a:r>
            <a:r>
              <a:rPr lang="zh-CN" altLang="en-US" smtClean="0"/>
              <a:t>删除全部学生。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          </a:t>
            </a:r>
            <a:r>
              <a:rPr lang="en-US" altLang="zh-CN" smtClean="0"/>
              <a:t>HOLD  W  (SC)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          DELETE  W 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          HOLD  W  (Student)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          DELETE  W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162</a:t>
            </a:fld>
            <a:endParaRPr lang="en-US" altLang="zh-CN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元组关系演算语言</a:t>
            </a:r>
            <a:r>
              <a:rPr lang="en-US" altLang="zh-CN" smtClean="0"/>
              <a:t>ALPHA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检索操作  </a:t>
            </a:r>
            <a:r>
              <a:rPr lang="en-US" altLang="zh-CN" smtClean="0"/>
              <a:t>GET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smtClean="0"/>
              <a:t>GET</a:t>
            </a:r>
            <a:r>
              <a:rPr lang="zh-CN" altLang="en-US" sz="2200" smtClean="0"/>
              <a:t>　</a:t>
            </a:r>
            <a:r>
              <a:rPr lang="zh-CN" altLang="en-US" sz="2200" u="sng" smtClean="0"/>
              <a:t>工作空间名</a:t>
            </a:r>
            <a:r>
              <a:rPr lang="zh-CN" altLang="en-US" sz="2200" smtClean="0"/>
              <a:t> </a:t>
            </a:r>
            <a:r>
              <a:rPr lang="en-US" altLang="zh-CN" sz="2200" smtClean="0"/>
              <a:t>[</a:t>
            </a:r>
            <a:r>
              <a:rPr lang="zh-CN" altLang="en-US" sz="2200" smtClean="0"/>
              <a:t>（</a:t>
            </a:r>
            <a:r>
              <a:rPr lang="zh-CN" altLang="en-US" sz="2200" u="sng" smtClean="0"/>
              <a:t>定额</a:t>
            </a:r>
            <a:r>
              <a:rPr lang="zh-CN" altLang="en-US" sz="2200" smtClean="0"/>
              <a:t>）</a:t>
            </a:r>
            <a:r>
              <a:rPr lang="en-US" altLang="zh-CN" sz="2200" smtClean="0"/>
              <a:t>]</a:t>
            </a:r>
            <a:r>
              <a:rPr lang="zh-CN" altLang="en-US" sz="2200" smtClean="0"/>
              <a:t>（</a:t>
            </a:r>
            <a:r>
              <a:rPr lang="zh-CN" altLang="en-US" sz="2200" u="sng" smtClean="0"/>
              <a:t>表达式</a:t>
            </a:r>
            <a:r>
              <a:rPr lang="en-US" altLang="zh-CN" sz="2200" u="sng" smtClean="0"/>
              <a:t>1</a:t>
            </a:r>
            <a:r>
              <a:rPr lang="zh-CN" altLang="en-US" sz="2200" smtClean="0"/>
              <a:t>）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200" smtClean="0"/>
              <a:t>          </a:t>
            </a:r>
            <a:r>
              <a:rPr lang="en-US" altLang="zh-CN" sz="2200" smtClean="0"/>
              <a:t>[</a:t>
            </a:r>
            <a:r>
              <a:rPr lang="zh-CN" altLang="en-US" sz="2200" smtClean="0"/>
              <a:t>：</a:t>
            </a:r>
            <a:r>
              <a:rPr lang="zh-CN" altLang="en-US" sz="2200" u="sng" smtClean="0"/>
              <a:t>操作条件</a:t>
            </a:r>
            <a:r>
              <a:rPr lang="en-US" altLang="zh-CN" sz="2200" smtClean="0"/>
              <a:t>] [DOWN/UP </a:t>
            </a:r>
            <a:r>
              <a:rPr lang="zh-CN" altLang="en-US" sz="2200" u="sng" smtClean="0"/>
              <a:t>表达式</a:t>
            </a:r>
            <a:r>
              <a:rPr lang="en-US" altLang="zh-CN" sz="2200" u="sng" smtClean="0"/>
              <a:t>2</a:t>
            </a:r>
            <a:r>
              <a:rPr lang="en-US" altLang="zh-CN" sz="2200" smtClean="0"/>
              <a:t>]</a:t>
            </a:r>
          </a:p>
          <a:p>
            <a:pPr eaLnBrk="1" hangingPunct="1"/>
            <a:r>
              <a:rPr lang="zh-CN" altLang="en-US" smtClean="0"/>
              <a:t>插入操作</a:t>
            </a:r>
          </a:p>
          <a:p>
            <a:pPr lvl="1" eaLnBrk="1" hangingPunct="1"/>
            <a:r>
              <a:rPr lang="zh-CN" altLang="en-US" smtClean="0"/>
              <a:t>建立新元组</a:t>
            </a:r>
            <a:r>
              <a:rPr lang="en-US" altLang="zh-CN" sz="2200" smtClean="0"/>
              <a:t>--PUT</a:t>
            </a:r>
          </a:p>
          <a:p>
            <a:pPr eaLnBrk="1" hangingPunct="1"/>
            <a:r>
              <a:rPr lang="zh-CN" altLang="en-US" smtClean="0"/>
              <a:t>修改操作</a:t>
            </a:r>
          </a:p>
          <a:p>
            <a:pPr lvl="1" eaLnBrk="1" hangingPunct="1"/>
            <a:r>
              <a:rPr lang="en-US" altLang="zh-CN" sz="2200" smtClean="0"/>
              <a:t>HOLD--</a:t>
            </a:r>
            <a:r>
              <a:rPr lang="zh-CN" altLang="en-US" sz="2200" smtClean="0"/>
              <a:t>修改</a:t>
            </a:r>
            <a:r>
              <a:rPr lang="en-US" altLang="zh-CN" sz="2200" smtClean="0"/>
              <a:t>--UPDATE</a:t>
            </a:r>
          </a:p>
          <a:p>
            <a:pPr eaLnBrk="1" hangingPunct="1"/>
            <a:r>
              <a:rPr lang="zh-CN" altLang="en-US" smtClean="0"/>
              <a:t>删除操作</a:t>
            </a:r>
            <a:endParaRPr lang="zh-CN" altLang="en-US" sz="2600" smtClean="0"/>
          </a:p>
          <a:p>
            <a:pPr lvl="1" eaLnBrk="1" hangingPunct="1"/>
            <a:r>
              <a:rPr lang="en-US" altLang="zh-CN" sz="2200" smtClean="0"/>
              <a:t>HOLD--DELETE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163</a:t>
            </a:fld>
            <a:endParaRPr lang="en-US" altLang="zh-CN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2.5  </a:t>
            </a:r>
            <a:r>
              <a:rPr lang="zh-CN" altLang="en-US" smtClean="0"/>
              <a:t>关 系 演 算 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87575"/>
            <a:ext cx="8229600" cy="3943350"/>
          </a:xfrm>
        </p:spPr>
        <p:txBody>
          <a:bodyPr/>
          <a:lstStyle/>
          <a:p>
            <a:pPr algn="just" eaLnBrk="1" hangingPunct="1"/>
            <a:r>
              <a:rPr lang="en-US" altLang="zh-CN" smtClean="0"/>
              <a:t>2.5.1  </a:t>
            </a:r>
            <a:r>
              <a:rPr lang="zh-CN" altLang="en-US" smtClean="0"/>
              <a:t>元组关系演算语言</a:t>
            </a:r>
            <a:r>
              <a:rPr lang="en-US" altLang="zh-CN" smtClean="0"/>
              <a:t>ALPHA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  <a:p>
            <a:pPr algn="just" eaLnBrk="1" hangingPunct="1"/>
            <a:r>
              <a:rPr lang="en-US" altLang="zh-CN" smtClean="0">
                <a:solidFill>
                  <a:schemeClr val="accent2"/>
                </a:solidFill>
              </a:rPr>
              <a:t>2.5.2  </a:t>
            </a:r>
            <a:r>
              <a:rPr lang="zh-CN" altLang="en-US" smtClean="0">
                <a:solidFill>
                  <a:schemeClr val="accent2"/>
                </a:solidFill>
              </a:rPr>
              <a:t>域关系演算语言</a:t>
            </a:r>
            <a:r>
              <a:rPr lang="en-US" altLang="zh-CN" smtClean="0">
                <a:solidFill>
                  <a:schemeClr val="accent2"/>
                </a:solidFill>
              </a:rPr>
              <a:t>QBE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164</a:t>
            </a:fld>
            <a:endParaRPr lang="en-US" altLang="zh-CN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2.5.2  </a:t>
            </a:r>
            <a:r>
              <a:rPr lang="zh-CN" altLang="en-US" smtClean="0"/>
              <a:t>域关系演算语言</a:t>
            </a:r>
            <a:r>
              <a:rPr lang="en-US" altLang="zh-CN" smtClean="0"/>
              <a:t>QBE</a:t>
            </a:r>
            <a:r>
              <a:rPr lang="en-US" altLang="zh-CN" smtClean="0">
                <a:ea typeface="黑体" pitchFamily="2" charset="-122"/>
              </a:rPr>
              <a:t> 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latin typeface="Wingdings" pitchFamily="2" charset="2"/>
              </a:rPr>
              <a:t>l</a:t>
            </a:r>
            <a:r>
              <a:rPr lang="en-US" altLang="zh-CN" sz="2600" smtClean="0">
                <a:cs typeface="Times New Roman" pitchFamily="18" charset="0"/>
              </a:rPr>
              <a:t> </a:t>
            </a:r>
            <a:r>
              <a:rPr lang="zh-CN" altLang="en-US" smtClean="0"/>
              <a:t>一种典型的域关系演算语言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200" smtClean="0"/>
              <a:t>	</a:t>
            </a:r>
            <a:r>
              <a:rPr lang="zh-CN" altLang="en-US" smtClean="0"/>
              <a:t>由</a:t>
            </a:r>
            <a:r>
              <a:rPr lang="en-US" altLang="zh-CN" smtClean="0"/>
              <a:t>M.M.Zloof</a:t>
            </a:r>
            <a:r>
              <a:rPr lang="zh-CN" altLang="en-US" smtClean="0"/>
              <a:t>提出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	</a:t>
            </a:r>
            <a:r>
              <a:rPr lang="en-US" altLang="zh-CN" smtClean="0"/>
              <a:t>1978</a:t>
            </a:r>
            <a:r>
              <a:rPr lang="zh-CN" altLang="en-US" smtClean="0"/>
              <a:t>年在</a:t>
            </a:r>
            <a:r>
              <a:rPr lang="en-US" altLang="zh-CN" smtClean="0"/>
              <a:t>IBM370</a:t>
            </a:r>
            <a:r>
              <a:rPr lang="zh-CN" altLang="en-US" smtClean="0"/>
              <a:t>上得以实现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	</a:t>
            </a:r>
            <a:r>
              <a:rPr lang="en-US" altLang="zh-CN" smtClean="0"/>
              <a:t>QBE</a:t>
            </a:r>
            <a:r>
              <a:rPr lang="zh-CN" altLang="en-US" smtClean="0"/>
              <a:t>也指此关系数据库管理系统</a:t>
            </a:r>
          </a:p>
          <a:p>
            <a:pPr lvl="4" algn="just" eaLnBrk="1" hangingPunct="1">
              <a:lnSpc>
                <a:spcPct val="90000"/>
              </a:lnSpc>
            </a:pPr>
            <a:endParaRPr lang="zh-CN" altLang="en-US" sz="18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latin typeface="Wingdings" pitchFamily="2" charset="2"/>
              </a:rPr>
              <a:t>l</a:t>
            </a:r>
            <a:r>
              <a:rPr lang="en-US" altLang="zh-CN" sz="2600" smtClean="0">
                <a:cs typeface="Times New Roman" pitchFamily="18" charset="0"/>
              </a:rPr>
              <a:t>  </a:t>
            </a:r>
            <a:r>
              <a:rPr lang="en-US" altLang="zh-CN" smtClean="0"/>
              <a:t>QBE</a:t>
            </a:r>
            <a:r>
              <a:rPr lang="zh-CN" altLang="en-US" smtClean="0"/>
              <a:t>：</a:t>
            </a:r>
            <a:r>
              <a:rPr lang="en-US" altLang="zh-CN" smtClean="0"/>
              <a:t>Query By Example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zh-CN" altLang="en-US" smtClean="0"/>
              <a:t>基于屏幕表格的查询语言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查询要求：以填写表格的方式构造查询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mtClean="0"/>
              <a:t>用示例元素</a:t>
            </a:r>
            <a:r>
              <a:rPr lang="en-US" altLang="zh-CN" smtClean="0"/>
              <a:t>(</a:t>
            </a:r>
            <a:r>
              <a:rPr lang="zh-CN" altLang="en-US" smtClean="0"/>
              <a:t>域变量</a:t>
            </a:r>
            <a:r>
              <a:rPr lang="en-US" altLang="zh-CN" smtClean="0"/>
              <a:t>)</a:t>
            </a:r>
            <a:r>
              <a:rPr lang="zh-CN" altLang="en-US" smtClean="0"/>
              <a:t>来表示查询结果可能的情况</a:t>
            </a:r>
            <a:endParaRPr lang="zh-CN" altLang="en-US" sz="2000" smtClean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查询结果：以表格形式显示</a:t>
            </a:r>
            <a:endParaRPr lang="zh-CN" altLang="en-US" sz="22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165</a:t>
            </a:fld>
            <a:endParaRPr lang="en-US" altLang="zh-CN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域关系演算语言</a:t>
            </a:r>
            <a:r>
              <a:rPr lang="en-US" altLang="zh-CN" smtClean="0"/>
              <a:t>QBE </a:t>
            </a:r>
            <a:r>
              <a:rPr lang="zh-CN" altLang="en-US" smtClean="0"/>
              <a:t>（续）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715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 </a:t>
            </a:r>
            <a:r>
              <a:rPr lang="en-US" altLang="zh-CN" smtClean="0">
                <a:latin typeface="Wingdings" pitchFamily="2" charset="2"/>
              </a:rPr>
              <a:t>l</a:t>
            </a:r>
            <a:r>
              <a:rPr lang="en-US" altLang="zh-CN" smtClean="0">
                <a:cs typeface="Times New Roman" pitchFamily="18" charset="0"/>
              </a:rPr>
              <a:t> </a:t>
            </a:r>
            <a:r>
              <a:rPr lang="en-US" altLang="zh-CN" smtClean="0"/>
              <a:t>QBE</a:t>
            </a:r>
            <a:r>
              <a:rPr lang="zh-CN" altLang="en-US" smtClean="0"/>
              <a:t>操作框架</a:t>
            </a:r>
          </a:p>
        </p:txBody>
      </p:sp>
      <p:grpSp>
        <p:nvGrpSpPr>
          <p:cNvPr id="172036" name="Group 4"/>
          <p:cNvGrpSpPr>
            <a:grpSpLocks/>
          </p:cNvGrpSpPr>
          <p:nvPr/>
        </p:nvGrpSpPr>
        <p:grpSpPr bwMode="auto">
          <a:xfrm>
            <a:off x="2057400" y="3429000"/>
            <a:ext cx="6096000" cy="1676400"/>
            <a:chOff x="1296" y="2160"/>
            <a:chExt cx="3840" cy="1056"/>
          </a:xfrm>
        </p:grpSpPr>
        <p:sp>
          <p:nvSpPr>
            <p:cNvPr id="172049" name="Rectangle 5"/>
            <p:cNvSpPr>
              <a:spLocks noChangeArrowheads="1"/>
            </p:cNvSpPr>
            <p:nvPr/>
          </p:nvSpPr>
          <p:spPr bwMode="auto">
            <a:xfrm>
              <a:off x="4176" y="2569"/>
              <a:ext cx="960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2050" name="Rectangle 6"/>
            <p:cNvSpPr>
              <a:spLocks noChangeArrowheads="1"/>
            </p:cNvSpPr>
            <p:nvPr/>
          </p:nvSpPr>
          <p:spPr bwMode="auto">
            <a:xfrm>
              <a:off x="3216" y="2569"/>
              <a:ext cx="960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2051" name="Rectangle 7"/>
            <p:cNvSpPr>
              <a:spLocks noChangeArrowheads="1"/>
            </p:cNvSpPr>
            <p:nvPr/>
          </p:nvSpPr>
          <p:spPr bwMode="auto">
            <a:xfrm>
              <a:off x="2256" y="2569"/>
              <a:ext cx="960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2052" name="Rectangle 8"/>
            <p:cNvSpPr>
              <a:spLocks noChangeArrowheads="1"/>
            </p:cNvSpPr>
            <p:nvPr/>
          </p:nvSpPr>
          <p:spPr bwMode="auto">
            <a:xfrm>
              <a:off x="1296" y="2569"/>
              <a:ext cx="960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2053" name="Rectangle 9"/>
            <p:cNvSpPr>
              <a:spLocks noChangeArrowheads="1"/>
            </p:cNvSpPr>
            <p:nvPr/>
          </p:nvSpPr>
          <p:spPr bwMode="auto">
            <a:xfrm>
              <a:off x="4176" y="2160"/>
              <a:ext cx="96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2054" name="Rectangle 10"/>
            <p:cNvSpPr>
              <a:spLocks noChangeArrowheads="1"/>
            </p:cNvSpPr>
            <p:nvPr/>
          </p:nvSpPr>
          <p:spPr bwMode="auto">
            <a:xfrm>
              <a:off x="3216" y="2160"/>
              <a:ext cx="96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2055" name="Rectangle 11"/>
            <p:cNvSpPr>
              <a:spLocks noChangeArrowheads="1"/>
            </p:cNvSpPr>
            <p:nvPr/>
          </p:nvSpPr>
          <p:spPr bwMode="auto">
            <a:xfrm>
              <a:off x="2256" y="2160"/>
              <a:ext cx="96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2056" name="Rectangle 12"/>
            <p:cNvSpPr>
              <a:spLocks noChangeArrowheads="1"/>
            </p:cNvSpPr>
            <p:nvPr/>
          </p:nvSpPr>
          <p:spPr bwMode="auto">
            <a:xfrm>
              <a:off x="1296" y="2160"/>
              <a:ext cx="96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2057" name="Line 13"/>
            <p:cNvSpPr>
              <a:spLocks noChangeShapeType="1"/>
            </p:cNvSpPr>
            <p:nvPr/>
          </p:nvSpPr>
          <p:spPr bwMode="auto">
            <a:xfrm>
              <a:off x="1296" y="21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58" name="Line 14"/>
            <p:cNvSpPr>
              <a:spLocks noChangeShapeType="1"/>
            </p:cNvSpPr>
            <p:nvPr/>
          </p:nvSpPr>
          <p:spPr bwMode="auto">
            <a:xfrm>
              <a:off x="1296" y="2569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59" name="Line 15"/>
            <p:cNvSpPr>
              <a:spLocks noChangeShapeType="1"/>
            </p:cNvSpPr>
            <p:nvPr/>
          </p:nvSpPr>
          <p:spPr bwMode="auto">
            <a:xfrm>
              <a:off x="1296" y="321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60" name="Line 16"/>
            <p:cNvSpPr>
              <a:spLocks noChangeShapeType="1"/>
            </p:cNvSpPr>
            <p:nvPr/>
          </p:nvSpPr>
          <p:spPr bwMode="auto">
            <a:xfrm>
              <a:off x="1296" y="2160"/>
              <a:ext cx="0" cy="1056"/>
            </a:xfrm>
            <a:prstGeom prst="line">
              <a:avLst/>
            </a:prstGeom>
            <a:noFill/>
            <a:ln w="2857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61" name="Line 17"/>
            <p:cNvSpPr>
              <a:spLocks noChangeShapeType="1"/>
            </p:cNvSpPr>
            <p:nvPr/>
          </p:nvSpPr>
          <p:spPr bwMode="auto">
            <a:xfrm>
              <a:off x="2256" y="216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62" name="Line 18"/>
            <p:cNvSpPr>
              <a:spLocks noChangeShapeType="1"/>
            </p:cNvSpPr>
            <p:nvPr/>
          </p:nvSpPr>
          <p:spPr bwMode="auto">
            <a:xfrm>
              <a:off x="3216" y="216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63" name="Line 19"/>
            <p:cNvSpPr>
              <a:spLocks noChangeShapeType="1"/>
            </p:cNvSpPr>
            <p:nvPr/>
          </p:nvSpPr>
          <p:spPr bwMode="auto">
            <a:xfrm>
              <a:off x="4176" y="216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64" name="Line 20"/>
            <p:cNvSpPr>
              <a:spLocks noChangeShapeType="1"/>
            </p:cNvSpPr>
            <p:nvPr/>
          </p:nvSpPr>
          <p:spPr bwMode="auto">
            <a:xfrm>
              <a:off x="5136" y="2160"/>
              <a:ext cx="0" cy="1056"/>
            </a:xfrm>
            <a:prstGeom prst="line">
              <a:avLst/>
            </a:prstGeom>
            <a:noFill/>
            <a:ln w="2857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72037" name="Rectangle 21"/>
          <p:cNvSpPr>
            <a:spLocks noChangeArrowheads="1"/>
          </p:cNvSpPr>
          <p:nvPr/>
        </p:nvSpPr>
        <p:spPr bwMode="auto">
          <a:xfrm>
            <a:off x="1979613" y="2590800"/>
            <a:ext cx="16017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关系名</a:t>
            </a:r>
          </a:p>
        </p:txBody>
      </p:sp>
      <p:sp>
        <p:nvSpPr>
          <p:cNvPr id="172038" name="Rectangle 22"/>
          <p:cNvSpPr>
            <a:spLocks noChangeArrowheads="1"/>
          </p:cNvSpPr>
          <p:nvPr/>
        </p:nvSpPr>
        <p:spPr bwMode="auto">
          <a:xfrm>
            <a:off x="5867400" y="2514600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属性名</a:t>
            </a:r>
          </a:p>
        </p:txBody>
      </p:sp>
      <p:sp>
        <p:nvSpPr>
          <p:cNvPr id="172039" name="Rectangle 23"/>
          <p:cNvSpPr>
            <a:spLocks noChangeArrowheads="1"/>
          </p:cNvSpPr>
          <p:nvPr/>
        </p:nvSpPr>
        <p:spPr bwMode="auto">
          <a:xfrm>
            <a:off x="1763713" y="5445125"/>
            <a:ext cx="1584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操作命令</a:t>
            </a:r>
          </a:p>
        </p:txBody>
      </p:sp>
      <p:sp>
        <p:nvSpPr>
          <p:cNvPr id="172040" name="Rectangle 24"/>
          <p:cNvSpPr>
            <a:spLocks noChangeArrowheads="1"/>
          </p:cNvSpPr>
          <p:nvPr/>
        </p:nvSpPr>
        <p:spPr bwMode="auto">
          <a:xfrm>
            <a:off x="4859338" y="5486400"/>
            <a:ext cx="2455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元组属性值或查询条件或操作命令</a:t>
            </a:r>
          </a:p>
        </p:txBody>
      </p:sp>
      <p:sp>
        <p:nvSpPr>
          <p:cNvPr id="172041" name="Line 25"/>
          <p:cNvSpPr>
            <a:spLocks noChangeShapeType="1"/>
          </p:cNvSpPr>
          <p:nvPr/>
        </p:nvSpPr>
        <p:spPr bwMode="auto">
          <a:xfrm>
            <a:off x="3273425" y="3048000"/>
            <a:ext cx="0" cy="763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42" name="Line 26"/>
          <p:cNvSpPr>
            <a:spLocks noChangeShapeType="1"/>
          </p:cNvSpPr>
          <p:nvPr/>
        </p:nvSpPr>
        <p:spPr bwMode="auto">
          <a:xfrm flipV="1">
            <a:off x="2971800" y="4724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43" name="Line 27"/>
          <p:cNvSpPr>
            <a:spLocks noChangeShapeType="1"/>
          </p:cNvSpPr>
          <p:nvPr/>
        </p:nvSpPr>
        <p:spPr bwMode="auto">
          <a:xfrm flipV="1">
            <a:off x="6096000" y="4724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44" name="Line 28"/>
          <p:cNvSpPr>
            <a:spLocks noChangeShapeType="1"/>
          </p:cNvSpPr>
          <p:nvPr/>
        </p:nvSpPr>
        <p:spPr bwMode="auto">
          <a:xfrm flipV="1">
            <a:off x="6781800" y="47244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45" name="Line 29"/>
          <p:cNvSpPr>
            <a:spLocks noChangeShapeType="1"/>
          </p:cNvSpPr>
          <p:nvPr/>
        </p:nvSpPr>
        <p:spPr bwMode="auto">
          <a:xfrm flipH="1" flipV="1">
            <a:off x="4648200" y="4800600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46" name="Line 30"/>
          <p:cNvSpPr>
            <a:spLocks noChangeShapeType="1"/>
          </p:cNvSpPr>
          <p:nvPr/>
        </p:nvSpPr>
        <p:spPr bwMode="auto">
          <a:xfrm>
            <a:off x="6248400" y="2971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47" name="Line 31"/>
          <p:cNvSpPr>
            <a:spLocks noChangeShapeType="1"/>
          </p:cNvSpPr>
          <p:nvPr/>
        </p:nvSpPr>
        <p:spPr bwMode="auto">
          <a:xfrm flipH="1">
            <a:off x="4648200" y="3048000"/>
            <a:ext cx="1371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2048" name="Line 32"/>
          <p:cNvSpPr>
            <a:spLocks noChangeShapeType="1"/>
          </p:cNvSpPr>
          <p:nvPr/>
        </p:nvSpPr>
        <p:spPr bwMode="auto">
          <a:xfrm>
            <a:off x="6781800" y="29718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166</a:t>
            </a:fld>
            <a:endParaRPr lang="en-US" altLang="zh-CN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一、检索操作</a:t>
            </a:r>
            <a:endParaRPr lang="zh-CN" altLang="en-US" smtClean="0">
              <a:ea typeface="黑体" pitchFamily="2" charset="-122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772400" cy="4114800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操作步骤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E02920"/>
                </a:solidFill>
              </a:rPr>
              <a:t>（</a:t>
            </a:r>
            <a:r>
              <a:rPr lang="en-US" altLang="zh-CN" smtClean="0">
                <a:solidFill>
                  <a:srgbClr val="E02920"/>
                </a:solidFill>
              </a:rPr>
              <a:t>1</a:t>
            </a:r>
            <a:r>
              <a:rPr lang="zh-CN" altLang="en-US" smtClean="0">
                <a:solidFill>
                  <a:srgbClr val="E02920"/>
                </a:solidFill>
              </a:rPr>
              <a:t>）</a:t>
            </a:r>
            <a:r>
              <a:rPr lang="zh-CN" altLang="en-US" smtClean="0"/>
              <a:t>用户提出要求；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）屏幕显示空白表格；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 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 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   </a:t>
            </a:r>
            <a:r>
              <a:rPr lang="zh-CN" altLang="en-US" sz="2600" smtClean="0">
                <a:solidFill>
                  <a:srgbClr val="E02920"/>
                </a:solidFill>
              </a:rPr>
              <a:t>（</a:t>
            </a:r>
            <a:r>
              <a:rPr lang="en-US" altLang="zh-CN" sz="2600" smtClean="0">
                <a:solidFill>
                  <a:srgbClr val="E02920"/>
                </a:solidFill>
              </a:rPr>
              <a:t>3</a:t>
            </a:r>
            <a:r>
              <a:rPr lang="zh-CN" altLang="en-US" sz="2600" smtClean="0">
                <a:solidFill>
                  <a:srgbClr val="E02920"/>
                </a:solidFill>
              </a:rPr>
              <a:t>）</a:t>
            </a:r>
            <a:r>
              <a:rPr lang="zh-CN" altLang="en-US" sz="2600" smtClean="0"/>
              <a:t>用户在最左边一栏输入要查询的关系名，</a:t>
            </a:r>
            <a:r>
              <a:rPr lang="zh-CN" altLang="en-US" sz="2100" smtClean="0"/>
              <a:t>例如 </a:t>
            </a:r>
            <a:r>
              <a:rPr lang="en-US" altLang="zh-CN" sz="2100" smtClean="0"/>
              <a:t>Student</a:t>
            </a:r>
            <a:r>
              <a:rPr lang="zh-CN" altLang="en-US" sz="2100" smtClean="0"/>
              <a:t>；</a:t>
            </a:r>
          </a:p>
        </p:txBody>
      </p:sp>
      <p:graphicFrame>
        <p:nvGraphicFramePr>
          <p:cNvPr id="427012" name="Group 4"/>
          <p:cNvGraphicFramePr>
            <a:graphicFrameLocks noGrp="1"/>
          </p:cNvGraphicFramePr>
          <p:nvPr/>
        </p:nvGraphicFramePr>
        <p:xfrm>
          <a:off x="2133600" y="3429000"/>
          <a:ext cx="5334000" cy="98583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marL="90000" marR="90000" marT="46833" marB="468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marL="90000" marR="90000" marT="46833" marB="46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marL="90000" marR="90000" marT="46833" marB="46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marL="90000" marR="90000" marT="46833" marB="46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marL="90000" marR="90000" marT="46833" marB="46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marL="90000" marR="90000" marT="46833" marB="46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marL="90000" marR="90000" marT="46833" marB="468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marL="90000" marR="90000" marT="46833" marB="46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marL="90000" marR="90000" marT="46833" marB="46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marL="90000" marR="90000" marT="46833" marB="46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marL="90000" marR="90000" marT="46833" marB="46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marL="90000" marR="90000" marT="46833" marB="46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3083" name="Group 27"/>
          <p:cNvGrpSpPr>
            <a:grpSpLocks/>
          </p:cNvGrpSpPr>
          <p:nvPr/>
        </p:nvGrpSpPr>
        <p:grpSpPr bwMode="auto">
          <a:xfrm>
            <a:off x="2209800" y="5486400"/>
            <a:ext cx="5486400" cy="1038225"/>
            <a:chOff x="1392" y="3456"/>
            <a:chExt cx="3456" cy="654"/>
          </a:xfrm>
        </p:grpSpPr>
        <p:sp>
          <p:nvSpPr>
            <p:cNvPr id="173084" name="Rectangle 28"/>
            <p:cNvSpPr>
              <a:spLocks noChangeArrowheads="1"/>
            </p:cNvSpPr>
            <p:nvPr/>
          </p:nvSpPr>
          <p:spPr bwMode="auto">
            <a:xfrm>
              <a:off x="4320" y="3783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3085" name="Rectangle 29"/>
            <p:cNvSpPr>
              <a:spLocks noChangeArrowheads="1"/>
            </p:cNvSpPr>
            <p:nvPr/>
          </p:nvSpPr>
          <p:spPr bwMode="auto">
            <a:xfrm>
              <a:off x="3791" y="3783"/>
              <a:ext cx="5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3303" y="3783"/>
              <a:ext cx="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2815" y="3783"/>
              <a:ext cx="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2246" y="3783"/>
              <a:ext cx="5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1392" y="3783"/>
              <a:ext cx="8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4320" y="345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3791" y="3456"/>
              <a:ext cx="5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3303" y="3456"/>
              <a:ext cx="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2815" y="3456"/>
              <a:ext cx="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2246" y="3456"/>
              <a:ext cx="5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73095" name="Rectangle 39"/>
            <p:cNvSpPr>
              <a:spLocks noChangeArrowheads="1"/>
            </p:cNvSpPr>
            <p:nvPr/>
          </p:nvSpPr>
          <p:spPr bwMode="auto">
            <a:xfrm>
              <a:off x="1392" y="3456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Student</a:t>
              </a:r>
            </a:p>
          </p:txBody>
        </p:sp>
        <p:sp>
          <p:nvSpPr>
            <p:cNvPr id="173096" name="Line 40"/>
            <p:cNvSpPr>
              <a:spLocks noChangeShapeType="1"/>
            </p:cNvSpPr>
            <p:nvPr/>
          </p:nvSpPr>
          <p:spPr bwMode="auto">
            <a:xfrm>
              <a:off x="1392" y="3456"/>
              <a:ext cx="34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3097" name="Line 41"/>
            <p:cNvSpPr>
              <a:spLocks noChangeShapeType="1"/>
            </p:cNvSpPr>
            <p:nvPr/>
          </p:nvSpPr>
          <p:spPr bwMode="auto">
            <a:xfrm>
              <a:off x="1392" y="3783"/>
              <a:ext cx="3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3098" name="Line 42"/>
            <p:cNvSpPr>
              <a:spLocks noChangeShapeType="1"/>
            </p:cNvSpPr>
            <p:nvPr/>
          </p:nvSpPr>
          <p:spPr bwMode="auto">
            <a:xfrm>
              <a:off x="1392" y="4110"/>
              <a:ext cx="34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3099" name="Line 43"/>
            <p:cNvSpPr>
              <a:spLocks noChangeShapeType="1"/>
            </p:cNvSpPr>
            <p:nvPr/>
          </p:nvSpPr>
          <p:spPr bwMode="auto">
            <a:xfrm>
              <a:off x="1392" y="3456"/>
              <a:ext cx="0" cy="6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>
              <a:off x="2246" y="3456"/>
              <a:ext cx="0" cy="6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3101" name="Line 45"/>
            <p:cNvSpPr>
              <a:spLocks noChangeShapeType="1"/>
            </p:cNvSpPr>
            <p:nvPr/>
          </p:nvSpPr>
          <p:spPr bwMode="auto">
            <a:xfrm>
              <a:off x="2815" y="3456"/>
              <a:ext cx="0" cy="6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3102" name="Line 46"/>
            <p:cNvSpPr>
              <a:spLocks noChangeShapeType="1"/>
            </p:cNvSpPr>
            <p:nvPr/>
          </p:nvSpPr>
          <p:spPr bwMode="auto">
            <a:xfrm>
              <a:off x="3303" y="3456"/>
              <a:ext cx="0" cy="6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3103" name="Line 47"/>
            <p:cNvSpPr>
              <a:spLocks noChangeShapeType="1"/>
            </p:cNvSpPr>
            <p:nvPr/>
          </p:nvSpPr>
          <p:spPr bwMode="auto">
            <a:xfrm>
              <a:off x="3791" y="3456"/>
              <a:ext cx="0" cy="6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3104" name="Line 48"/>
            <p:cNvSpPr>
              <a:spLocks noChangeShapeType="1"/>
            </p:cNvSpPr>
            <p:nvPr/>
          </p:nvSpPr>
          <p:spPr bwMode="auto">
            <a:xfrm>
              <a:off x="4320" y="3456"/>
              <a:ext cx="0" cy="6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3105" name="Line 49"/>
            <p:cNvSpPr>
              <a:spLocks noChangeShapeType="1"/>
            </p:cNvSpPr>
            <p:nvPr/>
          </p:nvSpPr>
          <p:spPr bwMode="auto">
            <a:xfrm>
              <a:off x="4848" y="3456"/>
              <a:ext cx="0" cy="6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167</a:t>
            </a:fld>
            <a:endParaRPr lang="en-US" altLang="zh-CN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检索操作（续）</a:t>
            </a:r>
            <a:endParaRPr lang="zh-CN" altLang="en-US" smtClean="0">
              <a:ea typeface="黑体" pitchFamily="2" charset="-122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）系统显示该关系的属性名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</a:t>
            </a:r>
            <a:r>
              <a:rPr lang="zh-CN" altLang="en-US" smtClean="0">
                <a:solidFill>
                  <a:srgbClr val="E02920"/>
                </a:solidFill>
              </a:rPr>
              <a:t>（</a:t>
            </a:r>
            <a:r>
              <a:rPr lang="en-US" altLang="zh-CN" smtClean="0">
                <a:solidFill>
                  <a:srgbClr val="E02920"/>
                </a:solidFill>
              </a:rPr>
              <a:t>5</a:t>
            </a:r>
            <a:r>
              <a:rPr lang="zh-CN" altLang="en-US" smtClean="0">
                <a:solidFill>
                  <a:srgbClr val="E02920"/>
                </a:solidFill>
              </a:rPr>
              <a:t>）用户在上面构造查询要求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0" y="4332288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/>
            <a:r>
              <a:rPr kumimoji="1" lang="en-US" altLang="zh-CN" sz="1000">
                <a:latin typeface="Times New Roman" pitchFamily="18" charset="0"/>
              </a:rPr>
              <a:t> </a:t>
            </a:r>
          </a:p>
          <a:p>
            <a:pPr eaLnBrk="0" hangingPunct="0"/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174085" name="Group 5"/>
          <p:cNvGrpSpPr>
            <a:grpSpLocks/>
          </p:cNvGrpSpPr>
          <p:nvPr/>
        </p:nvGrpSpPr>
        <p:grpSpPr bwMode="auto">
          <a:xfrm>
            <a:off x="1371600" y="4800600"/>
            <a:ext cx="6934200" cy="1219200"/>
            <a:chOff x="-3" y="-3"/>
            <a:chExt cx="3535" cy="1215"/>
          </a:xfrm>
        </p:grpSpPr>
        <p:grpSp>
          <p:nvGrpSpPr>
            <p:cNvPr id="174126" name="Group 6"/>
            <p:cNvGrpSpPr>
              <a:grpSpLocks/>
            </p:cNvGrpSpPr>
            <p:nvPr/>
          </p:nvGrpSpPr>
          <p:grpSpPr bwMode="auto">
            <a:xfrm>
              <a:off x="0" y="0"/>
              <a:ext cx="3529" cy="1209"/>
              <a:chOff x="0" y="0"/>
              <a:chExt cx="3529" cy="1209"/>
            </a:xfrm>
          </p:grpSpPr>
          <p:grpSp>
            <p:nvGrpSpPr>
              <p:cNvPr id="174128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760" cy="710"/>
                <a:chOff x="0" y="0"/>
                <a:chExt cx="760" cy="710"/>
              </a:xfrm>
            </p:grpSpPr>
            <p:sp>
              <p:nvSpPr>
                <p:cNvPr id="174162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63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29" name="Group 10"/>
              <p:cNvGrpSpPr>
                <a:grpSpLocks/>
              </p:cNvGrpSpPr>
              <p:nvPr/>
            </p:nvGrpSpPr>
            <p:grpSpPr bwMode="auto">
              <a:xfrm>
                <a:off x="760" y="0"/>
                <a:ext cx="456" cy="710"/>
                <a:chOff x="760" y="0"/>
                <a:chExt cx="456" cy="710"/>
              </a:xfrm>
            </p:grpSpPr>
            <p:sp>
              <p:nvSpPr>
                <p:cNvPr id="174160" name="Rectangle 11"/>
                <p:cNvSpPr>
                  <a:spLocks noChangeArrowheads="1"/>
                </p:cNvSpPr>
                <p:nvPr/>
              </p:nvSpPr>
              <p:spPr bwMode="auto">
                <a:xfrm>
                  <a:off x="803" y="0"/>
                  <a:ext cx="370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61" name="Rectangle 12"/>
                <p:cNvSpPr>
                  <a:spLocks noChangeArrowheads="1"/>
                </p:cNvSpPr>
                <p:nvPr/>
              </p:nvSpPr>
              <p:spPr bwMode="auto">
                <a:xfrm>
                  <a:off x="760" y="0"/>
                  <a:ext cx="45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30" name="Group 13"/>
              <p:cNvGrpSpPr>
                <a:grpSpLocks/>
              </p:cNvGrpSpPr>
              <p:nvPr/>
            </p:nvGrpSpPr>
            <p:grpSpPr bwMode="auto">
              <a:xfrm>
                <a:off x="1216" y="0"/>
                <a:ext cx="681" cy="710"/>
                <a:chOff x="1216" y="0"/>
                <a:chExt cx="681" cy="710"/>
              </a:xfrm>
            </p:grpSpPr>
            <p:sp>
              <p:nvSpPr>
                <p:cNvPr id="174158" name="Rectangle 14"/>
                <p:cNvSpPr>
                  <a:spLocks noChangeArrowheads="1"/>
                </p:cNvSpPr>
                <p:nvPr/>
              </p:nvSpPr>
              <p:spPr bwMode="auto">
                <a:xfrm>
                  <a:off x="1259" y="0"/>
                  <a:ext cx="595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59" name="Rectangle 15"/>
                <p:cNvSpPr>
                  <a:spLocks noChangeArrowheads="1"/>
                </p:cNvSpPr>
                <p:nvPr/>
              </p:nvSpPr>
              <p:spPr bwMode="auto">
                <a:xfrm>
                  <a:off x="1216" y="0"/>
                  <a:ext cx="681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31" name="Group 16"/>
              <p:cNvGrpSpPr>
                <a:grpSpLocks/>
              </p:cNvGrpSpPr>
              <p:nvPr/>
            </p:nvGrpSpPr>
            <p:grpSpPr bwMode="auto">
              <a:xfrm>
                <a:off x="1897" y="0"/>
                <a:ext cx="505" cy="710"/>
                <a:chOff x="1897" y="0"/>
                <a:chExt cx="505" cy="710"/>
              </a:xfrm>
            </p:grpSpPr>
            <p:sp>
              <p:nvSpPr>
                <p:cNvPr id="174156" name="Rectangle 17"/>
                <p:cNvSpPr>
                  <a:spLocks noChangeArrowheads="1"/>
                </p:cNvSpPr>
                <p:nvPr/>
              </p:nvSpPr>
              <p:spPr bwMode="auto">
                <a:xfrm>
                  <a:off x="1940" y="0"/>
                  <a:ext cx="419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57" name="Rectangle 18"/>
                <p:cNvSpPr>
                  <a:spLocks noChangeArrowheads="1"/>
                </p:cNvSpPr>
                <p:nvPr/>
              </p:nvSpPr>
              <p:spPr bwMode="auto">
                <a:xfrm>
                  <a:off x="1897" y="0"/>
                  <a:ext cx="505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32" name="Group 19"/>
              <p:cNvGrpSpPr>
                <a:grpSpLocks/>
              </p:cNvGrpSpPr>
              <p:nvPr/>
            </p:nvGrpSpPr>
            <p:grpSpPr bwMode="auto">
              <a:xfrm>
                <a:off x="2402" y="0"/>
                <a:ext cx="524" cy="710"/>
                <a:chOff x="2402" y="0"/>
                <a:chExt cx="524" cy="710"/>
              </a:xfrm>
            </p:grpSpPr>
            <p:sp>
              <p:nvSpPr>
                <p:cNvPr id="17415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45" y="0"/>
                  <a:ext cx="438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55" name="Rectangle 21"/>
                <p:cNvSpPr>
                  <a:spLocks noChangeArrowheads="1"/>
                </p:cNvSpPr>
                <p:nvPr/>
              </p:nvSpPr>
              <p:spPr bwMode="auto">
                <a:xfrm>
                  <a:off x="2402" y="0"/>
                  <a:ext cx="524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33" name="Group 22"/>
              <p:cNvGrpSpPr>
                <a:grpSpLocks/>
              </p:cNvGrpSpPr>
              <p:nvPr/>
            </p:nvGrpSpPr>
            <p:grpSpPr bwMode="auto">
              <a:xfrm>
                <a:off x="2926" y="0"/>
                <a:ext cx="603" cy="710"/>
                <a:chOff x="2926" y="0"/>
                <a:chExt cx="603" cy="710"/>
              </a:xfrm>
            </p:grpSpPr>
            <p:sp>
              <p:nvSpPr>
                <p:cNvPr id="174152" name="Rectangle 23"/>
                <p:cNvSpPr>
                  <a:spLocks noChangeArrowheads="1"/>
                </p:cNvSpPr>
                <p:nvPr/>
              </p:nvSpPr>
              <p:spPr bwMode="auto">
                <a:xfrm>
                  <a:off x="2969" y="0"/>
                  <a:ext cx="51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53" name="Rectangle 24"/>
                <p:cNvSpPr>
                  <a:spLocks noChangeArrowheads="1"/>
                </p:cNvSpPr>
                <p:nvPr/>
              </p:nvSpPr>
              <p:spPr bwMode="auto">
                <a:xfrm>
                  <a:off x="2926" y="0"/>
                  <a:ext cx="60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34" name="Group 25"/>
              <p:cNvGrpSpPr>
                <a:grpSpLocks/>
              </p:cNvGrpSpPr>
              <p:nvPr/>
            </p:nvGrpSpPr>
            <p:grpSpPr bwMode="auto">
              <a:xfrm>
                <a:off x="0" y="710"/>
                <a:ext cx="760" cy="499"/>
                <a:chOff x="0" y="710"/>
                <a:chExt cx="760" cy="499"/>
              </a:xfrm>
            </p:grpSpPr>
            <p:sp>
              <p:nvSpPr>
                <p:cNvPr id="174150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710"/>
                  <a:ext cx="6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710"/>
                  <a:ext cx="7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35" name="Group 28"/>
              <p:cNvGrpSpPr>
                <a:grpSpLocks/>
              </p:cNvGrpSpPr>
              <p:nvPr/>
            </p:nvGrpSpPr>
            <p:grpSpPr bwMode="auto">
              <a:xfrm>
                <a:off x="760" y="710"/>
                <a:ext cx="456" cy="499"/>
                <a:chOff x="760" y="710"/>
                <a:chExt cx="456" cy="499"/>
              </a:xfrm>
            </p:grpSpPr>
            <p:sp>
              <p:nvSpPr>
                <p:cNvPr id="174148" name="Rectangle 29"/>
                <p:cNvSpPr>
                  <a:spLocks noChangeArrowheads="1"/>
                </p:cNvSpPr>
                <p:nvPr/>
              </p:nvSpPr>
              <p:spPr bwMode="auto">
                <a:xfrm>
                  <a:off x="803" y="710"/>
                  <a:ext cx="370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49" name="Rectangle 30"/>
                <p:cNvSpPr>
                  <a:spLocks noChangeArrowheads="1"/>
                </p:cNvSpPr>
                <p:nvPr/>
              </p:nvSpPr>
              <p:spPr bwMode="auto">
                <a:xfrm>
                  <a:off x="760" y="710"/>
                  <a:ext cx="45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36" name="Group 31"/>
              <p:cNvGrpSpPr>
                <a:grpSpLocks/>
              </p:cNvGrpSpPr>
              <p:nvPr/>
            </p:nvGrpSpPr>
            <p:grpSpPr bwMode="auto">
              <a:xfrm>
                <a:off x="1216" y="710"/>
                <a:ext cx="681" cy="499"/>
                <a:chOff x="1216" y="710"/>
                <a:chExt cx="681" cy="499"/>
              </a:xfrm>
            </p:grpSpPr>
            <p:sp>
              <p:nvSpPr>
                <p:cNvPr id="174146" name="Rectangle 32"/>
                <p:cNvSpPr>
                  <a:spLocks noChangeArrowheads="1"/>
                </p:cNvSpPr>
                <p:nvPr/>
              </p:nvSpPr>
              <p:spPr bwMode="auto">
                <a:xfrm>
                  <a:off x="1259" y="710"/>
                  <a:ext cx="59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P. 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47" name="Rectangle 33"/>
                <p:cNvSpPr>
                  <a:spLocks noChangeArrowheads="1"/>
                </p:cNvSpPr>
                <p:nvPr/>
              </p:nvSpPr>
              <p:spPr bwMode="auto">
                <a:xfrm>
                  <a:off x="1216" y="710"/>
                  <a:ext cx="68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37" name="Group 34"/>
              <p:cNvGrpSpPr>
                <a:grpSpLocks/>
              </p:cNvGrpSpPr>
              <p:nvPr/>
            </p:nvGrpSpPr>
            <p:grpSpPr bwMode="auto">
              <a:xfrm>
                <a:off x="1897" y="710"/>
                <a:ext cx="505" cy="499"/>
                <a:chOff x="1897" y="710"/>
                <a:chExt cx="505" cy="499"/>
              </a:xfrm>
            </p:grpSpPr>
            <p:sp>
              <p:nvSpPr>
                <p:cNvPr id="174144" name="Rectangle 35"/>
                <p:cNvSpPr>
                  <a:spLocks noChangeArrowheads="1"/>
                </p:cNvSpPr>
                <p:nvPr/>
              </p:nvSpPr>
              <p:spPr bwMode="auto">
                <a:xfrm>
                  <a:off x="1940" y="710"/>
                  <a:ext cx="41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45" name="Rectangle 36"/>
                <p:cNvSpPr>
                  <a:spLocks noChangeArrowheads="1"/>
                </p:cNvSpPr>
                <p:nvPr/>
              </p:nvSpPr>
              <p:spPr bwMode="auto">
                <a:xfrm>
                  <a:off x="1897" y="710"/>
                  <a:ext cx="50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38" name="Group 37"/>
              <p:cNvGrpSpPr>
                <a:grpSpLocks/>
              </p:cNvGrpSpPr>
              <p:nvPr/>
            </p:nvGrpSpPr>
            <p:grpSpPr bwMode="auto">
              <a:xfrm>
                <a:off x="2402" y="710"/>
                <a:ext cx="524" cy="499"/>
                <a:chOff x="2402" y="710"/>
                <a:chExt cx="524" cy="499"/>
              </a:xfrm>
            </p:grpSpPr>
            <p:sp>
              <p:nvSpPr>
                <p:cNvPr id="174142" name="Rectangle 38"/>
                <p:cNvSpPr>
                  <a:spLocks noChangeArrowheads="1"/>
                </p:cNvSpPr>
                <p:nvPr/>
              </p:nvSpPr>
              <p:spPr bwMode="auto">
                <a:xfrm>
                  <a:off x="2445" y="710"/>
                  <a:ext cx="43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endParaRPr kumimoji="1"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2402" y="710"/>
                  <a:ext cx="52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39" name="Group 40"/>
              <p:cNvGrpSpPr>
                <a:grpSpLocks/>
              </p:cNvGrpSpPr>
              <p:nvPr/>
            </p:nvGrpSpPr>
            <p:grpSpPr bwMode="auto">
              <a:xfrm>
                <a:off x="2926" y="710"/>
                <a:ext cx="603" cy="499"/>
                <a:chOff x="2926" y="710"/>
                <a:chExt cx="603" cy="499"/>
              </a:xfrm>
            </p:grpSpPr>
            <p:sp>
              <p:nvSpPr>
                <p:cNvPr id="174140" name="Rectangle 41"/>
                <p:cNvSpPr>
                  <a:spLocks noChangeArrowheads="1"/>
                </p:cNvSpPr>
                <p:nvPr/>
              </p:nvSpPr>
              <p:spPr bwMode="auto">
                <a:xfrm>
                  <a:off x="2969" y="710"/>
                  <a:ext cx="51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41" name="Rectangle 42"/>
                <p:cNvSpPr>
                  <a:spLocks noChangeArrowheads="1"/>
                </p:cNvSpPr>
                <p:nvPr/>
              </p:nvSpPr>
              <p:spPr bwMode="auto">
                <a:xfrm>
                  <a:off x="2926" y="710"/>
                  <a:ext cx="60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4127" name="Rectangle 43"/>
            <p:cNvSpPr>
              <a:spLocks noChangeArrowheads="1"/>
            </p:cNvSpPr>
            <p:nvPr/>
          </p:nvSpPr>
          <p:spPr bwMode="auto">
            <a:xfrm>
              <a:off x="-3" y="-3"/>
              <a:ext cx="3535" cy="121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74086" name="Rectangle 44"/>
          <p:cNvSpPr>
            <a:spLocks noChangeArrowheads="1"/>
          </p:cNvSpPr>
          <p:nvPr/>
        </p:nvSpPr>
        <p:spPr bwMode="auto">
          <a:xfrm>
            <a:off x="0" y="40894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/>
            <a:r>
              <a:rPr kumimoji="1" lang="en-US" altLang="zh-CN" sz="1000">
                <a:latin typeface="Times New Roman" pitchFamily="18" charset="0"/>
              </a:rPr>
              <a:t> </a:t>
            </a:r>
          </a:p>
          <a:p>
            <a:pPr eaLnBrk="0" hangingPunct="0"/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174087" name="Group 45"/>
          <p:cNvGrpSpPr>
            <a:grpSpLocks/>
          </p:cNvGrpSpPr>
          <p:nvPr/>
        </p:nvGrpSpPr>
        <p:grpSpPr bwMode="auto">
          <a:xfrm>
            <a:off x="1371600" y="2590800"/>
            <a:ext cx="6934200" cy="1524000"/>
            <a:chOff x="-3" y="-3"/>
            <a:chExt cx="3535" cy="1215"/>
          </a:xfrm>
        </p:grpSpPr>
        <p:grpSp>
          <p:nvGrpSpPr>
            <p:cNvPr id="174088" name="Group 46"/>
            <p:cNvGrpSpPr>
              <a:grpSpLocks/>
            </p:cNvGrpSpPr>
            <p:nvPr/>
          </p:nvGrpSpPr>
          <p:grpSpPr bwMode="auto">
            <a:xfrm>
              <a:off x="0" y="0"/>
              <a:ext cx="3529" cy="1209"/>
              <a:chOff x="0" y="0"/>
              <a:chExt cx="3529" cy="1209"/>
            </a:xfrm>
          </p:grpSpPr>
          <p:grpSp>
            <p:nvGrpSpPr>
              <p:cNvPr id="174090" name="Group 47"/>
              <p:cNvGrpSpPr>
                <a:grpSpLocks/>
              </p:cNvGrpSpPr>
              <p:nvPr/>
            </p:nvGrpSpPr>
            <p:grpSpPr bwMode="auto">
              <a:xfrm>
                <a:off x="0" y="0"/>
                <a:ext cx="760" cy="710"/>
                <a:chOff x="0" y="0"/>
                <a:chExt cx="760" cy="710"/>
              </a:xfrm>
            </p:grpSpPr>
            <p:sp>
              <p:nvSpPr>
                <p:cNvPr id="174124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25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091" name="Group 50"/>
              <p:cNvGrpSpPr>
                <a:grpSpLocks/>
              </p:cNvGrpSpPr>
              <p:nvPr/>
            </p:nvGrpSpPr>
            <p:grpSpPr bwMode="auto">
              <a:xfrm>
                <a:off x="760" y="0"/>
                <a:ext cx="456" cy="710"/>
                <a:chOff x="760" y="0"/>
                <a:chExt cx="456" cy="710"/>
              </a:xfrm>
            </p:grpSpPr>
            <p:sp>
              <p:nvSpPr>
                <p:cNvPr id="174122" name="Rectangle 51"/>
                <p:cNvSpPr>
                  <a:spLocks noChangeArrowheads="1"/>
                </p:cNvSpPr>
                <p:nvPr/>
              </p:nvSpPr>
              <p:spPr bwMode="auto">
                <a:xfrm>
                  <a:off x="803" y="0"/>
                  <a:ext cx="370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23" name="Rectangle 52"/>
                <p:cNvSpPr>
                  <a:spLocks noChangeArrowheads="1"/>
                </p:cNvSpPr>
                <p:nvPr/>
              </p:nvSpPr>
              <p:spPr bwMode="auto">
                <a:xfrm>
                  <a:off x="760" y="0"/>
                  <a:ext cx="45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092" name="Group 53"/>
              <p:cNvGrpSpPr>
                <a:grpSpLocks/>
              </p:cNvGrpSpPr>
              <p:nvPr/>
            </p:nvGrpSpPr>
            <p:grpSpPr bwMode="auto">
              <a:xfrm>
                <a:off x="1216" y="0"/>
                <a:ext cx="681" cy="710"/>
                <a:chOff x="1216" y="0"/>
                <a:chExt cx="681" cy="710"/>
              </a:xfrm>
            </p:grpSpPr>
            <p:sp>
              <p:nvSpPr>
                <p:cNvPr id="174120" name="Rectangle 54"/>
                <p:cNvSpPr>
                  <a:spLocks noChangeArrowheads="1"/>
                </p:cNvSpPr>
                <p:nvPr/>
              </p:nvSpPr>
              <p:spPr bwMode="auto">
                <a:xfrm>
                  <a:off x="1259" y="0"/>
                  <a:ext cx="595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21" name="Rectangle 55"/>
                <p:cNvSpPr>
                  <a:spLocks noChangeArrowheads="1"/>
                </p:cNvSpPr>
                <p:nvPr/>
              </p:nvSpPr>
              <p:spPr bwMode="auto">
                <a:xfrm>
                  <a:off x="1216" y="0"/>
                  <a:ext cx="681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093" name="Group 56"/>
              <p:cNvGrpSpPr>
                <a:grpSpLocks/>
              </p:cNvGrpSpPr>
              <p:nvPr/>
            </p:nvGrpSpPr>
            <p:grpSpPr bwMode="auto">
              <a:xfrm>
                <a:off x="1897" y="0"/>
                <a:ext cx="505" cy="710"/>
                <a:chOff x="1897" y="0"/>
                <a:chExt cx="505" cy="710"/>
              </a:xfrm>
            </p:grpSpPr>
            <p:sp>
              <p:nvSpPr>
                <p:cNvPr id="174118" name="Rectangle 57"/>
                <p:cNvSpPr>
                  <a:spLocks noChangeArrowheads="1"/>
                </p:cNvSpPr>
                <p:nvPr/>
              </p:nvSpPr>
              <p:spPr bwMode="auto">
                <a:xfrm>
                  <a:off x="1940" y="0"/>
                  <a:ext cx="419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19" name="Rectangle 58"/>
                <p:cNvSpPr>
                  <a:spLocks noChangeArrowheads="1"/>
                </p:cNvSpPr>
                <p:nvPr/>
              </p:nvSpPr>
              <p:spPr bwMode="auto">
                <a:xfrm>
                  <a:off x="1897" y="0"/>
                  <a:ext cx="505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094" name="Group 59"/>
              <p:cNvGrpSpPr>
                <a:grpSpLocks/>
              </p:cNvGrpSpPr>
              <p:nvPr/>
            </p:nvGrpSpPr>
            <p:grpSpPr bwMode="auto">
              <a:xfrm>
                <a:off x="2402" y="0"/>
                <a:ext cx="524" cy="710"/>
                <a:chOff x="2402" y="0"/>
                <a:chExt cx="524" cy="710"/>
              </a:xfrm>
            </p:grpSpPr>
            <p:sp>
              <p:nvSpPr>
                <p:cNvPr id="174116" name="Rectangle 60"/>
                <p:cNvSpPr>
                  <a:spLocks noChangeArrowheads="1"/>
                </p:cNvSpPr>
                <p:nvPr/>
              </p:nvSpPr>
              <p:spPr bwMode="auto">
                <a:xfrm>
                  <a:off x="2445" y="0"/>
                  <a:ext cx="438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17" name="Rectangle 61"/>
                <p:cNvSpPr>
                  <a:spLocks noChangeArrowheads="1"/>
                </p:cNvSpPr>
                <p:nvPr/>
              </p:nvSpPr>
              <p:spPr bwMode="auto">
                <a:xfrm>
                  <a:off x="2402" y="0"/>
                  <a:ext cx="524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095" name="Group 62"/>
              <p:cNvGrpSpPr>
                <a:grpSpLocks/>
              </p:cNvGrpSpPr>
              <p:nvPr/>
            </p:nvGrpSpPr>
            <p:grpSpPr bwMode="auto">
              <a:xfrm>
                <a:off x="2926" y="0"/>
                <a:ext cx="603" cy="710"/>
                <a:chOff x="2926" y="0"/>
                <a:chExt cx="603" cy="710"/>
              </a:xfrm>
            </p:grpSpPr>
            <p:sp>
              <p:nvSpPr>
                <p:cNvPr id="174114" name="Rectangle 63"/>
                <p:cNvSpPr>
                  <a:spLocks noChangeArrowheads="1"/>
                </p:cNvSpPr>
                <p:nvPr/>
              </p:nvSpPr>
              <p:spPr bwMode="auto">
                <a:xfrm>
                  <a:off x="2969" y="0"/>
                  <a:ext cx="51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15" name="Rectangle 64"/>
                <p:cNvSpPr>
                  <a:spLocks noChangeArrowheads="1"/>
                </p:cNvSpPr>
                <p:nvPr/>
              </p:nvSpPr>
              <p:spPr bwMode="auto">
                <a:xfrm>
                  <a:off x="2926" y="0"/>
                  <a:ext cx="60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096" name="Group 65"/>
              <p:cNvGrpSpPr>
                <a:grpSpLocks/>
              </p:cNvGrpSpPr>
              <p:nvPr/>
            </p:nvGrpSpPr>
            <p:grpSpPr bwMode="auto">
              <a:xfrm>
                <a:off x="0" y="710"/>
                <a:ext cx="760" cy="499"/>
                <a:chOff x="0" y="710"/>
                <a:chExt cx="760" cy="499"/>
              </a:xfrm>
            </p:grpSpPr>
            <p:sp>
              <p:nvSpPr>
                <p:cNvPr id="174112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710"/>
                  <a:ext cx="6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13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710"/>
                  <a:ext cx="7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097" name="Group 68"/>
              <p:cNvGrpSpPr>
                <a:grpSpLocks/>
              </p:cNvGrpSpPr>
              <p:nvPr/>
            </p:nvGrpSpPr>
            <p:grpSpPr bwMode="auto">
              <a:xfrm>
                <a:off x="760" y="710"/>
                <a:ext cx="456" cy="499"/>
                <a:chOff x="760" y="710"/>
                <a:chExt cx="456" cy="499"/>
              </a:xfrm>
            </p:grpSpPr>
            <p:sp>
              <p:nvSpPr>
                <p:cNvPr id="174110" name="Rectangle 69"/>
                <p:cNvSpPr>
                  <a:spLocks noChangeArrowheads="1"/>
                </p:cNvSpPr>
                <p:nvPr/>
              </p:nvSpPr>
              <p:spPr bwMode="auto">
                <a:xfrm>
                  <a:off x="803" y="710"/>
                  <a:ext cx="370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11" name="Rectangle 70"/>
                <p:cNvSpPr>
                  <a:spLocks noChangeArrowheads="1"/>
                </p:cNvSpPr>
                <p:nvPr/>
              </p:nvSpPr>
              <p:spPr bwMode="auto">
                <a:xfrm>
                  <a:off x="760" y="710"/>
                  <a:ext cx="45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098" name="Group 71"/>
              <p:cNvGrpSpPr>
                <a:grpSpLocks/>
              </p:cNvGrpSpPr>
              <p:nvPr/>
            </p:nvGrpSpPr>
            <p:grpSpPr bwMode="auto">
              <a:xfrm>
                <a:off x="1216" y="710"/>
                <a:ext cx="681" cy="499"/>
                <a:chOff x="1216" y="710"/>
                <a:chExt cx="681" cy="499"/>
              </a:xfrm>
            </p:grpSpPr>
            <p:sp>
              <p:nvSpPr>
                <p:cNvPr id="174108" name="Rectangle 72"/>
                <p:cNvSpPr>
                  <a:spLocks noChangeArrowheads="1"/>
                </p:cNvSpPr>
                <p:nvPr/>
              </p:nvSpPr>
              <p:spPr bwMode="auto">
                <a:xfrm>
                  <a:off x="1259" y="710"/>
                  <a:ext cx="59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09" name="Rectangle 73"/>
                <p:cNvSpPr>
                  <a:spLocks noChangeArrowheads="1"/>
                </p:cNvSpPr>
                <p:nvPr/>
              </p:nvSpPr>
              <p:spPr bwMode="auto">
                <a:xfrm>
                  <a:off x="1216" y="710"/>
                  <a:ext cx="68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099" name="Group 74"/>
              <p:cNvGrpSpPr>
                <a:grpSpLocks/>
              </p:cNvGrpSpPr>
              <p:nvPr/>
            </p:nvGrpSpPr>
            <p:grpSpPr bwMode="auto">
              <a:xfrm>
                <a:off x="1897" y="710"/>
                <a:ext cx="505" cy="499"/>
                <a:chOff x="1897" y="710"/>
                <a:chExt cx="505" cy="499"/>
              </a:xfrm>
            </p:grpSpPr>
            <p:sp>
              <p:nvSpPr>
                <p:cNvPr id="174106" name="Rectangle 75"/>
                <p:cNvSpPr>
                  <a:spLocks noChangeArrowheads="1"/>
                </p:cNvSpPr>
                <p:nvPr/>
              </p:nvSpPr>
              <p:spPr bwMode="auto">
                <a:xfrm>
                  <a:off x="1940" y="710"/>
                  <a:ext cx="41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07" name="Rectangle 76"/>
                <p:cNvSpPr>
                  <a:spLocks noChangeArrowheads="1"/>
                </p:cNvSpPr>
                <p:nvPr/>
              </p:nvSpPr>
              <p:spPr bwMode="auto">
                <a:xfrm>
                  <a:off x="1897" y="710"/>
                  <a:ext cx="50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00" name="Group 77"/>
              <p:cNvGrpSpPr>
                <a:grpSpLocks/>
              </p:cNvGrpSpPr>
              <p:nvPr/>
            </p:nvGrpSpPr>
            <p:grpSpPr bwMode="auto">
              <a:xfrm>
                <a:off x="2402" y="710"/>
                <a:ext cx="524" cy="499"/>
                <a:chOff x="2402" y="710"/>
                <a:chExt cx="524" cy="499"/>
              </a:xfrm>
            </p:grpSpPr>
            <p:sp>
              <p:nvSpPr>
                <p:cNvPr id="174104" name="Rectangle 78"/>
                <p:cNvSpPr>
                  <a:spLocks noChangeArrowheads="1"/>
                </p:cNvSpPr>
                <p:nvPr/>
              </p:nvSpPr>
              <p:spPr bwMode="auto">
                <a:xfrm>
                  <a:off x="2445" y="710"/>
                  <a:ext cx="43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05" name="Rectangle 79"/>
                <p:cNvSpPr>
                  <a:spLocks noChangeArrowheads="1"/>
                </p:cNvSpPr>
                <p:nvPr/>
              </p:nvSpPr>
              <p:spPr bwMode="auto">
                <a:xfrm>
                  <a:off x="2402" y="710"/>
                  <a:ext cx="52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01" name="Group 80"/>
              <p:cNvGrpSpPr>
                <a:grpSpLocks/>
              </p:cNvGrpSpPr>
              <p:nvPr/>
            </p:nvGrpSpPr>
            <p:grpSpPr bwMode="auto">
              <a:xfrm>
                <a:off x="2926" y="710"/>
                <a:ext cx="603" cy="499"/>
                <a:chOff x="2926" y="710"/>
                <a:chExt cx="603" cy="499"/>
              </a:xfrm>
            </p:grpSpPr>
            <p:sp>
              <p:nvSpPr>
                <p:cNvPr id="174102" name="Rectangle 81"/>
                <p:cNvSpPr>
                  <a:spLocks noChangeArrowheads="1"/>
                </p:cNvSpPr>
                <p:nvPr/>
              </p:nvSpPr>
              <p:spPr bwMode="auto">
                <a:xfrm>
                  <a:off x="2969" y="710"/>
                  <a:ext cx="51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03" name="Rectangle 82"/>
                <p:cNvSpPr>
                  <a:spLocks noChangeArrowheads="1"/>
                </p:cNvSpPr>
                <p:nvPr/>
              </p:nvSpPr>
              <p:spPr bwMode="auto">
                <a:xfrm>
                  <a:off x="2926" y="710"/>
                  <a:ext cx="60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4089" name="Rectangle 83"/>
            <p:cNvSpPr>
              <a:spLocks noChangeArrowheads="1"/>
            </p:cNvSpPr>
            <p:nvPr/>
          </p:nvSpPr>
          <p:spPr bwMode="auto">
            <a:xfrm>
              <a:off x="-3" y="-3"/>
              <a:ext cx="3535" cy="121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168</a:t>
            </a:fld>
            <a:endParaRPr lang="en-US" altLang="zh-CN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检索操作（续）</a:t>
            </a:r>
            <a:endParaRPr lang="zh-CN" altLang="en-US" smtClean="0">
              <a:ea typeface="黑体" pitchFamily="2" charset="-122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）屏幕显示查询结果 </a:t>
            </a:r>
          </a:p>
        </p:txBody>
      </p:sp>
      <p:grpSp>
        <p:nvGrpSpPr>
          <p:cNvPr id="175108" name="Group 4"/>
          <p:cNvGrpSpPr>
            <a:grpSpLocks/>
          </p:cNvGrpSpPr>
          <p:nvPr/>
        </p:nvGrpSpPr>
        <p:grpSpPr bwMode="auto">
          <a:xfrm>
            <a:off x="2133600" y="2590800"/>
            <a:ext cx="5876925" cy="1981200"/>
            <a:chOff x="-3" y="-3"/>
            <a:chExt cx="3702" cy="1215"/>
          </a:xfrm>
        </p:grpSpPr>
        <p:grpSp>
          <p:nvGrpSpPr>
            <p:cNvPr id="175110" name="Group 5"/>
            <p:cNvGrpSpPr>
              <a:grpSpLocks/>
            </p:cNvGrpSpPr>
            <p:nvPr/>
          </p:nvGrpSpPr>
          <p:grpSpPr bwMode="auto">
            <a:xfrm>
              <a:off x="0" y="0"/>
              <a:ext cx="3696" cy="1209"/>
              <a:chOff x="0" y="0"/>
              <a:chExt cx="3696" cy="1209"/>
            </a:xfrm>
          </p:grpSpPr>
          <p:grpSp>
            <p:nvGrpSpPr>
              <p:cNvPr id="17511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499"/>
                <a:chOff x="0" y="0"/>
                <a:chExt cx="788" cy="499"/>
              </a:xfrm>
            </p:grpSpPr>
            <p:sp>
              <p:nvSpPr>
                <p:cNvPr id="175146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514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113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484" cy="499"/>
                <a:chOff x="788" y="0"/>
                <a:chExt cx="484" cy="499"/>
              </a:xfrm>
            </p:grpSpPr>
            <p:sp>
              <p:nvSpPr>
                <p:cNvPr id="175144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39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5145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48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114" name="Group 12"/>
              <p:cNvGrpSpPr>
                <a:grpSpLocks/>
              </p:cNvGrpSpPr>
              <p:nvPr/>
            </p:nvGrpSpPr>
            <p:grpSpPr bwMode="auto">
              <a:xfrm>
                <a:off x="1272" y="0"/>
                <a:ext cx="709" cy="499"/>
                <a:chOff x="1272" y="0"/>
                <a:chExt cx="709" cy="499"/>
              </a:xfrm>
            </p:grpSpPr>
            <p:sp>
              <p:nvSpPr>
                <p:cNvPr id="175142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5" y="0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5143" name="Rectangle 14"/>
                <p:cNvSpPr>
                  <a:spLocks noChangeArrowheads="1"/>
                </p:cNvSpPr>
                <p:nvPr/>
              </p:nvSpPr>
              <p:spPr bwMode="auto">
                <a:xfrm>
                  <a:off x="1272" y="0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115" name="Group 15"/>
              <p:cNvGrpSpPr>
                <a:grpSpLocks/>
              </p:cNvGrpSpPr>
              <p:nvPr/>
            </p:nvGrpSpPr>
            <p:grpSpPr bwMode="auto">
              <a:xfrm>
                <a:off x="1981" y="0"/>
                <a:ext cx="532" cy="499"/>
                <a:chOff x="1981" y="0"/>
                <a:chExt cx="532" cy="499"/>
              </a:xfrm>
            </p:grpSpPr>
            <p:sp>
              <p:nvSpPr>
                <p:cNvPr id="175140" name="Rectangle 16"/>
                <p:cNvSpPr>
                  <a:spLocks noChangeArrowheads="1"/>
                </p:cNvSpPr>
                <p:nvPr/>
              </p:nvSpPr>
              <p:spPr bwMode="auto">
                <a:xfrm>
                  <a:off x="2024" y="0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5141" name="Rectangle 17"/>
                <p:cNvSpPr>
                  <a:spLocks noChangeArrowheads="1"/>
                </p:cNvSpPr>
                <p:nvPr/>
              </p:nvSpPr>
              <p:spPr bwMode="auto">
                <a:xfrm>
                  <a:off x="1981" y="0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116" name="Group 18"/>
              <p:cNvGrpSpPr>
                <a:grpSpLocks/>
              </p:cNvGrpSpPr>
              <p:nvPr/>
            </p:nvGrpSpPr>
            <p:grpSpPr bwMode="auto">
              <a:xfrm>
                <a:off x="2513" y="0"/>
                <a:ext cx="552" cy="499"/>
                <a:chOff x="2513" y="0"/>
                <a:chExt cx="552" cy="499"/>
              </a:xfrm>
            </p:grpSpPr>
            <p:sp>
              <p:nvSpPr>
                <p:cNvPr id="175138" name="Rectangle 19"/>
                <p:cNvSpPr>
                  <a:spLocks noChangeArrowheads="1"/>
                </p:cNvSpPr>
                <p:nvPr/>
              </p:nvSpPr>
              <p:spPr bwMode="auto">
                <a:xfrm>
                  <a:off x="2556" y="0"/>
                  <a:ext cx="4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5139" name="Rectangle 20"/>
                <p:cNvSpPr>
                  <a:spLocks noChangeArrowheads="1"/>
                </p:cNvSpPr>
                <p:nvPr/>
              </p:nvSpPr>
              <p:spPr bwMode="auto">
                <a:xfrm>
                  <a:off x="2513" y="0"/>
                  <a:ext cx="5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117" name="Group 21"/>
              <p:cNvGrpSpPr>
                <a:grpSpLocks/>
              </p:cNvGrpSpPr>
              <p:nvPr/>
            </p:nvGrpSpPr>
            <p:grpSpPr bwMode="auto">
              <a:xfrm>
                <a:off x="3065" y="0"/>
                <a:ext cx="631" cy="499"/>
                <a:chOff x="3065" y="0"/>
                <a:chExt cx="631" cy="499"/>
              </a:xfrm>
            </p:grpSpPr>
            <p:sp>
              <p:nvSpPr>
                <p:cNvPr id="175136" name="Rectangle 22"/>
                <p:cNvSpPr>
                  <a:spLocks noChangeArrowheads="1"/>
                </p:cNvSpPr>
                <p:nvPr/>
              </p:nvSpPr>
              <p:spPr bwMode="auto">
                <a:xfrm>
                  <a:off x="3108" y="0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5137" name="Rectangle 23"/>
                <p:cNvSpPr>
                  <a:spLocks noChangeArrowheads="1"/>
                </p:cNvSpPr>
                <p:nvPr/>
              </p:nvSpPr>
              <p:spPr bwMode="auto">
                <a:xfrm>
                  <a:off x="3065" y="0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118" name="Group 24"/>
              <p:cNvGrpSpPr>
                <a:grpSpLocks/>
              </p:cNvGrpSpPr>
              <p:nvPr/>
            </p:nvGrpSpPr>
            <p:grpSpPr bwMode="auto">
              <a:xfrm>
                <a:off x="0" y="499"/>
                <a:ext cx="788" cy="710"/>
                <a:chOff x="0" y="499"/>
                <a:chExt cx="788" cy="710"/>
              </a:xfrm>
            </p:grpSpPr>
            <p:sp>
              <p:nvSpPr>
                <p:cNvPr id="175134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702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5135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88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119" name="Group 27"/>
              <p:cNvGrpSpPr>
                <a:grpSpLocks/>
              </p:cNvGrpSpPr>
              <p:nvPr/>
            </p:nvGrpSpPr>
            <p:grpSpPr bwMode="auto">
              <a:xfrm>
                <a:off x="788" y="499"/>
                <a:ext cx="484" cy="710"/>
                <a:chOff x="788" y="499"/>
                <a:chExt cx="484" cy="710"/>
              </a:xfrm>
            </p:grpSpPr>
            <p:sp>
              <p:nvSpPr>
                <p:cNvPr id="175132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499"/>
                  <a:ext cx="398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5133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499"/>
                  <a:ext cx="484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120" name="Group 30"/>
              <p:cNvGrpSpPr>
                <a:grpSpLocks/>
              </p:cNvGrpSpPr>
              <p:nvPr/>
            </p:nvGrpSpPr>
            <p:grpSpPr bwMode="auto">
              <a:xfrm>
                <a:off x="1272" y="499"/>
                <a:ext cx="709" cy="710"/>
                <a:chOff x="1272" y="499"/>
                <a:chExt cx="709" cy="710"/>
              </a:xfrm>
            </p:grpSpPr>
            <p:sp>
              <p:nvSpPr>
                <p:cNvPr id="175130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5" y="499"/>
                  <a:ext cx="623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 u="sng">
                      <a:latin typeface="Times New Roman" pitchFamily="18" charset="0"/>
                    </a:rPr>
                    <a:t>李勇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zh-CN" altLang="en-US" sz="2200" b="1">
                      <a:latin typeface="Times New Roman" pitchFamily="18" charset="0"/>
                    </a:rPr>
                    <a:t>张立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5131" name="Rectangle 32"/>
                <p:cNvSpPr>
                  <a:spLocks noChangeArrowheads="1"/>
                </p:cNvSpPr>
                <p:nvPr/>
              </p:nvSpPr>
              <p:spPr bwMode="auto">
                <a:xfrm>
                  <a:off x="1272" y="499"/>
                  <a:ext cx="709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121" name="Group 33"/>
              <p:cNvGrpSpPr>
                <a:grpSpLocks/>
              </p:cNvGrpSpPr>
              <p:nvPr/>
            </p:nvGrpSpPr>
            <p:grpSpPr bwMode="auto">
              <a:xfrm>
                <a:off x="1981" y="499"/>
                <a:ext cx="532" cy="710"/>
                <a:chOff x="1981" y="499"/>
                <a:chExt cx="532" cy="710"/>
              </a:xfrm>
            </p:grpSpPr>
            <p:sp>
              <p:nvSpPr>
                <p:cNvPr id="175128" name="Rectangle 34"/>
                <p:cNvSpPr>
                  <a:spLocks noChangeArrowheads="1"/>
                </p:cNvSpPr>
                <p:nvPr/>
              </p:nvSpPr>
              <p:spPr bwMode="auto">
                <a:xfrm>
                  <a:off x="2024" y="499"/>
                  <a:ext cx="44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5129" name="Rectangle 35"/>
                <p:cNvSpPr>
                  <a:spLocks noChangeArrowheads="1"/>
                </p:cNvSpPr>
                <p:nvPr/>
              </p:nvSpPr>
              <p:spPr bwMode="auto">
                <a:xfrm>
                  <a:off x="1981" y="499"/>
                  <a:ext cx="53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122" name="Group 36"/>
              <p:cNvGrpSpPr>
                <a:grpSpLocks/>
              </p:cNvGrpSpPr>
              <p:nvPr/>
            </p:nvGrpSpPr>
            <p:grpSpPr bwMode="auto">
              <a:xfrm>
                <a:off x="2513" y="499"/>
                <a:ext cx="552" cy="710"/>
                <a:chOff x="2513" y="499"/>
                <a:chExt cx="552" cy="710"/>
              </a:xfrm>
            </p:grpSpPr>
            <p:sp>
              <p:nvSpPr>
                <p:cNvPr id="175126" name="Rectangle 37"/>
                <p:cNvSpPr>
                  <a:spLocks noChangeArrowheads="1"/>
                </p:cNvSpPr>
                <p:nvPr/>
              </p:nvSpPr>
              <p:spPr bwMode="auto">
                <a:xfrm>
                  <a:off x="2556" y="499"/>
                  <a:ext cx="46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5127" name="Rectangle 38"/>
                <p:cNvSpPr>
                  <a:spLocks noChangeArrowheads="1"/>
                </p:cNvSpPr>
                <p:nvPr/>
              </p:nvSpPr>
              <p:spPr bwMode="auto">
                <a:xfrm>
                  <a:off x="2513" y="499"/>
                  <a:ext cx="55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123" name="Group 39"/>
              <p:cNvGrpSpPr>
                <a:grpSpLocks/>
              </p:cNvGrpSpPr>
              <p:nvPr/>
            </p:nvGrpSpPr>
            <p:grpSpPr bwMode="auto">
              <a:xfrm>
                <a:off x="3065" y="499"/>
                <a:ext cx="631" cy="710"/>
                <a:chOff x="3065" y="499"/>
                <a:chExt cx="631" cy="710"/>
              </a:xfrm>
            </p:grpSpPr>
            <p:sp>
              <p:nvSpPr>
                <p:cNvPr id="175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3108" y="499"/>
                  <a:ext cx="545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512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65" y="499"/>
                  <a:ext cx="631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5111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3702" cy="121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75109" name="Rectangle 43"/>
          <p:cNvSpPr>
            <a:spLocks noChangeArrowheads="1"/>
          </p:cNvSpPr>
          <p:nvPr/>
        </p:nvSpPr>
        <p:spPr bwMode="auto">
          <a:xfrm>
            <a:off x="0" y="40894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/>
            <a:r>
              <a:rPr kumimoji="1" lang="en-US" altLang="zh-CN" sz="1000">
                <a:latin typeface="Times New Roman" pitchFamily="18" charset="0"/>
              </a:rPr>
              <a:t> </a:t>
            </a:r>
          </a:p>
          <a:p>
            <a:pPr eaLnBrk="0" hangingPunct="0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169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  </a:t>
            </a:r>
            <a:r>
              <a:rPr lang="zh-CN" altLang="en-US" smtClean="0"/>
              <a:t>关系数据结构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50000"/>
              </a:spcAft>
            </a:pPr>
            <a:r>
              <a:rPr lang="zh-CN" altLang="en-US" smtClean="0"/>
              <a:t>关系模型建立在集合代数的基础上</a:t>
            </a:r>
          </a:p>
          <a:p>
            <a:pPr algn="just" eaLnBrk="1" hangingPunct="1"/>
            <a:r>
              <a:rPr lang="zh-CN" altLang="en-US" smtClean="0"/>
              <a:t>关系数据结构的基本概念</a:t>
            </a:r>
          </a:p>
          <a:p>
            <a:pPr lvl="1" algn="just" eaLnBrk="1" hangingPunct="1"/>
            <a:r>
              <a:rPr lang="zh-CN" altLang="en-US" smtClean="0"/>
              <a:t>关系</a:t>
            </a:r>
          </a:p>
          <a:p>
            <a:pPr lvl="1" algn="just" eaLnBrk="1" hangingPunct="1"/>
            <a:r>
              <a:rPr lang="zh-CN" altLang="en-US" smtClean="0"/>
              <a:t>关系模式</a:t>
            </a:r>
          </a:p>
          <a:p>
            <a:pPr lvl="1" algn="just" eaLnBrk="1" hangingPunct="1"/>
            <a:r>
              <a:rPr lang="zh-CN" altLang="en-US" smtClean="0"/>
              <a:t>关系数据库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检索操作（续）</a:t>
            </a:r>
            <a:endParaRPr lang="zh-CN" altLang="en-US" smtClean="0">
              <a:ea typeface="黑体" pitchFamily="2" charset="-122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648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mtClean="0"/>
              <a:t>构造查询的几个要素</a:t>
            </a:r>
            <a:endParaRPr lang="zh-CN" altLang="en-US" sz="2600" smtClean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E02920"/>
                </a:solidFill>
              </a:rPr>
              <a:t>示例元素</a:t>
            </a:r>
            <a:r>
              <a:rPr lang="zh-CN" altLang="en-US" smtClean="0"/>
              <a:t>    即域变量    一定要加下划线。</a:t>
            </a:r>
            <a:endParaRPr lang="zh-CN" altLang="en-US" sz="2200" smtClean="0"/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mtClean="0"/>
              <a:t>示例元素是该域中的一个可能取值，它不必是查询结果中的元素。例如要查信息系的学生姓名，只要给出任意的一个学生名即可，而不必真是信息系的某个学生名。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200" smtClean="0">
                <a:solidFill>
                  <a:srgbClr val="E02920"/>
                </a:solidFill>
              </a:rPr>
              <a:t>打印操作符</a:t>
            </a:r>
            <a:r>
              <a:rPr lang="en-US" altLang="zh-CN" sz="2200" smtClean="0">
                <a:solidFill>
                  <a:srgbClr val="E02920"/>
                </a:solidFill>
              </a:rPr>
              <a:t>P.</a:t>
            </a:r>
            <a:r>
              <a:rPr lang="en-US" altLang="zh-CN" sz="2200" smtClean="0"/>
              <a:t>     </a:t>
            </a:r>
            <a:r>
              <a:rPr lang="zh-CN" altLang="en-US" sz="2200" smtClean="0"/>
              <a:t>指定查询结果所含属性列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smtClean="0">
                <a:solidFill>
                  <a:srgbClr val="79710F"/>
                </a:solidFill>
              </a:rPr>
              <a:t>查询条件</a:t>
            </a:r>
            <a:r>
              <a:rPr lang="zh-CN" altLang="en-US" sz="2200" smtClean="0"/>
              <a:t>   不用加下划线。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可使用比较运算符＞，≥，＜，≤，＝和≠。其中＝可以省略。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smtClean="0">
                <a:solidFill>
                  <a:srgbClr val="79710F"/>
                </a:solidFill>
              </a:rPr>
              <a:t>排序要求</a:t>
            </a:r>
            <a:r>
              <a:rPr lang="zh-CN" altLang="en-US" sz="2200" smtClean="0"/>
              <a:t>      </a:t>
            </a:r>
            <a:r>
              <a:rPr lang="en-US" altLang="zh-CN" sz="2200" smtClean="0"/>
              <a:t>AO./DO.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170</a:t>
            </a:fld>
            <a:endParaRPr lang="en-US" altLang="zh-CN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检索操作（续）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检索操作的主要类型</a:t>
            </a:r>
          </a:p>
          <a:p>
            <a:pPr lvl="1" eaLnBrk="1" hangingPunct="1"/>
            <a:r>
              <a:rPr lang="en-US" altLang="zh-CN" smtClean="0"/>
              <a:t>1. </a:t>
            </a:r>
            <a:r>
              <a:rPr lang="zh-CN" altLang="en-US" smtClean="0"/>
              <a:t>简单查询</a:t>
            </a:r>
          </a:p>
          <a:p>
            <a:pPr lvl="1" eaLnBrk="1" hangingPunct="1"/>
            <a:r>
              <a:rPr lang="en-US" altLang="zh-CN" smtClean="0"/>
              <a:t>2. </a:t>
            </a:r>
            <a:r>
              <a:rPr lang="zh-CN" altLang="en-US" smtClean="0"/>
              <a:t>条件查询</a:t>
            </a:r>
          </a:p>
          <a:p>
            <a:pPr lvl="1" eaLnBrk="1" hangingPunct="1"/>
            <a:r>
              <a:rPr lang="en-US" altLang="zh-CN" smtClean="0"/>
              <a:t>3. </a:t>
            </a:r>
            <a:r>
              <a:rPr lang="zh-CN" altLang="en-US" smtClean="0"/>
              <a:t>集函数</a:t>
            </a:r>
          </a:p>
          <a:p>
            <a:pPr lvl="1" eaLnBrk="1" hangingPunct="1"/>
            <a:r>
              <a:rPr lang="en-US" altLang="zh-CN" smtClean="0"/>
              <a:t>4. </a:t>
            </a:r>
            <a:r>
              <a:rPr lang="zh-CN" altLang="en-US" smtClean="0"/>
              <a:t>对查询结果排序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171</a:t>
            </a:fld>
            <a:endParaRPr lang="en-US" altLang="zh-CN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简单查询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>
                <a:ea typeface="黑体" pitchFamily="2" charset="-122"/>
              </a:rPr>
              <a:t>1</a:t>
            </a:r>
            <a:r>
              <a:rPr lang="en-US" altLang="zh-CN" smtClean="0"/>
              <a:t>]  </a:t>
            </a:r>
            <a:r>
              <a:rPr lang="zh-CN" altLang="en-US" smtClean="0"/>
              <a:t>查询全体学生的全部数据。 </a:t>
            </a:r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1447800" y="3429000"/>
            <a:ext cx="6430963" cy="1593850"/>
            <a:chOff x="-3" y="-3"/>
            <a:chExt cx="4051" cy="1004"/>
          </a:xfrm>
        </p:grpSpPr>
        <p:grpSp>
          <p:nvGrpSpPr>
            <p:cNvPr id="178181" name="Group 5"/>
            <p:cNvGrpSpPr>
              <a:grpSpLocks/>
            </p:cNvGrpSpPr>
            <p:nvPr/>
          </p:nvGrpSpPr>
          <p:grpSpPr bwMode="auto">
            <a:xfrm>
              <a:off x="0" y="0"/>
              <a:ext cx="4045" cy="998"/>
              <a:chOff x="0" y="0"/>
              <a:chExt cx="4045" cy="998"/>
            </a:xfrm>
          </p:grpSpPr>
          <p:grpSp>
            <p:nvGrpSpPr>
              <p:cNvPr id="178183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499"/>
                <a:chOff x="0" y="0"/>
                <a:chExt cx="788" cy="499"/>
              </a:xfrm>
            </p:grpSpPr>
            <p:sp>
              <p:nvSpPr>
                <p:cNvPr id="178217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8218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184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792" cy="499"/>
                <a:chOff x="788" y="0"/>
                <a:chExt cx="792" cy="499"/>
              </a:xfrm>
            </p:grpSpPr>
            <p:sp>
              <p:nvSpPr>
                <p:cNvPr id="178215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70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8216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79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185" name="Group 12"/>
              <p:cNvGrpSpPr>
                <a:grpSpLocks/>
              </p:cNvGrpSpPr>
              <p:nvPr/>
            </p:nvGrpSpPr>
            <p:grpSpPr bwMode="auto">
              <a:xfrm>
                <a:off x="1580" y="0"/>
                <a:ext cx="750" cy="499"/>
                <a:chOff x="1580" y="0"/>
                <a:chExt cx="750" cy="499"/>
              </a:xfrm>
            </p:grpSpPr>
            <p:sp>
              <p:nvSpPr>
                <p:cNvPr id="178213" name="Rectangle 13"/>
                <p:cNvSpPr>
                  <a:spLocks noChangeArrowheads="1"/>
                </p:cNvSpPr>
                <p:nvPr/>
              </p:nvSpPr>
              <p:spPr bwMode="auto">
                <a:xfrm>
                  <a:off x="1623" y="0"/>
                  <a:ext cx="66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8214" name="Rectangle 14"/>
                <p:cNvSpPr>
                  <a:spLocks noChangeArrowheads="1"/>
                </p:cNvSpPr>
                <p:nvPr/>
              </p:nvSpPr>
              <p:spPr bwMode="auto">
                <a:xfrm>
                  <a:off x="1580" y="0"/>
                  <a:ext cx="75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186" name="Group 15"/>
              <p:cNvGrpSpPr>
                <a:grpSpLocks/>
              </p:cNvGrpSpPr>
              <p:nvPr/>
            </p:nvGrpSpPr>
            <p:grpSpPr bwMode="auto">
              <a:xfrm>
                <a:off x="2330" y="0"/>
                <a:ext cx="532" cy="499"/>
                <a:chOff x="2330" y="0"/>
                <a:chExt cx="532" cy="499"/>
              </a:xfrm>
            </p:grpSpPr>
            <p:sp>
              <p:nvSpPr>
                <p:cNvPr id="178211" name="Rectangle 16"/>
                <p:cNvSpPr>
                  <a:spLocks noChangeArrowheads="1"/>
                </p:cNvSpPr>
                <p:nvPr/>
              </p:nvSpPr>
              <p:spPr bwMode="auto">
                <a:xfrm>
                  <a:off x="2373" y="0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8212" name="Rectangle 17"/>
                <p:cNvSpPr>
                  <a:spLocks noChangeArrowheads="1"/>
                </p:cNvSpPr>
                <p:nvPr/>
              </p:nvSpPr>
              <p:spPr bwMode="auto">
                <a:xfrm>
                  <a:off x="2330" y="0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187" name="Group 18"/>
              <p:cNvGrpSpPr>
                <a:grpSpLocks/>
              </p:cNvGrpSpPr>
              <p:nvPr/>
            </p:nvGrpSpPr>
            <p:grpSpPr bwMode="auto">
              <a:xfrm>
                <a:off x="2862" y="0"/>
                <a:ext cx="552" cy="499"/>
                <a:chOff x="2862" y="0"/>
                <a:chExt cx="552" cy="499"/>
              </a:xfrm>
            </p:grpSpPr>
            <p:sp>
              <p:nvSpPr>
                <p:cNvPr id="178209" name="Rectangle 19"/>
                <p:cNvSpPr>
                  <a:spLocks noChangeArrowheads="1"/>
                </p:cNvSpPr>
                <p:nvPr/>
              </p:nvSpPr>
              <p:spPr bwMode="auto">
                <a:xfrm>
                  <a:off x="2905" y="0"/>
                  <a:ext cx="4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8210" name="Rectangle 20"/>
                <p:cNvSpPr>
                  <a:spLocks noChangeArrowheads="1"/>
                </p:cNvSpPr>
                <p:nvPr/>
              </p:nvSpPr>
              <p:spPr bwMode="auto">
                <a:xfrm>
                  <a:off x="2862" y="0"/>
                  <a:ext cx="5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188" name="Group 21"/>
              <p:cNvGrpSpPr>
                <a:grpSpLocks/>
              </p:cNvGrpSpPr>
              <p:nvPr/>
            </p:nvGrpSpPr>
            <p:grpSpPr bwMode="auto">
              <a:xfrm>
                <a:off x="3414" y="0"/>
                <a:ext cx="631" cy="499"/>
                <a:chOff x="3414" y="0"/>
                <a:chExt cx="631" cy="499"/>
              </a:xfrm>
            </p:grpSpPr>
            <p:sp>
              <p:nvSpPr>
                <p:cNvPr id="178207" name="Rectangle 22"/>
                <p:cNvSpPr>
                  <a:spLocks noChangeArrowheads="1"/>
                </p:cNvSpPr>
                <p:nvPr/>
              </p:nvSpPr>
              <p:spPr bwMode="auto">
                <a:xfrm>
                  <a:off x="3457" y="0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8208" name="Rectangle 23"/>
                <p:cNvSpPr>
                  <a:spLocks noChangeArrowheads="1"/>
                </p:cNvSpPr>
                <p:nvPr/>
              </p:nvSpPr>
              <p:spPr bwMode="auto">
                <a:xfrm>
                  <a:off x="3414" y="0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189" name="Group 24"/>
              <p:cNvGrpSpPr>
                <a:grpSpLocks/>
              </p:cNvGrpSpPr>
              <p:nvPr/>
            </p:nvGrpSpPr>
            <p:grpSpPr bwMode="auto">
              <a:xfrm>
                <a:off x="0" y="499"/>
                <a:ext cx="788" cy="499"/>
                <a:chOff x="0" y="499"/>
                <a:chExt cx="788" cy="499"/>
              </a:xfrm>
            </p:grpSpPr>
            <p:sp>
              <p:nvSpPr>
                <p:cNvPr id="178205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8206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190" name="Group 27"/>
              <p:cNvGrpSpPr>
                <a:grpSpLocks/>
              </p:cNvGrpSpPr>
              <p:nvPr/>
            </p:nvGrpSpPr>
            <p:grpSpPr bwMode="auto">
              <a:xfrm>
                <a:off x="788" y="499"/>
                <a:ext cx="792" cy="499"/>
                <a:chOff x="788" y="499"/>
                <a:chExt cx="792" cy="499"/>
              </a:xfrm>
            </p:grpSpPr>
            <p:sp>
              <p:nvSpPr>
                <p:cNvPr id="178203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499"/>
                  <a:ext cx="70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8204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499"/>
                  <a:ext cx="79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191" name="Group 30"/>
              <p:cNvGrpSpPr>
                <a:grpSpLocks/>
              </p:cNvGrpSpPr>
              <p:nvPr/>
            </p:nvGrpSpPr>
            <p:grpSpPr bwMode="auto">
              <a:xfrm>
                <a:off x="1580" y="499"/>
                <a:ext cx="750" cy="499"/>
                <a:chOff x="1580" y="499"/>
                <a:chExt cx="750" cy="499"/>
              </a:xfrm>
            </p:grpSpPr>
            <p:sp>
              <p:nvSpPr>
                <p:cNvPr id="178201" name="Rectangle 31"/>
                <p:cNvSpPr>
                  <a:spLocks noChangeArrowheads="1"/>
                </p:cNvSpPr>
                <p:nvPr/>
              </p:nvSpPr>
              <p:spPr bwMode="auto">
                <a:xfrm>
                  <a:off x="1623" y="499"/>
                  <a:ext cx="66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P. </a:t>
                  </a:r>
                  <a:r>
                    <a:rPr kumimoji="1" lang="zh-CN" altLang="en-US" sz="2200" b="1" u="sng">
                      <a:latin typeface="Times New Roman" pitchFamily="18" charset="0"/>
                    </a:rPr>
                    <a:t>李勇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8202" name="Rectangle 32"/>
                <p:cNvSpPr>
                  <a:spLocks noChangeArrowheads="1"/>
                </p:cNvSpPr>
                <p:nvPr/>
              </p:nvSpPr>
              <p:spPr bwMode="auto">
                <a:xfrm>
                  <a:off x="1580" y="499"/>
                  <a:ext cx="75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192" name="Group 33"/>
              <p:cNvGrpSpPr>
                <a:grpSpLocks/>
              </p:cNvGrpSpPr>
              <p:nvPr/>
            </p:nvGrpSpPr>
            <p:grpSpPr bwMode="auto">
              <a:xfrm>
                <a:off x="2330" y="499"/>
                <a:ext cx="532" cy="499"/>
                <a:chOff x="2330" y="499"/>
                <a:chExt cx="532" cy="499"/>
              </a:xfrm>
            </p:grpSpPr>
            <p:sp>
              <p:nvSpPr>
                <p:cNvPr id="178199" name="Rectangle 34"/>
                <p:cNvSpPr>
                  <a:spLocks noChangeArrowheads="1"/>
                </p:cNvSpPr>
                <p:nvPr/>
              </p:nvSpPr>
              <p:spPr bwMode="auto">
                <a:xfrm>
                  <a:off x="2373" y="499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zh-CN" altLang="en-US" sz="2200" b="1" u="sng">
                      <a:latin typeface="Times New Roman" pitchFamily="18" charset="0"/>
                    </a:rPr>
                    <a:t>男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8200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0" y="499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193" name="Group 36"/>
              <p:cNvGrpSpPr>
                <a:grpSpLocks/>
              </p:cNvGrpSpPr>
              <p:nvPr/>
            </p:nvGrpSpPr>
            <p:grpSpPr bwMode="auto">
              <a:xfrm>
                <a:off x="2862" y="499"/>
                <a:ext cx="552" cy="499"/>
                <a:chOff x="2862" y="499"/>
                <a:chExt cx="552" cy="499"/>
              </a:xfrm>
            </p:grpSpPr>
            <p:sp>
              <p:nvSpPr>
                <p:cNvPr id="178197" name="Rectangle 37"/>
                <p:cNvSpPr>
                  <a:spLocks noChangeArrowheads="1"/>
                </p:cNvSpPr>
                <p:nvPr/>
              </p:nvSpPr>
              <p:spPr bwMode="auto">
                <a:xfrm>
                  <a:off x="2905" y="499"/>
                  <a:ext cx="4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20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81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862" y="499"/>
                  <a:ext cx="5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194" name="Group 39"/>
              <p:cNvGrpSpPr>
                <a:grpSpLocks/>
              </p:cNvGrpSpPr>
              <p:nvPr/>
            </p:nvGrpSpPr>
            <p:grpSpPr bwMode="auto">
              <a:xfrm>
                <a:off x="3414" y="499"/>
                <a:ext cx="631" cy="499"/>
                <a:chOff x="3414" y="499"/>
                <a:chExt cx="631" cy="499"/>
              </a:xfrm>
            </p:grpSpPr>
            <p:sp>
              <p:nvSpPr>
                <p:cNvPr id="178195" name="Rectangle 40"/>
                <p:cNvSpPr>
                  <a:spLocks noChangeArrowheads="1"/>
                </p:cNvSpPr>
                <p:nvPr/>
              </p:nvSpPr>
              <p:spPr bwMode="auto">
                <a:xfrm>
                  <a:off x="3457" y="499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CS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8196" name="Rectangle 41"/>
                <p:cNvSpPr>
                  <a:spLocks noChangeArrowheads="1"/>
                </p:cNvSpPr>
                <p:nvPr/>
              </p:nvSpPr>
              <p:spPr bwMode="auto">
                <a:xfrm>
                  <a:off x="3414" y="499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8182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4051" cy="100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172</a:t>
            </a:fld>
            <a:endParaRPr lang="en-US" altLang="zh-CN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简单查询（续）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430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  <a:r>
              <a:rPr lang="zh-CN" altLang="en-US" smtClean="0"/>
              <a:t>显示全部数据也可以简单地把</a:t>
            </a:r>
            <a:r>
              <a:rPr lang="en-US" altLang="zh-CN" smtClean="0"/>
              <a:t>P.</a:t>
            </a:r>
            <a:r>
              <a:rPr lang="zh-CN" altLang="en-US" smtClean="0"/>
              <a:t>操作符作用在关系名上。 </a:t>
            </a:r>
          </a:p>
        </p:txBody>
      </p:sp>
      <p:grpSp>
        <p:nvGrpSpPr>
          <p:cNvPr id="179204" name="Group 4"/>
          <p:cNvGrpSpPr>
            <a:grpSpLocks/>
          </p:cNvGrpSpPr>
          <p:nvPr/>
        </p:nvGrpSpPr>
        <p:grpSpPr bwMode="auto">
          <a:xfrm>
            <a:off x="1295400" y="3429000"/>
            <a:ext cx="6934200" cy="1905000"/>
            <a:chOff x="-3" y="-3"/>
            <a:chExt cx="3535" cy="1215"/>
          </a:xfrm>
        </p:grpSpPr>
        <p:grpSp>
          <p:nvGrpSpPr>
            <p:cNvPr id="179205" name="Group 5"/>
            <p:cNvGrpSpPr>
              <a:grpSpLocks/>
            </p:cNvGrpSpPr>
            <p:nvPr/>
          </p:nvGrpSpPr>
          <p:grpSpPr bwMode="auto">
            <a:xfrm>
              <a:off x="0" y="0"/>
              <a:ext cx="3529" cy="1209"/>
              <a:chOff x="0" y="0"/>
              <a:chExt cx="3529" cy="1209"/>
            </a:xfrm>
          </p:grpSpPr>
          <p:grpSp>
            <p:nvGrpSpPr>
              <p:cNvPr id="17920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60" cy="710"/>
                <a:chOff x="0" y="0"/>
                <a:chExt cx="760" cy="710"/>
              </a:xfrm>
            </p:grpSpPr>
            <p:sp>
              <p:nvSpPr>
                <p:cNvPr id="17924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Student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924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9208" name="Group 9"/>
              <p:cNvGrpSpPr>
                <a:grpSpLocks/>
              </p:cNvGrpSpPr>
              <p:nvPr/>
            </p:nvGrpSpPr>
            <p:grpSpPr bwMode="auto">
              <a:xfrm>
                <a:off x="760" y="0"/>
                <a:ext cx="456" cy="710"/>
                <a:chOff x="760" y="0"/>
                <a:chExt cx="456" cy="710"/>
              </a:xfrm>
            </p:grpSpPr>
            <p:sp>
              <p:nvSpPr>
                <p:cNvPr id="179239" name="Rectangle 10"/>
                <p:cNvSpPr>
                  <a:spLocks noChangeArrowheads="1"/>
                </p:cNvSpPr>
                <p:nvPr/>
              </p:nvSpPr>
              <p:spPr bwMode="auto">
                <a:xfrm>
                  <a:off x="803" y="0"/>
                  <a:ext cx="370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Sno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9240" name="Rectangle 11"/>
                <p:cNvSpPr>
                  <a:spLocks noChangeArrowheads="1"/>
                </p:cNvSpPr>
                <p:nvPr/>
              </p:nvSpPr>
              <p:spPr bwMode="auto">
                <a:xfrm>
                  <a:off x="760" y="0"/>
                  <a:ext cx="45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9209" name="Group 12"/>
              <p:cNvGrpSpPr>
                <a:grpSpLocks/>
              </p:cNvGrpSpPr>
              <p:nvPr/>
            </p:nvGrpSpPr>
            <p:grpSpPr bwMode="auto">
              <a:xfrm>
                <a:off x="1216" y="0"/>
                <a:ext cx="681" cy="710"/>
                <a:chOff x="1216" y="0"/>
                <a:chExt cx="681" cy="710"/>
              </a:xfrm>
            </p:grpSpPr>
            <p:sp>
              <p:nvSpPr>
                <p:cNvPr id="179237" name="Rectangle 13"/>
                <p:cNvSpPr>
                  <a:spLocks noChangeArrowheads="1"/>
                </p:cNvSpPr>
                <p:nvPr/>
              </p:nvSpPr>
              <p:spPr bwMode="auto">
                <a:xfrm>
                  <a:off x="1259" y="0"/>
                  <a:ext cx="595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Sname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9238" name="Rectangle 14"/>
                <p:cNvSpPr>
                  <a:spLocks noChangeArrowheads="1"/>
                </p:cNvSpPr>
                <p:nvPr/>
              </p:nvSpPr>
              <p:spPr bwMode="auto">
                <a:xfrm>
                  <a:off x="1216" y="0"/>
                  <a:ext cx="681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9210" name="Group 15"/>
              <p:cNvGrpSpPr>
                <a:grpSpLocks/>
              </p:cNvGrpSpPr>
              <p:nvPr/>
            </p:nvGrpSpPr>
            <p:grpSpPr bwMode="auto">
              <a:xfrm>
                <a:off x="1897" y="0"/>
                <a:ext cx="505" cy="710"/>
                <a:chOff x="1897" y="0"/>
                <a:chExt cx="505" cy="710"/>
              </a:xfrm>
            </p:grpSpPr>
            <p:sp>
              <p:nvSpPr>
                <p:cNvPr id="179235" name="Rectangle 16"/>
                <p:cNvSpPr>
                  <a:spLocks noChangeArrowheads="1"/>
                </p:cNvSpPr>
                <p:nvPr/>
              </p:nvSpPr>
              <p:spPr bwMode="auto">
                <a:xfrm>
                  <a:off x="1940" y="0"/>
                  <a:ext cx="419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Ssex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9236" name="Rectangle 17"/>
                <p:cNvSpPr>
                  <a:spLocks noChangeArrowheads="1"/>
                </p:cNvSpPr>
                <p:nvPr/>
              </p:nvSpPr>
              <p:spPr bwMode="auto">
                <a:xfrm>
                  <a:off x="1897" y="0"/>
                  <a:ext cx="505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9211" name="Group 18"/>
              <p:cNvGrpSpPr>
                <a:grpSpLocks/>
              </p:cNvGrpSpPr>
              <p:nvPr/>
            </p:nvGrpSpPr>
            <p:grpSpPr bwMode="auto">
              <a:xfrm>
                <a:off x="2402" y="0"/>
                <a:ext cx="524" cy="710"/>
                <a:chOff x="2402" y="0"/>
                <a:chExt cx="524" cy="710"/>
              </a:xfrm>
            </p:grpSpPr>
            <p:sp>
              <p:nvSpPr>
                <p:cNvPr id="179233" name="Rectangle 19"/>
                <p:cNvSpPr>
                  <a:spLocks noChangeArrowheads="1"/>
                </p:cNvSpPr>
                <p:nvPr/>
              </p:nvSpPr>
              <p:spPr bwMode="auto">
                <a:xfrm>
                  <a:off x="2445" y="0"/>
                  <a:ext cx="438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Sage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923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2" y="0"/>
                  <a:ext cx="524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9212" name="Group 21"/>
              <p:cNvGrpSpPr>
                <a:grpSpLocks/>
              </p:cNvGrpSpPr>
              <p:nvPr/>
            </p:nvGrpSpPr>
            <p:grpSpPr bwMode="auto">
              <a:xfrm>
                <a:off x="2926" y="0"/>
                <a:ext cx="603" cy="710"/>
                <a:chOff x="2926" y="0"/>
                <a:chExt cx="603" cy="710"/>
              </a:xfrm>
            </p:grpSpPr>
            <p:sp>
              <p:nvSpPr>
                <p:cNvPr id="179231" name="Rectangle 22"/>
                <p:cNvSpPr>
                  <a:spLocks noChangeArrowheads="1"/>
                </p:cNvSpPr>
                <p:nvPr/>
              </p:nvSpPr>
              <p:spPr bwMode="auto">
                <a:xfrm>
                  <a:off x="2969" y="0"/>
                  <a:ext cx="51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Sdept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9232" name="Rectangle 23"/>
                <p:cNvSpPr>
                  <a:spLocks noChangeArrowheads="1"/>
                </p:cNvSpPr>
                <p:nvPr/>
              </p:nvSpPr>
              <p:spPr bwMode="auto">
                <a:xfrm>
                  <a:off x="2926" y="0"/>
                  <a:ext cx="60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9213" name="Group 24"/>
              <p:cNvGrpSpPr>
                <a:grpSpLocks/>
              </p:cNvGrpSpPr>
              <p:nvPr/>
            </p:nvGrpSpPr>
            <p:grpSpPr bwMode="auto">
              <a:xfrm>
                <a:off x="0" y="710"/>
                <a:ext cx="760" cy="499"/>
                <a:chOff x="0" y="710"/>
                <a:chExt cx="760" cy="499"/>
              </a:xfrm>
            </p:grpSpPr>
            <p:sp>
              <p:nvSpPr>
                <p:cNvPr id="17922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710"/>
                  <a:ext cx="6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0" hangingPunct="0"/>
                  <a:r>
                    <a:rPr lang="en-US" altLang="zh-CN" sz="2400">
                      <a:latin typeface="Times New Roman" pitchFamily="18" charset="0"/>
                    </a:rPr>
                    <a:t>       </a:t>
                  </a:r>
                  <a:r>
                    <a:rPr lang="en-US" altLang="zh-CN" sz="2400" b="1">
                      <a:latin typeface="Times New Roman" pitchFamily="18" charset="0"/>
                    </a:rPr>
                    <a:t>P.</a:t>
                  </a:r>
                </a:p>
                <a:p>
                  <a:pPr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923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710"/>
                  <a:ext cx="7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9214" name="Group 27"/>
              <p:cNvGrpSpPr>
                <a:grpSpLocks/>
              </p:cNvGrpSpPr>
              <p:nvPr/>
            </p:nvGrpSpPr>
            <p:grpSpPr bwMode="auto">
              <a:xfrm>
                <a:off x="760" y="710"/>
                <a:ext cx="456" cy="499"/>
                <a:chOff x="760" y="710"/>
                <a:chExt cx="456" cy="499"/>
              </a:xfrm>
            </p:grpSpPr>
            <p:sp>
              <p:nvSpPr>
                <p:cNvPr id="179227" name="Rectangle 28"/>
                <p:cNvSpPr>
                  <a:spLocks noChangeArrowheads="1"/>
                </p:cNvSpPr>
                <p:nvPr/>
              </p:nvSpPr>
              <p:spPr bwMode="auto">
                <a:xfrm>
                  <a:off x="803" y="710"/>
                  <a:ext cx="370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0" hangingPunct="0"/>
                  <a:r>
                    <a:rPr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9228" name="Rectangle 29"/>
                <p:cNvSpPr>
                  <a:spLocks noChangeArrowheads="1"/>
                </p:cNvSpPr>
                <p:nvPr/>
              </p:nvSpPr>
              <p:spPr bwMode="auto">
                <a:xfrm>
                  <a:off x="760" y="710"/>
                  <a:ext cx="45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9215" name="Group 30"/>
              <p:cNvGrpSpPr>
                <a:grpSpLocks/>
              </p:cNvGrpSpPr>
              <p:nvPr/>
            </p:nvGrpSpPr>
            <p:grpSpPr bwMode="auto">
              <a:xfrm>
                <a:off x="1216" y="710"/>
                <a:ext cx="681" cy="499"/>
                <a:chOff x="1216" y="710"/>
                <a:chExt cx="681" cy="499"/>
              </a:xfrm>
            </p:grpSpPr>
            <p:sp>
              <p:nvSpPr>
                <p:cNvPr id="179225" name="Rectangle 31"/>
                <p:cNvSpPr>
                  <a:spLocks noChangeArrowheads="1"/>
                </p:cNvSpPr>
                <p:nvPr/>
              </p:nvSpPr>
              <p:spPr bwMode="auto">
                <a:xfrm>
                  <a:off x="1259" y="710"/>
                  <a:ext cx="59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9226" name="Rectangle 32"/>
                <p:cNvSpPr>
                  <a:spLocks noChangeArrowheads="1"/>
                </p:cNvSpPr>
                <p:nvPr/>
              </p:nvSpPr>
              <p:spPr bwMode="auto">
                <a:xfrm>
                  <a:off x="1216" y="710"/>
                  <a:ext cx="68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9216" name="Group 33"/>
              <p:cNvGrpSpPr>
                <a:grpSpLocks/>
              </p:cNvGrpSpPr>
              <p:nvPr/>
            </p:nvGrpSpPr>
            <p:grpSpPr bwMode="auto">
              <a:xfrm>
                <a:off x="1897" y="710"/>
                <a:ext cx="505" cy="499"/>
                <a:chOff x="1897" y="710"/>
                <a:chExt cx="505" cy="499"/>
              </a:xfrm>
            </p:grpSpPr>
            <p:sp>
              <p:nvSpPr>
                <p:cNvPr id="179223" name="Rectangle 34"/>
                <p:cNvSpPr>
                  <a:spLocks noChangeArrowheads="1"/>
                </p:cNvSpPr>
                <p:nvPr/>
              </p:nvSpPr>
              <p:spPr bwMode="auto">
                <a:xfrm>
                  <a:off x="1940" y="710"/>
                  <a:ext cx="41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0" hangingPunct="0"/>
                  <a:r>
                    <a:rPr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9224" name="Rectangle 35"/>
                <p:cNvSpPr>
                  <a:spLocks noChangeArrowheads="1"/>
                </p:cNvSpPr>
                <p:nvPr/>
              </p:nvSpPr>
              <p:spPr bwMode="auto">
                <a:xfrm>
                  <a:off x="1897" y="710"/>
                  <a:ext cx="50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9217" name="Group 36"/>
              <p:cNvGrpSpPr>
                <a:grpSpLocks/>
              </p:cNvGrpSpPr>
              <p:nvPr/>
            </p:nvGrpSpPr>
            <p:grpSpPr bwMode="auto">
              <a:xfrm>
                <a:off x="2402" y="710"/>
                <a:ext cx="524" cy="499"/>
                <a:chOff x="2402" y="710"/>
                <a:chExt cx="524" cy="499"/>
              </a:xfrm>
            </p:grpSpPr>
            <p:sp>
              <p:nvSpPr>
                <p:cNvPr id="179221" name="Rectangle 37"/>
                <p:cNvSpPr>
                  <a:spLocks noChangeArrowheads="1"/>
                </p:cNvSpPr>
                <p:nvPr/>
              </p:nvSpPr>
              <p:spPr bwMode="auto">
                <a:xfrm>
                  <a:off x="2445" y="710"/>
                  <a:ext cx="43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9222" name="Rectangle 38"/>
                <p:cNvSpPr>
                  <a:spLocks noChangeArrowheads="1"/>
                </p:cNvSpPr>
                <p:nvPr/>
              </p:nvSpPr>
              <p:spPr bwMode="auto">
                <a:xfrm>
                  <a:off x="2402" y="710"/>
                  <a:ext cx="52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9218" name="Group 39"/>
              <p:cNvGrpSpPr>
                <a:grpSpLocks/>
              </p:cNvGrpSpPr>
              <p:nvPr/>
            </p:nvGrpSpPr>
            <p:grpSpPr bwMode="auto">
              <a:xfrm>
                <a:off x="2926" y="710"/>
                <a:ext cx="603" cy="499"/>
                <a:chOff x="2926" y="710"/>
                <a:chExt cx="603" cy="499"/>
              </a:xfrm>
            </p:grpSpPr>
            <p:sp>
              <p:nvSpPr>
                <p:cNvPr id="179219" name="Rectangle 40"/>
                <p:cNvSpPr>
                  <a:spLocks noChangeArrowheads="1"/>
                </p:cNvSpPr>
                <p:nvPr/>
              </p:nvSpPr>
              <p:spPr bwMode="auto">
                <a:xfrm>
                  <a:off x="2969" y="710"/>
                  <a:ext cx="51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9220" name="Rectangle 41"/>
                <p:cNvSpPr>
                  <a:spLocks noChangeArrowheads="1"/>
                </p:cNvSpPr>
                <p:nvPr/>
              </p:nvSpPr>
              <p:spPr bwMode="auto">
                <a:xfrm>
                  <a:off x="2926" y="710"/>
                  <a:ext cx="60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9206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3535" cy="121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173</a:t>
            </a:fld>
            <a:endParaRPr lang="en-US" altLang="zh-CN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条件查询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 </a:t>
            </a:r>
            <a:r>
              <a:rPr lang="zh-CN" altLang="en-US" smtClean="0"/>
              <a:t>简单条件</a:t>
            </a:r>
          </a:p>
          <a:p>
            <a:pPr eaLnBrk="1" hangingPunct="1"/>
            <a:r>
              <a:rPr lang="en-US" altLang="zh-CN" smtClean="0"/>
              <a:t>(2) </a:t>
            </a:r>
            <a:r>
              <a:rPr lang="zh-CN" altLang="en-US" smtClean="0"/>
              <a:t>不同属性条件的与</a:t>
            </a:r>
          </a:p>
          <a:p>
            <a:pPr eaLnBrk="1" hangingPunct="1"/>
            <a:r>
              <a:rPr lang="en-US" altLang="zh-CN" smtClean="0"/>
              <a:t>(3) </a:t>
            </a:r>
            <a:r>
              <a:rPr lang="zh-CN" altLang="en-US" smtClean="0"/>
              <a:t>同一属性条件的与</a:t>
            </a:r>
          </a:p>
          <a:p>
            <a:pPr eaLnBrk="1" hangingPunct="1"/>
            <a:r>
              <a:rPr lang="en-US" altLang="zh-CN" smtClean="0"/>
              <a:t>(4) </a:t>
            </a:r>
            <a:r>
              <a:rPr lang="zh-CN" altLang="en-US" smtClean="0"/>
              <a:t>或条件</a:t>
            </a:r>
          </a:p>
          <a:p>
            <a:pPr eaLnBrk="1" hangingPunct="1"/>
            <a:r>
              <a:rPr lang="en-US" altLang="zh-CN" smtClean="0"/>
              <a:t>(5) </a:t>
            </a:r>
            <a:r>
              <a:rPr lang="zh-CN" altLang="en-US" smtClean="0"/>
              <a:t>多表连接</a:t>
            </a:r>
          </a:p>
          <a:p>
            <a:pPr eaLnBrk="1" hangingPunct="1"/>
            <a:r>
              <a:rPr lang="en-US" altLang="zh-CN" smtClean="0"/>
              <a:t>(6) </a:t>
            </a:r>
            <a:r>
              <a:rPr lang="zh-CN" altLang="en-US" smtClean="0"/>
              <a:t>非条件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174</a:t>
            </a:fld>
            <a:endParaRPr lang="en-US" altLang="zh-CN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条件查询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81225"/>
          </a:xfrm>
        </p:spPr>
        <p:txBody>
          <a:bodyPr/>
          <a:lstStyle/>
          <a:p>
            <a:pPr algn="just" eaLnBrk="1" hangingPunct="1"/>
            <a:r>
              <a:rPr lang="en-US" altLang="zh-CN" smtClean="0"/>
              <a:t>(1) </a:t>
            </a:r>
            <a:r>
              <a:rPr lang="zh-CN" altLang="en-US" smtClean="0"/>
              <a:t>简单条件 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mtClean="0">
              <a:ea typeface="黑体" pitchFamily="2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2]  </a:t>
            </a:r>
            <a:r>
              <a:rPr lang="zh-CN" altLang="en-US" smtClean="0"/>
              <a:t>求信息系全体学生的姓名。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grpSp>
        <p:nvGrpSpPr>
          <p:cNvPr id="181252" name="Group 4"/>
          <p:cNvGrpSpPr>
            <a:grpSpLocks/>
          </p:cNvGrpSpPr>
          <p:nvPr/>
        </p:nvGrpSpPr>
        <p:grpSpPr bwMode="auto">
          <a:xfrm>
            <a:off x="1524000" y="3810000"/>
            <a:ext cx="6934200" cy="1905000"/>
            <a:chOff x="-3" y="-3"/>
            <a:chExt cx="3535" cy="1215"/>
          </a:xfrm>
        </p:grpSpPr>
        <p:grpSp>
          <p:nvGrpSpPr>
            <p:cNvPr id="181253" name="Group 5"/>
            <p:cNvGrpSpPr>
              <a:grpSpLocks/>
            </p:cNvGrpSpPr>
            <p:nvPr/>
          </p:nvGrpSpPr>
          <p:grpSpPr bwMode="auto">
            <a:xfrm>
              <a:off x="0" y="0"/>
              <a:ext cx="3529" cy="1209"/>
              <a:chOff x="0" y="0"/>
              <a:chExt cx="3529" cy="1209"/>
            </a:xfrm>
          </p:grpSpPr>
          <p:grpSp>
            <p:nvGrpSpPr>
              <p:cNvPr id="181255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60" cy="710"/>
                <a:chOff x="0" y="0"/>
                <a:chExt cx="760" cy="710"/>
              </a:xfrm>
            </p:grpSpPr>
            <p:sp>
              <p:nvSpPr>
                <p:cNvPr id="18128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Student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129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56" name="Group 9"/>
              <p:cNvGrpSpPr>
                <a:grpSpLocks/>
              </p:cNvGrpSpPr>
              <p:nvPr/>
            </p:nvGrpSpPr>
            <p:grpSpPr bwMode="auto">
              <a:xfrm>
                <a:off x="760" y="0"/>
                <a:ext cx="456" cy="710"/>
                <a:chOff x="760" y="0"/>
                <a:chExt cx="456" cy="710"/>
              </a:xfrm>
            </p:grpSpPr>
            <p:sp>
              <p:nvSpPr>
                <p:cNvPr id="181287" name="Rectangle 10"/>
                <p:cNvSpPr>
                  <a:spLocks noChangeArrowheads="1"/>
                </p:cNvSpPr>
                <p:nvPr/>
              </p:nvSpPr>
              <p:spPr bwMode="auto">
                <a:xfrm>
                  <a:off x="803" y="0"/>
                  <a:ext cx="370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Sno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1288" name="Rectangle 11"/>
                <p:cNvSpPr>
                  <a:spLocks noChangeArrowheads="1"/>
                </p:cNvSpPr>
                <p:nvPr/>
              </p:nvSpPr>
              <p:spPr bwMode="auto">
                <a:xfrm>
                  <a:off x="760" y="0"/>
                  <a:ext cx="456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57" name="Group 12"/>
              <p:cNvGrpSpPr>
                <a:grpSpLocks/>
              </p:cNvGrpSpPr>
              <p:nvPr/>
            </p:nvGrpSpPr>
            <p:grpSpPr bwMode="auto">
              <a:xfrm>
                <a:off x="1216" y="0"/>
                <a:ext cx="681" cy="710"/>
                <a:chOff x="1216" y="0"/>
                <a:chExt cx="681" cy="710"/>
              </a:xfrm>
            </p:grpSpPr>
            <p:sp>
              <p:nvSpPr>
                <p:cNvPr id="181285" name="Rectangle 13"/>
                <p:cNvSpPr>
                  <a:spLocks noChangeArrowheads="1"/>
                </p:cNvSpPr>
                <p:nvPr/>
              </p:nvSpPr>
              <p:spPr bwMode="auto">
                <a:xfrm>
                  <a:off x="1259" y="0"/>
                  <a:ext cx="595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Sname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1286" name="Rectangle 14"/>
                <p:cNvSpPr>
                  <a:spLocks noChangeArrowheads="1"/>
                </p:cNvSpPr>
                <p:nvPr/>
              </p:nvSpPr>
              <p:spPr bwMode="auto">
                <a:xfrm>
                  <a:off x="1216" y="0"/>
                  <a:ext cx="681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58" name="Group 15"/>
              <p:cNvGrpSpPr>
                <a:grpSpLocks/>
              </p:cNvGrpSpPr>
              <p:nvPr/>
            </p:nvGrpSpPr>
            <p:grpSpPr bwMode="auto">
              <a:xfrm>
                <a:off x="1897" y="0"/>
                <a:ext cx="505" cy="710"/>
                <a:chOff x="1897" y="0"/>
                <a:chExt cx="505" cy="710"/>
              </a:xfrm>
            </p:grpSpPr>
            <p:sp>
              <p:nvSpPr>
                <p:cNvPr id="181283" name="Rectangle 16"/>
                <p:cNvSpPr>
                  <a:spLocks noChangeArrowheads="1"/>
                </p:cNvSpPr>
                <p:nvPr/>
              </p:nvSpPr>
              <p:spPr bwMode="auto">
                <a:xfrm>
                  <a:off x="1940" y="0"/>
                  <a:ext cx="419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Ssex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1284" name="Rectangle 17"/>
                <p:cNvSpPr>
                  <a:spLocks noChangeArrowheads="1"/>
                </p:cNvSpPr>
                <p:nvPr/>
              </p:nvSpPr>
              <p:spPr bwMode="auto">
                <a:xfrm>
                  <a:off x="1897" y="0"/>
                  <a:ext cx="505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59" name="Group 18"/>
              <p:cNvGrpSpPr>
                <a:grpSpLocks/>
              </p:cNvGrpSpPr>
              <p:nvPr/>
            </p:nvGrpSpPr>
            <p:grpSpPr bwMode="auto">
              <a:xfrm>
                <a:off x="2402" y="0"/>
                <a:ext cx="524" cy="710"/>
                <a:chOff x="2402" y="0"/>
                <a:chExt cx="524" cy="710"/>
              </a:xfrm>
            </p:grpSpPr>
            <p:sp>
              <p:nvSpPr>
                <p:cNvPr id="181281" name="Rectangle 19"/>
                <p:cNvSpPr>
                  <a:spLocks noChangeArrowheads="1"/>
                </p:cNvSpPr>
                <p:nvPr/>
              </p:nvSpPr>
              <p:spPr bwMode="auto">
                <a:xfrm>
                  <a:off x="2445" y="0"/>
                  <a:ext cx="438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Sage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1282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2" y="0"/>
                  <a:ext cx="524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60" name="Group 21"/>
              <p:cNvGrpSpPr>
                <a:grpSpLocks/>
              </p:cNvGrpSpPr>
              <p:nvPr/>
            </p:nvGrpSpPr>
            <p:grpSpPr bwMode="auto">
              <a:xfrm>
                <a:off x="2926" y="0"/>
                <a:ext cx="603" cy="710"/>
                <a:chOff x="2926" y="0"/>
                <a:chExt cx="603" cy="710"/>
              </a:xfrm>
            </p:grpSpPr>
            <p:sp>
              <p:nvSpPr>
                <p:cNvPr id="181279" name="Rectangle 22"/>
                <p:cNvSpPr>
                  <a:spLocks noChangeArrowheads="1"/>
                </p:cNvSpPr>
                <p:nvPr/>
              </p:nvSpPr>
              <p:spPr bwMode="auto">
                <a:xfrm>
                  <a:off x="2969" y="0"/>
                  <a:ext cx="517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Sdept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1280" name="Rectangle 23"/>
                <p:cNvSpPr>
                  <a:spLocks noChangeArrowheads="1"/>
                </p:cNvSpPr>
                <p:nvPr/>
              </p:nvSpPr>
              <p:spPr bwMode="auto">
                <a:xfrm>
                  <a:off x="2926" y="0"/>
                  <a:ext cx="603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61" name="Group 24"/>
              <p:cNvGrpSpPr>
                <a:grpSpLocks/>
              </p:cNvGrpSpPr>
              <p:nvPr/>
            </p:nvGrpSpPr>
            <p:grpSpPr bwMode="auto">
              <a:xfrm>
                <a:off x="0" y="710"/>
                <a:ext cx="760" cy="499"/>
                <a:chOff x="0" y="710"/>
                <a:chExt cx="760" cy="499"/>
              </a:xfrm>
            </p:grpSpPr>
            <p:sp>
              <p:nvSpPr>
                <p:cNvPr id="18127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710"/>
                  <a:ext cx="6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0" hangingPunct="0"/>
                  <a:r>
                    <a:rPr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127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710"/>
                  <a:ext cx="7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62" name="Group 27"/>
              <p:cNvGrpSpPr>
                <a:grpSpLocks/>
              </p:cNvGrpSpPr>
              <p:nvPr/>
            </p:nvGrpSpPr>
            <p:grpSpPr bwMode="auto">
              <a:xfrm>
                <a:off x="760" y="710"/>
                <a:ext cx="456" cy="499"/>
                <a:chOff x="760" y="710"/>
                <a:chExt cx="456" cy="499"/>
              </a:xfrm>
            </p:grpSpPr>
            <p:sp>
              <p:nvSpPr>
                <p:cNvPr id="181275" name="Rectangle 28"/>
                <p:cNvSpPr>
                  <a:spLocks noChangeArrowheads="1"/>
                </p:cNvSpPr>
                <p:nvPr/>
              </p:nvSpPr>
              <p:spPr bwMode="auto">
                <a:xfrm>
                  <a:off x="803" y="710"/>
                  <a:ext cx="370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0" hangingPunct="0"/>
                  <a:r>
                    <a:rPr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1276" name="Rectangle 29"/>
                <p:cNvSpPr>
                  <a:spLocks noChangeArrowheads="1"/>
                </p:cNvSpPr>
                <p:nvPr/>
              </p:nvSpPr>
              <p:spPr bwMode="auto">
                <a:xfrm>
                  <a:off x="760" y="710"/>
                  <a:ext cx="45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63" name="Group 30"/>
              <p:cNvGrpSpPr>
                <a:grpSpLocks/>
              </p:cNvGrpSpPr>
              <p:nvPr/>
            </p:nvGrpSpPr>
            <p:grpSpPr bwMode="auto">
              <a:xfrm>
                <a:off x="1216" y="710"/>
                <a:ext cx="681" cy="499"/>
                <a:chOff x="1216" y="710"/>
                <a:chExt cx="681" cy="499"/>
              </a:xfrm>
            </p:grpSpPr>
            <p:sp>
              <p:nvSpPr>
                <p:cNvPr id="181273" name="Rectangle 31"/>
                <p:cNvSpPr>
                  <a:spLocks noChangeArrowheads="1"/>
                </p:cNvSpPr>
                <p:nvPr/>
              </p:nvSpPr>
              <p:spPr bwMode="auto">
                <a:xfrm>
                  <a:off x="1259" y="710"/>
                  <a:ext cx="59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P. </a:t>
                  </a:r>
                  <a:r>
                    <a:rPr lang="zh-CN" altLang="en-US" sz="2200" b="1" u="sng">
                      <a:latin typeface="Times New Roman" pitchFamily="18" charset="0"/>
                    </a:rPr>
                    <a:t>李勇</a:t>
                  </a:r>
                  <a:endParaRPr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1274" name="Rectangle 32"/>
                <p:cNvSpPr>
                  <a:spLocks noChangeArrowheads="1"/>
                </p:cNvSpPr>
                <p:nvPr/>
              </p:nvSpPr>
              <p:spPr bwMode="auto">
                <a:xfrm>
                  <a:off x="1216" y="710"/>
                  <a:ext cx="68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64" name="Group 33"/>
              <p:cNvGrpSpPr>
                <a:grpSpLocks/>
              </p:cNvGrpSpPr>
              <p:nvPr/>
            </p:nvGrpSpPr>
            <p:grpSpPr bwMode="auto">
              <a:xfrm>
                <a:off x="1897" y="710"/>
                <a:ext cx="505" cy="499"/>
                <a:chOff x="1897" y="710"/>
                <a:chExt cx="505" cy="499"/>
              </a:xfrm>
            </p:grpSpPr>
            <p:sp>
              <p:nvSpPr>
                <p:cNvPr id="181271" name="Rectangle 34"/>
                <p:cNvSpPr>
                  <a:spLocks noChangeArrowheads="1"/>
                </p:cNvSpPr>
                <p:nvPr/>
              </p:nvSpPr>
              <p:spPr bwMode="auto">
                <a:xfrm>
                  <a:off x="1940" y="710"/>
                  <a:ext cx="41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0" hangingPunct="0"/>
                  <a:r>
                    <a:rPr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1272" name="Rectangle 35"/>
                <p:cNvSpPr>
                  <a:spLocks noChangeArrowheads="1"/>
                </p:cNvSpPr>
                <p:nvPr/>
              </p:nvSpPr>
              <p:spPr bwMode="auto">
                <a:xfrm>
                  <a:off x="1897" y="710"/>
                  <a:ext cx="50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65" name="Group 36"/>
              <p:cNvGrpSpPr>
                <a:grpSpLocks/>
              </p:cNvGrpSpPr>
              <p:nvPr/>
            </p:nvGrpSpPr>
            <p:grpSpPr bwMode="auto">
              <a:xfrm>
                <a:off x="2402" y="710"/>
                <a:ext cx="524" cy="499"/>
                <a:chOff x="2402" y="710"/>
                <a:chExt cx="524" cy="499"/>
              </a:xfrm>
            </p:grpSpPr>
            <p:sp>
              <p:nvSpPr>
                <p:cNvPr id="181269" name="Rectangle 37"/>
                <p:cNvSpPr>
                  <a:spLocks noChangeArrowheads="1"/>
                </p:cNvSpPr>
                <p:nvPr/>
              </p:nvSpPr>
              <p:spPr bwMode="auto">
                <a:xfrm>
                  <a:off x="2445" y="710"/>
                  <a:ext cx="43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endParaRPr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1270" name="Rectangle 38"/>
                <p:cNvSpPr>
                  <a:spLocks noChangeArrowheads="1"/>
                </p:cNvSpPr>
                <p:nvPr/>
              </p:nvSpPr>
              <p:spPr bwMode="auto">
                <a:xfrm>
                  <a:off x="2402" y="710"/>
                  <a:ext cx="52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266" name="Group 39"/>
              <p:cNvGrpSpPr>
                <a:grpSpLocks/>
              </p:cNvGrpSpPr>
              <p:nvPr/>
            </p:nvGrpSpPr>
            <p:grpSpPr bwMode="auto">
              <a:xfrm>
                <a:off x="2926" y="710"/>
                <a:ext cx="603" cy="499"/>
                <a:chOff x="2926" y="710"/>
                <a:chExt cx="603" cy="499"/>
              </a:xfrm>
            </p:grpSpPr>
            <p:sp>
              <p:nvSpPr>
                <p:cNvPr id="181267" name="Rectangle 40"/>
                <p:cNvSpPr>
                  <a:spLocks noChangeArrowheads="1"/>
                </p:cNvSpPr>
                <p:nvPr/>
              </p:nvSpPr>
              <p:spPr bwMode="auto">
                <a:xfrm>
                  <a:off x="2969" y="710"/>
                  <a:ext cx="51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altLang="zh-CN" sz="2200" b="1">
                      <a:latin typeface="Times New Roman" pitchFamily="18" charset="0"/>
                    </a:rPr>
                    <a:t>IS</a:t>
                  </a:r>
                  <a:endParaRPr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1268" name="Rectangle 41"/>
                <p:cNvSpPr>
                  <a:spLocks noChangeArrowheads="1"/>
                </p:cNvSpPr>
                <p:nvPr/>
              </p:nvSpPr>
              <p:spPr bwMode="auto">
                <a:xfrm>
                  <a:off x="2926" y="710"/>
                  <a:ext cx="60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1254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3535" cy="121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175</a:t>
            </a:fld>
            <a:endParaRPr lang="en-US" altLang="zh-CN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7988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 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3]  </a:t>
            </a:r>
            <a:r>
              <a:rPr lang="zh-CN" altLang="en-US" smtClean="0"/>
              <a:t>求年龄大于</a:t>
            </a:r>
            <a:r>
              <a:rPr lang="en-US" altLang="zh-CN" smtClean="0"/>
              <a:t>19</a:t>
            </a:r>
            <a:r>
              <a:rPr lang="zh-CN" altLang="en-US" smtClean="0"/>
              <a:t>岁的学生的学号。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1295400" y="3352800"/>
            <a:ext cx="6365875" cy="1593850"/>
            <a:chOff x="-3" y="-3"/>
            <a:chExt cx="4010" cy="1004"/>
          </a:xfrm>
        </p:grpSpPr>
        <p:grpSp>
          <p:nvGrpSpPr>
            <p:cNvPr id="182277" name="Group 5"/>
            <p:cNvGrpSpPr>
              <a:grpSpLocks/>
            </p:cNvGrpSpPr>
            <p:nvPr/>
          </p:nvGrpSpPr>
          <p:grpSpPr bwMode="auto">
            <a:xfrm>
              <a:off x="0" y="0"/>
              <a:ext cx="4004" cy="998"/>
              <a:chOff x="0" y="0"/>
              <a:chExt cx="4004" cy="998"/>
            </a:xfrm>
          </p:grpSpPr>
          <p:grpSp>
            <p:nvGrpSpPr>
              <p:cNvPr id="18227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499"/>
                <a:chOff x="0" y="0"/>
                <a:chExt cx="788" cy="499"/>
              </a:xfrm>
            </p:grpSpPr>
            <p:sp>
              <p:nvSpPr>
                <p:cNvPr id="18231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231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0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792" cy="499"/>
                <a:chOff x="788" y="0"/>
                <a:chExt cx="792" cy="499"/>
              </a:xfrm>
            </p:grpSpPr>
            <p:sp>
              <p:nvSpPr>
                <p:cNvPr id="182311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70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2312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79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1" name="Group 12"/>
              <p:cNvGrpSpPr>
                <a:grpSpLocks/>
              </p:cNvGrpSpPr>
              <p:nvPr/>
            </p:nvGrpSpPr>
            <p:grpSpPr bwMode="auto">
              <a:xfrm>
                <a:off x="1580" y="0"/>
                <a:ext cx="709" cy="499"/>
                <a:chOff x="1580" y="0"/>
                <a:chExt cx="709" cy="499"/>
              </a:xfrm>
            </p:grpSpPr>
            <p:sp>
              <p:nvSpPr>
                <p:cNvPr id="182309" name="Rectangle 13"/>
                <p:cNvSpPr>
                  <a:spLocks noChangeArrowheads="1"/>
                </p:cNvSpPr>
                <p:nvPr/>
              </p:nvSpPr>
              <p:spPr bwMode="auto">
                <a:xfrm>
                  <a:off x="1623" y="0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2310" name="Rectangle 14"/>
                <p:cNvSpPr>
                  <a:spLocks noChangeArrowheads="1"/>
                </p:cNvSpPr>
                <p:nvPr/>
              </p:nvSpPr>
              <p:spPr bwMode="auto">
                <a:xfrm>
                  <a:off x="1580" y="0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2" name="Group 15"/>
              <p:cNvGrpSpPr>
                <a:grpSpLocks/>
              </p:cNvGrpSpPr>
              <p:nvPr/>
            </p:nvGrpSpPr>
            <p:grpSpPr bwMode="auto">
              <a:xfrm>
                <a:off x="2289" y="0"/>
                <a:ext cx="532" cy="499"/>
                <a:chOff x="2289" y="0"/>
                <a:chExt cx="532" cy="499"/>
              </a:xfrm>
            </p:grpSpPr>
            <p:sp>
              <p:nvSpPr>
                <p:cNvPr id="182307" name="Rectangle 16"/>
                <p:cNvSpPr>
                  <a:spLocks noChangeArrowheads="1"/>
                </p:cNvSpPr>
                <p:nvPr/>
              </p:nvSpPr>
              <p:spPr bwMode="auto">
                <a:xfrm>
                  <a:off x="2332" y="0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2308" name="Rectangle 17"/>
                <p:cNvSpPr>
                  <a:spLocks noChangeArrowheads="1"/>
                </p:cNvSpPr>
                <p:nvPr/>
              </p:nvSpPr>
              <p:spPr bwMode="auto">
                <a:xfrm>
                  <a:off x="2289" y="0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3" name="Group 18"/>
              <p:cNvGrpSpPr>
                <a:grpSpLocks/>
              </p:cNvGrpSpPr>
              <p:nvPr/>
            </p:nvGrpSpPr>
            <p:grpSpPr bwMode="auto">
              <a:xfrm>
                <a:off x="2821" y="0"/>
                <a:ext cx="552" cy="499"/>
                <a:chOff x="2821" y="0"/>
                <a:chExt cx="552" cy="499"/>
              </a:xfrm>
            </p:grpSpPr>
            <p:sp>
              <p:nvSpPr>
                <p:cNvPr id="182305" name="Rectangle 19"/>
                <p:cNvSpPr>
                  <a:spLocks noChangeArrowheads="1"/>
                </p:cNvSpPr>
                <p:nvPr/>
              </p:nvSpPr>
              <p:spPr bwMode="auto">
                <a:xfrm>
                  <a:off x="2864" y="0"/>
                  <a:ext cx="4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2306" name="Rectangle 20"/>
                <p:cNvSpPr>
                  <a:spLocks noChangeArrowheads="1"/>
                </p:cNvSpPr>
                <p:nvPr/>
              </p:nvSpPr>
              <p:spPr bwMode="auto">
                <a:xfrm>
                  <a:off x="2821" y="0"/>
                  <a:ext cx="5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4" name="Group 21"/>
              <p:cNvGrpSpPr>
                <a:grpSpLocks/>
              </p:cNvGrpSpPr>
              <p:nvPr/>
            </p:nvGrpSpPr>
            <p:grpSpPr bwMode="auto">
              <a:xfrm>
                <a:off x="3373" y="0"/>
                <a:ext cx="631" cy="499"/>
                <a:chOff x="3373" y="0"/>
                <a:chExt cx="631" cy="499"/>
              </a:xfrm>
            </p:grpSpPr>
            <p:sp>
              <p:nvSpPr>
                <p:cNvPr id="182303" name="Rectangle 22"/>
                <p:cNvSpPr>
                  <a:spLocks noChangeArrowheads="1"/>
                </p:cNvSpPr>
                <p:nvPr/>
              </p:nvSpPr>
              <p:spPr bwMode="auto">
                <a:xfrm>
                  <a:off x="3416" y="0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2304" name="Rectangle 23"/>
                <p:cNvSpPr>
                  <a:spLocks noChangeArrowheads="1"/>
                </p:cNvSpPr>
                <p:nvPr/>
              </p:nvSpPr>
              <p:spPr bwMode="auto">
                <a:xfrm>
                  <a:off x="3373" y="0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5" name="Group 24"/>
              <p:cNvGrpSpPr>
                <a:grpSpLocks/>
              </p:cNvGrpSpPr>
              <p:nvPr/>
            </p:nvGrpSpPr>
            <p:grpSpPr bwMode="auto">
              <a:xfrm>
                <a:off x="0" y="499"/>
                <a:ext cx="788" cy="499"/>
                <a:chOff x="0" y="499"/>
                <a:chExt cx="788" cy="499"/>
              </a:xfrm>
            </p:grpSpPr>
            <p:sp>
              <p:nvSpPr>
                <p:cNvPr id="182301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2302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6" name="Group 27"/>
              <p:cNvGrpSpPr>
                <a:grpSpLocks/>
              </p:cNvGrpSpPr>
              <p:nvPr/>
            </p:nvGrpSpPr>
            <p:grpSpPr bwMode="auto">
              <a:xfrm>
                <a:off x="788" y="499"/>
                <a:ext cx="792" cy="499"/>
                <a:chOff x="788" y="499"/>
                <a:chExt cx="792" cy="499"/>
              </a:xfrm>
            </p:grpSpPr>
            <p:sp>
              <p:nvSpPr>
                <p:cNvPr id="182299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499"/>
                  <a:ext cx="70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2300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499"/>
                  <a:ext cx="79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7" name="Group 30"/>
              <p:cNvGrpSpPr>
                <a:grpSpLocks/>
              </p:cNvGrpSpPr>
              <p:nvPr/>
            </p:nvGrpSpPr>
            <p:grpSpPr bwMode="auto">
              <a:xfrm>
                <a:off x="1580" y="499"/>
                <a:ext cx="709" cy="499"/>
                <a:chOff x="1580" y="499"/>
                <a:chExt cx="709" cy="499"/>
              </a:xfrm>
            </p:grpSpPr>
            <p:sp>
              <p:nvSpPr>
                <p:cNvPr id="182297" name="Rectangle 31"/>
                <p:cNvSpPr>
                  <a:spLocks noChangeArrowheads="1"/>
                </p:cNvSpPr>
                <p:nvPr/>
              </p:nvSpPr>
              <p:spPr bwMode="auto">
                <a:xfrm>
                  <a:off x="1623" y="499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2298" name="Rectangle 32"/>
                <p:cNvSpPr>
                  <a:spLocks noChangeArrowheads="1"/>
                </p:cNvSpPr>
                <p:nvPr/>
              </p:nvSpPr>
              <p:spPr bwMode="auto">
                <a:xfrm>
                  <a:off x="1580" y="499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8" name="Group 33"/>
              <p:cNvGrpSpPr>
                <a:grpSpLocks/>
              </p:cNvGrpSpPr>
              <p:nvPr/>
            </p:nvGrpSpPr>
            <p:grpSpPr bwMode="auto">
              <a:xfrm>
                <a:off x="2289" y="499"/>
                <a:ext cx="532" cy="499"/>
                <a:chOff x="2289" y="499"/>
                <a:chExt cx="532" cy="499"/>
              </a:xfrm>
            </p:grpSpPr>
            <p:sp>
              <p:nvSpPr>
                <p:cNvPr id="182295" name="Rectangle 34"/>
                <p:cNvSpPr>
                  <a:spLocks noChangeArrowheads="1"/>
                </p:cNvSpPr>
                <p:nvPr/>
              </p:nvSpPr>
              <p:spPr bwMode="auto">
                <a:xfrm>
                  <a:off x="2332" y="499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2296" name="Rectangle 35"/>
                <p:cNvSpPr>
                  <a:spLocks noChangeArrowheads="1"/>
                </p:cNvSpPr>
                <p:nvPr/>
              </p:nvSpPr>
              <p:spPr bwMode="auto">
                <a:xfrm>
                  <a:off x="2289" y="499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89" name="Group 36"/>
              <p:cNvGrpSpPr>
                <a:grpSpLocks/>
              </p:cNvGrpSpPr>
              <p:nvPr/>
            </p:nvGrpSpPr>
            <p:grpSpPr bwMode="auto">
              <a:xfrm>
                <a:off x="2821" y="499"/>
                <a:ext cx="552" cy="499"/>
                <a:chOff x="2821" y="499"/>
                <a:chExt cx="552" cy="499"/>
              </a:xfrm>
            </p:grpSpPr>
            <p:sp>
              <p:nvSpPr>
                <p:cNvPr id="182293" name="Rectangle 37"/>
                <p:cNvSpPr>
                  <a:spLocks noChangeArrowheads="1"/>
                </p:cNvSpPr>
                <p:nvPr/>
              </p:nvSpPr>
              <p:spPr bwMode="auto">
                <a:xfrm>
                  <a:off x="2864" y="499"/>
                  <a:ext cx="4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&gt;19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2294" name="Rectangle 38"/>
                <p:cNvSpPr>
                  <a:spLocks noChangeArrowheads="1"/>
                </p:cNvSpPr>
                <p:nvPr/>
              </p:nvSpPr>
              <p:spPr bwMode="auto">
                <a:xfrm>
                  <a:off x="2821" y="499"/>
                  <a:ext cx="5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290" name="Group 39"/>
              <p:cNvGrpSpPr>
                <a:grpSpLocks/>
              </p:cNvGrpSpPr>
              <p:nvPr/>
            </p:nvGrpSpPr>
            <p:grpSpPr bwMode="auto">
              <a:xfrm>
                <a:off x="3373" y="499"/>
                <a:ext cx="631" cy="499"/>
                <a:chOff x="3373" y="499"/>
                <a:chExt cx="631" cy="499"/>
              </a:xfrm>
            </p:grpSpPr>
            <p:sp>
              <p:nvSpPr>
                <p:cNvPr id="182291" name="Rectangle 40"/>
                <p:cNvSpPr>
                  <a:spLocks noChangeArrowheads="1"/>
                </p:cNvSpPr>
                <p:nvPr/>
              </p:nvSpPr>
              <p:spPr bwMode="auto">
                <a:xfrm>
                  <a:off x="3416" y="499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endParaRPr kumimoji="1"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2292" name="Rectangle 41"/>
                <p:cNvSpPr>
                  <a:spLocks noChangeArrowheads="1"/>
                </p:cNvSpPr>
                <p:nvPr/>
              </p:nvSpPr>
              <p:spPr bwMode="auto">
                <a:xfrm>
                  <a:off x="3373" y="499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2278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4010" cy="100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176</a:t>
            </a:fld>
            <a:endParaRPr lang="en-US" altLang="zh-CN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70000"/>
              </a:lnSpc>
            </a:pPr>
            <a:r>
              <a:rPr lang="en-US" altLang="zh-CN" smtClean="0"/>
              <a:t>(2) </a:t>
            </a:r>
            <a:r>
              <a:rPr lang="zh-CN" altLang="en-US" smtClean="0"/>
              <a:t>不同属性条件的与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表示方法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z="2600" smtClean="0"/>
              <a:t>把两个条件写在</a:t>
            </a:r>
            <a:r>
              <a:rPr lang="zh-CN" altLang="en-US" sz="2600" smtClean="0">
                <a:solidFill>
                  <a:srgbClr val="79710F"/>
                </a:solidFill>
              </a:rPr>
              <a:t>同一行</a:t>
            </a:r>
            <a:r>
              <a:rPr lang="zh-CN" altLang="en-US" sz="2600" smtClean="0"/>
              <a:t>上；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z="2600" smtClean="0"/>
              <a:t>把两个条件写在</a:t>
            </a:r>
            <a:r>
              <a:rPr lang="zh-CN" altLang="en-US" sz="2600" smtClean="0">
                <a:solidFill>
                  <a:srgbClr val="79710F"/>
                </a:solidFill>
              </a:rPr>
              <a:t>不同行</a:t>
            </a:r>
            <a:r>
              <a:rPr lang="zh-CN" altLang="en-US" sz="2600" smtClean="0"/>
              <a:t>上，但使用</a:t>
            </a:r>
            <a:r>
              <a:rPr lang="zh-CN" altLang="en-US" sz="2600" smtClean="0">
                <a:solidFill>
                  <a:srgbClr val="E02920"/>
                </a:solidFill>
              </a:rPr>
              <a:t>相同</a:t>
            </a:r>
            <a:r>
              <a:rPr lang="zh-CN" altLang="en-US" sz="2600" smtClean="0"/>
              <a:t>的示例元素值。</a:t>
            </a:r>
            <a:r>
              <a:rPr lang="zh-CN" altLang="en-US" smtClean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177</a:t>
            </a:fld>
            <a:endParaRPr lang="en-US" altLang="zh-CN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4]  </a:t>
            </a:r>
            <a:r>
              <a:rPr lang="zh-CN" altLang="en-US" smtClean="0"/>
              <a:t>求计算机科学系年龄大于</a:t>
            </a:r>
            <a:r>
              <a:rPr lang="en-US" altLang="zh-CN" smtClean="0"/>
              <a:t>19</a:t>
            </a:r>
            <a:r>
              <a:rPr lang="zh-CN" altLang="en-US" smtClean="0"/>
              <a:t>岁的学生的学号。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方法（</a:t>
            </a:r>
            <a:r>
              <a:rPr lang="en-US" altLang="zh-CN" smtClean="0"/>
              <a:t>1</a:t>
            </a:r>
            <a:r>
              <a:rPr lang="zh-CN" altLang="en-US" smtClean="0"/>
              <a:t>）：把两个条件写在同一行上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grpSp>
        <p:nvGrpSpPr>
          <p:cNvPr id="184324" name="Group 4"/>
          <p:cNvGrpSpPr>
            <a:grpSpLocks/>
          </p:cNvGrpSpPr>
          <p:nvPr/>
        </p:nvGrpSpPr>
        <p:grpSpPr bwMode="auto">
          <a:xfrm>
            <a:off x="1524000" y="4114800"/>
            <a:ext cx="6365875" cy="1524000"/>
            <a:chOff x="-3" y="-3"/>
            <a:chExt cx="4010" cy="1004"/>
          </a:xfrm>
        </p:grpSpPr>
        <p:grpSp>
          <p:nvGrpSpPr>
            <p:cNvPr id="184325" name="Group 5"/>
            <p:cNvGrpSpPr>
              <a:grpSpLocks/>
            </p:cNvGrpSpPr>
            <p:nvPr/>
          </p:nvGrpSpPr>
          <p:grpSpPr bwMode="auto">
            <a:xfrm>
              <a:off x="0" y="0"/>
              <a:ext cx="4004" cy="998"/>
              <a:chOff x="0" y="0"/>
              <a:chExt cx="4004" cy="998"/>
            </a:xfrm>
          </p:grpSpPr>
          <p:grpSp>
            <p:nvGrpSpPr>
              <p:cNvPr id="18432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499"/>
                <a:chOff x="0" y="0"/>
                <a:chExt cx="788" cy="499"/>
              </a:xfrm>
            </p:grpSpPr>
            <p:sp>
              <p:nvSpPr>
                <p:cNvPr id="18436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436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28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792" cy="499"/>
                <a:chOff x="788" y="0"/>
                <a:chExt cx="792" cy="499"/>
              </a:xfrm>
            </p:grpSpPr>
            <p:sp>
              <p:nvSpPr>
                <p:cNvPr id="184359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70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4360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79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29" name="Group 12"/>
              <p:cNvGrpSpPr>
                <a:grpSpLocks/>
              </p:cNvGrpSpPr>
              <p:nvPr/>
            </p:nvGrpSpPr>
            <p:grpSpPr bwMode="auto">
              <a:xfrm>
                <a:off x="1580" y="0"/>
                <a:ext cx="709" cy="499"/>
                <a:chOff x="1580" y="0"/>
                <a:chExt cx="709" cy="499"/>
              </a:xfrm>
            </p:grpSpPr>
            <p:sp>
              <p:nvSpPr>
                <p:cNvPr id="184357" name="Rectangle 13"/>
                <p:cNvSpPr>
                  <a:spLocks noChangeArrowheads="1"/>
                </p:cNvSpPr>
                <p:nvPr/>
              </p:nvSpPr>
              <p:spPr bwMode="auto">
                <a:xfrm>
                  <a:off x="1623" y="0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4358" name="Rectangle 14"/>
                <p:cNvSpPr>
                  <a:spLocks noChangeArrowheads="1"/>
                </p:cNvSpPr>
                <p:nvPr/>
              </p:nvSpPr>
              <p:spPr bwMode="auto">
                <a:xfrm>
                  <a:off x="1580" y="0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30" name="Group 15"/>
              <p:cNvGrpSpPr>
                <a:grpSpLocks/>
              </p:cNvGrpSpPr>
              <p:nvPr/>
            </p:nvGrpSpPr>
            <p:grpSpPr bwMode="auto">
              <a:xfrm>
                <a:off x="2289" y="0"/>
                <a:ext cx="532" cy="499"/>
                <a:chOff x="2289" y="0"/>
                <a:chExt cx="532" cy="499"/>
              </a:xfrm>
            </p:grpSpPr>
            <p:sp>
              <p:nvSpPr>
                <p:cNvPr id="184355" name="Rectangle 16"/>
                <p:cNvSpPr>
                  <a:spLocks noChangeArrowheads="1"/>
                </p:cNvSpPr>
                <p:nvPr/>
              </p:nvSpPr>
              <p:spPr bwMode="auto">
                <a:xfrm>
                  <a:off x="2332" y="0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4356" name="Rectangle 17"/>
                <p:cNvSpPr>
                  <a:spLocks noChangeArrowheads="1"/>
                </p:cNvSpPr>
                <p:nvPr/>
              </p:nvSpPr>
              <p:spPr bwMode="auto">
                <a:xfrm>
                  <a:off x="2289" y="0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31" name="Group 18"/>
              <p:cNvGrpSpPr>
                <a:grpSpLocks/>
              </p:cNvGrpSpPr>
              <p:nvPr/>
            </p:nvGrpSpPr>
            <p:grpSpPr bwMode="auto">
              <a:xfrm>
                <a:off x="2821" y="0"/>
                <a:ext cx="552" cy="499"/>
                <a:chOff x="2821" y="0"/>
                <a:chExt cx="552" cy="499"/>
              </a:xfrm>
            </p:grpSpPr>
            <p:sp>
              <p:nvSpPr>
                <p:cNvPr id="184353" name="Rectangle 19"/>
                <p:cNvSpPr>
                  <a:spLocks noChangeArrowheads="1"/>
                </p:cNvSpPr>
                <p:nvPr/>
              </p:nvSpPr>
              <p:spPr bwMode="auto">
                <a:xfrm>
                  <a:off x="2864" y="0"/>
                  <a:ext cx="4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4354" name="Rectangle 20"/>
                <p:cNvSpPr>
                  <a:spLocks noChangeArrowheads="1"/>
                </p:cNvSpPr>
                <p:nvPr/>
              </p:nvSpPr>
              <p:spPr bwMode="auto">
                <a:xfrm>
                  <a:off x="2821" y="0"/>
                  <a:ext cx="5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32" name="Group 21"/>
              <p:cNvGrpSpPr>
                <a:grpSpLocks/>
              </p:cNvGrpSpPr>
              <p:nvPr/>
            </p:nvGrpSpPr>
            <p:grpSpPr bwMode="auto">
              <a:xfrm>
                <a:off x="3373" y="0"/>
                <a:ext cx="631" cy="499"/>
                <a:chOff x="3373" y="0"/>
                <a:chExt cx="631" cy="499"/>
              </a:xfrm>
            </p:grpSpPr>
            <p:sp>
              <p:nvSpPr>
                <p:cNvPr id="184351" name="Rectangle 22"/>
                <p:cNvSpPr>
                  <a:spLocks noChangeArrowheads="1"/>
                </p:cNvSpPr>
                <p:nvPr/>
              </p:nvSpPr>
              <p:spPr bwMode="auto">
                <a:xfrm>
                  <a:off x="3416" y="0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4352" name="Rectangle 23"/>
                <p:cNvSpPr>
                  <a:spLocks noChangeArrowheads="1"/>
                </p:cNvSpPr>
                <p:nvPr/>
              </p:nvSpPr>
              <p:spPr bwMode="auto">
                <a:xfrm>
                  <a:off x="3373" y="0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33" name="Group 24"/>
              <p:cNvGrpSpPr>
                <a:grpSpLocks/>
              </p:cNvGrpSpPr>
              <p:nvPr/>
            </p:nvGrpSpPr>
            <p:grpSpPr bwMode="auto">
              <a:xfrm>
                <a:off x="0" y="499"/>
                <a:ext cx="788" cy="499"/>
                <a:chOff x="0" y="499"/>
                <a:chExt cx="788" cy="499"/>
              </a:xfrm>
            </p:grpSpPr>
            <p:sp>
              <p:nvSpPr>
                <p:cNvPr id="18434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435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34" name="Group 27"/>
              <p:cNvGrpSpPr>
                <a:grpSpLocks/>
              </p:cNvGrpSpPr>
              <p:nvPr/>
            </p:nvGrpSpPr>
            <p:grpSpPr bwMode="auto">
              <a:xfrm>
                <a:off x="788" y="499"/>
                <a:ext cx="792" cy="499"/>
                <a:chOff x="788" y="499"/>
                <a:chExt cx="792" cy="499"/>
              </a:xfrm>
            </p:grpSpPr>
            <p:sp>
              <p:nvSpPr>
                <p:cNvPr id="184347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499"/>
                  <a:ext cx="70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4348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499"/>
                  <a:ext cx="79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35" name="Group 30"/>
              <p:cNvGrpSpPr>
                <a:grpSpLocks/>
              </p:cNvGrpSpPr>
              <p:nvPr/>
            </p:nvGrpSpPr>
            <p:grpSpPr bwMode="auto">
              <a:xfrm>
                <a:off x="1580" y="499"/>
                <a:ext cx="709" cy="499"/>
                <a:chOff x="1580" y="499"/>
                <a:chExt cx="709" cy="499"/>
              </a:xfrm>
            </p:grpSpPr>
            <p:sp>
              <p:nvSpPr>
                <p:cNvPr id="184345" name="Rectangle 31"/>
                <p:cNvSpPr>
                  <a:spLocks noChangeArrowheads="1"/>
                </p:cNvSpPr>
                <p:nvPr/>
              </p:nvSpPr>
              <p:spPr bwMode="auto">
                <a:xfrm>
                  <a:off x="1623" y="499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4346" name="Rectangle 32"/>
                <p:cNvSpPr>
                  <a:spLocks noChangeArrowheads="1"/>
                </p:cNvSpPr>
                <p:nvPr/>
              </p:nvSpPr>
              <p:spPr bwMode="auto">
                <a:xfrm>
                  <a:off x="1580" y="499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36" name="Group 33"/>
              <p:cNvGrpSpPr>
                <a:grpSpLocks/>
              </p:cNvGrpSpPr>
              <p:nvPr/>
            </p:nvGrpSpPr>
            <p:grpSpPr bwMode="auto">
              <a:xfrm>
                <a:off x="2289" y="499"/>
                <a:ext cx="532" cy="499"/>
                <a:chOff x="2289" y="499"/>
                <a:chExt cx="532" cy="499"/>
              </a:xfrm>
            </p:grpSpPr>
            <p:sp>
              <p:nvSpPr>
                <p:cNvPr id="184343" name="Rectangle 34"/>
                <p:cNvSpPr>
                  <a:spLocks noChangeArrowheads="1"/>
                </p:cNvSpPr>
                <p:nvPr/>
              </p:nvSpPr>
              <p:spPr bwMode="auto">
                <a:xfrm>
                  <a:off x="2332" y="499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4344" name="Rectangle 35"/>
                <p:cNvSpPr>
                  <a:spLocks noChangeArrowheads="1"/>
                </p:cNvSpPr>
                <p:nvPr/>
              </p:nvSpPr>
              <p:spPr bwMode="auto">
                <a:xfrm>
                  <a:off x="2289" y="499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37" name="Group 36"/>
              <p:cNvGrpSpPr>
                <a:grpSpLocks/>
              </p:cNvGrpSpPr>
              <p:nvPr/>
            </p:nvGrpSpPr>
            <p:grpSpPr bwMode="auto">
              <a:xfrm>
                <a:off x="2821" y="499"/>
                <a:ext cx="552" cy="499"/>
                <a:chOff x="2821" y="499"/>
                <a:chExt cx="552" cy="499"/>
              </a:xfrm>
            </p:grpSpPr>
            <p:sp>
              <p:nvSpPr>
                <p:cNvPr id="184341" name="Rectangle 37"/>
                <p:cNvSpPr>
                  <a:spLocks noChangeArrowheads="1"/>
                </p:cNvSpPr>
                <p:nvPr/>
              </p:nvSpPr>
              <p:spPr bwMode="auto">
                <a:xfrm>
                  <a:off x="2864" y="499"/>
                  <a:ext cx="4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&gt;19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4342" name="Rectangle 38"/>
                <p:cNvSpPr>
                  <a:spLocks noChangeArrowheads="1"/>
                </p:cNvSpPr>
                <p:nvPr/>
              </p:nvSpPr>
              <p:spPr bwMode="auto">
                <a:xfrm>
                  <a:off x="2821" y="499"/>
                  <a:ext cx="5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338" name="Group 39"/>
              <p:cNvGrpSpPr>
                <a:grpSpLocks/>
              </p:cNvGrpSpPr>
              <p:nvPr/>
            </p:nvGrpSpPr>
            <p:grpSpPr bwMode="auto">
              <a:xfrm>
                <a:off x="3373" y="499"/>
                <a:ext cx="631" cy="499"/>
                <a:chOff x="3373" y="499"/>
                <a:chExt cx="631" cy="499"/>
              </a:xfrm>
            </p:grpSpPr>
            <p:sp>
              <p:nvSpPr>
                <p:cNvPr id="184339" name="Rectangle 40"/>
                <p:cNvSpPr>
                  <a:spLocks noChangeArrowheads="1"/>
                </p:cNvSpPr>
                <p:nvPr/>
              </p:nvSpPr>
              <p:spPr bwMode="auto">
                <a:xfrm>
                  <a:off x="3416" y="499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CS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4340" name="Rectangle 41"/>
                <p:cNvSpPr>
                  <a:spLocks noChangeArrowheads="1"/>
                </p:cNvSpPr>
                <p:nvPr/>
              </p:nvSpPr>
              <p:spPr bwMode="auto">
                <a:xfrm>
                  <a:off x="3373" y="499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326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4010" cy="100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178</a:t>
            </a:fld>
            <a:endParaRPr lang="en-US" altLang="zh-CN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   </a:t>
            </a:r>
            <a:r>
              <a:rPr lang="zh-CN" altLang="en-US" sz="2600" smtClean="0"/>
              <a:t>方法（</a:t>
            </a:r>
            <a:r>
              <a:rPr lang="en-US" altLang="zh-CN" sz="2600" smtClean="0"/>
              <a:t>2</a:t>
            </a:r>
            <a:r>
              <a:rPr lang="zh-CN" altLang="en-US" sz="2600" smtClean="0"/>
              <a:t>）：把两个条件写在不同行上，但使用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                         相同的示例元素值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注：对于多行条件的查询，先输入哪一行是任意的，查询结果相同。</a:t>
            </a:r>
          </a:p>
        </p:txBody>
      </p:sp>
      <p:grpSp>
        <p:nvGrpSpPr>
          <p:cNvPr id="185348" name="Group 4"/>
          <p:cNvGrpSpPr>
            <a:grpSpLocks/>
          </p:cNvGrpSpPr>
          <p:nvPr/>
        </p:nvGrpSpPr>
        <p:grpSpPr bwMode="auto">
          <a:xfrm>
            <a:off x="1524000" y="3124200"/>
            <a:ext cx="6365875" cy="1371600"/>
            <a:chOff x="-3" y="-3"/>
            <a:chExt cx="4010" cy="1215"/>
          </a:xfrm>
        </p:grpSpPr>
        <p:grpSp>
          <p:nvGrpSpPr>
            <p:cNvPr id="185349" name="Group 5"/>
            <p:cNvGrpSpPr>
              <a:grpSpLocks/>
            </p:cNvGrpSpPr>
            <p:nvPr/>
          </p:nvGrpSpPr>
          <p:grpSpPr bwMode="auto">
            <a:xfrm>
              <a:off x="0" y="0"/>
              <a:ext cx="4004" cy="1209"/>
              <a:chOff x="0" y="0"/>
              <a:chExt cx="4004" cy="1209"/>
            </a:xfrm>
          </p:grpSpPr>
          <p:grpSp>
            <p:nvGrpSpPr>
              <p:cNvPr id="18535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499"/>
                <a:chOff x="0" y="0"/>
                <a:chExt cx="788" cy="499"/>
              </a:xfrm>
            </p:grpSpPr>
            <p:sp>
              <p:nvSpPr>
                <p:cNvPr id="18538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538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52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792" cy="499"/>
                <a:chOff x="788" y="0"/>
                <a:chExt cx="792" cy="499"/>
              </a:xfrm>
            </p:grpSpPr>
            <p:sp>
              <p:nvSpPr>
                <p:cNvPr id="185383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70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5384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79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53" name="Group 12"/>
              <p:cNvGrpSpPr>
                <a:grpSpLocks/>
              </p:cNvGrpSpPr>
              <p:nvPr/>
            </p:nvGrpSpPr>
            <p:grpSpPr bwMode="auto">
              <a:xfrm>
                <a:off x="1580" y="0"/>
                <a:ext cx="709" cy="499"/>
                <a:chOff x="1580" y="0"/>
                <a:chExt cx="709" cy="499"/>
              </a:xfrm>
            </p:grpSpPr>
            <p:sp>
              <p:nvSpPr>
                <p:cNvPr id="185381" name="Rectangle 13"/>
                <p:cNvSpPr>
                  <a:spLocks noChangeArrowheads="1"/>
                </p:cNvSpPr>
                <p:nvPr/>
              </p:nvSpPr>
              <p:spPr bwMode="auto">
                <a:xfrm>
                  <a:off x="1623" y="0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5382" name="Rectangle 14"/>
                <p:cNvSpPr>
                  <a:spLocks noChangeArrowheads="1"/>
                </p:cNvSpPr>
                <p:nvPr/>
              </p:nvSpPr>
              <p:spPr bwMode="auto">
                <a:xfrm>
                  <a:off x="1580" y="0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54" name="Group 15"/>
              <p:cNvGrpSpPr>
                <a:grpSpLocks/>
              </p:cNvGrpSpPr>
              <p:nvPr/>
            </p:nvGrpSpPr>
            <p:grpSpPr bwMode="auto">
              <a:xfrm>
                <a:off x="2289" y="0"/>
                <a:ext cx="532" cy="499"/>
                <a:chOff x="2289" y="0"/>
                <a:chExt cx="532" cy="499"/>
              </a:xfrm>
            </p:grpSpPr>
            <p:sp>
              <p:nvSpPr>
                <p:cNvPr id="185379" name="Rectangle 16"/>
                <p:cNvSpPr>
                  <a:spLocks noChangeArrowheads="1"/>
                </p:cNvSpPr>
                <p:nvPr/>
              </p:nvSpPr>
              <p:spPr bwMode="auto">
                <a:xfrm>
                  <a:off x="2332" y="0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5380" name="Rectangle 17"/>
                <p:cNvSpPr>
                  <a:spLocks noChangeArrowheads="1"/>
                </p:cNvSpPr>
                <p:nvPr/>
              </p:nvSpPr>
              <p:spPr bwMode="auto">
                <a:xfrm>
                  <a:off x="2289" y="0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55" name="Group 18"/>
              <p:cNvGrpSpPr>
                <a:grpSpLocks/>
              </p:cNvGrpSpPr>
              <p:nvPr/>
            </p:nvGrpSpPr>
            <p:grpSpPr bwMode="auto">
              <a:xfrm>
                <a:off x="2821" y="0"/>
                <a:ext cx="552" cy="499"/>
                <a:chOff x="2821" y="0"/>
                <a:chExt cx="552" cy="499"/>
              </a:xfrm>
            </p:grpSpPr>
            <p:sp>
              <p:nvSpPr>
                <p:cNvPr id="185377" name="Rectangle 19"/>
                <p:cNvSpPr>
                  <a:spLocks noChangeArrowheads="1"/>
                </p:cNvSpPr>
                <p:nvPr/>
              </p:nvSpPr>
              <p:spPr bwMode="auto">
                <a:xfrm>
                  <a:off x="2864" y="0"/>
                  <a:ext cx="4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537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21" y="0"/>
                  <a:ext cx="5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56" name="Group 21"/>
              <p:cNvGrpSpPr>
                <a:grpSpLocks/>
              </p:cNvGrpSpPr>
              <p:nvPr/>
            </p:nvGrpSpPr>
            <p:grpSpPr bwMode="auto">
              <a:xfrm>
                <a:off x="3373" y="0"/>
                <a:ext cx="631" cy="499"/>
                <a:chOff x="3373" y="0"/>
                <a:chExt cx="631" cy="499"/>
              </a:xfrm>
            </p:grpSpPr>
            <p:sp>
              <p:nvSpPr>
                <p:cNvPr id="185375" name="Rectangle 22"/>
                <p:cNvSpPr>
                  <a:spLocks noChangeArrowheads="1"/>
                </p:cNvSpPr>
                <p:nvPr/>
              </p:nvSpPr>
              <p:spPr bwMode="auto">
                <a:xfrm>
                  <a:off x="3416" y="0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5376" name="Rectangle 23"/>
                <p:cNvSpPr>
                  <a:spLocks noChangeArrowheads="1"/>
                </p:cNvSpPr>
                <p:nvPr/>
              </p:nvSpPr>
              <p:spPr bwMode="auto">
                <a:xfrm>
                  <a:off x="3373" y="0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57" name="Group 24"/>
              <p:cNvGrpSpPr>
                <a:grpSpLocks/>
              </p:cNvGrpSpPr>
              <p:nvPr/>
            </p:nvGrpSpPr>
            <p:grpSpPr bwMode="auto">
              <a:xfrm>
                <a:off x="0" y="499"/>
                <a:ext cx="788" cy="710"/>
                <a:chOff x="0" y="499"/>
                <a:chExt cx="788" cy="710"/>
              </a:xfrm>
            </p:grpSpPr>
            <p:sp>
              <p:nvSpPr>
                <p:cNvPr id="185373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702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5374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88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58" name="Group 27"/>
              <p:cNvGrpSpPr>
                <a:grpSpLocks/>
              </p:cNvGrpSpPr>
              <p:nvPr/>
            </p:nvGrpSpPr>
            <p:grpSpPr bwMode="auto">
              <a:xfrm>
                <a:off x="788" y="499"/>
                <a:ext cx="792" cy="710"/>
                <a:chOff x="788" y="499"/>
                <a:chExt cx="792" cy="710"/>
              </a:xfrm>
            </p:grpSpPr>
            <p:sp>
              <p:nvSpPr>
                <p:cNvPr id="185371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499"/>
                  <a:ext cx="70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eaLnBrk="0" hangingPunct="0"/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95001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5372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499"/>
                  <a:ext cx="79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59" name="Group 30"/>
              <p:cNvGrpSpPr>
                <a:grpSpLocks/>
              </p:cNvGrpSpPr>
              <p:nvPr/>
            </p:nvGrpSpPr>
            <p:grpSpPr bwMode="auto">
              <a:xfrm>
                <a:off x="1580" y="499"/>
                <a:ext cx="709" cy="710"/>
                <a:chOff x="1580" y="499"/>
                <a:chExt cx="709" cy="710"/>
              </a:xfrm>
            </p:grpSpPr>
            <p:sp>
              <p:nvSpPr>
                <p:cNvPr id="185369" name="Rectangle 31"/>
                <p:cNvSpPr>
                  <a:spLocks noChangeArrowheads="1"/>
                </p:cNvSpPr>
                <p:nvPr/>
              </p:nvSpPr>
              <p:spPr bwMode="auto">
                <a:xfrm>
                  <a:off x="1623" y="499"/>
                  <a:ext cx="623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5370" name="Rectangle 32"/>
                <p:cNvSpPr>
                  <a:spLocks noChangeArrowheads="1"/>
                </p:cNvSpPr>
                <p:nvPr/>
              </p:nvSpPr>
              <p:spPr bwMode="auto">
                <a:xfrm>
                  <a:off x="1580" y="499"/>
                  <a:ext cx="709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60" name="Group 33"/>
              <p:cNvGrpSpPr>
                <a:grpSpLocks/>
              </p:cNvGrpSpPr>
              <p:nvPr/>
            </p:nvGrpSpPr>
            <p:grpSpPr bwMode="auto">
              <a:xfrm>
                <a:off x="2289" y="499"/>
                <a:ext cx="532" cy="710"/>
                <a:chOff x="2289" y="499"/>
                <a:chExt cx="532" cy="710"/>
              </a:xfrm>
            </p:grpSpPr>
            <p:sp>
              <p:nvSpPr>
                <p:cNvPr id="185367" name="Rectangle 34"/>
                <p:cNvSpPr>
                  <a:spLocks noChangeArrowheads="1"/>
                </p:cNvSpPr>
                <p:nvPr/>
              </p:nvSpPr>
              <p:spPr bwMode="auto">
                <a:xfrm>
                  <a:off x="2332" y="499"/>
                  <a:ext cx="44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5368" name="Rectangle 35"/>
                <p:cNvSpPr>
                  <a:spLocks noChangeArrowheads="1"/>
                </p:cNvSpPr>
                <p:nvPr/>
              </p:nvSpPr>
              <p:spPr bwMode="auto">
                <a:xfrm>
                  <a:off x="2289" y="499"/>
                  <a:ext cx="53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61" name="Group 36"/>
              <p:cNvGrpSpPr>
                <a:grpSpLocks/>
              </p:cNvGrpSpPr>
              <p:nvPr/>
            </p:nvGrpSpPr>
            <p:grpSpPr bwMode="auto">
              <a:xfrm>
                <a:off x="2821" y="499"/>
                <a:ext cx="552" cy="710"/>
                <a:chOff x="2821" y="499"/>
                <a:chExt cx="552" cy="710"/>
              </a:xfrm>
            </p:grpSpPr>
            <p:sp>
              <p:nvSpPr>
                <p:cNvPr id="185365" name="Rectangle 37"/>
                <p:cNvSpPr>
                  <a:spLocks noChangeArrowheads="1"/>
                </p:cNvSpPr>
                <p:nvPr/>
              </p:nvSpPr>
              <p:spPr bwMode="auto">
                <a:xfrm>
                  <a:off x="2864" y="499"/>
                  <a:ext cx="46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2200" b="1">
                      <a:latin typeface="Times New Roman" pitchFamily="18" charset="0"/>
                    </a:rPr>
                    <a:t> 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eaLnBrk="0" hangingPunct="0"/>
                  <a:r>
                    <a:rPr kumimoji="1" lang="en-US" altLang="zh-CN" sz="2200" b="1">
                      <a:latin typeface="Times New Roman" pitchFamily="18" charset="0"/>
                    </a:rPr>
                    <a:t>&gt;19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5366" name="Rectangle 38"/>
                <p:cNvSpPr>
                  <a:spLocks noChangeArrowheads="1"/>
                </p:cNvSpPr>
                <p:nvPr/>
              </p:nvSpPr>
              <p:spPr bwMode="auto">
                <a:xfrm>
                  <a:off x="2821" y="499"/>
                  <a:ext cx="55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62" name="Group 39"/>
              <p:cNvGrpSpPr>
                <a:grpSpLocks/>
              </p:cNvGrpSpPr>
              <p:nvPr/>
            </p:nvGrpSpPr>
            <p:grpSpPr bwMode="auto">
              <a:xfrm>
                <a:off x="3373" y="499"/>
                <a:ext cx="631" cy="710"/>
                <a:chOff x="3373" y="499"/>
                <a:chExt cx="631" cy="710"/>
              </a:xfrm>
            </p:grpSpPr>
            <p:sp>
              <p:nvSpPr>
                <p:cNvPr id="185363" name="Rectangle 40"/>
                <p:cNvSpPr>
                  <a:spLocks noChangeArrowheads="1"/>
                </p:cNvSpPr>
                <p:nvPr/>
              </p:nvSpPr>
              <p:spPr bwMode="auto">
                <a:xfrm>
                  <a:off x="3416" y="499"/>
                  <a:ext cx="545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CS 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5364" name="Rectangle 41"/>
                <p:cNvSpPr>
                  <a:spLocks noChangeArrowheads="1"/>
                </p:cNvSpPr>
                <p:nvPr/>
              </p:nvSpPr>
              <p:spPr bwMode="auto">
                <a:xfrm>
                  <a:off x="3373" y="499"/>
                  <a:ext cx="631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5350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4010" cy="121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179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  </a:t>
            </a:r>
            <a:r>
              <a:rPr lang="zh-CN" altLang="en-US" smtClean="0"/>
              <a:t>关系数据结构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altLang="zh-CN" smtClean="0">
                <a:latin typeface="宋体" pitchFamily="49" charset="-122"/>
              </a:rPr>
              <a:t>1.</a:t>
            </a:r>
            <a:r>
              <a:rPr lang="zh-CN" altLang="en-US" smtClean="0">
                <a:latin typeface="宋体" pitchFamily="49" charset="-122"/>
              </a:rPr>
              <a:t>关系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mtClean="0">
                <a:latin typeface="宋体" pitchFamily="49" charset="-122"/>
              </a:rPr>
              <a:t>2.</a:t>
            </a:r>
            <a:r>
              <a:rPr lang="zh-CN" altLang="en-US" smtClean="0"/>
              <a:t>关系模式</a:t>
            </a:r>
            <a:endParaRPr lang="zh-CN" altLang="en-US" smtClean="0">
              <a:ea typeface="黑体" pitchFamily="2" charset="-122"/>
            </a:endParaRPr>
          </a:p>
          <a:p>
            <a:pPr eaLnBrk="1" hangingPunct="1">
              <a:lnSpc>
                <a:spcPct val="190000"/>
              </a:lnSpc>
            </a:pPr>
            <a:r>
              <a:rPr lang="en-US" altLang="zh-CN" smtClean="0">
                <a:latin typeface="宋体" pitchFamily="49" charset="-122"/>
              </a:rPr>
              <a:t>3.</a:t>
            </a:r>
            <a:r>
              <a:rPr lang="zh-CN" altLang="en-US" smtClean="0"/>
              <a:t>关系数据库</a:t>
            </a:r>
            <a:endParaRPr lang="zh-CN" altLang="en-US" smtClean="0"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70000"/>
              </a:lnSpc>
            </a:pPr>
            <a:r>
              <a:rPr lang="en-US" altLang="zh-CN" smtClean="0"/>
              <a:t>(3) </a:t>
            </a:r>
            <a:r>
              <a:rPr lang="zh-CN" altLang="en-US" smtClean="0"/>
              <a:t>同一属性条件的与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表示方法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z="2600" smtClean="0"/>
              <a:t>把两个条件写在不同行上，但使用</a:t>
            </a:r>
            <a:r>
              <a:rPr lang="zh-CN" altLang="en-US" sz="2600" smtClean="0">
                <a:solidFill>
                  <a:srgbClr val="E02920"/>
                </a:solidFill>
              </a:rPr>
              <a:t>相同</a:t>
            </a:r>
            <a:r>
              <a:rPr lang="zh-CN" altLang="en-US" sz="2600" smtClean="0"/>
              <a:t>的示例元素值。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180</a:t>
            </a:fld>
            <a:endParaRPr lang="en-US" altLang="zh-CN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5]  </a:t>
            </a:r>
            <a:r>
              <a:rPr lang="zh-CN" altLang="en-US" smtClean="0"/>
              <a:t>查询既选修了</a:t>
            </a:r>
            <a:r>
              <a:rPr lang="en-US" altLang="zh-CN" smtClean="0"/>
              <a:t>1</a:t>
            </a:r>
            <a:r>
              <a:rPr lang="zh-CN" altLang="en-US" smtClean="0"/>
              <a:t>号课程又选修了</a:t>
            </a:r>
            <a:r>
              <a:rPr lang="en-US" altLang="zh-CN" smtClean="0"/>
              <a:t>2</a:t>
            </a:r>
            <a:r>
              <a:rPr lang="zh-CN" altLang="en-US" smtClean="0"/>
              <a:t>号课程的学生的学号。 </a:t>
            </a:r>
          </a:p>
        </p:txBody>
      </p:sp>
      <p:grpSp>
        <p:nvGrpSpPr>
          <p:cNvPr id="187396" name="Group 4"/>
          <p:cNvGrpSpPr>
            <a:grpSpLocks/>
          </p:cNvGrpSpPr>
          <p:nvPr/>
        </p:nvGrpSpPr>
        <p:grpSpPr bwMode="auto">
          <a:xfrm>
            <a:off x="1981200" y="3505200"/>
            <a:ext cx="5867400" cy="1371600"/>
            <a:chOff x="-3" y="-3"/>
            <a:chExt cx="1725" cy="2991"/>
          </a:xfrm>
        </p:grpSpPr>
        <p:grpSp>
          <p:nvGrpSpPr>
            <p:cNvPr id="187397" name="Group 5"/>
            <p:cNvGrpSpPr>
              <a:grpSpLocks/>
            </p:cNvGrpSpPr>
            <p:nvPr/>
          </p:nvGrpSpPr>
          <p:grpSpPr bwMode="auto">
            <a:xfrm>
              <a:off x="0" y="0"/>
              <a:ext cx="1719" cy="2985"/>
              <a:chOff x="0" y="0"/>
              <a:chExt cx="1719" cy="2985"/>
            </a:xfrm>
          </p:grpSpPr>
          <p:grpSp>
            <p:nvGrpSpPr>
              <p:cNvPr id="18739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48" cy="1009"/>
                <a:chOff x="0" y="0"/>
                <a:chExt cx="448" cy="1009"/>
              </a:xfrm>
            </p:grpSpPr>
            <p:sp>
              <p:nvSpPr>
                <p:cNvPr id="18742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2" cy="10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tabLst>
                      <a:tab pos="266700" algn="r"/>
                      <a:tab pos="5292725" algn="r"/>
                    </a:tabLst>
                  </a:pPr>
                  <a:r>
                    <a:rPr kumimoji="1" lang="en-US" altLang="zh-CN" sz="2200" b="1">
                      <a:latin typeface="Times New Roman" pitchFamily="18" charset="0"/>
                    </a:rPr>
                    <a:t>SC</a:t>
                  </a:r>
                  <a:endParaRPr kumimoji="1" lang="en-US" altLang="zh-CN" sz="900">
                    <a:latin typeface="Times New Roman" pitchFamily="18" charset="0"/>
                  </a:endParaRPr>
                </a:p>
                <a:p>
                  <a:pPr algn="ctr" eaLnBrk="0" hangingPunct="0">
                    <a:tabLst>
                      <a:tab pos="266700" algn="r"/>
                      <a:tab pos="5292725" algn="r"/>
                    </a:tabLst>
                  </a:pP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742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8" cy="10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7400" name="Group 9"/>
              <p:cNvGrpSpPr>
                <a:grpSpLocks/>
              </p:cNvGrpSpPr>
              <p:nvPr/>
            </p:nvGrpSpPr>
            <p:grpSpPr bwMode="auto">
              <a:xfrm>
                <a:off x="448" y="0"/>
                <a:ext cx="421" cy="1009"/>
                <a:chOff x="448" y="0"/>
                <a:chExt cx="421" cy="1009"/>
              </a:xfrm>
            </p:grpSpPr>
            <p:sp>
              <p:nvSpPr>
                <p:cNvPr id="187419" name="Rectangle 10"/>
                <p:cNvSpPr>
                  <a:spLocks noChangeArrowheads="1"/>
                </p:cNvSpPr>
                <p:nvPr/>
              </p:nvSpPr>
              <p:spPr bwMode="auto">
                <a:xfrm>
                  <a:off x="491" y="0"/>
                  <a:ext cx="335" cy="10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7420" name="Rectangle 11"/>
                <p:cNvSpPr>
                  <a:spLocks noChangeArrowheads="1"/>
                </p:cNvSpPr>
                <p:nvPr/>
              </p:nvSpPr>
              <p:spPr bwMode="auto">
                <a:xfrm>
                  <a:off x="448" y="0"/>
                  <a:ext cx="421" cy="10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7401" name="Group 12"/>
              <p:cNvGrpSpPr>
                <a:grpSpLocks/>
              </p:cNvGrpSpPr>
              <p:nvPr/>
            </p:nvGrpSpPr>
            <p:grpSpPr bwMode="auto">
              <a:xfrm>
                <a:off x="869" y="0"/>
                <a:ext cx="413" cy="1009"/>
                <a:chOff x="869" y="0"/>
                <a:chExt cx="413" cy="1009"/>
              </a:xfrm>
            </p:grpSpPr>
            <p:sp>
              <p:nvSpPr>
                <p:cNvPr id="187417" name="Rectangle 13"/>
                <p:cNvSpPr>
                  <a:spLocks noChangeArrowheads="1"/>
                </p:cNvSpPr>
                <p:nvPr/>
              </p:nvSpPr>
              <p:spPr bwMode="auto">
                <a:xfrm>
                  <a:off x="912" y="0"/>
                  <a:ext cx="327" cy="10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  <a:cs typeface="Times New Roman" pitchFamily="18" charset="0"/>
                    </a:rPr>
                    <a:t>Cno 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7418" name="Rectangle 14"/>
                <p:cNvSpPr>
                  <a:spLocks noChangeArrowheads="1"/>
                </p:cNvSpPr>
                <p:nvPr/>
              </p:nvSpPr>
              <p:spPr bwMode="auto">
                <a:xfrm>
                  <a:off x="869" y="0"/>
                  <a:ext cx="413" cy="10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7402" name="Group 15"/>
              <p:cNvGrpSpPr>
                <a:grpSpLocks/>
              </p:cNvGrpSpPr>
              <p:nvPr/>
            </p:nvGrpSpPr>
            <p:grpSpPr bwMode="auto">
              <a:xfrm>
                <a:off x="1282" y="0"/>
                <a:ext cx="437" cy="1009"/>
                <a:chOff x="1282" y="0"/>
                <a:chExt cx="437" cy="1009"/>
              </a:xfrm>
            </p:grpSpPr>
            <p:sp>
              <p:nvSpPr>
                <p:cNvPr id="187415" name="Rectangle 16"/>
                <p:cNvSpPr>
                  <a:spLocks noChangeArrowheads="1"/>
                </p:cNvSpPr>
                <p:nvPr/>
              </p:nvSpPr>
              <p:spPr bwMode="auto">
                <a:xfrm>
                  <a:off x="1325" y="0"/>
                  <a:ext cx="351" cy="10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Grade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7416" name="Rectangle 17"/>
                <p:cNvSpPr>
                  <a:spLocks noChangeArrowheads="1"/>
                </p:cNvSpPr>
                <p:nvPr/>
              </p:nvSpPr>
              <p:spPr bwMode="auto">
                <a:xfrm>
                  <a:off x="1282" y="0"/>
                  <a:ext cx="437" cy="10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7403" name="Group 18"/>
              <p:cNvGrpSpPr>
                <a:grpSpLocks/>
              </p:cNvGrpSpPr>
              <p:nvPr/>
            </p:nvGrpSpPr>
            <p:grpSpPr bwMode="auto">
              <a:xfrm>
                <a:off x="0" y="1009"/>
                <a:ext cx="448" cy="1976"/>
                <a:chOff x="0" y="1009"/>
                <a:chExt cx="448" cy="1976"/>
              </a:xfrm>
            </p:grpSpPr>
            <p:sp>
              <p:nvSpPr>
                <p:cNvPr id="18741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1009"/>
                  <a:ext cx="362" cy="19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7414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009"/>
                  <a:ext cx="448" cy="19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7404" name="Group 21"/>
              <p:cNvGrpSpPr>
                <a:grpSpLocks/>
              </p:cNvGrpSpPr>
              <p:nvPr/>
            </p:nvGrpSpPr>
            <p:grpSpPr bwMode="auto">
              <a:xfrm>
                <a:off x="448" y="1009"/>
                <a:ext cx="421" cy="1976"/>
                <a:chOff x="448" y="1009"/>
                <a:chExt cx="421" cy="1976"/>
              </a:xfrm>
            </p:grpSpPr>
            <p:sp>
              <p:nvSpPr>
                <p:cNvPr id="187411" name="Rectangle 22"/>
                <p:cNvSpPr>
                  <a:spLocks noChangeArrowheads="1"/>
                </p:cNvSpPr>
                <p:nvPr/>
              </p:nvSpPr>
              <p:spPr bwMode="auto">
                <a:xfrm>
                  <a:off x="491" y="1009"/>
                  <a:ext cx="335" cy="19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7412" name="Rectangle 23"/>
                <p:cNvSpPr>
                  <a:spLocks noChangeArrowheads="1"/>
                </p:cNvSpPr>
                <p:nvPr/>
              </p:nvSpPr>
              <p:spPr bwMode="auto">
                <a:xfrm>
                  <a:off x="448" y="1009"/>
                  <a:ext cx="421" cy="19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7405" name="Group 24"/>
              <p:cNvGrpSpPr>
                <a:grpSpLocks/>
              </p:cNvGrpSpPr>
              <p:nvPr/>
            </p:nvGrpSpPr>
            <p:grpSpPr bwMode="auto">
              <a:xfrm>
                <a:off x="869" y="1009"/>
                <a:ext cx="413" cy="1976"/>
                <a:chOff x="869" y="1009"/>
                <a:chExt cx="413" cy="1976"/>
              </a:xfrm>
            </p:grpSpPr>
            <p:sp>
              <p:nvSpPr>
                <p:cNvPr id="187409" name="Rectangle 25"/>
                <p:cNvSpPr>
                  <a:spLocks noChangeArrowheads="1"/>
                </p:cNvSpPr>
                <p:nvPr/>
              </p:nvSpPr>
              <p:spPr bwMode="auto">
                <a:xfrm>
                  <a:off x="912" y="1009"/>
                  <a:ext cx="327" cy="19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en-US" altLang="zh-CN" sz="2200" b="1">
                      <a:latin typeface="Times New Roman" pitchFamily="18" charset="0"/>
                    </a:rPr>
                    <a:t>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7410" name="Rectangle 26"/>
                <p:cNvSpPr>
                  <a:spLocks noChangeArrowheads="1"/>
                </p:cNvSpPr>
                <p:nvPr/>
              </p:nvSpPr>
              <p:spPr bwMode="auto">
                <a:xfrm>
                  <a:off x="869" y="1009"/>
                  <a:ext cx="413" cy="19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7406" name="Group 27"/>
              <p:cNvGrpSpPr>
                <a:grpSpLocks/>
              </p:cNvGrpSpPr>
              <p:nvPr/>
            </p:nvGrpSpPr>
            <p:grpSpPr bwMode="auto">
              <a:xfrm>
                <a:off x="1282" y="1009"/>
                <a:ext cx="437" cy="1976"/>
                <a:chOff x="1282" y="1009"/>
                <a:chExt cx="437" cy="1976"/>
              </a:xfrm>
            </p:grpSpPr>
            <p:sp>
              <p:nvSpPr>
                <p:cNvPr id="187407" name="Rectangle 28"/>
                <p:cNvSpPr>
                  <a:spLocks noChangeArrowheads="1"/>
                </p:cNvSpPr>
                <p:nvPr/>
              </p:nvSpPr>
              <p:spPr bwMode="auto">
                <a:xfrm>
                  <a:off x="1325" y="1009"/>
                  <a:ext cx="351" cy="19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7408" name="Rectangle 29"/>
                <p:cNvSpPr>
                  <a:spLocks noChangeArrowheads="1"/>
                </p:cNvSpPr>
                <p:nvPr/>
              </p:nvSpPr>
              <p:spPr bwMode="auto">
                <a:xfrm>
                  <a:off x="1282" y="1009"/>
                  <a:ext cx="437" cy="19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7398" name="Rectangle 30"/>
            <p:cNvSpPr>
              <a:spLocks noChangeArrowheads="1"/>
            </p:cNvSpPr>
            <p:nvPr/>
          </p:nvSpPr>
          <p:spPr bwMode="auto">
            <a:xfrm>
              <a:off x="-3" y="-3"/>
              <a:ext cx="1725" cy="2991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181</a:t>
            </a:fld>
            <a:endParaRPr lang="en-US" altLang="zh-CN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70000"/>
              </a:lnSpc>
            </a:pPr>
            <a:r>
              <a:rPr lang="en-US" altLang="zh-CN" smtClean="0"/>
              <a:t>(4) </a:t>
            </a:r>
            <a:r>
              <a:rPr lang="zh-CN" altLang="en-US" smtClean="0"/>
              <a:t>或条件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表示方法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z="2600" smtClean="0"/>
              <a:t>把两个条件写在不同行上，并且使用</a:t>
            </a:r>
            <a:r>
              <a:rPr lang="zh-CN" altLang="en-US" sz="2600" smtClean="0">
                <a:solidFill>
                  <a:srgbClr val="E02920"/>
                </a:solidFill>
              </a:rPr>
              <a:t>不同</a:t>
            </a:r>
            <a:r>
              <a:rPr lang="zh-CN" altLang="en-US" sz="2600" smtClean="0"/>
              <a:t>的示例元素值。</a:t>
            </a:r>
            <a:endParaRPr lang="zh-CN" altLang="en-US" smtClean="0"/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182</a:t>
            </a:fld>
            <a:endParaRPr lang="en-US" altLang="zh-CN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6]  </a:t>
            </a:r>
            <a:r>
              <a:rPr lang="zh-CN" altLang="en-US" smtClean="0"/>
              <a:t>查询计算机科学系或者年龄大于</a:t>
            </a:r>
            <a:r>
              <a:rPr lang="en-US" altLang="zh-CN" smtClean="0"/>
              <a:t>19</a:t>
            </a:r>
            <a:r>
              <a:rPr lang="zh-CN" altLang="en-US" smtClean="0"/>
              <a:t>岁的学生的学号。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grpSp>
        <p:nvGrpSpPr>
          <p:cNvPr id="189444" name="Group 4"/>
          <p:cNvGrpSpPr>
            <a:grpSpLocks/>
          </p:cNvGrpSpPr>
          <p:nvPr/>
        </p:nvGrpSpPr>
        <p:grpSpPr bwMode="auto">
          <a:xfrm>
            <a:off x="1905000" y="3886200"/>
            <a:ext cx="6365875" cy="1600200"/>
            <a:chOff x="-3" y="-3"/>
            <a:chExt cx="4010" cy="1215"/>
          </a:xfrm>
        </p:grpSpPr>
        <p:grpSp>
          <p:nvGrpSpPr>
            <p:cNvPr id="189445" name="Group 5"/>
            <p:cNvGrpSpPr>
              <a:grpSpLocks/>
            </p:cNvGrpSpPr>
            <p:nvPr/>
          </p:nvGrpSpPr>
          <p:grpSpPr bwMode="auto">
            <a:xfrm>
              <a:off x="0" y="0"/>
              <a:ext cx="4004" cy="1209"/>
              <a:chOff x="0" y="0"/>
              <a:chExt cx="4004" cy="1209"/>
            </a:xfrm>
          </p:grpSpPr>
          <p:grpSp>
            <p:nvGrpSpPr>
              <p:cNvPr id="18944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499"/>
                <a:chOff x="0" y="0"/>
                <a:chExt cx="788" cy="499"/>
              </a:xfrm>
            </p:grpSpPr>
            <p:sp>
              <p:nvSpPr>
                <p:cNvPr id="18948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948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448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792" cy="499"/>
                <a:chOff x="788" y="0"/>
                <a:chExt cx="792" cy="499"/>
              </a:xfrm>
            </p:grpSpPr>
            <p:sp>
              <p:nvSpPr>
                <p:cNvPr id="189479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70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9480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79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449" name="Group 12"/>
              <p:cNvGrpSpPr>
                <a:grpSpLocks/>
              </p:cNvGrpSpPr>
              <p:nvPr/>
            </p:nvGrpSpPr>
            <p:grpSpPr bwMode="auto">
              <a:xfrm>
                <a:off x="1580" y="0"/>
                <a:ext cx="709" cy="499"/>
                <a:chOff x="1580" y="0"/>
                <a:chExt cx="709" cy="499"/>
              </a:xfrm>
            </p:grpSpPr>
            <p:sp>
              <p:nvSpPr>
                <p:cNvPr id="189477" name="Rectangle 13"/>
                <p:cNvSpPr>
                  <a:spLocks noChangeArrowheads="1"/>
                </p:cNvSpPr>
                <p:nvPr/>
              </p:nvSpPr>
              <p:spPr bwMode="auto">
                <a:xfrm>
                  <a:off x="1623" y="0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94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580" y="0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450" name="Group 15"/>
              <p:cNvGrpSpPr>
                <a:grpSpLocks/>
              </p:cNvGrpSpPr>
              <p:nvPr/>
            </p:nvGrpSpPr>
            <p:grpSpPr bwMode="auto">
              <a:xfrm>
                <a:off x="2289" y="0"/>
                <a:ext cx="532" cy="499"/>
                <a:chOff x="2289" y="0"/>
                <a:chExt cx="532" cy="499"/>
              </a:xfrm>
            </p:grpSpPr>
            <p:sp>
              <p:nvSpPr>
                <p:cNvPr id="189475" name="Rectangle 16"/>
                <p:cNvSpPr>
                  <a:spLocks noChangeArrowheads="1"/>
                </p:cNvSpPr>
                <p:nvPr/>
              </p:nvSpPr>
              <p:spPr bwMode="auto">
                <a:xfrm>
                  <a:off x="2332" y="0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9476" name="Rectangle 17"/>
                <p:cNvSpPr>
                  <a:spLocks noChangeArrowheads="1"/>
                </p:cNvSpPr>
                <p:nvPr/>
              </p:nvSpPr>
              <p:spPr bwMode="auto">
                <a:xfrm>
                  <a:off x="2289" y="0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451" name="Group 18"/>
              <p:cNvGrpSpPr>
                <a:grpSpLocks/>
              </p:cNvGrpSpPr>
              <p:nvPr/>
            </p:nvGrpSpPr>
            <p:grpSpPr bwMode="auto">
              <a:xfrm>
                <a:off x="2821" y="0"/>
                <a:ext cx="552" cy="499"/>
                <a:chOff x="2821" y="0"/>
                <a:chExt cx="552" cy="499"/>
              </a:xfrm>
            </p:grpSpPr>
            <p:sp>
              <p:nvSpPr>
                <p:cNvPr id="189473" name="Rectangle 19"/>
                <p:cNvSpPr>
                  <a:spLocks noChangeArrowheads="1"/>
                </p:cNvSpPr>
                <p:nvPr/>
              </p:nvSpPr>
              <p:spPr bwMode="auto">
                <a:xfrm>
                  <a:off x="2864" y="0"/>
                  <a:ext cx="46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9474" name="Rectangle 20"/>
                <p:cNvSpPr>
                  <a:spLocks noChangeArrowheads="1"/>
                </p:cNvSpPr>
                <p:nvPr/>
              </p:nvSpPr>
              <p:spPr bwMode="auto">
                <a:xfrm>
                  <a:off x="2821" y="0"/>
                  <a:ext cx="55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452" name="Group 21"/>
              <p:cNvGrpSpPr>
                <a:grpSpLocks/>
              </p:cNvGrpSpPr>
              <p:nvPr/>
            </p:nvGrpSpPr>
            <p:grpSpPr bwMode="auto">
              <a:xfrm>
                <a:off x="3373" y="0"/>
                <a:ext cx="631" cy="499"/>
                <a:chOff x="3373" y="0"/>
                <a:chExt cx="631" cy="499"/>
              </a:xfrm>
            </p:grpSpPr>
            <p:sp>
              <p:nvSpPr>
                <p:cNvPr id="189471" name="Rectangle 22"/>
                <p:cNvSpPr>
                  <a:spLocks noChangeArrowheads="1"/>
                </p:cNvSpPr>
                <p:nvPr/>
              </p:nvSpPr>
              <p:spPr bwMode="auto">
                <a:xfrm>
                  <a:off x="3416" y="0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9472" name="Rectangle 23"/>
                <p:cNvSpPr>
                  <a:spLocks noChangeArrowheads="1"/>
                </p:cNvSpPr>
                <p:nvPr/>
              </p:nvSpPr>
              <p:spPr bwMode="auto">
                <a:xfrm>
                  <a:off x="3373" y="0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453" name="Group 24"/>
              <p:cNvGrpSpPr>
                <a:grpSpLocks/>
              </p:cNvGrpSpPr>
              <p:nvPr/>
            </p:nvGrpSpPr>
            <p:grpSpPr bwMode="auto">
              <a:xfrm>
                <a:off x="0" y="499"/>
                <a:ext cx="788" cy="710"/>
                <a:chOff x="0" y="499"/>
                <a:chExt cx="788" cy="710"/>
              </a:xfrm>
            </p:grpSpPr>
            <p:sp>
              <p:nvSpPr>
                <p:cNvPr id="18946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702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947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88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454" name="Group 27"/>
              <p:cNvGrpSpPr>
                <a:grpSpLocks/>
              </p:cNvGrpSpPr>
              <p:nvPr/>
            </p:nvGrpSpPr>
            <p:grpSpPr bwMode="auto">
              <a:xfrm>
                <a:off x="788" y="499"/>
                <a:ext cx="792" cy="710"/>
                <a:chOff x="788" y="499"/>
                <a:chExt cx="792" cy="710"/>
              </a:xfrm>
            </p:grpSpPr>
            <p:sp>
              <p:nvSpPr>
                <p:cNvPr id="189467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499"/>
                  <a:ext cx="70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eaLnBrk="0" hangingPunct="0"/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95002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9468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499"/>
                  <a:ext cx="79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455" name="Group 30"/>
              <p:cNvGrpSpPr>
                <a:grpSpLocks/>
              </p:cNvGrpSpPr>
              <p:nvPr/>
            </p:nvGrpSpPr>
            <p:grpSpPr bwMode="auto">
              <a:xfrm>
                <a:off x="1580" y="499"/>
                <a:ext cx="709" cy="710"/>
                <a:chOff x="1580" y="499"/>
                <a:chExt cx="709" cy="710"/>
              </a:xfrm>
            </p:grpSpPr>
            <p:sp>
              <p:nvSpPr>
                <p:cNvPr id="189465" name="Rectangle 31"/>
                <p:cNvSpPr>
                  <a:spLocks noChangeArrowheads="1"/>
                </p:cNvSpPr>
                <p:nvPr/>
              </p:nvSpPr>
              <p:spPr bwMode="auto">
                <a:xfrm>
                  <a:off x="1623" y="499"/>
                  <a:ext cx="623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9466" name="Rectangle 32"/>
                <p:cNvSpPr>
                  <a:spLocks noChangeArrowheads="1"/>
                </p:cNvSpPr>
                <p:nvPr/>
              </p:nvSpPr>
              <p:spPr bwMode="auto">
                <a:xfrm>
                  <a:off x="1580" y="499"/>
                  <a:ext cx="709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456" name="Group 33"/>
              <p:cNvGrpSpPr>
                <a:grpSpLocks/>
              </p:cNvGrpSpPr>
              <p:nvPr/>
            </p:nvGrpSpPr>
            <p:grpSpPr bwMode="auto">
              <a:xfrm>
                <a:off x="2289" y="499"/>
                <a:ext cx="532" cy="710"/>
                <a:chOff x="2289" y="499"/>
                <a:chExt cx="532" cy="710"/>
              </a:xfrm>
            </p:grpSpPr>
            <p:sp>
              <p:nvSpPr>
                <p:cNvPr id="189463" name="Rectangle 34"/>
                <p:cNvSpPr>
                  <a:spLocks noChangeArrowheads="1"/>
                </p:cNvSpPr>
                <p:nvPr/>
              </p:nvSpPr>
              <p:spPr bwMode="auto">
                <a:xfrm>
                  <a:off x="2332" y="499"/>
                  <a:ext cx="44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9464" name="Rectangle 35"/>
                <p:cNvSpPr>
                  <a:spLocks noChangeArrowheads="1"/>
                </p:cNvSpPr>
                <p:nvPr/>
              </p:nvSpPr>
              <p:spPr bwMode="auto">
                <a:xfrm>
                  <a:off x="2289" y="499"/>
                  <a:ext cx="53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457" name="Group 36"/>
              <p:cNvGrpSpPr>
                <a:grpSpLocks/>
              </p:cNvGrpSpPr>
              <p:nvPr/>
            </p:nvGrpSpPr>
            <p:grpSpPr bwMode="auto">
              <a:xfrm>
                <a:off x="2821" y="499"/>
                <a:ext cx="552" cy="710"/>
                <a:chOff x="2821" y="499"/>
                <a:chExt cx="552" cy="710"/>
              </a:xfrm>
            </p:grpSpPr>
            <p:sp>
              <p:nvSpPr>
                <p:cNvPr id="189461" name="Rectangle 37"/>
                <p:cNvSpPr>
                  <a:spLocks noChangeArrowheads="1"/>
                </p:cNvSpPr>
                <p:nvPr/>
              </p:nvSpPr>
              <p:spPr bwMode="auto">
                <a:xfrm>
                  <a:off x="2864" y="499"/>
                  <a:ext cx="46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2200" b="1">
                      <a:latin typeface="Times New Roman" pitchFamily="18" charset="0"/>
                    </a:rPr>
                    <a:t> 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eaLnBrk="0" hangingPunct="0"/>
                  <a:r>
                    <a:rPr kumimoji="1" lang="en-US" altLang="zh-CN" sz="2200" b="1">
                      <a:latin typeface="Times New Roman" pitchFamily="18" charset="0"/>
                    </a:rPr>
                    <a:t>&gt;19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9462" name="Rectangle 38"/>
                <p:cNvSpPr>
                  <a:spLocks noChangeArrowheads="1"/>
                </p:cNvSpPr>
                <p:nvPr/>
              </p:nvSpPr>
              <p:spPr bwMode="auto">
                <a:xfrm>
                  <a:off x="2821" y="499"/>
                  <a:ext cx="55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458" name="Group 39"/>
              <p:cNvGrpSpPr>
                <a:grpSpLocks/>
              </p:cNvGrpSpPr>
              <p:nvPr/>
            </p:nvGrpSpPr>
            <p:grpSpPr bwMode="auto">
              <a:xfrm>
                <a:off x="3373" y="499"/>
                <a:ext cx="631" cy="710"/>
                <a:chOff x="3373" y="499"/>
                <a:chExt cx="631" cy="710"/>
              </a:xfrm>
            </p:grpSpPr>
            <p:sp>
              <p:nvSpPr>
                <p:cNvPr id="189459" name="Rectangle 40"/>
                <p:cNvSpPr>
                  <a:spLocks noChangeArrowheads="1"/>
                </p:cNvSpPr>
                <p:nvPr/>
              </p:nvSpPr>
              <p:spPr bwMode="auto">
                <a:xfrm>
                  <a:off x="3416" y="499"/>
                  <a:ext cx="545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CS 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89460" name="Rectangle 41"/>
                <p:cNvSpPr>
                  <a:spLocks noChangeArrowheads="1"/>
                </p:cNvSpPr>
                <p:nvPr/>
              </p:nvSpPr>
              <p:spPr bwMode="auto">
                <a:xfrm>
                  <a:off x="3373" y="499"/>
                  <a:ext cx="631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9446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4010" cy="121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183</a:t>
            </a:fld>
            <a:endParaRPr lang="en-US" altLang="zh-CN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zh-CN" smtClean="0"/>
              <a:t>(5) </a:t>
            </a:r>
            <a:r>
              <a:rPr lang="zh-CN" altLang="en-US" smtClean="0"/>
              <a:t>多表连接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表示方法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z="2600" smtClean="0"/>
              <a:t>通过</a:t>
            </a:r>
            <a:r>
              <a:rPr lang="zh-CN" altLang="en-US" sz="2600" smtClean="0">
                <a:solidFill>
                  <a:srgbClr val="E02920"/>
                </a:solidFill>
              </a:rPr>
              <a:t>相同的连接属性值</a:t>
            </a:r>
            <a:r>
              <a:rPr lang="zh-CN" altLang="en-US" sz="2600" smtClean="0"/>
              <a:t>来把多个关系连接起来</a:t>
            </a:r>
          </a:p>
          <a:p>
            <a:pPr lvl="1" algn="just"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184</a:t>
            </a:fld>
            <a:endParaRPr lang="en-US" altLang="zh-CN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7]  </a:t>
            </a:r>
            <a:r>
              <a:rPr lang="zh-CN" altLang="en-US" smtClean="0"/>
              <a:t>查询选修</a:t>
            </a:r>
            <a:r>
              <a:rPr lang="en-US" altLang="zh-CN" smtClean="0"/>
              <a:t>1</a:t>
            </a:r>
            <a:r>
              <a:rPr lang="zh-CN" altLang="en-US" smtClean="0"/>
              <a:t>号课程的学生姓名。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6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 smtClean="0"/>
              <a:t>    注意：示例元素</a:t>
            </a:r>
            <a:r>
              <a:rPr lang="en-US" altLang="zh-CN" sz="2600" smtClean="0"/>
              <a:t>Sno</a:t>
            </a:r>
            <a:r>
              <a:rPr lang="zh-CN" altLang="en-US" sz="2600" smtClean="0"/>
              <a:t>是连接属性，其值在两个表中要相同。 </a:t>
            </a:r>
          </a:p>
        </p:txBody>
      </p:sp>
      <p:grpSp>
        <p:nvGrpSpPr>
          <p:cNvPr id="191492" name="Group 4"/>
          <p:cNvGrpSpPr>
            <a:grpSpLocks/>
          </p:cNvGrpSpPr>
          <p:nvPr/>
        </p:nvGrpSpPr>
        <p:grpSpPr bwMode="auto">
          <a:xfrm>
            <a:off x="1619250" y="2276475"/>
            <a:ext cx="6435725" cy="2362200"/>
            <a:chOff x="912" y="2496"/>
            <a:chExt cx="4054" cy="1488"/>
          </a:xfrm>
        </p:grpSpPr>
        <p:grpSp>
          <p:nvGrpSpPr>
            <p:cNvPr id="191493" name="Group 5"/>
            <p:cNvGrpSpPr>
              <a:grpSpLocks/>
            </p:cNvGrpSpPr>
            <p:nvPr/>
          </p:nvGrpSpPr>
          <p:grpSpPr bwMode="auto">
            <a:xfrm>
              <a:off x="1104" y="3264"/>
              <a:ext cx="3696" cy="720"/>
              <a:chOff x="-3" y="-3"/>
              <a:chExt cx="1725" cy="2991"/>
            </a:xfrm>
          </p:grpSpPr>
          <p:grpSp>
            <p:nvGrpSpPr>
              <p:cNvPr id="191533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19" cy="2985"/>
                <a:chOff x="0" y="0"/>
                <a:chExt cx="1719" cy="2985"/>
              </a:xfrm>
            </p:grpSpPr>
            <p:grpSp>
              <p:nvGrpSpPr>
                <p:cNvPr id="19153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8" cy="1009"/>
                  <a:chOff x="0" y="0"/>
                  <a:chExt cx="448" cy="1009"/>
                </a:xfrm>
              </p:grpSpPr>
              <p:sp>
                <p:nvSpPr>
                  <p:cNvPr id="19155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62" cy="10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>
                      <a:tabLst>
                        <a:tab pos="266700" algn="r"/>
                        <a:tab pos="5292725" algn="r"/>
                      </a:tabLst>
                    </a:pPr>
                    <a:r>
                      <a:rPr kumimoji="1" lang="en-US" altLang="zh-CN" sz="2200" b="1">
                        <a:latin typeface="Times New Roman" pitchFamily="18" charset="0"/>
                      </a:rPr>
                      <a:t>SC</a:t>
                    </a:r>
                    <a:endParaRPr kumimoji="1" lang="en-US" altLang="zh-CN" sz="900">
                      <a:latin typeface="Times New Roman" pitchFamily="18" charset="0"/>
                    </a:endParaRPr>
                  </a:p>
                  <a:p>
                    <a:pPr algn="ctr" eaLnBrk="0" hangingPunct="0">
                      <a:tabLst>
                        <a:tab pos="266700" algn="r"/>
                        <a:tab pos="5292725" algn="r"/>
                      </a:tabLst>
                    </a:pPr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5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8" cy="100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36" name="Group 10"/>
                <p:cNvGrpSpPr>
                  <a:grpSpLocks/>
                </p:cNvGrpSpPr>
                <p:nvPr/>
              </p:nvGrpSpPr>
              <p:grpSpPr bwMode="auto">
                <a:xfrm>
                  <a:off x="448" y="0"/>
                  <a:ext cx="421" cy="1009"/>
                  <a:chOff x="448" y="0"/>
                  <a:chExt cx="421" cy="1009"/>
                </a:xfrm>
              </p:grpSpPr>
              <p:sp>
                <p:nvSpPr>
                  <p:cNvPr id="19155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91" y="0"/>
                    <a:ext cx="335" cy="10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Sno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5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48" y="0"/>
                    <a:ext cx="421" cy="100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37" name="Group 13"/>
                <p:cNvGrpSpPr>
                  <a:grpSpLocks/>
                </p:cNvGrpSpPr>
                <p:nvPr/>
              </p:nvGrpSpPr>
              <p:grpSpPr bwMode="auto">
                <a:xfrm>
                  <a:off x="869" y="0"/>
                  <a:ext cx="413" cy="1009"/>
                  <a:chOff x="869" y="0"/>
                  <a:chExt cx="413" cy="1009"/>
                </a:xfrm>
              </p:grpSpPr>
              <p:sp>
                <p:nvSpPr>
                  <p:cNvPr id="19155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0"/>
                    <a:ext cx="327" cy="10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0"/>
                  <a:lstStyle/>
                  <a:p>
                    <a:pPr algn="ctr"/>
                    <a:r>
                      <a:rPr kumimoji="1" lang="en-US" altLang="zh-CN" sz="2600" b="1">
                        <a:latin typeface="Times New Roman" pitchFamily="18" charset="0"/>
                        <a:cs typeface="Times New Roman" pitchFamily="18" charset="0"/>
                      </a:rPr>
                      <a:t>Cno </a:t>
                    </a: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5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869" y="0"/>
                    <a:ext cx="413" cy="100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38" name="Group 16"/>
                <p:cNvGrpSpPr>
                  <a:grpSpLocks/>
                </p:cNvGrpSpPr>
                <p:nvPr/>
              </p:nvGrpSpPr>
              <p:grpSpPr bwMode="auto">
                <a:xfrm>
                  <a:off x="1282" y="0"/>
                  <a:ext cx="437" cy="1009"/>
                  <a:chOff x="1282" y="0"/>
                  <a:chExt cx="437" cy="1009"/>
                </a:xfrm>
              </p:grpSpPr>
              <p:sp>
                <p:nvSpPr>
                  <p:cNvPr id="19155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325" y="0"/>
                    <a:ext cx="351" cy="10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Grade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5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282" y="0"/>
                    <a:ext cx="437" cy="100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39" name="Group 19"/>
                <p:cNvGrpSpPr>
                  <a:grpSpLocks/>
                </p:cNvGrpSpPr>
                <p:nvPr/>
              </p:nvGrpSpPr>
              <p:grpSpPr bwMode="auto">
                <a:xfrm>
                  <a:off x="0" y="1009"/>
                  <a:ext cx="448" cy="1976"/>
                  <a:chOff x="0" y="1009"/>
                  <a:chExt cx="448" cy="1976"/>
                </a:xfrm>
              </p:grpSpPr>
              <p:sp>
                <p:nvSpPr>
                  <p:cNvPr id="19154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009"/>
                    <a:ext cx="362" cy="19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kumimoji="1" lang="en-US" altLang="zh-CN" sz="1000">
                        <a:latin typeface="Times New Roman" pitchFamily="18" charset="0"/>
                      </a:rPr>
                      <a:t> </a:t>
                    </a:r>
                  </a:p>
                  <a:p>
                    <a:pPr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50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009"/>
                    <a:ext cx="448" cy="197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40" name="Group 22"/>
                <p:cNvGrpSpPr>
                  <a:grpSpLocks/>
                </p:cNvGrpSpPr>
                <p:nvPr/>
              </p:nvGrpSpPr>
              <p:grpSpPr bwMode="auto">
                <a:xfrm>
                  <a:off x="448" y="1009"/>
                  <a:ext cx="421" cy="1976"/>
                  <a:chOff x="448" y="1009"/>
                  <a:chExt cx="421" cy="1976"/>
                </a:xfrm>
              </p:grpSpPr>
              <p:sp>
                <p:nvSpPr>
                  <p:cNvPr id="19154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91" y="1009"/>
                    <a:ext cx="335" cy="19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u="sng">
                        <a:latin typeface="Times New Roman" pitchFamily="18" charset="0"/>
                      </a:rPr>
                      <a:t>95001</a:t>
                    </a:r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4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48" y="1009"/>
                    <a:ext cx="421" cy="197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41" name="Group 25"/>
                <p:cNvGrpSpPr>
                  <a:grpSpLocks/>
                </p:cNvGrpSpPr>
                <p:nvPr/>
              </p:nvGrpSpPr>
              <p:grpSpPr bwMode="auto">
                <a:xfrm>
                  <a:off x="869" y="1009"/>
                  <a:ext cx="413" cy="1976"/>
                  <a:chOff x="869" y="1009"/>
                  <a:chExt cx="413" cy="1976"/>
                </a:xfrm>
              </p:grpSpPr>
              <p:sp>
                <p:nvSpPr>
                  <p:cNvPr id="191545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009"/>
                    <a:ext cx="327" cy="19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1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4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869" y="1009"/>
                    <a:ext cx="413" cy="197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42" name="Group 28"/>
                <p:cNvGrpSpPr>
                  <a:grpSpLocks/>
                </p:cNvGrpSpPr>
                <p:nvPr/>
              </p:nvGrpSpPr>
              <p:grpSpPr bwMode="auto">
                <a:xfrm>
                  <a:off x="1282" y="1009"/>
                  <a:ext cx="437" cy="1976"/>
                  <a:chOff x="1282" y="1009"/>
                  <a:chExt cx="437" cy="1976"/>
                </a:xfrm>
              </p:grpSpPr>
              <p:sp>
                <p:nvSpPr>
                  <p:cNvPr id="19154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325" y="1009"/>
                    <a:ext cx="351" cy="19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kumimoji="1" lang="en-US" altLang="zh-CN" sz="1000">
                        <a:latin typeface="Times New Roman" pitchFamily="18" charset="0"/>
                      </a:rPr>
                      <a:t> </a:t>
                    </a:r>
                  </a:p>
                  <a:p>
                    <a:pPr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4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282" y="1009"/>
                    <a:ext cx="437" cy="197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1534" name="Rectangle 31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1725" cy="2991"/>
              </a:xfrm>
              <a:prstGeom prst="rect">
                <a:avLst/>
              </a:prstGeom>
              <a:noFill/>
              <a:ln w="11112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91494" name="Group 32"/>
            <p:cNvGrpSpPr>
              <a:grpSpLocks/>
            </p:cNvGrpSpPr>
            <p:nvPr/>
          </p:nvGrpSpPr>
          <p:grpSpPr bwMode="auto">
            <a:xfrm>
              <a:off x="912" y="2496"/>
              <a:ext cx="4054" cy="624"/>
              <a:chOff x="-3" y="-3"/>
              <a:chExt cx="4054" cy="1004"/>
            </a:xfrm>
          </p:grpSpPr>
          <p:grpSp>
            <p:nvGrpSpPr>
              <p:cNvPr id="191495" name="Group 33"/>
              <p:cNvGrpSpPr>
                <a:grpSpLocks/>
              </p:cNvGrpSpPr>
              <p:nvPr/>
            </p:nvGrpSpPr>
            <p:grpSpPr bwMode="auto">
              <a:xfrm>
                <a:off x="0" y="0"/>
                <a:ext cx="4048" cy="998"/>
                <a:chOff x="0" y="0"/>
                <a:chExt cx="4048" cy="998"/>
              </a:xfrm>
            </p:grpSpPr>
            <p:grpSp>
              <p:nvGrpSpPr>
                <p:cNvPr id="191497" name="Group 3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88" cy="499"/>
                  <a:chOff x="0" y="0"/>
                  <a:chExt cx="788" cy="499"/>
                </a:xfrm>
              </p:grpSpPr>
              <p:sp>
                <p:nvSpPr>
                  <p:cNvPr id="19153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702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Student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32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88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498" name="Group 37"/>
                <p:cNvGrpSpPr>
                  <a:grpSpLocks/>
                </p:cNvGrpSpPr>
                <p:nvPr/>
              </p:nvGrpSpPr>
              <p:grpSpPr bwMode="auto">
                <a:xfrm>
                  <a:off x="788" y="0"/>
                  <a:ext cx="836" cy="499"/>
                  <a:chOff x="788" y="0"/>
                  <a:chExt cx="836" cy="499"/>
                </a:xfrm>
              </p:grpSpPr>
              <p:sp>
                <p:nvSpPr>
                  <p:cNvPr id="19152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31" y="0"/>
                    <a:ext cx="750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Sno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3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788" y="0"/>
                    <a:ext cx="836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499" name="Group 40"/>
                <p:cNvGrpSpPr>
                  <a:grpSpLocks/>
                </p:cNvGrpSpPr>
                <p:nvPr/>
              </p:nvGrpSpPr>
              <p:grpSpPr bwMode="auto">
                <a:xfrm>
                  <a:off x="1624" y="0"/>
                  <a:ext cx="709" cy="499"/>
                  <a:chOff x="1624" y="0"/>
                  <a:chExt cx="709" cy="499"/>
                </a:xfrm>
              </p:grpSpPr>
              <p:sp>
                <p:nvSpPr>
                  <p:cNvPr id="19152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667" y="0"/>
                    <a:ext cx="623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Sname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2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624" y="0"/>
                    <a:ext cx="709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00" name="Group 43"/>
                <p:cNvGrpSpPr>
                  <a:grpSpLocks/>
                </p:cNvGrpSpPr>
                <p:nvPr/>
              </p:nvGrpSpPr>
              <p:grpSpPr bwMode="auto">
                <a:xfrm>
                  <a:off x="2333" y="0"/>
                  <a:ext cx="532" cy="499"/>
                  <a:chOff x="2333" y="0"/>
                  <a:chExt cx="532" cy="499"/>
                </a:xfrm>
              </p:grpSpPr>
              <p:sp>
                <p:nvSpPr>
                  <p:cNvPr id="19152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376" y="0"/>
                    <a:ext cx="446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Ssex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26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0"/>
                    <a:ext cx="532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01" name="Group 46"/>
                <p:cNvGrpSpPr>
                  <a:grpSpLocks/>
                </p:cNvGrpSpPr>
                <p:nvPr/>
              </p:nvGrpSpPr>
              <p:grpSpPr bwMode="auto">
                <a:xfrm>
                  <a:off x="2865" y="0"/>
                  <a:ext cx="552" cy="499"/>
                  <a:chOff x="2865" y="0"/>
                  <a:chExt cx="552" cy="499"/>
                </a:xfrm>
              </p:grpSpPr>
              <p:sp>
                <p:nvSpPr>
                  <p:cNvPr id="19152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908" y="0"/>
                    <a:ext cx="466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Sage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2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865" y="0"/>
                    <a:ext cx="552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02" name="Group 49"/>
                <p:cNvGrpSpPr>
                  <a:grpSpLocks/>
                </p:cNvGrpSpPr>
                <p:nvPr/>
              </p:nvGrpSpPr>
              <p:grpSpPr bwMode="auto">
                <a:xfrm>
                  <a:off x="3417" y="0"/>
                  <a:ext cx="631" cy="499"/>
                  <a:chOff x="3417" y="0"/>
                  <a:chExt cx="631" cy="499"/>
                </a:xfrm>
              </p:grpSpPr>
              <p:sp>
                <p:nvSpPr>
                  <p:cNvPr id="191521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460" y="0"/>
                    <a:ext cx="545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Sdept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2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417" y="0"/>
                    <a:ext cx="631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03" name="Group 52"/>
                <p:cNvGrpSpPr>
                  <a:grpSpLocks/>
                </p:cNvGrpSpPr>
                <p:nvPr/>
              </p:nvGrpSpPr>
              <p:grpSpPr bwMode="auto">
                <a:xfrm>
                  <a:off x="0" y="499"/>
                  <a:ext cx="788" cy="499"/>
                  <a:chOff x="0" y="499"/>
                  <a:chExt cx="788" cy="499"/>
                </a:xfrm>
              </p:grpSpPr>
              <p:sp>
                <p:nvSpPr>
                  <p:cNvPr id="19151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99"/>
                    <a:ext cx="702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kumimoji="1" lang="en-US" altLang="zh-CN" sz="1000">
                        <a:latin typeface="Times New Roman" pitchFamily="18" charset="0"/>
                      </a:rPr>
                      <a:t> </a:t>
                    </a:r>
                  </a:p>
                  <a:p>
                    <a:pPr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2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99"/>
                    <a:ext cx="788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04" name="Group 55"/>
                <p:cNvGrpSpPr>
                  <a:grpSpLocks/>
                </p:cNvGrpSpPr>
                <p:nvPr/>
              </p:nvGrpSpPr>
              <p:grpSpPr bwMode="auto">
                <a:xfrm>
                  <a:off x="788" y="499"/>
                  <a:ext cx="836" cy="499"/>
                  <a:chOff x="788" y="499"/>
                  <a:chExt cx="836" cy="499"/>
                </a:xfrm>
              </p:grpSpPr>
              <p:sp>
                <p:nvSpPr>
                  <p:cNvPr id="19151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831" y="499"/>
                    <a:ext cx="750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u="sng">
                        <a:latin typeface="Times New Roman" pitchFamily="18" charset="0"/>
                      </a:rPr>
                      <a:t>95001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1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788" y="499"/>
                    <a:ext cx="836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05" name="Group 58"/>
                <p:cNvGrpSpPr>
                  <a:grpSpLocks/>
                </p:cNvGrpSpPr>
                <p:nvPr/>
              </p:nvGrpSpPr>
              <p:grpSpPr bwMode="auto">
                <a:xfrm>
                  <a:off x="1624" y="499"/>
                  <a:ext cx="709" cy="499"/>
                  <a:chOff x="1624" y="499"/>
                  <a:chExt cx="709" cy="499"/>
                </a:xfrm>
              </p:grpSpPr>
              <p:sp>
                <p:nvSpPr>
                  <p:cNvPr id="191515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667" y="499"/>
                    <a:ext cx="623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P.</a:t>
                    </a:r>
                    <a:r>
                      <a:rPr kumimoji="1" lang="zh-CN" altLang="en-US" sz="2200" b="1" u="sng">
                        <a:latin typeface="Times New Roman" pitchFamily="18" charset="0"/>
                      </a:rPr>
                      <a:t>李勇</a:t>
                    </a:r>
                    <a:endParaRPr kumimoji="1" lang="zh-CN" altLang="en-US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16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624" y="499"/>
                    <a:ext cx="709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06" name="Group 61"/>
                <p:cNvGrpSpPr>
                  <a:grpSpLocks/>
                </p:cNvGrpSpPr>
                <p:nvPr/>
              </p:nvGrpSpPr>
              <p:grpSpPr bwMode="auto">
                <a:xfrm>
                  <a:off x="2333" y="499"/>
                  <a:ext cx="532" cy="499"/>
                  <a:chOff x="2333" y="499"/>
                  <a:chExt cx="532" cy="499"/>
                </a:xfrm>
              </p:grpSpPr>
              <p:sp>
                <p:nvSpPr>
                  <p:cNvPr id="191513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376" y="499"/>
                    <a:ext cx="446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1000">
                        <a:latin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1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499"/>
                    <a:ext cx="532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07" name="Group 64"/>
                <p:cNvGrpSpPr>
                  <a:grpSpLocks/>
                </p:cNvGrpSpPr>
                <p:nvPr/>
              </p:nvGrpSpPr>
              <p:grpSpPr bwMode="auto">
                <a:xfrm>
                  <a:off x="2865" y="499"/>
                  <a:ext cx="552" cy="499"/>
                  <a:chOff x="2865" y="499"/>
                  <a:chExt cx="552" cy="499"/>
                </a:xfrm>
              </p:grpSpPr>
              <p:sp>
                <p:nvSpPr>
                  <p:cNvPr id="191511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2908" y="499"/>
                    <a:ext cx="466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1000">
                        <a:latin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1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865" y="499"/>
                    <a:ext cx="552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508" name="Group 67"/>
                <p:cNvGrpSpPr>
                  <a:grpSpLocks/>
                </p:cNvGrpSpPr>
                <p:nvPr/>
              </p:nvGrpSpPr>
              <p:grpSpPr bwMode="auto">
                <a:xfrm>
                  <a:off x="3417" y="499"/>
                  <a:ext cx="631" cy="499"/>
                  <a:chOff x="3417" y="499"/>
                  <a:chExt cx="631" cy="499"/>
                </a:xfrm>
              </p:grpSpPr>
              <p:sp>
                <p:nvSpPr>
                  <p:cNvPr id="191509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3460" y="499"/>
                    <a:ext cx="545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1000">
                        <a:latin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1510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3417" y="499"/>
                    <a:ext cx="631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1496" name="Rectangle 70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4054" cy="1004"/>
              </a:xfrm>
              <a:prstGeom prst="rect">
                <a:avLst/>
              </a:prstGeom>
              <a:noFill/>
              <a:ln w="11112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185</a:t>
            </a:fld>
            <a:endParaRPr lang="en-US" altLang="zh-CN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en-US" altLang="zh-CN" smtClean="0"/>
              <a:t>(6) </a:t>
            </a:r>
            <a:r>
              <a:rPr lang="zh-CN" altLang="en-US" smtClean="0"/>
              <a:t>非条件</a:t>
            </a:r>
          </a:p>
          <a:p>
            <a:pPr lvl="1" algn="just" eaLnBrk="1" hangingPunct="1"/>
            <a:r>
              <a:rPr lang="zh-CN" altLang="en-US" smtClean="0"/>
              <a:t>表示方法</a:t>
            </a:r>
          </a:p>
          <a:p>
            <a:pPr marL="1162050" lvl="2" indent="-228600" algn="just" eaLnBrk="1" hangingPunct="1"/>
            <a:r>
              <a:rPr lang="zh-CN" altLang="en-US" sz="2600" smtClean="0"/>
              <a:t>将逻辑非写在关系名下面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186</a:t>
            </a:fld>
            <a:endParaRPr lang="en-US" altLang="zh-CN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8]  </a:t>
            </a:r>
            <a:r>
              <a:rPr lang="zh-CN" altLang="en-US" smtClean="0"/>
              <a:t>查询未选修</a:t>
            </a:r>
            <a:r>
              <a:rPr lang="en-US" altLang="zh-CN" smtClean="0"/>
              <a:t>1</a:t>
            </a:r>
            <a:r>
              <a:rPr lang="zh-CN" altLang="en-US" smtClean="0"/>
              <a:t>号课程的学生姓名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200" smtClean="0"/>
              <a:t>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600" smtClean="0"/>
              <a:t>   思路：显示学号为</a:t>
            </a:r>
            <a:r>
              <a:rPr lang="en-US" altLang="zh-CN" sz="2600" u="sng" smtClean="0"/>
              <a:t>95001</a:t>
            </a:r>
            <a:r>
              <a:rPr lang="zh-CN" altLang="en-US" sz="2600" smtClean="0"/>
              <a:t>的学生名字，而该学生选修</a:t>
            </a:r>
            <a:r>
              <a:rPr lang="en-US" altLang="zh-CN" sz="2600" smtClean="0"/>
              <a:t>1</a:t>
            </a:r>
            <a:r>
              <a:rPr lang="zh-CN" altLang="en-US" sz="2600" smtClean="0"/>
              <a:t>号课程的情况为假。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grpSp>
        <p:nvGrpSpPr>
          <p:cNvPr id="193540" name="Group 4"/>
          <p:cNvGrpSpPr>
            <a:grpSpLocks/>
          </p:cNvGrpSpPr>
          <p:nvPr/>
        </p:nvGrpSpPr>
        <p:grpSpPr bwMode="auto">
          <a:xfrm>
            <a:off x="1476375" y="2276475"/>
            <a:ext cx="6435725" cy="2362200"/>
            <a:chOff x="960" y="1632"/>
            <a:chExt cx="4054" cy="1488"/>
          </a:xfrm>
        </p:grpSpPr>
        <p:grpSp>
          <p:nvGrpSpPr>
            <p:cNvPr id="193541" name="Group 5"/>
            <p:cNvGrpSpPr>
              <a:grpSpLocks/>
            </p:cNvGrpSpPr>
            <p:nvPr/>
          </p:nvGrpSpPr>
          <p:grpSpPr bwMode="auto">
            <a:xfrm>
              <a:off x="1152" y="2448"/>
              <a:ext cx="3696" cy="672"/>
              <a:chOff x="-3" y="-3"/>
              <a:chExt cx="1725" cy="2991"/>
            </a:xfrm>
          </p:grpSpPr>
          <p:grpSp>
            <p:nvGrpSpPr>
              <p:cNvPr id="19358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19" cy="2985"/>
                <a:chOff x="0" y="0"/>
                <a:chExt cx="1719" cy="2985"/>
              </a:xfrm>
            </p:grpSpPr>
            <p:grpSp>
              <p:nvGrpSpPr>
                <p:cNvPr id="193584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8" cy="1009"/>
                  <a:chOff x="0" y="0"/>
                  <a:chExt cx="448" cy="1009"/>
                </a:xfrm>
              </p:grpSpPr>
              <p:sp>
                <p:nvSpPr>
                  <p:cNvPr id="19360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62" cy="10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eaLnBrk="0" hangingPunct="0"/>
                    <a:r>
                      <a:rPr lang="en-US" altLang="zh-CN" sz="2200" b="1">
                        <a:latin typeface="Times New Roman" pitchFamily="18" charset="0"/>
                      </a:rPr>
                      <a:t>SC</a:t>
                    </a:r>
                    <a:endParaRPr lang="en-US" altLang="zh-CN" sz="9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60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8" cy="100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85" name="Group 10"/>
                <p:cNvGrpSpPr>
                  <a:grpSpLocks/>
                </p:cNvGrpSpPr>
                <p:nvPr/>
              </p:nvGrpSpPr>
              <p:grpSpPr bwMode="auto">
                <a:xfrm>
                  <a:off x="448" y="0"/>
                  <a:ext cx="421" cy="1009"/>
                  <a:chOff x="448" y="0"/>
                  <a:chExt cx="421" cy="1009"/>
                </a:xfrm>
              </p:grpSpPr>
              <p:sp>
                <p:nvSpPr>
                  <p:cNvPr id="19360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91" y="0"/>
                    <a:ext cx="335" cy="10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eaLnBrk="0" hangingPunct="0"/>
                    <a:r>
                      <a:rPr lang="en-US" altLang="zh-CN" sz="2200" b="1">
                        <a:latin typeface="Times New Roman" pitchFamily="18" charset="0"/>
                      </a:rPr>
                      <a:t>Sno</a:t>
                    </a:r>
                    <a:endParaRPr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60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48" y="0"/>
                    <a:ext cx="421" cy="100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86" name="Group 13"/>
                <p:cNvGrpSpPr>
                  <a:grpSpLocks/>
                </p:cNvGrpSpPr>
                <p:nvPr/>
              </p:nvGrpSpPr>
              <p:grpSpPr bwMode="auto">
                <a:xfrm>
                  <a:off x="869" y="0"/>
                  <a:ext cx="413" cy="1009"/>
                  <a:chOff x="869" y="0"/>
                  <a:chExt cx="413" cy="1009"/>
                </a:xfrm>
              </p:grpSpPr>
              <p:sp>
                <p:nvSpPr>
                  <p:cNvPr id="19360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0"/>
                    <a:ext cx="327" cy="10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0"/>
                  <a:lstStyle/>
                  <a:p>
                    <a:pPr algn="ctr" eaLnBrk="0" hangingPunct="0"/>
                    <a:r>
                      <a:rPr lang="en-US" altLang="zh-CN" sz="2600" b="1">
                        <a:latin typeface="Times New Roman" pitchFamily="18" charset="0"/>
                      </a:rPr>
                      <a:t>Cno </a:t>
                    </a:r>
                  </a:p>
                  <a:p>
                    <a:pPr algn="ctr" eaLnBrk="0" hangingPunct="0"/>
                    <a:endParaRPr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60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869" y="0"/>
                    <a:ext cx="413" cy="100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87" name="Group 16"/>
                <p:cNvGrpSpPr>
                  <a:grpSpLocks/>
                </p:cNvGrpSpPr>
                <p:nvPr/>
              </p:nvGrpSpPr>
              <p:grpSpPr bwMode="auto">
                <a:xfrm>
                  <a:off x="1282" y="0"/>
                  <a:ext cx="437" cy="1009"/>
                  <a:chOff x="1282" y="0"/>
                  <a:chExt cx="437" cy="1009"/>
                </a:xfrm>
              </p:grpSpPr>
              <p:sp>
                <p:nvSpPr>
                  <p:cNvPr id="19360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325" y="0"/>
                    <a:ext cx="351" cy="10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eaLnBrk="0" hangingPunct="0"/>
                    <a:r>
                      <a:rPr lang="en-US" altLang="zh-CN" sz="2200" b="1">
                        <a:latin typeface="Times New Roman" pitchFamily="18" charset="0"/>
                      </a:rPr>
                      <a:t>Grade</a:t>
                    </a:r>
                    <a:endParaRPr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60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282" y="0"/>
                    <a:ext cx="437" cy="100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88" name="Group 19"/>
                <p:cNvGrpSpPr>
                  <a:grpSpLocks/>
                </p:cNvGrpSpPr>
                <p:nvPr/>
              </p:nvGrpSpPr>
              <p:grpSpPr bwMode="auto">
                <a:xfrm>
                  <a:off x="0" y="1009"/>
                  <a:ext cx="448" cy="1976"/>
                  <a:chOff x="0" y="1009"/>
                  <a:chExt cx="448" cy="1976"/>
                </a:xfrm>
              </p:grpSpPr>
              <p:sp>
                <p:nvSpPr>
                  <p:cNvPr id="19359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009"/>
                    <a:ext cx="362" cy="19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eaLnBrk="0" hangingPunct="0"/>
                    <a:r>
                      <a:rPr lang="en-US" altLang="zh-CN" sz="1000">
                        <a:latin typeface="Times New Roman" pitchFamily="18" charset="0"/>
                      </a:rPr>
                      <a:t> </a:t>
                    </a:r>
                  </a:p>
                  <a:p>
                    <a:pPr eaLnBrk="0" hangingPunct="0"/>
                    <a:endParaRPr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9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009"/>
                    <a:ext cx="448" cy="197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89" name="Group 22"/>
                <p:cNvGrpSpPr>
                  <a:grpSpLocks/>
                </p:cNvGrpSpPr>
                <p:nvPr/>
              </p:nvGrpSpPr>
              <p:grpSpPr bwMode="auto">
                <a:xfrm>
                  <a:off x="448" y="1009"/>
                  <a:ext cx="421" cy="1976"/>
                  <a:chOff x="448" y="1009"/>
                  <a:chExt cx="421" cy="1976"/>
                </a:xfrm>
              </p:grpSpPr>
              <p:sp>
                <p:nvSpPr>
                  <p:cNvPr id="19359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91" y="1009"/>
                    <a:ext cx="335" cy="19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eaLnBrk="0" hangingPunct="0"/>
                    <a:r>
                      <a:rPr lang="en-US" altLang="zh-CN" sz="2200" b="1" u="sng">
                        <a:latin typeface="Times New Roman" pitchFamily="18" charset="0"/>
                      </a:rPr>
                      <a:t>95001</a:t>
                    </a:r>
                    <a:endParaRPr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9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48" y="1009"/>
                    <a:ext cx="421" cy="197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90" name="Group 25"/>
                <p:cNvGrpSpPr>
                  <a:grpSpLocks/>
                </p:cNvGrpSpPr>
                <p:nvPr/>
              </p:nvGrpSpPr>
              <p:grpSpPr bwMode="auto">
                <a:xfrm>
                  <a:off x="869" y="1009"/>
                  <a:ext cx="413" cy="1976"/>
                  <a:chOff x="869" y="1009"/>
                  <a:chExt cx="413" cy="1976"/>
                </a:xfrm>
              </p:grpSpPr>
              <p:sp>
                <p:nvSpPr>
                  <p:cNvPr id="19359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009"/>
                    <a:ext cx="327" cy="19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eaLnBrk="0" hangingPunct="0"/>
                    <a:r>
                      <a:rPr lang="en-US" altLang="zh-CN" sz="2200" b="1">
                        <a:latin typeface="Times New Roman" pitchFamily="18" charset="0"/>
                      </a:rPr>
                      <a:t>1</a:t>
                    </a:r>
                    <a:endParaRPr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9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869" y="1009"/>
                    <a:ext cx="413" cy="197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91" name="Group 28"/>
                <p:cNvGrpSpPr>
                  <a:grpSpLocks/>
                </p:cNvGrpSpPr>
                <p:nvPr/>
              </p:nvGrpSpPr>
              <p:grpSpPr bwMode="auto">
                <a:xfrm>
                  <a:off x="1282" y="1009"/>
                  <a:ext cx="437" cy="1976"/>
                  <a:chOff x="1282" y="1009"/>
                  <a:chExt cx="437" cy="1976"/>
                </a:xfrm>
              </p:grpSpPr>
              <p:sp>
                <p:nvSpPr>
                  <p:cNvPr id="19359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325" y="1009"/>
                    <a:ext cx="351" cy="19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eaLnBrk="0" hangingPunct="0"/>
                    <a:r>
                      <a:rPr lang="en-US" altLang="zh-CN" sz="1000">
                        <a:latin typeface="Times New Roman" pitchFamily="18" charset="0"/>
                      </a:rPr>
                      <a:t> </a:t>
                    </a:r>
                  </a:p>
                  <a:p>
                    <a:pPr eaLnBrk="0" hangingPunct="0"/>
                    <a:endParaRPr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9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282" y="1009"/>
                    <a:ext cx="437" cy="197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3583" name="Rectangle 31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1725" cy="2991"/>
              </a:xfrm>
              <a:prstGeom prst="rect">
                <a:avLst/>
              </a:prstGeom>
              <a:noFill/>
              <a:ln w="11112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93542" name="Rectangle 32"/>
            <p:cNvSpPr>
              <a:spLocks noChangeArrowheads="1"/>
            </p:cNvSpPr>
            <p:nvPr/>
          </p:nvSpPr>
          <p:spPr bwMode="auto">
            <a:xfrm>
              <a:off x="1296" y="268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93543" name="Group 33"/>
            <p:cNvGrpSpPr>
              <a:grpSpLocks/>
            </p:cNvGrpSpPr>
            <p:nvPr/>
          </p:nvGrpSpPr>
          <p:grpSpPr bwMode="auto">
            <a:xfrm>
              <a:off x="960" y="1632"/>
              <a:ext cx="4054" cy="624"/>
              <a:chOff x="-3" y="-3"/>
              <a:chExt cx="4054" cy="1004"/>
            </a:xfrm>
          </p:grpSpPr>
          <p:grpSp>
            <p:nvGrpSpPr>
              <p:cNvPr id="193544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4048" cy="998"/>
                <a:chOff x="0" y="0"/>
                <a:chExt cx="4048" cy="998"/>
              </a:xfrm>
            </p:grpSpPr>
            <p:grpSp>
              <p:nvGrpSpPr>
                <p:cNvPr id="193546" name="Group 3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88" cy="499"/>
                  <a:chOff x="0" y="0"/>
                  <a:chExt cx="788" cy="499"/>
                </a:xfrm>
              </p:grpSpPr>
              <p:sp>
                <p:nvSpPr>
                  <p:cNvPr id="19358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702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Student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8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88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47" name="Group 38"/>
                <p:cNvGrpSpPr>
                  <a:grpSpLocks/>
                </p:cNvGrpSpPr>
                <p:nvPr/>
              </p:nvGrpSpPr>
              <p:grpSpPr bwMode="auto">
                <a:xfrm>
                  <a:off x="788" y="0"/>
                  <a:ext cx="836" cy="499"/>
                  <a:chOff x="788" y="0"/>
                  <a:chExt cx="836" cy="499"/>
                </a:xfrm>
              </p:grpSpPr>
              <p:sp>
                <p:nvSpPr>
                  <p:cNvPr id="19357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831" y="0"/>
                    <a:ext cx="750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Sno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88" y="0"/>
                    <a:ext cx="836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48" name="Group 41"/>
                <p:cNvGrpSpPr>
                  <a:grpSpLocks/>
                </p:cNvGrpSpPr>
                <p:nvPr/>
              </p:nvGrpSpPr>
              <p:grpSpPr bwMode="auto">
                <a:xfrm>
                  <a:off x="1624" y="0"/>
                  <a:ext cx="709" cy="499"/>
                  <a:chOff x="1624" y="0"/>
                  <a:chExt cx="709" cy="499"/>
                </a:xfrm>
              </p:grpSpPr>
              <p:sp>
                <p:nvSpPr>
                  <p:cNvPr id="193576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667" y="0"/>
                    <a:ext cx="623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Sname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7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624" y="0"/>
                    <a:ext cx="709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49" name="Group 44"/>
                <p:cNvGrpSpPr>
                  <a:grpSpLocks/>
                </p:cNvGrpSpPr>
                <p:nvPr/>
              </p:nvGrpSpPr>
              <p:grpSpPr bwMode="auto">
                <a:xfrm>
                  <a:off x="2333" y="0"/>
                  <a:ext cx="532" cy="499"/>
                  <a:chOff x="2333" y="0"/>
                  <a:chExt cx="532" cy="499"/>
                </a:xfrm>
              </p:grpSpPr>
              <p:sp>
                <p:nvSpPr>
                  <p:cNvPr id="193574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376" y="0"/>
                    <a:ext cx="446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Ssex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75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0"/>
                    <a:ext cx="532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50" name="Group 47"/>
                <p:cNvGrpSpPr>
                  <a:grpSpLocks/>
                </p:cNvGrpSpPr>
                <p:nvPr/>
              </p:nvGrpSpPr>
              <p:grpSpPr bwMode="auto">
                <a:xfrm>
                  <a:off x="2865" y="0"/>
                  <a:ext cx="552" cy="499"/>
                  <a:chOff x="2865" y="0"/>
                  <a:chExt cx="552" cy="499"/>
                </a:xfrm>
              </p:grpSpPr>
              <p:sp>
                <p:nvSpPr>
                  <p:cNvPr id="19357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908" y="0"/>
                    <a:ext cx="466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Sage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7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865" y="0"/>
                    <a:ext cx="552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51" name="Group 50"/>
                <p:cNvGrpSpPr>
                  <a:grpSpLocks/>
                </p:cNvGrpSpPr>
                <p:nvPr/>
              </p:nvGrpSpPr>
              <p:grpSpPr bwMode="auto">
                <a:xfrm>
                  <a:off x="3417" y="0"/>
                  <a:ext cx="631" cy="499"/>
                  <a:chOff x="3417" y="0"/>
                  <a:chExt cx="631" cy="499"/>
                </a:xfrm>
              </p:grpSpPr>
              <p:sp>
                <p:nvSpPr>
                  <p:cNvPr id="19357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460" y="0"/>
                    <a:ext cx="545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Sdept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71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417" y="0"/>
                    <a:ext cx="631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52" name="Group 53"/>
                <p:cNvGrpSpPr>
                  <a:grpSpLocks/>
                </p:cNvGrpSpPr>
                <p:nvPr/>
              </p:nvGrpSpPr>
              <p:grpSpPr bwMode="auto">
                <a:xfrm>
                  <a:off x="0" y="499"/>
                  <a:ext cx="788" cy="499"/>
                  <a:chOff x="0" y="499"/>
                  <a:chExt cx="788" cy="499"/>
                </a:xfrm>
              </p:grpSpPr>
              <p:sp>
                <p:nvSpPr>
                  <p:cNvPr id="1935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99"/>
                    <a:ext cx="702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r>
                      <a:rPr kumimoji="1" lang="en-US" altLang="zh-CN" sz="1000">
                        <a:latin typeface="Times New Roman" pitchFamily="18" charset="0"/>
                      </a:rPr>
                      <a:t> </a:t>
                    </a:r>
                  </a:p>
                  <a:p>
                    <a:pPr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6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99"/>
                    <a:ext cx="788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53" name="Group 56"/>
                <p:cNvGrpSpPr>
                  <a:grpSpLocks/>
                </p:cNvGrpSpPr>
                <p:nvPr/>
              </p:nvGrpSpPr>
              <p:grpSpPr bwMode="auto">
                <a:xfrm>
                  <a:off x="788" y="499"/>
                  <a:ext cx="836" cy="499"/>
                  <a:chOff x="788" y="499"/>
                  <a:chExt cx="836" cy="499"/>
                </a:xfrm>
              </p:grpSpPr>
              <p:sp>
                <p:nvSpPr>
                  <p:cNvPr id="193566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31" y="499"/>
                    <a:ext cx="750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 u="sng">
                        <a:latin typeface="Times New Roman" pitchFamily="18" charset="0"/>
                      </a:rPr>
                      <a:t>95001</a:t>
                    </a:r>
                    <a:endParaRPr kumimoji="1" lang="en-US" altLang="zh-CN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67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788" y="499"/>
                    <a:ext cx="836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54" name="Group 59"/>
                <p:cNvGrpSpPr>
                  <a:grpSpLocks/>
                </p:cNvGrpSpPr>
                <p:nvPr/>
              </p:nvGrpSpPr>
              <p:grpSpPr bwMode="auto">
                <a:xfrm>
                  <a:off x="1624" y="499"/>
                  <a:ext cx="709" cy="499"/>
                  <a:chOff x="1624" y="499"/>
                  <a:chExt cx="709" cy="499"/>
                </a:xfrm>
              </p:grpSpPr>
              <p:sp>
                <p:nvSpPr>
                  <p:cNvPr id="193564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667" y="499"/>
                    <a:ext cx="623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2200" b="1">
                        <a:latin typeface="Times New Roman" pitchFamily="18" charset="0"/>
                      </a:rPr>
                      <a:t>P.</a:t>
                    </a:r>
                    <a:r>
                      <a:rPr kumimoji="1" lang="zh-CN" altLang="en-US" sz="2200" b="1" u="sng">
                        <a:latin typeface="Times New Roman" pitchFamily="18" charset="0"/>
                      </a:rPr>
                      <a:t>李勇</a:t>
                    </a:r>
                    <a:endParaRPr kumimoji="1" lang="zh-CN" altLang="en-US" sz="1000">
                      <a:latin typeface="Times New Roman" pitchFamily="18" charset="0"/>
                    </a:endParaRP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65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624" y="499"/>
                    <a:ext cx="709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55" name="Group 62"/>
                <p:cNvGrpSpPr>
                  <a:grpSpLocks/>
                </p:cNvGrpSpPr>
                <p:nvPr/>
              </p:nvGrpSpPr>
              <p:grpSpPr bwMode="auto">
                <a:xfrm>
                  <a:off x="2333" y="499"/>
                  <a:ext cx="532" cy="499"/>
                  <a:chOff x="2333" y="499"/>
                  <a:chExt cx="532" cy="499"/>
                </a:xfrm>
              </p:grpSpPr>
              <p:sp>
                <p:nvSpPr>
                  <p:cNvPr id="193562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376" y="499"/>
                    <a:ext cx="446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1000">
                        <a:latin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63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499"/>
                    <a:ext cx="532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56" name="Group 65"/>
                <p:cNvGrpSpPr>
                  <a:grpSpLocks/>
                </p:cNvGrpSpPr>
                <p:nvPr/>
              </p:nvGrpSpPr>
              <p:grpSpPr bwMode="auto">
                <a:xfrm>
                  <a:off x="2865" y="499"/>
                  <a:ext cx="552" cy="499"/>
                  <a:chOff x="2865" y="499"/>
                  <a:chExt cx="552" cy="499"/>
                </a:xfrm>
              </p:grpSpPr>
              <p:sp>
                <p:nvSpPr>
                  <p:cNvPr id="19356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908" y="499"/>
                    <a:ext cx="466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1000">
                        <a:latin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61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865" y="499"/>
                    <a:ext cx="552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557" name="Group 68"/>
                <p:cNvGrpSpPr>
                  <a:grpSpLocks/>
                </p:cNvGrpSpPr>
                <p:nvPr/>
              </p:nvGrpSpPr>
              <p:grpSpPr bwMode="auto">
                <a:xfrm>
                  <a:off x="3417" y="499"/>
                  <a:ext cx="631" cy="499"/>
                  <a:chOff x="3417" y="499"/>
                  <a:chExt cx="631" cy="499"/>
                </a:xfrm>
              </p:grpSpPr>
              <p:sp>
                <p:nvSpPr>
                  <p:cNvPr id="193558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3460" y="499"/>
                    <a:ext cx="545" cy="4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kumimoji="1" lang="en-US" altLang="zh-CN" sz="1000">
                        <a:latin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kumimoji="1" lang="en-US" altLang="zh-CN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93559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3417" y="499"/>
                    <a:ext cx="631" cy="49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3545" name="Rectangle 71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4054" cy="1004"/>
              </a:xfrm>
              <a:prstGeom prst="rect">
                <a:avLst/>
              </a:prstGeom>
              <a:noFill/>
              <a:ln w="11112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187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条件查询（续）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9150" lvl="1" indent="-285750"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9]  </a:t>
            </a:r>
            <a:r>
              <a:rPr lang="zh-CN" altLang="en-US" smtClean="0"/>
              <a:t>查询有两个人以上选修的课程号。</a:t>
            </a:r>
          </a:p>
          <a:p>
            <a:pPr marL="819150" lvl="1" indent="-285750" algn="just" eaLnBrk="1" hangingPunct="1">
              <a:buFont typeface="Wingdings" pitchFamily="2" charset="2"/>
              <a:buNone/>
            </a:pPr>
            <a:r>
              <a:rPr lang="zh-CN" altLang="en-US" smtClean="0"/>
              <a:t>思路：查询这样的课程</a:t>
            </a:r>
            <a:r>
              <a:rPr lang="en-US" altLang="zh-CN" u="sng" smtClean="0"/>
              <a:t>1</a:t>
            </a:r>
            <a:r>
              <a:rPr lang="zh-CN" altLang="en-US" smtClean="0"/>
              <a:t>，它不仅被</a:t>
            </a:r>
            <a:r>
              <a:rPr lang="en-US" altLang="zh-CN" u="sng" smtClean="0"/>
              <a:t>95001</a:t>
            </a:r>
            <a:r>
              <a:rPr lang="zh-CN" altLang="en-US" smtClean="0"/>
              <a:t>选修，而且也被另一个学生（</a:t>
            </a:r>
            <a:r>
              <a:rPr lang="zh-CN" altLang="en-US" smtClean="0">
                <a:sym typeface="Symbol" pitchFamily="18" charset="2"/>
              </a:rPr>
              <a:t></a:t>
            </a:r>
            <a:r>
              <a:rPr lang="en-US" altLang="zh-CN" u="sng" smtClean="0"/>
              <a:t>95001</a:t>
            </a:r>
            <a:r>
              <a:rPr lang="zh-CN" altLang="en-US" smtClean="0"/>
              <a:t>）选修了。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grpSp>
        <p:nvGrpSpPr>
          <p:cNvPr id="194564" name="Group 4"/>
          <p:cNvGrpSpPr>
            <a:grpSpLocks/>
          </p:cNvGrpSpPr>
          <p:nvPr/>
        </p:nvGrpSpPr>
        <p:grpSpPr bwMode="auto">
          <a:xfrm>
            <a:off x="1905000" y="4267200"/>
            <a:ext cx="6477000" cy="1371600"/>
            <a:chOff x="-3" y="-3"/>
            <a:chExt cx="1725" cy="2991"/>
          </a:xfrm>
        </p:grpSpPr>
        <p:grpSp>
          <p:nvGrpSpPr>
            <p:cNvPr id="194565" name="Group 5"/>
            <p:cNvGrpSpPr>
              <a:grpSpLocks/>
            </p:cNvGrpSpPr>
            <p:nvPr/>
          </p:nvGrpSpPr>
          <p:grpSpPr bwMode="auto">
            <a:xfrm>
              <a:off x="0" y="0"/>
              <a:ext cx="1719" cy="2985"/>
              <a:chOff x="0" y="0"/>
              <a:chExt cx="1719" cy="2985"/>
            </a:xfrm>
          </p:grpSpPr>
          <p:grpSp>
            <p:nvGrpSpPr>
              <p:cNvPr id="19456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48" cy="1009"/>
                <a:chOff x="0" y="0"/>
                <a:chExt cx="448" cy="1009"/>
              </a:xfrm>
            </p:grpSpPr>
            <p:sp>
              <p:nvSpPr>
                <p:cNvPr id="19458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2" cy="10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tabLst>
                      <a:tab pos="266700" algn="r"/>
                      <a:tab pos="5292725" algn="r"/>
                    </a:tabLst>
                  </a:pPr>
                  <a:r>
                    <a:rPr kumimoji="1" lang="en-US" altLang="zh-CN" sz="2200" b="1">
                      <a:latin typeface="Times New Roman" pitchFamily="18" charset="0"/>
                    </a:rPr>
                    <a:t>SC</a:t>
                  </a:r>
                  <a:endParaRPr kumimoji="1" lang="en-US" altLang="zh-CN" sz="900">
                    <a:latin typeface="Times New Roman" pitchFamily="18" charset="0"/>
                  </a:endParaRPr>
                </a:p>
                <a:p>
                  <a:pPr algn="ctr" eaLnBrk="0" hangingPunct="0">
                    <a:tabLst>
                      <a:tab pos="266700" algn="r"/>
                      <a:tab pos="5292725" algn="r"/>
                    </a:tabLst>
                  </a:pP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459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8" cy="10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568" name="Group 9"/>
              <p:cNvGrpSpPr>
                <a:grpSpLocks/>
              </p:cNvGrpSpPr>
              <p:nvPr/>
            </p:nvGrpSpPr>
            <p:grpSpPr bwMode="auto">
              <a:xfrm>
                <a:off x="448" y="0"/>
                <a:ext cx="421" cy="1009"/>
                <a:chOff x="448" y="0"/>
                <a:chExt cx="421" cy="1009"/>
              </a:xfrm>
            </p:grpSpPr>
            <p:sp>
              <p:nvSpPr>
                <p:cNvPr id="194587" name="Rectangle 10"/>
                <p:cNvSpPr>
                  <a:spLocks noChangeArrowheads="1"/>
                </p:cNvSpPr>
                <p:nvPr/>
              </p:nvSpPr>
              <p:spPr bwMode="auto">
                <a:xfrm>
                  <a:off x="491" y="0"/>
                  <a:ext cx="335" cy="10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4588" name="Rectangle 11"/>
                <p:cNvSpPr>
                  <a:spLocks noChangeArrowheads="1"/>
                </p:cNvSpPr>
                <p:nvPr/>
              </p:nvSpPr>
              <p:spPr bwMode="auto">
                <a:xfrm>
                  <a:off x="448" y="0"/>
                  <a:ext cx="421" cy="10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569" name="Group 12"/>
              <p:cNvGrpSpPr>
                <a:grpSpLocks/>
              </p:cNvGrpSpPr>
              <p:nvPr/>
            </p:nvGrpSpPr>
            <p:grpSpPr bwMode="auto">
              <a:xfrm>
                <a:off x="869" y="0"/>
                <a:ext cx="413" cy="1009"/>
                <a:chOff x="869" y="0"/>
                <a:chExt cx="413" cy="1009"/>
              </a:xfrm>
            </p:grpSpPr>
            <p:sp>
              <p:nvSpPr>
                <p:cNvPr id="194585" name="Rectangle 13"/>
                <p:cNvSpPr>
                  <a:spLocks noChangeArrowheads="1"/>
                </p:cNvSpPr>
                <p:nvPr/>
              </p:nvSpPr>
              <p:spPr bwMode="auto">
                <a:xfrm>
                  <a:off x="912" y="0"/>
                  <a:ext cx="327" cy="10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  <a:cs typeface="Times New Roman" pitchFamily="18" charset="0"/>
                    </a:rPr>
                    <a:t>Cno 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4586" name="Rectangle 14"/>
                <p:cNvSpPr>
                  <a:spLocks noChangeArrowheads="1"/>
                </p:cNvSpPr>
                <p:nvPr/>
              </p:nvSpPr>
              <p:spPr bwMode="auto">
                <a:xfrm>
                  <a:off x="869" y="0"/>
                  <a:ext cx="413" cy="10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570" name="Group 15"/>
              <p:cNvGrpSpPr>
                <a:grpSpLocks/>
              </p:cNvGrpSpPr>
              <p:nvPr/>
            </p:nvGrpSpPr>
            <p:grpSpPr bwMode="auto">
              <a:xfrm>
                <a:off x="1282" y="0"/>
                <a:ext cx="437" cy="1009"/>
                <a:chOff x="1282" y="0"/>
                <a:chExt cx="437" cy="1009"/>
              </a:xfrm>
            </p:grpSpPr>
            <p:sp>
              <p:nvSpPr>
                <p:cNvPr id="194583" name="Rectangle 16"/>
                <p:cNvSpPr>
                  <a:spLocks noChangeArrowheads="1"/>
                </p:cNvSpPr>
                <p:nvPr/>
              </p:nvSpPr>
              <p:spPr bwMode="auto">
                <a:xfrm>
                  <a:off x="1325" y="0"/>
                  <a:ext cx="351" cy="10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Grade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4584" name="Rectangle 17"/>
                <p:cNvSpPr>
                  <a:spLocks noChangeArrowheads="1"/>
                </p:cNvSpPr>
                <p:nvPr/>
              </p:nvSpPr>
              <p:spPr bwMode="auto">
                <a:xfrm>
                  <a:off x="1282" y="0"/>
                  <a:ext cx="437" cy="10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571" name="Group 18"/>
              <p:cNvGrpSpPr>
                <a:grpSpLocks/>
              </p:cNvGrpSpPr>
              <p:nvPr/>
            </p:nvGrpSpPr>
            <p:grpSpPr bwMode="auto">
              <a:xfrm>
                <a:off x="0" y="1009"/>
                <a:ext cx="448" cy="1976"/>
                <a:chOff x="0" y="1009"/>
                <a:chExt cx="448" cy="1976"/>
              </a:xfrm>
            </p:grpSpPr>
            <p:sp>
              <p:nvSpPr>
                <p:cNvPr id="194581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1009"/>
                  <a:ext cx="362" cy="19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4582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009"/>
                  <a:ext cx="448" cy="19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572" name="Group 21"/>
              <p:cNvGrpSpPr>
                <a:grpSpLocks/>
              </p:cNvGrpSpPr>
              <p:nvPr/>
            </p:nvGrpSpPr>
            <p:grpSpPr bwMode="auto">
              <a:xfrm>
                <a:off x="448" y="1009"/>
                <a:ext cx="421" cy="1976"/>
                <a:chOff x="448" y="1009"/>
                <a:chExt cx="421" cy="1976"/>
              </a:xfrm>
            </p:grpSpPr>
            <p:sp>
              <p:nvSpPr>
                <p:cNvPr id="194579" name="Rectangle 22"/>
                <p:cNvSpPr>
                  <a:spLocks noChangeArrowheads="1"/>
                </p:cNvSpPr>
                <p:nvPr/>
              </p:nvSpPr>
              <p:spPr bwMode="auto">
                <a:xfrm>
                  <a:off x="491" y="1009"/>
                  <a:ext cx="335" cy="19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u="sng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en-US" altLang="zh-CN" sz="2200" b="1">
                      <a:latin typeface="Times New Roman" pitchFamily="18" charset="0"/>
                      <a:sym typeface="Symbol" pitchFamily="18" charset="2"/>
                    </a:rPr>
                    <a:t>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4580" name="Rectangle 23"/>
                <p:cNvSpPr>
                  <a:spLocks noChangeArrowheads="1"/>
                </p:cNvSpPr>
                <p:nvPr/>
              </p:nvSpPr>
              <p:spPr bwMode="auto">
                <a:xfrm>
                  <a:off x="448" y="1009"/>
                  <a:ext cx="421" cy="19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573" name="Group 24"/>
              <p:cNvGrpSpPr>
                <a:grpSpLocks/>
              </p:cNvGrpSpPr>
              <p:nvPr/>
            </p:nvGrpSpPr>
            <p:grpSpPr bwMode="auto">
              <a:xfrm>
                <a:off x="869" y="1009"/>
                <a:ext cx="413" cy="1976"/>
                <a:chOff x="869" y="1009"/>
                <a:chExt cx="413" cy="1976"/>
              </a:xfrm>
            </p:grpSpPr>
            <p:sp>
              <p:nvSpPr>
                <p:cNvPr id="194577" name="Rectangle 25"/>
                <p:cNvSpPr>
                  <a:spLocks noChangeArrowheads="1"/>
                </p:cNvSpPr>
                <p:nvPr/>
              </p:nvSpPr>
              <p:spPr bwMode="auto">
                <a:xfrm>
                  <a:off x="912" y="1009"/>
                  <a:ext cx="327" cy="19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en-US" altLang="zh-CN" sz="2200" b="1" u="sng">
                      <a:latin typeface="Times New Roman" pitchFamily="18" charset="0"/>
                    </a:rPr>
                    <a:t>1</a:t>
                  </a:r>
                  <a:endParaRPr kumimoji="1" lang="en-US" altLang="zh-CN" sz="2200" b="1">
                    <a:latin typeface="Times New Roman" pitchFamily="18" charset="0"/>
                  </a:endParaRPr>
                </a:p>
                <a:p>
                  <a:pPr algn="ctr"/>
                  <a:r>
                    <a:rPr kumimoji="1" lang="en-US" altLang="zh-CN" sz="2200" b="1" u="sng"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4578" name="Rectangle 26"/>
                <p:cNvSpPr>
                  <a:spLocks noChangeArrowheads="1"/>
                </p:cNvSpPr>
                <p:nvPr/>
              </p:nvSpPr>
              <p:spPr bwMode="auto">
                <a:xfrm>
                  <a:off x="869" y="1009"/>
                  <a:ext cx="413" cy="19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574" name="Group 27"/>
              <p:cNvGrpSpPr>
                <a:grpSpLocks/>
              </p:cNvGrpSpPr>
              <p:nvPr/>
            </p:nvGrpSpPr>
            <p:grpSpPr bwMode="auto">
              <a:xfrm>
                <a:off x="1282" y="1009"/>
                <a:ext cx="437" cy="1976"/>
                <a:chOff x="1282" y="1009"/>
                <a:chExt cx="437" cy="1976"/>
              </a:xfrm>
            </p:grpSpPr>
            <p:sp>
              <p:nvSpPr>
                <p:cNvPr id="194575" name="Rectangle 28"/>
                <p:cNvSpPr>
                  <a:spLocks noChangeArrowheads="1"/>
                </p:cNvSpPr>
                <p:nvPr/>
              </p:nvSpPr>
              <p:spPr bwMode="auto">
                <a:xfrm>
                  <a:off x="1325" y="1009"/>
                  <a:ext cx="351" cy="19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4576" name="Rectangle 29"/>
                <p:cNvSpPr>
                  <a:spLocks noChangeArrowheads="1"/>
                </p:cNvSpPr>
                <p:nvPr/>
              </p:nvSpPr>
              <p:spPr bwMode="auto">
                <a:xfrm>
                  <a:off x="1282" y="1009"/>
                  <a:ext cx="437" cy="19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566" name="Rectangle 30"/>
            <p:cNvSpPr>
              <a:spLocks noChangeArrowheads="1"/>
            </p:cNvSpPr>
            <p:nvPr/>
          </p:nvSpPr>
          <p:spPr bwMode="auto">
            <a:xfrm>
              <a:off x="-3" y="-3"/>
              <a:ext cx="1725" cy="2991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188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集函数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常用集函数：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grpSp>
        <p:nvGrpSpPr>
          <p:cNvPr id="195588" name="Group 4"/>
          <p:cNvGrpSpPr>
            <a:grpSpLocks/>
          </p:cNvGrpSpPr>
          <p:nvPr/>
        </p:nvGrpSpPr>
        <p:grpSpPr bwMode="auto">
          <a:xfrm>
            <a:off x="2133600" y="2743200"/>
            <a:ext cx="4487863" cy="3200400"/>
            <a:chOff x="-3" y="-3"/>
            <a:chExt cx="1910" cy="3000"/>
          </a:xfrm>
        </p:grpSpPr>
        <p:grpSp>
          <p:nvGrpSpPr>
            <p:cNvPr id="195589" name="Group 5"/>
            <p:cNvGrpSpPr>
              <a:grpSpLocks/>
            </p:cNvGrpSpPr>
            <p:nvPr/>
          </p:nvGrpSpPr>
          <p:grpSpPr bwMode="auto">
            <a:xfrm>
              <a:off x="0" y="0"/>
              <a:ext cx="1904" cy="2994"/>
              <a:chOff x="0" y="0"/>
              <a:chExt cx="1904" cy="2994"/>
            </a:xfrm>
          </p:grpSpPr>
          <p:grpSp>
            <p:nvGrpSpPr>
              <p:cNvPr id="19559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819" cy="499"/>
                <a:chOff x="0" y="0"/>
                <a:chExt cx="819" cy="499"/>
              </a:xfrm>
            </p:grpSpPr>
            <p:sp>
              <p:nvSpPr>
                <p:cNvPr id="19562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函 数 名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562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592" name="Group 9"/>
              <p:cNvGrpSpPr>
                <a:grpSpLocks/>
              </p:cNvGrpSpPr>
              <p:nvPr/>
            </p:nvGrpSpPr>
            <p:grpSpPr bwMode="auto">
              <a:xfrm>
                <a:off x="819" y="0"/>
                <a:ext cx="1085" cy="499"/>
                <a:chOff x="819" y="0"/>
                <a:chExt cx="1085" cy="499"/>
              </a:xfrm>
            </p:grpSpPr>
            <p:sp>
              <p:nvSpPr>
                <p:cNvPr id="195623" name="Rectangle 10"/>
                <p:cNvSpPr>
                  <a:spLocks noChangeArrowheads="1"/>
                </p:cNvSpPr>
                <p:nvPr/>
              </p:nvSpPr>
              <p:spPr bwMode="auto">
                <a:xfrm>
                  <a:off x="862" y="0"/>
                  <a:ext cx="99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功    能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5624" name="Rectangle 11"/>
                <p:cNvSpPr>
                  <a:spLocks noChangeArrowheads="1"/>
                </p:cNvSpPr>
                <p:nvPr/>
              </p:nvSpPr>
              <p:spPr bwMode="auto">
                <a:xfrm>
                  <a:off x="819" y="0"/>
                  <a:ext cx="108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593" name="Group 12"/>
              <p:cNvGrpSpPr>
                <a:grpSpLocks/>
              </p:cNvGrpSpPr>
              <p:nvPr/>
            </p:nvGrpSpPr>
            <p:grpSpPr bwMode="auto">
              <a:xfrm>
                <a:off x="0" y="499"/>
                <a:ext cx="819" cy="499"/>
                <a:chOff x="0" y="499"/>
                <a:chExt cx="819" cy="499"/>
              </a:xfrm>
            </p:grpSpPr>
            <p:sp>
              <p:nvSpPr>
                <p:cNvPr id="195621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5622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594" name="Group 15"/>
              <p:cNvGrpSpPr>
                <a:grpSpLocks/>
              </p:cNvGrpSpPr>
              <p:nvPr/>
            </p:nvGrpSpPr>
            <p:grpSpPr bwMode="auto">
              <a:xfrm>
                <a:off x="819" y="499"/>
                <a:ext cx="1085" cy="499"/>
                <a:chOff x="819" y="499"/>
                <a:chExt cx="1085" cy="499"/>
              </a:xfrm>
            </p:grpSpPr>
            <p:sp>
              <p:nvSpPr>
                <p:cNvPr id="195619" name="Rectangle 16"/>
                <p:cNvSpPr>
                  <a:spLocks noChangeArrowheads="1"/>
                </p:cNvSpPr>
                <p:nvPr/>
              </p:nvSpPr>
              <p:spPr bwMode="auto">
                <a:xfrm>
                  <a:off x="862" y="499"/>
                  <a:ext cx="99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对元组计数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5620" name="Rectangle 17"/>
                <p:cNvSpPr>
                  <a:spLocks noChangeArrowheads="1"/>
                </p:cNvSpPr>
                <p:nvPr/>
              </p:nvSpPr>
              <p:spPr bwMode="auto">
                <a:xfrm>
                  <a:off x="819" y="499"/>
                  <a:ext cx="108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595" name="Group 18"/>
              <p:cNvGrpSpPr>
                <a:grpSpLocks/>
              </p:cNvGrpSpPr>
              <p:nvPr/>
            </p:nvGrpSpPr>
            <p:grpSpPr bwMode="auto">
              <a:xfrm>
                <a:off x="0" y="998"/>
                <a:ext cx="819" cy="499"/>
                <a:chOff x="0" y="998"/>
                <a:chExt cx="819" cy="499"/>
              </a:xfrm>
            </p:grpSpPr>
            <p:sp>
              <p:nvSpPr>
                <p:cNvPr id="195617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SUM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5618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596" name="Group 21"/>
              <p:cNvGrpSpPr>
                <a:grpSpLocks/>
              </p:cNvGrpSpPr>
              <p:nvPr/>
            </p:nvGrpSpPr>
            <p:grpSpPr bwMode="auto">
              <a:xfrm>
                <a:off x="819" y="998"/>
                <a:ext cx="1085" cy="499"/>
                <a:chOff x="819" y="998"/>
                <a:chExt cx="1085" cy="499"/>
              </a:xfrm>
            </p:grpSpPr>
            <p:sp>
              <p:nvSpPr>
                <p:cNvPr id="195615" name="Rectangle 22"/>
                <p:cNvSpPr>
                  <a:spLocks noChangeArrowheads="1"/>
                </p:cNvSpPr>
                <p:nvPr/>
              </p:nvSpPr>
              <p:spPr bwMode="auto">
                <a:xfrm>
                  <a:off x="862" y="998"/>
                  <a:ext cx="99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求 总 和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5616" name="Rectangle 23"/>
                <p:cNvSpPr>
                  <a:spLocks noChangeArrowheads="1"/>
                </p:cNvSpPr>
                <p:nvPr/>
              </p:nvSpPr>
              <p:spPr bwMode="auto">
                <a:xfrm>
                  <a:off x="819" y="998"/>
                  <a:ext cx="108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597" name="Group 24"/>
              <p:cNvGrpSpPr>
                <a:grpSpLocks/>
              </p:cNvGrpSpPr>
              <p:nvPr/>
            </p:nvGrpSpPr>
            <p:grpSpPr bwMode="auto">
              <a:xfrm>
                <a:off x="0" y="1497"/>
                <a:ext cx="819" cy="499"/>
                <a:chOff x="0" y="1497"/>
                <a:chExt cx="819" cy="499"/>
              </a:xfrm>
            </p:grpSpPr>
            <p:sp>
              <p:nvSpPr>
                <p:cNvPr id="195613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AVG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5614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598" name="Group 27"/>
              <p:cNvGrpSpPr>
                <a:grpSpLocks/>
              </p:cNvGrpSpPr>
              <p:nvPr/>
            </p:nvGrpSpPr>
            <p:grpSpPr bwMode="auto">
              <a:xfrm>
                <a:off x="819" y="1497"/>
                <a:ext cx="1085" cy="499"/>
                <a:chOff x="819" y="1497"/>
                <a:chExt cx="1085" cy="499"/>
              </a:xfrm>
            </p:grpSpPr>
            <p:sp>
              <p:nvSpPr>
                <p:cNvPr id="195611" name="Rectangle 28"/>
                <p:cNvSpPr>
                  <a:spLocks noChangeArrowheads="1"/>
                </p:cNvSpPr>
                <p:nvPr/>
              </p:nvSpPr>
              <p:spPr bwMode="auto">
                <a:xfrm>
                  <a:off x="862" y="1497"/>
                  <a:ext cx="99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求平均值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5612" name="Rectangle 29"/>
                <p:cNvSpPr>
                  <a:spLocks noChangeArrowheads="1"/>
                </p:cNvSpPr>
                <p:nvPr/>
              </p:nvSpPr>
              <p:spPr bwMode="auto">
                <a:xfrm>
                  <a:off x="819" y="1497"/>
                  <a:ext cx="108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599" name="Group 30"/>
              <p:cNvGrpSpPr>
                <a:grpSpLocks/>
              </p:cNvGrpSpPr>
              <p:nvPr/>
            </p:nvGrpSpPr>
            <p:grpSpPr bwMode="auto">
              <a:xfrm>
                <a:off x="0" y="1996"/>
                <a:ext cx="819" cy="499"/>
                <a:chOff x="0" y="1996"/>
                <a:chExt cx="819" cy="499"/>
              </a:xfrm>
            </p:grpSpPr>
            <p:sp>
              <p:nvSpPr>
                <p:cNvPr id="195609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1996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MAX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5610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996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600" name="Group 33"/>
              <p:cNvGrpSpPr>
                <a:grpSpLocks/>
              </p:cNvGrpSpPr>
              <p:nvPr/>
            </p:nvGrpSpPr>
            <p:grpSpPr bwMode="auto">
              <a:xfrm>
                <a:off x="819" y="1996"/>
                <a:ext cx="1085" cy="499"/>
                <a:chOff x="819" y="1996"/>
                <a:chExt cx="1085" cy="499"/>
              </a:xfrm>
            </p:grpSpPr>
            <p:sp>
              <p:nvSpPr>
                <p:cNvPr id="195607" name="Rectangle 34"/>
                <p:cNvSpPr>
                  <a:spLocks noChangeArrowheads="1"/>
                </p:cNvSpPr>
                <p:nvPr/>
              </p:nvSpPr>
              <p:spPr bwMode="auto">
                <a:xfrm>
                  <a:off x="862" y="1996"/>
                  <a:ext cx="99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求最大值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5608" name="Rectangle 35"/>
                <p:cNvSpPr>
                  <a:spLocks noChangeArrowheads="1"/>
                </p:cNvSpPr>
                <p:nvPr/>
              </p:nvSpPr>
              <p:spPr bwMode="auto">
                <a:xfrm>
                  <a:off x="819" y="1996"/>
                  <a:ext cx="108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601" name="Group 36"/>
              <p:cNvGrpSpPr>
                <a:grpSpLocks/>
              </p:cNvGrpSpPr>
              <p:nvPr/>
            </p:nvGrpSpPr>
            <p:grpSpPr bwMode="auto">
              <a:xfrm>
                <a:off x="0" y="2495"/>
                <a:ext cx="819" cy="499"/>
                <a:chOff x="0" y="2495"/>
                <a:chExt cx="819" cy="499"/>
              </a:xfrm>
            </p:grpSpPr>
            <p:sp>
              <p:nvSpPr>
                <p:cNvPr id="195605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2495"/>
                  <a:ext cx="73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MIN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5606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2495"/>
                  <a:ext cx="81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602" name="Group 39"/>
              <p:cNvGrpSpPr>
                <a:grpSpLocks/>
              </p:cNvGrpSpPr>
              <p:nvPr/>
            </p:nvGrpSpPr>
            <p:grpSpPr bwMode="auto">
              <a:xfrm>
                <a:off x="819" y="2495"/>
                <a:ext cx="1085" cy="499"/>
                <a:chOff x="819" y="2495"/>
                <a:chExt cx="1085" cy="499"/>
              </a:xfrm>
            </p:grpSpPr>
            <p:sp>
              <p:nvSpPr>
                <p:cNvPr id="195603" name="Rectangle 40"/>
                <p:cNvSpPr>
                  <a:spLocks noChangeArrowheads="1"/>
                </p:cNvSpPr>
                <p:nvPr/>
              </p:nvSpPr>
              <p:spPr bwMode="auto">
                <a:xfrm>
                  <a:off x="862" y="2495"/>
                  <a:ext cx="99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求最小值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5604" name="Rectangle 41"/>
                <p:cNvSpPr>
                  <a:spLocks noChangeArrowheads="1"/>
                </p:cNvSpPr>
                <p:nvPr/>
              </p:nvSpPr>
              <p:spPr bwMode="auto">
                <a:xfrm>
                  <a:off x="819" y="2495"/>
                  <a:ext cx="108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5590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1910" cy="300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189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  </a:t>
            </a:r>
            <a:r>
              <a:rPr lang="zh-CN" altLang="en-US" smtClean="0">
                <a:latin typeface="宋体" pitchFamily="49" charset="-122"/>
              </a:rPr>
              <a:t>关系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70000"/>
              </a:lnSpc>
            </a:pPr>
            <a:r>
              <a:rPr lang="en-US" altLang="zh-CN" smtClean="0"/>
              <a:t>⒈ </a:t>
            </a:r>
            <a:r>
              <a:rPr lang="zh-CN" altLang="en-US" smtClean="0"/>
              <a:t>域（</a:t>
            </a:r>
            <a:r>
              <a:rPr lang="en-US" altLang="zh-CN" smtClean="0"/>
              <a:t>Domain</a:t>
            </a:r>
            <a:r>
              <a:rPr lang="zh-CN" altLang="en-US" smtClean="0"/>
              <a:t>）</a:t>
            </a:r>
          </a:p>
          <a:p>
            <a:pPr algn="just" eaLnBrk="1" hangingPunct="1">
              <a:lnSpc>
                <a:spcPct val="170000"/>
              </a:lnSpc>
            </a:pPr>
            <a:r>
              <a:rPr lang="zh-CN" altLang="en-US" smtClean="0"/>
              <a:t> </a:t>
            </a:r>
            <a:r>
              <a:rPr lang="en-US" altLang="zh-CN" smtClean="0"/>
              <a:t>2. </a:t>
            </a:r>
            <a:r>
              <a:rPr lang="zh-CN" altLang="en-US" smtClean="0"/>
              <a:t>笛卡尔积（</a:t>
            </a:r>
            <a:r>
              <a:rPr lang="en-US" altLang="zh-CN" smtClean="0"/>
              <a:t>Cartesian Product</a:t>
            </a:r>
            <a:r>
              <a:rPr lang="zh-CN" altLang="en-US" smtClean="0"/>
              <a:t>）</a:t>
            </a:r>
          </a:p>
          <a:p>
            <a:pPr algn="just" eaLnBrk="1" hangingPunct="1">
              <a:lnSpc>
                <a:spcPct val="170000"/>
              </a:lnSpc>
            </a:pPr>
            <a:r>
              <a:rPr lang="zh-CN" altLang="en-US" smtClean="0"/>
              <a:t> </a:t>
            </a:r>
            <a:r>
              <a:rPr lang="en-US" altLang="zh-CN" smtClean="0"/>
              <a:t>3. </a:t>
            </a:r>
            <a:r>
              <a:rPr lang="zh-CN" altLang="en-US" smtClean="0"/>
              <a:t>关系（</a:t>
            </a:r>
            <a:r>
              <a:rPr lang="en-US" altLang="zh-CN" smtClean="0"/>
              <a:t>Relation</a:t>
            </a:r>
            <a:r>
              <a:rPr lang="zh-CN" altLang="en-US" smtClean="0"/>
              <a:t>）</a:t>
            </a:r>
          </a:p>
          <a:p>
            <a:pPr eaLnBrk="1" hangingPunct="1"/>
            <a:endParaRPr lang="en-US" altLang="zh-CN" smtClean="0">
              <a:latin typeface="宋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集函数（续）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10]  </a:t>
            </a:r>
            <a:r>
              <a:rPr lang="zh-CN" altLang="en-US" smtClean="0"/>
              <a:t>查询信息系学生的平均年龄。 </a:t>
            </a:r>
          </a:p>
        </p:txBody>
      </p:sp>
      <p:grpSp>
        <p:nvGrpSpPr>
          <p:cNvPr id="196612" name="Group 4"/>
          <p:cNvGrpSpPr>
            <a:grpSpLocks/>
          </p:cNvGrpSpPr>
          <p:nvPr/>
        </p:nvGrpSpPr>
        <p:grpSpPr bwMode="auto">
          <a:xfrm>
            <a:off x="1143000" y="3200400"/>
            <a:ext cx="6892925" cy="1371600"/>
            <a:chOff x="-3" y="-3"/>
            <a:chExt cx="4342" cy="1004"/>
          </a:xfrm>
        </p:grpSpPr>
        <p:grpSp>
          <p:nvGrpSpPr>
            <p:cNvPr id="196613" name="Group 5"/>
            <p:cNvGrpSpPr>
              <a:grpSpLocks/>
            </p:cNvGrpSpPr>
            <p:nvPr/>
          </p:nvGrpSpPr>
          <p:grpSpPr bwMode="auto">
            <a:xfrm>
              <a:off x="0" y="0"/>
              <a:ext cx="4336" cy="998"/>
              <a:chOff x="0" y="0"/>
              <a:chExt cx="4336" cy="998"/>
            </a:xfrm>
          </p:grpSpPr>
          <p:grpSp>
            <p:nvGrpSpPr>
              <p:cNvPr id="196615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499"/>
                <a:chOff x="0" y="0"/>
                <a:chExt cx="788" cy="499"/>
              </a:xfrm>
            </p:grpSpPr>
            <p:sp>
              <p:nvSpPr>
                <p:cNvPr id="19664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665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616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484" cy="499"/>
                <a:chOff x="788" y="0"/>
                <a:chExt cx="484" cy="499"/>
              </a:xfrm>
            </p:grpSpPr>
            <p:sp>
              <p:nvSpPr>
                <p:cNvPr id="196647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39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6648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48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617" name="Group 12"/>
              <p:cNvGrpSpPr>
                <a:grpSpLocks/>
              </p:cNvGrpSpPr>
              <p:nvPr/>
            </p:nvGrpSpPr>
            <p:grpSpPr bwMode="auto">
              <a:xfrm>
                <a:off x="1272" y="0"/>
                <a:ext cx="709" cy="499"/>
                <a:chOff x="1272" y="0"/>
                <a:chExt cx="709" cy="499"/>
              </a:xfrm>
            </p:grpSpPr>
            <p:sp>
              <p:nvSpPr>
                <p:cNvPr id="1966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5" y="0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66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272" y="0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618" name="Group 15"/>
              <p:cNvGrpSpPr>
                <a:grpSpLocks/>
              </p:cNvGrpSpPr>
              <p:nvPr/>
            </p:nvGrpSpPr>
            <p:grpSpPr bwMode="auto">
              <a:xfrm>
                <a:off x="1981" y="0"/>
                <a:ext cx="532" cy="499"/>
                <a:chOff x="1981" y="0"/>
                <a:chExt cx="532" cy="499"/>
              </a:xfrm>
            </p:grpSpPr>
            <p:sp>
              <p:nvSpPr>
                <p:cNvPr id="196643" name="Rectangle 16"/>
                <p:cNvSpPr>
                  <a:spLocks noChangeArrowheads="1"/>
                </p:cNvSpPr>
                <p:nvPr/>
              </p:nvSpPr>
              <p:spPr bwMode="auto">
                <a:xfrm>
                  <a:off x="2024" y="0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6644" name="Rectangle 17"/>
                <p:cNvSpPr>
                  <a:spLocks noChangeArrowheads="1"/>
                </p:cNvSpPr>
                <p:nvPr/>
              </p:nvSpPr>
              <p:spPr bwMode="auto">
                <a:xfrm>
                  <a:off x="1981" y="0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619" name="Group 18"/>
              <p:cNvGrpSpPr>
                <a:grpSpLocks/>
              </p:cNvGrpSpPr>
              <p:nvPr/>
            </p:nvGrpSpPr>
            <p:grpSpPr bwMode="auto">
              <a:xfrm>
                <a:off x="2513" y="0"/>
                <a:ext cx="1192" cy="499"/>
                <a:chOff x="2513" y="0"/>
                <a:chExt cx="1192" cy="499"/>
              </a:xfrm>
            </p:grpSpPr>
            <p:sp>
              <p:nvSpPr>
                <p:cNvPr id="196641" name="Rectangle 19"/>
                <p:cNvSpPr>
                  <a:spLocks noChangeArrowheads="1"/>
                </p:cNvSpPr>
                <p:nvPr/>
              </p:nvSpPr>
              <p:spPr bwMode="auto">
                <a:xfrm>
                  <a:off x="2556" y="0"/>
                  <a:ext cx="110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6642" name="Rectangle 20"/>
                <p:cNvSpPr>
                  <a:spLocks noChangeArrowheads="1"/>
                </p:cNvSpPr>
                <p:nvPr/>
              </p:nvSpPr>
              <p:spPr bwMode="auto">
                <a:xfrm>
                  <a:off x="2513" y="0"/>
                  <a:ext cx="119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620" name="Group 21"/>
              <p:cNvGrpSpPr>
                <a:grpSpLocks/>
              </p:cNvGrpSpPr>
              <p:nvPr/>
            </p:nvGrpSpPr>
            <p:grpSpPr bwMode="auto">
              <a:xfrm>
                <a:off x="3705" y="0"/>
                <a:ext cx="631" cy="499"/>
                <a:chOff x="3705" y="0"/>
                <a:chExt cx="631" cy="499"/>
              </a:xfrm>
            </p:grpSpPr>
            <p:sp>
              <p:nvSpPr>
                <p:cNvPr id="196639" name="Rectangle 22"/>
                <p:cNvSpPr>
                  <a:spLocks noChangeArrowheads="1"/>
                </p:cNvSpPr>
                <p:nvPr/>
              </p:nvSpPr>
              <p:spPr bwMode="auto">
                <a:xfrm>
                  <a:off x="3748" y="0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6640" name="Rectangle 23"/>
                <p:cNvSpPr>
                  <a:spLocks noChangeArrowheads="1"/>
                </p:cNvSpPr>
                <p:nvPr/>
              </p:nvSpPr>
              <p:spPr bwMode="auto">
                <a:xfrm>
                  <a:off x="3705" y="0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621" name="Group 24"/>
              <p:cNvGrpSpPr>
                <a:grpSpLocks/>
              </p:cNvGrpSpPr>
              <p:nvPr/>
            </p:nvGrpSpPr>
            <p:grpSpPr bwMode="auto">
              <a:xfrm>
                <a:off x="0" y="499"/>
                <a:ext cx="788" cy="499"/>
                <a:chOff x="0" y="499"/>
                <a:chExt cx="788" cy="499"/>
              </a:xfrm>
            </p:grpSpPr>
            <p:sp>
              <p:nvSpPr>
                <p:cNvPr id="19663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663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622" name="Group 27"/>
              <p:cNvGrpSpPr>
                <a:grpSpLocks/>
              </p:cNvGrpSpPr>
              <p:nvPr/>
            </p:nvGrpSpPr>
            <p:grpSpPr bwMode="auto">
              <a:xfrm>
                <a:off x="788" y="499"/>
                <a:ext cx="484" cy="499"/>
                <a:chOff x="788" y="499"/>
                <a:chExt cx="484" cy="499"/>
              </a:xfrm>
            </p:grpSpPr>
            <p:sp>
              <p:nvSpPr>
                <p:cNvPr id="196635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499"/>
                  <a:ext cx="39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6636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499"/>
                  <a:ext cx="48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623" name="Group 30"/>
              <p:cNvGrpSpPr>
                <a:grpSpLocks/>
              </p:cNvGrpSpPr>
              <p:nvPr/>
            </p:nvGrpSpPr>
            <p:grpSpPr bwMode="auto">
              <a:xfrm>
                <a:off x="1272" y="499"/>
                <a:ext cx="709" cy="499"/>
                <a:chOff x="1272" y="499"/>
                <a:chExt cx="709" cy="499"/>
              </a:xfrm>
            </p:grpSpPr>
            <p:sp>
              <p:nvSpPr>
                <p:cNvPr id="19663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5" y="499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6634" name="Rectangle 32"/>
                <p:cNvSpPr>
                  <a:spLocks noChangeArrowheads="1"/>
                </p:cNvSpPr>
                <p:nvPr/>
              </p:nvSpPr>
              <p:spPr bwMode="auto">
                <a:xfrm>
                  <a:off x="1272" y="499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624" name="Group 33"/>
              <p:cNvGrpSpPr>
                <a:grpSpLocks/>
              </p:cNvGrpSpPr>
              <p:nvPr/>
            </p:nvGrpSpPr>
            <p:grpSpPr bwMode="auto">
              <a:xfrm>
                <a:off x="1981" y="499"/>
                <a:ext cx="532" cy="499"/>
                <a:chOff x="1981" y="499"/>
                <a:chExt cx="532" cy="499"/>
              </a:xfrm>
            </p:grpSpPr>
            <p:sp>
              <p:nvSpPr>
                <p:cNvPr id="196631" name="Rectangle 34"/>
                <p:cNvSpPr>
                  <a:spLocks noChangeArrowheads="1"/>
                </p:cNvSpPr>
                <p:nvPr/>
              </p:nvSpPr>
              <p:spPr bwMode="auto">
                <a:xfrm>
                  <a:off x="2024" y="499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6632" name="Rectangle 35"/>
                <p:cNvSpPr>
                  <a:spLocks noChangeArrowheads="1"/>
                </p:cNvSpPr>
                <p:nvPr/>
              </p:nvSpPr>
              <p:spPr bwMode="auto">
                <a:xfrm>
                  <a:off x="1981" y="499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625" name="Group 36"/>
              <p:cNvGrpSpPr>
                <a:grpSpLocks/>
              </p:cNvGrpSpPr>
              <p:nvPr/>
            </p:nvGrpSpPr>
            <p:grpSpPr bwMode="auto">
              <a:xfrm>
                <a:off x="2513" y="499"/>
                <a:ext cx="1192" cy="499"/>
                <a:chOff x="2513" y="499"/>
                <a:chExt cx="1192" cy="499"/>
              </a:xfrm>
            </p:grpSpPr>
            <p:sp>
              <p:nvSpPr>
                <p:cNvPr id="196629" name="Rectangle 37"/>
                <p:cNvSpPr>
                  <a:spLocks noChangeArrowheads="1"/>
                </p:cNvSpPr>
                <p:nvPr/>
              </p:nvSpPr>
              <p:spPr bwMode="auto">
                <a:xfrm>
                  <a:off x="2556" y="499"/>
                  <a:ext cx="110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P.AVG.ALL.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6630" name="Rectangle 38"/>
                <p:cNvSpPr>
                  <a:spLocks noChangeArrowheads="1"/>
                </p:cNvSpPr>
                <p:nvPr/>
              </p:nvSpPr>
              <p:spPr bwMode="auto">
                <a:xfrm>
                  <a:off x="2513" y="499"/>
                  <a:ext cx="119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626" name="Group 39"/>
              <p:cNvGrpSpPr>
                <a:grpSpLocks/>
              </p:cNvGrpSpPr>
              <p:nvPr/>
            </p:nvGrpSpPr>
            <p:grpSpPr bwMode="auto">
              <a:xfrm>
                <a:off x="3705" y="499"/>
                <a:ext cx="631" cy="499"/>
                <a:chOff x="3705" y="499"/>
                <a:chExt cx="631" cy="499"/>
              </a:xfrm>
            </p:grpSpPr>
            <p:sp>
              <p:nvSpPr>
                <p:cNvPr id="196627" name="Rectangle 40"/>
                <p:cNvSpPr>
                  <a:spLocks noChangeArrowheads="1"/>
                </p:cNvSpPr>
                <p:nvPr/>
              </p:nvSpPr>
              <p:spPr bwMode="auto">
                <a:xfrm>
                  <a:off x="3748" y="499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IS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6628" name="Rectangle 41"/>
                <p:cNvSpPr>
                  <a:spLocks noChangeArrowheads="1"/>
                </p:cNvSpPr>
                <p:nvPr/>
              </p:nvSpPr>
              <p:spPr bwMode="auto">
                <a:xfrm>
                  <a:off x="3705" y="499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6614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4342" cy="100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190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600" smtClean="0"/>
              <a:t>4. </a:t>
            </a:r>
            <a:r>
              <a:rPr lang="zh-CN" altLang="en-US" sz="4600" smtClean="0"/>
              <a:t>对查询结果排序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3400" smtClean="0"/>
              <a:t> </a:t>
            </a:r>
            <a:r>
              <a:rPr lang="zh-CN" altLang="en-US" smtClean="0"/>
              <a:t>排序要求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按单个属性值排序</a:t>
            </a:r>
            <a:endParaRPr lang="zh-CN" altLang="en-US" sz="3000" smtClean="0"/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smtClean="0"/>
              <a:t>升序：</a:t>
            </a:r>
            <a:r>
              <a:rPr lang="en-US" altLang="zh-CN" smtClean="0"/>
              <a:t>AO.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smtClean="0"/>
              <a:t>降序：</a:t>
            </a:r>
            <a:r>
              <a:rPr lang="en-US" altLang="zh-CN" smtClean="0"/>
              <a:t>DO.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按多个属性值排序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smtClean="0"/>
              <a:t>升序：</a:t>
            </a:r>
            <a:r>
              <a:rPr lang="en-US" altLang="zh-CN" smtClean="0"/>
              <a:t>AO(i).     </a:t>
            </a:r>
          </a:p>
          <a:p>
            <a:pPr lvl="2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          i</a:t>
            </a:r>
            <a:r>
              <a:rPr lang="zh-CN" altLang="en-US" smtClean="0"/>
              <a:t>为排序的优先级，</a:t>
            </a:r>
            <a:r>
              <a:rPr lang="en-US" altLang="zh-CN" smtClean="0"/>
              <a:t>i</a:t>
            </a:r>
            <a:r>
              <a:rPr lang="zh-CN" altLang="en-US" smtClean="0"/>
              <a:t>值越小，优先级越高。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smtClean="0"/>
              <a:t>降序：</a:t>
            </a:r>
            <a:r>
              <a:rPr lang="en-US" altLang="zh-CN" smtClean="0"/>
              <a:t>DO(i).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191</a:t>
            </a:fld>
            <a:endParaRPr lang="en-US" altLang="zh-CN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600" smtClean="0"/>
              <a:t>对查询结果排序</a:t>
            </a:r>
            <a:r>
              <a:rPr lang="zh-CN" altLang="en-US" smtClean="0"/>
              <a:t>（续）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11]  </a:t>
            </a:r>
            <a:r>
              <a:rPr lang="zh-CN" altLang="en-US" smtClean="0"/>
              <a:t>查全体男生的姓名，要求查询结果按所在系升序排序，对相同系的学生按年龄降序排序。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grpSp>
        <p:nvGrpSpPr>
          <p:cNvPr id="198660" name="Group 4"/>
          <p:cNvGrpSpPr>
            <a:grpSpLocks/>
          </p:cNvGrpSpPr>
          <p:nvPr/>
        </p:nvGrpSpPr>
        <p:grpSpPr bwMode="auto">
          <a:xfrm>
            <a:off x="1524000" y="3886200"/>
            <a:ext cx="7015163" cy="1593850"/>
            <a:chOff x="-3" y="-3"/>
            <a:chExt cx="4419" cy="1004"/>
          </a:xfrm>
        </p:grpSpPr>
        <p:grpSp>
          <p:nvGrpSpPr>
            <p:cNvPr id="198661" name="Group 5"/>
            <p:cNvGrpSpPr>
              <a:grpSpLocks/>
            </p:cNvGrpSpPr>
            <p:nvPr/>
          </p:nvGrpSpPr>
          <p:grpSpPr bwMode="auto">
            <a:xfrm>
              <a:off x="0" y="0"/>
              <a:ext cx="4413" cy="998"/>
              <a:chOff x="0" y="0"/>
              <a:chExt cx="4413" cy="998"/>
            </a:xfrm>
          </p:grpSpPr>
          <p:grpSp>
            <p:nvGrpSpPr>
              <p:cNvPr id="198663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499"/>
                <a:chOff x="0" y="0"/>
                <a:chExt cx="788" cy="499"/>
              </a:xfrm>
            </p:grpSpPr>
            <p:sp>
              <p:nvSpPr>
                <p:cNvPr id="198697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8698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664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484" cy="499"/>
                <a:chOff x="788" y="0"/>
                <a:chExt cx="484" cy="499"/>
              </a:xfrm>
            </p:grpSpPr>
            <p:sp>
              <p:nvSpPr>
                <p:cNvPr id="198695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39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8696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48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665" name="Group 12"/>
              <p:cNvGrpSpPr>
                <a:grpSpLocks/>
              </p:cNvGrpSpPr>
              <p:nvPr/>
            </p:nvGrpSpPr>
            <p:grpSpPr bwMode="auto">
              <a:xfrm>
                <a:off x="1272" y="0"/>
                <a:ext cx="709" cy="499"/>
                <a:chOff x="1272" y="0"/>
                <a:chExt cx="709" cy="499"/>
              </a:xfrm>
            </p:grpSpPr>
            <p:sp>
              <p:nvSpPr>
                <p:cNvPr id="1986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5" y="0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8694" name="Rectangle 14"/>
                <p:cNvSpPr>
                  <a:spLocks noChangeArrowheads="1"/>
                </p:cNvSpPr>
                <p:nvPr/>
              </p:nvSpPr>
              <p:spPr bwMode="auto">
                <a:xfrm>
                  <a:off x="1272" y="0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666" name="Group 15"/>
              <p:cNvGrpSpPr>
                <a:grpSpLocks/>
              </p:cNvGrpSpPr>
              <p:nvPr/>
            </p:nvGrpSpPr>
            <p:grpSpPr bwMode="auto">
              <a:xfrm>
                <a:off x="1981" y="0"/>
                <a:ext cx="532" cy="499"/>
                <a:chOff x="1981" y="0"/>
                <a:chExt cx="532" cy="499"/>
              </a:xfrm>
            </p:grpSpPr>
            <p:sp>
              <p:nvSpPr>
                <p:cNvPr id="198691" name="Rectangle 16"/>
                <p:cNvSpPr>
                  <a:spLocks noChangeArrowheads="1"/>
                </p:cNvSpPr>
                <p:nvPr/>
              </p:nvSpPr>
              <p:spPr bwMode="auto">
                <a:xfrm>
                  <a:off x="2024" y="0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8692" name="Rectangle 17"/>
                <p:cNvSpPr>
                  <a:spLocks noChangeArrowheads="1"/>
                </p:cNvSpPr>
                <p:nvPr/>
              </p:nvSpPr>
              <p:spPr bwMode="auto">
                <a:xfrm>
                  <a:off x="1981" y="0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667" name="Group 18"/>
              <p:cNvGrpSpPr>
                <a:grpSpLocks/>
              </p:cNvGrpSpPr>
              <p:nvPr/>
            </p:nvGrpSpPr>
            <p:grpSpPr bwMode="auto">
              <a:xfrm>
                <a:off x="2513" y="0"/>
                <a:ext cx="950" cy="499"/>
                <a:chOff x="2513" y="0"/>
                <a:chExt cx="950" cy="499"/>
              </a:xfrm>
            </p:grpSpPr>
            <p:sp>
              <p:nvSpPr>
                <p:cNvPr id="198689" name="Rectangle 19"/>
                <p:cNvSpPr>
                  <a:spLocks noChangeArrowheads="1"/>
                </p:cNvSpPr>
                <p:nvPr/>
              </p:nvSpPr>
              <p:spPr bwMode="auto">
                <a:xfrm>
                  <a:off x="2556" y="0"/>
                  <a:ext cx="86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8690" name="Rectangle 20"/>
                <p:cNvSpPr>
                  <a:spLocks noChangeArrowheads="1"/>
                </p:cNvSpPr>
                <p:nvPr/>
              </p:nvSpPr>
              <p:spPr bwMode="auto">
                <a:xfrm>
                  <a:off x="2513" y="0"/>
                  <a:ext cx="95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668" name="Group 21"/>
              <p:cNvGrpSpPr>
                <a:grpSpLocks/>
              </p:cNvGrpSpPr>
              <p:nvPr/>
            </p:nvGrpSpPr>
            <p:grpSpPr bwMode="auto">
              <a:xfrm>
                <a:off x="3463" y="0"/>
                <a:ext cx="950" cy="499"/>
                <a:chOff x="3463" y="0"/>
                <a:chExt cx="950" cy="499"/>
              </a:xfrm>
            </p:grpSpPr>
            <p:sp>
              <p:nvSpPr>
                <p:cNvPr id="198687" name="Rectangle 22"/>
                <p:cNvSpPr>
                  <a:spLocks noChangeArrowheads="1"/>
                </p:cNvSpPr>
                <p:nvPr/>
              </p:nvSpPr>
              <p:spPr bwMode="auto">
                <a:xfrm>
                  <a:off x="3506" y="0"/>
                  <a:ext cx="86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8688" name="Rectangle 23"/>
                <p:cNvSpPr>
                  <a:spLocks noChangeArrowheads="1"/>
                </p:cNvSpPr>
                <p:nvPr/>
              </p:nvSpPr>
              <p:spPr bwMode="auto">
                <a:xfrm>
                  <a:off x="3463" y="0"/>
                  <a:ext cx="95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669" name="Group 24"/>
              <p:cNvGrpSpPr>
                <a:grpSpLocks/>
              </p:cNvGrpSpPr>
              <p:nvPr/>
            </p:nvGrpSpPr>
            <p:grpSpPr bwMode="auto">
              <a:xfrm>
                <a:off x="0" y="499"/>
                <a:ext cx="788" cy="499"/>
                <a:chOff x="0" y="499"/>
                <a:chExt cx="788" cy="499"/>
              </a:xfrm>
            </p:grpSpPr>
            <p:sp>
              <p:nvSpPr>
                <p:cNvPr id="198685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8686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670" name="Group 27"/>
              <p:cNvGrpSpPr>
                <a:grpSpLocks/>
              </p:cNvGrpSpPr>
              <p:nvPr/>
            </p:nvGrpSpPr>
            <p:grpSpPr bwMode="auto">
              <a:xfrm>
                <a:off x="788" y="499"/>
                <a:ext cx="484" cy="499"/>
                <a:chOff x="788" y="499"/>
                <a:chExt cx="484" cy="499"/>
              </a:xfrm>
            </p:grpSpPr>
            <p:sp>
              <p:nvSpPr>
                <p:cNvPr id="198683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499"/>
                  <a:ext cx="398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8684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499"/>
                  <a:ext cx="48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671" name="Group 30"/>
              <p:cNvGrpSpPr>
                <a:grpSpLocks/>
              </p:cNvGrpSpPr>
              <p:nvPr/>
            </p:nvGrpSpPr>
            <p:grpSpPr bwMode="auto">
              <a:xfrm>
                <a:off x="1272" y="499"/>
                <a:ext cx="709" cy="499"/>
                <a:chOff x="1272" y="499"/>
                <a:chExt cx="709" cy="499"/>
              </a:xfrm>
            </p:grpSpPr>
            <p:sp>
              <p:nvSpPr>
                <p:cNvPr id="198681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5" y="499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P.</a:t>
                  </a:r>
                  <a:r>
                    <a:rPr kumimoji="1" lang="zh-CN" altLang="en-US" sz="2200" b="1" u="sng">
                      <a:latin typeface="Times New Roman" pitchFamily="18" charset="0"/>
                    </a:rPr>
                    <a:t>李勇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8682" name="Rectangle 32"/>
                <p:cNvSpPr>
                  <a:spLocks noChangeArrowheads="1"/>
                </p:cNvSpPr>
                <p:nvPr/>
              </p:nvSpPr>
              <p:spPr bwMode="auto">
                <a:xfrm>
                  <a:off x="1272" y="499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672" name="Group 33"/>
              <p:cNvGrpSpPr>
                <a:grpSpLocks/>
              </p:cNvGrpSpPr>
              <p:nvPr/>
            </p:nvGrpSpPr>
            <p:grpSpPr bwMode="auto">
              <a:xfrm>
                <a:off x="1981" y="499"/>
                <a:ext cx="532" cy="499"/>
                <a:chOff x="1981" y="499"/>
                <a:chExt cx="532" cy="499"/>
              </a:xfrm>
            </p:grpSpPr>
            <p:sp>
              <p:nvSpPr>
                <p:cNvPr id="198679" name="Rectangle 34"/>
                <p:cNvSpPr>
                  <a:spLocks noChangeArrowheads="1"/>
                </p:cNvSpPr>
                <p:nvPr/>
              </p:nvSpPr>
              <p:spPr bwMode="auto">
                <a:xfrm>
                  <a:off x="2024" y="499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男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8680" name="Rectangle 35"/>
                <p:cNvSpPr>
                  <a:spLocks noChangeArrowheads="1"/>
                </p:cNvSpPr>
                <p:nvPr/>
              </p:nvSpPr>
              <p:spPr bwMode="auto">
                <a:xfrm>
                  <a:off x="1981" y="499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673" name="Group 36"/>
              <p:cNvGrpSpPr>
                <a:grpSpLocks/>
              </p:cNvGrpSpPr>
              <p:nvPr/>
            </p:nvGrpSpPr>
            <p:grpSpPr bwMode="auto">
              <a:xfrm>
                <a:off x="2513" y="499"/>
                <a:ext cx="950" cy="499"/>
                <a:chOff x="2513" y="499"/>
                <a:chExt cx="950" cy="499"/>
              </a:xfrm>
            </p:grpSpPr>
            <p:sp>
              <p:nvSpPr>
                <p:cNvPr id="198677" name="Rectangle 37"/>
                <p:cNvSpPr>
                  <a:spLocks noChangeArrowheads="1"/>
                </p:cNvSpPr>
                <p:nvPr/>
              </p:nvSpPr>
              <p:spPr bwMode="auto">
                <a:xfrm>
                  <a:off x="2556" y="499"/>
                  <a:ext cx="86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DO</a:t>
                  </a:r>
                  <a:r>
                    <a:rPr kumimoji="1" lang="zh-CN" altLang="en-US" sz="2200" b="1">
                      <a:latin typeface="Times New Roman" pitchFamily="18" charset="0"/>
                    </a:rPr>
                    <a:t>（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200" b="1">
                      <a:latin typeface="Times New Roman" pitchFamily="18" charset="0"/>
                    </a:rPr>
                    <a:t>）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.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8678" name="Rectangle 38"/>
                <p:cNvSpPr>
                  <a:spLocks noChangeArrowheads="1"/>
                </p:cNvSpPr>
                <p:nvPr/>
              </p:nvSpPr>
              <p:spPr bwMode="auto">
                <a:xfrm>
                  <a:off x="2513" y="499"/>
                  <a:ext cx="95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674" name="Group 39"/>
              <p:cNvGrpSpPr>
                <a:grpSpLocks/>
              </p:cNvGrpSpPr>
              <p:nvPr/>
            </p:nvGrpSpPr>
            <p:grpSpPr bwMode="auto">
              <a:xfrm>
                <a:off x="3463" y="499"/>
                <a:ext cx="950" cy="499"/>
                <a:chOff x="3463" y="499"/>
                <a:chExt cx="950" cy="499"/>
              </a:xfrm>
            </p:grpSpPr>
            <p:sp>
              <p:nvSpPr>
                <p:cNvPr id="198675" name="Rectangle 40"/>
                <p:cNvSpPr>
                  <a:spLocks noChangeArrowheads="1"/>
                </p:cNvSpPr>
                <p:nvPr/>
              </p:nvSpPr>
              <p:spPr bwMode="auto">
                <a:xfrm>
                  <a:off x="3506" y="499"/>
                  <a:ext cx="86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AO</a:t>
                  </a:r>
                  <a:r>
                    <a:rPr kumimoji="1" lang="zh-CN" altLang="en-US" sz="2200" b="1">
                      <a:latin typeface="Times New Roman" pitchFamily="18" charset="0"/>
                    </a:rPr>
                    <a:t>（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1</a:t>
                  </a:r>
                  <a:r>
                    <a:rPr kumimoji="1" lang="zh-CN" altLang="en-US" sz="2200" b="1">
                      <a:latin typeface="Times New Roman" pitchFamily="18" charset="0"/>
                    </a:rPr>
                    <a:t>）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.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98676" name="Rectangle 41"/>
                <p:cNvSpPr>
                  <a:spLocks noChangeArrowheads="1"/>
                </p:cNvSpPr>
                <p:nvPr/>
              </p:nvSpPr>
              <p:spPr bwMode="auto">
                <a:xfrm>
                  <a:off x="3463" y="499"/>
                  <a:ext cx="95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8662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4419" cy="100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192</a:t>
            </a:fld>
            <a:endParaRPr lang="en-US" altLang="zh-CN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检索操作小结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84338"/>
            <a:ext cx="8229600" cy="42783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四类检索操作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1. </a:t>
            </a:r>
            <a:r>
              <a:rPr lang="zh-CN" altLang="en-US" smtClean="0"/>
              <a:t>简单查询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2. </a:t>
            </a:r>
            <a:r>
              <a:rPr lang="zh-CN" altLang="en-US" smtClean="0"/>
              <a:t>条件查询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3. </a:t>
            </a:r>
            <a:r>
              <a:rPr lang="zh-CN" altLang="en-US" smtClean="0"/>
              <a:t>集函数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4. </a:t>
            </a:r>
            <a:r>
              <a:rPr lang="zh-CN" altLang="en-US" smtClean="0"/>
              <a:t>对查询结果排序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193</a:t>
            </a:fld>
            <a:endParaRPr lang="en-US" altLang="zh-CN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检索操作小结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62450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条件查询</a:t>
            </a:r>
          </a:p>
          <a:p>
            <a:pPr lvl="1" eaLnBrk="1" hangingPunct="1"/>
            <a:r>
              <a:rPr lang="zh-CN" altLang="en-US" smtClean="0"/>
              <a:t>简单条件</a:t>
            </a:r>
          </a:p>
          <a:p>
            <a:pPr lvl="1" eaLnBrk="1" hangingPunct="1"/>
            <a:r>
              <a:rPr lang="zh-CN" altLang="en-US" smtClean="0"/>
              <a:t>与条件</a:t>
            </a:r>
          </a:p>
          <a:p>
            <a:pPr lvl="2" eaLnBrk="1" hangingPunct="1"/>
            <a:r>
              <a:rPr lang="zh-CN" altLang="en-US" sz="2600" smtClean="0"/>
              <a:t>不同属性条件的与</a:t>
            </a:r>
          </a:p>
          <a:p>
            <a:pPr lvl="2" eaLnBrk="1" hangingPunct="1"/>
            <a:r>
              <a:rPr lang="zh-CN" altLang="en-US" sz="2600" smtClean="0"/>
              <a:t>同一属性条件的与</a:t>
            </a:r>
          </a:p>
          <a:p>
            <a:pPr lvl="1" eaLnBrk="1" hangingPunct="1"/>
            <a:r>
              <a:rPr lang="zh-CN" altLang="en-US" smtClean="0"/>
              <a:t>或条件</a:t>
            </a:r>
          </a:p>
          <a:p>
            <a:pPr lvl="1" eaLnBrk="1" hangingPunct="1"/>
            <a:r>
              <a:rPr lang="zh-CN" altLang="en-US" smtClean="0"/>
              <a:t>非条件</a:t>
            </a:r>
          </a:p>
          <a:p>
            <a:pPr lvl="1" eaLnBrk="1" hangingPunct="1"/>
            <a:r>
              <a:rPr lang="zh-CN" altLang="en-US" smtClean="0"/>
              <a:t>多表连接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194</a:t>
            </a:fld>
            <a:endParaRPr lang="en-US" altLang="zh-CN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检索操作小结（续）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mtClean="0"/>
              <a:t>构造查询的几个要素</a:t>
            </a:r>
            <a:endParaRPr lang="zh-CN" altLang="en-US" sz="2600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示例元素   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打印操作符</a:t>
            </a:r>
            <a:r>
              <a:rPr lang="en-US" altLang="zh-CN" smtClean="0"/>
              <a:t>P.  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查询条件 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排序要求</a:t>
            </a:r>
            <a:r>
              <a:rPr lang="zh-CN" altLang="en-US" sz="2200" smtClean="0"/>
              <a:t>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195</a:t>
            </a:fld>
            <a:endParaRPr lang="en-US" altLang="zh-CN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检索操作小结（续）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mtClean="0"/>
              <a:t>何时需要使用示例元素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mtClean="0"/>
              <a:t>当打印操作符</a:t>
            </a:r>
            <a:r>
              <a:rPr lang="en-US" altLang="zh-CN" smtClean="0"/>
              <a:t>P. </a:t>
            </a:r>
            <a:r>
              <a:rPr lang="zh-CN" altLang="en-US" smtClean="0"/>
              <a:t>位于属性列上时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mtClean="0"/>
              <a:t>表示进行连接操作时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196</a:t>
            </a:fld>
            <a:endParaRPr lang="en-US" altLang="zh-CN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二、</a:t>
            </a:r>
            <a:r>
              <a:rPr lang="zh-CN" altLang="en-US" smtClean="0"/>
              <a:t>更新操作</a:t>
            </a:r>
            <a:endParaRPr lang="zh-CN" altLang="en-US" smtClean="0">
              <a:ea typeface="黑体" pitchFamily="2" charset="-122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zh-CN" smtClean="0"/>
              <a:t>1. </a:t>
            </a:r>
            <a:r>
              <a:rPr lang="zh-CN" altLang="en-US" smtClean="0"/>
              <a:t>修改操作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smtClean="0"/>
              <a:t>2. </a:t>
            </a:r>
            <a:r>
              <a:rPr lang="zh-CN" altLang="en-US" smtClean="0"/>
              <a:t>插入操作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smtClean="0"/>
              <a:t>3. </a:t>
            </a:r>
            <a:r>
              <a:rPr lang="zh-CN" altLang="en-US" smtClean="0"/>
              <a:t>删除操作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197</a:t>
            </a:fld>
            <a:endParaRPr lang="en-US" altLang="zh-CN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修改操作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修改操作符</a:t>
            </a:r>
          </a:p>
          <a:p>
            <a:pPr lvl="1" algn="just" eaLnBrk="1" hangingPunct="1"/>
            <a:r>
              <a:rPr lang="en-US" altLang="zh-CN" smtClean="0"/>
              <a:t>U.</a:t>
            </a:r>
          </a:p>
          <a:p>
            <a:pPr algn="just" eaLnBrk="1" hangingPunct="1"/>
            <a:endParaRPr lang="en-US" altLang="zh-CN" sz="2600" smtClean="0"/>
          </a:p>
          <a:p>
            <a:pPr algn="just" eaLnBrk="1" hangingPunct="1"/>
            <a:r>
              <a:rPr lang="zh-CN" altLang="en-US" smtClean="0"/>
              <a:t>关系的主码不允许直接修改</a:t>
            </a:r>
          </a:p>
          <a:p>
            <a:pPr lvl="1" algn="just" eaLnBrk="1" hangingPunct="1"/>
            <a:r>
              <a:rPr lang="zh-CN" altLang="en-US" smtClean="0"/>
              <a:t>间接修改</a:t>
            </a:r>
          </a:p>
          <a:p>
            <a:pPr lvl="2" algn="just" eaLnBrk="1" hangingPunct="1"/>
            <a:r>
              <a:rPr lang="zh-CN" altLang="en-US" sz="2600" smtClean="0"/>
              <a:t>先删除该元组</a:t>
            </a:r>
          </a:p>
          <a:p>
            <a:pPr lvl="2" algn="just" eaLnBrk="1" hangingPunct="1"/>
            <a:r>
              <a:rPr lang="zh-CN" altLang="en-US" sz="2600" smtClean="0"/>
              <a:t>然后再插入新的主码的元组</a:t>
            </a:r>
          </a:p>
          <a:p>
            <a:pPr lvl="2" algn="just" eaLnBrk="1" hangingPunct="1"/>
            <a:endParaRPr lang="en-US" altLang="zh-CN" sz="26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198</a:t>
            </a:fld>
            <a:endParaRPr lang="en-US" altLang="zh-CN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两类修改操作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ea typeface="黑体" pitchFamily="2" charset="-122"/>
              </a:rPr>
              <a:t>(1) </a:t>
            </a:r>
            <a:r>
              <a:rPr lang="zh-CN" altLang="en-US" smtClean="0"/>
              <a:t>简单修改操作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(2) </a:t>
            </a:r>
            <a:r>
              <a:rPr lang="zh-CN" altLang="en-US" smtClean="0"/>
              <a:t>涉及表达式的修改操作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199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2.1  </a:t>
            </a:r>
            <a:r>
              <a:rPr lang="zh-CN" altLang="en-US" sz="3000" smtClean="0"/>
              <a:t>关系数据库概述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2.2  </a:t>
            </a:r>
            <a:r>
              <a:rPr lang="zh-CN" altLang="en-US" sz="3000" smtClean="0"/>
              <a:t>关系数据结构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2.3  </a:t>
            </a:r>
            <a:r>
              <a:rPr lang="zh-CN" altLang="en-US" sz="3000" smtClean="0"/>
              <a:t>关系的完整性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2.4  </a:t>
            </a:r>
            <a:r>
              <a:rPr lang="zh-CN" altLang="en-US" sz="3000" smtClean="0"/>
              <a:t>关系代数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2.5  </a:t>
            </a:r>
            <a:r>
              <a:rPr lang="zh-CN" altLang="en-US" sz="3000" smtClean="0"/>
              <a:t>关系演算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2.6  </a:t>
            </a:r>
            <a:r>
              <a:rPr lang="zh-CN" altLang="en-US" sz="3000" smtClean="0"/>
              <a:t>关系数据库管理系统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2.7  </a:t>
            </a:r>
            <a:r>
              <a:rPr lang="zh-CN" altLang="en-US" sz="3000" smtClean="0"/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⒈ </a:t>
            </a:r>
            <a:r>
              <a:rPr lang="zh-CN" altLang="en-US" smtClean="0"/>
              <a:t>域（</a:t>
            </a:r>
            <a:r>
              <a:rPr lang="en-US" altLang="zh-CN" smtClean="0"/>
              <a:t>Domain</a:t>
            </a:r>
            <a:r>
              <a:rPr lang="zh-CN" altLang="en-US" smtClean="0"/>
              <a:t>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域</a:t>
            </a:r>
            <a:r>
              <a:rPr lang="zh-CN" altLang="en-US" smtClean="0"/>
              <a:t>是一组具有相同数据类型的值的集合。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例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600" smtClean="0"/>
              <a:t>整数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600" smtClean="0"/>
              <a:t>实数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600" smtClean="0"/>
              <a:t>指定长度的字符串集合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600" smtClean="0"/>
              <a:t>介于某个取值范围的整数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2600" smtClean="0"/>
              <a:t>{‘</a:t>
            </a:r>
            <a:r>
              <a:rPr lang="zh-CN" altLang="en-US" sz="2600" smtClean="0"/>
              <a:t>男’，‘女’</a:t>
            </a:r>
            <a:r>
              <a:rPr lang="en-US" altLang="zh-CN" sz="2600" smtClean="0"/>
              <a:t>}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600" smtClean="0"/>
              <a:t>介于某个取值范围的日期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80000"/>
              </a:lnSpc>
            </a:pPr>
            <a:r>
              <a:rPr lang="en-US" altLang="zh-CN" smtClean="0">
                <a:ea typeface="黑体" pitchFamily="2" charset="-122"/>
              </a:rPr>
              <a:t> </a:t>
            </a:r>
            <a:r>
              <a:rPr lang="en-US" altLang="zh-CN" sz="3400" smtClean="0">
                <a:ea typeface="黑体" pitchFamily="2" charset="-122"/>
              </a:rPr>
              <a:t>(1) </a:t>
            </a:r>
            <a:r>
              <a:rPr lang="zh-CN" altLang="en-US" sz="3400" smtClean="0"/>
              <a:t>简单修改操作</a:t>
            </a:r>
            <a:endParaRPr lang="zh-CN" altLang="en-US" smtClean="0"/>
          </a:p>
          <a:p>
            <a:pPr lvl="1" algn="just" eaLnBrk="1" hangingPunct="1"/>
            <a:r>
              <a:rPr lang="zh-CN" altLang="en-US" sz="3000" smtClean="0"/>
              <a:t>两种表示方法</a:t>
            </a:r>
          </a:p>
          <a:p>
            <a:pPr lvl="2" algn="just" eaLnBrk="1" hangingPunct="1"/>
            <a:r>
              <a:rPr lang="en-US" altLang="zh-CN" sz="3100" smtClean="0"/>
              <a:t>1</a:t>
            </a:r>
            <a:r>
              <a:rPr lang="zh-CN" altLang="en-US" sz="3100" smtClean="0"/>
              <a:t>）将操作符“</a:t>
            </a:r>
            <a:r>
              <a:rPr lang="en-US" altLang="zh-CN" sz="3100" smtClean="0"/>
              <a:t>U.”</a:t>
            </a:r>
            <a:r>
              <a:rPr lang="zh-CN" altLang="en-US" sz="3100" smtClean="0"/>
              <a:t>放在值上</a:t>
            </a:r>
          </a:p>
          <a:p>
            <a:pPr lvl="2" algn="just" eaLnBrk="1" hangingPunct="1"/>
            <a:r>
              <a:rPr lang="en-US" altLang="zh-CN" sz="3100" smtClean="0"/>
              <a:t>2</a:t>
            </a:r>
            <a:r>
              <a:rPr lang="zh-CN" altLang="en-US" sz="3100" smtClean="0"/>
              <a:t>）将操作符“</a:t>
            </a:r>
            <a:r>
              <a:rPr lang="en-US" altLang="zh-CN" sz="3100" smtClean="0"/>
              <a:t>U.”</a:t>
            </a:r>
            <a:r>
              <a:rPr lang="zh-CN" altLang="en-US" sz="3100" smtClean="0"/>
              <a:t>放在关系上</a:t>
            </a:r>
          </a:p>
          <a:p>
            <a:pPr lvl="1" algn="just" eaLnBrk="1" hangingPunct="1"/>
            <a:r>
              <a:rPr lang="zh-CN" altLang="en-US" sz="3000" smtClean="0"/>
              <a:t>必须用主码指定要修改的元组</a:t>
            </a:r>
          </a:p>
          <a:p>
            <a:pPr lvl="1" algn="just" eaLnBrk="1" hangingPunct="1"/>
            <a:r>
              <a:rPr lang="zh-CN" altLang="en-US" sz="3000" smtClean="0"/>
              <a:t>不一定需要使用示例元素</a:t>
            </a:r>
            <a:endParaRPr lang="zh-CN" altLang="en-US" sz="22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200</a:t>
            </a:fld>
            <a:endParaRPr lang="en-US" altLang="zh-CN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12]  </a:t>
            </a:r>
            <a:r>
              <a:rPr lang="zh-CN" altLang="en-US" smtClean="0"/>
              <a:t>把</a:t>
            </a:r>
            <a:r>
              <a:rPr lang="en-US" altLang="zh-CN" smtClean="0"/>
              <a:t>95001</a:t>
            </a:r>
            <a:r>
              <a:rPr lang="zh-CN" altLang="en-US" smtClean="0"/>
              <a:t>学生的年龄改为</a:t>
            </a:r>
            <a:r>
              <a:rPr lang="en-US" altLang="zh-CN" smtClean="0"/>
              <a:t>18</a:t>
            </a:r>
            <a:r>
              <a:rPr lang="zh-CN" altLang="en-US" smtClean="0"/>
              <a:t>岁。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方法</a:t>
            </a:r>
            <a:r>
              <a:rPr lang="en-US" altLang="zh-CN" smtClean="0"/>
              <a:t>(1) </a:t>
            </a:r>
            <a:r>
              <a:rPr lang="zh-CN" altLang="en-US" smtClean="0"/>
              <a:t>：将操作符“</a:t>
            </a:r>
            <a:r>
              <a:rPr lang="en-US" altLang="zh-CN" smtClean="0"/>
              <a:t>U.”</a:t>
            </a:r>
            <a:r>
              <a:rPr lang="zh-CN" altLang="en-US" smtClean="0"/>
              <a:t>放在值上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207876" name="Group 4"/>
          <p:cNvGrpSpPr>
            <a:grpSpLocks/>
          </p:cNvGrpSpPr>
          <p:nvPr/>
        </p:nvGrpSpPr>
        <p:grpSpPr bwMode="auto">
          <a:xfrm>
            <a:off x="1524000" y="4114800"/>
            <a:ext cx="6226175" cy="1219200"/>
            <a:chOff x="-3" y="-3"/>
            <a:chExt cx="3922" cy="1014"/>
          </a:xfrm>
        </p:grpSpPr>
        <p:grpSp>
          <p:nvGrpSpPr>
            <p:cNvPr id="207877" name="Group 5"/>
            <p:cNvGrpSpPr>
              <a:grpSpLocks/>
            </p:cNvGrpSpPr>
            <p:nvPr/>
          </p:nvGrpSpPr>
          <p:grpSpPr bwMode="auto">
            <a:xfrm>
              <a:off x="0" y="0"/>
              <a:ext cx="3916" cy="1008"/>
              <a:chOff x="0" y="0"/>
              <a:chExt cx="3916" cy="1008"/>
            </a:xfrm>
          </p:grpSpPr>
          <p:grpSp>
            <p:nvGrpSpPr>
              <p:cNvPr id="20787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509"/>
                <a:chOff x="0" y="0"/>
                <a:chExt cx="788" cy="509"/>
              </a:xfrm>
            </p:grpSpPr>
            <p:sp>
              <p:nvSpPr>
                <p:cNvPr id="20791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791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880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640" cy="509"/>
                <a:chOff x="788" y="0"/>
                <a:chExt cx="640" cy="509"/>
              </a:xfrm>
            </p:grpSpPr>
            <p:sp>
              <p:nvSpPr>
                <p:cNvPr id="207911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554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7912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640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881" name="Group 12"/>
              <p:cNvGrpSpPr>
                <a:grpSpLocks/>
              </p:cNvGrpSpPr>
              <p:nvPr/>
            </p:nvGrpSpPr>
            <p:grpSpPr bwMode="auto">
              <a:xfrm>
                <a:off x="1428" y="0"/>
                <a:ext cx="709" cy="509"/>
                <a:chOff x="1428" y="0"/>
                <a:chExt cx="709" cy="509"/>
              </a:xfrm>
            </p:grpSpPr>
            <p:sp>
              <p:nvSpPr>
                <p:cNvPr id="207909" name="Rectangle 13"/>
                <p:cNvSpPr>
                  <a:spLocks noChangeArrowheads="1"/>
                </p:cNvSpPr>
                <p:nvPr/>
              </p:nvSpPr>
              <p:spPr bwMode="auto">
                <a:xfrm>
                  <a:off x="1471" y="0"/>
                  <a:ext cx="623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7910" name="Rectangle 14"/>
                <p:cNvSpPr>
                  <a:spLocks noChangeArrowheads="1"/>
                </p:cNvSpPr>
                <p:nvPr/>
              </p:nvSpPr>
              <p:spPr bwMode="auto">
                <a:xfrm>
                  <a:off x="1428" y="0"/>
                  <a:ext cx="709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882" name="Group 15"/>
              <p:cNvGrpSpPr>
                <a:grpSpLocks/>
              </p:cNvGrpSpPr>
              <p:nvPr/>
            </p:nvGrpSpPr>
            <p:grpSpPr bwMode="auto">
              <a:xfrm>
                <a:off x="2137" y="0"/>
                <a:ext cx="532" cy="509"/>
                <a:chOff x="2137" y="0"/>
                <a:chExt cx="532" cy="509"/>
              </a:xfrm>
            </p:grpSpPr>
            <p:sp>
              <p:nvSpPr>
                <p:cNvPr id="207907" name="Rectangle 16"/>
                <p:cNvSpPr>
                  <a:spLocks noChangeArrowheads="1"/>
                </p:cNvSpPr>
                <p:nvPr/>
              </p:nvSpPr>
              <p:spPr bwMode="auto">
                <a:xfrm>
                  <a:off x="2180" y="0"/>
                  <a:ext cx="446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7908" name="Rectangle 17"/>
                <p:cNvSpPr>
                  <a:spLocks noChangeArrowheads="1"/>
                </p:cNvSpPr>
                <p:nvPr/>
              </p:nvSpPr>
              <p:spPr bwMode="auto">
                <a:xfrm>
                  <a:off x="2137" y="0"/>
                  <a:ext cx="532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883" name="Group 18"/>
              <p:cNvGrpSpPr>
                <a:grpSpLocks/>
              </p:cNvGrpSpPr>
              <p:nvPr/>
            </p:nvGrpSpPr>
            <p:grpSpPr bwMode="auto">
              <a:xfrm>
                <a:off x="2669" y="0"/>
                <a:ext cx="616" cy="509"/>
                <a:chOff x="2669" y="0"/>
                <a:chExt cx="616" cy="509"/>
              </a:xfrm>
            </p:grpSpPr>
            <p:sp>
              <p:nvSpPr>
                <p:cNvPr id="207905" name="Rectangle 19"/>
                <p:cNvSpPr>
                  <a:spLocks noChangeArrowheads="1"/>
                </p:cNvSpPr>
                <p:nvPr/>
              </p:nvSpPr>
              <p:spPr bwMode="auto">
                <a:xfrm>
                  <a:off x="2712" y="0"/>
                  <a:ext cx="530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  <a:cs typeface="Times New Roman" pitchFamily="18" charset="0"/>
                    </a:rPr>
                    <a:t>Sage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7906" name="Rectangle 20"/>
                <p:cNvSpPr>
                  <a:spLocks noChangeArrowheads="1"/>
                </p:cNvSpPr>
                <p:nvPr/>
              </p:nvSpPr>
              <p:spPr bwMode="auto">
                <a:xfrm>
                  <a:off x="2669" y="0"/>
                  <a:ext cx="616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884" name="Group 21"/>
              <p:cNvGrpSpPr>
                <a:grpSpLocks/>
              </p:cNvGrpSpPr>
              <p:nvPr/>
            </p:nvGrpSpPr>
            <p:grpSpPr bwMode="auto">
              <a:xfrm>
                <a:off x="3285" y="0"/>
                <a:ext cx="631" cy="509"/>
                <a:chOff x="3285" y="0"/>
                <a:chExt cx="631" cy="509"/>
              </a:xfrm>
            </p:grpSpPr>
            <p:sp>
              <p:nvSpPr>
                <p:cNvPr id="207903" name="Rectangle 22"/>
                <p:cNvSpPr>
                  <a:spLocks noChangeArrowheads="1"/>
                </p:cNvSpPr>
                <p:nvPr/>
              </p:nvSpPr>
              <p:spPr bwMode="auto">
                <a:xfrm>
                  <a:off x="3328" y="0"/>
                  <a:ext cx="545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7904" name="Rectangle 23"/>
                <p:cNvSpPr>
                  <a:spLocks noChangeArrowheads="1"/>
                </p:cNvSpPr>
                <p:nvPr/>
              </p:nvSpPr>
              <p:spPr bwMode="auto">
                <a:xfrm>
                  <a:off x="3285" y="0"/>
                  <a:ext cx="631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885" name="Group 24"/>
              <p:cNvGrpSpPr>
                <a:grpSpLocks/>
              </p:cNvGrpSpPr>
              <p:nvPr/>
            </p:nvGrpSpPr>
            <p:grpSpPr bwMode="auto">
              <a:xfrm>
                <a:off x="0" y="509"/>
                <a:ext cx="788" cy="499"/>
                <a:chOff x="0" y="509"/>
                <a:chExt cx="788" cy="499"/>
              </a:xfrm>
            </p:grpSpPr>
            <p:sp>
              <p:nvSpPr>
                <p:cNvPr id="207901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09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7902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09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886" name="Group 27"/>
              <p:cNvGrpSpPr>
                <a:grpSpLocks/>
              </p:cNvGrpSpPr>
              <p:nvPr/>
            </p:nvGrpSpPr>
            <p:grpSpPr bwMode="auto">
              <a:xfrm>
                <a:off x="788" y="509"/>
                <a:ext cx="640" cy="499"/>
                <a:chOff x="788" y="509"/>
                <a:chExt cx="640" cy="499"/>
              </a:xfrm>
            </p:grpSpPr>
            <p:sp>
              <p:nvSpPr>
                <p:cNvPr id="207899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509"/>
                  <a:ext cx="55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7900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509"/>
                  <a:ext cx="6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887" name="Group 30"/>
              <p:cNvGrpSpPr>
                <a:grpSpLocks/>
              </p:cNvGrpSpPr>
              <p:nvPr/>
            </p:nvGrpSpPr>
            <p:grpSpPr bwMode="auto">
              <a:xfrm>
                <a:off x="1428" y="509"/>
                <a:ext cx="709" cy="499"/>
                <a:chOff x="1428" y="509"/>
                <a:chExt cx="709" cy="499"/>
              </a:xfrm>
            </p:grpSpPr>
            <p:sp>
              <p:nvSpPr>
                <p:cNvPr id="207897" name="Rectangle 31"/>
                <p:cNvSpPr>
                  <a:spLocks noChangeArrowheads="1"/>
                </p:cNvSpPr>
                <p:nvPr/>
              </p:nvSpPr>
              <p:spPr bwMode="auto">
                <a:xfrm>
                  <a:off x="1471" y="509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7898" name="Rectangle 32"/>
                <p:cNvSpPr>
                  <a:spLocks noChangeArrowheads="1"/>
                </p:cNvSpPr>
                <p:nvPr/>
              </p:nvSpPr>
              <p:spPr bwMode="auto">
                <a:xfrm>
                  <a:off x="1428" y="509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888" name="Group 33"/>
              <p:cNvGrpSpPr>
                <a:grpSpLocks/>
              </p:cNvGrpSpPr>
              <p:nvPr/>
            </p:nvGrpSpPr>
            <p:grpSpPr bwMode="auto">
              <a:xfrm>
                <a:off x="2137" y="509"/>
                <a:ext cx="532" cy="499"/>
                <a:chOff x="2137" y="509"/>
                <a:chExt cx="532" cy="499"/>
              </a:xfrm>
            </p:grpSpPr>
            <p:sp>
              <p:nvSpPr>
                <p:cNvPr id="207895" name="Rectangle 34"/>
                <p:cNvSpPr>
                  <a:spLocks noChangeArrowheads="1"/>
                </p:cNvSpPr>
                <p:nvPr/>
              </p:nvSpPr>
              <p:spPr bwMode="auto">
                <a:xfrm>
                  <a:off x="2180" y="509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7896" name="Rectangle 35"/>
                <p:cNvSpPr>
                  <a:spLocks noChangeArrowheads="1"/>
                </p:cNvSpPr>
                <p:nvPr/>
              </p:nvSpPr>
              <p:spPr bwMode="auto">
                <a:xfrm>
                  <a:off x="2137" y="509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889" name="Group 36"/>
              <p:cNvGrpSpPr>
                <a:grpSpLocks/>
              </p:cNvGrpSpPr>
              <p:nvPr/>
            </p:nvGrpSpPr>
            <p:grpSpPr bwMode="auto">
              <a:xfrm>
                <a:off x="2669" y="509"/>
                <a:ext cx="616" cy="499"/>
                <a:chOff x="2669" y="509"/>
                <a:chExt cx="616" cy="499"/>
              </a:xfrm>
            </p:grpSpPr>
            <p:sp>
              <p:nvSpPr>
                <p:cNvPr id="207893" name="Rectangle 37"/>
                <p:cNvSpPr>
                  <a:spLocks noChangeArrowheads="1"/>
                </p:cNvSpPr>
                <p:nvPr/>
              </p:nvSpPr>
              <p:spPr bwMode="auto">
                <a:xfrm>
                  <a:off x="2712" y="509"/>
                  <a:ext cx="530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U. 18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7894" name="Rectangle 38"/>
                <p:cNvSpPr>
                  <a:spLocks noChangeArrowheads="1"/>
                </p:cNvSpPr>
                <p:nvPr/>
              </p:nvSpPr>
              <p:spPr bwMode="auto">
                <a:xfrm>
                  <a:off x="2669" y="509"/>
                  <a:ext cx="61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890" name="Group 39"/>
              <p:cNvGrpSpPr>
                <a:grpSpLocks/>
              </p:cNvGrpSpPr>
              <p:nvPr/>
            </p:nvGrpSpPr>
            <p:grpSpPr bwMode="auto">
              <a:xfrm>
                <a:off x="3285" y="509"/>
                <a:ext cx="631" cy="499"/>
                <a:chOff x="3285" y="509"/>
                <a:chExt cx="631" cy="499"/>
              </a:xfrm>
            </p:grpSpPr>
            <p:sp>
              <p:nvSpPr>
                <p:cNvPr id="207891" name="Rectangle 40"/>
                <p:cNvSpPr>
                  <a:spLocks noChangeArrowheads="1"/>
                </p:cNvSpPr>
                <p:nvPr/>
              </p:nvSpPr>
              <p:spPr bwMode="auto">
                <a:xfrm>
                  <a:off x="3328" y="509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7892" name="Rectangle 41"/>
                <p:cNvSpPr>
                  <a:spLocks noChangeArrowheads="1"/>
                </p:cNvSpPr>
                <p:nvPr/>
              </p:nvSpPr>
              <p:spPr bwMode="auto">
                <a:xfrm>
                  <a:off x="3285" y="509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7878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3922" cy="101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201</a:t>
            </a:fld>
            <a:endParaRPr lang="en-US" altLang="zh-CN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方法</a:t>
            </a:r>
            <a:r>
              <a:rPr lang="en-US" altLang="zh-CN" smtClean="0"/>
              <a:t>(2)</a:t>
            </a:r>
            <a:r>
              <a:rPr lang="zh-CN" altLang="en-US" smtClean="0"/>
              <a:t>： 将操作符“</a:t>
            </a:r>
            <a:r>
              <a:rPr lang="en-US" altLang="zh-CN" smtClean="0"/>
              <a:t>U.”</a:t>
            </a:r>
            <a:r>
              <a:rPr lang="zh-CN" altLang="en-US" smtClean="0"/>
              <a:t>放在关系上</a:t>
            </a:r>
          </a:p>
          <a:p>
            <a:pPr algn="just" eaLnBrk="1" hangingPunct="1">
              <a:lnSpc>
                <a:spcPct val="90000"/>
              </a:lnSpc>
            </a:pPr>
            <a:endParaRPr lang="zh-CN" altLang="en-US" smtClean="0"/>
          </a:p>
          <a:p>
            <a:pPr algn="just" eaLnBrk="1" hangingPunct="1">
              <a:lnSpc>
                <a:spcPct val="90000"/>
              </a:lnSpc>
            </a:pPr>
            <a:endParaRPr lang="zh-CN" altLang="en-US" smtClean="0"/>
          </a:p>
          <a:p>
            <a:pPr algn="just" eaLnBrk="1" hangingPunct="1">
              <a:lnSpc>
                <a:spcPct val="90000"/>
              </a:lnSpc>
            </a:pPr>
            <a:endParaRPr lang="zh-CN" altLang="en-US" smtClean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码</a:t>
            </a:r>
            <a:r>
              <a:rPr lang="en-US" altLang="zh-CN" smtClean="0"/>
              <a:t>95001</a:t>
            </a:r>
            <a:r>
              <a:rPr lang="zh-CN" altLang="en-US" smtClean="0"/>
              <a:t>标明要修改的元组。“</a:t>
            </a:r>
            <a:r>
              <a:rPr lang="en-US" altLang="zh-CN" smtClean="0"/>
              <a:t>U.”</a:t>
            </a:r>
            <a:r>
              <a:rPr lang="zh-CN" altLang="en-US" smtClean="0"/>
              <a:t>标明所在的行是修改后的新值。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由于主码是不能修改的，所以系统不会混淆要修改的属性。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600200" y="3200400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208901" name="Group 5"/>
          <p:cNvGrpSpPr>
            <a:grpSpLocks/>
          </p:cNvGrpSpPr>
          <p:nvPr/>
        </p:nvGrpSpPr>
        <p:grpSpPr bwMode="auto">
          <a:xfrm>
            <a:off x="1692275" y="2276475"/>
            <a:ext cx="6226175" cy="1033463"/>
            <a:chOff x="-3" y="-3"/>
            <a:chExt cx="3922" cy="1014"/>
          </a:xfrm>
        </p:grpSpPr>
        <p:grpSp>
          <p:nvGrpSpPr>
            <p:cNvPr id="208902" name="Group 6"/>
            <p:cNvGrpSpPr>
              <a:grpSpLocks/>
            </p:cNvGrpSpPr>
            <p:nvPr/>
          </p:nvGrpSpPr>
          <p:grpSpPr bwMode="auto">
            <a:xfrm>
              <a:off x="0" y="0"/>
              <a:ext cx="3916" cy="1008"/>
              <a:chOff x="0" y="0"/>
              <a:chExt cx="3916" cy="1008"/>
            </a:xfrm>
          </p:grpSpPr>
          <p:grpSp>
            <p:nvGrpSpPr>
              <p:cNvPr id="20890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509"/>
                <a:chOff x="0" y="0"/>
                <a:chExt cx="788" cy="509"/>
              </a:xfrm>
            </p:grpSpPr>
            <p:sp>
              <p:nvSpPr>
                <p:cNvPr id="20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8939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05" name="Group 10"/>
              <p:cNvGrpSpPr>
                <a:grpSpLocks/>
              </p:cNvGrpSpPr>
              <p:nvPr/>
            </p:nvGrpSpPr>
            <p:grpSpPr bwMode="auto">
              <a:xfrm>
                <a:off x="788" y="0"/>
                <a:ext cx="640" cy="509"/>
                <a:chOff x="788" y="0"/>
                <a:chExt cx="640" cy="509"/>
              </a:xfrm>
            </p:grpSpPr>
            <p:sp>
              <p:nvSpPr>
                <p:cNvPr id="208936" name="Rectangle 11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554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8937" name="Rectangle 12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640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06" name="Group 13"/>
              <p:cNvGrpSpPr>
                <a:grpSpLocks/>
              </p:cNvGrpSpPr>
              <p:nvPr/>
            </p:nvGrpSpPr>
            <p:grpSpPr bwMode="auto">
              <a:xfrm>
                <a:off x="1428" y="0"/>
                <a:ext cx="709" cy="509"/>
                <a:chOff x="1428" y="0"/>
                <a:chExt cx="709" cy="509"/>
              </a:xfrm>
            </p:grpSpPr>
            <p:sp>
              <p:nvSpPr>
                <p:cNvPr id="208934" name="Rectangle 14"/>
                <p:cNvSpPr>
                  <a:spLocks noChangeArrowheads="1"/>
                </p:cNvSpPr>
                <p:nvPr/>
              </p:nvSpPr>
              <p:spPr bwMode="auto">
                <a:xfrm>
                  <a:off x="1471" y="0"/>
                  <a:ext cx="623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8935" name="Rectangle 15"/>
                <p:cNvSpPr>
                  <a:spLocks noChangeArrowheads="1"/>
                </p:cNvSpPr>
                <p:nvPr/>
              </p:nvSpPr>
              <p:spPr bwMode="auto">
                <a:xfrm>
                  <a:off x="1428" y="0"/>
                  <a:ext cx="709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07" name="Group 16"/>
              <p:cNvGrpSpPr>
                <a:grpSpLocks/>
              </p:cNvGrpSpPr>
              <p:nvPr/>
            </p:nvGrpSpPr>
            <p:grpSpPr bwMode="auto">
              <a:xfrm>
                <a:off x="2137" y="0"/>
                <a:ext cx="532" cy="509"/>
                <a:chOff x="2137" y="0"/>
                <a:chExt cx="532" cy="509"/>
              </a:xfrm>
            </p:grpSpPr>
            <p:sp>
              <p:nvSpPr>
                <p:cNvPr id="208932" name="Rectangle 17"/>
                <p:cNvSpPr>
                  <a:spLocks noChangeArrowheads="1"/>
                </p:cNvSpPr>
                <p:nvPr/>
              </p:nvSpPr>
              <p:spPr bwMode="auto">
                <a:xfrm>
                  <a:off x="2180" y="0"/>
                  <a:ext cx="446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8933" name="Rectangle 18"/>
                <p:cNvSpPr>
                  <a:spLocks noChangeArrowheads="1"/>
                </p:cNvSpPr>
                <p:nvPr/>
              </p:nvSpPr>
              <p:spPr bwMode="auto">
                <a:xfrm>
                  <a:off x="2137" y="0"/>
                  <a:ext cx="532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08" name="Group 19"/>
              <p:cNvGrpSpPr>
                <a:grpSpLocks/>
              </p:cNvGrpSpPr>
              <p:nvPr/>
            </p:nvGrpSpPr>
            <p:grpSpPr bwMode="auto">
              <a:xfrm>
                <a:off x="2669" y="0"/>
                <a:ext cx="616" cy="509"/>
                <a:chOff x="2669" y="0"/>
                <a:chExt cx="616" cy="509"/>
              </a:xfrm>
            </p:grpSpPr>
            <p:sp>
              <p:nvSpPr>
                <p:cNvPr id="208930" name="Rectangle 20"/>
                <p:cNvSpPr>
                  <a:spLocks noChangeArrowheads="1"/>
                </p:cNvSpPr>
                <p:nvPr/>
              </p:nvSpPr>
              <p:spPr bwMode="auto">
                <a:xfrm>
                  <a:off x="2712" y="0"/>
                  <a:ext cx="530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  <a:cs typeface="Times New Roman" pitchFamily="18" charset="0"/>
                    </a:rPr>
                    <a:t>Sage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8931" name="Rectangle 21"/>
                <p:cNvSpPr>
                  <a:spLocks noChangeArrowheads="1"/>
                </p:cNvSpPr>
                <p:nvPr/>
              </p:nvSpPr>
              <p:spPr bwMode="auto">
                <a:xfrm>
                  <a:off x="2669" y="0"/>
                  <a:ext cx="616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09" name="Group 22"/>
              <p:cNvGrpSpPr>
                <a:grpSpLocks/>
              </p:cNvGrpSpPr>
              <p:nvPr/>
            </p:nvGrpSpPr>
            <p:grpSpPr bwMode="auto">
              <a:xfrm>
                <a:off x="3285" y="0"/>
                <a:ext cx="631" cy="509"/>
                <a:chOff x="3285" y="0"/>
                <a:chExt cx="631" cy="509"/>
              </a:xfrm>
            </p:grpSpPr>
            <p:sp>
              <p:nvSpPr>
                <p:cNvPr id="208928" name="Rectangle 23"/>
                <p:cNvSpPr>
                  <a:spLocks noChangeArrowheads="1"/>
                </p:cNvSpPr>
                <p:nvPr/>
              </p:nvSpPr>
              <p:spPr bwMode="auto">
                <a:xfrm>
                  <a:off x="3328" y="0"/>
                  <a:ext cx="545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8929" name="Rectangle 24"/>
                <p:cNvSpPr>
                  <a:spLocks noChangeArrowheads="1"/>
                </p:cNvSpPr>
                <p:nvPr/>
              </p:nvSpPr>
              <p:spPr bwMode="auto">
                <a:xfrm>
                  <a:off x="3285" y="0"/>
                  <a:ext cx="631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10" name="Group 25"/>
              <p:cNvGrpSpPr>
                <a:grpSpLocks/>
              </p:cNvGrpSpPr>
              <p:nvPr/>
            </p:nvGrpSpPr>
            <p:grpSpPr bwMode="auto">
              <a:xfrm>
                <a:off x="0" y="509"/>
                <a:ext cx="788" cy="499"/>
                <a:chOff x="0" y="509"/>
                <a:chExt cx="788" cy="499"/>
              </a:xfrm>
            </p:grpSpPr>
            <p:sp>
              <p:nvSpPr>
                <p:cNvPr id="2089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509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U.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8927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509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11" name="Group 28"/>
              <p:cNvGrpSpPr>
                <a:grpSpLocks/>
              </p:cNvGrpSpPr>
              <p:nvPr/>
            </p:nvGrpSpPr>
            <p:grpSpPr bwMode="auto">
              <a:xfrm>
                <a:off x="788" y="509"/>
                <a:ext cx="640" cy="499"/>
                <a:chOff x="788" y="509"/>
                <a:chExt cx="640" cy="499"/>
              </a:xfrm>
            </p:grpSpPr>
            <p:sp>
              <p:nvSpPr>
                <p:cNvPr id="208924" name="Rectangle 29"/>
                <p:cNvSpPr>
                  <a:spLocks noChangeArrowheads="1"/>
                </p:cNvSpPr>
                <p:nvPr/>
              </p:nvSpPr>
              <p:spPr bwMode="auto">
                <a:xfrm>
                  <a:off x="831" y="509"/>
                  <a:ext cx="55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8925" name="Rectangle 30"/>
                <p:cNvSpPr>
                  <a:spLocks noChangeArrowheads="1"/>
                </p:cNvSpPr>
                <p:nvPr/>
              </p:nvSpPr>
              <p:spPr bwMode="auto">
                <a:xfrm>
                  <a:off x="788" y="509"/>
                  <a:ext cx="6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12" name="Group 31"/>
              <p:cNvGrpSpPr>
                <a:grpSpLocks/>
              </p:cNvGrpSpPr>
              <p:nvPr/>
            </p:nvGrpSpPr>
            <p:grpSpPr bwMode="auto">
              <a:xfrm>
                <a:off x="1428" y="509"/>
                <a:ext cx="709" cy="499"/>
                <a:chOff x="1428" y="509"/>
                <a:chExt cx="709" cy="499"/>
              </a:xfrm>
            </p:grpSpPr>
            <p:sp>
              <p:nvSpPr>
                <p:cNvPr id="208922" name="Rectangle 32"/>
                <p:cNvSpPr>
                  <a:spLocks noChangeArrowheads="1"/>
                </p:cNvSpPr>
                <p:nvPr/>
              </p:nvSpPr>
              <p:spPr bwMode="auto">
                <a:xfrm>
                  <a:off x="1471" y="509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8923" name="Rectangle 33"/>
                <p:cNvSpPr>
                  <a:spLocks noChangeArrowheads="1"/>
                </p:cNvSpPr>
                <p:nvPr/>
              </p:nvSpPr>
              <p:spPr bwMode="auto">
                <a:xfrm>
                  <a:off x="1428" y="509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13" name="Group 34"/>
              <p:cNvGrpSpPr>
                <a:grpSpLocks/>
              </p:cNvGrpSpPr>
              <p:nvPr/>
            </p:nvGrpSpPr>
            <p:grpSpPr bwMode="auto">
              <a:xfrm>
                <a:off x="2137" y="509"/>
                <a:ext cx="532" cy="499"/>
                <a:chOff x="2137" y="509"/>
                <a:chExt cx="532" cy="499"/>
              </a:xfrm>
            </p:grpSpPr>
            <p:sp>
              <p:nvSpPr>
                <p:cNvPr id="208920" name="Rectangle 35"/>
                <p:cNvSpPr>
                  <a:spLocks noChangeArrowheads="1"/>
                </p:cNvSpPr>
                <p:nvPr/>
              </p:nvSpPr>
              <p:spPr bwMode="auto">
                <a:xfrm>
                  <a:off x="2180" y="509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8921" name="Rectangle 36"/>
                <p:cNvSpPr>
                  <a:spLocks noChangeArrowheads="1"/>
                </p:cNvSpPr>
                <p:nvPr/>
              </p:nvSpPr>
              <p:spPr bwMode="auto">
                <a:xfrm>
                  <a:off x="2137" y="509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14" name="Group 37"/>
              <p:cNvGrpSpPr>
                <a:grpSpLocks/>
              </p:cNvGrpSpPr>
              <p:nvPr/>
            </p:nvGrpSpPr>
            <p:grpSpPr bwMode="auto">
              <a:xfrm>
                <a:off x="2669" y="509"/>
                <a:ext cx="616" cy="499"/>
                <a:chOff x="2669" y="509"/>
                <a:chExt cx="616" cy="499"/>
              </a:xfrm>
            </p:grpSpPr>
            <p:sp>
              <p:nvSpPr>
                <p:cNvPr id="208918" name="Rectangle 38"/>
                <p:cNvSpPr>
                  <a:spLocks noChangeArrowheads="1"/>
                </p:cNvSpPr>
                <p:nvPr/>
              </p:nvSpPr>
              <p:spPr bwMode="auto">
                <a:xfrm>
                  <a:off x="2712" y="509"/>
                  <a:ext cx="530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18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8919" name="Rectangle 39"/>
                <p:cNvSpPr>
                  <a:spLocks noChangeArrowheads="1"/>
                </p:cNvSpPr>
                <p:nvPr/>
              </p:nvSpPr>
              <p:spPr bwMode="auto">
                <a:xfrm>
                  <a:off x="2669" y="509"/>
                  <a:ext cx="61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915" name="Group 40"/>
              <p:cNvGrpSpPr>
                <a:grpSpLocks/>
              </p:cNvGrpSpPr>
              <p:nvPr/>
            </p:nvGrpSpPr>
            <p:grpSpPr bwMode="auto">
              <a:xfrm>
                <a:off x="3285" y="509"/>
                <a:ext cx="631" cy="499"/>
                <a:chOff x="3285" y="509"/>
                <a:chExt cx="631" cy="499"/>
              </a:xfrm>
            </p:grpSpPr>
            <p:sp>
              <p:nvSpPr>
                <p:cNvPr id="208916" name="Rectangle 41"/>
                <p:cNvSpPr>
                  <a:spLocks noChangeArrowheads="1"/>
                </p:cNvSpPr>
                <p:nvPr/>
              </p:nvSpPr>
              <p:spPr bwMode="auto">
                <a:xfrm>
                  <a:off x="3328" y="509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08917" name="Rectangle 42"/>
                <p:cNvSpPr>
                  <a:spLocks noChangeArrowheads="1"/>
                </p:cNvSpPr>
                <p:nvPr/>
              </p:nvSpPr>
              <p:spPr bwMode="auto">
                <a:xfrm>
                  <a:off x="3285" y="509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8903" name="Rectangle 43"/>
            <p:cNvSpPr>
              <a:spLocks noChangeArrowheads="1"/>
            </p:cNvSpPr>
            <p:nvPr/>
          </p:nvSpPr>
          <p:spPr bwMode="auto">
            <a:xfrm>
              <a:off x="-3" y="-3"/>
              <a:ext cx="3922" cy="101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202</a:t>
            </a:fld>
            <a:endParaRPr lang="en-US" altLang="zh-CN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  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13]  </a:t>
            </a:r>
            <a:r>
              <a:rPr lang="zh-CN" altLang="en-US" smtClean="0"/>
              <a:t>将计算机科学系所有学生的年龄都改为</a:t>
            </a:r>
            <a:r>
              <a:rPr lang="en-US" altLang="zh-CN" smtClean="0"/>
              <a:t>18</a:t>
            </a:r>
            <a:r>
              <a:rPr lang="zh-CN" altLang="en-US" smtClean="0"/>
              <a:t>岁。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209924" name="Group 4"/>
          <p:cNvGrpSpPr>
            <a:grpSpLocks/>
          </p:cNvGrpSpPr>
          <p:nvPr/>
        </p:nvGrpSpPr>
        <p:grpSpPr bwMode="auto">
          <a:xfrm>
            <a:off x="1757363" y="3203575"/>
            <a:ext cx="1250950" cy="665163"/>
            <a:chOff x="0" y="0"/>
            <a:chExt cx="788" cy="509"/>
          </a:xfrm>
        </p:grpSpPr>
        <p:sp>
          <p:nvSpPr>
            <p:cNvPr id="209959" name="Rectangle 5"/>
            <p:cNvSpPr>
              <a:spLocks noChangeArrowheads="1"/>
            </p:cNvSpPr>
            <p:nvPr/>
          </p:nvSpPr>
          <p:spPr bwMode="auto">
            <a:xfrm>
              <a:off x="43" y="0"/>
              <a:ext cx="702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Student</a:t>
              </a:r>
              <a:endParaRPr kumimoji="1" lang="en-US" altLang="zh-CN" sz="1000">
                <a:latin typeface="Times New Roman" pitchFamily="18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9960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788" cy="50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9925" name="Group 7"/>
          <p:cNvGrpSpPr>
            <a:grpSpLocks/>
          </p:cNvGrpSpPr>
          <p:nvPr/>
        </p:nvGrpSpPr>
        <p:grpSpPr bwMode="auto">
          <a:xfrm>
            <a:off x="3008313" y="3203575"/>
            <a:ext cx="1016000" cy="665163"/>
            <a:chOff x="788" y="0"/>
            <a:chExt cx="640" cy="509"/>
          </a:xfrm>
        </p:grpSpPr>
        <p:sp>
          <p:nvSpPr>
            <p:cNvPr id="209957" name="Rectangle 8"/>
            <p:cNvSpPr>
              <a:spLocks noChangeArrowheads="1"/>
            </p:cNvSpPr>
            <p:nvPr/>
          </p:nvSpPr>
          <p:spPr bwMode="auto">
            <a:xfrm>
              <a:off x="831" y="0"/>
              <a:ext cx="554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Sno</a:t>
              </a:r>
              <a:endParaRPr kumimoji="1" lang="en-US" altLang="zh-CN" sz="1000">
                <a:latin typeface="Times New Roman" pitchFamily="18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9958" name="Rectangle 9"/>
            <p:cNvSpPr>
              <a:spLocks noChangeArrowheads="1"/>
            </p:cNvSpPr>
            <p:nvPr/>
          </p:nvSpPr>
          <p:spPr bwMode="auto">
            <a:xfrm>
              <a:off x="788" y="0"/>
              <a:ext cx="640" cy="50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9926" name="Group 10"/>
          <p:cNvGrpSpPr>
            <a:grpSpLocks/>
          </p:cNvGrpSpPr>
          <p:nvPr/>
        </p:nvGrpSpPr>
        <p:grpSpPr bwMode="auto">
          <a:xfrm>
            <a:off x="4024313" y="3203575"/>
            <a:ext cx="1125537" cy="665163"/>
            <a:chOff x="1428" y="0"/>
            <a:chExt cx="709" cy="509"/>
          </a:xfrm>
        </p:grpSpPr>
        <p:sp>
          <p:nvSpPr>
            <p:cNvPr id="209955" name="Rectangle 11"/>
            <p:cNvSpPr>
              <a:spLocks noChangeArrowheads="1"/>
            </p:cNvSpPr>
            <p:nvPr/>
          </p:nvSpPr>
          <p:spPr bwMode="auto">
            <a:xfrm>
              <a:off x="1471" y="0"/>
              <a:ext cx="623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Sname</a:t>
              </a:r>
              <a:endParaRPr kumimoji="1" lang="en-US" altLang="zh-CN" sz="1000">
                <a:latin typeface="Times New Roman" pitchFamily="18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9956" name="Rectangle 12"/>
            <p:cNvSpPr>
              <a:spLocks noChangeArrowheads="1"/>
            </p:cNvSpPr>
            <p:nvPr/>
          </p:nvSpPr>
          <p:spPr bwMode="auto">
            <a:xfrm>
              <a:off x="1428" y="0"/>
              <a:ext cx="709" cy="50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9927" name="Group 13"/>
          <p:cNvGrpSpPr>
            <a:grpSpLocks/>
          </p:cNvGrpSpPr>
          <p:nvPr/>
        </p:nvGrpSpPr>
        <p:grpSpPr bwMode="auto">
          <a:xfrm>
            <a:off x="5149850" y="3203575"/>
            <a:ext cx="844550" cy="665163"/>
            <a:chOff x="2137" y="0"/>
            <a:chExt cx="532" cy="509"/>
          </a:xfrm>
        </p:grpSpPr>
        <p:sp>
          <p:nvSpPr>
            <p:cNvPr id="209953" name="Rectangle 14"/>
            <p:cNvSpPr>
              <a:spLocks noChangeArrowheads="1"/>
            </p:cNvSpPr>
            <p:nvPr/>
          </p:nvSpPr>
          <p:spPr bwMode="auto">
            <a:xfrm>
              <a:off x="2180" y="0"/>
              <a:ext cx="446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Ssex</a:t>
              </a:r>
              <a:endParaRPr kumimoji="1" lang="en-US" altLang="zh-CN" sz="1000">
                <a:latin typeface="Times New Roman" pitchFamily="18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9954" name="Rectangle 15"/>
            <p:cNvSpPr>
              <a:spLocks noChangeArrowheads="1"/>
            </p:cNvSpPr>
            <p:nvPr/>
          </p:nvSpPr>
          <p:spPr bwMode="auto">
            <a:xfrm>
              <a:off x="2137" y="0"/>
              <a:ext cx="532" cy="50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9928" name="Group 16"/>
          <p:cNvGrpSpPr>
            <a:grpSpLocks/>
          </p:cNvGrpSpPr>
          <p:nvPr/>
        </p:nvGrpSpPr>
        <p:grpSpPr bwMode="auto">
          <a:xfrm>
            <a:off x="5994400" y="3203575"/>
            <a:ext cx="895350" cy="665163"/>
            <a:chOff x="2669" y="0"/>
            <a:chExt cx="564" cy="509"/>
          </a:xfrm>
        </p:grpSpPr>
        <p:sp>
          <p:nvSpPr>
            <p:cNvPr id="209951" name="Rectangle 17"/>
            <p:cNvSpPr>
              <a:spLocks noChangeArrowheads="1"/>
            </p:cNvSpPr>
            <p:nvPr/>
          </p:nvSpPr>
          <p:spPr bwMode="auto">
            <a:xfrm>
              <a:off x="2712" y="0"/>
              <a:ext cx="478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Sage</a:t>
              </a:r>
              <a:endParaRPr kumimoji="1" lang="en-US" altLang="zh-CN" sz="1000">
                <a:latin typeface="Times New Roman" pitchFamily="18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9952" name="Rectangle 18"/>
            <p:cNvSpPr>
              <a:spLocks noChangeArrowheads="1"/>
            </p:cNvSpPr>
            <p:nvPr/>
          </p:nvSpPr>
          <p:spPr bwMode="auto">
            <a:xfrm>
              <a:off x="2669" y="0"/>
              <a:ext cx="564" cy="50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9929" name="Group 19"/>
          <p:cNvGrpSpPr>
            <a:grpSpLocks/>
          </p:cNvGrpSpPr>
          <p:nvPr/>
        </p:nvGrpSpPr>
        <p:grpSpPr bwMode="auto">
          <a:xfrm>
            <a:off x="6889750" y="3203575"/>
            <a:ext cx="1125538" cy="665163"/>
            <a:chOff x="3233" y="0"/>
            <a:chExt cx="709" cy="509"/>
          </a:xfrm>
        </p:grpSpPr>
        <p:sp>
          <p:nvSpPr>
            <p:cNvPr id="209949" name="Rectangle 20"/>
            <p:cNvSpPr>
              <a:spLocks noChangeArrowheads="1"/>
            </p:cNvSpPr>
            <p:nvPr/>
          </p:nvSpPr>
          <p:spPr bwMode="auto">
            <a:xfrm>
              <a:off x="3276" y="0"/>
              <a:ext cx="623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0"/>
            <a:lstStyle/>
            <a:p>
              <a:pPr algn="ctr"/>
              <a:r>
                <a:rPr kumimoji="1" lang="en-US" altLang="zh-CN" sz="2600" b="1">
                  <a:latin typeface="Times New Roman" pitchFamily="18" charset="0"/>
                  <a:cs typeface="Times New Roman" pitchFamily="18" charset="0"/>
                </a:rPr>
                <a:t>Sdept</a:t>
              </a:r>
            </a:p>
            <a:p>
              <a:pPr algn="ctr" eaLnBrk="0" hangingPunct="0"/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9950" name="Rectangle 21"/>
            <p:cNvSpPr>
              <a:spLocks noChangeArrowheads="1"/>
            </p:cNvSpPr>
            <p:nvPr/>
          </p:nvSpPr>
          <p:spPr bwMode="auto">
            <a:xfrm>
              <a:off x="3233" y="0"/>
              <a:ext cx="709" cy="50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9930" name="Group 22"/>
          <p:cNvGrpSpPr>
            <a:grpSpLocks/>
          </p:cNvGrpSpPr>
          <p:nvPr/>
        </p:nvGrpSpPr>
        <p:grpSpPr bwMode="auto">
          <a:xfrm>
            <a:off x="1757363" y="3868738"/>
            <a:ext cx="1250950" cy="928687"/>
            <a:chOff x="0" y="509"/>
            <a:chExt cx="788" cy="710"/>
          </a:xfrm>
        </p:grpSpPr>
        <p:sp>
          <p:nvSpPr>
            <p:cNvPr id="209947" name="Rectangle 23"/>
            <p:cNvSpPr>
              <a:spLocks noChangeArrowheads="1"/>
            </p:cNvSpPr>
            <p:nvPr/>
          </p:nvSpPr>
          <p:spPr bwMode="auto">
            <a:xfrm>
              <a:off x="43" y="509"/>
              <a:ext cx="702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kumimoji="1" lang="en-US" altLang="zh-CN" sz="1000">
                <a:latin typeface="Times New Roman" pitchFamily="18" charset="0"/>
              </a:endParaRPr>
            </a:p>
            <a:p>
              <a:pPr eaLnBrk="0" hangingPunct="0"/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9948" name="Rectangle 24"/>
            <p:cNvSpPr>
              <a:spLocks noChangeArrowheads="1"/>
            </p:cNvSpPr>
            <p:nvPr/>
          </p:nvSpPr>
          <p:spPr bwMode="auto">
            <a:xfrm>
              <a:off x="0" y="509"/>
              <a:ext cx="788" cy="71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9931" name="Group 25"/>
          <p:cNvGrpSpPr>
            <a:grpSpLocks/>
          </p:cNvGrpSpPr>
          <p:nvPr/>
        </p:nvGrpSpPr>
        <p:grpSpPr bwMode="auto">
          <a:xfrm>
            <a:off x="3008313" y="3868738"/>
            <a:ext cx="1016000" cy="928687"/>
            <a:chOff x="788" y="509"/>
            <a:chExt cx="640" cy="710"/>
          </a:xfrm>
        </p:grpSpPr>
        <p:sp>
          <p:nvSpPr>
            <p:cNvPr id="209945" name="Rectangle 26"/>
            <p:cNvSpPr>
              <a:spLocks noChangeArrowheads="1"/>
            </p:cNvSpPr>
            <p:nvPr/>
          </p:nvSpPr>
          <p:spPr bwMode="auto">
            <a:xfrm>
              <a:off x="831" y="509"/>
              <a:ext cx="554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2200" b="1" u="sng">
                  <a:latin typeface="Times New Roman" pitchFamily="18" charset="0"/>
                </a:rPr>
                <a:t>95008</a:t>
              </a:r>
              <a:endParaRPr kumimoji="1" lang="en-US" altLang="zh-CN" sz="1000" u="sng">
                <a:latin typeface="Times New Roman" pitchFamily="18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9946" name="Rectangle 27"/>
            <p:cNvSpPr>
              <a:spLocks noChangeArrowheads="1"/>
            </p:cNvSpPr>
            <p:nvPr/>
          </p:nvSpPr>
          <p:spPr bwMode="auto">
            <a:xfrm>
              <a:off x="788" y="509"/>
              <a:ext cx="640" cy="71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9932" name="Group 28"/>
          <p:cNvGrpSpPr>
            <a:grpSpLocks/>
          </p:cNvGrpSpPr>
          <p:nvPr/>
        </p:nvGrpSpPr>
        <p:grpSpPr bwMode="auto">
          <a:xfrm>
            <a:off x="4024313" y="3868738"/>
            <a:ext cx="1125537" cy="928687"/>
            <a:chOff x="1428" y="509"/>
            <a:chExt cx="709" cy="710"/>
          </a:xfrm>
        </p:grpSpPr>
        <p:sp>
          <p:nvSpPr>
            <p:cNvPr id="209943" name="Rectangle 29"/>
            <p:cNvSpPr>
              <a:spLocks noChangeArrowheads="1"/>
            </p:cNvSpPr>
            <p:nvPr/>
          </p:nvSpPr>
          <p:spPr bwMode="auto">
            <a:xfrm>
              <a:off x="1471" y="509"/>
              <a:ext cx="623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1000">
                  <a:latin typeface="Times New Roman" pitchFamily="18" charset="0"/>
                </a:rPr>
                <a:t> </a:t>
              </a:r>
            </a:p>
            <a:p>
              <a:pPr algn="ctr" eaLnBrk="0" hangingPunct="0"/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9944" name="Rectangle 30"/>
            <p:cNvSpPr>
              <a:spLocks noChangeArrowheads="1"/>
            </p:cNvSpPr>
            <p:nvPr/>
          </p:nvSpPr>
          <p:spPr bwMode="auto">
            <a:xfrm>
              <a:off x="1428" y="509"/>
              <a:ext cx="709" cy="71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9933" name="Group 31"/>
          <p:cNvGrpSpPr>
            <a:grpSpLocks/>
          </p:cNvGrpSpPr>
          <p:nvPr/>
        </p:nvGrpSpPr>
        <p:grpSpPr bwMode="auto">
          <a:xfrm>
            <a:off x="5149850" y="3868738"/>
            <a:ext cx="844550" cy="928687"/>
            <a:chOff x="2137" y="509"/>
            <a:chExt cx="532" cy="710"/>
          </a:xfrm>
        </p:grpSpPr>
        <p:sp>
          <p:nvSpPr>
            <p:cNvPr id="209941" name="Rectangle 32"/>
            <p:cNvSpPr>
              <a:spLocks noChangeArrowheads="1"/>
            </p:cNvSpPr>
            <p:nvPr/>
          </p:nvSpPr>
          <p:spPr bwMode="auto">
            <a:xfrm>
              <a:off x="2180" y="509"/>
              <a:ext cx="446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1000">
                  <a:latin typeface="Times New Roman" pitchFamily="18" charset="0"/>
                </a:rPr>
                <a:t> </a:t>
              </a:r>
            </a:p>
            <a:p>
              <a:pPr algn="ctr" eaLnBrk="0" hangingPunct="0"/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9942" name="Rectangle 33"/>
            <p:cNvSpPr>
              <a:spLocks noChangeArrowheads="1"/>
            </p:cNvSpPr>
            <p:nvPr/>
          </p:nvSpPr>
          <p:spPr bwMode="auto">
            <a:xfrm>
              <a:off x="2137" y="509"/>
              <a:ext cx="532" cy="71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9934" name="Group 34"/>
          <p:cNvGrpSpPr>
            <a:grpSpLocks/>
          </p:cNvGrpSpPr>
          <p:nvPr/>
        </p:nvGrpSpPr>
        <p:grpSpPr bwMode="auto">
          <a:xfrm>
            <a:off x="5994400" y="3868738"/>
            <a:ext cx="895350" cy="928687"/>
            <a:chOff x="2669" y="509"/>
            <a:chExt cx="564" cy="710"/>
          </a:xfrm>
        </p:grpSpPr>
        <p:sp>
          <p:nvSpPr>
            <p:cNvPr id="209939" name="Rectangle 35"/>
            <p:cNvSpPr>
              <a:spLocks noChangeArrowheads="1"/>
            </p:cNvSpPr>
            <p:nvPr/>
          </p:nvSpPr>
          <p:spPr bwMode="auto">
            <a:xfrm>
              <a:off x="2712" y="509"/>
              <a:ext cx="478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U.18</a:t>
              </a:r>
              <a:endParaRPr kumimoji="1" lang="en-US" altLang="zh-CN" sz="1000">
                <a:latin typeface="Times New Roman" pitchFamily="18" charset="0"/>
              </a:endParaRPr>
            </a:p>
            <a:p>
              <a:pPr algn="ctr" eaLnBrk="0" hangingPunct="0"/>
              <a:endParaRPr kumimoji="1" lang="en-US" altLang="zh-CN" sz="1000">
                <a:latin typeface="Times New Roman" pitchFamily="18" charset="0"/>
              </a:endParaRPr>
            </a:p>
            <a:p>
              <a:pPr algn="ctr" eaLnBrk="0" hangingPunct="0"/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9940" name="Rectangle 36"/>
            <p:cNvSpPr>
              <a:spLocks noChangeArrowheads="1"/>
            </p:cNvSpPr>
            <p:nvPr/>
          </p:nvSpPr>
          <p:spPr bwMode="auto">
            <a:xfrm>
              <a:off x="2669" y="509"/>
              <a:ext cx="564" cy="71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209935" name="Group 37"/>
          <p:cNvGrpSpPr>
            <a:grpSpLocks/>
          </p:cNvGrpSpPr>
          <p:nvPr/>
        </p:nvGrpSpPr>
        <p:grpSpPr bwMode="auto">
          <a:xfrm>
            <a:off x="6889750" y="3868738"/>
            <a:ext cx="1125538" cy="928687"/>
            <a:chOff x="3233" y="509"/>
            <a:chExt cx="709" cy="710"/>
          </a:xfrm>
        </p:grpSpPr>
        <p:sp>
          <p:nvSpPr>
            <p:cNvPr id="209937" name="Rectangle 38"/>
            <p:cNvSpPr>
              <a:spLocks noChangeArrowheads="1"/>
            </p:cNvSpPr>
            <p:nvPr/>
          </p:nvSpPr>
          <p:spPr bwMode="auto">
            <a:xfrm>
              <a:off x="3276" y="509"/>
              <a:ext cx="623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kumimoji="1" lang="en-US" altLang="zh-CN" sz="1000">
                  <a:latin typeface="Times New Roman" pitchFamily="18" charset="0"/>
                </a:rPr>
                <a:t> </a:t>
              </a:r>
              <a:r>
                <a:rPr kumimoji="1" lang="en-US" altLang="zh-CN" sz="2400" b="1">
                  <a:latin typeface="Times New Roman" pitchFamily="18" charset="0"/>
                </a:rPr>
                <a:t>CS</a:t>
              </a:r>
            </a:p>
            <a:p>
              <a:pPr algn="ctr" eaLnBrk="0" hangingPunct="0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09938" name="Rectangle 39"/>
            <p:cNvSpPr>
              <a:spLocks noChangeArrowheads="1"/>
            </p:cNvSpPr>
            <p:nvPr/>
          </p:nvSpPr>
          <p:spPr bwMode="auto">
            <a:xfrm>
              <a:off x="3233" y="509"/>
              <a:ext cx="709" cy="71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09936" name="Rectangle 40"/>
          <p:cNvSpPr>
            <a:spLocks noChangeArrowheads="1"/>
          </p:cNvSpPr>
          <p:nvPr/>
        </p:nvSpPr>
        <p:spPr bwMode="auto">
          <a:xfrm>
            <a:off x="1752600" y="3200400"/>
            <a:ext cx="6267450" cy="1600200"/>
          </a:xfrm>
          <a:prstGeom prst="rect">
            <a:avLst/>
          </a:prstGeom>
          <a:noFill/>
          <a:ln w="11112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203</a:t>
            </a:fld>
            <a:endParaRPr lang="en-US" altLang="zh-CN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zh-CN" sz="3400" smtClean="0"/>
              <a:t>(2) </a:t>
            </a:r>
            <a:r>
              <a:rPr lang="zh-CN" altLang="en-US" sz="3400" smtClean="0"/>
              <a:t>涉及表达式的修改操作</a:t>
            </a:r>
            <a:endParaRPr lang="zh-CN" altLang="en-US" smtClean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3000" smtClean="0"/>
              <a:t>表示方法</a:t>
            </a:r>
          </a:p>
          <a:p>
            <a:pPr lvl="2" algn="just" eaLnBrk="1" hangingPunct="1">
              <a:lnSpc>
                <a:spcPct val="160000"/>
              </a:lnSpc>
            </a:pPr>
            <a:r>
              <a:rPr lang="zh-CN" altLang="en-US" sz="2600" smtClean="0"/>
              <a:t>分两行分别表示改前和改后的示例元素，并且必须将操作符“</a:t>
            </a:r>
            <a:r>
              <a:rPr lang="en-US" altLang="zh-CN" sz="2600" smtClean="0"/>
              <a:t>U.”</a:t>
            </a:r>
            <a:r>
              <a:rPr lang="zh-CN" altLang="en-US" sz="2600" smtClean="0"/>
              <a:t>放在关系上。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3000" smtClean="0"/>
              <a:t>必须使用示例元素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204</a:t>
            </a:fld>
            <a:endParaRPr lang="en-US" altLang="zh-CN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 smtClean="0"/>
              <a:t> </a:t>
            </a: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14]  </a:t>
            </a:r>
            <a:r>
              <a:rPr lang="zh-CN" altLang="en-US" smtClean="0"/>
              <a:t>把</a:t>
            </a:r>
            <a:r>
              <a:rPr lang="en-US" altLang="zh-CN" smtClean="0"/>
              <a:t>95001</a:t>
            </a:r>
            <a:r>
              <a:rPr lang="zh-CN" altLang="en-US" smtClean="0"/>
              <a:t>学生的年龄增加</a:t>
            </a:r>
            <a:r>
              <a:rPr lang="en-US" altLang="zh-CN" smtClean="0"/>
              <a:t>1</a:t>
            </a:r>
            <a:r>
              <a:rPr lang="zh-CN" altLang="en-US" smtClean="0"/>
              <a:t>岁。</a:t>
            </a:r>
          </a:p>
        </p:txBody>
      </p:sp>
      <p:grpSp>
        <p:nvGrpSpPr>
          <p:cNvPr id="211972" name="Group 4"/>
          <p:cNvGrpSpPr>
            <a:grpSpLocks/>
          </p:cNvGrpSpPr>
          <p:nvPr/>
        </p:nvGrpSpPr>
        <p:grpSpPr bwMode="auto">
          <a:xfrm>
            <a:off x="1828800" y="3048000"/>
            <a:ext cx="6267450" cy="1524000"/>
            <a:chOff x="-3" y="-3"/>
            <a:chExt cx="3948" cy="1225"/>
          </a:xfrm>
        </p:grpSpPr>
        <p:grpSp>
          <p:nvGrpSpPr>
            <p:cNvPr id="211973" name="Group 5"/>
            <p:cNvGrpSpPr>
              <a:grpSpLocks/>
            </p:cNvGrpSpPr>
            <p:nvPr/>
          </p:nvGrpSpPr>
          <p:grpSpPr bwMode="auto">
            <a:xfrm>
              <a:off x="0" y="0"/>
              <a:ext cx="3942" cy="1219"/>
              <a:chOff x="0" y="0"/>
              <a:chExt cx="3942" cy="1219"/>
            </a:xfrm>
          </p:grpSpPr>
          <p:grpSp>
            <p:nvGrpSpPr>
              <p:cNvPr id="211975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509"/>
                <a:chOff x="0" y="0"/>
                <a:chExt cx="788" cy="509"/>
              </a:xfrm>
            </p:grpSpPr>
            <p:sp>
              <p:nvSpPr>
                <p:cNvPr id="21200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201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76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640" cy="509"/>
                <a:chOff x="788" y="0"/>
                <a:chExt cx="640" cy="509"/>
              </a:xfrm>
            </p:grpSpPr>
            <p:sp>
              <p:nvSpPr>
                <p:cNvPr id="212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554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2008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640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77" name="Group 12"/>
              <p:cNvGrpSpPr>
                <a:grpSpLocks/>
              </p:cNvGrpSpPr>
              <p:nvPr/>
            </p:nvGrpSpPr>
            <p:grpSpPr bwMode="auto">
              <a:xfrm>
                <a:off x="1428" y="0"/>
                <a:ext cx="709" cy="509"/>
                <a:chOff x="1428" y="0"/>
                <a:chExt cx="709" cy="509"/>
              </a:xfrm>
            </p:grpSpPr>
            <p:sp>
              <p:nvSpPr>
                <p:cNvPr id="2120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471" y="0"/>
                  <a:ext cx="623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2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1428" y="0"/>
                  <a:ext cx="709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78" name="Group 15"/>
              <p:cNvGrpSpPr>
                <a:grpSpLocks/>
              </p:cNvGrpSpPr>
              <p:nvPr/>
            </p:nvGrpSpPr>
            <p:grpSpPr bwMode="auto">
              <a:xfrm>
                <a:off x="2137" y="0"/>
                <a:ext cx="532" cy="509"/>
                <a:chOff x="2137" y="0"/>
                <a:chExt cx="532" cy="509"/>
              </a:xfrm>
            </p:grpSpPr>
            <p:sp>
              <p:nvSpPr>
                <p:cNvPr id="212003" name="Rectangle 16"/>
                <p:cNvSpPr>
                  <a:spLocks noChangeArrowheads="1"/>
                </p:cNvSpPr>
                <p:nvPr/>
              </p:nvSpPr>
              <p:spPr bwMode="auto">
                <a:xfrm>
                  <a:off x="2180" y="0"/>
                  <a:ext cx="446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2004" name="Rectangle 17"/>
                <p:cNvSpPr>
                  <a:spLocks noChangeArrowheads="1"/>
                </p:cNvSpPr>
                <p:nvPr/>
              </p:nvSpPr>
              <p:spPr bwMode="auto">
                <a:xfrm>
                  <a:off x="2137" y="0"/>
                  <a:ext cx="532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79" name="Group 18"/>
              <p:cNvGrpSpPr>
                <a:grpSpLocks/>
              </p:cNvGrpSpPr>
              <p:nvPr/>
            </p:nvGrpSpPr>
            <p:grpSpPr bwMode="auto">
              <a:xfrm>
                <a:off x="2669" y="0"/>
                <a:ext cx="564" cy="509"/>
                <a:chOff x="2669" y="0"/>
                <a:chExt cx="564" cy="509"/>
              </a:xfrm>
            </p:grpSpPr>
            <p:sp>
              <p:nvSpPr>
                <p:cNvPr id="212001" name="Rectangle 19"/>
                <p:cNvSpPr>
                  <a:spLocks noChangeArrowheads="1"/>
                </p:cNvSpPr>
                <p:nvPr/>
              </p:nvSpPr>
              <p:spPr bwMode="auto">
                <a:xfrm>
                  <a:off x="2712" y="0"/>
                  <a:ext cx="478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2002" name="Rectangle 20"/>
                <p:cNvSpPr>
                  <a:spLocks noChangeArrowheads="1"/>
                </p:cNvSpPr>
                <p:nvPr/>
              </p:nvSpPr>
              <p:spPr bwMode="auto">
                <a:xfrm>
                  <a:off x="2669" y="0"/>
                  <a:ext cx="564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80" name="Group 21"/>
              <p:cNvGrpSpPr>
                <a:grpSpLocks/>
              </p:cNvGrpSpPr>
              <p:nvPr/>
            </p:nvGrpSpPr>
            <p:grpSpPr bwMode="auto">
              <a:xfrm>
                <a:off x="3233" y="0"/>
                <a:ext cx="709" cy="509"/>
                <a:chOff x="3233" y="0"/>
                <a:chExt cx="709" cy="509"/>
              </a:xfrm>
            </p:grpSpPr>
            <p:sp>
              <p:nvSpPr>
                <p:cNvPr id="211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276" y="0"/>
                  <a:ext cx="623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  <a:cs typeface="Times New Roman" pitchFamily="18" charset="0"/>
                    </a:rPr>
                    <a:t>Sdept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2000" name="Rectangle 23"/>
                <p:cNvSpPr>
                  <a:spLocks noChangeArrowheads="1"/>
                </p:cNvSpPr>
                <p:nvPr/>
              </p:nvSpPr>
              <p:spPr bwMode="auto">
                <a:xfrm>
                  <a:off x="3233" y="0"/>
                  <a:ext cx="709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81" name="Group 24"/>
              <p:cNvGrpSpPr>
                <a:grpSpLocks/>
              </p:cNvGrpSpPr>
              <p:nvPr/>
            </p:nvGrpSpPr>
            <p:grpSpPr bwMode="auto">
              <a:xfrm>
                <a:off x="0" y="509"/>
                <a:ext cx="788" cy="710"/>
                <a:chOff x="0" y="509"/>
                <a:chExt cx="788" cy="710"/>
              </a:xfrm>
            </p:grpSpPr>
            <p:sp>
              <p:nvSpPr>
                <p:cNvPr id="21199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09"/>
                  <a:ext cx="702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2200" b="1">
                      <a:latin typeface="Times New Roman" pitchFamily="18" charset="0"/>
                    </a:rPr>
                    <a:t> 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eaLnBrk="0" hangingPunct="0"/>
                  <a:r>
                    <a:rPr kumimoji="1" lang="en-US" altLang="zh-CN" sz="2200" b="1">
                      <a:latin typeface="Times New Roman" pitchFamily="18" charset="0"/>
                    </a:rPr>
                    <a:t>U</a:t>
                  </a:r>
                  <a:r>
                    <a:rPr kumimoji="1" lang="zh-CN" altLang="en-US" sz="2200" b="1">
                      <a:latin typeface="Times New Roman" pitchFamily="18" charset="0"/>
                    </a:rPr>
                    <a:t>．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199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09"/>
                  <a:ext cx="788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82" name="Group 27"/>
              <p:cNvGrpSpPr>
                <a:grpSpLocks/>
              </p:cNvGrpSpPr>
              <p:nvPr/>
            </p:nvGrpSpPr>
            <p:grpSpPr bwMode="auto">
              <a:xfrm>
                <a:off x="788" y="509"/>
                <a:ext cx="640" cy="710"/>
                <a:chOff x="788" y="509"/>
                <a:chExt cx="640" cy="710"/>
              </a:xfrm>
            </p:grpSpPr>
            <p:sp>
              <p:nvSpPr>
                <p:cNvPr id="211995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509"/>
                  <a:ext cx="55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en-US" altLang="zh-CN" sz="2200" b="1">
                      <a:latin typeface="Times New Roman" pitchFamily="18" charset="0"/>
                    </a:rPr>
                    <a:t>95001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1996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509"/>
                  <a:ext cx="64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83" name="Group 30"/>
              <p:cNvGrpSpPr>
                <a:grpSpLocks/>
              </p:cNvGrpSpPr>
              <p:nvPr/>
            </p:nvGrpSpPr>
            <p:grpSpPr bwMode="auto">
              <a:xfrm>
                <a:off x="1428" y="509"/>
                <a:ext cx="709" cy="710"/>
                <a:chOff x="1428" y="509"/>
                <a:chExt cx="709" cy="710"/>
              </a:xfrm>
            </p:grpSpPr>
            <p:sp>
              <p:nvSpPr>
                <p:cNvPr id="211993" name="Rectangle 31"/>
                <p:cNvSpPr>
                  <a:spLocks noChangeArrowheads="1"/>
                </p:cNvSpPr>
                <p:nvPr/>
              </p:nvSpPr>
              <p:spPr bwMode="auto">
                <a:xfrm>
                  <a:off x="1471" y="509"/>
                  <a:ext cx="623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1994" name="Rectangle 32"/>
                <p:cNvSpPr>
                  <a:spLocks noChangeArrowheads="1"/>
                </p:cNvSpPr>
                <p:nvPr/>
              </p:nvSpPr>
              <p:spPr bwMode="auto">
                <a:xfrm>
                  <a:off x="1428" y="509"/>
                  <a:ext cx="709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84" name="Group 33"/>
              <p:cNvGrpSpPr>
                <a:grpSpLocks/>
              </p:cNvGrpSpPr>
              <p:nvPr/>
            </p:nvGrpSpPr>
            <p:grpSpPr bwMode="auto">
              <a:xfrm>
                <a:off x="2137" y="509"/>
                <a:ext cx="532" cy="710"/>
                <a:chOff x="2137" y="509"/>
                <a:chExt cx="532" cy="710"/>
              </a:xfrm>
            </p:grpSpPr>
            <p:sp>
              <p:nvSpPr>
                <p:cNvPr id="211991" name="Rectangle 34"/>
                <p:cNvSpPr>
                  <a:spLocks noChangeArrowheads="1"/>
                </p:cNvSpPr>
                <p:nvPr/>
              </p:nvSpPr>
              <p:spPr bwMode="auto">
                <a:xfrm>
                  <a:off x="2180" y="509"/>
                  <a:ext cx="44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1992" name="Rectangle 35"/>
                <p:cNvSpPr>
                  <a:spLocks noChangeArrowheads="1"/>
                </p:cNvSpPr>
                <p:nvPr/>
              </p:nvSpPr>
              <p:spPr bwMode="auto">
                <a:xfrm>
                  <a:off x="2137" y="509"/>
                  <a:ext cx="53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85" name="Group 36"/>
              <p:cNvGrpSpPr>
                <a:grpSpLocks/>
              </p:cNvGrpSpPr>
              <p:nvPr/>
            </p:nvGrpSpPr>
            <p:grpSpPr bwMode="auto">
              <a:xfrm>
                <a:off x="2669" y="509"/>
                <a:ext cx="564" cy="710"/>
                <a:chOff x="2669" y="509"/>
                <a:chExt cx="564" cy="710"/>
              </a:xfrm>
            </p:grpSpPr>
            <p:sp>
              <p:nvSpPr>
                <p:cNvPr id="211989" name="Rectangle 37"/>
                <p:cNvSpPr>
                  <a:spLocks noChangeArrowheads="1"/>
                </p:cNvSpPr>
                <p:nvPr/>
              </p:nvSpPr>
              <p:spPr bwMode="auto">
                <a:xfrm>
                  <a:off x="2712" y="509"/>
                  <a:ext cx="478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u="sng">
                      <a:latin typeface="Times New Roman" pitchFamily="18" charset="0"/>
                    </a:rPr>
                    <a:t>17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en-US" altLang="zh-CN" sz="2200" b="1" u="sng">
                      <a:latin typeface="Times New Roman" pitchFamily="18" charset="0"/>
                    </a:rPr>
                    <a:t>17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+1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1990" name="Rectangle 38"/>
                <p:cNvSpPr>
                  <a:spLocks noChangeArrowheads="1"/>
                </p:cNvSpPr>
                <p:nvPr/>
              </p:nvSpPr>
              <p:spPr bwMode="auto">
                <a:xfrm>
                  <a:off x="2669" y="509"/>
                  <a:ext cx="564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86" name="Group 39"/>
              <p:cNvGrpSpPr>
                <a:grpSpLocks/>
              </p:cNvGrpSpPr>
              <p:nvPr/>
            </p:nvGrpSpPr>
            <p:grpSpPr bwMode="auto">
              <a:xfrm>
                <a:off x="3233" y="509"/>
                <a:ext cx="709" cy="710"/>
                <a:chOff x="3233" y="509"/>
                <a:chExt cx="709" cy="710"/>
              </a:xfrm>
            </p:grpSpPr>
            <p:sp>
              <p:nvSpPr>
                <p:cNvPr id="211987" name="Rectangle 40"/>
                <p:cNvSpPr>
                  <a:spLocks noChangeArrowheads="1"/>
                </p:cNvSpPr>
                <p:nvPr/>
              </p:nvSpPr>
              <p:spPr bwMode="auto">
                <a:xfrm>
                  <a:off x="3276" y="509"/>
                  <a:ext cx="623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1988" name="Rectangle 41"/>
                <p:cNvSpPr>
                  <a:spLocks noChangeArrowheads="1"/>
                </p:cNvSpPr>
                <p:nvPr/>
              </p:nvSpPr>
              <p:spPr bwMode="auto">
                <a:xfrm>
                  <a:off x="3233" y="509"/>
                  <a:ext cx="709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1974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3948" cy="122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205</a:t>
            </a:fld>
            <a:endParaRPr lang="en-US" altLang="zh-CN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修改操作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  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15]  </a:t>
            </a:r>
            <a:r>
              <a:rPr lang="zh-CN" altLang="en-US" smtClean="0"/>
              <a:t>将计算机科学系所有学生的年龄都增加</a:t>
            </a:r>
            <a:r>
              <a:rPr lang="en-US" altLang="zh-CN" smtClean="0"/>
              <a:t>1</a:t>
            </a:r>
            <a:r>
              <a:rPr lang="zh-CN" altLang="en-US" smtClean="0"/>
              <a:t>岁。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212996" name="Group 4"/>
          <p:cNvGrpSpPr>
            <a:grpSpLocks/>
          </p:cNvGrpSpPr>
          <p:nvPr/>
        </p:nvGrpSpPr>
        <p:grpSpPr bwMode="auto">
          <a:xfrm>
            <a:off x="1043608" y="3200400"/>
            <a:ext cx="6976442" cy="1600200"/>
            <a:chOff x="-3" y="-3"/>
            <a:chExt cx="3948" cy="1225"/>
          </a:xfrm>
        </p:grpSpPr>
        <p:grpSp>
          <p:nvGrpSpPr>
            <p:cNvPr id="212997" name="Group 5"/>
            <p:cNvGrpSpPr>
              <a:grpSpLocks/>
            </p:cNvGrpSpPr>
            <p:nvPr/>
          </p:nvGrpSpPr>
          <p:grpSpPr bwMode="auto">
            <a:xfrm>
              <a:off x="0" y="0"/>
              <a:ext cx="3942" cy="1219"/>
              <a:chOff x="0" y="0"/>
              <a:chExt cx="3942" cy="1219"/>
            </a:xfrm>
          </p:grpSpPr>
          <p:grpSp>
            <p:nvGrpSpPr>
              <p:cNvPr id="21299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509"/>
                <a:chOff x="0" y="0"/>
                <a:chExt cx="788" cy="509"/>
              </a:xfrm>
            </p:grpSpPr>
            <p:sp>
              <p:nvSpPr>
                <p:cNvPr id="21303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303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000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640" cy="509"/>
                <a:chOff x="788" y="0"/>
                <a:chExt cx="640" cy="509"/>
              </a:xfrm>
            </p:grpSpPr>
            <p:sp>
              <p:nvSpPr>
                <p:cNvPr id="213031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554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3032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640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001" name="Group 12"/>
              <p:cNvGrpSpPr>
                <a:grpSpLocks/>
              </p:cNvGrpSpPr>
              <p:nvPr/>
            </p:nvGrpSpPr>
            <p:grpSpPr bwMode="auto">
              <a:xfrm>
                <a:off x="1428" y="0"/>
                <a:ext cx="709" cy="509"/>
                <a:chOff x="1428" y="0"/>
                <a:chExt cx="709" cy="509"/>
              </a:xfrm>
            </p:grpSpPr>
            <p:sp>
              <p:nvSpPr>
                <p:cNvPr id="2130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471" y="0"/>
                  <a:ext cx="623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3030" name="Rectangle 14"/>
                <p:cNvSpPr>
                  <a:spLocks noChangeArrowheads="1"/>
                </p:cNvSpPr>
                <p:nvPr/>
              </p:nvSpPr>
              <p:spPr bwMode="auto">
                <a:xfrm>
                  <a:off x="1428" y="0"/>
                  <a:ext cx="709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002" name="Group 15"/>
              <p:cNvGrpSpPr>
                <a:grpSpLocks/>
              </p:cNvGrpSpPr>
              <p:nvPr/>
            </p:nvGrpSpPr>
            <p:grpSpPr bwMode="auto">
              <a:xfrm>
                <a:off x="2137" y="0"/>
                <a:ext cx="532" cy="509"/>
                <a:chOff x="2137" y="0"/>
                <a:chExt cx="532" cy="509"/>
              </a:xfrm>
            </p:grpSpPr>
            <p:sp>
              <p:nvSpPr>
                <p:cNvPr id="213027" name="Rectangle 16"/>
                <p:cNvSpPr>
                  <a:spLocks noChangeArrowheads="1"/>
                </p:cNvSpPr>
                <p:nvPr/>
              </p:nvSpPr>
              <p:spPr bwMode="auto">
                <a:xfrm>
                  <a:off x="2180" y="0"/>
                  <a:ext cx="446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3028" name="Rectangle 17"/>
                <p:cNvSpPr>
                  <a:spLocks noChangeArrowheads="1"/>
                </p:cNvSpPr>
                <p:nvPr/>
              </p:nvSpPr>
              <p:spPr bwMode="auto">
                <a:xfrm>
                  <a:off x="2137" y="0"/>
                  <a:ext cx="532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003" name="Group 18"/>
              <p:cNvGrpSpPr>
                <a:grpSpLocks/>
              </p:cNvGrpSpPr>
              <p:nvPr/>
            </p:nvGrpSpPr>
            <p:grpSpPr bwMode="auto">
              <a:xfrm>
                <a:off x="2669" y="0"/>
                <a:ext cx="564" cy="509"/>
                <a:chOff x="2669" y="0"/>
                <a:chExt cx="564" cy="509"/>
              </a:xfrm>
            </p:grpSpPr>
            <p:sp>
              <p:nvSpPr>
                <p:cNvPr id="213025" name="Rectangle 19"/>
                <p:cNvSpPr>
                  <a:spLocks noChangeArrowheads="1"/>
                </p:cNvSpPr>
                <p:nvPr/>
              </p:nvSpPr>
              <p:spPr bwMode="auto">
                <a:xfrm>
                  <a:off x="2712" y="0"/>
                  <a:ext cx="478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Sage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3026" name="Rectangle 20"/>
                <p:cNvSpPr>
                  <a:spLocks noChangeArrowheads="1"/>
                </p:cNvSpPr>
                <p:nvPr/>
              </p:nvSpPr>
              <p:spPr bwMode="auto">
                <a:xfrm>
                  <a:off x="2669" y="0"/>
                  <a:ext cx="564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004" name="Group 21"/>
              <p:cNvGrpSpPr>
                <a:grpSpLocks/>
              </p:cNvGrpSpPr>
              <p:nvPr/>
            </p:nvGrpSpPr>
            <p:grpSpPr bwMode="auto">
              <a:xfrm>
                <a:off x="3233" y="0"/>
                <a:ext cx="709" cy="509"/>
                <a:chOff x="3233" y="0"/>
                <a:chExt cx="709" cy="509"/>
              </a:xfrm>
            </p:grpSpPr>
            <p:sp>
              <p:nvSpPr>
                <p:cNvPr id="213023" name="Rectangle 22"/>
                <p:cNvSpPr>
                  <a:spLocks noChangeArrowheads="1"/>
                </p:cNvSpPr>
                <p:nvPr/>
              </p:nvSpPr>
              <p:spPr bwMode="auto">
                <a:xfrm>
                  <a:off x="3276" y="0"/>
                  <a:ext cx="623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  <a:cs typeface="Times New Roman" pitchFamily="18" charset="0"/>
                    </a:rPr>
                    <a:t>Sdept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30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233" y="0"/>
                  <a:ext cx="709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005" name="Group 24"/>
              <p:cNvGrpSpPr>
                <a:grpSpLocks/>
              </p:cNvGrpSpPr>
              <p:nvPr/>
            </p:nvGrpSpPr>
            <p:grpSpPr bwMode="auto">
              <a:xfrm>
                <a:off x="0" y="509"/>
                <a:ext cx="788" cy="710"/>
                <a:chOff x="0" y="509"/>
                <a:chExt cx="788" cy="710"/>
              </a:xfrm>
            </p:grpSpPr>
            <p:sp>
              <p:nvSpPr>
                <p:cNvPr id="213021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09"/>
                  <a:ext cx="702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2200" b="1">
                      <a:latin typeface="Times New Roman" pitchFamily="18" charset="0"/>
                    </a:rPr>
                    <a:t> 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eaLnBrk="0" hangingPunct="0"/>
                  <a:r>
                    <a:rPr kumimoji="1" lang="en-US" altLang="zh-CN" sz="2200" b="1">
                      <a:latin typeface="Times New Roman" pitchFamily="18" charset="0"/>
                    </a:rPr>
                    <a:t>U</a:t>
                  </a:r>
                  <a:r>
                    <a:rPr kumimoji="1" lang="zh-CN" altLang="en-US" sz="2200" b="1">
                      <a:latin typeface="Times New Roman" pitchFamily="18" charset="0"/>
                    </a:rPr>
                    <a:t>．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3022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09"/>
                  <a:ext cx="788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006" name="Group 27"/>
              <p:cNvGrpSpPr>
                <a:grpSpLocks/>
              </p:cNvGrpSpPr>
              <p:nvPr/>
            </p:nvGrpSpPr>
            <p:grpSpPr bwMode="auto">
              <a:xfrm>
                <a:off x="788" y="509"/>
                <a:ext cx="640" cy="710"/>
                <a:chOff x="788" y="509"/>
                <a:chExt cx="640" cy="710"/>
              </a:xfrm>
            </p:grpSpPr>
            <p:sp>
              <p:nvSpPr>
                <p:cNvPr id="213019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509"/>
                  <a:ext cx="55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u="sng">
                      <a:latin typeface="Times New Roman" pitchFamily="18" charset="0"/>
                    </a:rPr>
                    <a:t>95008</a:t>
                  </a:r>
                  <a:endParaRPr kumimoji="1" lang="en-US" altLang="zh-CN" sz="1000" u="sng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en-US" altLang="zh-CN" sz="2200" b="1" u="sng">
                      <a:latin typeface="Times New Roman" pitchFamily="18" charset="0"/>
                    </a:rPr>
                    <a:t>95008</a:t>
                  </a:r>
                  <a:endParaRPr kumimoji="1" lang="en-US" altLang="zh-CN" sz="1000" u="sng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3020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509"/>
                  <a:ext cx="64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007" name="Group 30"/>
              <p:cNvGrpSpPr>
                <a:grpSpLocks/>
              </p:cNvGrpSpPr>
              <p:nvPr/>
            </p:nvGrpSpPr>
            <p:grpSpPr bwMode="auto">
              <a:xfrm>
                <a:off x="1428" y="509"/>
                <a:ext cx="709" cy="710"/>
                <a:chOff x="1428" y="509"/>
                <a:chExt cx="709" cy="710"/>
              </a:xfrm>
            </p:grpSpPr>
            <p:sp>
              <p:nvSpPr>
                <p:cNvPr id="213017" name="Rectangle 31"/>
                <p:cNvSpPr>
                  <a:spLocks noChangeArrowheads="1"/>
                </p:cNvSpPr>
                <p:nvPr/>
              </p:nvSpPr>
              <p:spPr bwMode="auto">
                <a:xfrm>
                  <a:off x="1471" y="509"/>
                  <a:ext cx="623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3018" name="Rectangle 32"/>
                <p:cNvSpPr>
                  <a:spLocks noChangeArrowheads="1"/>
                </p:cNvSpPr>
                <p:nvPr/>
              </p:nvSpPr>
              <p:spPr bwMode="auto">
                <a:xfrm>
                  <a:off x="1428" y="509"/>
                  <a:ext cx="709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008" name="Group 33"/>
              <p:cNvGrpSpPr>
                <a:grpSpLocks/>
              </p:cNvGrpSpPr>
              <p:nvPr/>
            </p:nvGrpSpPr>
            <p:grpSpPr bwMode="auto">
              <a:xfrm>
                <a:off x="2137" y="509"/>
                <a:ext cx="532" cy="710"/>
                <a:chOff x="2137" y="509"/>
                <a:chExt cx="532" cy="710"/>
              </a:xfrm>
            </p:grpSpPr>
            <p:sp>
              <p:nvSpPr>
                <p:cNvPr id="213015" name="Rectangle 34"/>
                <p:cNvSpPr>
                  <a:spLocks noChangeArrowheads="1"/>
                </p:cNvSpPr>
                <p:nvPr/>
              </p:nvSpPr>
              <p:spPr bwMode="auto">
                <a:xfrm>
                  <a:off x="2180" y="509"/>
                  <a:ext cx="44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3016" name="Rectangle 35"/>
                <p:cNvSpPr>
                  <a:spLocks noChangeArrowheads="1"/>
                </p:cNvSpPr>
                <p:nvPr/>
              </p:nvSpPr>
              <p:spPr bwMode="auto">
                <a:xfrm>
                  <a:off x="2137" y="509"/>
                  <a:ext cx="53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009" name="Group 36"/>
              <p:cNvGrpSpPr>
                <a:grpSpLocks/>
              </p:cNvGrpSpPr>
              <p:nvPr/>
            </p:nvGrpSpPr>
            <p:grpSpPr bwMode="auto">
              <a:xfrm>
                <a:off x="2669" y="509"/>
                <a:ext cx="564" cy="710"/>
                <a:chOff x="2669" y="509"/>
                <a:chExt cx="564" cy="710"/>
              </a:xfrm>
            </p:grpSpPr>
            <p:sp>
              <p:nvSpPr>
                <p:cNvPr id="213013" name="Rectangle 37"/>
                <p:cNvSpPr>
                  <a:spLocks noChangeArrowheads="1"/>
                </p:cNvSpPr>
                <p:nvPr/>
              </p:nvSpPr>
              <p:spPr bwMode="auto">
                <a:xfrm>
                  <a:off x="2712" y="509"/>
                  <a:ext cx="478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 u="sng">
                      <a:latin typeface="Times New Roman" pitchFamily="18" charset="0"/>
                    </a:rPr>
                    <a:t>18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r>
                    <a:rPr kumimoji="1" lang="en-US" altLang="zh-CN" sz="2200" b="1" u="sng">
                      <a:latin typeface="Times New Roman" pitchFamily="18" charset="0"/>
                    </a:rPr>
                    <a:t>18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+1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3014" name="Rectangle 38"/>
                <p:cNvSpPr>
                  <a:spLocks noChangeArrowheads="1"/>
                </p:cNvSpPr>
                <p:nvPr/>
              </p:nvSpPr>
              <p:spPr bwMode="auto">
                <a:xfrm>
                  <a:off x="2669" y="509"/>
                  <a:ext cx="564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010" name="Group 39"/>
              <p:cNvGrpSpPr>
                <a:grpSpLocks/>
              </p:cNvGrpSpPr>
              <p:nvPr/>
            </p:nvGrpSpPr>
            <p:grpSpPr bwMode="auto">
              <a:xfrm>
                <a:off x="3233" y="509"/>
                <a:ext cx="709" cy="710"/>
                <a:chOff x="3233" y="509"/>
                <a:chExt cx="709" cy="710"/>
              </a:xfrm>
            </p:grpSpPr>
            <p:sp>
              <p:nvSpPr>
                <p:cNvPr id="213011" name="Rectangle 40"/>
                <p:cNvSpPr>
                  <a:spLocks noChangeArrowheads="1"/>
                </p:cNvSpPr>
                <p:nvPr/>
              </p:nvSpPr>
              <p:spPr bwMode="auto">
                <a:xfrm>
                  <a:off x="3276" y="509"/>
                  <a:ext cx="623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  <a:r>
                    <a:rPr kumimoji="1" lang="en-US" altLang="zh-CN" sz="2400" b="1">
                      <a:latin typeface="Times New Roman" pitchFamily="18" charset="0"/>
                    </a:rPr>
                    <a:t>CS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213012" name="Rectangle 41"/>
                <p:cNvSpPr>
                  <a:spLocks noChangeArrowheads="1"/>
                </p:cNvSpPr>
                <p:nvPr/>
              </p:nvSpPr>
              <p:spPr bwMode="auto">
                <a:xfrm>
                  <a:off x="3233" y="509"/>
                  <a:ext cx="709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2998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3948" cy="122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206</a:t>
            </a:fld>
            <a:endParaRPr lang="en-US" altLang="zh-CN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插入操作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插入操作符</a:t>
            </a:r>
          </a:p>
          <a:p>
            <a:pPr lvl="1" algn="just" eaLnBrk="1" hangingPunct="1"/>
            <a:r>
              <a:rPr lang="en-US" altLang="zh-CN" dirty="0" smtClean="0"/>
              <a:t>I.</a:t>
            </a:r>
          </a:p>
          <a:p>
            <a:pPr lvl="1" algn="just" eaLnBrk="1" hangingPunct="1"/>
            <a:endParaRPr lang="en-US" altLang="zh-CN" dirty="0" smtClean="0"/>
          </a:p>
          <a:p>
            <a:pPr algn="just" eaLnBrk="1" hangingPunct="1"/>
            <a:r>
              <a:rPr lang="zh-CN" altLang="en-US" dirty="0" smtClean="0"/>
              <a:t>新插入的元组必须具有码值，其他属性值可以为空。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207</a:t>
            </a:fld>
            <a:endParaRPr lang="en-US" altLang="zh-CN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插入操作（续）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16]  </a:t>
            </a:r>
            <a:r>
              <a:rPr lang="zh-CN" altLang="en-US" smtClean="0"/>
              <a:t>把信息系女生</a:t>
            </a:r>
            <a:r>
              <a:rPr lang="en-US" altLang="zh-CN" smtClean="0"/>
              <a:t>95701</a:t>
            </a:r>
            <a:r>
              <a:rPr lang="zh-CN" altLang="en-US" smtClean="0"/>
              <a:t>，姓名张三，年龄</a:t>
            </a:r>
            <a:r>
              <a:rPr lang="en-US" altLang="zh-CN" smtClean="0"/>
              <a:t>17</a:t>
            </a:r>
            <a:r>
              <a:rPr lang="zh-CN" altLang="en-US" smtClean="0"/>
              <a:t>岁存入数据库中。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215044" name="Group 4"/>
          <p:cNvGrpSpPr>
            <a:grpSpLocks/>
          </p:cNvGrpSpPr>
          <p:nvPr/>
        </p:nvGrpSpPr>
        <p:grpSpPr bwMode="auto">
          <a:xfrm>
            <a:off x="2057400" y="3124200"/>
            <a:ext cx="6226175" cy="1609725"/>
            <a:chOff x="-3" y="-3"/>
            <a:chExt cx="3922" cy="1014"/>
          </a:xfrm>
        </p:grpSpPr>
        <p:grpSp>
          <p:nvGrpSpPr>
            <p:cNvPr id="215045" name="Group 5"/>
            <p:cNvGrpSpPr>
              <a:grpSpLocks/>
            </p:cNvGrpSpPr>
            <p:nvPr/>
          </p:nvGrpSpPr>
          <p:grpSpPr bwMode="auto">
            <a:xfrm>
              <a:off x="0" y="0"/>
              <a:ext cx="3916" cy="1008"/>
              <a:chOff x="0" y="0"/>
              <a:chExt cx="3916" cy="1008"/>
            </a:xfrm>
          </p:grpSpPr>
          <p:grpSp>
            <p:nvGrpSpPr>
              <p:cNvPr id="21504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509"/>
                <a:chOff x="0" y="0"/>
                <a:chExt cx="788" cy="509"/>
              </a:xfrm>
            </p:grpSpPr>
            <p:sp>
              <p:nvSpPr>
                <p:cNvPr id="21508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508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048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640" cy="509"/>
                <a:chOff x="788" y="0"/>
                <a:chExt cx="640" cy="509"/>
              </a:xfrm>
            </p:grpSpPr>
            <p:sp>
              <p:nvSpPr>
                <p:cNvPr id="215079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554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5080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640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049" name="Group 12"/>
              <p:cNvGrpSpPr>
                <a:grpSpLocks/>
              </p:cNvGrpSpPr>
              <p:nvPr/>
            </p:nvGrpSpPr>
            <p:grpSpPr bwMode="auto">
              <a:xfrm>
                <a:off x="1428" y="0"/>
                <a:ext cx="709" cy="509"/>
                <a:chOff x="1428" y="0"/>
                <a:chExt cx="709" cy="509"/>
              </a:xfrm>
            </p:grpSpPr>
            <p:sp>
              <p:nvSpPr>
                <p:cNvPr id="215077" name="Rectangle 13"/>
                <p:cNvSpPr>
                  <a:spLocks noChangeArrowheads="1"/>
                </p:cNvSpPr>
                <p:nvPr/>
              </p:nvSpPr>
              <p:spPr bwMode="auto">
                <a:xfrm>
                  <a:off x="1471" y="0"/>
                  <a:ext cx="623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50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428" y="0"/>
                  <a:ext cx="709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050" name="Group 15"/>
              <p:cNvGrpSpPr>
                <a:grpSpLocks/>
              </p:cNvGrpSpPr>
              <p:nvPr/>
            </p:nvGrpSpPr>
            <p:grpSpPr bwMode="auto">
              <a:xfrm>
                <a:off x="2137" y="0"/>
                <a:ext cx="532" cy="509"/>
                <a:chOff x="2137" y="0"/>
                <a:chExt cx="532" cy="509"/>
              </a:xfrm>
            </p:grpSpPr>
            <p:sp>
              <p:nvSpPr>
                <p:cNvPr id="215075" name="Rectangle 16"/>
                <p:cNvSpPr>
                  <a:spLocks noChangeArrowheads="1"/>
                </p:cNvSpPr>
                <p:nvPr/>
              </p:nvSpPr>
              <p:spPr bwMode="auto">
                <a:xfrm>
                  <a:off x="2180" y="0"/>
                  <a:ext cx="446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5076" name="Rectangle 17"/>
                <p:cNvSpPr>
                  <a:spLocks noChangeArrowheads="1"/>
                </p:cNvSpPr>
                <p:nvPr/>
              </p:nvSpPr>
              <p:spPr bwMode="auto">
                <a:xfrm>
                  <a:off x="2137" y="0"/>
                  <a:ext cx="532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051" name="Group 18"/>
              <p:cNvGrpSpPr>
                <a:grpSpLocks/>
              </p:cNvGrpSpPr>
              <p:nvPr/>
            </p:nvGrpSpPr>
            <p:grpSpPr bwMode="auto">
              <a:xfrm>
                <a:off x="2669" y="0"/>
                <a:ext cx="616" cy="509"/>
                <a:chOff x="2669" y="0"/>
                <a:chExt cx="616" cy="509"/>
              </a:xfrm>
            </p:grpSpPr>
            <p:sp>
              <p:nvSpPr>
                <p:cNvPr id="215073" name="Rectangle 19"/>
                <p:cNvSpPr>
                  <a:spLocks noChangeArrowheads="1"/>
                </p:cNvSpPr>
                <p:nvPr/>
              </p:nvSpPr>
              <p:spPr bwMode="auto">
                <a:xfrm>
                  <a:off x="2712" y="0"/>
                  <a:ext cx="530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  <a:cs typeface="Times New Roman" pitchFamily="18" charset="0"/>
                    </a:rPr>
                    <a:t>Sage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5074" name="Rectangle 20"/>
                <p:cNvSpPr>
                  <a:spLocks noChangeArrowheads="1"/>
                </p:cNvSpPr>
                <p:nvPr/>
              </p:nvSpPr>
              <p:spPr bwMode="auto">
                <a:xfrm>
                  <a:off x="2669" y="0"/>
                  <a:ext cx="616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052" name="Group 21"/>
              <p:cNvGrpSpPr>
                <a:grpSpLocks/>
              </p:cNvGrpSpPr>
              <p:nvPr/>
            </p:nvGrpSpPr>
            <p:grpSpPr bwMode="auto">
              <a:xfrm>
                <a:off x="3285" y="0"/>
                <a:ext cx="631" cy="509"/>
                <a:chOff x="3285" y="0"/>
                <a:chExt cx="631" cy="509"/>
              </a:xfrm>
            </p:grpSpPr>
            <p:sp>
              <p:nvSpPr>
                <p:cNvPr id="215071" name="Rectangle 22"/>
                <p:cNvSpPr>
                  <a:spLocks noChangeArrowheads="1"/>
                </p:cNvSpPr>
                <p:nvPr/>
              </p:nvSpPr>
              <p:spPr bwMode="auto">
                <a:xfrm>
                  <a:off x="3328" y="0"/>
                  <a:ext cx="545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5072" name="Rectangle 23"/>
                <p:cNvSpPr>
                  <a:spLocks noChangeArrowheads="1"/>
                </p:cNvSpPr>
                <p:nvPr/>
              </p:nvSpPr>
              <p:spPr bwMode="auto">
                <a:xfrm>
                  <a:off x="3285" y="0"/>
                  <a:ext cx="631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053" name="Group 24"/>
              <p:cNvGrpSpPr>
                <a:grpSpLocks/>
              </p:cNvGrpSpPr>
              <p:nvPr/>
            </p:nvGrpSpPr>
            <p:grpSpPr bwMode="auto">
              <a:xfrm>
                <a:off x="0" y="509"/>
                <a:ext cx="788" cy="499"/>
                <a:chOff x="0" y="509"/>
                <a:chExt cx="788" cy="499"/>
              </a:xfrm>
            </p:grpSpPr>
            <p:sp>
              <p:nvSpPr>
                <p:cNvPr id="21506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09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I.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507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09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054" name="Group 27"/>
              <p:cNvGrpSpPr>
                <a:grpSpLocks/>
              </p:cNvGrpSpPr>
              <p:nvPr/>
            </p:nvGrpSpPr>
            <p:grpSpPr bwMode="auto">
              <a:xfrm>
                <a:off x="788" y="509"/>
                <a:ext cx="640" cy="499"/>
                <a:chOff x="788" y="509"/>
                <a:chExt cx="640" cy="499"/>
              </a:xfrm>
            </p:grpSpPr>
            <p:sp>
              <p:nvSpPr>
                <p:cNvPr id="215067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509"/>
                  <a:ext cx="55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95701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5068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509"/>
                  <a:ext cx="6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055" name="Group 30"/>
              <p:cNvGrpSpPr>
                <a:grpSpLocks/>
              </p:cNvGrpSpPr>
              <p:nvPr/>
            </p:nvGrpSpPr>
            <p:grpSpPr bwMode="auto">
              <a:xfrm>
                <a:off x="1428" y="509"/>
                <a:ext cx="709" cy="499"/>
                <a:chOff x="1428" y="509"/>
                <a:chExt cx="709" cy="499"/>
              </a:xfrm>
            </p:grpSpPr>
            <p:sp>
              <p:nvSpPr>
                <p:cNvPr id="215065" name="Rectangle 31"/>
                <p:cNvSpPr>
                  <a:spLocks noChangeArrowheads="1"/>
                </p:cNvSpPr>
                <p:nvPr/>
              </p:nvSpPr>
              <p:spPr bwMode="auto">
                <a:xfrm>
                  <a:off x="1471" y="509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张三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5066" name="Rectangle 32"/>
                <p:cNvSpPr>
                  <a:spLocks noChangeArrowheads="1"/>
                </p:cNvSpPr>
                <p:nvPr/>
              </p:nvSpPr>
              <p:spPr bwMode="auto">
                <a:xfrm>
                  <a:off x="1428" y="509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056" name="Group 33"/>
              <p:cNvGrpSpPr>
                <a:grpSpLocks/>
              </p:cNvGrpSpPr>
              <p:nvPr/>
            </p:nvGrpSpPr>
            <p:grpSpPr bwMode="auto">
              <a:xfrm>
                <a:off x="2137" y="509"/>
                <a:ext cx="532" cy="499"/>
                <a:chOff x="2137" y="509"/>
                <a:chExt cx="532" cy="499"/>
              </a:xfrm>
            </p:grpSpPr>
            <p:sp>
              <p:nvSpPr>
                <p:cNvPr id="215063" name="Rectangle 34"/>
                <p:cNvSpPr>
                  <a:spLocks noChangeArrowheads="1"/>
                </p:cNvSpPr>
                <p:nvPr/>
              </p:nvSpPr>
              <p:spPr bwMode="auto">
                <a:xfrm>
                  <a:off x="2180" y="509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zh-CN" altLang="en-US" sz="2200" b="1">
                      <a:latin typeface="Times New Roman" pitchFamily="18" charset="0"/>
                    </a:rPr>
                    <a:t>女</a:t>
                  </a:r>
                  <a:endParaRPr kumimoji="1" lang="zh-CN" altLang="en-US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5064" name="Rectangle 35"/>
                <p:cNvSpPr>
                  <a:spLocks noChangeArrowheads="1"/>
                </p:cNvSpPr>
                <p:nvPr/>
              </p:nvSpPr>
              <p:spPr bwMode="auto">
                <a:xfrm>
                  <a:off x="2137" y="509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057" name="Group 36"/>
              <p:cNvGrpSpPr>
                <a:grpSpLocks/>
              </p:cNvGrpSpPr>
              <p:nvPr/>
            </p:nvGrpSpPr>
            <p:grpSpPr bwMode="auto">
              <a:xfrm>
                <a:off x="2669" y="509"/>
                <a:ext cx="616" cy="499"/>
                <a:chOff x="2669" y="509"/>
                <a:chExt cx="616" cy="499"/>
              </a:xfrm>
            </p:grpSpPr>
            <p:sp>
              <p:nvSpPr>
                <p:cNvPr id="215061" name="Rectangle 37"/>
                <p:cNvSpPr>
                  <a:spLocks noChangeArrowheads="1"/>
                </p:cNvSpPr>
                <p:nvPr/>
              </p:nvSpPr>
              <p:spPr bwMode="auto">
                <a:xfrm>
                  <a:off x="2712" y="509"/>
                  <a:ext cx="530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17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5062" name="Rectangle 38"/>
                <p:cNvSpPr>
                  <a:spLocks noChangeArrowheads="1"/>
                </p:cNvSpPr>
                <p:nvPr/>
              </p:nvSpPr>
              <p:spPr bwMode="auto">
                <a:xfrm>
                  <a:off x="2669" y="509"/>
                  <a:ext cx="61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058" name="Group 39"/>
              <p:cNvGrpSpPr>
                <a:grpSpLocks/>
              </p:cNvGrpSpPr>
              <p:nvPr/>
            </p:nvGrpSpPr>
            <p:grpSpPr bwMode="auto">
              <a:xfrm>
                <a:off x="3285" y="509"/>
                <a:ext cx="631" cy="499"/>
                <a:chOff x="3285" y="509"/>
                <a:chExt cx="631" cy="499"/>
              </a:xfrm>
            </p:grpSpPr>
            <p:sp>
              <p:nvSpPr>
                <p:cNvPr id="215059" name="Rectangle 40"/>
                <p:cNvSpPr>
                  <a:spLocks noChangeArrowheads="1"/>
                </p:cNvSpPr>
                <p:nvPr/>
              </p:nvSpPr>
              <p:spPr bwMode="auto">
                <a:xfrm>
                  <a:off x="3328" y="509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IS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5060" name="Rectangle 41"/>
                <p:cNvSpPr>
                  <a:spLocks noChangeArrowheads="1"/>
                </p:cNvSpPr>
                <p:nvPr/>
              </p:nvSpPr>
              <p:spPr bwMode="auto">
                <a:xfrm>
                  <a:off x="3285" y="509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5046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3922" cy="101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208</a:t>
            </a:fld>
            <a:endParaRPr lang="en-US" altLang="zh-CN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删除操作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删除操作符</a:t>
            </a:r>
          </a:p>
          <a:p>
            <a:pPr lvl="1" algn="just" eaLnBrk="1" hangingPunct="1"/>
            <a:r>
              <a:rPr lang="en-US" altLang="zh-CN" smtClean="0"/>
              <a:t>D.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en-US" altLang="zh-CN" smtClean="0">
              <a:ea typeface="黑体" pitchFamily="2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>
                <a:ea typeface="黑体" pitchFamily="2" charset="-122"/>
              </a:rPr>
              <a:t>[</a:t>
            </a: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17]  </a:t>
            </a:r>
            <a:r>
              <a:rPr lang="zh-CN" altLang="en-US" smtClean="0"/>
              <a:t>删除学生</a:t>
            </a:r>
            <a:r>
              <a:rPr lang="en-US" altLang="zh-CN" smtClean="0"/>
              <a:t>95089</a:t>
            </a:r>
            <a:r>
              <a:rPr lang="zh-CN" altLang="en-US" smtClean="0"/>
              <a:t>。 </a:t>
            </a:r>
          </a:p>
        </p:txBody>
      </p:sp>
      <p:grpSp>
        <p:nvGrpSpPr>
          <p:cNvPr id="216068" name="Group 4"/>
          <p:cNvGrpSpPr>
            <a:grpSpLocks/>
          </p:cNvGrpSpPr>
          <p:nvPr/>
        </p:nvGrpSpPr>
        <p:grpSpPr bwMode="auto">
          <a:xfrm>
            <a:off x="1828800" y="3962400"/>
            <a:ext cx="6226175" cy="1295400"/>
            <a:chOff x="-3" y="-3"/>
            <a:chExt cx="3922" cy="1014"/>
          </a:xfrm>
        </p:grpSpPr>
        <p:grpSp>
          <p:nvGrpSpPr>
            <p:cNvPr id="216069" name="Group 5"/>
            <p:cNvGrpSpPr>
              <a:grpSpLocks/>
            </p:cNvGrpSpPr>
            <p:nvPr/>
          </p:nvGrpSpPr>
          <p:grpSpPr bwMode="auto">
            <a:xfrm>
              <a:off x="0" y="0"/>
              <a:ext cx="3916" cy="1008"/>
              <a:chOff x="0" y="0"/>
              <a:chExt cx="3916" cy="1008"/>
            </a:xfrm>
          </p:grpSpPr>
          <p:grpSp>
            <p:nvGrpSpPr>
              <p:cNvPr id="21607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88" cy="509"/>
                <a:chOff x="0" y="0"/>
                <a:chExt cx="788" cy="509"/>
              </a:xfrm>
            </p:grpSpPr>
            <p:sp>
              <p:nvSpPr>
                <p:cNvPr id="21610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2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Student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610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88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72" name="Group 9"/>
              <p:cNvGrpSpPr>
                <a:grpSpLocks/>
              </p:cNvGrpSpPr>
              <p:nvPr/>
            </p:nvGrpSpPr>
            <p:grpSpPr bwMode="auto">
              <a:xfrm>
                <a:off x="788" y="0"/>
                <a:ext cx="640" cy="509"/>
                <a:chOff x="788" y="0"/>
                <a:chExt cx="640" cy="509"/>
              </a:xfrm>
            </p:grpSpPr>
            <p:sp>
              <p:nvSpPr>
                <p:cNvPr id="216103" name="Rectangle 10"/>
                <p:cNvSpPr>
                  <a:spLocks noChangeArrowheads="1"/>
                </p:cNvSpPr>
                <p:nvPr/>
              </p:nvSpPr>
              <p:spPr bwMode="auto">
                <a:xfrm>
                  <a:off x="831" y="0"/>
                  <a:ext cx="554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6104" name="Rectangle 11"/>
                <p:cNvSpPr>
                  <a:spLocks noChangeArrowheads="1"/>
                </p:cNvSpPr>
                <p:nvPr/>
              </p:nvSpPr>
              <p:spPr bwMode="auto">
                <a:xfrm>
                  <a:off x="788" y="0"/>
                  <a:ext cx="640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73" name="Group 12"/>
              <p:cNvGrpSpPr>
                <a:grpSpLocks/>
              </p:cNvGrpSpPr>
              <p:nvPr/>
            </p:nvGrpSpPr>
            <p:grpSpPr bwMode="auto">
              <a:xfrm>
                <a:off x="1428" y="0"/>
                <a:ext cx="709" cy="509"/>
                <a:chOff x="1428" y="0"/>
                <a:chExt cx="709" cy="509"/>
              </a:xfrm>
            </p:grpSpPr>
            <p:sp>
              <p:nvSpPr>
                <p:cNvPr id="216101" name="Rectangle 13"/>
                <p:cNvSpPr>
                  <a:spLocks noChangeArrowheads="1"/>
                </p:cNvSpPr>
                <p:nvPr/>
              </p:nvSpPr>
              <p:spPr bwMode="auto">
                <a:xfrm>
                  <a:off x="1471" y="0"/>
                  <a:ext cx="623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Sname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6102" name="Rectangle 14"/>
                <p:cNvSpPr>
                  <a:spLocks noChangeArrowheads="1"/>
                </p:cNvSpPr>
                <p:nvPr/>
              </p:nvSpPr>
              <p:spPr bwMode="auto">
                <a:xfrm>
                  <a:off x="1428" y="0"/>
                  <a:ext cx="709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74" name="Group 15"/>
              <p:cNvGrpSpPr>
                <a:grpSpLocks/>
              </p:cNvGrpSpPr>
              <p:nvPr/>
            </p:nvGrpSpPr>
            <p:grpSpPr bwMode="auto">
              <a:xfrm>
                <a:off x="2137" y="0"/>
                <a:ext cx="532" cy="509"/>
                <a:chOff x="2137" y="0"/>
                <a:chExt cx="532" cy="509"/>
              </a:xfrm>
            </p:grpSpPr>
            <p:sp>
              <p:nvSpPr>
                <p:cNvPr id="216099" name="Rectangle 16"/>
                <p:cNvSpPr>
                  <a:spLocks noChangeArrowheads="1"/>
                </p:cNvSpPr>
                <p:nvPr/>
              </p:nvSpPr>
              <p:spPr bwMode="auto">
                <a:xfrm>
                  <a:off x="2180" y="0"/>
                  <a:ext cx="446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Ssex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6100" name="Rectangle 17"/>
                <p:cNvSpPr>
                  <a:spLocks noChangeArrowheads="1"/>
                </p:cNvSpPr>
                <p:nvPr/>
              </p:nvSpPr>
              <p:spPr bwMode="auto">
                <a:xfrm>
                  <a:off x="2137" y="0"/>
                  <a:ext cx="532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75" name="Group 18"/>
              <p:cNvGrpSpPr>
                <a:grpSpLocks/>
              </p:cNvGrpSpPr>
              <p:nvPr/>
            </p:nvGrpSpPr>
            <p:grpSpPr bwMode="auto">
              <a:xfrm>
                <a:off x="2669" y="0"/>
                <a:ext cx="616" cy="509"/>
                <a:chOff x="2669" y="0"/>
                <a:chExt cx="616" cy="509"/>
              </a:xfrm>
            </p:grpSpPr>
            <p:sp>
              <p:nvSpPr>
                <p:cNvPr id="216097" name="Rectangle 19"/>
                <p:cNvSpPr>
                  <a:spLocks noChangeArrowheads="1"/>
                </p:cNvSpPr>
                <p:nvPr/>
              </p:nvSpPr>
              <p:spPr bwMode="auto">
                <a:xfrm>
                  <a:off x="2712" y="0"/>
                  <a:ext cx="530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0"/>
                <a:lstStyle/>
                <a:p>
                  <a:pPr algn="ctr"/>
                  <a:r>
                    <a:rPr kumimoji="1" lang="en-US" altLang="zh-CN" sz="2600" b="1">
                      <a:latin typeface="Times New Roman" pitchFamily="18" charset="0"/>
                      <a:cs typeface="Times New Roman" pitchFamily="18" charset="0"/>
                    </a:rPr>
                    <a:t>Sage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6098" name="Rectangle 20"/>
                <p:cNvSpPr>
                  <a:spLocks noChangeArrowheads="1"/>
                </p:cNvSpPr>
                <p:nvPr/>
              </p:nvSpPr>
              <p:spPr bwMode="auto">
                <a:xfrm>
                  <a:off x="2669" y="0"/>
                  <a:ext cx="616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76" name="Group 21"/>
              <p:cNvGrpSpPr>
                <a:grpSpLocks/>
              </p:cNvGrpSpPr>
              <p:nvPr/>
            </p:nvGrpSpPr>
            <p:grpSpPr bwMode="auto">
              <a:xfrm>
                <a:off x="3285" y="0"/>
                <a:ext cx="631" cy="509"/>
                <a:chOff x="3285" y="0"/>
                <a:chExt cx="631" cy="509"/>
              </a:xfrm>
            </p:grpSpPr>
            <p:sp>
              <p:nvSpPr>
                <p:cNvPr id="216095" name="Rectangle 22"/>
                <p:cNvSpPr>
                  <a:spLocks noChangeArrowheads="1"/>
                </p:cNvSpPr>
                <p:nvPr/>
              </p:nvSpPr>
              <p:spPr bwMode="auto">
                <a:xfrm>
                  <a:off x="3328" y="0"/>
                  <a:ext cx="545" cy="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Sdept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6096" name="Rectangle 23"/>
                <p:cNvSpPr>
                  <a:spLocks noChangeArrowheads="1"/>
                </p:cNvSpPr>
                <p:nvPr/>
              </p:nvSpPr>
              <p:spPr bwMode="auto">
                <a:xfrm>
                  <a:off x="3285" y="0"/>
                  <a:ext cx="631" cy="5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77" name="Group 24"/>
              <p:cNvGrpSpPr>
                <a:grpSpLocks/>
              </p:cNvGrpSpPr>
              <p:nvPr/>
            </p:nvGrpSpPr>
            <p:grpSpPr bwMode="auto">
              <a:xfrm>
                <a:off x="0" y="509"/>
                <a:ext cx="788" cy="499"/>
                <a:chOff x="0" y="509"/>
                <a:chExt cx="788" cy="499"/>
              </a:xfrm>
            </p:grpSpPr>
            <p:sp>
              <p:nvSpPr>
                <p:cNvPr id="216093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09"/>
                  <a:ext cx="70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D.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6094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09"/>
                  <a:ext cx="78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78" name="Group 27"/>
              <p:cNvGrpSpPr>
                <a:grpSpLocks/>
              </p:cNvGrpSpPr>
              <p:nvPr/>
            </p:nvGrpSpPr>
            <p:grpSpPr bwMode="auto">
              <a:xfrm>
                <a:off x="788" y="509"/>
                <a:ext cx="640" cy="499"/>
                <a:chOff x="788" y="509"/>
                <a:chExt cx="640" cy="499"/>
              </a:xfrm>
            </p:grpSpPr>
            <p:sp>
              <p:nvSpPr>
                <p:cNvPr id="216091" name="Rectangle 28"/>
                <p:cNvSpPr>
                  <a:spLocks noChangeArrowheads="1"/>
                </p:cNvSpPr>
                <p:nvPr/>
              </p:nvSpPr>
              <p:spPr bwMode="auto">
                <a:xfrm>
                  <a:off x="831" y="509"/>
                  <a:ext cx="55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95089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6092" name="Rectangle 29"/>
                <p:cNvSpPr>
                  <a:spLocks noChangeArrowheads="1"/>
                </p:cNvSpPr>
                <p:nvPr/>
              </p:nvSpPr>
              <p:spPr bwMode="auto">
                <a:xfrm>
                  <a:off x="788" y="509"/>
                  <a:ext cx="6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79" name="Group 30"/>
              <p:cNvGrpSpPr>
                <a:grpSpLocks/>
              </p:cNvGrpSpPr>
              <p:nvPr/>
            </p:nvGrpSpPr>
            <p:grpSpPr bwMode="auto">
              <a:xfrm>
                <a:off x="1428" y="509"/>
                <a:ext cx="709" cy="499"/>
                <a:chOff x="1428" y="509"/>
                <a:chExt cx="709" cy="499"/>
              </a:xfrm>
            </p:grpSpPr>
            <p:sp>
              <p:nvSpPr>
                <p:cNvPr id="216089" name="Rectangle 31"/>
                <p:cNvSpPr>
                  <a:spLocks noChangeArrowheads="1"/>
                </p:cNvSpPr>
                <p:nvPr/>
              </p:nvSpPr>
              <p:spPr bwMode="auto">
                <a:xfrm>
                  <a:off x="1471" y="509"/>
                  <a:ext cx="62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endParaRPr kumimoji="1" lang="zh-CN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6090" name="Rectangle 32"/>
                <p:cNvSpPr>
                  <a:spLocks noChangeArrowheads="1"/>
                </p:cNvSpPr>
                <p:nvPr/>
              </p:nvSpPr>
              <p:spPr bwMode="auto">
                <a:xfrm>
                  <a:off x="1428" y="509"/>
                  <a:ext cx="70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80" name="Group 33"/>
              <p:cNvGrpSpPr>
                <a:grpSpLocks/>
              </p:cNvGrpSpPr>
              <p:nvPr/>
            </p:nvGrpSpPr>
            <p:grpSpPr bwMode="auto">
              <a:xfrm>
                <a:off x="2137" y="509"/>
                <a:ext cx="532" cy="499"/>
                <a:chOff x="2137" y="509"/>
                <a:chExt cx="532" cy="499"/>
              </a:xfrm>
            </p:grpSpPr>
            <p:sp>
              <p:nvSpPr>
                <p:cNvPr id="216087" name="Rectangle 34"/>
                <p:cNvSpPr>
                  <a:spLocks noChangeArrowheads="1"/>
                </p:cNvSpPr>
                <p:nvPr/>
              </p:nvSpPr>
              <p:spPr bwMode="auto">
                <a:xfrm>
                  <a:off x="2180" y="509"/>
                  <a:ext cx="44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6088" name="Rectangle 35"/>
                <p:cNvSpPr>
                  <a:spLocks noChangeArrowheads="1"/>
                </p:cNvSpPr>
                <p:nvPr/>
              </p:nvSpPr>
              <p:spPr bwMode="auto">
                <a:xfrm>
                  <a:off x="2137" y="509"/>
                  <a:ext cx="53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81" name="Group 36"/>
              <p:cNvGrpSpPr>
                <a:grpSpLocks/>
              </p:cNvGrpSpPr>
              <p:nvPr/>
            </p:nvGrpSpPr>
            <p:grpSpPr bwMode="auto">
              <a:xfrm>
                <a:off x="2669" y="509"/>
                <a:ext cx="616" cy="499"/>
                <a:chOff x="2669" y="509"/>
                <a:chExt cx="616" cy="499"/>
              </a:xfrm>
            </p:grpSpPr>
            <p:sp>
              <p:nvSpPr>
                <p:cNvPr id="216085" name="Rectangle 37"/>
                <p:cNvSpPr>
                  <a:spLocks noChangeArrowheads="1"/>
                </p:cNvSpPr>
                <p:nvPr/>
              </p:nvSpPr>
              <p:spPr bwMode="auto">
                <a:xfrm>
                  <a:off x="2712" y="509"/>
                  <a:ext cx="530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6086" name="Rectangle 38"/>
                <p:cNvSpPr>
                  <a:spLocks noChangeArrowheads="1"/>
                </p:cNvSpPr>
                <p:nvPr/>
              </p:nvSpPr>
              <p:spPr bwMode="auto">
                <a:xfrm>
                  <a:off x="2669" y="509"/>
                  <a:ext cx="616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082" name="Group 39"/>
              <p:cNvGrpSpPr>
                <a:grpSpLocks/>
              </p:cNvGrpSpPr>
              <p:nvPr/>
            </p:nvGrpSpPr>
            <p:grpSpPr bwMode="auto">
              <a:xfrm>
                <a:off x="3285" y="509"/>
                <a:ext cx="631" cy="499"/>
                <a:chOff x="3285" y="509"/>
                <a:chExt cx="631" cy="499"/>
              </a:xfrm>
            </p:grpSpPr>
            <p:sp>
              <p:nvSpPr>
                <p:cNvPr id="216083" name="Rectangle 40"/>
                <p:cNvSpPr>
                  <a:spLocks noChangeArrowheads="1"/>
                </p:cNvSpPr>
                <p:nvPr/>
              </p:nvSpPr>
              <p:spPr bwMode="auto">
                <a:xfrm>
                  <a:off x="3328" y="509"/>
                  <a:ext cx="54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6084" name="Rectangle 41"/>
                <p:cNvSpPr>
                  <a:spLocks noChangeArrowheads="1"/>
                </p:cNvSpPr>
                <p:nvPr/>
              </p:nvSpPr>
              <p:spPr bwMode="auto">
                <a:xfrm>
                  <a:off x="3285" y="509"/>
                  <a:ext cx="63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6070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3922" cy="101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209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48638" cy="1139825"/>
          </a:xfrm>
        </p:spPr>
        <p:txBody>
          <a:bodyPr/>
          <a:lstStyle/>
          <a:p>
            <a:pPr eaLnBrk="1" hangingPunct="1"/>
            <a:r>
              <a:rPr lang="en-US" altLang="zh-CN" sz="3800" smtClean="0"/>
              <a:t>2. </a:t>
            </a:r>
            <a:r>
              <a:rPr lang="zh-CN" altLang="en-US" sz="3800" smtClean="0"/>
              <a:t>笛卡尔积（</a:t>
            </a:r>
            <a:r>
              <a:rPr lang="en-US" altLang="zh-CN" sz="3800" smtClean="0"/>
              <a:t>Cartesian Product</a:t>
            </a:r>
            <a:r>
              <a:rPr lang="zh-CN" altLang="en-US" sz="3800" smtClean="0"/>
              <a:t>）</a:t>
            </a:r>
            <a:endParaRPr lang="zh-CN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mtClean="0"/>
              <a:t>1) </a:t>
            </a:r>
            <a:r>
              <a:rPr lang="zh-CN" altLang="en-US" smtClean="0"/>
              <a:t>笛卡尔积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给定一组域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  </a:t>
            </a:r>
            <a:r>
              <a:rPr lang="zh-CN" altLang="en-US" smtClean="0"/>
              <a:t>，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，这些域中可以有相同的。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…  </a:t>
            </a:r>
            <a:r>
              <a:rPr lang="zh-CN" altLang="en-US" smtClean="0"/>
              <a:t>，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chemeClr val="accent2"/>
                </a:solidFill>
                <a:ea typeface="黑体" pitchFamily="2" charset="-122"/>
              </a:rPr>
              <a:t>笛卡尔积</a:t>
            </a:r>
            <a:r>
              <a:rPr lang="zh-CN" altLang="en-US" smtClean="0"/>
              <a:t>为：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i="1" smtClean="0"/>
              <a:t>   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en-US" altLang="zh-CN" smtClean="0"/>
              <a:t>×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×…  ×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＝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  </a:t>
            </a:r>
            <a:r>
              <a:rPr lang="en-US" altLang="zh-CN" smtClean="0"/>
              <a:t>{(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  , 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｜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i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i</a:t>
            </a:r>
            <a:r>
              <a:rPr lang="zh-CN" altLang="en-US" smtClean="0"/>
              <a:t>， </a:t>
            </a:r>
            <a:r>
              <a:rPr lang="en-US" altLang="zh-CN" i="1" smtClean="0"/>
              <a:t>i</a:t>
            </a:r>
            <a:r>
              <a:rPr lang="zh-CN" altLang="en-US" smtClean="0"/>
              <a:t>＝</a:t>
            </a:r>
            <a:r>
              <a:rPr lang="en-US" altLang="zh-CN" smtClean="0"/>
              <a:t>1, 2, …  , </a:t>
            </a:r>
            <a:r>
              <a:rPr lang="en-US" altLang="zh-CN" i="1" smtClean="0"/>
              <a:t>n</a:t>
            </a:r>
            <a:r>
              <a:rPr lang="zh-CN" altLang="en-US" smtClean="0"/>
              <a:t>｝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i="1" smtClean="0"/>
              <a:t>                                 </a:t>
            </a:r>
            <a:endParaRPr lang="zh-CN" altLang="en-US" sz="220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所有域的所有取值的一个组合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不能重复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删除操作</a:t>
            </a:r>
            <a:r>
              <a:rPr lang="zh-CN" altLang="en-US" smtClean="0">
                <a:ea typeface="黑体" pitchFamily="2" charset="-122"/>
              </a:rPr>
              <a:t>（续）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保持参照完整性</a:t>
            </a:r>
          </a:p>
          <a:p>
            <a:pPr lvl="1" algn="just" eaLnBrk="1" hangingPunct="1"/>
            <a:r>
              <a:rPr lang="en-US" altLang="zh-CN" smtClean="0"/>
              <a:t>DBMS</a:t>
            </a:r>
            <a:r>
              <a:rPr lang="zh-CN" altLang="en-US" smtClean="0"/>
              <a:t>自动保持</a:t>
            </a:r>
          </a:p>
          <a:p>
            <a:pPr lvl="1" algn="just" eaLnBrk="1" hangingPunct="1"/>
            <a:r>
              <a:rPr lang="zh-CN" altLang="en-US" smtClean="0"/>
              <a:t>手工保持</a:t>
            </a:r>
          </a:p>
          <a:p>
            <a:pPr lvl="2" algn="just" eaLnBrk="1" hangingPunct="1"/>
            <a:r>
              <a:rPr lang="zh-CN" altLang="en-US" smtClean="0"/>
              <a:t>由于</a:t>
            </a:r>
            <a:r>
              <a:rPr lang="en-US" altLang="zh-CN" smtClean="0"/>
              <a:t>SC</a:t>
            </a:r>
            <a:r>
              <a:rPr lang="zh-CN" altLang="en-US" smtClean="0"/>
              <a:t>关系与</a:t>
            </a:r>
            <a:r>
              <a:rPr lang="en-US" altLang="zh-CN" smtClean="0"/>
              <a:t>Student</a:t>
            </a:r>
            <a:r>
              <a:rPr lang="zh-CN" altLang="en-US" smtClean="0"/>
              <a:t>关系之间具有参照关系，为保证参照完整性，删除</a:t>
            </a:r>
            <a:r>
              <a:rPr lang="en-US" altLang="zh-CN" smtClean="0"/>
              <a:t>95089</a:t>
            </a:r>
            <a:r>
              <a:rPr lang="zh-CN" altLang="en-US" smtClean="0"/>
              <a:t>学生</a:t>
            </a:r>
            <a:r>
              <a:rPr lang="zh-CN" altLang="en-US" smtClean="0">
                <a:solidFill>
                  <a:srgbClr val="E02920"/>
                </a:solidFill>
              </a:rPr>
              <a:t>前</a:t>
            </a:r>
            <a:r>
              <a:rPr lang="zh-CN" altLang="en-US" smtClean="0"/>
              <a:t>，先删除</a:t>
            </a:r>
            <a:r>
              <a:rPr lang="en-US" altLang="zh-CN" smtClean="0"/>
              <a:t>95089</a:t>
            </a:r>
            <a:r>
              <a:rPr lang="zh-CN" altLang="en-US" smtClean="0"/>
              <a:t>学生选修的全部课程。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700338" y="4292600"/>
            <a:ext cx="3962400" cy="1593850"/>
            <a:chOff x="-3" y="-3"/>
            <a:chExt cx="2307" cy="1004"/>
          </a:xfrm>
        </p:grpSpPr>
        <p:grpSp>
          <p:nvGrpSpPr>
            <p:cNvPr id="217093" name="Group 5"/>
            <p:cNvGrpSpPr>
              <a:grpSpLocks/>
            </p:cNvGrpSpPr>
            <p:nvPr/>
          </p:nvGrpSpPr>
          <p:grpSpPr bwMode="auto">
            <a:xfrm>
              <a:off x="0" y="0"/>
              <a:ext cx="2301" cy="998"/>
              <a:chOff x="0" y="0"/>
              <a:chExt cx="2301" cy="998"/>
            </a:xfrm>
          </p:grpSpPr>
          <p:grpSp>
            <p:nvGrpSpPr>
              <p:cNvPr id="217095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25" cy="499"/>
                <a:chOff x="0" y="0"/>
                <a:chExt cx="425" cy="499"/>
              </a:xfrm>
            </p:grpSpPr>
            <p:sp>
              <p:nvSpPr>
                <p:cNvPr id="217117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3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tabLst>
                      <a:tab pos="266700" algn="r"/>
                      <a:tab pos="5292725" algn="r"/>
                    </a:tabLst>
                  </a:pPr>
                  <a:r>
                    <a:rPr kumimoji="1" lang="en-US" altLang="zh-CN" sz="2200" b="1">
                      <a:latin typeface="Times New Roman" pitchFamily="18" charset="0"/>
                    </a:rPr>
                    <a:t>SC</a:t>
                  </a:r>
                  <a:endParaRPr kumimoji="1" lang="en-US" altLang="zh-CN" sz="900">
                    <a:latin typeface="Times New Roman" pitchFamily="18" charset="0"/>
                  </a:endParaRPr>
                </a:p>
                <a:p>
                  <a:pPr algn="ctr" eaLnBrk="0" hangingPunct="0">
                    <a:tabLst>
                      <a:tab pos="266700" algn="r"/>
                      <a:tab pos="5292725" algn="r"/>
                    </a:tabLst>
                  </a:pP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7118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096" name="Group 9"/>
              <p:cNvGrpSpPr>
                <a:grpSpLocks/>
              </p:cNvGrpSpPr>
              <p:nvPr/>
            </p:nvGrpSpPr>
            <p:grpSpPr bwMode="auto">
              <a:xfrm>
                <a:off x="425" y="0"/>
                <a:ext cx="640" cy="499"/>
                <a:chOff x="425" y="0"/>
                <a:chExt cx="640" cy="499"/>
              </a:xfrm>
            </p:grpSpPr>
            <p:sp>
              <p:nvSpPr>
                <p:cNvPr id="217115" name="Rectangle 10"/>
                <p:cNvSpPr>
                  <a:spLocks noChangeArrowheads="1"/>
                </p:cNvSpPr>
                <p:nvPr/>
              </p:nvSpPr>
              <p:spPr bwMode="auto">
                <a:xfrm>
                  <a:off x="468" y="0"/>
                  <a:ext cx="55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Sno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7116" name="Rectangle 11"/>
                <p:cNvSpPr>
                  <a:spLocks noChangeArrowheads="1"/>
                </p:cNvSpPr>
                <p:nvPr/>
              </p:nvSpPr>
              <p:spPr bwMode="auto">
                <a:xfrm>
                  <a:off x="425" y="0"/>
                  <a:ext cx="6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097" name="Group 12"/>
              <p:cNvGrpSpPr>
                <a:grpSpLocks/>
              </p:cNvGrpSpPr>
              <p:nvPr/>
            </p:nvGrpSpPr>
            <p:grpSpPr bwMode="auto">
              <a:xfrm>
                <a:off x="1065" y="0"/>
                <a:ext cx="557" cy="499"/>
                <a:chOff x="1065" y="0"/>
                <a:chExt cx="557" cy="499"/>
              </a:xfrm>
            </p:grpSpPr>
            <p:sp>
              <p:nvSpPr>
                <p:cNvPr id="217113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8" y="0"/>
                  <a:ext cx="47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Cno 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711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65" y="0"/>
                  <a:ext cx="55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098" name="Group 15"/>
              <p:cNvGrpSpPr>
                <a:grpSpLocks/>
              </p:cNvGrpSpPr>
              <p:nvPr/>
            </p:nvGrpSpPr>
            <p:grpSpPr bwMode="auto">
              <a:xfrm>
                <a:off x="1622" y="0"/>
                <a:ext cx="679" cy="499"/>
                <a:chOff x="1622" y="0"/>
                <a:chExt cx="679" cy="499"/>
              </a:xfrm>
            </p:grpSpPr>
            <p:sp>
              <p:nvSpPr>
                <p:cNvPr id="21711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5" y="0"/>
                  <a:ext cx="59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Grade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7112" name="Rectangle 17"/>
                <p:cNvSpPr>
                  <a:spLocks noChangeArrowheads="1"/>
                </p:cNvSpPr>
                <p:nvPr/>
              </p:nvSpPr>
              <p:spPr bwMode="auto">
                <a:xfrm>
                  <a:off x="1622" y="0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099" name="Group 18"/>
              <p:cNvGrpSpPr>
                <a:grpSpLocks/>
              </p:cNvGrpSpPr>
              <p:nvPr/>
            </p:nvGrpSpPr>
            <p:grpSpPr bwMode="auto">
              <a:xfrm>
                <a:off x="0" y="499"/>
                <a:ext cx="425" cy="499"/>
                <a:chOff x="0" y="499"/>
                <a:chExt cx="425" cy="499"/>
              </a:xfrm>
            </p:grpSpPr>
            <p:sp>
              <p:nvSpPr>
                <p:cNvPr id="217109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339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D.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7110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425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100" name="Group 21"/>
              <p:cNvGrpSpPr>
                <a:grpSpLocks/>
              </p:cNvGrpSpPr>
              <p:nvPr/>
            </p:nvGrpSpPr>
            <p:grpSpPr bwMode="auto">
              <a:xfrm>
                <a:off x="425" y="499"/>
                <a:ext cx="640" cy="499"/>
                <a:chOff x="425" y="499"/>
                <a:chExt cx="640" cy="499"/>
              </a:xfrm>
            </p:grpSpPr>
            <p:sp>
              <p:nvSpPr>
                <p:cNvPr id="217107" name="Rectangle 22"/>
                <p:cNvSpPr>
                  <a:spLocks noChangeArrowheads="1"/>
                </p:cNvSpPr>
                <p:nvPr/>
              </p:nvSpPr>
              <p:spPr bwMode="auto">
                <a:xfrm>
                  <a:off x="468" y="499"/>
                  <a:ext cx="55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95089</a:t>
                  </a:r>
                  <a:endParaRPr kumimoji="1" lang="en-US" altLang="zh-CN" sz="10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7108" name="Rectangle 23"/>
                <p:cNvSpPr>
                  <a:spLocks noChangeArrowheads="1"/>
                </p:cNvSpPr>
                <p:nvPr/>
              </p:nvSpPr>
              <p:spPr bwMode="auto">
                <a:xfrm>
                  <a:off x="425" y="499"/>
                  <a:ext cx="64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101" name="Group 24"/>
              <p:cNvGrpSpPr>
                <a:grpSpLocks/>
              </p:cNvGrpSpPr>
              <p:nvPr/>
            </p:nvGrpSpPr>
            <p:grpSpPr bwMode="auto">
              <a:xfrm>
                <a:off x="1065" y="499"/>
                <a:ext cx="557" cy="499"/>
                <a:chOff x="1065" y="499"/>
                <a:chExt cx="557" cy="499"/>
              </a:xfrm>
            </p:grpSpPr>
            <p:sp>
              <p:nvSpPr>
                <p:cNvPr id="2171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08" y="499"/>
                  <a:ext cx="47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/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71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65" y="499"/>
                  <a:ext cx="55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102" name="Group 27"/>
              <p:cNvGrpSpPr>
                <a:grpSpLocks/>
              </p:cNvGrpSpPr>
              <p:nvPr/>
            </p:nvGrpSpPr>
            <p:grpSpPr bwMode="auto">
              <a:xfrm>
                <a:off x="1622" y="499"/>
                <a:ext cx="679" cy="499"/>
                <a:chOff x="1622" y="499"/>
                <a:chExt cx="679" cy="499"/>
              </a:xfrm>
            </p:grpSpPr>
            <p:sp>
              <p:nvSpPr>
                <p:cNvPr id="217103" name="Rectangle 28"/>
                <p:cNvSpPr>
                  <a:spLocks noChangeArrowheads="1"/>
                </p:cNvSpPr>
                <p:nvPr/>
              </p:nvSpPr>
              <p:spPr bwMode="auto">
                <a:xfrm>
                  <a:off x="1665" y="499"/>
                  <a:ext cx="593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kumimoji="1" lang="en-US" altLang="zh-CN" sz="1000">
                      <a:latin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217104" name="Rectangle 29"/>
                <p:cNvSpPr>
                  <a:spLocks noChangeArrowheads="1"/>
                </p:cNvSpPr>
                <p:nvPr/>
              </p:nvSpPr>
              <p:spPr bwMode="auto">
                <a:xfrm>
                  <a:off x="1622" y="499"/>
                  <a:ext cx="679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7094" name="Rectangle 30"/>
            <p:cNvSpPr>
              <a:spLocks noChangeArrowheads="1"/>
            </p:cNvSpPr>
            <p:nvPr/>
          </p:nvSpPr>
          <p:spPr bwMode="auto">
            <a:xfrm>
              <a:off x="-3" y="-3"/>
              <a:ext cx="2307" cy="100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210</a:t>
            </a:fld>
            <a:endParaRPr lang="en-US" altLang="zh-CN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2.1  </a:t>
            </a:r>
            <a:r>
              <a:rPr lang="zh-CN" altLang="en-US" sz="3000" smtClean="0"/>
              <a:t>关系数据库概述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2.2  </a:t>
            </a:r>
            <a:r>
              <a:rPr lang="zh-CN" altLang="en-US" sz="3000" smtClean="0"/>
              <a:t>关系数据结构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2.3  </a:t>
            </a:r>
            <a:r>
              <a:rPr lang="zh-CN" altLang="en-US" sz="3000" smtClean="0"/>
              <a:t>关系的完整性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2.4  </a:t>
            </a:r>
            <a:r>
              <a:rPr lang="zh-CN" altLang="en-US" sz="3000" smtClean="0"/>
              <a:t>关系代数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2.5  </a:t>
            </a:r>
            <a:r>
              <a:rPr lang="zh-CN" altLang="en-US" sz="3000" smtClean="0"/>
              <a:t>关系演算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>
                <a:solidFill>
                  <a:schemeClr val="accent2"/>
                </a:solidFill>
              </a:rPr>
              <a:t>2.6  </a:t>
            </a:r>
            <a:r>
              <a:rPr lang="zh-CN" altLang="en-US" sz="3000" smtClean="0">
                <a:solidFill>
                  <a:schemeClr val="accent2"/>
                </a:solidFill>
              </a:rPr>
              <a:t>关系数据库管理系统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2.7  </a:t>
            </a:r>
            <a:r>
              <a:rPr lang="zh-CN" altLang="en-US" sz="3000" smtClean="0"/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211</a:t>
            </a:fld>
            <a:endParaRPr lang="en-US" altLang="zh-CN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2.6  </a:t>
            </a:r>
            <a:r>
              <a:rPr lang="zh-CN" altLang="en-US" smtClean="0"/>
              <a:t>关系数据库管理系统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264025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关系数据库管理系统简称为关系系统，指支持关系模型的系统。但由于关系模型中并不是每一部分都是同等重要的，所以不苛求一个实际的关系系统必须完全支持关系模型。</a:t>
            </a:r>
          </a:p>
          <a:p>
            <a:pPr eaLnBrk="1" hangingPunct="1"/>
            <a:r>
              <a:rPr lang="zh-CN" altLang="en-US" smtClean="0"/>
              <a:t>一个关系系统至少支持：</a:t>
            </a:r>
          </a:p>
          <a:p>
            <a:pPr lvl="1" eaLnBrk="1" hangingPunct="1"/>
            <a:r>
              <a:rPr lang="zh-CN" altLang="en-US" smtClean="0"/>
              <a:t>关系数据库（即关系数据结构）</a:t>
            </a:r>
          </a:p>
          <a:p>
            <a:pPr lvl="1" eaLnBrk="1" hangingPunct="1"/>
            <a:r>
              <a:rPr lang="zh-CN" altLang="en-US" smtClean="0"/>
              <a:t>支持选择、投影和（自然）连接运算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212</a:t>
            </a:fld>
            <a:endParaRPr lang="en-US" altLang="zh-CN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关系数据库管理系统（续）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根据</a:t>
            </a:r>
            <a:r>
              <a:rPr lang="en-US" altLang="zh-CN" smtClean="0"/>
              <a:t>E.F.Codd</a:t>
            </a:r>
            <a:r>
              <a:rPr lang="zh-CN" altLang="en-US" smtClean="0"/>
              <a:t>的思想，关系系统分为四类</a:t>
            </a:r>
          </a:p>
          <a:p>
            <a:pPr lvl="1" eaLnBrk="1" hangingPunct="1"/>
            <a:r>
              <a:rPr lang="zh-CN" altLang="en-US" smtClean="0"/>
              <a:t>表式系统</a:t>
            </a:r>
          </a:p>
          <a:p>
            <a:pPr lvl="1" eaLnBrk="1" hangingPunct="1"/>
            <a:r>
              <a:rPr lang="zh-CN" altLang="en-US" smtClean="0"/>
              <a:t>（最小）关系系统</a:t>
            </a:r>
          </a:p>
          <a:p>
            <a:pPr lvl="1" eaLnBrk="1" hangingPunct="1"/>
            <a:r>
              <a:rPr lang="zh-CN" altLang="en-US" smtClean="0"/>
              <a:t>关系完备系统</a:t>
            </a:r>
          </a:p>
          <a:p>
            <a:pPr lvl="1" eaLnBrk="1" hangingPunct="1"/>
            <a:r>
              <a:rPr lang="zh-CN" altLang="en-US" smtClean="0"/>
              <a:t>完全关系系统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213</a:t>
            </a:fld>
            <a:endParaRPr lang="en-US" altLang="zh-CN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2.1  </a:t>
            </a:r>
            <a:r>
              <a:rPr lang="zh-CN" altLang="en-US" sz="3000" smtClean="0"/>
              <a:t>关系数据库概述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2.2  </a:t>
            </a:r>
            <a:r>
              <a:rPr lang="zh-CN" altLang="en-US" sz="3000" smtClean="0"/>
              <a:t>关系数据结构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2.3  </a:t>
            </a:r>
            <a:r>
              <a:rPr lang="zh-CN" altLang="en-US" sz="3000" smtClean="0"/>
              <a:t>关系的完整性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2.4  </a:t>
            </a:r>
            <a:r>
              <a:rPr lang="zh-CN" altLang="en-US" sz="3000" smtClean="0"/>
              <a:t>关系代数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2.5  </a:t>
            </a:r>
            <a:r>
              <a:rPr lang="zh-CN" altLang="en-US" sz="3000" smtClean="0"/>
              <a:t>关系演算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2.6  </a:t>
            </a:r>
            <a:r>
              <a:rPr lang="zh-CN" altLang="en-US" sz="3000" smtClean="0"/>
              <a:t>关系数据库管理系统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>
                <a:solidFill>
                  <a:schemeClr val="accent2"/>
                </a:solidFill>
              </a:rPr>
              <a:t>2.7  </a:t>
            </a:r>
            <a:r>
              <a:rPr lang="zh-CN" altLang="en-US" sz="3000" smtClean="0">
                <a:solidFill>
                  <a:schemeClr val="accent2"/>
                </a:solidFill>
              </a:rPr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214</a:t>
            </a:fld>
            <a:endParaRPr lang="en-US" altLang="zh-CN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楷体_GB2312" pitchFamily="49" charset="-122"/>
              </a:rPr>
              <a:t>2.6  </a:t>
            </a:r>
            <a:r>
              <a:rPr lang="zh-CN" altLang="en-US" smtClean="0">
                <a:ea typeface="楷体_GB2312" pitchFamily="49" charset="-122"/>
              </a:rPr>
              <a:t>小结   </a:t>
            </a:r>
            <a:endParaRPr lang="zh-CN" altLang="en-US" smtClean="0">
              <a:ea typeface="黑体" pitchFamily="2" charset="-122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关系数据模型的重要概念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数据结构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关系操作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关系的完整性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215</a:t>
            </a:fld>
            <a:endParaRPr lang="en-US" altLang="zh-CN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小结</a:t>
            </a:r>
            <a:r>
              <a:rPr lang="en-US" altLang="zh-CN" smtClean="0">
                <a:ea typeface="楷体_GB2312" pitchFamily="49" charset="-122"/>
              </a:rPr>
              <a:t>(</a:t>
            </a:r>
            <a:r>
              <a:rPr lang="zh-CN" altLang="en-US" smtClean="0">
                <a:ea typeface="楷体_GB2312" pitchFamily="49" charset="-122"/>
              </a:rPr>
              <a:t>续</a:t>
            </a:r>
            <a:r>
              <a:rPr lang="en-US" altLang="zh-CN" smtClean="0">
                <a:ea typeface="楷体_GB2312" pitchFamily="49" charset="-122"/>
              </a:rPr>
              <a:t>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关系数据结构</a:t>
            </a:r>
          </a:p>
          <a:p>
            <a:pPr lvl="1" eaLnBrk="1" hangingPunct="1"/>
            <a:r>
              <a:rPr lang="zh-CN" altLang="en-US" smtClean="0"/>
              <a:t> </a:t>
            </a:r>
            <a:r>
              <a:rPr lang="zh-CN" altLang="en-US" smtClean="0">
                <a:latin typeface="宋体" pitchFamily="49" charset="-122"/>
              </a:rPr>
              <a:t>关系</a:t>
            </a:r>
          </a:p>
          <a:p>
            <a:pPr lvl="2" eaLnBrk="1" hangingPunct="1"/>
            <a:r>
              <a:rPr lang="zh-CN" altLang="en-US" smtClean="0"/>
              <a:t>域</a:t>
            </a:r>
          </a:p>
          <a:p>
            <a:pPr lvl="2" eaLnBrk="1" hangingPunct="1"/>
            <a:r>
              <a:rPr lang="zh-CN" altLang="en-US" smtClean="0"/>
              <a:t>笛卡尔积</a:t>
            </a:r>
          </a:p>
          <a:p>
            <a:pPr lvl="2" eaLnBrk="1" hangingPunct="1"/>
            <a:r>
              <a:rPr lang="zh-CN" altLang="en-US" smtClean="0"/>
              <a:t>关系</a:t>
            </a:r>
          </a:p>
          <a:p>
            <a:pPr lvl="3" eaLnBrk="1" hangingPunct="1"/>
            <a:r>
              <a:rPr lang="zh-CN" altLang="en-US" smtClean="0"/>
              <a:t>关系，属性，元组</a:t>
            </a:r>
          </a:p>
          <a:p>
            <a:pPr lvl="3" eaLnBrk="1" hangingPunct="1"/>
            <a:r>
              <a:rPr lang="zh-CN" altLang="en-US" smtClean="0"/>
              <a:t>候选码，主码，主属性</a:t>
            </a:r>
          </a:p>
          <a:p>
            <a:pPr lvl="3" eaLnBrk="1" hangingPunct="1"/>
            <a:r>
              <a:rPr lang="zh-CN" altLang="en-US" smtClean="0"/>
              <a:t>基本关系的性质</a:t>
            </a:r>
          </a:p>
          <a:p>
            <a:pPr lvl="1" eaLnBrk="1" hangingPunct="1"/>
            <a:r>
              <a:rPr lang="zh-CN" altLang="en-US" smtClean="0"/>
              <a:t> 关系模式</a:t>
            </a:r>
            <a:endParaRPr lang="zh-CN" altLang="en-US" smtClean="0">
              <a:ea typeface="黑体" pitchFamily="2" charset="-122"/>
            </a:endParaRPr>
          </a:p>
          <a:p>
            <a:pPr lvl="1" eaLnBrk="1" hangingPunct="1"/>
            <a:r>
              <a:rPr lang="zh-CN" altLang="en-US" smtClean="0"/>
              <a:t> 关系数据库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216</a:t>
            </a:fld>
            <a:endParaRPr lang="en-US" altLang="zh-CN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小结</a:t>
            </a:r>
            <a:r>
              <a:rPr lang="en-US" altLang="zh-CN" smtClean="0">
                <a:ea typeface="楷体_GB2312" pitchFamily="49" charset="-122"/>
              </a:rPr>
              <a:t>(</a:t>
            </a:r>
            <a:r>
              <a:rPr lang="zh-CN" altLang="en-US" smtClean="0">
                <a:ea typeface="楷体_GB2312" pitchFamily="49" charset="-122"/>
              </a:rPr>
              <a:t>续</a:t>
            </a:r>
            <a:r>
              <a:rPr lang="en-US" altLang="zh-CN" smtClean="0">
                <a:ea typeface="楷体_GB2312" pitchFamily="49" charset="-122"/>
              </a:rPr>
              <a:t>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关系操作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常用关系操作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600" smtClean="0"/>
              <a:t>查询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2400" smtClean="0"/>
              <a:t>选择、投影、连接、除、并、交、差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600" smtClean="0"/>
              <a:t>数据更新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2400" smtClean="0"/>
              <a:t>插入、删除、修改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217</a:t>
            </a:fld>
            <a:endParaRPr lang="en-US" altLang="zh-CN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小结</a:t>
            </a:r>
            <a:r>
              <a:rPr lang="en-US" altLang="zh-CN" smtClean="0">
                <a:ea typeface="楷体_GB2312" pitchFamily="49" charset="-122"/>
              </a:rPr>
              <a:t>(</a:t>
            </a:r>
            <a:r>
              <a:rPr lang="zh-CN" altLang="en-US" smtClean="0">
                <a:ea typeface="楷体_GB2312" pitchFamily="49" charset="-122"/>
              </a:rPr>
              <a:t>续</a:t>
            </a:r>
            <a:r>
              <a:rPr lang="en-US" altLang="zh-CN" smtClean="0">
                <a:ea typeface="楷体_GB2312" pitchFamily="49" charset="-122"/>
              </a:rPr>
              <a:t>)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关系数据语言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600" smtClean="0"/>
              <a:t>用代数方式来表达的关系语言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sz="2800" smtClean="0"/>
              <a:t>关系代数</a:t>
            </a:r>
          </a:p>
          <a:p>
            <a:pPr lvl="2" eaLnBrk="1" hangingPunct="1">
              <a:lnSpc>
                <a:spcPct val="180000"/>
              </a:lnSpc>
            </a:pPr>
            <a:r>
              <a:rPr lang="zh-CN" altLang="en-US" sz="2600" smtClean="0"/>
              <a:t>用逻辑方式来表达的关系语言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sz="2800" smtClean="0"/>
              <a:t>元组关系演算</a:t>
            </a:r>
            <a:r>
              <a:rPr lang="en-US" altLang="zh-CN" sz="2800" smtClean="0"/>
              <a:t>(ALPHA)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sz="2800" smtClean="0"/>
              <a:t>域关系演算</a:t>
            </a:r>
            <a:r>
              <a:rPr lang="en-US" altLang="zh-CN" sz="2800" smtClean="0"/>
              <a:t>(QBE)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30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218</a:t>
            </a:fld>
            <a:endParaRPr lang="en-US" altLang="zh-CN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小结</a:t>
            </a:r>
            <a:r>
              <a:rPr lang="en-US" altLang="zh-CN" smtClean="0">
                <a:ea typeface="楷体_GB2312" pitchFamily="49" charset="-122"/>
              </a:rPr>
              <a:t>(</a:t>
            </a:r>
            <a:r>
              <a:rPr lang="zh-CN" altLang="en-US" smtClean="0">
                <a:ea typeface="楷体_GB2312" pitchFamily="49" charset="-122"/>
              </a:rPr>
              <a:t>续</a:t>
            </a:r>
            <a:r>
              <a:rPr lang="en-US" altLang="zh-CN" smtClean="0">
                <a:ea typeface="楷体_GB2312" pitchFamily="49" charset="-122"/>
              </a:rPr>
              <a:t>)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mtClean="0"/>
              <a:t>关系的完整性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mtClean="0"/>
              <a:t>实体完整性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mtClean="0"/>
              <a:t>参照完整性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mtClean="0"/>
              <a:t>外码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mtClean="0"/>
              <a:t>用户定义的完整性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219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笛卡尔积（续</a:t>
            </a:r>
            <a:r>
              <a:rPr lang="en-US" altLang="zh-CN" sz="3800" smtClean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000" smtClean="0"/>
              <a:t>例  给出三个域：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000" smtClean="0"/>
              <a:t>   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1</a:t>
            </a:r>
            <a:r>
              <a:rPr lang="en-US" altLang="zh-CN" sz="2000" smtClean="0"/>
              <a:t>=SUPERVISOR ={ </a:t>
            </a:r>
            <a:r>
              <a:rPr lang="zh-CN" altLang="en-US" sz="2000" smtClean="0"/>
              <a:t>张清玫，刘逸 </a:t>
            </a:r>
            <a:r>
              <a:rPr lang="en-US" altLang="zh-CN" sz="2000" smtClean="0"/>
              <a:t>}  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smtClean="0"/>
              <a:t>   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2</a:t>
            </a:r>
            <a:r>
              <a:rPr lang="en-US" altLang="zh-CN" sz="2000" smtClean="0"/>
              <a:t>=SPECIALITY={</a:t>
            </a:r>
            <a:r>
              <a:rPr lang="zh-CN" altLang="en-US" sz="2000" smtClean="0"/>
              <a:t>计算机专业，信息专业</a:t>
            </a:r>
            <a:r>
              <a:rPr lang="en-US" altLang="zh-CN" sz="2000" smtClean="0"/>
              <a:t>}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i="1" smtClean="0"/>
              <a:t>  D</a:t>
            </a:r>
            <a:r>
              <a:rPr lang="en-US" altLang="zh-CN" sz="2000" baseline="-25000" smtClean="0"/>
              <a:t>3</a:t>
            </a:r>
            <a:r>
              <a:rPr lang="en-US" altLang="zh-CN" sz="2000" smtClean="0"/>
              <a:t>=POSTGRADUATE={</a:t>
            </a:r>
            <a:r>
              <a:rPr lang="zh-CN" altLang="en-US" sz="2000" smtClean="0"/>
              <a:t>李勇，刘晨，王敏</a:t>
            </a:r>
            <a:r>
              <a:rPr lang="en-US" altLang="zh-CN" sz="2000" smtClean="0"/>
              <a:t>}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000" smtClean="0"/>
              <a:t>则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1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2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3</a:t>
            </a:r>
            <a:r>
              <a:rPr lang="zh-CN" altLang="en-US" sz="2000" smtClean="0"/>
              <a:t>的笛卡尔积为：</a:t>
            </a: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000" i="1" smtClean="0"/>
              <a:t>D</a:t>
            </a:r>
            <a:r>
              <a:rPr lang="en-US" altLang="zh-CN" sz="2000" baseline="-25000" smtClean="0"/>
              <a:t>1</a:t>
            </a:r>
            <a:r>
              <a:rPr lang="en-US" altLang="zh-CN" sz="2000" smtClean="0"/>
              <a:t>×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2</a:t>
            </a:r>
            <a:r>
              <a:rPr lang="en-US" altLang="zh-CN" sz="2000" smtClean="0"/>
              <a:t>×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3 </a:t>
            </a:r>
            <a:r>
              <a:rPr lang="zh-CN" altLang="en-US" sz="2000" smtClean="0"/>
              <a:t>＝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000" smtClean="0"/>
              <a:t>｛</a:t>
            </a:r>
            <a:r>
              <a:rPr lang="en-US" altLang="zh-CN" sz="2000" smtClean="0"/>
              <a:t>(</a:t>
            </a:r>
            <a:r>
              <a:rPr lang="zh-CN" altLang="en-US" sz="2000" smtClean="0"/>
              <a:t>张清玫，计算机专业，李勇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</a:t>
            </a:r>
            <a:r>
              <a:rPr lang="en-US" altLang="zh-CN" sz="2000" smtClean="0"/>
              <a:t>(</a:t>
            </a:r>
            <a:r>
              <a:rPr lang="zh-CN" altLang="en-US" sz="2000" smtClean="0"/>
              <a:t>张清玫，计算机专业，刘晨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(</a:t>
            </a:r>
            <a:r>
              <a:rPr lang="zh-CN" altLang="en-US" sz="2000" smtClean="0"/>
              <a:t>张清玫，计算机专业，王敏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</a:t>
            </a:r>
            <a:r>
              <a:rPr lang="en-US" altLang="zh-CN" sz="2000" smtClean="0"/>
              <a:t>(</a:t>
            </a:r>
            <a:r>
              <a:rPr lang="zh-CN" altLang="en-US" sz="2000" smtClean="0"/>
              <a:t>张清玫，信息专业，李勇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(</a:t>
            </a:r>
            <a:r>
              <a:rPr lang="zh-CN" altLang="en-US" sz="2000" smtClean="0"/>
              <a:t>张清玫，信息专业，刘晨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</a:t>
            </a:r>
            <a:r>
              <a:rPr lang="en-US" altLang="zh-CN" sz="2000" smtClean="0"/>
              <a:t>(</a:t>
            </a:r>
            <a:r>
              <a:rPr lang="zh-CN" altLang="en-US" sz="2000" smtClean="0"/>
              <a:t>张清玫，信息专业，王敏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(</a:t>
            </a:r>
            <a:r>
              <a:rPr lang="zh-CN" altLang="en-US" sz="2000" smtClean="0"/>
              <a:t>刘逸，计算机专业，李勇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</a:t>
            </a:r>
            <a:r>
              <a:rPr lang="en-US" altLang="zh-CN" sz="2000" smtClean="0"/>
              <a:t>(</a:t>
            </a:r>
            <a:r>
              <a:rPr lang="zh-CN" altLang="en-US" sz="2000" smtClean="0"/>
              <a:t>刘逸，计算机专业，刘晨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/>
              <a:t>(</a:t>
            </a:r>
            <a:r>
              <a:rPr lang="zh-CN" altLang="en-US" sz="2000" smtClean="0"/>
              <a:t>刘逸，计算机专业，王敏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</a:t>
            </a:r>
            <a:r>
              <a:rPr lang="en-US" altLang="zh-CN" sz="2000" smtClean="0"/>
              <a:t>(</a:t>
            </a:r>
            <a:r>
              <a:rPr lang="zh-CN" altLang="en-US" sz="2000" smtClean="0"/>
              <a:t>刘逸，信息专业，李勇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/>
              <a:t>(</a:t>
            </a:r>
            <a:r>
              <a:rPr lang="zh-CN" altLang="en-US" sz="2000" smtClean="0"/>
              <a:t>刘逸，信息专业，刘晨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</a:t>
            </a:r>
            <a:r>
              <a:rPr lang="en-US" altLang="zh-CN" sz="2000" smtClean="0"/>
              <a:t>(</a:t>
            </a:r>
            <a:r>
              <a:rPr lang="zh-CN" altLang="en-US" sz="2000" smtClean="0"/>
              <a:t>刘逸，信息专业，王敏</a:t>
            </a:r>
            <a:r>
              <a:rPr lang="en-US" altLang="zh-CN" sz="2000" smtClean="0"/>
              <a:t>) </a:t>
            </a:r>
            <a:r>
              <a:rPr lang="zh-CN" altLang="en-US" sz="2000" smtClean="0"/>
              <a:t>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P70</a:t>
            </a:r>
            <a:r>
              <a:rPr lang="zh-CN" altLang="en-US" dirty="0" smtClean="0"/>
              <a:t>， 习题</a:t>
            </a:r>
            <a:r>
              <a:rPr lang="en-US" altLang="zh-CN" dirty="0"/>
              <a:t>6</a:t>
            </a:r>
            <a:r>
              <a:rPr lang="zh-CN" altLang="en-US" dirty="0" smtClean="0"/>
              <a:t>，</a:t>
            </a:r>
            <a:r>
              <a:rPr lang="zh-CN" altLang="en-US" dirty="0"/>
              <a:t>只使用关系代数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41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笛卡尔积（续</a:t>
            </a:r>
            <a:r>
              <a:rPr lang="en-US" altLang="zh-CN" sz="3800" smtClean="0"/>
              <a:t>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2600" smtClean="0"/>
              <a:t>2) </a:t>
            </a:r>
            <a:r>
              <a:rPr lang="zh-CN" altLang="en-US" sz="2600" smtClean="0">
                <a:ea typeface="黑体" pitchFamily="2" charset="-122"/>
              </a:rPr>
              <a:t>元组</a:t>
            </a:r>
            <a:r>
              <a:rPr lang="zh-CN" altLang="en-US" sz="2600" smtClean="0"/>
              <a:t>（</a:t>
            </a:r>
            <a:r>
              <a:rPr lang="en-US" altLang="zh-CN" sz="2600" smtClean="0"/>
              <a:t>Tuple</a:t>
            </a:r>
            <a:r>
              <a:rPr lang="zh-CN" altLang="en-US" sz="2600" smtClean="0"/>
              <a:t>）</a:t>
            </a:r>
          </a:p>
          <a:p>
            <a:pPr lvl="1" algn="just" eaLnBrk="1" hangingPunct="1"/>
            <a:r>
              <a:rPr lang="zh-CN" altLang="en-US" sz="2200" smtClean="0"/>
              <a:t>笛卡尔积中每一个元素（</a:t>
            </a:r>
            <a:r>
              <a:rPr lang="en-US" altLang="zh-CN" sz="2200" i="1" smtClean="0"/>
              <a:t>d</a:t>
            </a:r>
            <a:r>
              <a:rPr lang="en-US" altLang="zh-CN" sz="2200" baseline="-25000" smtClean="0"/>
              <a:t>1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d</a:t>
            </a:r>
            <a:r>
              <a:rPr lang="en-US" altLang="zh-CN" sz="2200" baseline="-25000" smtClean="0"/>
              <a:t>2</a:t>
            </a:r>
            <a:r>
              <a:rPr lang="zh-CN" altLang="en-US" sz="2200" smtClean="0"/>
              <a:t>，</a:t>
            </a:r>
            <a:r>
              <a:rPr lang="en-US" altLang="zh-CN" sz="2200" smtClean="0"/>
              <a:t>…  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d</a:t>
            </a:r>
            <a:r>
              <a:rPr lang="en-US" altLang="zh-CN" sz="2200" i="1" baseline="-25000" smtClean="0"/>
              <a:t>n</a:t>
            </a:r>
            <a:r>
              <a:rPr lang="zh-CN" altLang="en-US" sz="2200" smtClean="0"/>
              <a:t>）叫作一个</a:t>
            </a:r>
            <a:r>
              <a:rPr lang="en-US" altLang="zh-CN" smtClean="0">
                <a:solidFill>
                  <a:schemeClr val="accent2"/>
                </a:solidFill>
                <a:ea typeface="黑体" pitchFamily="2" charset="-122"/>
              </a:rPr>
              <a:t>n</a:t>
            </a:r>
            <a:r>
              <a:rPr lang="zh-CN" altLang="en-US" smtClean="0">
                <a:solidFill>
                  <a:schemeClr val="accent2"/>
                </a:solidFill>
                <a:ea typeface="黑体" pitchFamily="2" charset="-122"/>
              </a:rPr>
              <a:t>元组</a:t>
            </a:r>
            <a:r>
              <a:rPr lang="zh-CN" altLang="en-US" sz="2200" smtClean="0"/>
              <a:t>（</a:t>
            </a:r>
            <a:r>
              <a:rPr lang="en-US" altLang="zh-CN" sz="2200" smtClean="0"/>
              <a:t>n-tuple</a:t>
            </a:r>
            <a:r>
              <a:rPr lang="zh-CN" altLang="en-US" sz="2200" smtClean="0"/>
              <a:t>）或简称</a:t>
            </a:r>
            <a:r>
              <a:rPr lang="zh-CN" altLang="en-US" smtClean="0">
                <a:solidFill>
                  <a:schemeClr val="accent2"/>
                </a:solidFill>
                <a:ea typeface="黑体" pitchFamily="2" charset="-122"/>
              </a:rPr>
              <a:t>元组</a:t>
            </a:r>
            <a:r>
              <a:rPr lang="zh-CN" altLang="en-US" sz="2200" smtClean="0"/>
              <a:t>。</a:t>
            </a:r>
          </a:p>
          <a:p>
            <a:pPr eaLnBrk="1" hangingPunct="1"/>
            <a:r>
              <a:rPr lang="en-US" altLang="zh-CN" sz="2600" smtClean="0"/>
              <a:t>3) </a:t>
            </a:r>
            <a:r>
              <a:rPr lang="zh-CN" altLang="en-US" sz="2600" smtClean="0"/>
              <a:t>分量（</a:t>
            </a:r>
            <a:r>
              <a:rPr lang="en-US" altLang="zh-CN" sz="2600" smtClean="0"/>
              <a:t>Component</a:t>
            </a:r>
            <a:r>
              <a:rPr lang="zh-CN" altLang="en-US" sz="2600" smtClean="0"/>
              <a:t>）</a:t>
            </a:r>
          </a:p>
          <a:p>
            <a:pPr lvl="1" eaLnBrk="1" hangingPunct="1"/>
            <a:r>
              <a:rPr lang="zh-CN" altLang="en-US" sz="2200" smtClean="0"/>
              <a:t>笛卡尔积元素（</a:t>
            </a:r>
            <a:r>
              <a:rPr lang="en-US" altLang="zh-CN" sz="2200" i="1" smtClean="0"/>
              <a:t>d</a:t>
            </a:r>
            <a:r>
              <a:rPr lang="en-US" altLang="zh-CN" sz="2200" baseline="-25000" smtClean="0"/>
              <a:t>1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d</a:t>
            </a:r>
            <a:r>
              <a:rPr lang="en-US" altLang="zh-CN" sz="2200" baseline="-25000" smtClean="0"/>
              <a:t>2</a:t>
            </a:r>
            <a:r>
              <a:rPr lang="zh-CN" altLang="en-US" sz="2200" smtClean="0"/>
              <a:t>，</a:t>
            </a:r>
            <a:r>
              <a:rPr lang="en-US" altLang="zh-CN" sz="2200" smtClean="0"/>
              <a:t>…  </a:t>
            </a:r>
            <a:r>
              <a:rPr lang="zh-CN" altLang="en-US" sz="2200" smtClean="0"/>
              <a:t>，</a:t>
            </a:r>
            <a:r>
              <a:rPr lang="en-US" altLang="zh-CN" sz="2200" i="1" smtClean="0"/>
              <a:t>d</a:t>
            </a:r>
            <a:r>
              <a:rPr lang="en-US" altLang="zh-CN" sz="2200" i="1" baseline="-25000" smtClean="0"/>
              <a:t>n</a:t>
            </a:r>
            <a:r>
              <a:rPr lang="zh-CN" altLang="en-US" sz="2200" smtClean="0"/>
              <a:t>）中的每一个值</a:t>
            </a:r>
            <a:r>
              <a:rPr lang="en-US" altLang="zh-CN" sz="2200" i="1" smtClean="0"/>
              <a:t>d</a:t>
            </a:r>
            <a:r>
              <a:rPr lang="en-US" altLang="zh-CN" sz="2200" i="1" baseline="-25000" smtClean="0"/>
              <a:t>i</a:t>
            </a:r>
            <a:r>
              <a:rPr lang="zh-CN" altLang="en-US" sz="2200" smtClean="0"/>
              <a:t>叫作一个</a:t>
            </a:r>
            <a:r>
              <a:rPr lang="zh-CN" altLang="en-US" smtClean="0">
                <a:solidFill>
                  <a:schemeClr val="accent2"/>
                </a:solidFill>
                <a:ea typeface="黑体" pitchFamily="2" charset="-122"/>
              </a:rPr>
              <a:t>分量</a:t>
            </a:r>
            <a:r>
              <a:rPr lang="zh-CN" altLang="en-US" sz="2200" smtClean="0"/>
              <a:t>。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149725"/>
            <a:ext cx="4491038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笛卡尔积（续</a:t>
            </a:r>
            <a:r>
              <a:rPr lang="en-US" altLang="zh-CN" sz="3800" smtClean="0"/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4) </a:t>
            </a:r>
            <a:r>
              <a:rPr lang="zh-CN" altLang="en-US" smtClean="0"/>
              <a:t>基数（</a:t>
            </a:r>
            <a:r>
              <a:rPr lang="en-US" altLang="zh-CN" smtClean="0"/>
              <a:t>Cardinal number</a:t>
            </a:r>
            <a:r>
              <a:rPr lang="zh-CN" altLang="en-US" smtClean="0"/>
              <a:t>）</a:t>
            </a:r>
          </a:p>
          <a:p>
            <a:pPr lvl="1" algn="just" eaLnBrk="1" hangingPunct="1"/>
            <a:r>
              <a:rPr lang="zh-CN" altLang="en-US" smtClean="0"/>
              <a:t>若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i</a:t>
            </a:r>
            <a:r>
              <a:rPr lang="zh-CN" altLang="en-US" smtClean="0"/>
              <a:t>（</a:t>
            </a:r>
            <a:r>
              <a:rPr lang="en-US" altLang="zh-CN" i="1" smtClean="0"/>
              <a:t>i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 </a:t>
            </a:r>
            <a:r>
              <a:rPr lang="zh-CN" altLang="en-US" smtClean="0"/>
              <a:t>，</a:t>
            </a:r>
            <a:r>
              <a:rPr lang="en-US" altLang="zh-CN" i="1" smtClean="0"/>
              <a:t>n</a:t>
            </a:r>
            <a:r>
              <a:rPr lang="zh-CN" altLang="en-US" smtClean="0"/>
              <a:t>）为有限集，其基数为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i</a:t>
            </a:r>
            <a:r>
              <a:rPr lang="zh-CN" altLang="en-US" smtClean="0"/>
              <a:t>（</a:t>
            </a:r>
            <a:r>
              <a:rPr lang="en-US" altLang="zh-CN" i="1" smtClean="0"/>
              <a:t>i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 </a:t>
            </a:r>
            <a:r>
              <a:rPr lang="zh-CN" altLang="en-US" smtClean="0"/>
              <a:t>，</a:t>
            </a:r>
            <a:r>
              <a:rPr lang="en-US" altLang="zh-CN" i="1" smtClean="0"/>
              <a:t>n</a:t>
            </a:r>
            <a:r>
              <a:rPr lang="zh-CN" altLang="en-US" smtClean="0"/>
              <a:t>），则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en-US" altLang="zh-CN" smtClean="0"/>
              <a:t>×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×… ×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的基数</a:t>
            </a:r>
            <a:r>
              <a:rPr lang="en-US" altLang="zh-CN" i="1" smtClean="0"/>
              <a:t>M</a:t>
            </a:r>
            <a:r>
              <a:rPr lang="zh-CN" altLang="en-US" smtClean="0"/>
              <a:t>为：</a:t>
            </a:r>
          </a:p>
          <a:p>
            <a:pPr lvl="1" algn="just" eaLnBrk="1" hangingPunct="1"/>
            <a:endParaRPr lang="zh-CN" altLang="en-US" smtClean="0"/>
          </a:p>
          <a:p>
            <a:pPr lvl="1" algn="just" eaLnBrk="1" hangingPunct="1"/>
            <a:endParaRPr lang="zh-CN" alt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在上例中，基数：</a:t>
            </a:r>
            <a:r>
              <a:rPr lang="en-US" altLang="zh-CN" smtClean="0"/>
              <a:t>2×2×3</a:t>
            </a:r>
            <a:r>
              <a:rPr lang="zh-CN" altLang="en-US" smtClean="0"/>
              <a:t>＝</a:t>
            </a:r>
            <a:r>
              <a:rPr lang="en-US" altLang="zh-CN" smtClean="0"/>
              <a:t>12</a:t>
            </a:r>
            <a:r>
              <a:rPr lang="zh-CN" altLang="en-US" smtClean="0"/>
              <a:t>，即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en-US" altLang="zh-CN" smtClean="0"/>
              <a:t>×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×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3</a:t>
            </a:r>
            <a:r>
              <a:rPr lang="zh-CN" altLang="en-US" smtClean="0"/>
              <a:t>共有</a:t>
            </a:r>
            <a:r>
              <a:rPr lang="en-US" altLang="zh-CN" smtClean="0"/>
              <a:t>2×2×3</a:t>
            </a:r>
            <a:r>
              <a:rPr lang="zh-CN" altLang="en-US" smtClean="0"/>
              <a:t>＝</a:t>
            </a:r>
            <a:r>
              <a:rPr lang="en-US" altLang="zh-CN" smtClean="0"/>
              <a:t>12</a:t>
            </a:r>
            <a:r>
              <a:rPr lang="zh-CN" altLang="en-US" smtClean="0"/>
              <a:t>个元组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124200" y="2852738"/>
          <a:ext cx="198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公式" r:id="rId4" imgW="672808" imgH="342751" progId="Equation.3">
                  <p:embed/>
                </p:oleObj>
              </mc:Choice>
              <mc:Fallback>
                <p:oleObj name="公式" r:id="rId4" imgW="672808" imgH="342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52738"/>
                        <a:ext cx="1981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笛卡尔积（续</a:t>
            </a:r>
            <a:r>
              <a:rPr lang="en-US" altLang="zh-CN" sz="3800" smtClean="0"/>
              <a:t>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5)</a:t>
            </a:r>
            <a:r>
              <a:rPr lang="zh-CN" altLang="en-US" smtClean="0"/>
              <a:t>笛卡尔积的表示方法</a:t>
            </a:r>
          </a:p>
          <a:p>
            <a:pPr lvl="1" algn="just" eaLnBrk="1" hangingPunct="1"/>
            <a:r>
              <a:rPr lang="zh-CN" altLang="en-US" smtClean="0"/>
              <a:t>笛卡尔积可表示为一个二维表。表中的每行对应一个元组，表中的每列对应一个域。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在上例中，</a:t>
            </a:r>
            <a:r>
              <a:rPr lang="en-US" altLang="zh-CN" smtClean="0"/>
              <a:t>12</a:t>
            </a:r>
            <a:r>
              <a:rPr lang="zh-CN" altLang="en-US" smtClean="0"/>
              <a:t>个元组可列成一张二维表   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笛卡尔积（续</a:t>
            </a:r>
            <a:r>
              <a:rPr lang="en-US" altLang="zh-CN" sz="3800" smtClean="0"/>
              <a:t>)</a:t>
            </a: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990600" y="1524000"/>
          <a:ext cx="8153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文档" r:id="rId4" imgW="3953256" imgH="3209544" progId="Word.Document.8">
                  <p:embed/>
                </p:oleObj>
              </mc:Choice>
              <mc:Fallback>
                <p:oleObj name="文档" r:id="rId4" imgW="3953256" imgH="32095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8153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A8FC4-2B0F-4F06-97E7-69B47F815DC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关系（</a:t>
            </a:r>
            <a:r>
              <a:rPr lang="en-US" altLang="zh-CN" smtClean="0"/>
              <a:t>Relation</a:t>
            </a:r>
            <a:r>
              <a:rPr lang="zh-CN" altLang="en-US" smtClean="0"/>
              <a:t>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ea typeface="黑体" pitchFamily="2" charset="-122"/>
              </a:rPr>
              <a:t>1) </a:t>
            </a:r>
            <a:r>
              <a:rPr lang="zh-CN" altLang="en-US" smtClean="0">
                <a:ea typeface="黑体" pitchFamily="2" charset="-122"/>
              </a:rPr>
              <a:t>关系</a:t>
            </a:r>
          </a:p>
          <a:p>
            <a:pPr lvl="1" algn="just" eaLnBrk="1" hangingPunct="1"/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en-US" altLang="zh-CN" smtClean="0"/>
              <a:t>×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×… ×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的子集叫作在域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  , 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上的</a:t>
            </a:r>
            <a:r>
              <a:rPr lang="zh-CN" altLang="en-US" smtClean="0">
                <a:solidFill>
                  <a:schemeClr val="accent2"/>
                </a:solidFill>
                <a:ea typeface="黑体" pitchFamily="2" charset="-122"/>
              </a:rPr>
              <a:t>关系</a:t>
            </a:r>
            <a:r>
              <a:rPr lang="zh-CN" altLang="en-US" smtClean="0"/>
              <a:t>，表示为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                 </a:t>
            </a:r>
            <a:r>
              <a:rPr lang="en-US" altLang="zh-CN" i="1" smtClean="0"/>
              <a:t>R</a:t>
            </a:r>
            <a:r>
              <a:rPr lang="zh-CN" altLang="en-US" smtClean="0"/>
              <a:t>（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  </a:t>
            </a:r>
            <a:r>
              <a:rPr lang="zh-CN" altLang="en-US" smtClean="0"/>
              <a:t>，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）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         </a:t>
            </a:r>
            <a:r>
              <a:rPr lang="en-US" altLang="zh-CN" i="1" smtClean="0"/>
              <a:t>R</a:t>
            </a:r>
            <a:r>
              <a:rPr lang="zh-CN" altLang="en-US" i="1" smtClean="0"/>
              <a:t>：</a:t>
            </a:r>
            <a:r>
              <a:rPr lang="zh-CN" altLang="en-US" smtClean="0"/>
              <a:t>关系名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i="1" smtClean="0"/>
              <a:t>         </a:t>
            </a:r>
            <a:r>
              <a:rPr lang="en-US" altLang="zh-CN" i="1" smtClean="0"/>
              <a:t>n</a:t>
            </a:r>
            <a:r>
              <a:rPr lang="zh-CN" altLang="en-US" i="1" smtClean="0"/>
              <a:t>：</a:t>
            </a:r>
            <a:r>
              <a:rPr lang="zh-CN" altLang="en-US" smtClean="0"/>
              <a:t>关系的</a:t>
            </a:r>
            <a:r>
              <a:rPr lang="zh-CN" altLang="en-US" smtClean="0">
                <a:solidFill>
                  <a:schemeClr val="accent2"/>
                </a:solidFill>
                <a:ea typeface="黑体" pitchFamily="2" charset="-122"/>
              </a:rPr>
              <a:t>目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chemeClr val="accent2"/>
                </a:solidFill>
                <a:ea typeface="黑体" pitchFamily="2" charset="-122"/>
              </a:rPr>
              <a:t>度</a:t>
            </a:r>
            <a:r>
              <a:rPr lang="zh-CN" altLang="en-US" smtClean="0"/>
              <a:t>（</a:t>
            </a:r>
            <a:r>
              <a:rPr lang="en-US" altLang="zh-CN" smtClean="0"/>
              <a:t>Degree</a:t>
            </a:r>
            <a:r>
              <a:rPr lang="zh-CN" altLang="en-US" smtClean="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mtClean="0">
                <a:ea typeface="黑体" pitchFamily="2" charset="-122"/>
              </a:rPr>
              <a:t>1) </a:t>
            </a:r>
            <a:r>
              <a:rPr lang="zh-CN" altLang="en-US" smtClean="0">
                <a:ea typeface="黑体" pitchFamily="2" charset="-122"/>
              </a:rPr>
              <a:t>关系</a:t>
            </a:r>
            <a:r>
              <a:rPr lang="en-US" altLang="zh-CN" smtClean="0">
                <a:ea typeface="黑体" pitchFamily="2" charset="-122"/>
              </a:rPr>
              <a:t>(</a:t>
            </a:r>
            <a:r>
              <a:rPr lang="zh-CN" altLang="en-US" smtClean="0">
                <a:ea typeface="黑体" pitchFamily="2" charset="-122"/>
              </a:rPr>
              <a:t>续</a:t>
            </a:r>
            <a:r>
              <a:rPr lang="en-US" altLang="zh-CN" smtClean="0">
                <a:ea typeface="黑体" pitchFamily="2" charset="-122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注意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mtClean="0"/>
              <a:t>关系是笛卡尔积的有限子集。无限关系在数据库系统中是无意义的。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mtClean="0"/>
              <a:t>由于笛卡尔积不满足交换律，即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           </a:t>
            </a:r>
            <a:r>
              <a:rPr lang="en-US" altLang="zh-CN" sz="2000" smtClean="0"/>
              <a:t>(d</a:t>
            </a:r>
            <a:r>
              <a:rPr lang="en-US" altLang="zh-CN" sz="2000" baseline="-25000" smtClean="0"/>
              <a:t>1</a:t>
            </a:r>
            <a:r>
              <a:rPr lang="zh-CN" altLang="en-US" sz="2000" smtClean="0"/>
              <a:t>，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…   </a:t>
            </a:r>
            <a:r>
              <a:rPr lang="zh-CN" altLang="en-US" sz="2000" smtClean="0"/>
              <a:t>，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n</a:t>
            </a:r>
            <a:r>
              <a:rPr lang="en-US" altLang="zh-CN" sz="2000" smtClean="0"/>
              <a:t> )≠(d</a:t>
            </a:r>
            <a:r>
              <a:rPr lang="en-US" altLang="zh-CN" sz="2000" baseline="-25000" smtClean="0"/>
              <a:t>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1</a:t>
            </a:r>
            <a:r>
              <a:rPr lang="zh-CN" altLang="en-US" sz="2000" smtClean="0"/>
              <a:t>，</a:t>
            </a:r>
            <a:r>
              <a:rPr lang="en-US" altLang="zh-CN" sz="2000" smtClean="0"/>
              <a:t>…   </a:t>
            </a:r>
            <a:r>
              <a:rPr lang="zh-CN" altLang="en-US" sz="2000" smtClean="0"/>
              <a:t>，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n</a:t>
            </a:r>
            <a:r>
              <a:rPr lang="en-US" altLang="zh-CN" sz="2000" smtClean="0"/>
              <a:t> )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   </a:t>
            </a:r>
            <a:r>
              <a:rPr lang="zh-CN" altLang="en-US" smtClean="0"/>
              <a:t>但关系满足交换律，即 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(d</a:t>
            </a:r>
            <a:r>
              <a:rPr lang="en-US" altLang="zh-CN" sz="2000" baseline="-25000" smtClean="0"/>
              <a:t>1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2 </a:t>
            </a:r>
            <a:r>
              <a:rPr lang="zh-CN" altLang="en-US" sz="2000" smtClean="0"/>
              <a:t>，</a:t>
            </a:r>
            <a:r>
              <a:rPr lang="en-US" altLang="zh-CN" sz="2000" smtClean="0"/>
              <a:t>…  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d</a:t>
            </a:r>
            <a:r>
              <a:rPr lang="en-US" altLang="zh-CN" sz="2000" i="1" baseline="-25000" smtClean="0"/>
              <a:t>i 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d</a:t>
            </a:r>
            <a:r>
              <a:rPr lang="en-US" altLang="zh-CN" sz="2000" i="1" baseline="-25000" smtClean="0"/>
              <a:t>j </a:t>
            </a:r>
            <a:r>
              <a:rPr lang="zh-CN" altLang="en-US" sz="2000" smtClean="0"/>
              <a:t>，</a:t>
            </a:r>
            <a:r>
              <a:rPr lang="en-US" altLang="zh-CN" sz="2000" smtClean="0"/>
              <a:t>…  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d</a:t>
            </a:r>
            <a:r>
              <a:rPr lang="en-US" altLang="zh-CN" sz="2000" i="1" baseline="-25000" smtClean="0"/>
              <a:t>n</a:t>
            </a:r>
            <a:r>
              <a:rPr lang="zh-CN" altLang="en-US" sz="2000" smtClean="0"/>
              <a:t>）</a:t>
            </a:r>
            <a:r>
              <a:rPr lang="en-US" altLang="zh-CN" sz="2000" smtClean="0"/>
              <a:t>=</a:t>
            </a:r>
            <a:r>
              <a:rPr lang="zh-CN" altLang="en-US" sz="2000" smtClean="0"/>
              <a:t>（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1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2 </a:t>
            </a:r>
            <a:r>
              <a:rPr lang="zh-CN" altLang="en-US" sz="2000" smtClean="0"/>
              <a:t>，</a:t>
            </a:r>
            <a:r>
              <a:rPr lang="en-US" altLang="zh-CN" sz="2000" smtClean="0"/>
              <a:t>…  </a:t>
            </a:r>
            <a:r>
              <a:rPr lang="zh-CN" altLang="en-US" sz="2000" smtClean="0"/>
              <a:t>， </a:t>
            </a:r>
            <a:r>
              <a:rPr lang="en-US" altLang="zh-CN" sz="2000" i="1" smtClean="0"/>
              <a:t>d</a:t>
            </a:r>
            <a:r>
              <a:rPr lang="en-US" altLang="zh-CN" sz="2000" i="1" baseline="-25000" smtClean="0"/>
              <a:t>j </a:t>
            </a:r>
            <a:r>
              <a:rPr lang="zh-CN" altLang="en-US" sz="2000" smtClean="0"/>
              <a:t>， </a:t>
            </a:r>
            <a:r>
              <a:rPr lang="en-US" altLang="zh-CN" sz="2000" i="1" smtClean="0"/>
              <a:t>d</a:t>
            </a:r>
            <a:r>
              <a:rPr lang="en-US" altLang="zh-CN" sz="2000" i="1" baseline="-25000" smtClean="0"/>
              <a:t>i</a:t>
            </a:r>
            <a:r>
              <a:rPr lang="zh-CN" altLang="en-US" sz="2000" smtClean="0"/>
              <a:t>，</a:t>
            </a:r>
            <a:r>
              <a:rPr lang="en-US" altLang="zh-CN" sz="2000" smtClean="0"/>
              <a:t>…  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d</a:t>
            </a:r>
            <a:r>
              <a:rPr lang="en-US" altLang="zh-CN" sz="2000" i="1" baseline="-25000" smtClean="0"/>
              <a:t>n</a:t>
            </a:r>
            <a:r>
              <a:rPr lang="zh-CN" altLang="en-US" sz="2000" smtClean="0"/>
              <a:t>） （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 = 1</a:t>
            </a:r>
            <a:r>
              <a:rPr lang="zh-CN" altLang="en-US" sz="2000" smtClean="0"/>
              <a:t>，</a:t>
            </a:r>
            <a:r>
              <a:rPr lang="en-US" altLang="zh-CN" sz="2000" smtClean="0"/>
              <a:t>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…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n</a:t>
            </a:r>
            <a:r>
              <a:rPr lang="zh-CN" altLang="en-US" sz="2000" smtClean="0"/>
              <a:t>）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解决方法：为关系的每个列附加一个属性名以取消关系元组的有序性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例  在表</a:t>
            </a:r>
            <a:r>
              <a:rPr lang="en-US" altLang="zh-CN" sz="2600" smtClean="0">
                <a:ea typeface="黑体" pitchFamily="2" charset="-122"/>
              </a:rPr>
              <a:t>2.</a:t>
            </a:r>
            <a:r>
              <a:rPr lang="en-US" altLang="zh-CN" sz="2600" smtClean="0"/>
              <a:t>1 </a:t>
            </a:r>
            <a:r>
              <a:rPr lang="zh-CN" altLang="en-US" sz="2600" smtClean="0"/>
              <a:t>的笛卡尔积中取出有实际意义的元组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      来构造关系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关系：</a:t>
            </a:r>
            <a:r>
              <a:rPr lang="en-US" altLang="zh-CN" sz="1900" smtClean="0"/>
              <a:t>SAP(SUPERVISOR</a:t>
            </a:r>
            <a:r>
              <a:rPr lang="zh-CN" altLang="en-US" sz="1900" smtClean="0"/>
              <a:t>，</a:t>
            </a:r>
            <a:r>
              <a:rPr lang="en-US" altLang="zh-CN" sz="1900" smtClean="0"/>
              <a:t>SPECIALITY</a:t>
            </a:r>
            <a:r>
              <a:rPr lang="zh-CN" altLang="en-US" sz="1900" smtClean="0"/>
              <a:t>，</a:t>
            </a:r>
            <a:r>
              <a:rPr lang="en-US" altLang="zh-CN" sz="1900" smtClean="0"/>
              <a:t>POSTGRADUATE)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200" smtClean="0"/>
              <a:t>关系名，属性名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假设：</a:t>
            </a:r>
            <a:r>
              <a:rPr lang="zh-CN" altLang="en-US" sz="2100" smtClean="0"/>
              <a:t>导师与专业：</a:t>
            </a:r>
            <a:r>
              <a:rPr lang="en-US" altLang="zh-CN" sz="2100" smtClean="0"/>
              <a:t>1:1</a:t>
            </a:r>
            <a:r>
              <a:rPr lang="zh-CN" altLang="en-US" sz="2100" smtClean="0"/>
              <a:t>，导师与研究生：</a:t>
            </a:r>
            <a:r>
              <a:rPr lang="en-US" altLang="zh-CN" sz="2100" smtClean="0"/>
              <a:t>1:n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于是：</a:t>
            </a:r>
            <a:r>
              <a:rPr lang="en-US" altLang="zh-CN" sz="2600" smtClean="0"/>
              <a:t>SAP</a:t>
            </a:r>
            <a:r>
              <a:rPr lang="zh-CN" altLang="en-US" sz="2600" smtClean="0"/>
              <a:t>关系可以包含三个元组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     ｛ </a:t>
            </a:r>
            <a:r>
              <a:rPr lang="en-US" altLang="zh-CN" sz="2600" smtClean="0"/>
              <a:t>(</a:t>
            </a:r>
            <a:r>
              <a:rPr lang="zh-CN" altLang="en-US" sz="2600" smtClean="0"/>
              <a:t>张清玫，信息专业，李勇</a:t>
            </a:r>
            <a:r>
              <a:rPr lang="en-US" altLang="zh-CN" sz="2600" smtClean="0"/>
              <a:t>)</a:t>
            </a:r>
            <a:r>
              <a:rPr lang="zh-CN" altLang="en-US" sz="2600" smtClean="0"/>
              <a:t>，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smtClean="0"/>
              <a:t>      </a:t>
            </a:r>
            <a:r>
              <a:rPr lang="en-US" altLang="zh-CN" smtClean="0"/>
              <a:t>(</a:t>
            </a:r>
            <a:r>
              <a:rPr lang="zh-CN" altLang="en-US" smtClean="0"/>
              <a:t>张清玫，信息专业，刘晨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  </a:t>
            </a:r>
            <a:r>
              <a:rPr lang="en-US" altLang="zh-CN" smtClean="0"/>
              <a:t>(</a:t>
            </a:r>
            <a:r>
              <a:rPr lang="zh-CN" altLang="en-US" smtClean="0"/>
              <a:t>刘逸，信息专业，王敏</a:t>
            </a:r>
            <a:r>
              <a:rPr lang="en-US" altLang="zh-CN" smtClean="0"/>
              <a:t>)  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关系数据库简介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600" smtClean="0"/>
              <a:t>既有模型的缺陷</a:t>
            </a:r>
          </a:p>
          <a:p>
            <a:pPr lvl="1" algn="just" eaLnBrk="1" hangingPunct="1"/>
            <a:r>
              <a:rPr lang="zh-CN" altLang="en-US" sz="2200" smtClean="0"/>
              <a:t>结构复杂</a:t>
            </a:r>
          </a:p>
          <a:p>
            <a:pPr lvl="1" algn="just" eaLnBrk="1" hangingPunct="1"/>
            <a:r>
              <a:rPr lang="zh-CN" altLang="en-US" sz="2200" smtClean="0"/>
              <a:t>操作不便</a:t>
            </a:r>
          </a:p>
          <a:p>
            <a:pPr algn="just" eaLnBrk="1" hangingPunct="1"/>
            <a:r>
              <a:rPr lang="zh-CN" altLang="en-US" sz="2600" smtClean="0"/>
              <a:t>系统而严格地提出关系模型的是美国</a:t>
            </a:r>
            <a:r>
              <a:rPr lang="en-US" altLang="zh-CN" sz="2600" smtClean="0"/>
              <a:t>IBM</a:t>
            </a:r>
            <a:r>
              <a:rPr lang="zh-CN" altLang="en-US" sz="2600" smtClean="0"/>
              <a:t>公司的</a:t>
            </a:r>
            <a:r>
              <a:rPr lang="en-US" altLang="zh-CN" sz="2600" smtClean="0"/>
              <a:t>E.F.Codd</a:t>
            </a:r>
          </a:p>
          <a:p>
            <a:pPr lvl="1" algn="just" eaLnBrk="1" hangingPunct="1"/>
            <a:r>
              <a:rPr lang="en-US" altLang="zh-CN" sz="2200" smtClean="0"/>
              <a:t>1970</a:t>
            </a:r>
            <a:r>
              <a:rPr lang="zh-CN" altLang="en-US" sz="2200" smtClean="0"/>
              <a:t>年提出关系数据模型</a:t>
            </a:r>
          </a:p>
          <a:p>
            <a:pPr lvl="2" algn="just" eaLnBrk="1" hangingPunct="1"/>
            <a:r>
              <a:rPr lang="en-US" altLang="zh-CN" sz="2000" smtClean="0"/>
              <a:t>E.F.Codd, “A Relational Model of Data for Large Shared Data Banks”, 《Communication of the ACM》,1970</a:t>
            </a:r>
          </a:p>
          <a:p>
            <a:pPr lvl="1" algn="just" eaLnBrk="1" hangingPunct="1"/>
            <a:r>
              <a:rPr lang="en-US" altLang="zh-CN" sz="2200" smtClean="0"/>
              <a:t>1972</a:t>
            </a:r>
            <a:r>
              <a:rPr lang="zh-CN" altLang="en-US" sz="2200" smtClean="0"/>
              <a:t>年提出了关系代数和关系演算的概念</a:t>
            </a:r>
          </a:p>
          <a:p>
            <a:pPr lvl="1" algn="just" eaLnBrk="1" hangingPunct="1"/>
            <a:r>
              <a:rPr lang="en-US" altLang="zh-CN" sz="2200" smtClean="0"/>
              <a:t>1972</a:t>
            </a:r>
            <a:r>
              <a:rPr lang="zh-CN" altLang="en-US" sz="2200" smtClean="0"/>
              <a:t>年提出了关系的第一、第二、第三范式</a:t>
            </a:r>
          </a:p>
          <a:p>
            <a:pPr lvl="1" algn="just" eaLnBrk="1" hangingPunct="1"/>
            <a:r>
              <a:rPr lang="en-US" altLang="zh-CN" sz="2200" smtClean="0"/>
              <a:t>1974</a:t>
            </a:r>
            <a:r>
              <a:rPr lang="zh-CN" altLang="en-US" sz="2200" smtClean="0"/>
              <a:t>年提出了关系的</a:t>
            </a:r>
            <a:r>
              <a:rPr lang="en-US" altLang="zh-CN" sz="2200" smtClean="0"/>
              <a:t>BC</a:t>
            </a:r>
            <a:r>
              <a:rPr lang="zh-CN" altLang="en-US" sz="2200" smtClean="0"/>
              <a:t>范式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2600" dirty="0" smtClean="0"/>
              <a:t>2) </a:t>
            </a:r>
            <a:r>
              <a:rPr lang="zh-CN" altLang="en-US" sz="2600" dirty="0" smtClean="0"/>
              <a:t>元组</a:t>
            </a:r>
          </a:p>
          <a:p>
            <a:pPr lvl="1" algn="just" eaLnBrk="1" hangingPunct="1"/>
            <a:r>
              <a:rPr lang="zh-CN" altLang="en-US" sz="2200" dirty="0" smtClean="0"/>
              <a:t>关系中的每个元素是关系中的</a:t>
            </a:r>
            <a:r>
              <a:rPr lang="zh-CN" altLang="en-US" sz="2200" dirty="0" smtClean="0">
                <a:solidFill>
                  <a:schemeClr val="accent2"/>
                </a:solidFill>
              </a:rPr>
              <a:t>元组</a:t>
            </a:r>
            <a:r>
              <a:rPr lang="zh-CN" altLang="en-US" sz="2200" dirty="0" smtClean="0"/>
              <a:t>，通常用 </a:t>
            </a:r>
            <a:r>
              <a:rPr lang="en-US" altLang="zh-CN" sz="2200" i="1" dirty="0" smtClean="0"/>
              <a:t>t </a:t>
            </a:r>
            <a:r>
              <a:rPr lang="zh-CN" altLang="en-US" sz="2200" dirty="0" smtClean="0"/>
              <a:t>表示。</a:t>
            </a:r>
          </a:p>
          <a:p>
            <a:pPr algn="just" eaLnBrk="1" hangingPunct="1"/>
            <a:endParaRPr lang="zh-CN" altLang="en-US" sz="2600" dirty="0" smtClean="0"/>
          </a:p>
          <a:p>
            <a:pPr algn="just" eaLnBrk="1" hangingPunct="1"/>
            <a:r>
              <a:rPr lang="en-US" altLang="zh-CN" sz="2600" dirty="0" smtClean="0"/>
              <a:t>3) </a:t>
            </a:r>
            <a:r>
              <a:rPr lang="zh-CN" altLang="en-US" sz="2600" dirty="0" smtClean="0"/>
              <a:t>单元关系与二元关系</a:t>
            </a:r>
          </a:p>
          <a:p>
            <a:pPr lvl="1" algn="just" eaLnBrk="1" hangingPunct="1"/>
            <a:r>
              <a:rPr lang="zh-CN" altLang="en-US" sz="2200" dirty="0" smtClean="0"/>
              <a:t>当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=1</a:t>
            </a:r>
            <a:r>
              <a:rPr lang="zh-CN" altLang="en-US" sz="2200" dirty="0" smtClean="0"/>
              <a:t>时，称该关系为</a:t>
            </a:r>
            <a:r>
              <a:rPr lang="zh-CN" altLang="en-US" sz="2200" dirty="0" smtClean="0">
                <a:solidFill>
                  <a:schemeClr val="accent2"/>
                </a:solidFill>
                <a:ea typeface="黑体" pitchFamily="2" charset="-122"/>
              </a:rPr>
              <a:t>单元</a:t>
            </a:r>
            <a:r>
              <a:rPr lang="zh-CN" altLang="en-US" sz="2200" dirty="0" smtClean="0">
                <a:solidFill>
                  <a:schemeClr val="accent2"/>
                </a:solidFill>
              </a:rPr>
              <a:t>关系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Unary relation</a:t>
            </a:r>
            <a:r>
              <a:rPr lang="zh-CN" altLang="en-US" sz="2200" dirty="0" smtClean="0"/>
              <a:t>）。</a:t>
            </a:r>
          </a:p>
          <a:p>
            <a:pPr lvl="1" algn="just" eaLnBrk="1" hangingPunct="1"/>
            <a:r>
              <a:rPr lang="zh-CN" altLang="en-US" sz="2200" dirty="0" smtClean="0"/>
              <a:t>当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=2</a:t>
            </a:r>
            <a:r>
              <a:rPr lang="zh-CN" altLang="en-US" sz="2200" dirty="0" smtClean="0"/>
              <a:t>时，称该关系为</a:t>
            </a:r>
            <a:r>
              <a:rPr lang="zh-CN" altLang="en-US" sz="2200" dirty="0" smtClean="0">
                <a:solidFill>
                  <a:schemeClr val="accent2"/>
                </a:solidFill>
                <a:ea typeface="黑体" pitchFamily="2" charset="-122"/>
              </a:rPr>
              <a:t>二元</a:t>
            </a:r>
            <a:r>
              <a:rPr lang="zh-CN" altLang="en-US" sz="2200" dirty="0" smtClean="0">
                <a:solidFill>
                  <a:schemeClr val="accent2"/>
                </a:solidFill>
              </a:rPr>
              <a:t>关系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Binary relation</a:t>
            </a:r>
            <a:r>
              <a:rPr lang="zh-CN" altLang="en-US" sz="2200" dirty="0" smtClean="0"/>
              <a:t>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46263"/>
          </a:xfrm>
        </p:spPr>
        <p:txBody>
          <a:bodyPr/>
          <a:lstStyle/>
          <a:p>
            <a:pPr algn="just" eaLnBrk="1" hangingPunct="1"/>
            <a:r>
              <a:rPr lang="en-US" altLang="zh-CN" dirty="0" smtClean="0"/>
              <a:t>4) </a:t>
            </a:r>
            <a:r>
              <a:rPr lang="zh-CN" altLang="en-US" dirty="0" smtClean="0"/>
              <a:t>关系的表示</a:t>
            </a:r>
          </a:p>
          <a:p>
            <a:pPr lvl="1" algn="just" eaLnBrk="1" hangingPunct="1"/>
            <a:r>
              <a:rPr lang="zh-CN" altLang="en-US" dirty="0" smtClean="0"/>
              <a:t>关系也是一个二维表，表的每行对应一个元组，表的每列对应一个域。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273629"/>
              </p:ext>
            </p:extLst>
          </p:nvPr>
        </p:nvGraphicFramePr>
        <p:xfrm>
          <a:off x="467544" y="3429000"/>
          <a:ext cx="8610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文档" r:id="rId4" imgW="3752088" imgH="1103376" progId="Word.Document.8">
                  <p:embed/>
                </p:oleObj>
              </mc:Choice>
              <mc:Fallback>
                <p:oleObj name="文档" r:id="rId4" imgW="3752088" imgH="110337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429000"/>
                        <a:ext cx="86106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5) </a:t>
            </a:r>
            <a:r>
              <a:rPr lang="zh-CN" altLang="en-US" smtClean="0"/>
              <a:t>属性</a:t>
            </a:r>
          </a:p>
          <a:p>
            <a:pPr lvl="1" algn="just" eaLnBrk="1" hangingPunct="1"/>
            <a:r>
              <a:rPr lang="zh-CN" altLang="en-US" smtClean="0"/>
              <a:t>关系中不同列可以对应相同的域，为了加以区分，必须对每列起一个名字，称为</a:t>
            </a:r>
            <a:r>
              <a:rPr lang="zh-CN" altLang="en-US" smtClean="0">
                <a:solidFill>
                  <a:schemeClr val="accent2"/>
                </a:solidFill>
                <a:ea typeface="黑体" pitchFamily="2" charset="-122"/>
              </a:rPr>
              <a:t>属性</a:t>
            </a:r>
            <a:r>
              <a:rPr lang="zh-CN" altLang="en-US" smtClean="0"/>
              <a:t>（</a:t>
            </a:r>
            <a:r>
              <a:rPr lang="en-US" altLang="zh-CN" smtClean="0"/>
              <a:t>Attribute</a:t>
            </a:r>
            <a:r>
              <a:rPr lang="zh-CN" altLang="en-US" smtClean="0"/>
              <a:t>）。</a:t>
            </a:r>
          </a:p>
          <a:p>
            <a:pPr lvl="1" algn="just" eaLnBrk="1" hangingPunct="1"/>
            <a:r>
              <a:rPr lang="en-US" altLang="zh-CN" i="1" smtClean="0"/>
              <a:t>n</a:t>
            </a:r>
            <a:r>
              <a:rPr lang="zh-CN" altLang="en-US" smtClean="0"/>
              <a:t>目关系必有</a:t>
            </a:r>
            <a:r>
              <a:rPr lang="en-US" altLang="zh-CN" i="1" smtClean="0"/>
              <a:t>n</a:t>
            </a:r>
            <a:r>
              <a:rPr lang="zh-CN" altLang="en-US" smtClean="0"/>
              <a:t>个属性。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600" dirty="0" smtClean="0">
                <a:ea typeface="黑体" pitchFamily="2" charset="-122"/>
              </a:rPr>
              <a:t>6) </a:t>
            </a:r>
            <a:r>
              <a:rPr lang="zh-CN" altLang="en-US" sz="2600" dirty="0" smtClean="0"/>
              <a:t>码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200" dirty="0" smtClean="0"/>
              <a:t>候选码</a:t>
            </a:r>
            <a:endParaRPr lang="zh-CN" altLang="en-US" sz="2200" dirty="0" smtClean="0">
              <a:ea typeface="黑体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 smtClean="0"/>
              <a:t>若关系中的某一属性组的值能唯一地标识一个元组，则称该属性组为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候选码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Candidate key</a:t>
            </a:r>
            <a:r>
              <a:rPr lang="zh-CN" altLang="en-US" dirty="0" smtClean="0"/>
              <a:t>）。</a:t>
            </a:r>
          </a:p>
          <a:p>
            <a:pPr lvl="2" algn="just" eaLnBrk="1" hangingPunct="1">
              <a:lnSpc>
                <a:spcPct val="90000"/>
              </a:lnSpc>
              <a:spcBef>
                <a:spcPts val="400"/>
              </a:spcBef>
            </a:pPr>
            <a:r>
              <a:rPr lang="zh-CN" altLang="en-US" dirty="0" smtClean="0"/>
              <a:t>候选码的诸属性称为</a:t>
            </a:r>
            <a:r>
              <a:rPr lang="zh-CN" altLang="en-US" dirty="0" smtClean="0">
                <a:solidFill>
                  <a:schemeClr val="accent2"/>
                </a:solidFill>
              </a:rPr>
              <a:t>主属性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Prime attribute</a:t>
            </a:r>
            <a:r>
              <a:rPr lang="zh-CN" altLang="en-US" dirty="0" smtClean="0"/>
              <a:t>）。</a:t>
            </a:r>
          </a:p>
          <a:p>
            <a:pPr lvl="2" algn="just" eaLnBrk="1" hangingPunct="1">
              <a:lnSpc>
                <a:spcPct val="90000"/>
              </a:lnSpc>
              <a:spcBef>
                <a:spcPts val="400"/>
              </a:spcBef>
            </a:pPr>
            <a:r>
              <a:rPr lang="zh-CN" altLang="en-US" dirty="0" smtClean="0"/>
              <a:t>不包含在任何侯选码中的属性称为非码属性（</a:t>
            </a:r>
            <a:r>
              <a:rPr lang="en-US" altLang="zh-CN" dirty="0" smtClean="0"/>
              <a:t>Non-key attribute</a:t>
            </a:r>
            <a:r>
              <a:rPr lang="zh-CN" altLang="en-US" dirty="0" smtClean="0"/>
              <a:t>）。 </a:t>
            </a:r>
          </a:p>
          <a:p>
            <a:pPr lvl="2" algn="just" eaLnBrk="1" hangingPunct="1">
              <a:lnSpc>
                <a:spcPct val="90000"/>
              </a:lnSpc>
              <a:spcBef>
                <a:spcPts val="400"/>
              </a:spcBef>
            </a:pPr>
            <a:r>
              <a:rPr lang="zh-CN" altLang="en-US" dirty="0" smtClean="0"/>
              <a:t>在最简单的情况下，候选码只包含一个属性。在最极端的情况下，关系模式的所有属性组是这个关系模式的候选码，称为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全码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All-key</a:t>
            </a:r>
            <a:r>
              <a:rPr lang="zh-CN" altLang="en-US" dirty="0" smtClean="0"/>
              <a:t>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码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  <a:p>
            <a:pPr lvl="1" algn="just" eaLnBrk="1" hangingPunct="1"/>
            <a:r>
              <a:rPr lang="zh-CN" altLang="en-US" smtClean="0"/>
              <a:t>主码</a:t>
            </a:r>
          </a:p>
          <a:p>
            <a:pPr lvl="2" algn="just" eaLnBrk="1" hangingPunct="1">
              <a:spcBef>
                <a:spcPts val="400"/>
              </a:spcBef>
            </a:pPr>
            <a:r>
              <a:rPr lang="zh-CN" altLang="en-US" smtClean="0"/>
              <a:t>若一个关系有多个候选码，则选定其中一个为</a:t>
            </a:r>
            <a:r>
              <a:rPr lang="zh-CN" altLang="en-US" smtClean="0">
                <a:solidFill>
                  <a:schemeClr val="accent2"/>
                </a:solidFill>
                <a:ea typeface="黑体" pitchFamily="2" charset="-122"/>
              </a:rPr>
              <a:t>主码</a:t>
            </a:r>
            <a:r>
              <a:rPr lang="zh-CN" altLang="en-US" smtClean="0"/>
              <a:t>（</a:t>
            </a:r>
            <a:r>
              <a:rPr lang="en-US" altLang="zh-CN" smtClean="0"/>
              <a:t>Primary key</a:t>
            </a:r>
            <a:r>
              <a:rPr lang="zh-CN" altLang="en-US" smtClean="0"/>
              <a:t>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311" y="1124744"/>
            <a:ext cx="8229600" cy="5256584"/>
          </a:xfrm>
        </p:spPr>
        <p:txBody>
          <a:bodyPr/>
          <a:lstStyle/>
          <a:p>
            <a:pPr algn="just" eaLnBrk="1" hangingPunct="1">
              <a:spcBef>
                <a:spcPts val="400"/>
              </a:spcBef>
            </a:pPr>
            <a:r>
              <a:rPr lang="en-US" altLang="zh-CN" sz="2800" dirty="0" smtClean="0"/>
              <a:t>7) </a:t>
            </a:r>
            <a:r>
              <a:rPr lang="zh-CN" altLang="en-US" sz="2800" dirty="0" smtClean="0"/>
              <a:t>三类关系</a:t>
            </a:r>
          </a:p>
          <a:p>
            <a:pPr lvl="1" algn="just" eaLnBrk="1" hangingPunct="1"/>
            <a:r>
              <a:rPr lang="zh-CN" altLang="en-US" sz="2400" dirty="0" smtClean="0"/>
              <a:t>基本关系（基本表或基表）</a:t>
            </a:r>
          </a:p>
          <a:p>
            <a:pPr lvl="2" eaLnBrk="1" hangingPunct="1"/>
            <a:r>
              <a:rPr lang="zh-CN" altLang="en-US" sz="2000" dirty="0" smtClean="0"/>
              <a:t>实际存在的表，是实际存储数据的逻辑表示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400" dirty="0" smtClean="0"/>
              <a:t>查询表</a:t>
            </a:r>
          </a:p>
          <a:p>
            <a:pPr lvl="2" algn="just" eaLnBrk="1" hangingPunct="1"/>
            <a:r>
              <a:rPr lang="zh-CN" altLang="en-US" sz="2000" dirty="0" smtClean="0"/>
              <a:t>查询结果对应的表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400" dirty="0" smtClean="0"/>
              <a:t>视图表</a:t>
            </a:r>
          </a:p>
          <a:p>
            <a:pPr lvl="2" algn="just" eaLnBrk="1" hangingPunct="1"/>
            <a:r>
              <a:rPr lang="zh-CN" altLang="en-US" sz="2000" dirty="0" smtClean="0"/>
              <a:t>由基本表或其他视图表导出的表，是虚表，不对应实际存储的数据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普通视图）。</a:t>
            </a:r>
            <a:endParaRPr lang="en-US" altLang="zh-CN" sz="2000" dirty="0" smtClean="0"/>
          </a:p>
          <a:p>
            <a:pPr lvl="2" algn="just" eaLnBrk="1" hangingPunct="1"/>
            <a:r>
              <a:rPr lang="zh-CN" altLang="en-US" sz="2000" dirty="0" smtClean="0"/>
              <a:t>现在很多商业数据库支持物化视图，可以保存数据，建立索引，目的是加速访问。</a:t>
            </a:r>
            <a:endParaRPr lang="en-US" altLang="zh-CN" sz="2000" dirty="0" smtClean="0"/>
          </a:p>
          <a:p>
            <a:pPr marL="671512" lvl="2" indent="0" algn="just" eaLnBrk="1" hangingPunct="1">
              <a:buNone/>
            </a:pPr>
            <a:r>
              <a:rPr lang="en-US" altLang="zh-CN" sz="2000" dirty="0" smtClean="0"/>
              <a:t>	Create view V_1 as</a:t>
            </a:r>
          </a:p>
          <a:p>
            <a:pPr marL="671512" lvl="2" indent="0" algn="just" eaLnBrk="1" hangingPunct="1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	select </a:t>
            </a:r>
            <a:r>
              <a:rPr lang="en-US" altLang="zh-CN" sz="2000" dirty="0" err="1" smtClean="0"/>
              <a:t>name,sex</a:t>
            </a:r>
            <a:r>
              <a:rPr lang="en-US" altLang="zh-CN" sz="2000" dirty="0" smtClean="0"/>
              <a:t> from </a:t>
            </a:r>
            <a:r>
              <a:rPr lang="en-US" altLang="zh-CN" sz="2000" dirty="0" err="1" smtClean="0"/>
              <a:t>stu</a:t>
            </a:r>
            <a:r>
              <a:rPr lang="en-US" altLang="zh-CN" sz="2000" dirty="0" smtClean="0"/>
              <a:t>;</a:t>
            </a:r>
          </a:p>
          <a:p>
            <a:pPr lvl="2" algn="just" eaLnBrk="1" hangingPunct="1"/>
            <a:endParaRPr lang="zh-CN" altLang="en-US" sz="20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8) </a:t>
            </a:r>
            <a:r>
              <a:rPr lang="zh-CN" altLang="en-US" smtClean="0"/>
              <a:t>基本关系的性质</a:t>
            </a:r>
          </a:p>
          <a:p>
            <a:pPr lvl="1" algn="just" eaLnBrk="1" hangingPunct="1"/>
            <a:r>
              <a:rPr lang="zh-CN" altLang="en-US" smtClean="0"/>
              <a:t>① 列是同质的（</a:t>
            </a:r>
            <a:r>
              <a:rPr lang="en-US" altLang="zh-CN" smtClean="0"/>
              <a:t>Homogeneous</a:t>
            </a:r>
            <a:r>
              <a:rPr lang="zh-CN" altLang="en-US" smtClean="0"/>
              <a:t>）</a:t>
            </a:r>
          </a:p>
          <a:p>
            <a:pPr lvl="2" algn="just" eaLnBrk="1" hangingPunct="1"/>
            <a:r>
              <a:rPr lang="zh-CN" altLang="en-US" smtClean="0"/>
              <a:t>每一列中的分量是同一类型的数据，来自同一个域。</a:t>
            </a:r>
          </a:p>
          <a:p>
            <a:pPr lvl="2" algn="just" eaLnBrk="1" hangingPunct="1"/>
            <a:endParaRPr lang="zh-CN" altLang="en-US" smtClean="0"/>
          </a:p>
          <a:p>
            <a:pPr lvl="1" algn="just" eaLnBrk="1" hangingPunct="1"/>
            <a:r>
              <a:rPr lang="zh-CN" altLang="en-US" smtClean="0"/>
              <a:t>② 不同的列可出自同一个域</a:t>
            </a:r>
          </a:p>
          <a:p>
            <a:pPr lvl="2" algn="just" eaLnBrk="1" hangingPunct="1"/>
            <a:r>
              <a:rPr lang="zh-CN" altLang="en-US" smtClean="0"/>
              <a:t>其中的每一列称为一个属性</a:t>
            </a:r>
          </a:p>
          <a:p>
            <a:pPr lvl="2" algn="just" eaLnBrk="1" hangingPunct="1"/>
            <a:r>
              <a:rPr lang="zh-CN" altLang="en-US" smtClean="0"/>
              <a:t>不同的属性要给予不同的属性名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例</a:t>
            </a:r>
            <a:r>
              <a:rPr lang="zh-CN" altLang="en-US" sz="2000" dirty="0" smtClean="0"/>
              <a:t>：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/>
              <a:t>上例中也可以只给出两个域：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/>
              <a:t>人（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张清玫，刘逸，李勇，刘晨，王敏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/>
              <a:t>专业（</a:t>
            </a:r>
            <a:r>
              <a:rPr lang="en-US" altLang="zh-CN" sz="2000" dirty="0" smtClean="0"/>
              <a:t>SPECIALITY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计算机专业，信息专业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/>
              <a:t>SAP</a:t>
            </a:r>
            <a:r>
              <a:rPr lang="zh-CN" altLang="en-US" sz="2000" dirty="0" smtClean="0"/>
              <a:t>关系的导师属性和研究生属性都从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域中取值。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/>
              <a:t>为了避免混淆，必须给这两个属性取不同的属性名，而不能直接使用域名。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/>
              <a:t>例如定义导师属性名为</a:t>
            </a:r>
            <a:r>
              <a:rPr lang="en-US" altLang="zh-CN" sz="2000" dirty="0" smtClean="0"/>
              <a:t>SUPERVISOR-PERSON</a:t>
            </a:r>
            <a:r>
              <a:rPr lang="zh-CN" altLang="en-US" sz="2000" dirty="0" smtClean="0"/>
              <a:t>（或</a:t>
            </a:r>
            <a:r>
              <a:rPr lang="en-US" altLang="zh-CN" sz="2000" dirty="0" smtClean="0"/>
              <a:t>SUPERVISOR</a:t>
            </a:r>
            <a:r>
              <a:rPr lang="zh-CN" altLang="en-US" sz="2000" dirty="0" smtClean="0"/>
              <a:t>）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/>
              <a:t>      研究生属性名为</a:t>
            </a:r>
            <a:r>
              <a:rPr lang="en-US" altLang="zh-CN" sz="2000" dirty="0" smtClean="0"/>
              <a:t>POSTGRADUATE-PERSON</a:t>
            </a:r>
            <a:r>
              <a:rPr lang="zh-CN" altLang="en-US" sz="2000" dirty="0" smtClean="0"/>
              <a:t>（或</a:t>
            </a:r>
            <a:r>
              <a:rPr lang="en-US" altLang="zh-CN" sz="2000" dirty="0" smtClean="0"/>
              <a:t>POSTGRADUATE</a:t>
            </a:r>
            <a:r>
              <a:rPr lang="zh-CN" altLang="en-US" sz="2000" dirty="0" smtClean="0"/>
              <a:t>）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SAP(</a:t>
            </a:r>
            <a:r>
              <a:rPr lang="en-US" altLang="zh-CN" sz="2000" dirty="0" smtClean="0"/>
              <a:t>SUPERVISOR-PERSON, SPECIALITY , 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       POSTGRADUATE-PERSON)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基本关系的性质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  <a:p>
            <a:pPr lvl="1" algn="just" eaLnBrk="1" hangingPunct="1"/>
            <a:r>
              <a:rPr lang="en-US" altLang="zh-CN" smtClean="0"/>
              <a:t>③ </a:t>
            </a:r>
            <a:r>
              <a:rPr lang="zh-CN" altLang="en-US" smtClean="0"/>
              <a:t>列的顺序无所谓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mtClean="0"/>
              <a:t>列的次序可以任意交换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mtClean="0"/>
              <a:t>遵循这一性质的数据库产品</a:t>
            </a:r>
            <a:r>
              <a:rPr lang="en-US" altLang="zh-CN" smtClean="0"/>
              <a:t>(</a:t>
            </a:r>
            <a:r>
              <a:rPr lang="zh-CN" altLang="en-US" smtClean="0"/>
              <a:t>如</a:t>
            </a:r>
            <a:r>
              <a:rPr lang="en-US" altLang="zh-CN" smtClean="0"/>
              <a:t>ORACLE)</a:t>
            </a:r>
            <a:r>
              <a:rPr lang="zh-CN" altLang="en-US" smtClean="0"/>
              <a:t>，增加新属性时，永远是插至最后一列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mtClean="0"/>
              <a:t>但也有许多关系数据库产品没有遵循这一性质，例如</a:t>
            </a:r>
            <a:r>
              <a:rPr lang="en-US" altLang="zh-CN" smtClean="0"/>
              <a:t>FoxPro</a:t>
            </a:r>
            <a:r>
              <a:rPr lang="zh-CN" altLang="en-US" smtClean="0"/>
              <a:t>仍然区分了属性顺序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基本关系的性质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dirty="0" smtClean="0"/>
              <a:t>④ </a:t>
            </a:r>
            <a:r>
              <a:rPr lang="zh-CN" altLang="en-US" dirty="0" smtClean="0"/>
              <a:t>任意两个元组不能完全相同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dirty="0" smtClean="0"/>
              <a:t>由笛卡尔积的性质决定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dirty="0" smtClean="0"/>
              <a:t>但许多关系数据库产品没有遵循这一性质。例如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FoxPro</a:t>
            </a:r>
            <a:r>
              <a:rPr lang="zh-CN" altLang="en-US" dirty="0" smtClean="0"/>
              <a:t>等都允许关系表中存在两个完全相同的元组，除非用户特别定义了相应的约束条件。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关系数据库简介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zh-CN" altLang="en-US" sz="2600" smtClean="0"/>
              <a:t>关系数据库应用数学方法来处理数据库中的数据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zh-CN" altLang="en-US" sz="2200" smtClean="0"/>
              <a:t>数据结构只有关系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zh-CN" altLang="en-US" sz="2200" smtClean="0"/>
              <a:t>关系操作有较深厚的数学基础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zh-CN" altLang="en-US" sz="2200" smtClean="0"/>
              <a:t>实现的挑战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600" smtClean="0"/>
              <a:t>IBM </a:t>
            </a:r>
            <a:r>
              <a:rPr lang="zh-CN" altLang="en-US" sz="2600" smtClean="0"/>
              <a:t>与 </a:t>
            </a:r>
            <a:r>
              <a:rPr lang="en-US" altLang="zh-CN" sz="2600" smtClean="0"/>
              <a:t>Oracle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sz="2200" smtClean="0"/>
              <a:t>1974 System 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sz="2200" smtClean="0"/>
              <a:t>SQL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sz="2200" smtClean="0"/>
              <a:t>UC Berkeley Ingres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sz="2200" smtClean="0"/>
              <a:t>QUEL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sz="2200" smtClean="0"/>
              <a:t>1988 ACM </a:t>
            </a:r>
            <a:r>
              <a:rPr lang="zh-CN" altLang="en-US" sz="2200" smtClean="0"/>
              <a:t>软件系统奖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600" smtClean="0"/>
              <a:t>80</a:t>
            </a:r>
            <a:r>
              <a:rPr lang="zh-CN" altLang="en-US" sz="2600" smtClean="0"/>
              <a:t>年代后，关系数据库系统成为最重要、最流行的数据库系统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基本关系的性质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  <a:p>
            <a:pPr lvl="1" algn="just" eaLnBrk="1" hangingPunct="1"/>
            <a:r>
              <a:rPr lang="en-US" altLang="zh-CN" smtClean="0"/>
              <a:t>⑤ </a:t>
            </a:r>
            <a:r>
              <a:rPr lang="zh-CN" altLang="en-US" smtClean="0"/>
              <a:t>行的顺序无所谓</a:t>
            </a:r>
          </a:p>
          <a:p>
            <a:pPr lvl="2" algn="just" eaLnBrk="1" hangingPunct="1">
              <a:lnSpc>
                <a:spcPct val="130000"/>
              </a:lnSpc>
            </a:pPr>
            <a:r>
              <a:rPr lang="zh-CN" altLang="en-US" smtClean="0"/>
              <a:t>行的次序可以任意交换</a:t>
            </a:r>
          </a:p>
          <a:p>
            <a:pPr lvl="2" algn="just" eaLnBrk="1" hangingPunct="1">
              <a:lnSpc>
                <a:spcPct val="130000"/>
              </a:lnSpc>
            </a:pPr>
            <a:r>
              <a:rPr lang="zh-CN" altLang="en-US" smtClean="0"/>
              <a:t>遵循这一性质的数据库产品</a:t>
            </a:r>
            <a:r>
              <a:rPr lang="en-US" altLang="zh-CN" smtClean="0"/>
              <a:t>(</a:t>
            </a:r>
            <a:r>
              <a:rPr lang="zh-CN" altLang="en-US" smtClean="0"/>
              <a:t>如</a:t>
            </a:r>
            <a:r>
              <a:rPr lang="en-US" altLang="zh-CN" smtClean="0"/>
              <a:t>ORACLE)</a:t>
            </a:r>
            <a:r>
              <a:rPr lang="zh-CN" altLang="en-US" smtClean="0"/>
              <a:t>，插入一个元组时永远插至最后一行</a:t>
            </a:r>
          </a:p>
          <a:p>
            <a:pPr lvl="2" algn="just" eaLnBrk="1" hangingPunct="1">
              <a:lnSpc>
                <a:spcPct val="130000"/>
              </a:lnSpc>
            </a:pPr>
            <a:r>
              <a:rPr lang="zh-CN" altLang="en-US" smtClean="0"/>
              <a:t>但也有许多关系数据库产品没有遵循这一性质，例如</a:t>
            </a:r>
            <a:r>
              <a:rPr lang="en-US" altLang="zh-CN" smtClean="0"/>
              <a:t>FoxPro</a:t>
            </a:r>
            <a:r>
              <a:rPr lang="zh-CN" altLang="en-US" smtClean="0"/>
              <a:t>仍然区分了元组的顺序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关系（续）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基本关系的性质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 ⑥ </a:t>
            </a:r>
            <a:r>
              <a:rPr lang="zh-CN" altLang="en-US" smtClean="0"/>
              <a:t>分量必须取原子值</a:t>
            </a:r>
          </a:p>
          <a:p>
            <a:pPr lvl="2" algn="just" eaLnBrk="1" hangingPunct="1"/>
            <a:r>
              <a:rPr lang="zh-CN" altLang="en-US" smtClean="0"/>
              <a:t>每一个分量都必须是不可分的数据项。这是规 范条件中最基本的一条</a:t>
            </a:r>
          </a:p>
          <a:p>
            <a:pPr lvl="2" algn="just" eaLnBrk="1" hangingPunct="1"/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066800" y="3810000"/>
          <a:ext cx="754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文档" r:id="rId4" imgW="3617976" imgH="960120" progId="Word.Document.8">
                  <p:embed/>
                </p:oleObj>
              </mc:Choice>
              <mc:Fallback>
                <p:oleObj name="文档" r:id="rId4" imgW="3617976" imgH="9601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754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  关系模式</a:t>
            </a:r>
            <a:endParaRPr lang="zh-CN" altLang="en-US" smtClean="0">
              <a:ea typeface="黑体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．什么是关系模式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．定义关系模式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3.  </a:t>
            </a:r>
            <a:r>
              <a:rPr lang="zh-CN" altLang="en-US" smtClean="0"/>
              <a:t>关系模式与关系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．什么是关系模式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848600" cy="4495800"/>
          </a:xfrm>
        </p:spPr>
        <p:txBody>
          <a:bodyPr/>
          <a:lstStyle/>
          <a:p>
            <a:pPr algn="just" eaLnBrk="1" hangingPunct="1"/>
            <a:r>
              <a:rPr lang="zh-CN" altLang="en-US" sz="2600" dirty="0" smtClean="0"/>
              <a:t>关系模式（</a:t>
            </a:r>
            <a:r>
              <a:rPr lang="en-US" altLang="zh-CN" sz="2600" dirty="0" smtClean="0"/>
              <a:t>Relation Schema</a:t>
            </a:r>
            <a:r>
              <a:rPr lang="zh-CN" altLang="en-US" sz="2600" dirty="0" smtClean="0"/>
              <a:t>）是型，关系是值</a:t>
            </a:r>
          </a:p>
          <a:p>
            <a:pPr algn="just" eaLnBrk="1" hangingPunct="1"/>
            <a:r>
              <a:rPr lang="zh-CN" altLang="en-US" sz="2600" dirty="0" smtClean="0"/>
              <a:t>关系模式是对关系的描述</a:t>
            </a:r>
          </a:p>
          <a:p>
            <a:pPr lvl="1" algn="just" eaLnBrk="1" hangingPunct="1"/>
            <a:r>
              <a:rPr lang="zh-CN" altLang="en-US" dirty="0" smtClean="0"/>
              <a:t>元组集合（关系）的结构，即</a:t>
            </a:r>
          </a:p>
          <a:p>
            <a:pPr lvl="2" algn="just" eaLnBrk="1" hangingPunct="1"/>
            <a:r>
              <a:rPr lang="zh-CN" altLang="en-US" dirty="0" smtClean="0"/>
              <a:t>属性构成</a:t>
            </a:r>
          </a:p>
          <a:p>
            <a:pPr lvl="2" algn="just" eaLnBrk="1" hangingPunct="1"/>
            <a:r>
              <a:rPr lang="zh-CN" altLang="en-US" dirty="0" smtClean="0"/>
              <a:t>属性来自的域           </a:t>
            </a:r>
          </a:p>
          <a:p>
            <a:pPr lvl="2" algn="just" eaLnBrk="1" hangingPunct="1"/>
            <a:r>
              <a:rPr lang="zh-CN" altLang="en-US" dirty="0" smtClean="0"/>
              <a:t>属性与域之间的映象关系</a:t>
            </a:r>
          </a:p>
          <a:p>
            <a:pPr lvl="1" algn="just" eaLnBrk="1" hangingPunct="1"/>
            <a:r>
              <a:rPr lang="zh-CN" altLang="en-US" dirty="0" smtClean="0"/>
              <a:t>元组语义</a:t>
            </a:r>
          </a:p>
          <a:p>
            <a:pPr lvl="1" algn="just" eaLnBrk="1" hangingPunct="1"/>
            <a:r>
              <a:rPr lang="zh-CN" altLang="en-US" dirty="0" smtClean="0"/>
              <a:t>完整性约束条件</a:t>
            </a:r>
          </a:p>
          <a:p>
            <a:pPr lvl="1" algn="just" eaLnBrk="1" hangingPunct="1"/>
            <a:r>
              <a:rPr lang="zh-CN" altLang="en-US" dirty="0" smtClean="0"/>
              <a:t>属性间的数据依赖关系集合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．定义关系模式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关系模式可以形式化地表示为：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79710F"/>
                </a:solidFill>
              </a:rPr>
              <a:t>    		</a:t>
            </a:r>
            <a:r>
              <a:rPr lang="en-US" altLang="zh-CN" i="1" dirty="0" smtClean="0">
                <a:solidFill>
                  <a:srgbClr val="79710F"/>
                </a:solidFill>
              </a:rPr>
              <a:t>R</a:t>
            </a:r>
            <a:r>
              <a:rPr lang="zh-CN" altLang="en-US" dirty="0" smtClean="0">
                <a:solidFill>
                  <a:srgbClr val="79710F"/>
                </a:solidFill>
              </a:rPr>
              <a:t>（</a:t>
            </a:r>
            <a:r>
              <a:rPr lang="en-US" altLang="zh-CN" i="1" dirty="0" smtClean="0">
                <a:solidFill>
                  <a:srgbClr val="79710F"/>
                </a:solidFill>
              </a:rPr>
              <a:t>U</a:t>
            </a:r>
            <a:r>
              <a:rPr lang="zh-CN" altLang="en-US" dirty="0" smtClean="0">
                <a:solidFill>
                  <a:srgbClr val="79710F"/>
                </a:solidFill>
              </a:rPr>
              <a:t>，</a:t>
            </a:r>
            <a:r>
              <a:rPr lang="en-US" altLang="zh-CN" i="1" dirty="0" smtClean="0">
                <a:solidFill>
                  <a:srgbClr val="79710F"/>
                </a:solidFill>
              </a:rPr>
              <a:t>D</a:t>
            </a:r>
            <a:r>
              <a:rPr lang="zh-CN" altLang="en-US" dirty="0" smtClean="0">
                <a:solidFill>
                  <a:srgbClr val="79710F"/>
                </a:solidFill>
              </a:rPr>
              <a:t>，</a:t>
            </a:r>
            <a:r>
              <a:rPr lang="en-US" altLang="zh-CN" dirty="0" err="1" smtClean="0">
                <a:solidFill>
                  <a:srgbClr val="79710F"/>
                </a:solidFill>
              </a:rPr>
              <a:t>dom</a:t>
            </a:r>
            <a:r>
              <a:rPr lang="zh-CN" altLang="en-US" dirty="0" smtClean="0">
                <a:solidFill>
                  <a:srgbClr val="79710F"/>
                </a:solidFill>
              </a:rPr>
              <a:t>，</a:t>
            </a:r>
            <a:r>
              <a:rPr lang="en-US" altLang="zh-CN" i="1" dirty="0" smtClean="0">
                <a:solidFill>
                  <a:srgbClr val="79710F"/>
                </a:solidFill>
              </a:rPr>
              <a:t>F</a:t>
            </a:r>
            <a:r>
              <a:rPr lang="zh-CN" altLang="en-US" dirty="0" smtClean="0">
                <a:solidFill>
                  <a:srgbClr val="79710F"/>
                </a:solidFill>
              </a:rPr>
              <a:t>）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i="1" dirty="0" smtClean="0"/>
              <a:t>		 </a:t>
            </a:r>
            <a:r>
              <a:rPr lang="en-US" altLang="zh-CN" i="1" dirty="0" smtClean="0"/>
              <a:t>R      </a:t>
            </a:r>
            <a:r>
              <a:rPr lang="zh-CN" altLang="en-US" dirty="0" smtClean="0"/>
              <a:t>关系名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组成该关系的属性名集合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属性组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中属性所来自的域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属性向域的映象集合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属性间的数据依赖关系集合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定义关系模式 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/>
              <a:t>例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  在上面例子中，由于导师和研究生出自同一个域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人，所以要取不同的属性名，并在模式中定义属性向域的映象，即说明它们分别出自哪个域，如：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  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SUPERVISOR-PERSON</a:t>
            </a:r>
            <a:r>
              <a:rPr lang="zh-CN" altLang="en-US" dirty="0" smtClean="0"/>
              <a:t>）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 smtClean="0"/>
              <a:t>=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POSTGRADUATE-PERSON</a:t>
            </a:r>
            <a:r>
              <a:rPr lang="zh-CN" altLang="en-US" dirty="0" smtClean="0"/>
              <a:t>）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 smtClean="0"/>
              <a:t>=PERSON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定义关系模式 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600" dirty="0" smtClean="0"/>
              <a:t>关系模式通常可以简记为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200" dirty="0" smtClean="0"/>
              <a:t>    		</a:t>
            </a:r>
            <a:r>
              <a:rPr lang="en-US" altLang="zh-CN" sz="2200" i="1" dirty="0" smtClean="0"/>
              <a:t>R </a:t>
            </a:r>
            <a:r>
              <a:rPr lang="en-US" altLang="zh-CN" sz="2200" dirty="0" smtClean="0"/>
              <a:t>(</a:t>
            </a:r>
            <a:r>
              <a:rPr lang="en-US" altLang="zh-CN" sz="2200" i="1" dirty="0" smtClean="0"/>
              <a:t>U</a:t>
            </a:r>
            <a:r>
              <a:rPr lang="en-US" altLang="zh-CN" sz="2200" dirty="0" smtClean="0"/>
              <a:t>)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dirty="0" smtClean="0"/>
              <a:t>	   </a:t>
            </a:r>
            <a:r>
              <a:rPr lang="zh-CN" altLang="en-US" sz="2200" dirty="0" smtClean="0"/>
              <a:t>或     </a:t>
            </a:r>
            <a:r>
              <a:rPr lang="en-US" altLang="zh-CN" sz="2200" i="1" dirty="0" smtClean="0"/>
              <a:t>R </a:t>
            </a:r>
            <a:r>
              <a:rPr lang="en-US" altLang="zh-CN" sz="2200" dirty="0" smtClean="0"/>
              <a:t>(</a:t>
            </a:r>
            <a:r>
              <a:rPr lang="en-US" altLang="zh-CN" sz="2200" i="1" dirty="0" smtClean="0"/>
              <a:t>A</a:t>
            </a:r>
            <a:r>
              <a:rPr lang="en-US" altLang="zh-CN" sz="2200" baseline="-250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i="1" dirty="0" smtClean="0"/>
              <a:t>A</a:t>
            </a:r>
            <a:r>
              <a:rPr lang="en-US" altLang="zh-CN" sz="2200" baseline="-25000" dirty="0" smtClean="0"/>
              <a:t>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…</a:t>
            </a:r>
            <a:r>
              <a:rPr lang="zh-CN" altLang="en-US" sz="2200" dirty="0" smtClean="0"/>
              <a:t>，</a:t>
            </a:r>
            <a:r>
              <a:rPr lang="en-US" altLang="zh-CN" sz="2200" i="1" dirty="0" smtClean="0"/>
              <a:t>A</a:t>
            </a:r>
            <a:r>
              <a:rPr lang="en-US" altLang="zh-CN" sz="2200" i="1" baseline="-25000" dirty="0" smtClean="0"/>
              <a:t>n</a:t>
            </a:r>
            <a:r>
              <a:rPr lang="en-US" altLang="zh-CN" sz="2200" dirty="0" smtClean="0"/>
              <a:t>)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i="1" dirty="0" smtClean="0"/>
              <a:t>R   </a:t>
            </a:r>
            <a:r>
              <a:rPr lang="zh-CN" altLang="en-US" sz="2200" dirty="0" smtClean="0"/>
              <a:t>关系名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i="1" dirty="0" smtClean="0"/>
              <a:t>A</a:t>
            </a:r>
            <a:r>
              <a:rPr lang="en-US" altLang="zh-CN" sz="2200" baseline="-250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i="1" dirty="0" smtClean="0"/>
              <a:t>A</a:t>
            </a:r>
            <a:r>
              <a:rPr lang="en-US" altLang="zh-CN" sz="2200" baseline="-25000" dirty="0" smtClean="0"/>
              <a:t>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…</a:t>
            </a:r>
            <a:r>
              <a:rPr lang="zh-CN" altLang="en-US" sz="2200" dirty="0" smtClean="0"/>
              <a:t>，</a:t>
            </a:r>
            <a:r>
              <a:rPr lang="en-US" altLang="zh-CN" sz="2200" i="1" dirty="0" smtClean="0"/>
              <a:t>A</a:t>
            </a:r>
            <a:r>
              <a:rPr lang="en-US" altLang="zh-CN" sz="2200" i="1" baseline="-25000" dirty="0" smtClean="0"/>
              <a:t>n      </a:t>
            </a:r>
            <a:r>
              <a:rPr lang="zh-CN" altLang="en-US" sz="2200" dirty="0" smtClean="0"/>
              <a:t>属性名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z="2200" dirty="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200" dirty="0" smtClean="0"/>
              <a:t>注：域名及属性向域的映象常常直接说明为属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200" dirty="0" smtClean="0"/>
              <a:t>        性的类型、长度。</a:t>
            </a:r>
          </a:p>
          <a:p>
            <a:pPr eaLnBrk="1" hangingPunct="1"/>
            <a:endParaRPr lang="en-US" altLang="zh-CN" sz="26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 </a:t>
            </a:r>
            <a:r>
              <a:rPr lang="zh-CN" altLang="en-US" smtClean="0"/>
              <a:t>关系模式与关系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关系模式</a:t>
            </a:r>
          </a:p>
          <a:p>
            <a:pPr lvl="1" algn="just" eaLnBrk="1" hangingPunct="1"/>
            <a:r>
              <a:rPr lang="zh-CN" altLang="en-US" smtClean="0"/>
              <a:t>对关系的描述</a:t>
            </a:r>
          </a:p>
          <a:p>
            <a:pPr lvl="1" algn="just" eaLnBrk="1" hangingPunct="1"/>
            <a:r>
              <a:rPr lang="zh-CN" altLang="en-US" smtClean="0"/>
              <a:t>静态的、稳定的</a:t>
            </a:r>
          </a:p>
          <a:p>
            <a:pPr algn="just" eaLnBrk="1" hangingPunct="1"/>
            <a:r>
              <a:rPr lang="zh-CN" altLang="en-US" smtClean="0"/>
              <a:t>关系</a:t>
            </a:r>
          </a:p>
          <a:p>
            <a:pPr lvl="1" algn="just" eaLnBrk="1" hangingPunct="1"/>
            <a:r>
              <a:rPr lang="zh-CN" altLang="en-US" smtClean="0"/>
              <a:t>关系模式在某一时刻的状态或内容</a:t>
            </a:r>
          </a:p>
          <a:p>
            <a:pPr lvl="1" algn="just" eaLnBrk="1" hangingPunct="1"/>
            <a:r>
              <a:rPr lang="zh-CN" altLang="en-US" smtClean="0"/>
              <a:t>动态的、随时间不断变化的</a:t>
            </a:r>
          </a:p>
          <a:p>
            <a:pPr algn="just" eaLnBrk="1" hangingPunct="1"/>
            <a:r>
              <a:rPr lang="zh-CN" altLang="en-US" smtClean="0"/>
              <a:t>关系模式和关系往往统称为关系，通过上下文加以区别。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49" charset="-122"/>
              </a:rPr>
              <a:t>三、关系数据库</a:t>
            </a:r>
            <a:endParaRPr lang="zh-CN" altLang="en-US" smtClean="0">
              <a:ea typeface="黑体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70000"/>
              </a:lnSpc>
            </a:pPr>
            <a:r>
              <a:rPr lang="en-US" altLang="zh-CN" smtClean="0"/>
              <a:t>1. </a:t>
            </a:r>
            <a:r>
              <a:rPr lang="zh-CN" altLang="en-US" smtClean="0"/>
              <a:t>关系数据库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zh-CN" smtClean="0"/>
              <a:t>2. </a:t>
            </a:r>
            <a:r>
              <a:rPr lang="zh-CN" altLang="en-US" smtClean="0"/>
              <a:t>关系数据库的型与值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关系数据库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mtClean="0"/>
              <a:t>在一个给定的应用领域中，所有实体及实体之间联系的关系的集合构成一个关系数据库。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关系数据库简介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600" smtClean="0"/>
              <a:t>典型实验系统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200" smtClean="0"/>
              <a:t>System 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200" smtClean="0"/>
              <a:t>University INGRES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600" smtClean="0"/>
              <a:t>典型商用系统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200" smtClean="0"/>
              <a:t>ORACLE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200" smtClean="0"/>
              <a:t>SYBASE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DB2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SQL Server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200" smtClean="0"/>
              <a:t>INFORMIX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200" smtClean="0"/>
              <a:t>INGRES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关系数据库的型与值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关系数据库也有型和值之分</a:t>
            </a:r>
          </a:p>
          <a:p>
            <a:pPr algn="just" eaLnBrk="1" hangingPunct="1"/>
            <a:r>
              <a:rPr lang="zh-CN" altLang="en-US" dirty="0" smtClean="0"/>
              <a:t>关系数据库的型称为关系数据库模式，是对关系数据库的描述</a:t>
            </a:r>
          </a:p>
          <a:p>
            <a:pPr lvl="1" algn="just" eaLnBrk="1" hangingPunct="1"/>
            <a:r>
              <a:rPr lang="zh-CN" altLang="en-US" dirty="0" smtClean="0"/>
              <a:t>若干域的定义</a:t>
            </a:r>
          </a:p>
          <a:p>
            <a:pPr lvl="1" algn="just" eaLnBrk="1" hangingPunct="1"/>
            <a:r>
              <a:rPr lang="zh-CN" altLang="en-US" dirty="0" smtClean="0"/>
              <a:t>在这些域上定义的若干关系模式</a:t>
            </a:r>
          </a:p>
          <a:p>
            <a:pPr algn="just" eaLnBrk="1" hangingPunct="1"/>
            <a:r>
              <a:rPr lang="zh-CN" altLang="en-US" dirty="0" smtClean="0"/>
              <a:t>关系数据库的值是这些关系模式在某一时刻对应的关系的集合，通常简称为关系数据库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2.1  </a:t>
            </a:r>
            <a:r>
              <a:rPr lang="zh-CN" altLang="en-US" sz="3000" smtClean="0"/>
              <a:t>关系数据库概述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2.2  </a:t>
            </a:r>
            <a:r>
              <a:rPr lang="zh-CN" altLang="en-US" sz="3000" smtClean="0"/>
              <a:t>关系数据结构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>
                <a:solidFill>
                  <a:schemeClr val="accent2"/>
                </a:solidFill>
              </a:rPr>
              <a:t>2.3  </a:t>
            </a:r>
            <a:r>
              <a:rPr lang="zh-CN" altLang="en-US" sz="3000" smtClean="0">
                <a:solidFill>
                  <a:schemeClr val="accent2"/>
                </a:solidFill>
              </a:rPr>
              <a:t>关系的完整性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2.4  </a:t>
            </a:r>
            <a:r>
              <a:rPr lang="zh-CN" altLang="en-US" sz="3000" smtClean="0"/>
              <a:t>关系代数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2.5  </a:t>
            </a:r>
            <a:r>
              <a:rPr lang="zh-CN" altLang="en-US" sz="3000" smtClean="0"/>
              <a:t>关系演算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2.6  </a:t>
            </a:r>
            <a:r>
              <a:rPr lang="zh-CN" altLang="en-US" sz="3000" smtClean="0"/>
              <a:t>关系数据库管理系统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2.7  </a:t>
            </a:r>
            <a:r>
              <a:rPr lang="zh-CN" altLang="en-US" sz="3000" smtClean="0"/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000" smtClean="0"/>
              <a:t>2.3  </a:t>
            </a:r>
            <a:r>
              <a:rPr lang="zh-CN" altLang="en-US" sz="5000" smtClean="0"/>
              <a:t>关系的完整性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600" dirty="0" smtClean="0"/>
              <a:t>关系模型的完整性规则是对关系的某种约束条件。</a:t>
            </a:r>
            <a:endParaRPr lang="zh-CN" altLang="en-US" dirty="0" smtClean="0"/>
          </a:p>
          <a:p>
            <a:pPr algn="just" eaLnBrk="1" hangingPunct="1"/>
            <a:r>
              <a:rPr lang="zh-CN" altLang="en-US" sz="2600" dirty="0" smtClean="0"/>
              <a:t>关系模型中三类完整性约束：</a:t>
            </a:r>
            <a:endParaRPr lang="zh-CN" altLang="en-US" dirty="0" smtClean="0"/>
          </a:p>
          <a:p>
            <a:pPr lvl="1" algn="just" eaLnBrk="1" hangingPunct="1"/>
            <a:r>
              <a:rPr lang="zh-CN" altLang="en-US" dirty="0" smtClean="0"/>
              <a:t>实体完整性</a:t>
            </a:r>
          </a:p>
          <a:p>
            <a:pPr lvl="1" algn="just" eaLnBrk="1" hangingPunct="1"/>
            <a:r>
              <a:rPr lang="zh-CN" altLang="en-US" dirty="0" smtClean="0"/>
              <a:t>参照完整性</a:t>
            </a:r>
          </a:p>
          <a:p>
            <a:pPr lvl="1" algn="just" eaLnBrk="1" hangingPunct="1"/>
            <a:r>
              <a:rPr lang="zh-CN" altLang="en-US" dirty="0" smtClean="0"/>
              <a:t>用户定义的完整性</a:t>
            </a:r>
          </a:p>
          <a:p>
            <a:pPr algn="just" eaLnBrk="1" hangingPunct="1"/>
            <a:r>
              <a:rPr lang="zh-CN" altLang="en-US" sz="2600" dirty="0" smtClean="0"/>
              <a:t>实体完整性和参照完整性是关系模型必须满足的完整性约束条件，被称作是关系的两个</a:t>
            </a:r>
            <a:r>
              <a:rPr lang="zh-CN" altLang="en-US" sz="2600" dirty="0" smtClean="0">
                <a:solidFill>
                  <a:schemeClr val="accent2"/>
                </a:solidFill>
              </a:rPr>
              <a:t>不变性</a:t>
            </a:r>
            <a:r>
              <a:rPr lang="zh-CN" altLang="en-US" sz="2600" dirty="0" smtClean="0"/>
              <a:t>，应该由关系系统自动支持。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000" smtClean="0"/>
              <a:t>关系的完整性</a:t>
            </a:r>
            <a:r>
              <a:rPr lang="en-US" altLang="zh-CN" sz="5000" smtClean="0"/>
              <a:t>(</a:t>
            </a:r>
            <a:r>
              <a:rPr lang="zh-CN" altLang="en-US" sz="5000" smtClean="0"/>
              <a:t>续</a:t>
            </a:r>
            <a:r>
              <a:rPr lang="en-US" altLang="zh-CN" sz="5000" smtClean="0"/>
              <a:t>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1. </a:t>
            </a:r>
            <a:r>
              <a:rPr lang="zh-CN" altLang="en-US" smtClean="0"/>
              <a:t>实体完整性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2. </a:t>
            </a:r>
            <a:r>
              <a:rPr lang="zh-CN" altLang="en-US" smtClean="0"/>
              <a:t>参照完整性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3. </a:t>
            </a:r>
            <a:r>
              <a:rPr lang="zh-CN" altLang="en-US" smtClean="0"/>
              <a:t>用户定义的完整性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 实体完整性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实体完整性规则（</a:t>
            </a:r>
            <a:r>
              <a:rPr lang="en-US" altLang="zh-CN" dirty="0" smtClean="0"/>
              <a:t>Entity Integrity</a:t>
            </a:r>
            <a:r>
              <a:rPr lang="zh-CN" altLang="en-US" dirty="0" smtClean="0"/>
              <a:t>）  </a:t>
            </a:r>
          </a:p>
          <a:p>
            <a:pPr lvl="1" algn="just" eaLnBrk="1" hangingPunct="1"/>
            <a:r>
              <a:rPr lang="zh-CN" altLang="en-US" dirty="0" smtClean="0"/>
              <a:t>若属性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是基本关系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的主属性，则属性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不能取空值。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例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100" dirty="0" smtClean="0"/>
              <a:t>SAP(SUPERVISOR</a:t>
            </a:r>
            <a:r>
              <a:rPr lang="zh-CN" altLang="en-US" sz="2100" dirty="0" smtClean="0"/>
              <a:t>，</a:t>
            </a:r>
            <a:r>
              <a:rPr lang="en-US" altLang="zh-CN" sz="2100" dirty="0" smtClean="0"/>
              <a:t>SPECIALITY</a:t>
            </a:r>
            <a:r>
              <a:rPr lang="zh-CN" altLang="en-US" sz="2100" dirty="0" smtClean="0"/>
              <a:t>，</a:t>
            </a:r>
            <a:r>
              <a:rPr lang="en-US" altLang="zh-CN" sz="2100" dirty="0" smtClean="0"/>
              <a:t>POSTGRADUATE)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dirty="0" smtClean="0"/>
              <a:t>POSTGRADUATE</a:t>
            </a:r>
            <a:r>
              <a:rPr lang="zh-CN" altLang="en-US" sz="2200" dirty="0" smtClean="0"/>
              <a:t>属性为主码（假设研究生不会重名），则其不能取空值。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实体完整性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2800" dirty="0" smtClean="0"/>
              <a:t>关系模型必须遵守实体完整性规则的原因</a:t>
            </a:r>
          </a:p>
          <a:p>
            <a:pPr lvl="1" algn="just" eaLnBrk="1" hangingPunct="1"/>
            <a:r>
              <a:rPr lang="en-US" altLang="zh-CN" dirty="0" smtClean="0"/>
              <a:t>(1) </a:t>
            </a:r>
            <a:r>
              <a:rPr lang="zh-CN" altLang="en-US" dirty="0" smtClean="0"/>
              <a:t>实体完整性规则是针对基本关系而言的。一个基本表通常对应现实世界的一个实体集。</a:t>
            </a:r>
          </a:p>
          <a:p>
            <a:pPr lvl="1" algn="just" eaLnBrk="1" hangingPunct="1"/>
            <a:r>
              <a:rPr lang="en-US" altLang="zh-CN" dirty="0" smtClean="0"/>
              <a:t>(2) </a:t>
            </a:r>
            <a:r>
              <a:rPr lang="zh-CN" altLang="en-US" dirty="0" smtClean="0"/>
              <a:t>现实世界中的实体和实体间的联系都是可区分的，即它们具有某种唯一性标识。</a:t>
            </a:r>
          </a:p>
          <a:p>
            <a:pPr lvl="1" algn="just" eaLnBrk="1" hangingPunct="1"/>
            <a:r>
              <a:rPr lang="en-US" altLang="zh-CN" dirty="0" smtClean="0"/>
              <a:t>(3) </a:t>
            </a:r>
            <a:r>
              <a:rPr lang="zh-CN" altLang="en-US" dirty="0" smtClean="0"/>
              <a:t>相应地，关系模型中以候选码作为唯一性标识。</a:t>
            </a:r>
          </a:p>
          <a:p>
            <a:pPr algn="just" eaLnBrk="1" hangingPunct="1"/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实体完整性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r>
              <a:rPr lang="zh-CN" altLang="en-US" sz="2600" smtClean="0"/>
              <a:t>关系模型必须遵守实体完整性规则的原因</a:t>
            </a:r>
            <a:r>
              <a:rPr lang="en-US" altLang="zh-CN" sz="2600" smtClean="0"/>
              <a:t>(</a:t>
            </a:r>
            <a:r>
              <a:rPr lang="zh-CN" altLang="en-US" sz="2600" smtClean="0"/>
              <a:t>续</a:t>
            </a:r>
            <a:r>
              <a:rPr lang="en-US" altLang="zh-CN" sz="2600" smtClean="0"/>
              <a:t>)</a:t>
            </a:r>
          </a:p>
          <a:p>
            <a:pPr lvl="1" algn="just" eaLnBrk="1" hangingPunct="1"/>
            <a:r>
              <a:rPr lang="en-US" altLang="zh-CN" smtClean="0"/>
              <a:t>(4) </a:t>
            </a:r>
            <a:r>
              <a:rPr lang="zh-CN" altLang="en-US" smtClean="0"/>
              <a:t>候选码中的属性即主属性不能取空值。所谓空值就是“不知道”或“无意义”的值。如果主属性取空值，就说明存在某个不可标识的实体，即存在不可区分的实体，这与第</a:t>
            </a:r>
            <a:r>
              <a:rPr lang="en-US" altLang="zh-CN" smtClean="0"/>
              <a:t>(2)</a:t>
            </a:r>
            <a:r>
              <a:rPr lang="zh-CN" altLang="en-US" smtClean="0"/>
              <a:t>点相矛盾，因此这个规则称为实体完整性。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实体完整性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注意</a:t>
            </a:r>
          </a:p>
          <a:p>
            <a:pPr lvl="1" algn="just" eaLnBrk="1" hangingPunct="1"/>
            <a:r>
              <a:rPr lang="zh-CN" altLang="en-US" dirty="0" smtClean="0"/>
              <a:t>实体完整性规则规定基本关系的所有主属性都不能取空值，而不仅是主码整体不能取空值。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例：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    选修（学号，课程号，成绩）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    “学号、课程号”为主码，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    则学号和课程号两个属性都不能取空值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 参照完整性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mtClean="0"/>
              <a:t>1. </a:t>
            </a:r>
            <a:r>
              <a:rPr lang="zh-CN" altLang="en-US" smtClean="0"/>
              <a:t>关系间的引用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zh-CN" smtClean="0"/>
              <a:t>2. </a:t>
            </a:r>
            <a:r>
              <a:rPr lang="zh-CN" altLang="en-US" smtClean="0"/>
              <a:t>外码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zh-CN" smtClean="0"/>
              <a:t>3. </a:t>
            </a:r>
            <a:r>
              <a:rPr lang="zh-CN" altLang="en-US" smtClean="0"/>
              <a:t>参照完整性规则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关系间的引用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在关系模型中实体及实体间的联系都是用关系来描述的，因此可能存在着关系与关系间的引用。</a:t>
            </a:r>
          </a:p>
          <a:p>
            <a:pPr algn="just" eaLnBrk="1" hangingPunct="1"/>
            <a:endParaRPr lang="zh-CN" altLang="en-US" dirty="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学生实体、专业实体以及专业与学生间的一对多联系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  　学生（</a:t>
            </a:r>
            <a:r>
              <a:rPr lang="zh-CN" altLang="en-US" u="sng" dirty="0" smtClean="0"/>
              <a:t>学号</a:t>
            </a:r>
            <a:r>
              <a:rPr lang="zh-CN" altLang="en-US" dirty="0" smtClean="0"/>
              <a:t>，姓名，性别，专业号，年龄）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　  专业（</a:t>
            </a:r>
            <a:r>
              <a:rPr lang="zh-CN" altLang="en-US" u="sng" dirty="0" smtClean="0"/>
              <a:t>专业号</a:t>
            </a:r>
            <a:r>
              <a:rPr lang="zh-CN" altLang="en-US" dirty="0" smtClean="0"/>
              <a:t>，专业名）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>
                <a:solidFill>
                  <a:schemeClr val="accent2"/>
                </a:solidFill>
              </a:rPr>
              <a:t>2.1  </a:t>
            </a:r>
            <a:r>
              <a:rPr lang="zh-CN" altLang="en-US" sz="3000" smtClean="0">
                <a:solidFill>
                  <a:schemeClr val="accent2"/>
                </a:solidFill>
              </a:rPr>
              <a:t>关系数据库概述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2.2  </a:t>
            </a:r>
            <a:r>
              <a:rPr lang="zh-CN" altLang="en-US" sz="3000" smtClean="0"/>
              <a:t>关系数据结构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2.3  </a:t>
            </a:r>
            <a:r>
              <a:rPr lang="zh-CN" altLang="en-US" sz="3000" smtClean="0"/>
              <a:t>关系的完整性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2.4  </a:t>
            </a:r>
            <a:r>
              <a:rPr lang="zh-CN" altLang="en-US" sz="3000" smtClean="0"/>
              <a:t>关系代数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2.5  </a:t>
            </a:r>
            <a:r>
              <a:rPr lang="zh-CN" altLang="en-US" sz="3000" smtClean="0"/>
              <a:t>关系演算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2.6  </a:t>
            </a:r>
            <a:r>
              <a:rPr lang="zh-CN" altLang="en-US" sz="3000" smtClean="0"/>
              <a:t>关系数据库管理系统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2.7  </a:t>
            </a:r>
            <a:r>
              <a:rPr lang="zh-CN" altLang="en-US" sz="3000" smtClean="0"/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1676400" y="1600200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文档" r:id="rId4" imgW="7760208" imgH="5452872" progId="Word.Document.8">
                  <p:embed/>
                </p:oleObj>
              </mc:Choice>
              <mc:Fallback>
                <p:oleObj name="文档" r:id="rId4" imgW="7760208" imgH="54528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6172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1905000" y="4572000"/>
          <a:ext cx="5556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文档" r:id="rId6" imgW="7760208" imgH="4443984" progId="Word.Document.8">
                  <p:embed/>
                </p:oleObj>
              </mc:Choice>
              <mc:Fallback>
                <p:oleObj name="文档" r:id="rId6" imgW="7760208" imgH="44439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0"/>
                        <a:ext cx="55562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620713"/>
            <a:ext cx="7620000" cy="3200400"/>
          </a:xfrm>
        </p:spPr>
        <p:txBody>
          <a:bodyPr/>
          <a:lstStyle/>
          <a:p>
            <a:pPr eaLnBrk="1" hangingPunct="1"/>
            <a:r>
              <a:rPr lang="en-US" altLang="zh-CN" sz="2500" smtClean="0"/>
              <a:t/>
            </a:r>
            <a:br>
              <a:rPr lang="en-US" altLang="zh-CN" sz="2500" smtClean="0"/>
            </a:br>
            <a:r>
              <a:rPr lang="zh-CN" altLang="en-US" sz="2500" smtClean="0">
                <a:solidFill>
                  <a:schemeClr val="tx1"/>
                </a:solidFill>
              </a:rPr>
              <a:t>学生（</a:t>
            </a:r>
            <a:r>
              <a:rPr lang="zh-CN" altLang="en-US" sz="2500" u="sng" smtClean="0">
                <a:solidFill>
                  <a:schemeClr val="tx1"/>
                </a:solidFill>
              </a:rPr>
              <a:t>学号</a:t>
            </a:r>
            <a:r>
              <a:rPr lang="zh-CN" altLang="en-US" sz="2500" smtClean="0">
                <a:solidFill>
                  <a:schemeClr val="tx1"/>
                </a:solidFill>
              </a:rPr>
              <a:t>，姓名，性别，专业号，年龄）</a:t>
            </a:r>
            <a:r>
              <a:rPr lang="en-US" altLang="zh-CN" sz="2500" smtClean="0">
                <a:solidFill>
                  <a:schemeClr val="tx1"/>
                </a:solidFill>
              </a:rPr>
              <a:t/>
            </a:r>
            <a:br>
              <a:rPr lang="en-US" altLang="zh-CN" sz="2500" smtClean="0">
                <a:solidFill>
                  <a:schemeClr val="tx1"/>
                </a:solidFill>
              </a:rPr>
            </a:br>
            <a:r>
              <a:rPr lang="zh-CN" altLang="en-US" sz="2500" smtClean="0">
                <a:solidFill>
                  <a:schemeClr val="tx1"/>
                </a:solidFill>
              </a:rPr>
              <a:t> </a:t>
            </a:r>
            <a:br>
              <a:rPr lang="zh-CN" altLang="en-US" sz="2500" smtClean="0">
                <a:solidFill>
                  <a:schemeClr val="tx1"/>
                </a:solidFill>
              </a:rPr>
            </a:br>
            <a:r>
              <a:rPr lang="zh-CN" altLang="en-US" sz="2500" smtClean="0">
                <a:solidFill>
                  <a:schemeClr val="tx1"/>
                </a:solidFill>
              </a:rPr>
              <a:t/>
            </a:r>
            <a:br>
              <a:rPr lang="zh-CN" altLang="en-US" sz="2500" smtClean="0">
                <a:solidFill>
                  <a:schemeClr val="tx1"/>
                </a:solidFill>
              </a:rPr>
            </a:br>
            <a:r>
              <a:rPr lang="zh-CN" altLang="en-US" sz="2500" smtClean="0">
                <a:solidFill>
                  <a:schemeClr val="tx1"/>
                </a:solidFill>
              </a:rPr>
              <a:t/>
            </a:r>
            <a:br>
              <a:rPr lang="zh-CN" altLang="en-US" sz="2500" smtClean="0">
                <a:solidFill>
                  <a:schemeClr val="tx1"/>
                </a:solidFill>
              </a:rPr>
            </a:br>
            <a:r>
              <a:rPr lang="zh-CN" altLang="en-US" sz="2500" smtClean="0">
                <a:solidFill>
                  <a:schemeClr val="tx1"/>
                </a:solidFill>
              </a:rPr>
              <a:t/>
            </a:r>
            <a:br>
              <a:rPr lang="zh-CN" altLang="en-US" sz="2500" smtClean="0">
                <a:solidFill>
                  <a:schemeClr val="tx1"/>
                </a:solidFill>
              </a:rPr>
            </a:br>
            <a:r>
              <a:rPr lang="zh-CN" altLang="en-US" sz="2500" smtClean="0">
                <a:solidFill>
                  <a:schemeClr val="tx1"/>
                </a:solidFill>
              </a:rPr>
              <a:t/>
            </a:r>
            <a:br>
              <a:rPr lang="zh-CN" altLang="en-US" sz="2500" smtClean="0">
                <a:solidFill>
                  <a:schemeClr val="tx1"/>
                </a:solidFill>
              </a:rPr>
            </a:br>
            <a:r>
              <a:rPr lang="zh-CN" altLang="en-US" sz="2500" smtClean="0">
                <a:solidFill>
                  <a:schemeClr val="tx1"/>
                </a:solidFill>
              </a:rPr>
              <a:t/>
            </a:r>
            <a:br>
              <a:rPr lang="zh-CN" altLang="en-US" sz="2500" smtClean="0">
                <a:solidFill>
                  <a:schemeClr val="tx1"/>
                </a:solidFill>
              </a:rPr>
            </a:br>
            <a:r>
              <a:rPr lang="zh-CN" altLang="en-US" sz="2500" smtClean="0">
                <a:solidFill>
                  <a:schemeClr val="tx1"/>
                </a:solidFill>
              </a:rPr>
              <a:t/>
            </a:r>
            <a:br>
              <a:rPr lang="zh-CN" altLang="en-US" sz="2500" smtClean="0">
                <a:solidFill>
                  <a:schemeClr val="tx1"/>
                </a:solidFill>
              </a:rPr>
            </a:br>
            <a:r>
              <a:rPr lang="zh-CN" altLang="en-US" sz="2500" smtClean="0">
                <a:solidFill>
                  <a:schemeClr val="tx1"/>
                </a:solidFill>
              </a:rPr>
              <a:t>专业（</a:t>
            </a:r>
            <a:r>
              <a:rPr lang="zh-CN" altLang="en-US" sz="2500" u="sng" smtClean="0">
                <a:solidFill>
                  <a:schemeClr val="tx1"/>
                </a:solidFill>
              </a:rPr>
              <a:t>专业号</a:t>
            </a:r>
            <a:r>
              <a:rPr lang="zh-CN" altLang="en-US" sz="2500" smtClean="0">
                <a:solidFill>
                  <a:schemeClr val="tx1"/>
                </a:solidFill>
              </a:rPr>
              <a:t>，专业名）</a:t>
            </a:r>
            <a:r>
              <a:rPr lang="zh-CN" altLang="en-US" smtClean="0">
                <a:solidFill>
                  <a:schemeClr val="tx1"/>
                </a:solidFill>
              </a:rPr>
              <a:t/>
            </a:r>
            <a:br>
              <a:rPr lang="zh-CN" altLang="en-US" smtClean="0">
                <a:solidFill>
                  <a:schemeClr val="tx1"/>
                </a:solidFill>
              </a:rPr>
            </a:b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31D7A-1EDE-4518-A89B-59CD2B212B8D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关系间的引用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600" dirty="0" smtClean="0">
                <a:ea typeface="黑体" pitchFamily="2" charset="-122"/>
              </a:rPr>
              <a:t>例</a:t>
            </a:r>
            <a:r>
              <a:rPr lang="en-US" altLang="zh-CN" sz="2600" dirty="0" smtClean="0"/>
              <a:t>2  </a:t>
            </a:r>
            <a:r>
              <a:rPr lang="zh-CN" altLang="en-US" sz="2600" dirty="0" smtClean="0"/>
              <a:t>学生、课程、学生与课程之间的多对多联系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     学生（</a:t>
            </a:r>
            <a:r>
              <a:rPr lang="zh-CN" altLang="en-US" u="sng" dirty="0" smtClean="0"/>
              <a:t>学号</a:t>
            </a:r>
            <a:r>
              <a:rPr lang="zh-CN" altLang="en-US" dirty="0" smtClean="0"/>
              <a:t>，姓名，性别，专业号，年龄）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     课程（</a:t>
            </a:r>
            <a:r>
              <a:rPr lang="zh-CN" altLang="en-US" u="sng" dirty="0" smtClean="0"/>
              <a:t>课程号</a:t>
            </a:r>
            <a:r>
              <a:rPr lang="zh-CN" altLang="en-US" dirty="0" smtClean="0"/>
              <a:t>，课程名，学分）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/>
              <a:t>     选修（</a:t>
            </a:r>
            <a:r>
              <a:rPr lang="zh-CN" altLang="en-US" u="sng" dirty="0" smtClean="0"/>
              <a:t>学号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课程号</a:t>
            </a:r>
            <a:r>
              <a:rPr lang="zh-CN" altLang="en-US" dirty="0" smtClean="0"/>
              <a:t>，成绩）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algn="just" eaLnBrk="1" hangingPunct="1">
              <a:buFont typeface="Wingdings" pitchFamily="2" charset="2"/>
              <a:buNone/>
            </a:pPr>
            <a:endParaRPr lang="en-US" altLang="zh-CN" sz="26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graphicFrame>
        <p:nvGraphicFramePr>
          <p:cNvPr id="65539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1143000" y="4267200"/>
          <a:ext cx="358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name="文档" r:id="rId4" imgW="7760208" imgH="4395216" progId="Word.Document.8">
                  <p:embed/>
                </p:oleObj>
              </mc:Choice>
              <mc:Fallback>
                <p:oleObj name="文档" r:id="rId4" imgW="7760208" imgH="439521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3581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676400" y="1295400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3" name="文档" r:id="rId6" imgW="7760208" imgH="5452872" progId="Word.Document.8">
                  <p:embed/>
                </p:oleObj>
              </mc:Choice>
              <mc:Fallback>
                <p:oleObj name="文档" r:id="rId6" imgW="7760208" imgH="54528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95400"/>
                        <a:ext cx="6172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5105400" y="4259263"/>
          <a:ext cx="3563938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4" name="文档" r:id="rId8" imgW="7760208" imgH="4581144" progId="Word.Document.8">
                  <p:embed/>
                </p:oleObj>
              </mc:Choice>
              <mc:Fallback>
                <p:oleObj name="文档" r:id="rId8" imgW="7760208" imgH="458114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59263"/>
                        <a:ext cx="3563938" cy="259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371600" y="838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学生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105400" y="38100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学生选课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066800" y="38100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课程</a:t>
            </a:r>
            <a:endParaRPr kumimoji="1" lang="zh-CN" altLang="en-US" sz="200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31D7A-1EDE-4518-A89B-59CD2B212B8D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关系间的引用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600" smtClean="0">
                <a:ea typeface="黑体" pitchFamily="2" charset="-122"/>
              </a:rPr>
              <a:t>例</a:t>
            </a:r>
            <a:r>
              <a:rPr lang="en-US" altLang="zh-CN" sz="2600" smtClean="0"/>
              <a:t>3  </a:t>
            </a:r>
            <a:r>
              <a:rPr lang="zh-CN" altLang="en-US" sz="2600" smtClean="0"/>
              <a:t>学生实体及其内部的领导联系</a:t>
            </a:r>
            <a:r>
              <a:rPr lang="en-US" altLang="zh-CN" sz="2600" smtClean="0"/>
              <a:t>(</a:t>
            </a:r>
            <a:r>
              <a:rPr lang="zh-CN" altLang="en-US" sz="2600" smtClean="0"/>
              <a:t>一对多</a:t>
            </a:r>
            <a:r>
              <a:rPr lang="en-US" altLang="zh-CN" sz="2600" smtClean="0"/>
              <a:t>) 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600" smtClean="0"/>
              <a:t>学生（</a:t>
            </a:r>
            <a:r>
              <a:rPr lang="zh-CN" altLang="en-US" sz="2600" u="sng" smtClean="0"/>
              <a:t>学号</a:t>
            </a:r>
            <a:r>
              <a:rPr lang="zh-CN" altLang="en-US" sz="2600" smtClean="0"/>
              <a:t>，姓名，性别，专业号，年龄，班长）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593850" y="3209925"/>
          <a:ext cx="6275388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文档" r:id="rId4" imgW="9314688" imgH="5452872" progId="Word.Document.8">
                  <p:embed/>
                </p:oleObj>
              </mc:Choice>
              <mc:Fallback>
                <p:oleObj name="文档" r:id="rId4" imgW="9314688" imgH="54528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209925"/>
                        <a:ext cx="6275388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．外码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mtClean="0"/>
              <a:t>外码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设</a:t>
            </a:r>
            <a:r>
              <a:rPr lang="en-US" altLang="zh-CN" i="1" smtClean="0"/>
              <a:t>F</a:t>
            </a:r>
            <a:r>
              <a:rPr lang="zh-CN" altLang="en-US" smtClean="0"/>
              <a:t>是基本关系</a:t>
            </a:r>
            <a:r>
              <a:rPr lang="en-US" altLang="zh-CN" i="1" smtClean="0"/>
              <a:t>R</a:t>
            </a:r>
            <a:r>
              <a:rPr lang="zh-CN" altLang="en-US" smtClean="0"/>
              <a:t>的一个或一组属性， 但不是关系</a:t>
            </a:r>
            <a:r>
              <a:rPr lang="en-US" altLang="zh-CN" i="1" smtClean="0"/>
              <a:t>R</a:t>
            </a:r>
            <a:r>
              <a:rPr lang="zh-CN" altLang="en-US" smtClean="0"/>
              <a:t>的码。如果</a:t>
            </a:r>
            <a:r>
              <a:rPr lang="en-US" altLang="zh-CN" smtClean="0"/>
              <a:t>F</a:t>
            </a:r>
            <a:r>
              <a:rPr lang="zh-CN" altLang="en-US" smtClean="0"/>
              <a:t>与基本关系</a:t>
            </a:r>
            <a:r>
              <a:rPr lang="en-US" altLang="zh-CN" i="1" smtClean="0"/>
              <a:t>S</a:t>
            </a:r>
            <a:r>
              <a:rPr lang="zh-CN" altLang="en-US" smtClean="0"/>
              <a:t>的主码</a:t>
            </a:r>
            <a:r>
              <a:rPr lang="en-US" altLang="zh-CN" smtClean="0"/>
              <a:t>K</a:t>
            </a:r>
            <a:r>
              <a:rPr lang="en-US" altLang="zh-CN" baseline="-25000" smtClean="0"/>
              <a:t>s</a:t>
            </a:r>
            <a:r>
              <a:rPr lang="zh-CN" altLang="en-US" smtClean="0"/>
              <a:t>相对应，则称</a:t>
            </a:r>
            <a:r>
              <a:rPr lang="en-US" altLang="zh-CN" smtClean="0"/>
              <a:t>F</a:t>
            </a:r>
            <a:r>
              <a:rPr lang="zh-CN" altLang="en-US" smtClean="0"/>
              <a:t>是基本关系</a:t>
            </a:r>
            <a:r>
              <a:rPr lang="en-US" altLang="zh-CN" i="1" smtClean="0"/>
              <a:t>R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chemeClr val="accent2"/>
                </a:solidFill>
                <a:ea typeface="黑体" pitchFamily="2" charset="-122"/>
              </a:rPr>
              <a:t>外码</a:t>
            </a:r>
            <a:r>
              <a:rPr lang="zh-CN" altLang="en-US" smtClean="0"/>
              <a:t>（</a:t>
            </a:r>
            <a:r>
              <a:rPr lang="en-US" altLang="zh-CN" smtClean="0"/>
              <a:t>Foreign Key</a:t>
            </a:r>
            <a:r>
              <a:rPr lang="zh-CN" altLang="en-US" smtClean="0"/>
              <a:t>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基本关系</a:t>
            </a:r>
            <a:r>
              <a:rPr lang="en-US" altLang="zh-CN" i="1" smtClean="0"/>
              <a:t>R</a:t>
            </a:r>
            <a:r>
              <a:rPr lang="zh-CN" altLang="en-US" i="1" smtClean="0"/>
              <a:t>称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chemeClr val="accent2"/>
                </a:solidFill>
              </a:rPr>
              <a:t>参照关系</a:t>
            </a:r>
            <a:r>
              <a:rPr lang="zh-CN" altLang="en-US" smtClean="0"/>
              <a:t>（</a:t>
            </a:r>
            <a:r>
              <a:rPr lang="en-US" altLang="zh-CN" smtClean="0"/>
              <a:t>Referencing Relation</a:t>
            </a:r>
            <a:r>
              <a:rPr lang="zh-CN" altLang="en-US" smtClean="0"/>
              <a:t>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基本关系</a:t>
            </a:r>
            <a:r>
              <a:rPr lang="en-US" altLang="zh-CN" i="1" smtClean="0"/>
              <a:t>S</a:t>
            </a:r>
            <a:r>
              <a:rPr lang="zh-CN" altLang="en-US" i="1" smtClean="0"/>
              <a:t>称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chemeClr val="accent2"/>
                </a:solidFill>
              </a:rPr>
              <a:t>被参照关系</a:t>
            </a:r>
            <a:r>
              <a:rPr lang="zh-CN" altLang="en-US" smtClean="0"/>
              <a:t>（</a:t>
            </a:r>
            <a:r>
              <a:rPr lang="en-US" altLang="zh-CN" smtClean="0"/>
              <a:t>Referenced Relation</a:t>
            </a:r>
            <a:r>
              <a:rPr lang="zh-CN" altLang="en-US" smtClean="0"/>
              <a:t>）或</a:t>
            </a:r>
            <a:r>
              <a:rPr lang="zh-CN" altLang="en-US" smtClean="0">
                <a:solidFill>
                  <a:schemeClr val="accent2"/>
                </a:solidFill>
              </a:rPr>
              <a:t>目标关系</a:t>
            </a:r>
            <a:r>
              <a:rPr lang="zh-CN" altLang="en-US" smtClean="0"/>
              <a:t>（</a:t>
            </a:r>
            <a:r>
              <a:rPr lang="en-US" altLang="zh-CN" smtClean="0"/>
              <a:t>Target Relation</a:t>
            </a:r>
            <a:r>
              <a:rPr lang="zh-CN" altLang="en-US" smtClean="0"/>
              <a:t>）。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外码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说明</a:t>
            </a:r>
          </a:p>
          <a:p>
            <a:pPr lvl="1" algn="just" eaLnBrk="1" hangingPunct="1"/>
            <a:r>
              <a:rPr lang="zh-CN" altLang="en-US" dirty="0" smtClean="0"/>
              <a:t>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不一定是不同的关系。</a:t>
            </a:r>
          </a:p>
          <a:p>
            <a:pPr lvl="1" algn="just" eaLnBrk="1" hangingPunct="1"/>
            <a:r>
              <a:rPr lang="zh-CN" altLang="en-US" dirty="0" smtClean="0"/>
              <a:t>目标关系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的主码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s</a:t>
            </a:r>
            <a:r>
              <a:rPr lang="zh-CN" altLang="en-US" dirty="0" smtClean="0"/>
              <a:t>和参照关系的外码</a:t>
            </a:r>
            <a:r>
              <a:rPr lang="en-US" altLang="zh-CN" dirty="0" smtClean="0"/>
              <a:t>F</a:t>
            </a:r>
            <a:r>
              <a:rPr lang="zh-CN" altLang="en-US" dirty="0" smtClean="0"/>
              <a:t>必须定义在同一个（或一组）域上。</a:t>
            </a:r>
          </a:p>
          <a:p>
            <a:pPr lvl="1" algn="just" eaLnBrk="1" hangingPunct="1"/>
            <a:r>
              <a:rPr lang="zh-CN" altLang="en-US" dirty="0" smtClean="0"/>
              <a:t>外码并不一定要与相应的主码同名。</a:t>
            </a:r>
          </a:p>
          <a:p>
            <a:pPr lvl="1" algn="just" eaLnBrk="1" hangingPunct="1"/>
            <a:r>
              <a:rPr lang="zh-CN" altLang="en-US" dirty="0" smtClean="0"/>
              <a:t>当外码与相应的主码属于不同关系时，往往取相同的名字，以便于识别。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参照完整性规则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参照完整性规则就是定义外码与主码之间的引用规则。</a:t>
            </a:r>
          </a:p>
          <a:p>
            <a:pPr algn="just" eaLnBrk="1" hangingPunct="1"/>
            <a:r>
              <a:rPr lang="zh-CN" altLang="en-US" smtClean="0"/>
              <a:t>参照完整性规则</a:t>
            </a:r>
            <a:endParaRPr lang="zh-CN" altLang="en-US" smtClean="0">
              <a:ea typeface="黑体" pitchFamily="2" charset="-122"/>
            </a:endParaRPr>
          </a:p>
          <a:p>
            <a:pPr lvl="1" algn="just" eaLnBrk="1" hangingPunct="1"/>
            <a:r>
              <a:rPr lang="zh-CN" altLang="en-US" sz="2200" smtClean="0"/>
              <a:t>若属性（或属性组）</a:t>
            </a:r>
            <a:r>
              <a:rPr lang="en-US" altLang="zh-CN" sz="2200" i="1" smtClean="0"/>
              <a:t>F</a:t>
            </a:r>
            <a:r>
              <a:rPr lang="zh-CN" altLang="en-US" sz="2200" smtClean="0"/>
              <a:t>是基本关系</a:t>
            </a:r>
            <a:r>
              <a:rPr lang="en-US" altLang="zh-CN" sz="2200" i="1" smtClean="0"/>
              <a:t>R</a:t>
            </a:r>
            <a:r>
              <a:rPr lang="zh-CN" altLang="en-US" sz="2200" smtClean="0"/>
              <a:t>的外码，它与基本关系</a:t>
            </a:r>
            <a:r>
              <a:rPr lang="en-US" altLang="zh-CN" sz="2200" i="1" smtClean="0"/>
              <a:t>S</a:t>
            </a:r>
            <a:r>
              <a:rPr lang="zh-CN" altLang="en-US" sz="2200" smtClean="0"/>
              <a:t>的主码</a:t>
            </a:r>
            <a:r>
              <a:rPr lang="en-US" altLang="zh-CN" sz="2200" smtClean="0"/>
              <a:t>K</a:t>
            </a:r>
            <a:r>
              <a:rPr lang="en-US" altLang="zh-CN" sz="2200" baseline="-25000" smtClean="0"/>
              <a:t>s</a:t>
            </a:r>
            <a:r>
              <a:rPr lang="zh-CN" altLang="en-US" sz="2200" smtClean="0"/>
              <a:t>相对应（基本关系</a:t>
            </a:r>
            <a:r>
              <a:rPr lang="en-US" altLang="zh-CN" sz="2200" i="1" smtClean="0"/>
              <a:t>R</a:t>
            </a:r>
            <a:r>
              <a:rPr lang="zh-CN" altLang="en-US" sz="2200" smtClean="0"/>
              <a:t>和</a:t>
            </a:r>
            <a:r>
              <a:rPr lang="en-US" altLang="zh-CN" sz="2200" i="1" smtClean="0"/>
              <a:t>S</a:t>
            </a:r>
            <a:r>
              <a:rPr lang="zh-CN" altLang="en-US" sz="2200" smtClean="0"/>
              <a:t>不一定是不同的关系），则对于</a:t>
            </a:r>
            <a:r>
              <a:rPr lang="en-US" altLang="zh-CN" sz="2200" i="1" smtClean="0"/>
              <a:t>R</a:t>
            </a:r>
            <a:r>
              <a:rPr lang="zh-CN" altLang="en-US" sz="2200" smtClean="0"/>
              <a:t>中每个元组在</a:t>
            </a:r>
            <a:r>
              <a:rPr lang="en-US" altLang="zh-CN" sz="2200" i="1" smtClean="0"/>
              <a:t>F</a:t>
            </a:r>
            <a:r>
              <a:rPr lang="zh-CN" altLang="en-US" sz="2200" smtClean="0"/>
              <a:t>上的值必须为：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</a:t>
            </a:r>
            <a:r>
              <a:rPr lang="zh-CN" altLang="en-US" smtClean="0"/>
              <a:t> 或者取空值（</a:t>
            </a:r>
            <a:r>
              <a:rPr lang="en-US" altLang="zh-CN" i="1" smtClean="0"/>
              <a:t>F</a:t>
            </a:r>
            <a:r>
              <a:rPr lang="zh-CN" altLang="en-US" smtClean="0"/>
              <a:t>的每个属性值均为空值）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</a:t>
            </a:r>
            <a:r>
              <a:rPr lang="zh-CN" altLang="en-US" smtClean="0"/>
              <a:t> 或者等于</a:t>
            </a:r>
            <a:r>
              <a:rPr lang="en-US" altLang="zh-CN" i="1" smtClean="0"/>
              <a:t>S</a:t>
            </a:r>
            <a:r>
              <a:rPr lang="zh-CN" altLang="en-US" smtClean="0"/>
              <a:t>中某个元组的主码值。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参照完整性规则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例</a:t>
            </a:r>
          </a:p>
          <a:p>
            <a:pPr lvl="4" algn="just" eaLnBrk="1" hangingPunct="1">
              <a:buFont typeface="Wingdings" pitchFamily="2" charset="2"/>
              <a:buNone/>
            </a:pPr>
            <a:endParaRPr lang="zh-CN" altLang="en-US" smtClean="0">
              <a:ea typeface="黑体" pitchFamily="2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1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学生关系中每个元组的“专业号”属性只能取下面两类值：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）空值，表示尚未给该学生分配专业；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）非空值，这时该值必须是专业关系中某个元组的“专业号”值，表示该学生不可能分配到一个不存在的专业中。</a:t>
            </a:r>
          </a:p>
          <a:p>
            <a:pPr algn="just"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参照完整性规则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2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  </a:t>
            </a:r>
            <a:r>
              <a:rPr lang="zh-CN" altLang="en-US" smtClean="0"/>
              <a:t>由于“学号”和“课程号”是选修关系中的主属性，按照实体完整性和参照完整性规则，它们只能取相应被参照关系中已经存在的主码值。</a:t>
            </a:r>
          </a:p>
          <a:p>
            <a:pPr algn="just" eaLnBrk="1" hangingPunct="1"/>
            <a:endParaRPr lang="zh-CN" altLang="en-US" smtClean="0"/>
          </a:p>
          <a:p>
            <a:pPr lvl="1" algn="just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参照完整性规则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ea typeface="黑体" pitchFamily="2" charset="-122"/>
              </a:rPr>
              <a:t>例</a:t>
            </a:r>
            <a:r>
              <a:rPr lang="en-US" altLang="zh-CN" smtClean="0"/>
              <a:t>3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“</a:t>
            </a:r>
            <a:r>
              <a:rPr lang="zh-CN" altLang="en-US" smtClean="0"/>
              <a:t>班长”属性值可以取两类值：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）空值，表示该学生所在班级尚未选出班长，或该学生本人即是班长；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）非空值，这时该值必须是本关系中某个元组的学号值。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000" smtClean="0"/>
              <a:t>2.1  </a:t>
            </a:r>
            <a:r>
              <a:rPr lang="zh-CN" altLang="en-US" sz="5000" smtClean="0"/>
              <a:t>关系数据库概述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关系数据库系统是支持关系模型的数据库系统</a:t>
            </a:r>
          </a:p>
          <a:p>
            <a:pPr algn="just" eaLnBrk="1" hangingPunct="1">
              <a:lnSpc>
                <a:spcPct val="200000"/>
              </a:lnSpc>
            </a:pPr>
            <a:r>
              <a:rPr lang="zh-CN" altLang="en-US" smtClean="0"/>
              <a:t>关系模型的组成</a:t>
            </a:r>
          </a:p>
          <a:p>
            <a:pPr lvl="1" algn="just" eaLnBrk="1" hangingPunct="1"/>
            <a:r>
              <a:rPr lang="zh-CN" altLang="en-US" smtClean="0"/>
              <a:t>关系数据结构</a:t>
            </a:r>
          </a:p>
          <a:p>
            <a:pPr lvl="1" algn="just" eaLnBrk="1" hangingPunct="1"/>
            <a:r>
              <a:rPr lang="zh-CN" altLang="en-US" smtClean="0"/>
              <a:t>关系操作集合</a:t>
            </a:r>
          </a:p>
          <a:p>
            <a:pPr lvl="1" algn="just" eaLnBrk="1" hangingPunct="1"/>
            <a:r>
              <a:rPr lang="zh-CN" altLang="en-US" smtClean="0"/>
              <a:t>关系完整性约束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 用户定义的完整性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用户定义的完整性是针对某一具体关系数据库的约束条件，反映某一具体应用所涉及的数据必须满足的语义要求。</a:t>
            </a:r>
          </a:p>
          <a:p>
            <a:pPr algn="just" eaLnBrk="1" hangingPunct="1"/>
            <a:r>
              <a:rPr lang="zh-CN" altLang="en-US" dirty="0" smtClean="0"/>
              <a:t>关系模型应提供定义和检验这类完整性的机制，以便用统一的系统的方法处理它们，而不要由应用程序承担这一功能。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用户定义的完整性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/>
              <a:t>例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 smtClean="0"/>
              <a:t>	 课程</a:t>
            </a:r>
            <a:r>
              <a:rPr lang="en-US" altLang="zh-CN" dirty="0" smtClean="0"/>
              <a:t>(</a:t>
            </a:r>
            <a:r>
              <a:rPr lang="zh-CN" altLang="en-US" u="sng" dirty="0" smtClean="0"/>
              <a:t>课程号</a:t>
            </a:r>
            <a:r>
              <a:rPr lang="zh-CN" altLang="en-US" dirty="0" smtClean="0"/>
              <a:t>，课程名，学分</a:t>
            </a:r>
            <a:r>
              <a:rPr lang="en-US" altLang="zh-CN" dirty="0" smtClean="0"/>
              <a:t>)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 smtClean="0"/>
              <a:t>“</a:t>
            </a:r>
            <a:r>
              <a:rPr lang="zh-CN" altLang="en-US" dirty="0" smtClean="0"/>
              <a:t>课程名”属性必须取唯一值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非主属性“课程名”也不能取空值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“学分”属性只能取值</a:t>
            </a:r>
            <a:r>
              <a:rPr lang="en-US" altLang="zh-CN" dirty="0" smtClean="0"/>
              <a:t>{1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2.1  </a:t>
            </a:r>
            <a:r>
              <a:rPr lang="zh-CN" altLang="en-US" sz="3000" smtClean="0"/>
              <a:t>关系数据库概述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2.2  </a:t>
            </a:r>
            <a:r>
              <a:rPr lang="zh-CN" altLang="en-US" sz="3000" smtClean="0"/>
              <a:t>关系数据结构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2.3  </a:t>
            </a:r>
            <a:r>
              <a:rPr lang="zh-CN" altLang="en-US" sz="3000" smtClean="0"/>
              <a:t>关系的完整性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2.4  </a:t>
            </a:r>
            <a:r>
              <a:rPr lang="zh-CN" altLang="en-US" sz="3000" smtClean="0">
                <a:solidFill>
                  <a:schemeClr val="accent2"/>
                </a:solidFill>
              </a:rPr>
              <a:t>关系代数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2.5  </a:t>
            </a:r>
            <a:r>
              <a:rPr lang="zh-CN" altLang="en-US" sz="3000" smtClean="0"/>
              <a:t>关系演算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2.6  </a:t>
            </a:r>
            <a:r>
              <a:rPr lang="zh-CN" altLang="en-US" sz="3000" smtClean="0"/>
              <a:t>关系数据库管理系统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000" smtClean="0"/>
              <a:t>2.7  </a:t>
            </a:r>
            <a:r>
              <a:rPr lang="zh-CN" altLang="en-US" sz="3000" smtClean="0"/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49" charset="-122"/>
              </a:rPr>
              <a:t>关系代数（续）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600200"/>
            <a:ext cx="8067675" cy="4530725"/>
          </a:xfrm>
        </p:spPr>
        <p:txBody>
          <a:bodyPr/>
          <a:lstStyle/>
          <a:p>
            <a:pPr marL="476250" indent="-476250" eaLnBrk="1" hangingPunct="1"/>
            <a:r>
              <a:rPr lang="en-US" altLang="zh-CN" smtClean="0"/>
              <a:t>1. </a:t>
            </a:r>
            <a:r>
              <a:rPr lang="zh-CN" altLang="en-US" smtClean="0"/>
              <a:t>关系代数</a:t>
            </a:r>
          </a:p>
          <a:p>
            <a:pPr marL="476250" indent="-476250" eaLnBrk="1" hangingPunct="1"/>
            <a:r>
              <a:rPr lang="en-US" altLang="zh-CN" smtClean="0"/>
              <a:t>2. </a:t>
            </a:r>
            <a:r>
              <a:rPr lang="zh-CN" altLang="en-US" smtClean="0"/>
              <a:t>运算的三要素</a:t>
            </a:r>
          </a:p>
          <a:p>
            <a:pPr marL="476250" indent="-476250" eaLnBrk="1" hangingPunct="1"/>
            <a:r>
              <a:rPr lang="en-US" altLang="zh-CN" smtClean="0"/>
              <a:t>3. </a:t>
            </a:r>
            <a:r>
              <a:rPr lang="zh-CN" altLang="en-US" smtClean="0"/>
              <a:t>关系代数运算的三个要素</a:t>
            </a:r>
          </a:p>
          <a:p>
            <a:pPr marL="476250" indent="-476250" eaLnBrk="1" hangingPunct="1"/>
            <a:r>
              <a:rPr lang="en-US" altLang="zh-CN" smtClean="0"/>
              <a:t>4. </a:t>
            </a:r>
            <a:r>
              <a:rPr lang="zh-CN" altLang="en-US" smtClean="0"/>
              <a:t>关系代数运算的分类</a:t>
            </a:r>
          </a:p>
          <a:p>
            <a:pPr marL="476250" indent="-476250" eaLnBrk="1" hangingPunct="1"/>
            <a:r>
              <a:rPr lang="en-US" altLang="zh-CN" smtClean="0"/>
              <a:t>5. </a:t>
            </a:r>
            <a:r>
              <a:rPr lang="zh-CN" altLang="en-US" smtClean="0"/>
              <a:t>表示记号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49" charset="-122"/>
              </a:rPr>
              <a:t>关系代数（续）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mtClean="0"/>
              <a:t>1.</a:t>
            </a:r>
            <a:r>
              <a:rPr lang="zh-CN" altLang="en-US" smtClean="0"/>
              <a:t>关系代数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	一种抽象的查询语言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	用对关系的运算来表达查询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49" charset="-122"/>
              </a:rPr>
              <a:t>关系代数（续）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．运算的三要素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运算对象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运算符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运算结果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49" charset="-122"/>
              </a:rPr>
              <a:t>关系代数（续）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mtClean="0"/>
              <a:t>3</a:t>
            </a:r>
            <a:r>
              <a:rPr lang="zh-CN" altLang="en-US" smtClean="0"/>
              <a:t>．关系代数运算的三个要素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运算对象：关系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运算结果：关系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运算符：四类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49" charset="-122"/>
              </a:rPr>
              <a:t>关系代数（续）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876800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运算符（续）</a:t>
            </a:r>
            <a:endParaRPr lang="zh-CN" altLang="en-US" sz="2200" smtClean="0"/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E02920"/>
                </a:solidFill>
              </a:rPr>
              <a:t>集合运算符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 sz="2400" smtClean="0"/>
              <a:t>将关系看成元组的集合</a:t>
            </a:r>
          </a:p>
          <a:p>
            <a:pPr lvl="3"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smtClean="0"/>
              <a:t>从关系的“水平”方向即行的角度来进行运算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E02920"/>
                </a:solidFill>
              </a:rPr>
              <a:t>专门的关系运算符</a:t>
            </a:r>
          </a:p>
          <a:p>
            <a:pPr lvl="3"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smtClean="0"/>
              <a:t>不仅涉及行而且涉及列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E02920"/>
                </a:solidFill>
              </a:rPr>
              <a:t>算术比较符</a:t>
            </a:r>
          </a:p>
          <a:p>
            <a:pPr lvl="3"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smtClean="0"/>
              <a:t>辅助专门的关系运算符进行操作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E02920"/>
                </a:solidFill>
              </a:rPr>
              <a:t>逻辑运算符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 sz="2400" smtClean="0"/>
              <a:t>辅助专门的关系运算符进行操作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874" name="Group 2"/>
          <p:cNvGraphicFramePr>
            <a:graphicFrameLocks noGrp="1"/>
          </p:cNvGraphicFramePr>
          <p:nvPr/>
        </p:nvGraphicFramePr>
        <p:xfrm>
          <a:off x="1295400" y="3124200"/>
          <a:ext cx="7010400" cy="3048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集合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广义笛卡尔积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比较运算符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＝     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5890" name="Group 18"/>
          <p:cNvGraphicFramePr>
            <a:graphicFrameLocks noGrp="1"/>
          </p:cNvGraphicFramePr>
          <p:nvPr/>
        </p:nvGraphicFramePr>
        <p:xfrm>
          <a:off x="1295400" y="2514600"/>
          <a:ext cx="7010400" cy="6096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1447800" y="1600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表</a:t>
            </a:r>
            <a:r>
              <a:rPr kumimoji="1" lang="en-US" altLang="zh-CN" sz="2400" b="1">
                <a:latin typeface="Times New Roman" pitchFamily="18" charset="0"/>
              </a:rPr>
              <a:t>2.4  </a:t>
            </a:r>
            <a:r>
              <a:rPr kumimoji="1" lang="zh-CN" altLang="en-US" sz="2400" b="1">
                <a:latin typeface="Times New Roman" pitchFamily="18" charset="0"/>
              </a:rPr>
              <a:t>关系代数运算符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1066800" y="609600"/>
            <a:ext cx="688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chemeClr val="tx2"/>
                </a:solidFill>
                <a:latin typeface="Times New Roman" pitchFamily="18" charset="0"/>
              </a:rPr>
              <a:t>关系代数（续）</a:t>
            </a:r>
          </a:p>
        </p:txBody>
      </p:sp>
      <p:sp>
        <p:nvSpPr>
          <p:cNvPr id="81954" name="Line 34"/>
          <p:cNvSpPr>
            <a:spLocks noChangeShapeType="1"/>
          </p:cNvSpPr>
          <p:nvPr/>
        </p:nvSpPr>
        <p:spPr bwMode="auto">
          <a:xfrm>
            <a:off x="4724400" y="2514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15499-3A00-4A85-88DC-8772AC3E3A6D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898" name="Group 2"/>
          <p:cNvGraphicFramePr>
            <a:graphicFrameLocks noGrp="1"/>
          </p:cNvGraphicFramePr>
          <p:nvPr/>
        </p:nvGraphicFramePr>
        <p:xfrm>
          <a:off x="1295400" y="3048000"/>
          <a:ext cx="7010400" cy="2438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专门的关系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  <a:sym typeface="Symbol" pitchFamily="18" charset="2"/>
                        </a:rPr>
                        <a:t>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∨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6914" name="Group 18"/>
          <p:cNvGraphicFramePr>
            <a:graphicFrameLocks noGrp="1"/>
          </p:cNvGraphicFramePr>
          <p:nvPr/>
        </p:nvGraphicFramePr>
        <p:xfrm>
          <a:off x="1295400" y="2438400"/>
          <a:ext cx="7010400" cy="6096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976" name="AutoShape 32"/>
          <p:cNvSpPr>
            <a:spLocks noChangeAspect="1" noChangeArrowheads="1"/>
          </p:cNvSpPr>
          <p:nvPr/>
        </p:nvSpPr>
        <p:spPr bwMode="auto">
          <a:xfrm rot="5400000" flipV="1">
            <a:off x="3213100" y="4178300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1752600" y="1676400"/>
            <a:ext cx="594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表</a:t>
            </a:r>
            <a:r>
              <a:rPr kumimoji="1" lang="en-US" altLang="zh-CN" sz="2400" b="1">
                <a:latin typeface="Times New Roman" pitchFamily="18" charset="0"/>
              </a:rPr>
              <a:t>2.4  </a:t>
            </a:r>
            <a:r>
              <a:rPr kumimoji="1" lang="zh-CN" altLang="en-US" sz="2400" b="1">
                <a:latin typeface="Times New Roman" pitchFamily="18" charset="0"/>
              </a:rPr>
              <a:t>关系代数运算符（续）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82978" name="Rectangle 34"/>
          <p:cNvSpPr>
            <a:spLocks noChangeArrowheads="1"/>
          </p:cNvSpPr>
          <p:nvPr/>
        </p:nvSpPr>
        <p:spPr bwMode="auto">
          <a:xfrm>
            <a:off x="1066800" y="609600"/>
            <a:ext cx="762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chemeClr val="tx2"/>
                </a:solidFill>
                <a:latin typeface="Times New Roman" pitchFamily="18" charset="0"/>
              </a:rPr>
              <a:t>关系代数（续）</a:t>
            </a:r>
          </a:p>
        </p:txBody>
      </p:sp>
      <p:sp>
        <p:nvSpPr>
          <p:cNvPr id="82979" name="Line 35"/>
          <p:cNvSpPr>
            <a:spLocks noChangeShapeType="1"/>
          </p:cNvSpPr>
          <p:nvPr/>
        </p:nvSpPr>
        <p:spPr bwMode="auto">
          <a:xfrm>
            <a:off x="4724400" y="24384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15499-3A00-4A85-88DC-8772AC3E3A6D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关系数据结构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>
                <a:latin typeface="宋体" pitchFamily="49" charset="-122"/>
              </a:rPr>
              <a:t>单一的数据结构</a:t>
            </a:r>
            <a:r>
              <a:rPr lang="en-US" altLang="zh-CN" smtClean="0">
                <a:latin typeface="宋体" pitchFamily="49" charset="-122"/>
              </a:rPr>
              <a:t>----</a:t>
            </a:r>
            <a:r>
              <a:rPr lang="zh-CN" altLang="en-US" smtClean="0">
                <a:latin typeface="宋体" pitchFamily="49" charset="-122"/>
              </a:rPr>
              <a:t>关系</a:t>
            </a:r>
          </a:p>
          <a:p>
            <a:pPr lvl="1" algn="just" eaLnBrk="1" hangingPunct="1"/>
            <a:r>
              <a:rPr lang="zh-CN" altLang="en-US" smtClean="0"/>
              <a:t>现实世界的实体以及实体间的各种联系均用关系来表示</a:t>
            </a:r>
          </a:p>
          <a:p>
            <a:pPr algn="just" eaLnBrk="1" hangingPunct="1">
              <a:spcBef>
                <a:spcPct val="80000"/>
              </a:spcBef>
            </a:pPr>
            <a:r>
              <a:rPr lang="zh-CN" altLang="en-US" smtClean="0"/>
              <a:t>数据的逻辑结构</a:t>
            </a:r>
            <a:r>
              <a:rPr lang="en-US" altLang="zh-CN" smtClean="0">
                <a:latin typeface="宋体" pitchFamily="49" charset="-122"/>
              </a:rPr>
              <a:t>----</a:t>
            </a:r>
            <a:r>
              <a:rPr lang="zh-CN" altLang="en-US" smtClean="0"/>
              <a:t>二维表</a:t>
            </a:r>
          </a:p>
          <a:p>
            <a:pPr lvl="1" algn="just" eaLnBrk="1" hangingPunct="1"/>
            <a:r>
              <a:rPr lang="zh-CN" altLang="en-US" smtClean="0"/>
              <a:t>从用户角度，关系模型中数据的逻辑结构是一张二维表 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49" charset="-122"/>
              </a:rPr>
              <a:t>关系代数（续）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．关系代数运算的分类</a:t>
            </a:r>
          </a:p>
          <a:p>
            <a:pPr lvl="1">
              <a:lnSpc>
                <a:spcPct val="130000"/>
              </a:lnSpc>
            </a:pPr>
            <a:r>
              <a:rPr lang="zh-CN" altLang="en-US" smtClean="0"/>
              <a:t>	 传统的集合运算</a:t>
            </a:r>
          </a:p>
          <a:p>
            <a:pPr lvl="2" algn="just" eaLnBrk="1" hangingPunct="1"/>
            <a:r>
              <a:rPr lang="zh-CN" altLang="en-US" smtClean="0"/>
              <a:t>并、差、交、广义笛卡尔积</a:t>
            </a:r>
          </a:p>
          <a:p>
            <a:pPr lvl="1" algn="just" eaLnBrk="1" hangingPunct="1">
              <a:lnSpc>
                <a:spcPct val="130000"/>
              </a:lnSpc>
              <a:spcBef>
                <a:spcPct val="60000"/>
              </a:spcBef>
            </a:pPr>
            <a:r>
              <a:rPr lang="zh-CN" altLang="en-US" smtClean="0"/>
              <a:t>	专门的关系运算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smtClean="0"/>
              <a:t>选择、投影、连接、除</a:t>
            </a:r>
          </a:p>
          <a:p>
            <a:pPr eaLnBrk="1" hangingPunct="1">
              <a:lnSpc>
                <a:spcPct val="130000"/>
              </a:lnSpc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49" charset="-122"/>
              </a:rPr>
              <a:t>关系代数（续）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400" smtClean="0"/>
              <a:t>5</a:t>
            </a:r>
            <a:r>
              <a:rPr lang="zh-CN" altLang="en-US" sz="3400" smtClean="0"/>
              <a:t>．表示记号</a:t>
            </a:r>
            <a:r>
              <a:rPr lang="zh-CN" altLang="en-US" smtClean="0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 </a:t>
            </a:r>
            <a:r>
              <a:rPr lang="en-US" altLang="zh-CN" smtClean="0"/>
              <a:t>R</a:t>
            </a:r>
            <a:r>
              <a:rPr lang="zh-CN" altLang="en-US" smtClean="0"/>
              <a:t>，</a:t>
            </a:r>
            <a:r>
              <a:rPr lang="en-US" altLang="zh-CN" smtClean="0"/>
              <a:t>t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R</a:t>
            </a:r>
            <a:r>
              <a:rPr lang="zh-CN" altLang="en-US" smtClean="0"/>
              <a:t>，</a:t>
            </a:r>
            <a:r>
              <a:rPr lang="en-US" altLang="zh-CN" smtClean="0"/>
              <a:t>t[A</a:t>
            </a:r>
            <a:r>
              <a:rPr lang="en-US" altLang="zh-CN" baseline="-25000" smtClean="0"/>
              <a:t>i</a:t>
            </a:r>
            <a:r>
              <a:rPr lang="en-US" altLang="zh-CN" smtClean="0"/>
              <a:t>]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设关系模式为</a:t>
            </a:r>
            <a:r>
              <a:rPr lang="en-US" altLang="zh-CN" i="1" smtClean="0"/>
              <a:t>R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  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。它的一个关系设为</a:t>
            </a:r>
            <a:r>
              <a:rPr lang="en-US" altLang="zh-CN" i="1" smtClean="0">
                <a:solidFill>
                  <a:srgbClr val="FF0000"/>
                </a:solidFill>
              </a:rPr>
              <a:t>R</a:t>
            </a:r>
            <a:r>
              <a:rPr lang="zh-CN" altLang="en-US" smtClean="0"/>
              <a:t>。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i="1" smtClean="0">
                <a:solidFill>
                  <a:srgbClr val="FF0000"/>
                </a:solidFill>
              </a:rPr>
              <a:t>R</a:t>
            </a:r>
            <a:r>
              <a:rPr lang="zh-CN" altLang="en-US" smtClean="0"/>
              <a:t>表示</a:t>
            </a:r>
            <a:r>
              <a:rPr lang="en-US" altLang="zh-CN" i="1" smtClean="0"/>
              <a:t>t</a:t>
            </a:r>
            <a:r>
              <a:rPr lang="zh-CN" altLang="en-US" smtClean="0"/>
              <a:t>是</a:t>
            </a:r>
            <a:r>
              <a:rPr lang="en-US" altLang="zh-CN" i="1" smtClean="0"/>
              <a:t>R</a:t>
            </a:r>
            <a:r>
              <a:rPr lang="zh-CN" altLang="en-US" smtClean="0"/>
              <a:t>的一个元组。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i="1" baseline="-30000" smtClean="0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zh-CN" altLang="en-US" smtClean="0"/>
              <a:t>则表示元组</a:t>
            </a:r>
            <a:r>
              <a:rPr lang="en-US" altLang="zh-CN" i="1" smtClean="0"/>
              <a:t>t</a:t>
            </a:r>
            <a:r>
              <a:rPr lang="zh-CN" altLang="en-US" smtClean="0"/>
              <a:t>中相应于属性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zh-CN" altLang="en-US" smtClean="0"/>
              <a:t>的一个分量。 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49" charset="-122"/>
              </a:rPr>
              <a:t>关系代数（续）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t[A]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若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={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A</a:t>
            </a:r>
            <a:r>
              <a:rPr lang="en-US" altLang="zh-CN" i="1" baseline="-30000" dirty="0" err="1" smtClean="0"/>
              <a:t>ik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，其中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A</a:t>
            </a:r>
            <a:r>
              <a:rPr lang="en-US" altLang="zh-CN" i="1" baseline="-30000" dirty="0" err="1" smtClean="0"/>
              <a:t>ik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A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n</a:t>
            </a:r>
            <a:r>
              <a:rPr lang="zh-CN" altLang="en-US" dirty="0" smtClean="0"/>
              <a:t>中的一部分，则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称为属性列或域列。</a:t>
            </a:r>
            <a:r>
              <a:rPr lang="en-US" altLang="zh-CN" i="1" dirty="0" smtClean="0">
                <a:solidFill>
                  <a:srgbClr val="FF0000"/>
                </a:solidFill>
              </a:rPr>
              <a:t>t[A]</a:t>
            </a:r>
            <a:r>
              <a:rPr lang="en-US" altLang="zh-CN" dirty="0" smtClean="0"/>
              <a:t>=(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2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err="1" smtClean="0"/>
              <a:t>A</a:t>
            </a:r>
            <a:r>
              <a:rPr lang="en-US" altLang="zh-CN" i="1" baseline="-30000" dirty="0" err="1" smtClean="0"/>
              <a:t>ik</a:t>
            </a:r>
            <a:r>
              <a:rPr lang="en-US" altLang="zh-CN" dirty="0" smtClean="0"/>
              <a:t>])</a:t>
            </a:r>
            <a:r>
              <a:rPr lang="zh-CN" altLang="en-US" dirty="0" smtClean="0"/>
              <a:t>表示元组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在属性列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上诸分量的集合。</a:t>
            </a:r>
            <a:r>
              <a:rPr lang="en-US" altLang="zh-CN" i="1" dirty="0" smtClean="0">
                <a:solidFill>
                  <a:srgbClr val="E02920"/>
                </a:solidFill>
              </a:rPr>
              <a:t>A</a:t>
            </a:r>
            <a:r>
              <a:rPr lang="zh-CN" altLang="en-US" dirty="0" smtClean="0"/>
              <a:t>则表示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A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中去掉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A</a:t>
            </a:r>
            <a:r>
              <a:rPr lang="en-US" altLang="zh-CN" i="1" baseline="-30000" dirty="0" err="1" smtClean="0"/>
              <a:t>ik</a:t>
            </a:r>
            <a:r>
              <a:rPr lang="en-US" altLang="zh-CN" dirty="0" smtClean="0"/>
              <a:t>}</a:t>
            </a:r>
            <a:r>
              <a:rPr lang="zh-CN" altLang="en-US" dirty="0" smtClean="0"/>
              <a:t>后剩余的属性组。 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4381014" y="4077072"/>
            <a:ext cx="304800" cy="0"/>
          </a:xfrm>
          <a:prstGeom prst="line">
            <a:avLst/>
          </a:prstGeom>
          <a:noFill/>
          <a:ln w="9525">
            <a:solidFill>
              <a:srgbClr val="E029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3492500" y="177323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49" charset="-122"/>
              </a:rPr>
              <a:t>关系代数（续）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baseline="-30000" dirty="0" smtClean="0"/>
              <a:t>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i="1" dirty="0" smtClean="0"/>
              <a:t>    R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目关系。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S</a:t>
            </a:r>
            <a:r>
              <a:rPr lang="zh-CN" altLang="en-US" dirty="0" smtClean="0"/>
              <a:t>， </a:t>
            </a:r>
            <a:r>
              <a:rPr lang="en-US" altLang="zh-CN" i="1" dirty="0" err="1" smtClean="0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 smtClean="0">
                <a:solidFill>
                  <a:srgbClr val="E02920"/>
                </a:solidFill>
              </a:rPr>
              <a:t>r</a:t>
            </a:r>
            <a:r>
              <a:rPr lang="en-US" altLang="zh-CN" baseline="-30000" dirty="0" smtClean="0">
                <a:solidFill>
                  <a:srgbClr val="E02920"/>
                </a:solidFill>
              </a:rPr>
              <a:t> </a:t>
            </a:r>
            <a:r>
              <a:rPr lang="en-US" altLang="zh-CN" i="1" dirty="0" err="1" smtClean="0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 smtClean="0">
                <a:solidFill>
                  <a:srgbClr val="E02920"/>
                </a:solidFill>
              </a:rPr>
              <a:t>s</a:t>
            </a:r>
            <a:r>
              <a:rPr lang="zh-CN" altLang="en-US" dirty="0" smtClean="0"/>
              <a:t>称为元组的连接。它是一个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列的元组，前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个分量为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中的一个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元组，后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个分量为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中的一个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元组。 </a:t>
            </a:r>
          </a:p>
        </p:txBody>
      </p:sp>
      <p:sp>
        <p:nvSpPr>
          <p:cNvPr id="87044" name="Freeform 4"/>
          <p:cNvSpPr>
            <a:spLocks/>
          </p:cNvSpPr>
          <p:nvPr/>
        </p:nvSpPr>
        <p:spPr bwMode="auto">
          <a:xfrm>
            <a:off x="2195513" y="1773238"/>
            <a:ext cx="311150" cy="130175"/>
          </a:xfrm>
          <a:custGeom>
            <a:avLst/>
            <a:gdLst>
              <a:gd name="T0" fmla="*/ 0 w 196"/>
              <a:gd name="T1" fmla="*/ 108367513 h 82"/>
              <a:gd name="T2" fmla="*/ 393144375 w 196"/>
              <a:gd name="T3" fmla="*/ 42843450 h 82"/>
              <a:gd name="T4" fmla="*/ 461189388 w 196"/>
              <a:gd name="T5" fmla="*/ 108367513 h 82"/>
              <a:gd name="T6" fmla="*/ 493950625 w 196"/>
              <a:gd name="T7" fmla="*/ 206652813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Freeform 5"/>
          <p:cNvSpPr>
            <a:spLocks/>
          </p:cNvSpPr>
          <p:nvPr/>
        </p:nvSpPr>
        <p:spPr bwMode="auto">
          <a:xfrm>
            <a:off x="7596188" y="2276475"/>
            <a:ext cx="311150" cy="130175"/>
          </a:xfrm>
          <a:custGeom>
            <a:avLst/>
            <a:gdLst>
              <a:gd name="T0" fmla="*/ 0 w 196"/>
              <a:gd name="T1" fmla="*/ 108367513 h 82"/>
              <a:gd name="T2" fmla="*/ 393144375 w 196"/>
              <a:gd name="T3" fmla="*/ 42843450 h 82"/>
              <a:gd name="T4" fmla="*/ 461189388 w 196"/>
              <a:gd name="T5" fmla="*/ 108367513 h 82"/>
              <a:gd name="T6" fmla="*/ 493950625 w 196"/>
              <a:gd name="T7" fmla="*/ 206652813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rgbClr val="E0292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49" charset="-122"/>
              </a:rPr>
              <a:t>关系代数（续）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140000"/>
              </a:lnSpc>
            </a:pPr>
            <a:r>
              <a:rPr lang="en-US" altLang="zh-CN" smtClean="0"/>
              <a:t>4</a:t>
            </a:r>
            <a:r>
              <a:rPr lang="zh-CN" altLang="en-US" smtClean="0"/>
              <a:t>）象集</a:t>
            </a:r>
            <a:r>
              <a:rPr lang="en-US" altLang="zh-CN" i="1" smtClean="0"/>
              <a:t>Z</a:t>
            </a:r>
            <a:r>
              <a:rPr lang="en-US" altLang="zh-CN" baseline="-30000" smtClean="0"/>
              <a:t>x</a:t>
            </a:r>
            <a:endParaRPr lang="en-US" altLang="zh-CN" smtClean="0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  </a:t>
            </a:r>
            <a:r>
              <a:rPr lang="zh-CN" altLang="en-US" smtClean="0"/>
              <a:t>给定一个关系</a:t>
            </a:r>
            <a:r>
              <a:rPr lang="en-US" altLang="zh-CN" i="1" smtClean="0"/>
              <a:t>R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zh-CN" altLang="en-US" smtClean="0"/>
              <a:t>），</a:t>
            </a:r>
            <a:r>
              <a:rPr lang="en-US" altLang="zh-CN" i="1" smtClean="0"/>
              <a:t>X</a:t>
            </a:r>
            <a:r>
              <a:rPr lang="zh-CN" altLang="en-US" smtClean="0"/>
              <a:t>和</a:t>
            </a:r>
            <a:r>
              <a:rPr lang="en-US" altLang="zh-CN" i="1" smtClean="0"/>
              <a:t>Z</a:t>
            </a:r>
            <a:r>
              <a:rPr lang="zh-CN" altLang="en-US" smtClean="0"/>
              <a:t>为属性组。当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X</a:t>
            </a:r>
            <a:r>
              <a:rPr lang="en-US" altLang="zh-CN" smtClean="0"/>
              <a:t>]=</a:t>
            </a:r>
            <a:r>
              <a:rPr lang="en-US" altLang="zh-CN" i="1" smtClean="0"/>
              <a:t>x</a:t>
            </a:r>
            <a:r>
              <a:rPr lang="zh-CN" altLang="en-US" smtClean="0"/>
              <a:t>时，</a:t>
            </a:r>
            <a:r>
              <a:rPr lang="en-US" altLang="zh-CN" i="1" smtClean="0"/>
              <a:t>x</a:t>
            </a:r>
            <a:r>
              <a:rPr lang="zh-CN" altLang="en-US" smtClean="0"/>
              <a:t>在</a:t>
            </a:r>
            <a:r>
              <a:rPr lang="en-US" altLang="zh-CN" i="1" smtClean="0"/>
              <a:t>R</a:t>
            </a:r>
            <a:r>
              <a:rPr lang="zh-CN" altLang="en-US" smtClean="0"/>
              <a:t>中的</a:t>
            </a:r>
            <a:r>
              <a:rPr lang="zh-CN" altLang="en-US" smtClean="0">
                <a:solidFill>
                  <a:srgbClr val="79710F"/>
                </a:solidFill>
              </a:rPr>
              <a:t>象集</a:t>
            </a:r>
            <a:r>
              <a:rPr lang="zh-CN" altLang="en-US" smtClean="0"/>
              <a:t>（</a:t>
            </a:r>
            <a:r>
              <a:rPr lang="en-US" altLang="zh-CN" smtClean="0"/>
              <a:t>Images Set</a:t>
            </a:r>
            <a:r>
              <a:rPr lang="zh-CN" altLang="en-US" smtClean="0"/>
              <a:t>）为：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mtClean="0"/>
              <a:t>	           </a:t>
            </a:r>
            <a:r>
              <a:rPr lang="en-US" altLang="zh-CN" i="1" smtClean="0">
                <a:solidFill>
                  <a:srgbClr val="E02920"/>
                </a:solidFill>
              </a:rPr>
              <a:t>Z</a:t>
            </a:r>
            <a:r>
              <a:rPr lang="en-US" altLang="zh-CN" baseline="-30000" smtClean="0">
                <a:solidFill>
                  <a:srgbClr val="E02920"/>
                </a:solidFill>
              </a:rPr>
              <a:t>x</a:t>
            </a:r>
            <a:r>
              <a:rPr lang="en-US" altLang="zh-CN" smtClean="0"/>
              <a:t>={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Z</a:t>
            </a:r>
            <a:r>
              <a:rPr lang="en-US" altLang="zh-CN" smtClean="0"/>
              <a:t>]|</a:t>
            </a:r>
            <a:r>
              <a:rPr lang="en-US" altLang="zh-CN" i="1" smtClean="0"/>
              <a:t>t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R</a:t>
            </a:r>
            <a:r>
              <a:rPr lang="zh-CN" altLang="en-US" smtClean="0"/>
              <a:t>，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X</a:t>
            </a:r>
            <a:r>
              <a:rPr lang="en-US" altLang="zh-CN" smtClean="0"/>
              <a:t>]=</a:t>
            </a:r>
            <a:r>
              <a:rPr lang="en-US" altLang="zh-CN" i="1" smtClean="0"/>
              <a:t>x</a:t>
            </a:r>
            <a:r>
              <a:rPr lang="en-US" altLang="zh-CN" smtClean="0"/>
              <a:t>}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/>
              <a:t> 	</a:t>
            </a:r>
            <a:r>
              <a:rPr lang="zh-CN" altLang="en-US" smtClean="0"/>
              <a:t>它表示</a:t>
            </a:r>
            <a:r>
              <a:rPr lang="en-US" altLang="zh-CN" i="1" smtClean="0"/>
              <a:t>R</a:t>
            </a:r>
            <a:r>
              <a:rPr lang="zh-CN" altLang="en-US" smtClean="0"/>
              <a:t>中属性组</a:t>
            </a:r>
            <a:r>
              <a:rPr lang="en-US" altLang="zh-CN" i="1" smtClean="0"/>
              <a:t>X</a:t>
            </a:r>
            <a:r>
              <a:rPr lang="zh-CN" altLang="en-US" smtClean="0"/>
              <a:t>上值为</a:t>
            </a:r>
            <a:r>
              <a:rPr lang="en-US" altLang="zh-CN" i="1" smtClean="0"/>
              <a:t>x</a:t>
            </a:r>
            <a:r>
              <a:rPr lang="zh-CN" altLang="en-US" smtClean="0"/>
              <a:t>的诸元组在</a:t>
            </a:r>
            <a:r>
              <a:rPr lang="en-US" altLang="zh-CN" i="1" smtClean="0"/>
              <a:t>Z</a:t>
            </a:r>
            <a:r>
              <a:rPr lang="zh-CN" altLang="en-US" smtClean="0"/>
              <a:t>上分量的集合。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2.4</a:t>
            </a:r>
            <a:r>
              <a:rPr lang="en-US" altLang="zh-CN" smtClean="0">
                <a:latin typeface="宋体" pitchFamily="49" charset="-122"/>
              </a:rPr>
              <a:t> </a:t>
            </a:r>
            <a:r>
              <a:rPr lang="zh-CN" altLang="en-US" smtClean="0">
                <a:latin typeface="宋体" pitchFamily="49" charset="-122"/>
              </a:rPr>
              <a:t>关系代数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>
                <a:cs typeface="Times New Roman" pitchFamily="18" charset="0"/>
              </a:rPr>
              <a:t>  2.4.1  </a:t>
            </a:r>
            <a:r>
              <a:rPr lang="zh-CN" altLang="en-US" smtClean="0"/>
              <a:t>传统的集合运算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>
                <a:cs typeface="Times New Roman" pitchFamily="18" charset="0"/>
              </a:rPr>
              <a:t>  </a:t>
            </a:r>
            <a:r>
              <a:rPr lang="en-US" altLang="zh-CN" smtClean="0">
                <a:cs typeface="Times New Roman" pitchFamily="18" charset="0"/>
              </a:rPr>
              <a:t>2.4.2  </a:t>
            </a:r>
            <a:r>
              <a:rPr lang="zh-CN" altLang="en-US" smtClean="0"/>
              <a:t>专门的关系运算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2.4</a:t>
            </a:r>
            <a:r>
              <a:rPr lang="en-US" altLang="zh-CN" smtClean="0">
                <a:latin typeface="宋体" pitchFamily="49" charset="-122"/>
              </a:rPr>
              <a:t> </a:t>
            </a:r>
            <a:r>
              <a:rPr lang="zh-CN" altLang="en-US" smtClean="0">
                <a:latin typeface="宋体" pitchFamily="49" charset="-122"/>
              </a:rPr>
              <a:t>关系代数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>
                <a:cs typeface="Times New Roman" pitchFamily="18" charset="0"/>
              </a:rPr>
              <a:t>  </a:t>
            </a:r>
            <a:r>
              <a:rPr lang="en-US" altLang="zh-CN" smtClean="0">
                <a:solidFill>
                  <a:schemeClr val="accent2"/>
                </a:solidFill>
                <a:cs typeface="Times New Roman" pitchFamily="18" charset="0"/>
              </a:rPr>
              <a:t>2.4.1  </a:t>
            </a:r>
            <a:r>
              <a:rPr lang="zh-CN" altLang="en-US" smtClean="0">
                <a:solidFill>
                  <a:schemeClr val="accent2"/>
                </a:solidFill>
              </a:rPr>
              <a:t>传统的集合运算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>
                <a:cs typeface="Times New Roman" pitchFamily="18" charset="0"/>
              </a:rPr>
              <a:t>  </a:t>
            </a:r>
            <a:r>
              <a:rPr lang="en-US" altLang="zh-CN" smtClean="0">
                <a:cs typeface="Times New Roman" pitchFamily="18" charset="0"/>
              </a:rPr>
              <a:t>2.4.2  </a:t>
            </a:r>
            <a:r>
              <a:rPr lang="zh-CN" altLang="en-US" smtClean="0"/>
              <a:t>专门的关系运算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2.4.1  </a:t>
            </a:r>
            <a:r>
              <a:rPr lang="zh-CN" altLang="en-US" smtClean="0"/>
              <a:t>传统的集合运算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9438" indent="-476250" eaLnBrk="1" hangingPunct="1">
              <a:lnSpc>
                <a:spcPct val="140000"/>
              </a:lnSpc>
            </a:pPr>
            <a:r>
              <a:rPr lang="zh-CN" altLang="en-US" smtClean="0"/>
              <a:t>并</a:t>
            </a:r>
          </a:p>
          <a:p>
            <a:pPr marL="579438" indent="-476250" eaLnBrk="1" hangingPunct="1">
              <a:lnSpc>
                <a:spcPct val="140000"/>
              </a:lnSpc>
            </a:pPr>
            <a:r>
              <a:rPr lang="zh-CN" altLang="en-US" smtClean="0"/>
              <a:t>差</a:t>
            </a:r>
          </a:p>
          <a:p>
            <a:pPr marL="579438" indent="-476250" eaLnBrk="1" hangingPunct="1">
              <a:lnSpc>
                <a:spcPct val="140000"/>
              </a:lnSpc>
            </a:pPr>
            <a:r>
              <a:rPr lang="zh-CN" altLang="en-US" smtClean="0"/>
              <a:t>交</a:t>
            </a:r>
          </a:p>
          <a:p>
            <a:pPr marL="579438" indent="-476250" eaLnBrk="1" hangingPunct="1">
              <a:lnSpc>
                <a:spcPct val="140000"/>
              </a:lnSpc>
            </a:pPr>
            <a:r>
              <a:rPr lang="zh-CN" altLang="en-US" smtClean="0"/>
              <a:t>广义笛卡尔积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并（</a:t>
            </a:r>
            <a:r>
              <a:rPr lang="en-US" altLang="zh-CN" smtClean="0"/>
              <a:t>Union</a:t>
            </a:r>
            <a:r>
              <a:rPr lang="zh-CN" altLang="en-US" smtClean="0"/>
              <a:t>）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i="1" smtClean="0"/>
              <a:t>R</a:t>
            </a:r>
            <a:r>
              <a:rPr lang="zh-CN" altLang="en-US" smtClean="0"/>
              <a:t>和</a:t>
            </a:r>
            <a:r>
              <a:rPr lang="en-US" altLang="zh-CN" i="1" smtClean="0"/>
              <a:t>S</a:t>
            </a:r>
          </a:p>
          <a:p>
            <a:pPr lvl="1" algn="just" eaLnBrk="1" hangingPunct="1"/>
            <a:r>
              <a:rPr lang="zh-CN" altLang="en-US" smtClean="0"/>
              <a:t>具有相同的目</a:t>
            </a:r>
            <a:r>
              <a:rPr lang="en-US" altLang="zh-CN" i="1" smtClean="0"/>
              <a:t>n</a:t>
            </a:r>
            <a:r>
              <a:rPr lang="zh-CN" altLang="en-US" smtClean="0"/>
              <a:t>（即两个关系都有</a:t>
            </a:r>
            <a:r>
              <a:rPr lang="en-US" altLang="zh-CN" i="1" smtClean="0"/>
              <a:t>n</a:t>
            </a:r>
            <a:r>
              <a:rPr lang="zh-CN" altLang="en-US" smtClean="0"/>
              <a:t>个属性）</a:t>
            </a:r>
          </a:p>
          <a:p>
            <a:pPr lvl="1" algn="just" eaLnBrk="1" hangingPunct="1"/>
            <a:r>
              <a:rPr lang="zh-CN" altLang="en-US" smtClean="0"/>
              <a:t>相应的属性取自同一个域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algn="just" eaLnBrk="1" hangingPunct="1"/>
            <a:r>
              <a:rPr lang="en-US" altLang="zh-CN" i="1" smtClean="0"/>
              <a:t>R</a:t>
            </a:r>
            <a:r>
              <a:rPr lang="en-US" altLang="zh-CN" smtClean="0"/>
              <a:t>∪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</a:p>
          <a:p>
            <a:pPr lvl="1" algn="just" eaLnBrk="1" hangingPunct="1"/>
            <a:r>
              <a:rPr lang="zh-CN" altLang="en-US" smtClean="0"/>
              <a:t>仍为</a:t>
            </a:r>
            <a:r>
              <a:rPr lang="en-US" altLang="zh-CN" i="1" smtClean="0"/>
              <a:t>n</a:t>
            </a:r>
            <a:r>
              <a:rPr lang="zh-CN" altLang="en-US" smtClean="0"/>
              <a:t>目关系，由属于</a:t>
            </a:r>
            <a:r>
              <a:rPr lang="en-US" altLang="zh-CN" i="1" smtClean="0"/>
              <a:t>R</a:t>
            </a:r>
            <a:r>
              <a:rPr lang="zh-CN" altLang="en-US" smtClean="0"/>
              <a:t>或属于</a:t>
            </a:r>
            <a:r>
              <a:rPr lang="en-US" altLang="zh-CN" i="1" smtClean="0"/>
              <a:t>S</a:t>
            </a:r>
            <a:r>
              <a:rPr lang="zh-CN" altLang="en-US" smtClean="0"/>
              <a:t>的元组组成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i="1" smtClean="0"/>
              <a:t>             </a:t>
            </a:r>
            <a:r>
              <a:rPr lang="en-US" altLang="zh-CN" i="1" smtClean="0"/>
              <a:t>R</a:t>
            </a:r>
            <a:r>
              <a:rPr lang="en-US" altLang="zh-CN" smtClean="0"/>
              <a:t>∪</a:t>
            </a:r>
            <a:r>
              <a:rPr lang="en-US" altLang="zh-CN" i="1" smtClean="0"/>
              <a:t>S</a:t>
            </a:r>
            <a:r>
              <a:rPr lang="en-US" altLang="zh-CN" smtClean="0"/>
              <a:t> = { </a:t>
            </a:r>
            <a:r>
              <a:rPr lang="en-US" altLang="zh-CN" i="1" smtClean="0"/>
              <a:t>t</a:t>
            </a:r>
            <a:r>
              <a:rPr lang="en-US" altLang="zh-CN" smtClean="0"/>
              <a:t>|</a:t>
            </a:r>
            <a:r>
              <a:rPr lang="en-US" altLang="zh-CN" i="1" smtClean="0"/>
              <a:t>t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 </a:t>
            </a:r>
            <a:r>
              <a:rPr lang="en-US" altLang="zh-CN" i="1" smtClean="0"/>
              <a:t>R</a:t>
            </a:r>
            <a:r>
              <a:rPr lang="en-US" altLang="zh-CN" smtClean="0"/>
              <a:t>∨</a:t>
            </a:r>
            <a:r>
              <a:rPr lang="en-US" altLang="zh-CN" i="1" smtClean="0"/>
              <a:t>t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S </a:t>
            </a:r>
            <a:r>
              <a:rPr lang="en-US" altLang="zh-CN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并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graphicFrame>
        <p:nvGraphicFramePr>
          <p:cNvPr id="347139" name="Group 3"/>
          <p:cNvGraphicFramePr>
            <a:graphicFrameLocks noGrp="1"/>
          </p:cNvGraphicFramePr>
          <p:nvPr/>
        </p:nvGraphicFramePr>
        <p:xfrm>
          <a:off x="1676400" y="1828800"/>
          <a:ext cx="2743200" cy="19510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7163" name="Group 27"/>
          <p:cNvGraphicFramePr>
            <a:graphicFrameLocks noGrp="1"/>
          </p:cNvGraphicFramePr>
          <p:nvPr/>
        </p:nvGraphicFramePr>
        <p:xfrm>
          <a:off x="5867400" y="2819400"/>
          <a:ext cx="2743200" cy="2501962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7191" name="Group 55"/>
          <p:cNvGraphicFramePr>
            <a:graphicFrameLocks noGrp="1"/>
          </p:cNvGraphicFramePr>
          <p:nvPr/>
        </p:nvGraphicFramePr>
        <p:xfrm>
          <a:off x="1752600" y="4419600"/>
          <a:ext cx="2667000" cy="195104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3263" name="Rectangle 79"/>
          <p:cNvSpPr>
            <a:spLocks noChangeArrowheads="1"/>
          </p:cNvSpPr>
          <p:nvPr/>
        </p:nvSpPr>
        <p:spPr bwMode="auto">
          <a:xfrm>
            <a:off x="1143000" y="228600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R</a:t>
            </a:r>
          </a:p>
        </p:txBody>
      </p:sp>
      <p:sp>
        <p:nvSpPr>
          <p:cNvPr id="93264" name="Rectangle 80"/>
          <p:cNvSpPr>
            <a:spLocks noChangeArrowheads="1"/>
          </p:cNvSpPr>
          <p:nvPr/>
        </p:nvSpPr>
        <p:spPr bwMode="auto">
          <a:xfrm>
            <a:off x="1219200" y="480060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S</a:t>
            </a:r>
          </a:p>
        </p:txBody>
      </p:sp>
      <p:sp>
        <p:nvSpPr>
          <p:cNvPr id="347217" name="Rectangle 81"/>
          <p:cNvSpPr>
            <a:spLocks noChangeArrowheads="1"/>
          </p:cNvSpPr>
          <p:nvPr/>
        </p:nvSpPr>
        <p:spPr bwMode="auto">
          <a:xfrm>
            <a:off x="4800600" y="350520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>
                <a:latin typeface="Times New Roman" pitchFamily="18" charset="0"/>
              </a:rPr>
              <a:t>∪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2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关系操作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zh-CN" smtClean="0"/>
              <a:t>1) </a:t>
            </a:r>
            <a:r>
              <a:rPr lang="zh-CN" altLang="en-US" smtClean="0"/>
              <a:t>常用的关系操作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mtClean="0"/>
              <a:t>2) </a:t>
            </a:r>
            <a:r>
              <a:rPr lang="zh-CN" altLang="en-US" smtClean="0"/>
              <a:t>关系操作的特点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mtClean="0"/>
              <a:t>3) </a:t>
            </a:r>
            <a:r>
              <a:rPr lang="zh-CN" altLang="en-US" smtClean="0"/>
              <a:t>关系数据语言的种类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mtClean="0"/>
              <a:t>4) </a:t>
            </a:r>
            <a:r>
              <a:rPr lang="zh-CN" altLang="en-US" smtClean="0"/>
              <a:t>关系数据语言的特点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差（</a:t>
            </a:r>
            <a:r>
              <a:rPr lang="en-US" altLang="zh-CN" smtClean="0"/>
              <a:t>Difference</a:t>
            </a:r>
            <a:r>
              <a:rPr lang="zh-CN" altLang="en-US" smtClean="0"/>
              <a:t>）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i="1" smtClean="0"/>
              <a:t>R</a:t>
            </a:r>
            <a:r>
              <a:rPr lang="zh-CN" altLang="en-US" smtClean="0"/>
              <a:t>和</a:t>
            </a:r>
            <a:r>
              <a:rPr lang="en-US" altLang="zh-CN" i="1" smtClean="0"/>
              <a:t>S</a:t>
            </a:r>
          </a:p>
          <a:p>
            <a:pPr lvl="1" algn="just" eaLnBrk="1" hangingPunct="1"/>
            <a:r>
              <a:rPr lang="zh-CN" altLang="en-US" smtClean="0"/>
              <a:t>具有相同的目</a:t>
            </a:r>
            <a:r>
              <a:rPr lang="en-US" altLang="zh-CN" i="1" smtClean="0"/>
              <a:t>n</a:t>
            </a:r>
          </a:p>
          <a:p>
            <a:pPr lvl="1" algn="just" eaLnBrk="1" hangingPunct="1"/>
            <a:r>
              <a:rPr lang="zh-CN" altLang="en-US" smtClean="0"/>
              <a:t>相应的属性取自同一个域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algn="just" eaLnBrk="1" hangingPunct="1"/>
            <a:r>
              <a:rPr lang="en-US" altLang="zh-CN" i="1" smtClean="0"/>
              <a:t>R - S</a:t>
            </a:r>
            <a:r>
              <a:rPr lang="en-US" altLang="zh-CN" smtClean="0"/>
              <a:t> </a:t>
            </a:r>
          </a:p>
          <a:p>
            <a:pPr lvl="1" algn="just" eaLnBrk="1" hangingPunct="1"/>
            <a:r>
              <a:rPr lang="zh-CN" altLang="en-US" smtClean="0"/>
              <a:t>仍为</a:t>
            </a:r>
            <a:r>
              <a:rPr lang="en-US" altLang="zh-CN" i="1" smtClean="0"/>
              <a:t>n</a:t>
            </a:r>
            <a:r>
              <a:rPr lang="zh-CN" altLang="en-US" smtClean="0"/>
              <a:t>目关系，由属于</a:t>
            </a:r>
            <a:r>
              <a:rPr lang="en-US" altLang="zh-CN" i="1" smtClean="0"/>
              <a:t>R</a:t>
            </a:r>
            <a:r>
              <a:rPr lang="zh-CN" altLang="en-US" smtClean="0"/>
              <a:t>而不属于</a:t>
            </a:r>
            <a:r>
              <a:rPr lang="en-US" altLang="zh-CN" i="1" smtClean="0"/>
              <a:t>S</a:t>
            </a:r>
            <a:r>
              <a:rPr lang="zh-CN" altLang="en-US" smtClean="0"/>
              <a:t>的所有元组组成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/>
              <a:t>                </a:t>
            </a:r>
            <a:r>
              <a:rPr lang="en-US" altLang="zh-CN" sz="2600" i="1" smtClean="0"/>
              <a:t>R </a:t>
            </a:r>
            <a:r>
              <a:rPr lang="en-US" altLang="zh-CN" sz="2600" smtClean="0"/>
              <a:t>-</a:t>
            </a:r>
            <a:r>
              <a:rPr lang="en-US" altLang="zh-CN" sz="2600" i="1" smtClean="0"/>
              <a:t>S</a:t>
            </a:r>
            <a:r>
              <a:rPr lang="en-US" altLang="zh-CN" sz="2600" smtClean="0"/>
              <a:t> = { </a:t>
            </a:r>
            <a:r>
              <a:rPr lang="en-US" altLang="zh-CN" sz="2600" i="1" smtClean="0"/>
              <a:t>t</a:t>
            </a:r>
            <a:r>
              <a:rPr lang="en-US" altLang="zh-CN" sz="2600" smtClean="0"/>
              <a:t>|</a:t>
            </a:r>
            <a:r>
              <a:rPr lang="en-US" altLang="zh-CN" sz="2600" i="1" smtClean="0"/>
              <a:t>t</a:t>
            </a:r>
            <a:r>
              <a:rPr lang="en-US" altLang="zh-CN" sz="2600" smtClean="0">
                <a:sym typeface="Symbol" pitchFamily="18" charset="2"/>
              </a:rPr>
              <a:t></a:t>
            </a:r>
            <a:r>
              <a:rPr lang="en-US" altLang="zh-CN" sz="2600" i="1" smtClean="0"/>
              <a:t>R</a:t>
            </a:r>
            <a:r>
              <a:rPr lang="en-US" altLang="zh-CN" sz="2600" smtClean="0"/>
              <a:t>∧</a:t>
            </a:r>
            <a:r>
              <a:rPr lang="en-US" altLang="zh-CN" sz="2600" i="1" smtClean="0"/>
              <a:t>t</a:t>
            </a:r>
            <a:r>
              <a:rPr lang="en-US" altLang="zh-CN" sz="2600" smtClean="0">
                <a:sym typeface="Symbol" pitchFamily="18" charset="2"/>
              </a:rPr>
              <a:t></a:t>
            </a:r>
            <a:r>
              <a:rPr lang="en-US" altLang="zh-CN" sz="2600" i="1" smtClean="0"/>
              <a:t>S</a:t>
            </a:r>
            <a:r>
              <a:rPr lang="en-US" altLang="zh-CN" sz="2600" smtClean="0"/>
              <a:t> }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差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graphicFrame>
        <p:nvGraphicFramePr>
          <p:cNvPr id="349187" name="Group 3"/>
          <p:cNvGraphicFramePr>
            <a:graphicFrameLocks noGrp="1"/>
          </p:cNvGraphicFramePr>
          <p:nvPr/>
        </p:nvGraphicFramePr>
        <p:xfrm>
          <a:off x="1676400" y="1828800"/>
          <a:ext cx="2743200" cy="19510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9211" name="Group 27"/>
          <p:cNvGraphicFramePr>
            <a:graphicFrameLocks noGrp="1"/>
          </p:cNvGraphicFramePr>
          <p:nvPr/>
        </p:nvGraphicFramePr>
        <p:xfrm>
          <a:off x="5867400" y="3429000"/>
          <a:ext cx="2743200" cy="97514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b1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9227" name="Group 43"/>
          <p:cNvGraphicFramePr>
            <a:graphicFrameLocks noGrp="1"/>
          </p:cNvGraphicFramePr>
          <p:nvPr/>
        </p:nvGraphicFramePr>
        <p:xfrm>
          <a:off x="1752600" y="4419600"/>
          <a:ext cx="2667000" cy="195104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299" name="Rectangle 67"/>
          <p:cNvSpPr>
            <a:spLocks noChangeArrowheads="1"/>
          </p:cNvSpPr>
          <p:nvPr/>
        </p:nvSpPr>
        <p:spPr bwMode="auto">
          <a:xfrm>
            <a:off x="1143000" y="228600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R</a:t>
            </a:r>
          </a:p>
        </p:txBody>
      </p:sp>
      <p:sp>
        <p:nvSpPr>
          <p:cNvPr id="95300" name="Rectangle 68"/>
          <p:cNvSpPr>
            <a:spLocks noChangeArrowheads="1"/>
          </p:cNvSpPr>
          <p:nvPr/>
        </p:nvSpPr>
        <p:spPr bwMode="auto">
          <a:xfrm>
            <a:off x="1219200" y="480060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S</a:t>
            </a:r>
          </a:p>
        </p:txBody>
      </p:sp>
      <p:sp>
        <p:nvSpPr>
          <p:cNvPr id="349253" name="Rectangle 69"/>
          <p:cNvSpPr>
            <a:spLocks noChangeArrowheads="1"/>
          </p:cNvSpPr>
          <p:nvPr/>
        </p:nvSpPr>
        <p:spPr bwMode="auto">
          <a:xfrm>
            <a:off x="4800600" y="350520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>
                <a:latin typeface="Times New Roman" pitchFamily="18" charset="0"/>
              </a:rPr>
              <a:t>-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53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交（</a:t>
            </a:r>
            <a:r>
              <a:rPr lang="en-US" altLang="zh-CN" smtClean="0"/>
              <a:t>Intersection</a:t>
            </a:r>
            <a:r>
              <a:rPr lang="zh-CN" altLang="en-US" smtClean="0"/>
              <a:t>）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smtClean="0"/>
              <a:t>R</a:t>
            </a:r>
            <a:r>
              <a:rPr lang="zh-CN" altLang="en-US" smtClean="0"/>
              <a:t>和</a:t>
            </a:r>
            <a:r>
              <a:rPr lang="en-US" altLang="zh-CN" i="1" smtClean="0"/>
              <a:t>S</a:t>
            </a:r>
          </a:p>
          <a:p>
            <a:pPr lvl="1" eaLnBrk="1" hangingPunct="1"/>
            <a:r>
              <a:rPr lang="zh-CN" altLang="en-US" smtClean="0"/>
              <a:t>具有相同的目</a:t>
            </a:r>
            <a:r>
              <a:rPr lang="en-US" altLang="zh-CN" i="1" smtClean="0"/>
              <a:t>n</a:t>
            </a:r>
          </a:p>
          <a:p>
            <a:pPr lvl="1" eaLnBrk="1" hangingPunct="1"/>
            <a:r>
              <a:rPr lang="zh-CN" altLang="en-US" smtClean="0"/>
              <a:t>相应的属性取自同一个域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mtClean="0"/>
          </a:p>
          <a:p>
            <a:pPr algn="just" eaLnBrk="1" hangingPunct="1"/>
            <a:r>
              <a:rPr lang="en-US" altLang="zh-CN" i="1" smtClean="0"/>
              <a:t>R</a:t>
            </a:r>
            <a:r>
              <a:rPr lang="en-US" altLang="zh-CN" smtClean="0"/>
              <a:t>∩</a:t>
            </a:r>
            <a:r>
              <a:rPr lang="en-US" altLang="zh-CN" i="1" smtClean="0"/>
              <a:t>S</a:t>
            </a:r>
          </a:p>
          <a:p>
            <a:pPr lvl="1" algn="just" eaLnBrk="1" hangingPunct="1"/>
            <a:r>
              <a:rPr lang="zh-CN" altLang="en-US" smtClean="0"/>
              <a:t>仍为</a:t>
            </a:r>
            <a:r>
              <a:rPr lang="en-US" altLang="zh-CN" i="1" smtClean="0"/>
              <a:t>n</a:t>
            </a:r>
            <a:r>
              <a:rPr lang="zh-CN" altLang="en-US" smtClean="0"/>
              <a:t>目关系，由既属于</a:t>
            </a:r>
            <a:r>
              <a:rPr lang="en-US" altLang="zh-CN" i="1" smtClean="0"/>
              <a:t>R</a:t>
            </a:r>
            <a:r>
              <a:rPr lang="zh-CN" altLang="en-US" smtClean="0"/>
              <a:t>又属于</a:t>
            </a:r>
            <a:r>
              <a:rPr lang="en-US" altLang="zh-CN" i="1" smtClean="0"/>
              <a:t>S</a:t>
            </a:r>
            <a:r>
              <a:rPr lang="zh-CN" altLang="en-US" smtClean="0"/>
              <a:t>的元组组成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i="1" smtClean="0"/>
              <a:t>		            </a:t>
            </a:r>
            <a:r>
              <a:rPr lang="en-US" altLang="zh-CN" i="1" smtClean="0"/>
              <a:t>R</a:t>
            </a:r>
            <a:r>
              <a:rPr lang="en-US" altLang="zh-CN" smtClean="0"/>
              <a:t>∩</a:t>
            </a:r>
            <a:r>
              <a:rPr lang="en-US" altLang="zh-CN" i="1" smtClean="0"/>
              <a:t>S</a:t>
            </a:r>
            <a:r>
              <a:rPr lang="en-US" altLang="zh-CN" smtClean="0"/>
              <a:t> = { </a:t>
            </a:r>
            <a:r>
              <a:rPr lang="en-US" altLang="zh-CN" i="1" smtClean="0"/>
              <a:t>t</a:t>
            </a:r>
            <a:r>
              <a:rPr lang="en-US" altLang="zh-CN" smtClean="0"/>
              <a:t>|</a:t>
            </a:r>
            <a:r>
              <a:rPr lang="en-US" altLang="zh-CN" i="1" smtClean="0"/>
              <a:t>t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 </a:t>
            </a:r>
            <a:r>
              <a:rPr lang="en-US" altLang="zh-CN" i="1" smtClean="0"/>
              <a:t>R</a:t>
            </a:r>
            <a:r>
              <a:rPr lang="en-US" altLang="zh-CN" smtClean="0"/>
              <a:t>∧</a:t>
            </a:r>
            <a:r>
              <a:rPr lang="en-US" altLang="zh-CN" i="1" smtClean="0"/>
              <a:t>t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S </a:t>
            </a:r>
            <a:r>
              <a:rPr lang="en-US" altLang="zh-CN" smtClean="0"/>
              <a:t>}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i="1" smtClean="0"/>
              <a:t>        	  R</a:t>
            </a:r>
            <a:r>
              <a:rPr lang="en-US" altLang="zh-CN" smtClean="0"/>
              <a:t>∩</a:t>
            </a:r>
            <a:r>
              <a:rPr lang="en-US" altLang="zh-CN" i="1" smtClean="0"/>
              <a:t>S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smtClean="0"/>
              <a:t> –(</a:t>
            </a:r>
            <a:r>
              <a:rPr lang="en-US" altLang="zh-CN" i="1" smtClean="0"/>
              <a:t>R</a:t>
            </a:r>
            <a:r>
              <a:rPr lang="en-US" altLang="zh-CN" smtClean="0"/>
              <a:t>-</a:t>
            </a:r>
            <a:r>
              <a:rPr lang="en-US" altLang="zh-CN" i="1" smtClean="0"/>
              <a:t>S</a:t>
            </a:r>
            <a:r>
              <a:rPr lang="zh-CN" altLang="en-US" smtClean="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交 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graphicFrame>
        <p:nvGraphicFramePr>
          <p:cNvPr id="351235" name="Group 3"/>
          <p:cNvGraphicFramePr>
            <a:graphicFrameLocks noGrp="1"/>
          </p:cNvGraphicFramePr>
          <p:nvPr/>
        </p:nvGraphicFramePr>
        <p:xfrm>
          <a:off x="1676400" y="1828800"/>
          <a:ext cx="2743200" cy="19510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1259" name="Group 27"/>
          <p:cNvGraphicFramePr>
            <a:graphicFrameLocks noGrp="1"/>
          </p:cNvGraphicFramePr>
          <p:nvPr/>
        </p:nvGraphicFramePr>
        <p:xfrm>
          <a:off x="5867400" y="2819400"/>
          <a:ext cx="2743200" cy="146385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1279" name="Group 47"/>
          <p:cNvGraphicFramePr>
            <a:graphicFrameLocks noGrp="1"/>
          </p:cNvGraphicFramePr>
          <p:nvPr/>
        </p:nvGraphicFramePr>
        <p:xfrm>
          <a:off x="1752600" y="4419600"/>
          <a:ext cx="2667000" cy="195104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351" name="Rectangle 71"/>
          <p:cNvSpPr>
            <a:spLocks noChangeArrowheads="1"/>
          </p:cNvSpPr>
          <p:nvPr/>
        </p:nvSpPr>
        <p:spPr bwMode="auto">
          <a:xfrm>
            <a:off x="1143000" y="228600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R</a:t>
            </a:r>
          </a:p>
        </p:txBody>
      </p:sp>
      <p:sp>
        <p:nvSpPr>
          <p:cNvPr id="97352" name="Rectangle 72"/>
          <p:cNvSpPr>
            <a:spLocks noChangeArrowheads="1"/>
          </p:cNvSpPr>
          <p:nvPr/>
        </p:nvSpPr>
        <p:spPr bwMode="auto">
          <a:xfrm>
            <a:off x="1219200" y="480060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S</a:t>
            </a:r>
          </a:p>
        </p:txBody>
      </p:sp>
      <p:sp>
        <p:nvSpPr>
          <p:cNvPr id="351305" name="Rectangle 73"/>
          <p:cNvSpPr>
            <a:spLocks noChangeArrowheads="1"/>
          </p:cNvSpPr>
          <p:nvPr/>
        </p:nvSpPr>
        <p:spPr bwMode="auto">
          <a:xfrm>
            <a:off x="4800600" y="350520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R </a:t>
            </a:r>
            <a:r>
              <a:rPr kumimoji="1" lang="en-US" altLang="zh-CN" sz="3200" b="1">
                <a:latin typeface="Times New Roman" pitchFamily="18" charset="0"/>
              </a:rPr>
              <a:t>∩</a:t>
            </a:r>
            <a:r>
              <a:rPr kumimoji="1" lang="en-US" altLang="zh-CN" sz="2400" b="1" i="1">
                <a:latin typeface="Times New Roman" pitchFamily="18" charset="0"/>
              </a:rPr>
              <a:t> S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305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500" smtClean="0"/>
              <a:t>4. </a:t>
            </a:r>
            <a:r>
              <a:rPr lang="zh-CN" altLang="en-US" sz="2500" smtClean="0"/>
              <a:t>广义笛卡尔积（</a:t>
            </a:r>
            <a:r>
              <a:rPr lang="en-US" altLang="zh-CN" sz="2500" smtClean="0"/>
              <a:t>Extended Cartesian Product</a:t>
            </a:r>
            <a:r>
              <a:rPr lang="zh-CN" altLang="en-US" sz="2500" smtClean="0"/>
              <a:t>）</a:t>
            </a:r>
            <a:endParaRPr lang="zh-CN" altLang="en-US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zh-CN" smtClean="0"/>
              <a:t>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i="1" smtClean="0"/>
              <a:t>n</a:t>
            </a:r>
            <a:r>
              <a:rPr lang="zh-CN" altLang="en-US" smtClean="0"/>
              <a:t>目关系，</a:t>
            </a:r>
            <a:r>
              <a:rPr lang="en-US" altLang="zh-CN" i="1" smtClean="0"/>
              <a:t>k</a:t>
            </a:r>
            <a:r>
              <a:rPr lang="en-US" altLang="zh-CN" baseline="-30000" smtClean="0"/>
              <a:t>1</a:t>
            </a:r>
            <a:r>
              <a:rPr lang="zh-CN" altLang="en-US" smtClean="0"/>
              <a:t>个元组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mtClean="0"/>
              <a:t>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i="1" smtClean="0"/>
              <a:t>m</a:t>
            </a:r>
            <a:r>
              <a:rPr lang="zh-CN" altLang="en-US" smtClean="0"/>
              <a:t>目关系，</a:t>
            </a:r>
            <a:r>
              <a:rPr lang="en-US" altLang="zh-CN" i="1" smtClean="0"/>
              <a:t>k</a:t>
            </a:r>
            <a:r>
              <a:rPr lang="en-US" altLang="zh-CN" baseline="-30000" smtClean="0"/>
              <a:t>2</a:t>
            </a:r>
            <a:r>
              <a:rPr lang="zh-CN" altLang="en-US" smtClean="0"/>
              <a:t>个元组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i="1" smtClean="0"/>
              <a:t>R</a:t>
            </a:r>
            <a:r>
              <a:rPr lang="en-US" altLang="zh-CN" smtClean="0"/>
              <a:t>×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列：（</a:t>
            </a:r>
            <a:r>
              <a:rPr lang="en-US" altLang="zh-CN" i="1" smtClean="0"/>
              <a:t>n</a:t>
            </a:r>
            <a:r>
              <a:rPr lang="en-US" altLang="zh-CN" smtClean="0"/>
              <a:t>+</a:t>
            </a:r>
            <a:r>
              <a:rPr lang="en-US" altLang="zh-CN" i="1" smtClean="0"/>
              <a:t>m</a:t>
            </a:r>
            <a:r>
              <a:rPr lang="zh-CN" altLang="en-US" smtClean="0"/>
              <a:t>）列的元组的集合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mtClean="0"/>
              <a:t>元组的前</a:t>
            </a:r>
            <a:r>
              <a:rPr lang="en-US" altLang="zh-CN" i="1" smtClean="0"/>
              <a:t>n</a:t>
            </a:r>
            <a:r>
              <a:rPr lang="zh-CN" altLang="en-US" smtClean="0"/>
              <a:t>列是关系</a:t>
            </a:r>
            <a:r>
              <a:rPr lang="en-US" altLang="zh-CN" i="1" smtClean="0"/>
              <a:t>R</a:t>
            </a:r>
            <a:r>
              <a:rPr lang="zh-CN" altLang="en-US" smtClean="0"/>
              <a:t>的一个元组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mtClean="0"/>
              <a:t>后</a:t>
            </a:r>
            <a:r>
              <a:rPr lang="en-US" altLang="zh-CN" i="1" smtClean="0"/>
              <a:t>m</a:t>
            </a:r>
            <a:r>
              <a:rPr lang="zh-CN" altLang="en-US" smtClean="0"/>
              <a:t>列是关系</a:t>
            </a:r>
            <a:r>
              <a:rPr lang="en-US" altLang="zh-CN" i="1" smtClean="0"/>
              <a:t>S</a:t>
            </a:r>
            <a:r>
              <a:rPr lang="zh-CN" altLang="en-US" smtClean="0"/>
              <a:t>的一个元组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行：</a:t>
            </a:r>
            <a:r>
              <a:rPr lang="en-US" altLang="zh-CN" i="1" smtClean="0"/>
              <a:t>k</a:t>
            </a:r>
            <a:r>
              <a:rPr lang="en-US" altLang="zh-CN" baseline="-30000" smtClean="0"/>
              <a:t>1</a:t>
            </a:r>
            <a:r>
              <a:rPr lang="en-US" altLang="zh-CN" smtClean="0"/>
              <a:t>×</a:t>
            </a:r>
            <a:r>
              <a:rPr lang="en-US" altLang="zh-CN" i="1" smtClean="0"/>
              <a:t>k</a:t>
            </a:r>
            <a:r>
              <a:rPr lang="en-US" altLang="zh-CN" baseline="-30000" smtClean="0"/>
              <a:t>2</a:t>
            </a:r>
            <a:r>
              <a:rPr lang="zh-CN" altLang="en-US" smtClean="0"/>
              <a:t>个元组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i="1" smtClean="0"/>
              <a:t>R</a:t>
            </a:r>
            <a:r>
              <a:rPr lang="en-US" altLang="zh-CN" smtClean="0"/>
              <a:t>×</a:t>
            </a:r>
            <a:r>
              <a:rPr lang="en-US" altLang="zh-CN" i="1" smtClean="0"/>
              <a:t>S</a:t>
            </a:r>
            <a:r>
              <a:rPr lang="en-US" altLang="zh-CN" smtClean="0"/>
              <a:t> = {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r</a:t>
            </a:r>
            <a:r>
              <a:rPr lang="en-US" altLang="zh-CN" smtClean="0"/>
              <a:t>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s</a:t>
            </a:r>
            <a:r>
              <a:rPr lang="en-US" altLang="zh-CN" smtClean="0"/>
              <a:t> |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r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R</a:t>
            </a:r>
            <a:r>
              <a:rPr lang="en-US" altLang="zh-CN" smtClean="0"/>
              <a:t> ∧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s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S</a:t>
            </a:r>
            <a:r>
              <a:rPr lang="en-US" altLang="zh-CN" smtClean="0"/>
              <a:t> }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98308" name="Freeform 4"/>
          <p:cNvSpPr>
            <a:spLocks/>
          </p:cNvSpPr>
          <p:nvPr/>
        </p:nvSpPr>
        <p:spPr bwMode="auto">
          <a:xfrm>
            <a:off x="2627313" y="5373688"/>
            <a:ext cx="311150" cy="130175"/>
          </a:xfrm>
          <a:custGeom>
            <a:avLst/>
            <a:gdLst>
              <a:gd name="T0" fmla="*/ 0 w 196"/>
              <a:gd name="T1" fmla="*/ 108367513 h 82"/>
              <a:gd name="T2" fmla="*/ 393144375 w 196"/>
              <a:gd name="T3" fmla="*/ 42843450 h 82"/>
              <a:gd name="T4" fmla="*/ 461189388 w 196"/>
              <a:gd name="T5" fmla="*/ 108367513 h 82"/>
              <a:gd name="T6" fmla="*/ 493950625 w 196"/>
              <a:gd name="T7" fmla="*/ 206652813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广义笛卡尔积 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graphicFrame>
        <p:nvGraphicFramePr>
          <p:cNvPr id="353283" name="Group 3"/>
          <p:cNvGraphicFramePr>
            <a:graphicFrameLocks noGrp="1"/>
          </p:cNvGraphicFramePr>
          <p:nvPr/>
        </p:nvGraphicFramePr>
        <p:xfrm>
          <a:off x="1524000" y="1905000"/>
          <a:ext cx="1905000" cy="195104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8307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8307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8307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559F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559F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559F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3307" name="Group 27"/>
          <p:cNvGraphicFramePr>
            <a:graphicFrameLocks noGrp="1"/>
          </p:cNvGraphicFramePr>
          <p:nvPr/>
        </p:nvGraphicFramePr>
        <p:xfrm>
          <a:off x="1600200" y="4343400"/>
          <a:ext cx="1828800" cy="19510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9379" name="Rectangle 51"/>
          <p:cNvSpPr>
            <a:spLocks noChangeArrowheads="1"/>
          </p:cNvSpPr>
          <p:nvPr/>
        </p:nvSpPr>
        <p:spPr bwMode="auto">
          <a:xfrm>
            <a:off x="1143000" y="228600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R</a:t>
            </a:r>
          </a:p>
        </p:txBody>
      </p:sp>
      <p:sp>
        <p:nvSpPr>
          <p:cNvPr id="99380" name="Rectangle 52"/>
          <p:cNvSpPr>
            <a:spLocks noChangeArrowheads="1"/>
          </p:cNvSpPr>
          <p:nvPr/>
        </p:nvSpPr>
        <p:spPr bwMode="auto">
          <a:xfrm>
            <a:off x="1219200" y="480060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itchFamily="18" charset="0"/>
              </a:rPr>
              <a:t>S</a:t>
            </a:r>
          </a:p>
        </p:txBody>
      </p:sp>
      <p:sp>
        <p:nvSpPr>
          <p:cNvPr id="353333" name="Rectangle 53"/>
          <p:cNvSpPr>
            <a:spLocks noChangeArrowheads="1"/>
          </p:cNvSpPr>
          <p:nvPr/>
        </p:nvSpPr>
        <p:spPr bwMode="auto">
          <a:xfrm>
            <a:off x="3962400" y="3505200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 i="1">
                <a:latin typeface="Times New Roman" pitchFamily="18" charset="0"/>
              </a:rPr>
              <a:t>R </a:t>
            </a:r>
            <a:r>
              <a:rPr kumimoji="1" lang="en-US" altLang="zh-CN" sz="2000" b="1">
                <a:latin typeface="Times New Roman" pitchFamily="18" charset="0"/>
              </a:rPr>
              <a:t>×</a:t>
            </a:r>
            <a:r>
              <a:rPr kumimoji="1" lang="en-US" altLang="zh-CN" sz="2000" b="1" i="1">
                <a:latin typeface="Times New Roman" pitchFamily="18" charset="0"/>
              </a:rPr>
              <a:t> S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53334" name="Group 54"/>
          <p:cNvGraphicFramePr>
            <a:graphicFrameLocks noGrp="1"/>
          </p:cNvGraphicFramePr>
          <p:nvPr/>
        </p:nvGraphicFramePr>
        <p:xfrm>
          <a:off x="4800600" y="1771650"/>
          <a:ext cx="3657600" cy="470535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8307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8307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8307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8307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8307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8307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8307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8307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8307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559F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559F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559F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559F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559F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559F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559F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559F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559F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33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2.4</a:t>
            </a:r>
            <a:r>
              <a:rPr lang="en-US" altLang="zh-CN" smtClean="0">
                <a:latin typeface="宋体" pitchFamily="49" charset="-122"/>
              </a:rPr>
              <a:t> </a:t>
            </a:r>
            <a:r>
              <a:rPr lang="zh-CN" altLang="en-US" smtClean="0">
                <a:latin typeface="宋体" pitchFamily="49" charset="-122"/>
              </a:rPr>
              <a:t>关系代数</a:t>
            </a:r>
            <a:endParaRPr lang="zh-CN" alt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1988" indent="-476250" eaLnBrk="1" hangingPunct="1">
              <a:lnSpc>
                <a:spcPct val="150000"/>
              </a:lnSpc>
            </a:pPr>
            <a:r>
              <a:rPr lang="en-US" altLang="zh-CN" smtClean="0"/>
              <a:t>2.4.1  </a:t>
            </a:r>
            <a:r>
              <a:rPr lang="zh-CN" altLang="en-US" smtClean="0"/>
              <a:t>传统的集合运算</a:t>
            </a:r>
            <a:endParaRPr lang="zh-CN" altLang="en-US" smtClean="0">
              <a:cs typeface="Times New Roman" pitchFamily="18" charset="0"/>
            </a:endParaRPr>
          </a:p>
          <a:p>
            <a:pPr marL="661988" indent="-476250" eaLnBrk="1" hangingPunct="1">
              <a:lnSpc>
                <a:spcPct val="150000"/>
              </a:lnSpc>
            </a:pPr>
            <a:r>
              <a:rPr lang="en-US" altLang="zh-CN" smtClean="0">
                <a:solidFill>
                  <a:schemeClr val="accent2"/>
                </a:solidFill>
              </a:rPr>
              <a:t>2.4.2  </a:t>
            </a:r>
            <a:r>
              <a:rPr lang="zh-CN" altLang="en-US" smtClean="0">
                <a:solidFill>
                  <a:schemeClr val="accent2"/>
                </a:solidFill>
              </a:rPr>
              <a:t>专门的关系运算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2.4.2 </a:t>
            </a:r>
            <a:r>
              <a:rPr lang="zh-CN" altLang="en-US" smtClean="0"/>
              <a:t>专门的关系运算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49313" indent="-476250" eaLnBrk="1" hangingPunct="1">
              <a:lnSpc>
                <a:spcPct val="140000"/>
              </a:lnSpc>
            </a:pPr>
            <a:r>
              <a:rPr lang="zh-CN" altLang="en-US" smtClean="0"/>
              <a:t>选择</a:t>
            </a:r>
          </a:p>
          <a:p>
            <a:pPr marL="849313" indent="-476250" eaLnBrk="1" hangingPunct="1">
              <a:lnSpc>
                <a:spcPct val="140000"/>
              </a:lnSpc>
            </a:pPr>
            <a:r>
              <a:rPr lang="zh-CN" altLang="en-US" smtClean="0"/>
              <a:t>投影</a:t>
            </a:r>
          </a:p>
          <a:p>
            <a:pPr marL="849313" indent="-476250" eaLnBrk="1" hangingPunct="1">
              <a:lnSpc>
                <a:spcPct val="140000"/>
              </a:lnSpc>
            </a:pPr>
            <a:r>
              <a:rPr lang="zh-CN" altLang="en-US" smtClean="0"/>
              <a:t>连接</a:t>
            </a:r>
          </a:p>
          <a:p>
            <a:pPr marL="849313" indent="-476250" eaLnBrk="1" hangingPunct="1">
              <a:lnSpc>
                <a:spcPct val="140000"/>
              </a:lnSpc>
            </a:pPr>
            <a:r>
              <a:rPr lang="zh-CN" altLang="en-US" smtClean="0"/>
              <a:t>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选择（</a:t>
            </a:r>
            <a:r>
              <a:rPr lang="en-US" altLang="zh-CN" smtClean="0"/>
              <a:t>Selection</a:t>
            </a:r>
            <a:r>
              <a:rPr lang="zh-CN" altLang="en-US" smtClean="0"/>
              <a:t>）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600" dirty="0" smtClean="0"/>
              <a:t>1) </a:t>
            </a:r>
            <a:r>
              <a:rPr lang="zh-CN" altLang="en-US" sz="2600" dirty="0" smtClean="0"/>
              <a:t>选择又称为限制（</a:t>
            </a:r>
            <a:r>
              <a:rPr lang="en-US" altLang="zh-CN" sz="2600" dirty="0" smtClean="0"/>
              <a:t>Restriction</a:t>
            </a:r>
            <a:r>
              <a:rPr lang="zh-CN" altLang="en-US" sz="2600" dirty="0" smtClean="0"/>
              <a:t>）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dirty="0" smtClean="0"/>
              <a:t>2) </a:t>
            </a:r>
            <a:r>
              <a:rPr lang="zh-CN" altLang="en-US" sz="2600" dirty="0" smtClean="0"/>
              <a:t>选择运算符的含义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200" dirty="0" smtClean="0"/>
              <a:t>在关系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中选择满足给定条件的诸元组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 smtClean="0"/>
              <a:t>               </a:t>
            </a:r>
            <a:r>
              <a:rPr lang="en-US" altLang="zh-CN" sz="2200" dirty="0" err="1" smtClean="0"/>
              <a:t>σ</a:t>
            </a:r>
            <a:r>
              <a:rPr lang="en-US" altLang="zh-CN" sz="2200" baseline="-30000" dirty="0" err="1" smtClean="0"/>
              <a:t>F</a:t>
            </a:r>
            <a:r>
              <a:rPr lang="en-US" altLang="zh-CN" sz="2200" dirty="0" smtClean="0"/>
              <a:t>(</a:t>
            </a:r>
            <a:r>
              <a:rPr lang="en-US" altLang="zh-CN" sz="2200" i="1" dirty="0" smtClean="0"/>
              <a:t>R</a:t>
            </a:r>
            <a:r>
              <a:rPr lang="en-US" altLang="zh-CN" sz="2200" dirty="0" smtClean="0"/>
              <a:t>) = {</a:t>
            </a:r>
            <a:r>
              <a:rPr lang="en-US" altLang="zh-CN" sz="2200" i="1" dirty="0" err="1" smtClean="0"/>
              <a:t>t</a:t>
            </a:r>
            <a:r>
              <a:rPr lang="en-US" altLang="zh-CN" sz="2200" dirty="0" err="1" smtClean="0"/>
              <a:t>|</a:t>
            </a:r>
            <a:r>
              <a:rPr lang="en-US" altLang="zh-CN" sz="2200" i="1" dirty="0" err="1" smtClean="0"/>
              <a:t>t</a:t>
            </a:r>
            <a:r>
              <a:rPr lang="en-US" altLang="zh-CN" sz="2200" dirty="0" err="1" smtClean="0">
                <a:sym typeface="Symbol" pitchFamily="18" charset="2"/>
              </a:rPr>
              <a:t></a:t>
            </a:r>
            <a:r>
              <a:rPr lang="en-US" altLang="zh-CN" sz="2200" i="1" dirty="0" err="1" smtClean="0"/>
              <a:t>R</a:t>
            </a:r>
            <a:r>
              <a:rPr lang="en-US" altLang="zh-CN" sz="2200" dirty="0" err="1" smtClean="0"/>
              <a:t>∧</a:t>
            </a:r>
            <a:r>
              <a:rPr lang="en-US" altLang="zh-CN" sz="2200" i="1" dirty="0" err="1" smtClean="0"/>
              <a:t>F</a:t>
            </a:r>
            <a:r>
              <a:rPr lang="en-US" altLang="zh-CN" sz="2200" dirty="0" smtClean="0"/>
              <a:t>(</a:t>
            </a:r>
            <a:r>
              <a:rPr lang="en-US" altLang="zh-CN" sz="2200" i="1" dirty="0" smtClean="0"/>
              <a:t>t</a:t>
            </a:r>
            <a:r>
              <a:rPr lang="en-US" altLang="zh-CN" sz="2200" dirty="0" smtClean="0"/>
              <a:t>)= '</a:t>
            </a:r>
            <a:r>
              <a:rPr lang="zh-CN" altLang="en-US" sz="2200" dirty="0" smtClean="0"/>
              <a:t>真</a:t>
            </a:r>
            <a:r>
              <a:rPr lang="en-US" altLang="zh-CN" sz="2200" dirty="0" smtClean="0"/>
              <a:t>'}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200" dirty="0" smtClean="0"/>
              <a:t>F</a:t>
            </a:r>
            <a:r>
              <a:rPr lang="zh-CN" altLang="en-US" sz="2200" dirty="0" smtClean="0"/>
              <a:t>：选择条件，是一个逻辑表达式，基本形式为：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dirty="0" smtClean="0"/>
              <a:t>[</a:t>
            </a:r>
            <a:r>
              <a:rPr lang="en-US" altLang="zh-CN" sz="2200" dirty="0" smtClean="0">
                <a:sym typeface="Symbol" pitchFamily="18" charset="2"/>
              </a:rPr>
              <a:t>( ]</a:t>
            </a:r>
            <a:r>
              <a:rPr lang="en-US" altLang="zh-CN" sz="2200" dirty="0" smtClean="0"/>
              <a:t> </a:t>
            </a:r>
            <a:r>
              <a:rPr lang="en-US" altLang="zh-CN" sz="2200" i="1" dirty="0" smtClean="0"/>
              <a:t>X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θ</a:t>
            </a:r>
            <a:r>
              <a:rPr lang="en-US" altLang="zh-CN" sz="2200" i="1" dirty="0" smtClean="0"/>
              <a:t>Y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 [ )][</a:t>
            </a:r>
            <a:r>
              <a:rPr lang="en-US" altLang="zh-CN" sz="2200" i="1" dirty="0" smtClean="0"/>
              <a:t>φ </a:t>
            </a:r>
            <a:r>
              <a:rPr lang="en-US" altLang="zh-CN" sz="2200" dirty="0" smtClean="0"/>
              <a:t>[</a:t>
            </a:r>
            <a:r>
              <a:rPr lang="en-US" altLang="zh-CN" sz="2200" dirty="0" smtClean="0">
                <a:sym typeface="Symbol" pitchFamily="18" charset="2"/>
              </a:rPr>
              <a:t>( ]</a:t>
            </a:r>
            <a:r>
              <a:rPr lang="en-US" altLang="zh-CN" sz="2200" i="1" dirty="0" smtClean="0"/>
              <a:t> X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θ</a:t>
            </a:r>
            <a:r>
              <a:rPr lang="en-US" altLang="zh-CN" sz="2200" i="1" dirty="0" smtClean="0"/>
              <a:t>Y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 [ )]]…</a:t>
            </a:r>
          </a:p>
          <a:p>
            <a:pPr marL="1162050" lvl="2" indent="-228600" algn="just" eaLnBrk="1" hangingPunct="1">
              <a:lnSpc>
                <a:spcPct val="90000"/>
              </a:lnSpc>
            </a:pPr>
            <a:r>
              <a:rPr lang="en-US" altLang="zh-CN" sz="2000" dirty="0" smtClean="0"/>
              <a:t>θ</a:t>
            </a:r>
            <a:r>
              <a:rPr lang="zh-CN" altLang="en-US" sz="2000" dirty="0" smtClean="0"/>
              <a:t>：比较运算符（＞，≥，＜，≤，＝或</a:t>
            </a:r>
            <a:r>
              <a:rPr lang="en-US" altLang="zh-CN" sz="2000" dirty="0" smtClean="0"/>
              <a:t>&lt;&gt;</a:t>
            </a:r>
            <a:r>
              <a:rPr lang="zh-CN" altLang="en-US" sz="2000" dirty="0" smtClean="0"/>
              <a:t>）</a:t>
            </a:r>
          </a:p>
          <a:p>
            <a:pPr marL="1162050" lvl="2" indent="-228600" algn="just" eaLnBrk="1" hangingPunct="1">
              <a:lnSpc>
                <a:spcPct val="90000"/>
              </a:lnSpc>
            </a:pPr>
            <a:r>
              <a:rPr lang="en-US" altLang="zh-CN" sz="2000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等：属性名、常量、简单函数；属性名也可以用它的序号来代替；</a:t>
            </a:r>
          </a:p>
          <a:p>
            <a:pPr marL="1162050" lvl="2" indent="-228600" algn="just" eaLnBrk="1" hangingPunct="1">
              <a:lnSpc>
                <a:spcPct val="90000"/>
              </a:lnSpc>
            </a:pPr>
            <a:r>
              <a:rPr lang="en-US" altLang="zh-CN" sz="2000" dirty="0" smtClean="0"/>
              <a:t>φ</a:t>
            </a:r>
            <a:r>
              <a:rPr lang="zh-CN" altLang="en-US" sz="2000" dirty="0" smtClean="0"/>
              <a:t>：逻辑运算符（∧或∨）</a:t>
            </a:r>
          </a:p>
          <a:p>
            <a:pPr marL="1162050" lvl="2" indent="-228600" algn="just" eaLnBrk="1" hangingPunct="1">
              <a:lnSpc>
                <a:spcPct val="90000"/>
              </a:lnSpc>
            </a:pPr>
            <a:r>
              <a:rPr lang="en-US" altLang="zh-CN" sz="2000" dirty="0" smtClean="0"/>
              <a:t>[ ]</a:t>
            </a:r>
            <a:r>
              <a:rPr lang="zh-CN" altLang="en-US" sz="2000" dirty="0" smtClean="0"/>
              <a:t>：表示任选项</a:t>
            </a:r>
          </a:p>
          <a:p>
            <a:pPr marL="1162050" lvl="2" indent="-228600" algn="just" eaLnBrk="1" hangingPunct="1">
              <a:lnSpc>
                <a:spcPct val="90000"/>
              </a:lnSpc>
            </a:pPr>
            <a:r>
              <a:rPr lang="en-US" altLang="zh-CN" sz="2000" dirty="0" smtClean="0"/>
              <a:t>…</a:t>
            </a:r>
            <a:r>
              <a:rPr lang="zh-CN" altLang="en-US" sz="2000" dirty="0" smtClean="0"/>
              <a:t>：表示上述格式可以重复下去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选择（续）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3) </a:t>
            </a:r>
            <a:r>
              <a:rPr lang="zh-CN" altLang="en-US" smtClean="0"/>
              <a:t>选择运算是从行的角度进行的运算 </a:t>
            </a:r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algn="just" eaLnBrk="1" hangingPunct="1"/>
            <a:r>
              <a:rPr lang="en-US" altLang="zh-CN" smtClean="0"/>
              <a:t>4) </a:t>
            </a:r>
            <a:r>
              <a:rPr lang="zh-CN" altLang="en-US" smtClean="0"/>
              <a:t>举例</a:t>
            </a:r>
          </a:p>
          <a:p>
            <a:pPr marL="819150" lvl="1" indent="-285750" algn="just" eaLnBrk="1" hangingPunct="1">
              <a:buFont typeface="Wingdings" pitchFamily="2" charset="2"/>
              <a:buNone/>
            </a:pPr>
            <a:r>
              <a:rPr lang="zh-CN" altLang="en-US" smtClean="0"/>
              <a:t>	设有一个学生</a:t>
            </a:r>
            <a:r>
              <a:rPr lang="en-US" altLang="zh-CN" smtClean="0"/>
              <a:t>-</a:t>
            </a:r>
            <a:r>
              <a:rPr lang="zh-CN" altLang="en-US" smtClean="0"/>
              <a:t>课程数据库，包括学生关系</a:t>
            </a:r>
            <a:r>
              <a:rPr lang="en-US" altLang="zh-CN" smtClean="0"/>
              <a:t>Student</a:t>
            </a:r>
            <a:r>
              <a:rPr lang="zh-CN" altLang="en-US" smtClean="0"/>
              <a:t>、课程关系</a:t>
            </a:r>
            <a:r>
              <a:rPr lang="en-US" altLang="zh-CN" smtClean="0"/>
              <a:t>Course</a:t>
            </a:r>
            <a:r>
              <a:rPr lang="zh-CN" altLang="en-US" smtClean="0"/>
              <a:t>和选修关系</a:t>
            </a:r>
            <a:r>
              <a:rPr lang="en-US" altLang="zh-CN" smtClean="0"/>
              <a:t>SC</a:t>
            </a:r>
            <a:r>
              <a:rPr lang="zh-CN" altLang="en-US" smtClean="0"/>
              <a:t>。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2438400" y="2590800"/>
            <a:ext cx="4191000" cy="1219200"/>
            <a:chOff x="2448" y="1728"/>
            <a:chExt cx="2640" cy="768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0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4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6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7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8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9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0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σ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38FD5-29E8-45D6-9454-59B101907B96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8742</TotalTime>
  <Words>9250</Words>
  <Application>Microsoft Office PowerPoint</Application>
  <PresentationFormat>全屏显示(4:3)</PresentationFormat>
  <Paragraphs>2653</Paragraphs>
  <Slides>220</Slides>
  <Notes>219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220</vt:i4>
      </vt:variant>
    </vt:vector>
  </HeadingPairs>
  <TitlesOfParts>
    <vt:vector size="232" baseType="lpstr">
      <vt:lpstr>Monotype Sorts</vt:lpstr>
      <vt:lpstr>黑体</vt:lpstr>
      <vt:lpstr>楷体_GB2312</vt:lpstr>
      <vt:lpstr>宋体</vt:lpstr>
      <vt:lpstr>Arial</vt:lpstr>
      <vt:lpstr>Garamond</vt:lpstr>
      <vt:lpstr>Symbol</vt:lpstr>
      <vt:lpstr>Times New Roman</vt:lpstr>
      <vt:lpstr>Wingdings</vt:lpstr>
      <vt:lpstr>Edge</vt:lpstr>
      <vt:lpstr>公式</vt:lpstr>
      <vt:lpstr>文档</vt:lpstr>
      <vt:lpstr>关系数据库 </vt:lpstr>
      <vt:lpstr>关系数据库</vt:lpstr>
      <vt:lpstr>关系数据库简介</vt:lpstr>
      <vt:lpstr>关系数据库简介</vt:lpstr>
      <vt:lpstr>关系数据库简介</vt:lpstr>
      <vt:lpstr>关系数据库</vt:lpstr>
      <vt:lpstr>2.1  关系数据库概述</vt:lpstr>
      <vt:lpstr>1. 关系数据结构</vt:lpstr>
      <vt:lpstr>2. 关系操作</vt:lpstr>
      <vt:lpstr>关系操作 (续）</vt:lpstr>
      <vt:lpstr>关系操作（续）</vt:lpstr>
      <vt:lpstr>关系操作（续）</vt:lpstr>
      <vt:lpstr>关系操作（续）</vt:lpstr>
      <vt:lpstr>关系操作（续）</vt:lpstr>
      <vt:lpstr>3. 关系的三类完整性约束</vt:lpstr>
      <vt:lpstr>关系数据库</vt:lpstr>
      <vt:lpstr>2.2  关系数据结构</vt:lpstr>
      <vt:lpstr>2.2  关系数据结构</vt:lpstr>
      <vt:lpstr>一、  关系</vt:lpstr>
      <vt:lpstr>⒈ 域（Domain）</vt:lpstr>
      <vt:lpstr>2. 笛卡尔积（Cartesian Product）</vt:lpstr>
      <vt:lpstr>笛卡尔积（续)</vt:lpstr>
      <vt:lpstr>笛卡尔积（续)</vt:lpstr>
      <vt:lpstr>笛卡尔积（续)</vt:lpstr>
      <vt:lpstr>笛卡尔积（续)</vt:lpstr>
      <vt:lpstr>笛卡尔积（续)</vt:lpstr>
      <vt:lpstr>3. 关系（Relation）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二、  关系模式</vt:lpstr>
      <vt:lpstr>1．什么是关系模式</vt:lpstr>
      <vt:lpstr>2．定义关系模式</vt:lpstr>
      <vt:lpstr>定义关系模式 (续)</vt:lpstr>
      <vt:lpstr>定义关系模式 (续)</vt:lpstr>
      <vt:lpstr>3.  关系模式与关系</vt:lpstr>
      <vt:lpstr>三、关系数据库</vt:lpstr>
      <vt:lpstr>1. 关系数据库</vt:lpstr>
      <vt:lpstr>2. 关系数据库的型与值</vt:lpstr>
      <vt:lpstr>关系数据库</vt:lpstr>
      <vt:lpstr>2.3  关系的完整性</vt:lpstr>
      <vt:lpstr>关系的完整性(续)</vt:lpstr>
      <vt:lpstr>一、 实体完整性</vt:lpstr>
      <vt:lpstr>实体完整性(续)</vt:lpstr>
      <vt:lpstr>实体完整性(续)</vt:lpstr>
      <vt:lpstr>实体完整性(续)</vt:lpstr>
      <vt:lpstr>二、 参照完整性</vt:lpstr>
      <vt:lpstr>1. 关系间的引用</vt:lpstr>
      <vt:lpstr> 学生（学号，姓名，性别，专业号，年龄）         专业（专业号，专业名） </vt:lpstr>
      <vt:lpstr>关系间的引用(续)</vt:lpstr>
      <vt:lpstr> </vt:lpstr>
      <vt:lpstr>关系间的引用(续)</vt:lpstr>
      <vt:lpstr>2．外码</vt:lpstr>
      <vt:lpstr>外码(续)</vt:lpstr>
      <vt:lpstr>3. 参照完整性规则</vt:lpstr>
      <vt:lpstr>参照完整性规则(续)</vt:lpstr>
      <vt:lpstr>参照完整性规则(续)</vt:lpstr>
      <vt:lpstr>参照完整性规则(续)</vt:lpstr>
      <vt:lpstr>三、 用户定义的完整性</vt:lpstr>
      <vt:lpstr>用户定义的完整性(续)</vt:lpstr>
      <vt:lpstr>关系数据库</vt:lpstr>
      <vt:lpstr>关系代数（续）</vt:lpstr>
      <vt:lpstr>关系代数（续）</vt:lpstr>
      <vt:lpstr>关系代数（续）</vt:lpstr>
      <vt:lpstr>关系代数（续）</vt:lpstr>
      <vt:lpstr>关系代数（续）</vt:lpstr>
      <vt:lpstr>PowerPoint 演示文稿</vt:lpstr>
      <vt:lpstr>PowerPoint 演示文稿</vt:lpstr>
      <vt:lpstr>关系代数（续）</vt:lpstr>
      <vt:lpstr>关系代数（续）</vt:lpstr>
      <vt:lpstr>关系代数（续）</vt:lpstr>
      <vt:lpstr>关系代数（续）</vt:lpstr>
      <vt:lpstr>关系代数（续）</vt:lpstr>
      <vt:lpstr>2.4 关系代数</vt:lpstr>
      <vt:lpstr>2.4 关系代数</vt:lpstr>
      <vt:lpstr>2.4.1  传统的集合运算</vt:lpstr>
      <vt:lpstr>1. 并（Union）</vt:lpstr>
      <vt:lpstr>并(续)</vt:lpstr>
      <vt:lpstr>2. 差（Difference）</vt:lpstr>
      <vt:lpstr>差(续)</vt:lpstr>
      <vt:lpstr>3. 交（Intersection）</vt:lpstr>
      <vt:lpstr>交 (续)</vt:lpstr>
      <vt:lpstr>4. 广义笛卡尔积（Extended Cartesian Product）</vt:lpstr>
      <vt:lpstr>广义笛卡尔积 (续)</vt:lpstr>
      <vt:lpstr>2.4 关系代数</vt:lpstr>
      <vt:lpstr>2.4.2 专门的关系运算</vt:lpstr>
      <vt:lpstr>1. 选择（Selection） </vt:lpstr>
      <vt:lpstr>选择（续）</vt:lpstr>
      <vt:lpstr>选择（续）</vt:lpstr>
      <vt:lpstr>选择（续）</vt:lpstr>
      <vt:lpstr>选择（续）</vt:lpstr>
      <vt:lpstr>选择（续）</vt:lpstr>
      <vt:lpstr>选择（续）</vt:lpstr>
      <vt:lpstr>2. 投影（Projection） </vt:lpstr>
      <vt:lpstr>2. 投影（Projection） </vt:lpstr>
      <vt:lpstr>投影（续）</vt:lpstr>
      <vt:lpstr>投影（续）</vt:lpstr>
      <vt:lpstr>投影（续）</vt:lpstr>
      <vt:lpstr>3. 连接（Join） </vt:lpstr>
      <vt:lpstr> 连接(续) </vt:lpstr>
      <vt:lpstr> 连接(续) </vt:lpstr>
      <vt:lpstr>连接(续)</vt:lpstr>
      <vt:lpstr>连接(续)</vt:lpstr>
      <vt:lpstr>连接(续)</vt:lpstr>
      <vt:lpstr>连接(续)</vt:lpstr>
      <vt:lpstr>连接(续)</vt:lpstr>
      <vt:lpstr>4. 除（Division） </vt:lpstr>
      <vt:lpstr>除(续)</vt:lpstr>
      <vt:lpstr>除(续)</vt:lpstr>
      <vt:lpstr>除(续)</vt:lpstr>
      <vt:lpstr>5．综合举例 </vt:lpstr>
      <vt:lpstr>综合举例(续)</vt:lpstr>
      <vt:lpstr>综合举例(续)</vt:lpstr>
      <vt:lpstr>综合举例(续)</vt:lpstr>
      <vt:lpstr>综合举例(续)</vt:lpstr>
      <vt:lpstr>小结 </vt:lpstr>
      <vt:lpstr>小结(续) </vt:lpstr>
      <vt:lpstr>关系数据库</vt:lpstr>
      <vt:lpstr>2.5  关系演算 </vt:lpstr>
      <vt:lpstr>2.5  关系演算 </vt:lpstr>
      <vt:lpstr>2.5  关系演算 </vt:lpstr>
      <vt:lpstr>2.5.1 元组关系演算语言ALPHA</vt:lpstr>
      <vt:lpstr>一、检索操作 </vt:lpstr>
      <vt:lpstr>检索操作 (续)</vt:lpstr>
      <vt:lpstr>检索操作 (续)</vt:lpstr>
      <vt:lpstr>（1）简单检索</vt:lpstr>
      <vt:lpstr>（2）限定的检索</vt:lpstr>
      <vt:lpstr>（3）带排序的检索</vt:lpstr>
      <vt:lpstr>（4）带定额的检索 </vt:lpstr>
      <vt:lpstr>带定额的检索 (续)</vt:lpstr>
      <vt:lpstr>（5）用元组变量的检索</vt:lpstr>
      <vt:lpstr>用元组变量的检索(续)</vt:lpstr>
      <vt:lpstr>(6) 用存在量词的检索</vt:lpstr>
      <vt:lpstr> 用存在量词的检索(续)</vt:lpstr>
      <vt:lpstr>（7）带有多个关系的表达式的检索</vt:lpstr>
      <vt:lpstr>（8）用全称量词的检索</vt:lpstr>
      <vt:lpstr>（9）用两种量词的检索</vt:lpstr>
      <vt:lpstr>（10）用蕴函（Implication）的检索</vt:lpstr>
      <vt:lpstr>（11）集函数</vt:lpstr>
      <vt:lpstr>集函数(续)</vt:lpstr>
      <vt:lpstr>二、更新操作</vt:lpstr>
      <vt:lpstr>（1）修改操作</vt:lpstr>
      <vt:lpstr>修改操作(续)</vt:lpstr>
      <vt:lpstr>更新操作(续)</vt:lpstr>
      <vt:lpstr>（2）插入操作</vt:lpstr>
      <vt:lpstr>插入操作(续)</vt:lpstr>
      <vt:lpstr>（3）删除操作</vt:lpstr>
      <vt:lpstr>删除操作(续)</vt:lpstr>
      <vt:lpstr>删除操作(续)</vt:lpstr>
      <vt:lpstr>删除操作(续)</vt:lpstr>
      <vt:lpstr>删除操作(续)</vt:lpstr>
      <vt:lpstr>元组关系演算语言ALPHA</vt:lpstr>
      <vt:lpstr>2.5  关 系 演 算 </vt:lpstr>
      <vt:lpstr>2.5.2  域关系演算语言QBE </vt:lpstr>
      <vt:lpstr>域关系演算语言QBE （续）</vt:lpstr>
      <vt:lpstr>一、检索操作</vt:lpstr>
      <vt:lpstr>检索操作（续）</vt:lpstr>
      <vt:lpstr>检索操作（续）</vt:lpstr>
      <vt:lpstr>检索操作（续）</vt:lpstr>
      <vt:lpstr>检索操作（续）</vt:lpstr>
      <vt:lpstr>1. 简单查询</vt:lpstr>
      <vt:lpstr>简单查询（续）</vt:lpstr>
      <vt:lpstr>2. 条件查询</vt:lpstr>
      <vt:lpstr>2. 条件查询</vt:lpstr>
      <vt:lpstr>条件查询（续）</vt:lpstr>
      <vt:lpstr>条件查询（续）</vt:lpstr>
      <vt:lpstr>条件查询（续）</vt:lpstr>
      <vt:lpstr>条件查询（续）</vt:lpstr>
      <vt:lpstr>条件查询（续）</vt:lpstr>
      <vt:lpstr>条件查询（续）</vt:lpstr>
      <vt:lpstr>条件查询（续）</vt:lpstr>
      <vt:lpstr>条件查询（续）</vt:lpstr>
      <vt:lpstr>条件查询（续）</vt:lpstr>
      <vt:lpstr>条件查询（续）</vt:lpstr>
      <vt:lpstr>条件查询（续）</vt:lpstr>
      <vt:lpstr>条件查询（续）</vt:lpstr>
      <vt:lpstr>条件查询（续）</vt:lpstr>
      <vt:lpstr>3. 集函数</vt:lpstr>
      <vt:lpstr>集函数（续）</vt:lpstr>
      <vt:lpstr>4. 对查询结果排序</vt:lpstr>
      <vt:lpstr>对查询结果排序（续）</vt:lpstr>
      <vt:lpstr>检索操作小结</vt:lpstr>
      <vt:lpstr>检索操作小结(续)</vt:lpstr>
      <vt:lpstr>检索操作小结（续）</vt:lpstr>
      <vt:lpstr>检索操作小结（续）</vt:lpstr>
      <vt:lpstr>二、更新操作</vt:lpstr>
      <vt:lpstr>1. 修改操作</vt:lpstr>
      <vt:lpstr>修改操作(续)</vt:lpstr>
      <vt:lpstr>修改操作(续)</vt:lpstr>
      <vt:lpstr>修改操作(续)</vt:lpstr>
      <vt:lpstr>修改操作(续)</vt:lpstr>
      <vt:lpstr>修改操作(续)</vt:lpstr>
      <vt:lpstr>修改操作(续)</vt:lpstr>
      <vt:lpstr>修改操作(续)</vt:lpstr>
      <vt:lpstr>修改操作(续)</vt:lpstr>
      <vt:lpstr>2. 插入操作</vt:lpstr>
      <vt:lpstr>插入操作（续）</vt:lpstr>
      <vt:lpstr>3. 删除操作</vt:lpstr>
      <vt:lpstr>删除操作（续）</vt:lpstr>
      <vt:lpstr>关系数据库</vt:lpstr>
      <vt:lpstr>2.6  关系数据库管理系统</vt:lpstr>
      <vt:lpstr>关系数据库管理系统（续）</vt:lpstr>
      <vt:lpstr>关系数据库</vt:lpstr>
      <vt:lpstr>2.6  小结   </vt:lpstr>
      <vt:lpstr>小结(续)</vt:lpstr>
      <vt:lpstr>小结(续)</vt:lpstr>
      <vt:lpstr>小结(续)</vt:lpstr>
      <vt:lpstr>小结(续)</vt:lpstr>
      <vt:lpstr>习题</vt:lpstr>
    </vt:vector>
  </TitlesOfParts>
  <Company>Sichuan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李川</dc:creator>
  <cp:lastModifiedBy>Windows 用户</cp:lastModifiedBy>
  <cp:revision>145</cp:revision>
  <dcterms:created xsi:type="dcterms:W3CDTF">2000-08-09T08:19:19Z</dcterms:created>
  <dcterms:modified xsi:type="dcterms:W3CDTF">2018-10-09T07:37:05Z</dcterms:modified>
</cp:coreProperties>
</file>