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Lst>
  <p:notesMasterIdLst>
    <p:notesMasterId r:id="rId150"/>
  </p:notesMasterIdLst>
  <p:handoutMasterIdLst>
    <p:handoutMasterId r:id="rId151"/>
  </p:handoutMasterIdLst>
  <p:sldIdLst>
    <p:sldId id="681" r:id="rId3"/>
    <p:sldId id="542" r:id="rId4"/>
    <p:sldId id="543" r:id="rId5"/>
    <p:sldId id="544" r:id="rId6"/>
    <p:sldId id="545" r:id="rId7"/>
    <p:sldId id="547" r:id="rId8"/>
    <p:sldId id="549" r:id="rId9"/>
    <p:sldId id="550" r:id="rId10"/>
    <p:sldId id="551" r:id="rId11"/>
    <p:sldId id="552" r:id="rId12"/>
    <p:sldId id="553" r:id="rId13"/>
    <p:sldId id="554" r:id="rId14"/>
    <p:sldId id="555" r:id="rId15"/>
    <p:sldId id="556" r:id="rId16"/>
    <p:sldId id="557" r:id="rId17"/>
    <p:sldId id="558" r:id="rId18"/>
    <p:sldId id="559" r:id="rId19"/>
    <p:sldId id="688"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 id="604" r:id="rId65"/>
    <p:sldId id="605" r:id="rId66"/>
    <p:sldId id="606" r:id="rId67"/>
    <p:sldId id="607" r:id="rId68"/>
    <p:sldId id="608" r:id="rId69"/>
    <p:sldId id="609" r:id="rId70"/>
    <p:sldId id="610" r:id="rId71"/>
    <p:sldId id="611" r:id="rId72"/>
    <p:sldId id="612" r:id="rId73"/>
    <p:sldId id="613" r:id="rId74"/>
    <p:sldId id="614" r:id="rId75"/>
    <p:sldId id="615" r:id="rId76"/>
    <p:sldId id="616" r:id="rId77"/>
    <p:sldId id="617" r:id="rId78"/>
    <p:sldId id="618" r:id="rId79"/>
    <p:sldId id="619" r:id="rId80"/>
    <p:sldId id="620" r:id="rId81"/>
    <p:sldId id="621" r:id="rId82"/>
    <p:sldId id="622" r:id="rId83"/>
    <p:sldId id="623" r:id="rId84"/>
    <p:sldId id="624" r:id="rId85"/>
    <p:sldId id="625" r:id="rId86"/>
    <p:sldId id="626" r:id="rId87"/>
    <p:sldId id="627" r:id="rId88"/>
    <p:sldId id="628" r:id="rId89"/>
    <p:sldId id="629" r:id="rId90"/>
    <p:sldId id="630" r:id="rId91"/>
    <p:sldId id="689" r:id="rId92"/>
    <p:sldId id="690" r:id="rId93"/>
    <p:sldId id="691" r:id="rId94"/>
    <p:sldId id="631" r:id="rId95"/>
    <p:sldId id="632" r:id="rId96"/>
    <p:sldId id="633" r:id="rId97"/>
    <p:sldId id="634" r:id="rId98"/>
    <p:sldId id="635" r:id="rId99"/>
    <p:sldId id="636" r:id="rId100"/>
    <p:sldId id="637" r:id="rId101"/>
    <p:sldId id="682" r:id="rId102"/>
    <p:sldId id="684" r:id="rId103"/>
    <p:sldId id="638" r:id="rId104"/>
    <p:sldId id="683" r:id="rId105"/>
    <p:sldId id="639" r:id="rId106"/>
    <p:sldId id="685" r:id="rId107"/>
    <p:sldId id="686" r:id="rId108"/>
    <p:sldId id="640" r:id="rId109"/>
    <p:sldId id="641" r:id="rId110"/>
    <p:sldId id="642" r:id="rId111"/>
    <p:sldId id="643" r:id="rId112"/>
    <p:sldId id="644" r:id="rId113"/>
    <p:sldId id="645" r:id="rId114"/>
    <p:sldId id="646" r:id="rId115"/>
    <p:sldId id="647" r:id="rId116"/>
    <p:sldId id="648" r:id="rId117"/>
    <p:sldId id="649" r:id="rId118"/>
    <p:sldId id="650" r:id="rId119"/>
    <p:sldId id="651" r:id="rId120"/>
    <p:sldId id="652" r:id="rId121"/>
    <p:sldId id="653" r:id="rId122"/>
    <p:sldId id="654" r:id="rId123"/>
    <p:sldId id="655" r:id="rId124"/>
    <p:sldId id="656" r:id="rId125"/>
    <p:sldId id="657" r:id="rId126"/>
    <p:sldId id="658" r:id="rId127"/>
    <p:sldId id="659" r:id="rId128"/>
    <p:sldId id="660" r:id="rId129"/>
    <p:sldId id="661" r:id="rId130"/>
    <p:sldId id="662" r:id="rId131"/>
    <p:sldId id="663" r:id="rId132"/>
    <p:sldId id="664" r:id="rId133"/>
    <p:sldId id="665" r:id="rId134"/>
    <p:sldId id="666" r:id="rId135"/>
    <p:sldId id="667" r:id="rId136"/>
    <p:sldId id="668" r:id="rId137"/>
    <p:sldId id="669" r:id="rId138"/>
    <p:sldId id="670" r:id="rId139"/>
    <p:sldId id="671" r:id="rId140"/>
    <p:sldId id="672" r:id="rId141"/>
    <p:sldId id="673" r:id="rId142"/>
    <p:sldId id="674" r:id="rId143"/>
    <p:sldId id="675" r:id="rId144"/>
    <p:sldId id="676" r:id="rId145"/>
    <p:sldId id="677" r:id="rId146"/>
    <p:sldId id="678" r:id="rId147"/>
    <p:sldId id="679" r:id="rId148"/>
    <p:sldId id="680" r:id="rId1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49" charset="-122"/>
        <a:cs typeface="+mn-cs"/>
      </a:defRPr>
    </a:lvl1pPr>
    <a:lvl2pPr marL="457200" algn="l" rtl="0" fontAlgn="base">
      <a:spcBef>
        <a:spcPct val="0"/>
      </a:spcBef>
      <a:spcAft>
        <a:spcPct val="0"/>
      </a:spcAft>
      <a:defRPr kern="1200">
        <a:solidFill>
          <a:schemeClr val="tx1"/>
        </a:solidFill>
        <a:latin typeface="Arial" charset="0"/>
        <a:ea typeface="宋体" pitchFamily="49" charset="-122"/>
        <a:cs typeface="+mn-cs"/>
      </a:defRPr>
    </a:lvl2pPr>
    <a:lvl3pPr marL="914400" algn="l" rtl="0" fontAlgn="base">
      <a:spcBef>
        <a:spcPct val="0"/>
      </a:spcBef>
      <a:spcAft>
        <a:spcPct val="0"/>
      </a:spcAft>
      <a:defRPr kern="1200">
        <a:solidFill>
          <a:schemeClr val="tx1"/>
        </a:solidFill>
        <a:latin typeface="Arial" charset="0"/>
        <a:ea typeface="宋体" pitchFamily="49" charset="-122"/>
        <a:cs typeface="+mn-cs"/>
      </a:defRPr>
    </a:lvl3pPr>
    <a:lvl4pPr marL="1371600" algn="l" rtl="0" fontAlgn="base">
      <a:spcBef>
        <a:spcPct val="0"/>
      </a:spcBef>
      <a:spcAft>
        <a:spcPct val="0"/>
      </a:spcAft>
      <a:defRPr kern="1200">
        <a:solidFill>
          <a:schemeClr val="tx1"/>
        </a:solidFill>
        <a:latin typeface="Arial" charset="0"/>
        <a:ea typeface="宋体" pitchFamily="49" charset="-122"/>
        <a:cs typeface="+mn-cs"/>
      </a:defRPr>
    </a:lvl4pPr>
    <a:lvl5pPr marL="1828800" algn="l" rtl="0" fontAlgn="base">
      <a:spcBef>
        <a:spcPct val="0"/>
      </a:spcBef>
      <a:spcAft>
        <a:spcPct val="0"/>
      </a:spcAft>
      <a:defRPr kern="1200">
        <a:solidFill>
          <a:schemeClr val="tx1"/>
        </a:solidFill>
        <a:latin typeface="Arial" charset="0"/>
        <a:ea typeface="宋体" pitchFamily="49" charset="-122"/>
        <a:cs typeface="+mn-cs"/>
      </a:defRPr>
    </a:lvl5pPr>
    <a:lvl6pPr marL="2286000" algn="l" defTabSz="914400" rtl="0" eaLnBrk="1" latinLnBrk="0" hangingPunct="1">
      <a:defRPr kern="1200">
        <a:solidFill>
          <a:schemeClr val="tx1"/>
        </a:solidFill>
        <a:latin typeface="Arial" charset="0"/>
        <a:ea typeface="宋体" pitchFamily="49" charset="-122"/>
        <a:cs typeface="+mn-cs"/>
      </a:defRPr>
    </a:lvl6pPr>
    <a:lvl7pPr marL="2743200" algn="l" defTabSz="914400" rtl="0" eaLnBrk="1" latinLnBrk="0" hangingPunct="1">
      <a:defRPr kern="1200">
        <a:solidFill>
          <a:schemeClr val="tx1"/>
        </a:solidFill>
        <a:latin typeface="Arial" charset="0"/>
        <a:ea typeface="宋体" pitchFamily="49" charset="-122"/>
        <a:cs typeface="+mn-cs"/>
      </a:defRPr>
    </a:lvl7pPr>
    <a:lvl8pPr marL="3200400" algn="l" defTabSz="914400" rtl="0" eaLnBrk="1" latinLnBrk="0" hangingPunct="1">
      <a:defRPr kern="1200">
        <a:solidFill>
          <a:schemeClr val="tx1"/>
        </a:solidFill>
        <a:latin typeface="Arial" charset="0"/>
        <a:ea typeface="宋体" pitchFamily="49" charset="-122"/>
        <a:cs typeface="+mn-cs"/>
      </a:defRPr>
    </a:lvl8pPr>
    <a:lvl9pPr marL="3657600" algn="l" defTabSz="914400" rtl="0" eaLnBrk="1" latinLnBrk="0" hangingPunct="1">
      <a:defRPr kern="1200">
        <a:solidFill>
          <a:schemeClr val="tx1"/>
        </a:solidFill>
        <a:latin typeface="Arial" charset="0"/>
        <a:ea typeface="宋体" pitchFamily="49" charset="-122"/>
        <a:cs typeface="+mn-cs"/>
      </a:defRPr>
    </a:lvl9pPr>
  </p:defaultTextStyle>
  <p:extLst>
    <p:ext uri="{521415D9-36F7-43E2-AB2F-B90AF26B5E84}">
      <p14:sectionLst xmlns:p14="http://schemas.microsoft.com/office/powerpoint/2010/main">
        <p14:section name="默认节" id="{8E4CE853-D481-43DE-A1CD-CE9D182FC255}">
          <p14:sldIdLst>
            <p14:sldId id="681"/>
            <p14:sldId id="542"/>
            <p14:sldId id="543"/>
            <p14:sldId id="544"/>
            <p14:sldId id="545"/>
            <p14:sldId id="547"/>
            <p14:sldId id="549"/>
            <p14:sldId id="550"/>
            <p14:sldId id="551"/>
            <p14:sldId id="552"/>
            <p14:sldId id="553"/>
            <p14:sldId id="554"/>
            <p14:sldId id="555"/>
            <p14:sldId id="556"/>
            <p14:sldId id="557"/>
            <p14:sldId id="558"/>
            <p14:sldId id="559"/>
            <p14:sldId id="688"/>
            <p14:sldId id="560"/>
            <p14:sldId id="561"/>
          </p14:sldIdLst>
        </p14:section>
        <p14:section name="无标题节" id="{537D0803-C865-49E6-B441-B499BD4D27ED}">
          <p14:sldIdLst>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89"/>
            <p14:sldId id="690"/>
            <p14:sldId id="691"/>
            <p14:sldId id="631"/>
            <p14:sldId id="632"/>
            <p14:sldId id="633"/>
            <p14:sldId id="634"/>
            <p14:sldId id="635"/>
            <p14:sldId id="636"/>
            <p14:sldId id="637"/>
            <p14:sldId id="682"/>
            <p14:sldId id="684"/>
            <p14:sldId id="638"/>
            <p14:sldId id="683"/>
            <p14:sldId id="639"/>
            <p14:sldId id="685"/>
            <p14:sldId id="686"/>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2593" autoAdjust="0"/>
  </p:normalViewPr>
  <p:slideViewPr>
    <p:cSldViewPr>
      <p:cViewPr>
        <p:scale>
          <a:sx n="75" d="100"/>
          <a:sy n="75" d="100"/>
        </p:scale>
        <p:origin x="-1602"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0314"/>
    </p:cViewPr>
  </p:sorterViewPr>
  <p:notesViewPr>
    <p:cSldViewPr>
      <p:cViewPr varScale="1">
        <p:scale>
          <a:sx n="39" d="100"/>
          <a:sy n="39" d="100"/>
        </p:scale>
        <p:origin x="-15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915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915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915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8E04113F-C647-4110-BFA2-A8A6F8D710A9}" type="slidenum">
              <a:rPr lang="en-US" altLang="zh-CN"/>
              <a:pPr>
                <a:defRPr/>
              </a:pPr>
              <a:t>‹#›</a:t>
            </a:fld>
            <a:endParaRPr lang="en-US" altLang="zh-CN"/>
          </a:p>
        </p:txBody>
      </p:sp>
    </p:spTree>
    <p:extLst>
      <p:ext uri="{BB962C8B-B14F-4D97-AF65-F5344CB8AC3E}">
        <p14:creationId xmlns:p14="http://schemas.microsoft.com/office/powerpoint/2010/main" val="832623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15360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123A762B-6AAB-4F0F-8C85-0E87E08DE9E4}" type="slidenum">
              <a:rPr lang="en-US" altLang="zh-CN"/>
              <a:pPr>
                <a:defRPr/>
              </a:pPr>
              <a:t>‹#›</a:t>
            </a:fld>
            <a:endParaRPr lang="en-US" altLang="zh-CN"/>
          </a:p>
        </p:txBody>
      </p:sp>
    </p:spTree>
    <p:extLst>
      <p:ext uri="{BB962C8B-B14F-4D97-AF65-F5344CB8AC3E}">
        <p14:creationId xmlns:p14="http://schemas.microsoft.com/office/powerpoint/2010/main" val="3488976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fld id="{B47FB318-0898-430D-A51C-9610490273DD}" type="slidenum">
              <a:rPr lang="en-US" altLang="zh-CN">
                <a:latin typeface="Times New Roman" pitchFamily="18" charset="0"/>
              </a:rPr>
              <a:pPr eaLnBrk="1" hangingPunct="1"/>
              <a:t>1</a:t>
            </a:fld>
            <a:endParaRPr lang="en-US" altLang="zh-CN" dirty="0">
              <a:latin typeface="Times New Roman" pitchFamily="18" charset="0"/>
            </a:endParaRPr>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fld id="{BEEB6569-D0F7-4DF9-B0B1-274CEA2837B9}" type="slidenum">
              <a:rPr lang="en-US" altLang="zh-CN">
                <a:latin typeface="Times New Roman" pitchFamily="18" charset="0"/>
              </a:rPr>
              <a:pPr eaLnBrk="1" hangingPunct="1"/>
              <a:t>80</a:t>
            </a:fld>
            <a:endParaRPr lang="en-US" altLang="zh-CN">
              <a:latin typeface="Times New Roman" pitchFamily="18" charset="0"/>
            </a:endParaRPr>
          </a:p>
        </p:txBody>
      </p:sp>
      <p:sp>
        <p:nvSpPr>
          <p:cNvPr id="155651" name="Rectangle 2"/>
          <p:cNvSpPr>
            <a:spLocks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4354"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4843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1BE53FCB-0712-4591-9DF2-CFEE0987C0C6}" type="slidenum">
              <a:rPr lang="en-US" altLang="zh-CN"/>
              <a:pPr>
                <a:defRPr/>
              </a:pPr>
              <a:t>‹#›</a:t>
            </a:fld>
            <a:endParaRPr lang="en-US" altLang="zh-CN"/>
          </a:p>
        </p:txBody>
      </p:sp>
    </p:spTree>
    <p:extLst>
      <p:ext uri="{BB962C8B-B14F-4D97-AF65-F5344CB8AC3E}">
        <p14:creationId xmlns:p14="http://schemas.microsoft.com/office/powerpoint/2010/main" val="206990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F59A215-5B02-4493-A692-0FD7D6702D42}" type="slidenum">
              <a:rPr lang="en-US" altLang="zh-CN"/>
              <a:pPr>
                <a:defRPr/>
              </a:pPr>
              <a:t>‹#›</a:t>
            </a:fld>
            <a:endParaRPr lang="en-US" altLang="zh-CN"/>
          </a:p>
        </p:txBody>
      </p:sp>
    </p:spTree>
    <p:extLst>
      <p:ext uri="{BB962C8B-B14F-4D97-AF65-F5344CB8AC3E}">
        <p14:creationId xmlns:p14="http://schemas.microsoft.com/office/powerpoint/2010/main" val="378977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B18719-1212-4749-A664-2B8FE8387513}" type="slidenum">
              <a:rPr lang="en-US" altLang="zh-CN"/>
              <a:pPr>
                <a:defRPr/>
              </a:pPr>
              <a:t>‹#›</a:t>
            </a:fld>
            <a:endParaRPr lang="en-US" altLang="zh-CN"/>
          </a:p>
        </p:txBody>
      </p:sp>
    </p:spTree>
    <p:extLst>
      <p:ext uri="{BB962C8B-B14F-4D97-AF65-F5344CB8AC3E}">
        <p14:creationId xmlns:p14="http://schemas.microsoft.com/office/powerpoint/2010/main" val="384522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83A02EA-3183-468C-BE59-EAFBE6A43F65}" type="slidenum">
              <a:rPr lang="en-US" altLang="zh-CN"/>
              <a:pPr>
                <a:defRPr/>
              </a:pPr>
              <a:t>‹#›</a:t>
            </a:fld>
            <a:endParaRPr lang="en-US" altLang="zh-CN"/>
          </a:p>
        </p:txBody>
      </p:sp>
    </p:spTree>
    <p:extLst>
      <p:ext uri="{BB962C8B-B14F-4D97-AF65-F5344CB8AC3E}">
        <p14:creationId xmlns:p14="http://schemas.microsoft.com/office/powerpoint/2010/main" val="2570887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50"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4884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068B1AE1-4C5F-48E0-BD39-E0CD8FACE334}" type="slidenum">
              <a:rPr lang="en-US" altLang="zh-CN"/>
              <a:pPr>
                <a:defRPr/>
              </a:pPr>
              <a:t>‹#›</a:t>
            </a:fld>
            <a:endParaRPr lang="en-US" altLang="zh-CN"/>
          </a:p>
        </p:txBody>
      </p:sp>
    </p:spTree>
    <p:extLst>
      <p:ext uri="{BB962C8B-B14F-4D97-AF65-F5344CB8AC3E}">
        <p14:creationId xmlns:p14="http://schemas.microsoft.com/office/powerpoint/2010/main" val="151138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C56574-F390-4371-B1C7-8893ECD21623}" type="slidenum">
              <a:rPr lang="en-US" altLang="zh-CN"/>
              <a:pPr>
                <a:defRPr/>
              </a:pPr>
              <a:t>‹#›</a:t>
            </a:fld>
            <a:endParaRPr lang="en-US" altLang="zh-CN"/>
          </a:p>
        </p:txBody>
      </p:sp>
    </p:spTree>
    <p:extLst>
      <p:ext uri="{BB962C8B-B14F-4D97-AF65-F5344CB8AC3E}">
        <p14:creationId xmlns:p14="http://schemas.microsoft.com/office/powerpoint/2010/main" val="232909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C174E9-8296-4E4C-926E-0B3FD8412AE4}" type="slidenum">
              <a:rPr lang="en-US" altLang="zh-CN"/>
              <a:pPr>
                <a:defRPr/>
              </a:pPr>
              <a:t>‹#›</a:t>
            </a:fld>
            <a:endParaRPr lang="en-US" altLang="zh-CN"/>
          </a:p>
        </p:txBody>
      </p:sp>
    </p:spTree>
    <p:extLst>
      <p:ext uri="{BB962C8B-B14F-4D97-AF65-F5344CB8AC3E}">
        <p14:creationId xmlns:p14="http://schemas.microsoft.com/office/powerpoint/2010/main" val="4079160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73B10E-1C41-40DE-A07F-78529CBF74F2}" type="slidenum">
              <a:rPr lang="en-US" altLang="zh-CN"/>
              <a:pPr>
                <a:defRPr/>
              </a:pPr>
              <a:t>‹#›</a:t>
            </a:fld>
            <a:endParaRPr lang="en-US" altLang="zh-CN"/>
          </a:p>
        </p:txBody>
      </p:sp>
    </p:spTree>
    <p:extLst>
      <p:ext uri="{BB962C8B-B14F-4D97-AF65-F5344CB8AC3E}">
        <p14:creationId xmlns:p14="http://schemas.microsoft.com/office/powerpoint/2010/main" val="4252192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9E0B053-200B-46A8-BC27-4BCA6A68F980}" type="slidenum">
              <a:rPr lang="en-US" altLang="zh-CN"/>
              <a:pPr>
                <a:defRPr/>
              </a:pPr>
              <a:t>‹#›</a:t>
            </a:fld>
            <a:endParaRPr lang="en-US" altLang="zh-CN"/>
          </a:p>
        </p:txBody>
      </p:sp>
    </p:spTree>
    <p:extLst>
      <p:ext uri="{BB962C8B-B14F-4D97-AF65-F5344CB8AC3E}">
        <p14:creationId xmlns:p14="http://schemas.microsoft.com/office/powerpoint/2010/main" val="2681586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31948D0-0A43-4C38-80E6-768AE9ECC9A8}" type="slidenum">
              <a:rPr lang="en-US" altLang="zh-CN"/>
              <a:pPr>
                <a:defRPr/>
              </a:pPr>
              <a:t>‹#›</a:t>
            </a:fld>
            <a:endParaRPr lang="en-US" altLang="zh-CN"/>
          </a:p>
        </p:txBody>
      </p:sp>
    </p:spTree>
    <p:extLst>
      <p:ext uri="{BB962C8B-B14F-4D97-AF65-F5344CB8AC3E}">
        <p14:creationId xmlns:p14="http://schemas.microsoft.com/office/powerpoint/2010/main" val="95938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C2171D9-54F2-4615-A231-171AE7A0623D}" type="slidenum">
              <a:rPr lang="en-US" altLang="zh-CN"/>
              <a:pPr>
                <a:defRPr/>
              </a:pPr>
              <a:t>‹#›</a:t>
            </a:fld>
            <a:endParaRPr lang="en-US" altLang="zh-CN"/>
          </a:p>
        </p:txBody>
      </p:sp>
    </p:spTree>
    <p:extLst>
      <p:ext uri="{BB962C8B-B14F-4D97-AF65-F5344CB8AC3E}">
        <p14:creationId xmlns:p14="http://schemas.microsoft.com/office/powerpoint/2010/main" val="360275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545B44-2622-424D-8DB5-0F79E767CCC9}" type="slidenum">
              <a:rPr lang="en-US" altLang="zh-CN"/>
              <a:pPr>
                <a:defRPr/>
              </a:pPr>
              <a:t>‹#›</a:t>
            </a:fld>
            <a:endParaRPr lang="en-US" altLang="zh-CN"/>
          </a:p>
        </p:txBody>
      </p:sp>
    </p:spTree>
    <p:extLst>
      <p:ext uri="{BB962C8B-B14F-4D97-AF65-F5344CB8AC3E}">
        <p14:creationId xmlns:p14="http://schemas.microsoft.com/office/powerpoint/2010/main" val="1019558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15681F-605D-4B18-B30C-DEFFA0FEC824}" type="slidenum">
              <a:rPr lang="en-US" altLang="zh-CN"/>
              <a:pPr>
                <a:defRPr/>
              </a:pPr>
              <a:t>‹#›</a:t>
            </a:fld>
            <a:endParaRPr lang="en-US" altLang="zh-CN"/>
          </a:p>
        </p:txBody>
      </p:sp>
    </p:spTree>
    <p:extLst>
      <p:ext uri="{BB962C8B-B14F-4D97-AF65-F5344CB8AC3E}">
        <p14:creationId xmlns:p14="http://schemas.microsoft.com/office/powerpoint/2010/main" val="95628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ABCE592-263A-4C27-A9C2-582E76FD7654}" type="slidenum">
              <a:rPr lang="en-US" altLang="zh-CN"/>
              <a:pPr>
                <a:defRPr/>
              </a:pPr>
              <a:t>‹#›</a:t>
            </a:fld>
            <a:endParaRPr lang="en-US" altLang="zh-CN"/>
          </a:p>
        </p:txBody>
      </p:sp>
    </p:spTree>
    <p:extLst>
      <p:ext uri="{BB962C8B-B14F-4D97-AF65-F5344CB8AC3E}">
        <p14:creationId xmlns:p14="http://schemas.microsoft.com/office/powerpoint/2010/main" val="208017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919F91-DBED-4937-A2BC-789F1E0700E8}" type="slidenum">
              <a:rPr lang="en-US" altLang="zh-CN"/>
              <a:pPr>
                <a:defRPr/>
              </a:pPr>
              <a:t>‹#›</a:t>
            </a:fld>
            <a:endParaRPr lang="en-US" altLang="zh-CN"/>
          </a:p>
        </p:txBody>
      </p:sp>
    </p:spTree>
    <p:extLst>
      <p:ext uri="{BB962C8B-B14F-4D97-AF65-F5344CB8AC3E}">
        <p14:creationId xmlns:p14="http://schemas.microsoft.com/office/powerpoint/2010/main" val="2526806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BB91BE-4DB8-4672-941E-15D0866664A6}" type="slidenum">
              <a:rPr lang="en-US" altLang="zh-CN"/>
              <a:pPr>
                <a:defRPr/>
              </a:pPr>
              <a:t>‹#›</a:t>
            </a:fld>
            <a:endParaRPr lang="en-US" altLang="zh-CN"/>
          </a:p>
        </p:txBody>
      </p:sp>
    </p:spTree>
    <p:extLst>
      <p:ext uri="{BB962C8B-B14F-4D97-AF65-F5344CB8AC3E}">
        <p14:creationId xmlns:p14="http://schemas.microsoft.com/office/powerpoint/2010/main" val="1004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FE6262-2FD3-4B40-B541-0BB6F4C1F14A}" type="slidenum">
              <a:rPr lang="en-US" altLang="zh-CN"/>
              <a:pPr>
                <a:defRPr/>
              </a:pPr>
              <a:t>‹#›</a:t>
            </a:fld>
            <a:endParaRPr lang="en-US" altLang="zh-CN"/>
          </a:p>
        </p:txBody>
      </p:sp>
    </p:spTree>
    <p:extLst>
      <p:ext uri="{BB962C8B-B14F-4D97-AF65-F5344CB8AC3E}">
        <p14:creationId xmlns:p14="http://schemas.microsoft.com/office/powerpoint/2010/main" val="189364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E10541-0B8B-452F-A9F7-8BB1735B8001}" type="slidenum">
              <a:rPr lang="en-US" altLang="zh-CN"/>
              <a:pPr>
                <a:defRPr/>
              </a:pPr>
              <a:t>‹#›</a:t>
            </a:fld>
            <a:endParaRPr lang="en-US" altLang="zh-CN"/>
          </a:p>
        </p:txBody>
      </p:sp>
    </p:spTree>
    <p:extLst>
      <p:ext uri="{BB962C8B-B14F-4D97-AF65-F5344CB8AC3E}">
        <p14:creationId xmlns:p14="http://schemas.microsoft.com/office/powerpoint/2010/main" val="352389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D804069-3BA7-4F7E-BB21-7B4D759F98B6}" type="slidenum">
              <a:rPr lang="en-US" altLang="zh-CN"/>
              <a:pPr>
                <a:defRPr/>
              </a:pPr>
              <a:t>‹#›</a:t>
            </a:fld>
            <a:endParaRPr lang="en-US" altLang="zh-CN"/>
          </a:p>
        </p:txBody>
      </p:sp>
    </p:spTree>
    <p:extLst>
      <p:ext uri="{BB962C8B-B14F-4D97-AF65-F5344CB8AC3E}">
        <p14:creationId xmlns:p14="http://schemas.microsoft.com/office/powerpoint/2010/main" val="304384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1467D61-0480-42FF-B9F7-E929DCEA9F28}" type="slidenum">
              <a:rPr lang="en-US" altLang="zh-CN"/>
              <a:pPr>
                <a:defRPr/>
              </a:pPr>
              <a:t>‹#›</a:t>
            </a:fld>
            <a:endParaRPr lang="en-US" altLang="zh-CN"/>
          </a:p>
        </p:txBody>
      </p:sp>
    </p:spTree>
    <p:extLst>
      <p:ext uri="{BB962C8B-B14F-4D97-AF65-F5344CB8AC3E}">
        <p14:creationId xmlns:p14="http://schemas.microsoft.com/office/powerpoint/2010/main" val="275317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DFA3F34-5CD7-4224-955E-0B4990FF9AEB}" type="slidenum">
              <a:rPr lang="en-US" altLang="zh-CN"/>
              <a:pPr>
                <a:defRPr/>
              </a:pPr>
              <a:t>‹#›</a:t>
            </a:fld>
            <a:endParaRPr lang="en-US" altLang="zh-CN"/>
          </a:p>
        </p:txBody>
      </p:sp>
    </p:spTree>
    <p:extLst>
      <p:ext uri="{BB962C8B-B14F-4D97-AF65-F5344CB8AC3E}">
        <p14:creationId xmlns:p14="http://schemas.microsoft.com/office/powerpoint/2010/main" val="53650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58B0290-8FD8-48B1-B126-5DC9E88D09CC}" type="slidenum">
              <a:rPr lang="en-US" altLang="zh-CN"/>
              <a:pPr>
                <a:defRPr/>
              </a:pPr>
              <a:t>‹#›</a:t>
            </a:fld>
            <a:endParaRPr lang="en-US" altLang="zh-CN"/>
          </a:p>
        </p:txBody>
      </p:sp>
    </p:spTree>
    <p:extLst>
      <p:ext uri="{BB962C8B-B14F-4D97-AF65-F5344CB8AC3E}">
        <p14:creationId xmlns:p14="http://schemas.microsoft.com/office/powerpoint/2010/main" val="426967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3BDB217-3D52-436B-90CD-38F537128F14}" type="slidenum">
              <a:rPr lang="en-US" altLang="zh-CN"/>
              <a:pPr>
                <a:defRPr/>
              </a:pPr>
              <a:t>‹#›</a:t>
            </a:fld>
            <a:endParaRPr lang="en-US" altLang="zh-CN"/>
          </a:p>
        </p:txBody>
      </p:sp>
    </p:spTree>
    <p:extLst>
      <p:ext uri="{BB962C8B-B14F-4D97-AF65-F5344CB8AC3E}">
        <p14:creationId xmlns:p14="http://schemas.microsoft.com/office/powerpoint/2010/main" val="387892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3332"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zh-CN"/>
          </a:p>
        </p:txBody>
      </p:sp>
      <p:sp>
        <p:nvSpPr>
          <p:cNvPr id="48333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a:defRPr/>
            </a:pPr>
            <a:endParaRPr lang="en-US" altLang="zh-CN"/>
          </a:p>
        </p:txBody>
      </p:sp>
      <p:sp>
        <p:nvSpPr>
          <p:cNvPr id="483334"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A1FA7296-3280-47E6-BE25-CF10F1900537}"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02"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49" charset="-122"/>
        </a:defRPr>
      </a:lvl2pPr>
      <a:lvl3pPr algn="l" rtl="0" eaLnBrk="0" fontAlgn="base" hangingPunct="0">
        <a:spcBef>
          <a:spcPct val="0"/>
        </a:spcBef>
        <a:spcAft>
          <a:spcPct val="0"/>
        </a:spcAft>
        <a:defRPr sz="4200">
          <a:solidFill>
            <a:schemeClr val="tx2"/>
          </a:solidFill>
          <a:latin typeface="Garamond" pitchFamily="18" charset="0"/>
          <a:ea typeface="宋体" pitchFamily="49" charset="-122"/>
        </a:defRPr>
      </a:lvl3pPr>
      <a:lvl4pPr algn="l" rtl="0" eaLnBrk="0" fontAlgn="base" hangingPunct="0">
        <a:spcBef>
          <a:spcPct val="0"/>
        </a:spcBef>
        <a:spcAft>
          <a:spcPct val="0"/>
        </a:spcAft>
        <a:defRPr sz="4200">
          <a:solidFill>
            <a:schemeClr val="tx2"/>
          </a:solidFill>
          <a:latin typeface="Garamond" pitchFamily="18" charset="0"/>
          <a:ea typeface="宋体" pitchFamily="49" charset="-122"/>
        </a:defRPr>
      </a:lvl4pPr>
      <a:lvl5pPr algn="l" rtl="0" eaLnBrk="0" fontAlgn="base" hangingPunct="0">
        <a:spcBef>
          <a:spcPct val="0"/>
        </a:spcBef>
        <a:spcAft>
          <a:spcPct val="0"/>
        </a:spcAft>
        <a:defRPr sz="4200">
          <a:solidFill>
            <a:schemeClr val="tx2"/>
          </a:solidFill>
          <a:latin typeface="Garamond" pitchFamily="18" charset="0"/>
          <a:ea typeface="宋体" pitchFamily="49" charset="-122"/>
        </a:defRPr>
      </a:lvl5pPr>
      <a:lvl6pPr marL="457200" algn="l" rtl="0" fontAlgn="base">
        <a:spcBef>
          <a:spcPct val="0"/>
        </a:spcBef>
        <a:spcAft>
          <a:spcPct val="0"/>
        </a:spcAft>
        <a:defRPr sz="4200">
          <a:solidFill>
            <a:schemeClr val="tx2"/>
          </a:solidFill>
          <a:latin typeface="Garamond" pitchFamily="18" charset="0"/>
          <a:ea typeface="宋体" pitchFamily="49" charset="-122"/>
        </a:defRPr>
      </a:lvl6pPr>
      <a:lvl7pPr marL="914400" algn="l" rtl="0" fontAlgn="base">
        <a:spcBef>
          <a:spcPct val="0"/>
        </a:spcBef>
        <a:spcAft>
          <a:spcPct val="0"/>
        </a:spcAft>
        <a:defRPr sz="4200">
          <a:solidFill>
            <a:schemeClr val="tx2"/>
          </a:solidFill>
          <a:latin typeface="Garamond" pitchFamily="18" charset="0"/>
          <a:ea typeface="宋体" pitchFamily="49" charset="-122"/>
        </a:defRPr>
      </a:lvl7pPr>
      <a:lvl8pPr marL="1371600" algn="l" rtl="0" fontAlgn="base">
        <a:spcBef>
          <a:spcPct val="0"/>
        </a:spcBef>
        <a:spcAft>
          <a:spcPct val="0"/>
        </a:spcAft>
        <a:defRPr sz="4200">
          <a:solidFill>
            <a:schemeClr val="tx2"/>
          </a:solidFill>
          <a:latin typeface="Garamond" pitchFamily="18" charset="0"/>
          <a:ea typeface="宋体" pitchFamily="49" charset="-122"/>
        </a:defRPr>
      </a:lvl8pPr>
      <a:lvl9pPr marL="1828800" algn="l" rtl="0" fontAlgn="base">
        <a:spcBef>
          <a:spcPct val="0"/>
        </a:spcBef>
        <a:spcAft>
          <a:spcPct val="0"/>
        </a:spcAft>
        <a:defRPr sz="4200">
          <a:solidFill>
            <a:schemeClr val="tx2"/>
          </a:solidFill>
          <a:latin typeface="Garamond" pitchFamily="18" charset="0"/>
          <a:ea typeface="宋体" pitchFamily="49"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742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zh-CN"/>
          </a:p>
        </p:txBody>
      </p:sp>
      <p:sp>
        <p:nvSpPr>
          <p:cNvPr id="4874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a:defRPr/>
            </a:pPr>
            <a:endParaRPr lang="en-US" altLang="zh-CN"/>
          </a:p>
        </p:txBody>
      </p:sp>
      <p:sp>
        <p:nvSpPr>
          <p:cNvPr id="48743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6BEFC822-ED1F-4372-BA50-CD867595C213}" type="slidenum">
              <a:rPr lang="en-US" altLang="zh-CN"/>
              <a:pPr>
                <a:defRPr/>
              </a:pPr>
              <a:t>‹#›</a:t>
            </a:fld>
            <a:endParaRPr lang="en-US" altLang="zh-CN"/>
          </a:p>
        </p:txBody>
      </p:sp>
      <p:sp>
        <p:nvSpPr>
          <p:cNvPr id="2055"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 name="Rectangle 9"/>
          <p:cNvSpPr>
            <a:spLocks noChangeArrowheads="1"/>
          </p:cNvSpPr>
          <p:nvPr userDrawn="1"/>
        </p:nvSpPr>
        <p:spPr bwMode="auto">
          <a:xfrm>
            <a:off x="4481513" y="3200400"/>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endParaRPr kumimoji="1"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49" charset="-122"/>
        </a:defRPr>
      </a:lvl2pPr>
      <a:lvl3pPr algn="l" rtl="0" eaLnBrk="0" fontAlgn="base" hangingPunct="0">
        <a:spcBef>
          <a:spcPct val="0"/>
        </a:spcBef>
        <a:spcAft>
          <a:spcPct val="0"/>
        </a:spcAft>
        <a:defRPr sz="4200">
          <a:solidFill>
            <a:schemeClr val="tx2"/>
          </a:solidFill>
          <a:latin typeface="Garamond" pitchFamily="18" charset="0"/>
          <a:ea typeface="宋体" pitchFamily="49" charset="-122"/>
        </a:defRPr>
      </a:lvl3pPr>
      <a:lvl4pPr algn="l" rtl="0" eaLnBrk="0" fontAlgn="base" hangingPunct="0">
        <a:spcBef>
          <a:spcPct val="0"/>
        </a:spcBef>
        <a:spcAft>
          <a:spcPct val="0"/>
        </a:spcAft>
        <a:defRPr sz="4200">
          <a:solidFill>
            <a:schemeClr val="tx2"/>
          </a:solidFill>
          <a:latin typeface="Garamond" pitchFamily="18" charset="0"/>
          <a:ea typeface="宋体" pitchFamily="49" charset="-122"/>
        </a:defRPr>
      </a:lvl4pPr>
      <a:lvl5pPr algn="l" rtl="0" eaLnBrk="0" fontAlgn="base" hangingPunct="0">
        <a:spcBef>
          <a:spcPct val="0"/>
        </a:spcBef>
        <a:spcAft>
          <a:spcPct val="0"/>
        </a:spcAft>
        <a:defRPr sz="4200">
          <a:solidFill>
            <a:schemeClr val="tx2"/>
          </a:solidFill>
          <a:latin typeface="Garamond" pitchFamily="18" charset="0"/>
          <a:ea typeface="宋体" pitchFamily="49" charset="-122"/>
        </a:defRPr>
      </a:lvl5pPr>
      <a:lvl6pPr marL="457200" algn="l" rtl="0" fontAlgn="base">
        <a:spcBef>
          <a:spcPct val="0"/>
        </a:spcBef>
        <a:spcAft>
          <a:spcPct val="0"/>
        </a:spcAft>
        <a:defRPr sz="4200">
          <a:solidFill>
            <a:schemeClr val="tx2"/>
          </a:solidFill>
          <a:latin typeface="Garamond" pitchFamily="18" charset="0"/>
          <a:ea typeface="宋体" pitchFamily="49" charset="-122"/>
        </a:defRPr>
      </a:lvl6pPr>
      <a:lvl7pPr marL="914400" algn="l" rtl="0" fontAlgn="base">
        <a:spcBef>
          <a:spcPct val="0"/>
        </a:spcBef>
        <a:spcAft>
          <a:spcPct val="0"/>
        </a:spcAft>
        <a:defRPr sz="4200">
          <a:solidFill>
            <a:schemeClr val="tx2"/>
          </a:solidFill>
          <a:latin typeface="Garamond" pitchFamily="18" charset="0"/>
          <a:ea typeface="宋体" pitchFamily="49" charset="-122"/>
        </a:defRPr>
      </a:lvl7pPr>
      <a:lvl8pPr marL="1371600" algn="l" rtl="0" fontAlgn="base">
        <a:spcBef>
          <a:spcPct val="0"/>
        </a:spcBef>
        <a:spcAft>
          <a:spcPct val="0"/>
        </a:spcAft>
        <a:defRPr sz="4200">
          <a:solidFill>
            <a:schemeClr val="tx2"/>
          </a:solidFill>
          <a:latin typeface="Garamond" pitchFamily="18" charset="0"/>
          <a:ea typeface="宋体" pitchFamily="49" charset="-122"/>
        </a:defRPr>
      </a:lvl8pPr>
      <a:lvl9pPr marL="1828800" algn="l" rtl="0" fontAlgn="base">
        <a:spcBef>
          <a:spcPct val="0"/>
        </a:spcBef>
        <a:spcAft>
          <a:spcPct val="0"/>
        </a:spcAft>
        <a:defRPr sz="4200">
          <a:solidFill>
            <a:schemeClr val="tx2"/>
          </a:solidFill>
          <a:latin typeface="Garamond" pitchFamily="18" charset="0"/>
          <a:ea typeface="宋体" pitchFamily="49"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zh-CN" dirty="0" smtClean="0"/>
              <a:t>4.</a:t>
            </a:r>
            <a:r>
              <a:rPr lang="zh-CN" altLang="en-US" dirty="0" smtClean="0"/>
              <a:t>数据库安全</a:t>
            </a:r>
            <a:r>
              <a:rPr lang="zh-CN" altLang="en-US" dirty="0" smtClean="0"/>
              <a:t>性</a:t>
            </a:r>
            <a:br>
              <a:rPr lang="zh-CN" altLang="en-US" dirty="0" smtClean="0"/>
            </a:br>
            <a:endParaRPr lang="zh-CN" altLang="en-US" dirty="0" smtClean="0"/>
          </a:p>
        </p:txBody>
      </p:sp>
      <p:sp>
        <p:nvSpPr>
          <p:cNvPr id="5123" name="Rectangle 3"/>
          <p:cNvSpPr>
            <a:spLocks noGrp="1" noChangeArrowheads="1"/>
          </p:cNvSpPr>
          <p:nvPr>
            <p:ph type="subTitle" idx="1"/>
          </p:nvPr>
        </p:nvSpPr>
        <p:spPr/>
        <p:txBody>
          <a:bodyPr/>
          <a:lstStyle/>
          <a:p>
            <a:pPr eaLnBrk="1" hangingPunct="1"/>
            <a:r>
              <a:rPr lang="zh-CN" altLang="en-US" dirty="0" smtClean="0"/>
              <a:t>讲授者</a:t>
            </a:r>
            <a:r>
              <a:rPr lang="zh-CN" altLang="en-US" dirty="0" smtClean="0"/>
              <a:t>：代术成</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800" smtClean="0"/>
              <a:t>计算机系统的三类安全性问题（续）</a:t>
            </a:r>
            <a:r>
              <a:rPr lang="zh-CN" altLang="en-US" sz="4600" smtClean="0"/>
              <a:t> </a:t>
            </a:r>
          </a:p>
        </p:txBody>
      </p:sp>
      <p:sp>
        <p:nvSpPr>
          <p:cNvPr id="16387" name="Rectangle 3"/>
          <p:cNvSpPr>
            <a:spLocks noGrp="1" noChangeArrowheads="1"/>
          </p:cNvSpPr>
          <p:nvPr>
            <p:ph type="body" idx="1"/>
          </p:nvPr>
        </p:nvSpPr>
        <p:spPr/>
        <p:txBody>
          <a:bodyPr/>
          <a:lstStyle/>
          <a:p>
            <a:pPr eaLnBrk="1" hangingPunct="1"/>
            <a:r>
              <a:rPr lang="zh-CN" altLang="en-US" sz="3400" smtClean="0"/>
              <a:t>三类计算机系统安全性问题</a:t>
            </a:r>
          </a:p>
          <a:p>
            <a:pPr lvl="1" eaLnBrk="1" hangingPunct="1">
              <a:lnSpc>
                <a:spcPct val="180000"/>
              </a:lnSpc>
            </a:pPr>
            <a:r>
              <a:rPr lang="zh-CN" altLang="en-US" smtClean="0">
                <a:solidFill>
                  <a:srgbClr val="FF3300"/>
                </a:solidFill>
              </a:rPr>
              <a:t>技术</a:t>
            </a:r>
            <a:r>
              <a:rPr lang="zh-CN" altLang="en-US" smtClean="0"/>
              <a:t>安全类</a:t>
            </a:r>
          </a:p>
          <a:p>
            <a:pPr lvl="1" eaLnBrk="1" hangingPunct="1">
              <a:lnSpc>
                <a:spcPct val="180000"/>
              </a:lnSpc>
            </a:pPr>
            <a:r>
              <a:rPr lang="zh-CN" altLang="en-US" smtClean="0">
                <a:solidFill>
                  <a:srgbClr val="FF3300"/>
                </a:solidFill>
              </a:rPr>
              <a:t>管理</a:t>
            </a:r>
            <a:r>
              <a:rPr lang="zh-CN" altLang="en-US" smtClean="0"/>
              <a:t>安全类</a:t>
            </a:r>
          </a:p>
          <a:p>
            <a:pPr lvl="1" eaLnBrk="1" hangingPunct="1">
              <a:lnSpc>
                <a:spcPct val="180000"/>
              </a:lnSpc>
            </a:pPr>
            <a:r>
              <a:rPr lang="zh-CN" altLang="en-US" smtClean="0">
                <a:solidFill>
                  <a:srgbClr val="FF3300"/>
                </a:solidFill>
              </a:rPr>
              <a:t>政策</a:t>
            </a:r>
            <a:r>
              <a:rPr lang="zh-CN" altLang="en-US" smtClean="0"/>
              <a:t>法律类</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4451" name="Rectangle 3"/>
          <p:cNvSpPr>
            <a:spLocks noGrp="1" noChangeArrowheads="1"/>
          </p:cNvSpPr>
          <p:nvPr>
            <p:ph type="body" idx="1"/>
          </p:nvPr>
        </p:nvSpPr>
        <p:spPr>
          <a:xfrm>
            <a:off x="539750" y="1844675"/>
            <a:ext cx="8280400" cy="4114800"/>
          </a:xfrm>
        </p:spPr>
        <p:txBody>
          <a:bodyPr/>
          <a:lstStyle/>
          <a:p>
            <a:pPr eaLnBrk="1" hangingPunct="1">
              <a:buFont typeface="Wingdings" pitchFamily="2" charset="2"/>
              <a:buNone/>
            </a:pPr>
            <a:r>
              <a:rPr lang="zh-CN" altLang="en-US" sz="2600" dirty="0" smtClean="0"/>
              <a:t>例</a:t>
            </a:r>
            <a:r>
              <a:rPr lang="en-US" altLang="zh-CN" sz="2600" dirty="0" smtClean="0"/>
              <a:t>1</a:t>
            </a:r>
            <a:r>
              <a:rPr lang="zh-CN" altLang="en-US" sz="2600" dirty="0" smtClean="0"/>
              <a:t>：下面两个查询都是合法的：</a:t>
            </a:r>
          </a:p>
          <a:p>
            <a:pPr lvl="2" eaLnBrk="1" hangingPunct="1">
              <a:buFont typeface="Wingdings" pitchFamily="2" charset="2"/>
              <a:buNone/>
            </a:pPr>
            <a:r>
              <a:rPr lang="zh-CN" altLang="en-US" sz="2600" dirty="0" smtClean="0"/>
              <a:t> </a:t>
            </a:r>
            <a:r>
              <a:rPr lang="en-US" altLang="zh-CN" sz="2600" dirty="0" smtClean="0"/>
              <a:t>1</a:t>
            </a:r>
            <a:r>
              <a:rPr lang="zh-CN" altLang="en-US" sz="2600" dirty="0" smtClean="0"/>
              <a:t>．本公司共有多少女高级程序员？</a:t>
            </a:r>
          </a:p>
          <a:p>
            <a:pPr lvl="2" eaLnBrk="1" hangingPunct="1">
              <a:buFont typeface="Wingdings" pitchFamily="2" charset="2"/>
              <a:buNone/>
            </a:pPr>
            <a:r>
              <a:rPr lang="zh-CN" altLang="en-US" sz="2600" dirty="0" smtClean="0"/>
              <a:t> </a:t>
            </a:r>
            <a:r>
              <a:rPr lang="en-US" altLang="zh-CN" sz="2600" dirty="0" smtClean="0"/>
              <a:t>2</a:t>
            </a:r>
            <a:r>
              <a:rPr lang="zh-CN" altLang="en-US" sz="2600" dirty="0" smtClean="0"/>
              <a:t>．本公司女高级程序员的工资总额是多少？</a:t>
            </a:r>
          </a:p>
          <a:p>
            <a:pPr lvl="1" eaLnBrk="1" hangingPunct="1">
              <a:spcBef>
                <a:spcPct val="60000"/>
              </a:spcBef>
              <a:buFont typeface="Wingdings" pitchFamily="2" charset="2"/>
              <a:buNone/>
            </a:pPr>
            <a:r>
              <a:rPr lang="zh-CN" altLang="en-US" dirty="0" smtClean="0"/>
              <a:t>如果第一个查询的结果是“</a:t>
            </a:r>
            <a:r>
              <a:rPr lang="en-US" altLang="zh-CN" dirty="0" smtClean="0"/>
              <a:t>1”</a:t>
            </a:r>
            <a:r>
              <a:rPr lang="zh-CN" altLang="en-US" dirty="0" smtClean="0"/>
              <a:t>，</a:t>
            </a:r>
          </a:p>
          <a:p>
            <a:pPr lvl="1" eaLnBrk="1" hangingPunct="1">
              <a:spcBef>
                <a:spcPct val="60000"/>
              </a:spcBef>
              <a:buFont typeface="Wingdings" pitchFamily="2" charset="2"/>
              <a:buNone/>
            </a:pPr>
            <a:r>
              <a:rPr lang="zh-CN" altLang="en-US" dirty="0" smtClean="0"/>
              <a:t>那么第二个查询的结果显然就是这个程序员的工资数。</a:t>
            </a:r>
          </a:p>
          <a:p>
            <a:pPr eaLnBrk="1" hangingPunct="1">
              <a:lnSpc>
                <a:spcPct val="150000"/>
              </a:lnSpc>
              <a:buFont typeface="Wingdings" pitchFamily="2" charset="2"/>
              <a:buNone/>
            </a:pPr>
            <a:r>
              <a:rPr lang="zh-CN" altLang="en-US" sz="2600" dirty="0" smtClean="0">
                <a:solidFill>
                  <a:schemeClr val="accent2"/>
                </a:solidFill>
              </a:rPr>
              <a:t>规则</a:t>
            </a:r>
            <a:r>
              <a:rPr lang="en-US" altLang="zh-CN" sz="2600" dirty="0" smtClean="0">
                <a:solidFill>
                  <a:schemeClr val="accent2"/>
                </a:solidFill>
              </a:rPr>
              <a:t>1</a:t>
            </a:r>
            <a:r>
              <a:rPr lang="zh-CN" altLang="en-US" sz="2600" dirty="0" smtClean="0">
                <a:solidFill>
                  <a:schemeClr val="accent2"/>
                </a:solidFill>
              </a:rPr>
              <a:t>：任何查询</a:t>
            </a:r>
            <a:r>
              <a:rPr lang="zh-CN" altLang="en-US" sz="2600" dirty="0" smtClean="0">
                <a:solidFill>
                  <a:srgbClr val="FF3300"/>
                </a:solidFill>
              </a:rPr>
              <a:t>至少要涉及</a:t>
            </a:r>
            <a:r>
              <a:rPr lang="en-US" altLang="zh-CN" sz="2600" dirty="0" smtClean="0">
                <a:solidFill>
                  <a:srgbClr val="FF3300"/>
                </a:solidFill>
              </a:rPr>
              <a:t>N(N</a:t>
            </a:r>
            <a:r>
              <a:rPr lang="zh-CN" altLang="en-US" sz="2600" dirty="0" smtClean="0">
                <a:solidFill>
                  <a:srgbClr val="FF3300"/>
                </a:solidFill>
              </a:rPr>
              <a:t>足够大</a:t>
            </a:r>
            <a:r>
              <a:rPr lang="en-US" altLang="zh-CN" sz="2600" dirty="0" smtClean="0">
                <a:solidFill>
                  <a:srgbClr val="FF3300"/>
                </a:solidFill>
              </a:rPr>
              <a:t>)</a:t>
            </a:r>
            <a:r>
              <a:rPr lang="zh-CN" altLang="en-US" sz="2100" dirty="0" smtClean="0">
                <a:solidFill>
                  <a:srgbClr val="FF3300"/>
                </a:solidFill>
              </a:rPr>
              <a:t>个以上的记录</a:t>
            </a:r>
            <a:endParaRPr lang="zh-CN" altLang="en-US" sz="2600" dirty="0" smtClean="0">
              <a:solidFill>
                <a:srgbClr val="FF3300"/>
              </a:solidFill>
            </a:endParaRPr>
          </a:p>
          <a:p>
            <a:pPr lvl="2" eaLnBrk="1" hangingPunct="1">
              <a:lnSpc>
                <a:spcPct val="150000"/>
              </a:lnSpc>
              <a:buFont typeface="Wingdings" pitchFamily="2" charset="2"/>
              <a:buNone/>
            </a:pPr>
            <a:endParaRPr lang="zh-CN" altLang="en-US" sz="2600" dirty="0" smtClean="0"/>
          </a:p>
          <a:p>
            <a:pPr lvl="2" eaLnBrk="1" hangingPunct="1">
              <a:lnSpc>
                <a:spcPct val="150000"/>
              </a:lnSpc>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5475" name="Rectangle 3"/>
          <p:cNvSpPr>
            <a:spLocks noGrp="1" noChangeArrowheads="1"/>
          </p:cNvSpPr>
          <p:nvPr>
            <p:ph type="body" idx="1"/>
          </p:nvPr>
        </p:nvSpPr>
        <p:spPr>
          <a:xfrm>
            <a:off x="990600" y="1676400"/>
            <a:ext cx="7772400" cy="4114800"/>
          </a:xfrm>
        </p:spPr>
        <p:txBody>
          <a:bodyPr/>
          <a:lstStyle/>
          <a:p>
            <a:pPr eaLnBrk="1" hangingPunct="1">
              <a:lnSpc>
                <a:spcPct val="90000"/>
              </a:lnSpc>
              <a:spcBef>
                <a:spcPct val="60000"/>
              </a:spcBef>
              <a:buFont typeface="Wingdings" pitchFamily="2" charset="2"/>
              <a:buNone/>
            </a:pPr>
            <a:r>
              <a:rPr lang="zh-CN" altLang="en-US" sz="2100" smtClean="0"/>
              <a:t>例</a:t>
            </a:r>
            <a:r>
              <a:rPr lang="en-US" altLang="zh-CN" sz="2100" smtClean="0"/>
              <a:t>2</a:t>
            </a:r>
            <a:r>
              <a:rPr lang="zh-CN" altLang="en-US" sz="2100" smtClean="0"/>
              <a:t>：用户</a:t>
            </a:r>
            <a:r>
              <a:rPr lang="en-US" altLang="zh-CN" sz="2100" smtClean="0"/>
              <a:t>A</a:t>
            </a:r>
            <a:r>
              <a:rPr lang="zh-CN" altLang="en-US" sz="2100" smtClean="0"/>
              <a:t>发出下面两个合法查询：</a:t>
            </a:r>
            <a:endParaRPr lang="zh-CN" altLang="en-US" sz="2600" smtClean="0"/>
          </a:p>
          <a:p>
            <a:pPr lvl="2" eaLnBrk="1" hangingPunct="1">
              <a:lnSpc>
                <a:spcPct val="90000"/>
              </a:lnSpc>
              <a:spcBef>
                <a:spcPct val="60000"/>
              </a:spcBef>
              <a:buFont typeface="Wingdings" pitchFamily="2" charset="2"/>
              <a:buNone/>
            </a:pPr>
            <a:r>
              <a:rPr lang="en-US" altLang="zh-CN" sz="2000" smtClean="0"/>
              <a:t>1</a:t>
            </a:r>
            <a:r>
              <a:rPr lang="zh-CN" altLang="en-US" sz="2000" smtClean="0"/>
              <a:t>．用户</a:t>
            </a:r>
            <a:r>
              <a:rPr lang="en-US" altLang="zh-CN" sz="2000" smtClean="0"/>
              <a:t>A</a:t>
            </a:r>
            <a:r>
              <a:rPr lang="zh-CN" altLang="en-US" sz="2000" smtClean="0"/>
              <a:t>和其他</a:t>
            </a:r>
            <a:r>
              <a:rPr lang="en-US" altLang="zh-CN" sz="2000" smtClean="0"/>
              <a:t>N</a:t>
            </a:r>
            <a:r>
              <a:rPr lang="zh-CN" altLang="en-US" sz="2000" smtClean="0"/>
              <a:t>个程序员的工资总额是多少？</a:t>
            </a:r>
          </a:p>
          <a:p>
            <a:pPr lvl="2" eaLnBrk="1" hangingPunct="1">
              <a:lnSpc>
                <a:spcPct val="90000"/>
              </a:lnSpc>
              <a:spcBef>
                <a:spcPct val="60000"/>
              </a:spcBef>
              <a:buFont typeface="Wingdings" pitchFamily="2" charset="2"/>
              <a:buNone/>
            </a:pPr>
            <a:r>
              <a:rPr lang="en-US" altLang="zh-CN" sz="2000" smtClean="0"/>
              <a:t>2</a:t>
            </a:r>
            <a:r>
              <a:rPr lang="zh-CN" altLang="en-US" sz="2000" smtClean="0"/>
              <a:t>．用户</a:t>
            </a:r>
            <a:r>
              <a:rPr lang="en-US" altLang="zh-CN" sz="2000" smtClean="0"/>
              <a:t>B</a:t>
            </a:r>
            <a:r>
              <a:rPr lang="zh-CN" altLang="en-US" sz="2000" smtClean="0"/>
              <a:t>和其他</a:t>
            </a:r>
            <a:r>
              <a:rPr lang="en-US" altLang="zh-CN" sz="2000" smtClean="0"/>
              <a:t>N</a:t>
            </a:r>
            <a:r>
              <a:rPr lang="zh-CN" altLang="en-US" sz="2000" smtClean="0"/>
              <a:t>个程序员的工资总额是多少？</a:t>
            </a:r>
          </a:p>
          <a:p>
            <a:pPr lvl="2" eaLnBrk="1" hangingPunct="1">
              <a:lnSpc>
                <a:spcPct val="90000"/>
              </a:lnSpc>
              <a:spcBef>
                <a:spcPct val="60000"/>
              </a:spcBef>
              <a:buFont typeface="Wingdings" pitchFamily="2" charset="2"/>
              <a:buNone/>
            </a:pPr>
            <a:r>
              <a:rPr lang="zh-CN" altLang="en-US" sz="2000" smtClean="0"/>
              <a:t>若第一个查询的结果是</a:t>
            </a:r>
            <a:r>
              <a:rPr lang="en-US" altLang="zh-CN" sz="2000" smtClean="0"/>
              <a:t>X</a:t>
            </a:r>
            <a:r>
              <a:rPr lang="zh-CN" altLang="en-US" sz="2000" smtClean="0"/>
              <a:t>，第二个查询的结果是</a:t>
            </a:r>
            <a:r>
              <a:rPr lang="en-US" altLang="zh-CN" sz="2000" smtClean="0"/>
              <a:t>Y</a:t>
            </a:r>
            <a:r>
              <a:rPr lang="zh-CN" altLang="en-US" sz="2000" smtClean="0"/>
              <a:t>，</a:t>
            </a:r>
          </a:p>
          <a:p>
            <a:pPr lvl="2" eaLnBrk="1" hangingPunct="1">
              <a:lnSpc>
                <a:spcPct val="90000"/>
              </a:lnSpc>
              <a:spcBef>
                <a:spcPct val="60000"/>
              </a:spcBef>
              <a:buFont typeface="Wingdings" pitchFamily="2" charset="2"/>
              <a:buNone/>
            </a:pPr>
            <a:r>
              <a:rPr lang="zh-CN" altLang="en-US" sz="2000" smtClean="0"/>
              <a:t>由于用户</a:t>
            </a:r>
            <a:r>
              <a:rPr lang="en-US" altLang="zh-CN" sz="2000" smtClean="0"/>
              <a:t>A</a:t>
            </a:r>
            <a:r>
              <a:rPr lang="zh-CN" altLang="en-US" sz="2000" smtClean="0"/>
              <a:t>知道自己的工资是</a:t>
            </a:r>
            <a:r>
              <a:rPr lang="en-US" altLang="zh-CN" sz="2000" smtClean="0"/>
              <a:t>Z</a:t>
            </a:r>
            <a:r>
              <a:rPr lang="zh-CN" altLang="en-US" sz="2000" smtClean="0"/>
              <a:t>，</a:t>
            </a:r>
          </a:p>
          <a:p>
            <a:pPr lvl="2" eaLnBrk="1" hangingPunct="1">
              <a:lnSpc>
                <a:spcPct val="90000"/>
              </a:lnSpc>
              <a:spcBef>
                <a:spcPct val="60000"/>
              </a:spcBef>
              <a:buFont typeface="Wingdings" pitchFamily="2" charset="2"/>
              <a:buNone/>
            </a:pPr>
            <a:r>
              <a:rPr lang="zh-CN" altLang="en-US" sz="2000" smtClean="0"/>
              <a:t>那么他可以计算出用户</a:t>
            </a:r>
            <a:r>
              <a:rPr lang="en-US" altLang="zh-CN" sz="2000" smtClean="0"/>
              <a:t>B</a:t>
            </a:r>
            <a:r>
              <a:rPr lang="zh-CN" altLang="en-US" sz="2000" smtClean="0"/>
              <a:t>的工资</a:t>
            </a:r>
            <a:r>
              <a:rPr lang="en-US" altLang="zh-CN" sz="2000" smtClean="0"/>
              <a:t>=Y-(X-Z)</a:t>
            </a:r>
            <a:r>
              <a:rPr lang="zh-CN" altLang="en-US" sz="2000" smtClean="0"/>
              <a:t>。</a:t>
            </a:r>
          </a:p>
          <a:p>
            <a:pPr eaLnBrk="1" hangingPunct="1">
              <a:lnSpc>
                <a:spcPct val="90000"/>
              </a:lnSpc>
              <a:spcBef>
                <a:spcPct val="60000"/>
              </a:spcBef>
              <a:buFont typeface="Wingdings" pitchFamily="2" charset="2"/>
              <a:buNone/>
            </a:pPr>
            <a:r>
              <a:rPr lang="zh-CN" altLang="en-US" sz="1900" smtClean="0"/>
              <a:t>     </a:t>
            </a:r>
            <a:endParaRPr lang="zh-CN" altLang="en-US" sz="2200" smtClean="0">
              <a:solidFill>
                <a:srgbClr val="FF3300"/>
              </a:solidFill>
            </a:endParaRPr>
          </a:p>
          <a:p>
            <a:pPr lvl="1" eaLnBrk="1" hangingPunct="1">
              <a:lnSpc>
                <a:spcPct val="190000"/>
              </a:lnSpc>
              <a:buFont typeface="Wingdings" pitchFamily="2" charset="2"/>
              <a:buNone/>
            </a:pPr>
            <a:r>
              <a:rPr lang="zh-CN" altLang="en-US" sz="2200" smtClean="0">
                <a:solidFill>
                  <a:schemeClr val="accent2"/>
                </a:solidFill>
              </a:rPr>
              <a:t>                 </a:t>
            </a:r>
            <a:endParaRPr lang="zh-CN" altLang="en-US" sz="1700" smtClean="0"/>
          </a:p>
          <a:p>
            <a:pPr eaLnBrk="1" hangingPunct="1">
              <a:lnSpc>
                <a:spcPct val="90000"/>
              </a:lnSpc>
              <a:spcBef>
                <a:spcPct val="60000"/>
              </a:spcBef>
              <a:buFont typeface="Wingdings" pitchFamily="2" charset="2"/>
              <a:buNone/>
            </a:pPr>
            <a:r>
              <a:rPr lang="zh-CN" altLang="en-US" sz="1900" smtClean="0"/>
              <a:t>               </a:t>
            </a:r>
          </a:p>
          <a:p>
            <a:pPr lvl="2" eaLnBrk="1" hangingPunct="1">
              <a:lnSpc>
                <a:spcPct val="90000"/>
              </a:lnSpc>
              <a:buFont typeface="Wingdings"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6499" name="Rectangle 3"/>
          <p:cNvSpPr>
            <a:spLocks noGrp="1" noChangeArrowheads="1"/>
          </p:cNvSpPr>
          <p:nvPr>
            <p:ph type="body" idx="1"/>
          </p:nvPr>
        </p:nvSpPr>
        <p:spPr>
          <a:xfrm>
            <a:off x="990600" y="1676400"/>
            <a:ext cx="7772400" cy="4114800"/>
          </a:xfrm>
        </p:spPr>
        <p:txBody>
          <a:bodyPr/>
          <a:lstStyle/>
          <a:p>
            <a:pPr eaLnBrk="1" hangingPunct="1">
              <a:lnSpc>
                <a:spcPct val="90000"/>
              </a:lnSpc>
              <a:spcBef>
                <a:spcPct val="60000"/>
              </a:spcBef>
              <a:buFont typeface="Wingdings" pitchFamily="2" charset="2"/>
              <a:buNone/>
            </a:pPr>
            <a:r>
              <a:rPr lang="zh-CN" altLang="en-US" sz="2100" smtClean="0"/>
              <a:t>例</a:t>
            </a:r>
            <a:r>
              <a:rPr lang="en-US" altLang="zh-CN" sz="2100" smtClean="0"/>
              <a:t>2</a:t>
            </a:r>
            <a:r>
              <a:rPr lang="zh-CN" altLang="en-US" sz="2100" smtClean="0"/>
              <a:t>：用户</a:t>
            </a:r>
            <a:r>
              <a:rPr lang="en-US" altLang="zh-CN" sz="2100" smtClean="0"/>
              <a:t>A</a:t>
            </a:r>
            <a:r>
              <a:rPr lang="zh-CN" altLang="en-US" sz="2100" smtClean="0"/>
              <a:t>发出下面两个合法查询：</a:t>
            </a:r>
            <a:endParaRPr lang="zh-CN" altLang="en-US" sz="2600" smtClean="0"/>
          </a:p>
          <a:p>
            <a:pPr lvl="2" eaLnBrk="1" hangingPunct="1">
              <a:lnSpc>
                <a:spcPct val="90000"/>
              </a:lnSpc>
              <a:spcBef>
                <a:spcPct val="60000"/>
              </a:spcBef>
              <a:buFont typeface="Wingdings" pitchFamily="2" charset="2"/>
              <a:buNone/>
            </a:pPr>
            <a:r>
              <a:rPr lang="en-US" altLang="zh-CN" sz="2000" smtClean="0"/>
              <a:t>1</a:t>
            </a:r>
            <a:r>
              <a:rPr lang="zh-CN" altLang="en-US" sz="2000" smtClean="0"/>
              <a:t>．用户</a:t>
            </a:r>
            <a:r>
              <a:rPr lang="en-US" altLang="zh-CN" sz="2000" smtClean="0"/>
              <a:t>A</a:t>
            </a:r>
            <a:r>
              <a:rPr lang="zh-CN" altLang="en-US" sz="2000" smtClean="0"/>
              <a:t>和其他</a:t>
            </a:r>
            <a:r>
              <a:rPr lang="en-US" altLang="zh-CN" sz="2000" smtClean="0"/>
              <a:t>N</a:t>
            </a:r>
            <a:r>
              <a:rPr lang="zh-CN" altLang="en-US" sz="2000" smtClean="0"/>
              <a:t>个程序员的工资总额是多少？</a:t>
            </a:r>
          </a:p>
          <a:p>
            <a:pPr lvl="2" eaLnBrk="1" hangingPunct="1">
              <a:lnSpc>
                <a:spcPct val="90000"/>
              </a:lnSpc>
              <a:spcBef>
                <a:spcPct val="60000"/>
              </a:spcBef>
              <a:buFont typeface="Wingdings" pitchFamily="2" charset="2"/>
              <a:buNone/>
            </a:pPr>
            <a:r>
              <a:rPr lang="en-US" altLang="zh-CN" sz="2000" smtClean="0"/>
              <a:t>2</a:t>
            </a:r>
            <a:r>
              <a:rPr lang="zh-CN" altLang="en-US" sz="2000" smtClean="0"/>
              <a:t>．用户</a:t>
            </a:r>
            <a:r>
              <a:rPr lang="en-US" altLang="zh-CN" sz="2000" smtClean="0"/>
              <a:t>B</a:t>
            </a:r>
            <a:r>
              <a:rPr lang="zh-CN" altLang="en-US" sz="2000" smtClean="0"/>
              <a:t>和其他</a:t>
            </a:r>
            <a:r>
              <a:rPr lang="en-US" altLang="zh-CN" sz="2000" smtClean="0"/>
              <a:t>N</a:t>
            </a:r>
            <a:r>
              <a:rPr lang="zh-CN" altLang="en-US" sz="2000" smtClean="0"/>
              <a:t>个程序员的工资总额是多少？</a:t>
            </a:r>
          </a:p>
          <a:p>
            <a:pPr lvl="2" eaLnBrk="1" hangingPunct="1">
              <a:lnSpc>
                <a:spcPct val="90000"/>
              </a:lnSpc>
              <a:spcBef>
                <a:spcPct val="60000"/>
              </a:spcBef>
              <a:buFont typeface="Wingdings" pitchFamily="2" charset="2"/>
              <a:buNone/>
            </a:pPr>
            <a:r>
              <a:rPr lang="zh-CN" altLang="en-US" sz="2000" smtClean="0"/>
              <a:t>若第一个查询的结果是</a:t>
            </a:r>
            <a:r>
              <a:rPr lang="en-US" altLang="zh-CN" sz="2000" smtClean="0"/>
              <a:t>X</a:t>
            </a:r>
            <a:r>
              <a:rPr lang="zh-CN" altLang="en-US" sz="2000" smtClean="0"/>
              <a:t>，第二个查询的结果是</a:t>
            </a:r>
            <a:r>
              <a:rPr lang="en-US" altLang="zh-CN" sz="2000" smtClean="0"/>
              <a:t>Y</a:t>
            </a:r>
            <a:r>
              <a:rPr lang="zh-CN" altLang="en-US" sz="2000" smtClean="0"/>
              <a:t>，</a:t>
            </a:r>
          </a:p>
          <a:p>
            <a:pPr lvl="2" eaLnBrk="1" hangingPunct="1">
              <a:lnSpc>
                <a:spcPct val="90000"/>
              </a:lnSpc>
              <a:spcBef>
                <a:spcPct val="60000"/>
              </a:spcBef>
              <a:buFont typeface="Wingdings" pitchFamily="2" charset="2"/>
              <a:buNone/>
            </a:pPr>
            <a:r>
              <a:rPr lang="zh-CN" altLang="en-US" sz="2000" smtClean="0"/>
              <a:t>由于用户</a:t>
            </a:r>
            <a:r>
              <a:rPr lang="en-US" altLang="zh-CN" sz="2000" smtClean="0"/>
              <a:t>A</a:t>
            </a:r>
            <a:r>
              <a:rPr lang="zh-CN" altLang="en-US" sz="2000" smtClean="0"/>
              <a:t>知道自己的工资是</a:t>
            </a:r>
            <a:r>
              <a:rPr lang="en-US" altLang="zh-CN" sz="2000" smtClean="0"/>
              <a:t>Z</a:t>
            </a:r>
            <a:r>
              <a:rPr lang="zh-CN" altLang="en-US" sz="2000" smtClean="0"/>
              <a:t>，</a:t>
            </a:r>
          </a:p>
          <a:p>
            <a:pPr lvl="2" eaLnBrk="1" hangingPunct="1">
              <a:lnSpc>
                <a:spcPct val="90000"/>
              </a:lnSpc>
              <a:spcBef>
                <a:spcPct val="60000"/>
              </a:spcBef>
              <a:buFont typeface="Wingdings" pitchFamily="2" charset="2"/>
              <a:buNone/>
            </a:pPr>
            <a:r>
              <a:rPr lang="zh-CN" altLang="en-US" sz="2000" smtClean="0"/>
              <a:t>那么他可以计算出用户</a:t>
            </a:r>
            <a:r>
              <a:rPr lang="en-US" altLang="zh-CN" sz="2000" smtClean="0"/>
              <a:t>B</a:t>
            </a:r>
            <a:r>
              <a:rPr lang="zh-CN" altLang="en-US" sz="2000" smtClean="0"/>
              <a:t>的工资</a:t>
            </a:r>
            <a:r>
              <a:rPr lang="en-US" altLang="zh-CN" sz="2000" smtClean="0"/>
              <a:t>=Y-(X-Z)</a:t>
            </a:r>
            <a:r>
              <a:rPr lang="zh-CN" altLang="en-US" sz="2000" smtClean="0"/>
              <a:t>。</a:t>
            </a:r>
          </a:p>
          <a:p>
            <a:pPr eaLnBrk="1" hangingPunct="1">
              <a:lnSpc>
                <a:spcPct val="90000"/>
              </a:lnSpc>
              <a:spcBef>
                <a:spcPct val="60000"/>
              </a:spcBef>
              <a:buFont typeface="Wingdings" pitchFamily="2" charset="2"/>
              <a:buNone/>
            </a:pPr>
            <a:r>
              <a:rPr lang="zh-CN" altLang="en-US" sz="1900" smtClean="0"/>
              <a:t>     </a:t>
            </a:r>
            <a:r>
              <a:rPr lang="zh-CN" altLang="en-US" sz="1900" smtClean="0">
                <a:solidFill>
                  <a:srgbClr val="C00000"/>
                </a:solidFill>
              </a:rPr>
              <a:t>原因：两个查询之间有很多重复的数据项</a:t>
            </a:r>
          </a:p>
          <a:p>
            <a:pPr lvl="1" eaLnBrk="1" hangingPunct="1">
              <a:lnSpc>
                <a:spcPct val="190000"/>
              </a:lnSpc>
              <a:buFont typeface="Wingdings" pitchFamily="2" charset="2"/>
              <a:buNone/>
            </a:pPr>
            <a:endParaRPr lang="zh-CN" altLang="en-US" sz="2200" smtClean="0">
              <a:solidFill>
                <a:srgbClr val="FF3300"/>
              </a:solidFill>
            </a:endParaRPr>
          </a:p>
          <a:p>
            <a:pPr lvl="1" eaLnBrk="1" hangingPunct="1">
              <a:lnSpc>
                <a:spcPct val="190000"/>
              </a:lnSpc>
              <a:buFont typeface="Wingdings" pitchFamily="2" charset="2"/>
              <a:buNone/>
            </a:pPr>
            <a:r>
              <a:rPr lang="zh-CN" altLang="en-US" sz="2200" smtClean="0">
                <a:solidFill>
                  <a:schemeClr val="accent2"/>
                </a:solidFill>
              </a:rPr>
              <a:t>                 </a:t>
            </a:r>
            <a:endParaRPr lang="zh-CN" altLang="en-US" sz="1700" smtClean="0"/>
          </a:p>
          <a:p>
            <a:pPr eaLnBrk="1" hangingPunct="1">
              <a:lnSpc>
                <a:spcPct val="90000"/>
              </a:lnSpc>
              <a:spcBef>
                <a:spcPct val="60000"/>
              </a:spcBef>
              <a:buFont typeface="Wingdings" pitchFamily="2" charset="2"/>
              <a:buNone/>
            </a:pPr>
            <a:r>
              <a:rPr lang="zh-CN" altLang="en-US" sz="1900" smtClean="0"/>
              <a:t>               </a:t>
            </a:r>
          </a:p>
          <a:p>
            <a:pPr lvl="2" eaLnBrk="1" hangingPunct="1">
              <a:lnSpc>
                <a:spcPct val="90000"/>
              </a:lnSpc>
              <a:buFont typeface="Wingdings"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7523" name="Rectangle 3"/>
          <p:cNvSpPr>
            <a:spLocks noGrp="1" noChangeArrowheads="1"/>
          </p:cNvSpPr>
          <p:nvPr>
            <p:ph type="body" idx="1"/>
          </p:nvPr>
        </p:nvSpPr>
        <p:spPr>
          <a:xfrm>
            <a:off x="990600" y="1676400"/>
            <a:ext cx="7772400" cy="4114800"/>
          </a:xfrm>
        </p:spPr>
        <p:txBody>
          <a:bodyPr/>
          <a:lstStyle/>
          <a:p>
            <a:pPr eaLnBrk="1" hangingPunct="1">
              <a:lnSpc>
                <a:spcPct val="90000"/>
              </a:lnSpc>
              <a:spcBef>
                <a:spcPct val="60000"/>
              </a:spcBef>
              <a:buFont typeface="Wingdings" pitchFamily="2" charset="2"/>
              <a:buNone/>
            </a:pPr>
            <a:r>
              <a:rPr lang="zh-CN" altLang="en-US" sz="2100" smtClean="0"/>
              <a:t>例</a:t>
            </a:r>
            <a:r>
              <a:rPr lang="en-US" altLang="zh-CN" sz="2100" smtClean="0"/>
              <a:t>2</a:t>
            </a:r>
            <a:r>
              <a:rPr lang="zh-CN" altLang="en-US" sz="2100" smtClean="0"/>
              <a:t>：用户</a:t>
            </a:r>
            <a:r>
              <a:rPr lang="en-US" altLang="zh-CN" sz="2100" smtClean="0"/>
              <a:t>A</a:t>
            </a:r>
            <a:r>
              <a:rPr lang="zh-CN" altLang="en-US" sz="2100" smtClean="0"/>
              <a:t>发出下面两个合法查询：</a:t>
            </a:r>
            <a:endParaRPr lang="zh-CN" altLang="en-US" sz="2600" smtClean="0"/>
          </a:p>
          <a:p>
            <a:pPr lvl="2" eaLnBrk="1" hangingPunct="1">
              <a:lnSpc>
                <a:spcPct val="90000"/>
              </a:lnSpc>
              <a:spcBef>
                <a:spcPct val="60000"/>
              </a:spcBef>
              <a:buFont typeface="Wingdings" pitchFamily="2" charset="2"/>
              <a:buNone/>
            </a:pPr>
            <a:r>
              <a:rPr lang="en-US" altLang="zh-CN" sz="2000" smtClean="0"/>
              <a:t>1</a:t>
            </a:r>
            <a:r>
              <a:rPr lang="zh-CN" altLang="en-US" sz="2000" smtClean="0"/>
              <a:t>．用户</a:t>
            </a:r>
            <a:r>
              <a:rPr lang="en-US" altLang="zh-CN" sz="2000" smtClean="0"/>
              <a:t>A</a:t>
            </a:r>
            <a:r>
              <a:rPr lang="zh-CN" altLang="en-US" sz="2000" smtClean="0"/>
              <a:t>和其他</a:t>
            </a:r>
            <a:r>
              <a:rPr lang="en-US" altLang="zh-CN" sz="2000" smtClean="0"/>
              <a:t>N</a:t>
            </a:r>
            <a:r>
              <a:rPr lang="zh-CN" altLang="en-US" sz="2000" smtClean="0"/>
              <a:t>个程序员的工资总额是多少？</a:t>
            </a:r>
          </a:p>
          <a:p>
            <a:pPr lvl="2" eaLnBrk="1" hangingPunct="1">
              <a:lnSpc>
                <a:spcPct val="90000"/>
              </a:lnSpc>
              <a:spcBef>
                <a:spcPct val="60000"/>
              </a:spcBef>
              <a:buFont typeface="Wingdings" pitchFamily="2" charset="2"/>
              <a:buNone/>
            </a:pPr>
            <a:r>
              <a:rPr lang="en-US" altLang="zh-CN" sz="2000" smtClean="0"/>
              <a:t>2</a:t>
            </a:r>
            <a:r>
              <a:rPr lang="zh-CN" altLang="en-US" sz="2000" smtClean="0"/>
              <a:t>．用户</a:t>
            </a:r>
            <a:r>
              <a:rPr lang="en-US" altLang="zh-CN" sz="2000" smtClean="0"/>
              <a:t>B</a:t>
            </a:r>
            <a:r>
              <a:rPr lang="zh-CN" altLang="en-US" sz="2000" smtClean="0"/>
              <a:t>和其他</a:t>
            </a:r>
            <a:r>
              <a:rPr lang="en-US" altLang="zh-CN" sz="2000" smtClean="0"/>
              <a:t>N</a:t>
            </a:r>
            <a:r>
              <a:rPr lang="zh-CN" altLang="en-US" sz="2000" smtClean="0"/>
              <a:t>个程序员的工资总额是多少？</a:t>
            </a:r>
          </a:p>
          <a:p>
            <a:pPr lvl="2" eaLnBrk="1" hangingPunct="1">
              <a:lnSpc>
                <a:spcPct val="90000"/>
              </a:lnSpc>
              <a:spcBef>
                <a:spcPct val="60000"/>
              </a:spcBef>
              <a:buFont typeface="Wingdings" pitchFamily="2" charset="2"/>
              <a:buNone/>
            </a:pPr>
            <a:r>
              <a:rPr lang="zh-CN" altLang="en-US" sz="2000" smtClean="0"/>
              <a:t>若第一个查询的结果是</a:t>
            </a:r>
            <a:r>
              <a:rPr lang="en-US" altLang="zh-CN" sz="2000" smtClean="0"/>
              <a:t>X</a:t>
            </a:r>
            <a:r>
              <a:rPr lang="zh-CN" altLang="en-US" sz="2000" smtClean="0"/>
              <a:t>，第二个查询的结果是</a:t>
            </a:r>
            <a:r>
              <a:rPr lang="en-US" altLang="zh-CN" sz="2000" smtClean="0"/>
              <a:t>Y</a:t>
            </a:r>
            <a:r>
              <a:rPr lang="zh-CN" altLang="en-US" sz="2000" smtClean="0"/>
              <a:t>，</a:t>
            </a:r>
          </a:p>
          <a:p>
            <a:pPr lvl="2" eaLnBrk="1" hangingPunct="1">
              <a:lnSpc>
                <a:spcPct val="90000"/>
              </a:lnSpc>
              <a:spcBef>
                <a:spcPct val="60000"/>
              </a:spcBef>
              <a:buFont typeface="Wingdings" pitchFamily="2" charset="2"/>
              <a:buNone/>
            </a:pPr>
            <a:r>
              <a:rPr lang="zh-CN" altLang="en-US" sz="2000" smtClean="0"/>
              <a:t>由于用户</a:t>
            </a:r>
            <a:r>
              <a:rPr lang="en-US" altLang="zh-CN" sz="2000" smtClean="0"/>
              <a:t>A</a:t>
            </a:r>
            <a:r>
              <a:rPr lang="zh-CN" altLang="en-US" sz="2000" smtClean="0"/>
              <a:t>知道自己的工资是</a:t>
            </a:r>
            <a:r>
              <a:rPr lang="en-US" altLang="zh-CN" sz="2000" smtClean="0"/>
              <a:t>Z</a:t>
            </a:r>
            <a:r>
              <a:rPr lang="zh-CN" altLang="en-US" sz="2000" smtClean="0"/>
              <a:t>，</a:t>
            </a:r>
          </a:p>
          <a:p>
            <a:pPr lvl="2" eaLnBrk="1" hangingPunct="1">
              <a:lnSpc>
                <a:spcPct val="90000"/>
              </a:lnSpc>
              <a:spcBef>
                <a:spcPct val="60000"/>
              </a:spcBef>
              <a:buFont typeface="Wingdings" pitchFamily="2" charset="2"/>
              <a:buNone/>
            </a:pPr>
            <a:r>
              <a:rPr lang="zh-CN" altLang="en-US" sz="2000" smtClean="0"/>
              <a:t>那么他可以计算出用户</a:t>
            </a:r>
            <a:r>
              <a:rPr lang="en-US" altLang="zh-CN" sz="2000" smtClean="0"/>
              <a:t>B</a:t>
            </a:r>
            <a:r>
              <a:rPr lang="zh-CN" altLang="en-US" sz="2000" smtClean="0"/>
              <a:t>的工资</a:t>
            </a:r>
            <a:r>
              <a:rPr lang="en-US" altLang="zh-CN" sz="2000" smtClean="0"/>
              <a:t>=Y-(X-Z)</a:t>
            </a:r>
            <a:r>
              <a:rPr lang="zh-CN" altLang="en-US" sz="2000" smtClean="0"/>
              <a:t>。</a:t>
            </a:r>
          </a:p>
          <a:p>
            <a:pPr eaLnBrk="1" hangingPunct="1">
              <a:lnSpc>
                <a:spcPct val="90000"/>
              </a:lnSpc>
              <a:spcBef>
                <a:spcPct val="60000"/>
              </a:spcBef>
              <a:buFont typeface="Wingdings" pitchFamily="2" charset="2"/>
              <a:buNone/>
            </a:pPr>
            <a:r>
              <a:rPr lang="zh-CN" altLang="en-US" sz="1900" smtClean="0"/>
              <a:t>     原因：两个查询之间有很多重复的数据项</a:t>
            </a:r>
          </a:p>
          <a:p>
            <a:pPr lvl="1" eaLnBrk="1" hangingPunct="1">
              <a:lnSpc>
                <a:spcPct val="190000"/>
              </a:lnSpc>
              <a:buFont typeface="Wingdings" pitchFamily="2" charset="2"/>
              <a:buNone/>
            </a:pPr>
            <a:r>
              <a:rPr lang="zh-CN" altLang="en-US" sz="2200" smtClean="0">
                <a:solidFill>
                  <a:schemeClr val="accent2"/>
                </a:solidFill>
              </a:rPr>
              <a:t>规则</a:t>
            </a:r>
            <a:r>
              <a:rPr lang="en-US" altLang="zh-CN" sz="2200" smtClean="0">
                <a:solidFill>
                  <a:schemeClr val="accent2"/>
                </a:solidFill>
              </a:rPr>
              <a:t>2</a:t>
            </a:r>
            <a:r>
              <a:rPr lang="zh-CN" altLang="en-US" sz="2200" smtClean="0">
                <a:solidFill>
                  <a:schemeClr val="accent2"/>
                </a:solidFill>
              </a:rPr>
              <a:t>：任意两个查询的</a:t>
            </a:r>
            <a:r>
              <a:rPr lang="zh-CN" altLang="en-US" sz="2200" smtClean="0">
                <a:solidFill>
                  <a:srgbClr val="FF3300"/>
                </a:solidFill>
              </a:rPr>
              <a:t>相交数据项不能超过</a:t>
            </a:r>
            <a:r>
              <a:rPr lang="en-US" altLang="zh-CN" sz="2200" smtClean="0">
                <a:solidFill>
                  <a:srgbClr val="FF3300"/>
                </a:solidFill>
              </a:rPr>
              <a:t>M</a:t>
            </a:r>
            <a:r>
              <a:rPr lang="zh-CN" altLang="en-US" sz="2200" smtClean="0">
                <a:solidFill>
                  <a:srgbClr val="FF3300"/>
                </a:solidFill>
              </a:rPr>
              <a:t>个</a:t>
            </a:r>
          </a:p>
          <a:p>
            <a:pPr lvl="1" eaLnBrk="1" hangingPunct="1">
              <a:lnSpc>
                <a:spcPct val="190000"/>
              </a:lnSpc>
              <a:buFont typeface="Wingdings" pitchFamily="2" charset="2"/>
              <a:buNone/>
            </a:pPr>
            <a:r>
              <a:rPr lang="zh-CN" altLang="en-US" sz="2200" smtClean="0">
                <a:solidFill>
                  <a:schemeClr val="accent2"/>
                </a:solidFill>
              </a:rPr>
              <a:t>                 </a:t>
            </a:r>
            <a:endParaRPr lang="zh-CN" altLang="en-US" sz="1700" smtClean="0"/>
          </a:p>
          <a:p>
            <a:pPr eaLnBrk="1" hangingPunct="1">
              <a:lnSpc>
                <a:spcPct val="90000"/>
              </a:lnSpc>
              <a:spcBef>
                <a:spcPct val="60000"/>
              </a:spcBef>
              <a:buFont typeface="Wingdings" pitchFamily="2" charset="2"/>
              <a:buNone/>
            </a:pPr>
            <a:r>
              <a:rPr lang="zh-CN" altLang="en-US" sz="1900" smtClean="0"/>
              <a:t>               </a:t>
            </a:r>
          </a:p>
          <a:p>
            <a:pPr lvl="2" eaLnBrk="1" hangingPunct="1">
              <a:lnSpc>
                <a:spcPct val="90000"/>
              </a:lnSpc>
              <a:buFont typeface="Wingdings"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8547" name="Rectangle 3"/>
          <p:cNvSpPr>
            <a:spLocks noGrp="1" noChangeArrowheads="1"/>
          </p:cNvSpPr>
          <p:nvPr>
            <p:ph type="body" idx="1"/>
          </p:nvPr>
        </p:nvSpPr>
        <p:spPr/>
        <p:txBody>
          <a:bodyPr/>
          <a:lstStyle/>
          <a:p>
            <a:pPr lvl="1" eaLnBrk="1" hangingPunct="1">
              <a:lnSpc>
                <a:spcPct val="190000"/>
              </a:lnSpc>
              <a:buFont typeface="Wingdings" pitchFamily="2" charset="2"/>
              <a:buNone/>
            </a:pPr>
            <a:r>
              <a:rPr lang="en-US" altLang="zh-CN" sz="2000" smtClean="0"/>
              <a:t>    </a:t>
            </a:r>
            <a:r>
              <a:rPr lang="zh-CN" altLang="en-US" sz="2200" smtClean="0"/>
              <a:t>可以证明，在上述两条规定下，如果想获知用户</a:t>
            </a:r>
            <a:r>
              <a:rPr lang="en-US" altLang="zh-CN" sz="2200" smtClean="0"/>
              <a:t>B</a:t>
            </a:r>
            <a:r>
              <a:rPr lang="zh-CN" altLang="en-US" sz="2200" smtClean="0"/>
              <a:t>的工资额</a:t>
            </a:r>
          </a:p>
          <a:p>
            <a:pPr lvl="1" eaLnBrk="1" hangingPunct="1">
              <a:lnSpc>
                <a:spcPct val="190000"/>
              </a:lnSpc>
              <a:buFont typeface="Wingdings" pitchFamily="2" charset="2"/>
              <a:buNone/>
            </a:pPr>
            <a:r>
              <a:rPr lang="zh-CN" altLang="en-US" sz="2200" smtClean="0"/>
              <a:t>     </a:t>
            </a:r>
            <a:r>
              <a:rPr lang="en-US" altLang="zh-CN" sz="2200" smtClean="0"/>
              <a:t>A</a:t>
            </a:r>
            <a:r>
              <a:rPr lang="zh-CN" altLang="en-US" sz="2200" smtClean="0"/>
              <a:t>至少需要进行</a:t>
            </a:r>
            <a:r>
              <a:rPr lang="en-US" altLang="zh-CN" sz="2200" smtClean="0"/>
              <a:t>1+(N-2)/M</a:t>
            </a:r>
            <a:r>
              <a:rPr lang="zh-CN" altLang="en-US" sz="2200" smtClean="0"/>
              <a:t>次查询</a:t>
            </a:r>
          </a:p>
          <a:p>
            <a:pPr lvl="1" eaLnBrk="1" hangingPunct="1">
              <a:lnSpc>
                <a:spcPct val="190000"/>
              </a:lnSpc>
              <a:buFont typeface="Wingdings"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9571" name="Rectangle 3"/>
          <p:cNvSpPr>
            <a:spLocks noGrp="1" noChangeArrowheads="1"/>
          </p:cNvSpPr>
          <p:nvPr>
            <p:ph type="body" idx="1"/>
          </p:nvPr>
        </p:nvSpPr>
        <p:spPr/>
        <p:txBody>
          <a:bodyPr/>
          <a:lstStyle/>
          <a:p>
            <a:pPr lvl="1" eaLnBrk="1" hangingPunct="1">
              <a:lnSpc>
                <a:spcPct val="190000"/>
              </a:lnSpc>
              <a:buFont typeface="Wingdings" pitchFamily="2" charset="2"/>
              <a:buNone/>
            </a:pPr>
            <a:r>
              <a:rPr lang="en-US" altLang="zh-CN" sz="2000" smtClean="0"/>
              <a:t>    </a:t>
            </a:r>
            <a:r>
              <a:rPr lang="zh-CN" altLang="en-US" sz="2200" smtClean="0"/>
              <a:t>可以证明，在上述两条规定下，如果想获知用户</a:t>
            </a:r>
            <a:r>
              <a:rPr lang="en-US" altLang="zh-CN" sz="2200" smtClean="0"/>
              <a:t>B</a:t>
            </a:r>
            <a:r>
              <a:rPr lang="zh-CN" altLang="en-US" sz="2200" smtClean="0"/>
              <a:t>的工资额</a:t>
            </a:r>
          </a:p>
          <a:p>
            <a:pPr lvl="1" eaLnBrk="1" hangingPunct="1">
              <a:lnSpc>
                <a:spcPct val="190000"/>
              </a:lnSpc>
              <a:buFont typeface="Wingdings" pitchFamily="2" charset="2"/>
              <a:buNone/>
            </a:pPr>
            <a:r>
              <a:rPr lang="zh-CN" altLang="en-US" sz="2200" smtClean="0"/>
              <a:t>     </a:t>
            </a:r>
            <a:r>
              <a:rPr lang="en-US" altLang="zh-CN" sz="2200" smtClean="0"/>
              <a:t>A</a:t>
            </a:r>
            <a:r>
              <a:rPr lang="zh-CN" altLang="en-US" sz="2200" smtClean="0"/>
              <a:t>至少需要进行</a:t>
            </a:r>
            <a:r>
              <a:rPr lang="en-US" altLang="zh-CN" sz="2200" smtClean="0"/>
              <a:t>1+(N-2)/M</a:t>
            </a:r>
            <a:r>
              <a:rPr lang="zh-CN" altLang="en-US" sz="2200" smtClean="0"/>
              <a:t>次查询</a:t>
            </a:r>
          </a:p>
          <a:p>
            <a:pPr lvl="1" eaLnBrk="1" hangingPunct="1">
              <a:lnSpc>
                <a:spcPct val="110000"/>
              </a:lnSpc>
              <a:buFont typeface="Wingdings" pitchFamily="2" charset="2"/>
              <a:buNone/>
            </a:pPr>
            <a:r>
              <a:rPr lang="zh-CN" altLang="en-US" sz="2200" smtClean="0">
                <a:solidFill>
                  <a:schemeClr val="accent2"/>
                </a:solidFill>
              </a:rPr>
              <a:t>规则</a:t>
            </a:r>
            <a:r>
              <a:rPr lang="en-US" altLang="zh-CN" sz="2200" smtClean="0">
                <a:solidFill>
                  <a:schemeClr val="accent2"/>
                </a:solidFill>
              </a:rPr>
              <a:t>3</a:t>
            </a:r>
            <a:r>
              <a:rPr lang="zh-CN" altLang="en-US" sz="2200" smtClean="0">
                <a:solidFill>
                  <a:schemeClr val="accent2"/>
                </a:solidFill>
              </a:rPr>
              <a:t>：任一用户的查询次数</a:t>
            </a:r>
            <a:r>
              <a:rPr lang="zh-CN" altLang="en-US" sz="2200" smtClean="0">
                <a:solidFill>
                  <a:srgbClr val="FF3300"/>
                </a:solidFill>
              </a:rPr>
              <a:t>不能超过</a:t>
            </a:r>
            <a:r>
              <a:rPr lang="en-US" altLang="zh-CN" sz="2200" smtClean="0">
                <a:solidFill>
                  <a:srgbClr val="FF3300"/>
                </a:solidFill>
              </a:rPr>
              <a:t>1+(N-2)/M</a:t>
            </a:r>
            <a:r>
              <a:rPr lang="en-US" altLang="zh-CN" sz="2200" smtClean="0">
                <a:solidFill>
                  <a:schemeClr val="accent2"/>
                </a:solidFill>
              </a:rPr>
              <a:t>                </a:t>
            </a:r>
          </a:p>
          <a:p>
            <a:pPr lvl="4" eaLnBrk="1" hangingPunct="1">
              <a:lnSpc>
                <a:spcPct val="110000"/>
              </a:lnSpc>
              <a:buFont typeface="Wingdings" pitchFamily="2" charset="2"/>
              <a:buNone/>
            </a:pPr>
            <a:r>
              <a:rPr lang="en-US" altLang="zh-CN" sz="1600" smtClean="0"/>
              <a:t>    </a:t>
            </a:r>
          </a:p>
          <a:p>
            <a:pPr lvl="1" eaLnBrk="1" hangingPunct="1">
              <a:lnSpc>
                <a:spcPct val="130000"/>
              </a:lnSpc>
              <a:buFont typeface="Wingdings" pitchFamily="2" charset="2"/>
              <a:buNone/>
            </a:pPr>
            <a:r>
              <a:rPr lang="en-US" altLang="zh-CN" sz="2000" smtClean="0"/>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10595" name="Rectangle 3"/>
          <p:cNvSpPr>
            <a:spLocks noGrp="1" noChangeArrowheads="1"/>
          </p:cNvSpPr>
          <p:nvPr>
            <p:ph type="body" idx="1"/>
          </p:nvPr>
        </p:nvSpPr>
        <p:spPr/>
        <p:txBody>
          <a:bodyPr/>
          <a:lstStyle/>
          <a:p>
            <a:pPr lvl="1" eaLnBrk="1" hangingPunct="1">
              <a:lnSpc>
                <a:spcPct val="190000"/>
              </a:lnSpc>
              <a:buFont typeface="Wingdings" pitchFamily="2" charset="2"/>
              <a:buNone/>
            </a:pPr>
            <a:r>
              <a:rPr lang="en-US" altLang="zh-CN" sz="2000" smtClean="0"/>
              <a:t>    </a:t>
            </a:r>
            <a:r>
              <a:rPr lang="zh-CN" altLang="en-US" sz="2200" smtClean="0"/>
              <a:t>可以证明，在上述两条规定下，如果想获知用户</a:t>
            </a:r>
            <a:r>
              <a:rPr lang="en-US" altLang="zh-CN" sz="2200" smtClean="0"/>
              <a:t>B</a:t>
            </a:r>
            <a:r>
              <a:rPr lang="zh-CN" altLang="en-US" sz="2200" smtClean="0"/>
              <a:t>的工资额</a:t>
            </a:r>
          </a:p>
          <a:p>
            <a:pPr lvl="1" eaLnBrk="1" hangingPunct="1">
              <a:lnSpc>
                <a:spcPct val="190000"/>
              </a:lnSpc>
              <a:buFont typeface="Wingdings" pitchFamily="2" charset="2"/>
              <a:buNone/>
            </a:pPr>
            <a:r>
              <a:rPr lang="zh-CN" altLang="en-US" sz="2200" smtClean="0"/>
              <a:t>     </a:t>
            </a:r>
            <a:r>
              <a:rPr lang="en-US" altLang="zh-CN" sz="2200" smtClean="0"/>
              <a:t>A</a:t>
            </a:r>
            <a:r>
              <a:rPr lang="zh-CN" altLang="en-US" sz="2200" smtClean="0"/>
              <a:t>至少需要进行</a:t>
            </a:r>
            <a:r>
              <a:rPr lang="en-US" altLang="zh-CN" sz="2200" smtClean="0"/>
              <a:t>1+(N-2)/M</a:t>
            </a:r>
            <a:r>
              <a:rPr lang="zh-CN" altLang="en-US" sz="2200" smtClean="0"/>
              <a:t>次查询</a:t>
            </a:r>
          </a:p>
          <a:p>
            <a:pPr lvl="1" eaLnBrk="1" hangingPunct="1">
              <a:lnSpc>
                <a:spcPct val="110000"/>
              </a:lnSpc>
              <a:buFont typeface="Wingdings" pitchFamily="2" charset="2"/>
              <a:buNone/>
            </a:pPr>
            <a:r>
              <a:rPr lang="zh-CN" altLang="en-US" sz="2200" smtClean="0">
                <a:solidFill>
                  <a:schemeClr val="accent2"/>
                </a:solidFill>
              </a:rPr>
              <a:t>规则</a:t>
            </a:r>
            <a:r>
              <a:rPr lang="en-US" altLang="zh-CN" sz="2200" smtClean="0">
                <a:solidFill>
                  <a:schemeClr val="accent2"/>
                </a:solidFill>
              </a:rPr>
              <a:t>3</a:t>
            </a:r>
            <a:r>
              <a:rPr lang="zh-CN" altLang="en-US" sz="2200" smtClean="0">
                <a:solidFill>
                  <a:schemeClr val="accent2"/>
                </a:solidFill>
              </a:rPr>
              <a:t>：任一用户的查询次数</a:t>
            </a:r>
            <a:r>
              <a:rPr lang="zh-CN" altLang="en-US" sz="2200" smtClean="0">
                <a:solidFill>
                  <a:srgbClr val="FF3300"/>
                </a:solidFill>
              </a:rPr>
              <a:t>不能超过</a:t>
            </a:r>
            <a:r>
              <a:rPr lang="en-US" altLang="zh-CN" sz="2200" smtClean="0">
                <a:solidFill>
                  <a:srgbClr val="FF3300"/>
                </a:solidFill>
              </a:rPr>
              <a:t>1+(N-2)/M</a:t>
            </a:r>
            <a:r>
              <a:rPr lang="en-US" altLang="zh-CN" sz="2200" smtClean="0">
                <a:solidFill>
                  <a:schemeClr val="accent2"/>
                </a:solidFill>
              </a:rPr>
              <a:t>                </a:t>
            </a:r>
          </a:p>
          <a:p>
            <a:pPr lvl="4" eaLnBrk="1" hangingPunct="1">
              <a:lnSpc>
                <a:spcPct val="110000"/>
              </a:lnSpc>
              <a:buFont typeface="Wingdings" pitchFamily="2" charset="2"/>
              <a:buNone/>
            </a:pPr>
            <a:r>
              <a:rPr lang="en-US" altLang="zh-CN" sz="1600" smtClean="0"/>
              <a:t>    </a:t>
            </a:r>
          </a:p>
          <a:p>
            <a:pPr lvl="1" eaLnBrk="1" hangingPunct="1">
              <a:lnSpc>
                <a:spcPct val="130000"/>
              </a:lnSpc>
              <a:buFont typeface="Wingdings" pitchFamily="2" charset="2"/>
              <a:buNone/>
            </a:pPr>
            <a:r>
              <a:rPr lang="en-US" altLang="zh-CN" sz="2000" smtClean="0"/>
              <a:t>    </a:t>
            </a:r>
            <a:r>
              <a:rPr lang="zh-CN" altLang="en-US" sz="2200" b="1" smtClean="0">
                <a:solidFill>
                  <a:srgbClr val="FF0000"/>
                </a:solidFill>
              </a:rPr>
              <a:t>如果两个用户合作查询就可以使这一规定失效</a:t>
            </a:r>
          </a:p>
          <a:p>
            <a:pPr lvl="1" eaLnBrk="1" hangingPunct="1">
              <a:lnSpc>
                <a:spcPct val="190000"/>
              </a:lnSpc>
              <a:buFont typeface="Wingdings" pitchFamily="2" charset="2"/>
              <a:buNone/>
            </a:pPr>
            <a:endParaRPr lang="en-US" altLang="zh-CN" sz="200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11619" name="Rectangle 3"/>
          <p:cNvSpPr>
            <a:spLocks noGrp="1" noChangeArrowheads="1"/>
          </p:cNvSpPr>
          <p:nvPr>
            <p:ph type="body" idx="1"/>
          </p:nvPr>
        </p:nvSpPr>
        <p:spPr/>
        <p:txBody>
          <a:bodyPr/>
          <a:lstStyle/>
          <a:p>
            <a:pPr eaLnBrk="1" hangingPunct="1">
              <a:lnSpc>
                <a:spcPct val="180000"/>
              </a:lnSpc>
            </a:pPr>
            <a:r>
              <a:rPr lang="zh-CN" altLang="en-US" dirty="0" smtClean="0"/>
              <a:t>数据库安全机制</a:t>
            </a:r>
            <a:r>
              <a:rPr lang="zh-CN" altLang="en-US" dirty="0" smtClean="0">
                <a:solidFill>
                  <a:srgbClr val="FF3300"/>
                </a:solidFill>
              </a:rPr>
              <a:t>的设计目标</a:t>
            </a:r>
            <a:r>
              <a:rPr lang="zh-CN" altLang="en-US" dirty="0" smtClean="0"/>
              <a:t>：</a:t>
            </a:r>
          </a:p>
          <a:p>
            <a:pPr eaLnBrk="1" hangingPunct="1">
              <a:lnSpc>
                <a:spcPct val="180000"/>
              </a:lnSpc>
              <a:buFont typeface="Wingdings" pitchFamily="2" charset="2"/>
              <a:buNone/>
            </a:pPr>
            <a:r>
              <a:rPr lang="zh-CN" altLang="en-US" sz="2600" dirty="0" smtClean="0"/>
              <a:t>    试图破坏安全的人所</a:t>
            </a:r>
            <a:r>
              <a:rPr lang="zh-CN" altLang="en-US" sz="2600" dirty="0" smtClean="0">
                <a:solidFill>
                  <a:srgbClr val="FF3300"/>
                </a:solidFill>
              </a:rPr>
              <a:t>花费</a:t>
            </a:r>
            <a:r>
              <a:rPr lang="zh-CN" altLang="en-US" sz="2600" dirty="0" smtClean="0"/>
              <a:t>的代价  </a:t>
            </a:r>
            <a:r>
              <a:rPr lang="en-US" altLang="zh-CN" sz="2600" dirty="0" smtClean="0"/>
              <a:t>&gt;&gt;</a:t>
            </a:r>
            <a:r>
              <a:rPr lang="zh-CN" altLang="en-US" sz="2600" dirty="0" smtClean="0"/>
              <a:t>得到</a:t>
            </a:r>
            <a:r>
              <a:rPr lang="zh-CN" altLang="en-US" sz="2600" dirty="0" smtClean="0"/>
              <a:t>的利益</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dirty="0" smtClean="0"/>
              <a:t>4.</a:t>
            </a:r>
            <a:r>
              <a:rPr lang="zh-CN" altLang="en-US" dirty="0" smtClean="0"/>
              <a:t>数据库安全</a:t>
            </a:r>
            <a:r>
              <a:rPr lang="zh-CN" altLang="en-US" dirty="0" smtClean="0"/>
              <a:t>性</a:t>
            </a:r>
          </a:p>
        </p:txBody>
      </p:sp>
      <p:sp>
        <p:nvSpPr>
          <p:cNvPr id="112643"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dirty="0" smtClean="0"/>
              <a:t>4.1</a:t>
            </a:r>
            <a:r>
              <a:rPr lang="zh-CN" altLang="en-US" dirty="0" smtClean="0"/>
              <a:t>计算机安全性概论</a:t>
            </a:r>
            <a:endParaRPr lang="zh-CN" altLang="en-US" dirty="0" smtClean="0"/>
          </a:p>
          <a:p>
            <a:pPr algn="just" eaLnBrk="1" hangingPunct="1">
              <a:lnSpc>
                <a:spcPct val="130000"/>
              </a:lnSpc>
              <a:buFont typeface="Wingdings" pitchFamily="2" charset="2"/>
              <a:buNone/>
            </a:pPr>
            <a:r>
              <a:rPr lang="en-US" altLang="zh-CN" dirty="0" smtClean="0"/>
              <a:t>4.2</a:t>
            </a:r>
            <a:r>
              <a:rPr lang="zh-CN" altLang="en-US" dirty="0" smtClean="0"/>
              <a:t>数据库安全</a:t>
            </a:r>
            <a:r>
              <a:rPr lang="zh-CN" altLang="en-US" dirty="0" smtClean="0"/>
              <a:t>性控制</a:t>
            </a:r>
          </a:p>
          <a:p>
            <a:pPr algn="just" eaLnBrk="1" hangingPunct="1">
              <a:lnSpc>
                <a:spcPct val="130000"/>
              </a:lnSpc>
              <a:buFont typeface="Wingdings" pitchFamily="2" charset="2"/>
              <a:buNone/>
            </a:pPr>
            <a:r>
              <a:rPr lang="en-US" altLang="zh-CN" dirty="0" smtClean="0"/>
              <a:t>4.3</a:t>
            </a:r>
            <a:r>
              <a:rPr lang="zh-CN" altLang="en-US" dirty="0" smtClean="0"/>
              <a:t>统计</a:t>
            </a:r>
            <a:r>
              <a:rPr lang="zh-CN" altLang="en-US" dirty="0" smtClean="0"/>
              <a:t>数据库安全性</a:t>
            </a:r>
          </a:p>
          <a:p>
            <a:pPr algn="just" eaLnBrk="1" hangingPunct="1">
              <a:lnSpc>
                <a:spcPct val="130000"/>
              </a:lnSpc>
              <a:buFont typeface="Wingdings" pitchFamily="2" charset="2"/>
              <a:buNone/>
            </a:pPr>
            <a:r>
              <a:rPr lang="en-US" altLang="zh-CN" dirty="0" smtClean="0">
                <a:solidFill>
                  <a:schemeClr val="accent2"/>
                </a:solidFill>
              </a:rPr>
              <a:t>4.4Oracle</a:t>
            </a:r>
            <a:r>
              <a:rPr lang="zh-CN" altLang="en-US" dirty="0" smtClean="0">
                <a:solidFill>
                  <a:schemeClr val="accent2"/>
                </a:solidFill>
              </a:rPr>
              <a:t>数据库的安全性措施</a:t>
            </a:r>
          </a:p>
          <a:p>
            <a:pPr algn="just" eaLnBrk="1" hangingPunct="1">
              <a:lnSpc>
                <a:spcPct val="130000"/>
              </a:lnSpc>
              <a:buFont typeface="Wingdings" pitchFamily="2" charset="2"/>
              <a:buNone/>
            </a:pPr>
            <a:r>
              <a:rPr lang="en-US" altLang="zh-CN" dirty="0" smtClean="0"/>
              <a:t>4.5</a:t>
            </a:r>
            <a:r>
              <a:rPr lang="zh-CN" altLang="en-US" dirty="0" smtClean="0"/>
              <a:t>小结</a:t>
            </a:r>
            <a:endParaRPr lang="zh-CN" altLang="en-US" dirty="0" smtClean="0"/>
          </a:p>
          <a:p>
            <a:pPr eaLnBrk="1" hangingPunct="1">
              <a:lnSpc>
                <a:spcPct val="130000"/>
              </a:lnSpc>
            </a:pPr>
            <a:endParaRPr lang="en-US" altLang="zh-CN"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z="4400" dirty="0" smtClean="0"/>
              <a:t>4.4Oracle</a:t>
            </a:r>
            <a:r>
              <a:rPr lang="zh-CN" altLang="en-US" sz="4400" dirty="0" smtClean="0"/>
              <a:t>数据库的安全性措施</a:t>
            </a:r>
            <a:endParaRPr lang="zh-CN" altLang="en-US" sz="4600" dirty="0" smtClean="0"/>
          </a:p>
        </p:txBody>
      </p:sp>
      <p:sp>
        <p:nvSpPr>
          <p:cNvPr id="113667" name="Rectangle 3"/>
          <p:cNvSpPr>
            <a:spLocks noGrp="1" noChangeArrowheads="1"/>
          </p:cNvSpPr>
          <p:nvPr>
            <p:ph type="body" idx="1"/>
          </p:nvPr>
        </p:nvSpPr>
        <p:spPr/>
        <p:txBody>
          <a:bodyPr/>
          <a:lstStyle/>
          <a:p>
            <a:pPr eaLnBrk="1" hangingPunct="1"/>
            <a:r>
              <a:rPr lang="en-US" altLang="zh-CN" sz="3400" dirty="0" smtClean="0"/>
              <a:t>ORACLE</a:t>
            </a:r>
            <a:r>
              <a:rPr lang="zh-CN" altLang="en-US" sz="3400" dirty="0" smtClean="0"/>
              <a:t>的安全措施</a:t>
            </a:r>
            <a:r>
              <a:rPr lang="en-US" altLang="zh-CN" sz="3400" dirty="0" smtClean="0"/>
              <a:t>:</a:t>
            </a:r>
          </a:p>
          <a:p>
            <a:pPr lvl="1" eaLnBrk="1" hangingPunct="1">
              <a:lnSpc>
                <a:spcPct val="140000"/>
              </a:lnSpc>
            </a:pPr>
            <a:r>
              <a:rPr lang="zh-CN" altLang="en-US" dirty="0" smtClean="0">
                <a:solidFill>
                  <a:schemeClr val="accent2"/>
                </a:solidFill>
              </a:rPr>
              <a:t>用户标识和鉴定</a:t>
            </a:r>
            <a:endParaRPr lang="zh-CN" altLang="en-US" dirty="0" smtClean="0"/>
          </a:p>
          <a:p>
            <a:pPr lvl="1" eaLnBrk="1" hangingPunct="1">
              <a:lnSpc>
                <a:spcPct val="140000"/>
              </a:lnSpc>
            </a:pPr>
            <a:r>
              <a:rPr lang="zh-CN" altLang="en-US" dirty="0" smtClean="0"/>
              <a:t>授权和检查机制</a:t>
            </a:r>
          </a:p>
          <a:p>
            <a:pPr lvl="1" eaLnBrk="1" hangingPunct="1">
              <a:lnSpc>
                <a:spcPct val="140000"/>
              </a:lnSpc>
            </a:pPr>
            <a:r>
              <a:rPr lang="zh-CN" altLang="en-US" dirty="0" smtClean="0"/>
              <a:t>审计技术</a:t>
            </a:r>
          </a:p>
          <a:p>
            <a:pPr lvl="1" eaLnBrk="1" hangingPunct="1">
              <a:lnSpc>
                <a:spcPct val="140000"/>
              </a:lnSpc>
            </a:pPr>
            <a:r>
              <a:rPr lang="zh-CN" altLang="en-US" dirty="0" smtClean="0"/>
              <a:t>用户通过触发器灵活定义自己的安全性措施</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800" smtClean="0"/>
              <a:t>计算机系统的三类安全性问题（续）</a:t>
            </a:r>
            <a:r>
              <a:rPr lang="zh-CN" altLang="en-US" sz="4600" smtClean="0"/>
              <a:t> </a:t>
            </a:r>
          </a:p>
        </p:txBody>
      </p:sp>
      <p:sp>
        <p:nvSpPr>
          <p:cNvPr id="17411" name="Rectangle 3"/>
          <p:cNvSpPr>
            <a:spLocks noGrp="1" noChangeArrowheads="1"/>
          </p:cNvSpPr>
          <p:nvPr>
            <p:ph type="body" idx="1"/>
          </p:nvPr>
        </p:nvSpPr>
        <p:spPr/>
        <p:txBody>
          <a:bodyPr/>
          <a:lstStyle/>
          <a:p>
            <a:pPr eaLnBrk="1" hangingPunct="1"/>
            <a:r>
              <a:rPr lang="zh-CN" altLang="en-US" sz="3400" smtClean="0"/>
              <a:t>技术安全</a:t>
            </a:r>
          </a:p>
          <a:p>
            <a:pPr lvl="1" eaLnBrk="1" hangingPunct="1">
              <a:lnSpc>
                <a:spcPct val="110000"/>
              </a:lnSpc>
            </a:pPr>
            <a:r>
              <a:rPr lang="zh-CN" altLang="en-US" sz="3000" smtClean="0"/>
              <a:t>指计算机系统中采用具有一定</a:t>
            </a:r>
            <a:r>
              <a:rPr lang="zh-CN" altLang="en-US" sz="3000" smtClean="0">
                <a:solidFill>
                  <a:srgbClr val="FF3300"/>
                </a:solidFill>
              </a:rPr>
              <a:t>安全性</a:t>
            </a:r>
            <a:r>
              <a:rPr lang="zh-CN" altLang="en-US" sz="3000" smtClean="0"/>
              <a:t>的</a:t>
            </a:r>
            <a:r>
              <a:rPr lang="zh-CN" altLang="en-US" sz="3000" smtClean="0">
                <a:solidFill>
                  <a:srgbClr val="FF3300"/>
                </a:solidFill>
              </a:rPr>
              <a:t>硬件、软件</a:t>
            </a:r>
            <a:r>
              <a:rPr lang="zh-CN" altLang="en-US" sz="3000" smtClean="0"/>
              <a:t>来实现</a:t>
            </a:r>
            <a:r>
              <a:rPr lang="zh-CN" altLang="en-US" sz="3000" smtClean="0">
                <a:solidFill>
                  <a:srgbClr val="FF3300"/>
                </a:solidFill>
              </a:rPr>
              <a:t>对计算机系统及其所存数据的安全保护</a:t>
            </a:r>
            <a:r>
              <a:rPr lang="zh-CN" altLang="en-US" sz="3000" smtClean="0"/>
              <a:t>，当计算机系统受到无意或恶意的攻击时仍能保证</a:t>
            </a:r>
            <a:r>
              <a:rPr lang="zh-CN" altLang="en-US" sz="3000" smtClean="0">
                <a:solidFill>
                  <a:srgbClr val="FF3300"/>
                </a:solidFill>
              </a:rPr>
              <a:t>系统正常运行</a:t>
            </a:r>
            <a:r>
              <a:rPr lang="zh-CN" altLang="en-US" sz="3000" smtClean="0"/>
              <a:t>，保证系统内的数据不增加、不丢失、不泄露。</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z="3800" smtClean="0"/>
              <a:t>ORACLE</a:t>
            </a:r>
            <a:r>
              <a:rPr lang="zh-CN" altLang="en-US" sz="3800" smtClean="0"/>
              <a:t>的用户标识和鉴定</a:t>
            </a:r>
          </a:p>
        </p:txBody>
      </p:sp>
      <p:sp>
        <p:nvSpPr>
          <p:cNvPr id="114691" name="Rectangle 3"/>
          <p:cNvSpPr>
            <a:spLocks noGrp="1" noChangeArrowheads="1"/>
          </p:cNvSpPr>
          <p:nvPr>
            <p:ph type="body" idx="1"/>
          </p:nvPr>
        </p:nvSpPr>
        <p:spPr/>
        <p:txBody>
          <a:bodyPr/>
          <a:lstStyle/>
          <a:p>
            <a:pPr eaLnBrk="1" hangingPunct="1">
              <a:lnSpc>
                <a:spcPct val="210000"/>
              </a:lnSpc>
            </a:pPr>
            <a:r>
              <a:rPr lang="en-US" altLang="zh-CN" smtClean="0"/>
              <a:t>ORACLE</a:t>
            </a:r>
            <a:r>
              <a:rPr lang="zh-CN" altLang="en-US" smtClean="0"/>
              <a:t>允许用户重复标识</a:t>
            </a:r>
            <a:r>
              <a:rPr lang="zh-CN" altLang="en-US" smtClean="0">
                <a:solidFill>
                  <a:srgbClr val="FF3300"/>
                </a:solidFill>
              </a:rPr>
              <a:t>三次</a:t>
            </a:r>
          </a:p>
          <a:p>
            <a:pPr eaLnBrk="1" hangingPunct="1">
              <a:lnSpc>
                <a:spcPct val="210000"/>
              </a:lnSpc>
            </a:pPr>
            <a:r>
              <a:rPr lang="zh-CN" altLang="en-US" smtClean="0"/>
              <a:t>如果三次仍未通过，</a:t>
            </a:r>
            <a:r>
              <a:rPr lang="zh-CN" altLang="en-US" smtClean="0">
                <a:solidFill>
                  <a:srgbClr val="FF3300"/>
                </a:solidFill>
              </a:rPr>
              <a:t>系统自动退出</a:t>
            </a:r>
            <a:endParaRPr lang="zh-CN" altLang="en-US" sz="3400" smtClean="0">
              <a:solidFill>
                <a:srgbClr val="FF330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sz="3800" smtClean="0"/>
              <a:t>ORACLE</a:t>
            </a:r>
            <a:r>
              <a:rPr lang="zh-CN" altLang="en-US" sz="3800" smtClean="0"/>
              <a:t>的授权与检查机制</a:t>
            </a:r>
          </a:p>
        </p:txBody>
      </p:sp>
      <p:sp>
        <p:nvSpPr>
          <p:cNvPr id="115715" name="Rectangle 3"/>
          <p:cNvSpPr>
            <a:spLocks noGrp="1" noChangeArrowheads="1"/>
          </p:cNvSpPr>
          <p:nvPr>
            <p:ph type="body" idx="1"/>
          </p:nvPr>
        </p:nvSpPr>
        <p:spPr>
          <a:xfrm>
            <a:off x="539750" y="1412875"/>
            <a:ext cx="8208963" cy="4464050"/>
          </a:xfrm>
        </p:spPr>
        <p:txBody>
          <a:bodyPr/>
          <a:lstStyle/>
          <a:p>
            <a:pPr eaLnBrk="1" hangingPunct="1">
              <a:lnSpc>
                <a:spcPct val="90000"/>
              </a:lnSpc>
            </a:pPr>
            <a:r>
              <a:rPr lang="en-US" altLang="zh-CN" smtClean="0"/>
              <a:t>ORACLE</a:t>
            </a:r>
            <a:r>
              <a:rPr lang="zh-CN" altLang="en-US" smtClean="0"/>
              <a:t>授权和检查机制的特色</a:t>
            </a:r>
            <a:endParaRPr lang="zh-CN" altLang="en-US" sz="2600" smtClean="0"/>
          </a:p>
          <a:p>
            <a:pPr lvl="1" eaLnBrk="1" hangingPunct="1">
              <a:lnSpc>
                <a:spcPct val="120000"/>
              </a:lnSpc>
            </a:pPr>
            <a:r>
              <a:rPr lang="en-US" altLang="zh-CN" sz="2200" smtClean="0"/>
              <a:t>ORACLE</a:t>
            </a:r>
            <a:r>
              <a:rPr lang="zh-CN" altLang="en-US" sz="2200" smtClean="0"/>
              <a:t>的权限包括</a:t>
            </a:r>
            <a:r>
              <a:rPr lang="zh-CN" altLang="en-US" sz="2200" smtClean="0">
                <a:solidFill>
                  <a:srgbClr val="FF3300"/>
                </a:solidFill>
              </a:rPr>
              <a:t>系统权限</a:t>
            </a:r>
            <a:r>
              <a:rPr lang="zh-CN" altLang="en-US" sz="2200" smtClean="0"/>
              <a:t>和</a:t>
            </a:r>
            <a:r>
              <a:rPr lang="zh-CN" altLang="en-US" sz="2200" smtClean="0">
                <a:solidFill>
                  <a:srgbClr val="FF3300"/>
                </a:solidFill>
              </a:rPr>
              <a:t>数据库对象的权限</a:t>
            </a:r>
          </a:p>
          <a:p>
            <a:pPr lvl="1" eaLnBrk="1" hangingPunct="1">
              <a:lnSpc>
                <a:spcPct val="120000"/>
              </a:lnSpc>
            </a:pPr>
            <a:r>
              <a:rPr lang="zh-CN" altLang="en-US" sz="2200" smtClean="0"/>
              <a:t>采用</a:t>
            </a:r>
            <a:r>
              <a:rPr lang="zh-CN" altLang="en-US" sz="2200" smtClean="0">
                <a:solidFill>
                  <a:srgbClr val="FF3300"/>
                </a:solidFill>
              </a:rPr>
              <a:t>非集中式的</a:t>
            </a:r>
            <a:r>
              <a:rPr lang="zh-CN" altLang="en-US" sz="2200" smtClean="0"/>
              <a:t>授权机制</a:t>
            </a:r>
          </a:p>
          <a:p>
            <a:pPr lvl="1" eaLnBrk="1" hangingPunct="1">
              <a:lnSpc>
                <a:spcPct val="120000"/>
              </a:lnSpc>
            </a:pPr>
            <a:r>
              <a:rPr lang="zh-CN" altLang="en-US" sz="2200" smtClean="0"/>
              <a:t>每个用户授予与回收</a:t>
            </a:r>
            <a:r>
              <a:rPr lang="zh-CN" altLang="en-US" sz="2200" smtClean="0">
                <a:solidFill>
                  <a:srgbClr val="FF3300"/>
                </a:solidFill>
              </a:rPr>
              <a:t>自己创建的数据库对象的权限</a:t>
            </a:r>
          </a:p>
          <a:p>
            <a:pPr lvl="1" eaLnBrk="1" hangingPunct="1">
              <a:lnSpc>
                <a:spcPct val="110000"/>
              </a:lnSpc>
            </a:pPr>
            <a:r>
              <a:rPr lang="en-US" altLang="zh-CN" sz="2200" smtClean="0"/>
              <a:t>DBA</a:t>
            </a:r>
            <a:r>
              <a:rPr lang="zh-CN" altLang="en-US" sz="2200" smtClean="0"/>
              <a:t>负责授予与回收</a:t>
            </a:r>
            <a:r>
              <a:rPr lang="zh-CN" altLang="en-US" sz="2200" smtClean="0">
                <a:solidFill>
                  <a:srgbClr val="FF3300"/>
                </a:solidFill>
              </a:rPr>
              <a:t>系统权限</a:t>
            </a:r>
            <a:r>
              <a:rPr lang="zh-CN" altLang="en-US" sz="2200" smtClean="0"/>
              <a:t>，也可以授予与回收所有数据库对象的权限</a:t>
            </a:r>
          </a:p>
          <a:p>
            <a:pPr lvl="1" eaLnBrk="1" hangingPunct="1">
              <a:lnSpc>
                <a:spcPct val="110000"/>
              </a:lnSpc>
            </a:pPr>
            <a:r>
              <a:rPr lang="zh-CN" altLang="en-US" sz="2200" smtClean="0">
                <a:solidFill>
                  <a:srgbClr val="FF3300"/>
                </a:solidFill>
              </a:rPr>
              <a:t>允许重复授权</a:t>
            </a:r>
            <a:r>
              <a:rPr lang="zh-CN" altLang="en-US" sz="2200" smtClean="0"/>
              <a:t>，即可将某一权限多次授予同一用户，系统不会出错</a:t>
            </a:r>
          </a:p>
          <a:p>
            <a:pPr lvl="1" eaLnBrk="1" hangingPunct="1">
              <a:lnSpc>
                <a:spcPct val="110000"/>
              </a:lnSpc>
            </a:pPr>
            <a:r>
              <a:rPr lang="zh-CN" altLang="en-US" sz="2200" smtClean="0">
                <a:solidFill>
                  <a:srgbClr val="FF3300"/>
                </a:solidFill>
              </a:rPr>
              <a:t>允许无效回收</a:t>
            </a:r>
            <a:r>
              <a:rPr lang="zh-CN" altLang="en-US" sz="2200" smtClean="0"/>
              <a:t>，即用户不具有某权限，但回收此权限的操作仍是成功的。</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系统权限</a:t>
            </a:r>
          </a:p>
        </p:txBody>
      </p:sp>
      <p:sp>
        <p:nvSpPr>
          <p:cNvPr id="116739" name="Rectangle 3"/>
          <p:cNvSpPr>
            <a:spLocks noGrp="1" noChangeArrowheads="1"/>
          </p:cNvSpPr>
          <p:nvPr>
            <p:ph type="body" idx="1"/>
          </p:nvPr>
        </p:nvSpPr>
        <p:spPr/>
        <p:txBody>
          <a:bodyPr/>
          <a:lstStyle/>
          <a:p>
            <a:pPr eaLnBrk="1" hangingPunct="1"/>
            <a:r>
              <a:rPr lang="en-US" altLang="zh-CN" sz="3400" dirty="0" smtClean="0"/>
              <a:t>80</a:t>
            </a:r>
            <a:r>
              <a:rPr lang="zh-CN" altLang="en-US" sz="3400" dirty="0" smtClean="0"/>
              <a:t>多种系统权限</a:t>
            </a:r>
          </a:p>
          <a:p>
            <a:pPr lvl="1" eaLnBrk="1" hangingPunct="1">
              <a:lnSpc>
                <a:spcPct val="140000"/>
              </a:lnSpc>
            </a:pPr>
            <a:r>
              <a:rPr lang="zh-CN" altLang="en-US" dirty="0" smtClean="0"/>
              <a:t> </a:t>
            </a:r>
            <a:r>
              <a:rPr lang="zh-CN" altLang="en-US" dirty="0" smtClean="0">
                <a:solidFill>
                  <a:srgbClr val="FF3300"/>
                </a:solidFill>
              </a:rPr>
              <a:t>创建表</a:t>
            </a:r>
          </a:p>
          <a:p>
            <a:pPr lvl="1" eaLnBrk="1" hangingPunct="1">
              <a:lnSpc>
                <a:spcPct val="140000"/>
              </a:lnSpc>
            </a:pPr>
            <a:r>
              <a:rPr lang="zh-CN" altLang="en-US" dirty="0" smtClean="0"/>
              <a:t> </a:t>
            </a:r>
            <a:r>
              <a:rPr lang="zh-CN" altLang="en-US" dirty="0" smtClean="0">
                <a:solidFill>
                  <a:srgbClr val="FF3300"/>
                </a:solidFill>
              </a:rPr>
              <a:t>创建视图</a:t>
            </a:r>
          </a:p>
          <a:p>
            <a:pPr lvl="1" eaLnBrk="1" hangingPunct="1">
              <a:lnSpc>
                <a:spcPct val="140000"/>
              </a:lnSpc>
            </a:pPr>
            <a:r>
              <a:rPr lang="zh-CN" altLang="en-US" dirty="0" smtClean="0"/>
              <a:t> </a:t>
            </a:r>
            <a:r>
              <a:rPr lang="zh-CN" altLang="en-US" dirty="0" smtClean="0">
                <a:solidFill>
                  <a:srgbClr val="FF3300"/>
                </a:solidFill>
              </a:rPr>
              <a:t>创建用户</a:t>
            </a:r>
          </a:p>
          <a:p>
            <a:pPr lvl="1" eaLnBrk="1" hangingPunct="1">
              <a:lnSpc>
                <a:spcPct val="140000"/>
              </a:lnSpc>
            </a:pPr>
            <a:r>
              <a:rPr lang="zh-CN" altLang="en-US" dirty="0" smtClean="0">
                <a:solidFill>
                  <a:srgbClr val="FF3300"/>
                </a:solidFill>
              </a:rPr>
              <a:t> 创建角色</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系统权限（续）</a:t>
            </a:r>
          </a:p>
        </p:txBody>
      </p:sp>
      <p:sp>
        <p:nvSpPr>
          <p:cNvPr id="117763" name="Rectangle 3"/>
          <p:cNvSpPr>
            <a:spLocks noGrp="1" noChangeArrowheads="1"/>
          </p:cNvSpPr>
          <p:nvPr>
            <p:ph type="body" idx="1"/>
          </p:nvPr>
        </p:nvSpPr>
        <p:spPr/>
        <p:txBody>
          <a:bodyPr/>
          <a:lstStyle/>
          <a:p>
            <a:pPr eaLnBrk="1" hangingPunct="1"/>
            <a:r>
              <a:rPr lang="en-US" altLang="zh-CN" sz="2100" dirty="0" smtClean="0"/>
              <a:t>DBA</a:t>
            </a:r>
            <a:r>
              <a:rPr lang="zh-CN" altLang="en-US" sz="2100" dirty="0" smtClean="0"/>
              <a:t>在创建一个用户时需要将其中的一些权限授予该用户</a:t>
            </a:r>
            <a:endParaRPr lang="zh-CN" altLang="en-US" sz="1500" dirty="0" smtClean="0"/>
          </a:p>
          <a:p>
            <a:pPr eaLnBrk="1" hangingPunct="1"/>
            <a:r>
              <a:rPr lang="zh-CN" altLang="en-US" sz="2100" dirty="0" smtClean="0">
                <a:solidFill>
                  <a:srgbClr val="FF3300"/>
                </a:solidFill>
              </a:rPr>
              <a:t>角色</a:t>
            </a:r>
          </a:p>
          <a:p>
            <a:pPr lvl="1" eaLnBrk="1" hangingPunct="1"/>
            <a:r>
              <a:rPr lang="zh-CN" altLang="en-US" sz="2200" dirty="0" smtClean="0">
                <a:solidFill>
                  <a:srgbClr val="FF3300"/>
                </a:solidFill>
              </a:rPr>
              <a:t>一组系统权限的集合</a:t>
            </a:r>
            <a:r>
              <a:rPr lang="zh-CN" altLang="en-US" sz="2200" dirty="0" smtClean="0"/>
              <a:t>，目的在于</a:t>
            </a:r>
            <a:r>
              <a:rPr lang="zh-CN" altLang="en-US" sz="2200" dirty="0" smtClean="0">
                <a:solidFill>
                  <a:srgbClr val="FF3300"/>
                </a:solidFill>
              </a:rPr>
              <a:t>简化权限管理</a:t>
            </a:r>
            <a:r>
              <a:rPr lang="zh-CN" altLang="en-US" sz="2200" dirty="0" smtClean="0"/>
              <a:t>。</a:t>
            </a:r>
          </a:p>
          <a:p>
            <a:pPr lvl="1" eaLnBrk="1" hangingPunct="1"/>
            <a:r>
              <a:rPr lang="en-US" altLang="zh-CN" sz="2200" dirty="0" smtClean="0"/>
              <a:t>ORACLE</a:t>
            </a:r>
            <a:r>
              <a:rPr lang="zh-CN" altLang="en-US" sz="2200" dirty="0" smtClean="0"/>
              <a:t>允许</a:t>
            </a:r>
            <a:r>
              <a:rPr lang="en-US" altLang="zh-CN" sz="2200" dirty="0" smtClean="0">
                <a:solidFill>
                  <a:srgbClr val="FF3300"/>
                </a:solidFill>
              </a:rPr>
              <a:t>DBA</a:t>
            </a:r>
            <a:r>
              <a:rPr lang="zh-CN" altLang="en-US" sz="2200" dirty="0" smtClean="0">
                <a:solidFill>
                  <a:srgbClr val="FF3300"/>
                </a:solidFill>
              </a:rPr>
              <a:t>定义角色</a:t>
            </a:r>
          </a:p>
          <a:p>
            <a:pPr lvl="1" eaLnBrk="1" hangingPunct="1"/>
            <a:r>
              <a:rPr lang="en-US" altLang="zh-CN" sz="2200" dirty="0" smtClean="0"/>
              <a:t>ORACLE</a:t>
            </a:r>
            <a:r>
              <a:rPr lang="zh-CN" altLang="en-US" sz="2200" dirty="0" smtClean="0"/>
              <a:t>提供的</a:t>
            </a:r>
            <a:r>
              <a:rPr lang="zh-CN" altLang="en-US" sz="2200" dirty="0" smtClean="0">
                <a:solidFill>
                  <a:srgbClr val="FF3300"/>
                </a:solidFill>
              </a:rPr>
              <a:t>预定义角色</a:t>
            </a:r>
          </a:p>
          <a:p>
            <a:pPr lvl="2" eaLnBrk="1" hangingPunct="1">
              <a:lnSpc>
                <a:spcPct val="70000"/>
              </a:lnSpc>
            </a:pPr>
            <a:r>
              <a:rPr lang="zh-CN" altLang="en-US" dirty="0" smtClean="0"/>
              <a:t> </a:t>
            </a:r>
            <a:r>
              <a:rPr lang="en-US" altLang="zh-CN" sz="2000" dirty="0" smtClean="0">
                <a:solidFill>
                  <a:srgbClr val="FF3300"/>
                </a:solidFill>
              </a:rPr>
              <a:t>CONNECT</a:t>
            </a:r>
          </a:p>
          <a:p>
            <a:pPr lvl="2" eaLnBrk="1" hangingPunct="1">
              <a:lnSpc>
                <a:spcPct val="70000"/>
              </a:lnSpc>
            </a:pPr>
            <a:r>
              <a:rPr lang="en-US" altLang="zh-CN" sz="2000" dirty="0" smtClean="0"/>
              <a:t> </a:t>
            </a:r>
            <a:r>
              <a:rPr lang="en-US" altLang="zh-CN" sz="2000" dirty="0" smtClean="0">
                <a:solidFill>
                  <a:srgbClr val="FF3300"/>
                </a:solidFill>
              </a:rPr>
              <a:t>RESOURCE</a:t>
            </a:r>
          </a:p>
          <a:p>
            <a:pPr lvl="2" eaLnBrk="1" hangingPunct="1">
              <a:lnSpc>
                <a:spcPct val="70000"/>
              </a:lnSpc>
            </a:pPr>
            <a:r>
              <a:rPr lang="en-US" altLang="zh-CN" sz="2000" dirty="0" smtClean="0"/>
              <a:t> </a:t>
            </a:r>
            <a:r>
              <a:rPr lang="en-US" altLang="zh-CN" sz="2000" dirty="0" smtClean="0">
                <a:solidFill>
                  <a:srgbClr val="FF3300"/>
                </a:solidFill>
              </a:rPr>
              <a:t>DBA</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系统权限（续）</a:t>
            </a:r>
          </a:p>
        </p:txBody>
      </p:sp>
      <p:sp>
        <p:nvSpPr>
          <p:cNvPr id="118787" name="Rectangle 3"/>
          <p:cNvSpPr>
            <a:spLocks noGrp="1" noChangeArrowheads="1"/>
          </p:cNvSpPr>
          <p:nvPr>
            <p:ph type="body" idx="1"/>
          </p:nvPr>
        </p:nvSpPr>
        <p:spPr/>
        <p:txBody>
          <a:bodyPr/>
          <a:lstStyle/>
          <a:p>
            <a:pPr eaLnBrk="1" hangingPunct="1"/>
            <a:r>
              <a:rPr lang="en-US" altLang="zh-CN" dirty="0" smtClean="0"/>
              <a:t>CONNECT</a:t>
            </a:r>
            <a:r>
              <a:rPr lang="zh-CN" altLang="en-US" dirty="0" smtClean="0"/>
              <a:t>角色</a:t>
            </a:r>
            <a:endParaRPr lang="zh-CN" altLang="en-US" sz="2600" dirty="0" smtClean="0"/>
          </a:p>
          <a:p>
            <a:pPr lvl="1" eaLnBrk="1" hangingPunct="1"/>
            <a:r>
              <a:rPr lang="zh-CN" altLang="en-US" dirty="0" smtClean="0"/>
              <a:t>允许用户</a:t>
            </a:r>
            <a:r>
              <a:rPr lang="zh-CN" altLang="en-US" dirty="0" smtClean="0">
                <a:solidFill>
                  <a:srgbClr val="FF3300"/>
                </a:solidFill>
              </a:rPr>
              <a:t>登录</a:t>
            </a:r>
            <a:r>
              <a:rPr lang="zh-CN" altLang="en-US" dirty="0" smtClean="0">
                <a:solidFill>
                  <a:srgbClr val="FF3300"/>
                </a:solidFill>
              </a:rPr>
              <a:t>数据库</a:t>
            </a:r>
            <a:endParaRPr lang="en-US" altLang="zh-CN" dirty="0" smtClean="0">
              <a:solidFill>
                <a:srgbClr val="FF3300"/>
              </a:solidFill>
            </a:endParaRPr>
          </a:p>
          <a:p>
            <a:pPr lvl="1" eaLnBrk="1" hangingPunct="1"/>
            <a:r>
              <a:rPr lang="zh-CN" altLang="en-US" dirty="0" smtClean="0">
                <a:solidFill>
                  <a:srgbClr val="FF3300"/>
                </a:solidFill>
              </a:rPr>
              <a:t>不能</a:t>
            </a:r>
            <a:endParaRPr lang="en-US" altLang="zh-CN" dirty="0" smtClean="0">
              <a:solidFill>
                <a:srgbClr val="FF3300"/>
              </a:solidFill>
            </a:endParaRPr>
          </a:p>
          <a:p>
            <a:pPr lvl="2" eaLnBrk="1" hangingPunct="1"/>
            <a:r>
              <a:rPr lang="zh-CN" altLang="en-US" dirty="0" smtClean="0"/>
              <a:t> </a:t>
            </a:r>
            <a:r>
              <a:rPr lang="en-US" altLang="zh-CN" dirty="0" smtClean="0"/>
              <a:t>ALTER TABLE</a:t>
            </a:r>
          </a:p>
          <a:p>
            <a:pPr lvl="2" eaLnBrk="1" hangingPunct="1"/>
            <a:r>
              <a:rPr lang="en-US" altLang="zh-CN" dirty="0" smtClean="0"/>
              <a:t> CREATE VIEW / INDEX </a:t>
            </a:r>
          </a:p>
          <a:p>
            <a:pPr lvl="2" eaLnBrk="1" hangingPunct="1"/>
            <a:r>
              <a:rPr lang="en-US" altLang="zh-CN" dirty="0" smtClean="0"/>
              <a:t> DROP TABLE / VIEW / INDEX</a:t>
            </a:r>
          </a:p>
          <a:p>
            <a:pPr lvl="2" eaLnBrk="1" hangingPunct="1"/>
            <a:r>
              <a:rPr lang="en-US" altLang="zh-CN" dirty="0" smtClean="0"/>
              <a:t> GRANT, REVOKE</a:t>
            </a:r>
          </a:p>
          <a:p>
            <a:pPr lvl="2" eaLnBrk="1" hangingPunct="1"/>
            <a:r>
              <a:rPr lang="en-US" altLang="zh-CN" dirty="0" smtClean="0"/>
              <a:t> INSERT, UPDATE, DELETE</a:t>
            </a:r>
          </a:p>
          <a:p>
            <a:pPr lvl="2" eaLnBrk="1" hangingPunct="1"/>
            <a:r>
              <a:rPr lang="en-US" altLang="zh-CN" dirty="0" smtClean="0"/>
              <a:t> </a:t>
            </a:r>
            <a:r>
              <a:rPr lang="en-US" altLang="zh-CN" dirty="0" smtClean="0"/>
              <a:t>SELECT</a:t>
            </a:r>
            <a:endParaRPr lang="en-US" altLang="zh-CN" dirty="0" smtClean="0"/>
          </a:p>
          <a:p>
            <a:pPr lvl="2" eaLnBrk="1" hangingPunct="1"/>
            <a:r>
              <a:rPr lang="en-US" altLang="zh-CN" dirty="0" smtClean="0"/>
              <a:t> AUDIT / NOAUDIT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mtClean="0"/>
              <a:t>系统权限（续）</a:t>
            </a:r>
          </a:p>
        </p:txBody>
      </p:sp>
      <p:sp>
        <p:nvSpPr>
          <p:cNvPr id="119811" name="Rectangle 3"/>
          <p:cNvSpPr>
            <a:spLocks noGrp="1" noChangeArrowheads="1"/>
          </p:cNvSpPr>
          <p:nvPr>
            <p:ph type="body" idx="1"/>
          </p:nvPr>
        </p:nvSpPr>
        <p:spPr/>
        <p:txBody>
          <a:bodyPr/>
          <a:lstStyle/>
          <a:p>
            <a:pPr eaLnBrk="1" hangingPunct="1"/>
            <a:r>
              <a:rPr lang="en-US" altLang="zh-CN" dirty="0" smtClean="0">
                <a:solidFill>
                  <a:srgbClr val="FF3300"/>
                </a:solidFill>
              </a:rPr>
              <a:t>RESOURCE</a:t>
            </a:r>
            <a:r>
              <a:rPr lang="zh-CN" altLang="en-US" dirty="0" smtClean="0"/>
              <a:t>角色</a:t>
            </a:r>
          </a:p>
          <a:p>
            <a:pPr lvl="1" eaLnBrk="1" hangingPunct="1">
              <a:lnSpc>
                <a:spcPct val="120000"/>
              </a:lnSpc>
              <a:spcBef>
                <a:spcPct val="70000"/>
              </a:spcBef>
            </a:pPr>
            <a:r>
              <a:rPr lang="zh-CN" altLang="en-US" dirty="0" smtClean="0"/>
              <a:t>允许用户建表，即</a:t>
            </a:r>
            <a:r>
              <a:rPr lang="zh-CN" altLang="en-US" dirty="0" smtClean="0">
                <a:solidFill>
                  <a:srgbClr val="FF3300"/>
                </a:solidFill>
              </a:rPr>
              <a:t>执行</a:t>
            </a:r>
            <a:r>
              <a:rPr lang="en-US" altLang="zh-CN" dirty="0" smtClean="0">
                <a:solidFill>
                  <a:srgbClr val="FF3300"/>
                </a:solidFill>
              </a:rPr>
              <a:t>CREATE TABLE</a:t>
            </a:r>
            <a:r>
              <a:rPr lang="zh-CN" altLang="en-US" dirty="0" smtClean="0"/>
              <a:t>操作</a:t>
            </a:r>
          </a:p>
          <a:p>
            <a:pPr lvl="1" eaLnBrk="1" hangingPunct="1">
              <a:lnSpc>
                <a:spcPct val="120000"/>
              </a:lnSpc>
              <a:spcBef>
                <a:spcPct val="70000"/>
              </a:spcBef>
            </a:pPr>
            <a:r>
              <a:rPr lang="zh-CN" altLang="en-US" dirty="0" smtClean="0">
                <a:solidFill>
                  <a:srgbClr val="FF3300"/>
                </a:solidFill>
              </a:rPr>
              <a:t>由于创建表的用户将拥有该表，因此他具有对该表的任何权限</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系统权限（续）</a:t>
            </a:r>
          </a:p>
        </p:txBody>
      </p:sp>
      <p:sp>
        <p:nvSpPr>
          <p:cNvPr id="120835" name="Rectangle 3"/>
          <p:cNvSpPr>
            <a:spLocks noGrp="1" noChangeArrowheads="1"/>
          </p:cNvSpPr>
          <p:nvPr>
            <p:ph type="body" idx="1"/>
          </p:nvPr>
        </p:nvSpPr>
        <p:spPr/>
        <p:txBody>
          <a:bodyPr/>
          <a:lstStyle/>
          <a:p>
            <a:pPr eaLnBrk="1" hangingPunct="1"/>
            <a:r>
              <a:rPr lang="en-US" altLang="zh-CN" dirty="0" smtClean="0"/>
              <a:t>DBA</a:t>
            </a:r>
            <a:r>
              <a:rPr lang="zh-CN" altLang="en-US" dirty="0" smtClean="0"/>
              <a:t>角色</a:t>
            </a:r>
            <a:endParaRPr lang="zh-CN" altLang="en-US" sz="2600" dirty="0" smtClean="0"/>
          </a:p>
          <a:p>
            <a:pPr lvl="1" eaLnBrk="1" hangingPunct="1">
              <a:lnSpc>
                <a:spcPct val="120000"/>
              </a:lnSpc>
              <a:spcBef>
                <a:spcPct val="80000"/>
              </a:spcBef>
            </a:pPr>
            <a:r>
              <a:rPr lang="zh-CN" altLang="en-US" dirty="0" smtClean="0"/>
              <a:t>允许用户</a:t>
            </a:r>
            <a:r>
              <a:rPr lang="zh-CN" altLang="en-US" dirty="0" smtClean="0">
                <a:solidFill>
                  <a:srgbClr val="FF3300"/>
                </a:solidFill>
              </a:rPr>
              <a:t>执行授权命令，建表，对任何表的数据进行操纵</a:t>
            </a:r>
            <a:r>
              <a:rPr lang="zh-CN" altLang="en-US" dirty="0" smtClean="0"/>
              <a:t>。</a:t>
            </a:r>
          </a:p>
          <a:p>
            <a:pPr lvl="1" eaLnBrk="1" hangingPunct="1">
              <a:lnSpc>
                <a:spcPct val="120000"/>
              </a:lnSpc>
              <a:spcBef>
                <a:spcPct val="80000"/>
              </a:spcBef>
            </a:pPr>
            <a:r>
              <a:rPr lang="en-US" altLang="zh-CN" dirty="0" smtClean="0"/>
              <a:t>DBA</a:t>
            </a:r>
            <a:r>
              <a:rPr lang="zh-CN" altLang="en-US" dirty="0" smtClean="0"/>
              <a:t>角色</a:t>
            </a:r>
            <a:r>
              <a:rPr lang="zh-CN" altLang="en-US" dirty="0" smtClean="0">
                <a:solidFill>
                  <a:srgbClr val="FF3300"/>
                </a:solidFill>
              </a:rPr>
              <a:t>涵盖了前两种角色</a:t>
            </a:r>
            <a:r>
              <a:rPr lang="zh-CN" altLang="en-US" dirty="0" smtClean="0"/>
              <a:t>，此外还可以执行一些管理操作。</a:t>
            </a:r>
          </a:p>
          <a:p>
            <a:pPr lvl="1" eaLnBrk="1" hangingPunct="1">
              <a:lnSpc>
                <a:spcPct val="120000"/>
              </a:lnSpc>
              <a:spcBef>
                <a:spcPct val="80000"/>
              </a:spcBef>
            </a:pPr>
            <a:r>
              <a:rPr lang="en-US" altLang="zh-CN" dirty="0" smtClean="0"/>
              <a:t>DBA</a:t>
            </a:r>
            <a:r>
              <a:rPr lang="zh-CN" altLang="en-US" dirty="0" smtClean="0"/>
              <a:t>角色拥有</a:t>
            </a:r>
            <a:r>
              <a:rPr lang="zh-CN" altLang="en-US" dirty="0" smtClean="0">
                <a:solidFill>
                  <a:srgbClr val="FF3300"/>
                </a:solidFill>
              </a:rPr>
              <a:t>最高级别的权限</a:t>
            </a:r>
            <a:r>
              <a:rPr lang="zh-CN" altLang="en-US" dirty="0" smtClean="0"/>
              <a: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smtClean="0"/>
              <a:t>系统权限（续）</a:t>
            </a:r>
          </a:p>
        </p:txBody>
      </p:sp>
      <p:sp>
        <p:nvSpPr>
          <p:cNvPr id="121859" name="Rectangle 3"/>
          <p:cNvSpPr>
            <a:spLocks noGrp="1" noChangeArrowheads="1"/>
          </p:cNvSpPr>
          <p:nvPr>
            <p:ph type="body" idx="1"/>
          </p:nvPr>
        </p:nvSpPr>
        <p:spPr/>
        <p:txBody>
          <a:bodyPr/>
          <a:lstStyle/>
          <a:p>
            <a:pPr eaLnBrk="1" hangingPunct="1">
              <a:lnSpc>
                <a:spcPct val="110000"/>
              </a:lnSpc>
              <a:buFont typeface="Wingdings" pitchFamily="2" charset="2"/>
              <a:buNone/>
            </a:pPr>
            <a:r>
              <a:rPr lang="zh-CN" altLang="en-US" smtClean="0"/>
              <a:t>例：</a:t>
            </a:r>
            <a:r>
              <a:rPr lang="en-US" altLang="zh-CN" sz="2600" smtClean="0"/>
              <a:t>DBA</a:t>
            </a:r>
            <a:r>
              <a:rPr lang="zh-CN" altLang="en-US" sz="2600" smtClean="0"/>
              <a:t>建立一用户</a:t>
            </a:r>
            <a:r>
              <a:rPr lang="en-US" altLang="zh-CN" sz="2600" smtClean="0"/>
              <a:t>U12</a:t>
            </a:r>
            <a:r>
              <a:rPr lang="zh-CN" altLang="en-US" sz="2600" smtClean="0"/>
              <a:t>后，</a:t>
            </a:r>
            <a:r>
              <a:rPr lang="zh-CN" altLang="en-US" sz="2100" smtClean="0"/>
              <a:t>欲将</a:t>
            </a:r>
            <a:r>
              <a:rPr lang="en-US" altLang="zh-CN" sz="2100" smtClean="0"/>
              <a:t>ALTER TABLE</a:t>
            </a:r>
            <a:r>
              <a:rPr lang="zh-CN" altLang="en-US" sz="2100" smtClean="0"/>
              <a:t>、</a:t>
            </a:r>
            <a:r>
              <a:rPr lang="en-US" altLang="zh-CN" sz="2100" smtClean="0"/>
              <a:t>CREATE VIEW</a:t>
            </a:r>
            <a:r>
              <a:rPr lang="zh-CN" altLang="en-US" sz="2100" smtClean="0"/>
              <a:t>、</a:t>
            </a:r>
            <a:r>
              <a:rPr lang="en-US" altLang="zh-CN" sz="2100" smtClean="0"/>
              <a:t>CREATE INDEX</a:t>
            </a:r>
            <a:r>
              <a:rPr lang="zh-CN" altLang="en-US" sz="2100" smtClean="0"/>
              <a:t>、</a:t>
            </a:r>
            <a:r>
              <a:rPr lang="en-US" altLang="zh-CN" sz="2100" smtClean="0"/>
              <a:t>DROP TABLE</a:t>
            </a:r>
            <a:r>
              <a:rPr lang="zh-CN" altLang="en-US" sz="2100" smtClean="0"/>
              <a:t>、</a:t>
            </a:r>
            <a:r>
              <a:rPr lang="en-US" altLang="zh-CN" sz="2100" smtClean="0"/>
              <a:t>DROP VIEW</a:t>
            </a:r>
            <a:r>
              <a:rPr lang="zh-CN" altLang="en-US" sz="2100" smtClean="0"/>
              <a:t>、</a:t>
            </a:r>
            <a:r>
              <a:rPr lang="en-US" altLang="zh-CN" sz="2100" smtClean="0"/>
              <a:t>DROP INDEX, GRANT,REVOKE</a:t>
            </a:r>
            <a:r>
              <a:rPr lang="zh-CN" altLang="en-US" sz="2100" smtClean="0"/>
              <a:t>、</a:t>
            </a:r>
            <a:r>
              <a:rPr lang="en-US" altLang="zh-CN" sz="2100" smtClean="0"/>
              <a:t>INSERT </a:t>
            </a:r>
            <a:r>
              <a:rPr lang="zh-CN" altLang="en-US" sz="2100" smtClean="0"/>
              <a:t>、</a:t>
            </a:r>
            <a:r>
              <a:rPr lang="en-US" altLang="zh-CN" sz="2100" smtClean="0"/>
              <a:t>SELETE</a:t>
            </a:r>
            <a:r>
              <a:rPr lang="zh-CN" altLang="en-US" sz="2100" smtClean="0"/>
              <a:t>、</a:t>
            </a:r>
            <a:r>
              <a:rPr lang="en-US" altLang="zh-CN" sz="2100" smtClean="0"/>
              <a:t>UPDATE</a:t>
            </a:r>
            <a:r>
              <a:rPr lang="zh-CN" altLang="en-US" sz="2100" smtClean="0"/>
              <a:t>、</a:t>
            </a:r>
            <a:r>
              <a:rPr lang="en-US" altLang="zh-CN" sz="2100" smtClean="0"/>
              <a:t>DELETE</a:t>
            </a:r>
            <a:r>
              <a:rPr lang="zh-CN" altLang="en-US" sz="2100" smtClean="0"/>
              <a:t>、</a:t>
            </a:r>
            <a:r>
              <a:rPr lang="en-US" altLang="zh-CN" sz="2100" smtClean="0"/>
              <a:t>AUDIT</a:t>
            </a:r>
            <a:r>
              <a:rPr lang="zh-CN" altLang="en-US" sz="2100" smtClean="0"/>
              <a:t>、</a:t>
            </a:r>
            <a:r>
              <a:rPr lang="en-US" altLang="zh-CN" sz="2100" smtClean="0"/>
              <a:t>NOAUDIT</a:t>
            </a:r>
            <a:r>
              <a:rPr lang="zh-CN" altLang="en-US" sz="2600" smtClean="0"/>
              <a:t>等系统权限授予</a:t>
            </a:r>
            <a:r>
              <a:rPr lang="en-US" altLang="zh-CN" sz="2600" smtClean="0"/>
              <a:t>U12</a:t>
            </a:r>
          </a:p>
          <a:p>
            <a:pPr eaLnBrk="1" hangingPunct="1">
              <a:lnSpc>
                <a:spcPct val="110000"/>
              </a:lnSpc>
              <a:buFont typeface="Wingdings" pitchFamily="2" charset="2"/>
              <a:buNone/>
            </a:pPr>
            <a:r>
              <a:rPr lang="zh-CN" altLang="en-US" sz="2600" smtClean="0"/>
              <a:t>　　      </a:t>
            </a:r>
            <a:r>
              <a:rPr lang="en-US" altLang="zh-CN" sz="2600" smtClean="0">
                <a:solidFill>
                  <a:srgbClr val="FF3300"/>
                </a:solidFill>
              </a:rPr>
              <a:t>GRANT CONNECT TO U12;</a:t>
            </a:r>
          </a:p>
          <a:p>
            <a:pPr eaLnBrk="1" hangingPunct="1">
              <a:lnSpc>
                <a:spcPct val="110000"/>
              </a:lnSpc>
              <a:buFont typeface="Wingdings" pitchFamily="2" charset="2"/>
              <a:buNone/>
            </a:pPr>
            <a:r>
              <a:rPr lang="en-US" altLang="zh-CN" sz="2600" smtClean="0"/>
              <a:t>    </a:t>
            </a:r>
            <a:r>
              <a:rPr lang="zh-CN" altLang="en-US" sz="2600" smtClean="0"/>
              <a:t>这样就可以省略十几条</a:t>
            </a:r>
            <a:r>
              <a:rPr lang="en-US" altLang="zh-CN" sz="2600" smtClean="0"/>
              <a:t>GRANT</a:t>
            </a:r>
            <a:r>
              <a:rPr lang="zh-CN" altLang="en-US" sz="2600" smtClean="0"/>
              <a:t>语句</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smtClean="0"/>
              <a:t>ORACLE</a:t>
            </a:r>
            <a:r>
              <a:rPr lang="zh-CN" altLang="en-US" smtClean="0"/>
              <a:t>的授权与检查机制（续）</a:t>
            </a:r>
          </a:p>
        </p:txBody>
      </p:sp>
      <p:sp>
        <p:nvSpPr>
          <p:cNvPr id="122883" name="Rectangle 3"/>
          <p:cNvSpPr>
            <a:spLocks noGrp="1" noChangeArrowheads="1"/>
          </p:cNvSpPr>
          <p:nvPr>
            <p:ph type="body" idx="1"/>
          </p:nvPr>
        </p:nvSpPr>
        <p:spPr/>
        <p:txBody>
          <a:bodyPr/>
          <a:lstStyle/>
          <a:p>
            <a:pPr eaLnBrk="1" hangingPunct="1"/>
            <a:r>
              <a:rPr lang="en-US" altLang="zh-CN" sz="3400" smtClean="0"/>
              <a:t>ORACLE</a:t>
            </a:r>
            <a:r>
              <a:rPr lang="zh-CN" altLang="en-US" sz="3400" smtClean="0"/>
              <a:t>的</a:t>
            </a:r>
            <a:r>
              <a:rPr lang="zh-CN" altLang="en-US" sz="3400" smtClean="0">
                <a:solidFill>
                  <a:srgbClr val="FF3300"/>
                </a:solidFill>
              </a:rPr>
              <a:t>权限</a:t>
            </a:r>
          </a:p>
          <a:p>
            <a:pPr lvl="1" eaLnBrk="1" hangingPunct="1">
              <a:lnSpc>
                <a:spcPct val="180000"/>
              </a:lnSpc>
            </a:pPr>
            <a:r>
              <a:rPr lang="zh-CN" altLang="en-US" smtClean="0"/>
              <a:t> </a:t>
            </a:r>
            <a:r>
              <a:rPr lang="zh-CN" altLang="en-US" smtClean="0">
                <a:solidFill>
                  <a:srgbClr val="FF3300"/>
                </a:solidFill>
              </a:rPr>
              <a:t>系统权限</a:t>
            </a:r>
          </a:p>
          <a:p>
            <a:pPr lvl="1" eaLnBrk="1" hangingPunct="1">
              <a:lnSpc>
                <a:spcPct val="180000"/>
              </a:lnSpc>
            </a:pPr>
            <a:r>
              <a:rPr lang="zh-CN" altLang="en-US" smtClean="0"/>
              <a:t> </a:t>
            </a:r>
            <a:r>
              <a:rPr lang="zh-CN" altLang="en-US" smtClean="0">
                <a:solidFill>
                  <a:srgbClr val="FF3300"/>
                </a:solidFill>
              </a:rPr>
              <a:t>数据库对象的权限</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数据库对象的权限</a:t>
            </a:r>
          </a:p>
        </p:txBody>
      </p:sp>
      <p:sp>
        <p:nvSpPr>
          <p:cNvPr id="123907"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ORACLE</a:t>
            </a:r>
            <a:r>
              <a:rPr lang="zh-CN" altLang="en-US" sz="2600" smtClean="0"/>
              <a:t>可以授权的</a:t>
            </a:r>
            <a:r>
              <a:rPr lang="zh-CN" altLang="en-US" sz="2600" smtClean="0">
                <a:solidFill>
                  <a:srgbClr val="FF3300"/>
                </a:solidFill>
              </a:rPr>
              <a:t>数据库对象</a:t>
            </a:r>
            <a:endParaRPr lang="zh-CN" altLang="en-US" sz="2100" smtClean="0">
              <a:solidFill>
                <a:srgbClr val="FF3300"/>
              </a:solidFill>
            </a:endParaRPr>
          </a:p>
          <a:p>
            <a:pPr lvl="1" eaLnBrk="1" hangingPunct="1">
              <a:lnSpc>
                <a:spcPct val="120000"/>
              </a:lnSpc>
            </a:pPr>
            <a:r>
              <a:rPr lang="zh-CN" altLang="en-US" sz="2200" smtClean="0"/>
              <a:t> </a:t>
            </a:r>
            <a:r>
              <a:rPr lang="zh-CN" altLang="en-US" sz="2200" smtClean="0">
                <a:solidFill>
                  <a:srgbClr val="FF3300"/>
                </a:solidFill>
              </a:rPr>
              <a:t>基本表</a:t>
            </a:r>
          </a:p>
          <a:p>
            <a:pPr lvl="1" eaLnBrk="1" hangingPunct="1">
              <a:lnSpc>
                <a:spcPct val="120000"/>
              </a:lnSpc>
            </a:pPr>
            <a:r>
              <a:rPr lang="zh-CN" altLang="en-US" sz="2200" smtClean="0"/>
              <a:t> 视图</a:t>
            </a:r>
          </a:p>
          <a:p>
            <a:pPr lvl="1" eaLnBrk="1" hangingPunct="1">
              <a:lnSpc>
                <a:spcPct val="120000"/>
              </a:lnSpc>
            </a:pPr>
            <a:r>
              <a:rPr lang="zh-CN" altLang="en-US" sz="2200" smtClean="0"/>
              <a:t> 序列</a:t>
            </a:r>
          </a:p>
          <a:p>
            <a:pPr lvl="1" eaLnBrk="1" hangingPunct="1">
              <a:lnSpc>
                <a:spcPct val="120000"/>
              </a:lnSpc>
            </a:pPr>
            <a:r>
              <a:rPr lang="zh-CN" altLang="en-US" sz="2200" smtClean="0"/>
              <a:t> 同义词</a:t>
            </a:r>
          </a:p>
          <a:p>
            <a:pPr lvl="1" eaLnBrk="1" hangingPunct="1">
              <a:lnSpc>
                <a:spcPct val="120000"/>
              </a:lnSpc>
            </a:pPr>
            <a:r>
              <a:rPr lang="zh-CN" altLang="en-US" sz="2200" smtClean="0"/>
              <a:t> 存储过程</a:t>
            </a:r>
          </a:p>
          <a:p>
            <a:pPr lvl="1" eaLnBrk="1" hangingPunct="1">
              <a:lnSpc>
                <a:spcPct val="120000"/>
              </a:lnSpc>
            </a:pPr>
            <a:r>
              <a:rPr lang="zh-CN" altLang="en-US" sz="2200" smtClean="0"/>
              <a:t> 函数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800" smtClean="0"/>
              <a:t>计算机系统的三类安全性问题（续）</a:t>
            </a:r>
            <a:r>
              <a:rPr lang="zh-CN" altLang="en-US" sz="4600" smtClean="0"/>
              <a:t> </a:t>
            </a:r>
          </a:p>
        </p:txBody>
      </p:sp>
      <p:sp>
        <p:nvSpPr>
          <p:cNvPr id="18435" name="Rectangle 3"/>
          <p:cNvSpPr>
            <a:spLocks noGrp="1" noChangeArrowheads="1"/>
          </p:cNvSpPr>
          <p:nvPr>
            <p:ph type="body" idx="1"/>
          </p:nvPr>
        </p:nvSpPr>
        <p:spPr/>
        <p:txBody>
          <a:bodyPr/>
          <a:lstStyle/>
          <a:p>
            <a:pPr eaLnBrk="1" hangingPunct="1"/>
            <a:r>
              <a:rPr lang="zh-CN" altLang="en-US" sz="3400" smtClean="0"/>
              <a:t>管理安全</a:t>
            </a:r>
          </a:p>
          <a:p>
            <a:pPr lvl="1" eaLnBrk="1" hangingPunct="1">
              <a:lnSpc>
                <a:spcPct val="160000"/>
              </a:lnSpc>
            </a:pPr>
            <a:r>
              <a:rPr lang="zh-CN" altLang="en-US" sz="3000" smtClean="0">
                <a:solidFill>
                  <a:srgbClr val="FF3300"/>
                </a:solidFill>
              </a:rPr>
              <a:t>软硬件意外故障</a:t>
            </a:r>
            <a:r>
              <a:rPr lang="zh-CN" altLang="en-US" sz="3000" smtClean="0"/>
              <a:t>、</a:t>
            </a:r>
            <a:r>
              <a:rPr lang="zh-CN" altLang="en-US" sz="3000" smtClean="0">
                <a:solidFill>
                  <a:srgbClr val="FF3300"/>
                </a:solidFill>
              </a:rPr>
              <a:t>场地的意外事故</a:t>
            </a:r>
            <a:r>
              <a:rPr lang="zh-CN" altLang="en-US" sz="3000" smtClean="0"/>
              <a:t>、</a:t>
            </a:r>
            <a:r>
              <a:rPr lang="zh-CN" altLang="en-US" sz="3000" smtClean="0">
                <a:solidFill>
                  <a:srgbClr val="FF3300"/>
                </a:solidFill>
              </a:rPr>
              <a:t>管理不善</a:t>
            </a:r>
            <a:r>
              <a:rPr lang="zh-CN" altLang="en-US" sz="3000" smtClean="0"/>
              <a:t>导致的</a:t>
            </a:r>
            <a:r>
              <a:rPr lang="zh-CN" altLang="en-US" sz="3000" smtClean="0">
                <a:solidFill>
                  <a:srgbClr val="FF3300"/>
                </a:solidFill>
              </a:rPr>
              <a:t>计算机设备和数据介质</a:t>
            </a:r>
            <a:r>
              <a:rPr lang="zh-CN" altLang="en-US" sz="3000" smtClean="0"/>
              <a:t>的物理破坏、丢失等安全问题</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t>数据库对象的权限（续）</a:t>
            </a:r>
          </a:p>
        </p:txBody>
      </p:sp>
      <p:sp>
        <p:nvSpPr>
          <p:cNvPr id="124931" name="Rectangle 3"/>
          <p:cNvSpPr>
            <a:spLocks noGrp="1" noChangeArrowheads="1"/>
          </p:cNvSpPr>
          <p:nvPr>
            <p:ph type="body" idx="1"/>
          </p:nvPr>
        </p:nvSpPr>
        <p:spPr/>
        <p:txBody>
          <a:bodyPr/>
          <a:lstStyle/>
          <a:p>
            <a:pPr eaLnBrk="1" hangingPunct="1"/>
            <a:r>
              <a:rPr lang="zh-CN" altLang="en-US" sz="3400" dirty="0" smtClean="0"/>
              <a:t>基本表的安全性级别</a:t>
            </a:r>
            <a:endParaRPr lang="zh-CN" altLang="en-US" sz="2600" dirty="0" smtClean="0"/>
          </a:p>
          <a:p>
            <a:pPr lvl="1" eaLnBrk="1" hangingPunct="1">
              <a:lnSpc>
                <a:spcPct val="160000"/>
              </a:lnSpc>
            </a:pPr>
            <a:r>
              <a:rPr lang="zh-CN" altLang="en-US" dirty="0" smtClean="0"/>
              <a:t> </a:t>
            </a:r>
            <a:r>
              <a:rPr lang="zh-CN" altLang="en-US" dirty="0" smtClean="0">
                <a:solidFill>
                  <a:srgbClr val="FF3300"/>
                </a:solidFill>
              </a:rPr>
              <a:t>表级</a:t>
            </a:r>
          </a:p>
          <a:p>
            <a:pPr lvl="1" eaLnBrk="1" hangingPunct="1">
              <a:lnSpc>
                <a:spcPct val="160000"/>
              </a:lnSpc>
            </a:pPr>
            <a:r>
              <a:rPr lang="zh-CN" altLang="en-US" dirty="0" smtClean="0"/>
              <a:t> </a:t>
            </a:r>
            <a:r>
              <a:rPr lang="zh-CN" altLang="en-US" dirty="0" smtClean="0">
                <a:solidFill>
                  <a:srgbClr val="FF3300"/>
                </a:solidFill>
              </a:rPr>
              <a:t>行级</a:t>
            </a:r>
          </a:p>
          <a:p>
            <a:pPr lvl="1" eaLnBrk="1" hangingPunct="1">
              <a:lnSpc>
                <a:spcPct val="160000"/>
              </a:lnSpc>
            </a:pPr>
            <a:r>
              <a:rPr lang="zh-CN" altLang="en-US" dirty="0" smtClean="0"/>
              <a:t> </a:t>
            </a:r>
            <a:r>
              <a:rPr lang="zh-CN" altLang="en-US" dirty="0" smtClean="0">
                <a:solidFill>
                  <a:srgbClr val="FF3300"/>
                </a:solidFill>
              </a:rPr>
              <a:t>列级</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mtClean="0"/>
              <a:t>数据库对象的权限（续）</a:t>
            </a:r>
          </a:p>
        </p:txBody>
      </p:sp>
      <p:sp>
        <p:nvSpPr>
          <p:cNvPr id="125955" name="Rectangle 3"/>
          <p:cNvSpPr>
            <a:spLocks noGrp="1" noChangeArrowheads="1"/>
          </p:cNvSpPr>
          <p:nvPr>
            <p:ph type="body" idx="1"/>
          </p:nvPr>
        </p:nvSpPr>
        <p:spPr/>
        <p:txBody>
          <a:bodyPr/>
          <a:lstStyle/>
          <a:p>
            <a:pPr eaLnBrk="1" hangingPunct="1">
              <a:lnSpc>
                <a:spcPct val="110000"/>
              </a:lnSpc>
            </a:pPr>
            <a:r>
              <a:rPr lang="zh-CN" altLang="en-US" sz="2600" smtClean="0"/>
              <a:t>表级权限</a:t>
            </a:r>
          </a:p>
          <a:p>
            <a:pPr lvl="1" eaLnBrk="1" hangingPunct="1">
              <a:lnSpc>
                <a:spcPct val="110000"/>
              </a:lnSpc>
            </a:pPr>
            <a:r>
              <a:rPr lang="zh-CN" altLang="en-US" sz="2200" smtClean="0"/>
              <a:t> </a:t>
            </a:r>
            <a:r>
              <a:rPr lang="en-US" altLang="zh-CN" smtClean="0"/>
              <a:t>ALTER</a:t>
            </a:r>
            <a:r>
              <a:rPr lang="zh-CN" altLang="en-US" smtClean="0"/>
              <a:t>：  修改表定义</a:t>
            </a:r>
          </a:p>
          <a:p>
            <a:pPr lvl="1" eaLnBrk="1" hangingPunct="1">
              <a:lnSpc>
                <a:spcPct val="110000"/>
              </a:lnSpc>
            </a:pPr>
            <a:r>
              <a:rPr lang="zh-CN" altLang="en-US" smtClean="0"/>
              <a:t> </a:t>
            </a:r>
            <a:r>
              <a:rPr lang="en-US" altLang="zh-CN" smtClean="0"/>
              <a:t>DELETE</a:t>
            </a:r>
            <a:r>
              <a:rPr lang="zh-CN" altLang="en-US" smtClean="0"/>
              <a:t>：删除表记录</a:t>
            </a:r>
          </a:p>
          <a:p>
            <a:pPr lvl="1" eaLnBrk="1" hangingPunct="1">
              <a:lnSpc>
                <a:spcPct val="110000"/>
              </a:lnSpc>
            </a:pPr>
            <a:r>
              <a:rPr lang="zh-CN" altLang="en-US" smtClean="0"/>
              <a:t> </a:t>
            </a:r>
            <a:r>
              <a:rPr lang="en-US" altLang="zh-CN" smtClean="0"/>
              <a:t>INDEX</a:t>
            </a:r>
            <a:r>
              <a:rPr lang="zh-CN" altLang="en-US" smtClean="0"/>
              <a:t>：  在表上建索引</a:t>
            </a:r>
          </a:p>
          <a:p>
            <a:pPr lvl="1" eaLnBrk="1" hangingPunct="1">
              <a:lnSpc>
                <a:spcPct val="110000"/>
              </a:lnSpc>
            </a:pPr>
            <a:r>
              <a:rPr lang="zh-CN" altLang="en-US" smtClean="0"/>
              <a:t> </a:t>
            </a:r>
            <a:r>
              <a:rPr lang="en-US" altLang="zh-CN" smtClean="0"/>
              <a:t>INSERT</a:t>
            </a:r>
            <a:r>
              <a:rPr lang="zh-CN" altLang="en-US" smtClean="0"/>
              <a:t>： 向表中插入数据记录</a:t>
            </a:r>
          </a:p>
          <a:p>
            <a:pPr lvl="1" eaLnBrk="1" hangingPunct="1">
              <a:lnSpc>
                <a:spcPct val="110000"/>
              </a:lnSpc>
            </a:pPr>
            <a:r>
              <a:rPr lang="zh-CN" altLang="en-US" smtClean="0"/>
              <a:t> </a:t>
            </a:r>
            <a:r>
              <a:rPr lang="en-US" altLang="zh-CN" smtClean="0"/>
              <a:t>SELECT</a:t>
            </a:r>
            <a:r>
              <a:rPr lang="zh-CN" altLang="en-US" smtClean="0"/>
              <a:t>：查找表中记录</a:t>
            </a:r>
          </a:p>
          <a:p>
            <a:pPr lvl="1" eaLnBrk="1" hangingPunct="1">
              <a:lnSpc>
                <a:spcPct val="110000"/>
              </a:lnSpc>
            </a:pPr>
            <a:r>
              <a:rPr lang="zh-CN" altLang="en-US" smtClean="0"/>
              <a:t> </a:t>
            </a:r>
            <a:r>
              <a:rPr lang="en-US" altLang="zh-CN" smtClean="0"/>
              <a:t>UPDATE</a:t>
            </a:r>
            <a:r>
              <a:rPr lang="zh-CN" altLang="en-US" smtClean="0"/>
              <a:t>：修改表中的数据</a:t>
            </a:r>
          </a:p>
          <a:p>
            <a:pPr lvl="1" eaLnBrk="1" hangingPunct="1">
              <a:lnSpc>
                <a:spcPct val="110000"/>
              </a:lnSpc>
            </a:pPr>
            <a:r>
              <a:rPr lang="zh-CN" altLang="en-US" smtClean="0"/>
              <a:t> </a:t>
            </a:r>
            <a:r>
              <a:rPr lang="en-US" altLang="zh-CN" smtClean="0"/>
              <a:t>ALL</a:t>
            </a:r>
            <a:r>
              <a:rPr lang="zh-CN" altLang="en-US" smtClean="0"/>
              <a:t>：	上述所有权限</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t>数据库对象的权限（续）</a:t>
            </a:r>
          </a:p>
        </p:txBody>
      </p:sp>
      <p:sp>
        <p:nvSpPr>
          <p:cNvPr id="126979" name="Rectangle 3"/>
          <p:cNvSpPr>
            <a:spLocks noGrp="1" noChangeArrowheads="1"/>
          </p:cNvSpPr>
          <p:nvPr>
            <p:ph type="body" idx="1"/>
          </p:nvPr>
        </p:nvSpPr>
        <p:spPr/>
        <p:txBody>
          <a:bodyPr/>
          <a:lstStyle/>
          <a:p>
            <a:pPr lvl="1" eaLnBrk="1" hangingPunct="1"/>
            <a:r>
              <a:rPr lang="en-US" altLang="zh-CN" smtClean="0"/>
              <a:t> </a:t>
            </a:r>
            <a:r>
              <a:rPr lang="zh-CN" altLang="en-US" smtClean="0"/>
              <a:t>表级授权使用</a:t>
            </a:r>
            <a:r>
              <a:rPr lang="en-US" altLang="zh-CN" smtClean="0"/>
              <a:t>GRANT</a:t>
            </a:r>
            <a:r>
              <a:rPr lang="zh-CN" altLang="en-US" smtClean="0"/>
              <a:t>／</a:t>
            </a:r>
            <a:r>
              <a:rPr lang="en-US" altLang="zh-CN" smtClean="0"/>
              <a:t>REVOKE</a:t>
            </a:r>
            <a:r>
              <a:rPr lang="zh-CN" altLang="en-US" smtClean="0"/>
              <a:t>语句</a:t>
            </a:r>
          </a:p>
          <a:p>
            <a:pPr lvl="1" eaLnBrk="1" hangingPunct="1">
              <a:buFont typeface="Wingdings" pitchFamily="2" charset="2"/>
              <a:buNone/>
            </a:pPr>
            <a:endParaRPr lang="zh-CN" altLang="en-US" smtClean="0"/>
          </a:p>
          <a:p>
            <a:pPr lvl="1" eaLnBrk="1" hangingPunct="1">
              <a:buFont typeface="Wingdings" pitchFamily="2" charset="2"/>
              <a:buNone/>
            </a:pPr>
            <a:r>
              <a:rPr lang="zh-CN" altLang="en-US" smtClean="0"/>
              <a:t>	 例：  </a:t>
            </a:r>
            <a:r>
              <a:rPr lang="en-US" altLang="zh-CN" smtClean="0">
                <a:solidFill>
                  <a:srgbClr val="FF3300"/>
                </a:solidFill>
              </a:rPr>
              <a:t>GRANT SELECT ON SC TO U12;</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数据库对象的权限（续）</a:t>
            </a:r>
          </a:p>
        </p:txBody>
      </p:sp>
      <p:sp>
        <p:nvSpPr>
          <p:cNvPr id="128003" name="Rectangle 3"/>
          <p:cNvSpPr>
            <a:spLocks noGrp="1" noChangeArrowheads="1"/>
          </p:cNvSpPr>
          <p:nvPr>
            <p:ph type="body" idx="1"/>
          </p:nvPr>
        </p:nvSpPr>
        <p:spPr/>
        <p:txBody>
          <a:bodyPr/>
          <a:lstStyle/>
          <a:p>
            <a:pPr eaLnBrk="1" hangingPunct="1"/>
            <a:r>
              <a:rPr lang="zh-CN" altLang="en-US" sz="3400" dirty="0" smtClean="0"/>
              <a:t>行级安全性</a:t>
            </a:r>
          </a:p>
          <a:p>
            <a:pPr lvl="1" eaLnBrk="1" hangingPunct="1">
              <a:lnSpc>
                <a:spcPct val="200000"/>
              </a:lnSpc>
            </a:pPr>
            <a:r>
              <a:rPr lang="zh-CN" altLang="en-US" dirty="0" smtClean="0"/>
              <a:t> </a:t>
            </a:r>
            <a:r>
              <a:rPr lang="en-US" altLang="zh-CN" dirty="0" smtClean="0"/>
              <a:t>ORACLE</a:t>
            </a:r>
            <a:r>
              <a:rPr lang="zh-CN" altLang="en-US" dirty="0" smtClean="0"/>
              <a:t>行级安全性由</a:t>
            </a:r>
            <a:r>
              <a:rPr lang="zh-CN" altLang="en-US" dirty="0" smtClean="0">
                <a:solidFill>
                  <a:srgbClr val="FF3300"/>
                </a:solidFill>
              </a:rPr>
              <a:t>视图间接实现</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数据库对象的权限（续）</a:t>
            </a:r>
          </a:p>
        </p:txBody>
      </p:sp>
      <p:sp>
        <p:nvSpPr>
          <p:cNvPr id="129027" name="Rectangle 3"/>
          <p:cNvSpPr>
            <a:spLocks noGrp="1" noChangeArrowheads="1"/>
          </p:cNvSpPr>
          <p:nvPr>
            <p:ph type="body" idx="1"/>
          </p:nvPr>
        </p:nvSpPr>
        <p:spPr>
          <a:xfrm>
            <a:off x="755650" y="1916113"/>
            <a:ext cx="7772400" cy="4119562"/>
          </a:xfrm>
        </p:spPr>
        <p:txBody>
          <a:bodyPr/>
          <a:lstStyle/>
          <a:p>
            <a:pPr eaLnBrk="1" hangingPunct="1">
              <a:lnSpc>
                <a:spcPct val="110000"/>
              </a:lnSpc>
              <a:buFont typeface="Wingdings" pitchFamily="2" charset="2"/>
              <a:buNone/>
            </a:pPr>
            <a:r>
              <a:rPr lang="zh-CN" altLang="en-US" sz="2600" smtClean="0"/>
              <a:t>例：用户</a:t>
            </a:r>
            <a:r>
              <a:rPr lang="en-US" altLang="zh-CN" sz="2600" smtClean="0"/>
              <a:t>U1</a:t>
            </a:r>
            <a:r>
              <a:rPr lang="zh-CN" altLang="en-US" sz="2600" smtClean="0"/>
              <a:t>只允许用户</a:t>
            </a:r>
            <a:r>
              <a:rPr lang="en-US" altLang="zh-CN" sz="2600" smtClean="0"/>
              <a:t>U12</a:t>
            </a:r>
            <a:r>
              <a:rPr lang="zh-CN" altLang="en-US" sz="2600" smtClean="0"/>
              <a:t>查看自己创建的</a:t>
            </a:r>
            <a:r>
              <a:rPr lang="en-US" altLang="zh-CN" sz="2600" smtClean="0"/>
              <a:t>Student</a:t>
            </a:r>
            <a:r>
              <a:rPr lang="zh-CN" altLang="en-US" sz="2600" smtClean="0"/>
              <a:t>表中有关信息系学生的信息，则首先创建视图信息系学生视图</a:t>
            </a:r>
            <a:r>
              <a:rPr lang="en-US" altLang="zh-CN" sz="2600" smtClean="0"/>
              <a:t>S_IS</a:t>
            </a:r>
            <a:r>
              <a:rPr lang="zh-CN" altLang="en-US" sz="2600" smtClean="0"/>
              <a:t>：</a:t>
            </a:r>
          </a:p>
          <a:p>
            <a:pPr lvl="1" eaLnBrk="1" hangingPunct="1">
              <a:lnSpc>
                <a:spcPct val="90000"/>
              </a:lnSpc>
              <a:buFont typeface="Wingdings" pitchFamily="2" charset="2"/>
              <a:buNone/>
            </a:pPr>
            <a:r>
              <a:rPr lang="zh-CN" altLang="en-US" sz="2200" smtClean="0"/>
              <a:t>    </a:t>
            </a:r>
            <a:r>
              <a:rPr lang="en-US" altLang="zh-CN" sz="2200" smtClean="0">
                <a:solidFill>
                  <a:srgbClr val="FF3300"/>
                </a:solidFill>
              </a:rPr>
              <a:t>CREATE VIEW S_IS </a:t>
            </a:r>
          </a:p>
          <a:p>
            <a:pPr lvl="1" eaLnBrk="1" hangingPunct="1">
              <a:lnSpc>
                <a:spcPct val="90000"/>
              </a:lnSpc>
              <a:buFont typeface="Wingdings" pitchFamily="2" charset="2"/>
              <a:buNone/>
            </a:pPr>
            <a:r>
              <a:rPr lang="en-US" altLang="zh-CN" sz="2200" smtClean="0">
                <a:solidFill>
                  <a:srgbClr val="FF3300"/>
                </a:solidFill>
              </a:rPr>
              <a:t>          AS</a:t>
            </a:r>
          </a:p>
          <a:p>
            <a:pPr lvl="1" eaLnBrk="1" hangingPunct="1">
              <a:lnSpc>
                <a:spcPct val="90000"/>
              </a:lnSpc>
              <a:buFont typeface="Wingdings" pitchFamily="2" charset="2"/>
              <a:buNone/>
            </a:pPr>
            <a:r>
              <a:rPr lang="en-US" altLang="zh-CN" sz="2200" smtClean="0">
                <a:solidFill>
                  <a:srgbClr val="FF3300"/>
                </a:solidFill>
              </a:rPr>
              <a:t>          SELECT Sno,Sname,Ssex,Sage,Sdept</a:t>
            </a:r>
          </a:p>
          <a:p>
            <a:pPr lvl="1" eaLnBrk="1" hangingPunct="1">
              <a:lnSpc>
                <a:spcPct val="90000"/>
              </a:lnSpc>
              <a:buFont typeface="Wingdings" pitchFamily="2" charset="2"/>
              <a:buNone/>
            </a:pPr>
            <a:r>
              <a:rPr lang="en-US" altLang="zh-CN" sz="2200" smtClean="0">
                <a:solidFill>
                  <a:srgbClr val="FF3300"/>
                </a:solidFill>
              </a:rPr>
              <a:t>          FROM Student</a:t>
            </a:r>
          </a:p>
          <a:p>
            <a:pPr lvl="1" eaLnBrk="1" hangingPunct="1">
              <a:lnSpc>
                <a:spcPct val="90000"/>
              </a:lnSpc>
              <a:buFont typeface="Wingdings" pitchFamily="2" charset="2"/>
              <a:buNone/>
            </a:pPr>
            <a:r>
              <a:rPr lang="en-US" altLang="zh-CN" sz="2200" smtClean="0">
                <a:solidFill>
                  <a:srgbClr val="FF3300"/>
                </a:solidFill>
              </a:rPr>
              <a:t>          WHERE Sdept='IS';</a:t>
            </a:r>
          </a:p>
          <a:p>
            <a:pPr eaLnBrk="1" hangingPunct="1">
              <a:lnSpc>
                <a:spcPct val="110000"/>
              </a:lnSpc>
              <a:buFont typeface="Wingdings" pitchFamily="2" charset="2"/>
              <a:buNone/>
            </a:pPr>
            <a:r>
              <a:rPr lang="en-US" altLang="zh-CN" sz="2600" smtClean="0"/>
              <a:t>    </a:t>
            </a:r>
            <a:r>
              <a:rPr lang="zh-CN" altLang="en-US" sz="2100" smtClean="0"/>
              <a:t>然后将关于该视图的</a:t>
            </a:r>
            <a:r>
              <a:rPr lang="en-US" altLang="zh-CN" sz="2100" smtClean="0"/>
              <a:t>SELECT</a:t>
            </a:r>
            <a:r>
              <a:rPr lang="zh-CN" altLang="en-US" sz="2100" smtClean="0"/>
              <a:t>权限授予</a:t>
            </a:r>
            <a:r>
              <a:rPr lang="en-US" altLang="zh-CN" sz="2100" smtClean="0"/>
              <a:t>U12</a:t>
            </a:r>
            <a:r>
              <a:rPr lang="zh-CN" altLang="en-US" sz="2100" smtClean="0"/>
              <a:t>用户：</a:t>
            </a:r>
          </a:p>
          <a:p>
            <a:pPr eaLnBrk="1" hangingPunct="1">
              <a:lnSpc>
                <a:spcPct val="90000"/>
              </a:lnSpc>
              <a:buFont typeface="Wingdings" pitchFamily="2" charset="2"/>
              <a:buNone/>
            </a:pPr>
            <a:r>
              <a:rPr lang="zh-CN" altLang="en-US" sz="2600" smtClean="0"/>
              <a:t>          </a:t>
            </a:r>
            <a:r>
              <a:rPr lang="en-US" altLang="zh-CN" sz="2100" smtClean="0">
                <a:solidFill>
                  <a:srgbClr val="FF3300"/>
                </a:solidFill>
              </a:rPr>
              <a:t>GRANT SELECT ON S_IS TO U12;</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数据库对象的权限（续）</a:t>
            </a:r>
          </a:p>
        </p:txBody>
      </p:sp>
      <p:sp>
        <p:nvSpPr>
          <p:cNvPr id="130051" name="Rectangle 3"/>
          <p:cNvSpPr>
            <a:spLocks noGrp="1" noChangeArrowheads="1"/>
          </p:cNvSpPr>
          <p:nvPr>
            <p:ph type="body" idx="1"/>
          </p:nvPr>
        </p:nvSpPr>
        <p:spPr/>
        <p:txBody>
          <a:bodyPr/>
          <a:lstStyle/>
          <a:p>
            <a:pPr eaLnBrk="1" hangingPunct="1"/>
            <a:r>
              <a:rPr lang="zh-CN" altLang="en-US" sz="3400" smtClean="0"/>
              <a:t>列级安全性</a:t>
            </a:r>
          </a:p>
          <a:p>
            <a:pPr lvl="1" eaLnBrk="1" hangingPunct="1">
              <a:lnSpc>
                <a:spcPct val="140000"/>
              </a:lnSpc>
            </a:pPr>
            <a:r>
              <a:rPr lang="zh-CN" altLang="en-US" sz="2200" smtClean="0"/>
              <a:t> </a:t>
            </a:r>
            <a:r>
              <a:rPr lang="zh-CN" altLang="en-US" smtClean="0"/>
              <a:t>实现方法</a:t>
            </a:r>
          </a:p>
          <a:p>
            <a:pPr lvl="2" eaLnBrk="1" hangingPunct="1">
              <a:lnSpc>
                <a:spcPct val="140000"/>
              </a:lnSpc>
            </a:pPr>
            <a:r>
              <a:rPr lang="zh-CN" altLang="en-US" smtClean="0"/>
              <a:t> </a:t>
            </a:r>
            <a:r>
              <a:rPr lang="zh-CN" altLang="en-US" sz="2600" smtClean="0"/>
              <a:t>由</a:t>
            </a:r>
            <a:r>
              <a:rPr lang="zh-CN" altLang="en-US" sz="2600" smtClean="0">
                <a:solidFill>
                  <a:srgbClr val="FF3300"/>
                </a:solidFill>
              </a:rPr>
              <a:t>视图间接实现</a:t>
            </a:r>
          </a:p>
          <a:p>
            <a:pPr lvl="2" eaLnBrk="1" hangingPunct="1">
              <a:lnSpc>
                <a:spcPct val="140000"/>
              </a:lnSpc>
            </a:pPr>
            <a:r>
              <a:rPr lang="zh-CN" altLang="en-US" sz="2600" smtClean="0"/>
              <a:t> 直接</a:t>
            </a:r>
            <a:r>
              <a:rPr lang="zh-CN" altLang="en-US" sz="2600" smtClean="0">
                <a:solidFill>
                  <a:srgbClr val="FF3300"/>
                </a:solidFill>
              </a:rPr>
              <a:t>在基本表上定义</a:t>
            </a:r>
            <a:endParaRPr lang="zh-CN" altLang="en-US" smtClean="0">
              <a:solidFill>
                <a:srgbClr val="FF3300"/>
              </a:solidFill>
            </a:endParaRPr>
          </a:p>
          <a:p>
            <a:pPr lvl="1" eaLnBrk="1" hangingPunct="1"/>
            <a:endParaRPr lang="en-US" altLang="zh-CN" sz="2000" smtClean="0">
              <a:solidFill>
                <a:srgbClr val="0000FF"/>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数据库对象的权限（续）</a:t>
            </a:r>
          </a:p>
        </p:txBody>
      </p:sp>
      <p:sp>
        <p:nvSpPr>
          <p:cNvPr id="131075" name="Rectangle 3"/>
          <p:cNvSpPr>
            <a:spLocks noGrp="1" noChangeArrowheads="1"/>
          </p:cNvSpPr>
          <p:nvPr>
            <p:ph type="body" idx="1"/>
          </p:nvPr>
        </p:nvSpPr>
        <p:spPr/>
        <p:txBody>
          <a:bodyPr/>
          <a:lstStyle/>
          <a:p>
            <a:pPr eaLnBrk="1" hangingPunct="1"/>
            <a:r>
              <a:rPr lang="zh-CN" altLang="en-US" sz="3400" smtClean="0"/>
              <a:t>列级安全性</a:t>
            </a:r>
            <a:r>
              <a:rPr lang="en-US" altLang="zh-CN" sz="3400" smtClean="0"/>
              <a:t>(</a:t>
            </a:r>
            <a:r>
              <a:rPr lang="zh-CN" altLang="en-US" sz="3400" smtClean="0"/>
              <a:t>续</a:t>
            </a:r>
            <a:r>
              <a:rPr lang="en-US" altLang="zh-CN" sz="3400" smtClean="0"/>
              <a:t>)</a:t>
            </a:r>
          </a:p>
          <a:p>
            <a:pPr lvl="1" eaLnBrk="1" hangingPunct="1">
              <a:spcBef>
                <a:spcPct val="60000"/>
              </a:spcBef>
            </a:pPr>
            <a:r>
              <a:rPr lang="zh-CN" altLang="en-US" smtClean="0"/>
              <a:t>借助视图实现列级安全性</a:t>
            </a:r>
          </a:p>
          <a:p>
            <a:pPr lvl="1" eaLnBrk="1" hangingPunct="1">
              <a:buFont typeface="Wingdings" pitchFamily="2" charset="2"/>
              <a:buNone/>
            </a:pPr>
            <a:endParaRPr lang="zh-CN" altLang="en-US" sz="2200" smtClean="0">
              <a:solidFill>
                <a:srgbClr val="0000FF"/>
              </a:solidFill>
            </a:endParaRPr>
          </a:p>
          <a:p>
            <a:pPr lvl="1" eaLnBrk="1" hangingPunct="1">
              <a:buFont typeface="Wingdings" pitchFamily="2" charset="2"/>
              <a:buNone/>
            </a:pPr>
            <a:r>
              <a:rPr lang="en-US" altLang="zh-CN" sz="2200" smtClean="0">
                <a:solidFill>
                  <a:srgbClr val="FF3300"/>
                </a:solidFill>
              </a:rPr>
              <a:t>CREATE VIEW  S_V </a:t>
            </a:r>
          </a:p>
          <a:p>
            <a:pPr lvl="1" eaLnBrk="1" hangingPunct="1">
              <a:buFont typeface="Wingdings" pitchFamily="2" charset="2"/>
              <a:buNone/>
            </a:pPr>
            <a:r>
              <a:rPr lang="en-US" altLang="zh-CN" sz="2200" smtClean="0">
                <a:solidFill>
                  <a:srgbClr val="FF3300"/>
                </a:solidFill>
              </a:rPr>
              <a:t>          AS</a:t>
            </a:r>
          </a:p>
          <a:p>
            <a:pPr lvl="1" eaLnBrk="1" hangingPunct="1">
              <a:buFont typeface="Wingdings" pitchFamily="2" charset="2"/>
              <a:buNone/>
            </a:pPr>
            <a:r>
              <a:rPr lang="en-US" altLang="zh-CN" sz="2200" smtClean="0">
                <a:solidFill>
                  <a:srgbClr val="FF3300"/>
                </a:solidFill>
              </a:rPr>
              <a:t>          SELECT  Sno.Sname</a:t>
            </a:r>
          </a:p>
          <a:p>
            <a:pPr lvl="1" eaLnBrk="1" hangingPunct="1">
              <a:buFont typeface="Wingdings" pitchFamily="2" charset="2"/>
              <a:buNone/>
            </a:pPr>
            <a:r>
              <a:rPr lang="en-US" altLang="zh-CN" sz="2200" smtClean="0">
                <a:solidFill>
                  <a:srgbClr val="FF3300"/>
                </a:solidFill>
              </a:rPr>
              <a:t>          FROM     Student</a:t>
            </a:r>
            <a:r>
              <a:rPr lang="zh-CN" altLang="en-US" sz="2200" smtClean="0">
                <a:solidFill>
                  <a:srgbClr val="FF3300"/>
                </a:solidFill>
              </a:rPr>
              <a:t>；</a:t>
            </a:r>
          </a:p>
          <a:p>
            <a:pPr eaLnBrk="1" hangingPunct="1">
              <a:buFont typeface="Wingdings" pitchFamily="2" charset="2"/>
              <a:buNone/>
            </a:pPr>
            <a:r>
              <a:rPr lang="zh-CN" altLang="en-US" sz="2600" smtClean="0">
                <a:solidFill>
                  <a:srgbClr val="FF3300"/>
                </a:solidFill>
              </a:rPr>
              <a:t>     </a:t>
            </a:r>
            <a:r>
              <a:rPr lang="en-US" altLang="zh-CN" sz="2100" smtClean="0">
                <a:solidFill>
                  <a:srgbClr val="FF3300"/>
                </a:solidFill>
              </a:rPr>
              <a:t>GRANT  SELECT  ON  S_V  TO U12;</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smtClean="0"/>
              <a:t>数据库对象的权限（续）</a:t>
            </a:r>
          </a:p>
        </p:txBody>
      </p:sp>
      <p:sp>
        <p:nvSpPr>
          <p:cNvPr id="132099" name="Rectangle 3"/>
          <p:cNvSpPr>
            <a:spLocks noGrp="1" noChangeArrowheads="1"/>
          </p:cNvSpPr>
          <p:nvPr>
            <p:ph type="body" idx="1"/>
          </p:nvPr>
        </p:nvSpPr>
        <p:spPr/>
        <p:txBody>
          <a:bodyPr/>
          <a:lstStyle/>
          <a:p>
            <a:pPr eaLnBrk="1" hangingPunct="1"/>
            <a:r>
              <a:rPr lang="zh-CN" altLang="en-US" sz="3400" smtClean="0"/>
              <a:t>列级安全性</a:t>
            </a:r>
            <a:r>
              <a:rPr lang="en-US" altLang="zh-CN" sz="3400" smtClean="0"/>
              <a:t>(</a:t>
            </a:r>
            <a:r>
              <a:rPr lang="zh-CN" altLang="en-US" sz="3400" smtClean="0"/>
              <a:t>续</a:t>
            </a:r>
            <a:r>
              <a:rPr lang="en-US" altLang="zh-CN" sz="3400" smtClean="0"/>
              <a:t>)</a:t>
            </a:r>
          </a:p>
          <a:p>
            <a:pPr lvl="1" eaLnBrk="1" hangingPunct="1">
              <a:spcBef>
                <a:spcPct val="60000"/>
              </a:spcBef>
            </a:pPr>
            <a:r>
              <a:rPr lang="en-US" altLang="zh-CN" smtClean="0"/>
              <a:t>  </a:t>
            </a:r>
            <a:r>
              <a:rPr lang="zh-CN" altLang="en-US" smtClean="0"/>
              <a:t>直接在基本表上定义列级安全性</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     例：</a:t>
            </a:r>
            <a:r>
              <a:rPr lang="en-US" altLang="zh-CN" sz="2100" smtClean="0">
                <a:solidFill>
                  <a:srgbClr val="FF3300"/>
                </a:solidFill>
              </a:rPr>
              <a:t>GRANT  UPDATE(Sno,Cno)  ON  SC  TO  U12;</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数据库对象的权限（续）</a:t>
            </a:r>
          </a:p>
        </p:txBody>
      </p:sp>
      <p:sp>
        <p:nvSpPr>
          <p:cNvPr id="133123" name="Rectangle 3"/>
          <p:cNvSpPr>
            <a:spLocks noGrp="1" noChangeArrowheads="1"/>
          </p:cNvSpPr>
          <p:nvPr>
            <p:ph type="body" idx="1"/>
          </p:nvPr>
        </p:nvSpPr>
        <p:spPr/>
        <p:txBody>
          <a:bodyPr/>
          <a:lstStyle/>
          <a:p>
            <a:pPr lvl="1" eaLnBrk="1" hangingPunct="1">
              <a:spcBef>
                <a:spcPct val="60000"/>
              </a:spcBef>
            </a:pPr>
            <a:r>
              <a:rPr lang="zh-CN" altLang="en-US" smtClean="0"/>
              <a:t>上一级对象的权限</a:t>
            </a:r>
            <a:r>
              <a:rPr lang="zh-CN" altLang="en-US" smtClean="0">
                <a:solidFill>
                  <a:srgbClr val="FF3300"/>
                </a:solidFill>
              </a:rPr>
              <a:t>制约下一级对象的权限</a:t>
            </a:r>
          </a:p>
          <a:p>
            <a:pPr lvl="1" eaLnBrk="1" hangingPunct="1"/>
            <a:endParaRPr lang="zh-CN" altLang="en-US" sz="3000" smtClean="0"/>
          </a:p>
          <a:p>
            <a:pPr eaLnBrk="1" hangingPunct="1">
              <a:buFont typeface="Wingdings" pitchFamily="2" charset="2"/>
              <a:buNone/>
            </a:pPr>
            <a:r>
              <a:rPr lang="zh-CN" altLang="en-US" sz="2100" smtClean="0"/>
              <a:t>    例：</a:t>
            </a:r>
            <a:r>
              <a:rPr lang="zh-CN" altLang="en-US" sz="2100" smtClean="0">
                <a:solidFill>
                  <a:srgbClr val="FF3300"/>
                </a:solidFill>
              </a:rPr>
              <a:t>当一个用户拥有了对某个表的</a:t>
            </a:r>
            <a:r>
              <a:rPr lang="en-US" altLang="zh-CN" sz="2100" smtClean="0">
                <a:solidFill>
                  <a:srgbClr val="FF3300"/>
                </a:solidFill>
              </a:rPr>
              <a:t>UPDATE</a:t>
            </a:r>
            <a:r>
              <a:rPr lang="zh-CN" altLang="en-US" sz="2100" smtClean="0">
                <a:solidFill>
                  <a:srgbClr val="FF3300"/>
                </a:solidFill>
              </a:rPr>
              <a:t>权限</a:t>
            </a:r>
          </a:p>
          <a:p>
            <a:pPr eaLnBrk="1" hangingPunct="1">
              <a:buFont typeface="Wingdings" pitchFamily="2" charset="2"/>
              <a:buNone/>
            </a:pPr>
            <a:r>
              <a:rPr lang="zh-CN" altLang="en-US" sz="2100" smtClean="0"/>
              <a:t>            相当于在表的所有列了都拥有</a:t>
            </a:r>
          </a:p>
          <a:p>
            <a:pPr eaLnBrk="1" hangingPunct="1">
              <a:buFont typeface="Wingdings" pitchFamily="2" charset="2"/>
              <a:buNone/>
            </a:pPr>
            <a:r>
              <a:rPr lang="zh-CN" altLang="en-US" sz="2100" smtClean="0"/>
              <a:t>            </a:t>
            </a:r>
            <a:r>
              <a:rPr lang="en-US" altLang="zh-CN" sz="2100" smtClean="0"/>
              <a:t>UPDATE </a:t>
            </a:r>
            <a:r>
              <a:rPr lang="zh-CN" altLang="en-US" sz="2100" smtClean="0"/>
              <a:t>权限</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smtClean="0"/>
              <a:t>数据库对象的权限（续）</a:t>
            </a:r>
          </a:p>
        </p:txBody>
      </p:sp>
      <p:sp>
        <p:nvSpPr>
          <p:cNvPr id="134147" name="Rectangle 3"/>
          <p:cNvSpPr>
            <a:spLocks noGrp="1" noChangeArrowheads="1"/>
          </p:cNvSpPr>
          <p:nvPr>
            <p:ph type="body" idx="1"/>
          </p:nvPr>
        </p:nvSpPr>
        <p:spPr>
          <a:xfrm>
            <a:off x="468313" y="1989138"/>
            <a:ext cx="8351837" cy="4114800"/>
          </a:xfrm>
        </p:spPr>
        <p:txBody>
          <a:bodyPr/>
          <a:lstStyle/>
          <a:p>
            <a:pPr eaLnBrk="1" hangingPunct="1">
              <a:lnSpc>
                <a:spcPct val="110000"/>
              </a:lnSpc>
              <a:buFont typeface="Wingdings" pitchFamily="2" charset="2"/>
              <a:buNone/>
            </a:pPr>
            <a:r>
              <a:rPr lang="en-US" altLang="zh-CN" sz="2600" smtClean="0"/>
              <a:t>ORACLE</a:t>
            </a:r>
            <a:r>
              <a:rPr lang="zh-CN" altLang="en-US" sz="2600" smtClean="0"/>
              <a:t>对数据库对象的权限采用分散控制方式</a:t>
            </a:r>
          </a:p>
          <a:p>
            <a:pPr lvl="1" eaLnBrk="1" hangingPunct="1">
              <a:lnSpc>
                <a:spcPct val="110000"/>
              </a:lnSpc>
            </a:pPr>
            <a:r>
              <a:rPr lang="zh-CN" altLang="en-US" smtClean="0"/>
              <a:t>允许具有</a:t>
            </a:r>
            <a:r>
              <a:rPr lang="en-US" altLang="zh-CN" smtClean="0">
                <a:solidFill>
                  <a:srgbClr val="FF3300"/>
                </a:solidFill>
              </a:rPr>
              <a:t>WITH GRANT OPTION</a:t>
            </a:r>
            <a:r>
              <a:rPr lang="zh-CN" altLang="en-US" smtClean="0"/>
              <a:t>的用户把相应权限或其子集</a:t>
            </a:r>
            <a:r>
              <a:rPr lang="zh-CN" altLang="en-US" smtClean="0">
                <a:solidFill>
                  <a:srgbClr val="FF3300"/>
                </a:solidFill>
              </a:rPr>
              <a:t>传递授予其他用户</a:t>
            </a:r>
            <a:endParaRPr lang="zh-CN" altLang="en-US" sz="2200" smtClean="0">
              <a:solidFill>
                <a:srgbClr val="FF3300"/>
              </a:solidFill>
            </a:endParaRPr>
          </a:p>
          <a:p>
            <a:pPr lvl="1" eaLnBrk="1" hangingPunct="1"/>
            <a:endParaRPr lang="zh-CN" altLang="en-US" sz="2200" smtClean="0"/>
          </a:p>
          <a:p>
            <a:pPr eaLnBrk="1" hangingPunct="1">
              <a:lnSpc>
                <a:spcPct val="130000"/>
              </a:lnSpc>
              <a:buFont typeface="Wingdings" pitchFamily="2" charset="2"/>
              <a:buNone/>
            </a:pPr>
            <a:r>
              <a:rPr lang="en-US" altLang="zh-CN" sz="2600" smtClean="0">
                <a:solidFill>
                  <a:srgbClr val="FF3300"/>
                </a:solidFill>
              </a:rPr>
              <a:t>ORACLE</a:t>
            </a:r>
            <a:r>
              <a:rPr lang="zh-CN" altLang="en-US" sz="2600" smtClean="0">
                <a:solidFill>
                  <a:srgbClr val="FF3300"/>
                </a:solidFill>
              </a:rPr>
              <a:t>不允许循环授权</a:t>
            </a:r>
            <a:endParaRPr lang="zh-CN" altLang="en-US" smtClean="0">
              <a:solidFill>
                <a:srgbClr val="FF3300"/>
              </a:solidFill>
            </a:endParaRPr>
          </a:p>
          <a:p>
            <a:pPr eaLnBrk="1" hangingPunct="1">
              <a:buFont typeface="Wingdings" pitchFamily="2" charset="2"/>
              <a:buNone/>
            </a:pPr>
            <a:r>
              <a:rPr lang="zh-CN" altLang="en-US" smtClean="0"/>
              <a:t>　</a:t>
            </a:r>
            <a:r>
              <a:rPr lang="zh-CN" altLang="en-US" sz="2100" smtClean="0"/>
              <a:t>　   </a:t>
            </a:r>
            <a:r>
              <a:rPr lang="en-US" altLang="zh-CN" sz="2100" smtClean="0"/>
              <a:t>U1 ───→ U2  ─ ─ ─  → U3 ───→ U4</a:t>
            </a:r>
          </a:p>
          <a:p>
            <a:pPr algn="just" eaLnBrk="1" hangingPunct="1">
              <a:buFont typeface="Wingdings" pitchFamily="2" charset="2"/>
              <a:buNone/>
            </a:pPr>
            <a:r>
              <a:rPr lang="en-US" altLang="zh-CN" sz="2100" smtClean="0"/>
              <a:t>            </a:t>
            </a:r>
            <a:r>
              <a:rPr lang="en-US" altLang="zh-CN" sz="2600" smtClean="0"/>
              <a:t>↑</a:t>
            </a:r>
            <a:r>
              <a:rPr lang="en-US" altLang="zh-CN" sz="2100" smtClean="0"/>
              <a:t>                                        │</a:t>
            </a:r>
          </a:p>
          <a:p>
            <a:pPr algn="just" eaLnBrk="1" hangingPunct="1">
              <a:buFont typeface="Wingdings" pitchFamily="2" charset="2"/>
              <a:buNone/>
            </a:pPr>
            <a:r>
              <a:rPr lang="en-US" altLang="zh-CN" sz="210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800" smtClean="0"/>
              <a:t>计算机系统的三类安全性问题（续）</a:t>
            </a:r>
            <a:r>
              <a:rPr lang="zh-CN" altLang="en-US" sz="4600" smtClean="0"/>
              <a:t> </a:t>
            </a:r>
          </a:p>
        </p:txBody>
      </p:sp>
      <p:sp>
        <p:nvSpPr>
          <p:cNvPr id="19459" name="Rectangle 3"/>
          <p:cNvSpPr>
            <a:spLocks noGrp="1" noChangeArrowheads="1"/>
          </p:cNvSpPr>
          <p:nvPr>
            <p:ph type="body" idx="1"/>
          </p:nvPr>
        </p:nvSpPr>
        <p:spPr>
          <a:xfrm>
            <a:off x="395288" y="1196975"/>
            <a:ext cx="8229600" cy="4895850"/>
          </a:xfrm>
        </p:spPr>
        <p:txBody>
          <a:bodyPr/>
          <a:lstStyle/>
          <a:p>
            <a:pPr eaLnBrk="1" hangingPunct="1"/>
            <a:r>
              <a:rPr lang="zh-CN" altLang="en-US" sz="3400" dirty="0" smtClean="0">
                <a:solidFill>
                  <a:srgbClr val="FF3300"/>
                </a:solidFill>
              </a:rPr>
              <a:t>政策法律类</a:t>
            </a:r>
          </a:p>
          <a:p>
            <a:pPr lvl="1" eaLnBrk="1" hangingPunct="1">
              <a:lnSpc>
                <a:spcPct val="160000"/>
              </a:lnSpc>
            </a:pPr>
            <a:r>
              <a:rPr lang="zh-CN" altLang="en-US" sz="3000" dirty="0" smtClean="0"/>
              <a:t>政府部门建立的有关</a:t>
            </a:r>
            <a:r>
              <a:rPr lang="zh-CN" altLang="en-US" sz="3000" dirty="0" smtClean="0">
                <a:solidFill>
                  <a:srgbClr val="FF3300"/>
                </a:solidFill>
              </a:rPr>
              <a:t>计算机犯罪、数据安全保密的法律道德准则和政策法规、法令</a:t>
            </a:r>
            <a:endParaRPr lang="en-US" altLang="zh-CN" sz="3000" dirty="0" smtClean="0">
              <a:solidFill>
                <a:srgbClr val="FF3300"/>
              </a:solidFill>
            </a:endParaRPr>
          </a:p>
          <a:p>
            <a:pPr lvl="2" eaLnBrk="1" hangingPunct="1">
              <a:lnSpc>
                <a:spcPct val="160000"/>
              </a:lnSpc>
            </a:pPr>
            <a:r>
              <a:rPr lang="en-US" altLang="zh-CN" sz="2800" dirty="0" smtClean="0"/>
              <a:t>&lt;&lt;</a:t>
            </a:r>
            <a:r>
              <a:rPr lang="zh-CN" altLang="en-US" sz="2800" dirty="0" smtClean="0"/>
              <a:t>军队通用计算机系统使用安全要求</a:t>
            </a:r>
            <a:r>
              <a:rPr lang="en-US" altLang="zh-CN" sz="2800" dirty="0" smtClean="0"/>
              <a:t>&gt;&gt;</a:t>
            </a:r>
            <a:endParaRPr lang="en-US" altLang="zh-CN" dirty="0" smtClean="0">
              <a:solidFill>
                <a:srgbClr val="FF3300"/>
              </a:solidFill>
            </a:endParaRPr>
          </a:p>
          <a:p>
            <a:pPr lvl="2" eaLnBrk="1" hangingPunct="1">
              <a:lnSpc>
                <a:spcPct val="160000"/>
              </a:lnSpc>
            </a:pPr>
            <a:r>
              <a:rPr lang="en-US" altLang="zh-CN" sz="2800" dirty="0" smtClean="0"/>
              <a:t>&lt;&lt;</a:t>
            </a:r>
            <a:r>
              <a:rPr lang="zh-CN" altLang="en-US" sz="2800" dirty="0" smtClean="0"/>
              <a:t>中华人民共和国计算机信息系统安全保护条例</a:t>
            </a:r>
            <a:r>
              <a:rPr lang="en-US" altLang="zh-CN" sz="2800" dirty="0" smtClean="0"/>
              <a:t>&gt;&gt;</a:t>
            </a:r>
          </a:p>
          <a:p>
            <a:pPr lvl="2" eaLnBrk="1" hangingPunct="1">
              <a:lnSpc>
                <a:spcPct val="160000"/>
              </a:lnSpc>
            </a:pPr>
            <a:r>
              <a:rPr lang="en-US" altLang="zh-CN" sz="2800" dirty="0" smtClean="0"/>
              <a:t>&lt;&lt;</a:t>
            </a:r>
            <a:r>
              <a:rPr lang="zh-CN" altLang="en-US" sz="2800" dirty="0" smtClean="0"/>
              <a:t>中华人民共和国公安部计算机安全法</a:t>
            </a:r>
            <a:r>
              <a:rPr lang="en-US" altLang="zh-CN" sz="2800" dirty="0" smtClean="0"/>
              <a:t>&gt;&gt;</a:t>
            </a:r>
            <a:endParaRPr lang="zh-CN" altLang="en-US" sz="3000" dirty="0" smtClean="0">
              <a:solidFill>
                <a:srgbClr val="FF3300"/>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smtClean="0"/>
              <a:t>ORACLE</a:t>
            </a:r>
            <a:r>
              <a:rPr lang="zh-CN" altLang="en-US" smtClean="0"/>
              <a:t>的授权与检查机制（续）</a:t>
            </a:r>
          </a:p>
        </p:txBody>
      </p:sp>
      <p:sp>
        <p:nvSpPr>
          <p:cNvPr id="135171" name="Rectangle 3"/>
          <p:cNvSpPr>
            <a:spLocks noGrp="1" noChangeArrowheads="1"/>
          </p:cNvSpPr>
          <p:nvPr>
            <p:ph type="body" idx="1"/>
          </p:nvPr>
        </p:nvSpPr>
        <p:spPr>
          <a:xfrm>
            <a:off x="990600" y="1828800"/>
            <a:ext cx="7848600" cy="4114800"/>
          </a:xfrm>
        </p:spPr>
        <p:txBody>
          <a:bodyPr/>
          <a:lstStyle/>
          <a:p>
            <a:pPr eaLnBrk="1" hangingPunct="1"/>
            <a:r>
              <a:rPr lang="en-US" altLang="zh-CN" smtClean="0"/>
              <a:t>ORACLE</a:t>
            </a:r>
            <a:r>
              <a:rPr lang="zh-CN" altLang="en-US" smtClean="0"/>
              <a:t>的权限</a:t>
            </a:r>
            <a:r>
              <a:rPr lang="zh-CN" altLang="en-US" sz="2600" smtClean="0"/>
              <a:t>信息记录在</a:t>
            </a:r>
            <a:r>
              <a:rPr lang="zh-CN" altLang="en-US" sz="2600" smtClean="0">
                <a:solidFill>
                  <a:srgbClr val="FF3300"/>
                </a:solidFill>
              </a:rPr>
              <a:t>数据字典中</a:t>
            </a:r>
          </a:p>
          <a:p>
            <a:pPr eaLnBrk="1" hangingPunct="1">
              <a:spcBef>
                <a:spcPct val="60000"/>
              </a:spcBef>
            </a:pPr>
            <a:r>
              <a:rPr lang="zh-CN" altLang="en-US" smtClean="0"/>
              <a:t>当用户进行数据库操作时</a:t>
            </a:r>
          </a:p>
          <a:p>
            <a:pPr eaLnBrk="1" hangingPunct="1">
              <a:spcBef>
                <a:spcPct val="60000"/>
              </a:spcBef>
            </a:pPr>
            <a:r>
              <a:rPr lang="en-US" altLang="zh-CN" smtClean="0"/>
              <a:t>ORACLE</a:t>
            </a:r>
            <a:r>
              <a:rPr lang="zh-CN" altLang="en-US" smtClean="0"/>
              <a:t>首先根据数据字典中的权限信息，检查操作的合法性</a:t>
            </a:r>
          </a:p>
          <a:p>
            <a:pPr lvl="1" eaLnBrk="1" hangingPunct="1">
              <a:spcBef>
                <a:spcPct val="60000"/>
              </a:spcBef>
            </a:pPr>
            <a:endParaRPr lang="en-US" altLang="zh-CN"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zh-CN" sz="4400" dirty="0" smtClean="0"/>
              <a:t>4.4Oracle</a:t>
            </a:r>
            <a:r>
              <a:rPr lang="zh-CN" altLang="en-US" sz="4400" dirty="0" smtClean="0"/>
              <a:t>数据库的安全性措施</a:t>
            </a:r>
            <a:endParaRPr lang="zh-CN" altLang="en-US" sz="4600" dirty="0" smtClean="0"/>
          </a:p>
        </p:txBody>
      </p:sp>
      <p:sp>
        <p:nvSpPr>
          <p:cNvPr id="136195" name="Rectangle 3"/>
          <p:cNvSpPr>
            <a:spLocks noGrp="1" noChangeArrowheads="1"/>
          </p:cNvSpPr>
          <p:nvPr>
            <p:ph type="body" idx="1"/>
          </p:nvPr>
        </p:nvSpPr>
        <p:spPr/>
        <p:txBody>
          <a:bodyPr/>
          <a:lstStyle/>
          <a:p>
            <a:pPr eaLnBrk="1" hangingPunct="1"/>
            <a:r>
              <a:rPr lang="en-US" altLang="zh-CN" sz="3400" smtClean="0"/>
              <a:t>ORACLE</a:t>
            </a:r>
            <a:r>
              <a:rPr lang="zh-CN" altLang="en-US" sz="3400" smtClean="0"/>
              <a:t>的安全措施</a:t>
            </a:r>
            <a:r>
              <a:rPr lang="en-US" altLang="zh-CN" sz="3400" smtClean="0"/>
              <a:t>:</a:t>
            </a:r>
          </a:p>
          <a:p>
            <a:pPr lvl="1" eaLnBrk="1" hangingPunct="1">
              <a:lnSpc>
                <a:spcPct val="140000"/>
              </a:lnSpc>
            </a:pPr>
            <a:r>
              <a:rPr lang="zh-CN" altLang="en-US" smtClean="0"/>
              <a:t>用户标识和鉴定</a:t>
            </a:r>
          </a:p>
          <a:p>
            <a:pPr lvl="1" eaLnBrk="1" hangingPunct="1">
              <a:lnSpc>
                <a:spcPct val="140000"/>
              </a:lnSpc>
            </a:pPr>
            <a:r>
              <a:rPr lang="zh-CN" altLang="en-US" smtClean="0"/>
              <a:t>授权和检查机制</a:t>
            </a:r>
          </a:p>
          <a:p>
            <a:pPr lvl="1" eaLnBrk="1" hangingPunct="1">
              <a:lnSpc>
                <a:spcPct val="140000"/>
              </a:lnSpc>
            </a:pPr>
            <a:r>
              <a:rPr lang="zh-CN" altLang="en-US" smtClean="0">
                <a:solidFill>
                  <a:schemeClr val="accent2"/>
                </a:solidFill>
              </a:rPr>
              <a:t>审计技术</a:t>
            </a:r>
            <a:endParaRPr lang="zh-CN" altLang="en-US" smtClean="0"/>
          </a:p>
          <a:p>
            <a:pPr lvl="1" eaLnBrk="1" hangingPunct="1">
              <a:lnSpc>
                <a:spcPct val="140000"/>
              </a:lnSpc>
            </a:pPr>
            <a:r>
              <a:rPr lang="zh-CN" altLang="en-US" smtClean="0"/>
              <a:t>用户通过触发器灵活定义自己的安全性措施</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smtClean="0"/>
              <a:t>ORACLE</a:t>
            </a:r>
            <a:r>
              <a:rPr lang="zh-CN" altLang="en-US" smtClean="0"/>
              <a:t>的审计技术</a:t>
            </a:r>
          </a:p>
        </p:txBody>
      </p:sp>
      <p:sp>
        <p:nvSpPr>
          <p:cNvPr id="137219" name="Rectangle 3"/>
          <p:cNvSpPr>
            <a:spLocks noGrp="1" noChangeArrowheads="1"/>
          </p:cNvSpPr>
          <p:nvPr>
            <p:ph type="body" idx="1"/>
          </p:nvPr>
        </p:nvSpPr>
        <p:spPr/>
        <p:txBody>
          <a:bodyPr/>
          <a:lstStyle/>
          <a:p>
            <a:pPr eaLnBrk="1" hangingPunct="1">
              <a:lnSpc>
                <a:spcPct val="90000"/>
              </a:lnSpc>
            </a:pPr>
            <a:r>
              <a:rPr lang="zh-CN" altLang="en-US" sz="3400" smtClean="0"/>
              <a:t>审计分类</a:t>
            </a:r>
          </a:p>
          <a:p>
            <a:pPr lvl="1" eaLnBrk="1" hangingPunct="1">
              <a:lnSpc>
                <a:spcPct val="140000"/>
              </a:lnSpc>
              <a:spcBef>
                <a:spcPct val="30000"/>
              </a:spcBef>
            </a:pPr>
            <a:r>
              <a:rPr lang="zh-CN" altLang="en-US" smtClean="0">
                <a:solidFill>
                  <a:srgbClr val="FF3300"/>
                </a:solidFill>
              </a:rPr>
              <a:t>用户级</a:t>
            </a:r>
            <a:r>
              <a:rPr lang="zh-CN" altLang="en-US" smtClean="0"/>
              <a:t>审计</a:t>
            </a:r>
          </a:p>
          <a:p>
            <a:pPr lvl="1" eaLnBrk="1" hangingPunct="1">
              <a:lnSpc>
                <a:spcPct val="140000"/>
              </a:lnSpc>
              <a:spcBef>
                <a:spcPct val="30000"/>
              </a:spcBef>
            </a:pPr>
            <a:r>
              <a:rPr lang="zh-CN" altLang="en-US" smtClean="0"/>
              <a:t>系统级</a:t>
            </a:r>
            <a:r>
              <a:rPr lang="zh-CN" altLang="en-US" smtClean="0">
                <a:solidFill>
                  <a:srgbClr val="FF3300"/>
                </a:solidFill>
              </a:rPr>
              <a:t>审计</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zh-CN" smtClean="0"/>
              <a:t>ORACLE</a:t>
            </a:r>
            <a:r>
              <a:rPr lang="zh-CN" altLang="en-US" smtClean="0"/>
              <a:t>的审计技术</a:t>
            </a:r>
          </a:p>
        </p:txBody>
      </p:sp>
      <p:sp>
        <p:nvSpPr>
          <p:cNvPr id="138243" name="Rectangle 3"/>
          <p:cNvSpPr>
            <a:spLocks noGrp="1" noChangeArrowheads="1"/>
          </p:cNvSpPr>
          <p:nvPr>
            <p:ph type="body" idx="1"/>
          </p:nvPr>
        </p:nvSpPr>
        <p:spPr>
          <a:xfrm>
            <a:off x="762000" y="1752600"/>
            <a:ext cx="8153400" cy="4114800"/>
          </a:xfrm>
        </p:spPr>
        <p:txBody>
          <a:bodyPr/>
          <a:lstStyle/>
          <a:p>
            <a:pPr eaLnBrk="1" hangingPunct="1"/>
            <a:r>
              <a:rPr lang="en-US" altLang="zh-CN" sz="2600" dirty="0" smtClean="0"/>
              <a:t> </a:t>
            </a:r>
            <a:r>
              <a:rPr lang="zh-CN" altLang="en-US" sz="2600" dirty="0" smtClean="0">
                <a:solidFill>
                  <a:srgbClr val="FF3300"/>
                </a:solidFill>
              </a:rPr>
              <a:t>用户级审计</a:t>
            </a:r>
          </a:p>
          <a:p>
            <a:pPr lvl="1" eaLnBrk="1" hangingPunct="1"/>
            <a:r>
              <a:rPr lang="zh-CN" altLang="en-US" dirty="0" smtClean="0"/>
              <a:t>由用户设置</a:t>
            </a:r>
          </a:p>
          <a:p>
            <a:pPr lvl="1" eaLnBrk="1" hangingPunct="1"/>
            <a:r>
              <a:rPr lang="zh-CN" altLang="en-US" dirty="0" smtClean="0"/>
              <a:t>用户针对自己创建的</a:t>
            </a:r>
            <a:r>
              <a:rPr lang="zh-CN" altLang="en-US" dirty="0" smtClean="0">
                <a:solidFill>
                  <a:srgbClr val="FF3300"/>
                </a:solidFill>
              </a:rPr>
              <a:t>数据库表或视图</a:t>
            </a:r>
            <a:r>
              <a:rPr lang="zh-CN" altLang="en-US" dirty="0" smtClean="0"/>
              <a:t>进行审计</a:t>
            </a:r>
          </a:p>
          <a:p>
            <a:pPr lvl="1" eaLnBrk="1" hangingPunct="1"/>
            <a:r>
              <a:rPr lang="zh-CN" altLang="en-US" dirty="0" smtClean="0"/>
              <a:t>审计内容</a:t>
            </a:r>
          </a:p>
          <a:p>
            <a:pPr lvl="2" eaLnBrk="1" hangingPunct="1"/>
            <a:r>
              <a:rPr lang="zh-CN" altLang="en-US" dirty="0" smtClean="0"/>
              <a:t>所有用户对这些表或视图的</a:t>
            </a:r>
            <a:r>
              <a:rPr lang="zh-CN" altLang="en-US" dirty="0" smtClean="0">
                <a:solidFill>
                  <a:srgbClr val="FF3300"/>
                </a:solidFill>
              </a:rPr>
              <a:t>一切成功和／或不成功的访问要求</a:t>
            </a:r>
          </a:p>
          <a:p>
            <a:pPr lvl="2" eaLnBrk="1" hangingPunct="1"/>
            <a:r>
              <a:rPr lang="zh-CN" altLang="en-US" dirty="0" smtClean="0">
                <a:solidFill>
                  <a:srgbClr val="FF3300"/>
                </a:solidFill>
              </a:rPr>
              <a:t>所有用户对这些表或视图的各类</a:t>
            </a:r>
            <a:r>
              <a:rPr lang="en-US" altLang="zh-CN" dirty="0" smtClean="0">
                <a:solidFill>
                  <a:srgbClr val="FF3300"/>
                </a:solidFill>
              </a:rPr>
              <a:t>SQL</a:t>
            </a:r>
            <a:r>
              <a:rPr lang="zh-CN" altLang="en-US" dirty="0" smtClean="0">
                <a:solidFill>
                  <a:srgbClr val="FF3300"/>
                </a:solidFill>
              </a:rPr>
              <a:t>操作</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smtClean="0"/>
              <a:t>ORACLE</a:t>
            </a:r>
            <a:r>
              <a:rPr lang="zh-CN" altLang="en-US" smtClean="0"/>
              <a:t>的审计技术</a:t>
            </a:r>
            <a:r>
              <a:rPr lang="en-US" altLang="zh-CN" smtClean="0"/>
              <a:t>(</a:t>
            </a:r>
            <a:r>
              <a:rPr lang="zh-CN" altLang="en-US" smtClean="0"/>
              <a:t>续</a:t>
            </a:r>
            <a:r>
              <a:rPr lang="en-US" altLang="zh-CN" smtClean="0"/>
              <a:t>)</a:t>
            </a:r>
            <a:endParaRPr lang="en-US" altLang="zh-CN" sz="4600" smtClean="0"/>
          </a:p>
        </p:txBody>
      </p:sp>
      <p:sp>
        <p:nvSpPr>
          <p:cNvPr id="139267" name="Rectangle 3"/>
          <p:cNvSpPr>
            <a:spLocks noGrp="1" noChangeArrowheads="1"/>
          </p:cNvSpPr>
          <p:nvPr>
            <p:ph type="body" idx="1"/>
          </p:nvPr>
        </p:nvSpPr>
        <p:spPr/>
        <p:txBody>
          <a:bodyPr/>
          <a:lstStyle/>
          <a:p>
            <a:pPr eaLnBrk="1" hangingPunct="1">
              <a:lnSpc>
                <a:spcPct val="90000"/>
              </a:lnSpc>
            </a:pPr>
            <a:r>
              <a:rPr lang="zh-CN" altLang="en-US" sz="2600" smtClean="0">
                <a:solidFill>
                  <a:srgbClr val="FF3300"/>
                </a:solidFill>
              </a:rPr>
              <a:t>系统级审计</a:t>
            </a:r>
          </a:p>
          <a:p>
            <a:pPr lvl="1" eaLnBrk="1" hangingPunct="1">
              <a:spcBef>
                <a:spcPct val="60000"/>
              </a:spcBef>
            </a:pPr>
            <a:r>
              <a:rPr lang="en-US" altLang="zh-CN" smtClean="0">
                <a:solidFill>
                  <a:srgbClr val="FF3300"/>
                </a:solidFill>
              </a:rPr>
              <a:t>DBA</a:t>
            </a:r>
            <a:r>
              <a:rPr lang="zh-CN" altLang="en-US" smtClean="0">
                <a:solidFill>
                  <a:srgbClr val="FF3300"/>
                </a:solidFill>
              </a:rPr>
              <a:t>设置</a:t>
            </a:r>
          </a:p>
          <a:p>
            <a:pPr lvl="1" eaLnBrk="1" hangingPunct="1">
              <a:spcBef>
                <a:spcPct val="60000"/>
              </a:spcBef>
            </a:pPr>
            <a:r>
              <a:rPr lang="zh-CN" altLang="en-US" smtClean="0"/>
              <a:t>审计对象和内容</a:t>
            </a:r>
          </a:p>
          <a:p>
            <a:pPr lvl="2" eaLnBrk="1" hangingPunct="1">
              <a:lnSpc>
                <a:spcPct val="120000"/>
              </a:lnSpc>
            </a:pPr>
            <a:r>
              <a:rPr lang="zh-CN" altLang="en-US" smtClean="0">
                <a:solidFill>
                  <a:srgbClr val="FF3300"/>
                </a:solidFill>
              </a:rPr>
              <a:t>成功或失败的登录要求</a:t>
            </a:r>
          </a:p>
          <a:p>
            <a:pPr lvl="2" eaLnBrk="1" hangingPunct="1">
              <a:lnSpc>
                <a:spcPct val="120000"/>
              </a:lnSpc>
            </a:pPr>
            <a:r>
              <a:rPr lang="en-US" altLang="zh-CN" smtClean="0">
                <a:solidFill>
                  <a:srgbClr val="FF3300"/>
                </a:solidFill>
              </a:rPr>
              <a:t>GRANT</a:t>
            </a:r>
            <a:r>
              <a:rPr lang="zh-CN" altLang="en-US" smtClean="0">
                <a:solidFill>
                  <a:srgbClr val="FF3300"/>
                </a:solidFill>
              </a:rPr>
              <a:t>和</a:t>
            </a:r>
            <a:r>
              <a:rPr lang="en-US" altLang="zh-CN" smtClean="0">
                <a:solidFill>
                  <a:srgbClr val="FF3300"/>
                </a:solidFill>
              </a:rPr>
              <a:t>REVOKE</a:t>
            </a:r>
            <a:r>
              <a:rPr lang="zh-CN" altLang="en-US" smtClean="0">
                <a:solidFill>
                  <a:srgbClr val="FF3300"/>
                </a:solidFill>
              </a:rPr>
              <a:t>操作</a:t>
            </a:r>
          </a:p>
          <a:p>
            <a:pPr lvl="2" eaLnBrk="1" hangingPunct="1">
              <a:lnSpc>
                <a:spcPct val="120000"/>
              </a:lnSpc>
            </a:pPr>
            <a:r>
              <a:rPr lang="zh-CN" altLang="en-US" smtClean="0">
                <a:solidFill>
                  <a:srgbClr val="FF3300"/>
                </a:solidFill>
              </a:rPr>
              <a:t>其他数据库级权限下的操作</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mtClean="0"/>
              <a:t>ORACLE</a:t>
            </a:r>
            <a:r>
              <a:rPr lang="zh-CN" altLang="en-US" smtClean="0"/>
              <a:t>的</a:t>
            </a:r>
            <a:r>
              <a:rPr lang="zh-CN" altLang="en-US" sz="4600" smtClean="0"/>
              <a:t>审计设置</a:t>
            </a:r>
            <a:endParaRPr lang="zh-CN" altLang="en-US" smtClean="0"/>
          </a:p>
        </p:txBody>
      </p:sp>
      <p:sp>
        <p:nvSpPr>
          <p:cNvPr id="140291" name="Rectangle 3"/>
          <p:cNvSpPr>
            <a:spLocks noGrp="1" noChangeArrowheads="1"/>
          </p:cNvSpPr>
          <p:nvPr>
            <p:ph type="body" idx="1"/>
          </p:nvPr>
        </p:nvSpPr>
        <p:spPr/>
        <p:txBody>
          <a:bodyPr/>
          <a:lstStyle/>
          <a:p>
            <a:pPr eaLnBrk="1" hangingPunct="1">
              <a:lnSpc>
                <a:spcPct val="90000"/>
              </a:lnSpc>
            </a:pPr>
            <a:r>
              <a:rPr lang="en-US" altLang="zh-CN" dirty="0"/>
              <a:t>  </a:t>
            </a:r>
            <a:r>
              <a:rPr lang="zh-CN" altLang="en-US" dirty="0"/>
              <a:t>可以自由设置</a:t>
            </a:r>
          </a:p>
          <a:p>
            <a:pPr lvl="1" eaLnBrk="1" hangingPunct="1">
              <a:lnSpc>
                <a:spcPct val="140000"/>
              </a:lnSpc>
            </a:pPr>
            <a:r>
              <a:rPr lang="en-US" altLang="zh-CN" sz="3000" dirty="0" smtClean="0"/>
              <a:t>AUDIT</a:t>
            </a:r>
            <a:r>
              <a:rPr lang="zh-CN" altLang="en-US" sz="3000" dirty="0" smtClean="0"/>
              <a:t>：设置审计功能</a:t>
            </a:r>
          </a:p>
          <a:p>
            <a:pPr eaLnBrk="1" hangingPunct="1">
              <a:lnSpc>
                <a:spcPct val="90000"/>
              </a:lnSpc>
              <a:buFont typeface="Wingdings" pitchFamily="2" charset="2"/>
              <a:buNone/>
            </a:pPr>
            <a:r>
              <a:rPr lang="zh-CN" altLang="en-US" sz="2600" dirty="0" smtClean="0"/>
              <a:t>		    </a:t>
            </a:r>
            <a:r>
              <a:rPr lang="zh-CN" altLang="en-US" sz="2100" dirty="0" smtClean="0"/>
              <a:t>例： </a:t>
            </a:r>
            <a:r>
              <a:rPr lang="en-US" altLang="zh-CN" sz="2100" dirty="0" smtClean="0">
                <a:solidFill>
                  <a:srgbClr val="FF3300"/>
                </a:solidFill>
              </a:rPr>
              <a:t>AUDIT ALTER,UPDATE ON  SC;</a:t>
            </a:r>
          </a:p>
          <a:p>
            <a:pPr lvl="1" eaLnBrk="1" hangingPunct="1">
              <a:lnSpc>
                <a:spcPct val="90000"/>
              </a:lnSpc>
            </a:pPr>
            <a:r>
              <a:rPr lang="en-US" altLang="zh-CN" sz="2200" dirty="0" smtClean="0"/>
              <a:t> </a:t>
            </a:r>
            <a:r>
              <a:rPr lang="en-US" altLang="zh-CN" dirty="0" smtClean="0"/>
              <a:t>NOAUDIT</a:t>
            </a:r>
            <a:r>
              <a:rPr lang="zh-CN" altLang="en-US" dirty="0" smtClean="0"/>
              <a:t>：取消审计功能</a:t>
            </a:r>
            <a:endParaRPr lang="zh-CN" altLang="en-US" sz="2200" dirty="0" smtClean="0"/>
          </a:p>
          <a:p>
            <a:pPr eaLnBrk="1" hangingPunct="1">
              <a:lnSpc>
                <a:spcPct val="90000"/>
              </a:lnSpc>
              <a:buFont typeface="Wingdings" pitchFamily="2" charset="2"/>
              <a:buNone/>
            </a:pPr>
            <a:r>
              <a:rPr lang="zh-CN" altLang="en-US" sz="2100" dirty="0" smtClean="0"/>
              <a:t>		    例： </a:t>
            </a:r>
            <a:r>
              <a:rPr lang="en-US" altLang="zh-CN" sz="2100" dirty="0" smtClean="0">
                <a:solidFill>
                  <a:srgbClr val="FF3300"/>
                </a:solidFill>
              </a:rPr>
              <a:t>NOAUDIT ALL ON  SC;</a:t>
            </a:r>
            <a:endParaRPr lang="en-US" altLang="zh-CN" dirty="0" smtClean="0">
              <a:solidFill>
                <a:srgbClr val="FF3300"/>
              </a:solidFill>
            </a:endParaRPr>
          </a:p>
          <a:p>
            <a:pPr lvl="1" eaLnBrk="1" hangingPunct="1">
              <a:lnSpc>
                <a:spcPct val="140000"/>
              </a:lnSpc>
            </a:pPr>
            <a:r>
              <a:rPr lang="en-US" altLang="zh-CN" dirty="0" smtClean="0"/>
              <a:t> </a:t>
            </a:r>
            <a:r>
              <a:rPr lang="zh-CN" altLang="en-US" dirty="0" smtClean="0"/>
              <a:t>对哪些表进行审计</a:t>
            </a:r>
          </a:p>
          <a:p>
            <a:pPr lvl="1" eaLnBrk="1" hangingPunct="1">
              <a:lnSpc>
                <a:spcPct val="140000"/>
              </a:lnSpc>
            </a:pPr>
            <a:r>
              <a:rPr lang="zh-CN" altLang="en-US" dirty="0" smtClean="0"/>
              <a:t> 对哪些操作进行审计</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zh-CN" smtClean="0"/>
              <a:t>ORACLE</a:t>
            </a:r>
            <a:r>
              <a:rPr lang="zh-CN" altLang="en-US" smtClean="0"/>
              <a:t>的审计技术（续）</a:t>
            </a:r>
          </a:p>
        </p:txBody>
      </p:sp>
      <p:sp>
        <p:nvSpPr>
          <p:cNvPr id="141315" name="Rectangle 3"/>
          <p:cNvSpPr>
            <a:spLocks noGrp="1" noChangeArrowheads="1"/>
          </p:cNvSpPr>
          <p:nvPr>
            <p:ph type="body" idx="1"/>
          </p:nvPr>
        </p:nvSpPr>
        <p:spPr/>
        <p:txBody>
          <a:bodyPr/>
          <a:lstStyle/>
          <a:p>
            <a:pPr eaLnBrk="1" hangingPunct="1"/>
            <a:r>
              <a:rPr lang="zh-CN" altLang="en-US" sz="3400" smtClean="0"/>
              <a:t>与审计功能有关的数据字典表</a:t>
            </a:r>
          </a:p>
          <a:p>
            <a:pPr lvl="1" eaLnBrk="1" hangingPunct="1">
              <a:lnSpc>
                <a:spcPct val="200000"/>
              </a:lnSpc>
            </a:pPr>
            <a:r>
              <a:rPr lang="zh-CN" altLang="en-US" smtClean="0"/>
              <a:t> </a:t>
            </a:r>
            <a:r>
              <a:rPr lang="en-US" altLang="zh-CN" smtClean="0"/>
              <a:t>SYS.TABLES</a:t>
            </a:r>
            <a:r>
              <a:rPr lang="zh-CN" altLang="en-US" smtClean="0"/>
              <a:t>：</a:t>
            </a:r>
            <a:r>
              <a:rPr lang="zh-CN" altLang="en-US" smtClean="0">
                <a:solidFill>
                  <a:srgbClr val="FF3300"/>
                </a:solidFill>
              </a:rPr>
              <a:t>审计设置</a:t>
            </a:r>
          </a:p>
          <a:p>
            <a:pPr lvl="1" eaLnBrk="1" hangingPunct="1">
              <a:lnSpc>
                <a:spcPct val="200000"/>
              </a:lnSpc>
            </a:pPr>
            <a:r>
              <a:rPr lang="zh-CN" altLang="en-US" smtClean="0"/>
              <a:t> </a:t>
            </a:r>
            <a:r>
              <a:rPr lang="en-US" altLang="zh-CN" smtClean="0"/>
              <a:t>SYS.AUDIT_TRAIL</a:t>
            </a:r>
            <a:r>
              <a:rPr lang="zh-CN" altLang="en-US" smtClean="0"/>
              <a:t>：</a:t>
            </a:r>
            <a:r>
              <a:rPr lang="zh-CN" altLang="en-US" smtClean="0">
                <a:solidFill>
                  <a:srgbClr val="FF3300"/>
                </a:solidFill>
              </a:rPr>
              <a:t>审计内容</a:t>
            </a:r>
          </a:p>
          <a:p>
            <a:pPr lvl="1" algn="just" eaLnBrk="1" hangingPunct="1">
              <a:lnSpc>
                <a:spcPct val="200000"/>
              </a:lnSpc>
            </a:pPr>
            <a:r>
              <a:rPr lang="en-US" altLang="zh-CN" smtClean="0"/>
              <a:t>SYSTEM.AUDIT_ACTION</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t>ORACLE</a:t>
            </a:r>
            <a:r>
              <a:rPr lang="zh-CN" altLang="en-US" smtClean="0"/>
              <a:t>的审计技术（续）</a:t>
            </a:r>
          </a:p>
        </p:txBody>
      </p:sp>
      <p:sp>
        <p:nvSpPr>
          <p:cNvPr id="142339" name="Rectangle 3"/>
          <p:cNvSpPr>
            <a:spLocks noGrp="1" noChangeArrowheads="1"/>
          </p:cNvSpPr>
          <p:nvPr>
            <p:ph type="body" idx="1"/>
          </p:nvPr>
        </p:nvSpPr>
        <p:spPr/>
        <p:txBody>
          <a:bodyPr/>
          <a:lstStyle/>
          <a:p>
            <a:pPr eaLnBrk="1" hangingPunct="1"/>
            <a:r>
              <a:rPr lang="en-US" altLang="zh-CN" smtClean="0"/>
              <a:t> SYS.TABLES</a:t>
            </a:r>
            <a:r>
              <a:rPr lang="zh-CN" altLang="en-US" smtClean="0"/>
              <a:t>：</a:t>
            </a:r>
          </a:p>
          <a:p>
            <a:pPr lvl="1" algn="just" eaLnBrk="1" hangingPunct="1">
              <a:lnSpc>
                <a:spcPct val="200000"/>
              </a:lnSpc>
            </a:pPr>
            <a:r>
              <a:rPr lang="en-US" altLang="zh-CN" smtClean="0"/>
              <a:t>TAB$NAME:     </a:t>
            </a:r>
            <a:r>
              <a:rPr lang="zh-CN" altLang="en-US" smtClean="0"/>
              <a:t>表名；</a:t>
            </a:r>
          </a:p>
          <a:p>
            <a:pPr lvl="1" eaLnBrk="1" hangingPunct="1">
              <a:lnSpc>
                <a:spcPct val="200000"/>
              </a:lnSpc>
            </a:pPr>
            <a:r>
              <a:rPr lang="en-US" altLang="zh-CN" smtClean="0"/>
              <a:t>TAB$OWNER</a:t>
            </a:r>
            <a:r>
              <a:rPr lang="zh-CN" altLang="en-US" smtClean="0"/>
              <a:t>：表的拥有者（即创建者）</a:t>
            </a:r>
            <a:r>
              <a:rPr lang="en-US" altLang="zh-CN" smtClean="0"/>
              <a:t>TAB$AUDIT</a:t>
            </a:r>
            <a:r>
              <a:rPr lang="zh-CN" altLang="en-US" smtClean="0"/>
              <a:t>：   审计设置</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ltLang="zh-CN" sz="4400" dirty="0" smtClean="0"/>
              <a:t>4.4Oracle</a:t>
            </a:r>
            <a:r>
              <a:rPr lang="zh-CN" altLang="en-US" sz="4400" dirty="0" smtClean="0"/>
              <a:t>数据库的安全性措施</a:t>
            </a:r>
            <a:endParaRPr lang="zh-CN" altLang="en-US" sz="4600" dirty="0" smtClean="0"/>
          </a:p>
        </p:txBody>
      </p:sp>
      <p:sp>
        <p:nvSpPr>
          <p:cNvPr id="143363" name="Rectangle 3"/>
          <p:cNvSpPr>
            <a:spLocks noGrp="1" noChangeArrowheads="1"/>
          </p:cNvSpPr>
          <p:nvPr>
            <p:ph type="body" idx="1"/>
          </p:nvPr>
        </p:nvSpPr>
        <p:spPr/>
        <p:txBody>
          <a:bodyPr/>
          <a:lstStyle/>
          <a:p>
            <a:pPr eaLnBrk="1" hangingPunct="1"/>
            <a:r>
              <a:rPr lang="en-US" altLang="zh-CN" sz="3400" smtClean="0"/>
              <a:t>ORACLE</a:t>
            </a:r>
            <a:r>
              <a:rPr lang="zh-CN" altLang="en-US" sz="3400" smtClean="0"/>
              <a:t>的安全措施</a:t>
            </a:r>
            <a:r>
              <a:rPr lang="en-US" altLang="zh-CN" sz="3400" smtClean="0"/>
              <a:t>:</a:t>
            </a:r>
          </a:p>
          <a:p>
            <a:pPr lvl="1" eaLnBrk="1" hangingPunct="1">
              <a:lnSpc>
                <a:spcPct val="140000"/>
              </a:lnSpc>
            </a:pPr>
            <a:r>
              <a:rPr lang="zh-CN" altLang="en-US" smtClean="0"/>
              <a:t>用户标识和鉴定</a:t>
            </a:r>
          </a:p>
          <a:p>
            <a:pPr lvl="1" eaLnBrk="1" hangingPunct="1">
              <a:lnSpc>
                <a:spcPct val="140000"/>
              </a:lnSpc>
            </a:pPr>
            <a:r>
              <a:rPr lang="zh-CN" altLang="en-US" smtClean="0"/>
              <a:t>授权和检查机制</a:t>
            </a:r>
          </a:p>
          <a:p>
            <a:pPr lvl="1" eaLnBrk="1" hangingPunct="1">
              <a:lnSpc>
                <a:spcPct val="140000"/>
              </a:lnSpc>
            </a:pPr>
            <a:r>
              <a:rPr lang="zh-CN" altLang="en-US" smtClean="0"/>
              <a:t>审计技术</a:t>
            </a:r>
          </a:p>
          <a:p>
            <a:pPr lvl="1" eaLnBrk="1" hangingPunct="1">
              <a:lnSpc>
                <a:spcPct val="140000"/>
              </a:lnSpc>
            </a:pPr>
            <a:r>
              <a:rPr lang="zh-CN" altLang="en-US" smtClean="0">
                <a:solidFill>
                  <a:srgbClr val="FF3300"/>
                </a:solidFill>
              </a:rPr>
              <a:t>用户通过触发器灵活定义自己的安全性措施</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用户定义的安全性措施</a:t>
            </a:r>
          </a:p>
        </p:txBody>
      </p:sp>
      <p:sp>
        <p:nvSpPr>
          <p:cNvPr id="144387" name="Rectangle 3"/>
          <p:cNvSpPr>
            <a:spLocks noGrp="1" noChangeArrowheads="1"/>
          </p:cNvSpPr>
          <p:nvPr>
            <p:ph type="body" idx="1"/>
          </p:nvPr>
        </p:nvSpPr>
        <p:spPr>
          <a:xfrm>
            <a:off x="990600" y="1828800"/>
            <a:ext cx="8153400" cy="4114800"/>
          </a:xfrm>
        </p:spPr>
        <p:txBody>
          <a:bodyPr/>
          <a:lstStyle/>
          <a:p>
            <a:pPr eaLnBrk="1" hangingPunct="1"/>
            <a:r>
              <a:rPr lang="zh-CN" altLang="en-US" sz="3600" dirty="0" smtClean="0">
                <a:solidFill>
                  <a:srgbClr val="FF3300"/>
                </a:solidFill>
              </a:rPr>
              <a:t>用数据库级触发器定义用户级安全性</a:t>
            </a:r>
          </a:p>
          <a:p>
            <a:pPr eaLnBrk="1" hangingPunct="1">
              <a:buFont typeface="Wingdings" pitchFamily="2" charset="2"/>
              <a:buNone/>
            </a:pPr>
            <a:endParaRPr lang="zh-CN" altLang="en-US" dirty="0" smtClean="0"/>
          </a:p>
          <a:p>
            <a:pPr eaLnBrk="1" hangingPunct="1">
              <a:buFont typeface="Wingdings" pitchFamily="2" charset="2"/>
              <a:buNone/>
            </a:pPr>
            <a:r>
              <a:rPr lang="zh-CN" altLang="en-US" dirty="0" smtClean="0"/>
              <a:t>例：</a:t>
            </a:r>
            <a:r>
              <a:rPr lang="zh-CN" altLang="en-US" dirty="0" smtClean="0">
                <a:solidFill>
                  <a:srgbClr val="FF3300"/>
                </a:solidFill>
              </a:rPr>
              <a:t>规定只能在工作时间内更新</a:t>
            </a:r>
            <a:r>
              <a:rPr lang="en-US" altLang="zh-CN" dirty="0" smtClean="0">
                <a:solidFill>
                  <a:srgbClr val="FF3300"/>
                </a:solidFill>
              </a:rPr>
              <a:t>Student</a:t>
            </a:r>
            <a:r>
              <a:rPr lang="zh-CN" altLang="en-US" dirty="0" smtClean="0">
                <a:solidFill>
                  <a:srgbClr val="FF3300"/>
                </a:solidFill>
              </a:rPr>
              <a:t>表</a:t>
            </a:r>
          </a:p>
          <a:p>
            <a:pPr eaLnBrk="1" hangingPunct="1">
              <a:buFont typeface="Wingdings" pitchFamily="2" charset="2"/>
              <a:buNone/>
            </a:pPr>
            <a:r>
              <a:rPr lang="zh-CN" altLang="en-US" dirty="0" smtClean="0"/>
              <a:t>        可以定义如下触发器：</a:t>
            </a:r>
          </a:p>
          <a:p>
            <a:pPr eaLnBrk="1" hangingPunct="1">
              <a:buFont typeface="Wingdings" pitchFamily="2" charset="2"/>
              <a:buNone/>
            </a:pPr>
            <a:endParaRPr lang="zh-CN" altLang="en-US" sz="2500" dirty="0" smtClean="0"/>
          </a:p>
          <a:p>
            <a:pPr eaLnBrk="1" hangingPunct="1">
              <a:buFont typeface="Wingdings" pitchFamily="2" charset="2"/>
              <a:buNone/>
            </a:pPr>
            <a:endParaRPr lang="zh-CN" altLang="en-US" sz="2500" dirty="0" smtClean="0"/>
          </a:p>
          <a:p>
            <a:pPr eaLnBrk="1" hangingPunct="1">
              <a:buFont typeface="Wingdings" pitchFamily="2" charset="2"/>
              <a:buNone/>
            </a:pPr>
            <a:r>
              <a:rPr lang="zh-CN" altLang="en-US" sz="25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t>4.1</a:t>
            </a:r>
            <a:r>
              <a:rPr lang="zh-CN" altLang="en-US" dirty="0" smtClean="0"/>
              <a:t>计算机安全性概论</a:t>
            </a:r>
            <a:endParaRPr lang="zh-CN" altLang="en-US" dirty="0" smtClean="0"/>
          </a:p>
        </p:txBody>
      </p:sp>
      <p:sp>
        <p:nvSpPr>
          <p:cNvPr id="20483" name="Rectangle 3"/>
          <p:cNvSpPr>
            <a:spLocks noGrp="1" noChangeArrowheads="1"/>
          </p:cNvSpPr>
          <p:nvPr>
            <p:ph type="body" idx="1"/>
          </p:nvPr>
        </p:nvSpPr>
        <p:spPr/>
        <p:txBody>
          <a:bodyPr/>
          <a:lstStyle/>
          <a:p>
            <a:pPr eaLnBrk="1" hangingPunct="1">
              <a:lnSpc>
                <a:spcPct val="210000"/>
              </a:lnSpc>
            </a:pPr>
            <a:r>
              <a:rPr lang="zh-CN" altLang="en-US" dirty="0" smtClean="0"/>
              <a:t>计算机系统的三类安全性问题 </a:t>
            </a:r>
          </a:p>
          <a:p>
            <a:pPr eaLnBrk="1" hangingPunct="1">
              <a:lnSpc>
                <a:spcPct val="210000"/>
              </a:lnSpc>
            </a:pPr>
            <a:r>
              <a:rPr lang="zh-CN" altLang="en-US" dirty="0" smtClean="0">
                <a:solidFill>
                  <a:srgbClr val="FF3300"/>
                </a:solidFill>
              </a:rPr>
              <a:t>可信计算机系统</a:t>
            </a:r>
            <a:r>
              <a:rPr lang="zh-CN" altLang="en-US" dirty="0" smtClean="0">
                <a:solidFill>
                  <a:schemeClr val="accent2"/>
                </a:solidFill>
              </a:rPr>
              <a:t>评测标准</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t>用户定义的安全性措施（续）</a:t>
            </a:r>
          </a:p>
        </p:txBody>
      </p:sp>
      <p:sp>
        <p:nvSpPr>
          <p:cNvPr id="145411" name="Rectangle 3"/>
          <p:cNvSpPr>
            <a:spLocks noGrp="1" noChangeArrowheads="1"/>
          </p:cNvSpPr>
          <p:nvPr>
            <p:ph type="body" idx="1"/>
          </p:nvPr>
        </p:nvSpPr>
        <p:spPr>
          <a:xfrm>
            <a:off x="611188" y="1989138"/>
            <a:ext cx="8153400" cy="4114800"/>
          </a:xfrm>
        </p:spPr>
        <p:txBody>
          <a:bodyPr/>
          <a:lstStyle/>
          <a:p>
            <a:pPr eaLnBrk="1" hangingPunct="1">
              <a:lnSpc>
                <a:spcPct val="90000"/>
              </a:lnSpc>
              <a:buFont typeface="Wingdings" pitchFamily="2" charset="2"/>
              <a:buNone/>
            </a:pPr>
            <a:r>
              <a:rPr lang="en-US" altLang="zh-CN" sz="2100" dirty="0" smtClean="0">
                <a:solidFill>
                  <a:srgbClr val="FF3300"/>
                </a:solidFill>
              </a:rPr>
              <a:t>CREATE TRIGGER </a:t>
            </a:r>
            <a:r>
              <a:rPr lang="en-US" altLang="zh-CN" sz="2100" dirty="0" err="1" smtClean="0">
                <a:solidFill>
                  <a:srgbClr val="FF3300"/>
                </a:solidFill>
              </a:rPr>
              <a:t>secure_student</a:t>
            </a:r>
            <a:endParaRPr lang="en-US" altLang="zh-CN" sz="2100" dirty="0" smtClean="0">
              <a:solidFill>
                <a:srgbClr val="FF3300"/>
              </a:solidFill>
            </a:endParaRPr>
          </a:p>
          <a:p>
            <a:pPr eaLnBrk="1" hangingPunct="1">
              <a:lnSpc>
                <a:spcPct val="90000"/>
              </a:lnSpc>
              <a:buFont typeface="Wingdings" pitchFamily="2" charset="2"/>
              <a:buNone/>
            </a:pPr>
            <a:r>
              <a:rPr lang="en-US" altLang="zh-CN" sz="2100" dirty="0" smtClean="0">
                <a:solidFill>
                  <a:srgbClr val="FF3300"/>
                </a:solidFill>
              </a:rPr>
              <a:t>BEFORE INSERT OR UPDATE OR DELETE ON Student </a:t>
            </a:r>
          </a:p>
          <a:p>
            <a:pPr eaLnBrk="1" hangingPunct="1">
              <a:lnSpc>
                <a:spcPct val="90000"/>
              </a:lnSpc>
              <a:buFont typeface="Wingdings" pitchFamily="2" charset="2"/>
              <a:buNone/>
            </a:pPr>
            <a:r>
              <a:rPr lang="en-US" altLang="zh-CN" sz="2100" dirty="0" smtClean="0">
                <a:solidFill>
                  <a:srgbClr val="FF3300"/>
                </a:solidFill>
              </a:rPr>
              <a:t>BEGIN</a:t>
            </a:r>
          </a:p>
          <a:p>
            <a:pPr eaLnBrk="1" hangingPunct="1">
              <a:lnSpc>
                <a:spcPct val="90000"/>
              </a:lnSpc>
              <a:buFont typeface="Wingdings" pitchFamily="2" charset="2"/>
              <a:buNone/>
            </a:pPr>
            <a:r>
              <a:rPr lang="en-US" altLang="zh-CN" sz="2100" dirty="0" smtClean="0">
                <a:solidFill>
                  <a:srgbClr val="FF3300"/>
                </a:solidFill>
              </a:rPr>
              <a:t>    IF (TO_CHAR(</a:t>
            </a:r>
            <a:r>
              <a:rPr lang="en-US" altLang="zh-CN" sz="2100" dirty="0" err="1" smtClean="0">
                <a:solidFill>
                  <a:srgbClr val="FF3300"/>
                </a:solidFill>
              </a:rPr>
              <a:t>sysdate</a:t>
            </a:r>
            <a:r>
              <a:rPr lang="en-US" altLang="zh-CN" sz="2100" dirty="0" smtClean="0">
                <a:solidFill>
                  <a:srgbClr val="FF3300"/>
                </a:solidFill>
              </a:rPr>
              <a:t>,'DY') IN ('SAT','SUN'))</a:t>
            </a:r>
          </a:p>
          <a:p>
            <a:pPr eaLnBrk="1" hangingPunct="1">
              <a:lnSpc>
                <a:spcPct val="90000"/>
              </a:lnSpc>
              <a:buFont typeface="Wingdings" pitchFamily="2" charset="2"/>
              <a:buNone/>
            </a:pPr>
            <a:r>
              <a:rPr lang="en-US" altLang="zh-CN" sz="2100" dirty="0" smtClean="0">
                <a:solidFill>
                  <a:srgbClr val="FF3300"/>
                </a:solidFill>
              </a:rPr>
              <a:t>            OR (TO_NUMBER(sysdate,'HH24') NOT</a:t>
            </a:r>
          </a:p>
          <a:p>
            <a:pPr eaLnBrk="1" hangingPunct="1">
              <a:lnSpc>
                <a:spcPct val="90000"/>
              </a:lnSpc>
              <a:buFont typeface="Wingdings" pitchFamily="2" charset="2"/>
              <a:buNone/>
            </a:pPr>
            <a:r>
              <a:rPr lang="en-US" altLang="zh-CN" sz="2100" dirty="0" smtClean="0">
                <a:solidFill>
                  <a:srgbClr val="FF3300"/>
                </a:solidFill>
              </a:rPr>
              <a:t>                     BETWEEN 8 AND 17) </a:t>
            </a:r>
          </a:p>
          <a:p>
            <a:pPr eaLnBrk="1" hangingPunct="1">
              <a:lnSpc>
                <a:spcPct val="90000"/>
              </a:lnSpc>
              <a:buFont typeface="Wingdings" pitchFamily="2" charset="2"/>
              <a:buNone/>
            </a:pPr>
            <a:r>
              <a:rPr lang="en-US" altLang="zh-CN" sz="2100" dirty="0" smtClean="0">
                <a:solidFill>
                  <a:srgbClr val="FF3300"/>
                </a:solidFill>
              </a:rPr>
              <a:t>    THEN</a:t>
            </a:r>
          </a:p>
          <a:p>
            <a:pPr eaLnBrk="1" hangingPunct="1">
              <a:lnSpc>
                <a:spcPct val="90000"/>
              </a:lnSpc>
              <a:buFont typeface="Wingdings" pitchFamily="2" charset="2"/>
              <a:buNone/>
            </a:pPr>
            <a:r>
              <a:rPr lang="en-US" altLang="zh-CN" sz="2600" dirty="0" smtClean="0">
                <a:solidFill>
                  <a:srgbClr val="FF3300"/>
                </a:solidFill>
              </a:rPr>
              <a:t>          </a:t>
            </a:r>
            <a:r>
              <a:rPr lang="en-US" altLang="zh-CN" sz="2100" dirty="0" smtClean="0">
                <a:solidFill>
                  <a:srgbClr val="FF3300"/>
                </a:solidFill>
              </a:rPr>
              <a:t>RAISE_APPLICATION_ERROR(-20506, 'You may</a:t>
            </a:r>
          </a:p>
          <a:p>
            <a:pPr eaLnBrk="1" hangingPunct="1">
              <a:lnSpc>
                <a:spcPct val="90000"/>
              </a:lnSpc>
              <a:buFont typeface="Wingdings" pitchFamily="2" charset="2"/>
              <a:buNone/>
            </a:pPr>
            <a:r>
              <a:rPr lang="en-US" altLang="zh-CN" sz="2100" dirty="0" smtClean="0">
                <a:solidFill>
                  <a:srgbClr val="FF3300"/>
                </a:solidFill>
              </a:rPr>
              <a:t>                    only change data during normal business hours.')</a:t>
            </a:r>
          </a:p>
          <a:p>
            <a:pPr eaLnBrk="1" hangingPunct="1">
              <a:lnSpc>
                <a:spcPct val="90000"/>
              </a:lnSpc>
              <a:buFont typeface="Wingdings" pitchFamily="2" charset="2"/>
              <a:buNone/>
            </a:pPr>
            <a:r>
              <a:rPr lang="en-US" altLang="zh-CN" sz="2100" dirty="0" smtClean="0">
                <a:solidFill>
                  <a:srgbClr val="FF3300"/>
                </a:solidFill>
              </a:rPr>
              <a:t>     END IF;</a:t>
            </a:r>
          </a:p>
          <a:p>
            <a:pPr eaLnBrk="1" hangingPunct="1">
              <a:lnSpc>
                <a:spcPct val="90000"/>
              </a:lnSpc>
              <a:buFont typeface="Wingdings" pitchFamily="2" charset="2"/>
              <a:buNone/>
            </a:pPr>
            <a:r>
              <a:rPr lang="en-US" altLang="zh-CN" sz="2100" dirty="0" smtClean="0">
                <a:solidFill>
                  <a:srgbClr val="FF3300"/>
                </a:solidFill>
              </a:rPr>
              <a:t>END;</a:t>
            </a:r>
            <a:r>
              <a:rPr lang="en-US" altLang="zh-CN" sz="2100" dirty="0" smtClean="0"/>
              <a:t>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mtClean="0"/>
              <a:t>用户定义的安全性措施（续）</a:t>
            </a:r>
          </a:p>
        </p:txBody>
      </p:sp>
      <p:sp>
        <p:nvSpPr>
          <p:cNvPr id="146435" name="Rectangle 3"/>
          <p:cNvSpPr>
            <a:spLocks noGrp="1" noChangeArrowheads="1"/>
          </p:cNvSpPr>
          <p:nvPr>
            <p:ph type="body" idx="1"/>
          </p:nvPr>
        </p:nvSpPr>
        <p:spPr/>
        <p:txBody>
          <a:bodyPr/>
          <a:lstStyle/>
          <a:p>
            <a:pPr lvl="1" eaLnBrk="1" hangingPunct="1">
              <a:lnSpc>
                <a:spcPct val="120000"/>
              </a:lnSpc>
              <a:spcBef>
                <a:spcPct val="60000"/>
              </a:spcBef>
            </a:pPr>
            <a:r>
              <a:rPr lang="zh-CN" altLang="en-US" smtClean="0"/>
              <a:t>触发器存放在</a:t>
            </a:r>
            <a:r>
              <a:rPr lang="zh-CN" altLang="en-US" smtClean="0">
                <a:solidFill>
                  <a:srgbClr val="FF3300"/>
                </a:solidFill>
              </a:rPr>
              <a:t>数据字典中</a:t>
            </a:r>
          </a:p>
          <a:p>
            <a:pPr lvl="1" eaLnBrk="1" hangingPunct="1">
              <a:lnSpc>
                <a:spcPct val="120000"/>
              </a:lnSpc>
              <a:spcBef>
                <a:spcPct val="80000"/>
              </a:spcBef>
            </a:pPr>
            <a:r>
              <a:rPr lang="zh-CN" altLang="en-US" smtClean="0"/>
              <a:t>用户每次对</a:t>
            </a:r>
            <a:r>
              <a:rPr lang="en-US" altLang="zh-CN" smtClean="0"/>
              <a:t>Student</a:t>
            </a:r>
            <a:r>
              <a:rPr lang="zh-CN" altLang="en-US" smtClean="0"/>
              <a:t>表执行</a:t>
            </a:r>
            <a:r>
              <a:rPr lang="en-US" altLang="zh-CN" smtClean="0"/>
              <a:t>INSERT</a:t>
            </a:r>
            <a:r>
              <a:rPr lang="zh-CN" altLang="en-US" smtClean="0"/>
              <a:t>、</a:t>
            </a:r>
            <a:r>
              <a:rPr lang="en-US" altLang="zh-CN" smtClean="0"/>
              <a:t>UPDATE</a:t>
            </a:r>
            <a:r>
              <a:rPr lang="zh-CN" altLang="en-US" smtClean="0"/>
              <a:t>或</a:t>
            </a:r>
            <a:r>
              <a:rPr lang="en-US" altLang="zh-CN" smtClean="0"/>
              <a:t>DELETE</a:t>
            </a:r>
            <a:r>
              <a:rPr lang="zh-CN" altLang="en-US" smtClean="0"/>
              <a:t>自动触发该触发器</a:t>
            </a:r>
          </a:p>
          <a:p>
            <a:pPr lvl="1" eaLnBrk="1" hangingPunct="1">
              <a:lnSpc>
                <a:spcPct val="120000"/>
              </a:lnSpc>
              <a:spcBef>
                <a:spcPct val="80000"/>
              </a:spcBef>
            </a:pPr>
            <a:r>
              <a:rPr lang="zh-CN" altLang="en-US" smtClean="0"/>
              <a:t>系统检查当时的系统时间，如是周六或周日，或者不是</a:t>
            </a:r>
            <a:r>
              <a:rPr lang="en-US" altLang="zh-CN" smtClean="0"/>
              <a:t>8</a:t>
            </a:r>
            <a:r>
              <a:rPr lang="zh-CN" altLang="en-US" smtClean="0"/>
              <a:t>点至</a:t>
            </a:r>
            <a:r>
              <a:rPr lang="en-US" altLang="zh-CN" smtClean="0"/>
              <a:t>17</a:t>
            </a:r>
            <a:r>
              <a:rPr lang="zh-CN" altLang="en-US" smtClean="0"/>
              <a:t>点，系统会拒绝执行用户的更新操作，并提示出错信息。</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mtClean="0"/>
              <a:t>用户定义的安全性措施（续）</a:t>
            </a:r>
          </a:p>
        </p:txBody>
      </p:sp>
      <p:sp>
        <p:nvSpPr>
          <p:cNvPr id="147459" name="Rectangle 3"/>
          <p:cNvSpPr>
            <a:spLocks noGrp="1" noChangeArrowheads="1"/>
          </p:cNvSpPr>
          <p:nvPr>
            <p:ph type="body" idx="1"/>
          </p:nvPr>
        </p:nvSpPr>
        <p:spPr/>
        <p:txBody>
          <a:bodyPr/>
          <a:lstStyle/>
          <a:p>
            <a:pPr eaLnBrk="1" hangingPunct="1">
              <a:lnSpc>
                <a:spcPct val="150000"/>
              </a:lnSpc>
            </a:pPr>
            <a:r>
              <a:rPr lang="zh-CN" altLang="en-US" smtClean="0"/>
              <a:t>利用触发器进一步</a:t>
            </a:r>
            <a:r>
              <a:rPr lang="zh-CN" altLang="en-US" smtClean="0">
                <a:solidFill>
                  <a:srgbClr val="FF3300"/>
                </a:solidFill>
              </a:rPr>
              <a:t>细化审计规则</a:t>
            </a:r>
            <a:r>
              <a:rPr lang="zh-CN" altLang="en-US" smtClean="0"/>
              <a:t>，使审计操作的粒度更细</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altLang="zh-CN" dirty="0" smtClean="0"/>
              <a:t>4.</a:t>
            </a:r>
            <a:r>
              <a:rPr lang="zh-CN" altLang="en-US" dirty="0" smtClean="0"/>
              <a:t>数据库安全</a:t>
            </a:r>
            <a:r>
              <a:rPr lang="zh-CN" altLang="en-US" dirty="0" smtClean="0"/>
              <a:t>性</a:t>
            </a:r>
          </a:p>
        </p:txBody>
      </p:sp>
      <p:sp>
        <p:nvSpPr>
          <p:cNvPr id="148483"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dirty="0" smtClean="0"/>
              <a:t>4.1</a:t>
            </a:r>
            <a:r>
              <a:rPr lang="zh-CN" altLang="en-US" dirty="0" smtClean="0"/>
              <a:t>计算机安全性概论</a:t>
            </a:r>
            <a:endParaRPr lang="zh-CN" altLang="en-US" dirty="0" smtClean="0"/>
          </a:p>
          <a:p>
            <a:pPr algn="just" eaLnBrk="1" hangingPunct="1">
              <a:lnSpc>
                <a:spcPct val="130000"/>
              </a:lnSpc>
              <a:buFont typeface="Wingdings" pitchFamily="2" charset="2"/>
              <a:buNone/>
            </a:pPr>
            <a:r>
              <a:rPr lang="en-US" altLang="zh-CN" dirty="0" smtClean="0"/>
              <a:t>4.2</a:t>
            </a:r>
            <a:r>
              <a:rPr lang="zh-CN" altLang="en-US" dirty="0" smtClean="0"/>
              <a:t>数据库安全</a:t>
            </a:r>
            <a:r>
              <a:rPr lang="zh-CN" altLang="en-US" dirty="0" smtClean="0"/>
              <a:t>性控制</a:t>
            </a:r>
          </a:p>
          <a:p>
            <a:pPr algn="just" eaLnBrk="1" hangingPunct="1">
              <a:lnSpc>
                <a:spcPct val="130000"/>
              </a:lnSpc>
              <a:buFont typeface="Wingdings" pitchFamily="2" charset="2"/>
              <a:buNone/>
            </a:pPr>
            <a:r>
              <a:rPr lang="en-US" altLang="zh-CN" dirty="0" smtClean="0"/>
              <a:t>4.3</a:t>
            </a:r>
            <a:r>
              <a:rPr lang="zh-CN" altLang="en-US" dirty="0" smtClean="0"/>
              <a:t>统计</a:t>
            </a:r>
            <a:r>
              <a:rPr lang="zh-CN" altLang="en-US" dirty="0" smtClean="0"/>
              <a:t>数据库安全性</a:t>
            </a:r>
          </a:p>
          <a:p>
            <a:pPr algn="just" eaLnBrk="1" hangingPunct="1">
              <a:lnSpc>
                <a:spcPct val="130000"/>
              </a:lnSpc>
              <a:buFont typeface="Wingdings" pitchFamily="2" charset="2"/>
              <a:buNone/>
            </a:pPr>
            <a:r>
              <a:rPr lang="en-US" altLang="zh-CN" dirty="0" smtClean="0"/>
              <a:t>4.4Oracle</a:t>
            </a:r>
            <a:r>
              <a:rPr lang="zh-CN" altLang="en-US" dirty="0" smtClean="0"/>
              <a:t>数据库的安全性措施</a:t>
            </a:r>
          </a:p>
          <a:p>
            <a:pPr algn="just" eaLnBrk="1" hangingPunct="1">
              <a:lnSpc>
                <a:spcPct val="130000"/>
              </a:lnSpc>
              <a:buFont typeface="Wingdings" pitchFamily="2" charset="2"/>
              <a:buNone/>
            </a:pPr>
            <a:r>
              <a:rPr lang="en-US" altLang="zh-CN" dirty="0" smtClean="0">
                <a:solidFill>
                  <a:schemeClr val="accent2"/>
                </a:solidFill>
              </a:rPr>
              <a:t>4.5</a:t>
            </a:r>
            <a:r>
              <a:rPr lang="zh-CN" altLang="en-US" dirty="0" smtClean="0">
                <a:solidFill>
                  <a:schemeClr val="accent2"/>
                </a:solidFill>
              </a:rPr>
              <a:t>小结</a:t>
            </a:r>
            <a:endParaRPr lang="zh-CN" altLang="en-US" dirty="0" smtClean="0">
              <a:solidFill>
                <a:schemeClr val="accent2"/>
              </a:solidFill>
            </a:endParaRP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zh-CN" dirty="0" smtClean="0"/>
              <a:t>4.5</a:t>
            </a:r>
            <a:r>
              <a:rPr lang="zh-CN" altLang="en-US" dirty="0" smtClean="0"/>
              <a:t>小结</a:t>
            </a:r>
            <a:endParaRPr lang="zh-CN" altLang="en-US" dirty="0" smtClean="0"/>
          </a:p>
        </p:txBody>
      </p:sp>
      <p:sp>
        <p:nvSpPr>
          <p:cNvPr id="149507" name="Rectangle 3"/>
          <p:cNvSpPr>
            <a:spLocks noGrp="1" noChangeArrowheads="1"/>
          </p:cNvSpPr>
          <p:nvPr>
            <p:ph type="body" idx="1"/>
          </p:nvPr>
        </p:nvSpPr>
        <p:spPr/>
        <p:txBody>
          <a:bodyPr/>
          <a:lstStyle/>
          <a:p>
            <a:pPr eaLnBrk="1" hangingPunct="1">
              <a:lnSpc>
                <a:spcPct val="160000"/>
              </a:lnSpc>
              <a:spcBef>
                <a:spcPct val="80000"/>
              </a:spcBef>
            </a:pPr>
            <a:r>
              <a:rPr lang="zh-CN" altLang="en-US" sz="2600" smtClean="0"/>
              <a:t>随着</a:t>
            </a:r>
            <a:r>
              <a:rPr lang="zh-CN" altLang="en-US" sz="2600" smtClean="0">
                <a:solidFill>
                  <a:srgbClr val="FF3300"/>
                </a:solidFill>
              </a:rPr>
              <a:t>计算机网络的发展</a:t>
            </a:r>
            <a:r>
              <a:rPr lang="zh-CN" altLang="en-US" sz="2600" smtClean="0"/>
              <a:t>，数据的共享日益加强，数据的安全保密越来越重要</a:t>
            </a:r>
          </a:p>
          <a:p>
            <a:pPr eaLnBrk="1" hangingPunct="1">
              <a:lnSpc>
                <a:spcPct val="160000"/>
              </a:lnSpc>
              <a:spcBef>
                <a:spcPct val="80000"/>
              </a:spcBef>
            </a:pPr>
            <a:r>
              <a:rPr lang="en-US" altLang="zh-CN" sz="2600" smtClean="0"/>
              <a:t>DBMS</a:t>
            </a:r>
            <a:r>
              <a:rPr lang="zh-CN" altLang="en-US" sz="2600" smtClean="0"/>
              <a:t>是管理数据的核心，因而其自身必须具有一整套</a:t>
            </a:r>
            <a:r>
              <a:rPr lang="zh-CN" altLang="en-US" sz="2600" smtClean="0">
                <a:solidFill>
                  <a:srgbClr val="FF3300"/>
                </a:solidFill>
              </a:rPr>
              <a:t>完整而有效的安全性</a:t>
            </a:r>
            <a:r>
              <a:rPr lang="zh-CN" altLang="en-US" sz="2600" smtClean="0"/>
              <a:t>机制。</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小结（续）</a:t>
            </a:r>
          </a:p>
        </p:txBody>
      </p:sp>
      <p:sp>
        <p:nvSpPr>
          <p:cNvPr id="150531" name="Rectangle 3"/>
          <p:cNvSpPr>
            <a:spLocks noGrp="1" noChangeArrowheads="1"/>
          </p:cNvSpPr>
          <p:nvPr>
            <p:ph type="body" idx="1"/>
          </p:nvPr>
        </p:nvSpPr>
        <p:spPr/>
        <p:txBody>
          <a:bodyPr/>
          <a:lstStyle/>
          <a:p>
            <a:pPr eaLnBrk="1" hangingPunct="1">
              <a:lnSpc>
                <a:spcPct val="140000"/>
              </a:lnSpc>
              <a:spcBef>
                <a:spcPct val="80000"/>
              </a:spcBef>
            </a:pPr>
            <a:r>
              <a:rPr lang="en-US" altLang="zh-CN" sz="2600" dirty="0" smtClean="0"/>
              <a:t>《</a:t>
            </a:r>
            <a:r>
              <a:rPr lang="zh-CN" altLang="en-US" sz="2600" dirty="0" smtClean="0"/>
              <a:t>可信计算机系统评测标准</a:t>
            </a:r>
            <a:r>
              <a:rPr lang="en-US" altLang="zh-CN" sz="2600" dirty="0" smtClean="0"/>
              <a:t>》</a:t>
            </a:r>
            <a:r>
              <a:rPr lang="en-US" altLang="zh-CN" sz="2600" dirty="0" smtClean="0">
                <a:solidFill>
                  <a:srgbClr val="FF3300"/>
                </a:solidFill>
              </a:rPr>
              <a:t>TCSEC</a:t>
            </a:r>
            <a:r>
              <a:rPr lang="en-US" altLang="zh-CN" sz="2600" dirty="0" smtClean="0"/>
              <a:t>/</a:t>
            </a:r>
            <a:r>
              <a:rPr lang="en-US" altLang="zh-CN" sz="2600" dirty="0" smtClean="0">
                <a:solidFill>
                  <a:srgbClr val="FF3300"/>
                </a:solidFill>
              </a:rPr>
              <a:t>TDI</a:t>
            </a:r>
            <a:r>
              <a:rPr lang="zh-CN" altLang="en-US" sz="2600" dirty="0" smtClean="0"/>
              <a:t>是目前各国所引用或制定的一系列安全标准中最重要的一个。 </a:t>
            </a:r>
          </a:p>
          <a:p>
            <a:pPr eaLnBrk="1" hangingPunct="1">
              <a:lnSpc>
                <a:spcPct val="140000"/>
              </a:lnSpc>
              <a:spcBef>
                <a:spcPct val="80000"/>
              </a:spcBef>
            </a:pPr>
            <a:r>
              <a:rPr lang="en-US" altLang="zh-CN" sz="2600" dirty="0" smtClean="0"/>
              <a:t>TCSEC/TDI</a:t>
            </a:r>
            <a:r>
              <a:rPr lang="zh-CN" altLang="en-US" sz="2600" dirty="0" smtClean="0"/>
              <a:t>从</a:t>
            </a:r>
            <a:r>
              <a:rPr lang="zh-CN" altLang="en-US" sz="2600" dirty="0" smtClean="0">
                <a:solidFill>
                  <a:srgbClr val="FF3300"/>
                </a:solidFill>
              </a:rPr>
              <a:t>安全策略</a:t>
            </a:r>
            <a:r>
              <a:rPr lang="zh-CN" altLang="en-US" sz="2600" dirty="0" smtClean="0"/>
              <a:t>、</a:t>
            </a:r>
            <a:r>
              <a:rPr lang="zh-CN" altLang="en-US" sz="2600" dirty="0" smtClean="0">
                <a:solidFill>
                  <a:srgbClr val="FF3300"/>
                </a:solidFill>
              </a:rPr>
              <a:t>责任</a:t>
            </a:r>
            <a:r>
              <a:rPr lang="zh-CN" altLang="en-US" sz="2600" dirty="0" smtClean="0"/>
              <a:t>、</a:t>
            </a:r>
            <a:r>
              <a:rPr lang="zh-CN" altLang="en-US" sz="2600" dirty="0" smtClean="0">
                <a:solidFill>
                  <a:srgbClr val="FF3300"/>
                </a:solidFill>
              </a:rPr>
              <a:t>保证</a:t>
            </a:r>
            <a:r>
              <a:rPr lang="zh-CN" altLang="en-US" sz="2600" dirty="0" smtClean="0"/>
              <a:t>和</a:t>
            </a:r>
            <a:r>
              <a:rPr lang="zh-CN" altLang="en-US" sz="2600" dirty="0" smtClean="0">
                <a:solidFill>
                  <a:srgbClr val="FF3300"/>
                </a:solidFill>
              </a:rPr>
              <a:t>文档</a:t>
            </a:r>
            <a:r>
              <a:rPr lang="zh-CN" altLang="en-US" sz="2600" dirty="0" smtClean="0"/>
              <a:t>四个方面描述了安全性级别的指标</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zh-CN" dirty="0" smtClean="0"/>
              <a:t>4.5</a:t>
            </a:r>
            <a:r>
              <a:rPr lang="zh-CN" altLang="en-US" dirty="0" smtClean="0"/>
              <a:t>小结</a:t>
            </a:r>
            <a:r>
              <a:rPr lang="zh-CN" altLang="en-US" dirty="0" smtClean="0"/>
              <a:t>（续）</a:t>
            </a:r>
          </a:p>
        </p:txBody>
      </p:sp>
      <p:sp>
        <p:nvSpPr>
          <p:cNvPr id="151555" name="Rectangle 3"/>
          <p:cNvSpPr>
            <a:spLocks noGrp="1" noChangeArrowheads="1"/>
          </p:cNvSpPr>
          <p:nvPr>
            <p:ph type="body" idx="1"/>
          </p:nvPr>
        </p:nvSpPr>
        <p:spPr>
          <a:xfrm>
            <a:off x="395288" y="1557338"/>
            <a:ext cx="8208962" cy="4114800"/>
          </a:xfrm>
        </p:spPr>
        <p:txBody>
          <a:bodyPr/>
          <a:lstStyle/>
          <a:p>
            <a:pPr eaLnBrk="1" hangingPunct="1"/>
            <a:r>
              <a:rPr lang="zh-CN" altLang="en-US" sz="2600" smtClean="0"/>
              <a:t>实现数据库系统安全性的技术和方法有多种，最重要的是</a:t>
            </a:r>
            <a:r>
              <a:rPr lang="zh-CN" altLang="en-US" sz="2600" smtClean="0">
                <a:solidFill>
                  <a:srgbClr val="FF3300"/>
                </a:solidFill>
              </a:rPr>
              <a:t>存取控制</a:t>
            </a:r>
            <a:r>
              <a:rPr lang="zh-CN" altLang="en-US" sz="2600" smtClean="0"/>
              <a:t>技术和</a:t>
            </a:r>
            <a:r>
              <a:rPr lang="zh-CN" altLang="en-US" sz="2600" smtClean="0">
                <a:solidFill>
                  <a:srgbClr val="FF3300"/>
                </a:solidFill>
              </a:rPr>
              <a:t>审计</a:t>
            </a:r>
            <a:r>
              <a:rPr lang="zh-CN" altLang="en-US" sz="2600" smtClean="0"/>
              <a:t>技术。</a:t>
            </a:r>
          </a:p>
          <a:p>
            <a:pPr lvl="1" eaLnBrk="1" hangingPunct="1"/>
            <a:r>
              <a:rPr lang="zh-CN" altLang="en-US" smtClean="0"/>
              <a:t>目前</a:t>
            </a:r>
            <a:r>
              <a:rPr lang="zh-CN" altLang="en-US" smtClean="0">
                <a:solidFill>
                  <a:srgbClr val="FF3300"/>
                </a:solidFill>
              </a:rPr>
              <a:t>许多大型</a:t>
            </a:r>
            <a:r>
              <a:rPr lang="en-US" altLang="zh-CN" smtClean="0">
                <a:solidFill>
                  <a:srgbClr val="FF3300"/>
                </a:solidFill>
              </a:rPr>
              <a:t>DBMS </a:t>
            </a:r>
            <a:r>
              <a:rPr lang="zh-CN" altLang="en-US" smtClean="0">
                <a:solidFill>
                  <a:srgbClr val="FF3300"/>
                </a:solidFill>
              </a:rPr>
              <a:t>达到了</a:t>
            </a:r>
            <a:r>
              <a:rPr lang="en-US" altLang="zh-CN" smtClean="0">
                <a:solidFill>
                  <a:srgbClr val="FF3300"/>
                </a:solidFill>
              </a:rPr>
              <a:t>C2</a:t>
            </a:r>
            <a:r>
              <a:rPr lang="zh-CN" altLang="en-US" smtClean="0">
                <a:solidFill>
                  <a:srgbClr val="FF3300"/>
                </a:solidFill>
              </a:rPr>
              <a:t>级</a:t>
            </a:r>
            <a:r>
              <a:rPr lang="zh-CN" altLang="en-US" smtClean="0"/>
              <a:t>，其安全版本达到了</a:t>
            </a:r>
            <a:r>
              <a:rPr lang="en-US" altLang="zh-CN" smtClean="0"/>
              <a:t>B1</a:t>
            </a:r>
          </a:p>
          <a:p>
            <a:pPr lvl="1" eaLnBrk="1" hangingPunct="1"/>
            <a:r>
              <a:rPr lang="en-US" altLang="zh-CN" smtClean="0">
                <a:solidFill>
                  <a:srgbClr val="FF3300"/>
                </a:solidFill>
              </a:rPr>
              <a:t>C2</a:t>
            </a:r>
            <a:r>
              <a:rPr lang="zh-CN" altLang="en-US" smtClean="0">
                <a:solidFill>
                  <a:srgbClr val="FF3300"/>
                </a:solidFill>
              </a:rPr>
              <a:t>级</a:t>
            </a:r>
            <a:r>
              <a:rPr lang="zh-CN" altLang="en-US" smtClean="0"/>
              <a:t>的</a:t>
            </a:r>
            <a:r>
              <a:rPr lang="en-US" altLang="zh-CN" smtClean="0"/>
              <a:t>DBMS</a:t>
            </a:r>
            <a:r>
              <a:rPr lang="zh-CN" altLang="en-US" smtClean="0"/>
              <a:t>必须具有</a:t>
            </a:r>
            <a:r>
              <a:rPr lang="zh-CN" altLang="en-US" smtClean="0">
                <a:solidFill>
                  <a:srgbClr val="FF3300"/>
                </a:solidFill>
              </a:rPr>
              <a:t>自主存取控制</a:t>
            </a:r>
            <a:r>
              <a:rPr lang="zh-CN" altLang="en-US" smtClean="0"/>
              <a:t>功能和</a:t>
            </a:r>
            <a:r>
              <a:rPr lang="zh-CN" altLang="en-US" smtClean="0">
                <a:solidFill>
                  <a:srgbClr val="006600"/>
                </a:solidFill>
              </a:rPr>
              <a:t>初步的</a:t>
            </a:r>
            <a:r>
              <a:rPr lang="zh-CN" altLang="en-US" smtClean="0">
                <a:solidFill>
                  <a:srgbClr val="FF3300"/>
                </a:solidFill>
              </a:rPr>
              <a:t>审计</a:t>
            </a:r>
            <a:r>
              <a:rPr lang="zh-CN" altLang="en-US" smtClean="0"/>
              <a:t>功能</a:t>
            </a:r>
          </a:p>
          <a:p>
            <a:pPr lvl="1" eaLnBrk="1" hangingPunct="1"/>
            <a:r>
              <a:rPr lang="en-US" altLang="zh-CN" smtClean="0">
                <a:solidFill>
                  <a:srgbClr val="FF3300"/>
                </a:solidFill>
              </a:rPr>
              <a:t>B1</a:t>
            </a:r>
            <a:r>
              <a:rPr lang="zh-CN" altLang="en-US" smtClean="0">
                <a:solidFill>
                  <a:srgbClr val="FF3300"/>
                </a:solidFill>
              </a:rPr>
              <a:t>级</a:t>
            </a:r>
            <a:r>
              <a:rPr lang="zh-CN" altLang="en-US" smtClean="0"/>
              <a:t>的</a:t>
            </a:r>
            <a:r>
              <a:rPr lang="en-US" altLang="zh-CN" smtClean="0"/>
              <a:t>DBMS</a:t>
            </a:r>
            <a:r>
              <a:rPr lang="zh-CN" altLang="en-US" smtClean="0"/>
              <a:t>必须具有</a:t>
            </a:r>
            <a:r>
              <a:rPr lang="zh-CN" altLang="en-US" smtClean="0">
                <a:solidFill>
                  <a:srgbClr val="FF3300"/>
                </a:solidFill>
              </a:rPr>
              <a:t>强制存取控制</a:t>
            </a:r>
            <a:r>
              <a:rPr lang="zh-CN" altLang="en-US" smtClean="0"/>
              <a:t>和</a:t>
            </a:r>
            <a:r>
              <a:rPr lang="zh-CN" altLang="en-US" smtClean="0">
                <a:solidFill>
                  <a:srgbClr val="FF3300"/>
                </a:solidFill>
              </a:rPr>
              <a:t>增强的审计</a:t>
            </a:r>
            <a:r>
              <a:rPr lang="zh-CN" altLang="en-US" smtClean="0"/>
              <a:t>功能</a:t>
            </a:r>
          </a:p>
          <a:p>
            <a:pPr lvl="1" eaLnBrk="1" hangingPunct="1"/>
            <a:r>
              <a:rPr lang="zh-CN" altLang="en-US" smtClean="0"/>
              <a:t>自主存取控制功能一般是通过</a:t>
            </a:r>
            <a:r>
              <a:rPr lang="en-US" altLang="zh-CN" smtClean="0"/>
              <a:t>SQL </a:t>
            </a:r>
            <a:r>
              <a:rPr lang="zh-CN" altLang="en-US" smtClean="0"/>
              <a:t>的</a:t>
            </a:r>
            <a:r>
              <a:rPr lang="en-US" altLang="zh-CN" smtClean="0"/>
              <a:t>GRANT</a:t>
            </a:r>
            <a:r>
              <a:rPr lang="zh-CN" altLang="en-US" smtClean="0"/>
              <a:t>语句和</a:t>
            </a:r>
            <a:r>
              <a:rPr lang="en-US" altLang="zh-CN" smtClean="0"/>
              <a:t>REVOKE</a:t>
            </a:r>
            <a:r>
              <a:rPr lang="zh-CN" altLang="en-US" smtClean="0"/>
              <a:t>语句来实现的</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dirty="0" smtClean="0"/>
              <a:t>  </a:t>
            </a:r>
            <a:r>
              <a:rPr lang="zh-CN" altLang="en-US" dirty="0" smtClean="0"/>
              <a:t>课后作业</a:t>
            </a:r>
            <a:endParaRPr lang="zh-CN" altLang="en-US" i="1" dirty="0" smtClean="0">
              <a:solidFill>
                <a:schemeClr val="folHlink"/>
              </a:solidFill>
              <a:ea typeface="楷体_GB2312" pitchFamily="49" charset="-122"/>
            </a:endParaRPr>
          </a:p>
        </p:txBody>
      </p:sp>
      <p:sp>
        <p:nvSpPr>
          <p:cNvPr id="152579" name="Rectangle 17"/>
          <p:cNvSpPr>
            <a:spLocks noChangeArrowheads="1"/>
          </p:cNvSpPr>
          <p:nvPr/>
        </p:nvSpPr>
        <p:spPr bwMode="auto">
          <a:xfrm>
            <a:off x="395288" y="1557338"/>
            <a:ext cx="82089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r>
              <a:rPr lang="en-US" altLang="zh-CN" sz="3000" dirty="0" smtClean="0"/>
              <a:t>P</a:t>
            </a:r>
            <a:r>
              <a:rPr lang="en-US" altLang="zh-CN" sz="3000" baseline="-25000" dirty="0" smtClean="0"/>
              <a:t>154</a:t>
            </a:r>
            <a:r>
              <a:rPr lang="en-US" altLang="zh-CN" sz="3000" dirty="0" smtClean="0"/>
              <a:t>   4</a:t>
            </a:r>
            <a:r>
              <a:rPr lang="zh-CN" altLang="en-US" sz="3000" dirty="0" smtClean="0"/>
              <a:t>、</a:t>
            </a:r>
            <a:r>
              <a:rPr lang="en-US" altLang="zh-CN" sz="3000" dirty="0" smtClean="0"/>
              <a:t>6</a:t>
            </a:r>
            <a:r>
              <a:rPr lang="zh-CN" altLang="en-US" sz="3000" dirty="0" smtClean="0"/>
              <a:t>、</a:t>
            </a:r>
            <a:r>
              <a:rPr lang="en-US" altLang="zh-CN" sz="3000" dirty="0" smtClean="0"/>
              <a:t>7</a:t>
            </a:r>
            <a:r>
              <a:rPr lang="zh-CN" altLang="en-US" sz="3000" dirty="0" smtClean="0"/>
              <a:t>、</a:t>
            </a:r>
            <a:r>
              <a:rPr lang="en-US" altLang="zh-CN" sz="3000" smtClean="0"/>
              <a:t>9</a:t>
            </a:r>
            <a:endParaRPr lang="en-US" altLang="zh-CN" sz="3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可信计算机系统评测标准</a:t>
            </a:r>
          </a:p>
        </p:txBody>
      </p:sp>
      <p:sp>
        <p:nvSpPr>
          <p:cNvPr id="21507" name="Rectangle 3"/>
          <p:cNvSpPr>
            <a:spLocks noGrp="1" noChangeArrowheads="1"/>
          </p:cNvSpPr>
          <p:nvPr>
            <p:ph type="body" idx="1"/>
          </p:nvPr>
        </p:nvSpPr>
        <p:spPr/>
        <p:txBody>
          <a:bodyPr/>
          <a:lstStyle/>
          <a:p>
            <a:pPr eaLnBrk="1" hangingPunct="1">
              <a:lnSpc>
                <a:spcPct val="160000"/>
              </a:lnSpc>
            </a:pPr>
            <a:r>
              <a:rPr lang="zh-CN" altLang="en-US" sz="2600" dirty="0" smtClean="0"/>
              <a:t>为</a:t>
            </a:r>
            <a:r>
              <a:rPr lang="zh-CN" altLang="en-US" sz="2600" dirty="0" smtClean="0">
                <a:solidFill>
                  <a:srgbClr val="FF3300"/>
                </a:solidFill>
              </a:rPr>
              <a:t>降低进而消除对系统的安全攻击</a:t>
            </a:r>
            <a:r>
              <a:rPr lang="zh-CN" altLang="en-US" sz="2600" dirty="0" smtClean="0"/>
              <a:t>，各国引用或制定一系列安全标准</a:t>
            </a:r>
          </a:p>
          <a:p>
            <a:pPr lvl="1" eaLnBrk="1" hangingPunct="1">
              <a:lnSpc>
                <a:spcPct val="160000"/>
              </a:lnSpc>
            </a:pPr>
            <a:r>
              <a:rPr lang="en-US" altLang="zh-CN" dirty="0" smtClean="0">
                <a:solidFill>
                  <a:srgbClr val="FF3300"/>
                </a:solidFill>
              </a:rPr>
              <a:t>1985 TCSEC (</a:t>
            </a:r>
            <a:r>
              <a:rPr lang="zh-CN" altLang="en-US" dirty="0" smtClean="0">
                <a:solidFill>
                  <a:srgbClr val="FF3300"/>
                </a:solidFill>
              </a:rPr>
              <a:t>桔皮书</a:t>
            </a:r>
            <a:r>
              <a:rPr lang="en-US" altLang="zh-CN" dirty="0" smtClean="0">
                <a:solidFill>
                  <a:srgbClr val="FF3300"/>
                </a:solidFill>
              </a:rPr>
              <a:t>)</a:t>
            </a:r>
          </a:p>
          <a:p>
            <a:pPr lvl="1" eaLnBrk="1" hangingPunct="1">
              <a:lnSpc>
                <a:spcPct val="160000"/>
              </a:lnSpc>
            </a:pPr>
            <a:r>
              <a:rPr lang="en-US" altLang="zh-CN" dirty="0" smtClean="0">
                <a:solidFill>
                  <a:srgbClr val="FF3300"/>
                </a:solidFill>
              </a:rPr>
              <a:t>1991 TDI (</a:t>
            </a:r>
            <a:r>
              <a:rPr lang="zh-CN" altLang="en-US" dirty="0" smtClean="0">
                <a:solidFill>
                  <a:srgbClr val="FF3300"/>
                </a:solidFill>
              </a:rPr>
              <a:t>紫皮书</a:t>
            </a:r>
            <a:r>
              <a:rPr lang="en-US" altLang="zh-CN" dirty="0" smtClean="0">
                <a:solidFill>
                  <a:srgbClr val="FF3300"/>
                </a:solidFill>
              </a:rPr>
              <a:t>)</a:t>
            </a:r>
          </a:p>
          <a:p>
            <a:pPr lvl="1" eaLnBrk="1" hangingPunct="1">
              <a:lnSpc>
                <a:spcPct val="160000"/>
              </a:lnSpc>
            </a:pPr>
            <a:r>
              <a:rPr lang="en-US" altLang="zh-CN" sz="2200" dirty="0" smtClean="0">
                <a:solidFill>
                  <a:srgbClr val="FF3300"/>
                </a:solidFill>
              </a:rPr>
              <a:t>1993 CC</a:t>
            </a:r>
            <a:endParaRPr lang="en-US" altLang="zh-CN" sz="2200" dirty="0" smtClean="0">
              <a:solidFill>
                <a:srgbClr val="FF3300"/>
              </a:solidFill>
            </a:endParaRPr>
          </a:p>
          <a:p>
            <a:pPr eaLnBrk="1" hangingPunct="1">
              <a:lnSpc>
                <a:spcPct val="200000"/>
              </a:lnSpc>
            </a:pPr>
            <a:endParaRPr lang="en-US" altLang="zh-CN" sz="2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2531" name="Rectangle 3"/>
          <p:cNvSpPr>
            <a:spLocks noGrp="1" noChangeArrowheads="1"/>
          </p:cNvSpPr>
          <p:nvPr>
            <p:ph type="body" idx="1"/>
          </p:nvPr>
        </p:nvSpPr>
        <p:spPr>
          <a:xfrm>
            <a:off x="684213" y="1556792"/>
            <a:ext cx="8064500" cy="4547146"/>
          </a:xfrm>
        </p:spPr>
        <p:txBody>
          <a:bodyPr/>
          <a:lstStyle/>
          <a:p>
            <a:pPr eaLnBrk="1" hangingPunct="1"/>
            <a:r>
              <a:rPr lang="en-US" altLang="zh-CN" sz="2600" dirty="0" smtClean="0"/>
              <a:t>1985</a:t>
            </a:r>
            <a:r>
              <a:rPr lang="zh-CN" altLang="en-US" sz="2600" dirty="0" smtClean="0"/>
              <a:t>年</a:t>
            </a:r>
            <a:r>
              <a:rPr lang="zh-CN" altLang="en-US" sz="2600" dirty="0" smtClean="0">
                <a:solidFill>
                  <a:srgbClr val="FF3300"/>
                </a:solidFill>
              </a:rPr>
              <a:t>美国国防部（</a:t>
            </a:r>
            <a:r>
              <a:rPr lang="en-US" altLang="zh-CN" sz="2600" dirty="0" err="1" smtClean="0">
                <a:solidFill>
                  <a:srgbClr val="FF3300"/>
                </a:solidFill>
              </a:rPr>
              <a:t>DoD</a:t>
            </a:r>
            <a:r>
              <a:rPr lang="zh-CN" altLang="en-US" sz="2600" dirty="0" smtClean="0">
                <a:solidFill>
                  <a:srgbClr val="FF3300"/>
                </a:solidFill>
              </a:rPr>
              <a:t>）</a:t>
            </a:r>
            <a:r>
              <a:rPr lang="zh-CN" altLang="en-US" sz="2600" dirty="0" smtClean="0"/>
              <a:t>正式颁布</a:t>
            </a:r>
            <a:r>
              <a:rPr lang="en-US" altLang="zh-CN" sz="2600" dirty="0" smtClean="0"/>
              <a:t>《 </a:t>
            </a:r>
            <a:r>
              <a:rPr lang="en-US" altLang="zh-CN" sz="2600" dirty="0" err="1" smtClean="0"/>
              <a:t>DoD</a:t>
            </a:r>
            <a:r>
              <a:rPr lang="zh-CN" altLang="en-US" sz="2600" dirty="0" smtClean="0">
                <a:solidFill>
                  <a:srgbClr val="FF3300"/>
                </a:solidFill>
              </a:rPr>
              <a:t>可信计算机系统</a:t>
            </a:r>
            <a:r>
              <a:rPr lang="zh-CN" altLang="en-US" sz="2600" dirty="0" smtClean="0"/>
              <a:t>评估标准</a:t>
            </a:r>
            <a:r>
              <a:rPr lang="en-US" altLang="zh-CN" sz="2600" dirty="0" smtClean="0"/>
              <a:t>》</a:t>
            </a:r>
            <a:r>
              <a:rPr lang="zh-CN" altLang="en-US" sz="2600" dirty="0" smtClean="0"/>
              <a:t>（简称</a:t>
            </a:r>
            <a:r>
              <a:rPr lang="en-US" altLang="zh-CN" sz="2600" dirty="0" smtClean="0">
                <a:solidFill>
                  <a:srgbClr val="FF3300"/>
                </a:solidFill>
              </a:rPr>
              <a:t>TCSEC</a:t>
            </a:r>
            <a:r>
              <a:rPr lang="zh-CN" altLang="en-US" sz="2600" dirty="0" smtClean="0"/>
              <a:t>或</a:t>
            </a:r>
            <a:r>
              <a:rPr lang="en-US" altLang="zh-CN" sz="2600" dirty="0" smtClean="0"/>
              <a:t>DoD85</a:t>
            </a:r>
            <a:r>
              <a:rPr lang="zh-CN" altLang="en-US" sz="2600" dirty="0" smtClean="0"/>
              <a:t>）</a:t>
            </a:r>
          </a:p>
          <a:p>
            <a:pPr lvl="1" eaLnBrk="1" hangingPunct="1"/>
            <a:r>
              <a:rPr lang="en-US" altLang="zh-CN" dirty="0" smtClean="0">
                <a:solidFill>
                  <a:srgbClr val="FF3300"/>
                </a:solidFill>
              </a:rPr>
              <a:t>TCSEC</a:t>
            </a:r>
            <a:r>
              <a:rPr lang="zh-CN" altLang="en-US" dirty="0" smtClean="0">
                <a:solidFill>
                  <a:srgbClr val="FF3300"/>
                </a:solidFill>
              </a:rPr>
              <a:t>又称桔皮书</a:t>
            </a:r>
          </a:p>
          <a:p>
            <a:pPr lvl="1" eaLnBrk="1" hangingPunct="1"/>
            <a:r>
              <a:rPr lang="en-US" altLang="zh-CN" dirty="0" smtClean="0">
                <a:solidFill>
                  <a:srgbClr val="FF3300"/>
                </a:solidFill>
              </a:rPr>
              <a:t>TCSEC</a:t>
            </a:r>
            <a:r>
              <a:rPr lang="zh-CN" altLang="en-US" dirty="0" smtClean="0">
                <a:solidFill>
                  <a:srgbClr val="FF3300"/>
                </a:solidFill>
              </a:rPr>
              <a:t>标准的目的</a:t>
            </a:r>
          </a:p>
          <a:p>
            <a:pPr lvl="2" eaLnBrk="1" hangingPunct="1">
              <a:lnSpc>
                <a:spcPct val="120000"/>
              </a:lnSpc>
            </a:pPr>
            <a:r>
              <a:rPr lang="zh-CN" altLang="en-US" dirty="0" smtClean="0"/>
              <a:t>提供一种标准，使</a:t>
            </a:r>
            <a:r>
              <a:rPr lang="zh-CN" altLang="en-US" dirty="0" smtClean="0">
                <a:solidFill>
                  <a:srgbClr val="FF3300"/>
                </a:solidFill>
              </a:rPr>
              <a:t>用户</a:t>
            </a:r>
            <a:r>
              <a:rPr lang="zh-CN" altLang="en-US" dirty="0" smtClean="0"/>
              <a:t>可以</a:t>
            </a:r>
            <a:r>
              <a:rPr lang="zh-CN" altLang="en-US" dirty="0" smtClean="0">
                <a:solidFill>
                  <a:srgbClr val="FF3300"/>
                </a:solidFill>
              </a:rPr>
              <a:t>对其计算机系统内敏感信息安全操作的可信程度做评估</a:t>
            </a:r>
            <a:r>
              <a:rPr lang="zh-CN" altLang="en-US" dirty="0" smtClean="0"/>
              <a:t>。</a:t>
            </a:r>
          </a:p>
          <a:p>
            <a:pPr lvl="2" eaLnBrk="1" hangingPunct="1">
              <a:lnSpc>
                <a:spcPct val="120000"/>
              </a:lnSpc>
            </a:pPr>
            <a:r>
              <a:rPr lang="zh-CN" altLang="en-US" dirty="0" smtClean="0"/>
              <a:t>给计算机行业的</a:t>
            </a:r>
            <a:r>
              <a:rPr lang="zh-CN" altLang="en-US" dirty="0" smtClean="0">
                <a:solidFill>
                  <a:srgbClr val="FF3300"/>
                </a:solidFill>
              </a:rPr>
              <a:t>制造商提供一种可循的指导规则，使其产品能够更好地满足敏感应用的安全需求</a:t>
            </a:r>
            <a:r>
              <a:rPr lang="zh-CN" altLang="en-US" dirty="0" smtClean="0"/>
              <a:t>。</a:t>
            </a:r>
            <a:endParaRPr lang="zh-CN" alt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3555" name="Rectangle 3"/>
          <p:cNvSpPr>
            <a:spLocks noGrp="1" noChangeArrowheads="1"/>
          </p:cNvSpPr>
          <p:nvPr>
            <p:ph type="body" idx="1"/>
          </p:nvPr>
        </p:nvSpPr>
        <p:spPr/>
        <p:txBody>
          <a:bodyPr/>
          <a:lstStyle/>
          <a:p>
            <a:pPr eaLnBrk="1" hangingPunct="1"/>
            <a:r>
              <a:rPr lang="en-US" altLang="zh-CN" sz="2600" smtClean="0"/>
              <a:t>1991</a:t>
            </a:r>
            <a:r>
              <a:rPr lang="zh-CN" altLang="en-US" sz="2600" smtClean="0"/>
              <a:t>年</a:t>
            </a:r>
            <a:r>
              <a:rPr lang="en-US" altLang="zh-CN" sz="2600" smtClean="0"/>
              <a:t>4</a:t>
            </a:r>
            <a:r>
              <a:rPr lang="zh-CN" altLang="en-US" sz="2600" smtClean="0"/>
              <a:t>月美国</a:t>
            </a:r>
            <a:r>
              <a:rPr lang="en-US" altLang="zh-CN" sz="2600" smtClean="0">
                <a:solidFill>
                  <a:srgbClr val="FF3300"/>
                </a:solidFill>
              </a:rPr>
              <a:t>NCSC</a:t>
            </a:r>
            <a:r>
              <a:rPr lang="zh-CN" altLang="en-US" sz="2600" smtClean="0">
                <a:solidFill>
                  <a:srgbClr val="FF3300"/>
                </a:solidFill>
              </a:rPr>
              <a:t>（国家计算机安全中心）</a:t>
            </a:r>
            <a:r>
              <a:rPr lang="zh-CN" altLang="en-US" sz="2600" smtClean="0"/>
              <a:t>颁布了</a:t>
            </a:r>
            <a:r>
              <a:rPr lang="en-US" altLang="zh-CN" sz="2600" smtClean="0"/>
              <a:t>《</a:t>
            </a:r>
            <a:r>
              <a:rPr lang="zh-CN" altLang="en-US" sz="2600" smtClean="0">
                <a:solidFill>
                  <a:srgbClr val="FF3300"/>
                </a:solidFill>
              </a:rPr>
              <a:t>可信计算机系统</a:t>
            </a:r>
            <a:r>
              <a:rPr lang="zh-CN" altLang="en-US" sz="2600" smtClean="0"/>
              <a:t>评估标准关于</a:t>
            </a:r>
            <a:r>
              <a:rPr lang="zh-CN" altLang="en-US" sz="2600" smtClean="0">
                <a:solidFill>
                  <a:srgbClr val="FF3300"/>
                </a:solidFill>
              </a:rPr>
              <a:t>可信数据库系统</a:t>
            </a:r>
            <a:r>
              <a:rPr lang="zh-CN" altLang="en-US" sz="2600" smtClean="0"/>
              <a:t>的解释</a:t>
            </a:r>
            <a:r>
              <a:rPr lang="en-US" altLang="zh-CN" sz="2600" smtClean="0"/>
              <a:t>》</a:t>
            </a:r>
            <a:r>
              <a:rPr lang="zh-CN" altLang="en-US" sz="2600" smtClean="0"/>
              <a:t>（ </a:t>
            </a:r>
            <a:r>
              <a:rPr lang="en-US" altLang="zh-CN" sz="2600" smtClean="0">
                <a:solidFill>
                  <a:srgbClr val="FF3300"/>
                </a:solidFill>
              </a:rPr>
              <a:t>Trusted Database Interpretation </a:t>
            </a:r>
            <a:r>
              <a:rPr lang="zh-CN" altLang="en-US" sz="2600" smtClean="0">
                <a:solidFill>
                  <a:srgbClr val="FF3300"/>
                </a:solidFill>
              </a:rPr>
              <a:t>简称</a:t>
            </a:r>
            <a:r>
              <a:rPr lang="en-US" altLang="zh-CN" sz="2600" smtClean="0">
                <a:solidFill>
                  <a:srgbClr val="FF3300"/>
                </a:solidFill>
              </a:rPr>
              <a:t>TDI</a:t>
            </a:r>
            <a:r>
              <a:rPr lang="zh-CN" altLang="en-US" sz="2600" smtClean="0"/>
              <a:t>）</a:t>
            </a:r>
          </a:p>
          <a:p>
            <a:pPr lvl="1" eaLnBrk="1" hangingPunct="1"/>
            <a:r>
              <a:rPr lang="en-US" altLang="zh-CN" smtClean="0">
                <a:solidFill>
                  <a:srgbClr val="FF3300"/>
                </a:solidFill>
              </a:rPr>
              <a:t>TDI</a:t>
            </a:r>
            <a:r>
              <a:rPr lang="zh-CN" altLang="en-US" smtClean="0">
                <a:solidFill>
                  <a:srgbClr val="FF3300"/>
                </a:solidFill>
              </a:rPr>
              <a:t>又称紫皮书</a:t>
            </a:r>
            <a:r>
              <a:rPr lang="zh-CN" altLang="en-US" smtClean="0"/>
              <a:t>。它</a:t>
            </a:r>
            <a:r>
              <a:rPr lang="zh-CN" altLang="en-US" smtClean="0">
                <a:solidFill>
                  <a:srgbClr val="FF3300"/>
                </a:solidFill>
              </a:rPr>
              <a:t>将</a:t>
            </a:r>
            <a:r>
              <a:rPr lang="en-US" altLang="zh-CN" smtClean="0">
                <a:solidFill>
                  <a:srgbClr val="FF3300"/>
                </a:solidFill>
              </a:rPr>
              <a:t>TCSEC</a:t>
            </a:r>
            <a:r>
              <a:rPr lang="zh-CN" altLang="en-US" smtClean="0">
                <a:solidFill>
                  <a:srgbClr val="FF3300"/>
                </a:solidFill>
              </a:rPr>
              <a:t>扩展到数据库管理系统</a:t>
            </a:r>
            <a:r>
              <a:rPr lang="zh-CN" altLang="en-US" smtClean="0"/>
              <a:t>。</a:t>
            </a:r>
          </a:p>
          <a:p>
            <a:pPr lvl="1" eaLnBrk="1" hangingPunct="1"/>
            <a:r>
              <a:rPr lang="en-US" altLang="zh-CN" smtClean="0">
                <a:solidFill>
                  <a:srgbClr val="FF3300"/>
                </a:solidFill>
              </a:rPr>
              <a:t>TDI</a:t>
            </a:r>
            <a:r>
              <a:rPr lang="zh-CN" altLang="en-US" smtClean="0">
                <a:solidFill>
                  <a:srgbClr val="FF3300"/>
                </a:solidFill>
              </a:rPr>
              <a:t>中定义了数据库管理系统的设计与实现中需满足和用以进行安全性级别评估的标准</a:t>
            </a:r>
            <a:r>
              <a:rPr lang="zh-CN" altLang="en-US" smtClean="0"/>
              <a:t>。</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3555" name="Rectangle 3"/>
          <p:cNvSpPr>
            <a:spLocks noGrp="1" noChangeArrowheads="1"/>
          </p:cNvSpPr>
          <p:nvPr>
            <p:ph type="body" idx="1"/>
          </p:nvPr>
        </p:nvSpPr>
        <p:spPr/>
        <p:txBody>
          <a:bodyPr/>
          <a:lstStyle/>
          <a:p>
            <a:pPr eaLnBrk="1" hangingPunct="1"/>
            <a:r>
              <a:rPr lang="en-US" altLang="zh-CN" sz="2600" dirty="0" smtClean="0"/>
              <a:t>1993</a:t>
            </a:r>
            <a:r>
              <a:rPr lang="zh-CN" altLang="en-US" sz="2600" dirty="0" smtClean="0"/>
              <a:t>，</a:t>
            </a:r>
            <a:r>
              <a:rPr lang="en-US" altLang="zh-CN" sz="2600" dirty="0" smtClean="0"/>
              <a:t>CTCPEC</a:t>
            </a:r>
            <a:r>
              <a:rPr lang="zh-CN" altLang="en-US" sz="2600" dirty="0" smtClean="0"/>
              <a:t>、</a:t>
            </a:r>
            <a:r>
              <a:rPr lang="en-US" altLang="zh-CN" sz="2600" dirty="0" smtClean="0"/>
              <a:t>FC</a:t>
            </a:r>
            <a:r>
              <a:rPr lang="zh-CN" altLang="en-US" sz="2600" dirty="0" smtClean="0"/>
              <a:t>、</a:t>
            </a:r>
            <a:r>
              <a:rPr lang="en-US" altLang="zh-CN" sz="2600" dirty="0" smtClean="0"/>
              <a:t>TCSEC</a:t>
            </a:r>
            <a:r>
              <a:rPr lang="zh-CN" altLang="en-US" sz="2600" dirty="0" smtClean="0"/>
              <a:t>和</a:t>
            </a:r>
            <a:r>
              <a:rPr lang="en-US" altLang="zh-CN" sz="2600" dirty="0" smtClean="0"/>
              <a:t>ITSEC</a:t>
            </a:r>
            <a:r>
              <a:rPr lang="zh-CN" altLang="en-US" sz="2600" dirty="0" smtClean="0"/>
              <a:t>联合行动</a:t>
            </a:r>
            <a:endParaRPr lang="en-US" altLang="zh-CN" sz="2600" dirty="0" smtClean="0"/>
          </a:p>
          <a:p>
            <a:pPr lvl="1" eaLnBrk="1" hangingPunct="1"/>
            <a:r>
              <a:rPr lang="en-US" altLang="zh-CN" sz="1800" dirty="0" smtClean="0"/>
              <a:t>CC 2.1 1999 ISO</a:t>
            </a:r>
            <a:r>
              <a:rPr lang="zh-CN" altLang="en-US" sz="1800" dirty="0" smtClean="0"/>
              <a:t>标准，</a:t>
            </a:r>
            <a:endParaRPr lang="en-US" altLang="zh-CN" sz="1800" dirty="0" smtClean="0"/>
          </a:p>
          <a:p>
            <a:pPr lvl="1" eaLnBrk="1" hangingPunct="1"/>
            <a:r>
              <a:rPr lang="en-US" altLang="zh-CN" sz="2200" dirty="0" smtClean="0"/>
              <a:t>2001</a:t>
            </a:r>
            <a:r>
              <a:rPr lang="zh-CN" altLang="en-US" sz="2200" dirty="0" smtClean="0"/>
              <a:t>，我国国家标准</a:t>
            </a:r>
            <a:endParaRPr lang="en-US" altLang="zh-CN" sz="2200" dirty="0" smtClean="0"/>
          </a:p>
          <a:p>
            <a:pPr eaLnBrk="1" hangingPunct="1"/>
            <a:r>
              <a:rPr lang="zh-CN" altLang="en-US" sz="2200" dirty="0"/>
              <a:t>解决原标准概念和技术差异</a:t>
            </a:r>
          </a:p>
          <a:p>
            <a:pPr lvl="1" eaLnBrk="1" hangingPunct="1"/>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12976"/>
            <a:ext cx="5453821" cy="288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515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4579" name="Rectangle 3"/>
          <p:cNvSpPr>
            <a:spLocks noGrp="1" noChangeArrowheads="1"/>
          </p:cNvSpPr>
          <p:nvPr>
            <p:ph type="body" idx="1"/>
          </p:nvPr>
        </p:nvSpPr>
        <p:spPr/>
        <p:txBody>
          <a:bodyPr/>
          <a:lstStyle/>
          <a:p>
            <a:pPr eaLnBrk="1" hangingPunct="1"/>
            <a:r>
              <a:rPr lang="en-US" altLang="zh-CN" sz="3400" smtClean="0"/>
              <a:t>TDI/TCSEC</a:t>
            </a:r>
            <a:r>
              <a:rPr lang="zh-CN" altLang="en-US" sz="3400" smtClean="0"/>
              <a:t>标准的基本内容</a:t>
            </a:r>
          </a:p>
          <a:p>
            <a:pPr lvl="1" eaLnBrk="1" hangingPunct="1">
              <a:lnSpc>
                <a:spcPct val="110000"/>
              </a:lnSpc>
              <a:spcBef>
                <a:spcPct val="40000"/>
              </a:spcBef>
            </a:pPr>
            <a:r>
              <a:rPr lang="en-US" altLang="zh-CN" smtClean="0"/>
              <a:t>TDI</a:t>
            </a:r>
            <a:r>
              <a:rPr lang="zh-CN" altLang="en-US" smtClean="0"/>
              <a:t>与</a:t>
            </a:r>
            <a:r>
              <a:rPr lang="en-US" altLang="zh-CN" smtClean="0"/>
              <a:t>TCSEC</a:t>
            </a:r>
            <a:r>
              <a:rPr lang="zh-CN" altLang="en-US" smtClean="0"/>
              <a:t>一样，从</a:t>
            </a:r>
            <a:r>
              <a:rPr lang="zh-CN" altLang="en-US" smtClean="0">
                <a:solidFill>
                  <a:srgbClr val="FF3300"/>
                </a:solidFill>
              </a:rPr>
              <a:t>四个方面</a:t>
            </a:r>
            <a:r>
              <a:rPr lang="zh-CN" altLang="en-US" smtClean="0"/>
              <a:t>来描述安全性级别划分的指标</a:t>
            </a:r>
          </a:p>
          <a:p>
            <a:pPr lvl="2" eaLnBrk="1" hangingPunct="1">
              <a:lnSpc>
                <a:spcPct val="90000"/>
              </a:lnSpc>
              <a:spcBef>
                <a:spcPct val="40000"/>
              </a:spcBef>
            </a:pPr>
            <a:r>
              <a:rPr lang="zh-CN" altLang="en-US" sz="2600" smtClean="0">
                <a:solidFill>
                  <a:srgbClr val="FF3300"/>
                </a:solidFill>
              </a:rPr>
              <a:t>安全策略</a:t>
            </a:r>
          </a:p>
          <a:p>
            <a:pPr lvl="2" eaLnBrk="1" hangingPunct="1">
              <a:lnSpc>
                <a:spcPct val="90000"/>
              </a:lnSpc>
              <a:spcBef>
                <a:spcPct val="40000"/>
              </a:spcBef>
            </a:pPr>
            <a:r>
              <a:rPr lang="zh-CN" altLang="en-US" sz="2600" smtClean="0">
                <a:solidFill>
                  <a:srgbClr val="FF3300"/>
                </a:solidFill>
              </a:rPr>
              <a:t>责任</a:t>
            </a:r>
          </a:p>
          <a:p>
            <a:pPr lvl="2" eaLnBrk="1" hangingPunct="1">
              <a:lnSpc>
                <a:spcPct val="90000"/>
              </a:lnSpc>
              <a:spcBef>
                <a:spcPct val="40000"/>
              </a:spcBef>
            </a:pPr>
            <a:r>
              <a:rPr lang="zh-CN" altLang="en-US" sz="2600" smtClean="0">
                <a:solidFill>
                  <a:srgbClr val="FF3300"/>
                </a:solidFill>
              </a:rPr>
              <a:t>保证</a:t>
            </a:r>
          </a:p>
          <a:p>
            <a:pPr lvl="2" eaLnBrk="1" hangingPunct="1">
              <a:lnSpc>
                <a:spcPct val="90000"/>
              </a:lnSpc>
              <a:spcBef>
                <a:spcPct val="40000"/>
              </a:spcBef>
            </a:pPr>
            <a:r>
              <a:rPr lang="zh-CN" altLang="en-US" sz="2600" smtClean="0">
                <a:solidFill>
                  <a:srgbClr val="FF3300"/>
                </a:solidFill>
              </a:rPr>
              <a:t>文档</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smtClean="0">
                <a:latin typeface="宋体" pitchFamily="49" charset="-122"/>
              </a:rPr>
              <a:t>4.</a:t>
            </a:r>
            <a:r>
              <a:rPr lang="zh-CN" altLang="en-US" dirty="0" smtClean="0">
                <a:latin typeface="宋体" pitchFamily="49" charset="-122"/>
              </a:rPr>
              <a:t>数据库安全</a:t>
            </a:r>
            <a:r>
              <a:rPr lang="zh-CN" altLang="en-US" dirty="0" smtClean="0">
                <a:latin typeface="宋体" pitchFamily="49" charset="-122"/>
              </a:rPr>
              <a:t>性</a:t>
            </a:r>
            <a:endParaRPr lang="zh-CN" altLang="en-US" dirty="0" smtClean="0">
              <a:ea typeface="黑体" pitchFamily="2" charset="-122"/>
            </a:endParaRPr>
          </a:p>
        </p:txBody>
      </p:sp>
      <p:sp>
        <p:nvSpPr>
          <p:cNvPr id="6147" name="Rectangle 3"/>
          <p:cNvSpPr>
            <a:spLocks noGrp="1" noChangeArrowheads="1"/>
          </p:cNvSpPr>
          <p:nvPr>
            <p:ph type="body" idx="1"/>
          </p:nvPr>
        </p:nvSpPr>
        <p:spPr>
          <a:xfrm>
            <a:off x="395288" y="1412875"/>
            <a:ext cx="8208962" cy="4114800"/>
          </a:xfrm>
        </p:spPr>
        <p:txBody>
          <a:bodyPr/>
          <a:lstStyle/>
          <a:p>
            <a:pPr algn="just" eaLnBrk="1" hangingPunct="1"/>
            <a:r>
              <a:rPr lang="en-US" altLang="zh-CN" sz="2600" dirty="0" smtClean="0"/>
              <a:t> </a:t>
            </a:r>
            <a:r>
              <a:rPr lang="zh-CN" altLang="en-US" dirty="0" smtClean="0"/>
              <a:t>问题的提出</a:t>
            </a:r>
            <a:endParaRPr lang="zh-CN" altLang="en-US" sz="2600" dirty="0" smtClean="0"/>
          </a:p>
          <a:p>
            <a:pPr lvl="1" algn="just" eaLnBrk="1" hangingPunct="1">
              <a:spcBef>
                <a:spcPct val="60000"/>
              </a:spcBef>
            </a:pPr>
            <a:r>
              <a:rPr lang="zh-CN" altLang="en-US" dirty="0" smtClean="0"/>
              <a:t>数据库的一大特点是数据可以</a:t>
            </a:r>
            <a:r>
              <a:rPr lang="zh-CN" altLang="en-US" dirty="0" smtClean="0">
                <a:solidFill>
                  <a:srgbClr val="FF3300"/>
                </a:solidFill>
              </a:rPr>
              <a:t>共享</a:t>
            </a:r>
          </a:p>
          <a:p>
            <a:pPr lvl="1" algn="just" eaLnBrk="1" hangingPunct="1">
              <a:spcBef>
                <a:spcPct val="60000"/>
              </a:spcBef>
            </a:pPr>
            <a:r>
              <a:rPr lang="zh-CN" altLang="en-US" dirty="0" smtClean="0"/>
              <a:t>但数据共享必然带来数据库的</a:t>
            </a:r>
            <a:r>
              <a:rPr lang="zh-CN" altLang="en-US" dirty="0" smtClean="0">
                <a:solidFill>
                  <a:srgbClr val="FF3300"/>
                </a:solidFill>
              </a:rPr>
              <a:t>安全性问题</a:t>
            </a:r>
          </a:p>
          <a:p>
            <a:pPr lvl="1" algn="just" eaLnBrk="1" hangingPunct="1">
              <a:spcBef>
                <a:spcPct val="60000"/>
              </a:spcBef>
            </a:pPr>
            <a:r>
              <a:rPr lang="zh-CN" altLang="en-US" dirty="0" smtClean="0"/>
              <a:t>数据库系统中的数据共享不能是无</a:t>
            </a:r>
            <a:r>
              <a:rPr lang="zh-CN" altLang="en-US" dirty="0" smtClean="0">
                <a:solidFill>
                  <a:srgbClr val="FF3300"/>
                </a:solidFill>
              </a:rPr>
              <a:t>条件</a:t>
            </a:r>
            <a:r>
              <a:rPr lang="zh-CN" altLang="en-US" dirty="0" smtClean="0"/>
              <a:t>的共享</a:t>
            </a:r>
          </a:p>
          <a:p>
            <a:pPr lvl="1" algn="just" eaLnBrk="1" hangingPunct="1">
              <a:spcBef>
                <a:spcPct val="60000"/>
              </a:spcBef>
              <a:buFont typeface="Wingdings" pitchFamily="2" charset="2"/>
              <a:buNone/>
            </a:pPr>
            <a:r>
              <a:rPr lang="zh-CN" altLang="en-US" sz="2200" dirty="0" smtClean="0"/>
              <a:t>例：军事秘密、    国家机密、    新产品实验数据、</a:t>
            </a:r>
          </a:p>
          <a:p>
            <a:pPr lvl="1" algn="just" eaLnBrk="1" hangingPunct="1">
              <a:buFont typeface="Wingdings" pitchFamily="2" charset="2"/>
              <a:buNone/>
            </a:pPr>
            <a:r>
              <a:rPr lang="zh-CN" altLang="en-US" sz="2200" dirty="0" smtClean="0"/>
              <a:t>        市场需求分析、市场营销策略、销售计划、</a:t>
            </a:r>
          </a:p>
          <a:p>
            <a:pPr lvl="1" algn="just" eaLnBrk="1" hangingPunct="1">
              <a:buFont typeface="Wingdings" pitchFamily="2" charset="2"/>
              <a:buNone/>
            </a:pPr>
            <a:r>
              <a:rPr lang="zh-CN" altLang="en-US" sz="2200" dirty="0" smtClean="0"/>
              <a:t>        客户档案、    医疗档案、    银行储蓄数据</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5603" name="Rectangle 3"/>
          <p:cNvSpPr>
            <a:spLocks noGrp="1" noChangeArrowheads="1"/>
          </p:cNvSpPr>
          <p:nvPr>
            <p:ph type="body" idx="1"/>
          </p:nvPr>
        </p:nvSpPr>
        <p:spPr>
          <a:xfrm>
            <a:off x="914400" y="1828800"/>
            <a:ext cx="7772400" cy="4119563"/>
          </a:xfrm>
          <a:extLst>
            <a:ext uri="{91240B29-F687-4F45-9708-019B960494DF}">
              <a14:hiddenLine xmlns:a14="http://schemas.microsoft.com/office/drawing/2010/main" w="9525">
                <a:solidFill>
                  <a:srgbClr val="969696"/>
                </a:solidFill>
                <a:miter lim="800000"/>
                <a:headEnd/>
                <a:tailEnd/>
              </a14:hiddenLine>
            </a:ext>
          </a:extLst>
        </p:spPr>
        <p:txBody>
          <a:bodyPr/>
          <a:lstStyle/>
          <a:p>
            <a:pPr eaLnBrk="1" hangingPunct="1"/>
            <a:r>
              <a:rPr lang="en-US" altLang="zh-CN" sz="3400" smtClean="0"/>
              <a:t>R1 </a:t>
            </a:r>
            <a:r>
              <a:rPr lang="zh-CN" altLang="en-US" sz="3400" smtClean="0"/>
              <a:t>安全策略（</a:t>
            </a:r>
            <a:r>
              <a:rPr lang="en-US" altLang="zh-CN" sz="3400" smtClean="0">
                <a:solidFill>
                  <a:srgbClr val="FF3300"/>
                </a:solidFill>
              </a:rPr>
              <a:t>Security Policy</a:t>
            </a:r>
            <a:r>
              <a:rPr lang="zh-CN" altLang="en-US" sz="3400" smtClean="0"/>
              <a:t>）</a:t>
            </a:r>
            <a:endParaRPr lang="zh-CN" altLang="en-US" sz="2600" smtClean="0"/>
          </a:p>
          <a:p>
            <a:pPr lvl="1" eaLnBrk="1" hangingPunct="1">
              <a:lnSpc>
                <a:spcPct val="110000"/>
              </a:lnSpc>
              <a:buFont typeface="Wingdings" pitchFamily="2" charset="2"/>
              <a:buNone/>
            </a:pPr>
            <a:r>
              <a:rPr lang="zh-CN" altLang="en-US" sz="2200" smtClean="0"/>
              <a:t>  </a:t>
            </a:r>
            <a:r>
              <a:rPr lang="en-US" altLang="zh-CN" smtClean="0"/>
              <a:t>R1.1 </a:t>
            </a:r>
            <a:r>
              <a:rPr lang="zh-CN" altLang="en-US" smtClean="0"/>
              <a:t>自主存取控制 （</a:t>
            </a:r>
            <a:r>
              <a:rPr lang="en-US" altLang="zh-CN" smtClean="0">
                <a:solidFill>
                  <a:srgbClr val="FF3300"/>
                </a:solidFill>
              </a:rPr>
              <a:t>Discretionary Access</a:t>
            </a:r>
          </a:p>
          <a:p>
            <a:pPr lvl="1" eaLnBrk="1" hangingPunct="1">
              <a:lnSpc>
                <a:spcPct val="110000"/>
              </a:lnSpc>
              <a:spcBef>
                <a:spcPct val="0"/>
              </a:spcBef>
              <a:buFont typeface="Wingdings" pitchFamily="2" charset="2"/>
              <a:buNone/>
            </a:pPr>
            <a:r>
              <a:rPr lang="en-US" altLang="zh-CN" smtClean="0">
                <a:solidFill>
                  <a:srgbClr val="FF3300"/>
                </a:solidFill>
              </a:rPr>
              <a:t>                                       Control</a:t>
            </a:r>
            <a:r>
              <a:rPr lang="zh-CN" altLang="en-US" smtClean="0">
                <a:solidFill>
                  <a:srgbClr val="FF3300"/>
                </a:solidFill>
              </a:rPr>
              <a:t>，简记为</a:t>
            </a:r>
            <a:r>
              <a:rPr lang="en-US" altLang="zh-CN" smtClean="0">
                <a:solidFill>
                  <a:srgbClr val="FF3300"/>
                </a:solidFill>
              </a:rPr>
              <a:t>DAC</a:t>
            </a:r>
            <a:r>
              <a:rPr lang="zh-CN" altLang="en-US" smtClean="0"/>
              <a:t>）</a:t>
            </a:r>
          </a:p>
          <a:p>
            <a:pPr lvl="1" eaLnBrk="1" hangingPunct="1">
              <a:lnSpc>
                <a:spcPct val="110000"/>
              </a:lnSpc>
              <a:buFont typeface="Wingdings" pitchFamily="2" charset="2"/>
              <a:buNone/>
            </a:pPr>
            <a:r>
              <a:rPr lang="zh-CN" altLang="en-US" smtClean="0"/>
              <a:t>  </a:t>
            </a:r>
            <a:r>
              <a:rPr lang="en-US" altLang="zh-CN" smtClean="0"/>
              <a:t>R1.2 </a:t>
            </a:r>
            <a:r>
              <a:rPr lang="zh-CN" altLang="en-US" smtClean="0"/>
              <a:t>客体重用（</a:t>
            </a:r>
            <a:r>
              <a:rPr lang="en-US" altLang="zh-CN" smtClean="0"/>
              <a:t>Object Reuse</a:t>
            </a:r>
            <a:r>
              <a:rPr lang="zh-CN" altLang="en-US" smtClean="0"/>
              <a:t>）</a:t>
            </a:r>
          </a:p>
          <a:p>
            <a:pPr lvl="1" eaLnBrk="1" hangingPunct="1">
              <a:lnSpc>
                <a:spcPct val="110000"/>
              </a:lnSpc>
              <a:buFont typeface="Wingdings" pitchFamily="2" charset="2"/>
              <a:buNone/>
            </a:pPr>
            <a:r>
              <a:rPr lang="zh-CN" altLang="en-US" smtClean="0"/>
              <a:t>  </a:t>
            </a:r>
            <a:r>
              <a:rPr lang="en-US" altLang="zh-CN" smtClean="0"/>
              <a:t>R1.3 </a:t>
            </a:r>
            <a:r>
              <a:rPr lang="zh-CN" altLang="en-US" smtClean="0"/>
              <a:t>标记（</a:t>
            </a:r>
            <a:r>
              <a:rPr lang="en-US" altLang="zh-CN" smtClean="0"/>
              <a:t>Labels</a:t>
            </a:r>
            <a:r>
              <a:rPr lang="zh-CN" altLang="en-US" smtClean="0"/>
              <a:t>）</a:t>
            </a:r>
          </a:p>
          <a:p>
            <a:pPr lvl="1" eaLnBrk="1" hangingPunct="1">
              <a:lnSpc>
                <a:spcPct val="110000"/>
              </a:lnSpc>
              <a:buFont typeface="Wingdings" pitchFamily="2" charset="2"/>
              <a:buNone/>
            </a:pPr>
            <a:r>
              <a:rPr lang="zh-CN" altLang="en-US" smtClean="0"/>
              <a:t>  </a:t>
            </a:r>
            <a:r>
              <a:rPr lang="en-US" altLang="zh-CN" smtClean="0"/>
              <a:t>R1.4 </a:t>
            </a:r>
            <a:r>
              <a:rPr lang="zh-CN" altLang="en-US" smtClean="0"/>
              <a:t>强制存取控制（</a:t>
            </a:r>
            <a:r>
              <a:rPr lang="en-US" altLang="zh-CN" smtClean="0">
                <a:solidFill>
                  <a:srgbClr val="FF3300"/>
                </a:solidFill>
              </a:rPr>
              <a:t>Mandatory Access</a:t>
            </a:r>
          </a:p>
          <a:p>
            <a:pPr lvl="1" eaLnBrk="1" hangingPunct="1">
              <a:lnSpc>
                <a:spcPct val="110000"/>
              </a:lnSpc>
              <a:spcBef>
                <a:spcPct val="0"/>
              </a:spcBef>
              <a:buFont typeface="Wingdings" pitchFamily="2" charset="2"/>
              <a:buNone/>
            </a:pPr>
            <a:r>
              <a:rPr lang="en-US" altLang="zh-CN" smtClean="0">
                <a:solidFill>
                  <a:srgbClr val="FF3300"/>
                </a:solidFill>
              </a:rPr>
              <a:t>                                       Control</a:t>
            </a:r>
            <a:r>
              <a:rPr lang="zh-CN" altLang="en-US" smtClean="0">
                <a:solidFill>
                  <a:srgbClr val="FF3300"/>
                </a:solidFill>
              </a:rPr>
              <a:t>，简记为</a:t>
            </a:r>
            <a:r>
              <a:rPr lang="en-US" altLang="zh-CN" smtClean="0">
                <a:solidFill>
                  <a:srgbClr val="FF3300"/>
                </a:solidFill>
              </a:rPr>
              <a:t>MAC</a:t>
            </a:r>
            <a:r>
              <a:rPr lang="zh-CN" altLang="en-US"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6627" name="Rectangle 3"/>
          <p:cNvSpPr>
            <a:spLocks noGrp="1" noChangeArrowheads="1"/>
          </p:cNvSpPr>
          <p:nvPr>
            <p:ph type="body" idx="1"/>
          </p:nvPr>
        </p:nvSpPr>
        <p:spPr/>
        <p:txBody>
          <a:bodyPr/>
          <a:lstStyle/>
          <a:p>
            <a:pPr eaLnBrk="1" hangingPunct="1"/>
            <a:r>
              <a:rPr lang="en-US" altLang="zh-CN" sz="3400" smtClean="0"/>
              <a:t>R2 </a:t>
            </a:r>
            <a:r>
              <a:rPr lang="zh-CN" altLang="en-US" sz="3400" smtClean="0"/>
              <a:t>责任（</a:t>
            </a:r>
            <a:r>
              <a:rPr lang="en-US" altLang="zh-CN" sz="3400" smtClean="0">
                <a:solidFill>
                  <a:srgbClr val="FF3300"/>
                </a:solidFill>
              </a:rPr>
              <a:t>Accountability</a:t>
            </a:r>
            <a:r>
              <a:rPr lang="zh-CN" altLang="en-US" sz="3400" smtClean="0"/>
              <a:t>）</a:t>
            </a:r>
          </a:p>
          <a:p>
            <a:pPr lvl="1" eaLnBrk="1" hangingPunct="1">
              <a:buFont typeface="Wingdings" pitchFamily="2" charset="2"/>
              <a:buNone/>
            </a:pPr>
            <a:r>
              <a:rPr lang="zh-CN" altLang="en-US" sz="2200" smtClean="0"/>
              <a:t>  </a:t>
            </a:r>
            <a:r>
              <a:rPr lang="en-US" altLang="zh-CN" smtClean="0"/>
              <a:t>R2.1 </a:t>
            </a:r>
            <a:r>
              <a:rPr lang="zh-CN" altLang="en-US" smtClean="0"/>
              <a:t>标识与鉴别（</a:t>
            </a:r>
            <a:r>
              <a:rPr lang="en-US" altLang="zh-CN" smtClean="0">
                <a:solidFill>
                  <a:srgbClr val="FF3300"/>
                </a:solidFill>
              </a:rPr>
              <a:t>Identification &amp; </a:t>
            </a:r>
          </a:p>
          <a:p>
            <a:pPr lvl="1" eaLnBrk="1" hangingPunct="1">
              <a:spcBef>
                <a:spcPct val="0"/>
              </a:spcBef>
              <a:buFont typeface="Wingdings" pitchFamily="2" charset="2"/>
              <a:buNone/>
            </a:pPr>
            <a:r>
              <a:rPr lang="en-US" altLang="zh-CN" smtClean="0">
                <a:solidFill>
                  <a:srgbClr val="FF3300"/>
                </a:solidFill>
              </a:rPr>
              <a:t>                                  Authentication</a:t>
            </a:r>
            <a:r>
              <a:rPr lang="zh-CN" altLang="en-US" smtClean="0"/>
              <a:t>）</a:t>
            </a:r>
          </a:p>
          <a:p>
            <a:pPr lvl="1" eaLnBrk="1" hangingPunct="1">
              <a:buFont typeface="Wingdings" pitchFamily="2" charset="2"/>
              <a:buNone/>
            </a:pPr>
            <a:r>
              <a:rPr lang="zh-CN" altLang="en-US" smtClean="0"/>
              <a:t>  </a:t>
            </a:r>
            <a:r>
              <a:rPr lang="en-US" altLang="zh-CN" smtClean="0"/>
              <a:t>R2.2 </a:t>
            </a:r>
            <a:r>
              <a:rPr lang="zh-CN" altLang="en-US" smtClean="0"/>
              <a:t>审计（</a:t>
            </a:r>
            <a:r>
              <a:rPr lang="en-US" altLang="zh-CN" smtClean="0">
                <a:solidFill>
                  <a:srgbClr val="FF3300"/>
                </a:solidFill>
              </a:rPr>
              <a:t>Audit</a:t>
            </a:r>
            <a:r>
              <a:rPr lang="zh-CN" altLang="en-US" smtClean="0"/>
              <a:t>）</a:t>
            </a:r>
          </a:p>
          <a:p>
            <a:pPr lvl="1" eaLnBrk="1" hangingPunct="1">
              <a:buFont typeface="Wingdings" pitchFamily="2" charset="2"/>
              <a:buNone/>
            </a:pPr>
            <a:endParaRPr lang="zh-CN" altLang="en-US" sz="2200" smtClean="0"/>
          </a:p>
          <a:p>
            <a:pPr eaLnBrk="1" hangingPunct="1"/>
            <a:r>
              <a:rPr lang="en-US" altLang="zh-CN" sz="3400" smtClean="0"/>
              <a:t>R3 </a:t>
            </a:r>
            <a:r>
              <a:rPr lang="zh-CN" altLang="en-US" sz="3400" smtClean="0"/>
              <a:t>保证（</a:t>
            </a:r>
            <a:r>
              <a:rPr lang="en-US" altLang="zh-CN" sz="3400" smtClean="0">
                <a:solidFill>
                  <a:srgbClr val="FF3300"/>
                </a:solidFill>
              </a:rPr>
              <a:t>Assurance</a:t>
            </a:r>
            <a:r>
              <a:rPr lang="zh-CN" altLang="en-US" sz="3400" smtClean="0"/>
              <a:t>）</a:t>
            </a:r>
          </a:p>
          <a:p>
            <a:pPr lvl="1" eaLnBrk="1" hangingPunct="1">
              <a:buFont typeface="Wingdings" pitchFamily="2" charset="2"/>
              <a:buNone/>
            </a:pPr>
            <a:r>
              <a:rPr lang="zh-CN" altLang="en-US" sz="2200" smtClean="0"/>
              <a:t>  </a:t>
            </a:r>
            <a:r>
              <a:rPr lang="en-US" altLang="zh-CN" smtClean="0"/>
              <a:t>R3.1 </a:t>
            </a:r>
            <a:r>
              <a:rPr lang="zh-CN" altLang="en-US" smtClean="0"/>
              <a:t>操作保证（</a:t>
            </a:r>
            <a:r>
              <a:rPr lang="en-US" altLang="zh-CN" smtClean="0">
                <a:solidFill>
                  <a:srgbClr val="FF3300"/>
                </a:solidFill>
              </a:rPr>
              <a:t>Operational Assurance</a:t>
            </a:r>
            <a:r>
              <a:rPr lang="zh-CN" altLang="en-US" smtClean="0"/>
              <a:t>）</a:t>
            </a:r>
          </a:p>
          <a:p>
            <a:pPr lvl="1" eaLnBrk="1" hangingPunct="1">
              <a:buFont typeface="Wingdings" pitchFamily="2" charset="2"/>
              <a:buNone/>
            </a:pPr>
            <a:r>
              <a:rPr lang="zh-CN" altLang="en-US" smtClean="0"/>
              <a:t>  </a:t>
            </a:r>
            <a:r>
              <a:rPr lang="en-US" altLang="zh-CN" smtClean="0"/>
              <a:t>R3.2 </a:t>
            </a:r>
            <a:r>
              <a:rPr lang="zh-CN" altLang="en-US" smtClean="0"/>
              <a:t>生命周期保证（</a:t>
            </a:r>
            <a:r>
              <a:rPr lang="en-US" altLang="zh-CN" smtClean="0">
                <a:solidFill>
                  <a:srgbClr val="FF3300"/>
                </a:solidFill>
              </a:rPr>
              <a:t>Life Cycle Assurance</a:t>
            </a:r>
            <a:r>
              <a:rPr lang="zh-CN" altLang="en-US" smtClean="0"/>
              <a:t>）</a:t>
            </a:r>
          </a:p>
          <a:p>
            <a:pPr lvl="1" eaLnBrk="1" hangingPunct="1">
              <a:buFont typeface="Wingdings" pitchFamily="2" charset="2"/>
              <a:buNone/>
            </a:pPr>
            <a:endParaRPr lang="en-US" altLang="zh-CN" sz="22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7651" name="Rectangle 3"/>
          <p:cNvSpPr>
            <a:spLocks noGrp="1" noChangeArrowheads="1"/>
          </p:cNvSpPr>
          <p:nvPr>
            <p:ph type="body" idx="1"/>
          </p:nvPr>
        </p:nvSpPr>
        <p:spPr/>
        <p:txBody>
          <a:bodyPr/>
          <a:lstStyle/>
          <a:p>
            <a:pPr eaLnBrk="1" hangingPunct="1"/>
            <a:r>
              <a:rPr lang="en-US" altLang="zh-CN" sz="3400" smtClean="0"/>
              <a:t>R4 </a:t>
            </a:r>
            <a:r>
              <a:rPr lang="zh-CN" altLang="en-US" sz="3400" smtClean="0"/>
              <a:t>文档（</a:t>
            </a:r>
            <a:r>
              <a:rPr lang="en-US" altLang="zh-CN" sz="3400" smtClean="0">
                <a:solidFill>
                  <a:srgbClr val="FF3300"/>
                </a:solidFill>
              </a:rPr>
              <a:t>Documentation</a:t>
            </a:r>
            <a:r>
              <a:rPr lang="zh-CN" altLang="en-US" sz="3400" smtClean="0"/>
              <a:t>）</a:t>
            </a:r>
            <a:endParaRPr lang="zh-CN" altLang="en-US" sz="2600" smtClean="0"/>
          </a:p>
          <a:p>
            <a:pPr lvl="1" eaLnBrk="1" hangingPunct="1">
              <a:lnSpc>
                <a:spcPct val="110000"/>
              </a:lnSpc>
              <a:buFont typeface="Wingdings" pitchFamily="2" charset="2"/>
              <a:buNone/>
            </a:pPr>
            <a:r>
              <a:rPr lang="zh-CN" altLang="en-US" smtClean="0"/>
              <a:t>  </a:t>
            </a:r>
            <a:r>
              <a:rPr lang="en-US" altLang="zh-CN" smtClean="0"/>
              <a:t>R4.1 </a:t>
            </a:r>
            <a:r>
              <a:rPr lang="zh-CN" altLang="en-US" smtClean="0"/>
              <a:t>安全特性用户指南（</a:t>
            </a:r>
            <a:r>
              <a:rPr lang="en-US" altLang="zh-CN" smtClean="0">
                <a:solidFill>
                  <a:srgbClr val="FF3300"/>
                </a:solidFill>
              </a:rPr>
              <a:t>Security Features</a:t>
            </a:r>
          </a:p>
          <a:p>
            <a:pPr lvl="1" eaLnBrk="1" hangingPunct="1">
              <a:lnSpc>
                <a:spcPct val="110000"/>
              </a:lnSpc>
              <a:spcBef>
                <a:spcPct val="0"/>
              </a:spcBef>
              <a:buFont typeface="Wingdings" pitchFamily="2" charset="2"/>
              <a:buNone/>
            </a:pPr>
            <a:r>
              <a:rPr lang="en-US" altLang="zh-CN" smtClean="0">
                <a:solidFill>
                  <a:srgbClr val="FF3300"/>
                </a:solidFill>
              </a:rPr>
              <a:t>                                              User's Guide</a:t>
            </a:r>
            <a:r>
              <a:rPr lang="zh-CN" altLang="en-US" smtClean="0"/>
              <a:t>）</a:t>
            </a:r>
          </a:p>
          <a:p>
            <a:pPr lvl="1" eaLnBrk="1" hangingPunct="1">
              <a:lnSpc>
                <a:spcPct val="110000"/>
              </a:lnSpc>
              <a:buFont typeface="Wingdings" pitchFamily="2" charset="2"/>
              <a:buNone/>
            </a:pPr>
            <a:r>
              <a:rPr lang="zh-CN" altLang="en-US" smtClean="0"/>
              <a:t>  </a:t>
            </a:r>
            <a:r>
              <a:rPr lang="en-US" altLang="zh-CN" smtClean="0"/>
              <a:t>R4.2 </a:t>
            </a:r>
            <a:r>
              <a:rPr lang="zh-CN" altLang="en-US" smtClean="0"/>
              <a:t>可信设施手册（</a:t>
            </a:r>
            <a:r>
              <a:rPr lang="en-US" altLang="zh-CN" smtClean="0">
                <a:solidFill>
                  <a:srgbClr val="FF3300"/>
                </a:solidFill>
              </a:rPr>
              <a:t>Trusted Facility</a:t>
            </a:r>
          </a:p>
          <a:p>
            <a:pPr lvl="1" eaLnBrk="1" hangingPunct="1">
              <a:lnSpc>
                <a:spcPct val="110000"/>
              </a:lnSpc>
              <a:spcBef>
                <a:spcPct val="0"/>
              </a:spcBef>
              <a:buFont typeface="Wingdings" pitchFamily="2" charset="2"/>
              <a:buNone/>
            </a:pPr>
            <a:r>
              <a:rPr lang="en-US" altLang="zh-CN" smtClean="0">
                <a:solidFill>
                  <a:srgbClr val="FF3300"/>
                </a:solidFill>
              </a:rPr>
              <a:t>                                       Manual</a:t>
            </a:r>
            <a:r>
              <a:rPr lang="zh-CN" altLang="en-US" smtClean="0"/>
              <a:t>）</a:t>
            </a:r>
          </a:p>
          <a:p>
            <a:pPr lvl="1" eaLnBrk="1" hangingPunct="1">
              <a:lnSpc>
                <a:spcPct val="110000"/>
              </a:lnSpc>
              <a:buFont typeface="Wingdings" pitchFamily="2" charset="2"/>
              <a:buNone/>
            </a:pPr>
            <a:r>
              <a:rPr lang="zh-CN" altLang="en-US" smtClean="0"/>
              <a:t>  </a:t>
            </a:r>
            <a:r>
              <a:rPr lang="en-US" altLang="zh-CN" smtClean="0"/>
              <a:t>R4.3 </a:t>
            </a:r>
            <a:r>
              <a:rPr lang="zh-CN" altLang="en-US" smtClean="0"/>
              <a:t>测试文档（</a:t>
            </a:r>
            <a:r>
              <a:rPr lang="en-US" altLang="zh-CN" smtClean="0">
                <a:solidFill>
                  <a:srgbClr val="FF3300"/>
                </a:solidFill>
              </a:rPr>
              <a:t>Test Documentation</a:t>
            </a:r>
            <a:r>
              <a:rPr lang="zh-CN" altLang="en-US" smtClean="0"/>
              <a:t>）</a:t>
            </a:r>
          </a:p>
          <a:p>
            <a:pPr lvl="1" eaLnBrk="1" hangingPunct="1">
              <a:lnSpc>
                <a:spcPct val="110000"/>
              </a:lnSpc>
              <a:buFont typeface="Wingdings" pitchFamily="2" charset="2"/>
              <a:buNone/>
            </a:pPr>
            <a:r>
              <a:rPr lang="zh-CN" altLang="en-US" smtClean="0"/>
              <a:t>  </a:t>
            </a:r>
            <a:r>
              <a:rPr lang="en-US" altLang="zh-CN" smtClean="0"/>
              <a:t>R4.4 </a:t>
            </a:r>
            <a:r>
              <a:rPr lang="zh-CN" altLang="en-US" smtClean="0"/>
              <a:t>设计文档（</a:t>
            </a:r>
            <a:r>
              <a:rPr lang="en-US" altLang="zh-CN" smtClean="0">
                <a:solidFill>
                  <a:srgbClr val="FF3300"/>
                </a:solidFill>
              </a:rPr>
              <a:t>Design Documentation</a:t>
            </a:r>
            <a:r>
              <a:rPr lang="zh-CN" altLang="en-US"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800" smtClean="0"/>
              <a:t>可信计算机系统评测标准（续）</a:t>
            </a:r>
            <a:r>
              <a:rPr lang="zh-CN" altLang="en-US" smtClean="0"/>
              <a:t> </a:t>
            </a:r>
          </a:p>
        </p:txBody>
      </p:sp>
      <p:sp>
        <p:nvSpPr>
          <p:cNvPr id="28675" name="Rectangle 3"/>
          <p:cNvSpPr>
            <a:spLocks noGrp="1" noChangeArrowheads="1"/>
          </p:cNvSpPr>
          <p:nvPr>
            <p:ph type="body" idx="1"/>
          </p:nvPr>
        </p:nvSpPr>
        <p:spPr/>
        <p:txBody>
          <a:bodyPr/>
          <a:lstStyle/>
          <a:p>
            <a:pPr eaLnBrk="1" hangingPunct="1"/>
            <a:r>
              <a:rPr lang="en-US" altLang="zh-CN" sz="3400" dirty="0" smtClean="0"/>
              <a:t>TCSEC/TDI</a:t>
            </a:r>
            <a:r>
              <a:rPr lang="zh-CN" altLang="en-US" sz="3400" dirty="0" smtClean="0">
                <a:solidFill>
                  <a:srgbClr val="FF3300"/>
                </a:solidFill>
              </a:rPr>
              <a:t>安全级别划分</a:t>
            </a:r>
          </a:p>
          <a:p>
            <a:pPr eaLnBrk="1" hangingPunct="1"/>
            <a:endParaRPr lang="en-US" altLang="zh-CN" sz="2600" dirty="0" smtClean="0"/>
          </a:p>
        </p:txBody>
      </p:sp>
      <p:grpSp>
        <p:nvGrpSpPr>
          <p:cNvPr id="28676" name="Group 4"/>
          <p:cNvGrpSpPr>
            <a:grpSpLocks/>
          </p:cNvGrpSpPr>
          <p:nvPr/>
        </p:nvGrpSpPr>
        <p:grpSpPr bwMode="auto">
          <a:xfrm>
            <a:off x="1116013" y="2708275"/>
            <a:ext cx="7343775" cy="3429000"/>
            <a:chOff x="-3" y="-3"/>
            <a:chExt cx="3071" cy="3078"/>
          </a:xfrm>
        </p:grpSpPr>
        <p:grpSp>
          <p:nvGrpSpPr>
            <p:cNvPr id="28677" name="Group 5"/>
            <p:cNvGrpSpPr>
              <a:grpSpLocks/>
            </p:cNvGrpSpPr>
            <p:nvPr/>
          </p:nvGrpSpPr>
          <p:grpSpPr bwMode="auto">
            <a:xfrm>
              <a:off x="0" y="0"/>
              <a:ext cx="3065" cy="3072"/>
              <a:chOff x="0" y="0"/>
              <a:chExt cx="3065" cy="3072"/>
            </a:xfrm>
          </p:grpSpPr>
          <p:grpSp>
            <p:nvGrpSpPr>
              <p:cNvPr id="28679" name="Group 6"/>
              <p:cNvGrpSpPr>
                <a:grpSpLocks/>
              </p:cNvGrpSpPr>
              <p:nvPr/>
            </p:nvGrpSpPr>
            <p:grpSpPr bwMode="auto">
              <a:xfrm>
                <a:off x="0" y="0"/>
                <a:ext cx="709" cy="384"/>
                <a:chOff x="0" y="0"/>
                <a:chExt cx="709" cy="384"/>
              </a:xfrm>
            </p:grpSpPr>
            <p:sp>
              <p:nvSpPr>
                <p:cNvPr id="28725" name="Rectangle 7"/>
                <p:cNvSpPr>
                  <a:spLocks noChangeArrowheads="1"/>
                </p:cNvSpPr>
                <p:nvPr/>
              </p:nvSpPr>
              <p:spPr bwMode="auto">
                <a:xfrm>
                  <a:off x="43" y="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sz="1600" b="1">
                      <a:latin typeface="Times New Roman" pitchFamily="18" charset="0"/>
                    </a:rPr>
                    <a:t>安 全 级 别</a:t>
                  </a:r>
                  <a:endParaRPr kumimoji="1" lang="zh-CN" altLang="en-US" sz="1600">
                    <a:latin typeface="Times New Roman" pitchFamily="18" charset="0"/>
                  </a:endParaRPr>
                </a:p>
              </p:txBody>
            </p:sp>
            <p:sp>
              <p:nvSpPr>
                <p:cNvPr id="28726" name="Rectangle 8"/>
                <p:cNvSpPr>
                  <a:spLocks noChangeArrowheads="1"/>
                </p:cNvSpPr>
                <p:nvPr/>
              </p:nvSpPr>
              <p:spPr bwMode="auto">
                <a:xfrm>
                  <a:off x="0" y="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0" name="Group 9"/>
              <p:cNvGrpSpPr>
                <a:grpSpLocks/>
              </p:cNvGrpSpPr>
              <p:nvPr/>
            </p:nvGrpSpPr>
            <p:grpSpPr bwMode="auto">
              <a:xfrm>
                <a:off x="709" y="0"/>
                <a:ext cx="2356" cy="384"/>
                <a:chOff x="709" y="0"/>
                <a:chExt cx="2356" cy="384"/>
              </a:xfrm>
            </p:grpSpPr>
            <p:sp>
              <p:nvSpPr>
                <p:cNvPr id="28723" name="Rectangle 10"/>
                <p:cNvSpPr>
                  <a:spLocks noChangeArrowheads="1"/>
                </p:cNvSpPr>
                <p:nvPr/>
              </p:nvSpPr>
              <p:spPr bwMode="auto">
                <a:xfrm>
                  <a:off x="752" y="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b="1">
                      <a:latin typeface="Times New Roman" pitchFamily="18" charset="0"/>
                    </a:rPr>
                    <a:t>       </a:t>
                  </a:r>
                  <a:r>
                    <a:rPr kumimoji="1" lang="zh-CN" altLang="en-US" b="1">
                      <a:latin typeface="Times New Roman" pitchFamily="18" charset="0"/>
                    </a:rPr>
                    <a:t>定        义</a:t>
                  </a:r>
                  <a:endParaRPr kumimoji="1" lang="zh-CN" altLang="en-US" sz="2400">
                    <a:latin typeface="Times New Roman" pitchFamily="18" charset="0"/>
                  </a:endParaRPr>
                </a:p>
              </p:txBody>
            </p:sp>
            <p:sp>
              <p:nvSpPr>
                <p:cNvPr id="28724" name="Rectangle 11"/>
                <p:cNvSpPr>
                  <a:spLocks noChangeArrowheads="1"/>
                </p:cNvSpPr>
                <p:nvPr/>
              </p:nvSpPr>
              <p:spPr bwMode="auto">
                <a:xfrm>
                  <a:off x="709" y="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1" name="Group 12"/>
              <p:cNvGrpSpPr>
                <a:grpSpLocks/>
              </p:cNvGrpSpPr>
              <p:nvPr/>
            </p:nvGrpSpPr>
            <p:grpSpPr bwMode="auto">
              <a:xfrm>
                <a:off x="0" y="384"/>
                <a:ext cx="709" cy="384"/>
                <a:chOff x="0" y="384"/>
                <a:chExt cx="709" cy="384"/>
              </a:xfrm>
            </p:grpSpPr>
            <p:sp>
              <p:nvSpPr>
                <p:cNvPr id="28721" name="Rectangle 13"/>
                <p:cNvSpPr>
                  <a:spLocks noChangeArrowheads="1"/>
                </p:cNvSpPr>
                <p:nvPr/>
              </p:nvSpPr>
              <p:spPr bwMode="auto">
                <a:xfrm>
                  <a:off x="43" y="38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A1</a:t>
                  </a:r>
                  <a:endParaRPr kumimoji="1" lang="en-US" altLang="zh-CN">
                    <a:latin typeface="Times New Roman" pitchFamily="18" charset="0"/>
                  </a:endParaRPr>
                </a:p>
              </p:txBody>
            </p:sp>
            <p:sp>
              <p:nvSpPr>
                <p:cNvPr id="28722" name="Rectangle 14"/>
                <p:cNvSpPr>
                  <a:spLocks noChangeArrowheads="1"/>
                </p:cNvSpPr>
                <p:nvPr/>
              </p:nvSpPr>
              <p:spPr bwMode="auto">
                <a:xfrm>
                  <a:off x="0" y="38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2" name="Group 15"/>
              <p:cNvGrpSpPr>
                <a:grpSpLocks/>
              </p:cNvGrpSpPr>
              <p:nvPr/>
            </p:nvGrpSpPr>
            <p:grpSpPr bwMode="auto">
              <a:xfrm>
                <a:off x="709" y="384"/>
                <a:ext cx="2356" cy="384"/>
                <a:chOff x="709" y="384"/>
                <a:chExt cx="2356" cy="384"/>
              </a:xfrm>
            </p:grpSpPr>
            <p:sp>
              <p:nvSpPr>
                <p:cNvPr id="28719" name="Rectangle 16"/>
                <p:cNvSpPr>
                  <a:spLocks noChangeArrowheads="1"/>
                </p:cNvSpPr>
                <p:nvPr/>
              </p:nvSpPr>
              <p:spPr bwMode="auto">
                <a:xfrm>
                  <a:off x="752" y="38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dirty="0">
                      <a:latin typeface="Times New Roman" pitchFamily="18" charset="0"/>
                    </a:rPr>
                    <a:t>验证设计（</a:t>
                  </a:r>
                  <a:r>
                    <a:rPr kumimoji="1" lang="en-US" altLang="zh-CN" b="1" dirty="0">
                      <a:latin typeface="Times New Roman" pitchFamily="18" charset="0"/>
                    </a:rPr>
                    <a:t>Verified Design</a:t>
                  </a:r>
                  <a:r>
                    <a:rPr kumimoji="1" lang="zh-CN" altLang="en-US" b="1" dirty="0">
                      <a:latin typeface="Times New Roman" pitchFamily="18" charset="0"/>
                    </a:rPr>
                    <a:t>）</a:t>
                  </a:r>
                  <a:endParaRPr kumimoji="1" lang="zh-CN" altLang="en-US" dirty="0">
                    <a:latin typeface="Times New Roman" pitchFamily="18" charset="0"/>
                  </a:endParaRPr>
                </a:p>
              </p:txBody>
            </p:sp>
            <p:sp>
              <p:nvSpPr>
                <p:cNvPr id="28720" name="Rectangle 17"/>
                <p:cNvSpPr>
                  <a:spLocks noChangeArrowheads="1"/>
                </p:cNvSpPr>
                <p:nvPr/>
              </p:nvSpPr>
              <p:spPr bwMode="auto">
                <a:xfrm>
                  <a:off x="709" y="38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3" name="Group 18"/>
              <p:cNvGrpSpPr>
                <a:grpSpLocks/>
              </p:cNvGrpSpPr>
              <p:nvPr/>
            </p:nvGrpSpPr>
            <p:grpSpPr bwMode="auto">
              <a:xfrm>
                <a:off x="0" y="768"/>
                <a:ext cx="709" cy="384"/>
                <a:chOff x="0" y="768"/>
                <a:chExt cx="709" cy="384"/>
              </a:xfrm>
            </p:grpSpPr>
            <p:sp>
              <p:nvSpPr>
                <p:cNvPr id="28717" name="Rectangle 19"/>
                <p:cNvSpPr>
                  <a:spLocks noChangeArrowheads="1"/>
                </p:cNvSpPr>
                <p:nvPr/>
              </p:nvSpPr>
              <p:spPr bwMode="auto">
                <a:xfrm>
                  <a:off x="43" y="76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B3</a:t>
                  </a:r>
                  <a:endParaRPr kumimoji="1" lang="en-US" altLang="zh-CN" sz="2400">
                    <a:latin typeface="Times New Roman" pitchFamily="18" charset="0"/>
                  </a:endParaRPr>
                </a:p>
              </p:txBody>
            </p:sp>
            <p:sp>
              <p:nvSpPr>
                <p:cNvPr id="28718" name="Rectangle 20"/>
                <p:cNvSpPr>
                  <a:spLocks noChangeArrowheads="1"/>
                </p:cNvSpPr>
                <p:nvPr/>
              </p:nvSpPr>
              <p:spPr bwMode="auto">
                <a:xfrm>
                  <a:off x="0" y="76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4" name="Group 21"/>
              <p:cNvGrpSpPr>
                <a:grpSpLocks/>
              </p:cNvGrpSpPr>
              <p:nvPr/>
            </p:nvGrpSpPr>
            <p:grpSpPr bwMode="auto">
              <a:xfrm>
                <a:off x="709" y="768"/>
                <a:ext cx="2356" cy="384"/>
                <a:chOff x="709" y="768"/>
                <a:chExt cx="2356" cy="384"/>
              </a:xfrm>
            </p:grpSpPr>
            <p:sp>
              <p:nvSpPr>
                <p:cNvPr id="28715" name="Rectangle 22"/>
                <p:cNvSpPr>
                  <a:spLocks noChangeArrowheads="1"/>
                </p:cNvSpPr>
                <p:nvPr/>
              </p:nvSpPr>
              <p:spPr bwMode="auto">
                <a:xfrm>
                  <a:off x="752" y="76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a:latin typeface="Times New Roman" pitchFamily="18" charset="0"/>
                    </a:rPr>
                    <a:t>安全域（</a:t>
                  </a:r>
                  <a:r>
                    <a:rPr kumimoji="1" lang="en-US" altLang="zh-CN" b="1">
                      <a:latin typeface="Times New Roman" pitchFamily="18" charset="0"/>
                    </a:rPr>
                    <a:t>Security Domains</a:t>
                  </a:r>
                  <a:r>
                    <a:rPr kumimoji="1" lang="zh-CN" altLang="en-US" b="1">
                      <a:latin typeface="Times New Roman" pitchFamily="18" charset="0"/>
                    </a:rPr>
                    <a:t>）</a:t>
                  </a:r>
                </a:p>
              </p:txBody>
            </p:sp>
            <p:sp>
              <p:nvSpPr>
                <p:cNvPr id="28716" name="Rectangle 23"/>
                <p:cNvSpPr>
                  <a:spLocks noChangeArrowheads="1"/>
                </p:cNvSpPr>
                <p:nvPr/>
              </p:nvSpPr>
              <p:spPr bwMode="auto">
                <a:xfrm>
                  <a:off x="709" y="76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5" name="Group 24"/>
              <p:cNvGrpSpPr>
                <a:grpSpLocks/>
              </p:cNvGrpSpPr>
              <p:nvPr/>
            </p:nvGrpSpPr>
            <p:grpSpPr bwMode="auto">
              <a:xfrm>
                <a:off x="0" y="1152"/>
                <a:ext cx="709" cy="384"/>
                <a:chOff x="0" y="1152"/>
                <a:chExt cx="709" cy="384"/>
              </a:xfrm>
            </p:grpSpPr>
            <p:sp>
              <p:nvSpPr>
                <p:cNvPr id="28713" name="Rectangle 25"/>
                <p:cNvSpPr>
                  <a:spLocks noChangeArrowheads="1"/>
                </p:cNvSpPr>
                <p:nvPr/>
              </p:nvSpPr>
              <p:spPr bwMode="auto">
                <a:xfrm>
                  <a:off x="43" y="1152"/>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B2</a:t>
                  </a:r>
                  <a:endParaRPr kumimoji="1" lang="en-US" altLang="zh-CN" sz="2400">
                    <a:latin typeface="Times New Roman" pitchFamily="18" charset="0"/>
                  </a:endParaRPr>
                </a:p>
              </p:txBody>
            </p:sp>
            <p:sp>
              <p:nvSpPr>
                <p:cNvPr id="28714" name="Rectangle 26"/>
                <p:cNvSpPr>
                  <a:spLocks noChangeArrowheads="1"/>
                </p:cNvSpPr>
                <p:nvPr/>
              </p:nvSpPr>
              <p:spPr bwMode="auto">
                <a:xfrm>
                  <a:off x="0" y="1152"/>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6" name="Group 27"/>
              <p:cNvGrpSpPr>
                <a:grpSpLocks/>
              </p:cNvGrpSpPr>
              <p:nvPr/>
            </p:nvGrpSpPr>
            <p:grpSpPr bwMode="auto">
              <a:xfrm>
                <a:off x="709" y="1152"/>
                <a:ext cx="2356" cy="384"/>
                <a:chOff x="709" y="1152"/>
                <a:chExt cx="2356" cy="384"/>
              </a:xfrm>
            </p:grpSpPr>
            <p:sp>
              <p:nvSpPr>
                <p:cNvPr id="28711" name="Rectangle 28"/>
                <p:cNvSpPr>
                  <a:spLocks noChangeArrowheads="1"/>
                </p:cNvSpPr>
                <p:nvPr/>
              </p:nvSpPr>
              <p:spPr bwMode="auto">
                <a:xfrm>
                  <a:off x="752" y="1152"/>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a:latin typeface="Times New Roman" pitchFamily="18" charset="0"/>
                    </a:rPr>
                    <a:t>结构化保护（</a:t>
                  </a:r>
                  <a:r>
                    <a:rPr kumimoji="1" lang="en-US" altLang="zh-CN" b="1">
                      <a:latin typeface="Times New Roman" pitchFamily="18" charset="0"/>
                    </a:rPr>
                    <a:t>Structural Protection</a:t>
                  </a:r>
                  <a:r>
                    <a:rPr kumimoji="1" lang="zh-CN" altLang="en-US" b="1">
                      <a:latin typeface="Times New Roman" pitchFamily="18" charset="0"/>
                    </a:rPr>
                    <a:t>）</a:t>
                  </a:r>
                </a:p>
              </p:txBody>
            </p:sp>
            <p:sp>
              <p:nvSpPr>
                <p:cNvPr id="28712" name="Rectangle 29"/>
                <p:cNvSpPr>
                  <a:spLocks noChangeArrowheads="1"/>
                </p:cNvSpPr>
                <p:nvPr/>
              </p:nvSpPr>
              <p:spPr bwMode="auto">
                <a:xfrm>
                  <a:off x="709" y="1152"/>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7" name="Group 30"/>
              <p:cNvGrpSpPr>
                <a:grpSpLocks/>
              </p:cNvGrpSpPr>
              <p:nvPr/>
            </p:nvGrpSpPr>
            <p:grpSpPr bwMode="auto">
              <a:xfrm>
                <a:off x="0" y="1536"/>
                <a:ext cx="709" cy="384"/>
                <a:chOff x="0" y="1536"/>
                <a:chExt cx="709" cy="384"/>
              </a:xfrm>
            </p:grpSpPr>
            <p:sp>
              <p:nvSpPr>
                <p:cNvPr id="28709" name="Rectangle 31"/>
                <p:cNvSpPr>
                  <a:spLocks noChangeArrowheads="1"/>
                </p:cNvSpPr>
                <p:nvPr/>
              </p:nvSpPr>
              <p:spPr bwMode="auto">
                <a:xfrm>
                  <a:off x="43" y="1536"/>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B1</a:t>
                  </a:r>
                  <a:endParaRPr kumimoji="1" lang="en-US" altLang="zh-CN">
                    <a:latin typeface="Times New Roman" pitchFamily="18" charset="0"/>
                  </a:endParaRPr>
                </a:p>
              </p:txBody>
            </p:sp>
            <p:sp>
              <p:nvSpPr>
                <p:cNvPr id="28710" name="Rectangle 32"/>
                <p:cNvSpPr>
                  <a:spLocks noChangeArrowheads="1"/>
                </p:cNvSpPr>
                <p:nvPr/>
              </p:nvSpPr>
              <p:spPr bwMode="auto">
                <a:xfrm>
                  <a:off x="0" y="1536"/>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8" name="Group 33"/>
              <p:cNvGrpSpPr>
                <a:grpSpLocks/>
              </p:cNvGrpSpPr>
              <p:nvPr/>
            </p:nvGrpSpPr>
            <p:grpSpPr bwMode="auto">
              <a:xfrm>
                <a:off x="709" y="1536"/>
                <a:ext cx="2356" cy="384"/>
                <a:chOff x="709" y="1536"/>
                <a:chExt cx="2356" cy="384"/>
              </a:xfrm>
            </p:grpSpPr>
            <p:sp>
              <p:nvSpPr>
                <p:cNvPr id="28707" name="Rectangle 34"/>
                <p:cNvSpPr>
                  <a:spLocks noChangeArrowheads="1"/>
                </p:cNvSpPr>
                <p:nvPr/>
              </p:nvSpPr>
              <p:spPr bwMode="auto">
                <a:xfrm>
                  <a:off x="752" y="1536"/>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a:latin typeface="Times New Roman" pitchFamily="18" charset="0"/>
                    </a:rPr>
                    <a:t>标记安全保护（</a:t>
                  </a:r>
                  <a:r>
                    <a:rPr kumimoji="1" lang="en-US" altLang="zh-CN" b="1">
                      <a:latin typeface="Times New Roman" pitchFamily="18" charset="0"/>
                    </a:rPr>
                    <a:t>Labeled Security Protection</a:t>
                  </a:r>
                  <a:r>
                    <a:rPr kumimoji="1" lang="zh-CN" altLang="en-US" b="1">
                      <a:latin typeface="Times New Roman" pitchFamily="18" charset="0"/>
                    </a:rPr>
                    <a:t>）</a:t>
                  </a:r>
                </a:p>
              </p:txBody>
            </p:sp>
            <p:sp>
              <p:nvSpPr>
                <p:cNvPr id="28708" name="Rectangle 35"/>
                <p:cNvSpPr>
                  <a:spLocks noChangeArrowheads="1"/>
                </p:cNvSpPr>
                <p:nvPr/>
              </p:nvSpPr>
              <p:spPr bwMode="auto">
                <a:xfrm>
                  <a:off x="709" y="1536"/>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89" name="Group 36"/>
              <p:cNvGrpSpPr>
                <a:grpSpLocks/>
              </p:cNvGrpSpPr>
              <p:nvPr/>
            </p:nvGrpSpPr>
            <p:grpSpPr bwMode="auto">
              <a:xfrm>
                <a:off x="0" y="1920"/>
                <a:ext cx="709" cy="384"/>
                <a:chOff x="0" y="1920"/>
                <a:chExt cx="709" cy="384"/>
              </a:xfrm>
            </p:grpSpPr>
            <p:sp>
              <p:nvSpPr>
                <p:cNvPr id="28705" name="Rectangle 37"/>
                <p:cNvSpPr>
                  <a:spLocks noChangeArrowheads="1"/>
                </p:cNvSpPr>
                <p:nvPr/>
              </p:nvSpPr>
              <p:spPr bwMode="auto">
                <a:xfrm>
                  <a:off x="43" y="192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C2</a:t>
                  </a:r>
                  <a:endParaRPr kumimoji="1" lang="en-US" altLang="zh-CN">
                    <a:latin typeface="Times New Roman" pitchFamily="18" charset="0"/>
                  </a:endParaRPr>
                </a:p>
              </p:txBody>
            </p:sp>
            <p:sp>
              <p:nvSpPr>
                <p:cNvPr id="28706" name="Rectangle 38"/>
                <p:cNvSpPr>
                  <a:spLocks noChangeArrowheads="1"/>
                </p:cNvSpPr>
                <p:nvPr/>
              </p:nvSpPr>
              <p:spPr bwMode="auto">
                <a:xfrm>
                  <a:off x="0" y="192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90" name="Group 39"/>
              <p:cNvGrpSpPr>
                <a:grpSpLocks/>
              </p:cNvGrpSpPr>
              <p:nvPr/>
            </p:nvGrpSpPr>
            <p:grpSpPr bwMode="auto">
              <a:xfrm>
                <a:off x="709" y="1920"/>
                <a:ext cx="2356" cy="384"/>
                <a:chOff x="709" y="1920"/>
                <a:chExt cx="2356" cy="384"/>
              </a:xfrm>
            </p:grpSpPr>
            <p:sp>
              <p:nvSpPr>
                <p:cNvPr id="28703" name="Rectangle 40"/>
                <p:cNvSpPr>
                  <a:spLocks noChangeArrowheads="1"/>
                </p:cNvSpPr>
                <p:nvPr/>
              </p:nvSpPr>
              <p:spPr bwMode="auto">
                <a:xfrm>
                  <a:off x="752" y="192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a:latin typeface="Times New Roman" pitchFamily="18" charset="0"/>
                    </a:rPr>
                    <a:t>受控的存取保护</a:t>
                  </a:r>
                  <a:r>
                    <a:rPr kumimoji="1" lang="zh-CN" altLang="en-US" sz="1600" b="1">
                      <a:latin typeface="Times New Roman" pitchFamily="18" charset="0"/>
                    </a:rPr>
                    <a:t>（</a:t>
                  </a:r>
                  <a:r>
                    <a:rPr kumimoji="1" lang="en-US" altLang="zh-CN" sz="1600" b="1">
                      <a:latin typeface="Times New Roman" pitchFamily="18" charset="0"/>
                    </a:rPr>
                    <a:t>Controlled Access Protection</a:t>
                  </a:r>
                  <a:r>
                    <a:rPr kumimoji="1" lang="zh-CN" altLang="en-US" sz="1600" b="1">
                      <a:latin typeface="Times New Roman" pitchFamily="18" charset="0"/>
                    </a:rPr>
                    <a:t>）</a:t>
                  </a:r>
                  <a:endParaRPr kumimoji="1" lang="zh-CN" altLang="en-US">
                    <a:latin typeface="Times New Roman" pitchFamily="18" charset="0"/>
                  </a:endParaRPr>
                </a:p>
              </p:txBody>
            </p:sp>
            <p:sp>
              <p:nvSpPr>
                <p:cNvPr id="28704" name="Rectangle 41"/>
                <p:cNvSpPr>
                  <a:spLocks noChangeArrowheads="1"/>
                </p:cNvSpPr>
                <p:nvPr/>
              </p:nvSpPr>
              <p:spPr bwMode="auto">
                <a:xfrm>
                  <a:off x="709" y="192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91" name="Group 42"/>
              <p:cNvGrpSpPr>
                <a:grpSpLocks/>
              </p:cNvGrpSpPr>
              <p:nvPr/>
            </p:nvGrpSpPr>
            <p:grpSpPr bwMode="auto">
              <a:xfrm>
                <a:off x="0" y="2304"/>
                <a:ext cx="709" cy="384"/>
                <a:chOff x="0" y="2304"/>
                <a:chExt cx="709" cy="384"/>
              </a:xfrm>
            </p:grpSpPr>
            <p:sp>
              <p:nvSpPr>
                <p:cNvPr id="28701" name="Rectangle 43"/>
                <p:cNvSpPr>
                  <a:spLocks noChangeArrowheads="1"/>
                </p:cNvSpPr>
                <p:nvPr/>
              </p:nvSpPr>
              <p:spPr bwMode="auto">
                <a:xfrm>
                  <a:off x="43" y="230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C1</a:t>
                  </a:r>
                  <a:endParaRPr kumimoji="1" lang="en-US" altLang="zh-CN">
                    <a:latin typeface="Times New Roman" pitchFamily="18" charset="0"/>
                  </a:endParaRPr>
                </a:p>
              </p:txBody>
            </p:sp>
            <p:sp>
              <p:nvSpPr>
                <p:cNvPr id="28702" name="Rectangle 44"/>
                <p:cNvSpPr>
                  <a:spLocks noChangeArrowheads="1"/>
                </p:cNvSpPr>
                <p:nvPr/>
              </p:nvSpPr>
              <p:spPr bwMode="auto">
                <a:xfrm>
                  <a:off x="0" y="230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92" name="Group 45"/>
              <p:cNvGrpSpPr>
                <a:grpSpLocks/>
              </p:cNvGrpSpPr>
              <p:nvPr/>
            </p:nvGrpSpPr>
            <p:grpSpPr bwMode="auto">
              <a:xfrm>
                <a:off x="709" y="2304"/>
                <a:ext cx="2356" cy="384"/>
                <a:chOff x="709" y="2304"/>
                <a:chExt cx="2356" cy="384"/>
              </a:xfrm>
            </p:grpSpPr>
            <p:sp>
              <p:nvSpPr>
                <p:cNvPr id="28699" name="Rectangle 46"/>
                <p:cNvSpPr>
                  <a:spLocks noChangeArrowheads="1"/>
                </p:cNvSpPr>
                <p:nvPr/>
              </p:nvSpPr>
              <p:spPr bwMode="auto">
                <a:xfrm>
                  <a:off x="752" y="230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a:latin typeface="Times New Roman" pitchFamily="18" charset="0"/>
                    </a:rPr>
                    <a:t>自主安全保护</a:t>
                  </a:r>
                  <a:r>
                    <a:rPr kumimoji="1" lang="zh-CN" altLang="en-US" sz="1600" b="1">
                      <a:latin typeface="Times New Roman" pitchFamily="18" charset="0"/>
                    </a:rPr>
                    <a:t>（</a:t>
                  </a:r>
                  <a:r>
                    <a:rPr kumimoji="1" lang="en-US" altLang="zh-CN" sz="1600" b="1">
                      <a:latin typeface="Times New Roman" pitchFamily="18" charset="0"/>
                    </a:rPr>
                    <a:t>Discretionary Security Protection</a:t>
                  </a:r>
                  <a:r>
                    <a:rPr kumimoji="1" lang="zh-CN" altLang="en-US" sz="1600" b="1">
                      <a:latin typeface="Times New Roman" pitchFamily="18" charset="0"/>
                    </a:rPr>
                    <a:t>）</a:t>
                  </a:r>
                  <a:endParaRPr kumimoji="1" lang="zh-CN" altLang="en-US" sz="1600">
                    <a:latin typeface="Times New Roman" pitchFamily="18" charset="0"/>
                  </a:endParaRPr>
                </a:p>
              </p:txBody>
            </p:sp>
            <p:sp>
              <p:nvSpPr>
                <p:cNvPr id="28700" name="Rectangle 47"/>
                <p:cNvSpPr>
                  <a:spLocks noChangeArrowheads="1"/>
                </p:cNvSpPr>
                <p:nvPr/>
              </p:nvSpPr>
              <p:spPr bwMode="auto">
                <a:xfrm>
                  <a:off x="709" y="230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93" name="Group 48"/>
              <p:cNvGrpSpPr>
                <a:grpSpLocks/>
              </p:cNvGrpSpPr>
              <p:nvPr/>
            </p:nvGrpSpPr>
            <p:grpSpPr bwMode="auto">
              <a:xfrm>
                <a:off x="0" y="2688"/>
                <a:ext cx="709" cy="384"/>
                <a:chOff x="0" y="2688"/>
                <a:chExt cx="709" cy="384"/>
              </a:xfrm>
            </p:grpSpPr>
            <p:sp>
              <p:nvSpPr>
                <p:cNvPr id="28697" name="Rectangle 49"/>
                <p:cNvSpPr>
                  <a:spLocks noChangeArrowheads="1"/>
                </p:cNvSpPr>
                <p:nvPr/>
              </p:nvSpPr>
              <p:spPr bwMode="auto">
                <a:xfrm>
                  <a:off x="43" y="268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fontAlgn="b"/>
                  <a:r>
                    <a:rPr kumimoji="1" lang="en-US" altLang="zh-CN" b="1">
                      <a:latin typeface="Times New Roman" pitchFamily="18" charset="0"/>
                    </a:rPr>
                    <a:t>D</a:t>
                  </a:r>
                  <a:endParaRPr kumimoji="1" lang="en-US" altLang="zh-CN">
                    <a:latin typeface="Times New Roman" pitchFamily="18" charset="0"/>
                  </a:endParaRPr>
                </a:p>
              </p:txBody>
            </p:sp>
            <p:sp>
              <p:nvSpPr>
                <p:cNvPr id="28698" name="Rectangle 50"/>
                <p:cNvSpPr>
                  <a:spLocks noChangeArrowheads="1"/>
                </p:cNvSpPr>
                <p:nvPr/>
              </p:nvSpPr>
              <p:spPr bwMode="auto">
                <a:xfrm>
                  <a:off x="0" y="268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8694" name="Group 51"/>
              <p:cNvGrpSpPr>
                <a:grpSpLocks/>
              </p:cNvGrpSpPr>
              <p:nvPr/>
            </p:nvGrpSpPr>
            <p:grpSpPr bwMode="auto">
              <a:xfrm>
                <a:off x="709" y="2688"/>
                <a:ext cx="2356" cy="384"/>
                <a:chOff x="709" y="2688"/>
                <a:chExt cx="2356" cy="384"/>
              </a:xfrm>
            </p:grpSpPr>
            <p:sp>
              <p:nvSpPr>
                <p:cNvPr id="28695" name="Rectangle 52"/>
                <p:cNvSpPr>
                  <a:spLocks noChangeArrowheads="1"/>
                </p:cNvSpPr>
                <p:nvPr/>
              </p:nvSpPr>
              <p:spPr bwMode="auto">
                <a:xfrm>
                  <a:off x="752" y="268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b="1">
                      <a:latin typeface="Times New Roman" pitchFamily="18" charset="0"/>
                    </a:rPr>
                    <a:t>最小保护（</a:t>
                  </a:r>
                  <a:r>
                    <a:rPr kumimoji="1" lang="en-US" altLang="zh-CN" b="1">
                      <a:latin typeface="Times New Roman" pitchFamily="18" charset="0"/>
                    </a:rPr>
                    <a:t>Minimal Protection</a:t>
                  </a:r>
                  <a:r>
                    <a:rPr kumimoji="1" lang="zh-CN" altLang="en-US" b="1">
                      <a:latin typeface="Times New Roman" pitchFamily="18" charset="0"/>
                    </a:rPr>
                    <a:t>）</a:t>
                  </a:r>
                </a:p>
              </p:txBody>
            </p:sp>
            <p:sp>
              <p:nvSpPr>
                <p:cNvPr id="28696" name="Rectangle 53"/>
                <p:cNvSpPr>
                  <a:spLocks noChangeArrowheads="1"/>
                </p:cNvSpPr>
                <p:nvPr/>
              </p:nvSpPr>
              <p:spPr bwMode="auto">
                <a:xfrm>
                  <a:off x="709" y="268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28678" name="Rectangle 54"/>
            <p:cNvSpPr>
              <a:spLocks noChangeArrowheads="1"/>
            </p:cNvSpPr>
            <p:nvPr/>
          </p:nvSpPr>
          <p:spPr bwMode="auto">
            <a:xfrm>
              <a:off x="-3" y="-3"/>
              <a:ext cx="3071" cy="307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cxnSp>
        <p:nvCxnSpPr>
          <p:cNvPr id="3" name="直接箭头连接符 2"/>
          <p:cNvCxnSpPr/>
          <p:nvPr/>
        </p:nvCxnSpPr>
        <p:spPr>
          <a:xfrm flipV="1">
            <a:off x="683568" y="2708275"/>
            <a:ext cx="0" cy="342565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1012" y="2469968"/>
            <a:ext cx="415498" cy="369332"/>
          </a:xfrm>
          <a:prstGeom prst="rect">
            <a:avLst/>
          </a:prstGeom>
          <a:noFill/>
        </p:spPr>
        <p:txBody>
          <a:bodyPr wrap="none" rtlCol="0">
            <a:spAutoFit/>
          </a:bodyPr>
          <a:lstStyle/>
          <a:p>
            <a:r>
              <a:rPr lang="zh-CN" altLang="en-US" dirty="0"/>
              <a:t>高</a:t>
            </a:r>
          </a:p>
        </p:txBody>
      </p:sp>
      <p:sp>
        <p:nvSpPr>
          <p:cNvPr id="58" name="TextBox 57"/>
          <p:cNvSpPr txBox="1"/>
          <p:nvPr/>
        </p:nvSpPr>
        <p:spPr>
          <a:xfrm>
            <a:off x="198573" y="5706144"/>
            <a:ext cx="415498" cy="369332"/>
          </a:xfrm>
          <a:prstGeom prst="rect">
            <a:avLst/>
          </a:prstGeom>
          <a:noFill/>
        </p:spPr>
        <p:txBody>
          <a:bodyPr wrap="none" rtlCol="0">
            <a:spAutoFit/>
          </a:bodyPr>
          <a:lstStyle/>
          <a:p>
            <a:r>
              <a:rPr lang="zh-CN" altLang="en-US" dirty="0" smtClean="0"/>
              <a:t>低</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29699" name="Rectangle 3"/>
          <p:cNvSpPr>
            <a:spLocks noGrp="1" noChangeArrowheads="1"/>
          </p:cNvSpPr>
          <p:nvPr>
            <p:ph type="body" idx="1"/>
          </p:nvPr>
        </p:nvSpPr>
        <p:spPr>
          <a:xfrm>
            <a:off x="684213" y="1844824"/>
            <a:ext cx="8064500" cy="4259114"/>
          </a:xfrm>
        </p:spPr>
        <p:txBody>
          <a:bodyPr/>
          <a:lstStyle/>
          <a:p>
            <a:pPr lvl="1" eaLnBrk="1" hangingPunct="1"/>
            <a:r>
              <a:rPr lang="zh-CN" altLang="en-US" dirty="0" smtClean="0"/>
              <a:t>四组</a:t>
            </a:r>
            <a:r>
              <a:rPr lang="en-US" altLang="zh-CN" dirty="0" smtClean="0"/>
              <a:t>(division)</a:t>
            </a:r>
            <a:r>
              <a:rPr lang="zh-CN" altLang="en-US" dirty="0" smtClean="0"/>
              <a:t>七个等级</a:t>
            </a:r>
          </a:p>
          <a:p>
            <a:pPr lvl="2" eaLnBrk="1" hangingPunct="1"/>
            <a:r>
              <a:rPr lang="zh-CN" altLang="en-US" dirty="0" smtClean="0"/>
              <a:t> </a:t>
            </a:r>
            <a:r>
              <a:rPr lang="en-US" altLang="zh-CN" dirty="0" smtClean="0">
                <a:solidFill>
                  <a:srgbClr val="FF3300"/>
                </a:solidFill>
              </a:rPr>
              <a:t>D</a:t>
            </a:r>
          </a:p>
          <a:p>
            <a:pPr lvl="2" eaLnBrk="1" hangingPunct="1"/>
            <a:r>
              <a:rPr lang="en-US" altLang="zh-CN" dirty="0" smtClean="0"/>
              <a:t> </a:t>
            </a:r>
            <a:r>
              <a:rPr lang="en-US" altLang="zh-CN" dirty="0" smtClean="0">
                <a:solidFill>
                  <a:srgbClr val="FF3300"/>
                </a:solidFill>
              </a:rPr>
              <a:t>C</a:t>
            </a:r>
            <a:r>
              <a:rPr lang="zh-CN" altLang="en-US" dirty="0" smtClean="0">
                <a:solidFill>
                  <a:srgbClr val="FF3300"/>
                </a:solidFill>
              </a:rPr>
              <a:t>（</a:t>
            </a:r>
            <a:r>
              <a:rPr lang="en-US" altLang="zh-CN" dirty="0" smtClean="0">
                <a:solidFill>
                  <a:srgbClr val="FF3300"/>
                </a:solidFill>
              </a:rPr>
              <a:t>C1</a:t>
            </a:r>
            <a:r>
              <a:rPr lang="zh-CN" altLang="en-US" dirty="0" smtClean="0">
                <a:solidFill>
                  <a:srgbClr val="FF3300"/>
                </a:solidFill>
              </a:rPr>
              <a:t>，</a:t>
            </a:r>
            <a:r>
              <a:rPr lang="en-US" altLang="zh-CN" dirty="0" smtClean="0">
                <a:solidFill>
                  <a:srgbClr val="FF3300"/>
                </a:solidFill>
              </a:rPr>
              <a:t>C2</a:t>
            </a:r>
            <a:r>
              <a:rPr lang="zh-CN" altLang="en-US" dirty="0" smtClean="0">
                <a:solidFill>
                  <a:srgbClr val="FF3300"/>
                </a:solidFill>
              </a:rPr>
              <a:t>）</a:t>
            </a:r>
          </a:p>
          <a:p>
            <a:pPr lvl="2" eaLnBrk="1" hangingPunct="1"/>
            <a:r>
              <a:rPr lang="zh-CN" altLang="en-US" dirty="0" smtClean="0"/>
              <a:t> </a:t>
            </a:r>
            <a:r>
              <a:rPr lang="en-US" altLang="zh-CN" dirty="0" smtClean="0">
                <a:solidFill>
                  <a:srgbClr val="FF3300"/>
                </a:solidFill>
              </a:rPr>
              <a:t>B</a:t>
            </a:r>
            <a:r>
              <a:rPr lang="zh-CN" altLang="en-US" dirty="0" smtClean="0">
                <a:solidFill>
                  <a:srgbClr val="FF3300"/>
                </a:solidFill>
              </a:rPr>
              <a:t>（</a:t>
            </a:r>
            <a:r>
              <a:rPr lang="en-US" altLang="zh-CN" dirty="0" smtClean="0">
                <a:solidFill>
                  <a:srgbClr val="FF3300"/>
                </a:solidFill>
              </a:rPr>
              <a:t>B1</a:t>
            </a:r>
            <a:r>
              <a:rPr lang="zh-CN" altLang="en-US" dirty="0" smtClean="0">
                <a:solidFill>
                  <a:srgbClr val="FF3300"/>
                </a:solidFill>
              </a:rPr>
              <a:t>，</a:t>
            </a:r>
            <a:r>
              <a:rPr lang="en-US" altLang="zh-CN" dirty="0" smtClean="0">
                <a:solidFill>
                  <a:srgbClr val="FF3300"/>
                </a:solidFill>
              </a:rPr>
              <a:t>B2</a:t>
            </a:r>
            <a:r>
              <a:rPr lang="zh-CN" altLang="en-US" dirty="0" smtClean="0">
                <a:solidFill>
                  <a:srgbClr val="FF3300"/>
                </a:solidFill>
              </a:rPr>
              <a:t>，</a:t>
            </a:r>
            <a:r>
              <a:rPr lang="en-US" altLang="zh-CN" dirty="0" smtClean="0">
                <a:solidFill>
                  <a:srgbClr val="FF3300"/>
                </a:solidFill>
              </a:rPr>
              <a:t>B3</a:t>
            </a:r>
            <a:r>
              <a:rPr lang="zh-CN" altLang="en-US" dirty="0" smtClean="0">
                <a:solidFill>
                  <a:srgbClr val="FF3300"/>
                </a:solidFill>
              </a:rPr>
              <a:t>）</a:t>
            </a:r>
          </a:p>
          <a:p>
            <a:pPr lvl="2" eaLnBrk="1" hangingPunct="1"/>
            <a:r>
              <a:rPr lang="zh-CN" altLang="en-US" dirty="0" smtClean="0"/>
              <a:t> </a:t>
            </a:r>
            <a:r>
              <a:rPr lang="en-US" altLang="zh-CN" dirty="0" smtClean="0">
                <a:solidFill>
                  <a:srgbClr val="FF3300"/>
                </a:solidFill>
              </a:rPr>
              <a:t>A</a:t>
            </a:r>
            <a:r>
              <a:rPr lang="zh-CN" altLang="en-US" dirty="0" smtClean="0">
                <a:solidFill>
                  <a:srgbClr val="FF3300"/>
                </a:solidFill>
              </a:rPr>
              <a:t>（</a:t>
            </a:r>
            <a:r>
              <a:rPr lang="en-US" altLang="zh-CN" dirty="0" smtClean="0">
                <a:solidFill>
                  <a:srgbClr val="FF3300"/>
                </a:solidFill>
              </a:rPr>
              <a:t>A1</a:t>
            </a:r>
            <a:r>
              <a:rPr lang="zh-CN" altLang="en-US" dirty="0" smtClean="0">
                <a:solidFill>
                  <a:srgbClr val="FF3300"/>
                </a:solidFill>
              </a:rPr>
              <a:t>）</a:t>
            </a:r>
          </a:p>
          <a:p>
            <a:pPr lvl="1" eaLnBrk="1" hangingPunct="1"/>
            <a:r>
              <a:rPr lang="zh-CN" altLang="en-US" dirty="0" smtClean="0"/>
              <a:t>按系统可靠或可信程度逐渐增高</a:t>
            </a:r>
          </a:p>
          <a:p>
            <a:pPr lvl="1" eaLnBrk="1" hangingPunct="1"/>
            <a:r>
              <a:rPr lang="zh-CN" altLang="en-US" dirty="0" smtClean="0"/>
              <a:t>各安全级别之间具有一种</a:t>
            </a:r>
            <a:r>
              <a:rPr lang="zh-CN" altLang="en-US" dirty="0" smtClean="0">
                <a:solidFill>
                  <a:srgbClr val="FF3300"/>
                </a:solidFill>
              </a:rPr>
              <a:t>偏序向下兼容</a:t>
            </a:r>
            <a:r>
              <a:rPr lang="zh-CN" altLang="en-US" dirty="0" smtClean="0"/>
              <a:t>的关系，即</a:t>
            </a:r>
            <a:r>
              <a:rPr lang="zh-CN" altLang="en-US" dirty="0" smtClean="0">
                <a:solidFill>
                  <a:srgbClr val="FF3300"/>
                </a:solidFill>
              </a:rPr>
              <a:t>较高安全性级别提供的安全保护要包含较低级别的所有保护要求</a:t>
            </a:r>
            <a:r>
              <a:rPr lang="zh-CN" altLang="en-US" dirty="0" smtClean="0"/>
              <a:t>，同时提供</a:t>
            </a:r>
            <a:r>
              <a:rPr lang="zh-CN" altLang="en-US" dirty="0" smtClean="0">
                <a:solidFill>
                  <a:srgbClr val="FF3300"/>
                </a:solidFill>
              </a:rPr>
              <a:t>更多或更完善的保护</a:t>
            </a:r>
            <a:r>
              <a:rPr lang="zh-CN" altLang="en-US" dirty="0" smtClean="0"/>
              <a:t>能力。</a:t>
            </a:r>
            <a:endParaRPr lang="zh-CN" altLang="en-US" sz="2200" dirty="0" smtClean="0"/>
          </a:p>
          <a:p>
            <a:pPr lvl="1" eaLnBrk="1" hangingPunct="1"/>
            <a:endParaRPr lang="en-US" altLang="zh-CN" sz="22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0723" name="Rectangle 3"/>
          <p:cNvSpPr>
            <a:spLocks noGrp="1" noChangeArrowheads="1"/>
          </p:cNvSpPr>
          <p:nvPr>
            <p:ph type="body" idx="1"/>
          </p:nvPr>
        </p:nvSpPr>
        <p:spPr/>
        <p:txBody>
          <a:bodyPr/>
          <a:lstStyle/>
          <a:p>
            <a:pPr eaLnBrk="1" hangingPunct="1"/>
            <a:r>
              <a:rPr lang="en-US" altLang="zh-CN" sz="3400" smtClean="0">
                <a:solidFill>
                  <a:srgbClr val="FF3300"/>
                </a:solidFill>
              </a:rPr>
              <a:t>D</a:t>
            </a:r>
            <a:r>
              <a:rPr lang="zh-CN" altLang="en-US" sz="3400" smtClean="0">
                <a:solidFill>
                  <a:srgbClr val="FF3300"/>
                </a:solidFill>
              </a:rPr>
              <a:t>级</a:t>
            </a:r>
            <a:endParaRPr lang="zh-CN" altLang="en-US" sz="2600" smtClean="0">
              <a:solidFill>
                <a:srgbClr val="FF3300"/>
              </a:solidFill>
            </a:endParaRPr>
          </a:p>
          <a:p>
            <a:pPr lvl="1" eaLnBrk="1" hangingPunct="1">
              <a:lnSpc>
                <a:spcPct val="110000"/>
              </a:lnSpc>
              <a:spcBef>
                <a:spcPct val="60000"/>
              </a:spcBef>
            </a:pPr>
            <a:r>
              <a:rPr lang="zh-CN" altLang="en-US" smtClean="0"/>
              <a:t>将</a:t>
            </a:r>
            <a:r>
              <a:rPr lang="zh-CN" altLang="en-US" smtClean="0">
                <a:solidFill>
                  <a:srgbClr val="FF3300"/>
                </a:solidFill>
              </a:rPr>
              <a:t>一切不符合更高标准的系统均归于</a:t>
            </a:r>
            <a:r>
              <a:rPr lang="en-US" altLang="zh-CN" smtClean="0">
                <a:solidFill>
                  <a:srgbClr val="FF3300"/>
                </a:solidFill>
              </a:rPr>
              <a:t>D</a:t>
            </a:r>
            <a:r>
              <a:rPr lang="zh-CN" altLang="en-US" smtClean="0">
                <a:solidFill>
                  <a:srgbClr val="FF3300"/>
                </a:solidFill>
              </a:rPr>
              <a:t>组</a:t>
            </a:r>
          </a:p>
          <a:p>
            <a:pPr lvl="1" eaLnBrk="1" hangingPunct="1">
              <a:lnSpc>
                <a:spcPct val="110000"/>
              </a:lnSpc>
              <a:spcBef>
                <a:spcPct val="60000"/>
              </a:spcBef>
            </a:pPr>
            <a:r>
              <a:rPr lang="zh-CN" altLang="en-US" smtClean="0"/>
              <a:t>典型例子：</a:t>
            </a:r>
            <a:r>
              <a:rPr lang="en-US" altLang="zh-CN" smtClean="0">
                <a:solidFill>
                  <a:srgbClr val="FF3300"/>
                </a:solidFill>
              </a:rPr>
              <a:t>DOS</a:t>
            </a:r>
            <a:r>
              <a:rPr lang="zh-CN" altLang="en-US" smtClean="0">
                <a:solidFill>
                  <a:srgbClr val="FF3300"/>
                </a:solidFill>
              </a:rPr>
              <a:t>是安全标准为</a:t>
            </a:r>
            <a:r>
              <a:rPr lang="en-US" altLang="zh-CN" smtClean="0">
                <a:solidFill>
                  <a:srgbClr val="FF3300"/>
                </a:solidFill>
              </a:rPr>
              <a:t>D</a:t>
            </a:r>
            <a:r>
              <a:rPr lang="zh-CN" altLang="en-US" smtClean="0">
                <a:solidFill>
                  <a:srgbClr val="FF3300"/>
                </a:solidFill>
              </a:rPr>
              <a:t>的操作系统</a:t>
            </a:r>
          </a:p>
          <a:p>
            <a:pPr lvl="2" eaLnBrk="1" hangingPunct="1">
              <a:lnSpc>
                <a:spcPct val="120000"/>
              </a:lnSpc>
            </a:pPr>
            <a:r>
              <a:rPr lang="zh-CN" altLang="en-US" sz="2600" smtClean="0"/>
              <a:t> </a:t>
            </a:r>
            <a:r>
              <a:rPr lang="en-US" altLang="zh-CN" sz="2600" smtClean="0">
                <a:solidFill>
                  <a:srgbClr val="FF3300"/>
                </a:solidFill>
              </a:rPr>
              <a:t>DOS</a:t>
            </a:r>
            <a:r>
              <a:rPr lang="zh-CN" altLang="en-US" sz="2600" smtClean="0">
                <a:solidFill>
                  <a:srgbClr val="FF3300"/>
                </a:solidFill>
              </a:rPr>
              <a:t>在安全性方面几乎没有什么专门的机制来保障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1747" name="Rectangle 3"/>
          <p:cNvSpPr>
            <a:spLocks noGrp="1" noChangeArrowheads="1"/>
          </p:cNvSpPr>
          <p:nvPr>
            <p:ph type="body" idx="1"/>
          </p:nvPr>
        </p:nvSpPr>
        <p:spPr/>
        <p:txBody>
          <a:bodyPr/>
          <a:lstStyle/>
          <a:p>
            <a:pPr eaLnBrk="1" hangingPunct="1"/>
            <a:r>
              <a:rPr lang="en-US" altLang="zh-CN" sz="3400" dirty="0" smtClean="0">
                <a:solidFill>
                  <a:srgbClr val="FF3300"/>
                </a:solidFill>
              </a:rPr>
              <a:t>C1</a:t>
            </a:r>
            <a:r>
              <a:rPr lang="zh-CN" altLang="en-US" sz="3400" dirty="0" smtClean="0">
                <a:solidFill>
                  <a:srgbClr val="FF3300"/>
                </a:solidFill>
              </a:rPr>
              <a:t>级</a:t>
            </a:r>
            <a:endParaRPr lang="zh-CN" altLang="en-US" sz="2600" dirty="0" smtClean="0">
              <a:solidFill>
                <a:srgbClr val="FF3300"/>
              </a:solidFill>
            </a:endParaRPr>
          </a:p>
          <a:p>
            <a:pPr lvl="1" eaLnBrk="1" hangingPunct="1">
              <a:lnSpc>
                <a:spcPct val="120000"/>
              </a:lnSpc>
              <a:spcBef>
                <a:spcPct val="60000"/>
              </a:spcBef>
            </a:pPr>
            <a:r>
              <a:rPr lang="zh-CN" altLang="en-US" dirty="0" smtClean="0"/>
              <a:t>非常初级的</a:t>
            </a:r>
            <a:r>
              <a:rPr lang="zh-CN" altLang="en-US" dirty="0" smtClean="0">
                <a:solidFill>
                  <a:srgbClr val="FF3300"/>
                </a:solidFill>
              </a:rPr>
              <a:t>自主安全保护</a:t>
            </a:r>
          </a:p>
          <a:p>
            <a:pPr lvl="1" eaLnBrk="1" hangingPunct="1">
              <a:lnSpc>
                <a:spcPct val="120000"/>
              </a:lnSpc>
              <a:spcBef>
                <a:spcPct val="60000"/>
              </a:spcBef>
            </a:pPr>
            <a:r>
              <a:rPr lang="zh-CN" altLang="en-US" dirty="0" smtClean="0"/>
              <a:t>能够</a:t>
            </a:r>
            <a:r>
              <a:rPr lang="zh-CN" altLang="en-US" dirty="0" smtClean="0">
                <a:solidFill>
                  <a:srgbClr val="FF3300"/>
                </a:solidFill>
              </a:rPr>
              <a:t>实现对用户和数据的分离，进行自主存取控制（</a:t>
            </a:r>
            <a:r>
              <a:rPr lang="en-US" altLang="zh-CN" dirty="0" smtClean="0">
                <a:solidFill>
                  <a:srgbClr val="FF3300"/>
                </a:solidFill>
              </a:rPr>
              <a:t>DAC</a:t>
            </a:r>
            <a:r>
              <a:rPr lang="zh-CN" altLang="en-US" dirty="0" smtClean="0">
                <a:solidFill>
                  <a:srgbClr val="FF3300"/>
                </a:solidFill>
              </a:rPr>
              <a:t>），保护或限制用户权限的传播</a:t>
            </a:r>
            <a:r>
              <a:rPr lang="zh-CN" alt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2771" name="Rectangle 3"/>
          <p:cNvSpPr>
            <a:spLocks noGrp="1" noChangeArrowheads="1"/>
          </p:cNvSpPr>
          <p:nvPr>
            <p:ph type="body" idx="1"/>
          </p:nvPr>
        </p:nvSpPr>
        <p:spPr/>
        <p:txBody>
          <a:bodyPr/>
          <a:lstStyle/>
          <a:p>
            <a:pPr eaLnBrk="1" hangingPunct="1"/>
            <a:r>
              <a:rPr lang="en-US" altLang="zh-CN" sz="3400" smtClean="0">
                <a:solidFill>
                  <a:srgbClr val="FF3300"/>
                </a:solidFill>
              </a:rPr>
              <a:t>C2</a:t>
            </a:r>
            <a:r>
              <a:rPr lang="zh-CN" altLang="en-US" sz="3400" smtClean="0">
                <a:solidFill>
                  <a:srgbClr val="FF3300"/>
                </a:solidFill>
              </a:rPr>
              <a:t>级</a:t>
            </a:r>
            <a:endParaRPr lang="zh-CN" altLang="en-US" smtClean="0">
              <a:solidFill>
                <a:srgbClr val="FF3300"/>
              </a:solidFill>
            </a:endParaRPr>
          </a:p>
          <a:p>
            <a:pPr lvl="1" eaLnBrk="1" hangingPunct="1">
              <a:lnSpc>
                <a:spcPct val="120000"/>
              </a:lnSpc>
            </a:pPr>
            <a:r>
              <a:rPr lang="zh-CN" altLang="en-US" smtClean="0"/>
              <a:t>安全产品的</a:t>
            </a:r>
            <a:r>
              <a:rPr lang="zh-CN" altLang="en-US" smtClean="0">
                <a:solidFill>
                  <a:srgbClr val="FF3300"/>
                </a:solidFill>
              </a:rPr>
              <a:t>最低档次</a:t>
            </a:r>
          </a:p>
          <a:p>
            <a:pPr lvl="1" eaLnBrk="1" hangingPunct="1">
              <a:lnSpc>
                <a:spcPct val="120000"/>
              </a:lnSpc>
              <a:spcBef>
                <a:spcPct val="60000"/>
              </a:spcBef>
            </a:pPr>
            <a:r>
              <a:rPr lang="zh-CN" altLang="en-US" smtClean="0"/>
              <a:t>提供</a:t>
            </a:r>
            <a:r>
              <a:rPr lang="zh-CN" altLang="en-US" smtClean="0">
                <a:solidFill>
                  <a:srgbClr val="FF3300"/>
                </a:solidFill>
              </a:rPr>
              <a:t>受控的存取保护</a:t>
            </a:r>
            <a:r>
              <a:rPr lang="zh-CN" altLang="en-US" smtClean="0"/>
              <a:t>，</a:t>
            </a:r>
            <a:r>
              <a:rPr lang="zh-CN" altLang="en-US" smtClean="0">
                <a:solidFill>
                  <a:srgbClr val="FF3300"/>
                </a:solidFill>
              </a:rPr>
              <a:t>将</a:t>
            </a:r>
            <a:r>
              <a:rPr lang="en-US" altLang="zh-CN" smtClean="0">
                <a:solidFill>
                  <a:srgbClr val="FF3300"/>
                </a:solidFill>
              </a:rPr>
              <a:t>C1</a:t>
            </a:r>
            <a:r>
              <a:rPr lang="zh-CN" altLang="en-US" smtClean="0">
                <a:solidFill>
                  <a:srgbClr val="FF3300"/>
                </a:solidFill>
              </a:rPr>
              <a:t>级的</a:t>
            </a:r>
            <a:r>
              <a:rPr lang="en-US" altLang="zh-CN" smtClean="0">
                <a:solidFill>
                  <a:srgbClr val="FF3300"/>
                </a:solidFill>
              </a:rPr>
              <a:t>DAC</a:t>
            </a:r>
            <a:r>
              <a:rPr lang="zh-CN" altLang="en-US" smtClean="0">
                <a:solidFill>
                  <a:srgbClr val="FF3300"/>
                </a:solidFill>
              </a:rPr>
              <a:t>进一步细化，以个人身份注册负责，并实施审计和资源隔离</a:t>
            </a:r>
          </a:p>
          <a:p>
            <a:pPr lvl="1" eaLnBrk="1" hangingPunct="1">
              <a:lnSpc>
                <a:spcPct val="120000"/>
              </a:lnSpc>
              <a:spcBef>
                <a:spcPct val="60000"/>
              </a:spcBef>
            </a:pPr>
            <a:r>
              <a:rPr lang="zh-CN" altLang="en-US" smtClean="0">
                <a:solidFill>
                  <a:srgbClr val="FF3300"/>
                </a:solidFill>
              </a:rPr>
              <a:t>达到</a:t>
            </a:r>
            <a:r>
              <a:rPr lang="en-US" altLang="zh-CN" smtClean="0">
                <a:solidFill>
                  <a:srgbClr val="FF3300"/>
                </a:solidFill>
              </a:rPr>
              <a:t>C2</a:t>
            </a:r>
            <a:r>
              <a:rPr lang="zh-CN" altLang="en-US" smtClean="0">
                <a:solidFill>
                  <a:srgbClr val="FF3300"/>
                </a:solidFill>
              </a:rPr>
              <a:t>级的产品在其名称中往往不突出“安全”</a:t>
            </a:r>
            <a:r>
              <a:rPr lang="en-US" altLang="zh-CN" smtClean="0">
                <a:solidFill>
                  <a:srgbClr val="FF3300"/>
                </a:solidFill>
              </a:rPr>
              <a:t>(Security)</a:t>
            </a:r>
            <a:r>
              <a:rPr lang="zh-CN" altLang="en-US" smtClean="0">
                <a:solidFill>
                  <a:srgbClr val="FF3300"/>
                </a:solidFill>
              </a:rPr>
              <a:t>这一特色</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3795" name="Rectangle 3"/>
          <p:cNvSpPr>
            <a:spLocks noGrp="1" noChangeArrowheads="1"/>
          </p:cNvSpPr>
          <p:nvPr>
            <p:ph type="body" idx="1"/>
          </p:nvPr>
        </p:nvSpPr>
        <p:spPr>
          <a:xfrm>
            <a:off x="457200" y="1340768"/>
            <a:ext cx="8229600" cy="4790157"/>
          </a:xfrm>
        </p:spPr>
        <p:txBody>
          <a:bodyPr/>
          <a:lstStyle/>
          <a:p>
            <a:pPr lvl="1" eaLnBrk="1" hangingPunct="1">
              <a:lnSpc>
                <a:spcPct val="110000"/>
              </a:lnSpc>
            </a:pPr>
            <a:r>
              <a:rPr lang="zh-CN" altLang="en-US" dirty="0" smtClean="0">
                <a:solidFill>
                  <a:srgbClr val="FF3300"/>
                </a:solidFill>
              </a:rPr>
              <a:t>典型例子</a:t>
            </a:r>
            <a:endParaRPr lang="zh-CN" altLang="en-US" sz="3000" dirty="0" smtClean="0">
              <a:solidFill>
                <a:srgbClr val="FF3300"/>
              </a:solidFill>
            </a:endParaRPr>
          </a:p>
          <a:p>
            <a:pPr lvl="2" eaLnBrk="1" hangingPunct="1">
              <a:lnSpc>
                <a:spcPct val="110000"/>
              </a:lnSpc>
            </a:pPr>
            <a:r>
              <a:rPr lang="zh-CN" altLang="en-US" sz="2600" dirty="0" smtClean="0"/>
              <a:t> 操作系统</a:t>
            </a:r>
          </a:p>
          <a:p>
            <a:pPr lvl="3" eaLnBrk="1" hangingPunct="1">
              <a:lnSpc>
                <a:spcPct val="110000"/>
              </a:lnSpc>
            </a:pPr>
            <a:r>
              <a:rPr lang="en-US" altLang="zh-CN" sz="2800" dirty="0" smtClean="0"/>
              <a:t>Microsoft</a:t>
            </a:r>
            <a:r>
              <a:rPr lang="zh-CN" altLang="en-US" sz="2800" dirty="0" smtClean="0"/>
              <a:t>的</a:t>
            </a:r>
            <a:r>
              <a:rPr lang="en-US" altLang="zh-CN" sz="2800" dirty="0" smtClean="0">
                <a:solidFill>
                  <a:srgbClr val="FF3300"/>
                </a:solidFill>
              </a:rPr>
              <a:t>Windows </a:t>
            </a:r>
            <a:r>
              <a:rPr lang="en-US" altLang="zh-CN" sz="2800" dirty="0" smtClean="0">
                <a:solidFill>
                  <a:srgbClr val="FF3300"/>
                </a:solidFill>
              </a:rPr>
              <a:t>2000</a:t>
            </a:r>
            <a:r>
              <a:rPr lang="zh-CN" altLang="en-US" sz="2800" dirty="0" smtClean="0"/>
              <a:t>，</a:t>
            </a:r>
            <a:endParaRPr lang="zh-CN" altLang="en-US" sz="2800" dirty="0" smtClean="0"/>
          </a:p>
          <a:p>
            <a:pPr lvl="3" eaLnBrk="1" hangingPunct="1">
              <a:lnSpc>
                <a:spcPct val="110000"/>
              </a:lnSpc>
            </a:pPr>
            <a:r>
              <a:rPr lang="zh-CN" altLang="en-US" sz="2800" dirty="0" smtClean="0"/>
              <a:t>数字设备公司的</a:t>
            </a:r>
            <a:r>
              <a:rPr lang="en-US" altLang="zh-CN" sz="2400" dirty="0" smtClean="0">
                <a:solidFill>
                  <a:srgbClr val="FF3300"/>
                </a:solidFill>
              </a:rPr>
              <a:t>Open VMS VAX 6.0</a:t>
            </a:r>
            <a:r>
              <a:rPr lang="zh-CN" altLang="en-US" sz="2400" dirty="0" smtClean="0">
                <a:solidFill>
                  <a:srgbClr val="FF3300"/>
                </a:solidFill>
              </a:rPr>
              <a:t>和</a:t>
            </a:r>
            <a:r>
              <a:rPr lang="en-US" altLang="zh-CN" sz="2400" dirty="0" smtClean="0">
                <a:solidFill>
                  <a:srgbClr val="FF3300"/>
                </a:solidFill>
              </a:rPr>
              <a:t>6.1</a:t>
            </a:r>
          </a:p>
          <a:p>
            <a:pPr lvl="2" eaLnBrk="1" hangingPunct="1">
              <a:lnSpc>
                <a:spcPct val="110000"/>
              </a:lnSpc>
              <a:spcBef>
                <a:spcPct val="60000"/>
              </a:spcBef>
            </a:pPr>
            <a:r>
              <a:rPr lang="en-US" altLang="zh-CN" sz="3100" dirty="0" smtClean="0"/>
              <a:t> </a:t>
            </a:r>
            <a:r>
              <a:rPr lang="zh-CN" altLang="en-US" sz="2600" dirty="0" smtClean="0"/>
              <a:t>数据库</a:t>
            </a:r>
            <a:endParaRPr lang="zh-CN" altLang="en-US" sz="3100" dirty="0" smtClean="0"/>
          </a:p>
          <a:p>
            <a:pPr lvl="3" eaLnBrk="1" hangingPunct="1">
              <a:lnSpc>
                <a:spcPct val="110000"/>
              </a:lnSpc>
            </a:pPr>
            <a:r>
              <a:rPr lang="en-US" altLang="zh-CN" sz="2800" dirty="0" smtClean="0"/>
              <a:t>Oracle</a:t>
            </a:r>
            <a:r>
              <a:rPr lang="zh-CN" altLang="en-US" sz="2800" dirty="0" smtClean="0"/>
              <a:t>公司的</a:t>
            </a:r>
            <a:r>
              <a:rPr lang="en-US" altLang="zh-CN" sz="2800" dirty="0" smtClean="0">
                <a:solidFill>
                  <a:srgbClr val="FF3300"/>
                </a:solidFill>
              </a:rPr>
              <a:t>Oracle 7</a:t>
            </a:r>
          </a:p>
          <a:p>
            <a:pPr lvl="3" eaLnBrk="1" hangingPunct="1">
              <a:lnSpc>
                <a:spcPct val="110000"/>
              </a:lnSpc>
            </a:pPr>
            <a:r>
              <a:rPr lang="en-US" altLang="zh-CN" sz="2800" dirty="0" smtClean="0">
                <a:solidFill>
                  <a:srgbClr val="FF3300"/>
                </a:solidFill>
              </a:rPr>
              <a:t>Sybase</a:t>
            </a:r>
            <a:r>
              <a:rPr lang="zh-CN" altLang="en-US" sz="2800" dirty="0" smtClean="0">
                <a:solidFill>
                  <a:srgbClr val="FF3300"/>
                </a:solidFill>
              </a:rPr>
              <a:t>公司的 </a:t>
            </a:r>
            <a:r>
              <a:rPr lang="en-US" altLang="zh-CN" sz="2800" dirty="0" smtClean="0">
                <a:solidFill>
                  <a:srgbClr val="FF3300"/>
                </a:solidFill>
              </a:rPr>
              <a:t>SQL Server 11.0.6</a:t>
            </a:r>
          </a:p>
          <a:p>
            <a:pPr lvl="3" eaLnBrk="1" hangingPunct="1">
              <a:lnSpc>
                <a:spcPct val="110000"/>
              </a:lnSpc>
            </a:pPr>
            <a:r>
              <a:rPr lang="en-US" altLang="zh-CN" sz="2800" dirty="0" smtClean="0">
                <a:solidFill>
                  <a:srgbClr val="FF3300"/>
                </a:solidFill>
              </a:rPr>
              <a:t>Microsoft</a:t>
            </a:r>
            <a:r>
              <a:rPr lang="zh-CN" altLang="en-US" sz="2800" dirty="0" smtClean="0">
                <a:solidFill>
                  <a:srgbClr val="FF3300"/>
                </a:solidFill>
              </a:rPr>
              <a:t>公司的 </a:t>
            </a:r>
            <a:r>
              <a:rPr lang="en-US" altLang="zh-CN" sz="2800" dirty="0" smtClean="0">
                <a:solidFill>
                  <a:srgbClr val="FF3300"/>
                </a:solidFill>
              </a:rPr>
              <a:t>SQL Server 2000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4819" name="Rectangle 3"/>
          <p:cNvSpPr>
            <a:spLocks noGrp="1" noChangeArrowheads="1"/>
          </p:cNvSpPr>
          <p:nvPr>
            <p:ph type="body" idx="1"/>
          </p:nvPr>
        </p:nvSpPr>
        <p:spPr/>
        <p:txBody>
          <a:bodyPr/>
          <a:lstStyle/>
          <a:p>
            <a:pPr eaLnBrk="1" hangingPunct="1"/>
            <a:r>
              <a:rPr lang="en-US" altLang="zh-CN" sz="3400" dirty="0" smtClean="0">
                <a:solidFill>
                  <a:srgbClr val="FF3300"/>
                </a:solidFill>
              </a:rPr>
              <a:t>B1</a:t>
            </a:r>
            <a:r>
              <a:rPr lang="zh-CN" altLang="en-US" sz="3400" dirty="0" smtClean="0">
                <a:solidFill>
                  <a:srgbClr val="FF3300"/>
                </a:solidFill>
              </a:rPr>
              <a:t>级</a:t>
            </a:r>
          </a:p>
          <a:p>
            <a:pPr lvl="1" eaLnBrk="1" hangingPunct="1">
              <a:lnSpc>
                <a:spcPct val="120000"/>
              </a:lnSpc>
            </a:pPr>
            <a:r>
              <a:rPr lang="zh-CN" altLang="en-US" dirty="0" smtClean="0"/>
              <a:t>标记</a:t>
            </a:r>
            <a:r>
              <a:rPr lang="zh-CN" altLang="en-US" dirty="0" smtClean="0">
                <a:solidFill>
                  <a:srgbClr val="FF3300"/>
                </a:solidFill>
              </a:rPr>
              <a:t>安全保护</a:t>
            </a:r>
            <a:r>
              <a:rPr lang="zh-CN" altLang="en-US" dirty="0" smtClean="0"/>
              <a:t>。“安全”</a:t>
            </a:r>
            <a:r>
              <a:rPr lang="en-US" altLang="zh-CN" dirty="0" smtClean="0"/>
              <a:t>(</a:t>
            </a:r>
            <a:r>
              <a:rPr lang="en-US" altLang="zh-CN" dirty="0" smtClean="0">
                <a:solidFill>
                  <a:srgbClr val="FF3300"/>
                </a:solidFill>
              </a:rPr>
              <a:t>Security</a:t>
            </a:r>
            <a:r>
              <a:rPr lang="en-US" altLang="zh-CN" dirty="0" smtClean="0"/>
              <a:t>)</a:t>
            </a:r>
            <a:r>
              <a:rPr lang="zh-CN" altLang="en-US" dirty="0" smtClean="0"/>
              <a:t>或“可信的”</a:t>
            </a:r>
            <a:r>
              <a:rPr lang="en-US" altLang="zh-CN" dirty="0" smtClean="0"/>
              <a:t>(</a:t>
            </a:r>
            <a:r>
              <a:rPr lang="en-US" altLang="zh-CN" dirty="0" smtClean="0">
                <a:solidFill>
                  <a:srgbClr val="FF3300"/>
                </a:solidFill>
              </a:rPr>
              <a:t>Trusted</a:t>
            </a:r>
            <a:r>
              <a:rPr lang="en-US" altLang="zh-CN" dirty="0" smtClean="0"/>
              <a:t>)</a:t>
            </a:r>
            <a:r>
              <a:rPr lang="zh-CN" altLang="en-US" dirty="0" smtClean="0"/>
              <a:t>产品。</a:t>
            </a:r>
          </a:p>
          <a:p>
            <a:pPr lvl="1" eaLnBrk="1" hangingPunct="1">
              <a:lnSpc>
                <a:spcPct val="120000"/>
              </a:lnSpc>
              <a:spcBef>
                <a:spcPct val="60000"/>
              </a:spcBef>
            </a:pPr>
            <a:r>
              <a:rPr lang="zh-CN" altLang="en-US" dirty="0" smtClean="0">
                <a:solidFill>
                  <a:srgbClr val="FF3300"/>
                </a:solidFill>
              </a:rPr>
              <a:t>对系统的数据加以标记</a:t>
            </a:r>
            <a:r>
              <a:rPr lang="zh-CN" altLang="en-US" dirty="0" smtClean="0"/>
              <a:t>，</a:t>
            </a:r>
            <a:r>
              <a:rPr lang="zh-CN" altLang="en-US" dirty="0" smtClean="0">
                <a:solidFill>
                  <a:srgbClr val="FF3300"/>
                </a:solidFill>
              </a:rPr>
              <a:t>对标记的主体和客体实施强制存取控制</a:t>
            </a:r>
            <a:r>
              <a:rPr lang="zh-CN" altLang="en-US" dirty="0" smtClean="0"/>
              <a:t>（</a:t>
            </a:r>
            <a:r>
              <a:rPr lang="en-US" altLang="zh-CN" dirty="0" smtClean="0">
                <a:solidFill>
                  <a:srgbClr val="FF3300"/>
                </a:solidFill>
              </a:rPr>
              <a:t>MAC</a:t>
            </a:r>
            <a:r>
              <a:rPr lang="zh-CN" altLang="en-US" dirty="0" smtClean="0"/>
              <a:t>）、</a:t>
            </a:r>
            <a:r>
              <a:rPr lang="zh-CN" altLang="en-US" dirty="0" smtClean="0">
                <a:solidFill>
                  <a:srgbClr val="FF3300"/>
                </a:solidFill>
              </a:rPr>
              <a:t>审计等安全机制</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dirty="0" smtClean="0">
                <a:latin typeface="宋体" pitchFamily="49" charset="-122"/>
              </a:rPr>
              <a:t>4.</a:t>
            </a:r>
            <a:r>
              <a:rPr lang="zh-CN" altLang="en-US" dirty="0" smtClean="0">
                <a:latin typeface="宋体" pitchFamily="49" charset="-122"/>
              </a:rPr>
              <a:t>数据库安全</a:t>
            </a:r>
            <a:r>
              <a:rPr lang="zh-CN" altLang="en-US" dirty="0" smtClean="0">
                <a:latin typeface="宋体" pitchFamily="49" charset="-122"/>
              </a:rPr>
              <a:t>性（续）</a:t>
            </a:r>
            <a:endParaRPr lang="zh-CN" altLang="en-US" dirty="0" smtClean="0">
              <a:ea typeface="黑体" pitchFamily="2" charset="-122"/>
            </a:endParaRPr>
          </a:p>
        </p:txBody>
      </p:sp>
      <p:sp>
        <p:nvSpPr>
          <p:cNvPr id="7171" name="Rectangle 3"/>
          <p:cNvSpPr>
            <a:spLocks noGrp="1" noChangeArrowheads="1"/>
          </p:cNvSpPr>
          <p:nvPr>
            <p:ph type="body" idx="1"/>
          </p:nvPr>
        </p:nvSpPr>
        <p:spPr/>
        <p:txBody>
          <a:bodyPr/>
          <a:lstStyle/>
          <a:p>
            <a:pPr lvl="1" algn="just" eaLnBrk="1" hangingPunct="1">
              <a:lnSpc>
                <a:spcPct val="140000"/>
              </a:lnSpc>
            </a:pPr>
            <a:r>
              <a:rPr lang="zh-CN" altLang="en-US" dirty="0" smtClean="0"/>
              <a:t>数据库中数据的共享是在</a:t>
            </a:r>
            <a:r>
              <a:rPr lang="en-US" altLang="zh-CN" dirty="0" smtClean="0"/>
              <a:t>DBMS</a:t>
            </a:r>
            <a:r>
              <a:rPr lang="zh-CN" altLang="en-US" dirty="0" smtClean="0">
                <a:solidFill>
                  <a:srgbClr val="FF3300"/>
                </a:solidFill>
              </a:rPr>
              <a:t>统一的严格的控制</a:t>
            </a:r>
            <a:r>
              <a:rPr lang="zh-CN" altLang="en-US" dirty="0" smtClean="0"/>
              <a:t>之下的共享，即只</a:t>
            </a:r>
            <a:r>
              <a:rPr lang="zh-CN" altLang="en-US" dirty="0" smtClean="0">
                <a:solidFill>
                  <a:srgbClr val="FF3300"/>
                </a:solidFill>
              </a:rPr>
              <a:t>允许有</a:t>
            </a:r>
            <a:r>
              <a:rPr lang="zh-CN" altLang="en-US" dirty="0" smtClean="0">
                <a:solidFill>
                  <a:srgbClr val="0070C0"/>
                </a:solidFill>
              </a:rPr>
              <a:t>合法的</a:t>
            </a:r>
            <a:r>
              <a:rPr lang="zh-CN" altLang="en-US" dirty="0" smtClean="0">
                <a:solidFill>
                  <a:srgbClr val="FF3300"/>
                </a:solidFill>
              </a:rPr>
              <a:t>用户访问</a:t>
            </a:r>
            <a:r>
              <a:rPr lang="zh-CN" altLang="en-US" dirty="0" smtClean="0">
                <a:solidFill>
                  <a:srgbClr val="0070C0"/>
                </a:solidFill>
              </a:rPr>
              <a:t>授权</a:t>
            </a:r>
            <a:r>
              <a:rPr lang="zh-CN" altLang="en-US" dirty="0" smtClean="0">
                <a:solidFill>
                  <a:srgbClr val="FF3300"/>
                </a:solidFill>
              </a:rPr>
              <a:t>的</a:t>
            </a:r>
            <a:r>
              <a:rPr lang="zh-CN" altLang="en-US" dirty="0" smtClean="0">
                <a:solidFill>
                  <a:srgbClr val="FF3300"/>
                </a:solidFill>
              </a:rPr>
              <a:t>数据</a:t>
            </a:r>
          </a:p>
          <a:p>
            <a:pPr lvl="1" algn="just" eaLnBrk="1" hangingPunct="1">
              <a:lnSpc>
                <a:spcPct val="140000"/>
              </a:lnSpc>
            </a:pPr>
            <a:endParaRPr lang="zh-CN" altLang="en-US" dirty="0" smtClean="0"/>
          </a:p>
          <a:p>
            <a:pPr lvl="1" algn="just" eaLnBrk="1" hangingPunct="1">
              <a:lnSpc>
                <a:spcPct val="140000"/>
              </a:lnSpc>
            </a:pPr>
            <a:r>
              <a:rPr lang="zh-CN" altLang="en-US" dirty="0" smtClean="0"/>
              <a:t>数据库系统的</a:t>
            </a:r>
            <a:r>
              <a:rPr lang="zh-CN" altLang="en-US" dirty="0" smtClean="0">
                <a:solidFill>
                  <a:srgbClr val="FF3300"/>
                </a:solidFill>
              </a:rPr>
              <a:t>安全保护措施</a:t>
            </a:r>
            <a:r>
              <a:rPr lang="zh-CN" altLang="en-US" dirty="0" smtClean="0"/>
              <a:t>是否有效是数据库系统主要的</a:t>
            </a:r>
            <a:r>
              <a:rPr lang="zh-CN" altLang="en-US" dirty="0" smtClean="0">
                <a:solidFill>
                  <a:srgbClr val="FF3300"/>
                </a:solidFill>
              </a:rPr>
              <a:t>性能指标</a:t>
            </a:r>
            <a:r>
              <a:rPr lang="zh-CN" altLang="en-US" dirty="0" smtClean="0"/>
              <a:t>之一</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5843" name="Rectangle 3"/>
          <p:cNvSpPr>
            <a:spLocks noGrp="1" noChangeArrowheads="1"/>
          </p:cNvSpPr>
          <p:nvPr>
            <p:ph type="body" idx="1"/>
          </p:nvPr>
        </p:nvSpPr>
        <p:spPr>
          <a:xfrm>
            <a:off x="467544" y="1268412"/>
            <a:ext cx="8154169" cy="4608859"/>
          </a:xfrm>
        </p:spPr>
        <p:txBody>
          <a:bodyPr/>
          <a:lstStyle/>
          <a:p>
            <a:pPr lvl="1" eaLnBrk="1" hangingPunct="1">
              <a:lnSpc>
                <a:spcPct val="110000"/>
              </a:lnSpc>
            </a:pPr>
            <a:r>
              <a:rPr lang="zh-CN" altLang="en-US" dirty="0" smtClean="0">
                <a:solidFill>
                  <a:srgbClr val="FF3300"/>
                </a:solidFill>
              </a:rPr>
              <a:t>典型例子</a:t>
            </a:r>
            <a:endParaRPr lang="zh-CN" altLang="en-US" sz="3000" dirty="0" smtClean="0">
              <a:solidFill>
                <a:srgbClr val="FF3300"/>
              </a:solidFill>
            </a:endParaRPr>
          </a:p>
          <a:p>
            <a:pPr lvl="2" eaLnBrk="1" hangingPunct="1">
              <a:lnSpc>
                <a:spcPct val="110000"/>
              </a:lnSpc>
            </a:pPr>
            <a:r>
              <a:rPr lang="zh-CN" altLang="en-US" sz="2600" dirty="0" smtClean="0"/>
              <a:t> 操作系统</a:t>
            </a:r>
          </a:p>
          <a:p>
            <a:pPr lvl="3" eaLnBrk="1" hangingPunct="1">
              <a:lnSpc>
                <a:spcPct val="110000"/>
              </a:lnSpc>
            </a:pPr>
            <a:r>
              <a:rPr lang="zh-CN" altLang="en-US" sz="2400" dirty="0" smtClean="0"/>
              <a:t>数字设备公司的</a:t>
            </a:r>
            <a:r>
              <a:rPr lang="en-US" altLang="zh-CN" sz="2400" dirty="0" smtClean="0">
                <a:solidFill>
                  <a:srgbClr val="FF3300"/>
                </a:solidFill>
              </a:rPr>
              <a:t>SEVMS VAX Version 6.0</a:t>
            </a:r>
          </a:p>
          <a:p>
            <a:pPr lvl="3" eaLnBrk="1" hangingPunct="1">
              <a:lnSpc>
                <a:spcPct val="110000"/>
              </a:lnSpc>
            </a:pPr>
            <a:r>
              <a:rPr lang="zh-CN" altLang="en-US" sz="2400" dirty="0" smtClean="0"/>
              <a:t>惠普公司的</a:t>
            </a:r>
            <a:r>
              <a:rPr lang="en-US" altLang="zh-CN" sz="2400" dirty="0" smtClean="0">
                <a:solidFill>
                  <a:srgbClr val="FF3300"/>
                </a:solidFill>
              </a:rPr>
              <a:t>HP-UX BLS release 9.0.9+</a:t>
            </a:r>
            <a:r>
              <a:rPr lang="en-US" altLang="zh-CN" sz="2400" dirty="0" smtClean="0"/>
              <a:t> </a:t>
            </a:r>
          </a:p>
          <a:p>
            <a:pPr lvl="2" eaLnBrk="1" hangingPunct="1">
              <a:lnSpc>
                <a:spcPct val="110000"/>
              </a:lnSpc>
              <a:spcBef>
                <a:spcPct val="60000"/>
              </a:spcBef>
            </a:pPr>
            <a:r>
              <a:rPr lang="en-US" altLang="zh-CN" sz="2600" dirty="0" smtClean="0"/>
              <a:t> </a:t>
            </a:r>
            <a:r>
              <a:rPr lang="zh-CN" altLang="en-US" sz="2600" dirty="0" smtClean="0"/>
              <a:t>数据库</a:t>
            </a:r>
          </a:p>
          <a:p>
            <a:pPr lvl="3" eaLnBrk="1" hangingPunct="1">
              <a:lnSpc>
                <a:spcPct val="110000"/>
              </a:lnSpc>
            </a:pPr>
            <a:r>
              <a:rPr lang="en-US" altLang="zh-CN" sz="2400" dirty="0" smtClean="0"/>
              <a:t>Oracle</a:t>
            </a:r>
            <a:r>
              <a:rPr lang="zh-CN" altLang="en-US" sz="2400" dirty="0" smtClean="0"/>
              <a:t>公司的</a:t>
            </a:r>
            <a:r>
              <a:rPr lang="en-US" altLang="zh-CN" sz="2400" dirty="0" smtClean="0">
                <a:solidFill>
                  <a:srgbClr val="FF3300"/>
                </a:solidFill>
              </a:rPr>
              <a:t>Trusted Oracle 7</a:t>
            </a:r>
          </a:p>
          <a:p>
            <a:pPr lvl="3" eaLnBrk="1" hangingPunct="1">
              <a:lnSpc>
                <a:spcPct val="110000"/>
              </a:lnSpc>
            </a:pPr>
            <a:r>
              <a:rPr lang="en-US" altLang="zh-CN" sz="2400" dirty="0" smtClean="0"/>
              <a:t>Sybase</a:t>
            </a:r>
            <a:r>
              <a:rPr lang="zh-CN" altLang="en-US" sz="2400" dirty="0" smtClean="0"/>
              <a:t>公司的</a:t>
            </a:r>
            <a:r>
              <a:rPr lang="en-US" altLang="zh-CN" sz="2400" dirty="0" smtClean="0">
                <a:solidFill>
                  <a:srgbClr val="FF3300"/>
                </a:solidFill>
              </a:rPr>
              <a:t>Secure SQL Server version 11.0.6</a:t>
            </a:r>
          </a:p>
          <a:p>
            <a:pPr lvl="3" eaLnBrk="1" hangingPunct="1">
              <a:lnSpc>
                <a:spcPct val="110000"/>
              </a:lnSpc>
            </a:pPr>
            <a:r>
              <a:rPr lang="en-US" altLang="zh-CN" sz="2400" dirty="0" smtClean="0"/>
              <a:t>Informix</a:t>
            </a:r>
            <a:r>
              <a:rPr lang="zh-CN" altLang="en-US" sz="2400" dirty="0" smtClean="0"/>
              <a:t>公司的</a:t>
            </a:r>
            <a:r>
              <a:rPr lang="en-US" altLang="zh-CN" sz="2400" dirty="0" smtClean="0">
                <a:solidFill>
                  <a:srgbClr val="FF3300"/>
                </a:solidFill>
              </a:rPr>
              <a:t>Incorporated  INFORMIX-</a:t>
            </a:r>
            <a:r>
              <a:rPr lang="en-US" altLang="zh-CN" sz="2400" dirty="0" err="1" smtClean="0">
                <a:solidFill>
                  <a:srgbClr val="FF3300"/>
                </a:solidFill>
              </a:rPr>
              <a:t>OnLine</a:t>
            </a:r>
            <a:r>
              <a:rPr lang="en-US" altLang="zh-CN" sz="2400" dirty="0" smtClean="0">
                <a:solidFill>
                  <a:srgbClr val="FF3300"/>
                </a:solidFill>
              </a:rPr>
              <a:t> / Secure 5.0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6867" name="Rectangle 3"/>
          <p:cNvSpPr>
            <a:spLocks noGrp="1" noChangeArrowheads="1"/>
          </p:cNvSpPr>
          <p:nvPr>
            <p:ph type="body" idx="1"/>
          </p:nvPr>
        </p:nvSpPr>
        <p:spPr/>
        <p:txBody>
          <a:bodyPr/>
          <a:lstStyle/>
          <a:p>
            <a:pPr eaLnBrk="1" hangingPunct="1">
              <a:lnSpc>
                <a:spcPct val="90000"/>
              </a:lnSpc>
            </a:pPr>
            <a:r>
              <a:rPr lang="en-US" altLang="zh-CN" sz="3400" smtClean="0">
                <a:solidFill>
                  <a:srgbClr val="FF3300"/>
                </a:solidFill>
              </a:rPr>
              <a:t>B2</a:t>
            </a:r>
            <a:r>
              <a:rPr lang="zh-CN" altLang="en-US" sz="3400" smtClean="0">
                <a:solidFill>
                  <a:srgbClr val="FF3300"/>
                </a:solidFill>
              </a:rPr>
              <a:t>级</a:t>
            </a:r>
          </a:p>
          <a:p>
            <a:pPr lvl="1" eaLnBrk="1" hangingPunct="1">
              <a:lnSpc>
                <a:spcPct val="130000"/>
              </a:lnSpc>
              <a:spcBef>
                <a:spcPct val="60000"/>
              </a:spcBef>
            </a:pPr>
            <a:r>
              <a:rPr lang="zh-CN" altLang="en-US" smtClean="0">
                <a:solidFill>
                  <a:srgbClr val="FF3300"/>
                </a:solidFill>
              </a:rPr>
              <a:t>结构化保护</a:t>
            </a:r>
          </a:p>
          <a:p>
            <a:pPr lvl="1" eaLnBrk="1" hangingPunct="1">
              <a:lnSpc>
                <a:spcPct val="130000"/>
              </a:lnSpc>
              <a:spcBef>
                <a:spcPct val="60000"/>
              </a:spcBef>
            </a:pPr>
            <a:r>
              <a:rPr lang="zh-CN" altLang="en-US" smtClean="0"/>
              <a:t>建立</a:t>
            </a:r>
            <a:r>
              <a:rPr lang="zh-CN" altLang="en-US" smtClean="0">
                <a:solidFill>
                  <a:srgbClr val="FF3300"/>
                </a:solidFill>
              </a:rPr>
              <a:t>形式化的安全策略模型</a:t>
            </a:r>
            <a:r>
              <a:rPr lang="zh-CN" altLang="en-US" smtClean="0"/>
              <a:t>并对系统内的所有主体和客体实施</a:t>
            </a:r>
            <a:r>
              <a:rPr lang="en-US" altLang="zh-CN" smtClean="0">
                <a:solidFill>
                  <a:srgbClr val="FF3300"/>
                </a:solidFill>
              </a:rPr>
              <a:t>DAC</a:t>
            </a:r>
            <a:r>
              <a:rPr lang="zh-CN" altLang="en-US" smtClean="0"/>
              <a:t>和</a:t>
            </a:r>
            <a:r>
              <a:rPr lang="en-US" altLang="zh-CN" smtClean="0">
                <a:solidFill>
                  <a:srgbClr val="FF3300"/>
                </a:solidFill>
              </a:rPr>
              <a:t>MAC</a:t>
            </a:r>
            <a:r>
              <a:rPr lang="zh-CN" altLang="en-US" smtClean="0"/>
              <a:t>。</a:t>
            </a:r>
          </a:p>
          <a:p>
            <a:pPr lvl="1" eaLnBrk="1" hangingPunct="1">
              <a:lnSpc>
                <a:spcPct val="130000"/>
              </a:lnSpc>
              <a:spcBef>
                <a:spcPct val="60000"/>
              </a:spcBef>
            </a:pPr>
            <a:r>
              <a:rPr lang="zh-CN" altLang="en-US" smtClean="0">
                <a:solidFill>
                  <a:srgbClr val="FF3300"/>
                </a:solidFill>
              </a:rPr>
              <a:t>经过认证的</a:t>
            </a:r>
            <a:r>
              <a:rPr lang="en-US" altLang="zh-CN" smtClean="0">
                <a:solidFill>
                  <a:srgbClr val="FF3300"/>
                </a:solidFill>
              </a:rPr>
              <a:t>B2</a:t>
            </a:r>
            <a:r>
              <a:rPr lang="zh-CN" altLang="en-US" smtClean="0">
                <a:solidFill>
                  <a:srgbClr val="FF3300"/>
                </a:solidFill>
              </a:rPr>
              <a:t>级以上的安全系统非常稀少</a:t>
            </a:r>
            <a:endParaRPr lang="en-US" altLang="zh-CN" smtClean="0">
              <a:solidFill>
                <a:srgbClr val="FF33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7891" name="Rectangle 3"/>
          <p:cNvSpPr>
            <a:spLocks noGrp="1" noChangeArrowheads="1"/>
          </p:cNvSpPr>
          <p:nvPr>
            <p:ph type="body" idx="1"/>
          </p:nvPr>
        </p:nvSpPr>
        <p:spPr>
          <a:xfrm>
            <a:off x="323850" y="1341438"/>
            <a:ext cx="8208963" cy="4751858"/>
          </a:xfrm>
        </p:spPr>
        <p:txBody>
          <a:bodyPr/>
          <a:lstStyle/>
          <a:p>
            <a:pPr lvl="1" eaLnBrk="1" hangingPunct="1">
              <a:lnSpc>
                <a:spcPct val="90000"/>
              </a:lnSpc>
            </a:pPr>
            <a:r>
              <a:rPr lang="zh-CN" altLang="en-US" dirty="0" smtClean="0">
                <a:solidFill>
                  <a:srgbClr val="FF3300"/>
                </a:solidFill>
              </a:rPr>
              <a:t>典型例子</a:t>
            </a:r>
          </a:p>
          <a:p>
            <a:pPr lvl="2" eaLnBrk="1" hangingPunct="1">
              <a:spcBef>
                <a:spcPct val="60000"/>
              </a:spcBef>
            </a:pPr>
            <a:r>
              <a:rPr lang="zh-CN" altLang="en-US" sz="2600" dirty="0" smtClean="0"/>
              <a:t> 操作系统</a:t>
            </a:r>
          </a:p>
          <a:p>
            <a:pPr lvl="3" eaLnBrk="1" hangingPunct="1"/>
            <a:r>
              <a:rPr lang="en-US" altLang="zh-CN" sz="2400" dirty="0" smtClean="0"/>
              <a:t>Trusted Information Systems</a:t>
            </a:r>
            <a:r>
              <a:rPr lang="zh-CN" altLang="en-US" sz="2400" dirty="0" smtClean="0"/>
              <a:t>公司的</a:t>
            </a:r>
            <a:r>
              <a:rPr lang="en-US" altLang="zh-CN" sz="2400" dirty="0" smtClean="0">
                <a:solidFill>
                  <a:srgbClr val="FF3300"/>
                </a:solidFill>
              </a:rPr>
              <a:t>Trusted XENIX</a:t>
            </a:r>
          </a:p>
          <a:p>
            <a:pPr lvl="3" eaLnBrk="1" hangingPunct="1"/>
            <a:r>
              <a:rPr lang="en-US" altLang="zh-CN" sz="2400" dirty="0" smtClean="0">
                <a:solidFill>
                  <a:srgbClr val="FF3300"/>
                </a:solidFill>
              </a:rPr>
              <a:t>MULTICS</a:t>
            </a:r>
          </a:p>
          <a:p>
            <a:pPr lvl="3" eaLnBrk="1" hangingPunct="1"/>
            <a:r>
              <a:rPr lang="zh-CN" altLang="en-US" sz="2600" dirty="0" smtClean="0"/>
              <a:t>标准的网络产品</a:t>
            </a:r>
          </a:p>
          <a:p>
            <a:pPr lvl="3" eaLnBrk="1" hangingPunct="1"/>
            <a:r>
              <a:rPr lang="zh-CN" altLang="en-US" sz="2400" dirty="0" smtClean="0"/>
              <a:t>只有</a:t>
            </a:r>
            <a:r>
              <a:rPr lang="en-US" altLang="zh-CN" sz="2400" dirty="0" err="1" smtClean="0"/>
              <a:t>Cryptek</a:t>
            </a:r>
            <a:r>
              <a:rPr lang="en-US" altLang="zh-CN" sz="2400" dirty="0" smtClean="0"/>
              <a:t> Secure Communications</a:t>
            </a:r>
            <a:r>
              <a:rPr lang="zh-CN" altLang="en-US" sz="2400" dirty="0" smtClean="0"/>
              <a:t>公司的</a:t>
            </a:r>
            <a:r>
              <a:rPr lang="en-US" altLang="zh-CN" sz="2400" dirty="0" smtClean="0">
                <a:solidFill>
                  <a:srgbClr val="FF3300"/>
                </a:solidFill>
              </a:rPr>
              <a:t>LLC VSLAN</a:t>
            </a:r>
            <a:r>
              <a:rPr lang="zh-CN" altLang="en-US" sz="2400" dirty="0" smtClean="0"/>
              <a:t>一种产品</a:t>
            </a:r>
          </a:p>
          <a:p>
            <a:pPr lvl="2" eaLnBrk="1" hangingPunct="1">
              <a:spcBef>
                <a:spcPct val="60000"/>
              </a:spcBef>
            </a:pPr>
            <a:r>
              <a:rPr lang="zh-CN" altLang="en-US" sz="2600" dirty="0" smtClean="0"/>
              <a:t> 数据库</a:t>
            </a:r>
          </a:p>
          <a:p>
            <a:pPr lvl="3" eaLnBrk="1" hangingPunct="1"/>
            <a:r>
              <a:rPr lang="zh-CN" altLang="en-US" sz="2400" dirty="0" smtClean="0">
                <a:solidFill>
                  <a:srgbClr val="FF3300"/>
                </a:solidFill>
              </a:rPr>
              <a:t>没有符合</a:t>
            </a:r>
            <a:r>
              <a:rPr lang="en-US" altLang="zh-CN" sz="2400" dirty="0" smtClean="0">
                <a:solidFill>
                  <a:srgbClr val="FF3300"/>
                </a:solidFill>
              </a:rPr>
              <a:t>B2</a:t>
            </a:r>
            <a:r>
              <a:rPr lang="zh-CN" altLang="en-US" sz="2400" dirty="0" smtClean="0">
                <a:solidFill>
                  <a:srgbClr val="FF3300"/>
                </a:solidFill>
              </a:rPr>
              <a:t>标准的产品</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8915" name="Rectangle 3"/>
          <p:cNvSpPr>
            <a:spLocks noGrp="1" noChangeArrowheads="1"/>
          </p:cNvSpPr>
          <p:nvPr>
            <p:ph type="body" idx="1"/>
          </p:nvPr>
        </p:nvSpPr>
        <p:spPr/>
        <p:txBody>
          <a:bodyPr/>
          <a:lstStyle/>
          <a:p>
            <a:pPr eaLnBrk="1" hangingPunct="1">
              <a:lnSpc>
                <a:spcPct val="120000"/>
              </a:lnSpc>
            </a:pPr>
            <a:r>
              <a:rPr lang="en-US" altLang="zh-CN" sz="3400" dirty="0" smtClean="0">
                <a:solidFill>
                  <a:srgbClr val="FF3300"/>
                </a:solidFill>
              </a:rPr>
              <a:t>B3</a:t>
            </a:r>
            <a:r>
              <a:rPr lang="zh-CN" altLang="en-US" sz="3400" dirty="0" smtClean="0">
                <a:solidFill>
                  <a:srgbClr val="FF3300"/>
                </a:solidFill>
              </a:rPr>
              <a:t>级</a:t>
            </a:r>
          </a:p>
          <a:p>
            <a:pPr lvl="1" eaLnBrk="1" hangingPunct="1">
              <a:lnSpc>
                <a:spcPct val="120000"/>
              </a:lnSpc>
              <a:spcBef>
                <a:spcPct val="60000"/>
              </a:spcBef>
            </a:pPr>
            <a:r>
              <a:rPr lang="zh-CN" altLang="en-US" dirty="0" smtClean="0">
                <a:solidFill>
                  <a:srgbClr val="FF3300"/>
                </a:solidFill>
              </a:rPr>
              <a:t>安全域</a:t>
            </a:r>
            <a:r>
              <a:rPr lang="zh-CN" altLang="en-US" dirty="0" smtClean="0"/>
              <a:t>。</a:t>
            </a:r>
          </a:p>
          <a:p>
            <a:pPr lvl="1" eaLnBrk="1" hangingPunct="1">
              <a:lnSpc>
                <a:spcPct val="120000"/>
              </a:lnSpc>
              <a:spcBef>
                <a:spcPct val="60000"/>
              </a:spcBef>
            </a:pPr>
            <a:r>
              <a:rPr lang="zh-CN" altLang="en-US" dirty="0" smtClean="0"/>
              <a:t>该级的</a:t>
            </a:r>
            <a:r>
              <a:rPr lang="en-US" altLang="zh-CN" dirty="0" smtClean="0"/>
              <a:t>TCB</a:t>
            </a:r>
            <a:r>
              <a:rPr lang="zh-CN" altLang="en-US" dirty="0" smtClean="0">
                <a:solidFill>
                  <a:srgbClr val="FF3300"/>
                </a:solidFill>
              </a:rPr>
              <a:t>必须满足访问监控器的要求，审计跟踪能力更强，并提供系统恢复过程</a:t>
            </a:r>
            <a:r>
              <a:rPr lang="zh-CN" altLang="en-US" dirty="0" smtClean="0"/>
              <a:t>。</a:t>
            </a:r>
            <a:endParaRPr lang="en-US" altLang="zh-CN" dirty="0" smtClean="0"/>
          </a:p>
          <a:p>
            <a:pPr lvl="1" eaLnBrk="1" hangingPunct="1">
              <a:lnSpc>
                <a:spcPct val="120000"/>
              </a:lnSpc>
              <a:spcBef>
                <a:spcPct val="60000"/>
              </a:spcBef>
            </a:pPr>
            <a:r>
              <a:rPr lang="en-US" altLang="zh-CN" sz="2800" dirty="0" smtClean="0">
                <a:solidFill>
                  <a:srgbClr val="FF0000"/>
                </a:solidFill>
              </a:rPr>
              <a:t>Honeywell XTS-200 STOP 3/1/E</a:t>
            </a:r>
            <a:endParaRPr lang="zh-CN" altLang="en-US" sz="2800" b="1" dirty="0" smtClean="0">
              <a:solidFill>
                <a:srgbClr val="FF0000"/>
              </a:solidFill>
            </a:endParaRPr>
          </a:p>
          <a:p>
            <a:pPr lvl="1" eaLnBrk="1" hangingPunct="1">
              <a:lnSpc>
                <a:spcPct val="120000"/>
              </a:lnSpc>
              <a:spcBef>
                <a:spcPct val="60000"/>
              </a:spcBef>
            </a:pP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39939" name="Rectangle 3"/>
          <p:cNvSpPr>
            <a:spLocks noGrp="1" noChangeArrowheads="1"/>
          </p:cNvSpPr>
          <p:nvPr>
            <p:ph type="body" idx="1"/>
          </p:nvPr>
        </p:nvSpPr>
        <p:spPr/>
        <p:txBody>
          <a:bodyPr/>
          <a:lstStyle/>
          <a:p>
            <a:pPr eaLnBrk="1" hangingPunct="1">
              <a:lnSpc>
                <a:spcPct val="120000"/>
              </a:lnSpc>
            </a:pPr>
            <a:r>
              <a:rPr lang="en-US" altLang="zh-CN" sz="3400" smtClean="0">
                <a:solidFill>
                  <a:srgbClr val="FF3300"/>
                </a:solidFill>
              </a:rPr>
              <a:t>A1</a:t>
            </a:r>
            <a:r>
              <a:rPr lang="zh-CN" altLang="en-US" sz="3400" smtClean="0">
                <a:solidFill>
                  <a:srgbClr val="FF3300"/>
                </a:solidFill>
              </a:rPr>
              <a:t>级</a:t>
            </a:r>
          </a:p>
          <a:p>
            <a:pPr lvl="1" eaLnBrk="1" hangingPunct="1">
              <a:lnSpc>
                <a:spcPct val="120000"/>
              </a:lnSpc>
              <a:spcBef>
                <a:spcPct val="60000"/>
              </a:spcBef>
            </a:pPr>
            <a:r>
              <a:rPr lang="zh-CN" altLang="en-US" smtClean="0">
                <a:solidFill>
                  <a:srgbClr val="FF3300"/>
                </a:solidFill>
              </a:rPr>
              <a:t>验证设计，即提供</a:t>
            </a:r>
            <a:r>
              <a:rPr lang="en-US" altLang="zh-CN" smtClean="0">
                <a:solidFill>
                  <a:srgbClr val="FF3300"/>
                </a:solidFill>
              </a:rPr>
              <a:t>B3</a:t>
            </a:r>
            <a:r>
              <a:rPr lang="zh-CN" altLang="en-US" smtClean="0">
                <a:solidFill>
                  <a:srgbClr val="FF3300"/>
                </a:solidFill>
              </a:rPr>
              <a:t>级保护的同时给出系统的形式化设计说明和验证以确信各安全保护真正实现。</a:t>
            </a:r>
            <a:endParaRPr lang="en-US" altLang="zh-CN" smtClean="0">
              <a:solidFill>
                <a:srgbClr val="FF3300"/>
              </a:solidFill>
            </a:endParaRPr>
          </a:p>
          <a:p>
            <a:pPr lvl="1" eaLnBrk="1" hangingPunct="1">
              <a:lnSpc>
                <a:spcPct val="120000"/>
              </a:lnSpc>
              <a:spcBef>
                <a:spcPct val="60000"/>
              </a:spcBef>
            </a:pPr>
            <a:endParaRPr lang="en-US" altLang="zh-CN" smtClean="0">
              <a:solidFill>
                <a:srgbClr val="FF3300"/>
              </a:solidFill>
            </a:endParaRPr>
          </a:p>
          <a:p>
            <a:pPr lvl="1" eaLnBrk="1" hangingPunct="1">
              <a:lnSpc>
                <a:spcPct val="120000"/>
              </a:lnSpc>
              <a:spcBef>
                <a:spcPct val="60000"/>
              </a:spcBef>
            </a:pPr>
            <a:r>
              <a:rPr lang="en-US" altLang="zh-CN" smtClean="0">
                <a:solidFill>
                  <a:srgbClr val="FF0000"/>
                </a:solidFill>
              </a:rPr>
              <a:t>OS Honeywell SCOMP STOP 2.1</a:t>
            </a:r>
          </a:p>
          <a:p>
            <a:pPr lvl="1" eaLnBrk="1" hangingPunct="1">
              <a:lnSpc>
                <a:spcPct val="120000"/>
              </a:lnSpc>
              <a:spcBef>
                <a:spcPct val="60000"/>
              </a:spcBef>
            </a:pP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40963" name="Rectangle 3"/>
          <p:cNvSpPr>
            <a:spLocks noGrp="1" noChangeArrowheads="1"/>
          </p:cNvSpPr>
          <p:nvPr>
            <p:ph type="body" idx="1"/>
          </p:nvPr>
        </p:nvSpPr>
        <p:spPr/>
        <p:txBody>
          <a:bodyPr/>
          <a:lstStyle/>
          <a:p>
            <a:pPr eaLnBrk="1" hangingPunct="1"/>
            <a:r>
              <a:rPr lang="en-US" altLang="zh-CN" sz="3400" smtClean="0">
                <a:solidFill>
                  <a:srgbClr val="FF3300"/>
                </a:solidFill>
              </a:rPr>
              <a:t>B2</a:t>
            </a:r>
            <a:r>
              <a:rPr lang="zh-CN" altLang="en-US" sz="3400" smtClean="0">
                <a:solidFill>
                  <a:srgbClr val="FF3300"/>
                </a:solidFill>
              </a:rPr>
              <a:t>以上的系统</a:t>
            </a:r>
          </a:p>
          <a:p>
            <a:pPr lvl="1" eaLnBrk="1" hangingPunct="1">
              <a:lnSpc>
                <a:spcPct val="120000"/>
              </a:lnSpc>
              <a:spcBef>
                <a:spcPct val="60000"/>
              </a:spcBef>
            </a:pPr>
            <a:r>
              <a:rPr lang="zh-CN" altLang="en-US" smtClean="0"/>
              <a:t>还处于</a:t>
            </a:r>
            <a:r>
              <a:rPr lang="zh-CN" altLang="en-US" smtClean="0">
                <a:solidFill>
                  <a:srgbClr val="FF3300"/>
                </a:solidFill>
              </a:rPr>
              <a:t>理论研究阶段</a:t>
            </a:r>
          </a:p>
          <a:p>
            <a:pPr lvl="1" eaLnBrk="1" hangingPunct="1">
              <a:lnSpc>
                <a:spcPct val="120000"/>
              </a:lnSpc>
              <a:spcBef>
                <a:spcPct val="60000"/>
              </a:spcBef>
            </a:pPr>
            <a:r>
              <a:rPr lang="zh-CN" altLang="en-US" smtClean="0"/>
              <a:t>应用</a:t>
            </a:r>
            <a:r>
              <a:rPr lang="zh-CN" altLang="en-US" smtClean="0">
                <a:solidFill>
                  <a:srgbClr val="FF3300"/>
                </a:solidFill>
              </a:rPr>
              <a:t>多限于一些特殊的部门如军队等</a:t>
            </a:r>
          </a:p>
          <a:p>
            <a:pPr lvl="1" eaLnBrk="1" hangingPunct="1">
              <a:lnSpc>
                <a:spcPct val="120000"/>
              </a:lnSpc>
              <a:spcBef>
                <a:spcPct val="60000"/>
              </a:spcBef>
            </a:pPr>
            <a:r>
              <a:rPr lang="zh-CN" altLang="en-US" smtClean="0"/>
              <a:t>美国正在大力发展</a:t>
            </a:r>
            <a:r>
              <a:rPr lang="zh-CN" altLang="en-US" smtClean="0">
                <a:solidFill>
                  <a:srgbClr val="FF3300"/>
                </a:solidFill>
              </a:rPr>
              <a:t>安全产品</a:t>
            </a:r>
            <a:r>
              <a:rPr lang="zh-CN" altLang="en-US" smtClean="0"/>
              <a:t>，试图将目前</a:t>
            </a:r>
            <a:r>
              <a:rPr lang="zh-CN" altLang="en-US" smtClean="0">
                <a:solidFill>
                  <a:srgbClr val="FF3300"/>
                </a:solidFill>
              </a:rPr>
              <a:t>仅限于少数领域应用的</a:t>
            </a:r>
            <a:r>
              <a:rPr lang="en-US" altLang="zh-CN" smtClean="0">
                <a:solidFill>
                  <a:srgbClr val="FF3300"/>
                </a:solidFill>
              </a:rPr>
              <a:t>B2</a:t>
            </a:r>
            <a:r>
              <a:rPr lang="zh-CN" altLang="en-US" smtClean="0">
                <a:solidFill>
                  <a:srgbClr val="FF3300"/>
                </a:solidFill>
              </a:rPr>
              <a:t>安全级别下放到商业应用中</a:t>
            </a:r>
            <a:r>
              <a:rPr lang="zh-CN" altLang="en-US" smtClean="0"/>
              <a:t>来，并逐步成为</a:t>
            </a:r>
            <a:r>
              <a:rPr lang="zh-CN" altLang="en-US" smtClean="0">
                <a:solidFill>
                  <a:srgbClr val="FF3300"/>
                </a:solidFill>
              </a:rPr>
              <a:t>新的商业标准</a:t>
            </a:r>
            <a:r>
              <a:rPr lang="zh-CN" altLang="en-US"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3800" smtClean="0"/>
              <a:t>可信计算机系统评测标准（续）</a:t>
            </a:r>
          </a:p>
        </p:txBody>
      </p:sp>
      <p:pic>
        <p:nvPicPr>
          <p:cNvPr id="41987" name="Picture 3"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875"/>
            <a:ext cx="769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3800" smtClean="0"/>
              <a:t>可信计算机系统评测标准（续）</a:t>
            </a:r>
          </a:p>
        </p:txBody>
      </p:sp>
      <p:sp>
        <p:nvSpPr>
          <p:cNvPr id="43011" name="Rectangle 3"/>
          <p:cNvSpPr>
            <a:spLocks noGrp="1" noChangeArrowheads="1"/>
          </p:cNvSpPr>
          <p:nvPr>
            <p:ph type="body" idx="1"/>
          </p:nvPr>
        </p:nvSpPr>
        <p:spPr>
          <a:xfrm>
            <a:off x="250825" y="1341438"/>
            <a:ext cx="8229600" cy="4530725"/>
          </a:xfrm>
          <a:noFill/>
        </p:spPr>
        <p:txBody>
          <a:bodyPr/>
          <a:lstStyle/>
          <a:p>
            <a:pPr lvl="1" algn="just" eaLnBrk="1" hangingPunct="1">
              <a:buFont typeface="Wingdings" pitchFamily="2" charset="2"/>
              <a:buNone/>
            </a:pPr>
            <a:r>
              <a:rPr lang="en-US" altLang="zh-CN" smtClean="0"/>
              <a:t>		</a:t>
            </a:r>
            <a:r>
              <a:rPr lang="zh-CN" altLang="en-US" smtClean="0"/>
              <a:t>表示该级不提供对该指标的支持；</a:t>
            </a:r>
          </a:p>
          <a:p>
            <a:pPr lvl="1" algn="just" eaLnBrk="1" hangingPunct="1">
              <a:buFont typeface="Wingdings" pitchFamily="2" charset="2"/>
              <a:buNone/>
            </a:pPr>
            <a:r>
              <a:rPr lang="zh-CN" altLang="en-US" smtClean="0"/>
              <a:t>      表示该级新增的对该指标的支持；</a:t>
            </a:r>
          </a:p>
          <a:p>
            <a:pPr lvl="1" algn="just" eaLnBrk="1" hangingPunct="1">
              <a:buFont typeface="Wingdings" pitchFamily="2" charset="2"/>
              <a:buNone/>
            </a:pPr>
            <a:r>
              <a:rPr lang="zh-CN" altLang="en-US" smtClean="0"/>
              <a:t>      表示该级对该指标的支持与相邻低一级的</a:t>
            </a:r>
          </a:p>
          <a:p>
            <a:pPr lvl="1" algn="just" eaLnBrk="1" hangingPunct="1">
              <a:buFont typeface="Wingdings" pitchFamily="2" charset="2"/>
              <a:buNone/>
            </a:pPr>
            <a:r>
              <a:rPr lang="zh-CN" altLang="en-US" smtClean="0"/>
              <a:t>      等级一样；</a:t>
            </a:r>
          </a:p>
          <a:p>
            <a:pPr lvl="1" algn="just" eaLnBrk="1" hangingPunct="1">
              <a:buFont typeface="Wingdings" pitchFamily="2" charset="2"/>
              <a:buNone/>
            </a:pPr>
            <a:r>
              <a:rPr lang="zh-CN" altLang="en-US" smtClean="0"/>
              <a:t>      表示该级对该指标的支持较下一级有所增</a:t>
            </a:r>
          </a:p>
          <a:p>
            <a:pPr lvl="1" algn="just" eaLnBrk="1" hangingPunct="1">
              <a:buFont typeface="Wingdings" pitchFamily="2" charset="2"/>
              <a:buNone/>
            </a:pPr>
            <a:r>
              <a:rPr lang="zh-CN" altLang="en-US" smtClean="0"/>
              <a:t>      加或改动。</a:t>
            </a:r>
          </a:p>
          <a:p>
            <a:pPr eaLnBrk="1" hangingPunct="1">
              <a:buFont typeface="Wingdings" pitchFamily="2" charset="2"/>
              <a:buNone/>
            </a:pPr>
            <a:endParaRPr lang="en-US" altLang="zh-CN" smtClean="0"/>
          </a:p>
        </p:txBody>
      </p:sp>
      <p:sp>
        <p:nvSpPr>
          <p:cNvPr id="43012" name="Rectangle 4"/>
          <p:cNvSpPr>
            <a:spLocks noChangeArrowheads="1"/>
          </p:cNvSpPr>
          <p:nvPr/>
        </p:nvSpPr>
        <p:spPr bwMode="auto">
          <a:xfrm>
            <a:off x="827088" y="1916113"/>
            <a:ext cx="323850" cy="32385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3" name="Rectangle 5"/>
          <p:cNvSpPr>
            <a:spLocks noChangeArrowheads="1"/>
          </p:cNvSpPr>
          <p:nvPr/>
        </p:nvSpPr>
        <p:spPr bwMode="auto">
          <a:xfrm>
            <a:off x="827088" y="1412875"/>
            <a:ext cx="323850" cy="3238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4" name="Rectangle 6"/>
          <p:cNvSpPr>
            <a:spLocks noChangeArrowheads="1"/>
          </p:cNvSpPr>
          <p:nvPr/>
        </p:nvSpPr>
        <p:spPr bwMode="auto">
          <a:xfrm>
            <a:off x="827088" y="2420938"/>
            <a:ext cx="323850" cy="323850"/>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5" name="Rectangle 7" descr="深色上对角线"/>
          <p:cNvSpPr>
            <a:spLocks noChangeArrowheads="1"/>
          </p:cNvSpPr>
          <p:nvPr/>
        </p:nvSpPr>
        <p:spPr bwMode="auto">
          <a:xfrm>
            <a:off x="827088" y="3357563"/>
            <a:ext cx="323850" cy="323850"/>
          </a:xfrm>
          <a:prstGeom prst="rect">
            <a:avLst/>
          </a:prstGeom>
          <a:pattFill prst="dkUpDiag">
            <a:fgClr>
              <a:srgbClr val="80808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dirty="0" smtClean="0"/>
              <a:t>4.</a:t>
            </a:r>
            <a:r>
              <a:rPr lang="zh-CN" altLang="en-US" dirty="0" smtClean="0"/>
              <a:t>数据库安全</a:t>
            </a:r>
            <a:r>
              <a:rPr lang="zh-CN" altLang="en-US" dirty="0" smtClean="0"/>
              <a:t>性</a:t>
            </a:r>
          </a:p>
        </p:txBody>
      </p:sp>
      <p:sp>
        <p:nvSpPr>
          <p:cNvPr id="44035" name="Rectangle 3"/>
          <p:cNvSpPr>
            <a:spLocks noGrp="1" noChangeArrowheads="1"/>
          </p:cNvSpPr>
          <p:nvPr>
            <p:ph type="body" idx="1"/>
          </p:nvPr>
        </p:nvSpPr>
        <p:spPr/>
        <p:txBody>
          <a:bodyPr/>
          <a:lstStyle/>
          <a:p>
            <a:pPr algn="just" eaLnBrk="1" hangingPunct="1">
              <a:lnSpc>
                <a:spcPct val="130000"/>
              </a:lnSpc>
            </a:pPr>
            <a:r>
              <a:rPr lang="en-US" altLang="zh-CN" dirty="0" smtClean="0"/>
              <a:t>4.1</a:t>
            </a:r>
            <a:r>
              <a:rPr lang="zh-CN" altLang="en-US" dirty="0" smtClean="0"/>
              <a:t>计算机安全性概论</a:t>
            </a:r>
            <a:endParaRPr lang="zh-CN" altLang="en-US" dirty="0" smtClean="0"/>
          </a:p>
          <a:p>
            <a:pPr algn="just" eaLnBrk="1" hangingPunct="1">
              <a:lnSpc>
                <a:spcPct val="130000"/>
              </a:lnSpc>
            </a:pPr>
            <a:r>
              <a:rPr lang="en-US" altLang="zh-CN" dirty="0" smtClean="0">
                <a:solidFill>
                  <a:schemeClr val="accent2"/>
                </a:solidFill>
              </a:rPr>
              <a:t>4.2</a:t>
            </a:r>
            <a:r>
              <a:rPr lang="zh-CN" altLang="en-US" dirty="0" smtClean="0">
                <a:solidFill>
                  <a:schemeClr val="accent2"/>
                </a:solidFill>
              </a:rPr>
              <a:t>数据库安全</a:t>
            </a:r>
            <a:r>
              <a:rPr lang="zh-CN" altLang="en-US" dirty="0" smtClean="0">
                <a:solidFill>
                  <a:schemeClr val="accent2"/>
                </a:solidFill>
              </a:rPr>
              <a:t>性控制</a:t>
            </a:r>
          </a:p>
          <a:p>
            <a:pPr algn="just" eaLnBrk="1" hangingPunct="1">
              <a:lnSpc>
                <a:spcPct val="130000"/>
              </a:lnSpc>
            </a:pPr>
            <a:r>
              <a:rPr lang="en-US" altLang="zh-CN" dirty="0" smtClean="0"/>
              <a:t>4.3</a:t>
            </a:r>
            <a:r>
              <a:rPr lang="zh-CN" altLang="en-US" dirty="0" smtClean="0"/>
              <a:t>统计</a:t>
            </a:r>
            <a:r>
              <a:rPr lang="zh-CN" altLang="en-US" dirty="0" smtClean="0"/>
              <a:t>数据库安全性</a:t>
            </a:r>
          </a:p>
          <a:p>
            <a:pPr algn="just" eaLnBrk="1" hangingPunct="1">
              <a:lnSpc>
                <a:spcPct val="130000"/>
              </a:lnSpc>
            </a:pPr>
            <a:r>
              <a:rPr lang="en-US" altLang="zh-CN" dirty="0" smtClean="0"/>
              <a:t>4.4Oracle</a:t>
            </a:r>
            <a:r>
              <a:rPr lang="zh-CN" altLang="en-US" dirty="0" smtClean="0"/>
              <a:t>数据库的安全性措施</a:t>
            </a:r>
          </a:p>
          <a:p>
            <a:pPr algn="just" eaLnBrk="1" hangingPunct="1">
              <a:lnSpc>
                <a:spcPct val="130000"/>
              </a:lnSpc>
            </a:pPr>
            <a:r>
              <a:rPr lang="en-US" altLang="zh-CN" dirty="0" smtClean="0"/>
              <a:t>4.5</a:t>
            </a:r>
            <a:r>
              <a:rPr lang="zh-CN" altLang="en-US" dirty="0" smtClean="0"/>
              <a:t>小结</a:t>
            </a:r>
            <a:endParaRPr lang="zh-CN" altLang="en-US" dirty="0" smtClean="0"/>
          </a:p>
          <a:p>
            <a:pPr eaLnBrk="1" hangingPunct="1">
              <a:lnSpc>
                <a:spcPct val="130000"/>
              </a:lnSpc>
            </a:pP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smtClean="0"/>
              <a:t>4.2</a:t>
            </a:r>
            <a:r>
              <a:rPr lang="zh-CN" altLang="en-US" dirty="0" smtClean="0"/>
              <a:t>数据库安全</a:t>
            </a:r>
            <a:r>
              <a:rPr lang="zh-CN" altLang="en-US" dirty="0" smtClean="0"/>
              <a:t>性控制</a:t>
            </a:r>
          </a:p>
        </p:txBody>
      </p:sp>
      <p:sp>
        <p:nvSpPr>
          <p:cNvPr id="45059" name="Rectangle 3"/>
          <p:cNvSpPr>
            <a:spLocks noGrp="1" noChangeArrowheads="1"/>
          </p:cNvSpPr>
          <p:nvPr>
            <p:ph type="body" idx="1"/>
          </p:nvPr>
        </p:nvSpPr>
        <p:spPr/>
        <p:txBody>
          <a:bodyPr/>
          <a:lstStyle/>
          <a:p>
            <a:pPr eaLnBrk="1" hangingPunct="1"/>
            <a:r>
              <a:rPr lang="zh-CN" altLang="en-US" sz="2600" dirty="0" smtClean="0">
                <a:solidFill>
                  <a:schemeClr val="accent2"/>
                </a:solidFill>
              </a:rPr>
              <a:t>数据库安全性控制概述</a:t>
            </a:r>
          </a:p>
          <a:p>
            <a:pPr eaLnBrk="1" hangingPunct="1"/>
            <a:r>
              <a:rPr lang="zh-CN" altLang="en-US" sz="2600" dirty="0" smtClean="0"/>
              <a:t>用户标识与鉴别</a:t>
            </a:r>
          </a:p>
          <a:p>
            <a:pPr eaLnBrk="1" hangingPunct="1"/>
            <a:r>
              <a:rPr lang="zh-CN" altLang="en-US" sz="2600" dirty="0" smtClean="0"/>
              <a:t>存取控制</a:t>
            </a:r>
          </a:p>
          <a:p>
            <a:pPr eaLnBrk="1" hangingPunct="1"/>
            <a:r>
              <a:rPr lang="zh-CN" altLang="en-US" sz="2600" dirty="0" smtClean="0"/>
              <a:t>自主存取控制方法</a:t>
            </a:r>
          </a:p>
          <a:p>
            <a:pPr eaLnBrk="1" hangingPunct="1"/>
            <a:r>
              <a:rPr lang="zh-CN" altLang="en-US" sz="2600" dirty="0" smtClean="0"/>
              <a:t>强制存取控制方法</a:t>
            </a:r>
          </a:p>
          <a:p>
            <a:pPr eaLnBrk="1" hangingPunct="1"/>
            <a:r>
              <a:rPr lang="zh-CN" altLang="en-US" sz="2600" dirty="0" smtClean="0"/>
              <a:t>视图机制</a:t>
            </a:r>
          </a:p>
          <a:p>
            <a:pPr eaLnBrk="1" hangingPunct="1"/>
            <a:r>
              <a:rPr lang="zh-CN" altLang="en-US" sz="2600" dirty="0" smtClean="0"/>
              <a:t>审计</a:t>
            </a:r>
          </a:p>
          <a:p>
            <a:pPr eaLnBrk="1" hangingPunct="1"/>
            <a:r>
              <a:rPr lang="zh-CN" altLang="en-US" sz="2600" dirty="0" smtClean="0"/>
              <a:t>数据加密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smtClean="0">
                <a:latin typeface="宋体" pitchFamily="49" charset="-122"/>
              </a:rPr>
              <a:t>4.</a:t>
            </a:r>
            <a:r>
              <a:rPr lang="zh-CN" altLang="en-US" dirty="0" smtClean="0">
                <a:latin typeface="宋体" pitchFamily="49" charset="-122"/>
              </a:rPr>
              <a:t>数据库安全</a:t>
            </a:r>
            <a:r>
              <a:rPr lang="zh-CN" altLang="en-US" dirty="0" smtClean="0">
                <a:latin typeface="宋体" pitchFamily="49" charset="-122"/>
              </a:rPr>
              <a:t>性（续）</a:t>
            </a:r>
            <a:endParaRPr lang="zh-CN" altLang="en-US" dirty="0" smtClean="0">
              <a:ea typeface="黑体" pitchFamily="2" charset="-122"/>
            </a:endParaRPr>
          </a:p>
        </p:txBody>
      </p:sp>
      <p:sp>
        <p:nvSpPr>
          <p:cNvPr id="8195" name="Rectangle 3"/>
          <p:cNvSpPr>
            <a:spLocks noGrp="1" noChangeArrowheads="1"/>
          </p:cNvSpPr>
          <p:nvPr>
            <p:ph type="body" idx="1"/>
          </p:nvPr>
        </p:nvSpPr>
        <p:spPr>
          <a:xfrm>
            <a:off x="684213" y="1916113"/>
            <a:ext cx="7991475" cy="4119562"/>
          </a:xfrm>
        </p:spPr>
        <p:txBody>
          <a:bodyPr/>
          <a:lstStyle/>
          <a:p>
            <a:pPr algn="just" eaLnBrk="1" hangingPunct="1">
              <a:lnSpc>
                <a:spcPct val="90000"/>
              </a:lnSpc>
            </a:pPr>
            <a:r>
              <a:rPr lang="zh-CN" altLang="en-US" dirty="0" smtClean="0"/>
              <a:t>什么是数据库的安全性</a:t>
            </a:r>
          </a:p>
          <a:p>
            <a:pPr lvl="1" algn="just" eaLnBrk="1" hangingPunct="1"/>
            <a:r>
              <a:rPr lang="zh-CN" altLang="en-US" dirty="0" smtClean="0"/>
              <a:t>数据库的安全性是指</a:t>
            </a:r>
            <a:r>
              <a:rPr lang="zh-CN" altLang="en-US" dirty="0" smtClean="0">
                <a:solidFill>
                  <a:srgbClr val="FF3300"/>
                </a:solidFill>
              </a:rPr>
              <a:t>保护数据库，防止因用户非法使用数据库造成数据泄露、更改或破坏</a:t>
            </a:r>
            <a:r>
              <a:rPr lang="zh-CN" altLang="en-US" dirty="0" smtClean="0"/>
              <a:t>。</a:t>
            </a:r>
          </a:p>
          <a:p>
            <a:pPr algn="just" eaLnBrk="1" hangingPunct="1"/>
            <a:r>
              <a:rPr lang="zh-CN" altLang="en-US" dirty="0" smtClean="0"/>
              <a:t>什么是数据的保密</a:t>
            </a:r>
          </a:p>
          <a:p>
            <a:pPr lvl="1" algn="just" eaLnBrk="1" hangingPunct="1"/>
            <a:r>
              <a:rPr lang="zh-CN" altLang="en-US" dirty="0" smtClean="0"/>
              <a:t>数据保密是指</a:t>
            </a:r>
            <a:r>
              <a:rPr lang="zh-CN" altLang="en-US" dirty="0" smtClean="0">
                <a:solidFill>
                  <a:srgbClr val="FF3300"/>
                </a:solidFill>
              </a:rPr>
              <a:t>用户合法地访问到机密数据后能否对这些数据保密</a:t>
            </a:r>
            <a:r>
              <a:rPr lang="zh-CN" altLang="en-US" dirty="0" smtClean="0"/>
              <a:t>。</a:t>
            </a:r>
          </a:p>
          <a:p>
            <a:pPr lvl="1" algn="just" eaLnBrk="1" hangingPunct="1"/>
            <a:r>
              <a:rPr lang="zh-CN" altLang="en-US" dirty="0" smtClean="0"/>
              <a:t>通过制订</a:t>
            </a:r>
            <a:r>
              <a:rPr lang="zh-CN" altLang="en-US" dirty="0" smtClean="0">
                <a:solidFill>
                  <a:srgbClr val="FF3300"/>
                </a:solidFill>
              </a:rPr>
              <a:t>法律道德准则和政策法规</a:t>
            </a:r>
            <a:r>
              <a:rPr lang="zh-CN" altLang="en-US" dirty="0" smtClean="0"/>
              <a:t>来保证。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数据库安全性控制概述</a:t>
            </a:r>
          </a:p>
        </p:txBody>
      </p:sp>
      <p:sp>
        <p:nvSpPr>
          <p:cNvPr id="46083" name="Rectangle 3"/>
          <p:cNvSpPr>
            <a:spLocks noGrp="1" noChangeArrowheads="1"/>
          </p:cNvSpPr>
          <p:nvPr>
            <p:ph type="body" idx="1"/>
          </p:nvPr>
        </p:nvSpPr>
        <p:spPr/>
        <p:txBody>
          <a:bodyPr/>
          <a:lstStyle/>
          <a:p>
            <a:pPr eaLnBrk="1" hangingPunct="1"/>
            <a:r>
              <a:rPr lang="zh-CN" altLang="en-US" sz="3400" dirty="0" smtClean="0"/>
              <a:t>非法</a:t>
            </a:r>
            <a:r>
              <a:rPr lang="zh-CN" altLang="en-US" sz="3400" dirty="0" smtClean="0">
                <a:solidFill>
                  <a:srgbClr val="FF3300"/>
                </a:solidFill>
              </a:rPr>
              <a:t>使用数据库的情况</a:t>
            </a:r>
            <a:endParaRPr lang="zh-CN" altLang="en-US" sz="2600" dirty="0" smtClean="0">
              <a:solidFill>
                <a:srgbClr val="FF3300"/>
              </a:solidFill>
            </a:endParaRPr>
          </a:p>
          <a:p>
            <a:pPr lvl="1" eaLnBrk="1" hangingPunct="1">
              <a:lnSpc>
                <a:spcPct val="130000"/>
              </a:lnSpc>
              <a:spcBef>
                <a:spcPct val="60000"/>
              </a:spcBef>
            </a:pPr>
            <a:r>
              <a:rPr lang="zh-CN" altLang="en-US" dirty="0" smtClean="0"/>
              <a:t>用户编写一段合法的程序</a:t>
            </a:r>
            <a:r>
              <a:rPr lang="zh-CN" altLang="en-US" dirty="0" smtClean="0">
                <a:solidFill>
                  <a:srgbClr val="FF3300"/>
                </a:solidFill>
              </a:rPr>
              <a:t>绕过</a:t>
            </a:r>
            <a:r>
              <a:rPr lang="en-US" altLang="zh-CN" dirty="0" smtClean="0">
                <a:solidFill>
                  <a:srgbClr val="FF3300"/>
                </a:solidFill>
              </a:rPr>
              <a:t>DBMS</a:t>
            </a:r>
            <a:r>
              <a:rPr lang="zh-CN" altLang="en-US" dirty="0" smtClean="0">
                <a:solidFill>
                  <a:srgbClr val="FF3300"/>
                </a:solidFill>
              </a:rPr>
              <a:t>及其授权机制，通过操作系统直接存取、修改或备份数据库中的数据</a:t>
            </a:r>
            <a:r>
              <a:rPr lang="zh-CN" altLang="en-US" dirty="0" smtClean="0"/>
              <a:t>；</a:t>
            </a:r>
          </a:p>
          <a:p>
            <a:pPr lvl="1" eaLnBrk="1" hangingPunct="1">
              <a:lnSpc>
                <a:spcPct val="130000"/>
              </a:lnSpc>
              <a:spcBef>
                <a:spcPct val="60000"/>
              </a:spcBef>
            </a:pPr>
            <a:r>
              <a:rPr lang="zh-CN" altLang="en-US" dirty="0" smtClean="0"/>
              <a:t>直接或</a:t>
            </a:r>
            <a:r>
              <a:rPr lang="zh-CN" altLang="en-US" dirty="0" smtClean="0">
                <a:solidFill>
                  <a:srgbClr val="FF3300"/>
                </a:solidFill>
              </a:rPr>
              <a:t>编写应用程序执行非授权操作</a:t>
            </a:r>
            <a:r>
              <a:rPr lang="zh-CN" altLang="en-US" dirty="0" smtClean="0"/>
              <a:t>；</a:t>
            </a:r>
          </a:p>
          <a:p>
            <a:pPr marL="344487" lvl="1" indent="0" eaLnBrk="1" hangingPunct="1">
              <a:spcBef>
                <a:spcPct val="60000"/>
              </a:spcBef>
              <a:buNone/>
            </a:pP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数据库安全性控制概述（续）</a:t>
            </a:r>
          </a:p>
        </p:txBody>
      </p:sp>
      <p:sp>
        <p:nvSpPr>
          <p:cNvPr id="47107" name="Rectangle 3"/>
          <p:cNvSpPr>
            <a:spLocks noGrp="1" noChangeArrowheads="1"/>
          </p:cNvSpPr>
          <p:nvPr>
            <p:ph type="body" idx="1"/>
          </p:nvPr>
        </p:nvSpPr>
        <p:spPr>
          <a:xfrm>
            <a:off x="395288" y="1412875"/>
            <a:ext cx="7772400" cy="4119563"/>
          </a:xfrm>
        </p:spPr>
        <p:txBody>
          <a:bodyPr/>
          <a:lstStyle/>
          <a:p>
            <a:pPr lvl="1" eaLnBrk="1" hangingPunct="1">
              <a:lnSpc>
                <a:spcPct val="90000"/>
              </a:lnSpc>
            </a:pPr>
            <a:r>
              <a:rPr lang="zh-CN" altLang="en-US" smtClean="0"/>
              <a:t>通过多次合法查询数据库从中推导出一些保密数据</a:t>
            </a:r>
            <a:endParaRPr lang="zh-CN" altLang="en-US" sz="2200" smtClean="0"/>
          </a:p>
          <a:p>
            <a:pPr lvl="1" eaLnBrk="1" hangingPunct="1">
              <a:lnSpc>
                <a:spcPct val="90000"/>
              </a:lnSpc>
              <a:buFont typeface="Wingdings" pitchFamily="2" charset="2"/>
              <a:buNone/>
            </a:pPr>
            <a:r>
              <a:rPr lang="zh-CN" altLang="en-US" sz="2200" smtClean="0"/>
              <a:t>    例：某数据库应用系统禁止查询单个人的工资，但允许查任意一组人的平均工资。用户甲想了解张三的工资，于是他：</a:t>
            </a:r>
          </a:p>
          <a:p>
            <a:pPr lvl="1" eaLnBrk="1" hangingPunct="1">
              <a:lnSpc>
                <a:spcPct val="90000"/>
              </a:lnSpc>
              <a:buFont typeface="Wingdings" pitchFamily="2" charset="2"/>
              <a:buNone/>
            </a:pPr>
            <a:r>
              <a:rPr lang="zh-CN" altLang="en-US" sz="2200" smtClean="0"/>
              <a:t>		     首先查询</a:t>
            </a:r>
            <a:r>
              <a:rPr lang="zh-CN" altLang="en-US" sz="2200" smtClean="0">
                <a:solidFill>
                  <a:srgbClr val="FF3300"/>
                </a:solidFill>
              </a:rPr>
              <a:t>包括张三在内的一组人的平均工资</a:t>
            </a:r>
          </a:p>
          <a:p>
            <a:pPr lvl="1" eaLnBrk="1" hangingPunct="1">
              <a:lnSpc>
                <a:spcPct val="90000"/>
              </a:lnSpc>
              <a:buFont typeface="Wingdings" pitchFamily="2" charset="2"/>
              <a:buNone/>
            </a:pPr>
            <a:r>
              <a:rPr lang="zh-CN" altLang="en-US" sz="2200" smtClean="0"/>
              <a:t>		     然后查用</a:t>
            </a:r>
            <a:r>
              <a:rPr lang="zh-CN" altLang="en-US" sz="2200" smtClean="0">
                <a:solidFill>
                  <a:srgbClr val="FF3300"/>
                </a:solidFill>
              </a:rPr>
              <a:t>自己替换张三后这组人的平均工资</a:t>
            </a:r>
          </a:p>
          <a:p>
            <a:pPr lvl="1" eaLnBrk="1" hangingPunct="1">
              <a:lnSpc>
                <a:spcPct val="90000"/>
              </a:lnSpc>
              <a:buFont typeface="Wingdings" pitchFamily="2" charset="2"/>
              <a:buNone/>
            </a:pPr>
            <a:r>
              <a:rPr lang="zh-CN" altLang="en-US" sz="2200" smtClean="0">
                <a:solidFill>
                  <a:srgbClr val="FF3300"/>
                </a:solidFill>
              </a:rPr>
              <a:t>    从而推导出张三的工资</a:t>
            </a:r>
          </a:p>
          <a:p>
            <a:pPr lvl="1" eaLnBrk="1" hangingPunct="1">
              <a:lnSpc>
                <a:spcPct val="90000"/>
              </a:lnSpc>
              <a:buFont typeface="Wingdings" pitchFamily="2" charset="2"/>
              <a:buNone/>
            </a:pPr>
            <a:endParaRPr lang="zh-CN" altLang="en-US" sz="2200" smtClean="0"/>
          </a:p>
          <a:p>
            <a:pPr lvl="1" eaLnBrk="1" hangingPunct="1">
              <a:lnSpc>
                <a:spcPct val="90000"/>
              </a:lnSpc>
            </a:pPr>
            <a:r>
              <a:rPr lang="zh-CN" altLang="en-US" smtClean="0"/>
              <a:t>破坏安全性的行为可能是</a:t>
            </a:r>
            <a:r>
              <a:rPr lang="zh-CN" altLang="en-US" smtClean="0">
                <a:solidFill>
                  <a:srgbClr val="FF3300"/>
                </a:solidFill>
              </a:rPr>
              <a:t>无意的，故意的，恶意的</a:t>
            </a:r>
            <a:r>
              <a:rPr lang="zh-CN" altLang="en-US"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4600" smtClean="0"/>
              <a:t>计算机系统中的安全模型</a:t>
            </a:r>
          </a:p>
        </p:txBody>
      </p:sp>
      <p:grpSp>
        <p:nvGrpSpPr>
          <p:cNvPr id="48131" name="Group 3"/>
          <p:cNvGrpSpPr>
            <a:grpSpLocks/>
          </p:cNvGrpSpPr>
          <p:nvPr/>
        </p:nvGrpSpPr>
        <p:grpSpPr bwMode="auto">
          <a:xfrm>
            <a:off x="755650" y="1700213"/>
            <a:ext cx="7467600" cy="2667000"/>
            <a:chOff x="624" y="1200"/>
            <a:chExt cx="4704" cy="1680"/>
          </a:xfrm>
        </p:grpSpPr>
        <p:sp>
          <p:nvSpPr>
            <p:cNvPr id="48138" name="Oval 4"/>
            <p:cNvSpPr>
              <a:spLocks noChangeArrowheads="1"/>
            </p:cNvSpPr>
            <p:nvPr/>
          </p:nvSpPr>
          <p:spPr bwMode="auto">
            <a:xfrm>
              <a:off x="4152"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sp>
          <p:nvSpPr>
            <p:cNvPr id="48139" name="Oval 5"/>
            <p:cNvSpPr>
              <a:spLocks noChangeArrowheads="1"/>
            </p:cNvSpPr>
            <p:nvPr/>
          </p:nvSpPr>
          <p:spPr bwMode="auto">
            <a:xfrm>
              <a:off x="3083"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sp>
          <p:nvSpPr>
            <p:cNvPr id="48140" name="Oval 6"/>
            <p:cNvSpPr>
              <a:spLocks noChangeArrowheads="1"/>
            </p:cNvSpPr>
            <p:nvPr/>
          </p:nvSpPr>
          <p:spPr bwMode="auto">
            <a:xfrm>
              <a:off x="2014"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sp>
          <p:nvSpPr>
            <p:cNvPr id="48141" name="Oval 7"/>
            <p:cNvSpPr>
              <a:spLocks noChangeArrowheads="1"/>
            </p:cNvSpPr>
            <p:nvPr/>
          </p:nvSpPr>
          <p:spPr bwMode="auto">
            <a:xfrm>
              <a:off x="945" y="1648"/>
              <a:ext cx="748" cy="1232"/>
            </a:xfrm>
            <a:prstGeom prst="ellipse">
              <a:avLst/>
            </a:prstGeom>
            <a:noFill/>
            <a:ln w="19050"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82800" rIns="0"/>
            <a:lstStyle/>
            <a:p>
              <a:endParaRPr lang="zh-CN" altLang="en-US"/>
            </a:p>
          </p:txBody>
        </p:sp>
        <p:grpSp>
          <p:nvGrpSpPr>
            <p:cNvPr id="48142" name="Group 8"/>
            <p:cNvGrpSpPr>
              <a:grpSpLocks/>
            </p:cNvGrpSpPr>
            <p:nvPr/>
          </p:nvGrpSpPr>
          <p:grpSpPr bwMode="auto">
            <a:xfrm>
              <a:off x="1052" y="1872"/>
              <a:ext cx="3741" cy="336"/>
              <a:chOff x="2653" y="11736"/>
              <a:chExt cx="6300" cy="468"/>
            </a:xfrm>
          </p:grpSpPr>
          <p:sp>
            <p:nvSpPr>
              <p:cNvPr id="48147" name="Text Box 9"/>
              <p:cNvSpPr txBox="1">
                <a:spLocks noChangeArrowheads="1"/>
              </p:cNvSpPr>
              <p:nvPr/>
            </p:nvSpPr>
            <p:spPr bwMode="auto">
              <a:xfrm>
                <a:off x="2653" y="11736"/>
                <a:ext cx="900" cy="468"/>
              </a:xfrm>
              <a:prstGeom prst="rect">
                <a:avLst/>
              </a:prstGeom>
              <a:solidFill>
                <a:srgbClr val="FFFF00"/>
              </a:solidFill>
              <a:ln w="9525">
                <a:solidFill>
                  <a:srgbClr val="000000"/>
                </a:solidFill>
                <a:miter lim="800000"/>
                <a:headEnd/>
                <a:tailEnd/>
              </a:ln>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1000" dirty="0">
                    <a:latin typeface="Times New Roman" pitchFamily="18" charset="0"/>
                  </a:rPr>
                  <a:t> </a:t>
                </a:r>
                <a:r>
                  <a:rPr lang="zh-CN" altLang="en-US" sz="2400" b="1">
                    <a:latin typeface="Times New Roman" pitchFamily="18" charset="0"/>
                  </a:rPr>
                  <a:t>应用</a:t>
                </a:r>
                <a:endParaRPr lang="zh-CN" altLang="en-US" sz="2400">
                  <a:latin typeface="Times New Roman" pitchFamily="18" charset="0"/>
                </a:endParaRPr>
              </a:p>
            </p:txBody>
          </p:sp>
          <p:sp>
            <p:nvSpPr>
              <p:cNvPr id="48148" name="Text Box 10"/>
              <p:cNvSpPr txBox="1">
                <a:spLocks noChangeArrowheads="1"/>
              </p:cNvSpPr>
              <p:nvPr/>
            </p:nvSpPr>
            <p:spPr bwMode="auto">
              <a:xfrm>
                <a:off x="4453" y="11736"/>
                <a:ext cx="900" cy="468"/>
              </a:xfrm>
              <a:prstGeom prst="rect">
                <a:avLst/>
              </a:prstGeom>
              <a:solidFill>
                <a:srgbClr val="FFFF00"/>
              </a:solidFill>
              <a:ln w="9525">
                <a:solidFill>
                  <a:srgbClr val="000000"/>
                </a:solidFill>
                <a:miter lim="800000"/>
                <a:headEnd/>
                <a:tailEnd/>
              </a:ln>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b="1" dirty="0">
                    <a:latin typeface="Times New Roman" pitchFamily="18" charset="0"/>
                  </a:rPr>
                  <a:t>DBMS</a:t>
                </a:r>
              </a:p>
            </p:txBody>
          </p:sp>
          <p:sp>
            <p:nvSpPr>
              <p:cNvPr id="48149" name="Text Box 11"/>
              <p:cNvSpPr txBox="1">
                <a:spLocks noChangeArrowheads="1"/>
              </p:cNvSpPr>
              <p:nvPr/>
            </p:nvSpPr>
            <p:spPr bwMode="auto">
              <a:xfrm>
                <a:off x="6253" y="11736"/>
                <a:ext cx="900" cy="468"/>
              </a:xfrm>
              <a:prstGeom prst="rect">
                <a:avLst/>
              </a:prstGeom>
              <a:solidFill>
                <a:srgbClr val="FFFF00"/>
              </a:solidFill>
              <a:ln w="9525">
                <a:solidFill>
                  <a:srgbClr val="000000"/>
                </a:solidFill>
                <a:miter lim="800000"/>
                <a:headEnd/>
                <a:tailEnd/>
              </a:ln>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b="1" dirty="0">
                    <a:latin typeface="Times New Roman" pitchFamily="18" charset="0"/>
                  </a:rPr>
                  <a:t>OS</a:t>
                </a:r>
                <a:r>
                  <a:rPr lang="en-US" altLang="zh-CN" sz="1000" dirty="0">
                    <a:latin typeface="Times New Roman" pitchFamily="18" charset="0"/>
                  </a:rPr>
                  <a:t>  </a:t>
                </a:r>
              </a:p>
            </p:txBody>
          </p:sp>
          <p:sp>
            <p:nvSpPr>
              <p:cNvPr id="48150" name="Text Box 12"/>
              <p:cNvSpPr txBox="1">
                <a:spLocks noChangeArrowheads="1"/>
              </p:cNvSpPr>
              <p:nvPr/>
            </p:nvSpPr>
            <p:spPr bwMode="auto">
              <a:xfrm>
                <a:off x="8053" y="11736"/>
                <a:ext cx="900" cy="468"/>
              </a:xfrm>
              <a:prstGeom prst="rect">
                <a:avLst/>
              </a:prstGeom>
              <a:solidFill>
                <a:srgbClr val="FFFF00"/>
              </a:solidFill>
              <a:ln w="9525">
                <a:solidFill>
                  <a:srgbClr val="000000"/>
                </a:solidFill>
                <a:miter lim="800000"/>
                <a:headEnd/>
                <a:tailEnd/>
              </a:ln>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000" dirty="0">
                    <a:latin typeface="Times New Roman" pitchFamily="18" charset="0"/>
                  </a:rPr>
                  <a:t> </a:t>
                </a:r>
                <a:r>
                  <a:rPr lang="en-US" altLang="zh-CN" b="1" dirty="0">
                    <a:latin typeface="Times New Roman" pitchFamily="18" charset="0"/>
                  </a:rPr>
                  <a:t>DB</a:t>
                </a:r>
                <a:endParaRPr lang="en-US" altLang="zh-CN" sz="2000" dirty="0">
                  <a:latin typeface="Times New Roman" pitchFamily="18" charset="0"/>
                </a:endParaRPr>
              </a:p>
            </p:txBody>
          </p:sp>
          <p:sp>
            <p:nvSpPr>
              <p:cNvPr id="48151" name="Line 13"/>
              <p:cNvSpPr>
                <a:spLocks noChangeShapeType="1"/>
              </p:cNvSpPr>
              <p:nvPr/>
            </p:nvSpPr>
            <p:spPr bwMode="auto">
              <a:xfrm>
                <a:off x="3550" y="11889"/>
                <a:ext cx="90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lIns="0" tIns="82800" rIns="0"/>
              <a:lstStyle/>
              <a:p>
                <a:endParaRPr lang="zh-CN" altLang="en-US"/>
              </a:p>
            </p:txBody>
          </p:sp>
          <p:sp>
            <p:nvSpPr>
              <p:cNvPr id="48152" name="Line 14"/>
              <p:cNvSpPr>
                <a:spLocks noChangeShapeType="1"/>
              </p:cNvSpPr>
              <p:nvPr/>
            </p:nvSpPr>
            <p:spPr bwMode="auto">
              <a:xfrm>
                <a:off x="5353" y="11889"/>
                <a:ext cx="90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lIns="0" tIns="82800" rIns="0"/>
              <a:lstStyle/>
              <a:p>
                <a:endParaRPr lang="zh-CN" altLang="en-US"/>
              </a:p>
            </p:txBody>
          </p:sp>
          <p:sp>
            <p:nvSpPr>
              <p:cNvPr id="48153" name="Line 15"/>
              <p:cNvSpPr>
                <a:spLocks noChangeShapeType="1"/>
              </p:cNvSpPr>
              <p:nvPr/>
            </p:nvSpPr>
            <p:spPr bwMode="auto">
              <a:xfrm>
                <a:off x="7153" y="11889"/>
                <a:ext cx="900" cy="0"/>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lIns="0" tIns="82800" rIns="0"/>
              <a:lstStyle/>
              <a:p>
                <a:endParaRPr lang="zh-CN" altLang="en-US"/>
              </a:p>
            </p:txBody>
          </p:sp>
        </p:grpSp>
        <p:sp>
          <p:nvSpPr>
            <p:cNvPr id="48143" name="Line 16"/>
            <p:cNvSpPr>
              <a:spLocks noChangeShapeType="1"/>
            </p:cNvSpPr>
            <p:nvPr/>
          </p:nvSpPr>
          <p:spPr bwMode="auto">
            <a:xfrm>
              <a:off x="945" y="1536"/>
              <a:ext cx="40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82800" rIns="0"/>
            <a:lstStyle/>
            <a:p>
              <a:endParaRPr lang="zh-CN" altLang="en-US"/>
            </a:p>
          </p:txBody>
        </p:sp>
        <p:sp>
          <p:nvSpPr>
            <p:cNvPr id="48144" name="Text Box 17"/>
            <p:cNvSpPr txBox="1">
              <a:spLocks noChangeArrowheads="1"/>
            </p:cNvSpPr>
            <p:nvPr/>
          </p:nvSpPr>
          <p:spPr bwMode="auto">
            <a:xfrm>
              <a:off x="5007" y="1424"/>
              <a:ext cx="3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000" b="1" dirty="0">
                  <a:latin typeface="Times New Roman" pitchFamily="18" charset="0"/>
                </a:rPr>
                <a:t>  </a:t>
              </a:r>
              <a:r>
                <a:rPr lang="zh-CN" altLang="en-US" sz="2000" b="1">
                  <a:latin typeface="Times New Roman" pitchFamily="18" charset="0"/>
                </a:rPr>
                <a:t>低</a:t>
              </a:r>
            </a:p>
          </p:txBody>
        </p:sp>
        <p:sp>
          <p:nvSpPr>
            <p:cNvPr id="48145" name="Text Box 18"/>
            <p:cNvSpPr txBox="1">
              <a:spLocks noChangeArrowheads="1"/>
            </p:cNvSpPr>
            <p:nvPr/>
          </p:nvSpPr>
          <p:spPr bwMode="auto">
            <a:xfrm>
              <a:off x="624" y="1424"/>
              <a:ext cx="3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000" b="1" dirty="0">
                  <a:latin typeface="Times New Roman" pitchFamily="18" charset="0"/>
                </a:rPr>
                <a:t>  </a:t>
              </a:r>
              <a:r>
                <a:rPr lang="zh-CN" altLang="en-US" sz="2000" b="1">
                  <a:latin typeface="Times New Roman" pitchFamily="18" charset="0"/>
                </a:rPr>
                <a:t>高</a:t>
              </a:r>
            </a:p>
          </p:txBody>
        </p:sp>
        <p:sp>
          <p:nvSpPr>
            <p:cNvPr id="48146" name="Text Box 19"/>
            <p:cNvSpPr txBox="1">
              <a:spLocks noChangeArrowheads="1"/>
            </p:cNvSpPr>
            <p:nvPr/>
          </p:nvSpPr>
          <p:spPr bwMode="auto">
            <a:xfrm>
              <a:off x="2228" y="1200"/>
              <a:ext cx="14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2800" rIns="0"/>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zh-CN" altLang="en-US" sz="2400" b="1">
                  <a:latin typeface="Times New Roman" pitchFamily="18" charset="0"/>
                </a:rPr>
                <a:t>安全性控制层次</a:t>
              </a:r>
            </a:p>
          </p:txBody>
        </p:sp>
      </p:grpSp>
      <p:sp>
        <p:nvSpPr>
          <p:cNvPr id="48132" name="Rectangle 20"/>
          <p:cNvSpPr>
            <a:spLocks noChangeArrowheads="1"/>
          </p:cNvSpPr>
          <p:nvPr/>
        </p:nvSpPr>
        <p:spPr bwMode="auto">
          <a:xfrm>
            <a:off x="685800" y="4572000"/>
            <a:ext cx="121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   </a:t>
            </a:r>
            <a:r>
              <a:rPr kumimoji="1" lang="zh-CN" altLang="en-US" sz="2000" b="1">
                <a:latin typeface="Times New Roman" pitchFamily="18" charset="0"/>
              </a:rPr>
              <a:t>方法：</a:t>
            </a:r>
            <a:r>
              <a:rPr kumimoji="1" lang="zh-CN" altLang="en-US" sz="2400">
                <a:latin typeface="Times New Roman" pitchFamily="18" charset="0"/>
              </a:rPr>
              <a:t> </a:t>
            </a:r>
          </a:p>
        </p:txBody>
      </p:sp>
      <p:sp>
        <p:nvSpPr>
          <p:cNvPr id="48133" name="Rectangle 21"/>
          <p:cNvSpPr>
            <a:spLocks noChangeArrowheads="1"/>
          </p:cNvSpPr>
          <p:nvPr/>
        </p:nvSpPr>
        <p:spPr bwMode="auto">
          <a:xfrm>
            <a:off x="16764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zh-CN" altLang="en-US" sz="2000" b="1">
                <a:latin typeface="Times New Roman" pitchFamily="18" charset="0"/>
              </a:rPr>
              <a:t>用户标识</a:t>
            </a:r>
          </a:p>
          <a:p>
            <a:pPr algn="ctr"/>
            <a:r>
              <a:rPr kumimoji="1" lang="zh-CN" altLang="en-US" sz="2000" b="1">
                <a:latin typeface="Times New Roman" pitchFamily="18" charset="0"/>
              </a:rPr>
              <a:t>和鉴定</a:t>
            </a:r>
            <a:r>
              <a:rPr kumimoji="1" lang="zh-CN" altLang="en-US" sz="2400" b="1">
                <a:latin typeface="Times New Roman" pitchFamily="18" charset="0"/>
              </a:rPr>
              <a:t> </a:t>
            </a:r>
            <a:r>
              <a:rPr kumimoji="1" lang="zh-CN" altLang="en-US" sz="2400">
                <a:latin typeface="Times New Roman" pitchFamily="18" charset="0"/>
              </a:rPr>
              <a:t> </a:t>
            </a:r>
          </a:p>
        </p:txBody>
      </p:sp>
      <p:sp>
        <p:nvSpPr>
          <p:cNvPr id="48134" name="Rectangle 22"/>
          <p:cNvSpPr>
            <a:spLocks noChangeArrowheads="1"/>
          </p:cNvSpPr>
          <p:nvPr/>
        </p:nvSpPr>
        <p:spPr bwMode="auto">
          <a:xfrm>
            <a:off x="33528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zh-CN" altLang="en-US" sz="2000" b="1">
                <a:latin typeface="Times New Roman" pitchFamily="18" charset="0"/>
              </a:rPr>
              <a:t>存取控制</a:t>
            </a:r>
          </a:p>
          <a:p>
            <a:pPr algn="ctr"/>
            <a:r>
              <a:rPr kumimoji="1" lang="zh-CN" altLang="en-US" sz="2000" b="1">
                <a:latin typeface="Times New Roman" pitchFamily="18" charset="0"/>
              </a:rPr>
              <a:t>审计</a:t>
            </a:r>
          </a:p>
          <a:p>
            <a:pPr algn="ctr"/>
            <a:r>
              <a:rPr kumimoji="1" lang="zh-CN" altLang="en-US" sz="2000" b="1">
                <a:latin typeface="Times New Roman" pitchFamily="18" charset="0"/>
              </a:rPr>
              <a:t>视图</a:t>
            </a:r>
            <a:r>
              <a:rPr kumimoji="1" lang="zh-CN" altLang="en-US" sz="2400" b="1">
                <a:latin typeface="Times New Roman" pitchFamily="18" charset="0"/>
              </a:rPr>
              <a:t> </a:t>
            </a:r>
          </a:p>
        </p:txBody>
      </p:sp>
      <p:sp>
        <p:nvSpPr>
          <p:cNvPr id="48135" name="Rectangle 23"/>
          <p:cNvSpPr>
            <a:spLocks noChangeArrowheads="1"/>
          </p:cNvSpPr>
          <p:nvPr/>
        </p:nvSpPr>
        <p:spPr bwMode="auto">
          <a:xfrm>
            <a:off x="50292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zh-CN" altLang="en-US" sz="2000" b="1">
                <a:latin typeface="Times New Roman" pitchFamily="18" charset="0"/>
              </a:rPr>
              <a:t>操作系统</a:t>
            </a:r>
          </a:p>
          <a:p>
            <a:pPr algn="ctr"/>
            <a:r>
              <a:rPr kumimoji="1" lang="zh-CN" altLang="en-US" sz="2000" b="1">
                <a:latin typeface="Times New Roman" pitchFamily="18" charset="0"/>
              </a:rPr>
              <a:t>  安全保护</a:t>
            </a:r>
            <a:r>
              <a:rPr kumimoji="1" lang="zh-CN" altLang="en-US" sz="2400" b="1">
                <a:latin typeface="Times New Roman" pitchFamily="18" charset="0"/>
              </a:rPr>
              <a:t>  </a:t>
            </a:r>
          </a:p>
        </p:txBody>
      </p:sp>
      <p:sp>
        <p:nvSpPr>
          <p:cNvPr id="48136" name="Rectangle 24"/>
          <p:cNvSpPr>
            <a:spLocks noChangeArrowheads="1"/>
          </p:cNvSpPr>
          <p:nvPr/>
        </p:nvSpPr>
        <p:spPr bwMode="auto">
          <a:xfrm>
            <a:off x="6705600" y="4572000"/>
            <a:ext cx="121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zh-CN" altLang="en-US" sz="2000" b="1">
                <a:latin typeface="Times New Roman" pitchFamily="18" charset="0"/>
              </a:rPr>
              <a:t>密码存储</a:t>
            </a:r>
          </a:p>
        </p:txBody>
      </p:sp>
      <p:sp>
        <p:nvSpPr>
          <p:cNvPr id="48137" name="Rectangle 25"/>
          <p:cNvSpPr>
            <a:spLocks noGrp="1" noChangeArrowheads="1"/>
          </p:cNvSpPr>
          <p:nvPr>
            <p:ph type="body" idx="1"/>
          </p:nvPr>
        </p:nvSpPr>
        <p:spPr>
          <a:xfrm>
            <a:off x="914400" y="1447800"/>
            <a:ext cx="7772400" cy="4114800"/>
          </a:xfrm>
          <a:noFill/>
        </p:spPr>
        <p:txBody>
          <a:bodyPr/>
          <a:lstStyle/>
          <a:p>
            <a:pPr eaLnBrk="1" hangingPunct="1">
              <a:buFont typeface="Wingdings" pitchFamily="2" charset="2"/>
              <a:buNone/>
            </a:pPr>
            <a:r>
              <a:rPr lang="en-US" altLang="zh-CN" sz="3900"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数据库安全性控制概述（续）</a:t>
            </a:r>
          </a:p>
        </p:txBody>
      </p:sp>
      <p:sp>
        <p:nvSpPr>
          <p:cNvPr id="49155" name="Rectangle 3"/>
          <p:cNvSpPr>
            <a:spLocks noGrp="1" noChangeArrowheads="1"/>
          </p:cNvSpPr>
          <p:nvPr>
            <p:ph type="body" idx="1"/>
          </p:nvPr>
        </p:nvSpPr>
        <p:spPr/>
        <p:txBody>
          <a:bodyPr/>
          <a:lstStyle/>
          <a:p>
            <a:pPr eaLnBrk="1" hangingPunct="1"/>
            <a:r>
              <a:rPr lang="zh-CN" altLang="en-US" sz="3400" smtClean="0"/>
              <a:t>数据库安全性控制的常用方法</a:t>
            </a:r>
          </a:p>
          <a:p>
            <a:pPr lvl="1" eaLnBrk="1" hangingPunct="1">
              <a:lnSpc>
                <a:spcPct val="130000"/>
              </a:lnSpc>
            </a:pPr>
            <a:r>
              <a:rPr lang="zh-CN" altLang="en-US" smtClean="0"/>
              <a:t>用户标识和鉴定</a:t>
            </a:r>
          </a:p>
          <a:p>
            <a:pPr lvl="1" eaLnBrk="1" hangingPunct="1">
              <a:lnSpc>
                <a:spcPct val="130000"/>
              </a:lnSpc>
            </a:pPr>
            <a:r>
              <a:rPr lang="zh-CN" altLang="en-US" smtClean="0"/>
              <a:t>存取控制</a:t>
            </a:r>
          </a:p>
          <a:p>
            <a:pPr lvl="1" eaLnBrk="1" hangingPunct="1">
              <a:lnSpc>
                <a:spcPct val="130000"/>
              </a:lnSpc>
            </a:pPr>
            <a:r>
              <a:rPr lang="zh-CN" altLang="en-US" smtClean="0"/>
              <a:t>视图</a:t>
            </a:r>
          </a:p>
          <a:p>
            <a:pPr lvl="1" eaLnBrk="1" hangingPunct="1">
              <a:lnSpc>
                <a:spcPct val="130000"/>
              </a:lnSpc>
            </a:pPr>
            <a:r>
              <a:rPr lang="zh-CN" altLang="en-US" smtClean="0"/>
              <a:t>审计</a:t>
            </a:r>
          </a:p>
          <a:p>
            <a:pPr lvl="1" eaLnBrk="1" hangingPunct="1">
              <a:lnSpc>
                <a:spcPct val="120000"/>
              </a:lnSpc>
            </a:pPr>
            <a:r>
              <a:rPr lang="zh-CN" altLang="en-US" smtClean="0"/>
              <a:t>密码存储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t>4.2</a:t>
            </a:r>
            <a:r>
              <a:rPr lang="zh-CN" altLang="en-US" dirty="0" smtClean="0"/>
              <a:t>数据库安全</a:t>
            </a:r>
            <a:r>
              <a:rPr lang="zh-CN" altLang="en-US" dirty="0" smtClean="0"/>
              <a:t>性控制</a:t>
            </a:r>
          </a:p>
        </p:txBody>
      </p:sp>
      <p:sp>
        <p:nvSpPr>
          <p:cNvPr id="50179" name="Rectangle 3"/>
          <p:cNvSpPr>
            <a:spLocks noGrp="1" noChangeArrowheads="1"/>
          </p:cNvSpPr>
          <p:nvPr>
            <p:ph type="body" idx="1"/>
          </p:nvPr>
        </p:nvSpPr>
        <p:spPr>
          <a:xfrm>
            <a:off x="395288" y="1557338"/>
            <a:ext cx="8229600" cy="4530725"/>
          </a:xfrm>
        </p:spPr>
        <p:txBody>
          <a:bodyPr/>
          <a:lstStyle/>
          <a:p>
            <a:pPr eaLnBrk="1" hangingPunct="1"/>
            <a:r>
              <a:rPr lang="zh-CN" altLang="en-US" sz="2600" dirty="0" smtClean="0"/>
              <a:t>数据库安全性控制概述</a:t>
            </a:r>
          </a:p>
          <a:p>
            <a:pPr eaLnBrk="1" hangingPunct="1"/>
            <a:r>
              <a:rPr lang="zh-CN" altLang="en-US" sz="2600" dirty="0" smtClean="0">
                <a:solidFill>
                  <a:schemeClr val="accent2"/>
                </a:solidFill>
              </a:rPr>
              <a:t>用户标识与鉴别</a:t>
            </a:r>
          </a:p>
          <a:p>
            <a:pPr eaLnBrk="1" hangingPunct="1"/>
            <a:r>
              <a:rPr lang="zh-CN" altLang="en-US" sz="2600" dirty="0" smtClean="0"/>
              <a:t>存取控制</a:t>
            </a:r>
          </a:p>
          <a:p>
            <a:pPr eaLnBrk="1" hangingPunct="1"/>
            <a:r>
              <a:rPr lang="zh-CN" altLang="en-US" sz="2600" dirty="0" smtClean="0"/>
              <a:t>自主存取控制方法</a:t>
            </a:r>
          </a:p>
          <a:p>
            <a:pPr eaLnBrk="1" hangingPunct="1"/>
            <a:r>
              <a:rPr lang="zh-CN" altLang="en-US" sz="2600" dirty="0" smtClean="0"/>
              <a:t>强制存取控制方法</a:t>
            </a:r>
          </a:p>
          <a:p>
            <a:pPr eaLnBrk="1" hangingPunct="1"/>
            <a:r>
              <a:rPr lang="zh-CN" altLang="en-US" sz="2600" dirty="0" smtClean="0"/>
              <a:t>视图机制</a:t>
            </a:r>
          </a:p>
          <a:p>
            <a:pPr eaLnBrk="1" hangingPunct="1"/>
            <a:r>
              <a:rPr lang="zh-CN" altLang="en-US" sz="2600" dirty="0" smtClean="0"/>
              <a:t>审计</a:t>
            </a:r>
          </a:p>
          <a:p>
            <a:pPr eaLnBrk="1" hangingPunct="1"/>
            <a:r>
              <a:rPr lang="zh-CN" altLang="en-US" sz="2600" dirty="0" smtClean="0"/>
              <a:t>数据加密</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用户标识与鉴别</a:t>
            </a:r>
          </a:p>
        </p:txBody>
      </p:sp>
      <p:sp>
        <p:nvSpPr>
          <p:cNvPr id="51203" name="Rectangle 3"/>
          <p:cNvSpPr>
            <a:spLocks noGrp="1" noChangeArrowheads="1"/>
          </p:cNvSpPr>
          <p:nvPr>
            <p:ph type="body" idx="1"/>
          </p:nvPr>
        </p:nvSpPr>
        <p:spPr>
          <a:xfrm>
            <a:off x="539552" y="1752600"/>
            <a:ext cx="8223448" cy="4114800"/>
          </a:xfrm>
        </p:spPr>
        <p:txBody>
          <a:bodyPr/>
          <a:lstStyle/>
          <a:p>
            <a:pPr eaLnBrk="1" hangingPunct="1">
              <a:lnSpc>
                <a:spcPct val="150000"/>
              </a:lnSpc>
            </a:pPr>
            <a:r>
              <a:rPr lang="zh-CN" altLang="en-US" smtClean="0"/>
              <a:t>用户标识与鉴别（</a:t>
            </a:r>
            <a:r>
              <a:rPr lang="en-US" altLang="zh-CN" dirty="0" smtClean="0">
                <a:solidFill>
                  <a:srgbClr val="FF3300"/>
                </a:solidFill>
              </a:rPr>
              <a:t>Identification &amp;      </a:t>
            </a:r>
          </a:p>
          <a:p>
            <a:pPr eaLnBrk="1" hangingPunct="1">
              <a:lnSpc>
                <a:spcPct val="90000"/>
              </a:lnSpc>
              <a:buFont typeface="Wingdings" pitchFamily="2" charset="2"/>
              <a:buNone/>
            </a:pPr>
            <a:r>
              <a:rPr lang="en-US" altLang="zh-CN" dirty="0" smtClean="0">
                <a:solidFill>
                  <a:srgbClr val="FF3300"/>
                </a:solidFill>
              </a:rPr>
              <a:t>                                   Authentication</a:t>
            </a:r>
            <a:r>
              <a:rPr lang="zh-CN" altLang="en-US" smtClean="0"/>
              <a:t>）</a:t>
            </a:r>
          </a:p>
          <a:p>
            <a:pPr lvl="1" eaLnBrk="1" hangingPunct="1">
              <a:lnSpc>
                <a:spcPct val="190000"/>
              </a:lnSpc>
            </a:pPr>
            <a:r>
              <a:rPr lang="zh-CN" altLang="en-US" smtClean="0"/>
              <a:t>系统提供的</a:t>
            </a:r>
            <a:r>
              <a:rPr lang="zh-CN" altLang="en-US" smtClean="0">
                <a:solidFill>
                  <a:srgbClr val="FF3300"/>
                </a:solidFill>
              </a:rPr>
              <a:t>最外层安全保护措施</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用户标识与鉴别</a:t>
            </a:r>
          </a:p>
        </p:txBody>
      </p:sp>
      <p:sp>
        <p:nvSpPr>
          <p:cNvPr id="52227" name="Rectangle 3"/>
          <p:cNvSpPr>
            <a:spLocks noGrp="1" noChangeArrowheads="1"/>
          </p:cNvSpPr>
          <p:nvPr>
            <p:ph type="body" idx="1"/>
          </p:nvPr>
        </p:nvSpPr>
        <p:spPr>
          <a:xfrm>
            <a:off x="468313" y="1341438"/>
            <a:ext cx="7772400" cy="4114800"/>
          </a:xfrm>
        </p:spPr>
        <p:txBody>
          <a:bodyPr/>
          <a:lstStyle/>
          <a:p>
            <a:pPr eaLnBrk="1" hangingPunct="1">
              <a:lnSpc>
                <a:spcPct val="90000"/>
              </a:lnSpc>
              <a:buFont typeface="Wingdings" pitchFamily="2" charset="2"/>
              <a:buNone/>
            </a:pPr>
            <a:r>
              <a:rPr lang="zh-CN" altLang="en-US" sz="3400" dirty="0" smtClean="0">
                <a:solidFill>
                  <a:srgbClr val="FF3300"/>
                </a:solidFill>
              </a:rPr>
              <a:t>基本方法</a:t>
            </a:r>
            <a:endParaRPr lang="zh-CN" altLang="en-US" sz="2600" dirty="0" smtClean="0">
              <a:solidFill>
                <a:srgbClr val="FF3300"/>
              </a:solidFill>
            </a:endParaRPr>
          </a:p>
          <a:p>
            <a:pPr eaLnBrk="1" hangingPunct="1">
              <a:lnSpc>
                <a:spcPct val="110000"/>
              </a:lnSpc>
            </a:pPr>
            <a:r>
              <a:rPr lang="zh-CN" altLang="en-US" sz="2100" dirty="0" smtClean="0"/>
              <a:t>系统提供一定的方式让用户标识自己的名字或身份；</a:t>
            </a:r>
          </a:p>
          <a:p>
            <a:pPr eaLnBrk="1" hangingPunct="1">
              <a:lnSpc>
                <a:spcPct val="110000"/>
              </a:lnSpc>
              <a:spcBef>
                <a:spcPct val="60000"/>
              </a:spcBef>
            </a:pPr>
            <a:r>
              <a:rPr lang="zh-CN" altLang="en-US" sz="2100" dirty="0" smtClean="0"/>
              <a:t>系统内部记录着所有合法用户的标识；</a:t>
            </a:r>
          </a:p>
          <a:p>
            <a:pPr eaLnBrk="1" hangingPunct="1">
              <a:lnSpc>
                <a:spcPct val="110000"/>
              </a:lnSpc>
              <a:spcBef>
                <a:spcPct val="60000"/>
              </a:spcBef>
            </a:pPr>
            <a:r>
              <a:rPr lang="zh-CN" altLang="en-US" sz="2100" dirty="0" smtClean="0"/>
              <a:t>每次用户要求进入系统时，由系统核对用户提供的身份标识；</a:t>
            </a:r>
          </a:p>
          <a:p>
            <a:pPr eaLnBrk="1" hangingPunct="1">
              <a:lnSpc>
                <a:spcPct val="110000"/>
              </a:lnSpc>
              <a:spcBef>
                <a:spcPct val="60000"/>
              </a:spcBef>
            </a:pPr>
            <a:r>
              <a:rPr lang="zh-CN" altLang="en-US" sz="2100" dirty="0" smtClean="0"/>
              <a:t>通过鉴定后才提供机器使用权。</a:t>
            </a:r>
          </a:p>
          <a:p>
            <a:pPr eaLnBrk="1" hangingPunct="1">
              <a:lnSpc>
                <a:spcPct val="110000"/>
              </a:lnSpc>
              <a:spcBef>
                <a:spcPct val="60000"/>
              </a:spcBef>
            </a:pPr>
            <a:r>
              <a:rPr lang="zh-CN" altLang="en-US" sz="2100" dirty="0" smtClean="0"/>
              <a:t>用户标识和鉴定可以重复多次</a:t>
            </a: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用户标识自己的名字或身份</a:t>
            </a:r>
          </a:p>
        </p:txBody>
      </p:sp>
      <p:sp>
        <p:nvSpPr>
          <p:cNvPr id="53251" name="Rectangle 3"/>
          <p:cNvSpPr>
            <a:spLocks noGrp="1" noChangeArrowheads="1"/>
          </p:cNvSpPr>
          <p:nvPr>
            <p:ph type="body" idx="1"/>
          </p:nvPr>
        </p:nvSpPr>
        <p:spPr/>
        <p:txBody>
          <a:bodyPr/>
          <a:lstStyle/>
          <a:p>
            <a:pPr eaLnBrk="1" hangingPunct="1"/>
            <a:r>
              <a:rPr lang="zh-CN" altLang="en-US" sz="2600" dirty="0" smtClean="0">
                <a:solidFill>
                  <a:srgbClr val="0000FF"/>
                </a:solidFill>
              </a:rPr>
              <a:t>用户名</a:t>
            </a:r>
            <a:r>
              <a:rPr lang="en-US" altLang="zh-CN" sz="2600" dirty="0" smtClean="0">
                <a:solidFill>
                  <a:srgbClr val="0000FF"/>
                </a:solidFill>
              </a:rPr>
              <a:t>/</a:t>
            </a:r>
            <a:r>
              <a:rPr lang="zh-CN" altLang="en-US" sz="2600" dirty="0" smtClean="0">
                <a:solidFill>
                  <a:srgbClr val="0000FF"/>
                </a:solidFill>
              </a:rPr>
              <a:t>口令</a:t>
            </a:r>
          </a:p>
          <a:p>
            <a:pPr lvl="1" eaLnBrk="1" hangingPunct="1"/>
            <a:r>
              <a:rPr lang="zh-CN" altLang="en-US" dirty="0" smtClean="0"/>
              <a:t>简单易行，容易被人窃取</a:t>
            </a:r>
            <a:endParaRPr lang="zh-CN" altLang="en-US" sz="2200" dirty="0" smtClean="0"/>
          </a:p>
          <a:p>
            <a:pPr eaLnBrk="1" hangingPunct="1">
              <a:spcBef>
                <a:spcPct val="60000"/>
              </a:spcBef>
            </a:pPr>
            <a:r>
              <a:rPr lang="zh-CN" altLang="en-US" sz="2600" dirty="0" smtClean="0"/>
              <a:t>每个用户预先约定好一个</a:t>
            </a:r>
            <a:r>
              <a:rPr lang="zh-CN" altLang="en-US" sz="2600" dirty="0" smtClean="0">
                <a:solidFill>
                  <a:srgbClr val="0000FF"/>
                </a:solidFill>
              </a:rPr>
              <a:t>计算过程</a:t>
            </a:r>
            <a:r>
              <a:rPr lang="zh-CN" altLang="en-US" sz="2600" dirty="0" smtClean="0"/>
              <a:t>或者</a:t>
            </a:r>
            <a:r>
              <a:rPr lang="zh-CN" altLang="en-US" sz="2600" dirty="0" smtClean="0">
                <a:solidFill>
                  <a:srgbClr val="0000FF"/>
                </a:solidFill>
              </a:rPr>
              <a:t>函数</a:t>
            </a:r>
            <a:endParaRPr lang="zh-CN" altLang="en-US" sz="2600" dirty="0" smtClean="0"/>
          </a:p>
          <a:p>
            <a:pPr lvl="1" eaLnBrk="1" hangingPunct="1"/>
            <a:r>
              <a:rPr lang="zh-CN" altLang="en-US" dirty="0" smtClean="0"/>
              <a:t>系统提供一个随机数</a:t>
            </a:r>
          </a:p>
          <a:p>
            <a:pPr lvl="1" eaLnBrk="1" hangingPunct="1"/>
            <a:r>
              <a:rPr lang="zh-CN" altLang="en-US" dirty="0" smtClean="0"/>
              <a:t>用户根据自己预先约定的计算过程或者函数进行计算</a:t>
            </a:r>
          </a:p>
          <a:p>
            <a:pPr lvl="1" eaLnBrk="1" hangingPunct="1"/>
            <a:r>
              <a:rPr lang="zh-CN" altLang="en-US" dirty="0" smtClean="0"/>
              <a:t>系统根据用户计算结果是否正确鉴定用户</a:t>
            </a:r>
            <a:r>
              <a:rPr lang="zh-CN" altLang="en-US" dirty="0" smtClean="0"/>
              <a:t>身份</a:t>
            </a:r>
            <a:endParaRPr lang="en-US" altLang="zh-CN" dirty="0" smtClean="0"/>
          </a:p>
          <a:p>
            <a:pPr eaLnBrk="1" hangingPunct="1"/>
            <a:r>
              <a:rPr lang="zh-CN" altLang="en-US" dirty="0" smtClean="0"/>
              <a:t>基于</a:t>
            </a:r>
            <a:r>
              <a:rPr lang="en-US" altLang="zh-CN" dirty="0" smtClean="0"/>
              <a:t>USB-Key</a:t>
            </a:r>
            <a:r>
              <a:rPr lang="zh-CN" altLang="en-US" dirty="0" smtClean="0"/>
              <a:t>，</a:t>
            </a:r>
            <a:r>
              <a:rPr lang="en-US" altLang="zh-CN" dirty="0" smtClean="0"/>
              <a:t>CA</a:t>
            </a:r>
            <a:r>
              <a:rPr lang="zh-CN" altLang="en-US" dirty="0" smtClean="0"/>
              <a:t>、智能卡等</a:t>
            </a:r>
            <a:endParaRPr lang="en-US" altLang="zh-CN" dirty="0" smtClean="0"/>
          </a:p>
          <a:p>
            <a:pPr eaLnBrk="1" hangingPunct="1"/>
            <a:r>
              <a:rPr lang="zh-CN" altLang="en-US" dirty="0" smtClean="0"/>
              <a:t>生物特征：如指纹识别、视网膜识别</a:t>
            </a:r>
            <a:endParaRPr lang="zh-CN" altLang="en-US" dirty="0" smtClean="0"/>
          </a:p>
        </p:txBody>
      </p:sp>
      <p:sp>
        <p:nvSpPr>
          <p:cNvPr id="2" name="圆角矩形标注 1"/>
          <p:cNvSpPr/>
          <p:nvPr/>
        </p:nvSpPr>
        <p:spPr>
          <a:xfrm>
            <a:off x="7020272" y="1196752"/>
            <a:ext cx="1368152" cy="864096"/>
          </a:xfrm>
          <a:prstGeom prst="wedgeRoundRectCallout">
            <a:avLst>
              <a:gd name="adj1" fmla="val -162857"/>
              <a:gd name="adj2" fmla="val 4927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静态口令</a:t>
            </a:r>
            <a:endParaRPr lang="zh-CN" altLang="en-US" dirty="0"/>
          </a:p>
        </p:txBody>
      </p:sp>
      <p:sp>
        <p:nvSpPr>
          <p:cNvPr id="5" name="圆角矩形标注 4"/>
          <p:cNvSpPr/>
          <p:nvPr/>
        </p:nvSpPr>
        <p:spPr>
          <a:xfrm>
            <a:off x="7805452" y="2204864"/>
            <a:ext cx="1368152" cy="864096"/>
          </a:xfrm>
          <a:prstGeom prst="wedgeRoundRectCallout">
            <a:avLst>
              <a:gd name="adj1" fmla="val -78386"/>
              <a:gd name="adj2" fmla="val 3898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动态</a:t>
            </a:r>
            <a:r>
              <a:rPr lang="zh-CN" altLang="en-US" dirty="0" smtClean="0"/>
              <a:t>口令</a:t>
            </a:r>
            <a:endParaRPr lang="zh-CN" altLang="en-US" dirty="0"/>
          </a:p>
        </p:txBody>
      </p:sp>
      <p:sp>
        <p:nvSpPr>
          <p:cNvPr id="6" name="圆角矩形标注 5"/>
          <p:cNvSpPr/>
          <p:nvPr/>
        </p:nvSpPr>
        <p:spPr>
          <a:xfrm>
            <a:off x="7452320" y="5229200"/>
            <a:ext cx="1368152" cy="864096"/>
          </a:xfrm>
          <a:prstGeom prst="wedgeRoundRectCallout">
            <a:avLst>
              <a:gd name="adj1" fmla="val -139651"/>
              <a:gd name="adj2" fmla="val -330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智能</a:t>
            </a:r>
            <a:r>
              <a:rPr lang="zh-CN" altLang="en-US" dirty="0" smtClean="0"/>
              <a:t>卡</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t>4.2</a:t>
            </a:r>
            <a:r>
              <a:rPr lang="zh-CN" altLang="en-US" dirty="0" smtClean="0"/>
              <a:t>数据库安全</a:t>
            </a:r>
            <a:r>
              <a:rPr lang="zh-CN" altLang="en-US" dirty="0" smtClean="0"/>
              <a:t>性控制</a:t>
            </a:r>
          </a:p>
        </p:txBody>
      </p:sp>
      <p:sp>
        <p:nvSpPr>
          <p:cNvPr id="54275" name="Rectangle 3"/>
          <p:cNvSpPr>
            <a:spLocks noGrp="1" noChangeArrowheads="1"/>
          </p:cNvSpPr>
          <p:nvPr>
            <p:ph type="body" idx="1"/>
          </p:nvPr>
        </p:nvSpPr>
        <p:spPr/>
        <p:txBody>
          <a:bodyPr/>
          <a:lstStyle/>
          <a:p>
            <a:pPr eaLnBrk="1" hangingPunct="1"/>
            <a:r>
              <a:rPr lang="zh-CN" altLang="en-US" sz="2600" dirty="0" smtClean="0"/>
              <a:t>数据库安全性控制概述</a:t>
            </a:r>
          </a:p>
          <a:p>
            <a:pPr eaLnBrk="1" hangingPunct="1"/>
            <a:r>
              <a:rPr lang="zh-CN" altLang="en-US" sz="2600" dirty="0" smtClean="0"/>
              <a:t>用户标识与鉴别</a:t>
            </a:r>
          </a:p>
          <a:p>
            <a:pPr eaLnBrk="1" hangingPunct="1"/>
            <a:r>
              <a:rPr lang="zh-CN" altLang="en-US" sz="2600" dirty="0" smtClean="0">
                <a:solidFill>
                  <a:schemeClr val="accent2"/>
                </a:solidFill>
              </a:rPr>
              <a:t>存取控制</a:t>
            </a:r>
          </a:p>
          <a:p>
            <a:pPr eaLnBrk="1" hangingPunct="1"/>
            <a:r>
              <a:rPr lang="zh-CN" altLang="en-US" sz="2600" dirty="0" smtClean="0"/>
              <a:t>自主存取控制方法</a:t>
            </a:r>
          </a:p>
          <a:p>
            <a:pPr eaLnBrk="1" hangingPunct="1"/>
            <a:r>
              <a:rPr lang="zh-CN" altLang="en-US" sz="2600" dirty="0" smtClean="0"/>
              <a:t>强制存取控制方法</a:t>
            </a:r>
          </a:p>
          <a:p>
            <a:pPr eaLnBrk="1" hangingPunct="1"/>
            <a:r>
              <a:rPr lang="zh-CN" altLang="en-US" sz="2600" dirty="0" smtClean="0"/>
              <a:t>视图机制</a:t>
            </a:r>
          </a:p>
          <a:p>
            <a:pPr eaLnBrk="1" hangingPunct="1"/>
            <a:r>
              <a:rPr lang="zh-CN" altLang="en-US" sz="2600" dirty="0" smtClean="0"/>
              <a:t>审计</a:t>
            </a:r>
          </a:p>
          <a:p>
            <a:pPr eaLnBrk="1" hangingPunct="1"/>
            <a:r>
              <a:rPr lang="zh-CN" altLang="en-US" sz="2600" dirty="0" smtClean="0"/>
              <a:t>数据加密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存取控制</a:t>
            </a:r>
          </a:p>
        </p:txBody>
      </p:sp>
      <p:sp>
        <p:nvSpPr>
          <p:cNvPr id="55299" name="Rectangle 3"/>
          <p:cNvSpPr>
            <a:spLocks noGrp="1" noChangeArrowheads="1"/>
          </p:cNvSpPr>
          <p:nvPr>
            <p:ph type="body" idx="1"/>
          </p:nvPr>
        </p:nvSpPr>
        <p:spPr/>
        <p:txBody>
          <a:bodyPr/>
          <a:lstStyle/>
          <a:p>
            <a:pPr eaLnBrk="1" hangingPunct="1"/>
            <a:r>
              <a:rPr lang="zh-CN" altLang="en-US" sz="3400" dirty="0" smtClean="0"/>
              <a:t>存取控制机制的功能</a:t>
            </a:r>
            <a:endParaRPr lang="zh-CN" altLang="en-US" sz="2600" dirty="0" smtClean="0"/>
          </a:p>
          <a:p>
            <a:pPr lvl="1" eaLnBrk="1" hangingPunct="1">
              <a:spcBef>
                <a:spcPct val="60000"/>
              </a:spcBef>
            </a:pPr>
            <a:r>
              <a:rPr lang="zh-CN" altLang="en-US" dirty="0" smtClean="0"/>
              <a:t>存取控制机制的组成</a:t>
            </a:r>
          </a:p>
          <a:p>
            <a:pPr marL="933450" lvl="2" indent="19050" eaLnBrk="1" hangingPunct="1">
              <a:spcBef>
                <a:spcPct val="60000"/>
              </a:spcBef>
            </a:pPr>
            <a:r>
              <a:rPr lang="zh-CN" altLang="en-US" sz="2600" dirty="0" smtClean="0"/>
              <a:t> 定义存取权限</a:t>
            </a:r>
          </a:p>
          <a:p>
            <a:pPr marL="933450" lvl="2" indent="19050" eaLnBrk="1" hangingPunct="1">
              <a:lnSpc>
                <a:spcPct val="110000"/>
              </a:lnSpc>
              <a:spcBef>
                <a:spcPct val="60000"/>
              </a:spcBef>
            </a:pPr>
            <a:r>
              <a:rPr lang="zh-CN" altLang="en-US" sz="2600" dirty="0" smtClean="0"/>
              <a:t> 检查存取权限</a:t>
            </a:r>
          </a:p>
          <a:p>
            <a:pPr marL="933450" lvl="2" indent="19050" eaLnBrk="1" hangingPunct="1">
              <a:lnSpc>
                <a:spcPct val="110000"/>
              </a:lnSpc>
              <a:spcBef>
                <a:spcPct val="60000"/>
              </a:spcBef>
              <a:buFont typeface="Wingdings" pitchFamily="2" charset="2"/>
              <a:buNone/>
            </a:pPr>
            <a:r>
              <a:rPr lang="zh-CN" altLang="en-US" sz="2600" dirty="0" smtClean="0"/>
              <a:t>用户权限定义和合法权检查机制一起组成了</a:t>
            </a:r>
            <a:r>
              <a:rPr lang="en-US" altLang="zh-CN" sz="2600" dirty="0" smtClean="0"/>
              <a:t>DBMS</a:t>
            </a:r>
            <a:r>
              <a:rPr lang="zh-CN" altLang="en-US" sz="2600" dirty="0" smtClean="0"/>
              <a:t>的安全子系统</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smtClean="0"/>
              <a:t>4.</a:t>
            </a:r>
            <a:r>
              <a:rPr lang="zh-CN" altLang="en-US" dirty="0" smtClean="0"/>
              <a:t>数据库安全</a:t>
            </a:r>
            <a:r>
              <a:rPr lang="zh-CN" altLang="en-US" dirty="0" smtClean="0"/>
              <a:t>性</a:t>
            </a:r>
          </a:p>
        </p:txBody>
      </p:sp>
      <p:sp>
        <p:nvSpPr>
          <p:cNvPr id="9219"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dirty="0" smtClean="0"/>
              <a:t>4.1</a:t>
            </a:r>
            <a:r>
              <a:rPr lang="zh-CN" altLang="en-US" dirty="0" smtClean="0"/>
              <a:t>计算机安全性概论</a:t>
            </a:r>
            <a:endParaRPr lang="zh-CN" altLang="en-US" dirty="0" smtClean="0"/>
          </a:p>
          <a:p>
            <a:pPr algn="just" eaLnBrk="1" hangingPunct="1">
              <a:lnSpc>
                <a:spcPct val="130000"/>
              </a:lnSpc>
              <a:buFont typeface="Wingdings" pitchFamily="2" charset="2"/>
              <a:buNone/>
            </a:pPr>
            <a:r>
              <a:rPr lang="en-US" altLang="zh-CN" dirty="0" smtClean="0"/>
              <a:t>4.2</a:t>
            </a:r>
            <a:r>
              <a:rPr lang="zh-CN" altLang="en-US" dirty="0" smtClean="0"/>
              <a:t>数据库安全</a:t>
            </a:r>
            <a:r>
              <a:rPr lang="zh-CN" altLang="en-US" dirty="0" smtClean="0"/>
              <a:t>性控制</a:t>
            </a:r>
          </a:p>
          <a:p>
            <a:pPr algn="just" eaLnBrk="1" hangingPunct="1">
              <a:lnSpc>
                <a:spcPct val="130000"/>
              </a:lnSpc>
              <a:buFont typeface="Wingdings" pitchFamily="2" charset="2"/>
              <a:buNone/>
            </a:pPr>
            <a:r>
              <a:rPr lang="en-US" altLang="zh-CN" dirty="0" smtClean="0"/>
              <a:t>4.3</a:t>
            </a:r>
            <a:r>
              <a:rPr lang="zh-CN" altLang="en-US" dirty="0" smtClean="0"/>
              <a:t>统计</a:t>
            </a:r>
            <a:r>
              <a:rPr lang="zh-CN" altLang="en-US" dirty="0" smtClean="0"/>
              <a:t>数据库安全性</a:t>
            </a:r>
          </a:p>
          <a:p>
            <a:pPr algn="just" eaLnBrk="1" hangingPunct="1">
              <a:lnSpc>
                <a:spcPct val="130000"/>
              </a:lnSpc>
              <a:buFont typeface="Wingdings" pitchFamily="2" charset="2"/>
              <a:buNone/>
            </a:pPr>
            <a:r>
              <a:rPr lang="en-US" altLang="zh-CN" dirty="0" smtClean="0"/>
              <a:t>4.4Oracle</a:t>
            </a:r>
            <a:r>
              <a:rPr lang="zh-CN" altLang="en-US" dirty="0" smtClean="0"/>
              <a:t>数据库的安全性措施</a:t>
            </a:r>
          </a:p>
          <a:p>
            <a:pPr algn="just" eaLnBrk="1" hangingPunct="1">
              <a:lnSpc>
                <a:spcPct val="130000"/>
              </a:lnSpc>
              <a:buFont typeface="Wingdings" pitchFamily="2" charset="2"/>
              <a:buNone/>
            </a:pPr>
            <a:r>
              <a:rPr lang="en-US" altLang="zh-CN" dirty="0" smtClean="0"/>
              <a:t>4.5</a:t>
            </a:r>
            <a:r>
              <a:rPr lang="zh-CN" altLang="en-US" dirty="0" smtClean="0"/>
              <a:t>小结</a:t>
            </a:r>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存取控制（续）</a:t>
            </a:r>
          </a:p>
        </p:txBody>
      </p:sp>
      <p:sp>
        <p:nvSpPr>
          <p:cNvPr id="56323" name="Rectangle 3"/>
          <p:cNvSpPr>
            <a:spLocks noGrp="1" noChangeArrowheads="1"/>
          </p:cNvSpPr>
          <p:nvPr>
            <p:ph type="body" idx="1"/>
          </p:nvPr>
        </p:nvSpPr>
        <p:spPr/>
        <p:txBody>
          <a:bodyPr/>
          <a:lstStyle/>
          <a:p>
            <a:pPr lvl="1" eaLnBrk="1" hangingPunct="1"/>
            <a:r>
              <a:rPr lang="zh-CN" altLang="en-US" smtClean="0">
                <a:solidFill>
                  <a:srgbClr val="FF3300"/>
                </a:solidFill>
              </a:rPr>
              <a:t>定义存取权限</a:t>
            </a:r>
          </a:p>
          <a:p>
            <a:pPr lvl="2" eaLnBrk="1" hangingPunct="1"/>
            <a:r>
              <a:rPr lang="zh-CN" altLang="en-US" sz="2600" smtClean="0"/>
              <a:t>在数据库系统中，为了保证用户只能访问他有权存取的数据，必须预先对每个用户定义存取权限。</a:t>
            </a:r>
          </a:p>
          <a:p>
            <a:pPr lvl="1" eaLnBrk="1" hangingPunct="1">
              <a:spcBef>
                <a:spcPct val="70000"/>
              </a:spcBef>
            </a:pPr>
            <a:r>
              <a:rPr lang="zh-CN" altLang="en-US" smtClean="0">
                <a:solidFill>
                  <a:srgbClr val="FF3300"/>
                </a:solidFill>
              </a:rPr>
              <a:t>检查存取权限</a:t>
            </a:r>
          </a:p>
          <a:p>
            <a:pPr lvl="2" eaLnBrk="1" hangingPunct="1"/>
            <a:r>
              <a:rPr lang="zh-CN" altLang="en-US" sz="2600" smtClean="0"/>
              <a:t>对于通过鉴定获得上机权的用户（即合法用户），系统根据他</a:t>
            </a:r>
            <a:r>
              <a:rPr lang="zh-CN" altLang="en-US" sz="2600" smtClean="0">
                <a:solidFill>
                  <a:srgbClr val="FF3300"/>
                </a:solidFill>
              </a:rPr>
              <a:t>的存取权限定义</a:t>
            </a:r>
            <a:r>
              <a:rPr lang="zh-CN" altLang="en-US" sz="2600" smtClean="0"/>
              <a:t>对他的各种操作请求</a:t>
            </a:r>
            <a:r>
              <a:rPr lang="zh-CN" altLang="en-US" sz="2600" smtClean="0">
                <a:solidFill>
                  <a:srgbClr val="FF3300"/>
                </a:solidFill>
              </a:rPr>
              <a:t>进行控制</a:t>
            </a:r>
            <a:r>
              <a:rPr lang="zh-CN" altLang="en-US" sz="2600" smtClean="0"/>
              <a:t>，确保他只执行合法操作。</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存取控制（续）</a:t>
            </a:r>
          </a:p>
        </p:txBody>
      </p:sp>
      <p:sp>
        <p:nvSpPr>
          <p:cNvPr id="57347" name="Rectangle 3"/>
          <p:cNvSpPr>
            <a:spLocks noGrp="1" noChangeArrowheads="1"/>
          </p:cNvSpPr>
          <p:nvPr>
            <p:ph type="body" idx="1"/>
          </p:nvPr>
        </p:nvSpPr>
        <p:spPr/>
        <p:txBody>
          <a:bodyPr/>
          <a:lstStyle/>
          <a:p>
            <a:pPr eaLnBrk="1" hangingPunct="1"/>
            <a:r>
              <a:rPr lang="zh-CN" altLang="en-US" sz="3400" dirty="0" smtClean="0"/>
              <a:t>常用存取控制方法</a:t>
            </a:r>
            <a:endParaRPr lang="zh-CN" altLang="en-US" sz="2600" dirty="0" smtClean="0"/>
          </a:p>
          <a:p>
            <a:pPr lvl="1" eaLnBrk="1" hangingPunct="1"/>
            <a:r>
              <a:rPr lang="zh-CN" altLang="en-US" dirty="0" smtClean="0">
                <a:solidFill>
                  <a:srgbClr val="FF3300"/>
                </a:solidFill>
              </a:rPr>
              <a:t>自主存取控制（</a:t>
            </a:r>
            <a:r>
              <a:rPr lang="en-US" altLang="zh-CN" dirty="0" smtClean="0">
                <a:solidFill>
                  <a:srgbClr val="FF3300"/>
                </a:solidFill>
              </a:rPr>
              <a:t>Discretionary Access Control </a:t>
            </a:r>
            <a:r>
              <a:rPr lang="zh-CN" altLang="en-US" dirty="0" smtClean="0">
                <a:solidFill>
                  <a:srgbClr val="FF3300"/>
                </a:solidFill>
              </a:rPr>
              <a:t>，简称</a:t>
            </a:r>
            <a:r>
              <a:rPr lang="en-US" altLang="zh-CN" dirty="0" smtClean="0">
                <a:solidFill>
                  <a:srgbClr val="FF3300"/>
                </a:solidFill>
              </a:rPr>
              <a:t>DAC</a:t>
            </a:r>
            <a:r>
              <a:rPr lang="zh-CN" altLang="en-US" dirty="0" smtClean="0">
                <a:solidFill>
                  <a:srgbClr val="FF3300"/>
                </a:solidFill>
              </a:rPr>
              <a:t>）</a:t>
            </a:r>
          </a:p>
          <a:p>
            <a:pPr lvl="2" eaLnBrk="1" hangingPunct="1"/>
            <a:r>
              <a:rPr lang="zh-CN" altLang="en-US" dirty="0" smtClean="0"/>
              <a:t> </a:t>
            </a:r>
            <a:r>
              <a:rPr lang="en-US" altLang="zh-CN" sz="2600" dirty="0" smtClean="0"/>
              <a:t>C2</a:t>
            </a:r>
            <a:r>
              <a:rPr lang="zh-CN" altLang="en-US" sz="2600" dirty="0" smtClean="0"/>
              <a:t>级</a:t>
            </a:r>
          </a:p>
          <a:p>
            <a:pPr lvl="2" eaLnBrk="1" hangingPunct="1"/>
            <a:r>
              <a:rPr lang="zh-CN" altLang="en-US" dirty="0" smtClean="0"/>
              <a:t> </a:t>
            </a:r>
            <a:r>
              <a:rPr lang="zh-CN" altLang="en-US" sz="2600" dirty="0" smtClean="0"/>
              <a:t>灵活</a:t>
            </a:r>
          </a:p>
          <a:p>
            <a:pPr lvl="1" eaLnBrk="1" hangingPunct="1"/>
            <a:r>
              <a:rPr lang="zh-CN" altLang="en-US" dirty="0" smtClean="0">
                <a:solidFill>
                  <a:srgbClr val="FF3300"/>
                </a:solidFill>
              </a:rPr>
              <a:t>强制存取控制（</a:t>
            </a:r>
            <a:r>
              <a:rPr lang="en-US" altLang="zh-CN" dirty="0" smtClean="0">
                <a:solidFill>
                  <a:srgbClr val="FF3300"/>
                </a:solidFill>
              </a:rPr>
              <a:t>Mandatory Access Control</a:t>
            </a:r>
            <a:r>
              <a:rPr lang="zh-CN" altLang="en-US" dirty="0" smtClean="0">
                <a:solidFill>
                  <a:srgbClr val="FF3300"/>
                </a:solidFill>
              </a:rPr>
              <a:t>，简称 </a:t>
            </a:r>
            <a:r>
              <a:rPr lang="en-US" altLang="zh-CN" dirty="0" smtClean="0">
                <a:solidFill>
                  <a:srgbClr val="FF3300"/>
                </a:solidFill>
              </a:rPr>
              <a:t>MAC</a:t>
            </a:r>
            <a:r>
              <a:rPr lang="zh-CN" altLang="en-US" dirty="0" smtClean="0">
                <a:solidFill>
                  <a:srgbClr val="FF3300"/>
                </a:solidFill>
              </a:rPr>
              <a:t>）</a:t>
            </a:r>
          </a:p>
          <a:p>
            <a:pPr lvl="2" eaLnBrk="1" hangingPunct="1"/>
            <a:r>
              <a:rPr lang="zh-CN" altLang="en-US" sz="2600" dirty="0" smtClean="0"/>
              <a:t> </a:t>
            </a:r>
            <a:r>
              <a:rPr lang="en-US" altLang="zh-CN" sz="2600" dirty="0" smtClean="0"/>
              <a:t>B1</a:t>
            </a:r>
            <a:r>
              <a:rPr lang="zh-CN" altLang="en-US" sz="2600" dirty="0" smtClean="0"/>
              <a:t>级</a:t>
            </a:r>
          </a:p>
          <a:p>
            <a:pPr lvl="2" eaLnBrk="1" hangingPunct="1"/>
            <a:r>
              <a:rPr lang="zh-CN" altLang="en-US" sz="2600" dirty="0" smtClean="0"/>
              <a:t>严格</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4600" smtClean="0"/>
              <a:t>自主存取控制方法</a:t>
            </a:r>
            <a:endParaRPr lang="zh-CN" altLang="en-US" smtClean="0"/>
          </a:p>
        </p:txBody>
      </p:sp>
      <p:sp>
        <p:nvSpPr>
          <p:cNvPr id="58371" name="Rectangle 3"/>
          <p:cNvSpPr>
            <a:spLocks noGrp="1" noChangeArrowheads="1"/>
          </p:cNvSpPr>
          <p:nvPr>
            <p:ph type="body" idx="1"/>
          </p:nvPr>
        </p:nvSpPr>
        <p:spPr/>
        <p:txBody>
          <a:bodyPr/>
          <a:lstStyle/>
          <a:p>
            <a:pPr eaLnBrk="1" hangingPunct="1"/>
            <a:r>
              <a:rPr lang="zh-CN" altLang="en-US" dirty="0" smtClean="0">
                <a:solidFill>
                  <a:srgbClr val="FF3300"/>
                </a:solidFill>
              </a:rPr>
              <a:t>同一</a:t>
            </a:r>
            <a:r>
              <a:rPr lang="zh-CN" altLang="en-US" dirty="0" smtClean="0"/>
              <a:t>用户对于</a:t>
            </a:r>
            <a:r>
              <a:rPr lang="zh-CN" altLang="en-US" dirty="0" smtClean="0">
                <a:solidFill>
                  <a:srgbClr val="FF3300"/>
                </a:solidFill>
              </a:rPr>
              <a:t>不同</a:t>
            </a:r>
            <a:r>
              <a:rPr lang="zh-CN" altLang="en-US" dirty="0" smtClean="0"/>
              <a:t>的数据对象有</a:t>
            </a:r>
            <a:r>
              <a:rPr lang="zh-CN" altLang="en-US" dirty="0" smtClean="0">
                <a:solidFill>
                  <a:srgbClr val="FF0000"/>
                </a:solidFill>
              </a:rPr>
              <a:t>不同</a:t>
            </a:r>
            <a:r>
              <a:rPr lang="zh-CN" altLang="en-US" dirty="0" smtClean="0"/>
              <a:t>的存取权限</a:t>
            </a:r>
          </a:p>
          <a:p>
            <a:pPr eaLnBrk="1" hangingPunct="1">
              <a:lnSpc>
                <a:spcPct val="130000"/>
              </a:lnSpc>
              <a:spcBef>
                <a:spcPct val="60000"/>
              </a:spcBef>
            </a:pPr>
            <a:r>
              <a:rPr lang="zh-CN" altLang="en-US" dirty="0" smtClean="0">
                <a:solidFill>
                  <a:srgbClr val="FF3300"/>
                </a:solidFill>
              </a:rPr>
              <a:t>不同</a:t>
            </a:r>
            <a:r>
              <a:rPr lang="zh-CN" altLang="en-US" dirty="0" smtClean="0"/>
              <a:t>的用户对</a:t>
            </a:r>
            <a:r>
              <a:rPr lang="zh-CN" altLang="en-US" dirty="0" smtClean="0">
                <a:solidFill>
                  <a:srgbClr val="FF3300"/>
                </a:solidFill>
              </a:rPr>
              <a:t>同一</a:t>
            </a:r>
            <a:r>
              <a:rPr lang="zh-CN" altLang="en-US" dirty="0" smtClean="0"/>
              <a:t>对象也有不同的权限</a:t>
            </a:r>
          </a:p>
          <a:p>
            <a:pPr eaLnBrk="1" hangingPunct="1">
              <a:lnSpc>
                <a:spcPct val="130000"/>
              </a:lnSpc>
              <a:spcBef>
                <a:spcPct val="60000"/>
              </a:spcBef>
            </a:pPr>
            <a:r>
              <a:rPr lang="zh-CN" altLang="en-US" dirty="0" smtClean="0"/>
              <a:t>用户还可将其拥有的存取权限</a:t>
            </a:r>
            <a:r>
              <a:rPr lang="zh-CN" altLang="en-US" dirty="0" smtClean="0">
                <a:solidFill>
                  <a:srgbClr val="FF3300"/>
                </a:solidFill>
              </a:rPr>
              <a:t>转授</a:t>
            </a:r>
            <a:r>
              <a:rPr lang="zh-CN" altLang="en-US" dirty="0" smtClean="0"/>
              <a:t>给其他用户</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600" smtClean="0"/>
              <a:t>强制存取控制方法</a:t>
            </a:r>
            <a:endParaRPr lang="zh-CN" altLang="en-US" smtClean="0"/>
          </a:p>
        </p:txBody>
      </p:sp>
      <p:sp>
        <p:nvSpPr>
          <p:cNvPr id="59395" name="Rectangle 3"/>
          <p:cNvSpPr>
            <a:spLocks noGrp="1" noChangeArrowheads="1"/>
          </p:cNvSpPr>
          <p:nvPr>
            <p:ph type="body" idx="1"/>
          </p:nvPr>
        </p:nvSpPr>
        <p:spPr>
          <a:xfrm>
            <a:off x="468313" y="1700213"/>
            <a:ext cx="8153400" cy="4114800"/>
          </a:xfrm>
        </p:spPr>
        <p:txBody>
          <a:bodyPr/>
          <a:lstStyle/>
          <a:p>
            <a:pPr eaLnBrk="1" hangingPunct="1"/>
            <a:r>
              <a:rPr lang="zh-CN" altLang="en-US" smtClean="0"/>
              <a:t>每一个数据对象被</a:t>
            </a:r>
            <a:r>
              <a:rPr lang="zh-CN" altLang="en-US" smtClean="0">
                <a:solidFill>
                  <a:srgbClr val="FF3300"/>
                </a:solidFill>
              </a:rPr>
              <a:t>标以一定的密级</a:t>
            </a:r>
          </a:p>
          <a:p>
            <a:pPr eaLnBrk="1" hangingPunct="1">
              <a:lnSpc>
                <a:spcPct val="140000"/>
              </a:lnSpc>
              <a:spcBef>
                <a:spcPct val="60000"/>
              </a:spcBef>
            </a:pPr>
            <a:r>
              <a:rPr lang="zh-CN" altLang="en-US" smtClean="0"/>
              <a:t>每一个用户也被</a:t>
            </a:r>
            <a:r>
              <a:rPr lang="zh-CN" altLang="en-US" smtClean="0">
                <a:solidFill>
                  <a:srgbClr val="FF3300"/>
                </a:solidFill>
              </a:rPr>
              <a:t>授予某一个级别的许可证</a:t>
            </a:r>
          </a:p>
          <a:p>
            <a:pPr eaLnBrk="1" hangingPunct="1">
              <a:lnSpc>
                <a:spcPct val="140000"/>
              </a:lnSpc>
              <a:spcBef>
                <a:spcPct val="60000"/>
              </a:spcBef>
            </a:pPr>
            <a:r>
              <a:rPr lang="zh-CN" altLang="en-US" smtClean="0"/>
              <a:t>对于任意一个对象，只有</a:t>
            </a:r>
            <a:r>
              <a:rPr lang="zh-CN" altLang="en-US" smtClean="0">
                <a:solidFill>
                  <a:srgbClr val="FF3300"/>
                </a:solidFill>
              </a:rPr>
              <a:t>具有合法许可证的用户才可以存取</a:t>
            </a:r>
            <a:endParaRPr lang="en-US" altLang="zh-CN" dirty="0" smtClean="0">
              <a:solidFill>
                <a:srgbClr val="FF33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数据库安全性控制</a:t>
            </a:r>
          </a:p>
        </p:txBody>
      </p:sp>
      <p:sp>
        <p:nvSpPr>
          <p:cNvPr id="60419"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数据库安全性控制概述</a:t>
            </a:r>
          </a:p>
          <a:p>
            <a:pPr eaLnBrk="1" hangingPunct="1">
              <a:buFont typeface="Wingdings" pitchFamily="2" charset="2"/>
              <a:buNone/>
            </a:pPr>
            <a:r>
              <a:rPr lang="zh-CN" altLang="en-US" sz="2600" smtClean="0"/>
              <a:t>用户标识与鉴别</a:t>
            </a:r>
          </a:p>
          <a:p>
            <a:pPr eaLnBrk="1" hangingPunct="1">
              <a:buFont typeface="Wingdings" pitchFamily="2" charset="2"/>
              <a:buNone/>
            </a:pPr>
            <a:r>
              <a:rPr lang="zh-CN" altLang="en-US" sz="2600" smtClean="0"/>
              <a:t>存取控制</a:t>
            </a:r>
          </a:p>
          <a:p>
            <a:pPr eaLnBrk="1" hangingPunct="1">
              <a:buFont typeface="Wingdings" pitchFamily="2" charset="2"/>
              <a:buNone/>
            </a:pPr>
            <a:r>
              <a:rPr lang="zh-CN" altLang="en-US" sz="2600" smtClean="0">
                <a:solidFill>
                  <a:schemeClr val="accent2"/>
                </a:solidFill>
              </a:rPr>
              <a:t>自主存取控制方法</a:t>
            </a:r>
          </a:p>
          <a:p>
            <a:pPr eaLnBrk="1" hangingPunct="1">
              <a:buFont typeface="Wingdings" pitchFamily="2" charset="2"/>
              <a:buNone/>
            </a:pPr>
            <a:r>
              <a:rPr lang="zh-CN" altLang="en-US" sz="2600" smtClean="0"/>
              <a:t>强制存取控制方法</a:t>
            </a:r>
          </a:p>
          <a:p>
            <a:pPr eaLnBrk="1" hangingPunct="1">
              <a:buFont typeface="Wingdings" pitchFamily="2" charset="2"/>
              <a:buNone/>
            </a:pPr>
            <a:r>
              <a:rPr lang="zh-CN" altLang="en-US" sz="2600" smtClean="0"/>
              <a:t>视图机制</a:t>
            </a:r>
          </a:p>
          <a:p>
            <a:pPr eaLnBrk="1" hangingPunct="1">
              <a:buFont typeface="Wingdings" pitchFamily="2" charset="2"/>
              <a:buNone/>
            </a:pPr>
            <a:r>
              <a:rPr lang="zh-CN" altLang="en-US" sz="2600" smtClean="0"/>
              <a:t>审计</a:t>
            </a:r>
          </a:p>
          <a:p>
            <a:pPr eaLnBrk="1" hangingPunct="1">
              <a:buFont typeface="Wingdings" pitchFamily="2" charset="2"/>
              <a:buNone/>
            </a:pPr>
            <a:r>
              <a:rPr lang="zh-CN" altLang="en-US" sz="2600" smtClean="0"/>
              <a:t>数据加密</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自主存取控制方法</a:t>
            </a:r>
          </a:p>
        </p:txBody>
      </p:sp>
      <p:sp>
        <p:nvSpPr>
          <p:cNvPr id="61443" name="Rectangle 3"/>
          <p:cNvSpPr>
            <a:spLocks noGrp="1" noChangeArrowheads="1"/>
          </p:cNvSpPr>
          <p:nvPr>
            <p:ph type="body" idx="1"/>
          </p:nvPr>
        </p:nvSpPr>
        <p:spPr/>
        <p:txBody>
          <a:bodyPr/>
          <a:lstStyle/>
          <a:p>
            <a:pPr eaLnBrk="1" hangingPunct="1"/>
            <a:r>
              <a:rPr lang="zh-CN" altLang="en-US" sz="3400" smtClean="0"/>
              <a:t>定义存取权限</a:t>
            </a:r>
          </a:p>
          <a:p>
            <a:pPr lvl="1" eaLnBrk="1" hangingPunct="1">
              <a:lnSpc>
                <a:spcPct val="120000"/>
              </a:lnSpc>
              <a:spcBef>
                <a:spcPct val="60000"/>
              </a:spcBef>
            </a:pPr>
            <a:r>
              <a:rPr lang="zh-CN" altLang="en-US" sz="3000" smtClean="0"/>
              <a:t>存取权限</a:t>
            </a:r>
          </a:p>
          <a:p>
            <a:pPr lvl="2" eaLnBrk="1" hangingPunct="1">
              <a:lnSpc>
                <a:spcPct val="120000"/>
              </a:lnSpc>
              <a:spcBef>
                <a:spcPct val="60000"/>
              </a:spcBef>
            </a:pPr>
            <a:r>
              <a:rPr lang="zh-CN" altLang="en-US" sz="2600" smtClean="0"/>
              <a:t> 存取权限由两个要素组成</a:t>
            </a:r>
            <a:endParaRPr lang="zh-CN" altLang="en-US" sz="3100" smtClean="0"/>
          </a:p>
          <a:p>
            <a:pPr lvl="3" eaLnBrk="1" hangingPunct="1">
              <a:lnSpc>
                <a:spcPct val="120000"/>
              </a:lnSpc>
              <a:spcBef>
                <a:spcPct val="60000"/>
              </a:spcBef>
            </a:pPr>
            <a:r>
              <a:rPr lang="zh-CN" altLang="en-US" sz="2800" smtClean="0">
                <a:solidFill>
                  <a:srgbClr val="FF3300"/>
                </a:solidFill>
              </a:rPr>
              <a:t>数据对象</a:t>
            </a:r>
          </a:p>
          <a:p>
            <a:pPr lvl="3" eaLnBrk="1" hangingPunct="1">
              <a:lnSpc>
                <a:spcPct val="120000"/>
              </a:lnSpc>
              <a:spcBef>
                <a:spcPct val="60000"/>
              </a:spcBef>
            </a:pPr>
            <a:r>
              <a:rPr lang="zh-CN" altLang="en-US" sz="2800" smtClean="0">
                <a:solidFill>
                  <a:srgbClr val="FF3300"/>
                </a:solidFill>
              </a:rPr>
              <a:t>操作类型</a:t>
            </a:r>
          </a:p>
          <a:p>
            <a:pPr eaLnBrk="1" hangingPunct="1"/>
            <a:endParaRPr lang="en-US" altLang="zh-CN" sz="3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自主存取控制方法（续）</a:t>
            </a:r>
          </a:p>
        </p:txBody>
      </p:sp>
      <p:sp>
        <p:nvSpPr>
          <p:cNvPr id="62467" name="Rectangle 3"/>
          <p:cNvSpPr>
            <a:spLocks noGrp="1" noChangeArrowheads="1"/>
          </p:cNvSpPr>
          <p:nvPr>
            <p:ph type="body" idx="1"/>
          </p:nvPr>
        </p:nvSpPr>
        <p:spPr>
          <a:xfrm>
            <a:off x="323850" y="2017713"/>
            <a:ext cx="8631238" cy="4114800"/>
          </a:xfrm>
        </p:spPr>
        <p:txBody>
          <a:bodyPr/>
          <a:lstStyle/>
          <a:p>
            <a:pPr lvl="1" eaLnBrk="1" hangingPunct="1"/>
            <a:r>
              <a:rPr lang="zh-CN" altLang="en-US" sz="3000" smtClean="0"/>
              <a:t>关系系统中的存取权限</a:t>
            </a:r>
          </a:p>
          <a:p>
            <a:pPr lvl="1" eaLnBrk="1" hangingPunct="1">
              <a:spcBef>
                <a:spcPct val="60000"/>
              </a:spcBef>
              <a:buFont typeface="Wingdings" pitchFamily="2" charset="2"/>
              <a:buNone/>
            </a:pPr>
            <a:r>
              <a:rPr lang="zh-CN" altLang="en-US" smtClean="0"/>
              <a:t>			数据对象	操作类型</a:t>
            </a:r>
          </a:p>
          <a:p>
            <a:pPr lvl="1" eaLnBrk="1" hangingPunct="1">
              <a:buFont typeface="Wingdings" pitchFamily="2" charset="2"/>
              <a:buNone/>
            </a:pPr>
            <a:r>
              <a:rPr lang="zh-CN" altLang="en-US" smtClean="0"/>
              <a:t>模  式 	模  式		建立、修改、删除、检索</a:t>
            </a:r>
          </a:p>
          <a:p>
            <a:pPr lvl="1" eaLnBrk="1" hangingPunct="1">
              <a:buFont typeface="Wingdings" pitchFamily="2" charset="2"/>
              <a:buNone/>
            </a:pPr>
            <a:r>
              <a:rPr lang="zh-CN" altLang="en-US" smtClean="0"/>
              <a:t>			外模式          建立、修改、删除、检索</a:t>
            </a:r>
          </a:p>
          <a:p>
            <a:pPr lvl="1" eaLnBrk="1" hangingPunct="1">
              <a:buFont typeface="Wingdings" pitchFamily="2" charset="2"/>
              <a:buNone/>
            </a:pPr>
            <a:r>
              <a:rPr lang="zh-CN" altLang="en-US" smtClean="0"/>
              <a:t>        	内模式	建立、删除、检索</a:t>
            </a:r>
          </a:p>
          <a:p>
            <a:pPr lvl="1" eaLnBrk="1" hangingPunct="1">
              <a:buFont typeface="Wingdings" pitchFamily="2" charset="2"/>
              <a:buNone/>
            </a:pPr>
            <a:r>
              <a:rPr lang="zh-CN" altLang="en-US" smtClean="0"/>
              <a:t>数  据     	表		查找、插入、修改、删除</a:t>
            </a:r>
            <a:endParaRPr lang="zh-CN" altLang="en-US" smtClean="0">
              <a:ea typeface="黑体" pitchFamily="2" charset="-122"/>
            </a:endParaRPr>
          </a:p>
          <a:p>
            <a:pPr lvl="1" eaLnBrk="1" hangingPunct="1">
              <a:buFont typeface="Wingdings" pitchFamily="2" charset="2"/>
              <a:buNone/>
            </a:pPr>
            <a:r>
              <a:rPr lang="zh-CN" altLang="en-US" smtClean="0"/>
              <a:t>			属性列	查找、插入、修改、删除</a:t>
            </a:r>
          </a:p>
        </p:txBody>
      </p:sp>
      <p:grpSp>
        <p:nvGrpSpPr>
          <p:cNvPr id="62468" name="Group 4"/>
          <p:cNvGrpSpPr>
            <a:grpSpLocks/>
          </p:cNvGrpSpPr>
          <p:nvPr/>
        </p:nvGrpSpPr>
        <p:grpSpPr bwMode="auto">
          <a:xfrm>
            <a:off x="539750" y="2781300"/>
            <a:ext cx="7488634" cy="2743200"/>
            <a:chOff x="768" y="1776"/>
            <a:chExt cx="4416" cy="1728"/>
          </a:xfrm>
        </p:grpSpPr>
        <p:sp>
          <p:nvSpPr>
            <p:cNvPr id="62469" name="Line 5"/>
            <p:cNvSpPr>
              <a:spLocks noChangeShapeType="1"/>
            </p:cNvSpPr>
            <p:nvPr/>
          </p:nvSpPr>
          <p:spPr bwMode="auto">
            <a:xfrm>
              <a:off x="816" y="1776"/>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470" name="Line 6"/>
            <p:cNvSpPr>
              <a:spLocks noChangeShapeType="1"/>
            </p:cNvSpPr>
            <p:nvPr/>
          </p:nvSpPr>
          <p:spPr bwMode="auto">
            <a:xfrm>
              <a:off x="816" y="2064"/>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471" name="Line 7"/>
            <p:cNvSpPr>
              <a:spLocks noChangeShapeType="1"/>
            </p:cNvSpPr>
            <p:nvPr/>
          </p:nvSpPr>
          <p:spPr bwMode="auto">
            <a:xfrm>
              <a:off x="768" y="2955"/>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472" name="Line 8"/>
            <p:cNvSpPr>
              <a:spLocks noChangeShapeType="1"/>
            </p:cNvSpPr>
            <p:nvPr/>
          </p:nvSpPr>
          <p:spPr bwMode="auto">
            <a:xfrm>
              <a:off x="1584" y="1776"/>
              <a:ext cx="0" cy="17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473" name="Line 9"/>
            <p:cNvSpPr>
              <a:spLocks noChangeShapeType="1"/>
            </p:cNvSpPr>
            <p:nvPr/>
          </p:nvSpPr>
          <p:spPr bwMode="auto">
            <a:xfrm>
              <a:off x="2688" y="1776"/>
              <a:ext cx="0" cy="17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474" name="Line 10"/>
            <p:cNvSpPr>
              <a:spLocks noChangeShapeType="1"/>
            </p:cNvSpPr>
            <p:nvPr/>
          </p:nvSpPr>
          <p:spPr bwMode="auto">
            <a:xfrm>
              <a:off x="816" y="3504"/>
              <a:ext cx="43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自主存取控制方法（续）</a:t>
            </a:r>
          </a:p>
        </p:txBody>
      </p:sp>
      <p:sp>
        <p:nvSpPr>
          <p:cNvPr id="63491" name="Rectangle 3"/>
          <p:cNvSpPr>
            <a:spLocks noGrp="1" noChangeArrowheads="1"/>
          </p:cNvSpPr>
          <p:nvPr>
            <p:ph type="body" idx="1"/>
          </p:nvPr>
        </p:nvSpPr>
        <p:spPr/>
        <p:txBody>
          <a:bodyPr/>
          <a:lstStyle/>
          <a:p>
            <a:pPr lvl="1" eaLnBrk="1" hangingPunct="1"/>
            <a:r>
              <a:rPr lang="zh-CN" altLang="en-US" smtClean="0"/>
              <a:t>关系系统中的存取权限</a:t>
            </a:r>
            <a:r>
              <a:rPr lang="en-US" altLang="zh-CN" dirty="0" smtClean="0"/>
              <a:t>(</a:t>
            </a:r>
            <a:r>
              <a:rPr lang="zh-CN" altLang="en-US" smtClean="0"/>
              <a:t>续</a:t>
            </a:r>
            <a:r>
              <a:rPr lang="en-US" altLang="zh-CN" dirty="0" smtClean="0"/>
              <a:t>)</a:t>
            </a:r>
          </a:p>
          <a:p>
            <a:pPr lvl="2" eaLnBrk="1" hangingPunct="1">
              <a:lnSpc>
                <a:spcPct val="200000"/>
              </a:lnSpc>
            </a:pPr>
            <a:r>
              <a:rPr lang="zh-CN" altLang="en-US" sz="2600" smtClean="0"/>
              <a:t>定义方法</a:t>
            </a:r>
            <a:endParaRPr lang="zh-CN" altLang="en-US" sz="2000" smtClean="0"/>
          </a:p>
          <a:p>
            <a:pPr lvl="3" eaLnBrk="1" hangingPunct="1">
              <a:lnSpc>
                <a:spcPct val="200000"/>
              </a:lnSpc>
            </a:pPr>
            <a:r>
              <a:rPr lang="en-US" altLang="zh-CN" sz="2400" dirty="0" smtClean="0">
                <a:solidFill>
                  <a:srgbClr val="FF3300"/>
                </a:solidFill>
              </a:rPr>
              <a:t>GRANT/REVOKE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自主存取控制方法（续）</a:t>
            </a:r>
          </a:p>
        </p:txBody>
      </p:sp>
      <p:sp>
        <p:nvSpPr>
          <p:cNvPr id="64515" name="Rectangle 3"/>
          <p:cNvSpPr>
            <a:spLocks noGrp="1" noChangeArrowheads="1"/>
          </p:cNvSpPr>
          <p:nvPr>
            <p:ph type="body" idx="1"/>
          </p:nvPr>
        </p:nvSpPr>
        <p:spPr>
          <a:xfrm>
            <a:off x="684213" y="1628775"/>
            <a:ext cx="7772400" cy="4119563"/>
          </a:xfrm>
        </p:spPr>
        <p:txBody>
          <a:bodyPr/>
          <a:lstStyle/>
          <a:p>
            <a:pPr lvl="1" eaLnBrk="1" hangingPunct="1">
              <a:lnSpc>
                <a:spcPct val="90000"/>
              </a:lnSpc>
            </a:pPr>
            <a:r>
              <a:rPr lang="zh-CN" altLang="en-US" dirty="0" smtClean="0"/>
              <a:t>关系系统中的存取权限</a:t>
            </a:r>
            <a:r>
              <a:rPr lang="en-US" altLang="zh-CN" dirty="0" smtClean="0"/>
              <a:t>(</a:t>
            </a:r>
            <a:r>
              <a:rPr lang="zh-CN" altLang="en-US" dirty="0" smtClean="0"/>
              <a:t>续</a:t>
            </a:r>
            <a:r>
              <a:rPr lang="en-US" altLang="zh-CN" dirty="0" smtClean="0"/>
              <a:t>)</a:t>
            </a:r>
          </a:p>
          <a:p>
            <a:pPr lvl="2" eaLnBrk="1" hangingPunct="1">
              <a:lnSpc>
                <a:spcPct val="90000"/>
              </a:lnSpc>
              <a:spcBef>
                <a:spcPct val="60000"/>
              </a:spcBef>
            </a:pPr>
            <a:r>
              <a:rPr lang="zh-CN" altLang="en-US" sz="2600" dirty="0" smtClean="0"/>
              <a:t>例</a:t>
            </a:r>
            <a:r>
              <a:rPr lang="en-US" altLang="zh-CN" dirty="0" smtClean="0"/>
              <a:t>: </a:t>
            </a:r>
            <a:r>
              <a:rPr lang="zh-CN" altLang="en-US" dirty="0" smtClean="0">
                <a:solidFill>
                  <a:srgbClr val="FF3300"/>
                </a:solidFill>
              </a:rPr>
              <a:t>一张授权表</a:t>
            </a:r>
            <a:endParaRPr lang="zh-CN" altLang="en-US" sz="2600" dirty="0" smtClean="0">
              <a:solidFill>
                <a:srgbClr val="FF3300"/>
              </a:solidFill>
            </a:endParaRPr>
          </a:p>
          <a:p>
            <a:pPr lvl="1" eaLnBrk="1" hangingPunct="1">
              <a:lnSpc>
                <a:spcPct val="90000"/>
              </a:lnSpc>
              <a:buFont typeface="Wingdings" pitchFamily="2" charset="2"/>
              <a:buNone/>
            </a:pPr>
            <a:endParaRPr lang="zh-CN" altLang="en-US" sz="3000" dirty="0" smtClean="0"/>
          </a:p>
          <a:p>
            <a:pPr lvl="1" algn="just" eaLnBrk="1" hangingPunct="1">
              <a:lnSpc>
                <a:spcPct val="90000"/>
              </a:lnSpc>
              <a:buFont typeface="Wingdings" pitchFamily="2" charset="2"/>
              <a:buNone/>
            </a:pPr>
            <a:r>
              <a:rPr lang="zh-CN" altLang="en-US" sz="2200" dirty="0" smtClean="0"/>
              <a:t>         用户名  数据对象名   允许的操作类型</a:t>
            </a:r>
          </a:p>
          <a:p>
            <a:pPr lvl="1" algn="just" eaLnBrk="1" hangingPunct="1">
              <a:lnSpc>
                <a:spcPct val="90000"/>
              </a:lnSpc>
              <a:buFont typeface="Wingdings" pitchFamily="2" charset="2"/>
              <a:buNone/>
            </a:pPr>
            <a:r>
              <a:rPr lang="zh-CN" altLang="en-US" sz="2200" dirty="0" smtClean="0"/>
              <a:t>         王  平    关系</a:t>
            </a:r>
            <a:r>
              <a:rPr lang="en-US" altLang="zh-CN" sz="2200" dirty="0" smtClean="0"/>
              <a:t>Student   SELECT</a:t>
            </a:r>
          </a:p>
          <a:p>
            <a:pPr lvl="1" algn="just" eaLnBrk="1" hangingPunct="1">
              <a:lnSpc>
                <a:spcPct val="90000"/>
              </a:lnSpc>
              <a:buFont typeface="Wingdings" pitchFamily="2" charset="2"/>
              <a:buNone/>
            </a:pPr>
            <a:r>
              <a:rPr lang="en-US" altLang="zh-CN" sz="2200" dirty="0" smtClean="0"/>
              <a:t>         </a:t>
            </a:r>
            <a:r>
              <a:rPr lang="zh-CN" altLang="en-US" sz="2200" dirty="0" smtClean="0"/>
              <a:t>张明霞  关系</a:t>
            </a:r>
            <a:r>
              <a:rPr lang="en-US" altLang="zh-CN" sz="2200" dirty="0" smtClean="0"/>
              <a:t>Student   UPDATE</a:t>
            </a:r>
          </a:p>
          <a:p>
            <a:pPr lvl="1" algn="just" eaLnBrk="1" hangingPunct="1">
              <a:lnSpc>
                <a:spcPct val="90000"/>
              </a:lnSpc>
              <a:buFont typeface="Wingdings" pitchFamily="2" charset="2"/>
              <a:buNone/>
            </a:pPr>
            <a:r>
              <a:rPr lang="en-US" altLang="zh-CN" sz="2200" dirty="0" smtClean="0"/>
              <a:t>         </a:t>
            </a:r>
            <a:r>
              <a:rPr lang="zh-CN" altLang="en-US" sz="2200" dirty="0" smtClean="0"/>
              <a:t>张明霞  关系</a:t>
            </a:r>
            <a:r>
              <a:rPr lang="en-US" altLang="zh-CN" sz="2200" dirty="0" smtClean="0"/>
              <a:t>Course    ALL</a:t>
            </a:r>
          </a:p>
          <a:p>
            <a:pPr lvl="1" algn="just" eaLnBrk="1" hangingPunct="1">
              <a:lnSpc>
                <a:spcPct val="90000"/>
              </a:lnSpc>
              <a:buFont typeface="Wingdings" pitchFamily="2" charset="2"/>
              <a:buNone/>
            </a:pPr>
            <a:r>
              <a:rPr lang="en-US" altLang="zh-CN" sz="2200" dirty="0" smtClean="0"/>
              <a:t>         </a:t>
            </a:r>
            <a:r>
              <a:rPr lang="zh-CN" altLang="en-US" sz="2200" dirty="0" smtClean="0"/>
              <a:t>张明霞  </a:t>
            </a:r>
            <a:r>
              <a:rPr lang="en-US" altLang="zh-CN" sz="2200" dirty="0" smtClean="0"/>
              <a:t>SC. Grade      UPDATE</a:t>
            </a:r>
          </a:p>
          <a:p>
            <a:pPr lvl="1" algn="just" eaLnBrk="1" hangingPunct="1">
              <a:lnSpc>
                <a:spcPct val="90000"/>
              </a:lnSpc>
              <a:buFont typeface="Wingdings" pitchFamily="2" charset="2"/>
              <a:buNone/>
            </a:pPr>
            <a:r>
              <a:rPr lang="en-US" altLang="zh-CN" sz="2200" dirty="0" smtClean="0"/>
              <a:t>         </a:t>
            </a:r>
            <a:r>
              <a:rPr lang="zh-CN" altLang="en-US" sz="2200" dirty="0" smtClean="0"/>
              <a:t>张明霞  </a:t>
            </a:r>
            <a:r>
              <a:rPr lang="en-US" altLang="zh-CN" sz="2200" dirty="0" smtClean="0"/>
              <a:t>SC. </a:t>
            </a:r>
            <a:r>
              <a:rPr lang="en-US" altLang="zh-CN" sz="2200" dirty="0" err="1" smtClean="0"/>
              <a:t>Sno</a:t>
            </a:r>
            <a:r>
              <a:rPr lang="en-US" altLang="zh-CN" sz="2200" dirty="0" smtClean="0"/>
              <a:t>         SELECT</a:t>
            </a:r>
          </a:p>
          <a:p>
            <a:pPr lvl="1" algn="just" eaLnBrk="1" hangingPunct="1">
              <a:lnSpc>
                <a:spcPct val="90000"/>
              </a:lnSpc>
              <a:buFont typeface="Wingdings" pitchFamily="2" charset="2"/>
              <a:buNone/>
            </a:pPr>
            <a:r>
              <a:rPr lang="en-US" altLang="zh-CN" sz="2200" dirty="0" smtClean="0"/>
              <a:t>         </a:t>
            </a:r>
            <a:r>
              <a:rPr lang="zh-CN" altLang="en-US" sz="2200" dirty="0" smtClean="0"/>
              <a:t>张明霞  </a:t>
            </a:r>
            <a:r>
              <a:rPr lang="en-US" altLang="zh-CN" sz="2200" dirty="0" smtClean="0"/>
              <a:t>SC. </a:t>
            </a:r>
            <a:r>
              <a:rPr lang="en-US" altLang="zh-CN" sz="2200" dirty="0" err="1" smtClean="0"/>
              <a:t>Cno</a:t>
            </a:r>
            <a:r>
              <a:rPr lang="en-US" altLang="zh-CN" sz="2200" dirty="0" smtClean="0"/>
              <a:t>         SELECT</a:t>
            </a:r>
          </a:p>
        </p:txBody>
      </p:sp>
      <p:grpSp>
        <p:nvGrpSpPr>
          <p:cNvPr id="64516" name="Group 4"/>
          <p:cNvGrpSpPr>
            <a:grpSpLocks/>
          </p:cNvGrpSpPr>
          <p:nvPr/>
        </p:nvGrpSpPr>
        <p:grpSpPr bwMode="auto">
          <a:xfrm>
            <a:off x="1476375" y="3068638"/>
            <a:ext cx="5486400" cy="2895600"/>
            <a:chOff x="816" y="1776"/>
            <a:chExt cx="3456" cy="1824"/>
          </a:xfrm>
        </p:grpSpPr>
        <p:sp>
          <p:nvSpPr>
            <p:cNvPr id="64517" name="Line 5"/>
            <p:cNvSpPr>
              <a:spLocks noChangeShapeType="1"/>
            </p:cNvSpPr>
            <p:nvPr/>
          </p:nvSpPr>
          <p:spPr bwMode="auto">
            <a:xfrm>
              <a:off x="816" y="1776"/>
              <a:ext cx="3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18" name="Line 6"/>
            <p:cNvSpPr>
              <a:spLocks noChangeShapeType="1"/>
            </p:cNvSpPr>
            <p:nvPr/>
          </p:nvSpPr>
          <p:spPr bwMode="auto">
            <a:xfrm>
              <a:off x="816" y="2064"/>
              <a:ext cx="3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19" name="Line 7"/>
            <p:cNvSpPr>
              <a:spLocks noChangeShapeType="1"/>
            </p:cNvSpPr>
            <p:nvPr/>
          </p:nvSpPr>
          <p:spPr bwMode="auto">
            <a:xfrm>
              <a:off x="864" y="3600"/>
              <a:ext cx="3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20" name="Line 8"/>
            <p:cNvSpPr>
              <a:spLocks noChangeShapeType="1"/>
            </p:cNvSpPr>
            <p:nvPr/>
          </p:nvSpPr>
          <p:spPr bwMode="auto">
            <a:xfrm>
              <a:off x="1584" y="1776"/>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21" name="Line 9"/>
            <p:cNvSpPr>
              <a:spLocks noChangeShapeType="1"/>
            </p:cNvSpPr>
            <p:nvPr/>
          </p:nvSpPr>
          <p:spPr bwMode="auto">
            <a:xfrm>
              <a:off x="2688" y="1776"/>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自主存取控制方法（续）</a:t>
            </a:r>
          </a:p>
        </p:txBody>
      </p:sp>
      <p:sp>
        <p:nvSpPr>
          <p:cNvPr id="65539" name="Rectangle 3"/>
          <p:cNvSpPr>
            <a:spLocks noGrp="1" noChangeArrowheads="1"/>
          </p:cNvSpPr>
          <p:nvPr>
            <p:ph type="body" idx="1"/>
          </p:nvPr>
        </p:nvSpPr>
        <p:spPr>
          <a:xfrm>
            <a:off x="684213" y="1341438"/>
            <a:ext cx="7772400" cy="4119562"/>
          </a:xfrm>
        </p:spPr>
        <p:txBody>
          <a:bodyPr/>
          <a:lstStyle/>
          <a:p>
            <a:pPr eaLnBrk="1" hangingPunct="1"/>
            <a:r>
              <a:rPr lang="zh-CN" altLang="en-US" sz="3400" smtClean="0"/>
              <a:t>检查存取权限</a:t>
            </a:r>
          </a:p>
          <a:p>
            <a:pPr lvl="1" eaLnBrk="1" hangingPunct="1">
              <a:lnSpc>
                <a:spcPct val="120000"/>
              </a:lnSpc>
              <a:spcBef>
                <a:spcPct val="60000"/>
              </a:spcBef>
            </a:pPr>
            <a:r>
              <a:rPr lang="zh-CN" altLang="en-US" smtClean="0"/>
              <a:t>对于获得上机权后又进一步发出存取数据库操作的用户</a:t>
            </a:r>
          </a:p>
          <a:p>
            <a:pPr lvl="2" eaLnBrk="1" hangingPunct="1">
              <a:lnSpc>
                <a:spcPct val="120000"/>
              </a:lnSpc>
              <a:spcBef>
                <a:spcPct val="60000"/>
              </a:spcBef>
            </a:pPr>
            <a:r>
              <a:rPr lang="en-US" altLang="zh-CN" sz="2600" smtClean="0"/>
              <a:t>DBMS</a:t>
            </a:r>
            <a:r>
              <a:rPr lang="zh-CN" altLang="en-US" sz="2600" smtClean="0"/>
              <a:t>查找数据字典，根据其存取权限对操作的合法性进行检查</a:t>
            </a:r>
          </a:p>
          <a:p>
            <a:pPr lvl="2" eaLnBrk="1" hangingPunct="1">
              <a:lnSpc>
                <a:spcPct val="120000"/>
              </a:lnSpc>
              <a:spcBef>
                <a:spcPct val="60000"/>
              </a:spcBef>
            </a:pPr>
            <a:r>
              <a:rPr lang="zh-CN" altLang="en-US" sz="2600" smtClean="0"/>
              <a:t>若用户的操作请求超出了定义的权限，系统将拒绝执行此操作</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t>4.1</a:t>
            </a:r>
            <a:r>
              <a:rPr lang="zh-CN" altLang="en-US" dirty="0" smtClean="0"/>
              <a:t>计算机安全性概论</a:t>
            </a:r>
            <a:endParaRPr lang="zh-CN" altLang="en-US" dirty="0" smtClean="0"/>
          </a:p>
        </p:txBody>
      </p:sp>
      <p:sp>
        <p:nvSpPr>
          <p:cNvPr id="11267" name="Rectangle 3"/>
          <p:cNvSpPr>
            <a:spLocks noGrp="1" noChangeArrowheads="1"/>
          </p:cNvSpPr>
          <p:nvPr>
            <p:ph type="body" idx="1"/>
          </p:nvPr>
        </p:nvSpPr>
        <p:spPr/>
        <p:txBody>
          <a:bodyPr/>
          <a:lstStyle/>
          <a:p>
            <a:pPr eaLnBrk="1" hangingPunct="1">
              <a:lnSpc>
                <a:spcPct val="210000"/>
              </a:lnSpc>
            </a:pPr>
            <a:r>
              <a:rPr lang="zh-CN" altLang="en-US" dirty="0" smtClean="0"/>
              <a:t>计算机系统的</a:t>
            </a:r>
            <a:r>
              <a:rPr lang="zh-CN" altLang="en-US" dirty="0" smtClean="0">
                <a:solidFill>
                  <a:srgbClr val="FF3300"/>
                </a:solidFill>
              </a:rPr>
              <a:t>三类安全性问题</a:t>
            </a:r>
            <a:r>
              <a:rPr lang="zh-CN" altLang="en-US" dirty="0" smtClean="0"/>
              <a:t> </a:t>
            </a:r>
          </a:p>
          <a:p>
            <a:pPr eaLnBrk="1" hangingPunct="1">
              <a:lnSpc>
                <a:spcPct val="210000"/>
              </a:lnSpc>
            </a:pPr>
            <a:r>
              <a:rPr lang="zh-CN" altLang="en-US" dirty="0" smtClean="0">
                <a:solidFill>
                  <a:srgbClr val="FF3300"/>
                </a:solidFill>
              </a:rPr>
              <a:t>可信</a:t>
            </a:r>
            <a:r>
              <a:rPr lang="zh-CN" altLang="en-US" dirty="0" smtClean="0"/>
              <a:t>计算机系统评测标准</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自主存取控制方法（续）</a:t>
            </a:r>
          </a:p>
        </p:txBody>
      </p:sp>
      <p:sp>
        <p:nvSpPr>
          <p:cNvPr id="66563" name="Rectangle 3"/>
          <p:cNvSpPr>
            <a:spLocks noGrp="1" noChangeArrowheads="1"/>
          </p:cNvSpPr>
          <p:nvPr>
            <p:ph type="body" idx="1"/>
          </p:nvPr>
        </p:nvSpPr>
        <p:spPr/>
        <p:txBody>
          <a:bodyPr/>
          <a:lstStyle/>
          <a:p>
            <a:pPr eaLnBrk="1" hangingPunct="1"/>
            <a:r>
              <a:rPr lang="en-US" altLang="zh-CN" sz="3400" dirty="0" smtClean="0"/>
              <a:t> </a:t>
            </a:r>
            <a:r>
              <a:rPr lang="zh-CN" altLang="en-US" sz="3400" dirty="0" smtClean="0">
                <a:solidFill>
                  <a:srgbClr val="FF3300"/>
                </a:solidFill>
              </a:rPr>
              <a:t>授权粒度</a:t>
            </a:r>
          </a:p>
          <a:p>
            <a:pPr lvl="1" eaLnBrk="1" hangingPunct="1">
              <a:lnSpc>
                <a:spcPct val="120000"/>
              </a:lnSpc>
              <a:spcBef>
                <a:spcPct val="60000"/>
              </a:spcBef>
            </a:pPr>
            <a:r>
              <a:rPr lang="zh-CN" altLang="en-US" dirty="0" smtClean="0"/>
              <a:t>授权粒度是指</a:t>
            </a:r>
            <a:r>
              <a:rPr lang="zh-CN" altLang="en-US" dirty="0" smtClean="0">
                <a:solidFill>
                  <a:srgbClr val="FF3300"/>
                </a:solidFill>
              </a:rPr>
              <a:t>可以定义的数据对象的范围</a:t>
            </a:r>
          </a:p>
          <a:p>
            <a:pPr lvl="2" eaLnBrk="1" hangingPunct="1">
              <a:lnSpc>
                <a:spcPct val="120000"/>
              </a:lnSpc>
              <a:spcBef>
                <a:spcPct val="60000"/>
              </a:spcBef>
            </a:pPr>
            <a:r>
              <a:rPr lang="zh-CN" altLang="en-US" sz="2600" dirty="0" smtClean="0"/>
              <a:t>它是衡量授权机制是否</a:t>
            </a:r>
            <a:r>
              <a:rPr lang="zh-CN" altLang="en-US" sz="2600" dirty="0" smtClean="0">
                <a:solidFill>
                  <a:srgbClr val="FF3300"/>
                </a:solidFill>
              </a:rPr>
              <a:t>灵活</a:t>
            </a:r>
            <a:r>
              <a:rPr lang="zh-CN" altLang="en-US" sz="2600" dirty="0" smtClean="0"/>
              <a:t>的一个重要指标。</a:t>
            </a:r>
          </a:p>
          <a:p>
            <a:pPr lvl="2" eaLnBrk="1" hangingPunct="1">
              <a:lnSpc>
                <a:spcPct val="120000"/>
              </a:lnSpc>
              <a:spcBef>
                <a:spcPct val="60000"/>
              </a:spcBef>
            </a:pPr>
            <a:r>
              <a:rPr lang="zh-CN" altLang="en-US" sz="2600" dirty="0" smtClean="0"/>
              <a:t>授权定义中数据对象的</a:t>
            </a:r>
            <a:r>
              <a:rPr lang="zh-CN" altLang="en-US" sz="2600" dirty="0" smtClean="0">
                <a:solidFill>
                  <a:srgbClr val="FF3300"/>
                </a:solidFill>
              </a:rPr>
              <a:t>粒度越细</a:t>
            </a:r>
            <a:r>
              <a:rPr lang="zh-CN" altLang="en-US" sz="2600" dirty="0" smtClean="0"/>
              <a:t>，即可以定义的数据对象的范围越小，授权子系统就越</a:t>
            </a:r>
            <a:r>
              <a:rPr lang="zh-CN" altLang="en-US" sz="2600" dirty="0" smtClean="0">
                <a:solidFill>
                  <a:srgbClr val="FF3300"/>
                </a:solidFill>
              </a:rPr>
              <a:t>灵活</a:t>
            </a:r>
            <a:r>
              <a:rPr lang="zh-CN" altLang="en-US" sz="2600"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自主存取控制方法（续）</a:t>
            </a:r>
          </a:p>
        </p:txBody>
      </p:sp>
      <p:sp>
        <p:nvSpPr>
          <p:cNvPr id="67587" name="Rectangle 3"/>
          <p:cNvSpPr>
            <a:spLocks noGrp="1" noChangeArrowheads="1"/>
          </p:cNvSpPr>
          <p:nvPr>
            <p:ph type="body" idx="1"/>
          </p:nvPr>
        </p:nvSpPr>
        <p:spPr/>
        <p:txBody>
          <a:bodyPr/>
          <a:lstStyle/>
          <a:p>
            <a:pPr lvl="1" eaLnBrk="1" hangingPunct="1">
              <a:lnSpc>
                <a:spcPct val="150000"/>
              </a:lnSpc>
            </a:pPr>
            <a:r>
              <a:rPr lang="zh-CN" altLang="en-US" dirty="0" smtClean="0"/>
              <a:t>关系数据库中授权的数据对象粒度</a:t>
            </a:r>
            <a:endParaRPr lang="zh-CN" altLang="en-US" sz="3000" dirty="0" smtClean="0"/>
          </a:p>
          <a:p>
            <a:pPr lvl="2" eaLnBrk="1" hangingPunct="1"/>
            <a:r>
              <a:rPr lang="zh-CN" altLang="en-US" sz="2600" dirty="0" smtClean="0">
                <a:solidFill>
                  <a:srgbClr val="FF3300"/>
                </a:solidFill>
              </a:rPr>
              <a:t>数据库</a:t>
            </a:r>
          </a:p>
          <a:p>
            <a:pPr lvl="2" eaLnBrk="1" hangingPunct="1"/>
            <a:r>
              <a:rPr lang="zh-CN" altLang="en-US" sz="2600" dirty="0" smtClean="0">
                <a:solidFill>
                  <a:srgbClr val="FF3300"/>
                </a:solidFill>
              </a:rPr>
              <a:t>表</a:t>
            </a:r>
          </a:p>
          <a:p>
            <a:pPr lvl="2" eaLnBrk="1" hangingPunct="1"/>
            <a:r>
              <a:rPr lang="zh-CN" altLang="en-US" sz="2600" dirty="0" smtClean="0">
                <a:solidFill>
                  <a:srgbClr val="FF3300"/>
                </a:solidFill>
              </a:rPr>
              <a:t>属性列</a:t>
            </a:r>
          </a:p>
          <a:p>
            <a:pPr lvl="2" eaLnBrk="1" hangingPunct="1"/>
            <a:r>
              <a:rPr lang="zh-CN" altLang="en-US" sz="2600" dirty="0" smtClean="0">
                <a:solidFill>
                  <a:srgbClr val="FF3300"/>
                </a:solidFill>
              </a:rPr>
              <a:t>行</a:t>
            </a:r>
          </a:p>
          <a:p>
            <a:pPr lvl="2" eaLnBrk="1" hangingPunct="1"/>
            <a:endParaRPr lang="zh-CN" altLang="en-US" sz="2600" dirty="0" smtClean="0">
              <a:solidFill>
                <a:srgbClr val="FF3300"/>
              </a:solidFill>
            </a:endParaRPr>
          </a:p>
          <a:p>
            <a:pPr lvl="1" eaLnBrk="1" hangingPunct="1"/>
            <a:r>
              <a:rPr lang="zh-CN" altLang="en-US" dirty="0" smtClean="0"/>
              <a:t>能否提供与数据值有关的授权反映了</a:t>
            </a:r>
            <a:r>
              <a:rPr lang="zh-CN" altLang="en-US" dirty="0" smtClean="0">
                <a:solidFill>
                  <a:srgbClr val="FF3300"/>
                </a:solidFill>
              </a:rPr>
              <a:t>授权子系统精巧程度</a:t>
            </a:r>
          </a:p>
          <a:p>
            <a:pPr lvl="2" eaLnBrk="1" hangingPunct="1">
              <a:lnSpc>
                <a:spcPct val="120000"/>
              </a:lnSpc>
            </a:pPr>
            <a:endParaRPr lang="en-US" altLang="zh-CN" sz="26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自主存取控制方法（续）</a:t>
            </a:r>
          </a:p>
        </p:txBody>
      </p:sp>
      <p:sp>
        <p:nvSpPr>
          <p:cNvPr id="68611" name="Rectangle 3"/>
          <p:cNvSpPr>
            <a:spLocks noGrp="1" noChangeArrowheads="1"/>
          </p:cNvSpPr>
          <p:nvPr>
            <p:ph type="body" idx="1"/>
          </p:nvPr>
        </p:nvSpPr>
        <p:spPr>
          <a:xfrm>
            <a:off x="250825" y="1268413"/>
            <a:ext cx="8424863" cy="4537075"/>
          </a:xfrm>
        </p:spPr>
        <p:txBody>
          <a:bodyPr/>
          <a:lstStyle/>
          <a:p>
            <a:pPr eaLnBrk="1" hangingPunct="1"/>
            <a:r>
              <a:rPr lang="zh-CN" altLang="en-US" sz="3400" smtClean="0"/>
              <a:t>实现与</a:t>
            </a:r>
            <a:r>
              <a:rPr lang="zh-CN" altLang="en-US" sz="3400" smtClean="0">
                <a:solidFill>
                  <a:srgbClr val="FF3300"/>
                </a:solidFill>
              </a:rPr>
              <a:t>数据值有关的授权</a:t>
            </a:r>
            <a:endParaRPr lang="zh-CN" altLang="en-US" smtClean="0">
              <a:solidFill>
                <a:srgbClr val="FF3300"/>
              </a:solidFill>
            </a:endParaRPr>
          </a:p>
          <a:p>
            <a:pPr lvl="1" eaLnBrk="1" hangingPunct="1">
              <a:lnSpc>
                <a:spcPct val="110000"/>
              </a:lnSpc>
            </a:pPr>
            <a:r>
              <a:rPr lang="zh-CN" altLang="en-US" smtClean="0"/>
              <a:t>利用存取谓词</a:t>
            </a:r>
          </a:p>
          <a:p>
            <a:pPr lvl="2" eaLnBrk="1" hangingPunct="1">
              <a:lnSpc>
                <a:spcPct val="110000"/>
              </a:lnSpc>
            </a:pPr>
            <a:r>
              <a:rPr lang="zh-CN" altLang="en-US" sz="2600" smtClean="0"/>
              <a:t>存取谓词可以很复杂</a:t>
            </a:r>
          </a:p>
          <a:p>
            <a:pPr lvl="3" eaLnBrk="1" hangingPunct="1">
              <a:lnSpc>
                <a:spcPct val="110000"/>
              </a:lnSpc>
            </a:pPr>
            <a:r>
              <a:rPr lang="zh-CN" altLang="en-US" sz="2800" smtClean="0"/>
              <a:t>可以引用</a:t>
            </a:r>
            <a:r>
              <a:rPr lang="zh-CN" altLang="en-US" sz="2800" smtClean="0">
                <a:solidFill>
                  <a:srgbClr val="FF3300"/>
                </a:solidFill>
              </a:rPr>
              <a:t>系统变量</a:t>
            </a:r>
            <a:r>
              <a:rPr lang="zh-CN" altLang="en-US" sz="2800" smtClean="0"/>
              <a:t>，如终端</a:t>
            </a:r>
            <a:r>
              <a:rPr lang="zh-CN" altLang="en-US" sz="2800" smtClean="0">
                <a:solidFill>
                  <a:srgbClr val="FF3300"/>
                </a:solidFill>
              </a:rPr>
              <a:t>设备号</a:t>
            </a:r>
            <a:r>
              <a:rPr lang="zh-CN" altLang="en-US" sz="2800" smtClean="0"/>
              <a:t>，系统时钟等，实现与时间地点有关的存取权限，这样</a:t>
            </a:r>
            <a:r>
              <a:rPr lang="zh-CN" altLang="en-US" sz="2800" smtClean="0">
                <a:solidFill>
                  <a:srgbClr val="FF3300"/>
                </a:solidFill>
              </a:rPr>
              <a:t>用户只能在某段时间内，某台终端上存取有关数据</a:t>
            </a:r>
          </a:p>
          <a:p>
            <a:pPr lvl="2" eaLnBrk="1" hangingPunct="1">
              <a:lnSpc>
                <a:spcPct val="110000"/>
              </a:lnSpc>
              <a:buFont typeface="Wingdings" pitchFamily="2" charset="2"/>
              <a:buNone/>
            </a:pPr>
            <a:r>
              <a:rPr lang="zh-CN" altLang="en-US" sz="2600" smtClean="0"/>
              <a:t>   </a:t>
            </a:r>
            <a:r>
              <a:rPr lang="zh-CN" altLang="en-US" smtClean="0"/>
              <a:t>例：规定“</a:t>
            </a:r>
            <a:r>
              <a:rPr lang="zh-CN" altLang="en-US" smtClean="0">
                <a:solidFill>
                  <a:srgbClr val="FF3300"/>
                </a:solidFill>
              </a:rPr>
              <a:t>教师只能在每年</a:t>
            </a:r>
            <a:r>
              <a:rPr lang="en-US" altLang="zh-CN" smtClean="0">
                <a:solidFill>
                  <a:srgbClr val="FF3300"/>
                </a:solidFill>
              </a:rPr>
              <a:t>1</a:t>
            </a:r>
            <a:r>
              <a:rPr lang="zh-CN" altLang="en-US" smtClean="0">
                <a:solidFill>
                  <a:srgbClr val="FF3300"/>
                </a:solidFill>
              </a:rPr>
              <a:t>月份和</a:t>
            </a:r>
            <a:r>
              <a:rPr lang="en-US" altLang="zh-CN" smtClean="0">
                <a:solidFill>
                  <a:srgbClr val="FF3300"/>
                </a:solidFill>
              </a:rPr>
              <a:t>7</a:t>
            </a:r>
            <a:r>
              <a:rPr lang="zh-CN" altLang="en-US" smtClean="0">
                <a:solidFill>
                  <a:srgbClr val="FF3300"/>
                </a:solidFill>
              </a:rPr>
              <a:t>月份星期一至星期五上午</a:t>
            </a:r>
            <a:r>
              <a:rPr lang="en-US" altLang="zh-CN" smtClean="0">
                <a:solidFill>
                  <a:srgbClr val="FF3300"/>
                </a:solidFill>
              </a:rPr>
              <a:t>8</a:t>
            </a:r>
            <a:r>
              <a:rPr lang="zh-CN" altLang="en-US" smtClean="0">
                <a:solidFill>
                  <a:srgbClr val="FF3300"/>
                </a:solidFill>
              </a:rPr>
              <a:t>点到下午</a:t>
            </a:r>
            <a:r>
              <a:rPr lang="en-US" altLang="zh-CN" smtClean="0">
                <a:solidFill>
                  <a:srgbClr val="FF3300"/>
                </a:solidFill>
              </a:rPr>
              <a:t>5</a:t>
            </a:r>
            <a:r>
              <a:rPr lang="zh-CN" altLang="en-US" smtClean="0">
                <a:solidFill>
                  <a:srgbClr val="FF3300"/>
                </a:solidFill>
              </a:rPr>
              <a:t>点处理学生成绩数据</a:t>
            </a:r>
            <a:r>
              <a:rPr lang="zh-CN" altLang="en-US" smtClean="0"/>
              <a:t>”。</a:t>
            </a:r>
            <a:endParaRPr lang="en-US" altLang="zh-CN" smtClean="0"/>
          </a:p>
          <a:p>
            <a:pPr lvl="2" eaLnBrk="1" hangingPunct="1">
              <a:lnSpc>
                <a:spcPct val="110000"/>
              </a:lnSpc>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自主存取控制方法（续）</a:t>
            </a:r>
          </a:p>
        </p:txBody>
      </p:sp>
      <p:sp>
        <p:nvSpPr>
          <p:cNvPr id="69635" name="Rectangle 3"/>
          <p:cNvSpPr>
            <a:spLocks noGrp="1" noChangeArrowheads="1"/>
          </p:cNvSpPr>
          <p:nvPr>
            <p:ph type="body" idx="1"/>
          </p:nvPr>
        </p:nvSpPr>
        <p:spPr>
          <a:xfrm>
            <a:off x="250825" y="1916113"/>
            <a:ext cx="8388350" cy="4114800"/>
          </a:xfrm>
        </p:spPr>
        <p:txBody>
          <a:bodyPr/>
          <a:lstStyle/>
          <a:p>
            <a:pPr eaLnBrk="1" hangingPunct="1">
              <a:buFont typeface="Wingdings" pitchFamily="2" charset="2"/>
              <a:buNone/>
            </a:pPr>
            <a:r>
              <a:rPr lang="zh-CN" altLang="en-US" sz="3900" smtClean="0"/>
              <a:t>例：扩充后的授权表</a:t>
            </a:r>
          </a:p>
          <a:p>
            <a:pPr eaLnBrk="1" hangingPunct="1"/>
            <a:endParaRPr lang="zh-CN" altLang="en-US" sz="3900" smtClean="0"/>
          </a:p>
          <a:p>
            <a:pPr algn="just" eaLnBrk="1" hangingPunct="1">
              <a:buFont typeface="Wingdings" pitchFamily="2" charset="2"/>
              <a:buNone/>
            </a:pPr>
            <a:r>
              <a:rPr lang="zh-CN" altLang="en-US" sz="2500" smtClean="0"/>
              <a:t>    用户名   数据对象名  允许的操作类型   存取谓词</a:t>
            </a:r>
          </a:p>
          <a:p>
            <a:pPr algn="just" eaLnBrk="1" hangingPunct="1">
              <a:buFont typeface="Wingdings" pitchFamily="2" charset="2"/>
              <a:buNone/>
            </a:pPr>
            <a:r>
              <a:rPr lang="zh-CN" altLang="en-US" sz="2500" smtClean="0"/>
              <a:t>	王平      关系</a:t>
            </a:r>
            <a:r>
              <a:rPr lang="en-US" altLang="zh-CN" sz="2500" smtClean="0"/>
              <a:t>Student   SELECT             Sdept=</a:t>
            </a:r>
            <a:r>
              <a:rPr lang="en-US" altLang="zh-CN" sz="2500" smtClean="0">
                <a:sym typeface="Symbol" pitchFamily="18" charset="2"/>
              </a:rPr>
              <a:t></a:t>
            </a:r>
            <a:r>
              <a:rPr lang="en-US" altLang="zh-CN" sz="2500" smtClean="0"/>
              <a:t>CS</a:t>
            </a:r>
            <a:r>
              <a:rPr lang="en-US" altLang="zh-CN" sz="2500" smtClean="0">
                <a:sym typeface="Symbol" pitchFamily="18" charset="2"/>
              </a:rPr>
              <a:t></a:t>
            </a:r>
            <a:endParaRPr lang="en-US" altLang="zh-CN" sz="2500" smtClean="0"/>
          </a:p>
          <a:p>
            <a:pPr algn="just" eaLnBrk="1" hangingPunct="1">
              <a:buFont typeface="Wingdings" pitchFamily="2" charset="2"/>
              <a:buNone/>
            </a:pPr>
            <a:r>
              <a:rPr lang="en-US" altLang="zh-CN" sz="2500" smtClean="0"/>
              <a:t>	</a:t>
            </a:r>
            <a:r>
              <a:rPr lang="zh-CN" altLang="en-US" sz="2500" smtClean="0"/>
              <a:t>张明霞  关系</a:t>
            </a:r>
            <a:r>
              <a:rPr lang="en-US" altLang="zh-CN" sz="2500" smtClean="0"/>
              <a:t>Student    UPDATE          Sname=</a:t>
            </a:r>
            <a:r>
              <a:rPr lang="en-US" altLang="zh-CN" sz="2500" smtClean="0">
                <a:sym typeface="Symbol" pitchFamily="18" charset="2"/>
              </a:rPr>
              <a:t></a:t>
            </a:r>
            <a:r>
              <a:rPr lang="zh-CN" altLang="en-US" sz="2500" smtClean="0"/>
              <a:t>张明霞</a:t>
            </a:r>
            <a:r>
              <a:rPr lang="zh-CN" altLang="en-US" sz="2500" smtClean="0">
                <a:sym typeface="Symbol" pitchFamily="18" charset="2"/>
              </a:rPr>
              <a:t></a:t>
            </a:r>
            <a:endParaRPr lang="zh-CN" altLang="en-US" sz="2500" smtClean="0"/>
          </a:p>
          <a:p>
            <a:pPr algn="just" eaLnBrk="1" hangingPunct="1">
              <a:buFont typeface="Wingdings" pitchFamily="2" charset="2"/>
              <a:buNone/>
            </a:pPr>
            <a:r>
              <a:rPr lang="zh-CN" altLang="en-US" sz="2500" smtClean="0"/>
              <a:t>	张明霞   关系 </a:t>
            </a:r>
            <a:r>
              <a:rPr lang="en-US" altLang="zh-CN" sz="2500" smtClean="0"/>
              <a:t>Course     ALL                    </a:t>
            </a:r>
            <a:r>
              <a:rPr lang="zh-CN" altLang="en-US" sz="2500" smtClean="0"/>
              <a:t>空</a:t>
            </a:r>
          </a:p>
        </p:txBody>
      </p:sp>
      <p:sp>
        <p:nvSpPr>
          <p:cNvPr id="69636" name="Line 4"/>
          <p:cNvSpPr>
            <a:spLocks noChangeShapeType="1"/>
          </p:cNvSpPr>
          <p:nvPr/>
        </p:nvSpPr>
        <p:spPr bwMode="auto">
          <a:xfrm>
            <a:off x="684213" y="3284538"/>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37" name="Line 5"/>
          <p:cNvSpPr>
            <a:spLocks noChangeShapeType="1"/>
          </p:cNvSpPr>
          <p:nvPr/>
        </p:nvSpPr>
        <p:spPr bwMode="auto">
          <a:xfrm>
            <a:off x="684213" y="3817938"/>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38" name="Line 6"/>
          <p:cNvSpPr>
            <a:spLocks noChangeShapeType="1"/>
          </p:cNvSpPr>
          <p:nvPr/>
        </p:nvSpPr>
        <p:spPr bwMode="auto">
          <a:xfrm>
            <a:off x="760413" y="5113338"/>
            <a:ext cx="7086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39" name="Line 7"/>
          <p:cNvSpPr>
            <a:spLocks noChangeShapeType="1"/>
          </p:cNvSpPr>
          <p:nvPr/>
        </p:nvSpPr>
        <p:spPr bwMode="auto">
          <a:xfrm>
            <a:off x="1674813" y="3284538"/>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40" name="Line 8"/>
          <p:cNvSpPr>
            <a:spLocks noChangeShapeType="1"/>
          </p:cNvSpPr>
          <p:nvPr/>
        </p:nvSpPr>
        <p:spPr bwMode="auto">
          <a:xfrm>
            <a:off x="3708400" y="3284538"/>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9641" name="Line 9"/>
          <p:cNvSpPr>
            <a:spLocks noChangeShapeType="1"/>
          </p:cNvSpPr>
          <p:nvPr/>
        </p:nvSpPr>
        <p:spPr bwMode="auto">
          <a:xfrm>
            <a:off x="6011863" y="3284538"/>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自主存取控制方法（续）</a:t>
            </a:r>
          </a:p>
        </p:txBody>
      </p:sp>
      <p:sp>
        <p:nvSpPr>
          <p:cNvPr id="70659" name="Rectangle 3"/>
          <p:cNvSpPr>
            <a:spLocks noGrp="1" noChangeArrowheads="1"/>
          </p:cNvSpPr>
          <p:nvPr>
            <p:ph type="body" idx="1"/>
          </p:nvPr>
        </p:nvSpPr>
        <p:spPr/>
        <p:txBody>
          <a:bodyPr/>
          <a:lstStyle/>
          <a:p>
            <a:pPr eaLnBrk="1" hangingPunct="1">
              <a:lnSpc>
                <a:spcPct val="90000"/>
              </a:lnSpc>
            </a:pPr>
            <a:r>
              <a:rPr lang="zh-CN" altLang="en-US" sz="3400" smtClean="0"/>
              <a:t>自主存取控制小结</a:t>
            </a:r>
            <a:endParaRPr lang="zh-CN" altLang="en-US" sz="2600" smtClean="0"/>
          </a:p>
          <a:p>
            <a:pPr lvl="1" eaLnBrk="1" hangingPunct="1">
              <a:lnSpc>
                <a:spcPct val="150000"/>
              </a:lnSpc>
            </a:pPr>
            <a:r>
              <a:rPr lang="zh-CN" altLang="en-US" smtClean="0"/>
              <a:t>定义</a:t>
            </a:r>
            <a:r>
              <a:rPr lang="zh-CN" altLang="en-US" smtClean="0">
                <a:solidFill>
                  <a:srgbClr val="FF3300"/>
                </a:solidFill>
              </a:rPr>
              <a:t>存取权限</a:t>
            </a:r>
          </a:p>
          <a:p>
            <a:pPr lvl="2" eaLnBrk="1" hangingPunct="1">
              <a:lnSpc>
                <a:spcPct val="120000"/>
              </a:lnSpc>
            </a:pPr>
            <a:r>
              <a:rPr lang="zh-CN" altLang="en-US" sz="2600" smtClean="0">
                <a:solidFill>
                  <a:srgbClr val="FF3300"/>
                </a:solidFill>
              </a:rPr>
              <a:t>用户</a:t>
            </a:r>
          </a:p>
          <a:p>
            <a:pPr lvl="1" eaLnBrk="1" hangingPunct="1">
              <a:lnSpc>
                <a:spcPct val="120000"/>
              </a:lnSpc>
            </a:pPr>
            <a:endParaRPr lang="zh-CN" altLang="en-US" smtClean="0"/>
          </a:p>
          <a:p>
            <a:pPr lvl="1" eaLnBrk="1" hangingPunct="1">
              <a:lnSpc>
                <a:spcPct val="120000"/>
              </a:lnSpc>
            </a:pPr>
            <a:r>
              <a:rPr lang="zh-CN" altLang="en-US" smtClean="0"/>
              <a:t>检查</a:t>
            </a:r>
            <a:r>
              <a:rPr lang="zh-CN" altLang="en-US" smtClean="0">
                <a:solidFill>
                  <a:srgbClr val="FF3300"/>
                </a:solidFill>
              </a:rPr>
              <a:t>存取权限</a:t>
            </a:r>
          </a:p>
          <a:p>
            <a:pPr lvl="2" eaLnBrk="1" hangingPunct="1">
              <a:lnSpc>
                <a:spcPct val="120000"/>
              </a:lnSpc>
            </a:pPr>
            <a:r>
              <a:rPr lang="en-US" altLang="zh-CN" sz="2600" smtClean="0">
                <a:solidFill>
                  <a:srgbClr val="FF3300"/>
                </a:solidFill>
              </a:rPr>
              <a:t>DBMS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自主存取控制方法（续）</a:t>
            </a:r>
          </a:p>
        </p:txBody>
      </p:sp>
      <p:sp>
        <p:nvSpPr>
          <p:cNvPr id="71683" name="Rectangle 3"/>
          <p:cNvSpPr>
            <a:spLocks noGrp="1" noChangeArrowheads="1"/>
          </p:cNvSpPr>
          <p:nvPr>
            <p:ph type="body" idx="1"/>
          </p:nvPr>
        </p:nvSpPr>
        <p:spPr>
          <a:xfrm>
            <a:off x="250825" y="1341438"/>
            <a:ext cx="8604250" cy="4464050"/>
          </a:xfrm>
        </p:spPr>
        <p:txBody>
          <a:bodyPr/>
          <a:lstStyle/>
          <a:p>
            <a:pPr eaLnBrk="1" hangingPunct="1">
              <a:lnSpc>
                <a:spcPct val="90000"/>
              </a:lnSpc>
            </a:pPr>
            <a:r>
              <a:rPr lang="zh-CN" altLang="en-US" sz="3400" smtClean="0"/>
              <a:t>自主存取控制小结</a:t>
            </a:r>
            <a:r>
              <a:rPr lang="en-US" altLang="zh-CN" sz="3400" smtClean="0"/>
              <a:t>(</a:t>
            </a:r>
            <a:r>
              <a:rPr lang="zh-CN" altLang="en-US" sz="3400" smtClean="0"/>
              <a:t>续</a:t>
            </a:r>
            <a:r>
              <a:rPr lang="en-US" altLang="zh-CN" sz="3400" smtClean="0"/>
              <a:t>)</a:t>
            </a:r>
          </a:p>
          <a:p>
            <a:pPr lvl="1" eaLnBrk="1" hangingPunct="1">
              <a:lnSpc>
                <a:spcPct val="110000"/>
              </a:lnSpc>
              <a:spcBef>
                <a:spcPct val="40000"/>
              </a:spcBef>
            </a:pPr>
            <a:r>
              <a:rPr lang="zh-CN" altLang="en-US" smtClean="0"/>
              <a:t>授权</a:t>
            </a:r>
            <a:r>
              <a:rPr lang="zh-CN" altLang="en-US" smtClean="0">
                <a:solidFill>
                  <a:srgbClr val="FF3300"/>
                </a:solidFill>
              </a:rPr>
              <a:t>粒度</a:t>
            </a:r>
          </a:p>
          <a:p>
            <a:pPr lvl="2" eaLnBrk="1" hangingPunct="1">
              <a:lnSpc>
                <a:spcPct val="110000"/>
              </a:lnSpc>
              <a:spcBef>
                <a:spcPct val="40000"/>
              </a:spcBef>
            </a:pPr>
            <a:r>
              <a:rPr lang="zh-CN" altLang="en-US" sz="2600" smtClean="0"/>
              <a:t>数据对象粒度：数据库、表、属性列、行</a:t>
            </a:r>
          </a:p>
          <a:p>
            <a:pPr lvl="1" eaLnBrk="1" hangingPunct="1">
              <a:lnSpc>
                <a:spcPct val="110000"/>
              </a:lnSpc>
              <a:spcBef>
                <a:spcPct val="40000"/>
              </a:spcBef>
            </a:pPr>
            <a:r>
              <a:rPr lang="zh-CN" altLang="en-US" sz="3000" smtClean="0"/>
              <a:t>数据值粒度：</a:t>
            </a:r>
            <a:r>
              <a:rPr lang="zh-CN" altLang="en-US" sz="3000" smtClean="0">
                <a:solidFill>
                  <a:srgbClr val="FF3300"/>
                </a:solidFill>
              </a:rPr>
              <a:t>存取谓词</a:t>
            </a:r>
          </a:p>
          <a:p>
            <a:pPr lvl="2" eaLnBrk="1" hangingPunct="1">
              <a:lnSpc>
                <a:spcPct val="110000"/>
              </a:lnSpc>
              <a:spcBef>
                <a:spcPct val="40000"/>
              </a:spcBef>
            </a:pPr>
            <a:r>
              <a:rPr lang="zh-CN" altLang="en-US" sz="2600" smtClean="0"/>
              <a:t>授权粒度越细，授权子系统就越灵活，能够提供的安全性就越完善。但另一方面，因数据字典变大变复杂，系统定义与检查权限的开销也会相应地增大。</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自主存取控制方法（续）</a:t>
            </a:r>
          </a:p>
        </p:txBody>
      </p:sp>
      <p:sp>
        <p:nvSpPr>
          <p:cNvPr id="72707" name="Rectangle 3"/>
          <p:cNvSpPr>
            <a:spLocks noGrp="1" noChangeArrowheads="1"/>
          </p:cNvSpPr>
          <p:nvPr>
            <p:ph type="body" idx="1"/>
          </p:nvPr>
        </p:nvSpPr>
        <p:spPr/>
        <p:txBody>
          <a:bodyPr/>
          <a:lstStyle/>
          <a:p>
            <a:pPr eaLnBrk="1" hangingPunct="1">
              <a:lnSpc>
                <a:spcPct val="90000"/>
              </a:lnSpc>
            </a:pPr>
            <a:r>
              <a:rPr lang="zh-CN" altLang="en-US" sz="3400" smtClean="0"/>
              <a:t>自主存取控制小结</a:t>
            </a:r>
            <a:r>
              <a:rPr lang="en-US" altLang="zh-CN" sz="3400" smtClean="0"/>
              <a:t>(</a:t>
            </a:r>
            <a:r>
              <a:rPr lang="zh-CN" altLang="en-US" sz="3400" smtClean="0"/>
              <a:t>续</a:t>
            </a:r>
            <a:r>
              <a:rPr lang="en-US" altLang="zh-CN" sz="3400" smtClean="0"/>
              <a:t>)</a:t>
            </a:r>
          </a:p>
          <a:p>
            <a:pPr lvl="1" eaLnBrk="1" hangingPunct="1">
              <a:lnSpc>
                <a:spcPct val="140000"/>
              </a:lnSpc>
              <a:spcBef>
                <a:spcPct val="60000"/>
              </a:spcBef>
            </a:pPr>
            <a:r>
              <a:rPr lang="zh-CN" altLang="en-US" smtClean="0"/>
              <a:t>优点</a:t>
            </a:r>
          </a:p>
          <a:p>
            <a:pPr lvl="2" eaLnBrk="1" hangingPunct="1">
              <a:lnSpc>
                <a:spcPct val="140000"/>
              </a:lnSpc>
              <a:spcBef>
                <a:spcPct val="60000"/>
              </a:spcBef>
            </a:pPr>
            <a:r>
              <a:rPr lang="zh-CN" altLang="en-US" sz="2600" smtClean="0"/>
              <a:t>能够</a:t>
            </a:r>
            <a:r>
              <a:rPr lang="zh-CN" altLang="en-US" sz="2600" smtClean="0">
                <a:solidFill>
                  <a:srgbClr val="FF3300"/>
                </a:solidFill>
              </a:rPr>
              <a:t>通过授权机制有效地控制其他用户对敏感数据的存取</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自主存取控制方法（续）</a:t>
            </a:r>
          </a:p>
        </p:txBody>
      </p:sp>
      <p:sp>
        <p:nvSpPr>
          <p:cNvPr id="73731" name="Rectangle 3"/>
          <p:cNvSpPr>
            <a:spLocks noGrp="1" noChangeArrowheads="1"/>
          </p:cNvSpPr>
          <p:nvPr>
            <p:ph type="body" idx="1"/>
          </p:nvPr>
        </p:nvSpPr>
        <p:spPr>
          <a:xfrm>
            <a:off x="539750" y="1412875"/>
            <a:ext cx="7772400" cy="4119563"/>
          </a:xfrm>
        </p:spPr>
        <p:txBody>
          <a:bodyPr/>
          <a:lstStyle/>
          <a:p>
            <a:pPr eaLnBrk="1" hangingPunct="1">
              <a:lnSpc>
                <a:spcPct val="90000"/>
              </a:lnSpc>
            </a:pPr>
            <a:r>
              <a:rPr lang="zh-CN" altLang="en-US" sz="3400" smtClean="0"/>
              <a:t>自主存取控制小结</a:t>
            </a:r>
            <a:r>
              <a:rPr lang="en-US" altLang="zh-CN" sz="3400" smtClean="0"/>
              <a:t>(</a:t>
            </a:r>
            <a:r>
              <a:rPr lang="zh-CN" altLang="en-US" sz="3400" smtClean="0"/>
              <a:t>续</a:t>
            </a:r>
            <a:r>
              <a:rPr lang="en-US" altLang="zh-CN" sz="3400" smtClean="0"/>
              <a:t>)</a:t>
            </a:r>
          </a:p>
          <a:p>
            <a:pPr lvl="1" eaLnBrk="1" hangingPunct="1">
              <a:spcBef>
                <a:spcPct val="60000"/>
              </a:spcBef>
            </a:pPr>
            <a:r>
              <a:rPr lang="zh-CN" altLang="en-US" smtClean="0"/>
              <a:t>缺点</a:t>
            </a:r>
          </a:p>
          <a:p>
            <a:pPr lvl="2" eaLnBrk="1" hangingPunct="1">
              <a:spcBef>
                <a:spcPct val="60000"/>
              </a:spcBef>
            </a:pPr>
            <a:r>
              <a:rPr lang="zh-CN" altLang="en-US" sz="2600" smtClean="0"/>
              <a:t>可能存在数据的“</a:t>
            </a:r>
            <a:r>
              <a:rPr lang="zh-CN" altLang="en-US" sz="2600" smtClean="0">
                <a:solidFill>
                  <a:srgbClr val="FF3300"/>
                </a:solidFill>
              </a:rPr>
              <a:t>无意泄露</a:t>
            </a:r>
            <a:r>
              <a:rPr lang="zh-CN" altLang="en-US" sz="2600" smtClean="0"/>
              <a:t>”</a:t>
            </a:r>
          </a:p>
          <a:p>
            <a:pPr lvl="2" eaLnBrk="1" hangingPunct="1">
              <a:spcBef>
                <a:spcPct val="60000"/>
              </a:spcBef>
            </a:pPr>
            <a:r>
              <a:rPr lang="zh-CN" altLang="en-US" sz="2600" smtClean="0"/>
              <a:t>原因：这种机制仅仅通过对</a:t>
            </a:r>
            <a:r>
              <a:rPr lang="zh-CN" altLang="en-US" sz="2600" smtClean="0">
                <a:solidFill>
                  <a:srgbClr val="FF3300"/>
                </a:solidFill>
              </a:rPr>
              <a:t>数据的存取权限</a:t>
            </a:r>
            <a:r>
              <a:rPr lang="zh-CN" altLang="en-US" sz="2600" smtClean="0"/>
              <a:t>来进行安全控制，而数据本身并无安全性标记。    </a:t>
            </a:r>
          </a:p>
          <a:p>
            <a:pPr lvl="2" eaLnBrk="1" hangingPunct="1">
              <a:spcBef>
                <a:spcPct val="60000"/>
              </a:spcBef>
            </a:pPr>
            <a:r>
              <a:rPr lang="zh-CN" altLang="en-US" sz="2600" smtClean="0"/>
              <a:t>解决：对系统控制下的</a:t>
            </a:r>
            <a:r>
              <a:rPr lang="zh-CN" altLang="en-US" sz="2600" smtClean="0">
                <a:solidFill>
                  <a:srgbClr val="FF3300"/>
                </a:solidFill>
              </a:rPr>
              <a:t>所有主客体实施强制存取控制</a:t>
            </a:r>
            <a:r>
              <a:rPr lang="zh-CN" altLang="en-US" sz="2600" smtClean="0"/>
              <a:t>策略</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数据库安全性控制</a:t>
            </a:r>
          </a:p>
        </p:txBody>
      </p:sp>
      <p:sp>
        <p:nvSpPr>
          <p:cNvPr id="74755"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数据库安全性控制概述</a:t>
            </a:r>
          </a:p>
          <a:p>
            <a:pPr eaLnBrk="1" hangingPunct="1">
              <a:buFont typeface="Wingdings" pitchFamily="2" charset="2"/>
              <a:buNone/>
            </a:pPr>
            <a:r>
              <a:rPr lang="zh-CN" altLang="en-US" sz="2600" smtClean="0"/>
              <a:t>用户标识与鉴别</a:t>
            </a:r>
          </a:p>
          <a:p>
            <a:pPr eaLnBrk="1" hangingPunct="1">
              <a:buFont typeface="Wingdings" pitchFamily="2" charset="2"/>
              <a:buNone/>
            </a:pPr>
            <a:r>
              <a:rPr lang="zh-CN" altLang="en-US" sz="2600" smtClean="0"/>
              <a:t>存取控制</a:t>
            </a:r>
          </a:p>
          <a:p>
            <a:pPr eaLnBrk="1" hangingPunct="1">
              <a:buFont typeface="Wingdings" pitchFamily="2" charset="2"/>
              <a:buNone/>
            </a:pPr>
            <a:r>
              <a:rPr lang="zh-CN" altLang="en-US" sz="2600" smtClean="0"/>
              <a:t>自主存取控制方法</a:t>
            </a:r>
          </a:p>
          <a:p>
            <a:pPr eaLnBrk="1" hangingPunct="1">
              <a:buFont typeface="Wingdings" pitchFamily="2" charset="2"/>
              <a:buNone/>
            </a:pPr>
            <a:r>
              <a:rPr lang="zh-CN" altLang="en-US" sz="2600" smtClean="0">
                <a:solidFill>
                  <a:schemeClr val="accent2"/>
                </a:solidFill>
              </a:rPr>
              <a:t>强制存取控制方法</a:t>
            </a:r>
          </a:p>
          <a:p>
            <a:pPr eaLnBrk="1" hangingPunct="1">
              <a:buFont typeface="Wingdings" pitchFamily="2" charset="2"/>
              <a:buNone/>
            </a:pPr>
            <a:r>
              <a:rPr lang="zh-CN" altLang="en-US" sz="2600" smtClean="0"/>
              <a:t>视图机制</a:t>
            </a:r>
          </a:p>
          <a:p>
            <a:pPr eaLnBrk="1" hangingPunct="1">
              <a:buFont typeface="Wingdings" pitchFamily="2" charset="2"/>
              <a:buNone/>
            </a:pPr>
            <a:r>
              <a:rPr lang="zh-CN" altLang="en-US" sz="2600" smtClean="0"/>
              <a:t>审计</a:t>
            </a:r>
          </a:p>
          <a:p>
            <a:pPr eaLnBrk="1" hangingPunct="1">
              <a:buFont typeface="Wingdings" pitchFamily="2" charset="2"/>
              <a:buNone/>
            </a:pPr>
            <a:r>
              <a:rPr lang="zh-CN" altLang="en-US" sz="2600" smtClean="0"/>
              <a:t>数据加密</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强制存取控制方法</a:t>
            </a:r>
          </a:p>
        </p:txBody>
      </p:sp>
      <p:sp>
        <p:nvSpPr>
          <p:cNvPr id="75779" name="Rectangle 3"/>
          <p:cNvSpPr>
            <a:spLocks noGrp="1" noChangeArrowheads="1"/>
          </p:cNvSpPr>
          <p:nvPr>
            <p:ph type="body" idx="1"/>
          </p:nvPr>
        </p:nvSpPr>
        <p:spPr/>
        <p:txBody>
          <a:bodyPr/>
          <a:lstStyle/>
          <a:p>
            <a:pPr eaLnBrk="1" hangingPunct="1">
              <a:lnSpc>
                <a:spcPct val="90000"/>
              </a:lnSpc>
            </a:pPr>
            <a:r>
              <a:rPr lang="zh-CN" altLang="en-US" sz="3400" smtClean="0"/>
              <a:t>什么是强制存取控制</a:t>
            </a:r>
          </a:p>
          <a:p>
            <a:pPr lvl="1" eaLnBrk="1" hangingPunct="1"/>
            <a:r>
              <a:rPr lang="zh-CN" altLang="en-US" smtClean="0"/>
              <a:t>强制存取控制</a:t>
            </a:r>
            <a:r>
              <a:rPr lang="en-US" altLang="zh-CN" smtClean="0"/>
              <a:t>(MAC)</a:t>
            </a:r>
            <a:r>
              <a:rPr lang="zh-CN" altLang="en-US" smtClean="0"/>
              <a:t>是指</a:t>
            </a:r>
            <a:r>
              <a:rPr lang="zh-CN" altLang="en-US" smtClean="0">
                <a:solidFill>
                  <a:srgbClr val="FF3300"/>
                </a:solidFill>
              </a:rPr>
              <a:t>系统为保证更高程度的安全性，按照</a:t>
            </a:r>
            <a:r>
              <a:rPr lang="en-US" altLang="zh-CN" smtClean="0">
                <a:solidFill>
                  <a:srgbClr val="FF3300"/>
                </a:solidFill>
              </a:rPr>
              <a:t>TDI/TCSEC</a:t>
            </a:r>
            <a:r>
              <a:rPr lang="zh-CN" altLang="en-US" smtClean="0">
                <a:solidFill>
                  <a:srgbClr val="FF3300"/>
                </a:solidFill>
              </a:rPr>
              <a:t>标准中安全策略的要求，所采取的强制存取检查</a:t>
            </a:r>
            <a:r>
              <a:rPr lang="zh-CN" altLang="en-US" smtClean="0"/>
              <a:t>手段。</a:t>
            </a:r>
          </a:p>
          <a:p>
            <a:pPr lvl="1" eaLnBrk="1" hangingPunct="1">
              <a:spcBef>
                <a:spcPct val="50000"/>
              </a:spcBef>
            </a:pPr>
            <a:r>
              <a:rPr lang="en-US" altLang="zh-CN" smtClean="0"/>
              <a:t>MAC</a:t>
            </a:r>
            <a:r>
              <a:rPr lang="zh-CN" altLang="en-US" smtClean="0"/>
              <a:t>不是用户能直接感知或进行控制的。</a:t>
            </a:r>
          </a:p>
          <a:p>
            <a:pPr lvl="1" eaLnBrk="1" hangingPunct="1">
              <a:spcBef>
                <a:spcPct val="50000"/>
              </a:spcBef>
            </a:pPr>
            <a:r>
              <a:rPr lang="en-US" altLang="zh-CN" smtClean="0"/>
              <a:t>MAC</a:t>
            </a:r>
            <a:r>
              <a:rPr lang="zh-CN" altLang="en-US" smtClean="0"/>
              <a:t>适用于对数据有</a:t>
            </a:r>
            <a:r>
              <a:rPr lang="zh-CN" altLang="en-US" smtClean="0">
                <a:solidFill>
                  <a:srgbClr val="FF3300"/>
                </a:solidFill>
              </a:rPr>
              <a:t>严格而固定密级分类</a:t>
            </a:r>
            <a:r>
              <a:rPr lang="zh-CN" altLang="en-US" smtClean="0"/>
              <a:t>的部门</a:t>
            </a:r>
          </a:p>
          <a:p>
            <a:pPr lvl="2" eaLnBrk="1" hangingPunct="1"/>
            <a:r>
              <a:rPr lang="zh-CN" altLang="en-US" sz="2600" smtClean="0"/>
              <a:t> </a:t>
            </a:r>
            <a:r>
              <a:rPr lang="zh-CN" altLang="en-US" sz="2600" smtClean="0">
                <a:solidFill>
                  <a:srgbClr val="FF3300"/>
                </a:solidFill>
              </a:rPr>
              <a:t>军事部门</a:t>
            </a:r>
          </a:p>
          <a:p>
            <a:pPr lvl="2" eaLnBrk="1" hangingPunct="1"/>
            <a:r>
              <a:rPr lang="zh-CN" altLang="en-US" sz="2600" smtClean="0"/>
              <a:t> </a:t>
            </a:r>
            <a:r>
              <a:rPr lang="zh-CN" altLang="en-US" sz="2600" smtClean="0">
                <a:solidFill>
                  <a:srgbClr val="FF3300"/>
                </a:solidFill>
              </a:rPr>
              <a:t>政府部门</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400" smtClean="0"/>
              <a:t>计算机系统的三类安全性问题</a:t>
            </a:r>
            <a:r>
              <a:rPr lang="zh-CN" altLang="en-US" smtClean="0"/>
              <a:t> </a:t>
            </a:r>
          </a:p>
        </p:txBody>
      </p:sp>
      <p:sp>
        <p:nvSpPr>
          <p:cNvPr id="13315" name="Rectangle 3"/>
          <p:cNvSpPr>
            <a:spLocks noGrp="1" noChangeArrowheads="1"/>
          </p:cNvSpPr>
          <p:nvPr>
            <p:ph type="body" idx="1"/>
          </p:nvPr>
        </p:nvSpPr>
        <p:spPr/>
        <p:txBody>
          <a:bodyPr/>
          <a:lstStyle/>
          <a:p>
            <a:pPr eaLnBrk="1" hangingPunct="1"/>
            <a:r>
              <a:rPr lang="zh-CN" altLang="en-US" sz="3400" smtClean="0"/>
              <a:t>什么是</a:t>
            </a:r>
            <a:r>
              <a:rPr lang="zh-CN" altLang="en-US" sz="3400" smtClean="0">
                <a:solidFill>
                  <a:srgbClr val="FF3300"/>
                </a:solidFill>
              </a:rPr>
              <a:t>计算机系统安全性</a:t>
            </a:r>
          </a:p>
          <a:p>
            <a:pPr lvl="1" eaLnBrk="1" hangingPunct="1">
              <a:lnSpc>
                <a:spcPct val="150000"/>
              </a:lnSpc>
            </a:pPr>
            <a:r>
              <a:rPr lang="zh-CN" altLang="en-US" smtClean="0"/>
              <a:t>为计算机系统</a:t>
            </a:r>
            <a:r>
              <a:rPr lang="zh-CN" altLang="en-US" smtClean="0">
                <a:solidFill>
                  <a:srgbClr val="FF3300"/>
                </a:solidFill>
              </a:rPr>
              <a:t>建立和采取的各种安全保护措施</a:t>
            </a:r>
            <a:r>
              <a:rPr lang="zh-CN" altLang="en-US" smtClean="0"/>
              <a:t>，以保护计算机系统中的</a:t>
            </a:r>
            <a:r>
              <a:rPr lang="zh-CN" altLang="en-US" smtClean="0">
                <a:solidFill>
                  <a:srgbClr val="FF3300"/>
                </a:solidFill>
              </a:rPr>
              <a:t>硬件</a:t>
            </a:r>
            <a:r>
              <a:rPr lang="zh-CN" altLang="en-US" smtClean="0"/>
              <a:t>、</a:t>
            </a:r>
            <a:r>
              <a:rPr lang="zh-CN" altLang="en-US" smtClean="0">
                <a:solidFill>
                  <a:srgbClr val="FF3300"/>
                </a:solidFill>
              </a:rPr>
              <a:t>软件</a:t>
            </a:r>
            <a:r>
              <a:rPr lang="zh-CN" altLang="en-US" smtClean="0"/>
              <a:t>及</a:t>
            </a:r>
            <a:r>
              <a:rPr lang="zh-CN" altLang="en-US" smtClean="0">
                <a:solidFill>
                  <a:srgbClr val="FF3300"/>
                </a:solidFill>
              </a:rPr>
              <a:t>数据</a:t>
            </a:r>
            <a:r>
              <a:rPr lang="zh-CN" altLang="en-US" smtClean="0"/>
              <a:t>，防止其因</a:t>
            </a:r>
            <a:r>
              <a:rPr lang="zh-CN" altLang="en-US" smtClean="0">
                <a:solidFill>
                  <a:srgbClr val="FF3300"/>
                </a:solidFill>
              </a:rPr>
              <a:t>偶然或恶意的原因</a:t>
            </a:r>
            <a:r>
              <a:rPr lang="zh-CN" altLang="en-US" smtClean="0"/>
              <a:t>使系统遭到破坏，数据遭到更改或泄露等。</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强制存取控制方法（续）</a:t>
            </a:r>
          </a:p>
        </p:txBody>
      </p:sp>
      <p:sp>
        <p:nvSpPr>
          <p:cNvPr id="76803" name="Rectangle 3"/>
          <p:cNvSpPr>
            <a:spLocks noGrp="1" noChangeArrowheads="1"/>
          </p:cNvSpPr>
          <p:nvPr>
            <p:ph type="body" idx="1"/>
          </p:nvPr>
        </p:nvSpPr>
        <p:spPr/>
        <p:txBody>
          <a:bodyPr/>
          <a:lstStyle/>
          <a:p>
            <a:pPr eaLnBrk="1" hangingPunct="1">
              <a:lnSpc>
                <a:spcPct val="90000"/>
              </a:lnSpc>
            </a:pPr>
            <a:r>
              <a:rPr lang="zh-CN" altLang="en-US" sz="3400" smtClean="0">
                <a:solidFill>
                  <a:srgbClr val="FF3300"/>
                </a:solidFill>
              </a:rPr>
              <a:t>主体</a:t>
            </a:r>
            <a:r>
              <a:rPr lang="zh-CN" altLang="en-US" sz="3400" smtClean="0"/>
              <a:t>与</a:t>
            </a:r>
            <a:r>
              <a:rPr lang="zh-CN" altLang="en-US" sz="3400" smtClean="0">
                <a:solidFill>
                  <a:srgbClr val="FF3300"/>
                </a:solidFill>
              </a:rPr>
              <a:t>客体</a:t>
            </a:r>
          </a:p>
          <a:p>
            <a:pPr lvl="1" eaLnBrk="1" hangingPunct="1">
              <a:lnSpc>
                <a:spcPct val="90000"/>
              </a:lnSpc>
            </a:pPr>
            <a:r>
              <a:rPr lang="zh-CN" altLang="en-US" smtClean="0"/>
              <a:t>在</a:t>
            </a:r>
            <a:r>
              <a:rPr lang="en-US" altLang="zh-CN" smtClean="0"/>
              <a:t>MAC</a:t>
            </a:r>
            <a:r>
              <a:rPr lang="zh-CN" altLang="en-US" smtClean="0"/>
              <a:t>中，</a:t>
            </a:r>
            <a:r>
              <a:rPr lang="en-US" altLang="zh-CN" smtClean="0"/>
              <a:t>DBMS</a:t>
            </a:r>
            <a:r>
              <a:rPr lang="zh-CN" altLang="en-US" smtClean="0"/>
              <a:t>所管理的全部实体被分为主体和客体两大类</a:t>
            </a:r>
          </a:p>
          <a:p>
            <a:pPr lvl="1" eaLnBrk="1" hangingPunct="1">
              <a:lnSpc>
                <a:spcPct val="90000"/>
              </a:lnSpc>
            </a:pPr>
            <a:r>
              <a:rPr lang="zh-CN" altLang="en-US" smtClean="0">
                <a:solidFill>
                  <a:srgbClr val="FF3300"/>
                </a:solidFill>
              </a:rPr>
              <a:t>主体</a:t>
            </a:r>
            <a:r>
              <a:rPr lang="zh-CN" altLang="en-US" smtClean="0"/>
              <a:t>是系统中的活动实体</a:t>
            </a:r>
          </a:p>
          <a:p>
            <a:pPr lvl="2" eaLnBrk="1" hangingPunct="1">
              <a:lnSpc>
                <a:spcPct val="90000"/>
              </a:lnSpc>
            </a:pPr>
            <a:r>
              <a:rPr lang="zh-CN" altLang="en-US" smtClean="0"/>
              <a:t> </a:t>
            </a:r>
            <a:r>
              <a:rPr lang="en-US" altLang="zh-CN" smtClean="0"/>
              <a:t>DBMS</a:t>
            </a:r>
            <a:r>
              <a:rPr lang="zh-CN" altLang="en-US" smtClean="0"/>
              <a:t>所管理的实际用户</a:t>
            </a:r>
          </a:p>
          <a:p>
            <a:pPr lvl="2" eaLnBrk="1" hangingPunct="1">
              <a:lnSpc>
                <a:spcPct val="90000"/>
              </a:lnSpc>
            </a:pPr>
            <a:r>
              <a:rPr lang="zh-CN" altLang="en-US" smtClean="0"/>
              <a:t> 代表用户的各进程</a:t>
            </a:r>
          </a:p>
          <a:p>
            <a:pPr lvl="1" eaLnBrk="1" hangingPunct="1">
              <a:lnSpc>
                <a:spcPct val="90000"/>
              </a:lnSpc>
            </a:pPr>
            <a:r>
              <a:rPr lang="zh-CN" altLang="en-US" smtClean="0">
                <a:solidFill>
                  <a:srgbClr val="FF3300"/>
                </a:solidFill>
              </a:rPr>
              <a:t>客体</a:t>
            </a:r>
            <a:r>
              <a:rPr lang="zh-CN" altLang="en-US" smtClean="0"/>
              <a:t>是系统中的被动实体，是受主体操纵的</a:t>
            </a:r>
          </a:p>
          <a:p>
            <a:pPr lvl="2" eaLnBrk="1" hangingPunct="1">
              <a:lnSpc>
                <a:spcPct val="90000"/>
              </a:lnSpc>
            </a:pPr>
            <a:r>
              <a:rPr lang="zh-CN" altLang="en-US" smtClean="0"/>
              <a:t> 文件</a:t>
            </a:r>
          </a:p>
          <a:p>
            <a:pPr lvl="2" eaLnBrk="1" hangingPunct="1">
              <a:lnSpc>
                <a:spcPct val="90000"/>
              </a:lnSpc>
            </a:pPr>
            <a:r>
              <a:rPr lang="zh-CN" altLang="en-US" smtClean="0"/>
              <a:t> 基表</a:t>
            </a:r>
          </a:p>
          <a:p>
            <a:pPr lvl="2" eaLnBrk="1" hangingPunct="1">
              <a:lnSpc>
                <a:spcPct val="90000"/>
              </a:lnSpc>
            </a:pPr>
            <a:r>
              <a:rPr lang="zh-CN" altLang="en-US" smtClean="0"/>
              <a:t> 索引</a:t>
            </a:r>
          </a:p>
          <a:p>
            <a:pPr lvl="2" eaLnBrk="1" hangingPunct="1">
              <a:lnSpc>
                <a:spcPct val="90000"/>
              </a:lnSpc>
            </a:pPr>
            <a:r>
              <a:rPr lang="zh-CN" altLang="en-US" smtClean="0"/>
              <a:t> 视图</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强制存取控制方法（续）</a:t>
            </a:r>
          </a:p>
        </p:txBody>
      </p:sp>
      <p:sp>
        <p:nvSpPr>
          <p:cNvPr id="77827" name="Rectangle 3"/>
          <p:cNvSpPr>
            <a:spLocks noGrp="1" noChangeArrowheads="1"/>
          </p:cNvSpPr>
          <p:nvPr>
            <p:ph type="body" idx="1"/>
          </p:nvPr>
        </p:nvSpPr>
        <p:spPr/>
        <p:txBody>
          <a:bodyPr/>
          <a:lstStyle/>
          <a:p>
            <a:pPr eaLnBrk="1" hangingPunct="1">
              <a:lnSpc>
                <a:spcPct val="90000"/>
              </a:lnSpc>
            </a:pPr>
            <a:r>
              <a:rPr lang="zh-CN" altLang="en-US" sz="3400" smtClean="0">
                <a:solidFill>
                  <a:srgbClr val="FF3300"/>
                </a:solidFill>
              </a:rPr>
              <a:t>敏感度</a:t>
            </a:r>
            <a:r>
              <a:rPr lang="zh-CN" altLang="en-US" sz="3400" smtClean="0"/>
              <a:t>标记</a:t>
            </a:r>
          </a:p>
          <a:p>
            <a:pPr lvl="1" eaLnBrk="1" hangingPunct="1">
              <a:lnSpc>
                <a:spcPct val="110000"/>
              </a:lnSpc>
            </a:pPr>
            <a:r>
              <a:rPr lang="zh-CN" altLang="en-US" smtClean="0"/>
              <a:t> 对于主体和客体，</a:t>
            </a:r>
            <a:r>
              <a:rPr lang="en-US" altLang="zh-CN" smtClean="0"/>
              <a:t>DBMS</a:t>
            </a:r>
            <a:r>
              <a:rPr lang="zh-CN" altLang="en-US" smtClean="0"/>
              <a:t>为它们每个实例（值）指派一个</a:t>
            </a:r>
            <a:r>
              <a:rPr lang="zh-CN" altLang="en-US" smtClean="0">
                <a:solidFill>
                  <a:srgbClr val="FF3300"/>
                </a:solidFill>
              </a:rPr>
              <a:t>敏感度标记</a:t>
            </a:r>
            <a:r>
              <a:rPr lang="zh-CN" altLang="en-US" smtClean="0"/>
              <a:t>（</a:t>
            </a:r>
            <a:r>
              <a:rPr lang="en-US" altLang="zh-CN" smtClean="0"/>
              <a:t>Label</a:t>
            </a:r>
            <a:r>
              <a:rPr lang="zh-CN" altLang="en-US" smtClean="0"/>
              <a:t>）</a:t>
            </a:r>
          </a:p>
          <a:p>
            <a:pPr lvl="1" eaLnBrk="1" hangingPunct="1">
              <a:spcBef>
                <a:spcPct val="80000"/>
              </a:spcBef>
            </a:pPr>
            <a:r>
              <a:rPr lang="zh-CN" altLang="en-US" smtClean="0"/>
              <a:t> 敏感度标记分成若干级别</a:t>
            </a:r>
          </a:p>
          <a:p>
            <a:pPr lvl="2" eaLnBrk="1" hangingPunct="1"/>
            <a:r>
              <a:rPr lang="zh-CN" altLang="en-US" smtClean="0"/>
              <a:t> </a:t>
            </a:r>
            <a:r>
              <a:rPr lang="zh-CN" altLang="en-US" smtClean="0">
                <a:solidFill>
                  <a:srgbClr val="FF3300"/>
                </a:solidFill>
              </a:rPr>
              <a:t>绝密</a:t>
            </a:r>
            <a:r>
              <a:rPr lang="zh-CN" altLang="en-US" smtClean="0"/>
              <a:t>（</a:t>
            </a:r>
            <a:r>
              <a:rPr lang="en-US" altLang="zh-CN" smtClean="0"/>
              <a:t>Top Secret</a:t>
            </a:r>
            <a:r>
              <a:rPr lang="zh-CN" altLang="en-US" smtClean="0"/>
              <a:t>）</a:t>
            </a:r>
          </a:p>
          <a:p>
            <a:pPr lvl="2" eaLnBrk="1" hangingPunct="1"/>
            <a:r>
              <a:rPr lang="zh-CN" altLang="en-US" smtClean="0"/>
              <a:t> </a:t>
            </a:r>
            <a:r>
              <a:rPr lang="zh-CN" altLang="en-US" smtClean="0">
                <a:solidFill>
                  <a:srgbClr val="FF3300"/>
                </a:solidFill>
              </a:rPr>
              <a:t>机密</a:t>
            </a:r>
            <a:r>
              <a:rPr lang="zh-CN" altLang="en-US" smtClean="0"/>
              <a:t>（</a:t>
            </a:r>
            <a:r>
              <a:rPr lang="en-US" altLang="zh-CN" smtClean="0"/>
              <a:t>Secret</a:t>
            </a:r>
            <a:r>
              <a:rPr lang="zh-CN" altLang="en-US" smtClean="0"/>
              <a:t>）</a:t>
            </a:r>
          </a:p>
          <a:p>
            <a:pPr lvl="2" eaLnBrk="1" hangingPunct="1"/>
            <a:r>
              <a:rPr lang="zh-CN" altLang="en-US" smtClean="0"/>
              <a:t> </a:t>
            </a:r>
            <a:r>
              <a:rPr lang="zh-CN" altLang="en-US" smtClean="0">
                <a:solidFill>
                  <a:srgbClr val="FF0000"/>
                </a:solidFill>
              </a:rPr>
              <a:t>保密</a:t>
            </a:r>
            <a:r>
              <a:rPr lang="zh-CN" altLang="en-US" smtClean="0"/>
              <a:t>（</a:t>
            </a:r>
            <a:r>
              <a:rPr lang="en-US" altLang="zh-CN" smtClean="0"/>
              <a:t>Confidential</a:t>
            </a:r>
            <a:r>
              <a:rPr lang="zh-CN" altLang="en-US" smtClean="0"/>
              <a:t>）</a:t>
            </a:r>
          </a:p>
          <a:p>
            <a:pPr lvl="2" eaLnBrk="1" hangingPunct="1"/>
            <a:r>
              <a:rPr lang="zh-CN" altLang="en-US" smtClean="0"/>
              <a:t> </a:t>
            </a:r>
            <a:r>
              <a:rPr lang="zh-CN" altLang="en-US" smtClean="0">
                <a:solidFill>
                  <a:srgbClr val="FF3300"/>
                </a:solidFill>
              </a:rPr>
              <a:t>公开</a:t>
            </a:r>
            <a:r>
              <a:rPr lang="zh-CN" altLang="en-US" smtClean="0"/>
              <a:t>（</a:t>
            </a:r>
            <a:r>
              <a:rPr lang="en-US" altLang="zh-CN" smtClean="0"/>
              <a:t>Public</a:t>
            </a:r>
            <a:r>
              <a:rPr lang="zh-CN" altLang="en-US" smtClean="0"/>
              <a:t>）</a:t>
            </a:r>
          </a:p>
          <a:p>
            <a:pPr lvl="1" eaLnBrk="1" hangingPunct="1">
              <a:lnSpc>
                <a:spcPct val="90000"/>
              </a:lnSpc>
            </a:pPr>
            <a:endParaRPr lang="en-US" altLang="zh-CN"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强制存取控制方法（续）</a:t>
            </a:r>
          </a:p>
        </p:txBody>
      </p:sp>
      <p:sp>
        <p:nvSpPr>
          <p:cNvPr id="78851" name="Rectangle 3"/>
          <p:cNvSpPr>
            <a:spLocks noGrp="1" noChangeArrowheads="1"/>
          </p:cNvSpPr>
          <p:nvPr>
            <p:ph type="body" idx="1"/>
          </p:nvPr>
        </p:nvSpPr>
        <p:spPr/>
        <p:txBody>
          <a:bodyPr/>
          <a:lstStyle/>
          <a:p>
            <a:pPr lvl="1" eaLnBrk="1" hangingPunct="1">
              <a:lnSpc>
                <a:spcPct val="120000"/>
              </a:lnSpc>
              <a:spcBef>
                <a:spcPct val="60000"/>
              </a:spcBef>
            </a:pPr>
            <a:r>
              <a:rPr lang="zh-CN" altLang="en-US" smtClean="0">
                <a:solidFill>
                  <a:srgbClr val="FF3300"/>
                </a:solidFill>
              </a:rPr>
              <a:t>主体的敏感度</a:t>
            </a:r>
            <a:r>
              <a:rPr lang="zh-CN" altLang="en-US" smtClean="0"/>
              <a:t>标记称为</a:t>
            </a:r>
            <a:r>
              <a:rPr lang="zh-CN" altLang="en-US" smtClean="0">
                <a:solidFill>
                  <a:srgbClr val="FF3300"/>
                </a:solidFill>
              </a:rPr>
              <a:t>许可</a:t>
            </a:r>
            <a:r>
              <a:rPr lang="zh-CN" altLang="en-US" smtClean="0"/>
              <a:t>证级别（</a:t>
            </a:r>
            <a:r>
              <a:rPr lang="en-US" altLang="zh-CN" smtClean="0"/>
              <a:t>Clearance Level</a:t>
            </a:r>
            <a:r>
              <a:rPr lang="zh-CN" altLang="en-US" smtClean="0"/>
              <a:t>）</a:t>
            </a:r>
          </a:p>
          <a:p>
            <a:pPr lvl="1" eaLnBrk="1" hangingPunct="1">
              <a:lnSpc>
                <a:spcPct val="120000"/>
              </a:lnSpc>
              <a:spcBef>
                <a:spcPct val="60000"/>
              </a:spcBef>
            </a:pPr>
            <a:r>
              <a:rPr lang="zh-CN" altLang="en-US" smtClean="0">
                <a:solidFill>
                  <a:srgbClr val="FF3300"/>
                </a:solidFill>
              </a:rPr>
              <a:t>客体的敏感度</a:t>
            </a:r>
            <a:r>
              <a:rPr lang="zh-CN" altLang="en-US" smtClean="0"/>
              <a:t>标记称为</a:t>
            </a:r>
            <a:r>
              <a:rPr lang="zh-CN" altLang="en-US" smtClean="0">
                <a:solidFill>
                  <a:srgbClr val="FF3300"/>
                </a:solidFill>
              </a:rPr>
              <a:t>密级</a:t>
            </a:r>
            <a:r>
              <a:rPr lang="zh-CN" altLang="en-US" smtClean="0"/>
              <a:t>（</a:t>
            </a:r>
            <a:r>
              <a:rPr lang="en-US" altLang="zh-CN" smtClean="0"/>
              <a:t>Classification Level</a:t>
            </a:r>
            <a:r>
              <a:rPr lang="zh-CN" altLang="en-US" smtClean="0"/>
              <a:t>）</a:t>
            </a:r>
          </a:p>
          <a:p>
            <a:pPr lvl="1" eaLnBrk="1" hangingPunct="1">
              <a:lnSpc>
                <a:spcPct val="120000"/>
              </a:lnSpc>
              <a:spcBef>
                <a:spcPct val="60000"/>
              </a:spcBef>
            </a:pPr>
            <a:r>
              <a:rPr lang="en-US" altLang="zh-CN" smtClean="0"/>
              <a:t>MAC</a:t>
            </a:r>
            <a:r>
              <a:rPr lang="zh-CN" altLang="en-US" smtClean="0"/>
              <a:t>机制就是通过</a:t>
            </a:r>
            <a:r>
              <a:rPr lang="zh-CN" altLang="en-US" smtClean="0">
                <a:solidFill>
                  <a:srgbClr val="FF3300"/>
                </a:solidFill>
              </a:rPr>
              <a:t>对比主体的</a:t>
            </a:r>
            <a:r>
              <a:rPr lang="en-US" altLang="zh-CN" smtClean="0">
                <a:solidFill>
                  <a:srgbClr val="FF3300"/>
                </a:solidFill>
              </a:rPr>
              <a:t>Label</a:t>
            </a:r>
            <a:r>
              <a:rPr lang="zh-CN" altLang="en-US" smtClean="0">
                <a:solidFill>
                  <a:srgbClr val="FF3300"/>
                </a:solidFill>
              </a:rPr>
              <a:t>和客体的</a:t>
            </a:r>
            <a:r>
              <a:rPr lang="en-US" altLang="zh-CN" smtClean="0">
                <a:solidFill>
                  <a:srgbClr val="FF3300"/>
                </a:solidFill>
              </a:rPr>
              <a:t>Label</a:t>
            </a:r>
            <a:r>
              <a:rPr lang="zh-CN" altLang="en-US" smtClean="0"/>
              <a:t>，最终</a:t>
            </a:r>
            <a:r>
              <a:rPr lang="zh-CN" altLang="en-US" smtClean="0">
                <a:solidFill>
                  <a:srgbClr val="FF3300"/>
                </a:solidFill>
              </a:rPr>
              <a:t>确定主体是否能够存取客体</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强制存取控制方法（续）</a:t>
            </a:r>
          </a:p>
        </p:txBody>
      </p:sp>
      <p:sp>
        <p:nvSpPr>
          <p:cNvPr id="79875" name="Rectangle 3"/>
          <p:cNvSpPr>
            <a:spLocks noGrp="1" noChangeArrowheads="1"/>
          </p:cNvSpPr>
          <p:nvPr>
            <p:ph type="body" idx="1"/>
          </p:nvPr>
        </p:nvSpPr>
        <p:spPr/>
        <p:txBody>
          <a:bodyPr/>
          <a:lstStyle/>
          <a:p>
            <a:pPr eaLnBrk="1" hangingPunct="1"/>
            <a:r>
              <a:rPr lang="en-US" altLang="zh-CN" sz="3400" dirty="0" smtClean="0"/>
              <a:t> </a:t>
            </a:r>
            <a:r>
              <a:rPr lang="zh-CN" altLang="en-US" sz="3400" dirty="0" smtClean="0"/>
              <a:t>强制存取控制规则</a:t>
            </a:r>
          </a:p>
          <a:p>
            <a:pPr lvl="1" eaLnBrk="1" hangingPunct="1">
              <a:spcBef>
                <a:spcPct val="60000"/>
              </a:spcBef>
            </a:pPr>
            <a:r>
              <a:rPr lang="zh-CN" altLang="en-US" dirty="0" smtClean="0">
                <a:solidFill>
                  <a:srgbClr val="FF3300"/>
                </a:solidFill>
              </a:rPr>
              <a:t>当某一</a:t>
            </a:r>
            <a:r>
              <a:rPr lang="zh-CN" altLang="en-US" dirty="0" smtClean="0"/>
              <a:t>用户（或某一</a:t>
            </a:r>
            <a:r>
              <a:rPr lang="zh-CN" altLang="en-US" dirty="0" smtClean="0">
                <a:solidFill>
                  <a:srgbClr val="FF3300"/>
                </a:solidFill>
              </a:rPr>
              <a:t>主体</a:t>
            </a:r>
            <a:r>
              <a:rPr lang="zh-CN" altLang="en-US" dirty="0" smtClean="0"/>
              <a:t>）以标记</a:t>
            </a:r>
            <a:r>
              <a:rPr lang="en-US" altLang="zh-CN" dirty="0" smtClean="0">
                <a:solidFill>
                  <a:srgbClr val="FF3300"/>
                </a:solidFill>
              </a:rPr>
              <a:t>label</a:t>
            </a:r>
            <a:r>
              <a:rPr lang="zh-CN" altLang="en-US" dirty="0" smtClean="0"/>
              <a:t>注册入系统时，系统要求他对任何客体的存取必须遵循下面两条规则：</a:t>
            </a:r>
            <a:endParaRPr lang="zh-CN" altLang="en-US" sz="3000" dirty="0" smtClean="0"/>
          </a:p>
          <a:p>
            <a:pPr lvl="1" eaLnBrk="1" hangingPunct="1">
              <a:spcBef>
                <a:spcPct val="60000"/>
              </a:spcBef>
              <a:buFont typeface="Wingdings" pitchFamily="2" charset="2"/>
              <a:buNone/>
            </a:pPr>
            <a:r>
              <a:rPr lang="zh-CN" altLang="en-US" dirty="0" smtClean="0"/>
              <a:t>（</a:t>
            </a:r>
            <a:r>
              <a:rPr lang="en-US" altLang="zh-CN" dirty="0" smtClean="0"/>
              <a:t>1</a:t>
            </a:r>
            <a:r>
              <a:rPr lang="zh-CN" altLang="en-US" dirty="0" smtClean="0"/>
              <a:t>）仅当主体的许可证级别</a:t>
            </a:r>
            <a:r>
              <a:rPr lang="zh-CN" altLang="en-US" dirty="0" smtClean="0">
                <a:solidFill>
                  <a:srgbClr val="FF3300"/>
                </a:solidFill>
              </a:rPr>
              <a:t>大于或等于</a:t>
            </a:r>
            <a:r>
              <a:rPr lang="zh-CN" altLang="en-US" dirty="0" smtClean="0"/>
              <a:t>客体的密级时，该主体才能</a:t>
            </a:r>
            <a:r>
              <a:rPr lang="zh-CN" altLang="en-US" dirty="0" smtClean="0">
                <a:solidFill>
                  <a:srgbClr val="FF3300"/>
                </a:solidFill>
              </a:rPr>
              <a:t>读</a:t>
            </a:r>
            <a:r>
              <a:rPr lang="zh-CN" altLang="en-US" dirty="0" smtClean="0"/>
              <a:t>取相应的客体；</a:t>
            </a:r>
          </a:p>
          <a:p>
            <a:pPr lvl="1" eaLnBrk="1" hangingPunct="1">
              <a:spcBef>
                <a:spcPct val="60000"/>
              </a:spcBef>
              <a:buFont typeface="Wingdings" pitchFamily="2" charset="2"/>
              <a:buNone/>
            </a:pPr>
            <a:r>
              <a:rPr lang="zh-CN" altLang="en-US" dirty="0" smtClean="0"/>
              <a:t>（</a:t>
            </a:r>
            <a:r>
              <a:rPr lang="en-US" altLang="zh-CN" dirty="0" smtClean="0"/>
              <a:t>2</a:t>
            </a:r>
            <a:r>
              <a:rPr lang="zh-CN" altLang="en-US" dirty="0" smtClean="0"/>
              <a:t>）仅当主体的许可证级别</a:t>
            </a:r>
            <a:r>
              <a:rPr lang="zh-CN" altLang="en-US" dirty="0" smtClean="0">
                <a:solidFill>
                  <a:srgbClr val="FF3300"/>
                </a:solidFill>
              </a:rPr>
              <a:t>等于</a:t>
            </a:r>
            <a:r>
              <a:rPr lang="zh-CN" altLang="en-US" dirty="0" smtClean="0"/>
              <a:t>客体的密级时，该主体才能</a:t>
            </a:r>
            <a:r>
              <a:rPr lang="zh-CN" altLang="en-US" dirty="0" smtClean="0">
                <a:solidFill>
                  <a:srgbClr val="FF3300"/>
                </a:solidFill>
              </a:rPr>
              <a:t>写</a:t>
            </a:r>
            <a:r>
              <a:rPr lang="zh-CN" altLang="en-US" dirty="0" smtClean="0"/>
              <a:t>相应的客体。</a:t>
            </a:r>
          </a:p>
          <a:p>
            <a:pPr lvl="1"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强制存取控制方法（续）</a:t>
            </a:r>
          </a:p>
        </p:txBody>
      </p:sp>
      <p:sp>
        <p:nvSpPr>
          <p:cNvPr id="80899" name="Rectangle 3"/>
          <p:cNvSpPr>
            <a:spLocks noGrp="1" noChangeArrowheads="1"/>
          </p:cNvSpPr>
          <p:nvPr>
            <p:ph type="body" idx="1"/>
          </p:nvPr>
        </p:nvSpPr>
        <p:spPr/>
        <p:txBody>
          <a:bodyPr/>
          <a:lstStyle/>
          <a:p>
            <a:pPr eaLnBrk="1" hangingPunct="1"/>
            <a:r>
              <a:rPr lang="zh-CN" altLang="en-US" sz="3400" smtClean="0"/>
              <a:t>修正规则：</a:t>
            </a:r>
          </a:p>
          <a:p>
            <a:pPr lvl="1" eaLnBrk="1" hangingPunct="1"/>
            <a:r>
              <a:rPr lang="zh-CN" altLang="en-US" sz="3000" smtClean="0">
                <a:solidFill>
                  <a:srgbClr val="FF3300"/>
                </a:solidFill>
              </a:rPr>
              <a:t>主体的许可证级别 </a:t>
            </a:r>
            <a:r>
              <a:rPr lang="en-US" altLang="zh-CN" sz="3000" smtClean="0">
                <a:solidFill>
                  <a:srgbClr val="FF3300"/>
                </a:solidFill>
              </a:rPr>
              <a:t>&lt;=</a:t>
            </a:r>
            <a:r>
              <a:rPr lang="zh-CN" altLang="en-US" sz="3000" smtClean="0">
                <a:solidFill>
                  <a:srgbClr val="FF3300"/>
                </a:solidFill>
              </a:rPr>
              <a:t>客体的密级</a:t>
            </a:r>
          </a:p>
          <a:p>
            <a:pPr lvl="1" eaLnBrk="1" hangingPunct="1">
              <a:buFont typeface="Wingdings" pitchFamily="2" charset="2"/>
              <a:buNone/>
            </a:pPr>
            <a:r>
              <a:rPr lang="zh-CN" altLang="en-US" sz="3000" smtClean="0"/>
              <a:t>   主体能</a:t>
            </a:r>
            <a:r>
              <a:rPr lang="zh-CN" altLang="en-US" sz="3000" smtClean="0">
                <a:solidFill>
                  <a:srgbClr val="FF3300"/>
                </a:solidFill>
              </a:rPr>
              <a:t>写客体</a:t>
            </a:r>
          </a:p>
          <a:p>
            <a:pPr lvl="1" eaLnBrk="1" hangingPunct="1"/>
            <a:r>
              <a:rPr lang="zh-CN" altLang="en-US" sz="3000" smtClean="0"/>
              <a:t>用户可为写入的数据对象赋予高于自</a:t>
            </a:r>
          </a:p>
          <a:p>
            <a:pPr lvl="1" eaLnBrk="1" hangingPunct="1">
              <a:buFont typeface="Wingdings" pitchFamily="2" charset="2"/>
              <a:buNone/>
            </a:pPr>
            <a:r>
              <a:rPr lang="zh-CN" altLang="en-US" sz="3000" smtClean="0"/>
              <a:t>   己的许可证级别的密级</a:t>
            </a:r>
          </a:p>
          <a:p>
            <a:pPr lvl="1" eaLnBrk="1" hangingPunct="1"/>
            <a:r>
              <a:rPr lang="zh-CN" altLang="en-US" sz="3000" smtClean="0"/>
              <a:t>一旦数据被写入，该</a:t>
            </a:r>
            <a:r>
              <a:rPr lang="zh-CN" altLang="en-US" sz="3000" smtClean="0">
                <a:solidFill>
                  <a:srgbClr val="FF3300"/>
                </a:solidFill>
              </a:rPr>
              <a:t>用户自己也不能再读该数据对象</a:t>
            </a:r>
            <a:r>
              <a:rPr lang="zh-CN" altLang="en-US" sz="3000" smtClean="0"/>
              <a:t>了。</a:t>
            </a:r>
            <a:endParaRPr lang="zh-CN" alt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强制存取控制方法（续）</a:t>
            </a:r>
          </a:p>
        </p:txBody>
      </p:sp>
      <p:sp>
        <p:nvSpPr>
          <p:cNvPr id="81923" name="Rectangle 3"/>
          <p:cNvSpPr>
            <a:spLocks noGrp="1" noChangeArrowheads="1"/>
          </p:cNvSpPr>
          <p:nvPr>
            <p:ph type="body" idx="1"/>
          </p:nvPr>
        </p:nvSpPr>
        <p:spPr/>
        <p:txBody>
          <a:bodyPr/>
          <a:lstStyle/>
          <a:p>
            <a:pPr eaLnBrk="1" hangingPunct="1">
              <a:lnSpc>
                <a:spcPct val="110000"/>
              </a:lnSpc>
            </a:pPr>
            <a:r>
              <a:rPr lang="zh-CN" altLang="en-US" dirty="0" smtClean="0"/>
              <a:t>规则的共同点</a:t>
            </a:r>
          </a:p>
          <a:p>
            <a:pPr lvl="1" eaLnBrk="1" hangingPunct="1">
              <a:lnSpc>
                <a:spcPct val="150000"/>
              </a:lnSpc>
              <a:buFont typeface="Wingdings" pitchFamily="2" charset="2"/>
              <a:buNone/>
            </a:pPr>
            <a:r>
              <a:rPr lang="zh-CN" altLang="en-US" sz="3000" dirty="0" smtClean="0"/>
              <a:t>禁止了拥有</a:t>
            </a:r>
            <a:r>
              <a:rPr lang="zh-CN" altLang="en-US" sz="3000" dirty="0" smtClean="0">
                <a:solidFill>
                  <a:srgbClr val="FF3300"/>
                </a:solidFill>
              </a:rPr>
              <a:t>高许可证级别的主体</a:t>
            </a:r>
          </a:p>
          <a:p>
            <a:pPr lvl="1" eaLnBrk="1" hangingPunct="1">
              <a:lnSpc>
                <a:spcPct val="150000"/>
              </a:lnSpc>
              <a:buFont typeface="Wingdings" pitchFamily="2" charset="2"/>
              <a:buNone/>
            </a:pPr>
            <a:r>
              <a:rPr lang="zh-CN" altLang="en-US" sz="3000" dirty="0" smtClean="0">
                <a:solidFill>
                  <a:srgbClr val="FF3300"/>
                </a:solidFill>
              </a:rPr>
              <a:t>更新低密级的数据对象</a:t>
            </a:r>
            <a:endParaRPr lang="zh-CN" altLang="en-US" dirty="0" smtClean="0">
              <a:solidFill>
                <a:srgbClr val="FF33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强制存取控制方法（续）</a:t>
            </a:r>
          </a:p>
        </p:txBody>
      </p:sp>
      <p:sp>
        <p:nvSpPr>
          <p:cNvPr id="82947" name="Rectangle 3"/>
          <p:cNvSpPr>
            <a:spLocks noGrp="1" noChangeArrowheads="1"/>
          </p:cNvSpPr>
          <p:nvPr>
            <p:ph type="body" idx="1"/>
          </p:nvPr>
        </p:nvSpPr>
        <p:spPr>
          <a:xfrm>
            <a:off x="539750" y="1412776"/>
            <a:ext cx="8064500" cy="4695924"/>
          </a:xfrm>
        </p:spPr>
        <p:txBody>
          <a:bodyPr/>
          <a:lstStyle/>
          <a:p>
            <a:pPr eaLnBrk="1" hangingPunct="1"/>
            <a:r>
              <a:rPr lang="zh-CN" altLang="en-US" sz="3400" dirty="0" smtClean="0"/>
              <a:t>强制存取控制的</a:t>
            </a:r>
            <a:r>
              <a:rPr lang="zh-CN" altLang="en-US" sz="3400" dirty="0" smtClean="0">
                <a:solidFill>
                  <a:srgbClr val="FF3300"/>
                </a:solidFill>
              </a:rPr>
              <a:t>特点</a:t>
            </a:r>
          </a:p>
          <a:p>
            <a:pPr lvl="1" eaLnBrk="1" hangingPunct="1">
              <a:spcBef>
                <a:spcPct val="40000"/>
              </a:spcBef>
            </a:pPr>
            <a:r>
              <a:rPr lang="en-US" altLang="zh-CN" dirty="0" smtClean="0"/>
              <a:t>MAC</a:t>
            </a:r>
            <a:r>
              <a:rPr lang="zh-CN" altLang="en-US" dirty="0" smtClean="0"/>
              <a:t>是</a:t>
            </a:r>
            <a:r>
              <a:rPr lang="zh-CN" altLang="en-US" dirty="0" smtClean="0">
                <a:solidFill>
                  <a:srgbClr val="FF3300"/>
                </a:solidFill>
              </a:rPr>
              <a:t>对数据本身进行密级标记</a:t>
            </a:r>
          </a:p>
          <a:p>
            <a:pPr lvl="1" eaLnBrk="1" hangingPunct="1">
              <a:spcBef>
                <a:spcPct val="60000"/>
              </a:spcBef>
            </a:pPr>
            <a:r>
              <a:rPr lang="zh-CN" altLang="en-US" dirty="0" smtClean="0"/>
              <a:t>无论数据如何复制，</a:t>
            </a:r>
            <a:r>
              <a:rPr lang="zh-CN" altLang="en-US" dirty="0" smtClean="0">
                <a:solidFill>
                  <a:srgbClr val="FF3300"/>
                </a:solidFill>
              </a:rPr>
              <a:t>标记与数据</a:t>
            </a:r>
            <a:r>
              <a:rPr lang="zh-CN" altLang="en-US" dirty="0" smtClean="0"/>
              <a:t>是一个</a:t>
            </a:r>
            <a:r>
              <a:rPr lang="zh-CN" altLang="en-US" dirty="0" smtClean="0">
                <a:solidFill>
                  <a:srgbClr val="FF3300"/>
                </a:solidFill>
              </a:rPr>
              <a:t>不可分</a:t>
            </a:r>
            <a:r>
              <a:rPr lang="zh-CN" altLang="en-US" dirty="0" smtClean="0"/>
              <a:t>的整体</a:t>
            </a:r>
          </a:p>
          <a:p>
            <a:pPr lvl="1" eaLnBrk="1" hangingPunct="1">
              <a:spcBef>
                <a:spcPct val="60000"/>
              </a:spcBef>
            </a:pPr>
            <a:r>
              <a:rPr lang="zh-CN" altLang="en-US" dirty="0" smtClean="0"/>
              <a:t>只有</a:t>
            </a:r>
            <a:r>
              <a:rPr lang="zh-CN" altLang="en-US" dirty="0" smtClean="0">
                <a:solidFill>
                  <a:srgbClr val="FF3300"/>
                </a:solidFill>
              </a:rPr>
              <a:t>符合密级标记要求的用户</a:t>
            </a:r>
            <a:r>
              <a:rPr lang="zh-CN" altLang="en-US" dirty="0" smtClean="0"/>
              <a:t>才可以操纵数据</a:t>
            </a:r>
          </a:p>
          <a:p>
            <a:pPr lvl="1" eaLnBrk="1" hangingPunct="1">
              <a:spcBef>
                <a:spcPct val="60000"/>
              </a:spcBef>
            </a:pPr>
            <a:r>
              <a:rPr lang="zh-CN" altLang="en-US" dirty="0" smtClean="0"/>
              <a:t>从而</a:t>
            </a:r>
            <a:r>
              <a:rPr lang="zh-CN" altLang="en-US" dirty="0" smtClean="0">
                <a:solidFill>
                  <a:srgbClr val="FF3300"/>
                </a:solidFill>
              </a:rPr>
              <a:t>提供了更高级别的安全性</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z="4600" smtClean="0"/>
              <a:t>MAC</a:t>
            </a:r>
            <a:r>
              <a:rPr lang="zh-CN" altLang="en-US" sz="4600" smtClean="0"/>
              <a:t>与</a:t>
            </a:r>
            <a:r>
              <a:rPr lang="en-US" altLang="zh-CN" sz="4600" smtClean="0"/>
              <a:t>DAC</a:t>
            </a:r>
            <a:endParaRPr lang="en-US" altLang="zh-CN" smtClean="0"/>
          </a:p>
        </p:txBody>
      </p:sp>
      <p:sp>
        <p:nvSpPr>
          <p:cNvPr id="83971" name="Rectangle 3"/>
          <p:cNvSpPr>
            <a:spLocks noGrp="1" noChangeArrowheads="1"/>
          </p:cNvSpPr>
          <p:nvPr>
            <p:ph type="body" idx="1"/>
          </p:nvPr>
        </p:nvSpPr>
        <p:spPr/>
        <p:txBody>
          <a:bodyPr/>
          <a:lstStyle/>
          <a:p>
            <a:pPr eaLnBrk="1" hangingPunct="1"/>
            <a:r>
              <a:rPr lang="en-US" altLang="zh-CN" dirty="0" smtClean="0"/>
              <a:t>DAC</a:t>
            </a:r>
            <a:r>
              <a:rPr lang="zh-CN" altLang="en-US" dirty="0" smtClean="0"/>
              <a:t>与</a:t>
            </a:r>
            <a:r>
              <a:rPr lang="en-US" altLang="zh-CN" dirty="0" smtClean="0"/>
              <a:t>MAC</a:t>
            </a:r>
            <a:r>
              <a:rPr lang="zh-CN" altLang="en-US" dirty="0" smtClean="0"/>
              <a:t>共同构成</a:t>
            </a:r>
            <a:r>
              <a:rPr lang="en-US" altLang="zh-CN" dirty="0" smtClean="0"/>
              <a:t>DBMS</a:t>
            </a:r>
            <a:r>
              <a:rPr lang="zh-CN" altLang="en-US" dirty="0" smtClean="0"/>
              <a:t>的安全机制</a:t>
            </a:r>
          </a:p>
          <a:p>
            <a:pPr lvl="1" eaLnBrk="1" hangingPunct="1">
              <a:spcBef>
                <a:spcPct val="30000"/>
              </a:spcBef>
            </a:pPr>
            <a:r>
              <a:rPr lang="zh-CN" altLang="en-US" sz="3000" dirty="0" smtClean="0"/>
              <a:t>原因：</a:t>
            </a:r>
            <a:r>
              <a:rPr lang="zh-CN" altLang="en-US" sz="3000" dirty="0" smtClean="0">
                <a:solidFill>
                  <a:srgbClr val="FF3300"/>
                </a:solidFill>
              </a:rPr>
              <a:t>较高安全性级别提供的安全保护要包含较低级别的所有保护</a:t>
            </a:r>
            <a:endParaRPr lang="zh-CN" altLang="en-US" dirty="0" smtClean="0">
              <a:solidFill>
                <a:srgbClr val="FF3300"/>
              </a:solidFill>
            </a:endParaRPr>
          </a:p>
          <a:p>
            <a:pPr eaLnBrk="1" hangingPunct="1">
              <a:spcBef>
                <a:spcPct val="60000"/>
              </a:spcBef>
            </a:pPr>
            <a:r>
              <a:rPr lang="zh-CN" altLang="en-US" dirty="0" smtClean="0">
                <a:solidFill>
                  <a:srgbClr val="FF3300"/>
                </a:solidFill>
              </a:rPr>
              <a:t>先进行</a:t>
            </a:r>
            <a:r>
              <a:rPr lang="en-US" altLang="zh-CN" dirty="0" smtClean="0">
                <a:solidFill>
                  <a:srgbClr val="FF3300"/>
                </a:solidFill>
              </a:rPr>
              <a:t>DAC</a:t>
            </a:r>
            <a:r>
              <a:rPr lang="zh-CN" altLang="en-US" dirty="0" smtClean="0">
                <a:solidFill>
                  <a:srgbClr val="FF3300"/>
                </a:solidFill>
              </a:rPr>
              <a:t>检查，通过</a:t>
            </a:r>
            <a:r>
              <a:rPr lang="en-US" altLang="zh-CN" dirty="0" smtClean="0">
                <a:solidFill>
                  <a:srgbClr val="FF3300"/>
                </a:solidFill>
              </a:rPr>
              <a:t>DAC</a:t>
            </a:r>
            <a:r>
              <a:rPr lang="zh-CN" altLang="en-US" dirty="0" smtClean="0">
                <a:solidFill>
                  <a:srgbClr val="FF3300"/>
                </a:solidFill>
              </a:rPr>
              <a:t>检查的数据对象再由系统进行</a:t>
            </a:r>
            <a:r>
              <a:rPr lang="en-US" altLang="zh-CN" dirty="0" smtClean="0">
                <a:solidFill>
                  <a:srgbClr val="FF3300"/>
                </a:solidFill>
              </a:rPr>
              <a:t>MAC</a:t>
            </a:r>
            <a:r>
              <a:rPr lang="zh-CN" altLang="en-US" dirty="0" smtClean="0">
                <a:solidFill>
                  <a:srgbClr val="FF3300"/>
                </a:solidFill>
              </a:rPr>
              <a:t>检查</a:t>
            </a:r>
            <a:r>
              <a:rPr lang="zh-CN" altLang="en-US" dirty="0" smtClean="0"/>
              <a:t>，只有通过</a:t>
            </a:r>
            <a:r>
              <a:rPr lang="en-US" altLang="zh-CN" dirty="0" smtClean="0"/>
              <a:t>MAC</a:t>
            </a:r>
            <a:r>
              <a:rPr lang="zh-CN" altLang="en-US" dirty="0" smtClean="0"/>
              <a:t>检查的数据对象方可存取。</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强制存取控制方法（续）</a:t>
            </a:r>
          </a:p>
        </p:txBody>
      </p:sp>
      <p:sp>
        <p:nvSpPr>
          <p:cNvPr id="84995" name="Rectangle 3"/>
          <p:cNvSpPr>
            <a:spLocks noGrp="1" noChangeArrowheads="1"/>
          </p:cNvSpPr>
          <p:nvPr>
            <p:ph type="body" idx="1"/>
          </p:nvPr>
        </p:nvSpPr>
        <p:spPr>
          <a:xfrm>
            <a:off x="468313" y="1773238"/>
            <a:ext cx="7772400" cy="4119562"/>
          </a:xfrm>
        </p:spPr>
        <p:txBody>
          <a:bodyPr/>
          <a:lstStyle/>
          <a:p>
            <a:pPr lvl="1" algn="just" eaLnBrk="1" hangingPunct="1">
              <a:lnSpc>
                <a:spcPct val="90000"/>
              </a:lnSpc>
              <a:buFont typeface="Wingdings" pitchFamily="2" charset="2"/>
              <a:buNone/>
            </a:pPr>
            <a:r>
              <a:rPr lang="en-US" altLang="zh-CN" sz="3500" dirty="0" smtClean="0"/>
              <a:t>DAC + MAC</a:t>
            </a:r>
            <a:r>
              <a:rPr lang="zh-CN" altLang="en-US" sz="3500" dirty="0" smtClean="0"/>
              <a:t>安全检查示意图</a:t>
            </a:r>
          </a:p>
          <a:p>
            <a:pPr algn="just" eaLnBrk="1" hangingPunct="1">
              <a:lnSpc>
                <a:spcPct val="90000"/>
              </a:lnSpc>
              <a:spcBef>
                <a:spcPct val="100000"/>
              </a:spcBef>
              <a:buFont typeface="Wingdings" pitchFamily="2" charset="2"/>
              <a:buNone/>
            </a:pPr>
            <a:r>
              <a:rPr lang="zh-CN" altLang="en-US" dirty="0" smtClean="0"/>
              <a:t>                </a:t>
            </a:r>
            <a:r>
              <a:rPr lang="en-US" altLang="zh-CN" dirty="0" smtClean="0"/>
              <a:t>SQL</a:t>
            </a:r>
            <a:r>
              <a:rPr lang="zh-CN" altLang="en-US" dirty="0" smtClean="0"/>
              <a:t>语法分析 </a:t>
            </a:r>
            <a:r>
              <a:rPr lang="en-US" altLang="zh-CN" dirty="0" smtClean="0"/>
              <a:t>&amp; </a:t>
            </a:r>
            <a:r>
              <a:rPr lang="zh-CN" altLang="en-US" dirty="0" smtClean="0"/>
              <a:t>语义检查</a:t>
            </a:r>
          </a:p>
          <a:p>
            <a:pPr lvl="1" algn="just" eaLnBrk="1" hangingPunct="1">
              <a:lnSpc>
                <a:spcPct val="90000"/>
              </a:lnSpc>
              <a:buFont typeface="Wingdings" pitchFamily="2" charset="2"/>
              <a:buNone/>
            </a:pPr>
            <a:r>
              <a:rPr lang="zh-CN" altLang="en-US" dirty="0" smtClean="0"/>
              <a:t> </a:t>
            </a:r>
          </a:p>
          <a:p>
            <a:pPr lvl="1" algn="just" eaLnBrk="1" hangingPunct="1">
              <a:lnSpc>
                <a:spcPct val="90000"/>
              </a:lnSpc>
              <a:buFont typeface="Wingdings" pitchFamily="2" charset="2"/>
              <a:buNone/>
            </a:pPr>
            <a:r>
              <a:rPr lang="zh-CN" altLang="en-US" dirty="0" smtClean="0"/>
              <a:t>                              </a:t>
            </a:r>
            <a:r>
              <a:rPr lang="en-US" altLang="zh-CN" dirty="0" smtClean="0"/>
              <a:t>DAC </a:t>
            </a:r>
            <a:r>
              <a:rPr lang="zh-CN" altLang="en-US" dirty="0" smtClean="0"/>
              <a:t>检 查</a:t>
            </a:r>
          </a:p>
          <a:p>
            <a:pPr lvl="1" algn="just" eaLnBrk="1" hangingPunct="1">
              <a:lnSpc>
                <a:spcPct val="90000"/>
              </a:lnSpc>
              <a:buFont typeface="Wingdings" pitchFamily="2" charset="2"/>
              <a:buNone/>
            </a:pPr>
            <a:r>
              <a:rPr lang="zh-CN" altLang="en-US" dirty="0" smtClean="0"/>
              <a:t>       安全检查 </a:t>
            </a:r>
          </a:p>
          <a:p>
            <a:pPr lvl="1" algn="just" eaLnBrk="1" hangingPunct="1">
              <a:lnSpc>
                <a:spcPct val="90000"/>
              </a:lnSpc>
              <a:buFont typeface="Wingdings" pitchFamily="2" charset="2"/>
              <a:buNone/>
            </a:pPr>
            <a:r>
              <a:rPr lang="zh-CN" altLang="en-US" dirty="0" smtClean="0"/>
              <a:t>                              </a:t>
            </a:r>
            <a:r>
              <a:rPr lang="en-US" altLang="zh-CN" dirty="0" smtClean="0"/>
              <a:t>MAC </a:t>
            </a:r>
            <a:r>
              <a:rPr lang="zh-CN" altLang="en-US" dirty="0" smtClean="0"/>
              <a:t>检 查</a:t>
            </a:r>
          </a:p>
          <a:p>
            <a:pPr lvl="1" algn="just" eaLnBrk="1" hangingPunct="1">
              <a:lnSpc>
                <a:spcPct val="90000"/>
              </a:lnSpc>
              <a:buFont typeface="Wingdings" pitchFamily="2" charset="2"/>
              <a:buNone/>
            </a:pPr>
            <a:r>
              <a:rPr lang="zh-CN" altLang="en-US" dirty="0" smtClean="0"/>
              <a:t>                             </a:t>
            </a:r>
          </a:p>
          <a:p>
            <a:pPr lvl="1" algn="just" eaLnBrk="1" hangingPunct="1">
              <a:lnSpc>
                <a:spcPct val="90000"/>
              </a:lnSpc>
              <a:buFont typeface="Wingdings" pitchFamily="2" charset="2"/>
              <a:buNone/>
            </a:pPr>
            <a:r>
              <a:rPr lang="zh-CN" altLang="en-US" dirty="0" smtClean="0"/>
              <a:t>                               </a:t>
            </a:r>
            <a:r>
              <a:rPr lang="zh-CN" altLang="en-US" dirty="0" smtClean="0"/>
              <a:t>继 </a:t>
            </a:r>
            <a:r>
              <a:rPr lang="zh-CN" altLang="en-US" dirty="0" smtClean="0"/>
              <a:t>续</a:t>
            </a:r>
          </a:p>
        </p:txBody>
      </p:sp>
      <p:grpSp>
        <p:nvGrpSpPr>
          <p:cNvPr id="84996" name="Group 4"/>
          <p:cNvGrpSpPr>
            <a:grpSpLocks/>
          </p:cNvGrpSpPr>
          <p:nvPr/>
        </p:nvGrpSpPr>
        <p:grpSpPr bwMode="auto">
          <a:xfrm>
            <a:off x="3500539" y="2987676"/>
            <a:ext cx="2448272" cy="2438400"/>
            <a:chOff x="2784" y="2016"/>
            <a:chExt cx="1248" cy="1536"/>
          </a:xfrm>
        </p:grpSpPr>
        <p:sp>
          <p:nvSpPr>
            <p:cNvPr id="84997" name="Line 5"/>
            <p:cNvSpPr>
              <a:spLocks noChangeShapeType="1"/>
            </p:cNvSpPr>
            <p:nvPr/>
          </p:nvSpPr>
          <p:spPr bwMode="auto">
            <a:xfrm>
              <a:off x="3216" y="3216"/>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4998" name="Line 6"/>
            <p:cNvSpPr>
              <a:spLocks noChangeShapeType="1"/>
            </p:cNvSpPr>
            <p:nvPr/>
          </p:nvSpPr>
          <p:spPr bwMode="auto">
            <a:xfrm>
              <a:off x="3216" y="2640"/>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4999" name="Rectangle 7"/>
            <p:cNvSpPr>
              <a:spLocks noChangeArrowheads="1"/>
            </p:cNvSpPr>
            <p:nvPr/>
          </p:nvSpPr>
          <p:spPr bwMode="auto">
            <a:xfrm>
              <a:off x="2784" y="2304"/>
              <a:ext cx="1248" cy="10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5000" name="Line 8"/>
            <p:cNvSpPr>
              <a:spLocks noChangeShapeType="1"/>
            </p:cNvSpPr>
            <p:nvPr/>
          </p:nvSpPr>
          <p:spPr bwMode="auto">
            <a:xfrm>
              <a:off x="3216" y="2016"/>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dirty="0" smtClean="0"/>
              <a:t>4.2</a:t>
            </a:r>
            <a:r>
              <a:rPr lang="zh-CN" altLang="en-US" dirty="0" smtClean="0"/>
              <a:t>数据库安全</a:t>
            </a:r>
            <a:r>
              <a:rPr lang="zh-CN" altLang="en-US" dirty="0" smtClean="0"/>
              <a:t>性控制</a:t>
            </a:r>
          </a:p>
        </p:txBody>
      </p:sp>
      <p:sp>
        <p:nvSpPr>
          <p:cNvPr id="86019" name="Rectangle 3"/>
          <p:cNvSpPr>
            <a:spLocks noGrp="1" noChangeArrowheads="1"/>
          </p:cNvSpPr>
          <p:nvPr>
            <p:ph type="body" idx="1"/>
          </p:nvPr>
        </p:nvSpPr>
        <p:spPr/>
        <p:txBody>
          <a:bodyPr/>
          <a:lstStyle/>
          <a:p>
            <a:pPr eaLnBrk="1" hangingPunct="1"/>
            <a:r>
              <a:rPr lang="zh-CN" altLang="en-US" sz="2600" dirty="0" smtClean="0"/>
              <a:t>数据库安全性控制概述</a:t>
            </a:r>
          </a:p>
          <a:p>
            <a:pPr eaLnBrk="1" hangingPunct="1"/>
            <a:r>
              <a:rPr lang="zh-CN" altLang="en-US" sz="2600" dirty="0" smtClean="0"/>
              <a:t>用户标识与鉴别</a:t>
            </a:r>
          </a:p>
          <a:p>
            <a:pPr eaLnBrk="1" hangingPunct="1"/>
            <a:r>
              <a:rPr lang="zh-CN" altLang="en-US" sz="2600" dirty="0" smtClean="0"/>
              <a:t>存取控制</a:t>
            </a:r>
          </a:p>
          <a:p>
            <a:pPr eaLnBrk="1" hangingPunct="1"/>
            <a:r>
              <a:rPr lang="zh-CN" altLang="en-US" sz="2600" dirty="0" smtClean="0"/>
              <a:t>自主存取控制方法</a:t>
            </a:r>
          </a:p>
          <a:p>
            <a:pPr eaLnBrk="1" hangingPunct="1"/>
            <a:r>
              <a:rPr lang="zh-CN" altLang="en-US" sz="2600" dirty="0" smtClean="0"/>
              <a:t>强制存取控制方法</a:t>
            </a:r>
          </a:p>
          <a:p>
            <a:pPr eaLnBrk="1" hangingPunct="1"/>
            <a:r>
              <a:rPr lang="zh-CN" altLang="en-US" sz="2600" dirty="0" smtClean="0">
                <a:solidFill>
                  <a:schemeClr val="accent2"/>
                </a:solidFill>
              </a:rPr>
              <a:t>视图机制</a:t>
            </a:r>
          </a:p>
          <a:p>
            <a:pPr eaLnBrk="1" hangingPunct="1"/>
            <a:r>
              <a:rPr lang="zh-CN" altLang="en-US" sz="2600" dirty="0" smtClean="0"/>
              <a:t>审计</a:t>
            </a:r>
          </a:p>
          <a:p>
            <a:pPr eaLnBrk="1" hangingPunct="1"/>
            <a:r>
              <a:rPr lang="zh-CN" altLang="en-US" sz="2600" dirty="0" smtClean="0"/>
              <a:t>数据加密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800" smtClean="0"/>
              <a:t>计算机系统的三类安全性问题（续）</a:t>
            </a:r>
            <a:r>
              <a:rPr lang="zh-CN" altLang="en-US" sz="4600" smtClean="0"/>
              <a:t> </a:t>
            </a:r>
          </a:p>
        </p:txBody>
      </p:sp>
      <p:sp>
        <p:nvSpPr>
          <p:cNvPr id="14339" name="Rectangle 3"/>
          <p:cNvSpPr>
            <a:spLocks noGrp="1" noChangeArrowheads="1"/>
          </p:cNvSpPr>
          <p:nvPr>
            <p:ph type="body" idx="1"/>
          </p:nvPr>
        </p:nvSpPr>
        <p:spPr/>
        <p:txBody>
          <a:bodyPr/>
          <a:lstStyle/>
          <a:p>
            <a:pPr eaLnBrk="1" hangingPunct="1"/>
            <a:r>
              <a:rPr lang="zh-CN" altLang="en-US" sz="3400" smtClean="0">
                <a:solidFill>
                  <a:srgbClr val="FF3300"/>
                </a:solidFill>
              </a:rPr>
              <a:t>计算机安全</a:t>
            </a:r>
            <a:r>
              <a:rPr lang="zh-CN" altLang="en-US" sz="3400" smtClean="0"/>
              <a:t>涉及问题</a:t>
            </a:r>
          </a:p>
          <a:p>
            <a:pPr lvl="1" eaLnBrk="1" hangingPunct="1"/>
            <a:r>
              <a:rPr lang="zh-CN" altLang="en-US" smtClean="0">
                <a:solidFill>
                  <a:srgbClr val="0000FF"/>
                </a:solidFill>
              </a:rPr>
              <a:t>计算机系统本身的技术问题</a:t>
            </a:r>
            <a:endParaRPr lang="zh-CN" altLang="en-US" smtClean="0"/>
          </a:p>
          <a:p>
            <a:pPr lvl="2" eaLnBrk="1" hangingPunct="1"/>
            <a:r>
              <a:rPr lang="zh-CN" altLang="en-US" sz="2600" smtClean="0"/>
              <a:t>计算机安全</a:t>
            </a:r>
            <a:r>
              <a:rPr lang="zh-CN" altLang="en-US" sz="2600" smtClean="0">
                <a:solidFill>
                  <a:srgbClr val="FF3300"/>
                </a:solidFill>
              </a:rPr>
              <a:t>理论与策略</a:t>
            </a:r>
          </a:p>
          <a:p>
            <a:pPr lvl="2" eaLnBrk="1" hangingPunct="1"/>
            <a:r>
              <a:rPr lang="zh-CN" altLang="en-US" sz="2600" smtClean="0"/>
              <a:t>计算机安全</a:t>
            </a:r>
            <a:r>
              <a:rPr lang="zh-CN" altLang="en-US" sz="2600" smtClean="0">
                <a:solidFill>
                  <a:srgbClr val="FF3300"/>
                </a:solidFill>
              </a:rPr>
              <a:t>技术</a:t>
            </a:r>
          </a:p>
          <a:p>
            <a:pPr lvl="1" eaLnBrk="1" hangingPunct="1">
              <a:spcBef>
                <a:spcPct val="60000"/>
              </a:spcBef>
            </a:pPr>
            <a:r>
              <a:rPr lang="zh-CN" altLang="en-US" smtClean="0">
                <a:solidFill>
                  <a:srgbClr val="0000FF"/>
                </a:solidFill>
              </a:rPr>
              <a:t>管理问题</a:t>
            </a:r>
            <a:endParaRPr lang="zh-CN" altLang="en-US" smtClean="0"/>
          </a:p>
          <a:p>
            <a:pPr lvl="2" eaLnBrk="1" hangingPunct="1"/>
            <a:r>
              <a:rPr lang="zh-CN" altLang="en-US" sz="2600" smtClean="0"/>
              <a:t>安全管理</a:t>
            </a:r>
          </a:p>
          <a:p>
            <a:pPr lvl="2" eaLnBrk="1" hangingPunct="1"/>
            <a:r>
              <a:rPr lang="zh-CN" altLang="en-US" sz="2600" smtClean="0"/>
              <a:t>安全评价</a:t>
            </a:r>
          </a:p>
          <a:p>
            <a:pPr lvl="2" eaLnBrk="1" hangingPunct="1"/>
            <a:r>
              <a:rPr lang="zh-CN" altLang="en-US" sz="2600" smtClean="0"/>
              <a:t>安全产品</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视图机制</a:t>
            </a:r>
          </a:p>
        </p:txBody>
      </p:sp>
      <p:sp>
        <p:nvSpPr>
          <p:cNvPr id="87043" name="Rectangle 3"/>
          <p:cNvSpPr>
            <a:spLocks noGrp="1" noChangeArrowheads="1"/>
          </p:cNvSpPr>
          <p:nvPr>
            <p:ph type="body" idx="1"/>
          </p:nvPr>
        </p:nvSpPr>
        <p:spPr/>
        <p:txBody>
          <a:bodyPr/>
          <a:lstStyle/>
          <a:p>
            <a:pPr eaLnBrk="1" hangingPunct="1">
              <a:lnSpc>
                <a:spcPct val="130000"/>
              </a:lnSpc>
            </a:pPr>
            <a:r>
              <a:rPr lang="zh-CN" altLang="en-US" sz="2600" dirty="0" smtClean="0">
                <a:solidFill>
                  <a:srgbClr val="FF3300"/>
                </a:solidFill>
              </a:rPr>
              <a:t>视图</a:t>
            </a:r>
            <a:r>
              <a:rPr lang="zh-CN" altLang="en-US" sz="2600" dirty="0" smtClean="0"/>
              <a:t>机制</a:t>
            </a:r>
            <a:r>
              <a:rPr lang="zh-CN" altLang="en-US" sz="2600" dirty="0" smtClean="0">
                <a:solidFill>
                  <a:srgbClr val="FF3300"/>
                </a:solidFill>
              </a:rPr>
              <a:t>把要保密的数据对无权存取这些数据的用户隐藏起来</a:t>
            </a:r>
            <a:r>
              <a:rPr lang="zh-CN" altLang="en-US" sz="2600" dirty="0" smtClean="0"/>
              <a:t>，</a:t>
            </a:r>
          </a:p>
          <a:p>
            <a:pPr eaLnBrk="1" hangingPunct="1">
              <a:lnSpc>
                <a:spcPct val="130000"/>
              </a:lnSpc>
            </a:pPr>
            <a:r>
              <a:rPr lang="zh-CN" altLang="en-US" sz="2600" dirty="0" smtClean="0"/>
              <a:t> 视图机制更主要的功能在于</a:t>
            </a:r>
            <a:r>
              <a:rPr lang="zh-CN" altLang="en-US" sz="2600" dirty="0" smtClean="0">
                <a:solidFill>
                  <a:srgbClr val="FF3300"/>
                </a:solidFill>
              </a:rPr>
              <a:t>提供数据独立性</a:t>
            </a:r>
            <a:r>
              <a:rPr lang="zh-CN" altLang="en-US" sz="2600" dirty="0" smtClean="0"/>
              <a:t>，其安全保护功能太不精细，远</a:t>
            </a:r>
            <a:r>
              <a:rPr lang="zh-CN" altLang="en-US" sz="2600" dirty="0" smtClean="0">
                <a:solidFill>
                  <a:srgbClr val="FF3300"/>
                </a:solidFill>
              </a:rPr>
              <a:t>不能达到应用系统的要求</a:t>
            </a:r>
            <a:r>
              <a:rPr lang="zh-CN" altLang="en-US" sz="2600" dirty="0"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视图机制（续）</a:t>
            </a:r>
          </a:p>
        </p:txBody>
      </p:sp>
      <p:sp>
        <p:nvSpPr>
          <p:cNvPr id="88067" name="Rectangle 3"/>
          <p:cNvSpPr>
            <a:spLocks noGrp="1" noChangeArrowheads="1"/>
          </p:cNvSpPr>
          <p:nvPr>
            <p:ph type="body" idx="1"/>
          </p:nvPr>
        </p:nvSpPr>
        <p:spPr/>
        <p:txBody>
          <a:bodyPr/>
          <a:lstStyle/>
          <a:p>
            <a:pPr eaLnBrk="1" hangingPunct="1">
              <a:lnSpc>
                <a:spcPct val="140000"/>
              </a:lnSpc>
            </a:pPr>
            <a:r>
              <a:rPr lang="zh-CN" altLang="en-US" dirty="0" smtClean="0"/>
              <a:t>视图机制与授权机制配合使用</a:t>
            </a:r>
            <a:r>
              <a:rPr lang="en-US" altLang="zh-CN" dirty="0" smtClean="0"/>
              <a:t>:</a:t>
            </a:r>
          </a:p>
          <a:p>
            <a:pPr eaLnBrk="1" hangingPunct="1">
              <a:lnSpc>
                <a:spcPct val="140000"/>
              </a:lnSpc>
            </a:pPr>
            <a:r>
              <a:rPr lang="zh-CN" altLang="en-US" dirty="0" smtClean="0"/>
              <a:t>首先</a:t>
            </a:r>
            <a:r>
              <a:rPr lang="zh-CN" altLang="en-US" dirty="0" smtClean="0">
                <a:solidFill>
                  <a:srgbClr val="FF3300"/>
                </a:solidFill>
              </a:rPr>
              <a:t>用视图机制屏蔽掉一部分保密数据</a:t>
            </a:r>
          </a:p>
          <a:p>
            <a:pPr eaLnBrk="1" hangingPunct="1">
              <a:lnSpc>
                <a:spcPct val="140000"/>
              </a:lnSpc>
            </a:pPr>
            <a:r>
              <a:rPr lang="zh-CN" altLang="en-US" dirty="0" smtClean="0"/>
              <a:t>视图</a:t>
            </a:r>
            <a:r>
              <a:rPr lang="zh-CN" altLang="en-US" dirty="0" smtClean="0">
                <a:solidFill>
                  <a:srgbClr val="FF3300"/>
                </a:solidFill>
              </a:rPr>
              <a:t>上面再进一步定义存取权限</a:t>
            </a:r>
          </a:p>
          <a:p>
            <a:pPr eaLnBrk="1" hangingPunct="1">
              <a:lnSpc>
                <a:spcPct val="140000"/>
              </a:lnSpc>
            </a:pPr>
            <a:r>
              <a:rPr lang="zh-CN" altLang="en-US" dirty="0" smtClean="0"/>
              <a:t>间接</a:t>
            </a:r>
            <a:r>
              <a:rPr lang="zh-CN" altLang="en-US" dirty="0" smtClean="0">
                <a:solidFill>
                  <a:srgbClr val="FF3300"/>
                </a:solidFill>
              </a:rPr>
              <a:t>实现了支持存取谓词的用户权限定义</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视图机制（续）</a:t>
            </a:r>
          </a:p>
        </p:txBody>
      </p:sp>
      <p:sp>
        <p:nvSpPr>
          <p:cNvPr id="89091"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mtClean="0"/>
              <a:t>例：王平只能检索计算机系学生的信息</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z="2600" smtClean="0"/>
              <a:t>         先建立计算机系学生的视图</a:t>
            </a:r>
            <a:r>
              <a:rPr lang="en-US" altLang="zh-CN" sz="2600" smtClean="0"/>
              <a:t>CS_Student</a:t>
            </a:r>
          </a:p>
          <a:p>
            <a:pPr eaLnBrk="1" hangingPunct="1">
              <a:lnSpc>
                <a:spcPct val="90000"/>
              </a:lnSpc>
              <a:buFont typeface="Wingdings" pitchFamily="2" charset="2"/>
              <a:buNone/>
            </a:pPr>
            <a:endParaRPr lang="en-US" altLang="zh-CN" sz="2600" smtClean="0"/>
          </a:p>
          <a:p>
            <a:pPr lvl="2" eaLnBrk="1" hangingPunct="1">
              <a:lnSpc>
                <a:spcPct val="90000"/>
              </a:lnSpc>
              <a:buFont typeface="Wingdings" pitchFamily="2" charset="2"/>
              <a:buNone/>
            </a:pPr>
            <a:r>
              <a:rPr lang="en-US" altLang="zh-CN" sz="2000" smtClean="0"/>
              <a:t>    </a:t>
            </a:r>
            <a:r>
              <a:rPr lang="en-US" altLang="zh-CN" smtClean="0"/>
              <a:t>CREATE VIEW CS_Student</a:t>
            </a:r>
          </a:p>
          <a:p>
            <a:pPr lvl="2" eaLnBrk="1" hangingPunct="1">
              <a:lnSpc>
                <a:spcPct val="90000"/>
              </a:lnSpc>
              <a:buFont typeface="Wingdings" pitchFamily="2" charset="2"/>
              <a:buNone/>
            </a:pPr>
            <a:r>
              <a:rPr lang="en-US" altLang="zh-CN" smtClean="0"/>
              <a:t>               AS </a:t>
            </a:r>
          </a:p>
          <a:p>
            <a:pPr lvl="2" eaLnBrk="1" hangingPunct="1">
              <a:lnSpc>
                <a:spcPct val="90000"/>
              </a:lnSpc>
              <a:buFont typeface="Wingdings" pitchFamily="2" charset="2"/>
              <a:buNone/>
            </a:pPr>
            <a:r>
              <a:rPr lang="en-US" altLang="zh-CN" smtClean="0"/>
              <a:t>               SELECT </a:t>
            </a:r>
          </a:p>
          <a:p>
            <a:pPr lvl="2" eaLnBrk="1" hangingPunct="1">
              <a:lnSpc>
                <a:spcPct val="90000"/>
              </a:lnSpc>
              <a:buFont typeface="Wingdings" pitchFamily="2" charset="2"/>
              <a:buNone/>
            </a:pPr>
            <a:r>
              <a:rPr lang="en-US" altLang="zh-CN" smtClean="0"/>
              <a:t>               FROM   Student</a:t>
            </a:r>
          </a:p>
          <a:p>
            <a:pPr lvl="2" eaLnBrk="1" hangingPunct="1">
              <a:lnSpc>
                <a:spcPct val="90000"/>
              </a:lnSpc>
              <a:buFont typeface="Wingdings" pitchFamily="2" charset="2"/>
              <a:buNone/>
            </a:pPr>
            <a:r>
              <a:rPr lang="en-US" altLang="zh-CN" smtClean="0"/>
              <a:t>               WHERE  Sdept='CS'</a:t>
            </a:r>
            <a:r>
              <a:rPr lang="zh-CN" altLang="en-US"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视图机制（续）</a:t>
            </a:r>
          </a:p>
        </p:txBody>
      </p:sp>
      <p:sp>
        <p:nvSpPr>
          <p:cNvPr id="90115" name="Rectangle 3"/>
          <p:cNvSpPr>
            <a:spLocks noGrp="1" noChangeArrowheads="1"/>
          </p:cNvSpPr>
          <p:nvPr>
            <p:ph type="body" idx="1"/>
          </p:nvPr>
        </p:nvSpPr>
        <p:spPr/>
        <p:txBody>
          <a:bodyPr/>
          <a:lstStyle/>
          <a:p>
            <a:pPr lvl="2" eaLnBrk="1" hangingPunct="1">
              <a:lnSpc>
                <a:spcPct val="200000"/>
              </a:lnSpc>
              <a:buFont typeface="Wingdings" pitchFamily="2" charset="2"/>
              <a:buNone/>
            </a:pPr>
            <a:r>
              <a:rPr lang="zh-CN" altLang="en-US" sz="2600" smtClean="0"/>
              <a:t>在视图上进一步定义存取权限</a:t>
            </a:r>
          </a:p>
          <a:p>
            <a:pPr lvl="2" eaLnBrk="1" hangingPunct="1">
              <a:lnSpc>
                <a:spcPct val="120000"/>
              </a:lnSpc>
              <a:buFont typeface="Wingdings" pitchFamily="2" charset="2"/>
              <a:buNone/>
            </a:pPr>
            <a:r>
              <a:rPr lang="zh-CN" altLang="en-US" sz="2600" smtClean="0"/>
              <a:t>     </a:t>
            </a:r>
            <a:r>
              <a:rPr lang="en-US" altLang="zh-CN" sz="2600" smtClean="0"/>
              <a:t>GRANT  SELECT</a:t>
            </a:r>
          </a:p>
          <a:p>
            <a:pPr lvl="2" eaLnBrk="1" hangingPunct="1">
              <a:lnSpc>
                <a:spcPct val="120000"/>
              </a:lnSpc>
              <a:buFont typeface="Wingdings" pitchFamily="2" charset="2"/>
              <a:buNone/>
            </a:pPr>
            <a:r>
              <a:rPr lang="en-US" altLang="zh-CN" sz="2600" smtClean="0"/>
              <a:t>     ON  CS_Student  </a:t>
            </a:r>
          </a:p>
          <a:p>
            <a:pPr lvl="2" eaLnBrk="1" hangingPunct="1">
              <a:lnSpc>
                <a:spcPct val="120000"/>
              </a:lnSpc>
              <a:buFont typeface="Wingdings" pitchFamily="2" charset="2"/>
              <a:buNone/>
            </a:pPr>
            <a:r>
              <a:rPr lang="en-US" altLang="zh-CN" sz="2600" smtClean="0"/>
              <a:t>     TO </a:t>
            </a:r>
            <a:r>
              <a:rPr lang="zh-CN" altLang="en-US" sz="2600" smtClean="0"/>
              <a:t>王平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dirty="0" smtClean="0"/>
              <a:t>4.2</a:t>
            </a:r>
            <a:r>
              <a:rPr lang="zh-CN" altLang="en-US" dirty="0" smtClean="0"/>
              <a:t>数据库安全</a:t>
            </a:r>
            <a:r>
              <a:rPr lang="zh-CN" altLang="en-US" dirty="0" smtClean="0"/>
              <a:t>性控制</a:t>
            </a:r>
          </a:p>
        </p:txBody>
      </p:sp>
      <p:sp>
        <p:nvSpPr>
          <p:cNvPr id="91139" name="Rectangle 3"/>
          <p:cNvSpPr>
            <a:spLocks noGrp="1" noChangeArrowheads="1"/>
          </p:cNvSpPr>
          <p:nvPr>
            <p:ph type="body" idx="1"/>
          </p:nvPr>
        </p:nvSpPr>
        <p:spPr/>
        <p:txBody>
          <a:bodyPr/>
          <a:lstStyle/>
          <a:p>
            <a:pPr eaLnBrk="1" hangingPunct="1"/>
            <a:r>
              <a:rPr lang="zh-CN" altLang="en-US" sz="2600" dirty="0" smtClean="0"/>
              <a:t>数据库安全性控制概述</a:t>
            </a:r>
          </a:p>
          <a:p>
            <a:pPr eaLnBrk="1" hangingPunct="1"/>
            <a:r>
              <a:rPr lang="zh-CN" altLang="en-US" sz="2600" dirty="0" smtClean="0"/>
              <a:t>用户标识与鉴别</a:t>
            </a:r>
          </a:p>
          <a:p>
            <a:pPr eaLnBrk="1" hangingPunct="1"/>
            <a:r>
              <a:rPr lang="zh-CN" altLang="en-US" sz="2600" dirty="0" smtClean="0"/>
              <a:t>存取控制</a:t>
            </a:r>
          </a:p>
          <a:p>
            <a:pPr eaLnBrk="1" hangingPunct="1"/>
            <a:r>
              <a:rPr lang="zh-CN" altLang="en-US" sz="2600" dirty="0" smtClean="0"/>
              <a:t>自主存取控制方法</a:t>
            </a:r>
          </a:p>
          <a:p>
            <a:pPr eaLnBrk="1" hangingPunct="1"/>
            <a:r>
              <a:rPr lang="zh-CN" altLang="en-US" sz="2600" dirty="0" smtClean="0"/>
              <a:t>强制存取控制方法</a:t>
            </a:r>
          </a:p>
          <a:p>
            <a:pPr eaLnBrk="1" hangingPunct="1"/>
            <a:r>
              <a:rPr lang="zh-CN" altLang="en-US" sz="2600" dirty="0" smtClean="0"/>
              <a:t>视图机制</a:t>
            </a:r>
          </a:p>
          <a:p>
            <a:pPr eaLnBrk="1" hangingPunct="1"/>
            <a:r>
              <a:rPr lang="zh-CN" altLang="en-US" sz="2600" dirty="0" smtClean="0">
                <a:solidFill>
                  <a:schemeClr val="accent2"/>
                </a:solidFill>
              </a:rPr>
              <a:t>审计</a:t>
            </a:r>
          </a:p>
          <a:p>
            <a:pPr eaLnBrk="1" hangingPunct="1"/>
            <a:r>
              <a:rPr lang="zh-CN" altLang="en-US" sz="2600" dirty="0" smtClean="0"/>
              <a:t>数据加密</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审计</a:t>
            </a:r>
          </a:p>
        </p:txBody>
      </p:sp>
      <p:sp>
        <p:nvSpPr>
          <p:cNvPr id="92163" name="Rectangle 3"/>
          <p:cNvSpPr>
            <a:spLocks noGrp="1" noChangeArrowheads="1"/>
          </p:cNvSpPr>
          <p:nvPr>
            <p:ph type="body" idx="1"/>
          </p:nvPr>
        </p:nvSpPr>
        <p:spPr/>
        <p:txBody>
          <a:bodyPr/>
          <a:lstStyle/>
          <a:p>
            <a:pPr eaLnBrk="1" hangingPunct="1">
              <a:lnSpc>
                <a:spcPct val="90000"/>
              </a:lnSpc>
            </a:pPr>
            <a:r>
              <a:rPr lang="zh-CN" altLang="en-US" sz="3400" dirty="0" smtClean="0"/>
              <a:t>什么是</a:t>
            </a:r>
            <a:r>
              <a:rPr lang="zh-CN" altLang="en-US" sz="3400" dirty="0" smtClean="0">
                <a:solidFill>
                  <a:srgbClr val="FF3300"/>
                </a:solidFill>
              </a:rPr>
              <a:t>审计</a:t>
            </a:r>
          </a:p>
          <a:p>
            <a:pPr lvl="1" eaLnBrk="1" hangingPunct="1">
              <a:spcBef>
                <a:spcPct val="60000"/>
              </a:spcBef>
            </a:pPr>
            <a:r>
              <a:rPr lang="zh-CN" altLang="en-US" dirty="0" smtClean="0"/>
              <a:t>启用一个专用的</a:t>
            </a:r>
            <a:r>
              <a:rPr lang="zh-CN" altLang="en-US" dirty="0" smtClean="0">
                <a:solidFill>
                  <a:srgbClr val="FF3300"/>
                </a:solidFill>
              </a:rPr>
              <a:t>审计日志（</a:t>
            </a:r>
            <a:r>
              <a:rPr lang="en-US" altLang="zh-CN" dirty="0" smtClean="0">
                <a:solidFill>
                  <a:srgbClr val="FF3300"/>
                </a:solidFill>
              </a:rPr>
              <a:t>Audit Log</a:t>
            </a:r>
            <a:r>
              <a:rPr lang="zh-CN" altLang="en-US" dirty="0" smtClean="0">
                <a:solidFill>
                  <a:srgbClr val="FF3300"/>
                </a:solidFill>
              </a:rPr>
              <a:t>）</a:t>
            </a:r>
          </a:p>
          <a:p>
            <a:pPr lvl="2" eaLnBrk="1" hangingPunct="1">
              <a:spcBef>
                <a:spcPct val="60000"/>
              </a:spcBef>
            </a:pPr>
            <a:r>
              <a:rPr lang="zh-CN" altLang="en-US" dirty="0" smtClean="0"/>
              <a:t>将</a:t>
            </a:r>
            <a:r>
              <a:rPr lang="zh-CN" altLang="en-US" dirty="0" smtClean="0"/>
              <a:t>用户</a:t>
            </a:r>
            <a:r>
              <a:rPr lang="zh-CN" altLang="en-US" dirty="0" smtClean="0">
                <a:solidFill>
                  <a:srgbClr val="FF3300"/>
                </a:solidFill>
              </a:rPr>
              <a:t>对数据库的所有操作记录在</a:t>
            </a:r>
            <a:r>
              <a:rPr lang="zh-CN" altLang="en-US" dirty="0" smtClean="0">
                <a:solidFill>
                  <a:srgbClr val="FF3300"/>
                </a:solidFill>
              </a:rPr>
              <a:t>上面</a:t>
            </a:r>
            <a:endParaRPr lang="en-US" altLang="zh-CN" dirty="0" smtClean="0">
              <a:solidFill>
                <a:srgbClr val="FF3300"/>
              </a:solidFill>
            </a:endParaRPr>
          </a:p>
          <a:p>
            <a:pPr lvl="2" eaLnBrk="1" hangingPunct="1">
              <a:spcBef>
                <a:spcPct val="60000"/>
              </a:spcBef>
            </a:pPr>
            <a:r>
              <a:rPr lang="zh-CN" altLang="en-US" dirty="0" smtClean="0">
                <a:solidFill>
                  <a:srgbClr val="FF3300"/>
                </a:solidFill>
              </a:rPr>
              <a:t>基于事件：</a:t>
            </a:r>
            <a:r>
              <a:rPr lang="zh-CN" altLang="en-US" dirty="0" smtClean="0"/>
              <a:t>服务器事件、权限事件、语句事件、模式事件等</a:t>
            </a:r>
            <a:endParaRPr lang="zh-CN" altLang="en-US" dirty="0" smtClean="0"/>
          </a:p>
          <a:p>
            <a:pPr lvl="1" eaLnBrk="1" hangingPunct="1">
              <a:spcBef>
                <a:spcPct val="60000"/>
              </a:spcBef>
            </a:pPr>
            <a:r>
              <a:rPr lang="en-US" altLang="zh-CN" dirty="0" smtClean="0"/>
              <a:t>DBA</a:t>
            </a:r>
            <a:r>
              <a:rPr lang="zh-CN" altLang="en-US" dirty="0" smtClean="0"/>
              <a:t>可以利用</a:t>
            </a:r>
            <a:r>
              <a:rPr lang="zh-CN" altLang="en-US" dirty="0" smtClean="0">
                <a:solidFill>
                  <a:srgbClr val="FF3300"/>
                </a:solidFill>
              </a:rPr>
              <a:t>审计日志中的追踪</a:t>
            </a:r>
            <a:r>
              <a:rPr lang="zh-CN" altLang="en-US" dirty="0" smtClean="0">
                <a:solidFill>
                  <a:srgbClr val="FF3300"/>
                </a:solidFill>
              </a:rPr>
              <a:t>信息</a:t>
            </a:r>
            <a:r>
              <a:rPr lang="zh-CN" altLang="en-US" dirty="0" smtClean="0"/>
              <a:t> </a:t>
            </a:r>
            <a:r>
              <a:rPr lang="zh-CN" altLang="en-US" dirty="0" smtClean="0"/>
              <a:t>找出非法存取数据的人</a:t>
            </a:r>
          </a:p>
          <a:p>
            <a:pPr lvl="1" eaLnBrk="1" hangingPunct="1">
              <a:spcBef>
                <a:spcPct val="60000"/>
              </a:spcBef>
            </a:pPr>
            <a:r>
              <a:rPr lang="en-US" altLang="zh-CN" dirty="0" smtClean="0">
                <a:solidFill>
                  <a:srgbClr val="FF3300"/>
                </a:solidFill>
              </a:rPr>
              <a:t>C2</a:t>
            </a:r>
            <a:r>
              <a:rPr lang="zh-CN" altLang="en-US" dirty="0" smtClean="0">
                <a:solidFill>
                  <a:srgbClr val="FF3300"/>
                </a:solidFill>
              </a:rPr>
              <a:t>以上安全级别的</a:t>
            </a:r>
            <a:r>
              <a:rPr lang="en-US" altLang="zh-CN" dirty="0" smtClean="0">
                <a:solidFill>
                  <a:srgbClr val="FF3300"/>
                </a:solidFill>
              </a:rPr>
              <a:t>DBMS</a:t>
            </a:r>
            <a:r>
              <a:rPr lang="zh-CN" altLang="en-US" dirty="0" smtClean="0">
                <a:solidFill>
                  <a:srgbClr val="FF3300"/>
                </a:solidFill>
              </a:rPr>
              <a:t>必须具有审计功能</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审计（续）</a:t>
            </a:r>
          </a:p>
        </p:txBody>
      </p:sp>
      <p:sp>
        <p:nvSpPr>
          <p:cNvPr id="93187" name="Rectangle 3"/>
          <p:cNvSpPr>
            <a:spLocks noGrp="1" noChangeArrowheads="1"/>
          </p:cNvSpPr>
          <p:nvPr>
            <p:ph type="body" idx="1"/>
          </p:nvPr>
        </p:nvSpPr>
        <p:spPr/>
        <p:txBody>
          <a:bodyPr/>
          <a:lstStyle/>
          <a:p>
            <a:pPr eaLnBrk="1" hangingPunct="1"/>
            <a:r>
              <a:rPr lang="zh-CN" altLang="en-US" sz="3400" dirty="0" smtClean="0"/>
              <a:t>审计功能的可选性</a:t>
            </a:r>
            <a:endParaRPr lang="zh-CN" altLang="en-US" sz="2600" dirty="0" smtClean="0"/>
          </a:p>
          <a:p>
            <a:pPr lvl="1" eaLnBrk="1" hangingPunct="1">
              <a:lnSpc>
                <a:spcPct val="160000"/>
              </a:lnSpc>
            </a:pPr>
            <a:r>
              <a:rPr lang="zh-CN" altLang="en-US" dirty="0" smtClean="0"/>
              <a:t>审计很费</a:t>
            </a:r>
            <a:r>
              <a:rPr lang="zh-CN" altLang="en-US" dirty="0" smtClean="0">
                <a:solidFill>
                  <a:srgbClr val="FF3300"/>
                </a:solidFill>
              </a:rPr>
              <a:t>时间和空间</a:t>
            </a:r>
          </a:p>
          <a:p>
            <a:pPr lvl="1" eaLnBrk="1" hangingPunct="1">
              <a:lnSpc>
                <a:spcPct val="160000"/>
              </a:lnSpc>
            </a:pPr>
            <a:r>
              <a:rPr lang="en-US" altLang="zh-CN" sz="3000" dirty="0" smtClean="0"/>
              <a:t>DBA</a:t>
            </a:r>
            <a:r>
              <a:rPr lang="zh-CN" altLang="en-US" sz="3000" dirty="0" smtClean="0"/>
              <a:t>可以根据应用对安全性的要求，灵活地打开或</a:t>
            </a:r>
            <a:r>
              <a:rPr lang="zh-CN" altLang="en-US" sz="3000" dirty="0" smtClean="0">
                <a:solidFill>
                  <a:srgbClr val="FF3300"/>
                </a:solidFill>
              </a:rPr>
              <a:t>关闭审计</a:t>
            </a:r>
            <a:r>
              <a:rPr lang="zh-CN" altLang="en-US" sz="3000" dirty="0" smtClean="0"/>
              <a:t>功能。</a:t>
            </a:r>
            <a:endParaRPr lang="zh-CN" alt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审计（续）</a:t>
            </a:r>
          </a:p>
        </p:txBody>
      </p:sp>
      <p:sp>
        <p:nvSpPr>
          <p:cNvPr id="94211" name="Rectangle 3"/>
          <p:cNvSpPr>
            <a:spLocks noGrp="1" noChangeArrowheads="1"/>
          </p:cNvSpPr>
          <p:nvPr>
            <p:ph type="body" idx="1"/>
          </p:nvPr>
        </p:nvSpPr>
        <p:spPr/>
        <p:txBody>
          <a:bodyPr/>
          <a:lstStyle/>
          <a:p>
            <a:pPr eaLnBrk="1" hangingPunct="1">
              <a:lnSpc>
                <a:spcPct val="150000"/>
              </a:lnSpc>
              <a:spcBef>
                <a:spcPct val="60000"/>
              </a:spcBef>
            </a:pPr>
            <a:r>
              <a:rPr lang="zh-CN" altLang="en-US" dirty="0" smtClean="0"/>
              <a:t>强制性机制</a:t>
            </a:r>
            <a:r>
              <a:rPr lang="en-US" altLang="zh-CN" dirty="0" smtClean="0"/>
              <a:t>:</a:t>
            </a:r>
          </a:p>
          <a:p>
            <a:pPr lvl="1" eaLnBrk="1" hangingPunct="1">
              <a:lnSpc>
                <a:spcPct val="150000"/>
              </a:lnSpc>
              <a:spcBef>
                <a:spcPct val="60000"/>
              </a:spcBef>
            </a:pPr>
            <a:r>
              <a:rPr lang="zh-CN" altLang="en-US" dirty="0" smtClean="0">
                <a:solidFill>
                  <a:srgbClr val="FF3300"/>
                </a:solidFill>
              </a:rPr>
              <a:t>用户识别和鉴定</a:t>
            </a:r>
            <a:r>
              <a:rPr lang="zh-CN" altLang="en-US" dirty="0" smtClean="0"/>
              <a:t>、</a:t>
            </a:r>
            <a:r>
              <a:rPr lang="zh-CN" altLang="en-US" dirty="0" smtClean="0">
                <a:solidFill>
                  <a:srgbClr val="FF3300"/>
                </a:solidFill>
              </a:rPr>
              <a:t>存取控制</a:t>
            </a:r>
            <a:r>
              <a:rPr lang="zh-CN" altLang="en-US" dirty="0" smtClean="0"/>
              <a:t>、</a:t>
            </a:r>
            <a:r>
              <a:rPr lang="zh-CN" altLang="en-US" dirty="0" smtClean="0">
                <a:solidFill>
                  <a:srgbClr val="FF3300"/>
                </a:solidFill>
              </a:rPr>
              <a:t>视图</a:t>
            </a:r>
          </a:p>
          <a:p>
            <a:pPr eaLnBrk="1" hangingPunct="1">
              <a:lnSpc>
                <a:spcPct val="150000"/>
              </a:lnSpc>
              <a:spcBef>
                <a:spcPct val="60000"/>
              </a:spcBef>
            </a:pPr>
            <a:r>
              <a:rPr lang="zh-CN" altLang="en-US" dirty="0" smtClean="0"/>
              <a:t>预防监测手段</a:t>
            </a:r>
            <a:r>
              <a:rPr lang="en-US" altLang="zh-CN" dirty="0" smtClean="0"/>
              <a:t>:</a:t>
            </a:r>
          </a:p>
          <a:p>
            <a:pPr lvl="1" eaLnBrk="1" hangingPunct="1">
              <a:lnSpc>
                <a:spcPct val="150000"/>
              </a:lnSpc>
              <a:spcBef>
                <a:spcPct val="60000"/>
              </a:spcBef>
            </a:pPr>
            <a:r>
              <a:rPr lang="zh-CN" altLang="en-US" dirty="0" smtClean="0">
                <a:solidFill>
                  <a:srgbClr val="FF3300"/>
                </a:solidFill>
              </a:rPr>
              <a:t>审计</a:t>
            </a:r>
            <a:r>
              <a:rPr lang="zh-CN" altLang="en-US" dirty="0" smtClean="0">
                <a:solidFill>
                  <a:srgbClr val="FF3300"/>
                </a:solidFill>
              </a:rPr>
              <a:t>技术</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dirty="0" smtClean="0"/>
              <a:t>4.2</a:t>
            </a:r>
            <a:r>
              <a:rPr lang="zh-CN" altLang="en-US" dirty="0" smtClean="0"/>
              <a:t>数据库安全</a:t>
            </a:r>
            <a:r>
              <a:rPr lang="zh-CN" altLang="en-US" dirty="0" smtClean="0"/>
              <a:t>性控制</a:t>
            </a:r>
          </a:p>
        </p:txBody>
      </p:sp>
      <p:sp>
        <p:nvSpPr>
          <p:cNvPr id="95235" name="Rectangle 3"/>
          <p:cNvSpPr>
            <a:spLocks noGrp="1" noChangeArrowheads="1"/>
          </p:cNvSpPr>
          <p:nvPr>
            <p:ph type="body" idx="1"/>
          </p:nvPr>
        </p:nvSpPr>
        <p:spPr/>
        <p:txBody>
          <a:bodyPr/>
          <a:lstStyle/>
          <a:p>
            <a:pPr eaLnBrk="1" hangingPunct="1"/>
            <a:r>
              <a:rPr lang="zh-CN" altLang="en-US" sz="2600" dirty="0" smtClean="0"/>
              <a:t>数据库安全性控制概述</a:t>
            </a:r>
          </a:p>
          <a:p>
            <a:pPr eaLnBrk="1" hangingPunct="1"/>
            <a:r>
              <a:rPr lang="zh-CN" altLang="en-US" sz="2600" dirty="0" smtClean="0"/>
              <a:t>用户标识与鉴别</a:t>
            </a:r>
          </a:p>
          <a:p>
            <a:pPr eaLnBrk="1" hangingPunct="1"/>
            <a:r>
              <a:rPr lang="zh-CN" altLang="en-US" sz="2600" dirty="0" smtClean="0"/>
              <a:t>存取控制</a:t>
            </a:r>
          </a:p>
          <a:p>
            <a:pPr eaLnBrk="1" hangingPunct="1"/>
            <a:r>
              <a:rPr lang="zh-CN" altLang="en-US" sz="2600" dirty="0" smtClean="0"/>
              <a:t>自主存取控制方法</a:t>
            </a:r>
          </a:p>
          <a:p>
            <a:pPr eaLnBrk="1" hangingPunct="1"/>
            <a:r>
              <a:rPr lang="zh-CN" altLang="en-US" sz="2600" dirty="0" smtClean="0"/>
              <a:t>强制存取控制方法</a:t>
            </a:r>
          </a:p>
          <a:p>
            <a:pPr eaLnBrk="1" hangingPunct="1"/>
            <a:r>
              <a:rPr lang="zh-CN" altLang="en-US" sz="2600" dirty="0" smtClean="0"/>
              <a:t>视图机制</a:t>
            </a:r>
          </a:p>
          <a:p>
            <a:pPr eaLnBrk="1" hangingPunct="1"/>
            <a:r>
              <a:rPr lang="zh-CN" altLang="en-US" sz="2600" dirty="0" smtClean="0"/>
              <a:t>审计</a:t>
            </a:r>
          </a:p>
          <a:p>
            <a:pPr eaLnBrk="1" hangingPunct="1"/>
            <a:r>
              <a:rPr lang="zh-CN" altLang="en-US" sz="2600" dirty="0" smtClean="0">
                <a:solidFill>
                  <a:schemeClr val="accent2"/>
                </a:solidFill>
              </a:rPr>
              <a:t>数据加密</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dirty="0" smtClean="0"/>
              <a:t>数据加密</a:t>
            </a:r>
          </a:p>
        </p:txBody>
      </p:sp>
      <p:sp>
        <p:nvSpPr>
          <p:cNvPr id="96259" name="Rectangle 3"/>
          <p:cNvSpPr>
            <a:spLocks noGrp="1" noChangeArrowheads="1"/>
          </p:cNvSpPr>
          <p:nvPr>
            <p:ph type="body" idx="1"/>
          </p:nvPr>
        </p:nvSpPr>
        <p:spPr/>
        <p:txBody>
          <a:bodyPr/>
          <a:lstStyle/>
          <a:p>
            <a:pPr eaLnBrk="1" hangingPunct="1">
              <a:lnSpc>
                <a:spcPct val="90000"/>
              </a:lnSpc>
            </a:pPr>
            <a:r>
              <a:rPr lang="zh-CN" altLang="en-US" sz="3400" dirty="0" smtClean="0"/>
              <a:t>数据加密</a:t>
            </a:r>
          </a:p>
          <a:p>
            <a:pPr lvl="1" eaLnBrk="1" hangingPunct="1">
              <a:lnSpc>
                <a:spcPct val="90000"/>
              </a:lnSpc>
            </a:pPr>
            <a:r>
              <a:rPr lang="zh-CN" altLang="en-US" dirty="0" smtClean="0">
                <a:solidFill>
                  <a:srgbClr val="FF3300"/>
                </a:solidFill>
              </a:rPr>
              <a:t>防止数据库中数据在存储和传输中失密的有效</a:t>
            </a:r>
            <a:r>
              <a:rPr lang="zh-CN" altLang="en-US" dirty="0" smtClean="0">
                <a:solidFill>
                  <a:srgbClr val="FF3300"/>
                </a:solidFill>
              </a:rPr>
              <a:t>手段</a:t>
            </a:r>
            <a:endParaRPr lang="zh-CN" altLang="en-US" sz="1900" dirty="0" smtClean="0"/>
          </a:p>
          <a:p>
            <a:pPr eaLnBrk="1" hangingPunct="1">
              <a:lnSpc>
                <a:spcPct val="90000"/>
              </a:lnSpc>
            </a:pPr>
            <a:r>
              <a:rPr lang="zh-CN" altLang="en-US" sz="3400" dirty="0" smtClean="0"/>
              <a:t>加密的基本思想</a:t>
            </a:r>
          </a:p>
          <a:p>
            <a:pPr lvl="1" eaLnBrk="1" hangingPunct="1">
              <a:lnSpc>
                <a:spcPct val="90000"/>
              </a:lnSpc>
            </a:pPr>
            <a:r>
              <a:rPr lang="zh-CN" altLang="en-US" dirty="0" smtClean="0"/>
              <a:t>根据一定的</a:t>
            </a:r>
            <a:r>
              <a:rPr lang="zh-CN" altLang="en-US" dirty="0" smtClean="0">
                <a:solidFill>
                  <a:srgbClr val="FF3300"/>
                </a:solidFill>
              </a:rPr>
              <a:t>算法将原始数据（术语为明文，</a:t>
            </a:r>
            <a:r>
              <a:rPr lang="en-US" altLang="zh-CN" dirty="0" smtClean="0">
                <a:solidFill>
                  <a:srgbClr val="FF3300"/>
                </a:solidFill>
              </a:rPr>
              <a:t>Plain text</a:t>
            </a:r>
            <a:r>
              <a:rPr lang="zh-CN" altLang="en-US" dirty="0" smtClean="0">
                <a:solidFill>
                  <a:srgbClr val="FF3300"/>
                </a:solidFill>
              </a:rPr>
              <a:t>）变换为不可直接识别的格式（术语为密文，</a:t>
            </a:r>
            <a:r>
              <a:rPr lang="en-US" altLang="zh-CN" dirty="0" smtClean="0">
                <a:solidFill>
                  <a:srgbClr val="FF3300"/>
                </a:solidFill>
              </a:rPr>
              <a:t>Cipher text</a:t>
            </a:r>
            <a:r>
              <a:rPr lang="zh-CN" altLang="en-US" dirty="0" smtClean="0">
                <a:solidFill>
                  <a:srgbClr val="FF3300"/>
                </a:solidFill>
              </a:rPr>
              <a:t>）</a:t>
            </a:r>
          </a:p>
          <a:p>
            <a:pPr lvl="1" eaLnBrk="1" hangingPunct="1">
              <a:lnSpc>
                <a:spcPct val="90000"/>
              </a:lnSpc>
            </a:pPr>
            <a:r>
              <a:rPr lang="zh-CN" altLang="en-US" dirty="0" smtClean="0">
                <a:solidFill>
                  <a:srgbClr val="FF3300"/>
                </a:solidFill>
              </a:rPr>
              <a:t>不知道解密算法的人无法获知数据的</a:t>
            </a:r>
            <a:r>
              <a:rPr lang="zh-CN" altLang="en-US" dirty="0" smtClean="0">
                <a:solidFill>
                  <a:srgbClr val="FF3300"/>
                </a:solidFill>
              </a:rPr>
              <a:t>内容</a:t>
            </a:r>
            <a:endParaRPr lang="en-US" altLang="zh-CN" dirty="0" smtClean="0">
              <a:solidFill>
                <a:srgbClr val="FF3300"/>
              </a:solidFill>
            </a:endParaRPr>
          </a:p>
          <a:p>
            <a:pPr eaLnBrk="1" hangingPunct="1">
              <a:lnSpc>
                <a:spcPct val="90000"/>
              </a:lnSpc>
            </a:pPr>
            <a:r>
              <a:rPr lang="zh-CN" altLang="en-US" dirty="0" smtClean="0"/>
              <a:t>加密方法 </a:t>
            </a:r>
          </a:p>
          <a:p>
            <a:pPr lvl="1" eaLnBrk="1" hangingPunct="1">
              <a:lnSpc>
                <a:spcPct val="90000"/>
              </a:lnSpc>
            </a:pPr>
            <a:r>
              <a:rPr lang="zh-CN" altLang="en-US" dirty="0" smtClean="0">
                <a:solidFill>
                  <a:srgbClr val="FF3300"/>
                </a:solidFill>
              </a:rPr>
              <a:t>存储加密 </a:t>
            </a:r>
          </a:p>
          <a:p>
            <a:pPr lvl="1" eaLnBrk="1" hangingPunct="1">
              <a:lnSpc>
                <a:spcPct val="90000"/>
              </a:lnSpc>
            </a:pPr>
            <a:r>
              <a:rPr lang="zh-CN" altLang="en-US" dirty="0" smtClean="0">
                <a:solidFill>
                  <a:srgbClr val="FF3300"/>
                </a:solidFill>
              </a:rPr>
              <a:t>传输加密</a:t>
            </a:r>
            <a:endParaRPr lang="zh-CN" altLang="en-US" dirty="0" smtClean="0">
              <a:solidFill>
                <a:srgbClr val="FF33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800" smtClean="0"/>
              <a:t>计算机系统的三类安全性问题（续）</a:t>
            </a:r>
            <a:r>
              <a:rPr lang="zh-CN" altLang="en-US" sz="4600" smtClean="0"/>
              <a:t> </a:t>
            </a:r>
          </a:p>
        </p:txBody>
      </p:sp>
      <p:sp>
        <p:nvSpPr>
          <p:cNvPr id="15363" name="Rectangle 3"/>
          <p:cNvSpPr>
            <a:spLocks noGrp="1" noChangeArrowheads="1"/>
          </p:cNvSpPr>
          <p:nvPr>
            <p:ph type="body" idx="1"/>
          </p:nvPr>
        </p:nvSpPr>
        <p:spPr/>
        <p:txBody>
          <a:bodyPr/>
          <a:lstStyle/>
          <a:p>
            <a:pPr eaLnBrk="1" hangingPunct="1"/>
            <a:r>
              <a:rPr lang="zh-CN" altLang="en-US" sz="3400" smtClean="0"/>
              <a:t>计算机安全涉及问题</a:t>
            </a:r>
            <a:r>
              <a:rPr lang="en-US" altLang="zh-CN" sz="3400" dirty="0" smtClean="0"/>
              <a:t>(</a:t>
            </a:r>
            <a:r>
              <a:rPr lang="zh-CN" altLang="en-US" sz="3400" smtClean="0"/>
              <a:t>续</a:t>
            </a:r>
            <a:r>
              <a:rPr lang="en-US" altLang="zh-CN" sz="3400" dirty="0" smtClean="0"/>
              <a:t>)</a:t>
            </a:r>
          </a:p>
          <a:p>
            <a:pPr lvl="1" eaLnBrk="1" hangingPunct="1">
              <a:spcBef>
                <a:spcPct val="60000"/>
              </a:spcBef>
            </a:pPr>
            <a:r>
              <a:rPr lang="zh-CN" altLang="en-US" smtClean="0">
                <a:solidFill>
                  <a:srgbClr val="FF3300"/>
                </a:solidFill>
              </a:rPr>
              <a:t>法学</a:t>
            </a:r>
          </a:p>
          <a:p>
            <a:pPr lvl="2" eaLnBrk="1" hangingPunct="1"/>
            <a:r>
              <a:rPr lang="zh-CN" altLang="en-US" sz="2600" smtClean="0"/>
              <a:t>计算机安全法律</a:t>
            </a:r>
          </a:p>
          <a:p>
            <a:pPr lvl="1" eaLnBrk="1" hangingPunct="1">
              <a:spcBef>
                <a:spcPct val="60000"/>
              </a:spcBef>
            </a:pPr>
            <a:r>
              <a:rPr lang="zh-CN" altLang="en-US" smtClean="0">
                <a:solidFill>
                  <a:srgbClr val="FF3300"/>
                </a:solidFill>
              </a:rPr>
              <a:t>犯罪学</a:t>
            </a:r>
          </a:p>
          <a:p>
            <a:pPr lvl="2" eaLnBrk="1" hangingPunct="1"/>
            <a:r>
              <a:rPr lang="zh-CN" altLang="en-US" sz="2600" smtClean="0"/>
              <a:t>计算机犯罪与侦察</a:t>
            </a:r>
          </a:p>
          <a:p>
            <a:pPr lvl="2" eaLnBrk="1" hangingPunct="1"/>
            <a:r>
              <a:rPr lang="zh-CN" altLang="en-US" sz="2600" smtClean="0"/>
              <a:t>安全监察</a:t>
            </a:r>
          </a:p>
          <a:p>
            <a:pPr lvl="1" eaLnBrk="1" hangingPunct="1">
              <a:spcBef>
                <a:spcPct val="60000"/>
              </a:spcBef>
            </a:pPr>
            <a:r>
              <a:rPr lang="zh-CN" altLang="en-US" smtClean="0">
                <a:solidFill>
                  <a:srgbClr val="FF3300"/>
                </a:solidFill>
              </a:rPr>
              <a:t>心理学</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数据加密</a:t>
            </a:r>
            <a:endParaRPr lang="zh-CN" altLang="en-US" dirty="0"/>
          </a:p>
        </p:txBody>
      </p:sp>
      <p:sp>
        <p:nvSpPr>
          <p:cNvPr id="3" name="内容占位符 2"/>
          <p:cNvSpPr>
            <a:spLocks noGrp="1"/>
          </p:cNvSpPr>
          <p:nvPr>
            <p:ph idx="1"/>
          </p:nvPr>
        </p:nvSpPr>
        <p:spPr/>
        <p:txBody>
          <a:bodyPr/>
          <a:lstStyle/>
          <a:p>
            <a:r>
              <a:rPr lang="zh-CN" altLang="en-US" dirty="0" smtClean="0"/>
              <a:t>存储加密 </a:t>
            </a:r>
          </a:p>
          <a:p>
            <a:pPr lvl="1"/>
            <a:r>
              <a:rPr lang="zh-CN" altLang="en-US" dirty="0" smtClean="0"/>
              <a:t>透明存储加密 </a:t>
            </a:r>
          </a:p>
          <a:p>
            <a:pPr lvl="2"/>
            <a:r>
              <a:rPr lang="zh-CN" altLang="en-US" dirty="0" smtClean="0"/>
              <a:t>内核级加密保护方式，对用户完全透明 </a:t>
            </a:r>
          </a:p>
          <a:p>
            <a:pPr lvl="2"/>
            <a:r>
              <a:rPr lang="zh-CN" altLang="en-US" dirty="0" smtClean="0"/>
              <a:t>将数据在写到磁盘时对数据进行加密，授权用户读取数据时再对其进行解密 </a:t>
            </a:r>
          </a:p>
          <a:p>
            <a:pPr lvl="2"/>
            <a:r>
              <a:rPr lang="zh-CN" altLang="en-US" dirty="0" smtClean="0"/>
              <a:t>数据库的应用程序不需要做任何修改，只需在创建表语句中说明需加密的字段即可 </a:t>
            </a:r>
            <a:endParaRPr lang="en-US" altLang="zh-CN" dirty="0" smtClean="0"/>
          </a:p>
          <a:p>
            <a:pPr lvl="2"/>
            <a:r>
              <a:rPr lang="zh-CN" altLang="en-US" dirty="0" smtClean="0"/>
              <a:t>内核级加密方法</a:t>
            </a:r>
            <a:r>
              <a:rPr lang="en-US" altLang="zh-CN" dirty="0" smtClean="0"/>
              <a:t>: </a:t>
            </a:r>
            <a:r>
              <a:rPr lang="zh-CN" altLang="en-US" dirty="0" smtClean="0"/>
              <a:t>性能较好，安全完备性较高 </a:t>
            </a:r>
          </a:p>
          <a:p>
            <a:pPr lvl="1"/>
            <a:r>
              <a:rPr lang="zh-CN" altLang="en-US" dirty="0" smtClean="0"/>
              <a:t>非透明存储加密 </a:t>
            </a:r>
          </a:p>
          <a:p>
            <a:pPr lvl="2"/>
            <a:r>
              <a:rPr lang="zh-CN" altLang="en-US" dirty="0" smtClean="0"/>
              <a:t>通过多个加密函数实现</a:t>
            </a:r>
            <a:endParaRPr lang="zh-CN" altLang="en-US" dirty="0"/>
          </a:p>
        </p:txBody>
      </p:sp>
    </p:spTree>
    <p:extLst>
      <p:ext uri="{BB962C8B-B14F-4D97-AF65-F5344CB8AC3E}">
        <p14:creationId xmlns:p14="http://schemas.microsoft.com/office/powerpoint/2010/main" val="7100411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数据加密</a:t>
            </a:r>
            <a:endParaRPr lang="zh-CN" altLang="en-US" dirty="0"/>
          </a:p>
        </p:txBody>
      </p:sp>
      <p:sp>
        <p:nvSpPr>
          <p:cNvPr id="3" name="内容占位符 2"/>
          <p:cNvSpPr>
            <a:spLocks noGrp="1"/>
          </p:cNvSpPr>
          <p:nvPr>
            <p:ph idx="1"/>
          </p:nvPr>
        </p:nvSpPr>
        <p:spPr/>
        <p:txBody>
          <a:bodyPr/>
          <a:lstStyle/>
          <a:p>
            <a:r>
              <a:rPr lang="zh-CN" altLang="en-US" dirty="0" smtClean="0"/>
              <a:t>传输加密 </a:t>
            </a:r>
          </a:p>
          <a:p>
            <a:pPr lvl="1"/>
            <a:r>
              <a:rPr lang="zh-CN" altLang="en-US" dirty="0" smtClean="0">
                <a:solidFill>
                  <a:srgbClr val="FF3300"/>
                </a:solidFill>
              </a:rPr>
              <a:t>链路加密</a:t>
            </a:r>
            <a:r>
              <a:rPr lang="zh-CN" altLang="en-US" dirty="0" smtClean="0"/>
              <a:t> </a:t>
            </a:r>
          </a:p>
          <a:p>
            <a:pPr lvl="2"/>
            <a:r>
              <a:rPr lang="zh-CN" altLang="en-US" dirty="0" smtClean="0"/>
              <a:t>在链路层进行加密 </a:t>
            </a:r>
          </a:p>
          <a:p>
            <a:pPr lvl="2"/>
            <a:r>
              <a:rPr lang="zh-CN" altLang="en-US" dirty="0" smtClean="0"/>
              <a:t>传输信息由报头和报文两部分组成 </a:t>
            </a:r>
          </a:p>
          <a:p>
            <a:pPr lvl="2"/>
            <a:r>
              <a:rPr lang="zh-CN" altLang="en-US" dirty="0" smtClean="0"/>
              <a:t>报文和报头均加密 </a:t>
            </a:r>
          </a:p>
          <a:p>
            <a:pPr lvl="1"/>
            <a:r>
              <a:rPr lang="zh-CN" altLang="en-US" dirty="0" smtClean="0">
                <a:solidFill>
                  <a:srgbClr val="FF3300"/>
                </a:solidFill>
              </a:rPr>
              <a:t>端到端加密 </a:t>
            </a:r>
          </a:p>
          <a:p>
            <a:pPr lvl="2"/>
            <a:r>
              <a:rPr lang="zh-CN" altLang="en-US" dirty="0" smtClean="0"/>
              <a:t>在发送端加密，接收端解密 </a:t>
            </a:r>
          </a:p>
          <a:p>
            <a:pPr lvl="2"/>
            <a:r>
              <a:rPr lang="zh-CN" altLang="en-US" dirty="0" smtClean="0"/>
              <a:t>只加密报文不加密报头 </a:t>
            </a:r>
          </a:p>
          <a:p>
            <a:pPr lvl="2"/>
            <a:r>
              <a:rPr lang="zh-CN" altLang="en-US" dirty="0" smtClean="0"/>
              <a:t>所需密码设备数量相对较少，容易被非法监听者发现并从中获取敏感信息</a:t>
            </a:r>
            <a:endParaRPr lang="zh-CN" altLang="en-US" dirty="0"/>
          </a:p>
        </p:txBody>
      </p:sp>
    </p:spTree>
    <p:extLst>
      <p:ext uri="{BB962C8B-B14F-4D97-AF65-F5344CB8AC3E}">
        <p14:creationId xmlns:p14="http://schemas.microsoft.com/office/powerpoint/2010/main" val="4254178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56792"/>
            <a:ext cx="81343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txBox="1">
            <a:spLocks/>
          </p:cNvSpPr>
          <p:nvPr/>
        </p:nvSpPr>
        <p:spPr>
          <a:xfrm>
            <a:off x="457200" y="277813"/>
            <a:ext cx="8229600" cy="113982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49" charset="-122"/>
              </a:defRPr>
            </a:lvl2pPr>
            <a:lvl3pPr algn="l" rtl="0" eaLnBrk="0" fontAlgn="base" hangingPunct="0">
              <a:spcBef>
                <a:spcPct val="0"/>
              </a:spcBef>
              <a:spcAft>
                <a:spcPct val="0"/>
              </a:spcAft>
              <a:defRPr sz="4200">
                <a:solidFill>
                  <a:schemeClr val="tx2"/>
                </a:solidFill>
                <a:latin typeface="Garamond" pitchFamily="18" charset="0"/>
                <a:ea typeface="宋体" pitchFamily="49" charset="-122"/>
              </a:defRPr>
            </a:lvl3pPr>
            <a:lvl4pPr algn="l" rtl="0" eaLnBrk="0" fontAlgn="base" hangingPunct="0">
              <a:spcBef>
                <a:spcPct val="0"/>
              </a:spcBef>
              <a:spcAft>
                <a:spcPct val="0"/>
              </a:spcAft>
              <a:defRPr sz="4200">
                <a:solidFill>
                  <a:schemeClr val="tx2"/>
                </a:solidFill>
                <a:latin typeface="Garamond" pitchFamily="18" charset="0"/>
                <a:ea typeface="宋体" pitchFamily="49" charset="-122"/>
              </a:defRPr>
            </a:lvl4pPr>
            <a:lvl5pPr algn="l" rtl="0" eaLnBrk="0" fontAlgn="base" hangingPunct="0">
              <a:spcBef>
                <a:spcPct val="0"/>
              </a:spcBef>
              <a:spcAft>
                <a:spcPct val="0"/>
              </a:spcAft>
              <a:defRPr sz="4200">
                <a:solidFill>
                  <a:schemeClr val="tx2"/>
                </a:solidFill>
                <a:latin typeface="Garamond" pitchFamily="18" charset="0"/>
                <a:ea typeface="宋体" pitchFamily="49" charset="-122"/>
              </a:defRPr>
            </a:lvl5pPr>
            <a:lvl6pPr marL="457200" algn="l" rtl="0" fontAlgn="base">
              <a:spcBef>
                <a:spcPct val="0"/>
              </a:spcBef>
              <a:spcAft>
                <a:spcPct val="0"/>
              </a:spcAft>
              <a:defRPr sz="4200">
                <a:solidFill>
                  <a:schemeClr val="tx2"/>
                </a:solidFill>
                <a:latin typeface="Garamond" pitchFamily="18" charset="0"/>
                <a:ea typeface="宋体" pitchFamily="49" charset="-122"/>
              </a:defRPr>
            </a:lvl6pPr>
            <a:lvl7pPr marL="914400" algn="l" rtl="0" fontAlgn="base">
              <a:spcBef>
                <a:spcPct val="0"/>
              </a:spcBef>
              <a:spcAft>
                <a:spcPct val="0"/>
              </a:spcAft>
              <a:defRPr sz="4200">
                <a:solidFill>
                  <a:schemeClr val="tx2"/>
                </a:solidFill>
                <a:latin typeface="Garamond" pitchFamily="18" charset="0"/>
                <a:ea typeface="宋体" pitchFamily="49" charset="-122"/>
              </a:defRPr>
            </a:lvl7pPr>
            <a:lvl8pPr marL="1371600" algn="l" rtl="0" fontAlgn="base">
              <a:spcBef>
                <a:spcPct val="0"/>
              </a:spcBef>
              <a:spcAft>
                <a:spcPct val="0"/>
              </a:spcAft>
              <a:defRPr sz="4200">
                <a:solidFill>
                  <a:schemeClr val="tx2"/>
                </a:solidFill>
                <a:latin typeface="Garamond" pitchFamily="18" charset="0"/>
                <a:ea typeface="宋体" pitchFamily="49" charset="-122"/>
              </a:defRPr>
            </a:lvl8pPr>
            <a:lvl9pPr marL="1828800" algn="l" rtl="0" fontAlgn="base">
              <a:spcBef>
                <a:spcPct val="0"/>
              </a:spcBef>
              <a:spcAft>
                <a:spcPct val="0"/>
              </a:spcAft>
              <a:defRPr sz="4200">
                <a:solidFill>
                  <a:schemeClr val="tx2"/>
                </a:solidFill>
                <a:latin typeface="Garamond" pitchFamily="18" charset="0"/>
                <a:ea typeface="宋体" pitchFamily="49" charset="-122"/>
              </a:defRPr>
            </a:lvl9pPr>
          </a:lstStyle>
          <a:p>
            <a:r>
              <a:rPr lang="zh-CN" altLang="en-US" smtClean="0"/>
              <a:t>数据加密</a:t>
            </a:r>
            <a:endParaRPr lang="zh-CN" altLang="en-US" dirty="0"/>
          </a:p>
        </p:txBody>
      </p:sp>
      <p:sp>
        <p:nvSpPr>
          <p:cNvPr id="2" name="TextBox 1"/>
          <p:cNvSpPr txBox="1"/>
          <p:nvPr/>
        </p:nvSpPr>
        <p:spPr>
          <a:xfrm>
            <a:off x="2699792" y="5703510"/>
            <a:ext cx="2698175" cy="369332"/>
          </a:xfrm>
          <a:prstGeom prst="rect">
            <a:avLst/>
          </a:prstGeom>
          <a:noFill/>
        </p:spPr>
        <p:txBody>
          <a:bodyPr wrap="none" rtlCol="0">
            <a:spAutoFit/>
          </a:bodyPr>
          <a:lstStyle/>
          <a:p>
            <a:r>
              <a:rPr lang="zh-CN" altLang="en-US" dirty="0" smtClean="0"/>
              <a:t>基于</a:t>
            </a:r>
            <a:r>
              <a:rPr lang="en-US" altLang="zh-CN" dirty="0" smtClean="0"/>
              <a:t>SSL</a:t>
            </a:r>
            <a:r>
              <a:rPr lang="zh-CN" altLang="en-US" dirty="0" smtClean="0"/>
              <a:t>的可心加密传输</a:t>
            </a:r>
            <a:endParaRPr lang="zh-CN" altLang="en-US" dirty="0"/>
          </a:p>
        </p:txBody>
      </p:sp>
    </p:spTree>
    <p:extLst>
      <p:ext uri="{BB962C8B-B14F-4D97-AF65-F5344CB8AC3E}">
        <p14:creationId xmlns:p14="http://schemas.microsoft.com/office/powerpoint/2010/main" val="22795473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数据加密（续）</a:t>
            </a:r>
          </a:p>
        </p:txBody>
      </p:sp>
      <p:sp>
        <p:nvSpPr>
          <p:cNvPr id="97283" name="Rectangle 3"/>
          <p:cNvSpPr>
            <a:spLocks noGrp="1" noChangeArrowheads="1"/>
          </p:cNvSpPr>
          <p:nvPr>
            <p:ph type="body" idx="1"/>
          </p:nvPr>
        </p:nvSpPr>
        <p:spPr>
          <a:xfrm>
            <a:off x="539750" y="1556792"/>
            <a:ext cx="8208963" cy="4608512"/>
          </a:xfrm>
        </p:spPr>
        <p:txBody>
          <a:bodyPr/>
          <a:lstStyle/>
          <a:p>
            <a:pPr eaLnBrk="1" hangingPunct="1">
              <a:lnSpc>
                <a:spcPct val="90000"/>
              </a:lnSpc>
            </a:pPr>
            <a:r>
              <a:rPr lang="zh-CN" altLang="en-US" sz="2600" dirty="0" smtClean="0"/>
              <a:t>加密方法</a:t>
            </a:r>
          </a:p>
          <a:p>
            <a:pPr lvl="1" eaLnBrk="1" hangingPunct="1"/>
            <a:r>
              <a:rPr lang="zh-CN" altLang="en-US" sz="2200" dirty="0" smtClean="0"/>
              <a:t> </a:t>
            </a:r>
            <a:r>
              <a:rPr lang="zh-CN" altLang="en-US" dirty="0" smtClean="0">
                <a:solidFill>
                  <a:srgbClr val="FF3300"/>
                </a:solidFill>
              </a:rPr>
              <a:t>替换方法</a:t>
            </a:r>
          </a:p>
          <a:p>
            <a:pPr lvl="2" eaLnBrk="1" hangingPunct="1"/>
            <a:r>
              <a:rPr lang="zh-CN" altLang="en-US" dirty="0" smtClean="0"/>
              <a:t>使用密钥（</a:t>
            </a:r>
            <a:r>
              <a:rPr lang="en-US" altLang="zh-CN" dirty="0" smtClean="0"/>
              <a:t>Encryption Key</a:t>
            </a:r>
            <a:r>
              <a:rPr lang="zh-CN" altLang="en-US" dirty="0" smtClean="0"/>
              <a:t>）将明文中的每一个字符转换为密文中的一个字符</a:t>
            </a:r>
          </a:p>
          <a:p>
            <a:pPr lvl="1" eaLnBrk="1" hangingPunct="1">
              <a:spcBef>
                <a:spcPct val="80000"/>
              </a:spcBef>
            </a:pPr>
            <a:r>
              <a:rPr lang="zh-CN" altLang="en-US" dirty="0" smtClean="0">
                <a:solidFill>
                  <a:srgbClr val="FF3300"/>
                </a:solidFill>
              </a:rPr>
              <a:t>置换方法</a:t>
            </a:r>
          </a:p>
          <a:p>
            <a:pPr lvl="2" eaLnBrk="1" hangingPunct="1"/>
            <a:r>
              <a:rPr lang="zh-CN" altLang="en-US" dirty="0" smtClean="0"/>
              <a:t>将明文的字符按不同的顺序重新排列</a:t>
            </a:r>
            <a:endParaRPr lang="zh-CN" altLang="en-US" sz="2000" dirty="0" smtClean="0"/>
          </a:p>
          <a:p>
            <a:pPr lvl="1" eaLnBrk="1" hangingPunct="1">
              <a:spcBef>
                <a:spcPct val="80000"/>
              </a:spcBef>
            </a:pPr>
            <a:r>
              <a:rPr lang="zh-CN" altLang="zh-CN" dirty="0" smtClean="0">
                <a:solidFill>
                  <a:srgbClr val="FF3300"/>
                </a:solidFill>
              </a:rPr>
              <a:t>混合</a:t>
            </a:r>
            <a:r>
              <a:rPr lang="zh-CN" altLang="en-US" dirty="0" smtClean="0">
                <a:solidFill>
                  <a:srgbClr val="FF3300"/>
                </a:solidFill>
              </a:rPr>
              <a:t>方法</a:t>
            </a:r>
            <a:endParaRPr lang="zh-CN" altLang="en-US" sz="2200" dirty="0" smtClean="0">
              <a:solidFill>
                <a:srgbClr val="FF3300"/>
              </a:solidFill>
            </a:endParaRPr>
          </a:p>
          <a:p>
            <a:pPr lvl="1" eaLnBrk="1" hangingPunct="1">
              <a:spcBef>
                <a:spcPct val="50000"/>
              </a:spcBef>
              <a:buFont typeface="Wingdings" pitchFamily="2" charset="2"/>
              <a:buNone/>
            </a:pPr>
            <a:r>
              <a:rPr lang="zh-CN" altLang="en-US" sz="2200" dirty="0" smtClean="0"/>
              <a:t>     美国</a:t>
            </a:r>
            <a:r>
              <a:rPr lang="en-US" altLang="zh-CN" sz="2200" dirty="0" smtClean="0"/>
              <a:t>1977</a:t>
            </a:r>
            <a:r>
              <a:rPr lang="zh-CN" altLang="en-US" sz="2200" dirty="0" smtClean="0"/>
              <a:t>年制定的官方加密标准：数据加密标准（</a:t>
            </a:r>
            <a:r>
              <a:rPr lang="en-US" altLang="zh-CN" sz="2200" dirty="0" smtClean="0">
                <a:solidFill>
                  <a:srgbClr val="FF3300"/>
                </a:solidFill>
              </a:rPr>
              <a:t>Data Encryption Standard</a:t>
            </a:r>
            <a:r>
              <a:rPr lang="zh-CN" altLang="en-US" sz="2200" dirty="0" smtClean="0">
                <a:solidFill>
                  <a:srgbClr val="FF3300"/>
                </a:solidFill>
              </a:rPr>
              <a:t>，简称</a:t>
            </a:r>
            <a:r>
              <a:rPr lang="en-US" altLang="zh-CN" sz="2200" dirty="0" smtClean="0">
                <a:solidFill>
                  <a:srgbClr val="FF3300"/>
                </a:solidFill>
              </a:rPr>
              <a:t>DES</a:t>
            </a:r>
            <a:r>
              <a:rPr lang="zh-CN" altLang="en-US" sz="2200" dirty="0" smtClean="0"/>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数据加密（续）</a:t>
            </a:r>
          </a:p>
        </p:txBody>
      </p:sp>
      <p:sp>
        <p:nvSpPr>
          <p:cNvPr id="98307" name="Rectangle 3"/>
          <p:cNvSpPr>
            <a:spLocks noGrp="1" noChangeArrowheads="1"/>
          </p:cNvSpPr>
          <p:nvPr>
            <p:ph type="body" idx="1"/>
          </p:nvPr>
        </p:nvSpPr>
        <p:spPr/>
        <p:txBody>
          <a:bodyPr/>
          <a:lstStyle/>
          <a:p>
            <a:pPr eaLnBrk="1" hangingPunct="1">
              <a:lnSpc>
                <a:spcPct val="90000"/>
              </a:lnSpc>
            </a:pPr>
            <a:r>
              <a:rPr lang="en-US" altLang="zh-CN" sz="3400" smtClean="0"/>
              <a:t>DBMS</a:t>
            </a:r>
            <a:r>
              <a:rPr lang="zh-CN" altLang="en-US" sz="3400" smtClean="0"/>
              <a:t>中的数据加密</a:t>
            </a:r>
            <a:endParaRPr lang="zh-CN" altLang="en-US" sz="2600" smtClean="0"/>
          </a:p>
          <a:p>
            <a:pPr lvl="1" eaLnBrk="1" hangingPunct="1">
              <a:lnSpc>
                <a:spcPct val="130000"/>
              </a:lnSpc>
              <a:spcBef>
                <a:spcPct val="80000"/>
              </a:spcBef>
            </a:pPr>
            <a:r>
              <a:rPr lang="zh-CN" altLang="en-US" smtClean="0"/>
              <a:t>有些数据库产品提供了</a:t>
            </a:r>
            <a:r>
              <a:rPr lang="zh-CN" altLang="en-US" smtClean="0">
                <a:solidFill>
                  <a:srgbClr val="FF3300"/>
                </a:solidFill>
              </a:rPr>
              <a:t>数据加密例行程序</a:t>
            </a:r>
          </a:p>
          <a:p>
            <a:pPr lvl="1" eaLnBrk="1" hangingPunct="1">
              <a:lnSpc>
                <a:spcPct val="130000"/>
              </a:lnSpc>
              <a:spcBef>
                <a:spcPct val="80000"/>
              </a:spcBef>
            </a:pPr>
            <a:r>
              <a:rPr lang="zh-CN" altLang="en-US" smtClean="0"/>
              <a:t>有些数据库产品本身未提供加密程序，但提供了接口</a:t>
            </a:r>
          </a:p>
          <a:p>
            <a:pPr eaLnBrk="1" hangingPunct="1">
              <a:lnSpc>
                <a:spcPct val="90000"/>
              </a:lnSpc>
            </a:pPr>
            <a:endParaRPr lang="en-US" altLang="zh-CN" sz="260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数据加密（续）</a:t>
            </a:r>
          </a:p>
        </p:txBody>
      </p:sp>
      <p:sp>
        <p:nvSpPr>
          <p:cNvPr id="99331" name="Rectangle 3"/>
          <p:cNvSpPr>
            <a:spLocks noGrp="1" noChangeArrowheads="1"/>
          </p:cNvSpPr>
          <p:nvPr>
            <p:ph type="body" idx="1"/>
          </p:nvPr>
        </p:nvSpPr>
        <p:spPr/>
        <p:txBody>
          <a:bodyPr/>
          <a:lstStyle/>
          <a:p>
            <a:pPr eaLnBrk="1" hangingPunct="1">
              <a:lnSpc>
                <a:spcPct val="90000"/>
              </a:lnSpc>
            </a:pPr>
            <a:r>
              <a:rPr lang="zh-CN" altLang="en-US" smtClean="0"/>
              <a:t>数据加密功能通常也作为可选特征，允许用户</a:t>
            </a:r>
            <a:r>
              <a:rPr lang="zh-CN" altLang="en-US" smtClean="0">
                <a:solidFill>
                  <a:srgbClr val="FF3300"/>
                </a:solidFill>
              </a:rPr>
              <a:t>自由选择</a:t>
            </a:r>
          </a:p>
          <a:p>
            <a:pPr lvl="1" eaLnBrk="1" hangingPunct="1">
              <a:lnSpc>
                <a:spcPct val="160000"/>
              </a:lnSpc>
            </a:pPr>
            <a:r>
              <a:rPr lang="zh-CN" altLang="en-US" smtClean="0"/>
              <a:t>数据加密与解密是比较</a:t>
            </a:r>
            <a:r>
              <a:rPr lang="zh-CN" altLang="en-US" smtClean="0">
                <a:solidFill>
                  <a:srgbClr val="FF3300"/>
                </a:solidFill>
              </a:rPr>
              <a:t>费时的操作</a:t>
            </a:r>
          </a:p>
          <a:p>
            <a:pPr lvl="1" eaLnBrk="1" hangingPunct="1">
              <a:lnSpc>
                <a:spcPct val="160000"/>
              </a:lnSpc>
            </a:pPr>
            <a:r>
              <a:rPr lang="zh-CN" altLang="en-US" smtClean="0"/>
              <a:t>数据加密与解密程序会占用大量系统</a:t>
            </a:r>
            <a:r>
              <a:rPr lang="zh-CN" altLang="en-US" smtClean="0">
                <a:solidFill>
                  <a:srgbClr val="FF3300"/>
                </a:solidFill>
              </a:rPr>
              <a:t>资源</a:t>
            </a:r>
          </a:p>
          <a:p>
            <a:pPr lvl="1" eaLnBrk="1" hangingPunct="1">
              <a:lnSpc>
                <a:spcPct val="160000"/>
              </a:lnSpc>
            </a:pPr>
            <a:r>
              <a:rPr lang="zh-CN" altLang="en-US" smtClean="0"/>
              <a:t>应该只</a:t>
            </a:r>
            <a:r>
              <a:rPr lang="zh-CN" altLang="en-US" smtClean="0">
                <a:solidFill>
                  <a:srgbClr val="FF3300"/>
                </a:solidFill>
              </a:rPr>
              <a:t>对高度机密的数据加密</a:t>
            </a:r>
            <a:endParaRPr lang="zh-CN" altLang="en-US" sz="2200" smtClean="0">
              <a:solidFill>
                <a:srgbClr val="FF33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dirty="0" smtClean="0"/>
              <a:t>4.</a:t>
            </a:r>
            <a:r>
              <a:rPr lang="zh-CN" altLang="en-US" dirty="0" smtClean="0"/>
              <a:t>数据库安全</a:t>
            </a:r>
            <a:r>
              <a:rPr lang="zh-CN" altLang="en-US" dirty="0" smtClean="0"/>
              <a:t>性</a:t>
            </a:r>
          </a:p>
        </p:txBody>
      </p:sp>
      <p:sp>
        <p:nvSpPr>
          <p:cNvPr id="100355"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dirty="0" smtClean="0"/>
              <a:t>4.1</a:t>
            </a:r>
            <a:r>
              <a:rPr lang="zh-CN" altLang="en-US" dirty="0" smtClean="0"/>
              <a:t>计算机安全性概论</a:t>
            </a:r>
            <a:endParaRPr lang="zh-CN" altLang="en-US" dirty="0" smtClean="0"/>
          </a:p>
          <a:p>
            <a:pPr algn="just" eaLnBrk="1" hangingPunct="1">
              <a:lnSpc>
                <a:spcPct val="130000"/>
              </a:lnSpc>
              <a:buFont typeface="Wingdings" pitchFamily="2" charset="2"/>
              <a:buNone/>
            </a:pPr>
            <a:r>
              <a:rPr lang="en-US" altLang="zh-CN" dirty="0" smtClean="0"/>
              <a:t>4.2</a:t>
            </a:r>
            <a:r>
              <a:rPr lang="zh-CN" altLang="en-US" dirty="0" smtClean="0"/>
              <a:t>数据库安全</a:t>
            </a:r>
            <a:r>
              <a:rPr lang="zh-CN" altLang="en-US" dirty="0" smtClean="0"/>
              <a:t>性控制</a:t>
            </a:r>
          </a:p>
          <a:p>
            <a:pPr algn="just" eaLnBrk="1" hangingPunct="1">
              <a:lnSpc>
                <a:spcPct val="130000"/>
              </a:lnSpc>
              <a:buFont typeface="Wingdings" pitchFamily="2" charset="2"/>
              <a:buNone/>
            </a:pPr>
            <a:r>
              <a:rPr lang="en-US" altLang="zh-CN" dirty="0" smtClean="0">
                <a:solidFill>
                  <a:schemeClr val="accent2"/>
                </a:solidFill>
              </a:rPr>
              <a:t>4.3</a:t>
            </a:r>
            <a:r>
              <a:rPr lang="zh-CN" altLang="en-US" dirty="0" smtClean="0">
                <a:solidFill>
                  <a:schemeClr val="accent2"/>
                </a:solidFill>
              </a:rPr>
              <a:t>统计</a:t>
            </a:r>
            <a:r>
              <a:rPr lang="zh-CN" altLang="en-US" dirty="0" smtClean="0">
                <a:solidFill>
                  <a:schemeClr val="accent2"/>
                </a:solidFill>
              </a:rPr>
              <a:t>数据库安全性</a:t>
            </a:r>
          </a:p>
          <a:p>
            <a:pPr algn="just" eaLnBrk="1" hangingPunct="1">
              <a:lnSpc>
                <a:spcPct val="130000"/>
              </a:lnSpc>
              <a:buFont typeface="Wingdings" pitchFamily="2" charset="2"/>
              <a:buNone/>
            </a:pPr>
            <a:r>
              <a:rPr lang="en-US" altLang="zh-CN" dirty="0" smtClean="0"/>
              <a:t>4.4Oracle</a:t>
            </a:r>
            <a:r>
              <a:rPr lang="zh-CN" altLang="en-US" dirty="0" smtClean="0"/>
              <a:t>数据库的安全性措施</a:t>
            </a:r>
          </a:p>
          <a:p>
            <a:pPr algn="just" eaLnBrk="1" hangingPunct="1">
              <a:lnSpc>
                <a:spcPct val="130000"/>
              </a:lnSpc>
              <a:buFont typeface="Wingdings" pitchFamily="2" charset="2"/>
              <a:buNone/>
            </a:pPr>
            <a:r>
              <a:rPr lang="en-US" altLang="zh-CN" dirty="0" smtClean="0"/>
              <a:t>4.5</a:t>
            </a:r>
            <a:r>
              <a:rPr lang="zh-CN" altLang="en-US" dirty="0" smtClean="0"/>
              <a:t>小结</a:t>
            </a:r>
            <a:endParaRPr lang="zh-CN" altLang="en-US" dirty="0" smtClean="0"/>
          </a:p>
          <a:p>
            <a:pPr eaLnBrk="1" hangingPunct="1">
              <a:lnSpc>
                <a:spcPct val="130000"/>
              </a:lnSpc>
            </a:pP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a:t>
            </a:r>
          </a:p>
        </p:txBody>
      </p:sp>
      <p:sp>
        <p:nvSpPr>
          <p:cNvPr id="101379" name="Rectangle 3"/>
          <p:cNvSpPr>
            <a:spLocks noGrp="1" noChangeArrowheads="1"/>
          </p:cNvSpPr>
          <p:nvPr>
            <p:ph type="body" idx="1"/>
          </p:nvPr>
        </p:nvSpPr>
        <p:spPr/>
        <p:txBody>
          <a:bodyPr/>
          <a:lstStyle/>
          <a:p>
            <a:pPr eaLnBrk="1" hangingPunct="1"/>
            <a:r>
              <a:rPr lang="zh-CN" altLang="en-US" sz="3400" dirty="0" smtClean="0"/>
              <a:t>统计数据库的特点</a:t>
            </a:r>
          </a:p>
          <a:p>
            <a:pPr lvl="1" eaLnBrk="1" hangingPunct="1"/>
            <a:r>
              <a:rPr lang="zh-CN" altLang="en-US" dirty="0" smtClean="0"/>
              <a:t>允许用户查询</a:t>
            </a:r>
            <a:r>
              <a:rPr lang="zh-CN" altLang="en-US" dirty="0" smtClean="0">
                <a:solidFill>
                  <a:schemeClr val="accent2"/>
                </a:solidFill>
              </a:rPr>
              <a:t>聚集</a:t>
            </a:r>
            <a:r>
              <a:rPr lang="zh-CN" altLang="en-US" dirty="0" smtClean="0"/>
              <a:t>类型的信息（例如合计、平均值等）</a:t>
            </a:r>
          </a:p>
          <a:p>
            <a:pPr lvl="1" eaLnBrk="1" hangingPunct="1"/>
            <a:r>
              <a:rPr lang="zh-CN" altLang="en-US" dirty="0" smtClean="0"/>
              <a:t>不允许查询</a:t>
            </a:r>
            <a:r>
              <a:rPr lang="zh-CN" altLang="en-US" dirty="0" smtClean="0">
                <a:solidFill>
                  <a:schemeClr val="accent2"/>
                </a:solidFill>
              </a:rPr>
              <a:t>单个</a:t>
            </a:r>
            <a:r>
              <a:rPr lang="zh-CN" altLang="en-US" dirty="0" smtClean="0"/>
              <a:t>记录信息</a:t>
            </a:r>
          </a:p>
          <a:p>
            <a:pPr eaLnBrk="1" hangingPunct="1"/>
            <a:endParaRPr lang="zh-CN" altLang="en-US" dirty="0" smtClean="0"/>
          </a:p>
          <a:p>
            <a:pPr lvl="1" eaLnBrk="1" hangingPunct="1">
              <a:buFont typeface="Wingdings" pitchFamily="2" charset="2"/>
              <a:buNone/>
            </a:pPr>
            <a:r>
              <a:rPr lang="zh-CN" altLang="en-US" dirty="0" smtClean="0"/>
              <a:t>例：允许查询“程序员的平均工资是多少？”</a:t>
            </a:r>
          </a:p>
          <a:p>
            <a:pPr lvl="1" eaLnBrk="1" hangingPunct="1">
              <a:buFont typeface="Wingdings" pitchFamily="2" charset="2"/>
              <a:buNone/>
            </a:pPr>
            <a:r>
              <a:rPr lang="zh-CN" altLang="en-US" dirty="0" smtClean="0"/>
              <a:t>        不允许查询“程序员张勇的工资？”</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2403" name="Rectangle 3"/>
          <p:cNvSpPr>
            <a:spLocks noGrp="1" noChangeArrowheads="1"/>
          </p:cNvSpPr>
          <p:nvPr>
            <p:ph type="body" idx="1"/>
          </p:nvPr>
        </p:nvSpPr>
        <p:spPr/>
        <p:txBody>
          <a:bodyPr/>
          <a:lstStyle/>
          <a:p>
            <a:pPr eaLnBrk="1" hangingPunct="1">
              <a:lnSpc>
                <a:spcPct val="90000"/>
              </a:lnSpc>
            </a:pPr>
            <a:r>
              <a:rPr lang="zh-CN" altLang="en-US" sz="3400" dirty="0" smtClean="0"/>
              <a:t>统计数据库中特殊的安全性问题</a:t>
            </a:r>
          </a:p>
          <a:p>
            <a:pPr lvl="1" eaLnBrk="1" hangingPunct="1">
              <a:lnSpc>
                <a:spcPct val="190000"/>
              </a:lnSpc>
            </a:pPr>
            <a:r>
              <a:rPr lang="zh-CN" altLang="en-US" dirty="0" smtClean="0"/>
              <a:t> 隐蔽的</a:t>
            </a:r>
            <a:r>
              <a:rPr lang="zh-CN" altLang="en-US" dirty="0" smtClean="0">
                <a:solidFill>
                  <a:srgbClr val="FF3300"/>
                </a:solidFill>
              </a:rPr>
              <a:t>信息通道</a:t>
            </a:r>
          </a:p>
          <a:p>
            <a:pPr lvl="1" eaLnBrk="1" hangingPunct="1">
              <a:lnSpc>
                <a:spcPct val="190000"/>
              </a:lnSpc>
            </a:pPr>
            <a:r>
              <a:rPr lang="zh-CN" altLang="en-US" dirty="0" smtClean="0"/>
              <a:t> 从</a:t>
            </a:r>
            <a:r>
              <a:rPr lang="zh-CN" altLang="en-US" dirty="0" smtClean="0">
                <a:solidFill>
                  <a:srgbClr val="FF3300"/>
                </a:solidFill>
              </a:rPr>
              <a:t>合法的查询中推导出不合法的信息</a:t>
            </a:r>
          </a:p>
          <a:p>
            <a:pPr lvl="1" eaLnBrk="1" hangingPunct="1">
              <a:lnSpc>
                <a:spcPct val="90000"/>
              </a:lnSpc>
              <a:spcBef>
                <a:spcPct val="60000"/>
              </a:spcBef>
              <a:buFont typeface="Wingdings" pitchFamily="2" charset="2"/>
              <a:buNone/>
            </a:pPr>
            <a:endParaRPr lang="en-US" altLang="zh-CN" sz="30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dirty="0" smtClean="0"/>
              <a:t>4.3</a:t>
            </a:r>
            <a:r>
              <a:rPr lang="zh-CN" altLang="en-US" dirty="0" smtClean="0"/>
              <a:t>统计</a:t>
            </a:r>
            <a:r>
              <a:rPr lang="zh-CN" altLang="en-US" dirty="0" smtClean="0"/>
              <a:t>数据库安全性（续）</a:t>
            </a:r>
          </a:p>
        </p:txBody>
      </p:sp>
      <p:sp>
        <p:nvSpPr>
          <p:cNvPr id="103427" name="Rectangle 3"/>
          <p:cNvSpPr>
            <a:spLocks noGrp="1" noChangeArrowheads="1"/>
          </p:cNvSpPr>
          <p:nvPr>
            <p:ph type="body" idx="1"/>
          </p:nvPr>
        </p:nvSpPr>
        <p:spPr>
          <a:xfrm>
            <a:off x="539750" y="1844675"/>
            <a:ext cx="8280400" cy="4114800"/>
          </a:xfrm>
        </p:spPr>
        <p:txBody>
          <a:bodyPr/>
          <a:lstStyle/>
          <a:p>
            <a:pPr eaLnBrk="1" hangingPunct="1">
              <a:buFont typeface="Wingdings" pitchFamily="2" charset="2"/>
              <a:buNone/>
            </a:pPr>
            <a:r>
              <a:rPr lang="zh-CN" altLang="en-US" sz="2600" smtClean="0"/>
              <a:t>例</a:t>
            </a:r>
            <a:r>
              <a:rPr lang="en-US" altLang="zh-CN" sz="2600" smtClean="0"/>
              <a:t>1</a:t>
            </a:r>
            <a:r>
              <a:rPr lang="zh-CN" altLang="en-US" sz="2600" smtClean="0"/>
              <a:t>：下面两个查询都是合法的：</a:t>
            </a:r>
          </a:p>
          <a:p>
            <a:pPr lvl="2" eaLnBrk="1" hangingPunct="1">
              <a:buFont typeface="Wingdings" pitchFamily="2" charset="2"/>
              <a:buNone/>
            </a:pPr>
            <a:r>
              <a:rPr lang="zh-CN" altLang="en-US" sz="2600" smtClean="0"/>
              <a:t> </a:t>
            </a:r>
            <a:r>
              <a:rPr lang="en-US" altLang="zh-CN" sz="2600" smtClean="0"/>
              <a:t>1</a:t>
            </a:r>
            <a:r>
              <a:rPr lang="zh-CN" altLang="en-US" sz="2600" smtClean="0"/>
              <a:t>．本公司共有多少女高级程序员？</a:t>
            </a:r>
          </a:p>
          <a:p>
            <a:pPr lvl="2" eaLnBrk="1" hangingPunct="1">
              <a:buFont typeface="Wingdings" pitchFamily="2" charset="2"/>
              <a:buNone/>
            </a:pPr>
            <a:r>
              <a:rPr lang="zh-CN" altLang="en-US" sz="2600" smtClean="0"/>
              <a:t> </a:t>
            </a:r>
            <a:r>
              <a:rPr lang="en-US" altLang="zh-CN" sz="2600" smtClean="0"/>
              <a:t>2</a:t>
            </a:r>
            <a:r>
              <a:rPr lang="zh-CN" altLang="en-US" sz="2600" smtClean="0"/>
              <a:t>．本公司女高级程序员的工资总额是多少？</a:t>
            </a:r>
          </a:p>
          <a:p>
            <a:pPr lvl="1" eaLnBrk="1" hangingPunct="1">
              <a:spcBef>
                <a:spcPct val="60000"/>
              </a:spcBef>
              <a:buFont typeface="Wingdings" pitchFamily="2" charset="2"/>
              <a:buNone/>
            </a:pPr>
            <a:r>
              <a:rPr lang="zh-CN" altLang="en-US" smtClean="0"/>
              <a:t>如果第一个查询的结果是“</a:t>
            </a:r>
            <a:r>
              <a:rPr lang="en-US" altLang="zh-CN" smtClean="0"/>
              <a:t>1”</a:t>
            </a:r>
            <a:r>
              <a:rPr lang="zh-CN" altLang="en-US" smtClean="0"/>
              <a:t>，</a:t>
            </a:r>
          </a:p>
          <a:p>
            <a:pPr lvl="1" eaLnBrk="1" hangingPunct="1">
              <a:spcBef>
                <a:spcPct val="60000"/>
              </a:spcBef>
              <a:buFont typeface="Wingdings" pitchFamily="2" charset="2"/>
              <a:buNone/>
            </a:pPr>
            <a:r>
              <a:rPr lang="zh-CN" altLang="en-US" smtClean="0"/>
              <a:t>那么第二个查询的结果显然就是这个程序员的工资数。</a:t>
            </a:r>
          </a:p>
          <a:p>
            <a:pPr lvl="2" eaLnBrk="1" hangingPunct="1">
              <a:lnSpc>
                <a:spcPct val="150000"/>
              </a:lnSpc>
              <a:buFont typeface="Wingdings" pitchFamily="2" charset="2"/>
              <a:buNone/>
            </a:pPr>
            <a:endParaRPr lang="zh-CN" altLang="en-US" sz="2600" smtClean="0"/>
          </a:p>
          <a:p>
            <a:pPr lvl="2" eaLnBrk="1" hangingPunct="1">
              <a:lnSpc>
                <a:spcPct val="15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3312</TotalTime>
  <Words>6282</Words>
  <Application>Microsoft Office PowerPoint</Application>
  <PresentationFormat>全屏显示(4:3)</PresentationFormat>
  <Paragraphs>937</Paragraphs>
  <Slides>147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147</vt:i4>
      </vt:variant>
    </vt:vector>
  </HeadingPairs>
  <TitlesOfParts>
    <vt:vector size="157" baseType="lpstr">
      <vt:lpstr>Arial</vt:lpstr>
      <vt:lpstr>宋体</vt:lpstr>
      <vt:lpstr>Garamond</vt:lpstr>
      <vt:lpstr>Wingdings</vt:lpstr>
      <vt:lpstr>Times New Roman</vt:lpstr>
      <vt:lpstr>黑体</vt:lpstr>
      <vt:lpstr>Symbol</vt:lpstr>
      <vt:lpstr>楷体_GB2312</vt:lpstr>
      <vt:lpstr>Edge</vt:lpstr>
      <vt:lpstr>1_Edge</vt:lpstr>
      <vt:lpstr>4.数据库安全性 </vt:lpstr>
      <vt:lpstr>4.数据库安全性</vt:lpstr>
      <vt:lpstr>4.数据库安全性（续）</vt:lpstr>
      <vt:lpstr>4.数据库安全性（续）</vt:lpstr>
      <vt:lpstr>4.数据库安全性</vt:lpstr>
      <vt:lpstr>4.1计算机安全性概论</vt:lpstr>
      <vt:lpstr>计算机系统的三类安全性问题 </vt:lpstr>
      <vt:lpstr>计算机系统的三类安全性问题（续） </vt:lpstr>
      <vt:lpstr>计算机系统的三类安全性问题（续） </vt:lpstr>
      <vt:lpstr>计算机系统的三类安全性问题（续） </vt:lpstr>
      <vt:lpstr>计算机系统的三类安全性问题（续） </vt:lpstr>
      <vt:lpstr>计算机系统的三类安全性问题（续） </vt:lpstr>
      <vt:lpstr>计算机系统的三类安全性问题（续） </vt:lpstr>
      <vt:lpstr>4.1计算机安全性概论</vt:lpstr>
      <vt:lpstr>可信计算机系统评测标准</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 </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可信计算机系统评测标准（续）</vt:lpstr>
      <vt:lpstr>4.数据库安全性</vt:lpstr>
      <vt:lpstr>4.2数据库安全性控制</vt:lpstr>
      <vt:lpstr>数据库安全性控制概述</vt:lpstr>
      <vt:lpstr>数据库安全性控制概述（续）</vt:lpstr>
      <vt:lpstr>计算机系统中的安全模型</vt:lpstr>
      <vt:lpstr>数据库安全性控制概述（续）</vt:lpstr>
      <vt:lpstr>4.2数据库安全性控制</vt:lpstr>
      <vt:lpstr>用户标识与鉴别</vt:lpstr>
      <vt:lpstr>用户标识与鉴别</vt:lpstr>
      <vt:lpstr>用户标识自己的名字或身份</vt:lpstr>
      <vt:lpstr>4.2数据库安全性控制</vt:lpstr>
      <vt:lpstr>存取控制</vt:lpstr>
      <vt:lpstr>存取控制（续）</vt:lpstr>
      <vt:lpstr>存取控制（续）</vt:lpstr>
      <vt:lpstr>自主存取控制方法</vt:lpstr>
      <vt:lpstr>强制存取控制方法</vt:lpstr>
      <vt:lpstr>数据库安全性控制</vt:lpstr>
      <vt:lpstr>自主存取控制方法</vt:lpstr>
      <vt:lpstr>自主存取控制方法（续）</vt:lpstr>
      <vt:lpstr>自主存取控制方法（续）</vt:lpstr>
      <vt:lpstr>自主存取控制方法（续）</vt:lpstr>
      <vt:lpstr>自主存取控制方法（续）</vt:lpstr>
      <vt:lpstr>自主存取控制方法（续）</vt:lpstr>
      <vt:lpstr>自主存取控制方法（续）</vt:lpstr>
      <vt:lpstr>自主存取控制方法（续）</vt:lpstr>
      <vt:lpstr>自主存取控制方法（续）</vt:lpstr>
      <vt:lpstr>自主存取控制方法（续）</vt:lpstr>
      <vt:lpstr>自主存取控制方法（续）</vt:lpstr>
      <vt:lpstr>自主存取控制方法（续）</vt:lpstr>
      <vt:lpstr>自主存取控制方法（续）</vt:lpstr>
      <vt:lpstr>数据库安全性控制</vt:lpstr>
      <vt:lpstr>强制存取控制方法</vt:lpstr>
      <vt:lpstr>强制存取控制方法（续）</vt:lpstr>
      <vt:lpstr>强制存取控制方法（续）</vt:lpstr>
      <vt:lpstr>强制存取控制方法（续）</vt:lpstr>
      <vt:lpstr>强制存取控制方法（续）</vt:lpstr>
      <vt:lpstr>强制存取控制方法（续）</vt:lpstr>
      <vt:lpstr>强制存取控制方法（续）</vt:lpstr>
      <vt:lpstr>强制存取控制方法（续）</vt:lpstr>
      <vt:lpstr>MAC与DAC</vt:lpstr>
      <vt:lpstr>强制存取控制方法（续）</vt:lpstr>
      <vt:lpstr>4.2数据库安全性控制</vt:lpstr>
      <vt:lpstr>视图机制</vt:lpstr>
      <vt:lpstr>视图机制（续）</vt:lpstr>
      <vt:lpstr>视图机制（续）</vt:lpstr>
      <vt:lpstr>视图机制（续）</vt:lpstr>
      <vt:lpstr>4.2数据库安全性控制</vt:lpstr>
      <vt:lpstr>审计</vt:lpstr>
      <vt:lpstr>审计（续）</vt:lpstr>
      <vt:lpstr>审计（续）</vt:lpstr>
      <vt:lpstr>4.2数据库安全性控制</vt:lpstr>
      <vt:lpstr>数据加密</vt:lpstr>
      <vt:lpstr>数据加密</vt:lpstr>
      <vt:lpstr>数据加密</vt:lpstr>
      <vt:lpstr>PowerPoint 演示文稿</vt:lpstr>
      <vt:lpstr>数据加密（续）</vt:lpstr>
      <vt:lpstr>数据加密（续）</vt:lpstr>
      <vt:lpstr>数据加密（续）</vt:lpstr>
      <vt:lpstr>4.数据库安全性</vt:lpstr>
      <vt:lpstr>4.3统计数据库安全性</vt:lpstr>
      <vt:lpstr>4.3统计数据库安全性（续）</vt:lpstr>
      <vt:lpstr>4.3统计数据库安全性（续）</vt:lpstr>
      <vt:lpstr>4.3统计数据库安全性（续）</vt:lpstr>
      <vt:lpstr>4.3统计数据库安全性（续）</vt:lpstr>
      <vt:lpstr>4.3统计数据库安全性（续）</vt:lpstr>
      <vt:lpstr>4.3统计数据库安全性（续）</vt:lpstr>
      <vt:lpstr>4.3统计数据库安全性（续）</vt:lpstr>
      <vt:lpstr>4.3统计数据库安全性（续）</vt:lpstr>
      <vt:lpstr>4.3统计数据库安全性（续）</vt:lpstr>
      <vt:lpstr>4.3统计数据库安全性（续）</vt:lpstr>
      <vt:lpstr>4.数据库安全性</vt:lpstr>
      <vt:lpstr>4.4Oracle数据库的安全性措施</vt:lpstr>
      <vt:lpstr>ORACLE的用户标识和鉴定</vt:lpstr>
      <vt:lpstr>ORACLE的授权与检查机制</vt:lpstr>
      <vt:lpstr>系统权限</vt:lpstr>
      <vt:lpstr>系统权限（续）</vt:lpstr>
      <vt:lpstr>系统权限（续）</vt:lpstr>
      <vt:lpstr>系统权限（续）</vt:lpstr>
      <vt:lpstr>系统权限（续）</vt:lpstr>
      <vt:lpstr>系统权限（续）</vt:lpstr>
      <vt:lpstr>ORACLE的授权与检查机制（续）</vt:lpstr>
      <vt:lpstr>数据库对象的权限</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数据库对象的权限（续）</vt:lpstr>
      <vt:lpstr>ORACLE的授权与检查机制（续）</vt:lpstr>
      <vt:lpstr>4.4Oracle数据库的安全性措施</vt:lpstr>
      <vt:lpstr>ORACLE的审计技术</vt:lpstr>
      <vt:lpstr>ORACLE的审计技术</vt:lpstr>
      <vt:lpstr>ORACLE的审计技术(续)</vt:lpstr>
      <vt:lpstr>ORACLE的审计设置</vt:lpstr>
      <vt:lpstr>ORACLE的审计技术（续）</vt:lpstr>
      <vt:lpstr>ORACLE的审计技术（续）</vt:lpstr>
      <vt:lpstr>4.4Oracle数据库的安全性措施</vt:lpstr>
      <vt:lpstr>用户定义的安全性措施</vt:lpstr>
      <vt:lpstr>用户定义的安全性措施（续）</vt:lpstr>
      <vt:lpstr>用户定义的安全性措施（续）</vt:lpstr>
      <vt:lpstr>用户定义的安全性措施（续）</vt:lpstr>
      <vt:lpstr>4.数据库安全性</vt:lpstr>
      <vt:lpstr>4.5小结</vt:lpstr>
      <vt:lpstr>小结（续）</vt:lpstr>
      <vt:lpstr>4.5小结（续）</vt:lpstr>
      <vt:lpstr>  课后作业</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dai</cp:lastModifiedBy>
  <cp:revision>148</cp:revision>
  <dcterms:created xsi:type="dcterms:W3CDTF">2000-08-09T08:19:19Z</dcterms:created>
  <dcterms:modified xsi:type="dcterms:W3CDTF">2015-11-01T15:01:02Z</dcterms:modified>
</cp:coreProperties>
</file>