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7"/>
  </p:notesMasterIdLst>
  <p:handoutMasterIdLst>
    <p:handoutMasterId r:id="rId78"/>
  </p:handoutMasterIdLst>
  <p:sldIdLst>
    <p:sldId id="799" r:id="rId2"/>
    <p:sldId id="804" r:id="rId3"/>
    <p:sldId id="805" r:id="rId4"/>
    <p:sldId id="806" r:id="rId5"/>
    <p:sldId id="807" r:id="rId6"/>
    <p:sldId id="808" r:id="rId7"/>
    <p:sldId id="809" r:id="rId8"/>
    <p:sldId id="810" r:id="rId9"/>
    <p:sldId id="811" r:id="rId10"/>
    <p:sldId id="812" r:id="rId11"/>
    <p:sldId id="813" r:id="rId12"/>
    <p:sldId id="814" r:id="rId13"/>
    <p:sldId id="815" r:id="rId14"/>
    <p:sldId id="816" r:id="rId15"/>
    <p:sldId id="817" r:id="rId16"/>
    <p:sldId id="818" r:id="rId17"/>
    <p:sldId id="819" r:id="rId18"/>
    <p:sldId id="820" r:id="rId19"/>
    <p:sldId id="821" r:id="rId20"/>
    <p:sldId id="822" r:id="rId21"/>
    <p:sldId id="823" r:id="rId22"/>
    <p:sldId id="824" r:id="rId23"/>
    <p:sldId id="825" r:id="rId24"/>
    <p:sldId id="826" r:id="rId25"/>
    <p:sldId id="827" r:id="rId26"/>
    <p:sldId id="828" r:id="rId27"/>
    <p:sldId id="829" r:id="rId28"/>
    <p:sldId id="830" r:id="rId29"/>
    <p:sldId id="831" r:id="rId30"/>
    <p:sldId id="832" r:id="rId31"/>
    <p:sldId id="833" r:id="rId32"/>
    <p:sldId id="834" r:id="rId33"/>
    <p:sldId id="835" r:id="rId34"/>
    <p:sldId id="836" r:id="rId35"/>
    <p:sldId id="837" r:id="rId36"/>
    <p:sldId id="838" r:id="rId37"/>
    <p:sldId id="839" r:id="rId38"/>
    <p:sldId id="840" r:id="rId39"/>
    <p:sldId id="841" r:id="rId40"/>
    <p:sldId id="842" r:id="rId41"/>
    <p:sldId id="843" r:id="rId42"/>
    <p:sldId id="844" r:id="rId43"/>
    <p:sldId id="845" r:id="rId44"/>
    <p:sldId id="846" r:id="rId45"/>
    <p:sldId id="847" r:id="rId46"/>
    <p:sldId id="848" r:id="rId47"/>
    <p:sldId id="849" r:id="rId48"/>
    <p:sldId id="850" r:id="rId49"/>
    <p:sldId id="851" r:id="rId50"/>
    <p:sldId id="852" r:id="rId51"/>
    <p:sldId id="853" r:id="rId52"/>
    <p:sldId id="854" r:id="rId53"/>
    <p:sldId id="855" r:id="rId54"/>
    <p:sldId id="856" r:id="rId55"/>
    <p:sldId id="857" r:id="rId56"/>
    <p:sldId id="858" r:id="rId57"/>
    <p:sldId id="859" r:id="rId58"/>
    <p:sldId id="860" r:id="rId59"/>
    <p:sldId id="861" r:id="rId60"/>
    <p:sldId id="862" r:id="rId61"/>
    <p:sldId id="863" r:id="rId62"/>
    <p:sldId id="864" r:id="rId63"/>
    <p:sldId id="865" r:id="rId64"/>
    <p:sldId id="866" r:id="rId65"/>
    <p:sldId id="867" r:id="rId66"/>
    <p:sldId id="868" r:id="rId67"/>
    <p:sldId id="869" r:id="rId68"/>
    <p:sldId id="870" r:id="rId69"/>
    <p:sldId id="871" r:id="rId70"/>
    <p:sldId id="872" r:id="rId71"/>
    <p:sldId id="873" r:id="rId72"/>
    <p:sldId id="874" r:id="rId73"/>
    <p:sldId id="875" r:id="rId74"/>
    <p:sldId id="876" r:id="rId75"/>
    <p:sldId id="877" r:id="rId7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49" charset="-122"/>
        <a:cs typeface="+mn-cs"/>
      </a:defRPr>
    </a:lvl1pPr>
    <a:lvl2pPr marL="457200" algn="l" rtl="0" fontAlgn="base">
      <a:spcBef>
        <a:spcPct val="0"/>
      </a:spcBef>
      <a:spcAft>
        <a:spcPct val="0"/>
      </a:spcAft>
      <a:defRPr kern="1200">
        <a:solidFill>
          <a:schemeClr val="tx1"/>
        </a:solidFill>
        <a:latin typeface="Arial" charset="0"/>
        <a:ea typeface="宋体" pitchFamily="49" charset="-122"/>
        <a:cs typeface="+mn-cs"/>
      </a:defRPr>
    </a:lvl2pPr>
    <a:lvl3pPr marL="914400" algn="l" rtl="0" fontAlgn="base">
      <a:spcBef>
        <a:spcPct val="0"/>
      </a:spcBef>
      <a:spcAft>
        <a:spcPct val="0"/>
      </a:spcAft>
      <a:defRPr kern="1200">
        <a:solidFill>
          <a:schemeClr val="tx1"/>
        </a:solidFill>
        <a:latin typeface="Arial" charset="0"/>
        <a:ea typeface="宋体" pitchFamily="49" charset="-122"/>
        <a:cs typeface="+mn-cs"/>
      </a:defRPr>
    </a:lvl3pPr>
    <a:lvl4pPr marL="1371600" algn="l" rtl="0" fontAlgn="base">
      <a:spcBef>
        <a:spcPct val="0"/>
      </a:spcBef>
      <a:spcAft>
        <a:spcPct val="0"/>
      </a:spcAft>
      <a:defRPr kern="1200">
        <a:solidFill>
          <a:schemeClr val="tx1"/>
        </a:solidFill>
        <a:latin typeface="Arial" charset="0"/>
        <a:ea typeface="宋体" pitchFamily="49" charset="-122"/>
        <a:cs typeface="+mn-cs"/>
      </a:defRPr>
    </a:lvl4pPr>
    <a:lvl5pPr marL="1828800" algn="l" rtl="0" fontAlgn="base">
      <a:spcBef>
        <a:spcPct val="0"/>
      </a:spcBef>
      <a:spcAft>
        <a:spcPct val="0"/>
      </a:spcAft>
      <a:defRPr kern="1200">
        <a:solidFill>
          <a:schemeClr val="tx1"/>
        </a:solidFill>
        <a:latin typeface="Arial" charset="0"/>
        <a:ea typeface="宋体" pitchFamily="49" charset="-122"/>
        <a:cs typeface="+mn-cs"/>
      </a:defRPr>
    </a:lvl5pPr>
    <a:lvl6pPr marL="2286000" algn="l" defTabSz="914400" rtl="0" eaLnBrk="1" latinLnBrk="0" hangingPunct="1">
      <a:defRPr kern="1200">
        <a:solidFill>
          <a:schemeClr val="tx1"/>
        </a:solidFill>
        <a:latin typeface="Arial" charset="0"/>
        <a:ea typeface="宋体" pitchFamily="49" charset="-122"/>
        <a:cs typeface="+mn-cs"/>
      </a:defRPr>
    </a:lvl6pPr>
    <a:lvl7pPr marL="2743200" algn="l" defTabSz="914400" rtl="0" eaLnBrk="1" latinLnBrk="0" hangingPunct="1">
      <a:defRPr kern="1200">
        <a:solidFill>
          <a:schemeClr val="tx1"/>
        </a:solidFill>
        <a:latin typeface="Arial" charset="0"/>
        <a:ea typeface="宋体" pitchFamily="49" charset="-122"/>
        <a:cs typeface="+mn-cs"/>
      </a:defRPr>
    </a:lvl7pPr>
    <a:lvl8pPr marL="3200400" algn="l" defTabSz="914400" rtl="0" eaLnBrk="1" latinLnBrk="0" hangingPunct="1">
      <a:defRPr kern="1200">
        <a:solidFill>
          <a:schemeClr val="tx1"/>
        </a:solidFill>
        <a:latin typeface="Arial" charset="0"/>
        <a:ea typeface="宋体" pitchFamily="49" charset="-122"/>
        <a:cs typeface="+mn-cs"/>
      </a:defRPr>
    </a:lvl8pPr>
    <a:lvl9pPr marL="3657600" algn="l" defTabSz="914400" rtl="0" eaLnBrk="1" latinLnBrk="0" hangingPunct="1">
      <a:defRPr kern="1200">
        <a:solidFill>
          <a:schemeClr val="tx1"/>
        </a:solidFill>
        <a:latin typeface="Arial" charset="0"/>
        <a:ea typeface="宋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6600"/>
    <a:srgbClr val="0000FF"/>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62" autoAdjust="0"/>
    <p:restoredTop sz="94719" autoAdjust="0"/>
  </p:normalViewPr>
  <p:slideViewPr>
    <p:cSldViewPr>
      <p:cViewPr varScale="1">
        <p:scale>
          <a:sx n="81" d="100"/>
          <a:sy n="81" d="100"/>
        </p:scale>
        <p:origin x="-172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50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2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208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30208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208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94432175-D517-4232-81FD-02635A0EA5A3}" type="slidenum">
              <a:rPr lang="en-US" altLang="zh-CN"/>
              <a:pPr>
                <a:defRPr/>
              </a:pPr>
              <a:t>‹#›</a:t>
            </a:fld>
            <a:endParaRPr lang="en-US" altLang="zh-CN"/>
          </a:p>
        </p:txBody>
      </p:sp>
    </p:spTree>
    <p:extLst>
      <p:ext uri="{BB962C8B-B14F-4D97-AF65-F5344CB8AC3E}">
        <p14:creationId xmlns:p14="http://schemas.microsoft.com/office/powerpoint/2010/main" val="2141070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798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66EAD227-1A44-4F1B-8F48-8AE10333EC4D}" type="slidenum">
              <a:rPr lang="en-US" altLang="zh-CN"/>
              <a:pPr>
                <a:defRPr/>
              </a:pPr>
              <a:t>‹#›</a:t>
            </a:fld>
            <a:endParaRPr lang="en-US" altLang="zh-CN"/>
          </a:p>
        </p:txBody>
      </p:sp>
    </p:spTree>
    <p:extLst>
      <p:ext uri="{BB962C8B-B14F-4D97-AF65-F5344CB8AC3E}">
        <p14:creationId xmlns:p14="http://schemas.microsoft.com/office/powerpoint/2010/main" val="29645703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49"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49"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49"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49"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6242"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smtClean="0"/>
              <a:t>单击此处编辑母版标题样式</a:t>
            </a:r>
          </a:p>
        </p:txBody>
      </p:sp>
      <p:sp>
        <p:nvSpPr>
          <p:cNvPr id="90624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58EF87BB-105B-474D-8134-CFD21F499F24}" type="slidenum">
              <a:rPr lang="en-US" altLang="zh-CN"/>
              <a:pPr>
                <a:defRPr/>
              </a:pPr>
              <a:t>‹#›</a:t>
            </a:fld>
            <a:endParaRPr lang="en-US" altLang="zh-CN"/>
          </a:p>
        </p:txBody>
      </p:sp>
    </p:spTree>
    <p:extLst>
      <p:ext uri="{BB962C8B-B14F-4D97-AF65-F5344CB8AC3E}">
        <p14:creationId xmlns:p14="http://schemas.microsoft.com/office/powerpoint/2010/main" val="3682789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AA613E4-CFBC-499C-8999-9C9771C39CF7}" type="slidenum">
              <a:rPr lang="en-US" altLang="zh-CN"/>
              <a:pPr>
                <a:defRPr/>
              </a:pPr>
              <a:t>‹#›</a:t>
            </a:fld>
            <a:endParaRPr lang="en-US" altLang="zh-CN"/>
          </a:p>
        </p:txBody>
      </p:sp>
    </p:spTree>
    <p:extLst>
      <p:ext uri="{BB962C8B-B14F-4D97-AF65-F5344CB8AC3E}">
        <p14:creationId xmlns:p14="http://schemas.microsoft.com/office/powerpoint/2010/main" val="330557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213952-ED75-4020-AA37-81AAAAC9D7C5}" type="slidenum">
              <a:rPr lang="en-US" altLang="zh-CN"/>
              <a:pPr>
                <a:defRPr/>
              </a:pPr>
              <a:t>‹#›</a:t>
            </a:fld>
            <a:endParaRPr lang="en-US" altLang="zh-CN"/>
          </a:p>
        </p:txBody>
      </p:sp>
    </p:spTree>
    <p:extLst>
      <p:ext uri="{BB962C8B-B14F-4D97-AF65-F5344CB8AC3E}">
        <p14:creationId xmlns:p14="http://schemas.microsoft.com/office/powerpoint/2010/main" val="360729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D9B731C-6906-449C-9ADE-2E591EFE5A21}" type="slidenum">
              <a:rPr lang="en-US" altLang="zh-CN"/>
              <a:pPr>
                <a:defRPr/>
              </a:pPr>
              <a:t>‹#›</a:t>
            </a:fld>
            <a:endParaRPr lang="en-US" altLang="zh-CN"/>
          </a:p>
        </p:txBody>
      </p:sp>
    </p:spTree>
    <p:extLst>
      <p:ext uri="{BB962C8B-B14F-4D97-AF65-F5344CB8AC3E}">
        <p14:creationId xmlns:p14="http://schemas.microsoft.com/office/powerpoint/2010/main" val="1021855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9F1F633-1F07-41D4-A1E7-6154C16E1861}" type="slidenum">
              <a:rPr lang="en-US" altLang="zh-CN"/>
              <a:pPr>
                <a:defRPr/>
              </a:pPr>
              <a:t>‹#›</a:t>
            </a:fld>
            <a:endParaRPr lang="en-US" altLang="zh-CN"/>
          </a:p>
        </p:txBody>
      </p:sp>
    </p:spTree>
    <p:extLst>
      <p:ext uri="{BB962C8B-B14F-4D97-AF65-F5344CB8AC3E}">
        <p14:creationId xmlns:p14="http://schemas.microsoft.com/office/powerpoint/2010/main" val="3346357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EC939B0-334B-43D9-873A-AF82E5843C5A}" type="slidenum">
              <a:rPr lang="en-US" altLang="zh-CN"/>
              <a:pPr>
                <a:defRPr/>
              </a:pPr>
              <a:t>‹#›</a:t>
            </a:fld>
            <a:endParaRPr lang="en-US" altLang="zh-CN"/>
          </a:p>
        </p:txBody>
      </p:sp>
    </p:spTree>
    <p:extLst>
      <p:ext uri="{BB962C8B-B14F-4D97-AF65-F5344CB8AC3E}">
        <p14:creationId xmlns:p14="http://schemas.microsoft.com/office/powerpoint/2010/main" val="1904070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8276001-FD03-4EFC-98BF-AD714B2462E0}" type="slidenum">
              <a:rPr lang="en-US" altLang="zh-CN"/>
              <a:pPr>
                <a:defRPr/>
              </a:pPr>
              <a:t>‹#›</a:t>
            </a:fld>
            <a:endParaRPr lang="en-US" altLang="zh-CN"/>
          </a:p>
        </p:txBody>
      </p:sp>
    </p:spTree>
    <p:extLst>
      <p:ext uri="{BB962C8B-B14F-4D97-AF65-F5344CB8AC3E}">
        <p14:creationId xmlns:p14="http://schemas.microsoft.com/office/powerpoint/2010/main" val="25494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16697FC-8618-4FD1-83C7-5ADFC001CD81}" type="slidenum">
              <a:rPr lang="en-US" altLang="zh-CN"/>
              <a:pPr>
                <a:defRPr/>
              </a:pPr>
              <a:t>‹#›</a:t>
            </a:fld>
            <a:endParaRPr lang="en-US" altLang="zh-CN"/>
          </a:p>
        </p:txBody>
      </p:sp>
    </p:spTree>
    <p:extLst>
      <p:ext uri="{BB962C8B-B14F-4D97-AF65-F5344CB8AC3E}">
        <p14:creationId xmlns:p14="http://schemas.microsoft.com/office/powerpoint/2010/main" val="342678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9AC242E-C225-445D-AE5C-FEA50E4D1913}" type="slidenum">
              <a:rPr lang="en-US" altLang="zh-CN"/>
              <a:pPr>
                <a:defRPr/>
              </a:pPr>
              <a:t>‹#›</a:t>
            </a:fld>
            <a:endParaRPr lang="en-US" altLang="zh-CN"/>
          </a:p>
        </p:txBody>
      </p:sp>
    </p:spTree>
    <p:extLst>
      <p:ext uri="{BB962C8B-B14F-4D97-AF65-F5344CB8AC3E}">
        <p14:creationId xmlns:p14="http://schemas.microsoft.com/office/powerpoint/2010/main" val="184151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4E64105-4BAE-4789-9361-C9916315C5CD}" type="slidenum">
              <a:rPr lang="en-US" altLang="zh-CN"/>
              <a:pPr>
                <a:defRPr/>
              </a:pPr>
              <a:t>‹#›</a:t>
            </a:fld>
            <a:endParaRPr lang="en-US" altLang="zh-CN"/>
          </a:p>
        </p:txBody>
      </p:sp>
    </p:spTree>
    <p:extLst>
      <p:ext uri="{BB962C8B-B14F-4D97-AF65-F5344CB8AC3E}">
        <p14:creationId xmlns:p14="http://schemas.microsoft.com/office/powerpoint/2010/main" val="3642520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7DAB62E-2170-47E5-8D04-126EC181F3CF}" type="slidenum">
              <a:rPr lang="en-US" altLang="zh-CN"/>
              <a:pPr>
                <a:defRPr/>
              </a:pPr>
              <a:t>‹#›</a:t>
            </a:fld>
            <a:endParaRPr lang="en-US" altLang="zh-CN"/>
          </a:p>
        </p:txBody>
      </p:sp>
    </p:spTree>
    <p:extLst>
      <p:ext uri="{BB962C8B-B14F-4D97-AF65-F5344CB8AC3E}">
        <p14:creationId xmlns:p14="http://schemas.microsoft.com/office/powerpoint/2010/main" val="271710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0522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zh-CN"/>
          </a:p>
        </p:txBody>
      </p:sp>
      <p:sp>
        <p:nvSpPr>
          <p:cNvPr id="90522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zh-CN"/>
          </a:p>
        </p:txBody>
      </p:sp>
      <p:sp>
        <p:nvSpPr>
          <p:cNvPr id="90522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3E7F0444-6DDE-47EB-939C-C13F574F4D16}"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49" charset="-122"/>
        </a:defRPr>
      </a:lvl2pPr>
      <a:lvl3pPr algn="l" rtl="0" eaLnBrk="0" fontAlgn="base" hangingPunct="0">
        <a:spcBef>
          <a:spcPct val="0"/>
        </a:spcBef>
        <a:spcAft>
          <a:spcPct val="0"/>
        </a:spcAft>
        <a:defRPr sz="4200">
          <a:solidFill>
            <a:schemeClr val="tx2"/>
          </a:solidFill>
          <a:latin typeface="Garamond" pitchFamily="18" charset="0"/>
          <a:ea typeface="宋体" pitchFamily="49" charset="-122"/>
        </a:defRPr>
      </a:lvl3pPr>
      <a:lvl4pPr algn="l" rtl="0" eaLnBrk="0" fontAlgn="base" hangingPunct="0">
        <a:spcBef>
          <a:spcPct val="0"/>
        </a:spcBef>
        <a:spcAft>
          <a:spcPct val="0"/>
        </a:spcAft>
        <a:defRPr sz="4200">
          <a:solidFill>
            <a:schemeClr val="tx2"/>
          </a:solidFill>
          <a:latin typeface="Garamond" pitchFamily="18" charset="0"/>
          <a:ea typeface="宋体" pitchFamily="49" charset="-122"/>
        </a:defRPr>
      </a:lvl4pPr>
      <a:lvl5pPr algn="l" rtl="0" eaLnBrk="0" fontAlgn="base" hangingPunct="0">
        <a:spcBef>
          <a:spcPct val="0"/>
        </a:spcBef>
        <a:spcAft>
          <a:spcPct val="0"/>
        </a:spcAft>
        <a:defRPr sz="4200">
          <a:solidFill>
            <a:schemeClr val="tx2"/>
          </a:solidFill>
          <a:latin typeface="Garamond" pitchFamily="18" charset="0"/>
          <a:ea typeface="宋体" pitchFamily="49" charset="-122"/>
        </a:defRPr>
      </a:lvl5pPr>
      <a:lvl6pPr marL="457200" algn="l" rtl="0" fontAlgn="base">
        <a:spcBef>
          <a:spcPct val="0"/>
        </a:spcBef>
        <a:spcAft>
          <a:spcPct val="0"/>
        </a:spcAft>
        <a:defRPr sz="4200">
          <a:solidFill>
            <a:schemeClr val="tx2"/>
          </a:solidFill>
          <a:latin typeface="Garamond" pitchFamily="18" charset="0"/>
          <a:ea typeface="宋体" pitchFamily="49" charset="-122"/>
        </a:defRPr>
      </a:lvl6pPr>
      <a:lvl7pPr marL="914400" algn="l" rtl="0" fontAlgn="base">
        <a:spcBef>
          <a:spcPct val="0"/>
        </a:spcBef>
        <a:spcAft>
          <a:spcPct val="0"/>
        </a:spcAft>
        <a:defRPr sz="4200">
          <a:solidFill>
            <a:schemeClr val="tx2"/>
          </a:solidFill>
          <a:latin typeface="Garamond" pitchFamily="18" charset="0"/>
          <a:ea typeface="宋体" pitchFamily="49" charset="-122"/>
        </a:defRPr>
      </a:lvl7pPr>
      <a:lvl8pPr marL="1371600" algn="l" rtl="0" fontAlgn="base">
        <a:spcBef>
          <a:spcPct val="0"/>
        </a:spcBef>
        <a:spcAft>
          <a:spcPct val="0"/>
        </a:spcAft>
        <a:defRPr sz="4200">
          <a:solidFill>
            <a:schemeClr val="tx2"/>
          </a:solidFill>
          <a:latin typeface="Garamond" pitchFamily="18" charset="0"/>
          <a:ea typeface="宋体" pitchFamily="49" charset="-122"/>
        </a:defRPr>
      </a:lvl8pPr>
      <a:lvl9pPr marL="1828800" algn="l" rtl="0" fontAlgn="base">
        <a:spcBef>
          <a:spcPct val="0"/>
        </a:spcBef>
        <a:spcAft>
          <a:spcPct val="0"/>
        </a:spcAft>
        <a:defRPr sz="4200">
          <a:solidFill>
            <a:schemeClr val="tx2"/>
          </a:solidFill>
          <a:latin typeface="Garamond" pitchFamily="18" charset="0"/>
          <a:ea typeface="宋体" pitchFamily="49"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mtClean="0"/>
              <a:t>数据库完整性</a:t>
            </a:r>
          </a:p>
        </p:txBody>
      </p:sp>
      <p:sp>
        <p:nvSpPr>
          <p:cNvPr id="3075" name="Rectangle 3"/>
          <p:cNvSpPr>
            <a:spLocks noGrp="1" noChangeArrowheads="1"/>
          </p:cNvSpPr>
          <p:nvPr>
            <p:ph type="subTitle" idx="1"/>
          </p:nvPr>
        </p:nvSpPr>
        <p:spPr/>
        <p:txBody>
          <a:bodyPr/>
          <a:lstStyle/>
          <a:p>
            <a:pPr eaLnBrk="1" hangingPunct="1"/>
            <a:r>
              <a:rPr lang="zh-CN" altLang="en-US" dirty="0" smtClean="0"/>
              <a:t>讲授者</a:t>
            </a:r>
            <a:r>
              <a:rPr lang="zh-CN" altLang="en-US" dirty="0" smtClean="0"/>
              <a:t>：代术成</a:t>
            </a:r>
            <a:endParaRPr lang="zh-CN" altLang="en-US" dirty="0" smtClean="0"/>
          </a:p>
        </p:txBody>
      </p:sp>
      <p:sp>
        <p:nvSpPr>
          <p:cNvPr id="2" name="灯片编号占位符 1"/>
          <p:cNvSpPr>
            <a:spLocks noGrp="1"/>
          </p:cNvSpPr>
          <p:nvPr>
            <p:ph type="sldNum" sz="quarter" idx="12"/>
          </p:nvPr>
        </p:nvSpPr>
        <p:spPr/>
        <p:txBody>
          <a:bodyPr/>
          <a:lstStyle/>
          <a:p>
            <a:pPr>
              <a:defRPr/>
            </a:pPr>
            <a:fld id="{58EF87BB-105B-474D-8134-CFD21F499F24}" type="slidenum">
              <a:rPr lang="en-US" altLang="zh-CN"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完整性约束条件（续）</a:t>
            </a:r>
          </a:p>
        </p:txBody>
      </p:sp>
      <p:sp>
        <p:nvSpPr>
          <p:cNvPr id="12291" name="Rectangle 3"/>
          <p:cNvSpPr>
            <a:spLocks noGrp="1" noChangeArrowheads="1"/>
          </p:cNvSpPr>
          <p:nvPr>
            <p:ph type="body" idx="1"/>
          </p:nvPr>
        </p:nvSpPr>
        <p:spPr/>
        <p:txBody>
          <a:bodyPr/>
          <a:lstStyle/>
          <a:p>
            <a:pPr eaLnBrk="1" hangingPunct="1">
              <a:lnSpc>
                <a:spcPct val="90000"/>
              </a:lnSpc>
            </a:pPr>
            <a:r>
              <a:rPr lang="zh-CN" altLang="en-US" sz="3400" smtClean="0"/>
              <a:t>完整性约束条件作用的对象</a:t>
            </a:r>
            <a:endParaRPr lang="zh-CN" altLang="en-US" sz="2600" smtClean="0"/>
          </a:p>
          <a:p>
            <a:pPr lvl="1" eaLnBrk="1" hangingPunct="1">
              <a:lnSpc>
                <a:spcPct val="90000"/>
              </a:lnSpc>
            </a:pPr>
            <a:r>
              <a:rPr lang="zh-CN" altLang="en-US" smtClean="0">
                <a:solidFill>
                  <a:srgbClr val="FF3300"/>
                </a:solidFill>
              </a:rPr>
              <a:t>对象</a:t>
            </a:r>
          </a:p>
          <a:p>
            <a:pPr lvl="2" eaLnBrk="1" hangingPunct="1">
              <a:lnSpc>
                <a:spcPct val="90000"/>
              </a:lnSpc>
            </a:pPr>
            <a:r>
              <a:rPr lang="zh-CN" altLang="en-US" sz="2600" smtClean="0">
                <a:solidFill>
                  <a:srgbClr val="FF3300"/>
                </a:solidFill>
              </a:rPr>
              <a:t>列</a:t>
            </a:r>
          </a:p>
          <a:p>
            <a:pPr lvl="3" eaLnBrk="1" hangingPunct="1">
              <a:lnSpc>
                <a:spcPct val="90000"/>
              </a:lnSpc>
            </a:pPr>
            <a:r>
              <a:rPr lang="zh-CN" altLang="en-US" sz="2800" smtClean="0"/>
              <a:t>对属性的</a:t>
            </a:r>
            <a:r>
              <a:rPr lang="zh-CN" altLang="en-US" sz="2800" smtClean="0">
                <a:solidFill>
                  <a:srgbClr val="FF3300"/>
                </a:solidFill>
              </a:rPr>
              <a:t>取值类型</a:t>
            </a:r>
            <a:r>
              <a:rPr lang="zh-CN" altLang="en-US" sz="2800" smtClean="0"/>
              <a:t>、</a:t>
            </a:r>
            <a:r>
              <a:rPr lang="zh-CN" altLang="en-US" sz="2800" smtClean="0">
                <a:solidFill>
                  <a:srgbClr val="FF3300"/>
                </a:solidFill>
              </a:rPr>
              <a:t>范围</a:t>
            </a:r>
            <a:r>
              <a:rPr lang="zh-CN" altLang="en-US" sz="2800" smtClean="0"/>
              <a:t>、</a:t>
            </a:r>
            <a:r>
              <a:rPr lang="zh-CN" altLang="en-US" sz="2800" smtClean="0">
                <a:solidFill>
                  <a:srgbClr val="FF3300"/>
                </a:solidFill>
              </a:rPr>
              <a:t>精度</a:t>
            </a:r>
            <a:r>
              <a:rPr lang="zh-CN" altLang="en-US" sz="2800" smtClean="0"/>
              <a:t>等的约束条件</a:t>
            </a:r>
          </a:p>
          <a:p>
            <a:pPr lvl="2" eaLnBrk="1" hangingPunct="1">
              <a:lnSpc>
                <a:spcPct val="90000"/>
              </a:lnSpc>
            </a:pPr>
            <a:r>
              <a:rPr lang="zh-CN" altLang="en-US" sz="2600" smtClean="0">
                <a:solidFill>
                  <a:srgbClr val="FF3300"/>
                </a:solidFill>
              </a:rPr>
              <a:t>元组</a:t>
            </a:r>
          </a:p>
          <a:p>
            <a:pPr lvl="3" eaLnBrk="1" hangingPunct="1">
              <a:lnSpc>
                <a:spcPct val="90000"/>
              </a:lnSpc>
            </a:pPr>
            <a:r>
              <a:rPr lang="zh-CN" altLang="en-US" sz="2800" smtClean="0"/>
              <a:t>对元组中</a:t>
            </a:r>
            <a:r>
              <a:rPr lang="zh-CN" altLang="en-US" sz="2800" smtClean="0">
                <a:solidFill>
                  <a:srgbClr val="FF3300"/>
                </a:solidFill>
              </a:rPr>
              <a:t>各个属性列间的联系</a:t>
            </a:r>
            <a:r>
              <a:rPr lang="zh-CN" altLang="en-US" sz="2800" smtClean="0"/>
              <a:t>的约束</a:t>
            </a:r>
          </a:p>
          <a:p>
            <a:pPr lvl="2" eaLnBrk="1" hangingPunct="1">
              <a:lnSpc>
                <a:spcPct val="90000"/>
              </a:lnSpc>
            </a:pPr>
            <a:r>
              <a:rPr lang="zh-CN" altLang="en-US" sz="2600" smtClean="0">
                <a:solidFill>
                  <a:srgbClr val="FF3300"/>
                </a:solidFill>
              </a:rPr>
              <a:t>关系</a:t>
            </a:r>
          </a:p>
          <a:p>
            <a:pPr lvl="3" eaLnBrk="1" hangingPunct="1">
              <a:lnSpc>
                <a:spcPct val="90000"/>
              </a:lnSpc>
            </a:pPr>
            <a:r>
              <a:rPr lang="zh-CN" altLang="en-US" sz="2800" smtClean="0"/>
              <a:t>对</a:t>
            </a:r>
            <a:r>
              <a:rPr lang="zh-CN" altLang="en-US" sz="2800" smtClean="0">
                <a:solidFill>
                  <a:srgbClr val="FF3300"/>
                </a:solidFill>
              </a:rPr>
              <a:t>若干元组间</a:t>
            </a:r>
            <a:r>
              <a:rPr lang="zh-CN" altLang="en-US" sz="2800" smtClean="0"/>
              <a:t>、</a:t>
            </a:r>
            <a:r>
              <a:rPr lang="zh-CN" altLang="en-US" sz="2800" smtClean="0">
                <a:solidFill>
                  <a:srgbClr val="FF3300"/>
                </a:solidFill>
              </a:rPr>
              <a:t>关系集合</a:t>
            </a:r>
            <a:r>
              <a:rPr lang="zh-CN" altLang="en-US" sz="2800" smtClean="0"/>
              <a:t>上以及关系之间的联系的约束</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完整性约束条件（续）</a:t>
            </a:r>
          </a:p>
        </p:txBody>
      </p:sp>
      <p:sp>
        <p:nvSpPr>
          <p:cNvPr id="13315" name="Rectangle 3"/>
          <p:cNvSpPr>
            <a:spLocks noGrp="1" noChangeArrowheads="1"/>
          </p:cNvSpPr>
          <p:nvPr>
            <p:ph type="body" idx="1"/>
          </p:nvPr>
        </p:nvSpPr>
        <p:spPr/>
        <p:txBody>
          <a:bodyPr/>
          <a:lstStyle/>
          <a:p>
            <a:pPr eaLnBrk="1" hangingPunct="1">
              <a:lnSpc>
                <a:spcPct val="90000"/>
              </a:lnSpc>
            </a:pPr>
            <a:r>
              <a:rPr lang="zh-CN" altLang="en-US" sz="3400" smtClean="0"/>
              <a:t>完整性约束条件作用的</a:t>
            </a:r>
            <a:r>
              <a:rPr lang="zh-CN" altLang="en-US" sz="3400" smtClean="0">
                <a:solidFill>
                  <a:srgbClr val="FF3300"/>
                </a:solidFill>
              </a:rPr>
              <a:t>对象</a:t>
            </a:r>
            <a:r>
              <a:rPr lang="en-US" altLang="zh-CN" sz="3400" smtClean="0"/>
              <a:t>(</a:t>
            </a:r>
            <a:r>
              <a:rPr lang="zh-CN" altLang="en-US" sz="3400" smtClean="0"/>
              <a:t>续</a:t>
            </a:r>
            <a:r>
              <a:rPr lang="en-US" altLang="zh-CN" sz="3400" smtClean="0"/>
              <a:t>)</a:t>
            </a:r>
            <a:endParaRPr lang="en-US" altLang="zh-CN" sz="2600" smtClean="0"/>
          </a:p>
          <a:p>
            <a:pPr lvl="1" eaLnBrk="1" hangingPunct="1">
              <a:lnSpc>
                <a:spcPct val="90000"/>
              </a:lnSpc>
            </a:pPr>
            <a:r>
              <a:rPr lang="zh-CN" altLang="en-US" smtClean="0"/>
              <a:t>对象的状态</a:t>
            </a:r>
          </a:p>
          <a:p>
            <a:pPr lvl="2" eaLnBrk="1" hangingPunct="1"/>
            <a:r>
              <a:rPr lang="zh-CN" altLang="en-US" sz="2600" smtClean="0">
                <a:solidFill>
                  <a:srgbClr val="FF3300"/>
                </a:solidFill>
              </a:rPr>
              <a:t>静态</a:t>
            </a:r>
          </a:p>
          <a:p>
            <a:pPr lvl="3" eaLnBrk="1" hangingPunct="1"/>
            <a:r>
              <a:rPr lang="zh-CN" altLang="en-US" sz="2800" smtClean="0"/>
              <a:t>对静态对象的约束是反映数据库</a:t>
            </a:r>
            <a:r>
              <a:rPr lang="zh-CN" altLang="en-US" sz="2800" smtClean="0">
                <a:solidFill>
                  <a:srgbClr val="FF3300"/>
                </a:solidFill>
              </a:rPr>
              <a:t>状态</a:t>
            </a:r>
            <a:r>
              <a:rPr lang="zh-CN" altLang="en-US" sz="2800" smtClean="0"/>
              <a:t>合理性的约束</a:t>
            </a:r>
          </a:p>
          <a:p>
            <a:pPr lvl="3" eaLnBrk="1" hangingPunct="1"/>
            <a:r>
              <a:rPr lang="zh-CN" altLang="en-US" sz="2800" smtClean="0"/>
              <a:t>这是最重要的一类完整性约束</a:t>
            </a:r>
            <a:endParaRPr lang="zh-CN" altLang="en-US" sz="2400" smtClean="0"/>
          </a:p>
          <a:p>
            <a:pPr lvl="2" eaLnBrk="1" hangingPunct="1"/>
            <a:r>
              <a:rPr lang="zh-CN" altLang="en-US" sz="2600" smtClean="0">
                <a:solidFill>
                  <a:srgbClr val="FF3300"/>
                </a:solidFill>
              </a:rPr>
              <a:t>动态</a:t>
            </a:r>
          </a:p>
          <a:p>
            <a:pPr lvl="3" eaLnBrk="1" hangingPunct="1"/>
            <a:r>
              <a:rPr lang="zh-CN" altLang="en-US" sz="2800" smtClean="0"/>
              <a:t>对动态对象的约束是反映数据库状态变迁的约束</a:t>
            </a:r>
            <a:endParaRPr lang="zh-CN" altLang="en-US" sz="2400"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完整性约束条件（续）</a:t>
            </a:r>
          </a:p>
        </p:txBody>
      </p:sp>
      <p:sp>
        <p:nvSpPr>
          <p:cNvPr id="14339" name="Rectangle 3"/>
          <p:cNvSpPr>
            <a:spLocks noGrp="1" noChangeArrowheads="1"/>
          </p:cNvSpPr>
          <p:nvPr>
            <p:ph type="body" idx="1"/>
          </p:nvPr>
        </p:nvSpPr>
        <p:spPr/>
        <p:txBody>
          <a:bodyPr/>
          <a:lstStyle/>
          <a:p>
            <a:pPr eaLnBrk="1" hangingPunct="1">
              <a:lnSpc>
                <a:spcPct val="90000"/>
              </a:lnSpc>
            </a:pPr>
            <a:r>
              <a:rPr lang="zh-CN" altLang="en-US" sz="3400" smtClean="0"/>
              <a:t>完整性约束条件分类</a:t>
            </a:r>
          </a:p>
          <a:p>
            <a:pPr lvl="1" eaLnBrk="1" hangingPunct="1">
              <a:lnSpc>
                <a:spcPct val="110000"/>
              </a:lnSpc>
              <a:buFont typeface="Wingdings" pitchFamily="2" charset="2"/>
              <a:buNone/>
            </a:pPr>
            <a:r>
              <a:rPr lang="zh-CN" altLang="en-US" smtClean="0"/>
              <a:t>六类完整性约束条件</a:t>
            </a:r>
          </a:p>
          <a:p>
            <a:pPr lvl="1" eaLnBrk="1" hangingPunct="1">
              <a:lnSpc>
                <a:spcPct val="110000"/>
              </a:lnSpc>
            </a:pPr>
            <a:r>
              <a:rPr lang="zh-CN" altLang="en-US" smtClean="0"/>
              <a:t>   静态列级约束</a:t>
            </a:r>
          </a:p>
          <a:p>
            <a:pPr lvl="1" eaLnBrk="1" hangingPunct="1">
              <a:lnSpc>
                <a:spcPct val="110000"/>
              </a:lnSpc>
            </a:pPr>
            <a:r>
              <a:rPr lang="zh-CN" altLang="en-US" smtClean="0"/>
              <a:t>   静态元组约束</a:t>
            </a:r>
          </a:p>
          <a:p>
            <a:pPr lvl="1" eaLnBrk="1" hangingPunct="1">
              <a:lnSpc>
                <a:spcPct val="110000"/>
              </a:lnSpc>
            </a:pPr>
            <a:r>
              <a:rPr lang="zh-CN" altLang="en-US" smtClean="0"/>
              <a:t>   静态关系约束</a:t>
            </a:r>
          </a:p>
          <a:p>
            <a:pPr lvl="1" eaLnBrk="1" hangingPunct="1">
              <a:lnSpc>
                <a:spcPct val="110000"/>
              </a:lnSpc>
            </a:pPr>
            <a:r>
              <a:rPr lang="zh-CN" altLang="en-US" smtClean="0"/>
              <a:t>   动态列级约束</a:t>
            </a:r>
          </a:p>
          <a:p>
            <a:pPr lvl="1" eaLnBrk="1" hangingPunct="1">
              <a:lnSpc>
                <a:spcPct val="110000"/>
              </a:lnSpc>
            </a:pPr>
            <a:r>
              <a:rPr lang="zh-CN" altLang="en-US" smtClean="0"/>
              <a:t>   动态元组约束</a:t>
            </a:r>
          </a:p>
          <a:p>
            <a:pPr lvl="1" eaLnBrk="1" hangingPunct="1">
              <a:lnSpc>
                <a:spcPct val="110000"/>
              </a:lnSpc>
            </a:pPr>
            <a:r>
              <a:rPr lang="zh-CN" altLang="en-US" smtClean="0"/>
              <a:t>   动态关系约束</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完整性约束条件（续）</a:t>
            </a:r>
          </a:p>
        </p:txBody>
      </p:sp>
      <p:sp>
        <p:nvSpPr>
          <p:cNvPr id="15363" name="Rectangle 3"/>
          <p:cNvSpPr>
            <a:spLocks noGrp="1" noChangeArrowheads="1"/>
          </p:cNvSpPr>
          <p:nvPr>
            <p:ph type="body" idx="1"/>
          </p:nvPr>
        </p:nvSpPr>
        <p:spPr>
          <a:xfrm>
            <a:off x="446088" y="1773238"/>
            <a:ext cx="8229600" cy="4530725"/>
          </a:xfrm>
        </p:spPr>
        <p:txBody>
          <a:bodyPr/>
          <a:lstStyle/>
          <a:p>
            <a:pPr algn="just" eaLnBrk="1" hangingPunct="1">
              <a:buFont typeface="Wingdings" pitchFamily="2" charset="2"/>
              <a:buNone/>
            </a:pPr>
            <a:endParaRPr lang="en-US" altLang="zh-CN" sz="1900" smtClean="0"/>
          </a:p>
          <a:p>
            <a:pPr algn="just" eaLnBrk="1" hangingPunct="1">
              <a:buFont typeface="Wingdings" pitchFamily="2" charset="2"/>
              <a:buNone/>
            </a:pPr>
            <a:r>
              <a:rPr lang="zh-CN" altLang="en-US" sz="1900" smtClean="0"/>
              <a:t>对象状态 </a:t>
            </a:r>
          </a:p>
          <a:p>
            <a:pPr algn="just" eaLnBrk="1" hangingPunct="1">
              <a:buFont typeface="Wingdings" pitchFamily="2" charset="2"/>
              <a:buNone/>
            </a:pPr>
            <a:r>
              <a:rPr lang="zh-CN" altLang="en-US" sz="1900" smtClean="0"/>
              <a:t>                          动态列级约束    动态元组约束    动态关系约束</a:t>
            </a:r>
          </a:p>
          <a:p>
            <a:pPr algn="just" eaLnBrk="1" hangingPunct="1">
              <a:buFont typeface="Wingdings" pitchFamily="2" charset="2"/>
              <a:buNone/>
            </a:pPr>
            <a:r>
              <a:rPr lang="zh-CN" altLang="en-US" sz="1900" smtClean="0"/>
              <a:t>           动态                	④                  ⑤                    ⑥</a:t>
            </a:r>
          </a:p>
          <a:p>
            <a:pPr algn="just" eaLnBrk="1" hangingPunct="1">
              <a:buFont typeface="Wingdings" pitchFamily="2" charset="2"/>
              <a:buNone/>
            </a:pPr>
            <a:r>
              <a:rPr lang="zh-CN" altLang="en-US" sz="1900" smtClean="0"/>
              <a:t>                                                    </a:t>
            </a:r>
          </a:p>
          <a:p>
            <a:pPr algn="just" eaLnBrk="1" hangingPunct="1">
              <a:buFont typeface="Wingdings" pitchFamily="2" charset="2"/>
              <a:buNone/>
            </a:pPr>
            <a:r>
              <a:rPr lang="zh-CN" altLang="en-US" sz="1900" smtClean="0"/>
              <a:t>                          静态列级约束    静态元组约束    静态关系约束</a:t>
            </a:r>
          </a:p>
          <a:p>
            <a:pPr algn="just" eaLnBrk="1" hangingPunct="1">
              <a:buFont typeface="Wingdings" pitchFamily="2" charset="2"/>
              <a:buNone/>
            </a:pPr>
            <a:r>
              <a:rPr lang="zh-CN" altLang="en-US" sz="1900" smtClean="0"/>
              <a:t>           静态                      ①                    ②                    ③</a:t>
            </a:r>
          </a:p>
          <a:p>
            <a:pPr algn="just" eaLnBrk="1" hangingPunct="1">
              <a:buFont typeface="Wingdings" pitchFamily="2" charset="2"/>
              <a:buNone/>
            </a:pPr>
            <a:r>
              <a:rPr lang="zh-CN" altLang="en-US" sz="1900" smtClean="0"/>
              <a:t>                                                     </a:t>
            </a:r>
          </a:p>
          <a:p>
            <a:pPr algn="just" eaLnBrk="1" hangingPunct="1">
              <a:buFont typeface="Wingdings" pitchFamily="2" charset="2"/>
              <a:buNone/>
            </a:pPr>
            <a:r>
              <a:rPr lang="zh-CN" altLang="en-US" sz="1900" smtClean="0"/>
              <a:t> </a:t>
            </a:r>
          </a:p>
          <a:p>
            <a:pPr algn="just" eaLnBrk="1" hangingPunct="1">
              <a:buFont typeface="Wingdings" pitchFamily="2" charset="2"/>
              <a:buNone/>
            </a:pPr>
            <a:r>
              <a:rPr lang="zh-CN" altLang="en-US" sz="1900" smtClean="0"/>
              <a:t>                                       列                  元组                 关系          对象粒度</a:t>
            </a:r>
          </a:p>
          <a:p>
            <a:pPr eaLnBrk="1" hangingPunct="1">
              <a:buFont typeface="Wingdings" pitchFamily="2" charset="2"/>
              <a:buNone/>
            </a:pPr>
            <a:endParaRPr lang="en-US" altLang="zh-CN" sz="1900" smtClean="0"/>
          </a:p>
        </p:txBody>
      </p:sp>
      <p:grpSp>
        <p:nvGrpSpPr>
          <p:cNvPr id="15364" name="Group 4"/>
          <p:cNvGrpSpPr>
            <a:grpSpLocks/>
          </p:cNvGrpSpPr>
          <p:nvPr/>
        </p:nvGrpSpPr>
        <p:grpSpPr bwMode="auto">
          <a:xfrm>
            <a:off x="2124075" y="1557338"/>
            <a:ext cx="5761038" cy="2789237"/>
            <a:chOff x="2519" y="1816"/>
            <a:chExt cx="4142" cy="2275"/>
          </a:xfrm>
        </p:grpSpPr>
        <p:grpSp>
          <p:nvGrpSpPr>
            <p:cNvPr id="15365" name="Group 5"/>
            <p:cNvGrpSpPr>
              <a:grpSpLocks/>
            </p:cNvGrpSpPr>
            <p:nvPr/>
          </p:nvGrpSpPr>
          <p:grpSpPr bwMode="auto">
            <a:xfrm>
              <a:off x="2521" y="2341"/>
              <a:ext cx="3540" cy="0"/>
              <a:chOff x="2521" y="2341"/>
              <a:chExt cx="3540" cy="0"/>
            </a:xfrm>
          </p:grpSpPr>
          <p:sp>
            <p:nvSpPr>
              <p:cNvPr id="15378" name="Line 6"/>
              <p:cNvSpPr>
                <a:spLocks noChangeShapeType="1"/>
              </p:cNvSpPr>
              <p:nvPr/>
            </p:nvSpPr>
            <p:spPr bwMode="auto">
              <a:xfrm>
                <a:off x="2521" y="2341"/>
                <a:ext cx="114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79" name="Line 7"/>
              <p:cNvSpPr>
                <a:spLocks noChangeShapeType="1"/>
              </p:cNvSpPr>
              <p:nvPr/>
            </p:nvSpPr>
            <p:spPr bwMode="auto">
              <a:xfrm>
                <a:off x="3801" y="2341"/>
                <a:ext cx="106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80" name="Line 8"/>
              <p:cNvSpPr>
                <a:spLocks noChangeShapeType="1"/>
              </p:cNvSpPr>
              <p:nvPr/>
            </p:nvSpPr>
            <p:spPr bwMode="auto">
              <a:xfrm>
                <a:off x="5001" y="2341"/>
                <a:ext cx="106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366" name="Group 9"/>
            <p:cNvGrpSpPr>
              <a:grpSpLocks/>
            </p:cNvGrpSpPr>
            <p:nvPr/>
          </p:nvGrpSpPr>
          <p:grpSpPr bwMode="auto">
            <a:xfrm>
              <a:off x="2519" y="3156"/>
              <a:ext cx="3542" cy="0"/>
              <a:chOff x="2519" y="3156"/>
              <a:chExt cx="3542" cy="0"/>
            </a:xfrm>
          </p:grpSpPr>
          <p:sp>
            <p:nvSpPr>
              <p:cNvPr id="15375" name="Line 10"/>
              <p:cNvSpPr>
                <a:spLocks noChangeShapeType="1"/>
              </p:cNvSpPr>
              <p:nvPr/>
            </p:nvSpPr>
            <p:spPr bwMode="auto">
              <a:xfrm>
                <a:off x="2519" y="3156"/>
                <a:ext cx="1142"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76" name="Line 11"/>
              <p:cNvSpPr>
                <a:spLocks noChangeShapeType="1"/>
              </p:cNvSpPr>
              <p:nvPr/>
            </p:nvSpPr>
            <p:spPr bwMode="auto">
              <a:xfrm>
                <a:off x="3794" y="3156"/>
                <a:ext cx="1067"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77" name="Line 12"/>
              <p:cNvSpPr>
                <a:spLocks noChangeShapeType="1"/>
              </p:cNvSpPr>
              <p:nvPr/>
            </p:nvSpPr>
            <p:spPr bwMode="auto">
              <a:xfrm>
                <a:off x="5001" y="3156"/>
                <a:ext cx="106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5367" name="Line 13"/>
            <p:cNvSpPr>
              <a:spLocks noChangeShapeType="1"/>
            </p:cNvSpPr>
            <p:nvPr/>
          </p:nvSpPr>
          <p:spPr bwMode="auto">
            <a:xfrm>
              <a:off x="3741" y="2441"/>
              <a:ext cx="0" cy="40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68" name="Line 14"/>
            <p:cNvSpPr>
              <a:spLocks noChangeShapeType="1"/>
            </p:cNvSpPr>
            <p:nvPr/>
          </p:nvSpPr>
          <p:spPr bwMode="auto">
            <a:xfrm>
              <a:off x="2521" y="4091"/>
              <a:ext cx="41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69" name="Line 15"/>
            <p:cNvSpPr>
              <a:spLocks noChangeShapeType="1"/>
            </p:cNvSpPr>
            <p:nvPr/>
          </p:nvSpPr>
          <p:spPr bwMode="auto">
            <a:xfrm>
              <a:off x="2521" y="1816"/>
              <a:ext cx="0" cy="22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70" name="Line 16"/>
            <p:cNvSpPr>
              <a:spLocks noChangeShapeType="1"/>
            </p:cNvSpPr>
            <p:nvPr/>
          </p:nvSpPr>
          <p:spPr bwMode="auto">
            <a:xfrm>
              <a:off x="4941" y="2441"/>
              <a:ext cx="0" cy="40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71" name="Line 17"/>
            <p:cNvSpPr>
              <a:spLocks noChangeShapeType="1"/>
            </p:cNvSpPr>
            <p:nvPr/>
          </p:nvSpPr>
          <p:spPr bwMode="auto">
            <a:xfrm>
              <a:off x="6124" y="2441"/>
              <a:ext cx="0" cy="40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72" name="Line 18"/>
            <p:cNvSpPr>
              <a:spLocks noChangeShapeType="1"/>
            </p:cNvSpPr>
            <p:nvPr/>
          </p:nvSpPr>
          <p:spPr bwMode="auto">
            <a:xfrm flipH="1">
              <a:off x="3733" y="3236"/>
              <a:ext cx="8" cy="84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73" name="Line 19"/>
            <p:cNvSpPr>
              <a:spLocks noChangeShapeType="1"/>
            </p:cNvSpPr>
            <p:nvPr/>
          </p:nvSpPr>
          <p:spPr bwMode="auto">
            <a:xfrm>
              <a:off x="4941" y="3234"/>
              <a:ext cx="0" cy="85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74" name="Line 20"/>
            <p:cNvSpPr>
              <a:spLocks noChangeShapeType="1"/>
            </p:cNvSpPr>
            <p:nvPr/>
          </p:nvSpPr>
          <p:spPr bwMode="auto">
            <a:xfrm>
              <a:off x="6124" y="3216"/>
              <a:ext cx="0" cy="87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完整性约束条件（续）</a:t>
            </a:r>
          </a:p>
        </p:txBody>
      </p:sp>
      <p:sp>
        <p:nvSpPr>
          <p:cNvPr id="16387" name="Rectangle 3"/>
          <p:cNvSpPr>
            <a:spLocks noGrp="1" noChangeArrowheads="1"/>
          </p:cNvSpPr>
          <p:nvPr>
            <p:ph type="body" idx="1"/>
          </p:nvPr>
        </p:nvSpPr>
        <p:spPr/>
        <p:txBody>
          <a:bodyPr/>
          <a:lstStyle/>
          <a:p>
            <a:pPr eaLnBrk="1" hangingPunct="1">
              <a:lnSpc>
                <a:spcPct val="90000"/>
              </a:lnSpc>
            </a:pPr>
            <a:r>
              <a:rPr lang="en-US" altLang="zh-CN" sz="3400" smtClean="0"/>
              <a:t>1. </a:t>
            </a:r>
            <a:r>
              <a:rPr lang="zh-CN" altLang="en-US" sz="3400" smtClean="0"/>
              <a:t>静态列级约束</a:t>
            </a:r>
          </a:p>
          <a:p>
            <a:pPr lvl="1" eaLnBrk="1" hangingPunct="1">
              <a:lnSpc>
                <a:spcPct val="150000"/>
              </a:lnSpc>
            </a:pPr>
            <a:r>
              <a:rPr lang="zh-CN" altLang="en-US" smtClean="0"/>
              <a:t>静态列级约束是对一个列的取值域的说明，这是最常见</a:t>
            </a:r>
            <a:r>
              <a:rPr lang="zh-CN" altLang="en-US" smtClean="0">
                <a:solidFill>
                  <a:srgbClr val="FF3300"/>
                </a:solidFill>
              </a:rPr>
              <a:t>最简单</a:t>
            </a:r>
            <a:r>
              <a:rPr lang="zh-CN" altLang="en-US" smtClean="0"/>
              <a:t>同时也最容易实现的一类完整性约束</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完整性约束条件（续）</a:t>
            </a:r>
          </a:p>
        </p:txBody>
      </p:sp>
      <p:sp>
        <p:nvSpPr>
          <p:cNvPr id="17411" name="Rectangle 3"/>
          <p:cNvSpPr>
            <a:spLocks noGrp="1" noChangeArrowheads="1"/>
          </p:cNvSpPr>
          <p:nvPr>
            <p:ph type="body" idx="1"/>
          </p:nvPr>
        </p:nvSpPr>
        <p:spPr/>
        <p:txBody>
          <a:bodyPr/>
          <a:lstStyle/>
          <a:p>
            <a:pPr lvl="1" eaLnBrk="1" hangingPunct="1">
              <a:spcBef>
                <a:spcPct val="60000"/>
              </a:spcBef>
            </a:pPr>
            <a:r>
              <a:rPr lang="zh-CN" altLang="en-US" smtClean="0"/>
              <a:t>五类静态列级约束</a:t>
            </a:r>
          </a:p>
          <a:p>
            <a:pPr lvl="1" eaLnBrk="1" hangingPunct="1">
              <a:spcBef>
                <a:spcPct val="60000"/>
              </a:spcBef>
              <a:buFont typeface="Wingdings" pitchFamily="2" charset="2"/>
              <a:buNone/>
            </a:pPr>
            <a:r>
              <a:rPr lang="en-US" altLang="zh-CN" smtClean="0"/>
              <a:t>1) </a:t>
            </a:r>
            <a:r>
              <a:rPr lang="zh-CN" altLang="en-US" smtClean="0"/>
              <a:t>对</a:t>
            </a:r>
            <a:r>
              <a:rPr lang="zh-CN" altLang="en-US" smtClean="0">
                <a:solidFill>
                  <a:srgbClr val="FF3300"/>
                </a:solidFill>
              </a:rPr>
              <a:t>数据类型</a:t>
            </a:r>
            <a:r>
              <a:rPr lang="zh-CN" altLang="en-US" smtClean="0"/>
              <a:t>的约束，包括数据的</a:t>
            </a:r>
            <a:r>
              <a:rPr lang="zh-CN" altLang="en-US" smtClean="0">
                <a:solidFill>
                  <a:srgbClr val="FF3300"/>
                </a:solidFill>
              </a:rPr>
              <a:t>类型</a:t>
            </a:r>
            <a:r>
              <a:rPr lang="zh-CN" altLang="en-US" smtClean="0"/>
              <a:t>、</a:t>
            </a:r>
            <a:r>
              <a:rPr lang="zh-CN" altLang="en-US" smtClean="0">
                <a:solidFill>
                  <a:srgbClr val="FF3300"/>
                </a:solidFill>
              </a:rPr>
              <a:t>长度</a:t>
            </a:r>
            <a:r>
              <a:rPr lang="zh-CN" altLang="en-US" smtClean="0"/>
              <a:t>、</a:t>
            </a:r>
            <a:r>
              <a:rPr lang="zh-CN" altLang="en-US" smtClean="0">
                <a:solidFill>
                  <a:srgbClr val="FF3300"/>
                </a:solidFill>
              </a:rPr>
              <a:t>单位</a:t>
            </a:r>
            <a:r>
              <a:rPr lang="zh-CN" altLang="en-US" smtClean="0"/>
              <a:t>、</a:t>
            </a:r>
            <a:r>
              <a:rPr lang="zh-CN" altLang="en-US" smtClean="0">
                <a:solidFill>
                  <a:srgbClr val="FF3300"/>
                </a:solidFill>
              </a:rPr>
              <a:t>精度</a:t>
            </a:r>
            <a:r>
              <a:rPr lang="zh-CN" altLang="en-US" smtClean="0"/>
              <a:t>等</a:t>
            </a:r>
          </a:p>
          <a:p>
            <a:pPr lvl="1" eaLnBrk="1" hangingPunct="1">
              <a:spcBef>
                <a:spcPct val="30000"/>
              </a:spcBef>
              <a:buFont typeface="Wingdings" pitchFamily="2" charset="2"/>
              <a:buNone/>
            </a:pPr>
            <a:r>
              <a:rPr lang="zh-CN" altLang="en-US" smtClean="0"/>
              <a:t>    例：</a:t>
            </a:r>
            <a:r>
              <a:rPr lang="zh-CN" altLang="en-US" smtClean="0">
                <a:solidFill>
                  <a:srgbClr val="FF3300"/>
                </a:solidFill>
              </a:rPr>
              <a:t>规定学生姓名的数据类型应为字符型，长度为</a:t>
            </a:r>
            <a:r>
              <a:rPr lang="en-US" altLang="zh-CN" smtClean="0">
                <a:solidFill>
                  <a:srgbClr val="FF3300"/>
                </a:solidFill>
              </a:rPr>
              <a:t>8</a:t>
            </a:r>
            <a:r>
              <a:rPr lang="zh-CN" altLang="en-US" smtClean="0"/>
              <a:t>。</a:t>
            </a:r>
          </a:p>
          <a:p>
            <a:pPr lvl="1" eaLnBrk="1" hangingPunct="1">
              <a:spcBef>
                <a:spcPct val="60000"/>
              </a:spcBef>
              <a:buFont typeface="Wingdings" pitchFamily="2" charset="2"/>
              <a:buNone/>
            </a:pPr>
            <a:r>
              <a:rPr lang="en-US" altLang="zh-CN" smtClean="0"/>
              <a:t>2) </a:t>
            </a:r>
            <a:r>
              <a:rPr lang="zh-CN" altLang="en-US" smtClean="0"/>
              <a:t>对</a:t>
            </a:r>
            <a:r>
              <a:rPr lang="zh-CN" altLang="en-US" smtClean="0">
                <a:solidFill>
                  <a:srgbClr val="FF3300"/>
                </a:solidFill>
              </a:rPr>
              <a:t>数据格式</a:t>
            </a:r>
            <a:r>
              <a:rPr lang="zh-CN" altLang="en-US" smtClean="0"/>
              <a:t>的约束</a:t>
            </a:r>
          </a:p>
          <a:p>
            <a:pPr lvl="1" eaLnBrk="1" hangingPunct="1">
              <a:spcBef>
                <a:spcPct val="30000"/>
              </a:spcBef>
              <a:buFont typeface="Wingdings" pitchFamily="2" charset="2"/>
              <a:buNone/>
            </a:pPr>
            <a:r>
              <a:rPr lang="zh-CN" altLang="en-US" smtClean="0"/>
              <a:t>	例：</a:t>
            </a:r>
            <a:r>
              <a:rPr lang="zh-CN" altLang="en-US" smtClean="0">
                <a:solidFill>
                  <a:srgbClr val="FF3300"/>
                </a:solidFill>
              </a:rPr>
              <a:t>规定学号的格式为前两位表示入学年份，后四位为顺序编号</a:t>
            </a:r>
            <a:r>
              <a:rPr lang="zh-CN" altLang="en-US" smtClean="0"/>
              <a:t>。出生日期的格式为</a:t>
            </a:r>
            <a:r>
              <a:rPr lang="en-US" altLang="zh-CN" smtClean="0">
                <a:solidFill>
                  <a:srgbClr val="FF3300"/>
                </a:solidFill>
              </a:rPr>
              <a:t>YY.MM.DD</a:t>
            </a:r>
            <a:r>
              <a:rPr lang="zh-CN" altLang="en-US" smtClean="0"/>
              <a:t>。</a:t>
            </a:r>
            <a:endParaRPr lang="zh-CN" altLang="en-US" sz="2200"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完整性约束条件（续）</a:t>
            </a:r>
          </a:p>
        </p:txBody>
      </p:sp>
      <p:sp>
        <p:nvSpPr>
          <p:cNvPr id="18435" name="Rectangle 3"/>
          <p:cNvSpPr>
            <a:spLocks noGrp="1" noChangeArrowheads="1"/>
          </p:cNvSpPr>
          <p:nvPr>
            <p:ph type="body" idx="1"/>
          </p:nvPr>
        </p:nvSpPr>
        <p:spPr/>
        <p:txBody>
          <a:bodyPr/>
          <a:lstStyle/>
          <a:p>
            <a:pPr lvl="1" eaLnBrk="1" hangingPunct="1">
              <a:lnSpc>
                <a:spcPct val="90000"/>
              </a:lnSpc>
              <a:buFont typeface="Wingdings" pitchFamily="2" charset="2"/>
              <a:buNone/>
            </a:pPr>
            <a:r>
              <a:rPr lang="en-US" altLang="zh-CN" smtClean="0"/>
              <a:t>3) </a:t>
            </a:r>
            <a:r>
              <a:rPr lang="zh-CN" altLang="en-US" smtClean="0"/>
              <a:t>对</a:t>
            </a:r>
            <a:r>
              <a:rPr lang="zh-CN" altLang="en-US" smtClean="0">
                <a:solidFill>
                  <a:srgbClr val="FF3300"/>
                </a:solidFill>
              </a:rPr>
              <a:t>取值范围</a:t>
            </a:r>
            <a:r>
              <a:rPr lang="zh-CN" altLang="en-US" smtClean="0"/>
              <a:t>或取值集合的约束</a:t>
            </a:r>
          </a:p>
          <a:p>
            <a:pPr lvl="1" eaLnBrk="1" hangingPunct="1">
              <a:lnSpc>
                <a:spcPct val="90000"/>
              </a:lnSpc>
              <a:buFont typeface="Wingdings" pitchFamily="2" charset="2"/>
              <a:buNone/>
            </a:pPr>
            <a:r>
              <a:rPr lang="zh-CN" altLang="en-US" smtClean="0"/>
              <a:t>	例：规定成绩的取值范围为</a:t>
            </a:r>
            <a:r>
              <a:rPr lang="en-US" altLang="zh-CN" smtClean="0"/>
              <a:t>0-100</a:t>
            </a:r>
            <a:r>
              <a:rPr lang="zh-CN" altLang="en-US" smtClean="0"/>
              <a:t>，年龄的取值范围为</a:t>
            </a:r>
            <a:r>
              <a:rPr lang="en-US" altLang="zh-CN" smtClean="0"/>
              <a:t>14-29</a:t>
            </a:r>
            <a:r>
              <a:rPr lang="zh-CN" altLang="en-US" smtClean="0"/>
              <a:t>，性别的取值集合为</a:t>
            </a:r>
            <a:r>
              <a:rPr lang="en-US" altLang="zh-CN" smtClean="0"/>
              <a:t>[</a:t>
            </a:r>
            <a:r>
              <a:rPr lang="zh-CN" altLang="en-US" smtClean="0"/>
              <a:t>男</a:t>
            </a:r>
            <a:r>
              <a:rPr lang="en-US" altLang="zh-CN" smtClean="0"/>
              <a:t>,</a:t>
            </a:r>
            <a:r>
              <a:rPr lang="zh-CN" altLang="en-US" smtClean="0"/>
              <a:t>女</a:t>
            </a:r>
            <a:r>
              <a:rPr lang="en-US" altLang="zh-CN" smtClean="0"/>
              <a:t>]</a:t>
            </a:r>
            <a:r>
              <a:rPr lang="zh-CN" altLang="en-US" smtClean="0"/>
              <a:t>。</a:t>
            </a:r>
          </a:p>
          <a:p>
            <a:pPr lvl="1" eaLnBrk="1" hangingPunct="1">
              <a:lnSpc>
                <a:spcPct val="90000"/>
              </a:lnSpc>
              <a:spcBef>
                <a:spcPct val="60000"/>
              </a:spcBef>
              <a:buFont typeface="Wingdings" pitchFamily="2" charset="2"/>
              <a:buNone/>
            </a:pPr>
            <a:r>
              <a:rPr lang="en-US" altLang="zh-CN" smtClean="0"/>
              <a:t>4) </a:t>
            </a:r>
            <a:r>
              <a:rPr lang="zh-CN" altLang="en-US" smtClean="0"/>
              <a:t>对</a:t>
            </a:r>
            <a:r>
              <a:rPr lang="zh-CN" altLang="en-US" smtClean="0">
                <a:solidFill>
                  <a:srgbClr val="FF3300"/>
                </a:solidFill>
              </a:rPr>
              <a:t>空值的约束</a:t>
            </a:r>
          </a:p>
          <a:p>
            <a:pPr lvl="1" eaLnBrk="1" hangingPunct="1">
              <a:lnSpc>
                <a:spcPct val="90000"/>
              </a:lnSpc>
              <a:buFont typeface="Wingdings" pitchFamily="2" charset="2"/>
              <a:buNone/>
            </a:pPr>
            <a:r>
              <a:rPr lang="zh-CN" altLang="en-US" smtClean="0"/>
              <a:t>	空值表示未定义或未知的值，它与零值和空格不同。有的列允许空值，有的则不允许。例如规定成绩可以为空值。</a:t>
            </a:r>
          </a:p>
          <a:p>
            <a:pPr lvl="1" eaLnBrk="1" hangingPunct="1">
              <a:lnSpc>
                <a:spcPct val="90000"/>
              </a:lnSpc>
              <a:spcBef>
                <a:spcPct val="60000"/>
              </a:spcBef>
              <a:buFont typeface="Wingdings" pitchFamily="2" charset="2"/>
              <a:buNone/>
            </a:pPr>
            <a:r>
              <a:rPr lang="en-US" altLang="zh-CN" smtClean="0"/>
              <a:t>5) </a:t>
            </a:r>
            <a:r>
              <a:rPr lang="zh-CN" altLang="en-US" smtClean="0">
                <a:solidFill>
                  <a:srgbClr val="FF3300"/>
                </a:solidFill>
              </a:rPr>
              <a:t>其他约束</a:t>
            </a:r>
          </a:p>
          <a:p>
            <a:pPr lvl="1" eaLnBrk="1" hangingPunct="1">
              <a:lnSpc>
                <a:spcPct val="90000"/>
              </a:lnSpc>
              <a:buFont typeface="Wingdings" pitchFamily="2" charset="2"/>
              <a:buNone/>
            </a:pPr>
            <a:r>
              <a:rPr lang="zh-CN" altLang="en-US" smtClean="0"/>
              <a:t>	例：关于列的排序说明，组合列等。</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完整性约束条件（续）</a:t>
            </a:r>
          </a:p>
        </p:txBody>
      </p:sp>
      <p:sp>
        <p:nvSpPr>
          <p:cNvPr id="19459" name="Rectangle 3"/>
          <p:cNvSpPr>
            <a:spLocks noGrp="1" noChangeArrowheads="1"/>
          </p:cNvSpPr>
          <p:nvPr>
            <p:ph type="body" idx="1"/>
          </p:nvPr>
        </p:nvSpPr>
        <p:spPr/>
        <p:txBody>
          <a:bodyPr/>
          <a:lstStyle/>
          <a:p>
            <a:pPr eaLnBrk="1" hangingPunct="1">
              <a:lnSpc>
                <a:spcPct val="90000"/>
              </a:lnSpc>
            </a:pPr>
            <a:r>
              <a:rPr lang="en-US" altLang="zh-CN" sz="3400" smtClean="0"/>
              <a:t>2. </a:t>
            </a:r>
            <a:r>
              <a:rPr lang="zh-CN" altLang="en-US" sz="3400" smtClean="0"/>
              <a:t>静态元组约束</a:t>
            </a:r>
            <a:endParaRPr lang="zh-CN" altLang="en-US" sz="2600" smtClean="0"/>
          </a:p>
          <a:p>
            <a:pPr lvl="1" eaLnBrk="1" hangingPunct="1">
              <a:lnSpc>
                <a:spcPct val="90000"/>
              </a:lnSpc>
            </a:pPr>
            <a:r>
              <a:rPr lang="zh-CN" altLang="en-US" smtClean="0"/>
              <a:t>静态元组约束就是</a:t>
            </a:r>
            <a:r>
              <a:rPr lang="zh-CN" altLang="en-US" smtClean="0">
                <a:solidFill>
                  <a:srgbClr val="FF3300"/>
                </a:solidFill>
              </a:rPr>
              <a:t>规定组成一个元组的各个列之间的约束关系</a:t>
            </a:r>
            <a:r>
              <a:rPr lang="zh-CN" altLang="en-US" smtClean="0"/>
              <a:t>。</a:t>
            </a:r>
          </a:p>
          <a:p>
            <a:pPr lvl="1" eaLnBrk="1" hangingPunct="1">
              <a:lnSpc>
                <a:spcPct val="90000"/>
              </a:lnSpc>
              <a:buFont typeface="Wingdings" pitchFamily="2" charset="2"/>
              <a:buNone/>
            </a:pPr>
            <a:endParaRPr lang="zh-CN" altLang="en-US" sz="2200" smtClean="0"/>
          </a:p>
          <a:p>
            <a:pPr lvl="1" eaLnBrk="1" hangingPunct="1">
              <a:lnSpc>
                <a:spcPct val="90000"/>
              </a:lnSpc>
              <a:buFont typeface="Wingdings" pitchFamily="2" charset="2"/>
              <a:buNone/>
            </a:pPr>
            <a:r>
              <a:rPr lang="zh-CN" altLang="en-US" sz="2200" smtClean="0"/>
              <a:t>例：订货关系中包含发货量、订货量等列，</a:t>
            </a:r>
          </a:p>
          <a:p>
            <a:pPr lvl="1" eaLnBrk="1" hangingPunct="1">
              <a:lnSpc>
                <a:spcPct val="90000"/>
              </a:lnSpc>
              <a:buFont typeface="Wingdings" pitchFamily="2" charset="2"/>
              <a:buNone/>
            </a:pPr>
            <a:r>
              <a:rPr lang="zh-CN" altLang="en-US" sz="2200" smtClean="0"/>
              <a:t>              </a:t>
            </a:r>
            <a:r>
              <a:rPr lang="zh-CN" altLang="en-US" sz="2200" smtClean="0">
                <a:solidFill>
                  <a:srgbClr val="FF3300"/>
                </a:solidFill>
              </a:rPr>
              <a:t>发货量不得超过订货量</a:t>
            </a:r>
          </a:p>
          <a:p>
            <a:pPr lvl="1" eaLnBrk="1" hangingPunct="1">
              <a:lnSpc>
                <a:spcPct val="90000"/>
              </a:lnSpc>
              <a:buFont typeface="Wingdings" pitchFamily="2" charset="2"/>
              <a:buNone/>
            </a:pPr>
            <a:r>
              <a:rPr lang="zh-CN" altLang="en-US" sz="2200" smtClean="0"/>
              <a:t>        教师关系中包含职称、工资等列，</a:t>
            </a:r>
          </a:p>
          <a:p>
            <a:pPr lvl="1" eaLnBrk="1" hangingPunct="1">
              <a:lnSpc>
                <a:spcPct val="90000"/>
              </a:lnSpc>
              <a:buFont typeface="Wingdings" pitchFamily="2" charset="2"/>
              <a:buNone/>
            </a:pPr>
            <a:r>
              <a:rPr lang="zh-CN" altLang="en-US" sz="2200" smtClean="0"/>
              <a:t>             </a:t>
            </a:r>
            <a:r>
              <a:rPr lang="zh-CN" altLang="en-US" sz="2200" smtClean="0">
                <a:solidFill>
                  <a:srgbClr val="FF3300"/>
                </a:solidFill>
              </a:rPr>
              <a:t>教授的工资不得低于</a:t>
            </a:r>
            <a:r>
              <a:rPr lang="en-US" altLang="zh-CN" sz="2200" smtClean="0">
                <a:solidFill>
                  <a:srgbClr val="FF3300"/>
                </a:solidFill>
              </a:rPr>
              <a:t>1000</a:t>
            </a:r>
            <a:r>
              <a:rPr lang="zh-CN" altLang="en-US" sz="2200" smtClean="0">
                <a:solidFill>
                  <a:srgbClr val="FF3300"/>
                </a:solidFill>
              </a:rPr>
              <a:t>元</a:t>
            </a:r>
          </a:p>
          <a:p>
            <a:pPr lvl="1" eaLnBrk="1" hangingPunct="1">
              <a:lnSpc>
                <a:spcPct val="90000"/>
              </a:lnSpc>
              <a:buFont typeface="Wingdings" pitchFamily="2" charset="2"/>
              <a:buNone/>
            </a:pPr>
            <a:endParaRPr lang="zh-CN" altLang="en-US" sz="2200" smtClean="0"/>
          </a:p>
          <a:p>
            <a:pPr lvl="1" eaLnBrk="1" hangingPunct="1">
              <a:lnSpc>
                <a:spcPct val="90000"/>
              </a:lnSpc>
            </a:pPr>
            <a:r>
              <a:rPr lang="zh-CN" altLang="en-US" sz="2200" smtClean="0"/>
              <a:t> </a:t>
            </a:r>
            <a:r>
              <a:rPr lang="zh-CN" altLang="en-US" smtClean="0"/>
              <a:t>静态元组约束只局限在</a:t>
            </a:r>
            <a:r>
              <a:rPr lang="zh-CN" altLang="en-US" smtClean="0">
                <a:solidFill>
                  <a:srgbClr val="FF3300"/>
                </a:solidFill>
              </a:rPr>
              <a:t>单个元组</a:t>
            </a:r>
            <a:r>
              <a:rPr lang="zh-CN" altLang="en-US" smtClean="0"/>
              <a:t>上 </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完整性约束条件（续）</a:t>
            </a:r>
          </a:p>
        </p:txBody>
      </p:sp>
      <p:sp>
        <p:nvSpPr>
          <p:cNvPr id="20483" name="Rectangle 3"/>
          <p:cNvSpPr>
            <a:spLocks noGrp="1" noChangeArrowheads="1"/>
          </p:cNvSpPr>
          <p:nvPr>
            <p:ph type="body" idx="1"/>
          </p:nvPr>
        </p:nvSpPr>
        <p:spPr/>
        <p:txBody>
          <a:bodyPr/>
          <a:lstStyle/>
          <a:p>
            <a:pPr eaLnBrk="1" hangingPunct="1"/>
            <a:r>
              <a:rPr lang="en-US" altLang="zh-CN" sz="3400" smtClean="0"/>
              <a:t>3. </a:t>
            </a:r>
            <a:r>
              <a:rPr lang="zh-CN" altLang="en-US" sz="3400" smtClean="0"/>
              <a:t>静态关系约束</a:t>
            </a:r>
          </a:p>
          <a:p>
            <a:pPr lvl="1" eaLnBrk="1" hangingPunct="1">
              <a:lnSpc>
                <a:spcPct val="110000"/>
              </a:lnSpc>
              <a:spcBef>
                <a:spcPct val="60000"/>
              </a:spcBef>
            </a:pPr>
            <a:r>
              <a:rPr lang="zh-CN" altLang="en-US" smtClean="0"/>
              <a:t>在一个关系的各个</a:t>
            </a:r>
            <a:r>
              <a:rPr lang="zh-CN" altLang="en-US" smtClean="0">
                <a:solidFill>
                  <a:srgbClr val="FF3300"/>
                </a:solidFill>
              </a:rPr>
              <a:t>元组之间</a:t>
            </a:r>
            <a:r>
              <a:rPr lang="zh-CN" altLang="en-US" smtClean="0"/>
              <a:t>或者若干</a:t>
            </a:r>
            <a:r>
              <a:rPr lang="zh-CN" altLang="en-US" smtClean="0">
                <a:solidFill>
                  <a:srgbClr val="FF3300"/>
                </a:solidFill>
              </a:rPr>
              <a:t>关系之间</a:t>
            </a:r>
            <a:r>
              <a:rPr lang="zh-CN" altLang="en-US" smtClean="0"/>
              <a:t>常常存在各种联系或约束</a:t>
            </a:r>
          </a:p>
          <a:p>
            <a:pPr lvl="1" eaLnBrk="1" hangingPunct="1">
              <a:lnSpc>
                <a:spcPct val="110000"/>
              </a:lnSpc>
              <a:spcBef>
                <a:spcPct val="60000"/>
              </a:spcBef>
            </a:pPr>
            <a:r>
              <a:rPr lang="zh-CN" altLang="en-US" smtClean="0"/>
              <a:t>常见静态关系约束</a:t>
            </a:r>
          </a:p>
          <a:p>
            <a:pPr lvl="2" eaLnBrk="1" hangingPunct="1">
              <a:buFont typeface="Wingdings" pitchFamily="2" charset="2"/>
              <a:buNone/>
            </a:pPr>
            <a:r>
              <a:rPr lang="en-US" altLang="zh-CN" sz="2600" smtClean="0"/>
              <a:t>1) </a:t>
            </a:r>
            <a:r>
              <a:rPr lang="zh-CN" altLang="en-US" sz="2600" smtClean="0">
                <a:solidFill>
                  <a:srgbClr val="FF3300"/>
                </a:solidFill>
              </a:rPr>
              <a:t>实体完整性约束</a:t>
            </a:r>
          </a:p>
          <a:p>
            <a:pPr lvl="2" eaLnBrk="1" hangingPunct="1">
              <a:buFont typeface="Wingdings" pitchFamily="2" charset="2"/>
              <a:buNone/>
            </a:pPr>
            <a:r>
              <a:rPr lang="en-US" altLang="zh-CN" sz="2600" smtClean="0"/>
              <a:t>2) </a:t>
            </a:r>
            <a:r>
              <a:rPr lang="zh-CN" altLang="en-US" sz="2600" smtClean="0">
                <a:solidFill>
                  <a:srgbClr val="FF3300"/>
                </a:solidFill>
              </a:rPr>
              <a:t>参照完整性约束</a:t>
            </a:r>
          </a:p>
          <a:p>
            <a:pPr lvl="2" eaLnBrk="1" hangingPunct="1">
              <a:buFont typeface="Wingdings" pitchFamily="2" charset="2"/>
              <a:buNone/>
            </a:pPr>
            <a:r>
              <a:rPr lang="en-US" altLang="zh-CN" sz="2600" smtClean="0"/>
              <a:t>3) </a:t>
            </a:r>
            <a:r>
              <a:rPr lang="zh-CN" altLang="en-US" sz="2600" smtClean="0">
                <a:solidFill>
                  <a:srgbClr val="FF3300"/>
                </a:solidFill>
              </a:rPr>
              <a:t>函数依赖约束</a:t>
            </a:r>
          </a:p>
          <a:p>
            <a:pPr lvl="2" eaLnBrk="1" hangingPunct="1">
              <a:buFont typeface="Wingdings" pitchFamily="2" charset="2"/>
              <a:buNone/>
            </a:pPr>
            <a:r>
              <a:rPr lang="en-US" altLang="zh-CN" sz="2600" smtClean="0"/>
              <a:t>4) </a:t>
            </a:r>
            <a:r>
              <a:rPr lang="zh-CN" altLang="en-US" sz="2600" smtClean="0">
                <a:solidFill>
                  <a:srgbClr val="FF3300"/>
                </a:solidFill>
              </a:rPr>
              <a:t>统计约束</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完整性约束条件（续）</a:t>
            </a:r>
          </a:p>
        </p:txBody>
      </p:sp>
      <p:sp>
        <p:nvSpPr>
          <p:cNvPr id="21507" name="Rectangle 3"/>
          <p:cNvSpPr>
            <a:spLocks noGrp="1" noChangeArrowheads="1"/>
          </p:cNvSpPr>
          <p:nvPr>
            <p:ph type="body" idx="1"/>
          </p:nvPr>
        </p:nvSpPr>
        <p:spPr/>
        <p:txBody>
          <a:bodyPr/>
          <a:lstStyle/>
          <a:p>
            <a:pPr lvl="1" eaLnBrk="1" hangingPunct="1"/>
            <a:r>
              <a:rPr lang="zh-CN" altLang="en-US" smtClean="0"/>
              <a:t>函数依赖约束</a:t>
            </a:r>
          </a:p>
          <a:p>
            <a:pPr lvl="2" eaLnBrk="1" hangingPunct="1">
              <a:spcBef>
                <a:spcPct val="60000"/>
              </a:spcBef>
            </a:pPr>
            <a:r>
              <a:rPr lang="zh-CN" altLang="en-US" sz="2600" smtClean="0">
                <a:solidFill>
                  <a:srgbClr val="FF3300"/>
                </a:solidFill>
              </a:rPr>
              <a:t>大部分函数依赖约束都是隐含在关系模式结构中</a:t>
            </a:r>
            <a:r>
              <a:rPr lang="zh-CN" altLang="en-US" sz="2600" smtClean="0"/>
              <a:t>的，特别是规范化程度较高的关系模式（例如</a:t>
            </a:r>
            <a:r>
              <a:rPr lang="en-US" altLang="zh-CN" sz="2600" smtClean="0"/>
              <a:t>3NF</a:t>
            </a:r>
            <a:r>
              <a:rPr lang="zh-CN" altLang="en-US" sz="2600" smtClean="0"/>
              <a:t>或</a:t>
            </a:r>
            <a:r>
              <a:rPr lang="en-US" altLang="zh-CN" sz="2600" smtClean="0"/>
              <a:t>BCNF</a:t>
            </a:r>
            <a:r>
              <a:rPr lang="zh-CN" altLang="en-US" sz="2600" smtClean="0"/>
              <a:t>），都由模式来保持函数依赖。</a:t>
            </a:r>
          </a:p>
          <a:p>
            <a:pPr lvl="2" eaLnBrk="1" hangingPunct="1">
              <a:spcBef>
                <a:spcPct val="60000"/>
              </a:spcBef>
            </a:pPr>
            <a:r>
              <a:rPr lang="zh-CN" altLang="en-US" sz="2600" smtClean="0"/>
              <a:t>但是在实际应用中，为了不使信息过于分离，常常不过分地追求规范化。</a:t>
            </a:r>
            <a:endParaRPr lang="zh-CN" altLang="en-US"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完整性</a:t>
            </a:r>
          </a:p>
        </p:txBody>
      </p:sp>
      <p:sp>
        <p:nvSpPr>
          <p:cNvPr id="4099" name="Rectangle 3"/>
          <p:cNvSpPr>
            <a:spLocks noGrp="1" noChangeArrowheads="1"/>
          </p:cNvSpPr>
          <p:nvPr>
            <p:ph type="body" idx="1"/>
          </p:nvPr>
        </p:nvSpPr>
        <p:spPr/>
        <p:txBody>
          <a:bodyPr/>
          <a:lstStyle/>
          <a:p>
            <a:pPr algn="just" eaLnBrk="1" hangingPunct="1">
              <a:lnSpc>
                <a:spcPct val="90000"/>
              </a:lnSpc>
            </a:pPr>
            <a:r>
              <a:rPr lang="zh-CN" altLang="en-US" sz="3400" dirty="0" smtClean="0"/>
              <a:t>什么是数据库的完整性</a:t>
            </a:r>
            <a:endParaRPr lang="zh-CN" altLang="en-US" sz="2600" dirty="0" smtClean="0"/>
          </a:p>
          <a:p>
            <a:pPr lvl="1" algn="just" eaLnBrk="1" hangingPunct="1">
              <a:lnSpc>
                <a:spcPct val="90000"/>
              </a:lnSpc>
            </a:pPr>
            <a:r>
              <a:rPr lang="zh-CN" altLang="en-US" dirty="0" smtClean="0"/>
              <a:t>数据库的完整性是指数据的</a:t>
            </a:r>
            <a:r>
              <a:rPr lang="zh-CN" altLang="en-US" dirty="0" smtClean="0">
                <a:solidFill>
                  <a:srgbClr val="FF3300"/>
                </a:solidFill>
              </a:rPr>
              <a:t>正确性</a:t>
            </a:r>
            <a:r>
              <a:rPr lang="zh-CN" altLang="en-US" dirty="0" smtClean="0"/>
              <a:t>和</a:t>
            </a:r>
            <a:r>
              <a:rPr lang="zh-CN" altLang="en-US" dirty="0" smtClean="0">
                <a:solidFill>
                  <a:srgbClr val="FF3300"/>
                </a:solidFill>
              </a:rPr>
              <a:t>相容性</a:t>
            </a:r>
            <a:r>
              <a:rPr lang="zh-CN" altLang="en-US" dirty="0" smtClean="0"/>
              <a:t>，防止</a:t>
            </a:r>
            <a:r>
              <a:rPr lang="zh-CN" altLang="en-US" dirty="0" smtClean="0">
                <a:solidFill>
                  <a:srgbClr val="FF3300"/>
                </a:solidFill>
              </a:rPr>
              <a:t>不合语义</a:t>
            </a:r>
            <a:r>
              <a:rPr lang="zh-CN" altLang="en-US" dirty="0" smtClean="0"/>
              <a:t>的数据进入数据库。</a:t>
            </a:r>
          </a:p>
          <a:p>
            <a:pPr algn="just" eaLnBrk="1" hangingPunct="1">
              <a:lnSpc>
                <a:spcPct val="90000"/>
              </a:lnSpc>
            </a:pPr>
            <a:endParaRPr lang="zh-CN" altLang="en-US" sz="1300" dirty="0" smtClean="0"/>
          </a:p>
          <a:p>
            <a:pPr lvl="1" algn="just" eaLnBrk="1" hangingPunct="1">
              <a:lnSpc>
                <a:spcPct val="90000"/>
              </a:lnSpc>
              <a:buFont typeface="Wingdings" pitchFamily="2" charset="2"/>
              <a:buNone/>
            </a:pPr>
            <a:r>
              <a:rPr lang="zh-CN" altLang="en-US" sz="2200" dirty="0" smtClean="0"/>
              <a:t>例</a:t>
            </a:r>
            <a:r>
              <a:rPr lang="en-US" altLang="zh-CN" sz="2200" dirty="0" smtClean="0"/>
              <a:t>:  </a:t>
            </a:r>
            <a:r>
              <a:rPr lang="zh-CN" altLang="en-US" sz="2200" dirty="0" smtClean="0"/>
              <a:t>学生的</a:t>
            </a:r>
            <a:r>
              <a:rPr lang="zh-CN" altLang="en-US" sz="2200" dirty="0" smtClean="0">
                <a:solidFill>
                  <a:srgbClr val="FF3300"/>
                </a:solidFill>
              </a:rPr>
              <a:t>年龄</a:t>
            </a:r>
            <a:r>
              <a:rPr lang="zh-CN" altLang="en-US" sz="2200" dirty="0" smtClean="0"/>
              <a:t>必须是整数，取值范围为</a:t>
            </a:r>
            <a:r>
              <a:rPr lang="en-US" altLang="zh-CN" sz="2200" dirty="0" smtClean="0"/>
              <a:t>14--29</a:t>
            </a:r>
            <a:r>
              <a:rPr lang="zh-CN" altLang="en-US" sz="2200" dirty="0" smtClean="0"/>
              <a:t>；</a:t>
            </a:r>
          </a:p>
          <a:p>
            <a:pPr lvl="1" algn="just" eaLnBrk="1" hangingPunct="1">
              <a:lnSpc>
                <a:spcPct val="90000"/>
              </a:lnSpc>
              <a:buFont typeface="Wingdings" pitchFamily="2" charset="2"/>
              <a:buNone/>
            </a:pPr>
            <a:r>
              <a:rPr lang="zh-CN" altLang="en-US" sz="2200" dirty="0" smtClean="0"/>
              <a:t>       学生的</a:t>
            </a:r>
            <a:r>
              <a:rPr lang="zh-CN" altLang="en-US" sz="2200" dirty="0" smtClean="0">
                <a:solidFill>
                  <a:srgbClr val="FF3300"/>
                </a:solidFill>
              </a:rPr>
              <a:t>性别</a:t>
            </a:r>
            <a:r>
              <a:rPr lang="zh-CN" altLang="en-US" sz="2200" dirty="0" smtClean="0"/>
              <a:t>只能是男或女；</a:t>
            </a:r>
          </a:p>
          <a:p>
            <a:pPr lvl="1" algn="just" eaLnBrk="1" hangingPunct="1">
              <a:lnSpc>
                <a:spcPct val="90000"/>
              </a:lnSpc>
              <a:buFont typeface="Wingdings" pitchFamily="2" charset="2"/>
              <a:buNone/>
            </a:pPr>
            <a:r>
              <a:rPr lang="zh-CN" altLang="en-US" sz="2200" dirty="0" smtClean="0"/>
              <a:t>       学生的</a:t>
            </a:r>
            <a:r>
              <a:rPr lang="zh-CN" altLang="en-US" sz="2200" dirty="0" smtClean="0">
                <a:solidFill>
                  <a:srgbClr val="FF3300"/>
                </a:solidFill>
              </a:rPr>
              <a:t>学号</a:t>
            </a:r>
            <a:r>
              <a:rPr lang="zh-CN" altLang="en-US" sz="2200" dirty="0" smtClean="0"/>
              <a:t>一定是唯一的；</a:t>
            </a:r>
          </a:p>
          <a:p>
            <a:pPr lvl="1" algn="just" eaLnBrk="1" hangingPunct="1">
              <a:lnSpc>
                <a:spcPct val="90000"/>
              </a:lnSpc>
              <a:buFont typeface="Wingdings" pitchFamily="2" charset="2"/>
              <a:buNone/>
            </a:pPr>
            <a:r>
              <a:rPr lang="zh-CN" altLang="en-US" sz="2200" dirty="0" smtClean="0"/>
              <a:t>       学生</a:t>
            </a:r>
            <a:r>
              <a:rPr lang="zh-CN" altLang="en-US" sz="2200" dirty="0" smtClean="0">
                <a:solidFill>
                  <a:srgbClr val="FF3300"/>
                </a:solidFill>
              </a:rPr>
              <a:t>所在的系</a:t>
            </a:r>
            <a:r>
              <a:rPr lang="zh-CN" altLang="en-US" sz="2200" dirty="0" smtClean="0"/>
              <a:t>必须是</a:t>
            </a:r>
            <a:r>
              <a:rPr lang="zh-CN" altLang="en-US" sz="2200" dirty="0" smtClean="0">
                <a:solidFill>
                  <a:srgbClr val="FF3300"/>
                </a:solidFill>
              </a:rPr>
              <a:t>学校开设的系</a:t>
            </a:r>
            <a:r>
              <a:rPr lang="zh-CN" altLang="en-US" sz="2200" dirty="0" smtClean="0"/>
              <a:t>；</a:t>
            </a:r>
          </a:p>
          <a:p>
            <a:pPr algn="just" eaLnBrk="1" hangingPunct="1">
              <a:lnSpc>
                <a:spcPct val="90000"/>
              </a:lnSpc>
            </a:pPr>
            <a:endParaRPr lang="zh-CN" altLang="en-US" sz="1000" dirty="0" smtClean="0"/>
          </a:p>
          <a:p>
            <a:pPr lvl="1" algn="just" eaLnBrk="1" hangingPunct="1">
              <a:lnSpc>
                <a:spcPct val="90000"/>
              </a:lnSpc>
            </a:pPr>
            <a:r>
              <a:rPr lang="zh-CN" altLang="en-US" dirty="0" smtClean="0"/>
              <a:t>数据库是否具备完整性关系到数据库系统能否</a:t>
            </a:r>
            <a:r>
              <a:rPr lang="zh-CN" altLang="en-US" dirty="0" smtClean="0">
                <a:solidFill>
                  <a:srgbClr val="FF3300"/>
                </a:solidFill>
              </a:rPr>
              <a:t>真实</a:t>
            </a:r>
            <a:r>
              <a:rPr lang="zh-CN" altLang="en-US" dirty="0" smtClean="0"/>
              <a:t>地反映现实</a:t>
            </a:r>
            <a:r>
              <a:rPr lang="zh-CN" altLang="en-US" dirty="0" smtClean="0">
                <a:solidFill>
                  <a:srgbClr val="FF3300"/>
                </a:solidFill>
              </a:rPr>
              <a:t>世界</a:t>
            </a:r>
            <a:r>
              <a:rPr lang="zh-CN" altLang="en-US" dirty="0" smtClean="0"/>
              <a:t>，因此维护数据库的完整性是非常重要的。</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完整性约束条件（续）</a:t>
            </a:r>
          </a:p>
        </p:txBody>
      </p:sp>
      <p:sp>
        <p:nvSpPr>
          <p:cNvPr id="22531" name="Rectangle 3"/>
          <p:cNvSpPr>
            <a:spLocks noGrp="1" noChangeArrowheads="1"/>
          </p:cNvSpPr>
          <p:nvPr>
            <p:ph type="body" idx="1"/>
          </p:nvPr>
        </p:nvSpPr>
        <p:spPr/>
        <p:txBody>
          <a:bodyPr/>
          <a:lstStyle/>
          <a:p>
            <a:pPr lvl="1" eaLnBrk="1" hangingPunct="1"/>
            <a:r>
              <a:rPr lang="zh-CN" altLang="en-US" dirty="0" smtClean="0"/>
              <a:t>函数依赖约束</a:t>
            </a:r>
            <a:r>
              <a:rPr lang="en-US" altLang="zh-CN" dirty="0" smtClean="0"/>
              <a:t>(</a:t>
            </a:r>
            <a:r>
              <a:rPr lang="zh-CN" altLang="en-US" dirty="0" smtClean="0"/>
              <a:t>续</a:t>
            </a:r>
            <a:r>
              <a:rPr lang="en-US" altLang="zh-CN" dirty="0" smtClean="0"/>
              <a:t>)</a:t>
            </a:r>
          </a:p>
          <a:p>
            <a:pPr lvl="2" eaLnBrk="1" hangingPunct="1">
              <a:spcBef>
                <a:spcPct val="60000"/>
              </a:spcBef>
            </a:pPr>
            <a:r>
              <a:rPr lang="zh-CN" altLang="en-US" sz="2600" dirty="0" smtClean="0"/>
              <a:t>这样</a:t>
            </a:r>
            <a:r>
              <a:rPr lang="zh-CN" altLang="en-US" sz="2600" dirty="0" smtClean="0">
                <a:solidFill>
                  <a:srgbClr val="FF3300"/>
                </a:solidFill>
              </a:rPr>
              <a:t>在关系的字段间就可以存在一些函数依赖</a:t>
            </a:r>
            <a:r>
              <a:rPr lang="zh-CN" altLang="en-US" sz="2600" dirty="0" smtClean="0"/>
              <a:t>需要显式地表示出来。</a:t>
            </a:r>
          </a:p>
          <a:p>
            <a:pPr lvl="2" eaLnBrk="1" hangingPunct="1">
              <a:spcBef>
                <a:spcPct val="60000"/>
              </a:spcBef>
              <a:buFont typeface="Wingdings" pitchFamily="2" charset="2"/>
              <a:buNone/>
            </a:pPr>
            <a:r>
              <a:rPr lang="zh-CN" altLang="en-US" sz="2600" dirty="0" smtClean="0"/>
              <a:t>例：</a:t>
            </a:r>
            <a:r>
              <a:rPr lang="zh-CN" altLang="en-US" sz="2600" dirty="0" smtClean="0">
                <a:solidFill>
                  <a:srgbClr val="FF3300"/>
                </a:solidFill>
              </a:rPr>
              <a:t>在学生－课程－教师关系</a:t>
            </a:r>
            <a:r>
              <a:rPr lang="en-US" altLang="zh-CN" sz="2600" dirty="0" smtClean="0">
                <a:solidFill>
                  <a:srgbClr val="FF3300"/>
                </a:solidFill>
              </a:rPr>
              <a:t>SJT(S,J,T)</a:t>
            </a:r>
            <a:r>
              <a:rPr lang="zh-CN" altLang="en-US" sz="2600" dirty="0" smtClean="0">
                <a:solidFill>
                  <a:srgbClr val="FF3300"/>
                </a:solidFill>
              </a:rPr>
              <a:t>中存在</a:t>
            </a:r>
            <a:r>
              <a:rPr lang="zh-CN" altLang="en-US" sz="2600" dirty="0" smtClean="0"/>
              <a:t>如下的函数依赖</a:t>
            </a:r>
            <a:r>
              <a:rPr lang="en-US" altLang="zh-CN" sz="2600" dirty="0" smtClean="0"/>
              <a:t>((S,J</a:t>
            </a:r>
            <a:r>
              <a:rPr lang="zh-CN" altLang="en-US" sz="2600" dirty="0" smtClean="0"/>
              <a:t>）→</a:t>
            </a:r>
            <a:r>
              <a:rPr lang="en-US" altLang="zh-CN" sz="2600" dirty="0" smtClean="0"/>
              <a:t>T, T→J)</a:t>
            </a:r>
            <a:r>
              <a:rPr lang="zh-CN" altLang="en-US" sz="2600" dirty="0" smtClean="0"/>
              <a:t>，将</a:t>
            </a:r>
            <a:r>
              <a:rPr lang="en-US" altLang="zh-CN" sz="2600" dirty="0" smtClean="0"/>
              <a:t>(S,J)</a:t>
            </a:r>
            <a:r>
              <a:rPr lang="zh-CN" altLang="en-US" sz="2600" dirty="0" smtClean="0"/>
              <a:t>作为主码，还需要显式地表示</a:t>
            </a:r>
            <a:r>
              <a:rPr lang="en-US" altLang="zh-CN" sz="2600" dirty="0" smtClean="0"/>
              <a:t>T→J</a:t>
            </a:r>
            <a:r>
              <a:rPr lang="zh-CN" altLang="en-US" sz="2600" dirty="0" smtClean="0"/>
              <a:t>这个函数依赖。</a:t>
            </a:r>
            <a:endParaRPr lang="zh-CN" altLang="en-US" dirty="0"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完整性约束条件（续）</a:t>
            </a:r>
          </a:p>
        </p:txBody>
      </p:sp>
      <p:sp>
        <p:nvSpPr>
          <p:cNvPr id="23555" name="Rectangle 3"/>
          <p:cNvSpPr>
            <a:spLocks noGrp="1" noChangeArrowheads="1"/>
          </p:cNvSpPr>
          <p:nvPr>
            <p:ph type="body" idx="1"/>
          </p:nvPr>
        </p:nvSpPr>
        <p:spPr/>
        <p:txBody>
          <a:bodyPr/>
          <a:lstStyle/>
          <a:p>
            <a:pPr lvl="1" eaLnBrk="1" hangingPunct="1"/>
            <a:r>
              <a:rPr lang="zh-CN" altLang="en-US" dirty="0" smtClean="0">
                <a:solidFill>
                  <a:srgbClr val="FF3300"/>
                </a:solidFill>
              </a:rPr>
              <a:t>统计约束</a:t>
            </a:r>
          </a:p>
          <a:p>
            <a:pPr lvl="2" eaLnBrk="1" hangingPunct="1"/>
            <a:r>
              <a:rPr lang="zh-CN" altLang="en-US" sz="2600" dirty="0" smtClean="0"/>
              <a:t>定义某个字段值与一个关系多个元组的统计值之间的约束关系</a:t>
            </a:r>
          </a:p>
          <a:p>
            <a:pPr lvl="2" eaLnBrk="1" hangingPunct="1">
              <a:buFont typeface="Wingdings" pitchFamily="2" charset="2"/>
              <a:buNone/>
            </a:pPr>
            <a:endParaRPr lang="zh-CN" altLang="en-US" dirty="0" smtClean="0"/>
          </a:p>
          <a:p>
            <a:pPr lvl="2" eaLnBrk="1" hangingPunct="1">
              <a:lnSpc>
                <a:spcPct val="120000"/>
              </a:lnSpc>
              <a:buFont typeface="Wingdings" pitchFamily="2" charset="2"/>
              <a:buNone/>
            </a:pPr>
            <a:r>
              <a:rPr lang="zh-CN" altLang="en-US" dirty="0" smtClean="0"/>
              <a:t>例：规定</a:t>
            </a:r>
            <a:r>
              <a:rPr lang="zh-CN" altLang="en-US" dirty="0" smtClean="0">
                <a:solidFill>
                  <a:srgbClr val="FF3300"/>
                </a:solidFill>
              </a:rPr>
              <a:t>部门经理的工资不得高于本部门职工平均工资的</a:t>
            </a:r>
            <a:r>
              <a:rPr lang="en-US" altLang="zh-CN" dirty="0" smtClean="0">
                <a:solidFill>
                  <a:srgbClr val="FF3300"/>
                </a:solidFill>
              </a:rPr>
              <a:t>5</a:t>
            </a:r>
            <a:r>
              <a:rPr lang="zh-CN" altLang="en-US" dirty="0" smtClean="0">
                <a:solidFill>
                  <a:srgbClr val="FF3300"/>
                </a:solidFill>
              </a:rPr>
              <a:t>倍</a:t>
            </a:r>
            <a:r>
              <a:rPr lang="zh-CN" altLang="en-US" dirty="0" smtClean="0"/>
              <a:t>，不得低于本部门职工平均工资的</a:t>
            </a:r>
            <a:r>
              <a:rPr lang="en-US" altLang="zh-CN" dirty="0" smtClean="0"/>
              <a:t>2</a:t>
            </a:r>
            <a:r>
              <a:rPr lang="zh-CN" altLang="en-US" dirty="0" smtClean="0"/>
              <a:t>倍。本部门职工的平均工资值是一个统计计算值。</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完整性约束条件（续）</a:t>
            </a:r>
          </a:p>
        </p:txBody>
      </p:sp>
      <p:sp>
        <p:nvSpPr>
          <p:cNvPr id="24579" name="Rectangle 3"/>
          <p:cNvSpPr>
            <a:spLocks noGrp="1" noChangeArrowheads="1"/>
          </p:cNvSpPr>
          <p:nvPr>
            <p:ph type="body" idx="1"/>
          </p:nvPr>
        </p:nvSpPr>
        <p:spPr/>
        <p:txBody>
          <a:bodyPr/>
          <a:lstStyle/>
          <a:p>
            <a:pPr eaLnBrk="1" hangingPunct="1"/>
            <a:r>
              <a:rPr lang="en-US" altLang="zh-CN" sz="3400" smtClean="0"/>
              <a:t>4. </a:t>
            </a:r>
            <a:r>
              <a:rPr lang="zh-CN" altLang="en-US" sz="3400" smtClean="0"/>
              <a:t>动态列级约束</a:t>
            </a:r>
            <a:endParaRPr lang="zh-CN" altLang="en-US" sz="2600" smtClean="0"/>
          </a:p>
          <a:p>
            <a:pPr lvl="1" eaLnBrk="1" hangingPunct="1">
              <a:lnSpc>
                <a:spcPct val="170000"/>
              </a:lnSpc>
            </a:pPr>
            <a:r>
              <a:rPr lang="zh-CN" altLang="en-US" smtClean="0"/>
              <a:t>动态列级约束是</a:t>
            </a:r>
            <a:r>
              <a:rPr lang="zh-CN" altLang="en-US" smtClean="0">
                <a:solidFill>
                  <a:srgbClr val="FF3300"/>
                </a:solidFill>
              </a:rPr>
              <a:t>修改列定义</a:t>
            </a:r>
            <a:r>
              <a:rPr lang="zh-CN" altLang="en-US" smtClean="0"/>
              <a:t>或列值时应满足的约束条件</a:t>
            </a:r>
          </a:p>
          <a:p>
            <a:pPr lvl="1" eaLnBrk="1" hangingPunct="1">
              <a:buFont typeface="Wingdings" pitchFamily="2" charset="2"/>
              <a:buNone/>
            </a:pPr>
            <a:endParaRPr lang="en-US" altLang="zh-CN"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完整性约束条件（续）</a:t>
            </a:r>
          </a:p>
        </p:txBody>
      </p:sp>
      <p:sp>
        <p:nvSpPr>
          <p:cNvPr id="25603" name="Rectangle 3"/>
          <p:cNvSpPr>
            <a:spLocks noGrp="1" noChangeArrowheads="1"/>
          </p:cNvSpPr>
          <p:nvPr>
            <p:ph type="body" idx="1"/>
          </p:nvPr>
        </p:nvSpPr>
        <p:spPr/>
        <p:txBody>
          <a:bodyPr/>
          <a:lstStyle/>
          <a:p>
            <a:pPr lvl="1" eaLnBrk="1" hangingPunct="1"/>
            <a:r>
              <a:rPr lang="zh-CN" altLang="en-US" dirty="0" smtClean="0"/>
              <a:t>常见动态列级约束</a:t>
            </a:r>
          </a:p>
          <a:p>
            <a:pPr lvl="1" eaLnBrk="1" hangingPunct="1">
              <a:buFont typeface="Wingdings" pitchFamily="2" charset="2"/>
              <a:buNone/>
            </a:pPr>
            <a:r>
              <a:rPr lang="zh-CN" altLang="en-US" dirty="0" smtClean="0"/>
              <a:t>	</a:t>
            </a:r>
            <a:r>
              <a:rPr lang="en-US" altLang="zh-CN" dirty="0" smtClean="0"/>
              <a:t>1) </a:t>
            </a:r>
            <a:r>
              <a:rPr lang="zh-CN" altLang="en-US" dirty="0" smtClean="0"/>
              <a:t>修改列定义时的约束</a:t>
            </a:r>
          </a:p>
          <a:p>
            <a:pPr lvl="2" eaLnBrk="1" hangingPunct="1">
              <a:buFont typeface="Wingdings" pitchFamily="2" charset="2"/>
              <a:buNone/>
            </a:pPr>
            <a:r>
              <a:rPr lang="zh-CN" altLang="en-US" dirty="0" smtClean="0"/>
              <a:t>	例：</a:t>
            </a:r>
            <a:r>
              <a:rPr lang="zh-CN" altLang="en-US" dirty="0" smtClean="0">
                <a:solidFill>
                  <a:srgbClr val="FF3300"/>
                </a:solidFill>
              </a:rPr>
              <a:t>规定将原来允许空值的列改为不允许空值时</a:t>
            </a:r>
            <a:r>
              <a:rPr lang="zh-CN" altLang="en-US" dirty="0" smtClean="0"/>
              <a:t>，如果该列目前已存在空值，则拒绝这种修改。</a:t>
            </a:r>
          </a:p>
          <a:p>
            <a:pPr lvl="1" eaLnBrk="1" hangingPunct="1">
              <a:buFont typeface="Wingdings" pitchFamily="2" charset="2"/>
              <a:buNone/>
            </a:pPr>
            <a:endParaRPr lang="zh-CN" altLang="en-US" dirty="0" smtClean="0"/>
          </a:p>
          <a:p>
            <a:pPr lvl="1" eaLnBrk="1" hangingPunct="1">
              <a:buFont typeface="Wingdings" pitchFamily="2" charset="2"/>
              <a:buNone/>
            </a:pPr>
            <a:r>
              <a:rPr lang="zh-CN" altLang="en-US" dirty="0" smtClean="0"/>
              <a:t>   </a:t>
            </a:r>
            <a:r>
              <a:rPr lang="en-US" altLang="zh-CN" dirty="0" smtClean="0"/>
              <a:t>2) </a:t>
            </a:r>
            <a:r>
              <a:rPr lang="zh-CN" altLang="en-US" dirty="0" smtClean="0"/>
              <a:t>修改列值时的约束</a:t>
            </a:r>
          </a:p>
          <a:p>
            <a:pPr lvl="2" eaLnBrk="1" hangingPunct="1"/>
            <a:r>
              <a:rPr lang="zh-CN" altLang="en-US" sz="2600" dirty="0" smtClean="0">
                <a:solidFill>
                  <a:srgbClr val="FF3300"/>
                </a:solidFill>
              </a:rPr>
              <a:t>修改列值有时需要参照其旧值，并且新旧值之间需要满足某种约束条件</a:t>
            </a:r>
            <a:r>
              <a:rPr lang="zh-CN" altLang="en-US" sz="2600" dirty="0" smtClean="0"/>
              <a:t>。</a:t>
            </a:r>
          </a:p>
          <a:p>
            <a:pPr lvl="2" eaLnBrk="1" hangingPunct="1">
              <a:buFont typeface="Wingdings" pitchFamily="2" charset="2"/>
              <a:buNone/>
            </a:pPr>
            <a:r>
              <a:rPr lang="zh-CN" altLang="en-US" dirty="0" smtClean="0"/>
              <a:t>   例：</a:t>
            </a:r>
            <a:r>
              <a:rPr lang="zh-CN" altLang="en-US" dirty="0" smtClean="0">
                <a:solidFill>
                  <a:srgbClr val="FF3300"/>
                </a:solidFill>
              </a:rPr>
              <a:t>职工工资调整不得低于其原来工资</a:t>
            </a:r>
            <a:r>
              <a:rPr lang="zh-CN" altLang="en-US" dirty="0" smtClean="0"/>
              <a:t>，学生年龄只能增长</a:t>
            </a:r>
            <a:endParaRPr lang="zh-CN" altLang="en-US" sz="2600" dirty="0"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完整性约束条件（续）</a:t>
            </a:r>
          </a:p>
        </p:txBody>
      </p:sp>
      <p:sp>
        <p:nvSpPr>
          <p:cNvPr id="26627" name="Rectangle 3"/>
          <p:cNvSpPr>
            <a:spLocks noGrp="1" noChangeArrowheads="1"/>
          </p:cNvSpPr>
          <p:nvPr>
            <p:ph type="body" idx="1"/>
          </p:nvPr>
        </p:nvSpPr>
        <p:spPr/>
        <p:txBody>
          <a:bodyPr/>
          <a:lstStyle/>
          <a:p>
            <a:pPr eaLnBrk="1" hangingPunct="1"/>
            <a:r>
              <a:rPr lang="en-US" altLang="zh-CN" sz="3400" smtClean="0"/>
              <a:t>5. </a:t>
            </a:r>
            <a:r>
              <a:rPr lang="zh-CN" altLang="en-US" sz="3400" smtClean="0"/>
              <a:t>动态元组约束</a:t>
            </a:r>
          </a:p>
          <a:p>
            <a:pPr lvl="1" eaLnBrk="1" hangingPunct="1">
              <a:lnSpc>
                <a:spcPct val="140000"/>
              </a:lnSpc>
            </a:pPr>
            <a:r>
              <a:rPr lang="zh-CN" altLang="en-US" smtClean="0"/>
              <a:t>动态元组约束是指</a:t>
            </a:r>
            <a:r>
              <a:rPr lang="zh-CN" altLang="en-US" smtClean="0">
                <a:solidFill>
                  <a:srgbClr val="FF3300"/>
                </a:solidFill>
              </a:rPr>
              <a:t>修改某个元组的值</a:t>
            </a:r>
            <a:r>
              <a:rPr lang="zh-CN" altLang="en-US" smtClean="0"/>
              <a:t>时需要参照其旧值，并且</a:t>
            </a:r>
            <a:r>
              <a:rPr lang="zh-CN" altLang="en-US" smtClean="0">
                <a:solidFill>
                  <a:srgbClr val="FF3300"/>
                </a:solidFill>
              </a:rPr>
              <a:t>新旧值之间需要满足某种约束条件</a:t>
            </a:r>
            <a:r>
              <a:rPr lang="zh-CN" altLang="en-US" smtClean="0"/>
              <a:t>。</a:t>
            </a:r>
          </a:p>
          <a:p>
            <a:pPr lvl="1" eaLnBrk="1" hangingPunct="1">
              <a:lnSpc>
                <a:spcPct val="200000"/>
              </a:lnSpc>
              <a:buFont typeface="Wingdings" pitchFamily="2" charset="2"/>
              <a:buNone/>
            </a:pPr>
            <a:r>
              <a:rPr lang="zh-CN" altLang="en-US" sz="2200" smtClean="0"/>
              <a:t>例</a:t>
            </a:r>
            <a:r>
              <a:rPr lang="en-US" altLang="zh-CN" sz="2200" smtClean="0"/>
              <a:t>: </a:t>
            </a:r>
            <a:r>
              <a:rPr lang="zh-CN" altLang="en-US" sz="2200" smtClean="0">
                <a:solidFill>
                  <a:srgbClr val="FF3300"/>
                </a:solidFill>
              </a:rPr>
              <a:t>职工工资调整不得低于其原来工资</a:t>
            </a:r>
            <a:r>
              <a:rPr lang="en-US" altLang="zh-CN" sz="2200" smtClean="0">
                <a:solidFill>
                  <a:srgbClr val="FF3300"/>
                </a:solidFill>
              </a:rPr>
              <a:t>+</a:t>
            </a:r>
            <a:r>
              <a:rPr lang="zh-CN" altLang="en-US" sz="2200" smtClean="0">
                <a:solidFill>
                  <a:srgbClr val="FF3300"/>
                </a:solidFill>
              </a:rPr>
              <a:t>工龄*</a:t>
            </a:r>
            <a:r>
              <a:rPr lang="en-US" altLang="zh-CN" sz="2200" smtClean="0">
                <a:solidFill>
                  <a:srgbClr val="FF3300"/>
                </a:solidFill>
              </a:rPr>
              <a:t>1.5</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完整性约束条件（续）</a:t>
            </a:r>
          </a:p>
        </p:txBody>
      </p:sp>
      <p:sp>
        <p:nvSpPr>
          <p:cNvPr id="27651" name="Rectangle 3"/>
          <p:cNvSpPr>
            <a:spLocks noGrp="1" noChangeArrowheads="1"/>
          </p:cNvSpPr>
          <p:nvPr>
            <p:ph type="body" idx="1"/>
          </p:nvPr>
        </p:nvSpPr>
        <p:spPr/>
        <p:txBody>
          <a:bodyPr/>
          <a:lstStyle/>
          <a:p>
            <a:pPr eaLnBrk="1" hangingPunct="1"/>
            <a:r>
              <a:rPr lang="en-US" altLang="zh-CN" sz="3400" dirty="0" smtClean="0"/>
              <a:t>6. </a:t>
            </a:r>
            <a:r>
              <a:rPr lang="zh-CN" altLang="en-US" sz="3400" dirty="0" smtClean="0"/>
              <a:t>动态关系约束</a:t>
            </a:r>
          </a:p>
          <a:p>
            <a:pPr lvl="1" eaLnBrk="1" hangingPunct="1">
              <a:lnSpc>
                <a:spcPct val="170000"/>
              </a:lnSpc>
            </a:pPr>
            <a:r>
              <a:rPr lang="zh-CN" altLang="en-US" dirty="0" smtClean="0"/>
              <a:t>动态关系约束是加</a:t>
            </a:r>
            <a:r>
              <a:rPr lang="zh-CN" altLang="en-US" dirty="0" smtClean="0">
                <a:solidFill>
                  <a:srgbClr val="FF3300"/>
                </a:solidFill>
              </a:rPr>
              <a:t>在关系变化前后状态上的限制条件</a:t>
            </a:r>
          </a:p>
          <a:p>
            <a:pPr lvl="2" eaLnBrk="1" hangingPunct="1">
              <a:lnSpc>
                <a:spcPct val="170000"/>
              </a:lnSpc>
              <a:buFont typeface="Wingdings" pitchFamily="2" charset="2"/>
              <a:buNone/>
            </a:pPr>
            <a:r>
              <a:rPr lang="zh-CN" altLang="en-US" dirty="0" smtClean="0"/>
              <a:t>例：事务一致性、原子性等约束条件</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完整性约束条件（续）</a:t>
            </a:r>
          </a:p>
        </p:txBody>
      </p:sp>
      <p:sp>
        <p:nvSpPr>
          <p:cNvPr id="28675" name="Rectangle 3"/>
          <p:cNvSpPr>
            <a:spLocks noGrp="1" noChangeArrowheads="1"/>
          </p:cNvSpPr>
          <p:nvPr>
            <p:ph type="body" idx="1"/>
          </p:nvPr>
        </p:nvSpPr>
        <p:spPr/>
        <p:txBody>
          <a:bodyPr/>
          <a:lstStyle/>
          <a:p>
            <a:pPr eaLnBrk="1" hangingPunct="1"/>
            <a:r>
              <a:rPr lang="zh-CN" altLang="en-US" sz="3400" smtClean="0"/>
              <a:t>完整性约束条件小结</a:t>
            </a:r>
            <a:endParaRPr lang="zh-CN" altLang="en-US" sz="2600" smtClean="0"/>
          </a:p>
        </p:txBody>
      </p:sp>
      <p:graphicFrame>
        <p:nvGraphicFramePr>
          <p:cNvPr id="659483" name="Group 27"/>
          <p:cNvGraphicFramePr>
            <a:graphicFrameLocks noGrp="1"/>
          </p:cNvGraphicFramePr>
          <p:nvPr/>
        </p:nvGraphicFramePr>
        <p:xfrm>
          <a:off x="1066800" y="2514600"/>
          <a:ext cx="7696200" cy="3694113"/>
        </p:xfrm>
        <a:graphic>
          <a:graphicData uri="http://schemas.openxmlformats.org/drawingml/2006/table">
            <a:tbl>
              <a:tblPr/>
              <a:tblGrid>
                <a:gridCol w="1924050"/>
                <a:gridCol w="1352550"/>
                <a:gridCol w="2209800"/>
                <a:gridCol w="2209800"/>
              </a:tblGrid>
              <a:tr h="67486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12000" dirty="0" smtClean="0">
                          <a:ln>
                            <a:noFill/>
                          </a:ln>
                          <a:solidFill>
                            <a:schemeClr val="tx1"/>
                          </a:solidFill>
                          <a:effectLst/>
                          <a:latin typeface="Arial" charset="0"/>
                          <a:ea typeface="宋体" pitchFamily="49" charset="-122"/>
                        </a:rPr>
                        <a:t>                  </a:t>
                      </a:r>
                      <a:r>
                        <a:rPr kumimoji="0" lang="zh-CN" altLang="en-US" sz="2600" b="0" i="0" u="none" strike="noStrike" cap="none" normalizeH="0" baseline="-12000" dirty="0" smtClean="0">
                          <a:ln>
                            <a:noFill/>
                          </a:ln>
                          <a:solidFill>
                            <a:schemeClr val="tx1"/>
                          </a:solidFill>
                          <a:effectLst/>
                          <a:latin typeface="Arial" charset="0"/>
                          <a:ea typeface="宋体" pitchFamily="49" charset="-122"/>
                        </a:rPr>
                        <a:t>粒  度</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0" i="0" u="none" strike="noStrike" cap="none" normalizeH="0" baseline="-12000" dirty="0" smtClean="0">
                          <a:ln>
                            <a:noFill/>
                          </a:ln>
                          <a:solidFill>
                            <a:schemeClr val="tx1"/>
                          </a:solidFill>
                          <a:effectLst/>
                          <a:latin typeface="Arial" charset="0"/>
                          <a:ea typeface="宋体" pitchFamily="49" charset="-122"/>
                        </a:rPr>
                        <a:t>状态</a:t>
                      </a: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49" charset="-122"/>
                        </a:rPr>
                        <a:t>列  级</a:t>
                      </a:r>
                      <a:r>
                        <a:rPr kumimoji="0" lang="zh-CN" altLang="en-US" sz="2600" b="0" i="0" u="none" strike="noStrike" cap="none" normalizeH="0" baseline="0" smtClean="0">
                          <a:ln>
                            <a:noFill/>
                          </a:ln>
                          <a:solidFill>
                            <a:schemeClr val="tx1"/>
                          </a:solidFill>
                          <a:effectLst/>
                          <a:latin typeface="Arial" charset="0"/>
                          <a:ea typeface="宋体" pitchFamily="49" charset="-122"/>
                        </a:rPr>
                        <a:t> </a:t>
                      </a:r>
                    </a:p>
                  </a:txBody>
                  <a:tcPr marL="90000" marR="90000" marT="46808" marB="468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49" charset="-122"/>
                        </a:rPr>
                        <a:t>元 组 级</a:t>
                      </a:r>
                      <a:r>
                        <a:rPr kumimoji="0" lang="zh-CN" altLang="en-US" sz="2600" b="0" i="0" u="none" strike="noStrike" cap="none" normalizeH="0" baseline="0" smtClean="0">
                          <a:ln>
                            <a:noFill/>
                          </a:ln>
                          <a:solidFill>
                            <a:schemeClr val="tx1"/>
                          </a:solidFill>
                          <a:effectLst/>
                          <a:latin typeface="Arial" charset="0"/>
                          <a:ea typeface="宋体" pitchFamily="49" charset="-122"/>
                        </a:rPr>
                        <a:t> </a:t>
                      </a:r>
                    </a:p>
                  </a:txBody>
                  <a:tcPr marL="90000" marR="90000" marT="46808" marB="468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49" charset="-122"/>
                        </a:rPr>
                        <a:t>关 系 级</a:t>
                      </a:r>
                      <a:r>
                        <a:rPr kumimoji="0" lang="zh-CN" altLang="en-US" sz="2600" b="0" i="0" u="none" strike="noStrike" cap="none" normalizeH="0" baseline="0" smtClean="0">
                          <a:ln>
                            <a:noFill/>
                          </a:ln>
                          <a:solidFill>
                            <a:schemeClr val="tx1"/>
                          </a:solidFill>
                          <a:effectLst/>
                          <a:latin typeface="Arial" charset="0"/>
                          <a:ea typeface="宋体" pitchFamily="49" charset="-122"/>
                        </a:rPr>
                        <a:t> </a:t>
                      </a: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1961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49" charset="-122"/>
                        </a:rPr>
                        <a:t>    </a:t>
                      </a:r>
                      <a:r>
                        <a:rPr kumimoji="0" lang="zh-CN" altLang="en-US" sz="2600" b="0" i="0" u="none" strike="noStrike" cap="none" normalizeH="0" baseline="0" smtClean="0">
                          <a:ln>
                            <a:noFill/>
                          </a:ln>
                          <a:solidFill>
                            <a:schemeClr val="tx1"/>
                          </a:solidFill>
                          <a:effectLst/>
                          <a:latin typeface="Arial" charset="0"/>
                          <a:ea typeface="宋体" pitchFamily="49" charset="-122"/>
                        </a:rPr>
                        <a:t>静  态 </a:t>
                      </a: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宋体" pitchFamily="49" charset="-122"/>
                        </a:rPr>
                        <a:t>列定义</a:t>
                      </a:r>
                      <a:endParaRPr kumimoji="0" lang="zh-CN" altLang="en-US" sz="2000" b="0" i="0" u="none" strike="noStrike" cap="none" normalizeH="0" baseline="0" smtClean="0">
                        <a:ln>
                          <a:noFill/>
                        </a:ln>
                        <a:solidFill>
                          <a:schemeClr val="tx1"/>
                        </a:solidFill>
                        <a:effectLst/>
                        <a:latin typeface="Arial" charset="0"/>
                        <a:ea typeface="黑体"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a:t>
                      </a:r>
                      <a:r>
                        <a:rPr kumimoji="0" lang="zh-CN" altLang="en-US" sz="2000" b="0" i="0" u="none" strike="noStrike" cap="none" normalizeH="0" baseline="0" smtClean="0">
                          <a:ln>
                            <a:noFill/>
                          </a:ln>
                          <a:solidFill>
                            <a:schemeClr val="tx1"/>
                          </a:solidFill>
                          <a:effectLst/>
                          <a:latin typeface="Arial" charset="0"/>
                          <a:ea typeface="宋体" pitchFamily="49" charset="-122"/>
                        </a:rPr>
                        <a:t>类型</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a:t>
                      </a:r>
                      <a:r>
                        <a:rPr kumimoji="0" lang="zh-CN" altLang="en-US" sz="2000" b="0" i="0" u="none" strike="noStrike" cap="none" normalizeH="0" baseline="0" smtClean="0">
                          <a:ln>
                            <a:noFill/>
                          </a:ln>
                          <a:solidFill>
                            <a:schemeClr val="tx1"/>
                          </a:solidFill>
                          <a:effectLst/>
                          <a:latin typeface="Arial" charset="0"/>
                          <a:ea typeface="宋体" pitchFamily="49" charset="-122"/>
                        </a:rPr>
                        <a:t>格式</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a:t>
                      </a:r>
                      <a:r>
                        <a:rPr kumimoji="0" lang="zh-CN" altLang="en-US" sz="2000" b="0" i="0" u="none" strike="noStrike" cap="none" normalizeH="0" baseline="0" smtClean="0">
                          <a:ln>
                            <a:noFill/>
                          </a:ln>
                          <a:solidFill>
                            <a:schemeClr val="tx1"/>
                          </a:solidFill>
                          <a:effectLst/>
                          <a:latin typeface="Arial" charset="0"/>
                          <a:ea typeface="宋体" pitchFamily="49" charset="-122"/>
                        </a:rPr>
                        <a:t>值域</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宋体" pitchFamily="49" charset="-122"/>
                        </a:rPr>
                        <a:t>     </a:t>
                      </a:r>
                      <a:r>
                        <a:rPr kumimoji="0" lang="en-US" altLang="zh-CN" sz="2000" b="0" i="0" u="none" strike="noStrike" cap="none" normalizeH="0" baseline="0" smtClean="0">
                          <a:ln>
                            <a:noFill/>
                          </a:ln>
                          <a:solidFill>
                            <a:schemeClr val="tx1"/>
                          </a:solidFill>
                          <a:effectLst/>
                          <a:latin typeface="Arial" charset="0"/>
                          <a:ea typeface="宋体" pitchFamily="49" charset="-122"/>
                        </a:rPr>
                        <a:t>·</a:t>
                      </a:r>
                      <a:r>
                        <a:rPr kumimoji="0" lang="zh-CN" altLang="en-US" sz="2000" b="0" i="0" u="none" strike="noStrike" cap="none" normalizeH="0" baseline="0" smtClean="0">
                          <a:ln>
                            <a:noFill/>
                          </a:ln>
                          <a:solidFill>
                            <a:schemeClr val="tx1"/>
                          </a:solidFill>
                          <a:effectLst/>
                          <a:latin typeface="Arial" charset="0"/>
                          <a:ea typeface="宋体" pitchFamily="49" charset="-122"/>
                        </a:rPr>
                        <a:t>空值</a:t>
                      </a:r>
                      <a:r>
                        <a:rPr kumimoji="0" lang="zh-CN" altLang="en-US" sz="2200" b="0" i="0" u="none" strike="noStrike" cap="none" normalizeH="0" baseline="0" smtClean="0">
                          <a:ln>
                            <a:noFill/>
                          </a:ln>
                          <a:solidFill>
                            <a:schemeClr val="tx1"/>
                          </a:solidFill>
                          <a:effectLst/>
                          <a:latin typeface="Arial" charset="0"/>
                          <a:ea typeface="宋体" pitchFamily="49" charset="-122"/>
                        </a:rPr>
                        <a:t> </a:t>
                      </a:r>
                    </a:p>
                  </a:txBody>
                  <a:tcPr marL="90000" marR="90000" marT="46808" marB="468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49" charset="-122"/>
                        </a:rPr>
                        <a:t>元组值应满足的条件</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0" i="0" u="none" strike="noStrike" cap="none" normalizeH="0" baseline="0" smtClean="0">
                          <a:ln>
                            <a:noFill/>
                          </a:ln>
                          <a:solidFill>
                            <a:schemeClr val="tx1"/>
                          </a:solidFill>
                          <a:effectLst/>
                          <a:latin typeface="Arial" charset="0"/>
                          <a:ea typeface="宋体" pitchFamily="49" charset="-122"/>
                        </a:rPr>
                        <a:t>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600" b="0" i="0" u="none" strike="noStrike" cap="none" normalizeH="0" baseline="0" smtClean="0">
                        <a:ln>
                          <a:noFill/>
                        </a:ln>
                        <a:solidFill>
                          <a:schemeClr val="tx1"/>
                        </a:solidFill>
                        <a:effectLst/>
                        <a:latin typeface="Arial" charset="0"/>
                        <a:ea typeface="宋体" pitchFamily="49" charset="-122"/>
                      </a:endParaRPr>
                    </a:p>
                  </a:txBody>
                  <a:tcPr marL="90000" marR="90000" marT="46808" marB="468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49" charset="-122"/>
                        </a:rPr>
                        <a:t>   </a:t>
                      </a:r>
                      <a:r>
                        <a:rPr kumimoji="0" lang="zh-CN" altLang="en-US" sz="2000" b="0" i="0" u="none" strike="noStrike" cap="none" normalizeH="0" baseline="0" dirty="0" smtClean="0">
                          <a:ln>
                            <a:noFill/>
                          </a:ln>
                          <a:solidFill>
                            <a:schemeClr val="tx1"/>
                          </a:solidFill>
                          <a:effectLst/>
                          <a:latin typeface="Arial" charset="0"/>
                          <a:ea typeface="宋体" pitchFamily="49" charset="-122"/>
                        </a:rPr>
                        <a:t>实体完整性约束</a:t>
                      </a:r>
                      <a:endParaRPr kumimoji="0" lang="zh-CN" altLang="en-US" sz="2000" b="0" i="0" u="none" strike="noStrike" cap="none" normalizeH="0" baseline="0" dirty="0" smtClean="0">
                        <a:ln>
                          <a:noFill/>
                        </a:ln>
                        <a:solidFill>
                          <a:schemeClr val="tx1"/>
                        </a:solidFill>
                        <a:effectLst/>
                        <a:latin typeface="Arial" charset="0"/>
                        <a:ea typeface="黑体"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宋体" pitchFamily="49" charset="-122"/>
                        </a:rPr>
                        <a:t>   参照完整性约束</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宋体" pitchFamily="49" charset="-122"/>
                        </a:rPr>
                        <a:t>   函数依赖约束</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宋体" pitchFamily="49" charset="-122"/>
                        </a:rPr>
                        <a:t>   统计约束 </a:t>
                      </a: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962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49" charset="-122"/>
                        </a:rPr>
                        <a:t>     </a:t>
                      </a:r>
                      <a:r>
                        <a:rPr kumimoji="0" lang="zh-CN" altLang="en-US" sz="2600" b="0" i="0" u="none" strike="noStrike" cap="none" normalizeH="0" baseline="0" smtClean="0">
                          <a:ln>
                            <a:noFill/>
                          </a:ln>
                          <a:solidFill>
                            <a:schemeClr val="tx1"/>
                          </a:solidFill>
                          <a:effectLst/>
                          <a:latin typeface="Arial" charset="0"/>
                          <a:ea typeface="宋体" pitchFamily="49" charset="-122"/>
                        </a:rPr>
                        <a:t>动  态 </a:t>
                      </a: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宋体" pitchFamily="49" charset="-122"/>
                        </a:rPr>
                        <a:t>改变列定义或列值 </a:t>
                      </a:r>
                    </a:p>
                  </a:txBody>
                  <a:tcPr marL="90000" marR="90000" marT="46808" marB="468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宋体" pitchFamily="49" charset="-122"/>
                        </a:rPr>
                        <a:t>元组新旧值之间应满足的约束条件</a:t>
                      </a:r>
                      <a:r>
                        <a:rPr kumimoji="0" lang="zh-CN" altLang="en-US" sz="2600" b="0" i="0" u="none" strike="noStrike" cap="none" normalizeH="0" baseline="0" dirty="0" smtClean="0">
                          <a:ln>
                            <a:noFill/>
                          </a:ln>
                          <a:solidFill>
                            <a:schemeClr val="tx1"/>
                          </a:solidFill>
                          <a:effectLst/>
                          <a:latin typeface="Arial" charset="0"/>
                          <a:ea typeface="宋体" pitchFamily="49" charset="-122"/>
                        </a:rPr>
                        <a:t> </a:t>
                      </a:r>
                    </a:p>
                  </a:txBody>
                  <a:tcPr marL="90000" marR="90000" marT="46808" marB="468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宋体" pitchFamily="49" charset="-122"/>
                        </a:rPr>
                        <a:t>关系新旧状态间应满足的约束条件</a:t>
                      </a:r>
                      <a:r>
                        <a:rPr kumimoji="0" lang="zh-CN" altLang="en-US" sz="2200" b="0" i="0" u="none" strike="noStrike" cap="none" normalizeH="0" baseline="0" dirty="0" smtClean="0">
                          <a:ln>
                            <a:noFill/>
                          </a:ln>
                          <a:solidFill>
                            <a:schemeClr val="tx1"/>
                          </a:solidFill>
                          <a:effectLst/>
                          <a:latin typeface="Arial" charset="0"/>
                          <a:ea typeface="宋体" pitchFamily="49" charset="-122"/>
                        </a:rPr>
                        <a:t> </a:t>
                      </a: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698" name="Line 26"/>
          <p:cNvSpPr>
            <a:spLocks noChangeShapeType="1"/>
          </p:cNvSpPr>
          <p:nvPr/>
        </p:nvSpPr>
        <p:spPr bwMode="auto">
          <a:xfrm>
            <a:off x="1066800" y="2514600"/>
            <a:ext cx="19050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完整性</a:t>
            </a:r>
          </a:p>
        </p:txBody>
      </p:sp>
      <p:sp>
        <p:nvSpPr>
          <p:cNvPr id="29699" name="Rectangle 3"/>
          <p:cNvSpPr>
            <a:spLocks noGrp="1" noChangeArrowheads="1"/>
          </p:cNvSpPr>
          <p:nvPr>
            <p:ph type="body" idx="1"/>
          </p:nvPr>
        </p:nvSpPr>
        <p:spPr/>
        <p:txBody>
          <a:bodyPr/>
          <a:lstStyle/>
          <a:p>
            <a:pPr eaLnBrk="1" hangingPunct="1">
              <a:lnSpc>
                <a:spcPct val="140000"/>
              </a:lnSpc>
              <a:buFont typeface="Wingdings" pitchFamily="2" charset="2"/>
              <a:buNone/>
            </a:pPr>
            <a:r>
              <a:rPr lang="zh-CN" altLang="en-US" smtClean="0"/>
              <a:t>完整性约束条件</a:t>
            </a:r>
          </a:p>
          <a:p>
            <a:pPr eaLnBrk="1" hangingPunct="1">
              <a:lnSpc>
                <a:spcPct val="140000"/>
              </a:lnSpc>
              <a:buFont typeface="Wingdings" pitchFamily="2" charset="2"/>
              <a:buNone/>
            </a:pPr>
            <a:r>
              <a:rPr lang="zh-CN" altLang="en-US" smtClean="0">
                <a:solidFill>
                  <a:schemeClr val="accent2"/>
                </a:solidFill>
              </a:rPr>
              <a:t>完整性控制</a:t>
            </a:r>
          </a:p>
          <a:p>
            <a:pPr eaLnBrk="1" hangingPunct="1">
              <a:lnSpc>
                <a:spcPct val="140000"/>
              </a:lnSpc>
              <a:buFont typeface="Wingdings" pitchFamily="2" charset="2"/>
              <a:buNone/>
            </a:pPr>
            <a:r>
              <a:rPr lang="en-US" altLang="zh-CN" smtClean="0"/>
              <a:t>Oracle</a:t>
            </a:r>
            <a:r>
              <a:rPr lang="zh-CN" altLang="en-US" smtClean="0"/>
              <a:t>的完整性</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完整性控制</a:t>
            </a:r>
          </a:p>
        </p:txBody>
      </p:sp>
      <p:sp>
        <p:nvSpPr>
          <p:cNvPr id="30723" name="Rectangle 3"/>
          <p:cNvSpPr>
            <a:spLocks noGrp="1" noChangeArrowheads="1"/>
          </p:cNvSpPr>
          <p:nvPr>
            <p:ph type="body" idx="1"/>
          </p:nvPr>
        </p:nvSpPr>
        <p:spPr/>
        <p:txBody>
          <a:bodyPr/>
          <a:lstStyle/>
          <a:p>
            <a:pPr eaLnBrk="1" hangingPunct="1">
              <a:lnSpc>
                <a:spcPct val="160000"/>
              </a:lnSpc>
              <a:buFont typeface="Wingdings" pitchFamily="2" charset="2"/>
              <a:buNone/>
            </a:pPr>
            <a:r>
              <a:rPr lang="en-US" altLang="zh-CN" smtClean="0"/>
              <a:t>DBMS</a:t>
            </a:r>
            <a:r>
              <a:rPr lang="zh-CN" altLang="en-US" smtClean="0"/>
              <a:t>的完整性控制机制</a:t>
            </a:r>
          </a:p>
          <a:p>
            <a:pPr eaLnBrk="1" hangingPunct="1">
              <a:lnSpc>
                <a:spcPct val="160000"/>
              </a:lnSpc>
              <a:buFont typeface="Wingdings" pitchFamily="2" charset="2"/>
              <a:buNone/>
            </a:pPr>
            <a:r>
              <a:rPr lang="zh-CN" altLang="en-US" smtClean="0"/>
              <a:t>关系系统三类完整性的实现</a:t>
            </a:r>
          </a:p>
          <a:p>
            <a:pPr eaLnBrk="1" hangingPunct="1">
              <a:lnSpc>
                <a:spcPct val="160000"/>
              </a:lnSpc>
              <a:buFont typeface="Wingdings" pitchFamily="2" charset="2"/>
              <a:buNone/>
            </a:pPr>
            <a:r>
              <a:rPr lang="zh-CN" altLang="en-US" smtClean="0"/>
              <a:t>参照完整性的实现</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一、</a:t>
            </a:r>
            <a:r>
              <a:rPr lang="en-US" altLang="zh-CN" smtClean="0"/>
              <a:t>DBMS</a:t>
            </a:r>
            <a:r>
              <a:rPr lang="zh-CN" altLang="en-US" smtClean="0"/>
              <a:t>的完整性控制机制</a:t>
            </a:r>
          </a:p>
        </p:txBody>
      </p:sp>
      <p:sp>
        <p:nvSpPr>
          <p:cNvPr id="31747" name="Rectangle 3"/>
          <p:cNvSpPr>
            <a:spLocks noGrp="1" noChangeArrowheads="1"/>
          </p:cNvSpPr>
          <p:nvPr>
            <p:ph type="body" idx="1"/>
          </p:nvPr>
        </p:nvSpPr>
        <p:spPr/>
        <p:txBody>
          <a:bodyPr/>
          <a:lstStyle/>
          <a:p>
            <a:pPr eaLnBrk="1" hangingPunct="1"/>
            <a:r>
              <a:rPr lang="en-US" altLang="zh-CN" sz="3200" smtClean="0"/>
              <a:t>DBMS</a:t>
            </a:r>
            <a:r>
              <a:rPr lang="zh-CN" altLang="en-US" sz="3200" smtClean="0"/>
              <a:t>的完整性控制机制的主要功能</a:t>
            </a:r>
          </a:p>
          <a:p>
            <a:pPr lvl="1" eaLnBrk="1" hangingPunct="1">
              <a:lnSpc>
                <a:spcPct val="150000"/>
              </a:lnSpc>
              <a:buFont typeface="Wingdings" pitchFamily="2" charset="2"/>
              <a:buNone/>
            </a:pPr>
            <a:r>
              <a:rPr lang="en-US" altLang="zh-CN" smtClean="0"/>
              <a:t>1. </a:t>
            </a:r>
            <a:r>
              <a:rPr lang="zh-CN" altLang="en-US" smtClean="0">
                <a:solidFill>
                  <a:srgbClr val="FF3300"/>
                </a:solidFill>
              </a:rPr>
              <a:t>定义</a:t>
            </a:r>
            <a:r>
              <a:rPr lang="zh-CN" altLang="en-US" smtClean="0"/>
              <a:t>功能</a:t>
            </a:r>
          </a:p>
          <a:p>
            <a:pPr lvl="1" eaLnBrk="1" hangingPunct="1">
              <a:lnSpc>
                <a:spcPct val="150000"/>
              </a:lnSpc>
              <a:buFont typeface="Wingdings" pitchFamily="2" charset="2"/>
              <a:buNone/>
            </a:pPr>
            <a:r>
              <a:rPr lang="en-US" altLang="zh-CN" smtClean="0"/>
              <a:t>2. </a:t>
            </a:r>
            <a:r>
              <a:rPr lang="zh-CN" altLang="en-US" smtClean="0">
                <a:solidFill>
                  <a:srgbClr val="FF3300"/>
                </a:solidFill>
              </a:rPr>
              <a:t>检查</a:t>
            </a:r>
            <a:r>
              <a:rPr lang="zh-CN" altLang="en-US" smtClean="0"/>
              <a:t>功能</a:t>
            </a:r>
          </a:p>
          <a:p>
            <a:pPr lvl="1" eaLnBrk="1" hangingPunct="1">
              <a:lnSpc>
                <a:spcPct val="150000"/>
              </a:lnSpc>
              <a:buFont typeface="Wingdings" pitchFamily="2" charset="2"/>
              <a:buNone/>
            </a:pPr>
            <a:r>
              <a:rPr lang="en-US" altLang="zh-CN" smtClean="0"/>
              <a:t>3. </a:t>
            </a:r>
            <a:r>
              <a:rPr lang="zh-CN" altLang="en-US" smtClean="0"/>
              <a:t>违约</a:t>
            </a:r>
            <a:r>
              <a:rPr lang="zh-CN" altLang="en-US" smtClean="0">
                <a:solidFill>
                  <a:srgbClr val="FF3300"/>
                </a:solidFill>
              </a:rPr>
              <a:t>反应</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完整性（续）</a:t>
            </a:r>
          </a:p>
        </p:txBody>
      </p:sp>
      <p:sp>
        <p:nvSpPr>
          <p:cNvPr id="5123" name="Rectangle 3"/>
          <p:cNvSpPr>
            <a:spLocks noGrp="1" noChangeArrowheads="1"/>
          </p:cNvSpPr>
          <p:nvPr>
            <p:ph type="body" idx="1"/>
          </p:nvPr>
        </p:nvSpPr>
        <p:spPr/>
        <p:txBody>
          <a:bodyPr/>
          <a:lstStyle/>
          <a:p>
            <a:pPr eaLnBrk="1" hangingPunct="1">
              <a:lnSpc>
                <a:spcPct val="90000"/>
              </a:lnSpc>
            </a:pPr>
            <a:r>
              <a:rPr lang="zh-CN" altLang="en-US" sz="3400" smtClean="0"/>
              <a:t>完整性控制</a:t>
            </a:r>
            <a:r>
              <a:rPr lang="zh-CN" altLang="en-US" sz="3400" smtClean="0">
                <a:solidFill>
                  <a:srgbClr val="FF3300"/>
                </a:solidFill>
              </a:rPr>
              <a:t>机制</a:t>
            </a:r>
            <a:endParaRPr lang="zh-CN" altLang="en-US" sz="2600" smtClean="0">
              <a:solidFill>
                <a:srgbClr val="FF3300"/>
              </a:solidFill>
            </a:endParaRPr>
          </a:p>
          <a:p>
            <a:pPr lvl="1" eaLnBrk="1" hangingPunct="1">
              <a:lnSpc>
                <a:spcPct val="150000"/>
              </a:lnSpc>
              <a:buFont typeface="Wingdings" pitchFamily="2" charset="2"/>
              <a:buNone/>
            </a:pPr>
            <a:r>
              <a:rPr lang="en-US" altLang="zh-CN" smtClean="0"/>
              <a:t>1.</a:t>
            </a:r>
            <a:r>
              <a:rPr lang="zh-CN" altLang="en-US" smtClean="0"/>
              <a:t>完整性约束条件</a:t>
            </a:r>
            <a:r>
              <a:rPr lang="zh-CN" altLang="en-US" smtClean="0">
                <a:solidFill>
                  <a:srgbClr val="FF3300"/>
                </a:solidFill>
              </a:rPr>
              <a:t>定义</a:t>
            </a:r>
            <a:r>
              <a:rPr lang="zh-CN" altLang="en-US" smtClean="0"/>
              <a:t>机制</a:t>
            </a:r>
          </a:p>
          <a:p>
            <a:pPr lvl="1" eaLnBrk="1" hangingPunct="1">
              <a:lnSpc>
                <a:spcPct val="150000"/>
              </a:lnSpc>
              <a:buFont typeface="Wingdings" pitchFamily="2" charset="2"/>
              <a:buNone/>
            </a:pPr>
            <a:r>
              <a:rPr lang="en-US" altLang="zh-CN" smtClean="0"/>
              <a:t>2.</a:t>
            </a:r>
            <a:r>
              <a:rPr lang="zh-CN" altLang="en-US" smtClean="0"/>
              <a:t>完整性检查</a:t>
            </a:r>
            <a:r>
              <a:rPr lang="zh-CN" altLang="en-US" smtClean="0">
                <a:solidFill>
                  <a:srgbClr val="FF3300"/>
                </a:solidFill>
              </a:rPr>
              <a:t>机制</a:t>
            </a:r>
          </a:p>
          <a:p>
            <a:pPr lvl="1" eaLnBrk="1" hangingPunct="1">
              <a:lnSpc>
                <a:spcPct val="150000"/>
              </a:lnSpc>
              <a:buFont typeface="Wingdings" pitchFamily="2" charset="2"/>
              <a:buNone/>
            </a:pPr>
            <a:r>
              <a:rPr lang="en-US" altLang="zh-CN" smtClean="0"/>
              <a:t>3.</a:t>
            </a:r>
            <a:r>
              <a:rPr lang="zh-CN" altLang="en-US" smtClean="0"/>
              <a:t>违约</a:t>
            </a:r>
            <a:r>
              <a:rPr lang="zh-CN" altLang="en-US" smtClean="0">
                <a:solidFill>
                  <a:srgbClr val="FF3300"/>
                </a:solidFill>
              </a:rPr>
              <a:t>应对</a:t>
            </a:r>
          </a:p>
          <a:p>
            <a:pPr lvl="1" eaLnBrk="1" hangingPunct="1">
              <a:lnSpc>
                <a:spcPct val="90000"/>
              </a:lnSpc>
              <a:buFont typeface="Wingdings" pitchFamily="2" charset="2"/>
              <a:buNone/>
            </a:pPr>
            <a:r>
              <a:rPr lang="zh-CN" altLang="en-US" sz="2200" smtClean="0"/>
              <a:t>    </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t>DBMS</a:t>
            </a:r>
            <a:r>
              <a:rPr lang="zh-CN" altLang="en-US" smtClean="0"/>
              <a:t>的完整性控制机制（续）</a:t>
            </a:r>
          </a:p>
        </p:txBody>
      </p:sp>
      <p:sp>
        <p:nvSpPr>
          <p:cNvPr id="32771" name="Rectangle 3"/>
          <p:cNvSpPr>
            <a:spLocks noGrp="1" noChangeArrowheads="1"/>
          </p:cNvSpPr>
          <p:nvPr>
            <p:ph type="body" idx="1"/>
          </p:nvPr>
        </p:nvSpPr>
        <p:spPr/>
        <p:txBody>
          <a:bodyPr/>
          <a:lstStyle/>
          <a:p>
            <a:pPr eaLnBrk="1" hangingPunct="1">
              <a:lnSpc>
                <a:spcPct val="110000"/>
              </a:lnSpc>
            </a:pPr>
            <a:r>
              <a:rPr lang="en-US" altLang="zh-CN" sz="3400" dirty="0" smtClean="0"/>
              <a:t>1. </a:t>
            </a:r>
            <a:r>
              <a:rPr lang="zh-CN" altLang="en-US" sz="3400" dirty="0" smtClean="0"/>
              <a:t>定义功能</a:t>
            </a:r>
            <a:endParaRPr lang="zh-CN" altLang="en-US" dirty="0" smtClean="0"/>
          </a:p>
          <a:p>
            <a:pPr lvl="1" eaLnBrk="1" hangingPunct="1">
              <a:lnSpc>
                <a:spcPct val="180000"/>
              </a:lnSpc>
            </a:pPr>
            <a:r>
              <a:rPr lang="zh-CN" altLang="en-US" dirty="0" smtClean="0"/>
              <a:t>一个完善的完整性控制机制应该</a:t>
            </a:r>
            <a:r>
              <a:rPr lang="zh-CN" altLang="en-US" dirty="0" smtClean="0">
                <a:solidFill>
                  <a:srgbClr val="FF3300"/>
                </a:solidFill>
              </a:rPr>
              <a:t>允许用户定义各类完整性约束</a:t>
            </a:r>
            <a:r>
              <a:rPr lang="zh-CN" altLang="en-US" dirty="0" smtClean="0"/>
              <a:t>条件。</a:t>
            </a:r>
          </a:p>
          <a:p>
            <a:pPr eaLnBrk="1" hangingPunct="1">
              <a:lnSpc>
                <a:spcPct val="90000"/>
              </a:lnSpc>
            </a:pPr>
            <a:endParaRPr lang="en-US" altLang="zh-CN" dirty="0"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t>DBMS</a:t>
            </a:r>
            <a:r>
              <a:rPr lang="zh-CN" altLang="en-US" smtClean="0"/>
              <a:t>的完整性控制机制（续）</a:t>
            </a:r>
          </a:p>
        </p:txBody>
      </p:sp>
      <p:sp>
        <p:nvSpPr>
          <p:cNvPr id="33795" name="Rectangle 3"/>
          <p:cNvSpPr>
            <a:spLocks noGrp="1" noChangeArrowheads="1"/>
          </p:cNvSpPr>
          <p:nvPr>
            <p:ph type="body" idx="1"/>
          </p:nvPr>
        </p:nvSpPr>
        <p:spPr/>
        <p:txBody>
          <a:bodyPr/>
          <a:lstStyle/>
          <a:p>
            <a:pPr eaLnBrk="1" hangingPunct="1">
              <a:lnSpc>
                <a:spcPct val="90000"/>
              </a:lnSpc>
            </a:pPr>
            <a:r>
              <a:rPr lang="en-US" altLang="zh-CN" sz="3400" dirty="0" smtClean="0"/>
              <a:t>2. </a:t>
            </a:r>
            <a:r>
              <a:rPr lang="zh-CN" altLang="en-US" sz="3400" dirty="0" smtClean="0"/>
              <a:t>检查功能</a:t>
            </a:r>
          </a:p>
          <a:p>
            <a:pPr lvl="1" eaLnBrk="1" hangingPunct="1"/>
            <a:r>
              <a:rPr lang="zh-CN" altLang="en-US" dirty="0" smtClean="0"/>
              <a:t>立即执行的约束</a:t>
            </a:r>
            <a:r>
              <a:rPr lang="en-US" altLang="zh-CN" dirty="0" smtClean="0"/>
              <a:t>(Immediate constraints)</a:t>
            </a:r>
          </a:p>
          <a:p>
            <a:pPr lvl="2" eaLnBrk="1" hangingPunct="1"/>
            <a:r>
              <a:rPr lang="zh-CN" altLang="en-US" sz="2600" dirty="0" smtClean="0"/>
              <a:t>检查是否违背完整性约束的时机通常是</a:t>
            </a:r>
            <a:r>
              <a:rPr lang="zh-CN" altLang="en-US" sz="2600" dirty="0" smtClean="0">
                <a:solidFill>
                  <a:srgbClr val="FF3300"/>
                </a:solidFill>
              </a:rPr>
              <a:t>在一条语句执行完后立即检查</a:t>
            </a:r>
            <a:r>
              <a:rPr lang="zh-CN" altLang="en-US" sz="2600" dirty="0" smtClean="0"/>
              <a:t>，我们称这类约束为立即执行的约束</a:t>
            </a:r>
          </a:p>
          <a:p>
            <a:pPr lvl="1" eaLnBrk="1" hangingPunct="1">
              <a:spcBef>
                <a:spcPct val="60000"/>
              </a:spcBef>
            </a:pPr>
            <a:r>
              <a:rPr lang="zh-CN" altLang="en-US" dirty="0" smtClean="0"/>
              <a:t> 延迟执行的约束</a:t>
            </a:r>
            <a:r>
              <a:rPr lang="en-US" altLang="zh-CN" dirty="0" smtClean="0"/>
              <a:t>(Deferred </a:t>
            </a:r>
            <a:r>
              <a:rPr lang="en-US" altLang="zh-CN" dirty="0" err="1" smtClean="0"/>
              <a:t>constrainsts</a:t>
            </a:r>
            <a:r>
              <a:rPr lang="en-US" altLang="zh-CN" dirty="0" smtClean="0"/>
              <a:t>)</a:t>
            </a:r>
          </a:p>
          <a:p>
            <a:pPr lvl="2" eaLnBrk="1" hangingPunct="1"/>
            <a:r>
              <a:rPr lang="zh-CN" altLang="en-US" sz="2600" dirty="0" smtClean="0"/>
              <a:t>在某些情况下，完整性检查需要延迟到</a:t>
            </a:r>
            <a:r>
              <a:rPr lang="zh-CN" altLang="en-US" sz="2600" dirty="0" smtClean="0">
                <a:solidFill>
                  <a:srgbClr val="FF3300"/>
                </a:solidFill>
              </a:rPr>
              <a:t>整个事务执行结束后再进行</a:t>
            </a:r>
            <a:r>
              <a:rPr lang="zh-CN" altLang="en-US" sz="2600" dirty="0" smtClean="0"/>
              <a:t>，我们称这类约束为延迟执行的约束</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t>DBMS</a:t>
            </a:r>
            <a:r>
              <a:rPr lang="zh-CN" altLang="en-US" smtClean="0"/>
              <a:t>的完整性控制机制（续）</a:t>
            </a:r>
          </a:p>
        </p:txBody>
      </p:sp>
      <p:sp>
        <p:nvSpPr>
          <p:cNvPr id="34819" name="Rectangle 3"/>
          <p:cNvSpPr>
            <a:spLocks noGrp="1" noChangeArrowheads="1"/>
          </p:cNvSpPr>
          <p:nvPr>
            <p:ph type="body" idx="1"/>
          </p:nvPr>
        </p:nvSpPr>
        <p:spPr/>
        <p:txBody>
          <a:bodyPr/>
          <a:lstStyle/>
          <a:p>
            <a:pPr eaLnBrk="1" hangingPunct="1">
              <a:lnSpc>
                <a:spcPct val="110000"/>
              </a:lnSpc>
              <a:buFont typeface="Wingdings" pitchFamily="2" charset="2"/>
              <a:buNone/>
            </a:pPr>
            <a:r>
              <a:rPr lang="zh-CN" altLang="en-US" sz="2600" dirty="0" smtClean="0"/>
              <a:t>例：银行数据库中“</a:t>
            </a:r>
            <a:r>
              <a:rPr lang="zh-CN" altLang="en-US" sz="2600" dirty="0" smtClean="0">
                <a:solidFill>
                  <a:srgbClr val="FF3300"/>
                </a:solidFill>
              </a:rPr>
              <a:t>借贷总金额应平衡</a:t>
            </a:r>
            <a:r>
              <a:rPr lang="zh-CN" altLang="en-US" sz="2600" dirty="0" smtClean="0"/>
              <a:t>”的约束</a:t>
            </a:r>
          </a:p>
          <a:p>
            <a:pPr eaLnBrk="1" hangingPunct="1">
              <a:lnSpc>
                <a:spcPct val="110000"/>
              </a:lnSpc>
              <a:buFont typeface="Wingdings" pitchFamily="2" charset="2"/>
              <a:buNone/>
            </a:pPr>
            <a:r>
              <a:rPr lang="zh-CN" altLang="en-US" sz="2600" dirty="0" smtClean="0"/>
              <a:t>        就应该是延迟执行的约束</a:t>
            </a:r>
          </a:p>
          <a:p>
            <a:pPr lvl="1" eaLnBrk="1" hangingPunct="1">
              <a:lnSpc>
                <a:spcPct val="110000"/>
              </a:lnSpc>
              <a:spcBef>
                <a:spcPct val="60000"/>
              </a:spcBef>
            </a:pPr>
            <a:r>
              <a:rPr lang="zh-CN" altLang="en-US" dirty="0" smtClean="0"/>
              <a:t>从账号</a:t>
            </a:r>
            <a:r>
              <a:rPr lang="en-US" altLang="zh-CN" dirty="0" smtClean="0"/>
              <a:t>A</a:t>
            </a:r>
            <a:r>
              <a:rPr lang="zh-CN" altLang="en-US" dirty="0" smtClean="0"/>
              <a:t>转一笔钱到账号</a:t>
            </a:r>
            <a:r>
              <a:rPr lang="en-US" altLang="zh-CN" dirty="0" smtClean="0"/>
              <a:t>B</a:t>
            </a:r>
            <a:r>
              <a:rPr lang="zh-CN" altLang="en-US" dirty="0" smtClean="0"/>
              <a:t>为一个事务，从账号</a:t>
            </a:r>
            <a:r>
              <a:rPr lang="en-US" altLang="zh-CN" dirty="0" smtClean="0"/>
              <a:t>A</a:t>
            </a:r>
            <a:r>
              <a:rPr lang="zh-CN" altLang="en-US" dirty="0" smtClean="0"/>
              <a:t>转出去钱后账就不平了，必须等转入账号</a:t>
            </a:r>
            <a:r>
              <a:rPr lang="en-US" altLang="zh-CN" dirty="0" smtClean="0"/>
              <a:t>B</a:t>
            </a:r>
            <a:r>
              <a:rPr lang="zh-CN" altLang="en-US" dirty="0" smtClean="0"/>
              <a:t>后账才能重新平衡，这时才能进行完整性检查。</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t>DBMS</a:t>
            </a:r>
            <a:r>
              <a:rPr lang="zh-CN" altLang="en-US" smtClean="0"/>
              <a:t>的完整性控制机制（续）</a:t>
            </a:r>
          </a:p>
        </p:txBody>
      </p:sp>
      <p:sp>
        <p:nvSpPr>
          <p:cNvPr id="35843" name="Rectangle 3"/>
          <p:cNvSpPr>
            <a:spLocks noGrp="1" noChangeArrowheads="1"/>
          </p:cNvSpPr>
          <p:nvPr>
            <p:ph type="body" idx="1"/>
          </p:nvPr>
        </p:nvSpPr>
        <p:spPr/>
        <p:txBody>
          <a:bodyPr/>
          <a:lstStyle/>
          <a:p>
            <a:pPr eaLnBrk="1" hangingPunct="1"/>
            <a:r>
              <a:rPr lang="en-US" altLang="zh-CN" sz="3400" smtClean="0"/>
              <a:t>3. </a:t>
            </a:r>
            <a:r>
              <a:rPr lang="zh-CN" altLang="en-US" sz="3400" smtClean="0"/>
              <a:t>违约反应</a:t>
            </a:r>
          </a:p>
          <a:p>
            <a:pPr lvl="1" eaLnBrk="1" hangingPunct="1">
              <a:lnSpc>
                <a:spcPct val="150000"/>
              </a:lnSpc>
            </a:pPr>
            <a:r>
              <a:rPr lang="zh-CN" altLang="en-US" sz="3000" smtClean="0"/>
              <a:t> </a:t>
            </a:r>
            <a:r>
              <a:rPr lang="zh-CN" altLang="en-US" smtClean="0">
                <a:solidFill>
                  <a:srgbClr val="FF3300"/>
                </a:solidFill>
              </a:rPr>
              <a:t>拒绝该操作</a:t>
            </a:r>
          </a:p>
          <a:p>
            <a:pPr lvl="1" eaLnBrk="1" hangingPunct="1">
              <a:lnSpc>
                <a:spcPct val="150000"/>
              </a:lnSpc>
            </a:pPr>
            <a:r>
              <a:rPr lang="zh-CN" altLang="en-US" smtClean="0"/>
              <a:t> 其他处理方法</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t>DBMS</a:t>
            </a:r>
            <a:r>
              <a:rPr lang="zh-CN" altLang="en-US" smtClean="0"/>
              <a:t>的完整性控制机制（续）</a:t>
            </a:r>
          </a:p>
        </p:txBody>
      </p:sp>
      <p:sp>
        <p:nvSpPr>
          <p:cNvPr id="36867" name="Rectangle 3"/>
          <p:cNvSpPr>
            <a:spLocks noGrp="1" noChangeArrowheads="1"/>
          </p:cNvSpPr>
          <p:nvPr>
            <p:ph type="body" idx="1"/>
          </p:nvPr>
        </p:nvSpPr>
        <p:spPr/>
        <p:txBody>
          <a:bodyPr/>
          <a:lstStyle/>
          <a:p>
            <a:pPr eaLnBrk="1" hangingPunct="1">
              <a:lnSpc>
                <a:spcPct val="90000"/>
              </a:lnSpc>
            </a:pPr>
            <a:r>
              <a:rPr lang="zh-CN" altLang="en-US" sz="3400" dirty="0" smtClean="0"/>
              <a:t>完整性规则的形式化表述</a:t>
            </a:r>
          </a:p>
          <a:p>
            <a:pPr lvl="1" eaLnBrk="1" hangingPunct="1">
              <a:lnSpc>
                <a:spcPct val="90000"/>
              </a:lnSpc>
              <a:buFont typeface="Wingdings" pitchFamily="2" charset="2"/>
              <a:buNone/>
            </a:pPr>
            <a:r>
              <a:rPr lang="zh-CN" altLang="en-US" dirty="0" smtClean="0"/>
              <a:t>一条完整性规则可以用一个五元组表示</a:t>
            </a:r>
            <a:r>
              <a:rPr lang="en-US" altLang="zh-CN" dirty="0" smtClean="0"/>
              <a:t>:</a:t>
            </a:r>
          </a:p>
          <a:p>
            <a:pPr lvl="1" eaLnBrk="1" hangingPunct="1">
              <a:lnSpc>
                <a:spcPct val="90000"/>
              </a:lnSpc>
              <a:buFont typeface="Wingdings" pitchFamily="2" charset="2"/>
              <a:buNone/>
            </a:pPr>
            <a:r>
              <a:rPr lang="en-US" altLang="zh-CN" dirty="0" smtClean="0"/>
              <a:t>			(</a:t>
            </a:r>
            <a:r>
              <a:rPr lang="en-US" altLang="zh-CN" dirty="0" smtClean="0">
                <a:solidFill>
                  <a:srgbClr val="FF3300"/>
                </a:solidFill>
              </a:rPr>
              <a:t>D</a:t>
            </a:r>
            <a:r>
              <a:rPr lang="zh-CN" altLang="en-US" dirty="0" smtClean="0">
                <a:solidFill>
                  <a:srgbClr val="FF3300"/>
                </a:solidFill>
              </a:rPr>
              <a:t>，</a:t>
            </a:r>
            <a:r>
              <a:rPr lang="en-US" altLang="zh-CN" dirty="0" smtClean="0">
                <a:solidFill>
                  <a:srgbClr val="FF3300"/>
                </a:solidFill>
              </a:rPr>
              <a:t>O</a:t>
            </a:r>
            <a:r>
              <a:rPr lang="zh-CN" altLang="en-US" dirty="0" smtClean="0">
                <a:solidFill>
                  <a:srgbClr val="FF3300"/>
                </a:solidFill>
              </a:rPr>
              <a:t>，</a:t>
            </a:r>
            <a:r>
              <a:rPr lang="en-US" altLang="zh-CN" dirty="0" smtClean="0">
                <a:solidFill>
                  <a:srgbClr val="FF3300"/>
                </a:solidFill>
              </a:rPr>
              <a:t>A</a:t>
            </a:r>
            <a:r>
              <a:rPr lang="zh-CN" altLang="en-US" dirty="0" smtClean="0">
                <a:solidFill>
                  <a:srgbClr val="FF3300"/>
                </a:solidFill>
              </a:rPr>
              <a:t>，</a:t>
            </a:r>
            <a:r>
              <a:rPr lang="en-US" altLang="zh-CN" dirty="0" smtClean="0">
                <a:solidFill>
                  <a:srgbClr val="FF3300"/>
                </a:solidFill>
              </a:rPr>
              <a:t>C</a:t>
            </a:r>
            <a:r>
              <a:rPr lang="zh-CN" altLang="en-US" dirty="0" smtClean="0">
                <a:solidFill>
                  <a:srgbClr val="FF3300"/>
                </a:solidFill>
              </a:rPr>
              <a:t>，</a:t>
            </a:r>
            <a:r>
              <a:rPr lang="en-US" altLang="zh-CN" dirty="0" smtClean="0">
                <a:solidFill>
                  <a:srgbClr val="FF3300"/>
                </a:solidFill>
              </a:rPr>
              <a:t>P</a:t>
            </a:r>
            <a:r>
              <a:rPr lang="en-US" altLang="zh-CN" dirty="0" smtClean="0"/>
              <a:t>)</a:t>
            </a:r>
          </a:p>
          <a:p>
            <a:pPr lvl="1" eaLnBrk="1" hangingPunct="1">
              <a:lnSpc>
                <a:spcPct val="90000"/>
              </a:lnSpc>
            </a:pPr>
            <a:r>
              <a:rPr lang="en-US" altLang="zh-CN" sz="2200" dirty="0" smtClean="0">
                <a:solidFill>
                  <a:schemeClr val="accent2"/>
                </a:solidFill>
              </a:rPr>
              <a:t>D</a:t>
            </a:r>
            <a:r>
              <a:rPr lang="zh-CN" altLang="en-US" sz="2200" dirty="0" smtClean="0"/>
              <a:t>（</a:t>
            </a:r>
            <a:r>
              <a:rPr lang="en-US" altLang="zh-CN" sz="2200" dirty="0" smtClean="0"/>
              <a:t>Data</a:t>
            </a:r>
            <a:r>
              <a:rPr lang="zh-CN" altLang="en-US" sz="2200" dirty="0" smtClean="0"/>
              <a:t>） 约束作用的</a:t>
            </a:r>
            <a:r>
              <a:rPr lang="zh-CN" altLang="en-US" sz="2200" dirty="0" smtClean="0">
                <a:solidFill>
                  <a:srgbClr val="FF3300"/>
                </a:solidFill>
              </a:rPr>
              <a:t>数据对象</a:t>
            </a:r>
            <a:r>
              <a:rPr lang="zh-CN" altLang="en-US" sz="2200" dirty="0" smtClean="0"/>
              <a:t>；</a:t>
            </a:r>
          </a:p>
          <a:p>
            <a:pPr lvl="1" eaLnBrk="1" hangingPunct="1">
              <a:lnSpc>
                <a:spcPct val="90000"/>
              </a:lnSpc>
            </a:pPr>
            <a:r>
              <a:rPr lang="en-US" altLang="zh-CN" sz="2200" dirty="0" smtClean="0">
                <a:solidFill>
                  <a:schemeClr val="accent2"/>
                </a:solidFill>
              </a:rPr>
              <a:t>O</a:t>
            </a:r>
            <a:r>
              <a:rPr lang="zh-CN" altLang="en-US" sz="2200" dirty="0" smtClean="0"/>
              <a:t>（</a:t>
            </a:r>
            <a:r>
              <a:rPr lang="en-US" altLang="zh-CN" sz="2200" dirty="0" smtClean="0"/>
              <a:t>Operation</a:t>
            </a:r>
            <a:r>
              <a:rPr lang="zh-CN" altLang="en-US" sz="2200" dirty="0" smtClean="0"/>
              <a:t>） 触发完整性检查的</a:t>
            </a:r>
            <a:r>
              <a:rPr lang="zh-CN" altLang="en-US" sz="2200" dirty="0" smtClean="0">
                <a:solidFill>
                  <a:srgbClr val="FF3300"/>
                </a:solidFill>
              </a:rPr>
              <a:t>数据库操作</a:t>
            </a:r>
            <a:r>
              <a:rPr lang="zh-CN" altLang="en-US" sz="2200" dirty="0" smtClean="0"/>
              <a:t>，即当用户发出什么操作请求时需要检查该完整性规则，是立即检查还是延迟检查；</a:t>
            </a:r>
          </a:p>
          <a:p>
            <a:pPr lvl="1" eaLnBrk="1" hangingPunct="1">
              <a:lnSpc>
                <a:spcPct val="90000"/>
              </a:lnSpc>
            </a:pPr>
            <a:r>
              <a:rPr lang="en-US" altLang="zh-CN" sz="2200" dirty="0" smtClean="0">
                <a:solidFill>
                  <a:schemeClr val="accent2"/>
                </a:solidFill>
              </a:rPr>
              <a:t>A</a:t>
            </a:r>
            <a:r>
              <a:rPr lang="zh-CN" altLang="en-US" sz="2200" dirty="0" smtClean="0"/>
              <a:t>（</a:t>
            </a:r>
            <a:r>
              <a:rPr lang="en-US" altLang="zh-CN" sz="2200" dirty="0" smtClean="0"/>
              <a:t>Assertion</a:t>
            </a:r>
            <a:r>
              <a:rPr lang="zh-CN" altLang="en-US" sz="2200" dirty="0" smtClean="0"/>
              <a:t>） 数据对象必须满足的</a:t>
            </a:r>
            <a:r>
              <a:rPr lang="zh-CN" altLang="en-US" sz="2200" dirty="0" smtClean="0">
                <a:solidFill>
                  <a:srgbClr val="FF3300"/>
                </a:solidFill>
              </a:rPr>
              <a:t>断言</a:t>
            </a:r>
            <a:r>
              <a:rPr lang="zh-CN" altLang="en-US" sz="2200" dirty="0" smtClean="0"/>
              <a:t>或</a:t>
            </a:r>
            <a:r>
              <a:rPr lang="zh-CN" altLang="en-US" sz="2200" dirty="0" smtClean="0">
                <a:solidFill>
                  <a:srgbClr val="FF3300"/>
                </a:solidFill>
              </a:rPr>
              <a:t>语义约束</a:t>
            </a:r>
            <a:r>
              <a:rPr lang="zh-CN" altLang="en-US" sz="2200" dirty="0" smtClean="0"/>
              <a:t>，这是规则的主体；</a:t>
            </a:r>
          </a:p>
          <a:p>
            <a:pPr lvl="1" eaLnBrk="1" hangingPunct="1">
              <a:lnSpc>
                <a:spcPct val="90000"/>
              </a:lnSpc>
            </a:pPr>
            <a:r>
              <a:rPr lang="zh-CN" altLang="en-US" sz="2200" dirty="0" smtClean="0"/>
              <a:t> </a:t>
            </a:r>
            <a:r>
              <a:rPr lang="en-US" altLang="zh-CN" sz="2200" dirty="0" smtClean="0">
                <a:solidFill>
                  <a:schemeClr val="accent2"/>
                </a:solidFill>
              </a:rPr>
              <a:t>C</a:t>
            </a:r>
            <a:r>
              <a:rPr lang="zh-CN" altLang="en-US" sz="2200" dirty="0" smtClean="0"/>
              <a:t>（</a:t>
            </a:r>
            <a:r>
              <a:rPr lang="en-US" altLang="zh-CN" sz="2200" dirty="0" smtClean="0"/>
              <a:t>Condition</a:t>
            </a:r>
            <a:r>
              <a:rPr lang="zh-CN" altLang="en-US" sz="2200" dirty="0" smtClean="0"/>
              <a:t>） 选择</a:t>
            </a:r>
            <a:r>
              <a:rPr lang="en-US" altLang="zh-CN" sz="2200" dirty="0" smtClean="0"/>
              <a:t>A</a:t>
            </a:r>
            <a:r>
              <a:rPr lang="zh-CN" altLang="en-US" sz="2200" dirty="0" smtClean="0"/>
              <a:t>作用的数据对象值的</a:t>
            </a:r>
            <a:r>
              <a:rPr lang="zh-CN" altLang="en-US" sz="2200" dirty="0" smtClean="0">
                <a:solidFill>
                  <a:srgbClr val="FF3300"/>
                </a:solidFill>
              </a:rPr>
              <a:t>谓词</a:t>
            </a:r>
            <a:r>
              <a:rPr lang="zh-CN" altLang="en-US" sz="2200" dirty="0" smtClean="0"/>
              <a:t>；</a:t>
            </a:r>
          </a:p>
          <a:p>
            <a:pPr lvl="1" eaLnBrk="1" hangingPunct="1">
              <a:lnSpc>
                <a:spcPct val="90000"/>
              </a:lnSpc>
            </a:pPr>
            <a:r>
              <a:rPr lang="zh-CN" altLang="en-US" sz="2200" dirty="0" smtClean="0"/>
              <a:t> </a:t>
            </a:r>
            <a:r>
              <a:rPr lang="en-US" altLang="zh-CN" sz="2200" dirty="0" smtClean="0">
                <a:solidFill>
                  <a:schemeClr val="accent2"/>
                </a:solidFill>
              </a:rPr>
              <a:t>P</a:t>
            </a:r>
            <a:r>
              <a:rPr lang="zh-CN" altLang="en-US" sz="2200" dirty="0" smtClean="0"/>
              <a:t>（</a:t>
            </a:r>
            <a:r>
              <a:rPr lang="en-US" altLang="zh-CN" sz="2200" dirty="0" smtClean="0"/>
              <a:t>Procedure</a:t>
            </a:r>
            <a:r>
              <a:rPr lang="zh-CN" altLang="en-US" sz="2200" dirty="0" smtClean="0"/>
              <a:t>） 违反完整性规则时触发的</a:t>
            </a:r>
            <a:r>
              <a:rPr lang="zh-CN" altLang="en-US" sz="2200" dirty="0" smtClean="0">
                <a:solidFill>
                  <a:srgbClr val="FF3300"/>
                </a:solidFill>
              </a:rPr>
              <a:t>过程</a:t>
            </a:r>
            <a:r>
              <a:rPr lang="zh-CN" altLang="en-US" sz="2200" dirty="0" smtClean="0"/>
              <a:t>。</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t>DBMS</a:t>
            </a:r>
            <a:r>
              <a:rPr lang="zh-CN" altLang="en-US" smtClean="0"/>
              <a:t>的完整性控制机制（续）</a:t>
            </a:r>
          </a:p>
        </p:txBody>
      </p:sp>
      <p:sp>
        <p:nvSpPr>
          <p:cNvPr id="37891" name="Rectangle 3"/>
          <p:cNvSpPr>
            <a:spLocks noGrp="1" noChangeArrowheads="1"/>
          </p:cNvSpPr>
          <p:nvPr>
            <p:ph type="body" idx="1"/>
          </p:nvPr>
        </p:nvSpPr>
        <p:spPr/>
        <p:txBody>
          <a:bodyPr/>
          <a:lstStyle/>
          <a:p>
            <a:pPr eaLnBrk="1" hangingPunct="1">
              <a:lnSpc>
                <a:spcPct val="120000"/>
              </a:lnSpc>
              <a:buFont typeface="Wingdings" pitchFamily="2" charset="2"/>
              <a:buNone/>
            </a:pPr>
            <a:r>
              <a:rPr lang="zh-CN" altLang="en-US" sz="2600" dirty="0" smtClean="0"/>
              <a:t>例</a:t>
            </a:r>
            <a:r>
              <a:rPr lang="en-US" altLang="zh-CN" sz="2600" dirty="0" smtClean="0"/>
              <a:t>1</a:t>
            </a:r>
            <a:r>
              <a:rPr lang="zh-CN" altLang="en-US" sz="2600" dirty="0" smtClean="0"/>
              <a:t>：在“</a:t>
            </a:r>
            <a:r>
              <a:rPr lang="zh-CN" altLang="en-US" sz="2600" dirty="0" smtClean="0">
                <a:solidFill>
                  <a:srgbClr val="FF3300"/>
                </a:solidFill>
              </a:rPr>
              <a:t>学号不能为空</a:t>
            </a:r>
            <a:r>
              <a:rPr lang="zh-CN" altLang="en-US" sz="2600" dirty="0" smtClean="0"/>
              <a:t>”的约束中</a:t>
            </a:r>
            <a:endParaRPr lang="zh-CN" altLang="en-US" dirty="0" smtClean="0"/>
          </a:p>
          <a:p>
            <a:pPr lvl="1" eaLnBrk="1" hangingPunct="1">
              <a:lnSpc>
                <a:spcPct val="120000"/>
              </a:lnSpc>
              <a:buFont typeface="Wingdings" pitchFamily="2" charset="2"/>
              <a:buNone/>
            </a:pPr>
            <a:r>
              <a:rPr lang="en-US" altLang="zh-CN" dirty="0" smtClean="0">
                <a:solidFill>
                  <a:srgbClr val="FF3300"/>
                </a:solidFill>
              </a:rPr>
              <a:t>D</a:t>
            </a:r>
            <a:r>
              <a:rPr lang="en-US" altLang="zh-CN" dirty="0" smtClean="0"/>
              <a:t>  </a:t>
            </a:r>
            <a:r>
              <a:rPr lang="zh-CN" altLang="en-US" dirty="0" smtClean="0"/>
              <a:t>约束作用的对象为</a:t>
            </a:r>
            <a:r>
              <a:rPr lang="en-US" altLang="zh-CN" dirty="0" err="1" smtClean="0">
                <a:solidFill>
                  <a:srgbClr val="FF3300"/>
                </a:solidFill>
              </a:rPr>
              <a:t>Sno</a:t>
            </a:r>
            <a:r>
              <a:rPr lang="zh-CN" altLang="en-US" dirty="0" smtClean="0"/>
              <a:t>属性</a:t>
            </a:r>
          </a:p>
          <a:p>
            <a:pPr lvl="1" eaLnBrk="1" hangingPunct="1">
              <a:lnSpc>
                <a:spcPct val="120000"/>
              </a:lnSpc>
              <a:buFont typeface="Wingdings" pitchFamily="2" charset="2"/>
              <a:buNone/>
            </a:pPr>
            <a:r>
              <a:rPr lang="en-US" altLang="zh-CN" dirty="0" smtClean="0">
                <a:solidFill>
                  <a:srgbClr val="FF3300"/>
                </a:solidFill>
              </a:rPr>
              <a:t>O</a:t>
            </a:r>
            <a:r>
              <a:rPr lang="en-US" altLang="zh-CN" dirty="0" smtClean="0"/>
              <a:t>  </a:t>
            </a:r>
            <a:r>
              <a:rPr lang="zh-CN" altLang="en-US" dirty="0" smtClean="0">
                <a:solidFill>
                  <a:srgbClr val="FF3300"/>
                </a:solidFill>
              </a:rPr>
              <a:t>插入或修改</a:t>
            </a:r>
            <a:r>
              <a:rPr lang="en-US" altLang="zh-CN" dirty="0" smtClean="0"/>
              <a:t>Student </a:t>
            </a:r>
            <a:r>
              <a:rPr lang="zh-CN" altLang="en-US" dirty="0" smtClean="0"/>
              <a:t>元组时</a:t>
            </a:r>
          </a:p>
          <a:p>
            <a:pPr lvl="1" eaLnBrk="1" hangingPunct="1">
              <a:lnSpc>
                <a:spcPct val="120000"/>
              </a:lnSpc>
              <a:buFont typeface="Wingdings" pitchFamily="2" charset="2"/>
              <a:buNone/>
            </a:pPr>
            <a:r>
              <a:rPr lang="en-US" altLang="zh-CN" dirty="0" smtClean="0">
                <a:solidFill>
                  <a:srgbClr val="FF3300"/>
                </a:solidFill>
              </a:rPr>
              <a:t>A</a:t>
            </a:r>
            <a:r>
              <a:rPr lang="en-US" altLang="zh-CN" dirty="0" smtClean="0"/>
              <a:t>  </a:t>
            </a:r>
            <a:r>
              <a:rPr lang="en-US" altLang="zh-CN" dirty="0" err="1" smtClean="0">
                <a:solidFill>
                  <a:srgbClr val="FF3300"/>
                </a:solidFill>
              </a:rPr>
              <a:t>Sno</a:t>
            </a:r>
            <a:r>
              <a:rPr lang="zh-CN" altLang="en-US" dirty="0" smtClean="0">
                <a:solidFill>
                  <a:srgbClr val="FF3300"/>
                </a:solidFill>
              </a:rPr>
              <a:t>不能为空</a:t>
            </a:r>
          </a:p>
          <a:p>
            <a:pPr lvl="1" eaLnBrk="1" hangingPunct="1">
              <a:lnSpc>
                <a:spcPct val="120000"/>
              </a:lnSpc>
              <a:buFont typeface="Wingdings" pitchFamily="2" charset="2"/>
              <a:buNone/>
            </a:pPr>
            <a:r>
              <a:rPr lang="en-US" altLang="zh-CN" dirty="0" smtClean="0">
                <a:solidFill>
                  <a:srgbClr val="FF3300"/>
                </a:solidFill>
              </a:rPr>
              <a:t>C</a:t>
            </a:r>
            <a:r>
              <a:rPr lang="en-US" altLang="zh-CN" dirty="0" smtClean="0"/>
              <a:t>  </a:t>
            </a:r>
            <a:r>
              <a:rPr lang="zh-CN" altLang="en-US" dirty="0" smtClean="0"/>
              <a:t>无（</a:t>
            </a:r>
            <a:r>
              <a:rPr lang="en-US" altLang="zh-CN" dirty="0" smtClean="0">
                <a:solidFill>
                  <a:srgbClr val="FF3300"/>
                </a:solidFill>
              </a:rPr>
              <a:t>A</a:t>
            </a:r>
            <a:r>
              <a:rPr lang="zh-CN" altLang="en-US" dirty="0" smtClean="0">
                <a:solidFill>
                  <a:srgbClr val="FF3300"/>
                </a:solidFill>
              </a:rPr>
              <a:t>可作用于所有记录的</a:t>
            </a:r>
            <a:r>
              <a:rPr lang="en-US" altLang="zh-CN" dirty="0" err="1" smtClean="0">
                <a:solidFill>
                  <a:srgbClr val="FF3300"/>
                </a:solidFill>
              </a:rPr>
              <a:t>Sno</a:t>
            </a:r>
            <a:r>
              <a:rPr lang="zh-CN" altLang="en-US" dirty="0" smtClean="0">
                <a:solidFill>
                  <a:srgbClr val="FF3300"/>
                </a:solidFill>
              </a:rPr>
              <a:t>属性</a:t>
            </a:r>
            <a:r>
              <a:rPr lang="zh-CN" altLang="en-US" dirty="0" smtClean="0"/>
              <a:t>）</a:t>
            </a:r>
          </a:p>
          <a:p>
            <a:pPr lvl="1" eaLnBrk="1" hangingPunct="1">
              <a:lnSpc>
                <a:spcPct val="120000"/>
              </a:lnSpc>
              <a:buFont typeface="Wingdings" pitchFamily="2" charset="2"/>
              <a:buNone/>
            </a:pPr>
            <a:r>
              <a:rPr lang="en-US" altLang="zh-CN" dirty="0" smtClean="0">
                <a:solidFill>
                  <a:srgbClr val="FF3300"/>
                </a:solidFill>
              </a:rPr>
              <a:t>P</a:t>
            </a:r>
            <a:r>
              <a:rPr lang="en-US" altLang="zh-CN" dirty="0" smtClean="0"/>
              <a:t>  </a:t>
            </a:r>
            <a:r>
              <a:rPr lang="zh-CN" altLang="en-US" dirty="0" smtClean="0">
                <a:solidFill>
                  <a:srgbClr val="FF3300"/>
                </a:solidFill>
              </a:rPr>
              <a:t>拒绝执行该操作</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mtClean="0"/>
              <a:t>DBMS</a:t>
            </a:r>
            <a:r>
              <a:rPr lang="zh-CN" altLang="en-US" smtClean="0"/>
              <a:t>的完整性控制机制（续）</a:t>
            </a:r>
          </a:p>
        </p:txBody>
      </p:sp>
      <p:sp>
        <p:nvSpPr>
          <p:cNvPr id="38915" name="Rectangle 3"/>
          <p:cNvSpPr>
            <a:spLocks noGrp="1" noChangeArrowheads="1"/>
          </p:cNvSpPr>
          <p:nvPr>
            <p:ph type="body" idx="1"/>
          </p:nvPr>
        </p:nvSpPr>
        <p:spPr/>
        <p:txBody>
          <a:bodyPr/>
          <a:lstStyle/>
          <a:p>
            <a:pPr eaLnBrk="1" hangingPunct="1">
              <a:lnSpc>
                <a:spcPct val="120000"/>
              </a:lnSpc>
              <a:buFont typeface="Wingdings" pitchFamily="2" charset="2"/>
              <a:buNone/>
            </a:pPr>
            <a:r>
              <a:rPr lang="zh-CN" altLang="en-US" sz="2600" dirty="0" smtClean="0"/>
              <a:t>例</a:t>
            </a:r>
            <a:r>
              <a:rPr lang="en-US" altLang="zh-CN" sz="2600" dirty="0" smtClean="0"/>
              <a:t>2</a:t>
            </a:r>
            <a:r>
              <a:rPr lang="zh-CN" altLang="en-US" sz="2600" dirty="0" smtClean="0"/>
              <a:t>：在“</a:t>
            </a:r>
            <a:r>
              <a:rPr lang="zh-CN" altLang="en-US" sz="2600" dirty="0" smtClean="0">
                <a:solidFill>
                  <a:srgbClr val="FF3300"/>
                </a:solidFill>
              </a:rPr>
              <a:t>教授工资不得低于</a:t>
            </a:r>
            <a:r>
              <a:rPr lang="en-US" altLang="zh-CN" sz="2600" dirty="0" smtClean="0">
                <a:solidFill>
                  <a:srgbClr val="FF3300"/>
                </a:solidFill>
              </a:rPr>
              <a:t>1000</a:t>
            </a:r>
            <a:r>
              <a:rPr lang="zh-CN" altLang="en-US" sz="2600" dirty="0" smtClean="0">
                <a:solidFill>
                  <a:srgbClr val="FF3300"/>
                </a:solidFill>
              </a:rPr>
              <a:t>元</a:t>
            </a:r>
            <a:r>
              <a:rPr lang="zh-CN" altLang="en-US" sz="2600" dirty="0" smtClean="0"/>
              <a:t>”的约束中</a:t>
            </a:r>
          </a:p>
          <a:p>
            <a:pPr lvl="1" eaLnBrk="1" hangingPunct="1">
              <a:lnSpc>
                <a:spcPct val="120000"/>
              </a:lnSpc>
              <a:buFont typeface="Wingdings" pitchFamily="2" charset="2"/>
              <a:buNone/>
            </a:pPr>
            <a:r>
              <a:rPr lang="en-US" altLang="zh-CN" dirty="0" smtClean="0">
                <a:solidFill>
                  <a:srgbClr val="FF3300"/>
                </a:solidFill>
              </a:rPr>
              <a:t>D</a:t>
            </a:r>
            <a:r>
              <a:rPr lang="en-US" altLang="zh-CN" dirty="0" smtClean="0"/>
              <a:t>  </a:t>
            </a:r>
            <a:r>
              <a:rPr lang="zh-CN" altLang="en-US" dirty="0" smtClean="0"/>
              <a:t>约束作用的对象为工资</a:t>
            </a:r>
            <a:r>
              <a:rPr lang="en-US" altLang="zh-CN" dirty="0" smtClean="0">
                <a:solidFill>
                  <a:srgbClr val="FF3300"/>
                </a:solidFill>
              </a:rPr>
              <a:t>Sal</a:t>
            </a:r>
            <a:r>
              <a:rPr lang="zh-CN" altLang="en-US" dirty="0" smtClean="0"/>
              <a:t>属性</a:t>
            </a:r>
          </a:p>
          <a:p>
            <a:pPr lvl="1" eaLnBrk="1" hangingPunct="1">
              <a:lnSpc>
                <a:spcPct val="120000"/>
              </a:lnSpc>
              <a:buFont typeface="Wingdings" pitchFamily="2" charset="2"/>
              <a:buNone/>
            </a:pPr>
            <a:r>
              <a:rPr lang="en-US" altLang="zh-CN" dirty="0" smtClean="0">
                <a:solidFill>
                  <a:srgbClr val="FF3300"/>
                </a:solidFill>
              </a:rPr>
              <a:t>O</a:t>
            </a:r>
            <a:r>
              <a:rPr lang="en-US" altLang="zh-CN" dirty="0" smtClean="0"/>
              <a:t>  </a:t>
            </a:r>
            <a:r>
              <a:rPr lang="zh-CN" altLang="en-US" dirty="0" smtClean="0">
                <a:solidFill>
                  <a:srgbClr val="FF3300"/>
                </a:solidFill>
              </a:rPr>
              <a:t>插入或修改</a:t>
            </a:r>
            <a:r>
              <a:rPr lang="zh-CN" altLang="en-US" dirty="0" smtClean="0"/>
              <a:t>职工元组时</a:t>
            </a:r>
          </a:p>
          <a:p>
            <a:pPr lvl="1" eaLnBrk="1" hangingPunct="1">
              <a:lnSpc>
                <a:spcPct val="120000"/>
              </a:lnSpc>
              <a:buFont typeface="Wingdings" pitchFamily="2" charset="2"/>
              <a:buNone/>
            </a:pPr>
            <a:r>
              <a:rPr lang="en-US" altLang="zh-CN" dirty="0" smtClean="0">
                <a:solidFill>
                  <a:srgbClr val="FF3300"/>
                </a:solidFill>
              </a:rPr>
              <a:t>A</a:t>
            </a:r>
            <a:r>
              <a:rPr lang="en-US" altLang="zh-CN" dirty="0" smtClean="0"/>
              <a:t>  </a:t>
            </a:r>
            <a:r>
              <a:rPr lang="en-US" altLang="zh-CN" dirty="0" smtClean="0">
                <a:solidFill>
                  <a:srgbClr val="FF3300"/>
                </a:solidFill>
              </a:rPr>
              <a:t>Sal</a:t>
            </a:r>
            <a:r>
              <a:rPr lang="zh-CN" altLang="en-US" dirty="0" smtClean="0">
                <a:solidFill>
                  <a:srgbClr val="FF3300"/>
                </a:solidFill>
              </a:rPr>
              <a:t>不能小于</a:t>
            </a:r>
            <a:r>
              <a:rPr lang="en-US" altLang="zh-CN" dirty="0" smtClean="0">
                <a:solidFill>
                  <a:srgbClr val="FF3300"/>
                </a:solidFill>
              </a:rPr>
              <a:t>1000</a:t>
            </a:r>
          </a:p>
          <a:p>
            <a:pPr lvl="1" eaLnBrk="1" hangingPunct="1">
              <a:lnSpc>
                <a:spcPct val="120000"/>
              </a:lnSpc>
              <a:buFont typeface="Wingdings" pitchFamily="2" charset="2"/>
              <a:buNone/>
            </a:pPr>
            <a:r>
              <a:rPr lang="en-US" altLang="zh-CN" dirty="0" smtClean="0">
                <a:solidFill>
                  <a:srgbClr val="FF3300"/>
                </a:solidFill>
              </a:rPr>
              <a:t>C</a:t>
            </a:r>
            <a:r>
              <a:rPr lang="en-US" altLang="zh-CN" dirty="0" smtClean="0"/>
              <a:t>  </a:t>
            </a:r>
            <a:r>
              <a:rPr lang="zh-CN" altLang="en-US" dirty="0" smtClean="0">
                <a:solidFill>
                  <a:srgbClr val="FF3300"/>
                </a:solidFill>
              </a:rPr>
              <a:t>职称</a:t>
            </a:r>
            <a:r>
              <a:rPr lang="en-US" altLang="zh-CN" dirty="0" smtClean="0">
                <a:solidFill>
                  <a:srgbClr val="FF3300"/>
                </a:solidFill>
              </a:rPr>
              <a:t>=′</a:t>
            </a:r>
            <a:r>
              <a:rPr lang="zh-CN" altLang="en-US" dirty="0" smtClean="0">
                <a:solidFill>
                  <a:srgbClr val="FF3300"/>
                </a:solidFill>
              </a:rPr>
              <a:t>教授</a:t>
            </a:r>
            <a:r>
              <a:rPr lang="en-US" altLang="zh-CN" dirty="0" smtClean="0">
                <a:solidFill>
                  <a:srgbClr val="FF3300"/>
                </a:solidFill>
              </a:rPr>
              <a:t>′</a:t>
            </a:r>
            <a:r>
              <a:rPr lang="en-US" altLang="zh-CN" dirty="0" smtClean="0"/>
              <a:t>(</a:t>
            </a:r>
            <a:r>
              <a:rPr lang="en-US" altLang="zh-CN" dirty="0" smtClean="0">
                <a:solidFill>
                  <a:srgbClr val="FF3300"/>
                </a:solidFill>
              </a:rPr>
              <a:t>A</a:t>
            </a:r>
            <a:r>
              <a:rPr lang="zh-CN" altLang="en-US" dirty="0" smtClean="0">
                <a:solidFill>
                  <a:srgbClr val="FF3300"/>
                </a:solidFill>
              </a:rPr>
              <a:t>仅作用于职称</a:t>
            </a:r>
            <a:r>
              <a:rPr lang="en-US" altLang="zh-CN" dirty="0" smtClean="0">
                <a:solidFill>
                  <a:srgbClr val="FF3300"/>
                </a:solidFill>
              </a:rPr>
              <a:t>=‘</a:t>
            </a:r>
            <a:r>
              <a:rPr lang="zh-CN" altLang="en-US" dirty="0" smtClean="0">
                <a:solidFill>
                  <a:srgbClr val="FF3300"/>
                </a:solidFill>
              </a:rPr>
              <a:t>教授’的记录</a:t>
            </a:r>
            <a:r>
              <a:rPr lang="en-US" altLang="zh-CN" dirty="0" smtClean="0"/>
              <a:t>)</a:t>
            </a:r>
          </a:p>
          <a:p>
            <a:pPr lvl="1" eaLnBrk="1" hangingPunct="1">
              <a:lnSpc>
                <a:spcPct val="120000"/>
              </a:lnSpc>
              <a:buFont typeface="Wingdings" pitchFamily="2" charset="2"/>
              <a:buNone/>
            </a:pPr>
            <a:r>
              <a:rPr lang="en-US" altLang="zh-CN" dirty="0" smtClean="0">
                <a:solidFill>
                  <a:srgbClr val="FF3300"/>
                </a:solidFill>
              </a:rPr>
              <a:t>P</a:t>
            </a:r>
            <a:r>
              <a:rPr lang="en-US" altLang="zh-CN" dirty="0" smtClean="0"/>
              <a:t>  </a:t>
            </a:r>
            <a:r>
              <a:rPr lang="zh-CN" altLang="en-US" dirty="0" smtClean="0">
                <a:solidFill>
                  <a:srgbClr val="FF3300"/>
                </a:solidFill>
              </a:rPr>
              <a:t>拒绝执行该操作</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z="3800" smtClean="0"/>
              <a:t>二、关系系统三类完整性的实现</a:t>
            </a:r>
          </a:p>
        </p:txBody>
      </p:sp>
      <p:sp>
        <p:nvSpPr>
          <p:cNvPr id="39939" name="Rectangle 3"/>
          <p:cNvSpPr>
            <a:spLocks noGrp="1" noChangeArrowheads="1"/>
          </p:cNvSpPr>
          <p:nvPr>
            <p:ph type="body" idx="1"/>
          </p:nvPr>
        </p:nvSpPr>
        <p:spPr/>
        <p:txBody>
          <a:bodyPr/>
          <a:lstStyle/>
          <a:p>
            <a:pPr eaLnBrk="1" hangingPunct="1">
              <a:lnSpc>
                <a:spcPct val="90000"/>
              </a:lnSpc>
              <a:spcBef>
                <a:spcPct val="60000"/>
              </a:spcBef>
            </a:pPr>
            <a:r>
              <a:rPr lang="zh-CN" altLang="en-US" sz="2600" dirty="0" smtClean="0"/>
              <a:t>目前</a:t>
            </a:r>
            <a:r>
              <a:rPr lang="zh-CN" altLang="en-US" sz="2600" dirty="0" smtClean="0">
                <a:solidFill>
                  <a:srgbClr val="FF3300"/>
                </a:solidFill>
              </a:rPr>
              <a:t>许多关系数据库系统都提供了定义和检查实体完整性、参照完整性和用户定义的完整性</a:t>
            </a:r>
            <a:r>
              <a:rPr lang="zh-CN" altLang="en-US" sz="2600" dirty="0" smtClean="0"/>
              <a:t>的功能。</a:t>
            </a:r>
          </a:p>
          <a:p>
            <a:pPr eaLnBrk="1" hangingPunct="1">
              <a:lnSpc>
                <a:spcPct val="90000"/>
              </a:lnSpc>
              <a:spcBef>
                <a:spcPct val="60000"/>
              </a:spcBef>
            </a:pPr>
            <a:r>
              <a:rPr lang="zh-CN" altLang="en-US" sz="2600" dirty="0" smtClean="0">
                <a:solidFill>
                  <a:srgbClr val="FF3300"/>
                </a:solidFill>
              </a:rPr>
              <a:t>对于违反实体完整性规则和用户定义的完整性规则的操作一般都是采用拒绝执行的方式</a:t>
            </a:r>
            <a:r>
              <a:rPr lang="zh-CN" altLang="en-US" sz="2600" dirty="0" smtClean="0"/>
              <a:t>进行处理。</a:t>
            </a:r>
          </a:p>
          <a:p>
            <a:pPr eaLnBrk="1" hangingPunct="1">
              <a:lnSpc>
                <a:spcPct val="90000"/>
              </a:lnSpc>
              <a:spcBef>
                <a:spcPct val="60000"/>
              </a:spcBef>
            </a:pPr>
            <a:r>
              <a:rPr lang="zh-CN" altLang="en-US" sz="2600" dirty="0" smtClean="0"/>
              <a:t>而</a:t>
            </a:r>
            <a:r>
              <a:rPr lang="zh-CN" altLang="en-US" sz="2600" dirty="0" smtClean="0">
                <a:solidFill>
                  <a:srgbClr val="FF3300"/>
                </a:solidFill>
              </a:rPr>
              <a:t>对于违反参照完整性的操作</a:t>
            </a:r>
            <a:r>
              <a:rPr lang="zh-CN" altLang="en-US" sz="2600" dirty="0" smtClean="0"/>
              <a:t>，并不都是简单地拒绝执行，有时还需要采取另一种方法，即接受这个操作，同时执行一些附加的操作，以保证数据库的状态仍然是正确的。</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z="3800" smtClean="0"/>
              <a:t>三、参照完整性的实现</a:t>
            </a:r>
          </a:p>
        </p:txBody>
      </p:sp>
      <p:sp>
        <p:nvSpPr>
          <p:cNvPr id="40963" name="Rectangle 3"/>
          <p:cNvSpPr>
            <a:spLocks noGrp="1" noChangeArrowheads="1"/>
          </p:cNvSpPr>
          <p:nvPr>
            <p:ph type="body" idx="1"/>
          </p:nvPr>
        </p:nvSpPr>
        <p:spPr>
          <a:xfrm>
            <a:off x="914400" y="1828800"/>
            <a:ext cx="7924800" cy="4114800"/>
          </a:xfrm>
        </p:spPr>
        <p:txBody>
          <a:bodyPr/>
          <a:lstStyle/>
          <a:p>
            <a:pPr eaLnBrk="1" hangingPunct="1">
              <a:buFont typeface="Wingdings" pitchFamily="2" charset="2"/>
              <a:buNone/>
            </a:pPr>
            <a:r>
              <a:rPr lang="zh-CN" altLang="en-US" sz="2300" dirty="0" smtClean="0"/>
              <a:t>例</a:t>
            </a:r>
            <a:r>
              <a:rPr lang="en-US" altLang="zh-CN" sz="2300" dirty="0" smtClean="0"/>
              <a:t>:</a:t>
            </a:r>
            <a:r>
              <a:rPr lang="zh-CN" altLang="en-US" sz="2300" dirty="0" smtClean="0"/>
              <a:t>职工－部门数据库包含职工表</a:t>
            </a:r>
            <a:r>
              <a:rPr lang="en-US" altLang="zh-CN" sz="2300" dirty="0" smtClean="0">
                <a:solidFill>
                  <a:srgbClr val="FF3300"/>
                </a:solidFill>
              </a:rPr>
              <a:t>EMP</a:t>
            </a:r>
            <a:r>
              <a:rPr lang="zh-CN" altLang="en-US" sz="2300" dirty="0" smtClean="0"/>
              <a:t>和部门表</a:t>
            </a:r>
            <a:r>
              <a:rPr lang="en-US" altLang="zh-CN" sz="2300" dirty="0" smtClean="0">
                <a:solidFill>
                  <a:srgbClr val="FF3300"/>
                </a:solidFill>
              </a:rPr>
              <a:t>DEPT</a:t>
            </a:r>
          </a:p>
          <a:p>
            <a:pPr eaLnBrk="1" hangingPunct="1">
              <a:buFontTx/>
              <a:buChar char="–"/>
            </a:pPr>
            <a:r>
              <a:rPr lang="en-US" altLang="zh-CN" sz="2100" dirty="0" smtClean="0"/>
              <a:t>DEPT</a:t>
            </a:r>
            <a:r>
              <a:rPr lang="zh-CN" altLang="en-US" sz="2100" dirty="0" smtClean="0"/>
              <a:t>关系的主码为部门号</a:t>
            </a:r>
            <a:r>
              <a:rPr lang="en-US" altLang="zh-CN" sz="2100" dirty="0" err="1" smtClean="0">
                <a:solidFill>
                  <a:srgbClr val="FF3300"/>
                </a:solidFill>
              </a:rPr>
              <a:t>Deptno</a:t>
            </a:r>
            <a:endParaRPr lang="en-US" altLang="zh-CN" sz="2100" dirty="0" smtClean="0">
              <a:solidFill>
                <a:srgbClr val="FF3300"/>
              </a:solidFill>
            </a:endParaRPr>
          </a:p>
          <a:p>
            <a:pPr eaLnBrk="1" hangingPunct="1">
              <a:buFontTx/>
              <a:buChar char="–"/>
            </a:pPr>
            <a:r>
              <a:rPr lang="en-US" altLang="zh-CN" sz="2100" dirty="0" smtClean="0"/>
              <a:t>EMP</a:t>
            </a:r>
            <a:r>
              <a:rPr lang="zh-CN" altLang="en-US" sz="2100" dirty="0" smtClean="0"/>
              <a:t>关系的主码为职工号</a:t>
            </a:r>
            <a:r>
              <a:rPr lang="en-US" altLang="zh-CN" sz="2100" dirty="0" err="1" smtClean="0">
                <a:solidFill>
                  <a:srgbClr val="FF3300"/>
                </a:solidFill>
              </a:rPr>
              <a:t>Empno</a:t>
            </a:r>
            <a:r>
              <a:rPr lang="en-US" altLang="zh-CN" sz="2100" dirty="0" smtClean="0"/>
              <a:t>, </a:t>
            </a:r>
            <a:r>
              <a:rPr lang="zh-CN" altLang="en-US" sz="2100" dirty="0" smtClean="0"/>
              <a:t>外码为部门号</a:t>
            </a:r>
            <a:r>
              <a:rPr lang="en-US" altLang="zh-CN" sz="2100" dirty="0" err="1" smtClean="0">
                <a:solidFill>
                  <a:srgbClr val="FF3300"/>
                </a:solidFill>
              </a:rPr>
              <a:t>Deptno</a:t>
            </a:r>
            <a:endParaRPr lang="en-US" altLang="zh-CN" sz="2100" dirty="0" smtClean="0">
              <a:solidFill>
                <a:srgbClr val="FF3300"/>
              </a:solidFill>
            </a:endParaRPr>
          </a:p>
          <a:p>
            <a:pPr eaLnBrk="1" hangingPunct="1">
              <a:buFontTx/>
              <a:buChar char="–"/>
            </a:pPr>
            <a:r>
              <a:rPr lang="zh-CN" altLang="en-US" sz="2100" dirty="0" smtClean="0"/>
              <a:t>该</a:t>
            </a:r>
            <a:r>
              <a:rPr lang="en-US" altLang="zh-CN" sz="2100" dirty="0" err="1" smtClean="0"/>
              <a:t>Deptno</a:t>
            </a:r>
            <a:r>
              <a:rPr lang="zh-CN" altLang="en-US" sz="2100" dirty="0" smtClean="0"/>
              <a:t>与</a:t>
            </a:r>
            <a:r>
              <a:rPr lang="en-US" altLang="zh-CN" sz="2100" dirty="0" smtClean="0"/>
              <a:t>DEPT</a:t>
            </a:r>
            <a:r>
              <a:rPr lang="zh-CN" altLang="en-US" sz="2100" dirty="0" smtClean="0"/>
              <a:t>关系中</a:t>
            </a:r>
            <a:r>
              <a:rPr lang="en-US" altLang="zh-CN" sz="2100" dirty="0" err="1" smtClean="0"/>
              <a:t>Deptno</a:t>
            </a:r>
            <a:r>
              <a:rPr lang="zh-CN" altLang="en-US" sz="2100" dirty="0" smtClean="0">
                <a:solidFill>
                  <a:srgbClr val="FF3300"/>
                </a:solidFill>
              </a:rPr>
              <a:t>相对应</a:t>
            </a:r>
          </a:p>
          <a:p>
            <a:pPr eaLnBrk="1" hangingPunct="1">
              <a:buFontTx/>
              <a:buChar char="–"/>
            </a:pPr>
            <a:r>
              <a:rPr lang="zh-CN" altLang="en-US" sz="2100" dirty="0" smtClean="0"/>
              <a:t>称</a:t>
            </a:r>
            <a:r>
              <a:rPr lang="en-US" altLang="zh-CN" sz="2100" dirty="0" smtClean="0"/>
              <a:t>DEPT</a:t>
            </a:r>
            <a:r>
              <a:rPr lang="zh-CN" altLang="en-US" sz="2100" dirty="0" smtClean="0"/>
              <a:t>为被参照关系或目标关系，</a:t>
            </a:r>
            <a:r>
              <a:rPr lang="en-US" altLang="zh-CN" sz="2100" dirty="0" smtClean="0"/>
              <a:t>EMP</a:t>
            </a:r>
            <a:r>
              <a:rPr lang="zh-CN" altLang="en-US" sz="2100" dirty="0" smtClean="0"/>
              <a:t>为参照关系</a:t>
            </a:r>
          </a:p>
          <a:p>
            <a:pPr eaLnBrk="1" hangingPunct="1">
              <a:buFont typeface="Wingdings" pitchFamily="2" charset="2"/>
              <a:buNone/>
            </a:pPr>
            <a:endParaRPr lang="zh-CN" altLang="en-US" sz="2600" dirty="0" smtClean="0"/>
          </a:p>
          <a:p>
            <a:pPr eaLnBrk="1" hangingPunct="1">
              <a:buFont typeface="Wingdings" pitchFamily="2" charset="2"/>
              <a:buNone/>
            </a:pPr>
            <a:r>
              <a:rPr lang="en-US" altLang="zh-CN" sz="2600" dirty="0" smtClean="0"/>
              <a:t>RDBMS</a:t>
            </a:r>
            <a:r>
              <a:rPr lang="zh-CN" altLang="en-US" sz="2600" dirty="0" smtClean="0"/>
              <a:t>实现参照完整性时需要考虑以下</a:t>
            </a:r>
            <a:r>
              <a:rPr lang="en-US" altLang="zh-CN" sz="2600" dirty="0" smtClean="0"/>
              <a:t>4</a:t>
            </a:r>
            <a:r>
              <a:rPr lang="zh-CN" altLang="en-US" sz="2600" dirty="0" smtClean="0"/>
              <a:t>方面：</a:t>
            </a:r>
          </a:p>
          <a:p>
            <a:pPr lvl="1" eaLnBrk="1" hangingPunct="1">
              <a:buFont typeface="Wingdings" pitchFamily="2" charset="2"/>
              <a:buNone/>
            </a:pPr>
            <a:endParaRPr lang="en-US" altLang="zh-CN" sz="2200" dirty="0"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z="3800" smtClean="0"/>
              <a:t>参照完整性的实现（续）</a:t>
            </a:r>
          </a:p>
        </p:txBody>
      </p:sp>
      <p:sp>
        <p:nvSpPr>
          <p:cNvPr id="41987" name="Rectangle 3"/>
          <p:cNvSpPr>
            <a:spLocks noGrp="1" noChangeArrowheads="1"/>
          </p:cNvSpPr>
          <p:nvPr>
            <p:ph type="body" idx="1"/>
          </p:nvPr>
        </p:nvSpPr>
        <p:spPr/>
        <p:txBody>
          <a:bodyPr/>
          <a:lstStyle/>
          <a:p>
            <a:pPr eaLnBrk="1" hangingPunct="1"/>
            <a:r>
              <a:rPr lang="en-US" altLang="zh-CN" sz="3400" dirty="0" smtClean="0"/>
              <a:t>1. </a:t>
            </a:r>
            <a:r>
              <a:rPr lang="zh-CN" altLang="en-US" sz="3400" dirty="0" smtClean="0"/>
              <a:t>外码是否可以接受空值的问题</a:t>
            </a:r>
            <a:endParaRPr lang="zh-CN" altLang="en-US" sz="2600" dirty="0" smtClean="0"/>
          </a:p>
          <a:p>
            <a:pPr lvl="1" eaLnBrk="1" hangingPunct="1">
              <a:lnSpc>
                <a:spcPct val="120000"/>
              </a:lnSpc>
              <a:spcBef>
                <a:spcPct val="60000"/>
              </a:spcBef>
            </a:pPr>
            <a:r>
              <a:rPr lang="zh-CN" altLang="en-US" dirty="0" smtClean="0"/>
              <a:t>外码是否能够取空值</a:t>
            </a:r>
            <a:r>
              <a:rPr lang="zh-CN" altLang="en-US" dirty="0" smtClean="0">
                <a:solidFill>
                  <a:srgbClr val="FF3300"/>
                </a:solidFill>
              </a:rPr>
              <a:t>是依赖于应用环境的语义的</a:t>
            </a:r>
            <a:r>
              <a:rPr lang="zh-CN" altLang="en-US" dirty="0" smtClean="0"/>
              <a:t>。</a:t>
            </a:r>
          </a:p>
          <a:p>
            <a:pPr lvl="1" eaLnBrk="1" hangingPunct="1">
              <a:lnSpc>
                <a:spcPct val="120000"/>
              </a:lnSpc>
              <a:spcBef>
                <a:spcPct val="60000"/>
              </a:spcBef>
            </a:pPr>
            <a:r>
              <a:rPr lang="zh-CN" altLang="en-US" dirty="0" smtClean="0"/>
              <a:t>在实现参照完整性时，系统除了应该提供定义外码的机制，还</a:t>
            </a:r>
            <a:r>
              <a:rPr lang="zh-CN" altLang="en-US" dirty="0" smtClean="0">
                <a:solidFill>
                  <a:srgbClr val="FF3300"/>
                </a:solidFill>
              </a:rPr>
              <a:t>应提供定义外码列是否允许空值的机制</a:t>
            </a:r>
            <a:r>
              <a:rPr lang="zh-CN" altLang="en-US" dirty="0" smtClean="0"/>
              <a:t>。</a:t>
            </a:r>
            <a:endParaRPr lang="zh-CN" altLang="en-US" sz="2200" dirty="0" smtClean="0"/>
          </a:p>
          <a:p>
            <a:pPr lvl="1" eaLnBrk="1" hangingPunct="1"/>
            <a:endParaRPr lang="en-US" altLang="zh-CN" sz="2200" dirty="0"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完整性（续）</a:t>
            </a:r>
          </a:p>
        </p:txBody>
      </p:sp>
      <p:sp>
        <p:nvSpPr>
          <p:cNvPr id="6147" name="Rectangle 3"/>
          <p:cNvSpPr>
            <a:spLocks noGrp="1" noChangeArrowheads="1"/>
          </p:cNvSpPr>
          <p:nvPr>
            <p:ph type="body" idx="1"/>
          </p:nvPr>
        </p:nvSpPr>
        <p:spPr/>
        <p:txBody>
          <a:bodyPr/>
          <a:lstStyle/>
          <a:p>
            <a:pPr eaLnBrk="1" hangingPunct="1">
              <a:lnSpc>
                <a:spcPct val="90000"/>
              </a:lnSpc>
            </a:pPr>
            <a:r>
              <a:rPr lang="zh-CN" altLang="en-US" sz="3400" smtClean="0"/>
              <a:t>完整性控制机制</a:t>
            </a:r>
            <a:r>
              <a:rPr lang="en-US" altLang="zh-CN" sz="3400" smtClean="0"/>
              <a:t>(</a:t>
            </a:r>
            <a:r>
              <a:rPr lang="zh-CN" altLang="en-US" sz="3400" smtClean="0"/>
              <a:t>续</a:t>
            </a:r>
            <a:r>
              <a:rPr lang="en-US" altLang="zh-CN" sz="3400" smtClean="0"/>
              <a:t>)</a:t>
            </a:r>
            <a:endParaRPr lang="en-US" altLang="zh-CN" sz="2600" smtClean="0"/>
          </a:p>
          <a:p>
            <a:pPr lvl="1" eaLnBrk="1" hangingPunct="1">
              <a:lnSpc>
                <a:spcPct val="90000"/>
              </a:lnSpc>
              <a:buFont typeface="Wingdings" pitchFamily="2" charset="2"/>
              <a:buNone/>
            </a:pPr>
            <a:endParaRPr lang="en-US" altLang="zh-CN" smtClean="0"/>
          </a:p>
          <a:p>
            <a:pPr lvl="1" eaLnBrk="1" hangingPunct="1">
              <a:lnSpc>
                <a:spcPct val="90000"/>
              </a:lnSpc>
              <a:buFont typeface="Wingdings" pitchFamily="2" charset="2"/>
              <a:buNone/>
            </a:pPr>
            <a:r>
              <a:rPr lang="en-US" altLang="zh-CN" sz="3000" smtClean="0"/>
              <a:t>1.</a:t>
            </a:r>
            <a:r>
              <a:rPr lang="zh-CN" altLang="en-US" sz="3000" smtClean="0"/>
              <a:t>完整性</a:t>
            </a:r>
            <a:r>
              <a:rPr lang="zh-CN" altLang="en-US" sz="3000" smtClean="0">
                <a:solidFill>
                  <a:srgbClr val="FF3300"/>
                </a:solidFill>
              </a:rPr>
              <a:t>约束</a:t>
            </a:r>
            <a:r>
              <a:rPr lang="zh-CN" altLang="en-US" sz="3000" smtClean="0"/>
              <a:t>条件</a:t>
            </a:r>
            <a:r>
              <a:rPr lang="zh-CN" altLang="en-US" sz="3000" smtClean="0">
                <a:solidFill>
                  <a:srgbClr val="FF3300"/>
                </a:solidFill>
              </a:rPr>
              <a:t>定义</a:t>
            </a:r>
            <a:r>
              <a:rPr lang="zh-CN" altLang="en-US" sz="3000" smtClean="0"/>
              <a:t>机制</a:t>
            </a:r>
          </a:p>
          <a:p>
            <a:pPr lvl="1" eaLnBrk="1" hangingPunct="1">
              <a:spcBef>
                <a:spcPct val="60000"/>
              </a:spcBef>
            </a:pPr>
            <a:r>
              <a:rPr lang="zh-CN" altLang="en-US" smtClean="0"/>
              <a:t>完整性约束条件是</a:t>
            </a:r>
            <a:r>
              <a:rPr lang="zh-CN" altLang="en-US" smtClean="0">
                <a:solidFill>
                  <a:srgbClr val="FF3300"/>
                </a:solidFill>
              </a:rPr>
              <a:t>数据模型</a:t>
            </a:r>
            <a:r>
              <a:rPr lang="zh-CN" altLang="en-US" smtClean="0"/>
              <a:t>的一个重要组成部分</a:t>
            </a:r>
            <a:r>
              <a:rPr lang="en-US" altLang="zh-CN" smtClean="0"/>
              <a:t>,</a:t>
            </a:r>
            <a:r>
              <a:rPr lang="zh-CN" altLang="en-US" smtClean="0"/>
              <a:t>它约束了数据库中数据的语义。</a:t>
            </a:r>
          </a:p>
          <a:p>
            <a:pPr lvl="1" eaLnBrk="1" hangingPunct="1">
              <a:spcBef>
                <a:spcPct val="60000"/>
              </a:spcBef>
            </a:pPr>
            <a:r>
              <a:rPr lang="en-US" altLang="zh-CN" smtClean="0">
                <a:solidFill>
                  <a:srgbClr val="FF3300"/>
                </a:solidFill>
              </a:rPr>
              <a:t>DBMS</a:t>
            </a:r>
            <a:r>
              <a:rPr lang="zh-CN" altLang="en-US" smtClean="0"/>
              <a:t>应提供手段让用户根据现实世界的语义定义数据库的完整性约束条件，并把它们作为模式的一部分存入数据库中。</a:t>
            </a:r>
            <a:r>
              <a:rPr lang="zh-CN" altLang="en-US" sz="2200" smtClean="0"/>
              <a:t>    </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z="3800" smtClean="0"/>
              <a:t>参照完整性的实现（续）</a:t>
            </a:r>
          </a:p>
        </p:txBody>
      </p:sp>
      <p:sp>
        <p:nvSpPr>
          <p:cNvPr id="43011" name="Rectangle 3"/>
          <p:cNvSpPr>
            <a:spLocks noGrp="1" noChangeArrowheads="1"/>
          </p:cNvSpPr>
          <p:nvPr>
            <p:ph type="body" idx="1"/>
          </p:nvPr>
        </p:nvSpPr>
        <p:spPr/>
        <p:txBody>
          <a:bodyPr/>
          <a:lstStyle/>
          <a:p>
            <a:pPr eaLnBrk="1" hangingPunct="1">
              <a:lnSpc>
                <a:spcPct val="140000"/>
              </a:lnSpc>
              <a:buFont typeface="Wingdings" pitchFamily="2" charset="2"/>
              <a:buNone/>
            </a:pPr>
            <a:r>
              <a:rPr lang="zh-CN" altLang="en-US" sz="2600" smtClean="0"/>
              <a:t>例</a:t>
            </a:r>
            <a:r>
              <a:rPr lang="en-US" altLang="zh-CN" sz="2600" smtClean="0"/>
              <a:t>1</a:t>
            </a:r>
            <a:r>
              <a:rPr lang="zh-CN" altLang="en-US" sz="2600" smtClean="0"/>
              <a:t>：在职工－部门数据库中，</a:t>
            </a:r>
            <a:r>
              <a:rPr lang="en-US" altLang="zh-CN" sz="2600" smtClean="0"/>
              <a:t>EMP</a:t>
            </a:r>
            <a:r>
              <a:rPr lang="zh-CN" altLang="en-US" sz="2600" smtClean="0"/>
              <a:t>关系包含有外码</a:t>
            </a:r>
            <a:r>
              <a:rPr lang="en-US" altLang="zh-CN" sz="2600" smtClean="0"/>
              <a:t>Deptno</a:t>
            </a:r>
            <a:r>
              <a:rPr lang="zh-CN" altLang="en-US" sz="2600" smtClean="0"/>
              <a:t>，某一元组的这一列若为空值，表示这个职工</a:t>
            </a:r>
            <a:r>
              <a:rPr lang="zh-CN" altLang="en-US" sz="2600" smtClean="0">
                <a:solidFill>
                  <a:srgbClr val="FF3300"/>
                </a:solidFill>
              </a:rPr>
              <a:t>尚未分配到任何具体的部门</a:t>
            </a:r>
            <a:r>
              <a:rPr lang="zh-CN" altLang="en-US" sz="2600" smtClean="0"/>
              <a:t>工作。这和应用环境的语义是相符的，因此</a:t>
            </a:r>
            <a:r>
              <a:rPr lang="en-US" altLang="zh-CN" sz="2600" smtClean="0">
                <a:solidFill>
                  <a:srgbClr val="FF3300"/>
                </a:solidFill>
              </a:rPr>
              <a:t>EMP</a:t>
            </a:r>
            <a:r>
              <a:rPr lang="zh-CN" altLang="en-US" sz="2600" smtClean="0">
                <a:solidFill>
                  <a:srgbClr val="FF3300"/>
                </a:solidFill>
              </a:rPr>
              <a:t>的</a:t>
            </a:r>
            <a:r>
              <a:rPr lang="en-US" altLang="zh-CN" sz="2600" smtClean="0">
                <a:solidFill>
                  <a:srgbClr val="FF3300"/>
                </a:solidFill>
              </a:rPr>
              <a:t>Deptno</a:t>
            </a:r>
            <a:r>
              <a:rPr lang="zh-CN" altLang="en-US" sz="2600" smtClean="0">
                <a:solidFill>
                  <a:srgbClr val="FF3300"/>
                </a:solidFill>
              </a:rPr>
              <a:t>列应允许空值</a:t>
            </a:r>
            <a:r>
              <a:rPr lang="zh-CN" altLang="en-US" sz="2600" smtClean="0"/>
              <a:t>。</a:t>
            </a:r>
          </a:p>
          <a:p>
            <a:pPr eaLnBrk="1" hangingPunct="1">
              <a:buFont typeface="Wingdings" pitchFamily="2" charset="2"/>
              <a:buNone/>
            </a:pPr>
            <a:endParaRPr lang="en-US" altLang="zh-CN" sz="2600"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z="3800" smtClean="0"/>
              <a:t>参照完整性的实现（续）</a:t>
            </a:r>
          </a:p>
        </p:txBody>
      </p:sp>
      <p:sp>
        <p:nvSpPr>
          <p:cNvPr id="44035" name="Rectangle 3"/>
          <p:cNvSpPr>
            <a:spLocks noGrp="1" noChangeArrowheads="1"/>
          </p:cNvSpPr>
          <p:nvPr>
            <p:ph type="body" idx="1"/>
          </p:nvPr>
        </p:nvSpPr>
        <p:spPr/>
        <p:txBody>
          <a:bodyPr/>
          <a:lstStyle/>
          <a:p>
            <a:pPr eaLnBrk="1" hangingPunct="1">
              <a:lnSpc>
                <a:spcPct val="130000"/>
              </a:lnSpc>
              <a:buFont typeface="Wingdings" pitchFamily="2" charset="2"/>
              <a:buNone/>
            </a:pPr>
            <a:r>
              <a:rPr lang="zh-CN" altLang="en-US" sz="2600" smtClean="0"/>
              <a:t>例</a:t>
            </a:r>
            <a:r>
              <a:rPr lang="en-US" altLang="zh-CN" sz="2600" smtClean="0"/>
              <a:t>2</a:t>
            </a:r>
            <a:r>
              <a:rPr lang="zh-CN" altLang="en-US" sz="2600" smtClean="0"/>
              <a:t>：在学生－选课数据库中，</a:t>
            </a:r>
          </a:p>
          <a:p>
            <a:pPr eaLnBrk="1" hangingPunct="1">
              <a:lnSpc>
                <a:spcPct val="130000"/>
              </a:lnSpc>
              <a:buFont typeface="Wingdings" pitchFamily="2" charset="2"/>
              <a:buNone/>
            </a:pPr>
            <a:r>
              <a:rPr lang="en-US" altLang="zh-CN" sz="2600" smtClean="0">
                <a:solidFill>
                  <a:srgbClr val="FF3300"/>
                </a:solidFill>
              </a:rPr>
              <a:t>Student</a:t>
            </a:r>
            <a:r>
              <a:rPr lang="zh-CN" altLang="en-US" sz="2600" smtClean="0"/>
              <a:t>关系为被参照关系，其主码为</a:t>
            </a:r>
            <a:r>
              <a:rPr lang="en-US" altLang="zh-CN" sz="2600" smtClean="0">
                <a:solidFill>
                  <a:srgbClr val="FF3300"/>
                </a:solidFill>
              </a:rPr>
              <a:t>Sno</a:t>
            </a:r>
            <a:r>
              <a:rPr lang="zh-CN" altLang="en-US" sz="2600" smtClean="0"/>
              <a:t>。</a:t>
            </a:r>
          </a:p>
          <a:p>
            <a:pPr eaLnBrk="1" hangingPunct="1">
              <a:lnSpc>
                <a:spcPct val="130000"/>
              </a:lnSpc>
              <a:buFont typeface="Wingdings" pitchFamily="2" charset="2"/>
              <a:buNone/>
            </a:pPr>
            <a:r>
              <a:rPr lang="en-US" altLang="zh-CN" sz="2600" smtClean="0">
                <a:solidFill>
                  <a:srgbClr val="FF3300"/>
                </a:solidFill>
              </a:rPr>
              <a:t>SC</a:t>
            </a:r>
            <a:r>
              <a:rPr lang="zh-CN" altLang="en-US" sz="2600" smtClean="0"/>
              <a:t>为参照关系，外码为</a:t>
            </a:r>
            <a:r>
              <a:rPr lang="en-US" altLang="zh-CN" sz="2600" smtClean="0">
                <a:solidFill>
                  <a:srgbClr val="FF3300"/>
                </a:solidFill>
              </a:rPr>
              <a:t>Sno</a:t>
            </a:r>
            <a:r>
              <a:rPr lang="zh-CN" altLang="en-US" sz="2600" smtClean="0"/>
              <a:t>。</a:t>
            </a:r>
          </a:p>
          <a:p>
            <a:pPr eaLnBrk="1" hangingPunct="1">
              <a:lnSpc>
                <a:spcPct val="130000"/>
              </a:lnSpc>
              <a:buFont typeface="Wingdings" pitchFamily="2" charset="2"/>
              <a:buNone/>
            </a:pPr>
            <a:r>
              <a:rPr lang="zh-CN" altLang="en-US" sz="2600" smtClean="0"/>
              <a:t>若</a:t>
            </a:r>
            <a:r>
              <a:rPr lang="en-US" altLang="zh-CN" sz="2600" smtClean="0"/>
              <a:t>SC</a:t>
            </a:r>
            <a:r>
              <a:rPr lang="zh-CN" altLang="en-US" sz="2600" smtClean="0"/>
              <a:t>的</a:t>
            </a:r>
            <a:r>
              <a:rPr lang="en-US" altLang="zh-CN" sz="2600" smtClean="0"/>
              <a:t>Sno</a:t>
            </a:r>
            <a:r>
              <a:rPr lang="zh-CN" altLang="en-US" sz="2600" smtClean="0"/>
              <a:t>为空值，则表明尚不存在的某个学生，或者某个不知学号的学生，选修了某门课程，其成绩记录在</a:t>
            </a:r>
            <a:r>
              <a:rPr lang="en-US" altLang="zh-CN" sz="2600" smtClean="0"/>
              <a:t>Grade</a:t>
            </a:r>
            <a:r>
              <a:rPr lang="zh-CN" altLang="en-US" sz="2600" smtClean="0"/>
              <a:t>列中。这与学校的应用环境是不相符的，因此</a:t>
            </a:r>
            <a:r>
              <a:rPr lang="en-US" altLang="zh-CN" sz="2600" smtClean="0">
                <a:solidFill>
                  <a:srgbClr val="FF3300"/>
                </a:solidFill>
              </a:rPr>
              <a:t>SC</a:t>
            </a:r>
            <a:r>
              <a:rPr lang="zh-CN" altLang="en-US" sz="2600" smtClean="0">
                <a:solidFill>
                  <a:srgbClr val="FF3300"/>
                </a:solidFill>
              </a:rPr>
              <a:t>的</a:t>
            </a:r>
            <a:r>
              <a:rPr lang="en-US" altLang="zh-CN" sz="2600" smtClean="0">
                <a:solidFill>
                  <a:srgbClr val="FF3300"/>
                </a:solidFill>
              </a:rPr>
              <a:t>Sno</a:t>
            </a:r>
            <a:r>
              <a:rPr lang="zh-CN" altLang="en-US" sz="2600" smtClean="0">
                <a:solidFill>
                  <a:srgbClr val="FF3300"/>
                </a:solidFill>
              </a:rPr>
              <a:t>列不能取空值</a:t>
            </a:r>
            <a:r>
              <a:rPr lang="zh-CN" altLang="en-US" sz="2600" smtClean="0"/>
              <a:t>。</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z="3800" smtClean="0"/>
              <a:t>参照完整性的实现（续）</a:t>
            </a:r>
          </a:p>
        </p:txBody>
      </p:sp>
      <p:sp>
        <p:nvSpPr>
          <p:cNvPr id="45059" name="Rectangle 3"/>
          <p:cNvSpPr>
            <a:spLocks noGrp="1" noChangeArrowheads="1"/>
          </p:cNvSpPr>
          <p:nvPr>
            <p:ph type="body" idx="1"/>
          </p:nvPr>
        </p:nvSpPr>
        <p:spPr/>
        <p:txBody>
          <a:bodyPr/>
          <a:lstStyle/>
          <a:p>
            <a:pPr eaLnBrk="1" hangingPunct="1"/>
            <a:r>
              <a:rPr lang="en-US" altLang="zh-CN" sz="3200" smtClean="0"/>
              <a:t>2. </a:t>
            </a:r>
            <a:r>
              <a:rPr lang="zh-CN" altLang="en-US" sz="3200" smtClean="0"/>
              <a:t>删除被参照关系的元组时的问题</a:t>
            </a:r>
          </a:p>
          <a:p>
            <a:pPr lvl="1" eaLnBrk="1" hangingPunct="1">
              <a:lnSpc>
                <a:spcPct val="110000"/>
              </a:lnSpc>
              <a:spcBef>
                <a:spcPct val="60000"/>
              </a:spcBef>
            </a:pPr>
            <a:r>
              <a:rPr lang="zh-CN" altLang="en-US" smtClean="0"/>
              <a:t>出现违约操作的情形</a:t>
            </a:r>
          </a:p>
          <a:p>
            <a:pPr lvl="2" eaLnBrk="1" hangingPunct="1">
              <a:lnSpc>
                <a:spcPct val="110000"/>
              </a:lnSpc>
              <a:spcBef>
                <a:spcPct val="60000"/>
              </a:spcBef>
            </a:pPr>
            <a:r>
              <a:rPr lang="zh-CN" altLang="en-US" sz="2600" smtClean="0">
                <a:solidFill>
                  <a:srgbClr val="FF3300"/>
                </a:solidFill>
              </a:rPr>
              <a:t>需要删除被参照关系的某个元组，而参照关系有若干元组的外码值与被删除的被参照关系的主码值相对应</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z="3800" smtClean="0"/>
              <a:t>参照完整性的实现（续）</a:t>
            </a:r>
          </a:p>
        </p:txBody>
      </p:sp>
      <p:sp>
        <p:nvSpPr>
          <p:cNvPr id="46083" name="Rectangle 3"/>
          <p:cNvSpPr>
            <a:spLocks noGrp="1" noChangeArrowheads="1"/>
          </p:cNvSpPr>
          <p:nvPr>
            <p:ph type="body" idx="1"/>
          </p:nvPr>
        </p:nvSpPr>
        <p:spPr/>
        <p:txBody>
          <a:bodyPr/>
          <a:lstStyle/>
          <a:p>
            <a:pPr eaLnBrk="1" hangingPunct="1"/>
            <a:r>
              <a:rPr lang="en-US" altLang="zh-CN" sz="2800" smtClean="0"/>
              <a:t>2. </a:t>
            </a:r>
            <a:r>
              <a:rPr lang="zh-CN" altLang="en-US" sz="2800" smtClean="0"/>
              <a:t>在被参照关系中删除元组时的问题</a:t>
            </a:r>
            <a:r>
              <a:rPr lang="en-US" altLang="zh-CN" sz="2800" smtClean="0"/>
              <a:t>(</a:t>
            </a:r>
            <a:r>
              <a:rPr lang="zh-CN" altLang="en-US" sz="2800" smtClean="0"/>
              <a:t>续</a:t>
            </a:r>
            <a:r>
              <a:rPr lang="en-US" altLang="zh-CN" sz="2800" smtClean="0"/>
              <a:t>)</a:t>
            </a:r>
          </a:p>
          <a:p>
            <a:pPr lvl="1" eaLnBrk="1" hangingPunct="1">
              <a:lnSpc>
                <a:spcPct val="110000"/>
              </a:lnSpc>
              <a:spcBef>
                <a:spcPct val="60000"/>
              </a:spcBef>
            </a:pPr>
            <a:r>
              <a:rPr lang="zh-CN" altLang="en-US" smtClean="0"/>
              <a:t>违约反应：可有三种策略</a:t>
            </a:r>
          </a:p>
          <a:p>
            <a:pPr lvl="2" eaLnBrk="1" hangingPunct="1">
              <a:lnSpc>
                <a:spcPct val="110000"/>
              </a:lnSpc>
            </a:pPr>
            <a:r>
              <a:rPr lang="zh-CN" altLang="en-US" sz="2600" smtClean="0">
                <a:solidFill>
                  <a:srgbClr val="FF3300"/>
                </a:solidFill>
              </a:rPr>
              <a:t>级联删除</a:t>
            </a:r>
            <a:r>
              <a:rPr lang="zh-CN" altLang="en-US" sz="2600" smtClean="0"/>
              <a:t>（</a:t>
            </a:r>
            <a:r>
              <a:rPr lang="en-US" altLang="zh-CN" sz="2600" smtClean="0"/>
              <a:t>CASCADES</a:t>
            </a:r>
            <a:r>
              <a:rPr lang="zh-CN" altLang="en-US" sz="2600" smtClean="0"/>
              <a:t>）</a:t>
            </a:r>
          </a:p>
          <a:p>
            <a:pPr lvl="2" eaLnBrk="1" hangingPunct="1">
              <a:lnSpc>
                <a:spcPct val="110000"/>
              </a:lnSpc>
            </a:pPr>
            <a:r>
              <a:rPr lang="zh-CN" altLang="en-US" sz="2600" smtClean="0">
                <a:solidFill>
                  <a:srgbClr val="FF3300"/>
                </a:solidFill>
              </a:rPr>
              <a:t>受限删除</a:t>
            </a:r>
            <a:r>
              <a:rPr lang="zh-CN" altLang="en-US" sz="2600" smtClean="0"/>
              <a:t>（</a:t>
            </a:r>
            <a:r>
              <a:rPr lang="en-US" altLang="zh-CN" sz="2600" smtClean="0"/>
              <a:t>RESTRICTED</a:t>
            </a:r>
            <a:r>
              <a:rPr lang="zh-CN" altLang="en-US" sz="2600" smtClean="0"/>
              <a:t>）</a:t>
            </a:r>
          </a:p>
          <a:p>
            <a:pPr lvl="2" eaLnBrk="1" hangingPunct="1">
              <a:lnSpc>
                <a:spcPct val="110000"/>
              </a:lnSpc>
            </a:pPr>
            <a:r>
              <a:rPr lang="zh-CN" altLang="en-US" sz="2600" smtClean="0">
                <a:solidFill>
                  <a:srgbClr val="FF3300"/>
                </a:solidFill>
              </a:rPr>
              <a:t>置空值删除</a:t>
            </a:r>
            <a:r>
              <a:rPr lang="zh-CN" altLang="en-US" sz="2600" smtClean="0"/>
              <a:t>（</a:t>
            </a:r>
            <a:r>
              <a:rPr lang="en-US" altLang="zh-CN" sz="2600" smtClean="0"/>
              <a:t>NULLIFIES</a:t>
            </a:r>
            <a:r>
              <a:rPr lang="zh-CN" altLang="en-US" sz="2600" smtClean="0"/>
              <a:t>）</a:t>
            </a:r>
          </a:p>
          <a:p>
            <a:pPr lvl="1" eaLnBrk="1" hangingPunct="1">
              <a:lnSpc>
                <a:spcPct val="110000"/>
              </a:lnSpc>
              <a:buFont typeface="Wingdings" pitchFamily="2" charset="2"/>
              <a:buNone/>
            </a:pPr>
            <a:r>
              <a:rPr lang="zh-CN" altLang="en-US" smtClean="0"/>
              <a:t>	这三种处理方法，哪一种是正确的，要依应用环境的语义来定。</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z="3800" smtClean="0"/>
              <a:t>参照完整性的实现（续）</a:t>
            </a:r>
          </a:p>
        </p:txBody>
      </p:sp>
      <p:sp>
        <p:nvSpPr>
          <p:cNvPr id="47107" name="Rectangle 3"/>
          <p:cNvSpPr>
            <a:spLocks noGrp="1" noChangeArrowheads="1"/>
          </p:cNvSpPr>
          <p:nvPr>
            <p:ph type="body" idx="1"/>
          </p:nvPr>
        </p:nvSpPr>
        <p:spPr/>
        <p:txBody>
          <a:bodyPr/>
          <a:lstStyle/>
          <a:p>
            <a:pPr lvl="1" eaLnBrk="1" hangingPunct="1">
              <a:lnSpc>
                <a:spcPct val="110000"/>
              </a:lnSpc>
            </a:pPr>
            <a:r>
              <a:rPr lang="zh-CN" altLang="en-US" dirty="0" smtClean="0">
                <a:solidFill>
                  <a:schemeClr val="accent2"/>
                </a:solidFill>
              </a:rPr>
              <a:t>级联删除</a:t>
            </a:r>
          </a:p>
          <a:p>
            <a:pPr lvl="2" eaLnBrk="1" hangingPunct="1">
              <a:lnSpc>
                <a:spcPct val="110000"/>
              </a:lnSpc>
            </a:pPr>
            <a:r>
              <a:rPr lang="zh-CN" altLang="en-US" sz="2600" dirty="0" smtClean="0"/>
              <a:t>将参照关系中所有外码值与被参照关系中要删除元组主码值相对应的元组一起删除。</a:t>
            </a:r>
            <a:endParaRPr lang="zh-CN" altLang="en-US" dirty="0" smtClean="0"/>
          </a:p>
          <a:p>
            <a:pPr lvl="1" eaLnBrk="1" hangingPunct="1">
              <a:lnSpc>
                <a:spcPct val="110000"/>
              </a:lnSpc>
              <a:spcBef>
                <a:spcPct val="100000"/>
              </a:spcBef>
            </a:pPr>
            <a:r>
              <a:rPr lang="zh-CN" altLang="en-US" dirty="0" smtClean="0">
                <a:solidFill>
                  <a:schemeClr val="accent2"/>
                </a:solidFill>
              </a:rPr>
              <a:t>受限删除</a:t>
            </a:r>
          </a:p>
          <a:p>
            <a:pPr lvl="2" eaLnBrk="1" hangingPunct="1">
              <a:lnSpc>
                <a:spcPct val="110000"/>
              </a:lnSpc>
            </a:pPr>
            <a:r>
              <a:rPr lang="zh-CN" altLang="en-US" sz="2600" dirty="0" smtClean="0"/>
              <a:t>只有</a:t>
            </a:r>
            <a:r>
              <a:rPr lang="zh-CN" altLang="en-US" sz="2600" dirty="0" smtClean="0">
                <a:solidFill>
                  <a:srgbClr val="FF3300"/>
                </a:solidFill>
              </a:rPr>
              <a:t>当参照关系中没有任何元组的外码值与要删除的被参照关系的元组的主码值相对应时，系统才执行删除操作，否则拒绝此删除操作</a:t>
            </a:r>
            <a:r>
              <a:rPr lang="zh-CN" altLang="en-US" sz="2600" dirty="0" smtClean="0"/>
              <a:t>。</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44</a:t>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z="3800" smtClean="0"/>
              <a:t>参照完整性的实现（续）</a:t>
            </a:r>
          </a:p>
        </p:txBody>
      </p:sp>
      <p:sp>
        <p:nvSpPr>
          <p:cNvPr id="48131" name="Rectangle 3"/>
          <p:cNvSpPr>
            <a:spLocks noGrp="1" noChangeArrowheads="1"/>
          </p:cNvSpPr>
          <p:nvPr>
            <p:ph type="body" idx="1"/>
          </p:nvPr>
        </p:nvSpPr>
        <p:spPr/>
        <p:txBody>
          <a:bodyPr/>
          <a:lstStyle/>
          <a:p>
            <a:pPr lvl="1" eaLnBrk="1" hangingPunct="1">
              <a:lnSpc>
                <a:spcPct val="130000"/>
              </a:lnSpc>
            </a:pPr>
            <a:r>
              <a:rPr lang="zh-CN" altLang="en-US" smtClean="0">
                <a:solidFill>
                  <a:schemeClr val="accent2"/>
                </a:solidFill>
              </a:rPr>
              <a:t>置空值删除</a:t>
            </a:r>
          </a:p>
          <a:p>
            <a:pPr lvl="2" eaLnBrk="1" hangingPunct="1">
              <a:lnSpc>
                <a:spcPct val="130000"/>
              </a:lnSpc>
            </a:pPr>
            <a:r>
              <a:rPr lang="zh-CN" altLang="en-US" sz="2600" smtClean="0"/>
              <a:t>删除被参照关系的元组，并</a:t>
            </a:r>
            <a:r>
              <a:rPr lang="zh-CN" altLang="en-US" sz="2600" smtClean="0">
                <a:solidFill>
                  <a:srgbClr val="FF3300"/>
                </a:solidFill>
              </a:rPr>
              <a:t>将参照关系中所有与被参照关系中被删除元组主码值相等的外码值置为空值</a:t>
            </a:r>
            <a:r>
              <a:rPr lang="zh-CN" altLang="en-US" sz="2600" smtClean="0"/>
              <a:t>。</a:t>
            </a:r>
            <a:endParaRPr lang="zh-CN" altLang="en-US"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z="3800" smtClean="0"/>
              <a:t>参照完整性的实现（续）</a:t>
            </a:r>
          </a:p>
        </p:txBody>
      </p:sp>
      <p:sp>
        <p:nvSpPr>
          <p:cNvPr id="49155"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600" smtClean="0"/>
              <a:t>例：要删除</a:t>
            </a:r>
            <a:r>
              <a:rPr lang="en-US" altLang="zh-CN" sz="2600" smtClean="0"/>
              <a:t>Student</a:t>
            </a:r>
            <a:r>
              <a:rPr lang="zh-CN" altLang="en-US" sz="2600" smtClean="0"/>
              <a:t>关系中</a:t>
            </a:r>
            <a:r>
              <a:rPr lang="en-US" altLang="zh-CN" sz="2600" smtClean="0"/>
              <a:t>Sno=950001</a:t>
            </a:r>
            <a:r>
              <a:rPr lang="zh-CN" altLang="en-US" sz="2600" smtClean="0"/>
              <a:t>的元组，</a:t>
            </a:r>
          </a:p>
          <a:p>
            <a:pPr eaLnBrk="1" hangingPunct="1">
              <a:buFont typeface="Wingdings" pitchFamily="2" charset="2"/>
              <a:buNone/>
            </a:pPr>
            <a:r>
              <a:rPr lang="zh-CN" altLang="en-US" sz="2600" smtClean="0"/>
              <a:t>        而</a:t>
            </a:r>
            <a:r>
              <a:rPr lang="en-US" altLang="zh-CN" sz="2600" smtClean="0"/>
              <a:t>SC</a:t>
            </a:r>
            <a:r>
              <a:rPr lang="zh-CN" altLang="en-US" sz="2600" smtClean="0"/>
              <a:t>关系中有</a:t>
            </a:r>
            <a:r>
              <a:rPr lang="en-US" altLang="zh-CN" sz="2600" smtClean="0"/>
              <a:t>4</a:t>
            </a:r>
            <a:r>
              <a:rPr lang="zh-CN" altLang="en-US" sz="2600" smtClean="0"/>
              <a:t>个元组的</a:t>
            </a:r>
            <a:r>
              <a:rPr lang="en-US" altLang="zh-CN" sz="2600" smtClean="0"/>
              <a:t>Sno</a:t>
            </a:r>
            <a:r>
              <a:rPr lang="zh-CN" altLang="en-US" sz="2600" smtClean="0"/>
              <a:t>都等于</a:t>
            </a:r>
            <a:r>
              <a:rPr lang="en-US" altLang="zh-CN" sz="2600" smtClean="0"/>
              <a:t>950001</a:t>
            </a:r>
            <a:r>
              <a:rPr lang="zh-CN" altLang="en-US" sz="2600" smtClean="0"/>
              <a:t>。</a:t>
            </a:r>
            <a:endParaRPr lang="zh-CN" altLang="en-US" sz="2100" smtClean="0"/>
          </a:p>
          <a:p>
            <a:pPr lvl="1" eaLnBrk="1" hangingPunct="1">
              <a:buFont typeface="Wingdings" pitchFamily="2" charset="2"/>
              <a:buNone/>
            </a:pPr>
            <a:endParaRPr lang="zh-CN" altLang="en-US" sz="2000" smtClean="0"/>
          </a:p>
          <a:p>
            <a:pPr lvl="1" eaLnBrk="1" hangingPunct="1">
              <a:lnSpc>
                <a:spcPct val="120000"/>
              </a:lnSpc>
            </a:pPr>
            <a:r>
              <a:rPr lang="zh-CN" altLang="en-US" smtClean="0"/>
              <a:t>级联删除：将</a:t>
            </a:r>
            <a:r>
              <a:rPr lang="en-US" altLang="zh-CN" smtClean="0"/>
              <a:t>SC</a:t>
            </a:r>
            <a:r>
              <a:rPr lang="zh-CN" altLang="en-US" smtClean="0"/>
              <a:t>关系中所有</a:t>
            </a:r>
            <a:r>
              <a:rPr lang="en-US" altLang="zh-CN" smtClean="0"/>
              <a:t>4</a:t>
            </a:r>
            <a:r>
              <a:rPr lang="zh-CN" altLang="en-US" smtClean="0"/>
              <a:t>个</a:t>
            </a:r>
            <a:r>
              <a:rPr lang="en-US" altLang="zh-CN" smtClean="0"/>
              <a:t>Sno=950001</a:t>
            </a:r>
            <a:r>
              <a:rPr lang="zh-CN" altLang="en-US" smtClean="0"/>
              <a:t>的元组一起删除。</a:t>
            </a:r>
            <a:r>
              <a:rPr lang="zh-CN" altLang="en-US" smtClean="0">
                <a:solidFill>
                  <a:srgbClr val="FF3300"/>
                </a:solidFill>
              </a:rPr>
              <a:t>如果参照关系同时又是另一个关系的被参照关系，则这种删除操作会继续级联下去</a:t>
            </a:r>
            <a:r>
              <a:rPr lang="zh-CN" altLang="en-US" smtClean="0"/>
              <a:t>。</a:t>
            </a:r>
            <a:r>
              <a:rPr lang="zh-CN" altLang="en-US" sz="2200" smtClean="0"/>
              <a:t>  </a:t>
            </a:r>
          </a:p>
          <a:p>
            <a:pPr lvl="1" eaLnBrk="1" hangingPunct="1"/>
            <a:endParaRPr lang="zh-CN" altLang="en-US" sz="2200" smtClean="0"/>
          </a:p>
          <a:p>
            <a:pPr lvl="1" eaLnBrk="1" hangingPunct="1"/>
            <a:r>
              <a:rPr lang="zh-CN" altLang="en-US" smtClean="0"/>
              <a:t>受限删除：</a:t>
            </a:r>
            <a:r>
              <a:rPr lang="zh-CN" altLang="en-US" smtClean="0">
                <a:solidFill>
                  <a:srgbClr val="FF3300"/>
                </a:solidFill>
              </a:rPr>
              <a:t>系统将拒绝执行此删除操作</a:t>
            </a:r>
            <a:r>
              <a:rPr lang="zh-CN" altLang="en-US" smtClean="0"/>
              <a:t>。</a:t>
            </a:r>
            <a:endParaRPr lang="zh-CN" altLang="en-US" sz="2200"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z="3800" smtClean="0"/>
              <a:t>参照完整性的实现（续）</a:t>
            </a:r>
          </a:p>
        </p:txBody>
      </p:sp>
      <p:sp>
        <p:nvSpPr>
          <p:cNvPr id="50179" name="Rectangle 3"/>
          <p:cNvSpPr>
            <a:spLocks noGrp="1" noChangeArrowheads="1"/>
          </p:cNvSpPr>
          <p:nvPr>
            <p:ph type="body" idx="1"/>
          </p:nvPr>
        </p:nvSpPr>
        <p:spPr/>
        <p:txBody>
          <a:bodyPr/>
          <a:lstStyle/>
          <a:p>
            <a:pPr lvl="1" eaLnBrk="1" hangingPunct="1">
              <a:lnSpc>
                <a:spcPct val="120000"/>
              </a:lnSpc>
            </a:pPr>
            <a:r>
              <a:rPr lang="zh-CN" altLang="en-US" smtClean="0"/>
              <a:t>置空值删除：</a:t>
            </a:r>
            <a:r>
              <a:rPr lang="zh-CN" altLang="en-US" smtClean="0">
                <a:solidFill>
                  <a:srgbClr val="FF3300"/>
                </a:solidFill>
              </a:rPr>
              <a:t>将</a:t>
            </a:r>
            <a:r>
              <a:rPr lang="en-US" altLang="zh-CN" smtClean="0">
                <a:solidFill>
                  <a:srgbClr val="FF3300"/>
                </a:solidFill>
              </a:rPr>
              <a:t>SC</a:t>
            </a:r>
            <a:r>
              <a:rPr lang="zh-CN" altLang="en-US" smtClean="0">
                <a:solidFill>
                  <a:srgbClr val="FF3300"/>
                </a:solidFill>
              </a:rPr>
              <a:t>关系中所有</a:t>
            </a:r>
            <a:r>
              <a:rPr lang="en-US" altLang="zh-CN" smtClean="0">
                <a:solidFill>
                  <a:srgbClr val="FF3300"/>
                </a:solidFill>
              </a:rPr>
              <a:t>Sno=950001</a:t>
            </a:r>
            <a:r>
              <a:rPr lang="zh-CN" altLang="en-US" smtClean="0">
                <a:solidFill>
                  <a:srgbClr val="FF3300"/>
                </a:solidFill>
              </a:rPr>
              <a:t>的元组的</a:t>
            </a:r>
            <a:r>
              <a:rPr lang="en-US" altLang="zh-CN" smtClean="0">
                <a:solidFill>
                  <a:srgbClr val="FF3300"/>
                </a:solidFill>
              </a:rPr>
              <a:t>Sno</a:t>
            </a:r>
            <a:r>
              <a:rPr lang="zh-CN" altLang="en-US" smtClean="0">
                <a:solidFill>
                  <a:srgbClr val="FF3300"/>
                </a:solidFill>
              </a:rPr>
              <a:t>值置为空值</a:t>
            </a:r>
            <a:r>
              <a:rPr lang="zh-CN" altLang="en-US" smtClean="0"/>
              <a:t>。</a:t>
            </a:r>
          </a:p>
          <a:p>
            <a:pPr lvl="1" eaLnBrk="1" hangingPunct="1">
              <a:lnSpc>
                <a:spcPct val="120000"/>
              </a:lnSpc>
            </a:pPr>
            <a:endParaRPr lang="zh-CN" altLang="en-US" smtClean="0"/>
          </a:p>
          <a:p>
            <a:pPr lvl="1" eaLnBrk="1" hangingPunct="1">
              <a:lnSpc>
                <a:spcPct val="120000"/>
              </a:lnSpc>
            </a:pPr>
            <a:r>
              <a:rPr lang="zh-CN" altLang="en-US" smtClean="0"/>
              <a:t>在学生选课数据库中，显然</a:t>
            </a:r>
            <a:r>
              <a:rPr lang="zh-CN" altLang="en-US" smtClean="0">
                <a:solidFill>
                  <a:srgbClr val="FF3300"/>
                </a:solidFill>
              </a:rPr>
              <a:t>第一种方法和第二种方法都是对的</a:t>
            </a:r>
            <a:r>
              <a:rPr lang="zh-CN" altLang="en-US" smtClean="0"/>
              <a:t>。第三种方法不符合应用环境语义。</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z="3800" smtClean="0"/>
              <a:t>参照完整性的实现（续）</a:t>
            </a:r>
          </a:p>
        </p:txBody>
      </p:sp>
      <p:sp>
        <p:nvSpPr>
          <p:cNvPr id="51203" name="Rectangle 3"/>
          <p:cNvSpPr>
            <a:spLocks noGrp="1" noChangeArrowheads="1"/>
          </p:cNvSpPr>
          <p:nvPr>
            <p:ph type="body" idx="1"/>
          </p:nvPr>
        </p:nvSpPr>
        <p:spPr/>
        <p:txBody>
          <a:bodyPr/>
          <a:lstStyle/>
          <a:p>
            <a:pPr eaLnBrk="1" hangingPunct="1"/>
            <a:r>
              <a:rPr lang="en-US" altLang="zh-CN" sz="3400" dirty="0" smtClean="0"/>
              <a:t>3. </a:t>
            </a:r>
            <a:r>
              <a:rPr lang="zh-CN" altLang="en-US" sz="3400" dirty="0" smtClean="0"/>
              <a:t>修改被参照关系中主码的问题</a:t>
            </a:r>
          </a:p>
          <a:p>
            <a:pPr lvl="1" eaLnBrk="1" hangingPunct="1">
              <a:lnSpc>
                <a:spcPct val="170000"/>
              </a:lnSpc>
            </a:pPr>
            <a:r>
              <a:rPr lang="zh-CN" altLang="en-US" dirty="0" smtClean="0"/>
              <a:t>两种策略</a:t>
            </a:r>
          </a:p>
          <a:p>
            <a:pPr lvl="2" eaLnBrk="1" hangingPunct="1">
              <a:lnSpc>
                <a:spcPct val="170000"/>
              </a:lnSpc>
            </a:pPr>
            <a:r>
              <a:rPr lang="en-US" altLang="zh-CN" sz="2600" dirty="0" smtClean="0"/>
              <a:t>(1)</a:t>
            </a:r>
            <a:r>
              <a:rPr lang="zh-CN" altLang="en-US" sz="2600" dirty="0" smtClean="0">
                <a:solidFill>
                  <a:srgbClr val="FF3300"/>
                </a:solidFill>
              </a:rPr>
              <a:t>不允许修改</a:t>
            </a:r>
            <a:r>
              <a:rPr lang="zh-CN" altLang="en-US" sz="2600" dirty="0" smtClean="0"/>
              <a:t>主码</a:t>
            </a:r>
          </a:p>
          <a:p>
            <a:pPr lvl="2" eaLnBrk="1" hangingPunct="1">
              <a:lnSpc>
                <a:spcPct val="170000"/>
              </a:lnSpc>
            </a:pPr>
            <a:r>
              <a:rPr lang="en-US" altLang="zh-CN" sz="2600" dirty="0" smtClean="0"/>
              <a:t>(2)</a:t>
            </a:r>
            <a:r>
              <a:rPr lang="zh-CN" altLang="en-US" sz="2600" dirty="0" smtClean="0">
                <a:solidFill>
                  <a:srgbClr val="FF3300"/>
                </a:solidFill>
              </a:rPr>
              <a:t>允许修改</a:t>
            </a:r>
            <a:r>
              <a:rPr lang="zh-CN" altLang="en-US" sz="2600" dirty="0" smtClean="0"/>
              <a:t>主码</a:t>
            </a:r>
            <a:r>
              <a:rPr lang="zh-CN" altLang="en-US" sz="3100" dirty="0" smtClean="0"/>
              <a:t>   </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z="3800" smtClean="0"/>
              <a:t>参照完整性的实现（续）</a:t>
            </a:r>
          </a:p>
        </p:txBody>
      </p:sp>
      <p:sp>
        <p:nvSpPr>
          <p:cNvPr id="52227" name="Rectangle 3"/>
          <p:cNvSpPr>
            <a:spLocks noGrp="1" noChangeArrowheads="1"/>
          </p:cNvSpPr>
          <p:nvPr>
            <p:ph type="body" idx="1"/>
          </p:nvPr>
        </p:nvSpPr>
        <p:spPr/>
        <p:txBody>
          <a:bodyPr/>
          <a:lstStyle/>
          <a:p>
            <a:pPr lvl="1" eaLnBrk="1" hangingPunct="1"/>
            <a:r>
              <a:rPr lang="zh-CN" altLang="en-US" dirty="0" smtClean="0"/>
              <a:t>允许修改主码策略</a:t>
            </a:r>
          </a:p>
          <a:p>
            <a:pPr lvl="2" eaLnBrk="1" hangingPunct="1"/>
            <a:r>
              <a:rPr lang="zh-CN" altLang="en-US" sz="2600" dirty="0" smtClean="0"/>
              <a:t>违约操作</a:t>
            </a:r>
          </a:p>
          <a:p>
            <a:pPr lvl="3" eaLnBrk="1" hangingPunct="1">
              <a:buFont typeface="Symbol" pitchFamily="18" charset="2"/>
              <a:buChar char="¨"/>
            </a:pPr>
            <a:r>
              <a:rPr lang="zh-CN" altLang="en-US" sz="2800" dirty="0" smtClean="0"/>
              <a:t>要</a:t>
            </a:r>
            <a:r>
              <a:rPr lang="zh-CN" altLang="en-US" sz="2800" dirty="0" smtClean="0">
                <a:solidFill>
                  <a:srgbClr val="FF3300"/>
                </a:solidFill>
              </a:rPr>
              <a:t>修改被参照关系</a:t>
            </a:r>
            <a:r>
              <a:rPr lang="zh-CN" altLang="en-US" sz="2800" dirty="0" smtClean="0"/>
              <a:t>中某些元组的主码值，而参照关系中有些元组的外码值正好等于被参照关系要修改的主码值</a:t>
            </a:r>
          </a:p>
          <a:p>
            <a:pPr lvl="3" eaLnBrk="1" hangingPunct="1">
              <a:spcBef>
                <a:spcPct val="60000"/>
              </a:spcBef>
              <a:buFont typeface="Symbol" pitchFamily="18" charset="2"/>
              <a:buChar char="¨"/>
            </a:pPr>
            <a:r>
              <a:rPr lang="zh-CN" altLang="en-US" sz="2800" dirty="0" smtClean="0"/>
              <a:t>要</a:t>
            </a:r>
            <a:r>
              <a:rPr lang="zh-CN" altLang="en-US" sz="2800" dirty="0" smtClean="0">
                <a:solidFill>
                  <a:srgbClr val="FF3300"/>
                </a:solidFill>
              </a:rPr>
              <a:t>修改参照关系</a:t>
            </a:r>
            <a:r>
              <a:rPr lang="zh-CN" altLang="en-US" sz="2800" dirty="0" smtClean="0"/>
              <a:t>中某些元组的外码值，而被参照关系中没有任何元组的主码值等于参照关系修改后的外码值</a:t>
            </a:r>
          </a:p>
          <a:p>
            <a:pPr lvl="3" eaLnBrk="1" hangingPunct="1">
              <a:buFont typeface="Symbol" pitchFamily="18" charset="2"/>
              <a:buChar char="¨"/>
            </a:pPr>
            <a:endParaRPr lang="en-US" altLang="zh-CN" sz="3200" dirty="0"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49</a:t>
            </a:fld>
            <a:endParaRPr lang="en-US" altLang="zh-CN"/>
          </a:p>
        </p:txBody>
      </p:sp>
      <p:sp>
        <p:nvSpPr>
          <p:cNvPr id="3" name="矩形 2"/>
          <p:cNvSpPr/>
          <p:nvPr/>
        </p:nvSpPr>
        <p:spPr>
          <a:xfrm>
            <a:off x="6444208" y="620688"/>
            <a:ext cx="1584176" cy="720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SNO</a:t>
            </a:r>
            <a:endParaRPr lang="zh-CN" altLang="en-US" dirty="0"/>
          </a:p>
        </p:txBody>
      </p:sp>
      <p:sp>
        <p:nvSpPr>
          <p:cNvPr id="6" name="矩形 5"/>
          <p:cNvSpPr/>
          <p:nvPr/>
        </p:nvSpPr>
        <p:spPr>
          <a:xfrm>
            <a:off x="6459089" y="1772816"/>
            <a:ext cx="1584176" cy="720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SNO</a:t>
            </a:r>
          </a:p>
          <a:p>
            <a:pPr algn="ctr"/>
            <a:r>
              <a:rPr lang="en-US" altLang="zh-CN" dirty="0" smtClean="0"/>
              <a:t>CNO</a:t>
            </a:r>
            <a:endParaRPr lang="zh-CN" altLang="en-US" dirty="0"/>
          </a:p>
        </p:txBody>
      </p:sp>
      <p:cxnSp>
        <p:nvCxnSpPr>
          <p:cNvPr id="5" name="直接箭头连接符 4"/>
          <p:cNvCxnSpPr/>
          <p:nvPr/>
        </p:nvCxnSpPr>
        <p:spPr>
          <a:xfrm flipV="1">
            <a:off x="7251177" y="1340768"/>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完整性（续）</a:t>
            </a:r>
          </a:p>
        </p:txBody>
      </p:sp>
      <p:sp>
        <p:nvSpPr>
          <p:cNvPr id="7171" name="Rectangle 3"/>
          <p:cNvSpPr>
            <a:spLocks noGrp="1" noChangeArrowheads="1"/>
          </p:cNvSpPr>
          <p:nvPr>
            <p:ph type="body" idx="1"/>
          </p:nvPr>
        </p:nvSpPr>
        <p:spPr/>
        <p:txBody>
          <a:bodyPr/>
          <a:lstStyle/>
          <a:p>
            <a:pPr eaLnBrk="1" hangingPunct="1">
              <a:lnSpc>
                <a:spcPct val="90000"/>
              </a:lnSpc>
            </a:pPr>
            <a:r>
              <a:rPr lang="zh-CN" altLang="en-US" sz="3400" smtClean="0"/>
              <a:t>完整性控制机制</a:t>
            </a:r>
            <a:r>
              <a:rPr lang="en-US" altLang="zh-CN" sz="3400" smtClean="0"/>
              <a:t>(</a:t>
            </a:r>
            <a:r>
              <a:rPr lang="zh-CN" altLang="en-US" sz="3400" smtClean="0"/>
              <a:t>续</a:t>
            </a:r>
            <a:r>
              <a:rPr lang="en-US" altLang="zh-CN" sz="3400" smtClean="0"/>
              <a:t>)</a:t>
            </a:r>
            <a:endParaRPr lang="en-US" altLang="zh-CN" sz="2600" smtClean="0"/>
          </a:p>
          <a:p>
            <a:pPr lvl="1" eaLnBrk="1" hangingPunct="1">
              <a:lnSpc>
                <a:spcPct val="90000"/>
              </a:lnSpc>
            </a:pPr>
            <a:endParaRPr lang="en-US" altLang="zh-CN" sz="2200" smtClean="0"/>
          </a:p>
          <a:p>
            <a:pPr lvl="1" eaLnBrk="1" hangingPunct="1">
              <a:lnSpc>
                <a:spcPct val="90000"/>
              </a:lnSpc>
              <a:buFont typeface="Wingdings" pitchFamily="2" charset="2"/>
              <a:buNone/>
            </a:pPr>
            <a:r>
              <a:rPr lang="en-US" altLang="zh-CN" sz="3000" smtClean="0"/>
              <a:t>2.</a:t>
            </a:r>
            <a:r>
              <a:rPr lang="zh-CN" altLang="en-US" sz="3000" smtClean="0"/>
              <a:t>完整性检查</a:t>
            </a:r>
            <a:r>
              <a:rPr lang="zh-CN" altLang="en-US" sz="3000" smtClean="0">
                <a:solidFill>
                  <a:srgbClr val="FF3300"/>
                </a:solidFill>
              </a:rPr>
              <a:t>机制</a:t>
            </a:r>
          </a:p>
          <a:p>
            <a:pPr lvl="1" eaLnBrk="1" hangingPunct="1">
              <a:lnSpc>
                <a:spcPct val="160000"/>
              </a:lnSpc>
            </a:pPr>
            <a:r>
              <a:rPr lang="zh-CN" altLang="en-US" smtClean="0"/>
              <a:t>检查用户发出的操作请求是否违背了完整性约束条件。</a:t>
            </a:r>
          </a:p>
          <a:p>
            <a:pPr lvl="1" eaLnBrk="1" hangingPunct="1">
              <a:lnSpc>
                <a:spcPct val="90000"/>
              </a:lnSpc>
              <a:buFont typeface="Wingdings" pitchFamily="2" charset="2"/>
              <a:buNone/>
            </a:pPr>
            <a:r>
              <a:rPr lang="zh-CN" altLang="en-US" sz="2200" smtClean="0"/>
              <a:t>    </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z="3800" smtClean="0"/>
              <a:t>参照完整性的实现（续）</a:t>
            </a:r>
          </a:p>
        </p:txBody>
      </p:sp>
      <p:sp>
        <p:nvSpPr>
          <p:cNvPr id="53251" name="Rectangle 3"/>
          <p:cNvSpPr>
            <a:spLocks noGrp="1" noChangeArrowheads="1"/>
          </p:cNvSpPr>
          <p:nvPr>
            <p:ph type="body" idx="1"/>
          </p:nvPr>
        </p:nvSpPr>
        <p:spPr>
          <a:xfrm>
            <a:off x="990600" y="1828800"/>
            <a:ext cx="7848600" cy="4114800"/>
          </a:xfrm>
        </p:spPr>
        <p:txBody>
          <a:bodyPr/>
          <a:lstStyle/>
          <a:p>
            <a:pPr lvl="1" eaLnBrk="1" hangingPunct="1"/>
            <a:r>
              <a:rPr lang="zh-CN" altLang="en-US" smtClean="0"/>
              <a:t>允许修改主码策略</a:t>
            </a:r>
            <a:r>
              <a:rPr lang="en-US" altLang="zh-CN" smtClean="0"/>
              <a:t>(</a:t>
            </a:r>
            <a:r>
              <a:rPr lang="zh-CN" altLang="en-US" smtClean="0"/>
              <a:t>续</a:t>
            </a:r>
            <a:r>
              <a:rPr lang="en-US" altLang="zh-CN" smtClean="0"/>
              <a:t>)</a:t>
            </a:r>
          </a:p>
          <a:p>
            <a:pPr lvl="2" eaLnBrk="1" hangingPunct="1"/>
            <a:r>
              <a:rPr lang="zh-CN" altLang="en-US" sz="2600" smtClean="0"/>
              <a:t>违约反应</a:t>
            </a:r>
            <a:r>
              <a:rPr lang="en-US" altLang="zh-CN" sz="2600" smtClean="0"/>
              <a:t>(1)</a:t>
            </a:r>
          </a:p>
          <a:p>
            <a:pPr lvl="3" eaLnBrk="1" hangingPunct="1"/>
            <a:r>
              <a:rPr lang="zh-CN" altLang="en-US" sz="2800" smtClean="0"/>
              <a:t>修改的关系是被参照关系：与删除类似</a:t>
            </a:r>
          </a:p>
          <a:p>
            <a:pPr lvl="4" eaLnBrk="1" hangingPunct="1"/>
            <a:r>
              <a:rPr lang="zh-CN" altLang="en-US" sz="2800" smtClean="0">
                <a:solidFill>
                  <a:srgbClr val="FF3300"/>
                </a:solidFill>
              </a:rPr>
              <a:t>级联</a:t>
            </a:r>
            <a:r>
              <a:rPr lang="zh-CN" altLang="en-US" sz="2800" smtClean="0"/>
              <a:t>修改</a:t>
            </a:r>
          </a:p>
          <a:p>
            <a:pPr lvl="4" eaLnBrk="1" hangingPunct="1"/>
            <a:r>
              <a:rPr lang="zh-CN" altLang="en-US" sz="2800" smtClean="0">
                <a:solidFill>
                  <a:srgbClr val="FF3300"/>
                </a:solidFill>
              </a:rPr>
              <a:t>受限</a:t>
            </a:r>
            <a:r>
              <a:rPr lang="zh-CN" altLang="en-US" sz="2800" smtClean="0"/>
              <a:t>修改</a:t>
            </a:r>
          </a:p>
          <a:p>
            <a:pPr lvl="4" eaLnBrk="1" hangingPunct="1"/>
            <a:r>
              <a:rPr lang="zh-CN" altLang="en-US" sz="2800" smtClean="0">
                <a:solidFill>
                  <a:srgbClr val="FF3300"/>
                </a:solidFill>
              </a:rPr>
              <a:t>置空</a:t>
            </a:r>
            <a:r>
              <a:rPr lang="zh-CN" altLang="en-US" sz="2800" smtClean="0"/>
              <a:t>值修改</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z="3800" smtClean="0"/>
              <a:t>参照完整性的实现（续）</a:t>
            </a:r>
          </a:p>
        </p:txBody>
      </p:sp>
      <p:sp>
        <p:nvSpPr>
          <p:cNvPr id="54275" name="Rectangle 3"/>
          <p:cNvSpPr>
            <a:spLocks noGrp="1" noChangeArrowheads="1"/>
          </p:cNvSpPr>
          <p:nvPr>
            <p:ph type="body" idx="1"/>
          </p:nvPr>
        </p:nvSpPr>
        <p:spPr/>
        <p:txBody>
          <a:bodyPr/>
          <a:lstStyle/>
          <a:p>
            <a:pPr lvl="1" eaLnBrk="1" hangingPunct="1">
              <a:lnSpc>
                <a:spcPct val="90000"/>
              </a:lnSpc>
            </a:pPr>
            <a:r>
              <a:rPr lang="zh-CN" altLang="en-US" smtClean="0">
                <a:solidFill>
                  <a:schemeClr val="accent2"/>
                </a:solidFill>
              </a:rPr>
              <a:t>级联修改</a:t>
            </a:r>
            <a:endParaRPr lang="zh-CN" altLang="en-US" smtClean="0"/>
          </a:p>
          <a:p>
            <a:pPr lvl="2" eaLnBrk="1" hangingPunct="1">
              <a:lnSpc>
                <a:spcPct val="90000"/>
              </a:lnSpc>
            </a:pPr>
            <a:r>
              <a:rPr lang="zh-CN" altLang="en-US" sz="2600" smtClean="0">
                <a:solidFill>
                  <a:srgbClr val="FF3300"/>
                </a:solidFill>
              </a:rPr>
              <a:t>修改被参照关系中主码值同时，用相同的方法修改参照关系中相应的外码值</a:t>
            </a:r>
            <a:r>
              <a:rPr lang="zh-CN" altLang="en-US" sz="2600" smtClean="0"/>
              <a:t>。</a:t>
            </a:r>
          </a:p>
          <a:p>
            <a:pPr lvl="1" eaLnBrk="1" hangingPunct="1">
              <a:lnSpc>
                <a:spcPct val="90000"/>
              </a:lnSpc>
            </a:pPr>
            <a:r>
              <a:rPr lang="zh-CN" altLang="en-US" smtClean="0">
                <a:solidFill>
                  <a:schemeClr val="accent2"/>
                </a:solidFill>
              </a:rPr>
              <a:t>受限修改</a:t>
            </a:r>
            <a:endParaRPr lang="zh-CN" altLang="en-US" smtClean="0"/>
          </a:p>
          <a:p>
            <a:pPr lvl="2" eaLnBrk="1" hangingPunct="1">
              <a:lnSpc>
                <a:spcPct val="90000"/>
              </a:lnSpc>
            </a:pPr>
            <a:r>
              <a:rPr lang="zh-CN" altLang="en-US" sz="2600" smtClean="0">
                <a:solidFill>
                  <a:srgbClr val="FF3300"/>
                </a:solidFill>
              </a:rPr>
              <a:t>拒绝此修改操作</a:t>
            </a:r>
            <a:r>
              <a:rPr lang="zh-CN" altLang="en-US" sz="2600" smtClean="0"/>
              <a:t>。只</a:t>
            </a:r>
            <a:r>
              <a:rPr lang="zh-CN" altLang="en-US" sz="2600" smtClean="0">
                <a:solidFill>
                  <a:srgbClr val="FF3300"/>
                </a:solidFill>
              </a:rPr>
              <a:t>当</a:t>
            </a:r>
            <a:r>
              <a:rPr lang="zh-CN" altLang="en-US" sz="2600" smtClean="0"/>
              <a:t>参照关系中</a:t>
            </a:r>
            <a:r>
              <a:rPr lang="zh-CN" altLang="en-US" sz="2600" smtClean="0">
                <a:solidFill>
                  <a:srgbClr val="FF3300"/>
                </a:solidFill>
              </a:rPr>
              <a:t>没有任何元组的外码值等于被参照关系中某个元组的主码值时</a:t>
            </a:r>
            <a:r>
              <a:rPr lang="zh-CN" altLang="en-US" sz="2600" smtClean="0"/>
              <a:t>，</a:t>
            </a:r>
            <a:r>
              <a:rPr lang="zh-CN" altLang="en-US" sz="2600" smtClean="0">
                <a:solidFill>
                  <a:srgbClr val="FF3300"/>
                </a:solidFill>
              </a:rPr>
              <a:t>这个元组的主码值才能被修改</a:t>
            </a:r>
            <a:r>
              <a:rPr lang="zh-CN" altLang="en-US" sz="2600" smtClean="0"/>
              <a:t>。</a:t>
            </a:r>
          </a:p>
          <a:p>
            <a:pPr lvl="1" eaLnBrk="1" hangingPunct="1">
              <a:lnSpc>
                <a:spcPct val="90000"/>
              </a:lnSpc>
            </a:pPr>
            <a:r>
              <a:rPr lang="zh-CN" altLang="en-US" smtClean="0">
                <a:solidFill>
                  <a:schemeClr val="accent2"/>
                </a:solidFill>
              </a:rPr>
              <a:t>置空值修改</a:t>
            </a:r>
            <a:endParaRPr lang="zh-CN" altLang="en-US" smtClean="0"/>
          </a:p>
          <a:p>
            <a:pPr lvl="2" eaLnBrk="1" hangingPunct="1">
              <a:lnSpc>
                <a:spcPct val="90000"/>
              </a:lnSpc>
            </a:pPr>
            <a:r>
              <a:rPr lang="zh-CN" altLang="en-US" sz="2600" smtClean="0"/>
              <a:t>修改被参照关系中主码值，同时</a:t>
            </a:r>
            <a:r>
              <a:rPr lang="zh-CN" altLang="en-US" sz="2600" smtClean="0">
                <a:solidFill>
                  <a:srgbClr val="FF3300"/>
                </a:solidFill>
              </a:rPr>
              <a:t>将参照关系中相应的外码值置为空值</a:t>
            </a:r>
            <a:r>
              <a:rPr lang="zh-CN" altLang="en-US" sz="2600" smtClean="0"/>
              <a:t>。</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z="3800" smtClean="0"/>
              <a:t>参照完整性的实现（续）</a:t>
            </a:r>
          </a:p>
        </p:txBody>
      </p:sp>
      <p:sp>
        <p:nvSpPr>
          <p:cNvPr id="55299" name="Rectangle 3"/>
          <p:cNvSpPr>
            <a:spLocks noGrp="1" noChangeArrowheads="1"/>
          </p:cNvSpPr>
          <p:nvPr>
            <p:ph type="body" idx="1"/>
          </p:nvPr>
        </p:nvSpPr>
        <p:spPr/>
        <p:txBody>
          <a:bodyPr/>
          <a:lstStyle/>
          <a:p>
            <a:pPr lvl="1" eaLnBrk="1" hangingPunct="1">
              <a:buFont typeface="Wingdings" pitchFamily="2" charset="2"/>
              <a:buNone/>
            </a:pPr>
            <a:r>
              <a:rPr lang="en-US" altLang="zh-CN" dirty="0" smtClean="0"/>
              <a:t> </a:t>
            </a:r>
            <a:r>
              <a:rPr lang="zh-CN" altLang="en-US" dirty="0" smtClean="0"/>
              <a:t>例：学生</a:t>
            </a:r>
            <a:r>
              <a:rPr lang="en-US" altLang="zh-CN" dirty="0" smtClean="0"/>
              <a:t>950001</a:t>
            </a:r>
            <a:r>
              <a:rPr lang="zh-CN" altLang="en-US" dirty="0" smtClean="0"/>
              <a:t>休学一年后复学，这时需要将</a:t>
            </a:r>
            <a:r>
              <a:rPr lang="en-US" altLang="zh-CN" dirty="0" smtClean="0"/>
              <a:t>Student</a:t>
            </a:r>
            <a:r>
              <a:rPr lang="zh-CN" altLang="en-US" dirty="0" smtClean="0"/>
              <a:t>关系中</a:t>
            </a:r>
            <a:r>
              <a:rPr lang="en-US" altLang="zh-CN" dirty="0" err="1" smtClean="0"/>
              <a:t>Sno</a:t>
            </a:r>
            <a:r>
              <a:rPr lang="en-US" altLang="zh-CN" dirty="0" smtClean="0"/>
              <a:t>=950001</a:t>
            </a:r>
            <a:r>
              <a:rPr lang="zh-CN" altLang="en-US" dirty="0" smtClean="0"/>
              <a:t>的元组中</a:t>
            </a:r>
            <a:r>
              <a:rPr lang="en-US" altLang="zh-CN" dirty="0" err="1" smtClean="0"/>
              <a:t>Sno</a:t>
            </a:r>
            <a:r>
              <a:rPr lang="zh-CN" altLang="en-US" dirty="0" smtClean="0"/>
              <a:t>值改为</a:t>
            </a:r>
            <a:r>
              <a:rPr lang="en-US" altLang="zh-CN" dirty="0" smtClean="0"/>
              <a:t>960123</a:t>
            </a:r>
            <a:r>
              <a:rPr lang="zh-CN" altLang="en-US" dirty="0" smtClean="0"/>
              <a:t>。而</a:t>
            </a:r>
            <a:r>
              <a:rPr lang="en-US" altLang="zh-CN" dirty="0" smtClean="0"/>
              <a:t>SC</a:t>
            </a:r>
            <a:r>
              <a:rPr lang="zh-CN" altLang="en-US" dirty="0" smtClean="0"/>
              <a:t>关系中有</a:t>
            </a:r>
            <a:r>
              <a:rPr lang="en-US" altLang="zh-CN" dirty="0" smtClean="0"/>
              <a:t>4</a:t>
            </a:r>
            <a:r>
              <a:rPr lang="zh-CN" altLang="en-US" dirty="0" smtClean="0"/>
              <a:t>个元组的</a:t>
            </a:r>
            <a:r>
              <a:rPr lang="en-US" altLang="zh-CN" dirty="0" err="1" smtClean="0"/>
              <a:t>Sno</a:t>
            </a:r>
            <a:r>
              <a:rPr lang="en-US" altLang="zh-CN" dirty="0" smtClean="0"/>
              <a:t>=950001</a:t>
            </a:r>
          </a:p>
          <a:p>
            <a:pPr marL="344487" lvl="1" indent="0" eaLnBrk="1" hangingPunct="1">
              <a:buNone/>
            </a:pPr>
            <a:r>
              <a:rPr lang="en-US" altLang="zh-CN" dirty="0" smtClean="0">
                <a:solidFill>
                  <a:schemeClr val="bg1">
                    <a:lumMod val="95000"/>
                  </a:schemeClr>
                </a:solidFill>
              </a:rPr>
              <a:t>      (</a:t>
            </a:r>
            <a:r>
              <a:rPr lang="zh-CN" altLang="en-US" dirty="0" smtClean="0">
                <a:solidFill>
                  <a:schemeClr val="bg1">
                    <a:lumMod val="95000"/>
                  </a:schemeClr>
                </a:solidFill>
              </a:rPr>
              <a:t>休学变学号）</a:t>
            </a:r>
            <a:endParaRPr lang="en-US" altLang="zh-CN" dirty="0" smtClean="0">
              <a:solidFill>
                <a:schemeClr val="bg1">
                  <a:lumMod val="95000"/>
                </a:schemeClr>
              </a:solidFill>
            </a:endParaRPr>
          </a:p>
          <a:p>
            <a:pPr lvl="1" eaLnBrk="1" hangingPunct="1"/>
            <a:r>
              <a:rPr lang="zh-CN" altLang="en-US" dirty="0" smtClean="0"/>
              <a:t>级联修改：</a:t>
            </a:r>
            <a:r>
              <a:rPr lang="zh-CN" altLang="en-US" dirty="0" smtClean="0">
                <a:solidFill>
                  <a:srgbClr val="FF3300"/>
                </a:solidFill>
              </a:rPr>
              <a:t>将</a:t>
            </a:r>
            <a:r>
              <a:rPr lang="en-US" altLang="zh-CN" dirty="0" smtClean="0">
                <a:solidFill>
                  <a:srgbClr val="FF3300"/>
                </a:solidFill>
              </a:rPr>
              <a:t>SC</a:t>
            </a:r>
            <a:r>
              <a:rPr lang="zh-CN" altLang="en-US" dirty="0" smtClean="0">
                <a:solidFill>
                  <a:srgbClr val="FF3300"/>
                </a:solidFill>
              </a:rPr>
              <a:t>关系中</a:t>
            </a:r>
            <a:r>
              <a:rPr lang="en-US" altLang="zh-CN" dirty="0" smtClean="0">
                <a:solidFill>
                  <a:srgbClr val="FF3300"/>
                </a:solidFill>
              </a:rPr>
              <a:t>4</a:t>
            </a:r>
            <a:r>
              <a:rPr lang="zh-CN" altLang="en-US" dirty="0" smtClean="0">
                <a:solidFill>
                  <a:srgbClr val="FF3300"/>
                </a:solidFill>
              </a:rPr>
              <a:t>个</a:t>
            </a:r>
            <a:r>
              <a:rPr lang="en-US" altLang="zh-CN" dirty="0" err="1" smtClean="0">
                <a:solidFill>
                  <a:srgbClr val="FF3300"/>
                </a:solidFill>
              </a:rPr>
              <a:t>Sno</a:t>
            </a:r>
            <a:r>
              <a:rPr lang="en-US" altLang="zh-CN" dirty="0" smtClean="0">
                <a:solidFill>
                  <a:srgbClr val="FF3300"/>
                </a:solidFill>
              </a:rPr>
              <a:t>=950001</a:t>
            </a:r>
            <a:r>
              <a:rPr lang="zh-CN" altLang="en-US" dirty="0" smtClean="0">
                <a:solidFill>
                  <a:srgbClr val="FF3300"/>
                </a:solidFill>
              </a:rPr>
              <a:t>元组中的</a:t>
            </a:r>
            <a:r>
              <a:rPr lang="en-US" altLang="zh-CN" dirty="0" err="1" smtClean="0">
                <a:solidFill>
                  <a:srgbClr val="FF3300"/>
                </a:solidFill>
              </a:rPr>
              <a:t>Sno</a:t>
            </a:r>
            <a:r>
              <a:rPr lang="zh-CN" altLang="en-US" dirty="0" smtClean="0">
                <a:solidFill>
                  <a:srgbClr val="FF3300"/>
                </a:solidFill>
              </a:rPr>
              <a:t>值也改为</a:t>
            </a:r>
            <a:r>
              <a:rPr lang="en-US" altLang="zh-CN" dirty="0" smtClean="0">
                <a:solidFill>
                  <a:srgbClr val="FF3300"/>
                </a:solidFill>
              </a:rPr>
              <a:t>960123</a:t>
            </a:r>
            <a:r>
              <a:rPr lang="zh-CN" altLang="en-US" dirty="0" smtClean="0"/>
              <a:t>。如果参照关系同时又是另一个关系的被参照关系，则这种修改操作会继续级联下去。</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52</a:t>
            </a:fld>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z="3800" smtClean="0"/>
              <a:t>参照完整性的实现（续）</a:t>
            </a:r>
          </a:p>
        </p:txBody>
      </p:sp>
      <p:sp>
        <p:nvSpPr>
          <p:cNvPr id="56323" name="Rectangle 3"/>
          <p:cNvSpPr>
            <a:spLocks noGrp="1" noChangeArrowheads="1"/>
          </p:cNvSpPr>
          <p:nvPr>
            <p:ph type="body" idx="1"/>
          </p:nvPr>
        </p:nvSpPr>
        <p:spPr/>
        <p:txBody>
          <a:bodyPr/>
          <a:lstStyle/>
          <a:p>
            <a:pPr lvl="1" eaLnBrk="1" hangingPunct="1">
              <a:spcBef>
                <a:spcPct val="60000"/>
              </a:spcBef>
            </a:pPr>
            <a:r>
              <a:rPr lang="zh-CN" altLang="en-US" smtClean="0"/>
              <a:t>受限修改：只有</a:t>
            </a:r>
            <a:r>
              <a:rPr lang="en-US" altLang="zh-CN" smtClean="0"/>
              <a:t>SC</a:t>
            </a:r>
            <a:r>
              <a:rPr lang="zh-CN" altLang="en-US" smtClean="0"/>
              <a:t>中没有任何元组的</a:t>
            </a:r>
            <a:r>
              <a:rPr lang="en-US" altLang="zh-CN" smtClean="0"/>
              <a:t>Sno=950001</a:t>
            </a:r>
            <a:r>
              <a:rPr lang="zh-CN" altLang="en-US" smtClean="0"/>
              <a:t>时，才能修改</a:t>
            </a:r>
            <a:r>
              <a:rPr lang="en-US" altLang="zh-CN" smtClean="0"/>
              <a:t>Student</a:t>
            </a:r>
            <a:r>
              <a:rPr lang="zh-CN" altLang="en-US" smtClean="0"/>
              <a:t>表中</a:t>
            </a:r>
            <a:r>
              <a:rPr lang="en-US" altLang="zh-CN" smtClean="0"/>
              <a:t>Sno=950001</a:t>
            </a:r>
            <a:r>
              <a:rPr lang="zh-CN" altLang="en-US" smtClean="0"/>
              <a:t>的元组的</a:t>
            </a:r>
            <a:r>
              <a:rPr lang="en-US" altLang="zh-CN" smtClean="0"/>
              <a:t>Sno</a:t>
            </a:r>
            <a:r>
              <a:rPr lang="zh-CN" altLang="en-US" smtClean="0"/>
              <a:t>值改为</a:t>
            </a:r>
            <a:r>
              <a:rPr lang="en-US" altLang="zh-CN" smtClean="0"/>
              <a:t>960123</a:t>
            </a:r>
            <a:r>
              <a:rPr lang="zh-CN" altLang="en-US" smtClean="0"/>
              <a:t>。</a:t>
            </a:r>
          </a:p>
          <a:p>
            <a:pPr lvl="1" eaLnBrk="1" hangingPunct="1">
              <a:spcBef>
                <a:spcPct val="60000"/>
              </a:spcBef>
            </a:pPr>
            <a:r>
              <a:rPr lang="zh-CN" altLang="en-US" smtClean="0"/>
              <a:t>置空值修改：将</a:t>
            </a:r>
            <a:r>
              <a:rPr lang="en-US" altLang="zh-CN" smtClean="0"/>
              <a:t>Student</a:t>
            </a:r>
            <a:r>
              <a:rPr lang="zh-CN" altLang="en-US" smtClean="0"/>
              <a:t>表中</a:t>
            </a:r>
            <a:r>
              <a:rPr lang="en-US" altLang="zh-CN" smtClean="0"/>
              <a:t>Sno=950001</a:t>
            </a:r>
            <a:r>
              <a:rPr lang="zh-CN" altLang="en-US" smtClean="0"/>
              <a:t>的元组的</a:t>
            </a:r>
            <a:r>
              <a:rPr lang="en-US" altLang="zh-CN" smtClean="0"/>
              <a:t>Sno</a:t>
            </a:r>
            <a:r>
              <a:rPr lang="zh-CN" altLang="en-US" smtClean="0"/>
              <a:t>值改为</a:t>
            </a:r>
            <a:r>
              <a:rPr lang="en-US" altLang="zh-CN" smtClean="0"/>
              <a:t>960123</a:t>
            </a:r>
            <a:r>
              <a:rPr lang="zh-CN" altLang="en-US" smtClean="0"/>
              <a:t>。而将</a:t>
            </a:r>
            <a:r>
              <a:rPr lang="en-US" altLang="zh-CN" smtClean="0"/>
              <a:t>SC</a:t>
            </a:r>
            <a:r>
              <a:rPr lang="zh-CN" altLang="en-US" smtClean="0"/>
              <a:t>表中所有</a:t>
            </a:r>
            <a:r>
              <a:rPr lang="en-US" altLang="zh-CN" smtClean="0"/>
              <a:t>Sno=950001</a:t>
            </a:r>
            <a:r>
              <a:rPr lang="zh-CN" altLang="en-US" smtClean="0"/>
              <a:t>的元组的</a:t>
            </a:r>
            <a:r>
              <a:rPr lang="en-US" altLang="zh-CN" smtClean="0"/>
              <a:t>Sno</a:t>
            </a:r>
            <a:r>
              <a:rPr lang="zh-CN" altLang="en-US" smtClean="0"/>
              <a:t>值置为空值。</a:t>
            </a:r>
          </a:p>
          <a:p>
            <a:pPr lvl="1" eaLnBrk="1" hangingPunct="1">
              <a:spcBef>
                <a:spcPct val="60000"/>
              </a:spcBef>
            </a:pPr>
            <a:r>
              <a:rPr lang="zh-CN" altLang="en-US" smtClean="0">
                <a:solidFill>
                  <a:srgbClr val="FF3300"/>
                </a:solidFill>
              </a:rPr>
              <a:t>在学生选课数据库中只有第一种方法是正确的</a:t>
            </a:r>
            <a:r>
              <a:rPr lang="zh-CN" altLang="en-US" smtClean="0"/>
              <a:t>。</a:t>
            </a:r>
            <a:endParaRPr lang="zh-CN" altLang="en-US" sz="2200"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53</a:t>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z="3800" smtClean="0"/>
              <a:t>参照完整性的实现（续）</a:t>
            </a:r>
          </a:p>
        </p:txBody>
      </p:sp>
      <p:sp>
        <p:nvSpPr>
          <p:cNvPr id="57347" name="Rectangle 3"/>
          <p:cNvSpPr>
            <a:spLocks noGrp="1" noChangeArrowheads="1"/>
          </p:cNvSpPr>
          <p:nvPr>
            <p:ph type="body" idx="1"/>
          </p:nvPr>
        </p:nvSpPr>
        <p:spPr>
          <a:xfrm>
            <a:off x="990600" y="1828800"/>
            <a:ext cx="7848600" cy="4114800"/>
          </a:xfrm>
        </p:spPr>
        <p:txBody>
          <a:bodyPr/>
          <a:lstStyle/>
          <a:p>
            <a:pPr lvl="1" eaLnBrk="1" hangingPunct="1"/>
            <a:r>
              <a:rPr lang="zh-CN" altLang="en-US" dirty="0" smtClean="0"/>
              <a:t>允许修改主码策略</a:t>
            </a:r>
            <a:r>
              <a:rPr lang="en-US" altLang="zh-CN" dirty="0" smtClean="0"/>
              <a:t>(</a:t>
            </a:r>
            <a:r>
              <a:rPr lang="zh-CN" altLang="en-US" dirty="0" smtClean="0"/>
              <a:t>续</a:t>
            </a:r>
            <a:r>
              <a:rPr lang="en-US" altLang="zh-CN" dirty="0" smtClean="0"/>
              <a:t>)</a:t>
            </a:r>
          </a:p>
          <a:p>
            <a:pPr lvl="2" eaLnBrk="1" hangingPunct="1"/>
            <a:r>
              <a:rPr lang="zh-CN" altLang="en-US" sz="2600" dirty="0" smtClean="0"/>
              <a:t>违约反应</a:t>
            </a:r>
            <a:r>
              <a:rPr lang="en-US" altLang="zh-CN" sz="2600" dirty="0" smtClean="0"/>
              <a:t>(2)</a:t>
            </a:r>
          </a:p>
          <a:p>
            <a:pPr lvl="3" eaLnBrk="1" hangingPunct="1">
              <a:spcBef>
                <a:spcPct val="60000"/>
              </a:spcBef>
            </a:pPr>
            <a:r>
              <a:rPr lang="zh-CN" altLang="en-US" sz="2800" dirty="0" smtClean="0"/>
              <a:t>修改的关系是参照关系：与插入类似</a:t>
            </a:r>
          </a:p>
          <a:p>
            <a:pPr lvl="4" eaLnBrk="1" hangingPunct="1"/>
            <a:r>
              <a:rPr lang="zh-CN" altLang="en-US" sz="2800" dirty="0" smtClean="0">
                <a:solidFill>
                  <a:srgbClr val="FF3300"/>
                </a:solidFill>
              </a:rPr>
              <a:t>受限修改</a:t>
            </a:r>
            <a:endParaRPr lang="zh-CN" altLang="en-US" sz="3600" dirty="0" smtClean="0">
              <a:solidFill>
                <a:srgbClr val="FF3300"/>
              </a:solidFill>
            </a:endParaRPr>
          </a:p>
          <a:p>
            <a:pPr lvl="4" eaLnBrk="1" hangingPunct="1"/>
            <a:r>
              <a:rPr lang="zh-CN" altLang="en-US" sz="2800" dirty="0" smtClean="0">
                <a:solidFill>
                  <a:srgbClr val="FF3300"/>
                </a:solidFill>
              </a:rPr>
              <a:t>递归修改</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z="3800" smtClean="0"/>
              <a:t>参照完整性的实现（续）</a:t>
            </a:r>
          </a:p>
        </p:txBody>
      </p:sp>
      <p:sp>
        <p:nvSpPr>
          <p:cNvPr id="58371" name="Rectangle 3"/>
          <p:cNvSpPr>
            <a:spLocks noGrp="1" noChangeArrowheads="1"/>
          </p:cNvSpPr>
          <p:nvPr>
            <p:ph type="body" idx="1"/>
          </p:nvPr>
        </p:nvSpPr>
        <p:spPr/>
        <p:txBody>
          <a:bodyPr/>
          <a:lstStyle/>
          <a:p>
            <a:pPr eaLnBrk="1" hangingPunct="1"/>
            <a:r>
              <a:rPr lang="zh-CN" altLang="en-US" sz="3400" smtClean="0"/>
              <a:t>结论</a:t>
            </a:r>
          </a:p>
          <a:p>
            <a:pPr lvl="1" eaLnBrk="1" hangingPunct="1"/>
            <a:r>
              <a:rPr lang="en-US" altLang="zh-CN" smtClean="0"/>
              <a:t>RDBMS</a:t>
            </a:r>
            <a:r>
              <a:rPr lang="zh-CN" altLang="en-US" smtClean="0"/>
              <a:t>在实现参照完整性时，除了需要向用户提供</a:t>
            </a:r>
            <a:r>
              <a:rPr lang="zh-CN" altLang="en-US" smtClean="0">
                <a:solidFill>
                  <a:srgbClr val="FF3300"/>
                </a:solidFill>
              </a:rPr>
              <a:t>定义主码</a:t>
            </a:r>
            <a:r>
              <a:rPr lang="zh-CN" altLang="en-US" smtClean="0"/>
              <a:t>、</a:t>
            </a:r>
            <a:r>
              <a:rPr lang="zh-CN" altLang="en-US" smtClean="0">
                <a:solidFill>
                  <a:srgbClr val="FF3300"/>
                </a:solidFill>
              </a:rPr>
              <a:t>外码</a:t>
            </a:r>
            <a:r>
              <a:rPr lang="zh-CN" altLang="en-US" smtClean="0"/>
              <a:t>的机制外，还需要向用户提供按照</a:t>
            </a:r>
            <a:r>
              <a:rPr lang="zh-CN" altLang="en-US" smtClean="0">
                <a:solidFill>
                  <a:srgbClr val="FF3300"/>
                </a:solidFill>
              </a:rPr>
              <a:t>自己的应用要求</a:t>
            </a:r>
            <a:r>
              <a:rPr lang="zh-CN" altLang="en-US" smtClean="0"/>
              <a:t>选择处理依赖关系中对应的元组的方法。</a:t>
            </a:r>
          </a:p>
          <a:p>
            <a:pPr eaLnBrk="1" hangingPunct="1"/>
            <a:endParaRPr lang="en-US" altLang="zh-CN"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55</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完整性</a:t>
            </a:r>
          </a:p>
        </p:txBody>
      </p:sp>
      <p:sp>
        <p:nvSpPr>
          <p:cNvPr id="59395" name="Rectangle 3"/>
          <p:cNvSpPr>
            <a:spLocks noGrp="1" noChangeArrowheads="1"/>
          </p:cNvSpPr>
          <p:nvPr>
            <p:ph type="body" idx="1"/>
          </p:nvPr>
        </p:nvSpPr>
        <p:spPr/>
        <p:txBody>
          <a:bodyPr/>
          <a:lstStyle/>
          <a:p>
            <a:pPr eaLnBrk="1" hangingPunct="1">
              <a:lnSpc>
                <a:spcPct val="140000"/>
              </a:lnSpc>
              <a:buFont typeface="Wingdings" pitchFamily="2" charset="2"/>
              <a:buNone/>
            </a:pPr>
            <a:r>
              <a:rPr lang="zh-CN" altLang="en-US" smtClean="0"/>
              <a:t>完整性约束条件</a:t>
            </a:r>
          </a:p>
          <a:p>
            <a:pPr eaLnBrk="1" hangingPunct="1">
              <a:lnSpc>
                <a:spcPct val="140000"/>
              </a:lnSpc>
              <a:buFont typeface="Wingdings" pitchFamily="2" charset="2"/>
              <a:buNone/>
            </a:pPr>
            <a:r>
              <a:rPr lang="zh-CN" altLang="en-US" smtClean="0"/>
              <a:t>完整性控制</a:t>
            </a:r>
          </a:p>
          <a:p>
            <a:pPr eaLnBrk="1" hangingPunct="1">
              <a:lnSpc>
                <a:spcPct val="140000"/>
              </a:lnSpc>
              <a:buFont typeface="Wingdings" pitchFamily="2" charset="2"/>
              <a:buNone/>
            </a:pPr>
            <a:r>
              <a:rPr lang="en-US" altLang="zh-CN" smtClean="0">
                <a:solidFill>
                  <a:schemeClr val="accent2"/>
                </a:solidFill>
              </a:rPr>
              <a:t>Oracle</a:t>
            </a:r>
            <a:r>
              <a:rPr lang="zh-CN" altLang="en-US" smtClean="0">
                <a:solidFill>
                  <a:schemeClr val="accent2"/>
                </a:solidFill>
              </a:rPr>
              <a:t>的完整性</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t>Oracle</a:t>
            </a:r>
            <a:r>
              <a:rPr lang="zh-CN" altLang="en-US" smtClean="0"/>
              <a:t>的完整性</a:t>
            </a:r>
          </a:p>
        </p:txBody>
      </p:sp>
      <p:sp>
        <p:nvSpPr>
          <p:cNvPr id="60419" name="Rectangle 3"/>
          <p:cNvSpPr>
            <a:spLocks noGrp="1" noChangeArrowheads="1"/>
          </p:cNvSpPr>
          <p:nvPr>
            <p:ph type="body" idx="1"/>
          </p:nvPr>
        </p:nvSpPr>
        <p:spPr/>
        <p:txBody>
          <a:bodyPr/>
          <a:lstStyle/>
          <a:p>
            <a:pPr eaLnBrk="1" hangingPunct="1">
              <a:lnSpc>
                <a:spcPct val="160000"/>
              </a:lnSpc>
              <a:buFont typeface="Wingdings" pitchFamily="2" charset="2"/>
              <a:buNone/>
            </a:pPr>
            <a:r>
              <a:rPr lang="zh-CN" altLang="en-US" smtClean="0"/>
              <a:t>一、</a:t>
            </a:r>
            <a:r>
              <a:rPr lang="en-US" altLang="zh-CN" smtClean="0"/>
              <a:t>Oracle</a:t>
            </a:r>
            <a:r>
              <a:rPr lang="zh-CN" altLang="en-US" smtClean="0"/>
              <a:t>中的实体完整性</a:t>
            </a:r>
          </a:p>
          <a:p>
            <a:pPr eaLnBrk="1" hangingPunct="1">
              <a:lnSpc>
                <a:spcPct val="160000"/>
              </a:lnSpc>
              <a:buFont typeface="Wingdings" pitchFamily="2" charset="2"/>
              <a:buNone/>
            </a:pPr>
            <a:r>
              <a:rPr lang="zh-CN" altLang="en-US" smtClean="0"/>
              <a:t>二、</a:t>
            </a:r>
            <a:r>
              <a:rPr lang="en-US" altLang="zh-CN" smtClean="0"/>
              <a:t>Oracle</a:t>
            </a:r>
            <a:r>
              <a:rPr lang="zh-CN" altLang="en-US" smtClean="0"/>
              <a:t>中的参照完整性</a:t>
            </a:r>
          </a:p>
          <a:p>
            <a:pPr eaLnBrk="1" hangingPunct="1">
              <a:lnSpc>
                <a:spcPct val="160000"/>
              </a:lnSpc>
              <a:buFont typeface="Wingdings" pitchFamily="2" charset="2"/>
              <a:buNone/>
            </a:pPr>
            <a:r>
              <a:rPr lang="zh-CN" altLang="en-US" smtClean="0"/>
              <a:t>三、</a:t>
            </a:r>
            <a:r>
              <a:rPr lang="en-US" altLang="zh-CN" smtClean="0"/>
              <a:t>Oracle</a:t>
            </a:r>
            <a:r>
              <a:rPr lang="zh-CN" altLang="en-US" smtClean="0"/>
              <a:t>中用户定义的完整性</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57</a:t>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t>一、</a:t>
            </a:r>
            <a:r>
              <a:rPr lang="en-US" altLang="zh-CN" smtClean="0"/>
              <a:t>ORACLE</a:t>
            </a:r>
            <a:r>
              <a:rPr lang="zh-CN" altLang="en-US" smtClean="0"/>
              <a:t>中的实体完整性</a:t>
            </a:r>
          </a:p>
        </p:txBody>
      </p:sp>
      <p:sp>
        <p:nvSpPr>
          <p:cNvPr id="61443" name="Rectangle 3"/>
          <p:cNvSpPr>
            <a:spLocks noGrp="1" noChangeArrowheads="1"/>
          </p:cNvSpPr>
          <p:nvPr>
            <p:ph type="body" idx="1"/>
          </p:nvPr>
        </p:nvSpPr>
        <p:spPr/>
        <p:txBody>
          <a:bodyPr/>
          <a:lstStyle/>
          <a:p>
            <a:pPr eaLnBrk="1" hangingPunct="1">
              <a:lnSpc>
                <a:spcPct val="130000"/>
              </a:lnSpc>
            </a:pPr>
            <a:r>
              <a:rPr lang="en-US" altLang="zh-CN" sz="2600" dirty="0" smtClean="0"/>
              <a:t>ORACLE</a:t>
            </a:r>
            <a:r>
              <a:rPr lang="zh-CN" altLang="en-US" sz="2600" dirty="0" smtClean="0"/>
              <a:t>在</a:t>
            </a:r>
            <a:r>
              <a:rPr lang="en-US" altLang="zh-CN" sz="2600" dirty="0" smtClean="0"/>
              <a:t>CREATE TABLE</a:t>
            </a:r>
            <a:r>
              <a:rPr lang="zh-CN" altLang="en-US" sz="2600" dirty="0" smtClean="0"/>
              <a:t>语句中提供了</a:t>
            </a:r>
            <a:r>
              <a:rPr lang="en-US" altLang="zh-CN" sz="2600" dirty="0" smtClean="0"/>
              <a:t>PRIMARY  KEY</a:t>
            </a:r>
            <a:r>
              <a:rPr lang="zh-CN" altLang="en-US" sz="2600" dirty="0" smtClean="0"/>
              <a:t>子句，供用户在建表时指定关系的主码列。</a:t>
            </a:r>
          </a:p>
          <a:p>
            <a:pPr lvl="1" eaLnBrk="1" hangingPunct="1">
              <a:lnSpc>
                <a:spcPct val="190000"/>
              </a:lnSpc>
            </a:pPr>
            <a:r>
              <a:rPr lang="zh-CN" altLang="en-US" dirty="0" smtClean="0"/>
              <a:t>在列级使用</a:t>
            </a:r>
            <a:r>
              <a:rPr lang="en-US" altLang="zh-CN" dirty="0" smtClean="0">
                <a:solidFill>
                  <a:srgbClr val="FF3300"/>
                </a:solidFill>
              </a:rPr>
              <a:t>PRIMARY  KEY</a:t>
            </a:r>
            <a:r>
              <a:rPr lang="zh-CN" altLang="en-US" dirty="0" smtClean="0"/>
              <a:t>子句</a:t>
            </a:r>
            <a:endParaRPr lang="zh-CN" altLang="en-US" sz="2200" dirty="0" smtClean="0"/>
          </a:p>
          <a:p>
            <a:pPr lvl="1" eaLnBrk="1" hangingPunct="1">
              <a:lnSpc>
                <a:spcPct val="130000"/>
              </a:lnSpc>
            </a:pPr>
            <a:r>
              <a:rPr lang="zh-CN" altLang="en-US" dirty="0" smtClean="0"/>
              <a:t>在表级使用</a:t>
            </a:r>
            <a:r>
              <a:rPr lang="en-US" altLang="zh-CN" dirty="0" smtClean="0">
                <a:solidFill>
                  <a:srgbClr val="FF3300"/>
                </a:solidFill>
              </a:rPr>
              <a:t>PRIMARY  KEY</a:t>
            </a:r>
            <a:r>
              <a:rPr lang="zh-CN" altLang="en-US" dirty="0" smtClean="0"/>
              <a:t>子句</a:t>
            </a:r>
          </a:p>
          <a:p>
            <a:pPr eaLnBrk="1" hangingPunct="1">
              <a:lnSpc>
                <a:spcPct val="90000"/>
              </a:lnSpc>
              <a:buFont typeface="Wingdings" pitchFamily="2" charset="2"/>
              <a:buNone/>
            </a:pPr>
            <a:r>
              <a:rPr lang="zh-CN" altLang="en-US" sz="2600" dirty="0" smtClean="0"/>
              <a:t>   </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58</a:t>
            </a:fld>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z="3800" smtClean="0"/>
              <a:t>ORACLE</a:t>
            </a:r>
            <a:r>
              <a:rPr lang="zh-CN" altLang="en-US" sz="3800" smtClean="0"/>
              <a:t>中的实体完整性（续）</a:t>
            </a:r>
          </a:p>
        </p:txBody>
      </p:sp>
      <p:sp>
        <p:nvSpPr>
          <p:cNvPr id="62467"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100" smtClean="0"/>
              <a:t>例</a:t>
            </a:r>
            <a:r>
              <a:rPr lang="en-US" altLang="zh-CN" sz="2100" smtClean="0"/>
              <a:t>1</a:t>
            </a:r>
            <a:r>
              <a:rPr lang="zh-CN" altLang="en-US" sz="2100" smtClean="0"/>
              <a:t>：在学生选课数据库中，要定义</a:t>
            </a:r>
            <a:r>
              <a:rPr lang="en-US" altLang="zh-CN" sz="2100" smtClean="0"/>
              <a:t>Student</a:t>
            </a:r>
            <a:r>
              <a:rPr lang="zh-CN" altLang="en-US" sz="2100" smtClean="0"/>
              <a:t>表的</a:t>
            </a:r>
            <a:r>
              <a:rPr lang="en-US" altLang="zh-CN" sz="2100" smtClean="0"/>
              <a:t>Sno</a:t>
            </a:r>
            <a:r>
              <a:rPr lang="zh-CN" altLang="en-US" sz="2100" smtClean="0"/>
              <a:t>属性为主码</a:t>
            </a:r>
          </a:p>
          <a:p>
            <a:pPr eaLnBrk="1" hangingPunct="1">
              <a:lnSpc>
                <a:spcPct val="90000"/>
              </a:lnSpc>
              <a:buFont typeface="Wingdings" pitchFamily="2" charset="2"/>
              <a:buNone/>
            </a:pPr>
            <a:r>
              <a:rPr lang="zh-CN" altLang="en-US" sz="2100" smtClean="0"/>
              <a:t>       </a:t>
            </a:r>
            <a:r>
              <a:rPr lang="en-US" altLang="zh-CN" sz="2100" smtClean="0"/>
              <a:t>CREATE TABLE Student</a:t>
            </a:r>
          </a:p>
          <a:p>
            <a:pPr eaLnBrk="1" hangingPunct="1">
              <a:lnSpc>
                <a:spcPct val="90000"/>
              </a:lnSpc>
              <a:buFont typeface="Wingdings" pitchFamily="2" charset="2"/>
              <a:buNone/>
            </a:pPr>
            <a:r>
              <a:rPr lang="en-US" altLang="zh-CN" sz="2100" smtClean="0"/>
              <a:t>             (Sno   NUMBER(8),</a:t>
            </a:r>
          </a:p>
          <a:p>
            <a:pPr eaLnBrk="1" hangingPunct="1">
              <a:lnSpc>
                <a:spcPct val="90000"/>
              </a:lnSpc>
              <a:buFont typeface="Wingdings" pitchFamily="2" charset="2"/>
              <a:buNone/>
            </a:pPr>
            <a:r>
              <a:rPr lang="en-US" altLang="zh-CN" sz="2100" smtClean="0"/>
              <a:t>              Sname VARCHAR(20),</a:t>
            </a:r>
          </a:p>
          <a:p>
            <a:pPr eaLnBrk="1" hangingPunct="1">
              <a:lnSpc>
                <a:spcPct val="90000"/>
              </a:lnSpc>
              <a:buFont typeface="Wingdings" pitchFamily="2" charset="2"/>
              <a:buNone/>
            </a:pPr>
            <a:r>
              <a:rPr lang="en-US" altLang="zh-CN" sz="2100" smtClean="0"/>
              <a:t>              Sage  NUMBER(20),</a:t>
            </a:r>
          </a:p>
          <a:p>
            <a:pPr eaLnBrk="1" hangingPunct="1">
              <a:lnSpc>
                <a:spcPct val="90000"/>
              </a:lnSpc>
              <a:buFont typeface="Wingdings" pitchFamily="2" charset="2"/>
              <a:buNone/>
            </a:pPr>
            <a:r>
              <a:rPr lang="en-US" altLang="zh-CN" sz="2100" smtClean="0">
                <a:solidFill>
                  <a:schemeClr val="accent2"/>
                </a:solidFill>
              </a:rPr>
              <a:t>              </a:t>
            </a:r>
            <a:r>
              <a:rPr lang="en-US" altLang="zh-CN" sz="2100" smtClean="0">
                <a:solidFill>
                  <a:srgbClr val="FF3300"/>
                </a:solidFill>
              </a:rPr>
              <a:t>CONSTRAINT PK_SNO PRIMARY KEY (Sno));</a:t>
            </a:r>
            <a:r>
              <a:rPr lang="en-US" altLang="zh-CN" sz="2100" smtClean="0"/>
              <a:t> </a:t>
            </a:r>
          </a:p>
          <a:p>
            <a:pPr eaLnBrk="1" hangingPunct="1">
              <a:lnSpc>
                <a:spcPct val="90000"/>
              </a:lnSpc>
              <a:buFont typeface="Wingdings" pitchFamily="2" charset="2"/>
              <a:buNone/>
            </a:pPr>
            <a:r>
              <a:rPr lang="en-US" altLang="zh-CN" sz="2100" smtClean="0"/>
              <a:t>     </a:t>
            </a:r>
            <a:r>
              <a:rPr lang="zh-CN" altLang="en-US" sz="2100" smtClean="0"/>
              <a:t>或</a:t>
            </a:r>
            <a:r>
              <a:rPr lang="en-US" altLang="zh-CN" sz="2100" smtClean="0"/>
              <a:t>:</a:t>
            </a:r>
          </a:p>
          <a:p>
            <a:pPr eaLnBrk="1" hangingPunct="1">
              <a:lnSpc>
                <a:spcPct val="90000"/>
              </a:lnSpc>
              <a:buFont typeface="Wingdings" pitchFamily="2" charset="2"/>
              <a:buNone/>
            </a:pPr>
            <a:r>
              <a:rPr lang="en-US" altLang="zh-CN" sz="2100" smtClean="0"/>
              <a:t>        CREATE TABLE Student</a:t>
            </a:r>
          </a:p>
          <a:p>
            <a:pPr eaLnBrk="1" hangingPunct="1">
              <a:lnSpc>
                <a:spcPct val="90000"/>
              </a:lnSpc>
              <a:buFont typeface="Wingdings" pitchFamily="2" charset="2"/>
              <a:buNone/>
            </a:pPr>
            <a:r>
              <a:rPr lang="en-US" altLang="zh-CN" sz="2100" smtClean="0"/>
              <a:t>             (Sno   NUMBER(8) </a:t>
            </a:r>
            <a:r>
              <a:rPr lang="en-US" altLang="zh-CN" sz="2100" smtClean="0">
                <a:solidFill>
                  <a:srgbClr val="FF3300"/>
                </a:solidFill>
              </a:rPr>
              <a:t>PRIMARY KEY</a:t>
            </a:r>
            <a:r>
              <a:rPr lang="en-US" altLang="zh-CN" sz="2100" smtClean="0">
                <a:solidFill>
                  <a:srgbClr val="0066FF"/>
                </a:solidFill>
              </a:rPr>
              <a:t> </a:t>
            </a:r>
            <a:r>
              <a:rPr lang="en-US" altLang="zh-CN" sz="2100" smtClean="0"/>
              <a:t>,</a:t>
            </a:r>
          </a:p>
          <a:p>
            <a:pPr eaLnBrk="1" hangingPunct="1">
              <a:lnSpc>
                <a:spcPct val="90000"/>
              </a:lnSpc>
              <a:buFont typeface="Wingdings" pitchFamily="2" charset="2"/>
              <a:buNone/>
            </a:pPr>
            <a:r>
              <a:rPr lang="en-US" altLang="zh-CN" sz="2100" smtClean="0"/>
              <a:t>              Sname VARCHAR(20),</a:t>
            </a:r>
          </a:p>
          <a:p>
            <a:pPr eaLnBrk="1" hangingPunct="1">
              <a:lnSpc>
                <a:spcPct val="90000"/>
              </a:lnSpc>
              <a:buFont typeface="Wingdings" pitchFamily="2" charset="2"/>
              <a:buNone/>
            </a:pPr>
            <a:r>
              <a:rPr lang="en-US" altLang="zh-CN" sz="2100" smtClean="0"/>
              <a:t>              Sage  NUMBER(20));</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59</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完整性（续）</a:t>
            </a:r>
          </a:p>
        </p:txBody>
      </p:sp>
      <p:sp>
        <p:nvSpPr>
          <p:cNvPr id="8195" name="Rectangle 3"/>
          <p:cNvSpPr>
            <a:spLocks noGrp="1" noChangeArrowheads="1"/>
          </p:cNvSpPr>
          <p:nvPr>
            <p:ph type="body" idx="1"/>
          </p:nvPr>
        </p:nvSpPr>
        <p:spPr/>
        <p:txBody>
          <a:bodyPr/>
          <a:lstStyle/>
          <a:p>
            <a:pPr eaLnBrk="1" hangingPunct="1">
              <a:lnSpc>
                <a:spcPct val="90000"/>
              </a:lnSpc>
            </a:pPr>
            <a:r>
              <a:rPr lang="zh-CN" altLang="en-US" sz="3400" smtClean="0"/>
              <a:t>完整性控制机制</a:t>
            </a:r>
            <a:r>
              <a:rPr lang="en-US" altLang="zh-CN" sz="3400" smtClean="0"/>
              <a:t>(</a:t>
            </a:r>
            <a:r>
              <a:rPr lang="zh-CN" altLang="en-US" sz="3400" smtClean="0"/>
              <a:t>续</a:t>
            </a:r>
            <a:r>
              <a:rPr lang="en-US" altLang="zh-CN" sz="3400" smtClean="0"/>
              <a:t>)</a:t>
            </a:r>
            <a:endParaRPr lang="en-US" altLang="zh-CN" sz="2600" smtClean="0"/>
          </a:p>
          <a:p>
            <a:pPr lvl="1" eaLnBrk="1" hangingPunct="1">
              <a:buFont typeface="Wingdings" pitchFamily="2" charset="2"/>
              <a:buNone/>
            </a:pPr>
            <a:endParaRPr lang="en-US" altLang="zh-CN" smtClean="0"/>
          </a:p>
          <a:p>
            <a:pPr lvl="1" eaLnBrk="1" hangingPunct="1">
              <a:buFont typeface="Wingdings" pitchFamily="2" charset="2"/>
              <a:buNone/>
            </a:pPr>
            <a:r>
              <a:rPr lang="en-US" altLang="zh-CN" sz="3000" smtClean="0"/>
              <a:t>3.</a:t>
            </a:r>
            <a:r>
              <a:rPr lang="zh-CN" altLang="en-US" sz="3000" smtClean="0"/>
              <a:t>违约</a:t>
            </a:r>
            <a:r>
              <a:rPr lang="zh-CN" altLang="en-US" sz="3000" smtClean="0">
                <a:solidFill>
                  <a:srgbClr val="FF3300"/>
                </a:solidFill>
              </a:rPr>
              <a:t>应对</a:t>
            </a:r>
          </a:p>
          <a:p>
            <a:pPr lvl="1" eaLnBrk="1" hangingPunct="1">
              <a:lnSpc>
                <a:spcPct val="130000"/>
              </a:lnSpc>
            </a:pPr>
            <a:r>
              <a:rPr lang="zh-CN" altLang="en-US" smtClean="0"/>
              <a:t>如果发现用户的操作请求使数据违背了完整性约束条件，则采取</a:t>
            </a:r>
            <a:r>
              <a:rPr lang="zh-CN" altLang="en-US" smtClean="0">
                <a:solidFill>
                  <a:srgbClr val="FF3300"/>
                </a:solidFill>
              </a:rPr>
              <a:t>一定的动作</a:t>
            </a:r>
            <a:r>
              <a:rPr lang="zh-CN" altLang="en-US" smtClean="0"/>
              <a:t>来</a:t>
            </a:r>
            <a:r>
              <a:rPr lang="zh-CN" altLang="en-US" smtClean="0">
                <a:solidFill>
                  <a:srgbClr val="FF3300"/>
                </a:solidFill>
              </a:rPr>
              <a:t>保证数据的完整性</a:t>
            </a:r>
            <a:r>
              <a:rPr lang="zh-CN" altLang="en-US" smtClean="0"/>
              <a:t>。</a:t>
            </a:r>
          </a:p>
          <a:p>
            <a:pPr lvl="1" eaLnBrk="1" hangingPunct="1"/>
            <a:endParaRPr lang="zh-CN" altLang="en-US" smtClean="0"/>
          </a:p>
          <a:p>
            <a:pPr eaLnBrk="1" hangingPunct="1">
              <a:buFont typeface="Wingdings" pitchFamily="2" charset="2"/>
              <a:buNone/>
            </a:pPr>
            <a:endParaRPr lang="en-US" altLang="zh-CN"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6</a:t>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z="3800" smtClean="0"/>
              <a:t>ORACLE</a:t>
            </a:r>
            <a:r>
              <a:rPr lang="zh-CN" altLang="en-US" sz="3800" smtClean="0"/>
              <a:t>中的实体完整性（续）</a:t>
            </a:r>
          </a:p>
        </p:txBody>
      </p:sp>
      <p:sp>
        <p:nvSpPr>
          <p:cNvPr id="63491"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600" smtClean="0"/>
              <a:t>例</a:t>
            </a:r>
            <a:r>
              <a:rPr lang="en-US" altLang="zh-CN" sz="2600" smtClean="0"/>
              <a:t>2</a:t>
            </a:r>
            <a:r>
              <a:rPr lang="zh-CN" altLang="en-US" sz="2600" smtClean="0"/>
              <a:t>：要在</a:t>
            </a:r>
            <a:r>
              <a:rPr lang="en-US" altLang="zh-CN" sz="2600" smtClean="0"/>
              <a:t>SC</a:t>
            </a:r>
            <a:r>
              <a:rPr lang="zh-CN" altLang="en-US" sz="2600" smtClean="0"/>
              <a:t>表中定义</a:t>
            </a:r>
            <a:r>
              <a:rPr lang="en-US" altLang="zh-CN" sz="2600" smtClean="0"/>
              <a:t>(Sno, Cno)</a:t>
            </a:r>
            <a:r>
              <a:rPr lang="zh-CN" altLang="en-US" sz="2600" smtClean="0"/>
              <a:t>为主码</a:t>
            </a:r>
          </a:p>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r>
              <a:rPr lang="zh-CN" altLang="en-US" smtClean="0"/>
              <a:t> </a:t>
            </a:r>
            <a:r>
              <a:rPr lang="en-US" altLang="zh-CN" sz="2100" smtClean="0"/>
              <a:t>CREATE TABLE SC</a:t>
            </a:r>
          </a:p>
          <a:p>
            <a:pPr eaLnBrk="1" hangingPunct="1">
              <a:lnSpc>
                <a:spcPct val="90000"/>
              </a:lnSpc>
              <a:buFont typeface="Wingdings" pitchFamily="2" charset="2"/>
              <a:buNone/>
            </a:pPr>
            <a:r>
              <a:rPr lang="en-US" altLang="zh-CN" sz="2100" smtClean="0"/>
              <a:t>       (Sno   NUMBER(8),</a:t>
            </a:r>
          </a:p>
          <a:p>
            <a:pPr eaLnBrk="1" hangingPunct="1">
              <a:lnSpc>
                <a:spcPct val="90000"/>
              </a:lnSpc>
              <a:buFont typeface="Wingdings" pitchFamily="2" charset="2"/>
              <a:buNone/>
            </a:pPr>
            <a:r>
              <a:rPr lang="en-US" altLang="zh-CN" sz="2100" smtClean="0"/>
              <a:t>       Cno   NUMBER(2),</a:t>
            </a:r>
          </a:p>
          <a:p>
            <a:pPr eaLnBrk="1" hangingPunct="1">
              <a:lnSpc>
                <a:spcPct val="90000"/>
              </a:lnSpc>
              <a:buFont typeface="Wingdings" pitchFamily="2" charset="2"/>
              <a:buNone/>
            </a:pPr>
            <a:r>
              <a:rPr lang="en-US" altLang="zh-CN" sz="2100" smtClean="0"/>
              <a:t>       Grade NUMBER(2),</a:t>
            </a:r>
          </a:p>
          <a:p>
            <a:pPr eaLnBrk="1" hangingPunct="1">
              <a:lnSpc>
                <a:spcPct val="90000"/>
              </a:lnSpc>
              <a:buFont typeface="Wingdings" pitchFamily="2" charset="2"/>
              <a:buNone/>
            </a:pPr>
            <a:r>
              <a:rPr lang="en-US" altLang="zh-CN" sz="2100" smtClean="0"/>
              <a:t>       </a:t>
            </a:r>
            <a:r>
              <a:rPr lang="en-US" altLang="zh-CN" sz="2100" smtClean="0">
                <a:solidFill>
                  <a:srgbClr val="FF3300"/>
                </a:solidFill>
              </a:rPr>
              <a:t>CONSTRAINT PK_SC PRIMARY KEY (Sno, Cno));</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sz="3800" smtClean="0"/>
              <a:t>ORACLE</a:t>
            </a:r>
            <a:r>
              <a:rPr lang="zh-CN" altLang="en-US" sz="3800" smtClean="0"/>
              <a:t>中的实体完整性（续）</a:t>
            </a:r>
          </a:p>
        </p:txBody>
      </p:sp>
      <p:sp>
        <p:nvSpPr>
          <p:cNvPr id="64515" name="Rectangle 3"/>
          <p:cNvSpPr>
            <a:spLocks noGrp="1" noChangeArrowheads="1"/>
          </p:cNvSpPr>
          <p:nvPr>
            <p:ph type="body" idx="1"/>
          </p:nvPr>
        </p:nvSpPr>
        <p:spPr/>
        <p:txBody>
          <a:bodyPr/>
          <a:lstStyle/>
          <a:p>
            <a:pPr eaLnBrk="1" hangingPunct="1"/>
            <a:r>
              <a:rPr lang="zh-CN" altLang="en-US" sz="2600" smtClean="0"/>
              <a:t>在用</a:t>
            </a:r>
            <a:r>
              <a:rPr lang="en-US" altLang="zh-CN" sz="2600" smtClean="0">
                <a:solidFill>
                  <a:srgbClr val="FF3300"/>
                </a:solidFill>
              </a:rPr>
              <a:t>PRIMARY KEY</a:t>
            </a:r>
            <a:r>
              <a:rPr lang="zh-CN" altLang="en-US" sz="2600" smtClean="0"/>
              <a:t>语句定义了关系的主码后，每当用户程序对主码列进行更新操作时，系统自动进行完整性检查</a:t>
            </a:r>
          </a:p>
          <a:p>
            <a:pPr lvl="1" eaLnBrk="1" hangingPunct="1">
              <a:spcBef>
                <a:spcPct val="60000"/>
              </a:spcBef>
            </a:pPr>
            <a:r>
              <a:rPr lang="zh-CN" altLang="en-US" smtClean="0"/>
              <a:t>违约操作</a:t>
            </a:r>
          </a:p>
          <a:p>
            <a:pPr lvl="2" eaLnBrk="1" hangingPunct="1"/>
            <a:r>
              <a:rPr lang="zh-CN" altLang="en-US" sz="2600" smtClean="0">
                <a:solidFill>
                  <a:srgbClr val="FF3300"/>
                </a:solidFill>
              </a:rPr>
              <a:t>使主属性值为空值的操作</a:t>
            </a:r>
          </a:p>
          <a:p>
            <a:pPr lvl="2" eaLnBrk="1" hangingPunct="1"/>
            <a:r>
              <a:rPr lang="zh-CN" altLang="en-US" sz="2600" smtClean="0">
                <a:solidFill>
                  <a:srgbClr val="FF3300"/>
                </a:solidFill>
              </a:rPr>
              <a:t>使主码值在表中不唯一的操作</a:t>
            </a:r>
          </a:p>
          <a:p>
            <a:pPr lvl="1" eaLnBrk="1" hangingPunct="1">
              <a:spcBef>
                <a:spcPct val="60000"/>
              </a:spcBef>
            </a:pPr>
            <a:r>
              <a:rPr lang="zh-CN" altLang="en-US" smtClean="0"/>
              <a:t>违约反应</a:t>
            </a:r>
          </a:p>
          <a:p>
            <a:pPr lvl="2" eaLnBrk="1" hangingPunct="1"/>
            <a:r>
              <a:rPr lang="zh-CN" altLang="en-US" sz="2600" smtClean="0">
                <a:solidFill>
                  <a:srgbClr val="FF3300"/>
                </a:solidFill>
              </a:rPr>
              <a:t>系统拒绝此操作</a:t>
            </a:r>
            <a:r>
              <a:rPr lang="zh-CN" altLang="en-US" sz="2600" smtClean="0"/>
              <a:t>，从而保证了实体完整性</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61</a:t>
            </a:fld>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t>二、</a:t>
            </a:r>
            <a:r>
              <a:rPr lang="en-US" altLang="zh-CN" smtClean="0"/>
              <a:t>ORACLE</a:t>
            </a:r>
            <a:r>
              <a:rPr lang="zh-CN" altLang="en-US" smtClean="0"/>
              <a:t>中的参照完整性</a:t>
            </a:r>
          </a:p>
        </p:txBody>
      </p:sp>
      <p:sp>
        <p:nvSpPr>
          <p:cNvPr id="65539" name="Rectangle 3"/>
          <p:cNvSpPr>
            <a:spLocks noGrp="1" noChangeArrowheads="1"/>
          </p:cNvSpPr>
          <p:nvPr>
            <p:ph type="body" idx="1"/>
          </p:nvPr>
        </p:nvSpPr>
        <p:spPr>
          <a:xfrm>
            <a:off x="990600" y="1828800"/>
            <a:ext cx="7772400" cy="4495800"/>
          </a:xfrm>
        </p:spPr>
        <p:txBody>
          <a:bodyPr/>
          <a:lstStyle/>
          <a:p>
            <a:pPr eaLnBrk="1" hangingPunct="1">
              <a:lnSpc>
                <a:spcPct val="90000"/>
              </a:lnSpc>
            </a:pPr>
            <a:r>
              <a:rPr lang="en-US" altLang="zh-CN" sz="2600" dirty="0" smtClean="0"/>
              <a:t>ORACLE</a:t>
            </a:r>
            <a:r>
              <a:rPr lang="zh-CN" altLang="en-US" sz="2600" dirty="0" smtClean="0"/>
              <a:t>的</a:t>
            </a:r>
            <a:r>
              <a:rPr lang="en-US" altLang="zh-CN" sz="2600" dirty="0" smtClean="0"/>
              <a:t>CREATE TABLE</a:t>
            </a:r>
            <a:r>
              <a:rPr lang="zh-CN" altLang="en-US" sz="2600" dirty="0" smtClean="0"/>
              <a:t>语句允许用户定义参照完整性</a:t>
            </a:r>
          </a:p>
          <a:p>
            <a:pPr lvl="1" eaLnBrk="1" hangingPunct="1">
              <a:lnSpc>
                <a:spcPct val="90000"/>
              </a:lnSpc>
            </a:pPr>
            <a:r>
              <a:rPr lang="zh-CN" altLang="en-US" dirty="0" smtClean="0"/>
              <a:t>用</a:t>
            </a:r>
            <a:r>
              <a:rPr lang="en-US" altLang="zh-CN" dirty="0" smtClean="0">
                <a:solidFill>
                  <a:srgbClr val="FF3300"/>
                </a:solidFill>
              </a:rPr>
              <a:t>FOREIGN KEY</a:t>
            </a:r>
            <a:r>
              <a:rPr lang="zh-CN" altLang="en-US" dirty="0" smtClean="0"/>
              <a:t>子句定义哪些列为外码列</a:t>
            </a:r>
          </a:p>
          <a:p>
            <a:pPr lvl="1" eaLnBrk="1" hangingPunct="1">
              <a:lnSpc>
                <a:spcPct val="90000"/>
              </a:lnSpc>
              <a:spcBef>
                <a:spcPct val="60000"/>
              </a:spcBef>
            </a:pPr>
            <a:r>
              <a:rPr lang="zh-CN" altLang="en-US" dirty="0" smtClean="0"/>
              <a:t>用</a:t>
            </a:r>
            <a:r>
              <a:rPr lang="en-US" altLang="zh-CN" dirty="0" smtClean="0">
                <a:solidFill>
                  <a:srgbClr val="FF3300"/>
                </a:solidFill>
              </a:rPr>
              <a:t>REFERENCES</a:t>
            </a:r>
            <a:r>
              <a:rPr lang="zh-CN" altLang="en-US" dirty="0" smtClean="0"/>
              <a:t>子句指明这些外码相应于哪个表的主码</a:t>
            </a:r>
          </a:p>
          <a:p>
            <a:pPr lvl="1" eaLnBrk="1" hangingPunct="1">
              <a:lnSpc>
                <a:spcPct val="90000"/>
              </a:lnSpc>
              <a:spcBef>
                <a:spcPct val="60000"/>
              </a:spcBef>
            </a:pPr>
            <a:r>
              <a:rPr lang="zh-CN" altLang="en-US" dirty="0" smtClean="0"/>
              <a:t>用</a:t>
            </a:r>
            <a:r>
              <a:rPr lang="en-US" altLang="zh-CN" dirty="0" smtClean="0">
                <a:solidFill>
                  <a:srgbClr val="FF3300"/>
                </a:solidFill>
              </a:rPr>
              <a:t>ON DELETE CASCADE</a:t>
            </a:r>
            <a:r>
              <a:rPr lang="zh-CN" altLang="en-US" dirty="0" smtClean="0"/>
              <a:t>短语指明在删除被参照关系的元组时，同时删除参照关系中外码值等于被删除的被参照关系的元组中主码值的元组</a:t>
            </a:r>
            <a:endParaRPr lang="zh-CN" altLang="en-US" sz="2200" dirty="0"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62</a:t>
            </a:fld>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z="3800" smtClean="0"/>
              <a:t>ORACLE</a:t>
            </a:r>
            <a:r>
              <a:rPr lang="zh-CN" altLang="en-US" sz="3800" smtClean="0"/>
              <a:t>中的参照完整性（续）</a:t>
            </a:r>
          </a:p>
        </p:txBody>
      </p:sp>
      <p:sp>
        <p:nvSpPr>
          <p:cNvPr id="66563"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600" dirty="0" smtClean="0"/>
              <a:t>例</a:t>
            </a:r>
            <a:r>
              <a:rPr lang="en-US" altLang="zh-CN" sz="2600" dirty="0" smtClean="0"/>
              <a:t>1</a:t>
            </a:r>
            <a:r>
              <a:rPr lang="zh-CN" altLang="en-US" sz="2600" dirty="0" smtClean="0"/>
              <a:t>：建立表</a:t>
            </a:r>
            <a:r>
              <a:rPr lang="en-US" altLang="zh-CN" sz="2600" dirty="0" smtClean="0"/>
              <a:t>EMP</a:t>
            </a:r>
            <a:r>
              <a:rPr lang="zh-CN" altLang="en-US" sz="2600" dirty="0" smtClean="0"/>
              <a:t>表</a:t>
            </a:r>
          </a:p>
          <a:p>
            <a:pPr eaLnBrk="1" hangingPunct="1">
              <a:lnSpc>
                <a:spcPct val="90000"/>
              </a:lnSpc>
              <a:buFont typeface="Wingdings" pitchFamily="2" charset="2"/>
              <a:buNone/>
            </a:pPr>
            <a:r>
              <a:rPr lang="zh-CN" altLang="en-US" sz="2600" dirty="0" smtClean="0"/>
              <a:t>    </a:t>
            </a:r>
            <a:r>
              <a:rPr lang="en-US" altLang="zh-CN" sz="2100" dirty="0" smtClean="0"/>
              <a:t>CREATE TABLE EMP</a:t>
            </a:r>
          </a:p>
          <a:p>
            <a:pPr eaLnBrk="1" hangingPunct="1">
              <a:lnSpc>
                <a:spcPct val="90000"/>
              </a:lnSpc>
              <a:buFont typeface="Wingdings" pitchFamily="2" charset="2"/>
              <a:buNone/>
            </a:pPr>
            <a:r>
              <a:rPr lang="en-US" altLang="zh-CN" sz="2100" dirty="0" smtClean="0"/>
              <a:t>           (</a:t>
            </a:r>
            <a:r>
              <a:rPr lang="en-US" altLang="zh-CN" sz="2100" dirty="0" err="1" smtClean="0"/>
              <a:t>Empno</a:t>
            </a:r>
            <a:r>
              <a:rPr lang="en-US" altLang="zh-CN" sz="2100" dirty="0" smtClean="0"/>
              <a:t> NUMBER(4),</a:t>
            </a:r>
          </a:p>
          <a:p>
            <a:pPr eaLnBrk="1" hangingPunct="1">
              <a:lnSpc>
                <a:spcPct val="90000"/>
              </a:lnSpc>
              <a:buFont typeface="Wingdings" pitchFamily="2" charset="2"/>
              <a:buNone/>
            </a:pPr>
            <a:r>
              <a:rPr lang="en-US" altLang="zh-CN" sz="2100" dirty="0" smtClean="0"/>
              <a:t>            </a:t>
            </a:r>
            <a:r>
              <a:rPr lang="en-US" altLang="zh-CN" sz="2100" dirty="0" err="1" smtClean="0"/>
              <a:t>Ename</a:t>
            </a:r>
            <a:r>
              <a:rPr lang="en-US" altLang="zh-CN" sz="2100" dirty="0" smtClean="0"/>
              <a:t> VARCHAR(10),</a:t>
            </a:r>
          </a:p>
          <a:p>
            <a:pPr eaLnBrk="1" hangingPunct="1">
              <a:lnSpc>
                <a:spcPct val="90000"/>
              </a:lnSpc>
              <a:buFont typeface="Wingdings" pitchFamily="2" charset="2"/>
              <a:buNone/>
            </a:pPr>
            <a:r>
              <a:rPr lang="en-US" altLang="zh-CN" sz="2100" dirty="0" smtClean="0"/>
              <a:t>            Job VERCHAR2(9),</a:t>
            </a:r>
          </a:p>
          <a:p>
            <a:pPr eaLnBrk="1" hangingPunct="1">
              <a:lnSpc>
                <a:spcPct val="90000"/>
              </a:lnSpc>
              <a:buFont typeface="Wingdings" pitchFamily="2" charset="2"/>
              <a:buNone/>
            </a:pPr>
            <a:r>
              <a:rPr lang="en-US" altLang="zh-CN" sz="2100" dirty="0" smtClean="0"/>
              <a:t>            </a:t>
            </a:r>
            <a:r>
              <a:rPr lang="en-US" altLang="zh-CN" sz="2100" dirty="0" err="1" smtClean="0"/>
              <a:t>Mgr</a:t>
            </a:r>
            <a:r>
              <a:rPr lang="en-US" altLang="zh-CN" sz="2100" dirty="0" smtClean="0"/>
              <a:t> NUMBER(4),</a:t>
            </a:r>
          </a:p>
          <a:p>
            <a:pPr eaLnBrk="1" hangingPunct="1">
              <a:lnSpc>
                <a:spcPct val="90000"/>
              </a:lnSpc>
              <a:buFont typeface="Wingdings" pitchFamily="2" charset="2"/>
              <a:buNone/>
            </a:pPr>
            <a:r>
              <a:rPr lang="en-US" altLang="zh-CN" sz="2100" dirty="0" smtClean="0"/>
              <a:t>            Sal NUMBER(7,2),</a:t>
            </a:r>
          </a:p>
          <a:p>
            <a:pPr eaLnBrk="1" hangingPunct="1">
              <a:lnSpc>
                <a:spcPct val="90000"/>
              </a:lnSpc>
              <a:buFont typeface="Wingdings" pitchFamily="2" charset="2"/>
              <a:buNone/>
            </a:pPr>
            <a:r>
              <a:rPr lang="en-US" altLang="zh-CN" sz="2100" dirty="0" smtClean="0"/>
              <a:t>            </a:t>
            </a:r>
            <a:r>
              <a:rPr lang="en-US" altLang="zh-CN" sz="2100" dirty="0" err="1" smtClean="0"/>
              <a:t>Deptno</a:t>
            </a:r>
            <a:r>
              <a:rPr lang="en-US" altLang="zh-CN" sz="2100" dirty="0" smtClean="0"/>
              <a:t> NUMBER(2),</a:t>
            </a:r>
          </a:p>
          <a:p>
            <a:pPr eaLnBrk="1" hangingPunct="1">
              <a:lnSpc>
                <a:spcPct val="90000"/>
              </a:lnSpc>
              <a:buFont typeface="Wingdings" pitchFamily="2" charset="2"/>
              <a:buNone/>
            </a:pPr>
            <a:r>
              <a:rPr lang="en-US" altLang="zh-CN" sz="2100" dirty="0" smtClean="0"/>
              <a:t>            </a:t>
            </a:r>
            <a:r>
              <a:rPr lang="en-US" altLang="zh-CN" sz="2100" dirty="0" smtClean="0">
                <a:solidFill>
                  <a:srgbClr val="FF3300"/>
                </a:solidFill>
              </a:rPr>
              <a:t>CONSTRAINT FK_DEPTNO</a:t>
            </a:r>
          </a:p>
          <a:p>
            <a:pPr eaLnBrk="1" hangingPunct="1">
              <a:lnSpc>
                <a:spcPct val="90000"/>
              </a:lnSpc>
              <a:buFont typeface="Wingdings" pitchFamily="2" charset="2"/>
              <a:buNone/>
            </a:pPr>
            <a:r>
              <a:rPr lang="en-US" altLang="zh-CN" sz="2100" dirty="0" smtClean="0">
                <a:solidFill>
                  <a:srgbClr val="FF3300"/>
                </a:solidFill>
              </a:rPr>
              <a:t>                       FOREIGN KEY (</a:t>
            </a:r>
            <a:r>
              <a:rPr lang="en-US" altLang="zh-CN" sz="2100" dirty="0" err="1" smtClean="0">
                <a:solidFill>
                  <a:srgbClr val="FF3300"/>
                </a:solidFill>
              </a:rPr>
              <a:t>Deptno</a:t>
            </a:r>
            <a:r>
              <a:rPr lang="en-US" altLang="zh-CN" sz="2100" dirty="0" smtClean="0">
                <a:solidFill>
                  <a:srgbClr val="FF3300"/>
                </a:solidFill>
              </a:rPr>
              <a:t>)</a:t>
            </a:r>
          </a:p>
          <a:p>
            <a:pPr eaLnBrk="1" hangingPunct="1">
              <a:lnSpc>
                <a:spcPct val="90000"/>
              </a:lnSpc>
              <a:buFont typeface="Wingdings" pitchFamily="2" charset="2"/>
              <a:buNone/>
            </a:pPr>
            <a:r>
              <a:rPr lang="en-US" altLang="zh-CN" sz="2100" dirty="0" smtClean="0">
                <a:solidFill>
                  <a:srgbClr val="FF3300"/>
                </a:solidFill>
              </a:rPr>
              <a:t>                       REFERENCES DEPT(</a:t>
            </a:r>
            <a:r>
              <a:rPr lang="en-US" altLang="zh-CN" sz="2100" dirty="0" err="1" smtClean="0">
                <a:solidFill>
                  <a:srgbClr val="FF3300"/>
                </a:solidFill>
              </a:rPr>
              <a:t>Deptno</a:t>
            </a:r>
            <a:r>
              <a:rPr lang="en-US" altLang="zh-CN" sz="2100" dirty="0" smtClean="0">
                <a:solidFill>
                  <a:srgbClr val="FF3300"/>
                </a:solidFill>
              </a:rPr>
              <a:t>)</a:t>
            </a:r>
          </a:p>
          <a:p>
            <a:pPr eaLnBrk="1" hangingPunct="1">
              <a:lnSpc>
                <a:spcPct val="90000"/>
              </a:lnSpc>
              <a:buFont typeface="Wingdings" pitchFamily="2" charset="2"/>
              <a:buNone/>
            </a:pPr>
            <a:r>
              <a:rPr lang="en-US" altLang="zh-CN" sz="2100" dirty="0" smtClean="0">
                <a:solidFill>
                  <a:srgbClr val="FF3300"/>
                </a:solidFill>
              </a:rPr>
              <a:t>                       </a:t>
            </a:r>
            <a:r>
              <a:rPr lang="en-US" altLang="zh-CN" sz="1900" dirty="0" smtClean="0">
                <a:solidFill>
                  <a:srgbClr val="FF3300"/>
                </a:solidFill>
              </a:rPr>
              <a:t>ON DELETE CASCADE</a:t>
            </a:r>
            <a:r>
              <a:rPr lang="en-US" altLang="zh-CN" sz="2100" dirty="0" smtClean="0">
                <a:solidFill>
                  <a:srgbClr val="FF3300"/>
                </a:solidFill>
              </a:rPr>
              <a:t>);</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63</a:t>
            </a:fld>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z="3800" smtClean="0"/>
              <a:t>ORACLE</a:t>
            </a:r>
            <a:r>
              <a:rPr lang="zh-CN" altLang="en-US" sz="3800" smtClean="0"/>
              <a:t>中的参照完整性（续）</a:t>
            </a:r>
          </a:p>
        </p:txBody>
      </p:sp>
      <p:sp>
        <p:nvSpPr>
          <p:cNvPr id="67587" name="Rectangle 3"/>
          <p:cNvSpPr>
            <a:spLocks noGrp="1" noChangeArrowheads="1"/>
          </p:cNvSpPr>
          <p:nvPr>
            <p:ph type="body" idx="1"/>
          </p:nvPr>
        </p:nvSpPr>
        <p:spPr>
          <a:xfrm>
            <a:off x="990600" y="1828800"/>
            <a:ext cx="8153400" cy="4114800"/>
          </a:xfrm>
        </p:spPr>
        <p:txBody>
          <a:bodyPr/>
          <a:lstStyle/>
          <a:p>
            <a:pPr eaLnBrk="1" hangingPunct="1">
              <a:lnSpc>
                <a:spcPct val="90000"/>
              </a:lnSpc>
              <a:buFont typeface="Wingdings" pitchFamily="2" charset="2"/>
              <a:buNone/>
            </a:pPr>
            <a:r>
              <a:rPr lang="zh-CN" altLang="en-US" sz="2100" smtClean="0"/>
              <a:t>或：</a:t>
            </a:r>
          </a:p>
          <a:p>
            <a:pPr eaLnBrk="1" hangingPunct="1">
              <a:lnSpc>
                <a:spcPct val="90000"/>
              </a:lnSpc>
              <a:buFont typeface="Wingdings" pitchFamily="2" charset="2"/>
              <a:buNone/>
            </a:pPr>
            <a:r>
              <a:rPr lang="zh-CN" altLang="en-US" sz="2100" smtClean="0"/>
              <a:t>    </a:t>
            </a:r>
            <a:r>
              <a:rPr lang="en-US" altLang="zh-CN" sz="2100" smtClean="0"/>
              <a:t>CREATE TABLE EMP</a:t>
            </a:r>
          </a:p>
          <a:p>
            <a:pPr eaLnBrk="1" hangingPunct="1">
              <a:lnSpc>
                <a:spcPct val="90000"/>
              </a:lnSpc>
              <a:buFont typeface="Wingdings" pitchFamily="2" charset="2"/>
              <a:buNone/>
            </a:pPr>
            <a:r>
              <a:rPr lang="en-US" altLang="zh-CN" sz="2100" smtClean="0"/>
              <a:t>         (Empno NUMBER(4),</a:t>
            </a:r>
          </a:p>
          <a:p>
            <a:pPr eaLnBrk="1" hangingPunct="1">
              <a:lnSpc>
                <a:spcPct val="90000"/>
              </a:lnSpc>
              <a:buFont typeface="Wingdings" pitchFamily="2" charset="2"/>
              <a:buNone/>
            </a:pPr>
            <a:r>
              <a:rPr lang="en-US" altLang="zh-CN" sz="2100" smtClean="0"/>
              <a:t>          Ename VARCHAR(10),</a:t>
            </a:r>
          </a:p>
          <a:p>
            <a:pPr eaLnBrk="1" hangingPunct="1">
              <a:lnSpc>
                <a:spcPct val="90000"/>
              </a:lnSpc>
              <a:buFont typeface="Wingdings" pitchFamily="2" charset="2"/>
              <a:buNone/>
            </a:pPr>
            <a:r>
              <a:rPr lang="en-US" altLang="zh-CN" sz="2100" smtClean="0"/>
              <a:t>          Job VERCHAR2(9),</a:t>
            </a:r>
          </a:p>
          <a:p>
            <a:pPr eaLnBrk="1" hangingPunct="1">
              <a:lnSpc>
                <a:spcPct val="90000"/>
              </a:lnSpc>
              <a:buFont typeface="Wingdings" pitchFamily="2" charset="2"/>
              <a:buNone/>
            </a:pPr>
            <a:r>
              <a:rPr lang="en-US" altLang="zh-CN" sz="2100" smtClean="0"/>
              <a:t>          Mgr NUMBER(4),</a:t>
            </a:r>
          </a:p>
          <a:p>
            <a:pPr eaLnBrk="1" hangingPunct="1">
              <a:lnSpc>
                <a:spcPct val="90000"/>
              </a:lnSpc>
              <a:buFont typeface="Wingdings" pitchFamily="2" charset="2"/>
              <a:buNone/>
            </a:pPr>
            <a:r>
              <a:rPr lang="en-US" altLang="zh-CN" sz="2100" smtClean="0"/>
              <a:t>          Sal NUMBER(7,2),</a:t>
            </a:r>
          </a:p>
          <a:p>
            <a:pPr eaLnBrk="1" hangingPunct="1">
              <a:lnSpc>
                <a:spcPct val="90000"/>
              </a:lnSpc>
              <a:buFont typeface="Wingdings" pitchFamily="2" charset="2"/>
              <a:buNone/>
            </a:pPr>
            <a:r>
              <a:rPr lang="en-US" altLang="zh-CN" sz="2100" smtClean="0"/>
              <a:t>          Deptno NUMBER(2) </a:t>
            </a:r>
            <a:r>
              <a:rPr lang="en-US" altLang="zh-CN" sz="2100" smtClean="0">
                <a:solidFill>
                  <a:srgbClr val="FF3300"/>
                </a:solidFill>
              </a:rPr>
              <a:t>CONSTRAINT FK_DEPTNO</a:t>
            </a:r>
          </a:p>
          <a:p>
            <a:pPr eaLnBrk="1" hangingPunct="1">
              <a:lnSpc>
                <a:spcPct val="90000"/>
              </a:lnSpc>
              <a:buFont typeface="Wingdings" pitchFamily="2" charset="2"/>
              <a:buNone/>
            </a:pPr>
            <a:r>
              <a:rPr lang="en-US" altLang="zh-CN" sz="2100" smtClean="0">
                <a:solidFill>
                  <a:srgbClr val="FF3300"/>
                </a:solidFill>
              </a:rPr>
              <a:t>                FOREIGN KEY REFERENCES DEPT(Deptno) </a:t>
            </a:r>
          </a:p>
          <a:p>
            <a:pPr eaLnBrk="1" hangingPunct="1">
              <a:lnSpc>
                <a:spcPct val="90000"/>
              </a:lnSpc>
              <a:buFont typeface="Wingdings" pitchFamily="2" charset="2"/>
              <a:buNone/>
            </a:pPr>
            <a:r>
              <a:rPr lang="en-US" altLang="zh-CN" sz="2100" smtClean="0">
                <a:solidFill>
                  <a:srgbClr val="FF3300"/>
                </a:solidFill>
              </a:rPr>
              <a:t>                ON DELETE CASCADE</a:t>
            </a:r>
            <a:r>
              <a:rPr lang="en-US" altLang="zh-CN" sz="2100" smtClean="0"/>
              <a:t>);</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64</a:t>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sz="3800" smtClean="0"/>
              <a:t>ORACLE</a:t>
            </a:r>
            <a:r>
              <a:rPr lang="zh-CN" altLang="en-US" sz="3800" smtClean="0"/>
              <a:t>中的参照完整性（续）</a:t>
            </a:r>
          </a:p>
        </p:txBody>
      </p:sp>
      <p:sp>
        <p:nvSpPr>
          <p:cNvPr id="68611" name="Rectangle 3"/>
          <p:cNvSpPr>
            <a:spLocks noGrp="1" noChangeArrowheads="1"/>
          </p:cNvSpPr>
          <p:nvPr>
            <p:ph type="body" idx="1"/>
          </p:nvPr>
        </p:nvSpPr>
        <p:spPr/>
        <p:txBody>
          <a:bodyPr/>
          <a:lstStyle/>
          <a:p>
            <a:pPr lvl="1" eaLnBrk="1" hangingPunct="1">
              <a:lnSpc>
                <a:spcPct val="110000"/>
              </a:lnSpc>
              <a:spcBef>
                <a:spcPct val="60000"/>
              </a:spcBef>
            </a:pPr>
            <a:r>
              <a:rPr lang="zh-CN" altLang="en-US" smtClean="0"/>
              <a:t>这时</a:t>
            </a:r>
            <a:r>
              <a:rPr lang="en-US" altLang="zh-CN" smtClean="0"/>
              <a:t>EMP</a:t>
            </a:r>
            <a:r>
              <a:rPr lang="zh-CN" altLang="en-US" smtClean="0"/>
              <a:t>表中外码为</a:t>
            </a:r>
            <a:r>
              <a:rPr lang="en-US" altLang="zh-CN" smtClean="0"/>
              <a:t>Deptno</a:t>
            </a:r>
            <a:r>
              <a:rPr lang="zh-CN" altLang="en-US" smtClean="0"/>
              <a:t>，它相应于</a:t>
            </a:r>
            <a:r>
              <a:rPr lang="en-US" altLang="zh-CN" smtClean="0"/>
              <a:t>DEPT</a:t>
            </a:r>
            <a:r>
              <a:rPr lang="zh-CN" altLang="en-US" smtClean="0"/>
              <a:t>表中的主码</a:t>
            </a:r>
            <a:r>
              <a:rPr lang="en-US" altLang="zh-CN" smtClean="0"/>
              <a:t>Deptno</a:t>
            </a:r>
            <a:r>
              <a:rPr lang="zh-CN" altLang="en-US" smtClean="0"/>
              <a:t>。</a:t>
            </a:r>
          </a:p>
          <a:p>
            <a:pPr lvl="1" eaLnBrk="1" hangingPunct="1">
              <a:lnSpc>
                <a:spcPct val="110000"/>
              </a:lnSpc>
              <a:spcBef>
                <a:spcPct val="60000"/>
              </a:spcBef>
            </a:pPr>
            <a:r>
              <a:rPr lang="zh-CN" altLang="en-US" smtClean="0"/>
              <a:t>当要</a:t>
            </a:r>
            <a:r>
              <a:rPr lang="zh-CN" altLang="en-US" smtClean="0">
                <a:solidFill>
                  <a:srgbClr val="FF3300"/>
                </a:solidFill>
              </a:rPr>
              <a:t>修改</a:t>
            </a:r>
            <a:r>
              <a:rPr lang="en-US" altLang="zh-CN" smtClean="0"/>
              <a:t>DEPT</a:t>
            </a:r>
            <a:r>
              <a:rPr lang="zh-CN" altLang="en-US" smtClean="0"/>
              <a:t>表中的</a:t>
            </a:r>
            <a:r>
              <a:rPr lang="en-US" altLang="zh-CN" smtClean="0"/>
              <a:t>DEPTNO</a:t>
            </a:r>
            <a:r>
              <a:rPr lang="zh-CN" altLang="en-US" smtClean="0"/>
              <a:t>值时，先要检查</a:t>
            </a:r>
            <a:r>
              <a:rPr lang="en-US" altLang="zh-CN" smtClean="0"/>
              <a:t>EMP</a:t>
            </a:r>
            <a:r>
              <a:rPr lang="zh-CN" altLang="en-US" smtClean="0"/>
              <a:t>表中有无元组的</a:t>
            </a:r>
            <a:r>
              <a:rPr lang="en-US" altLang="zh-CN" smtClean="0"/>
              <a:t>Deptno</a:t>
            </a:r>
            <a:r>
              <a:rPr lang="zh-CN" altLang="en-US" smtClean="0"/>
              <a:t>值与之对应</a:t>
            </a:r>
          </a:p>
          <a:p>
            <a:pPr lvl="2" eaLnBrk="1" hangingPunct="1">
              <a:lnSpc>
                <a:spcPct val="110000"/>
              </a:lnSpc>
            </a:pPr>
            <a:r>
              <a:rPr lang="zh-CN" altLang="en-US" sz="2600" smtClean="0"/>
              <a:t>若没有，系统接受这个修改操作</a:t>
            </a:r>
          </a:p>
          <a:p>
            <a:pPr lvl="2" eaLnBrk="1" hangingPunct="1">
              <a:lnSpc>
                <a:spcPct val="110000"/>
              </a:lnSpc>
            </a:pPr>
            <a:r>
              <a:rPr lang="zh-CN" altLang="en-US" sz="2600" smtClean="0"/>
              <a:t>否则，系统拒绝此操作   </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65</a:t>
            </a:fld>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z="3800" smtClean="0"/>
              <a:t>ORACLE</a:t>
            </a:r>
            <a:r>
              <a:rPr lang="zh-CN" altLang="en-US" sz="3800" smtClean="0"/>
              <a:t>中的参照完整性（续）</a:t>
            </a:r>
          </a:p>
        </p:txBody>
      </p:sp>
      <p:sp>
        <p:nvSpPr>
          <p:cNvPr id="69635" name="Rectangle 3"/>
          <p:cNvSpPr>
            <a:spLocks noGrp="1" noChangeArrowheads="1"/>
          </p:cNvSpPr>
          <p:nvPr>
            <p:ph type="body" idx="1"/>
          </p:nvPr>
        </p:nvSpPr>
        <p:spPr/>
        <p:txBody>
          <a:bodyPr/>
          <a:lstStyle/>
          <a:p>
            <a:pPr lvl="1" eaLnBrk="1" hangingPunct="1">
              <a:lnSpc>
                <a:spcPct val="110000"/>
              </a:lnSpc>
            </a:pPr>
            <a:r>
              <a:rPr lang="zh-CN" altLang="en-US" smtClean="0"/>
              <a:t>当要</a:t>
            </a:r>
            <a:r>
              <a:rPr lang="zh-CN" altLang="en-US" smtClean="0">
                <a:solidFill>
                  <a:srgbClr val="FF3300"/>
                </a:solidFill>
              </a:rPr>
              <a:t>删除</a:t>
            </a:r>
            <a:r>
              <a:rPr lang="en-US" altLang="zh-CN" smtClean="0"/>
              <a:t>DEPT</a:t>
            </a:r>
            <a:r>
              <a:rPr lang="zh-CN" altLang="en-US" smtClean="0"/>
              <a:t>表中某个元组时，系统要检查</a:t>
            </a:r>
            <a:r>
              <a:rPr lang="en-US" altLang="zh-CN" smtClean="0"/>
              <a:t>EMP</a:t>
            </a:r>
            <a:r>
              <a:rPr lang="zh-CN" altLang="en-US" smtClean="0"/>
              <a:t>表，若找到相应元组即将其随之删除。</a:t>
            </a:r>
          </a:p>
          <a:p>
            <a:pPr lvl="1" eaLnBrk="1" hangingPunct="1">
              <a:lnSpc>
                <a:spcPct val="110000"/>
              </a:lnSpc>
              <a:spcBef>
                <a:spcPct val="60000"/>
              </a:spcBef>
            </a:pPr>
            <a:r>
              <a:rPr lang="zh-CN" altLang="en-US" smtClean="0"/>
              <a:t>当要</a:t>
            </a:r>
            <a:r>
              <a:rPr lang="zh-CN" altLang="en-US" smtClean="0">
                <a:solidFill>
                  <a:srgbClr val="FF3300"/>
                </a:solidFill>
              </a:rPr>
              <a:t>插入</a:t>
            </a:r>
            <a:r>
              <a:rPr lang="en-US" altLang="zh-CN" smtClean="0"/>
              <a:t>EMP</a:t>
            </a:r>
            <a:r>
              <a:rPr lang="zh-CN" altLang="en-US" smtClean="0"/>
              <a:t>表中某个元组时，系统要检查</a:t>
            </a:r>
            <a:r>
              <a:rPr lang="en-US" altLang="zh-CN" smtClean="0"/>
              <a:t>DEPT</a:t>
            </a:r>
            <a:r>
              <a:rPr lang="zh-CN" altLang="en-US" smtClean="0"/>
              <a:t>表，先要检查</a:t>
            </a:r>
            <a:r>
              <a:rPr lang="en-US" altLang="zh-CN" smtClean="0"/>
              <a:t>DEPT</a:t>
            </a:r>
            <a:r>
              <a:rPr lang="zh-CN" altLang="en-US" smtClean="0"/>
              <a:t>表中有无元组的</a:t>
            </a:r>
            <a:r>
              <a:rPr lang="en-US" altLang="zh-CN" smtClean="0"/>
              <a:t>Deptno</a:t>
            </a:r>
            <a:r>
              <a:rPr lang="zh-CN" altLang="en-US" smtClean="0"/>
              <a:t>值与之对应</a:t>
            </a:r>
          </a:p>
          <a:p>
            <a:pPr lvl="2" eaLnBrk="1" hangingPunct="1">
              <a:lnSpc>
                <a:spcPct val="110000"/>
              </a:lnSpc>
            </a:pPr>
            <a:r>
              <a:rPr lang="zh-CN" altLang="en-US" sz="2600" smtClean="0"/>
              <a:t>若没有，系统拒绝此插入操作</a:t>
            </a:r>
          </a:p>
          <a:p>
            <a:pPr lvl="2" eaLnBrk="1" hangingPunct="1">
              <a:lnSpc>
                <a:spcPct val="110000"/>
              </a:lnSpc>
            </a:pPr>
            <a:r>
              <a:rPr lang="zh-CN" altLang="en-US" sz="2600" smtClean="0"/>
              <a:t>否则，系统接受此操作</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66</a:t>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z="3400" smtClean="0"/>
              <a:t>三、</a:t>
            </a:r>
            <a:r>
              <a:rPr lang="en-US" altLang="zh-CN" sz="3400" smtClean="0"/>
              <a:t>ORACLE</a:t>
            </a:r>
            <a:r>
              <a:rPr lang="zh-CN" altLang="en-US" sz="3400" smtClean="0"/>
              <a:t>中的用户定义的完整性</a:t>
            </a:r>
          </a:p>
        </p:txBody>
      </p:sp>
      <p:sp>
        <p:nvSpPr>
          <p:cNvPr id="70659" name="Rectangle 3"/>
          <p:cNvSpPr>
            <a:spLocks noGrp="1" noChangeArrowheads="1"/>
          </p:cNvSpPr>
          <p:nvPr>
            <p:ph type="body" idx="1"/>
          </p:nvPr>
        </p:nvSpPr>
        <p:spPr/>
        <p:txBody>
          <a:bodyPr/>
          <a:lstStyle/>
          <a:p>
            <a:pPr eaLnBrk="1" hangingPunct="1">
              <a:lnSpc>
                <a:spcPct val="140000"/>
              </a:lnSpc>
            </a:pPr>
            <a:r>
              <a:rPr lang="en-US" altLang="zh-CN" sz="2600" smtClean="0"/>
              <a:t>ORACLE</a:t>
            </a:r>
            <a:r>
              <a:rPr lang="zh-CN" altLang="en-US" sz="2600" smtClean="0"/>
              <a:t>中定义用户完整性的两类方法</a:t>
            </a:r>
            <a:endParaRPr lang="zh-CN" altLang="en-US" smtClean="0"/>
          </a:p>
          <a:p>
            <a:pPr lvl="1" eaLnBrk="1" hangingPunct="1">
              <a:lnSpc>
                <a:spcPct val="140000"/>
              </a:lnSpc>
              <a:spcBef>
                <a:spcPct val="60000"/>
              </a:spcBef>
            </a:pPr>
            <a:r>
              <a:rPr lang="zh-CN" altLang="en-US" smtClean="0">
                <a:solidFill>
                  <a:srgbClr val="FF3300"/>
                </a:solidFill>
              </a:rPr>
              <a:t>用</a:t>
            </a:r>
            <a:r>
              <a:rPr lang="en-US" altLang="zh-CN" smtClean="0">
                <a:solidFill>
                  <a:srgbClr val="FF3300"/>
                </a:solidFill>
              </a:rPr>
              <a:t>CREATE TABLE</a:t>
            </a:r>
            <a:r>
              <a:rPr lang="zh-CN" altLang="en-US" smtClean="0">
                <a:solidFill>
                  <a:srgbClr val="FF3300"/>
                </a:solidFill>
              </a:rPr>
              <a:t>语句在建表时定义</a:t>
            </a:r>
            <a:r>
              <a:rPr lang="zh-CN" altLang="en-US" smtClean="0"/>
              <a:t>用户完整性约束</a:t>
            </a:r>
          </a:p>
          <a:p>
            <a:pPr lvl="1" eaLnBrk="1" hangingPunct="1">
              <a:lnSpc>
                <a:spcPct val="140000"/>
              </a:lnSpc>
              <a:spcBef>
                <a:spcPct val="60000"/>
              </a:spcBef>
            </a:pPr>
            <a:r>
              <a:rPr lang="zh-CN" altLang="en-US" smtClean="0"/>
              <a:t>通过</a:t>
            </a:r>
            <a:r>
              <a:rPr lang="zh-CN" altLang="en-US" smtClean="0">
                <a:solidFill>
                  <a:srgbClr val="FF3300"/>
                </a:solidFill>
              </a:rPr>
              <a:t>触发器</a:t>
            </a:r>
            <a:r>
              <a:rPr lang="zh-CN" altLang="en-US" smtClean="0"/>
              <a:t>来定义用户的完整性规则</a:t>
            </a:r>
            <a:endParaRPr lang="zh-CN" altLang="en-US" sz="3000"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67</a:t>
            </a:fld>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sz="3400" smtClean="0"/>
              <a:t>ORACLE</a:t>
            </a:r>
            <a:r>
              <a:rPr lang="zh-CN" altLang="en-US" sz="3400" smtClean="0"/>
              <a:t>中的用户定义的完整性（续）</a:t>
            </a:r>
          </a:p>
        </p:txBody>
      </p:sp>
      <p:sp>
        <p:nvSpPr>
          <p:cNvPr id="71683" name="Rectangle 3"/>
          <p:cNvSpPr>
            <a:spLocks noGrp="1" noChangeArrowheads="1"/>
          </p:cNvSpPr>
          <p:nvPr>
            <p:ph type="body" idx="1"/>
          </p:nvPr>
        </p:nvSpPr>
        <p:spPr/>
        <p:txBody>
          <a:bodyPr/>
          <a:lstStyle/>
          <a:p>
            <a:pPr eaLnBrk="1" hangingPunct="1"/>
            <a:r>
              <a:rPr lang="en-US" altLang="zh-CN" sz="2600" smtClean="0"/>
              <a:t>1. </a:t>
            </a:r>
            <a:r>
              <a:rPr lang="zh-CN" altLang="en-US" sz="2600" smtClean="0"/>
              <a:t>用</a:t>
            </a:r>
            <a:r>
              <a:rPr lang="en-US" altLang="zh-CN" sz="2600" smtClean="0"/>
              <a:t>CREATE TABLE</a:t>
            </a:r>
            <a:r>
              <a:rPr lang="zh-CN" altLang="en-US" sz="2600" smtClean="0"/>
              <a:t>语句在建表时定义用户完整性约束</a:t>
            </a:r>
          </a:p>
          <a:p>
            <a:pPr lvl="1" eaLnBrk="1" hangingPunct="1">
              <a:spcBef>
                <a:spcPct val="60000"/>
              </a:spcBef>
            </a:pPr>
            <a:r>
              <a:rPr lang="zh-CN" altLang="en-US" smtClean="0"/>
              <a:t>可定义三类完整性约束</a:t>
            </a:r>
          </a:p>
          <a:p>
            <a:pPr lvl="2" eaLnBrk="1" hangingPunct="1">
              <a:spcBef>
                <a:spcPct val="40000"/>
              </a:spcBef>
            </a:pPr>
            <a:r>
              <a:rPr lang="zh-CN" altLang="en-US" sz="2600" smtClean="0"/>
              <a:t>列值非空（</a:t>
            </a:r>
            <a:r>
              <a:rPr lang="en-US" altLang="zh-CN" sz="2600" smtClean="0">
                <a:solidFill>
                  <a:srgbClr val="FF3300"/>
                </a:solidFill>
              </a:rPr>
              <a:t>NOT NULL</a:t>
            </a:r>
            <a:r>
              <a:rPr lang="zh-CN" altLang="en-US" sz="2600" smtClean="0"/>
              <a:t>短语）</a:t>
            </a:r>
          </a:p>
          <a:p>
            <a:pPr lvl="2" eaLnBrk="1" hangingPunct="1">
              <a:spcBef>
                <a:spcPct val="40000"/>
              </a:spcBef>
            </a:pPr>
            <a:r>
              <a:rPr lang="zh-CN" altLang="en-US" sz="2600" smtClean="0"/>
              <a:t>列值唯一（</a:t>
            </a:r>
            <a:r>
              <a:rPr lang="en-US" altLang="zh-CN" sz="2600" smtClean="0">
                <a:solidFill>
                  <a:srgbClr val="FF3300"/>
                </a:solidFill>
              </a:rPr>
              <a:t>UNIQUE</a:t>
            </a:r>
            <a:r>
              <a:rPr lang="zh-CN" altLang="en-US" sz="2600" smtClean="0"/>
              <a:t>短语）</a:t>
            </a:r>
          </a:p>
          <a:p>
            <a:pPr lvl="2" eaLnBrk="1" hangingPunct="1">
              <a:spcBef>
                <a:spcPct val="40000"/>
              </a:spcBef>
            </a:pPr>
            <a:r>
              <a:rPr lang="zh-CN" altLang="en-US" sz="2600" smtClean="0">
                <a:solidFill>
                  <a:srgbClr val="FF3300"/>
                </a:solidFill>
              </a:rPr>
              <a:t>检查列值是否满足一个布尔表达式</a:t>
            </a:r>
            <a:r>
              <a:rPr lang="zh-CN" altLang="en-US" sz="2600" smtClean="0"/>
              <a:t>（</a:t>
            </a:r>
            <a:r>
              <a:rPr lang="en-US" altLang="zh-CN" sz="2600" smtClean="0"/>
              <a:t>CHECK</a:t>
            </a:r>
            <a:r>
              <a:rPr lang="zh-CN" altLang="en-US" sz="2600" smtClean="0"/>
              <a:t>短语）</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68</a:t>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sz="3400" smtClean="0"/>
              <a:t>ORACLE</a:t>
            </a:r>
            <a:r>
              <a:rPr lang="zh-CN" altLang="en-US" sz="3400" smtClean="0"/>
              <a:t>中的用户定义的完整性（续）</a:t>
            </a:r>
          </a:p>
        </p:txBody>
      </p:sp>
      <p:sp>
        <p:nvSpPr>
          <p:cNvPr id="72707" name="Rectangle 3"/>
          <p:cNvSpPr>
            <a:spLocks noGrp="1" noChangeArrowheads="1"/>
          </p:cNvSpPr>
          <p:nvPr>
            <p:ph type="body" idx="1"/>
          </p:nvPr>
        </p:nvSpPr>
        <p:spPr>
          <a:xfrm>
            <a:off x="990600" y="1828800"/>
            <a:ext cx="8153400" cy="4114800"/>
          </a:xfrm>
        </p:spPr>
        <p:txBody>
          <a:bodyPr/>
          <a:lstStyle/>
          <a:p>
            <a:pPr eaLnBrk="1" hangingPunct="1">
              <a:lnSpc>
                <a:spcPct val="90000"/>
              </a:lnSpc>
              <a:buFont typeface="Wingdings" pitchFamily="2" charset="2"/>
              <a:buNone/>
            </a:pPr>
            <a:r>
              <a:rPr lang="zh-CN" altLang="en-US" sz="2600" smtClean="0"/>
              <a:t>例</a:t>
            </a:r>
            <a:r>
              <a:rPr lang="en-US" altLang="zh-CN" sz="2600" smtClean="0"/>
              <a:t>1</a:t>
            </a:r>
            <a:r>
              <a:rPr lang="zh-CN" altLang="en-US" sz="2600" smtClean="0"/>
              <a:t>：建立部门表</a:t>
            </a:r>
            <a:r>
              <a:rPr lang="en-US" altLang="zh-CN" sz="2600" smtClean="0"/>
              <a:t>DEPT</a:t>
            </a:r>
            <a:r>
              <a:rPr lang="zh-CN" altLang="en-US" sz="2600" smtClean="0"/>
              <a:t>，要求部门名称</a:t>
            </a:r>
            <a:r>
              <a:rPr lang="en-US" altLang="zh-CN" sz="2600" smtClean="0"/>
              <a:t>Dname</a:t>
            </a:r>
            <a:r>
              <a:rPr lang="zh-CN" altLang="en-US" sz="2600" smtClean="0"/>
              <a:t>列</a:t>
            </a:r>
          </a:p>
          <a:p>
            <a:pPr eaLnBrk="1" hangingPunct="1">
              <a:lnSpc>
                <a:spcPct val="90000"/>
              </a:lnSpc>
              <a:buFont typeface="Wingdings" pitchFamily="2" charset="2"/>
              <a:buNone/>
            </a:pPr>
            <a:r>
              <a:rPr lang="zh-CN" altLang="en-US" sz="2600" smtClean="0"/>
              <a:t>          取值唯一，部门编号</a:t>
            </a:r>
            <a:r>
              <a:rPr lang="en-US" altLang="zh-CN" sz="2600" smtClean="0"/>
              <a:t>Deptno</a:t>
            </a:r>
            <a:r>
              <a:rPr lang="zh-CN" altLang="en-US" sz="2600" smtClean="0"/>
              <a:t>列为主码</a:t>
            </a:r>
          </a:p>
          <a:p>
            <a:pPr lvl="1" indent="-136525" eaLnBrk="1" hangingPunct="1">
              <a:lnSpc>
                <a:spcPct val="90000"/>
              </a:lnSpc>
              <a:buFont typeface="Wingdings" pitchFamily="2" charset="2"/>
              <a:buNone/>
            </a:pPr>
            <a:r>
              <a:rPr lang="en-US" altLang="zh-CN" sz="2200" smtClean="0"/>
              <a:t>CREATE TABLE DEPT</a:t>
            </a:r>
          </a:p>
          <a:p>
            <a:pPr lvl="1" indent="-136525" eaLnBrk="1" hangingPunct="1">
              <a:lnSpc>
                <a:spcPct val="90000"/>
              </a:lnSpc>
              <a:buFont typeface="Wingdings" pitchFamily="2" charset="2"/>
              <a:buNone/>
            </a:pPr>
            <a:r>
              <a:rPr lang="en-US" altLang="zh-CN" sz="2200" smtClean="0"/>
              <a:t>(Deptno NUMBER,</a:t>
            </a:r>
          </a:p>
          <a:p>
            <a:pPr lvl="1" indent="-136525" eaLnBrk="1" hangingPunct="1">
              <a:lnSpc>
                <a:spcPct val="90000"/>
              </a:lnSpc>
              <a:buFont typeface="Wingdings" pitchFamily="2" charset="2"/>
              <a:buNone/>
            </a:pPr>
            <a:r>
              <a:rPr lang="en-US" altLang="zh-CN" sz="2200" smtClean="0"/>
              <a:t>Dname VARCHAR(9) </a:t>
            </a:r>
            <a:r>
              <a:rPr lang="en-US" altLang="zh-CN" sz="2200" smtClean="0">
                <a:solidFill>
                  <a:srgbClr val="FF3300"/>
                </a:solidFill>
              </a:rPr>
              <a:t>CONSTRAINT U1 UNIQUE</a:t>
            </a:r>
            <a:r>
              <a:rPr lang="en-US" altLang="zh-CN" sz="2200" smtClean="0"/>
              <a:t>,</a:t>
            </a:r>
          </a:p>
          <a:p>
            <a:pPr lvl="1" indent="-136525" eaLnBrk="1" hangingPunct="1">
              <a:lnSpc>
                <a:spcPct val="90000"/>
              </a:lnSpc>
              <a:buFont typeface="Wingdings" pitchFamily="2" charset="2"/>
              <a:buNone/>
            </a:pPr>
            <a:r>
              <a:rPr lang="en-US" altLang="zh-CN" sz="2200" smtClean="0"/>
              <a:t>Loc VARCHAR(10) </a:t>
            </a:r>
            <a:r>
              <a:rPr lang="en-US" altLang="zh-CN" sz="2200" smtClean="0">
                <a:solidFill>
                  <a:srgbClr val="FF0000"/>
                </a:solidFill>
              </a:rPr>
              <a:t>CONSTRAINT C1 NOT NULL</a:t>
            </a:r>
            <a:r>
              <a:rPr lang="en-US" altLang="zh-CN" sz="2200" smtClean="0"/>
              <a:t>,</a:t>
            </a:r>
          </a:p>
          <a:p>
            <a:pPr lvl="1" indent="-136525" eaLnBrk="1" hangingPunct="1">
              <a:lnSpc>
                <a:spcPct val="90000"/>
              </a:lnSpc>
              <a:buFont typeface="Wingdings" pitchFamily="2" charset="2"/>
              <a:buNone/>
            </a:pPr>
            <a:r>
              <a:rPr lang="en-US" altLang="zh-CN" sz="2200" smtClean="0">
                <a:solidFill>
                  <a:srgbClr val="FF3300"/>
                </a:solidFill>
              </a:rPr>
              <a:t>CONSTRAINT PK_DEPT PRIMARY KEY (Deptno));</a:t>
            </a:r>
          </a:p>
          <a:p>
            <a:pPr lvl="1" indent="-136525" eaLnBrk="1" hangingPunct="1">
              <a:lnSpc>
                <a:spcPct val="90000"/>
              </a:lnSpc>
              <a:buFont typeface="Wingdings" pitchFamily="2" charset="2"/>
              <a:buNone/>
            </a:pPr>
            <a:endParaRPr lang="en-US" altLang="zh-CN" sz="2200" smtClean="0"/>
          </a:p>
          <a:p>
            <a:pPr lvl="1" indent="-136525" eaLnBrk="1" hangingPunct="1">
              <a:lnSpc>
                <a:spcPct val="90000"/>
              </a:lnSpc>
              <a:buFont typeface="Wingdings" pitchFamily="2" charset="2"/>
              <a:buNone/>
            </a:pPr>
            <a:r>
              <a:rPr lang="zh-CN" altLang="en-US" sz="2200" smtClean="0"/>
              <a:t>其中 </a:t>
            </a:r>
            <a:r>
              <a:rPr lang="en-US" altLang="zh-CN" sz="2200" smtClean="0"/>
              <a:t>CONSTRAINT U1 UNIQUE </a:t>
            </a:r>
            <a:r>
              <a:rPr lang="zh-CN" altLang="en-US" sz="2200" smtClean="0"/>
              <a:t>表示约束名为</a:t>
            </a:r>
            <a:r>
              <a:rPr lang="en-US" altLang="zh-CN" sz="2200" smtClean="0"/>
              <a:t>U1</a:t>
            </a:r>
            <a:r>
              <a:rPr lang="zh-CN" altLang="en-US" sz="2200" smtClean="0"/>
              <a:t>，</a:t>
            </a:r>
          </a:p>
          <a:p>
            <a:pPr lvl="1" indent="-136525" eaLnBrk="1" hangingPunct="1">
              <a:lnSpc>
                <a:spcPct val="90000"/>
              </a:lnSpc>
              <a:buFont typeface="Wingdings" pitchFamily="2" charset="2"/>
              <a:buNone/>
            </a:pPr>
            <a:r>
              <a:rPr lang="zh-CN" altLang="en-US" sz="2200" smtClean="0"/>
              <a:t>该约束要求</a:t>
            </a:r>
            <a:r>
              <a:rPr lang="en-US" altLang="zh-CN" sz="2200" smtClean="0"/>
              <a:t>Dname</a:t>
            </a:r>
            <a:r>
              <a:rPr lang="zh-CN" altLang="en-US" sz="2200" smtClean="0"/>
              <a:t>列值唯一。</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69</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完整性</a:t>
            </a:r>
          </a:p>
        </p:txBody>
      </p:sp>
      <p:sp>
        <p:nvSpPr>
          <p:cNvPr id="9219" name="Rectangle 3"/>
          <p:cNvSpPr>
            <a:spLocks noGrp="1" noChangeArrowheads="1"/>
          </p:cNvSpPr>
          <p:nvPr>
            <p:ph type="body" idx="1"/>
          </p:nvPr>
        </p:nvSpPr>
        <p:spPr/>
        <p:txBody>
          <a:bodyPr/>
          <a:lstStyle/>
          <a:p>
            <a:pPr eaLnBrk="1" hangingPunct="1">
              <a:lnSpc>
                <a:spcPct val="140000"/>
              </a:lnSpc>
              <a:buFont typeface="Wingdings" pitchFamily="2" charset="2"/>
              <a:buNone/>
            </a:pPr>
            <a:r>
              <a:rPr lang="zh-CN" altLang="en-US" smtClean="0"/>
              <a:t>完整性约束条件</a:t>
            </a:r>
          </a:p>
          <a:p>
            <a:pPr eaLnBrk="1" hangingPunct="1">
              <a:lnSpc>
                <a:spcPct val="140000"/>
              </a:lnSpc>
              <a:buFont typeface="Wingdings" pitchFamily="2" charset="2"/>
              <a:buNone/>
            </a:pPr>
            <a:r>
              <a:rPr lang="zh-CN" altLang="en-US" smtClean="0"/>
              <a:t>完整性控制</a:t>
            </a:r>
          </a:p>
          <a:p>
            <a:pPr eaLnBrk="1" hangingPunct="1">
              <a:lnSpc>
                <a:spcPct val="140000"/>
              </a:lnSpc>
              <a:buFont typeface="Wingdings" pitchFamily="2" charset="2"/>
              <a:buNone/>
            </a:pPr>
            <a:r>
              <a:rPr lang="en-US" altLang="zh-CN" smtClean="0"/>
              <a:t>Oracle</a:t>
            </a:r>
            <a:r>
              <a:rPr lang="zh-CN" altLang="en-US" smtClean="0"/>
              <a:t>的完整性</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7</a:t>
            </a:fld>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z="3400" smtClean="0"/>
              <a:t>ORACLE</a:t>
            </a:r>
            <a:r>
              <a:rPr lang="zh-CN" altLang="en-US" sz="3400" smtClean="0"/>
              <a:t>中的用户定义的完整性（续）</a:t>
            </a:r>
          </a:p>
        </p:txBody>
      </p:sp>
      <p:sp>
        <p:nvSpPr>
          <p:cNvPr id="73731" name="Rectangle 3"/>
          <p:cNvSpPr>
            <a:spLocks noGrp="1" noChangeArrowheads="1"/>
          </p:cNvSpPr>
          <p:nvPr>
            <p:ph type="body" idx="1"/>
          </p:nvPr>
        </p:nvSpPr>
        <p:spPr/>
        <p:txBody>
          <a:bodyPr/>
          <a:lstStyle/>
          <a:p>
            <a:pPr eaLnBrk="1" hangingPunct="1">
              <a:lnSpc>
                <a:spcPct val="80000"/>
              </a:lnSpc>
              <a:buFont typeface="Wingdings" pitchFamily="2" charset="2"/>
              <a:buNone/>
            </a:pPr>
            <a:r>
              <a:rPr lang="zh-CN" altLang="en-US" sz="2600" smtClean="0"/>
              <a:t>例</a:t>
            </a:r>
            <a:r>
              <a:rPr lang="en-US" altLang="zh-CN" sz="2600" smtClean="0"/>
              <a:t>2</a:t>
            </a:r>
            <a:r>
              <a:rPr lang="zh-CN" altLang="en-US" sz="2600" smtClean="0"/>
              <a:t>： 建立学生登记表</a:t>
            </a:r>
            <a:r>
              <a:rPr lang="en-US" altLang="zh-CN" sz="2600" smtClean="0"/>
              <a:t>Student</a:t>
            </a:r>
            <a:r>
              <a:rPr lang="zh-CN" altLang="en-US" sz="2600" smtClean="0"/>
              <a:t>，要求学号在</a:t>
            </a:r>
          </a:p>
          <a:p>
            <a:pPr eaLnBrk="1" hangingPunct="1">
              <a:lnSpc>
                <a:spcPct val="80000"/>
              </a:lnSpc>
              <a:buFont typeface="Wingdings" pitchFamily="2" charset="2"/>
              <a:buNone/>
            </a:pPr>
            <a:r>
              <a:rPr lang="zh-CN" altLang="en-US" sz="2600" smtClean="0"/>
              <a:t>            </a:t>
            </a:r>
            <a:r>
              <a:rPr lang="en-US" altLang="zh-CN" sz="2600" smtClean="0"/>
              <a:t>100000</a:t>
            </a:r>
            <a:r>
              <a:rPr lang="zh-CN" altLang="en-US" sz="2600" smtClean="0"/>
              <a:t>至</a:t>
            </a:r>
            <a:r>
              <a:rPr lang="en-US" altLang="zh-CN" sz="2600" smtClean="0"/>
              <a:t>999999</a:t>
            </a:r>
            <a:r>
              <a:rPr lang="zh-CN" altLang="en-US" sz="2600" smtClean="0"/>
              <a:t>之间，年龄</a:t>
            </a:r>
            <a:r>
              <a:rPr lang="en-US" altLang="zh-CN" sz="2600" smtClean="0"/>
              <a:t>&lt;29</a:t>
            </a:r>
            <a:r>
              <a:rPr lang="zh-CN" altLang="en-US" sz="2600" smtClean="0"/>
              <a:t>，性别</a:t>
            </a:r>
          </a:p>
          <a:p>
            <a:pPr eaLnBrk="1" hangingPunct="1">
              <a:lnSpc>
                <a:spcPct val="80000"/>
              </a:lnSpc>
              <a:buFont typeface="Wingdings" pitchFamily="2" charset="2"/>
              <a:buNone/>
            </a:pPr>
            <a:r>
              <a:rPr lang="zh-CN" altLang="en-US" sz="2600" smtClean="0"/>
              <a:t>           只能是‘男’或‘女’，姓名非空</a:t>
            </a:r>
          </a:p>
          <a:p>
            <a:pPr eaLnBrk="1" hangingPunct="1">
              <a:lnSpc>
                <a:spcPct val="90000"/>
              </a:lnSpc>
              <a:buFont typeface="Wingdings" pitchFamily="2" charset="2"/>
              <a:buNone/>
            </a:pPr>
            <a:endParaRPr lang="zh-CN" altLang="en-US" sz="2100" smtClean="0"/>
          </a:p>
          <a:p>
            <a:pPr lvl="1" eaLnBrk="1" hangingPunct="1">
              <a:lnSpc>
                <a:spcPct val="90000"/>
              </a:lnSpc>
              <a:buFont typeface="Wingdings" pitchFamily="2" charset="2"/>
              <a:buNone/>
            </a:pPr>
            <a:r>
              <a:rPr lang="en-US" altLang="zh-CN" sz="2000" smtClean="0"/>
              <a:t>CREATE TABLE Student</a:t>
            </a:r>
          </a:p>
          <a:p>
            <a:pPr lvl="1" eaLnBrk="1" hangingPunct="1">
              <a:lnSpc>
                <a:spcPct val="90000"/>
              </a:lnSpc>
              <a:buFont typeface="Wingdings" pitchFamily="2" charset="2"/>
              <a:buNone/>
            </a:pPr>
            <a:r>
              <a:rPr lang="en-US" altLang="zh-CN" sz="2000" smtClean="0"/>
              <a:t>      (Sno    NUMBER(5)</a:t>
            </a:r>
          </a:p>
          <a:p>
            <a:pPr lvl="1" eaLnBrk="1" hangingPunct="1">
              <a:lnSpc>
                <a:spcPct val="90000"/>
              </a:lnSpc>
              <a:buFont typeface="Wingdings" pitchFamily="2" charset="2"/>
              <a:buNone/>
            </a:pPr>
            <a:r>
              <a:rPr lang="en-US" altLang="zh-CN" sz="2000" smtClean="0"/>
              <a:t>                    </a:t>
            </a:r>
            <a:r>
              <a:rPr lang="en-US" altLang="zh-CN" sz="2000" smtClean="0">
                <a:solidFill>
                  <a:srgbClr val="FF3300"/>
                </a:solidFill>
              </a:rPr>
              <a:t>CONSTRAINT C1 CHECK </a:t>
            </a:r>
          </a:p>
          <a:p>
            <a:pPr lvl="1" eaLnBrk="1" hangingPunct="1">
              <a:lnSpc>
                <a:spcPct val="90000"/>
              </a:lnSpc>
              <a:buFont typeface="Wingdings" pitchFamily="2" charset="2"/>
              <a:buNone/>
            </a:pPr>
            <a:r>
              <a:rPr lang="en-US" altLang="zh-CN" sz="2000" smtClean="0">
                <a:solidFill>
                  <a:srgbClr val="FF3300"/>
                </a:solidFill>
              </a:rPr>
              <a:t>                    (Sno BETWEEN 100000 AND 99999),</a:t>
            </a:r>
          </a:p>
          <a:p>
            <a:pPr lvl="1" eaLnBrk="1" hangingPunct="1">
              <a:lnSpc>
                <a:spcPct val="90000"/>
              </a:lnSpc>
              <a:buFont typeface="Wingdings" pitchFamily="2" charset="2"/>
              <a:buNone/>
            </a:pPr>
            <a:r>
              <a:rPr lang="en-US" altLang="zh-CN" sz="2000" smtClean="0"/>
              <a:t>       Sname  VARCHAR(20) </a:t>
            </a:r>
            <a:r>
              <a:rPr lang="en-US" altLang="zh-CN" sz="2000" smtClean="0">
                <a:solidFill>
                  <a:srgbClr val="FF3300"/>
                </a:solidFill>
              </a:rPr>
              <a:t>CONSTRAINT C2 NOT NULL</a:t>
            </a:r>
            <a:r>
              <a:rPr lang="en-US" altLang="zh-CN" sz="2000" smtClean="0"/>
              <a:t>,</a:t>
            </a:r>
          </a:p>
          <a:p>
            <a:pPr lvl="1" eaLnBrk="1" hangingPunct="1">
              <a:lnSpc>
                <a:spcPct val="90000"/>
              </a:lnSpc>
              <a:buFont typeface="Wingdings" pitchFamily="2" charset="2"/>
              <a:buNone/>
            </a:pPr>
            <a:r>
              <a:rPr lang="en-US" altLang="zh-CN" sz="2000" smtClean="0"/>
              <a:t>       Sage   NUMBER(3) </a:t>
            </a:r>
            <a:r>
              <a:rPr lang="en-US" altLang="zh-CN" sz="2000" smtClean="0">
                <a:solidFill>
                  <a:srgbClr val="FF3300"/>
                </a:solidFill>
              </a:rPr>
              <a:t>CONSTRAINT C3  CHECK (Sage &lt; 29)</a:t>
            </a:r>
            <a:r>
              <a:rPr lang="en-US" altLang="zh-CN" sz="2000" smtClean="0"/>
              <a:t>,</a:t>
            </a:r>
          </a:p>
          <a:p>
            <a:pPr lvl="1" eaLnBrk="1" hangingPunct="1">
              <a:lnSpc>
                <a:spcPct val="90000"/>
              </a:lnSpc>
              <a:buFont typeface="Wingdings" pitchFamily="2" charset="2"/>
              <a:buNone/>
            </a:pPr>
            <a:r>
              <a:rPr lang="en-US" altLang="zh-CN" sz="2000" smtClean="0"/>
              <a:t>       Ssex   VARCHAR(2)</a:t>
            </a:r>
          </a:p>
          <a:p>
            <a:pPr lvl="1" eaLnBrk="1" hangingPunct="1">
              <a:lnSpc>
                <a:spcPct val="90000"/>
              </a:lnSpc>
              <a:buFont typeface="Wingdings" pitchFamily="2" charset="2"/>
              <a:buNone/>
            </a:pPr>
            <a:r>
              <a:rPr lang="en-US" altLang="zh-CN" sz="2000" smtClean="0">
                <a:solidFill>
                  <a:srgbClr val="0066FF"/>
                </a:solidFill>
              </a:rPr>
              <a:t>                    </a:t>
            </a:r>
            <a:r>
              <a:rPr lang="en-US" altLang="zh-CN" sz="2000" smtClean="0">
                <a:solidFill>
                  <a:srgbClr val="FF3300"/>
                </a:solidFill>
              </a:rPr>
              <a:t>CONSTRAINT C4 CHECK (Ssex IN ('</a:t>
            </a:r>
            <a:r>
              <a:rPr lang="zh-CN" altLang="en-US" sz="2000" smtClean="0">
                <a:solidFill>
                  <a:srgbClr val="FF3300"/>
                </a:solidFill>
              </a:rPr>
              <a:t>男</a:t>
            </a:r>
            <a:r>
              <a:rPr lang="en-US" altLang="zh-CN" sz="2000" smtClean="0">
                <a:solidFill>
                  <a:srgbClr val="FF3300"/>
                </a:solidFill>
              </a:rPr>
              <a:t>', '</a:t>
            </a:r>
            <a:r>
              <a:rPr lang="zh-CN" altLang="en-US" sz="2000" smtClean="0">
                <a:solidFill>
                  <a:srgbClr val="FF3300"/>
                </a:solidFill>
              </a:rPr>
              <a:t>女</a:t>
            </a:r>
            <a:r>
              <a:rPr lang="en-US" altLang="zh-CN" sz="2000" smtClean="0">
                <a:solidFill>
                  <a:srgbClr val="FF3300"/>
                </a:solidFill>
              </a:rPr>
              <a:t>'));</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70</a:t>
            </a:fld>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sz="3400" smtClean="0"/>
              <a:t>ORACLE</a:t>
            </a:r>
            <a:r>
              <a:rPr lang="zh-CN" altLang="en-US" sz="3400" smtClean="0"/>
              <a:t>中的用户定义的完整性（续）</a:t>
            </a:r>
          </a:p>
        </p:txBody>
      </p:sp>
      <p:sp>
        <p:nvSpPr>
          <p:cNvPr id="74755" name="Rectangle 3"/>
          <p:cNvSpPr>
            <a:spLocks noGrp="1" noChangeArrowheads="1"/>
          </p:cNvSpPr>
          <p:nvPr>
            <p:ph type="body" idx="1"/>
          </p:nvPr>
        </p:nvSpPr>
        <p:spPr>
          <a:xfrm>
            <a:off x="990600" y="1828800"/>
            <a:ext cx="7924800" cy="4114800"/>
          </a:xfrm>
        </p:spPr>
        <p:txBody>
          <a:bodyPr/>
          <a:lstStyle/>
          <a:p>
            <a:pPr eaLnBrk="1" hangingPunct="1">
              <a:lnSpc>
                <a:spcPct val="90000"/>
              </a:lnSpc>
              <a:buFont typeface="Wingdings" pitchFamily="2" charset="2"/>
              <a:buNone/>
            </a:pPr>
            <a:r>
              <a:rPr lang="zh-CN" altLang="en-US" sz="2100" smtClean="0"/>
              <a:t>例</a:t>
            </a:r>
            <a:r>
              <a:rPr lang="en-US" altLang="zh-CN" sz="2100" smtClean="0"/>
              <a:t>3 </a:t>
            </a:r>
            <a:r>
              <a:rPr lang="zh-CN" altLang="en-US" sz="2100" smtClean="0"/>
              <a:t>：建立职工表</a:t>
            </a:r>
            <a:r>
              <a:rPr lang="en-US" altLang="zh-CN" sz="2100" smtClean="0"/>
              <a:t>EMP</a:t>
            </a:r>
            <a:r>
              <a:rPr lang="zh-CN" altLang="en-US" sz="2100" smtClean="0"/>
              <a:t>，要求每个职工的应发工资不得超过</a:t>
            </a:r>
            <a:r>
              <a:rPr lang="en-US" altLang="zh-CN" sz="2100" smtClean="0"/>
              <a:t>3000</a:t>
            </a:r>
            <a:r>
              <a:rPr lang="zh-CN" altLang="en-US" sz="2100" smtClean="0"/>
              <a:t>元。    应发工资实际上就是实发工资列</a:t>
            </a:r>
            <a:r>
              <a:rPr lang="en-US" altLang="zh-CN" sz="2100" smtClean="0"/>
              <a:t>Sal</a:t>
            </a:r>
            <a:r>
              <a:rPr lang="zh-CN" altLang="en-US" sz="2100" smtClean="0"/>
              <a:t>与扣除项</a:t>
            </a:r>
            <a:r>
              <a:rPr lang="en-US" altLang="zh-CN" sz="2100" smtClean="0"/>
              <a:t>Deduct</a:t>
            </a:r>
            <a:r>
              <a:rPr lang="zh-CN" altLang="en-US" sz="2100" smtClean="0"/>
              <a:t>之和。</a:t>
            </a:r>
          </a:p>
          <a:p>
            <a:pPr eaLnBrk="1" hangingPunct="1">
              <a:lnSpc>
                <a:spcPct val="90000"/>
              </a:lnSpc>
              <a:spcBef>
                <a:spcPct val="60000"/>
              </a:spcBef>
              <a:buFont typeface="Wingdings" pitchFamily="2" charset="2"/>
              <a:buNone/>
            </a:pPr>
            <a:r>
              <a:rPr lang="zh-CN" altLang="en-US" sz="2100" smtClean="0"/>
              <a:t>    </a:t>
            </a:r>
            <a:r>
              <a:rPr lang="en-US" altLang="zh-CN" sz="2100" smtClean="0"/>
              <a:t>CREATE TABLE EMP</a:t>
            </a:r>
          </a:p>
          <a:p>
            <a:pPr eaLnBrk="1" hangingPunct="1">
              <a:lnSpc>
                <a:spcPct val="90000"/>
              </a:lnSpc>
              <a:buFont typeface="Wingdings" pitchFamily="2" charset="2"/>
              <a:buNone/>
            </a:pPr>
            <a:r>
              <a:rPr lang="en-US" altLang="zh-CN" sz="2100" smtClean="0"/>
              <a:t>       (Eno    NUMBER(4)</a:t>
            </a:r>
          </a:p>
          <a:p>
            <a:pPr eaLnBrk="1" hangingPunct="1">
              <a:lnSpc>
                <a:spcPct val="90000"/>
              </a:lnSpc>
              <a:buFont typeface="Wingdings" pitchFamily="2" charset="2"/>
              <a:buNone/>
            </a:pPr>
            <a:r>
              <a:rPr lang="en-US" altLang="zh-CN" sz="2100" smtClean="0"/>
              <a:t>        Ename  VARCHAR(10),</a:t>
            </a:r>
          </a:p>
          <a:p>
            <a:pPr eaLnBrk="1" hangingPunct="1">
              <a:lnSpc>
                <a:spcPct val="90000"/>
              </a:lnSpc>
              <a:buFont typeface="Wingdings" pitchFamily="2" charset="2"/>
              <a:buNone/>
            </a:pPr>
            <a:r>
              <a:rPr lang="en-US" altLang="zh-CN" sz="2100" smtClean="0"/>
              <a:t>        Job    VARCHAR(8),</a:t>
            </a:r>
          </a:p>
          <a:p>
            <a:pPr eaLnBrk="1" hangingPunct="1">
              <a:lnSpc>
                <a:spcPct val="90000"/>
              </a:lnSpc>
              <a:buFont typeface="Wingdings" pitchFamily="2" charset="2"/>
              <a:buNone/>
            </a:pPr>
            <a:r>
              <a:rPr lang="en-US" altLang="zh-CN" sz="2100" smtClean="0"/>
              <a:t>        Sal    NUMBER(7,2),</a:t>
            </a:r>
          </a:p>
          <a:p>
            <a:pPr eaLnBrk="1" hangingPunct="1">
              <a:lnSpc>
                <a:spcPct val="90000"/>
              </a:lnSpc>
              <a:buFont typeface="Wingdings" pitchFamily="2" charset="2"/>
              <a:buNone/>
            </a:pPr>
            <a:r>
              <a:rPr lang="en-US" altLang="zh-CN" sz="2100" smtClean="0"/>
              <a:t>        Deduct NUMBER(7,2)</a:t>
            </a:r>
          </a:p>
          <a:p>
            <a:pPr eaLnBrk="1" hangingPunct="1">
              <a:lnSpc>
                <a:spcPct val="90000"/>
              </a:lnSpc>
              <a:buFont typeface="Wingdings" pitchFamily="2" charset="2"/>
              <a:buNone/>
            </a:pPr>
            <a:r>
              <a:rPr lang="en-US" altLang="zh-CN" sz="2100" smtClean="0"/>
              <a:t>        Deptno NUMBER(2),</a:t>
            </a:r>
          </a:p>
          <a:p>
            <a:pPr eaLnBrk="1" hangingPunct="1">
              <a:lnSpc>
                <a:spcPct val="90000"/>
              </a:lnSpc>
              <a:buFont typeface="Wingdings" pitchFamily="2" charset="2"/>
              <a:buNone/>
            </a:pPr>
            <a:r>
              <a:rPr lang="en-US" altLang="zh-CN" sz="2100" smtClean="0">
                <a:solidFill>
                  <a:srgbClr val="0066FF"/>
                </a:solidFill>
              </a:rPr>
              <a:t>        </a:t>
            </a:r>
            <a:r>
              <a:rPr lang="en-US" altLang="zh-CN" sz="2100" smtClean="0">
                <a:solidFill>
                  <a:srgbClr val="FF3300"/>
                </a:solidFill>
              </a:rPr>
              <a:t>CONSTRAINTS C1 CHECK (Sal + Deduct &lt;=3000));</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71</a:t>
            </a:fld>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sz="3400" smtClean="0"/>
              <a:t>ORACLE</a:t>
            </a:r>
            <a:r>
              <a:rPr lang="zh-CN" altLang="en-US" sz="3400" smtClean="0"/>
              <a:t>中的用户定义的完整性（续）</a:t>
            </a:r>
          </a:p>
        </p:txBody>
      </p:sp>
      <p:sp>
        <p:nvSpPr>
          <p:cNvPr id="75779" name="Rectangle 3"/>
          <p:cNvSpPr>
            <a:spLocks noGrp="1" noChangeArrowheads="1"/>
          </p:cNvSpPr>
          <p:nvPr>
            <p:ph type="body" idx="1"/>
          </p:nvPr>
        </p:nvSpPr>
        <p:spPr/>
        <p:txBody>
          <a:bodyPr/>
          <a:lstStyle/>
          <a:p>
            <a:pPr eaLnBrk="1" hangingPunct="1"/>
            <a:r>
              <a:rPr lang="en-US" altLang="zh-CN" sz="2100" smtClean="0"/>
              <a:t>2. </a:t>
            </a:r>
            <a:r>
              <a:rPr lang="zh-CN" altLang="en-US" sz="2100" smtClean="0"/>
              <a:t>通过触发器来定义用户的完整性规则</a:t>
            </a:r>
          </a:p>
          <a:p>
            <a:pPr lvl="1" eaLnBrk="1" hangingPunct="1"/>
            <a:r>
              <a:rPr lang="zh-CN" altLang="en-US" sz="2200" smtClean="0"/>
              <a:t>定义其它的完整性约束时，需要用</a:t>
            </a:r>
            <a:r>
              <a:rPr lang="zh-CN" altLang="en-US" sz="2200" smtClean="0">
                <a:solidFill>
                  <a:srgbClr val="FF3300"/>
                </a:solidFill>
              </a:rPr>
              <a:t>数据库触发器</a:t>
            </a:r>
            <a:r>
              <a:rPr lang="zh-CN" altLang="en-US" sz="2200" smtClean="0"/>
              <a:t>（</a:t>
            </a:r>
            <a:r>
              <a:rPr lang="en-US" altLang="zh-CN" sz="2200" smtClean="0"/>
              <a:t>Trigger</a:t>
            </a:r>
            <a:r>
              <a:rPr lang="zh-CN" altLang="en-US" sz="2200" smtClean="0"/>
              <a:t>）来实现。</a:t>
            </a:r>
          </a:p>
          <a:p>
            <a:pPr lvl="1" eaLnBrk="1" hangingPunct="1">
              <a:spcBef>
                <a:spcPct val="60000"/>
              </a:spcBef>
            </a:pPr>
            <a:r>
              <a:rPr lang="zh-CN" altLang="en-US" sz="2200" smtClean="0"/>
              <a:t>数据库触发器</a:t>
            </a:r>
            <a:r>
              <a:rPr lang="zh-CN" altLang="en-US" sz="2200" smtClean="0">
                <a:solidFill>
                  <a:srgbClr val="FF3300"/>
                </a:solidFill>
              </a:rPr>
              <a:t>是一类靠事件驱动的特殊过程，一旦由某个用户定义，任何用户对该数据的增、删、改操作均由服务器自动激活相应的触发子，在核心层进行集中的完整性控制</a:t>
            </a:r>
            <a:r>
              <a:rPr lang="zh-CN" altLang="en-US" sz="2200" smtClean="0"/>
              <a:t>。</a:t>
            </a:r>
          </a:p>
          <a:p>
            <a:pPr lvl="1" eaLnBrk="1" hangingPunct="1">
              <a:spcBef>
                <a:spcPct val="60000"/>
              </a:spcBef>
            </a:pPr>
            <a:r>
              <a:rPr lang="zh-CN" altLang="en-US" sz="2200" smtClean="0"/>
              <a:t>定义数据库触发器的语句</a:t>
            </a:r>
          </a:p>
          <a:p>
            <a:pPr lvl="1" eaLnBrk="1" hangingPunct="1">
              <a:lnSpc>
                <a:spcPct val="80000"/>
              </a:lnSpc>
              <a:spcBef>
                <a:spcPct val="10000"/>
              </a:spcBef>
              <a:buFont typeface="Wingdings" pitchFamily="2" charset="2"/>
              <a:buNone/>
            </a:pPr>
            <a:r>
              <a:rPr lang="zh-CN" altLang="en-US" sz="2200" smtClean="0"/>
              <a:t>      </a:t>
            </a:r>
            <a:r>
              <a:rPr lang="en-US" altLang="zh-CN" sz="2200" smtClean="0"/>
              <a:t>CREATE  [OR  DROP]  TRIGGER</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72</a:t>
            </a:fld>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sz="3400" smtClean="0"/>
              <a:t>ORACLE</a:t>
            </a:r>
            <a:r>
              <a:rPr lang="zh-CN" altLang="en-US" sz="3400" smtClean="0"/>
              <a:t>中的用户定义的完整性（续）</a:t>
            </a:r>
          </a:p>
        </p:txBody>
      </p:sp>
      <p:sp>
        <p:nvSpPr>
          <p:cNvPr id="76803" name="Rectangle 3"/>
          <p:cNvSpPr>
            <a:spLocks noGrp="1" noChangeArrowheads="1"/>
          </p:cNvSpPr>
          <p:nvPr>
            <p:ph type="body" idx="1"/>
          </p:nvPr>
        </p:nvSpPr>
        <p:spPr/>
        <p:txBody>
          <a:bodyPr/>
          <a:lstStyle/>
          <a:p>
            <a:pPr eaLnBrk="1" hangingPunct="1">
              <a:lnSpc>
                <a:spcPct val="160000"/>
              </a:lnSpc>
              <a:buFont typeface="Wingdings" pitchFamily="2" charset="2"/>
              <a:buNone/>
            </a:pPr>
            <a:r>
              <a:rPr lang="zh-CN" altLang="en-US" sz="2600" smtClean="0"/>
              <a:t>例</a:t>
            </a:r>
            <a:r>
              <a:rPr lang="en-US" altLang="zh-CN" sz="2600" smtClean="0"/>
              <a:t>4</a:t>
            </a:r>
            <a:r>
              <a:rPr lang="zh-CN" altLang="en-US" sz="2600" smtClean="0"/>
              <a:t>： 为教师表</a:t>
            </a:r>
            <a:r>
              <a:rPr lang="en-US" altLang="zh-CN" sz="2600" smtClean="0"/>
              <a:t>Teacher</a:t>
            </a:r>
            <a:r>
              <a:rPr lang="zh-CN" altLang="en-US" sz="2600" smtClean="0"/>
              <a:t>定义完整性规则“教授的工资不得低于</a:t>
            </a:r>
            <a:r>
              <a:rPr lang="en-US" altLang="zh-CN" sz="2600" smtClean="0"/>
              <a:t>800</a:t>
            </a:r>
            <a:r>
              <a:rPr lang="zh-CN" altLang="en-US" sz="2600" smtClean="0"/>
              <a:t>元，如果低于</a:t>
            </a:r>
            <a:r>
              <a:rPr lang="en-US" altLang="zh-CN" sz="2600" smtClean="0"/>
              <a:t>800</a:t>
            </a:r>
            <a:r>
              <a:rPr lang="zh-CN" altLang="en-US" sz="2600" smtClean="0"/>
              <a:t>元，自动改为</a:t>
            </a:r>
            <a:r>
              <a:rPr lang="en-US" altLang="zh-CN" sz="2600" smtClean="0"/>
              <a:t>800</a:t>
            </a:r>
            <a:r>
              <a:rPr lang="zh-CN" altLang="en-US" sz="2600" smtClean="0"/>
              <a:t>元”</a:t>
            </a:r>
          </a:p>
          <a:p>
            <a:pPr eaLnBrk="1" hangingPunct="1">
              <a:buFont typeface="Wingdings" pitchFamily="2" charset="2"/>
              <a:buNone/>
            </a:pPr>
            <a:endParaRPr lang="zh-CN" altLang="en-US" sz="2600" smtClean="0"/>
          </a:p>
          <a:p>
            <a:pPr eaLnBrk="1" hangingPunct="1">
              <a:buFont typeface="Wingdings" pitchFamily="2" charset="2"/>
              <a:buNone/>
            </a:pPr>
            <a:r>
              <a:rPr lang="zh-CN" altLang="en-US" sz="2600" smtClean="0"/>
              <a:t>   </a:t>
            </a:r>
            <a:endParaRPr lang="zh-CN" altLang="en-US" sz="2100"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73</a:t>
            </a:fld>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z="3400" smtClean="0"/>
              <a:t>ORACLE</a:t>
            </a:r>
            <a:r>
              <a:rPr lang="zh-CN" altLang="en-US" sz="3400" smtClean="0"/>
              <a:t>中的用户定义的完整性（续）</a:t>
            </a:r>
          </a:p>
        </p:txBody>
      </p:sp>
      <p:sp>
        <p:nvSpPr>
          <p:cNvPr id="77827" name="Rectangle 3"/>
          <p:cNvSpPr>
            <a:spLocks noGrp="1" noChangeArrowheads="1"/>
          </p:cNvSpPr>
          <p:nvPr>
            <p:ph type="body" idx="1"/>
          </p:nvPr>
        </p:nvSpPr>
        <p:spPr>
          <a:xfrm>
            <a:off x="990600" y="1828800"/>
            <a:ext cx="8153400" cy="4114800"/>
          </a:xfrm>
        </p:spPr>
        <p:txBody>
          <a:bodyPr/>
          <a:lstStyle/>
          <a:p>
            <a:pPr eaLnBrk="1" hangingPunct="1">
              <a:buFont typeface="Wingdings" pitchFamily="2" charset="2"/>
              <a:buNone/>
            </a:pPr>
            <a:r>
              <a:rPr lang="en-US" altLang="zh-CN" sz="2100" dirty="0" smtClean="0"/>
              <a:t>CREATE TRIGGER UPDATE_SAL</a:t>
            </a:r>
          </a:p>
          <a:p>
            <a:pPr eaLnBrk="1" hangingPunct="1">
              <a:buFont typeface="Wingdings" pitchFamily="2" charset="2"/>
              <a:buNone/>
            </a:pPr>
            <a:r>
              <a:rPr lang="en-US" altLang="zh-CN" sz="2100" dirty="0" smtClean="0"/>
              <a:t>    BEFORE INSERT OR UPDATE OF Sal, </a:t>
            </a:r>
            <a:r>
              <a:rPr lang="en-US" altLang="zh-CN" sz="2100" dirty="0" err="1" smtClean="0"/>
              <a:t>Pos</a:t>
            </a:r>
            <a:r>
              <a:rPr lang="en-US" altLang="zh-CN" sz="2100" dirty="0" smtClean="0"/>
              <a:t> ON Teacher</a:t>
            </a:r>
          </a:p>
          <a:p>
            <a:pPr eaLnBrk="1" hangingPunct="1">
              <a:buFont typeface="Wingdings" pitchFamily="2" charset="2"/>
              <a:buNone/>
            </a:pPr>
            <a:r>
              <a:rPr lang="en-US" altLang="zh-CN" sz="2100" dirty="0" smtClean="0"/>
              <a:t>    FOR EACH ROW</a:t>
            </a:r>
          </a:p>
          <a:p>
            <a:pPr eaLnBrk="1" hangingPunct="1">
              <a:buFont typeface="Wingdings" pitchFamily="2" charset="2"/>
              <a:buNone/>
            </a:pPr>
            <a:r>
              <a:rPr lang="en-US" altLang="zh-CN" sz="2100" dirty="0" smtClean="0"/>
              <a:t>    WHEN (:</a:t>
            </a:r>
            <a:r>
              <a:rPr lang="en-US" altLang="zh-CN" sz="2100" dirty="0" err="1" smtClean="0"/>
              <a:t>new.Pos</a:t>
            </a:r>
            <a:r>
              <a:rPr lang="en-US" altLang="zh-CN" sz="2100" dirty="0" smtClean="0"/>
              <a:t>='</a:t>
            </a:r>
            <a:r>
              <a:rPr lang="zh-CN" altLang="en-US" sz="2100" dirty="0" smtClean="0"/>
              <a:t>教授</a:t>
            </a:r>
            <a:r>
              <a:rPr lang="en-US" altLang="zh-CN" sz="2100" dirty="0" smtClean="0"/>
              <a:t>')</a:t>
            </a:r>
          </a:p>
          <a:p>
            <a:pPr eaLnBrk="1" hangingPunct="1">
              <a:buFont typeface="Wingdings" pitchFamily="2" charset="2"/>
              <a:buNone/>
            </a:pPr>
            <a:r>
              <a:rPr lang="en-US" altLang="zh-CN" sz="2100" dirty="0" smtClean="0"/>
              <a:t>    BEGIN</a:t>
            </a:r>
          </a:p>
          <a:p>
            <a:pPr eaLnBrk="1" hangingPunct="1">
              <a:buFont typeface="Wingdings" pitchFamily="2" charset="2"/>
              <a:buNone/>
            </a:pPr>
            <a:r>
              <a:rPr lang="en-US" altLang="zh-CN" sz="2100" dirty="0" smtClean="0"/>
              <a:t>          IF :</a:t>
            </a:r>
            <a:r>
              <a:rPr lang="en-US" altLang="zh-CN" sz="2100" dirty="0" err="1" smtClean="0"/>
              <a:t>new.sal</a:t>
            </a:r>
            <a:r>
              <a:rPr lang="en-US" altLang="zh-CN" sz="2100" dirty="0" smtClean="0"/>
              <a:t>&lt;800 THEN</a:t>
            </a:r>
          </a:p>
          <a:p>
            <a:pPr eaLnBrk="1" hangingPunct="1">
              <a:buFont typeface="Wingdings" pitchFamily="2" charset="2"/>
              <a:buNone/>
            </a:pPr>
            <a:r>
              <a:rPr lang="en-US" altLang="zh-CN" sz="2100" dirty="0" smtClean="0"/>
              <a:t>               :</a:t>
            </a:r>
            <a:r>
              <a:rPr lang="en-US" altLang="zh-CN" sz="2100" dirty="0" err="1" smtClean="0"/>
              <a:t>new.Sal</a:t>
            </a:r>
            <a:r>
              <a:rPr lang="en-US" altLang="zh-CN" sz="2100" dirty="0" smtClean="0"/>
              <a:t>:=800;</a:t>
            </a:r>
          </a:p>
          <a:p>
            <a:pPr eaLnBrk="1" hangingPunct="1">
              <a:buFont typeface="Wingdings" pitchFamily="2" charset="2"/>
              <a:buNone/>
            </a:pPr>
            <a:r>
              <a:rPr lang="en-US" altLang="zh-CN" sz="2100" dirty="0" smtClean="0"/>
              <a:t>          END IF;</a:t>
            </a:r>
          </a:p>
          <a:p>
            <a:pPr eaLnBrk="1" hangingPunct="1">
              <a:buFont typeface="Wingdings" pitchFamily="2" charset="2"/>
              <a:buNone/>
            </a:pPr>
            <a:r>
              <a:rPr lang="en-US" altLang="zh-CN" sz="2100" dirty="0" smtClean="0"/>
              <a:t>    END;</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74</a:t>
            </a:fld>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pPr eaLnBrk="1" hangingPunct="1"/>
            <a:r>
              <a:rPr lang="zh-CN" altLang="en-US" smtClean="0"/>
              <a:t>作业</a:t>
            </a:r>
          </a:p>
        </p:txBody>
      </p:sp>
      <p:sp>
        <p:nvSpPr>
          <p:cNvPr id="78851" name="内容占位符 2"/>
          <p:cNvSpPr>
            <a:spLocks noGrp="1"/>
          </p:cNvSpPr>
          <p:nvPr>
            <p:ph idx="1"/>
          </p:nvPr>
        </p:nvSpPr>
        <p:spPr/>
        <p:txBody>
          <a:bodyPr/>
          <a:lstStyle/>
          <a:p>
            <a:pPr eaLnBrk="1" hangingPunct="1"/>
            <a:r>
              <a:rPr lang="en-US" altLang="zh-CN" dirty="0" smtClean="0"/>
              <a:t>P</a:t>
            </a:r>
            <a:r>
              <a:rPr lang="en-US" altLang="zh-CN" baseline="-25000" dirty="0" smtClean="0"/>
              <a:t>173</a:t>
            </a:r>
            <a:r>
              <a:rPr lang="en-US" altLang="zh-CN" dirty="0" smtClean="0"/>
              <a:t>  1</a:t>
            </a:r>
            <a:r>
              <a:rPr lang="zh-CN" altLang="en-US" dirty="0" smtClean="0"/>
              <a:t>、</a:t>
            </a:r>
            <a:r>
              <a:rPr lang="en-US" altLang="zh-CN" dirty="0" smtClean="0"/>
              <a:t>2</a:t>
            </a:r>
            <a:r>
              <a:rPr lang="zh-CN" altLang="en-US" dirty="0" smtClean="0"/>
              <a:t>、</a:t>
            </a:r>
            <a:r>
              <a:rPr lang="en-US" altLang="zh-CN" dirty="0" smtClean="0"/>
              <a:t>6</a:t>
            </a:r>
            <a:endParaRPr lang="zh-CN" altLang="en-US" dirty="0"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75</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完整性</a:t>
            </a:r>
          </a:p>
        </p:txBody>
      </p:sp>
      <p:sp>
        <p:nvSpPr>
          <p:cNvPr id="10243" name="Rectangle 3"/>
          <p:cNvSpPr>
            <a:spLocks noGrp="1" noChangeArrowheads="1"/>
          </p:cNvSpPr>
          <p:nvPr>
            <p:ph type="body" idx="1"/>
          </p:nvPr>
        </p:nvSpPr>
        <p:spPr/>
        <p:txBody>
          <a:bodyPr/>
          <a:lstStyle/>
          <a:p>
            <a:pPr eaLnBrk="1" hangingPunct="1">
              <a:lnSpc>
                <a:spcPct val="140000"/>
              </a:lnSpc>
              <a:buFont typeface="Wingdings" pitchFamily="2" charset="2"/>
              <a:buNone/>
            </a:pPr>
            <a:r>
              <a:rPr lang="zh-CN" altLang="en-US" smtClean="0">
                <a:solidFill>
                  <a:schemeClr val="accent2"/>
                </a:solidFill>
              </a:rPr>
              <a:t>完整性约束条件</a:t>
            </a:r>
          </a:p>
          <a:p>
            <a:pPr eaLnBrk="1" hangingPunct="1">
              <a:lnSpc>
                <a:spcPct val="140000"/>
              </a:lnSpc>
              <a:buFont typeface="Wingdings" pitchFamily="2" charset="2"/>
              <a:buNone/>
            </a:pPr>
            <a:r>
              <a:rPr lang="zh-CN" altLang="en-US" smtClean="0"/>
              <a:t>完整性控制</a:t>
            </a:r>
          </a:p>
          <a:p>
            <a:pPr eaLnBrk="1" hangingPunct="1">
              <a:lnSpc>
                <a:spcPct val="140000"/>
              </a:lnSpc>
              <a:buFont typeface="Wingdings" pitchFamily="2" charset="2"/>
              <a:buNone/>
            </a:pPr>
            <a:r>
              <a:rPr lang="en-US" altLang="zh-CN" smtClean="0"/>
              <a:t>Oracle</a:t>
            </a:r>
            <a:r>
              <a:rPr lang="zh-CN" altLang="en-US" smtClean="0"/>
              <a:t>的完整性</a:t>
            </a:r>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完整性约束条件</a:t>
            </a:r>
          </a:p>
        </p:txBody>
      </p:sp>
      <p:sp>
        <p:nvSpPr>
          <p:cNvPr id="11267" name="Rectangle 3"/>
          <p:cNvSpPr>
            <a:spLocks noGrp="1" noChangeArrowheads="1"/>
          </p:cNvSpPr>
          <p:nvPr>
            <p:ph type="body" idx="1"/>
          </p:nvPr>
        </p:nvSpPr>
        <p:spPr/>
        <p:txBody>
          <a:bodyPr/>
          <a:lstStyle/>
          <a:p>
            <a:pPr eaLnBrk="1" hangingPunct="1">
              <a:lnSpc>
                <a:spcPct val="150000"/>
              </a:lnSpc>
            </a:pPr>
            <a:r>
              <a:rPr lang="zh-CN" altLang="en-US" sz="2600" smtClean="0"/>
              <a:t>整个完整性控制都是围绕完整性</a:t>
            </a:r>
            <a:r>
              <a:rPr lang="zh-CN" altLang="en-US" sz="2600" smtClean="0">
                <a:solidFill>
                  <a:srgbClr val="FF3300"/>
                </a:solidFill>
              </a:rPr>
              <a:t>约束条件</a:t>
            </a:r>
            <a:r>
              <a:rPr lang="zh-CN" altLang="en-US" sz="2600" smtClean="0"/>
              <a:t>进行的，从这个角度说，完整性约束条件是完整性控制机制的核心。</a:t>
            </a:r>
          </a:p>
          <a:p>
            <a:pPr eaLnBrk="1" hangingPunct="1">
              <a:lnSpc>
                <a:spcPct val="150000"/>
              </a:lnSpc>
            </a:pPr>
            <a:endParaRPr lang="en-US" altLang="zh-CN" sz="2600" smtClean="0"/>
          </a:p>
        </p:txBody>
      </p:sp>
      <p:sp>
        <p:nvSpPr>
          <p:cNvPr id="2" name="灯片编号占位符 1"/>
          <p:cNvSpPr>
            <a:spLocks noGrp="1"/>
          </p:cNvSpPr>
          <p:nvPr>
            <p:ph type="sldNum" sz="quarter" idx="12"/>
          </p:nvPr>
        </p:nvSpPr>
        <p:spPr/>
        <p:txBody>
          <a:bodyPr/>
          <a:lstStyle/>
          <a:p>
            <a:pPr>
              <a:defRPr/>
            </a:pPr>
            <a:fld id="{BD9B731C-6906-449C-9ADE-2E591EFE5A21}" type="slidenum">
              <a:rPr lang="en-US" altLang="zh-CN" smtClean="0"/>
              <a:pPr>
                <a:defRPr/>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5236</TotalTime>
  <Words>3984</Words>
  <Application>Microsoft Office PowerPoint</Application>
  <PresentationFormat>全屏显示(4:3)</PresentationFormat>
  <Paragraphs>541</Paragraphs>
  <Slides>75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75</vt:i4>
      </vt:variant>
    </vt:vector>
  </HeadingPairs>
  <TitlesOfParts>
    <vt:vector size="83" baseType="lpstr">
      <vt:lpstr>Arial</vt:lpstr>
      <vt:lpstr>宋体</vt:lpstr>
      <vt:lpstr>Garamond</vt:lpstr>
      <vt:lpstr>Wingdings</vt:lpstr>
      <vt:lpstr>Times New Roman</vt:lpstr>
      <vt:lpstr>黑体</vt:lpstr>
      <vt:lpstr>Symbol</vt:lpstr>
      <vt:lpstr>Edge</vt:lpstr>
      <vt:lpstr>数据库完整性</vt:lpstr>
      <vt:lpstr>完整性</vt:lpstr>
      <vt:lpstr>完整性（续）</vt:lpstr>
      <vt:lpstr>完整性（续）</vt:lpstr>
      <vt:lpstr>完整性（续）</vt:lpstr>
      <vt:lpstr>完整性（续）</vt:lpstr>
      <vt:lpstr>完整性</vt:lpstr>
      <vt:lpstr>完整性</vt:lpstr>
      <vt:lpstr>完整性约束条件</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vt:lpstr>
      <vt:lpstr>完整性控制</vt:lpstr>
      <vt:lpstr>一、DBMS的完整性控制机制</vt:lpstr>
      <vt:lpstr>DBMS的完整性控制机制（续）</vt:lpstr>
      <vt:lpstr>DBMS的完整性控制机制（续）</vt:lpstr>
      <vt:lpstr>DBMS的完整性控制机制（续）</vt:lpstr>
      <vt:lpstr>DBMS的完整性控制机制（续）</vt:lpstr>
      <vt:lpstr>DBMS的完整性控制机制（续）</vt:lpstr>
      <vt:lpstr>DBMS的完整性控制机制（续）</vt:lpstr>
      <vt:lpstr>DBMS的完整性控制机制（续）</vt:lpstr>
      <vt:lpstr>二、关系系统三类完整性的实现</vt:lpstr>
      <vt:lpstr>三、参照完整性的实现</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完整性</vt:lpstr>
      <vt:lpstr>Oracle的完整性</vt:lpstr>
      <vt:lpstr>一、ORACLE中的实体完整性</vt:lpstr>
      <vt:lpstr>ORACLE中的实体完整性（续）</vt:lpstr>
      <vt:lpstr>ORACLE中的实体完整性（续）</vt:lpstr>
      <vt:lpstr>ORACLE中的实体完整性（续）</vt:lpstr>
      <vt:lpstr>二、ORACLE中的参照完整性</vt:lpstr>
      <vt:lpstr>ORACLE中的参照完整性（续）</vt:lpstr>
      <vt:lpstr>ORACLE中的参照完整性（续）</vt:lpstr>
      <vt:lpstr>ORACLE中的参照完整性（续）</vt:lpstr>
      <vt:lpstr>ORACLE中的参照完整性（续）</vt:lpstr>
      <vt:lpstr>三、ORACLE中的用户定义的完整性</vt:lpstr>
      <vt:lpstr>ORACLE中的用户定义的完整性（续）</vt:lpstr>
      <vt:lpstr>ORACLE中的用户定义的完整性（续）</vt:lpstr>
      <vt:lpstr>ORACLE中的用户定义的完整性（续）</vt:lpstr>
      <vt:lpstr>ORACLE中的用户定义的完整性（续）</vt:lpstr>
      <vt:lpstr>ORACLE中的用户定义的完整性（续）</vt:lpstr>
      <vt:lpstr>ORACLE中的用户定义的完整性（续）</vt:lpstr>
      <vt:lpstr>ORACLE中的用户定义的完整性（续）</vt:lpstr>
      <vt:lpstr>作业</vt:lpstr>
    </vt:vector>
  </TitlesOfParts>
  <Company>idke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陈红</dc:creator>
  <cp:lastModifiedBy>dai</cp:lastModifiedBy>
  <cp:revision>310</cp:revision>
  <dcterms:created xsi:type="dcterms:W3CDTF">2000-08-09T08:19:19Z</dcterms:created>
  <dcterms:modified xsi:type="dcterms:W3CDTF">2015-11-08T15:53:17Z</dcterms:modified>
</cp:coreProperties>
</file>