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42"/>
  </p:notesMasterIdLst>
  <p:handoutMasterIdLst>
    <p:handoutMasterId r:id="rId143"/>
  </p:handoutMasterIdLst>
  <p:sldIdLst>
    <p:sldId id="830" r:id="rId2"/>
    <p:sldId id="643" r:id="rId3"/>
    <p:sldId id="644" r:id="rId4"/>
    <p:sldId id="825" r:id="rId5"/>
    <p:sldId id="646" r:id="rId6"/>
    <p:sldId id="647" r:id="rId7"/>
    <p:sldId id="648" r:id="rId8"/>
    <p:sldId id="649" r:id="rId9"/>
    <p:sldId id="650" r:id="rId10"/>
    <p:sldId id="651" r:id="rId11"/>
    <p:sldId id="652" r:id="rId12"/>
    <p:sldId id="653" r:id="rId13"/>
    <p:sldId id="654" r:id="rId14"/>
    <p:sldId id="655" r:id="rId15"/>
    <p:sldId id="656" r:id="rId16"/>
    <p:sldId id="657" r:id="rId17"/>
    <p:sldId id="658" r:id="rId18"/>
    <p:sldId id="659" r:id="rId19"/>
    <p:sldId id="660" r:id="rId20"/>
    <p:sldId id="663" r:id="rId21"/>
    <p:sldId id="662" r:id="rId22"/>
    <p:sldId id="791" r:id="rId23"/>
    <p:sldId id="664" r:id="rId24"/>
    <p:sldId id="792" r:id="rId25"/>
    <p:sldId id="666" r:id="rId26"/>
    <p:sldId id="793" r:id="rId27"/>
    <p:sldId id="661" r:id="rId28"/>
    <p:sldId id="665" r:id="rId29"/>
    <p:sldId id="667" r:id="rId30"/>
    <p:sldId id="668" r:id="rId31"/>
    <p:sldId id="670" r:id="rId32"/>
    <p:sldId id="669" r:id="rId33"/>
    <p:sldId id="798" r:id="rId34"/>
    <p:sldId id="671" r:id="rId35"/>
    <p:sldId id="817" r:id="rId36"/>
    <p:sldId id="799" r:id="rId37"/>
    <p:sldId id="672" r:id="rId38"/>
    <p:sldId id="673" r:id="rId39"/>
    <p:sldId id="794" r:id="rId40"/>
    <p:sldId id="674" r:id="rId41"/>
    <p:sldId id="675" r:id="rId42"/>
    <p:sldId id="676" r:id="rId43"/>
    <p:sldId id="678" r:id="rId44"/>
    <p:sldId id="677" r:id="rId45"/>
    <p:sldId id="680" r:id="rId46"/>
    <p:sldId id="681" r:id="rId47"/>
    <p:sldId id="682" r:id="rId48"/>
    <p:sldId id="683" r:id="rId49"/>
    <p:sldId id="684" r:id="rId50"/>
    <p:sldId id="679" r:id="rId51"/>
    <p:sldId id="818" r:id="rId52"/>
    <p:sldId id="685" r:id="rId53"/>
    <p:sldId id="686" r:id="rId54"/>
    <p:sldId id="687" r:id="rId55"/>
    <p:sldId id="688" r:id="rId56"/>
    <p:sldId id="689" r:id="rId57"/>
    <p:sldId id="690" r:id="rId58"/>
    <p:sldId id="691" r:id="rId59"/>
    <p:sldId id="692" r:id="rId60"/>
    <p:sldId id="693" r:id="rId61"/>
    <p:sldId id="694" r:id="rId62"/>
    <p:sldId id="785" r:id="rId63"/>
    <p:sldId id="695" r:id="rId64"/>
    <p:sldId id="704" r:id="rId65"/>
    <p:sldId id="696" r:id="rId66"/>
    <p:sldId id="697" r:id="rId67"/>
    <p:sldId id="698" r:id="rId68"/>
    <p:sldId id="699" r:id="rId69"/>
    <p:sldId id="784" r:id="rId70"/>
    <p:sldId id="700" r:id="rId71"/>
    <p:sldId id="795" r:id="rId72"/>
    <p:sldId id="701" r:id="rId73"/>
    <p:sldId id="702" r:id="rId74"/>
    <p:sldId id="819" r:id="rId75"/>
    <p:sldId id="786" r:id="rId76"/>
    <p:sldId id="703" r:id="rId77"/>
    <p:sldId id="796" r:id="rId78"/>
    <p:sldId id="705" r:id="rId79"/>
    <p:sldId id="706" r:id="rId80"/>
    <p:sldId id="707" r:id="rId81"/>
    <p:sldId id="708" r:id="rId82"/>
    <p:sldId id="709" r:id="rId83"/>
    <p:sldId id="710" r:id="rId84"/>
    <p:sldId id="711" r:id="rId85"/>
    <p:sldId id="712" r:id="rId86"/>
    <p:sldId id="713" r:id="rId87"/>
    <p:sldId id="715" r:id="rId88"/>
    <p:sldId id="716" r:id="rId89"/>
    <p:sldId id="797" r:id="rId90"/>
    <p:sldId id="717" r:id="rId91"/>
    <p:sldId id="718" r:id="rId92"/>
    <p:sldId id="813" r:id="rId93"/>
    <p:sldId id="719" r:id="rId94"/>
    <p:sldId id="800" r:id="rId95"/>
    <p:sldId id="814" r:id="rId96"/>
    <p:sldId id="720" r:id="rId97"/>
    <p:sldId id="721" r:id="rId98"/>
    <p:sldId id="722" r:id="rId99"/>
    <p:sldId id="723" r:id="rId100"/>
    <p:sldId id="724" r:id="rId101"/>
    <p:sldId id="725" r:id="rId102"/>
    <p:sldId id="802" r:id="rId103"/>
    <p:sldId id="726" r:id="rId104"/>
    <p:sldId id="727" r:id="rId105"/>
    <p:sldId id="826" r:id="rId106"/>
    <p:sldId id="827" r:id="rId107"/>
    <p:sldId id="728" r:id="rId108"/>
    <p:sldId id="729" r:id="rId109"/>
    <p:sldId id="829" r:id="rId110"/>
    <p:sldId id="730" r:id="rId111"/>
    <p:sldId id="731" r:id="rId112"/>
    <p:sldId id="732" r:id="rId113"/>
    <p:sldId id="828" r:id="rId114"/>
    <p:sldId id="762" r:id="rId115"/>
    <p:sldId id="763" r:id="rId116"/>
    <p:sldId id="764" r:id="rId117"/>
    <p:sldId id="765" r:id="rId118"/>
    <p:sldId id="766" r:id="rId119"/>
    <p:sldId id="767" r:id="rId120"/>
    <p:sldId id="768" r:id="rId121"/>
    <p:sldId id="769" r:id="rId122"/>
    <p:sldId id="771" r:id="rId123"/>
    <p:sldId id="772" r:id="rId124"/>
    <p:sldId id="773" r:id="rId125"/>
    <p:sldId id="774" r:id="rId126"/>
    <p:sldId id="776" r:id="rId127"/>
    <p:sldId id="775" r:id="rId128"/>
    <p:sldId id="777" r:id="rId129"/>
    <p:sldId id="778" r:id="rId130"/>
    <p:sldId id="779" r:id="rId131"/>
    <p:sldId id="780" r:id="rId132"/>
    <p:sldId id="781" r:id="rId133"/>
    <p:sldId id="782" r:id="rId134"/>
    <p:sldId id="783" r:id="rId135"/>
    <p:sldId id="820" r:id="rId136"/>
    <p:sldId id="821" r:id="rId137"/>
    <p:sldId id="822" r:id="rId138"/>
    <p:sldId id="823" r:id="rId139"/>
    <p:sldId id="790" r:id="rId140"/>
    <p:sldId id="831" r:id="rId1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49" charset="-122"/>
        <a:cs typeface="+mn-cs"/>
      </a:defRPr>
    </a:lvl1pPr>
    <a:lvl2pPr marL="457200" algn="l" rtl="0" fontAlgn="base">
      <a:spcBef>
        <a:spcPct val="0"/>
      </a:spcBef>
      <a:spcAft>
        <a:spcPct val="0"/>
      </a:spcAft>
      <a:defRPr kern="1200">
        <a:solidFill>
          <a:schemeClr val="tx1"/>
        </a:solidFill>
        <a:latin typeface="Arial" charset="0"/>
        <a:ea typeface="宋体" pitchFamily="49" charset="-122"/>
        <a:cs typeface="+mn-cs"/>
      </a:defRPr>
    </a:lvl2pPr>
    <a:lvl3pPr marL="914400" algn="l" rtl="0" fontAlgn="base">
      <a:spcBef>
        <a:spcPct val="0"/>
      </a:spcBef>
      <a:spcAft>
        <a:spcPct val="0"/>
      </a:spcAft>
      <a:defRPr kern="1200">
        <a:solidFill>
          <a:schemeClr val="tx1"/>
        </a:solidFill>
        <a:latin typeface="Arial" charset="0"/>
        <a:ea typeface="宋体" pitchFamily="49" charset="-122"/>
        <a:cs typeface="+mn-cs"/>
      </a:defRPr>
    </a:lvl3pPr>
    <a:lvl4pPr marL="1371600" algn="l" rtl="0" fontAlgn="base">
      <a:spcBef>
        <a:spcPct val="0"/>
      </a:spcBef>
      <a:spcAft>
        <a:spcPct val="0"/>
      </a:spcAft>
      <a:defRPr kern="1200">
        <a:solidFill>
          <a:schemeClr val="tx1"/>
        </a:solidFill>
        <a:latin typeface="Arial" charset="0"/>
        <a:ea typeface="宋体" pitchFamily="49" charset="-122"/>
        <a:cs typeface="+mn-cs"/>
      </a:defRPr>
    </a:lvl4pPr>
    <a:lvl5pPr marL="1828800" algn="l" rtl="0" fontAlgn="base">
      <a:spcBef>
        <a:spcPct val="0"/>
      </a:spcBef>
      <a:spcAft>
        <a:spcPct val="0"/>
      </a:spcAft>
      <a:defRPr kern="1200">
        <a:solidFill>
          <a:schemeClr val="tx1"/>
        </a:solidFill>
        <a:latin typeface="Arial" charset="0"/>
        <a:ea typeface="宋体" pitchFamily="49" charset="-122"/>
        <a:cs typeface="+mn-cs"/>
      </a:defRPr>
    </a:lvl5pPr>
    <a:lvl6pPr marL="2286000" algn="l" defTabSz="914400" rtl="0" eaLnBrk="1" latinLnBrk="0" hangingPunct="1">
      <a:defRPr kern="1200">
        <a:solidFill>
          <a:schemeClr val="tx1"/>
        </a:solidFill>
        <a:latin typeface="Arial" charset="0"/>
        <a:ea typeface="宋体" pitchFamily="49" charset="-122"/>
        <a:cs typeface="+mn-cs"/>
      </a:defRPr>
    </a:lvl6pPr>
    <a:lvl7pPr marL="2743200" algn="l" defTabSz="914400" rtl="0" eaLnBrk="1" latinLnBrk="0" hangingPunct="1">
      <a:defRPr kern="1200">
        <a:solidFill>
          <a:schemeClr val="tx1"/>
        </a:solidFill>
        <a:latin typeface="Arial" charset="0"/>
        <a:ea typeface="宋体" pitchFamily="49" charset="-122"/>
        <a:cs typeface="+mn-cs"/>
      </a:defRPr>
    </a:lvl7pPr>
    <a:lvl8pPr marL="3200400" algn="l" defTabSz="914400" rtl="0" eaLnBrk="1" latinLnBrk="0" hangingPunct="1">
      <a:defRPr kern="1200">
        <a:solidFill>
          <a:schemeClr val="tx1"/>
        </a:solidFill>
        <a:latin typeface="Arial" charset="0"/>
        <a:ea typeface="宋体" pitchFamily="49" charset="-122"/>
        <a:cs typeface="+mn-cs"/>
      </a:defRPr>
    </a:lvl8pPr>
    <a:lvl9pPr marL="3657600" algn="l" defTabSz="914400" rtl="0" eaLnBrk="1" latinLnBrk="0" hangingPunct="1">
      <a:defRPr kern="1200">
        <a:solidFill>
          <a:schemeClr val="tx1"/>
        </a:solidFill>
        <a:latin typeface="Arial" charset="0"/>
        <a:ea typeface="宋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19" autoAdjust="0"/>
  </p:normalViewPr>
  <p:slideViewPr>
    <p:cSldViewPr>
      <p:cViewPr varScale="1">
        <p:scale>
          <a:sx n="81" d="100"/>
          <a:sy n="81" d="100"/>
        </p:scale>
        <p:origin x="-1566"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3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6" Type="http://schemas.openxmlformats.org/officeDocument/2006/relationships/slide" Target="slides/slide27.xml"/><Relationship Id="rId117" Type="http://schemas.openxmlformats.org/officeDocument/2006/relationships/slide" Target="slides/slide124.xml"/><Relationship Id="rId21" Type="http://schemas.openxmlformats.org/officeDocument/2006/relationships/slide" Target="slides/slide22.xml"/><Relationship Id="rId42" Type="http://schemas.openxmlformats.org/officeDocument/2006/relationships/slide" Target="slides/slide43.xml"/><Relationship Id="rId47" Type="http://schemas.openxmlformats.org/officeDocument/2006/relationships/slide" Target="slides/slide48.xml"/><Relationship Id="rId63" Type="http://schemas.openxmlformats.org/officeDocument/2006/relationships/slide" Target="slides/slide64.xml"/><Relationship Id="rId68" Type="http://schemas.openxmlformats.org/officeDocument/2006/relationships/slide" Target="slides/slide69.xml"/><Relationship Id="rId84" Type="http://schemas.openxmlformats.org/officeDocument/2006/relationships/slide" Target="slides/slide85.xml"/><Relationship Id="rId89" Type="http://schemas.openxmlformats.org/officeDocument/2006/relationships/slide" Target="slides/slide92.xml"/><Relationship Id="rId112" Type="http://schemas.openxmlformats.org/officeDocument/2006/relationships/slide" Target="slides/slide119.xml"/><Relationship Id="rId16" Type="http://schemas.openxmlformats.org/officeDocument/2006/relationships/slide" Target="slides/slide17.xml"/><Relationship Id="rId107" Type="http://schemas.openxmlformats.org/officeDocument/2006/relationships/slide" Target="slides/slide114.xml"/><Relationship Id="rId11" Type="http://schemas.openxmlformats.org/officeDocument/2006/relationships/slide" Target="slides/slide12.xml"/><Relationship Id="rId32" Type="http://schemas.openxmlformats.org/officeDocument/2006/relationships/slide" Target="slides/slide33.xml"/><Relationship Id="rId37" Type="http://schemas.openxmlformats.org/officeDocument/2006/relationships/slide" Target="slides/slide38.xml"/><Relationship Id="rId53" Type="http://schemas.openxmlformats.org/officeDocument/2006/relationships/slide" Target="slides/slide54.xml"/><Relationship Id="rId58" Type="http://schemas.openxmlformats.org/officeDocument/2006/relationships/slide" Target="slides/slide59.xml"/><Relationship Id="rId74" Type="http://schemas.openxmlformats.org/officeDocument/2006/relationships/slide" Target="slides/slide75.xml"/><Relationship Id="rId79" Type="http://schemas.openxmlformats.org/officeDocument/2006/relationships/slide" Target="slides/slide80.xml"/><Relationship Id="rId102" Type="http://schemas.openxmlformats.org/officeDocument/2006/relationships/slide" Target="slides/slide107.xml"/><Relationship Id="rId123" Type="http://schemas.openxmlformats.org/officeDocument/2006/relationships/slide" Target="slides/slide130.xml"/><Relationship Id="rId128" Type="http://schemas.openxmlformats.org/officeDocument/2006/relationships/slide" Target="slides/slide139.xml"/><Relationship Id="rId5" Type="http://schemas.openxmlformats.org/officeDocument/2006/relationships/slide" Target="slides/slide6.xml"/><Relationship Id="rId90" Type="http://schemas.openxmlformats.org/officeDocument/2006/relationships/slide" Target="slides/slide93.xml"/><Relationship Id="rId95" Type="http://schemas.openxmlformats.org/officeDocument/2006/relationships/slide" Target="slides/slide98.xml"/><Relationship Id="rId19" Type="http://schemas.openxmlformats.org/officeDocument/2006/relationships/slide" Target="slides/slide2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49.xml"/><Relationship Id="rId56" Type="http://schemas.openxmlformats.org/officeDocument/2006/relationships/slide" Target="slides/slide57.xml"/><Relationship Id="rId64" Type="http://schemas.openxmlformats.org/officeDocument/2006/relationships/slide" Target="slides/slide65.xml"/><Relationship Id="rId69" Type="http://schemas.openxmlformats.org/officeDocument/2006/relationships/slide" Target="slides/slide70.xml"/><Relationship Id="rId77" Type="http://schemas.openxmlformats.org/officeDocument/2006/relationships/slide" Target="slides/slide78.xml"/><Relationship Id="rId100" Type="http://schemas.openxmlformats.org/officeDocument/2006/relationships/slide" Target="slides/slide103.xml"/><Relationship Id="rId105" Type="http://schemas.openxmlformats.org/officeDocument/2006/relationships/slide" Target="slides/slide111.xml"/><Relationship Id="rId113" Type="http://schemas.openxmlformats.org/officeDocument/2006/relationships/slide" Target="slides/slide120.xml"/><Relationship Id="rId118" Type="http://schemas.openxmlformats.org/officeDocument/2006/relationships/slide" Target="slides/slide125.xml"/><Relationship Id="rId126" Type="http://schemas.openxmlformats.org/officeDocument/2006/relationships/slide" Target="slides/slide133.xml"/><Relationship Id="rId8" Type="http://schemas.openxmlformats.org/officeDocument/2006/relationships/slide" Target="slides/slide9.xml"/><Relationship Id="rId51" Type="http://schemas.openxmlformats.org/officeDocument/2006/relationships/slide" Target="slides/slide52.xml"/><Relationship Id="rId72" Type="http://schemas.openxmlformats.org/officeDocument/2006/relationships/slide" Target="slides/slide73.xml"/><Relationship Id="rId80" Type="http://schemas.openxmlformats.org/officeDocument/2006/relationships/slide" Target="slides/slide81.xml"/><Relationship Id="rId85" Type="http://schemas.openxmlformats.org/officeDocument/2006/relationships/slide" Target="slides/slide88.xml"/><Relationship Id="rId93" Type="http://schemas.openxmlformats.org/officeDocument/2006/relationships/slide" Target="slides/slide96.xml"/><Relationship Id="rId98" Type="http://schemas.openxmlformats.org/officeDocument/2006/relationships/slide" Target="slides/slide101.xml"/><Relationship Id="rId121" Type="http://schemas.openxmlformats.org/officeDocument/2006/relationships/slide" Target="slides/slide128.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0.xml"/><Relationship Id="rId67" Type="http://schemas.openxmlformats.org/officeDocument/2006/relationships/slide" Target="slides/slide68.xml"/><Relationship Id="rId103" Type="http://schemas.openxmlformats.org/officeDocument/2006/relationships/slide" Target="slides/slide108.xml"/><Relationship Id="rId108" Type="http://schemas.openxmlformats.org/officeDocument/2006/relationships/slide" Target="slides/slide115.xml"/><Relationship Id="rId116" Type="http://schemas.openxmlformats.org/officeDocument/2006/relationships/slide" Target="slides/slide123.xml"/><Relationship Id="rId124" Type="http://schemas.openxmlformats.org/officeDocument/2006/relationships/slide" Target="slides/slide131.xml"/><Relationship Id="rId20" Type="http://schemas.openxmlformats.org/officeDocument/2006/relationships/slide" Target="slides/slide21.xml"/><Relationship Id="rId41" Type="http://schemas.openxmlformats.org/officeDocument/2006/relationships/slide" Target="slides/slide42.xml"/><Relationship Id="rId54" Type="http://schemas.openxmlformats.org/officeDocument/2006/relationships/slide" Target="slides/slide55.xml"/><Relationship Id="rId62" Type="http://schemas.openxmlformats.org/officeDocument/2006/relationships/slide" Target="slides/slide63.xml"/><Relationship Id="rId70" Type="http://schemas.openxmlformats.org/officeDocument/2006/relationships/slide" Target="slides/slide71.xml"/><Relationship Id="rId75" Type="http://schemas.openxmlformats.org/officeDocument/2006/relationships/slide" Target="slides/slide76.xml"/><Relationship Id="rId83" Type="http://schemas.openxmlformats.org/officeDocument/2006/relationships/slide" Target="slides/slide84.xml"/><Relationship Id="rId88" Type="http://schemas.openxmlformats.org/officeDocument/2006/relationships/slide" Target="slides/slide91.xml"/><Relationship Id="rId91" Type="http://schemas.openxmlformats.org/officeDocument/2006/relationships/slide" Target="slides/slide94.xml"/><Relationship Id="rId96" Type="http://schemas.openxmlformats.org/officeDocument/2006/relationships/slide" Target="slides/slide99.xml"/><Relationship Id="rId111" Type="http://schemas.openxmlformats.org/officeDocument/2006/relationships/slide" Target="slides/slide118.xml"/><Relationship Id="rId1" Type="http://schemas.openxmlformats.org/officeDocument/2006/relationships/slide" Target="slides/slide2.xml"/><Relationship Id="rId6" Type="http://schemas.openxmlformats.org/officeDocument/2006/relationships/slide" Target="slides/slide7.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 Id="rId57" Type="http://schemas.openxmlformats.org/officeDocument/2006/relationships/slide" Target="slides/slide58.xml"/><Relationship Id="rId106" Type="http://schemas.openxmlformats.org/officeDocument/2006/relationships/slide" Target="slides/slide112.xml"/><Relationship Id="rId114" Type="http://schemas.openxmlformats.org/officeDocument/2006/relationships/slide" Target="slides/slide121.xml"/><Relationship Id="rId119" Type="http://schemas.openxmlformats.org/officeDocument/2006/relationships/slide" Target="slides/slide126.xml"/><Relationship Id="rId127" Type="http://schemas.openxmlformats.org/officeDocument/2006/relationships/slide" Target="slides/slide134.xml"/><Relationship Id="rId10" Type="http://schemas.openxmlformats.org/officeDocument/2006/relationships/slide" Target="slides/slide11.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3.xml"/><Relationship Id="rId60" Type="http://schemas.openxmlformats.org/officeDocument/2006/relationships/slide" Target="slides/slide61.xml"/><Relationship Id="rId65" Type="http://schemas.openxmlformats.org/officeDocument/2006/relationships/slide" Target="slides/slide66.xml"/><Relationship Id="rId73" Type="http://schemas.openxmlformats.org/officeDocument/2006/relationships/slide" Target="slides/slide74.xml"/><Relationship Id="rId78" Type="http://schemas.openxmlformats.org/officeDocument/2006/relationships/slide" Target="slides/slide79.xml"/><Relationship Id="rId81" Type="http://schemas.openxmlformats.org/officeDocument/2006/relationships/slide" Target="slides/slide82.xml"/><Relationship Id="rId86" Type="http://schemas.openxmlformats.org/officeDocument/2006/relationships/slide" Target="slides/slide89.xml"/><Relationship Id="rId94" Type="http://schemas.openxmlformats.org/officeDocument/2006/relationships/slide" Target="slides/slide97.xml"/><Relationship Id="rId99" Type="http://schemas.openxmlformats.org/officeDocument/2006/relationships/slide" Target="slides/slide102.xml"/><Relationship Id="rId101" Type="http://schemas.openxmlformats.org/officeDocument/2006/relationships/slide" Target="slides/slide104.xml"/><Relationship Id="rId122" Type="http://schemas.openxmlformats.org/officeDocument/2006/relationships/slide" Target="slides/slide129.xml"/><Relationship Id="rId4" Type="http://schemas.openxmlformats.org/officeDocument/2006/relationships/slide" Target="slides/slide5.xml"/><Relationship Id="rId9" Type="http://schemas.openxmlformats.org/officeDocument/2006/relationships/slide" Target="slides/slide10.xml"/><Relationship Id="rId13" Type="http://schemas.openxmlformats.org/officeDocument/2006/relationships/slide" Target="slides/slide14.xml"/><Relationship Id="rId18" Type="http://schemas.openxmlformats.org/officeDocument/2006/relationships/slide" Target="slides/slide19.xml"/><Relationship Id="rId39" Type="http://schemas.openxmlformats.org/officeDocument/2006/relationships/slide" Target="slides/slide40.xml"/><Relationship Id="rId109" Type="http://schemas.openxmlformats.org/officeDocument/2006/relationships/slide" Target="slides/slide116.xml"/><Relationship Id="rId34" Type="http://schemas.openxmlformats.org/officeDocument/2006/relationships/slide" Target="slides/slide35.xml"/><Relationship Id="rId50" Type="http://schemas.openxmlformats.org/officeDocument/2006/relationships/slide" Target="slides/slide51.xml"/><Relationship Id="rId55" Type="http://schemas.openxmlformats.org/officeDocument/2006/relationships/slide" Target="slides/slide56.xml"/><Relationship Id="rId76" Type="http://schemas.openxmlformats.org/officeDocument/2006/relationships/slide" Target="slides/slide77.xml"/><Relationship Id="rId97" Type="http://schemas.openxmlformats.org/officeDocument/2006/relationships/slide" Target="slides/slide100.xml"/><Relationship Id="rId104" Type="http://schemas.openxmlformats.org/officeDocument/2006/relationships/slide" Target="slides/slide110.xml"/><Relationship Id="rId120" Type="http://schemas.openxmlformats.org/officeDocument/2006/relationships/slide" Target="slides/slide127.xml"/><Relationship Id="rId125" Type="http://schemas.openxmlformats.org/officeDocument/2006/relationships/slide" Target="slides/slide132.xml"/><Relationship Id="rId7" Type="http://schemas.openxmlformats.org/officeDocument/2006/relationships/slide" Target="slides/slide8.xml"/><Relationship Id="rId71" Type="http://schemas.openxmlformats.org/officeDocument/2006/relationships/slide" Target="slides/slide72.xml"/><Relationship Id="rId92" Type="http://schemas.openxmlformats.org/officeDocument/2006/relationships/slide" Target="slides/slide95.xml"/><Relationship Id="rId2" Type="http://schemas.openxmlformats.org/officeDocument/2006/relationships/slide" Target="slides/slide3.xml"/><Relationship Id="rId29" Type="http://schemas.openxmlformats.org/officeDocument/2006/relationships/slide" Target="slides/slide30.xml"/><Relationship Id="rId24" Type="http://schemas.openxmlformats.org/officeDocument/2006/relationships/slide" Target="slides/slide25.xml"/><Relationship Id="rId40" Type="http://schemas.openxmlformats.org/officeDocument/2006/relationships/slide" Target="slides/slide41.xml"/><Relationship Id="rId45" Type="http://schemas.openxmlformats.org/officeDocument/2006/relationships/slide" Target="slides/slide46.xml"/><Relationship Id="rId66" Type="http://schemas.openxmlformats.org/officeDocument/2006/relationships/slide" Target="slides/slide67.xml"/><Relationship Id="rId87" Type="http://schemas.openxmlformats.org/officeDocument/2006/relationships/slide" Target="slides/slide90.xml"/><Relationship Id="rId110" Type="http://schemas.openxmlformats.org/officeDocument/2006/relationships/slide" Target="slides/slide117.xml"/><Relationship Id="rId115" Type="http://schemas.openxmlformats.org/officeDocument/2006/relationships/slide" Target="slides/slide122.xml"/><Relationship Id="rId61" Type="http://schemas.openxmlformats.org/officeDocument/2006/relationships/slide" Target="slides/slide62.xml"/><Relationship Id="rId82" Type="http://schemas.openxmlformats.org/officeDocument/2006/relationships/slide" Target="slides/slide8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20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30208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208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BD0F22E6-017A-4E87-B36D-EA8DD07C3345}" type="slidenum">
              <a:rPr lang="en-US" altLang="zh-CN"/>
              <a:pPr>
                <a:defRPr/>
              </a:pPr>
              <a:t>‹#›</a:t>
            </a:fld>
            <a:endParaRPr lang="en-US" altLang="zh-CN"/>
          </a:p>
        </p:txBody>
      </p:sp>
    </p:spTree>
    <p:extLst>
      <p:ext uri="{BB962C8B-B14F-4D97-AF65-F5344CB8AC3E}">
        <p14:creationId xmlns:p14="http://schemas.microsoft.com/office/powerpoint/2010/main" val="2979260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145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824DF304-A8C4-4842-AC64-1098472023DD}" type="slidenum">
              <a:rPr lang="en-US" altLang="zh-CN"/>
              <a:pPr>
                <a:defRPr/>
              </a:pPr>
              <a:t>‹#›</a:t>
            </a:fld>
            <a:endParaRPr lang="en-US" altLang="zh-CN"/>
          </a:p>
        </p:txBody>
      </p:sp>
    </p:spTree>
    <p:extLst>
      <p:ext uri="{BB962C8B-B14F-4D97-AF65-F5344CB8AC3E}">
        <p14:creationId xmlns:p14="http://schemas.microsoft.com/office/powerpoint/2010/main" val="6714965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8194"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64819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CN" smtClean="0"/>
              <a:t>139</a:t>
            </a: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81F4B813-67DE-492F-8E7C-1CC0E870DD60}" type="slidenum">
              <a:rPr lang="en-US" altLang="zh-CN"/>
              <a:pPr>
                <a:defRPr/>
              </a:pPr>
              <a:t>‹#›</a:t>
            </a:fld>
            <a:endParaRPr lang="en-US" altLang="zh-CN"/>
          </a:p>
        </p:txBody>
      </p:sp>
    </p:spTree>
    <p:extLst>
      <p:ext uri="{BB962C8B-B14F-4D97-AF65-F5344CB8AC3E}">
        <p14:creationId xmlns:p14="http://schemas.microsoft.com/office/powerpoint/2010/main" val="2561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D49EE7-F5EC-4A34-A859-BD4ECD9D5E47}" type="slidenum">
              <a:rPr lang="en-US" altLang="zh-CN"/>
              <a:pPr>
                <a:defRPr/>
              </a:pPr>
              <a:t>‹#›</a:t>
            </a:fld>
            <a:endParaRPr lang="en-US" altLang="zh-CN"/>
          </a:p>
        </p:txBody>
      </p:sp>
    </p:spTree>
    <p:extLst>
      <p:ext uri="{BB962C8B-B14F-4D97-AF65-F5344CB8AC3E}">
        <p14:creationId xmlns:p14="http://schemas.microsoft.com/office/powerpoint/2010/main" val="64444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48F01A-1272-4570-B272-387001CED428}" type="slidenum">
              <a:rPr lang="en-US" altLang="zh-CN"/>
              <a:pPr>
                <a:defRPr/>
              </a:pPr>
              <a:t>‹#›</a:t>
            </a:fld>
            <a:endParaRPr lang="en-US" altLang="zh-CN"/>
          </a:p>
        </p:txBody>
      </p:sp>
    </p:spTree>
    <p:extLst>
      <p:ext uri="{BB962C8B-B14F-4D97-AF65-F5344CB8AC3E}">
        <p14:creationId xmlns:p14="http://schemas.microsoft.com/office/powerpoint/2010/main" val="94985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E365BB-BAE8-48CE-B13B-34B384F61FE7}" type="slidenum">
              <a:rPr lang="en-US" altLang="zh-CN" smtClean="0"/>
              <a:pPr>
                <a:defRPr/>
              </a:pPr>
              <a:t>‹#›</a:t>
            </a:fld>
            <a:r>
              <a:rPr lang="en-US" altLang="zh-CN" dirty="0" smtClean="0"/>
              <a:t>/139</a:t>
            </a:r>
            <a:endParaRPr lang="en-US" altLang="zh-CN" dirty="0"/>
          </a:p>
        </p:txBody>
      </p:sp>
    </p:spTree>
    <p:extLst>
      <p:ext uri="{BB962C8B-B14F-4D97-AF65-F5344CB8AC3E}">
        <p14:creationId xmlns:p14="http://schemas.microsoft.com/office/powerpoint/2010/main" val="276980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874E3F8-3912-4F29-B90C-9FB7BD3B533C}" type="slidenum">
              <a:rPr lang="en-US" altLang="zh-CN"/>
              <a:pPr>
                <a:defRPr/>
              </a:pPr>
              <a:t>‹#›</a:t>
            </a:fld>
            <a:endParaRPr lang="en-US" altLang="zh-CN"/>
          </a:p>
        </p:txBody>
      </p:sp>
    </p:spTree>
    <p:extLst>
      <p:ext uri="{BB962C8B-B14F-4D97-AF65-F5344CB8AC3E}">
        <p14:creationId xmlns:p14="http://schemas.microsoft.com/office/powerpoint/2010/main" val="154671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40E195-1768-4509-988D-3FF4E781810E}" type="slidenum">
              <a:rPr lang="en-US" altLang="zh-CN"/>
              <a:pPr>
                <a:defRPr/>
              </a:pPr>
              <a:t>‹#›</a:t>
            </a:fld>
            <a:endParaRPr lang="en-US" altLang="zh-CN"/>
          </a:p>
        </p:txBody>
      </p:sp>
    </p:spTree>
    <p:extLst>
      <p:ext uri="{BB962C8B-B14F-4D97-AF65-F5344CB8AC3E}">
        <p14:creationId xmlns:p14="http://schemas.microsoft.com/office/powerpoint/2010/main" val="2862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294BC43-5DAA-42D9-85D9-A2F1D83FE153}" type="slidenum">
              <a:rPr lang="en-US" altLang="zh-CN"/>
              <a:pPr>
                <a:defRPr/>
              </a:pPr>
              <a:t>‹#›</a:t>
            </a:fld>
            <a:endParaRPr lang="en-US" altLang="zh-CN"/>
          </a:p>
        </p:txBody>
      </p:sp>
    </p:spTree>
    <p:extLst>
      <p:ext uri="{BB962C8B-B14F-4D97-AF65-F5344CB8AC3E}">
        <p14:creationId xmlns:p14="http://schemas.microsoft.com/office/powerpoint/2010/main" val="302113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CF17272-86C0-49B1-AE02-3D86EC7F4D76}" type="slidenum">
              <a:rPr lang="en-US" altLang="zh-CN"/>
              <a:pPr>
                <a:defRPr/>
              </a:pPr>
              <a:t>‹#›</a:t>
            </a:fld>
            <a:endParaRPr lang="en-US" altLang="zh-CN"/>
          </a:p>
        </p:txBody>
      </p:sp>
    </p:spTree>
    <p:extLst>
      <p:ext uri="{BB962C8B-B14F-4D97-AF65-F5344CB8AC3E}">
        <p14:creationId xmlns:p14="http://schemas.microsoft.com/office/powerpoint/2010/main" val="85932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939D70F-5FB5-4F1A-8A22-A33EC5CEDCD7}" type="slidenum">
              <a:rPr lang="en-US" altLang="zh-CN"/>
              <a:pPr>
                <a:defRPr/>
              </a:pPr>
              <a:t>‹#›</a:t>
            </a:fld>
            <a:endParaRPr lang="en-US" altLang="zh-CN"/>
          </a:p>
        </p:txBody>
      </p:sp>
    </p:spTree>
    <p:extLst>
      <p:ext uri="{BB962C8B-B14F-4D97-AF65-F5344CB8AC3E}">
        <p14:creationId xmlns:p14="http://schemas.microsoft.com/office/powerpoint/2010/main" val="203457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B740837-1F4F-439C-BFAB-28E6D580B000}" type="slidenum">
              <a:rPr lang="en-US" altLang="zh-CN"/>
              <a:pPr>
                <a:defRPr/>
              </a:pPr>
              <a:t>‹#›</a:t>
            </a:fld>
            <a:endParaRPr lang="en-US" altLang="zh-CN"/>
          </a:p>
        </p:txBody>
      </p:sp>
    </p:spTree>
    <p:extLst>
      <p:ext uri="{BB962C8B-B14F-4D97-AF65-F5344CB8AC3E}">
        <p14:creationId xmlns:p14="http://schemas.microsoft.com/office/powerpoint/2010/main" val="300978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smtClean="0"/>
              <a:t>139</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47ADA2-2F4F-4002-9F3E-54E32387FCEC}" type="slidenum">
              <a:rPr lang="en-US" altLang="zh-CN"/>
              <a:pPr>
                <a:defRPr/>
              </a:pPr>
              <a:t>‹#›</a:t>
            </a:fld>
            <a:endParaRPr lang="en-US" altLang="zh-CN"/>
          </a:p>
        </p:txBody>
      </p:sp>
    </p:spTree>
    <p:extLst>
      <p:ext uri="{BB962C8B-B14F-4D97-AF65-F5344CB8AC3E}">
        <p14:creationId xmlns:p14="http://schemas.microsoft.com/office/powerpoint/2010/main" val="414472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7172"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defRPr>
            </a:lvl1pPr>
          </a:lstStyle>
          <a:p>
            <a:pPr>
              <a:defRPr/>
            </a:pPr>
            <a:endParaRPr lang="en-US" altLang="zh-CN"/>
          </a:p>
        </p:txBody>
      </p:sp>
      <p:sp>
        <p:nvSpPr>
          <p:cNvPr id="64717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defRPr>
            </a:lvl1pPr>
          </a:lstStyle>
          <a:p>
            <a:pPr>
              <a:defRPr/>
            </a:pPr>
            <a:r>
              <a:rPr lang="en-US" altLang="zh-CN" smtClean="0"/>
              <a:t>139</a:t>
            </a:r>
            <a:endParaRPr lang="en-US" altLang="zh-CN"/>
          </a:p>
        </p:txBody>
      </p:sp>
      <p:sp>
        <p:nvSpPr>
          <p:cNvPr id="647174"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ea typeface="宋体" pitchFamily="2" charset="-122"/>
              </a:defRPr>
            </a:lvl1pPr>
          </a:lstStyle>
          <a:p>
            <a:pPr>
              <a:defRPr/>
            </a:pPr>
            <a:fld id="{E3B82C89-29FD-44A2-A70E-6E8BFDD2C12C}"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zh-CN" altLang="en-US" smtClean="0"/>
              <a:t>关系数据理论</a:t>
            </a:r>
          </a:p>
        </p:txBody>
      </p:sp>
      <p:sp>
        <p:nvSpPr>
          <p:cNvPr id="3075" name="Rectangle 5"/>
          <p:cNvSpPr>
            <a:spLocks noGrp="1" noChangeArrowheads="1"/>
          </p:cNvSpPr>
          <p:nvPr>
            <p:ph type="subTitle" idx="1"/>
          </p:nvPr>
        </p:nvSpPr>
        <p:spPr/>
        <p:txBody>
          <a:bodyPr/>
          <a:lstStyle/>
          <a:p>
            <a:pPr eaLnBrk="1" hangingPunct="1"/>
            <a:r>
              <a:rPr lang="zh-CN" altLang="en-US" dirty="0" smtClean="0"/>
              <a:t>讲授者：代术成</a:t>
            </a:r>
          </a:p>
        </p:txBody>
      </p:sp>
      <p:sp>
        <p:nvSpPr>
          <p:cNvPr id="2" name="灯片编号占位符 1"/>
          <p:cNvSpPr>
            <a:spLocks noGrp="1"/>
          </p:cNvSpPr>
          <p:nvPr>
            <p:ph type="sldNum" sz="quarter" idx="12"/>
          </p:nvPr>
        </p:nvSpPr>
        <p:spPr/>
        <p:txBody>
          <a:bodyPr/>
          <a:lstStyle/>
          <a:p>
            <a:pPr>
              <a:defRPr/>
            </a:pPr>
            <a:fld id="{81F4B813-67DE-492F-8E7C-1CC0E870DD60}" type="slidenum">
              <a:rPr lang="en-US" altLang="zh-CN" smtClean="0"/>
              <a:pPr>
                <a:defRPr/>
              </a:pPr>
              <a:t>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二、关系模式的形式化定义</a:t>
            </a:r>
          </a:p>
        </p:txBody>
      </p:sp>
      <p:sp>
        <p:nvSpPr>
          <p:cNvPr id="12291" name="Rectangle 3"/>
          <p:cNvSpPr>
            <a:spLocks noGrp="1" noChangeArrowheads="1"/>
          </p:cNvSpPr>
          <p:nvPr>
            <p:ph type="body" idx="1"/>
          </p:nvPr>
        </p:nvSpPr>
        <p:spPr/>
        <p:txBody>
          <a:bodyPr/>
          <a:lstStyle/>
          <a:p>
            <a:pPr eaLnBrk="1" hangingPunct="1">
              <a:buFont typeface="Wingdings" pitchFamily="2" charset="2"/>
              <a:buNone/>
            </a:pPr>
            <a:r>
              <a:rPr lang="zh-CN" altLang="en-US" sz="2600" dirty="0" smtClean="0"/>
              <a:t>关系模式由五部分组成，即它是一个五元组：</a:t>
            </a:r>
          </a:p>
          <a:p>
            <a:pPr eaLnBrk="1" hangingPunct="1">
              <a:buFont typeface="Wingdings" pitchFamily="2" charset="2"/>
              <a:buNone/>
            </a:pPr>
            <a:r>
              <a:rPr lang="zh-CN" altLang="en-US" sz="2600" dirty="0" smtClean="0"/>
              <a:t>                    </a:t>
            </a:r>
            <a:r>
              <a:rPr lang="en-US" altLang="zh-CN" sz="2600" dirty="0" smtClean="0">
                <a:solidFill>
                  <a:schemeClr val="accent2"/>
                </a:solidFill>
              </a:rPr>
              <a:t>R(U, D, DOM, F)</a:t>
            </a:r>
          </a:p>
          <a:p>
            <a:pPr lvl="1" eaLnBrk="1" hangingPunct="1">
              <a:buFont typeface="Wingdings" pitchFamily="2" charset="2"/>
              <a:buNone/>
            </a:pPr>
            <a:r>
              <a:rPr lang="en-US" altLang="zh-CN" sz="2200" dirty="0" smtClean="0"/>
              <a:t>R</a:t>
            </a:r>
            <a:r>
              <a:rPr lang="zh-CN" altLang="en-US" sz="2200" dirty="0" smtClean="0"/>
              <a:t>：         </a:t>
            </a:r>
            <a:r>
              <a:rPr lang="zh-CN" altLang="en-US" dirty="0" smtClean="0"/>
              <a:t>关系名</a:t>
            </a:r>
          </a:p>
          <a:p>
            <a:pPr lvl="1" eaLnBrk="1" hangingPunct="1">
              <a:buFont typeface="Wingdings" pitchFamily="2" charset="2"/>
              <a:buNone/>
            </a:pPr>
            <a:r>
              <a:rPr lang="en-US" altLang="zh-CN" dirty="0" smtClean="0"/>
              <a:t>U</a:t>
            </a:r>
            <a:r>
              <a:rPr lang="zh-CN" altLang="en-US" dirty="0" smtClean="0"/>
              <a:t>：       组成该关系的属性名集合</a:t>
            </a:r>
          </a:p>
          <a:p>
            <a:pPr lvl="1" eaLnBrk="1" hangingPunct="1">
              <a:buFont typeface="Wingdings" pitchFamily="2" charset="2"/>
              <a:buNone/>
            </a:pPr>
            <a:r>
              <a:rPr lang="en-US" altLang="zh-CN" dirty="0" smtClean="0"/>
              <a:t>D</a:t>
            </a:r>
            <a:r>
              <a:rPr lang="zh-CN" altLang="en-US" dirty="0" smtClean="0"/>
              <a:t>：       属性组</a:t>
            </a:r>
            <a:r>
              <a:rPr lang="en-US" altLang="zh-CN" dirty="0" smtClean="0"/>
              <a:t>U</a:t>
            </a:r>
            <a:r>
              <a:rPr lang="zh-CN" altLang="en-US" dirty="0" smtClean="0"/>
              <a:t>中属性所来自的域</a:t>
            </a:r>
          </a:p>
          <a:p>
            <a:pPr lvl="1" eaLnBrk="1" hangingPunct="1">
              <a:buFont typeface="Wingdings" pitchFamily="2" charset="2"/>
              <a:buNone/>
            </a:pPr>
            <a:r>
              <a:rPr lang="en-US" altLang="zh-CN" dirty="0" smtClean="0"/>
              <a:t>DOM</a:t>
            </a:r>
            <a:r>
              <a:rPr lang="zh-CN" altLang="en-US" dirty="0" smtClean="0"/>
              <a:t>： 属性向域的映象集合</a:t>
            </a:r>
          </a:p>
          <a:p>
            <a:pPr lvl="1" eaLnBrk="1" hangingPunct="1">
              <a:buFont typeface="Wingdings" pitchFamily="2" charset="2"/>
              <a:buNone/>
            </a:pPr>
            <a:r>
              <a:rPr lang="en-US" altLang="zh-CN" dirty="0" smtClean="0"/>
              <a:t>F</a:t>
            </a:r>
            <a:r>
              <a:rPr lang="zh-CN" altLang="en-US" dirty="0" smtClean="0"/>
              <a:t>：        属性间数据的依赖关系集合。即限定</a:t>
            </a:r>
          </a:p>
          <a:p>
            <a:pPr lvl="1" eaLnBrk="1" hangingPunct="1">
              <a:buFont typeface="Wingdings" pitchFamily="2" charset="2"/>
              <a:buNone/>
            </a:pPr>
            <a:r>
              <a:rPr lang="zh-CN" altLang="en-US" dirty="0" smtClean="0"/>
              <a:t>              了组成关系的各个元组必须满足的完</a:t>
            </a:r>
          </a:p>
          <a:p>
            <a:pPr lvl="1" eaLnBrk="1" hangingPunct="1">
              <a:buFont typeface="Wingdings" pitchFamily="2" charset="2"/>
              <a:buNone/>
            </a:pPr>
            <a:r>
              <a:rPr lang="zh-CN" altLang="en-US" dirty="0" smtClean="0"/>
              <a:t>               整性约束条件</a:t>
            </a:r>
            <a:r>
              <a:rPr lang="zh-CN" altLang="en-US" sz="2200"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二、第四范式（</a:t>
            </a:r>
            <a:r>
              <a:rPr lang="en-US" altLang="zh-CN" smtClean="0"/>
              <a:t>4NF</a:t>
            </a:r>
            <a:r>
              <a:rPr lang="zh-CN" altLang="en-US" smtClean="0"/>
              <a:t>）</a:t>
            </a:r>
          </a:p>
        </p:txBody>
      </p:sp>
      <p:sp>
        <p:nvSpPr>
          <p:cNvPr id="104451" name="Rectangle 3"/>
          <p:cNvSpPr>
            <a:spLocks noGrp="1" noChangeArrowheads="1"/>
          </p:cNvSpPr>
          <p:nvPr>
            <p:ph type="body" idx="1"/>
          </p:nvPr>
        </p:nvSpPr>
        <p:spPr/>
        <p:txBody>
          <a:bodyPr/>
          <a:lstStyle/>
          <a:p>
            <a:pPr eaLnBrk="1" hangingPunct="1">
              <a:lnSpc>
                <a:spcPct val="90000"/>
              </a:lnSpc>
            </a:pPr>
            <a:r>
              <a:rPr lang="zh-CN" altLang="en-US" sz="3400" dirty="0" smtClean="0"/>
              <a:t>定义</a:t>
            </a:r>
          </a:p>
          <a:p>
            <a:pPr lvl="3" eaLnBrk="1" hangingPunct="1">
              <a:lnSpc>
                <a:spcPct val="90000"/>
              </a:lnSpc>
            </a:pPr>
            <a:endParaRPr lang="zh-CN" altLang="en-US" sz="1800" dirty="0" smtClean="0"/>
          </a:p>
          <a:p>
            <a:pPr lvl="1" eaLnBrk="1" hangingPunct="1">
              <a:lnSpc>
                <a:spcPct val="110000"/>
              </a:lnSpc>
              <a:buFont typeface="Wingdings" pitchFamily="2" charset="2"/>
              <a:buNone/>
            </a:pPr>
            <a:r>
              <a:rPr lang="zh-CN" altLang="en-US" sz="2200" dirty="0" smtClean="0"/>
              <a:t>	</a:t>
            </a:r>
            <a:r>
              <a:rPr lang="zh-CN" altLang="en-US" dirty="0" smtClean="0"/>
              <a:t>定义</a:t>
            </a:r>
            <a:r>
              <a:rPr lang="en-US" altLang="zh-CN" dirty="0" smtClean="0"/>
              <a:t>5.11  </a:t>
            </a:r>
            <a:r>
              <a:rPr lang="zh-CN" altLang="en-US" dirty="0" smtClean="0"/>
              <a:t>关系模式</a:t>
            </a:r>
            <a:r>
              <a:rPr lang="en-US" altLang="zh-CN" dirty="0" smtClean="0"/>
              <a:t>R&lt;U</a:t>
            </a:r>
            <a:r>
              <a:rPr lang="zh-CN" altLang="en-US" dirty="0" smtClean="0"/>
              <a:t>，</a:t>
            </a:r>
            <a:r>
              <a:rPr lang="en-US" altLang="zh-CN" dirty="0" smtClean="0"/>
              <a:t>F&gt;∈1NF</a:t>
            </a:r>
            <a:r>
              <a:rPr lang="zh-CN" altLang="en-US" dirty="0" smtClean="0"/>
              <a:t>，如果对于</a:t>
            </a:r>
            <a:r>
              <a:rPr lang="en-US" altLang="zh-CN" dirty="0" smtClean="0"/>
              <a:t>R</a:t>
            </a:r>
            <a:r>
              <a:rPr lang="zh-CN" altLang="en-US" dirty="0" smtClean="0"/>
              <a:t>的每个非平凡多值依赖</a:t>
            </a:r>
            <a:r>
              <a:rPr lang="en-US" altLang="zh-CN" dirty="0" smtClean="0"/>
              <a:t>X→→Y</a:t>
            </a:r>
            <a:r>
              <a:rPr lang="zh-CN" altLang="en-US" dirty="0" smtClean="0"/>
              <a:t>（</a:t>
            </a:r>
            <a:r>
              <a:rPr lang="en-US" altLang="zh-CN" dirty="0" smtClean="0"/>
              <a:t>Y </a:t>
            </a:r>
            <a:r>
              <a:rPr lang="en-US" altLang="zh-CN" dirty="0" smtClean="0">
                <a:sym typeface="Symbol" pitchFamily="18" charset="2"/>
              </a:rPr>
              <a:t></a:t>
            </a:r>
            <a:r>
              <a:rPr lang="en-US" altLang="zh-CN" dirty="0" smtClean="0"/>
              <a:t> X</a:t>
            </a:r>
            <a:r>
              <a:rPr lang="zh-CN" altLang="en-US" dirty="0" smtClean="0"/>
              <a:t>），</a:t>
            </a:r>
            <a:r>
              <a:rPr lang="en-US" altLang="zh-CN" dirty="0" smtClean="0"/>
              <a:t>X</a:t>
            </a:r>
            <a:r>
              <a:rPr lang="zh-CN" altLang="en-US" dirty="0" smtClean="0"/>
              <a:t>都含有候选码，则</a:t>
            </a:r>
            <a:r>
              <a:rPr lang="en-US" altLang="zh-CN" dirty="0" smtClean="0"/>
              <a:t>R∈4NF</a:t>
            </a:r>
            <a:r>
              <a:rPr lang="zh-CN" altLang="en-US" dirty="0" smtClean="0"/>
              <a:t>。</a:t>
            </a:r>
          </a:p>
          <a:p>
            <a:pPr lvl="3" eaLnBrk="1" hangingPunct="1">
              <a:lnSpc>
                <a:spcPct val="110000"/>
              </a:lnSpc>
            </a:pPr>
            <a:endParaRPr lang="zh-CN" altLang="en-US" dirty="0" smtClean="0"/>
          </a:p>
          <a:p>
            <a:pPr lvl="1" eaLnBrk="1" hangingPunct="1">
              <a:lnSpc>
                <a:spcPct val="110000"/>
              </a:lnSpc>
            </a:pPr>
            <a:r>
              <a:rPr lang="en-US" altLang="zh-CN" dirty="0" smtClean="0"/>
              <a:t>4NF</a:t>
            </a:r>
            <a:r>
              <a:rPr lang="zh-CN" altLang="en-US" dirty="0" smtClean="0"/>
              <a:t>就是限制关系模式的属性之间</a:t>
            </a:r>
            <a:r>
              <a:rPr lang="zh-CN" altLang="en-US" b="1" dirty="0" smtClean="0">
                <a:solidFill>
                  <a:srgbClr val="FF0000"/>
                </a:solidFill>
              </a:rPr>
              <a:t>不允许有非平凡且非函数依赖的多值依赖</a:t>
            </a:r>
            <a:r>
              <a:rPr lang="zh-CN" altLang="en-US" dirty="0" smtClean="0"/>
              <a:t>。</a:t>
            </a:r>
            <a:r>
              <a:rPr lang="en-US" altLang="zh-CN" dirty="0" smtClean="0"/>
              <a:t>4NF</a:t>
            </a:r>
            <a:r>
              <a:rPr lang="zh-CN" altLang="en-US" dirty="0" smtClean="0"/>
              <a:t>所允许的非平凡多值依赖实际上是函数依赖。</a:t>
            </a:r>
          </a:p>
        </p:txBody>
      </p:sp>
      <p:sp>
        <p:nvSpPr>
          <p:cNvPr id="104452" name="Line 4"/>
          <p:cNvSpPr>
            <a:spLocks noChangeShapeType="1"/>
          </p:cNvSpPr>
          <p:nvPr/>
        </p:nvSpPr>
        <p:spPr bwMode="auto">
          <a:xfrm>
            <a:off x="5867400" y="2924175"/>
            <a:ext cx="3810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第四范式（续）</a:t>
            </a:r>
          </a:p>
        </p:txBody>
      </p:sp>
      <p:sp>
        <p:nvSpPr>
          <p:cNvPr id="105475" name="Rectangle 3"/>
          <p:cNvSpPr>
            <a:spLocks noGrp="1" noChangeArrowheads="1"/>
          </p:cNvSpPr>
          <p:nvPr>
            <p:ph type="body" idx="1"/>
          </p:nvPr>
        </p:nvSpPr>
        <p:spPr/>
        <p:txBody>
          <a:bodyPr/>
          <a:lstStyle/>
          <a:p>
            <a:pPr eaLnBrk="1" hangingPunct="1">
              <a:lnSpc>
                <a:spcPct val="90000"/>
              </a:lnSpc>
            </a:pPr>
            <a:r>
              <a:rPr lang="zh-CN" altLang="en-US" sz="3400" smtClean="0"/>
              <a:t>如果一个关系模式是</a:t>
            </a:r>
            <a:r>
              <a:rPr lang="en-US" altLang="zh-CN" sz="3400" smtClean="0"/>
              <a:t>4NF</a:t>
            </a:r>
            <a:r>
              <a:rPr lang="zh-CN" altLang="en-US" sz="3400" smtClean="0"/>
              <a:t>， 则必为</a:t>
            </a:r>
            <a:r>
              <a:rPr lang="en-US" altLang="zh-CN" sz="3400" smtClean="0"/>
              <a:t>BCNF</a:t>
            </a:r>
            <a:r>
              <a:rPr lang="zh-CN" altLang="en-US" sz="3400" smtClean="0"/>
              <a:t>。</a:t>
            </a:r>
          </a:p>
          <a:p>
            <a:pPr eaLnBrk="1" hangingPunct="1">
              <a:lnSpc>
                <a:spcPct val="90000"/>
              </a:lnSpc>
            </a:pPr>
            <a:endParaRPr lang="zh-CN" altLang="en-US" smtClean="0"/>
          </a:p>
          <a:p>
            <a:pPr eaLnBrk="1" hangingPunct="1">
              <a:lnSpc>
                <a:spcPct val="90000"/>
              </a:lnSpc>
              <a:buFont typeface="Wingdings" pitchFamily="2" charset="2"/>
              <a:buNone/>
            </a:pPr>
            <a:r>
              <a:rPr lang="zh-CN" altLang="en-US" sz="3400" smtClean="0"/>
              <a:t>	</a:t>
            </a:r>
            <a:endParaRPr lang="zh-CN" altLang="en-US"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lstStyle/>
          <a:p>
            <a:pPr eaLnBrk="1" hangingPunct="1"/>
            <a:r>
              <a:rPr lang="zh-CN" altLang="en-US" smtClean="0"/>
              <a:t>第四范式（续）</a:t>
            </a:r>
          </a:p>
        </p:txBody>
      </p:sp>
      <p:sp>
        <p:nvSpPr>
          <p:cNvPr id="106499" name="Rectangle 1027"/>
          <p:cNvSpPr>
            <a:spLocks noGrp="1" noChangeArrowheads="1"/>
          </p:cNvSpPr>
          <p:nvPr>
            <p:ph type="body" idx="1"/>
          </p:nvPr>
        </p:nvSpPr>
        <p:spPr/>
        <p:txBody>
          <a:bodyPr/>
          <a:lstStyle/>
          <a:p>
            <a:pPr eaLnBrk="1" hangingPunct="1">
              <a:lnSpc>
                <a:spcPct val="110000"/>
              </a:lnSpc>
              <a:buFont typeface="Wingdings" pitchFamily="2" charset="2"/>
              <a:buNone/>
            </a:pPr>
            <a:r>
              <a:rPr lang="zh-CN" altLang="en-US" dirty="0" smtClean="0"/>
              <a:t>例： </a:t>
            </a:r>
            <a:r>
              <a:rPr lang="en-US" altLang="zh-CN" dirty="0" smtClean="0"/>
              <a:t>Teach(C,T,B)</a:t>
            </a:r>
          </a:p>
          <a:p>
            <a:pPr lvl="1" eaLnBrk="1" hangingPunct="1">
              <a:lnSpc>
                <a:spcPct val="110000"/>
              </a:lnSpc>
            </a:pPr>
            <a:r>
              <a:rPr lang="zh-CN" altLang="en-US" dirty="0" smtClean="0"/>
              <a:t>由于</a:t>
            </a:r>
            <a:r>
              <a:rPr lang="en-US" altLang="zh-CN" dirty="0" smtClean="0"/>
              <a:t>Teach(C,T,B) </a:t>
            </a:r>
            <a:r>
              <a:rPr lang="zh-CN" altLang="en-US" dirty="0" smtClean="0"/>
              <a:t>中存在非平凡的多值依赖</a:t>
            </a:r>
            <a:r>
              <a:rPr lang="en-US" altLang="zh-CN" dirty="0" smtClean="0"/>
              <a:t>C→→T</a:t>
            </a:r>
            <a:r>
              <a:rPr lang="zh-CN" altLang="en-US" dirty="0" smtClean="0"/>
              <a:t>，且</a:t>
            </a:r>
            <a:r>
              <a:rPr lang="en-US" altLang="zh-CN" dirty="0" smtClean="0"/>
              <a:t>C</a:t>
            </a:r>
            <a:r>
              <a:rPr lang="zh-CN" altLang="en-US" dirty="0" smtClean="0"/>
              <a:t>不是候选码，因此</a:t>
            </a:r>
            <a:r>
              <a:rPr lang="en-US" altLang="zh-CN" dirty="0" smtClean="0"/>
              <a:t>Teach</a:t>
            </a:r>
            <a:r>
              <a:rPr lang="zh-CN" altLang="en-US" dirty="0" smtClean="0"/>
              <a:t>不属于</a:t>
            </a:r>
            <a:r>
              <a:rPr lang="en-US" altLang="zh-CN" dirty="0" smtClean="0"/>
              <a:t>4NF</a:t>
            </a:r>
            <a:r>
              <a:rPr lang="zh-CN" altLang="en-US" dirty="0" smtClean="0"/>
              <a:t>。</a:t>
            </a:r>
          </a:p>
          <a:p>
            <a:pPr lvl="3" eaLnBrk="1" hangingPunct="1">
              <a:lnSpc>
                <a:spcPct val="110000"/>
              </a:lnSpc>
            </a:pPr>
            <a:endParaRPr lang="zh-CN" altLang="en-US" dirty="0" smtClean="0"/>
          </a:p>
          <a:p>
            <a:pPr lvl="1" eaLnBrk="1" hangingPunct="1">
              <a:lnSpc>
                <a:spcPct val="110000"/>
              </a:lnSpc>
            </a:pPr>
            <a:r>
              <a:rPr lang="zh-CN" altLang="en-US" dirty="0" smtClean="0"/>
              <a:t>这正是它之所以存在数据冗余度大，插入和删除操作复杂等弊病的根源。</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第四范式（续）</a:t>
            </a:r>
          </a:p>
        </p:txBody>
      </p:sp>
      <p:sp>
        <p:nvSpPr>
          <p:cNvPr id="107523" name="Rectangle 3"/>
          <p:cNvSpPr>
            <a:spLocks noGrp="1" noChangeArrowheads="1"/>
          </p:cNvSpPr>
          <p:nvPr>
            <p:ph type="body" idx="1"/>
          </p:nvPr>
        </p:nvSpPr>
        <p:spPr/>
        <p:txBody>
          <a:bodyPr/>
          <a:lstStyle/>
          <a:p>
            <a:pPr lvl="1" eaLnBrk="1" hangingPunct="1">
              <a:lnSpc>
                <a:spcPct val="90000"/>
              </a:lnSpc>
            </a:pPr>
            <a:r>
              <a:rPr lang="zh-CN" altLang="en-US" sz="3000" dirty="0" smtClean="0"/>
              <a:t>解决方法</a:t>
            </a:r>
          </a:p>
          <a:p>
            <a:pPr lvl="2" eaLnBrk="1" hangingPunct="1">
              <a:lnSpc>
                <a:spcPct val="110000"/>
              </a:lnSpc>
            </a:pPr>
            <a:r>
              <a:rPr lang="zh-CN" altLang="en-US" sz="2600" dirty="0" smtClean="0"/>
              <a:t>用投影分解法把</a:t>
            </a:r>
            <a:r>
              <a:rPr lang="en-US" altLang="zh-CN" sz="2600" dirty="0" smtClean="0"/>
              <a:t>Teach</a:t>
            </a:r>
            <a:r>
              <a:rPr lang="zh-CN" altLang="en-US" sz="2600" dirty="0" smtClean="0"/>
              <a:t>分解为如下两个</a:t>
            </a:r>
            <a:r>
              <a:rPr lang="en-US" altLang="zh-CN" sz="2600" dirty="0" smtClean="0"/>
              <a:t>4NF</a:t>
            </a:r>
            <a:r>
              <a:rPr lang="zh-CN" altLang="en-US" sz="2600" dirty="0" smtClean="0"/>
              <a:t>关系模式：</a:t>
            </a:r>
          </a:p>
          <a:p>
            <a:pPr eaLnBrk="1" hangingPunct="1">
              <a:lnSpc>
                <a:spcPct val="90000"/>
              </a:lnSpc>
              <a:buFont typeface="Wingdings" pitchFamily="2" charset="2"/>
              <a:buNone/>
            </a:pPr>
            <a:r>
              <a:rPr lang="zh-CN" altLang="en-US" sz="2600" dirty="0" smtClean="0"/>
              <a:t>		               </a:t>
            </a:r>
            <a:r>
              <a:rPr lang="en-US" altLang="zh-CN" sz="2600" dirty="0" smtClean="0"/>
              <a:t>CT(C, T)</a:t>
            </a:r>
          </a:p>
          <a:p>
            <a:pPr eaLnBrk="1" hangingPunct="1">
              <a:lnSpc>
                <a:spcPct val="90000"/>
              </a:lnSpc>
              <a:buFont typeface="Wingdings" pitchFamily="2" charset="2"/>
              <a:buNone/>
            </a:pPr>
            <a:r>
              <a:rPr lang="en-US" altLang="zh-CN" sz="2600" dirty="0" smtClean="0"/>
              <a:t>          	</a:t>
            </a:r>
            <a:r>
              <a:rPr lang="en-US" altLang="zh-CN" sz="2600" dirty="0" smtClean="0"/>
              <a:t>     CB(C</a:t>
            </a:r>
            <a:r>
              <a:rPr lang="en-US" altLang="zh-CN" sz="2600" dirty="0" smtClean="0"/>
              <a:t>, B)</a:t>
            </a:r>
          </a:p>
          <a:p>
            <a:pPr lvl="2" eaLnBrk="1" hangingPunct="1">
              <a:lnSpc>
                <a:spcPct val="90000"/>
              </a:lnSpc>
            </a:pPr>
            <a:r>
              <a:rPr lang="en-US" altLang="zh-CN" sz="2600" dirty="0" smtClean="0"/>
              <a:t>CT∈4NF</a:t>
            </a:r>
            <a:r>
              <a:rPr lang="zh-CN" altLang="en-US" sz="2600" dirty="0" smtClean="0"/>
              <a:t>。</a:t>
            </a:r>
            <a:r>
              <a:rPr lang="en-US" altLang="zh-CN" sz="2600" dirty="0" smtClean="0"/>
              <a:t>C→→T</a:t>
            </a:r>
            <a:r>
              <a:rPr lang="zh-CN" altLang="en-US" sz="2600" dirty="0" smtClean="0"/>
              <a:t>是平凡多值依赖</a:t>
            </a:r>
          </a:p>
          <a:p>
            <a:pPr lvl="3" eaLnBrk="1" hangingPunct="1">
              <a:lnSpc>
                <a:spcPct val="90000"/>
              </a:lnSpc>
              <a:buFont typeface="Wingdings" pitchFamily="2" charset="2"/>
              <a:buNone/>
            </a:pPr>
            <a:r>
              <a:rPr lang="en-US" altLang="zh-CN" sz="2800" dirty="0" smtClean="0"/>
              <a:t>CT</a:t>
            </a:r>
            <a:r>
              <a:rPr lang="zh-CN" altLang="en-US" sz="2800" dirty="0" smtClean="0"/>
              <a:t>中</a:t>
            </a:r>
            <a:r>
              <a:rPr lang="zh-CN" altLang="en-US" sz="2800" b="1" dirty="0" smtClean="0">
                <a:solidFill>
                  <a:srgbClr val="FF0000"/>
                </a:solidFill>
              </a:rPr>
              <a:t>不存在</a:t>
            </a:r>
            <a:r>
              <a:rPr lang="zh-CN" altLang="en-US" sz="2800" dirty="0" smtClean="0"/>
              <a:t>既非平凡也非函数依赖的多值依赖。</a:t>
            </a:r>
          </a:p>
          <a:p>
            <a:pPr lvl="2" eaLnBrk="1" hangingPunct="1">
              <a:lnSpc>
                <a:spcPct val="90000"/>
              </a:lnSpc>
            </a:pPr>
            <a:r>
              <a:rPr lang="en-US" altLang="zh-CN" sz="2600" dirty="0" smtClean="0"/>
              <a:t>CB∈4NF</a:t>
            </a:r>
            <a:r>
              <a:rPr lang="zh-CN" altLang="en-US" sz="2600"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第四范式（续）</a:t>
            </a:r>
          </a:p>
        </p:txBody>
      </p:sp>
      <p:sp>
        <p:nvSpPr>
          <p:cNvPr id="108547" name="Rectangle 3"/>
          <p:cNvSpPr>
            <a:spLocks noGrp="1" noChangeArrowheads="1"/>
          </p:cNvSpPr>
          <p:nvPr>
            <p:ph type="body" idx="1"/>
          </p:nvPr>
        </p:nvSpPr>
        <p:spPr/>
        <p:txBody>
          <a:bodyPr/>
          <a:lstStyle/>
          <a:p>
            <a:pPr eaLnBrk="1" hangingPunct="1">
              <a:spcAft>
                <a:spcPct val="40000"/>
              </a:spcAft>
              <a:buFont typeface="Wingdings" pitchFamily="2" charset="2"/>
              <a:buNone/>
            </a:pPr>
            <a:r>
              <a:rPr lang="zh-CN" altLang="en-US" sz="2600" dirty="0" smtClean="0"/>
              <a:t>分解后</a:t>
            </a:r>
            <a:r>
              <a:rPr lang="en-US" altLang="zh-CN" sz="2600" dirty="0" smtClean="0"/>
              <a:t>Teach</a:t>
            </a:r>
            <a:r>
              <a:rPr lang="zh-CN" altLang="en-US" sz="2600" dirty="0" smtClean="0"/>
              <a:t>关系中的几个问题可以得到解决：</a:t>
            </a:r>
          </a:p>
          <a:p>
            <a:pPr eaLnBrk="1" hangingPunct="1">
              <a:spcAft>
                <a:spcPct val="40000"/>
              </a:spcAft>
              <a:buFont typeface="Wingdings" pitchFamily="2" charset="2"/>
              <a:buNone/>
            </a:pPr>
            <a:r>
              <a:rPr lang="zh-CN" altLang="en-US" dirty="0" smtClean="0"/>
              <a:t>	</a:t>
            </a:r>
            <a:r>
              <a:rPr lang="en-US" altLang="zh-CN" sz="2600" dirty="0" smtClean="0"/>
              <a:t>(1) </a:t>
            </a:r>
            <a:r>
              <a:rPr lang="zh-CN" altLang="en-US" sz="2600" dirty="0" smtClean="0"/>
              <a:t>参考书只需要在</a:t>
            </a:r>
            <a:r>
              <a:rPr lang="en-US" altLang="zh-CN" sz="2600" dirty="0" smtClean="0"/>
              <a:t>CB</a:t>
            </a:r>
            <a:r>
              <a:rPr lang="zh-CN" altLang="en-US" sz="2600" dirty="0" smtClean="0"/>
              <a:t>关系中存储一次。</a:t>
            </a:r>
          </a:p>
          <a:p>
            <a:pPr eaLnBrk="1" hangingPunct="1">
              <a:spcAft>
                <a:spcPct val="40000"/>
              </a:spcAft>
              <a:buFont typeface="Wingdings" pitchFamily="2" charset="2"/>
              <a:buNone/>
            </a:pPr>
            <a:r>
              <a:rPr lang="zh-CN" altLang="en-US" sz="2600" dirty="0" smtClean="0"/>
              <a:t>　</a:t>
            </a:r>
            <a:r>
              <a:rPr lang="en-US" altLang="zh-CN" sz="2600" dirty="0" smtClean="0"/>
              <a:t>(2) </a:t>
            </a:r>
            <a:r>
              <a:rPr lang="zh-CN" altLang="en-US" sz="2600" dirty="0" smtClean="0"/>
              <a:t>当某一课程增加一名任课教师时，只需要在</a:t>
            </a:r>
            <a:r>
              <a:rPr lang="en-US" altLang="zh-CN" sz="2600" dirty="0" smtClean="0"/>
              <a:t>CT</a:t>
            </a:r>
            <a:r>
              <a:rPr lang="zh-CN" altLang="en-US" sz="2600" dirty="0" smtClean="0"/>
              <a:t>关系中增加一个元组。</a:t>
            </a:r>
          </a:p>
          <a:p>
            <a:pPr eaLnBrk="1" hangingPunct="1">
              <a:spcAft>
                <a:spcPct val="40000"/>
              </a:spcAft>
              <a:buFont typeface="Wingdings" pitchFamily="2" charset="2"/>
              <a:buNone/>
            </a:pPr>
            <a:r>
              <a:rPr lang="zh-CN" altLang="en-US" sz="2600" dirty="0" smtClean="0"/>
              <a:t>　</a:t>
            </a:r>
            <a:r>
              <a:rPr lang="en-US" altLang="zh-CN" sz="2600" dirty="0" smtClean="0"/>
              <a:t>(3) </a:t>
            </a:r>
            <a:r>
              <a:rPr lang="zh-CN" altLang="en-US" sz="2600" dirty="0" smtClean="0"/>
              <a:t>某一门课要去掉一本参考书，只需要在</a:t>
            </a:r>
            <a:r>
              <a:rPr lang="en-US" altLang="zh-CN" sz="2600" dirty="0" smtClean="0"/>
              <a:t>CB</a:t>
            </a:r>
            <a:r>
              <a:rPr lang="zh-CN" altLang="en-US" sz="2600" dirty="0" smtClean="0"/>
              <a:t>关系中删除一个相应的元组。</a:t>
            </a:r>
          </a:p>
          <a:p>
            <a:pPr eaLnBrk="1" hangingPunct="1">
              <a:spcAft>
                <a:spcPct val="40000"/>
              </a:spcAft>
              <a:buFont typeface="Wingdings" pitchFamily="2" charset="2"/>
              <a:buNone/>
            </a:pPr>
            <a:r>
              <a:rPr lang="zh-CN" altLang="en-US" sz="2600" dirty="0" smtClean="0"/>
              <a:t>    </a:t>
            </a:r>
            <a:r>
              <a:rPr lang="en-US" altLang="zh-CN" sz="2600" dirty="0" smtClean="0"/>
              <a:t>(4) </a:t>
            </a:r>
            <a:r>
              <a:rPr lang="zh-CN" altLang="en-US" sz="2600" dirty="0" smtClean="0"/>
              <a:t>某一门课要修改一本参考书，只需要修改</a:t>
            </a:r>
            <a:r>
              <a:rPr lang="en-US" altLang="zh-CN" sz="2600" dirty="0" smtClean="0"/>
              <a:t>CB</a:t>
            </a:r>
            <a:r>
              <a:rPr lang="zh-CN" altLang="en-US" sz="2600" dirty="0" smtClean="0"/>
              <a:t>关系中一个相应的元组。</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关系数据库设计理论</a:t>
            </a:r>
          </a:p>
        </p:txBody>
      </p:sp>
      <p:sp>
        <p:nvSpPr>
          <p:cNvPr id="109571" name="Rectangle 3"/>
          <p:cNvSpPr>
            <a:spLocks noGrp="1" noChangeArrowheads="1"/>
          </p:cNvSpPr>
          <p:nvPr>
            <p:ph type="body" idx="1"/>
          </p:nvPr>
        </p:nvSpPr>
        <p:spPr/>
        <p:txBody>
          <a:bodyPr/>
          <a:lstStyle/>
          <a:p>
            <a:pPr eaLnBrk="1" hangingPunct="1"/>
            <a:r>
              <a:rPr lang="zh-CN" altLang="en-US" smtClean="0"/>
              <a:t>数据依赖</a:t>
            </a:r>
          </a:p>
          <a:p>
            <a:pPr eaLnBrk="1" hangingPunct="1"/>
            <a:r>
              <a:rPr lang="zh-CN" altLang="en-US" smtClean="0"/>
              <a:t>范式</a:t>
            </a:r>
          </a:p>
          <a:p>
            <a:pPr eaLnBrk="1" hangingPunct="1"/>
            <a:r>
              <a:rPr lang="zh-CN" altLang="en-US" smtClean="0">
                <a:solidFill>
                  <a:schemeClr val="accent2"/>
                </a:solidFill>
              </a:rPr>
              <a:t>关系模式的规范化</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t>4.3 </a:t>
            </a:r>
            <a:r>
              <a:rPr lang="zh-CN" altLang="en-US" smtClean="0"/>
              <a:t>关系模式的规范化</a:t>
            </a:r>
          </a:p>
        </p:txBody>
      </p:sp>
      <p:sp>
        <p:nvSpPr>
          <p:cNvPr id="110595" name="Rectangle 3"/>
          <p:cNvSpPr>
            <a:spLocks noGrp="1" noChangeArrowheads="1"/>
          </p:cNvSpPr>
          <p:nvPr>
            <p:ph type="body" idx="1"/>
          </p:nvPr>
        </p:nvSpPr>
        <p:spPr/>
        <p:txBody>
          <a:bodyPr/>
          <a:lstStyle/>
          <a:p>
            <a:pPr eaLnBrk="1" hangingPunct="1"/>
            <a:r>
              <a:rPr lang="en-US" altLang="zh-CN" smtClean="0"/>
              <a:t>4.3.1 </a:t>
            </a:r>
            <a:r>
              <a:rPr lang="zh-CN" altLang="en-US" smtClean="0"/>
              <a:t>关系模式规范化的步骤</a:t>
            </a:r>
          </a:p>
          <a:p>
            <a:pPr eaLnBrk="1" hangingPunct="1"/>
            <a:r>
              <a:rPr lang="en-US" altLang="zh-CN" smtClean="0"/>
              <a:t>4.3.2 </a:t>
            </a:r>
            <a:r>
              <a:rPr lang="zh-CN" altLang="en-US" smtClean="0"/>
              <a:t>关系模式的分解</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t>关系模式的规范化</a:t>
            </a:r>
          </a:p>
        </p:txBody>
      </p:sp>
      <p:sp>
        <p:nvSpPr>
          <p:cNvPr id="111619" name="Rectangle 3"/>
          <p:cNvSpPr>
            <a:spLocks noGrp="1" noChangeArrowheads="1"/>
          </p:cNvSpPr>
          <p:nvPr>
            <p:ph type="body" idx="1"/>
          </p:nvPr>
        </p:nvSpPr>
        <p:spPr/>
        <p:txBody>
          <a:bodyPr/>
          <a:lstStyle/>
          <a:p>
            <a:pPr eaLnBrk="1" hangingPunct="1"/>
            <a:r>
              <a:rPr lang="zh-CN" altLang="en-US" dirty="0" smtClean="0"/>
              <a:t>关系数据库的规范化理论是数据库逻辑设计的工具。</a:t>
            </a:r>
          </a:p>
          <a:p>
            <a:pPr lvl="3" eaLnBrk="1" hangingPunct="1"/>
            <a:endParaRPr lang="zh-CN" altLang="en-US" dirty="0" smtClean="0"/>
          </a:p>
          <a:p>
            <a:pPr eaLnBrk="1" hangingPunct="1"/>
            <a:r>
              <a:rPr lang="zh-CN" altLang="en-US" dirty="0" smtClean="0"/>
              <a:t>一个关系只要其分量都是不可分的</a:t>
            </a:r>
            <a:r>
              <a:rPr lang="zh-CN" altLang="en-US" dirty="0" smtClean="0"/>
              <a:t>数据项（</a:t>
            </a:r>
            <a:r>
              <a:rPr lang="en-US" altLang="zh-CN" dirty="0" smtClean="0"/>
              <a:t>1NF</a:t>
            </a:r>
            <a:r>
              <a:rPr lang="zh-CN" altLang="en-US" dirty="0" smtClean="0"/>
              <a:t>），</a:t>
            </a:r>
            <a:r>
              <a:rPr lang="zh-CN" altLang="en-US" dirty="0" smtClean="0"/>
              <a:t>它就是规范化的关系，但这只是最基本的规范化。</a:t>
            </a:r>
          </a:p>
          <a:p>
            <a:pPr lvl="4" eaLnBrk="1" hangingPunct="1"/>
            <a:endParaRPr lang="zh-CN" altLang="en-US" dirty="0" smtClean="0"/>
          </a:p>
          <a:p>
            <a:pPr eaLnBrk="1" hangingPunct="1"/>
            <a:r>
              <a:rPr lang="zh-CN" altLang="en-US" dirty="0" smtClean="0"/>
              <a:t>规范化程度可以有</a:t>
            </a:r>
            <a:r>
              <a:rPr lang="en-US" altLang="zh-CN" dirty="0" smtClean="0"/>
              <a:t>6</a:t>
            </a:r>
            <a:r>
              <a:rPr lang="zh-CN" altLang="en-US" dirty="0" smtClean="0"/>
              <a:t>个不同的级别，即</a:t>
            </a:r>
            <a:r>
              <a:rPr lang="en-US" altLang="zh-CN" dirty="0" smtClean="0"/>
              <a:t>6</a:t>
            </a:r>
            <a:r>
              <a:rPr lang="zh-CN" altLang="en-US" dirty="0" smtClean="0"/>
              <a:t>个范式。</a:t>
            </a:r>
            <a:endParaRPr lang="zh-CN" altLang="en-US" sz="2600"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107</a:t>
            </a:fld>
            <a:endParaRPr lang="en-US" altLang="zh-CN"/>
          </a:p>
        </p:txBody>
      </p:sp>
      <p:sp>
        <p:nvSpPr>
          <p:cNvPr id="3" name="页脚占位符 2"/>
          <p:cNvSpPr>
            <a:spLocks noGrp="1"/>
          </p:cNvSpPr>
          <p:nvPr>
            <p:ph type="ftr" sz="quarter" idx="11"/>
          </p:nvPr>
        </p:nvSpPr>
        <p:spPr/>
        <p:txBody>
          <a:bodyPr/>
          <a:lstStyle/>
          <a:p>
            <a:pPr>
              <a:defRPr/>
            </a:pPr>
            <a:r>
              <a:rPr lang="en-US" altLang="zh-CN" dirty="0" smtClean="0"/>
              <a:t>139</a:t>
            </a:r>
            <a:endParaRPr lang="en-US" altLang="zh-C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smtClean="0"/>
              <a:t>规范化（续）</a:t>
            </a:r>
          </a:p>
        </p:txBody>
      </p:sp>
      <p:sp>
        <p:nvSpPr>
          <p:cNvPr id="112643" name="Rectangle 3"/>
          <p:cNvSpPr>
            <a:spLocks noGrp="1" noChangeArrowheads="1"/>
          </p:cNvSpPr>
          <p:nvPr>
            <p:ph type="body" idx="1"/>
          </p:nvPr>
        </p:nvSpPr>
        <p:spPr>
          <a:xfrm>
            <a:off x="990600" y="1600200"/>
            <a:ext cx="7772400" cy="4114800"/>
          </a:xfrm>
        </p:spPr>
        <p:txBody>
          <a:bodyPr/>
          <a:lstStyle/>
          <a:p>
            <a:pPr eaLnBrk="1" hangingPunct="1"/>
            <a:r>
              <a:rPr lang="zh-CN" altLang="en-US" smtClean="0"/>
              <a:t>规范化程度过低的关系不一定能够很好地描述现实世界，可能会存在插入异常、删除异常、修改复杂、数据冗余等问题，解决方法就是对其进行规范化，转换成高级范式。</a:t>
            </a:r>
          </a:p>
          <a:p>
            <a:pPr lvl="4" eaLnBrk="1" hangingPunct="1"/>
            <a:endParaRPr lang="zh-CN" altLang="en-US" smtClean="0"/>
          </a:p>
          <a:p>
            <a:pPr eaLnBrk="1" hangingPunct="1"/>
            <a:r>
              <a:rPr lang="zh-CN" altLang="en-US" smtClean="0"/>
              <a:t>一个低一级范式的关系模式，通过模式分解可以转换为若干个高一级范式的关系模式集合，这种过程就叫</a:t>
            </a:r>
            <a:r>
              <a:rPr lang="zh-CN" altLang="en-US" smtClean="0">
                <a:solidFill>
                  <a:schemeClr val="accent2"/>
                </a:solidFill>
              </a:rPr>
              <a:t>关系模式的规范化</a:t>
            </a:r>
            <a:r>
              <a:rPr lang="zh-CN" altLang="en-US"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smtClean="0"/>
              <a:t>关系模式的规范化</a:t>
            </a:r>
          </a:p>
        </p:txBody>
      </p:sp>
      <p:sp>
        <p:nvSpPr>
          <p:cNvPr id="113667" name="Rectangle 3"/>
          <p:cNvSpPr>
            <a:spLocks noGrp="1" noChangeArrowheads="1"/>
          </p:cNvSpPr>
          <p:nvPr>
            <p:ph type="body" idx="1"/>
          </p:nvPr>
        </p:nvSpPr>
        <p:spPr/>
        <p:txBody>
          <a:bodyPr/>
          <a:lstStyle/>
          <a:p>
            <a:pPr eaLnBrk="1" hangingPunct="1"/>
            <a:r>
              <a:rPr lang="zh-CN" altLang="en-US" smtClean="0">
                <a:solidFill>
                  <a:schemeClr val="accent2"/>
                </a:solidFill>
              </a:rPr>
              <a:t>关系模式规范化的步骤</a:t>
            </a:r>
          </a:p>
          <a:p>
            <a:pPr eaLnBrk="1" hangingPunct="1"/>
            <a:r>
              <a:rPr lang="zh-CN" altLang="en-US" smtClean="0"/>
              <a:t>关系模式的分解</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109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三、什么是数据依赖</a:t>
            </a:r>
          </a:p>
        </p:txBody>
      </p:sp>
      <p:sp>
        <p:nvSpPr>
          <p:cNvPr id="13315" name="Rectangle 3"/>
          <p:cNvSpPr>
            <a:spLocks noGrp="1" noChangeArrowheads="1"/>
          </p:cNvSpPr>
          <p:nvPr>
            <p:ph type="body" idx="1"/>
          </p:nvPr>
        </p:nvSpPr>
        <p:spPr/>
        <p:txBody>
          <a:bodyPr/>
          <a:lstStyle/>
          <a:p>
            <a:pPr eaLnBrk="1" hangingPunct="1">
              <a:buFont typeface="Wingdings" pitchFamily="2" charset="2"/>
              <a:buNone/>
            </a:pPr>
            <a:r>
              <a:rPr lang="en-US" altLang="zh-CN" sz="3400" smtClean="0"/>
              <a:t>1. </a:t>
            </a:r>
            <a:r>
              <a:rPr lang="zh-CN" altLang="en-US" sz="3400" smtClean="0"/>
              <a:t>完整性约束的表现形式</a:t>
            </a:r>
          </a:p>
          <a:p>
            <a:pPr eaLnBrk="1" hangingPunct="1">
              <a:lnSpc>
                <a:spcPct val="110000"/>
              </a:lnSpc>
            </a:pPr>
            <a:r>
              <a:rPr lang="zh-CN" altLang="en-US" smtClean="0"/>
              <a:t>限定属性取值范围：例如学生成绩必须在</a:t>
            </a:r>
            <a:r>
              <a:rPr lang="en-US" altLang="zh-CN" smtClean="0"/>
              <a:t>0-100</a:t>
            </a:r>
            <a:r>
              <a:rPr lang="zh-CN" altLang="en-US" smtClean="0"/>
              <a:t>之间</a:t>
            </a:r>
          </a:p>
          <a:p>
            <a:pPr eaLnBrk="1" hangingPunct="1">
              <a:lnSpc>
                <a:spcPct val="110000"/>
              </a:lnSpc>
              <a:spcBef>
                <a:spcPct val="50000"/>
              </a:spcBef>
              <a:spcAft>
                <a:spcPct val="50000"/>
              </a:spcAft>
            </a:pPr>
            <a:r>
              <a:rPr lang="zh-CN" altLang="en-US" smtClean="0"/>
              <a:t>定义属性值间的相互关连（主要体现于值的相等与否），这就是数据依赖，它是数据库模式设计的关键</a:t>
            </a:r>
            <a:r>
              <a:rPr lang="zh-CN" altLang="en-US" sz="340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ChangeArrowheads="1"/>
          </p:cNvSpPr>
          <p:nvPr/>
        </p:nvSpPr>
        <p:spPr bwMode="auto">
          <a:xfrm>
            <a:off x="468313" y="1989138"/>
            <a:ext cx="7696200" cy="4038600"/>
          </a:xfrm>
          <a:prstGeom prst="rect">
            <a:avLst/>
          </a:prstGeom>
          <a:solidFill>
            <a:srgbClr val="FFFF00">
              <a:alpha val="50195"/>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14691" name="Rectangle 2"/>
          <p:cNvSpPr>
            <a:spLocks noGrp="1" noChangeArrowheads="1"/>
          </p:cNvSpPr>
          <p:nvPr>
            <p:ph type="title"/>
          </p:nvPr>
        </p:nvSpPr>
        <p:spPr/>
        <p:txBody>
          <a:bodyPr/>
          <a:lstStyle/>
          <a:p>
            <a:pPr eaLnBrk="1" hangingPunct="1"/>
            <a:r>
              <a:rPr lang="zh-CN" altLang="en-US" smtClean="0"/>
              <a:t>关系模式规范化的步骤</a:t>
            </a:r>
          </a:p>
        </p:txBody>
      </p:sp>
      <p:sp>
        <p:nvSpPr>
          <p:cNvPr id="114692" name="Rectangle 3"/>
          <p:cNvSpPr>
            <a:spLocks noGrp="1" noChangeArrowheads="1"/>
          </p:cNvSpPr>
          <p:nvPr>
            <p:ph type="body" idx="1"/>
          </p:nvPr>
        </p:nvSpPr>
        <p:spPr>
          <a:xfrm>
            <a:off x="457200" y="1600200"/>
            <a:ext cx="8435975" cy="4530725"/>
          </a:xfrm>
        </p:spPr>
        <p:txBody>
          <a:bodyPr/>
          <a:lstStyle/>
          <a:p>
            <a:pPr eaLnBrk="1" hangingPunct="1">
              <a:lnSpc>
                <a:spcPct val="90000"/>
              </a:lnSpc>
            </a:pPr>
            <a:r>
              <a:rPr lang="zh-CN" altLang="en-US" dirty="0" smtClean="0"/>
              <a:t>关系模式规范化的基本步骤</a:t>
            </a:r>
            <a:endParaRPr lang="zh-CN" altLang="en-US" sz="2600" dirty="0" smtClean="0"/>
          </a:p>
          <a:p>
            <a:pPr eaLnBrk="1" hangingPunct="1">
              <a:lnSpc>
                <a:spcPct val="90000"/>
              </a:lnSpc>
              <a:buFont typeface="Wingdings" pitchFamily="2" charset="2"/>
              <a:buNone/>
            </a:pPr>
            <a:r>
              <a:rPr lang="zh-CN" altLang="en-US" sz="2600" dirty="0" smtClean="0"/>
              <a:t>               	</a:t>
            </a:r>
            <a:r>
              <a:rPr lang="en-US" altLang="zh-CN" sz="2100" dirty="0" smtClean="0"/>
              <a:t>1NF</a:t>
            </a:r>
            <a:endParaRPr lang="en-US" altLang="zh-CN" sz="2100" dirty="0" smtClean="0"/>
          </a:p>
          <a:p>
            <a:pPr eaLnBrk="1" hangingPunct="1">
              <a:lnSpc>
                <a:spcPct val="90000"/>
              </a:lnSpc>
              <a:buFont typeface="Wingdings" pitchFamily="2" charset="2"/>
              <a:buNone/>
            </a:pPr>
            <a:r>
              <a:rPr lang="en-US" altLang="zh-CN" sz="2100" dirty="0" smtClean="0"/>
              <a:t>                	  </a:t>
            </a:r>
            <a:r>
              <a:rPr lang="en-US" altLang="zh-CN" sz="2100" dirty="0" smtClean="0"/>
              <a:t>↓      </a:t>
            </a:r>
            <a:r>
              <a:rPr lang="zh-CN" altLang="en-US" sz="2100" dirty="0" smtClean="0"/>
              <a:t>消除</a:t>
            </a:r>
            <a:r>
              <a:rPr lang="zh-CN" altLang="en-US" sz="2100" dirty="0" smtClean="0"/>
              <a:t>非主属性对码的部分函数依赖</a:t>
            </a:r>
          </a:p>
          <a:p>
            <a:pPr eaLnBrk="1" hangingPunct="1">
              <a:lnSpc>
                <a:spcPct val="90000"/>
              </a:lnSpc>
              <a:buFont typeface="Wingdings" pitchFamily="2" charset="2"/>
              <a:buNone/>
            </a:pPr>
            <a:r>
              <a:rPr lang="zh-CN" altLang="en-US" sz="2100" dirty="0" smtClean="0"/>
              <a:t>消除决定属性   </a:t>
            </a:r>
            <a:r>
              <a:rPr lang="en-US" altLang="zh-CN" sz="2100" dirty="0" smtClean="0"/>
              <a:t>2NF</a:t>
            </a:r>
          </a:p>
          <a:p>
            <a:pPr eaLnBrk="1" hangingPunct="1">
              <a:lnSpc>
                <a:spcPct val="90000"/>
              </a:lnSpc>
              <a:buFont typeface="Wingdings" pitchFamily="2" charset="2"/>
              <a:buNone/>
            </a:pPr>
            <a:r>
              <a:rPr lang="zh-CN" altLang="en-US" sz="2100" dirty="0" smtClean="0"/>
              <a:t>集非码的非平    </a:t>
            </a:r>
            <a:r>
              <a:rPr lang="zh-CN" altLang="en-US" sz="2100" dirty="0" smtClean="0"/>
              <a:t> ↓      消除</a:t>
            </a:r>
            <a:r>
              <a:rPr lang="zh-CN" altLang="en-US" sz="2100" dirty="0" smtClean="0"/>
              <a:t>非主属性对码的传递函数依赖</a:t>
            </a:r>
          </a:p>
          <a:p>
            <a:pPr eaLnBrk="1" hangingPunct="1">
              <a:lnSpc>
                <a:spcPct val="90000"/>
              </a:lnSpc>
              <a:buFont typeface="Wingdings" pitchFamily="2" charset="2"/>
              <a:buNone/>
            </a:pPr>
            <a:r>
              <a:rPr lang="zh-CN" altLang="en-US" sz="2100" dirty="0" smtClean="0"/>
              <a:t>凡函数依赖       </a:t>
            </a:r>
            <a:r>
              <a:rPr lang="en-US" altLang="zh-CN" sz="2100" dirty="0" smtClean="0"/>
              <a:t>3NF</a:t>
            </a:r>
          </a:p>
          <a:p>
            <a:pPr eaLnBrk="1" hangingPunct="1">
              <a:lnSpc>
                <a:spcPct val="90000"/>
              </a:lnSpc>
              <a:buFont typeface="Wingdings" pitchFamily="2" charset="2"/>
              <a:buNone/>
            </a:pPr>
            <a:r>
              <a:rPr lang="en-US" altLang="zh-CN" sz="2100" dirty="0" smtClean="0"/>
              <a:t>                	  </a:t>
            </a:r>
            <a:r>
              <a:rPr lang="en-US" altLang="zh-CN" sz="2100" dirty="0" smtClean="0"/>
              <a:t>↓      </a:t>
            </a:r>
            <a:r>
              <a:rPr lang="zh-CN" altLang="en-US" sz="2100" dirty="0" smtClean="0"/>
              <a:t>消除</a:t>
            </a:r>
            <a:r>
              <a:rPr lang="zh-CN" altLang="en-US" sz="2100" dirty="0" smtClean="0"/>
              <a:t>主属性对码的部分和</a:t>
            </a:r>
            <a:r>
              <a:rPr lang="zh-CN" altLang="en-US" sz="2100" dirty="0" smtClean="0"/>
              <a:t>传递函数依赖</a:t>
            </a:r>
            <a:endParaRPr lang="zh-CN" altLang="en-US" sz="2100" dirty="0" smtClean="0"/>
          </a:p>
          <a:p>
            <a:pPr eaLnBrk="1" hangingPunct="1">
              <a:lnSpc>
                <a:spcPct val="90000"/>
              </a:lnSpc>
              <a:buFont typeface="Wingdings" pitchFamily="2" charset="2"/>
              <a:buNone/>
            </a:pPr>
            <a:r>
              <a:rPr lang="zh-CN" altLang="en-US" sz="2100" dirty="0" smtClean="0"/>
              <a:t>               	</a:t>
            </a:r>
            <a:r>
              <a:rPr lang="en-US" altLang="zh-CN" sz="2100" dirty="0" smtClean="0"/>
              <a:t>BCNF </a:t>
            </a:r>
            <a:endParaRPr lang="en-US" altLang="zh-CN" sz="2100" dirty="0" smtClean="0"/>
          </a:p>
          <a:p>
            <a:pPr eaLnBrk="1" hangingPunct="1">
              <a:lnSpc>
                <a:spcPct val="90000"/>
              </a:lnSpc>
              <a:buFont typeface="Wingdings" pitchFamily="2" charset="2"/>
              <a:buNone/>
            </a:pPr>
            <a:r>
              <a:rPr lang="en-US" altLang="zh-CN" sz="2100" dirty="0" smtClean="0"/>
              <a:t>                	  </a:t>
            </a:r>
            <a:r>
              <a:rPr lang="en-US" altLang="zh-CN" sz="2100" dirty="0" smtClean="0"/>
              <a:t>↓      </a:t>
            </a:r>
            <a:r>
              <a:rPr lang="zh-CN" altLang="en-US" sz="2100" dirty="0" smtClean="0"/>
              <a:t>消除</a:t>
            </a:r>
            <a:r>
              <a:rPr lang="zh-CN" altLang="en-US" sz="2100" dirty="0" smtClean="0"/>
              <a:t>非平凡且非函数依赖的多值依赖</a:t>
            </a:r>
          </a:p>
          <a:p>
            <a:pPr eaLnBrk="1" hangingPunct="1">
              <a:lnSpc>
                <a:spcPct val="90000"/>
              </a:lnSpc>
              <a:buFont typeface="Wingdings" pitchFamily="2" charset="2"/>
              <a:buNone/>
            </a:pPr>
            <a:r>
              <a:rPr lang="zh-CN" altLang="en-US" sz="2100" dirty="0" smtClean="0"/>
              <a:t>               	</a:t>
            </a:r>
            <a:r>
              <a:rPr lang="en-US" altLang="zh-CN" sz="2100" dirty="0" smtClean="0"/>
              <a:t>4NF</a:t>
            </a:r>
            <a:endParaRPr lang="en-US" altLang="zh-CN" sz="2100" dirty="0" smtClean="0"/>
          </a:p>
        </p:txBody>
      </p:sp>
      <p:sp>
        <p:nvSpPr>
          <p:cNvPr id="114693" name="Line 4"/>
          <p:cNvSpPr>
            <a:spLocks noChangeShapeType="1"/>
          </p:cNvSpPr>
          <p:nvPr/>
        </p:nvSpPr>
        <p:spPr bwMode="auto">
          <a:xfrm flipH="1">
            <a:off x="3131840" y="2276872"/>
            <a:ext cx="0" cy="3048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关系模式规范化的步骤（续）</a:t>
            </a:r>
          </a:p>
        </p:txBody>
      </p:sp>
      <p:sp>
        <p:nvSpPr>
          <p:cNvPr id="115715" name="Rectangle 3"/>
          <p:cNvSpPr>
            <a:spLocks noGrp="1" noChangeArrowheads="1"/>
          </p:cNvSpPr>
          <p:nvPr>
            <p:ph type="body" idx="1"/>
          </p:nvPr>
        </p:nvSpPr>
        <p:spPr/>
        <p:txBody>
          <a:bodyPr/>
          <a:lstStyle/>
          <a:p>
            <a:pPr lvl="1" eaLnBrk="1" hangingPunct="1"/>
            <a:r>
              <a:rPr lang="zh-CN" altLang="en-US" sz="3000" dirty="0" smtClean="0"/>
              <a:t>规范化的基本思想是</a:t>
            </a:r>
            <a:r>
              <a:rPr lang="zh-CN" altLang="en-US" sz="3000" b="1" dirty="0" smtClean="0">
                <a:solidFill>
                  <a:srgbClr val="FF0000"/>
                </a:solidFill>
              </a:rPr>
              <a:t>逐步消除数据依赖中不合适</a:t>
            </a:r>
            <a:r>
              <a:rPr lang="zh-CN" altLang="en-US" sz="3000" dirty="0" smtClean="0"/>
              <a:t>的部分，使模式中的各关系模式达到某种程度的“分离”，即采用“</a:t>
            </a:r>
            <a:r>
              <a:rPr lang="zh-CN" altLang="en-US" sz="3000" b="1" dirty="0" smtClean="0">
                <a:solidFill>
                  <a:srgbClr val="FF0000"/>
                </a:solidFill>
              </a:rPr>
              <a:t>一事一地</a:t>
            </a:r>
            <a:r>
              <a:rPr lang="zh-CN" altLang="en-US" sz="3000" dirty="0" smtClean="0"/>
              <a:t>”的模式设计原则，让一个关系描述一个概念、一个实体或者实体间的一种联系。若多于一个概念就把它“分离”出去。因此所谓规范化实质上是</a:t>
            </a:r>
            <a:r>
              <a:rPr lang="zh-CN" altLang="en-US" sz="3000" b="1" dirty="0" smtClean="0">
                <a:solidFill>
                  <a:srgbClr val="FF0000"/>
                </a:solidFill>
              </a:rPr>
              <a:t>概念的单一化</a:t>
            </a:r>
            <a:r>
              <a:rPr lang="zh-CN" altLang="en-US" sz="3000"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smtClean="0"/>
              <a:t>关系模式规范化的步骤（续）</a:t>
            </a:r>
          </a:p>
        </p:txBody>
      </p:sp>
      <p:sp>
        <p:nvSpPr>
          <p:cNvPr id="116739" name="Rectangle 3"/>
          <p:cNvSpPr>
            <a:spLocks noGrp="1" noChangeArrowheads="1"/>
          </p:cNvSpPr>
          <p:nvPr>
            <p:ph type="body" idx="1"/>
          </p:nvPr>
        </p:nvSpPr>
        <p:spPr/>
        <p:txBody>
          <a:bodyPr/>
          <a:lstStyle/>
          <a:p>
            <a:pPr lvl="1" eaLnBrk="1" hangingPunct="1"/>
            <a:r>
              <a:rPr lang="zh-CN" altLang="en-US" sz="3000" b="1" dirty="0" smtClean="0">
                <a:solidFill>
                  <a:srgbClr val="FF0000"/>
                </a:solidFill>
              </a:rPr>
              <a:t>不能说规范化程度越高的关系模式就越好</a:t>
            </a:r>
            <a:r>
              <a:rPr lang="zh-CN" altLang="en-US" sz="3000" dirty="0" smtClean="0"/>
              <a:t>。在设计数据库模式结构时，必须对现实世界的实际情况和用户应用需求作进一步分析，确定一个合适的、能够反映现实世界的模式。这也就是说，上面的规范化步骤可以在其中任何一步终止。</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关系模式的规范化</a:t>
            </a:r>
          </a:p>
        </p:txBody>
      </p:sp>
      <p:sp>
        <p:nvSpPr>
          <p:cNvPr id="117763" name="Rectangle 3"/>
          <p:cNvSpPr>
            <a:spLocks noGrp="1" noChangeArrowheads="1"/>
          </p:cNvSpPr>
          <p:nvPr>
            <p:ph type="body" idx="1"/>
          </p:nvPr>
        </p:nvSpPr>
        <p:spPr/>
        <p:txBody>
          <a:bodyPr/>
          <a:lstStyle/>
          <a:p>
            <a:pPr eaLnBrk="1" hangingPunct="1"/>
            <a:r>
              <a:rPr lang="zh-CN" altLang="en-US" smtClean="0"/>
              <a:t>关系模式规范化的步骤</a:t>
            </a:r>
          </a:p>
          <a:p>
            <a:pPr eaLnBrk="1" hangingPunct="1"/>
            <a:r>
              <a:rPr lang="zh-CN" altLang="en-US" smtClean="0">
                <a:solidFill>
                  <a:schemeClr val="accent2"/>
                </a:solidFill>
              </a:rPr>
              <a:t>关系模式的分解</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mtClean="0"/>
              <a:t>关系模式的分解</a:t>
            </a:r>
          </a:p>
        </p:txBody>
      </p:sp>
      <p:sp>
        <p:nvSpPr>
          <p:cNvPr id="118787" name="Rectangle 3"/>
          <p:cNvSpPr>
            <a:spLocks noGrp="1" noChangeArrowheads="1"/>
          </p:cNvSpPr>
          <p:nvPr>
            <p:ph type="body" idx="1"/>
          </p:nvPr>
        </p:nvSpPr>
        <p:spPr/>
        <p:txBody>
          <a:bodyPr/>
          <a:lstStyle/>
          <a:p>
            <a:pPr eaLnBrk="1" hangingPunct="1"/>
            <a:r>
              <a:rPr lang="zh-CN" altLang="en-US" sz="3400" dirty="0" smtClean="0"/>
              <a:t>关系模式的</a:t>
            </a:r>
            <a:r>
              <a:rPr lang="zh-CN" altLang="en-US" sz="3400" b="1" dirty="0" smtClean="0">
                <a:solidFill>
                  <a:srgbClr val="FF0000"/>
                </a:solidFill>
              </a:rPr>
              <a:t>规范化过程</a:t>
            </a:r>
            <a:r>
              <a:rPr lang="zh-CN" altLang="en-US" sz="3400" dirty="0" smtClean="0"/>
              <a:t>是通过对关系模式的</a:t>
            </a:r>
            <a:r>
              <a:rPr lang="zh-CN" altLang="en-US" sz="3400" b="1" dirty="0" smtClean="0">
                <a:solidFill>
                  <a:srgbClr val="FF0000"/>
                </a:solidFill>
              </a:rPr>
              <a:t>分解</a:t>
            </a:r>
            <a:r>
              <a:rPr lang="zh-CN" altLang="en-US" sz="3400" dirty="0" smtClean="0"/>
              <a:t>来实现的</a:t>
            </a:r>
          </a:p>
          <a:p>
            <a:pPr lvl="1" eaLnBrk="1" hangingPunct="1"/>
            <a:r>
              <a:rPr lang="zh-CN" altLang="en-US" dirty="0" smtClean="0"/>
              <a:t>把低一级的关系模式分解为若干个高一级的关系模式的方法并不是唯一的</a:t>
            </a:r>
          </a:p>
          <a:p>
            <a:pPr lvl="1" eaLnBrk="1" hangingPunct="1"/>
            <a:r>
              <a:rPr lang="zh-CN" altLang="en-US" dirty="0" smtClean="0"/>
              <a:t>在这些分解方法中，只有能够保证分解后的关系模式与原关系模式等价的方法才有意义</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smtClean="0"/>
              <a:t>关系模式的分解（续）</a:t>
            </a:r>
          </a:p>
        </p:txBody>
      </p:sp>
      <p:sp>
        <p:nvSpPr>
          <p:cNvPr id="119811" name="Rectangle 3"/>
          <p:cNvSpPr>
            <a:spLocks noGrp="1" noChangeArrowheads="1"/>
          </p:cNvSpPr>
          <p:nvPr>
            <p:ph type="body" idx="1"/>
          </p:nvPr>
        </p:nvSpPr>
        <p:spPr/>
        <p:txBody>
          <a:bodyPr/>
          <a:lstStyle/>
          <a:p>
            <a:pPr eaLnBrk="1" hangingPunct="1">
              <a:lnSpc>
                <a:spcPct val="115000"/>
              </a:lnSpc>
            </a:pPr>
            <a:r>
              <a:rPr lang="zh-CN" altLang="en-US" smtClean="0"/>
              <a:t>将一个关系模式</a:t>
            </a:r>
            <a:r>
              <a:rPr lang="en-US" altLang="zh-CN" smtClean="0"/>
              <a:t>R&lt;U,F&gt;</a:t>
            </a:r>
            <a:r>
              <a:rPr lang="zh-CN" altLang="en-US" smtClean="0"/>
              <a:t>分解为若干个关系模式</a:t>
            </a:r>
            <a:r>
              <a:rPr lang="en-US" altLang="zh-CN" smtClean="0"/>
              <a:t>R</a:t>
            </a:r>
            <a:r>
              <a:rPr lang="en-US" altLang="zh-CN" baseline="-25000" smtClean="0"/>
              <a:t>1</a:t>
            </a:r>
            <a:r>
              <a:rPr lang="en-US" altLang="zh-CN" smtClean="0"/>
              <a:t>&lt;U</a:t>
            </a:r>
            <a:r>
              <a:rPr lang="en-US" altLang="zh-CN" baseline="-25000" smtClean="0"/>
              <a:t>1</a:t>
            </a:r>
            <a:r>
              <a:rPr lang="en-US" altLang="zh-CN" smtClean="0"/>
              <a:t>,F</a:t>
            </a:r>
            <a:r>
              <a:rPr lang="en-US" altLang="zh-CN" baseline="-25000" smtClean="0"/>
              <a:t>1</a:t>
            </a:r>
            <a:r>
              <a:rPr lang="en-US" altLang="zh-CN" smtClean="0"/>
              <a:t>&gt;</a:t>
            </a:r>
            <a:r>
              <a:rPr lang="zh-CN" altLang="en-US" smtClean="0"/>
              <a:t>，</a:t>
            </a:r>
            <a:r>
              <a:rPr lang="en-US" altLang="zh-CN" smtClean="0"/>
              <a:t>R</a:t>
            </a:r>
            <a:r>
              <a:rPr lang="en-US" altLang="zh-CN" baseline="-25000" smtClean="0"/>
              <a:t>2</a:t>
            </a:r>
            <a:r>
              <a:rPr lang="en-US" altLang="zh-CN" smtClean="0"/>
              <a:t>&lt;U</a:t>
            </a:r>
            <a:r>
              <a:rPr lang="en-US" altLang="zh-CN" baseline="-25000" smtClean="0"/>
              <a:t>2</a:t>
            </a:r>
            <a:r>
              <a:rPr lang="en-US" altLang="zh-CN" smtClean="0"/>
              <a:t>,F</a:t>
            </a:r>
            <a:r>
              <a:rPr lang="en-US" altLang="zh-CN" baseline="-25000" smtClean="0"/>
              <a:t>2</a:t>
            </a:r>
            <a:r>
              <a:rPr lang="en-US" altLang="zh-CN" smtClean="0"/>
              <a:t>&gt;</a:t>
            </a:r>
            <a:r>
              <a:rPr lang="zh-CN" altLang="en-US" smtClean="0"/>
              <a:t>，</a:t>
            </a:r>
            <a:r>
              <a:rPr lang="en-US" altLang="zh-CN" smtClean="0"/>
              <a:t>…  </a:t>
            </a:r>
            <a:r>
              <a:rPr lang="zh-CN" altLang="en-US" smtClean="0"/>
              <a:t>，</a:t>
            </a:r>
            <a:r>
              <a:rPr lang="en-US" altLang="zh-CN" smtClean="0"/>
              <a:t>R</a:t>
            </a:r>
            <a:r>
              <a:rPr lang="en-US" altLang="zh-CN" baseline="-25000" smtClean="0"/>
              <a:t>n</a:t>
            </a:r>
            <a:r>
              <a:rPr lang="en-US" altLang="zh-CN" smtClean="0"/>
              <a:t>&lt;U</a:t>
            </a:r>
            <a:r>
              <a:rPr lang="en-US" altLang="zh-CN" baseline="-25000" smtClean="0"/>
              <a:t>n</a:t>
            </a:r>
            <a:r>
              <a:rPr lang="en-US" altLang="zh-CN" smtClean="0"/>
              <a:t>,F</a:t>
            </a:r>
            <a:r>
              <a:rPr lang="en-US" altLang="zh-CN" baseline="-25000" smtClean="0"/>
              <a:t>n</a:t>
            </a:r>
            <a:r>
              <a:rPr lang="en-US" altLang="zh-CN" smtClean="0"/>
              <a:t>&gt;</a:t>
            </a:r>
            <a:r>
              <a:rPr lang="zh-CN" altLang="en-US" smtClean="0"/>
              <a:t>（其中</a:t>
            </a:r>
            <a:r>
              <a:rPr lang="en-US" altLang="zh-CN" smtClean="0"/>
              <a:t>U=U</a:t>
            </a:r>
            <a:r>
              <a:rPr lang="en-US" altLang="zh-CN" baseline="-25000" smtClean="0"/>
              <a:t>1</a:t>
            </a:r>
            <a:r>
              <a:rPr lang="en-US" altLang="zh-CN" smtClean="0"/>
              <a:t>∪U</a:t>
            </a:r>
            <a:r>
              <a:rPr lang="en-US" altLang="zh-CN" baseline="-25000" smtClean="0"/>
              <a:t>2</a:t>
            </a:r>
            <a:r>
              <a:rPr lang="en-US" altLang="zh-CN" smtClean="0"/>
              <a:t>∪…  ∪U</a:t>
            </a:r>
            <a:r>
              <a:rPr lang="en-US" altLang="zh-CN" baseline="-25000" smtClean="0"/>
              <a:t>n</a:t>
            </a:r>
            <a:r>
              <a:rPr lang="zh-CN" altLang="en-US" smtClean="0"/>
              <a:t>，且不存在</a:t>
            </a:r>
            <a:r>
              <a:rPr lang="en-US" altLang="zh-CN" smtClean="0"/>
              <a:t>U</a:t>
            </a:r>
            <a:r>
              <a:rPr lang="en-US" altLang="zh-CN" baseline="-25000" smtClean="0"/>
              <a:t>i</a:t>
            </a:r>
            <a:r>
              <a:rPr lang="en-US" altLang="zh-CN" smtClean="0"/>
              <a:t> </a:t>
            </a:r>
            <a:r>
              <a:rPr lang="en-US" altLang="zh-CN" smtClean="0">
                <a:sym typeface="Symbol" pitchFamily="18" charset="2"/>
              </a:rPr>
              <a:t></a:t>
            </a:r>
            <a:r>
              <a:rPr lang="en-US" altLang="zh-CN" smtClean="0"/>
              <a:t> U</a:t>
            </a:r>
            <a:r>
              <a:rPr lang="en-US" altLang="zh-CN" baseline="-25000" smtClean="0"/>
              <a:t>j</a:t>
            </a:r>
            <a:r>
              <a:rPr lang="zh-CN" altLang="en-US" smtClean="0"/>
              <a:t>，</a:t>
            </a:r>
            <a:r>
              <a:rPr lang="en-US" altLang="zh-CN" smtClean="0"/>
              <a:t>F</a:t>
            </a:r>
            <a:r>
              <a:rPr lang="en-US" altLang="zh-CN" baseline="-25000" smtClean="0"/>
              <a:t>i</a:t>
            </a:r>
            <a:r>
              <a:rPr lang="zh-CN" altLang="en-US" smtClean="0"/>
              <a:t>为</a:t>
            </a:r>
            <a:r>
              <a:rPr lang="en-US" altLang="zh-CN" smtClean="0"/>
              <a:t>F</a:t>
            </a:r>
            <a:r>
              <a:rPr lang="zh-CN" altLang="en-US" smtClean="0"/>
              <a:t>在</a:t>
            </a:r>
            <a:r>
              <a:rPr lang="en-US" altLang="zh-CN" smtClean="0"/>
              <a:t>U</a:t>
            </a:r>
            <a:r>
              <a:rPr lang="en-US" altLang="zh-CN" baseline="-25000" smtClean="0"/>
              <a:t>i</a:t>
            </a:r>
            <a:r>
              <a:rPr lang="zh-CN" altLang="en-US" smtClean="0"/>
              <a:t>上的投影），意味着相应地将存储在一个二维表</a:t>
            </a:r>
            <a:r>
              <a:rPr lang="en-US" altLang="zh-CN" smtClean="0"/>
              <a:t>t</a:t>
            </a:r>
            <a:r>
              <a:rPr lang="zh-CN" altLang="en-US" smtClean="0"/>
              <a:t>中的数据分散到若干个二维表</a:t>
            </a:r>
            <a:r>
              <a:rPr lang="en-US" altLang="zh-CN" smtClean="0"/>
              <a:t>t</a:t>
            </a:r>
            <a:r>
              <a:rPr lang="en-US" altLang="zh-CN" baseline="-25000" smtClean="0"/>
              <a:t>1</a:t>
            </a:r>
            <a:r>
              <a:rPr lang="zh-CN" altLang="en-US" smtClean="0"/>
              <a:t>，</a:t>
            </a:r>
            <a:r>
              <a:rPr lang="en-US" altLang="zh-CN" smtClean="0"/>
              <a:t>t</a:t>
            </a:r>
            <a:r>
              <a:rPr lang="en-US" altLang="zh-CN" baseline="-25000" smtClean="0"/>
              <a:t>2</a:t>
            </a:r>
            <a:r>
              <a:rPr lang="zh-CN" altLang="en-US" smtClean="0"/>
              <a:t>，</a:t>
            </a:r>
            <a:r>
              <a:rPr lang="en-US" altLang="zh-CN" smtClean="0"/>
              <a:t>…  </a:t>
            </a:r>
            <a:r>
              <a:rPr lang="zh-CN" altLang="en-US" smtClean="0"/>
              <a:t>，</a:t>
            </a:r>
            <a:r>
              <a:rPr lang="en-US" altLang="zh-CN" smtClean="0"/>
              <a:t>t</a:t>
            </a:r>
            <a:r>
              <a:rPr lang="en-US" altLang="zh-CN" baseline="-25000" smtClean="0"/>
              <a:t>n</a:t>
            </a:r>
            <a:r>
              <a:rPr lang="zh-CN" altLang="en-US" smtClean="0"/>
              <a:t>中去（其中</a:t>
            </a:r>
            <a:r>
              <a:rPr lang="en-US" altLang="zh-CN" smtClean="0"/>
              <a:t>t</a:t>
            </a:r>
            <a:r>
              <a:rPr lang="en-US" altLang="zh-CN" baseline="-25000" smtClean="0"/>
              <a:t>i</a:t>
            </a:r>
            <a:r>
              <a:rPr lang="zh-CN" altLang="en-US" smtClean="0"/>
              <a:t>是</a:t>
            </a:r>
            <a:r>
              <a:rPr lang="en-US" altLang="zh-CN" smtClean="0"/>
              <a:t>t</a:t>
            </a:r>
            <a:r>
              <a:rPr lang="zh-CN" altLang="en-US" smtClean="0"/>
              <a:t>在属性集</a:t>
            </a:r>
            <a:r>
              <a:rPr lang="en-US" altLang="zh-CN" smtClean="0"/>
              <a:t>U</a:t>
            </a:r>
            <a:r>
              <a:rPr lang="en-US" altLang="zh-CN" baseline="-25000" smtClean="0"/>
              <a:t>i</a:t>
            </a:r>
            <a:r>
              <a:rPr lang="zh-CN" altLang="en-US" smtClean="0"/>
              <a:t>上的投影）。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mtClean="0"/>
              <a:t>关系模式的分解（续）</a:t>
            </a:r>
          </a:p>
        </p:txBody>
      </p:sp>
      <p:sp>
        <p:nvSpPr>
          <p:cNvPr id="120835"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2600" smtClean="0"/>
              <a:t>例：对于关系模式</a:t>
            </a:r>
            <a:r>
              <a:rPr lang="en-US" altLang="zh-CN" sz="2600" smtClean="0"/>
              <a:t>SL</a:t>
            </a:r>
            <a:r>
              <a:rPr lang="zh-CN" altLang="en-US" sz="2600" smtClean="0"/>
              <a:t>（</a:t>
            </a:r>
            <a:r>
              <a:rPr lang="en-US" altLang="zh-CN" sz="2600" smtClean="0"/>
              <a:t>Sno</a:t>
            </a:r>
            <a:r>
              <a:rPr lang="zh-CN" altLang="en-US" sz="2600" smtClean="0"/>
              <a:t>， </a:t>
            </a:r>
            <a:r>
              <a:rPr lang="en-US" altLang="zh-CN" sz="2600" smtClean="0"/>
              <a:t>Sdept</a:t>
            </a:r>
            <a:r>
              <a:rPr lang="zh-CN" altLang="en-US" sz="2600" smtClean="0"/>
              <a:t>， </a:t>
            </a:r>
            <a:r>
              <a:rPr lang="en-US" altLang="zh-CN" sz="2600" smtClean="0"/>
              <a:t>Sloc</a:t>
            </a:r>
            <a:r>
              <a:rPr lang="zh-CN" altLang="en-US" sz="2600" smtClean="0"/>
              <a:t>），</a:t>
            </a:r>
            <a:r>
              <a:rPr lang="en-US" altLang="zh-CN" sz="2600" smtClean="0"/>
              <a:t>SL</a:t>
            </a:r>
            <a:r>
              <a:rPr lang="zh-CN" altLang="en-US" sz="2600" smtClean="0"/>
              <a:t>中有下列函数依赖：</a:t>
            </a:r>
          </a:p>
          <a:p>
            <a:pPr algn="just" eaLnBrk="1" hangingPunct="1">
              <a:lnSpc>
                <a:spcPct val="90000"/>
              </a:lnSpc>
              <a:buFont typeface="Wingdings" pitchFamily="2" charset="2"/>
              <a:buNone/>
            </a:pPr>
            <a:r>
              <a:rPr lang="zh-CN" altLang="en-US" sz="2600" smtClean="0"/>
              <a:t>               </a:t>
            </a:r>
            <a:r>
              <a:rPr lang="en-US" altLang="zh-CN" sz="2600" smtClean="0"/>
              <a:t>Sno→Sdept</a:t>
            </a:r>
          </a:p>
          <a:p>
            <a:pPr algn="just" eaLnBrk="1" hangingPunct="1">
              <a:lnSpc>
                <a:spcPct val="90000"/>
              </a:lnSpc>
              <a:buFont typeface="Wingdings" pitchFamily="2" charset="2"/>
              <a:buNone/>
            </a:pPr>
            <a:r>
              <a:rPr lang="en-US" altLang="zh-CN" sz="2600" smtClean="0"/>
              <a:t>               Sdept→Sloc</a:t>
            </a:r>
          </a:p>
          <a:p>
            <a:pPr algn="just" eaLnBrk="1" hangingPunct="1">
              <a:lnSpc>
                <a:spcPct val="90000"/>
              </a:lnSpc>
              <a:buFont typeface="Wingdings" pitchFamily="2" charset="2"/>
              <a:buNone/>
            </a:pPr>
            <a:r>
              <a:rPr lang="en-US" altLang="zh-CN" sz="2600" smtClean="0"/>
              <a:t>               Sno→Sloc</a:t>
            </a:r>
          </a:p>
          <a:p>
            <a:pPr algn="just" eaLnBrk="1" hangingPunct="1">
              <a:lnSpc>
                <a:spcPct val="90000"/>
              </a:lnSpc>
              <a:buFont typeface="Wingdings" pitchFamily="2" charset="2"/>
              <a:buNone/>
            </a:pPr>
            <a:r>
              <a:rPr lang="zh-CN" altLang="en-US" sz="2600" smtClean="0"/>
              <a:t>已知</a:t>
            </a:r>
            <a:r>
              <a:rPr lang="en-US" altLang="zh-CN" sz="2600" smtClean="0"/>
              <a:t>SL∈2NF</a:t>
            </a:r>
            <a:r>
              <a:rPr lang="zh-CN" altLang="en-US" sz="2600" smtClean="0"/>
              <a:t>，该关系模式存在插入异常、删除异常、数据冗余度大和修改复杂的问题。</a:t>
            </a:r>
          </a:p>
          <a:p>
            <a:pPr eaLnBrk="1" hangingPunct="1">
              <a:lnSpc>
                <a:spcPct val="90000"/>
              </a:lnSpc>
              <a:buFont typeface="Wingdings" pitchFamily="2" charset="2"/>
              <a:buNone/>
            </a:pPr>
            <a:r>
              <a:rPr lang="zh-CN" altLang="en-US" sz="2600" smtClean="0"/>
              <a:t>因此需要分解该关系模式，使成为更高范式的关系模式。分解方法可以有很多种。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smtClean="0"/>
              <a:t>关系模式的分解（续）</a:t>
            </a:r>
          </a:p>
        </p:txBody>
      </p:sp>
      <p:sp>
        <p:nvSpPr>
          <p:cNvPr id="121859"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2600" dirty="0" smtClean="0"/>
              <a:t>假设下面是该关系模式的一个关系</a:t>
            </a:r>
            <a:r>
              <a:rPr lang="zh-CN" altLang="en-US" sz="2600" dirty="0" smtClean="0"/>
              <a:t>：</a:t>
            </a:r>
            <a:endParaRPr lang="en-US" altLang="zh-CN" sz="2600" dirty="0" smtClean="0"/>
          </a:p>
          <a:p>
            <a:pPr algn="just" eaLnBrk="1" hangingPunct="1">
              <a:lnSpc>
                <a:spcPct val="90000"/>
              </a:lnSpc>
              <a:buFont typeface="Wingdings" pitchFamily="2" charset="2"/>
              <a:buNone/>
            </a:pPr>
            <a:r>
              <a:rPr lang="en-US" altLang="zh-CN" sz="2600" dirty="0" smtClean="0"/>
              <a:t>SL   ──────────────────</a:t>
            </a:r>
            <a:endParaRPr lang="en-US" altLang="zh-CN" sz="2600" dirty="0" smtClean="0"/>
          </a:p>
          <a:p>
            <a:pPr eaLnBrk="1" hangingPunct="1">
              <a:lnSpc>
                <a:spcPct val="90000"/>
              </a:lnSpc>
              <a:buFont typeface="Wingdings" pitchFamily="2" charset="2"/>
              <a:buNone/>
            </a:pPr>
            <a:r>
              <a:rPr lang="en-US" altLang="zh-CN" sz="2600" dirty="0" smtClean="0"/>
              <a:t>               </a:t>
            </a:r>
            <a:r>
              <a:rPr lang="en-US" altLang="zh-CN" sz="2600" dirty="0" err="1" smtClean="0"/>
              <a:t>Sno</a:t>
            </a:r>
            <a:r>
              <a:rPr lang="en-US" altLang="zh-CN" sz="2600" dirty="0" smtClean="0"/>
              <a:t>	</a:t>
            </a:r>
            <a:r>
              <a:rPr lang="en-US" altLang="zh-CN" sz="2600" dirty="0" err="1" smtClean="0"/>
              <a:t>Sdept</a:t>
            </a:r>
            <a:r>
              <a:rPr lang="en-US" altLang="zh-CN" sz="2600" dirty="0" smtClean="0"/>
              <a:t>	</a:t>
            </a:r>
            <a:r>
              <a:rPr lang="en-US" altLang="zh-CN" sz="2600" dirty="0" smtClean="0"/>
              <a:t>      </a:t>
            </a:r>
            <a:r>
              <a:rPr lang="en-US" altLang="zh-CN" sz="2600" dirty="0" err="1" smtClean="0"/>
              <a:t>Sloc</a:t>
            </a:r>
            <a:endParaRPr lang="en-US" altLang="zh-CN" sz="2600" dirty="0" smtClean="0"/>
          </a:p>
          <a:p>
            <a:pPr eaLnBrk="1" hangingPunct="1">
              <a:lnSpc>
                <a:spcPct val="90000"/>
              </a:lnSpc>
              <a:buFont typeface="Wingdings" pitchFamily="2" charset="2"/>
              <a:buNone/>
            </a:pPr>
            <a:r>
              <a:rPr lang="en-US" altLang="zh-CN" sz="2600" dirty="0" smtClean="0"/>
              <a:t>       ──────────────────</a:t>
            </a:r>
            <a:endParaRPr lang="en-US" altLang="zh-CN" sz="2600" dirty="0" smtClean="0"/>
          </a:p>
          <a:p>
            <a:pPr algn="just" eaLnBrk="1" hangingPunct="1">
              <a:lnSpc>
                <a:spcPct val="90000"/>
              </a:lnSpc>
              <a:buFont typeface="Wingdings" pitchFamily="2" charset="2"/>
              <a:buNone/>
            </a:pPr>
            <a:r>
              <a:rPr lang="en-US" altLang="zh-CN" sz="2600" dirty="0" smtClean="0"/>
              <a:t>                 95001        CS      </a:t>
            </a:r>
            <a:r>
              <a:rPr lang="en-US" altLang="zh-CN" sz="2600" dirty="0" smtClean="0"/>
              <a:t>A</a:t>
            </a:r>
            <a:endParaRPr lang="en-US" altLang="zh-CN" sz="2600" dirty="0" smtClean="0"/>
          </a:p>
          <a:p>
            <a:pPr algn="just" eaLnBrk="1" hangingPunct="1">
              <a:lnSpc>
                <a:spcPct val="90000"/>
              </a:lnSpc>
              <a:buFont typeface="Wingdings" pitchFamily="2" charset="2"/>
              <a:buNone/>
            </a:pPr>
            <a:r>
              <a:rPr lang="en-US" altLang="zh-CN" sz="2600" dirty="0" smtClean="0"/>
              <a:t>                 95002        IS        </a:t>
            </a:r>
            <a:r>
              <a:rPr lang="en-US" altLang="zh-CN" sz="2600" dirty="0" smtClean="0"/>
              <a:t>B</a:t>
            </a:r>
            <a:endParaRPr lang="en-US" altLang="zh-CN" sz="2600" dirty="0" smtClean="0"/>
          </a:p>
          <a:p>
            <a:pPr algn="just" eaLnBrk="1" hangingPunct="1">
              <a:lnSpc>
                <a:spcPct val="90000"/>
              </a:lnSpc>
              <a:buFont typeface="Wingdings" pitchFamily="2" charset="2"/>
              <a:buNone/>
            </a:pPr>
            <a:r>
              <a:rPr lang="en-US" altLang="zh-CN" sz="2600" dirty="0" smtClean="0"/>
              <a:t>                 95003        MA      </a:t>
            </a:r>
            <a:r>
              <a:rPr lang="en-US" altLang="zh-CN" sz="2600" dirty="0" smtClean="0"/>
              <a:t>C</a:t>
            </a:r>
            <a:endParaRPr lang="en-US" altLang="zh-CN" sz="2600" dirty="0" smtClean="0"/>
          </a:p>
          <a:p>
            <a:pPr algn="just" eaLnBrk="1" hangingPunct="1">
              <a:lnSpc>
                <a:spcPct val="90000"/>
              </a:lnSpc>
              <a:buFont typeface="Wingdings" pitchFamily="2" charset="2"/>
              <a:buNone/>
            </a:pPr>
            <a:r>
              <a:rPr lang="en-US" altLang="zh-CN" sz="2600" dirty="0" smtClean="0"/>
              <a:t>                 95004        IS        </a:t>
            </a:r>
            <a:r>
              <a:rPr lang="en-US" altLang="zh-CN" sz="2600" dirty="0" smtClean="0"/>
              <a:t>B</a:t>
            </a:r>
            <a:endParaRPr lang="en-US" altLang="zh-CN" sz="2600" dirty="0" smtClean="0"/>
          </a:p>
          <a:p>
            <a:pPr algn="just" eaLnBrk="1" hangingPunct="1">
              <a:lnSpc>
                <a:spcPct val="90000"/>
              </a:lnSpc>
              <a:buFont typeface="Wingdings" pitchFamily="2" charset="2"/>
              <a:buNone/>
            </a:pPr>
            <a:r>
              <a:rPr lang="en-US" altLang="zh-CN" sz="2600" dirty="0" smtClean="0"/>
              <a:t>                 95005	    </a:t>
            </a:r>
            <a:r>
              <a:rPr lang="en-US" altLang="zh-CN" sz="2600" dirty="0" smtClean="0"/>
              <a:t> PH       B</a:t>
            </a:r>
          </a:p>
          <a:p>
            <a:pPr algn="just" eaLnBrk="1" hangingPunct="1">
              <a:lnSpc>
                <a:spcPct val="90000"/>
              </a:lnSpc>
              <a:buFont typeface="Wingdings" pitchFamily="2" charset="2"/>
              <a:buNone/>
            </a:pPr>
            <a:r>
              <a:rPr lang="en-US" altLang="zh-CN" sz="2600" dirty="0"/>
              <a:t> </a:t>
            </a:r>
            <a:r>
              <a:rPr lang="en-US" altLang="zh-CN" sz="2600" dirty="0" smtClean="0"/>
              <a:t>      </a:t>
            </a:r>
            <a:r>
              <a:rPr lang="en-US" altLang="zh-CN" sz="2600" dirty="0" smtClean="0"/>
              <a:t>─────────────────</a:t>
            </a:r>
            <a:endParaRPr lang="en-US" altLang="zh-CN" sz="2600" dirty="0" smtClean="0"/>
          </a:p>
        </p:txBody>
      </p:sp>
      <p:sp>
        <p:nvSpPr>
          <p:cNvPr id="121860" name="Line 4"/>
          <p:cNvSpPr>
            <a:spLocks noChangeShapeType="1"/>
          </p:cNvSpPr>
          <p:nvPr/>
        </p:nvSpPr>
        <p:spPr bwMode="auto">
          <a:xfrm>
            <a:off x="3203575" y="2205038"/>
            <a:ext cx="0" cy="3581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1861" name="Line 5"/>
          <p:cNvSpPr>
            <a:spLocks noChangeShapeType="1"/>
          </p:cNvSpPr>
          <p:nvPr/>
        </p:nvSpPr>
        <p:spPr bwMode="auto">
          <a:xfrm>
            <a:off x="4643438" y="2276475"/>
            <a:ext cx="0" cy="3581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smtClean="0"/>
              <a:t>关系模式的分解（续）</a:t>
            </a:r>
          </a:p>
        </p:txBody>
      </p:sp>
      <p:sp>
        <p:nvSpPr>
          <p:cNvPr id="122883" name="Rectangle 3"/>
          <p:cNvSpPr>
            <a:spLocks noGrp="1" noChangeArrowheads="1"/>
          </p:cNvSpPr>
          <p:nvPr>
            <p:ph type="body" idx="1"/>
          </p:nvPr>
        </p:nvSpPr>
        <p:spPr/>
        <p:txBody>
          <a:bodyPr/>
          <a:lstStyle/>
          <a:p>
            <a:pPr lvl="1" algn="just" eaLnBrk="1" hangingPunct="1"/>
            <a:r>
              <a:rPr lang="zh-CN" altLang="en-US" smtClean="0"/>
              <a:t>第一种分解方法</a:t>
            </a:r>
          </a:p>
          <a:p>
            <a:pPr lvl="1" algn="just" eaLnBrk="1" hangingPunct="1">
              <a:buFont typeface="Wingdings" pitchFamily="2" charset="2"/>
              <a:buNone/>
            </a:pPr>
            <a:r>
              <a:rPr lang="zh-CN" altLang="en-US" smtClean="0"/>
              <a:t>将</a:t>
            </a:r>
            <a:r>
              <a:rPr lang="en-US" altLang="zh-CN" smtClean="0"/>
              <a:t>SL</a:t>
            </a:r>
            <a:r>
              <a:rPr lang="zh-CN" altLang="en-US" smtClean="0"/>
              <a:t>分解为下面三个关系模式：</a:t>
            </a:r>
          </a:p>
          <a:p>
            <a:pPr lvl="1" algn="just" eaLnBrk="1" hangingPunct="1">
              <a:buFont typeface="Wingdings" pitchFamily="2" charset="2"/>
              <a:buNone/>
            </a:pPr>
            <a:r>
              <a:rPr lang="zh-CN" altLang="en-US" smtClean="0"/>
              <a:t>               </a:t>
            </a:r>
            <a:r>
              <a:rPr lang="en-US" altLang="zh-CN" smtClean="0"/>
              <a:t>SN(Sno)</a:t>
            </a:r>
          </a:p>
          <a:p>
            <a:pPr lvl="1" algn="just" eaLnBrk="1" hangingPunct="1">
              <a:buFont typeface="Wingdings" pitchFamily="2" charset="2"/>
              <a:buNone/>
            </a:pPr>
            <a:r>
              <a:rPr lang="en-US" altLang="zh-CN" smtClean="0"/>
              <a:t>               SD(Sdept)</a:t>
            </a:r>
          </a:p>
          <a:p>
            <a:pPr lvl="1" algn="just" eaLnBrk="1" hangingPunct="1">
              <a:buFont typeface="Wingdings" pitchFamily="2" charset="2"/>
              <a:buNone/>
            </a:pPr>
            <a:r>
              <a:rPr lang="en-US" altLang="zh-CN" smtClean="0"/>
              <a:t>               SO(Sloc)</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t>关系模式的分解（续）</a:t>
            </a:r>
          </a:p>
        </p:txBody>
      </p:sp>
      <p:sp>
        <p:nvSpPr>
          <p:cNvPr id="123907"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2600" dirty="0" smtClean="0"/>
              <a:t>分解后的关系为：</a:t>
            </a:r>
          </a:p>
          <a:p>
            <a:pPr algn="just" eaLnBrk="1" hangingPunct="1">
              <a:lnSpc>
                <a:spcPct val="90000"/>
              </a:lnSpc>
              <a:buFont typeface="Wingdings" pitchFamily="2" charset="2"/>
              <a:buNone/>
            </a:pPr>
            <a:r>
              <a:rPr lang="zh-CN" altLang="en-US" sz="2600" dirty="0" smtClean="0"/>
              <a:t>     </a:t>
            </a:r>
            <a:r>
              <a:rPr lang="zh-CN" altLang="en-US" sz="2600" dirty="0" smtClean="0"/>
              <a:t>            </a:t>
            </a:r>
            <a:r>
              <a:rPr lang="en-US" altLang="zh-CN" sz="1900" dirty="0" smtClean="0"/>
              <a:t>SN                  SD                     </a:t>
            </a:r>
            <a:r>
              <a:rPr lang="en-US" altLang="zh-CN" sz="1900" dirty="0" smtClean="0"/>
              <a:t>SO </a:t>
            </a:r>
            <a:endParaRPr lang="en-US" altLang="zh-CN" sz="1900" dirty="0" smtClean="0"/>
          </a:p>
          <a:p>
            <a:pPr algn="just" eaLnBrk="1" hangingPunct="1">
              <a:lnSpc>
                <a:spcPct val="90000"/>
              </a:lnSpc>
              <a:buFont typeface="Wingdings" pitchFamily="2" charset="2"/>
              <a:buNone/>
            </a:pPr>
            <a:endParaRPr lang="en-US" altLang="zh-CN" sz="1900" dirty="0" smtClean="0"/>
          </a:p>
          <a:p>
            <a:pPr algn="just" eaLnBrk="1" hangingPunct="1">
              <a:lnSpc>
                <a:spcPct val="90000"/>
              </a:lnSpc>
              <a:buFont typeface="Wingdings" pitchFamily="2" charset="2"/>
              <a:buNone/>
            </a:pPr>
            <a:r>
              <a:rPr lang="en-US" altLang="zh-CN" sz="2100" dirty="0" smtClean="0"/>
              <a:t>                  </a:t>
            </a:r>
            <a:r>
              <a:rPr lang="en-US" altLang="zh-CN" sz="2100" dirty="0" err="1" smtClean="0"/>
              <a:t>Sno</a:t>
            </a:r>
            <a:r>
              <a:rPr lang="en-US" altLang="zh-CN" sz="2100" dirty="0" smtClean="0"/>
              <a:t>                </a:t>
            </a:r>
            <a:r>
              <a:rPr lang="en-US" altLang="zh-CN" sz="2100" dirty="0" err="1" smtClean="0"/>
              <a:t>Sdept</a:t>
            </a:r>
            <a:r>
              <a:rPr lang="en-US" altLang="zh-CN" sz="2100" dirty="0" smtClean="0"/>
              <a:t>                </a:t>
            </a:r>
            <a:r>
              <a:rPr lang="en-US" altLang="zh-CN" sz="2100" dirty="0" err="1" smtClean="0"/>
              <a:t>Sloc</a:t>
            </a:r>
            <a:endParaRPr lang="en-US" altLang="zh-CN" sz="2100" dirty="0" smtClean="0"/>
          </a:p>
          <a:p>
            <a:pPr algn="just" eaLnBrk="1" hangingPunct="1">
              <a:lnSpc>
                <a:spcPct val="90000"/>
              </a:lnSpc>
              <a:buFont typeface="Wingdings" pitchFamily="2" charset="2"/>
              <a:buNone/>
            </a:pPr>
            <a:r>
              <a:rPr lang="en-US" altLang="zh-CN" sz="2100" dirty="0" smtClean="0"/>
              <a:t>             </a:t>
            </a:r>
            <a:r>
              <a:rPr lang="en-US" altLang="zh-CN" sz="1900" dirty="0" smtClean="0"/>
              <a:t>──────        ──────          ──────</a:t>
            </a:r>
          </a:p>
          <a:p>
            <a:pPr algn="just" eaLnBrk="1" hangingPunct="1">
              <a:lnSpc>
                <a:spcPct val="90000"/>
              </a:lnSpc>
              <a:buFont typeface="Wingdings" pitchFamily="2" charset="2"/>
              <a:buNone/>
            </a:pPr>
            <a:r>
              <a:rPr lang="en-US" altLang="zh-CN" sz="2100" dirty="0" smtClean="0"/>
              <a:t>                 95001                CS                   A</a:t>
            </a:r>
          </a:p>
          <a:p>
            <a:pPr algn="just" eaLnBrk="1" hangingPunct="1">
              <a:lnSpc>
                <a:spcPct val="90000"/>
              </a:lnSpc>
              <a:buFont typeface="Wingdings" pitchFamily="2" charset="2"/>
              <a:buNone/>
            </a:pPr>
            <a:r>
              <a:rPr lang="en-US" altLang="zh-CN" sz="2100" dirty="0" smtClean="0"/>
              <a:t>                 95002                IS                      B</a:t>
            </a:r>
          </a:p>
          <a:p>
            <a:pPr algn="just" eaLnBrk="1" hangingPunct="1">
              <a:lnSpc>
                <a:spcPct val="90000"/>
              </a:lnSpc>
              <a:buFont typeface="Wingdings" pitchFamily="2" charset="2"/>
              <a:buNone/>
            </a:pPr>
            <a:r>
              <a:rPr lang="en-US" altLang="zh-CN" sz="2100" dirty="0" smtClean="0"/>
              <a:t>                 95003                MA                    C</a:t>
            </a:r>
          </a:p>
          <a:p>
            <a:pPr algn="just" eaLnBrk="1" hangingPunct="1">
              <a:lnSpc>
                <a:spcPct val="90000"/>
              </a:lnSpc>
              <a:buFont typeface="Wingdings" pitchFamily="2" charset="2"/>
              <a:buNone/>
            </a:pPr>
            <a:r>
              <a:rPr lang="en-US" altLang="zh-CN" sz="2100" dirty="0" smtClean="0"/>
              <a:t>                 95004                PH          ─────</a:t>
            </a:r>
          </a:p>
          <a:p>
            <a:pPr algn="just" eaLnBrk="1" hangingPunct="1">
              <a:lnSpc>
                <a:spcPct val="90000"/>
              </a:lnSpc>
              <a:buFont typeface="Wingdings" pitchFamily="2" charset="2"/>
              <a:buNone/>
            </a:pPr>
            <a:r>
              <a:rPr lang="en-US" altLang="zh-CN" sz="2100" dirty="0" smtClean="0"/>
              <a:t>                 95005            ──────</a:t>
            </a:r>
          </a:p>
          <a:p>
            <a:pPr algn="just" eaLnBrk="1" hangingPunct="1">
              <a:lnSpc>
                <a:spcPct val="90000"/>
              </a:lnSpc>
              <a:buFont typeface="Wingdings" pitchFamily="2" charset="2"/>
              <a:buNone/>
            </a:pPr>
            <a:r>
              <a:rPr lang="en-US" altLang="zh-CN" sz="2100" dirty="0" smtClean="0"/>
              <a:t>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119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什么是数据依赖（续）</a:t>
            </a:r>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en-US" altLang="zh-CN" sz="3400" dirty="0" smtClean="0"/>
              <a:t>2. </a:t>
            </a:r>
            <a:r>
              <a:rPr lang="zh-CN" altLang="en-US" sz="3400" dirty="0" smtClean="0"/>
              <a:t>数据依赖</a:t>
            </a:r>
          </a:p>
          <a:p>
            <a:pPr eaLnBrk="1" hangingPunct="1">
              <a:lnSpc>
                <a:spcPct val="120000"/>
              </a:lnSpc>
            </a:pPr>
            <a:r>
              <a:rPr lang="zh-CN" altLang="en-US" dirty="0" smtClean="0"/>
              <a:t>是通过一个关系中属性间值的相等与否体现出来的数据间的相互关系</a:t>
            </a:r>
          </a:p>
          <a:p>
            <a:pPr eaLnBrk="1" hangingPunct="1">
              <a:lnSpc>
                <a:spcPct val="120000"/>
              </a:lnSpc>
            </a:pPr>
            <a:r>
              <a:rPr lang="zh-CN" altLang="en-US" dirty="0" smtClean="0"/>
              <a:t>是现实世界属性间相互联系的抽象</a:t>
            </a:r>
          </a:p>
          <a:p>
            <a:pPr eaLnBrk="1" hangingPunct="1">
              <a:lnSpc>
                <a:spcPct val="120000"/>
              </a:lnSpc>
            </a:pPr>
            <a:r>
              <a:rPr lang="zh-CN" altLang="en-US" dirty="0" smtClean="0"/>
              <a:t>是数据内在的性质</a:t>
            </a:r>
          </a:p>
          <a:p>
            <a:pPr eaLnBrk="1" hangingPunct="1">
              <a:lnSpc>
                <a:spcPct val="120000"/>
              </a:lnSpc>
            </a:pPr>
            <a:r>
              <a:rPr lang="zh-CN" altLang="en-US" dirty="0" smtClean="0"/>
              <a:t>是语义的体现</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smtClean="0"/>
              <a:t>关系模式的分解（续）</a:t>
            </a:r>
          </a:p>
        </p:txBody>
      </p:sp>
      <p:sp>
        <p:nvSpPr>
          <p:cNvPr id="124931" name="Rectangle 3"/>
          <p:cNvSpPr>
            <a:spLocks noGrp="1" noChangeArrowheads="1"/>
          </p:cNvSpPr>
          <p:nvPr>
            <p:ph type="body" idx="1"/>
          </p:nvPr>
        </p:nvSpPr>
        <p:spPr/>
        <p:txBody>
          <a:bodyPr/>
          <a:lstStyle/>
          <a:p>
            <a:pPr algn="just" eaLnBrk="1" hangingPunct="1">
              <a:buFont typeface="Wingdings" pitchFamily="2" charset="2"/>
              <a:buNone/>
            </a:pPr>
            <a:r>
              <a:rPr lang="en-US" altLang="zh-CN" sz="2600" dirty="0" smtClean="0"/>
              <a:t>	SN</a:t>
            </a:r>
            <a:r>
              <a:rPr lang="zh-CN" altLang="en-US" sz="2600" dirty="0" smtClean="0"/>
              <a:t>、</a:t>
            </a:r>
            <a:r>
              <a:rPr lang="en-US" altLang="zh-CN" sz="2600" dirty="0" smtClean="0"/>
              <a:t>SD</a:t>
            </a:r>
            <a:r>
              <a:rPr lang="zh-CN" altLang="en-US" sz="2600" dirty="0" smtClean="0"/>
              <a:t>和</a:t>
            </a:r>
            <a:r>
              <a:rPr lang="en-US" altLang="zh-CN" sz="2600" dirty="0" smtClean="0"/>
              <a:t>SO</a:t>
            </a:r>
            <a:r>
              <a:rPr lang="zh-CN" altLang="en-US" sz="2600" dirty="0" smtClean="0"/>
              <a:t>都是规范化程度很高的关系模式（</a:t>
            </a:r>
            <a:r>
              <a:rPr lang="en-US" altLang="zh-CN" sz="2600" dirty="0" smtClean="0"/>
              <a:t>5NF</a:t>
            </a:r>
            <a:r>
              <a:rPr lang="zh-CN" altLang="en-US" sz="2600" dirty="0" smtClean="0"/>
              <a:t>）。但分解后的数据库丢失了许多信息，例如无法查询</a:t>
            </a:r>
            <a:r>
              <a:rPr lang="en-US" altLang="zh-CN" sz="2600" dirty="0" smtClean="0"/>
              <a:t>95001</a:t>
            </a:r>
            <a:r>
              <a:rPr lang="zh-CN" altLang="en-US" sz="2600" dirty="0" smtClean="0"/>
              <a:t>学生所在系或所在宿舍。因此这种分解方法是不可取的。</a:t>
            </a:r>
          </a:p>
          <a:p>
            <a:pPr algn="just" eaLnBrk="1" hangingPunct="1">
              <a:buFont typeface="Wingdings" pitchFamily="2" charset="2"/>
              <a:buNone/>
            </a:pPr>
            <a:r>
              <a:rPr lang="zh-CN" altLang="en-US" sz="2600" dirty="0" smtClean="0"/>
              <a:t>    如果</a:t>
            </a:r>
            <a:r>
              <a:rPr lang="zh-CN" altLang="en-US" sz="2600" b="1" dirty="0" smtClean="0">
                <a:solidFill>
                  <a:srgbClr val="FF0000"/>
                </a:solidFill>
              </a:rPr>
              <a:t>分解后的关系可以通过自然连接恢复为原来的关系，那么这种分解就没有丢失信息</a:t>
            </a:r>
            <a:r>
              <a:rPr lang="zh-CN" altLang="en-US" sz="2600" dirty="0" smtClean="0"/>
              <a:t>。</a:t>
            </a:r>
          </a:p>
          <a:p>
            <a:pPr algn="just" eaLnBrk="1" hangingPunct="1">
              <a:buFont typeface="Wingdings" pitchFamily="2" charset="2"/>
              <a:buNone/>
            </a:pPr>
            <a:endParaRPr lang="en-US" altLang="zh-CN" sz="2600"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mtClean="0"/>
              <a:t>关系模式的分解（续）</a:t>
            </a:r>
          </a:p>
        </p:txBody>
      </p:sp>
      <p:sp>
        <p:nvSpPr>
          <p:cNvPr id="125955" name="Rectangle 3"/>
          <p:cNvSpPr>
            <a:spLocks noGrp="1" noChangeArrowheads="1"/>
          </p:cNvSpPr>
          <p:nvPr>
            <p:ph type="body" idx="1"/>
          </p:nvPr>
        </p:nvSpPr>
        <p:spPr/>
        <p:txBody>
          <a:bodyPr/>
          <a:lstStyle/>
          <a:p>
            <a:pPr lvl="1" algn="just" eaLnBrk="1" hangingPunct="1">
              <a:lnSpc>
                <a:spcPct val="90000"/>
              </a:lnSpc>
            </a:pPr>
            <a:r>
              <a:rPr lang="en-US" altLang="zh-CN" sz="2000" smtClean="0"/>
              <a:t>	</a:t>
            </a:r>
            <a:r>
              <a:rPr lang="zh-CN" altLang="en-US" sz="2000" smtClean="0"/>
              <a:t>第二种分解方法</a:t>
            </a:r>
          </a:p>
          <a:p>
            <a:pPr lvl="1" algn="just" eaLnBrk="1" hangingPunct="1">
              <a:lnSpc>
                <a:spcPct val="90000"/>
              </a:lnSpc>
              <a:buFont typeface="Wingdings" pitchFamily="2" charset="2"/>
              <a:buNone/>
            </a:pPr>
            <a:r>
              <a:rPr lang="zh-CN" altLang="en-US" sz="2000" smtClean="0"/>
              <a:t>将</a:t>
            </a:r>
            <a:r>
              <a:rPr lang="en-US" altLang="zh-CN" sz="2000" smtClean="0"/>
              <a:t>SL</a:t>
            </a:r>
            <a:r>
              <a:rPr lang="zh-CN" altLang="en-US" sz="2000" smtClean="0"/>
              <a:t>分解为下面二个关系模式：</a:t>
            </a:r>
          </a:p>
          <a:p>
            <a:pPr lvl="1" algn="just" eaLnBrk="1" hangingPunct="1">
              <a:lnSpc>
                <a:spcPct val="90000"/>
              </a:lnSpc>
              <a:buFont typeface="Wingdings" pitchFamily="2" charset="2"/>
              <a:buNone/>
            </a:pPr>
            <a:r>
              <a:rPr lang="zh-CN" altLang="en-US" sz="2000" smtClean="0"/>
              <a:t>               </a:t>
            </a:r>
            <a:r>
              <a:rPr lang="en-US" altLang="zh-CN" sz="2000" smtClean="0"/>
              <a:t>NL(Sno, Sloc)</a:t>
            </a:r>
          </a:p>
          <a:p>
            <a:pPr lvl="1" algn="just" eaLnBrk="1" hangingPunct="1">
              <a:lnSpc>
                <a:spcPct val="90000"/>
              </a:lnSpc>
              <a:buFont typeface="Wingdings" pitchFamily="2" charset="2"/>
              <a:buNone/>
            </a:pPr>
            <a:r>
              <a:rPr lang="en-US" altLang="zh-CN" sz="2000" smtClean="0"/>
              <a:t>               DL(Sdept, Sloc)</a:t>
            </a:r>
          </a:p>
          <a:p>
            <a:pPr lvl="1" algn="just" eaLnBrk="1" hangingPunct="1">
              <a:lnSpc>
                <a:spcPct val="90000"/>
              </a:lnSpc>
              <a:buFont typeface="Wingdings" pitchFamily="2" charset="2"/>
              <a:buNone/>
            </a:pPr>
            <a:r>
              <a:rPr lang="zh-CN" altLang="en-US" sz="2000" smtClean="0"/>
              <a:t>分解后的关系为：</a:t>
            </a:r>
          </a:p>
          <a:p>
            <a:pPr lvl="1" algn="just" eaLnBrk="1" hangingPunct="1">
              <a:lnSpc>
                <a:spcPct val="90000"/>
              </a:lnSpc>
              <a:buFont typeface="Wingdings" pitchFamily="2" charset="2"/>
              <a:buNone/>
            </a:pPr>
            <a:r>
              <a:rPr lang="zh-CN" altLang="en-US" sz="2000" smtClean="0"/>
              <a:t>        </a:t>
            </a:r>
            <a:r>
              <a:rPr lang="en-US" altLang="zh-CN" sz="1700" smtClean="0"/>
              <a:t>NL ────────────               DL ────────────</a:t>
            </a:r>
          </a:p>
          <a:p>
            <a:pPr lvl="1" algn="just" eaLnBrk="1" hangingPunct="1">
              <a:lnSpc>
                <a:spcPct val="90000"/>
              </a:lnSpc>
              <a:buFont typeface="Wingdings" pitchFamily="2" charset="2"/>
              <a:buNone/>
            </a:pPr>
            <a:r>
              <a:rPr lang="en-US" altLang="zh-CN" sz="2000" smtClean="0"/>
              <a:t>               Sno        Sloc                    Sdept      Sloc</a:t>
            </a:r>
          </a:p>
          <a:p>
            <a:pPr lvl="1" algn="just" eaLnBrk="1" hangingPunct="1">
              <a:lnSpc>
                <a:spcPct val="90000"/>
              </a:lnSpc>
              <a:buFont typeface="Wingdings" pitchFamily="2" charset="2"/>
              <a:buNone/>
            </a:pPr>
            <a:r>
              <a:rPr lang="en-US" altLang="zh-CN" sz="2000" smtClean="0"/>
              <a:t>          </a:t>
            </a:r>
            <a:r>
              <a:rPr lang="en-US" altLang="zh-CN" sz="1700" smtClean="0"/>
              <a:t>────────────                        ────────────</a:t>
            </a:r>
          </a:p>
          <a:p>
            <a:pPr lvl="1" algn="just" eaLnBrk="1" hangingPunct="1">
              <a:lnSpc>
                <a:spcPct val="90000"/>
              </a:lnSpc>
              <a:buFont typeface="Wingdings" pitchFamily="2" charset="2"/>
              <a:buNone/>
            </a:pPr>
            <a:r>
              <a:rPr lang="en-US" altLang="zh-CN" sz="2000" smtClean="0"/>
              <a:t>              95001        A                      	CS         A</a:t>
            </a:r>
          </a:p>
          <a:p>
            <a:pPr lvl="1" algn="just" eaLnBrk="1" hangingPunct="1">
              <a:lnSpc>
                <a:spcPct val="90000"/>
              </a:lnSpc>
              <a:buFont typeface="Wingdings" pitchFamily="2" charset="2"/>
              <a:buNone/>
            </a:pPr>
            <a:r>
              <a:rPr lang="en-US" altLang="zh-CN" sz="2000" smtClean="0"/>
              <a:t>              95002        B                   	 IS         B</a:t>
            </a:r>
          </a:p>
          <a:p>
            <a:pPr lvl="1" algn="just" eaLnBrk="1" hangingPunct="1">
              <a:lnSpc>
                <a:spcPct val="90000"/>
              </a:lnSpc>
              <a:buFont typeface="Wingdings" pitchFamily="2" charset="2"/>
              <a:buNone/>
            </a:pPr>
            <a:r>
              <a:rPr lang="en-US" altLang="zh-CN" sz="2000" smtClean="0"/>
              <a:t>              95003        C                     	MA       C</a:t>
            </a:r>
          </a:p>
          <a:p>
            <a:pPr lvl="1" algn="just" eaLnBrk="1" hangingPunct="1">
              <a:lnSpc>
                <a:spcPct val="90000"/>
              </a:lnSpc>
              <a:buFont typeface="Wingdings" pitchFamily="2" charset="2"/>
              <a:buNone/>
            </a:pPr>
            <a:r>
              <a:rPr lang="en-US" altLang="zh-CN" sz="2000" smtClean="0"/>
              <a:t>              95004        B                     	PH         B</a:t>
            </a:r>
          </a:p>
          <a:p>
            <a:pPr lvl="1" algn="just" eaLnBrk="1" hangingPunct="1">
              <a:lnSpc>
                <a:spcPct val="90000"/>
              </a:lnSpc>
              <a:buFont typeface="Wingdings" pitchFamily="2" charset="2"/>
              <a:buNone/>
            </a:pPr>
            <a:r>
              <a:rPr lang="en-US" altLang="zh-CN" sz="2000" smtClean="0"/>
              <a:t>              95005        B                    ────────────</a:t>
            </a:r>
          </a:p>
          <a:p>
            <a:pPr lvl="1" algn="just" eaLnBrk="1" hangingPunct="1">
              <a:lnSpc>
                <a:spcPct val="90000"/>
              </a:lnSpc>
              <a:buFont typeface="Wingdings" pitchFamily="2" charset="2"/>
              <a:buNone/>
            </a:pPr>
            <a:r>
              <a:rPr lang="en-US" altLang="zh-CN" sz="2000" smtClean="0"/>
              <a:t>          ────────── </a:t>
            </a:r>
          </a:p>
        </p:txBody>
      </p:sp>
      <p:sp>
        <p:nvSpPr>
          <p:cNvPr id="125956" name="Line 4"/>
          <p:cNvSpPr>
            <a:spLocks noChangeShapeType="1"/>
          </p:cNvSpPr>
          <p:nvPr/>
        </p:nvSpPr>
        <p:spPr bwMode="auto">
          <a:xfrm>
            <a:off x="2843213" y="3429000"/>
            <a:ext cx="0" cy="2667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5957" name="Line 5"/>
          <p:cNvSpPr>
            <a:spLocks noChangeShapeType="1"/>
          </p:cNvSpPr>
          <p:nvPr/>
        </p:nvSpPr>
        <p:spPr bwMode="auto">
          <a:xfrm>
            <a:off x="5795963" y="3429000"/>
            <a:ext cx="0" cy="2362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smtClean="0"/>
              <a:t>关系模式的分解（续）</a:t>
            </a:r>
          </a:p>
        </p:txBody>
      </p:sp>
      <p:sp>
        <p:nvSpPr>
          <p:cNvPr id="126979" name="Rectangle 3"/>
          <p:cNvSpPr>
            <a:spLocks noGrp="1" noChangeArrowheads="1"/>
          </p:cNvSpPr>
          <p:nvPr>
            <p:ph type="body" idx="1"/>
          </p:nvPr>
        </p:nvSpPr>
        <p:spPr/>
        <p:txBody>
          <a:bodyPr/>
          <a:lstStyle/>
          <a:p>
            <a:pPr algn="just" eaLnBrk="1" hangingPunct="1">
              <a:lnSpc>
                <a:spcPct val="90000"/>
              </a:lnSpc>
              <a:buFont typeface="Wingdings" pitchFamily="2" charset="2"/>
              <a:buNone/>
            </a:pPr>
            <a:r>
              <a:rPr lang="zh-CN" altLang="en-US" sz="2100" smtClean="0"/>
              <a:t>对</a:t>
            </a:r>
            <a:r>
              <a:rPr lang="en-US" altLang="zh-CN" sz="2100" smtClean="0"/>
              <a:t>NL</a:t>
            </a:r>
            <a:r>
              <a:rPr lang="zh-CN" altLang="en-US" sz="2100" smtClean="0"/>
              <a:t>和</a:t>
            </a:r>
            <a:r>
              <a:rPr lang="en-US" altLang="zh-CN" sz="2100" smtClean="0"/>
              <a:t>DL</a:t>
            </a:r>
            <a:r>
              <a:rPr lang="zh-CN" altLang="en-US" sz="2100" smtClean="0"/>
              <a:t>关系进行自然连接的结果为：</a:t>
            </a:r>
          </a:p>
          <a:p>
            <a:pPr algn="just" eaLnBrk="1" hangingPunct="1">
              <a:lnSpc>
                <a:spcPct val="90000"/>
              </a:lnSpc>
              <a:buFont typeface="Wingdings" pitchFamily="2" charset="2"/>
              <a:buNone/>
            </a:pPr>
            <a:r>
              <a:rPr lang="zh-CN" altLang="en-US" sz="2100" smtClean="0"/>
              <a:t> </a:t>
            </a:r>
            <a:r>
              <a:rPr lang="en-US" altLang="zh-CN" sz="2100" smtClean="0"/>
              <a:t>NL   DL    ────────────────   </a:t>
            </a:r>
          </a:p>
          <a:p>
            <a:pPr algn="just" eaLnBrk="1" hangingPunct="1">
              <a:lnSpc>
                <a:spcPct val="90000"/>
              </a:lnSpc>
              <a:buFont typeface="Wingdings" pitchFamily="2" charset="2"/>
              <a:buNone/>
            </a:pPr>
            <a:r>
              <a:rPr lang="en-US" altLang="zh-CN" sz="2100" smtClean="0"/>
              <a:t>                   Sno       Sloc         Sdept   </a:t>
            </a:r>
          </a:p>
          <a:p>
            <a:pPr algn="just" eaLnBrk="1" hangingPunct="1">
              <a:lnSpc>
                <a:spcPct val="90000"/>
              </a:lnSpc>
              <a:buFont typeface="Wingdings" pitchFamily="2" charset="2"/>
              <a:buNone/>
            </a:pPr>
            <a:r>
              <a:rPr lang="en-US" altLang="zh-CN" sz="2100" smtClean="0"/>
              <a:t>              ──────────────────</a:t>
            </a:r>
          </a:p>
          <a:p>
            <a:pPr algn="just" eaLnBrk="1" hangingPunct="1">
              <a:lnSpc>
                <a:spcPct val="90000"/>
              </a:lnSpc>
              <a:buFont typeface="Wingdings" pitchFamily="2" charset="2"/>
              <a:buNone/>
            </a:pPr>
            <a:r>
              <a:rPr lang="en-US" altLang="zh-CN" sz="2100" smtClean="0"/>
              <a:t>                  95001       A            CS     </a:t>
            </a:r>
          </a:p>
          <a:p>
            <a:pPr algn="just" eaLnBrk="1" hangingPunct="1">
              <a:lnSpc>
                <a:spcPct val="90000"/>
              </a:lnSpc>
              <a:buFont typeface="Wingdings" pitchFamily="2" charset="2"/>
              <a:buNone/>
            </a:pPr>
            <a:r>
              <a:rPr lang="en-US" altLang="zh-CN" sz="2100" smtClean="0"/>
              <a:t>                  95002       B            IS     </a:t>
            </a:r>
          </a:p>
          <a:p>
            <a:pPr algn="just" eaLnBrk="1" hangingPunct="1">
              <a:lnSpc>
                <a:spcPct val="90000"/>
              </a:lnSpc>
              <a:buFont typeface="Wingdings" pitchFamily="2" charset="2"/>
              <a:buNone/>
            </a:pPr>
            <a:r>
              <a:rPr lang="en-US" altLang="zh-CN" sz="2100" smtClean="0"/>
              <a:t>                  95002       B            PH     </a:t>
            </a:r>
          </a:p>
          <a:p>
            <a:pPr algn="just" eaLnBrk="1" hangingPunct="1">
              <a:lnSpc>
                <a:spcPct val="90000"/>
              </a:lnSpc>
              <a:buFont typeface="Wingdings" pitchFamily="2" charset="2"/>
              <a:buNone/>
            </a:pPr>
            <a:r>
              <a:rPr lang="en-US" altLang="zh-CN" sz="2100" smtClean="0"/>
              <a:t>                  95003       C            MA     </a:t>
            </a:r>
          </a:p>
          <a:p>
            <a:pPr algn="just" eaLnBrk="1" hangingPunct="1">
              <a:lnSpc>
                <a:spcPct val="90000"/>
              </a:lnSpc>
              <a:buFont typeface="Wingdings" pitchFamily="2" charset="2"/>
              <a:buNone/>
            </a:pPr>
            <a:r>
              <a:rPr lang="en-US" altLang="zh-CN" sz="2100" smtClean="0"/>
              <a:t>                  95004       A            IS</a:t>
            </a:r>
          </a:p>
          <a:p>
            <a:pPr algn="just" eaLnBrk="1" hangingPunct="1">
              <a:lnSpc>
                <a:spcPct val="90000"/>
              </a:lnSpc>
              <a:buFont typeface="Wingdings" pitchFamily="2" charset="2"/>
              <a:buNone/>
            </a:pPr>
            <a:r>
              <a:rPr lang="en-US" altLang="zh-CN" sz="2100" smtClean="0"/>
              <a:t>                  95005       B            IS     </a:t>
            </a:r>
          </a:p>
          <a:p>
            <a:pPr algn="just" eaLnBrk="1" hangingPunct="1">
              <a:lnSpc>
                <a:spcPct val="90000"/>
              </a:lnSpc>
              <a:buFont typeface="Wingdings" pitchFamily="2" charset="2"/>
              <a:buNone/>
            </a:pPr>
            <a:r>
              <a:rPr lang="en-US" altLang="zh-CN" sz="2100" smtClean="0"/>
              <a:t>                  95005       B            PH     </a:t>
            </a:r>
          </a:p>
          <a:p>
            <a:pPr algn="just" eaLnBrk="1" hangingPunct="1">
              <a:lnSpc>
                <a:spcPct val="90000"/>
              </a:lnSpc>
              <a:buFont typeface="Wingdings" pitchFamily="2" charset="2"/>
              <a:buNone/>
            </a:pPr>
            <a:r>
              <a:rPr lang="en-US" altLang="zh-CN" sz="2100" smtClean="0"/>
              <a:t>              ──────────────────</a:t>
            </a:r>
          </a:p>
        </p:txBody>
      </p:sp>
      <p:sp>
        <p:nvSpPr>
          <p:cNvPr id="126980" name="Line 4"/>
          <p:cNvSpPr>
            <a:spLocks noChangeShapeType="1"/>
          </p:cNvSpPr>
          <p:nvPr/>
        </p:nvSpPr>
        <p:spPr bwMode="auto">
          <a:xfrm>
            <a:off x="2700338" y="2133600"/>
            <a:ext cx="0" cy="35274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6981" name="Line 5"/>
          <p:cNvSpPr>
            <a:spLocks noChangeShapeType="1"/>
          </p:cNvSpPr>
          <p:nvPr/>
        </p:nvSpPr>
        <p:spPr bwMode="auto">
          <a:xfrm>
            <a:off x="3851275" y="2133600"/>
            <a:ext cx="0" cy="35274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6982" name="AutoShape 6"/>
          <p:cNvSpPr>
            <a:spLocks noChangeArrowheads="1"/>
          </p:cNvSpPr>
          <p:nvPr/>
        </p:nvSpPr>
        <p:spPr bwMode="auto">
          <a:xfrm rot="5400000">
            <a:off x="957263" y="2019300"/>
            <a:ext cx="114300" cy="228600"/>
          </a:xfrm>
          <a:prstGeom prst="flowChartCollate">
            <a:avLst/>
          </a:prstGeom>
          <a:solidFill>
            <a:srgbClr val="FFFFFF"/>
          </a:solidFill>
          <a:ln w="9525">
            <a:solidFill>
              <a:srgbClr val="000000"/>
            </a:solidFill>
            <a:miter lim="800000"/>
            <a:headEnd/>
            <a:tailEnd/>
          </a:ln>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mtClean="0"/>
              <a:t>关系模式的分解（续）</a:t>
            </a:r>
          </a:p>
        </p:txBody>
      </p:sp>
      <p:sp>
        <p:nvSpPr>
          <p:cNvPr id="128003" name="Rectangle 3"/>
          <p:cNvSpPr>
            <a:spLocks noGrp="1" noChangeArrowheads="1"/>
          </p:cNvSpPr>
          <p:nvPr>
            <p:ph type="body" idx="1"/>
          </p:nvPr>
        </p:nvSpPr>
        <p:spPr/>
        <p:txBody>
          <a:bodyPr/>
          <a:lstStyle/>
          <a:p>
            <a:pPr eaLnBrk="1" hangingPunct="1">
              <a:buFont typeface="Wingdings" pitchFamily="2" charset="2"/>
              <a:buNone/>
            </a:pPr>
            <a:r>
              <a:rPr lang="en-US" altLang="zh-CN" smtClean="0"/>
              <a:t>	NL   DL</a:t>
            </a:r>
            <a:r>
              <a:rPr lang="zh-CN" altLang="en-US" smtClean="0"/>
              <a:t>比原来的</a:t>
            </a:r>
            <a:r>
              <a:rPr lang="en-US" altLang="zh-CN" smtClean="0"/>
              <a:t>SL</a:t>
            </a:r>
            <a:r>
              <a:rPr lang="zh-CN" altLang="en-US" smtClean="0"/>
              <a:t>关系多了两个元组</a:t>
            </a:r>
            <a:r>
              <a:rPr lang="en-US" altLang="zh-CN" smtClean="0"/>
              <a:t>(95002, B, PH)</a:t>
            </a:r>
            <a:r>
              <a:rPr lang="zh-CN" altLang="en-US" smtClean="0"/>
              <a:t>和</a:t>
            </a:r>
            <a:r>
              <a:rPr lang="en-US" altLang="zh-CN" smtClean="0"/>
              <a:t>(95005, B, IS)</a:t>
            </a:r>
            <a:r>
              <a:rPr lang="zh-CN" altLang="en-US" smtClean="0"/>
              <a:t>。因此我们也无法知道原来的</a:t>
            </a:r>
            <a:r>
              <a:rPr lang="en-US" altLang="zh-CN" smtClean="0"/>
              <a:t>SL</a:t>
            </a:r>
            <a:r>
              <a:rPr lang="zh-CN" altLang="en-US" smtClean="0"/>
              <a:t>关系中究竟有哪些元组，从这个意义上说，此分解方法仍然丢失了信息。</a:t>
            </a:r>
          </a:p>
          <a:p>
            <a:pPr eaLnBrk="1" hangingPunct="1"/>
            <a:endParaRPr lang="en-US" altLang="zh-CN" smtClean="0"/>
          </a:p>
        </p:txBody>
      </p:sp>
      <p:sp>
        <p:nvSpPr>
          <p:cNvPr id="128004" name="AutoShape 4"/>
          <p:cNvSpPr>
            <a:spLocks noChangeArrowheads="1"/>
          </p:cNvSpPr>
          <p:nvPr/>
        </p:nvSpPr>
        <p:spPr bwMode="auto">
          <a:xfrm rot="5400000">
            <a:off x="1370013" y="1735138"/>
            <a:ext cx="228600" cy="304800"/>
          </a:xfrm>
          <a:prstGeom prst="flowChartCollate">
            <a:avLst/>
          </a:prstGeom>
          <a:solidFill>
            <a:srgbClr val="FFFFFF"/>
          </a:solidFill>
          <a:ln w="9525">
            <a:solidFill>
              <a:srgbClr val="000000"/>
            </a:solidFill>
            <a:miter lim="800000"/>
            <a:headEnd/>
            <a:tailEnd/>
          </a:ln>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smtClean="0"/>
              <a:t>关系模式的分解（续）</a:t>
            </a:r>
          </a:p>
        </p:txBody>
      </p:sp>
      <p:sp>
        <p:nvSpPr>
          <p:cNvPr id="129027" name="Rectangle 3"/>
          <p:cNvSpPr>
            <a:spLocks noGrp="1" noChangeArrowheads="1"/>
          </p:cNvSpPr>
          <p:nvPr>
            <p:ph type="body" idx="1"/>
          </p:nvPr>
        </p:nvSpPr>
        <p:spPr/>
        <p:txBody>
          <a:bodyPr/>
          <a:lstStyle/>
          <a:p>
            <a:pPr lvl="1" eaLnBrk="1" hangingPunct="1"/>
            <a:r>
              <a:rPr lang="zh-CN" altLang="en-US" sz="3000" smtClean="0"/>
              <a:t>第三种分解方法</a:t>
            </a:r>
          </a:p>
          <a:p>
            <a:pPr eaLnBrk="1" hangingPunct="1">
              <a:buFont typeface="Wingdings" pitchFamily="2" charset="2"/>
              <a:buNone/>
            </a:pPr>
            <a:r>
              <a:rPr lang="zh-CN" altLang="en-US" sz="2600" smtClean="0"/>
              <a:t>		将</a:t>
            </a:r>
            <a:r>
              <a:rPr lang="en-US" altLang="zh-CN" sz="2600" smtClean="0"/>
              <a:t>SL</a:t>
            </a:r>
            <a:r>
              <a:rPr lang="zh-CN" altLang="en-US" sz="2600" smtClean="0"/>
              <a:t>分解为下面二个关系模式：</a:t>
            </a:r>
          </a:p>
          <a:p>
            <a:pPr eaLnBrk="1" hangingPunct="1">
              <a:buFont typeface="Wingdings" pitchFamily="2" charset="2"/>
              <a:buNone/>
            </a:pPr>
            <a:r>
              <a:rPr lang="zh-CN" altLang="en-US" sz="2600" smtClean="0"/>
              <a:t>               </a:t>
            </a:r>
            <a:r>
              <a:rPr lang="en-US" altLang="zh-CN" sz="2600" smtClean="0"/>
              <a:t>ND(Sno, Sdept)</a:t>
            </a:r>
          </a:p>
          <a:p>
            <a:pPr eaLnBrk="1" hangingPunct="1">
              <a:buFont typeface="Wingdings" pitchFamily="2" charset="2"/>
              <a:buNone/>
            </a:pPr>
            <a:r>
              <a:rPr lang="en-US" altLang="zh-CN" sz="2600" smtClean="0"/>
              <a:t>               NL(Sno, Sloc)</a:t>
            </a:r>
          </a:p>
          <a:p>
            <a:pPr eaLnBrk="1" hangingPunct="1">
              <a:buFont typeface="Wingdings" pitchFamily="2" charset="2"/>
              <a:buNone/>
            </a:pPr>
            <a:r>
              <a:rPr lang="en-US" altLang="zh-CN" sz="2600" smtClean="0"/>
              <a:t>    </a:t>
            </a:r>
            <a:r>
              <a:rPr lang="zh-CN" altLang="en-US" sz="2600" smtClean="0"/>
              <a:t>分解后的关系为：</a:t>
            </a:r>
          </a:p>
          <a:p>
            <a:pPr eaLnBrk="1" hangingPunct="1">
              <a:buFont typeface="Wingdings" pitchFamily="2" charset="2"/>
              <a:buNone/>
            </a:pPr>
            <a:r>
              <a:rPr lang="zh-CN" altLang="en-US" sz="2600" smtClean="0"/>
              <a:t>       </a:t>
            </a:r>
            <a:endParaRPr lang="zh-CN" altLang="en-US" sz="210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smtClean="0"/>
              <a:t>关系模式的分解（续）</a:t>
            </a:r>
          </a:p>
        </p:txBody>
      </p:sp>
      <p:sp>
        <p:nvSpPr>
          <p:cNvPr id="130051" name="Rectangle 3"/>
          <p:cNvSpPr>
            <a:spLocks noGrp="1" noChangeArrowheads="1"/>
          </p:cNvSpPr>
          <p:nvPr>
            <p:ph type="body" idx="1"/>
          </p:nvPr>
        </p:nvSpPr>
        <p:spPr>
          <a:xfrm>
            <a:off x="468313" y="1600200"/>
            <a:ext cx="8229600" cy="4530725"/>
          </a:xfrm>
        </p:spPr>
        <p:txBody>
          <a:bodyPr/>
          <a:lstStyle/>
          <a:p>
            <a:pPr eaLnBrk="1" hangingPunct="1">
              <a:buFont typeface="Wingdings" pitchFamily="2" charset="2"/>
              <a:buNone/>
            </a:pPr>
            <a:r>
              <a:rPr lang="en-US" altLang="zh-CN" sz="1900" smtClean="0"/>
              <a:t>      ND ────────────             NL ──────────</a:t>
            </a:r>
          </a:p>
          <a:p>
            <a:pPr eaLnBrk="1" hangingPunct="1">
              <a:buFont typeface="Wingdings" pitchFamily="2" charset="2"/>
              <a:buNone/>
            </a:pPr>
            <a:r>
              <a:rPr lang="en-US" altLang="zh-CN" sz="2100" smtClean="0"/>
              <a:t>               Sno        Sdept                  Sno       Sloc     </a:t>
            </a:r>
          </a:p>
          <a:p>
            <a:pPr eaLnBrk="1" hangingPunct="1">
              <a:buFont typeface="Wingdings" pitchFamily="2" charset="2"/>
              <a:buNone/>
            </a:pPr>
            <a:r>
              <a:rPr lang="en-US" altLang="zh-CN" sz="2100" smtClean="0"/>
              <a:t>       </a:t>
            </a:r>
            <a:r>
              <a:rPr lang="en-US" altLang="zh-CN" sz="1900" smtClean="0"/>
              <a:t>────────────                         ──────────</a:t>
            </a:r>
          </a:p>
          <a:p>
            <a:pPr eaLnBrk="1" hangingPunct="1">
              <a:buFont typeface="Wingdings" pitchFamily="2" charset="2"/>
              <a:buNone/>
            </a:pPr>
            <a:r>
              <a:rPr lang="en-US" altLang="zh-CN" sz="2100" smtClean="0"/>
              <a:t>              95001        CS                   95001       A       </a:t>
            </a:r>
          </a:p>
          <a:p>
            <a:pPr eaLnBrk="1" hangingPunct="1">
              <a:buFont typeface="Wingdings" pitchFamily="2" charset="2"/>
              <a:buNone/>
            </a:pPr>
            <a:r>
              <a:rPr lang="en-US" altLang="zh-CN" sz="2100" smtClean="0"/>
              <a:t>              95002        IS                    95002       B       </a:t>
            </a:r>
          </a:p>
          <a:p>
            <a:pPr eaLnBrk="1" hangingPunct="1">
              <a:buFont typeface="Wingdings" pitchFamily="2" charset="2"/>
              <a:buNone/>
            </a:pPr>
            <a:r>
              <a:rPr lang="en-US" altLang="zh-CN" sz="2100" smtClean="0"/>
              <a:t>              95003        MA                 95003       C       </a:t>
            </a:r>
          </a:p>
          <a:p>
            <a:pPr eaLnBrk="1" hangingPunct="1">
              <a:buFont typeface="Wingdings" pitchFamily="2" charset="2"/>
              <a:buNone/>
            </a:pPr>
            <a:r>
              <a:rPr lang="en-US" altLang="zh-CN" sz="2100" smtClean="0"/>
              <a:t>              95004        IS                     95004       B       </a:t>
            </a:r>
          </a:p>
          <a:p>
            <a:pPr eaLnBrk="1" hangingPunct="1">
              <a:buFont typeface="Wingdings" pitchFamily="2" charset="2"/>
              <a:buNone/>
            </a:pPr>
            <a:r>
              <a:rPr lang="en-US" altLang="zh-CN" sz="2100" smtClean="0"/>
              <a:t>              95005        PH                   95005       B       </a:t>
            </a:r>
          </a:p>
          <a:p>
            <a:pPr eaLnBrk="1" hangingPunct="1">
              <a:buFont typeface="Wingdings" pitchFamily="2" charset="2"/>
              <a:buNone/>
            </a:pPr>
            <a:r>
              <a:rPr lang="en-US" altLang="zh-CN" sz="2100" smtClean="0"/>
              <a:t>       </a:t>
            </a:r>
            <a:r>
              <a:rPr lang="en-US" altLang="zh-CN" sz="1900" smtClean="0"/>
              <a:t>────────────                        ───────────</a:t>
            </a:r>
          </a:p>
          <a:p>
            <a:pPr eaLnBrk="1" hangingPunct="1"/>
            <a:endParaRPr lang="en-US" altLang="zh-CN" sz="2600" smtClean="0"/>
          </a:p>
        </p:txBody>
      </p:sp>
      <p:sp>
        <p:nvSpPr>
          <p:cNvPr id="130052" name="Line 4"/>
          <p:cNvSpPr>
            <a:spLocks noChangeShapeType="1"/>
          </p:cNvSpPr>
          <p:nvPr/>
        </p:nvSpPr>
        <p:spPr bwMode="auto">
          <a:xfrm>
            <a:off x="2555875" y="1773238"/>
            <a:ext cx="0" cy="309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0053" name="Line 5"/>
          <p:cNvSpPr>
            <a:spLocks noChangeShapeType="1"/>
          </p:cNvSpPr>
          <p:nvPr/>
        </p:nvSpPr>
        <p:spPr bwMode="auto">
          <a:xfrm>
            <a:off x="5580063" y="1773238"/>
            <a:ext cx="0" cy="3095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t>关系模式的分解（续）</a:t>
            </a:r>
          </a:p>
        </p:txBody>
      </p:sp>
      <p:sp>
        <p:nvSpPr>
          <p:cNvPr id="131075"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100" dirty="0" smtClean="0"/>
              <a:t>对</a:t>
            </a:r>
            <a:r>
              <a:rPr lang="en-US" altLang="zh-CN" sz="2100" dirty="0" smtClean="0"/>
              <a:t>ND</a:t>
            </a:r>
            <a:r>
              <a:rPr lang="zh-CN" altLang="en-US" sz="2100" dirty="0" smtClean="0"/>
              <a:t>和</a:t>
            </a:r>
            <a:r>
              <a:rPr lang="en-US" altLang="zh-CN" sz="2100" dirty="0" smtClean="0"/>
              <a:t>NL</a:t>
            </a:r>
            <a:r>
              <a:rPr lang="zh-CN" altLang="en-US" sz="2100" dirty="0" smtClean="0"/>
              <a:t>关系进行自然连接的结果为：</a:t>
            </a:r>
          </a:p>
          <a:p>
            <a:pPr eaLnBrk="1" hangingPunct="1">
              <a:lnSpc>
                <a:spcPct val="90000"/>
              </a:lnSpc>
              <a:buFont typeface="Wingdings" pitchFamily="2" charset="2"/>
              <a:buNone/>
            </a:pPr>
            <a:r>
              <a:rPr lang="zh-CN" altLang="en-US" sz="2100" dirty="0" smtClean="0"/>
              <a:t> </a:t>
            </a:r>
            <a:r>
              <a:rPr lang="en-US" altLang="zh-CN" sz="2100" dirty="0" smtClean="0"/>
              <a:t>ND    NL  ───────────────</a:t>
            </a:r>
          </a:p>
          <a:p>
            <a:pPr eaLnBrk="1" hangingPunct="1">
              <a:lnSpc>
                <a:spcPct val="90000"/>
              </a:lnSpc>
              <a:buFont typeface="Wingdings" pitchFamily="2" charset="2"/>
              <a:buNone/>
            </a:pPr>
            <a:r>
              <a:rPr lang="en-US" altLang="zh-CN" sz="2100" dirty="0" smtClean="0"/>
              <a:t>                  </a:t>
            </a:r>
            <a:r>
              <a:rPr lang="en-US" altLang="zh-CN" sz="2100" dirty="0" err="1" smtClean="0"/>
              <a:t>Sno</a:t>
            </a:r>
            <a:r>
              <a:rPr lang="en-US" altLang="zh-CN" sz="2100" dirty="0" smtClean="0"/>
              <a:t>        </a:t>
            </a:r>
            <a:r>
              <a:rPr lang="en-US" altLang="zh-CN" sz="2100" dirty="0" err="1" smtClean="0"/>
              <a:t>Sdept</a:t>
            </a:r>
            <a:r>
              <a:rPr lang="en-US" altLang="zh-CN" sz="2100" dirty="0" smtClean="0"/>
              <a:t>      </a:t>
            </a:r>
            <a:r>
              <a:rPr lang="en-US" altLang="zh-CN" sz="2100" dirty="0" err="1" smtClean="0"/>
              <a:t>Sloc</a:t>
            </a:r>
            <a:endParaRPr lang="en-US" altLang="zh-CN" sz="2100" dirty="0" smtClean="0"/>
          </a:p>
          <a:p>
            <a:pPr eaLnBrk="1" hangingPunct="1">
              <a:lnSpc>
                <a:spcPct val="90000"/>
              </a:lnSpc>
              <a:buFont typeface="Wingdings" pitchFamily="2" charset="2"/>
              <a:buNone/>
            </a:pPr>
            <a:r>
              <a:rPr lang="en-US" altLang="zh-CN" sz="2100" dirty="0" smtClean="0"/>
              <a:t>             ────────────────</a:t>
            </a:r>
          </a:p>
          <a:p>
            <a:pPr eaLnBrk="1" hangingPunct="1">
              <a:lnSpc>
                <a:spcPct val="90000"/>
              </a:lnSpc>
              <a:buFont typeface="Wingdings" pitchFamily="2" charset="2"/>
              <a:buNone/>
            </a:pPr>
            <a:r>
              <a:rPr lang="en-US" altLang="zh-CN" sz="2100" dirty="0" smtClean="0"/>
              <a:t>                 </a:t>
            </a:r>
            <a:r>
              <a:rPr lang="en-US" altLang="zh-CN" sz="1900" dirty="0" smtClean="0"/>
              <a:t>95001        CS         A</a:t>
            </a:r>
          </a:p>
          <a:p>
            <a:pPr eaLnBrk="1" hangingPunct="1">
              <a:lnSpc>
                <a:spcPct val="90000"/>
              </a:lnSpc>
              <a:buFont typeface="Wingdings" pitchFamily="2" charset="2"/>
              <a:buNone/>
            </a:pPr>
            <a:r>
              <a:rPr lang="en-US" altLang="zh-CN" sz="1900" dirty="0" smtClean="0"/>
              <a:t>                     95002        IS         B</a:t>
            </a:r>
          </a:p>
          <a:p>
            <a:pPr eaLnBrk="1" hangingPunct="1">
              <a:lnSpc>
                <a:spcPct val="90000"/>
              </a:lnSpc>
              <a:buFont typeface="Wingdings" pitchFamily="2" charset="2"/>
              <a:buNone/>
            </a:pPr>
            <a:r>
              <a:rPr lang="en-US" altLang="zh-CN" sz="1900" dirty="0" smtClean="0"/>
              <a:t>                     95003        MA         C</a:t>
            </a:r>
          </a:p>
          <a:p>
            <a:pPr eaLnBrk="1" hangingPunct="1">
              <a:lnSpc>
                <a:spcPct val="90000"/>
              </a:lnSpc>
              <a:buFont typeface="Wingdings" pitchFamily="2" charset="2"/>
              <a:buNone/>
            </a:pPr>
            <a:r>
              <a:rPr lang="en-US" altLang="zh-CN" sz="1900" dirty="0" smtClean="0"/>
              <a:t>                     95004        CS         A</a:t>
            </a:r>
          </a:p>
          <a:p>
            <a:pPr eaLnBrk="1" hangingPunct="1">
              <a:lnSpc>
                <a:spcPct val="90000"/>
              </a:lnSpc>
              <a:buFont typeface="Wingdings" pitchFamily="2" charset="2"/>
              <a:buNone/>
            </a:pPr>
            <a:r>
              <a:rPr lang="en-US" altLang="zh-CN" sz="1900" dirty="0" smtClean="0"/>
              <a:t>                     95005        PH         B</a:t>
            </a:r>
          </a:p>
          <a:p>
            <a:pPr eaLnBrk="1" hangingPunct="1">
              <a:lnSpc>
                <a:spcPct val="90000"/>
              </a:lnSpc>
              <a:buFont typeface="Wingdings" pitchFamily="2" charset="2"/>
              <a:buNone/>
            </a:pPr>
            <a:r>
              <a:rPr lang="en-US" altLang="zh-CN" sz="2100" dirty="0" smtClean="0"/>
              <a:t>             ────────────────</a:t>
            </a:r>
          </a:p>
          <a:p>
            <a:pPr eaLnBrk="1" hangingPunct="1">
              <a:lnSpc>
                <a:spcPct val="90000"/>
              </a:lnSpc>
              <a:buFont typeface="Wingdings" pitchFamily="2" charset="2"/>
              <a:buNone/>
            </a:pPr>
            <a:r>
              <a:rPr lang="zh-CN" altLang="en-US" sz="2100" dirty="0" smtClean="0"/>
              <a:t>它与</a:t>
            </a:r>
            <a:r>
              <a:rPr lang="en-US" altLang="zh-CN" sz="2100" dirty="0" smtClean="0"/>
              <a:t>SL</a:t>
            </a:r>
            <a:r>
              <a:rPr lang="zh-CN" altLang="en-US" sz="2100" dirty="0" smtClean="0"/>
              <a:t>关系完全一样，因此第三种分解方法</a:t>
            </a:r>
            <a:r>
              <a:rPr lang="zh-CN" altLang="en-US" sz="2100" b="1" dirty="0" smtClean="0">
                <a:solidFill>
                  <a:srgbClr val="FF0000"/>
                </a:solidFill>
              </a:rPr>
              <a:t>没有丢失信息</a:t>
            </a:r>
            <a:r>
              <a:rPr lang="zh-CN" altLang="en-US" sz="2100" dirty="0" smtClean="0"/>
              <a:t>。</a:t>
            </a:r>
          </a:p>
        </p:txBody>
      </p:sp>
      <p:sp>
        <p:nvSpPr>
          <p:cNvPr id="131076" name="AutoShape 4"/>
          <p:cNvSpPr>
            <a:spLocks noChangeArrowheads="1"/>
          </p:cNvSpPr>
          <p:nvPr/>
        </p:nvSpPr>
        <p:spPr bwMode="auto">
          <a:xfrm rot="5400000">
            <a:off x="1009650" y="1951038"/>
            <a:ext cx="228600" cy="304800"/>
          </a:xfrm>
          <a:prstGeom prst="flowChartCollate">
            <a:avLst/>
          </a:prstGeom>
          <a:solidFill>
            <a:srgbClr val="FFFFFF"/>
          </a:solidFill>
          <a:ln w="9525">
            <a:solidFill>
              <a:srgbClr val="000000"/>
            </a:solidFill>
            <a:miter lim="800000"/>
            <a:headEnd/>
            <a:tailEnd/>
          </a:ln>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zh-CN" altLang="en-US" smtClean="0"/>
              <a:t>关系模式的分解（续）</a:t>
            </a:r>
          </a:p>
        </p:txBody>
      </p:sp>
      <p:sp>
        <p:nvSpPr>
          <p:cNvPr id="132099" name="Rectangle 3"/>
          <p:cNvSpPr>
            <a:spLocks noGrp="1" noChangeArrowheads="1"/>
          </p:cNvSpPr>
          <p:nvPr>
            <p:ph type="body" idx="1"/>
          </p:nvPr>
        </p:nvSpPr>
        <p:spPr/>
        <p:txBody>
          <a:bodyPr/>
          <a:lstStyle/>
          <a:p>
            <a:pPr eaLnBrk="1" hangingPunct="1"/>
            <a:r>
              <a:rPr lang="zh-CN" altLang="en-US" sz="2600" dirty="0" smtClean="0"/>
              <a:t>具有无损连接性的模式分解</a:t>
            </a:r>
          </a:p>
          <a:p>
            <a:pPr lvl="1" eaLnBrk="1" hangingPunct="1"/>
            <a:r>
              <a:rPr lang="zh-CN" altLang="en-US" sz="2200" dirty="0" smtClean="0"/>
              <a:t>设关系模式</a:t>
            </a:r>
            <a:r>
              <a:rPr lang="en-US" altLang="zh-CN" sz="2200" dirty="0" smtClean="0"/>
              <a:t>R&lt;U,F&gt;</a:t>
            </a:r>
            <a:r>
              <a:rPr lang="zh-CN" altLang="en-US" sz="2200" dirty="0" smtClean="0"/>
              <a:t>被分解为若干个关系模式</a:t>
            </a:r>
            <a:r>
              <a:rPr lang="en-US" altLang="zh-CN" sz="2200" dirty="0" smtClean="0"/>
              <a:t>R1&lt;U1,F1&gt;</a:t>
            </a:r>
            <a:r>
              <a:rPr lang="zh-CN" altLang="en-US" sz="2200" dirty="0" smtClean="0"/>
              <a:t>，</a:t>
            </a:r>
            <a:r>
              <a:rPr lang="en-US" altLang="zh-CN" sz="2200" dirty="0" smtClean="0"/>
              <a:t>R2&lt;U2,F2&gt;</a:t>
            </a:r>
            <a:r>
              <a:rPr lang="zh-CN" altLang="en-US" sz="2200" dirty="0" smtClean="0"/>
              <a:t>，</a:t>
            </a:r>
            <a:r>
              <a:rPr lang="en-US" altLang="zh-CN" sz="2200" dirty="0" smtClean="0"/>
              <a:t>…  </a:t>
            </a:r>
            <a:r>
              <a:rPr lang="zh-CN" altLang="en-US" sz="2200" dirty="0" smtClean="0"/>
              <a:t>，</a:t>
            </a:r>
            <a:r>
              <a:rPr lang="en-US" altLang="zh-CN" sz="2200" dirty="0" err="1" smtClean="0"/>
              <a:t>Rn</a:t>
            </a:r>
            <a:r>
              <a:rPr lang="en-US" altLang="zh-CN" sz="2200" dirty="0" smtClean="0"/>
              <a:t>&lt;</a:t>
            </a:r>
            <a:r>
              <a:rPr lang="en-US" altLang="zh-CN" sz="2200" dirty="0" err="1" smtClean="0"/>
              <a:t>Un,Fn</a:t>
            </a:r>
            <a:r>
              <a:rPr lang="en-US" altLang="zh-CN" sz="2200" dirty="0" smtClean="0"/>
              <a:t>&gt;</a:t>
            </a:r>
            <a:r>
              <a:rPr lang="zh-CN" altLang="en-US" sz="2200" dirty="0" smtClean="0"/>
              <a:t>（其中</a:t>
            </a:r>
            <a:r>
              <a:rPr lang="en-US" altLang="zh-CN" sz="2200" dirty="0" smtClean="0"/>
              <a:t>U=U1∪U2∪…  ∪Un</a:t>
            </a:r>
            <a:r>
              <a:rPr lang="zh-CN" altLang="en-US" sz="2200" dirty="0" smtClean="0"/>
              <a:t>，且不存在</a:t>
            </a:r>
            <a:r>
              <a:rPr lang="en-US" altLang="zh-CN" sz="2200" dirty="0" err="1" smtClean="0"/>
              <a:t>Ui</a:t>
            </a:r>
            <a:r>
              <a:rPr lang="en-US" altLang="zh-CN" sz="2200" dirty="0" smtClean="0"/>
              <a:t> </a:t>
            </a:r>
            <a:r>
              <a:rPr lang="en-US" altLang="zh-CN" sz="2200" dirty="0" smtClean="0">
                <a:sym typeface="Symbol" pitchFamily="18" charset="2"/>
              </a:rPr>
              <a:t></a:t>
            </a:r>
            <a:r>
              <a:rPr lang="en-US" altLang="zh-CN" sz="2200" dirty="0" smtClean="0"/>
              <a:t> </a:t>
            </a:r>
            <a:r>
              <a:rPr lang="en-US" altLang="zh-CN" sz="2200" dirty="0" err="1" smtClean="0"/>
              <a:t>Uj</a:t>
            </a:r>
            <a:r>
              <a:rPr lang="zh-CN" altLang="en-US" sz="2200" dirty="0" smtClean="0"/>
              <a:t>，</a:t>
            </a:r>
            <a:r>
              <a:rPr lang="en-US" altLang="zh-CN" sz="2200" dirty="0" smtClean="0"/>
              <a:t>Fi</a:t>
            </a:r>
            <a:r>
              <a:rPr lang="zh-CN" altLang="en-US" sz="2200" dirty="0" smtClean="0"/>
              <a:t>为</a:t>
            </a:r>
            <a:r>
              <a:rPr lang="en-US" altLang="zh-CN" sz="2200" dirty="0" smtClean="0"/>
              <a:t>F</a:t>
            </a:r>
            <a:r>
              <a:rPr lang="zh-CN" altLang="en-US" sz="2200" dirty="0" smtClean="0"/>
              <a:t>在</a:t>
            </a:r>
            <a:r>
              <a:rPr lang="en-US" altLang="zh-CN" sz="2200" dirty="0" err="1" smtClean="0"/>
              <a:t>Ui</a:t>
            </a:r>
            <a:r>
              <a:rPr lang="zh-CN" altLang="en-US" sz="2200" dirty="0" smtClean="0"/>
              <a:t>上的投影），若</a:t>
            </a:r>
            <a:r>
              <a:rPr lang="en-US" altLang="zh-CN" sz="2200" dirty="0" smtClean="0"/>
              <a:t>R</a:t>
            </a:r>
            <a:r>
              <a:rPr lang="zh-CN" altLang="en-US" sz="2200" dirty="0" smtClean="0"/>
              <a:t>与</a:t>
            </a:r>
            <a:r>
              <a:rPr lang="en-US" altLang="zh-CN" sz="2200" dirty="0" smtClean="0"/>
              <a:t>R1</a:t>
            </a:r>
            <a:r>
              <a:rPr lang="zh-CN" altLang="en-US" sz="2200" dirty="0" smtClean="0"/>
              <a:t>、</a:t>
            </a:r>
            <a:r>
              <a:rPr lang="en-US" altLang="zh-CN" sz="2200" dirty="0" smtClean="0"/>
              <a:t>R2</a:t>
            </a:r>
            <a:r>
              <a:rPr lang="zh-CN" altLang="en-US" sz="2200" dirty="0" smtClean="0"/>
              <a:t>、</a:t>
            </a:r>
            <a:r>
              <a:rPr lang="en-US" altLang="zh-CN" sz="2200" dirty="0" smtClean="0"/>
              <a:t>…</a:t>
            </a:r>
            <a:r>
              <a:rPr lang="zh-CN" altLang="en-US" sz="2200" dirty="0" smtClean="0"/>
              <a:t>、</a:t>
            </a:r>
            <a:r>
              <a:rPr lang="en-US" altLang="zh-CN" sz="2200" dirty="0" err="1" smtClean="0"/>
              <a:t>Rn</a:t>
            </a:r>
            <a:r>
              <a:rPr lang="zh-CN" altLang="en-US" sz="2200" dirty="0" smtClean="0"/>
              <a:t>自然连接的结果相等，则称关系模式</a:t>
            </a:r>
            <a:r>
              <a:rPr lang="en-US" altLang="zh-CN" sz="2200" dirty="0" smtClean="0"/>
              <a:t>R</a:t>
            </a:r>
            <a:r>
              <a:rPr lang="zh-CN" altLang="en-US" sz="2200" dirty="0" smtClean="0"/>
              <a:t>的这个分解具有</a:t>
            </a:r>
            <a:r>
              <a:rPr lang="zh-CN" altLang="en-US" sz="2200" b="1" dirty="0" smtClean="0">
                <a:solidFill>
                  <a:srgbClr val="FF0000"/>
                </a:solidFill>
              </a:rPr>
              <a:t>无损连接性</a:t>
            </a:r>
            <a:r>
              <a:rPr lang="zh-CN" altLang="en-US" sz="2200" dirty="0" smtClean="0"/>
              <a:t>（</a:t>
            </a:r>
            <a:r>
              <a:rPr lang="en-US" altLang="zh-CN" sz="2200" dirty="0" smtClean="0"/>
              <a:t>Lossless join</a:t>
            </a:r>
            <a:r>
              <a:rPr lang="zh-CN" altLang="en-US" sz="2200" dirty="0" smtClean="0"/>
              <a:t>）。</a:t>
            </a:r>
          </a:p>
          <a:p>
            <a:pPr lvl="1" eaLnBrk="1" hangingPunct="1"/>
            <a:r>
              <a:rPr lang="zh-CN" altLang="en-US" sz="2200" dirty="0" smtClean="0"/>
              <a:t>只有具有无损连接性的分解才能够保证不丢失信息。</a:t>
            </a:r>
          </a:p>
          <a:p>
            <a:pPr lvl="1" eaLnBrk="1" hangingPunct="1"/>
            <a:r>
              <a:rPr lang="zh-CN" altLang="en-US" sz="2200" dirty="0" smtClean="0"/>
              <a:t>无损连接性不一定能解决插入异常、删除异常、修改复杂、数据冗余等问题</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smtClean="0"/>
              <a:t>关系模式的分解（续）</a:t>
            </a:r>
          </a:p>
        </p:txBody>
      </p:sp>
      <p:sp>
        <p:nvSpPr>
          <p:cNvPr id="133123"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100" smtClean="0"/>
              <a:t>例：</a:t>
            </a:r>
          </a:p>
          <a:p>
            <a:pPr eaLnBrk="1" hangingPunct="1">
              <a:lnSpc>
                <a:spcPct val="90000"/>
              </a:lnSpc>
              <a:buFont typeface="Wingdings" pitchFamily="2" charset="2"/>
              <a:buNone/>
            </a:pPr>
            <a:r>
              <a:rPr lang="zh-CN" altLang="en-US" sz="2100" smtClean="0"/>
              <a:t>上面的第三种分解方法虽然具有无损连接性，保证了不丢失原关系中的信息，但它并没有解决插入异常、删除异常、修改复杂、数据冗余等问题。</a:t>
            </a:r>
          </a:p>
          <a:p>
            <a:pPr eaLnBrk="1" hangingPunct="1">
              <a:lnSpc>
                <a:spcPct val="90000"/>
              </a:lnSpc>
              <a:buFont typeface="Wingdings" pitchFamily="2" charset="2"/>
              <a:buNone/>
            </a:pPr>
            <a:r>
              <a:rPr lang="zh-CN" altLang="en-US" sz="2100" smtClean="0"/>
              <a:t>例如</a:t>
            </a:r>
            <a:r>
              <a:rPr lang="en-US" altLang="zh-CN" sz="2100" smtClean="0"/>
              <a:t>95001</a:t>
            </a:r>
            <a:r>
              <a:rPr lang="zh-CN" altLang="en-US" sz="2100" smtClean="0"/>
              <a:t>学生由</a:t>
            </a:r>
            <a:r>
              <a:rPr lang="en-US" altLang="zh-CN" sz="2100" smtClean="0"/>
              <a:t>CS</a:t>
            </a:r>
            <a:r>
              <a:rPr lang="zh-CN" altLang="en-US" sz="2100" smtClean="0"/>
              <a:t>系转到</a:t>
            </a:r>
            <a:r>
              <a:rPr lang="en-US" altLang="zh-CN" sz="2100" smtClean="0"/>
              <a:t>IS</a:t>
            </a:r>
            <a:r>
              <a:rPr lang="zh-CN" altLang="en-US" sz="2100" smtClean="0"/>
              <a:t>系，</a:t>
            </a:r>
            <a:r>
              <a:rPr lang="en-US" altLang="zh-CN" sz="2100" smtClean="0"/>
              <a:t>ND</a:t>
            </a:r>
            <a:r>
              <a:rPr lang="zh-CN" altLang="en-US" sz="2100" smtClean="0"/>
              <a:t>关系的</a:t>
            </a:r>
            <a:r>
              <a:rPr lang="en-US" altLang="zh-CN" sz="2100" smtClean="0"/>
              <a:t>(95001, CS)</a:t>
            </a:r>
            <a:r>
              <a:rPr lang="zh-CN" altLang="en-US" sz="2100" smtClean="0"/>
              <a:t>元组和</a:t>
            </a:r>
            <a:r>
              <a:rPr lang="en-US" altLang="zh-CN" sz="2100" smtClean="0"/>
              <a:t>NL</a:t>
            </a:r>
            <a:r>
              <a:rPr lang="zh-CN" altLang="en-US" sz="2100" smtClean="0"/>
              <a:t>关系的</a:t>
            </a:r>
            <a:r>
              <a:rPr lang="en-US" altLang="zh-CN" sz="2100" smtClean="0"/>
              <a:t>(95001, A)</a:t>
            </a:r>
            <a:r>
              <a:rPr lang="zh-CN" altLang="en-US" sz="2100" smtClean="0"/>
              <a:t>元组必须同时进行修改，否则会破坏数据库的一致性。</a:t>
            </a:r>
          </a:p>
          <a:p>
            <a:pPr eaLnBrk="1" hangingPunct="1">
              <a:lnSpc>
                <a:spcPct val="90000"/>
              </a:lnSpc>
              <a:buFont typeface="Wingdings" pitchFamily="2" charset="2"/>
              <a:buNone/>
            </a:pPr>
            <a:r>
              <a:rPr lang="zh-CN" altLang="en-US" sz="2100" smtClean="0"/>
              <a:t>之所以出现上述问题，是因为分解得到的两个关系模式不是互相独立的。</a:t>
            </a:r>
            <a:r>
              <a:rPr lang="en-US" altLang="zh-CN" sz="2100" smtClean="0"/>
              <a:t>SL</a:t>
            </a:r>
            <a:r>
              <a:rPr lang="zh-CN" altLang="en-US" sz="2100" smtClean="0"/>
              <a:t>中的函数依赖</a:t>
            </a:r>
            <a:r>
              <a:rPr lang="en-US" altLang="zh-CN" sz="2100" smtClean="0"/>
              <a:t>Sdept→Sloc</a:t>
            </a:r>
            <a:r>
              <a:rPr lang="zh-CN" altLang="en-US" sz="2100" smtClean="0"/>
              <a:t>既没有投影到关系模式</a:t>
            </a:r>
            <a:r>
              <a:rPr lang="en-US" altLang="zh-CN" sz="2100" smtClean="0"/>
              <a:t>ND</a:t>
            </a:r>
            <a:r>
              <a:rPr lang="zh-CN" altLang="en-US" sz="2100" smtClean="0"/>
              <a:t>上，也没有投影到关系模式</a:t>
            </a:r>
            <a:r>
              <a:rPr lang="en-US" altLang="zh-CN" sz="2100" smtClean="0"/>
              <a:t>NL</a:t>
            </a:r>
            <a:r>
              <a:rPr lang="zh-CN" altLang="en-US" sz="2100" smtClean="0"/>
              <a:t>上，而是跨在这两个关系模式上。也就是这种分解方法没有保持原关系中的函数依赖</a:t>
            </a:r>
            <a:r>
              <a:rPr lang="zh-CN" altLang="en-US" sz="260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zh-CN" altLang="en-US" smtClean="0"/>
              <a:t>关系模式的分解（续）</a:t>
            </a:r>
          </a:p>
        </p:txBody>
      </p:sp>
      <p:sp>
        <p:nvSpPr>
          <p:cNvPr id="134147" name="Rectangle 3"/>
          <p:cNvSpPr>
            <a:spLocks noGrp="1" noChangeArrowheads="1"/>
          </p:cNvSpPr>
          <p:nvPr>
            <p:ph type="body" idx="1"/>
          </p:nvPr>
        </p:nvSpPr>
        <p:spPr/>
        <p:txBody>
          <a:bodyPr/>
          <a:lstStyle/>
          <a:p>
            <a:pPr eaLnBrk="1" hangingPunct="1">
              <a:lnSpc>
                <a:spcPct val="90000"/>
              </a:lnSpc>
            </a:pPr>
            <a:r>
              <a:rPr lang="zh-CN" altLang="en-US" sz="3400" dirty="0" smtClean="0"/>
              <a:t>保持函数依赖的模式分解</a:t>
            </a:r>
          </a:p>
          <a:p>
            <a:pPr lvl="1" eaLnBrk="1" hangingPunct="1">
              <a:lnSpc>
                <a:spcPct val="90000"/>
              </a:lnSpc>
            </a:pPr>
            <a:r>
              <a:rPr lang="zh-CN" altLang="en-US" dirty="0" smtClean="0"/>
              <a:t>设关系模式</a:t>
            </a:r>
            <a:r>
              <a:rPr lang="en-US" altLang="zh-CN" dirty="0" smtClean="0"/>
              <a:t>R&lt;U,F&gt;</a:t>
            </a:r>
            <a:r>
              <a:rPr lang="zh-CN" altLang="en-US" dirty="0" smtClean="0"/>
              <a:t>被分解为若干个关系模式</a:t>
            </a:r>
            <a:r>
              <a:rPr lang="en-US" altLang="zh-CN" dirty="0" smtClean="0"/>
              <a:t>R</a:t>
            </a:r>
            <a:r>
              <a:rPr lang="en-US" altLang="zh-CN" baseline="-25000" dirty="0" smtClean="0"/>
              <a:t>1</a:t>
            </a:r>
            <a:r>
              <a:rPr lang="en-US" altLang="zh-CN" dirty="0" smtClean="0"/>
              <a:t>&lt;U</a:t>
            </a:r>
            <a:r>
              <a:rPr lang="en-US" altLang="zh-CN" baseline="-25000" dirty="0" smtClean="0"/>
              <a:t>1</a:t>
            </a:r>
            <a:r>
              <a:rPr lang="en-US" altLang="zh-CN" dirty="0" smtClean="0"/>
              <a:t>,F</a:t>
            </a:r>
            <a:r>
              <a:rPr lang="en-US" altLang="zh-CN" baseline="-25000" dirty="0" smtClean="0"/>
              <a:t>1</a:t>
            </a:r>
            <a:r>
              <a:rPr lang="en-US" altLang="zh-CN" dirty="0" smtClean="0"/>
              <a:t>&gt;</a:t>
            </a:r>
            <a:r>
              <a:rPr lang="zh-CN" altLang="en-US" dirty="0" smtClean="0"/>
              <a:t>，</a:t>
            </a:r>
            <a:r>
              <a:rPr lang="en-US" altLang="zh-CN" dirty="0" smtClean="0"/>
              <a:t>R</a:t>
            </a:r>
            <a:r>
              <a:rPr lang="en-US" altLang="zh-CN" baseline="-25000" dirty="0" smtClean="0"/>
              <a:t>2</a:t>
            </a:r>
            <a:r>
              <a:rPr lang="en-US" altLang="zh-CN" dirty="0" smtClean="0"/>
              <a:t>&lt;U</a:t>
            </a:r>
            <a:r>
              <a:rPr lang="en-US" altLang="zh-CN" baseline="-25000" dirty="0" smtClean="0"/>
              <a:t>2</a:t>
            </a:r>
            <a:r>
              <a:rPr lang="en-US" altLang="zh-CN" dirty="0" smtClean="0"/>
              <a:t>,F</a:t>
            </a:r>
            <a:r>
              <a:rPr lang="en-US" altLang="zh-CN" baseline="-25000" dirty="0" smtClean="0"/>
              <a:t>2</a:t>
            </a:r>
            <a:r>
              <a:rPr lang="en-US" altLang="zh-CN" dirty="0" smtClean="0"/>
              <a:t>&gt;</a:t>
            </a:r>
            <a:r>
              <a:rPr lang="zh-CN" altLang="en-US" dirty="0" smtClean="0"/>
              <a:t>，</a:t>
            </a:r>
            <a:r>
              <a:rPr lang="en-US" altLang="zh-CN" dirty="0" smtClean="0"/>
              <a:t>…  </a:t>
            </a:r>
            <a:r>
              <a:rPr lang="zh-CN" altLang="en-US" dirty="0" smtClean="0"/>
              <a:t>，</a:t>
            </a:r>
            <a:r>
              <a:rPr lang="en-US" altLang="zh-CN" dirty="0" err="1" smtClean="0"/>
              <a:t>R</a:t>
            </a:r>
            <a:r>
              <a:rPr lang="en-US" altLang="zh-CN" baseline="-25000" dirty="0" err="1" smtClean="0"/>
              <a:t>n</a:t>
            </a:r>
            <a:r>
              <a:rPr lang="en-US" altLang="zh-CN" dirty="0" smtClean="0"/>
              <a:t>&lt;</a:t>
            </a:r>
            <a:r>
              <a:rPr lang="en-US" altLang="zh-CN" dirty="0" err="1" smtClean="0"/>
              <a:t>U</a:t>
            </a:r>
            <a:r>
              <a:rPr lang="en-US" altLang="zh-CN" baseline="-25000" dirty="0" err="1" smtClean="0"/>
              <a:t>n</a:t>
            </a:r>
            <a:r>
              <a:rPr lang="en-US" altLang="zh-CN" dirty="0" err="1" smtClean="0"/>
              <a:t>,F</a:t>
            </a:r>
            <a:r>
              <a:rPr lang="en-US" altLang="zh-CN" baseline="-25000" dirty="0" err="1" smtClean="0"/>
              <a:t>n</a:t>
            </a:r>
            <a:r>
              <a:rPr lang="en-US" altLang="zh-CN" dirty="0" smtClean="0"/>
              <a:t>&gt; </a:t>
            </a:r>
            <a:r>
              <a:rPr lang="zh-CN" altLang="en-US" dirty="0" smtClean="0"/>
              <a:t>（其中</a:t>
            </a:r>
            <a:r>
              <a:rPr lang="en-US" altLang="zh-CN" dirty="0" smtClean="0"/>
              <a:t>U=U</a:t>
            </a:r>
            <a:r>
              <a:rPr lang="en-US" altLang="zh-CN" baseline="-25000" dirty="0" smtClean="0"/>
              <a:t>1</a:t>
            </a:r>
            <a:r>
              <a:rPr lang="en-US" altLang="zh-CN" dirty="0" smtClean="0"/>
              <a:t>∪U</a:t>
            </a:r>
            <a:r>
              <a:rPr lang="en-US" altLang="zh-CN" baseline="-25000" dirty="0" smtClean="0"/>
              <a:t>2</a:t>
            </a:r>
            <a:r>
              <a:rPr lang="en-US" altLang="zh-CN" dirty="0" smtClean="0"/>
              <a:t>∪… ∪U</a:t>
            </a:r>
            <a:r>
              <a:rPr lang="en-US" altLang="zh-CN" baseline="-25000" dirty="0" smtClean="0"/>
              <a:t>n</a:t>
            </a:r>
            <a:r>
              <a:rPr lang="zh-CN" altLang="en-US" dirty="0" smtClean="0"/>
              <a:t>，且不存在</a:t>
            </a:r>
            <a:r>
              <a:rPr lang="en-US" altLang="zh-CN" dirty="0" err="1" smtClean="0"/>
              <a:t>U</a:t>
            </a:r>
            <a:r>
              <a:rPr lang="en-US" altLang="zh-CN" baseline="-25000" dirty="0" err="1" smtClean="0"/>
              <a:t>i</a:t>
            </a:r>
            <a:r>
              <a:rPr lang="en-US" altLang="zh-CN" baseline="-25000" dirty="0" smtClean="0"/>
              <a:t> </a:t>
            </a:r>
            <a:r>
              <a:rPr lang="en-US" altLang="zh-CN" dirty="0" smtClean="0">
                <a:sym typeface="Symbol" pitchFamily="18" charset="2"/>
              </a:rPr>
              <a:t></a:t>
            </a:r>
            <a:r>
              <a:rPr lang="en-US" altLang="zh-CN" dirty="0" smtClean="0"/>
              <a:t> </a:t>
            </a:r>
            <a:r>
              <a:rPr lang="en-US" altLang="zh-CN" dirty="0" err="1" smtClean="0"/>
              <a:t>U</a:t>
            </a:r>
            <a:r>
              <a:rPr lang="en-US" altLang="zh-CN" baseline="-25000" dirty="0" err="1" smtClean="0"/>
              <a:t>j</a:t>
            </a:r>
            <a:r>
              <a:rPr lang="zh-CN" altLang="en-US" dirty="0" smtClean="0"/>
              <a:t>，</a:t>
            </a:r>
            <a:r>
              <a:rPr lang="en-US" altLang="zh-CN" dirty="0" smtClean="0"/>
              <a:t>F</a:t>
            </a:r>
            <a:r>
              <a:rPr lang="en-US" altLang="zh-CN" baseline="-25000" dirty="0" smtClean="0"/>
              <a:t>i</a:t>
            </a:r>
            <a:r>
              <a:rPr lang="zh-CN" altLang="en-US" dirty="0" smtClean="0"/>
              <a:t>为</a:t>
            </a:r>
            <a:r>
              <a:rPr lang="en-US" altLang="zh-CN" dirty="0" smtClean="0"/>
              <a:t>F</a:t>
            </a:r>
            <a:r>
              <a:rPr lang="zh-CN" altLang="en-US" dirty="0" smtClean="0"/>
              <a:t>在</a:t>
            </a:r>
            <a:r>
              <a:rPr lang="en-US" altLang="zh-CN" dirty="0" err="1" smtClean="0"/>
              <a:t>U</a:t>
            </a:r>
            <a:r>
              <a:rPr lang="en-US" altLang="zh-CN" baseline="-25000" dirty="0" err="1" smtClean="0"/>
              <a:t>i</a:t>
            </a:r>
            <a:r>
              <a:rPr lang="zh-CN" altLang="en-US" dirty="0" smtClean="0"/>
              <a:t>上的投影），若</a:t>
            </a:r>
            <a:r>
              <a:rPr lang="en-US" altLang="zh-CN" dirty="0" smtClean="0"/>
              <a:t>F</a:t>
            </a:r>
            <a:r>
              <a:rPr lang="zh-CN" altLang="en-US" dirty="0" smtClean="0"/>
              <a:t>所逻辑蕴含的函数依赖一定也由分解得到的某个关系模式中的函数依赖</a:t>
            </a:r>
            <a:r>
              <a:rPr lang="en-US" altLang="zh-CN" dirty="0" smtClean="0"/>
              <a:t>F</a:t>
            </a:r>
            <a:r>
              <a:rPr lang="en-US" altLang="zh-CN" baseline="-25000" dirty="0" smtClean="0"/>
              <a:t>i</a:t>
            </a:r>
            <a:r>
              <a:rPr lang="zh-CN" altLang="en-US" dirty="0" smtClean="0"/>
              <a:t>所逻辑蕴含，则称关系模式</a:t>
            </a:r>
            <a:r>
              <a:rPr lang="en-US" altLang="zh-CN" dirty="0" smtClean="0"/>
              <a:t>R</a:t>
            </a:r>
            <a:r>
              <a:rPr lang="zh-CN" altLang="en-US" dirty="0" smtClean="0"/>
              <a:t>的这个分解是</a:t>
            </a:r>
            <a:r>
              <a:rPr lang="zh-CN" altLang="en-US" b="1" dirty="0" smtClean="0">
                <a:solidFill>
                  <a:srgbClr val="FF0000"/>
                </a:solidFill>
              </a:rPr>
              <a:t>保持函数依赖</a:t>
            </a:r>
            <a:r>
              <a:rPr lang="zh-CN" altLang="en-US" dirty="0" smtClean="0"/>
              <a:t>的（</a:t>
            </a:r>
            <a:r>
              <a:rPr lang="en-US" altLang="zh-CN" dirty="0" smtClean="0"/>
              <a:t>Preserve dependency</a:t>
            </a:r>
            <a:r>
              <a:rPr lang="zh-CN" altLang="en-US"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129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什么是数据依赖（续）</a:t>
            </a:r>
          </a:p>
        </p:txBody>
      </p:sp>
      <p:sp>
        <p:nvSpPr>
          <p:cNvPr id="1536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3400" dirty="0" smtClean="0"/>
              <a:t>3. </a:t>
            </a:r>
            <a:r>
              <a:rPr lang="zh-CN" altLang="en-US" sz="3400" dirty="0" smtClean="0"/>
              <a:t>数据依赖的主要类型</a:t>
            </a:r>
          </a:p>
          <a:p>
            <a:pPr eaLnBrk="1" hangingPunct="1">
              <a:lnSpc>
                <a:spcPct val="120000"/>
              </a:lnSpc>
              <a:spcAft>
                <a:spcPct val="30000"/>
              </a:spcAft>
            </a:pPr>
            <a:r>
              <a:rPr lang="zh-CN" altLang="en-US" dirty="0" smtClean="0"/>
              <a:t>函数依赖（</a:t>
            </a:r>
            <a:r>
              <a:rPr lang="en-US" altLang="zh-CN" dirty="0" smtClean="0"/>
              <a:t>Functional Dependency</a:t>
            </a:r>
            <a:r>
              <a:rPr lang="zh-CN" altLang="en-US" dirty="0" smtClean="0"/>
              <a:t>，简记为</a:t>
            </a:r>
            <a:r>
              <a:rPr lang="en-US" altLang="zh-CN" dirty="0" smtClean="0"/>
              <a:t>FD</a:t>
            </a:r>
            <a:r>
              <a:rPr lang="zh-CN" altLang="en-US" dirty="0" smtClean="0"/>
              <a:t>）</a:t>
            </a:r>
          </a:p>
          <a:p>
            <a:pPr eaLnBrk="1" hangingPunct="1">
              <a:lnSpc>
                <a:spcPct val="120000"/>
              </a:lnSpc>
              <a:spcAft>
                <a:spcPct val="30000"/>
              </a:spcAft>
            </a:pPr>
            <a:r>
              <a:rPr lang="zh-CN" altLang="en-US" dirty="0" smtClean="0"/>
              <a:t>多值依赖（</a:t>
            </a:r>
            <a:r>
              <a:rPr lang="en-US" altLang="zh-CN" dirty="0" smtClean="0"/>
              <a:t>Multivalued Dependency</a:t>
            </a:r>
            <a:r>
              <a:rPr lang="zh-CN" altLang="en-US" dirty="0" smtClean="0"/>
              <a:t>，简记为</a:t>
            </a:r>
            <a:r>
              <a:rPr lang="en-US" altLang="zh-CN" dirty="0" smtClean="0"/>
              <a:t>MVD</a:t>
            </a:r>
            <a:r>
              <a:rPr lang="zh-CN" altLang="en-US"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smtClean="0"/>
              <a:t>关系模式的分解（续）</a:t>
            </a:r>
          </a:p>
        </p:txBody>
      </p:sp>
      <p:sp>
        <p:nvSpPr>
          <p:cNvPr id="135171"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dirty="0" smtClean="0"/>
              <a:t>例：第四种分解方法</a:t>
            </a:r>
          </a:p>
          <a:p>
            <a:pPr eaLnBrk="1" hangingPunct="1">
              <a:lnSpc>
                <a:spcPct val="90000"/>
              </a:lnSpc>
              <a:buClrTx/>
              <a:buSzTx/>
              <a:buFontTx/>
              <a:buNone/>
            </a:pPr>
            <a:r>
              <a:rPr lang="zh-CN" altLang="en-US" dirty="0" smtClean="0"/>
              <a:t>    将</a:t>
            </a:r>
            <a:r>
              <a:rPr lang="en-US" altLang="zh-CN" dirty="0" smtClean="0"/>
              <a:t>SL</a:t>
            </a:r>
            <a:r>
              <a:rPr lang="zh-CN" altLang="en-US" dirty="0" smtClean="0"/>
              <a:t>分解为下面二个关系模式：</a:t>
            </a:r>
          </a:p>
          <a:p>
            <a:pPr eaLnBrk="1" hangingPunct="1">
              <a:lnSpc>
                <a:spcPct val="90000"/>
              </a:lnSpc>
              <a:buClrTx/>
              <a:buSzTx/>
              <a:buFontTx/>
              <a:buNone/>
            </a:pPr>
            <a:r>
              <a:rPr lang="zh-CN" altLang="en-US" dirty="0" smtClean="0"/>
              <a:t>               </a:t>
            </a:r>
            <a:r>
              <a:rPr lang="en-US" altLang="zh-CN" dirty="0" smtClean="0"/>
              <a:t>ND(</a:t>
            </a:r>
            <a:r>
              <a:rPr lang="en-US" altLang="zh-CN" dirty="0" err="1" smtClean="0"/>
              <a:t>Sno</a:t>
            </a:r>
            <a:r>
              <a:rPr lang="en-US" altLang="zh-CN" dirty="0" smtClean="0"/>
              <a:t>, </a:t>
            </a:r>
            <a:r>
              <a:rPr lang="en-US" altLang="zh-CN" dirty="0" err="1" smtClean="0"/>
              <a:t>Sdept</a:t>
            </a:r>
            <a:r>
              <a:rPr lang="en-US" altLang="zh-CN" dirty="0" smtClean="0"/>
              <a:t>)</a:t>
            </a:r>
          </a:p>
          <a:p>
            <a:pPr eaLnBrk="1" hangingPunct="1">
              <a:lnSpc>
                <a:spcPct val="90000"/>
              </a:lnSpc>
              <a:buClrTx/>
              <a:buSzTx/>
              <a:buFontTx/>
              <a:buNone/>
            </a:pPr>
            <a:r>
              <a:rPr lang="en-US" altLang="zh-CN" dirty="0" smtClean="0"/>
              <a:t>               DL(</a:t>
            </a:r>
            <a:r>
              <a:rPr lang="en-US" altLang="zh-CN" dirty="0" err="1" smtClean="0"/>
              <a:t>Sdept</a:t>
            </a:r>
            <a:r>
              <a:rPr lang="en-US" altLang="zh-CN" dirty="0" smtClean="0"/>
              <a:t>, </a:t>
            </a:r>
            <a:r>
              <a:rPr lang="en-US" altLang="zh-CN" dirty="0" err="1" smtClean="0"/>
              <a:t>Sloc</a:t>
            </a:r>
            <a:r>
              <a:rPr lang="en-US" altLang="zh-CN" dirty="0" smtClean="0"/>
              <a:t>)</a:t>
            </a:r>
          </a:p>
          <a:p>
            <a:pPr eaLnBrk="1" hangingPunct="1">
              <a:lnSpc>
                <a:spcPct val="90000"/>
              </a:lnSpc>
              <a:buClrTx/>
              <a:buSzTx/>
              <a:buFontTx/>
              <a:buNone/>
            </a:pPr>
            <a:r>
              <a:rPr lang="en-US" altLang="zh-CN" dirty="0" smtClean="0"/>
              <a:t>        </a:t>
            </a:r>
            <a:r>
              <a:rPr lang="zh-CN" altLang="en-US" dirty="0" smtClean="0"/>
              <a:t>这种分解方法就</a:t>
            </a:r>
            <a:r>
              <a:rPr lang="zh-CN" altLang="en-US" b="1" dirty="0" smtClean="0">
                <a:solidFill>
                  <a:srgbClr val="FF0000"/>
                </a:solidFill>
              </a:rPr>
              <a:t>保持了函数依赖</a:t>
            </a:r>
            <a:r>
              <a:rPr lang="zh-CN" altLang="en-US"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smtClean="0"/>
              <a:t>关系模式的分解（续）</a:t>
            </a:r>
          </a:p>
        </p:txBody>
      </p:sp>
      <p:sp>
        <p:nvSpPr>
          <p:cNvPr id="136195" name="Rectangle 3"/>
          <p:cNvSpPr>
            <a:spLocks noGrp="1" noChangeArrowheads="1"/>
          </p:cNvSpPr>
          <p:nvPr>
            <p:ph type="body" idx="1"/>
          </p:nvPr>
        </p:nvSpPr>
        <p:spPr/>
        <p:txBody>
          <a:bodyPr/>
          <a:lstStyle/>
          <a:p>
            <a:pPr eaLnBrk="1" hangingPunct="1">
              <a:lnSpc>
                <a:spcPct val="90000"/>
              </a:lnSpc>
            </a:pPr>
            <a:r>
              <a:rPr lang="zh-CN" altLang="en-US" sz="3400" dirty="0" smtClean="0"/>
              <a:t>判断对关系模式的一个分解是否与原关系模式</a:t>
            </a:r>
            <a:r>
              <a:rPr lang="zh-CN" altLang="en-US" sz="3400" b="1" dirty="0" smtClean="0">
                <a:solidFill>
                  <a:srgbClr val="FF0000"/>
                </a:solidFill>
              </a:rPr>
              <a:t>等价的标准</a:t>
            </a:r>
          </a:p>
          <a:p>
            <a:pPr eaLnBrk="1" hangingPunct="1">
              <a:lnSpc>
                <a:spcPct val="90000"/>
              </a:lnSpc>
              <a:buFont typeface="Wingdings" pitchFamily="2" charset="2"/>
              <a:buNone/>
            </a:pPr>
            <a:r>
              <a:rPr lang="zh-CN" altLang="en-US" dirty="0" smtClean="0"/>
              <a:t>　　⒈ 分解具有无损连接性</a:t>
            </a:r>
          </a:p>
          <a:p>
            <a:pPr eaLnBrk="1" hangingPunct="1">
              <a:lnSpc>
                <a:spcPct val="90000"/>
              </a:lnSpc>
              <a:buFont typeface="Wingdings" pitchFamily="2" charset="2"/>
              <a:buNone/>
            </a:pPr>
            <a:r>
              <a:rPr lang="zh-CN" altLang="en-US" dirty="0" smtClean="0"/>
              <a:t>　　⒉ 分解要保持函数依赖</a:t>
            </a:r>
          </a:p>
          <a:p>
            <a:pPr eaLnBrk="1" hangingPunct="1">
              <a:lnSpc>
                <a:spcPct val="90000"/>
              </a:lnSpc>
              <a:buFont typeface="Wingdings" pitchFamily="2" charset="2"/>
              <a:buNone/>
            </a:pPr>
            <a:r>
              <a:rPr lang="zh-CN" altLang="en-US" dirty="0" smtClean="0"/>
              <a:t>　　⒊ 分解既要保持函数依赖，又要具有无损连接性</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smtClean="0"/>
              <a:t>关系模式的分解（续）</a:t>
            </a:r>
          </a:p>
        </p:txBody>
      </p:sp>
      <p:sp>
        <p:nvSpPr>
          <p:cNvPr id="137219" name="Rectangle 3"/>
          <p:cNvSpPr>
            <a:spLocks noGrp="1" noChangeArrowheads="1"/>
          </p:cNvSpPr>
          <p:nvPr>
            <p:ph type="body" idx="1"/>
          </p:nvPr>
        </p:nvSpPr>
        <p:spPr/>
        <p:txBody>
          <a:bodyPr/>
          <a:lstStyle/>
          <a:p>
            <a:pPr lvl="1" eaLnBrk="1" hangingPunct="1">
              <a:lnSpc>
                <a:spcPct val="90000"/>
              </a:lnSpc>
            </a:pPr>
            <a:r>
              <a:rPr lang="zh-CN" altLang="en-US" dirty="0" smtClean="0"/>
              <a:t>如果一个分解具有无损连接性，则它能够保证不丢失信息。</a:t>
            </a:r>
          </a:p>
          <a:p>
            <a:pPr lvl="1" eaLnBrk="1" hangingPunct="1">
              <a:lnSpc>
                <a:spcPct val="90000"/>
              </a:lnSpc>
            </a:pPr>
            <a:r>
              <a:rPr lang="zh-CN" altLang="en-US" dirty="0" smtClean="0"/>
              <a:t>如果一个分解保持了函数依赖，则它可以减轻或解决各种异常情况。</a:t>
            </a:r>
          </a:p>
          <a:p>
            <a:pPr lvl="1" eaLnBrk="1" hangingPunct="1">
              <a:lnSpc>
                <a:spcPct val="90000"/>
              </a:lnSpc>
            </a:pPr>
            <a:r>
              <a:rPr lang="zh-CN" altLang="en-US" dirty="0" smtClean="0"/>
              <a:t>分解具有无损连接性和分解保持函数依赖是两个互相独立的标准。具有无损连接性的分解不一定能够保持函数依赖。同样，保持函数依赖的分解也不一定具有无损连接性。</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mtClean="0"/>
              <a:t>关系模式的分解（续）</a:t>
            </a:r>
          </a:p>
        </p:txBody>
      </p:sp>
      <p:sp>
        <p:nvSpPr>
          <p:cNvPr id="138243"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smtClean="0"/>
              <a:t>例：上例中</a:t>
            </a:r>
          </a:p>
          <a:p>
            <a:pPr eaLnBrk="1" hangingPunct="1">
              <a:lnSpc>
                <a:spcPct val="90000"/>
              </a:lnSpc>
              <a:buFont typeface="Wingdings" pitchFamily="2" charset="2"/>
              <a:buNone/>
            </a:pPr>
            <a:r>
              <a:rPr lang="zh-CN" altLang="en-US" sz="2600" smtClean="0"/>
              <a:t>	第一种分解方法既不具有无损连接性，也未保持函数依赖，它不是原关系模式的一个等价分解。</a:t>
            </a:r>
          </a:p>
          <a:p>
            <a:pPr eaLnBrk="1" hangingPunct="1">
              <a:lnSpc>
                <a:spcPct val="90000"/>
              </a:lnSpc>
              <a:buFont typeface="Wingdings" pitchFamily="2" charset="2"/>
              <a:buNone/>
            </a:pPr>
            <a:r>
              <a:rPr lang="zh-CN" altLang="en-US" sz="2600" smtClean="0"/>
              <a:t>	第二种分解方法保持了函数依赖，但不具有无损连接性。</a:t>
            </a:r>
          </a:p>
          <a:p>
            <a:pPr eaLnBrk="1" hangingPunct="1">
              <a:lnSpc>
                <a:spcPct val="90000"/>
              </a:lnSpc>
              <a:buFont typeface="Wingdings" pitchFamily="2" charset="2"/>
              <a:buNone/>
            </a:pPr>
            <a:r>
              <a:rPr lang="zh-CN" altLang="en-US" sz="2600" smtClean="0"/>
              <a:t>	第三种分解方法具有无损连接性，但未持函数依赖。</a:t>
            </a:r>
          </a:p>
          <a:p>
            <a:pPr eaLnBrk="1" hangingPunct="1">
              <a:lnSpc>
                <a:spcPct val="90000"/>
              </a:lnSpc>
              <a:buFont typeface="Wingdings" pitchFamily="2" charset="2"/>
              <a:buNone/>
            </a:pPr>
            <a:r>
              <a:rPr lang="zh-CN" altLang="en-US" sz="2600" smtClean="0"/>
              <a:t>	第四种分解方法既具有无损连接性，又保持了函数依赖。</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smtClean="0"/>
              <a:t>关系模式的分解（续）</a:t>
            </a:r>
          </a:p>
        </p:txBody>
      </p:sp>
      <p:sp>
        <p:nvSpPr>
          <p:cNvPr id="139267" name="Rectangle 3"/>
          <p:cNvSpPr>
            <a:spLocks noGrp="1" noChangeArrowheads="1"/>
          </p:cNvSpPr>
          <p:nvPr>
            <p:ph type="body" idx="1"/>
          </p:nvPr>
        </p:nvSpPr>
        <p:spPr/>
        <p:txBody>
          <a:bodyPr/>
          <a:lstStyle/>
          <a:p>
            <a:pPr eaLnBrk="1" hangingPunct="1">
              <a:lnSpc>
                <a:spcPct val="90000"/>
              </a:lnSpc>
            </a:pPr>
            <a:r>
              <a:rPr lang="zh-CN" altLang="en-US" sz="3400" smtClean="0"/>
              <a:t>规范化理论提供了一套完整的模式分解算法，按照这套算法可以做到：</a:t>
            </a:r>
          </a:p>
          <a:p>
            <a:pPr lvl="1" eaLnBrk="1" hangingPunct="1">
              <a:lnSpc>
                <a:spcPct val="90000"/>
              </a:lnSpc>
            </a:pPr>
            <a:r>
              <a:rPr lang="zh-CN" altLang="en-US" smtClean="0"/>
              <a:t>若要求分解具有无损连接性，那么模式分解一定能够达到</a:t>
            </a:r>
            <a:r>
              <a:rPr lang="en-US" altLang="zh-CN" smtClean="0"/>
              <a:t>4NF</a:t>
            </a:r>
            <a:r>
              <a:rPr lang="zh-CN" altLang="en-US" smtClean="0"/>
              <a:t>。</a:t>
            </a:r>
          </a:p>
          <a:p>
            <a:pPr lvl="1" eaLnBrk="1" hangingPunct="1">
              <a:lnSpc>
                <a:spcPct val="90000"/>
              </a:lnSpc>
            </a:pPr>
            <a:r>
              <a:rPr lang="zh-CN" altLang="en-US" smtClean="0"/>
              <a:t>若要求分解保持函数依赖，那么模式分解一定能够达到</a:t>
            </a:r>
            <a:r>
              <a:rPr lang="en-US" altLang="zh-CN" smtClean="0"/>
              <a:t>3NF</a:t>
            </a:r>
            <a:r>
              <a:rPr lang="zh-CN" altLang="en-US" smtClean="0"/>
              <a:t>，但不一定能够达到</a:t>
            </a:r>
            <a:r>
              <a:rPr lang="en-US" altLang="zh-CN" smtClean="0"/>
              <a:t>BCNF</a:t>
            </a:r>
            <a:r>
              <a:rPr lang="zh-CN" altLang="en-US" smtClean="0"/>
              <a:t>。</a:t>
            </a:r>
          </a:p>
          <a:p>
            <a:pPr lvl="1" eaLnBrk="1" hangingPunct="1">
              <a:lnSpc>
                <a:spcPct val="90000"/>
              </a:lnSpc>
            </a:pPr>
            <a:r>
              <a:rPr lang="zh-CN" altLang="en-US" smtClean="0"/>
              <a:t>若要求分解既具有无损连接性，又保持函数依赖，则模式分解一定能够达到</a:t>
            </a:r>
            <a:r>
              <a:rPr lang="en-US" altLang="zh-CN" smtClean="0"/>
              <a:t>3NF</a:t>
            </a:r>
            <a:r>
              <a:rPr lang="zh-CN" altLang="en-US" smtClean="0"/>
              <a:t>，但不一定能够达到</a:t>
            </a:r>
            <a:r>
              <a:rPr lang="en-US" altLang="zh-CN" smtClean="0"/>
              <a:t>BCNF</a:t>
            </a:r>
            <a:r>
              <a:rPr lang="zh-CN" altLang="en-US"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zh-CN" altLang="en-US" smtClean="0"/>
              <a:t>小结</a:t>
            </a:r>
          </a:p>
        </p:txBody>
      </p:sp>
      <p:sp>
        <p:nvSpPr>
          <p:cNvPr id="140291" name="Rectangle 3"/>
          <p:cNvSpPr>
            <a:spLocks noGrp="1" noChangeArrowheads="1"/>
          </p:cNvSpPr>
          <p:nvPr>
            <p:ph type="body" idx="1"/>
          </p:nvPr>
        </p:nvSpPr>
        <p:spPr/>
        <p:txBody>
          <a:bodyPr/>
          <a:lstStyle/>
          <a:p>
            <a:pPr eaLnBrk="1" hangingPunct="1">
              <a:lnSpc>
                <a:spcPct val="160000"/>
              </a:lnSpc>
            </a:pPr>
            <a:r>
              <a:rPr lang="zh-CN" altLang="en-US" dirty="0" smtClean="0"/>
              <a:t>函数依赖</a:t>
            </a:r>
          </a:p>
          <a:p>
            <a:pPr eaLnBrk="1" hangingPunct="1">
              <a:lnSpc>
                <a:spcPct val="160000"/>
              </a:lnSpc>
            </a:pPr>
            <a:r>
              <a:rPr lang="zh-CN" altLang="en-US" dirty="0" smtClean="0"/>
              <a:t>多值依赖</a:t>
            </a:r>
          </a:p>
          <a:p>
            <a:pPr eaLnBrk="1" hangingPunct="1">
              <a:lnSpc>
                <a:spcPct val="160000"/>
              </a:lnSpc>
            </a:pPr>
            <a:r>
              <a:rPr lang="zh-CN" altLang="en-US" dirty="0" smtClean="0"/>
              <a:t>关系模式规范化的基本步骤</a:t>
            </a:r>
            <a:endParaRPr lang="zh-CN" altLang="en-US" sz="2600" dirty="0" smtClean="0"/>
          </a:p>
          <a:p>
            <a:pPr eaLnBrk="1" hangingPunct="1">
              <a:lnSpc>
                <a:spcPct val="160000"/>
              </a:lnSpc>
            </a:pPr>
            <a:r>
              <a:rPr lang="en-US" altLang="zh-CN" dirty="0" smtClean="0"/>
              <a:t>Armstrong</a:t>
            </a:r>
            <a:r>
              <a:rPr lang="zh-CN" altLang="en-US" dirty="0" smtClean="0"/>
              <a:t>公理系统</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smtClean="0"/>
              <a:t>小结</a:t>
            </a:r>
          </a:p>
        </p:txBody>
      </p:sp>
      <p:sp>
        <p:nvSpPr>
          <p:cNvPr id="141315" name="Rectangle 3"/>
          <p:cNvSpPr>
            <a:spLocks noGrp="1" noChangeArrowheads="1"/>
          </p:cNvSpPr>
          <p:nvPr>
            <p:ph type="body" idx="1"/>
          </p:nvPr>
        </p:nvSpPr>
        <p:spPr/>
        <p:txBody>
          <a:bodyPr/>
          <a:lstStyle/>
          <a:p>
            <a:pPr eaLnBrk="1" hangingPunct="1">
              <a:lnSpc>
                <a:spcPct val="130000"/>
              </a:lnSpc>
            </a:pPr>
            <a:r>
              <a:rPr lang="zh-CN" altLang="en-US" smtClean="0"/>
              <a:t>一、函数依赖</a:t>
            </a:r>
          </a:p>
          <a:p>
            <a:pPr lvl="1" eaLnBrk="1" hangingPunct="1">
              <a:lnSpc>
                <a:spcPct val="130000"/>
              </a:lnSpc>
            </a:pPr>
            <a:r>
              <a:rPr lang="zh-CN" altLang="en-US" smtClean="0"/>
              <a:t>函数依赖</a:t>
            </a:r>
          </a:p>
          <a:p>
            <a:pPr lvl="1" eaLnBrk="1" hangingPunct="1">
              <a:lnSpc>
                <a:spcPct val="130000"/>
              </a:lnSpc>
            </a:pPr>
            <a:r>
              <a:rPr lang="zh-CN" altLang="en-US" smtClean="0"/>
              <a:t>平凡函数依赖与非平凡函数依赖</a:t>
            </a:r>
          </a:p>
          <a:p>
            <a:pPr lvl="1" eaLnBrk="1" hangingPunct="1">
              <a:lnSpc>
                <a:spcPct val="130000"/>
              </a:lnSpc>
            </a:pPr>
            <a:r>
              <a:rPr lang="zh-CN" altLang="en-US" smtClean="0"/>
              <a:t>完全函数依赖与部分函数依赖</a:t>
            </a:r>
          </a:p>
          <a:p>
            <a:pPr lvl="1" eaLnBrk="1" hangingPunct="1">
              <a:lnSpc>
                <a:spcPct val="130000"/>
              </a:lnSpc>
            </a:pPr>
            <a:r>
              <a:rPr lang="zh-CN" altLang="en-US" smtClean="0"/>
              <a:t>传递函数依赖</a:t>
            </a:r>
          </a:p>
          <a:p>
            <a:pPr lvl="1" eaLnBrk="1" hangingPunct="1">
              <a:lnSpc>
                <a:spcPct val="130000"/>
              </a:lnSpc>
            </a:pPr>
            <a:r>
              <a:rPr lang="zh-CN" altLang="en-US" smtClean="0"/>
              <a:t>码</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smtClean="0"/>
              <a:t>小结</a:t>
            </a:r>
          </a:p>
        </p:txBody>
      </p:sp>
      <p:sp>
        <p:nvSpPr>
          <p:cNvPr id="142339" name="Rectangle 3"/>
          <p:cNvSpPr>
            <a:spLocks noGrp="1" noChangeArrowheads="1"/>
          </p:cNvSpPr>
          <p:nvPr>
            <p:ph type="body" idx="1"/>
          </p:nvPr>
        </p:nvSpPr>
        <p:spPr/>
        <p:txBody>
          <a:bodyPr/>
          <a:lstStyle/>
          <a:p>
            <a:pPr eaLnBrk="1" hangingPunct="1">
              <a:lnSpc>
                <a:spcPct val="120000"/>
              </a:lnSpc>
            </a:pPr>
            <a:r>
              <a:rPr lang="zh-CN" altLang="en-US" smtClean="0"/>
              <a:t>二、多值依赖</a:t>
            </a:r>
          </a:p>
          <a:p>
            <a:pPr lvl="1" eaLnBrk="1" hangingPunct="1">
              <a:lnSpc>
                <a:spcPct val="120000"/>
              </a:lnSpc>
            </a:pPr>
            <a:r>
              <a:rPr lang="zh-CN" altLang="en-US" smtClean="0"/>
              <a:t>多值依赖</a:t>
            </a:r>
          </a:p>
          <a:p>
            <a:pPr lvl="1" eaLnBrk="1" hangingPunct="1">
              <a:lnSpc>
                <a:spcPct val="120000"/>
              </a:lnSpc>
            </a:pPr>
            <a:r>
              <a:rPr lang="zh-CN" altLang="en-US" smtClean="0"/>
              <a:t>平凡多值依赖和非平凡的多值依赖</a:t>
            </a:r>
          </a:p>
          <a:p>
            <a:pPr lvl="1" eaLnBrk="1" hangingPunct="1">
              <a:lnSpc>
                <a:spcPct val="120000"/>
              </a:lnSpc>
            </a:pPr>
            <a:r>
              <a:rPr lang="zh-CN" altLang="en-US" smtClean="0"/>
              <a:t>多值依赖的性质</a:t>
            </a:r>
          </a:p>
          <a:p>
            <a:pPr lvl="2" eaLnBrk="1" hangingPunct="1">
              <a:lnSpc>
                <a:spcPct val="120000"/>
              </a:lnSpc>
            </a:pPr>
            <a:r>
              <a:rPr lang="zh-CN" altLang="en-US" sz="2600" smtClean="0"/>
              <a:t>对称性</a:t>
            </a:r>
          </a:p>
          <a:p>
            <a:pPr lvl="2" eaLnBrk="1" hangingPunct="1">
              <a:lnSpc>
                <a:spcPct val="120000"/>
              </a:lnSpc>
            </a:pPr>
            <a:r>
              <a:rPr lang="zh-CN" altLang="en-US" sz="2600" smtClean="0"/>
              <a:t>传递性</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395288" y="2205038"/>
            <a:ext cx="7696200" cy="4038600"/>
          </a:xfrm>
          <a:prstGeom prst="rect">
            <a:avLst/>
          </a:prstGeom>
          <a:solidFill>
            <a:srgbClr val="FFFF00">
              <a:alpha val="50195"/>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363" name="Rectangle 3"/>
          <p:cNvSpPr>
            <a:spLocks noGrp="1" noChangeArrowheads="1"/>
          </p:cNvSpPr>
          <p:nvPr>
            <p:ph type="title"/>
          </p:nvPr>
        </p:nvSpPr>
        <p:spPr/>
        <p:txBody>
          <a:bodyPr/>
          <a:lstStyle/>
          <a:p>
            <a:pPr eaLnBrk="1" hangingPunct="1"/>
            <a:r>
              <a:rPr lang="zh-CN" altLang="en-US" smtClean="0"/>
              <a:t>小结</a:t>
            </a:r>
          </a:p>
        </p:txBody>
      </p:sp>
      <p:sp>
        <p:nvSpPr>
          <p:cNvPr id="143364" name="Rectangle 4"/>
          <p:cNvSpPr>
            <a:spLocks noGrp="1" noChangeArrowheads="1"/>
          </p:cNvSpPr>
          <p:nvPr>
            <p:ph type="body" idx="1"/>
          </p:nvPr>
        </p:nvSpPr>
        <p:spPr>
          <a:xfrm>
            <a:off x="457200" y="1600200"/>
            <a:ext cx="8435975" cy="4530725"/>
          </a:xfrm>
        </p:spPr>
        <p:txBody>
          <a:bodyPr/>
          <a:lstStyle/>
          <a:p>
            <a:pPr eaLnBrk="1" hangingPunct="1">
              <a:lnSpc>
                <a:spcPct val="90000"/>
              </a:lnSpc>
            </a:pPr>
            <a:r>
              <a:rPr lang="zh-CN" altLang="en-US" smtClean="0"/>
              <a:t>三、关系模式规范化的基本步骤</a:t>
            </a:r>
            <a:endParaRPr lang="zh-CN" altLang="en-US" sz="2600" smtClean="0"/>
          </a:p>
          <a:p>
            <a:pPr eaLnBrk="1" hangingPunct="1">
              <a:lnSpc>
                <a:spcPct val="90000"/>
              </a:lnSpc>
              <a:buFont typeface="Wingdings" pitchFamily="2" charset="2"/>
              <a:buNone/>
            </a:pPr>
            <a:r>
              <a:rPr lang="zh-CN" altLang="en-US" sz="2600" smtClean="0"/>
              <a:t>               	   </a:t>
            </a:r>
            <a:r>
              <a:rPr lang="en-US" altLang="zh-CN" sz="2100" smtClean="0"/>
              <a:t>1NF</a:t>
            </a:r>
          </a:p>
          <a:p>
            <a:pPr eaLnBrk="1" hangingPunct="1">
              <a:lnSpc>
                <a:spcPct val="90000"/>
              </a:lnSpc>
              <a:buFont typeface="Wingdings" pitchFamily="2" charset="2"/>
              <a:buNone/>
            </a:pPr>
            <a:r>
              <a:rPr lang="en-US" altLang="zh-CN" sz="2100" smtClean="0"/>
              <a:t>                	    ↓  </a:t>
            </a:r>
            <a:r>
              <a:rPr lang="zh-CN" altLang="en-US" sz="2100" smtClean="0"/>
              <a:t>消除非主属性对码的部分函数依赖</a:t>
            </a:r>
          </a:p>
          <a:p>
            <a:pPr eaLnBrk="1" hangingPunct="1">
              <a:lnSpc>
                <a:spcPct val="90000"/>
              </a:lnSpc>
              <a:buFont typeface="Wingdings" pitchFamily="2" charset="2"/>
              <a:buNone/>
            </a:pPr>
            <a:r>
              <a:rPr lang="zh-CN" altLang="en-US" sz="2100" smtClean="0"/>
              <a:t>消除决定属性   </a:t>
            </a:r>
            <a:r>
              <a:rPr lang="en-US" altLang="zh-CN" sz="2100" smtClean="0"/>
              <a:t>2NF</a:t>
            </a:r>
          </a:p>
          <a:p>
            <a:pPr eaLnBrk="1" hangingPunct="1">
              <a:lnSpc>
                <a:spcPct val="90000"/>
              </a:lnSpc>
              <a:buFont typeface="Wingdings" pitchFamily="2" charset="2"/>
              <a:buNone/>
            </a:pPr>
            <a:r>
              <a:rPr lang="zh-CN" altLang="en-US" sz="2100" smtClean="0"/>
              <a:t>集非码的非平    ↓  消除非主属性对码的传递函数依赖</a:t>
            </a:r>
          </a:p>
          <a:p>
            <a:pPr eaLnBrk="1" hangingPunct="1">
              <a:lnSpc>
                <a:spcPct val="90000"/>
              </a:lnSpc>
              <a:buFont typeface="Wingdings" pitchFamily="2" charset="2"/>
              <a:buNone/>
            </a:pPr>
            <a:r>
              <a:rPr lang="zh-CN" altLang="en-US" sz="2100" smtClean="0"/>
              <a:t>凡函数依赖       </a:t>
            </a:r>
            <a:r>
              <a:rPr lang="en-US" altLang="zh-CN" sz="2100" smtClean="0"/>
              <a:t>3NF</a:t>
            </a:r>
          </a:p>
          <a:p>
            <a:pPr eaLnBrk="1" hangingPunct="1">
              <a:lnSpc>
                <a:spcPct val="90000"/>
              </a:lnSpc>
              <a:buFont typeface="Wingdings" pitchFamily="2" charset="2"/>
              <a:buNone/>
            </a:pPr>
            <a:r>
              <a:rPr lang="en-US" altLang="zh-CN" sz="2100" smtClean="0"/>
              <a:t>                	    ↓  </a:t>
            </a:r>
            <a:r>
              <a:rPr lang="zh-CN" altLang="en-US" sz="2100" smtClean="0"/>
              <a:t>消除主属性对码的部分和传递函数依			赖</a:t>
            </a:r>
          </a:p>
          <a:p>
            <a:pPr eaLnBrk="1" hangingPunct="1">
              <a:lnSpc>
                <a:spcPct val="90000"/>
              </a:lnSpc>
              <a:buFont typeface="Wingdings" pitchFamily="2" charset="2"/>
              <a:buNone/>
            </a:pPr>
            <a:r>
              <a:rPr lang="zh-CN" altLang="en-US" sz="2100" smtClean="0"/>
              <a:t>               	  </a:t>
            </a:r>
            <a:r>
              <a:rPr lang="en-US" altLang="zh-CN" sz="2100" smtClean="0"/>
              <a:t>BCNF </a:t>
            </a:r>
          </a:p>
          <a:p>
            <a:pPr eaLnBrk="1" hangingPunct="1">
              <a:lnSpc>
                <a:spcPct val="90000"/>
              </a:lnSpc>
              <a:buFont typeface="Wingdings" pitchFamily="2" charset="2"/>
              <a:buNone/>
            </a:pPr>
            <a:r>
              <a:rPr lang="en-US" altLang="zh-CN" sz="2100" smtClean="0"/>
              <a:t>                	    ↓  </a:t>
            </a:r>
            <a:r>
              <a:rPr lang="zh-CN" altLang="en-US" sz="2100" smtClean="0"/>
              <a:t>消除非平凡且非函数依赖的多值依赖</a:t>
            </a:r>
          </a:p>
          <a:p>
            <a:pPr eaLnBrk="1" hangingPunct="1">
              <a:lnSpc>
                <a:spcPct val="90000"/>
              </a:lnSpc>
              <a:buFont typeface="Wingdings" pitchFamily="2" charset="2"/>
              <a:buNone/>
            </a:pPr>
            <a:r>
              <a:rPr lang="zh-CN" altLang="en-US" sz="2100" smtClean="0"/>
              <a:t>               	  </a:t>
            </a:r>
            <a:r>
              <a:rPr lang="en-US" altLang="zh-CN" sz="2100" smtClean="0"/>
              <a:t>4NF</a:t>
            </a:r>
          </a:p>
        </p:txBody>
      </p:sp>
      <p:sp>
        <p:nvSpPr>
          <p:cNvPr id="143365" name="Line 5"/>
          <p:cNvSpPr>
            <a:spLocks noChangeShapeType="1"/>
          </p:cNvSpPr>
          <p:nvPr/>
        </p:nvSpPr>
        <p:spPr bwMode="auto">
          <a:xfrm flipH="1">
            <a:off x="2971800" y="2438400"/>
            <a:ext cx="0" cy="3048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mtClean="0"/>
              <a:t>小结</a:t>
            </a:r>
            <a:r>
              <a:rPr lang="en-US" altLang="zh-CN" smtClean="0"/>
              <a:t>(</a:t>
            </a:r>
            <a:r>
              <a:rPr lang="zh-CN" altLang="en-US" smtClean="0"/>
              <a:t>续</a:t>
            </a:r>
            <a:r>
              <a:rPr lang="en-US" altLang="zh-CN" smtClean="0"/>
              <a:t>)</a:t>
            </a:r>
          </a:p>
        </p:txBody>
      </p:sp>
      <p:sp>
        <p:nvSpPr>
          <p:cNvPr id="144387" name="Rectangle 3"/>
          <p:cNvSpPr>
            <a:spLocks noGrp="1" noChangeArrowheads="1"/>
          </p:cNvSpPr>
          <p:nvPr>
            <p:ph type="body" idx="1"/>
          </p:nvPr>
        </p:nvSpPr>
        <p:spPr/>
        <p:txBody>
          <a:bodyPr/>
          <a:lstStyle/>
          <a:p>
            <a:pPr algn="just" eaLnBrk="1" hangingPunct="1"/>
            <a:r>
              <a:rPr lang="zh-CN" altLang="en-US" smtClean="0"/>
              <a:t>规范化理论为数据库设计提供了理论的指南和工具</a:t>
            </a:r>
          </a:p>
          <a:p>
            <a:pPr lvl="1" algn="just" eaLnBrk="1" hangingPunct="1"/>
            <a:r>
              <a:rPr lang="zh-CN" altLang="en-US" smtClean="0"/>
              <a:t>也仅仅是指南和工具</a:t>
            </a:r>
          </a:p>
          <a:p>
            <a:pPr algn="just" eaLnBrk="1" hangingPunct="1"/>
            <a:endParaRPr lang="zh-CN" altLang="en-US" sz="2600" smtClean="0"/>
          </a:p>
          <a:p>
            <a:pPr algn="just" eaLnBrk="1" hangingPunct="1"/>
            <a:r>
              <a:rPr lang="zh-CN" altLang="en-US" smtClean="0"/>
              <a:t>并不是规范化程度越高，模式就越好</a:t>
            </a:r>
          </a:p>
          <a:p>
            <a:pPr lvl="1" algn="just" eaLnBrk="1" hangingPunct="1"/>
            <a:r>
              <a:rPr lang="zh-CN" altLang="en-US" smtClean="0"/>
              <a:t>必须结合应用环境和现实世界的具体情况合理地选择数据库模式</a:t>
            </a:r>
          </a:p>
          <a:p>
            <a:pPr eaLnBrk="1" hangingPunct="1"/>
            <a:endParaRPr lang="en-US" altLang="zh-CN"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139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四、关系模式的简化表示</a:t>
            </a:r>
          </a:p>
        </p:txBody>
      </p:sp>
      <p:sp>
        <p:nvSpPr>
          <p:cNvPr id="16387" name="Rectangle 3"/>
          <p:cNvSpPr>
            <a:spLocks noGrp="1" noChangeArrowheads="1"/>
          </p:cNvSpPr>
          <p:nvPr>
            <p:ph type="body" idx="1"/>
          </p:nvPr>
        </p:nvSpPr>
        <p:spPr/>
        <p:txBody>
          <a:bodyPr/>
          <a:lstStyle/>
          <a:p>
            <a:pPr eaLnBrk="1" hangingPunct="1">
              <a:lnSpc>
                <a:spcPct val="120000"/>
              </a:lnSpc>
              <a:buSzPct val="75000"/>
              <a:buFont typeface="宋体" pitchFamily="49" charset="-122"/>
              <a:buChar char="●"/>
            </a:pPr>
            <a:r>
              <a:rPr lang="zh-CN" altLang="en-US" dirty="0" smtClean="0"/>
              <a:t>在关系模式</a:t>
            </a:r>
            <a:r>
              <a:rPr lang="en-US" altLang="zh-CN" dirty="0" smtClean="0"/>
              <a:t>R(U, D, DOM, F)</a:t>
            </a:r>
            <a:r>
              <a:rPr lang="zh-CN" altLang="en-US" dirty="0" smtClean="0"/>
              <a:t>中，影响数据库模式设计的主要是</a:t>
            </a:r>
            <a:r>
              <a:rPr lang="en-US" altLang="zh-CN" dirty="0" smtClean="0"/>
              <a:t>U</a:t>
            </a:r>
            <a:r>
              <a:rPr lang="zh-CN" altLang="en-US" dirty="0" smtClean="0"/>
              <a:t>和</a:t>
            </a:r>
            <a:r>
              <a:rPr lang="en-US" altLang="zh-CN" dirty="0" smtClean="0"/>
              <a:t>F</a:t>
            </a:r>
            <a:r>
              <a:rPr lang="zh-CN" altLang="en-US" dirty="0" smtClean="0"/>
              <a:t>，</a:t>
            </a:r>
            <a:r>
              <a:rPr lang="en-US" altLang="zh-CN" dirty="0" smtClean="0"/>
              <a:t>D</a:t>
            </a:r>
            <a:r>
              <a:rPr lang="zh-CN" altLang="en-US" dirty="0" smtClean="0"/>
              <a:t>和</a:t>
            </a:r>
            <a:r>
              <a:rPr lang="en-US" altLang="zh-CN" dirty="0" smtClean="0"/>
              <a:t>DOM</a:t>
            </a:r>
            <a:r>
              <a:rPr lang="zh-CN" altLang="en-US" dirty="0" smtClean="0"/>
              <a:t>对其影响不大，为了方便讨论，我们将关系模式简化为一个三元组：</a:t>
            </a:r>
          </a:p>
          <a:p>
            <a:pPr eaLnBrk="1" hangingPunct="1">
              <a:lnSpc>
                <a:spcPct val="120000"/>
              </a:lnSpc>
              <a:buFont typeface="Wingdings" pitchFamily="2" charset="2"/>
              <a:buNone/>
            </a:pPr>
            <a:r>
              <a:rPr lang="zh-CN" altLang="en-US" dirty="0" smtClean="0"/>
              <a:t>                    </a:t>
            </a:r>
            <a:r>
              <a:rPr lang="en-US" altLang="zh-CN" dirty="0" smtClean="0">
                <a:solidFill>
                  <a:schemeClr val="accent2"/>
                </a:solidFill>
              </a:rPr>
              <a:t>R(U, F)</a:t>
            </a:r>
            <a:endParaRPr lang="en-US" altLang="zh-CN" dirty="0" smtClean="0"/>
          </a:p>
          <a:p>
            <a:pPr eaLnBrk="1" hangingPunct="1">
              <a:lnSpc>
                <a:spcPct val="120000"/>
              </a:lnSpc>
              <a:buSzPct val="75000"/>
              <a:buFont typeface="宋体" pitchFamily="49" charset="-122"/>
              <a:buChar char="●"/>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R(U, F)</a:t>
            </a:r>
            <a:r>
              <a:rPr lang="zh-CN" altLang="en-US" dirty="0" smtClean="0"/>
              <a:t>的一个关系。</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en-US" altLang="zh-CN" smtClean="0"/>
              <a:t>P</a:t>
            </a:r>
            <a:r>
              <a:rPr lang="en-US" altLang="zh-CN" baseline="-25000" smtClean="0"/>
              <a:t>202</a:t>
            </a:r>
            <a:r>
              <a:rPr lang="en-US" altLang="zh-CN" smtClean="0"/>
              <a:t>,  1,2,6,7</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139</a:t>
            </a:r>
            <a:endParaRPr lang="en-US" altLang="zh-CN"/>
          </a:p>
        </p:txBody>
      </p:sp>
      <p:sp>
        <p:nvSpPr>
          <p:cNvPr id="5" name="灯片编号占位符 4"/>
          <p:cNvSpPr>
            <a:spLocks noGrp="1"/>
          </p:cNvSpPr>
          <p:nvPr>
            <p:ph type="sldNum" sz="quarter" idx="12"/>
          </p:nvPr>
        </p:nvSpPr>
        <p:spPr/>
        <p:txBody>
          <a:bodyPr/>
          <a:lstStyle/>
          <a:p>
            <a:pPr>
              <a:defRPr/>
            </a:pPr>
            <a:fld id="{26E365BB-BAE8-48CE-B13B-34B384F61FE7}" type="slidenum">
              <a:rPr lang="en-US" altLang="zh-CN" smtClean="0"/>
              <a:pPr>
                <a:defRPr/>
              </a:pPr>
              <a:t>140</a:t>
            </a:fld>
            <a:r>
              <a:rPr lang="en-US" altLang="zh-CN" smtClean="0"/>
              <a:t>/139</a:t>
            </a:r>
            <a:endParaRPr lang="en-US" altLang="zh-CN" dirty="0"/>
          </a:p>
        </p:txBody>
      </p:sp>
    </p:spTree>
    <p:extLst>
      <p:ext uri="{BB962C8B-B14F-4D97-AF65-F5344CB8AC3E}">
        <p14:creationId xmlns:p14="http://schemas.microsoft.com/office/powerpoint/2010/main" val="25762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数据依赖</a:t>
            </a:r>
          </a:p>
        </p:txBody>
      </p:sp>
      <p:sp>
        <p:nvSpPr>
          <p:cNvPr id="17411" name="Rectangle 3"/>
          <p:cNvSpPr>
            <a:spLocks noGrp="1" noChangeArrowheads="1"/>
          </p:cNvSpPr>
          <p:nvPr>
            <p:ph type="body" idx="1"/>
          </p:nvPr>
        </p:nvSpPr>
        <p:spPr/>
        <p:txBody>
          <a:bodyPr/>
          <a:lstStyle/>
          <a:p>
            <a:pPr eaLnBrk="1" hangingPunct="1">
              <a:lnSpc>
                <a:spcPct val="190000"/>
              </a:lnSpc>
            </a:pPr>
            <a:r>
              <a:rPr lang="zh-CN" altLang="en-US" dirty="0" smtClean="0"/>
              <a:t>关系模式中的数据依赖</a:t>
            </a:r>
          </a:p>
          <a:p>
            <a:pPr eaLnBrk="1" hangingPunct="1">
              <a:lnSpc>
                <a:spcPct val="190000"/>
              </a:lnSpc>
            </a:pPr>
            <a:r>
              <a:rPr lang="zh-CN" altLang="en-US" dirty="0" smtClean="0">
                <a:solidFill>
                  <a:schemeClr val="accent2"/>
                </a:solidFill>
              </a:rPr>
              <a:t>数据依赖对关系模式的影响</a:t>
            </a:r>
          </a:p>
          <a:p>
            <a:pPr eaLnBrk="1" hangingPunct="1">
              <a:lnSpc>
                <a:spcPct val="190000"/>
              </a:lnSpc>
            </a:pPr>
            <a:r>
              <a:rPr lang="zh-CN" altLang="en-US" dirty="0" smtClean="0"/>
              <a:t>有关概念</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800" smtClean="0"/>
              <a:t>数据依赖对关系模式的影响</a:t>
            </a:r>
          </a:p>
        </p:txBody>
      </p:sp>
      <p:sp>
        <p:nvSpPr>
          <p:cNvPr id="18435" name="Rectangle 3"/>
          <p:cNvSpPr>
            <a:spLocks noGrp="1" noChangeArrowheads="1"/>
          </p:cNvSpPr>
          <p:nvPr>
            <p:ph type="body" idx="1"/>
          </p:nvPr>
        </p:nvSpPr>
        <p:spPr/>
        <p:txBody>
          <a:bodyPr/>
          <a:lstStyle/>
          <a:p>
            <a:pPr eaLnBrk="1" hangingPunct="1">
              <a:buFont typeface="Wingdings" pitchFamily="2" charset="2"/>
              <a:buNone/>
            </a:pPr>
            <a:r>
              <a:rPr lang="zh-CN" altLang="en-US" smtClean="0"/>
              <a:t>例：建立一个描述学校的数据库。</a:t>
            </a:r>
          </a:p>
          <a:p>
            <a:pPr eaLnBrk="1" hangingPunct="1">
              <a:buFont typeface="Wingdings" pitchFamily="2" charset="2"/>
              <a:buNone/>
            </a:pPr>
            <a:r>
              <a:rPr lang="zh-CN" altLang="en-US" smtClean="0"/>
              <a:t>    涉及的对象包括：	</a:t>
            </a:r>
          </a:p>
          <a:p>
            <a:pPr lvl="1" eaLnBrk="1" hangingPunct="1">
              <a:buFont typeface="Wingdings" pitchFamily="2" charset="2"/>
              <a:buNone/>
            </a:pPr>
            <a:r>
              <a:rPr lang="zh-CN" altLang="en-US" smtClean="0"/>
              <a:t>	学生的学号（</a:t>
            </a:r>
            <a:r>
              <a:rPr lang="en-US" altLang="zh-CN" smtClean="0"/>
              <a:t>Sno</a:t>
            </a:r>
            <a:r>
              <a:rPr lang="zh-CN" altLang="en-US" smtClean="0"/>
              <a:t>）</a:t>
            </a:r>
          </a:p>
          <a:p>
            <a:pPr lvl="1" eaLnBrk="1" hangingPunct="1">
              <a:buFont typeface="Wingdings" pitchFamily="2" charset="2"/>
              <a:buNone/>
            </a:pPr>
            <a:r>
              <a:rPr lang="zh-CN" altLang="en-US" smtClean="0"/>
              <a:t>	所在系（</a:t>
            </a:r>
            <a:r>
              <a:rPr lang="en-US" altLang="zh-CN" smtClean="0"/>
              <a:t>Sdept</a:t>
            </a:r>
            <a:r>
              <a:rPr lang="zh-CN" altLang="en-US" smtClean="0"/>
              <a:t>）</a:t>
            </a:r>
          </a:p>
          <a:p>
            <a:pPr lvl="1" eaLnBrk="1" hangingPunct="1">
              <a:buFont typeface="Wingdings" pitchFamily="2" charset="2"/>
              <a:buNone/>
            </a:pPr>
            <a:r>
              <a:rPr lang="zh-CN" altLang="en-US" smtClean="0"/>
              <a:t>	系主任姓名（</a:t>
            </a:r>
            <a:r>
              <a:rPr lang="en-US" altLang="zh-CN" smtClean="0"/>
              <a:t>Mname</a:t>
            </a:r>
            <a:r>
              <a:rPr lang="zh-CN" altLang="en-US" smtClean="0"/>
              <a:t>）</a:t>
            </a:r>
          </a:p>
          <a:p>
            <a:pPr lvl="1" eaLnBrk="1" hangingPunct="1">
              <a:buFont typeface="Wingdings" pitchFamily="2" charset="2"/>
              <a:buNone/>
            </a:pPr>
            <a:r>
              <a:rPr lang="zh-CN" altLang="en-US" smtClean="0"/>
              <a:t>	课程名（</a:t>
            </a:r>
            <a:r>
              <a:rPr lang="en-US" altLang="zh-CN" smtClean="0"/>
              <a:t>Cname</a:t>
            </a:r>
            <a:r>
              <a:rPr lang="zh-CN" altLang="en-US" smtClean="0"/>
              <a:t>）</a:t>
            </a:r>
          </a:p>
          <a:p>
            <a:pPr lvl="1" eaLnBrk="1" hangingPunct="1">
              <a:buFont typeface="Wingdings" pitchFamily="2" charset="2"/>
              <a:buNone/>
            </a:pPr>
            <a:r>
              <a:rPr lang="zh-CN" altLang="en-US" smtClean="0"/>
              <a:t>	成绩（</a:t>
            </a:r>
            <a:r>
              <a:rPr lang="en-US" altLang="zh-CN" smtClean="0"/>
              <a:t>Grade</a:t>
            </a:r>
            <a:r>
              <a:rPr lang="zh-CN" altLang="en-US"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800" smtClean="0"/>
              <a:t>数据依赖对关系模式的影响（续）</a:t>
            </a:r>
          </a:p>
        </p:txBody>
      </p:sp>
      <p:sp>
        <p:nvSpPr>
          <p:cNvPr id="19459" name="Rectangle 3"/>
          <p:cNvSpPr>
            <a:spLocks noGrp="1" noChangeArrowheads="1"/>
          </p:cNvSpPr>
          <p:nvPr>
            <p:ph type="body" idx="1"/>
          </p:nvPr>
        </p:nvSpPr>
        <p:spPr/>
        <p:txBody>
          <a:bodyPr/>
          <a:lstStyle/>
          <a:p>
            <a:pPr eaLnBrk="1" hangingPunct="1">
              <a:lnSpc>
                <a:spcPct val="130000"/>
              </a:lnSpc>
              <a:spcAft>
                <a:spcPct val="30000"/>
              </a:spcAft>
              <a:buFont typeface="Wingdings" pitchFamily="2" charset="2"/>
              <a:buNone/>
            </a:pPr>
            <a:r>
              <a:rPr lang="en-US" altLang="zh-CN" dirty="0" smtClean="0"/>
              <a:t>   </a:t>
            </a:r>
            <a:r>
              <a:rPr lang="zh-CN" altLang="en-US" dirty="0" smtClean="0"/>
              <a:t>假设学校的数据库模式由一个单一的关系模式</a:t>
            </a:r>
            <a:r>
              <a:rPr lang="en-US" altLang="zh-CN" dirty="0" smtClean="0"/>
              <a:t>Student</a:t>
            </a:r>
            <a:r>
              <a:rPr lang="zh-CN" altLang="en-US" dirty="0" smtClean="0"/>
              <a:t>构成， </a:t>
            </a:r>
          </a:p>
          <a:p>
            <a:pPr eaLnBrk="1" hangingPunct="1">
              <a:lnSpc>
                <a:spcPct val="130000"/>
              </a:lnSpc>
              <a:spcAft>
                <a:spcPct val="30000"/>
              </a:spcAft>
              <a:buFont typeface="Wingdings" pitchFamily="2" charset="2"/>
              <a:buNone/>
            </a:pPr>
            <a:r>
              <a:rPr lang="zh-CN" altLang="en-US" dirty="0" smtClean="0"/>
              <a:t>   则该关系模式的属性集合为：</a:t>
            </a:r>
          </a:p>
          <a:p>
            <a:pPr eaLnBrk="1" hangingPunct="1">
              <a:lnSpc>
                <a:spcPct val="130000"/>
              </a:lnSpc>
              <a:spcAft>
                <a:spcPct val="30000"/>
              </a:spcAft>
              <a:buFont typeface="Wingdings" pitchFamily="2" charset="2"/>
              <a:buNone/>
            </a:pPr>
            <a:r>
              <a:rPr lang="zh-CN" altLang="en-US" dirty="0" smtClean="0"/>
              <a:t>　　</a:t>
            </a:r>
            <a:r>
              <a:rPr lang="en-US" altLang="zh-CN" sz="2600" i="1" dirty="0" smtClean="0"/>
              <a:t>U </a:t>
            </a:r>
            <a:r>
              <a:rPr lang="zh-CN" altLang="en-US" sz="2600" i="1" dirty="0" smtClean="0"/>
              <a:t>＝｛ </a:t>
            </a:r>
            <a:r>
              <a:rPr lang="en-US" altLang="zh-CN" sz="2600" i="1" dirty="0" err="1" smtClean="0"/>
              <a:t>Sno</a:t>
            </a:r>
            <a:r>
              <a:rPr lang="en-US" altLang="zh-CN" sz="2600" i="1" dirty="0" smtClean="0"/>
              <a:t>, </a:t>
            </a:r>
            <a:r>
              <a:rPr lang="en-US" altLang="zh-CN" sz="2600" i="1" dirty="0" err="1" smtClean="0"/>
              <a:t>Sdept</a:t>
            </a:r>
            <a:r>
              <a:rPr lang="en-US" altLang="zh-CN" sz="2600" i="1" dirty="0" smtClean="0"/>
              <a:t>, </a:t>
            </a:r>
            <a:r>
              <a:rPr lang="en-US" altLang="zh-CN" sz="2600" i="1" dirty="0" err="1" smtClean="0"/>
              <a:t>Mname</a:t>
            </a:r>
            <a:r>
              <a:rPr lang="en-US" altLang="zh-CN" sz="2600" i="1" dirty="0" smtClean="0"/>
              <a:t>, </a:t>
            </a:r>
            <a:r>
              <a:rPr lang="en-US" altLang="zh-CN" sz="2600" i="1" dirty="0" err="1" smtClean="0"/>
              <a:t>Cname</a:t>
            </a:r>
            <a:r>
              <a:rPr lang="en-US" altLang="zh-CN" sz="2600" i="1" dirty="0" smtClean="0"/>
              <a:t>, Grade </a:t>
            </a:r>
            <a:r>
              <a:rPr lang="zh-CN" altLang="en-US" sz="2600" i="1"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800" smtClean="0"/>
              <a:t>数据依赖对关系模式的影响（续）</a:t>
            </a:r>
          </a:p>
        </p:txBody>
      </p:sp>
      <p:sp>
        <p:nvSpPr>
          <p:cNvPr id="20483" name="Rectangle 3"/>
          <p:cNvSpPr>
            <a:spLocks noGrp="1" noChangeArrowheads="1"/>
          </p:cNvSpPr>
          <p:nvPr>
            <p:ph type="body" idx="1"/>
          </p:nvPr>
        </p:nvSpPr>
        <p:spPr>
          <a:xfrm>
            <a:off x="468313" y="1557338"/>
            <a:ext cx="8229600" cy="4530725"/>
          </a:xfrm>
        </p:spPr>
        <p:txBody>
          <a:bodyPr/>
          <a:lstStyle/>
          <a:p>
            <a:pPr marL="952500" indent="-952500" eaLnBrk="1" hangingPunct="1">
              <a:lnSpc>
                <a:spcPct val="110000"/>
              </a:lnSpc>
              <a:spcAft>
                <a:spcPct val="30000"/>
              </a:spcAft>
              <a:buFont typeface="Wingdings" pitchFamily="2" charset="2"/>
              <a:buNone/>
            </a:pPr>
            <a:r>
              <a:rPr lang="zh-CN" altLang="en-US" sz="2600" dirty="0" smtClean="0"/>
              <a:t>现实世界的已知事实告诉我们：</a:t>
            </a:r>
          </a:p>
          <a:p>
            <a:pPr marL="952500" indent="-952500" eaLnBrk="1" hangingPunct="1">
              <a:lnSpc>
                <a:spcPct val="110000"/>
              </a:lnSpc>
              <a:spcAft>
                <a:spcPct val="30000"/>
              </a:spcAft>
              <a:buFont typeface="Wingdings" pitchFamily="2" charset="2"/>
              <a:buNone/>
            </a:pPr>
            <a:r>
              <a:rPr lang="zh-CN" altLang="en-US" sz="2600" dirty="0" smtClean="0"/>
              <a:t>    ⒈   一个系有若干学生， 但一个学生只属于一个系；</a:t>
            </a:r>
          </a:p>
          <a:p>
            <a:pPr marL="952500" indent="-952500" eaLnBrk="1" hangingPunct="1">
              <a:lnSpc>
                <a:spcPct val="110000"/>
              </a:lnSpc>
              <a:spcAft>
                <a:spcPct val="30000"/>
              </a:spcAft>
              <a:buFont typeface="Wingdings" pitchFamily="2" charset="2"/>
              <a:buNone/>
            </a:pPr>
            <a:r>
              <a:rPr lang="zh-CN" altLang="en-US" sz="2600" dirty="0" smtClean="0"/>
              <a:t>    ⒉   一个系只有一名主任；</a:t>
            </a:r>
          </a:p>
          <a:p>
            <a:pPr marL="952500" indent="-952500" eaLnBrk="1" hangingPunct="1">
              <a:lnSpc>
                <a:spcPct val="110000"/>
              </a:lnSpc>
              <a:spcAft>
                <a:spcPct val="30000"/>
              </a:spcAft>
              <a:buFont typeface="Wingdings" pitchFamily="2" charset="2"/>
              <a:buNone/>
            </a:pPr>
            <a:r>
              <a:rPr lang="zh-CN" altLang="en-US" sz="2600" dirty="0" smtClean="0"/>
              <a:t>    ⒊   一个学生可以选修多门课程， 每门课程有若干学生选修；</a:t>
            </a:r>
          </a:p>
          <a:p>
            <a:pPr marL="952500" indent="-952500" eaLnBrk="1" hangingPunct="1">
              <a:lnSpc>
                <a:spcPct val="110000"/>
              </a:lnSpc>
              <a:spcAft>
                <a:spcPct val="30000"/>
              </a:spcAft>
              <a:buFont typeface="Wingdings" pitchFamily="2" charset="2"/>
              <a:buNone/>
            </a:pPr>
            <a:r>
              <a:rPr lang="zh-CN" altLang="en-US" sz="2600" dirty="0" smtClean="0"/>
              <a:t>    ⒋   每个学生所学的每门课程都有一个成绩。</a:t>
            </a:r>
          </a:p>
          <a:p>
            <a:pPr marL="952500" indent="-952500" eaLnBrk="1" hangingPunct="1">
              <a:buFont typeface="Wingdings" pitchFamily="2" charset="2"/>
              <a:buNone/>
            </a:pPr>
            <a:r>
              <a:rPr lang="zh-CN" altLang="en-US" sz="2600" dirty="0" smtClean="0"/>
              <a:t>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3800" smtClean="0"/>
              <a:t>数据依赖对关系模式的影响（续）</a:t>
            </a:r>
          </a:p>
        </p:txBody>
      </p:sp>
      <p:sp>
        <p:nvSpPr>
          <p:cNvPr id="21507" name="Rectangle 3"/>
          <p:cNvSpPr>
            <a:spLocks noGrp="1" noChangeArrowheads="1"/>
          </p:cNvSpPr>
          <p:nvPr>
            <p:ph type="body" idx="1"/>
          </p:nvPr>
        </p:nvSpPr>
        <p:spPr/>
        <p:txBody>
          <a:bodyPr/>
          <a:lstStyle/>
          <a:p>
            <a:pPr eaLnBrk="1" hangingPunct="1">
              <a:buFont typeface="Wingdings" pitchFamily="2" charset="2"/>
              <a:buNone/>
            </a:pPr>
            <a:r>
              <a:rPr lang="en-US" altLang="zh-CN" sz="2600" dirty="0" smtClean="0"/>
              <a:t>	</a:t>
            </a:r>
            <a:r>
              <a:rPr lang="zh-CN" altLang="en-US" sz="2600" dirty="0" smtClean="0"/>
              <a:t>由此可得到属性组</a:t>
            </a:r>
            <a:r>
              <a:rPr lang="en-US" altLang="zh-CN" sz="2600" dirty="0" smtClean="0"/>
              <a:t>U</a:t>
            </a:r>
            <a:r>
              <a:rPr lang="zh-CN" altLang="en-US" sz="2600" dirty="0" smtClean="0"/>
              <a:t>上的一组函数依赖</a:t>
            </a:r>
            <a:r>
              <a:rPr lang="en-US" altLang="zh-CN" sz="2600" dirty="0" smtClean="0"/>
              <a:t>F</a:t>
            </a:r>
            <a:r>
              <a:rPr lang="zh-CN" altLang="en-US" sz="2600" dirty="0" smtClean="0"/>
              <a:t>：</a:t>
            </a:r>
          </a:p>
          <a:p>
            <a:pPr eaLnBrk="1" hangingPunct="1">
              <a:buFont typeface="Wingdings" pitchFamily="2" charset="2"/>
              <a:buNone/>
            </a:pPr>
            <a:r>
              <a:rPr lang="zh-CN" altLang="en-US" sz="2600" dirty="0" smtClean="0"/>
              <a:t>    </a:t>
            </a:r>
            <a:r>
              <a:rPr lang="en-US" altLang="zh-CN" sz="2600" dirty="0" smtClean="0"/>
              <a:t>F </a:t>
            </a:r>
            <a:r>
              <a:rPr lang="zh-CN" altLang="en-US" sz="2600" dirty="0" smtClean="0"/>
              <a:t>＝｛ </a:t>
            </a:r>
            <a:r>
              <a:rPr lang="en-US" altLang="zh-CN" sz="2600" dirty="0" err="1" smtClean="0"/>
              <a:t>Sno</a:t>
            </a:r>
            <a:r>
              <a:rPr lang="en-US" altLang="zh-CN" sz="2600" dirty="0" smtClean="0"/>
              <a:t> → </a:t>
            </a:r>
            <a:r>
              <a:rPr lang="en-US" altLang="zh-CN" sz="2600" dirty="0" err="1" smtClean="0"/>
              <a:t>Sdept</a:t>
            </a:r>
            <a:r>
              <a:rPr lang="en-US" altLang="zh-CN" sz="2600" dirty="0" smtClean="0"/>
              <a:t>, </a:t>
            </a:r>
            <a:r>
              <a:rPr lang="en-US" altLang="zh-CN" sz="2600" dirty="0" err="1" smtClean="0"/>
              <a:t>Sdept</a:t>
            </a:r>
            <a:r>
              <a:rPr lang="en-US" altLang="zh-CN" sz="2600" dirty="0" smtClean="0"/>
              <a:t> → </a:t>
            </a:r>
            <a:r>
              <a:rPr lang="en-US" altLang="zh-CN" sz="2600" dirty="0" err="1" smtClean="0"/>
              <a:t>Mname</a:t>
            </a:r>
            <a:r>
              <a:rPr lang="en-US" altLang="zh-CN" sz="2600" dirty="0" smtClean="0"/>
              <a:t>, </a:t>
            </a:r>
          </a:p>
          <a:p>
            <a:pPr eaLnBrk="1" hangingPunct="1">
              <a:spcBef>
                <a:spcPct val="10000"/>
              </a:spcBef>
              <a:buFont typeface="Wingdings" pitchFamily="2" charset="2"/>
              <a:buNone/>
            </a:pPr>
            <a:r>
              <a:rPr lang="en-US" altLang="zh-CN" sz="2600" dirty="0" smtClean="0"/>
              <a:t>                (</a:t>
            </a:r>
            <a:r>
              <a:rPr lang="en-US" altLang="zh-CN" sz="2600" dirty="0" err="1" smtClean="0"/>
              <a:t>Sno</a:t>
            </a:r>
            <a:r>
              <a:rPr lang="en-US" altLang="zh-CN" sz="2600" dirty="0" smtClean="0"/>
              <a:t>, </a:t>
            </a:r>
            <a:r>
              <a:rPr lang="en-US" altLang="zh-CN" sz="2600" dirty="0" err="1" smtClean="0"/>
              <a:t>Cname</a:t>
            </a:r>
            <a:r>
              <a:rPr lang="en-US" altLang="zh-CN" sz="2600" dirty="0" smtClean="0"/>
              <a:t>) → Grade </a:t>
            </a:r>
            <a:r>
              <a:rPr lang="zh-CN" altLang="en-US" sz="2600" dirty="0" smtClean="0"/>
              <a:t>｝</a:t>
            </a:r>
          </a:p>
        </p:txBody>
      </p:sp>
      <p:grpSp>
        <p:nvGrpSpPr>
          <p:cNvPr id="21508" name="Group 4"/>
          <p:cNvGrpSpPr>
            <a:grpSpLocks/>
          </p:cNvGrpSpPr>
          <p:nvPr/>
        </p:nvGrpSpPr>
        <p:grpSpPr bwMode="auto">
          <a:xfrm>
            <a:off x="1981200" y="3657600"/>
            <a:ext cx="5715000" cy="2667000"/>
            <a:chOff x="3000" y="4872"/>
            <a:chExt cx="5580" cy="2028"/>
          </a:xfrm>
        </p:grpSpPr>
        <p:sp>
          <p:nvSpPr>
            <p:cNvPr id="21509" name="Rectangle 5"/>
            <p:cNvSpPr>
              <a:spLocks noChangeArrowheads="1"/>
            </p:cNvSpPr>
            <p:nvPr/>
          </p:nvSpPr>
          <p:spPr bwMode="auto">
            <a:xfrm>
              <a:off x="3000" y="4872"/>
              <a:ext cx="3600" cy="109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0" name="Text Box 6"/>
            <p:cNvSpPr txBox="1">
              <a:spLocks noChangeArrowheads="1"/>
            </p:cNvSpPr>
            <p:nvPr/>
          </p:nvSpPr>
          <p:spPr bwMode="auto">
            <a:xfrm>
              <a:off x="3360" y="5184"/>
              <a:ext cx="108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400">
                  <a:latin typeface="Times New Roman" pitchFamily="18" charset="0"/>
                </a:rPr>
                <a:t> </a:t>
              </a:r>
              <a:r>
                <a:rPr lang="en-US" altLang="zh-CN" sz="2400" b="1">
                  <a:latin typeface="Times New Roman" pitchFamily="18" charset="0"/>
                </a:rPr>
                <a:t>Sno</a:t>
              </a:r>
              <a:endParaRPr lang="en-US" altLang="zh-CN" sz="2400">
                <a:latin typeface="Times New Roman" pitchFamily="18" charset="0"/>
              </a:endParaRPr>
            </a:p>
          </p:txBody>
        </p:sp>
        <p:sp>
          <p:nvSpPr>
            <p:cNvPr id="21511" name="Text Box 7"/>
            <p:cNvSpPr txBox="1">
              <a:spLocks noChangeArrowheads="1"/>
            </p:cNvSpPr>
            <p:nvPr/>
          </p:nvSpPr>
          <p:spPr bwMode="auto">
            <a:xfrm>
              <a:off x="4980" y="5184"/>
              <a:ext cx="126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400" b="1">
                  <a:latin typeface="Times New Roman" pitchFamily="18" charset="0"/>
                </a:rPr>
                <a:t>Cname</a:t>
              </a:r>
              <a:endParaRPr lang="en-US" altLang="zh-CN" sz="2000" b="1">
                <a:latin typeface="Times New Roman" pitchFamily="18" charset="0"/>
              </a:endParaRPr>
            </a:p>
          </p:txBody>
        </p:sp>
        <p:sp>
          <p:nvSpPr>
            <p:cNvPr id="21512" name="Text Box 8"/>
            <p:cNvSpPr txBox="1">
              <a:spLocks noChangeArrowheads="1"/>
            </p:cNvSpPr>
            <p:nvPr/>
          </p:nvSpPr>
          <p:spPr bwMode="auto">
            <a:xfrm>
              <a:off x="3360" y="6432"/>
              <a:ext cx="108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400" b="1" dirty="0" err="1">
                  <a:latin typeface="Times New Roman" pitchFamily="18" charset="0"/>
                </a:rPr>
                <a:t>Sdept</a:t>
              </a:r>
              <a:endParaRPr lang="en-US" altLang="zh-CN" sz="2000" dirty="0">
                <a:latin typeface="Times New Roman" pitchFamily="18" charset="0"/>
              </a:endParaRPr>
            </a:p>
          </p:txBody>
        </p:sp>
        <p:sp>
          <p:nvSpPr>
            <p:cNvPr id="21513" name="Text Box 9"/>
            <p:cNvSpPr txBox="1">
              <a:spLocks noChangeArrowheads="1"/>
            </p:cNvSpPr>
            <p:nvPr/>
          </p:nvSpPr>
          <p:spPr bwMode="auto">
            <a:xfrm>
              <a:off x="4980" y="6432"/>
              <a:ext cx="126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000" b="1" dirty="0" err="1">
                  <a:latin typeface="Times New Roman" pitchFamily="18" charset="0"/>
                </a:rPr>
                <a:t>M</a:t>
              </a:r>
              <a:r>
                <a:rPr lang="en-US" altLang="zh-CN" sz="2400" b="1" dirty="0" err="1">
                  <a:latin typeface="Times New Roman" pitchFamily="18" charset="0"/>
                </a:rPr>
                <a:t>nam</a:t>
              </a:r>
              <a:r>
                <a:rPr lang="en-US" altLang="zh-CN" sz="2000" b="1" dirty="0" err="1">
                  <a:latin typeface="Times New Roman" pitchFamily="18" charset="0"/>
                </a:rPr>
                <a:t>e</a:t>
              </a:r>
              <a:endParaRPr lang="en-US" altLang="zh-CN" sz="2000" dirty="0">
                <a:latin typeface="Times New Roman" pitchFamily="18" charset="0"/>
              </a:endParaRPr>
            </a:p>
          </p:txBody>
        </p:sp>
        <p:sp>
          <p:nvSpPr>
            <p:cNvPr id="21514" name="Line 10"/>
            <p:cNvSpPr>
              <a:spLocks noChangeShapeType="1"/>
            </p:cNvSpPr>
            <p:nvPr/>
          </p:nvSpPr>
          <p:spPr bwMode="auto">
            <a:xfrm>
              <a:off x="3900" y="5652"/>
              <a:ext cx="0" cy="780"/>
            </a:xfrm>
            <a:prstGeom prst="line">
              <a:avLst/>
            </a:prstGeom>
            <a:noFill/>
            <a:ln w="285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515" name="Line 11"/>
            <p:cNvSpPr>
              <a:spLocks noChangeShapeType="1"/>
            </p:cNvSpPr>
            <p:nvPr/>
          </p:nvSpPr>
          <p:spPr bwMode="auto">
            <a:xfrm>
              <a:off x="4437" y="6588"/>
              <a:ext cx="540" cy="0"/>
            </a:xfrm>
            <a:prstGeom prst="line">
              <a:avLst/>
            </a:prstGeom>
            <a:noFill/>
            <a:ln w="285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516" name="Text Box 12"/>
            <p:cNvSpPr txBox="1">
              <a:spLocks noChangeArrowheads="1"/>
            </p:cNvSpPr>
            <p:nvPr/>
          </p:nvSpPr>
          <p:spPr bwMode="auto">
            <a:xfrm>
              <a:off x="7320" y="5184"/>
              <a:ext cx="1260" cy="46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400" b="1">
                  <a:latin typeface="Times New Roman" pitchFamily="18" charset="0"/>
                </a:rPr>
                <a:t>Grade</a:t>
              </a:r>
              <a:endParaRPr lang="en-US" altLang="zh-CN" sz="2800">
                <a:latin typeface="Times New Roman" pitchFamily="18" charset="0"/>
              </a:endParaRPr>
            </a:p>
          </p:txBody>
        </p:sp>
        <p:sp>
          <p:nvSpPr>
            <p:cNvPr id="21517" name="Line 13"/>
            <p:cNvSpPr>
              <a:spLocks noChangeShapeType="1"/>
            </p:cNvSpPr>
            <p:nvPr/>
          </p:nvSpPr>
          <p:spPr bwMode="auto">
            <a:xfrm>
              <a:off x="6600" y="5340"/>
              <a:ext cx="720" cy="0"/>
            </a:xfrm>
            <a:prstGeom prst="line">
              <a:avLst/>
            </a:prstGeom>
            <a:noFill/>
            <a:ln w="285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19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关系数据库设计理论</a:t>
            </a:r>
            <a:endParaRPr lang="zh-CN" altLang="en-US" smtClean="0">
              <a:ea typeface="黑体" pitchFamily="2" charset="-122"/>
            </a:endParaRPr>
          </a:p>
        </p:txBody>
      </p:sp>
      <p:sp>
        <p:nvSpPr>
          <p:cNvPr id="4099" name="Rectangle 3"/>
          <p:cNvSpPr>
            <a:spLocks noGrp="1" noChangeArrowheads="1"/>
          </p:cNvSpPr>
          <p:nvPr>
            <p:ph type="body" idx="1"/>
          </p:nvPr>
        </p:nvSpPr>
        <p:spPr/>
        <p:txBody>
          <a:bodyPr/>
          <a:lstStyle/>
          <a:p>
            <a:pPr algn="just" eaLnBrk="1" hangingPunct="1">
              <a:lnSpc>
                <a:spcPct val="90000"/>
              </a:lnSpc>
            </a:pPr>
            <a:r>
              <a:rPr lang="zh-CN" altLang="en-US" dirty="0" smtClean="0"/>
              <a:t>问题的提出</a:t>
            </a:r>
            <a:endParaRPr lang="zh-CN" altLang="en-US" sz="3400" dirty="0" smtClean="0"/>
          </a:p>
          <a:p>
            <a:pPr lvl="1" algn="just" eaLnBrk="1" hangingPunct="1">
              <a:lnSpc>
                <a:spcPct val="90000"/>
              </a:lnSpc>
            </a:pPr>
            <a:r>
              <a:rPr lang="zh-CN" altLang="en-US" dirty="0" smtClean="0"/>
              <a:t>关系数据库的基本概念</a:t>
            </a:r>
          </a:p>
          <a:p>
            <a:pPr lvl="1" algn="just" eaLnBrk="1" hangingPunct="1">
              <a:lnSpc>
                <a:spcPct val="90000"/>
              </a:lnSpc>
            </a:pPr>
            <a:r>
              <a:rPr lang="zh-CN" altLang="en-US" dirty="0" smtClean="0"/>
              <a:t>关系模型</a:t>
            </a:r>
          </a:p>
          <a:p>
            <a:pPr lvl="1" algn="just" eaLnBrk="1" hangingPunct="1">
              <a:lnSpc>
                <a:spcPct val="90000"/>
              </a:lnSpc>
            </a:pPr>
            <a:r>
              <a:rPr lang="zh-CN" altLang="en-US" dirty="0" smtClean="0"/>
              <a:t>关系数据库的标准语言</a:t>
            </a:r>
          </a:p>
          <a:p>
            <a:pPr lvl="1" algn="just" eaLnBrk="1" hangingPunct="1">
              <a:lnSpc>
                <a:spcPct val="90000"/>
              </a:lnSpc>
            </a:pPr>
            <a:r>
              <a:rPr lang="zh-CN" altLang="en-US" dirty="0" smtClean="0"/>
              <a:t>关系数据库逻辑设计</a:t>
            </a:r>
          </a:p>
          <a:p>
            <a:pPr lvl="2" algn="just" eaLnBrk="1" hangingPunct="1">
              <a:lnSpc>
                <a:spcPct val="90000"/>
              </a:lnSpc>
            </a:pPr>
            <a:r>
              <a:rPr lang="zh-CN" altLang="en-US" sz="2600" dirty="0" smtClean="0"/>
              <a:t>针对一个具体问题，应如何构造一个适合于它的数据模式，即应该构造几个关系，每个关系由哪些属性组成等。</a:t>
            </a:r>
          </a:p>
          <a:p>
            <a:pPr lvl="2" algn="just" eaLnBrk="1" hangingPunct="1">
              <a:lnSpc>
                <a:spcPct val="90000"/>
              </a:lnSpc>
            </a:pPr>
            <a:r>
              <a:rPr lang="zh-CN" altLang="en-US" sz="2600" dirty="0" smtClean="0"/>
              <a:t>数据库逻辑设计的工具──关系数据库的规范化理论</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800" smtClean="0"/>
              <a:t>数据依赖对关系模式的影响（续）</a:t>
            </a:r>
          </a:p>
        </p:txBody>
      </p:sp>
      <p:sp>
        <p:nvSpPr>
          <p:cNvPr id="22531" name="Rectangle 3"/>
          <p:cNvSpPr>
            <a:spLocks noGrp="1" noChangeArrowheads="1"/>
          </p:cNvSpPr>
          <p:nvPr>
            <p:ph type="body" idx="1"/>
          </p:nvPr>
        </p:nvSpPr>
        <p:spPr/>
        <p:txBody>
          <a:bodyPr/>
          <a:lstStyle/>
          <a:p>
            <a:pPr eaLnBrk="1" hangingPunct="1">
              <a:buClrTx/>
              <a:buSzTx/>
              <a:buFontTx/>
              <a:buNone/>
            </a:pPr>
            <a:r>
              <a:rPr lang="zh-CN" altLang="en-US" sz="2600" smtClean="0"/>
              <a:t>关系模式</a:t>
            </a:r>
            <a:r>
              <a:rPr lang="en-US" altLang="zh-CN" sz="2600" smtClean="0"/>
              <a:t>Student&lt;U, F&gt;</a:t>
            </a:r>
            <a:r>
              <a:rPr lang="zh-CN" altLang="en-US" sz="2600" smtClean="0"/>
              <a:t>中存在的问题：</a:t>
            </a:r>
          </a:p>
          <a:p>
            <a:pPr eaLnBrk="1" hangingPunct="1">
              <a:buClrTx/>
              <a:buSzTx/>
              <a:buFontTx/>
              <a:buNone/>
            </a:pPr>
            <a:endParaRPr lang="zh-CN" altLang="en-US" sz="2600" smtClean="0"/>
          </a:p>
          <a:p>
            <a:pPr eaLnBrk="1" hangingPunct="1">
              <a:buClrTx/>
              <a:buSzTx/>
              <a:buFontTx/>
              <a:buNone/>
            </a:pPr>
            <a:r>
              <a:rPr lang="zh-CN" altLang="en-US" sz="2600" smtClean="0"/>
              <a:t>⒈ 数据冗余太大</a:t>
            </a:r>
          </a:p>
          <a:p>
            <a:pPr lvl="1" eaLnBrk="1" hangingPunct="1">
              <a:buClrTx/>
            </a:pPr>
            <a:r>
              <a:rPr lang="zh-CN" altLang="en-US" smtClean="0"/>
              <a:t>浪费大量的存储空间</a:t>
            </a:r>
          </a:p>
          <a:p>
            <a:pPr eaLnBrk="1" hangingPunct="1">
              <a:buClrTx/>
              <a:buSzTx/>
              <a:buFontTx/>
              <a:buNone/>
            </a:pPr>
            <a:r>
              <a:rPr lang="zh-CN" altLang="en-US" sz="2600" smtClean="0"/>
              <a:t>    </a:t>
            </a:r>
          </a:p>
          <a:p>
            <a:pPr eaLnBrk="1" hangingPunct="1">
              <a:buClrTx/>
              <a:buSzTx/>
              <a:buFontTx/>
              <a:buNone/>
            </a:pPr>
            <a:r>
              <a:rPr lang="zh-CN" altLang="en-US" sz="2600" smtClean="0"/>
              <a:t>    例：每一个系主任的姓名重复出现，重复次数与该系所有学生的所有课程成绩出现次数相同。</a:t>
            </a:r>
          </a:p>
          <a:p>
            <a:pPr eaLnBrk="1" hangingPunct="1">
              <a:buClrTx/>
              <a:buSzTx/>
              <a:buFontTx/>
              <a:buNone/>
            </a:pPr>
            <a:endParaRPr lang="en-US" altLang="zh-CN" sz="260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800" smtClean="0"/>
              <a:t>数据依赖对关系模式的影响（续）</a:t>
            </a:r>
          </a:p>
        </p:txBody>
      </p:sp>
      <p:sp>
        <p:nvSpPr>
          <p:cNvPr id="2355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⒉ </a:t>
            </a:r>
            <a:r>
              <a:rPr lang="zh-CN" altLang="en-US" sz="2600" smtClean="0"/>
              <a:t>更新异常（</a:t>
            </a:r>
            <a:r>
              <a:rPr lang="en-US" altLang="zh-CN" sz="2600" smtClean="0"/>
              <a:t>Update Anomalies</a:t>
            </a:r>
            <a:r>
              <a:rPr lang="zh-CN" altLang="en-US" sz="2600" smtClean="0"/>
              <a:t>）</a:t>
            </a:r>
          </a:p>
          <a:p>
            <a:pPr lvl="1" eaLnBrk="1" hangingPunct="1">
              <a:lnSpc>
                <a:spcPct val="90000"/>
              </a:lnSpc>
            </a:pPr>
            <a:r>
              <a:rPr lang="zh-CN" altLang="en-US" smtClean="0"/>
              <a:t>数据冗余 </a:t>
            </a:r>
            <a:r>
              <a:rPr lang="zh-CN" altLang="en-US" smtClean="0">
                <a:sym typeface="Monotype Sorts" pitchFamily="2" charset="2"/>
              </a:rPr>
              <a:t>，</a:t>
            </a:r>
            <a:r>
              <a:rPr lang="zh-CN" altLang="en-US" smtClean="0"/>
              <a:t>更新数据时，维护数据完整性代价大。</a:t>
            </a:r>
          </a:p>
          <a:p>
            <a:pPr eaLnBrk="1" hangingPunct="1">
              <a:lnSpc>
                <a:spcPct val="90000"/>
              </a:lnSpc>
              <a:buFont typeface="Wingdings" pitchFamily="2" charset="2"/>
              <a:buNone/>
            </a:pPr>
            <a:endParaRPr lang="zh-CN" altLang="en-US" sz="2600" smtClean="0"/>
          </a:p>
          <a:p>
            <a:pPr eaLnBrk="1" hangingPunct="1">
              <a:lnSpc>
                <a:spcPct val="90000"/>
              </a:lnSpc>
              <a:buFont typeface="Wingdings" pitchFamily="2" charset="2"/>
              <a:buNone/>
            </a:pPr>
            <a:r>
              <a:rPr lang="zh-CN" altLang="en-US" sz="2600" smtClean="0"/>
              <a:t>	例：某系更换系主任后，系统必须修改与该系学生有关的每一个元组。</a:t>
            </a:r>
          </a:p>
          <a:p>
            <a:pPr eaLnBrk="1" hangingPunct="1">
              <a:lnSpc>
                <a:spcPct val="90000"/>
              </a:lnSpc>
              <a:buFont typeface="Wingdings" pitchFamily="2" charset="2"/>
              <a:buNone/>
            </a:pPr>
            <a:endParaRPr lang="en-US" altLang="zh-CN" sz="260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800" smtClean="0"/>
              <a:t>数据依赖对关系模式的影响（续）</a:t>
            </a:r>
          </a:p>
        </p:txBody>
      </p:sp>
      <p:sp>
        <p:nvSpPr>
          <p:cNvPr id="2457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smtClean="0"/>
              <a:t>⒊ </a:t>
            </a:r>
            <a:r>
              <a:rPr lang="zh-CN" altLang="en-US" sz="2600" smtClean="0"/>
              <a:t>插入异常（</a:t>
            </a:r>
            <a:r>
              <a:rPr lang="en-US" altLang="zh-CN" sz="2600" smtClean="0"/>
              <a:t>Insertion Anomalies</a:t>
            </a:r>
            <a:r>
              <a:rPr lang="zh-CN" altLang="en-US" sz="2600" smtClean="0"/>
              <a:t>）</a:t>
            </a:r>
          </a:p>
          <a:p>
            <a:pPr lvl="1" eaLnBrk="1" hangingPunct="1">
              <a:lnSpc>
                <a:spcPct val="90000"/>
              </a:lnSpc>
            </a:pPr>
            <a:r>
              <a:rPr lang="zh-CN" altLang="en-US" smtClean="0"/>
              <a:t>该插的数据插不进去</a:t>
            </a:r>
          </a:p>
          <a:p>
            <a:pPr eaLnBrk="1" hangingPunct="1">
              <a:lnSpc>
                <a:spcPct val="90000"/>
              </a:lnSpc>
              <a:buFont typeface="Wingdings" pitchFamily="2" charset="2"/>
              <a:buNone/>
            </a:pPr>
            <a:endParaRPr lang="zh-CN" altLang="en-US" sz="2600" smtClean="0"/>
          </a:p>
          <a:p>
            <a:pPr eaLnBrk="1" hangingPunct="1">
              <a:lnSpc>
                <a:spcPct val="90000"/>
              </a:lnSpc>
              <a:buFont typeface="Wingdings" pitchFamily="2" charset="2"/>
              <a:buNone/>
            </a:pPr>
            <a:r>
              <a:rPr lang="zh-CN" altLang="en-US" sz="2600" smtClean="0"/>
              <a:t>    例，如果一个系刚成立，尚无学生，我们就无法把这个系及其系主任的信息存入数据库。</a:t>
            </a:r>
          </a:p>
          <a:p>
            <a:pPr eaLnBrk="1" hangingPunct="1">
              <a:lnSpc>
                <a:spcPct val="90000"/>
              </a:lnSpc>
              <a:buFont typeface="Wingdings" pitchFamily="2" charset="2"/>
              <a:buNone/>
            </a:pPr>
            <a:endParaRPr lang="en-US" altLang="zh-CN" sz="260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800" smtClean="0"/>
              <a:t>数据依赖对关系模式的影响（续）</a:t>
            </a:r>
          </a:p>
        </p:txBody>
      </p:sp>
      <p:sp>
        <p:nvSpPr>
          <p:cNvPr id="25603" name="Rectangle 3"/>
          <p:cNvSpPr>
            <a:spLocks noGrp="1" noChangeArrowheads="1"/>
          </p:cNvSpPr>
          <p:nvPr>
            <p:ph type="body" idx="1"/>
          </p:nvPr>
        </p:nvSpPr>
        <p:spPr/>
        <p:txBody>
          <a:bodyPr/>
          <a:lstStyle/>
          <a:p>
            <a:pPr eaLnBrk="1" hangingPunct="1">
              <a:buFont typeface="Wingdings" pitchFamily="2" charset="2"/>
              <a:buNone/>
            </a:pPr>
            <a:r>
              <a:rPr lang="en-US" altLang="zh-CN" sz="2600" smtClean="0"/>
              <a:t>⒋ </a:t>
            </a:r>
            <a:r>
              <a:rPr lang="zh-CN" altLang="en-US" sz="2600" smtClean="0"/>
              <a:t>删除异常（</a:t>
            </a:r>
            <a:r>
              <a:rPr lang="en-US" altLang="zh-CN" sz="2600" smtClean="0"/>
              <a:t>Deletion Anomalies</a:t>
            </a:r>
            <a:r>
              <a:rPr lang="zh-CN" altLang="en-US" sz="2600" smtClean="0"/>
              <a:t>）</a:t>
            </a:r>
          </a:p>
          <a:p>
            <a:pPr lvl="1" eaLnBrk="1" hangingPunct="1"/>
            <a:r>
              <a:rPr lang="zh-CN" altLang="en-US" smtClean="0"/>
              <a:t>不该删除的数据不得不删</a:t>
            </a:r>
          </a:p>
          <a:p>
            <a:pPr eaLnBrk="1" hangingPunct="1">
              <a:buFont typeface="Wingdings" pitchFamily="2" charset="2"/>
              <a:buNone/>
            </a:pPr>
            <a:endParaRPr lang="zh-CN" altLang="en-US" sz="2600" smtClean="0"/>
          </a:p>
          <a:p>
            <a:pPr eaLnBrk="1" hangingPunct="1">
              <a:buClrTx/>
              <a:buSzTx/>
              <a:buFontTx/>
              <a:buNone/>
            </a:pPr>
            <a:r>
              <a:rPr lang="zh-CN" altLang="en-US" sz="2600" smtClean="0"/>
              <a:t>	例，如果某个系的学生全部毕业了， 我们在删除该系学生信息的同时，把这个系及其系主任的信息也丢掉了。</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800" smtClean="0"/>
              <a:t>数据依赖对关系模式的影响（续）</a:t>
            </a:r>
          </a:p>
        </p:txBody>
      </p:sp>
      <p:sp>
        <p:nvSpPr>
          <p:cNvPr id="26627" name="Rectangle 3"/>
          <p:cNvSpPr>
            <a:spLocks noGrp="1" noChangeArrowheads="1"/>
          </p:cNvSpPr>
          <p:nvPr>
            <p:ph type="body" idx="1"/>
          </p:nvPr>
        </p:nvSpPr>
        <p:spPr/>
        <p:txBody>
          <a:bodyPr/>
          <a:lstStyle/>
          <a:p>
            <a:pPr eaLnBrk="1" hangingPunct="1">
              <a:buClrTx/>
              <a:buSzTx/>
            </a:pPr>
            <a:r>
              <a:rPr lang="zh-CN" altLang="en-US" sz="2600" dirty="0" smtClean="0">
                <a:solidFill>
                  <a:schemeClr val="accent2"/>
                </a:solidFill>
              </a:rPr>
              <a:t>结论：</a:t>
            </a:r>
            <a:r>
              <a:rPr lang="en-US" altLang="zh-CN" sz="2600" dirty="0" smtClean="0"/>
              <a:t>Student</a:t>
            </a:r>
            <a:r>
              <a:rPr lang="zh-CN" altLang="en-US" sz="2600" dirty="0" smtClean="0"/>
              <a:t>关系模式不是一个好的模式。</a:t>
            </a:r>
          </a:p>
          <a:p>
            <a:pPr lvl="1" eaLnBrk="1" hangingPunct="1"/>
            <a:r>
              <a:rPr lang="zh-CN" altLang="en-US" dirty="0" smtClean="0"/>
              <a:t>一个“好”的模式应当不会发生插入异常、删除异常、更新异常，数据冗余应尽可能少。</a:t>
            </a:r>
            <a:endParaRPr lang="en-US" altLang="zh-CN" dirty="0" smtClean="0"/>
          </a:p>
          <a:p>
            <a:pPr lvl="1" eaLnBrk="1" hangingPunct="1"/>
            <a:r>
              <a:rPr lang="zh-CN" altLang="en-US" dirty="0" smtClean="0">
                <a:solidFill>
                  <a:schemeClr val="accent2"/>
                </a:solidFill>
              </a:rPr>
              <a:t>原因：</a:t>
            </a:r>
            <a:r>
              <a:rPr lang="zh-CN" altLang="en-US" dirty="0" smtClean="0"/>
              <a:t>由存在于模式中的某些数据依赖引起的。</a:t>
            </a:r>
            <a:endParaRPr lang="en-US" altLang="zh-CN" dirty="0"/>
          </a:p>
          <a:p>
            <a:pPr lvl="1" eaLnBrk="1" hangingPunct="1"/>
            <a:r>
              <a:rPr lang="zh-CN" altLang="en-US" sz="2600" dirty="0" smtClean="0">
                <a:solidFill>
                  <a:schemeClr val="accent2"/>
                </a:solidFill>
              </a:rPr>
              <a:t>解决方法：</a:t>
            </a:r>
            <a:r>
              <a:rPr lang="zh-CN" altLang="en-US" sz="2600" dirty="0" smtClean="0"/>
              <a:t>通过分解关系模式来消除其中不合适的数据依赖。</a:t>
            </a:r>
          </a:p>
          <a:p>
            <a:pPr eaLnBrk="1" hangingPunct="1">
              <a:buFont typeface="Wingdings" pitchFamily="2" charset="2"/>
              <a:buNone/>
            </a:pPr>
            <a:endParaRPr lang="en-US" altLang="zh-CN" sz="2600"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800" smtClean="0"/>
              <a:t>数据依赖对关系模式的影响（续）</a:t>
            </a:r>
          </a:p>
        </p:txBody>
      </p:sp>
      <p:sp>
        <p:nvSpPr>
          <p:cNvPr id="27651" name="Rectangle 3"/>
          <p:cNvSpPr>
            <a:spLocks noGrp="1" noChangeArrowheads="1"/>
          </p:cNvSpPr>
          <p:nvPr>
            <p:ph type="body" idx="1"/>
          </p:nvPr>
        </p:nvSpPr>
        <p:spPr/>
        <p:txBody>
          <a:bodyPr/>
          <a:lstStyle/>
          <a:p>
            <a:pPr eaLnBrk="1" hangingPunct="1">
              <a:lnSpc>
                <a:spcPct val="140000"/>
              </a:lnSpc>
            </a:pPr>
            <a:r>
              <a:rPr lang="zh-CN" altLang="en-US" dirty="0" smtClean="0">
                <a:solidFill>
                  <a:schemeClr val="accent2"/>
                </a:solidFill>
              </a:rPr>
              <a:t>规范化理论</a:t>
            </a:r>
            <a:r>
              <a:rPr lang="zh-CN" altLang="en-US" dirty="0" smtClean="0"/>
              <a:t>正是用来改造关系模式，通过分解关系模式来消除其中不合适的数据依赖，以解决插入异常、删除异常、更新异常和数据冗余问题。</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数据依赖</a:t>
            </a:r>
          </a:p>
        </p:txBody>
      </p:sp>
      <p:sp>
        <p:nvSpPr>
          <p:cNvPr id="28675" name="Rectangle 3"/>
          <p:cNvSpPr>
            <a:spLocks noGrp="1" noChangeArrowheads="1"/>
          </p:cNvSpPr>
          <p:nvPr>
            <p:ph type="body" idx="1"/>
          </p:nvPr>
        </p:nvSpPr>
        <p:spPr/>
        <p:txBody>
          <a:bodyPr/>
          <a:lstStyle/>
          <a:p>
            <a:pPr eaLnBrk="1" hangingPunct="1">
              <a:lnSpc>
                <a:spcPct val="180000"/>
              </a:lnSpc>
            </a:pPr>
            <a:r>
              <a:rPr lang="zh-CN" altLang="en-US" dirty="0" smtClean="0"/>
              <a:t>关系模式中的数据依赖</a:t>
            </a:r>
          </a:p>
          <a:p>
            <a:pPr eaLnBrk="1" hangingPunct="1">
              <a:lnSpc>
                <a:spcPct val="180000"/>
              </a:lnSpc>
            </a:pPr>
            <a:r>
              <a:rPr lang="zh-CN" altLang="en-US" dirty="0" smtClean="0"/>
              <a:t>数据依赖对关系模式的影响</a:t>
            </a:r>
          </a:p>
          <a:p>
            <a:pPr eaLnBrk="1" hangingPunct="1">
              <a:lnSpc>
                <a:spcPct val="180000"/>
              </a:lnSpc>
            </a:pPr>
            <a:r>
              <a:rPr lang="zh-CN" altLang="en-US" dirty="0" smtClean="0">
                <a:solidFill>
                  <a:schemeClr val="accent2"/>
                </a:solidFill>
              </a:rPr>
              <a:t>有关概念</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有关概念</a:t>
            </a:r>
          </a:p>
        </p:txBody>
      </p:sp>
      <p:sp>
        <p:nvSpPr>
          <p:cNvPr id="29699" name="Rectangle 3"/>
          <p:cNvSpPr>
            <a:spLocks noGrp="1" noChangeArrowheads="1"/>
          </p:cNvSpPr>
          <p:nvPr>
            <p:ph type="body" idx="1"/>
          </p:nvPr>
        </p:nvSpPr>
        <p:spPr/>
        <p:txBody>
          <a:bodyPr/>
          <a:lstStyle/>
          <a:p>
            <a:pPr eaLnBrk="1" hangingPunct="1">
              <a:lnSpc>
                <a:spcPct val="130000"/>
              </a:lnSpc>
              <a:buFont typeface="Wingdings" pitchFamily="2" charset="2"/>
              <a:buNone/>
            </a:pPr>
            <a:r>
              <a:rPr lang="zh-CN" altLang="en-US" dirty="0" smtClean="0"/>
              <a:t>一、函数依赖</a:t>
            </a:r>
          </a:p>
          <a:p>
            <a:pPr eaLnBrk="1" hangingPunct="1">
              <a:lnSpc>
                <a:spcPct val="130000"/>
              </a:lnSpc>
              <a:buFont typeface="Wingdings" pitchFamily="2" charset="2"/>
              <a:buNone/>
            </a:pPr>
            <a:r>
              <a:rPr lang="zh-CN" altLang="en-US" dirty="0" smtClean="0"/>
              <a:t>二、平凡函数依赖与非平凡函数依赖</a:t>
            </a:r>
          </a:p>
          <a:p>
            <a:pPr eaLnBrk="1" hangingPunct="1">
              <a:lnSpc>
                <a:spcPct val="130000"/>
              </a:lnSpc>
              <a:buFont typeface="Wingdings" pitchFamily="2" charset="2"/>
              <a:buNone/>
            </a:pPr>
            <a:r>
              <a:rPr lang="zh-CN" altLang="en-US" dirty="0" smtClean="0"/>
              <a:t>三、完全函数依赖与部分函数依赖</a:t>
            </a:r>
          </a:p>
          <a:p>
            <a:pPr eaLnBrk="1" hangingPunct="1">
              <a:lnSpc>
                <a:spcPct val="130000"/>
              </a:lnSpc>
              <a:buFont typeface="Wingdings" pitchFamily="2" charset="2"/>
              <a:buNone/>
            </a:pPr>
            <a:r>
              <a:rPr lang="zh-CN" altLang="en-US" dirty="0" smtClean="0"/>
              <a:t>四、传递函数依赖</a:t>
            </a:r>
          </a:p>
          <a:p>
            <a:pPr eaLnBrk="1" hangingPunct="1">
              <a:lnSpc>
                <a:spcPct val="130000"/>
              </a:lnSpc>
              <a:buFont typeface="Wingdings" pitchFamily="2" charset="2"/>
              <a:buNone/>
            </a:pPr>
            <a:r>
              <a:rPr lang="zh-CN" altLang="en-US" dirty="0" smtClean="0"/>
              <a:t>五、码</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一、函数依赖</a:t>
            </a:r>
          </a:p>
        </p:txBody>
      </p:sp>
      <p:sp>
        <p:nvSpPr>
          <p:cNvPr id="30723" name="Rectangle 3"/>
          <p:cNvSpPr>
            <a:spLocks noGrp="1" noChangeArrowheads="1"/>
          </p:cNvSpPr>
          <p:nvPr>
            <p:ph type="body" idx="1"/>
          </p:nvPr>
        </p:nvSpPr>
        <p:spPr/>
        <p:txBody>
          <a:bodyPr/>
          <a:lstStyle/>
          <a:p>
            <a:pPr eaLnBrk="1" hangingPunct="1">
              <a:lnSpc>
                <a:spcPct val="120000"/>
              </a:lnSpc>
              <a:buFont typeface="Wingdings" pitchFamily="2" charset="2"/>
              <a:buNone/>
            </a:pPr>
            <a:r>
              <a:rPr lang="zh-CN" altLang="en-US" dirty="0" smtClean="0"/>
              <a:t>定义</a:t>
            </a:r>
            <a:r>
              <a:rPr lang="en-US" altLang="zh-CN" dirty="0" smtClean="0"/>
              <a:t>5.1  </a:t>
            </a:r>
            <a:r>
              <a:rPr lang="zh-CN" altLang="en-US" dirty="0" smtClean="0"/>
              <a:t>设</a:t>
            </a:r>
            <a:r>
              <a:rPr lang="en-US" altLang="zh-CN" dirty="0" smtClean="0"/>
              <a:t>R(U)</a:t>
            </a:r>
            <a:r>
              <a:rPr lang="zh-CN" altLang="en-US" dirty="0" smtClean="0"/>
              <a:t>是一个属性集</a:t>
            </a:r>
            <a:r>
              <a:rPr lang="en-US" altLang="zh-CN" dirty="0" smtClean="0"/>
              <a:t>U</a:t>
            </a:r>
            <a:r>
              <a:rPr lang="zh-CN" altLang="en-US" dirty="0" smtClean="0"/>
              <a:t>上的关系模式，</a:t>
            </a:r>
            <a:r>
              <a:rPr lang="en-US" altLang="zh-CN" dirty="0" smtClean="0"/>
              <a:t>X</a:t>
            </a:r>
            <a:r>
              <a:rPr lang="zh-CN" altLang="en-US" dirty="0" smtClean="0"/>
              <a:t>和</a:t>
            </a:r>
            <a:r>
              <a:rPr lang="en-US" altLang="zh-CN" dirty="0" smtClean="0"/>
              <a:t>Y</a:t>
            </a:r>
            <a:r>
              <a:rPr lang="zh-CN" altLang="en-US" dirty="0" smtClean="0"/>
              <a:t>是</a:t>
            </a:r>
            <a:r>
              <a:rPr lang="en-US" altLang="zh-CN" dirty="0" smtClean="0"/>
              <a:t>U</a:t>
            </a:r>
            <a:r>
              <a:rPr lang="zh-CN" altLang="en-US" dirty="0" smtClean="0"/>
              <a:t>的子集。若对于</a:t>
            </a:r>
            <a:r>
              <a:rPr lang="en-US" altLang="zh-CN" dirty="0" smtClean="0"/>
              <a:t>R(U)</a:t>
            </a:r>
            <a:r>
              <a:rPr lang="zh-CN" altLang="en-US" dirty="0" smtClean="0"/>
              <a:t>的任意一个可能的关系</a:t>
            </a:r>
            <a:r>
              <a:rPr lang="en-US" altLang="zh-CN" dirty="0" smtClean="0"/>
              <a:t>r</a:t>
            </a:r>
            <a:r>
              <a:rPr lang="zh-CN" altLang="en-US" dirty="0" smtClean="0"/>
              <a:t>，</a:t>
            </a:r>
            <a:r>
              <a:rPr lang="en-US" altLang="zh-CN" dirty="0" smtClean="0"/>
              <a:t>r</a:t>
            </a:r>
            <a:r>
              <a:rPr lang="zh-CN" altLang="en-US" dirty="0" smtClean="0"/>
              <a:t>中不可能存在两个元组在</a:t>
            </a:r>
            <a:r>
              <a:rPr lang="en-US" altLang="zh-CN" dirty="0" smtClean="0"/>
              <a:t>X</a:t>
            </a:r>
            <a:r>
              <a:rPr lang="zh-CN" altLang="en-US" dirty="0" smtClean="0"/>
              <a:t>上的属性值相等， 而在</a:t>
            </a:r>
            <a:r>
              <a:rPr lang="en-US" altLang="zh-CN" dirty="0" smtClean="0"/>
              <a:t>Y</a:t>
            </a:r>
            <a:r>
              <a:rPr lang="zh-CN" altLang="en-US" dirty="0" smtClean="0"/>
              <a:t>上的属性值不等， 则称“</a:t>
            </a:r>
            <a:r>
              <a:rPr lang="en-US" altLang="zh-CN" dirty="0" smtClean="0">
                <a:solidFill>
                  <a:schemeClr val="accent2"/>
                </a:solidFill>
              </a:rPr>
              <a:t>X</a:t>
            </a:r>
            <a:r>
              <a:rPr lang="zh-CN" altLang="en-US" dirty="0" smtClean="0">
                <a:solidFill>
                  <a:schemeClr val="accent2"/>
                </a:solidFill>
              </a:rPr>
              <a:t>函数确定</a:t>
            </a:r>
            <a:r>
              <a:rPr lang="en-US" altLang="zh-CN" dirty="0" smtClean="0">
                <a:solidFill>
                  <a:schemeClr val="accent2"/>
                </a:solidFill>
              </a:rPr>
              <a:t>Y</a:t>
            </a:r>
            <a:r>
              <a:rPr lang="en-US" altLang="zh-CN" dirty="0" smtClean="0"/>
              <a:t>”</a:t>
            </a:r>
            <a:r>
              <a:rPr lang="zh-CN" altLang="en-US" dirty="0" smtClean="0"/>
              <a:t>或“</a:t>
            </a:r>
            <a:r>
              <a:rPr lang="en-US" altLang="zh-CN" dirty="0" smtClean="0">
                <a:solidFill>
                  <a:schemeClr val="accent2"/>
                </a:solidFill>
              </a:rPr>
              <a:t>Y</a:t>
            </a:r>
            <a:r>
              <a:rPr lang="zh-CN" altLang="en-US" dirty="0" smtClean="0">
                <a:solidFill>
                  <a:schemeClr val="accent2"/>
                </a:solidFill>
              </a:rPr>
              <a:t>函数依赖于</a:t>
            </a:r>
            <a:r>
              <a:rPr lang="en-US" altLang="zh-CN" dirty="0" smtClean="0">
                <a:solidFill>
                  <a:schemeClr val="accent2"/>
                </a:solidFill>
              </a:rPr>
              <a:t>X</a:t>
            </a:r>
            <a:r>
              <a:rPr lang="en-US" altLang="zh-CN" dirty="0" smtClean="0"/>
              <a:t>”</a:t>
            </a:r>
            <a:r>
              <a:rPr lang="zh-CN" altLang="en-US" dirty="0" smtClean="0"/>
              <a:t>，记作</a:t>
            </a:r>
            <a:r>
              <a:rPr lang="en-US" altLang="zh-CN" dirty="0" smtClean="0"/>
              <a:t>X→Y</a:t>
            </a:r>
            <a:r>
              <a:rPr lang="zh-CN" altLang="en-US" dirty="0" smtClean="0"/>
              <a:t>。 </a:t>
            </a:r>
            <a:r>
              <a:rPr lang="en-US" altLang="zh-CN" dirty="0" smtClean="0"/>
              <a:t>X</a:t>
            </a:r>
            <a:r>
              <a:rPr lang="zh-CN" altLang="en-US" dirty="0" smtClean="0"/>
              <a:t>称为这个函数依赖的</a:t>
            </a:r>
            <a:r>
              <a:rPr lang="zh-CN" altLang="en-US" dirty="0" smtClean="0">
                <a:solidFill>
                  <a:schemeClr val="accent2"/>
                </a:solidFill>
              </a:rPr>
              <a:t>决定属性集</a:t>
            </a:r>
            <a:r>
              <a:rPr lang="en-US" altLang="zh-CN" sz="2600" dirty="0" smtClean="0"/>
              <a:t>(Determinant)</a:t>
            </a:r>
            <a:r>
              <a:rPr lang="zh-CN" altLang="en-US" sz="2600" dirty="0" smtClean="0"/>
              <a:t>。</a:t>
            </a:r>
            <a:endParaRPr lang="zh-CN" altLang="en-US"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28</a:t>
            </a:fld>
            <a:endParaRPr lang="en-US" altLang="zh-CN"/>
          </a:p>
        </p:txBody>
      </p:sp>
      <p:sp>
        <p:nvSpPr>
          <p:cNvPr id="3" name="矩形标注 2"/>
          <p:cNvSpPr/>
          <p:nvPr/>
        </p:nvSpPr>
        <p:spPr bwMode="auto">
          <a:xfrm>
            <a:off x="1259632" y="5301208"/>
            <a:ext cx="4392488" cy="1008112"/>
          </a:xfrm>
          <a:prstGeom prst="wedgeRectCallout">
            <a:avLst>
              <a:gd name="adj1" fmla="val 38870"/>
              <a:gd name="adj2" fmla="val -141003"/>
            </a:avLst>
          </a:prstGeom>
          <a:no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0000" tIns="46800" rIns="90000" bIns="46800" numCol="1" rtlCol="0" anchor="ctr" anchorCtr="0" compatLnSpc="1">
            <a:prstTxWarp prst="textNoShape">
              <a:avLst/>
            </a:prstTxWarp>
          </a:bodyPr>
          <a:lstStyle/>
          <a:p>
            <a:r>
              <a:rPr lang="en-US" altLang="zh-CN" dirty="0" smtClean="0"/>
              <a:t>X</a:t>
            </a:r>
            <a:r>
              <a:rPr lang="zh-CN" altLang="en-US" dirty="0" smtClean="0"/>
              <a:t>属性值相同时，则它们的</a:t>
            </a:r>
            <a:r>
              <a:rPr lang="en-US" altLang="zh-CN" dirty="0" smtClean="0"/>
              <a:t>Y</a:t>
            </a:r>
            <a:r>
              <a:rPr lang="zh-CN" altLang="en-US" dirty="0" smtClean="0"/>
              <a:t>属性值也相同</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4" name="页脚占位符 3"/>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函数依赖（续）</a:t>
            </a:r>
          </a:p>
        </p:txBody>
      </p:sp>
      <p:sp>
        <p:nvSpPr>
          <p:cNvPr id="31747" name="Rectangle 3"/>
          <p:cNvSpPr>
            <a:spLocks noGrp="1" noChangeArrowheads="1"/>
          </p:cNvSpPr>
          <p:nvPr>
            <p:ph type="body" idx="1"/>
          </p:nvPr>
        </p:nvSpPr>
        <p:spPr/>
        <p:txBody>
          <a:bodyPr/>
          <a:lstStyle/>
          <a:p>
            <a:pPr eaLnBrk="1" hangingPunct="1">
              <a:buFont typeface="Wingdings" pitchFamily="2" charset="2"/>
              <a:buNone/>
            </a:pPr>
            <a:r>
              <a:rPr lang="zh-CN" altLang="en-US" sz="2600" dirty="0" smtClean="0"/>
              <a:t>说明：</a:t>
            </a:r>
          </a:p>
          <a:p>
            <a:pPr eaLnBrk="1" hangingPunct="1">
              <a:buFont typeface="Wingdings" pitchFamily="2" charset="2"/>
              <a:buNone/>
            </a:pPr>
            <a:r>
              <a:rPr lang="en-US" altLang="zh-CN" sz="2600" dirty="0" smtClean="0"/>
              <a:t>1. </a:t>
            </a:r>
            <a:r>
              <a:rPr lang="zh-CN" altLang="en-US" sz="2600" dirty="0" smtClean="0"/>
              <a:t>函数依赖不是指关系模式</a:t>
            </a:r>
            <a:r>
              <a:rPr lang="en-US" altLang="zh-CN" sz="2600" dirty="0" smtClean="0"/>
              <a:t>R</a:t>
            </a:r>
            <a:r>
              <a:rPr lang="zh-CN" altLang="en-US" sz="2600" dirty="0" smtClean="0"/>
              <a:t>的某个或某些关系实例满足的约束条件，而是指</a:t>
            </a:r>
            <a:r>
              <a:rPr lang="en-US" altLang="zh-CN" sz="2600" dirty="0" smtClean="0"/>
              <a:t>R</a:t>
            </a:r>
            <a:r>
              <a:rPr lang="zh-CN" altLang="en-US" sz="2600" dirty="0" smtClean="0"/>
              <a:t>的所有关系实例均要满足的约束条件。</a:t>
            </a:r>
          </a:p>
          <a:p>
            <a:pPr eaLnBrk="1" hangingPunct="1">
              <a:buFont typeface="Wingdings" pitchFamily="2" charset="2"/>
              <a:buNone/>
            </a:pPr>
            <a:endParaRPr lang="zh-CN" altLang="en-US" sz="2600" dirty="0" smtClean="0"/>
          </a:p>
          <a:p>
            <a:pPr eaLnBrk="1" hangingPunct="1">
              <a:buFont typeface="Wingdings" pitchFamily="2" charset="2"/>
              <a:buNone/>
            </a:pPr>
            <a:r>
              <a:rPr lang="en-US" altLang="zh-CN" sz="2600" dirty="0" smtClean="0"/>
              <a:t>2. </a:t>
            </a:r>
            <a:r>
              <a:rPr lang="zh-CN" altLang="en-US" sz="2600" dirty="0" smtClean="0"/>
              <a:t>函数依赖是语义范畴的概念。只能根据数据的语义来确定函数依赖。</a:t>
            </a:r>
          </a:p>
          <a:p>
            <a:pPr eaLnBrk="1" hangingPunct="1">
              <a:buFont typeface="Wingdings" pitchFamily="2" charset="2"/>
              <a:buNone/>
            </a:pPr>
            <a:r>
              <a:rPr lang="zh-CN" altLang="en-US" sz="2600" dirty="0" smtClean="0"/>
              <a:t>    例如“姓名→年龄”这个函数依赖只有在不允许有同名人的条件下成立</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29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关系数据库设计理论</a:t>
            </a:r>
          </a:p>
        </p:txBody>
      </p:sp>
      <p:sp>
        <p:nvSpPr>
          <p:cNvPr id="5123" name="Rectangle 3"/>
          <p:cNvSpPr>
            <a:spLocks noGrp="1" noChangeArrowheads="1"/>
          </p:cNvSpPr>
          <p:nvPr>
            <p:ph type="body" idx="1"/>
          </p:nvPr>
        </p:nvSpPr>
        <p:spPr/>
        <p:txBody>
          <a:bodyPr/>
          <a:lstStyle/>
          <a:p>
            <a:pPr eaLnBrk="1" hangingPunct="1">
              <a:lnSpc>
                <a:spcPct val="140000"/>
              </a:lnSpc>
            </a:pPr>
            <a:r>
              <a:rPr lang="zh-CN" altLang="en-US" dirty="0" smtClean="0"/>
              <a:t>数据依赖</a:t>
            </a:r>
          </a:p>
          <a:p>
            <a:pPr eaLnBrk="1" hangingPunct="1">
              <a:lnSpc>
                <a:spcPct val="140000"/>
              </a:lnSpc>
            </a:pPr>
            <a:r>
              <a:rPr lang="zh-CN" altLang="en-US" dirty="0" smtClean="0"/>
              <a:t>范式</a:t>
            </a:r>
          </a:p>
          <a:p>
            <a:pPr eaLnBrk="1" hangingPunct="1">
              <a:lnSpc>
                <a:spcPct val="140000"/>
              </a:lnSpc>
            </a:pPr>
            <a:r>
              <a:rPr lang="zh-CN" altLang="en-US" dirty="0" smtClean="0"/>
              <a:t>关系模式的规范化</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函数依赖（续）</a:t>
            </a:r>
          </a:p>
        </p:txBody>
      </p:sp>
      <p:sp>
        <p:nvSpPr>
          <p:cNvPr id="3277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dirty="0" smtClean="0"/>
              <a:t>3. </a:t>
            </a:r>
            <a:r>
              <a:rPr lang="zh-CN" altLang="en-US" sz="2600" dirty="0" smtClean="0"/>
              <a:t>数据库设计者可以对现实世界作强制的规定。例如设计者可以强行规定不允许同名人出现，因而使函数依赖“姓名→年龄”成立。但所插入的元组必须满足规定的函数依赖，若发现有同名人存在， 则拒绝装入该元组。 </a:t>
            </a:r>
          </a:p>
          <a:p>
            <a:pPr eaLnBrk="1" hangingPunct="1">
              <a:lnSpc>
                <a:spcPct val="90000"/>
              </a:lnSpc>
              <a:buFont typeface="Wingdings" pitchFamily="2" charset="2"/>
              <a:buNone/>
            </a:pPr>
            <a:endParaRPr lang="zh-CN" altLang="en-US" sz="2600" dirty="0" smtClean="0"/>
          </a:p>
          <a:p>
            <a:pPr eaLnBrk="1" hangingPunct="1">
              <a:lnSpc>
                <a:spcPct val="90000"/>
              </a:lnSpc>
              <a:buFont typeface="Wingdings" pitchFamily="2" charset="2"/>
              <a:buNone/>
            </a:pPr>
            <a:r>
              <a:rPr lang="en-US" altLang="zh-CN" sz="2600" dirty="0" smtClean="0"/>
              <a:t>4. </a:t>
            </a:r>
            <a:r>
              <a:rPr lang="zh-CN" altLang="en-US" sz="2600" dirty="0" smtClean="0"/>
              <a:t>若</a:t>
            </a:r>
            <a:r>
              <a:rPr lang="en-US" altLang="zh-CN" sz="2600" dirty="0" smtClean="0"/>
              <a:t>X→Y</a:t>
            </a:r>
            <a:r>
              <a:rPr lang="zh-CN" altLang="en-US" sz="2600" dirty="0" smtClean="0"/>
              <a:t>，并且</a:t>
            </a:r>
            <a:r>
              <a:rPr lang="en-US" altLang="zh-CN" sz="2600" dirty="0" smtClean="0"/>
              <a:t>Y→X, </a:t>
            </a:r>
            <a:r>
              <a:rPr lang="zh-CN" altLang="en-US" sz="2600" dirty="0" smtClean="0"/>
              <a:t>则记为</a:t>
            </a:r>
            <a:r>
              <a:rPr lang="en-US" altLang="zh-CN" sz="2600" dirty="0" smtClean="0"/>
              <a:t>X←→Y</a:t>
            </a:r>
            <a:r>
              <a:rPr lang="zh-CN" altLang="en-US" sz="2600" dirty="0" smtClean="0"/>
              <a:t>。</a:t>
            </a:r>
          </a:p>
          <a:p>
            <a:pPr eaLnBrk="1" hangingPunct="1">
              <a:lnSpc>
                <a:spcPct val="90000"/>
              </a:lnSpc>
              <a:buFont typeface="Wingdings" pitchFamily="2" charset="2"/>
              <a:buNone/>
            </a:pPr>
            <a:endParaRPr lang="zh-CN" altLang="en-US" sz="2600" dirty="0" smtClean="0"/>
          </a:p>
          <a:p>
            <a:pPr eaLnBrk="1" hangingPunct="1">
              <a:lnSpc>
                <a:spcPct val="90000"/>
              </a:lnSpc>
              <a:buFont typeface="Wingdings" pitchFamily="2" charset="2"/>
              <a:buNone/>
            </a:pPr>
            <a:r>
              <a:rPr lang="en-US" altLang="zh-CN" sz="2600" dirty="0" smtClean="0"/>
              <a:t>5. </a:t>
            </a:r>
            <a:r>
              <a:rPr lang="zh-CN" altLang="en-US" sz="2600" dirty="0" smtClean="0"/>
              <a:t>若</a:t>
            </a:r>
            <a:r>
              <a:rPr lang="en-US" altLang="zh-CN" sz="2600" dirty="0" smtClean="0"/>
              <a:t>Y</a:t>
            </a:r>
            <a:r>
              <a:rPr lang="zh-CN" altLang="en-US" sz="2600" dirty="0" smtClean="0"/>
              <a:t>不函数依赖于</a:t>
            </a:r>
            <a:r>
              <a:rPr lang="en-US" altLang="zh-CN" sz="2600" dirty="0" smtClean="0"/>
              <a:t>X, </a:t>
            </a:r>
            <a:r>
              <a:rPr lang="zh-CN" altLang="en-US" sz="2600" dirty="0" smtClean="0"/>
              <a:t>则记为</a:t>
            </a:r>
            <a:r>
              <a:rPr lang="en-US" altLang="zh-CN" sz="2600" dirty="0" smtClean="0"/>
              <a:t>X─→Y</a:t>
            </a:r>
            <a:r>
              <a:rPr lang="zh-CN" altLang="en-US" sz="2600" dirty="0" smtClean="0"/>
              <a:t>。</a:t>
            </a:r>
          </a:p>
        </p:txBody>
      </p:sp>
      <p:sp>
        <p:nvSpPr>
          <p:cNvPr id="32772" name="Line 4"/>
          <p:cNvSpPr>
            <a:spLocks noChangeShapeType="1"/>
          </p:cNvSpPr>
          <p:nvPr/>
        </p:nvSpPr>
        <p:spPr bwMode="auto">
          <a:xfrm>
            <a:off x="5148263" y="4724400"/>
            <a:ext cx="30480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函数依赖（续）</a:t>
            </a:r>
          </a:p>
        </p:txBody>
      </p:sp>
      <p:sp>
        <p:nvSpPr>
          <p:cNvPr id="33795"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a:t>
            </a:r>
          </a:p>
          <a:p>
            <a:pPr eaLnBrk="1" hangingPunct="1">
              <a:lnSpc>
                <a:spcPct val="90000"/>
              </a:lnSpc>
              <a:buFont typeface="Wingdings" pitchFamily="2" charset="2"/>
              <a:buNone/>
            </a:pPr>
            <a:r>
              <a:rPr lang="en-US" altLang="zh-CN" dirty="0" smtClean="0"/>
              <a:t>    </a:t>
            </a:r>
            <a:r>
              <a:rPr lang="zh-CN" altLang="en-US" dirty="0" smtClean="0"/>
              <a:t>假设不允许重名，则有</a:t>
            </a:r>
            <a:r>
              <a:rPr lang="en-US" altLang="zh-CN" dirty="0" smtClean="0"/>
              <a:t>:</a:t>
            </a:r>
          </a:p>
          <a:p>
            <a:pPr lvl="1" eaLnBrk="1" hangingPunct="1">
              <a:lnSpc>
                <a:spcPct val="90000"/>
              </a:lnSpc>
              <a:buFont typeface="Wingdings" pitchFamily="2" charset="2"/>
              <a:buNone/>
            </a:pPr>
            <a:r>
              <a:rPr lang="en-US" altLang="zh-CN" dirty="0" err="1" smtClean="0"/>
              <a:t>Sno</a:t>
            </a:r>
            <a:r>
              <a:rPr lang="en-US" altLang="zh-CN" dirty="0" smtClean="0"/>
              <a:t> → </a:t>
            </a:r>
            <a:r>
              <a:rPr lang="en-US" altLang="zh-CN" dirty="0" err="1" smtClean="0"/>
              <a:t>Ssex</a:t>
            </a:r>
            <a:r>
              <a:rPr lang="zh-CN" altLang="en-US" dirty="0" smtClean="0"/>
              <a:t>，      </a:t>
            </a:r>
            <a:r>
              <a:rPr lang="en-US" altLang="zh-CN" dirty="0" err="1" smtClean="0"/>
              <a:t>Sno</a:t>
            </a:r>
            <a:r>
              <a:rPr lang="en-US" altLang="zh-CN" dirty="0" smtClean="0"/>
              <a:t> → Sage</a:t>
            </a:r>
          </a:p>
          <a:p>
            <a:pPr lvl="1" eaLnBrk="1" hangingPunct="1">
              <a:lnSpc>
                <a:spcPct val="90000"/>
              </a:lnSpc>
              <a:buFont typeface="Wingdings" pitchFamily="2" charset="2"/>
              <a:buNone/>
            </a:pPr>
            <a:r>
              <a:rPr lang="en-US" altLang="zh-CN" dirty="0" err="1" smtClean="0"/>
              <a:t>Sno</a:t>
            </a:r>
            <a:r>
              <a:rPr lang="en-US" altLang="zh-CN" dirty="0" smtClean="0"/>
              <a:t> → </a:t>
            </a:r>
            <a:r>
              <a:rPr lang="en-US" altLang="zh-CN" dirty="0" err="1" smtClean="0"/>
              <a:t>Sdept</a:t>
            </a:r>
            <a:r>
              <a:rPr lang="zh-CN" altLang="en-US" dirty="0" smtClean="0"/>
              <a:t>，    </a:t>
            </a:r>
            <a:r>
              <a:rPr lang="en-US" altLang="zh-CN" dirty="0" err="1" smtClean="0"/>
              <a:t>Sno</a:t>
            </a:r>
            <a:r>
              <a:rPr lang="en-US" altLang="zh-CN" dirty="0" smtClean="0"/>
              <a:t> ←→ </a:t>
            </a:r>
            <a:r>
              <a:rPr lang="en-US" altLang="zh-CN" dirty="0" err="1" smtClean="0"/>
              <a:t>Sname</a:t>
            </a:r>
            <a:endParaRPr lang="en-US" altLang="zh-CN" dirty="0" smtClean="0"/>
          </a:p>
          <a:p>
            <a:pPr lvl="1" eaLnBrk="1" hangingPunct="1">
              <a:lnSpc>
                <a:spcPct val="90000"/>
              </a:lnSpc>
              <a:buFont typeface="Wingdings" pitchFamily="2" charset="2"/>
              <a:buNone/>
            </a:pPr>
            <a:r>
              <a:rPr lang="en-US" altLang="zh-CN" dirty="0" err="1" smtClean="0"/>
              <a:t>Sname</a:t>
            </a:r>
            <a:r>
              <a:rPr lang="en-US" altLang="zh-CN" dirty="0" smtClean="0"/>
              <a:t> → </a:t>
            </a:r>
            <a:r>
              <a:rPr lang="en-US" altLang="zh-CN" dirty="0" err="1" smtClean="0"/>
              <a:t>Ssex</a:t>
            </a:r>
            <a:r>
              <a:rPr lang="zh-CN" altLang="en-US" dirty="0" smtClean="0"/>
              <a:t>， </a:t>
            </a:r>
            <a:r>
              <a:rPr lang="en-US" altLang="zh-CN" dirty="0" err="1" smtClean="0"/>
              <a:t>Sname</a:t>
            </a:r>
            <a:r>
              <a:rPr lang="en-US" altLang="zh-CN" dirty="0" smtClean="0"/>
              <a:t> → Sage</a:t>
            </a:r>
          </a:p>
          <a:p>
            <a:pPr lvl="1" eaLnBrk="1" hangingPunct="1">
              <a:lnSpc>
                <a:spcPct val="90000"/>
              </a:lnSpc>
              <a:buFont typeface="Wingdings" pitchFamily="2" charset="2"/>
              <a:buNone/>
            </a:pPr>
            <a:r>
              <a:rPr lang="en-US" altLang="zh-CN" dirty="0" err="1" smtClean="0"/>
              <a:t>Sname</a:t>
            </a:r>
            <a:r>
              <a:rPr lang="en-US" altLang="zh-CN" dirty="0" smtClean="0"/>
              <a:t> → </a:t>
            </a:r>
            <a:r>
              <a:rPr lang="en-US" altLang="zh-CN" dirty="0" err="1" smtClean="0"/>
              <a:t>Sdept</a:t>
            </a:r>
            <a:endParaRPr lang="en-US" altLang="zh-CN" dirty="0" smtClean="0"/>
          </a:p>
          <a:p>
            <a:pPr lvl="1" eaLnBrk="1" hangingPunct="1">
              <a:lnSpc>
                <a:spcPct val="90000"/>
              </a:lnSpc>
              <a:buFont typeface="Wingdings" pitchFamily="2" charset="2"/>
              <a:buNone/>
            </a:pPr>
            <a:endParaRPr lang="en-US" altLang="zh-CN" dirty="0" smtClean="0"/>
          </a:p>
          <a:p>
            <a:pPr lvl="1" eaLnBrk="1" hangingPunct="1">
              <a:lnSpc>
                <a:spcPct val="90000"/>
              </a:lnSpc>
              <a:buFont typeface="Wingdings" pitchFamily="2" charset="2"/>
              <a:buNone/>
            </a:pPr>
            <a:r>
              <a:rPr lang="zh-CN" altLang="en-US" dirty="0" smtClean="0"/>
              <a:t>但</a:t>
            </a:r>
            <a:r>
              <a:rPr lang="en-US" altLang="zh-CN" dirty="0" err="1" smtClean="0"/>
              <a:t>Ssex</a:t>
            </a:r>
            <a:r>
              <a:rPr lang="en-US" altLang="zh-CN" dirty="0" smtClean="0"/>
              <a:t> →Sage, </a:t>
            </a:r>
            <a:r>
              <a:rPr lang="en-US" altLang="zh-CN" dirty="0" err="1" smtClean="0"/>
              <a:t>Ssex</a:t>
            </a:r>
            <a:r>
              <a:rPr lang="en-US" altLang="zh-CN" dirty="0" smtClean="0"/>
              <a:t> →</a:t>
            </a:r>
            <a:r>
              <a:rPr lang="en-US" altLang="zh-CN" dirty="0" err="1" smtClean="0"/>
              <a:t>Sdept</a:t>
            </a:r>
            <a:r>
              <a:rPr lang="en-US" altLang="zh-CN" dirty="0" smtClean="0"/>
              <a:t>, </a:t>
            </a:r>
          </a:p>
        </p:txBody>
      </p:sp>
      <p:sp>
        <p:nvSpPr>
          <p:cNvPr id="33796" name="Line 4"/>
          <p:cNvSpPr>
            <a:spLocks noChangeShapeType="1"/>
          </p:cNvSpPr>
          <p:nvPr/>
        </p:nvSpPr>
        <p:spPr bwMode="auto">
          <a:xfrm>
            <a:off x="2124075" y="4868863"/>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3797" name="Line 5"/>
          <p:cNvSpPr>
            <a:spLocks noChangeShapeType="1"/>
          </p:cNvSpPr>
          <p:nvPr/>
        </p:nvSpPr>
        <p:spPr bwMode="auto">
          <a:xfrm>
            <a:off x="4211638" y="4868863"/>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3400" smtClean="0"/>
              <a:t>二、平凡函数依赖与非平凡函数依赖</a:t>
            </a:r>
          </a:p>
        </p:txBody>
      </p:sp>
      <p:sp>
        <p:nvSpPr>
          <p:cNvPr id="34819"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mtClean="0"/>
              <a:t>定义</a:t>
            </a:r>
            <a:r>
              <a:rPr lang="en-US" altLang="zh-CN" smtClean="0"/>
              <a:t>5.2  </a:t>
            </a:r>
            <a:r>
              <a:rPr lang="zh-CN" altLang="en-US" smtClean="0"/>
              <a:t>在关系模式</a:t>
            </a:r>
            <a:r>
              <a:rPr lang="en-US" altLang="zh-CN" smtClean="0"/>
              <a:t>R(U)</a:t>
            </a:r>
            <a:r>
              <a:rPr lang="zh-CN" altLang="en-US" smtClean="0"/>
              <a:t>中，对于</a:t>
            </a:r>
            <a:r>
              <a:rPr lang="en-US" altLang="zh-CN" smtClean="0"/>
              <a:t>U</a:t>
            </a:r>
            <a:r>
              <a:rPr lang="zh-CN" altLang="en-US" smtClean="0"/>
              <a:t>的子集</a:t>
            </a:r>
            <a:r>
              <a:rPr lang="en-US" altLang="zh-CN" smtClean="0"/>
              <a:t>X</a:t>
            </a:r>
            <a:r>
              <a:rPr lang="zh-CN" altLang="en-US" smtClean="0"/>
              <a:t>和</a:t>
            </a:r>
            <a:r>
              <a:rPr lang="en-US" altLang="zh-CN" smtClean="0"/>
              <a:t>Y</a:t>
            </a:r>
            <a:r>
              <a:rPr lang="zh-CN" altLang="en-US" smtClean="0"/>
              <a:t>，如果</a:t>
            </a:r>
            <a:r>
              <a:rPr lang="en-US" altLang="zh-CN" smtClean="0"/>
              <a:t>X→Y</a:t>
            </a:r>
            <a:r>
              <a:rPr lang="zh-CN" altLang="en-US" smtClean="0"/>
              <a:t>，但</a:t>
            </a:r>
            <a:r>
              <a:rPr lang="en-US" altLang="zh-CN" smtClean="0"/>
              <a:t>Y </a:t>
            </a:r>
            <a:r>
              <a:rPr lang="en-US" altLang="zh-CN" smtClean="0">
                <a:sym typeface="Symbol" pitchFamily="18" charset="2"/>
              </a:rPr>
              <a:t></a:t>
            </a:r>
            <a:r>
              <a:rPr lang="en-US" altLang="zh-CN" smtClean="0"/>
              <a:t> X</a:t>
            </a:r>
            <a:r>
              <a:rPr lang="zh-CN" altLang="en-US" smtClean="0"/>
              <a:t>，则称</a:t>
            </a:r>
            <a:r>
              <a:rPr lang="en-US" altLang="zh-CN" smtClean="0"/>
              <a:t>X→Y</a:t>
            </a:r>
            <a:r>
              <a:rPr lang="zh-CN" altLang="en-US" smtClean="0"/>
              <a:t>是</a:t>
            </a:r>
            <a:r>
              <a:rPr lang="zh-CN" altLang="en-US" smtClean="0">
                <a:solidFill>
                  <a:schemeClr val="accent2"/>
                </a:solidFill>
              </a:rPr>
              <a:t>非平凡的函数依赖</a:t>
            </a:r>
            <a:r>
              <a:rPr lang="zh-CN" altLang="en-US" smtClean="0"/>
              <a:t>。若</a:t>
            </a:r>
            <a:r>
              <a:rPr lang="en-US" altLang="zh-CN" smtClean="0"/>
              <a:t>X→Y</a:t>
            </a:r>
            <a:r>
              <a:rPr lang="zh-CN" altLang="en-US" smtClean="0"/>
              <a:t>，但</a:t>
            </a:r>
            <a:r>
              <a:rPr lang="en-US" altLang="zh-CN" smtClean="0"/>
              <a:t>Y </a:t>
            </a:r>
            <a:r>
              <a:rPr lang="en-US" altLang="zh-CN" smtClean="0">
                <a:sym typeface="Symbol" pitchFamily="18" charset="2"/>
              </a:rPr>
              <a:t></a:t>
            </a:r>
            <a:r>
              <a:rPr lang="en-US" altLang="zh-CN" smtClean="0"/>
              <a:t> X</a:t>
            </a:r>
            <a:r>
              <a:rPr lang="zh-CN" altLang="en-US" smtClean="0"/>
              <a:t>则称</a:t>
            </a:r>
            <a:r>
              <a:rPr lang="en-US" altLang="zh-CN" smtClean="0"/>
              <a:t>X→Y</a:t>
            </a:r>
            <a:r>
              <a:rPr lang="zh-CN" altLang="en-US" smtClean="0"/>
              <a:t>是</a:t>
            </a:r>
            <a:r>
              <a:rPr lang="zh-CN" altLang="en-US" smtClean="0">
                <a:solidFill>
                  <a:schemeClr val="accent2"/>
                </a:solidFill>
              </a:rPr>
              <a:t>平凡的函数依赖</a:t>
            </a:r>
            <a:r>
              <a:rPr lang="zh-CN" altLang="en-US" smtClean="0"/>
              <a:t>。</a:t>
            </a:r>
          </a:p>
          <a:p>
            <a:pPr lvl="1" eaLnBrk="1" hangingPunct="1">
              <a:lnSpc>
                <a:spcPct val="90000"/>
              </a:lnSpc>
              <a:buFont typeface="Wingdings" pitchFamily="2" charset="2"/>
              <a:buNone/>
            </a:pPr>
            <a:endParaRPr lang="zh-CN" altLang="en-US" smtClean="0"/>
          </a:p>
          <a:p>
            <a:pPr lvl="1" eaLnBrk="1" hangingPunct="1">
              <a:lnSpc>
                <a:spcPct val="90000"/>
              </a:lnSpc>
              <a:buFont typeface="Wingdings" pitchFamily="2" charset="2"/>
              <a:buNone/>
            </a:pPr>
            <a:r>
              <a:rPr lang="zh-CN" altLang="en-US" smtClean="0"/>
              <a:t>例：在关系</a:t>
            </a:r>
            <a:r>
              <a:rPr lang="en-US" altLang="zh-CN" smtClean="0"/>
              <a:t>SC(Sno, Cno, Grade)</a:t>
            </a:r>
            <a:r>
              <a:rPr lang="zh-CN" altLang="en-US" smtClean="0"/>
              <a:t>中，</a:t>
            </a:r>
            <a:endParaRPr lang="zh-CN" altLang="en-US" sz="2200" smtClean="0"/>
          </a:p>
          <a:p>
            <a:pPr eaLnBrk="1" hangingPunct="1">
              <a:lnSpc>
                <a:spcPct val="90000"/>
              </a:lnSpc>
              <a:buFont typeface="Wingdings" pitchFamily="2" charset="2"/>
              <a:buNone/>
            </a:pPr>
            <a:r>
              <a:rPr lang="zh-CN" altLang="en-US" sz="2600" smtClean="0"/>
              <a:t>      非平凡函数依赖： </a:t>
            </a:r>
            <a:r>
              <a:rPr lang="en-US" altLang="zh-CN" sz="2600" smtClean="0"/>
              <a:t>(Sno, Cno) →</a:t>
            </a:r>
            <a:r>
              <a:rPr lang="en-US" altLang="zh-CN" sz="2600" baseline="46000" smtClean="0"/>
              <a:t> </a:t>
            </a:r>
            <a:r>
              <a:rPr lang="en-US" altLang="zh-CN" sz="2600" smtClean="0"/>
              <a:t>Grade</a:t>
            </a:r>
          </a:p>
          <a:p>
            <a:pPr eaLnBrk="1" hangingPunct="1">
              <a:lnSpc>
                <a:spcPct val="90000"/>
              </a:lnSpc>
              <a:buFont typeface="Wingdings" pitchFamily="2" charset="2"/>
              <a:buNone/>
            </a:pPr>
            <a:r>
              <a:rPr lang="en-US" altLang="zh-CN" sz="2600" smtClean="0"/>
              <a:t>      </a:t>
            </a:r>
            <a:r>
              <a:rPr lang="zh-CN" altLang="en-US" sz="2600" smtClean="0"/>
              <a:t>平凡函数依赖：     </a:t>
            </a:r>
            <a:r>
              <a:rPr lang="en-US" altLang="zh-CN" sz="2600" smtClean="0"/>
              <a:t>(Sno, Cno) →</a:t>
            </a:r>
            <a:r>
              <a:rPr lang="en-US" altLang="zh-CN" sz="2600" baseline="46000" smtClean="0"/>
              <a:t> </a:t>
            </a:r>
            <a:r>
              <a:rPr lang="en-US" altLang="zh-CN" sz="2600" smtClean="0"/>
              <a:t>Sno </a:t>
            </a:r>
          </a:p>
          <a:p>
            <a:pPr eaLnBrk="1" hangingPunct="1">
              <a:lnSpc>
                <a:spcPct val="90000"/>
              </a:lnSpc>
              <a:buFont typeface="Wingdings" pitchFamily="2" charset="2"/>
              <a:buNone/>
            </a:pPr>
            <a:r>
              <a:rPr lang="en-US" altLang="zh-CN" sz="2600" smtClean="0"/>
              <a:t>                                       (Sno, Cno) → Cno</a:t>
            </a:r>
          </a:p>
          <a:p>
            <a:pPr algn="ctr" eaLnBrk="1" hangingPunct="1">
              <a:lnSpc>
                <a:spcPct val="90000"/>
              </a:lnSpc>
              <a:buFont typeface="Wingdings" pitchFamily="2" charset="2"/>
              <a:buNone/>
            </a:pPr>
            <a:endParaRPr lang="en-US" altLang="zh-CN" smtClean="0"/>
          </a:p>
        </p:txBody>
      </p:sp>
      <p:sp>
        <p:nvSpPr>
          <p:cNvPr id="34820" name="Line 4"/>
          <p:cNvSpPr>
            <a:spLocks noChangeShapeType="1"/>
          </p:cNvSpPr>
          <p:nvPr/>
        </p:nvSpPr>
        <p:spPr bwMode="auto">
          <a:xfrm>
            <a:off x="3563938" y="2060575"/>
            <a:ext cx="3810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z="3400" smtClean="0"/>
              <a:t>平凡函数依赖与非平凡函数依赖（续）</a:t>
            </a:r>
          </a:p>
        </p:txBody>
      </p:sp>
      <p:sp>
        <p:nvSpPr>
          <p:cNvPr id="35843" name="Rectangle 3"/>
          <p:cNvSpPr>
            <a:spLocks noGrp="1" noChangeArrowheads="1"/>
          </p:cNvSpPr>
          <p:nvPr>
            <p:ph type="body" idx="1"/>
          </p:nvPr>
        </p:nvSpPr>
        <p:spPr/>
        <p:txBody>
          <a:bodyPr/>
          <a:lstStyle/>
          <a:p>
            <a:pPr lvl="1" eaLnBrk="1" hangingPunct="1">
              <a:lnSpc>
                <a:spcPct val="130000"/>
              </a:lnSpc>
            </a:pPr>
            <a:r>
              <a:rPr lang="zh-CN" altLang="en-US" sz="3000" smtClean="0"/>
              <a:t>对于任一关系模式，平凡函数依赖都是必然成立的，它不反映新的语义，因此若不特别声明， 我们总是讨论非平凡函数依赖</a:t>
            </a:r>
            <a:r>
              <a:rPr lang="zh-CN" altLang="en-US"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3400" smtClean="0"/>
              <a:t>三、完全函数依赖与部分函数依赖</a:t>
            </a:r>
          </a:p>
        </p:txBody>
      </p:sp>
      <p:sp>
        <p:nvSpPr>
          <p:cNvPr id="36867" name="Rectangle 3"/>
          <p:cNvSpPr>
            <a:spLocks noGrp="1" noChangeArrowheads="1"/>
          </p:cNvSpPr>
          <p:nvPr>
            <p:ph type="body" idx="1"/>
          </p:nvPr>
        </p:nvSpPr>
        <p:spPr/>
        <p:txBody>
          <a:bodyPr/>
          <a:lstStyle/>
          <a:p>
            <a:pPr eaLnBrk="1" hangingPunct="1">
              <a:lnSpc>
                <a:spcPct val="120000"/>
              </a:lnSpc>
              <a:buFont typeface="Wingdings" pitchFamily="2" charset="2"/>
              <a:buNone/>
            </a:pPr>
            <a:r>
              <a:rPr lang="zh-CN" altLang="en-US" dirty="0" smtClean="0"/>
              <a:t>定义</a:t>
            </a:r>
            <a:r>
              <a:rPr lang="en-US" altLang="zh-CN" dirty="0" smtClean="0"/>
              <a:t>5.3  </a:t>
            </a:r>
            <a:r>
              <a:rPr lang="zh-CN" altLang="en-US" dirty="0" smtClean="0"/>
              <a:t>在关系模式</a:t>
            </a:r>
            <a:r>
              <a:rPr lang="en-US" altLang="zh-CN" dirty="0" smtClean="0"/>
              <a:t>R(U)</a:t>
            </a:r>
            <a:r>
              <a:rPr lang="zh-CN" altLang="en-US" dirty="0" smtClean="0"/>
              <a:t>中，如果</a:t>
            </a:r>
            <a:r>
              <a:rPr lang="en-US" altLang="zh-CN" dirty="0" smtClean="0"/>
              <a:t>X→Y</a:t>
            </a:r>
            <a:r>
              <a:rPr lang="zh-CN" altLang="en-US" dirty="0" smtClean="0"/>
              <a:t>，并且对于</a:t>
            </a:r>
            <a:r>
              <a:rPr lang="en-US" altLang="zh-CN" dirty="0" smtClean="0"/>
              <a:t>X</a:t>
            </a:r>
            <a:r>
              <a:rPr lang="zh-CN" altLang="en-US" dirty="0" smtClean="0"/>
              <a:t>的任何一个真子集</a:t>
            </a:r>
            <a:r>
              <a:rPr lang="en-US" altLang="zh-CN" dirty="0" smtClean="0"/>
              <a:t>X’</a:t>
            </a:r>
            <a:r>
              <a:rPr lang="zh-CN" altLang="en-US" dirty="0" smtClean="0"/>
              <a:t>，都有</a:t>
            </a:r>
          </a:p>
          <a:p>
            <a:pPr eaLnBrk="1" hangingPunct="1">
              <a:lnSpc>
                <a:spcPct val="120000"/>
              </a:lnSpc>
              <a:buFont typeface="Wingdings" pitchFamily="2" charset="2"/>
              <a:buNone/>
            </a:pPr>
            <a:r>
              <a:rPr lang="zh-CN" altLang="en-US" dirty="0" smtClean="0"/>
              <a:t>    </a:t>
            </a:r>
            <a:r>
              <a:rPr lang="en-US" altLang="zh-CN" dirty="0" smtClean="0"/>
              <a:t>X’     Y, </a:t>
            </a:r>
            <a:r>
              <a:rPr lang="zh-CN" altLang="en-US" dirty="0" smtClean="0"/>
              <a:t>则称</a:t>
            </a:r>
            <a:r>
              <a:rPr lang="en-US" altLang="zh-CN" dirty="0" smtClean="0">
                <a:solidFill>
                  <a:schemeClr val="accent2"/>
                </a:solidFill>
              </a:rPr>
              <a:t>Y</a:t>
            </a:r>
            <a:r>
              <a:rPr lang="zh-CN" altLang="en-US" dirty="0" smtClean="0">
                <a:solidFill>
                  <a:schemeClr val="accent2"/>
                </a:solidFill>
              </a:rPr>
              <a:t>完全函数依赖于</a:t>
            </a:r>
            <a:r>
              <a:rPr lang="en-US" altLang="zh-CN" dirty="0" smtClean="0">
                <a:solidFill>
                  <a:schemeClr val="accent2"/>
                </a:solidFill>
              </a:rPr>
              <a:t>X</a:t>
            </a:r>
            <a:r>
              <a:rPr lang="zh-CN" altLang="en-US" dirty="0" smtClean="0"/>
              <a:t>，记作</a:t>
            </a:r>
            <a:r>
              <a:rPr lang="en-US" altLang="zh-CN" dirty="0" smtClean="0"/>
              <a:t>X </a:t>
            </a:r>
            <a:r>
              <a:rPr lang="zh-CN" altLang="en-US" baseline="46000" dirty="0" smtClean="0"/>
              <a:t>ｆ</a:t>
            </a:r>
            <a:r>
              <a:rPr lang="zh-CN" altLang="en-US" dirty="0" smtClean="0"/>
              <a:t>  </a:t>
            </a:r>
            <a:r>
              <a:rPr lang="en-US" altLang="zh-CN" dirty="0" smtClean="0"/>
              <a:t>Y</a:t>
            </a:r>
            <a:r>
              <a:rPr lang="zh-CN" altLang="en-US" dirty="0" smtClean="0"/>
              <a:t>。若</a:t>
            </a:r>
            <a:r>
              <a:rPr lang="en-US" altLang="zh-CN" dirty="0" smtClean="0"/>
              <a:t>X→Y</a:t>
            </a:r>
            <a:r>
              <a:rPr lang="zh-CN" altLang="en-US" dirty="0" smtClean="0"/>
              <a:t>，但</a:t>
            </a:r>
            <a:r>
              <a:rPr lang="en-US" altLang="zh-CN" dirty="0" smtClean="0"/>
              <a:t>Y</a:t>
            </a:r>
            <a:r>
              <a:rPr lang="zh-CN" altLang="en-US" dirty="0" smtClean="0"/>
              <a:t>不完全函数依赖于</a:t>
            </a:r>
            <a:r>
              <a:rPr lang="en-US" altLang="zh-CN" dirty="0" smtClean="0"/>
              <a:t>X</a:t>
            </a:r>
            <a:r>
              <a:rPr lang="zh-CN" altLang="en-US" dirty="0" smtClean="0"/>
              <a:t>，则称</a:t>
            </a:r>
            <a:r>
              <a:rPr lang="en-US" altLang="zh-CN" dirty="0" smtClean="0"/>
              <a:t>Y</a:t>
            </a:r>
            <a:r>
              <a:rPr lang="zh-CN" altLang="en-US" dirty="0" smtClean="0">
                <a:solidFill>
                  <a:schemeClr val="accent2"/>
                </a:solidFill>
              </a:rPr>
              <a:t>部分函数依赖</a:t>
            </a:r>
            <a:r>
              <a:rPr lang="zh-CN" altLang="en-US" dirty="0" smtClean="0"/>
              <a:t>于</a:t>
            </a:r>
            <a:r>
              <a:rPr lang="en-US" altLang="zh-CN" dirty="0" smtClean="0"/>
              <a:t>X</a:t>
            </a:r>
            <a:r>
              <a:rPr lang="zh-CN" altLang="en-US" dirty="0" smtClean="0"/>
              <a:t>，记作</a:t>
            </a:r>
          </a:p>
          <a:p>
            <a:pPr eaLnBrk="1" hangingPunct="1">
              <a:lnSpc>
                <a:spcPct val="120000"/>
              </a:lnSpc>
              <a:buFont typeface="Wingdings" pitchFamily="2" charset="2"/>
              <a:buNone/>
            </a:pPr>
            <a:r>
              <a:rPr lang="zh-CN" altLang="en-US" dirty="0" smtClean="0"/>
              <a:t>    </a:t>
            </a:r>
            <a:r>
              <a:rPr lang="en-US" altLang="zh-CN" dirty="0" smtClean="0"/>
              <a:t>X   </a:t>
            </a:r>
            <a:r>
              <a:rPr lang="en-US" altLang="zh-CN" baseline="30000" dirty="0" smtClean="0"/>
              <a:t>P</a:t>
            </a:r>
            <a:r>
              <a:rPr lang="en-US" altLang="zh-CN" dirty="0" smtClean="0"/>
              <a:t>   Y</a:t>
            </a:r>
            <a:r>
              <a:rPr lang="zh-CN" altLang="en-US" dirty="0" smtClean="0"/>
              <a:t>。</a:t>
            </a:r>
          </a:p>
          <a:p>
            <a:pPr eaLnBrk="1" hangingPunct="1">
              <a:lnSpc>
                <a:spcPct val="90000"/>
              </a:lnSpc>
              <a:buFont typeface="Wingdings" pitchFamily="2" charset="2"/>
              <a:buNone/>
            </a:pPr>
            <a:endParaRPr lang="en-US" altLang="zh-CN" sz="2600" dirty="0" smtClean="0"/>
          </a:p>
        </p:txBody>
      </p:sp>
      <p:sp>
        <p:nvSpPr>
          <p:cNvPr id="36868" name="Line 4"/>
          <p:cNvSpPr>
            <a:spLocks noChangeShapeType="1"/>
          </p:cNvSpPr>
          <p:nvPr/>
        </p:nvSpPr>
        <p:spPr bwMode="auto">
          <a:xfrm>
            <a:off x="1403350" y="3068638"/>
            <a:ext cx="3048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6869" name="Line 5"/>
          <p:cNvSpPr>
            <a:spLocks noChangeShapeType="1"/>
          </p:cNvSpPr>
          <p:nvPr/>
        </p:nvSpPr>
        <p:spPr bwMode="auto">
          <a:xfrm>
            <a:off x="1331913" y="3213100"/>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6870" name="Line 6"/>
          <p:cNvSpPr>
            <a:spLocks noChangeShapeType="1"/>
          </p:cNvSpPr>
          <p:nvPr/>
        </p:nvSpPr>
        <p:spPr bwMode="auto">
          <a:xfrm>
            <a:off x="1403350" y="4941888"/>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6871" name="Line 8"/>
          <p:cNvSpPr>
            <a:spLocks noChangeShapeType="1"/>
          </p:cNvSpPr>
          <p:nvPr/>
        </p:nvSpPr>
        <p:spPr bwMode="auto">
          <a:xfrm>
            <a:off x="7667625" y="3141663"/>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z="3400" smtClean="0"/>
              <a:t>完全函数依赖与部分函数依赖（续）</a:t>
            </a:r>
          </a:p>
        </p:txBody>
      </p:sp>
      <p:sp>
        <p:nvSpPr>
          <p:cNvPr id="37891"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zh-CN" sz="2600" smtClean="0"/>
          </a:p>
          <a:p>
            <a:pPr eaLnBrk="1" hangingPunct="1">
              <a:lnSpc>
                <a:spcPct val="90000"/>
              </a:lnSpc>
              <a:buFont typeface="Wingdings" pitchFamily="2" charset="2"/>
              <a:buNone/>
            </a:pPr>
            <a:r>
              <a:rPr lang="zh-CN" altLang="en-US" sz="2600" smtClean="0"/>
              <a:t>例</a:t>
            </a:r>
            <a:r>
              <a:rPr lang="en-US" altLang="zh-CN" sz="2600" smtClean="0"/>
              <a:t>: </a:t>
            </a:r>
            <a:r>
              <a:rPr lang="zh-CN" altLang="en-US" sz="2600" smtClean="0"/>
              <a:t>在关系</a:t>
            </a:r>
            <a:r>
              <a:rPr lang="en-US" altLang="zh-CN" sz="2600" smtClean="0"/>
              <a:t>SC(Sno, Cno, Grade)</a:t>
            </a:r>
            <a:r>
              <a:rPr lang="zh-CN" altLang="en-US" sz="2600" smtClean="0"/>
              <a:t>中，有：</a:t>
            </a:r>
          </a:p>
          <a:p>
            <a:pPr eaLnBrk="1" hangingPunct="1">
              <a:lnSpc>
                <a:spcPct val="90000"/>
              </a:lnSpc>
              <a:buFont typeface="Wingdings" pitchFamily="2" charset="2"/>
              <a:buNone/>
            </a:pPr>
            <a:r>
              <a:rPr lang="zh-CN" altLang="en-US" sz="2600" smtClean="0"/>
              <a:t> 由于：</a:t>
            </a:r>
            <a:r>
              <a:rPr lang="en-US" altLang="zh-CN" sz="2600" smtClean="0"/>
              <a:t>Sno →Grade</a:t>
            </a:r>
            <a:r>
              <a:rPr lang="zh-CN" altLang="en-US" sz="2600" smtClean="0"/>
              <a:t>，</a:t>
            </a:r>
            <a:r>
              <a:rPr lang="en-US" altLang="zh-CN" sz="2600" smtClean="0"/>
              <a:t>Cno → Grade</a:t>
            </a:r>
            <a:r>
              <a:rPr lang="zh-CN" altLang="en-US" sz="2600" smtClean="0"/>
              <a:t>， </a:t>
            </a:r>
          </a:p>
          <a:p>
            <a:pPr eaLnBrk="1" hangingPunct="1">
              <a:lnSpc>
                <a:spcPct val="90000"/>
              </a:lnSpc>
              <a:buFont typeface="Wingdings" pitchFamily="2" charset="2"/>
              <a:buNone/>
            </a:pPr>
            <a:r>
              <a:rPr lang="zh-CN" altLang="en-US" sz="2600" smtClean="0"/>
              <a:t> 因此：</a:t>
            </a:r>
            <a:r>
              <a:rPr lang="en-US" altLang="zh-CN" sz="2600" smtClean="0"/>
              <a:t>(Sno, Cno) </a:t>
            </a:r>
            <a:r>
              <a:rPr lang="zh-CN" altLang="en-US" sz="2600" baseline="46000" smtClean="0"/>
              <a:t>ｆ   </a:t>
            </a:r>
            <a:r>
              <a:rPr lang="en-US" altLang="zh-CN" sz="2600" smtClean="0"/>
              <a:t>Grade</a:t>
            </a:r>
          </a:p>
          <a:p>
            <a:pPr eaLnBrk="1" hangingPunct="1">
              <a:lnSpc>
                <a:spcPct val="90000"/>
              </a:lnSpc>
              <a:buFont typeface="Wingdings" pitchFamily="2" charset="2"/>
              <a:buNone/>
            </a:pPr>
            <a:endParaRPr lang="en-US" altLang="zh-CN" sz="2600" smtClean="0"/>
          </a:p>
          <a:p>
            <a:pPr eaLnBrk="1" hangingPunct="1">
              <a:lnSpc>
                <a:spcPct val="90000"/>
              </a:lnSpc>
              <a:buFont typeface="Wingdings" pitchFamily="2" charset="2"/>
              <a:buNone/>
            </a:pPr>
            <a:r>
              <a:rPr lang="en-US" altLang="zh-CN" sz="2600" smtClean="0"/>
              <a:t> </a:t>
            </a:r>
            <a:r>
              <a:rPr lang="zh-CN" altLang="zh-CN" sz="2600" smtClean="0"/>
              <a:t>但：</a:t>
            </a:r>
          </a:p>
          <a:p>
            <a:pPr eaLnBrk="1" hangingPunct="1">
              <a:lnSpc>
                <a:spcPct val="90000"/>
              </a:lnSpc>
              <a:buFont typeface="Wingdings" pitchFamily="2" charset="2"/>
              <a:buNone/>
            </a:pPr>
            <a:r>
              <a:rPr lang="en-US" altLang="zh-CN" sz="2600" smtClean="0"/>
              <a:t>(Sno, Cno)  </a:t>
            </a:r>
            <a:r>
              <a:rPr lang="en-US" altLang="zh-CN" sz="2600" baseline="46000" smtClean="0"/>
              <a:t>P  </a:t>
            </a:r>
            <a:r>
              <a:rPr lang="en-US" altLang="zh-CN" sz="2600" smtClean="0"/>
              <a:t> Sno,      (Sno, Cno)  </a:t>
            </a:r>
            <a:r>
              <a:rPr lang="en-US" altLang="zh-CN" sz="2600" baseline="46000" smtClean="0"/>
              <a:t>P  </a:t>
            </a:r>
            <a:r>
              <a:rPr lang="en-US" altLang="zh-CN" sz="2600" smtClean="0"/>
              <a:t> Cno</a:t>
            </a:r>
          </a:p>
        </p:txBody>
      </p:sp>
      <p:sp>
        <p:nvSpPr>
          <p:cNvPr id="37892" name="Line 4"/>
          <p:cNvSpPr>
            <a:spLocks noChangeShapeType="1"/>
          </p:cNvSpPr>
          <p:nvPr/>
        </p:nvSpPr>
        <p:spPr bwMode="auto">
          <a:xfrm>
            <a:off x="2124075" y="45085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893" name="Line 5"/>
          <p:cNvSpPr>
            <a:spLocks noChangeShapeType="1"/>
          </p:cNvSpPr>
          <p:nvPr/>
        </p:nvSpPr>
        <p:spPr bwMode="auto">
          <a:xfrm>
            <a:off x="3276600" y="3141663"/>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894" name="Line 6"/>
          <p:cNvSpPr>
            <a:spLocks noChangeShapeType="1"/>
          </p:cNvSpPr>
          <p:nvPr/>
        </p:nvSpPr>
        <p:spPr bwMode="auto">
          <a:xfrm>
            <a:off x="4572000" y="2565400"/>
            <a:ext cx="3048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895" name="Line 7"/>
          <p:cNvSpPr>
            <a:spLocks noChangeShapeType="1"/>
          </p:cNvSpPr>
          <p:nvPr/>
        </p:nvSpPr>
        <p:spPr bwMode="auto">
          <a:xfrm>
            <a:off x="2268538" y="2565400"/>
            <a:ext cx="3048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896" name="Line 8"/>
          <p:cNvSpPr>
            <a:spLocks noChangeShapeType="1"/>
          </p:cNvSpPr>
          <p:nvPr/>
        </p:nvSpPr>
        <p:spPr bwMode="auto">
          <a:xfrm>
            <a:off x="5508625" y="4508500"/>
            <a:ext cx="533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3400" smtClean="0"/>
              <a:t>完全函数依赖与部分函数依赖（续）</a:t>
            </a:r>
          </a:p>
        </p:txBody>
      </p:sp>
      <p:sp>
        <p:nvSpPr>
          <p:cNvPr id="38915" name="Rectangle 3"/>
          <p:cNvSpPr>
            <a:spLocks noGrp="1" noChangeArrowheads="1"/>
          </p:cNvSpPr>
          <p:nvPr>
            <p:ph type="body" idx="1"/>
          </p:nvPr>
        </p:nvSpPr>
        <p:spPr/>
        <p:txBody>
          <a:bodyPr/>
          <a:lstStyle/>
          <a:p>
            <a:pPr lvl="1" eaLnBrk="1" hangingPunct="1">
              <a:lnSpc>
                <a:spcPct val="110000"/>
              </a:lnSpc>
            </a:pPr>
            <a:r>
              <a:rPr lang="zh-CN" altLang="en-US" dirty="0" smtClean="0"/>
              <a:t>平凡函数依赖必定是部分函数依赖</a:t>
            </a:r>
          </a:p>
          <a:p>
            <a:pPr lvl="1" eaLnBrk="1" hangingPunct="1">
              <a:lnSpc>
                <a:spcPct val="110000"/>
              </a:lnSpc>
            </a:pPr>
            <a:r>
              <a:rPr lang="zh-CN" altLang="en-US" dirty="0" smtClean="0"/>
              <a:t>非平凡函数依赖也可能是部分函数依赖</a:t>
            </a:r>
          </a:p>
          <a:p>
            <a:pPr eaLnBrk="1" hangingPunct="1">
              <a:lnSpc>
                <a:spcPct val="110000"/>
              </a:lnSpc>
              <a:buFont typeface="Wingdings" pitchFamily="2" charset="2"/>
              <a:buNone/>
            </a:pPr>
            <a:endParaRPr lang="zh-CN" altLang="en-US" sz="2600" dirty="0" smtClean="0"/>
          </a:p>
          <a:p>
            <a:pPr eaLnBrk="1" hangingPunct="1">
              <a:lnSpc>
                <a:spcPct val="110000"/>
              </a:lnSpc>
              <a:buFont typeface="Wingdings" pitchFamily="2" charset="2"/>
              <a:buNone/>
            </a:pPr>
            <a:r>
              <a:rPr lang="zh-CN" altLang="en-US" sz="2600" dirty="0" smtClean="0"/>
              <a:t>例</a:t>
            </a:r>
            <a:r>
              <a:rPr lang="en-US" altLang="zh-CN" sz="2600" dirty="0" smtClean="0"/>
              <a:t>: Student(</a:t>
            </a:r>
            <a:r>
              <a:rPr lang="en-US" altLang="zh-CN" sz="2600" dirty="0" err="1" smtClean="0"/>
              <a:t>Sno</a:t>
            </a:r>
            <a:r>
              <a:rPr lang="en-US" altLang="zh-CN" sz="2600" dirty="0" smtClean="0"/>
              <a:t>, </a:t>
            </a:r>
            <a:r>
              <a:rPr lang="en-US" altLang="zh-CN" sz="2600" dirty="0" err="1" smtClean="0"/>
              <a:t>Sname</a:t>
            </a:r>
            <a:r>
              <a:rPr lang="en-US" altLang="zh-CN" sz="2600" dirty="0" smtClean="0"/>
              <a:t>, </a:t>
            </a:r>
            <a:r>
              <a:rPr lang="en-US" altLang="zh-CN" sz="2600" dirty="0" err="1" smtClean="0"/>
              <a:t>Ssex</a:t>
            </a:r>
            <a:r>
              <a:rPr lang="en-US" altLang="zh-CN" sz="2600" dirty="0" smtClean="0"/>
              <a:t>, Sage, </a:t>
            </a:r>
            <a:r>
              <a:rPr lang="en-US" altLang="zh-CN" sz="2600" dirty="0" err="1" smtClean="0"/>
              <a:t>Sdept</a:t>
            </a:r>
            <a:r>
              <a:rPr lang="en-US" altLang="zh-CN" sz="2600" dirty="0" smtClean="0"/>
              <a:t>)</a:t>
            </a:r>
          </a:p>
          <a:p>
            <a:pPr eaLnBrk="1" hangingPunct="1">
              <a:lnSpc>
                <a:spcPct val="110000"/>
              </a:lnSpc>
              <a:buFont typeface="Wingdings" pitchFamily="2" charset="2"/>
              <a:buNone/>
            </a:pPr>
            <a:r>
              <a:rPr lang="en-US" altLang="zh-CN" sz="2600" dirty="0" smtClean="0"/>
              <a:t>       </a:t>
            </a:r>
            <a:r>
              <a:rPr lang="en-US" altLang="zh-CN" sz="2600" dirty="0" err="1" smtClean="0"/>
              <a:t>Sno</a:t>
            </a:r>
            <a:r>
              <a:rPr lang="en-US" altLang="zh-CN" sz="2600" dirty="0" smtClean="0"/>
              <a:t> </a:t>
            </a:r>
            <a:r>
              <a:rPr lang="zh-CN" altLang="en-US" sz="2600" baseline="46000" dirty="0" smtClean="0"/>
              <a:t>ｆ</a:t>
            </a:r>
            <a:r>
              <a:rPr lang="zh-CN" altLang="en-US" sz="2600" dirty="0" smtClean="0"/>
              <a:t> </a:t>
            </a:r>
            <a:r>
              <a:rPr lang="en-US" altLang="zh-CN" sz="2600" dirty="0" err="1" smtClean="0"/>
              <a:t>Sname</a:t>
            </a:r>
            <a:r>
              <a:rPr lang="en-US" altLang="zh-CN" sz="2600" dirty="0" smtClean="0"/>
              <a:t>, </a:t>
            </a:r>
            <a:r>
              <a:rPr lang="en-US" altLang="zh-CN" sz="2600" dirty="0" err="1" smtClean="0"/>
              <a:t>Sno</a:t>
            </a:r>
            <a:r>
              <a:rPr lang="en-US" altLang="zh-CN" sz="2600" dirty="0" smtClean="0"/>
              <a:t> </a:t>
            </a:r>
            <a:r>
              <a:rPr lang="zh-CN" altLang="en-US" sz="2600" baseline="46000" dirty="0" smtClean="0"/>
              <a:t>ｆ </a:t>
            </a:r>
            <a:r>
              <a:rPr lang="en-US" altLang="zh-CN" sz="2600" dirty="0" err="1" smtClean="0"/>
              <a:t>Ssex</a:t>
            </a:r>
            <a:r>
              <a:rPr lang="en-US" altLang="zh-CN" sz="2600" dirty="0" smtClean="0"/>
              <a:t>, </a:t>
            </a:r>
            <a:r>
              <a:rPr lang="en-US" altLang="zh-CN" sz="2600" dirty="0" err="1" smtClean="0"/>
              <a:t>Sno</a:t>
            </a:r>
            <a:r>
              <a:rPr lang="en-US" altLang="zh-CN" sz="2600" dirty="0" smtClean="0"/>
              <a:t> </a:t>
            </a:r>
            <a:r>
              <a:rPr lang="zh-CN" altLang="en-US" sz="2600" baseline="46000" dirty="0" smtClean="0"/>
              <a:t>ｆ</a:t>
            </a:r>
            <a:r>
              <a:rPr lang="zh-CN" altLang="en-US" sz="2600" dirty="0" smtClean="0"/>
              <a:t> </a:t>
            </a:r>
            <a:r>
              <a:rPr lang="en-US" altLang="zh-CN" sz="2600" dirty="0" smtClean="0"/>
              <a:t>Sage, </a:t>
            </a:r>
          </a:p>
          <a:p>
            <a:pPr eaLnBrk="1" hangingPunct="1">
              <a:lnSpc>
                <a:spcPct val="110000"/>
              </a:lnSpc>
              <a:buFont typeface="Wingdings" pitchFamily="2" charset="2"/>
              <a:buNone/>
            </a:pPr>
            <a:r>
              <a:rPr lang="en-US" altLang="zh-CN" sz="2600" dirty="0" smtClean="0"/>
              <a:t>       </a:t>
            </a:r>
            <a:r>
              <a:rPr lang="en-US" altLang="zh-CN" sz="2600" dirty="0" err="1" smtClean="0"/>
              <a:t>Sno</a:t>
            </a:r>
            <a:r>
              <a:rPr lang="en-US" altLang="zh-CN" sz="2600" dirty="0" smtClean="0"/>
              <a:t> </a:t>
            </a:r>
            <a:r>
              <a:rPr lang="zh-CN" altLang="en-US" sz="2600" baseline="46000" dirty="0" smtClean="0"/>
              <a:t>ｆ </a:t>
            </a:r>
            <a:r>
              <a:rPr lang="en-US" altLang="zh-CN" sz="2600" dirty="0" err="1" smtClean="0"/>
              <a:t>Sdept</a:t>
            </a:r>
            <a:endParaRPr lang="en-US" altLang="zh-CN" sz="2600" dirty="0" smtClean="0"/>
          </a:p>
          <a:p>
            <a:pPr eaLnBrk="1" hangingPunct="1">
              <a:lnSpc>
                <a:spcPct val="110000"/>
              </a:lnSpc>
              <a:buFont typeface="Wingdings" pitchFamily="2" charset="2"/>
              <a:buNone/>
            </a:pPr>
            <a:r>
              <a:rPr lang="en-US" altLang="zh-CN" sz="2600" dirty="0" smtClean="0"/>
              <a:t>       (</a:t>
            </a:r>
            <a:r>
              <a:rPr lang="en-US" altLang="zh-CN" sz="2600" dirty="0" err="1" smtClean="0"/>
              <a:t>Sno</a:t>
            </a:r>
            <a:r>
              <a:rPr lang="en-US" altLang="zh-CN" sz="2600" dirty="0" smtClean="0"/>
              <a:t>, </a:t>
            </a:r>
            <a:r>
              <a:rPr lang="en-US" altLang="zh-CN" sz="2600" dirty="0" err="1" smtClean="0"/>
              <a:t>Sname</a:t>
            </a:r>
            <a:r>
              <a:rPr lang="en-US" altLang="zh-CN" sz="2600" dirty="0" smtClean="0"/>
              <a:t>)  </a:t>
            </a:r>
            <a:r>
              <a:rPr lang="en-US" altLang="zh-CN" sz="2600" baseline="46000" dirty="0" smtClean="0"/>
              <a:t>P   </a:t>
            </a:r>
            <a:r>
              <a:rPr lang="en-US" altLang="zh-CN" sz="2600" dirty="0" err="1" smtClean="0"/>
              <a:t>Sdept</a:t>
            </a:r>
            <a:r>
              <a:rPr lang="en-US" altLang="zh-CN" sz="2600" dirty="0" smtClean="0"/>
              <a:t>,  (</a:t>
            </a:r>
            <a:r>
              <a:rPr lang="en-US" altLang="zh-CN" sz="2600" dirty="0" err="1" smtClean="0"/>
              <a:t>Sno</a:t>
            </a:r>
            <a:r>
              <a:rPr lang="en-US" altLang="zh-CN" sz="2600" dirty="0" smtClean="0"/>
              <a:t>, </a:t>
            </a:r>
            <a:r>
              <a:rPr lang="en-US" altLang="zh-CN" sz="2600" dirty="0" err="1" smtClean="0"/>
              <a:t>Ssex</a:t>
            </a:r>
            <a:r>
              <a:rPr lang="en-US" altLang="zh-CN" sz="2600" dirty="0" smtClean="0"/>
              <a:t>)  </a:t>
            </a:r>
            <a:r>
              <a:rPr lang="en-US" altLang="zh-CN" sz="2600" baseline="46000" dirty="0" smtClean="0"/>
              <a:t>P   </a:t>
            </a:r>
            <a:r>
              <a:rPr lang="en-US" altLang="zh-CN" sz="2600" dirty="0" err="1" smtClean="0"/>
              <a:t>Sdept</a:t>
            </a:r>
            <a:endParaRPr lang="en-US" altLang="zh-CN" sz="2600" dirty="0" smtClean="0"/>
          </a:p>
        </p:txBody>
      </p:sp>
      <p:sp>
        <p:nvSpPr>
          <p:cNvPr id="38916" name="Line 12"/>
          <p:cNvSpPr>
            <a:spLocks noChangeShapeType="1"/>
          </p:cNvSpPr>
          <p:nvPr/>
        </p:nvSpPr>
        <p:spPr bwMode="auto">
          <a:xfrm>
            <a:off x="1835150" y="3933825"/>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917" name="Line 13"/>
          <p:cNvSpPr>
            <a:spLocks noChangeShapeType="1"/>
          </p:cNvSpPr>
          <p:nvPr/>
        </p:nvSpPr>
        <p:spPr bwMode="auto">
          <a:xfrm>
            <a:off x="1835150" y="4581525"/>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918" name="Line 14"/>
          <p:cNvSpPr>
            <a:spLocks noChangeShapeType="1"/>
          </p:cNvSpPr>
          <p:nvPr/>
        </p:nvSpPr>
        <p:spPr bwMode="auto">
          <a:xfrm>
            <a:off x="3276600" y="5013325"/>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919" name="Line 15"/>
          <p:cNvSpPr>
            <a:spLocks noChangeShapeType="1"/>
          </p:cNvSpPr>
          <p:nvPr/>
        </p:nvSpPr>
        <p:spPr bwMode="auto">
          <a:xfrm>
            <a:off x="6659563" y="5013325"/>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920" name="Line 16"/>
          <p:cNvSpPr>
            <a:spLocks noChangeShapeType="1"/>
          </p:cNvSpPr>
          <p:nvPr/>
        </p:nvSpPr>
        <p:spPr bwMode="auto">
          <a:xfrm>
            <a:off x="3995738" y="4076700"/>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921" name="Line 17"/>
          <p:cNvSpPr>
            <a:spLocks noChangeShapeType="1"/>
          </p:cNvSpPr>
          <p:nvPr/>
        </p:nvSpPr>
        <p:spPr bwMode="auto">
          <a:xfrm>
            <a:off x="5795963" y="4005263"/>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四、传递函数依赖</a:t>
            </a:r>
          </a:p>
        </p:txBody>
      </p:sp>
      <p:sp>
        <p:nvSpPr>
          <p:cNvPr id="39939" name="Rectangle 3"/>
          <p:cNvSpPr>
            <a:spLocks noGrp="1" noChangeArrowheads="1"/>
          </p:cNvSpPr>
          <p:nvPr>
            <p:ph type="body" idx="1"/>
          </p:nvPr>
        </p:nvSpPr>
        <p:spPr/>
        <p:txBody>
          <a:bodyPr/>
          <a:lstStyle/>
          <a:p>
            <a:pPr eaLnBrk="1" hangingPunct="1">
              <a:buFont typeface="Wingdings" pitchFamily="2" charset="2"/>
              <a:buNone/>
            </a:pPr>
            <a:r>
              <a:rPr lang="zh-CN" altLang="en-US" sz="2600" smtClean="0"/>
              <a:t>定义</a:t>
            </a:r>
            <a:r>
              <a:rPr lang="en-US" altLang="zh-CN" sz="2600" smtClean="0"/>
              <a:t>5.4  </a:t>
            </a:r>
            <a:r>
              <a:rPr lang="zh-CN" altLang="en-US" sz="2600" smtClean="0"/>
              <a:t>在关系模式</a:t>
            </a:r>
            <a:r>
              <a:rPr lang="en-US" altLang="zh-CN" sz="2600" smtClean="0"/>
              <a:t>R(U)</a:t>
            </a:r>
            <a:r>
              <a:rPr lang="zh-CN" altLang="en-US" sz="2600" smtClean="0"/>
              <a:t>中，如果</a:t>
            </a:r>
            <a:r>
              <a:rPr lang="en-US" altLang="zh-CN" sz="2600" smtClean="0"/>
              <a:t>X→Y</a:t>
            </a:r>
            <a:r>
              <a:rPr lang="zh-CN" altLang="en-US" sz="2600" smtClean="0"/>
              <a:t>，</a:t>
            </a:r>
            <a:r>
              <a:rPr lang="en-US" altLang="zh-CN" sz="2600" smtClean="0"/>
              <a:t>Y→Z</a:t>
            </a:r>
            <a:r>
              <a:rPr lang="zh-CN" altLang="en-US" sz="2600" smtClean="0"/>
              <a:t>，且</a:t>
            </a:r>
            <a:r>
              <a:rPr lang="en-US" altLang="zh-CN" sz="2600" smtClean="0"/>
              <a:t>Y </a:t>
            </a:r>
            <a:r>
              <a:rPr lang="en-US" altLang="zh-CN" smtClean="0">
                <a:sym typeface="Symbol" pitchFamily="18" charset="2"/>
              </a:rPr>
              <a:t></a:t>
            </a:r>
            <a:r>
              <a:rPr lang="en-US" altLang="zh-CN" sz="2600" smtClean="0"/>
              <a:t>X</a:t>
            </a:r>
            <a:r>
              <a:rPr lang="zh-CN" altLang="en-US" sz="2600" smtClean="0"/>
              <a:t>，</a:t>
            </a:r>
            <a:r>
              <a:rPr lang="en-US" altLang="zh-CN" sz="2600" smtClean="0"/>
              <a:t>Y→X</a:t>
            </a:r>
            <a:r>
              <a:rPr lang="zh-CN" altLang="en-US" sz="2600" smtClean="0"/>
              <a:t>，则称</a:t>
            </a:r>
            <a:r>
              <a:rPr lang="en-US" altLang="zh-CN" sz="2600" smtClean="0"/>
              <a:t>Z</a:t>
            </a:r>
            <a:r>
              <a:rPr lang="zh-CN" altLang="en-US" sz="2600" smtClean="0">
                <a:solidFill>
                  <a:schemeClr val="accent2"/>
                </a:solidFill>
              </a:rPr>
              <a:t>传递函数依赖</a:t>
            </a:r>
            <a:r>
              <a:rPr lang="zh-CN" altLang="en-US" sz="2600" smtClean="0"/>
              <a:t>于</a:t>
            </a:r>
            <a:r>
              <a:rPr lang="en-US" altLang="zh-CN" sz="2600" smtClean="0"/>
              <a:t>X</a:t>
            </a:r>
            <a:r>
              <a:rPr lang="zh-CN" altLang="en-US" sz="2600" smtClean="0"/>
              <a:t>。</a:t>
            </a:r>
          </a:p>
          <a:p>
            <a:pPr eaLnBrk="1" hangingPunct="1">
              <a:buFont typeface="Wingdings" pitchFamily="2" charset="2"/>
              <a:buNone/>
            </a:pPr>
            <a:endParaRPr lang="zh-CN" altLang="en-US" sz="2600" smtClean="0"/>
          </a:p>
          <a:p>
            <a:pPr eaLnBrk="1" hangingPunct="1">
              <a:buFont typeface="Wingdings" pitchFamily="2" charset="2"/>
              <a:buNone/>
            </a:pPr>
            <a:r>
              <a:rPr lang="zh-CN" altLang="en-US" sz="2600" smtClean="0"/>
              <a:t>注</a:t>
            </a:r>
            <a:r>
              <a:rPr lang="en-US" altLang="zh-CN" sz="2600" smtClean="0"/>
              <a:t>: </a:t>
            </a:r>
            <a:r>
              <a:rPr lang="zh-CN" altLang="en-US" sz="2600" smtClean="0"/>
              <a:t>如果</a:t>
            </a:r>
            <a:r>
              <a:rPr lang="en-US" altLang="zh-CN" sz="2600" smtClean="0"/>
              <a:t>Y→X</a:t>
            </a:r>
            <a:r>
              <a:rPr lang="zh-CN" altLang="en-US" sz="2600" smtClean="0"/>
              <a:t>， 即</a:t>
            </a:r>
            <a:r>
              <a:rPr lang="en-US" altLang="zh-CN" sz="2600" smtClean="0"/>
              <a:t>X←→Y</a:t>
            </a:r>
            <a:r>
              <a:rPr lang="zh-CN" altLang="en-US" sz="2600" smtClean="0"/>
              <a:t>，则</a:t>
            </a:r>
            <a:r>
              <a:rPr lang="en-US" altLang="zh-CN" sz="2600" smtClean="0"/>
              <a:t>Z</a:t>
            </a:r>
            <a:r>
              <a:rPr lang="zh-CN" altLang="en-US" sz="2600" smtClean="0">
                <a:solidFill>
                  <a:schemeClr val="accent2"/>
                </a:solidFill>
              </a:rPr>
              <a:t>直接依赖</a:t>
            </a:r>
            <a:r>
              <a:rPr lang="zh-CN" altLang="en-US" sz="2600" smtClean="0"/>
              <a:t>于</a:t>
            </a:r>
            <a:r>
              <a:rPr lang="en-US" altLang="zh-CN" sz="2600" smtClean="0"/>
              <a:t>X</a:t>
            </a:r>
            <a:r>
              <a:rPr lang="zh-CN" altLang="en-US" sz="2600" smtClean="0"/>
              <a:t>。</a:t>
            </a:r>
          </a:p>
          <a:p>
            <a:pPr eaLnBrk="1" hangingPunct="1">
              <a:buFont typeface="Wingdings" pitchFamily="2" charset="2"/>
              <a:buNone/>
            </a:pPr>
            <a:endParaRPr lang="zh-CN" altLang="en-US" sz="2600" smtClean="0"/>
          </a:p>
          <a:p>
            <a:pPr eaLnBrk="1" hangingPunct="1">
              <a:buFont typeface="Wingdings" pitchFamily="2" charset="2"/>
              <a:buNone/>
            </a:pPr>
            <a:r>
              <a:rPr lang="zh-CN" altLang="en-US" sz="2600" smtClean="0"/>
              <a:t>例</a:t>
            </a:r>
            <a:r>
              <a:rPr lang="en-US" altLang="zh-CN" sz="2600" smtClean="0"/>
              <a:t>: </a:t>
            </a:r>
            <a:r>
              <a:rPr lang="zh-CN" altLang="en-US" sz="2600" smtClean="0"/>
              <a:t>在关系</a:t>
            </a:r>
            <a:r>
              <a:rPr lang="en-US" altLang="zh-CN" sz="2600" smtClean="0"/>
              <a:t>Std(Sno, Sdept, Mname)</a:t>
            </a:r>
            <a:r>
              <a:rPr lang="zh-CN" altLang="en-US" sz="2600" smtClean="0"/>
              <a:t>中，有：</a:t>
            </a:r>
          </a:p>
          <a:p>
            <a:pPr eaLnBrk="1" hangingPunct="1">
              <a:buFont typeface="Wingdings" pitchFamily="2" charset="2"/>
              <a:buNone/>
            </a:pPr>
            <a:r>
              <a:rPr lang="zh-CN" altLang="en-US" sz="2600" smtClean="0"/>
              <a:t>	</a:t>
            </a:r>
            <a:r>
              <a:rPr lang="en-US" altLang="zh-CN" sz="2600" smtClean="0"/>
              <a:t>Sno → Sdept</a:t>
            </a:r>
            <a:r>
              <a:rPr lang="zh-CN" altLang="en-US" sz="2600" smtClean="0"/>
              <a:t>，</a:t>
            </a:r>
            <a:r>
              <a:rPr lang="en-US" altLang="zh-CN" sz="2600" smtClean="0"/>
              <a:t>Sdept → Mname</a:t>
            </a:r>
            <a:r>
              <a:rPr lang="zh-CN" altLang="en-US" sz="2600" smtClean="0"/>
              <a:t>，</a:t>
            </a:r>
            <a:r>
              <a:rPr lang="en-US" altLang="zh-CN" sz="2600" smtClean="0"/>
              <a:t>Mname</a:t>
            </a:r>
            <a:r>
              <a:rPr lang="zh-CN" altLang="en-US" sz="2600" smtClean="0"/>
              <a:t>传递函数依赖于</a:t>
            </a:r>
            <a:r>
              <a:rPr lang="en-US" altLang="zh-CN" sz="2600" smtClean="0"/>
              <a:t>Sno</a:t>
            </a:r>
            <a:r>
              <a:rPr lang="zh-CN" altLang="en-US" sz="2600" smtClean="0"/>
              <a:t>。</a:t>
            </a:r>
          </a:p>
        </p:txBody>
      </p:sp>
      <p:sp>
        <p:nvSpPr>
          <p:cNvPr id="39940" name="Line 5"/>
          <p:cNvSpPr>
            <a:spLocks noChangeShapeType="1"/>
          </p:cNvSpPr>
          <p:nvPr/>
        </p:nvSpPr>
        <p:spPr bwMode="auto">
          <a:xfrm>
            <a:off x="827088" y="2060575"/>
            <a:ext cx="38100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941" name="Line 6"/>
          <p:cNvSpPr>
            <a:spLocks noChangeShapeType="1"/>
          </p:cNvSpPr>
          <p:nvPr/>
        </p:nvSpPr>
        <p:spPr bwMode="auto">
          <a:xfrm>
            <a:off x="1908175" y="2133600"/>
            <a:ext cx="3048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五、码</a:t>
            </a:r>
          </a:p>
        </p:txBody>
      </p:sp>
      <p:sp>
        <p:nvSpPr>
          <p:cNvPr id="40963"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dirty="0" smtClean="0"/>
              <a:t>定义</a:t>
            </a:r>
            <a:r>
              <a:rPr lang="en-US" altLang="zh-CN" sz="2600" dirty="0" smtClean="0"/>
              <a:t>5.5  </a:t>
            </a:r>
            <a:r>
              <a:rPr lang="zh-CN" altLang="en-US" sz="2600" dirty="0" smtClean="0"/>
              <a:t>设</a:t>
            </a:r>
            <a:r>
              <a:rPr lang="en-US" altLang="zh-CN" sz="2600" dirty="0" smtClean="0"/>
              <a:t>K</a:t>
            </a:r>
            <a:r>
              <a:rPr lang="zh-CN" altLang="en-US" sz="2600" dirty="0" smtClean="0"/>
              <a:t>为关系模式</a:t>
            </a:r>
            <a:r>
              <a:rPr lang="en-US" altLang="zh-CN" sz="2600" dirty="0" smtClean="0"/>
              <a:t>R&lt;U,F&gt;</a:t>
            </a:r>
            <a:r>
              <a:rPr lang="zh-CN" altLang="en-US" sz="2600" dirty="0" smtClean="0"/>
              <a:t>中的属性或属性组合。若</a:t>
            </a:r>
            <a:r>
              <a:rPr lang="en-US" altLang="zh-CN" sz="2600" dirty="0" smtClean="0"/>
              <a:t>K</a:t>
            </a:r>
            <a:r>
              <a:rPr lang="zh-CN" altLang="en-US" sz="2600" baseline="46000" dirty="0" smtClean="0"/>
              <a:t>ｆ</a:t>
            </a:r>
            <a:r>
              <a:rPr lang="en-US" altLang="zh-CN" sz="2600" dirty="0" smtClean="0"/>
              <a:t>U</a:t>
            </a:r>
            <a:r>
              <a:rPr lang="zh-CN" altLang="en-US" sz="2600" dirty="0" smtClean="0"/>
              <a:t>，则</a:t>
            </a:r>
            <a:r>
              <a:rPr lang="en-US" altLang="zh-CN" sz="2600" dirty="0" smtClean="0"/>
              <a:t>K</a:t>
            </a:r>
            <a:r>
              <a:rPr lang="zh-CN" altLang="en-US" sz="2600" dirty="0" smtClean="0"/>
              <a:t>称为</a:t>
            </a:r>
            <a:r>
              <a:rPr lang="en-US" altLang="zh-CN" sz="2600" dirty="0" smtClean="0"/>
              <a:t>R</a:t>
            </a:r>
            <a:r>
              <a:rPr lang="zh-CN" altLang="en-US" sz="2600" dirty="0" smtClean="0"/>
              <a:t>的一个</a:t>
            </a:r>
            <a:r>
              <a:rPr lang="zh-CN" altLang="en-US" sz="2600" dirty="0" smtClean="0">
                <a:solidFill>
                  <a:schemeClr val="accent2"/>
                </a:solidFill>
              </a:rPr>
              <a:t>侯选码</a:t>
            </a:r>
            <a:r>
              <a:rPr lang="zh-CN" altLang="en-US" sz="2600" dirty="0" smtClean="0"/>
              <a:t>（</a:t>
            </a:r>
            <a:r>
              <a:rPr lang="en-US" altLang="zh-CN" sz="2600" dirty="0" smtClean="0"/>
              <a:t>Candidate Key</a:t>
            </a:r>
            <a:r>
              <a:rPr lang="zh-CN" altLang="en-US" sz="2600" dirty="0" smtClean="0"/>
              <a:t>）。若关系模式</a:t>
            </a:r>
            <a:r>
              <a:rPr lang="en-US" altLang="zh-CN" sz="2600" dirty="0" smtClean="0"/>
              <a:t>R</a:t>
            </a:r>
            <a:r>
              <a:rPr lang="zh-CN" altLang="en-US" sz="2600" dirty="0" smtClean="0"/>
              <a:t>有多个候选码，则选定其中的一个做为</a:t>
            </a:r>
            <a:r>
              <a:rPr lang="zh-CN" altLang="en-US" sz="2600" dirty="0" smtClean="0">
                <a:solidFill>
                  <a:schemeClr val="accent2"/>
                </a:solidFill>
              </a:rPr>
              <a:t>主码</a:t>
            </a:r>
            <a:r>
              <a:rPr lang="zh-CN" altLang="en-US" sz="2600" dirty="0" smtClean="0"/>
              <a:t>（</a:t>
            </a:r>
            <a:r>
              <a:rPr lang="en-US" altLang="zh-CN" sz="2600" dirty="0" smtClean="0"/>
              <a:t>Primary key</a:t>
            </a:r>
            <a:r>
              <a:rPr lang="zh-CN" altLang="en-US" sz="2600" dirty="0" smtClean="0"/>
              <a:t>）。</a:t>
            </a:r>
          </a:p>
          <a:p>
            <a:pPr eaLnBrk="1" hangingPunct="1">
              <a:lnSpc>
                <a:spcPct val="90000"/>
              </a:lnSpc>
            </a:pPr>
            <a:endParaRPr lang="zh-CN" altLang="en-US" sz="2600" dirty="0" smtClean="0"/>
          </a:p>
          <a:p>
            <a:pPr eaLnBrk="1" hangingPunct="1">
              <a:lnSpc>
                <a:spcPct val="90000"/>
              </a:lnSpc>
            </a:pPr>
            <a:r>
              <a:rPr lang="zh-CN" altLang="en-US" sz="2600" dirty="0" smtClean="0"/>
              <a:t>码是关系模式中一个重要概念。</a:t>
            </a:r>
          </a:p>
          <a:p>
            <a:pPr lvl="1" eaLnBrk="1" hangingPunct="1">
              <a:lnSpc>
                <a:spcPct val="90000"/>
              </a:lnSpc>
            </a:pPr>
            <a:r>
              <a:rPr lang="zh-CN" altLang="en-US" dirty="0" smtClean="0"/>
              <a:t>候选码能够唯一地标别关系的元组，是关系模式中一组最重要的属性。</a:t>
            </a:r>
          </a:p>
          <a:p>
            <a:pPr lvl="1" eaLnBrk="1" hangingPunct="1">
              <a:lnSpc>
                <a:spcPct val="90000"/>
              </a:lnSpc>
            </a:pPr>
            <a:r>
              <a:rPr lang="zh-CN" altLang="en-US" dirty="0" smtClean="0"/>
              <a:t>主码又和</a:t>
            </a:r>
            <a:r>
              <a:rPr lang="zh-CN" altLang="en-US" dirty="0" smtClean="0"/>
              <a:t>外码</a:t>
            </a:r>
            <a:r>
              <a:rPr lang="zh-CN" altLang="en-US" dirty="0" smtClean="0"/>
              <a:t>一起提供了一个表示关系间联系的手段</a:t>
            </a:r>
            <a:r>
              <a:rPr lang="zh-CN" altLang="en-US" sz="2200" dirty="0" smtClean="0"/>
              <a:t>。</a:t>
            </a:r>
          </a:p>
        </p:txBody>
      </p:sp>
      <p:sp>
        <p:nvSpPr>
          <p:cNvPr id="40964" name="Line 4"/>
          <p:cNvSpPr>
            <a:spLocks noChangeShapeType="1"/>
          </p:cNvSpPr>
          <p:nvPr/>
        </p:nvSpPr>
        <p:spPr bwMode="auto">
          <a:xfrm>
            <a:off x="1331913" y="2205038"/>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关系数据库设计理论</a:t>
            </a:r>
          </a:p>
        </p:txBody>
      </p:sp>
      <p:sp>
        <p:nvSpPr>
          <p:cNvPr id="41987" name="Rectangle 3"/>
          <p:cNvSpPr>
            <a:spLocks noGrp="1" noChangeArrowheads="1"/>
          </p:cNvSpPr>
          <p:nvPr>
            <p:ph type="body" idx="1"/>
          </p:nvPr>
        </p:nvSpPr>
        <p:spPr/>
        <p:txBody>
          <a:bodyPr/>
          <a:lstStyle/>
          <a:p>
            <a:pPr eaLnBrk="1" hangingPunct="1">
              <a:lnSpc>
                <a:spcPct val="140000"/>
              </a:lnSpc>
            </a:pPr>
            <a:r>
              <a:rPr lang="zh-CN" altLang="en-US" dirty="0" smtClean="0"/>
              <a:t>数据依赖</a:t>
            </a:r>
          </a:p>
          <a:p>
            <a:pPr eaLnBrk="1" hangingPunct="1">
              <a:lnSpc>
                <a:spcPct val="140000"/>
              </a:lnSpc>
            </a:pPr>
            <a:r>
              <a:rPr lang="zh-CN" altLang="en-US" dirty="0" smtClean="0">
                <a:solidFill>
                  <a:schemeClr val="accent2"/>
                </a:solidFill>
              </a:rPr>
              <a:t>范式</a:t>
            </a:r>
          </a:p>
          <a:p>
            <a:pPr eaLnBrk="1" hangingPunct="1">
              <a:lnSpc>
                <a:spcPct val="140000"/>
              </a:lnSpc>
            </a:pPr>
            <a:r>
              <a:rPr lang="zh-CN" altLang="en-US" dirty="0" smtClean="0"/>
              <a:t>关系模式的规范化</a:t>
            </a:r>
          </a:p>
          <a:p>
            <a:pPr eaLnBrk="1" hangingPunct="1">
              <a:lnSpc>
                <a:spcPct val="140000"/>
              </a:lnSpc>
              <a:buFont typeface="Wingdings" pitchFamily="2" charset="2"/>
              <a:buNone/>
            </a:pPr>
            <a:endParaRPr lang="en-US" altLang="zh-CN"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39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关系数据库设计理论</a:t>
            </a:r>
          </a:p>
        </p:txBody>
      </p:sp>
      <p:sp>
        <p:nvSpPr>
          <p:cNvPr id="6147" name="Rectangle 3"/>
          <p:cNvSpPr>
            <a:spLocks noGrp="1" noChangeArrowheads="1"/>
          </p:cNvSpPr>
          <p:nvPr>
            <p:ph type="body" idx="1"/>
          </p:nvPr>
        </p:nvSpPr>
        <p:spPr/>
        <p:txBody>
          <a:bodyPr/>
          <a:lstStyle/>
          <a:p>
            <a:pPr eaLnBrk="1" hangingPunct="1">
              <a:lnSpc>
                <a:spcPct val="140000"/>
              </a:lnSpc>
            </a:pPr>
            <a:r>
              <a:rPr lang="zh-CN" altLang="en-US" smtClean="0">
                <a:solidFill>
                  <a:schemeClr val="accent2"/>
                </a:solidFill>
              </a:rPr>
              <a:t>数据依赖</a:t>
            </a:r>
          </a:p>
          <a:p>
            <a:pPr eaLnBrk="1" hangingPunct="1">
              <a:lnSpc>
                <a:spcPct val="140000"/>
              </a:lnSpc>
            </a:pPr>
            <a:r>
              <a:rPr lang="zh-CN" altLang="en-US" smtClean="0"/>
              <a:t>范式</a:t>
            </a:r>
          </a:p>
          <a:p>
            <a:pPr eaLnBrk="1" hangingPunct="1">
              <a:lnSpc>
                <a:spcPct val="140000"/>
              </a:lnSpc>
            </a:pPr>
            <a:r>
              <a:rPr lang="zh-CN" altLang="en-US" smtClean="0"/>
              <a:t>关系模式的规范化</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范式</a:t>
            </a:r>
          </a:p>
        </p:txBody>
      </p:sp>
      <p:sp>
        <p:nvSpPr>
          <p:cNvPr id="43011" name="Rectangle 3"/>
          <p:cNvSpPr>
            <a:spLocks noGrp="1" noChangeArrowheads="1"/>
          </p:cNvSpPr>
          <p:nvPr>
            <p:ph type="body" idx="1"/>
          </p:nvPr>
        </p:nvSpPr>
        <p:spPr/>
        <p:txBody>
          <a:bodyPr/>
          <a:lstStyle/>
          <a:p>
            <a:pPr eaLnBrk="1" hangingPunct="1"/>
            <a:r>
              <a:rPr lang="zh-CN" altLang="en-US" dirty="0" smtClean="0"/>
              <a:t>第一范式（</a:t>
            </a:r>
            <a:r>
              <a:rPr lang="en-US" altLang="zh-CN" dirty="0" smtClean="0"/>
              <a:t>1NF</a:t>
            </a:r>
            <a:r>
              <a:rPr lang="zh-CN" altLang="en-US" dirty="0" smtClean="0"/>
              <a:t>）</a:t>
            </a:r>
          </a:p>
          <a:p>
            <a:pPr eaLnBrk="1" hangingPunct="1"/>
            <a:r>
              <a:rPr lang="zh-CN" altLang="en-US" dirty="0" smtClean="0"/>
              <a:t>第二范式（</a:t>
            </a:r>
            <a:r>
              <a:rPr lang="en-US" altLang="zh-CN" dirty="0" smtClean="0"/>
              <a:t>2NF</a:t>
            </a:r>
            <a:r>
              <a:rPr lang="zh-CN" altLang="en-US" dirty="0" smtClean="0"/>
              <a:t>）</a:t>
            </a:r>
          </a:p>
          <a:p>
            <a:pPr eaLnBrk="1" hangingPunct="1"/>
            <a:r>
              <a:rPr lang="zh-CN" altLang="en-US" dirty="0" smtClean="0"/>
              <a:t>第三范式（</a:t>
            </a:r>
            <a:r>
              <a:rPr lang="en-US" altLang="zh-CN" dirty="0" smtClean="0"/>
              <a:t>3NF</a:t>
            </a:r>
            <a:r>
              <a:rPr lang="zh-CN" altLang="en-US" dirty="0" smtClean="0"/>
              <a:t>）</a:t>
            </a:r>
          </a:p>
          <a:p>
            <a:pPr eaLnBrk="1" hangingPunct="1"/>
            <a:r>
              <a:rPr lang="en-US" altLang="zh-CN" dirty="0" smtClean="0"/>
              <a:t>BC</a:t>
            </a:r>
            <a:r>
              <a:rPr lang="zh-CN" altLang="en-US" dirty="0" smtClean="0"/>
              <a:t>范式（</a:t>
            </a:r>
            <a:r>
              <a:rPr lang="en-US" altLang="zh-CN" dirty="0" smtClean="0"/>
              <a:t>BCNF</a:t>
            </a:r>
            <a:r>
              <a:rPr lang="zh-CN" altLang="en-US" dirty="0" smtClean="0"/>
              <a:t>）</a:t>
            </a:r>
          </a:p>
          <a:p>
            <a:pPr eaLnBrk="1" hangingPunct="1"/>
            <a:r>
              <a:rPr lang="zh-CN" altLang="en-US" dirty="0" smtClean="0"/>
              <a:t>多值依赖与第四范式（</a:t>
            </a:r>
            <a:r>
              <a:rPr lang="en-US" altLang="zh-CN" dirty="0" smtClean="0"/>
              <a:t>4NF</a:t>
            </a:r>
            <a:r>
              <a:rPr lang="zh-CN" altLang="en-US" dirty="0" smtClean="0"/>
              <a:t>）</a:t>
            </a:r>
          </a:p>
          <a:p>
            <a:pPr eaLnBrk="1" hangingPunct="1">
              <a:buFont typeface="Wingdings" pitchFamily="2" charset="2"/>
              <a:buNone/>
            </a:pPr>
            <a:endParaRPr lang="zh-CN" altLang="en-US" dirty="0" smtClean="0"/>
          </a:p>
          <a:p>
            <a:pPr eaLnBrk="1" hangingPunct="1">
              <a:buFont typeface="Wingdings" pitchFamily="2" charset="2"/>
              <a:buNone/>
            </a:pPr>
            <a:endParaRPr lang="en-US" altLang="zh-CN"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范式</a:t>
            </a:r>
          </a:p>
        </p:txBody>
      </p:sp>
      <p:sp>
        <p:nvSpPr>
          <p:cNvPr id="44035" name="Rectangle 3"/>
          <p:cNvSpPr>
            <a:spLocks noGrp="1" noChangeArrowheads="1"/>
          </p:cNvSpPr>
          <p:nvPr>
            <p:ph type="body" idx="1"/>
          </p:nvPr>
        </p:nvSpPr>
        <p:spPr/>
        <p:txBody>
          <a:bodyPr/>
          <a:lstStyle/>
          <a:p>
            <a:pPr eaLnBrk="1" hangingPunct="1">
              <a:lnSpc>
                <a:spcPct val="90000"/>
              </a:lnSpc>
            </a:pPr>
            <a:r>
              <a:rPr lang="zh-CN" altLang="en-US" sz="2600" dirty="0" smtClean="0"/>
              <a:t>范式是符合某一种级别的关系模式的集合。</a:t>
            </a:r>
          </a:p>
          <a:p>
            <a:pPr eaLnBrk="1" hangingPunct="1">
              <a:lnSpc>
                <a:spcPct val="90000"/>
              </a:lnSpc>
            </a:pPr>
            <a:r>
              <a:rPr lang="zh-CN" altLang="en-US" sz="2600" dirty="0" smtClean="0"/>
              <a:t>关系数据库中的关系必须满足一定的</a:t>
            </a:r>
            <a:r>
              <a:rPr lang="zh-CN" altLang="en-US" sz="2600" dirty="0" smtClean="0"/>
              <a:t>要求</a:t>
            </a:r>
            <a:r>
              <a:rPr lang="zh-CN" altLang="en-US" sz="2600" dirty="0"/>
              <a:t>，</a:t>
            </a:r>
            <a:r>
              <a:rPr lang="zh-CN" altLang="en-US" sz="2600" dirty="0" smtClean="0"/>
              <a:t>满足</a:t>
            </a:r>
            <a:r>
              <a:rPr lang="zh-CN" altLang="en-US" sz="2600" dirty="0" smtClean="0"/>
              <a:t>不同程度要求的为不同范式。</a:t>
            </a:r>
          </a:p>
          <a:p>
            <a:pPr eaLnBrk="1" hangingPunct="1">
              <a:lnSpc>
                <a:spcPct val="90000"/>
              </a:lnSpc>
            </a:pPr>
            <a:r>
              <a:rPr lang="zh-CN" altLang="en-US" sz="2600" dirty="0" smtClean="0"/>
              <a:t>范式的种类：	</a:t>
            </a:r>
          </a:p>
          <a:p>
            <a:pPr eaLnBrk="1" hangingPunct="1">
              <a:lnSpc>
                <a:spcPct val="90000"/>
              </a:lnSpc>
              <a:buFont typeface="Wingdings" pitchFamily="2" charset="2"/>
              <a:buNone/>
            </a:pPr>
            <a:r>
              <a:rPr lang="zh-CN" altLang="en-US" sz="2600" dirty="0" smtClean="0"/>
              <a:t>			</a:t>
            </a:r>
            <a:r>
              <a:rPr lang="zh-CN" altLang="en-US" sz="2100" dirty="0" smtClean="0"/>
              <a:t>第一范式</a:t>
            </a:r>
            <a:r>
              <a:rPr lang="en-US" altLang="zh-CN" sz="2100" dirty="0" smtClean="0"/>
              <a:t>(1NF)</a:t>
            </a:r>
          </a:p>
          <a:p>
            <a:pPr eaLnBrk="1" hangingPunct="1">
              <a:lnSpc>
                <a:spcPct val="90000"/>
              </a:lnSpc>
              <a:buFont typeface="Wingdings" pitchFamily="2" charset="2"/>
              <a:buNone/>
            </a:pPr>
            <a:r>
              <a:rPr lang="en-US" altLang="zh-CN" sz="2100" dirty="0" smtClean="0"/>
              <a:t>			</a:t>
            </a:r>
            <a:r>
              <a:rPr lang="zh-CN" altLang="en-US" sz="2100" dirty="0" smtClean="0"/>
              <a:t>第二范式</a:t>
            </a:r>
            <a:r>
              <a:rPr lang="en-US" altLang="zh-CN" sz="2100" dirty="0" smtClean="0"/>
              <a:t>(2NF)</a:t>
            </a:r>
          </a:p>
          <a:p>
            <a:pPr eaLnBrk="1" hangingPunct="1">
              <a:lnSpc>
                <a:spcPct val="90000"/>
              </a:lnSpc>
              <a:buFont typeface="Wingdings" pitchFamily="2" charset="2"/>
              <a:buNone/>
            </a:pPr>
            <a:r>
              <a:rPr lang="en-US" altLang="zh-CN" sz="2100" dirty="0" smtClean="0"/>
              <a:t>			</a:t>
            </a:r>
            <a:r>
              <a:rPr lang="zh-CN" altLang="en-US" sz="2100" dirty="0" smtClean="0"/>
              <a:t>第三范式</a:t>
            </a:r>
            <a:r>
              <a:rPr lang="en-US" altLang="zh-CN" sz="2100" dirty="0" smtClean="0"/>
              <a:t>(3NF)</a:t>
            </a:r>
          </a:p>
          <a:p>
            <a:pPr eaLnBrk="1" hangingPunct="1">
              <a:lnSpc>
                <a:spcPct val="90000"/>
              </a:lnSpc>
              <a:buFont typeface="Wingdings" pitchFamily="2" charset="2"/>
              <a:buNone/>
            </a:pPr>
            <a:r>
              <a:rPr lang="en-US" altLang="zh-CN" sz="2100" dirty="0" smtClean="0"/>
              <a:t>			BC</a:t>
            </a:r>
            <a:r>
              <a:rPr lang="zh-CN" altLang="en-US" sz="2100" dirty="0" smtClean="0"/>
              <a:t>范式</a:t>
            </a:r>
            <a:r>
              <a:rPr lang="en-US" altLang="zh-CN" sz="2100" dirty="0" smtClean="0"/>
              <a:t>(BCNF)</a:t>
            </a:r>
          </a:p>
          <a:p>
            <a:pPr eaLnBrk="1" hangingPunct="1">
              <a:lnSpc>
                <a:spcPct val="90000"/>
              </a:lnSpc>
              <a:buFont typeface="Wingdings" pitchFamily="2" charset="2"/>
              <a:buNone/>
            </a:pPr>
            <a:r>
              <a:rPr lang="en-US" altLang="zh-CN" sz="2100" dirty="0" smtClean="0"/>
              <a:t>			</a:t>
            </a:r>
            <a:r>
              <a:rPr lang="zh-CN" altLang="en-US" sz="2100" dirty="0" smtClean="0"/>
              <a:t>第四范式</a:t>
            </a:r>
            <a:r>
              <a:rPr lang="en-US" altLang="zh-CN" sz="2100" dirty="0" smtClean="0"/>
              <a:t>(4NF)</a:t>
            </a:r>
          </a:p>
          <a:p>
            <a:pPr eaLnBrk="1" hangingPunct="1">
              <a:lnSpc>
                <a:spcPct val="90000"/>
              </a:lnSpc>
              <a:buFont typeface="Wingdings" pitchFamily="2" charset="2"/>
              <a:buNone/>
            </a:pPr>
            <a:r>
              <a:rPr lang="en-US" altLang="zh-CN" sz="2100" dirty="0" smtClean="0"/>
              <a:t>			</a:t>
            </a:r>
            <a:r>
              <a:rPr lang="zh-CN" altLang="en-US" sz="2100" dirty="0" smtClean="0"/>
              <a:t>第五范式</a:t>
            </a:r>
            <a:r>
              <a:rPr lang="en-US" altLang="zh-CN" sz="2100" dirty="0" smtClean="0"/>
              <a:t>(5NF)</a:t>
            </a:r>
          </a:p>
        </p:txBody>
      </p:sp>
      <p:sp>
        <p:nvSpPr>
          <p:cNvPr id="44036" name="AutoShape 4"/>
          <p:cNvSpPr>
            <a:spLocks/>
          </p:cNvSpPr>
          <p:nvPr/>
        </p:nvSpPr>
        <p:spPr bwMode="auto">
          <a:xfrm>
            <a:off x="1908175" y="3284538"/>
            <a:ext cx="304800" cy="2286000"/>
          </a:xfrm>
          <a:prstGeom prst="leftBrace">
            <a:avLst>
              <a:gd name="adj1" fmla="val 62500"/>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范式（续）</a:t>
            </a:r>
          </a:p>
        </p:txBody>
      </p:sp>
      <p:sp>
        <p:nvSpPr>
          <p:cNvPr id="45059" name="Rectangle 3"/>
          <p:cNvSpPr>
            <a:spLocks noGrp="1" noChangeArrowheads="1"/>
          </p:cNvSpPr>
          <p:nvPr>
            <p:ph type="body" idx="1"/>
          </p:nvPr>
        </p:nvSpPr>
        <p:spPr>
          <a:xfrm>
            <a:off x="400471" y="1772816"/>
            <a:ext cx="8229600" cy="4530725"/>
          </a:xfrm>
        </p:spPr>
        <p:txBody>
          <a:bodyPr/>
          <a:lstStyle/>
          <a:p>
            <a:pPr eaLnBrk="1" hangingPunct="1"/>
            <a:r>
              <a:rPr lang="zh-CN" altLang="en-US" sz="2800" dirty="0" smtClean="0"/>
              <a:t>各种范式之间存在联系：</a:t>
            </a:r>
          </a:p>
          <a:p>
            <a:pPr eaLnBrk="1" hangingPunct="1"/>
            <a:endParaRPr lang="zh-CN" altLang="en-US" sz="2400" dirty="0" smtClean="0"/>
          </a:p>
          <a:p>
            <a:pPr eaLnBrk="1" hangingPunct="1"/>
            <a:r>
              <a:rPr lang="zh-CN" altLang="en-US" sz="2800" dirty="0" smtClean="0"/>
              <a:t>某</a:t>
            </a:r>
            <a:r>
              <a:rPr lang="zh-CN" altLang="en-US" sz="2800" dirty="0" smtClean="0"/>
              <a:t>一关系模式</a:t>
            </a:r>
            <a:r>
              <a:rPr lang="en-US" altLang="zh-CN" sz="2800" dirty="0" smtClean="0"/>
              <a:t>R</a:t>
            </a:r>
            <a:r>
              <a:rPr lang="zh-CN" altLang="en-US" sz="2800" dirty="0" smtClean="0"/>
              <a:t>为第</a:t>
            </a:r>
            <a:r>
              <a:rPr lang="en-US" altLang="zh-CN" sz="2800" dirty="0" smtClean="0"/>
              <a:t>n</a:t>
            </a:r>
            <a:r>
              <a:rPr lang="zh-CN" altLang="en-US" sz="2800" dirty="0" smtClean="0"/>
              <a:t>范式，可简记为</a:t>
            </a:r>
            <a:r>
              <a:rPr lang="en-US" altLang="zh-CN" sz="2800" dirty="0" err="1" smtClean="0"/>
              <a:t>R∈</a:t>
            </a:r>
            <a:r>
              <a:rPr lang="en-US" altLang="zh-CN" sz="2800" dirty="0" err="1" smtClean="0"/>
              <a:t>nNF</a:t>
            </a:r>
            <a:endParaRPr lang="en-US" altLang="zh-CN" sz="2800" dirty="0"/>
          </a:p>
          <a:p>
            <a:pPr eaLnBrk="1" hangingPunct="1"/>
            <a:r>
              <a:rPr lang="zh-CN" altLang="en-US" sz="2800" dirty="0"/>
              <a:t>一个低一级范式的关系模式，</a:t>
            </a:r>
            <a:r>
              <a:rPr lang="zh-CN" altLang="en-US" sz="2800" dirty="0" smtClean="0"/>
              <a:t>通过</a:t>
            </a:r>
            <a:r>
              <a:rPr lang="zh-CN" altLang="en-US" sz="2800" dirty="0">
                <a:solidFill>
                  <a:srgbClr val="FF0000"/>
                </a:solidFill>
              </a:rPr>
              <a:t>模式分解</a:t>
            </a:r>
            <a:r>
              <a:rPr lang="zh-CN" altLang="en-US" sz="2800" dirty="0"/>
              <a:t>（</a:t>
            </a:r>
            <a:r>
              <a:rPr lang="en-US" altLang="zh-CN" sz="2800" dirty="0"/>
              <a:t>schema </a:t>
            </a:r>
            <a:r>
              <a:rPr lang="en-US" altLang="zh-CN" sz="2800" dirty="0" smtClean="0"/>
              <a:t>decomposition</a:t>
            </a:r>
            <a:r>
              <a:rPr lang="zh-CN" altLang="en-US" sz="2800" dirty="0"/>
              <a:t>）可以转换为</a:t>
            </a:r>
            <a:r>
              <a:rPr lang="zh-CN" altLang="en-US" sz="2800" dirty="0" smtClean="0"/>
              <a:t>若干</a:t>
            </a:r>
            <a:r>
              <a:rPr lang="zh-CN" altLang="en-US" sz="2800" dirty="0"/>
              <a:t>个高一级范式的关系模式的</a:t>
            </a:r>
            <a:r>
              <a:rPr lang="zh-CN" altLang="en-US" sz="2800" dirty="0" smtClean="0"/>
              <a:t>集合</a:t>
            </a:r>
            <a:r>
              <a:rPr lang="zh-CN" altLang="en-US" sz="2800" dirty="0"/>
              <a:t>，这种过程就叫</a:t>
            </a:r>
            <a:r>
              <a:rPr lang="zh-CN" altLang="en-US" sz="2800" dirty="0" smtClean="0"/>
              <a:t>规范化</a:t>
            </a:r>
            <a:r>
              <a:rPr lang="en-US" altLang="zh-CN" sz="2800" dirty="0" smtClean="0"/>
              <a:t>(normalization</a:t>
            </a:r>
            <a:r>
              <a:rPr lang="zh-CN" altLang="en-US" sz="2800" dirty="0"/>
              <a:t>）</a:t>
            </a:r>
            <a:endParaRPr lang="zh-CN" altLang="en-US" sz="2800" dirty="0" smtClean="0"/>
          </a:p>
        </p:txBody>
      </p:sp>
      <p:graphicFrame>
        <p:nvGraphicFramePr>
          <p:cNvPr id="45060" name="Object 4"/>
          <p:cNvGraphicFramePr>
            <a:graphicFrameLocks noChangeAspect="1"/>
          </p:cNvGraphicFramePr>
          <p:nvPr>
            <p:extLst>
              <p:ext uri="{D42A27DB-BD31-4B8C-83A1-F6EECF244321}">
                <p14:modId xmlns:p14="http://schemas.microsoft.com/office/powerpoint/2010/main" val="1737202072"/>
              </p:ext>
            </p:extLst>
          </p:nvPr>
        </p:nvGraphicFramePr>
        <p:xfrm>
          <a:off x="1115616" y="2270376"/>
          <a:ext cx="7239000" cy="493713"/>
        </p:xfrm>
        <a:graphic>
          <a:graphicData uri="http://schemas.openxmlformats.org/presentationml/2006/ole">
            <mc:AlternateContent xmlns:mc="http://schemas.openxmlformats.org/markup-compatibility/2006">
              <mc:Choice xmlns:v="urn:schemas-microsoft-com:vml" Requires="v">
                <p:oleObj spid="_x0000_s45068" r:id="rId3" imgW="2870200" imgH="177800" progId="">
                  <p:embed/>
                </p:oleObj>
              </mc:Choice>
              <mc:Fallback>
                <p:oleObj r:id="rId3" imgW="2870200" imgH="1778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270376"/>
                        <a:ext cx="7239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42</a:t>
            </a:fld>
            <a:endParaRPr lang="en-US" altLang="zh-CN" dirty="0"/>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pic>
        <p:nvPicPr>
          <p:cNvPr id="450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151095"/>
            <a:ext cx="2185863" cy="208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pPr eaLnBrk="1" hangingPunct="1"/>
            <a:r>
              <a:rPr lang="zh-CN" altLang="en-US" smtClean="0"/>
              <a:t>范式</a:t>
            </a:r>
          </a:p>
        </p:txBody>
      </p:sp>
      <p:sp>
        <p:nvSpPr>
          <p:cNvPr id="46083" name="Rectangle 1027"/>
          <p:cNvSpPr>
            <a:spLocks noGrp="1" noChangeArrowheads="1"/>
          </p:cNvSpPr>
          <p:nvPr>
            <p:ph type="body" idx="1"/>
          </p:nvPr>
        </p:nvSpPr>
        <p:spPr/>
        <p:txBody>
          <a:bodyPr/>
          <a:lstStyle/>
          <a:p>
            <a:pPr eaLnBrk="1" hangingPunct="1"/>
            <a:r>
              <a:rPr lang="zh-CN" altLang="en-US" dirty="0" smtClean="0">
                <a:solidFill>
                  <a:schemeClr val="accent2"/>
                </a:solidFill>
              </a:rPr>
              <a:t>第一范式（</a:t>
            </a:r>
            <a:r>
              <a:rPr lang="en-US" altLang="zh-CN" dirty="0" smtClean="0">
                <a:solidFill>
                  <a:schemeClr val="accent2"/>
                </a:solidFill>
              </a:rPr>
              <a:t>1NF</a:t>
            </a:r>
            <a:r>
              <a:rPr lang="zh-CN" altLang="en-US" dirty="0" smtClean="0">
                <a:solidFill>
                  <a:schemeClr val="accent2"/>
                </a:solidFill>
              </a:rPr>
              <a:t>）</a:t>
            </a:r>
          </a:p>
          <a:p>
            <a:pPr eaLnBrk="1" hangingPunct="1"/>
            <a:r>
              <a:rPr lang="zh-CN" altLang="en-US" dirty="0" smtClean="0"/>
              <a:t>第二范式（</a:t>
            </a:r>
            <a:r>
              <a:rPr lang="en-US" altLang="zh-CN" dirty="0" smtClean="0"/>
              <a:t>2NF</a:t>
            </a:r>
            <a:r>
              <a:rPr lang="zh-CN" altLang="en-US" dirty="0" smtClean="0"/>
              <a:t>）</a:t>
            </a:r>
          </a:p>
          <a:p>
            <a:pPr eaLnBrk="1" hangingPunct="1"/>
            <a:r>
              <a:rPr lang="zh-CN" altLang="en-US" dirty="0" smtClean="0"/>
              <a:t>第三范式（</a:t>
            </a:r>
            <a:r>
              <a:rPr lang="en-US" altLang="zh-CN" dirty="0" smtClean="0"/>
              <a:t>3NF</a:t>
            </a:r>
            <a:r>
              <a:rPr lang="zh-CN" altLang="en-US" dirty="0" smtClean="0"/>
              <a:t>）</a:t>
            </a:r>
          </a:p>
          <a:p>
            <a:pPr eaLnBrk="1" hangingPunct="1"/>
            <a:r>
              <a:rPr lang="en-US" altLang="zh-CN" dirty="0" smtClean="0"/>
              <a:t>BC</a:t>
            </a:r>
            <a:r>
              <a:rPr lang="zh-CN" altLang="en-US" dirty="0" smtClean="0"/>
              <a:t>范式（</a:t>
            </a:r>
            <a:r>
              <a:rPr lang="en-US" altLang="zh-CN" dirty="0" smtClean="0"/>
              <a:t>BCNF</a:t>
            </a:r>
            <a:r>
              <a:rPr lang="zh-CN" altLang="en-US" dirty="0" smtClean="0"/>
              <a:t>）</a:t>
            </a:r>
          </a:p>
          <a:p>
            <a:pPr eaLnBrk="1" hangingPunct="1"/>
            <a:r>
              <a:rPr lang="zh-CN" altLang="en-US" dirty="0" smtClean="0"/>
              <a:t>多值依赖与第四范式（</a:t>
            </a:r>
            <a:r>
              <a:rPr lang="en-US" altLang="zh-CN" dirty="0" smtClean="0"/>
              <a:t>4NF</a:t>
            </a:r>
            <a:r>
              <a:rPr lang="zh-CN" altLang="en-US" dirty="0" smtClean="0"/>
              <a:t>）</a:t>
            </a:r>
          </a:p>
          <a:p>
            <a:pPr eaLnBrk="1" hangingPunct="1">
              <a:buFont typeface="Wingdings" pitchFamily="2" charset="2"/>
              <a:buNone/>
            </a:pPr>
            <a:endParaRPr lang="en-US" altLang="zh-CN"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第一范式（</a:t>
            </a:r>
            <a:r>
              <a:rPr lang="en-US" altLang="zh-CN" smtClean="0"/>
              <a:t>1NF</a:t>
            </a:r>
            <a:r>
              <a:rPr lang="zh-CN" altLang="en-US" smtClean="0"/>
              <a:t>）</a:t>
            </a:r>
          </a:p>
        </p:txBody>
      </p:sp>
      <p:sp>
        <p:nvSpPr>
          <p:cNvPr id="47107" name="Rectangle 3"/>
          <p:cNvSpPr>
            <a:spLocks noGrp="1" noChangeArrowheads="1"/>
          </p:cNvSpPr>
          <p:nvPr>
            <p:ph type="body" idx="1"/>
          </p:nvPr>
        </p:nvSpPr>
        <p:spPr/>
        <p:txBody>
          <a:bodyPr/>
          <a:lstStyle/>
          <a:p>
            <a:pPr eaLnBrk="1" hangingPunct="1">
              <a:lnSpc>
                <a:spcPct val="90000"/>
              </a:lnSpc>
            </a:pPr>
            <a:r>
              <a:rPr lang="en-US" altLang="zh-CN" sz="2600" dirty="0" smtClean="0"/>
              <a:t>1NF</a:t>
            </a:r>
            <a:r>
              <a:rPr lang="zh-CN" altLang="en-US" sz="2600" dirty="0" smtClean="0"/>
              <a:t>的定义</a:t>
            </a:r>
          </a:p>
          <a:p>
            <a:pPr eaLnBrk="1" hangingPunct="1">
              <a:lnSpc>
                <a:spcPct val="90000"/>
              </a:lnSpc>
              <a:buFont typeface="Wingdings" pitchFamily="2" charset="2"/>
              <a:buNone/>
            </a:pPr>
            <a:r>
              <a:rPr lang="zh-CN" altLang="en-US" sz="2600" dirty="0" smtClean="0"/>
              <a:t>	定义</a:t>
            </a:r>
            <a:r>
              <a:rPr lang="en-US" altLang="zh-CN" sz="2600" dirty="0" smtClean="0"/>
              <a:t>5.6  </a:t>
            </a:r>
            <a:r>
              <a:rPr lang="zh-CN" altLang="en-US" sz="2600" dirty="0" smtClean="0"/>
              <a:t>如果一个关系模式</a:t>
            </a:r>
            <a:r>
              <a:rPr lang="en-US" altLang="zh-CN" sz="2600" dirty="0" smtClean="0"/>
              <a:t>R</a:t>
            </a:r>
            <a:r>
              <a:rPr lang="zh-CN" altLang="en-US" sz="2600" dirty="0" smtClean="0"/>
              <a:t>的所有属性都是</a:t>
            </a:r>
            <a:r>
              <a:rPr lang="zh-CN" altLang="en-US" sz="2600" b="1" dirty="0" smtClean="0">
                <a:solidFill>
                  <a:srgbClr val="FF0000"/>
                </a:solidFill>
              </a:rPr>
              <a:t>不可分</a:t>
            </a:r>
            <a:r>
              <a:rPr lang="zh-CN" altLang="en-US" sz="2600" dirty="0" smtClean="0"/>
              <a:t>的基本数据项，则</a:t>
            </a:r>
            <a:r>
              <a:rPr lang="en-US" altLang="zh-CN" sz="2600" dirty="0" smtClean="0"/>
              <a:t>R∈1NF</a:t>
            </a:r>
            <a:r>
              <a:rPr lang="zh-CN" altLang="en-US" dirty="0" smtClean="0"/>
              <a:t>。</a:t>
            </a:r>
          </a:p>
          <a:p>
            <a:pPr eaLnBrk="1" hangingPunct="1">
              <a:lnSpc>
                <a:spcPct val="90000"/>
              </a:lnSpc>
            </a:pPr>
            <a:endParaRPr lang="zh-CN" altLang="en-US" dirty="0" smtClean="0"/>
          </a:p>
          <a:p>
            <a:pPr eaLnBrk="1" hangingPunct="1">
              <a:lnSpc>
                <a:spcPct val="90000"/>
              </a:lnSpc>
            </a:pPr>
            <a:r>
              <a:rPr lang="zh-CN" altLang="en-US" sz="2600" dirty="0" smtClean="0"/>
              <a:t>第一范式是对关系模式的</a:t>
            </a:r>
            <a:r>
              <a:rPr lang="zh-CN" altLang="en-US" sz="2600" b="1" dirty="0" smtClean="0">
                <a:solidFill>
                  <a:srgbClr val="FF0000"/>
                </a:solidFill>
              </a:rPr>
              <a:t>最起码</a:t>
            </a:r>
            <a:r>
              <a:rPr lang="zh-CN" altLang="en-US" sz="2600" dirty="0" smtClean="0"/>
              <a:t>的要求。不满足第一范式的数据库模式不能称为关系数据库。</a:t>
            </a:r>
          </a:p>
          <a:p>
            <a:pPr eaLnBrk="1" hangingPunct="1">
              <a:lnSpc>
                <a:spcPct val="90000"/>
              </a:lnSpc>
            </a:pPr>
            <a:endParaRPr lang="zh-CN" altLang="en-US" sz="2600" dirty="0" smtClean="0"/>
          </a:p>
          <a:p>
            <a:pPr eaLnBrk="1" hangingPunct="1">
              <a:lnSpc>
                <a:spcPct val="90000"/>
              </a:lnSpc>
            </a:pPr>
            <a:r>
              <a:rPr lang="zh-CN" altLang="en-US" sz="2600" dirty="0" smtClean="0"/>
              <a:t>但是满足第一范式的关系模式并</a:t>
            </a:r>
            <a:r>
              <a:rPr lang="zh-CN" altLang="en-US" sz="2600" b="1" dirty="0" smtClean="0">
                <a:solidFill>
                  <a:srgbClr val="FF0000"/>
                </a:solidFill>
              </a:rPr>
              <a:t>不一定是一个好的关系模式</a:t>
            </a:r>
            <a:r>
              <a:rPr lang="zh-CN" altLang="en-US" sz="2600"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第一范式（续）</a:t>
            </a:r>
          </a:p>
        </p:txBody>
      </p:sp>
      <p:sp>
        <p:nvSpPr>
          <p:cNvPr id="48131"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dirty="0" smtClean="0"/>
              <a:t>例</a:t>
            </a:r>
            <a:r>
              <a:rPr lang="en-US" altLang="zh-CN" sz="2600" dirty="0" smtClean="0"/>
              <a:t>: </a:t>
            </a:r>
            <a:r>
              <a:rPr lang="zh-CN" altLang="en-US" sz="2600" dirty="0" smtClean="0"/>
              <a:t>关系模式   </a:t>
            </a:r>
            <a:r>
              <a:rPr lang="en-US" altLang="zh-CN" sz="2600" dirty="0" smtClean="0"/>
              <a:t>SLC(</a:t>
            </a:r>
            <a:r>
              <a:rPr lang="en-US" altLang="zh-CN" sz="2600" dirty="0" err="1" smtClean="0"/>
              <a:t>Sno</a:t>
            </a:r>
            <a:r>
              <a:rPr lang="en-US" altLang="zh-CN" sz="2600" dirty="0" smtClean="0"/>
              <a:t>, </a:t>
            </a:r>
            <a:r>
              <a:rPr lang="en-US" altLang="zh-CN" sz="2600" dirty="0" err="1" smtClean="0"/>
              <a:t>Sdept</a:t>
            </a:r>
            <a:r>
              <a:rPr lang="en-US" altLang="zh-CN" sz="2600" dirty="0" smtClean="0"/>
              <a:t>, </a:t>
            </a:r>
            <a:r>
              <a:rPr lang="en-US" altLang="zh-CN" sz="2600" dirty="0" err="1" smtClean="0"/>
              <a:t>Sloc</a:t>
            </a:r>
            <a:r>
              <a:rPr lang="en-US" altLang="zh-CN" sz="2600" dirty="0" smtClean="0"/>
              <a:t>, </a:t>
            </a:r>
            <a:r>
              <a:rPr lang="en-US" altLang="zh-CN" sz="2600" dirty="0" err="1" smtClean="0"/>
              <a:t>Cno</a:t>
            </a:r>
            <a:r>
              <a:rPr lang="en-US" altLang="zh-CN" sz="2600" dirty="0" smtClean="0"/>
              <a:t>, Grade)</a:t>
            </a:r>
          </a:p>
          <a:p>
            <a:pPr eaLnBrk="1" hangingPunct="1">
              <a:lnSpc>
                <a:spcPct val="90000"/>
              </a:lnSpc>
              <a:buFont typeface="Wingdings" pitchFamily="2" charset="2"/>
              <a:buNone/>
            </a:pPr>
            <a:r>
              <a:rPr lang="en-US" altLang="zh-CN" sz="2600" dirty="0" smtClean="0"/>
              <a:t>    </a:t>
            </a:r>
            <a:r>
              <a:rPr lang="en-US" altLang="zh-CN" sz="2600" dirty="0" err="1" smtClean="0"/>
              <a:t>Sloc</a:t>
            </a:r>
            <a:r>
              <a:rPr lang="zh-CN" altLang="en-US" sz="2600" dirty="0" smtClean="0"/>
              <a:t>为学生住处，假设每个系的学生住在同一个地方。</a:t>
            </a:r>
          </a:p>
          <a:p>
            <a:pPr lvl="2" eaLnBrk="1" hangingPunct="1">
              <a:lnSpc>
                <a:spcPct val="90000"/>
              </a:lnSpc>
              <a:buFont typeface="Wingdings" pitchFamily="2" charset="2"/>
              <a:buNone/>
            </a:pPr>
            <a:endParaRPr lang="zh-CN" altLang="en-US" sz="2000" dirty="0" smtClean="0"/>
          </a:p>
          <a:p>
            <a:pPr eaLnBrk="1" hangingPunct="1">
              <a:lnSpc>
                <a:spcPct val="90000"/>
              </a:lnSpc>
            </a:pPr>
            <a:r>
              <a:rPr lang="zh-CN" altLang="en-US" sz="2600" dirty="0" smtClean="0"/>
              <a:t>函数依赖包括：</a:t>
            </a:r>
          </a:p>
          <a:p>
            <a:pPr eaLnBrk="1" hangingPunct="1">
              <a:lnSpc>
                <a:spcPct val="80000"/>
              </a:lnSpc>
              <a:buFont typeface="Wingdings" pitchFamily="2" charset="2"/>
              <a:buNone/>
            </a:pPr>
            <a:r>
              <a:rPr lang="zh-CN" altLang="en-US" sz="2600" dirty="0" smtClean="0"/>
              <a:t>           </a:t>
            </a:r>
            <a:r>
              <a:rPr lang="en-US" altLang="zh-CN" sz="2600" dirty="0" smtClean="0"/>
              <a:t>(</a:t>
            </a:r>
            <a:r>
              <a:rPr lang="en-US" altLang="zh-CN" sz="2600" dirty="0" err="1" smtClean="0"/>
              <a:t>Sno</a:t>
            </a:r>
            <a:r>
              <a:rPr lang="en-US" altLang="zh-CN" sz="2600" dirty="0" smtClean="0"/>
              <a:t>, </a:t>
            </a:r>
            <a:r>
              <a:rPr lang="en-US" altLang="zh-CN" sz="2600" dirty="0" err="1" smtClean="0"/>
              <a:t>Cno</a:t>
            </a:r>
            <a:r>
              <a:rPr lang="en-US" altLang="zh-CN" sz="2600" dirty="0" smtClean="0"/>
              <a:t>) </a:t>
            </a:r>
            <a:r>
              <a:rPr lang="en-US" altLang="zh-CN" sz="2600" baseline="30000" dirty="0" smtClean="0"/>
              <a:t>f</a:t>
            </a:r>
            <a:r>
              <a:rPr lang="en-US" altLang="zh-CN" sz="2600" dirty="0" smtClean="0"/>
              <a:t>  </a:t>
            </a:r>
            <a:r>
              <a:rPr lang="en-US" altLang="zh-CN" sz="2600" dirty="0" smtClean="0"/>
              <a:t>  Grade</a:t>
            </a:r>
            <a:endParaRPr lang="en-US" altLang="zh-CN" sz="2600" dirty="0" smtClean="0"/>
          </a:p>
          <a:p>
            <a:pPr eaLnBrk="1" hangingPunct="1">
              <a:lnSpc>
                <a:spcPct val="80000"/>
              </a:lnSpc>
              <a:buFont typeface="Wingdings" pitchFamily="2" charset="2"/>
              <a:buNone/>
            </a:pPr>
            <a:r>
              <a:rPr lang="en-US" altLang="zh-CN" sz="2600" dirty="0" smtClean="0"/>
              <a:t>           </a:t>
            </a:r>
            <a:r>
              <a:rPr lang="en-US" altLang="zh-CN" sz="2600" dirty="0" err="1" smtClean="0"/>
              <a:t>Sno</a:t>
            </a:r>
            <a:r>
              <a:rPr lang="en-US" altLang="zh-CN" sz="2600" dirty="0" smtClean="0"/>
              <a:t> → </a:t>
            </a:r>
            <a:r>
              <a:rPr lang="en-US" altLang="zh-CN" sz="2600" dirty="0" err="1" smtClean="0"/>
              <a:t>Sdept</a:t>
            </a:r>
            <a:endParaRPr lang="en-US" altLang="zh-CN" sz="2600" dirty="0" smtClean="0"/>
          </a:p>
          <a:p>
            <a:pPr eaLnBrk="1" hangingPunct="1">
              <a:lnSpc>
                <a:spcPct val="80000"/>
              </a:lnSpc>
              <a:buFont typeface="Wingdings" pitchFamily="2" charset="2"/>
              <a:buNone/>
            </a:pPr>
            <a:r>
              <a:rPr lang="en-US" altLang="zh-CN" sz="2600" dirty="0" smtClean="0"/>
              <a:t>           (</a:t>
            </a:r>
            <a:r>
              <a:rPr lang="en-US" altLang="zh-CN" sz="2600" dirty="0" err="1" smtClean="0"/>
              <a:t>Sno</a:t>
            </a:r>
            <a:r>
              <a:rPr lang="en-US" altLang="zh-CN" sz="2600" dirty="0" smtClean="0"/>
              <a:t>, </a:t>
            </a:r>
            <a:r>
              <a:rPr lang="en-US" altLang="zh-CN" sz="2600" dirty="0" err="1" smtClean="0"/>
              <a:t>Cno</a:t>
            </a:r>
            <a:r>
              <a:rPr lang="en-US" altLang="zh-CN" sz="2600" dirty="0" smtClean="0"/>
              <a:t>)  </a:t>
            </a:r>
            <a:r>
              <a:rPr lang="en-US" altLang="zh-CN" sz="2600" baseline="30000" dirty="0" smtClean="0"/>
              <a:t>P</a:t>
            </a:r>
            <a:r>
              <a:rPr lang="en-US" altLang="zh-CN" sz="2600" dirty="0" smtClean="0"/>
              <a:t>  </a:t>
            </a:r>
            <a:r>
              <a:rPr lang="en-US" altLang="zh-CN" sz="2600" dirty="0" err="1" smtClean="0"/>
              <a:t>Sdept</a:t>
            </a:r>
            <a:endParaRPr lang="en-US" altLang="zh-CN" sz="2600" dirty="0" smtClean="0"/>
          </a:p>
          <a:p>
            <a:pPr eaLnBrk="1" hangingPunct="1">
              <a:lnSpc>
                <a:spcPct val="80000"/>
              </a:lnSpc>
              <a:buFont typeface="Wingdings" pitchFamily="2" charset="2"/>
              <a:buNone/>
            </a:pPr>
            <a:r>
              <a:rPr lang="en-US" altLang="zh-CN" sz="2600" dirty="0" smtClean="0"/>
              <a:t>           </a:t>
            </a:r>
            <a:r>
              <a:rPr lang="en-US" altLang="zh-CN" sz="2600" dirty="0" err="1" smtClean="0"/>
              <a:t>Sno</a:t>
            </a:r>
            <a:r>
              <a:rPr lang="en-US" altLang="zh-CN" sz="2600" dirty="0" smtClean="0"/>
              <a:t> → </a:t>
            </a:r>
            <a:r>
              <a:rPr lang="en-US" altLang="zh-CN" sz="2600" dirty="0" err="1" smtClean="0"/>
              <a:t>Sloc</a:t>
            </a:r>
            <a:endParaRPr lang="en-US" altLang="zh-CN" sz="2600" dirty="0" smtClean="0"/>
          </a:p>
          <a:p>
            <a:pPr eaLnBrk="1" hangingPunct="1">
              <a:lnSpc>
                <a:spcPct val="80000"/>
              </a:lnSpc>
              <a:buFont typeface="Wingdings" pitchFamily="2" charset="2"/>
              <a:buNone/>
            </a:pPr>
            <a:r>
              <a:rPr lang="en-US" altLang="zh-CN" sz="2600" dirty="0" smtClean="0"/>
              <a:t>           (</a:t>
            </a:r>
            <a:r>
              <a:rPr lang="en-US" altLang="zh-CN" sz="2600" dirty="0" err="1" smtClean="0"/>
              <a:t>Sno</a:t>
            </a:r>
            <a:r>
              <a:rPr lang="en-US" altLang="zh-CN" sz="2600" dirty="0" smtClean="0"/>
              <a:t>, </a:t>
            </a:r>
            <a:r>
              <a:rPr lang="en-US" altLang="zh-CN" sz="2600" dirty="0" err="1" smtClean="0"/>
              <a:t>Cno</a:t>
            </a:r>
            <a:r>
              <a:rPr lang="en-US" altLang="zh-CN" sz="2600" dirty="0" smtClean="0"/>
              <a:t>) </a:t>
            </a:r>
            <a:r>
              <a:rPr lang="en-US" altLang="zh-CN" sz="2600" baseline="30000" dirty="0" smtClean="0"/>
              <a:t>P</a:t>
            </a:r>
            <a:r>
              <a:rPr lang="en-US" altLang="zh-CN" sz="2600" dirty="0" smtClean="0"/>
              <a:t>   </a:t>
            </a:r>
            <a:r>
              <a:rPr lang="en-US" altLang="zh-CN" sz="2600" dirty="0" err="1" smtClean="0"/>
              <a:t>Sloc</a:t>
            </a:r>
            <a:endParaRPr lang="en-US" altLang="zh-CN" sz="2600" dirty="0" smtClean="0"/>
          </a:p>
          <a:p>
            <a:pPr eaLnBrk="1" hangingPunct="1">
              <a:lnSpc>
                <a:spcPct val="80000"/>
              </a:lnSpc>
              <a:buFont typeface="Wingdings" pitchFamily="2" charset="2"/>
              <a:buNone/>
            </a:pPr>
            <a:r>
              <a:rPr lang="en-US" altLang="zh-CN" sz="2600" dirty="0" smtClean="0"/>
              <a:t>           </a:t>
            </a:r>
            <a:r>
              <a:rPr lang="en-US" altLang="zh-CN" sz="2600" dirty="0" err="1" smtClean="0"/>
              <a:t>Sdept</a:t>
            </a:r>
            <a:r>
              <a:rPr lang="en-US" altLang="zh-CN" sz="2600" dirty="0" smtClean="0"/>
              <a:t> → </a:t>
            </a:r>
            <a:r>
              <a:rPr lang="en-US" altLang="zh-CN" sz="2600" dirty="0" err="1" smtClean="0"/>
              <a:t>Sloc</a:t>
            </a:r>
            <a:endParaRPr lang="en-US" altLang="zh-CN" sz="2600" dirty="0" smtClean="0"/>
          </a:p>
        </p:txBody>
      </p:sp>
      <p:sp>
        <p:nvSpPr>
          <p:cNvPr id="48132" name="Line 4"/>
          <p:cNvSpPr>
            <a:spLocks noChangeShapeType="1"/>
          </p:cNvSpPr>
          <p:nvPr/>
        </p:nvSpPr>
        <p:spPr bwMode="auto">
          <a:xfrm>
            <a:off x="3165475" y="3485093"/>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3" name="Line 5"/>
          <p:cNvSpPr>
            <a:spLocks noChangeShapeType="1"/>
          </p:cNvSpPr>
          <p:nvPr/>
        </p:nvSpPr>
        <p:spPr bwMode="auto">
          <a:xfrm>
            <a:off x="3189165" y="4293096"/>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4" name="Line 6"/>
          <p:cNvSpPr>
            <a:spLocks noChangeShapeType="1"/>
          </p:cNvSpPr>
          <p:nvPr/>
        </p:nvSpPr>
        <p:spPr bwMode="auto">
          <a:xfrm>
            <a:off x="3203575" y="5085184"/>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第一范式（续）</a:t>
            </a:r>
          </a:p>
        </p:txBody>
      </p:sp>
      <p:sp>
        <p:nvSpPr>
          <p:cNvPr id="49155" name="Rectangle 3"/>
          <p:cNvSpPr>
            <a:spLocks noGrp="1" noChangeArrowheads="1"/>
          </p:cNvSpPr>
          <p:nvPr>
            <p:ph type="body" idx="1"/>
          </p:nvPr>
        </p:nvSpPr>
        <p:spPr/>
        <p:txBody>
          <a:bodyPr/>
          <a:lstStyle/>
          <a:p>
            <a:pPr eaLnBrk="1" hangingPunct="1">
              <a:buFont typeface="Wingdings" pitchFamily="2" charset="2"/>
              <a:buNone/>
            </a:pPr>
            <a:endParaRPr lang="en-US" altLang="zh-CN" sz="2600" dirty="0" smtClean="0"/>
          </a:p>
          <a:p>
            <a:pPr eaLnBrk="1" hangingPunct="1">
              <a:buFont typeface="Wingdings" pitchFamily="2" charset="2"/>
              <a:buNone/>
            </a:pPr>
            <a:endParaRPr lang="en-US" altLang="zh-CN" sz="2600" dirty="0" smtClean="0"/>
          </a:p>
          <a:p>
            <a:pPr eaLnBrk="1" hangingPunct="1">
              <a:buFont typeface="Wingdings" pitchFamily="2" charset="2"/>
              <a:buNone/>
            </a:pPr>
            <a:endParaRPr lang="en-US" altLang="zh-CN" sz="2600" dirty="0" smtClean="0"/>
          </a:p>
          <a:p>
            <a:pPr eaLnBrk="1" hangingPunct="1">
              <a:buFont typeface="Wingdings" pitchFamily="2" charset="2"/>
              <a:buNone/>
            </a:pPr>
            <a:endParaRPr lang="en-US" altLang="zh-CN" sz="2600" dirty="0" smtClean="0"/>
          </a:p>
          <a:p>
            <a:pPr eaLnBrk="1" hangingPunct="1">
              <a:buFont typeface="Wingdings" pitchFamily="2" charset="2"/>
              <a:buNone/>
            </a:pPr>
            <a:endParaRPr lang="en-US" altLang="zh-CN" sz="2600" dirty="0" smtClean="0"/>
          </a:p>
          <a:p>
            <a:pPr eaLnBrk="1" hangingPunct="1">
              <a:buFont typeface="Wingdings" pitchFamily="2" charset="2"/>
              <a:buNone/>
            </a:pPr>
            <a:endParaRPr lang="en-US" altLang="zh-CN" sz="2600" dirty="0" smtClean="0"/>
          </a:p>
          <a:p>
            <a:pPr eaLnBrk="1" hangingPunct="1">
              <a:buFont typeface="Wingdings" pitchFamily="2" charset="2"/>
              <a:buNone/>
            </a:pPr>
            <a:endParaRPr lang="en-US" altLang="zh-CN" sz="2600" dirty="0" smtClean="0"/>
          </a:p>
          <a:p>
            <a:pPr eaLnBrk="1" hangingPunct="1">
              <a:lnSpc>
                <a:spcPct val="90000"/>
              </a:lnSpc>
            </a:pPr>
            <a:r>
              <a:rPr lang="en-US" altLang="zh-CN" sz="2600" dirty="0" smtClean="0"/>
              <a:t>SLC</a:t>
            </a:r>
            <a:r>
              <a:rPr lang="zh-CN" altLang="en-US" sz="2600" dirty="0" smtClean="0"/>
              <a:t>的码为</a:t>
            </a:r>
            <a:r>
              <a:rPr lang="en-US" altLang="zh-CN" sz="2600" dirty="0" smtClean="0"/>
              <a:t>(</a:t>
            </a:r>
            <a:r>
              <a:rPr lang="en-US" altLang="zh-CN" sz="2600" dirty="0" err="1" smtClean="0"/>
              <a:t>Sno</a:t>
            </a:r>
            <a:r>
              <a:rPr lang="en-US" altLang="zh-CN" sz="2600" dirty="0" smtClean="0"/>
              <a:t>, </a:t>
            </a:r>
            <a:r>
              <a:rPr lang="en-US" altLang="zh-CN" sz="2600" dirty="0" err="1" smtClean="0"/>
              <a:t>Cno</a:t>
            </a:r>
            <a:r>
              <a:rPr lang="en-US" altLang="zh-CN" sz="2600" dirty="0" smtClean="0"/>
              <a:t>)</a:t>
            </a:r>
          </a:p>
          <a:p>
            <a:pPr eaLnBrk="1" hangingPunct="1">
              <a:buFont typeface="Wingdings" pitchFamily="2" charset="2"/>
              <a:buNone/>
            </a:pPr>
            <a:endParaRPr lang="en-US" altLang="zh-CN" sz="2600" dirty="0" smtClean="0"/>
          </a:p>
        </p:txBody>
      </p:sp>
      <p:grpSp>
        <p:nvGrpSpPr>
          <p:cNvPr id="49156" name="Group 22"/>
          <p:cNvGrpSpPr>
            <a:grpSpLocks/>
          </p:cNvGrpSpPr>
          <p:nvPr/>
        </p:nvGrpSpPr>
        <p:grpSpPr bwMode="auto">
          <a:xfrm>
            <a:off x="1828800" y="1981200"/>
            <a:ext cx="5715000" cy="3048000"/>
            <a:chOff x="1152" y="1248"/>
            <a:chExt cx="3600" cy="1920"/>
          </a:xfrm>
        </p:grpSpPr>
        <p:sp>
          <p:nvSpPr>
            <p:cNvPr id="49157" name="Rectangle 8"/>
            <p:cNvSpPr>
              <a:spLocks noChangeArrowheads="1"/>
            </p:cNvSpPr>
            <p:nvPr/>
          </p:nvSpPr>
          <p:spPr bwMode="auto">
            <a:xfrm>
              <a:off x="2438" y="1376"/>
              <a:ext cx="1157" cy="179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58" name="Text Box 9"/>
            <p:cNvSpPr txBox="1">
              <a:spLocks noChangeArrowheads="1"/>
            </p:cNvSpPr>
            <p:nvPr/>
          </p:nvSpPr>
          <p:spPr bwMode="auto">
            <a:xfrm>
              <a:off x="2695" y="1632"/>
              <a:ext cx="643"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Sno</a:t>
              </a:r>
              <a:endParaRPr lang="en-US" altLang="zh-CN" sz="2800">
                <a:latin typeface="Times New Roman" pitchFamily="18" charset="0"/>
              </a:endParaRPr>
            </a:p>
          </p:txBody>
        </p:sp>
        <p:sp>
          <p:nvSpPr>
            <p:cNvPr id="49159" name="Text Box 10"/>
            <p:cNvSpPr txBox="1">
              <a:spLocks noChangeArrowheads="1"/>
            </p:cNvSpPr>
            <p:nvPr/>
          </p:nvSpPr>
          <p:spPr bwMode="auto">
            <a:xfrm>
              <a:off x="2695" y="2528"/>
              <a:ext cx="643"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Cno</a:t>
              </a:r>
              <a:endParaRPr lang="en-US" altLang="zh-CN" sz="2800">
                <a:latin typeface="Times New Roman" pitchFamily="18" charset="0"/>
              </a:endParaRPr>
            </a:p>
          </p:txBody>
        </p:sp>
        <p:sp>
          <p:nvSpPr>
            <p:cNvPr id="49160" name="Text Box 11"/>
            <p:cNvSpPr txBox="1">
              <a:spLocks noChangeArrowheads="1"/>
            </p:cNvSpPr>
            <p:nvPr/>
          </p:nvSpPr>
          <p:spPr bwMode="auto">
            <a:xfrm>
              <a:off x="1281" y="2144"/>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Grade</a:t>
              </a:r>
            </a:p>
          </p:txBody>
        </p:sp>
        <p:sp>
          <p:nvSpPr>
            <p:cNvPr id="49161" name="Text Box 12"/>
            <p:cNvSpPr txBox="1">
              <a:spLocks noChangeArrowheads="1"/>
            </p:cNvSpPr>
            <p:nvPr/>
          </p:nvSpPr>
          <p:spPr bwMode="auto">
            <a:xfrm>
              <a:off x="3981" y="1632"/>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Sdept</a:t>
              </a:r>
              <a:endParaRPr lang="en-US" altLang="zh-CN" sz="2800">
                <a:latin typeface="Times New Roman" pitchFamily="18" charset="0"/>
              </a:endParaRPr>
            </a:p>
          </p:txBody>
        </p:sp>
        <p:sp>
          <p:nvSpPr>
            <p:cNvPr id="49162" name="Text Box 13"/>
            <p:cNvSpPr txBox="1">
              <a:spLocks noChangeArrowheads="1"/>
            </p:cNvSpPr>
            <p:nvPr/>
          </p:nvSpPr>
          <p:spPr bwMode="auto">
            <a:xfrm>
              <a:off x="3981" y="2528"/>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Sloc</a:t>
              </a:r>
              <a:endParaRPr lang="en-US" altLang="zh-CN" sz="2800">
                <a:latin typeface="Times New Roman" pitchFamily="18" charset="0"/>
              </a:endParaRPr>
            </a:p>
          </p:txBody>
        </p:sp>
        <p:sp>
          <p:nvSpPr>
            <p:cNvPr id="49163" name="Line 14"/>
            <p:cNvSpPr>
              <a:spLocks noChangeShapeType="1"/>
            </p:cNvSpPr>
            <p:nvPr/>
          </p:nvSpPr>
          <p:spPr bwMode="auto">
            <a:xfrm flipH="1">
              <a:off x="2052" y="2272"/>
              <a:ext cx="38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4" name="Line 15"/>
            <p:cNvSpPr>
              <a:spLocks noChangeShapeType="1"/>
            </p:cNvSpPr>
            <p:nvPr/>
          </p:nvSpPr>
          <p:spPr bwMode="auto">
            <a:xfrm>
              <a:off x="3338" y="1760"/>
              <a:ext cx="64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5" name="Line 16"/>
            <p:cNvSpPr>
              <a:spLocks noChangeShapeType="1"/>
            </p:cNvSpPr>
            <p:nvPr/>
          </p:nvSpPr>
          <p:spPr bwMode="auto">
            <a:xfrm>
              <a:off x="3338" y="1760"/>
              <a:ext cx="643" cy="89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6" name="Line 17"/>
            <p:cNvSpPr>
              <a:spLocks noChangeShapeType="1"/>
            </p:cNvSpPr>
            <p:nvPr/>
          </p:nvSpPr>
          <p:spPr bwMode="auto">
            <a:xfrm flipV="1">
              <a:off x="3595" y="1888"/>
              <a:ext cx="386" cy="64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7" name="Line 18"/>
            <p:cNvSpPr>
              <a:spLocks noChangeShapeType="1"/>
            </p:cNvSpPr>
            <p:nvPr/>
          </p:nvSpPr>
          <p:spPr bwMode="auto">
            <a:xfrm>
              <a:off x="3595" y="2528"/>
              <a:ext cx="386" cy="256"/>
            </a:xfrm>
            <a:prstGeom prst="line">
              <a:avLst/>
            </a:prstGeom>
            <a:noFill/>
            <a:ln w="3810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8" name="Line 19"/>
            <p:cNvSpPr>
              <a:spLocks noChangeShapeType="1"/>
            </p:cNvSpPr>
            <p:nvPr/>
          </p:nvSpPr>
          <p:spPr bwMode="auto">
            <a:xfrm>
              <a:off x="4366" y="2016"/>
              <a:ext cx="0" cy="5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9" name="Text Box 20"/>
            <p:cNvSpPr txBox="1">
              <a:spLocks noChangeArrowheads="1"/>
            </p:cNvSpPr>
            <p:nvPr/>
          </p:nvSpPr>
          <p:spPr bwMode="auto">
            <a:xfrm>
              <a:off x="1152" y="1248"/>
              <a:ext cx="771" cy="384"/>
            </a:xfrm>
            <a:prstGeom prst="rect">
              <a:avLst/>
            </a:prstGeom>
            <a:noFill/>
            <a:ln>
              <a:noFill/>
            </a:ln>
            <a:effectLst/>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SLC</a:t>
              </a:r>
            </a:p>
          </p:txBody>
        </p:sp>
      </p:gr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第一范式（续）</a:t>
            </a:r>
          </a:p>
        </p:txBody>
      </p:sp>
      <p:sp>
        <p:nvSpPr>
          <p:cNvPr id="50179" name="Rectangle 3"/>
          <p:cNvSpPr>
            <a:spLocks noGrp="1" noChangeArrowheads="1"/>
          </p:cNvSpPr>
          <p:nvPr>
            <p:ph type="body" idx="1"/>
          </p:nvPr>
        </p:nvSpPr>
        <p:spPr/>
        <p:txBody>
          <a:bodyPr/>
          <a:lstStyle/>
          <a:p>
            <a:pPr eaLnBrk="1" hangingPunct="1"/>
            <a:r>
              <a:rPr lang="zh-CN" altLang="en-US" sz="2600" dirty="0" smtClean="0"/>
              <a:t>结论</a:t>
            </a:r>
            <a:r>
              <a:rPr lang="en-US" altLang="zh-CN" sz="2600" dirty="0" smtClean="0"/>
              <a:t>: </a:t>
            </a:r>
          </a:p>
          <a:p>
            <a:pPr lvl="1" eaLnBrk="1" hangingPunct="1">
              <a:buFont typeface="Wingdings" pitchFamily="2" charset="2"/>
              <a:buNone/>
            </a:pPr>
            <a:r>
              <a:rPr lang="en-US" altLang="zh-CN" sz="2200" dirty="0" smtClean="0"/>
              <a:t>1. SLC</a:t>
            </a:r>
            <a:r>
              <a:rPr lang="zh-CN" altLang="en-US" sz="2200" dirty="0" smtClean="0"/>
              <a:t>满足第一范式。</a:t>
            </a:r>
          </a:p>
          <a:p>
            <a:pPr lvl="1" eaLnBrk="1" hangingPunct="1">
              <a:buFont typeface="Wingdings" pitchFamily="2" charset="2"/>
              <a:buNone/>
            </a:pPr>
            <a:r>
              <a:rPr lang="en-US" altLang="zh-CN" sz="2200" dirty="0" smtClean="0"/>
              <a:t>2. </a:t>
            </a:r>
            <a:r>
              <a:rPr lang="zh-CN" altLang="en-US" sz="2200" dirty="0" smtClean="0"/>
              <a:t>非主属性</a:t>
            </a:r>
            <a:r>
              <a:rPr lang="en-US" altLang="zh-CN" sz="2200" dirty="0" err="1" smtClean="0"/>
              <a:t>Sdept</a:t>
            </a:r>
            <a:r>
              <a:rPr lang="zh-CN" altLang="en-US" sz="2200" dirty="0" smtClean="0"/>
              <a:t>和</a:t>
            </a:r>
            <a:r>
              <a:rPr lang="en-US" altLang="zh-CN" sz="2200" dirty="0" err="1" smtClean="0"/>
              <a:t>Sloc</a:t>
            </a:r>
            <a:r>
              <a:rPr lang="zh-CN" altLang="en-US" sz="2200" dirty="0" smtClean="0"/>
              <a:t>部分函数依赖于码</a:t>
            </a:r>
            <a:r>
              <a:rPr lang="en-US" altLang="zh-CN" sz="2200" dirty="0" smtClean="0"/>
              <a:t>(</a:t>
            </a:r>
            <a:r>
              <a:rPr lang="en-US" altLang="zh-CN" sz="2200" dirty="0" err="1" smtClean="0"/>
              <a:t>Sno</a:t>
            </a:r>
            <a:r>
              <a:rPr lang="en-US" altLang="zh-CN" sz="2200" dirty="0" smtClean="0"/>
              <a:t>, </a:t>
            </a:r>
            <a:r>
              <a:rPr lang="en-US" altLang="zh-CN" sz="2200" dirty="0" err="1" smtClean="0"/>
              <a:t>Cno</a:t>
            </a:r>
            <a:r>
              <a:rPr lang="en-US" altLang="zh-CN" sz="2200" dirty="0" smtClean="0"/>
              <a:t>)</a:t>
            </a:r>
            <a:r>
              <a:rPr lang="zh-CN" altLang="en-US" sz="2200" dirty="0" smtClean="0"/>
              <a:t>。</a:t>
            </a:r>
            <a:endParaRPr lang="zh-CN" altLang="en-US" dirty="0" smtClean="0"/>
          </a:p>
          <a:p>
            <a:pPr eaLnBrk="1" hangingPunct="1"/>
            <a:endParaRPr lang="zh-CN" altLang="en-US" sz="2600" dirty="0" smtClean="0"/>
          </a:p>
          <a:p>
            <a:pPr eaLnBrk="1" hangingPunct="1"/>
            <a:r>
              <a:rPr lang="en-US" altLang="zh-CN" sz="2600" dirty="0" smtClean="0"/>
              <a:t>SLC</a:t>
            </a:r>
            <a:r>
              <a:rPr lang="zh-CN" altLang="en-US" sz="2600" dirty="0" smtClean="0"/>
              <a:t>存在的问题</a:t>
            </a:r>
          </a:p>
          <a:p>
            <a:pPr lvl="1" eaLnBrk="1" hangingPunct="1">
              <a:buFont typeface="Wingdings" pitchFamily="2" charset="2"/>
              <a:buNone/>
            </a:pPr>
            <a:r>
              <a:rPr lang="zh-CN" altLang="en-US" sz="2200" dirty="0" smtClean="0"/>
              <a:t>  </a:t>
            </a:r>
            <a:r>
              <a:rPr lang="en-US" altLang="zh-CN" sz="2200" dirty="0" smtClean="0"/>
              <a:t>(1) </a:t>
            </a:r>
            <a:r>
              <a:rPr lang="zh-CN" altLang="en-US" sz="2200" dirty="0" smtClean="0"/>
              <a:t>插入异常</a:t>
            </a:r>
          </a:p>
          <a:p>
            <a:pPr lvl="1" eaLnBrk="1" hangingPunct="1">
              <a:buFont typeface="Wingdings" pitchFamily="2" charset="2"/>
              <a:buNone/>
            </a:pPr>
            <a:r>
              <a:rPr lang="zh-CN" altLang="en-US" sz="2200" dirty="0" smtClean="0"/>
              <a:t>	假设</a:t>
            </a:r>
            <a:r>
              <a:rPr lang="en-US" altLang="zh-CN" sz="2200" dirty="0" err="1" smtClean="0"/>
              <a:t>Sno</a:t>
            </a:r>
            <a:r>
              <a:rPr lang="zh-CN" altLang="en-US" sz="2200" dirty="0" smtClean="0"/>
              <a:t>＝</a:t>
            </a:r>
            <a:r>
              <a:rPr lang="en-US" altLang="zh-CN" sz="2200" dirty="0" smtClean="0"/>
              <a:t>95102</a:t>
            </a:r>
            <a:r>
              <a:rPr lang="zh-CN" altLang="en-US" sz="2200" dirty="0" smtClean="0"/>
              <a:t>，</a:t>
            </a:r>
            <a:r>
              <a:rPr lang="en-US" altLang="zh-CN" sz="2200" dirty="0" err="1" smtClean="0"/>
              <a:t>Sdept</a:t>
            </a:r>
            <a:r>
              <a:rPr lang="zh-CN" altLang="en-US" sz="2200" dirty="0" smtClean="0"/>
              <a:t>＝</a:t>
            </a:r>
            <a:r>
              <a:rPr lang="en-US" altLang="zh-CN" sz="2200" dirty="0" smtClean="0"/>
              <a:t>IS</a:t>
            </a:r>
            <a:r>
              <a:rPr lang="zh-CN" altLang="en-US" sz="2200" dirty="0" smtClean="0"/>
              <a:t>，</a:t>
            </a:r>
            <a:r>
              <a:rPr lang="en-US" altLang="zh-CN" sz="2200" dirty="0" err="1" smtClean="0"/>
              <a:t>Sloc</a:t>
            </a:r>
            <a:r>
              <a:rPr lang="zh-CN" altLang="en-US" sz="2200" dirty="0" smtClean="0"/>
              <a:t>＝</a:t>
            </a:r>
            <a:r>
              <a:rPr lang="en-US" altLang="zh-CN" sz="2200" dirty="0" smtClean="0"/>
              <a:t>N</a:t>
            </a:r>
            <a:r>
              <a:rPr lang="zh-CN" altLang="en-US" sz="2200" dirty="0" smtClean="0"/>
              <a:t>的学生还未选课，因课程号是主属性，因此该学生的信息无法插入</a:t>
            </a:r>
            <a:r>
              <a:rPr lang="en-US" altLang="zh-CN" sz="2200" dirty="0" smtClean="0"/>
              <a:t>SLC</a:t>
            </a:r>
            <a:r>
              <a:rPr lang="zh-CN" altLang="en-US" sz="2200" dirty="0" smtClean="0"/>
              <a:t>。</a:t>
            </a:r>
          </a:p>
          <a:p>
            <a:pPr lvl="1" eaLnBrk="1" hangingPunct="1">
              <a:buFont typeface="Wingdings" pitchFamily="2" charset="2"/>
              <a:buNone/>
            </a:pPr>
            <a:r>
              <a:rPr lang="zh-CN" altLang="en-US" sz="2200" dirty="0" smtClean="0"/>
              <a:t>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第一范式（续）</a:t>
            </a:r>
          </a:p>
        </p:txBody>
      </p:sp>
      <p:sp>
        <p:nvSpPr>
          <p:cNvPr id="51203" name="Rectangle 3"/>
          <p:cNvSpPr>
            <a:spLocks noGrp="1" noChangeArrowheads="1"/>
          </p:cNvSpPr>
          <p:nvPr>
            <p:ph type="body" idx="1"/>
          </p:nvPr>
        </p:nvSpPr>
        <p:spPr/>
        <p:txBody>
          <a:bodyPr/>
          <a:lstStyle/>
          <a:p>
            <a:pPr lvl="1" eaLnBrk="1" hangingPunct="1">
              <a:lnSpc>
                <a:spcPct val="90000"/>
              </a:lnSpc>
              <a:buFont typeface="Wingdings" pitchFamily="2" charset="2"/>
              <a:buNone/>
            </a:pPr>
            <a:r>
              <a:rPr lang="en-US" altLang="zh-CN" dirty="0" smtClean="0"/>
              <a:t>(2) </a:t>
            </a:r>
            <a:r>
              <a:rPr lang="zh-CN" altLang="en-US" dirty="0" smtClean="0"/>
              <a:t>删除异常</a:t>
            </a:r>
          </a:p>
          <a:p>
            <a:pPr lvl="1" eaLnBrk="1" hangingPunct="1">
              <a:lnSpc>
                <a:spcPct val="90000"/>
              </a:lnSpc>
              <a:buClrTx/>
              <a:buFontTx/>
              <a:buNone/>
            </a:pPr>
            <a:r>
              <a:rPr lang="zh-CN" altLang="en-US" dirty="0" smtClean="0"/>
              <a:t>   假定某个学生本来只选修了</a:t>
            </a:r>
            <a:r>
              <a:rPr lang="en-US" altLang="zh-CN" dirty="0" smtClean="0"/>
              <a:t>3</a:t>
            </a:r>
            <a:r>
              <a:rPr lang="zh-CN" altLang="en-US" dirty="0" smtClean="0"/>
              <a:t>号课程这一门课。现在因身体不适，他连</a:t>
            </a:r>
            <a:r>
              <a:rPr lang="en-US" altLang="zh-CN" dirty="0" smtClean="0"/>
              <a:t>3</a:t>
            </a:r>
            <a:r>
              <a:rPr lang="zh-CN" altLang="en-US" dirty="0" smtClean="0"/>
              <a:t>号课程也不选修了。因课程号是主属性，此操作将导致该学生信息的整个元组都要删除。</a:t>
            </a:r>
          </a:p>
          <a:p>
            <a:pPr lvl="1" eaLnBrk="1" hangingPunct="1">
              <a:lnSpc>
                <a:spcPct val="90000"/>
              </a:lnSpc>
              <a:buClrTx/>
              <a:buFontTx/>
              <a:buNone/>
            </a:pPr>
            <a:endParaRPr lang="zh-CN" altLang="en-US" dirty="0" smtClean="0"/>
          </a:p>
          <a:p>
            <a:pPr lvl="1" eaLnBrk="1" hangingPunct="1">
              <a:lnSpc>
                <a:spcPct val="90000"/>
              </a:lnSpc>
              <a:buClrTx/>
              <a:buFontTx/>
              <a:buNone/>
            </a:pPr>
            <a:r>
              <a:rPr lang="en-US" altLang="zh-CN" dirty="0" smtClean="0"/>
              <a:t>(3) </a:t>
            </a:r>
            <a:r>
              <a:rPr lang="zh-CN" altLang="en-US" dirty="0" smtClean="0"/>
              <a:t>数据冗余度大</a:t>
            </a:r>
          </a:p>
          <a:p>
            <a:pPr lvl="1" eaLnBrk="1" hangingPunct="1">
              <a:lnSpc>
                <a:spcPct val="90000"/>
              </a:lnSpc>
              <a:buClrTx/>
              <a:buFontTx/>
              <a:buNone/>
            </a:pPr>
            <a:r>
              <a:rPr lang="zh-CN" altLang="en-US" dirty="0" smtClean="0"/>
              <a:t>   如果一个学生选修了</a:t>
            </a:r>
            <a:r>
              <a:rPr lang="en-US" altLang="zh-CN" dirty="0" smtClean="0"/>
              <a:t>10</a:t>
            </a:r>
            <a:r>
              <a:rPr lang="zh-CN" altLang="en-US" dirty="0" smtClean="0"/>
              <a:t>门课程，那么他的</a:t>
            </a:r>
            <a:r>
              <a:rPr lang="en-US" altLang="zh-CN" dirty="0" err="1" smtClean="0"/>
              <a:t>Sdept</a:t>
            </a:r>
            <a:r>
              <a:rPr lang="zh-CN" altLang="en-US" dirty="0" smtClean="0"/>
              <a:t>和</a:t>
            </a:r>
            <a:r>
              <a:rPr lang="en-US" altLang="zh-CN" dirty="0" err="1" smtClean="0"/>
              <a:t>Sloc</a:t>
            </a:r>
            <a:r>
              <a:rPr lang="zh-CN" altLang="en-US" dirty="0" smtClean="0"/>
              <a:t>值就要重复存储了</a:t>
            </a:r>
            <a:r>
              <a:rPr lang="en-US" altLang="zh-CN" dirty="0" smtClean="0"/>
              <a:t>10</a:t>
            </a:r>
            <a:r>
              <a:rPr lang="zh-CN" altLang="en-US" dirty="0" smtClean="0"/>
              <a:t>次。</a:t>
            </a:r>
          </a:p>
          <a:p>
            <a:pPr lvl="1" eaLnBrk="1" hangingPunct="1">
              <a:lnSpc>
                <a:spcPct val="90000"/>
              </a:lnSpc>
              <a:buClrTx/>
              <a:buFontTx/>
              <a:buNone/>
            </a:pPr>
            <a:r>
              <a:rPr lang="zh-CN" altLang="en-US" dirty="0" smtClean="0"/>
              <a:t>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pPr eaLnBrk="1" hangingPunct="1"/>
            <a:r>
              <a:rPr lang="zh-CN" altLang="en-US" smtClean="0"/>
              <a:t>第一范式（续）</a:t>
            </a:r>
          </a:p>
        </p:txBody>
      </p:sp>
      <p:sp>
        <p:nvSpPr>
          <p:cNvPr id="52227" name="Rectangle 1027"/>
          <p:cNvSpPr>
            <a:spLocks noGrp="1" noChangeArrowheads="1"/>
          </p:cNvSpPr>
          <p:nvPr>
            <p:ph type="body" idx="1"/>
          </p:nvPr>
        </p:nvSpPr>
        <p:spPr/>
        <p:txBody>
          <a:bodyPr/>
          <a:lstStyle/>
          <a:p>
            <a:pPr lvl="1" eaLnBrk="1" hangingPunct="1">
              <a:lnSpc>
                <a:spcPct val="90000"/>
              </a:lnSpc>
              <a:buClrTx/>
              <a:buFontTx/>
              <a:buNone/>
            </a:pPr>
            <a:r>
              <a:rPr lang="en-US" altLang="zh-CN" dirty="0" smtClean="0"/>
              <a:t>(4) </a:t>
            </a:r>
            <a:r>
              <a:rPr lang="zh-CN" altLang="en-US" dirty="0" smtClean="0"/>
              <a:t>修改复杂</a:t>
            </a:r>
          </a:p>
          <a:p>
            <a:pPr lvl="1" eaLnBrk="1" hangingPunct="1">
              <a:lnSpc>
                <a:spcPct val="90000"/>
              </a:lnSpc>
              <a:buClrTx/>
              <a:buFontTx/>
              <a:buNone/>
            </a:pPr>
            <a:r>
              <a:rPr lang="zh-CN" altLang="en-US" dirty="0" smtClean="0"/>
              <a:t>   例如学生转系，在修改此学生元组的</a:t>
            </a:r>
            <a:r>
              <a:rPr lang="en-US" altLang="zh-CN" dirty="0" err="1" smtClean="0"/>
              <a:t>Sdept</a:t>
            </a:r>
            <a:r>
              <a:rPr lang="zh-CN" altLang="en-US" dirty="0" smtClean="0"/>
              <a:t>值的同时，还可能需要修改住处（</a:t>
            </a:r>
            <a:r>
              <a:rPr lang="en-US" altLang="zh-CN" dirty="0" err="1" smtClean="0"/>
              <a:t>Sloc</a:t>
            </a:r>
            <a:r>
              <a:rPr lang="zh-CN" altLang="en-US" dirty="0" smtClean="0"/>
              <a:t>）。如果这个学生选修了</a:t>
            </a:r>
            <a:r>
              <a:rPr lang="en-US" altLang="zh-CN" dirty="0" smtClean="0"/>
              <a:t>K</a:t>
            </a:r>
            <a:r>
              <a:rPr lang="zh-CN" altLang="en-US" dirty="0" smtClean="0"/>
              <a:t>门课，则必须无遗漏地修改</a:t>
            </a:r>
            <a:r>
              <a:rPr lang="en-US" altLang="zh-CN" dirty="0" smtClean="0"/>
              <a:t>K</a:t>
            </a:r>
            <a:r>
              <a:rPr lang="zh-CN" altLang="en-US" dirty="0" smtClean="0"/>
              <a:t>个元组中全部</a:t>
            </a:r>
            <a:r>
              <a:rPr lang="en-US" altLang="zh-CN" dirty="0" err="1" smtClean="0"/>
              <a:t>Sdept</a:t>
            </a:r>
            <a:r>
              <a:rPr lang="zh-CN" altLang="en-US" dirty="0" smtClean="0"/>
              <a:t>、</a:t>
            </a:r>
            <a:r>
              <a:rPr lang="en-US" altLang="zh-CN" dirty="0" err="1" smtClean="0"/>
              <a:t>Sloc</a:t>
            </a:r>
            <a:r>
              <a:rPr lang="zh-CN" altLang="en-US" dirty="0" smtClean="0"/>
              <a:t>信息。</a:t>
            </a:r>
          </a:p>
          <a:p>
            <a:pPr lvl="1" eaLnBrk="1" hangingPunct="1">
              <a:lnSpc>
                <a:spcPct val="90000"/>
              </a:lnSpc>
              <a:buClrTx/>
              <a:buFontTx/>
              <a:buNone/>
            </a:pPr>
            <a:endParaRPr lang="zh-CN" altLang="en-US" dirty="0" smtClean="0"/>
          </a:p>
          <a:p>
            <a:pPr lvl="1" eaLnBrk="1" hangingPunct="1">
              <a:lnSpc>
                <a:spcPct val="90000"/>
              </a:lnSpc>
              <a:buClrTx/>
              <a:buFontTx/>
              <a:buNone/>
            </a:pPr>
            <a:r>
              <a:rPr lang="zh-CN" altLang="en-US" dirty="0" smtClean="0"/>
              <a:t>因此</a:t>
            </a:r>
            <a:r>
              <a:rPr lang="en-US" altLang="zh-CN" dirty="0" smtClean="0"/>
              <a:t>SLC</a:t>
            </a:r>
            <a:r>
              <a:rPr lang="zh-CN" altLang="en-US" dirty="0" smtClean="0"/>
              <a:t>不是一个好的关系模式。</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49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数据依赖</a:t>
            </a:r>
          </a:p>
        </p:txBody>
      </p:sp>
      <p:sp>
        <p:nvSpPr>
          <p:cNvPr id="7171" name="Rectangle 3"/>
          <p:cNvSpPr>
            <a:spLocks noGrp="1" noChangeArrowheads="1"/>
          </p:cNvSpPr>
          <p:nvPr>
            <p:ph type="body" idx="1"/>
          </p:nvPr>
        </p:nvSpPr>
        <p:spPr/>
        <p:txBody>
          <a:bodyPr/>
          <a:lstStyle/>
          <a:p>
            <a:pPr eaLnBrk="1" hangingPunct="1">
              <a:lnSpc>
                <a:spcPct val="140000"/>
              </a:lnSpc>
              <a:buFont typeface="Wingdings" pitchFamily="2" charset="2"/>
              <a:buNone/>
            </a:pPr>
            <a:r>
              <a:rPr lang="zh-CN" altLang="en-US" sz="3400" smtClean="0"/>
              <a:t>内容提要</a:t>
            </a:r>
          </a:p>
          <a:p>
            <a:pPr eaLnBrk="1" hangingPunct="1">
              <a:lnSpc>
                <a:spcPct val="140000"/>
              </a:lnSpc>
            </a:pPr>
            <a:r>
              <a:rPr lang="zh-CN" altLang="en-US" sz="3400" smtClean="0"/>
              <a:t>什么是数据依赖</a:t>
            </a:r>
          </a:p>
          <a:p>
            <a:pPr eaLnBrk="1" hangingPunct="1">
              <a:lnSpc>
                <a:spcPct val="140000"/>
              </a:lnSpc>
            </a:pPr>
            <a:r>
              <a:rPr lang="zh-CN" altLang="en-US" sz="3400" smtClean="0"/>
              <a:t>数据依赖对关系模式有什么影响</a:t>
            </a:r>
          </a:p>
          <a:p>
            <a:pPr eaLnBrk="1" hangingPunct="1">
              <a:lnSpc>
                <a:spcPct val="140000"/>
              </a:lnSpc>
            </a:pPr>
            <a:r>
              <a:rPr lang="zh-CN" altLang="en-US" sz="3400" smtClean="0"/>
              <a:t>数据依赖的形式化定义</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第一范式（续）</a:t>
            </a:r>
          </a:p>
        </p:txBody>
      </p:sp>
      <p:sp>
        <p:nvSpPr>
          <p:cNvPr id="53251" name="Rectangle 3"/>
          <p:cNvSpPr>
            <a:spLocks noGrp="1" noChangeArrowheads="1"/>
          </p:cNvSpPr>
          <p:nvPr>
            <p:ph type="body" idx="1"/>
          </p:nvPr>
        </p:nvSpPr>
        <p:spPr/>
        <p:txBody>
          <a:bodyPr/>
          <a:lstStyle/>
          <a:p>
            <a:pPr eaLnBrk="1" hangingPunct="1"/>
            <a:r>
              <a:rPr lang="zh-CN" altLang="en-US" sz="2600" dirty="0" smtClean="0"/>
              <a:t>原因</a:t>
            </a:r>
          </a:p>
          <a:p>
            <a:pPr eaLnBrk="1" hangingPunct="1">
              <a:buFont typeface="Wingdings" pitchFamily="2" charset="2"/>
              <a:buNone/>
            </a:pPr>
            <a:r>
              <a:rPr lang="zh-CN" altLang="en-US" sz="2600" dirty="0" smtClean="0"/>
              <a:t>      </a:t>
            </a:r>
            <a:r>
              <a:rPr lang="en-US" altLang="zh-CN" sz="2600" dirty="0" err="1" smtClean="0"/>
              <a:t>Sdept</a:t>
            </a:r>
            <a:r>
              <a:rPr lang="zh-CN" altLang="en-US" sz="2600" dirty="0" smtClean="0"/>
              <a:t>、 </a:t>
            </a:r>
            <a:r>
              <a:rPr lang="en-US" altLang="zh-CN" sz="2600" dirty="0" err="1" smtClean="0"/>
              <a:t>Sloc</a:t>
            </a:r>
            <a:r>
              <a:rPr lang="zh-CN" altLang="en-US" sz="2600" dirty="0" smtClean="0"/>
              <a:t>部分函数依赖于码。</a:t>
            </a:r>
          </a:p>
          <a:p>
            <a:pPr eaLnBrk="1" hangingPunct="1">
              <a:buFont typeface="Wingdings" pitchFamily="2" charset="2"/>
              <a:buNone/>
            </a:pPr>
            <a:endParaRPr lang="zh-CN" altLang="en-US" sz="2600" dirty="0" smtClean="0"/>
          </a:p>
          <a:p>
            <a:pPr eaLnBrk="1" hangingPunct="1"/>
            <a:r>
              <a:rPr lang="zh-CN" altLang="en-US" sz="2600" dirty="0" smtClean="0"/>
              <a:t>解决方法</a:t>
            </a:r>
          </a:p>
          <a:p>
            <a:pPr eaLnBrk="1" hangingPunct="1">
              <a:buFont typeface="Wingdings" pitchFamily="2" charset="2"/>
              <a:buNone/>
            </a:pPr>
            <a:r>
              <a:rPr lang="zh-CN" altLang="en-US" sz="2600" dirty="0" smtClean="0"/>
              <a:t>    采用投影分解法，把</a:t>
            </a:r>
            <a:r>
              <a:rPr lang="en-US" altLang="zh-CN" sz="2600" dirty="0" smtClean="0"/>
              <a:t>SLC</a:t>
            </a:r>
            <a:r>
              <a:rPr lang="zh-CN" altLang="en-US" sz="2600" dirty="0" smtClean="0"/>
              <a:t>分解为两个关系模式，以消除这些部分函数依赖。 </a:t>
            </a:r>
          </a:p>
          <a:p>
            <a:pPr eaLnBrk="1" hangingPunct="1">
              <a:buFont typeface="Wingdings" pitchFamily="2" charset="2"/>
              <a:buNone/>
            </a:pPr>
            <a:r>
              <a:rPr lang="zh-CN" altLang="en-US" sz="2600" dirty="0" smtClean="0"/>
              <a:t>            </a:t>
            </a:r>
            <a:r>
              <a:rPr lang="en-US" altLang="zh-CN" sz="2600" dirty="0" smtClean="0"/>
              <a:t>SC</a:t>
            </a:r>
            <a:r>
              <a:rPr lang="zh-CN" altLang="en-US" sz="2600" dirty="0" smtClean="0"/>
              <a:t>（</a:t>
            </a:r>
            <a:r>
              <a:rPr lang="en-US" altLang="zh-CN" sz="2600" dirty="0" err="1" smtClean="0"/>
              <a:t>Sno</a:t>
            </a:r>
            <a:r>
              <a:rPr lang="zh-CN" altLang="en-US" sz="2600" dirty="0" smtClean="0"/>
              <a:t>， </a:t>
            </a:r>
            <a:r>
              <a:rPr lang="en-US" altLang="zh-CN" sz="2600" dirty="0" err="1" smtClean="0"/>
              <a:t>Cno</a:t>
            </a:r>
            <a:r>
              <a:rPr lang="zh-CN" altLang="en-US" sz="2600" dirty="0" smtClean="0"/>
              <a:t>， </a:t>
            </a:r>
            <a:r>
              <a:rPr lang="en-US" altLang="zh-CN" sz="2600" dirty="0" smtClean="0"/>
              <a:t>Grade</a:t>
            </a:r>
            <a:r>
              <a:rPr lang="zh-CN" altLang="en-US" sz="2600" dirty="0" smtClean="0"/>
              <a:t>）</a:t>
            </a:r>
          </a:p>
          <a:p>
            <a:pPr eaLnBrk="1" hangingPunct="1">
              <a:buFont typeface="Wingdings" pitchFamily="2" charset="2"/>
              <a:buNone/>
            </a:pPr>
            <a:r>
              <a:rPr lang="zh-CN" altLang="en-US" sz="2600" dirty="0" smtClean="0"/>
              <a:t>                    </a:t>
            </a:r>
            <a:r>
              <a:rPr lang="en-US" altLang="zh-CN" sz="2600" dirty="0" smtClean="0"/>
              <a:t>SL</a:t>
            </a:r>
            <a:r>
              <a:rPr lang="zh-CN" altLang="en-US" sz="2600" dirty="0" smtClean="0"/>
              <a:t>（</a:t>
            </a:r>
            <a:r>
              <a:rPr lang="en-US" altLang="zh-CN" sz="2600" dirty="0" err="1" smtClean="0"/>
              <a:t>Sno</a:t>
            </a:r>
            <a:r>
              <a:rPr lang="zh-CN" altLang="en-US" sz="2600" dirty="0" smtClean="0"/>
              <a:t>， </a:t>
            </a:r>
            <a:r>
              <a:rPr lang="en-US" altLang="zh-CN" sz="2600" dirty="0" err="1" smtClean="0"/>
              <a:t>Sdept</a:t>
            </a:r>
            <a:r>
              <a:rPr lang="zh-CN" altLang="en-US" sz="2600" dirty="0" smtClean="0"/>
              <a:t>， </a:t>
            </a:r>
            <a:r>
              <a:rPr lang="en-US" altLang="zh-CN" sz="2600" dirty="0" err="1" smtClean="0"/>
              <a:t>Sloc</a:t>
            </a:r>
            <a:r>
              <a:rPr lang="zh-CN" altLang="en-US" sz="2600"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第一范式（续）</a:t>
            </a:r>
          </a:p>
        </p:txBody>
      </p:sp>
      <p:sp>
        <p:nvSpPr>
          <p:cNvPr id="54275" name="Rectangle 3"/>
          <p:cNvSpPr>
            <a:spLocks noGrp="1" noChangeArrowheads="1"/>
          </p:cNvSpPr>
          <p:nvPr>
            <p:ph type="body" idx="1"/>
          </p:nvPr>
        </p:nvSpPr>
        <p:spPr/>
        <p:txBody>
          <a:bodyPr/>
          <a:lstStyle/>
          <a:p>
            <a:pPr eaLnBrk="1" hangingPunct="1">
              <a:buFont typeface="Wingdings" pitchFamily="2" charset="2"/>
              <a:buNone/>
            </a:pPr>
            <a:endParaRPr lang="en-US" altLang="zh-CN" sz="2600" smtClean="0"/>
          </a:p>
          <a:p>
            <a:pPr eaLnBrk="1" hangingPunct="1">
              <a:buFont typeface="Wingdings" pitchFamily="2" charset="2"/>
              <a:buNone/>
            </a:pPr>
            <a:endParaRPr lang="en-US" altLang="zh-CN" sz="2600" smtClean="0"/>
          </a:p>
          <a:p>
            <a:pPr eaLnBrk="1" hangingPunct="1">
              <a:buFont typeface="Wingdings" pitchFamily="2" charset="2"/>
              <a:buNone/>
            </a:pPr>
            <a:endParaRPr lang="en-US" altLang="zh-CN" sz="2600" smtClean="0"/>
          </a:p>
          <a:p>
            <a:pPr eaLnBrk="1" hangingPunct="1">
              <a:buFont typeface="Wingdings" pitchFamily="2" charset="2"/>
              <a:buNone/>
            </a:pPr>
            <a:endParaRPr lang="en-US" altLang="zh-CN" sz="2600" smtClean="0"/>
          </a:p>
          <a:p>
            <a:pPr eaLnBrk="1" hangingPunct="1">
              <a:buFont typeface="Wingdings" pitchFamily="2" charset="2"/>
              <a:buNone/>
            </a:pPr>
            <a:endParaRPr lang="en-US" altLang="zh-CN" sz="2600" smtClean="0"/>
          </a:p>
          <a:p>
            <a:pPr eaLnBrk="1" hangingPunct="1">
              <a:buFont typeface="Wingdings" pitchFamily="2" charset="2"/>
              <a:buNone/>
            </a:pPr>
            <a:endParaRPr lang="en-US" altLang="zh-CN" sz="2600" smtClean="0"/>
          </a:p>
          <a:p>
            <a:pPr eaLnBrk="1" hangingPunct="1">
              <a:buFont typeface="Wingdings" pitchFamily="2" charset="2"/>
              <a:buNone/>
            </a:pPr>
            <a:endParaRPr lang="en-US" altLang="zh-CN" sz="2600" smtClean="0"/>
          </a:p>
          <a:p>
            <a:pPr eaLnBrk="1" hangingPunct="1">
              <a:lnSpc>
                <a:spcPct val="90000"/>
              </a:lnSpc>
            </a:pPr>
            <a:r>
              <a:rPr lang="en-US" altLang="zh-CN" sz="2600" smtClean="0"/>
              <a:t>SLC</a:t>
            </a:r>
            <a:r>
              <a:rPr lang="zh-CN" altLang="en-US" sz="2600" smtClean="0"/>
              <a:t>的码为</a:t>
            </a:r>
            <a:r>
              <a:rPr lang="en-US" altLang="zh-CN" sz="2600" smtClean="0"/>
              <a:t>(Sno, Cno)</a:t>
            </a:r>
          </a:p>
          <a:p>
            <a:pPr eaLnBrk="1" hangingPunct="1">
              <a:buFont typeface="Wingdings" pitchFamily="2" charset="2"/>
              <a:buNone/>
            </a:pPr>
            <a:endParaRPr lang="en-US" altLang="zh-CN" sz="2600" smtClean="0"/>
          </a:p>
        </p:txBody>
      </p:sp>
      <p:grpSp>
        <p:nvGrpSpPr>
          <p:cNvPr id="54276" name="Group 4"/>
          <p:cNvGrpSpPr>
            <a:grpSpLocks/>
          </p:cNvGrpSpPr>
          <p:nvPr/>
        </p:nvGrpSpPr>
        <p:grpSpPr bwMode="auto">
          <a:xfrm>
            <a:off x="1828800" y="1981200"/>
            <a:ext cx="5715000" cy="3048000"/>
            <a:chOff x="1152" y="1248"/>
            <a:chExt cx="3600" cy="1920"/>
          </a:xfrm>
        </p:grpSpPr>
        <p:sp>
          <p:nvSpPr>
            <p:cNvPr id="54279" name="Rectangle 5"/>
            <p:cNvSpPr>
              <a:spLocks noChangeArrowheads="1"/>
            </p:cNvSpPr>
            <p:nvPr/>
          </p:nvSpPr>
          <p:spPr bwMode="auto">
            <a:xfrm>
              <a:off x="2438" y="1376"/>
              <a:ext cx="1157" cy="179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80" name="Text Box 6"/>
            <p:cNvSpPr txBox="1">
              <a:spLocks noChangeArrowheads="1"/>
            </p:cNvSpPr>
            <p:nvPr/>
          </p:nvSpPr>
          <p:spPr bwMode="auto">
            <a:xfrm>
              <a:off x="2695" y="1632"/>
              <a:ext cx="643"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Sno</a:t>
              </a:r>
              <a:endParaRPr lang="en-US" altLang="zh-CN" sz="2800">
                <a:latin typeface="Times New Roman" pitchFamily="18" charset="0"/>
              </a:endParaRPr>
            </a:p>
          </p:txBody>
        </p:sp>
        <p:sp>
          <p:nvSpPr>
            <p:cNvPr id="54281" name="Text Box 7"/>
            <p:cNvSpPr txBox="1">
              <a:spLocks noChangeArrowheads="1"/>
            </p:cNvSpPr>
            <p:nvPr/>
          </p:nvSpPr>
          <p:spPr bwMode="auto">
            <a:xfrm>
              <a:off x="2695" y="2528"/>
              <a:ext cx="643"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Cno</a:t>
              </a:r>
              <a:endParaRPr lang="en-US" altLang="zh-CN" sz="2800">
                <a:latin typeface="Times New Roman" pitchFamily="18" charset="0"/>
              </a:endParaRPr>
            </a:p>
          </p:txBody>
        </p:sp>
        <p:sp>
          <p:nvSpPr>
            <p:cNvPr id="54282" name="Text Box 8"/>
            <p:cNvSpPr txBox="1">
              <a:spLocks noChangeArrowheads="1"/>
            </p:cNvSpPr>
            <p:nvPr/>
          </p:nvSpPr>
          <p:spPr bwMode="auto">
            <a:xfrm>
              <a:off x="1281" y="2144"/>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Grade</a:t>
              </a:r>
            </a:p>
          </p:txBody>
        </p:sp>
        <p:sp>
          <p:nvSpPr>
            <p:cNvPr id="54283" name="Text Box 9"/>
            <p:cNvSpPr txBox="1">
              <a:spLocks noChangeArrowheads="1"/>
            </p:cNvSpPr>
            <p:nvPr/>
          </p:nvSpPr>
          <p:spPr bwMode="auto">
            <a:xfrm>
              <a:off x="3981" y="1632"/>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Sdept</a:t>
              </a:r>
              <a:endParaRPr lang="en-US" altLang="zh-CN" sz="2800">
                <a:latin typeface="Times New Roman" pitchFamily="18" charset="0"/>
              </a:endParaRPr>
            </a:p>
          </p:txBody>
        </p:sp>
        <p:sp>
          <p:nvSpPr>
            <p:cNvPr id="54284" name="Text Box 10"/>
            <p:cNvSpPr txBox="1">
              <a:spLocks noChangeArrowheads="1"/>
            </p:cNvSpPr>
            <p:nvPr/>
          </p:nvSpPr>
          <p:spPr bwMode="auto">
            <a:xfrm>
              <a:off x="3981" y="2528"/>
              <a:ext cx="771" cy="38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Sloc</a:t>
              </a:r>
              <a:endParaRPr lang="en-US" altLang="zh-CN" sz="2800">
                <a:latin typeface="Times New Roman" pitchFamily="18" charset="0"/>
              </a:endParaRPr>
            </a:p>
          </p:txBody>
        </p:sp>
        <p:sp>
          <p:nvSpPr>
            <p:cNvPr id="54285" name="Line 11"/>
            <p:cNvSpPr>
              <a:spLocks noChangeShapeType="1"/>
            </p:cNvSpPr>
            <p:nvPr/>
          </p:nvSpPr>
          <p:spPr bwMode="auto">
            <a:xfrm flipH="1">
              <a:off x="2052" y="2272"/>
              <a:ext cx="38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86" name="Line 12"/>
            <p:cNvSpPr>
              <a:spLocks noChangeShapeType="1"/>
            </p:cNvSpPr>
            <p:nvPr/>
          </p:nvSpPr>
          <p:spPr bwMode="auto">
            <a:xfrm>
              <a:off x="3338" y="1760"/>
              <a:ext cx="64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87" name="Line 13"/>
            <p:cNvSpPr>
              <a:spLocks noChangeShapeType="1"/>
            </p:cNvSpPr>
            <p:nvPr/>
          </p:nvSpPr>
          <p:spPr bwMode="auto">
            <a:xfrm>
              <a:off x="3338" y="1760"/>
              <a:ext cx="643" cy="89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88" name="Line 14"/>
            <p:cNvSpPr>
              <a:spLocks noChangeShapeType="1"/>
            </p:cNvSpPr>
            <p:nvPr/>
          </p:nvSpPr>
          <p:spPr bwMode="auto">
            <a:xfrm flipV="1">
              <a:off x="3595" y="1888"/>
              <a:ext cx="386" cy="640"/>
            </a:xfrm>
            <a:prstGeom prst="line">
              <a:avLst/>
            </a:prstGeom>
            <a:noFill/>
            <a:ln w="38100">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89" name="Line 15"/>
            <p:cNvSpPr>
              <a:spLocks noChangeShapeType="1"/>
            </p:cNvSpPr>
            <p:nvPr/>
          </p:nvSpPr>
          <p:spPr bwMode="auto">
            <a:xfrm>
              <a:off x="3595" y="2528"/>
              <a:ext cx="386" cy="256"/>
            </a:xfrm>
            <a:prstGeom prst="line">
              <a:avLst/>
            </a:prstGeom>
            <a:noFill/>
            <a:ln w="38100" cap="rnd">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90" name="Line 16"/>
            <p:cNvSpPr>
              <a:spLocks noChangeShapeType="1"/>
            </p:cNvSpPr>
            <p:nvPr/>
          </p:nvSpPr>
          <p:spPr bwMode="auto">
            <a:xfrm>
              <a:off x="4366" y="2016"/>
              <a:ext cx="0" cy="5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4291" name="Text Box 17"/>
            <p:cNvSpPr txBox="1">
              <a:spLocks noChangeArrowheads="1"/>
            </p:cNvSpPr>
            <p:nvPr/>
          </p:nvSpPr>
          <p:spPr bwMode="auto">
            <a:xfrm>
              <a:off x="1152" y="1248"/>
              <a:ext cx="771" cy="384"/>
            </a:xfrm>
            <a:prstGeom prst="rect">
              <a:avLst/>
            </a:prstGeom>
            <a:noFill/>
            <a:ln>
              <a:noFill/>
            </a:ln>
            <a:effectLst/>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SLC</a:t>
              </a:r>
            </a:p>
          </p:txBody>
        </p:sp>
      </p:grpSp>
      <p:sp>
        <p:nvSpPr>
          <p:cNvPr id="633874" name="Freeform 18"/>
          <p:cNvSpPr>
            <a:spLocks/>
          </p:cNvSpPr>
          <p:nvPr/>
        </p:nvSpPr>
        <p:spPr bwMode="auto">
          <a:xfrm>
            <a:off x="3962400" y="1974850"/>
            <a:ext cx="4171950" cy="3282950"/>
          </a:xfrm>
          <a:custGeom>
            <a:avLst/>
            <a:gdLst>
              <a:gd name="T0" fmla="*/ 2147483647 w 2564"/>
              <a:gd name="T1" fmla="*/ 2147483647 h 2014"/>
              <a:gd name="T2" fmla="*/ 2147483647 w 2564"/>
              <a:gd name="T3" fmla="*/ 2147483647 h 2014"/>
              <a:gd name="T4" fmla="*/ 2147483647 w 2564"/>
              <a:gd name="T5" fmla="*/ 2147483647 h 2014"/>
              <a:gd name="T6" fmla="*/ 2147483647 w 2564"/>
              <a:gd name="T7" fmla="*/ 2147483647 h 2014"/>
              <a:gd name="T8" fmla="*/ 2147483647 w 2564"/>
              <a:gd name="T9" fmla="*/ 2147483647 h 2014"/>
              <a:gd name="T10" fmla="*/ 2147483647 w 2564"/>
              <a:gd name="T11" fmla="*/ 2147483647 h 2014"/>
              <a:gd name="T12" fmla="*/ 2147483647 w 2564"/>
              <a:gd name="T13" fmla="*/ 2147483647 h 2014"/>
              <a:gd name="T14" fmla="*/ 2147483647 w 2564"/>
              <a:gd name="T15" fmla="*/ 2147483647 h 2014"/>
              <a:gd name="T16" fmla="*/ 2147483647 w 2564"/>
              <a:gd name="T17" fmla="*/ 2147483647 h 2014"/>
              <a:gd name="T18" fmla="*/ 2147483647 w 2564"/>
              <a:gd name="T19" fmla="*/ 2147483647 h 20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64" h="2014">
                <a:moveTo>
                  <a:pt x="32" y="484"/>
                </a:moveTo>
                <a:cubicBezTo>
                  <a:pt x="32" y="372"/>
                  <a:pt x="56" y="292"/>
                  <a:pt x="128" y="244"/>
                </a:cubicBezTo>
                <a:cubicBezTo>
                  <a:pt x="200" y="196"/>
                  <a:pt x="112" y="204"/>
                  <a:pt x="464" y="196"/>
                </a:cubicBezTo>
                <a:cubicBezTo>
                  <a:pt x="816" y="188"/>
                  <a:pt x="1916" y="0"/>
                  <a:pt x="2240" y="196"/>
                </a:cubicBezTo>
                <a:cubicBezTo>
                  <a:pt x="2564" y="392"/>
                  <a:pt x="2426" y="1076"/>
                  <a:pt x="2405" y="1371"/>
                </a:cubicBezTo>
                <a:cubicBezTo>
                  <a:pt x="2384" y="1666"/>
                  <a:pt x="2310" y="1916"/>
                  <a:pt x="2112" y="1965"/>
                </a:cubicBezTo>
                <a:cubicBezTo>
                  <a:pt x="1914" y="2014"/>
                  <a:pt x="1435" y="1830"/>
                  <a:pt x="1216" y="1663"/>
                </a:cubicBezTo>
                <a:cubicBezTo>
                  <a:pt x="997" y="1496"/>
                  <a:pt x="981" y="1088"/>
                  <a:pt x="800" y="964"/>
                </a:cubicBezTo>
                <a:cubicBezTo>
                  <a:pt x="619" y="840"/>
                  <a:pt x="256" y="996"/>
                  <a:pt x="128" y="916"/>
                </a:cubicBezTo>
                <a:cubicBezTo>
                  <a:pt x="0" y="836"/>
                  <a:pt x="32" y="596"/>
                  <a:pt x="32" y="484"/>
                </a:cubicBezTo>
                <a:close/>
              </a:path>
            </a:pathLst>
          </a:custGeom>
          <a:noFill/>
          <a:ln w="38100" cap="flat" cmpd="sng">
            <a:solidFill>
              <a:schemeClr val="accent2"/>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3875" name="Freeform 19"/>
          <p:cNvSpPr>
            <a:spLocks/>
          </p:cNvSpPr>
          <p:nvPr/>
        </p:nvSpPr>
        <p:spPr bwMode="auto">
          <a:xfrm>
            <a:off x="1649413" y="2309813"/>
            <a:ext cx="3997325" cy="2493962"/>
          </a:xfrm>
          <a:custGeom>
            <a:avLst/>
            <a:gdLst>
              <a:gd name="T0" fmla="*/ 2147483647 w 2518"/>
              <a:gd name="T1" fmla="*/ 2147483647 h 1571"/>
              <a:gd name="T2" fmla="*/ 2147483647 w 2518"/>
              <a:gd name="T3" fmla="*/ 2147483647 h 1571"/>
              <a:gd name="T4" fmla="*/ 2147483647 w 2518"/>
              <a:gd name="T5" fmla="*/ 2147483647 h 1571"/>
              <a:gd name="T6" fmla="*/ 2147483647 w 2518"/>
              <a:gd name="T7" fmla="*/ 2147483647 h 1571"/>
              <a:gd name="T8" fmla="*/ 2147483647 w 2518"/>
              <a:gd name="T9" fmla="*/ 2147483647 h 1571"/>
              <a:gd name="T10" fmla="*/ 2147483647 w 2518"/>
              <a:gd name="T11" fmla="*/ 2147483647 h 1571"/>
              <a:gd name="T12" fmla="*/ 2147483647 w 2518"/>
              <a:gd name="T13" fmla="*/ 2147483647 h 1571"/>
              <a:gd name="T14" fmla="*/ 2147483647 w 2518"/>
              <a:gd name="T15" fmla="*/ 2147483647 h 1571"/>
              <a:gd name="T16" fmla="*/ 2147483647 w 2518"/>
              <a:gd name="T17" fmla="*/ 2147483647 h 1571"/>
              <a:gd name="T18" fmla="*/ 2147483647 w 2518"/>
              <a:gd name="T19" fmla="*/ 2147483647 h 1571"/>
              <a:gd name="T20" fmla="*/ 2147483647 w 2518"/>
              <a:gd name="T21" fmla="*/ 2147483647 h 1571"/>
              <a:gd name="T22" fmla="*/ 2147483647 w 2518"/>
              <a:gd name="T23" fmla="*/ 2147483647 h 1571"/>
              <a:gd name="T24" fmla="*/ 2147483647 w 2518"/>
              <a:gd name="T25" fmla="*/ 2147483647 h 1571"/>
              <a:gd name="T26" fmla="*/ 2147483647 w 2518"/>
              <a:gd name="T27" fmla="*/ 2147483647 h 1571"/>
              <a:gd name="T28" fmla="*/ 2147483647 w 2518"/>
              <a:gd name="T29" fmla="*/ 2147483647 h 1571"/>
              <a:gd name="T30" fmla="*/ 2147483647 w 2518"/>
              <a:gd name="T31" fmla="*/ 2147483647 h 1571"/>
              <a:gd name="T32" fmla="*/ 2147483647 w 2518"/>
              <a:gd name="T33" fmla="*/ 2147483647 h 1571"/>
              <a:gd name="T34" fmla="*/ 2147483647 w 2518"/>
              <a:gd name="T35" fmla="*/ 2147483647 h 15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518" h="1571">
                <a:moveTo>
                  <a:pt x="104" y="721"/>
                </a:moveTo>
                <a:cubicBezTo>
                  <a:pt x="132" y="641"/>
                  <a:pt x="0" y="484"/>
                  <a:pt x="305" y="369"/>
                </a:cubicBezTo>
                <a:cubicBezTo>
                  <a:pt x="610" y="254"/>
                  <a:pt x="1593" y="66"/>
                  <a:pt x="1937" y="33"/>
                </a:cubicBezTo>
                <a:cubicBezTo>
                  <a:pt x="2281" y="0"/>
                  <a:pt x="2280" y="38"/>
                  <a:pt x="2371" y="172"/>
                </a:cubicBezTo>
                <a:cubicBezTo>
                  <a:pt x="2462" y="306"/>
                  <a:pt x="2456" y="657"/>
                  <a:pt x="2481" y="840"/>
                </a:cubicBezTo>
                <a:cubicBezTo>
                  <a:pt x="2506" y="1023"/>
                  <a:pt x="2518" y="1170"/>
                  <a:pt x="2518" y="1270"/>
                </a:cubicBezTo>
                <a:cubicBezTo>
                  <a:pt x="2518" y="1370"/>
                  <a:pt x="2493" y="1400"/>
                  <a:pt x="2481" y="1443"/>
                </a:cubicBezTo>
                <a:cubicBezTo>
                  <a:pt x="2469" y="1486"/>
                  <a:pt x="2445" y="1515"/>
                  <a:pt x="2444" y="1526"/>
                </a:cubicBezTo>
                <a:cubicBezTo>
                  <a:pt x="2443" y="1537"/>
                  <a:pt x="2464" y="1512"/>
                  <a:pt x="2472" y="1507"/>
                </a:cubicBezTo>
                <a:cubicBezTo>
                  <a:pt x="2480" y="1502"/>
                  <a:pt x="2507" y="1490"/>
                  <a:pt x="2490" y="1498"/>
                </a:cubicBezTo>
                <a:cubicBezTo>
                  <a:pt x="2473" y="1506"/>
                  <a:pt x="2400" y="1545"/>
                  <a:pt x="2371" y="1553"/>
                </a:cubicBezTo>
                <a:cubicBezTo>
                  <a:pt x="2342" y="1561"/>
                  <a:pt x="2441" y="1544"/>
                  <a:pt x="2316" y="1544"/>
                </a:cubicBezTo>
                <a:cubicBezTo>
                  <a:pt x="2191" y="1544"/>
                  <a:pt x="1883" y="1571"/>
                  <a:pt x="1622" y="1553"/>
                </a:cubicBezTo>
                <a:cubicBezTo>
                  <a:pt x="1361" y="1535"/>
                  <a:pt x="982" y="1495"/>
                  <a:pt x="753" y="1434"/>
                </a:cubicBezTo>
                <a:cubicBezTo>
                  <a:pt x="524" y="1373"/>
                  <a:pt x="354" y="1263"/>
                  <a:pt x="250" y="1187"/>
                </a:cubicBezTo>
                <a:cubicBezTo>
                  <a:pt x="146" y="1111"/>
                  <a:pt x="155" y="1035"/>
                  <a:pt x="131" y="977"/>
                </a:cubicBezTo>
                <a:cubicBezTo>
                  <a:pt x="107" y="919"/>
                  <a:pt x="108" y="883"/>
                  <a:pt x="104" y="840"/>
                </a:cubicBezTo>
                <a:cubicBezTo>
                  <a:pt x="100" y="797"/>
                  <a:pt x="104" y="746"/>
                  <a:pt x="104" y="721"/>
                </a:cubicBezTo>
                <a:close/>
              </a:path>
            </a:pathLst>
          </a:custGeom>
          <a:noFill/>
          <a:ln w="38100" cap="flat" cmpd="sng">
            <a:solidFill>
              <a:srgbClr val="6600FF"/>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3874"/>
                                        </p:tgtEl>
                                        <p:attrNameLst>
                                          <p:attrName>style.visibility</p:attrName>
                                        </p:attrNameLst>
                                      </p:cBhvr>
                                      <p:to>
                                        <p:strVal val="visible"/>
                                      </p:to>
                                    </p:set>
                                    <p:anim calcmode="lin" valueType="num">
                                      <p:cBhvr additive="base">
                                        <p:cTn id="7" dur="500" fill="hold"/>
                                        <p:tgtEl>
                                          <p:spTgt spid="633874"/>
                                        </p:tgtEl>
                                        <p:attrNameLst>
                                          <p:attrName>ppt_x</p:attrName>
                                        </p:attrNameLst>
                                      </p:cBhvr>
                                      <p:tavLst>
                                        <p:tav tm="0">
                                          <p:val>
                                            <p:strVal val="0-#ppt_w/2"/>
                                          </p:val>
                                        </p:tav>
                                        <p:tav tm="100000">
                                          <p:val>
                                            <p:strVal val="#ppt_x"/>
                                          </p:val>
                                        </p:tav>
                                      </p:tavLst>
                                    </p:anim>
                                    <p:anim calcmode="lin" valueType="num">
                                      <p:cBhvr additive="base">
                                        <p:cTn id="8" dur="500" fill="hold"/>
                                        <p:tgtEl>
                                          <p:spTgt spid="633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3875"/>
                                        </p:tgtEl>
                                        <p:attrNameLst>
                                          <p:attrName>style.visibility</p:attrName>
                                        </p:attrNameLst>
                                      </p:cBhvr>
                                      <p:to>
                                        <p:strVal val="visible"/>
                                      </p:to>
                                    </p:set>
                                    <p:anim calcmode="lin" valueType="num">
                                      <p:cBhvr additive="base">
                                        <p:cTn id="13" dur="500" fill="hold"/>
                                        <p:tgtEl>
                                          <p:spTgt spid="633875"/>
                                        </p:tgtEl>
                                        <p:attrNameLst>
                                          <p:attrName>ppt_x</p:attrName>
                                        </p:attrNameLst>
                                      </p:cBhvr>
                                      <p:tavLst>
                                        <p:tav tm="0">
                                          <p:val>
                                            <p:strVal val="0-#ppt_w/2"/>
                                          </p:val>
                                        </p:tav>
                                        <p:tav tm="100000">
                                          <p:val>
                                            <p:strVal val="#ppt_x"/>
                                          </p:val>
                                        </p:tav>
                                      </p:tavLst>
                                    </p:anim>
                                    <p:anim calcmode="lin" valueType="num">
                                      <p:cBhvr additive="base">
                                        <p:cTn id="14" dur="500" fill="hold"/>
                                        <p:tgtEl>
                                          <p:spTgt spid="6338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74" grpId="0" animBg="1"/>
      <p:bldP spid="6338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第一范式（续）</a:t>
            </a:r>
          </a:p>
        </p:txBody>
      </p:sp>
      <p:sp>
        <p:nvSpPr>
          <p:cNvPr id="55299" name="Rectangle 3"/>
          <p:cNvSpPr>
            <a:spLocks noGrp="1" noChangeArrowheads="1"/>
          </p:cNvSpPr>
          <p:nvPr>
            <p:ph type="body" idx="1"/>
          </p:nvPr>
        </p:nvSpPr>
        <p:spPr/>
        <p:txBody>
          <a:bodyPr/>
          <a:lstStyle/>
          <a:p>
            <a:pPr eaLnBrk="1" hangingPunct="1"/>
            <a:r>
              <a:rPr lang="zh-CN" altLang="en-US" sz="3400" dirty="0" smtClean="0"/>
              <a:t>函数依赖图</a:t>
            </a:r>
            <a:r>
              <a:rPr lang="zh-CN" altLang="en-US" dirty="0" smtClean="0"/>
              <a:t>：</a:t>
            </a:r>
          </a:p>
        </p:txBody>
      </p:sp>
      <p:grpSp>
        <p:nvGrpSpPr>
          <p:cNvPr id="55300" name="Group 23"/>
          <p:cNvGrpSpPr>
            <a:grpSpLocks/>
          </p:cNvGrpSpPr>
          <p:nvPr/>
        </p:nvGrpSpPr>
        <p:grpSpPr bwMode="auto">
          <a:xfrm>
            <a:off x="1143000" y="3352800"/>
            <a:ext cx="3352800" cy="1981200"/>
            <a:chOff x="720" y="2112"/>
            <a:chExt cx="2112" cy="1248"/>
          </a:xfrm>
        </p:grpSpPr>
        <p:sp>
          <p:nvSpPr>
            <p:cNvPr id="55309" name="Rectangle 5"/>
            <p:cNvSpPr>
              <a:spLocks noChangeArrowheads="1"/>
            </p:cNvSpPr>
            <p:nvPr/>
          </p:nvSpPr>
          <p:spPr bwMode="auto">
            <a:xfrm>
              <a:off x="1831" y="2112"/>
              <a:ext cx="1001" cy="124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310" name="Text Box 6"/>
            <p:cNvSpPr txBox="1">
              <a:spLocks noChangeArrowheads="1"/>
            </p:cNvSpPr>
            <p:nvPr/>
          </p:nvSpPr>
          <p:spPr bwMode="auto">
            <a:xfrm>
              <a:off x="2054" y="2290"/>
              <a:ext cx="556" cy="2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Sno</a:t>
              </a:r>
              <a:endParaRPr lang="en-US" altLang="zh-CN" sz="2400" b="1">
                <a:latin typeface="Times New Roman" pitchFamily="18" charset="0"/>
              </a:endParaRPr>
            </a:p>
          </p:txBody>
        </p:sp>
        <p:sp>
          <p:nvSpPr>
            <p:cNvPr id="55311" name="Text Box 7"/>
            <p:cNvSpPr txBox="1">
              <a:spLocks noChangeArrowheads="1"/>
            </p:cNvSpPr>
            <p:nvPr/>
          </p:nvSpPr>
          <p:spPr bwMode="auto">
            <a:xfrm>
              <a:off x="2054" y="2914"/>
              <a:ext cx="556" cy="2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400" b="1">
                  <a:latin typeface="Times New Roman" pitchFamily="18" charset="0"/>
                </a:rPr>
                <a:t>Cno</a:t>
              </a:r>
            </a:p>
          </p:txBody>
        </p:sp>
        <p:sp>
          <p:nvSpPr>
            <p:cNvPr id="55312" name="Text Box 8"/>
            <p:cNvSpPr txBox="1">
              <a:spLocks noChangeArrowheads="1"/>
            </p:cNvSpPr>
            <p:nvPr/>
          </p:nvSpPr>
          <p:spPr bwMode="auto">
            <a:xfrm>
              <a:off x="832" y="2647"/>
              <a:ext cx="666" cy="267"/>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400" b="1">
                  <a:latin typeface="Times New Roman" pitchFamily="18" charset="0"/>
                </a:rPr>
                <a:t>Grade</a:t>
              </a:r>
            </a:p>
          </p:txBody>
        </p:sp>
        <p:sp>
          <p:nvSpPr>
            <p:cNvPr id="55313" name="Line 9"/>
            <p:cNvSpPr>
              <a:spLocks noChangeShapeType="1"/>
            </p:cNvSpPr>
            <p:nvPr/>
          </p:nvSpPr>
          <p:spPr bwMode="auto">
            <a:xfrm flipH="1">
              <a:off x="1498" y="2736"/>
              <a:ext cx="33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314" name="Text Box 10"/>
            <p:cNvSpPr txBox="1">
              <a:spLocks noChangeArrowheads="1"/>
            </p:cNvSpPr>
            <p:nvPr/>
          </p:nvSpPr>
          <p:spPr bwMode="auto">
            <a:xfrm>
              <a:off x="720" y="2112"/>
              <a:ext cx="556"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SC</a:t>
              </a:r>
            </a:p>
          </p:txBody>
        </p:sp>
      </p:grpSp>
      <p:grpSp>
        <p:nvGrpSpPr>
          <p:cNvPr id="55301" name="Group 22"/>
          <p:cNvGrpSpPr>
            <a:grpSpLocks/>
          </p:cNvGrpSpPr>
          <p:nvPr/>
        </p:nvGrpSpPr>
        <p:grpSpPr bwMode="auto">
          <a:xfrm>
            <a:off x="5257800" y="3048000"/>
            <a:ext cx="3124200" cy="2362200"/>
            <a:chOff x="3312" y="1920"/>
            <a:chExt cx="1968" cy="1488"/>
          </a:xfrm>
        </p:grpSpPr>
        <p:sp>
          <p:nvSpPr>
            <p:cNvPr id="55303" name="Text Box 13"/>
            <p:cNvSpPr txBox="1">
              <a:spLocks noChangeArrowheads="1"/>
            </p:cNvSpPr>
            <p:nvPr/>
          </p:nvSpPr>
          <p:spPr bwMode="auto">
            <a:xfrm>
              <a:off x="3312" y="1920"/>
              <a:ext cx="695"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a:t>
              </a:r>
            </a:p>
          </p:txBody>
        </p:sp>
        <p:sp>
          <p:nvSpPr>
            <p:cNvPr id="55304" name="Text Box 14"/>
            <p:cNvSpPr txBox="1">
              <a:spLocks noChangeArrowheads="1"/>
            </p:cNvSpPr>
            <p:nvPr/>
          </p:nvSpPr>
          <p:spPr bwMode="auto">
            <a:xfrm>
              <a:off x="3428" y="2540"/>
              <a:ext cx="579"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Sno</a:t>
              </a:r>
              <a:endParaRPr lang="en-US" altLang="zh-CN" sz="2400" b="1">
                <a:latin typeface="Times New Roman" pitchFamily="18" charset="0"/>
              </a:endParaRPr>
            </a:p>
          </p:txBody>
        </p:sp>
        <p:sp>
          <p:nvSpPr>
            <p:cNvPr id="55305" name="Text Box 15"/>
            <p:cNvSpPr txBox="1">
              <a:spLocks noChangeArrowheads="1"/>
            </p:cNvSpPr>
            <p:nvPr/>
          </p:nvSpPr>
          <p:spPr bwMode="auto">
            <a:xfrm>
              <a:off x="4585" y="2168"/>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Sdept</a:t>
              </a:r>
              <a:endParaRPr lang="en-US" altLang="zh-CN" sz="2400" b="1">
                <a:latin typeface="Times New Roman" pitchFamily="18" charset="0"/>
              </a:endParaRPr>
            </a:p>
          </p:txBody>
        </p:sp>
        <p:sp>
          <p:nvSpPr>
            <p:cNvPr id="55306" name="Text Box 16"/>
            <p:cNvSpPr txBox="1">
              <a:spLocks noChangeArrowheads="1"/>
            </p:cNvSpPr>
            <p:nvPr/>
          </p:nvSpPr>
          <p:spPr bwMode="auto">
            <a:xfrm>
              <a:off x="4585" y="3036"/>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Sloc</a:t>
              </a:r>
              <a:endParaRPr lang="en-US" altLang="zh-CN" sz="2400" b="1">
                <a:latin typeface="Times New Roman" pitchFamily="18" charset="0"/>
              </a:endParaRPr>
            </a:p>
          </p:txBody>
        </p:sp>
        <p:sp>
          <p:nvSpPr>
            <p:cNvPr id="55307" name="Line 17"/>
            <p:cNvSpPr>
              <a:spLocks noChangeShapeType="1"/>
            </p:cNvSpPr>
            <p:nvPr/>
          </p:nvSpPr>
          <p:spPr bwMode="auto">
            <a:xfrm flipV="1">
              <a:off x="4007" y="2292"/>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308" name="Line 18"/>
            <p:cNvSpPr>
              <a:spLocks noChangeShapeType="1"/>
            </p:cNvSpPr>
            <p:nvPr/>
          </p:nvSpPr>
          <p:spPr bwMode="auto">
            <a:xfrm>
              <a:off x="4007" y="2788"/>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5302" name="Line 19"/>
          <p:cNvSpPr>
            <a:spLocks noChangeShapeType="1"/>
          </p:cNvSpPr>
          <p:nvPr/>
        </p:nvSpPr>
        <p:spPr bwMode="auto">
          <a:xfrm>
            <a:off x="7858125" y="4032250"/>
            <a:ext cx="0" cy="787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第一范式（续）</a:t>
            </a:r>
          </a:p>
        </p:txBody>
      </p:sp>
      <p:sp>
        <p:nvSpPr>
          <p:cNvPr id="56323" name="Rectangle 3"/>
          <p:cNvSpPr>
            <a:spLocks noGrp="1" noChangeArrowheads="1"/>
          </p:cNvSpPr>
          <p:nvPr>
            <p:ph type="body" idx="1"/>
          </p:nvPr>
        </p:nvSpPr>
        <p:spPr/>
        <p:txBody>
          <a:bodyPr/>
          <a:lstStyle/>
          <a:p>
            <a:pPr eaLnBrk="1" hangingPunct="1">
              <a:buFont typeface="Wingdings" pitchFamily="2" charset="2"/>
              <a:buNone/>
            </a:pPr>
            <a:r>
              <a:rPr lang="en-US" altLang="zh-CN" sz="2600" dirty="0" smtClean="0"/>
              <a:t>	</a:t>
            </a:r>
            <a:r>
              <a:rPr lang="zh-CN" altLang="en-US" sz="2600" dirty="0" smtClean="0"/>
              <a:t>在</a:t>
            </a:r>
            <a:r>
              <a:rPr lang="en-US" altLang="zh-CN" sz="2600" dirty="0" smtClean="0"/>
              <a:t>SC</a:t>
            </a:r>
            <a:r>
              <a:rPr lang="zh-CN" altLang="en-US" sz="2600" dirty="0" smtClean="0"/>
              <a:t>和</a:t>
            </a:r>
            <a:r>
              <a:rPr lang="en-US" altLang="zh-CN" sz="2600" dirty="0" smtClean="0"/>
              <a:t>SL</a:t>
            </a:r>
            <a:r>
              <a:rPr lang="zh-CN" altLang="en-US" sz="2600" dirty="0" smtClean="0"/>
              <a:t>中，非主属性都完全函数依赖于码了。从而使上述四个问题在一定程度上得到了一定的解决：</a:t>
            </a:r>
          </a:p>
          <a:p>
            <a:pPr eaLnBrk="1" hangingPunct="1">
              <a:buFont typeface="Wingdings" pitchFamily="2" charset="2"/>
              <a:buNone/>
            </a:pPr>
            <a:endParaRPr lang="zh-CN" altLang="en-US" sz="2600" dirty="0" smtClean="0"/>
          </a:p>
          <a:p>
            <a:pPr eaLnBrk="1" hangingPunct="1">
              <a:buFont typeface="Wingdings" pitchFamily="2" charset="2"/>
              <a:buNone/>
            </a:pPr>
            <a:r>
              <a:rPr lang="en-US" altLang="zh-CN" sz="2600" dirty="0" smtClean="0"/>
              <a:t>(1) </a:t>
            </a:r>
            <a:r>
              <a:rPr lang="zh-CN" altLang="en-US" sz="2600" dirty="0" smtClean="0"/>
              <a:t>由于学生选修课程的情况与学生的基本情况是分开存储在两个关系中的，在</a:t>
            </a:r>
            <a:r>
              <a:rPr lang="en-US" altLang="zh-CN" sz="2600" dirty="0" smtClean="0"/>
              <a:t>SL</a:t>
            </a:r>
            <a:r>
              <a:rPr lang="zh-CN" altLang="en-US" sz="2600" dirty="0" smtClean="0"/>
              <a:t>关系中可以插入尚未选课的学生。</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第一范式（续）</a:t>
            </a:r>
          </a:p>
        </p:txBody>
      </p:sp>
      <p:sp>
        <p:nvSpPr>
          <p:cNvPr id="57347" name="Rectangle 3"/>
          <p:cNvSpPr>
            <a:spLocks noGrp="1" noChangeArrowheads="1"/>
          </p:cNvSpPr>
          <p:nvPr>
            <p:ph type="body" idx="1"/>
          </p:nvPr>
        </p:nvSpPr>
        <p:spPr/>
        <p:txBody>
          <a:bodyPr/>
          <a:lstStyle/>
          <a:p>
            <a:pPr eaLnBrk="1" hangingPunct="1">
              <a:lnSpc>
                <a:spcPct val="90000"/>
              </a:lnSpc>
              <a:spcAft>
                <a:spcPct val="60000"/>
              </a:spcAft>
              <a:buFont typeface="Wingdings" pitchFamily="2" charset="2"/>
              <a:buNone/>
            </a:pPr>
            <a:r>
              <a:rPr lang="en-US" altLang="zh-CN" sz="2600" dirty="0" smtClean="0"/>
              <a:t>(2) </a:t>
            </a:r>
            <a:r>
              <a:rPr lang="zh-CN" altLang="en-US" sz="2600" dirty="0" smtClean="0"/>
              <a:t>删除一个学生的所有选课记录，只是</a:t>
            </a:r>
            <a:r>
              <a:rPr lang="en-US" altLang="zh-CN" sz="2600" dirty="0" smtClean="0"/>
              <a:t>SC</a:t>
            </a:r>
            <a:r>
              <a:rPr lang="zh-CN" altLang="en-US" sz="2600" dirty="0" smtClean="0"/>
              <a:t>关系中没有关于该学生的记录了，</a:t>
            </a:r>
            <a:r>
              <a:rPr lang="en-US" altLang="zh-CN" sz="2600" dirty="0" smtClean="0"/>
              <a:t>SL</a:t>
            </a:r>
            <a:r>
              <a:rPr lang="zh-CN" altLang="en-US" sz="2600" dirty="0" smtClean="0"/>
              <a:t>关系中关于该学生的记录不受影响。</a:t>
            </a:r>
          </a:p>
          <a:p>
            <a:pPr eaLnBrk="1" hangingPunct="1">
              <a:lnSpc>
                <a:spcPct val="90000"/>
              </a:lnSpc>
              <a:spcAft>
                <a:spcPct val="60000"/>
              </a:spcAft>
              <a:buFont typeface="Wingdings" pitchFamily="2" charset="2"/>
              <a:buNone/>
            </a:pPr>
            <a:r>
              <a:rPr lang="en-US" altLang="zh-CN" sz="2600" dirty="0" smtClean="0"/>
              <a:t>(3) </a:t>
            </a:r>
            <a:r>
              <a:rPr lang="zh-CN" altLang="en-US" sz="2600" dirty="0" smtClean="0"/>
              <a:t>不论一个学生选多少门课程，他的</a:t>
            </a:r>
            <a:r>
              <a:rPr lang="en-US" altLang="zh-CN" sz="2600" dirty="0" err="1" smtClean="0"/>
              <a:t>Sdept</a:t>
            </a:r>
            <a:r>
              <a:rPr lang="zh-CN" altLang="en-US" sz="2600" dirty="0" smtClean="0"/>
              <a:t>和</a:t>
            </a:r>
            <a:r>
              <a:rPr lang="en-US" altLang="zh-CN" sz="2600" dirty="0" err="1" smtClean="0"/>
              <a:t>Sloc</a:t>
            </a:r>
            <a:r>
              <a:rPr lang="zh-CN" altLang="en-US" sz="2600" dirty="0" smtClean="0"/>
              <a:t>值都只存储</a:t>
            </a:r>
            <a:r>
              <a:rPr lang="en-US" altLang="zh-CN" sz="2600" dirty="0" smtClean="0"/>
              <a:t>1</a:t>
            </a:r>
            <a:r>
              <a:rPr lang="zh-CN" altLang="en-US" sz="2600" dirty="0" smtClean="0"/>
              <a:t>次。这就大大降低了数据冗余。</a:t>
            </a:r>
          </a:p>
          <a:p>
            <a:pPr eaLnBrk="1" hangingPunct="1">
              <a:lnSpc>
                <a:spcPct val="90000"/>
              </a:lnSpc>
              <a:spcAft>
                <a:spcPct val="60000"/>
              </a:spcAft>
              <a:buFont typeface="Wingdings" pitchFamily="2" charset="2"/>
              <a:buNone/>
            </a:pPr>
            <a:r>
              <a:rPr lang="en-US" altLang="zh-CN" sz="2600" dirty="0" smtClean="0"/>
              <a:t>(4) </a:t>
            </a:r>
            <a:r>
              <a:rPr lang="zh-CN" altLang="en-US" sz="2600" dirty="0" smtClean="0"/>
              <a:t>学生转系只需修改</a:t>
            </a:r>
            <a:r>
              <a:rPr lang="en-US" altLang="zh-CN" sz="2600" dirty="0" smtClean="0"/>
              <a:t>SL</a:t>
            </a:r>
            <a:r>
              <a:rPr lang="zh-CN" altLang="en-US" sz="2600" dirty="0" smtClean="0"/>
              <a:t>关系中该学生元组的</a:t>
            </a:r>
            <a:r>
              <a:rPr lang="en-US" altLang="zh-CN" sz="2600" dirty="0" err="1" smtClean="0"/>
              <a:t>Sdept</a:t>
            </a:r>
            <a:r>
              <a:rPr lang="zh-CN" altLang="en-US" sz="2600" dirty="0" smtClean="0"/>
              <a:t>值和</a:t>
            </a:r>
            <a:r>
              <a:rPr lang="en-US" altLang="zh-CN" sz="2600" dirty="0" err="1" smtClean="0"/>
              <a:t>Sloc</a:t>
            </a:r>
            <a:r>
              <a:rPr lang="zh-CN" altLang="en-US" sz="2600" dirty="0" smtClean="0"/>
              <a:t>值，由于</a:t>
            </a:r>
            <a:r>
              <a:rPr lang="en-US" altLang="zh-CN" sz="2600" dirty="0" err="1" smtClean="0"/>
              <a:t>Sdept</a:t>
            </a:r>
            <a:r>
              <a:rPr lang="zh-CN" altLang="en-US" sz="2600" dirty="0" smtClean="0"/>
              <a:t>、 </a:t>
            </a:r>
            <a:r>
              <a:rPr lang="en-US" altLang="zh-CN" sz="2600" dirty="0" err="1" smtClean="0"/>
              <a:t>Sloc</a:t>
            </a:r>
            <a:r>
              <a:rPr lang="zh-CN" altLang="en-US" sz="2600" dirty="0" smtClean="0"/>
              <a:t>并未重复存储，因此减化了修改操作。</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范式</a:t>
            </a:r>
          </a:p>
        </p:txBody>
      </p:sp>
      <p:sp>
        <p:nvSpPr>
          <p:cNvPr id="58371" name="Rectangle 3"/>
          <p:cNvSpPr>
            <a:spLocks noGrp="1" noChangeArrowheads="1"/>
          </p:cNvSpPr>
          <p:nvPr>
            <p:ph type="body" idx="1"/>
          </p:nvPr>
        </p:nvSpPr>
        <p:spPr/>
        <p:txBody>
          <a:bodyPr/>
          <a:lstStyle/>
          <a:p>
            <a:pPr eaLnBrk="1" hangingPunct="1"/>
            <a:r>
              <a:rPr lang="zh-CN" altLang="en-US" dirty="0" smtClean="0"/>
              <a:t>第一范式（</a:t>
            </a:r>
            <a:r>
              <a:rPr lang="en-US" altLang="zh-CN" dirty="0" smtClean="0"/>
              <a:t>1NF</a:t>
            </a:r>
            <a:r>
              <a:rPr lang="zh-CN" altLang="en-US" dirty="0" smtClean="0"/>
              <a:t>）</a:t>
            </a:r>
          </a:p>
          <a:p>
            <a:pPr eaLnBrk="1" hangingPunct="1"/>
            <a:r>
              <a:rPr lang="zh-CN" altLang="en-US" dirty="0" smtClean="0">
                <a:solidFill>
                  <a:schemeClr val="accent2"/>
                </a:solidFill>
              </a:rPr>
              <a:t>第二范式（</a:t>
            </a:r>
            <a:r>
              <a:rPr lang="en-US" altLang="zh-CN" dirty="0" smtClean="0">
                <a:solidFill>
                  <a:schemeClr val="accent2"/>
                </a:solidFill>
              </a:rPr>
              <a:t>2NF</a:t>
            </a:r>
            <a:r>
              <a:rPr lang="zh-CN" altLang="en-US" dirty="0" smtClean="0">
                <a:solidFill>
                  <a:schemeClr val="accent2"/>
                </a:solidFill>
              </a:rPr>
              <a:t>）</a:t>
            </a:r>
          </a:p>
          <a:p>
            <a:pPr eaLnBrk="1" hangingPunct="1"/>
            <a:r>
              <a:rPr lang="zh-CN" altLang="en-US" dirty="0" smtClean="0"/>
              <a:t>第三范式（</a:t>
            </a:r>
            <a:r>
              <a:rPr lang="en-US" altLang="zh-CN" dirty="0" smtClean="0"/>
              <a:t>3NF</a:t>
            </a:r>
            <a:r>
              <a:rPr lang="zh-CN" altLang="en-US" dirty="0" smtClean="0"/>
              <a:t>）</a:t>
            </a:r>
          </a:p>
          <a:p>
            <a:pPr eaLnBrk="1" hangingPunct="1"/>
            <a:r>
              <a:rPr lang="en-US" altLang="zh-CN" dirty="0" smtClean="0"/>
              <a:t>BC</a:t>
            </a:r>
            <a:r>
              <a:rPr lang="zh-CN" altLang="en-US" dirty="0" smtClean="0"/>
              <a:t>范式（</a:t>
            </a:r>
            <a:r>
              <a:rPr lang="en-US" altLang="zh-CN" dirty="0" smtClean="0"/>
              <a:t>BCNF</a:t>
            </a:r>
            <a:r>
              <a:rPr lang="zh-CN" altLang="en-US" dirty="0" smtClean="0"/>
              <a:t>）</a:t>
            </a:r>
          </a:p>
          <a:p>
            <a:pPr eaLnBrk="1" hangingPunct="1"/>
            <a:r>
              <a:rPr lang="zh-CN" altLang="en-US" dirty="0" smtClean="0"/>
              <a:t>多值依赖与第四范式（</a:t>
            </a:r>
            <a:r>
              <a:rPr lang="en-US" altLang="zh-CN" dirty="0" smtClean="0"/>
              <a:t>4NF</a:t>
            </a:r>
            <a:r>
              <a:rPr lang="zh-CN" altLang="en-US" dirty="0" smtClean="0"/>
              <a:t>）</a:t>
            </a:r>
          </a:p>
          <a:p>
            <a:pPr eaLnBrk="1" hangingPunct="1">
              <a:buFont typeface="Wingdings" pitchFamily="2" charset="2"/>
              <a:buNone/>
            </a:pPr>
            <a:endParaRPr lang="en-US" altLang="zh-CN"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第二范式（</a:t>
            </a:r>
            <a:r>
              <a:rPr lang="en-US" altLang="zh-CN" smtClean="0"/>
              <a:t>2NF</a:t>
            </a:r>
            <a:r>
              <a:rPr lang="zh-CN" altLang="en-US" smtClean="0"/>
              <a:t>）</a:t>
            </a:r>
          </a:p>
        </p:txBody>
      </p:sp>
      <p:sp>
        <p:nvSpPr>
          <p:cNvPr id="59395" name="Rectangle 3"/>
          <p:cNvSpPr>
            <a:spLocks noGrp="1" noChangeArrowheads="1"/>
          </p:cNvSpPr>
          <p:nvPr>
            <p:ph type="body" idx="1"/>
          </p:nvPr>
        </p:nvSpPr>
        <p:spPr/>
        <p:txBody>
          <a:bodyPr/>
          <a:lstStyle/>
          <a:p>
            <a:pPr eaLnBrk="1" hangingPunct="1"/>
            <a:r>
              <a:rPr lang="en-US" altLang="zh-CN" sz="3400" dirty="0" smtClean="0"/>
              <a:t>2NF</a:t>
            </a:r>
            <a:r>
              <a:rPr lang="zh-CN" altLang="en-US" sz="3400" dirty="0" smtClean="0"/>
              <a:t>的定义</a:t>
            </a:r>
          </a:p>
          <a:p>
            <a:pPr eaLnBrk="1" hangingPunct="1">
              <a:buFont typeface="Wingdings" pitchFamily="2" charset="2"/>
              <a:buNone/>
            </a:pPr>
            <a:r>
              <a:rPr lang="zh-CN" altLang="en-US" sz="2600" dirty="0" smtClean="0"/>
              <a:t>	定义</a:t>
            </a:r>
            <a:r>
              <a:rPr lang="en-US" altLang="zh-CN" sz="2600" dirty="0" smtClean="0"/>
              <a:t>5.7  </a:t>
            </a:r>
            <a:r>
              <a:rPr lang="zh-CN" altLang="en-US" sz="2600" dirty="0" smtClean="0"/>
              <a:t>若关系模式</a:t>
            </a:r>
            <a:r>
              <a:rPr lang="en-US" altLang="zh-CN" sz="2600" dirty="0" smtClean="0"/>
              <a:t>R∈1NF</a:t>
            </a:r>
            <a:r>
              <a:rPr lang="zh-CN" altLang="en-US" sz="2600" dirty="0" smtClean="0"/>
              <a:t>，并且每一个非主属性都完全函数依赖于</a:t>
            </a:r>
            <a:r>
              <a:rPr lang="en-US" altLang="zh-CN" sz="2600" dirty="0" smtClean="0"/>
              <a:t>R</a:t>
            </a:r>
            <a:r>
              <a:rPr lang="zh-CN" altLang="en-US" sz="2600" dirty="0" smtClean="0"/>
              <a:t>的码，则</a:t>
            </a:r>
            <a:r>
              <a:rPr lang="en-US" altLang="zh-CN" sz="2600" dirty="0" smtClean="0"/>
              <a:t>R∈2NF</a:t>
            </a:r>
            <a:r>
              <a:rPr lang="zh-CN" altLang="en-US" sz="2600" dirty="0" smtClean="0"/>
              <a:t>。</a:t>
            </a:r>
          </a:p>
          <a:p>
            <a:pPr eaLnBrk="1" hangingPunct="1">
              <a:buFont typeface="Wingdings" pitchFamily="2" charset="2"/>
              <a:buNone/>
            </a:pPr>
            <a:endParaRPr lang="zh-CN" altLang="en-US" sz="2600" dirty="0" smtClean="0"/>
          </a:p>
          <a:p>
            <a:pPr eaLnBrk="1" hangingPunct="1">
              <a:buFont typeface="Wingdings" pitchFamily="2" charset="2"/>
              <a:buNone/>
            </a:pPr>
            <a:r>
              <a:rPr lang="zh-CN" altLang="en-US" sz="2600" dirty="0" smtClean="0"/>
              <a:t>	例：</a:t>
            </a:r>
            <a:r>
              <a:rPr lang="en-US" altLang="zh-CN" sz="2600" dirty="0" smtClean="0"/>
              <a:t>SLC(</a:t>
            </a:r>
            <a:r>
              <a:rPr lang="en-US" altLang="zh-CN" sz="2600" dirty="0" err="1" smtClean="0"/>
              <a:t>Sno</a:t>
            </a:r>
            <a:r>
              <a:rPr lang="en-US" altLang="zh-CN" sz="2600" dirty="0" smtClean="0"/>
              <a:t>, </a:t>
            </a:r>
            <a:r>
              <a:rPr lang="en-US" altLang="zh-CN" sz="2600" dirty="0" err="1" smtClean="0"/>
              <a:t>Sdept</a:t>
            </a:r>
            <a:r>
              <a:rPr lang="en-US" altLang="zh-CN" sz="2600" dirty="0" smtClean="0"/>
              <a:t>, </a:t>
            </a:r>
            <a:r>
              <a:rPr lang="en-US" altLang="zh-CN" sz="2600" dirty="0" err="1" smtClean="0"/>
              <a:t>Sloc</a:t>
            </a:r>
            <a:r>
              <a:rPr lang="en-US" altLang="zh-CN" sz="2600" dirty="0" smtClean="0"/>
              <a:t>, </a:t>
            </a:r>
            <a:r>
              <a:rPr lang="en-US" altLang="zh-CN" sz="2600" dirty="0" err="1" smtClean="0"/>
              <a:t>Cno</a:t>
            </a:r>
            <a:r>
              <a:rPr lang="en-US" altLang="zh-CN" sz="2600" dirty="0" smtClean="0"/>
              <a:t>, Grade) ∈1NF</a:t>
            </a:r>
          </a:p>
          <a:p>
            <a:pPr eaLnBrk="1" hangingPunct="1">
              <a:buFont typeface="Wingdings" pitchFamily="2" charset="2"/>
              <a:buNone/>
            </a:pPr>
            <a:r>
              <a:rPr lang="en-US" altLang="zh-CN" sz="2600" dirty="0" smtClean="0"/>
              <a:t> 		  SC</a:t>
            </a:r>
            <a:r>
              <a:rPr lang="zh-CN" altLang="en-US" sz="2600" dirty="0" smtClean="0"/>
              <a:t>（</a:t>
            </a:r>
            <a:r>
              <a:rPr lang="en-US" altLang="zh-CN" sz="2600" dirty="0" err="1" smtClean="0"/>
              <a:t>Sno</a:t>
            </a:r>
            <a:r>
              <a:rPr lang="zh-CN" altLang="en-US" sz="2600" dirty="0" smtClean="0"/>
              <a:t>， </a:t>
            </a:r>
            <a:r>
              <a:rPr lang="en-US" altLang="zh-CN" sz="2600" dirty="0" err="1" smtClean="0"/>
              <a:t>Cno</a:t>
            </a:r>
            <a:r>
              <a:rPr lang="zh-CN" altLang="en-US" sz="2600" dirty="0" smtClean="0"/>
              <a:t>， </a:t>
            </a:r>
            <a:r>
              <a:rPr lang="en-US" altLang="zh-CN" sz="2600" dirty="0" smtClean="0"/>
              <a:t>Grade</a:t>
            </a:r>
            <a:r>
              <a:rPr lang="zh-CN" altLang="en-US" sz="2600" dirty="0" smtClean="0"/>
              <a:t>） ∈ </a:t>
            </a:r>
            <a:r>
              <a:rPr lang="en-US" altLang="zh-CN" sz="2600" dirty="0" smtClean="0"/>
              <a:t>2NF</a:t>
            </a:r>
          </a:p>
          <a:p>
            <a:pPr eaLnBrk="1" hangingPunct="1">
              <a:buFont typeface="Wingdings" pitchFamily="2" charset="2"/>
              <a:buNone/>
            </a:pPr>
            <a:r>
              <a:rPr lang="en-US" altLang="zh-CN" sz="2600" dirty="0" smtClean="0"/>
              <a:t>          	  SL</a:t>
            </a:r>
            <a:r>
              <a:rPr lang="zh-CN" altLang="en-US" sz="2600" dirty="0" smtClean="0"/>
              <a:t>（</a:t>
            </a:r>
            <a:r>
              <a:rPr lang="en-US" altLang="zh-CN" sz="2600" dirty="0" err="1" smtClean="0"/>
              <a:t>Sno</a:t>
            </a:r>
            <a:r>
              <a:rPr lang="zh-CN" altLang="en-US" sz="2600" dirty="0" smtClean="0"/>
              <a:t>， </a:t>
            </a:r>
            <a:r>
              <a:rPr lang="en-US" altLang="zh-CN" sz="2600" dirty="0" err="1" smtClean="0"/>
              <a:t>Sdept</a:t>
            </a:r>
            <a:r>
              <a:rPr lang="zh-CN" altLang="en-US" sz="2600" dirty="0" smtClean="0"/>
              <a:t>， </a:t>
            </a:r>
            <a:r>
              <a:rPr lang="en-US" altLang="zh-CN" sz="2600" dirty="0" err="1" smtClean="0"/>
              <a:t>Sloc</a:t>
            </a:r>
            <a:r>
              <a:rPr lang="zh-CN" altLang="en-US" sz="2600" dirty="0" smtClean="0"/>
              <a:t>） ∈ </a:t>
            </a:r>
            <a:r>
              <a:rPr lang="en-US" altLang="zh-CN" sz="2600" dirty="0" smtClean="0"/>
              <a:t>2NF</a:t>
            </a:r>
          </a:p>
          <a:p>
            <a:pPr eaLnBrk="1" hangingPunct="1">
              <a:buFont typeface="Wingdings" pitchFamily="2" charset="2"/>
              <a:buNone/>
            </a:pPr>
            <a:endParaRPr lang="en-US" altLang="zh-CN" sz="2600"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t> </a:t>
            </a:r>
            <a:r>
              <a:rPr lang="zh-CN" altLang="en-US" smtClean="0"/>
              <a:t>第二范式（续）</a:t>
            </a:r>
          </a:p>
        </p:txBody>
      </p:sp>
      <p:sp>
        <p:nvSpPr>
          <p:cNvPr id="60419" name="Rectangle 3"/>
          <p:cNvSpPr>
            <a:spLocks noGrp="1" noChangeArrowheads="1"/>
          </p:cNvSpPr>
          <p:nvPr>
            <p:ph type="body" idx="1"/>
          </p:nvPr>
        </p:nvSpPr>
        <p:spPr/>
        <p:txBody>
          <a:bodyPr/>
          <a:lstStyle/>
          <a:p>
            <a:pPr eaLnBrk="1" hangingPunct="1"/>
            <a:r>
              <a:rPr lang="zh-CN" altLang="en-US" sz="2600" dirty="0" smtClean="0"/>
              <a:t>采用</a:t>
            </a:r>
            <a:r>
              <a:rPr lang="zh-CN" altLang="en-US" sz="2600" b="1" dirty="0" smtClean="0">
                <a:solidFill>
                  <a:srgbClr val="FF0000"/>
                </a:solidFill>
              </a:rPr>
              <a:t>投影分解法</a:t>
            </a:r>
            <a:r>
              <a:rPr lang="zh-CN" altLang="en-US" sz="2600" dirty="0" smtClean="0"/>
              <a:t>将一个</a:t>
            </a:r>
            <a:r>
              <a:rPr lang="en-US" altLang="zh-CN" sz="2600" dirty="0" smtClean="0"/>
              <a:t>1NF</a:t>
            </a:r>
            <a:r>
              <a:rPr lang="zh-CN" altLang="en-US" sz="2600" dirty="0" smtClean="0"/>
              <a:t>的关系分解为多个</a:t>
            </a:r>
            <a:r>
              <a:rPr lang="en-US" altLang="zh-CN" sz="2600" dirty="0" smtClean="0"/>
              <a:t>2NF</a:t>
            </a:r>
            <a:r>
              <a:rPr lang="zh-CN" altLang="en-US" sz="2600" dirty="0" smtClean="0"/>
              <a:t>的关系，可以在一定程度上</a:t>
            </a:r>
            <a:r>
              <a:rPr lang="zh-CN" altLang="en-US" sz="2600" b="1" dirty="0" smtClean="0">
                <a:solidFill>
                  <a:srgbClr val="FF0000"/>
                </a:solidFill>
              </a:rPr>
              <a:t>减轻</a:t>
            </a:r>
            <a:r>
              <a:rPr lang="zh-CN" altLang="en-US" sz="2600" dirty="0" smtClean="0"/>
              <a:t>原</a:t>
            </a:r>
            <a:r>
              <a:rPr lang="en-US" altLang="zh-CN" sz="2600" dirty="0" smtClean="0"/>
              <a:t>1NF</a:t>
            </a:r>
            <a:r>
              <a:rPr lang="zh-CN" altLang="en-US" sz="2600" dirty="0" smtClean="0"/>
              <a:t>关系中存在的插入异常、删除异常、数据冗余度大、修改复杂等问题。</a:t>
            </a:r>
          </a:p>
          <a:p>
            <a:pPr eaLnBrk="1" hangingPunct="1"/>
            <a:endParaRPr lang="zh-CN" altLang="en-US" sz="2600" dirty="0" smtClean="0"/>
          </a:p>
          <a:p>
            <a:pPr eaLnBrk="1" hangingPunct="1"/>
            <a:r>
              <a:rPr lang="zh-CN" altLang="en-US" sz="2600" dirty="0" smtClean="0"/>
              <a:t>将一个</a:t>
            </a:r>
            <a:r>
              <a:rPr lang="en-US" altLang="zh-CN" sz="2600" dirty="0" smtClean="0"/>
              <a:t>1NF</a:t>
            </a:r>
            <a:r>
              <a:rPr lang="zh-CN" altLang="en-US" sz="2600" dirty="0" smtClean="0"/>
              <a:t>关系分解为多个</a:t>
            </a:r>
            <a:r>
              <a:rPr lang="en-US" altLang="zh-CN" sz="2600" dirty="0" smtClean="0"/>
              <a:t>2NF</a:t>
            </a:r>
            <a:r>
              <a:rPr lang="zh-CN" altLang="en-US" sz="2600" dirty="0" smtClean="0"/>
              <a:t>的关系，并</a:t>
            </a:r>
            <a:r>
              <a:rPr lang="zh-CN" altLang="en-US" sz="2600" b="1" dirty="0" smtClean="0">
                <a:solidFill>
                  <a:srgbClr val="FF0000"/>
                </a:solidFill>
              </a:rPr>
              <a:t>不能完全消除</a:t>
            </a:r>
            <a:r>
              <a:rPr lang="zh-CN" altLang="en-US" sz="2600" dirty="0" smtClean="0"/>
              <a:t>关系模式中的各种异常情况和数据冗余。</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 </a:t>
            </a:r>
            <a:r>
              <a:rPr lang="zh-CN" altLang="en-US" smtClean="0"/>
              <a:t>第二范式（续）</a:t>
            </a:r>
          </a:p>
        </p:txBody>
      </p:sp>
      <p:sp>
        <p:nvSpPr>
          <p:cNvPr id="61443" name="Rectangle 3"/>
          <p:cNvSpPr>
            <a:spLocks noGrp="1" noChangeArrowheads="1"/>
          </p:cNvSpPr>
          <p:nvPr>
            <p:ph type="body" idx="1"/>
          </p:nvPr>
        </p:nvSpPr>
        <p:spPr>
          <a:xfrm>
            <a:off x="457200" y="1600200"/>
            <a:ext cx="8229600" cy="4637112"/>
          </a:xfrm>
        </p:spPr>
        <p:txBody>
          <a:bodyPr/>
          <a:lstStyle/>
          <a:p>
            <a:pPr eaLnBrk="1" hangingPunct="1">
              <a:buFont typeface="Wingdings" pitchFamily="2" charset="2"/>
              <a:buNone/>
            </a:pPr>
            <a:r>
              <a:rPr lang="zh-CN" altLang="en-US" dirty="0" smtClean="0"/>
              <a:t>例：</a:t>
            </a:r>
            <a:r>
              <a:rPr lang="en-US" altLang="zh-CN" dirty="0" smtClean="0"/>
              <a:t>2NF</a:t>
            </a:r>
            <a:r>
              <a:rPr lang="zh-CN" altLang="en-US" dirty="0" smtClean="0"/>
              <a:t>关系模式</a:t>
            </a:r>
            <a:r>
              <a:rPr lang="en-US" altLang="zh-CN" dirty="0" smtClean="0"/>
              <a:t>SL(</a:t>
            </a:r>
            <a:r>
              <a:rPr lang="en-US" altLang="zh-CN" dirty="0" err="1" smtClean="0"/>
              <a:t>Sno</a:t>
            </a:r>
            <a:r>
              <a:rPr lang="en-US" altLang="zh-CN" dirty="0" smtClean="0"/>
              <a:t>, </a:t>
            </a:r>
            <a:r>
              <a:rPr lang="en-US" altLang="zh-CN" dirty="0" err="1" smtClean="0"/>
              <a:t>Sdept</a:t>
            </a:r>
            <a:r>
              <a:rPr lang="en-US" altLang="zh-CN" dirty="0" smtClean="0"/>
              <a:t>, </a:t>
            </a:r>
            <a:r>
              <a:rPr lang="en-US" altLang="zh-CN" dirty="0" err="1" smtClean="0"/>
              <a:t>Sloc</a:t>
            </a:r>
            <a:r>
              <a:rPr lang="en-US" altLang="zh-CN" dirty="0" smtClean="0"/>
              <a:t>)</a:t>
            </a:r>
            <a:r>
              <a:rPr lang="zh-CN" altLang="en-US" dirty="0" smtClean="0"/>
              <a:t>中</a:t>
            </a:r>
          </a:p>
          <a:p>
            <a:pPr eaLnBrk="1" hangingPunct="1"/>
            <a:r>
              <a:rPr lang="zh-CN" altLang="en-US" sz="3400" dirty="0" smtClean="0"/>
              <a:t>函数依赖：</a:t>
            </a:r>
          </a:p>
          <a:p>
            <a:pPr eaLnBrk="1" hangingPunct="1">
              <a:buFont typeface="Wingdings" pitchFamily="2" charset="2"/>
              <a:buNone/>
            </a:pPr>
            <a:r>
              <a:rPr lang="zh-CN" altLang="en-US" dirty="0" smtClean="0"/>
              <a:t>          </a:t>
            </a:r>
            <a:r>
              <a:rPr lang="en-US" altLang="zh-CN" dirty="0" err="1" smtClean="0"/>
              <a:t>Sno→Sdept</a:t>
            </a:r>
            <a:endParaRPr lang="en-US" altLang="zh-CN" dirty="0" smtClean="0"/>
          </a:p>
          <a:p>
            <a:pPr eaLnBrk="1" hangingPunct="1">
              <a:buFont typeface="Wingdings" pitchFamily="2" charset="2"/>
              <a:buNone/>
            </a:pPr>
            <a:r>
              <a:rPr lang="en-US" altLang="zh-CN" dirty="0" smtClean="0"/>
              <a:t>          </a:t>
            </a:r>
            <a:r>
              <a:rPr lang="en-US" altLang="zh-CN" dirty="0" err="1" smtClean="0"/>
              <a:t>Sdept→Sloc</a:t>
            </a:r>
            <a:endParaRPr lang="en-US" altLang="zh-CN" dirty="0" smtClean="0"/>
          </a:p>
          <a:p>
            <a:pPr eaLnBrk="1" hangingPunct="1">
              <a:buFont typeface="Wingdings" pitchFamily="2" charset="2"/>
              <a:buNone/>
            </a:pPr>
            <a:r>
              <a:rPr lang="en-US" altLang="zh-CN" dirty="0" smtClean="0"/>
              <a:t>          </a:t>
            </a:r>
            <a:r>
              <a:rPr lang="en-US" altLang="zh-CN" dirty="0" err="1" smtClean="0"/>
              <a:t>Sno→Sloc</a:t>
            </a:r>
            <a:r>
              <a:rPr lang="en-US" altLang="zh-CN" dirty="0" smtClean="0"/>
              <a:t>	</a:t>
            </a:r>
          </a:p>
        </p:txBody>
      </p:sp>
      <p:grpSp>
        <p:nvGrpSpPr>
          <p:cNvPr id="496654" name="Group 14"/>
          <p:cNvGrpSpPr>
            <a:grpSpLocks/>
          </p:cNvGrpSpPr>
          <p:nvPr/>
        </p:nvGrpSpPr>
        <p:grpSpPr bwMode="auto">
          <a:xfrm>
            <a:off x="5105400" y="2438400"/>
            <a:ext cx="3505200" cy="2438400"/>
            <a:chOff x="3216" y="1536"/>
            <a:chExt cx="2208" cy="1536"/>
          </a:xfrm>
        </p:grpSpPr>
        <p:grpSp>
          <p:nvGrpSpPr>
            <p:cNvPr id="61446" name="Group 12"/>
            <p:cNvGrpSpPr>
              <a:grpSpLocks/>
            </p:cNvGrpSpPr>
            <p:nvPr/>
          </p:nvGrpSpPr>
          <p:grpSpPr bwMode="auto">
            <a:xfrm>
              <a:off x="3216" y="1536"/>
              <a:ext cx="2208" cy="1536"/>
              <a:chOff x="3216" y="1536"/>
              <a:chExt cx="2208" cy="1536"/>
            </a:xfrm>
          </p:grpSpPr>
          <p:sp>
            <p:nvSpPr>
              <p:cNvPr id="61448" name="Rectangle 11"/>
              <p:cNvSpPr>
                <a:spLocks noChangeArrowheads="1"/>
              </p:cNvSpPr>
              <p:nvPr/>
            </p:nvSpPr>
            <p:spPr bwMode="auto">
              <a:xfrm>
                <a:off x="3216" y="1584"/>
                <a:ext cx="2208" cy="1488"/>
              </a:xfrm>
              <a:prstGeom prst="rect">
                <a:avLst/>
              </a:prstGeom>
              <a:solidFill>
                <a:srgbClr val="EEE678"/>
              </a:solidFill>
              <a:ln w="28575">
                <a:solidFill>
                  <a:srgbClr val="EEE67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61449" name="Group 4"/>
              <p:cNvGrpSpPr>
                <a:grpSpLocks/>
              </p:cNvGrpSpPr>
              <p:nvPr/>
            </p:nvGrpSpPr>
            <p:grpSpPr bwMode="auto">
              <a:xfrm>
                <a:off x="3312" y="1536"/>
                <a:ext cx="1968" cy="1488"/>
                <a:chOff x="3312" y="1920"/>
                <a:chExt cx="1968" cy="1488"/>
              </a:xfrm>
            </p:grpSpPr>
            <p:sp>
              <p:nvSpPr>
                <p:cNvPr id="61450" name="Text Box 5"/>
                <p:cNvSpPr txBox="1">
                  <a:spLocks noChangeArrowheads="1"/>
                </p:cNvSpPr>
                <p:nvPr/>
              </p:nvSpPr>
              <p:spPr bwMode="auto">
                <a:xfrm>
                  <a:off x="3312" y="1920"/>
                  <a:ext cx="695"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a:t>
                  </a:r>
                </a:p>
              </p:txBody>
            </p:sp>
            <p:sp>
              <p:nvSpPr>
                <p:cNvPr id="61451" name="Text Box 6"/>
                <p:cNvSpPr txBox="1">
                  <a:spLocks noChangeArrowheads="1"/>
                </p:cNvSpPr>
                <p:nvPr/>
              </p:nvSpPr>
              <p:spPr bwMode="auto">
                <a:xfrm>
                  <a:off x="3428" y="2540"/>
                  <a:ext cx="579"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Sno</a:t>
                  </a:r>
                  <a:endParaRPr lang="en-US" altLang="zh-CN" sz="2400" b="1">
                    <a:latin typeface="Times New Roman" pitchFamily="18" charset="0"/>
                  </a:endParaRPr>
                </a:p>
              </p:txBody>
            </p:sp>
            <p:sp>
              <p:nvSpPr>
                <p:cNvPr id="61452" name="Text Box 7"/>
                <p:cNvSpPr txBox="1">
                  <a:spLocks noChangeArrowheads="1"/>
                </p:cNvSpPr>
                <p:nvPr/>
              </p:nvSpPr>
              <p:spPr bwMode="auto">
                <a:xfrm>
                  <a:off x="4585" y="2168"/>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Sdept</a:t>
                  </a:r>
                  <a:endParaRPr lang="en-US" altLang="zh-CN" sz="2400" b="1">
                    <a:latin typeface="Times New Roman" pitchFamily="18" charset="0"/>
                  </a:endParaRPr>
                </a:p>
              </p:txBody>
            </p:sp>
            <p:sp>
              <p:nvSpPr>
                <p:cNvPr id="61453" name="Text Box 8"/>
                <p:cNvSpPr txBox="1">
                  <a:spLocks noChangeArrowheads="1"/>
                </p:cNvSpPr>
                <p:nvPr/>
              </p:nvSpPr>
              <p:spPr bwMode="auto">
                <a:xfrm>
                  <a:off x="4585" y="3036"/>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Sloc</a:t>
                  </a:r>
                  <a:endParaRPr lang="en-US" altLang="zh-CN" sz="2400" b="1">
                    <a:latin typeface="Times New Roman" pitchFamily="18" charset="0"/>
                  </a:endParaRPr>
                </a:p>
              </p:txBody>
            </p:sp>
            <p:sp>
              <p:nvSpPr>
                <p:cNvPr id="61454" name="Line 9"/>
                <p:cNvSpPr>
                  <a:spLocks noChangeShapeType="1"/>
                </p:cNvSpPr>
                <p:nvPr/>
              </p:nvSpPr>
              <p:spPr bwMode="auto">
                <a:xfrm flipV="1">
                  <a:off x="4007" y="2292"/>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55" name="Line 10"/>
                <p:cNvSpPr>
                  <a:spLocks noChangeShapeType="1"/>
                </p:cNvSpPr>
                <p:nvPr/>
              </p:nvSpPr>
              <p:spPr bwMode="auto">
                <a:xfrm>
                  <a:off x="4007" y="2788"/>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61447" name="Line 13"/>
            <p:cNvSpPr>
              <a:spLocks noChangeShapeType="1"/>
            </p:cNvSpPr>
            <p:nvPr/>
          </p:nvSpPr>
          <p:spPr bwMode="auto">
            <a:xfrm>
              <a:off x="4950" y="2160"/>
              <a:ext cx="0" cy="49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6655" name="Text Box 15"/>
          <p:cNvSpPr txBox="1">
            <a:spLocks noChangeArrowheads="1"/>
          </p:cNvSpPr>
          <p:nvPr/>
        </p:nvSpPr>
        <p:spPr bwMode="auto">
          <a:xfrm>
            <a:off x="1143000" y="5105400"/>
            <a:ext cx="7543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eaLnBrk="1" hangingPunct="1">
              <a:spcBef>
                <a:spcPct val="50000"/>
              </a:spcBef>
            </a:pPr>
            <a:r>
              <a:rPr kumimoji="1" lang="en-US" altLang="zh-CN" sz="3200" b="1" dirty="0" err="1">
                <a:latin typeface="Times New Roman" pitchFamily="18" charset="0"/>
              </a:rPr>
              <a:t>Sloc</a:t>
            </a:r>
            <a:r>
              <a:rPr kumimoji="1" lang="zh-CN" altLang="en-US" sz="3200" b="1" dirty="0">
                <a:latin typeface="Times New Roman" pitchFamily="18" charset="0"/>
              </a:rPr>
              <a:t>传递函数依赖于</a:t>
            </a:r>
            <a:r>
              <a:rPr kumimoji="1" lang="en-US" altLang="zh-CN" sz="3200" b="1" dirty="0" err="1">
                <a:latin typeface="Times New Roman" pitchFamily="18" charset="0"/>
              </a:rPr>
              <a:t>Sno</a:t>
            </a:r>
            <a:r>
              <a:rPr kumimoji="1" lang="zh-CN" altLang="en-US" sz="3200" b="1" dirty="0">
                <a:latin typeface="Times New Roman" pitchFamily="18" charset="0"/>
              </a:rPr>
              <a:t>，即</a:t>
            </a:r>
            <a:r>
              <a:rPr kumimoji="1" lang="en-US" altLang="zh-CN" sz="3200" b="1" dirty="0">
                <a:latin typeface="Times New Roman" pitchFamily="18" charset="0"/>
              </a:rPr>
              <a:t>SL</a:t>
            </a:r>
            <a:r>
              <a:rPr kumimoji="1" lang="zh-CN" altLang="en-US" sz="3200" b="1" dirty="0">
                <a:latin typeface="Times New Roman" pitchFamily="18" charset="0"/>
              </a:rPr>
              <a:t>中存在非主属性对码的传递函数依赖。</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96654"/>
                                        </p:tgtEl>
                                        <p:attrNameLst>
                                          <p:attrName>style.visibility</p:attrName>
                                        </p:attrNameLst>
                                      </p:cBhvr>
                                      <p:to>
                                        <p:strVal val="visible"/>
                                      </p:to>
                                    </p:set>
                                    <p:anim calcmode="lin" valueType="num">
                                      <p:cBhvr additive="base">
                                        <p:cTn id="7" dur="500" fill="hold"/>
                                        <p:tgtEl>
                                          <p:spTgt spid="496654"/>
                                        </p:tgtEl>
                                        <p:attrNameLst>
                                          <p:attrName>ppt_x</p:attrName>
                                        </p:attrNameLst>
                                      </p:cBhvr>
                                      <p:tavLst>
                                        <p:tav tm="0">
                                          <p:val>
                                            <p:strVal val="1+#ppt_w/2"/>
                                          </p:val>
                                        </p:tav>
                                        <p:tav tm="100000">
                                          <p:val>
                                            <p:strVal val="#ppt_x"/>
                                          </p:val>
                                        </p:tav>
                                      </p:tavLst>
                                    </p:anim>
                                    <p:anim calcmode="lin" valueType="num">
                                      <p:cBhvr additive="base">
                                        <p:cTn id="8" dur="500" fill="hold"/>
                                        <p:tgtEl>
                                          <p:spTgt spid="4966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6655"/>
                                        </p:tgtEl>
                                        <p:attrNameLst>
                                          <p:attrName>style.visibility</p:attrName>
                                        </p:attrNameLst>
                                      </p:cBhvr>
                                      <p:to>
                                        <p:strVal val="visible"/>
                                      </p:to>
                                    </p:set>
                                    <p:anim calcmode="lin" valueType="num">
                                      <p:cBhvr additive="base">
                                        <p:cTn id="13" dur="500" fill="hold"/>
                                        <p:tgtEl>
                                          <p:spTgt spid="496655"/>
                                        </p:tgtEl>
                                        <p:attrNameLst>
                                          <p:attrName>ppt_x</p:attrName>
                                        </p:attrNameLst>
                                      </p:cBhvr>
                                      <p:tavLst>
                                        <p:tav tm="0">
                                          <p:val>
                                            <p:strVal val="1+#ppt_w/2"/>
                                          </p:val>
                                        </p:tav>
                                        <p:tav tm="100000">
                                          <p:val>
                                            <p:strVal val="#ppt_x"/>
                                          </p:val>
                                        </p:tav>
                                      </p:tavLst>
                                    </p:anim>
                                    <p:anim calcmode="lin" valueType="num">
                                      <p:cBhvr additive="base">
                                        <p:cTn id="14" dur="500" fill="hold"/>
                                        <p:tgtEl>
                                          <p:spTgt spid="496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t> </a:t>
            </a:r>
            <a:r>
              <a:rPr lang="zh-CN" altLang="en-US" smtClean="0"/>
              <a:t>第二范式（续）</a:t>
            </a:r>
          </a:p>
        </p:txBody>
      </p:sp>
      <p:sp>
        <p:nvSpPr>
          <p:cNvPr id="62467" name="Rectangle 3"/>
          <p:cNvSpPr>
            <a:spLocks noGrp="1" noChangeArrowheads="1"/>
          </p:cNvSpPr>
          <p:nvPr>
            <p:ph type="body" idx="1"/>
          </p:nvPr>
        </p:nvSpPr>
        <p:spPr/>
        <p:txBody>
          <a:bodyPr/>
          <a:lstStyle/>
          <a:p>
            <a:pPr eaLnBrk="1" hangingPunct="1"/>
            <a:r>
              <a:rPr lang="en-US" altLang="zh-CN" sz="2600" dirty="0" smtClean="0"/>
              <a:t>SL</a:t>
            </a:r>
            <a:r>
              <a:rPr lang="zh-CN" altLang="en-US" sz="2600" dirty="0" smtClean="0"/>
              <a:t>关系存在的问题：</a:t>
            </a:r>
          </a:p>
          <a:p>
            <a:pPr eaLnBrk="1" hangingPunct="1">
              <a:buFont typeface="Wingdings" pitchFamily="2" charset="2"/>
              <a:buNone/>
            </a:pPr>
            <a:r>
              <a:rPr lang="zh-CN" altLang="en-US" sz="2600" dirty="0" smtClean="0"/>
              <a:t>　</a:t>
            </a:r>
            <a:r>
              <a:rPr lang="en-US" altLang="zh-CN" sz="2600" dirty="0" smtClean="0"/>
              <a:t>(1) </a:t>
            </a:r>
            <a:r>
              <a:rPr lang="zh-CN" altLang="en-US" sz="2600" dirty="0" smtClean="0"/>
              <a:t>插入异常</a:t>
            </a:r>
          </a:p>
          <a:p>
            <a:pPr eaLnBrk="1" hangingPunct="1">
              <a:buFont typeface="Wingdings" pitchFamily="2" charset="2"/>
              <a:buNone/>
            </a:pPr>
            <a:r>
              <a:rPr lang="zh-CN" altLang="en-US" sz="2600" dirty="0" smtClean="0"/>
              <a:t>	如果某个系因种种原因（例如刚刚成立），目前暂时没有在校学生，我们就无法把这个系的信息存入数据库。</a:t>
            </a:r>
          </a:p>
          <a:p>
            <a:pPr lvl="4" eaLnBrk="1" hangingPunct="1">
              <a:buFont typeface="Wingdings" pitchFamily="2" charset="2"/>
              <a:buNone/>
            </a:pPr>
            <a:r>
              <a:rPr lang="zh-CN" altLang="en-US" sz="1800" dirty="0" smtClean="0"/>
              <a:t>					</a:t>
            </a:r>
          </a:p>
          <a:p>
            <a:pPr eaLnBrk="1" hangingPunct="1">
              <a:buFont typeface="Wingdings" pitchFamily="2" charset="2"/>
              <a:buNone/>
            </a:pPr>
            <a:r>
              <a:rPr lang="zh-CN" altLang="en-US" sz="2600" dirty="0" smtClean="0"/>
              <a:t>　</a:t>
            </a:r>
            <a:r>
              <a:rPr lang="en-US" altLang="zh-CN" sz="2600" dirty="0" smtClean="0"/>
              <a:t>(2) </a:t>
            </a:r>
            <a:r>
              <a:rPr lang="zh-CN" altLang="en-US" sz="2600" dirty="0" smtClean="0"/>
              <a:t>删除异常</a:t>
            </a:r>
          </a:p>
          <a:p>
            <a:pPr eaLnBrk="1" hangingPunct="1">
              <a:buFont typeface="Wingdings" pitchFamily="2" charset="2"/>
              <a:buNone/>
            </a:pPr>
            <a:r>
              <a:rPr lang="zh-CN" altLang="en-US" sz="2600" dirty="0" smtClean="0"/>
              <a:t>	如果某个系的学生全部毕业了，我们在删除该系学生信息的同时，把这个系的信息也丢掉了。</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59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4.1 </a:t>
            </a:r>
            <a:r>
              <a:rPr lang="zh-CN" altLang="en-US" smtClean="0"/>
              <a:t>数据依赖</a:t>
            </a:r>
          </a:p>
        </p:txBody>
      </p:sp>
      <p:sp>
        <p:nvSpPr>
          <p:cNvPr id="8195" name="Rectangle 3"/>
          <p:cNvSpPr>
            <a:spLocks noGrp="1" noChangeArrowheads="1"/>
          </p:cNvSpPr>
          <p:nvPr>
            <p:ph type="body" idx="1"/>
          </p:nvPr>
        </p:nvSpPr>
        <p:spPr/>
        <p:txBody>
          <a:bodyPr/>
          <a:lstStyle/>
          <a:p>
            <a:pPr eaLnBrk="1" hangingPunct="1">
              <a:lnSpc>
                <a:spcPct val="180000"/>
              </a:lnSpc>
              <a:buFont typeface="Wingdings" pitchFamily="2" charset="2"/>
              <a:buNone/>
            </a:pPr>
            <a:r>
              <a:rPr lang="en-US" altLang="zh-CN" smtClean="0"/>
              <a:t>4.1.1 </a:t>
            </a:r>
            <a:r>
              <a:rPr lang="zh-CN" altLang="en-US" smtClean="0"/>
              <a:t>关系模式中的数据依赖</a:t>
            </a:r>
          </a:p>
          <a:p>
            <a:pPr eaLnBrk="1" hangingPunct="1">
              <a:lnSpc>
                <a:spcPct val="180000"/>
              </a:lnSpc>
              <a:buFont typeface="Wingdings" pitchFamily="2" charset="2"/>
              <a:buNone/>
            </a:pPr>
            <a:r>
              <a:rPr lang="en-US" altLang="zh-CN" smtClean="0"/>
              <a:t>4.1.2 </a:t>
            </a:r>
            <a:r>
              <a:rPr lang="zh-CN" altLang="en-US" smtClean="0"/>
              <a:t>数据依赖对关系模式的影响</a:t>
            </a:r>
          </a:p>
          <a:p>
            <a:pPr eaLnBrk="1" hangingPunct="1">
              <a:lnSpc>
                <a:spcPct val="180000"/>
              </a:lnSpc>
              <a:buFont typeface="Wingdings" pitchFamily="2" charset="2"/>
              <a:buNone/>
            </a:pPr>
            <a:r>
              <a:rPr lang="en-US" altLang="zh-CN" smtClean="0"/>
              <a:t>4.1.3 </a:t>
            </a:r>
            <a:r>
              <a:rPr lang="zh-CN" altLang="en-US" smtClean="0"/>
              <a:t>有关概念</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 </a:t>
            </a:r>
            <a:r>
              <a:rPr lang="zh-CN" altLang="en-US" smtClean="0"/>
              <a:t>第二范式（续）</a:t>
            </a:r>
          </a:p>
        </p:txBody>
      </p:sp>
      <p:sp>
        <p:nvSpPr>
          <p:cNvPr id="6349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dirty="0" smtClean="0"/>
              <a:t>(3) </a:t>
            </a:r>
            <a:r>
              <a:rPr lang="zh-CN" altLang="en-US" sz="2600" dirty="0" smtClean="0"/>
              <a:t>数据冗余度大</a:t>
            </a:r>
          </a:p>
          <a:p>
            <a:pPr eaLnBrk="1" hangingPunct="1">
              <a:lnSpc>
                <a:spcPct val="90000"/>
              </a:lnSpc>
              <a:buFont typeface="Wingdings" pitchFamily="2" charset="2"/>
              <a:buNone/>
            </a:pPr>
            <a:r>
              <a:rPr lang="zh-CN" altLang="en-US" sz="2600" dirty="0" smtClean="0"/>
              <a:t>	每一个系的学生都住在同一个地方，关于系的住处的信息却重复出现，重复次数与该系学生人数相同。</a:t>
            </a:r>
          </a:p>
          <a:p>
            <a:pPr lvl="3" eaLnBrk="1" hangingPunct="1">
              <a:lnSpc>
                <a:spcPct val="90000"/>
              </a:lnSpc>
              <a:buFont typeface="Wingdings" pitchFamily="2" charset="2"/>
              <a:buNone/>
            </a:pPr>
            <a:endParaRPr lang="zh-CN" altLang="en-US" sz="1800" dirty="0" smtClean="0"/>
          </a:p>
          <a:p>
            <a:pPr eaLnBrk="1" hangingPunct="1">
              <a:lnSpc>
                <a:spcPct val="90000"/>
              </a:lnSpc>
              <a:buFont typeface="Wingdings" pitchFamily="2" charset="2"/>
              <a:buNone/>
            </a:pPr>
            <a:r>
              <a:rPr lang="zh-CN" altLang="en-US" sz="2600" dirty="0" smtClean="0"/>
              <a:t> </a:t>
            </a:r>
            <a:r>
              <a:rPr lang="en-US" altLang="zh-CN" sz="2600" dirty="0" smtClean="0"/>
              <a:t>(4) </a:t>
            </a:r>
            <a:r>
              <a:rPr lang="zh-CN" altLang="en-US" sz="2600" dirty="0" smtClean="0"/>
              <a:t>修改复杂</a:t>
            </a:r>
          </a:p>
          <a:p>
            <a:pPr eaLnBrk="1" hangingPunct="1">
              <a:lnSpc>
                <a:spcPct val="90000"/>
              </a:lnSpc>
              <a:buFont typeface="Wingdings" pitchFamily="2" charset="2"/>
              <a:buNone/>
            </a:pPr>
            <a:r>
              <a:rPr lang="zh-CN" altLang="en-US" sz="2600" dirty="0" smtClean="0"/>
              <a:t>    当学校调整学生住处时，由于关于每个系的住处信息是重复存储的，修改时必须同时更新该系所有学生的</a:t>
            </a:r>
            <a:r>
              <a:rPr lang="en-US" altLang="zh-CN" sz="2600" dirty="0" err="1" smtClean="0"/>
              <a:t>Sloc</a:t>
            </a:r>
            <a:r>
              <a:rPr lang="zh-CN" altLang="en-US" sz="2600" dirty="0" smtClean="0"/>
              <a:t>属性值。</a:t>
            </a:r>
          </a:p>
          <a:p>
            <a:pPr lvl="3" eaLnBrk="1" hangingPunct="1">
              <a:lnSpc>
                <a:spcPct val="90000"/>
              </a:lnSpc>
              <a:buFont typeface="Wingdings" pitchFamily="2" charset="2"/>
              <a:buNone/>
            </a:pPr>
            <a:endParaRPr lang="zh-CN" altLang="en-US" sz="1800" dirty="0" smtClean="0"/>
          </a:p>
          <a:p>
            <a:pPr eaLnBrk="1" hangingPunct="1">
              <a:lnSpc>
                <a:spcPct val="90000"/>
              </a:lnSpc>
              <a:buFont typeface="Wingdings" pitchFamily="2" charset="2"/>
              <a:buNone/>
            </a:pPr>
            <a:r>
              <a:rPr lang="zh-CN" altLang="en-US" sz="2600" dirty="0" smtClean="0"/>
              <a:t>所以</a:t>
            </a:r>
            <a:r>
              <a:rPr lang="en-US" altLang="zh-CN" sz="2600" b="1" dirty="0" smtClean="0">
                <a:solidFill>
                  <a:srgbClr val="FF0000"/>
                </a:solidFill>
              </a:rPr>
              <a:t>SL</a:t>
            </a:r>
            <a:r>
              <a:rPr lang="zh-CN" altLang="en-US" sz="2600" b="1" dirty="0" smtClean="0">
                <a:solidFill>
                  <a:srgbClr val="FF0000"/>
                </a:solidFill>
              </a:rPr>
              <a:t>仍不是一个好的</a:t>
            </a:r>
            <a:r>
              <a:rPr lang="zh-CN" altLang="en-US" sz="2600" dirty="0" smtClean="0"/>
              <a:t>关系模式。</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t> </a:t>
            </a:r>
            <a:r>
              <a:rPr lang="zh-CN" altLang="en-US" smtClean="0"/>
              <a:t>第二范式（续）</a:t>
            </a:r>
          </a:p>
        </p:txBody>
      </p:sp>
      <p:sp>
        <p:nvSpPr>
          <p:cNvPr id="64515" name="Rectangle 3"/>
          <p:cNvSpPr>
            <a:spLocks noGrp="1" noChangeArrowheads="1"/>
          </p:cNvSpPr>
          <p:nvPr>
            <p:ph type="body" idx="1"/>
          </p:nvPr>
        </p:nvSpPr>
        <p:spPr/>
        <p:txBody>
          <a:bodyPr/>
          <a:lstStyle/>
          <a:p>
            <a:pPr eaLnBrk="1" hangingPunct="1"/>
            <a:r>
              <a:rPr lang="zh-CN" altLang="en-US" sz="2600" dirty="0" smtClean="0"/>
              <a:t>原因</a:t>
            </a:r>
          </a:p>
          <a:p>
            <a:pPr lvl="1" eaLnBrk="1" hangingPunct="1">
              <a:buFont typeface="Wingdings" pitchFamily="2" charset="2"/>
              <a:buNone/>
            </a:pPr>
            <a:r>
              <a:rPr lang="zh-CN" altLang="en-US" sz="2200" dirty="0" smtClean="0"/>
              <a:t>	</a:t>
            </a:r>
            <a:r>
              <a:rPr lang="en-US" altLang="zh-CN" sz="2200" dirty="0" err="1" smtClean="0"/>
              <a:t>Sloc</a:t>
            </a:r>
            <a:r>
              <a:rPr lang="zh-CN" altLang="en-US" sz="2200" dirty="0" smtClean="0"/>
              <a:t>传递函数依赖于</a:t>
            </a:r>
            <a:r>
              <a:rPr lang="en-US" altLang="zh-CN" sz="2200" dirty="0" err="1" smtClean="0"/>
              <a:t>Sno</a:t>
            </a:r>
            <a:endParaRPr lang="en-US" altLang="zh-CN" sz="2200" dirty="0" smtClean="0"/>
          </a:p>
          <a:p>
            <a:pPr eaLnBrk="1" hangingPunct="1">
              <a:buFont typeface="Wingdings" pitchFamily="2" charset="2"/>
              <a:buNone/>
            </a:pPr>
            <a:endParaRPr lang="en-US" altLang="zh-CN" sz="2600" dirty="0" smtClean="0"/>
          </a:p>
          <a:p>
            <a:pPr eaLnBrk="1" hangingPunct="1">
              <a:buFont typeface="Wingdings" pitchFamily="2" charset="2"/>
              <a:buNone/>
            </a:pPr>
            <a:endParaRPr lang="en-US" altLang="zh-CN" sz="2600" dirty="0" smtClean="0"/>
          </a:p>
          <a:p>
            <a:pPr eaLnBrk="1" hangingPunct="1"/>
            <a:r>
              <a:rPr lang="zh-CN" altLang="en-US" sz="2600" dirty="0" smtClean="0"/>
              <a:t>解决方法</a:t>
            </a:r>
          </a:p>
          <a:p>
            <a:pPr lvl="1" eaLnBrk="1" hangingPunct="1">
              <a:buFont typeface="Wingdings" pitchFamily="2" charset="2"/>
              <a:buNone/>
            </a:pPr>
            <a:r>
              <a:rPr lang="zh-CN" altLang="en-US" sz="2200" dirty="0" smtClean="0"/>
              <a:t>   采用投影分解法，把</a:t>
            </a:r>
            <a:r>
              <a:rPr lang="en-US" altLang="zh-CN" sz="2200" dirty="0" smtClean="0"/>
              <a:t>SL</a:t>
            </a:r>
            <a:r>
              <a:rPr lang="zh-CN" altLang="en-US" sz="2200" dirty="0" smtClean="0"/>
              <a:t>分解为两个关系模式，以</a:t>
            </a:r>
            <a:r>
              <a:rPr lang="zh-CN" altLang="en-US" sz="2200" b="1" dirty="0" smtClean="0">
                <a:solidFill>
                  <a:srgbClr val="FF0000"/>
                </a:solidFill>
              </a:rPr>
              <a:t>消除传递</a:t>
            </a:r>
            <a:r>
              <a:rPr lang="zh-CN" altLang="en-US" sz="2200" dirty="0" smtClean="0"/>
              <a:t>函数依赖：</a:t>
            </a:r>
          </a:p>
          <a:p>
            <a:pPr lvl="1" eaLnBrk="1" hangingPunct="1">
              <a:buFont typeface="Wingdings" pitchFamily="2" charset="2"/>
              <a:buNone/>
            </a:pPr>
            <a:r>
              <a:rPr lang="zh-CN" altLang="en-US" sz="2200" dirty="0" smtClean="0"/>
              <a:t>            </a:t>
            </a:r>
            <a:r>
              <a:rPr lang="en-US" altLang="zh-CN" sz="2200" dirty="0" smtClean="0"/>
              <a:t>SD</a:t>
            </a:r>
            <a:r>
              <a:rPr lang="zh-CN" altLang="en-US" sz="2200" dirty="0" smtClean="0"/>
              <a:t>（</a:t>
            </a:r>
            <a:r>
              <a:rPr lang="en-US" altLang="zh-CN" sz="2200" dirty="0" err="1" smtClean="0"/>
              <a:t>Sno</a:t>
            </a:r>
            <a:r>
              <a:rPr lang="zh-CN" altLang="en-US" sz="2200" dirty="0" smtClean="0"/>
              <a:t>， </a:t>
            </a:r>
            <a:r>
              <a:rPr lang="en-US" altLang="zh-CN" sz="2200" dirty="0" err="1" smtClean="0"/>
              <a:t>Sdept</a:t>
            </a:r>
            <a:r>
              <a:rPr lang="zh-CN" altLang="en-US" sz="2200" dirty="0" smtClean="0"/>
              <a:t>）</a:t>
            </a:r>
          </a:p>
          <a:p>
            <a:pPr lvl="1" eaLnBrk="1" hangingPunct="1">
              <a:buFont typeface="Wingdings" pitchFamily="2" charset="2"/>
              <a:buNone/>
            </a:pPr>
            <a:r>
              <a:rPr lang="zh-CN" altLang="en-US" sz="2200" dirty="0" smtClean="0"/>
              <a:t>                    </a:t>
            </a:r>
            <a:r>
              <a:rPr lang="en-US" altLang="zh-CN" sz="2200" dirty="0" smtClean="0"/>
              <a:t>DL</a:t>
            </a:r>
            <a:r>
              <a:rPr lang="zh-CN" altLang="en-US" sz="2200" dirty="0" smtClean="0"/>
              <a:t>（</a:t>
            </a:r>
            <a:r>
              <a:rPr lang="en-US" altLang="zh-CN" sz="2200" dirty="0" err="1" smtClean="0"/>
              <a:t>Sdept</a:t>
            </a:r>
            <a:r>
              <a:rPr lang="zh-CN" altLang="en-US" sz="2200" dirty="0" smtClean="0"/>
              <a:t>， </a:t>
            </a:r>
            <a:r>
              <a:rPr lang="en-US" altLang="zh-CN" sz="2200" dirty="0" err="1" smtClean="0"/>
              <a:t>Sloc</a:t>
            </a:r>
            <a:r>
              <a:rPr lang="zh-CN" altLang="en-US" sz="2200" dirty="0" smtClean="0"/>
              <a:t>）</a:t>
            </a:r>
          </a:p>
          <a:p>
            <a:pPr lvl="1" eaLnBrk="1" hangingPunct="1">
              <a:buFont typeface="Wingdings" pitchFamily="2" charset="2"/>
              <a:buNone/>
            </a:pPr>
            <a:r>
              <a:rPr lang="en-US" altLang="zh-CN" sz="2200" dirty="0" smtClean="0"/>
              <a:t>SD</a:t>
            </a:r>
            <a:r>
              <a:rPr lang="zh-CN" altLang="en-US" sz="2200" dirty="0" smtClean="0"/>
              <a:t>的码为</a:t>
            </a:r>
            <a:r>
              <a:rPr lang="en-US" altLang="zh-CN" sz="2200" dirty="0" err="1" smtClean="0"/>
              <a:t>Sno</a:t>
            </a:r>
            <a:r>
              <a:rPr lang="zh-CN" altLang="en-US" sz="2200" dirty="0" smtClean="0"/>
              <a:t>， </a:t>
            </a:r>
            <a:r>
              <a:rPr lang="en-US" altLang="zh-CN" sz="2200" dirty="0" smtClean="0"/>
              <a:t>DL</a:t>
            </a:r>
            <a:r>
              <a:rPr lang="zh-CN" altLang="en-US" sz="2200" dirty="0" smtClean="0"/>
              <a:t>的码为</a:t>
            </a:r>
            <a:r>
              <a:rPr lang="en-US" altLang="zh-CN" sz="2200" dirty="0" err="1" smtClean="0"/>
              <a:t>Sdept</a:t>
            </a:r>
            <a:r>
              <a:rPr lang="zh-CN" altLang="en-US" sz="2200" dirty="0" smtClean="0"/>
              <a:t>。</a:t>
            </a:r>
          </a:p>
        </p:txBody>
      </p:sp>
      <p:grpSp>
        <p:nvGrpSpPr>
          <p:cNvPr id="499716" name="Group 4"/>
          <p:cNvGrpSpPr>
            <a:grpSpLocks/>
          </p:cNvGrpSpPr>
          <p:nvPr/>
        </p:nvGrpSpPr>
        <p:grpSpPr bwMode="auto">
          <a:xfrm>
            <a:off x="5257800" y="1219200"/>
            <a:ext cx="3505200" cy="2438400"/>
            <a:chOff x="3216" y="1536"/>
            <a:chExt cx="2208" cy="1536"/>
          </a:xfrm>
        </p:grpSpPr>
        <p:grpSp>
          <p:nvGrpSpPr>
            <p:cNvPr id="64519" name="Group 5"/>
            <p:cNvGrpSpPr>
              <a:grpSpLocks/>
            </p:cNvGrpSpPr>
            <p:nvPr/>
          </p:nvGrpSpPr>
          <p:grpSpPr bwMode="auto">
            <a:xfrm>
              <a:off x="3216" y="1536"/>
              <a:ext cx="2208" cy="1536"/>
              <a:chOff x="3216" y="1536"/>
              <a:chExt cx="2208" cy="1536"/>
            </a:xfrm>
          </p:grpSpPr>
          <p:sp>
            <p:nvSpPr>
              <p:cNvPr id="64521" name="Rectangle 6"/>
              <p:cNvSpPr>
                <a:spLocks noChangeArrowheads="1"/>
              </p:cNvSpPr>
              <p:nvPr/>
            </p:nvSpPr>
            <p:spPr bwMode="auto">
              <a:xfrm>
                <a:off x="3216" y="1584"/>
                <a:ext cx="2208" cy="1488"/>
              </a:xfrm>
              <a:prstGeom prst="rect">
                <a:avLst/>
              </a:prstGeom>
              <a:solidFill>
                <a:srgbClr val="EEE678"/>
              </a:solidFill>
              <a:ln w="28575">
                <a:solidFill>
                  <a:srgbClr val="EEE67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64522" name="Group 7"/>
              <p:cNvGrpSpPr>
                <a:grpSpLocks/>
              </p:cNvGrpSpPr>
              <p:nvPr/>
            </p:nvGrpSpPr>
            <p:grpSpPr bwMode="auto">
              <a:xfrm>
                <a:off x="3312" y="1536"/>
                <a:ext cx="1968" cy="1488"/>
                <a:chOff x="3312" y="1920"/>
                <a:chExt cx="1968" cy="1488"/>
              </a:xfrm>
            </p:grpSpPr>
            <p:sp>
              <p:nvSpPr>
                <p:cNvPr id="64523" name="Text Box 8"/>
                <p:cNvSpPr txBox="1">
                  <a:spLocks noChangeArrowheads="1"/>
                </p:cNvSpPr>
                <p:nvPr/>
              </p:nvSpPr>
              <p:spPr bwMode="auto">
                <a:xfrm>
                  <a:off x="3312" y="1920"/>
                  <a:ext cx="695"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a:t>
                  </a:r>
                </a:p>
              </p:txBody>
            </p:sp>
            <p:sp>
              <p:nvSpPr>
                <p:cNvPr id="64524" name="Text Box 9"/>
                <p:cNvSpPr txBox="1">
                  <a:spLocks noChangeArrowheads="1"/>
                </p:cNvSpPr>
                <p:nvPr/>
              </p:nvSpPr>
              <p:spPr bwMode="auto">
                <a:xfrm>
                  <a:off x="3428" y="2540"/>
                  <a:ext cx="579"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Sno</a:t>
                  </a:r>
                  <a:endParaRPr lang="en-US" altLang="zh-CN" sz="2400" b="1">
                    <a:latin typeface="Times New Roman" pitchFamily="18" charset="0"/>
                  </a:endParaRPr>
                </a:p>
              </p:txBody>
            </p:sp>
            <p:sp>
              <p:nvSpPr>
                <p:cNvPr id="64525" name="Text Box 10"/>
                <p:cNvSpPr txBox="1">
                  <a:spLocks noChangeArrowheads="1"/>
                </p:cNvSpPr>
                <p:nvPr/>
              </p:nvSpPr>
              <p:spPr bwMode="auto">
                <a:xfrm>
                  <a:off x="4585" y="2168"/>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Sdept</a:t>
                  </a:r>
                  <a:endParaRPr lang="en-US" altLang="zh-CN" sz="2400" b="1">
                    <a:latin typeface="Times New Roman" pitchFamily="18" charset="0"/>
                  </a:endParaRPr>
                </a:p>
              </p:txBody>
            </p:sp>
            <p:sp>
              <p:nvSpPr>
                <p:cNvPr id="64526" name="Text Box 11"/>
                <p:cNvSpPr txBox="1">
                  <a:spLocks noChangeArrowheads="1"/>
                </p:cNvSpPr>
                <p:nvPr/>
              </p:nvSpPr>
              <p:spPr bwMode="auto">
                <a:xfrm>
                  <a:off x="4585" y="3036"/>
                  <a:ext cx="695" cy="372"/>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just"/>
                  <a:r>
                    <a:rPr lang="en-US" altLang="zh-CN" sz="2800" b="1">
                      <a:latin typeface="Times New Roman" pitchFamily="18" charset="0"/>
                    </a:rPr>
                    <a:t>Sloc</a:t>
                  </a:r>
                  <a:endParaRPr lang="en-US" altLang="zh-CN" sz="2400" b="1">
                    <a:latin typeface="Times New Roman" pitchFamily="18" charset="0"/>
                  </a:endParaRPr>
                </a:p>
              </p:txBody>
            </p:sp>
            <p:sp>
              <p:nvSpPr>
                <p:cNvPr id="64527" name="Line 12"/>
                <p:cNvSpPr>
                  <a:spLocks noChangeShapeType="1"/>
                </p:cNvSpPr>
                <p:nvPr/>
              </p:nvSpPr>
              <p:spPr bwMode="auto">
                <a:xfrm flipV="1">
                  <a:off x="4007" y="2292"/>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28" name="Line 13"/>
                <p:cNvSpPr>
                  <a:spLocks noChangeShapeType="1"/>
                </p:cNvSpPr>
                <p:nvPr/>
              </p:nvSpPr>
              <p:spPr bwMode="auto">
                <a:xfrm>
                  <a:off x="4007" y="2788"/>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64520" name="Line 14"/>
            <p:cNvSpPr>
              <a:spLocks noChangeShapeType="1"/>
            </p:cNvSpPr>
            <p:nvPr/>
          </p:nvSpPr>
          <p:spPr bwMode="auto">
            <a:xfrm>
              <a:off x="4950" y="2160"/>
              <a:ext cx="0" cy="49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9727" name="Freeform 15"/>
          <p:cNvSpPr>
            <a:spLocks/>
          </p:cNvSpPr>
          <p:nvPr/>
        </p:nvSpPr>
        <p:spPr bwMode="auto">
          <a:xfrm>
            <a:off x="5283200" y="1409700"/>
            <a:ext cx="3505200" cy="1676400"/>
          </a:xfrm>
          <a:custGeom>
            <a:avLst/>
            <a:gdLst>
              <a:gd name="T0" fmla="*/ 2147483647 w 2208"/>
              <a:gd name="T1" fmla="*/ 2147483647 h 1056"/>
              <a:gd name="T2" fmla="*/ 2147483647 w 2208"/>
              <a:gd name="T3" fmla="*/ 2147483647 h 1056"/>
              <a:gd name="T4" fmla="*/ 2147483647 w 2208"/>
              <a:gd name="T5" fmla="*/ 2147483647 h 1056"/>
              <a:gd name="T6" fmla="*/ 2147483647 w 2208"/>
              <a:gd name="T7" fmla="*/ 2147483647 h 1056"/>
              <a:gd name="T8" fmla="*/ 2147483647 w 2208"/>
              <a:gd name="T9" fmla="*/ 2147483647 h 1056"/>
              <a:gd name="T10" fmla="*/ 2147483647 w 2208"/>
              <a:gd name="T11" fmla="*/ 2147483647 h 1056"/>
              <a:gd name="T12" fmla="*/ 2147483647 w 2208"/>
              <a:gd name="T13" fmla="*/ 2147483647 h 1056"/>
              <a:gd name="T14" fmla="*/ 2147483647 w 2208"/>
              <a:gd name="T15" fmla="*/ 2147483647 h 1056"/>
              <a:gd name="T16" fmla="*/ 2147483647 w 2208"/>
              <a:gd name="T17" fmla="*/ 2147483647 h 1056"/>
              <a:gd name="T18" fmla="*/ 2147483647 w 2208"/>
              <a:gd name="T19" fmla="*/ 2147483647 h 1056"/>
              <a:gd name="T20" fmla="*/ 2147483647 w 2208"/>
              <a:gd name="T21" fmla="*/ 2147483647 h 10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08" h="1056">
                <a:moveTo>
                  <a:pt x="32" y="552"/>
                </a:moveTo>
                <a:cubicBezTo>
                  <a:pt x="56" y="440"/>
                  <a:pt x="144" y="376"/>
                  <a:pt x="272" y="312"/>
                </a:cubicBezTo>
                <a:cubicBezTo>
                  <a:pt x="400" y="248"/>
                  <a:pt x="592" y="216"/>
                  <a:pt x="800" y="168"/>
                </a:cubicBezTo>
                <a:cubicBezTo>
                  <a:pt x="1008" y="120"/>
                  <a:pt x="1304" y="40"/>
                  <a:pt x="1520" y="24"/>
                </a:cubicBezTo>
                <a:cubicBezTo>
                  <a:pt x="1736" y="8"/>
                  <a:pt x="1984" y="0"/>
                  <a:pt x="2096" y="72"/>
                </a:cubicBezTo>
                <a:cubicBezTo>
                  <a:pt x="2208" y="144"/>
                  <a:pt x="2208" y="368"/>
                  <a:pt x="2192" y="456"/>
                </a:cubicBezTo>
                <a:cubicBezTo>
                  <a:pt x="2176" y="544"/>
                  <a:pt x="2184" y="568"/>
                  <a:pt x="2000" y="600"/>
                </a:cubicBezTo>
                <a:cubicBezTo>
                  <a:pt x="1816" y="632"/>
                  <a:pt x="1288" y="584"/>
                  <a:pt x="1088" y="648"/>
                </a:cubicBezTo>
                <a:cubicBezTo>
                  <a:pt x="888" y="712"/>
                  <a:pt x="960" y="928"/>
                  <a:pt x="800" y="984"/>
                </a:cubicBezTo>
                <a:cubicBezTo>
                  <a:pt x="640" y="1040"/>
                  <a:pt x="256" y="1056"/>
                  <a:pt x="128" y="984"/>
                </a:cubicBezTo>
                <a:cubicBezTo>
                  <a:pt x="0" y="912"/>
                  <a:pt x="8" y="664"/>
                  <a:pt x="32" y="552"/>
                </a:cubicBezTo>
                <a:close/>
              </a:path>
            </a:pathLst>
          </a:custGeom>
          <a:noFill/>
          <a:ln w="38100" cap="flat" cmpd="sng">
            <a:solidFill>
              <a:schemeClr val="accent2"/>
            </a:solidFill>
            <a:prstDash val="sysDot"/>
            <a:round/>
            <a:headEnd type="none" w="med" len="med"/>
            <a:tailEnd type="none" w="med" len="med"/>
          </a:ln>
          <a:effectLst/>
          <a:extLst>
            <a:ext uri="{909E8E84-426E-40DD-AFC4-6F175D3DCCD1}">
              <a14:hiddenFill xmlns:a14="http://schemas.microsoft.com/office/drawing/2010/main">
                <a:solidFill>
                  <a:srgbClr val="EEE67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9729" name="Oval 17"/>
          <p:cNvSpPr>
            <a:spLocks noChangeArrowheads="1"/>
          </p:cNvSpPr>
          <p:nvPr/>
        </p:nvSpPr>
        <p:spPr bwMode="auto">
          <a:xfrm>
            <a:off x="7086600" y="1219200"/>
            <a:ext cx="1752600" cy="2590800"/>
          </a:xfrm>
          <a:prstGeom prst="ellipse">
            <a:avLst/>
          </a:prstGeom>
          <a:noFill/>
          <a:ln w="38100">
            <a:solidFill>
              <a:srgbClr val="6600FF"/>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99716"/>
                                        </p:tgtEl>
                                        <p:attrNameLst>
                                          <p:attrName>style.visibility</p:attrName>
                                        </p:attrNameLst>
                                      </p:cBhvr>
                                      <p:to>
                                        <p:strVal val="visible"/>
                                      </p:to>
                                    </p:set>
                                    <p:anim calcmode="lin" valueType="num">
                                      <p:cBhvr additive="base">
                                        <p:cTn id="7" dur="500" fill="hold"/>
                                        <p:tgtEl>
                                          <p:spTgt spid="499716"/>
                                        </p:tgtEl>
                                        <p:attrNameLst>
                                          <p:attrName>ppt_x</p:attrName>
                                        </p:attrNameLst>
                                      </p:cBhvr>
                                      <p:tavLst>
                                        <p:tav tm="0">
                                          <p:val>
                                            <p:strVal val="1+#ppt_w/2"/>
                                          </p:val>
                                        </p:tav>
                                        <p:tav tm="100000">
                                          <p:val>
                                            <p:strVal val="#ppt_x"/>
                                          </p:val>
                                        </p:tav>
                                      </p:tavLst>
                                    </p:anim>
                                    <p:anim calcmode="lin" valueType="num">
                                      <p:cBhvr additive="base">
                                        <p:cTn id="8" dur="500" fill="hold"/>
                                        <p:tgtEl>
                                          <p:spTgt spid="4997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9727"/>
                                        </p:tgtEl>
                                        <p:attrNameLst>
                                          <p:attrName>style.visibility</p:attrName>
                                        </p:attrNameLst>
                                      </p:cBhvr>
                                      <p:to>
                                        <p:strVal val="visible"/>
                                      </p:to>
                                    </p:set>
                                    <p:anim calcmode="lin" valueType="num">
                                      <p:cBhvr additive="base">
                                        <p:cTn id="13" dur="500" fill="hold"/>
                                        <p:tgtEl>
                                          <p:spTgt spid="499727"/>
                                        </p:tgtEl>
                                        <p:attrNameLst>
                                          <p:attrName>ppt_x</p:attrName>
                                        </p:attrNameLst>
                                      </p:cBhvr>
                                      <p:tavLst>
                                        <p:tav tm="0">
                                          <p:val>
                                            <p:strVal val="1+#ppt_w/2"/>
                                          </p:val>
                                        </p:tav>
                                        <p:tav tm="100000">
                                          <p:val>
                                            <p:strVal val="#ppt_x"/>
                                          </p:val>
                                        </p:tav>
                                      </p:tavLst>
                                    </p:anim>
                                    <p:anim calcmode="lin" valueType="num">
                                      <p:cBhvr additive="base">
                                        <p:cTn id="14" dur="500" fill="hold"/>
                                        <p:tgtEl>
                                          <p:spTgt spid="4997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9729"/>
                                        </p:tgtEl>
                                        <p:attrNameLst>
                                          <p:attrName>style.visibility</p:attrName>
                                        </p:attrNameLst>
                                      </p:cBhvr>
                                      <p:to>
                                        <p:strVal val="visible"/>
                                      </p:to>
                                    </p:set>
                                    <p:anim calcmode="lin" valueType="num">
                                      <p:cBhvr additive="base">
                                        <p:cTn id="19" dur="500" fill="hold"/>
                                        <p:tgtEl>
                                          <p:spTgt spid="499729"/>
                                        </p:tgtEl>
                                        <p:attrNameLst>
                                          <p:attrName>ppt_x</p:attrName>
                                        </p:attrNameLst>
                                      </p:cBhvr>
                                      <p:tavLst>
                                        <p:tav tm="0">
                                          <p:val>
                                            <p:strVal val="1+#ppt_w/2"/>
                                          </p:val>
                                        </p:tav>
                                        <p:tav tm="100000">
                                          <p:val>
                                            <p:strVal val="#ppt_x"/>
                                          </p:val>
                                        </p:tav>
                                      </p:tavLst>
                                    </p:anim>
                                    <p:anim calcmode="lin" valueType="num">
                                      <p:cBhvr additive="base">
                                        <p:cTn id="20" dur="500" fill="hold"/>
                                        <p:tgtEl>
                                          <p:spTgt spid="4997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7" grpId="0" animBg="1"/>
      <p:bldP spid="49972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p:txBody>
          <a:bodyPr/>
          <a:lstStyle/>
          <a:p>
            <a:pPr eaLnBrk="1" hangingPunct="1"/>
            <a:r>
              <a:rPr lang="en-US" altLang="zh-CN" smtClean="0"/>
              <a:t> </a:t>
            </a:r>
            <a:r>
              <a:rPr lang="zh-CN" altLang="en-US" smtClean="0"/>
              <a:t>第二范式（续）</a:t>
            </a:r>
          </a:p>
        </p:txBody>
      </p:sp>
      <p:sp>
        <p:nvSpPr>
          <p:cNvPr id="65539" name="Rectangle 1027"/>
          <p:cNvSpPr>
            <a:spLocks noGrp="1" noChangeArrowheads="1"/>
          </p:cNvSpPr>
          <p:nvPr>
            <p:ph type="body" idx="1"/>
          </p:nvPr>
        </p:nvSpPr>
        <p:spPr/>
        <p:txBody>
          <a:bodyPr/>
          <a:lstStyle/>
          <a:p>
            <a:pPr lvl="1" eaLnBrk="1" hangingPunct="1">
              <a:buFont typeface="Wingdings" pitchFamily="2" charset="2"/>
              <a:buNone/>
            </a:pPr>
            <a:r>
              <a:rPr lang="en-US" altLang="zh-CN" smtClean="0"/>
              <a:t>SD</a:t>
            </a:r>
            <a:r>
              <a:rPr lang="zh-CN" altLang="en-US" smtClean="0"/>
              <a:t>的码为</a:t>
            </a:r>
            <a:r>
              <a:rPr lang="en-US" altLang="zh-CN" smtClean="0"/>
              <a:t>Sno</a:t>
            </a:r>
            <a:r>
              <a:rPr lang="zh-CN" altLang="en-US" smtClean="0"/>
              <a:t>， </a:t>
            </a:r>
            <a:r>
              <a:rPr lang="en-US" altLang="zh-CN" smtClean="0"/>
              <a:t>DL</a:t>
            </a:r>
            <a:r>
              <a:rPr lang="zh-CN" altLang="en-US" smtClean="0"/>
              <a:t>的码为</a:t>
            </a:r>
            <a:r>
              <a:rPr lang="en-US" altLang="zh-CN" smtClean="0"/>
              <a:t>Sdept</a:t>
            </a:r>
            <a:r>
              <a:rPr lang="zh-CN" altLang="en-US" smtClean="0"/>
              <a:t>。</a:t>
            </a:r>
          </a:p>
        </p:txBody>
      </p:sp>
      <p:grpSp>
        <p:nvGrpSpPr>
          <p:cNvPr id="65540" name="Group 1038"/>
          <p:cNvGrpSpPr>
            <a:grpSpLocks/>
          </p:cNvGrpSpPr>
          <p:nvPr/>
        </p:nvGrpSpPr>
        <p:grpSpPr bwMode="auto">
          <a:xfrm>
            <a:off x="1600200" y="3124200"/>
            <a:ext cx="6781800" cy="1981200"/>
            <a:chOff x="1056" y="1776"/>
            <a:chExt cx="4272" cy="1248"/>
          </a:xfrm>
        </p:grpSpPr>
        <p:sp>
          <p:nvSpPr>
            <p:cNvPr id="65541" name="Text Box 1029"/>
            <p:cNvSpPr txBox="1">
              <a:spLocks noChangeArrowheads="1"/>
            </p:cNvSpPr>
            <p:nvPr/>
          </p:nvSpPr>
          <p:spPr bwMode="auto">
            <a:xfrm>
              <a:off x="1056" y="1776"/>
              <a:ext cx="594"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Sno</a:t>
              </a:r>
            </a:p>
          </p:txBody>
        </p:sp>
        <p:sp>
          <p:nvSpPr>
            <p:cNvPr id="65542" name="Text Box 1030"/>
            <p:cNvSpPr txBox="1">
              <a:spLocks noChangeArrowheads="1"/>
            </p:cNvSpPr>
            <p:nvPr/>
          </p:nvSpPr>
          <p:spPr bwMode="auto">
            <a:xfrm>
              <a:off x="2124" y="1776"/>
              <a:ext cx="712"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Sdept</a:t>
              </a:r>
              <a:endParaRPr lang="en-US" altLang="zh-CN" sz="2000" b="1">
                <a:latin typeface="Times New Roman" pitchFamily="18" charset="0"/>
              </a:endParaRPr>
            </a:p>
          </p:txBody>
        </p:sp>
        <p:sp>
          <p:nvSpPr>
            <p:cNvPr id="65543" name="Line 1031"/>
            <p:cNvSpPr>
              <a:spLocks noChangeShapeType="1"/>
            </p:cNvSpPr>
            <p:nvPr/>
          </p:nvSpPr>
          <p:spPr bwMode="auto">
            <a:xfrm>
              <a:off x="1650" y="1932"/>
              <a:ext cx="47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4" name="Text Box 1032"/>
            <p:cNvSpPr txBox="1">
              <a:spLocks noChangeArrowheads="1"/>
            </p:cNvSpPr>
            <p:nvPr/>
          </p:nvSpPr>
          <p:spPr bwMode="auto">
            <a:xfrm>
              <a:off x="1650" y="2556"/>
              <a:ext cx="474"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SD</a:t>
              </a:r>
              <a:endParaRPr lang="en-US" altLang="zh-CN" sz="2000" b="1">
                <a:latin typeface="Times New Roman" pitchFamily="18" charset="0"/>
              </a:endParaRPr>
            </a:p>
          </p:txBody>
        </p:sp>
        <p:sp>
          <p:nvSpPr>
            <p:cNvPr id="65545" name="Text Box 1033"/>
            <p:cNvSpPr txBox="1">
              <a:spLocks noChangeArrowheads="1"/>
            </p:cNvSpPr>
            <p:nvPr/>
          </p:nvSpPr>
          <p:spPr bwMode="auto">
            <a:xfrm>
              <a:off x="3430" y="1776"/>
              <a:ext cx="712"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Sdept</a:t>
              </a:r>
              <a:endParaRPr lang="en-US" altLang="zh-CN" sz="2000" b="1">
                <a:latin typeface="Times New Roman" pitchFamily="18" charset="0"/>
              </a:endParaRPr>
            </a:p>
          </p:txBody>
        </p:sp>
        <p:sp>
          <p:nvSpPr>
            <p:cNvPr id="65546" name="Text Box 1034"/>
            <p:cNvSpPr txBox="1">
              <a:spLocks noChangeArrowheads="1"/>
            </p:cNvSpPr>
            <p:nvPr/>
          </p:nvSpPr>
          <p:spPr bwMode="auto">
            <a:xfrm>
              <a:off x="4734" y="1776"/>
              <a:ext cx="594" cy="46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Sloc</a:t>
              </a:r>
              <a:endParaRPr lang="en-US" altLang="zh-CN" sz="2000" b="1">
                <a:latin typeface="Times New Roman" pitchFamily="18" charset="0"/>
              </a:endParaRPr>
            </a:p>
          </p:txBody>
        </p:sp>
        <p:sp>
          <p:nvSpPr>
            <p:cNvPr id="65547" name="Line 1035"/>
            <p:cNvSpPr>
              <a:spLocks noChangeShapeType="1"/>
            </p:cNvSpPr>
            <p:nvPr/>
          </p:nvSpPr>
          <p:spPr bwMode="auto">
            <a:xfrm>
              <a:off x="4142" y="1932"/>
              <a:ext cx="59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48" name="Text Box 1036"/>
            <p:cNvSpPr txBox="1">
              <a:spLocks noChangeArrowheads="1"/>
            </p:cNvSpPr>
            <p:nvPr/>
          </p:nvSpPr>
          <p:spPr bwMode="auto">
            <a:xfrm>
              <a:off x="4260" y="2556"/>
              <a:ext cx="474"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DL</a:t>
              </a:r>
              <a:endParaRPr lang="en-US" altLang="zh-CN" sz="2000" b="1">
                <a:latin typeface="Times New Roman" pitchFamily="18" charset="0"/>
              </a:endParaRPr>
            </a:p>
          </p:txBody>
        </p:sp>
      </p:gr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 </a:t>
            </a:r>
            <a:r>
              <a:rPr lang="zh-CN" altLang="en-US" smtClean="0"/>
              <a:t>第二范式（续）</a:t>
            </a:r>
          </a:p>
        </p:txBody>
      </p:sp>
      <p:sp>
        <p:nvSpPr>
          <p:cNvPr id="66563" name="Rectangle 3"/>
          <p:cNvSpPr>
            <a:spLocks noGrp="1" noChangeArrowheads="1"/>
          </p:cNvSpPr>
          <p:nvPr>
            <p:ph type="body" idx="1"/>
          </p:nvPr>
        </p:nvSpPr>
        <p:spPr/>
        <p:txBody>
          <a:bodyPr/>
          <a:lstStyle/>
          <a:p>
            <a:pPr eaLnBrk="1" hangingPunct="1"/>
            <a:r>
              <a:rPr lang="zh-CN" altLang="en-US" sz="2600" dirty="0" smtClean="0"/>
              <a:t>在</a:t>
            </a:r>
            <a:r>
              <a:rPr lang="zh-CN" altLang="en-US" sz="2600" dirty="0" smtClean="0"/>
              <a:t>分解后的关系模式中既</a:t>
            </a:r>
            <a:r>
              <a:rPr lang="zh-CN" altLang="en-US" sz="2600" b="1" dirty="0" smtClean="0">
                <a:solidFill>
                  <a:srgbClr val="FF0000"/>
                </a:solidFill>
              </a:rPr>
              <a:t>没有</a:t>
            </a:r>
            <a:r>
              <a:rPr lang="zh-CN" altLang="en-US" sz="2600" dirty="0" smtClean="0"/>
              <a:t>非主属性对码的</a:t>
            </a:r>
            <a:r>
              <a:rPr lang="zh-CN" altLang="en-US" sz="2600" b="1" dirty="0" smtClean="0">
                <a:solidFill>
                  <a:srgbClr val="FF0000"/>
                </a:solidFill>
              </a:rPr>
              <a:t>部分函数依赖</a:t>
            </a:r>
            <a:r>
              <a:rPr lang="zh-CN" altLang="en-US" sz="2600" dirty="0" smtClean="0"/>
              <a:t>也没有非主属性对码的</a:t>
            </a:r>
            <a:r>
              <a:rPr lang="zh-CN" altLang="en-US" sz="2600" b="1" dirty="0" smtClean="0">
                <a:solidFill>
                  <a:srgbClr val="FF0000"/>
                </a:solidFill>
              </a:rPr>
              <a:t>传递函数</a:t>
            </a:r>
            <a:r>
              <a:rPr lang="zh-CN" altLang="en-US" sz="2600" dirty="0" smtClean="0"/>
              <a:t>依赖，在一定程度上解决了上述四个问题：</a:t>
            </a:r>
          </a:p>
          <a:p>
            <a:pPr lvl="3" eaLnBrk="1" hangingPunct="1">
              <a:buFont typeface="Wingdings" pitchFamily="2" charset="2"/>
              <a:buNone/>
            </a:pPr>
            <a:endParaRPr lang="zh-CN" altLang="en-US" sz="1800" dirty="0" smtClean="0"/>
          </a:p>
          <a:p>
            <a:pPr eaLnBrk="1" hangingPunct="1">
              <a:spcAft>
                <a:spcPct val="25000"/>
              </a:spcAft>
              <a:buFont typeface="Wingdings" pitchFamily="2" charset="2"/>
              <a:buNone/>
            </a:pPr>
            <a:r>
              <a:rPr lang="en-US" altLang="zh-CN" sz="2100" dirty="0" smtClean="0"/>
              <a:t>(1) DL</a:t>
            </a:r>
            <a:r>
              <a:rPr lang="zh-CN" altLang="en-US" sz="2100" dirty="0" smtClean="0"/>
              <a:t>关系中可以插入无在校学生的系的信息。</a:t>
            </a:r>
          </a:p>
          <a:p>
            <a:pPr eaLnBrk="1" hangingPunct="1">
              <a:spcAft>
                <a:spcPct val="25000"/>
              </a:spcAft>
              <a:buFont typeface="Wingdings" pitchFamily="2" charset="2"/>
              <a:buNone/>
            </a:pPr>
            <a:r>
              <a:rPr lang="en-US" altLang="zh-CN" sz="2100" dirty="0" smtClean="0"/>
              <a:t>(2) </a:t>
            </a:r>
            <a:r>
              <a:rPr lang="zh-CN" altLang="en-US" sz="2100" dirty="0" smtClean="0"/>
              <a:t>某个系的学生全部毕业了，只是删除</a:t>
            </a:r>
            <a:r>
              <a:rPr lang="en-US" altLang="zh-CN" sz="2100" dirty="0" smtClean="0"/>
              <a:t>SD</a:t>
            </a:r>
            <a:r>
              <a:rPr lang="zh-CN" altLang="en-US" sz="2100" dirty="0" smtClean="0"/>
              <a:t>关系中的相应元组，</a:t>
            </a:r>
            <a:r>
              <a:rPr lang="en-US" altLang="zh-CN" sz="2100" dirty="0" smtClean="0"/>
              <a:t>DL</a:t>
            </a:r>
            <a:r>
              <a:rPr lang="zh-CN" altLang="en-US" sz="2100" dirty="0" smtClean="0"/>
              <a:t>关系中关于该系的信息仍存在。</a:t>
            </a:r>
          </a:p>
          <a:p>
            <a:pPr eaLnBrk="1" hangingPunct="1">
              <a:spcAft>
                <a:spcPct val="25000"/>
              </a:spcAft>
              <a:buFont typeface="Wingdings" pitchFamily="2" charset="2"/>
              <a:buNone/>
            </a:pPr>
            <a:r>
              <a:rPr lang="en-US" altLang="zh-CN" sz="2100" dirty="0" smtClean="0"/>
              <a:t>(3) </a:t>
            </a:r>
            <a:r>
              <a:rPr lang="zh-CN" altLang="en-US" sz="2100" dirty="0" smtClean="0"/>
              <a:t>关于系的住处的信息只在</a:t>
            </a:r>
            <a:r>
              <a:rPr lang="en-US" altLang="zh-CN" sz="2100" dirty="0" smtClean="0"/>
              <a:t>DL</a:t>
            </a:r>
            <a:r>
              <a:rPr lang="zh-CN" altLang="en-US" sz="2100" dirty="0" smtClean="0"/>
              <a:t>关系中存储一次。</a:t>
            </a:r>
          </a:p>
          <a:p>
            <a:pPr eaLnBrk="1" hangingPunct="1">
              <a:spcAft>
                <a:spcPct val="25000"/>
              </a:spcAft>
              <a:buFont typeface="Wingdings" pitchFamily="2" charset="2"/>
              <a:buNone/>
            </a:pPr>
            <a:r>
              <a:rPr lang="en-US" altLang="zh-CN" sz="2100" dirty="0" smtClean="0"/>
              <a:t>(4) </a:t>
            </a:r>
            <a:r>
              <a:rPr lang="zh-CN" altLang="en-US" sz="2100" dirty="0" smtClean="0"/>
              <a:t>当学校调整某个系的学生住处时，只需修改</a:t>
            </a:r>
            <a:r>
              <a:rPr lang="en-US" altLang="zh-CN" sz="2100" dirty="0" smtClean="0"/>
              <a:t>DL</a:t>
            </a:r>
            <a:r>
              <a:rPr lang="zh-CN" altLang="en-US" sz="2100" dirty="0" smtClean="0"/>
              <a:t>关系中一个相应元组的</a:t>
            </a:r>
            <a:r>
              <a:rPr lang="en-US" altLang="zh-CN" sz="2100" dirty="0" err="1" smtClean="0"/>
              <a:t>Sloc</a:t>
            </a:r>
            <a:r>
              <a:rPr lang="zh-CN" altLang="en-US" sz="2100" dirty="0" smtClean="0"/>
              <a:t>属性值。</a:t>
            </a:r>
            <a:endParaRPr lang="zh-CN" altLang="en-US" sz="2600"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p:txBody>
          <a:bodyPr/>
          <a:lstStyle/>
          <a:p>
            <a:pPr eaLnBrk="1" hangingPunct="1"/>
            <a:r>
              <a:rPr lang="zh-CN" altLang="en-US" smtClean="0"/>
              <a:t>范式</a:t>
            </a:r>
          </a:p>
        </p:txBody>
      </p:sp>
      <p:sp>
        <p:nvSpPr>
          <p:cNvPr id="67587" name="Rectangle 1027"/>
          <p:cNvSpPr>
            <a:spLocks noGrp="1" noChangeArrowheads="1"/>
          </p:cNvSpPr>
          <p:nvPr>
            <p:ph type="body" idx="1"/>
          </p:nvPr>
        </p:nvSpPr>
        <p:spPr/>
        <p:txBody>
          <a:bodyPr/>
          <a:lstStyle/>
          <a:p>
            <a:pPr eaLnBrk="1" hangingPunct="1"/>
            <a:r>
              <a:rPr lang="zh-CN" altLang="en-US" dirty="0" smtClean="0"/>
              <a:t>第一范式（</a:t>
            </a:r>
            <a:r>
              <a:rPr lang="en-US" altLang="zh-CN" dirty="0" smtClean="0"/>
              <a:t>1NF</a:t>
            </a:r>
            <a:r>
              <a:rPr lang="zh-CN" altLang="en-US" dirty="0" smtClean="0"/>
              <a:t>）</a:t>
            </a:r>
          </a:p>
          <a:p>
            <a:pPr eaLnBrk="1" hangingPunct="1"/>
            <a:r>
              <a:rPr lang="zh-CN" altLang="en-US" dirty="0" smtClean="0"/>
              <a:t>第二范式（</a:t>
            </a:r>
            <a:r>
              <a:rPr lang="en-US" altLang="zh-CN" dirty="0" smtClean="0"/>
              <a:t>2NF</a:t>
            </a:r>
            <a:r>
              <a:rPr lang="zh-CN" altLang="en-US" dirty="0" smtClean="0"/>
              <a:t>）</a:t>
            </a:r>
          </a:p>
          <a:p>
            <a:pPr eaLnBrk="1" hangingPunct="1"/>
            <a:r>
              <a:rPr lang="zh-CN" altLang="en-US" dirty="0" smtClean="0">
                <a:solidFill>
                  <a:schemeClr val="accent2"/>
                </a:solidFill>
              </a:rPr>
              <a:t>第三范式（</a:t>
            </a:r>
            <a:r>
              <a:rPr lang="en-US" altLang="zh-CN" dirty="0" smtClean="0">
                <a:solidFill>
                  <a:schemeClr val="accent2"/>
                </a:solidFill>
              </a:rPr>
              <a:t>3NF</a:t>
            </a:r>
            <a:r>
              <a:rPr lang="zh-CN" altLang="en-US" dirty="0" smtClean="0">
                <a:solidFill>
                  <a:schemeClr val="accent2"/>
                </a:solidFill>
              </a:rPr>
              <a:t>）</a:t>
            </a:r>
          </a:p>
          <a:p>
            <a:pPr eaLnBrk="1" hangingPunct="1"/>
            <a:r>
              <a:rPr lang="en-US" altLang="zh-CN" dirty="0" smtClean="0"/>
              <a:t>BC</a:t>
            </a:r>
            <a:r>
              <a:rPr lang="zh-CN" altLang="en-US" dirty="0" smtClean="0"/>
              <a:t>范式（</a:t>
            </a:r>
            <a:r>
              <a:rPr lang="en-US" altLang="zh-CN" dirty="0" smtClean="0"/>
              <a:t>BCNF</a:t>
            </a:r>
            <a:r>
              <a:rPr lang="zh-CN" altLang="en-US" dirty="0" smtClean="0"/>
              <a:t>）</a:t>
            </a:r>
          </a:p>
          <a:p>
            <a:pPr eaLnBrk="1" hangingPunct="1"/>
            <a:r>
              <a:rPr lang="zh-CN" altLang="en-US" dirty="0" smtClean="0"/>
              <a:t>多值依赖与第四范式（</a:t>
            </a:r>
            <a:r>
              <a:rPr lang="en-US" altLang="zh-CN" dirty="0" smtClean="0"/>
              <a:t>4NF</a:t>
            </a:r>
            <a:r>
              <a:rPr lang="zh-CN" altLang="en-US"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第三范式（</a:t>
            </a:r>
            <a:r>
              <a:rPr lang="en-US" altLang="zh-CN" smtClean="0"/>
              <a:t>3NF</a:t>
            </a:r>
            <a:r>
              <a:rPr lang="zh-CN" altLang="en-US" smtClean="0"/>
              <a:t>）</a:t>
            </a:r>
          </a:p>
        </p:txBody>
      </p:sp>
      <p:sp>
        <p:nvSpPr>
          <p:cNvPr id="68611" name="Rectangle 3"/>
          <p:cNvSpPr>
            <a:spLocks noGrp="1" noChangeArrowheads="1"/>
          </p:cNvSpPr>
          <p:nvPr>
            <p:ph type="body" idx="1"/>
          </p:nvPr>
        </p:nvSpPr>
        <p:spPr/>
        <p:txBody>
          <a:bodyPr/>
          <a:lstStyle/>
          <a:p>
            <a:pPr eaLnBrk="1" hangingPunct="1">
              <a:lnSpc>
                <a:spcPct val="90000"/>
              </a:lnSpc>
            </a:pPr>
            <a:r>
              <a:rPr lang="en-US" altLang="zh-CN" sz="2600" dirty="0" smtClean="0"/>
              <a:t>3NF</a:t>
            </a:r>
            <a:r>
              <a:rPr lang="zh-CN" altLang="en-US" sz="2600" dirty="0" smtClean="0"/>
              <a:t>的定义</a:t>
            </a:r>
          </a:p>
          <a:p>
            <a:pPr eaLnBrk="1" hangingPunct="1">
              <a:lnSpc>
                <a:spcPct val="90000"/>
              </a:lnSpc>
              <a:buFont typeface="Wingdings" pitchFamily="2" charset="2"/>
              <a:buNone/>
            </a:pPr>
            <a:r>
              <a:rPr lang="zh-CN" altLang="en-US" sz="2600" dirty="0" smtClean="0"/>
              <a:t>	定义</a:t>
            </a:r>
            <a:r>
              <a:rPr lang="en-US" altLang="zh-CN" sz="2600" dirty="0" smtClean="0"/>
              <a:t>5.8  </a:t>
            </a:r>
            <a:r>
              <a:rPr lang="zh-CN" altLang="en-US" sz="2600" dirty="0" smtClean="0"/>
              <a:t>关系模式</a:t>
            </a:r>
            <a:r>
              <a:rPr lang="en-US" altLang="zh-CN" sz="2600" i="1" dirty="0" smtClean="0"/>
              <a:t>R&lt;U</a:t>
            </a:r>
            <a:r>
              <a:rPr lang="zh-CN" altLang="en-US" sz="2600" i="1" dirty="0" smtClean="0"/>
              <a:t>，</a:t>
            </a:r>
            <a:r>
              <a:rPr lang="en-US" altLang="zh-CN" sz="2600" i="1" dirty="0" smtClean="0"/>
              <a:t>F&gt;</a:t>
            </a:r>
            <a:r>
              <a:rPr lang="en-US" altLang="zh-CN" sz="2600" dirty="0" smtClean="0"/>
              <a:t> </a:t>
            </a:r>
            <a:r>
              <a:rPr lang="zh-CN" altLang="en-US" sz="2600" dirty="0" smtClean="0"/>
              <a:t>中若</a:t>
            </a:r>
            <a:r>
              <a:rPr lang="zh-CN" altLang="en-US" sz="2600" b="1" dirty="0" smtClean="0">
                <a:solidFill>
                  <a:srgbClr val="FF0000"/>
                </a:solidFill>
              </a:rPr>
              <a:t>不存在</a:t>
            </a:r>
            <a:r>
              <a:rPr lang="zh-CN" altLang="en-US" sz="2600" dirty="0" smtClean="0"/>
              <a:t>这样的码</a:t>
            </a:r>
            <a:r>
              <a:rPr lang="en-US" altLang="zh-CN" sz="2600" i="1" dirty="0" smtClean="0"/>
              <a:t>X</a:t>
            </a:r>
            <a:r>
              <a:rPr lang="zh-CN" altLang="en-US" sz="2600" dirty="0" smtClean="0"/>
              <a:t>、属性组</a:t>
            </a:r>
            <a:r>
              <a:rPr lang="en-US" altLang="zh-CN" sz="2600" i="1" dirty="0" smtClean="0"/>
              <a:t>Y</a:t>
            </a:r>
            <a:r>
              <a:rPr lang="zh-CN" altLang="en-US" sz="2600" dirty="0" smtClean="0"/>
              <a:t>及非主属性</a:t>
            </a:r>
            <a:r>
              <a:rPr lang="en-US" altLang="zh-CN" sz="2600" i="1" dirty="0" smtClean="0"/>
              <a:t>Z</a:t>
            </a:r>
            <a:r>
              <a:rPr lang="zh-CN" altLang="en-US" sz="2600" i="1" dirty="0" smtClean="0"/>
              <a:t>（</a:t>
            </a:r>
            <a:r>
              <a:rPr lang="en-US" altLang="zh-CN" sz="2600" i="1" dirty="0" smtClean="0"/>
              <a:t>Z </a:t>
            </a:r>
            <a:r>
              <a:rPr lang="en-US" altLang="zh-CN" sz="2600" dirty="0" smtClean="0">
                <a:sym typeface="Symbol" pitchFamily="18" charset="2"/>
              </a:rPr>
              <a:t></a:t>
            </a:r>
            <a:r>
              <a:rPr lang="en-US" altLang="zh-CN" sz="2600" i="1" dirty="0" smtClean="0"/>
              <a:t> Y</a:t>
            </a:r>
            <a:r>
              <a:rPr lang="zh-CN" altLang="en-US" sz="2600" i="1" dirty="0" smtClean="0"/>
              <a:t>）</a:t>
            </a:r>
            <a:r>
              <a:rPr lang="en-US" altLang="zh-CN" sz="2600" i="1" dirty="0" smtClean="0"/>
              <a:t>, </a:t>
            </a:r>
            <a:r>
              <a:rPr lang="zh-CN" altLang="en-US" sz="2600" dirty="0" smtClean="0"/>
              <a:t>使得</a:t>
            </a:r>
            <a:r>
              <a:rPr lang="en-US" altLang="zh-CN" sz="2600" i="1" dirty="0" smtClean="0"/>
              <a:t>X</a:t>
            </a:r>
            <a:r>
              <a:rPr lang="en-US" altLang="zh-CN" sz="2600" dirty="0" smtClean="0"/>
              <a:t>→</a:t>
            </a:r>
            <a:r>
              <a:rPr lang="en-US" altLang="zh-CN" sz="2600" i="1" dirty="0" smtClean="0"/>
              <a:t>Y</a:t>
            </a:r>
            <a:r>
              <a:rPr lang="zh-CN" altLang="en-US" sz="2600" dirty="0" smtClean="0"/>
              <a:t>，</a:t>
            </a:r>
            <a:r>
              <a:rPr lang="en-US" altLang="zh-CN" sz="2600" i="1" dirty="0" smtClean="0"/>
              <a:t>Y</a:t>
            </a:r>
            <a:r>
              <a:rPr lang="en-US" altLang="zh-CN" sz="2600" dirty="0" smtClean="0"/>
              <a:t> → </a:t>
            </a:r>
            <a:r>
              <a:rPr lang="en-US" altLang="zh-CN" sz="2600" i="1" dirty="0" smtClean="0"/>
              <a:t>X</a:t>
            </a:r>
            <a:r>
              <a:rPr lang="zh-CN" altLang="en-US" sz="2600" dirty="0" smtClean="0"/>
              <a:t>，</a:t>
            </a:r>
            <a:r>
              <a:rPr lang="en-US" altLang="zh-CN" sz="2600" i="1" dirty="0" smtClean="0"/>
              <a:t>Y</a:t>
            </a:r>
            <a:r>
              <a:rPr lang="en-US" altLang="zh-CN" sz="2600" dirty="0" smtClean="0"/>
              <a:t>→</a:t>
            </a:r>
            <a:r>
              <a:rPr lang="en-US" altLang="zh-CN" sz="2600" i="1" dirty="0" smtClean="0"/>
              <a:t>Z</a:t>
            </a:r>
            <a:r>
              <a:rPr lang="zh-CN" altLang="en-US" sz="2600" dirty="0" smtClean="0"/>
              <a:t>，成立，则称</a:t>
            </a:r>
            <a:r>
              <a:rPr lang="en-US" altLang="zh-CN" sz="2600" i="1" dirty="0" smtClean="0"/>
              <a:t>R&lt;U</a:t>
            </a:r>
            <a:r>
              <a:rPr lang="zh-CN" altLang="en-US" sz="2600" i="1" dirty="0" smtClean="0"/>
              <a:t>，</a:t>
            </a:r>
            <a:r>
              <a:rPr lang="en-US" altLang="zh-CN" sz="2600" i="1" dirty="0" smtClean="0"/>
              <a:t>F&gt;</a:t>
            </a:r>
            <a:r>
              <a:rPr lang="en-US" altLang="zh-CN" sz="2600" dirty="0" smtClean="0"/>
              <a:t> ∈ </a:t>
            </a:r>
            <a:r>
              <a:rPr lang="en-US" altLang="zh-CN" sz="2600" i="1" dirty="0" smtClean="0"/>
              <a:t>3NF</a:t>
            </a:r>
            <a:r>
              <a:rPr lang="zh-CN" altLang="en-US" sz="2600" dirty="0" smtClean="0"/>
              <a:t>。</a:t>
            </a:r>
          </a:p>
          <a:p>
            <a:pPr eaLnBrk="1" hangingPunct="1">
              <a:lnSpc>
                <a:spcPct val="90000"/>
              </a:lnSpc>
              <a:spcBef>
                <a:spcPct val="60000"/>
              </a:spcBef>
            </a:pPr>
            <a:r>
              <a:rPr lang="zh-CN" altLang="en-US" sz="2600" dirty="0" smtClean="0"/>
              <a:t>例， </a:t>
            </a:r>
            <a:r>
              <a:rPr lang="en-US" altLang="zh-CN" sz="2600" dirty="0" smtClean="0"/>
              <a:t>SL(</a:t>
            </a:r>
            <a:r>
              <a:rPr lang="en-US" altLang="zh-CN" sz="2600" dirty="0" err="1" smtClean="0"/>
              <a:t>Sno</a:t>
            </a:r>
            <a:r>
              <a:rPr lang="en-US" altLang="zh-CN" sz="2600" dirty="0" smtClean="0"/>
              <a:t>, </a:t>
            </a:r>
            <a:r>
              <a:rPr lang="en-US" altLang="zh-CN" sz="2600" dirty="0" err="1" smtClean="0"/>
              <a:t>Sdept</a:t>
            </a:r>
            <a:r>
              <a:rPr lang="en-US" altLang="zh-CN" sz="2600" dirty="0" smtClean="0"/>
              <a:t>, </a:t>
            </a:r>
            <a:r>
              <a:rPr lang="en-US" altLang="zh-CN" sz="2600" dirty="0" err="1" smtClean="0"/>
              <a:t>Sloc</a:t>
            </a:r>
            <a:r>
              <a:rPr lang="en-US" altLang="zh-CN" sz="2600" dirty="0" smtClean="0"/>
              <a:t>) ∈ 2NF</a:t>
            </a:r>
          </a:p>
          <a:p>
            <a:pPr eaLnBrk="1" hangingPunct="1">
              <a:lnSpc>
                <a:spcPct val="90000"/>
              </a:lnSpc>
              <a:buFont typeface="Wingdings" pitchFamily="2" charset="2"/>
              <a:buNone/>
            </a:pPr>
            <a:r>
              <a:rPr lang="en-US" altLang="zh-CN" sz="2600" dirty="0" smtClean="0"/>
              <a:t>     SD</a:t>
            </a:r>
            <a:r>
              <a:rPr lang="zh-CN" altLang="en-US" sz="2600" dirty="0" smtClean="0"/>
              <a:t>（</a:t>
            </a:r>
            <a:r>
              <a:rPr lang="en-US" altLang="zh-CN" sz="2600" dirty="0" err="1" smtClean="0"/>
              <a:t>Sno</a:t>
            </a:r>
            <a:r>
              <a:rPr lang="zh-CN" altLang="en-US" sz="2600" dirty="0" smtClean="0"/>
              <a:t>， </a:t>
            </a:r>
            <a:r>
              <a:rPr lang="en-US" altLang="zh-CN" sz="2600" dirty="0" err="1" smtClean="0"/>
              <a:t>Sdept</a:t>
            </a:r>
            <a:r>
              <a:rPr lang="zh-CN" altLang="en-US" sz="2600" dirty="0" smtClean="0"/>
              <a:t>） ∈ </a:t>
            </a:r>
            <a:r>
              <a:rPr lang="en-US" altLang="zh-CN" sz="2600" dirty="0" smtClean="0"/>
              <a:t>3NF</a:t>
            </a:r>
          </a:p>
          <a:p>
            <a:pPr eaLnBrk="1" hangingPunct="1">
              <a:lnSpc>
                <a:spcPct val="90000"/>
              </a:lnSpc>
              <a:buFont typeface="Wingdings" pitchFamily="2" charset="2"/>
              <a:buNone/>
            </a:pPr>
            <a:r>
              <a:rPr lang="en-US" altLang="zh-CN" sz="2600" dirty="0" smtClean="0"/>
              <a:t>         DL</a:t>
            </a:r>
            <a:r>
              <a:rPr lang="zh-CN" altLang="en-US" sz="2600" dirty="0" smtClean="0"/>
              <a:t>（</a:t>
            </a:r>
            <a:r>
              <a:rPr lang="en-US" altLang="zh-CN" sz="2600" dirty="0" err="1" smtClean="0"/>
              <a:t>Sdept</a:t>
            </a:r>
            <a:r>
              <a:rPr lang="zh-CN" altLang="en-US" sz="2600" dirty="0" smtClean="0"/>
              <a:t>， </a:t>
            </a:r>
            <a:r>
              <a:rPr lang="en-US" altLang="zh-CN" sz="2600" dirty="0" err="1" smtClean="0"/>
              <a:t>Sloc</a:t>
            </a:r>
            <a:r>
              <a:rPr lang="zh-CN" altLang="en-US" sz="2600" dirty="0" smtClean="0"/>
              <a:t>）∈ </a:t>
            </a:r>
            <a:r>
              <a:rPr lang="en-US" altLang="zh-CN" sz="2600" dirty="0" smtClean="0"/>
              <a:t>3NF</a:t>
            </a:r>
          </a:p>
          <a:p>
            <a:pPr eaLnBrk="1" hangingPunct="1">
              <a:lnSpc>
                <a:spcPct val="90000"/>
              </a:lnSpc>
              <a:buFont typeface="Wingdings" pitchFamily="2" charset="2"/>
              <a:buNone/>
            </a:pPr>
            <a:endParaRPr lang="en-US" altLang="zh-CN" sz="2600" dirty="0" smtClean="0"/>
          </a:p>
          <a:p>
            <a:pPr eaLnBrk="1" hangingPunct="1">
              <a:lnSpc>
                <a:spcPct val="90000"/>
              </a:lnSpc>
              <a:buFont typeface="Wingdings" pitchFamily="2" charset="2"/>
              <a:buNone/>
            </a:pPr>
            <a:r>
              <a:rPr lang="en-US" altLang="zh-CN" sz="2600" dirty="0" smtClean="0"/>
              <a:t>       </a:t>
            </a:r>
            <a:r>
              <a:rPr lang="zh-CN" altLang="en-US" sz="2600" dirty="0" smtClean="0"/>
              <a:t>学生</a:t>
            </a:r>
            <a:r>
              <a:rPr lang="en-US" altLang="zh-CN" sz="2600" dirty="0" smtClean="0"/>
              <a:t>(</a:t>
            </a:r>
            <a:r>
              <a:rPr lang="zh-CN" altLang="en-US" sz="2600" dirty="0" smtClean="0"/>
              <a:t>学号，姓名，宿舍楼，宿舍号</a:t>
            </a:r>
            <a:r>
              <a:rPr lang="en-US" altLang="zh-CN" sz="2600" dirty="0" smtClean="0"/>
              <a:t>)∈ 3NF</a:t>
            </a:r>
          </a:p>
        </p:txBody>
      </p:sp>
      <p:sp>
        <p:nvSpPr>
          <p:cNvPr id="68612" name="Line 4"/>
          <p:cNvSpPr>
            <a:spLocks noChangeShapeType="1"/>
          </p:cNvSpPr>
          <p:nvPr/>
        </p:nvSpPr>
        <p:spPr bwMode="auto">
          <a:xfrm>
            <a:off x="4572000" y="2420938"/>
            <a:ext cx="288925"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8613" name="Line 5"/>
          <p:cNvSpPr>
            <a:spLocks noChangeShapeType="1"/>
          </p:cNvSpPr>
          <p:nvPr/>
        </p:nvSpPr>
        <p:spPr bwMode="auto">
          <a:xfrm>
            <a:off x="7524750" y="2420938"/>
            <a:ext cx="381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第三范式（续）</a:t>
            </a:r>
          </a:p>
        </p:txBody>
      </p:sp>
      <p:sp>
        <p:nvSpPr>
          <p:cNvPr id="69635" name="Rectangle 3"/>
          <p:cNvSpPr>
            <a:spLocks noGrp="1" noChangeArrowheads="1"/>
          </p:cNvSpPr>
          <p:nvPr>
            <p:ph type="body" idx="1"/>
          </p:nvPr>
        </p:nvSpPr>
        <p:spPr/>
        <p:txBody>
          <a:bodyPr/>
          <a:lstStyle/>
          <a:p>
            <a:pPr eaLnBrk="1" hangingPunct="1">
              <a:lnSpc>
                <a:spcPct val="90000"/>
              </a:lnSpc>
              <a:spcAft>
                <a:spcPct val="30000"/>
              </a:spcAft>
            </a:pPr>
            <a:r>
              <a:rPr lang="zh-CN" altLang="en-US" sz="2600" dirty="0" smtClean="0"/>
              <a:t>若</a:t>
            </a:r>
            <a:r>
              <a:rPr lang="en-US" altLang="zh-CN" sz="2600" dirty="0" smtClean="0"/>
              <a:t>R∈3NF</a:t>
            </a:r>
            <a:r>
              <a:rPr lang="zh-CN" altLang="en-US" sz="2600" dirty="0" smtClean="0"/>
              <a:t>，则</a:t>
            </a:r>
            <a:r>
              <a:rPr lang="en-US" altLang="zh-CN" sz="2600" dirty="0" smtClean="0"/>
              <a:t>R</a:t>
            </a:r>
            <a:r>
              <a:rPr lang="zh-CN" altLang="en-US" sz="2600" dirty="0" smtClean="0"/>
              <a:t>的每一个非主属性既</a:t>
            </a:r>
            <a:r>
              <a:rPr lang="zh-CN" altLang="en-US" sz="2600" b="1" dirty="0" smtClean="0">
                <a:solidFill>
                  <a:srgbClr val="FF0000"/>
                </a:solidFill>
              </a:rPr>
              <a:t>不部分函数依赖</a:t>
            </a:r>
            <a:r>
              <a:rPr lang="zh-CN" altLang="en-US" sz="2600" dirty="0" smtClean="0"/>
              <a:t>于候选码也</a:t>
            </a:r>
            <a:r>
              <a:rPr lang="zh-CN" altLang="en-US" sz="2600" b="1" dirty="0" smtClean="0">
                <a:solidFill>
                  <a:srgbClr val="FF0000"/>
                </a:solidFill>
              </a:rPr>
              <a:t>不传递函数依赖</a:t>
            </a:r>
            <a:r>
              <a:rPr lang="zh-CN" altLang="en-US" sz="2600" dirty="0" smtClean="0"/>
              <a:t>于候选码。</a:t>
            </a:r>
          </a:p>
          <a:p>
            <a:pPr eaLnBrk="1" hangingPunct="1">
              <a:lnSpc>
                <a:spcPct val="90000"/>
              </a:lnSpc>
              <a:spcAft>
                <a:spcPct val="30000"/>
              </a:spcAft>
            </a:pPr>
            <a:r>
              <a:rPr lang="zh-CN" altLang="en-US" sz="2600" dirty="0" smtClean="0"/>
              <a:t>如果</a:t>
            </a:r>
            <a:r>
              <a:rPr lang="en-US" altLang="zh-CN" sz="2600" dirty="0" smtClean="0"/>
              <a:t>R∈3NF</a:t>
            </a:r>
            <a:r>
              <a:rPr lang="zh-CN" altLang="en-US" sz="2600" dirty="0" smtClean="0"/>
              <a:t>，则</a:t>
            </a:r>
            <a:r>
              <a:rPr lang="en-US" altLang="zh-CN" sz="2600" dirty="0" smtClean="0"/>
              <a:t>R</a:t>
            </a:r>
            <a:r>
              <a:rPr lang="zh-CN" altLang="en-US" sz="2600" dirty="0" smtClean="0"/>
              <a:t>也是</a:t>
            </a:r>
            <a:r>
              <a:rPr lang="en-US" altLang="zh-CN" sz="2600" dirty="0" smtClean="0"/>
              <a:t>2NF</a:t>
            </a:r>
            <a:r>
              <a:rPr lang="zh-CN" altLang="en-US" sz="2600" dirty="0" smtClean="0"/>
              <a:t>。</a:t>
            </a:r>
          </a:p>
          <a:p>
            <a:pPr eaLnBrk="1" hangingPunct="1">
              <a:lnSpc>
                <a:spcPct val="90000"/>
              </a:lnSpc>
              <a:spcAft>
                <a:spcPct val="30000"/>
              </a:spcAft>
            </a:pPr>
            <a:r>
              <a:rPr lang="zh-CN" altLang="en-US" sz="2600" dirty="0" smtClean="0"/>
              <a:t>采用投影分解法将一个</a:t>
            </a:r>
            <a:r>
              <a:rPr lang="en-US" altLang="zh-CN" sz="2600" dirty="0" smtClean="0"/>
              <a:t>2NF</a:t>
            </a:r>
            <a:r>
              <a:rPr lang="zh-CN" altLang="en-US" sz="2600" dirty="0" smtClean="0"/>
              <a:t>的关系分解为多个</a:t>
            </a:r>
            <a:r>
              <a:rPr lang="en-US" altLang="zh-CN" sz="2600" dirty="0" smtClean="0"/>
              <a:t>3NF</a:t>
            </a:r>
            <a:r>
              <a:rPr lang="zh-CN" altLang="en-US" sz="2600" dirty="0" smtClean="0"/>
              <a:t>的关系，可以在一定程度上解决原</a:t>
            </a:r>
            <a:r>
              <a:rPr lang="en-US" altLang="zh-CN" sz="2600" dirty="0" smtClean="0"/>
              <a:t>2NF</a:t>
            </a:r>
            <a:r>
              <a:rPr lang="zh-CN" altLang="en-US" sz="2600" dirty="0" smtClean="0"/>
              <a:t>关系中存在的插入异常、删除异常、数据冗余度大、修改复杂等问题。</a:t>
            </a:r>
          </a:p>
          <a:p>
            <a:pPr eaLnBrk="1" hangingPunct="1">
              <a:lnSpc>
                <a:spcPct val="90000"/>
              </a:lnSpc>
            </a:pPr>
            <a:r>
              <a:rPr lang="zh-CN" altLang="en-US" sz="2600" dirty="0" smtClean="0"/>
              <a:t> 将一个</a:t>
            </a:r>
            <a:r>
              <a:rPr lang="en-US" altLang="zh-CN" sz="2600" dirty="0" smtClean="0"/>
              <a:t>2NF</a:t>
            </a:r>
            <a:r>
              <a:rPr lang="zh-CN" altLang="en-US" sz="2600" dirty="0" smtClean="0"/>
              <a:t>关系分解为多个</a:t>
            </a:r>
            <a:r>
              <a:rPr lang="en-US" altLang="zh-CN" sz="2600" dirty="0" smtClean="0"/>
              <a:t>3NF</a:t>
            </a:r>
            <a:r>
              <a:rPr lang="zh-CN" altLang="en-US" sz="2600" dirty="0" smtClean="0"/>
              <a:t>的关系后，</a:t>
            </a:r>
            <a:r>
              <a:rPr lang="zh-CN" altLang="en-US" sz="2600" b="1" dirty="0" smtClean="0">
                <a:solidFill>
                  <a:srgbClr val="FF0000"/>
                </a:solidFill>
              </a:rPr>
              <a:t>并不能完全消除</a:t>
            </a:r>
            <a:r>
              <a:rPr lang="zh-CN" altLang="en-US" sz="2600" dirty="0" smtClean="0"/>
              <a:t>关系模式中的各种异常情况和数据冗余。</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第三范式（续）</a:t>
            </a:r>
          </a:p>
        </p:txBody>
      </p:sp>
      <p:sp>
        <p:nvSpPr>
          <p:cNvPr id="70659" name="Rectangle 3"/>
          <p:cNvSpPr>
            <a:spLocks noGrp="1" noChangeArrowheads="1"/>
          </p:cNvSpPr>
          <p:nvPr>
            <p:ph type="body" idx="1"/>
          </p:nvPr>
        </p:nvSpPr>
        <p:spPr/>
        <p:txBody>
          <a:bodyPr/>
          <a:lstStyle/>
          <a:p>
            <a:pPr eaLnBrk="1" hangingPunct="1">
              <a:buFont typeface="Wingdings" pitchFamily="2" charset="2"/>
              <a:buNone/>
            </a:pPr>
            <a:r>
              <a:rPr lang="zh-CN" altLang="en-US" sz="2600" dirty="0" smtClean="0"/>
              <a:t>例：在关系模式</a:t>
            </a:r>
            <a:r>
              <a:rPr lang="en-US" altLang="zh-CN" sz="2600" dirty="0" smtClean="0"/>
              <a:t>STJ</a:t>
            </a:r>
            <a:r>
              <a:rPr lang="zh-CN" altLang="en-US" sz="2600" dirty="0" smtClean="0"/>
              <a:t>（</a:t>
            </a:r>
            <a:r>
              <a:rPr lang="en-US" altLang="zh-CN" sz="2600" dirty="0" smtClean="0"/>
              <a:t>S</a:t>
            </a:r>
            <a:r>
              <a:rPr lang="zh-CN" altLang="en-US" sz="2600" dirty="0" smtClean="0"/>
              <a:t>，</a:t>
            </a:r>
            <a:r>
              <a:rPr lang="en-US" altLang="zh-CN" sz="2600" dirty="0" smtClean="0"/>
              <a:t>T</a:t>
            </a:r>
            <a:r>
              <a:rPr lang="zh-CN" altLang="en-US" sz="2600" dirty="0" smtClean="0"/>
              <a:t>，</a:t>
            </a:r>
            <a:r>
              <a:rPr lang="en-US" altLang="zh-CN" sz="2600" dirty="0" smtClean="0"/>
              <a:t>J</a:t>
            </a:r>
            <a:r>
              <a:rPr lang="zh-CN" altLang="en-US" sz="2600" dirty="0" smtClean="0"/>
              <a:t>）中，</a:t>
            </a:r>
            <a:r>
              <a:rPr lang="en-US" altLang="zh-CN" sz="2600" dirty="0" smtClean="0"/>
              <a:t>S</a:t>
            </a:r>
            <a:r>
              <a:rPr lang="zh-CN" altLang="en-US" sz="2600" dirty="0" smtClean="0"/>
              <a:t>表示学生，</a:t>
            </a:r>
            <a:r>
              <a:rPr lang="en-US" altLang="zh-CN" sz="2600" dirty="0" smtClean="0"/>
              <a:t>T</a:t>
            </a:r>
            <a:r>
              <a:rPr lang="zh-CN" altLang="en-US" sz="2600" dirty="0" smtClean="0"/>
              <a:t>表示教师，</a:t>
            </a:r>
            <a:r>
              <a:rPr lang="en-US" altLang="zh-CN" sz="2600" dirty="0" smtClean="0"/>
              <a:t>J</a:t>
            </a:r>
            <a:r>
              <a:rPr lang="zh-CN" altLang="en-US" sz="2600" dirty="0" smtClean="0"/>
              <a:t>表示课程。</a:t>
            </a:r>
          </a:p>
          <a:p>
            <a:pPr eaLnBrk="1" hangingPunct="1"/>
            <a:r>
              <a:rPr lang="zh-CN" altLang="en-US" sz="2600" dirty="0" smtClean="0"/>
              <a:t>函数依赖：</a:t>
            </a:r>
          </a:p>
          <a:p>
            <a:pPr eaLnBrk="1" hangingPunct="1">
              <a:buFont typeface="Wingdings" pitchFamily="2" charset="2"/>
              <a:buNone/>
            </a:pPr>
            <a:r>
              <a:rPr lang="zh-CN" altLang="en-US" sz="2600" dirty="0" smtClean="0"/>
              <a:t>	假设每一教师只教一门课。每门课由若干教师教，但某一学生选定某门课，就确定了一个固定的教师。某个学生选修某个教师的课就确定了所选课的名称。于是有： </a:t>
            </a:r>
          </a:p>
          <a:p>
            <a:pPr eaLnBrk="1" hangingPunct="1">
              <a:buFont typeface="Wingdings" pitchFamily="2" charset="2"/>
              <a:buNone/>
            </a:pPr>
            <a:r>
              <a:rPr lang="zh-CN" altLang="en-US" sz="2600" dirty="0" smtClean="0"/>
              <a:t>               </a:t>
            </a:r>
            <a:r>
              <a:rPr lang="en-US" altLang="zh-CN" sz="2600" dirty="0" smtClean="0"/>
              <a:t>(S</a:t>
            </a:r>
            <a:r>
              <a:rPr lang="zh-CN" altLang="en-US" sz="2600" dirty="0" smtClean="0"/>
              <a:t>，</a:t>
            </a:r>
            <a:r>
              <a:rPr lang="en-US" altLang="zh-CN" sz="2600" dirty="0" smtClean="0"/>
              <a:t>J)→T</a:t>
            </a:r>
            <a:r>
              <a:rPr lang="zh-CN" altLang="en-US" sz="2600" dirty="0" smtClean="0"/>
              <a:t>，</a:t>
            </a:r>
            <a:r>
              <a:rPr lang="en-US" altLang="zh-CN" sz="2600" dirty="0" smtClean="0"/>
              <a:t>(S</a:t>
            </a:r>
            <a:r>
              <a:rPr lang="zh-CN" altLang="en-US" sz="2600" dirty="0" smtClean="0"/>
              <a:t>，</a:t>
            </a:r>
            <a:r>
              <a:rPr lang="en-US" altLang="zh-CN" sz="2600" dirty="0" smtClean="0"/>
              <a:t>T)→J</a:t>
            </a:r>
            <a:r>
              <a:rPr lang="zh-CN" altLang="en-US" sz="2600" dirty="0" smtClean="0"/>
              <a:t>，</a:t>
            </a:r>
            <a:r>
              <a:rPr lang="en-US" altLang="zh-CN" sz="2600" dirty="0" smtClean="0"/>
              <a:t>T→J</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第三范式（续）</a:t>
            </a:r>
          </a:p>
        </p:txBody>
      </p:sp>
      <p:sp>
        <p:nvSpPr>
          <p:cNvPr id="71683"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p>
        </p:txBody>
      </p:sp>
      <p:grpSp>
        <p:nvGrpSpPr>
          <p:cNvPr id="71684" name="Group 20"/>
          <p:cNvGrpSpPr>
            <a:grpSpLocks/>
          </p:cNvGrpSpPr>
          <p:nvPr/>
        </p:nvGrpSpPr>
        <p:grpSpPr bwMode="auto">
          <a:xfrm>
            <a:off x="2209800" y="2590800"/>
            <a:ext cx="4876800" cy="2971800"/>
            <a:chOff x="1392" y="1632"/>
            <a:chExt cx="3072" cy="1872"/>
          </a:xfrm>
        </p:grpSpPr>
        <p:sp>
          <p:nvSpPr>
            <p:cNvPr id="71685" name="Rectangle 5"/>
            <p:cNvSpPr>
              <a:spLocks noChangeArrowheads="1"/>
            </p:cNvSpPr>
            <p:nvPr/>
          </p:nvSpPr>
          <p:spPr bwMode="auto">
            <a:xfrm>
              <a:off x="1392" y="1632"/>
              <a:ext cx="591" cy="132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86" name="Text Box 6"/>
            <p:cNvSpPr txBox="1">
              <a:spLocks noChangeArrowheads="1"/>
            </p:cNvSpPr>
            <p:nvPr/>
          </p:nvSpPr>
          <p:spPr bwMode="auto">
            <a:xfrm>
              <a:off x="1510" y="1852"/>
              <a:ext cx="355"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a:t>
              </a:r>
            </a:p>
          </p:txBody>
        </p:sp>
        <p:sp>
          <p:nvSpPr>
            <p:cNvPr id="71687" name="Text Box 7"/>
            <p:cNvSpPr txBox="1">
              <a:spLocks noChangeArrowheads="1"/>
            </p:cNvSpPr>
            <p:nvPr/>
          </p:nvSpPr>
          <p:spPr bwMode="auto">
            <a:xfrm>
              <a:off x="1510" y="2403"/>
              <a:ext cx="355" cy="33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J</a:t>
              </a:r>
            </a:p>
          </p:txBody>
        </p:sp>
        <p:sp>
          <p:nvSpPr>
            <p:cNvPr id="71688" name="Text Box 8"/>
            <p:cNvSpPr txBox="1">
              <a:spLocks noChangeArrowheads="1"/>
            </p:cNvSpPr>
            <p:nvPr/>
          </p:nvSpPr>
          <p:spPr bwMode="auto">
            <a:xfrm>
              <a:off x="2219" y="2072"/>
              <a:ext cx="355"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T</a:t>
              </a:r>
            </a:p>
          </p:txBody>
        </p:sp>
        <p:sp>
          <p:nvSpPr>
            <p:cNvPr id="71689" name="Line 9"/>
            <p:cNvSpPr>
              <a:spLocks noChangeShapeType="1"/>
            </p:cNvSpPr>
            <p:nvPr/>
          </p:nvSpPr>
          <p:spPr bwMode="auto">
            <a:xfrm>
              <a:off x="1983" y="2183"/>
              <a:ext cx="2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90" name="Line 10"/>
            <p:cNvSpPr>
              <a:spLocks noChangeShapeType="1"/>
            </p:cNvSpPr>
            <p:nvPr/>
          </p:nvSpPr>
          <p:spPr bwMode="auto">
            <a:xfrm flipH="1">
              <a:off x="1865" y="2293"/>
              <a:ext cx="354" cy="33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91" name="Rectangle 11"/>
            <p:cNvSpPr>
              <a:spLocks noChangeArrowheads="1"/>
            </p:cNvSpPr>
            <p:nvPr/>
          </p:nvSpPr>
          <p:spPr bwMode="auto">
            <a:xfrm>
              <a:off x="3282" y="1632"/>
              <a:ext cx="591" cy="132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92" name="Text Box 12"/>
            <p:cNvSpPr txBox="1">
              <a:spLocks noChangeArrowheads="1"/>
            </p:cNvSpPr>
            <p:nvPr/>
          </p:nvSpPr>
          <p:spPr bwMode="auto">
            <a:xfrm>
              <a:off x="3401" y="1852"/>
              <a:ext cx="354"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a:t>
              </a:r>
            </a:p>
          </p:txBody>
        </p:sp>
        <p:sp>
          <p:nvSpPr>
            <p:cNvPr id="71693" name="Text Box 13"/>
            <p:cNvSpPr txBox="1">
              <a:spLocks noChangeArrowheads="1"/>
            </p:cNvSpPr>
            <p:nvPr/>
          </p:nvSpPr>
          <p:spPr bwMode="auto">
            <a:xfrm>
              <a:off x="3401" y="2403"/>
              <a:ext cx="354" cy="33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T</a:t>
              </a:r>
            </a:p>
          </p:txBody>
        </p:sp>
        <p:sp>
          <p:nvSpPr>
            <p:cNvPr id="71694" name="Text Box 14"/>
            <p:cNvSpPr txBox="1">
              <a:spLocks noChangeArrowheads="1"/>
            </p:cNvSpPr>
            <p:nvPr/>
          </p:nvSpPr>
          <p:spPr bwMode="auto">
            <a:xfrm>
              <a:off x="4110" y="2072"/>
              <a:ext cx="354"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J</a:t>
              </a:r>
            </a:p>
          </p:txBody>
        </p:sp>
        <p:sp>
          <p:nvSpPr>
            <p:cNvPr id="71695" name="Line 15"/>
            <p:cNvSpPr>
              <a:spLocks noChangeShapeType="1"/>
            </p:cNvSpPr>
            <p:nvPr/>
          </p:nvSpPr>
          <p:spPr bwMode="auto">
            <a:xfrm>
              <a:off x="3873" y="2183"/>
              <a:ext cx="23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96" name="Line 16"/>
            <p:cNvSpPr>
              <a:spLocks noChangeShapeType="1"/>
            </p:cNvSpPr>
            <p:nvPr/>
          </p:nvSpPr>
          <p:spPr bwMode="auto">
            <a:xfrm flipH="1">
              <a:off x="3755" y="2293"/>
              <a:ext cx="355" cy="330"/>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697" name="Text Box 17"/>
            <p:cNvSpPr txBox="1">
              <a:spLocks noChangeArrowheads="1"/>
            </p:cNvSpPr>
            <p:nvPr/>
          </p:nvSpPr>
          <p:spPr bwMode="auto">
            <a:xfrm>
              <a:off x="2574" y="3174"/>
              <a:ext cx="59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STJ</a:t>
              </a:r>
            </a:p>
          </p:txBody>
        </p:sp>
      </p:gr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pPr eaLnBrk="1" hangingPunct="1"/>
            <a:r>
              <a:rPr lang="zh-CN" altLang="en-US" smtClean="0"/>
              <a:t>第三范式（续）</a:t>
            </a:r>
          </a:p>
        </p:txBody>
      </p:sp>
      <p:sp>
        <p:nvSpPr>
          <p:cNvPr id="72707" name="Rectangle 1027"/>
          <p:cNvSpPr>
            <a:spLocks noGrp="1" noChangeArrowheads="1"/>
          </p:cNvSpPr>
          <p:nvPr>
            <p:ph type="body" idx="1"/>
          </p:nvPr>
        </p:nvSpPr>
        <p:spPr/>
        <p:txBody>
          <a:bodyPr/>
          <a:lstStyle/>
          <a:p>
            <a:pPr algn="just" eaLnBrk="1" hangingPunct="1">
              <a:lnSpc>
                <a:spcPct val="90000"/>
              </a:lnSpc>
            </a:pPr>
            <a:r>
              <a:rPr lang="en-US" altLang="zh-CN" sz="3400" dirty="0" smtClean="0"/>
              <a:t>(S</a:t>
            </a:r>
            <a:r>
              <a:rPr lang="zh-CN" altLang="en-US" sz="3400" dirty="0" smtClean="0"/>
              <a:t>，</a:t>
            </a:r>
            <a:r>
              <a:rPr lang="en-US" altLang="zh-CN" sz="3400" dirty="0" smtClean="0"/>
              <a:t>J)</a:t>
            </a:r>
            <a:r>
              <a:rPr lang="zh-CN" altLang="en-US" sz="3400" dirty="0" smtClean="0"/>
              <a:t>和</a:t>
            </a:r>
            <a:r>
              <a:rPr lang="en-US" altLang="zh-CN" sz="3400" dirty="0" smtClean="0"/>
              <a:t>(S</a:t>
            </a:r>
            <a:r>
              <a:rPr lang="zh-CN" altLang="en-US" sz="3400" dirty="0" smtClean="0"/>
              <a:t>，</a:t>
            </a:r>
            <a:r>
              <a:rPr lang="en-US" altLang="zh-CN" sz="3400" dirty="0" smtClean="0"/>
              <a:t>T)</a:t>
            </a:r>
            <a:r>
              <a:rPr lang="zh-CN" altLang="en-US" sz="3400" dirty="0" smtClean="0"/>
              <a:t>都可以作为候选码。</a:t>
            </a:r>
          </a:p>
          <a:p>
            <a:pPr algn="just" eaLnBrk="1" hangingPunct="1">
              <a:lnSpc>
                <a:spcPct val="90000"/>
              </a:lnSpc>
              <a:buFont typeface="Wingdings" pitchFamily="2" charset="2"/>
              <a:buNone/>
            </a:pPr>
            <a:r>
              <a:rPr lang="zh-CN" altLang="en-US" sz="3400" dirty="0" smtClean="0">
                <a:latin typeface="Courier New" pitchFamily="49" charset="0"/>
              </a:rPr>
              <a:t> </a:t>
            </a:r>
            <a:endParaRPr lang="zh-CN" altLang="en-US" sz="3400" dirty="0" smtClean="0"/>
          </a:p>
          <a:p>
            <a:pPr algn="just" eaLnBrk="1" hangingPunct="1">
              <a:lnSpc>
                <a:spcPct val="90000"/>
              </a:lnSpc>
            </a:pPr>
            <a:r>
              <a:rPr lang="en-US" altLang="zh-CN" sz="3400" dirty="0" smtClean="0"/>
              <a:t>STJ∈3NF</a:t>
            </a:r>
          </a:p>
          <a:p>
            <a:pPr algn="just" eaLnBrk="1" hangingPunct="1">
              <a:lnSpc>
                <a:spcPct val="90000"/>
              </a:lnSpc>
              <a:buFont typeface="Wingdings" pitchFamily="2" charset="2"/>
              <a:buNone/>
            </a:pPr>
            <a:r>
              <a:rPr lang="en-US" altLang="zh-CN" sz="3400" dirty="0" smtClean="0">
                <a:latin typeface="Courier New" pitchFamily="49" charset="0"/>
              </a:rPr>
              <a:t> </a:t>
            </a:r>
            <a:endParaRPr lang="en-US" altLang="zh-CN" sz="3400" dirty="0" smtClean="0"/>
          </a:p>
          <a:p>
            <a:pPr eaLnBrk="1" hangingPunct="1">
              <a:lnSpc>
                <a:spcPct val="90000"/>
              </a:lnSpc>
            </a:pPr>
            <a:r>
              <a:rPr lang="en-US" altLang="zh-CN" sz="3400" dirty="0" smtClean="0"/>
              <a:t>T→J</a:t>
            </a:r>
            <a:r>
              <a:rPr lang="zh-CN" altLang="en-US" sz="3400" dirty="0" smtClean="0"/>
              <a:t>，即</a:t>
            </a:r>
            <a:r>
              <a:rPr lang="en-US" altLang="zh-CN" sz="3400" dirty="0" smtClean="0"/>
              <a:t>T</a:t>
            </a:r>
            <a:r>
              <a:rPr lang="zh-CN" altLang="en-US" sz="3400" dirty="0" smtClean="0"/>
              <a:t>是决定属性集，可是</a:t>
            </a:r>
            <a:r>
              <a:rPr lang="en-US" altLang="zh-CN" sz="3400" dirty="0" smtClean="0"/>
              <a:t>T</a:t>
            </a:r>
            <a:r>
              <a:rPr lang="zh-CN" altLang="en-US" sz="3400" dirty="0" smtClean="0"/>
              <a:t>只是主属性，它既不是候选码，也不包含候选码。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69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数据依赖</a:t>
            </a:r>
          </a:p>
        </p:txBody>
      </p:sp>
      <p:sp>
        <p:nvSpPr>
          <p:cNvPr id="9219" name="Rectangle 3"/>
          <p:cNvSpPr>
            <a:spLocks noGrp="1" noChangeArrowheads="1"/>
          </p:cNvSpPr>
          <p:nvPr>
            <p:ph type="body" idx="1"/>
          </p:nvPr>
        </p:nvSpPr>
        <p:spPr/>
        <p:txBody>
          <a:bodyPr/>
          <a:lstStyle/>
          <a:p>
            <a:pPr eaLnBrk="1" hangingPunct="1">
              <a:lnSpc>
                <a:spcPct val="180000"/>
              </a:lnSpc>
            </a:pPr>
            <a:r>
              <a:rPr lang="zh-CN" altLang="en-US" dirty="0" smtClean="0">
                <a:solidFill>
                  <a:schemeClr val="accent2"/>
                </a:solidFill>
              </a:rPr>
              <a:t>关系模式中的数据依赖</a:t>
            </a:r>
          </a:p>
          <a:p>
            <a:pPr eaLnBrk="1" hangingPunct="1">
              <a:lnSpc>
                <a:spcPct val="180000"/>
              </a:lnSpc>
            </a:pPr>
            <a:r>
              <a:rPr lang="zh-CN" altLang="en-US" dirty="0" smtClean="0"/>
              <a:t>数据依赖对关系模式的影响</a:t>
            </a:r>
          </a:p>
          <a:p>
            <a:pPr eaLnBrk="1" hangingPunct="1">
              <a:lnSpc>
                <a:spcPct val="180000"/>
              </a:lnSpc>
            </a:pPr>
            <a:r>
              <a:rPr lang="zh-CN" altLang="en-US" dirty="0" smtClean="0"/>
              <a:t>有关概念</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第三范式（续）</a:t>
            </a:r>
          </a:p>
        </p:txBody>
      </p:sp>
      <p:sp>
        <p:nvSpPr>
          <p:cNvPr id="73731" name="Rectangle 3"/>
          <p:cNvSpPr>
            <a:spLocks noGrp="1" noChangeArrowheads="1"/>
          </p:cNvSpPr>
          <p:nvPr>
            <p:ph type="body" idx="1"/>
          </p:nvPr>
        </p:nvSpPr>
        <p:spPr/>
        <p:txBody>
          <a:bodyPr/>
          <a:lstStyle/>
          <a:p>
            <a:pPr eaLnBrk="1" hangingPunct="1">
              <a:lnSpc>
                <a:spcPct val="90000"/>
              </a:lnSpc>
            </a:pPr>
            <a:r>
              <a:rPr lang="zh-CN" altLang="en-US" sz="2600" smtClean="0"/>
              <a:t>存在的问题：</a:t>
            </a:r>
          </a:p>
          <a:p>
            <a:pPr eaLnBrk="1" hangingPunct="1">
              <a:lnSpc>
                <a:spcPct val="90000"/>
              </a:lnSpc>
              <a:buFont typeface="Wingdings" pitchFamily="2" charset="2"/>
              <a:buNone/>
            </a:pPr>
            <a:endParaRPr lang="zh-CN" altLang="en-US" sz="2600" smtClean="0"/>
          </a:p>
          <a:p>
            <a:pPr eaLnBrk="1" hangingPunct="1">
              <a:buFont typeface="Wingdings" pitchFamily="2" charset="2"/>
              <a:buNone/>
            </a:pPr>
            <a:r>
              <a:rPr lang="en-US" altLang="zh-CN" sz="2600" smtClean="0"/>
              <a:t>(1) </a:t>
            </a:r>
            <a:r>
              <a:rPr lang="zh-CN" altLang="en-US" sz="2600" smtClean="0"/>
              <a:t>插入异常</a:t>
            </a:r>
          </a:p>
          <a:p>
            <a:pPr eaLnBrk="1" hangingPunct="1">
              <a:buFont typeface="Wingdings" pitchFamily="2" charset="2"/>
              <a:buNone/>
            </a:pPr>
            <a:r>
              <a:rPr lang="zh-CN" altLang="en-US" sz="2600" smtClean="0"/>
              <a:t>	如果某个教师开设了某门课程，但尚未有学生选修，则有关信息也无法存入数据库中。</a:t>
            </a:r>
          </a:p>
          <a:p>
            <a:pPr eaLnBrk="1" hangingPunct="1">
              <a:buFont typeface="Wingdings" pitchFamily="2" charset="2"/>
              <a:buNone/>
            </a:pPr>
            <a:r>
              <a:rPr lang="zh-CN" altLang="en-US" sz="2600" smtClean="0"/>
              <a:t>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p:txBody>
          <a:bodyPr/>
          <a:lstStyle/>
          <a:p>
            <a:pPr eaLnBrk="1" hangingPunct="1"/>
            <a:r>
              <a:rPr lang="zh-CN" altLang="en-US" smtClean="0"/>
              <a:t>第三范式（续）</a:t>
            </a:r>
          </a:p>
        </p:txBody>
      </p:sp>
      <p:sp>
        <p:nvSpPr>
          <p:cNvPr id="74755" name="Rectangle 1027"/>
          <p:cNvSpPr>
            <a:spLocks noGrp="1" noChangeArrowheads="1"/>
          </p:cNvSpPr>
          <p:nvPr>
            <p:ph type="body" idx="1"/>
          </p:nvPr>
        </p:nvSpPr>
        <p:spPr/>
        <p:txBody>
          <a:bodyPr/>
          <a:lstStyle/>
          <a:p>
            <a:pPr eaLnBrk="1" hangingPunct="1">
              <a:lnSpc>
                <a:spcPct val="120000"/>
              </a:lnSpc>
              <a:buFont typeface="Wingdings" pitchFamily="2" charset="2"/>
              <a:buNone/>
            </a:pPr>
            <a:r>
              <a:rPr lang="en-US" altLang="zh-CN" sz="2600" dirty="0" smtClean="0"/>
              <a:t>(2) </a:t>
            </a:r>
            <a:r>
              <a:rPr lang="zh-CN" altLang="en-US" sz="2600" dirty="0" smtClean="0"/>
              <a:t>删除异常</a:t>
            </a:r>
          </a:p>
          <a:p>
            <a:pPr eaLnBrk="1" hangingPunct="1">
              <a:lnSpc>
                <a:spcPct val="110000"/>
              </a:lnSpc>
              <a:buFont typeface="Wingdings" pitchFamily="2" charset="2"/>
              <a:buNone/>
            </a:pPr>
            <a:r>
              <a:rPr lang="zh-CN" altLang="en-US" sz="2600" dirty="0" smtClean="0"/>
              <a:t>	如果选修过某门课程的学生全部毕业了，在删除这些学生元组的同时，相应教师开设该门课程的信息也同时丢掉了。</a:t>
            </a:r>
          </a:p>
          <a:p>
            <a:pPr eaLnBrk="1" hangingPunct="1">
              <a:lnSpc>
                <a:spcPct val="110000"/>
              </a:lnSpc>
              <a:buFont typeface="Wingdings" pitchFamily="2" charset="2"/>
              <a:buNone/>
            </a:pPr>
            <a:endParaRPr lang="zh-CN" altLang="en-US" sz="2600" dirty="0" smtClean="0"/>
          </a:p>
          <a:p>
            <a:pPr eaLnBrk="1" hangingPunct="1">
              <a:buFont typeface="Wingdings" pitchFamily="2" charset="2"/>
              <a:buNone/>
            </a:pPr>
            <a:r>
              <a:rPr lang="en-US" altLang="zh-CN" sz="2600" dirty="0" smtClean="0"/>
              <a:t>(3) </a:t>
            </a:r>
            <a:r>
              <a:rPr lang="zh-CN" altLang="en-US" sz="2600" dirty="0" smtClean="0"/>
              <a:t>数据冗余度大</a:t>
            </a:r>
          </a:p>
          <a:p>
            <a:pPr eaLnBrk="1" hangingPunct="1">
              <a:buFont typeface="Wingdings" pitchFamily="2" charset="2"/>
              <a:buNone/>
            </a:pPr>
            <a:r>
              <a:rPr lang="zh-CN" altLang="en-US" sz="2600" dirty="0" smtClean="0"/>
              <a:t>	虽然一个教师只教一门课，但每个选修该教师该门课程的学生元组都要记录这一信息。</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第三范式（续）</a:t>
            </a:r>
          </a:p>
        </p:txBody>
      </p:sp>
      <p:sp>
        <p:nvSpPr>
          <p:cNvPr id="75779" name="Rectangle 3"/>
          <p:cNvSpPr>
            <a:spLocks noGrp="1" noChangeArrowheads="1"/>
          </p:cNvSpPr>
          <p:nvPr>
            <p:ph type="body" idx="1"/>
          </p:nvPr>
        </p:nvSpPr>
        <p:spPr/>
        <p:txBody>
          <a:bodyPr/>
          <a:lstStyle/>
          <a:p>
            <a:pPr eaLnBrk="1" hangingPunct="1">
              <a:buFont typeface="Wingdings" pitchFamily="2" charset="2"/>
              <a:buNone/>
            </a:pPr>
            <a:r>
              <a:rPr lang="en-US" altLang="zh-CN" sz="2600" dirty="0" smtClean="0"/>
              <a:t>(4) </a:t>
            </a:r>
            <a:r>
              <a:rPr lang="zh-CN" altLang="en-US" sz="2600" dirty="0" smtClean="0"/>
              <a:t>修改复杂</a:t>
            </a:r>
          </a:p>
          <a:p>
            <a:pPr eaLnBrk="1" hangingPunct="1">
              <a:buFont typeface="Wingdings" pitchFamily="2" charset="2"/>
              <a:buNone/>
            </a:pPr>
            <a:r>
              <a:rPr lang="zh-CN" altLang="en-US" sz="2600" dirty="0" smtClean="0"/>
              <a:t>	某个教师开设的某门课程改名后，所有选修了该教师该门课程的学生元组都要进行相应修改。</a:t>
            </a:r>
          </a:p>
          <a:p>
            <a:pPr eaLnBrk="1" hangingPunct="1">
              <a:buFont typeface="Wingdings" pitchFamily="2" charset="2"/>
              <a:buNone/>
            </a:pPr>
            <a:endParaRPr lang="zh-CN" altLang="en-US" sz="2600" dirty="0" smtClean="0"/>
          </a:p>
          <a:p>
            <a:pPr eaLnBrk="1" hangingPunct="1">
              <a:buFont typeface="Wingdings" pitchFamily="2" charset="2"/>
              <a:buNone/>
            </a:pPr>
            <a:r>
              <a:rPr lang="zh-CN" altLang="en-US" sz="2600" dirty="0" smtClean="0"/>
              <a:t>	因此虽然</a:t>
            </a:r>
            <a:r>
              <a:rPr lang="en-US" altLang="zh-CN" sz="2600" dirty="0" smtClean="0"/>
              <a:t>STJ∈3NF</a:t>
            </a:r>
            <a:r>
              <a:rPr lang="zh-CN" altLang="en-US" sz="2600" dirty="0" smtClean="0"/>
              <a:t>，但它仍</a:t>
            </a:r>
            <a:r>
              <a:rPr lang="zh-CN" altLang="en-US" sz="2600" b="1" dirty="0" smtClean="0">
                <a:solidFill>
                  <a:srgbClr val="FF0000"/>
                </a:solidFill>
              </a:rPr>
              <a:t>不是</a:t>
            </a:r>
            <a:r>
              <a:rPr lang="zh-CN" altLang="en-US" sz="2600" dirty="0" smtClean="0"/>
              <a:t>一个理想的关系模式。</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第三范式（续）</a:t>
            </a:r>
          </a:p>
        </p:txBody>
      </p:sp>
      <p:sp>
        <p:nvSpPr>
          <p:cNvPr id="76803" name="Rectangle 3"/>
          <p:cNvSpPr>
            <a:spLocks noGrp="1" noChangeArrowheads="1"/>
          </p:cNvSpPr>
          <p:nvPr>
            <p:ph type="body" idx="1"/>
          </p:nvPr>
        </p:nvSpPr>
        <p:spPr>
          <a:xfrm>
            <a:off x="914400" y="1828800"/>
            <a:ext cx="7772400" cy="4114800"/>
          </a:xfrm>
        </p:spPr>
        <p:txBody>
          <a:bodyPr/>
          <a:lstStyle/>
          <a:p>
            <a:pPr eaLnBrk="1" hangingPunct="1"/>
            <a:r>
              <a:rPr lang="zh-CN" altLang="en-US" sz="2600" dirty="0" smtClean="0"/>
              <a:t>原因：</a:t>
            </a:r>
          </a:p>
          <a:p>
            <a:pPr eaLnBrk="1" hangingPunct="1">
              <a:buFont typeface="Wingdings" pitchFamily="2" charset="2"/>
              <a:buNone/>
            </a:pPr>
            <a:r>
              <a:rPr lang="zh-CN" altLang="en-US" sz="2600" dirty="0" smtClean="0"/>
              <a:t>	主属性</a:t>
            </a:r>
            <a:r>
              <a:rPr lang="en-US" altLang="zh-CN" sz="2600" dirty="0" smtClean="0"/>
              <a:t>J</a:t>
            </a:r>
            <a:r>
              <a:rPr lang="zh-CN" altLang="en-US" sz="2600" dirty="0" smtClean="0"/>
              <a:t>依赖于</a:t>
            </a:r>
            <a:r>
              <a:rPr lang="en-US" altLang="zh-CN" sz="2600" dirty="0" smtClean="0"/>
              <a:t>T</a:t>
            </a:r>
            <a:r>
              <a:rPr lang="zh-CN" altLang="en-US" sz="2600" dirty="0" smtClean="0"/>
              <a:t>，即主属性</a:t>
            </a:r>
            <a:r>
              <a:rPr lang="en-US" altLang="zh-CN" sz="2600" dirty="0" smtClean="0"/>
              <a:t>J</a:t>
            </a:r>
            <a:r>
              <a:rPr lang="zh-CN" altLang="en-US" sz="2600" dirty="0" smtClean="0"/>
              <a:t>部分依赖于码</a:t>
            </a:r>
            <a:r>
              <a:rPr lang="en-US" altLang="zh-CN" sz="2600" dirty="0" smtClean="0"/>
              <a:t>(S, T)</a:t>
            </a:r>
            <a:r>
              <a:rPr lang="zh-CN" altLang="en-US" sz="2600" dirty="0" smtClean="0"/>
              <a:t>。</a:t>
            </a:r>
          </a:p>
          <a:p>
            <a:pPr eaLnBrk="1" hangingPunct="1">
              <a:buFont typeface="Wingdings" pitchFamily="2" charset="2"/>
              <a:buNone/>
            </a:pPr>
            <a:endParaRPr lang="zh-CN" altLang="en-US" sz="2600" dirty="0" smtClean="0"/>
          </a:p>
          <a:p>
            <a:pPr eaLnBrk="1" hangingPunct="1"/>
            <a:r>
              <a:rPr lang="zh-CN" altLang="en-US" sz="2600" dirty="0" smtClean="0"/>
              <a:t>解决方法：  </a:t>
            </a:r>
          </a:p>
          <a:p>
            <a:pPr eaLnBrk="1" hangingPunct="1">
              <a:buFont typeface="Wingdings" pitchFamily="2" charset="2"/>
              <a:buNone/>
            </a:pPr>
            <a:r>
              <a:rPr lang="zh-CN" altLang="en-US" sz="2600" dirty="0" smtClean="0"/>
              <a:t>	采用投影分解法，将</a:t>
            </a:r>
            <a:r>
              <a:rPr lang="en-US" altLang="zh-CN" sz="2600" dirty="0" smtClean="0"/>
              <a:t>STJ</a:t>
            </a:r>
            <a:r>
              <a:rPr lang="zh-CN" altLang="en-US" sz="2600" dirty="0" smtClean="0"/>
              <a:t>分解为二个关系模式：</a:t>
            </a:r>
          </a:p>
          <a:p>
            <a:pPr eaLnBrk="1" hangingPunct="1">
              <a:buFont typeface="Wingdings" pitchFamily="2" charset="2"/>
              <a:buNone/>
            </a:pPr>
            <a:r>
              <a:rPr lang="zh-CN" altLang="en-US" sz="2600" dirty="0" smtClean="0"/>
              <a:t>               </a:t>
            </a:r>
            <a:r>
              <a:rPr lang="en-US" altLang="zh-CN" sz="2600" dirty="0" smtClean="0"/>
              <a:t>SJ(S</a:t>
            </a:r>
            <a:r>
              <a:rPr lang="zh-CN" altLang="en-US" sz="2600" dirty="0" smtClean="0"/>
              <a:t>，</a:t>
            </a:r>
            <a:r>
              <a:rPr lang="en-US" altLang="zh-CN" sz="2600" dirty="0" smtClean="0"/>
              <a:t>J)</a:t>
            </a:r>
          </a:p>
          <a:p>
            <a:pPr eaLnBrk="1" hangingPunct="1">
              <a:buFont typeface="Wingdings" pitchFamily="2" charset="2"/>
              <a:buNone/>
            </a:pPr>
            <a:r>
              <a:rPr lang="en-US" altLang="zh-CN" sz="2600" dirty="0" smtClean="0"/>
              <a:t>               TJ(T</a:t>
            </a:r>
            <a:r>
              <a:rPr lang="zh-CN" altLang="en-US" sz="2600" dirty="0" smtClean="0"/>
              <a:t>，</a:t>
            </a:r>
            <a:r>
              <a:rPr lang="en-US" altLang="zh-CN" sz="2600" dirty="0" smtClean="0"/>
              <a:t>J)</a:t>
            </a:r>
            <a:endParaRPr lang="en-US" altLang="zh-CN" sz="2100"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第三范式（续）</a:t>
            </a:r>
          </a:p>
        </p:txBody>
      </p:sp>
      <p:sp>
        <p:nvSpPr>
          <p:cNvPr id="77827"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p>
        </p:txBody>
      </p:sp>
      <p:grpSp>
        <p:nvGrpSpPr>
          <p:cNvPr id="77828" name="Group 4"/>
          <p:cNvGrpSpPr>
            <a:grpSpLocks/>
          </p:cNvGrpSpPr>
          <p:nvPr/>
        </p:nvGrpSpPr>
        <p:grpSpPr bwMode="auto">
          <a:xfrm>
            <a:off x="2209800" y="2590800"/>
            <a:ext cx="4876800" cy="2971800"/>
            <a:chOff x="1392" y="1632"/>
            <a:chExt cx="3072" cy="1872"/>
          </a:xfrm>
        </p:grpSpPr>
        <p:sp>
          <p:nvSpPr>
            <p:cNvPr id="77835" name="Rectangle 5"/>
            <p:cNvSpPr>
              <a:spLocks noChangeArrowheads="1"/>
            </p:cNvSpPr>
            <p:nvPr/>
          </p:nvSpPr>
          <p:spPr bwMode="auto">
            <a:xfrm>
              <a:off x="1392" y="1632"/>
              <a:ext cx="591" cy="132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36" name="Text Box 6"/>
            <p:cNvSpPr txBox="1">
              <a:spLocks noChangeArrowheads="1"/>
            </p:cNvSpPr>
            <p:nvPr/>
          </p:nvSpPr>
          <p:spPr bwMode="auto">
            <a:xfrm>
              <a:off x="1510" y="1852"/>
              <a:ext cx="355"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a:t>
              </a:r>
            </a:p>
          </p:txBody>
        </p:sp>
        <p:sp>
          <p:nvSpPr>
            <p:cNvPr id="77837" name="Text Box 7"/>
            <p:cNvSpPr txBox="1">
              <a:spLocks noChangeArrowheads="1"/>
            </p:cNvSpPr>
            <p:nvPr/>
          </p:nvSpPr>
          <p:spPr bwMode="auto">
            <a:xfrm>
              <a:off x="1510" y="2403"/>
              <a:ext cx="355" cy="33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J</a:t>
              </a:r>
            </a:p>
          </p:txBody>
        </p:sp>
        <p:sp>
          <p:nvSpPr>
            <p:cNvPr id="77838" name="Text Box 8"/>
            <p:cNvSpPr txBox="1">
              <a:spLocks noChangeArrowheads="1"/>
            </p:cNvSpPr>
            <p:nvPr/>
          </p:nvSpPr>
          <p:spPr bwMode="auto">
            <a:xfrm>
              <a:off x="2219" y="2072"/>
              <a:ext cx="355"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T</a:t>
              </a:r>
            </a:p>
          </p:txBody>
        </p:sp>
        <p:sp>
          <p:nvSpPr>
            <p:cNvPr id="77839" name="Line 9"/>
            <p:cNvSpPr>
              <a:spLocks noChangeShapeType="1"/>
            </p:cNvSpPr>
            <p:nvPr/>
          </p:nvSpPr>
          <p:spPr bwMode="auto">
            <a:xfrm>
              <a:off x="1983" y="2183"/>
              <a:ext cx="2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0" name="Line 10"/>
            <p:cNvSpPr>
              <a:spLocks noChangeShapeType="1"/>
            </p:cNvSpPr>
            <p:nvPr/>
          </p:nvSpPr>
          <p:spPr bwMode="auto">
            <a:xfrm flipH="1">
              <a:off x="1865" y="2293"/>
              <a:ext cx="354" cy="33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1" name="Rectangle 11"/>
            <p:cNvSpPr>
              <a:spLocks noChangeArrowheads="1"/>
            </p:cNvSpPr>
            <p:nvPr/>
          </p:nvSpPr>
          <p:spPr bwMode="auto">
            <a:xfrm>
              <a:off x="3282" y="1632"/>
              <a:ext cx="591" cy="132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2" name="Text Box 12"/>
            <p:cNvSpPr txBox="1">
              <a:spLocks noChangeArrowheads="1"/>
            </p:cNvSpPr>
            <p:nvPr/>
          </p:nvSpPr>
          <p:spPr bwMode="auto">
            <a:xfrm>
              <a:off x="3401" y="1852"/>
              <a:ext cx="354"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a:t>
              </a:r>
            </a:p>
          </p:txBody>
        </p:sp>
        <p:sp>
          <p:nvSpPr>
            <p:cNvPr id="77843" name="Text Box 13"/>
            <p:cNvSpPr txBox="1">
              <a:spLocks noChangeArrowheads="1"/>
            </p:cNvSpPr>
            <p:nvPr/>
          </p:nvSpPr>
          <p:spPr bwMode="auto">
            <a:xfrm>
              <a:off x="3401" y="2403"/>
              <a:ext cx="354" cy="33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T</a:t>
              </a:r>
            </a:p>
          </p:txBody>
        </p:sp>
        <p:sp>
          <p:nvSpPr>
            <p:cNvPr id="77844" name="Text Box 14"/>
            <p:cNvSpPr txBox="1">
              <a:spLocks noChangeArrowheads="1"/>
            </p:cNvSpPr>
            <p:nvPr/>
          </p:nvSpPr>
          <p:spPr bwMode="auto">
            <a:xfrm>
              <a:off x="4110" y="2072"/>
              <a:ext cx="354" cy="331"/>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J</a:t>
              </a:r>
            </a:p>
          </p:txBody>
        </p:sp>
        <p:sp>
          <p:nvSpPr>
            <p:cNvPr id="77845" name="Line 15"/>
            <p:cNvSpPr>
              <a:spLocks noChangeShapeType="1"/>
            </p:cNvSpPr>
            <p:nvPr/>
          </p:nvSpPr>
          <p:spPr bwMode="auto">
            <a:xfrm>
              <a:off x="3873" y="2183"/>
              <a:ext cx="237"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6" name="Line 16"/>
            <p:cNvSpPr>
              <a:spLocks noChangeShapeType="1"/>
            </p:cNvSpPr>
            <p:nvPr/>
          </p:nvSpPr>
          <p:spPr bwMode="auto">
            <a:xfrm flipH="1">
              <a:off x="3755" y="2293"/>
              <a:ext cx="355" cy="330"/>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7" name="Text Box 17"/>
            <p:cNvSpPr txBox="1">
              <a:spLocks noChangeArrowheads="1"/>
            </p:cNvSpPr>
            <p:nvPr/>
          </p:nvSpPr>
          <p:spPr bwMode="auto">
            <a:xfrm>
              <a:off x="2574" y="3174"/>
              <a:ext cx="590"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STJ</a:t>
              </a:r>
            </a:p>
          </p:txBody>
        </p:sp>
      </p:grpSp>
      <p:grpSp>
        <p:nvGrpSpPr>
          <p:cNvPr id="634905" name="Group 25"/>
          <p:cNvGrpSpPr>
            <a:grpSpLocks/>
          </p:cNvGrpSpPr>
          <p:nvPr/>
        </p:nvGrpSpPr>
        <p:grpSpPr bwMode="auto">
          <a:xfrm>
            <a:off x="1981200" y="2959100"/>
            <a:ext cx="5534025" cy="1917700"/>
            <a:chOff x="1248" y="1864"/>
            <a:chExt cx="3486" cy="1208"/>
          </a:xfrm>
        </p:grpSpPr>
        <p:sp>
          <p:nvSpPr>
            <p:cNvPr id="77833" name="Freeform 19"/>
            <p:cNvSpPr>
              <a:spLocks/>
            </p:cNvSpPr>
            <p:nvPr/>
          </p:nvSpPr>
          <p:spPr bwMode="auto">
            <a:xfrm>
              <a:off x="2784" y="1968"/>
              <a:ext cx="1950" cy="1104"/>
            </a:xfrm>
            <a:custGeom>
              <a:avLst/>
              <a:gdLst>
                <a:gd name="T0" fmla="*/ 523 w 1735"/>
                <a:gd name="T1" fmla="*/ 1556 h 969"/>
                <a:gd name="T2" fmla="*/ 346 w 1735"/>
                <a:gd name="T3" fmla="*/ 1510 h 969"/>
                <a:gd name="T4" fmla="*/ 287 w 1735"/>
                <a:gd name="T5" fmla="*/ 1495 h 969"/>
                <a:gd name="T6" fmla="*/ 184 w 1735"/>
                <a:gd name="T7" fmla="*/ 1447 h 969"/>
                <a:gd name="T8" fmla="*/ 54 w 1735"/>
                <a:gd name="T9" fmla="*/ 1340 h 969"/>
                <a:gd name="T10" fmla="*/ 69 w 1735"/>
                <a:gd name="T11" fmla="*/ 1109 h 969"/>
                <a:gd name="T12" fmla="*/ 202 w 1735"/>
                <a:gd name="T13" fmla="*/ 970 h 969"/>
                <a:gd name="T14" fmla="*/ 333 w 1735"/>
                <a:gd name="T15" fmla="*/ 862 h 969"/>
                <a:gd name="T16" fmla="*/ 375 w 1735"/>
                <a:gd name="T17" fmla="*/ 848 h 969"/>
                <a:gd name="T18" fmla="*/ 420 w 1735"/>
                <a:gd name="T19" fmla="*/ 818 h 969"/>
                <a:gd name="T20" fmla="*/ 448 w 1735"/>
                <a:gd name="T21" fmla="*/ 785 h 969"/>
                <a:gd name="T22" fmla="*/ 580 w 1735"/>
                <a:gd name="T23" fmla="*/ 739 h 969"/>
                <a:gd name="T24" fmla="*/ 623 w 1735"/>
                <a:gd name="T25" fmla="*/ 725 h 969"/>
                <a:gd name="T26" fmla="*/ 741 w 1735"/>
                <a:gd name="T27" fmla="*/ 662 h 969"/>
                <a:gd name="T28" fmla="*/ 783 w 1735"/>
                <a:gd name="T29" fmla="*/ 646 h 969"/>
                <a:gd name="T30" fmla="*/ 827 w 1735"/>
                <a:gd name="T31" fmla="*/ 631 h 969"/>
                <a:gd name="T32" fmla="*/ 1308 w 1735"/>
                <a:gd name="T33" fmla="*/ 432 h 969"/>
                <a:gd name="T34" fmla="*/ 1512 w 1735"/>
                <a:gd name="T35" fmla="*/ 262 h 969"/>
                <a:gd name="T36" fmla="*/ 1660 w 1735"/>
                <a:gd name="T37" fmla="*/ 138 h 969"/>
                <a:gd name="T38" fmla="*/ 1878 w 1735"/>
                <a:gd name="T39" fmla="*/ 31 h 969"/>
                <a:gd name="T40" fmla="*/ 1967 w 1735"/>
                <a:gd name="T41" fmla="*/ 0 h 969"/>
                <a:gd name="T42" fmla="*/ 2359 w 1735"/>
                <a:gd name="T43" fmla="*/ 15 h 969"/>
                <a:gd name="T44" fmla="*/ 2448 w 1735"/>
                <a:gd name="T45" fmla="*/ 46 h 969"/>
                <a:gd name="T46" fmla="*/ 2534 w 1735"/>
                <a:gd name="T47" fmla="*/ 108 h 969"/>
                <a:gd name="T48" fmla="*/ 2565 w 1735"/>
                <a:gd name="T49" fmla="*/ 138 h 969"/>
                <a:gd name="T50" fmla="*/ 2651 w 1735"/>
                <a:gd name="T51" fmla="*/ 202 h 969"/>
                <a:gd name="T52" fmla="*/ 2694 w 1735"/>
                <a:gd name="T53" fmla="*/ 231 h 969"/>
                <a:gd name="T54" fmla="*/ 2769 w 1735"/>
                <a:gd name="T55" fmla="*/ 416 h 969"/>
                <a:gd name="T56" fmla="*/ 2754 w 1735"/>
                <a:gd name="T57" fmla="*/ 710 h 969"/>
                <a:gd name="T58" fmla="*/ 2637 w 1735"/>
                <a:gd name="T59" fmla="*/ 970 h 969"/>
                <a:gd name="T60" fmla="*/ 2578 w 1735"/>
                <a:gd name="T61" fmla="*/ 1063 h 969"/>
                <a:gd name="T62" fmla="*/ 2534 w 1735"/>
                <a:gd name="T63" fmla="*/ 1093 h 969"/>
                <a:gd name="T64" fmla="*/ 2302 w 1735"/>
                <a:gd name="T65" fmla="*/ 1294 h 969"/>
                <a:gd name="T66" fmla="*/ 2126 w 1735"/>
                <a:gd name="T67" fmla="*/ 1416 h 969"/>
                <a:gd name="T68" fmla="*/ 2052 w 1735"/>
                <a:gd name="T69" fmla="*/ 1479 h 969"/>
                <a:gd name="T70" fmla="*/ 1967 w 1735"/>
                <a:gd name="T71" fmla="*/ 1510 h 969"/>
                <a:gd name="T72" fmla="*/ 1921 w 1735"/>
                <a:gd name="T73" fmla="*/ 1526 h 969"/>
                <a:gd name="T74" fmla="*/ 1614 w 1735"/>
                <a:gd name="T75" fmla="*/ 1633 h 969"/>
                <a:gd name="T76" fmla="*/ 623 w 1735"/>
                <a:gd name="T77" fmla="*/ 1618 h 969"/>
                <a:gd name="T78" fmla="*/ 491 w 1735"/>
                <a:gd name="T79" fmla="*/ 1572 h 969"/>
                <a:gd name="T80" fmla="*/ 405 w 1735"/>
                <a:gd name="T81" fmla="*/ 1539 h 969"/>
                <a:gd name="T82" fmla="*/ 375 w 1735"/>
                <a:gd name="T83" fmla="*/ 1510 h 9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5" h="969">
                  <a:moveTo>
                    <a:pt x="327" y="923"/>
                  </a:moveTo>
                  <a:cubicBezTo>
                    <a:pt x="242" y="902"/>
                    <a:pt x="278" y="911"/>
                    <a:pt x="217" y="896"/>
                  </a:cubicBezTo>
                  <a:cubicBezTo>
                    <a:pt x="205" y="893"/>
                    <a:pt x="180" y="887"/>
                    <a:pt x="180" y="887"/>
                  </a:cubicBezTo>
                  <a:cubicBezTo>
                    <a:pt x="113" y="842"/>
                    <a:pt x="198" y="895"/>
                    <a:pt x="116" y="859"/>
                  </a:cubicBezTo>
                  <a:cubicBezTo>
                    <a:pt x="85" y="845"/>
                    <a:pt x="62" y="814"/>
                    <a:pt x="34" y="795"/>
                  </a:cubicBezTo>
                  <a:cubicBezTo>
                    <a:pt x="17" y="744"/>
                    <a:pt x="0" y="703"/>
                    <a:pt x="43" y="658"/>
                  </a:cubicBezTo>
                  <a:cubicBezTo>
                    <a:pt x="58" y="612"/>
                    <a:pt x="83" y="605"/>
                    <a:pt x="126" y="576"/>
                  </a:cubicBezTo>
                  <a:cubicBezTo>
                    <a:pt x="155" y="557"/>
                    <a:pt x="179" y="531"/>
                    <a:pt x="208" y="512"/>
                  </a:cubicBezTo>
                  <a:cubicBezTo>
                    <a:pt x="216" y="507"/>
                    <a:pt x="226" y="507"/>
                    <a:pt x="235" y="503"/>
                  </a:cubicBezTo>
                  <a:cubicBezTo>
                    <a:pt x="245" y="498"/>
                    <a:pt x="254" y="492"/>
                    <a:pt x="263" y="485"/>
                  </a:cubicBezTo>
                  <a:cubicBezTo>
                    <a:pt x="270" y="480"/>
                    <a:pt x="273" y="470"/>
                    <a:pt x="281" y="466"/>
                  </a:cubicBezTo>
                  <a:cubicBezTo>
                    <a:pt x="307" y="453"/>
                    <a:pt x="336" y="448"/>
                    <a:pt x="363" y="439"/>
                  </a:cubicBezTo>
                  <a:cubicBezTo>
                    <a:pt x="372" y="436"/>
                    <a:pt x="391" y="430"/>
                    <a:pt x="391" y="430"/>
                  </a:cubicBezTo>
                  <a:cubicBezTo>
                    <a:pt x="422" y="397"/>
                    <a:pt x="401" y="414"/>
                    <a:pt x="464" y="393"/>
                  </a:cubicBezTo>
                  <a:cubicBezTo>
                    <a:pt x="473" y="390"/>
                    <a:pt x="482" y="387"/>
                    <a:pt x="491" y="384"/>
                  </a:cubicBezTo>
                  <a:cubicBezTo>
                    <a:pt x="500" y="381"/>
                    <a:pt x="519" y="375"/>
                    <a:pt x="519" y="375"/>
                  </a:cubicBezTo>
                  <a:cubicBezTo>
                    <a:pt x="602" y="320"/>
                    <a:pt x="751" y="322"/>
                    <a:pt x="820" y="256"/>
                  </a:cubicBezTo>
                  <a:cubicBezTo>
                    <a:pt x="859" y="219"/>
                    <a:pt x="907" y="191"/>
                    <a:pt x="948" y="155"/>
                  </a:cubicBezTo>
                  <a:cubicBezTo>
                    <a:pt x="987" y="121"/>
                    <a:pt x="995" y="96"/>
                    <a:pt x="1040" y="82"/>
                  </a:cubicBezTo>
                  <a:cubicBezTo>
                    <a:pt x="1082" y="54"/>
                    <a:pt x="1130" y="34"/>
                    <a:pt x="1177" y="18"/>
                  </a:cubicBezTo>
                  <a:cubicBezTo>
                    <a:pt x="1195" y="12"/>
                    <a:pt x="1232" y="0"/>
                    <a:pt x="1232" y="0"/>
                  </a:cubicBezTo>
                  <a:cubicBezTo>
                    <a:pt x="1314" y="3"/>
                    <a:pt x="1397" y="2"/>
                    <a:pt x="1479" y="9"/>
                  </a:cubicBezTo>
                  <a:cubicBezTo>
                    <a:pt x="1498" y="11"/>
                    <a:pt x="1534" y="27"/>
                    <a:pt x="1534" y="27"/>
                  </a:cubicBezTo>
                  <a:cubicBezTo>
                    <a:pt x="1552" y="39"/>
                    <a:pt x="1572" y="49"/>
                    <a:pt x="1588" y="64"/>
                  </a:cubicBezTo>
                  <a:cubicBezTo>
                    <a:pt x="1594" y="70"/>
                    <a:pt x="1600" y="77"/>
                    <a:pt x="1607" y="82"/>
                  </a:cubicBezTo>
                  <a:cubicBezTo>
                    <a:pt x="1625" y="95"/>
                    <a:pt x="1644" y="107"/>
                    <a:pt x="1662" y="119"/>
                  </a:cubicBezTo>
                  <a:cubicBezTo>
                    <a:pt x="1671" y="125"/>
                    <a:pt x="1689" y="137"/>
                    <a:pt x="1689" y="137"/>
                  </a:cubicBezTo>
                  <a:cubicBezTo>
                    <a:pt x="1701" y="175"/>
                    <a:pt x="1722" y="208"/>
                    <a:pt x="1735" y="247"/>
                  </a:cubicBezTo>
                  <a:cubicBezTo>
                    <a:pt x="1732" y="305"/>
                    <a:pt x="1731" y="363"/>
                    <a:pt x="1726" y="421"/>
                  </a:cubicBezTo>
                  <a:cubicBezTo>
                    <a:pt x="1720" y="482"/>
                    <a:pt x="1686" y="530"/>
                    <a:pt x="1652" y="576"/>
                  </a:cubicBezTo>
                  <a:cubicBezTo>
                    <a:pt x="1639" y="594"/>
                    <a:pt x="1634" y="619"/>
                    <a:pt x="1616" y="631"/>
                  </a:cubicBezTo>
                  <a:cubicBezTo>
                    <a:pt x="1607" y="637"/>
                    <a:pt x="1596" y="642"/>
                    <a:pt x="1588" y="649"/>
                  </a:cubicBezTo>
                  <a:cubicBezTo>
                    <a:pt x="1539" y="693"/>
                    <a:pt x="1506" y="747"/>
                    <a:pt x="1442" y="768"/>
                  </a:cubicBezTo>
                  <a:cubicBezTo>
                    <a:pt x="1404" y="793"/>
                    <a:pt x="1372" y="818"/>
                    <a:pt x="1332" y="841"/>
                  </a:cubicBezTo>
                  <a:cubicBezTo>
                    <a:pt x="1315" y="851"/>
                    <a:pt x="1304" y="869"/>
                    <a:pt x="1287" y="878"/>
                  </a:cubicBezTo>
                  <a:cubicBezTo>
                    <a:pt x="1270" y="887"/>
                    <a:pt x="1250" y="890"/>
                    <a:pt x="1232" y="896"/>
                  </a:cubicBezTo>
                  <a:cubicBezTo>
                    <a:pt x="1223" y="899"/>
                    <a:pt x="1204" y="905"/>
                    <a:pt x="1204" y="905"/>
                  </a:cubicBezTo>
                  <a:cubicBezTo>
                    <a:pt x="1145" y="944"/>
                    <a:pt x="1078" y="948"/>
                    <a:pt x="1012" y="969"/>
                  </a:cubicBezTo>
                  <a:cubicBezTo>
                    <a:pt x="805" y="966"/>
                    <a:pt x="598" y="968"/>
                    <a:pt x="391" y="960"/>
                  </a:cubicBezTo>
                  <a:cubicBezTo>
                    <a:pt x="362" y="959"/>
                    <a:pt x="335" y="943"/>
                    <a:pt x="308" y="933"/>
                  </a:cubicBezTo>
                  <a:cubicBezTo>
                    <a:pt x="290" y="927"/>
                    <a:pt x="254" y="914"/>
                    <a:pt x="254" y="914"/>
                  </a:cubicBezTo>
                  <a:cubicBezTo>
                    <a:pt x="248" y="908"/>
                    <a:pt x="235" y="896"/>
                    <a:pt x="235" y="896"/>
                  </a:cubicBez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7834" name="Freeform 22"/>
            <p:cNvSpPr>
              <a:spLocks/>
            </p:cNvSpPr>
            <p:nvPr/>
          </p:nvSpPr>
          <p:spPr bwMode="auto">
            <a:xfrm>
              <a:off x="1248" y="1864"/>
              <a:ext cx="1472" cy="1032"/>
            </a:xfrm>
            <a:custGeom>
              <a:avLst/>
              <a:gdLst>
                <a:gd name="T0" fmla="*/ 92 w 1344"/>
                <a:gd name="T1" fmla="*/ 680 h 1032"/>
                <a:gd name="T2" fmla="*/ 92 w 1344"/>
                <a:gd name="T3" fmla="*/ 536 h 1032"/>
                <a:gd name="T4" fmla="*/ 438 w 1344"/>
                <a:gd name="T5" fmla="*/ 440 h 1032"/>
                <a:gd name="T6" fmla="*/ 852 w 1344"/>
                <a:gd name="T7" fmla="*/ 440 h 1032"/>
                <a:gd name="T8" fmla="*/ 1197 w 1344"/>
                <a:gd name="T9" fmla="*/ 56 h 1032"/>
                <a:gd name="T10" fmla="*/ 1818 w 1344"/>
                <a:gd name="T11" fmla="*/ 104 h 1032"/>
                <a:gd name="T12" fmla="*/ 1888 w 1344"/>
                <a:gd name="T13" fmla="*/ 584 h 1032"/>
                <a:gd name="T14" fmla="*/ 1542 w 1344"/>
                <a:gd name="T15" fmla="*/ 824 h 1032"/>
                <a:gd name="T16" fmla="*/ 645 w 1344"/>
                <a:gd name="T17" fmla="*/ 1016 h 1032"/>
                <a:gd name="T18" fmla="*/ 92 w 1344"/>
                <a:gd name="T19" fmla="*/ 920 h 1032"/>
                <a:gd name="T20" fmla="*/ 92 w 1344"/>
                <a:gd name="T21" fmla="*/ 584 h 10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44" h="1032">
                  <a:moveTo>
                    <a:pt x="64" y="680"/>
                  </a:moveTo>
                  <a:cubicBezTo>
                    <a:pt x="44" y="628"/>
                    <a:pt x="24" y="576"/>
                    <a:pt x="64" y="536"/>
                  </a:cubicBezTo>
                  <a:cubicBezTo>
                    <a:pt x="104" y="496"/>
                    <a:pt x="216" y="456"/>
                    <a:pt x="304" y="440"/>
                  </a:cubicBezTo>
                  <a:cubicBezTo>
                    <a:pt x="392" y="424"/>
                    <a:pt x="504" y="504"/>
                    <a:pt x="592" y="440"/>
                  </a:cubicBezTo>
                  <a:cubicBezTo>
                    <a:pt x="680" y="376"/>
                    <a:pt x="720" y="112"/>
                    <a:pt x="832" y="56"/>
                  </a:cubicBezTo>
                  <a:cubicBezTo>
                    <a:pt x="944" y="0"/>
                    <a:pt x="1184" y="16"/>
                    <a:pt x="1264" y="104"/>
                  </a:cubicBezTo>
                  <a:cubicBezTo>
                    <a:pt x="1344" y="192"/>
                    <a:pt x="1344" y="464"/>
                    <a:pt x="1312" y="584"/>
                  </a:cubicBezTo>
                  <a:cubicBezTo>
                    <a:pt x="1280" y="704"/>
                    <a:pt x="1216" y="752"/>
                    <a:pt x="1072" y="824"/>
                  </a:cubicBezTo>
                  <a:cubicBezTo>
                    <a:pt x="928" y="896"/>
                    <a:pt x="616" y="1000"/>
                    <a:pt x="448" y="1016"/>
                  </a:cubicBezTo>
                  <a:cubicBezTo>
                    <a:pt x="280" y="1032"/>
                    <a:pt x="128" y="992"/>
                    <a:pt x="64" y="920"/>
                  </a:cubicBezTo>
                  <a:cubicBezTo>
                    <a:pt x="0" y="848"/>
                    <a:pt x="64" y="640"/>
                    <a:pt x="64" y="584"/>
                  </a:cubicBezTo>
                </a:path>
              </a:pathLst>
            </a:custGeom>
            <a:noFill/>
            <a:ln w="28575" cap="flat" cmpd="sng">
              <a:solidFill>
                <a:schemeClr val="accent2"/>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634904" name="Group 24"/>
          <p:cNvGrpSpPr>
            <a:grpSpLocks/>
          </p:cNvGrpSpPr>
          <p:nvPr/>
        </p:nvGrpSpPr>
        <p:grpSpPr bwMode="auto">
          <a:xfrm>
            <a:off x="2019300" y="2400300"/>
            <a:ext cx="5511800" cy="2336800"/>
            <a:chOff x="1272" y="1512"/>
            <a:chExt cx="3472" cy="1472"/>
          </a:xfrm>
        </p:grpSpPr>
        <p:sp>
          <p:nvSpPr>
            <p:cNvPr id="77831" name="Freeform 18"/>
            <p:cNvSpPr>
              <a:spLocks/>
            </p:cNvSpPr>
            <p:nvPr/>
          </p:nvSpPr>
          <p:spPr bwMode="auto">
            <a:xfrm>
              <a:off x="3024" y="1512"/>
              <a:ext cx="1720" cy="1224"/>
            </a:xfrm>
            <a:custGeom>
              <a:avLst/>
              <a:gdLst>
                <a:gd name="T0" fmla="*/ 226 w 1600"/>
                <a:gd name="T1" fmla="*/ 631 h 1184"/>
                <a:gd name="T2" fmla="*/ 96 w 1600"/>
                <a:gd name="T3" fmla="*/ 247 h 1184"/>
                <a:gd name="T4" fmla="*/ 801 w 1600"/>
                <a:gd name="T5" fmla="*/ 28 h 1184"/>
                <a:gd name="T6" fmla="*/ 1955 w 1600"/>
                <a:gd name="T7" fmla="*/ 411 h 1184"/>
                <a:gd name="T8" fmla="*/ 1891 w 1600"/>
                <a:gd name="T9" fmla="*/ 1233 h 1184"/>
                <a:gd name="T10" fmla="*/ 1187 w 1600"/>
                <a:gd name="T11" fmla="*/ 1124 h 1184"/>
                <a:gd name="T12" fmla="*/ 226 w 1600"/>
                <a:gd name="T13" fmla="*/ 631 h 11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0" h="1184">
                  <a:moveTo>
                    <a:pt x="168" y="552"/>
                  </a:moveTo>
                  <a:cubicBezTo>
                    <a:pt x="32" y="424"/>
                    <a:pt x="0" y="304"/>
                    <a:pt x="72" y="216"/>
                  </a:cubicBezTo>
                  <a:cubicBezTo>
                    <a:pt x="144" y="128"/>
                    <a:pt x="368" y="0"/>
                    <a:pt x="600" y="24"/>
                  </a:cubicBezTo>
                  <a:cubicBezTo>
                    <a:pt x="832" y="48"/>
                    <a:pt x="1328" y="184"/>
                    <a:pt x="1464" y="360"/>
                  </a:cubicBezTo>
                  <a:cubicBezTo>
                    <a:pt x="1600" y="536"/>
                    <a:pt x="1512" y="976"/>
                    <a:pt x="1416" y="1080"/>
                  </a:cubicBezTo>
                  <a:cubicBezTo>
                    <a:pt x="1320" y="1184"/>
                    <a:pt x="1096" y="1080"/>
                    <a:pt x="888" y="984"/>
                  </a:cubicBezTo>
                  <a:cubicBezTo>
                    <a:pt x="680" y="888"/>
                    <a:pt x="304" y="680"/>
                    <a:pt x="168" y="552"/>
                  </a:cubicBezTo>
                  <a:close/>
                </a:path>
              </a:pathLst>
            </a:custGeom>
            <a:noFill/>
            <a:ln w="28575" cap="flat" cmpd="sng">
              <a:solidFill>
                <a:srgbClr val="6600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7832" name="Freeform 23"/>
            <p:cNvSpPr>
              <a:spLocks/>
            </p:cNvSpPr>
            <p:nvPr/>
          </p:nvSpPr>
          <p:spPr bwMode="auto">
            <a:xfrm>
              <a:off x="1272" y="1680"/>
              <a:ext cx="800" cy="1304"/>
            </a:xfrm>
            <a:custGeom>
              <a:avLst/>
              <a:gdLst>
                <a:gd name="T0" fmla="*/ 72 w 800"/>
                <a:gd name="T1" fmla="*/ 192 h 1304"/>
                <a:gd name="T2" fmla="*/ 264 w 800"/>
                <a:gd name="T3" fmla="*/ 48 h 1304"/>
                <a:gd name="T4" fmla="*/ 504 w 800"/>
                <a:gd name="T5" fmla="*/ 48 h 1304"/>
                <a:gd name="T6" fmla="*/ 696 w 800"/>
                <a:gd name="T7" fmla="*/ 96 h 1304"/>
                <a:gd name="T8" fmla="*/ 792 w 800"/>
                <a:gd name="T9" fmla="*/ 624 h 1304"/>
                <a:gd name="T10" fmla="*/ 744 w 800"/>
                <a:gd name="T11" fmla="*/ 1104 h 1304"/>
                <a:gd name="T12" fmla="*/ 456 w 800"/>
                <a:gd name="T13" fmla="*/ 1296 h 1304"/>
                <a:gd name="T14" fmla="*/ 216 w 800"/>
                <a:gd name="T15" fmla="*/ 1152 h 1304"/>
                <a:gd name="T16" fmla="*/ 24 w 800"/>
                <a:gd name="T17" fmla="*/ 672 h 1304"/>
                <a:gd name="T18" fmla="*/ 72 w 800"/>
                <a:gd name="T19" fmla="*/ 192 h 1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0" h="1304">
                  <a:moveTo>
                    <a:pt x="72" y="192"/>
                  </a:moveTo>
                  <a:cubicBezTo>
                    <a:pt x="112" y="88"/>
                    <a:pt x="192" y="72"/>
                    <a:pt x="264" y="48"/>
                  </a:cubicBezTo>
                  <a:cubicBezTo>
                    <a:pt x="336" y="24"/>
                    <a:pt x="432" y="40"/>
                    <a:pt x="504" y="48"/>
                  </a:cubicBezTo>
                  <a:cubicBezTo>
                    <a:pt x="576" y="56"/>
                    <a:pt x="648" y="0"/>
                    <a:pt x="696" y="96"/>
                  </a:cubicBezTo>
                  <a:cubicBezTo>
                    <a:pt x="744" y="192"/>
                    <a:pt x="784" y="456"/>
                    <a:pt x="792" y="624"/>
                  </a:cubicBezTo>
                  <a:cubicBezTo>
                    <a:pt x="800" y="792"/>
                    <a:pt x="800" y="992"/>
                    <a:pt x="744" y="1104"/>
                  </a:cubicBezTo>
                  <a:cubicBezTo>
                    <a:pt x="688" y="1216"/>
                    <a:pt x="544" y="1288"/>
                    <a:pt x="456" y="1296"/>
                  </a:cubicBezTo>
                  <a:cubicBezTo>
                    <a:pt x="368" y="1304"/>
                    <a:pt x="288" y="1256"/>
                    <a:pt x="216" y="1152"/>
                  </a:cubicBezTo>
                  <a:cubicBezTo>
                    <a:pt x="144" y="1048"/>
                    <a:pt x="48" y="832"/>
                    <a:pt x="24" y="672"/>
                  </a:cubicBezTo>
                  <a:cubicBezTo>
                    <a:pt x="0" y="512"/>
                    <a:pt x="32" y="296"/>
                    <a:pt x="72" y="192"/>
                  </a:cubicBezTo>
                  <a:close/>
                </a:path>
              </a:pathLst>
            </a:custGeom>
            <a:noFill/>
            <a:ln w="28575" cap="flat" cmpd="sng">
              <a:solidFill>
                <a:srgbClr val="6600F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34904"/>
                                        </p:tgtEl>
                                        <p:attrNameLst>
                                          <p:attrName>style.visibility</p:attrName>
                                        </p:attrNameLst>
                                      </p:cBhvr>
                                      <p:to>
                                        <p:strVal val="visible"/>
                                      </p:to>
                                    </p:set>
                                    <p:anim calcmode="lin" valueType="num">
                                      <p:cBhvr additive="base">
                                        <p:cTn id="7" dur="500" fill="hold"/>
                                        <p:tgtEl>
                                          <p:spTgt spid="634904"/>
                                        </p:tgtEl>
                                        <p:attrNameLst>
                                          <p:attrName>ppt_x</p:attrName>
                                        </p:attrNameLst>
                                      </p:cBhvr>
                                      <p:tavLst>
                                        <p:tav tm="0">
                                          <p:val>
                                            <p:strVal val="0-#ppt_w/2"/>
                                          </p:val>
                                        </p:tav>
                                        <p:tav tm="100000">
                                          <p:val>
                                            <p:strVal val="#ppt_x"/>
                                          </p:val>
                                        </p:tav>
                                      </p:tavLst>
                                    </p:anim>
                                    <p:anim calcmode="lin" valueType="num">
                                      <p:cBhvr additive="base">
                                        <p:cTn id="8" dur="500" fill="hold"/>
                                        <p:tgtEl>
                                          <p:spTgt spid="6349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34905"/>
                                        </p:tgtEl>
                                        <p:attrNameLst>
                                          <p:attrName>style.visibility</p:attrName>
                                        </p:attrNameLst>
                                      </p:cBhvr>
                                      <p:to>
                                        <p:strVal val="visible"/>
                                      </p:to>
                                    </p:set>
                                    <p:anim calcmode="lin" valueType="num">
                                      <p:cBhvr additive="base">
                                        <p:cTn id="13" dur="500" fill="hold"/>
                                        <p:tgtEl>
                                          <p:spTgt spid="634905"/>
                                        </p:tgtEl>
                                        <p:attrNameLst>
                                          <p:attrName>ppt_x</p:attrName>
                                        </p:attrNameLst>
                                      </p:cBhvr>
                                      <p:tavLst>
                                        <p:tav tm="0">
                                          <p:val>
                                            <p:strVal val="0-#ppt_w/2"/>
                                          </p:val>
                                        </p:tav>
                                        <p:tav tm="100000">
                                          <p:val>
                                            <p:strVal val="#ppt_x"/>
                                          </p:val>
                                        </p:tav>
                                      </p:tavLst>
                                    </p:anim>
                                    <p:anim calcmode="lin" valueType="num">
                                      <p:cBhvr additive="base">
                                        <p:cTn id="14" dur="500" fill="hold"/>
                                        <p:tgtEl>
                                          <p:spTgt spid="6349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第三范式（续）</a:t>
            </a:r>
          </a:p>
        </p:txBody>
      </p:sp>
      <p:sp>
        <p:nvSpPr>
          <p:cNvPr id="78851" name="Rectangle 3"/>
          <p:cNvSpPr>
            <a:spLocks noGrp="1" noChangeArrowheads="1"/>
          </p:cNvSpPr>
          <p:nvPr>
            <p:ph type="body" idx="1"/>
          </p:nvPr>
        </p:nvSpPr>
        <p:spPr>
          <a:xfrm>
            <a:off x="914400" y="1828800"/>
            <a:ext cx="7772400" cy="4114800"/>
          </a:xfrm>
        </p:spPr>
        <p:txBody>
          <a:bodyPr/>
          <a:lstStyle/>
          <a:p>
            <a:pPr eaLnBrk="1" hangingPunct="1">
              <a:buFont typeface="Wingdings" pitchFamily="2" charset="2"/>
              <a:buNone/>
            </a:pPr>
            <a:r>
              <a:rPr lang="en-US" altLang="zh-CN" sz="2600" smtClean="0"/>
              <a:t>	 SJ</a:t>
            </a:r>
            <a:r>
              <a:rPr lang="zh-CN" altLang="en-US" sz="2600" smtClean="0"/>
              <a:t>的码为（</a:t>
            </a:r>
            <a:r>
              <a:rPr lang="en-US" altLang="zh-CN" sz="2600" smtClean="0"/>
              <a:t>S</a:t>
            </a:r>
            <a:r>
              <a:rPr lang="zh-CN" altLang="en-US" sz="2600" smtClean="0"/>
              <a:t>，</a:t>
            </a:r>
            <a:r>
              <a:rPr lang="en-US" altLang="zh-CN" sz="2600" smtClean="0"/>
              <a:t>J</a:t>
            </a:r>
            <a:r>
              <a:rPr lang="zh-CN" altLang="en-US" sz="2600" smtClean="0"/>
              <a:t>），</a:t>
            </a:r>
            <a:r>
              <a:rPr lang="en-US" altLang="zh-CN" sz="2600" smtClean="0"/>
              <a:t>TJ</a:t>
            </a:r>
            <a:r>
              <a:rPr lang="zh-CN" altLang="en-US" sz="2600" smtClean="0"/>
              <a:t>的码为</a:t>
            </a:r>
            <a:r>
              <a:rPr lang="en-US" altLang="zh-CN" sz="2600" smtClean="0"/>
              <a:t>T</a:t>
            </a:r>
            <a:r>
              <a:rPr lang="zh-CN" altLang="en-US" sz="2600" smtClean="0"/>
              <a:t>。</a:t>
            </a:r>
          </a:p>
        </p:txBody>
      </p:sp>
      <p:grpSp>
        <p:nvGrpSpPr>
          <p:cNvPr id="78852" name="Group 16"/>
          <p:cNvGrpSpPr>
            <a:grpSpLocks/>
          </p:cNvGrpSpPr>
          <p:nvPr/>
        </p:nvGrpSpPr>
        <p:grpSpPr bwMode="auto">
          <a:xfrm>
            <a:off x="1676400" y="3048000"/>
            <a:ext cx="6324600" cy="2239963"/>
            <a:chOff x="1008" y="1728"/>
            <a:chExt cx="3984" cy="1411"/>
          </a:xfrm>
        </p:grpSpPr>
        <p:sp>
          <p:nvSpPr>
            <p:cNvPr id="78853" name="Text Box 5"/>
            <p:cNvSpPr txBox="1">
              <a:spLocks noChangeArrowheads="1"/>
            </p:cNvSpPr>
            <p:nvPr/>
          </p:nvSpPr>
          <p:spPr bwMode="auto">
            <a:xfrm>
              <a:off x="1296" y="1968"/>
              <a:ext cx="427" cy="43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S</a:t>
              </a:r>
            </a:p>
          </p:txBody>
        </p:sp>
        <p:sp>
          <p:nvSpPr>
            <p:cNvPr id="78854" name="Text Box 6"/>
            <p:cNvSpPr txBox="1">
              <a:spLocks noChangeArrowheads="1"/>
            </p:cNvSpPr>
            <p:nvPr/>
          </p:nvSpPr>
          <p:spPr bwMode="auto">
            <a:xfrm>
              <a:off x="2291" y="1968"/>
              <a:ext cx="426" cy="43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J</a:t>
              </a:r>
            </a:p>
          </p:txBody>
        </p:sp>
        <p:sp>
          <p:nvSpPr>
            <p:cNvPr id="78855" name="Text Box 8"/>
            <p:cNvSpPr txBox="1">
              <a:spLocks noChangeArrowheads="1"/>
            </p:cNvSpPr>
            <p:nvPr/>
          </p:nvSpPr>
          <p:spPr bwMode="auto">
            <a:xfrm>
              <a:off x="1723" y="2700"/>
              <a:ext cx="56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400" b="1">
                  <a:latin typeface="Times New Roman" pitchFamily="18" charset="0"/>
                </a:rPr>
                <a:t>ST</a:t>
              </a:r>
            </a:p>
          </p:txBody>
        </p:sp>
        <p:sp>
          <p:nvSpPr>
            <p:cNvPr id="78856" name="Text Box 9"/>
            <p:cNvSpPr txBox="1">
              <a:spLocks noChangeArrowheads="1"/>
            </p:cNvSpPr>
            <p:nvPr/>
          </p:nvSpPr>
          <p:spPr bwMode="auto">
            <a:xfrm>
              <a:off x="3428" y="1968"/>
              <a:ext cx="427" cy="43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T</a:t>
              </a:r>
            </a:p>
          </p:txBody>
        </p:sp>
        <p:sp>
          <p:nvSpPr>
            <p:cNvPr id="78857" name="Text Box 10"/>
            <p:cNvSpPr txBox="1">
              <a:spLocks noChangeArrowheads="1"/>
            </p:cNvSpPr>
            <p:nvPr/>
          </p:nvSpPr>
          <p:spPr bwMode="auto">
            <a:xfrm>
              <a:off x="4565" y="1968"/>
              <a:ext cx="427" cy="439"/>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800" b="1">
                  <a:latin typeface="Times New Roman" pitchFamily="18" charset="0"/>
                </a:rPr>
                <a:t>J</a:t>
              </a:r>
            </a:p>
          </p:txBody>
        </p:sp>
        <p:sp>
          <p:nvSpPr>
            <p:cNvPr id="78858" name="Line 11"/>
            <p:cNvSpPr>
              <a:spLocks noChangeShapeType="1"/>
            </p:cNvSpPr>
            <p:nvPr/>
          </p:nvSpPr>
          <p:spPr bwMode="auto">
            <a:xfrm>
              <a:off x="3855" y="2114"/>
              <a:ext cx="710"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859" name="Text Box 12"/>
            <p:cNvSpPr txBox="1">
              <a:spLocks noChangeArrowheads="1"/>
            </p:cNvSpPr>
            <p:nvPr/>
          </p:nvSpPr>
          <p:spPr bwMode="auto">
            <a:xfrm>
              <a:off x="3997" y="2700"/>
              <a:ext cx="56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algn="ctr"/>
              <a:r>
                <a:rPr lang="en-US" altLang="zh-CN" sz="2400" b="1">
                  <a:latin typeface="Times New Roman" pitchFamily="18" charset="0"/>
                </a:rPr>
                <a:t>TJ</a:t>
              </a:r>
            </a:p>
          </p:txBody>
        </p:sp>
        <p:sp>
          <p:nvSpPr>
            <p:cNvPr id="78860" name="Rectangle 15"/>
            <p:cNvSpPr>
              <a:spLocks noChangeArrowheads="1"/>
            </p:cNvSpPr>
            <p:nvPr/>
          </p:nvSpPr>
          <p:spPr bwMode="auto">
            <a:xfrm>
              <a:off x="1008" y="1728"/>
              <a:ext cx="1872" cy="86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第三范式（续）</a:t>
            </a:r>
          </a:p>
        </p:txBody>
      </p:sp>
      <p:sp>
        <p:nvSpPr>
          <p:cNvPr id="7987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600" dirty="0" smtClean="0"/>
              <a:t>	</a:t>
            </a:r>
            <a:r>
              <a:rPr lang="zh-CN" altLang="en-US" sz="2600" dirty="0" smtClean="0"/>
              <a:t>在分解后的关系模式中没有任何属性对码的部分函数依赖和传递函数依赖。它解决了上述四个问题：</a:t>
            </a:r>
          </a:p>
          <a:p>
            <a:pPr lvl="4" eaLnBrk="1" hangingPunct="1">
              <a:lnSpc>
                <a:spcPct val="90000"/>
              </a:lnSpc>
              <a:buFont typeface="Wingdings" pitchFamily="2" charset="2"/>
              <a:buNone/>
            </a:pPr>
            <a:endParaRPr lang="zh-CN" altLang="en-US" sz="1800" dirty="0" smtClean="0"/>
          </a:p>
          <a:p>
            <a:pPr eaLnBrk="1" hangingPunct="1">
              <a:lnSpc>
                <a:spcPct val="90000"/>
              </a:lnSpc>
              <a:buFont typeface="Wingdings" pitchFamily="2" charset="2"/>
              <a:buNone/>
            </a:pPr>
            <a:r>
              <a:rPr lang="en-US" altLang="zh-CN" sz="2600" dirty="0" smtClean="0"/>
              <a:t>(1)TJ</a:t>
            </a:r>
            <a:r>
              <a:rPr lang="zh-CN" altLang="en-US" sz="2600" dirty="0" smtClean="0"/>
              <a:t>关系中可以存储所开课程尚未有学生选修的教师信息。</a:t>
            </a:r>
          </a:p>
          <a:p>
            <a:pPr eaLnBrk="1" hangingPunct="1">
              <a:lnSpc>
                <a:spcPct val="90000"/>
              </a:lnSpc>
              <a:buFont typeface="Wingdings" pitchFamily="2" charset="2"/>
              <a:buNone/>
            </a:pPr>
            <a:endParaRPr lang="zh-CN" altLang="en-US" sz="2600" dirty="0" smtClean="0"/>
          </a:p>
          <a:p>
            <a:pPr eaLnBrk="1" hangingPunct="1">
              <a:lnSpc>
                <a:spcPct val="90000"/>
              </a:lnSpc>
              <a:buFont typeface="Wingdings" pitchFamily="2" charset="2"/>
              <a:buNone/>
            </a:pPr>
            <a:r>
              <a:rPr lang="en-US" altLang="zh-CN" sz="2600" dirty="0" smtClean="0"/>
              <a:t>(2) </a:t>
            </a:r>
            <a:r>
              <a:rPr lang="zh-CN" altLang="en-US" sz="2600" dirty="0" smtClean="0"/>
              <a:t>选修过某门课程的学生全部毕业了，只是删除</a:t>
            </a:r>
            <a:r>
              <a:rPr lang="en-US" altLang="zh-CN" sz="2600" dirty="0" smtClean="0"/>
              <a:t>SJ</a:t>
            </a:r>
            <a:r>
              <a:rPr lang="zh-CN" altLang="en-US" sz="2600" dirty="0" smtClean="0"/>
              <a:t>关系中的相应元组，不会影响</a:t>
            </a:r>
            <a:r>
              <a:rPr lang="en-US" altLang="zh-CN" sz="2600" dirty="0" smtClean="0"/>
              <a:t>TJ</a:t>
            </a:r>
            <a:r>
              <a:rPr lang="zh-CN" altLang="en-US" sz="2600" dirty="0" smtClean="0"/>
              <a:t>关系中相应教师开设该门课程的信息。</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第三范式（续）</a:t>
            </a:r>
          </a:p>
        </p:txBody>
      </p:sp>
      <p:sp>
        <p:nvSpPr>
          <p:cNvPr id="80899" name="Rectangle 3"/>
          <p:cNvSpPr>
            <a:spLocks noGrp="1" noChangeArrowheads="1"/>
          </p:cNvSpPr>
          <p:nvPr>
            <p:ph type="body" idx="1"/>
          </p:nvPr>
        </p:nvSpPr>
        <p:spPr/>
        <p:txBody>
          <a:bodyPr/>
          <a:lstStyle/>
          <a:p>
            <a:pPr eaLnBrk="1" hangingPunct="1">
              <a:lnSpc>
                <a:spcPct val="110000"/>
              </a:lnSpc>
              <a:buFont typeface="Wingdings" pitchFamily="2" charset="2"/>
              <a:buNone/>
            </a:pPr>
            <a:r>
              <a:rPr lang="en-US" altLang="zh-CN" sz="2600" smtClean="0"/>
              <a:t>(3) </a:t>
            </a:r>
            <a:r>
              <a:rPr lang="zh-CN" altLang="en-US" sz="2600" smtClean="0"/>
              <a:t>关于每个教师开设课程的信息只在</a:t>
            </a:r>
            <a:r>
              <a:rPr lang="en-US" altLang="zh-CN" sz="2600" smtClean="0"/>
              <a:t>TJ</a:t>
            </a:r>
            <a:r>
              <a:rPr lang="zh-CN" altLang="en-US" sz="2600" smtClean="0"/>
              <a:t>关系中存储一次。</a:t>
            </a:r>
          </a:p>
          <a:p>
            <a:pPr eaLnBrk="1" hangingPunct="1">
              <a:lnSpc>
                <a:spcPct val="110000"/>
              </a:lnSpc>
              <a:buFont typeface="Wingdings" pitchFamily="2" charset="2"/>
              <a:buNone/>
            </a:pPr>
            <a:endParaRPr lang="zh-CN" altLang="en-US" sz="2600" smtClean="0"/>
          </a:p>
          <a:p>
            <a:pPr eaLnBrk="1" hangingPunct="1">
              <a:lnSpc>
                <a:spcPct val="110000"/>
              </a:lnSpc>
              <a:buFont typeface="Wingdings" pitchFamily="2" charset="2"/>
              <a:buNone/>
            </a:pPr>
            <a:r>
              <a:rPr lang="en-US" altLang="zh-CN" sz="2600" smtClean="0"/>
              <a:t>(4) </a:t>
            </a:r>
            <a:r>
              <a:rPr lang="zh-CN" altLang="en-US" sz="2600" smtClean="0"/>
              <a:t>某个教师开设的某门课程改名后，只需修改</a:t>
            </a:r>
            <a:r>
              <a:rPr lang="en-US" altLang="zh-CN" sz="2600" smtClean="0"/>
              <a:t>TJ</a:t>
            </a:r>
            <a:r>
              <a:rPr lang="zh-CN" altLang="en-US" sz="2600" smtClean="0"/>
              <a:t>关系中的一个相应元组即可。</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规范化</a:t>
            </a:r>
          </a:p>
        </p:txBody>
      </p:sp>
      <p:sp>
        <p:nvSpPr>
          <p:cNvPr id="81923" name="Rectangle 3"/>
          <p:cNvSpPr>
            <a:spLocks noGrp="1" noChangeArrowheads="1"/>
          </p:cNvSpPr>
          <p:nvPr>
            <p:ph type="body" idx="1"/>
          </p:nvPr>
        </p:nvSpPr>
        <p:spPr/>
        <p:txBody>
          <a:bodyPr/>
          <a:lstStyle/>
          <a:p>
            <a:pPr eaLnBrk="1" hangingPunct="1"/>
            <a:r>
              <a:rPr lang="zh-CN" altLang="en-US" dirty="0" smtClean="0"/>
              <a:t>第一范式（</a:t>
            </a:r>
            <a:r>
              <a:rPr lang="en-US" altLang="zh-CN" dirty="0" smtClean="0"/>
              <a:t>1NF</a:t>
            </a:r>
            <a:r>
              <a:rPr lang="zh-CN" altLang="en-US" dirty="0" smtClean="0"/>
              <a:t>）</a:t>
            </a:r>
          </a:p>
          <a:p>
            <a:pPr eaLnBrk="1" hangingPunct="1"/>
            <a:r>
              <a:rPr lang="zh-CN" altLang="en-US" dirty="0" smtClean="0"/>
              <a:t>第二范式（</a:t>
            </a:r>
            <a:r>
              <a:rPr lang="en-US" altLang="zh-CN" dirty="0" smtClean="0"/>
              <a:t>2NF</a:t>
            </a:r>
            <a:r>
              <a:rPr lang="zh-CN" altLang="en-US" dirty="0" smtClean="0"/>
              <a:t>）</a:t>
            </a:r>
          </a:p>
          <a:p>
            <a:pPr eaLnBrk="1" hangingPunct="1"/>
            <a:r>
              <a:rPr lang="zh-CN" altLang="en-US" dirty="0" smtClean="0"/>
              <a:t>第三范式（</a:t>
            </a:r>
            <a:r>
              <a:rPr lang="en-US" altLang="zh-CN" dirty="0" smtClean="0"/>
              <a:t>3NF</a:t>
            </a:r>
            <a:r>
              <a:rPr lang="zh-CN" altLang="en-US" dirty="0" smtClean="0"/>
              <a:t>）</a:t>
            </a:r>
          </a:p>
          <a:p>
            <a:pPr eaLnBrk="1" hangingPunct="1"/>
            <a:r>
              <a:rPr lang="en-US" altLang="zh-CN" dirty="0" smtClean="0">
                <a:solidFill>
                  <a:schemeClr val="accent2"/>
                </a:solidFill>
              </a:rPr>
              <a:t>BC</a:t>
            </a:r>
            <a:r>
              <a:rPr lang="zh-CN" altLang="en-US" dirty="0" smtClean="0">
                <a:solidFill>
                  <a:schemeClr val="accent2"/>
                </a:solidFill>
              </a:rPr>
              <a:t>范式（</a:t>
            </a:r>
            <a:r>
              <a:rPr lang="en-US" altLang="zh-CN" dirty="0" smtClean="0">
                <a:solidFill>
                  <a:schemeClr val="accent2"/>
                </a:solidFill>
              </a:rPr>
              <a:t>BCNF</a:t>
            </a:r>
            <a:r>
              <a:rPr lang="zh-CN" altLang="en-US" dirty="0" smtClean="0">
                <a:solidFill>
                  <a:schemeClr val="accent2"/>
                </a:solidFill>
              </a:rPr>
              <a:t>）</a:t>
            </a:r>
          </a:p>
          <a:p>
            <a:pPr eaLnBrk="1" hangingPunct="1"/>
            <a:r>
              <a:rPr lang="zh-CN" altLang="en-US" dirty="0" smtClean="0"/>
              <a:t>多值依赖与第四范式（</a:t>
            </a:r>
            <a:r>
              <a:rPr lang="en-US" altLang="zh-CN" dirty="0" smtClean="0"/>
              <a:t>4NF</a:t>
            </a:r>
            <a:r>
              <a:rPr lang="zh-CN" altLang="en-US" dirty="0" smtClean="0"/>
              <a:t>）</a:t>
            </a:r>
          </a:p>
          <a:p>
            <a:pPr eaLnBrk="1" hangingPunct="1">
              <a:buFont typeface="Wingdings" pitchFamily="2" charset="2"/>
              <a:buNone/>
            </a:pPr>
            <a:endParaRPr lang="en-US" altLang="zh-CN"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t> 4.2.4 BC</a:t>
            </a:r>
            <a:r>
              <a:rPr lang="zh-CN" altLang="en-US" smtClean="0"/>
              <a:t>范式（</a:t>
            </a:r>
            <a:r>
              <a:rPr lang="en-US" altLang="zh-CN" smtClean="0"/>
              <a:t>BCNF</a:t>
            </a:r>
            <a:r>
              <a:rPr lang="zh-CN" altLang="en-US" smtClean="0"/>
              <a:t>）</a:t>
            </a:r>
          </a:p>
        </p:txBody>
      </p:sp>
      <p:sp>
        <p:nvSpPr>
          <p:cNvPr id="82947" name="Rectangle 3"/>
          <p:cNvSpPr>
            <a:spLocks noGrp="1" noChangeArrowheads="1"/>
          </p:cNvSpPr>
          <p:nvPr>
            <p:ph type="body" idx="1"/>
          </p:nvPr>
        </p:nvSpPr>
        <p:spPr/>
        <p:txBody>
          <a:bodyPr/>
          <a:lstStyle/>
          <a:p>
            <a:pPr eaLnBrk="1" hangingPunct="1">
              <a:lnSpc>
                <a:spcPct val="90000"/>
              </a:lnSpc>
            </a:pPr>
            <a:r>
              <a:rPr lang="en-US" altLang="zh-CN" sz="2600" dirty="0" smtClean="0"/>
              <a:t>BCNF</a:t>
            </a:r>
            <a:r>
              <a:rPr lang="zh-CN" altLang="en-US" sz="2600" dirty="0" smtClean="0"/>
              <a:t>（</a:t>
            </a:r>
            <a:r>
              <a:rPr lang="en-US" altLang="zh-CN" sz="2600" dirty="0" smtClean="0"/>
              <a:t>Boyce </a:t>
            </a:r>
            <a:r>
              <a:rPr lang="en-US" altLang="zh-CN" sz="2600" dirty="0" err="1" smtClean="0"/>
              <a:t>Codd</a:t>
            </a:r>
            <a:r>
              <a:rPr lang="en-US" altLang="zh-CN" sz="2600" dirty="0" smtClean="0"/>
              <a:t> Normal Form</a:t>
            </a:r>
            <a:r>
              <a:rPr lang="zh-CN" altLang="en-US" sz="2600" dirty="0" smtClean="0"/>
              <a:t>）是由</a:t>
            </a:r>
            <a:r>
              <a:rPr lang="en-US" altLang="zh-CN" sz="2600" dirty="0" smtClean="0"/>
              <a:t>Boyce</a:t>
            </a:r>
            <a:r>
              <a:rPr lang="zh-CN" altLang="en-US" sz="2600" dirty="0" smtClean="0"/>
              <a:t>和</a:t>
            </a:r>
            <a:r>
              <a:rPr lang="en-US" altLang="zh-CN" sz="2600" dirty="0" err="1" smtClean="0"/>
              <a:t>Codd</a:t>
            </a:r>
            <a:r>
              <a:rPr lang="zh-CN" altLang="en-US" sz="2600" dirty="0" smtClean="0"/>
              <a:t>提出的，比</a:t>
            </a:r>
            <a:r>
              <a:rPr lang="en-US" altLang="zh-CN" sz="2600" dirty="0" smtClean="0"/>
              <a:t>3NF</a:t>
            </a:r>
            <a:r>
              <a:rPr lang="zh-CN" altLang="en-US" sz="2600" dirty="0" smtClean="0"/>
              <a:t>更进了一步。通常认为</a:t>
            </a:r>
            <a:r>
              <a:rPr lang="en-US" altLang="zh-CN" sz="2600" dirty="0" smtClean="0"/>
              <a:t>BCNF</a:t>
            </a:r>
            <a:r>
              <a:rPr lang="zh-CN" altLang="en-US" sz="2600" dirty="0" smtClean="0"/>
              <a:t>是修正的第三范式，所以有时也</a:t>
            </a:r>
            <a:r>
              <a:rPr lang="zh-CN" altLang="en-US" sz="2600" dirty="0" smtClean="0"/>
              <a:t>称为</a:t>
            </a:r>
            <a:r>
              <a:rPr lang="zh-CN" altLang="en-US" sz="2600" b="1" dirty="0" smtClean="0">
                <a:solidFill>
                  <a:srgbClr val="FF0000"/>
                </a:solidFill>
              </a:rPr>
              <a:t>扩充的</a:t>
            </a:r>
            <a:r>
              <a:rPr lang="zh-CN" altLang="en-US" sz="2600" b="1" dirty="0" smtClean="0">
                <a:solidFill>
                  <a:srgbClr val="FF0000"/>
                </a:solidFill>
              </a:rPr>
              <a:t>第三</a:t>
            </a:r>
            <a:r>
              <a:rPr lang="zh-CN" altLang="en-US" sz="2600" b="1" dirty="0" smtClean="0">
                <a:solidFill>
                  <a:srgbClr val="FF0000"/>
                </a:solidFill>
              </a:rPr>
              <a:t>范式</a:t>
            </a:r>
            <a:r>
              <a:rPr lang="zh-CN" altLang="en-US" sz="2600" dirty="0" smtClean="0"/>
              <a:t>。</a:t>
            </a:r>
          </a:p>
          <a:p>
            <a:pPr eaLnBrk="1" hangingPunct="1">
              <a:lnSpc>
                <a:spcPct val="90000"/>
              </a:lnSpc>
            </a:pPr>
            <a:endParaRPr lang="zh-CN" altLang="en-US" sz="2600" dirty="0" smtClean="0"/>
          </a:p>
          <a:p>
            <a:pPr eaLnBrk="1" hangingPunct="1">
              <a:lnSpc>
                <a:spcPct val="90000"/>
              </a:lnSpc>
            </a:pPr>
            <a:r>
              <a:rPr lang="en-US" altLang="zh-CN" sz="2600" dirty="0" smtClean="0"/>
              <a:t>BCNF</a:t>
            </a:r>
            <a:r>
              <a:rPr lang="zh-CN" altLang="en-US" sz="2600" dirty="0" smtClean="0"/>
              <a:t>的定义</a:t>
            </a:r>
          </a:p>
          <a:p>
            <a:pPr eaLnBrk="1" hangingPunct="1">
              <a:lnSpc>
                <a:spcPct val="90000"/>
              </a:lnSpc>
              <a:buFont typeface="Wingdings" pitchFamily="2" charset="2"/>
              <a:buNone/>
            </a:pPr>
            <a:r>
              <a:rPr lang="zh-CN" altLang="en-US" sz="2600" dirty="0" smtClean="0"/>
              <a:t>	定义</a:t>
            </a:r>
            <a:r>
              <a:rPr lang="en-US" altLang="zh-CN" sz="2600" dirty="0" smtClean="0"/>
              <a:t>5.9  </a:t>
            </a:r>
            <a:r>
              <a:rPr lang="zh-CN" altLang="en-US" sz="2600" dirty="0" smtClean="0"/>
              <a:t>设关系模式</a:t>
            </a:r>
            <a:r>
              <a:rPr lang="en-US" altLang="zh-CN" sz="2600" dirty="0" smtClean="0"/>
              <a:t>R&lt;U</a:t>
            </a:r>
            <a:r>
              <a:rPr lang="zh-CN" altLang="en-US" sz="2600" dirty="0" smtClean="0"/>
              <a:t>，</a:t>
            </a:r>
            <a:r>
              <a:rPr lang="en-US" altLang="zh-CN" sz="2600" dirty="0" smtClean="0"/>
              <a:t>F&gt;∈1NF</a:t>
            </a:r>
            <a:r>
              <a:rPr lang="zh-CN" altLang="en-US" sz="2600" dirty="0" smtClean="0"/>
              <a:t>，如果对于</a:t>
            </a:r>
            <a:r>
              <a:rPr lang="en-US" altLang="zh-CN" sz="2600" dirty="0" smtClean="0"/>
              <a:t>R</a:t>
            </a:r>
            <a:r>
              <a:rPr lang="zh-CN" altLang="en-US" sz="2600" dirty="0" smtClean="0"/>
              <a:t>的每个函数依赖</a:t>
            </a:r>
            <a:r>
              <a:rPr lang="en-US" altLang="zh-CN" sz="2600" dirty="0" smtClean="0"/>
              <a:t>X→Y</a:t>
            </a:r>
            <a:r>
              <a:rPr lang="zh-CN" altLang="en-US" sz="2600" dirty="0" smtClean="0"/>
              <a:t>，若</a:t>
            </a:r>
            <a:r>
              <a:rPr lang="en-US" altLang="zh-CN" sz="2600" dirty="0" smtClean="0"/>
              <a:t>Y</a:t>
            </a:r>
            <a:r>
              <a:rPr lang="zh-CN" altLang="en-US" sz="2600" dirty="0" smtClean="0"/>
              <a:t>不属于</a:t>
            </a:r>
            <a:r>
              <a:rPr lang="en-US" altLang="zh-CN" sz="2600" dirty="0" smtClean="0"/>
              <a:t>X</a:t>
            </a:r>
            <a:r>
              <a:rPr lang="zh-CN" altLang="en-US" sz="2600" dirty="0" smtClean="0"/>
              <a:t>，则</a:t>
            </a:r>
            <a:r>
              <a:rPr lang="en-US" altLang="zh-CN" sz="2600" dirty="0" smtClean="0"/>
              <a:t>X</a:t>
            </a:r>
            <a:r>
              <a:rPr lang="zh-CN" altLang="en-US" sz="2600" dirty="0" smtClean="0"/>
              <a:t>必含有候选码，那么</a:t>
            </a:r>
            <a:r>
              <a:rPr lang="en-US" altLang="zh-CN" sz="2600" dirty="0" smtClean="0"/>
              <a:t>R∈BCNF</a:t>
            </a:r>
            <a:r>
              <a:rPr lang="zh-CN" altLang="en-US" sz="2600" dirty="0" smtClean="0"/>
              <a:t>。</a:t>
            </a:r>
          </a:p>
          <a:p>
            <a:pPr eaLnBrk="1" hangingPunct="1">
              <a:lnSpc>
                <a:spcPct val="90000"/>
              </a:lnSpc>
              <a:buFont typeface="Wingdings" pitchFamily="2" charset="2"/>
              <a:buNone/>
            </a:pPr>
            <a:r>
              <a:rPr lang="zh-CN" altLang="en-US" sz="2600" dirty="0" smtClean="0"/>
              <a:t>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79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
        <p:nvSpPr>
          <p:cNvPr id="4" name="矩形标注 3"/>
          <p:cNvSpPr/>
          <p:nvPr/>
        </p:nvSpPr>
        <p:spPr bwMode="auto">
          <a:xfrm>
            <a:off x="755576" y="5372218"/>
            <a:ext cx="3312368" cy="1153126"/>
          </a:xfrm>
          <a:prstGeom prst="wedgeRectCallout">
            <a:avLst>
              <a:gd name="adj1" fmla="val 44288"/>
              <a:gd name="adj2" fmla="val -110321"/>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lumMod val="60000"/>
                    <a:lumOff val="40000"/>
                  </a:schemeClr>
                </a:solidFill>
                <a:effectLst/>
                <a:latin typeface="Arial" charset="0"/>
                <a:ea typeface="宋体" pitchFamily="2" charset="-122"/>
              </a:rPr>
              <a:t>3NF</a:t>
            </a:r>
            <a:r>
              <a:rPr kumimoji="0" lang="zh-CN" altLang="en-US" sz="1800" b="0" i="0" u="none" strike="noStrike" cap="none" normalizeH="0" baseline="0" dirty="0" smtClean="0">
                <a:ln>
                  <a:noFill/>
                </a:ln>
                <a:solidFill>
                  <a:schemeClr val="tx2">
                    <a:lumMod val="60000"/>
                    <a:lumOff val="40000"/>
                  </a:schemeClr>
                </a:solidFill>
                <a:effectLst/>
                <a:latin typeface="Arial" charset="0"/>
                <a:ea typeface="宋体" pitchFamily="2" charset="-122"/>
              </a:rPr>
              <a:t>解决非主属性对码的依赖，</a:t>
            </a:r>
            <a:endParaRPr kumimoji="0" lang="en-US" altLang="zh-CN" sz="1800" b="0" i="0" u="none" strike="noStrike" cap="none" normalizeH="0" baseline="0" dirty="0" smtClean="0">
              <a:ln>
                <a:noFill/>
              </a:ln>
              <a:solidFill>
                <a:schemeClr val="tx2">
                  <a:lumMod val="60000"/>
                  <a:lumOff val="40000"/>
                </a:schemeClr>
              </a:solidFill>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2">
                    <a:lumMod val="60000"/>
                    <a:lumOff val="40000"/>
                  </a:schemeClr>
                </a:solidFill>
                <a:effectLst/>
                <a:latin typeface="Arial" charset="0"/>
                <a:ea typeface="宋体" pitchFamily="2" charset="-122"/>
              </a:rPr>
              <a:t>BCNF</a:t>
            </a:r>
            <a:r>
              <a:rPr kumimoji="0" lang="zh-CN" altLang="en-US" sz="1800" b="0" i="0" u="none" strike="noStrike" cap="none" normalizeH="0" baseline="0" dirty="0" smtClean="0">
                <a:ln>
                  <a:noFill/>
                </a:ln>
                <a:solidFill>
                  <a:schemeClr val="tx2">
                    <a:lumMod val="60000"/>
                    <a:lumOff val="40000"/>
                  </a:schemeClr>
                </a:solidFill>
                <a:effectLst/>
                <a:latin typeface="Arial" charset="0"/>
                <a:ea typeface="宋体" pitchFamily="2" charset="-122"/>
              </a:rPr>
              <a:t>解决主属性对码的依赖</a:t>
            </a:r>
            <a:endParaRPr kumimoji="0" lang="zh-CN" altLang="en-US" sz="1800" b="0" i="0" u="none" strike="noStrike" cap="none" normalizeH="0" baseline="0" dirty="0" smtClean="0">
              <a:ln>
                <a:noFill/>
              </a:ln>
              <a:solidFill>
                <a:schemeClr val="tx2">
                  <a:lumMod val="60000"/>
                  <a:lumOff val="40000"/>
                </a:schemeClr>
              </a:solidFill>
              <a:effectLst/>
              <a:latin typeface="Arial"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关系模式中的数据依赖</a:t>
            </a:r>
          </a:p>
        </p:txBody>
      </p:sp>
      <p:sp>
        <p:nvSpPr>
          <p:cNvPr id="10243" name="Rectangle 3"/>
          <p:cNvSpPr>
            <a:spLocks noGrp="1" noChangeArrowheads="1"/>
          </p:cNvSpPr>
          <p:nvPr>
            <p:ph type="body" idx="1"/>
          </p:nvPr>
        </p:nvSpPr>
        <p:spPr/>
        <p:txBody>
          <a:bodyPr/>
          <a:lstStyle/>
          <a:p>
            <a:pPr eaLnBrk="1" hangingPunct="1">
              <a:lnSpc>
                <a:spcPct val="160000"/>
              </a:lnSpc>
            </a:pPr>
            <a:r>
              <a:rPr lang="zh-CN" altLang="en-US" dirty="0" smtClean="0"/>
              <a:t>一、概念回顾</a:t>
            </a:r>
          </a:p>
          <a:p>
            <a:pPr eaLnBrk="1" hangingPunct="1">
              <a:lnSpc>
                <a:spcPct val="160000"/>
              </a:lnSpc>
            </a:pPr>
            <a:r>
              <a:rPr lang="zh-CN" altLang="en-US" dirty="0" smtClean="0"/>
              <a:t>二、关系模式的形式化定义</a:t>
            </a:r>
          </a:p>
          <a:p>
            <a:pPr eaLnBrk="1" hangingPunct="1">
              <a:lnSpc>
                <a:spcPct val="160000"/>
              </a:lnSpc>
            </a:pPr>
            <a:r>
              <a:rPr lang="zh-CN" altLang="en-US" dirty="0" smtClean="0"/>
              <a:t>三、什么是数据依赖</a:t>
            </a:r>
          </a:p>
          <a:p>
            <a:pPr eaLnBrk="1" hangingPunct="1">
              <a:lnSpc>
                <a:spcPct val="160000"/>
              </a:lnSpc>
            </a:pPr>
            <a:r>
              <a:rPr lang="zh-CN" altLang="en-US" dirty="0" smtClean="0"/>
              <a:t>四、关系模式的简化表示</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mtClean="0"/>
              <a:t>BC</a:t>
            </a:r>
            <a:r>
              <a:rPr lang="zh-CN" altLang="en-US" smtClean="0"/>
              <a:t>范式（续）</a:t>
            </a:r>
          </a:p>
        </p:txBody>
      </p:sp>
      <p:sp>
        <p:nvSpPr>
          <p:cNvPr id="83971" name="Rectangle 3"/>
          <p:cNvSpPr>
            <a:spLocks noGrp="1" noChangeArrowheads="1"/>
          </p:cNvSpPr>
          <p:nvPr>
            <p:ph type="body" idx="1"/>
          </p:nvPr>
        </p:nvSpPr>
        <p:spPr/>
        <p:txBody>
          <a:bodyPr/>
          <a:lstStyle/>
          <a:p>
            <a:pPr eaLnBrk="1" hangingPunct="1">
              <a:buFont typeface="Wingdings" pitchFamily="2" charset="2"/>
              <a:buNone/>
            </a:pPr>
            <a:r>
              <a:rPr lang="en-US" altLang="zh-CN" dirty="0" smtClean="0"/>
              <a:t>	</a:t>
            </a:r>
            <a:r>
              <a:rPr lang="zh-CN" altLang="en-US" dirty="0" smtClean="0"/>
              <a:t>换句话说，在关系模式</a:t>
            </a:r>
            <a:r>
              <a:rPr lang="en-US" altLang="zh-CN" dirty="0" smtClean="0"/>
              <a:t>R&lt;U</a:t>
            </a:r>
            <a:r>
              <a:rPr lang="zh-CN" altLang="en-US" dirty="0" smtClean="0"/>
              <a:t>，</a:t>
            </a:r>
            <a:r>
              <a:rPr lang="en-US" altLang="zh-CN" dirty="0" smtClean="0"/>
              <a:t>F&gt;</a:t>
            </a:r>
            <a:r>
              <a:rPr lang="zh-CN" altLang="en-US" dirty="0" smtClean="0"/>
              <a:t>中，如果每一个决定属性集都包含候选码，则</a:t>
            </a:r>
            <a:r>
              <a:rPr lang="en-US" altLang="zh-CN" dirty="0" smtClean="0"/>
              <a:t>R∈BCNF</a:t>
            </a:r>
            <a:r>
              <a:rPr lang="zh-CN" altLang="en-US" dirty="0" smtClean="0"/>
              <a:t>。</a:t>
            </a:r>
          </a:p>
          <a:p>
            <a:pPr eaLnBrk="1" hangingPunct="1">
              <a:buFont typeface="Wingdings" pitchFamily="2" charset="2"/>
              <a:buNone/>
            </a:pPr>
            <a:endParaRPr lang="zh-CN" altLang="en-US" dirty="0" smtClean="0"/>
          </a:p>
          <a:p>
            <a:pPr eaLnBrk="1" hangingPunct="1">
              <a:buFont typeface="Wingdings" pitchFamily="2" charset="2"/>
              <a:buNone/>
            </a:pPr>
            <a:r>
              <a:rPr lang="zh-CN" altLang="en-US" dirty="0" smtClean="0"/>
              <a:t>例：	</a:t>
            </a:r>
            <a:r>
              <a:rPr lang="en-US" altLang="zh-CN" dirty="0" smtClean="0"/>
              <a:t>STJ</a:t>
            </a:r>
            <a:r>
              <a:rPr lang="zh-CN" altLang="en-US" dirty="0" smtClean="0"/>
              <a:t>（</a:t>
            </a:r>
            <a:r>
              <a:rPr lang="en-US" altLang="zh-CN" dirty="0" smtClean="0"/>
              <a:t>S</a:t>
            </a:r>
            <a:r>
              <a:rPr lang="zh-CN" altLang="en-US" dirty="0" smtClean="0"/>
              <a:t>，</a:t>
            </a:r>
            <a:r>
              <a:rPr lang="en-US" altLang="zh-CN" dirty="0" smtClean="0"/>
              <a:t>T</a:t>
            </a:r>
            <a:r>
              <a:rPr lang="zh-CN" altLang="en-US" dirty="0" smtClean="0"/>
              <a:t>，</a:t>
            </a:r>
            <a:r>
              <a:rPr lang="en-US" altLang="zh-CN" dirty="0" smtClean="0"/>
              <a:t>J</a:t>
            </a:r>
            <a:r>
              <a:rPr lang="zh-CN" altLang="en-US" dirty="0" smtClean="0"/>
              <a:t>）∈ </a:t>
            </a:r>
            <a:r>
              <a:rPr lang="en-US" altLang="zh-CN" dirty="0" smtClean="0"/>
              <a:t>3NF</a:t>
            </a:r>
          </a:p>
          <a:p>
            <a:pPr eaLnBrk="1" hangingPunct="1">
              <a:buFont typeface="Wingdings" pitchFamily="2" charset="2"/>
              <a:buNone/>
            </a:pPr>
            <a:r>
              <a:rPr lang="en-US" altLang="zh-CN" dirty="0" smtClean="0"/>
              <a:t>		SJ</a:t>
            </a:r>
            <a:r>
              <a:rPr lang="zh-CN" altLang="en-US" dirty="0" smtClean="0"/>
              <a:t>（</a:t>
            </a:r>
            <a:r>
              <a:rPr lang="en-US" altLang="zh-CN" dirty="0" smtClean="0"/>
              <a:t>S</a:t>
            </a:r>
            <a:r>
              <a:rPr lang="zh-CN" altLang="en-US" dirty="0" smtClean="0"/>
              <a:t>，</a:t>
            </a:r>
            <a:r>
              <a:rPr lang="en-US" altLang="zh-CN" dirty="0" smtClean="0"/>
              <a:t>J</a:t>
            </a:r>
            <a:r>
              <a:rPr lang="zh-CN" altLang="en-US" dirty="0" smtClean="0"/>
              <a:t>）∈ </a:t>
            </a:r>
            <a:r>
              <a:rPr lang="en-US" altLang="zh-CN" dirty="0" smtClean="0"/>
              <a:t>BCNF</a:t>
            </a:r>
          </a:p>
          <a:p>
            <a:pPr eaLnBrk="1" hangingPunct="1">
              <a:buFont typeface="Wingdings" pitchFamily="2" charset="2"/>
              <a:buNone/>
            </a:pPr>
            <a:r>
              <a:rPr lang="en-US" altLang="zh-CN" dirty="0" smtClean="0"/>
              <a:t>		TJ</a:t>
            </a:r>
            <a:r>
              <a:rPr lang="zh-CN" altLang="en-US" dirty="0" smtClean="0"/>
              <a:t>（</a:t>
            </a:r>
            <a:r>
              <a:rPr lang="en-US" altLang="zh-CN" dirty="0" smtClean="0"/>
              <a:t>T</a:t>
            </a:r>
            <a:r>
              <a:rPr lang="zh-CN" altLang="en-US" dirty="0" smtClean="0"/>
              <a:t>，</a:t>
            </a:r>
            <a:r>
              <a:rPr lang="en-US" altLang="zh-CN" dirty="0" smtClean="0"/>
              <a:t>J</a:t>
            </a:r>
            <a:r>
              <a:rPr lang="zh-CN" altLang="en-US" dirty="0" smtClean="0"/>
              <a:t>）∈ </a:t>
            </a:r>
            <a:r>
              <a:rPr lang="en-US" altLang="zh-CN" dirty="0" smtClean="0"/>
              <a:t>BCNF</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mtClean="0"/>
              <a:t>BC</a:t>
            </a:r>
            <a:r>
              <a:rPr lang="zh-CN" altLang="en-US" smtClean="0"/>
              <a:t>范式（续）</a:t>
            </a:r>
          </a:p>
        </p:txBody>
      </p:sp>
      <p:sp>
        <p:nvSpPr>
          <p:cNvPr id="84995" name="Rectangle 3"/>
          <p:cNvSpPr>
            <a:spLocks noGrp="1" noChangeArrowheads="1"/>
          </p:cNvSpPr>
          <p:nvPr>
            <p:ph type="body" idx="1"/>
          </p:nvPr>
        </p:nvSpPr>
        <p:spPr>
          <a:xfrm>
            <a:off x="467544" y="1628800"/>
            <a:ext cx="8447856" cy="4314800"/>
          </a:xfrm>
        </p:spPr>
        <p:txBody>
          <a:bodyPr/>
          <a:lstStyle/>
          <a:p>
            <a:pPr eaLnBrk="1" hangingPunct="1">
              <a:lnSpc>
                <a:spcPct val="110000"/>
              </a:lnSpc>
            </a:pPr>
            <a:r>
              <a:rPr lang="zh-CN" altLang="en-US" sz="2600" dirty="0" smtClean="0"/>
              <a:t>采用投影分解法将一个</a:t>
            </a:r>
            <a:r>
              <a:rPr lang="en-US" altLang="zh-CN" sz="2600" dirty="0" smtClean="0"/>
              <a:t>3NF</a:t>
            </a:r>
            <a:r>
              <a:rPr lang="zh-CN" altLang="en-US" sz="2600" dirty="0" smtClean="0"/>
              <a:t>的关系分解为多个</a:t>
            </a:r>
            <a:r>
              <a:rPr lang="en-US" altLang="zh-CN" sz="2600" dirty="0" smtClean="0"/>
              <a:t>BCNF</a:t>
            </a:r>
            <a:r>
              <a:rPr lang="zh-CN" altLang="en-US" sz="2600" dirty="0" smtClean="0"/>
              <a:t>的关系，可以进一步解决原</a:t>
            </a:r>
            <a:r>
              <a:rPr lang="en-US" altLang="zh-CN" sz="2600" dirty="0" smtClean="0"/>
              <a:t>3NF</a:t>
            </a:r>
            <a:r>
              <a:rPr lang="zh-CN" altLang="en-US" sz="2600" dirty="0" smtClean="0"/>
              <a:t>关系中存在的插入异常、删除异常、数据冗余度大、修改复杂等问题。</a:t>
            </a:r>
          </a:p>
          <a:p>
            <a:pPr eaLnBrk="1" hangingPunct="1">
              <a:lnSpc>
                <a:spcPct val="90000"/>
              </a:lnSpc>
            </a:pPr>
            <a:endParaRPr lang="zh-CN" altLang="en-US" sz="2600" dirty="0" smtClean="0"/>
          </a:p>
          <a:p>
            <a:pPr eaLnBrk="1" hangingPunct="1">
              <a:lnSpc>
                <a:spcPct val="110000"/>
              </a:lnSpc>
            </a:pPr>
            <a:r>
              <a:rPr lang="en-US" altLang="zh-CN" sz="2600" dirty="0" smtClean="0"/>
              <a:t>BCNF</a:t>
            </a:r>
            <a:r>
              <a:rPr lang="zh-CN" altLang="en-US" sz="2600" dirty="0" smtClean="0"/>
              <a:t>的关系模式所具有的性质</a:t>
            </a:r>
          </a:p>
          <a:p>
            <a:pPr lvl="1" eaLnBrk="1" hangingPunct="1">
              <a:lnSpc>
                <a:spcPct val="110000"/>
              </a:lnSpc>
              <a:buFont typeface="Wingdings" pitchFamily="2" charset="2"/>
              <a:buNone/>
            </a:pPr>
            <a:r>
              <a:rPr lang="zh-CN" altLang="en-US" sz="2200" dirty="0" smtClean="0"/>
              <a:t>⒈ 所有</a:t>
            </a:r>
            <a:r>
              <a:rPr lang="zh-CN" altLang="en-US" sz="2200" dirty="0" smtClean="0">
                <a:solidFill>
                  <a:srgbClr val="FF0000"/>
                </a:solidFill>
              </a:rPr>
              <a:t>非主属性</a:t>
            </a:r>
            <a:r>
              <a:rPr lang="zh-CN" altLang="en-US" sz="2200" dirty="0" smtClean="0"/>
              <a:t>都完全函数依赖于每个候选码。</a:t>
            </a:r>
          </a:p>
          <a:p>
            <a:pPr lvl="1" eaLnBrk="1" hangingPunct="1">
              <a:lnSpc>
                <a:spcPct val="110000"/>
              </a:lnSpc>
              <a:buFont typeface="Wingdings" pitchFamily="2" charset="2"/>
              <a:buNone/>
            </a:pPr>
            <a:r>
              <a:rPr lang="zh-CN" altLang="en-US" sz="2200" dirty="0" smtClean="0"/>
              <a:t>⒉ 所有</a:t>
            </a:r>
            <a:r>
              <a:rPr lang="zh-CN" altLang="en-US" sz="2200" b="1" dirty="0" smtClean="0">
                <a:solidFill>
                  <a:srgbClr val="FF0000"/>
                </a:solidFill>
              </a:rPr>
              <a:t>主属性都</a:t>
            </a:r>
            <a:r>
              <a:rPr lang="zh-CN" altLang="en-US" sz="2200" dirty="0" smtClean="0"/>
              <a:t>完全函数依赖于每个不包含它的候选码。</a:t>
            </a:r>
          </a:p>
          <a:p>
            <a:pPr lvl="1" eaLnBrk="1" hangingPunct="1">
              <a:lnSpc>
                <a:spcPct val="110000"/>
              </a:lnSpc>
              <a:buFont typeface="Wingdings" pitchFamily="2" charset="2"/>
              <a:buNone/>
            </a:pPr>
            <a:r>
              <a:rPr lang="zh-CN" altLang="en-US" sz="2200" dirty="0" smtClean="0"/>
              <a:t>⒊ 没有任何属性完全函数依赖于非码的任何一组属性。</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mtClean="0"/>
              <a:t>BC</a:t>
            </a:r>
            <a:r>
              <a:rPr lang="zh-CN" altLang="en-US" smtClean="0"/>
              <a:t>范式（续）</a:t>
            </a:r>
          </a:p>
        </p:txBody>
      </p:sp>
      <p:sp>
        <p:nvSpPr>
          <p:cNvPr id="86019" name="Rectangle 3"/>
          <p:cNvSpPr>
            <a:spLocks noGrp="1" noChangeArrowheads="1"/>
          </p:cNvSpPr>
          <p:nvPr>
            <p:ph type="body" idx="1"/>
          </p:nvPr>
        </p:nvSpPr>
        <p:spPr/>
        <p:txBody>
          <a:bodyPr/>
          <a:lstStyle/>
          <a:p>
            <a:pPr eaLnBrk="1" hangingPunct="1"/>
            <a:r>
              <a:rPr lang="en-US" altLang="zh-CN" sz="2600" dirty="0" smtClean="0"/>
              <a:t> 3NF</a:t>
            </a:r>
            <a:r>
              <a:rPr lang="zh-CN" altLang="en-US" sz="2600" dirty="0" smtClean="0"/>
              <a:t>与</a:t>
            </a:r>
            <a:r>
              <a:rPr lang="en-US" altLang="zh-CN" sz="2600" dirty="0" smtClean="0"/>
              <a:t>BCNF</a:t>
            </a:r>
            <a:r>
              <a:rPr lang="zh-CN" altLang="en-US" sz="2600" dirty="0" smtClean="0"/>
              <a:t>的关系</a:t>
            </a:r>
          </a:p>
          <a:p>
            <a:pPr lvl="1" eaLnBrk="1" hangingPunct="1"/>
            <a:r>
              <a:rPr lang="zh-CN" altLang="en-US" dirty="0" smtClean="0"/>
              <a:t>如果关系模式</a:t>
            </a:r>
            <a:r>
              <a:rPr lang="en-US" altLang="zh-CN" dirty="0" smtClean="0"/>
              <a:t>R∈BCNF</a:t>
            </a:r>
            <a:r>
              <a:rPr lang="zh-CN" altLang="en-US" dirty="0" smtClean="0"/>
              <a:t>，必定有</a:t>
            </a:r>
            <a:r>
              <a:rPr lang="en-US" altLang="zh-CN" dirty="0" smtClean="0"/>
              <a:t>R∈3NF</a:t>
            </a:r>
            <a:r>
              <a:rPr lang="zh-CN" altLang="en-US" dirty="0" smtClean="0"/>
              <a:t>。</a:t>
            </a:r>
          </a:p>
          <a:p>
            <a:pPr lvl="1" eaLnBrk="1" hangingPunct="1"/>
            <a:r>
              <a:rPr lang="zh-CN" altLang="en-US" dirty="0" smtClean="0"/>
              <a:t>如果</a:t>
            </a:r>
            <a:r>
              <a:rPr lang="en-US" altLang="zh-CN" dirty="0" smtClean="0"/>
              <a:t>R∈3NF</a:t>
            </a:r>
            <a:r>
              <a:rPr lang="zh-CN" altLang="en-US" dirty="0" smtClean="0"/>
              <a:t>，且</a:t>
            </a:r>
            <a:r>
              <a:rPr lang="en-US" altLang="zh-CN" dirty="0" smtClean="0"/>
              <a:t>R</a:t>
            </a:r>
            <a:r>
              <a:rPr lang="zh-CN" altLang="en-US" dirty="0" smtClean="0"/>
              <a:t>只有一个候选码，则</a:t>
            </a:r>
            <a:r>
              <a:rPr lang="en-US" altLang="zh-CN" dirty="0" smtClean="0"/>
              <a:t>R</a:t>
            </a:r>
            <a:r>
              <a:rPr lang="zh-CN" altLang="en-US" dirty="0" smtClean="0"/>
              <a:t>必属于</a:t>
            </a:r>
            <a:r>
              <a:rPr lang="en-US" altLang="zh-CN" dirty="0" smtClean="0"/>
              <a:t>BCNF</a:t>
            </a:r>
            <a:r>
              <a:rPr lang="zh-CN" altLang="en-US" dirty="0" smtClean="0"/>
              <a:t>。</a:t>
            </a:r>
            <a:endParaRPr lang="zh-CN" altLang="en-US" sz="2200" dirty="0" smtClean="0"/>
          </a:p>
          <a:p>
            <a:pPr eaLnBrk="1" hangingPunct="1"/>
            <a:endParaRPr lang="zh-CN" altLang="en-US" sz="2600" dirty="0" smtClean="0"/>
          </a:p>
          <a:p>
            <a:pPr eaLnBrk="1" hangingPunct="1"/>
            <a:r>
              <a:rPr lang="zh-CN" altLang="en-US" sz="2600" dirty="0" smtClean="0"/>
              <a:t>如果一个关系数据库中的所有关系模式都属于</a:t>
            </a:r>
            <a:r>
              <a:rPr lang="en-US" altLang="zh-CN" sz="2600" dirty="0" smtClean="0"/>
              <a:t>BCNF</a:t>
            </a:r>
            <a:r>
              <a:rPr lang="zh-CN" altLang="en-US" sz="2600" dirty="0" smtClean="0"/>
              <a:t>，那么在</a:t>
            </a:r>
            <a:r>
              <a:rPr lang="zh-CN" altLang="en-US" sz="2600" b="1" dirty="0" smtClean="0">
                <a:solidFill>
                  <a:srgbClr val="FF0000"/>
                </a:solidFill>
              </a:rPr>
              <a:t>函数依赖</a:t>
            </a:r>
            <a:r>
              <a:rPr lang="zh-CN" altLang="en-US" sz="2600" dirty="0" smtClean="0"/>
              <a:t>范畴内，它已实现了模式的</a:t>
            </a:r>
            <a:r>
              <a:rPr lang="zh-CN" altLang="en-US" sz="2600" b="1" dirty="0" smtClean="0">
                <a:solidFill>
                  <a:srgbClr val="FF0000"/>
                </a:solidFill>
              </a:rPr>
              <a:t>彻底</a:t>
            </a:r>
            <a:r>
              <a:rPr lang="zh-CN" altLang="en-US" sz="2600" dirty="0" smtClean="0"/>
              <a:t>分解，达到了最高的规范化程度，消除了插入异常和删除异常。</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t>4.2  </a:t>
            </a:r>
            <a:r>
              <a:rPr lang="zh-CN" altLang="en-US" smtClean="0"/>
              <a:t>范式</a:t>
            </a:r>
          </a:p>
        </p:txBody>
      </p:sp>
      <p:sp>
        <p:nvSpPr>
          <p:cNvPr id="87043" name="Rectangle 3"/>
          <p:cNvSpPr>
            <a:spLocks noGrp="1" noChangeArrowheads="1"/>
          </p:cNvSpPr>
          <p:nvPr>
            <p:ph type="body" idx="1"/>
          </p:nvPr>
        </p:nvSpPr>
        <p:spPr/>
        <p:txBody>
          <a:bodyPr/>
          <a:lstStyle/>
          <a:p>
            <a:pPr eaLnBrk="1" hangingPunct="1"/>
            <a:r>
              <a:rPr lang="zh-CN" altLang="en-US" dirty="0" smtClean="0"/>
              <a:t>第一</a:t>
            </a:r>
            <a:r>
              <a:rPr lang="zh-CN" altLang="en-US" dirty="0" smtClean="0"/>
              <a:t>范式（</a:t>
            </a:r>
            <a:r>
              <a:rPr lang="en-US" altLang="zh-CN" dirty="0" smtClean="0"/>
              <a:t>1NF</a:t>
            </a:r>
            <a:r>
              <a:rPr lang="zh-CN" altLang="en-US" dirty="0" smtClean="0"/>
              <a:t>）</a:t>
            </a:r>
          </a:p>
          <a:p>
            <a:pPr eaLnBrk="1" hangingPunct="1"/>
            <a:r>
              <a:rPr lang="zh-CN" altLang="en-US" dirty="0" smtClean="0"/>
              <a:t>第二</a:t>
            </a:r>
            <a:r>
              <a:rPr lang="zh-CN" altLang="en-US" dirty="0" smtClean="0"/>
              <a:t>范式（</a:t>
            </a:r>
            <a:r>
              <a:rPr lang="en-US" altLang="zh-CN" dirty="0" smtClean="0"/>
              <a:t>2NF</a:t>
            </a:r>
            <a:r>
              <a:rPr lang="zh-CN" altLang="en-US" dirty="0" smtClean="0"/>
              <a:t>）</a:t>
            </a:r>
          </a:p>
          <a:p>
            <a:pPr eaLnBrk="1" hangingPunct="1"/>
            <a:r>
              <a:rPr lang="zh-CN" altLang="en-US" dirty="0" smtClean="0"/>
              <a:t>第三</a:t>
            </a:r>
            <a:r>
              <a:rPr lang="zh-CN" altLang="en-US" dirty="0" smtClean="0"/>
              <a:t>范式（</a:t>
            </a:r>
            <a:r>
              <a:rPr lang="en-US" altLang="zh-CN" dirty="0" smtClean="0"/>
              <a:t>3NF</a:t>
            </a:r>
            <a:r>
              <a:rPr lang="zh-CN" altLang="en-US" dirty="0" smtClean="0"/>
              <a:t>）</a:t>
            </a:r>
          </a:p>
          <a:p>
            <a:pPr eaLnBrk="1" hangingPunct="1"/>
            <a:r>
              <a:rPr lang="en-US" altLang="zh-CN" dirty="0" smtClean="0"/>
              <a:t>BC</a:t>
            </a:r>
            <a:r>
              <a:rPr lang="zh-CN" altLang="en-US" dirty="0" smtClean="0"/>
              <a:t>范式（</a:t>
            </a:r>
            <a:r>
              <a:rPr lang="en-US" altLang="zh-CN" dirty="0" smtClean="0"/>
              <a:t>BCNF</a:t>
            </a:r>
            <a:r>
              <a:rPr lang="zh-CN" altLang="en-US" dirty="0" smtClean="0"/>
              <a:t>）</a:t>
            </a:r>
          </a:p>
          <a:p>
            <a:pPr eaLnBrk="1" hangingPunct="1"/>
            <a:r>
              <a:rPr lang="zh-CN" altLang="en-US" dirty="0" smtClean="0">
                <a:solidFill>
                  <a:schemeClr val="accent2"/>
                </a:solidFill>
              </a:rPr>
              <a:t>多值依赖</a:t>
            </a:r>
            <a:r>
              <a:rPr lang="zh-CN" altLang="en-US" dirty="0" smtClean="0">
                <a:solidFill>
                  <a:schemeClr val="accent2"/>
                </a:solidFill>
              </a:rPr>
              <a:t>与第四范式（</a:t>
            </a:r>
            <a:r>
              <a:rPr lang="en-US" altLang="zh-CN" dirty="0" smtClean="0">
                <a:solidFill>
                  <a:schemeClr val="accent2"/>
                </a:solidFill>
              </a:rPr>
              <a:t>4NF</a:t>
            </a:r>
            <a:r>
              <a:rPr lang="zh-CN" altLang="en-US" dirty="0" smtClean="0">
                <a:solidFill>
                  <a:schemeClr val="accent2"/>
                </a:solidFill>
              </a:rPr>
              <a:t>）</a:t>
            </a:r>
            <a:endParaRPr lang="zh-CN" altLang="en-US"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sz="3800" smtClean="0"/>
              <a:t>4.2.5 </a:t>
            </a:r>
            <a:r>
              <a:rPr lang="zh-CN" altLang="en-US" sz="3800" smtClean="0"/>
              <a:t>多值依赖与第四范式（</a:t>
            </a:r>
            <a:r>
              <a:rPr lang="en-US" altLang="zh-CN" sz="3800" smtClean="0"/>
              <a:t>4NF</a:t>
            </a:r>
            <a:r>
              <a:rPr lang="zh-CN" altLang="en-US" sz="3800" smtClean="0"/>
              <a:t>）</a:t>
            </a:r>
          </a:p>
        </p:txBody>
      </p:sp>
      <p:sp>
        <p:nvSpPr>
          <p:cNvPr id="88067" name="Rectangle 3"/>
          <p:cNvSpPr>
            <a:spLocks noGrp="1" noChangeArrowheads="1"/>
          </p:cNvSpPr>
          <p:nvPr>
            <p:ph type="body" idx="1"/>
          </p:nvPr>
        </p:nvSpPr>
        <p:spPr/>
        <p:txBody>
          <a:bodyPr/>
          <a:lstStyle/>
          <a:p>
            <a:pPr eaLnBrk="1" hangingPunct="1">
              <a:lnSpc>
                <a:spcPct val="150000"/>
              </a:lnSpc>
            </a:pPr>
            <a:r>
              <a:rPr lang="zh-CN" altLang="en-US" sz="3400" smtClean="0"/>
              <a:t>例子</a:t>
            </a:r>
          </a:p>
          <a:p>
            <a:pPr eaLnBrk="1" hangingPunct="1">
              <a:lnSpc>
                <a:spcPct val="150000"/>
              </a:lnSpc>
            </a:pPr>
            <a:r>
              <a:rPr lang="zh-CN" altLang="en-US" sz="3400" smtClean="0"/>
              <a:t>一、多值依赖</a:t>
            </a:r>
          </a:p>
          <a:p>
            <a:pPr eaLnBrk="1" hangingPunct="1">
              <a:lnSpc>
                <a:spcPct val="150000"/>
              </a:lnSpc>
            </a:pPr>
            <a:r>
              <a:rPr lang="zh-CN" altLang="en-US" sz="3400" smtClean="0"/>
              <a:t>二、第四范式（</a:t>
            </a:r>
            <a:r>
              <a:rPr lang="en-US" altLang="zh-CN" sz="3400" smtClean="0"/>
              <a:t>4NF</a:t>
            </a:r>
            <a:r>
              <a:rPr lang="zh-CN" altLang="en-US" sz="340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z="3800" smtClean="0"/>
              <a:t>多值依赖与第四范式（续）</a:t>
            </a:r>
          </a:p>
        </p:txBody>
      </p:sp>
      <p:sp>
        <p:nvSpPr>
          <p:cNvPr id="89091"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dirty="0" smtClean="0"/>
              <a:t>例子</a:t>
            </a:r>
          </a:p>
          <a:p>
            <a:pPr eaLnBrk="1" hangingPunct="1">
              <a:lnSpc>
                <a:spcPct val="90000"/>
              </a:lnSpc>
            </a:pPr>
            <a:endParaRPr lang="zh-CN" altLang="en-US" sz="2600" dirty="0" smtClean="0"/>
          </a:p>
          <a:p>
            <a:pPr eaLnBrk="1" hangingPunct="1">
              <a:lnSpc>
                <a:spcPct val="90000"/>
              </a:lnSpc>
              <a:buFont typeface="Wingdings" pitchFamily="2" charset="2"/>
              <a:buNone/>
            </a:pPr>
            <a:r>
              <a:rPr lang="zh-CN" altLang="en-US" sz="2600" dirty="0" smtClean="0"/>
              <a:t>    属于</a:t>
            </a:r>
            <a:r>
              <a:rPr lang="en-US" altLang="zh-CN" sz="2600" dirty="0" smtClean="0"/>
              <a:t>BCNF</a:t>
            </a:r>
            <a:r>
              <a:rPr lang="zh-CN" altLang="en-US" sz="2600" dirty="0" smtClean="0"/>
              <a:t>的关系模式</a:t>
            </a:r>
            <a:r>
              <a:rPr lang="en-US" altLang="zh-CN" sz="2600" dirty="0" smtClean="0"/>
              <a:t>:</a:t>
            </a:r>
          </a:p>
          <a:p>
            <a:pPr lvl="1" eaLnBrk="1" hangingPunct="1">
              <a:lnSpc>
                <a:spcPct val="90000"/>
              </a:lnSpc>
            </a:pPr>
            <a:r>
              <a:rPr lang="zh-CN" altLang="en-US" sz="2200" dirty="0" smtClean="0"/>
              <a:t>函数依赖</a:t>
            </a:r>
            <a:r>
              <a:rPr lang="en-US" altLang="zh-CN" sz="2200" dirty="0" smtClean="0"/>
              <a:t>: </a:t>
            </a:r>
            <a:r>
              <a:rPr lang="zh-CN" altLang="en-US" sz="2200" dirty="0" smtClean="0"/>
              <a:t>一个完美的关系模式</a:t>
            </a:r>
          </a:p>
          <a:p>
            <a:pPr lvl="1" eaLnBrk="1" hangingPunct="1">
              <a:lnSpc>
                <a:spcPct val="90000"/>
              </a:lnSpc>
            </a:pPr>
            <a:r>
              <a:rPr lang="zh-CN" altLang="en-US" sz="2200" dirty="0" smtClean="0"/>
              <a:t>多值依赖</a:t>
            </a:r>
            <a:r>
              <a:rPr lang="en-US" altLang="zh-CN" sz="2200" dirty="0" smtClean="0"/>
              <a:t>: </a:t>
            </a:r>
          </a:p>
          <a:p>
            <a:pPr eaLnBrk="1" hangingPunct="1">
              <a:lnSpc>
                <a:spcPct val="90000"/>
              </a:lnSpc>
            </a:pPr>
            <a:endParaRPr lang="en-US" altLang="zh-CN" sz="2600" dirty="0" smtClean="0"/>
          </a:p>
          <a:p>
            <a:pPr lvl="1" eaLnBrk="1" hangingPunct="1">
              <a:lnSpc>
                <a:spcPct val="90000"/>
              </a:lnSpc>
              <a:buFont typeface="Wingdings" pitchFamily="2" charset="2"/>
              <a:buNone/>
            </a:pPr>
            <a:r>
              <a:rPr lang="zh-CN" altLang="en-US" sz="2200" dirty="0" smtClean="0"/>
              <a:t>例</a:t>
            </a:r>
            <a:r>
              <a:rPr lang="en-US" altLang="zh-CN" sz="2200" dirty="0" smtClean="0"/>
              <a:t>: </a:t>
            </a:r>
            <a:r>
              <a:rPr lang="zh-CN" altLang="en-US" sz="2200" dirty="0" smtClean="0"/>
              <a:t>设学校中某一门课程由多个教师讲授，他们使用相同的一套参考书。</a:t>
            </a:r>
          </a:p>
          <a:p>
            <a:pPr lvl="1" eaLnBrk="1" hangingPunct="1">
              <a:lnSpc>
                <a:spcPct val="90000"/>
              </a:lnSpc>
              <a:buFont typeface="Wingdings" pitchFamily="2" charset="2"/>
              <a:buNone/>
            </a:pPr>
            <a:r>
              <a:rPr lang="zh-CN" altLang="en-US" sz="2200" dirty="0" smtClean="0"/>
              <a:t>	用关系模式</a:t>
            </a:r>
            <a:r>
              <a:rPr lang="en-US" altLang="zh-CN" sz="2200" dirty="0" smtClean="0"/>
              <a:t>Teaching(C, T, B)</a:t>
            </a:r>
            <a:r>
              <a:rPr lang="zh-CN" altLang="en-US" sz="2200" dirty="0" smtClean="0"/>
              <a:t>来表示课程</a:t>
            </a:r>
            <a:r>
              <a:rPr lang="en-US" altLang="zh-CN" sz="2200" dirty="0" smtClean="0"/>
              <a:t>C</a:t>
            </a:r>
            <a:r>
              <a:rPr lang="zh-CN" altLang="en-US" sz="2200" dirty="0" smtClean="0"/>
              <a:t>、教师</a:t>
            </a:r>
            <a:r>
              <a:rPr lang="en-US" altLang="zh-CN" sz="2200" dirty="0" smtClean="0"/>
              <a:t>T</a:t>
            </a:r>
            <a:r>
              <a:rPr lang="zh-CN" altLang="en-US" sz="2200" dirty="0" smtClean="0"/>
              <a:t>和参考书</a:t>
            </a:r>
            <a:r>
              <a:rPr lang="en-US" altLang="zh-CN" sz="2200" dirty="0" smtClean="0"/>
              <a:t>B</a:t>
            </a:r>
            <a:r>
              <a:rPr lang="zh-CN" altLang="en-US" sz="2200" dirty="0" smtClean="0"/>
              <a:t>之间的关系。</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z="3800" smtClean="0"/>
              <a:t>多值依赖与第四范式（续）</a:t>
            </a:r>
          </a:p>
        </p:txBody>
      </p:sp>
      <p:sp>
        <p:nvSpPr>
          <p:cNvPr id="90115" name="Text Box 52"/>
          <p:cNvSpPr txBox="1">
            <a:spLocks noChangeArrowheads="1"/>
          </p:cNvSpPr>
          <p:nvPr/>
        </p:nvSpPr>
        <p:spPr bwMode="auto">
          <a:xfrm>
            <a:off x="4648200" y="5715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eaLnBrk="1" hangingPunct="1"/>
            <a:r>
              <a:rPr kumimoji="1" lang="en-US" altLang="zh-CN" sz="2000">
                <a:latin typeface="Times New Roman" pitchFamily="18" charset="0"/>
              </a:rPr>
              <a:t>…</a:t>
            </a:r>
            <a:endParaRPr kumimoji="1" lang="en-US" altLang="zh-CN" sz="3200">
              <a:latin typeface="Times New Roman" pitchFamily="18" charset="0"/>
            </a:endParaRPr>
          </a:p>
          <a:p>
            <a:endParaRPr kumimoji="1" lang="en-US" altLang="zh-CN" sz="6000">
              <a:latin typeface="Times New Roman" pitchFamily="18" charset="0"/>
            </a:endParaRPr>
          </a:p>
        </p:txBody>
      </p:sp>
      <p:sp>
        <p:nvSpPr>
          <p:cNvPr id="90116" name="Text Box 50"/>
          <p:cNvSpPr txBox="1">
            <a:spLocks noChangeArrowheads="1"/>
          </p:cNvSpPr>
          <p:nvPr/>
        </p:nvSpPr>
        <p:spPr bwMode="auto">
          <a:xfrm>
            <a:off x="2438400" y="5638800"/>
            <a:ext cx="7334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eaLnBrk="1" hangingPunct="1"/>
            <a:r>
              <a:rPr kumimoji="1" lang="en-US" altLang="zh-CN" sz="2000">
                <a:latin typeface="Times New Roman" pitchFamily="18" charset="0"/>
              </a:rPr>
              <a:t>…</a:t>
            </a:r>
            <a:endParaRPr kumimoji="1" lang="en-US" altLang="zh-CN" sz="3200">
              <a:latin typeface="Times New Roman" pitchFamily="18" charset="0"/>
            </a:endParaRPr>
          </a:p>
          <a:p>
            <a:endParaRPr kumimoji="1" lang="en-US" altLang="zh-CN" sz="6000">
              <a:latin typeface="Times New Roman" pitchFamily="18" charset="0"/>
            </a:endParaRPr>
          </a:p>
        </p:txBody>
      </p:sp>
      <p:sp>
        <p:nvSpPr>
          <p:cNvPr id="90117" name="Text Box 51"/>
          <p:cNvSpPr txBox="1">
            <a:spLocks noChangeArrowheads="1"/>
          </p:cNvSpPr>
          <p:nvPr/>
        </p:nvSpPr>
        <p:spPr bwMode="auto">
          <a:xfrm>
            <a:off x="7010400" y="6248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Arial" charset="0"/>
                <a:ea typeface="宋体" pitchFamily="49" charset="-122"/>
              </a:defRPr>
            </a:lvl1pPr>
            <a:lvl2pPr marL="742950" indent="-285750" eaLnBrk="0" hangingPunct="0">
              <a:defRPr>
                <a:solidFill>
                  <a:schemeClr val="tx1"/>
                </a:solidFill>
                <a:latin typeface="Arial" charset="0"/>
                <a:ea typeface="宋体" pitchFamily="49" charset="-122"/>
              </a:defRPr>
            </a:lvl2pPr>
            <a:lvl3pPr marL="1143000" indent="-228600" eaLnBrk="0" hangingPunct="0">
              <a:defRPr>
                <a:solidFill>
                  <a:schemeClr val="tx1"/>
                </a:solidFill>
                <a:latin typeface="Arial" charset="0"/>
                <a:ea typeface="宋体" pitchFamily="49" charset="-122"/>
              </a:defRPr>
            </a:lvl3pPr>
            <a:lvl4pPr marL="1600200" indent="-228600" eaLnBrk="0" hangingPunct="0">
              <a:defRPr>
                <a:solidFill>
                  <a:schemeClr val="tx1"/>
                </a:solidFill>
                <a:latin typeface="Arial" charset="0"/>
                <a:ea typeface="宋体" pitchFamily="49" charset="-122"/>
              </a:defRPr>
            </a:lvl4pPr>
            <a:lvl5pPr marL="2057400" indent="-228600" eaLnBrk="0" hangingPunct="0">
              <a:defRPr>
                <a:solidFill>
                  <a:schemeClr val="tx1"/>
                </a:solidFill>
                <a:latin typeface="Arial" charset="0"/>
                <a:ea typeface="宋体" pitchFamily="49" charset="-122"/>
              </a:defRPr>
            </a:lvl5pPr>
            <a:lvl6pPr marL="2514600" indent="-228600" eaLnBrk="0" fontAlgn="base" hangingPunct="0">
              <a:spcBef>
                <a:spcPct val="0"/>
              </a:spcBef>
              <a:spcAft>
                <a:spcPct val="0"/>
              </a:spcAft>
              <a:defRPr>
                <a:solidFill>
                  <a:schemeClr val="tx1"/>
                </a:solidFill>
                <a:latin typeface="Arial" charset="0"/>
                <a:ea typeface="宋体" pitchFamily="49" charset="-122"/>
              </a:defRPr>
            </a:lvl6pPr>
            <a:lvl7pPr marL="2971800" indent="-228600" eaLnBrk="0" fontAlgn="base" hangingPunct="0">
              <a:spcBef>
                <a:spcPct val="0"/>
              </a:spcBef>
              <a:spcAft>
                <a:spcPct val="0"/>
              </a:spcAft>
              <a:defRPr>
                <a:solidFill>
                  <a:schemeClr val="tx1"/>
                </a:solidFill>
                <a:latin typeface="Arial" charset="0"/>
                <a:ea typeface="宋体" pitchFamily="49" charset="-122"/>
              </a:defRPr>
            </a:lvl7pPr>
            <a:lvl8pPr marL="3429000" indent="-228600" eaLnBrk="0" fontAlgn="base" hangingPunct="0">
              <a:spcBef>
                <a:spcPct val="0"/>
              </a:spcBef>
              <a:spcAft>
                <a:spcPct val="0"/>
              </a:spcAft>
              <a:defRPr>
                <a:solidFill>
                  <a:schemeClr val="tx1"/>
                </a:solidFill>
                <a:latin typeface="Arial" charset="0"/>
                <a:ea typeface="宋体" pitchFamily="49" charset="-122"/>
              </a:defRPr>
            </a:lvl8pPr>
            <a:lvl9pPr marL="3886200" indent="-228600" eaLnBrk="0" fontAlgn="base" hangingPunct="0">
              <a:spcBef>
                <a:spcPct val="0"/>
              </a:spcBef>
              <a:spcAft>
                <a:spcPct val="0"/>
              </a:spcAft>
              <a:defRPr>
                <a:solidFill>
                  <a:schemeClr val="tx1"/>
                </a:solidFill>
                <a:latin typeface="Arial" charset="0"/>
                <a:ea typeface="宋体" pitchFamily="49" charset="-122"/>
              </a:defRPr>
            </a:lvl9pPr>
          </a:lstStyle>
          <a:p>
            <a:pPr eaLnBrk="1" hangingPunct="1"/>
            <a:r>
              <a:rPr kumimoji="1" lang="en-US" altLang="zh-CN" sz="2000">
                <a:latin typeface="Times New Roman" pitchFamily="18" charset="0"/>
              </a:rPr>
              <a:t>…</a:t>
            </a:r>
            <a:endParaRPr kumimoji="1" lang="en-US" altLang="zh-CN" sz="3200">
              <a:latin typeface="Times New Roman" pitchFamily="18" charset="0"/>
            </a:endParaRPr>
          </a:p>
        </p:txBody>
      </p:sp>
      <p:grpSp>
        <p:nvGrpSpPr>
          <p:cNvPr id="90118" name="Group 53"/>
          <p:cNvGrpSpPr>
            <a:grpSpLocks/>
          </p:cNvGrpSpPr>
          <p:nvPr/>
        </p:nvGrpSpPr>
        <p:grpSpPr bwMode="auto">
          <a:xfrm>
            <a:off x="4289857" y="2386272"/>
            <a:ext cx="903061" cy="533400"/>
            <a:chOff x="4266" y="7241"/>
            <a:chExt cx="644" cy="345"/>
          </a:xfrm>
        </p:grpSpPr>
        <p:sp>
          <p:nvSpPr>
            <p:cNvPr id="90156" name="AutoShape 55"/>
            <p:cNvSpPr>
              <a:spLocks/>
            </p:cNvSpPr>
            <p:nvPr/>
          </p:nvSpPr>
          <p:spPr bwMode="auto">
            <a:xfrm>
              <a:off x="4266" y="7249"/>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57" name="AutoShape 54"/>
            <p:cNvSpPr>
              <a:spLocks/>
            </p:cNvSpPr>
            <p:nvPr/>
          </p:nvSpPr>
          <p:spPr bwMode="auto">
            <a:xfrm rot="10800000">
              <a:off x="4850" y="7241"/>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0119" name="Group 59"/>
          <p:cNvGrpSpPr>
            <a:grpSpLocks/>
          </p:cNvGrpSpPr>
          <p:nvPr/>
        </p:nvGrpSpPr>
        <p:grpSpPr bwMode="auto">
          <a:xfrm>
            <a:off x="4273932" y="3810752"/>
            <a:ext cx="997243" cy="447675"/>
            <a:chOff x="4267" y="8180"/>
            <a:chExt cx="644" cy="345"/>
          </a:xfrm>
        </p:grpSpPr>
        <p:sp>
          <p:nvSpPr>
            <p:cNvPr id="90154" name="AutoShape 61"/>
            <p:cNvSpPr>
              <a:spLocks/>
            </p:cNvSpPr>
            <p:nvPr/>
          </p:nvSpPr>
          <p:spPr bwMode="auto">
            <a:xfrm>
              <a:off x="4267" y="8188"/>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55" name="AutoShape 60"/>
            <p:cNvSpPr>
              <a:spLocks/>
            </p:cNvSpPr>
            <p:nvPr/>
          </p:nvSpPr>
          <p:spPr bwMode="auto">
            <a:xfrm rot="10800000">
              <a:off x="4851" y="8180"/>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0120" name="Group 56"/>
          <p:cNvGrpSpPr>
            <a:grpSpLocks/>
          </p:cNvGrpSpPr>
          <p:nvPr/>
        </p:nvGrpSpPr>
        <p:grpSpPr bwMode="auto">
          <a:xfrm>
            <a:off x="4213574" y="5009058"/>
            <a:ext cx="1088504" cy="609600"/>
            <a:chOff x="4274" y="9139"/>
            <a:chExt cx="644" cy="345"/>
          </a:xfrm>
        </p:grpSpPr>
        <p:sp>
          <p:nvSpPr>
            <p:cNvPr id="90152" name="AutoShape 58"/>
            <p:cNvSpPr>
              <a:spLocks/>
            </p:cNvSpPr>
            <p:nvPr/>
          </p:nvSpPr>
          <p:spPr bwMode="auto">
            <a:xfrm>
              <a:off x="4274" y="9147"/>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53" name="AutoShape 57"/>
            <p:cNvSpPr>
              <a:spLocks/>
            </p:cNvSpPr>
            <p:nvPr/>
          </p:nvSpPr>
          <p:spPr bwMode="auto">
            <a:xfrm rot="10800000">
              <a:off x="4858" y="9139"/>
              <a:ext cx="60" cy="337"/>
            </a:xfrm>
            <a:prstGeom prst="leftBrace">
              <a:avLst>
                <a:gd name="adj1" fmla="val 4680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0121" name="Group 68"/>
          <p:cNvGrpSpPr>
            <a:grpSpLocks/>
          </p:cNvGrpSpPr>
          <p:nvPr/>
        </p:nvGrpSpPr>
        <p:grpSpPr bwMode="auto">
          <a:xfrm>
            <a:off x="6228184" y="2348880"/>
            <a:ext cx="1872208" cy="838200"/>
            <a:chOff x="5965" y="7255"/>
            <a:chExt cx="1007" cy="619"/>
          </a:xfrm>
        </p:grpSpPr>
        <p:sp>
          <p:nvSpPr>
            <p:cNvPr id="90150" name="AutoShape 70"/>
            <p:cNvSpPr>
              <a:spLocks noChangeAspect="1"/>
            </p:cNvSpPr>
            <p:nvPr/>
          </p:nvSpPr>
          <p:spPr bwMode="auto">
            <a:xfrm>
              <a:off x="5965" y="7257"/>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51" name="AutoShape 69"/>
            <p:cNvSpPr>
              <a:spLocks noChangeAspect="1"/>
            </p:cNvSpPr>
            <p:nvPr/>
          </p:nvSpPr>
          <p:spPr bwMode="auto">
            <a:xfrm rot="10800000">
              <a:off x="6891" y="7255"/>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0122" name="Group 65"/>
          <p:cNvGrpSpPr>
            <a:grpSpLocks/>
          </p:cNvGrpSpPr>
          <p:nvPr/>
        </p:nvGrpSpPr>
        <p:grpSpPr bwMode="auto">
          <a:xfrm>
            <a:off x="6477000" y="3766785"/>
            <a:ext cx="1295400" cy="838200"/>
            <a:chOff x="5965" y="8198"/>
            <a:chExt cx="959" cy="619"/>
          </a:xfrm>
        </p:grpSpPr>
        <p:sp>
          <p:nvSpPr>
            <p:cNvPr id="90148" name="AutoShape 67"/>
            <p:cNvSpPr>
              <a:spLocks noChangeAspect="1"/>
            </p:cNvSpPr>
            <p:nvPr/>
          </p:nvSpPr>
          <p:spPr bwMode="auto">
            <a:xfrm>
              <a:off x="5965" y="8200"/>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49" name="AutoShape 66"/>
            <p:cNvSpPr>
              <a:spLocks noChangeAspect="1"/>
            </p:cNvSpPr>
            <p:nvPr/>
          </p:nvSpPr>
          <p:spPr bwMode="auto">
            <a:xfrm rot="10800000">
              <a:off x="6843" y="8198"/>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0123" name="Group 62"/>
          <p:cNvGrpSpPr>
            <a:grpSpLocks/>
          </p:cNvGrpSpPr>
          <p:nvPr/>
        </p:nvGrpSpPr>
        <p:grpSpPr bwMode="auto">
          <a:xfrm>
            <a:off x="6378779" y="5181600"/>
            <a:ext cx="1646315" cy="762000"/>
            <a:chOff x="5988" y="9130"/>
            <a:chExt cx="911" cy="619"/>
          </a:xfrm>
        </p:grpSpPr>
        <p:sp>
          <p:nvSpPr>
            <p:cNvPr id="90146" name="AutoShape 64"/>
            <p:cNvSpPr>
              <a:spLocks noChangeAspect="1"/>
            </p:cNvSpPr>
            <p:nvPr/>
          </p:nvSpPr>
          <p:spPr bwMode="auto">
            <a:xfrm>
              <a:off x="5988" y="9132"/>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147" name="AutoShape 63"/>
            <p:cNvSpPr>
              <a:spLocks noChangeAspect="1"/>
            </p:cNvSpPr>
            <p:nvPr/>
          </p:nvSpPr>
          <p:spPr bwMode="auto">
            <a:xfrm rot="10800000">
              <a:off x="6818" y="9130"/>
              <a:ext cx="81" cy="617"/>
            </a:xfrm>
            <a:prstGeom prst="leftBrace">
              <a:avLst>
                <a:gd name="adj1" fmla="val 6347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0124" name="Group 95"/>
          <p:cNvGrpSpPr>
            <a:grpSpLocks/>
          </p:cNvGrpSpPr>
          <p:nvPr/>
        </p:nvGrpSpPr>
        <p:grpSpPr bwMode="auto">
          <a:xfrm>
            <a:off x="1846317" y="1144230"/>
            <a:ext cx="6477000" cy="5104169"/>
            <a:chOff x="-3" y="-3"/>
            <a:chExt cx="2278" cy="1616"/>
          </a:xfrm>
        </p:grpSpPr>
        <p:grpSp>
          <p:nvGrpSpPr>
            <p:cNvPr id="90126" name="Group 93"/>
            <p:cNvGrpSpPr>
              <a:grpSpLocks/>
            </p:cNvGrpSpPr>
            <p:nvPr/>
          </p:nvGrpSpPr>
          <p:grpSpPr bwMode="auto">
            <a:xfrm>
              <a:off x="0" y="0"/>
              <a:ext cx="2272" cy="1610"/>
              <a:chOff x="0" y="0"/>
              <a:chExt cx="2272" cy="1610"/>
            </a:xfrm>
          </p:grpSpPr>
          <p:grpSp>
            <p:nvGrpSpPr>
              <p:cNvPr id="90128" name="Group 82"/>
              <p:cNvGrpSpPr>
                <a:grpSpLocks/>
              </p:cNvGrpSpPr>
              <p:nvPr/>
            </p:nvGrpSpPr>
            <p:grpSpPr bwMode="auto">
              <a:xfrm>
                <a:off x="0" y="0"/>
                <a:ext cx="596" cy="355"/>
                <a:chOff x="0" y="0"/>
                <a:chExt cx="596" cy="355"/>
              </a:xfrm>
            </p:grpSpPr>
            <p:sp>
              <p:nvSpPr>
                <p:cNvPr id="90144" name="Rectangle 71"/>
                <p:cNvSpPr>
                  <a:spLocks noChangeArrowheads="1"/>
                </p:cNvSpPr>
                <p:nvPr/>
              </p:nvSpPr>
              <p:spPr bwMode="auto">
                <a:xfrm>
                  <a:off x="43" y="0"/>
                  <a:ext cx="51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000" b="1">
                      <a:latin typeface="Times New Roman" pitchFamily="18" charset="0"/>
                    </a:rPr>
                    <a:t>课  程  </a:t>
                  </a:r>
                  <a:r>
                    <a:rPr kumimoji="1" lang="en-US" altLang="zh-CN" sz="2000" b="1">
                      <a:latin typeface="Times New Roman" pitchFamily="18" charset="0"/>
                    </a:rPr>
                    <a:t>C</a:t>
                  </a:r>
                  <a:endParaRPr kumimoji="1" lang="en-US" altLang="zh-CN" sz="3200" b="1">
                    <a:latin typeface="Times New Roman" pitchFamily="18" charset="0"/>
                  </a:endParaRPr>
                </a:p>
                <a:p>
                  <a:pPr algn="ctr" eaLnBrk="0" hangingPunct="0"/>
                  <a:endParaRPr kumimoji="1" lang="en-US" altLang="zh-CN" sz="2400" b="1">
                    <a:latin typeface="Times New Roman" pitchFamily="18" charset="0"/>
                  </a:endParaRPr>
                </a:p>
              </p:txBody>
            </p:sp>
            <p:sp>
              <p:nvSpPr>
                <p:cNvPr id="90145" name="Rectangle 81"/>
                <p:cNvSpPr>
                  <a:spLocks noChangeArrowheads="1"/>
                </p:cNvSpPr>
                <p:nvPr/>
              </p:nvSpPr>
              <p:spPr bwMode="auto">
                <a:xfrm>
                  <a:off x="0" y="0"/>
                  <a:ext cx="596"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90129" name="Group 84"/>
              <p:cNvGrpSpPr>
                <a:grpSpLocks/>
              </p:cNvGrpSpPr>
              <p:nvPr/>
            </p:nvGrpSpPr>
            <p:grpSpPr bwMode="auto">
              <a:xfrm>
                <a:off x="596" y="0"/>
                <a:ext cx="822" cy="355"/>
                <a:chOff x="596" y="0"/>
                <a:chExt cx="822" cy="355"/>
              </a:xfrm>
            </p:grpSpPr>
            <p:sp>
              <p:nvSpPr>
                <p:cNvPr id="90142" name="Rectangle 72"/>
                <p:cNvSpPr>
                  <a:spLocks noChangeArrowheads="1"/>
                </p:cNvSpPr>
                <p:nvPr/>
              </p:nvSpPr>
              <p:spPr bwMode="auto">
                <a:xfrm>
                  <a:off x="639" y="0"/>
                  <a:ext cx="73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itchFamily="18" charset="0"/>
                    </a:rPr>
                    <a:t>教  员  </a:t>
                  </a:r>
                  <a:r>
                    <a:rPr kumimoji="1" lang="en-US" altLang="zh-CN" sz="2400" b="1">
                      <a:latin typeface="Times New Roman" pitchFamily="18" charset="0"/>
                    </a:rPr>
                    <a:t>T</a:t>
                  </a:r>
                  <a:endParaRPr kumimoji="1" lang="en-US" altLang="zh-CN" sz="3600" b="1">
                    <a:latin typeface="Times New Roman" pitchFamily="18" charset="0"/>
                  </a:endParaRPr>
                </a:p>
                <a:p>
                  <a:pPr algn="ctr" eaLnBrk="0" hangingPunct="0"/>
                  <a:endParaRPr kumimoji="1" lang="en-US" altLang="zh-CN" sz="2400" b="1">
                    <a:latin typeface="Times New Roman" pitchFamily="18" charset="0"/>
                  </a:endParaRPr>
                </a:p>
              </p:txBody>
            </p:sp>
            <p:sp>
              <p:nvSpPr>
                <p:cNvPr id="90143" name="Rectangle 83"/>
                <p:cNvSpPr>
                  <a:spLocks noChangeArrowheads="1"/>
                </p:cNvSpPr>
                <p:nvPr/>
              </p:nvSpPr>
              <p:spPr bwMode="auto">
                <a:xfrm>
                  <a:off x="596" y="0"/>
                  <a:ext cx="82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90130" name="Group 86"/>
              <p:cNvGrpSpPr>
                <a:grpSpLocks/>
              </p:cNvGrpSpPr>
              <p:nvPr/>
            </p:nvGrpSpPr>
            <p:grpSpPr bwMode="auto">
              <a:xfrm>
                <a:off x="1418" y="0"/>
                <a:ext cx="854" cy="355"/>
                <a:chOff x="1418" y="0"/>
                <a:chExt cx="854" cy="355"/>
              </a:xfrm>
            </p:grpSpPr>
            <p:sp>
              <p:nvSpPr>
                <p:cNvPr id="90140" name="Rectangle 73"/>
                <p:cNvSpPr>
                  <a:spLocks noChangeArrowheads="1"/>
                </p:cNvSpPr>
                <p:nvPr/>
              </p:nvSpPr>
              <p:spPr bwMode="auto">
                <a:xfrm>
                  <a:off x="1461" y="0"/>
                  <a:ext cx="768"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400" b="1">
                      <a:latin typeface="Times New Roman" pitchFamily="18" charset="0"/>
                    </a:rPr>
                    <a:t>参 考 书 </a:t>
                  </a:r>
                  <a:r>
                    <a:rPr kumimoji="1" lang="en-US" altLang="zh-CN" sz="2400" b="1">
                      <a:latin typeface="Times New Roman" pitchFamily="18" charset="0"/>
                    </a:rPr>
                    <a:t>B</a:t>
                  </a:r>
                  <a:endParaRPr kumimoji="1" lang="en-US" altLang="zh-CN" sz="6600" b="1">
                    <a:latin typeface="Times New Roman" pitchFamily="18" charset="0"/>
                  </a:endParaRPr>
                </a:p>
              </p:txBody>
            </p:sp>
            <p:sp>
              <p:nvSpPr>
                <p:cNvPr id="90141" name="Rectangle 85"/>
                <p:cNvSpPr>
                  <a:spLocks noChangeArrowheads="1"/>
                </p:cNvSpPr>
                <p:nvPr/>
              </p:nvSpPr>
              <p:spPr bwMode="auto">
                <a:xfrm>
                  <a:off x="1418" y="0"/>
                  <a:ext cx="854"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90131" name="Group 88"/>
              <p:cNvGrpSpPr>
                <a:grpSpLocks/>
              </p:cNvGrpSpPr>
              <p:nvPr/>
            </p:nvGrpSpPr>
            <p:grpSpPr bwMode="auto">
              <a:xfrm>
                <a:off x="0" y="355"/>
                <a:ext cx="596" cy="1255"/>
                <a:chOff x="0" y="355"/>
                <a:chExt cx="596" cy="1255"/>
              </a:xfrm>
            </p:grpSpPr>
            <p:sp>
              <p:nvSpPr>
                <p:cNvPr id="90138" name="Rectangle 74"/>
                <p:cNvSpPr>
                  <a:spLocks noChangeArrowheads="1"/>
                </p:cNvSpPr>
                <p:nvPr/>
              </p:nvSpPr>
              <p:spPr bwMode="auto">
                <a:xfrm>
                  <a:off x="43" y="355"/>
                  <a:ext cx="510" cy="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700" b="1" dirty="0">
                      <a:latin typeface="Times New Roman" pitchFamily="18" charset="0"/>
                    </a:rPr>
                    <a:t> </a:t>
                  </a:r>
                  <a:endParaRPr kumimoji="1" lang="en-US" altLang="zh-CN" sz="1000" b="1" dirty="0">
                    <a:latin typeface="Times New Roman" pitchFamily="18" charset="0"/>
                  </a:endParaRPr>
                </a:p>
                <a:p>
                  <a:pPr algn="ctr" eaLnBrk="0" hangingPunct="0"/>
                  <a:r>
                    <a:rPr kumimoji="1" lang="en-US" altLang="zh-CN" sz="700" b="1" dirty="0">
                      <a:latin typeface="Times New Roman" pitchFamily="18" charset="0"/>
                    </a:rPr>
                    <a:t> </a:t>
                  </a:r>
                  <a:endParaRPr kumimoji="1" lang="en-US" altLang="zh-CN" sz="1000" b="1" dirty="0">
                    <a:latin typeface="Times New Roman" pitchFamily="18" charset="0"/>
                  </a:endParaRPr>
                </a:p>
                <a:p>
                  <a:pPr algn="ctr" eaLnBrk="0" hangingPunct="0"/>
                  <a:r>
                    <a:rPr kumimoji="1" lang="zh-CN" altLang="en-US" sz="2000" b="1" dirty="0">
                      <a:latin typeface="Times New Roman" pitchFamily="18" charset="0"/>
                    </a:rPr>
                    <a:t>物理</a:t>
                  </a:r>
                </a:p>
                <a:p>
                  <a:pPr algn="ctr" eaLnBrk="0" hangingPunct="0"/>
                  <a:endParaRPr kumimoji="1" lang="zh-CN" altLang="en-US" sz="2000" b="1" dirty="0">
                    <a:latin typeface="Times New Roman" pitchFamily="18" charset="0"/>
                  </a:endParaRPr>
                </a:p>
                <a:p>
                  <a:pPr algn="ctr" eaLnBrk="0" hangingPunct="0"/>
                  <a:r>
                    <a:rPr kumimoji="1" lang="zh-CN" altLang="en-US" sz="2000" b="1" dirty="0">
                      <a:latin typeface="Times New Roman" pitchFamily="18" charset="0"/>
                    </a:rPr>
                    <a:t> </a:t>
                  </a:r>
                  <a:endParaRPr kumimoji="1" lang="zh-CN" altLang="en-US" sz="3200" b="1" dirty="0">
                    <a:latin typeface="Times New Roman" pitchFamily="18" charset="0"/>
                  </a:endParaRPr>
                </a:p>
                <a:p>
                  <a:pPr algn="ctr" eaLnBrk="0" hangingPunct="0"/>
                  <a:endParaRPr kumimoji="1" lang="en-US" altLang="zh-CN" sz="2000" b="1" dirty="0" smtClean="0">
                    <a:latin typeface="Times New Roman" pitchFamily="18" charset="0"/>
                  </a:endParaRPr>
                </a:p>
                <a:p>
                  <a:pPr algn="ctr" eaLnBrk="0" hangingPunct="0"/>
                  <a:r>
                    <a:rPr kumimoji="1" lang="zh-CN" altLang="en-US" sz="2000" b="1" dirty="0" smtClean="0">
                      <a:latin typeface="Times New Roman" pitchFamily="18" charset="0"/>
                    </a:rPr>
                    <a:t>数学</a:t>
                  </a:r>
                  <a:endParaRPr kumimoji="1" lang="zh-CN" altLang="en-US" sz="3200" b="1" dirty="0">
                    <a:latin typeface="Times New Roman" pitchFamily="18" charset="0"/>
                  </a:endParaRPr>
                </a:p>
                <a:p>
                  <a:pPr algn="ctr" eaLnBrk="0" hangingPunct="0"/>
                  <a:r>
                    <a:rPr kumimoji="1" lang="zh-CN" altLang="en-US" sz="2000" b="1" dirty="0">
                      <a:latin typeface="Times New Roman" pitchFamily="18" charset="0"/>
                    </a:rPr>
                    <a:t> </a:t>
                  </a:r>
                  <a:endParaRPr kumimoji="1" lang="zh-CN" altLang="en-US" sz="3200" b="1" dirty="0">
                    <a:latin typeface="Times New Roman" pitchFamily="18" charset="0"/>
                  </a:endParaRPr>
                </a:p>
                <a:p>
                  <a:pPr algn="ctr" eaLnBrk="0" hangingPunct="0"/>
                  <a:r>
                    <a:rPr kumimoji="1" lang="zh-CN" altLang="en-US" sz="2000" b="1" dirty="0">
                      <a:latin typeface="Times New Roman" pitchFamily="18" charset="0"/>
                    </a:rPr>
                    <a:t> </a:t>
                  </a:r>
                  <a:endParaRPr kumimoji="1" lang="zh-CN" altLang="en-US" sz="3200" b="1" dirty="0">
                    <a:latin typeface="Times New Roman" pitchFamily="18" charset="0"/>
                  </a:endParaRPr>
                </a:p>
                <a:p>
                  <a:pPr algn="ctr" eaLnBrk="0" hangingPunct="0"/>
                  <a:r>
                    <a:rPr kumimoji="1" lang="zh-CN" altLang="en-US" sz="2000" b="1" dirty="0">
                      <a:latin typeface="Times New Roman" pitchFamily="18" charset="0"/>
                    </a:rPr>
                    <a:t> </a:t>
                  </a:r>
                  <a:endParaRPr kumimoji="1" lang="zh-CN" altLang="en-US" sz="3200" b="1" dirty="0">
                    <a:latin typeface="Times New Roman" pitchFamily="18" charset="0"/>
                  </a:endParaRPr>
                </a:p>
                <a:p>
                  <a:pPr algn="ctr" eaLnBrk="0" hangingPunct="0"/>
                  <a:r>
                    <a:rPr kumimoji="1" lang="zh-CN" altLang="en-US" sz="2000" b="1" dirty="0">
                      <a:latin typeface="Times New Roman" pitchFamily="18" charset="0"/>
                    </a:rPr>
                    <a:t>计算数学</a:t>
                  </a:r>
                  <a:endParaRPr kumimoji="1" lang="zh-CN" altLang="en-US" sz="6000" b="1" dirty="0">
                    <a:latin typeface="Times New Roman" pitchFamily="18" charset="0"/>
                  </a:endParaRPr>
                </a:p>
              </p:txBody>
            </p:sp>
            <p:sp>
              <p:nvSpPr>
                <p:cNvPr id="90139" name="Rectangle 87"/>
                <p:cNvSpPr>
                  <a:spLocks noChangeArrowheads="1"/>
                </p:cNvSpPr>
                <p:nvPr/>
              </p:nvSpPr>
              <p:spPr bwMode="auto">
                <a:xfrm>
                  <a:off x="0" y="355"/>
                  <a:ext cx="596" cy="12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90132" name="Group 90"/>
              <p:cNvGrpSpPr>
                <a:grpSpLocks/>
              </p:cNvGrpSpPr>
              <p:nvPr/>
            </p:nvGrpSpPr>
            <p:grpSpPr bwMode="auto">
              <a:xfrm>
                <a:off x="596" y="355"/>
                <a:ext cx="822" cy="1255"/>
                <a:chOff x="596" y="355"/>
                <a:chExt cx="822" cy="1255"/>
              </a:xfrm>
            </p:grpSpPr>
            <p:sp>
              <p:nvSpPr>
                <p:cNvPr id="90136" name="Rectangle 79"/>
                <p:cNvSpPr>
                  <a:spLocks noChangeArrowheads="1"/>
                </p:cNvSpPr>
                <p:nvPr/>
              </p:nvSpPr>
              <p:spPr bwMode="auto">
                <a:xfrm>
                  <a:off x="639" y="355"/>
                  <a:ext cx="736" cy="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zh-CN" altLang="en-US" sz="2000" b="1" dirty="0">
                      <a:latin typeface="Times New Roman" pitchFamily="18" charset="0"/>
                    </a:rPr>
                    <a:t>李 勇</a:t>
                  </a:r>
                  <a:endParaRPr kumimoji="1" lang="zh-CN" altLang="en-US" sz="3200" b="1" dirty="0">
                    <a:latin typeface="Times New Roman" pitchFamily="18" charset="0"/>
                  </a:endParaRPr>
                </a:p>
                <a:p>
                  <a:pPr algn="ctr" eaLnBrk="0" hangingPunct="0"/>
                  <a:r>
                    <a:rPr kumimoji="1" lang="zh-CN" altLang="en-US" sz="2000" b="1" dirty="0">
                      <a:latin typeface="Times New Roman" pitchFamily="18" charset="0"/>
                    </a:rPr>
                    <a:t>王 军</a:t>
                  </a:r>
                  <a:endParaRPr kumimoji="1" lang="zh-CN" altLang="en-US" sz="3200" b="1" dirty="0">
                    <a:latin typeface="Times New Roman" pitchFamily="18" charset="0"/>
                  </a:endParaRPr>
                </a:p>
                <a:p>
                  <a:pPr algn="ctr" eaLnBrk="0" hangingPunct="0"/>
                  <a:r>
                    <a:rPr kumimoji="1" lang="zh-CN" altLang="en-US" sz="700" b="1" dirty="0">
                      <a:latin typeface="Times New Roman" pitchFamily="18" charset="0"/>
                    </a:rPr>
                    <a:t> </a:t>
                  </a:r>
                  <a:endParaRPr kumimoji="1" lang="zh-CN" altLang="en-US" sz="1000" b="1" dirty="0">
                    <a:latin typeface="Times New Roman" pitchFamily="18" charset="0"/>
                  </a:endParaRPr>
                </a:p>
                <a:p>
                  <a:pPr algn="ctr" eaLnBrk="0" hangingPunct="0"/>
                  <a:endParaRPr kumimoji="1" lang="en-US" altLang="zh-CN" b="1" dirty="0" smtClean="0">
                    <a:latin typeface="Times New Roman" pitchFamily="18" charset="0"/>
                  </a:endParaRPr>
                </a:p>
                <a:p>
                  <a:pPr algn="ctr" eaLnBrk="0" hangingPunct="0"/>
                  <a:endParaRPr kumimoji="1" lang="en-US" altLang="zh-CN" b="1" dirty="0" smtClean="0">
                    <a:latin typeface="Times New Roman" pitchFamily="18" charset="0"/>
                  </a:endParaRPr>
                </a:p>
                <a:p>
                  <a:pPr algn="ctr" eaLnBrk="0" hangingPunct="0"/>
                  <a:r>
                    <a:rPr kumimoji="1" lang="zh-CN" altLang="en-US" b="1" dirty="0" smtClean="0">
                      <a:latin typeface="Times New Roman" pitchFamily="18" charset="0"/>
                    </a:rPr>
                    <a:t>李 </a:t>
                  </a:r>
                  <a:r>
                    <a:rPr kumimoji="1" lang="zh-CN" altLang="en-US" b="1" dirty="0">
                      <a:latin typeface="Times New Roman" pitchFamily="18" charset="0"/>
                    </a:rPr>
                    <a:t>勇</a:t>
                  </a:r>
                  <a:endParaRPr kumimoji="1" lang="zh-CN" altLang="en-US" sz="2800" b="1" dirty="0">
                    <a:latin typeface="Times New Roman" pitchFamily="18" charset="0"/>
                  </a:endParaRPr>
                </a:p>
                <a:p>
                  <a:pPr algn="ctr" eaLnBrk="0" hangingPunct="0"/>
                  <a:r>
                    <a:rPr kumimoji="1" lang="zh-CN" altLang="en-US" b="1" dirty="0">
                      <a:latin typeface="Times New Roman" pitchFamily="18" charset="0"/>
                    </a:rPr>
                    <a:t>张 平</a:t>
                  </a:r>
                  <a:endParaRPr kumimoji="1" lang="zh-CN" altLang="en-US" sz="2800" b="1" dirty="0">
                    <a:latin typeface="Times New Roman" pitchFamily="18" charset="0"/>
                  </a:endParaRPr>
                </a:p>
                <a:p>
                  <a:pPr algn="ctr" eaLnBrk="0" hangingPunct="0"/>
                  <a:r>
                    <a:rPr kumimoji="1" lang="zh-CN" altLang="en-US" b="1" dirty="0">
                      <a:latin typeface="Times New Roman" pitchFamily="18" charset="0"/>
                    </a:rPr>
                    <a:t> </a:t>
                  </a:r>
                  <a:endParaRPr kumimoji="1" lang="zh-CN" altLang="en-US" sz="2800" b="1" dirty="0">
                    <a:latin typeface="Times New Roman" pitchFamily="18" charset="0"/>
                  </a:endParaRPr>
                </a:p>
                <a:p>
                  <a:pPr algn="ctr" eaLnBrk="0" hangingPunct="0"/>
                  <a:r>
                    <a:rPr kumimoji="1" lang="zh-CN" altLang="en-US" b="1" dirty="0" smtClean="0">
                      <a:latin typeface="Times New Roman" pitchFamily="18" charset="0"/>
                    </a:rPr>
                    <a:t>张 平</a:t>
                  </a:r>
                  <a:endParaRPr kumimoji="1" lang="en-US" altLang="zh-CN" b="1" dirty="0" smtClean="0">
                    <a:latin typeface="Times New Roman" pitchFamily="18" charset="0"/>
                  </a:endParaRPr>
                </a:p>
                <a:p>
                  <a:pPr algn="ctr" eaLnBrk="0" hangingPunct="0"/>
                  <a:r>
                    <a:rPr kumimoji="1" lang="zh-CN" altLang="en-US" b="1" dirty="0" smtClean="0">
                      <a:latin typeface="Times New Roman" pitchFamily="18" charset="0"/>
                    </a:rPr>
                    <a:t>周 </a:t>
                  </a:r>
                  <a:r>
                    <a:rPr kumimoji="1" lang="zh-CN" altLang="en-US" b="1" dirty="0">
                      <a:latin typeface="Times New Roman" pitchFamily="18" charset="0"/>
                    </a:rPr>
                    <a:t>峰</a:t>
                  </a:r>
                  <a:endParaRPr kumimoji="1" lang="zh-CN" altLang="en-US" sz="5400" b="1" dirty="0">
                    <a:latin typeface="Times New Roman" pitchFamily="18" charset="0"/>
                  </a:endParaRPr>
                </a:p>
              </p:txBody>
            </p:sp>
            <p:sp>
              <p:nvSpPr>
                <p:cNvPr id="90137" name="Rectangle 89"/>
                <p:cNvSpPr>
                  <a:spLocks noChangeArrowheads="1"/>
                </p:cNvSpPr>
                <p:nvPr/>
              </p:nvSpPr>
              <p:spPr bwMode="auto">
                <a:xfrm>
                  <a:off x="596" y="355"/>
                  <a:ext cx="822" cy="12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90133" name="Group 92"/>
              <p:cNvGrpSpPr>
                <a:grpSpLocks/>
              </p:cNvGrpSpPr>
              <p:nvPr/>
            </p:nvGrpSpPr>
            <p:grpSpPr bwMode="auto">
              <a:xfrm>
                <a:off x="1418" y="310"/>
                <a:ext cx="854" cy="1300"/>
                <a:chOff x="1418" y="310"/>
                <a:chExt cx="854" cy="1300"/>
              </a:xfrm>
            </p:grpSpPr>
            <p:sp>
              <p:nvSpPr>
                <p:cNvPr id="90134" name="Rectangle 80"/>
                <p:cNvSpPr>
                  <a:spLocks noChangeArrowheads="1"/>
                </p:cNvSpPr>
                <p:nvPr/>
              </p:nvSpPr>
              <p:spPr bwMode="auto">
                <a:xfrm>
                  <a:off x="1461" y="310"/>
                  <a:ext cx="768" cy="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kumimoji="1" lang="en-US" altLang="zh-CN" sz="700" b="1" dirty="0">
                      <a:latin typeface="Times New Roman" pitchFamily="18" charset="0"/>
                    </a:rPr>
                    <a:t>  </a:t>
                  </a:r>
                  <a:r>
                    <a:rPr kumimoji="1" lang="zh-CN" altLang="en-US" b="1" dirty="0">
                      <a:latin typeface="Times New Roman" pitchFamily="18" charset="0"/>
                    </a:rPr>
                    <a:t>普通物理学</a:t>
                  </a:r>
                  <a:endParaRPr kumimoji="1" lang="zh-CN" altLang="en-US" sz="2800" b="1" dirty="0">
                    <a:latin typeface="Times New Roman" pitchFamily="18" charset="0"/>
                  </a:endParaRPr>
                </a:p>
                <a:p>
                  <a:pPr algn="ctr" eaLnBrk="0" hangingPunct="0"/>
                  <a:r>
                    <a:rPr kumimoji="1" lang="zh-CN" altLang="en-US" b="1" dirty="0">
                      <a:latin typeface="Times New Roman" pitchFamily="18" charset="0"/>
                    </a:rPr>
                    <a:t>光学原理</a:t>
                  </a:r>
                  <a:endParaRPr kumimoji="1" lang="zh-CN" altLang="en-US" sz="2800" b="1" dirty="0">
                    <a:latin typeface="Times New Roman" pitchFamily="18" charset="0"/>
                  </a:endParaRPr>
                </a:p>
                <a:p>
                  <a:pPr algn="ctr" eaLnBrk="0" hangingPunct="0"/>
                  <a:r>
                    <a:rPr kumimoji="1" lang="zh-CN" altLang="en-US" b="1" dirty="0">
                      <a:latin typeface="Times New Roman" pitchFamily="18" charset="0"/>
                    </a:rPr>
                    <a:t>  物理习题集</a:t>
                  </a:r>
                  <a:endParaRPr kumimoji="1" lang="zh-CN" altLang="en-US" sz="2800" b="1" dirty="0">
                    <a:latin typeface="Times New Roman" pitchFamily="18" charset="0"/>
                  </a:endParaRPr>
                </a:p>
                <a:p>
                  <a:pPr algn="ctr" eaLnBrk="0" hangingPunct="0"/>
                  <a:r>
                    <a:rPr kumimoji="1" lang="zh-CN" altLang="en-US" b="1" dirty="0" smtClean="0">
                      <a:latin typeface="Times New Roman" pitchFamily="18" charset="0"/>
                    </a:rPr>
                    <a:t>数学分析</a:t>
                  </a:r>
                  <a:endParaRPr kumimoji="1" lang="zh-CN" altLang="en-US" sz="2800" b="1" dirty="0">
                    <a:latin typeface="Times New Roman" pitchFamily="18" charset="0"/>
                  </a:endParaRPr>
                </a:p>
                <a:p>
                  <a:pPr algn="ctr" eaLnBrk="0" hangingPunct="0"/>
                  <a:r>
                    <a:rPr kumimoji="1" lang="zh-CN" altLang="en-US" b="1" dirty="0">
                      <a:latin typeface="Times New Roman" pitchFamily="18" charset="0"/>
                    </a:rPr>
                    <a:t>微分方程</a:t>
                  </a:r>
                  <a:endParaRPr kumimoji="1" lang="zh-CN" altLang="en-US" sz="2800" b="1" dirty="0">
                    <a:latin typeface="Times New Roman" pitchFamily="18" charset="0"/>
                  </a:endParaRPr>
                </a:p>
                <a:p>
                  <a:pPr algn="ctr" eaLnBrk="0" hangingPunct="0"/>
                  <a:r>
                    <a:rPr kumimoji="1" lang="zh-CN" altLang="en-US" b="1" dirty="0">
                      <a:latin typeface="Times New Roman" pitchFamily="18" charset="0"/>
                    </a:rPr>
                    <a:t>高等代数</a:t>
                  </a:r>
                  <a:endParaRPr kumimoji="1" lang="zh-CN" altLang="en-US" sz="2800" b="1" dirty="0">
                    <a:latin typeface="Times New Roman" pitchFamily="18" charset="0"/>
                  </a:endParaRPr>
                </a:p>
                <a:p>
                  <a:pPr algn="ctr" eaLnBrk="0" hangingPunct="0"/>
                  <a:r>
                    <a:rPr kumimoji="1" lang="zh-CN" altLang="en-US" b="1" dirty="0">
                      <a:latin typeface="Times New Roman" pitchFamily="18" charset="0"/>
                    </a:rPr>
                    <a:t> </a:t>
                  </a:r>
                  <a:endParaRPr kumimoji="1" lang="zh-CN" altLang="en-US" sz="2800" b="1" dirty="0">
                    <a:latin typeface="Times New Roman" pitchFamily="18" charset="0"/>
                  </a:endParaRPr>
                </a:p>
                <a:p>
                  <a:pPr algn="ctr" eaLnBrk="0" hangingPunct="0"/>
                  <a:r>
                    <a:rPr kumimoji="1" lang="zh-CN" altLang="en-US" b="1" dirty="0" smtClean="0">
                      <a:latin typeface="Times New Roman" pitchFamily="18" charset="0"/>
                    </a:rPr>
                    <a:t>数学分析</a:t>
                  </a:r>
                  <a:endParaRPr kumimoji="1" lang="zh-CN" altLang="en-US" sz="2800" b="1" dirty="0">
                    <a:latin typeface="Times New Roman" pitchFamily="18" charset="0"/>
                  </a:endParaRPr>
                </a:p>
                <a:p>
                  <a:pPr algn="ctr" eaLnBrk="0" hangingPunct="0"/>
                  <a:r>
                    <a:rPr kumimoji="1" lang="zh-CN" altLang="en-US" b="1" dirty="0">
                      <a:latin typeface="Times New Roman" pitchFamily="18" charset="0"/>
                    </a:rPr>
                    <a:t> </a:t>
                  </a:r>
                  <a:endParaRPr kumimoji="1" lang="zh-CN" altLang="en-US" sz="2800" b="1" dirty="0">
                    <a:latin typeface="Times New Roman" pitchFamily="18" charset="0"/>
                  </a:endParaRPr>
                </a:p>
                <a:p>
                  <a:pPr algn="ctr" eaLnBrk="0" hangingPunct="0"/>
                  <a:r>
                    <a:rPr kumimoji="1" lang="zh-CN" altLang="en-US" sz="700" b="1" dirty="0">
                      <a:latin typeface="Times New Roman" pitchFamily="18" charset="0"/>
                    </a:rPr>
                    <a:t> </a:t>
                  </a:r>
                  <a:endParaRPr kumimoji="1" lang="zh-CN" altLang="en-US" sz="1000" b="1" dirty="0">
                    <a:latin typeface="Times New Roman" pitchFamily="18" charset="0"/>
                  </a:endParaRPr>
                </a:p>
                <a:p>
                  <a:pPr algn="ctr" eaLnBrk="0" hangingPunct="0"/>
                  <a:r>
                    <a:rPr kumimoji="1" lang="zh-CN" altLang="en-US" sz="700" b="1" dirty="0">
                      <a:latin typeface="Times New Roman" pitchFamily="18" charset="0"/>
                    </a:rPr>
                    <a:t> </a:t>
                  </a:r>
                  <a:endParaRPr kumimoji="1" lang="zh-CN" altLang="en-US" sz="1000" b="1" dirty="0">
                    <a:latin typeface="Times New Roman" pitchFamily="18" charset="0"/>
                  </a:endParaRPr>
                </a:p>
                <a:p>
                  <a:pPr algn="ctr" eaLnBrk="0" hangingPunct="0"/>
                  <a:r>
                    <a:rPr kumimoji="1" lang="zh-CN" altLang="en-US" sz="1000" b="1" dirty="0">
                      <a:latin typeface="Times New Roman" pitchFamily="18" charset="0"/>
                    </a:rPr>
                    <a:t> </a:t>
                  </a:r>
                </a:p>
                <a:p>
                  <a:pPr algn="ctr" eaLnBrk="0" hangingPunct="0"/>
                  <a:endParaRPr kumimoji="1" lang="en-US" altLang="zh-CN" sz="2400" b="1" dirty="0">
                    <a:latin typeface="Times New Roman" pitchFamily="18" charset="0"/>
                  </a:endParaRPr>
                </a:p>
              </p:txBody>
            </p:sp>
            <p:sp>
              <p:nvSpPr>
                <p:cNvPr id="90135" name="Rectangle 91"/>
                <p:cNvSpPr>
                  <a:spLocks noChangeArrowheads="1"/>
                </p:cNvSpPr>
                <p:nvPr/>
              </p:nvSpPr>
              <p:spPr bwMode="auto">
                <a:xfrm>
                  <a:off x="1418" y="355"/>
                  <a:ext cx="854" cy="12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sp>
          <p:nvSpPr>
            <p:cNvPr id="90127" name="Rectangle 94"/>
            <p:cNvSpPr>
              <a:spLocks noChangeArrowheads="1"/>
            </p:cNvSpPr>
            <p:nvPr/>
          </p:nvSpPr>
          <p:spPr bwMode="auto">
            <a:xfrm>
              <a:off x="-3" y="-3"/>
              <a:ext cx="2278" cy="161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90125" name="Rectangle 99"/>
          <p:cNvSpPr>
            <a:spLocks noChangeArrowheads="1"/>
          </p:cNvSpPr>
          <p:nvPr/>
        </p:nvSpPr>
        <p:spPr bwMode="auto">
          <a:xfrm>
            <a:off x="990600" y="1676400"/>
            <a:ext cx="838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zh-CN" altLang="en-US" sz="2400" b="1">
                <a:latin typeface="Times New Roman" pitchFamily="18" charset="0"/>
              </a:rPr>
              <a:t>表</a:t>
            </a:r>
            <a:r>
              <a:rPr kumimoji="1" lang="en-US" altLang="zh-CN" sz="2400" b="1">
                <a:latin typeface="Times New Roman" pitchFamily="18" charset="0"/>
              </a:rPr>
              <a:t>5.1</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多值依赖与第四范式（续）</a:t>
            </a:r>
          </a:p>
        </p:txBody>
      </p:sp>
      <p:grpSp>
        <p:nvGrpSpPr>
          <p:cNvPr id="91139" name="Group 42"/>
          <p:cNvGrpSpPr>
            <a:grpSpLocks/>
          </p:cNvGrpSpPr>
          <p:nvPr/>
        </p:nvGrpSpPr>
        <p:grpSpPr bwMode="auto">
          <a:xfrm>
            <a:off x="2133600" y="2057400"/>
            <a:ext cx="6172200" cy="4573588"/>
            <a:chOff x="1344" y="1296"/>
            <a:chExt cx="3888" cy="2881"/>
          </a:xfrm>
        </p:grpSpPr>
        <p:sp>
          <p:nvSpPr>
            <p:cNvPr id="91141" name="Rectangle 10"/>
            <p:cNvSpPr>
              <a:spLocks noChangeArrowheads="1"/>
            </p:cNvSpPr>
            <p:nvPr/>
          </p:nvSpPr>
          <p:spPr bwMode="auto">
            <a:xfrm>
              <a:off x="3936"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0" hangingPunct="0">
                <a:buClr>
                  <a:schemeClr val="accent1"/>
                </a:buClr>
                <a:buSzPct val="65000"/>
                <a:buFont typeface="Wingdings" pitchFamily="2" charset="2"/>
                <a:buNone/>
              </a:pPr>
              <a:r>
                <a:rPr lang="zh-CN" altLang="en-US" sz="2000"/>
                <a:t>普通物理学</a:t>
              </a:r>
            </a:p>
            <a:p>
              <a:pPr algn="ctr" eaLnBrk="0" hangingPunct="0">
                <a:buClr>
                  <a:schemeClr val="accent1"/>
                </a:buClr>
                <a:buSzPct val="65000"/>
                <a:buFont typeface="Wingdings" pitchFamily="2" charset="2"/>
                <a:buNone/>
              </a:pPr>
              <a:r>
                <a:rPr lang="zh-CN" altLang="en-US" sz="2000"/>
                <a:t>光学原理</a:t>
              </a:r>
            </a:p>
            <a:p>
              <a:pPr algn="ctr" eaLnBrk="0" hangingPunct="0">
                <a:buClr>
                  <a:schemeClr val="accent1"/>
                </a:buClr>
                <a:buSzPct val="65000"/>
                <a:buFont typeface="Wingdings" pitchFamily="2" charset="2"/>
                <a:buNone/>
              </a:pPr>
              <a:r>
                <a:rPr lang="zh-CN" altLang="en-US" sz="2000"/>
                <a:t>物理习题集</a:t>
              </a:r>
            </a:p>
            <a:p>
              <a:pPr algn="ctr" eaLnBrk="0" hangingPunct="0">
                <a:buClr>
                  <a:schemeClr val="accent1"/>
                </a:buClr>
                <a:buSzPct val="65000"/>
                <a:buFont typeface="Wingdings" pitchFamily="2" charset="2"/>
                <a:buNone/>
              </a:pPr>
              <a:r>
                <a:rPr lang="zh-CN" altLang="en-US" sz="2000"/>
                <a:t>普通物理学</a:t>
              </a:r>
            </a:p>
            <a:p>
              <a:pPr algn="ctr" eaLnBrk="0" hangingPunct="0">
                <a:buClr>
                  <a:schemeClr val="accent1"/>
                </a:buClr>
                <a:buSzPct val="65000"/>
                <a:buFont typeface="Wingdings" pitchFamily="2" charset="2"/>
                <a:buNone/>
              </a:pPr>
              <a:r>
                <a:rPr lang="zh-CN" altLang="en-US" sz="2000"/>
                <a:t>光学原理</a:t>
              </a:r>
            </a:p>
            <a:p>
              <a:pPr algn="ctr" eaLnBrk="0" hangingPunct="0">
                <a:buClr>
                  <a:schemeClr val="accent1"/>
                </a:buClr>
                <a:buSzPct val="65000"/>
                <a:buFont typeface="Wingdings" pitchFamily="2" charset="2"/>
                <a:buNone/>
              </a:pPr>
              <a:r>
                <a:rPr lang="zh-CN" altLang="en-US" sz="2000"/>
                <a:t>物理习题集</a:t>
              </a:r>
            </a:p>
            <a:p>
              <a:pPr algn="ctr" eaLnBrk="0" hangingPunct="0">
                <a:buClr>
                  <a:schemeClr val="accent1"/>
                </a:buClr>
                <a:buSzPct val="65000"/>
                <a:buFont typeface="Wingdings" pitchFamily="2" charset="2"/>
                <a:buNone/>
              </a:pPr>
              <a:r>
                <a:rPr lang="zh-CN" altLang="en-US" sz="2000"/>
                <a:t>数学分析</a:t>
              </a:r>
            </a:p>
            <a:p>
              <a:pPr algn="ctr" eaLnBrk="0" hangingPunct="0">
                <a:buClr>
                  <a:schemeClr val="accent1"/>
                </a:buClr>
                <a:buSzPct val="65000"/>
                <a:buFont typeface="Wingdings" pitchFamily="2" charset="2"/>
                <a:buNone/>
              </a:pPr>
              <a:r>
                <a:rPr lang="zh-CN" altLang="en-US" sz="2000"/>
                <a:t>微分方程</a:t>
              </a:r>
            </a:p>
            <a:p>
              <a:pPr algn="ctr" eaLnBrk="0" hangingPunct="0">
                <a:buClr>
                  <a:schemeClr val="accent1"/>
                </a:buClr>
                <a:buSzPct val="65000"/>
                <a:buFont typeface="Wingdings" pitchFamily="2" charset="2"/>
                <a:buNone/>
              </a:pPr>
              <a:r>
                <a:rPr lang="zh-CN" altLang="en-US" sz="2000"/>
                <a:t>高等代数</a:t>
              </a:r>
            </a:p>
            <a:p>
              <a:pPr algn="ctr" eaLnBrk="0" hangingPunct="0">
                <a:buClr>
                  <a:schemeClr val="accent1"/>
                </a:buClr>
                <a:buSzPct val="65000"/>
                <a:buFont typeface="Wingdings" pitchFamily="2" charset="2"/>
                <a:buNone/>
              </a:pPr>
              <a:r>
                <a:rPr lang="zh-CN" altLang="en-US" sz="2000"/>
                <a:t>数学分析</a:t>
              </a:r>
            </a:p>
            <a:p>
              <a:pPr algn="ctr" eaLnBrk="0" hangingPunct="0">
                <a:buClr>
                  <a:schemeClr val="accent1"/>
                </a:buClr>
                <a:buSzPct val="65000"/>
                <a:buFont typeface="Wingdings" pitchFamily="2" charset="2"/>
                <a:buNone/>
              </a:pPr>
              <a:r>
                <a:rPr lang="zh-CN" altLang="en-US" sz="2000"/>
                <a:t>微分方程</a:t>
              </a:r>
            </a:p>
            <a:p>
              <a:pPr algn="ctr" eaLnBrk="0" hangingPunct="0">
                <a:buClr>
                  <a:schemeClr val="accent1"/>
                </a:buClr>
                <a:buSzPct val="65000"/>
                <a:buFont typeface="Wingdings" pitchFamily="2" charset="2"/>
                <a:buNone/>
              </a:pPr>
              <a:r>
                <a:rPr lang="zh-CN" altLang="en-US" sz="2000"/>
                <a:t>高等代数</a:t>
              </a:r>
            </a:p>
            <a:p>
              <a:pPr algn="ctr" eaLnBrk="0" hangingPunct="0"/>
              <a:r>
                <a:rPr lang="en-US" altLang="zh-CN" sz="2000"/>
                <a:t>…</a:t>
              </a:r>
            </a:p>
          </p:txBody>
        </p:sp>
        <p:sp>
          <p:nvSpPr>
            <p:cNvPr id="91142" name="Rectangle 9"/>
            <p:cNvSpPr>
              <a:spLocks noChangeArrowheads="1"/>
            </p:cNvSpPr>
            <p:nvPr/>
          </p:nvSpPr>
          <p:spPr bwMode="auto">
            <a:xfrm>
              <a:off x="2640"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0" hangingPunct="0">
                <a:buClr>
                  <a:schemeClr val="accent1"/>
                </a:buClr>
                <a:buSzPct val="65000"/>
                <a:buFont typeface="Wingdings" pitchFamily="2" charset="2"/>
                <a:buNone/>
              </a:pPr>
              <a:r>
                <a:rPr lang="zh-CN" altLang="en-US" sz="2000" dirty="0"/>
                <a:t>李 勇</a:t>
              </a:r>
            </a:p>
            <a:p>
              <a:pPr algn="ctr" eaLnBrk="0" hangingPunct="0">
                <a:buClr>
                  <a:schemeClr val="accent1"/>
                </a:buClr>
                <a:buSzPct val="65000"/>
                <a:buFont typeface="Wingdings" pitchFamily="2" charset="2"/>
                <a:buNone/>
              </a:pPr>
              <a:r>
                <a:rPr lang="zh-CN" altLang="en-US" sz="2000" dirty="0"/>
                <a:t>李 勇</a:t>
              </a:r>
            </a:p>
            <a:p>
              <a:pPr algn="ctr" eaLnBrk="0" hangingPunct="0">
                <a:buClr>
                  <a:schemeClr val="accent1"/>
                </a:buClr>
                <a:buSzPct val="65000"/>
                <a:buFont typeface="Wingdings" pitchFamily="2" charset="2"/>
                <a:buNone/>
              </a:pPr>
              <a:r>
                <a:rPr lang="zh-CN" altLang="en-US" sz="2000" dirty="0"/>
                <a:t>李 勇</a:t>
              </a:r>
            </a:p>
            <a:p>
              <a:pPr algn="ctr" eaLnBrk="0" hangingPunct="0">
                <a:buClr>
                  <a:schemeClr val="accent1"/>
                </a:buClr>
                <a:buSzPct val="65000"/>
                <a:buFont typeface="Wingdings" pitchFamily="2" charset="2"/>
                <a:buNone/>
              </a:pPr>
              <a:r>
                <a:rPr lang="zh-CN" altLang="en-US" sz="2000" dirty="0"/>
                <a:t>王 军</a:t>
              </a:r>
            </a:p>
            <a:p>
              <a:pPr algn="ctr" eaLnBrk="0" hangingPunct="0">
                <a:buClr>
                  <a:schemeClr val="accent1"/>
                </a:buClr>
                <a:buSzPct val="65000"/>
                <a:buFont typeface="Wingdings" pitchFamily="2" charset="2"/>
                <a:buNone/>
              </a:pPr>
              <a:r>
                <a:rPr lang="zh-CN" altLang="en-US" sz="2000" dirty="0"/>
                <a:t>王 军</a:t>
              </a:r>
            </a:p>
            <a:p>
              <a:pPr algn="ctr" eaLnBrk="0" hangingPunct="0">
                <a:buClr>
                  <a:schemeClr val="accent1"/>
                </a:buClr>
                <a:buSzPct val="65000"/>
                <a:buFont typeface="Wingdings" pitchFamily="2" charset="2"/>
                <a:buNone/>
              </a:pPr>
              <a:r>
                <a:rPr lang="zh-CN" altLang="en-US" sz="2000" dirty="0"/>
                <a:t>王 军</a:t>
              </a:r>
            </a:p>
            <a:p>
              <a:pPr algn="ctr" eaLnBrk="0" hangingPunct="0">
                <a:buClr>
                  <a:schemeClr val="accent1"/>
                </a:buClr>
                <a:buSzPct val="65000"/>
                <a:buFont typeface="Wingdings" pitchFamily="2" charset="2"/>
                <a:buNone/>
              </a:pPr>
              <a:r>
                <a:rPr lang="zh-CN" altLang="en-US" sz="2000" dirty="0"/>
                <a:t>李 勇</a:t>
              </a:r>
            </a:p>
            <a:p>
              <a:pPr algn="ctr" eaLnBrk="0" hangingPunct="0">
                <a:buClr>
                  <a:schemeClr val="accent1"/>
                </a:buClr>
                <a:buSzPct val="65000"/>
                <a:buFont typeface="Wingdings" pitchFamily="2" charset="2"/>
                <a:buNone/>
              </a:pPr>
              <a:r>
                <a:rPr lang="zh-CN" altLang="en-US" sz="2000" dirty="0"/>
                <a:t>李 勇</a:t>
              </a:r>
            </a:p>
            <a:p>
              <a:pPr algn="ctr" eaLnBrk="0" hangingPunct="0">
                <a:buClr>
                  <a:schemeClr val="accent1"/>
                </a:buClr>
                <a:buSzPct val="65000"/>
                <a:buFont typeface="Wingdings" pitchFamily="2" charset="2"/>
                <a:buNone/>
              </a:pPr>
              <a:r>
                <a:rPr lang="zh-CN" altLang="en-US" sz="2000" dirty="0"/>
                <a:t>李 勇</a:t>
              </a:r>
            </a:p>
            <a:p>
              <a:pPr algn="ctr" eaLnBrk="0" hangingPunct="0">
                <a:buClr>
                  <a:schemeClr val="accent1"/>
                </a:buClr>
                <a:buSzPct val="65000"/>
                <a:buFont typeface="Wingdings" pitchFamily="2" charset="2"/>
                <a:buNone/>
              </a:pPr>
              <a:r>
                <a:rPr lang="zh-CN" altLang="en-US" sz="2000" dirty="0"/>
                <a:t>张 平</a:t>
              </a:r>
            </a:p>
            <a:p>
              <a:pPr algn="ctr" eaLnBrk="0" hangingPunct="0">
                <a:buClr>
                  <a:schemeClr val="accent1"/>
                </a:buClr>
                <a:buSzPct val="65000"/>
                <a:buFont typeface="Wingdings" pitchFamily="2" charset="2"/>
                <a:buNone/>
              </a:pPr>
              <a:r>
                <a:rPr lang="zh-CN" altLang="en-US" sz="2000" dirty="0"/>
                <a:t>张 平</a:t>
              </a:r>
            </a:p>
            <a:p>
              <a:pPr algn="ctr" eaLnBrk="0" hangingPunct="0">
                <a:buClr>
                  <a:schemeClr val="accent1"/>
                </a:buClr>
                <a:buSzPct val="65000"/>
                <a:buFont typeface="Wingdings" pitchFamily="2" charset="2"/>
                <a:buNone/>
              </a:pPr>
              <a:r>
                <a:rPr lang="zh-CN" altLang="en-US" sz="2000" dirty="0"/>
                <a:t>张 平</a:t>
              </a:r>
            </a:p>
            <a:p>
              <a:pPr algn="ctr" eaLnBrk="0" hangingPunct="0"/>
              <a:r>
                <a:rPr lang="zh-CN" altLang="en-US" sz="2000" dirty="0"/>
                <a:t> </a:t>
              </a:r>
              <a:r>
                <a:rPr lang="en-US" altLang="zh-CN" sz="2000" dirty="0"/>
                <a:t>…</a:t>
              </a:r>
            </a:p>
          </p:txBody>
        </p:sp>
        <p:sp>
          <p:nvSpPr>
            <p:cNvPr id="91143" name="Rectangle 8"/>
            <p:cNvSpPr>
              <a:spLocks noChangeArrowheads="1"/>
            </p:cNvSpPr>
            <p:nvPr/>
          </p:nvSpPr>
          <p:spPr bwMode="auto">
            <a:xfrm>
              <a:off x="1344"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0" hangingPunct="0">
                <a:buClr>
                  <a:schemeClr val="accent1"/>
                </a:buClr>
                <a:buSzPct val="65000"/>
                <a:buFont typeface="Wingdings" pitchFamily="2" charset="2"/>
                <a:buNone/>
              </a:pPr>
              <a:r>
                <a:rPr lang="zh-CN" altLang="en-US" sz="2000" dirty="0"/>
                <a:t>物 理</a:t>
              </a:r>
            </a:p>
            <a:p>
              <a:pPr algn="ctr" eaLnBrk="0" hangingPunct="0">
                <a:buClr>
                  <a:schemeClr val="accent1"/>
                </a:buClr>
                <a:buSzPct val="65000"/>
                <a:buFont typeface="Wingdings" pitchFamily="2" charset="2"/>
                <a:buNone/>
              </a:pPr>
              <a:r>
                <a:rPr lang="zh-CN" altLang="en-US" sz="2000" dirty="0"/>
                <a:t>物 理</a:t>
              </a:r>
            </a:p>
            <a:p>
              <a:pPr algn="ctr" eaLnBrk="0" hangingPunct="0">
                <a:buClr>
                  <a:schemeClr val="accent1"/>
                </a:buClr>
                <a:buSzPct val="65000"/>
                <a:buFont typeface="Wingdings" pitchFamily="2" charset="2"/>
                <a:buNone/>
              </a:pPr>
              <a:r>
                <a:rPr lang="zh-CN" altLang="en-US" sz="2000" dirty="0"/>
                <a:t>物 理</a:t>
              </a:r>
            </a:p>
            <a:p>
              <a:pPr algn="ctr" eaLnBrk="0" hangingPunct="0">
                <a:buClr>
                  <a:schemeClr val="accent1"/>
                </a:buClr>
                <a:buSzPct val="65000"/>
                <a:buFont typeface="Wingdings" pitchFamily="2" charset="2"/>
                <a:buNone/>
              </a:pPr>
              <a:r>
                <a:rPr lang="zh-CN" altLang="en-US" sz="2000" dirty="0"/>
                <a:t>物 理</a:t>
              </a:r>
            </a:p>
            <a:p>
              <a:pPr algn="ctr" eaLnBrk="0" hangingPunct="0">
                <a:buClr>
                  <a:schemeClr val="accent1"/>
                </a:buClr>
                <a:buSzPct val="65000"/>
                <a:buFont typeface="Wingdings" pitchFamily="2" charset="2"/>
                <a:buNone/>
              </a:pPr>
              <a:r>
                <a:rPr lang="zh-CN" altLang="en-US" sz="2000" dirty="0"/>
                <a:t>物 理</a:t>
              </a:r>
            </a:p>
            <a:p>
              <a:pPr algn="ctr" eaLnBrk="0" hangingPunct="0"/>
              <a:r>
                <a:rPr lang="zh-CN" altLang="en-US" sz="2000" dirty="0"/>
                <a:t>物 理</a:t>
              </a:r>
            </a:p>
            <a:p>
              <a:pPr algn="ctr" eaLnBrk="0" hangingPunct="0"/>
              <a:r>
                <a:rPr lang="zh-CN" altLang="en-US" sz="2000" dirty="0"/>
                <a:t>数 学</a:t>
              </a:r>
            </a:p>
            <a:p>
              <a:pPr algn="ctr" eaLnBrk="0" hangingPunct="0"/>
              <a:r>
                <a:rPr lang="zh-CN" altLang="en-US" sz="2000" dirty="0"/>
                <a:t>数 学</a:t>
              </a:r>
            </a:p>
            <a:p>
              <a:pPr algn="ctr" eaLnBrk="0" hangingPunct="0"/>
              <a:r>
                <a:rPr lang="zh-CN" altLang="en-US" sz="2000" dirty="0"/>
                <a:t>数 学</a:t>
              </a:r>
            </a:p>
            <a:p>
              <a:pPr algn="ctr" eaLnBrk="0" hangingPunct="0"/>
              <a:r>
                <a:rPr lang="zh-CN" altLang="en-US" sz="2000" dirty="0"/>
                <a:t>数 学</a:t>
              </a:r>
            </a:p>
            <a:p>
              <a:pPr algn="ctr" eaLnBrk="0" hangingPunct="0"/>
              <a:r>
                <a:rPr lang="zh-CN" altLang="en-US" sz="2000" dirty="0"/>
                <a:t>数 学</a:t>
              </a:r>
            </a:p>
            <a:p>
              <a:pPr algn="ctr" eaLnBrk="0" hangingPunct="0"/>
              <a:r>
                <a:rPr lang="zh-CN" altLang="en-US" sz="2000" dirty="0"/>
                <a:t>数 学</a:t>
              </a:r>
            </a:p>
            <a:p>
              <a:pPr algn="ctr" eaLnBrk="0" hangingPunct="0"/>
              <a:r>
                <a:rPr lang="zh-CN" altLang="en-US" sz="2000" dirty="0"/>
                <a:t> </a:t>
              </a:r>
              <a:r>
                <a:rPr lang="en-US" altLang="zh-CN" sz="2000" dirty="0"/>
                <a:t>…</a:t>
              </a:r>
            </a:p>
          </p:txBody>
        </p:sp>
        <p:sp>
          <p:nvSpPr>
            <p:cNvPr id="91144" name="Rectangle 7"/>
            <p:cNvSpPr>
              <a:spLocks noChangeArrowheads="1"/>
            </p:cNvSpPr>
            <p:nvPr/>
          </p:nvSpPr>
          <p:spPr bwMode="auto">
            <a:xfrm>
              <a:off x="3936"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20000"/>
                </a:spcBef>
                <a:buClr>
                  <a:schemeClr val="accent1"/>
                </a:buClr>
                <a:buSzPct val="65000"/>
                <a:buFont typeface="Wingdings" pitchFamily="2" charset="2"/>
                <a:buNone/>
              </a:pPr>
              <a:r>
                <a:rPr lang="zh-CN" altLang="en-US" sz="2600"/>
                <a:t>参考书</a:t>
              </a:r>
              <a:r>
                <a:rPr lang="en-US" altLang="zh-CN" sz="2600"/>
                <a:t>B</a:t>
              </a:r>
            </a:p>
          </p:txBody>
        </p:sp>
        <p:sp>
          <p:nvSpPr>
            <p:cNvPr id="91145" name="Rectangle 6"/>
            <p:cNvSpPr>
              <a:spLocks noChangeArrowheads="1"/>
            </p:cNvSpPr>
            <p:nvPr/>
          </p:nvSpPr>
          <p:spPr bwMode="auto">
            <a:xfrm>
              <a:off x="2640"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20000"/>
                </a:spcBef>
                <a:buClr>
                  <a:schemeClr val="accent1"/>
                </a:buClr>
                <a:buSzPct val="65000"/>
                <a:buFont typeface="Wingdings" pitchFamily="2" charset="2"/>
                <a:buNone/>
              </a:pPr>
              <a:r>
                <a:rPr lang="zh-CN" altLang="en-US" sz="2600"/>
                <a:t>教员</a:t>
              </a:r>
              <a:r>
                <a:rPr lang="en-US" altLang="zh-CN" sz="2600"/>
                <a:t>T</a:t>
              </a:r>
            </a:p>
          </p:txBody>
        </p:sp>
        <p:sp>
          <p:nvSpPr>
            <p:cNvPr id="91146" name="Rectangle 5"/>
            <p:cNvSpPr>
              <a:spLocks noChangeArrowheads="1"/>
            </p:cNvSpPr>
            <p:nvPr/>
          </p:nvSpPr>
          <p:spPr bwMode="auto">
            <a:xfrm>
              <a:off x="1344"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spcBef>
                  <a:spcPct val="20000"/>
                </a:spcBef>
                <a:buClr>
                  <a:schemeClr val="accent1"/>
                </a:buClr>
                <a:buSzPct val="65000"/>
                <a:buFont typeface="Wingdings" pitchFamily="2" charset="2"/>
                <a:buNone/>
              </a:pPr>
              <a:r>
                <a:rPr lang="zh-CN" altLang="en-US" sz="2600"/>
                <a:t>课程</a:t>
              </a:r>
              <a:r>
                <a:rPr lang="en-US" altLang="zh-CN" sz="2600"/>
                <a:t>C</a:t>
              </a:r>
            </a:p>
          </p:txBody>
        </p:sp>
        <p:sp>
          <p:nvSpPr>
            <p:cNvPr id="91147" name="Line 11"/>
            <p:cNvSpPr>
              <a:spLocks noChangeShapeType="1"/>
            </p:cNvSpPr>
            <p:nvPr/>
          </p:nvSpPr>
          <p:spPr bwMode="auto">
            <a:xfrm>
              <a:off x="1344" y="1296"/>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1148" name="Line 12"/>
            <p:cNvSpPr>
              <a:spLocks noChangeShapeType="1"/>
            </p:cNvSpPr>
            <p:nvPr/>
          </p:nvSpPr>
          <p:spPr bwMode="auto">
            <a:xfrm>
              <a:off x="1344" y="1623"/>
              <a:ext cx="3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1149" name="Line 13"/>
            <p:cNvSpPr>
              <a:spLocks noChangeShapeType="1"/>
            </p:cNvSpPr>
            <p:nvPr/>
          </p:nvSpPr>
          <p:spPr bwMode="auto">
            <a:xfrm>
              <a:off x="1344" y="4177"/>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1150" name="Line 15"/>
            <p:cNvSpPr>
              <a:spLocks noChangeShapeType="1"/>
            </p:cNvSpPr>
            <p:nvPr/>
          </p:nvSpPr>
          <p:spPr bwMode="auto">
            <a:xfrm>
              <a:off x="2640"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1151" name="Line 16"/>
            <p:cNvSpPr>
              <a:spLocks noChangeShapeType="1"/>
            </p:cNvSpPr>
            <p:nvPr/>
          </p:nvSpPr>
          <p:spPr bwMode="auto">
            <a:xfrm>
              <a:off x="3936"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1152" name="Line 17"/>
            <p:cNvSpPr>
              <a:spLocks noChangeShapeType="1"/>
            </p:cNvSpPr>
            <p:nvPr/>
          </p:nvSpPr>
          <p:spPr bwMode="auto">
            <a:xfrm>
              <a:off x="5232" y="1296"/>
              <a:ext cx="0" cy="28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1153" name="Line 21"/>
            <p:cNvSpPr>
              <a:spLocks noChangeShapeType="1"/>
            </p:cNvSpPr>
            <p:nvPr/>
          </p:nvSpPr>
          <p:spPr bwMode="auto">
            <a:xfrm>
              <a:off x="1344" y="1623"/>
              <a:ext cx="0" cy="25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1154" name="Line 14"/>
            <p:cNvSpPr>
              <a:spLocks noChangeShapeType="1"/>
            </p:cNvSpPr>
            <p:nvPr/>
          </p:nvSpPr>
          <p:spPr bwMode="auto">
            <a:xfrm>
              <a:off x="1344" y="1296"/>
              <a:ext cx="0" cy="32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91140" name="Rectangle 36"/>
          <p:cNvSpPr>
            <a:spLocks noChangeArrowheads="1"/>
          </p:cNvSpPr>
          <p:nvPr/>
        </p:nvSpPr>
        <p:spPr bwMode="auto">
          <a:xfrm>
            <a:off x="1066800" y="16764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zh-CN" altLang="en-US" sz="2400" b="1">
                <a:latin typeface="Times New Roman" pitchFamily="18" charset="0"/>
              </a:rPr>
              <a:t>用二维表表示：表</a:t>
            </a:r>
            <a:r>
              <a:rPr kumimoji="1" lang="en-US" altLang="zh-CN" sz="2400" b="1">
                <a:latin typeface="Times New Roman" pitchFamily="18" charset="0"/>
              </a:rPr>
              <a:t>5.2  Teaching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多值依赖与第四范式（续）</a:t>
            </a:r>
          </a:p>
        </p:txBody>
      </p:sp>
      <p:sp>
        <p:nvSpPr>
          <p:cNvPr id="92163" name="Rectangle 3"/>
          <p:cNvSpPr>
            <a:spLocks noGrp="1" noChangeArrowheads="1"/>
          </p:cNvSpPr>
          <p:nvPr>
            <p:ph type="body" idx="1"/>
          </p:nvPr>
        </p:nvSpPr>
        <p:spPr/>
        <p:txBody>
          <a:bodyPr/>
          <a:lstStyle/>
          <a:p>
            <a:pPr eaLnBrk="1" hangingPunct="1"/>
            <a:r>
              <a:rPr lang="en-US" altLang="zh-CN" sz="2600" dirty="0" err="1" smtClean="0"/>
              <a:t>Teaching∈BCNF</a:t>
            </a:r>
            <a:r>
              <a:rPr lang="en-US" altLang="zh-CN" sz="2600" dirty="0" smtClean="0"/>
              <a:t>: Teach</a:t>
            </a:r>
            <a:r>
              <a:rPr lang="zh-CN" altLang="en-US" sz="2600" dirty="0" smtClean="0"/>
              <a:t>具有唯一候选码</a:t>
            </a:r>
            <a:r>
              <a:rPr lang="en-US" altLang="zh-CN" sz="2600" dirty="0" smtClean="0"/>
              <a:t>(C</a:t>
            </a:r>
            <a:r>
              <a:rPr lang="zh-CN" altLang="en-US" sz="2600" dirty="0" smtClean="0"/>
              <a:t>，</a:t>
            </a:r>
            <a:r>
              <a:rPr lang="en-US" altLang="zh-CN" sz="2600" dirty="0" smtClean="0"/>
              <a:t>T</a:t>
            </a:r>
            <a:r>
              <a:rPr lang="zh-CN" altLang="en-US" sz="2600" dirty="0" smtClean="0"/>
              <a:t>，</a:t>
            </a:r>
            <a:r>
              <a:rPr lang="en-US" altLang="zh-CN" sz="2600" dirty="0" smtClean="0"/>
              <a:t>B)</a:t>
            </a:r>
            <a:r>
              <a:rPr lang="zh-CN" altLang="en-US" sz="2600" dirty="0" smtClean="0"/>
              <a:t>， 即全码。</a:t>
            </a:r>
          </a:p>
          <a:p>
            <a:pPr eaLnBrk="1" hangingPunct="1"/>
            <a:endParaRPr lang="zh-CN" altLang="en-US" sz="2600" dirty="0" smtClean="0"/>
          </a:p>
          <a:p>
            <a:pPr eaLnBrk="1" hangingPunct="1"/>
            <a:r>
              <a:rPr lang="en-US" altLang="zh-CN" sz="2600" dirty="0" smtClean="0"/>
              <a:t>Teaching</a:t>
            </a:r>
            <a:r>
              <a:rPr lang="zh-CN" altLang="en-US" sz="2600" dirty="0" smtClean="0"/>
              <a:t>模式中存在的问题</a:t>
            </a:r>
          </a:p>
          <a:p>
            <a:pPr lvl="1" eaLnBrk="1" hangingPunct="1">
              <a:lnSpc>
                <a:spcPct val="110000"/>
              </a:lnSpc>
              <a:buFont typeface="Wingdings" pitchFamily="2" charset="2"/>
              <a:buNone/>
            </a:pPr>
            <a:r>
              <a:rPr lang="zh-CN" altLang="en-US" sz="2200" dirty="0" smtClean="0"/>
              <a:t> </a:t>
            </a:r>
            <a:r>
              <a:rPr lang="en-US" altLang="zh-CN" dirty="0" smtClean="0"/>
              <a:t>(1)</a:t>
            </a:r>
            <a:r>
              <a:rPr lang="zh-CN" altLang="en-US" dirty="0" smtClean="0"/>
              <a:t>数据冗余度大：有多少名任课教师，参考书就要存储多少次。</a:t>
            </a:r>
          </a:p>
          <a:p>
            <a:pPr lvl="1" eaLnBrk="1" hangingPunct="1">
              <a:buFont typeface="Wingdings" pitchFamily="2" charset="2"/>
              <a:buNone/>
            </a:pPr>
            <a:r>
              <a:rPr lang="zh-CN" altLang="en-US" dirty="0" smtClean="0"/>
              <a:t> </a:t>
            </a:r>
            <a:r>
              <a:rPr lang="zh-CN" altLang="en-US" sz="2200" dirty="0" smtClean="0"/>
              <a:t>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t>多值依赖与第四范式（续）</a:t>
            </a:r>
          </a:p>
        </p:txBody>
      </p:sp>
      <p:sp>
        <p:nvSpPr>
          <p:cNvPr id="93187" name="Rectangle 3"/>
          <p:cNvSpPr>
            <a:spLocks noGrp="1" noChangeArrowheads="1"/>
          </p:cNvSpPr>
          <p:nvPr>
            <p:ph type="body" idx="1"/>
          </p:nvPr>
        </p:nvSpPr>
        <p:spPr/>
        <p:txBody>
          <a:bodyPr/>
          <a:lstStyle/>
          <a:p>
            <a:pPr eaLnBrk="1" hangingPunct="1"/>
            <a:r>
              <a:rPr lang="en-US" altLang="zh-CN" sz="2600" dirty="0" smtClean="0"/>
              <a:t>Teaching</a:t>
            </a:r>
            <a:r>
              <a:rPr lang="zh-CN" altLang="en-US" sz="2600" dirty="0" smtClean="0"/>
              <a:t>模式中存在的问题</a:t>
            </a:r>
          </a:p>
          <a:p>
            <a:pPr lvl="1" eaLnBrk="1" hangingPunct="1">
              <a:buFont typeface="Wingdings" pitchFamily="2" charset="2"/>
              <a:buNone/>
            </a:pPr>
            <a:r>
              <a:rPr lang="zh-CN" altLang="en-US" sz="2200" dirty="0" smtClean="0"/>
              <a:t> </a:t>
            </a:r>
            <a:r>
              <a:rPr lang="zh-CN" altLang="en-US" dirty="0" smtClean="0"/>
              <a:t> </a:t>
            </a:r>
            <a:r>
              <a:rPr lang="en-US" altLang="zh-CN" dirty="0" smtClean="0"/>
              <a:t>(2)</a:t>
            </a:r>
            <a:r>
              <a:rPr lang="zh-CN" altLang="en-US" dirty="0" smtClean="0"/>
              <a:t>增加操作复杂：当某一课程增加一名任课教师时，该课程有多少本参照书，就必须插入多少个元组。</a:t>
            </a:r>
          </a:p>
          <a:p>
            <a:pPr lvl="1" eaLnBrk="1" hangingPunct="1">
              <a:buFont typeface="Wingdings" pitchFamily="2" charset="2"/>
              <a:buNone/>
            </a:pPr>
            <a:r>
              <a:rPr lang="zh-CN" altLang="en-US" dirty="0" smtClean="0"/>
              <a:t>   例如物理课增加一名教师刘关，需要插入两个元组： </a:t>
            </a:r>
          </a:p>
          <a:p>
            <a:pPr eaLnBrk="1" hangingPunct="1">
              <a:lnSpc>
                <a:spcPct val="90000"/>
              </a:lnSpc>
              <a:buFont typeface="Wingdings" pitchFamily="2" charset="2"/>
              <a:buNone/>
            </a:pPr>
            <a:r>
              <a:rPr lang="zh-CN" altLang="en-US" dirty="0" smtClean="0"/>
              <a:t>         </a:t>
            </a:r>
            <a:r>
              <a:rPr lang="zh-CN" altLang="en-US" sz="2600" dirty="0" smtClean="0"/>
              <a:t>（物理，刘关，普通物理学）， </a:t>
            </a:r>
          </a:p>
          <a:p>
            <a:pPr eaLnBrk="1" hangingPunct="1">
              <a:lnSpc>
                <a:spcPct val="90000"/>
              </a:lnSpc>
              <a:buFont typeface="Wingdings" pitchFamily="2" charset="2"/>
              <a:buNone/>
            </a:pPr>
            <a:r>
              <a:rPr lang="zh-CN" altLang="en-US" sz="2600" dirty="0" smtClean="0"/>
              <a:t>          （物理，刘关，光学原理）</a:t>
            </a:r>
          </a:p>
          <a:p>
            <a:pPr eaLnBrk="1" hangingPunct="1">
              <a:lnSpc>
                <a:spcPct val="90000"/>
              </a:lnSpc>
              <a:buFont typeface="Wingdings" pitchFamily="2" charset="2"/>
              <a:buNone/>
            </a:pPr>
            <a:endParaRPr lang="en-US" altLang="zh-CN" sz="2600"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89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一、概念回顾</a:t>
            </a:r>
          </a:p>
        </p:txBody>
      </p:sp>
      <p:sp>
        <p:nvSpPr>
          <p:cNvPr id="11267" name="Rectangle 3"/>
          <p:cNvSpPr>
            <a:spLocks noGrp="1" noChangeArrowheads="1"/>
          </p:cNvSpPr>
          <p:nvPr>
            <p:ph type="body" idx="1"/>
          </p:nvPr>
        </p:nvSpPr>
        <p:spPr/>
        <p:txBody>
          <a:bodyPr/>
          <a:lstStyle/>
          <a:p>
            <a:pPr eaLnBrk="1" hangingPunct="1"/>
            <a:r>
              <a:rPr lang="zh-CN" altLang="en-US" sz="2600" dirty="0" smtClean="0">
                <a:solidFill>
                  <a:schemeClr val="accent2"/>
                </a:solidFill>
              </a:rPr>
              <a:t>关系</a:t>
            </a:r>
            <a:r>
              <a:rPr lang="zh-CN" altLang="en-US" sz="2600" dirty="0" smtClean="0"/>
              <a:t>：描述实体及其属性、实体间的联系。</a:t>
            </a:r>
          </a:p>
          <a:p>
            <a:pPr lvl="1" eaLnBrk="1" hangingPunct="1"/>
            <a:r>
              <a:rPr lang="zh-CN" altLang="en-US" dirty="0" smtClean="0"/>
              <a:t>从形式上看，它是一张二维表，是所涉及属性的笛卡尔积的一个子集。</a:t>
            </a:r>
          </a:p>
          <a:p>
            <a:pPr eaLnBrk="1" hangingPunct="1"/>
            <a:r>
              <a:rPr lang="zh-CN" altLang="en-US" sz="2600" dirty="0" smtClean="0">
                <a:solidFill>
                  <a:schemeClr val="accent2"/>
                </a:solidFill>
              </a:rPr>
              <a:t>关系模式</a:t>
            </a:r>
            <a:r>
              <a:rPr lang="zh-CN" altLang="en-US" sz="2600" dirty="0" smtClean="0"/>
              <a:t>：用来定义关系。</a:t>
            </a:r>
          </a:p>
          <a:p>
            <a:pPr eaLnBrk="1" hangingPunct="1"/>
            <a:r>
              <a:rPr lang="zh-CN" altLang="en-US" sz="2600" dirty="0" smtClean="0">
                <a:solidFill>
                  <a:schemeClr val="accent2"/>
                </a:solidFill>
              </a:rPr>
              <a:t>关系数据库</a:t>
            </a:r>
            <a:r>
              <a:rPr lang="zh-CN" altLang="en-US" sz="2600" dirty="0" smtClean="0"/>
              <a:t>：基于关系模型的数据库，利用关系来描述现实世界。</a:t>
            </a:r>
          </a:p>
          <a:p>
            <a:pPr lvl="1" eaLnBrk="1" hangingPunct="1"/>
            <a:r>
              <a:rPr lang="zh-CN" altLang="en-US" dirty="0" smtClean="0"/>
              <a:t>从形式上看，它由一组关系组成。</a:t>
            </a:r>
          </a:p>
          <a:p>
            <a:pPr eaLnBrk="1" hangingPunct="1"/>
            <a:r>
              <a:rPr lang="zh-CN" altLang="en-US" sz="2600" dirty="0" smtClean="0">
                <a:solidFill>
                  <a:schemeClr val="accent2"/>
                </a:solidFill>
              </a:rPr>
              <a:t>关系数据库的模式</a:t>
            </a:r>
            <a:r>
              <a:rPr lang="zh-CN" altLang="en-US" sz="2600" dirty="0" smtClean="0"/>
              <a:t>：定义这组关系的关系模式的全体。</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mtClean="0"/>
              <a:t>多值依赖与第四范式（续）</a:t>
            </a:r>
          </a:p>
        </p:txBody>
      </p:sp>
      <p:sp>
        <p:nvSpPr>
          <p:cNvPr id="94211" name="Rectangle 3"/>
          <p:cNvSpPr>
            <a:spLocks noGrp="1" noChangeArrowheads="1"/>
          </p:cNvSpPr>
          <p:nvPr>
            <p:ph type="body" idx="1"/>
          </p:nvPr>
        </p:nvSpPr>
        <p:spPr/>
        <p:txBody>
          <a:bodyPr/>
          <a:lstStyle/>
          <a:p>
            <a:pPr eaLnBrk="1" hangingPunct="1">
              <a:lnSpc>
                <a:spcPct val="90000"/>
              </a:lnSpc>
            </a:pPr>
            <a:r>
              <a:rPr lang="en-US" altLang="zh-CN" sz="2600" dirty="0" smtClean="0"/>
              <a:t>Teaching</a:t>
            </a:r>
            <a:r>
              <a:rPr lang="zh-CN" altLang="en-US" sz="2600" dirty="0" smtClean="0"/>
              <a:t>模式中存在的问题</a:t>
            </a:r>
          </a:p>
          <a:p>
            <a:pPr eaLnBrk="1" hangingPunct="1">
              <a:lnSpc>
                <a:spcPct val="90000"/>
              </a:lnSpc>
              <a:buFont typeface="Wingdings" pitchFamily="2" charset="2"/>
              <a:buNone/>
            </a:pPr>
            <a:r>
              <a:rPr lang="en-US" altLang="zh-CN" sz="2600" dirty="0" smtClean="0"/>
              <a:t>(3)</a:t>
            </a:r>
            <a:r>
              <a:rPr lang="zh-CN" altLang="en-US" sz="2600" dirty="0" smtClean="0"/>
              <a:t>删除操作复杂：某一门课要去掉一本参考书，该课程有多少名教师，就必须删除多少个元组。</a:t>
            </a:r>
          </a:p>
          <a:p>
            <a:pPr eaLnBrk="1" hangingPunct="1">
              <a:lnSpc>
                <a:spcPct val="90000"/>
              </a:lnSpc>
              <a:buFont typeface="Wingdings" pitchFamily="2" charset="2"/>
              <a:buNone/>
            </a:pPr>
            <a:r>
              <a:rPr lang="en-US" altLang="zh-CN" sz="2600" dirty="0" smtClean="0"/>
              <a:t>(4)</a:t>
            </a:r>
            <a:r>
              <a:rPr lang="zh-CN" altLang="en-US" sz="2600" dirty="0" smtClean="0"/>
              <a:t>修改操作复杂：某一门课要修改一本参考书，该课程有多少名教师，就必须修改多少个元组。</a:t>
            </a:r>
          </a:p>
          <a:p>
            <a:pPr eaLnBrk="1" hangingPunct="1">
              <a:lnSpc>
                <a:spcPct val="90000"/>
              </a:lnSpc>
            </a:pPr>
            <a:r>
              <a:rPr lang="zh-CN" altLang="en-US" sz="2600" dirty="0" smtClean="0">
                <a:solidFill>
                  <a:schemeClr val="accent2"/>
                </a:solidFill>
              </a:rPr>
              <a:t>产生原因</a:t>
            </a:r>
            <a:endParaRPr lang="zh-CN" altLang="en-US" sz="2600" dirty="0" smtClean="0"/>
          </a:p>
          <a:p>
            <a:pPr eaLnBrk="1" hangingPunct="1">
              <a:lnSpc>
                <a:spcPct val="90000"/>
              </a:lnSpc>
              <a:buFont typeface="Wingdings" pitchFamily="2" charset="2"/>
              <a:buNone/>
            </a:pPr>
            <a:r>
              <a:rPr lang="zh-CN" altLang="en-US" sz="2600" dirty="0" smtClean="0"/>
              <a:t>	参考书的取值和教师的取值是彼此独立毫无关系的，都只取决于课程名。     </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90</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smtClean="0"/>
              <a:t>一、多值依赖</a:t>
            </a:r>
          </a:p>
        </p:txBody>
      </p:sp>
      <p:sp>
        <p:nvSpPr>
          <p:cNvPr id="95235" name="Rectangle 3"/>
          <p:cNvSpPr>
            <a:spLocks noGrp="1" noChangeArrowheads="1"/>
          </p:cNvSpPr>
          <p:nvPr>
            <p:ph type="body" idx="1"/>
          </p:nvPr>
        </p:nvSpPr>
        <p:spPr/>
        <p:txBody>
          <a:bodyPr/>
          <a:lstStyle/>
          <a:p>
            <a:pPr eaLnBrk="1" hangingPunct="1">
              <a:lnSpc>
                <a:spcPct val="120000"/>
              </a:lnSpc>
            </a:pPr>
            <a:r>
              <a:rPr lang="zh-CN" altLang="en-US" dirty="0" smtClean="0"/>
              <a:t>定义</a:t>
            </a:r>
          </a:p>
          <a:p>
            <a:pPr eaLnBrk="1" hangingPunct="1">
              <a:lnSpc>
                <a:spcPct val="120000"/>
              </a:lnSpc>
              <a:buFont typeface="Wingdings" pitchFamily="2" charset="2"/>
              <a:buNone/>
            </a:pPr>
            <a:r>
              <a:rPr lang="zh-CN" altLang="en-US" sz="2600" dirty="0" smtClean="0"/>
              <a:t>	定义</a:t>
            </a:r>
            <a:r>
              <a:rPr lang="en-US" altLang="zh-CN" sz="2600" dirty="0" smtClean="0"/>
              <a:t>5.10  </a:t>
            </a:r>
            <a:r>
              <a:rPr lang="zh-CN" altLang="en-US" sz="2600" dirty="0" smtClean="0"/>
              <a:t>设</a:t>
            </a:r>
            <a:r>
              <a:rPr lang="en-US" altLang="zh-CN" sz="2600" dirty="0" smtClean="0"/>
              <a:t>R(U)</a:t>
            </a:r>
            <a:r>
              <a:rPr lang="zh-CN" altLang="en-US" sz="2600" dirty="0" smtClean="0"/>
              <a:t>是一个属性集</a:t>
            </a:r>
            <a:r>
              <a:rPr lang="en-US" altLang="zh-CN" sz="2600" dirty="0" smtClean="0"/>
              <a:t>U</a:t>
            </a:r>
            <a:r>
              <a:rPr lang="zh-CN" altLang="en-US" sz="2600" dirty="0" smtClean="0"/>
              <a:t>上的一个关系模式， </a:t>
            </a:r>
            <a:r>
              <a:rPr lang="en-US" altLang="zh-CN" sz="2600" dirty="0" smtClean="0"/>
              <a:t>X</a:t>
            </a:r>
            <a:r>
              <a:rPr lang="zh-CN" altLang="en-US" sz="2600" dirty="0" smtClean="0"/>
              <a:t>、 </a:t>
            </a:r>
            <a:r>
              <a:rPr lang="en-US" altLang="zh-CN" sz="2600" dirty="0" smtClean="0"/>
              <a:t>Y</a:t>
            </a:r>
            <a:r>
              <a:rPr lang="zh-CN" altLang="en-US" sz="2600" dirty="0" smtClean="0"/>
              <a:t>和</a:t>
            </a:r>
            <a:r>
              <a:rPr lang="en-US" altLang="zh-CN" sz="2600" dirty="0" smtClean="0"/>
              <a:t>Z</a:t>
            </a:r>
            <a:r>
              <a:rPr lang="zh-CN" altLang="en-US" sz="2600" dirty="0" smtClean="0"/>
              <a:t>是</a:t>
            </a:r>
            <a:r>
              <a:rPr lang="en-US" altLang="zh-CN" sz="2600" dirty="0" smtClean="0"/>
              <a:t>U</a:t>
            </a:r>
            <a:r>
              <a:rPr lang="zh-CN" altLang="en-US" sz="2600" dirty="0" smtClean="0"/>
              <a:t>的子集，并且</a:t>
            </a:r>
            <a:r>
              <a:rPr lang="en-US" altLang="zh-CN" sz="2600" dirty="0" smtClean="0"/>
              <a:t>Z</a:t>
            </a:r>
            <a:r>
              <a:rPr lang="zh-CN" altLang="en-US" sz="2600" dirty="0" smtClean="0"/>
              <a:t>＝</a:t>
            </a:r>
            <a:r>
              <a:rPr lang="en-US" altLang="zh-CN" sz="2600" dirty="0" smtClean="0"/>
              <a:t>U</a:t>
            </a:r>
            <a:r>
              <a:rPr lang="zh-CN" altLang="en-US" sz="2600" dirty="0" smtClean="0"/>
              <a:t>－</a:t>
            </a:r>
            <a:r>
              <a:rPr lang="en-US" altLang="zh-CN" sz="2600" dirty="0" smtClean="0"/>
              <a:t>X</a:t>
            </a:r>
            <a:r>
              <a:rPr lang="zh-CN" altLang="en-US" sz="2600" dirty="0" smtClean="0"/>
              <a:t>－</a:t>
            </a:r>
            <a:r>
              <a:rPr lang="en-US" altLang="zh-CN" sz="2600" dirty="0" smtClean="0"/>
              <a:t>Y</a:t>
            </a:r>
            <a:r>
              <a:rPr lang="zh-CN" altLang="en-US" sz="2600" dirty="0" smtClean="0"/>
              <a:t>，</a:t>
            </a:r>
            <a:r>
              <a:rPr lang="zh-CN" altLang="en-US" sz="2600" dirty="0" smtClean="0">
                <a:solidFill>
                  <a:schemeClr val="accent2"/>
                </a:solidFill>
              </a:rPr>
              <a:t>多值依赖</a:t>
            </a:r>
            <a:r>
              <a:rPr lang="en-US" altLang="zh-CN" sz="2600" dirty="0" smtClean="0"/>
              <a:t>X→→Y</a:t>
            </a:r>
            <a:r>
              <a:rPr lang="zh-CN" altLang="en-US" sz="2600" dirty="0" smtClean="0"/>
              <a:t>成立当且仅当对</a:t>
            </a:r>
            <a:r>
              <a:rPr lang="en-US" altLang="zh-CN" sz="2600" dirty="0" smtClean="0"/>
              <a:t>R</a:t>
            </a:r>
            <a:r>
              <a:rPr lang="zh-CN" altLang="en-US" sz="2600" dirty="0" smtClean="0"/>
              <a:t>的任一关系</a:t>
            </a:r>
            <a:r>
              <a:rPr lang="en-US" altLang="zh-CN" sz="2600" dirty="0" smtClean="0"/>
              <a:t>r</a:t>
            </a:r>
            <a:r>
              <a:rPr lang="zh-CN" altLang="en-US" sz="2600" dirty="0" smtClean="0"/>
              <a:t>，</a:t>
            </a:r>
            <a:r>
              <a:rPr lang="en-US" altLang="zh-CN" sz="2600" dirty="0" smtClean="0"/>
              <a:t>r</a:t>
            </a:r>
            <a:r>
              <a:rPr lang="zh-CN" altLang="en-US" sz="2600" dirty="0" smtClean="0"/>
              <a:t>在（</a:t>
            </a:r>
            <a:r>
              <a:rPr lang="en-US" altLang="zh-CN" sz="2600" dirty="0" smtClean="0"/>
              <a:t>X</a:t>
            </a:r>
            <a:r>
              <a:rPr lang="zh-CN" altLang="en-US" sz="2600" dirty="0" smtClean="0"/>
              <a:t>，</a:t>
            </a:r>
            <a:r>
              <a:rPr lang="en-US" altLang="zh-CN" sz="2600" dirty="0" smtClean="0"/>
              <a:t>Z</a:t>
            </a:r>
            <a:r>
              <a:rPr lang="zh-CN" altLang="en-US" sz="2600" dirty="0" smtClean="0"/>
              <a:t>）上的每个值对应一组</a:t>
            </a:r>
            <a:r>
              <a:rPr lang="en-US" altLang="zh-CN" sz="2600" dirty="0" smtClean="0"/>
              <a:t>Y</a:t>
            </a:r>
            <a:r>
              <a:rPr lang="zh-CN" altLang="en-US" sz="2600" dirty="0" smtClean="0"/>
              <a:t>的值，这组值仅仅决定于</a:t>
            </a:r>
            <a:r>
              <a:rPr lang="en-US" altLang="zh-CN" sz="2600" dirty="0" smtClean="0"/>
              <a:t>X</a:t>
            </a:r>
            <a:r>
              <a:rPr lang="zh-CN" altLang="en-US" sz="2600" dirty="0" smtClean="0"/>
              <a:t>值而与</a:t>
            </a:r>
            <a:r>
              <a:rPr lang="en-US" altLang="zh-CN" sz="2600" dirty="0" smtClean="0"/>
              <a:t>Z</a:t>
            </a:r>
            <a:r>
              <a:rPr lang="zh-CN" altLang="en-US" sz="2600" dirty="0" smtClean="0"/>
              <a:t>值无关。</a:t>
            </a:r>
          </a:p>
          <a:p>
            <a:pPr lvl="4" eaLnBrk="1" hangingPunct="1">
              <a:lnSpc>
                <a:spcPct val="120000"/>
              </a:lnSpc>
              <a:buFont typeface="Wingdings" pitchFamily="2" charset="2"/>
              <a:buNone/>
            </a:pPr>
            <a:endParaRPr lang="zh-CN" altLang="en-US" sz="1800" dirty="0" smtClean="0"/>
          </a:p>
          <a:p>
            <a:pPr eaLnBrk="1" hangingPunct="1">
              <a:lnSpc>
                <a:spcPct val="120000"/>
              </a:lnSpc>
              <a:buFont typeface="Wingdings" pitchFamily="2" charset="2"/>
              <a:buNone/>
            </a:pPr>
            <a:r>
              <a:rPr lang="zh-CN" altLang="en-US" sz="2600" dirty="0" smtClean="0"/>
              <a:t>   	例  </a:t>
            </a:r>
            <a:r>
              <a:rPr lang="en-US" altLang="zh-CN" sz="2600" dirty="0" smtClean="0"/>
              <a:t>Teaching</a:t>
            </a:r>
            <a:r>
              <a:rPr lang="zh-CN" altLang="en-US" sz="2600" dirty="0" smtClean="0"/>
              <a:t>（</a:t>
            </a:r>
            <a:r>
              <a:rPr lang="en-US" altLang="zh-CN" sz="2600" dirty="0" smtClean="0"/>
              <a:t>C,T,B</a:t>
            </a:r>
            <a:r>
              <a:rPr lang="zh-CN" altLang="en-US" sz="2600"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91</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zh-CN" altLang="en-US" smtClean="0"/>
              <a:t>多值依赖（续）</a:t>
            </a:r>
          </a:p>
        </p:txBody>
      </p:sp>
      <p:sp>
        <p:nvSpPr>
          <p:cNvPr id="96259" name="Rectangle 3"/>
          <p:cNvSpPr>
            <a:spLocks noGrp="1" noChangeArrowheads="1"/>
          </p:cNvSpPr>
          <p:nvPr>
            <p:ph type="body" idx="1"/>
          </p:nvPr>
        </p:nvSpPr>
        <p:spPr/>
        <p:txBody>
          <a:bodyPr/>
          <a:lstStyle/>
          <a:p>
            <a:pPr eaLnBrk="1" hangingPunct="1">
              <a:lnSpc>
                <a:spcPct val="160000"/>
              </a:lnSpc>
            </a:pPr>
            <a:r>
              <a:rPr lang="zh-CN" altLang="en-US" dirty="0" smtClean="0"/>
              <a:t>平凡多值依赖和非平凡的多值依赖</a:t>
            </a:r>
          </a:p>
          <a:p>
            <a:pPr lvl="1" eaLnBrk="1" hangingPunct="1">
              <a:lnSpc>
                <a:spcPct val="160000"/>
              </a:lnSpc>
            </a:pPr>
            <a:r>
              <a:rPr lang="zh-CN" altLang="en-US" dirty="0" smtClean="0"/>
              <a:t>	</a:t>
            </a:r>
            <a:r>
              <a:rPr lang="zh-CN" altLang="en-US" sz="3000" dirty="0" smtClean="0"/>
              <a:t>若</a:t>
            </a:r>
            <a:r>
              <a:rPr lang="en-US" altLang="zh-CN" sz="3000" dirty="0" smtClean="0"/>
              <a:t>X→→Y</a:t>
            </a:r>
            <a:r>
              <a:rPr lang="zh-CN" altLang="en-US" sz="3000" dirty="0" smtClean="0"/>
              <a:t>，而</a:t>
            </a:r>
            <a:r>
              <a:rPr lang="en-US" altLang="zh-CN" sz="3000" dirty="0" smtClean="0"/>
              <a:t>Z</a:t>
            </a:r>
            <a:r>
              <a:rPr lang="zh-CN" altLang="en-US" sz="3000" dirty="0" smtClean="0"/>
              <a:t>＝</a:t>
            </a:r>
            <a:r>
              <a:rPr lang="en-US" altLang="zh-CN" sz="3000" dirty="0" smtClean="0"/>
              <a:t>φ</a:t>
            </a:r>
            <a:r>
              <a:rPr lang="zh-CN" altLang="en-US" sz="3000" dirty="0" smtClean="0"/>
              <a:t>，则称</a:t>
            </a:r>
          </a:p>
          <a:p>
            <a:pPr lvl="1" eaLnBrk="1" hangingPunct="1">
              <a:buFont typeface="Wingdings" pitchFamily="2" charset="2"/>
              <a:buNone/>
            </a:pPr>
            <a:r>
              <a:rPr lang="zh-CN" altLang="en-US" sz="3000" dirty="0" smtClean="0"/>
              <a:t>     </a:t>
            </a:r>
            <a:r>
              <a:rPr lang="en-US" altLang="zh-CN" sz="3000" dirty="0" smtClean="0"/>
              <a:t>X→→Y</a:t>
            </a:r>
            <a:r>
              <a:rPr lang="zh-CN" altLang="en-US" sz="3000" dirty="0" smtClean="0"/>
              <a:t>为</a:t>
            </a:r>
            <a:r>
              <a:rPr lang="zh-CN" altLang="en-US" sz="3000" dirty="0" smtClean="0">
                <a:solidFill>
                  <a:schemeClr val="accent2"/>
                </a:solidFill>
              </a:rPr>
              <a:t>平凡的多值依赖</a:t>
            </a:r>
            <a:r>
              <a:rPr lang="zh-CN" altLang="en-US" sz="3000" dirty="0" smtClean="0"/>
              <a:t>。</a:t>
            </a:r>
          </a:p>
          <a:p>
            <a:pPr lvl="1" eaLnBrk="1" hangingPunct="1">
              <a:lnSpc>
                <a:spcPct val="200000"/>
              </a:lnSpc>
            </a:pPr>
            <a:r>
              <a:rPr lang="zh-CN" altLang="en-US" sz="3000" dirty="0" smtClean="0"/>
              <a:t>	否则称</a:t>
            </a:r>
            <a:r>
              <a:rPr lang="en-US" altLang="zh-CN" sz="3000" dirty="0" smtClean="0"/>
              <a:t>X→→Y</a:t>
            </a:r>
            <a:r>
              <a:rPr lang="zh-CN" altLang="en-US" sz="3000" dirty="0" smtClean="0"/>
              <a:t>为</a:t>
            </a:r>
            <a:r>
              <a:rPr lang="zh-CN" altLang="en-US" sz="3000" dirty="0" smtClean="0">
                <a:solidFill>
                  <a:schemeClr val="accent2"/>
                </a:solidFill>
              </a:rPr>
              <a:t>非平凡的多值依赖</a:t>
            </a:r>
            <a:r>
              <a:rPr lang="zh-CN" altLang="en-US" sz="3000" dirty="0" smtClean="0"/>
              <a:t>。</a:t>
            </a:r>
            <a:endParaRPr lang="zh-CN" altLang="en-US"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92</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多值依赖（续）</a:t>
            </a:r>
          </a:p>
        </p:txBody>
      </p:sp>
      <p:sp>
        <p:nvSpPr>
          <p:cNvPr id="97283" name="Rectangle 3"/>
          <p:cNvSpPr>
            <a:spLocks noGrp="1" noChangeArrowheads="1"/>
          </p:cNvSpPr>
          <p:nvPr>
            <p:ph type="body" idx="1"/>
          </p:nvPr>
        </p:nvSpPr>
        <p:spPr/>
        <p:txBody>
          <a:bodyPr/>
          <a:lstStyle/>
          <a:p>
            <a:pPr eaLnBrk="1" hangingPunct="1"/>
            <a:r>
              <a:rPr lang="zh-CN" altLang="en-US" dirty="0" smtClean="0"/>
              <a:t>多值依赖的性质</a:t>
            </a:r>
          </a:p>
          <a:p>
            <a:pPr marL="819150" lvl="1" indent="-285750" eaLnBrk="1" hangingPunct="1">
              <a:buFont typeface="Wingdings" pitchFamily="2" charset="2"/>
              <a:buNone/>
            </a:pPr>
            <a:r>
              <a:rPr lang="zh-CN" altLang="en-US" dirty="0" smtClean="0"/>
              <a:t>（</a:t>
            </a:r>
            <a:r>
              <a:rPr lang="en-US" altLang="zh-CN" dirty="0" smtClean="0"/>
              <a:t>1</a:t>
            </a:r>
            <a:r>
              <a:rPr lang="zh-CN" altLang="en-US" dirty="0" smtClean="0"/>
              <a:t>）多值依赖具有对称性。</a:t>
            </a:r>
          </a:p>
          <a:p>
            <a:pPr marL="819150" lvl="1" indent="-285750" eaLnBrk="1" hangingPunct="1">
              <a:buFont typeface="Wingdings" pitchFamily="2" charset="2"/>
              <a:buNone/>
            </a:pPr>
            <a:r>
              <a:rPr lang="zh-CN" altLang="en-US" dirty="0" smtClean="0"/>
              <a:t>   若</a:t>
            </a:r>
            <a:r>
              <a:rPr lang="en-US" altLang="zh-CN" dirty="0" smtClean="0"/>
              <a:t>X→→Y</a:t>
            </a:r>
            <a:r>
              <a:rPr lang="zh-CN" altLang="en-US" dirty="0" smtClean="0"/>
              <a:t>，则</a:t>
            </a:r>
            <a:r>
              <a:rPr lang="en-US" altLang="zh-CN" dirty="0" smtClean="0"/>
              <a:t>X→→Z</a:t>
            </a:r>
            <a:r>
              <a:rPr lang="zh-CN" altLang="en-US" dirty="0" smtClean="0"/>
              <a:t>，其中</a:t>
            </a:r>
            <a:r>
              <a:rPr lang="en-US" altLang="zh-CN" dirty="0" smtClean="0"/>
              <a:t>Z</a:t>
            </a:r>
            <a:r>
              <a:rPr lang="zh-CN" altLang="en-US" dirty="0" smtClean="0"/>
              <a:t>＝</a:t>
            </a:r>
            <a:r>
              <a:rPr lang="en-US" altLang="zh-CN" dirty="0" smtClean="0"/>
              <a:t>U</a:t>
            </a:r>
            <a:r>
              <a:rPr lang="zh-CN" altLang="en-US" dirty="0" smtClean="0"/>
              <a:t>－</a:t>
            </a:r>
            <a:r>
              <a:rPr lang="en-US" altLang="zh-CN" dirty="0" smtClean="0"/>
              <a:t>X</a:t>
            </a:r>
            <a:r>
              <a:rPr lang="zh-CN" altLang="en-US" dirty="0" smtClean="0"/>
              <a:t>－</a:t>
            </a:r>
            <a:r>
              <a:rPr lang="en-US" altLang="zh-CN" dirty="0" smtClean="0"/>
              <a:t>Y</a:t>
            </a:r>
          </a:p>
          <a:p>
            <a:pPr marL="819150" lvl="1" indent="-285750" eaLnBrk="1" hangingPunct="1">
              <a:buFont typeface="Wingdings" pitchFamily="2" charset="2"/>
              <a:buNone/>
            </a:pPr>
            <a:r>
              <a:rPr lang="en-US" altLang="zh-CN" dirty="0" smtClean="0"/>
              <a:t>   </a:t>
            </a:r>
            <a:r>
              <a:rPr lang="zh-CN" altLang="en-US" dirty="0" smtClean="0"/>
              <a:t>多值依赖的对称性可以用完全二分图直观地表示出来。</a:t>
            </a:r>
          </a:p>
          <a:p>
            <a:pPr marL="819150" lvl="1" indent="-285750" eaLnBrk="1" hangingPunct="1">
              <a:buFont typeface="Wingdings" pitchFamily="2" charset="2"/>
              <a:buNone/>
            </a:pPr>
            <a:endParaRPr lang="zh-CN" altLang="en-US" dirty="0" smtClean="0"/>
          </a:p>
          <a:p>
            <a:pPr marL="819150" lvl="1" indent="-285750" eaLnBrk="1" hangingPunct="1">
              <a:buFont typeface="Wingdings" pitchFamily="2" charset="2"/>
              <a:buNone/>
            </a:pPr>
            <a:r>
              <a:rPr lang="zh-CN" altLang="en-US" dirty="0" smtClean="0"/>
              <a:t>（</a:t>
            </a:r>
            <a:r>
              <a:rPr lang="en-US" altLang="zh-CN" dirty="0" smtClean="0"/>
              <a:t>2</a:t>
            </a:r>
            <a:r>
              <a:rPr lang="zh-CN" altLang="en-US" dirty="0" smtClean="0"/>
              <a:t>）多值依赖具有传递性。</a:t>
            </a:r>
          </a:p>
          <a:p>
            <a:pPr marL="819150" lvl="1" indent="-285750" eaLnBrk="1" hangingPunct="1">
              <a:buFont typeface="Wingdings" pitchFamily="2" charset="2"/>
              <a:buNone/>
            </a:pPr>
            <a:r>
              <a:rPr lang="zh-CN" altLang="en-US" dirty="0" smtClean="0"/>
              <a:t>  若</a:t>
            </a:r>
            <a:r>
              <a:rPr lang="en-US" altLang="zh-CN" dirty="0" smtClean="0"/>
              <a:t>X→→Y</a:t>
            </a:r>
            <a:r>
              <a:rPr lang="zh-CN" altLang="en-US" dirty="0" smtClean="0"/>
              <a:t>，</a:t>
            </a:r>
            <a:r>
              <a:rPr lang="en-US" altLang="zh-CN" dirty="0" smtClean="0"/>
              <a:t>Y→→Z</a:t>
            </a:r>
            <a:r>
              <a:rPr lang="zh-CN" altLang="en-US" dirty="0" smtClean="0"/>
              <a:t>， 则</a:t>
            </a:r>
            <a:r>
              <a:rPr lang="en-US" altLang="zh-CN" dirty="0" smtClean="0"/>
              <a:t>X→→Z -Y</a:t>
            </a:r>
            <a:r>
              <a:rPr lang="zh-CN" altLang="en-US"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93</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smtClean="0"/>
              <a:t>多值依赖的对称性</a:t>
            </a:r>
          </a:p>
        </p:txBody>
      </p:sp>
      <p:sp>
        <p:nvSpPr>
          <p:cNvPr id="98307"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p>
        </p:txBody>
      </p:sp>
      <p:grpSp>
        <p:nvGrpSpPr>
          <p:cNvPr id="98308" name="Group 19"/>
          <p:cNvGrpSpPr>
            <a:grpSpLocks/>
          </p:cNvGrpSpPr>
          <p:nvPr/>
        </p:nvGrpSpPr>
        <p:grpSpPr bwMode="auto">
          <a:xfrm>
            <a:off x="1143000" y="2057400"/>
            <a:ext cx="7086600" cy="3657600"/>
            <a:chOff x="1800" y="1752"/>
            <a:chExt cx="8100" cy="2966"/>
          </a:xfrm>
        </p:grpSpPr>
        <p:sp>
          <p:nvSpPr>
            <p:cNvPr id="98309" name="Oval 20"/>
            <p:cNvSpPr>
              <a:spLocks noChangeArrowheads="1"/>
            </p:cNvSpPr>
            <p:nvPr/>
          </p:nvSpPr>
          <p:spPr bwMode="auto">
            <a:xfrm>
              <a:off x="1800" y="2566"/>
              <a:ext cx="1247" cy="1073"/>
            </a:xfrm>
            <a:prstGeom prst="ellipse">
              <a:avLst/>
            </a:prstGeom>
            <a:solidFill>
              <a:srgbClr val="FFFFFF"/>
            </a:solidFill>
            <a:ln w="28575">
              <a:solidFill>
                <a:srgbClr val="000000"/>
              </a:solidFill>
              <a:round/>
              <a:headEnd/>
              <a:tailEnd/>
            </a:ln>
          </p:spPr>
          <p:txBody>
            <a:bodyPr/>
            <a:lstStyle/>
            <a:p>
              <a:pPr algn="just"/>
              <a:r>
                <a:rPr kumimoji="1" lang="en-US" altLang="zh-CN" sz="4200" b="1">
                  <a:latin typeface="Times New Roman" pitchFamily="18" charset="0"/>
                </a:rPr>
                <a:t>X</a:t>
              </a:r>
              <a:r>
                <a:rPr kumimoji="1" lang="en-US" altLang="zh-CN" sz="4200" b="1" baseline="-25000">
                  <a:latin typeface="Times New Roman" pitchFamily="18" charset="0"/>
                </a:rPr>
                <a:t>i</a:t>
              </a:r>
              <a:endParaRPr kumimoji="1" lang="en-US" altLang="zh-CN" sz="4200" b="1">
                <a:latin typeface="Times New Roman" pitchFamily="18" charset="0"/>
              </a:endParaRPr>
            </a:p>
          </p:txBody>
        </p:sp>
        <p:sp>
          <p:nvSpPr>
            <p:cNvPr id="98310" name="AutoShape 21"/>
            <p:cNvSpPr>
              <a:spLocks noChangeArrowheads="1"/>
            </p:cNvSpPr>
            <p:nvPr/>
          </p:nvSpPr>
          <p:spPr bwMode="auto">
            <a:xfrm>
              <a:off x="3977" y="3913"/>
              <a:ext cx="5923" cy="805"/>
            </a:xfrm>
            <a:prstGeom prst="flowChartTerminator">
              <a:avLst/>
            </a:prstGeom>
            <a:solidFill>
              <a:srgbClr val="FFFFFF"/>
            </a:solidFill>
            <a:ln w="28575">
              <a:solidFill>
                <a:srgbClr val="000000"/>
              </a:solidFill>
              <a:miter lim="800000"/>
              <a:headEnd/>
              <a:tailEnd/>
            </a:ln>
          </p:spPr>
          <p:txBody>
            <a:bodyPr tIns="0"/>
            <a:lstStyle/>
            <a:p>
              <a:pPr algn="just"/>
              <a:r>
                <a:rPr kumimoji="1" lang="en-US" altLang="zh-CN" sz="4200" b="1">
                  <a:latin typeface="Times New Roman" pitchFamily="18" charset="0"/>
                </a:rPr>
                <a:t>Z</a:t>
              </a:r>
              <a:r>
                <a:rPr kumimoji="1" lang="en-US" altLang="zh-CN" sz="4200" b="1" baseline="-25000">
                  <a:latin typeface="Times New Roman" pitchFamily="18" charset="0"/>
                </a:rPr>
                <a:t>i1 </a:t>
              </a:r>
              <a:r>
                <a:rPr kumimoji="1" lang="en-US" altLang="zh-CN" sz="4200" b="1">
                  <a:latin typeface="Times New Roman" pitchFamily="18" charset="0"/>
                </a:rPr>
                <a:t>    Z</a:t>
              </a:r>
              <a:r>
                <a:rPr kumimoji="1" lang="en-US" altLang="zh-CN" sz="4200" b="1" baseline="-25000">
                  <a:latin typeface="Times New Roman" pitchFamily="18" charset="0"/>
                </a:rPr>
                <a:t>i2</a:t>
              </a:r>
              <a:r>
                <a:rPr kumimoji="1" lang="en-US" altLang="zh-CN" sz="4200" b="1">
                  <a:latin typeface="Times New Roman" pitchFamily="18" charset="0"/>
                </a:rPr>
                <a:t>     …    Z</a:t>
              </a:r>
              <a:r>
                <a:rPr kumimoji="1" lang="en-US" altLang="zh-CN" sz="4200" b="1" baseline="-25000">
                  <a:latin typeface="Times New Roman" pitchFamily="18" charset="0"/>
                </a:rPr>
                <a:t>im</a:t>
              </a:r>
              <a:endParaRPr kumimoji="1" lang="en-US" altLang="zh-CN" sz="4200" b="1">
                <a:latin typeface="Times New Roman" pitchFamily="18" charset="0"/>
              </a:endParaRPr>
            </a:p>
            <a:p>
              <a:pPr algn="just"/>
              <a:endParaRPr kumimoji="1" lang="en-US" altLang="zh-CN" sz="1000">
                <a:latin typeface="Times New Roman" pitchFamily="18" charset="0"/>
              </a:endParaRPr>
            </a:p>
          </p:txBody>
        </p:sp>
        <p:sp>
          <p:nvSpPr>
            <p:cNvPr id="98311" name="AutoShape 22"/>
            <p:cNvSpPr>
              <a:spLocks noChangeArrowheads="1"/>
            </p:cNvSpPr>
            <p:nvPr/>
          </p:nvSpPr>
          <p:spPr bwMode="auto">
            <a:xfrm>
              <a:off x="3977" y="1752"/>
              <a:ext cx="5923" cy="805"/>
            </a:xfrm>
            <a:prstGeom prst="flowChartTerminator">
              <a:avLst/>
            </a:prstGeom>
            <a:solidFill>
              <a:srgbClr val="FFFFFF"/>
            </a:solidFill>
            <a:ln w="28575">
              <a:solidFill>
                <a:srgbClr val="000000"/>
              </a:solidFill>
              <a:miter lim="800000"/>
              <a:headEnd/>
              <a:tailEnd/>
            </a:ln>
          </p:spPr>
          <p:txBody>
            <a:bodyPr tIns="0"/>
            <a:lstStyle/>
            <a:p>
              <a:pPr algn="just"/>
              <a:r>
                <a:rPr kumimoji="1" lang="en-US" altLang="zh-CN" sz="4200" b="1">
                  <a:latin typeface="Times New Roman" pitchFamily="18" charset="0"/>
                </a:rPr>
                <a:t>Y</a:t>
              </a:r>
              <a:r>
                <a:rPr kumimoji="1" lang="en-US" altLang="zh-CN" sz="4200" b="1" baseline="-25000">
                  <a:latin typeface="Times New Roman" pitchFamily="18" charset="0"/>
                </a:rPr>
                <a:t>i1</a:t>
              </a:r>
              <a:r>
                <a:rPr kumimoji="1" lang="en-US" altLang="zh-CN" sz="4200" b="1">
                  <a:latin typeface="Times New Roman" pitchFamily="18" charset="0"/>
                </a:rPr>
                <a:t>    Y</a:t>
              </a:r>
              <a:r>
                <a:rPr kumimoji="1" lang="en-US" altLang="zh-CN" sz="4200" b="1" baseline="-25000">
                  <a:latin typeface="Times New Roman" pitchFamily="18" charset="0"/>
                </a:rPr>
                <a:t>i2</a:t>
              </a:r>
              <a:r>
                <a:rPr kumimoji="1" lang="en-US" altLang="zh-CN" sz="4200" b="1">
                  <a:latin typeface="Times New Roman" pitchFamily="18" charset="0"/>
                </a:rPr>
                <a:t>     …     Y</a:t>
              </a:r>
              <a:r>
                <a:rPr kumimoji="1" lang="en-US" altLang="zh-CN" sz="4200" b="1" baseline="-25000">
                  <a:latin typeface="Times New Roman" pitchFamily="18" charset="0"/>
                </a:rPr>
                <a:t>in</a:t>
              </a:r>
              <a:endParaRPr kumimoji="1" lang="en-US" altLang="zh-CN" sz="4200" b="1">
                <a:latin typeface="Times New Roman" pitchFamily="18" charset="0"/>
              </a:endParaRPr>
            </a:p>
          </p:txBody>
        </p:sp>
        <p:sp>
          <p:nvSpPr>
            <p:cNvPr id="98312" name="Line 23"/>
            <p:cNvSpPr>
              <a:spLocks noChangeShapeType="1"/>
            </p:cNvSpPr>
            <p:nvPr/>
          </p:nvSpPr>
          <p:spPr bwMode="auto">
            <a:xfrm flipV="1">
              <a:off x="3047" y="2292"/>
              <a:ext cx="935" cy="53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3" name="Line 24"/>
            <p:cNvSpPr>
              <a:spLocks noChangeShapeType="1"/>
            </p:cNvSpPr>
            <p:nvPr/>
          </p:nvSpPr>
          <p:spPr bwMode="auto">
            <a:xfrm>
              <a:off x="3047" y="3373"/>
              <a:ext cx="935" cy="80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4" name="Freeform 25"/>
            <p:cNvSpPr>
              <a:spLocks/>
            </p:cNvSpPr>
            <p:nvPr/>
          </p:nvSpPr>
          <p:spPr bwMode="auto">
            <a:xfrm>
              <a:off x="4607" y="2586"/>
              <a:ext cx="11" cy="1317"/>
            </a:xfrm>
            <a:custGeom>
              <a:avLst/>
              <a:gdLst>
                <a:gd name="T0" fmla="*/ 68 w 6"/>
                <a:gd name="T1" fmla="*/ 0 h 765"/>
                <a:gd name="T2" fmla="*/ 0 w 6"/>
                <a:gd name="T3" fmla="*/ 6719 h 765"/>
                <a:gd name="T4" fmla="*/ 0 60000 65536"/>
                <a:gd name="T5" fmla="*/ 0 60000 65536"/>
              </a:gdLst>
              <a:ahLst/>
              <a:cxnLst>
                <a:cxn ang="T4">
                  <a:pos x="T0" y="T1"/>
                </a:cxn>
                <a:cxn ang="T5">
                  <a:pos x="T2" y="T3"/>
                </a:cxn>
              </a:cxnLst>
              <a:rect l="0" t="0" r="r" b="b"/>
              <a:pathLst>
                <a:path w="6" h="765">
                  <a:moveTo>
                    <a:pt x="6" y="0"/>
                  </a:moveTo>
                  <a:lnTo>
                    <a:pt x="0" y="7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15" name="Line 26"/>
            <p:cNvSpPr>
              <a:spLocks noChangeShapeType="1"/>
            </p:cNvSpPr>
            <p:nvPr/>
          </p:nvSpPr>
          <p:spPr bwMode="auto">
            <a:xfrm>
              <a:off x="4606" y="2561"/>
              <a:ext cx="1558"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6" name="Line 27"/>
            <p:cNvSpPr>
              <a:spLocks noChangeShapeType="1"/>
            </p:cNvSpPr>
            <p:nvPr/>
          </p:nvSpPr>
          <p:spPr bwMode="auto">
            <a:xfrm>
              <a:off x="4606" y="2561"/>
              <a:ext cx="4364"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7" name="Line 28"/>
            <p:cNvSpPr>
              <a:spLocks noChangeShapeType="1"/>
            </p:cNvSpPr>
            <p:nvPr/>
          </p:nvSpPr>
          <p:spPr bwMode="auto">
            <a:xfrm flipH="1">
              <a:off x="4606" y="2561"/>
              <a:ext cx="1558"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8" name="Line 29"/>
            <p:cNvSpPr>
              <a:spLocks noChangeShapeType="1"/>
            </p:cNvSpPr>
            <p:nvPr/>
          </p:nvSpPr>
          <p:spPr bwMode="auto">
            <a:xfrm>
              <a:off x="6164" y="2561"/>
              <a:ext cx="0"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9" name="Line 30"/>
            <p:cNvSpPr>
              <a:spLocks noChangeShapeType="1"/>
            </p:cNvSpPr>
            <p:nvPr/>
          </p:nvSpPr>
          <p:spPr bwMode="auto">
            <a:xfrm>
              <a:off x="6164" y="2561"/>
              <a:ext cx="2806"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0" name="Line 31"/>
            <p:cNvSpPr>
              <a:spLocks noChangeShapeType="1"/>
            </p:cNvSpPr>
            <p:nvPr/>
          </p:nvSpPr>
          <p:spPr bwMode="auto">
            <a:xfrm flipV="1">
              <a:off x="8970" y="2561"/>
              <a:ext cx="0"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1" name="Line 32"/>
            <p:cNvSpPr>
              <a:spLocks noChangeShapeType="1"/>
            </p:cNvSpPr>
            <p:nvPr/>
          </p:nvSpPr>
          <p:spPr bwMode="auto">
            <a:xfrm flipH="1">
              <a:off x="6164" y="2561"/>
              <a:ext cx="2806"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2" name="Line 33"/>
            <p:cNvSpPr>
              <a:spLocks noChangeShapeType="1"/>
            </p:cNvSpPr>
            <p:nvPr/>
          </p:nvSpPr>
          <p:spPr bwMode="auto">
            <a:xfrm flipV="1">
              <a:off x="4606" y="2561"/>
              <a:ext cx="4364"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94</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smtClean="0"/>
              <a:t>多值依赖的对称性</a:t>
            </a:r>
          </a:p>
        </p:txBody>
      </p:sp>
      <p:sp>
        <p:nvSpPr>
          <p:cNvPr id="99331" name="Rectangle 3"/>
          <p:cNvSpPr>
            <a:spLocks noGrp="1" noChangeArrowheads="1"/>
          </p:cNvSpPr>
          <p:nvPr>
            <p:ph type="body" idx="1"/>
          </p:nvPr>
        </p:nvSpPr>
        <p:spPr/>
        <p:txBody>
          <a:bodyPr/>
          <a:lstStyle/>
          <a:p>
            <a:pPr eaLnBrk="1" hangingPunct="1">
              <a:buFont typeface="Wingdings" pitchFamily="2" charset="2"/>
              <a:buNone/>
            </a:pPr>
            <a:r>
              <a:rPr lang="en-US" altLang="zh-CN" smtClean="0"/>
              <a:t> </a:t>
            </a:r>
          </a:p>
        </p:txBody>
      </p:sp>
      <p:grpSp>
        <p:nvGrpSpPr>
          <p:cNvPr id="99332" name="Group 19"/>
          <p:cNvGrpSpPr>
            <a:grpSpLocks/>
          </p:cNvGrpSpPr>
          <p:nvPr/>
        </p:nvGrpSpPr>
        <p:grpSpPr bwMode="auto">
          <a:xfrm>
            <a:off x="1143000" y="2057400"/>
            <a:ext cx="7315200" cy="3657600"/>
            <a:chOff x="720" y="1296"/>
            <a:chExt cx="4608" cy="2304"/>
          </a:xfrm>
        </p:grpSpPr>
        <p:sp>
          <p:nvSpPr>
            <p:cNvPr id="99333" name="Oval 5"/>
            <p:cNvSpPr>
              <a:spLocks noChangeArrowheads="1"/>
            </p:cNvSpPr>
            <p:nvPr/>
          </p:nvSpPr>
          <p:spPr bwMode="auto">
            <a:xfrm>
              <a:off x="720" y="1928"/>
              <a:ext cx="687" cy="834"/>
            </a:xfrm>
            <a:prstGeom prst="ellipse">
              <a:avLst/>
            </a:prstGeom>
            <a:solidFill>
              <a:srgbClr val="FFFFFF"/>
            </a:solidFill>
            <a:ln w="28575">
              <a:solidFill>
                <a:srgbClr val="000000"/>
              </a:solidFill>
              <a:round/>
              <a:headEnd/>
              <a:tailEnd/>
            </a:ln>
          </p:spPr>
          <p:txBody>
            <a:bodyPr/>
            <a:lstStyle/>
            <a:p>
              <a:pPr algn="just"/>
              <a:r>
                <a:rPr kumimoji="1" lang="en-US" altLang="zh-CN" sz="3400" b="1">
                  <a:latin typeface="Times New Roman" pitchFamily="18" charset="0"/>
                </a:rPr>
                <a:t> </a:t>
              </a:r>
              <a:r>
                <a:rPr kumimoji="1" lang="zh-CN" altLang="en-US" sz="3400" b="1">
                  <a:latin typeface="Times New Roman" pitchFamily="18" charset="0"/>
                </a:rPr>
                <a:t>物</a:t>
              </a:r>
            </a:p>
            <a:p>
              <a:pPr algn="just"/>
              <a:r>
                <a:rPr kumimoji="1" lang="zh-CN" altLang="en-US" sz="3400" b="1">
                  <a:latin typeface="Times New Roman" pitchFamily="18" charset="0"/>
                </a:rPr>
                <a:t> 理</a:t>
              </a:r>
              <a:endParaRPr kumimoji="1" lang="zh-CN" altLang="en-US" sz="4200" b="1">
                <a:latin typeface="Times New Roman" pitchFamily="18" charset="0"/>
              </a:endParaRPr>
            </a:p>
          </p:txBody>
        </p:sp>
        <p:sp>
          <p:nvSpPr>
            <p:cNvPr id="99334" name="AutoShape 6"/>
            <p:cNvSpPr>
              <a:spLocks noChangeArrowheads="1"/>
            </p:cNvSpPr>
            <p:nvPr/>
          </p:nvSpPr>
          <p:spPr bwMode="auto">
            <a:xfrm>
              <a:off x="1920" y="2975"/>
              <a:ext cx="3408" cy="625"/>
            </a:xfrm>
            <a:prstGeom prst="flowChartTerminator">
              <a:avLst/>
            </a:prstGeom>
            <a:solidFill>
              <a:srgbClr val="FFFFFF"/>
            </a:solidFill>
            <a:ln w="28575">
              <a:solidFill>
                <a:srgbClr val="000000"/>
              </a:solidFill>
              <a:miter lim="800000"/>
              <a:headEnd/>
              <a:tailEnd/>
            </a:ln>
          </p:spPr>
          <p:txBody>
            <a:bodyPr tIns="72000"/>
            <a:lstStyle/>
            <a:p>
              <a:pPr algn="just"/>
              <a:r>
                <a:rPr kumimoji="1" lang="zh-CN" altLang="en-US" sz="2400" b="1">
                  <a:latin typeface="Times New Roman" pitchFamily="18" charset="0"/>
                </a:rPr>
                <a:t>普通物理学  光学原理  物理习题集</a:t>
              </a:r>
              <a:endParaRPr kumimoji="1" lang="zh-CN" altLang="en-US" sz="4200" b="1">
                <a:latin typeface="Times New Roman" pitchFamily="18" charset="0"/>
              </a:endParaRPr>
            </a:p>
            <a:p>
              <a:pPr algn="just"/>
              <a:endParaRPr kumimoji="1" lang="en-US" altLang="zh-CN" sz="1000">
                <a:latin typeface="Times New Roman" pitchFamily="18" charset="0"/>
              </a:endParaRPr>
            </a:p>
          </p:txBody>
        </p:sp>
        <p:sp>
          <p:nvSpPr>
            <p:cNvPr id="99335" name="AutoShape 7"/>
            <p:cNvSpPr>
              <a:spLocks noChangeArrowheads="1"/>
            </p:cNvSpPr>
            <p:nvPr/>
          </p:nvSpPr>
          <p:spPr bwMode="auto">
            <a:xfrm>
              <a:off x="1920" y="1296"/>
              <a:ext cx="3264" cy="625"/>
            </a:xfrm>
            <a:prstGeom prst="flowChartTerminator">
              <a:avLst/>
            </a:prstGeom>
            <a:solidFill>
              <a:srgbClr val="FFFFFF"/>
            </a:solidFill>
            <a:ln w="28575">
              <a:solidFill>
                <a:srgbClr val="000000"/>
              </a:solidFill>
              <a:miter lim="800000"/>
              <a:headEnd/>
              <a:tailEnd/>
            </a:ln>
          </p:spPr>
          <p:txBody>
            <a:bodyPr tIns="0"/>
            <a:lstStyle/>
            <a:p>
              <a:pPr algn="just"/>
              <a:r>
                <a:rPr kumimoji="1" lang="zh-CN" altLang="en-US" sz="4200" b="1">
                  <a:latin typeface="Times New Roman" pitchFamily="18" charset="0"/>
                </a:rPr>
                <a:t>李勇                 王军</a:t>
              </a:r>
            </a:p>
          </p:txBody>
        </p:sp>
        <p:sp>
          <p:nvSpPr>
            <p:cNvPr id="99336" name="Line 8"/>
            <p:cNvSpPr>
              <a:spLocks noChangeShapeType="1"/>
            </p:cNvSpPr>
            <p:nvPr/>
          </p:nvSpPr>
          <p:spPr bwMode="auto">
            <a:xfrm flipV="1">
              <a:off x="1407" y="1715"/>
              <a:ext cx="516" cy="41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37" name="Line 9"/>
            <p:cNvSpPr>
              <a:spLocks noChangeShapeType="1"/>
            </p:cNvSpPr>
            <p:nvPr/>
          </p:nvSpPr>
          <p:spPr bwMode="auto">
            <a:xfrm>
              <a:off x="1407" y="2555"/>
              <a:ext cx="516" cy="62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338" name="Freeform 10"/>
            <p:cNvSpPr>
              <a:spLocks/>
            </p:cNvSpPr>
            <p:nvPr/>
          </p:nvSpPr>
          <p:spPr bwMode="auto">
            <a:xfrm>
              <a:off x="2496" y="1920"/>
              <a:ext cx="6" cy="1023"/>
            </a:xfrm>
            <a:custGeom>
              <a:avLst/>
              <a:gdLst>
                <a:gd name="T0" fmla="*/ 6 w 6"/>
                <a:gd name="T1" fmla="*/ 0 h 765"/>
                <a:gd name="T2" fmla="*/ 0 w 6"/>
                <a:gd name="T3" fmla="*/ 2446 h 765"/>
                <a:gd name="T4" fmla="*/ 0 60000 65536"/>
                <a:gd name="T5" fmla="*/ 0 60000 65536"/>
              </a:gdLst>
              <a:ahLst/>
              <a:cxnLst>
                <a:cxn ang="T4">
                  <a:pos x="T0" y="T1"/>
                </a:cxn>
                <a:cxn ang="T5">
                  <a:pos x="T2" y="T3"/>
                </a:cxn>
              </a:cxnLst>
              <a:rect l="0" t="0" r="r" b="b"/>
              <a:pathLst>
                <a:path w="6" h="765">
                  <a:moveTo>
                    <a:pt x="6" y="0"/>
                  </a:moveTo>
                  <a:lnTo>
                    <a:pt x="0" y="7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9" name="Line 11"/>
            <p:cNvSpPr>
              <a:spLocks noChangeShapeType="1"/>
            </p:cNvSpPr>
            <p:nvPr/>
          </p:nvSpPr>
          <p:spPr bwMode="auto">
            <a:xfrm>
              <a:off x="2496" y="1920"/>
              <a:ext cx="1152" cy="105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0" name="Line 12"/>
            <p:cNvSpPr>
              <a:spLocks noChangeShapeType="1"/>
            </p:cNvSpPr>
            <p:nvPr/>
          </p:nvSpPr>
          <p:spPr bwMode="auto">
            <a:xfrm>
              <a:off x="2496" y="1920"/>
              <a:ext cx="2175" cy="10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1" name="Line 16"/>
            <p:cNvSpPr>
              <a:spLocks noChangeShapeType="1"/>
            </p:cNvSpPr>
            <p:nvPr/>
          </p:nvSpPr>
          <p:spPr bwMode="auto">
            <a:xfrm flipV="1">
              <a:off x="4671" y="1924"/>
              <a:ext cx="0" cy="10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2" name="Line 17"/>
            <p:cNvSpPr>
              <a:spLocks noChangeShapeType="1"/>
            </p:cNvSpPr>
            <p:nvPr/>
          </p:nvSpPr>
          <p:spPr bwMode="auto">
            <a:xfrm flipH="1">
              <a:off x="3600" y="1924"/>
              <a:ext cx="1071" cy="10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3" name="Line 18"/>
            <p:cNvSpPr>
              <a:spLocks noChangeShapeType="1"/>
            </p:cNvSpPr>
            <p:nvPr/>
          </p:nvSpPr>
          <p:spPr bwMode="auto">
            <a:xfrm flipV="1">
              <a:off x="2496" y="1924"/>
              <a:ext cx="2175" cy="10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95</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smtClean="0"/>
              <a:t>多值依赖（续）</a:t>
            </a:r>
          </a:p>
        </p:txBody>
      </p:sp>
      <p:sp>
        <p:nvSpPr>
          <p:cNvPr id="100355"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600" dirty="0" smtClean="0"/>
              <a:t>（</a:t>
            </a:r>
            <a:r>
              <a:rPr lang="en-US" altLang="zh-CN" sz="2600" dirty="0" smtClean="0"/>
              <a:t>3</a:t>
            </a:r>
            <a:r>
              <a:rPr lang="zh-CN" altLang="en-US" sz="2600" dirty="0" smtClean="0"/>
              <a:t>）函数依赖是多值依赖的特殊情况。</a:t>
            </a:r>
          </a:p>
          <a:p>
            <a:pPr eaLnBrk="1" hangingPunct="1">
              <a:lnSpc>
                <a:spcPct val="90000"/>
              </a:lnSpc>
              <a:buFont typeface="Wingdings" pitchFamily="2" charset="2"/>
              <a:buNone/>
            </a:pPr>
            <a:r>
              <a:rPr lang="zh-CN" altLang="en-US" sz="2600" dirty="0" smtClean="0"/>
              <a:t> 		若</a:t>
            </a:r>
            <a:r>
              <a:rPr lang="en-US" altLang="zh-CN" sz="2600" dirty="0" smtClean="0"/>
              <a:t>X→Y</a:t>
            </a:r>
            <a:r>
              <a:rPr lang="zh-CN" altLang="en-US" sz="2600" dirty="0" smtClean="0"/>
              <a:t>，则</a:t>
            </a:r>
            <a:r>
              <a:rPr lang="en-US" altLang="zh-CN" sz="2600" dirty="0" smtClean="0"/>
              <a:t>X→→Y</a:t>
            </a:r>
            <a:r>
              <a:rPr lang="zh-CN" altLang="en-US" sz="2600" dirty="0" smtClean="0"/>
              <a:t>。</a:t>
            </a:r>
          </a:p>
          <a:p>
            <a:pPr eaLnBrk="1" hangingPunct="1">
              <a:lnSpc>
                <a:spcPct val="90000"/>
              </a:lnSpc>
              <a:buFont typeface="Wingdings" pitchFamily="2" charset="2"/>
              <a:buNone/>
            </a:pPr>
            <a:endParaRPr lang="zh-CN" altLang="en-US" sz="2600" dirty="0" smtClean="0"/>
          </a:p>
          <a:p>
            <a:pPr eaLnBrk="1" hangingPunct="1">
              <a:lnSpc>
                <a:spcPct val="90000"/>
              </a:lnSpc>
              <a:buFont typeface="Wingdings" pitchFamily="2" charset="2"/>
              <a:buNone/>
            </a:pPr>
            <a:r>
              <a:rPr lang="zh-CN" altLang="en-US" sz="2600" dirty="0" smtClean="0"/>
              <a:t>（</a:t>
            </a:r>
            <a:r>
              <a:rPr lang="en-US" altLang="zh-CN" sz="2600" dirty="0" smtClean="0"/>
              <a:t>4</a:t>
            </a:r>
            <a:r>
              <a:rPr lang="zh-CN" altLang="en-US" sz="2600" dirty="0" smtClean="0"/>
              <a:t>）若</a:t>
            </a:r>
            <a:r>
              <a:rPr lang="en-US" altLang="zh-CN" sz="2600" dirty="0" smtClean="0"/>
              <a:t>X→→Y</a:t>
            </a:r>
            <a:r>
              <a:rPr lang="zh-CN" altLang="en-US" sz="2600" dirty="0" smtClean="0"/>
              <a:t>，</a:t>
            </a:r>
            <a:r>
              <a:rPr lang="en-US" altLang="zh-CN" sz="2600" dirty="0" smtClean="0"/>
              <a:t>X→→Z</a:t>
            </a:r>
            <a:r>
              <a:rPr lang="zh-CN" altLang="en-US" sz="2600" dirty="0" smtClean="0"/>
              <a:t>，则</a:t>
            </a:r>
            <a:r>
              <a:rPr lang="en-US" altLang="zh-CN" sz="2600" dirty="0" smtClean="0"/>
              <a:t>X→→Y</a:t>
            </a:r>
            <a:r>
              <a:rPr lang="en-US" altLang="zh-CN" sz="2600" dirty="0" smtClean="0">
                <a:sym typeface="Symbol" pitchFamily="18" charset="2"/>
              </a:rPr>
              <a:t></a:t>
            </a:r>
            <a:r>
              <a:rPr lang="en-US" altLang="zh-CN" sz="2600" dirty="0" smtClean="0"/>
              <a:t> Z</a:t>
            </a:r>
            <a:r>
              <a:rPr lang="zh-CN" altLang="en-US" sz="2600" dirty="0" smtClean="0"/>
              <a:t>。</a:t>
            </a:r>
          </a:p>
          <a:p>
            <a:pPr eaLnBrk="1" hangingPunct="1">
              <a:lnSpc>
                <a:spcPct val="90000"/>
              </a:lnSpc>
              <a:buFont typeface="Wingdings" pitchFamily="2" charset="2"/>
              <a:buNone/>
            </a:pPr>
            <a:endParaRPr lang="zh-CN" altLang="en-US" sz="2600" dirty="0" smtClean="0"/>
          </a:p>
          <a:p>
            <a:pPr eaLnBrk="1" hangingPunct="1">
              <a:lnSpc>
                <a:spcPct val="90000"/>
              </a:lnSpc>
              <a:buFont typeface="Wingdings" pitchFamily="2" charset="2"/>
              <a:buNone/>
            </a:pPr>
            <a:r>
              <a:rPr lang="zh-CN" altLang="en-US" sz="2600" dirty="0" smtClean="0"/>
              <a:t>（</a:t>
            </a:r>
            <a:r>
              <a:rPr lang="en-US" altLang="zh-CN" sz="2600" dirty="0" smtClean="0"/>
              <a:t>5</a:t>
            </a:r>
            <a:r>
              <a:rPr lang="zh-CN" altLang="en-US" sz="2600" dirty="0" smtClean="0"/>
              <a:t>）若</a:t>
            </a:r>
            <a:r>
              <a:rPr lang="en-US" altLang="zh-CN" sz="2600" dirty="0" smtClean="0"/>
              <a:t>X→→Y</a:t>
            </a:r>
            <a:r>
              <a:rPr lang="zh-CN" altLang="en-US" sz="2600" dirty="0" smtClean="0"/>
              <a:t>，</a:t>
            </a:r>
            <a:r>
              <a:rPr lang="en-US" altLang="zh-CN" sz="2600" dirty="0" smtClean="0"/>
              <a:t>X→→Z</a:t>
            </a:r>
            <a:r>
              <a:rPr lang="zh-CN" altLang="en-US" sz="2600" dirty="0" smtClean="0"/>
              <a:t>，则</a:t>
            </a:r>
            <a:r>
              <a:rPr lang="en-US" altLang="zh-CN" sz="2600" dirty="0" smtClean="0"/>
              <a:t>X→→Y∩Z</a:t>
            </a:r>
            <a:r>
              <a:rPr lang="zh-CN" altLang="en-US" sz="2600" dirty="0" smtClean="0"/>
              <a:t>。</a:t>
            </a:r>
          </a:p>
          <a:p>
            <a:pPr eaLnBrk="1" hangingPunct="1">
              <a:lnSpc>
                <a:spcPct val="90000"/>
              </a:lnSpc>
              <a:buFont typeface="Wingdings" pitchFamily="2" charset="2"/>
              <a:buNone/>
            </a:pPr>
            <a:endParaRPr lang="zh-CN" altLang="en-US" sz="2600" dirty="0" smtClean="0"/>
          </a:p>
          <a:p>
            <a:pPr eaLnBrk="1" hangingPunct="1">
              <a:lnSpc>
                <a:spcPct val="90000"/>
              </a:lnSpc>
              <a:buFont typeface="Wingdings" pitchFamily="2" charset="2"/>
              <a:buNone/>
            </a:pPr>
            <a:r>
              <a:rPr lang="zh-CN" altLang="en-US" sz="2600" dirty="0" smtClean="0"/>
              <a:t>（</a:t>
            </a:r>
            <a:r>
              <a:rPr lang="en-US" altLang="zh-CN" sz="2600" dirty="0" smtClean="0"/>
              <a:t>6</a:t>
            </a:r>
            <a:r>
              <a:rPr lang="zh-CN" altLang="en-US" sz="2600" dirty="0" smtClean="0"/>
              <a:t>）若</a:t>
            </a:r>
            <a:r>
              <a:rPr lang="en-US" altLang="zh-CN" sz="2600" dirty="0" smtClean="0"/>
              <a:t>X→→Y</a:t>
            </a:r>
            <a:r>
              <a:rPr lang="zh-CN" altLang="en-US" sz="2600" dirty="0" smtClean="0"/>
              <a:t>，</a:t>
            </a:r>
            <a:r>
              <a:rPr lang="en-US" altLang="zh-CN" sz="2600" dirty="0" smtClean="0"/>
              <a:t>X→→Z</a:t>
            </a:r>
            <a:r>
              <a:rPr lang="zh-CN" altLang="en-US" sz="2600" dirty="0" smtClean="0"/>
              <a:t>，则</a:t>
            </a:r>
            <a:r>
              <a:rPr lang="en-US" altLang="zh-CN" sz="2600" dirty="0" smtClean="0"/>
              <a:t>X→→Y-Z</a:t>
            </a:r>
            <a:r>
              <a:rPr lang="zh-CN" altLang="en-US" sz="2600" dirty="0" smtClean="0"/>
              <a:t>，		</a:t>
            </a:r>
            <a:r>
              <a:rPr lang="en-US" altLang="zh-CN" sz="2600" dirty="0" smtClean="0"/>
              <a:t>X→→Z -Y</a:t>
            </a:r>
            <a:r>
              <a:rPr lang="zh-CN" altLang="en-US" sz="2600" dirty="0" smtClean="0"/>
              <a:t>。</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96</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多值依赖（续）</a:t>
            </a:r>
          </a:p>
        </p:txBody>
      </p:sp>
      <p:sp>
        <p:nvSpPr>
          <p:cNvPr id="101379" name="Rectangle 3"/>
          <p:cNvSpPr>
            <a:spLocks noGrp="1" noChangeArrowheads="1"/>
          </p:cNvSpPr>
          <p:nvPr>
            <p:ph type="body" idx="1"/>
          </p:nvPr>
        </p:nvSpPr>
        <p:spPr/>
        <p:txBody>
          <a:bodyPr/>
          <a:lstStyle/>
          <a:p>
            <a:pPr eaLnBrk="1" hangingPunct="1">
              <a:lnSpc>
                <a:spcPct val="90000"/>
              </a:lnSpc>
            </a:pPr>
            <a:r>
              <a:rPr lang="zh-CN" altLang="en-US" dirty="0" smtClean="0"/>
              <a:t>多值依赖与函数依赖的区别</a:t>
            </a:r>
          </a:p>
          <a:p>
            <a:pPr eaLnBrk="1" hangingPunct="1">
              <a:lnSpc>
                <a:spcPct val="90000"/>
              </a:lnSpc>
              <a:buFont typeface="Wingdings" pitchFamily="2" charset="2"/>
              <a:buNone/>
            </a:pPr>
            <a:r>
              <a:rPr lang="en-US" altLang="zh-CN" sz="2600" dirty="0" smtClean="0"/>
              <a:t>(1) </a:t>
            </a:r>
            <a:r>
              <a:rPr lang="zh-CN" altLang="en-US" sz="2600" dirty="0" smtClean="0"/>
              <a:t>有效性</a:t>
            </a:r>
            <a:endParaRPr lang="zh-CN" altLang="en-US" dirty="0" smtClean="0"/>
          </a:p>
          <a:p>
            <a:pPr lvl="1" eaLnBrk="1" hangingPunct="1">
              <a:lnSpc>
                <a:spcPct val="90000"/>
              </a:lnSpc>
            </a:pPr>
            <a:r>
              <a:rPr lang="zh-CN" altLang="en-US" dirty="0" smtClean="0"/>
              <a:t>多值依赖的有效性与属性集的范围有关。</a:t>
            </a:r>
          </a:p>
          <a:p>
            <a:pPr lvl="2" eaLnBrk="1" hangingPunct="1">
              <a:lnSpc>
                <a:spcPct val="110000"/>
              </a:lnSpc>
            </a:pPr>
            <a:r>
              <a:rPr lang="zh-CN" altLang="en-US" dirty="0" smtClean="0"/>
              <a:t>若</a:t>
            </a:r>
            <a:r>
              <a:rPr lang="en-US" altLang="zh-CN" dirty="0" smtClean="0"/>
              <a:t>X→→Y</a:t>
            </a:r>
            <a:r>
              <a:rPr lang="zh-CN" altLang="en-US" dirty="0" smtClean="0"/>
              <a:t>在</a:t>
            </a:r>
            <a:r>
              <a:rPr lang="en-US" altLang="zh-CN" dirty="0" smtClean="0"/>
              <a:t>U</a:t>
            </a:r>
            <a:r>
              <a:rPr lang="zh-CN" altLang="en-US" dirty="0" smtClean="0"/>
              <a:t>上成立，则在</a:t>
            </a:r>
            <a:r>
              <a:rPr lang="en-US" altLang="zh-CN" dirty="0" smtClean="0"/>
              <a:t>W</a:t>
            </a:r>
            <a:r>
              <a:rPr lang="zh-CN" altLang="en-US" dirty="0" smtClean="0"/>
              <a:t>（</a:t>
            </a:r>
            <a:r>
              <a:rPr lang="en-US" altLang="zh-CN" dirty="0" smtClean="0"/>
              <a:t>X Y </a:t>
            </a:r>
            <a:r>
              <a:rPr lang="en-US" altLang="zh-CN" dirty="0" smtClean="0">
                <a:sym typeface="Symbol" pitchFamily="18" charset="2"/>
              </a:rPr>
              <a:t></a:t>
            </a:r>
            <a:r>
              <a:rPr lang="en-US" altLang="zh-CN" dirty="0" smtClean="0"/>
              <a:t> W </a:t>
            </a:r>
            <a:r>
              <a:rPr lang="en-US" altLang="zh-CN" dirty="0" smtClean="0">
                <a:sym typeface="Symbol" pitchFamily="18" charset="2"/>
              </a:rPr>
              <a:t></a:t>
            </a:r>
            <a:r>
              <a:rPr lang="en-US" altLang="zh-CN" dirty="0" smtClean="0"/>
              <a:t> U</a:t>
            </a:r>
            <a:r>
              <a:rPr lang="zh-CN" altLang="en-US" dirty="0" smtClean="0"/>
              <a:t>）上一定成立；反之则不然，即</a:t>
            </a:r>
            <a:r>
              <a:rPr lang="en-US" altLang="zh-CN" dirty="0" smtClean="0"/>
              <a:t>X→→Y</a:t>
            </a:r>
            <a:r>
              <a:rPr lang="zh-CN" altLang="en-US" dirty="0" smtClean="0"/>
              <a:t>在</a:t>
            </a:r>
            <a:r>
              <a:rPr lang="en-US" altLang="zh-CN" dirty="0" smtClean="0"/>
              <a:t>W</a:t>
            </a:r>
            <a:r>
              <a:rPr lang="zh-CN" altLang="en-US" dirty="0" smtClean="0"/>
              <a:t>（</a:t>
            </a:r>
            <a:r>
              <a:rPr lang="en-US" altLang="zh-CN" dirty="0" smtClean="0"/>
              <a:t>W </a:t>
            </a:r>
            <a:r>
              <a:rPr lang="en-US" altLang="zh-CN" dirty="0" smtClean="0">
                <a:sym typeface="Symbol" pitchFamily="18" charset="2"/>
              </a:rPr>
              <a:t></a:t>
            </a:r>
            <a:r>
              <a:rPr lang="en-US" altLang="zh-CN" dirty="0" smtClean="0"/>
              <a:t>  U</a:t>
            </a:r>
            <a:r>
              <a:rPr lang="zh-CN" altLang="en-US" dirty="0" smtClean="0"/>
              <a:t>）上成立，在</a:t>
            </a:r>
            <a:r>
              <a:rPr lang="en-US" altLang="zh-CN" dirty="0" smtClean="0"/>
              <a:t>U</a:t>
            </a:r>
            <a:r>
              <a:rPr lang="zh-CN" altLang="en-US" dirty="0" smtClean="0"/>
              <a:t>上并不一定成立。</a:t>
            </a:r>
          </a:p>
          <a:p>
            <a:pPr lvl="2" eaLnBrk="1" hangingPunct="1">
              <a:lnSpc>
                <a:spcPct val="110000"/>
              </a:lnSpc>
            </a:pPr>
            <a:r>
              <a:rPr lang="zh-CN" altLang="en-US" dirty="0" smtClean="0"/>
              <a:t>原因：多值依赖的定义中不仅涉及属性组</a:t>
            </a:r>
            <a:r>
              <a:rPr lang="en-US" altLang="zh-CN" dirty="0" smtClean="0"/>
              <a:t>X</a:t>
            </a:r>
            <a:r>
              <a:rPr lang="zh-CN" altLang="en-US" dirty="0" smtClean="0"/>
              <a:t>和</a:t>
            </a:r>
            <a:r>
              <a:rPr lang="en-US" altLang="zh-CN" dirty="0" smtClean="0"/>
              <a:t>Y</a:t>
            </a:r>
            <a:r>
              <a:rPr lang="zh-CN" altLang="en-US" dirty="0" smtClean="0"/>
              <a:t>，而且涉及</a:t>
            </a:r>
            <a:r>
              <a:rPr lang="en-US" altLang="zh-CN" dirty="0" smtClean="0"/>
              <a:t>U</a:t>
            </a:r>
            <a:r>
              <a:rPr lang="zh-CN" altLang="en-US" dirty="0" smtClean="0"/>
              <a:t>中其余属性</a:t>
            </a:r>
            <a:r>
              <a:rPr lang="en-US" altLang="zh-CN" dirty="0" smtClean="0"/>
              <a:t>Z</a:t>
            </a:r>
            <a:r>
              <a:rPr lang="zh-CN" altLang="en-US" dirty="0" smtClean="0"/>
              <a:t>。</a:t>
            </a:r>
          </a:p>
          <a:p>
            <a:pPr lvl="2" eaLnBrk="1" hangingPunct="1"/>
            <a:r>
              <a:rPr lang="zh-CN" altLang="en-US" dirty="0" smtClean="0"/>
              <a:t>一般地，在</a:t>
            </a:r>
            <a:r>
              <a:rPr lang="en-US" altLang="zh-CN" dirty="0" smtClean="0"/>
              <a:t>R</a:t>
            </a:r>
            <a:r>
              <a:rPr lang="zh-CN" altLang="en-US" dirty="0" smtClean="0"/>
              <a:t>（</a:t>
            </a:r>
            <a:r>
              <a:rPr lang="en-US" altLang="zh-CN" dirty="0" smtClean="0"/>
              <a:t>U</a:t>
            </a:r>
            <a:r>
              <a:rPr lang="zh-CN" altLang="en-US" dirty="0" smtClean="0"/>
              <a:t>）上若有</a:t>
            </a:r>
            <a:r>
              <a:rPr lang="en-US" altLang="zh-CN" dirty="0" smtClean="0"/>
              <a:t>X→→Y</a:t>
            </a:r>
            <a:r>
              <a:rPr lang="zh-CN" altLang="en-US" dirty="0" smtClean="0"/>
              <a:t>在</a:t>
            </a:r>
            <a:r>
              <a:rPr lang="en-US" altLang="zh-CN" dirty="0" smtClean="0"/>
              <a:t>W</a:t>
            </a:r>
            <a:r>
              <a:rPr lang="zh-CN" altLang="en-US" dirty="0" smtClean="0"/>
              <a:t>（</a:t>
            </a:r>
            <a:r>
              <a:rPr lang="en-US" altLang="zh-CN" dirty="0" smtClean="0"/>
              <a:t>W </a:t>
            </a:r>
            <a:r>
              <a:rPr lang="en-US" altLang="zh-CN" dirty="0" smtClean="0">
                <a:sym typeface="Symbol" pitchFamily="18" charset="2"/>
              </a:rPr>
              <a:t></a:t>
            </a:r>
            <a:r>
              <a:rPr lang="en-US" altLang="zh-CN" dirty="0" smtClean="0"/>
              <a:t>  U</a:t>
            </a:r>
            <a:r>
              <a:rPr lang="zh-CN" altLang="en-US" dirty="0" smtClean="0"/>
              <a:t>）上成立，则称</a:t>
            </a:r>
            <a:r>
              <a:rPr lang="en-US" altLang="zh-CN" dirty="0" smtClean="0"/>
              <a:t>X→→Y</a:t>
            </a:r>
            <a:r>
              <a:rPr lang="zh-CN" altLang="en-US" dirty="0" smtClean="0"/>
              <a:t>为</a:t>
            </a:r>
            <a:r>
              <a:rPr lang="en-US" altLang="zh-CN" dirty="0" smtClean="0"/>
              <a:t>R</a:t>
            </a:r>
            <a:r>
              <a:rPr lang="zh-CN" altLang="en-US" dirty="0" smtClean="0"/>
              <a:t>（</a:t>
            </a:r>
            <a:r>
              <a:rPr lang="en-US" altLang="zh-CN" dirty="0" smtClean="0"/>
              <a:t>U</a:t>
            </a:r>
            <a:r>
              <a:rPr lang="zh-CN" altLang="en-US" dirty="0" smtClean="0"/>
              <a:t>）的</a:t>
            </a:r>
            <a:r>
              <a:rPr lang="zh-CN" altLang="en-US" b="1" dirty="0" smtClean="0">
                <a:solidFill>
                  <a:srgbClr val="FF0000"/>
                </a:solidFill>
              </a:rPr>
              <a:t>嵌入型</a:t>
            </a:r>
            <a:r>
              <a:rPr lang="zh-CN" altLang="en-US" dirty="0" smtClean="0"/>
              <a:t>多值依赖。</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97</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smtClean="0"/>
              <a:t>多值依赖（续）</a:t>
            </a:r>
          </a:p>
        </p:txBody>
      </p:sp>
      <p:sp>
        <p:nvSpPr>
          <p:cNvPr id="102403" name="Rectangle 3"/>
          <p:cNvSpPr>
            <a:spLocks noGrp="1" noChangeArrowheads="1"/>
          </p:cNvSpPr>
          <p:nvPr>
            <p:ph type="body" idx="1"/>
          </p:nvPr>
        </p:nvSpPr>
        <p:spPr/>
        <p:txBody>
          <a:bodyPr/>
          <a:lstStyle/>
          <a:p>
            <a:pPr lvl="1" eaLnBrk="1" hangingPunct="1"/>
            <a:r>
              <a:rPr lang="zh-CN" altLang="en-US" dirty="0" smtClean="0"/>
              <a:t>函数依赖</a:t>
            </a:r>
            <a:r>
              <a:rPr lang="en-US" altLang="zh-CN" dirty="0" smtClean="0"/>
              <a:t>X→Y</a:t>
            </a:r>
            <a:r>
              <a:rPr lang="zh-CN" altLang="en-US" dirty="0" smtClean="0"/>
              <a:t>的有效性仅决定于</a:t>
            </a:r>
            <a:r>
              <a:rPr lang="en-US" altLang="zh-CN" dirty="0" smtClean="0"/>
              <a:t>X</a:t>
            </a:r>
            <a:r>
              <a:rPr lang="zh-CN" altLang="en-US" dirty="0" smtClean="0"/>
              <a:t>、</a:t>
            </a:r>
            <a:r>
              <a:rPr lang="en-US" altLang="zh-CN" dirty="0" smtClean="0"/>
              <a:t>Y</a:t>
            </a:r>
            <a:r>
              <a:rPr lang="zh-CN" altLang="en-US" dirty="0" smtClean="0"/>
              <a:t>这两个属性集的值</a:t>
            </a:r>
          </a:p>
          <a:p>
            <a:pPr lvl="2" eaLnBrk="1" hangingPunct="1">
              <a:lnSpc>
                <a:spcPct val="120000"/>
              </a:lnSpc>
            </a:pPr>
            <a:r>
              <a:rPr lang="zh-CN" altLang="en-US" dirty="0" smtClean="0"/>
              <a:t>只要在</a:t>
            </a:r>
            <a:r>
              <a:rPr lang="en-US" altLang="zh-CN" dirty="0" smtClean="0"/>
              <a:t>R</a:t>
            </a:r>
            <a:r>
              <a:rPr lang="zh-CN" altLang="en-US" dirty="0" smtClean="0"/>
              <a:t>（</a:t>
            </a:r>
            <a:r>
              <a:rPr lang="en-US" altLang="zh-CN" dirty="0" smtClean="0"/>
              <a:t>U</a:t>
            </a:r>
            <a:r>
              <a:rPr lang="zh-CN" altLang="en-US" dirty="0" smtClean="0"/>
              <a:t>）的任何一个关系</a:t>
            </a:r>
            <a:r>
              <a:rPr lang="en-US" altLang="zh-CN" dirty="0" smtClean="0"/>
              <a:t>r</a:t>
            </a:r>
            <a:r>
              <a:rPr lang="zh-CN" altLang="en-US" dirty="0" smtClean="0"/>
              <a:t>中，元组在</a:t>
            </a:r>
            <a:r>
              <a:rPr lang="en-US" altLang="zh-CN" dirty="0" smtClean="0"/>
              <a:t>X</a:t>
            </a:r>
            <a:r>
              <a:rPr lang="zh-CN" altLang="en-US" dirty="0" smtClean="0"/>
              <a:t>和</a:t>
            </a:r>
            <a:r>
              <a:rPr lang="en-US" altLang="zh-CN" dirty="0" smtClean="0"/>
              <a:t>Y</a:t>
            </a:r>
            <a:r>
              <a:rPr lang="zh-CN" altLang="en-US" dirty="0" smtClean="0"/>
              <a:t>上的值满足定义</a:t>
            </a:r>
            <a:r>
              <a:rPr lang="en-US" altLang="zh-CN" dirty="0" smtClean="0"/>
              <a:t>5.l</a:t>
            </a:r>
            <a:r>
              <a:rPr lang="zh-CN" altLang="en-US" dirty="0" smtClean="0"/>
              <a:t>，则函数依赖</a:t>
            </a:r>
            <a:r>
              <a:rPr lang="en-US" altLang="zh-CN" dirty="0" smtClean="0"/>
              <a:t>X→Y</a:t>
            </a:r>
            <a:r>
              <a:rPr lang="zh-CN" altLang="en-US" dirty="0" smtClean="0"/>
              <a:t>在任何属性集</a:t>
            </a:r>
            <a:r>
              <a:rPr lang="en-US" altLang="zh-CN" dirty="0" smtClean="0"/>
              <a:t>W</a:t>
            </a:r>
            <a:r>
              <a:rPr lang="zh-CN" altLang="en-US" dirty="0" smtClean="0"/>
              <a:t>（</a:t>
            </a:r>
            <a:r>
              <a:rPr lang="en-US" altLang="zh-CN" dirty="0" smtClean="0"/>
              <a:t>X Y </a:t>
            </a:r>
            <a:r>
              <a:rPr lang="en-US" altLang="zh-CN" dirty="0" smtClean="0">
                <a:sym typeface="Symbol" pitchFamily="18" charset="2"/>
              </a:rPr>
              <a:t></a:t>
            </a:r>
            <a:r>
              <a:rPr lang="en-US" altLang="zh-CN" dirty="0" smtClean="0"/>
              <a:t> W </a:t>
            </a:r>
            <a:r>
              <a:rPr lang="en-US" altLang="zh-CN" dirty="0" smtClean="0">
                <a:sym typeface="Symbol" pitchFamily="18" charset="2"/>
              </a:rPr>
              <a:t></a:t>
            </a:r>
            <a:r>
              <a:rPr lang="en-US" altLang="zh-CN" dirty="0" smtClean="0"/>
              <a:t>U</a:t>
            </a:r>
            <a:r>
              <a:rPr lang="zh-CN" altLang="en-US" dirty="0" smtClean="0"/>
              <a:t>）上成立。</a:t>
            </a:r>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98</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多值依赖（续）</a:t>
            </a:r>
          </a:p>
        </p:txBody>
      </p:sp>
      <p:sp>
        <p:nvSpPr>
          <p:cNvPr id="103427" name="Rectangle 3"/>
          <p:cNvSpPr>
            <a:spLocks noGrp="1" noChangeArrowheads="1"/>
          </p:cNvSpPr>
          <p:nvPr>
            <p:ph type="body" idx="1"/>
          </p:nvPr>
        </p:nvSpPr>
        <p:spPr/>
        <p:txBody>
          <a:bodyPr/>
          <a:lstStyle/>
          <a:p>
            <a:pPr eaLnBrk="1" hangingPunct="1">
              <a:buFont typeface="Wingdings" pitchFamily="2" charset="2"/>
              <a:buNone/>
            </a:pPr>
            <a:r>
              <a:rPr lang="en-US" altLang="zh-CN" sz="2600" dirty="0" smtClean="0"/>
              <a:t>(2)</a:t>
            </a:r>
            <a:r>
              <a:rPr lang="en-US" altLang="zh-CN" dirty="0" smtClean="0"/>
              <a:t> </a:t>
            </a:r>
          </a:p>
          <a:p>
            <a:pPr lvl="1" eaLnBrk="1" hangingPunct="1"/>
            <a:r>
              <a:rPr lang="zh-CN" altLang="en-US" dirty="0" smtClean="0"/>
              <a:t>若函数依赖</a:t>
            </a:r>
            <a:r>
              <a:rPr lang="en-US" altLang="zh-CN" dirty="0" smtClean="0"/>
              <a:t>X→Y</a:t>
            </a:r>
            <a:r>
              <a:rPr lang="zh-CN" altLang="en-US" dirty="0" smtClean="0"/>
              <a:t>在</a:t>
            </a:r>
            <a:r>
              <a:rPr lang="en-US" altLang="zh-CN" dirty="0" smtClean="0"/>
              <a:t>R</a:t>
            </a:r>
            <a:r>
              <a:rPr lang="zh-CN" altLang="en-US" dirty="0" smtClean="0"/>
              <a:t>（</a:t>
            </a:r>
            <a:r>
              <a:rPr lang="en-US" altLang="zh-CN" dirty="0" smtClean="0"/>
              <a:t>U</a:t>
            </a:r>
            <a:r>
              <a:rPr lang="zh-CN" altLang="en-US" dirty="0" smtClean="0"/>
              <a:t>）上成立，则对于任何</a:t>
            </a:r>
            <a:r>
              <a:rPr lang="en-US" altLang="zh-CN" dirty="0" smtClean="0"/>
              <a:t>Y' </a:t>
            </a:r>
            <a:r>
              <a:rPr lang="en-US" altLang="zh-CN" dirty="0" smtClean="0">
                <a:sym typeface="Symbol" pitchFamily="18" charset="2"/>
              </a:rPr>
              <a:t></a:t>
            </a:r>
            <a:r>
              <a:rPr lang="en-US" altLang="zh-CN" dirty="0" smtClean="0"/>
              <a:t> Y</a:t>
            </a:r>
            <a:r>
              <a:rPr lang="zh-CN" altLang="en-US" dirty="0" smtClean="0"/>
              <a:t>均有</a:t>
            </a:r>
            <a:r>
              <a:rPr lang="en-US" altLang="zh-CN" dirty="0" smtClean="0"/>
              <a:t>X→Y' </a:t>
            </a:r>
            <a:r>
              <a:rPr lang="zh-CN" altLang="en-US" dirty="0" smtClean="0"/>
              <a:t>成立。</a:t>
            </a:r>
          </a:p>
          <a:p>
            <a:pPr lvl="1" eaLnBrk="1" hangingPunct="1"/>
            <a:r>
              <a:rPr lang="zh-CN" altLang="en-US" dirty="0" smtClean="0"/>
              <a:t>多值依赖</a:t>
            </a:r>
            <a:r>
              <a:rPr lang="en-US" altLang="zh-CN" dirty="0" smtClean="0"/>
              <a:t>X→→Y</a:t>
            </a:r>
            <a:r>
              <a:rPr lang="zh-CN" altLang="en-US" dirty="0" smtClean="0"/>
              <a:t>若在</a:t>
            </a:r>
            <a:r>
              <a:rPr lang="en-US" altLang="zh-CN" dirty="0" smtClean="0"/>
              <a:t>R(U)</a:t>
            </a:r>
            <a:r>
              <a:rPr lang="zh-CN" altLang="en-US" dirty="0" smtClean="0"/>
              <a:t>上成立，不能断言对于任何</a:t>
            </a:r>
            <a:r>
              <a:rPr lang="en-US" altLang="zh-CN" dirty="0" smtClean="0"/>
              <a:t>Y' </a:t>
            </a:r>
            <a:r>
              <a:rPr lang="en-US" altLang="zh-CN" dirty="0" smtClean="0">
                <a:sym typeface="Symbol" pitchFamily="18" charset="2"/>
              </a:rPr>
              <a:t></a:t>
            </a:r>
            <a:r>
              <a:rPr lang="en-US" altLang="zh-CN" dirty="0" smtClean="0"/>
              <a:t> Y</a:t>
            </a:r>
            <a:r>
              <a:rPr lang="zh-CN" altLang="en-US" dirty="0" smtClean="0"/>
              <a:t>有</a:t>
            </a:r>
            <a:r>
              <a:rPr lang="en-US" altLang="zh-CN" dirty="0" smtClean="0"/>
              <a:t>X→→Y' </a:t>
            </a:r>
            <a:r>
              <a:rPr lang="zh-CN" altLang="en-US" dirty="0" smtClean="0"/>
              <a:t>成立。</a:t>
            </a:r>
          </a:p>
          <a:p>
            <a:pPr eaLnBrk="1" hangingPunct="1"/>
            <a:endParaRPr lang="en-US" altLang="zh-CN" dirty="0" smtClean="0"/>
          </a:p>
        </p:txBody>
      </p:sp>
      <p:sp>
        <p:nvSpPr>
          <p:cNvPr id="2" name="灯片编号占位符 1"/>
          <p:cNvSpPr>
            <a:spLocks noGrp="1"/>
          </p:cNvSpPr>
          <p:nvPr>
            <p:ph type="sldNum" sz="quarter" idx="12"/>
          </p:nvPr>
        </p:nvSpPr>
        <p:spPr/>
        <p:txBody>
          <a:bodyPr/>
          <a:lstStyle/>
          <a:p>
            <a:pPr>
              <a:defRPr/>
            </a:pPr>
            <a:fld id="{26E365BB-BAE8-48CE-B13B-34B384F61FE7}" type="slidenum">
              <a:rPr lang="en-US" altLang="zh-CN" smtClean="0"/>
              <a:pPr>
                <a:defRPr/>
              </a:pPr>
              <a:t>99</a:t>
            </a:fld>
            <a:endParaRPr lang="en-US" altLang="zh-CN"/>
          </a:p>
        </p:txBody>
      </p:sp>
      <p:sp>
        <p:nvSpPr>
          <p:cNvPr id="3" name="页脚占位符 2"/>
          <p:cNvSpPr>
            <a:spLocks noGrp="1"/>
          </p:cNvSpPr>
          <p:nvPr>
            <p:ph type="ftr" sz="quarter" idx="11"/>
          </p:nvPr>
        </p:nvSpPr>
        <p:spPr/>
        <p:txBody>
          <a:bodyPr/>
          <a:lstStyle/>
          <a:p>
            <a:pPr>
              <a:defRPr/>
            </a:pPr>
            <a:r>
              <a:rPr lang="en-US" altLang="zh-CN" smtClean="0"/>
              <a:t>139</a:t>
            </a:r>
            <a:endParaRPr lang="en-US" altLang="zh-CN"/>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6899</TotalTime>
  <Words>6409</Words>
  <Application>Microsoft Office PowerPoint</Application>
  <PresentationFormat>全屏显示(4:3)</PresentationFormat>
  <Paragraphs>1232</Paragraphs>
  <Slides>140</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140</vt:i4>
      </vt:variant>
    </vt:vector>
  </HeadingPairs>
  <TitlesOfParts>
    <vt:vector size="141" baseType="lpstr">
      <vt:lpstr>Edge</vt:lpstr>
      <vt:lpstr>关系数据理论</vt:lpstr>
      <vt:lpstr>关系数据库设计理论</vt:lpstr>
      <vt:lpstr>关系数据库设计理论</vt:lpstr>
      <vt:lpstr>关系数据库设计理论</vt:lpstr>
      <vt:lpstr>数据依赖</vt:lpstr>
      <vt:lpstr>4.1 数据依赖</vt:lpstr>
      <vt:lpstr>数据依赖</vt:lpstr>
      <vt:lpstr>关系模式中的数据依赖</vt:lpstr>
      <vt:lpstr>一、概念回顾</vt:lpstr>
      <vt:lpstr>二、关系模式的形式化定义</vt:lpstr>
      <vt:lpstr>三、什么是数据依赖</vt:lpstr>
      <vt:lpstr>什么是数据依赖（续）</vt:lpstr>
      <vt:lpstr>什么是数据依赖（续）</vt:lpstr>
      <vt:lpstr>四、关系模式的简化表示</vt:lpstr>
      <vt:lpstr>数据依赖</vt:lpstr>
      <vt:lpstr>数据依赖对关系模式的影响</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数据依赖对关系模式的影响（续）</vt:lpstr>
      <vt:lpstr>数据依赖</vt:lpstr>
      <vt:lpstr>有关概念</vt:lpstr>
      <vt:lpstr>一、函数依赖</vt:lpstr>
      <vt:lpstr>函数依赖（续）</vt:lpstr>
      <vt:lpstr>函数依赖（续）</vt:lpstr>
      <vt:lpstr>函数依赖（续）</vt:lpstr>
      <vt:lpstr>二、平凡函数依赖与非平凡函数依赖</vt:lpstr>
      <vt:lpstr>平凡函数依赖与非平凡函数依赖（续）</vt:lpstr>
      <vt:lpstr>三、完全函数依赖与部分函数依赖</vt:lpstr>
      <vt:lpstr>完全函数依赖与部分函数依赖（续）</vt:lpstr>
      <vt:lpstr>完全函数依赖与部分函数依赖（续）</vt:lpstr>
      <vt:lpstr>四、传递函数依赖</vt:lpstr>
      <vt:lpstr>五、码</vt:lpstr>
      <vt:lpstr>关系数据库设计理论</vt:lpstr>
      <vt:lpstr>范式</vt:lpstr>
      <vt:lpstr>范式</vt:lpstr>
      <vt:lpstr>范式（续）</vt:lpstr>
      <vt:lpstr>范式</vt:lpstr>
      <vt:lpstr>第一范式（1NF）</vt:lpstr>
      <vt:lpstr>第一范式（续）</vt:lpstr>
      <vt:lpstr>第一范式（续）</vt:lpstr>
      <vt:lpstr>第一范式（续）</vt:lpstr>
      <vt:lpstr>第一范式（续）</vt:lpstr>
      <vt:lpstr>第一范式（续）</vt:lpstr>
      <vt:lpstr>第一范式（续）</vt:lpstr>
      <vt:lpstr>第一范式（续）</vt:lpstr>
      <vt:lpstr>第一范式（续）</vt:lpstr>
      <vt:lpstr>第一范式（续）</vt:lpstr>
      <vt:lpstr>第一范式（续）</vt:lpstr>
      <vt:lpstr>范式</vt:lpstr>
      <vt:lpstr>第二范式（2NF）</vt:lpstr>
      <vt:lpstr> 第二范式（续）</vt:lpstr>
      <vt:lpstr> 第二范式（续）</vt:lpstr>
      <vt:lpstr> 第二范式（续）</vt:lpstr>
      <vt:lpstr> 第二范式（续）</vt:lpstr>
      <vt:lpstr> 第二范式（续）</vt:lpstr>
      <vt:lpstr> 第二范式（续）</vt:lpstr>
      <vt:lpstr> 第二范式（续）</vt:lpstr>
      <vt:lpstr>范式</vt:lpstr>
      <vt:lpstr>第三范式（3NF）</vt:lpstr>
      <vt:lpstr>第三范式（续）</vt:lpstr>
      <vt:lpstr>第三范式（续）</vt:lpstr>
      <vt:lpstr>第三范式（续）</vt:lpstr>
      <vt:lpstr>第三范式（续）</vt:lpstr>
      <vt:lpstr>第三范式（续）</vt:lpstr>
      <vt:lpstr>第三范式（续）</vt:lpstr>
      <vt:lpstr>第三范式（续）</vt:lpstr>
      <vt:lpstr>第三范式（续）</vt:lpstr>
      <vt:lpstr>第三范式（续）</vt:lpstr>
      <vt:lpstr>第三范式（续）</vt:lpstr>
      <vt:lpstr>第三范式（续）</vt:lpstr>
      <vt:lpstr>第三范式（续）</vt:lpstr>
      <vt:lpstr>规范化</vt:lpstr>
      <vt:lpstr> 4.2.4 BC范式（BCNF）</vt:lpstr>
      <vt:lpstr>BC范式（续）</vt:lpstr>
      <vt:lpstr>BC范式（续）</vt:lpstr>
      <vt:lpstr>BC范式（续）</vt:lpstr>
      <vt:lpstr>4.2  范式</vt:lpstr>
      <vt:lpstr>4.2.5 多值依赖与第四范式（4NF）</vt:lpstr>
      <vt:lpstr>多值依赖与第四范式（续）</vt:lpstr>
      <vt:lpstr>多值依赖与第四范式（续）</vt:lpstr>
      <vt:lpstr>多值依赖与第四范式（续）</vt:lpstr>
      <vt:lpstr>多值依赖与第四范式（续）</vt:lpstr>
      <vt:lpstr>多值依赖与第四范式（续）</vt:lpstr>
      <vt:lpstr>多值依赖与第四范式（续）</vt:lpstr>
      <vt:lpstr>一、多值依赖</vt:lpstr>
      <vt:lpstr>多值依赖（续）</vt:lpstr>
      <vt:lpstr>多值依赖（续）</vt:lpstr>
      <vt:lpstr>多值依赖的对称性</vt:lpstr>
      <vt:lpstr>多值依赖的对称性</vt:lpstr>
      <vt:lpstr>多值依赖（续）</vt:lpstr>
      <vt:lpstr>多值依赖（续）</vt:lpstr>
      <vt:lpstr>多值依赖（续）</vt:lpstr>
      <vt:lpstr>多值依赖（续）</vt:lpstr>
      <vt:lpstr>二、第四范式（4NF）</vt:lpstr>
      <vt:lpstr>第四范式（续）</vt:lpstr>
      <vt:lpstr>第四范式（续）</vt:lpstr>
      <vt:lpstr>第四范式（续）</vt:lpstr>
      <vt:lpstr>第四范式（续）</vt:lpstr>
      <vt:lpstr>关系数据库设计理论</vt:lpstr>
      <vt:lpstr>4.3 关系模式的规范化</vt:lpstr>
      <vt:lpstr>关系模式的规范化</vt:lpstr>
      <vt:lpstr>规范化（续）</vt:lpstr>
      <vt:lpstr>关系模式的规范化</vt:lpstr>
      <vt:lpstr>关系模式规范化的步骤</vt:lpstr>
      <vt:lpstr>关系模式规范化的步骤（续）</vt:lpstr>
      <vt:lpstr>关系模式规范化的步骤（续）</vt:lpstr>
      <vt:lpstr>关系模式的规范化</vt:lpstr>
      <vt:lpstr>关系模式的分解</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关系模式的分解（续）</vt:lpstr>
      <vt:lpstr>小结</vt:lpstr>
      <vt:lpstr>小结</vt:lpstr>
      <vt:lpstr>小结</vt:lpstr>
      <vt:lpstr>小结</vt:lpstr>
      <vt:lpstr>小结(续)</vt:lpstr>
      <vt:lpstr>习题</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陈红</dc:creator>
  <cp:lastModifiedBy>dai</cp:lastModifiedBy>
  <cp:revision>429</cp:revision>
  <dcterms:created xsi:type="dcterms:W3CDTF">2000-08-09T08:19:19Z</dcterms:created>
  <dcterms:modified xsi:type="dcterms:W3CDTF">2015-11-15T16:23:20Z</dcterms:modified>
</cp:coreProperties>
</file>