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17"/>
  </p:notesMasterIdLst>
  <p:sldIdLst>
    <p:sldId id="613" r:id="rId2"/>
    <p:sldId id="542" r:id="rId3"/>
    <p:sldId id="543" r:id="rId4"/>
    <p:sldId id="544" r:id="rId5"/>
    <p:sldId id="545" r:id="rId6"/>
    <p:sldId id="546" r:id="rId7"/>
    <p:sldId id="547" r:id="rId8"/>
    <p:sldId id="548" r:id="rId9"/>
    <p:sldId id="549" r:id="rId10"/>
    <p:sldId id="550" r:id="rId11"/>
    <p:sldId id="551" r:id="rId12"/>
    <p:sldId id="552" r:id="rId13"/>
    <p:sldId id="553" r:id="rId14"/>
    <p:sldId id="554" r:id="rId15"/>
    <p:sldId id="555" r:id="rId16"/>
    <p:sldId id="556" r:id="rId17"/>
    <p:sldId id="557" r:id="rId18"/>
    <p:sldId id="558" r:id="rId19"/>
    <p:sldId id="559" r:id="rId20"/>
    <p:sldId id="560" r:id="rId21"/>
    <p:sldId id="837" r:id="rId22"/>
    <p:sldId id="561" r:id="rId23"/>
    <p:sldId id="562" r:id="rId24"/>
    <p:sldId id="563" r:id="rId25"/>
    <p:sldId id="564" r:id="rId26"/>
    <p:sldId id="565" r:id="rId27"/>
    <p:sldId id="566" r:id="rId28"/>
    <p:sldId id="567" r:id="rId29"/>
    <p:sldId id="568" r:id="rId30"/>
    <p:sldId id="569" r:id="rId31"/>
    <p:sldId id="570" r:id="rId32"/>
    <p:sldId id="571" r:id="rId33"/>
    <p:sldId id="572" r:id="rId34"/>
    <p:sldId id="573" r:id="rId35"/>
    <p:sldId id="574" r:id="rId36"/>
    <p:sldId id="575" r:id="rId37"/>
    <p:sldId id="576" r:id="rId38"/>
    <p:sldId id="577" r:id="rId39"/>
    <p:sldId id="578" r:id="rId40"/>
    <p:sldId id="579" r:id="rId41"/>
    <p:sldId id="580" r:id="rId42"/>
    <p:sldId id="581" r:id="rId43"/>
    <p:sldId id="582" r:id="rId44"/>
    <p:sldId id="583" r:id="rId45"/>
    <p:sldId id="584" r:id="rId46"/>
    <p:sldId id="585" r:id="rId47"/>
    <p:sldId id="586" r:id="rId48"/>
    <p:sldId id="587" r:id="rId49"/>
    <p:sldId id="588" r:id="rId50"/>
    <p:sldId id="589" r:id="rId51"/>
    <p:sldId id="590" r:id="rId52"/>
    <p:sldId id="591" r:id="rId53"/>
    <p:sldId id="592" r:id="rId54"/>
    <p:sldId id="593" r:id="rId55"/>
    <p:sldId id="594" r:id="rId56"/>
    <p:sldId id="595" r:id="rId57"/>
    <p:sldId id="596" r:id="rId58"/>
    <p:sldId id="597" r:id="rId59"/>
    <p:sldId id="598" r:id="rId60"/>
    <p:sldId id="599" r:id="rId61"/>
    <p:sldId id="600" r:id="rId62"/>
    <p:sldId id="601" r:id="rId63"/>
    <p:sldId id="602" r:id="rId64"/>
    <p:sldId id="603" r:id="rId65"/>
    <p:sldId id="604" r:id="rId66"/>
    <p:sldId id="605" r:id="rId67"/>
    <p:sldId id="606" r:id="rId68"/>
    <p:sldId id="607" r:id="rId69"/>
    <p:sldId id="608" r:id="rId70"/>
    <p:sldId id="609" r:id="rId71"/>
    <p:sldId id="610" r:id="rId72"/>
    <p:sldId id="611" r:id="rId73"/>
    <p:sldId id="612" r:id="rId74"/>
    <p:sldId id="615" r:id="rId75"/>
    <p:sldId id="616" r:id="rId76"/>
    <p:sldId id="617" r:id="rId77"/>
    <p:sldId id="618" r:id="rId78"/>
    <p:sldId id="619" r:id="rId79"/>
    <p:sldId id="620" r:id="rId80"/>
    <p:sldId id="621" r:id="rId81"/>
    <p:sldId id="622" r:id="rId82"/>
    <p:sldId id="623" r:id="rId83"/>
    <p:sldId id="624" r:id="rId84"/>
    <p:sldId id="625" r:id="rId85"/>
    <p:sldId id="626" r:id="rId86"/>
    <p:sldId id="627" r:id="rId87"/>
    <p:sldId id="838" r:id="rId88"/>
    <p:sldId id="839" r:id="rId89"/>
    <p:sldId id="629" r:id="rId90"/>
    <p:sldId id="630" r:id="rId91"/>
    <p:sldId id="631" r:id="rId92"/>
    <p:sldId id="632" r:id="rId93"/>
    <p:sldId id="633" r:id="rId94"/>
    <p:sldId id="634" r:id="rId95"/>
    <p:sldId id="635" r:id="rId96"/>
    <p:sldId id="636" r:id="rId97"/>
    <p:sldId id="637" r:id="rId98"/>
    <p:sldId id="638" r:id="rId99"/>
    <p:sldId id="639" r:id="rId100"/>
    <p:sldId id="640" r:id="rId101"/>
    <p:sldId id="641" r:id="rId102"/>
    <p:sldId id="642" r:id="rId103"/>
    <p:sldId id="643" r:id="rId104"/>
    <p:sldId id="644" r:id="rId105"/>
    <p:sldId id="645" r:id="rId106"/>
    <p:sldId id="646" r:id="rId107"/>
    <p:sldId id="647" r:id="rId108"/>
    <p:sldId id="648" r:id="rId109"/>
    <p:sldId id="649" r:id="rId110"/>
    <p:sldId id="650" r:id="rId111"/>
    <p:sldId id="651" r:id="rId112"/>
    <p:sldId id="652" r:id="rId113"/>
    <p:sldId id="840" r:id="rId114"/>
    <p:sldId id="841" r:id="rId115"/>
    <p:sldId id="842" r:id="rId116"/>
    <p:sldId id="843" r:id="rId117"/>
    <p:sldId id="844" r:id="rId118"/>
    <p:sldId id="845" r:id="rId119"/>
    <p:sldId id="846" r:id="rId120"/>
    <p:sldId id="847" r:id="rId121"/>
    <p:sldId id="848" r:id="rId122"/>
    <p:sldId id="849" r:id="rId123"/>
    <p:sldId id="850" r:id="rId124"/>
    <p:sldId id="851" r:id="rId125"/>
    <p:sldId id="852" r:id="rId126"/>
    <p:sldId id="653" r:id="rId127"/>
    <p:sldId id="654" r:id="rId128"/>
    <p:sldId id="655" r:id="rId129"/>
    <p:sldId id="656" r:id="rId130"/>
    <p:sldId id="657" r:id="rId131"/>
    <p:sldId id="658" r:id="rId132"/>
    <p:sldId id="659" r:id="rId133"/>
    <p:sldId id="660" r:id="rId134"/>
    <p:sldId id="661" r:id="rId135"/>
    <p:sldId id="662" r:id="rId136"/>
    <p:sldId id="663" r:id="rId137"/>
    <p:sldId id="664" r:id="rId138"/>
    <p:sldId id="665" r:id="rId139"/>
    <p:sldId id="666" r:id="rId140"/>
    <p:sldId id="667" r:id="rId141"/>
    <p:sldId id="668" r:id="rId142"/>
    <p:sldId id="669" r:id="rId143"/>
    <p:sldId id="670" r:id="rId144"/>
    <p:sldId id="671" r:id="rId145"/>
    <p:sldId id="672" r:id="rId146"/>
    <p:sldId id="673" r:id="rId147"/>
    <p:sldId id="674" r:id="rId148"/>
    <p:sldId id="675" r:id="rId149"/>
    <p:sldId id="676" r:id="rId150"/>
    <p:sldId id="677" r:id="rId151"/>
    <p:sldId id="678" r:id="rId152"/>
    <p:sldId id="679" r:id="rId153"/>
    <p:sldId id="680" r:id="rId154"/>
    <p:sldId id="681" r:id="rId155"/>
    <p:sldId id="853" r:id="rId156"/>
    <p:sldId id="682" r:id="rId157"/>
    <p:sldId id="854" r:id="rId158"/>
    <p:sldId id="684" r:id="rId159"/>
    <p:sldId id="685" r:id="rId160"/>
    <p:sldId id="855" r:id="rId161"/>
    <p:sldId id="686" r:id="rId162"/>
    <p:sldId id="687" r:id="rId163"/>
    <p:sldId id="688" r:id="rId164"/>
    <p:sldId id="856" r:id="rId165"/>
    <p:sldId id="689" r:id="rId166"/>
    <p:sldId id="690" r:id="rId167"/>
    <p:sldId id="691" r:id="rId168"/>
    <p:sldId id="692" r:id="rId169"/>
    <p:sldId id="857" r:id="rId170"/>
    <p:sldId id="858" r:id="rId171"/>
    <p:sldId id="859" r:id="rId172"/>
    <p:sldId id="860" r:id="rId173"/>
    <p:sldId id="861" r:id="rId174"/>
    <p:sldId id="694" r:id="rId175"/>
    <p:sldId id="695" r:id="rId176"/>
    <p:sldId id="696" r:id="rId177"/>
    <p:sldId id="697" r:id="rId178"/>
    <p:sldId id="698" r:id="rId179"/>
    <p:sldId id="699" r:id="rId180"/>
    <p:sldId id="700" r:id="rId181"/>
    <p:sldId id="701" r:id="rId182"/>
    <p:sldId id="702" r:id="rId183"/>
    <p:sldId id="703" r:id="rId184"/>
    <p:sldId id="704" r:id="rId185"/>
    <p:sldId id="705" r:id="rId186"/>
    <p:sldId id="706" r:id="rId187"/>
    <p:sldId id="707" r:id="rId188"/>
    <p:sldId id="708" r:id="rId189"/>
    <p:sldId id="709" r:id="rId190"/>
    <p:sldId id="710" r:id="rId191"/>
    <p:sldId id="711" r:id="rId192"/>
    <p:sldId id="712" r:id="rId193"/>
    <p:sldId id="713" r:id="rId194"/>
    <p:sldId id="714" r:id="rId195"/>
    <p:sldId id="715" r:id="rId196"/>
    <p:sldId id="716" r:id="rId197"/>
    <p:sldId id="717" r:id="rId198"/>
    <p:sldId id="718" r:id="rId199"/>
    <p:sldId id="719" r:id="rId200"/>
    <p:sldId id="720" r:id="rId201"/>
    <p:sldId id="721" r:id="rId202"/>
    <p:sldId id="722" r:id="rId203"/>
    <p:sldId id="723" r:id="rId204"/>
    <p:sldId id="724" r:id="rId205"/>
    <p:sldId id="725" r:id="rId206"/>
    <p:sldId id="726" r:id="rId207"/>
    <p:sldId id="727" r:id="rId208"/>
    <p:sldId id="728" r:id="rId209"/>
    <p:sldId id="729" r:id="rId210"/>
    <p:sldId id="730" r:id="rId211"/>
    <p:sldId id="731" r:id="rId212"/>
    <p:sldId id="732" r:id="rId213"/>
    <p:sldId id="733" r:id="rId214"/>
    <p:sldId id="734" r:id="rId215"/>
    <p:sldId id="735" r:id="rId216"/>
    <p:sldId id="736" r:id="rId217"/>
    <p:sldId id="737" r:id="rId218"/>
    <p:sldId id="738" r:id="rId219"/>
    <p:sldId id="739" r:id="rId220"/>
    <p:sldId id="740" r:id="rId221"/>
    <p:sldId id="741" r:id="rId222"/>
    <p:sldId id="742" r:id="rId223"/>
    <p:sldId id="743" r:id="rId224"/>
    <p:sldId id="744" r:id="rId225"/>
    <p:sldId id="747" r:id="rId226"/>
    <p:sldId id="748" r:id="rId227"/>
    <p:sldId id="749" r:id="rId228"/>
    <p:sldId id="750" r:id="rId229"/>
    <p:sldId id="751" r:id="rId230"/>
    <p:sldId id="752" r:id="rId231"/>
    <p:sldId id="753" r:id="rId232"/>
    <p:sldId id="754" r:id="rId233"/>
    <p:sldId id="755" r:id="rId234"/>
    <p:sldId id="756" r:id="rId235"/>
    <p:sldId id="757" r:id="rId236"/>
    <p:sldId id="758" r:id="rId237"/>
    <p:sldId id="759" r:id="rId238"/>
    <p:sldId id="760" r:id="rId239"/>
    <p:sldId id="761" r:id="rId240"/>
    <p:sldId id="762" r:id="rId241"/>
    <p:sldId id="763" r:id="rId242"/>
    <p:sldId id="764" r:id="rId243"/>
    <p:sldId id="765" r:id="rId244"/>
    <p:sldId id="766" r:id="rId245"/>
    <p:sldId id="767" r:id="rId246"/>
    <p:sldId id="768" r:id="rId247"/>
    <p:sldId id="769" r:id="rId248"/>
    <p:sldId id="770" r:id="rId249"/>
    <p:sldId id="771" r:id="rId250"/>
    <p:sldId id="772" r:id="rId251"/>
    <p:sldId id="773" r:id="rId252"/>
    <p:sldId id="774" r:id="rId253"/>
    <p:sldId id="775" r:id="rId254"/>
    <p:sldId id="776" r:id="rId255"/>
    <p:sldId id="777" r:id="rId256"/>
    <p:sldId id="778" r:id="rId257"/>
    <p:sldId id="779" r:id="rId258"/>
    <p:sldId id="780" r:id="rId259"/>
    <p:sldId id="781" r:id="rId260"/>
    <p:sldId id="782" r:id="rId261"/>
    <p:sldId id="783" r:id="rId262"/>
    <p:sldId id="784" r:id="rId263"/>
    <p:sldId id="785" r:id="rId264"/>
    <p:sldId id="786" r:id="rId265"/>
    <p:sldId id="787" r:id="rId266"/>
    <p:sldId id="788" r:id="rId267"/>
    <p:sldId id="789" r:id="rId268"/>
    <p:sldId id="790" r:id="rId269"/>
    <p:sldId id="791" r:id="rId270"/>
    <p:sldId id="792" r:id="rId271"/>
    <p:sldId id="793" r:id="rId272"/>
    <p:sldId id="794" r:id="rId273"/>
    <p:sldId id="795" r:id="rId274"/>
    <p:sldId id="796" r:id="rId275"/>
    <p:sldId id="797" r:id="rId276"/>
    <p:sldId id="798" r:id="rId277"/>
    <p:sldId id="799" r:id="rId278"/>
    <p:sldId id="800" r:id="rId279"/>
    <p:sldId id="801" r:id="rId280"/>
    <p:sldId id="802" r:id="rId281"/>
    <p:sldId id="803" r:id="rId282"/>
    <p:sldId id="804" r:id="rId283"/>
    <p:sldId id="805" r:id="rId284"/>
    <p:sldId id="806" r:id="rId285"/>
    <p:sldId id="807" r:id="rId286"/>
    <p:sldId id="808" r:id="rId287"/>
    <p:sldId id="809" r:id="rId288"/>
    <p:sldId id="810" r:id="rId289"/>
    <p:sldId id="811" r:id="rId290"/>
    <p:sldId id="812" r:id="rId291"/>
    <p:sldId id="813" r:id="rId292"/>
    <p:sldId id="814" r:id="rId293"/>
    <p:sldId id="815" r:id="rId294"/>
    <p:sldId id="816" r:id="rId295"/>
    <p:sldId id="817" r:id="rId296"/>
    <p:sldId id="818" r:id="rId297"/>
    <p:sldId id="819" r:id="rId298"/>
    <p:sldId id="820" r:id="rId299"/>
    <p:sldId id="821" r:id="rId300"/>
    <p:sldId id="822" r:id="rId301"/>
    <p:sldId id="823" r:id="rId302"/>
    <p:sldId id="824" r:id="rId303"/>
    <p:sldId id="825" r:id="rId304"/>
    <p:sldId id="826" r:id="rId305"/>
    <p:sldId id="827" r:id="rId306"/>
    <p:sldId id="828" r:id="rId307"/>
    <p:sldId id="829" r:id="rId308"/>
    <p:sldId id="830" r:id="rId309"/>
    <p:sldId id="831" r:id="rId310"/>
    <p:sldId id="832" r:id="rId311"/>
    <p:sldId id="833" r:id="rId312"/>
    <p:sldId id="834" r:id="rId313"/>
    <p:sldId id="835" r:id="rId314"/>
    <p:sldId id="836" r:id="rId315"/>
    <p:sldId id="862" r:id="rId31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33FF"/>
    <a:srgbClr val="130A36"/>
    <a:srgbClr val="79710F"/>
    <a:srgbClr val="EEE6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51" autoAdjust="0"/>
  </p:normalViewPr>
  <p:slideViewPr>
    <p:cSldViewPr>
      <p:cViewPr varScale="1">
        <p:scale>
          <a:sx n="83" d="100"/>
          <a:sy n="83" d="100"/>
        </p:scale>
        <p:origin x="1450"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11940"/>
    </p:cViewPr>
  </p:sorterViewPr>
  <p:notesViewPr>
    <p:cSldViewPr>
      <p:cViewPr varScale="1">
        <p:scale>
          <a:sx n="35" d="100"/>
          <a:sy n="35" d="100"/>
        </p:scale>
        <p:origin x="-151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notesMaster" Target="notesMasters/notesMaster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presProps" Target="presProp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theme" Target="theme/theme1.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tableStyles" Target="tableStyles.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4608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302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608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4608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EADD52DA-C3FF-43F2-B4A1-3BAD0E6FD885}" type="slidenum">
              <a:rPr lang="en-US" altLang="zh-CN"/>
              <a:pPr>
                <a:defRPr/>
              </a:pPr>
              <a:t>‹#›</a:t>
            </a:fld>
            <a:endParaRPr lang="en-US" altLang="zh-CN"/>
          </a:p>
        </p:txBody>
      </p:sp>
    </p:spTree>
    <p:extLst>
      <p:ext uri="{BB962C8B-B14F-4D97-AF65-F5344CB8AC3E}">
        <p14:creationId xmlns:p14="http://schemas.microsoft.com/office/powerpoint/2010/main" val="39704612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042" name="Rectangle 2"/>
          <p:cNvSpPr>
            <a:spLocks noGrp="1" noChangeArrowheads="1"/>
          </p:cNvSpPr>
          <p:nvPr>
            <p:ph type="ctrTitle"/>
          </p:nvPr>
        </p:nvSpPr>
        <p:spPr>
          <a:xfrm>
            <a:off x="914400" y="1524000"/>
            <a:ext cx="7623175" cy="1752600"/>
          </a:xfrm>
        </p:spPr>
        <p:txBody>
          <a:bodyPr/>
          <a:lstStyle>
            <a:lvl1pPr>
              <a:defRPr sz="5000"/>
            </a:lvl1pPr>
          </a:lstStyle>
          <a:p>
            <a:pPr lvl="0"/>
            <a:r>
              <a:rPr lang="zh-CN" altLang="en-US" noProof="0" smtClean="0"/>
              <a:t>单击此处编辑母版标题样式</a:t>
            </a:r>
          </a:p>
        </p:txBody>
      </p:sp>
      <p:sp>
        <p:nvSpPr>
          <p:cNvPr id="47104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zh-CN" altLang="en-US" noProof="0" smtClean="0"/>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fld id="{57717BDE-665B-4DDA-B431-EB0AD3C8577B}" type="datetime1">
              <a:rPr lang="zh-CN" altLang="en-US" smtClean="0"/>
              <a:t>2017/11/28</a:t>
            </a:fld>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zh-CN" smtClean="0"/>
              <a:t>An Introduction to Database System  /314</a:t>
            </a: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DF2E0234-7FF4-425F-8A75-8C76CB845AD2}" type="slidenum">
              <a:rPr lang="en-US" altLang="zh-CN"/>
              <a:pPr>
                <a:defRPr/>
              </a:pPr>
              <a:t>‹#›</a:t>
            </a:fld>
            <a:endParaRPr lang="en-US" altLang="zh-CN"/>
          </a:p>
        </p:txBody>
      </p:sp>
    </p:spTree>
    <p:extLst>
      <p:ext uri="{BB962C8B-B14F-4D97-AF65-F5344CB8AC3E}">
        <p14:creationId xmlns:p14="http://schemas.microsoft.com/office/powerpoint/2010/main" val="3976355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3C960306-4C6D-49B2-85D6-F904F1C9FFF7}" type="datetime1">
              <a:rPr lang="zh-CN" altLang="en-US" smtClean="0"/>
              <a:t>2017/11/28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smtClean="0"/>
              <a:t>An Introduction to Database System  /314</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0E8E5A4-485C-418F-9E93-CF09A3124DD7}" type="slidenum">
              <a:rPr lang="en-US" altLang="zh-CN" smtClean="0"/>
              <a:pPr>
                <a:defRPr/>
              </a:pPr>
              <a:t>‹#›</a:t>
            </a:fld>
            <a:r>
              <a:rPr lang="en-US" altLang="zh-CN" dirty="0" smtClean="0"/>
              <a:t>/314</a:t>
            </a:r>
            <a:endParaRPr lang="en-US" altLang="zh-CN" dirty="0"/>
          </a:p>
        </p:txBody>
      </p:sp>
    </p:spTree>
    <p:extLst>
      <p:ext uri="{BB962C8B-B14F-4D97-AF65-F5344CB8AC3E}">
        <p14:creationId xmlns:p14="http://schemas.microsoft.com/office/powerpoint/2010/main" val="3384201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3374B01B-FEC1-4098-B5CD-0AC7D940EE11}" type="datetime1">
              <a:rPr lang="zh-CN" altLang="en-US" smtClean="0"/>
              <a:t>2017/11/28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smtClean="0"/>
              <a:t>An Introduction to Database System  /314</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F47D2E6-920E-474C-843A-3EE504C8B762}" type="slidenum">
              <a:rPr lang="en-US" altLang="zh-CN" smtClean="0"/>
              <a:pPr>
                <a:defRPr/>
              </a:pPr>
              <a:t>‹#›</a:t>
            </a:fld>
            <a:r>
              <a:rPr lang="en-US" altLang="zh-CN" dirty="0" smtClean="0"/>
              <a:t>/314</a:t>
            </a:r>
            <a:endParaRPr lang="en-US" altLang="zh-CN" dirty="0"/>
          </a:p>
        </p:txBody>
      </p:sp>
    </p:spTree>
    <p:extLst>
      <p:ext uri="{BB962C8B-B14F-4D97-AF65-F5344CB8AC3E}">
        <p14:creationId xmlns:p14="http://schemas.microsoft.com/office/powerpoint/2010/main" val="4234466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00800"/>
            <a:ext cx="2133600" cy="320675"/>
          </a:xfrm>
        </p:spPr>
        <p:txBody>
          <a:bodyPr/>
          <a:lstStyle>
            <a:lvl1pPr>
              <a:defRPr/>
            </a:lvl1pPr>
          </a:lstStyle>
          <a:p>
            <a:fld id="{4D33D908-B77F-4A40-A2E2-6FE49379B2A4}" type="datetime1">
              <a:rPr lang="zh-CN" altLang="en-US" smtClean="0"/>
              <a:t>2017/11/28</a:t>
            </a:fld>
            <a:endParaRPr lang="en-US" altLang="zh-CN"/>
          </a:p>
        </p:txBody>
      </p:sp>
      <p:sp>
        <p:nvSpPr>
          <p:cNvPr id="6" name="页脚占位符 5"/>
          <p:cNvSpPr>
            <a:spLocks noGrp="1"/>
          </p:cNvSpPr>
          <p:nvPr>
            <p:ph type="ftr" sz="quarter" idx="11"/>
          </p:nvPr>
        </p:nvSpPr>
        <p:spPr>
          <a:xfrm>
            <a:off x="5219700" y="6381750"/>
            <a:ext cx="3600450" cy="320675"/>
          </a:xfrm>
        </p:spPr>
        <p:txBody>
          <a:bodyPr/>
          <a:lstStyle>
            <a:lvl1pPr>
              <a:defRPr/>
            </a:lvl1pPr>
          </a:lstStyle>
          <a:p>
            <a:r>
              <a:rPr lang="en-US" altLang="zh-CN" smtClean="0"/>
              <a:t>An Introduction to Database System  /314</a:t>
            </a:r>
            <a:endParaRPr lang="en-US" altLang="zh-CN"/>
          </a:p>
        </p:txBody>
      </p:sp>
    </p:spTree>
    <p:extLst>
      <p:ext uri="{BB962C8B-B14F-4D97-AF65-F5344CB8AC3E}">
        <p14:creationId xmlns:p14="http://schemas.microsoft.com/office/powerpoint/2010/main" val="2805334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57CCF497-48D3-4520-BF18-AF224A0DCF21}" type="datetime1">
              <a:rPr lang="zh-CN" altLang="en-US" smtClean="0"/>
              <a:t>2017/11/28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smtClean="0"/>
              <a:t>An Introduction to Database System  /314</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19726A4-03DA-42F6-BF8E-9F81B2C26F35}" type="slidenum">
              <a:rPr lang="en-US" altLang="zh-CN" smtClean="0"/>
              <a:pPr>
                <a:defRPr/>
              </a:pPr>
              <a:t>‹#›</a:t>
            </a:fld>
            <a:r>
              <a:rPr lang="en-US" altLang="zh-CN" dirty="0" smtClean="0"/>
              <a:t>/314</a:t>
            </a:r>
            <a:endParaRPr lang="en-US" altLang="zh-CN" dirty="0"/>
          </a:p>
        </p:txBody>
      </p:sp>
    </p:spTree>
    <p:extLst>
      <p:ext uri="{BB962C8B-B14F-4D97-AF65-F5344CB8AC3E}">
        <p14:creationId xmlns:p14="http://schemas.microsoft.com/office/powerpoint/2010/main" val="3275652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D11F33CE-A243-4BBF-A6F9-BC54C1D5D572}" type="datetime1">
              <a:rPr lang="zh-CN" altLang="en-US" smtClean="0"/>
              <a:t>2017/11/28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smtClean="0"/>
              <a:t>An Introduction to Database System  /314</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D8DFD7C-2AE5-4C6B-9540-CB561E131AD7}" type="slidenum">
              <a:rPr lang="en-US" altLang="zh-CN" smtClean="0"/>
              <a:pPr>
                <a:defRPr/>
              </a:pPr>
              <a:t>‹#›</a:t>
            </a:fld>
            <a:r>
              <a:rPr lang="en-US" altLang="zh-CN" dirty="0" smtClean="0"/>
              <a:t>/314</a:t>
            </a:r>
            <a:endParaRPr lang="en-US" altLang="zh-CN" dirty="0"/>
          </a:p>
        </p:txBody>
      </p:sp>
    </p:spTree>
    <p:extLst>
      <p:ext uri="{BB962C8B-B14F-4D97-AF65-F5344CB8AC3E}">
        <p14:creationId xmlns:p14="http://schemas.microsoft.com/office/powerpoint/2010/main" val="1820441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5E5F3633-D4CA-4BB2-9883-5B8E9AB0EAF8}" type="datetime1">
              <a:rPr lang="zh-CN" altLang="en-US" smtClean="0"/>
              <a:t>2017/11/28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smtClean="0"/>
              <a:t>An Introduction to Database System  /314</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DC9B66E-F593-489A-901F-FDA6EA0D4D93}" type="slidenum">
              <a:rPr lang="en-US" altLang="zh-CN" smtClean="0"/>
              <a:pPr>
                <a:defRPr/>
              </a:pPr>
              <a:t>‹#›</a:t>
            </a:fld>
            <a:r>
              <a:rPr lang="en-US" altLang="zh-CN" dirty="0" smtClean="0"/>
              <a:t>/314</a:t>
            </a:r>
            <a:endParaRPr lang="en-US" altLang="zh-CN" dirty="0"/>
          </a:p>
        </p:txBody>
      </p:sp>
    </p:spTree>
    <p:extLst>
      <p:ext uri="{BB962C8B-B14F-4D97-AF65-F5344CB8AC3E}">
        <p14:creationId xmlns:p14="http://schemas.microsoft.com/office/powerpoint/2010/main" val="842762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9EE7746C-E4CE-479E-8301-E07EF9492B40}" type="datetime1">
              <a:rPr lang="zh-CN" altLang="en-US" smtClean="0"/>
              <a:t>2017/11/28</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smtClean="0"/>
              <a:t>An Introduction to Database System  /314</a:t>
            </a: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DED4137-BBEE-416A-8517-5BAD57DE2C40}" type="slidenum">
              <a:rPr lang="en-US" altLang="zh-CN" smtClean="0"/>
              <a:pPr>
                <a:defRPr/>
              </a:pPr>
              <a:t>‹#›</a:t>
            </a:fld>
            <a:r>
              <a:rPr lang="en-US" altLang="zh-CN" dirty="0" smtClean="0"/>
              <a:t>/314</a:t>
            </a:r>
            <a:endParaRPr lang="en-US" altLang="zh-CN" dirty="0"/>
          </a:p>
        </p:txBody>
      </p:sp>
    </p:spTree>
    <p:extLst>
      <p:ext uri="{BB962C8B-B14F-4D97-AF65-F5344CB8AC3E}">
        <p14:creationId xmlns:p14="http://schemas.microsoft.com/office/powerpoint/2010/main" val="3356381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E38B2F1B-9BFD-4AF0-B799-C00B0EFAA72E}" type="datetime1">
              <a:rPr lang="zh-CN" altLang="en-US" smtClean="0"/>
              <a:t>2017/11/28</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smtClean="0"/>
              <a:t>An Introduction to Database System  /314</a:t>
            </a: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6B9FEDE5-6CFD-4AAE-B289-80CE535E74D8}" type="slidenum">
              <a:rPr lang="en-US" altLang="zh-CN" smtClean="0"/>
              <a:pPr>
                <a:defRPr/>
              </a:pPr>
              <a:t>‹#›</a:t>
            </a:fld>
            <a:r>
              <a:rPr lang="en-US" altLang="zh-CN" dirty="0" smtClean="0"/>
              <a:t>/314</a:t>
            </a:r>
            <a:endParaRPr lang="en-US" altLang="zh-CN" dirty="0"/>
          </a:p>
        </p:txBody>
      </p:sp>
    </p:spTree>
    <p:extLst>
      <p:ext uri="{BB962C8B-B14F-4D97-AF65-F5344CB8AC3E}">
        <p14:creationId xmlns:p14="http://schemas.microsoft.com/office/powerpoint/2010/main" val="3758897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7426FB37-0673-493E-8038-A3F8D1C90F89}" type="datetime1">
              <a:rPr lang="zh-CN" altLang="en-US" smtClean="0"/>
              <a:t>2017/11/28</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smtClean="0"/>
              <a:t>An Introduction to Database System  /314</a:t>
            </a: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9BD4FB7-58C5-482A-9F92-EBE29D05EA72}" type="slidenum">
              <a:rPr lang="en-US" altLang="zh-CN" smtClean="0"/>
              <a:pPr>
                <a:defRPr/>
              </a:pPr>
              <a:t>‹#›</a:t>
            </a:fld>
            <a:r>
              <a:rPr lang="en-US" altLang="zh-CN" dirty="0" smtClean="0"/>
              <a:t>/314</a:t>
            </a:r>
            <a:endParaRPr lang="en-US" altLang="zh-CN" dirty="0"/>
          </a:p>
        </p:txBody>
      </p:sp>
    </p:spTree>
    <p:extLst>
      <p:ext uri="{BB962C8B-B14F-4D97-AF65-F5344CB8AC3E}">
        <p14:creationId xmlns:p14="http://schemas.microsoft.com/office/powerpoint/2010/main" val="134420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94320141-1983-44C5-9254-129170F0F034}" type="datetime1">
              <a:rPr lang="zh-CN" altLang="en-US" smtClean="0"/>
              <a:t>2017/11/28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smtClean="0"/>
              <a:t>An Introduction to Database System  /314</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DAE7A29-B45F-4183-B574-22E5F70EDA72}" type="slidenum">
              <a:rPr lang="en-US" altLang="zh-CN" smtClean="0"/>
              <a:pPr>
                <a:defRPr/>
              </a:pPr>
              <a:t>‹#›</a:t>
            </a:fld>
            <a:r>
              <a:rPr lang="en-US" altLang="zh-CN" dirty="0" smtClean="0"/>
              <a:t>/314</a:t>
            </a:r>
            <a:endParaRPr lang="en-US" altLang="zh-CN" dirty="0"/>
          </a:p>
        </p:txBody>
      </p:sp>
    </p:spTree>
    <p:extLst>
      <p:ext uri="{BB962C8B-B14F-4D97-AF65-F5344CB8AC3E}">
        <p14:creationId xmlns:p14="http://schemas.microsoft.com/office/powerpoint/2010/main" val="4060500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4BE95D08-D625-48D3-817D-21DB738ED3B0}" type="datetime1">
              <a:rPr lang="zh-CN" altLang="en-US" smtClean="0"/>
              <a:t>2017/11/28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smtClean="0"/>
              <a:t>An Introduction to Database System  /314</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70D04B5-3815-4587-8C07-513CC0CEF8C8}" type="slidenum">
              <a:rPr lang="en-US" altLang="zh-CN" smtClean="0"/>
              <a:pPr>
                <a:defRPr/>
              </a:pPr>
              <a:t>‹#›</a:t>
            </a:fld>
            <a:r>
              <a:rPr lang="en-US" altLang="zh-CN" dirty="0" smtClean="0"/>
              <a:t>/314</a:t>
            </a:r>
            <a:endParaRPr lang="en-US" altLang="zh-CN" dirty="0"/>
          </a:p>
        </p:txBody>
      </p:sp>
    </p:spTree>
    <p:extLst>
      <p:ext uri="{BB962C8B-B14F-4D97-AF65-F5344CB8AC3E}">
        <p14:creationId xmlns:p14="http://schemas.microsoft.com/office/powerpoint/2010/main" val="3857621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70020"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fld id="{8CD29CD2-3FE2-48B9-9EE4-9B86D83A92F7}" type="datetime1">
              <a:rPr lang="zh-CN" altLang="en-US" smtClean="0"/>
              <a:t>2017/11/28</a:t>
            </a:fld>
            <a:endParaRPr lang="en-US" altLang="zh-CN"/>
          </a:p>
        </p:txBody>
      </p:sp>
      <p:sp>
        <p:nvSpPr>
          <p:cNvPr id="47002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r>
              <a:rPr lang="en-US" altLang="zh-CN" smtClean="0"/>
              <a:t>An Introduction to Database System  /314</a:t>
            </a:r>
            <a:endParaRPr lang="en-US" altLang="zh-CN"/>
          </a:p>
        </p:txBody>
      </p:sp>
      <p:sp>
        <p:nvSpPr>
          <p:cNvPr id="470022"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770270B6-0D2E-44DE-BC81-335A4E4F5A5B}" type="slidenum">
              <a:rPr lang="en-US" altLang="zh-CN"/>
              <a:pPr>
                <a:defRPr/>
              </a:pPr>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00"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1" r:id="rId12"/>
  </p:sldLayoutIdLst>
  <p:timing>
    <p:tnLst>
      <p:par>
        <p:cTn id="1" dur="indefinite" restart="never" nodeType="tmRoot"/>
      </p:par>
    </p:tnLst>
  </p:timing>
  <p:hf hd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6.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slide" Target="slide241.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9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type="ftr" sz="quarter" idx="11"/>
          </p:nvPr>
        </p:nvSpPr>
        <p:spPr/>
        <p:txBody>
          <a:bodyPr/>
          <a:lstStyle/>
          <a:p>
            <a:pPr>
              <a:defRPr/>
            </a:pPr>
            <a:r>
              <a:rPr lang="en-US" altLang="zh-CN" smtClean="0"/>
              <a:t>An Introduction to Database System  /314</a:t>
            </a:r>
            <a:endParaRPr lang="en-US" altLang="zh-CN"/>
          </a:p>
        </p:txBody>
      </p:sp>
      <p:sp>
        <p:nvSpPr>
          <p:cNvPr id="3075" name="Rectangle 2"/>
          <p:cNvSpPr>
            <a:spLocks noGrp="1" noChangeArrowheads="1"/>
          </p:cNvSpPr>
          <p:nvPr>
            <p:ph type="ctrTitle"/>
          </p:nvPr>
        </p:nvSpPr>
        <p:spPr/>
        <p:txBody>
          <a:bodyPr/>
          <a:lstStyle/>
          <a:p>
            <a:pPr eaLnBrk="1" hangingPunct="1"/>
            <a:r>
              <a:rPr lang="zh-CN" altLang="en-US" smtClean="0"/>
              <a:t>数据库设计</a:t>
            </a:r>
          </a:p>
        </p:txBody>
      </p:sp>
      <p:sp>
        <p:nvSpPr>
          <p:cNvPr id="3076" name="Rectangle 3"/>
          <p:cNvSpPr>
            <a:spLocks noGrp="1" noChangeArrowheads="1"/>
          </p:cNvSpPr>
          <p:nvPr>
            <p:ph type="subTitle" idx="1"/>
          </p:nvPr>
        </p:nvSpPr>
        <p:spPr/>
        <p:txBody>
          <a:bodyPr/>
          <a:lstStyle/>
          <a:p>
            <a:pPr eaLnBrk="1" hangingPunct="1"/>
            <a:r>
              <a:rPr lang="zh-CN" altLang="en-US" dirty="0" smtClean="0"/>
              <a:t>讲授者：代术成</a:t>
            </a:r>
          </a:p>
        </p:txBody>
      </p:sp>
      <p:sp>
        <p:nvSpPr>
          <p:cNvPr id="2" name="日期占位符 1"/>
          <p:cNvSpPr>
            <a:spLocks noGrp="1"/>
          </p:cNvSpPr>
          <p:nvPr>
            <p:ph type="dt" sz="half" idx="10"/>
          </p:nvPr>
        </p:nvSpPr>
        <p:spPr/>
        <p:txBody>
          <a:bodyPr/>
          <a:lstStyle/>
          <a:p>
            <a:pPr>
              <a:defRPr/>
            </a:pPr>
            <a:fld id="{678535C4-D9A8-4038-B20A-0C1C11A6E8D3}"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DF2E0234-7FF4-425F-8A75-8C76CB845AD2}" type="slidenum">
              <a:rPr lang="en-US" altLang="zh-CN" smtClean="0"/>
              <a:pPr>
                <a:defRPr/>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2291" name="Rectangle 2"/>
          <p:cNvSpPr>
            <a:spLocks noGrp="1" noChangeArrowheads="1"/>
          </p:cNvSpPr>
          <p:nvPr>
            <p:ph type="title"/>
          </p:nvPr>
        </p:nvSpPr>
        <p:spPr/>
        <p:txBody>
          <a:bodyPr/>
          <a:lstStyle/>
          <a:p>
            <a:pPr eaLnBrk="1" hangingPunct="1"/>
            <a:r>
              <a:rPr lang="zh-CN" altLang="en-US" smtClean="0"/>
              <a:t>数据库设计的特点（续）</a:t>
            </a:r>
          </a:p>
        </p:txBody>
      </p:sp>
      <p:grpSp>
        <p:nvGrpSpPr>
          <p:cNvPr id="12292" name="Group 3"/>
          <p:cNvGrpSpPr>
            <a:grpSpLocks/>
          </p:cNvGrpSpPr>
          <p:nvPr/>
        </p:nvGrpSpPr>
        <p:grpSpPr bwMode="auto">
          <a:xfrm>
            <a:off x="1905000" y="1828800"/>
            <a:ext cx="6019800" cy="4495800"/>
            <a:chOff x="4658" y="7588"/>
            <a:chExt cx="3739" cy="3903"/>
          </a:xfrm>
        </p:grpSpPr>
        <p:sp>
          <p:nvSpPr>
            <p:cNvPr id="12293" name="Freeform 4"/>
            <p:cNvSpPr>
              <a:spLocks/>
            </p:cNvSpPr>
            <p:nvPr/>
          </p:nvSpPr>
          <p:spPr bwMode="auto">
            <a:xfrm>
              <a:off x="5836" y="7588"/>
              <a:ext cx="1319" cy="431"/>
            </a:xfrm>
            <a:custGeom>
              <a:avLst/>
              <a:gdLst>
                <a:gd name="T0" fmla="*/ 23 w 2106"/>
                <a:gd name="T1" fmla="*/ 9 h 774"/>
                <a:gd name="T2" fmla="*/ 53 w 2106"/>
                <a:gd name="T3" fmla="*/ 0 h 774"/>
                <a:gd name="T4" fmla="*/ 431 w 2106"/>
                <a:gd name="T5" fmla="*/ 2 h 774"/>
                <a:gd name="T6" fmla="*/ 517 w 2106"/>
                <a:gd name="T7" fmla="*/ 50 h 774"/>
                <a:gd name="T8" fmla="*/ 514 w 2106"/>
                <a:gd name="T9" fmla="*/ 84 h 774"/>
                <a:gd name="T10" fmla="*/ 504 w 2106"/>
                <a:gd name="T11" fmla="*/ 99 h 774"/>
                <a:gd name="T12" fmla="*/ 484 w 2106"/>
                <a:gd name="T13" fmla="*/ 101 h 774"/>
                <a:gd name="T14" fmla="*/ 457 w 2106"/>
                <a:gd name="T15" fmla="*/ 105 h 774"/>
                <a:gd name="T16" fmla="*/ 384 w 2106"/>
                <a:gd name="T17" fmla="*/ 117 h 774"/>
                <a:gd name="T18" fmla="*/ 290 w 2106"/>
                <a:gd name="T19" fmla="*/ 124 h 774"/>
                <a:gd name="T20" fmla="*/ 204 w 2106"/>
                <a:gd name="T21" fmla="*/ 134 h 774"/>
                <a:gd name="T22" fmla="*/ 110 w 2106"/>
                <a:gd name="T23" fmla="*/ 124 h 774"/>
                <a:gd name="T24" fmla="*/ 44 w 2106"/>
                <a:gd name="T25" fmla="*/ 108 h 774"/>
                <a:gd name="T26" fmla="*/ 20 w 2106"/>
                <a:gd name="T27" fmla="*/ 89 h 774"/>
                <a:gd name="T28" fmla="*/ 17 w 2106"/>
                <a:gd name="T29" fmla="*/ 82 h 774"/>
                <a:gd name="T30" fmla="*/ 10 w 2106"/>
                <a:gd name="T31" fmla="*/ 75 h 774"/>
                <a:gd name="T32" fmla="*/ 0 w 2106"/>
                <a:gd name="T33" fmla="*/ 51 h 774"/>
                <a:gd name="T34" fmla="*/ 4 w 2106"/>
                <a:gd name="T35" fmla="*/ 28 h 774"/>
                <a:gd name="T36" fmla="*/ 20 w 2106"/>
                <a:gd name="T37" fmla="*/ 17 h 774"/>
                <a:gd name="T38" fmla="*/ 23 w 2106"/>
                <a:gd name="T39" fmla="*/ 9 h 77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06" h="774">
                  <a:moveTo>
                    <a:pt x="95" y="54"/>
                  </a:moveTo>
                  <a:cubicBezTo>
                    <a:pt x="136" y="27"/>
                    <a:pt x="171" y="16"/>
                    <a:pt x="217" y="0"/>
                  </a:cubicBezTo>
                  <a:cubicBezTo>
                    <a:pt x="729" y="5"/>
                    <a:pt x="1241" y="6"/>
                    <a:pt x="1753" y="14"/>
                  </a:cubicBezTo>
                  <a:cubicBezTo>
                    <a:pt x="1918" y="17"/>
                    <a:pt x="2052" y="131"/>
                    <a:pt x="2106" y="285"/>
                  </a:cubicBezTo>
                  <a:cubicBezTo>
                    <a:pt x="2101" y="353"/>
                    <a:pt x="2099" y="421"/>
                    <a:pt x="2092" y="489"/>
                  </a:cubicBezTo>
                  <a:cubicBezTo>
                    <a:pt x="2090" y="508"/>
                    <a:pt x="2069" y="562"/>
                    <a:pt x="2051" y="571"/>
                  </a:cubicBezTo>
                  <a:cubicBezTo>
                    <a:pt x="2026" y="583"/>
                    <a:pt x="1997" y="578"/>
                    <a:pt x="1970" y="584"/>
                  </a:cubicBezTo>
                  <a:cubicBezTo>
                    <a:pt x="1933" y="592"/>
                    <a:pt x="1897" y="602"/>
                    <a:pt x="1861" y="611"/>
                  </a:cubicBezTo>
                  <a:cubicBezTo>
                    <a:pt x="1761" y="636"/>
                    <a:pt x="1663" y="659"/>
                    <a:pt x="1562" y="679"/>
                  </a:cubicBezTo>
                  <a:cubicBezTo>
                    <a:pt x="1437" y="704"/>
                    <a:pt x="1182" y="720"/>
                    <a:pt x="1182" y="720"/>
                  </a:cubicBezTo>
                  <a:cubicBezTo>
                    <a:pt x="1073" y="757"/>
                    <a:pt x="943" y="760"/>
                    <a:pt x="829" y="774"/>
                  </a:cubicBezTo>
                  <a:cubicBezTo>
                    <a:pt x="696" y="763"/>
                    <a:pt x="578" y="737"/>
                    <a:pt x="448" y="720"/>
                  </a:cubicBezTo>
                  <a:cubicBezTo>
                    <a:pt x="357" y="689"/>
                    <a:pt x="263" y="668"/>
                    <a:pt x="177" y="625"/>
                  </a:cubicBezTo>
                  <a:cubicBezTo>
                    <a:pt x="139" y="569"/>
                    <a:pt x="148" y="539"/>
                    <a:pt x="82" y="516"/>
                  </a:cubicBezTo>
                  <a:cubicBezTo>
                    <a:pt x="77" y="503"/>
                    <a:pt x="74" y="489"/>
                    <a:pt x="68" y="476"/>
                  </a:cubicBezTo>
                  <a:cubicBezTo>
                    <a:pt x="61" y="461"/>
                    <a:pt x="48" y="450"/>
                    <a:pt x="41" y="435"/>
                  </a:cubicBezTo>
                  <a:cubicBezTo>
                    <a:pt x="24" y="396"/>
                    <a:pt x="11" y="342"/>
                    <a:pt x="0" y="299"/>
                  </a:cubicBezTo>
                  <a:cubicBezTo>
                    <a:pt x="5" y="254"/>
                    <a:pt x="4" y="207"/>
                    <a:pt x="14" y="163"/>
                  </a:cubicBezTo>
                  <a:cubicBezTo>
                    <a:pt x="28" y="103"/>
                    <a:pt x="50" y="136"/>
                    <a:pt x="82" y="95"/>
                  </a:cubicBezTo>
                  <a:cubicBezTo>
                    <a:pt x="91" y="84"/>
                    <a:pt x="91" y="68"/>
                    <a:pt x="95" y="54"/>
                  </a:cubicBez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4" name="Text Box 5"/>
            <p:cNvSpPr txBox="1">
              <a:spLocks noChangeArrowheads="1"/>
            </p:cNvSpPr>
            <p:nvPr/>
          </p:nvSpPr>
          <p:spPr bwMode="auto">
            <a:xfrm>
              <a:off x="6040" y="7599"/>
              <a:ext cx="893"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lnSpc>
                  <a:spcPct val="80000"/>
                </a:lnSpc>
              </a:pPr>
              <a:r>
                <a:rPr lang="zh-CN" altLang="en-US" b="1">
                  <a:latin typeface="Times New Roman" pitchFamily="18" charset="0"/>
                </a:rPr>
                <a:t>现实世界</a:t>
              </a:r>
            </a:p>
          </p:txBody>
        </p:sp>
        <p:sp>
          <p:nvSpPr>
            <p:cNvPr id="12295" name="Text Box 6"/>
            <p:cNvSpPr txBox="1">
              <a:spLocks noChangeArrowheads="1"/>
            </p:cNvSpPr>
            <p:nvPr/>
          </p:nvSpPr>
          <p:spPr bwMode="auto">
            <a:xfrm>
              <a:off x="4778" y="8870"/>
              <a:ext cx="1215"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lnSpc>
                  <a:spcPct val="80000"/>
                </a:lnSpc>
              </a:pPr>
              <a:r>
                <a:rPr lang="zh-CN" altLang="en-US" b="1">
                  <a:latin typeface="Times New Roman" pitchFamily="18" charset="0"/>
                </a:rPr>
                <a:t>概念模型设计</a:t>
              </a:r>
            </a:p>
          </p:txBody>
        </p:sp>
        <p:sp>
          <p:nvSpPr>
            <p:cNvPr id="12296" name="Text Box 7"/>
            <p:cNvSpPr txBox="1">
              <a:spLocks noChangeArrowheads="1"/>
            </p:cNvSpPr>
            <p:nvPr/>
          </p:nvSpPr>
          <p:spPr bwMode="auto">
            <a:xfrm>
              <a:off x="4825" y="10573"/>
              <a:ext cx="1074"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lnSpc>
                  <a:spcPct val="80000"/>
                </a:lnSpc>
              </a:pPr>
              <a:r>
                <a:rPr lang="zh-CN" altLang="en-US" b="1">
                  <a:latin typeface="Times New Roman" pitchFamily="18" charset="0"/>
                </a:rPr>
                <a:t>子模式设计</a:t>
              </a:r>
            </a:p>
          </p:txBody>
        </p:sp>
        <p:sp>
          <p:nvSpPr>
            <p:cNvPr id="12297" name="Text Box 8"/>
            <p:cNvSpPr txBox="1">
              <a:spLocks noChangeArrowheads="1"/>
            </p:cNvSpPr>
            <p:nvPr/>
          </p:nvSpPr>
          <p:spPr bwMode="auto">
            <a:xfrm>
              <a:off x="4658" y="10005"/>
              <a:ext cx="1380"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lnSpc>
                  <a:spcPct val="80000"/>
                </a:lnSpc>
              </a:pPr>
              <a:r>
                <a:rPr lang="zh-CN" altLang="en-US" b="1">
                  <a:latin typeface="Times New Roman" pitchFamily="18" charset="0"/>
                </a:rPr>
                <a:t>物理数据库设计</a:t>
              </a:r>
            </a:p>
          </p:txBody>
        </p:sp>
        <p:sp>
          <p:nvSpPr>
            <p:cNvPr id="12298" name="Text Box 9"/>
            <p:cNvSpPr txBox="1">
              <a:spLocks noChangeArrowheads="1"/>
            </p:cNvSpPr>
            <p:nvPr/>
          </p:nvSpPr>
          <p:spPr bwMode="auto">
            <a:xfrm>
              <a:off x="4673" y="9438"/>
              <a:ext cx="1380"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lnSpc>
                  <a:spcPct val="80000"/>
                </a:lnSpc>
              </a:pPr>
              <a:r>
                <a:rPr lang="zh-CN" altLang="en-US" b="1" dirty="0">
                  <a:latin typeface="Times New Roman" pitchFamily="18" charset="0"/>
                </a:rPr>
                <a:t>逻辑数据库设计</a:t>
              </a:r>
            </a:p>
          </p:txBody>
        </p:sp>
        <p:sp>
          <p:nvSpPr>
            <p:cNvPr id="12299" name="Text Box 10"/>
            <p:cNvSpPr txBox="1">
              <a:spLocks noChangeArrowheads="1"/>
            </p:cNvSpPr>
            <p:nvPr/>
          </p:nvSpPr>
          <p:spPr bwMode="auto">
            <a:xfrm>
              <a:off x="4915" y="11140"/>
              <a:ext cx="924"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lnSpc>
                  <a:spcPct val="80000"/>
                </a:lnSpc>
              </a:pPr>
              <a:r>
                <a:rPr lang="zh-CN" altLang="en-US" b="1">
                  <a:latin typeface="Times New Roman" pitchFamily="18" charset="0"/>
                </a:rPr>
                <a:t>建立数据库</a:t>
              </a:r>
            </a:p>
          </p:txBody>
        </p:sp>
        <p:sp>
          <p:nvSpPr>
            <p:cNvPr id="12300" name="Text Box 11"/>
            <p:cNvSpPr txBox="1">
              <a:spLocks noChangeArrowheads="1"/>
            </p:cNvSpPr>
            <p:nvPr/>
          </p:nvSpPr>
          <p:spPr bwMode="auto">
            <a:xfrm>
              <a:off x="4915" y="8303"/>
              <a:ext cx="924"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lnSpc>
                  <a:spcPct val="80000"/>
                </a:lnSpc>
              </a:pPr>
              <a:r>
                <a:rPr lang="zh-CN" altLang="en-US" b="1">
                  <a:latin typeface="Times New Roman" pitchFamily="18" charset="0"/>
                </a:rPr>
                <a:t>数据分析</a:t>
              </a:r>
            </a:p>
          </p:txBody>
        </p:sp>
        <p:sp>
          <p:nvSpPr>
            <p:cNvPr id="12301" name="Text Box 12"/>
            <p:cNvSpPr txBox="1">
              <a:spLocks noChangeArrowheads="1"/>
            </p:cNvSpPr>
            <p:nvPr/>
          </p:nvSpPr>
          <p:spPr bwMode="auto">
            <a:xfrm>
              <a:off x="6938" y="8303"/>
              <a:ext cx="924"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lnSpc>
                  <a:spcPct val="80000"/>
                </a:lnSpc>
              </a:pPr>
              <a:r>
                <a:rPr lang="zh-CN" altLang="en-US" b="1">
                  <a:latin typeface="Times New Roman" pitchFamily="18" charset="0"/>
                </a:rPr>
                <a:t>功能分析</a:t>
              </a:r>
            </a:p>
          </p:txBody>
        </p:sp>
        <p:sp>
          <p:nvSpPr>
            <p:cNvPr id="12302" name="Text Box 13"/>
            <p:cNvSpPr txBox="1">
              <a:spLocks noChangeArrowheads="1"/>
            </p:cNvSpPr>
            <p:nvPr/>
          </p:nvSpPr>
          <p:spPr bwMode="auto">
            <a:xfrm>
              <a:off x="6397" y="8870"/>
              <a:ext cx="923"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lnSpc>
                  <a:spcPct val="80000"/>
                </a:lnSpc>
              </a:pPr>
              <a:r>
                <a:rPr lang="zh-CN" altLang="en-US" b="1">
                  <a:latin typeface="Times New Roman" pitchFamily="18" charset="0"/>
                </a:rPr>
                <a:t>功能模型</a:t>
              </a:r>
            </a:p>
          </p:txBody>
        </p:sp>
        <p:sp>
          <p:nvSpPr>
            <p:cNvPr id="12303" name="Text Box 14"/>
            <p:cNvSpPr txBox="1">
              <a:spLocks noChangeArrowheads="1"/>
            </p:cNvSpPr>
            <p:nvPr/>
          </p:nvSpPr>
          <p:spPr bwMode="auto">
            <a:xfrm>
              <a:off x="7473" y="8870"/>
              <a:ext cx="924"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lnSpc>
                  <a:spcPct val="80000"/>
                </a:lnSpc>
              </a:pPr>
              <a:r>
                <a:rPr lang="zh-CN" altLang="en-US" b="1">
                  <a:latin typeface="Times New Roman" pitchFamily="18" charset="0"/>
                </a:rPr>
                <a:t>功能说明</a:t>
              </a:r>
            </a:p>
          </p:txBody>
        </p:sp>
        <p:sp>
          <p:nvSpPr>
            <p:cNvPr id="12304" name="Text Box 15"/>
            <p:cNvSpPr txBox="1">
              <a:spLocks noChangeArrowheads="1"/>
            </p:cNvSpPr>
            <p:nvPr/>
          </p:nvSpPr>
          <p:spPr bwMode="auto">
            <a:xfrm>
              <a:off x="6938" y="9438"/>
              <a:ext cx="924"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lnSpc>
                  <a:spcPct val="80000"/>
                </a:lnSpc>
              </a:pPr>
              <a:r>
                <a:rPr lang="zh-CN" altLang="en-US" b="1">
                  <a:latin typeface="Times New Roman" pitchFamily="18" charset="0"/>
                </a:rPr>
                <a:t>事务设计</a:t>
              </a:r>
            </a:p>
          </p:txBody>
        </p:sp>
        <p:sp>
          <p:nvSpPr>
            <p:cNvPr id="12305" name="Text Box 16"/>
            <p:cNvSpPr txBox="1">
              <a:spLocks noChangeArrowheads="1"/>
            </p:cNvSpPr>
            <p:nvPr/>
          </p:nvSpPr>
          <p:spPr bwMode="auto">
            <a:xfrm>
              <a:off x="6938" y="10005"/>
              <a:ext cx="924"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lnSpc>
                  <a:spcPct val="80000"/>
                </a:lnSpc>
              </a:pPr>
              <a:r>
                <a:rPr lang="zh-CN" altLang="en-US" b="1">
                  <a:latin typeface="Times New Roman" pitchFamily="18" charset="0"/>
                </a:rPr>
                <a:t>程序说明</a:t>
              </a:r>
            </a:p>
          </p:txBody>
        </p:sp>
        <p:sp>
          <p:nvSpPr>
            <p:cNvPr id="12306" name="Text Box 17"/>
            <p:cNvSpPr txBox="1">
              <a:spLocks noChangeArrowheads="1"/>
            </p:cNvSpPr>
            <p:nvPr/>
          </p:nvSpPr>
          <p:spPr bwMode="auto">
            <a:xfrm>
              <a:off x="6801" y="10573"/>
              <a:ext cx="1215"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lnSpc>
                  <a:spcPct val="80000"/>
                </a:lnSpc>
              </a:pPr>
              <a:r>
                <a:rPr lang="zh-CN" altLang="en-US" b="1">
                  <a:latin typeface="Times New Roman" pitchFamily="18" charset="0"/>
                </a:rPr>
                <a:t>应用程序设计</a:t>
              </a:r>
            </a:p>
          </p:txBody>
        </p:sp>
        <p:sp>
          <p:nvSpPr>
            <p:cNvPr id="12307" name="Text Box 18"/>
            <p:cNvSpPr txBox="1">
              <a:spLocks noChangeArrowheads="1"/>
            </p:cNvSpPr>
            <p:nvPr/>
          </p:nvSpPr>
          <p:spPr bwMode="auto">
            <a:xfrm>
              <a:off x="6796" y="11140"/>
              <a:ext cx="1216" cy="3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lnSpc>
                  <a:spcPct val="80000"/>
                </a:lnSpc>
              </a:pPr>
              <a:r>
                <a:rPr lang="zh-CN" altLang="en-US" b="1">
                  <a:latin typeface="Times New Roman" pitchFamily="18" charset="0"/>
                </a:rPr>
                <a:t>程序编码调试</a:t>
              </a:r>
            </a:p>
          </p:txBody>
        </p:sp>
        <p:sp>
          <p:nvSpPr>
            <p:cNvPr id="12308" name="Line 19"/>
            <p:cNvSpPr>
              <a:spLocks noChangeShapeType="1"/>
            </p:cNvSpPr>
            <p:nvPr/>
          </p:nvSpPr>
          <p:spPr bwMode="auto">
            <a:xfrm flipH="1">
              <a:off x="5319" y="8036"/>
              <a:ext cx="1022" cy="267"/>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2309" name="Line 20"/>
            <p:cNvSpPr>
              <a:spLocks noChangeShapeType="1"/>
            </p:cNvSpPr>
            <p:nvPr/>
          </p:nvSpPr>
          <p:spPr bwMode="auto">
            <a:xfrm>
              <a:off x="5392" y="8637"/>
              <a:ext cx="0" cy="23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2310" name="Line 21"/>
            <p:cNvSpPr>
              <a:spLocks noChangeShapeType="1"/>
            </p:cNvSpPr>
            <p:nvPr/>
          </p:nvSpPr>
          <p:spPr bwMode="auto">
            <a:xfrm flipH="1">
              <a:off x="5366" y="9214"/>
              <a:ext cx="0" cy="22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2311" name="Line 22"/>
            <p:cNvSpPr>
              <a:spLocks noChangeShapeType="1"/>
            </p:cNvSpPr>
            <p:nvPr/>
          </p:nvSpPr>
          <p:spPr bwMode="auto">
            <a:xfrm>
              <a:off x="5358" y="9786"/>
              <a:ext cx="0" cy="21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2312" name="Line 23"/>
            <p:cNvSpPr>
              <a:spLocks noChangeShapeType="1"/>
            </p:cNvSpPr>
            <p:nvPr/>
          </p:nvSpPr>
          <p:spPr bwMode="auto">
            <a:xfrm>
              <a:off x="5358" y="10354"/>
              <a:ext cx="0" cy="21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2313" name="Line 24"/>
            <p:cNvSpPr>
              <a:spLocks noChangeShapeType="1"/>
            </p:cNvSpPr>
            <p:nvPr/>
          </p:nvSpPr>
          <p:spPr bwMode="auto">
            <a:xfrm>
              <a:off x="5366" y="10921"/>
              <a:ext cx="0" cy="23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2314" name="Line 25"/>
            <p:cNvSpPr>
              <a:spLocks noChangeShapeType="1"/>
            </p:cNvSpPr>
            <p:nvPr/>
          </p:nvSpPr>
          <p:spPr bwMode="auto">
            <a:xfrm>
              <a:off x="6785" y="7988"/>
              <a:ext cx="608" cy="325"/>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2315" name="Line 26"/>
            <p:cNvSpPr>
              <a:spLocks noChangeShapeType="1"/>
            </p:cNvSpPr>
            <p:nvPr/>
          </p:nvSpPr>
          <p:spPr bwMode="auto">
            <a:xfrm flipH="1">
              <a:off x="6893" y="8652"/>
              <a:ext cx="376" cy="21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2316" name="Line 27"/>
            <p:cNvSpPr>
              <a:spLocks noChangeShapeType="1"/>
            </p:cNvSpPr>
            <p:nvPr/>
          </p:nvSpPr>
          <p:spPr bwMode="auto">
            <a:xfrm>
              <a:off x="7524" y="8662"/>
              <a:ext cx="459" cy="20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2317" name="Line 28"/>
            <p:cNvSpPr>
              <a:spLocks noChangeShapeType="1"/>
            </p:cNvSpPr>
            <p:nvPr/>
          </p:nvSpPr>
          <p:spPr bwMode="auto">
            <a:xfrm>
              <a:off x="6893" y="9204"/>
              <a:ext cx="434" cy="22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2318" name="Line 29"/>
            <p:cNvSpPr>
              <a:spLocks noChangeShapeType="1"/>
            </p:cNvSpPr>
            <p:nvPr/>
          </p:nvSpPr>
          <p:spPr bwMode="auto">
            <a:xfrm flipH="1">
              <a:off x="7500" y="9204"/>
              <a:ext cx="476" cy="24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2319" name="Line 30"/>
            <p:cNvSpPr>
              <a:spLocks noChangeShapeType="1"/>
            </p:cNvSpPr>
            <p:nvPr/>
          </p:nvSpPr>
          <p:spPr bwMode="auto">
            <a:xfrm>
              <a:off x="7406" y="9771"/>
              <a:ext cx="0" cy="23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2320" name="Line 31"/>
            <p:cNvSpPr>
              <a:spLocks noChangeShapeType="1"/>
            </p:cNvSpPr>
            <p:nvPr/>
          </p:nvSpPr>
          <p:spPr bwMode="auto">
            <a:xfrm>
              <a:off x="7408" y="10339"/>
              <a:ext cx="0" cy="23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2321" name="Line 32"/>
            <p:cNvSpPr>
              <a:spLocks noChangeShapeType="1"/>
            </p:cNvSpPr>
            <p:nvPr/>
          </p:nvSpPr>
          <p:spPr bwMode="auto">
            <a:xfrm>
              <a:off x="7417" y="10921"/>
              <a:ext cx="0" cy="231"/>
            </a:xfrm>
            <a:prstGeom prst="line">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grpSp>
      <p:sp>
        <p:nvSpPr>
          <p:cNvPr id="2" name="日期占位符 1"/>
          <p:cNvSpPr>
            <a:spLocks noGrp="1"/>
          </p:cNvSpPr>
          <p:nvPr>
            <p:ph type="dt" sz="half" idx="10"/>
          </p:nvPr>
        </p:nvSpPr>
        <p:spPr/>
        <p:txBody>
          <a:bodyPr/>
          <a:lstStyle/>
          <a:p>
            <a:pPr>
              <a:defRPr/>
            </a:pPr>
            <a:fld id="{399101C3-7CB9-4925-819E-9FB3D6BC0AA8}"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10</a:t>
            </a:fld>
            <a:endParaRPr lang="en-US" altLang="zh-CN"/>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02403" name="Rectangle 2"/>
          <p:cNvSpPr>
            <a:spLocks noGrp="1" noChangeArrowheads="1"/>
          </p:cNvSpPr>
          <p:nvPr>
            <p:ph type="title"/>
          </p:nvPr>
        </p:nvSpPr>
        <p:spPr/>
        <p:txBody>
          <a:bodyPr/>
          <a:lstStyle/>
          <a:p>
            <a:pPr eaLnBrk="1" hangingPunct="1"/>
            <a:r>
              <a:rPr lang="zh-CN" altLang="en-US" smtClean="0"/>
              <a:t>选择局部应用（续）</a:t>
            </a:r>
          </a:p>
        </p:txBody>
      </p:sp>
      <p:sp>
        <p:nvSpPr>
          <p:cNvPr id="102404" name="Rectangle 3"/>
          <p:cNvSpPr>
            <a:spLocks noGrp="1" noChangeArrowheads="1"/>
          </p:cNvSpPr>
          <p:nvPr>
            <p:ph type="body" idx="1"/>
          </p:nvPr>
        </p:nvSpPr>
        <p:spPr/>
        <p:txBody>
          <a:bodyPr/>
          <a:lstStyle/>
          <a:p>
            <a:pPr eaLnBrk="1" hangingPunct="1">
              <a:lnSpc>
                <a:spcPct val="130000"/>
              </a:lnSpc>
              <a:buFont typeface="Wingdings" pitchFamily="2" charset="2"/>
              <a:buNone/>
            </a:pPr>
            <a:r>
              <a:rPr lang="zh-CN" altLang="en-US" smtClean="0"/>
              <a:t>例：由于</a:t>
            </a:r>
            <a:r>
              <a:rPr lang="zh-CN" altLang="en-US" smtClean="0">
                <a:solidFill>
                  <a:srgbClr val="FF0000"/>
                </a:solidFill>
              </a:rPr>
              <a:t>学籍管理</a:t>
            </a:r>
            <a:r>
              <a:rPr lang="zh-CN" altLang="en-US" smtClean="0"/>
              <a:t>、</a:t>
            </a:r>
            <a:r>
              <a:rPr lang="zh-CN" altLang="en-US" smtClean="0">
                <a:solidFill>
                  <a:srgbClr val="FF0000"/>
                </a:solidFill>
              </a:rPr>
              <a:t>课程管理</a:t>
            </a:r>
            <a:r>
              <a:rPr lang="zh-CN" altLang="en-US" smtClean="0"/>
              <a:t>等都不太复杂，因此可以它们入手设计</a:t>
            </a:r>
            <a:r>
              <a:rPr lang="zh-CN" altLang="en-US" smtClean="0">
                <a:solidFill>
                  <a:srgbClr val="FF0000"/>
                </a:solidFill>
              </a:rPr>
              <a:t>学生管理子系统的分</a:t>
            </a:r>
            <a:r>
              <a:rPr lang="en-US" altLang="zh-CN" smtClean="0">
                <a:solidFill>
                  <a:srgbClr val="FF0000"/>
                </a:solidFill>
              </a:rPr>
              <a:t>E-R</a:t>
            </a:r>
            <a:r>
              <a:rPr lang="zh-CN" altLang="en-US" smtClean="0">
                <a:solidFill>
                  <a:srgbClr val="FF0000"/>
                </a:solidFill>
              </a:rPr>
              <a:t>图</a:t>
            </a:r>
            <a:r>
              <a:rPr lang="zh-CN" altLang="en-US" smtClean="0"/>
              <a:t>。如果局部应用比较复杂，则可以从更下层的数据流图入手。</a:t>
            </a:r>
          </a:p>
        </p:txBody>
      </p:sp>
      <p:sp>
        <p:nvSpPr>
          <p:cNvPr id="2" name="日期占位符 1"/>
          <p:cNvSpPr>
            <a:spLocks noGrp="1"/>
          </p:cNvSpPr>
          <p:nvPr>
            <p:ph type="dt" sz="half" idx="10"/>
          </p:nvPr>
        </p:nvSpPr>
        <p:spPr/>
        <p:txBody>
          <a:bodyPr/>
          <a:lstStyle/>
          <a:p>
            <a:pPr>
              <a:defRPr/>
            </a:pPr>
            <a:fld id="{483134A7-2D10-41ED-A948-6432D93270FF}"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100</a:t>
            </a:fld>
            <a:endParaRPr lang="en-US" altLang="zh-CN"/>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03427" name="Rectangle 2"/>
          <p:cNvSpPr>
            <a:spLocks noGrp="1" noChangeArrowheads="1"/>
          </p:cNvSpPr>
          <p:nvPr>
            <p:ph type="title"/>
          </p:nvPr>
        </p:nvSpPr>
        <p:spPr/>
        <p:txBody>
          <a:bodyPr/>
          <a:lstStyle/>
          <a:p>
            <a:pPr eaLnBrk="1" hangingPunct="1"/>
            <a:r>
              <a:rPr lang="en-US" altLang="zh-CN" smtClean="0"/>
              <a:t>⒉ </a:t>
            </a:r>
            <a:r>
              <a:rPr lang="zh-CN" altLang="en-US" smtClean="0"/>
              <a:t>逐一设计分</a:t>
            </a:r>
            <a:r>
              <a:rPr lang="en-US" altLang="zh-CN" smtClean="0"/>
              <a:t>E-R</a:t>
            </a:r>
            <a:r>
              <a:rPr lang="zh-CN" altLang="en-US" smtClean="0"/>
              <a:t>图</a:t>
            </a:r>
          </a:p>
        </p:txBody>
      </p:sp>
      <p:sp>
        <p:nvSpPr>
          <p:cNvPr id="103428" name="Rectangle 3"/>
          <p:cNvSpPr>
            <a:spLocks noGrp="1" noChangeArrowheads="1"/>
          </p:cNvSpPr>
          <p:nvPr>
            <p:ph type="body" idx="1"/>
          </p:nvPr>
        </p:nvSpPr>
        <p:spPr>
          <a:xfrm>
            <a:off x="914400" y="1828800"/>
            <a:ext cx="7848600" cy="4419600"/>
          </a:xfrm>
        </p:spPr>
        <p:txBody>
          <a:bodyPr/>
          <a:lstStyle/>
          <a:p>
            <a:pPr eaLnBrk="1" hangingPunct="1">
              <a:lnSpc>
                <a:spcPct val="90000"/>
              </a:lnSpc>
            </a:pPr>
            <a:r>
              <a:rPr lang="zh-CN" altLang="en-US" smtClean="0"/>
              <a:t>任务</a:t>
            </a:r>
          </a:p>
          <a:p>
            <a:pPr lvl="1" eaLnBrk="1" hangingPunct="1">
              <a:lnSpc>
                <a:spcPct val="90000"/>
              </a:lnSpc>
            </a:pPr>
            <a:r>
              <a:rPr lang="zh-CN" altLang="en-US" smtClean="0">
                <a:solidFill>
                  <a:srgbClr val="FF0000"/>
                </a:solidFill>
              </a:rPr>
              <a:t>标定局部应用中的实体、属性、码，实体间的联系</a:t>
            </a:r>
          </a:p>
          <a:p>
            <a:pPr lvl="2" eaLnBrk="1" hangingPunct="1">
              <a:lnSpc>
                <a:spcPct val="110000"/>
              </a:lnSpc>
            </a:pPr>
            <a:r>
              <a:rPr lang="zh-CN" altLang="en-US" sz="2600" smtClean="0"/>
              <a:t>将各局部应用涉及的数据分别从</a:t>
            </a:r>
            <a:r>
              <a:rPr lang="zh-CN" altLang="en-US" sz="2600" smtClean="0">
                <a:solidFill>
                  <a:srgbClr val="FF0000"/>
                </a:solidFill>
              </a:rPr>
              <a:t>数据字典</a:t>
            </a:r>
            <a:r>
              <a:rPr lang="zh-CN" altLang="en-US" sz="2600" smtClean="0"/>
              <a:t>中抽取出来，参照</a:t>
            </a:r>
            <a:r>
              <a:rPr lang="zh-CN" altLang="en-US" sz="2600" smtClean="0">
                <a:solidFill>
                  <a:srgbClr val="FF0000"/>
                </a:solidFill>
              </a:rPr>
              <a:t>数据流图</a:t>
            </a:r>
            <a:r>
              <a:rPr lang="zh-CN" altLang="en-US" sz="2600" smtClean="0"/>
              <a:t>，标定各局部应用中的</a:t>
            </a:r>
            <a:r>
              <a:rPr lang="zh-CN" altLang="en-US" sz="2600" smtClean="0">
                <a:solidFill>
                  <a:srgbClr val="FF0000"/>
                </a:solidFill>
              </a:rPr>
              <a:t>实体、实体的属性、标识实体的码，确定实体之间的联系及其类型（</a:t>
            </a:r>
            <a:r>
              <a:rPr lang="en-US" altLang="zh-CN" sz="2600" smtClean="0">
                <a:solidFill>
                  <a:srgbClr val="FF0000"/>
                </a:solidFill>
              </a:rPr>
              <a:t>1:1</a:t>
            </a:r>
            <a:r>
              <a:rPr lang="zh-CN" altLang="en-US" sz="2600" smtClean="0">
                <a:solidFill>
                  <a:srgbClr val="FF0000"/>
                </a:solidFill>
              </a:rPr>
              <a:t>，</a:t>
            </a:r>
            <a:r>
              <a:rPr lang="en-US" altLang="zh-CN" sz="2600" smtClean="0">
                <a:solidFill>
                  <a:srgbClr val="FF0000"/>
                </a:solidFill>
              </a:rPr>
              <a:t>1:n</a:t>
            </a:r>
            <a:r>
              <a:rPr lang="zh-CN" altLang="en-US" sz="2600" smtClean="0">
                <a:solidFill>
                  <a:srgbClr val="FF0000"/>
                </a:solidFill>
              </a:rPr>
              <a:t>，</a:t>
            </a:r>
            <a:r>
              <a:rPr lang="en-US" altLang="zh-CN" sz="2600" smtClean="0">
                <a:solidFill>
                  <a:srgbClr val="FF0000"/>
                </a:solidFill>
              </a:rPr>
              <a:t>m:n</a:t>
            </a:r>
            <a:r>
              <a:rPr lang="zh-CN" altLang="en-US" sz="2600" smtClean="0">
                <a:solidFill>
                  <a:srgbClr val="FF0000"/>
                </a:solidFill>
              </a:rPr>
              <a:t>）</a:t>
            </a:r>
          </a:p>
        </p:txBody>
      </p:sp>
      <p:sp>
        <p:nvSpPr>
          <p:cNvPr id="2" name="日期占位符 1"/>
          <p:cNvSpPr>
            <a:spLocks noGrp="1"/>
          </p:cNvSpPr>
          <p:nvPr>
            <p:ph type="dt" sz="half" idx="10"/>
          </p:nvPr>
        </p:nvSpPr>
        <p:spPr/>
        <p:txBody>
          <a:bodyPr/>
          <a:lstStyle/>
          <a:p>
            <a:pPr>
              <a:defRPr/>
            </a:pPr>
            <a:fld id="{29E55132-4FA3-4C38-B9F6-D95C2E67A4F0}"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101</a:t>
            </a:fld>
            <a:endParaRPr lang="en-US" altLang="zh-CN"/>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04451" name="Rectangle 2"/>
          <p:cNvSpPr>
            <a:spLocks noGrp="1" noChangeArrowheads="1"/>
          </p:cNvSpPr>
          <p:nvPr>
            <p:ph type="title"/>
          </p:nvPr>
        </p:nvSpPr>
        <p:spPr/>
        <p:txBody>
          <a:bodyPr/>
          <a:lstStyle/>
          <a:p>
            <a:pPr eaLnBrk="1" hangingPunct="1"/>
            <a:r>
              <a:rPr lang="zh-CN" altLang="en-US" smtClean="0"/>
              <a:t>逐一设计分</a:t>
            </a:r>
            <a:r>
              <a:rPr lang="en-US" altLang="zh-CN" smtClean="0"/>
              <a:t>E-R</a:t>
            </a:r>
            <a:r>
              <a:rPr lang="zh-CN" altLang="en-US" smtClean="0"/>
              <a:t>图（续）</a:t>
            </a:r>
          </a:p>
        </p:txBody>
      </p:sp>
      <p:sp>
        <p:nvSpPr>
          <p:cNvPr id="104452" name="Rectangle 3"/>
          <p:cNvSpPr>
            <a:spLocks noGrp="1" noChangeArrowheads="1"/>
          </p:cNvSpPr>
          <p:nvPr>
            <p:ph type="body" idx="1"/>
          </p:nvPr>
        </p:nvSpPr>
        <p:spPr/>
        <p:txBody>
          <a:bodyPr/>
          <a:lstStyle/>
          <a:p>
            <a:pPr eaLnBrk="1" hangingPunct="1"/>
            <a:r>
              <a:rPr lang="zh-CN" altLang="en-US" smtClean="0"/>
              <a:t>如何抽象实体和属性</a:t>
            </a:r>
            <a:endParaRPr lang="zh-CN" altLang="en-US" sz="2600" smtClean="0"/>
          </a:p>
          <a:p>
            <a:pPr lvl="1" eaLnBrk="1" hangingPunct="1">
              <a:lnSpc>
                <a:spcPct val="110000"/>
              </a:lnSpc>
              <a:spcBef>
                <a:spcPct val="70000"/>
              </a:spcBef>
            </a:pPr>
            <a:r>
              <a:rPr lang="zh-CN" altLang="en-US" smtClean="0">
                <a:solidFill>
                  <a:srgbClr val="FF0000"/>
                </a:solidFill>
              </a:rPr>
              <a:t>实体</a:t>
            </a:r>
            <a:r>
              <a:rPr lang="zh-CN" altLang="en-US" smtClean="0"/>
              <a:t>：现实世界中一组具有某些</a:t>
            </a:r>
            <a:r>
              <a:rPr lang="zh-CN" altLang="en-US" smtClean="0">
                <a:solidFill>
                  <a:srgbClr val="FF0000"/>
                </a:solidFill>
              </a:rPr>
              <a:t>共同特性和行为</a:t>
            </a:r>
            <a:r>
              <a:rPr lang="zh-CN" altLang="en-US" smtClean="0"/>
              <a:t>的</a:t>
            </a:r>
            <a:r>
              <a:rPr lang="zh-CN" altLang="en-US" smtClean="0">
                <a:solidFill>
                  <a:srgbClr val="FF0000"/>
                </a:solidFill>
              </a:rPr>
              <a:t>对象</a:t>
            </a:r>
            <a:r>
              <a:rPr lang="zh-CN" altLang="en-US" smtClean="0"/>
              <a:t>就可以抽象为一个实体。对象和实体之间是“</a:t>
            </a:r>
            <a:r>
              <a:rPr lang="en-US" altLang="zh-CN" smtClean="0">
                <a:solidFill>
                  <a:srgbClr val="FF0000"/>
                </a:solidFill>
              </a:rPr>
              <a:t>is member of</a:t>
            </a:r>
            <a:r>
              <a:rPr lang="en-US" altLang="zh-CN" smtClean="0"/>
              <a:t>"</a:t>
            </a:r>
            <a:r>
              <a:rPr lang="zh-CN" altLang="en-US" smtClean="0"/>
              <a:t>的关系。</a:t>
            </a:r>
          </a:p>
          <a:p>
            <a:pPr eaLnBrk="1" hangingPunct="1">
              <a:lnSpc>
                <a:spcPct val="110000"/>
              </a:lnSpc>
              <a:spcBef>
                <a:spcPct val="70000"/>
              </a:spcBef>
              <a:buFont typeface="Wingdings" pitchFamily="2" charset="2"/>
              <a:buNone/>
            </a:pPr>
            <a:r>
              <a:rPr lang="zh-CN" altLang="en-US" sz="2600" smtClean="0"/>
              <a:t>    例：在学校环境中，可</a:t>
            </a:r>
            <a:r>
              <a:rPr lang="zh-CN" altLang="en-US" sz="2600" smtClean="0">
                <a:solidFill>
                  <a:srgbClr val="FF0000"/>
                </a:solidFill>
              </a:rPr>
              <a:t>把张三、李四等对象抽象为学生实体</a:t>
            </a:r>
            <a:endParaRPr lang="zh-CN" altLang="en-US" sz="2600" smtClean="0"/>
          </a:p>
        </p:txBody>
      </p:sp>
      <p:sp>
        <p:nvSpPr>
          <p:cNvPr id="2" name="日期占位符 1"/>
          <p:cNvSpPr>
            <a:spLocks noGrp="1"/>
          </p:cNvSpPr>
          <p:nvPr>
            <p:ph type="dt" sz="half" idx="10"/>
          </p:nvPr>
        </p:nvSpPr>
        <p:spPr/>
        <p:txBody>
          <a:bodyPr/>
          <a:lstStyle/>
          <a:p>
            <a:pPr>
              <a:defRPr/>
            </a:pPr>
            <a:fld id="{94A5F6BE-98F8-49F4-B9CB-4B95FC56238A}"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102</a:t>
            </a:fld>
            <a:endParaRPr lang="en-US" altLang="zh-CN"/>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05475" name="Rectangle 2"/>
          <p:cNvSpPr>
            <a:spLocks noGrp="1" noChangeArrowheads="1"/>
          </p:cNvSpPr>
          <p:nvPr>
            <p:ph type="title"/>
          </p:nvPr>
        </p:nvSpPr>
        <p:spPr/>
        <p:txBody>
          <a:bodyPr/>
          <a:lstStyle/>
          <a:p>
            <a:pPr eaLnBrk="1" hangingPunct="1"/>
            <a:r>
              <a:rPr lang="zh-CN" altLang="en-US" smtClean="0"/>
              <a:t>逐一设计分</a:t>
            </a:r>
            <a:r>
              <a:rPr lang="en-US" altLang="zh-CN" smtClean="0"/>
              <a:t>E-R</a:t>
            </a:r>
            <a:r>
              <a:rPr lang="zh-CN" altLang="en-US" smtClean="0"/>
              <a:t>图（续）</a:t>
            </a:r>
          </a:p>
        </p:txBody>
      </p:sp>
      <p:sp>
        <p:nvSpPr>
          <p:cNvPr id="105476" name="Rectangle 3"/>
          <p:cNvSpPr>
            <a:spLocks noGrp="1" noChangeArrowheads="1"/>
          </p:cNvSpPr>
          <p:nvPr>
            <p:ph type="body" idx="1"/>
          </p:nvPr>
        </p:nvSpPr>
        <p:spPr/>
        <p:txBody>
          <a:bodyPr/>
          <a:lstStyle/>
          <a:p>
            <a:pPr lvl="1" eaLnBrk="1" hangingPunct="1">
              <a:lnSpc>
                <a:spcPct val="120000"/>
              </a:lnSpc>
              <a:spcBef>
                <a:spcPct val="70000"/>
              </a:spcBef>
            </a:pPr>
            <a:r>
              <a:rPr lang="zh-CN" altLang="en-US" smtClean="0">
                <a:solidFill>
                  <a:srgbClr val="FF0000"/>
                </a:solidFill>
              </a:rPr>
              <a:t>属性</a:t>
            </a:r>
            <a:r>
              <a:rPr lang="zh-CN" altLang="en-US" smtClean="0"/>
              <a:t>：对象类型的组成成分可以抽象为实体的属性。组成成分与对象类型之间是“</a:t>
            </a:r>
            <a:r>
              <a:rPr lang="en-US" altLang="zh-CN" smtClean="0">
                <a:solidFill>
                  <a:srgbClr val="FF0000"/>
                </a:solidFill>
              </a:rPr>
              <a:t>is part of</a:t>
            </a:r>
            <a:r>
              <a:rPr lang="en-US" altLang="zh-CN" smtClean="0"/>
              <a:t>"</a:t>
            </a:r>
            <a:r>
              <a:rPr lang="zh-CN" altLang="en-US" smtClean="0"/>
              <a:t>的关系。</a:t>
            </a:r>
          </a:p>
          <a:p>
            <a:pPr eaLnBrk="1" hangingPunct="1">
              <a:lnSpc>
                <a:spcPct val="120000"/>
              </a:lnSpc>
              <a:spcBef>
                <a:spcPct val="70000"/>
              </a:spcBef>
              <a:buFont typeface="Wingdings" pitchFamily="2" charset="2"/>
              <a:buNone/>
            </a:pPr>
            <a:r>
              <a:rPr lang="zh-CN" altLang="en-US" sz="2600" smtClean="0"/>
              <a:t>	例：</a:t>
            </a:r>
            <a:r>
              <a:rPr lang="zh-CN" altLang="en-US" sz="2600" smtClean="0">
                <a:solidFill>
                  <a:srgbClr val="FF0000"/>
                </a:solidFill>
              </a:rPr>
              <a:t>学号、姓名、专业、年级等可以抽象为学生实体的属性</a:t>
            </a:r>
            <a:r>
              <a:rPr lang="zh-CN" altLang="en-US" sz="2600" smtClean="0"/>
              <a:t>。其中</a:t>
            </a:r>
            <a:r>
              <a:rPr lang="zh-CN" altLang="en-US" sz="2600" smtClean="0">
                <a:solidFill>
                  <a:srgbClr val="FF0000"/>
                </a:solidFill>
              </a:rPr>
              <a:t>学号为标识学生实体的码</a:t>
            </a:r>
            <a:r>
              <a:rPr lang="zh-CN" altLang="en-US" sz="2600" smtClean="0"/>
              <a:t>。</a:t>
            </a:r>
          </a:p>
        </p:txBody>
      </p:sp>
      <p:sp>
        <p:nvSpPr>
          <p:cNvPr id="2" name="日期占位符 1"/>
          <p:cNvSpPr>
            <a:spLocks noGrp="1"/>
          </p:cNvSpPr>
          <p:nvPr>
            <p:ph type="dt" sz="half" idx="10"/>
          </p:nvPr>
        </p:nvSpPr>
        <p:spPr/>
        <p:txBody>
          <a:bodyPr/>
          <a:lstStyle/>
          <a:p>
            <a:pPr>
              <a:defRPr/>
            </a:pPr>
            <a:fld id="{654E7AFD-AF99-411D-828B-3CC5FEF227BA}"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103</a:t>
            </a:fld>
            <a:endParaRPr lang="en-US" altLang="zh-CN"/>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06499" name="Rectangle 2"/>
          <p:cNvSpPr>
            <a:spLocks noGrp="1" noChangeArrowheads="1"/>
          </p:cNvSpPr>
          <p:nvPr>
            <p:ph type="title"/>
          </p:nvPr>
        </p:nvSpPr>
        <p:spPr/>
        <p:txBody>
          <a:bodyPr/>
          <a:lstStyle/>
          <a:p>
            <a:pPr eaLnBrk="1" hangingPunct="1"/>
            <a:r>
              <a:rPr lang="zh-CN" altLang="en-US" smtClean="0"/>
              <a:t>逐一设计分</a:t>
            </a:r>
            <a:r>
              <a:rPr lang="en-US" altLang="zh-CN" smtClean="0"/>
              <a:t>E-R</a:t>
            </a:r>
            <a:r>
              <a:rPr lang="zh-CN" altLang="en-US" smtClean="0"/>
              <a:t>图（续）</a:t>
            </a:r>
          </a:p>
        </p:txBody>
      </p:sp>
      <p:sp>
        <p:nvSpPr>
          <p:cNvPr id="106500" name="Rectangle 3"/>
          <p:cNvSpPr>
            <a:spLocks noGrp="1" noChangeArrowheads="1"/>
          </p:cNvSpPr>
          <p:nvPr>
            <p:ph type="body" idx="1"/>
          </p:nvPr>
        </p:nvSpPr>
        <p:spPr/>
        <p:txBody>
          <a:bodyPr/>
          <a:lstStyle/>
          <a:p>
            <a:pPr eaLnBrk="1" hangingPunct="1">
              <a:lnSpc>
                <a:spcPct val="90000"/>
              </a:lnSpc>
            </a:pPr>
            <a:r>
              <a:rPr lang="zh-CN" altLang="en-US" sz="3400" smtClean="0"/>
              <a:t>如何区分实体和属性</a:t>
            </a:r>
          </a:p>
          <a:p>
            <a:pPr lvl="1" eaLnBrk="1" hangingPunct="1"/>
            <a:r>
              <a:rPr lang="zh-CN" altLang="en-US" smtClean="0"/>
              <a:t>实体与属性是</a:t>
            </a:r>
            <a:r>
              <a:rPr lang="zh-CN" altLang="en-US" smtClean="0">
                <a:solidFill>
                  <a:srgbClr val="FF0000"/>
                </a:solidFill>
              </a:rPr>
              <a:t>相对而言</a:t>
            </a:r>
            <a:r>
              <a:rPr lang="zh-CN" altLang="en-US" smtClean="0"/>
              <a:t>的。同一事物，在一种应用环境中作为“属性”，在另一种应用环境中就必须作为“实体”。</a:t>
            </a:r>
          </a:p>
          <a:p>
            <a:pPr lvl="1" eaLnBrk="1" hangingPunct="1">
              <a:spcBef>
                <a:spcPct val="60000"/>
              </a:spcBef>
              <a:buFont typeface="Wingdings" pitchFamily="2" charset="2"/>
              <a:buNone/>
            </a:pPr>
            <a:r>
              <a:rPr lang="zh-CN" altLang="en-US" smtClean="0"/>
              <a:t>	例：学校中的</a:t>
            </a:r>
            <a:r>
              <a:rPr lang="zh-CN" altLang="en-US" smtClean="0">
                <a:solidFill>
                  <a:srgbClr val="FF0000"/>
                </a:solidFill>
              </a:rPr>
              <a:t>系</a:t>
            </a:r>
            <a:r>
              <a:rPr lang="zh-CN" altLang="en-US" smtClean="0"/>
              <a:t>，在某种应用环境中，它只是作为“学生”实体的一个属性，表明一个学生属于哪个系；而在另一种环境中，由于需要考虑一个</a:t>
            </a:r>
            <a:r>
              <a:rPr lang="zh-CN" altLang="en-US" smtClean="0">
                <a:solidFill>
                  <a:srgbClr val="FF0000"/>
                </a:solidFill>
              </a:rPr>
              <a:t>系的系主任、教师人数、学生人数、办公地点</a:t>
            </a:r>
            <a:r>
              <a:rPr lang="zh-CN" altLang="en-US" smtClean="0"/>
              <a:t>等，这时它就需要作为实体了。</a:t>
            </a:r>
          </a:p>
          <a:p>
            <a:pPr lvl="1" eaLnBrk="1" hangingPunct="1">
              <a:lnSpc>
                <a:spcPct val="90000"/>
              </a:lnSpc>
            </a:pPr>
            <a:endParaRPr lang="en-US" altLang="zh-CN" sz="2200" smtClean="0"/>
          </a:p>
        </p:txBody>
      </p:sp>
      <p:sp>
        <p:nvSpPr>
          <p:cNvPr id="2" name="日期占位符 1"/>
          <p:cNvSpPr>
            <a:spLocks noGrp="1"/>
          </p:cNvSpPr>
          <p:nvPr>
            <p:ph type="dt" sz="half" idx="10"/>
          </p:nvPr>
        </p:nvSpPr>
        <p:spPr/>
        <p:txBody>
          <a:bodyPr/>
          <a:lstStyle/>
          <a:p>
            <a:pPr>
              <a:defRPr/>
            </a:pPr>
            <a:fld id="{EB680B48-C0F8-4239-812C-D6374A2EC0E2}"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104</a:t>
            </a:fld>
            <a:endParaRPr lang="en-US" altLang="zh-CN"/>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07523" name="Rectangle 2"/>
          <p:cNvSpPr>
            <a:spLocks noGrp="1" noChangeArrowheads="1"/>
          </p:cNvSpPr>
          <p:nvPr>
            <p:ph type="title"/>
          </p:nvPr>
        </p:nvSpPr>
        <p:spPr/>
        <p:txBody>
          <a:bodyPr/>
          <a:lstStyle/>
          <a:p>
            <a:pPr eaLnBrk="1" hangingPunct="1"/>
            <a:r>
              <a:rPr lang="zh-CN" altLang="en-US" smtClean="0"/>
              <a:t>逐一设计分</a:t>
            </a:r>
            <a:r>
              <a:rPr lang="en-US" altLang="zh-CN" smtClean="0"/>
              <a:t>E-R</a:t>
            </a:r>
            <a:r>
              <a:rPr lang="zh-CN" altLang="en-US" smtClean="0"/>
              <a:t>图（续）</a:t>
            </a:r>
          </a:p>
        </p:txBody>
      </p:sp>
      <p:sp>
        <p:nvSpPr>
          <p:cNvPr id="107524" name="Rectangle 3"/>
          <p:cNvSpPr>
            <a:spLocks noGrp="1" noChangeArrowheads="1"/>
          </p:cNvSpPr>
          <p:nvPr>
            <p:ph type="body" idx="1"/>
          </p:nvPr>
        </p:nvSpPr>
        <p:spPr/>
        <p:txBody>
          <a:bodyPr/>
          <a:lstStyle/>
          <a:p>
            <a:pPr lvl="1" eaLnBrk="1" hangingPunct="1"/>
            <a:r>
              <a:rPr lang="zh-CN" altLang="en-US" dirty="0" smtClean="0"/>
              <a:t>一般原则</a:t>
            </a:r>
          </a:p>
          <a:p>
            <a:pPr lvl="2" eaLnBrk="1" hangingPunct="1"/>
            <a:r>
              <a:rPr lang="zh-CN" altLang="en-US" sz="2600" dirty="0" smtClean="0">
                <a:solidFill>
                  <a:srgbClr val="FF0000"/>
                </a:solidFill>
              </a:rPr>
              <a:t>属性不能再具有需要描述的性质</a:t>
            </a:r>
            <a:r>
              <a:rPr lang="zh-CN" altLang="en-US" sz="2600" dirty="0" smtClean="0"/>
              <a:t>。即</a:t>
            </a:r>
            <a:r>
              <a:rPr lang="zh-CN" altLang="en-US" sz="2600" dirty="0" smtClean="0">
                <a:solidFill>
                  <a:srgbClr val="FF0000"/>
                </a:solidFill>
              </a:rPr>
              <a:t>属性必须是不可分的数据项</a:t>
            </a:r>
            <a:r>
              <a:rPr lang="zh-CN" altLang="en-US" sz="2600" dirty="0" smtClean="0"/>
              <a:t>，</a:t>
            </a:r>
            <a:r>
              <a:rPr lang="zh-CN" altLang="en-US" sz="2600" dirty="0" smtClean="0">
                <a:solidFill>
                  <a:srgbClr val="FF0000"/>
                </a:solidFill>
              </a:rPr>
              <a:t>不能再由另一些属性组成</a:t>
            </a:r>
            <a:r>
              <a:rPr lang="zh-CN" altLang="en-US" sz="2600" dirty="0" smtClean="0"/>
              <a:t>。</a:t>
            </a:r>
          </a:p>
          <a:p>
            <a:pPr lvl="2" eaLnBrk="1" hangingPunct="1"/>
            <a:r>
              <a:rPr lang="zh-CN" altLang="en-US" sz="2600" dirty="0" smtClean="0">
                <a:solidFill>
                  <a:srgbClr val="FF0000"/>
                </a:solidFill>
              </a:rPr>
              <a:t>属性不能与其他实体具有联系</a:t>
            </a:r>
            <a:r>
              <a:rPr lang="zh-CN" altLang="en-US" sz="2600" dirty="0" smtClean="0"/>
              <a:t>。联系只发生在实体之间。</a:t>
            </a:r>
          </a:p>
          <a:p>
            <a:pPr lvl="1" eaLnBrk="1" hangingPunct="1"/>
            <a:r>
              <a:rPr lang="zh-CN" altLang="en-US" dirty="0" smtClean="0">
                <a:solidFill>
                  <a:srgbClr val="FF0000"/>
                </a:solidFill>
              </a:rPr>
              <a:t>符合上述两条特性的事物一般作为属性对待</a:t>
            </a:r>
            <a:endParaRPr lang="zh-CN" altLang="en-US" dirty="0" smtClean="0"/>
          </a:p>
          <a:p>
            <a:pPr lvl="1" eaLnBrk="1" hangingPunct="1"/>
            <a:r>
              <a:rPr lang="zh-CN" altLang="en-US" dirty="0" smtClean="0"/>
              <a:t>为了简化</a:t>
            </a:r>
            <a:r>
              <a:rPr lang="en-US" altLang="zh-CN" dirty="0" smtClean="0"/>
              <a:t>E-R</a:t>
            </a:r>
            <a:r>
              <a:rPr lang="zh-CN" altLang="en-US" dirty="0" smtClean="0"/>
              <a:t>图的处置，</a:t>
            </a:r>
            <a:r>
              <a:rPr lang="zh-CN" altLang="en-US" dirty="0" smtClean="0">
                <a:solidFill>
                  <a:srgbClr val="FF0000"/>
                </a:solidFill>
              </a:rPr>
              <a:t>现实世界中的事物凡能够作为属性对待的，应尽量作为属性</a:t>
            </a:r>
            <a:r>
              <a:rPr lang="zh-CN" altLang="en-US" dirty="0" smtClean="0"/>
              <a:t>。</a:t>
            </a:r>
          </a:p>
        </p:txBody>
      </p:sp>
      <p:sp>
        <p:nvSpPr>
          <p:cNvPr id="2" name="日期占位符 1"/>
          <p:cNvSpPr>
            <a:spLocks noGrp="1"/>
          </p:cNvSpPr>
          <p:nvPr>
            <p:ph type="dt" sz="half" idx="10"/>
          </p:nvPr>
        </p:nvSpPr>
        <p:spPr/>
        <p:txBody>
          <a:bodyPr/>
          <a:lstStyle/>
          <a:p>
            <a:pPr>
              <a:defRPr/>
            </a:pPr>
            <a:fld id="{B8A300B0-7CC7-4C1C-84D3-BEF2C415D23A}"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105</a:t>
            </a:fld>
            <a:endParaRPr lang="en-US" altLang="zh-CN"/>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08547" name="Rectangle 2"/>
          <p:cNvSpPr>
            <a:spLocks noGrp="1" noChangeArrowheads="1"/>
          </p:cNvSpPr>
          <p:nvPr>
            <p:ph type="title"/>
          </p:nvPr>
        </p:nvSpPr>
        <p:spPr/>
        <p:txBody>
          <a:bodyPr/>
          <a:lstStyle/>
          <a:p>
            <a:pPr eaLnBrk="1" hangingPunct="1"/>
            <a:r>
              <a:rPr lang="zh-CN" altLang="en-US" smtClean="0"/>
              <a:t>逐一设计分</a:t>
            </a:r>
            <a:r>
              <a:rPr lang="en-US" altLang="zh-CN" smtClean="0"/>
              <a:t>E-R</a:t>
            </a:r>
            <a:r>
              <a:rPr lang="zh-CN" altLang="en-US" smtClean="0"/>
              <a:t>图（续）</a:t>
            </a:r>
          </a:p>
        </p:txBody>
      </p:sp>
      <p:sp>
        <p:nvSpPr>
          <p:cNvPr id="108548" name="Rectangle 3"/>
          <p:cNvSpPr>
            <a:spLocks noGrp="1" noChangeArrowheads="1"/>
          </p:cNvSpPr>
          <p:nvPr>
            <p:ph type="body" idx="1"/>
          </p:nvPr>
        </p:nvSpPr>
        <p:spPr/>
        <p:txBody>
          <a:bodyPr/>
          <a:lstStyle/>
          <a:p>
            <a:pPr lvl="1" eaLnBrk="1" hangingPunct="1"/>
            <a:r>
              <a:rPr lang="zh-CN" altLang="en-US" sz="2200" smtClean="0"/>
              <a:t>举例</a:t>
            </a:r>
          </a:p>
          <a:p>
            <a:pPr lvl="1" eaLnBrk="1" hangingPunct="1">
              <a:buFont typeface="Wingdings" pitchFamily="2" charset="2"/>
              <a:buNone/>
            </a:pPr>
            <a:r>
              <a:rPr lang="zh-CN" altLang="en-US" smtClean="0"/>
              <a:t>例</a:t>
            </a:r>
            <a:r>
              <a:rPr lang="en-US" altLang="zh-CN" smtClean="0"/>
              <a:t>1</a:t>
            </a:r>
            <a:r>
              <a:rPr lang="zh-CN" altLang="en-US" smtClean="0"/>
              <a:t>：“学生”由学号、姓名等属性进一步描述，根据准则１，“学生”只能作为实体，不能作为属性。</a:t>
            </a:r>
          </a:p>
          <a:p>
            <a:pPr lvl="1" eaLnBrk="1" hangingPunct="1">
              <a:buFont typeface="Wingdings" pitchFamily="2" charset="2"/>
              <a:buNone/>
            </a:pPr>
            <a:endParaRPr lang="zh-CN" altLang="en-US" smtClean="0"/>
          </a:p>
          <a:p>
            <a:pPr lvl="1" eaLnBrk="1" hangingPunct="1">
              <a:buFont typeface="Wingdings" pitchFamily="2" charset="2"/>
              <a:buNone/>
            </a:pPr>
            <a:r>
              <a:rPr lang="zh-CN" altLang="en-US" smtClean="0"/>
              <a:t>例</a:t>
            </a:r>
            <a:r>
              <a:rPr lang="en-US" altLang="zh-CN" smtClean="0"/>
              <a:t>2</a:t>
            </a:r>
            <a:r>
              <a:rPr lang="zh-CN" altLang="en-US" smtClean="0"/>
              <a:t>：</a:t>
            </a:r>
            <a:r>
              <a:rPr lang="zh-CN" altLang="en-US" smtClean="0">
                <a:solidFill>
                  <a:srgbClr val="FF0000"/>
                </a:solidFill>
              </a:rPr>
              <a:t>职称通常作为教师实体的属性，但在涉及住房分配时，由于分房与职称有关，也就是说职称与住房实体之间有联系</a:t>
            </a:r>
            <a:r>
              <a:rPr lang="zh-CN" altLang="en-US" smtClean="0"/>
              <a:t>，根据准则２，这时把职称作为实体来处理会更合适些。</a:t>
            </a:r>
          </a:p>
        </p:txBody>
      </p:sp>
      <p:sp>
        <p:nvSpPr>
          <p:cNvPr id="2" name="日期占位符 1"/>
          <p:cNvSpPr>
            <a:spLocks noGrp="1"/>
          </p:cNvSpPr>
          <p:nvPr>
            <p:ph type="dt" sz="half" idx="10"/>
          </p:nvPr>
        </p:nvSpPr>
        <p:spPr/>
        <p:txBody>
          <a:bodyPr/>
          <a:lstStyle/>
          <a:p>
            <a:pPr>
              <a:defRPr/>
            </a:pPr>
            <a:fld id="{9DEF4804-926F-4745-8799-4B918F9346C6}"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106</a:t>
            </a:fld>
            <a:endParaRPr lang="en-US" altLang="zh-CN"/>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09571" name="Rectangle 2"/>
          <p:cNvSpPr>
            <a:spLocks noGrp="1" noChangeArrowheads="1"/>
          </p:cNvSpPr>
          <p:nvPr>
            <p:ph type="title"/>
          </p:nvPr>
        </p:nvSpPr>
        <p:spPr/>
        <p:txBody>
          <a:bodyPr/>
          <a:lstStyle/>
          <a:p>
            <a:pPr eaLnBrk="1" hangingPunct="1"/>
            <a:r>
              <a:rPr lang="zh-CN" altLang="en-US" smtClean="0"/>
              <a:t>逐一设计分</a:t>
            </a:r>
            <a:r>
              <a:rPr lang="en-US" altLang="zh-CN" smtClean="0"/>
              <a:t>E-R</a:t>
            </a:r>
            <a:r>
              <a:rPr lang="zh-CN" altLang="en-US" smtClean="0"/>
              <a:t>图（续）</a:t>
            </a:r>
          </a:p>
        </p:txBody>
      </p:sp>
      <p:sp>
        <p:nvSpPr>
          <p:cNvPr id="109572" name="Rectangle 3"/>
          <p:cNvSpPr>
            <a:spLocks noGrp="1" noChangeArrowheads="1"/>
          </p:cNvSpPr>
          <p:nvPr>
            <p:ph type="body" idx="1"/>
          </p:nvPr>
        </p:nvSpPr>
        <p:spPr/>
        <p:txBody>
          <a:bodyPr/>
          <a:lstStyle/>
          <a:p>
            <a:pPr eaLnBrk="1" hangingPunct="1">
              <a:lnSpc>
                <a:spcPct val="90000"/>
              </a:lnSpc>
            </a:pPr>
            <a:r>
              <a:rPr lang="zh-CN" altLang="en-US" sz="3400" smtClean="0"/>
              <a:t>设计分</a:t>
            </a:r>
            <a:r>
              <a:rPr lang="en-US" altLang="zh-CN" sz="3400" smtClean="0"/>
              <a:t>E-R</a:t>
            </a:r>
            <a:r>
              <a:rPr lang="zh-CN" altLang="en-US" sz="3400" smtClean="0"/>
              <a:t>图的步骤</a:t>
            </a:r>
          </a:p>
          <a:p>
            <a:pPr lvl="1" eaLnBrk="1" hangingPunct="1">
              <a:spcBef>
                <a:spcPct val="70000"/>
              </a:spcBef>
            </a:pPr>
            <a:r>
              <a:rPr lang="zh-CN" altLang="en-US" smtClean="0"/>
              <a:t>（</a:t>
            </a:r>
            <a:r>
              <a:rPr lang="en-US" altLang="zh-CN" smtClean="0"/>
              <a:t>1</a:t>
            </a:r>
            <a:r>
              <a:rPr lang="zh-CN" altLang="en-US" smtClean="0"/>
              <a:t>）以</a:t>
            </a:r>
            <a:r>
              <a:rPr lang="zh-CN" altLang="en-US" smtClean="0">
                <a:solidFill>
                  <a:srgbClr val="FF0000"/>
                </a:solidFill>
              </a:rPr>
              <a:t>数据字典</a:t>
            </a:r>
            <a:r>
              <a:rPr lang="zh-CN" altLang="en-US" smtClean="0"/>
              <a:t>为出发点定义</a:t>
            </a:r>
            <a:r>
              <a:rPr lang="en-US" altLang="zh-CN" smtClean="0"/>
              <a:t>E-R</a:t>
            </a:r>
            <a:r>
              <a:rPr lang="zh-CN" altLang="en-US" smtClean="0"/>
              <a:t>图。</a:t>
            </a:r>
          </a:p>
          <a:p>
            <a:pPr lvl="2" eaLnBrk="1" hangingPunct="1">
              <a:spcBef>
                <a:spcPct val="70000"/>
              </a:spcBef>
            </a:pPr>
            <a:r>
              <a:rPr lang="zh-CN" altLang="en-US" sz="2600" smtClean="0"/>
              <a:t> 数据字典中的“</a:t>
            </a:r>
            <a:r>
              <a:rPr lang="zh-CN" altLang="en-US" sz="2600" smtClean="0">
                <a:solidFill>
                  <a:srgbClr val="FF0000"/>
                </a:solidFill>
              </a:rPr>
              <a:t>数据结构</a:t>
            </a:r>
            <a:r>
              <a:rPr lang="zh-CN" altLang="en-US" sz="2600" smtClean="0"/>
              <a:t>”、“</a:t>
            </a:r>
            <a:r>
              <a:rPr lang="zh-CN" altLang="en-US" sz="2600" smtClean="0">
                <a:solidFill>
                  <a:srgbClr val="FF0000"/>
                </a:solidFill>
              </a:rPr>
              <a:t>数据流</a:t>
            </a:r>
            <a:r>
              <a:rPr lang="zh-CN" altLang="en-US" sz="2600" smtClean="0"/>
              <a:t>”和“</a:t>
            </a:r>
            <a:r>
              <a:rPr lang="zh-CN" altLang="en-US" sz="2600" smtClean="0">
                <a:solidFill>
                  <a:srgbClr val="FF0000"/>
                </a:solidFill>
              </a:rPr>
              <a:t>数据存储</a:t>
            </a:r>
            <a:r>
              <a:rPr lang="zh-CN" altLang="en-US" sz="2600" smtClean="0"/>
              <a:t>”等已</a:t>
            </a:r>
            <a:r>
              <a:rPr lang="zh-CN" altLang="en-US" sz="2600" smtClean="0">
                <a:solidFill>
                  <a:srgbClr val="FF0000"/>
                </a:solidFill>
              </a:rPr>
              <a:t>是若干属性的有意义的聚合</a:t>
            </a:r>
          </a:p>
          <a:p>
            <a:pPr lvl="1" eaLnBrk="1" hangingPunct="1">
              <a:spcBef>
                <a:spcPct val="70000"/>
              </a:spcBef>
            </a:pPr>
            <a:r>
              <a:rPr lang="zh-CN" altLang="en-US" smtClean="0"/>
              <a:t>（</a:t>
            </a:r>
            <a:r>
              <a:rPr lang="en-US" altLang="zh-CN" smtClean="0"/>
              <a:t>2</a:t>
            </a:r>
            <a:r>
              <a:rPr lang="zh-CN" altLang="en-US" smtClean="0"/>
              <a:t>）</a:t>
            </a:r>
            <a:r>
              <a:rPr lang="zh-CN" altLang="en-US" smtClean="0">
                <a:solidFill>
                  <a:srgbClr val="FF0000"/>
                </a:solidFill>
              </a:rPr>
              <a:t>按上面给出的准则进行必要的调整</a:t>
            </a:r>
            <a:endParaRPr lang="zh-CN" altLang="en-US" smtClean="0"/>
          </a:p>
          <a:p>
            <a:pPr lvl="1" eaLnBrk="1" hangingPunct="1">
              <a:lnSpc>
                <a:spcPct val="90000"/>
              </a:lnSpc>
            </a:pPr>
            <a:endParaRPr lang="zh-CN" altLang="en-US" smtClean="0"/>
          </a:p>
          <a:p>
            <a:pPr lvl="1" eaLnBrk="1" hangingPunct="1">
              <a:lnSpc>
                <a:spcPct val="90000"/>
              </a:lnSpc>
            </a:pPr>
            <a:endParaRPr lang="zh-CN" altLang="en-US" smtClean="0"/>
          </a:p>
          <a:p>
            <a:pPr lvl="1" eaLnBrk="1" hangingPunct="1">
              <a:lnSpc>
                <a:spcPct val="90000"/>
              </a:lnSpc>
              <a:buFont typeface="Wingdings" pitchFamily="2" charset="2"/>
              <a:buNone/>
            </a:pPr>
            <a:endParaRPr lang="en-US" altLang="zh-CN" smtClean="0"/>
          </a:p>
        </p:txBody>
      </p:sp>
      <p:sp>
        <p:nvSpPr>
          <p:cNvPr id="2" name="日期占位符 1"/>
          <p:cNvSpPr>
            <a:spLocks noGrp="1"/>
          </p:cNvSpPr>
          <p:nvPr>
            <p:ph type="dt" sz="half" idx="10"/>
          </p:nvPr>
        </p:nvSpPr>
        <p:spPr/>
        <p:txBody>
          <a:bodyPr/>
          <a:lstStyle/>
          <a:p>
            <a:pPr>
              <a:defRPr/>
            </a:pPr>
            <a:fld id="{D6066CE6-621C-48EE-8A0A-40522A93B5BB}"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107</a:t>
            </a:fld>
            <a:endParaRPr lang="en-US" altLang="zh-CN"/>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10595" name="Rectangle 2"/>
          <p:cNvSpPr>
            <a:spLocks noGrp="1" noChangeArrowheads="1"/>
          </p:cNvSpPr>
          <p:nvPr>
            <p:ph type="title"/>
          </p:nvPr>
        </p:nvSpPr>
        <p:spPr/>
        <p:txBody>
          <a:bodyPr/>
          <a:lstStyle/>
          <a:p>
            <a:pPr eaLnBrk="1" hangingPunct="1"/>
            <a:r>
              <a:rPr lang="zh-CN" altLang="en-US" smtClean="0"/>
              <a:t>逐一设计分</a:t>
            </a:r>
            <a:r>
              <a:rPr lang="en-US" altLang="zh-CN" smtClean="0"/>
              <a:t>E-R</a:t>
            </a:r>
            <a:r>
              <a:rPr lang="zh-CN" altLang="en-US" smtClean="0"/>
              <a:t>图（续）</a:t>
            </a:r>
          </a:p>
        </p:txBody>
      </p:sp>
      <p:sp>
        <p:nvSpPr>
          <p:cNvPr id="110596" name="Rectangle 3"/>
          <p:cNvSpPr>
            <a:spLocks noGrp="1" noChangeArrowheads="1"/>
          </p:cNvSpPr>
          <p:nvPr>
            <p:ph type="body" idx="1"/>
          </p:nvPr>
        </p:nvSpPr>
        <p:spPr/>
        <p:txBody>
          <a:bodyPr/>
          <a:lstStyle/>
          <a:p>
            <a:pPr eaLnBrk="1" hangingPunct="1">
              <a:lnSpc>
                <a:spcPct val="90000"/>
              </a:lnSpc>
              <a:buFont typeface="Wingdings" pitchFamily="2" charset="2"/>
              <a:buNone/>
            </a:pPr>
            <a:r>
              <a:rPr lang="zh-CN" altLang="en-US" sz="2600" smtClean="0"/>
              <a:t>例：</a:t>
            </a:r>
            <a:r>
              <a:rPr lang="zh-CN" altLang="en-US" sz="2600" smtClean="0">
                <a:solidFill>
                  <a:srgbClr val="FF0000"/>
                </a:solidFill>
              </a:rPr>
              <a:t>学籍管理</a:t>
            </a:r>
            <a:r>
              <a:rPr lang="zh-CN" altLang="en-US" sz="2600" smtClean="0"/>
              <a:t>局部应用中主要涉及的实体包括</a:t>
            </a:r>
            <a:r>
              <a:rPr lang="zh-CN" altLang="en-US" sz="2600" smtClean="0">
                <a:solidFill>
                  <a:srgbClr val="FF0000"/>
                </a:solidFill>
              </a:rPr>
              <a:t>学生</a:t>
            </a:r>
            <a:r>
              <a:rPr lang="zh-CN" altLang="en-US" sz="2600" smtClean="0"/>
              <a:t>、</a:t>
            </a:r>
            <a:r>
              <a:rPr lang="zh-CN" altLang="en-US" sz="2600" smtClean="0">
                <a:solidFill>
                  <a:srgbClr val="FF0000"/>
                </a:solidFill>
              </a:rPr>
              <a:t>宿舍、档案材料、班级、班主任</a:t>
            </a:r>
            <a:r>
              <a:rPr lang="zh-CN" altLang="en-US" sz="2600" smtClean="0"/>
              <a:t>。</a:t>
            </a:r>
            <a:endParaRPr lang="zh-CN" altLang="en-US" smtClean="0"/>
          </a:p>
          <a:p>
            <a:pPr eaLnBrk="1" hangingPunct="1">
              <a:lnSpc>
                <a:spcPct val="90000"/>
              </a:lnSpc>
              <a:buFont typeface="Wingdings" pitchFamily="2" charset="2"/>
              <a:buNone/>
            </a:pPr>
            <a:endParaRPr lang="zh-CN" altLang="en-US" sz="2600" smtClean="0"/>
          </a:p>
          <a:p>
            <a:pPr eaLnBrk="1" hangingPunct="1">
              <a:lnSpc>
                <a:spcPct val="90000"/>
              </a:lnSpc>
              <a:buFont typeface="Wingdings" pitchFamily="2" charset="2"/>
              <a:buNone/>
            </a:pPr>
            <a:r>
              <a:rPr lang="zh-CN" altLang="en-US" sz="2600" smtClean="0"/>
              <a:t>实体之间的联系：</a:t>
            </a:r>
          </a:p>
          <a:p>
            <a:pPr lvl="1" eaLnBrk="1" hangingPunct="1">
              <a:lnSpc>
                <a:spcPct val="90000"/>
              </a:lnSpc>
            </a:pPr>
            <a:r>
              <a:rPr lang="zh-CN" altLang="en-US" smtClean="0"/>
              <a:t>由于一个宿舍可以住多个学生，而一个学生只能住在某一个宿舍中，因此</a:t>
            </a:r>
            <a:r>
              <a:rPr lang="zh-CN" altLang="en-US" smtClean="0">
                <a:solidFill>
                  <a:srgbClr val="FF0000"/>
                </a:solidFill>
              </a:rPr>
              <a:t>宿舍与学生之间是</a:t>
            </a:r>
            <a:r>
              <a:rPr lang="en-US" altLang="zh-CN" smtClean="0">
                <a:solidFill>
                  <a:srgbClr val="FF0000"/>
                </a:solidFill>
              </a:rPr>
              <a:t>1:n</a:t>
            </a:r>
            <a:r>
              <a:rPr lang="zh-CN" altLang="en-US" smtClean="0">
                <a:solidFill>
                  <a:srgbClr val="FF0000"/>
                </a:solidFill>
              </a:rPr>
              <a:t>的联系</a:t>
            </a:r>
            <a:endParaRPr lang="zh-CN" altLang="en-US" smtClean="0"/>
          </a:p>
          <a:p>
            <a:pPr lvl="1" eaLnBrk="1" hangingPunct="1">
              <a:lnSpc>
                <a:spcPct val="90000"/>
              </a:lnSpc>
            </a:pPr>
            <a:r>
              <a:rPr lang="zh-CN" altLang="en-US" smtClean="0"/>
              <a:t>由于一个班级往往有若干名学生，而一个学生只能属于一个班级，因此</a:t>
            </a:r>
            <a:r>
              <a:rPr lang="zh-CN" altLang="en-US" smtClean="0">
                <a:solidFill>
                  <a:srgbClr val="FF0000"/>
                </a:solidFill>
              </a:rPr>
              <a:t>班级与学生之间也是</a:t>
            </a:r>
            <a:r>
              <a:rPr lang="en-US" altLang="zh-CN" smtClean="0">
                <a:solidFill>
                  <a:srgbClr val="FF0000"/>
                </a:solidFill>
              </a:rPr>
              <a:t>1:n</a:t>
            </a:r>
            <a:r>
              <a:rPr lang="zh-CN" altLang="en-US" smtClean="0">
                <a:solidFill>
                  <a:srgbClr val="FF0000"/>
                </a:solidFill>
              </a:rPr>
              <a:t>的联系</a:t>
            </a:r>
            <a:endParaRPr lang="zh-CN" altLang="en-US" sz="2200" smtClean="0"/>
          </a:p>
        </p:txBody>
      </p:sp>
      <p:sp>
        <p:nvSpPr>
          <p:cNvPr id="2" name="日期占位符 1"/>
          <p:cNvSpPr>
            <a:spLocks noGrp="1"/>
          </p:cNvSpPr>
          <p:nvPr>
            <p:ph type="dt" sz="half" idx="10"/>
          </p:nvPr>
        </p:nvSpPr>
        <p:spPr/>
        <p:txBody>
          <a:bodyPr/>
          <a:lstStyle/>
          <a:p>
            <a:pPr>
              <a:defRPr/>
            </a:pPr>
            <a:fld id="{CD8EEDC0-F985-49FD-B3AD-8CDB471F3D78}"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108</a:t>
            </a:fld>
            <a:endParaRPr lang="en-US" altLang="zh-CN"/>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11619" name="Rectangle 2"/>
          <p:cNvSpPr>
            <a:spLocks noGrp="1" noChangeArrowheads="1"/>
          </p:cNvSpPr>
          <p:nvPr>
            <p:ph type="title"/>
          </p:nvPr>
        </p:nvSpPr>
        <p:spPr/>
        <p:txBody>
          <a:bodyPr/>
          <a:lstStyle/>
          <a:p>
            <a:pPr eaLnBrk="1" hangingPunct="1"/>
            <a:r>
              <a:rPr lang="zh-CN" altLang="en-US" smtClean="0"/>
              <a:t>逐一设计分</a:t>
            </a:r>
            <a:r>
              <a:rPr lang="en-US" altLang="zh-CN" smtClean="0"/>
              <a:t>E-R</a:t>
            </a:r>
            <a:r>
              <a:rPr lang="zh-CN" altLang="en-US" smtClean="0"/>
              <a:t>图（续）</a:t>
            </a:r>
          </a:p>
        </p:txBody>
      </p:sp>
      <p:sp>
        <p:nvSpPr>
          <p:cNvPr id="111620" name="Rectangle 3"/>
          <p:cNvSpPr>
            <a:spLocks noGrp="1" noChangeArrowheads="1"/>
          </p:cNvSpPr>
          <p:nvPr>
            <p:ph type="body" idx="1"/>
          </p:nvPr>
        </p:nvSpPr>
        <p:spPr/>
        <p:txBody>
          <a:bodyPr/>
          <a:lstStyle/>
          <a:p>
            <a:pPr lvl="1" eaLnBrk="1" hangingPunct="1">
              <a:lnSpc>
                <a:spcPct val="90000"/>
              </a:lnSpc>
            </a:pPr>
            <a:r>
              <a:rPr lang="zh-CN" altLang="en-US" smtClean="0"/>
              <a:t>由于班主任同时还要教课，因此班主任与学生之间存在指导联系，</a:t>
            </a:r>
            <a:r>
              <a:rPr lang="zh-CN" altLang="en-US" smtClean="0">
                <a:solidFill>
                  <a:srgbClr val="FF0000"/>
                </a:solidFill>
              </a:rPr>
              <a:t>一个班主任要教多名学生</a:t>
            </a:r>
            <a:r>
              <a:rPr lang="zh-CN" altLang="en-US" smtClean="0"/>
              <a:t>，而一个学生只对应一个班主任，因此</a:t>
            </a:r>
            <a:r>
              <a:rPr lang="zh-CN" altLang="en-US" smtClean="0">
                <a:solidFill>
                  <a:srgbClr val="FF0000"/>
                </a:solidFill>
              </a:rPr>
              <a:t>班主任与学生之间也是</a:t>
            </a:r>
            <a:r>
              <a:rPr lang="en-US" altLang="zh-CN" smtClean="0">
                <a:solidFill>
                  <a:srgbClr val="FF0000"/>
                </a:solidFill>
              </a:rPr>
              <a:t>1:n</a:t>
            </a:r>
            <a:r>
              <a:rPr lang="zh-CN" altLang="en-US" smtClean="0">
                <a:solidFill>
                  <a:srgbClr val="FF0000"/>
                </a:solidFill>
              </a:rPr>
              <a:t>的联系</a:t>
            </a:r>
            <a:endParaRPr lang="zh-CN" altLang="en-US" sz="2200" smtClean="0"/>
          </a:p>
          <a:p>
            <a:pPr lvl="1" eaLnBrk="1" hangingPunct="1">
              <a:lnSpc>
                <a:spcPct val="90000"/>
              </a:lnSpc>
            </a:pPr>
            <a:r>
              <a:rPr lang="zh-CN" altLang="en-US" smtClean="0"/>
              <a:t>而</a:t>
            </a:r>
            <a:r>
              <a:rPr lang="zh-CN" altLang="en-US" smtClean="0">
                <a:solidFill>
                  <a:srgbClr val="FF0000"/>
                </a:solidFill>
              </a:rPr>
              <a:t>学生和他自己的档案材料之间，班级与班主任之间都是</a:t>
            </a:r>
            <a:r>
              <a:rPr lang="en-US" altLang="zh-CN" smtClean="0">
                <a:solidFill>
                  <a:srgbClr val="FF0000"/>
                </a:solidFill>
              </a:rPr>
              <a:t>1:1</a:t>
            </a:r>
            <a:r>
              <a:rPr lang="zh-CN" altLang="en-US" smtClean="0">
                <a:solidFill>
                  <a:srgbClr val="FF0000"/>
                </a:solidFill>
              </a:rPr>
              <a:t>的联系</a:t>
            </a:r>
            <a:endParaRPr lang="zh-CN" altLang="en-US" smtClean="0"/>
          </a:p>
          <a:p>
            <a:pPr lvl="1" eaLnBrk="1" hangingPunct="1">
              <a:lnSpc>
                <a:spcPct val="90000"/>
              </a:lnSpc>
              <a:buFont typeface="Wingdings" pitchFamily="2" charset="2"/>
              <a:buNone/>
            </a:pPr>
            <a:endParaRPr lang="zh-CN" altLang="en-US" smtClean="0"/>
          </a:p>
          <a:p>
            <a:pPr lvl="1" eaLnBrk="1" hangingPunct="1">
              <a:lnSpc>
                <a:spcPct val="90000"/>
              </a:lnSpc>
              <a:buFont typeface="Wingdings" pitchFamily="2" charset="2"/>
              <a:buNone/>
            </a:pPr>
            <a:r>
              <a:rPr lang="zh-CN" altLang="en-US" smtClean="0"/>
              <a:t>学籍管理局部应用的分</a:t>
            </a:r>
            <a:r>
              <a:rPr lang="en-US" altLang="zh-CN" smtClean="0"/>
              <a:t>E-R</a:t>
            </a:r>
            <a:r>
              <a:rPr lang="zh-CN" altLang="en-US" smtClean="0"/>
              <a:t>图草图</a:t>
            </a:r>
          </a:p>
        </p:txBody>
      </p:sp>
      <p:sp>
        <p:nvSpPr>
          <p:cNvPr id="2" name="日期占位符 1"/>
          <p:cNvSpPr>
            <a:spLocks noGrp="1"/>
          </p:cNvSpPr>
          <p:nvPr>
            <p:ph type="dt" sz="half" idx="10"/>
          </p:nvPr>
        </p:nvSpPr>
        <p:spPr/>
        <p:txBody>
          <a:bodyPr/>
          <a:lstStyle/>
          <a:p>
            <a:pPr>
              <a:defRPr/>
            </a:pPr>
            <a:fld id="{75116B97-E080-4E2F-8034-40C65BC828D1}"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109</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3315" name="Rectangle 2"/>
          <p:cNvSpPr>
            <a:spLocks noGrp="1" noChangeArrowheads="1"/>
          </p:cNvSpPr>
          <p:nvPr>
            <p:ph type="title"/>
          </p:nvPr>
        </p:nvSpPr>
        <p:spPr/>
        <p:txBody>
          <a:bodyPr/>
          <a:lstStyle/>
          <a:p>
            <a:pPr eaLnBrk="1" hangingPunct="1"/>
            <a:r>
              <a:rPr lang="zh-CN" altLang="en-US" smtClean="0"/>
              <a:t>数据库设计概述</a:t>
            </a:r>
          </a:p>
        </p:txBody>
      </p:sp>
      <p:sp>
        <p:nvSpPr>
          <p:cNvPr id="13316" name="Rectangle 3"/>
          <p:cNvSpPr>
            <a:spLocks noGrp="1" noChangeArrowheads="1"/>
          </p:cNvSpPr>
          <p:nvPr>
            <p:ph type="body" idx="1"/>
          </p:nvPr>
        </p:nvSpPr>
        <p:spPr>
          <a:xfrm>
            <a:off x="323850" y="1412875"/>
            <a:ext cx="8229600" cy="4530725"/>
          </a:xfrm>
        </p:spPr>
        <p:txBody>
          <a:bodyPr/>
          <a:lstStyle/>
          <a:p>
            <a:pPr eaLnBrk="1" hangingPunct="1">
              <a:lnSpc>
                <a:spcPct val="130000"/>
              </a:lnSpc>
            </a:pPr>
            <a:r>
              <a:rPr lang="zh-CN" altLang="en-US" dirty="0" smtClean="0"/>
              <a:t>数据库和信息系统</a:t>
            </a:r>
          </a:p>
          <a:p>
            <a:pPr eaLnBrk="1" hangingPunct="1">
              <a:lnSpc>
                <a:spcPct val="130000"/>
              </a:lnSpc>
            </a:pPr>
            <a:r>
              <a:rPr lang="zh-CN" altLang="en-US" dirty="0" smtClean="0"/>
              <a:t>数据库设计的特点</a:t>
            </a:r>
          </a:p>
          <a:p>
            <a:pPr eaLnBrk="1" hangingPunct="1">
              <a:lnSpc>
                <a:spcPct val="130000"/>
              </a:lnSpc>
            </a:pPr>
            <a:r>
              <a:rPr lang="zh-CN" altLang="en-US" dirty="0" smtClean="0">
                <a:solidFill>
                  <a:schemeClr val="accent2"/>
                </a:solidFill>
              </a:rPr>
              <a:t>数据库设计方法简述</a:t>
            </a:r>
          </a:p>
          <a:p>
            <a:pPr eaLnBrk="1" hangingPunct="1">
              <a:lnSpc>
                <a:spcPct val="130000"/>
              </a:lnSpc>
            </a:pPr>
            <a:r>
              <a:rPr lang="zh-CN" altLang="en-US" dirty="0" smtClean="0"/>
              <a:t>数据库设计的基本步骤</a:t>
            </a:r>
          </a:p>
        </p:txBody>
      </p:sp>
      <p:sp>
        <p:nvSpPr>
          <p:cNvPr id="2" name="日期占位符 1"/>
          <p:cNvSpPr>
            <a:spLocks noGrp="1"/>
          </p:cNvSpPr>
          <p:nvPr>
            <p:ph type="dt" sz="half" idx="10"/>
          </p:nvPr>
        </p:nvSpPr>
        <p:spPr/>
        <p:txBody>
          <a:bodyPr/>
          <a:lstStyle/>
          <a:p>
            <a:pPr>
              <a:defRPr/>
            </a:pPr>
            <a:fld id="{EAC78FA2-AE54-4844-B47B-D31219D77837}"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11</a:t>
            </a:fld>
            <a:endParaRPr lang="en-US" altLang="zh-CN"/>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12643" name="Rectangle 2"/>
          <p:cNvSpPr>
            <a:spLocks noGrp="1" noChangeArrowheads="1"/>
          </p:cNvSpPr>
          <p:nvPr>
            <p:ph type="title"/>
          </p:nvPr>
        </p:nvSpPr>
        <p:spPr/>
        <p:txBody>
          <a:bodyPr/>
          <a:lstStyle/>
          <a:p>
            <a:pPr eaLnBrk="1" hangingPunct="1"/>
            <a:r>
              <a:rPr lang="zh-CN" altLang="en-US" smtClean="0"/>
              <a:t>逐一设计分</a:t>
            </a:r>
            <a:r>
              <a:rPr lang="en-US" altLang="zh-CN" smtClean="0"/>
              <a:t>E-R</a:t>
            </a:r>
            <a:r>
              <a:rPr lang="zh-CN" altLang="en-US" smtClean="0"/>
              <a:t>图（续）</a:t>
            </a:r>
          </a:p>
        </p:txBody>
      </p:sp>
      <p:sp>
        <p:nvSpPr>
          <p:cNvPr id="112644" name="Rectangle 3"/>
          <p:cNvSpPr>
            <a:spLocks noGrp="1" noChangeArrowheads="1"/>
          </p:cNvSpPr>
          <p:nvPr>
            <p:ph type="body" idx="1"/>
          </p:nvPr>
        </p:nvSpPr>
        <p:spPr/>
        <p:txBody>
          <a:bodyPr/>
          <a:lstStyle/>
          <a:p>
            <a:pPr eaLnBrk="1" hangingPunct="1">
              <a:buFont typeface="Wingdings" pitchFamily="2" charset="2"/>
              <a:buNone/>
            </a:pPr>
            <a:r>
              <a:rPr lang="en-US" altLang="zh-CN" sz="2600" smtClean="0"/>
              <a:t> 	</a:t>
            </a:r>
            <a:r>
              <a:rPr lang="zh-CN" altLang="en-US" sz="2600" smtClean="0"/>
              <a:t>接下来需要进一步斟酌该</a:t>
            </a:r>
            <a:r>
              <a:rPr lang="en-US" altLang="zh-CN" sz="2600" smtClean="0"/>
              <a:t>E-R</a:t>
            </a:r>
            <a:r>
              <a:rPr lang="zh-CN" altLang="en-US" sz="2600" smtClean="0"/>
              <a:t>图，做适当调整。</a:t>
            </a:r>
          </a:p>
          <a:p>
            <a:pPr lvl="1" eaLnBrk="1" hangingPunct="1"/>
            <a:r>
              <a:rPr lang="en-US" altLang="zh-CN" smtClean="0"/>
              <a:t>(1) </a:t>
            </a:r>
            <a:r>
              <a:rPr lang="zh-CN" altLang="en-US" smtClean="0"/>
              <a:t>在一般情况下，</a:t>
            </a:r>
            <a:r>
              <a:rPr lang="zh-CN" altLang="en-US" smtClean="0">
                <a:solidFill>
                  <a:srgbClr val="FF0000"/>
                </a:solidFill>
              </a:rPr>
              <a:t>性别通常作为学生实体的属性，但在本局部应用中，由于宿舍分配与学生性别有关，根据准则２，应该把性别作为实体对待</a:t>
            </a:r>
            <a:endParaRPr lang="zh-CN" altLang="en-US" smtClean="0"/>
          </a:p>
          <a:p>
            <a:pPr lvl="1" eaLnBrk="1" hangingPunct="1"/>
            <a:r>
              <a:rPr lang="en-US" altLang="zh-CN" smtClean="0"/>
              <a:t>(2) </a:t>
            </a:r>
            <a:r>
              <a:rPr lang="zh-CN" altLang="en-US" smtClean="0"/>
              <a:t>数据存储“</a:t>
            </a:r>
            <a:r>
              <a:rPr lang="zh-CN" altLang="en-US" smtClean="0">
                <a:solidFill>
                  <a:srgbClr val="FF0000"/>
                </a:solidFill>
              </a:rPr>
              <a:t>学生登记表</a:t>
            </a:r>
            <a:r>
              <a:rPr lang="zh-CN" altLang="en-US" smtClean="0"/>
              <a:t>”，由于是手工填写，供存档使用，其中有用的部分已转入学生档案材料中，因此这里就不必作为实体了。</a:t>
            </a:r>
          </a:p>
          <a:p>
            <a:pPr lvl="1" eaLnBrk="1" hangingPunct="1">
              <a:buFont typeface="Wingdings" pitchFamily="2" charset="2"/>
              <a:buNone/>
            </a:pPr>
            <a:r>
              <a:rPr lang="zh-CN" altLang="en-US" smtClean="0"/>
              <a:t>最后得到学籍管理局部应用的分</a:t>
            </a:r>
            <a:r>
              <a:rPr lang="en-US" altLang="zh-CN" smtClean="0"/>
              <a:t>E-R</a:t>
            </a:r>
            <a:r>
              <a:rPr lang="zh-CN" altLang="en-US" smtClean="0"/>
              <a:t>图</a:t>
            </a:r>
            <a:endParaRPr lang="zh-CN" altLang="en-US" sz="2200" smtClean="0"/>
          </a:p>
        </p:txBody>
      </p:sp>
      <p:sp>
        <p:nvSpPr>
          <p:cNvPr id="2" name="日期占位符 1"/>
          <p:cNvSpPr>
            <a:spLocks noGrp="1"/>
          </p:cNvSpPr>
          <p:nvPr>
            <p:ph type="dt" sz="half" idx="10"/>
          </p:nvPr>
        </p:nvSpPr>
        <p:spPr/>
        <p:txBody>
          <a:bodyPr/>
          <a:lstStyle/>
          <a:p>
            <a:pPr>
              <a:defRPr/>
            </a:pPr>
            <a:fld id="{D3BBFCF8-64CE-404F-89D5-B0CDBAFFB04F}"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110</a:t>
            </a:fld>
            <a:endParaRPr lang="en-US" altLang="zh-CN"/>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13667" name="Rectangle 2"/>
          <p:cNvSpPr>
            <a:spLocks noGrp="1" noChangeArrowheads="1"/>
          </p:cNvSpPr>
          <p:nvPr>
            <p:ph type="title"/>
          </p:nvPr>
        </p:nvSpPr>
        <p:spPr/>
        <p:txBody>
          <a:bodyPr/>
          <a:lstStyle/>
          <a:p>
            <a:pPr eaLnBrk="1" hangingPunct="1"/>
            <a:r>
              <a:rPr lang="zh-CN" altLang="en-US" smtClean="0"/>
              <a:t>逐一设计分</a:t>
            </a:r>
            <a:r>
              <a:rPr lang="en-US" altLang="zh-CN" smtClean="0"/>
              <a:t>E-R</a:t>
            </a:r>
            <a:r>
              <a:rPr lang="zh-CN" altLang="en-US" smtClean="0"/>
              <a:t>图（续）</a:t>
            </a:r>
          </a:p>
        </p:txBody>
      </p:sp>
      <p:sp>
        <p:nvSpPr>
          <p:cNvPr id="113668" name="Rectangle 3"/>
          <p:cNvSpPr>
            <a:spLocks noGrp="1" noChangeArrowheads="1"/>
          </p:cNvSpPr>
          <p:nvPr>
            <p:ph type="body" idx="1"/>
          </p:nvPr>
        </p:nvSpPr>
        <p:spPr/>
        <p:txBody>
          <a:bodyPr/>
          <a:lstStyle/>
          <a:p>
            <a:pPr eaLnBrk="1" hangingPunct="1">
              <a:lnSpc>
                <a:spcPct val="90000"/>
              </a:lnSpc>
              <a:buFont typeface="Wingdings" pitchFamily="2" charset="2"/>
              <a:buNone/>
            </a:pPr>
            <a:endParaRPr lang="en-US" altLang="zh-CN" sz="2600" smtClean="0"/>
          </a:p>
          <a:p>
            <a:pPr eaLnBrk="1" hangingPunct="1">
              <a:lnSpc>
                <a:spcPct val="90000"/>
              </a:lnSpc>
              <a:buFont typeface="Wingdings" pitchFamily="2" charset="2"/>
              <a:buNone/>
            </a:pPr>
            <a:r>
              <a:rPr lang="zh-CN" altLang="en-US" sz="2600" smtClean="0"/>
              <a:t>　　学生：｛</a:t>
            </a:r>
            <a:r>
              <a:rPr lang="zh-CN" altLang="en-US" sz="2600" u="sng" smtClean="0"/>
              <a:t>学号</a:t>
            </a:r>
            <a:r>
              <a:rPr lang="zh-CN" altLang="en-US" sz="2600" smtClean="0"/>
              <a:t>，姓名，出生日期｝</a:t>
            </a:r>
          </a:p>
          <a:p>
            <a:pPr eaLnBrk="1" hangingPunct="1">
              <a:lnSpc>
                <a:spcPct val="90000"/>
              </a:lnSpc>
              <a:buFont typeface="Wingdings" pitchFamily="2" charset="2"/>
              <a:buNone/>
            </a:pPr>
            <a:r>
              <a:rPr lang="zh-CN" altLang="en-US" sz="2600" smtClean="0"/>
              <a:t>　　性别：｛</a:t>
            </a:r>
            <a:r>
              <a:rPr lang="zh-CN" altLang="en-US" sz="2600" u="sng" smtClean="0"/>
              <a:t>性别</a:t>
            </a:r>
            <a:r>
              <a:rPr lang="zh-CN" altLang="en-US" sz="2600" smtClean="0"/>
              <a:t>｝</a:t>
            </a:r>
          </a:p>
          <a:p>
            <a:pPr eaLnBrk="1" hangingPunct="1">
              <a:lnSpc>
                <a:spcPct val="90000"/>
              </a:lnSpc>
              <a:buFont typeface="Wingdings" pitchFamily="2" charset="2"/>
              <a:buNone/>
            </a:pPr>
            <a:r>
              <a:rPr lang="zh-CN" altLang="en-US" sz="2600" smtClean="0"/>
              <a:t>　　档案材料：｛</a:t>
            </a:r>
            <a:r>
              <a:rPr lang="zh-CN" altLang="en-US" sz="2600" u="sng" smtClean="0"/>
              <a:t>档案号</a:t>
            </a:r>
            <a:r>
              <a:rPr lang="zh-CN" altLang="en-US" sz="2600" smtClean="0"/>
              <a:t>，</a:t>
            </a:r>
            <a:r>
              <a:rPr lang="en-US" altLang="zh-CN" sz="2600" smtClean="0"/>
              <a:t>…… </a:t>
            </a:r>
            <a:r>
              <a:rPr lang="zh-CN" altLang="en-US" sz="2600" smtClean="0"/>
              <a:t>｝</a:t>
            </a:r>
          </a:p>
          <a:p>
            <a:pPr eaLnBrk="1" hangingPunct="1">
              <a:lnSpc>
                <a:spcPct val="90000"/>
              </a:lnSpc>
              <a:buFont typeface="Wingdings" pitchFamily="2" charset="2"/>
              <a:buNone/>
            </a:pPr>
            <a:r>
              <a:rPr lang="zh-CN" altLang="en-US" sz="2600" smtClean="0"/>
              <a:t>　　班级：｛</a:t>
            </a:r>
            <a:r>
              <a:rPr lang="zh-CN" altLang="en-US" sz="2600" u="sng" smtClean="0"/>
              <a:t>班级号</a:t>
            </a:r>
            <a:r>
              <a:rPr lang="zh-CN" altLang="en-US" sz="2600" smtClean="0"/>
              <a:t>，学生人数｝</a:t>
            </a:r>
          </a:p>
          <a:p>
            <a:pPr eaLnBrk="1" hangingPunct="1">
              <a:lnSpc>
                <a:spcPct val="90000"/>
              </a:lnSpc>
              <a:buFont typeface="Wingdings" pitchFamily="2" charset="2"/>
              <a:buNone/>
            </a:pPr>
            <a:r>
              <a:rPr lang="zh-CN" altLang="en-US" sz="2600" smtClean="0"/>
              <a:t>　　班主任：｛</a:t>
            </a:r>
            <a:r>
              <a:rPr lang="zh-CN" altLang="en-US" sz="2600" u="sng" smtClean="0"/>
              <a:t>职工号</a:t>
            </a:r>
            <a:r>
              <a:rPr lang="zh-CN" altLang="en-US" sz="2600" smtClean="0"/>
              <a:t>，姓名，性别，</a:t>
            </a:r>
          </a:p>
          <a:p>
            <a:pPr eaLnBrk="1" hangingPunct="1">
              <a:lnSpc>
                <a:spcPct val="90000"/>
              </a:lnSpc>
              <a:buFont typeface="Wingdings" pitchFamily="2" charset="2"/>
              <a:buNone/>
            </a:pPr>
            <a:r>
              <a:rPr lang="zh-CN" altLang="en-US" sz="2600" smtClean="0"/>
              <a:t>                                    是否为优秀班主任｝</a:t>
            </a:r>
          </a:p>
          <a:p>
            <a:pPr eaLnBrk="1" hangingPunct="1">
              <a:lnSpc>
                <a:spcPct val="90000"/>
              </a:lnSpc>
              <a:buFont typeface="Wingdings" pitchFamily="2" charset="2"/>
              <a:buNone/>
            </a:pPr>
            <a:r>
              <a:rPr lang="zh-CN" altLang="en-US" sz="2600" smtClean="0"/>
              <a:t>        宿舍：｛</a:t>
            </a:r>
            <a:r>
              <a:rPr lang="zh-CN" altLang="en-US" sz="2600" u="sng" smtClean="0"/>
              <a:t>宿舍编号</a:t>
            </a:r>
            <a:r>
              <a:rPr lang="zh-CN" altLang="en-US" sz="2600" smtClean="0"/>
              <a:t>，地址，人数｝</a:t>
            </a:r>
          </a:p>
          <a:p>
            <a:pPr eaLnBrk="1" hangingPunct="1">
              <a:lnSpc>
                <a:spcPct val="90000"/>
              </a:lnSpc>
              <a:buFont typeface="Wingdings" pitchFamily="2" charset="2"/>
              <a:buNone/>
            </a:pPr>
            <a:r>
              <a:rPr lang="zh-CN" altLang="en-US" sz="2600" smtClean="0"/>
              <a:t>    其中有下划线的属性为实体的码。</a:t>
            </a:r>
          </a:p>
        </p:txBody>
      </p:sp>
      <p:sp>
        <p:nvSpPr>
          <p:cNvPr id="2" name="日期占位符 1"/>
          <p:cNvSpPr>
            <a:spLocks noGrp="1"/>
          </p:cNvSpPr>
          <p:nvPr>
            <p:ph type="dt" sz="half" idx="10"/>
          </p:nvPr>
        </p:nvSpPr>
        <p:spPr/>
        <p:txBody>
          <a:bodyPr/>
          <a:lstStyle/>
          <a:p>
            <a:pPr>
              <a:defRPr/>
            </a:pPr>
            <a:fld id="{D61D1933-0335-4F62-82AF-1B57580C00FC}"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111</a:t>
            </a:fld>
            <a:endParaRPr lang="en-US" altLang="zh-CN"/>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14691" name="Rectangle 2"/>
          <p:cNvSpPr>
            <a:spLocks noGrp="1" noChangeArrowheads="1"/>
          </p:cNvSpPr>
          <p:nvPr>
            <p:ph type="title"/>
          </p:nvPr>
        </p:nvSpPr>
        <p:spPr/>
        <p:txBody>
          <a:bodyPr/>
          <a:lstStyle/>
          <a:p>
            <a:pPr eaLnBrk="1" hangingPunct="1"/>
            <a:r>
              <a:rPr lang="zh-CN" altLang="en-US" smtClean="0"/>
              <a:t>逐一设计分</a:t>
            </a:r>
            <a:r>
              <a:rPr lang="en-US" altLang="zh-CN" smtClean="0"/>
              <a:t>E-R</a:t>
            </a:r>
            <a:r>
              <a:rPr lang="zh-CN" altLang="en-US" smtClean="0"/>
              <a:t>图（续）</a:t>
            </a:r>
          </a:p>
        </p:txBody>
      </p:sp>
      <p:sp>
        <p:nvSpPr>
          <p:cNvPr id="114692" name="Rectangle 3"/>
          <p:cNvSpPr>
            <a:spLocks noGrp="1" noChangeArrowheads="1"/>
          </p:cNvSpPr>
          <p:nvPr>
            <p:ph type="body" idx="1"/>
          </p:nvPr>
        </p:nvSpPr>
        <p:spPr/>
        <p:txBody>
          <a:bodyPr/>
          <a:lstStyle/>
          <a:p>
            <a:pPr eaLnBrk="1" hangingPunct="1">
              <a:buFont typeface="Wingdings" pitchFamily="2" charset="2"/>
              <a:buNone/>
            </a:pPr>
            <a:r>
              <a:rPr lang="zh-CN" altLang="en-US" sz="2600" smtClean="0"/>
              <a:t>同样方法可以得到课程管理局部应用的分</a:t>
            </a:r>
            <a:r>
              <a:rPr lang="en-US" altLang="zh-CN" sz="2600" smtClean="0"/>
              <a:t>E-R</a:t>
            </a:r>
            <a:r>
              <a:rPr lang="zh-CN" altLang="en-US" sz="2600" smtClean="0"/>
              <a:t>图</a:t>
            </a:r>
          </a:p>
          <a:p>
            <a:pPr eaLnBrk="1" hangingPunct="1">
              <a:buFont typeface="Wingdings" pitchFamily="2" charset="2"/>
              <a:buNone/>
            </a:pPr>
            <a:endParaRPr lang="zh-CN" altLang="en-US" sz="2600" smtClean="0"/>
          </a:p>
          <a:p>
            <a:pPr eaLnBrk="1" hangingPunct="1">
              <a:buFont typeface="Wingdings" pitchFamily="2" charset="2"/>
              <a:buNone/>
            </a:pPr>
            <a:r>
              <a:rPr lang="zh-CN" altLang="en-US" sz="2600" smtClean="0"/>
              <a:t>各实体的属性分别为：</a:t>
            </a:r>
          </a:p>
          <a:p>
            <a:pPr eaLnBrk="1" hangingPunct="1">
              <a:buFont typeface="Wingdings" pitchFamily="2" charset="2"/>
              <a:buNone/>
            </a:pPr>
            <a:r>
              <a:rPr lang="zh-CN" altLang="en-US" sz="2600" smtClean="0"/>
              <a:t>　　学生：｛姓名，</a:t>
            </a:r>
            <a:r>
              <a:rPr lang="zh-CN" altLang="en-US" sz="2600" u="sng" smtClean="0"/>
              <a:t>学号</a:t>
            </a:r>
            <a:r>
              <a:rPr lang="zh-CN" altLang="en-US" sz="2600" smtClean="0"/>
              <a:t>，性别，年龄，所在系，</a:t>
            </a:r>
          </a:p>
          <a:p>
            <a:pPr eaLnBrk="1" hangingPunct="1">
              <a:buFont typeface="Wingdings" pitchFamily="2" charset="2"/>
              <a:buNone/>
            </a:pPr>
            <a:r>
              <a:rPr lang="zh-CN" altLang="en-US" sz="2600" smtClean="0"/>
              <a:t>                                    年级，平均成绩｝</a:t>
            </a:r>
          </a:p>
          <a:p>
            <a:pPr eaLnBrk="1" hangingPunct="1">
              <a:buFont typeface="Wingdings" pitchFamily="2" charset="2"/>
              <a:buNone/>
            </a:pPr>
            <a:r>
              <a:rPr lang="zh-CN" altLang="en-US" sz="2600" smtClean="0"/>
              <a:t>　　课程：｛</a:t>
            </a:r>
            <a:r>
              <a:rPr lang="zh-CN" altLang="en-US" sz="2600" u="sng" smtClean="0"/>
              <a:t>课程号</a:t>
            </a:r>
            <a:r>
              <a:rPr lang="zh-CN" altLang="en-US" sz="2600" smtClean="0"/>
              <a:t>，课程名，学分｝</a:t>
            </a:r>
          </a:p>
          <a:p>
            <a:pPr eaLnBrk="1" hangingPunct="1">
              <a:buFont typeface="Wingdings" pitchFamily="2" charset="2"/>
              <a:buNone/>
            </a:pPr>
            <a:r>
              <a:rPr lang="zh-CN" altLang="en-US" sz="2600" smtClean="0"/>
              <a:t>　　教师：｛</a:t>
            </a:r>
            <a:r>
              <a:rPr lang="zh-CN" altLang="en-US" sz="2600" u="sng" smtClean="0"/>
              <a:t>职工号</a:t>
            </a:r>
            <a:r>
              <a:rPr lang="zh-CN" altLang="en-US" sz="2600" smtClean="0"/>
              <a:t>，姓名，性别，职称｝</a:t>
            </a:r>
          </a:p>
          <a:p>
            <a:pPr eaLnBrk="1" hangingPunct="1">
              <a:buFont typeface="Wingdings" pitchFamily="2" charset="2"/>
              <a:buNone/>
            </a:pPr>
            <a:r>
              <a:rPr lang="zh-CN" altLang="en-US" sz="2600" smtClean="0"/>
              <a:t>　　教科书：｛</a:t>
            </a:r>
            <a:r>
              <a:rPr lang="zh-CN" altLang="en-US" sz="2600" u="sng" smtClean="0"/>
              <a:t>书号</a:t>
            </a:r>
            <a:r>
              <a:rPr lang="zh-CN" altLang="en-US" sz="2600" smtClean="0"/>
              <a:t>，书名，价钱｝</a:t>
            </a:r>
          </a:p>
          <a:p>
            <a:pPr eaLnBrk="1" hangingPunct="1">
              <a:buFont typeface="Wingdings" pitchFamily="2" charset="2"/>
              <a:buNone/>
            </a:pPr>
            <a:r>
              <a:rPr lang="zh-CN" altLang="en-US" sz="2600" smtClean="0"/>
              <a:t>　　教室：｛</a:t>
            </a:r>
            <a:r>
              <a:rPr lang="zh-CN" altLang="en-US" sz="2600" u="sng" smtClean="0"/>
              <a:t>教室编号</a:t>
            </a:r>
            <a:r>
              <a:rPr lang="zh-CN" altLang="en-US" sz="2600" smtClean="0"/>
              <a:t>，地址，容量｝</a:t>
            </a:r>
          </a:p>
        </p:txBody>
      </p:sp>
      <p:sp>
        <p:nvSpPr>
          <p:cNvPr id="2" name="日期占位符 1"/>
          <p:cNvSpPr>
            <a:spLocks noGrp="1"/>
          </p:cNvSpPr>
          <p:nvPr>
            <p:ph type="dt" sz="half" idx="10"/>
          </p:nvPr>
        </p:nvSpPr>
        <p:spPr/>
        <p:txBody>
          <a:bodyPr/>
          <a:lstStyle/>
          <a:p>
            <a:pPr>
              <a:defRPr/>
            </a:pPr>
            <a:fld id="{1D5DF47B-DC66-4D42-B0B4-C52E23038F10}"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112</a:t>
            </a:fld>
            <a:endParaRPr lang="en-US" altLang="zh-CN"/>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smtClean="0"/>
              <a:t>An Introduction to Database System  /314</a:t>
            </a:r>
            <a:endParaRPr lang="en-US" altLang="zh-CN"/>
          </a:p>
        </p:txBody>
      </p:sp>
      <p:sp>
        <p:nvSpPr>
          <p:cNvPr id="501762" name="Rectangle 2"/>
          <p:cNvSpPr>
            <a:spLocks noGrp="1" noChangeArrowheads="1"/>
          </p:cNvSpPr>
          <p:nvPr>
            <p:ph type="title"/>
          </p:nvPr>
        </p:nvSpPr>
        <p:spPr/>
        <p:txBody>
          <a:bodyPr/>
          <a:lstStyle/>
          <a:p>
            <a:r>
              <a:rPr lang="zh-CN" altLang="en-US">
                <a:ea typeface="宋体" charset="-122"/>
              </a:rPr>
              <a:t>逐一设计分</a:t>
            </a:r>
            <a:r>
              <a:rPr lang="en-US" altLang="zh-CN">
                <a:ea typeface="宋体" charset="-122"/>
              </a:rPr>
              <a:t>E-R</a:t>
            </a:r>
            <a:r>
              <a:rPr lang="zh-CN" altLang="en-US">
                <a:ea typeface="宋体" charset="-122"/>
              </a:rPr>
              <a:t>图（续）</a:t>
            </a:r>
          </a:p>
        </p:txBody>
      </p:sp>
      <p:sp>
        <p:nvSpPr>
          <p:cNvPr id="501766" name="Rectangle 6"/>
          <p:cNvSpPr>
            <a:spLocks noChangeArrowheads="1"/>
          </p:cNvSpPr>
          <p:nvPr/>
        </p:nvSpPr>
        <p:spPr bwMode="auto">
          <a:xfrm>
            <a:off x="3132138" y="5949950"/>
            <a:ext cx="3917950" cy="3968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1" lang="zh-CN" altLang="en-US" sz="2000"/>
              <a:t>职称作为一个实体</a:t>
            </a:r>
          </a:p>
        </p:txBody>
      </p:sp>
      <p:pic>
        <p:nvPicPr>
          <p:cNvPr id="501768" name="Picture 8" descr="7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988" y="1628775"/>
            <a:ext cx="6408737"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B1DD2206-01FB-4C6B-9C91-500329DF5DA6}"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113</a:t>
            </a:fld>
            <a:endParaRPr lang="en-US" altLang="zh-CN"/>
          </a:p>
        </p:txBody>
      </p:sp>
    </p:spTree>
    <p:extLst>
      <p:ext uri="{BB962C8B-B14F-4D97-AF65-F5344CB8AC3E}">
        <p14:creationId xmlns:p14="http://schemas.microsoft.com/office/powerpoint/2010/main" val="356574580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smtClean="0"/>
              <a:t>An Introduction to Database System  /314</a:t>
            </a:r>
            <a:endParaRPr lang="en-US" altLang="zh-CN"/>
          </a:p>
        </p:txBody>
      </p:sp>
      <p:sp>
        <p:nvSpPr>
          <p:cNvPr id="503810" name="Rectangle 2"/>
          <p:cNvSpPr>
            <a:spLocks noGrp="1" noChangeArrowheads="1"/>
          </p:cNvSpPr>
          <p:nvPr>
            <p:ph type="title"/>
          </p:nvPr>
        </p:nvSpPr>
        <p:spPr/>
        <p:txBody>
          <a:bodyPr/>
          <a:lstStyle/>
          <a:p>
            <a:r>
              <a:rPr lang="zh-CN" altLang="en-US">
                <a:ea typeface="宋体" charset="-122"/>
              </a:rPr>
              <a:t>逐一设计分</a:t>
            </a:r>
            <a:r>
              <a:rPr lang="en-US" altLang="zh-CN">
                <a:ea typeface="宋体" charset="-122"/>
              </a:rPr>
              <a:t>E-R</a:t>
            </a:r>
            <a:r>
              <a:rPr lang="zh-CN" altLang="en-US">
                <a:ea typeface="宋体" charset="-122"/>
              </a:rPr>
              <a:t>图（续）</a:t>
            </a:r>
          </a:p>
        </p:txBody>
      </p:sp>
      <p:sp>
        <p:nvSpPr>
          <p:cNvPr id="503812" name="Rectangle 4"/>
          <p:cNvSpPr>
            <a:spLocks noChangeArrowheads="1"/>
          </p:cNvSpPr>
          <p:nvPr/>
        </p:nvSpPr>
        <p:spPr bwMode="auto">
          <a:xfrm>
            <a:off x="2916238" y="5691188"/>
            <a:ext cx="3917950" cy="3968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1" lang="zh-CN" altLang="en-US" sz="2000"/>
              <a:t>病房作为一个实体</a:t>
            </a:r>
          </a:p>
        </p:txBody>
      </p:sp>
      <p:pic>
        <p:nvPicPr>
          <p:cNvPr id="503813" name="Picture 5" descr="7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288" y="2062163"/>
            <a:ext cx="8280400" cy="3382962"/>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pPr>
              <a:defRPr/>
            </a:pPr>
            <a:fld id="{88D66310-2341-426F-A41F-70155470E133}"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114</a:t>
            </a:fld>
            <a:endParaRPr lang="en-US" altLang="zh-CN"/>
          </a:p>
        </p:txBody>
      </p:sp>
    </p:spTree>
    <p:extLst>
      <p:ext uri="{BB962C8B-B14F-4D97-AF65-F5344CB8AC3E}">
        <p14:creationId xmlns:p14="http://schemas.microsoft.com/office/powerpoint/2010/main" val="358570709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smtClean="0"/>
              <a:t>An Introduction to Database System  /314</a:t>
            </a:r>
            <a:endParaRPr lang="en-US" altLang="zh-CN"/>
          </a:p>
        </p:txBody>
      </p:sp>
      <p:sp>
        <p:nvSpPr>
          <p:cNvPr id="505858" name="Rectangle 2"/>
          <p:cNvSpPr>
            <a:spLocks noGrp="1" noChangeArrowheads="1"/>
          </p:cNvSpPr>
          <p:nvPr>
            <p:ph type="title"/>
          </p:nvPr>
        </p:nvSpPr>
        <p:spPr/>
        <p:txBody>
          <a:bodyPr/>
          <a:lstStyle/>
          <a:p>
            <a:r>
              <a:rPr lang="zh-CN" altLang="en-US">
                <a:ea typeface="宋体" charset="-122"/>
              </a:rPr>
              <a:t>逐一设计分</a:t>
            </a:r>
            <a:r>
              <a:rPr lang="en-US" altLang="zh-CN">
                <a:ea typeface="宋体" charset="-122"/>
              </a:rPr>
              <a:t>E-R</a:t>
            </a:r>
            <a:r>
              <a:rPr lang="zh-CN" altLang="en-US">
                <a:ea typeface="宋体" charset="-122"/>
              </a:rPr>
              <a:t>图（续）</a:t>
            </a:r>
          </a:p>
        </p:txBody>
      </p:sp>
      <p:sp>
        <p:nvSpPr>
          <p:cNvPr id="505859" name="Rectangle 3"/>
          <p:cNvSpPr>
            <a:spLocks noChangeArrowheads="1"/>
          </p:cNvSpPr>
          <p:nvPr/>
        </p:nvSpPr>
        <p:spPr bwMode="auto">
          <a:xfrm>
            <a:off x="2916238" y="5691188"/>
            <a:ext cx="3917950" cy="3968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1" lang="zh-CN" altLang="en-US" sz="2000"/>
              <a:t>仓库作为一个实体</a:t>
            </a:r>
          </a:p>
        </p:txBody>
      </p:sp>
      <p:pic>
        <p:nvPicPr>
          <p:cNvPr id="505864" name="Picture 8" descr="7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288" y="1700213"/>
            <a:ext cx="7991475"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CAA4B059-C0D4-4081-995D-A0825B7B8B53}"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115</a:t>
            </a:fld>
            <a:endParaRPr lang="en-US" altLang="zh-CN"/>
          </a:p>
        </p:txBody>
      </p:sp>
    </p:spTree>
    <p:extLst>
      <p:ext uri="{BB962C8B-B14F-4D97-AF65-F5344CB8AC3E}">
        <p14:creationId xmlns:p14="http://schemas.microsoft.com/office/powerpoint/2010/main" val="251405058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An Introduction to Database System  /314</a:t>
            </a:r>
            <a:endParaRPr lang="en-US" altLang="zh-CN"/>
          </a:p>
        </p:txBody>
      </p:sp>
      <p:sp>
        <p:nvSpPr>
          <p:cNvPr id="500738" name="Rectangle 2"/>
          <p:cNvSpPr>
            <a:spLocks noGrp="1" noChangeArrowheads="1"/>
          </p:cNvSpPr>
          <p:nvPr>
            <p:ph type="title"/>
          </p:nvPr>
        </p:nvSpPr>
        <p:spPr/>
        <p:txBody>
          <a:bodyPr/>
          <a:lstStyle/>
          <a:p>
            <a:r>
              <a:rPr lang="zh-CN" altLang="en-US">
                <a:ea typeface="宋体" charset="-122"/>
              </a:rPr>
              <a:t>逐一设计分</a:t>
            </a:r>
            <a:r>
              <a:rPr lang="en-US" altLang="zh-CN">
                <a:ea typeface="宋体" charset="-122"/>
              </a:rPr>
              <a:t>E-R</a:t>
            </a:r>
            <a:r>
              <a:rPr lang="zh-CN" altLang="en-US">
                <a:ea typeface="宋体" charset="-122"/>
              </a:rPr>
              <a:t>图（续）</a:t>
            </a:r>
          </a:p>
        </p:txBody>
      </p:sp>
      <p:sp>
        <p:nvSpPr>
          <p:cNvPr id="500739" name="Rectangle 3"/>
          <p:cNvSpPr>
            <a:spLocks noGrp="1" noChangeArrowheads="1"/>
          </p:cNvSpPr>
          <p:nvPr>
            <p:ph type="body" idx="1"/>
          </p:nvPr>
        </p:nvSpPr>
        <p:spPr/>
        <p:txBody>
          <a:bodyPr/>
          <a:lstStyle/>
          <a:p>
            <a:pPr lvl="1">
              <a:buFont typeface="Wingdings" pitchFamily="2" charset="2"/>
              <a:buNone/>
            </a:pPr>
            <a:r>
              <a:rPr lang="zh-CN" altLang="en-US" b="1">
                <a:ea typeface="宋体" charset="-122"/>
              </a:rPr>
              <a:t>［实例］销售管理子系统分</a:t>
            </a:r>
            <a:r>
              <a:rPr lang="en-US" altLang="zh-CN" b="1">
                <a:ea typeface="宋体" charset="-122"/>
              </a:rPr>
              <a:t>E-R</a:t>
            </a:r>
            <a:r>
              <a:rPr lang="zh-CN" altLang="en-US" b="1">
                <a:ea typeface="宋体" charset="-122"/>
              </a:rPr>
              <a:t>图的设计</a:t>
            </a:r>
          </a:p>
          <a:p>
            <a:pPr lvl="1">
              <a:buFont typeface="Wingdings" pitchFamily="2" charset="2"/>
              <a:buNone/>
            </a:pPr>
            <a:endParaRPr lang="zh-CN" altLang="en-US" b="1">
              <a:ea typeface="宋体" charset="-122"/>
            </a:endParaRPr>
          </a:p>
          <a:p>
            <a:pPr lvl="1">
              <a:buFont typeface="Wingdings" pitchFamily="2" charset="2"/>
              <a:buChar char="v"/>
            </a:pPr>
            <a:r>
              <a:rPr lang="zh-CN" altLang="en-US">
                <a:ea typeface="宋体" charset="-122"/>
              </a:rPr>
              <a:t>销售管理子系统的主要功能：</a:t>
            </a:r>
          </a:p>
          <a:p>
            <a:pPr lvl="2">
              <a:buClr>
                <a:schemeClr val="accent1"/>
              </a:buClr>
              <a:buSzPct val="70000"/>
              <a:buFont typeface="Wingdings" pitchFamily="2" charset="2"/>
              <a:buChar char="n"/>
            </a:pPr>
            <a:r>
              <a:rPr lang="zh-CN" altLang="en-US">
                <a:ea typeface="宋体" charset="-122"/>
              </a:rPr>
              <a:t>处理顾客和销售员送来的订单</a:t>
            </a:r>
          </a:p>
          <a:p>
            <a:pPr lvl="2">
              <a:buClr>
                <a:schemeClr val="accent1"/>
              </a:buClr>
              <a:buSzPct val="70000"/>
              <a:buFont typeface="Wingdings" pitchFamily="2" charset="2"/>
              <a:buChar char="n"/>
            </a:pPr>
            <a:r>
              <a:rPr lang="zh-CN" altLang="en-US">
                <a:ea typeface="宋体" charset="-122"/>
              </a:rPr>
              <a:t>工厂是根据订货安排生产的</a:t>
            </a:r>
          </a:p>
          <a:p>
            <a:pPr lvl="2">
              <a:buClr>
                <a:schemeClr val="accent1"/>
              </a:buClr>
              <a:buSzPct val="70000"/>
              <a:buFont typeface="Wingdings" pitchFamily="2" charset="2"/>
              <a:buChar char="n"/>
            </a:pPr>
            <a:r>
              <a:rPr lang="zh-CN" altLang="en-US">
                <a:ea typeface="宋体" charset="-122"/>
              </a:rPr>
              <a:t>交出货物同时开出发票</a:t>
            </a:r>
          </a:p>
          <a:p>
            <a:pPr lvl="2">
              <a:buClr>
                <a:schemeClr val="accent1"/>
              </a:buClr>
              <a:buSzPct val="70000"/>
              <a:buFont typeface="Wingdings" pitchFamily="2" charset="2"/>
              <a:buChar char="n"/>
            </a:pPr>
            <a:r>
              <a:rPr lang="zh-CN" altLang="en-US">
                <a:ea typeface="宋体" charset="-122"/>
              </a:rPr>
              <a:t>收到顾客付款后，根据发票存根和信贷情况进行应收款处理</a:t>
            </a:r>
          </a:p>
        </p:txBody>
      </p:sp>
      <p:sp>
        <p:nvSpPr>
          <p:cNvPr id="2" name="日期占位符 1"/>
          <p:cNvSpPr>
            <a:spLocks noGrp="1"/>
          </p:cNvSpPr>
          <p:nvPr>
            <p:ph type="dt" sz="half" idx="10"/>
          </p:nvPr>
        </p:nvSpPr>
        <p:spPr/>
        <p:txBody>
          <a:bodyPr/>
          <a:lstStyle/>
          <a:p>
            <a:pPr>
              <a:defRPr/>
            </a:pPr>
            <a:fld id="{77E873FB-076E-4E54-ACEC-085529652C32}"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116</a:t>
            </a:fld>
            <a:endParaRPr lang="en-US" altLang="zh-CN"/>
          </a:p>
        </p:txBody>
      </p:sp>
    </p:spTree>
    <p:extLst>
      <p:ext uri="{BB962C8B-B14F-4D97-AF65-F5344CB8AC3E}">
        <p14:creationId xmlns:p14="http://schemas.microsoft.com/office/powerpoint/2010/main" val="295462275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smtClean="0"/>
              <a:t>An Introduction to Database System  /314</a:t>
            </a:r>
            <a:endParaRPr lang="en-US" altLang="zh-CN"/>
          </a:p>
        </p:txBody>
      </p:sp>
      <p:sp>
        <p:nvSpPr>
          <p:cNvPr id="518146" name="Rectangle 2"/>
          <p:cNvSpPr>
            <a:spLocks noGrp="1" noChangeArrowheads="1"/>
          </p:cNvSpPr>
          <p:nvPr>
            <p:ph type="title"/>
          </p:nvPr>
        </p:nvSpPr>
        <p:spPr/>
        <p:txBody>
          <a:bodyPr/>
          <a:lstStyle/>
          <a:p>
            <a:r>
              <a:rPr lang="zh-CN" altLang="en-US" sz="3200">
                <a:ea typeface="宋体" charset="-122"/>
              </a:rPr>
              <a:t>逐一设计分</a:t>
            </a:r>
            <a:r>
              <a:rPr lang="en-US" altLang="zh-CN" sz="3200">
                <a:ea typeface="宋体" charset="-122"/>
              </a:rPr>
              <a:t>E-R</a:t>
            </a:r>
            <a:r>
              <a:rPr lang="zh-CN" altLang="en-US" sz="3200">
                <a:ea typeface="宋体" charset="-122"/>
              </a:rPr>
              <a:t>图（续）</a:t>
            </a:r>
          </a:p>
        </p:txBody>
      </p:sp>
      <p:sp>
        <p:nvSpPr>
          <p:cNvPr id="518147" name="Rectangle 3"/>
          <p:cNvSpPr>
            <a:spLocks noGrp="1" noChangeArrowheads="1"/>
          </p:cNvSpPr>
          <p:nvPr>
            <p:ph type="body" idx="1"/>
          </p:nvPr>
        </p:nvSpPr>
        <p:spPr>
          <a:xfrm>
            <a:off x="468313" y="1557338"/>
            <a:ext cx="8229600" cy="376237"/>
          </a:xfrm>
        </p:spPr>
        <p:txBody>
          <a:bodyPr/>
          <a:lstStyle/>
          <a:p>
            <a:pPr>
              <a:lnSpc>
                <a:spcPct val="90000"/>
              </a:lnSpc>
            </a:pPr>
            <a:r>
              <a:rPr lang="zh-CN" altLang="en-US" sz="2000">
                <a:ea typeface="宋体" charset="-122"/>
              </a:rPr>
              <a:t>下图是第一层数据流图，虚线部分划出了系统边界</a:t>
            </a:r>
            <a:r>
              <a:rPr lang="zh-CN" altLang="en-US" sz="1800">
                <a:ea typeface="宋体" charset="-122"/>
              </a:rPr>
              <a:t> </a:t>
            </a:r>
          </a:p>
        </p:txBody>
      </p:sp>
      <p:pic>
        <p:nvPicPr>
          <p:cNvPr id="518148" name="Picture 4" descr="7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3823" y="1844674"/>
            <a:ext cx="7272338"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149" name="Text Box 5"/>
          <p:cNvSpPr txBox="1">
            <a:spLocks noChangeArrowheads="1"/>
          </p:cNvSpPr>
          <p:nvPr/>
        </p:nvSpPr>
        <p:spPr bwMode="auto">
          <a:xfrm>
            <a:off x="3779912" y="6267450"/>
            <a:ext cx="3695700" cy="36671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600" dirty="0"/>
              <a:t>图</a:t>
            </a:r>
            <a:r>
              <a:rPr kumimoji="0" lang="en-US" altLang="zh-CN" sz="1600" dirty="0"/>
              <a:t>7.18 </a:t>
            </a:r>
            <a:r>
              <a:rPr kumimoji="0" lang="zh-CN" altLang="en-US" sz="1600" dirty="0"/>
              <a:t>销售管理子系统第一层数据流图</a:t>
            </a:r>
            <a:r>
              <a:rPr kumimoji="0" lang="zh-CN" altLang="en-US" sz="1800" b="1" dirty="0"/>
              <a:t> </a:t>
            </a:r>
          </a:p>
        </p:txBody>
      </p:sp>
      <p:sp>
        <p:nvSpPr>
          <p:cNvPr id="2" name="日期占位符 1"/>
          <p:cNvSpPr>
            <a:spLocks noGrp="1"/>
          </p:cNvSpPr>
          <p:nvPr>
            <p:ph type="dt" sz="half" idx="10"/>
          </p:nvPr>
        </p:nvSpPr>
        <p:spPr/>
        <p:txBody>
          <a:bodyPr/>
          <a:lstStyle/>
          <a:p>
            <a:pPr>
              <a:defRPr/>
            </a:pPr>
            <a:fld id="{FB4F7346-DEA2-4BA5-BD1C-132507515F3A}"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117</a:t>
            </a:fld>
            <a:endParaRPr lang="en-US" altLang="zh-CN"/>
          </a:p>
        </p:txBody>
      </p:sp>
    </p:spTree>
    <p:extLst>
      <p:ext uri="{BB962C8B-B14F-4D97-AF65-F5344CB8AC3E}">
        <p14:creationId xmlns:p14="http://schemas.microsoft.com/office/powerpoint/2010/main" val="323006355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smtClean="0"/>
              <a:t>An Introduction to Database System  /314</a:t>
            </a:r>
            <a:endParaRPr lang="en-US" altLang="zh-CN"/>
          </a:p>
        </p:txBody>
      </p:sp>
      <p:sp>
        <p:nvSpPr>
          <p:cNvPr id="519170" name="Rectangle 2"/>
          <p:cNvSpPr>
            <a:spLocks noGrp="1" noChangeArrowheads="1"/>
          </p:cNvSpPr>
          <p:nvPr>
            <p:ph type="title"/>
          </p:nvPr>
        </p:nvSpPr>
        <p:spPr/>
        <p:txBody>
          <a:bodyPr/>
          <a:lstStyle/>
          <a:p>
            <a:r>
              <a:rPr lang="zh-CN" altLang="en-US" sz="3200">
                <a:ea typeface="宋体" charset="-122"/>
              </a:rPr>
              <a:t>逐一设计分</a:t>
            </a:r>
            <a:r>
              <a:rPr lang="en-US" altLang="zh-CN" sz="3200">
                <a:ea typeface="宋体" charset="-122"/>
              </a:rPr>
              <a:t>E-R</a:t>
            </a:r>
            <a:r>
              <a:rPr lang="zh-CN" altLang="en-US" sz="3200">
                <a:ea typeface="宋体" charset="-122"/>
              </a:rPr>
              <a:t>图（续）</a:t>
            </a:r>
          </a:p>
        </p:txBody>
      </p:sp>
      <p:sp>
        <p:nvSpPr>
          <p:cNvPr id="519171" name="Rectangle 3"/>
          <p:cNvSpPr>
            <a:spLocks noGrp="1" noChangeArrowheads="1"/>
          </p:cNvSpPr>
          <p:nvPr>
            <p:ph type="body" idx="1"/>
          </p:nvPr>
        </p:nvSpPr>
        <p:spPr>
          <a:xfrm>
            <a:off x="468313" y="1700213"/>
            <a:ext cx="8229600" cy="376237"/>
          </a:xfrm>
        </p:spPr>
        <p:txBody>
          <a:bodyPr/>
          <a:lstStyle/>
          <a:p>
            <a:pPr>
              <a:lnSpc>
                <a:spcPct val="90000"/>
              </a:lnSpc>
            </a:pPr>
            <a:r>
              <a:rPr lang="zh-CN" altLang="en-US" sz="2000">
                <a:ea typeface="宋体" charset="-122"/>
              </a:rPr>
              <a:t>上图中把系统功能又分为</a:t>
            </a:r>
            <a:r>
              <a:rPr lang="en-US" altLang="zh-CN" sz="2000">
                <a:ea typeface="宋体" charset="-122"/>
              </a:rPr>
              <a:t>4</a:t>
            </a:r>
            <a:r>
              <a:rPr lang="zh-CN" altLang="en-US" sz="2000">
                <a:ea typeface="宋体" charset="-122"/>
              </a:rPr>
              <a:t>个子系统，下面四个图是第二层数据流图</a:t>
            </a:r>
            <a:r>
              <a:rPr lang="zh-CN" altLang="en-US" sz="1800">
                <a:ea typeface="宋体" charset="-122"/>
              </a:rPr>
              <a:t> </a:t>
            </a:r>
          </a:p>
        </p:txBody>
      </p:sp>
      <p:pic>
        <p:nvPicPr>
          <p:cNvPr id="519172" name="Picture 4" descr="7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913" y="2205038"/>
            <a:ext cx="5688012" cy="409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9173" name="Text Box 5"/>
          <p:cNvSpPr txBox="1">
            <a:spLocks noChangeArrowheads="1"/>
          </p:cNvSpPr>
          <p:nvPr/>
        </p:nvSpPr>
        <p:spPr bwMode="auto">
          <a:xfrm>
            <a:off x="3131840" y="5965825"/>
            <a:ext cx="1657350" cy="3365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600" dirty="0"/>
              <a:t>图</a:t>
            </a:r>
            <a:r>
              <a:rPr kumimoji="0" lang="en-US" altLang="zh-CN" sz="1600" dirty="0"/>
              <a:t>7.19 </a:t>
            </a:r>
            <a:r>
              <a:rPr kumimoji="0" lang="zh-CN" altLang="en-US" sz="1600" dirty="0"/>
              <a:t>接收订单 </a:t>
            </a:r>
          </a:p>
        </p:txBody>
      </p:sp>
      <p:sp>
        <p:nvSpPr>
          <p:cNvPr id="2" name="日期占位符 1"/>
          <p:cNvSpPr>
            <a:spLocks noGrp="1"/>
          </p:cNvSpPr>
          <p:nvPr>
            <p:ph type="dt" sz="half" idx="10"/>
          </p:nvPr>
        </p:nvSpPr>
        <p:spPr/>
        <p:txBody>
          <a:bodyPr/>
          <a:lstStyle/>
          <a:p>
            <a:pPr>
              <a:defRPr/>
            </a:pPr>
            <a:fld id="{2EDB363B-BDFF-4977-8A18-031CC5E6E092}"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118</a:t>
            </a:fld>
            <a:endParaRPr lang="en-US" altLang="zh-CN"/>
          </a:p>
        </p:txBody>
      </p:sp>
    </p:spTree>
    <p:extLst>
      <p:ext uri="{BB962C8B-B14F-4D97-AF65-F5344CB8AC3E}">
        <p14:creationId xmlns:p14="http://schemas.microsoft.com/office/powerpoint/2010/main" val="160963482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smtClean="0"/>
              <a:t>An Introduction to Database System  /314</a:t>
            </a:r>
            <a:endParaRPr lang="en-US" altLang="zh-CN"/>
          </a:p>
        </p:txBody>
      </p:sp>
      <p:sp>
        <p:nvSpPr>
          <p:cNvPr id="520194" name="Rectangle 2"/>
          <p:cNvSpPr>
            <a:spLocks noGrp="1" noChangeArrowheads="1"/>
          </p:cNvSpPr>
          <p:nvPr>
            <p:ph type="title"/>
          </p:nvPr>
        </p:nvSpPr>
        <p:spPr/>
        <p:txBody>
          <a:bodyPr/>
          <a:lstStyle/>
          <a:p>
            <a:r>
              <a:rPr lang="zh-CN" altLang="en-US" sz="3200">
                <a:ea typeface="宋体" charset="-122"/>
              </a:rPr>
              <a:t>逐一设计分</a:t>
            </a:r>
            <a:r>
              <a:rPr lang="en-US" altLang="zh-CN" sz="3200">
                <a:ea typeface="宋体" charset="-122"/>
              </a:rPr>
              <a:t>E-R</a:t>
            </a:r>
            <a:r>
              <a:rPr lang="zh-CN" altLang="en-US" sz="3200">
                <a:ea typeface="宋体" charset="-122"/>
              </a:rPr>
              <a:t>图（续）</a:t>
            </a:r>
          </a:p>
        </p:txBody>
      </p:sp>
      <p:pic>
        <p:nvPicPr>
          <p:cNvPr id="520196" name="Picture 4" descr="7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375" y="1628775"/>
            <a:ext cx="554513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0197" name="Text Box 5"/>
          <p:cNvSpPr txBox="1">
            <a:spLocks noChangeArrowheads="1"/>
          </p:cNvSpPr>
          <p:nvPr/>
        </p:nvSpPr>
        <p:spPr bwMode="auto">
          <a:xfrm>
            <a:off x="3233738" y="6164263"/>
            <a:ext cx="1708150" cy="3365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600" dirty="0"/>
              <a:t>图</a:t>
            </a:r>
            <a:r>
              <a:rPr kumimoji="0" lang="en-US" altLang="zh-CN" sz="1600" dirty="0"/>
              <a:t>7.20  </a:t>
            </a:r>
            <a:r>
              <a:rPr kumimoji="0" lang="zh-CN" altLang="en-US" sz="1600" dirty="0"/>
              <a:t>处理订单 </a:t>
            </a:r>
          </a:p>
        </p:txBody>
      </p:sp>
      <p:sp>
        <p:nvSpPr>
          <p:cNvPr id="2" name="日期占位符 1"/>
          <p:cNvSpPr>
            <a:spLocks noGrp="1"/>
          </p:cNvSpPr>
          <p:nvPr>
            <p:ph type="dt" sz="half" idx="10"/>
          </p:nvPr>
        </p:nvSpPr>
        <p:spPr/>
        <p:txBody>
          <a:bodyPr/>
          <a:lstStyle/>
          <a:p>
            <a:pPr>
              <a:defRPr/>
            </a:pPr>
            <a:fld id="{24141845-F494-410B-B2F9-40A5AB077AB1}"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119</a:t>
            </a:fld>
            <a:endParaRPr lang="en-US" altLang="zh-CN"/>
          </a:p>
        </p:txBody>
      </p:sp>
    </p:spTree>
    <p:extLst>
      <p:ext uri="{BB962C8B-B14F-4D97-AF65-F5344CB8AC3E}">
        <p14:creationId xmlns:p14="http://schemas.microsoft.com/office/powerpoint/2010/main" val="1225131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4339" name="Rectangle 2"/>
          <p:cNvSpPr>
            <a:spLocks noGrp="1" noChangeArrowheads="1"/>
          </p:cNvSpPr>
          <p:nvPr>
            <p:ph type="title"/>
          </p:nvPr>
        </p:nvSpPr>
        <p:spPr/>
        <p:txBody>
          <a:bodyPr/>
          <a:lstStyle/>
          <a:p>
            <a:pPr eaLnBrk="1" hangingPunct="1"/>
            <a:r>
              <a:rPr lang="zh-CN" altLang="en-US" smtClean="0"/>
              <a:t>数据库设计方法简述</a:t>
            </a:r>
          </a:p>
        </p:txBody>
      </p:sp>
      <p:sp>
        <p:nvSpPr>
          <p:cNvPr id="14340" name="Rectangle 3"/>
          <p:cNvSpPr>
            <a:spLocks noGrp="1" noChangeArrowheads="1"/>
          </p:cNvSpPr>
          <p:nvPr>
            <p:ph type="body" idx="1"/>
          </p:nvPr>
        </p:nvSpPr>
        <p:spPr/>
        <p:txBody>
          <a:bodyPr/>
          <a:lstStyle/>
          <a:p>
            <a:pPr eaLnBrk="1" hangingPunct="1"/>
            <a:r>
              <a:rPr lang="zh-CN" altLang="en-US" sz="3400" smtClean="0"/>
              <a:t>手工试凑法</a:t>
            </a:r>
          </a:p>
          <a:p>
            <a:pPr lvl="1" eaLnBrk="1" hangingPunct="1">
              <a:spcAft>
                <a:spcPct val="30000"/>
              </a:spcAft>
            </a:pPr>
            <a:r>
              <a:rPr lang="zh-CN" altLang="en-US" smtClean="0"/>
              <a:t>设计质量与设计人员的经验和水平有直接关系</a:t>
            </a:r>
          </a:p>
          <a:p>
            <a:pPr lvl="1" eaLnBrk="1" hangingPunct="1">
              <a:spcAft>
                <a:spcPct val="30000"/>
              </a:spcAft>
            </a:pPr>
            <a:r>
              <a:rPr lang="zh-CN" altLang="en-US" smtClean="0"/>
              <a:t>缺乏科学理论和工程方法的支持，工程的质量难以保证</a:t>
            </a:r>
          </a:p>
          <a:p>
            <a:pPr lvl="1" eaLnBrk="1" hangingPunct="1">
              <a:spcAft>
                <a:spcPct val="30000"/>
              </a:spcAft>
            </a:pPr>
            <a:r>
              <a:rPr lang="zh-CN" altLang="en-US" smtClean="0"/>
              <a:t>数据库运行一段时间后常常又不同程度地发现各种问题，增加了维护代价</a:t>
            </a:r>
          </a:p>
          <a:p>
            <a:pPr eaLnBrk="1" hangingPunct="1"/>
            <a:endParaRPr lang="en-US" altLang="zh-CN" smtClean="0"/>
          </a:p>
        </p:txBody>
      </p:sp>
      <p:sp>
        <p:nvSpPr>
          <p:cNvPr id="2" name="日期占位符 1"/>
          <p:cNvSpPr>
            <a:spLocks noGrp="1"/>
          </p:cNvSpPr>
          <p:nvPr>
            <p:ph type="dt" sz="half" idx="10"/>
          </p:nvPr>
        </p:nvSpPr>
        <p:spPr/>
        <p:txBody>
          <a:bodyPr/>
          <a:lstStyle/>
          <a:p>
            <a:pPr>
              <a:defRPr/>
            </a:pPr>
            <a:fld id="{A9DB2EFA-BA35-4503-B71E-3D34D2D1A652}"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12</a:t>
            </a:fld>
            <a:endParaRPr lang="en-US" altLang="zh-CN"/>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smtClean="0"/>
              <a:t>An Introduction to Database System  /314</a:t>
            </a:r>
            <a:endParaRPr lang="en-US" altLang="zh-CN"/>
          </a:p>
        </p:txBody>
      </p:sp>
      <p:sp>
        <p:nvSpPr>
          <p:cNvPr id="521218" name="Rectangle 2"/>
          <p:cNvSpPr>
            <a:spLocks noGrp="1" noChangeArrowheads="1"/>
          </p:cNvSpPr>
          <p:nvPr>
            <p:ph type="title"/>
          </p:nvPr>
        </p:nvSpPr>
        <p:spPr/>
        <p:txBody>
          <a:bodyPr/>
          <a:lstStyle/>
          <a:p>
            <a:r>
              <a:rPr lang="zh-CN" altLang="en-US" sz="3200">
                <a:ea typeface="宋体" charset="-122"/>
              </a:rPr>
              <a:t>逐一设计分</a:t>
            </a:r>
            <a:r>
              <a:rPr lang="en-US" altLang="zh-CN" sz="3200">
                <a:ea typeface="宋体" charset="-122"/>
              </a:rPr>
              <a:t>E-R</a:t>
            </a:r>
            <a:r>
              <a:rPr lang="zh-CN" altLang="en-US" sz="3200">
                <a:ea typeface="宋体" charset="-122"/>
              </a:rPr>
              <a:t>图（续）</a:t>
            </a:r>
          </a:p>
        </p:txBody>
      </p:sp>
      <p:pic>
        <p:nvPicPr>
          <p:cNvPr id="521220" name="Picture 4" descr="7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350" y="1844675"/>
            <a:ext cx="5832475"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1221" name="Text Box 5"/>
          <p:cNvSpPr txBox="1">
            <a:spLocks noChangeArrowheads="1"/>
          </p:cNvSpPr>
          <p:nvPr/>
        </p:nvSpPr>
        <p:spPr bwMode="auto">
          <a:xfrm>
            <a:off x="3403600" y="5876925"/>
            <a:ext cx="1460500"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600"/>
              <a:t>图</a:t>
            </a:r>
            <a:r>
              <a:rPr kumimoji="0" lang="en-US" altLang="zh-CN" sz="1600"/>
              <a:t>7.21 </a:t>
            </a:r>
            <a:r>
              <a:rPr kumimoji="0" lang="zh-CN" altLang="en-US" sz="1600"/>
              <a:t>开发票</a:t>
            </a:r>
            <a:r>
              <a:rPr kumimoji="0" lang="zh-CN" altLang="en-US" sz="1800" b="1"/>
              <a:t> </a:t>
            </a:r>
          </a:p>
        </p:txBody>
      </p:sp>
      <p:sp>
        <p:nvSpPr>
          <p:cNvPr id="2" name="日期占位符 1"/>
          <p:cNvSpPr>
            <a:spLocks noGrp="1"/>
          </p:cNvSpPr>
          <p:nvPr>
            <p:ph type="dt" sz="half" idx="10"/>
          </p:nvPr>
        </p:nvSpPr>
        <p:spPr/>
        <p:txBody>
          <a:bodyPr/>
          <a:lstStyle/>
          <a:p>
            <a:pPr>
              <a:defRPr/>
            </a:pPr>
            <a:fld id="{F3A880B7-58CB-4AE2-8933-DAAFDAC6FD9E}"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120</a:t>
            </a:fld>
            <a:endParaRPr lang="en-US" altLang="zh-CN"/>
          </a:p>
        </p:txBody>
      </p:sp>
    </p:spTree>
    <p:extLst>
      <p:ext uri="{BB962C8B-B14F-4D97-AF65-F5344CB8AC3E}">
        <p14:creationId xmlns:p14="http://schemas.microsoft.com/office/powerpoint/2010/main" val="14448530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smtClean="0"/>
              <a:t>An Introduction to Database System  /314</a:t>
            </a:r>
            <a:endParaRPr lang="en-US" altLang="zh-CN"/>
          </a:p>
        </p:txBody>
      </p:sp>
      <p:sp>
        <p:nvSpPr>
          <p:cNvPr id="522242" name="Rectangle 2"/>
          <p:cNvSpPr>
            <a:spLocks noGrp="1" noChangeArrowheads="1"/>
          </p:cNvSpPr>
          <p:nvPr>
            <p:ph type="title"/>
          </p:nvPr>
        </p:nvSpPr>
        <p:spPr/>
        <p:txBody>
          <a:bodyPr/>
          <a:lstStyle/>
          <a:p>
            <a:r>
              <a:rPr lang="zh-CN" altLang="en-US" sz="3200">
                <a:ea typeface="宋体" charset="-122"/>
              </a:rPr>
              <a:t>逐一设计分</a:t>
            </a:r>
            <a:r>
              <a:rPr lang="en-US" altLang="zh-CN" sz="3200">
                <a:ea typeface="宋体" charset="-122"/>
              </a:rPr>
              <a:t>E-R</a:t>
            </a:r>
            <a:r>
              <a:rPr lang="zh-CN" altLang="en-US" sz="3200">
                <a:ea typeface="宋体" charset="-122"/>
              </a:rPr>
              <a:t>图（续）</a:t>
            </a:r>
          </a:p>
        </p:txBody>
      </p:sp>
      <p:pic>
        <p:nvPicPr>
          <p:cNvPr id="522244" name="Picture 4" descr="7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6013" y="1773238"/>
            <a:ext cx="6553200"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45" name="Text Box 5"/>
          <p:cNvSpPr txBox="1">
            <a:spLocks noChangeArrowheads="1"/>
          </p:cNvSpPr>
          <p:nvPr/>
        </p:nvSpPr>
        <p:spPr bwMode="auto">
          <a:xfrm>
            <a:off x="3278188" y="5669574"/>
            <a:ext cx="1708150" cy="3365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600" dirty="0"/>
              <a:t>图</a:t>
            </a:r>
            <a:r>
              <a:rPr kumimoji="0" lang="en-US" altLang="zh-CN" sz="1600" dirty="0"/>
              <a:t>7.22  </a:t>
            </a:r>
            <a:r>
              <a:rPr kumimoji="0" lang="zh-CN" altLang="en-US" sz="1600" dirty="0"/>
              <a:t>支付过账 </a:t>
            </a:r>
          </a:p>
        </p:txBody>
      </p:sp>
      <p:sp>
        <p:nvSpPr>
          <p:cNvPr id="2" name="日期占位符 1"/>
          <p:cNvSpPr>
            <a:spLocks noGrp="1"/>
          </p:cNvSpPr>
          <p:nvPr>
            <p:ph type="dt" sz="half" idx="10"/>
          </p:nvPr>
        </p:nvSpPr>
        <p:spPr/>
        <p:txBody>
          <a:bodyPr/>
          <a:lstStyle/>
          <a:p>
            <a:pPr>
              <a:defRPr/>
            </a:pPr>
            <a:fld id="{4328B4DE-8563-40C2-B6F2-01B85E1BDCD0}"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121</a:t>
            </a:fld>
            <a:endParaRPr lang="en-US" altLang="zh-CN"/>
          </a:p>
        </p:txBody>
      </p:sp>
    </p:spTree>
    <p:extLst>
      <p:ext uri="{BB962C8B-B14F-4D97-AF65-F5344CB8AC3E}">
        <p14:creationId xmlns:p14="http://schemas.microsoft.com/office/powerpoint/2010/main" val="350683664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smtClean="0"/>
              <a:t>An Introduction to Database System  /314</a:t>
            </a:r>
            <a:endParaRPr lang="en-US" altLang="zh-CN"/>
          </a:p>
        </p:txBody>
      </p:sp>
      <p:sp>
        <p:nvSpPr>
          <p:cNvPr id="524290" name="Rectangle 2"/>
          <p:cNvSpPr>
            <a:spLocks noGrp="1" noChangeArrowheads="1"/>
          </p:cNvSpPr>
          <p:nvPr>
            <p:ph type="title"/>
          </p:nvPr>
        </p:nvSpPr>
        <p:spPr/>
        <p:txBody>
          <a:bodyPr/>
          <a:lstStyle/>
          <a:p>
            <a:r>
              <a:rPr lang="zh-CN" altLang="en-US" sz="3200">
                <a:ea typeface="宋体" charset="-122"/>
              </a:rPr>
              <a:t>逐一设计分</a:t>
            </a:r>
            <a:r>
              <a:rPr lang="en-US" altLang="zh-CN" sz="3200">
                <a:ea typeface="宋体" charset="-122"/>
              </a:rPr>
              <a:t>E-R</a:t>
            </a:r>
            <a:r>
              <a:rPr lang="zh-CN" altLang="en-US" sz="3200">
                <a:ea typeface="宋体" charset="-122"/>
              </a:rPr>
              <a:t>图（续）</a:t>
            </a:r>
          </a:p>
        </p:txBody>
      </p:sp>
      <p:pic>
        <p:nvPicPr>
          <p:cNvPr id="524292" name="Picture 4" descr="7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150" y="1989138"/>
            <a:ext cx="5329238" cy="327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4293" name="Text Box 5"/>
          <p:cNvSpPr txBox="1">
            <a:spLocks noChangeArrowheads="1"/>
          </p:cNvSpPr>
          <p:nvPr/>
        </p:nvSpPr>
        <p:spPr bwMode="auto">
          <a:xfrm>
            <a:off x="3635375" y="5661025"/>
            <a:ext cx="1584325"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600"/>
              <a:t>分</a:t>
            </a:r>
            <a:r>
              <a:rPr kumimoji="0" lang="en-US" altLang="zh-CN" sz="1600"/>
              <a:t>E-R</a:t>
            </a:r>
            <a:r>
              <a:rPr kumimoji="0" lang="zh-CN" altLang="en-US" sz="1600"/>
              <a:t>图的框架</a:t>
            </a:r>
            <a:r>
              <a:rPr kumimoji="0" lang="zh-CN" altLang="en-US" sz="1800" b="1"/>
              <a:t> </a:t>
            </a:r>
          </a:p>
        </p:txBody>
      </p:sp>
      <p:sp>
        <p:nvSpPr>
          <p:cNvPr id="2" name="日期占位符 1"/>
          <p:cNvSpPr>
            <a:spLocks noGrp="1"/>
          </p:cNvSpPr>
          <p:nvPr>
            <p:ph type="dt" sz="half" idx="10"/>
          </p:nvPr>
        </p:nvSpPr>
        <p:spPr/>
        <p:txBody>
          <a:bodyPr/>
          <a:lstStyle/>
          <a:p>
            <a:pPr>
              <a:defRPr/>
            </a:pPr>
            <a:fld id="{30F01A06-8198-4B7F-A0DC-D12EDFC17BDC}"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122</a:t>
            </a:fld>
            <a:endParaRPr lang="en-US" altLang="zh-CN"/>
          </a:p>
        </p:txBody>
      </p:sp>
    </p:spTree>
    <p:extLst>
      <p:ext uri="{BB962C8B-B14F-4D97-AF65-F5344CB8AC3E}">
        <p14:creationId xmlns:p14="http://schemas.microsoft.com/office/powerpoint/2010/main" val="381621662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An Introduction to Database System  /314</a:t>
            </a:r>
            <a:endParaRPr lang="en-US" altLang="zh-CN"/>
          </a:p>
        </p:txBody>
      </p:sp>
      <p:sp>
        <p:nvSpPr>
          <p:cNvPr id="525314" name="Rectangle 2"/>
          <p:cNvSpPr>
            <a:spLocks noGrp="1" noChangeArrowheads="1"/>
          </p:cNvSpPr>
          <p:nvPr>
            <p:ph type="title"/>
          </p:nvPr>
        </p:nvSpPr>
        <p:spPr/>
        <p:txBody>
          <a:bodyPr/>
          <a:lstStyle/>
          <a:p>
            <a:r>
              <a:rPr lang="zh-CN" altLang="en-US" sz="3200">
                <a:ea typeface="宋体" charset="-122"/>
              </a:rPr>
              <a:t>逐一设计分</a:t>
            </a:r>
            <a:r>
              <a:rPr lang="en-US" altLang="zh-CN" sz="3200">
                <a:ea typeface="宋体" charset="-122"/>
              </a:rPr>
              <a:t>E-R</a:t>
            </a:r>
            <a:r>
              <a:rPr lang="zh-CN" altLang="en-US" sz="3200">
                <a:ea typeface="宋体" charset="-122"/>
              </a:rPr>
              <a:t>图（续）</a:t>
            </a:r>
          </a:p>
        </p:txBody>
      </p:sp>
      <p:sp>
        <p:nvSpPr>
          <p:cNvPr id="525315" name="Rectangle 3"/>
          <p:cNvSpPr>
            <a:spLocks noGrp="1" noChangeArrowheads="1"/>
          </p:cNvSpPr>
          <p:nvPr>
            <p:ph type="body" idx="1"/>
          </p:nvPr>
        </p:nvSpPr>
        <p:spPr>
          <a:xfrm>
            <a:off x="457200" y="1828800"/>
            <a:ext cx="8435975" cy="4495800"/>
          </a:xfrm>
        </p:spPr>
        <p:txBody>
          <a:bodyPr/>
          <a:lstStyle/>
          <a:p>
            <a:pPr>
              <a:lnSpc>
                <a:spcPct val="150000"/>
              </a:lnSpc>
            </a:pPr>
            <a:r>
              <a:rPr lang="zh-CN" altLang="en-US" sz="2400">
                <a:ea typeface="宋体" charset="-122"/>
              </a:rPr>
              <a:t>参照第二层数据流图和数据字典，遵循两个准则，进行如下调整：</a:t>
            </a:r>
          </a:p>
          <a:p>
            <a:pPr lvl="1">
              <a:lnSpc>
                <a:spcPct val="150000"/>
              </a:lnSpc>
            </a:pPr>
            <a:r>
              <a:rPr lang="en-US" altLang="zh-CN" sz="2200">
                <a:ea typeface="宋体" charset="-122"/>
              </a:rPr>
              <a:t>(1) </a:t>
            </a:r>
            <a:r>
              <a:rPr lang="zh-CN" altLang="en-US" sz="2200">
                <a:ea typeface="宋体" charset="-122"/>
              </a:rPr>
              <a:t>订单与订单细节是</a:t>
            </a:r>
            <a:r>
              <a:rPr lang="en-US" altLang="zh-CN" sz="2200">
                <a:solidFill>
                  <a:srgbClr val="FF00FF"/>
                </a:solidFill>
                <a:ea typeface="宋体" charset="-122"/>
              </a:rPr>
              <a:t>1∶</a:t>
            </a:r>
            <a:r>
              <a:rPr lang="en-US" altLang="zh-CN" sz="2200" i="1">
                <a:solidFill>
                  <a:srgbClr val="FF00FF"/>
                </a:solidFill>
                <a:ea typeface="宋体" charset="-122"/>
              </a:rPr>
              <a:t>n</a:t>
            </a:r>
            <a:r>
              <a:rPr lang="zh-CN" altLang="en-US" sz="2200">
                <a:ea typeface="宋体" charset="-122"/>
              </a:rPr>
              <a:t>的联系</a:t>
            </a:r>
          </a:p>
          <a:p>
            <a:pPr lvl="1">
              <a:lnSpc>
                <a:spcPct val="150000"/>
              </a:lnSpc>
            </a:pPr>
            <a:r>
              <a:rPr lang="en-US" altLang="zh-CN" sz="2200">
                <a:ea typeface="宋体" charset="-122"/>
              </a:rPr>
              <a:t>(2) </a:t>
            </a:r>
            <a:r>
              <a:rPr lang="zh-CN" altLang="en-US" sz="2200">
                <a:ea typeface="宋体" charset="-122"/>
              </a:rPr>
              <a:t>原订单和产品的联系实际上是订单细节和产品的联系。</a:t>
            </a:r>
          </a:p>
          <a:p>
            <a:pPr lvl="1">
              <a:lnSpc>
                <a:spcPct val="160000"/>
              </a:lnSpc>
            </a:pPr>
            <a:r>
              <a:rPr lang="en-US" altLang="zh-CN" sz="2200">
                <a:ea typeface="宋体" charset="-122"/>
              </a:rPr>
              <a:t>(3) </a:t>
            </a:r>
            <a:r>
              <a:rPr lang="zh-CN" altLang="en-US" sz="2200">
                <a:ea typeface="宋体" charset="-122"/>
              </a:rPr>
              <a:t>图</a:t>
            </a:r>
            <a:r>
              <a:rPr lang="en-US" altLang="zh-CN" sz="2200">
                <a:ea typeface="宋体" charset="-122"/>
              </a:rPr>
              <a:t>7.21</a:t>
            </a:r>
            <a:r>
              <a:rPr lang="zh-CN" altLang="en-US" sz="2200">
                <a:ea typeface="宋体" charset="-122"/>
              </a:rPr>
              <a:t>中“发票主清单”是一个数据存储，不必作为实体加入分</a:t>
            </a:r>
            <a:r>
              <a:rPr lang="en-US" altLang="zh-CN" sz="2200">
                <a:ea typeface="宋体" charset="-122"/>
              </a:rPr>
              <a:t>E-R</a:t>
            </a:r>
            <a:r>
              <a:rPr lang="zh-CN" altLang="en-US" sz="2200">
                <a:ea typeface="宋体" charset="-122"/>
              </a:rPr>
              <a:t>图</a:t>
            </a:r>
          </a:p>
          <a:p>
            <a:pPr lvl="1">
              <a:lnSpc>
                <a:spcPct val="150000"/>
              </a:lnSpc>
            </a:pPr>
            <a:r>
              <a:rPr lang="en-US" altLang="zh-CN" sz="2200">
                <a:ea typeface="宋体" charset="-122"/>
              </a:rPr>
              <a:t>(4) </a:t>
            </a:r>
            <a:r>
              <a:rPr lang="zh-CN" altLang="en-US" sz="2200">
                <a:ea typeface="宋体" charset="-122"/>
              </a:rPr>
              <a:t>工厂对大宗订货给予优惠</a:t>
            </a:r>
          </a:p>
        </p:txBody>
      </p:sp>
      <p:sp>
        <p:nvSpPr>
          <p:cNvPr id="2" name="日期占位符 1"/>
          <p:cNvSpPr>
            <a:spLocks noGrp="1"/>
          </p:cNvSpPr>
          <p:nvPr>
            <p:ph type="dt" sz="half" idx="10"/>
          </p:nvPr>
        </p:nvSpPr>
        <p:spPr/>
        <p:txBody>
          <a:bodyPr/>
          <a:lstStyle/>
          <a:p>
            <a:pPr>
              <a:defRPr/>
            </a:pPr>
            <a:fld id="{57477E95-006C-47C3-9995-10442C8EAE86}"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123</a:t>
            </a:fld>
            <a:endParaRPr lang="en-US" altLang="zh-CN"/>
          </a:p>
        </p:txBody>
      </p:sp>
    </p:spTree>
    <p:extLst>
      <p:ext uri="{BB962C8B-B14F-4D97-AF65-F5344CB8AC3E}">
        <p14:creationId xmlns:p14="http://schemas.microsoft.com/office/powerpoint/2010/main" val="162222947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smtClean="0"/>
              <a:t>An Introduction to Database System  /314</a:t>
            </a:r>
            <a:endParaRPr lang="en-US" altLang="zh-CN"/>
          </a:p>
        </p:txBody>
      </p:sp>
      <p:sp>
        <p:nvSpPr>
          <p:cNvPr id="527362" name="Rectangle 2"/>
          <p:cNvSpPr>
            <a:spLocks noGrp="1" noChangeArrowheads="1"/>
          </p:cNvSpPr>
          <p:nvPr>
            <p:ph type="title"/>
          </p:nvPr>
        </p:nvSpPr>
        <p:spPr/>
        <p:txBody>
          <a:bodyPr/>
          <a:lstStyle/>
          <a:p>
            <a:r>
              <a:rPr lang="zh-CN" altLang="en-US" sz="3200">
                <a:ea typeface="宋体" charset="-122"/>
              </a:rPr>
              <a:t>逐一设计分</a:t>
            </a:r>
            <a:r>
              <a:rPr lang="en-US" altLang="zh-CN" sz="3200">
                <a:ea typeface="宋体" charset="-122"/>
              </a:rPr>
              <a:t>E-R</a:t>
            </a:r>
            <a:r>
              <a:rPr lang="zh-CN" altLang="en-US" sz="3200">
                <a:ea typeface="宋体" charset="-122"/>
              </a:rPr>
              <a:t>图（续）</a:t>
            </a:r>
          </a:p>
        </p:txBody>
      </p:sp>
      <p:sp>
        <p:nvSpPr>
          <p:cNvPr id="527363" name="Rectangle 3"/>
          <p:cNvSpPr>
            <a:spLocks noGrp="1" noChangeArrowheads="1"/>
          </p:cNvSpPr>
          <p:nvPr>
            <p:ph type="body" idx="1"/>
          </p:nvPr>
        </p:nvSpPr>
        <p:spPr>
          <a:xfrm>
            <a:off x="457200" y="1773238"/>
            <a:ext cx="8686800" cy="808037"/>
          </a:xfrm>
        </p:spPr>
        <p:txBody>
          <a:bodyPr/>
          <a:lstStyle/>
          <a:p>
            <a:r>
              <a:rPr lang="zh-CN" altLang="en-US">
                <a:ea typeface="宋体" charset="-122"/>
              </a:rPr>
              <a:t>得到分</a:t>
            </a:r>
            <a:r>
              <a:rPr lang="en-US" altLang="zh-CN">
                <a:ea typeface="宋体" charset="-122"/>
              </a:rPr>
              <a:t>E-R</a:t>
            </a:r>
            <a:r>
              <a:rPr lang="zh-CN" altLang="en-US">
                <a:ea typeface="宋体" charset="-122"/>
              </a:rPr>
              <a:t>图如下图所示</a:t>
            </a:r>
            <a:r>
              <a:rPr lang="zh-CN" altLang="en-US" sz="3500">
                <a:ea typeface="宋体" charset="-122"/>
              </a:rPr>
              <a:t> </a:t>
            </a:r>
            <a:endParaRPr lang="zh-CN" altLang="en-US">
              <a:ea typeface="宋体" charset="-122"/>
            </a:endParaRPr>
          </a:p>
        </p:txBody>
      </p:sp>
      <p:pic>
        <p:nvPicPr>
          <p:cNvPr id="527364" name="Picture 4" descr="7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550" y="2636838"/>
            <a:ext cx="6119813" cy="322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7365" name="Text Box 5"/>
          <p:cNvSpPr txBox="1">
            <a:spLocks noChangeArrowheads="1"/>
          </p:cNvSpPr>
          <p:nvPr/>
        </p:nvSpPr>
        <p:spPr bwMode="auto">
          <a:xfrm>
            <a:off x="2862263" y="6165850"/>
            <a:ext cx="2593975" cy="3365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600"/>
              <a:t>销售管理子系统的分</a:t>
            </a:r>
            <a:r>
              <a:rPr kumimoji="0" lang="en-US" altLang="zh-CN" sz="1600"/>
              <a:t>E-R</a:t>
            </a:r>
            <a:r>
              <a:rPr kumimoji="0" lang="zh-CN" altLang="en-US" sz="1600"/>
              <a:t>图 </a:t>
            </a:r>
          </a:p>
        </p:txBody>
      </p:sp>
      <p:sp>
        <p:nvSpPr>
          <p:cNvPr id="2" name="日期占位符 1"/>
          <p:cNvSpPr>
            <a:spLocks noGrp="1"/>
          </p:cNvSpPr>
          <p:nvPr>
            <p:ph type="dt" sz="half" idx="10"/>
          </p:nvPr>
        </p:nvSpPr>
        <p:spPr/>
        <p:txBody>
          <a:bodyPr/>
          <a:lstStyle/>
          <a:p>
            <a:pPr>
              <a:defRPr/>
            </a:pPr>
            <a:fld id="{E2DC2BFD-8D40-4678-8CB3-CFF7EE9A49FF}"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124</a:t>
            </a:fld>
            <a:endParaRPr lang="en-US" altLang="zh-CN"/>
          </a:p>
        </p:txBody>
      </p:sp>
    </p:spTree>
    <p:extLst>
      <p:ext uri="{BB962C8B-B14F-4D97-AF65-F5344CB8AC3E}">
        <p14:creationId xmlns:p14="http://schemas.microsoft.com/office/powerpoint/2010/main" val="202324621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An Introduction to Database System  /314</a:t>
            </a:r>
            <a:endParaRPr lang="en-US" altLang="zh-CN"/>
          </a:p>
        </p:txBody>
      </p:sp>
      <p:sp>
        <p:nvSpPr>
          <p:cNvPr id="528386" name="Rectangle 2"/>
          <p:cNvSpPr>
            <a:spLocks noGrp="1" noChangeArrowheads="1"/>
          </p:cNvSpPr>
          <p:nvPr>
            <p:ph type="title"/>
          </p:nvPr>
        </p:nvSpPr>
        <p:spPr/>
        <p:txBody>
          <a:bodyPr/>
          <a:lstStyle/>
          <a:p>
            <a:r>
              <a:rPr lang="zh-CN" altLang="en-US" sz="3200">
                <a:ea typeface="宋体" charset="-122"/>
              </a:rPr>
              <a:t>逐一设计分</a:t>
            </a:r>
            <a:r>
              <a:rPr lang="en-US" altLang="zh-CN" sz="3200">
                <a:ea typeface="宋体" charset="-122"/>
              </a:rPr>
              <a:t>E-R</a:t>
            </a:r>
            <a:r>
              <a:rPr lang="zh-CN" altLang="en-US" sz="3200">
                <a:ea typeface="宋体" charset="-122"/>
              </a:rPr>
              <a:t>图（续）</a:t>
            </a:r>
          </a:p>
        </p:txBody>
      </p:sp>
      <p:sp>
        <p:nvSpPr>
          <p:cNvPr id="528387" name="Rectangle 3"/>
          <p:cNvSpPr>
            <a:spLocks noGrp="1" noChangeArrowheads="1"/>
          </p:cNvSpPr>
          <p:nvPr>
            <p:ph type="body" idx="1"/>
          </p:nvPr>
        </p:nvSpPr>
        <p:spPr/>
        <p:txBody>
          <a:bodyPr/>
          <a:lstStyle/>
          <a:p>
            <a:pPr>
              <a:lnSpc>
                <a:spcPct val="120000"/>
              </a:lnSpc>
              <a:buFont typeface="Wingdings" pitchFamily="2" charset="2"/>
              <a:buNone/>
            </a:pPr>
            <a:r>
              <a:rPr lang="zh-CN" altLang="en-US" sz="2400">
                <a:ea typeface="宋体" charset="-122"/>
              </a:rPr>
              <a:t>对每个实体定义的属性如下：</a:t>
            </a:r>
          </a:p>
          <a:p>
            <a:pPr lvl="1">
              <a:lnSpc>
                <a:spcPct val="120000"/>
              </a:lnSpc>
            </a:pPr>
            <a:r>
              <a:rPr lang="zh-CN" altLang="en-US" sz="2000">
                <a:ea typeface="宋体" charset="-122"/>
              </a:rPr>
              <a:t>顾客：</a:t>
            </a:r>
            <a:r>
              <a:rPr lang="en-US" altLang="zh-CN" sz="2000">
                <a:ea typeface="宋体" charset="-122"/>
              </a:rPr>
              <a:t>{</a:t>
            </a:r>
            <a:r>
              <a:rPr lang="zh-CN" altLang="en-US" sz="2000" u="sng">
                <a:ea typeface="宋体" charset="-122"/>
              </a:rPr>
              <a:t>顾客号</a:t>
            </a:r>
            <a:r>
              <a:rPr lang="zh-CN" altLang="en-US" sz="2000">
                <a:ea typeface="宋体" charset="-122"/>
              </a:rPr>
              <a:t>，顾客名，地址，电话，信贷状况，账目余额</a:t>
            </a:r>
            <a:r>
              <a:rPr lang="en-US" altLang="zh-CN" sz="2000">
                <a:ea typeface="宋体" charset="-122"/>
              </a:rPr>
              <a:t>}</a:t>
            </a:r>
          </a:p>
          <a:p>
            <a:pPr lvl="1">
              <a:lnSpc>
                <a:spcPct val="120000"/>
              </a:lnSpc>
            </a:pPr>
            <a:r>
              <a:rPr lang="zh-CN" altLang="en-US" sz="2000">
                <a:ea typeface="宋体" charset="-122"/>
              </a:rPr>
              <a:t>订单：</a:t>
            </a:r>
            <a:r>
              <a:rPr lang="en-US" altLang="zh-CN" sz="2000">
                <a:ea typeface="宋体" charset="-122"/>
              </a:rPr>
              <a:t>{</a:t>
            </a:r>
            <a:r>
              <a:rPr lang="zh-CN" altLang="en-US" sz="2000" u="sng">
                <a:ea typeface="宋体" charset="-122"/>
              </a:rPr>
              <a:t>订单号</a:t>
            </a:r>
            <a:r>
              <a:rPr lang="zh-CN" altLang="en-US" sz="2000">
                <a:ea typeface="宋体" charset="-122"/>
              </a:rPr>
              <a:t>，顾客号，订货项数，订货日期，交货日期，工种号，生产地点</a:t>
            </a:r>
            <a:r>
              <a:rPr lang="en-US" altLang="zh-CN" sz="2000">
                <a:ea typeface="宋体" charset="-122"/>
              </a:rPr>
              <a:t>}</a:t>
            </a:r>
          </a:p>
          <a:p>
            <a:pPr lvl="1">
              <a:lnSpc>
                <a:spcPct val="120000"/>
              </a:lnSpc>
            </a:pPr>
            <a:r>
              <a:rPr lang="zh-CN" altLang="en-US" sz="2000">
                <a:ea typeface="宋体" charset="-122"/>
              </a:rPr>
              <a:t>订单细则：</a:t>
            </a:r>
            <a:r>
              <a:rPr lang="en-US" altLang="zh-CN" sz="2000">
                <a:ea typeface="宋体" charset="-122"/>
              </a:rPr>
              <a:t>{</a:t>
            </a:r>
            <a:r>
              <a:rPr lang="zh-CN" altLang="en-US" sz="2000" u="sng">
                <a:ea typeface="宋体" charset="-122"/>
              </a:rPr>
              <a:t>订单号，细则号</a:t>
            </a:r>
            <a:r>
              <a:rPr lang="zh-CN" altLang="en-US" sz="2000">
                <a:ea typeface="宋体" charset="-122"/>
              </a:rPr>
              <a:t>，零件号，订货数，金额</a:t>
            </a:r>
            <a:r>
              <a:rPr lang="en-US" altLang="zh-CN" sz="2000">
                <a:ea typeface="宋体" charset="-122"/>
              </a:rPr>
              <a:t>}</a:t>
            </a:r>
          </a:p>
          <a:p>
            <a:pPr lvl="1">
              <a:lnSpc>
                <a:spcPct val="120000"/>
              </a:lnSpc>
            </a:pPr>
            <a:r>
              <a:rPr lang="zh-CN" altLang="en-US" sz="2000">
                <a:ea typeface="宋体" charset="-122"/>
              </a:rPr>
              <a:t>应收账款：</a:t>
            </a:r>
            <a:r>
              <a:rPr lang="en-US" altLang="zh-CN" sz="2000">
                <a:ea typeface="宋体" charset="-122"/>
              </a:rPr>
              <a:t>{</a:t>
            </a:r>
            <a:r>
              <a:rPr lang="zh-CN" altLang="en-US" sz="2000" u="sng">
                <a:ea typeface="宋体" charset="-122"/>
              </a:rPr>
              <a:t>顾客号，订单号</a:t>
            </a:r>
            <a:r>
              <a:rPr lang="zh-CN" altLang="en-US" sz="2000">
                <a:ea typeface="宋体" charset="-122"/>
              </a:rPr>
              <a:t>，发票号，应收金额，支付日期，支付金额，</a:t>
            </a:r>
          </a:p>
          <a:p>
            <a:pPr lvl="1">
              <a:lnSpc>
                <a:spcPct val="120000"/>
              </a:lnSpc>
            </a:pPr>
            <a:r>
              <a:rPr lang="zh-CN" altLang="en-US" sz="2000">
                <a:ea typeface="宋体" charset="-122"/>
              </a:rPr>
              <a:t>当前余额，货款限额</a:t>
            </a:r>
            <a:r>
              <a:rPr lang="en-US" altLang="zh-CN" sz="2000">
                <a:ea typeface="宋体" charset="-122"/>
              </a:rPr>
              <a:t>}</a:t>
            </a:r>
          </a:p>
          <a:p>
            <a:pPr lvl="1">
              <a:lnSpc>
                <a:spcPct val="120000"/>
              </a:lnSpc>
            </a:pPr>
            <a:r>
              <a:rPr lang="zh-CN" altLang="en-US" sz="2000">
                <a:ea typeface="宋体" charset="-122"/>
              </a:rPr>
              <a:t>产品描述：</a:t>
            </a:r>
            <a:r>
              <a:rPr lang="en-US" altLang="zh-CN" sz="2000">
                <a:ea typeface="宋体" charset="-122"/>
              </a:rPr>
              <a:t>{</a:t>
            </a:r>
            <a:r>
              <a:rPr lang="zh-CN" altLang="en-US" sz="2000">
                <a:ea typeface="宋体" charset="-122"/>
              </a:rPr>
              <a:t>产品号，产品名，单价，重量</a:t>
            </a:r>
            <a:r>
              <a:rPr lang="en-US" altLang="zh-CN" sz="2000">
                <a:ea typeface="宋体" charset="-122"/>
              </a:rPr>
              <a:t>}</a:t>
            </a:r>
          </a:p>
          <a:p>
            <a:pPr lvl="1">
              <a:lnSpc>
                <a:spcPct val="120000"/>
              </a:lnSpc>
            </a:pPr>
            <a:r>
              <a:rPr lang="zh-CN" altLang="en-US" sz="2000">
                <a:ea typeface="宋体" charset="-122"/>
              </a:rPr>
              <a:t>折扣规则：</a:t>
            </a:r>
            <a:r>
              <a:rPr lang="en-US" altLang="zh-CN" sz="2000">
                <a:ea typeface="宋体" charset="-122"/>
              </a:rPr>
              <a:t>{</a:t>
            </a:r>
            <a:r>
              <a:rPr lang="zh-CN" altLang="en-US" sz="2000" u="sng">
                <a:ea typeface="宋体" charset="-122"/>
              </a:rPr>
              <a:t>产品号，订货量</a:t>
            </a:r>
            <a:r>
              <a:rPr lang="zh-CN" altLang="en-US" sz="2000">
                <a:ea typeface="宋体" charset="-122"/>
              </a:rPr>
              <a:t>，折扣</a:t>
            </a:r>
            <a:r>
              <a:rPr lang="en-US" altLang="zh-CN" sz="2000">
                <a:ea typeface="宋体" charset="-122"/>
              </a:rPr>
              <a:t>}</a:t>
            </a:r>
          </a:p>
        </p:txBody>
      </p:sp>
      <p:sp>
        <p:nvSpPr>
          <p:cNvPr id="2" name="日期占位符 1"/>
          <p:cNvSpPr>
            <a:spLocks noGrp="1"/>
          </p:cNvSpPr>
          <p:nvPr>
            <p:ph type="dt" sz="half" idx="10"/>
          </p:nvPr>
        </p:nvSpPr>
        <p:spPr/>
        <p:txBody>
          <a:bodyPr/>
          <a:lstStyle/>
          <a:p>
            <a:pPr>
              <a:defRPr/>
            </a:pPr>
            <a:fld id="{2D361FB2-9C0E-4E2E-9B9F-F27054030B7B}"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125</a:t>
            </a:fld>
            <a:endParaRPr lang="en-US" altLang="zh-CN"/>
          </a:p>
        </p:txBody>
      </p:sp>
    </p:spTree>
    <p:extLst>
      <p:ext uri="{BB962C8B-B14F-4D97-AF65-F5344CB8AC3E}">
        <p14:creationId xmlns:p14="http://schemas.microsoft.com/office/powerpoint/2010/main" val="195555943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15715" name="Rectangle 2"/>
          <p:cNvSpPr>
            <a:spLocks noGrp="1" noChangeArrowheads="1"/>
          </p:cNvSpPr>
          <p:nvPr>
            <p:ph type="title"/>
          </p:nvPr>
        </p:nvSpPr>
        <p:spPr/>
        <p:txBody>
          <a:bodyPr/>
          <a:lstStyle/>
          <a:p>
            <a:pPr eaLnBrk="1" hangingPunct="1"/>
            <a:r>
              <a:rPr lang="zh-CN" altLang="en-US" smtClean="0"/>
              <a:t>概念结构设计</a:t>
            </a:r>
          </a:p>
        </p:txBody>
      </p:sp>
      <p:sp>
        <p:nvSpPr>
          <p:cNvPr id="115716" name="Rectangle 3"/>
          <p:cNvSpPr>
            <a:spLocks noGrp="1" noChangeArrowheads="1"/>
          </p:cNvSpPr>
          <p:nvPr>
            <p:ph type="body" idx="1"/>
          </p:nvPr>
        </p:nvSpPr>
        <p:spPr/>
        <p:txBody>
          <a:bodyPr/>
          <a:lstStyle/>
          <a:p>
            <a:pPr eaLnBrk="1" hangingPunct="1">
              <a:lnSpc>
                <a:spcPct val="140000"/>
              </a:lnSpc>
            </a:pPr>
            <a:r>
              <a:rPr lang="zh-CN" altLang="en-US" dirty="0" smtClean="0"/>
              <a:t>概念结构</a:t>
            </a:r>
          </a:p>
          <a:p>
            <a:pPr eaLnBrk="1" hangingPunct="1">
              <a:lnSpc>
                <a:spcPct val="140000"/>
              </a:lnSpc>
            </a:pPr>
            <a:r>
              <a:rPr lang="zh-CN" altLang="en-US" dirty="0" smtClean="0"/>
              <a:t>概念结构设计的方法与步骤</a:t>
            </a:r>
          </a:p>
          <a:p>
            <a:pPr eaLnBrk="1" hangingPunct="1">
              <a:lnSpc>
                <a:spcPct val="140000"/>
              </a:lnSpc>
            </a:pPr>
            <a:r>
              <a:rPr lang="zh-CN" altLang="en-US" dirty="0" smtClean="0"/>
              <a:t>数据抽象与局部视图设计</a:t>
            </a:r>
          </a:p>
          <a:p>
            <a:pPr eaLnBrk="1" hangingPunct="1">
              <a:lnSpc>
                <a:spcPct val="140000"/>
              </a:lnSpc>
            </a:pPr>
            <a:r>
              <a:rPr lang="zh-CN" altLang="en-US" dirty="0" smtClean="0">
                <a:solidFill>
                  <a:schemeClr val="accent2"/>
                </a:solidFill>
              </a:rPr>
              <a:t>视图的集成</a:t>
            </a:r>
          </a:p>
        </p:txBody>
      </p:sp>
      <p:sp>
        <p:nvSpPr>
          <p:cNvPr id="2" name="日期占位符 1"/>
          <p:cNvSpPr>
            <a:spLocks noGrp="1"/>
          </p:cNvSpPr>
          <p:nvPr>
            <p:ph type="dt" sz="half" idx="10"/>
          </p:nvPr>
        </p:nvSpPr>
        <p:spPr/>
        <p:txBody>
          <a:bodyPr/>
          <a:lstStyle/>
          <a:p>
            <a:pPr>
              <a:defRPr/>
            </a:pPr>
            <a:fld id="{0C76FB3F-0DD5-4D15-8CE6-C048B702035B}"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126</a:t>
            </a:fld>
            <a:endParaRPr lang="en-US" altLang="zh-CN"/>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16739" name="Rectangle 2"/>
          <p:cNvSpPr>
            <a:spLocks noGrp="1" noChangeArrowheads="1"/>
          </p:cNvSpPr>
          <p:nvPr>
            <p:ph type="title"/>
          </p:nvPr>
        </p:nvSpPr>
        <p:spPr/>
        <p:txBody>
          <a:bodyPr/>
          <a:lstStyle/>
          <a:p>
            <a:pPr eaLnBrk="1" hangingPunct="1"/>
            <a:r>
              <a:rPr lang="zh-CN" altLang="en-US" smtClean="0"/>
              <a:t>视图的集成</a:t>
            </a:r>
          </a:p>
        </p:txBody>
      </p:sp>
      <p:sp>
        <p:nvSpPr>
          <p:cNvPr id="116740" name="Rectangle 3"/>
          <p:cNvSpPr>
            <a:spLocks noGrp="1" noChangeArrowheads="1"/>
          </p:cNvSpPr>
          <p:nvPr>
            <p:ph type="body" idx="1"/>
          </p:nvPr>
        </p:nvSpPr>
        <p:spPr/>
        <p:txBody>
          <a:bodyPr/>
          <a:lstStyle/>
          <a:p>
            <a:pPr eaLnBrk="1" hangingPunct="1">
              <a:lnSpc>
                <a:spcPct val="170000"/>
              </a:lnSpc>
            </a:pPr>
            <a:r>
              <a:rPr lang="zh-CN" altLang="en-US" smtClean="0"/>
              <a:t>各个局部视图即分</a:t>
            </a:r>
            <a:r>
              <a:rPr lang="en-US" altLang="zh-CN" smtClean="0"/>
              <a:t>E-R</a:t>
            </a:r>
            <a:r>
              <a:rPr lang="zh-CN" altLang="en-US" smtClean="0"/>
              <a:t>图建立好后，还需要对它们进行合并，集成为一个整体的数据概念结构即总</a:t>
            </a:r>
            <a:r>
              <a:rPr lang="en-US" altLang="zh-CN" smtClean="0"/>
              <a:t>E-R</a:t>
            </a:r>
            <a:r>
              <a:rPr lang="zh-CN" altLang="en-US" smtClean="0"/>
              <a:t>图</a:t>
            </a:r>
          </a:p>
          <a:p>
            <a:pPr eaLnBrk="1" hangingPunct="1"/>
            <a:endParaRPr lang="en-US" altLang="zh-CN" smtClean="0"/>
          </a:p>
        </p:txBody>
      </p:sp>
      <p:sp>
        <p:nvSpPr>
          <p:cNvPr id="2" name="日期占位符 1"/>
          <p:cNvSpPr>
            <a:spLocks noGrp="1"/>
          </p:cNvSpPr>
          <p:nvPr>
            <p:ph type="dt" sz="half" idx="10"/>
          </p:nvPr>
        </p:nvSpPr>
        <p:spPr/>
        <p:txBody>
          <a:bodyPr/>
          <a:lstStyle/>
          <a:p>
            <a:pPr>
              <a:defRPr/>
            </a:pPr>
            <a:fld id="{8AA25D5A-C243-4AAF-8C88-82C1B0B7F212}"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127</a:t>
            </a:fld>
            <a:endParaRPr lang="en-US" altLang="zh-CN"/>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17763" name="Rectangle 2"/>
          <p:cNvSpPr>
            <a:spLocks noGrp="1" noChangeArrowheads="1"/>
          </p:cNvSpPr>
          <p:nvPr>
            <p:ph type="title"/>
          </p:nvPr>
        </p:nvSpPr>
        <p:spPr/>
        <p:txBody>
          <a:bodyPr/>
          <a:lstStyle/>
          <a:p>
            <a:pPr eaLnBrk="1" hangingPunct="1"/>
            <a:r>
              <a:rPr lang="zh-CN" altLang="en-US" smtClean="0"/>
              <a:t>视图的集成（续）</a:t>
            </a:r>
          </a:p>
        </p:txBody>
      </p:sp>
      <p:sp>
        <p:nvSpPr>
          <p:cNvPr id="117764" name="Rectangle 3"/>
          <p:cNvSpPr>
            <a:spLocks noGrp="1" noChangeArrowheads="1"/>
          </p:cNvSpPr>
          <p:nvPr>
            <p:ph type="body" idx="1"/>
          </p:nvPr>
        </p:nvSpPr>
        <p:spPr/>
        <p:txBody>
          <a:bodyPr/>
          <a:lstStyle/>
          <a:p>
            <a:pPr eaLnBrk="1" hangingPunct="1"/>
            <a:r>
              <a:rPr lang="zh-CN" altLang="en-US" sz="3400" dirty="0" smtClean="0"/>
              <a:t>视图集成的两种方式</a:t>
            </a:r>
          </a:p>
          <a:p>
            <a:pPr lvl="1" eaLnBrk="1" hangingPunct="1"/>
            <a:r>
              <a:rPr lang="zh-CN" altLang="en-US" sz="3000" dirty="0" smtClean="0"/>
              <a:t>一次集成（</a:t>
            </a:r>
            <a:r>
              <a:rPr lang="en-US" altLang="zh-CN" sz="3000" dirty="0" smtClean="0"/>
              <a:t>P229</a:t>
            </a:r>
            <a:r>
              <a:rPr lang="zh-CN" altLang="en-US" sz="3000" dirty="0" smtClean="0"/>
              <a:t>图</a:t>
            </a:r>
            <a:r>
              <a:rPr lang="en-US" altLang="zh-CN" sz="3000" dirty="0" smtClean="0"/>
              <a:t>7.25(a)</a:t>
            </a:r>
            <a:r>
              <a:rPr lang="zh-CN" altLang="en-US" sz="3000" dirty="0" smtClean="0"/>
              <a:t>）</a:t>
            </a:r>
          </a:p>
          <a:p>
            <a:pPr lvl="2" eaLnBrk="1" hangingPunct="1"/>
            <a:r>
              <a:rPr lang="zh-CN" altLang="en-US" sz="2600" dirty="0" smtClean="0"/>
              <a:t>一次集成多个分</a:t>
            </a:r>
            <a:r>
              <a:rPr lang="en-US" altLang="zh-CN" sz="2600" dirty="0" smtClean="0"/>
              <a:t>E-R</a:t>
            </a:r>
            <a:r>
              <a:rPr lang="zh-CN" altLang="en-US" sz="2600" dirty="0" smtClean="0"/>
              <a:t>图</a:t>
            </a:r>
          </a:p>
          <a:p>
            <a:pPr lvl="2" eaLnBrk="1" hangingPunct="1"/>
            <a:r>
              <a:rPr lang="zh-CN" altLang="en-US" sz="2600" dirty="0" smtClean="0"/>
              <a:t>通常用于局部视图比较简单时</a:t>
            </a:r>
          </a:p>
          <a:p>
            <a:pPr lvl="1" eaLnBrk="1" hangingPunct="1"/>
            <a:r>
              <a:rPr lang="zh-CN" altLang="en-US" sz="3000" dirty="0" smtClean="0"/>
              <a:t>逐步累积式（</a:t>
            </a:r>
            <a:r>
              <a:rPr lang="en-US" altLang="zh-CN" sz="3000" dirty="0" smtClean="0"/>
              <a:t>P229</a:t>
            </a:r>
            <a:r>
              <a:rPr lang="zh-CN" altLang="en-US" sz="3000" dirty="0" smtClean="0"/>
              <a:t>图</a:t>
            </a:r>
            <a:r>
              <a:rPr lang="en-US" altLang="zh-CN" sz="3000" dirty="0" smtClean="0"/>
              <a:t>7.25(b)</a:t>
            </a:r>
            <a:r>
              <a:rPr lang="zh-CN" altLang="en-US" sz="3000" dirty="0" smtClean="0"/>
              <a:t>）</a:t>
            </a:r>
          </a:p>
          <a:p>
            <a:pPr lvl="2" eaLnBrk="1" hangingPunct="1"/>
            <a:r>
              <a:rPr lang="zh-CN" altLang="en-US" sz="2600" dirty="0" smtClean="0"/>
              <a:t>首先集成</a:t>
            </a:r>
            <a:r>
              <a:rPr lang="zh-CN" altLang="en-US" sz="2600" dirty="0" smtClean="0">
                <a:solidFill>
                  <a:srgbClr val="FF0000"/>
                </a:solidFill>
              </a:rPr>
              <a:t>两个局部视图</a:t>
            </a:r>
            <a:r>
              <a:rPr lang="zh-CN" altLang="en-US" sz="2600" dirty="0" smtClean="0"/>
              <a:t>（通常是比较关键的两个局部视图）</a:t>
            </a:r>
          </a:p>
          <a:p>
            <a:pPr lvl="2" eaLnBrk="1" hangingPunct="1"/>
            <a:r>
              <a:rPr lang="zh-CN" altLang="en-US" sz="2600" dirty="0" smtClean="0"/>
              <a:t>以后</a:t>
            </a:r>
            <a:r>
              <a:rPr lang="zh-CN" altLang="en-US" sz="2600" dirty="0" smtClean="0">
                <a:solidFill>
                  <a:srgbClr val="FF0000"/>
                </a:solidFill>
              </a:rPr>
              <a:t>每次将一个新的局部视图集成进来</a:t>
            </a:r>
            <a:endParaRPr lang="zh-CN" altLang="en-US" dirty="0" smtClean="0">
              <a:solidFill>
                <a:srgbClr val="FF0000"/>
              </a:solidFill>
            </a:endParaRPr>
          </a:p>
        </p:txBody>
      </p:sp>
      <p:pic>
        <p:nvPicPr>
          <p:cNvPr id="6" name="Picture 4" descr="725"/>
          <p:cNvPicPr>
            <a:picLocks noChangeAspect="1" noChangeArrowheads="1"/>
          </p:cNvPicPr>
          <p:nvPr/>
        </p:nvPicPr>
        <p:blipFill>
          <a:blip r:embed="rId2" cstate="print">
            <a:extLst>
              <a:ext uri="{28A0092B-C50C-407E-A947-70E740481C1C}">
                <a14:useLocalDpi xmlns:a14="http://schemas.microsoft.com/office/drawing/2010/main" val="0"/>
              </a:ext>
            </a:extLst>
          </a:blip>
          <a:srcRect r="44945" b="6844"/>
          <a:stretch>
            <a:fillRect/>
          </a:stretch>
        </p:blipFill>
        <p:spPr bwMode="auto">
          <a:xfrm>
            <a:off x="5868144" y="908720"/>
            <a:ext cx="3202373" cy="223224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725"/>
          <p:cNvPicPr>
            <a:picLocks noChangeAspect="1" noChangeArrowheads="1"/>
          </p:cNvPicPr>
          <p:nvPr/>
        </p:nvPicPr>
        <p:blipFill>
          <a:blip r:embed="rId3" cstate="print">
            <a:extLst>
              <a:ext uri="{28A0092B-C50C-407E-A947-70E740481C1C}">
                <a14:useLocalDpi xmlns:a14="http://schemas.microsoft.com/office/drawing/2010/main" val="0"/>
              </a:ext>
            </a:extLst>
          </a:blip>
          <a:srcRect l="55432" b="7477"/>
          <a:stretch>
            <a:fillRect/>
          </a:stretch>
        </p:blipFill>
        <p:spPr bwMode="auto">
          <a:xfrm>
            <a:off x="5841177" y="4293096"/>
            <a:ext cx="2773581" cy="1991370"/>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pPr>
              <a:defRPr/>
            </a:pPr>
            <a:fld id="{220C824B-4FF1-4780-A4AB-D33995E2221A}"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128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18787" name="Rectangle 2"/>
          <p:cNvSpPr>
            <a:spLocks noGrp="1" noChangeArrowheads="1"/>
          </p:cNvSpPr>
          <p:nvPr>
            <p:ph type="title"/>
          </p:nvPr>
        </p:nvSpPr>
        <p:spPr/>
        <p:txBody>
          <a:bodyPr/>
          <a:lstStyle/>
          <a:p>
            <a:pPr eaLnBrk="1" hangingPunct="1"/>
            <a:r>
              <a:rPr lang="zh-CN" altLang="en-US" smtClean="0"/>
              <a:t>视图的集成（续）</a:t>
            </a:r>
          </a:p>
        </p:txBody>
      </p:sp>
      <p:sp>
        <p:nvSpPr>
          <p:cNvPr id="118788" name="Rectangle 3"/>
          <p:cNvSpPr>
            <a:spLocks noGrp="1" noChangeArrowheads="1"/>
          </p:cNvSpPr>
          <p:nvPr>
            <p:ph type="body" idx="1"/>
          </p:nvPr>
        </p:nvSpPr>
        <p:spPr/>
        <p:txBody>
          <a:bodyPr/>
          <a:lstStyle/>
          <a:p>
            <a:pPr eaLnBrk="1" hangingPunct="1">
              <a:lnSpc>
                <a:spcPct val="160000"/>
              </a:lnSpc>
            </a:pPr>
            <a:r>
              <a:rPr lang="zh-CN" altLang="en-US" sz="3400" smtClean="0"/>
              <a:t>集成局部</a:t>
            </a:r>
            <a:r>
              <a:rPr lang="en-US" altLang="zh-CN" sz="3400" smtClean="0"/>
              <a:t>E-R</a:t>
            </a:r>
            <a:r>
              <a:rPr lang="zh-CN" altLang="en-US" sz="3400" smtClean="0"/>
              <a:t>图的步骤</a:t>
            </a:r>
          </a:p>
          <a:p>
            <a:pPr lvl="1" eaLnBrk="1" hangingPunct="1">
              <a:lnSpc>
                <a:spcPct val="160000"/>
              </a:lnSpc>
              <a:buFont typeface="Wingdings" pitchFamily="2" charset="2"/>
              <a:buNone/>
            </a:pPr>
            <a:r>
              <a:rPr lang="en-US" altLang="zh-CN" smtClean="0"/>
              <a:t>1. </a:t>
            </a:r>
            <a:r>
              <a:rPr lang="zh-CN" altLang="en-US" smtClean="0">
                <a:solidFill>
                  <a:srgbClr val="FF0000"/>
                </a:solidFill>
              </a:rPr>
              <a:t>合并</a:t>
            </a:r>
          </a:p>
          <a:p>
            <a:pPr lvl="1" eaLnBrk="1" hangingPunct="1">
              <a:lnSpc>
                <a:spcPct val="160000"/>
              </a:lnSpc>
              <a:buFont typeface="Wingdings" pitchFamily="2" charset="2"/>
              <a:buNone/>
            </a:pPr>
            <a:r>
              <a:rPr lang="en-US" altLang="zh-CN" smtClean="0"/>
              <a:t>2. </a:t>
            </a:r>
            <a:r>
              <a:rPr lang="zh-CN" altLang="en-US" smtClean="0">
                <a:solidFill>
                  <a:srgbClr val="FF0000"/>
                </a:solidFill>
              </a:rPr>
              <a:t>修改与重构</a:t>
            </a:r>
          </a:p>
          <a:p>
            <a:pPr eaLnBrk="1" hangingPunct="1">
              <a:lnSpc>
                <a:spcPct val="160000"/>
              </a:lnSpc>
            </a:pPr>
            <a:endParaRPr lang="en-US" altLang="zh-CN" smtClean="0"/>
          </a:p>
        </p:txBody>
      </p:sp>
      <p:sp>
        <p:nvSpPr>
          <p:cNvPr id="2" name="日期占位符 1"/>
          <p:cNvSpPr>
            <a:spLocks noGrp="1"/>
          </p:cNvSpPr>
          <p:nvPr>
            <p:ph type="dt" sz="half" idx="10"/>
          </p:nvPr>
        </p:nvSpPr>
        <p:spPr/>
        <p:txBody>
          <a:bodyPr/>
          <a:lstStyle/>
          <a:p>
            <a:pPr>
              <a:defRPr/>
            </a:pPr>
            <a:fld id="{08EA99B7-5793-475B-984C-64E66FEECB79}"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129</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5363" name="Rectangle 2"/>
          <p:cNvSpPr>
            <a:spLocks noGrp="1" noChangeArrowheads="1"/>
          </p:cNvSpPr>
          <p:nvPr>
            <p:ph type="title"/>
          </p:nvPr>
        </p:nvSpPr>
        <p:spPr/>
        <p:txBody>
          <a:bodyPr/>
          <a:lstStyle/>
          <a:p>
            <a:pPr eaLnBrk="1" hangingPunct="1"/>
            <a:r>
              <a:rPr lang="zh-CN" altLang="en-US" smtClean="0"/>
              <a:t>数据库设计方法简述（续）</a:t>
            </a:r>
          </a:p>
        </p:txBody>
      </p:sp>
      <p:sp>
        <p:nvSpPr>
          <p:cNvPr id="15364" name="Rectangle 3"/>
          <p:cNvSpPr>
            <a:spLocks noGrp="1" noChangeArrowheads="1"/>
          </p:cNvSpPr>
          <p:nvPr>
            <p:ph type="body" idx="1"/>
          </p:nvPr>
        </p:nvSpPr>
        <p:spPr/>
        <p:txBody>
          <a:bodyPr/>
          <a:lstStyle/>
          <a:p>
            <a:pPr eaLnBrk="1" hangingPunct="1"/>
            <a:r>
              <a:rPr lang="zh-CN" altLang="en-US" sz="3400" smtClean="0"/>
              <a:t>规范设计法</a:t>
            </a:r>
          </a:p>
          <a:p>
            <a:pPr lvl="4" eaLnBrk="1" hangingPunct="1"/>
            <a:endParaRPr lang="zh-CN" altLang="en-US" smtClean="0"/>
          </a:p>
          <a:p>
            <a:pPr lvl="1" eaLnBrk="1" hangingPunct="1"/>
            <a:r>
              <a:rPr lang="zh-CN" altLang="en-US" smtClean="0"/>
              <a:t>手工设计方法</a:t>
            </a:r>
          </a:p>
          <a:p>
            <a:pPr lvl="1" eaLnBrk="1" hangingPunct="1"/>
            <a:endParaRPr lang="zh-CN" altLang="en-US" smtClean="0"/>
          </a:p>
          <a:p>
            <a:pPr lvl="1" eaLnBrk="1" hangingPunct="1"/>
            <a:r>
              <a:rPr lang="zh-CN" altLang="en-US" smtClean="0"/>
              <a:t>基本思想</a:t>
            </a:r>
          </a:p>
          <a:p>
            <a:pPr lvl="2" eaLnBrk="1" hangingPunct="1"/>
            <a:r>
              <a:rPr lang="zh-CN" altLang="en-US" sz="2600" smtClean="0"/>
              <a:t>过程迭代和逐步求精</a:t>
            </a:r>
          </a:p>
        </p:txBody>
      </p:sp>
      <p:sp>
        <p:nvSpPr>
          <p:cNvPr id="2" name="日期占位符 1"/>
          <p:cNvSpPr>
            <a:spLocks noGrp="1"/>
          </p:cNvSpPr>
          <p:nvPr>
            <p:ph type="dt" sz="half" idx="10"/>
          </p:nvPr>
        </p:nvSpPr>
        <p:spPr/>
        <p:txBody>
          <a:bodyPr/>
          <a:lstStyle/>
          <a:p>
            <a:pPr>
              <a:defRPr/>
            </a:pPr>
            <a:fld id="{E524A84E-7FC1-4A00-B3BE-FCF6DA2631B6}"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13</a:t>
            </a:fld>
            <a:endParaRPr lang="en-US" altLang="zh-CN"/>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19811" name="Rectangle 2"/>
          <p:cNvSpPr>
            <a:spLocks noGrp="1" noChangeArrowheads="1"/>
          </p:cNvSpPr>
          <p:nvPr>
            <p:ph type="title"/>
          </p:nvPr>
        </p:nvSpPr>
        <p:spPr/>
        <p:txBody>
          <a:bodyPr/>
          <a:lstStyle/>
          <a:p>
            <a:pPr eaLnBrk="1" hangingPunct="1"/>
            <a:r>
              <a:rPr lang="zh-CN" altLang="en-US" smtClean="0"/>
              <a:t>视图的集成（续）</a:t>
            </a:r>
          </a:p>
        </p:txBody>
      </p:sp>
      <p:pic>
        <p:nvPicPr>
          <p:cNvPr id="119812" name="Picture 3" descr="6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6800" y="1905000"/>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939D8C1C-73B9-4582-B607-C19227BC6B9A}"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130</a:t>
            </a:fld>
            <a:endParaRPr lang="en-US" altLang="zh-CN"/>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20835" name="Rectangle 2"/>
          <p:cNvSpPr>
            <a:spLocks noGrp="1" noChangeArrowheads="1"/>
          </p:cNvSpPr>
          <p:nvPr>
            <p:ph type="title"/>
          </p:nvPr>
        </p:nvSpPr>
        <p:spPr/>
        <p:txBody>
          <a:bodyPr/>
          <a:lstStyle/>
          <a:p>
            <a:pPr eaLnBrk="1" hangingPunct="1"/>
            <a:r>
              <a:rPr lang="zh-CN" altLang="en-US" sz="3400" smtClean="0"/>
              <a:t>一、合并分</a:t>
            </a:r>
            <a:r>
              <a:rPr lang="en-US" altLang="zh-CN" sz="3400" smtClean="0"/>
              <a:t>E-R</a:t>
            </a:r>
            <a:r>
              <a:rPr lang="zh-CN" altLang="en-US" sz="3400" smtClean="0"/>
              <a:t>图，生成初步</a:t>
            </a:r>
            <a:r>
              <a:rPr lang="en-US" altLang="zh-CN" sz="3400" smtClean="0"/>
              <a:t>E-R</a:t>
            </a:r>
            <a:r>
              <a:rPr lang="zh-CN" altLang="en-US" sz="3400" smtClean="0"/>
              <a:t>图</a:t>
            </a:r>
          </a:p>
        </p:txBody>
      </p:sp>
      <p:sp>
        <p:nvSpPr>
          <p:cNvPr id="120836" name="Rectangle 3"/>
          <p:cNvSpPr>
            <a:spLocks noGrp="1" noChangeArrowheads="1"/>
          </p:cNvSpPr>
          <p:nvPr>
            <p:ph type="body" idx="1"/>
          </p:nvPr>
        </p:nvSpPr>
        <p:spPr/>
        <p:txBody>
          <a:bodyPr/>
          <a:lstStyle/>
          <a:p>
            <a:pPr eaLnBrk="1" hangingPunct="1"/>
            <a:r>
              <a:rPr lang="zh-CN" altLang="en-US" dirty="0" smtClean="0"/>
              <a:t>各分Ｅ－Ｒ图存在冲突</a:t>
            </a:r>
            <a:endParaRPr lang="zh-CN" altLang="en-US" sz="2600" dirty="0" smtClean="0"/>
          </a:p>
          <a:p>
            <a:pPr lvl="1" eaLnBrk="1" hangingPunct="1"/>
            <a:r>
              <a:rPr lang="zh-CN" altLang="en-US" dirty="0" smtClean="0"/>
              <a:t>各个局部应用所面向的问题不同</a:t>
            </a:r>
            <a:endParaRPr lang="en-US" altLang="zh-CN" dirty="0" smtClean="0"/>
          </a:p>
          <a:p>
            <a:pPr lvl="2" eaLnBrk="1" hangingPunct="1"/>
            <a:r>
              <a:rPr lang="zh-CN" altLang="en-US" dirty="0" smtClean="0"/>
              <a:t>由不同的设计人员进行设计</a:t>
            </a:r>
            <a:endParaRPr lang="en-US" altLang="zh-CN" dirty="0" smtClean="0"/>
          </a:p>
          <a:p>
            <a:pPr lvl="2" eaLnBrk="1" hangingPunct="1"/>
            <a:r>
              <a:rPr lang="zh-CN" altLang="en-US" dirty="0" smtClean="0"/>
              <a:t>各个分</a:t>
            </a:r>
            <a:r>
              <a:rPr lang="en-US" altLang="zh-CN" dirty="0" smtClean="0"/>
              <a:t>E-R</a:t>
            </a:r>
            <a:r>
              <a:rPr lang="zh-CN" altLang="en-US" dirty="0" smtClean="0"/>
              <a:t>图之间必定会存在许多不一致的地方</a:t>
            </a:r>
          </a:p>
          <a:p>
            <a:pPr lvl="1" eaLnBrk="1" hangingPunct="1"/>
            <a:r>
              <a:rPr lang="zh-CN" altLang="en-US" dirty="0" smtClean="0"/>
              <a:t>合并分</a:t>
            </a:r>
            <a:r>
              <a:rPr lang="en-US" altLang="zh-CN" dirty="0" smtClean="0"/>
              <a:t>E-R</a:t>
            </a:r>
            <a:r>
              <a:rPr lang="zh-CN" altLang="en-US" dirty="0" smtClean="0"/>
              <a:t>图的主要工作与关键所在：</a:t>
            </a:r>
            <a:r>
              <a:rPr lang="zh-CN" altLang="en-US" dirty="0" smtClean="0">
                <a:solidFill>
                  <a:srgbClr val="FF0000"/>
                </a:solidFill>
              </a:rPr>
              <a:t>合理消除各分</a:t>
            </a:r>
            <a:r>
              <a:rPr lang="en-US" altLang="zh-CN" dirty="0" smtClean="0">
                <a:solidFill>
                  <a:srgbClr val="FF0000"/>
                </a:solidFill>
              </a:rPr>
              <a:t>E-R</a:t>
            </a:r>
            <a:r>
              <a:rPr lang="zh-CN" altLang="en-US" dirty="0" smtClean="0">
                <a:solidFill>
                  <a:srgbClr val="FF0000"/>
                </a:solidFill>
              </a:rPr>
              <a:t>图的冲突</a:t>
            </a:r>
          </a:p>
        </p:txBody>
      </p:sp>
      <p:sp>
        <p:nvSpPr>
          <p:cNvPr id="2" name="日期占位符 1"/>
          <p:cNvSpPr>
            <a:spLocks noGrp="1"/>
          </p:cNvSpPr>
          <p:nvPr>
            <p:ph type="dt" sz="half" idx="10"/>
          </p:nvPr>
        </p:nvSpPr>
        <p:spPr/>
        <p:txBody>
          <a:bodyPr/>
          <a:lstStyle/>
          <a:p>
            <a:pPr>
              <a:defRPr/>
            </a:pPr>
            <a:fld id="{CCA995A6-59B2-43F0-8E87-1BBBC30A98FF}"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131</a:t>
            </a:fld>
            <a:endParaRPr lang="en-US" altLang="zh-CN"/>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21859" name="Rectangle 2"/>
          <p:cNvSpPr>
            <a:spLocks noGrp="1" noChangeArrowheads="1"/>
          </p:cNvSpPr>
          <p:nvPr>
            <p:ph type="title"/>
          </p:nvPr>
        </p:nvSpPr>
        <p:spPr/>
        <p:txBody>
          <a:bodyPr/>
          <a:lstStyle/>
          <a:p>
            <a:pPr eaLnBrk="1" hangingPunct="1"/>
            <a:r>
              <a:rPr lang="zh-CN" altLang="en-US" sz="3400" smtClean="0"/>
              <a:t>合并分</a:t>
            </a:r>
            <a:r>
              <a:rPr lang="en-US" altLang="zh-CN" sz="3400" smtClean="0"/>
              <a:t>E-R</a:t>
            </a:r>
            <a:r>
              <a:rPr lang="zh-CN" altLang="en-US" sz="3400" smtClean="0"/>
              <a:t>图，生成初步</a:t>
            </a:r>
            <a:r>
              <a:rPr lang="en-US" altLang="zh-CN" sz="3400" smtClean="0"/>
              <a:t>E-R</a:t>
            </a:r>
            <a:r>
              <a:rPr lang="zh-CN" altLang="en-US" sz="3400" smtClean="0"/>
              <a:t>图（续）</a:t>
            </a:r>
          </a:p>
        </p:txBody>
      </p:sp>
      <p:sp>
        <p:nvSpPr>
          <p:cNvPr id="121860" name="Rectangle 3"/>
          <p:cNvSpPr>
            <a:spLocks noGrp="1" noChangeArrowheads="1"/>
          </p:cNvSpPr>
          <p:nvPr>
            <p:ph type="body" idx="1"/>
          </p:nvPr>
        </p:nvSpPr>
        <p:spPr/>
        <p:txBody>
          <a:bodyPr/>
          <a:lstStyle/>
          <a:p>
            <a:pPr eaLnBrk="1" hangingPunct="1"/>
            <a:r>
              <a:rPr lang="zh-CN" altLang="en-US" smtClean="0"/>
              <a:t>冲突的种类</a:t>
            </a:r>
          </a:p>
          <a:p>
            <a:pPr lvl="1" eaLnBrk="1" hangingPunct="1">
              <a:lnSpc>
                <a:spcPct val="140000"/>
              </a:lnSpc>
            </a:pPr>
            <a:r>
              <a:rPr lang="zh-CN" altLang="en-US" smtClean="0">
                <a:solidFill>
                  <a:srgbClr val="FF0000"/>
                </a:solidFill>
              </a:rPr>
              <a:t>属性</a:t>
            </a:r>
            <a:r>
              <a:rPr lang="zh-CN" altLang="en-US" smtClean="0"/>
              <a:t>冲突</a:t>
            </a:r>
          </a:p>
          <a:p>
            <a:pPr lvl="1" eaLnBrk="1" hangingPunct="1">
              <a:lnSpc>
                <a:spcPct val="140000"/>
              </a:lnSpc>
            </a:pPr>
            <a:r>
              <a:rPr lang="zh-CN" altLang="en-US" smtClean="0">
                <a:solidFill>
                  <a:srgbClr val="FF0000"/>
                </a:solidFill>
              </a:rPr>
              <a:t>命名</a:t>
            </a:r>
            <a:r>
              <a:rPr lang="zh-CN" altLang="en-US" smtClean="0"/>
              <a:t>冲突</a:t>
            </a:r>
          </a:p>
          <a:p>
            <a:pPr lvl="1" eaLnBrk="1" hangingPunct="1">
              <a:lnSpc>
                <a:spcPct val="140000"/>
              </a:lnSpc>
            </a:pPr>
            <a:r>
              <a:rPr lang="zh-CN" altLang="en-US" smtClean="0">
                <a:solidFill>
                  <a:srgbClr val="FF0000"/>
                </a:solidFill>
              </a:rPr>
              <a:t>结构</a:t>
            </a:r>
            <a:r>
              <a:rPr lang="zh-CN" altLang="en-US" smtClean="0"/>
              <a:t>冲突</a:t>
            </a:r>
          </a:p>
          <a:p>
            <a:pPr eaLnBrk="1" hangingPunct="1"/>
            <a:endParaRPr lang="en-US" altLang="zh-CN" smtClean="0"/>
          </a:p>
        </p:txBody>
      </p:sp>
      <p:sp>
        <p:nvSpPr>
          <p:cNvPr id="2" name="日期占位符 1"/>
          <p:cNvSpPr>
            <a:spLocks noGrp="1"/>
          </p:cNvSpPr>
          <p:nvPr>
            <p:ph type="dt" sz="half" idx="10"/>
          </p:nvPr>
        </p:nvSpPr>
        <p:spPr/>
        <p:txBody>
          <a:bodyPr/>
          <a:lstStyle/>
          <a:p>
            <a:pPr>
              <a:defRPr/>
            </a:pPr>
            <a:fld id="{A129C494-837A-42B7-808C-4F04BC2053E6}"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132</a:t>
            </a:fld>
            <a:endParaRPr lang="en-US" altLang="zh-CN"/>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22883" name="Rectangle 2"/>
          <p:cNvSpPr>
            <a:spLocks noGrp="1" noChangeArrowheads="1"/>
          </p:cNvSpPr>
          <p:nvPr>
            <p:ph type="title"/>
          </p:nvPr>
        </p:nvSpPr>
        <p:spPr/>
        <p:txBody>
          <a:bodyPr/>
          <a:lstStyle/>
          <a:p>
            <a:pPr eaLnBrk="1" hangingPunct="1"/>
            <a:r>
              <a:rPr lang="en-US" altLang="zh-CN" smtClean="0"/>
              <a:t>⒈ </a:t>
            </a:r>
            <a:r>
              <a:rPr lang="zh-CN" altLang="en-US" smtClean="0"/>
              <a:t>属性冲突</a:t>
            </a:r>
          </a:p>
        </p:txBody>
      </p:sp>
      <p:sp>
        <p:nvSpPr>
          <p:cNvPr id="122884" name="Rectangle 3"/>
          <p:cNvSpPr>
            <a:spLocks noGrp="1" noChangeArrowheads="1"/>
          </p:cNvSpPr>
          <p:nvPr>
            <p:ph type="body" idx="1"/>
          </p:nvPr>
        </p:nvSpPr>
        <p:spPr>
          <a:xfrm>
            <a:off x="762000" y="1905000"/>
            <a:ext cx="7772400" cy="4114800"/>
          </a:xfrm>
        </p:spPr>
        <p:txBody>
          <a:bodyPr/>
          <a:lstStyle/>
          <a:p>
            <a:pPr eaLnBrk="1" hangingPunct="1">
              <a:lnSpc>
                <a:spcPct val="90000"/>
              </a:lnSpc>
            </a:pPr>
            <a:r>
              <a:rPr lang="zh-CN" altLang="en-US" smtClean="0"/>
              <a:t>两类属性冲突</a:t>
            </a:r>
          </a:p>
          <a:p>
            <a:pPr lvl="1" eaLnBrk="1" hangingPunct="1">
              <a:lnSpc>
                <a:spcPct val="90000"/>
              </a:lnSpc>
            </a:pPr>
            <a:r>
              <a:rPr lang="zh-CN" altLang="en-US" smtClean="0">
                <a:solidFill>
                  <a:srgbClr val="FF0000"/>
                </a:solidFill>
              </a:rPr>
              <a:t>属性域冲突</a:t>
            </a:r>
            <a:r>
              <a:rPr lang="zh-CN" altLang="en-US" smtClean="0"/>
              <a:t>：属性值的类型、取值范围或取值集合不同。</a:t>
            </a:r>
          </a:p>
          <a:p>
            <a:pPr lvl="4" eaLnBrk="1" hangingPunct="1">
              <a:lnSpc>
                <a:spcPct val="90000"/>
              </a:lnSpc>
              <a:buFont typeface="Wingdings" pitchFamily="2" charset="2"/>
              <a:buNone/>
            </a:pPr>
            <a:endParaRPr lang="zh-CN" altLang="en-US" sz="1600" smtClean="0"/>
          </a:p>
          <a:p>
            <a:pPr eaLnBrk="1" hangingPunct="1">
              <a:lnSpc>
                <a:spcPct val="90000"/>
              </a:lnSpc>
              <a:buFont typeface="Wingdings" pitchFamily="2" charset="2"/>
              <a:buNone/>
            </a:pPr>
            <a:r>
              <a:rPr lang="zh-CN" altLang="en-US" sz="2100" smtClean="0"/>
              <a:t>	</a:t>
            </a:r>
            <a:r>
              <a:rPr lang="zh-CN" altLang="en-US" sz="2600" smtClean="0"/>
              <a:t>例</a:t>
            </a:r>
            <a:r>
              <a:rPr lang="en-US" altLang="zh-CN" sz="2600" smtClean="0"/>
              <a:t>1</a:t>
            </a:r>
            <a:r>
              <a:rPr lang="zh-CN" altLang="en-US" sz="2600" smtClean="0"/>
              <a:t>， 由于学号是数字，因此某些部门（即局部应用）将学号定义为整数形式，而由于学号不用参与运算，因此另一些部门（即局部应用）将学号定义为字符型形式。</a:t>
            </a:r>
          </a:p>
          <a:p>
            <a:pPr eaLnBrk="1" hangingPunct="1">
              <a:lnSpc>
                <a:spcPct val="90000"/>
              </a:lnSpc>
              <a:spcBef>
                <a:spcPct val="80000"/>
              </a:spcBef>
              <a:buFont typeface="Wingdings" pitchFamily="2" charset="2"/>
              <a:buNone/>
            </a:pPr>
            <a:r>
              <a:rPr lang="zh-CN" altLang="en-US" sz="2600" smtClean="0"/>
              <a:t>	例</a:t>
            </a:r>
            <a:r>
              <a:rPr lang="en-US" altLang="zh-CN" sz="2600" smtClean="0"/>
              <a:t>2</a:t>
            </a:r>
            <a:r>
              <a:rPr lang="zh-CN" altLang="en-US" sz="2600" smtClean="0"/>
              <a:t>， 某些部门（即局部应用）以出生日期形式表示学生的年龄，而另一些部门（即局部应用）用整数形式表示学生的年龄。</a:t>
            </a:r>
          </a:p>
        </p:txBody>
      </p:sp>
      <p:sp>
        <p:nvSpPr>
          <p:cNvPr id="2" name="日期占位符 1"/>
          <p:cNvSpPr>
            <a:spLocks noGrp="1"/>
          </p:cNvSpPr>
          <p:nvPr>
            <p:ph type="dt" sz="half" idx="10"/>
          </p:nvPr>
        </p:nvSpPr>
        <p:spPr/>
        <p:txBody>
          <a:bodyPr/>
          <a:lstStyle/>
          <a:p>
            <a:pPr>
              <a:defRPr/>
            </a:pPr>
            <a:fld id="{3ACB0634-82CF-4828-94D6-C7B044B6738E}"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133</a:t>
            </a:fld>
            <a:endParaRPr lang="en-US" altLang="zh-CN"/>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23907" name="Rectangle 2"/>
          <p:cNvSpPr>
            <a:spLocks noGrp="1" noChangeArrowheads="1"/>
          </p:cNvSpPr>
          <p:nvPr>
            <p:ph type="title"/>
          </p:nvPr>
        </p:nvSpPr>
        <p:spPr/>
        <p:txBody>
          <a:bodyPr/>
          <a:lstStyle/>
          <a:p>
            <a:pPr eaLnBrk="1" hangingPunct="1"/>
            <a:r>
              <a:rPr lang="zh-CN" altLang="en-US" smtClean="0"/>
              <a:t>属性冲突（续）</a:t>
            </a:r>
          </a:p>
        </p:txBody>
      </p:sp>
      <p:sp>
        <p:nvSpPr>
          <p:cNvPr id="123908" name="Rectangle 3"/>
          <p:cNvSpPr>
            <a:spLocks noGrp="1" noChangeArrowheads="1"/>
          </p:cNvSpPr>
          <p:nvPr>
            <p:ph type="body" idx="1"/>
          </p:nvPr>
        </p:nvSpPr>
        <p:spPr>
          <a:xfrm>
            <a:off x="914400" y="1752600"/>
            <a:ext cx="7772400" cy="4114800"/>
          </a:xfrm>
        </p:spPr>
        <p:txBody>
          <a:bodyPr/>
          <a:lstStyle/>
          <a:p>
            <a:pPr lvl="1" eaLnBrk="1" hangingPunct="1"/>
            <a:endParaRPr lang="en-US" altLang="zh-CN" smtClean="0">
              <a:solidFill>
                <a:schemeClr val="accent2"/>
              </a:solidFill>
            </a:endParaRPr>
          </a:p>
          <a:p>
            <a:pPr lvl="1" eaLnBrk="1" hangingPunct="1"/>
            <a:r>
              <a:rPr lang="zh-CN" altLang="en-US" smtClean="0">
                <a:solidFill>
                  <a:schemeClr val="accent2"/>
                </a:solidFill>
              </a:rPr>
              <a:t>属性取值单位冲突</a:t>
            </a:r>
            <a:r>
              <a:rPr lang="zh-CN" altLang="en-US" smtClean="0"/>
              <a:t>。</a:t>
            </a:r>
          </a:p>
          <a:p>
            <a:pPr eaLnBrk="1" hangingPunct="1"/>
            <a:endParaRPr lang="zh-CN" altLang="en-US" smtClean="0"/>
          </a:p>
          <a:p>
            <a:pPr eaLnBrk="1" hangingPunct="1">
              <a:buFont typeface="Wingdings" pitchFamily="2" charset="2"/>
              <a:buNone/>
            </a:pPr>
            <a:r>
              <a:rPr lang="zh-CN" altLang="en-US" sz="2600" smtClean="0"/>
              <a:t>	例：学生的身高，有的以米为单位，有的以厘米为单位，有的以尺为单位。</a:t>
            </a:r>
          </a:p>
          <a:p>
            <a:pPr eaLnBrk="1" hangingPunct="1">
              <a:buFont typeface="Wingdings" pitchFamily="2" charset="2"/>
              <a:buNone/>
            </a:pPr>
            <a:endParaRPr lang="en-US" altLang="zh-CN" sz="2600" smtClean="0"/>
          </a:p>
        </p:txBody>
      </p:sp>
      <p:sp>
        <p:nvSpPr>
          <p:cNvPr id="2" name="日期占位符 1"/>
          <p:cNvSpPr>
            <a:spLocks noGrp="1"/>
          </p:cNvSpPr>
          <p:nvPr>
            <p:ph type="dt" sz="half" idx="10"/>
          </p:nvPr>
        </p:nvSpPr>
        <p:spPr/>
        <p:txBody>
          <a:bodyPr/>
          <a:lstStyle/>
          <a:p>
            <a:pPr>
              <a:defRPr/>
            </a:pPr>
            <a:fld id="{424DF92E-A129-4839-9A48-FA524FBDF59E}"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134</a:t>
            </a:fld>
            <a:endParaRPr lang="en-US" altLang="zh-CN"/>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24931" name="Rectangle 2"/>
          <p:cNvSpPr>
            <a:spLocks noGrp="1" noChangeArrowheads="1"/>
          </p:cNvSpPr>
          <p:nvPr>
            <p:ph type="title"/>
          </p:nvPr>
        </p:nvSpPr>
        <p:spPr/>
        <p:txBody>
          <a:bodyPr/>
          <a:lstStyle/>
          <a:p>
            <a:pPr eaLnBrk="1" hangingPunct="1"/>
            <a:r>
              <a:rPr lang="zh-CN" altLang="en-US" smtClean="0"/>
              <a:t>属性冲突（续）</a:t>
            </a:r>
          </a:p>
        </p:txBody>
      </p:sp>
      <p:sp>
        <p:nvSpPr>
          <p:cNvPr id="124932" name="Rectangle 3"/>
          <p:cNvSpPr>
            <a:spLocks noGrp="1" noChangeArrowheads="1"/>
          </p:cNvSpPr>
          <p:nvPr>
            <p:ph type="body" idx="1"/>
          </p:nvPr>
        </p:nvSpPr>
        <p:spPr/>
        <p:txBody>
          <a:bodyPr/>
          <a:lstStyle/>
          <a:p>
            <a:pPr eaLnBrk="1" hangingPunct="1">
              <a:lnSpc>
                <a:spcPct val="150000"/>
              </a:lnSpc>
            </a:pPr>
            <a:r>
              <a:rPr lang="zh-CN" altLang="en-US" sz="3400" smtClean="0"/>
              <a:t>属性冲突的解决方法</a:t>
            </a:r>
          </a:p>
          <a:p>
            <a:pPr lvl="1" eaLnBrk="1" hangingPunct="1">
              <a:lnSpc>
                <a:spcPct val="150000"/>
              </a:lnSpc>
            </a:pPr>
            <a:r>
              <a:rPr lang="zh-CN" altLang="en-US" smtClean="0"/>
              <a:t>通常用讨论、协商等行政手段加以解决</a:t>
            </a:r>
          </a:p>
        </p:txBody>
      </p:sp>
      <p:sp>
        <p:nvSpPr>
          <p:cNvPr id="2" name="日期占位符 1"/>
          <p:cNvSpPr>
            <a:spLocks noGrp="1"/>
          </p:cNvSpPr>
          <p:nvPr>
            <p:ph type="dt" sz="half" idx="10"/>
          </p:nvPr>
        </p:nvSpPr>
        <p:spPr/>
        <p:txBody>
          <a:bodyPr/>
          <a:lstStyle/>
          <a:p>
            <a:pPr>
              <a:defRPr/>
            </a:pPr>
            <a:fld id="{3F13CE88-6EFA-4320-A2CF-E2B0231056C2}"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135</a:t>
            </a:fld>
            <a:endParaRPr lang="en-US" altLang="zh-CN"/>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25955" name="Rectangle 2"/>
          <p:cNvSpPr>
            <a:spLocks noGrp="1" noChangeArrowheads="1"/>
          </p:cNvSpPr>
          <p:nvPr>
            <p:ph type="title"/>
          </p:nvPr>
        </p:nvSpPr>
        <p:spPr/>
        <p:txBody>
          <a:bodyPr/>
          <a:lstStyle/>
          <a:p>
            <a:pPr eaLnBrk="1" hangingPunct="1"/>
            <a:r>
              <a:rPr lang="en-US" altLang="zh-CN" smtClean="0"/>
              <a:t>⒉ </a:t>
            </a:r>
            <a:r>
              <a:rPr lang="zh-CN" altLang="en-US" smtClean="0"/>
              <a:t>命名冲突</a:t>
            </a:r>
          </a:p>
        </p:txBody>
      </p:sp>
      <p:sp>
        <p:nvSpPr>
          <p:cNvPr id="125956" name="Rectangle 3"/>
          <p:cNvSpPr>
            <a:spLocks noGrp="1" noChangeArrowheads="1"/>
          </p:cNvSpPr>
          <p:nvPr>
            <p:ph type="body" idx="1"/>
          </p:nvPr>
        </p:nvSpPr>
        <p:spPr/>
        <p:txBody>
          <a:bodyPr/>
          <a:lstStyle/>
          <a:p>
            <a:pPr eaLnBrk="1" hangingPunct="1">
              <a:lnSpc>
                <a:spcPct val="90000"/>
              </a:lnSpc>
            </a:pPr>
            <a:r>
              <a:rPr lang="zh-CN" altLang="en-US" dirty="0" smtClean="0"/>
              <a:t>两类命名冲突</a:t>
            </a:r>
            <a:endParaRPr lang="zh-CN" altLang="en-US" sz="2600" dirty="0" smtClean="0"/>
          </a:p>
          <a:p>
            <a:pPr lvl="1" eaLnBrk="1" hangingPunct="1">
              <a:lnSpc>
                <a:spcPct val="90000"/>
              </a:lnSpc>
            </a:pPr>
            <a:r>
              <a:rPr lang="zh-CN" altLang="en-US" dirty="0" smtClean="0">
                <a:solidFill>
                  <a:schemeClr val="accent2"/>
                </a:solidFill>
              </a:rPr>
              <a:t>同名异义</a:t>
            </a:r>
            <a:r>
              <a:rPr lang="zh-CN" altLang="en-US" dirty="0" smtClean="0"/>
              <a:t>：不同意义的对象在不同的局部应用中具有相同的名字</a:t>
            </a:r>
          </a:p>
          <a:p>
            <a:pPr lvl="1" eaLnBrk="1" hangingPunct="1">
              <a:lnSpc>
                <a:spcPct val="90000"/>
              </a:lnSpc>
              <a:buFont typeface="Wingdings" pitchFamily="2" charset="2"/>
              <a:buNone/>
            </a:pPr>
            <a:r>
              <a:rPr lang="zh-CN" altLang="en-US" dirty="0" smtClean="0"/>
              <a:t>    例，局部应用</a:t>
            </a:r>
            <a:r>
              <a:rPr lang="en-US" altLang="zh-CN" dirty="0" smtClean="0"/>
              <a:t>A</a:t>
            </a:r>
            <a:r>
              <a:rPr lang="zh-CN" altLang="en-US" dirty="0" smtClean="0"/>
              <a:t>中将教室称为房间</a:t>
            </a:r>
          </a:p>
          <a:p>
            <a:pPr lvl="1" eaLnBrk="1" hangingPunct="1">
              <a:lnSpc>
                <a:spcPct val="90000"/>
              </a:lnSpc>
              <a:buFont typeface="Wingdings" pitchFamily="2" charset="2"/>
              <a:buNone/>
            </a:pPr>
            <a:r>
              <a:rPr lang="zh-CN" altLang="en-US" dirty="0" smtClean="0"/>
              <a:t>           局部应用</a:t>
            </a:r>
            <a:r>
              <a:rPr lang="en-US" altLang="zh-CN" dirty="0" smtClean="0"/>
              <a:t>B</a:t>
            </a:r>
            <a:r>
              <a:rPr lang="zh-CN" altLang="en-US" dirty="0" smtClean="0"/>
              <a:t>中将学生宿舍称为房间</a:t>
            </a:r>
          </a:p>
          <a:p>
            <a:pPr lvl="4" eaLnBrk="1" hangingPunct="1">
              <a:lnSpc>
                <a:spcPct val="90000"/>
              </a:lnSpc>
            </a:pPr>
            <a:endParaRPr lang="zh-CN" altLang="en-US" dirty="0" smtClean="0">
              <a:solidFill>
                <a:schemeClr val="accent2"/>
              </a:solidFill>
            </a:endParaRPr>
          </a:p>
          <a:p>
            <a:pPr lvl="1" eaLnBrk="1" hangingPunct="1">
              <a:lnSpc>
                <a:spcPct val="90000"/>
              </a:lnSpc>
            </a:pPr>
            <a:r>
              <a:rPr lang="zh-CN" altLang="en-US" dirty="0" smtClean="0">
                <a:solidFill>
                  <a:schemeClr val="accent2"/>
                </a:solidFill>
              </a:rPr>
              <a:t>异名同义（一义多名）</a:t>
            </a:r>
            <a:r>
              <a:rPr lang="zh-CN" altLang="en-US" dirty="0" smtClean="0"/>
              <a:t>：同一意义的对象在不同的局部应用中具有不同的名字</a:t>
            </a:r>
          </a:p>
          <a:p>
            <a:pPr lvl="1" eaLnBrk="1" hangingPunct="1">
              <a:lnSpc>
                <a:spcPct val="90000"/>
              </a:lnSpc>
              <a:buFont typeface="Wingdings" pitchFamily="2" charset="2"/>
              <a:buNone/>
            </a:pPr>
            <a:r>
              <a:rPr lang="zh-CN" altLang="en-US" dirty="0" smtClean="0"/>
              <a:t>    例，有的部门把教科书称为课本</a:t>
            </a:r>
          </a:p>
          <a:p>
            <a:pPr lvl="1" eaLnBrk="1" hangingPunct="1">
              <a:lnSpc>
                <a:spcPct val="90000"/>
              </a:lnSpc>
              <a:buFont typeface="Wingdings" pitchFamily="2" charset="2"/>
              <a:buNone/>
            </a:pPr>
            <a:r>
              <a:rPr lang="zh-CN" altLang="en-US" dirty="0" smtClean="0"/>
              <a:t>           有的部门则把教科书称为教材</a:t>
            </a:r>
          </a:p>
          <a:p>
            <a:pPr lvl="1" eaLnBrk="1" hangingPunct="1">
              <a:lnSpc>
                <a:spcPct val="90000"/>
              </a:lnSpc>
              <a:buFont typeface="Wingdings" pitchFamily="2" charset="2"/>
              <a:buNone/>
            </a:pPr>
            <a:endParaRPr lang="zh-CN" altLang="en-US" sz="2200" dirty="0" smtClean="0"/>
          </a:p>
          <a:p>
            <a:pPr lvl="1" eaLnBrk="1" hangingPunct="1">
              <a:lnSpc>
                <a:spcPct val="90000"/>
              </a:lnSpc>
            </a:pPr>
            <a:endParaRPr lang="en-US" altLang="zh-CN" sz="2200" dirty="0" smtClean="0"/>
          </a:p>
        </p:txBody>
      </p:sp>
      <p:sp>
        <p:nvSpPr>
          <p:cNvPr id="2" name="日期占位符 1"/>
          <p:cNvSpPr>
            <a:spLocks noGrp="1"/>
          </p:cNvSpPr>
          <p:nvPr>
            <p:ph type="dt" sz="half" idx="10"/>
          </p:nvPr>
        </p:nvSpPr>
        <p:spPr/>
        <p:txBody>
          <a:bodyPr/>
          <a:lstStyle/>
          <a:p>
            <a:pPr>
              <a:defRPr/>
            </a:pPr>
            <a:fld id="{86675DF1-0B32-4ECD-878F-542D0D120B4F}"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136</a:t>
            </a:fld>
            <a:endParaRPr lang="en-US" altLang="zh-CN"/>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26979" name="Rectangle 2"/>
          <p:cNvSpPr>
            <a:spLocks noGrp="1" noChangeArrowheads="1"/>
          </p:cNvSpPr>
          <p:nvPr>
            <p:ph type="title"/>
          </p:nvPr>
        </p:nvSpPr>
        <p:spPr/>
        <p:txBody>
          <a:bodyPr/>
          <a:lstStyle/>
          <a:p>
            <a:pPr eaLnBrk="1" hangingPunct="1"/>
            <a:r>
              <a:rPr lang="zh-CN" altLang="en-US" smtClean="0"/>
              <a:t>命名冲突（续）</a:t>
            </a:r>
          </a:p>
        </p:txBody>
      </p:sp>
      <p:sp>
        <p:nvSpPr>
          <p:cNvPr id="126980" name="Rectangle 3"/>
          <p:cNvSpPr>
            <a:spLocks noGrp="1" noChangeArrowheads="1"/>
          </p:cNvSpPr>
          <p:nvPr>
            <p:ph type="body" idx="1"/>
          </p:nvPr>
        </p:nvSpPr>
        <p:spPr/>
        <p:txBody>
          <a:bodyPr/>
          <a:lstStyle/>
          <a:p>
            <a:pPr eaLnBrk="1" hangingPunct="1"/>
            <a:r>
              <a:rPr lang="zh-CN" altLang="en-US" smtClean="0"/>
              <a:t>命名冲突可能发生在属性级、实体级、联系级上。其中属性的命名冲突更为常见。</a:t>
            </a:r>
          </a:p>
          <a:p>
            <a:pPr eaLnBrk="1" hangingPunct="1"/>
            <a:endParaRPr lang="zh-CN" altLang="en-US" smtClean="0"/>
          </a:p>
          <a:p>
            <a:pPr eaLnBrk="1" hangingPunct="1"/>
            <a:r>
              <a:rPr lang="zh-CN" altLang="en-US" smtClean="0"/>
              <a:t>命名冲突的解决方法</a:t>
            </a:r>
          </a:p>
          <a:p>
            <a:pPr lvl="1" eaLnBrk="1" hangingPunct="1"/>
            <a:r>
              <a:rPr lang="zh-CN" altLang="en-US" smtClean="0"/>
              <a:t>通过讨论、协商等行政手段加以解决</a:t>
            </a:r>
          </a:p>
        </p:txBody>
      </p:sp>
      <p:sp>
        <p:nvSpPr>
          <p:cNvPr id="2" name="日期占位符 1"/>
          <p:cNvSpPr>
            <a:spLocks noGrp="1"/>
          </p:cNvSpPr>
          <p:nvPr>
            <p:ph type="dt" sz="half" idx="10"/>
          </p:nvPr>
        </p:nvSpPr>
        <p:spPr/>
        <p:txBody>
          <a:bodyPr/>
          <a:lstStyle/>
          <a:p>
            <a:pPr>
              <a:defRPr/>
            </a:pPr>
            <a:fld id="{FCA822A6-88A2-4B00-B37A-9BB494572FB3}"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137</a:t>
            </a:fld>
            <a:endParaRPr lang="en-US" altLang="zh-CN"/>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28003" name="Rectangle 2"/>
          <p:cNvSpPr>
            <a:spLocks noGrp="1" noChangeArrowheads="1"/>
          </p:cNvSpPr>
          <p:nvPr>
            <p:ph type="title"/>
          </p:nvPr>
        </p:nvSpPr>
        <p:spPr/>
        <p:txBody>
          <a:bodyPr/>
          <a:lstStyle/>
          <a:p>
            <a:pPr eaLnBrk="1" hangingPunct="1"/>
            <a:r>
              <a:rPr lang="en-US" altLang="zh-CN" smtClean="0"/>
              <a:t>⒊ </a:t>
            </a:r>
            <a:r>
              <a:rPr lang="zh-CN" altLang="en-US" smtClean="0"/>
              <a:t>结构冲突</a:t>
            </a:r>
          </a:p>
        </p:txBody>
      </p:sp>
      <p:sp>
        <p:nvSpPr>
          <p:cNvPr id="128004" name="Rectangle 3"/>
          <p:cNvSpPr>
            <a:spLocks noGrp="1" noChangeArrowheads="1"/>
          </p:cNvSpPr>
          <p:nvPr>
            <p:ph type="body" idx="1"/>
          </p:nvPr>
        </p:nvSpPr>
        <p:spPr/>
        <p:txBody>
          <a:bodyPr/>
          <a:lstStyle/>
          <a:p>
            <a:pPr eaLnBrk="1" hangingPunct="1"/>
            <a:r>
              <a:rPr lang="zh-CN" altLang="en-US" sz="3400" smtClean="0"/>
              <a:t>三类结构冲突</a:t>
            </a:r>
          </a:p>
          <a:p>
            <a:pPr lvl="1" eaLnBrk="1" hangingPunct="1"/>
            <a:r>
              <a:rPr lang="zh-CN" altLang="en-US" smtClean="0">
                <a:solidFill>
                  <a:schemeClr val="accent2"/>
                </a:solidFill>
              </a:rPr>
              <a:t>同一对象在不同应用中具有不同的抽象</a:t>
            </a:r>
            <a:endParaRPr lang="zh-CN" altLang="en-US" smtClean="0"/>
          </a:p>
          <a:p>
            <a:pPr lvl="1" eaLnBrk="1" hangingPunct="1">
              <a:buFont typeface="Wingdings" pitchFamily="2" charset="2"/>
              <a:buNone/>
            </a:pPr>
            <a:r>
              <a:rPr lang="zh-CN" altLang="en-US" smtClean="0"/>
              <a:t>   例，“课程”在某一局部应用中被当作实体</a:t>
            </a:r>
          </a:p>
          <a:p>
            <a:pPr lvl="1" eaLnBrk="1" hangingPunct="1">
              <a:buFont typeface="Wingdings" pitchFamily="2" charset="2"/>
              <a:buNone/>
            </a:pPr>
            <a:r>
              <a:rPr lang="zh-CN" altLang="en-US" smtClean="0"/>
              <a:t>       在另一局部应用中则被当作属性</a:t>
            </a:r>
          </a:p>
          <a:p>
            <a:pPr lvl="1" eaLnBrk="1" hangingPunct="1"/>
            <a:endParaRPr lang="zh-CN" altLang="en-US" smtClean="0"/>
          </a:p>
          <a:p>
            <a:pPr lvl="2" eaLnBrk="1" hangingPunct="1"/>
            <a:r>
              <a:rPr lang="zh-CN" altLang="en-US" sz="2600" smtClean="0"/>
              <a:t>解决方法：通常是把属性变换为实体或把实体变换为属性，使同一对象具有相同的抽象。变换时要遵循两个准则。</a:t>
            </a:r>
          </a:p>
        </p:txBody>
      </p:sp>
      <p:sp>
        <p:nvSpPr>
          <p:cNvPr id="2" name="日期占位符 1"/>
          <p:cNvSpPr>
            <a:spLocks noGrp="1"/>
          </p:cNvSpPr>
          <p:nvPr>
            <p:ph type="dt" sz="half" idx="10"/>
          </p:nvPr>
        </p:nvSpPr>
        <p:spPr/>
        <p:txBody>
          <a:bodyPr/>
          <a:lstStyle/>
          <a:p>
            <a:pPr>
              <a:defRPr/>
            </a:pPr>
            <a:fld id="{31E21BEA-E76A-4E7E-9244-7DEB7EB8D88E}"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138</a:t>
            </a:fld>
            <a:endParaRPr lang="en-US" altLang="zh-CN"/>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29027" name="Rectangle 2"/>
          <p:cNvSpPr>
            <a:spLocks noGrp="1" noChangeArrowheads="1"/>
          </p:cNvSpPr>
          <p:nvPr>
            <p:ph type="title"/>
          </p:nvPr>
        </p:nvSpPr>
        <p:spPr/>
        <p:txBody>
          <a:bodyPr/>
          <a:lstStyle/>
          <a:p>
            <a:pPr eaLnBrk="1" hangingPunct="1"/>
            <a:r>
              <a:rPr lang="zh-CN" altLang="en-US" smtClean="0"/>
              <a:t>结构冲突（续）</a:t>
            </a:r>
          </a:p>
        </p:txBody>
      </p:sp>
      <p:sp>
        <p:nvSpPr>
          <p:cNvPr id="129028" name="Rectangle 3"/>
          <p:cNvSpPr>
            <a:spLocks noGrp="1" noChangeArrowheads="1"/>
          </p:cNvSpPr>
          <p:nvPr>
            <p:ph type="body" idx="1"/>
          </p:nvPr>
        </p:nvSpPr>
        <p:spPr/>
        <p:txBody>
          <a:bodyPr/>
          <a:lstStyle/>
          <a:p>
            <a:pPr lvl="1" eaLnBrk="1" hangingPunct="1">
              <a:lnSpc>
                <a:spcPct val="120000"/>
              </a:lnSpc>
            </a:pPr>
            <a:r>
              <a:rPr lang="zh-CN" altLang="en-US" smtClean="0">
                <a:solidFill>
                  <a:schemeClr val="accent2"/>
                </a:solidFill>
              </a:rPr>
              <a:t>同一实体在不同局部视图中所包含的属性不完全相同，或者属性的排列次序不完全相同</a:t>
            </a:r>
            <a:r>
              <a:rPr lang="zh-CN" altLang="en-US" smtClean="0"/>
              <a:t>。</a:t>
            </a:r>
          </a:p>
          <a:p>
            <a:pPr lvl="2" eaLnBrk="1" hangingPunct="1">
              <a:lnSpc>
                <a:spcPct val="120000"/>
              </a:lnSpc>
              <a:spcBef>
                <a:spcPct val="60000"/>
              </a:spcBef>
            </a:pPr>
            <a:r>
              <a:rPr lang="zh-CN" altLang="en-US" sz="2600" smtClean="0"/>
              <a:t>产生原因：不同的局部应用关心的是该实体的不同侧面。</a:t>
            </a:r>
          </a:p>
          <a:p>
            <a:pPr lvl="2" eaLnBrk="1" hangingPunct="1">
              <a:lnSpc>
                <a:spcPct val="120000"/>
              </a:lnSpc>
              <a:spcBef>
                <a:spcPct val="60000"/>
              </a:spcBef>
            </a:pPr>
            <a:r>
              <a:rPr lang="zh-CN" altLang="en-US" sz="2600" smtClean="0"/>
              <a:t>解决方法：使该实体的属性取各分</a:t>
            </a:r>
            <a:r>
              <a:rPr lang="en-US" altLang="zh-CN" sz="2600" smtClean="0"/>
              <a:t>E-R</a:t>
            </a:r>
            <a:r>
              <a:rPr lang="zh-CN" altLang="en-US" sz="2600" smtClean="0"/>
              <a:t>图中属性的并集，再适当设计属性的次序</a:t>
            </a:r>
            <a:r>
              <a:rPr lang="zh-CN" altLang="en-US" smtClean="0"/>
              <a:t>。</a:t>
            </a:r>
          </a:p>
        </p:txBody>
      </p:sp>
      <p:sp>
        <p:nvSpPr>
          <p:cNvPr id="2" name="日期占位符 1"/>
          <p:cNvSpPr>
            <a:spLocks noGrp="1"/>
          </p:cNvSpPr>
          <p:nvPr>
            <p:ph type="dt" sz="half" idx="10"/>
          </p:nvPr>
        </p:nvSpPr>
        <p:spPr/>
        <p:txBody>
          <a:bodyPr/>
          <a:lstStyle/>
          <a:p>
            <a:pPr>
              <a:defRPr/>
            </a:pPr>
            <a:fld id="{2716F626-4D11-4CAB-B9D0-DCDA02B3E112}"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139</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6387" name="Rectangle 2"/>
          <p:cNvSpPr>
            <a:spLocks noGrp="1" noChangeArrowheads="1"/>
          </p:cNvSpPr>
          <p:nvPr>
            <p:ph type="title"/>
          </p:nvPr>
        </p:nvSpPr>
        <p:spPr/>
        <p:txBody>
          <a:bodyPr/>
          <a:lstStyle/>
          <a:p>
            <a:pPr eaLnBrk="1" hangingPunct="1"/>
            <a:r>
              <a:rPr lang="zh-CN" altLang="en-US" smtClean="0"/>
              <a:t>数据库设计方法简述（续）</a:t>
            </a:r>
          </a:p>
        </p:txBody>
      </p:sp>
      <p:sp>
        <p:nvSpPr>
          <p:cNvPr id="16388" name="Rectangle 3"/>
          <p:cNvSpPr>
            <a:spLocks noGrp="1" noChangeArrowheads="1"/>
          </p:cNvSpPr>
          <p:nvPr>
            <p:ph type="body" idx="1"/>
          </p:nvPr>
        </p:nvSpPr>
        <p:spPr/>
        <p:txBody>
          <a:bodyPr/>
          <a:lstStyle/>
          <a:p>
            <a:pPr eaLnBrk="1" hangingPunct="1"/>
            <a:r>
              <a:rPr lang="zh-CN" altLang="en-US" sz="3400" dirty="0" smtClean="0"/>
              <a:t>规范设计法</a:t>
            </a:r>
            <a:r>
              <a:rPr lang="en-US" altLang="zh-CN" sz="3400" dirty="0" smtClean="0"/>
              <a:t>(</a:t>
            </a:r>
            <a:r>
              <a:rPr lang="zh-CN" altLang="en-US" sz="3400" dirty="0" smtClean="0"/>
              <a:t>续</a:t>
            </a:r>
            <a:r>
              <a:rPr lang="en-US" altLang="zh-CN" sz="3400" dirty="0" smtClean="0"/>
              <a:t>)</a:t>
            </a:r>
          </a:p>
          <a:p>
            <a:pPr lvl="1" eaLnBrk="1" hangingPunct="1"/>
            <a:r>
              <a:rPr lang="zh-CN" altLang="en-US" dirty="0" smtClean="0"/>
              <a:t>典型方法</a:t>
            </a:r>
          </a:p>
          <a:p>
            <a:pPr lvl="2" eaLnBrk="1" hangingPunct="1"/>
            <a:r>
              <a:rPr lang="zh-CN" altLang="en-US" sz="2600" dirty="0" smtClean="0"/>
              <a:t>新奥尔良（</a:t>
            </a:r>
            <a:r>
              <a:rPr lang="en-US" altLang="zh-CN" sz="2600" dirty="0" smtClean="0"/>
              <a:t>New Orleans</a:t>
            </a:r>
            <a:r>
              <a:rPr lang="zh-CN" altLang="en-US" sz="2600" dirty="0" smtClean="0"/>
              <a:t>）方法</a:t>
            </a:r>
          </a:p>
          <a:p>
            <a:pPr lvl="3" eaLnBrk="1" hangingPunct="1"/>
            <a:r>
              <a:rPr lang="zh-CN" altLang="en-US" sz="2800" dirty="0" smtClean="0"/>
              <a:t> 将数据库设计分为四个阶段</a:t>
            </a:r>
          </a:p>
          <a:p>
            <a:pPr lvl="2" eaLnBrk="1" hangingPunct="1"/>
            <a:r>
              <a:rPr lang="en-US" altLang="zh-CN" sz="2600" dirty="0" err="1" smtClean="0"/>
              <a:t>S.B.Yao</a:t>
            </a:r>
            <a:r>
              <a:rPr lang="zh-CN" altLang="en-US" sz="2600" dirty="0" smtClean="0"/>
              <a:t>方法</a:t>
            </a:r>
          </a:p>
          <a:p>
            <a:pPr lvl="3" eaLnBrk="1" hangingPunct="1"/>
            <a:r>
              <a:rPr lang="zh-CN" altLang="en-US" sz="2800" dirty="0" smtClean="0"/>
              <a:t>将数据库设计分为六个步骤</a:t>
            </a:r>
          </a:p>
          <a:p>
            <a:pPr lvl="2" eaLnBrk="1" hangingPunct="1"/>
            <a:r>
              <a:rPr lang="en-US" altLang="zh-CN" sz="2600" dirty="0" err="1" smtClean="0"/>
              <a:t>I.R.Palmer</a:t>
            </a:r>
            <a:r>
              <a:rPr lang="zh-CN" altLang="en-US" sz="2600" dirty="0" smtClean="0"/>
              <a:t>方法</a:t>
            </a:r>
          </a:p>
          <a:p>
            <a:pPr lvl="3" eaLnBrk="1" hangingPunct="1"/>
            <a:r>
              <a:rPr lang="zh-CN" altLang="en-US" sz="2800" dirty="0" smtClean="0"/>
              <a:t>把数据库设计当成一步接一步的过程</a:t>
            </a:r>
            <a:endParaRPr lang="en-US" altLang="zh-CN" sz="2800" dirty="0"/>
          </a:p>
          <a:p>
            <a:pPr lvl="2" eaLnBrk="1" hangingPunct="1"/>
            <a:r>
              <a:rPr lang="en-US" altLang="zh-CN" sz="3000" dirty="0" smtClean="0"/>
              <a:t>E-R</a:t>
            </a:r>
            <a:r>
              <a:rPr lang="zh-CN" altLang="en-US" sz="3000" dirty="0" smtClean="0"/>
              <a:t>，</a:t>
            </a:r>
            <a:r>
              <a:rPr lang="en-US" altLang="zh-CN" sz="3000" dirty="0" smtClean="0"/>
              <a:t>UML</a:t>
            </a:r>
            <a:r>
              <a:rPr lang="zh-CN" altLang="en-US" sz="3000" dirty="0" smtClean="0"/>
              <a:t>，</a:t>
            </a:r>
            <a:r>
              <a:rPr lang="en-US" altLang="zh-CN" sz="3000" dirty="0" smtClean="0"/>
              <a:t>OOA&amp;OOD</a:t>
            </a:r>
            <a:endParaRPr lang="zh-CN" altLang="en-US" sz="3000" dirty="0" smtClean="0"/>
          </a:p>
          <a:p>
            <a:pPr lvl="2" eaLnBrk="1" hangingPunct="1">
              <a:buFont typeface="Wingdings" pitchFamily="2" charset="2"/>
              <a:buNone/>
            </a:pPr>
            <a:endParaRPr lang="zh-CN" altLang="en-US" sz="2600" dirty="0" smtClean="0"/>
          </a:p>
          <a:p>
            <a:pPr lvl="2" eaLnBrk="1" hangingPunct="1"/>
            <a:endParaRPr lang="en-US" altLang="zh-CN" dirty="0" smtClean="0"/>
          </a:p>
        </p:txBody>
      </p:sp>
      <p:sp>
        <p:nvSpPr>
          <p:cNvPr id="2" name="圆角矩形标注 1"/>
          <p:cNvSpPr/>
          <p:nvPr/>
        </p:nvSpPr>
        <p:spPr>
          <a:xfrm>
            <a:off x="6444208" y="1340768"/>
            <a:ext cx="1872208" cy="1296144"/>
          </a:xfrm>
          <a:prstGeom prst="wedgeRoundRectCallout">
            <a:avLst>
              <a:gd name="adj1" fmla="val -53394"/>
              <a:gd name="adj2" fmla="val 6250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需求分析</a:t>
            </a:r>
            <a:endParaRPr lang="en-US" altLang="zh-CN" dirty="0" smtClean="0"/>
          </a:p>
          <a:p>
            <a:pPr algn="ctr"/>
            <a:r>
              <a:rPr lang="zh-CN" altLang="en-US" dirty="0" smtClean="0"/>
              <a:t>概念设计</a:t>
            </a:r>
            <a:endParaRPr lang="en-US" altLang="zh-CN" dirty="0" smtClean="0"/>
          </a:p>
          <a:p>
            <a:pPr algn="ctr"/>
            <a:r>
              <a:rPr lang="zh-CN" altLang="en-US" dirty="0" smtClean="0"/>
              <a:t>逻辑设计</a:t>
            </a:r>
            <a:endParaRPr lang="en-US" altLang="zh-CN" dirty="0" smtClean="0"/>
          </a:p>
          <a:p>
            <a:pPr algn="ctr"/>
            <a:r>
              <a:rPr lang="zh-CN" altLang="en-US" dirty="0" smtClean="0"/>
              <a:t>物理设计</a:t>
            </a:r>
            <a:endParaRPr lang="zh-CN" altLang="en-US" dirty="0"/>
          </a:p>
        </p:txBody>
      </p:sp>
      <p:sp>
        <p:nvSpPr>
          <p:cNvPr id="3" name="圆角矩形标注 2"/>
          <p:cNvSpPr/>
          <p:nvPr/>
        </p:nvSpPr>
        <p:spPr>
          <a:xfrm>
            <a:off x="6804248" y="2780928"/>
            <a:ext cx="2016224" cy="1656184"/>
          </a:xfrm>
          <a:prstGeom prst="wedgeRoundRectCallout">
            <a:avLst>
              <a:gd name="adj1" fmla="val -73550"/>
              <a:gd name="adj2" fmla="val 4273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需求分析 </a:t>
            </a:r>
            <a:endParaRPr lang="en-US" altLang="zh-CN" dirty="0" smtClean="0"/>
          </a:p>
          <a:p>
            <a:pPr algn="ctr"/>
            <a:r>
              <a:rPr lang="zh-CN" altLang="en-US" dirty="0" smtClean="0"/>
              <a:t>模式构成</a:t>
            </a:r>
            <a:endParaRPr lang="en-US" altLang="zh-CN" dirty="0" smtClean="0"/>
          </a:p>
          <a:p>
            <a:pPr algn="ctr"/>
            <a:r>
              <a:rPr lang="zh-CN" altLang="en-US" dirty="0" smtClean="0"/>
              <a:t> 模式汇总 </a:t>
            </a:r>
            <a:endParaRPr lang="en-US" altLang="zh-CN" dirty="0" smtClean="0"/>
          </a:p>
          <a:p>
            <a:pPr algn="ctr"/>
            <a:r>
              <a:rPr lang="zh-CN" altLang="en-US" dirty="0" smtClean="0"/>
              <a:t>模式重构 </a:t>
            </a:r>
            <a:endParaRPr lang="en-US" altLang="zh-CN" dirty="0" smtClean="0"/>
          </a:p>
          <a:p>
            <a:pPr algn="ctr"/>
            <a:r>
              <a:rPr lang="zh-CN" altLang="en-US" dirty="0" smtClean="0"/>
              <a:t>模式分析</a:t>
            </a:r>
            <a:endParaRPr lang="en-US" altLang="zh-CN" dirty="0" smtClean="0"/>
          </a:p>
          <a:p>
            <a:pPr algn="ctr"/>
            <a:r>
              <a:rPr lang="zh-CN" altLang="en-US" dirty="0" smtClean="0"/>
              <a:t> 物理</a:t>
            </a:r>
            <a:r>
              <a:rPr lang="zh-CN" altLang="en-US" i="1" dirty="0" smtClean="0"/>
              <a:t>数据库设计</a:t>
            </a:r>
            <a:endParaRPr lang="zh-CN" altLang="en-US" dirty="0"/>
          </a:p>
        </p:txBody>
      </p:sp>
      <p:sp>
        <p:nvSpPr>
          <p:cNvPr id="4" name="日期占位符 3"/>
          <p:cNvSpPr>
            <a:spLocks noGrp="1"/>
          </p:cNvSpPr>
          <p:nvPr>
            <p:ph type="dt" sz="half" idx="10"/>
          </p:nvPr>
        </p:nvSpPr>
        <p:spPr/>
        <p:txBody>
          <a:bodyPr/>
          <a:lstStyle/>
          <a:p>
            <a:pPr>
              <a:defRPr/>
            </a:pPr>
            <a:fld id="{E09B3405-C36E-4927-8E36-2B8E8B335C46}" type="datetime1">
              <a:rPr lang="zh-CN" altLang="en-US" smtClean="0"/>
              <a:t>2017/11/28</a:t>
            </a:fld>
            <a:endParaRPr lang="en-US" altLang="zh-CN"/>
          </a:p>
        </p:txBody>
      </p:sp>
      <p:sp>
        <p:nvSpPr>
          <p:cNvPr id="6" name="灯片编号占位符 5"/>
          <p:cNvSpPr>
            <a:spLocks noGrp="1"/>
          </p:cNvSpPr>
          <p:nvPr>
            <p:ph type="sldNum" sz="quarter" idx="12"/>
          </p:nvPr>
        </p:nvSpPr>
        <p:spPr/>
        <p:txBody>
          <a:bodyPr/>
          <a:lstStyle/>
          <a:p>
            <a:pPr>
              <a:defRPr/>
            </a:pPr>
            <a:fld id="{619726A4-03DA-42F6-BF8E-9F81B2C26F35}" type="slidenum">
              <a:rPr lang="en-US" altLang="zh-CN" smtClean="0"/>
              <a:pPr>
                <a:defRPr/>
              </a:pPr>
              <a:t>14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30051" name="Rectangle 2"/>
          <p:cNvSpPr>
            <a:spLocks noGrp="1" noChangeArrowheads="1"/>
          </p:cNvSpPr>
          <p:nvPr>
            <p:ph type="title"/>
          </p:nvPr>
        </p:nvSpPr>
        <p:spPr/>
        <p:txBody>
          <a:bodyPr/>
          <a:lstStyle/>
          <a:p>
            <a:pPr eaLnBrk="1" hangingPunct="1"/>
            <a:r>
              <a:rPr lang="zh-CN" altLang="en-US" smtClean="0"/>
              <a:t>结构冲突（续）</a:t>
            </a:r>
          </a:p>
        </p:txBody>
      </p:sp>
      <p:sp>
        <p:nvSpPr>
          <p:cNvPr id="130052" name="Rectangle 3"/>
          <p:cNvSpPr>
            <a:spLocks noChangeArrowheads="1"/>
          </p:cNvSpPr>
          <p:nvPr/>
        </p:nvSpPr>
        <p:spPr bwMode="auto">
          <a:xfrm>
            <a:off x="4114800" y="1981200"/>
            <a:ext cx="1065213" cy="6080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400" b="1">
                <a:latin typeface="Times New Roman" pitchFamily="18" charset="0"/>
              </a:rPr>
              <a:t>学生</a:t>
            </a:r>
          </a:p>
        </p:txBody>
      </p:sp>
      <p:sp>
        <p:nvSpPr>
          <p:cNvPr id="130053" name="Oval 4"/>
          <p:cNvSpPr>
            <a:spLocks noChangeArrowheads="1"/>
          </p:cNvSpPr>
          <p:nvPr/>
        </p:nvSpPr>
        <p:spPr bwMode="auto">
          <a:xfrm>
            <a:off x="1447800" y="3429000"/>
            <a:ext cx="914400" cy="9144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400" b="1">
                <a:latin typeface="Times New Roman" pitchFamily="18" charset="0"/>
              </a:rPr>
              <a:t>学号</a:t>
            </a:r>
          </a:p>
        </p:txBody>
      </p:sp>
      <p:sp>
        <p:nvSpPr>
          <p:cNvPr id="130054" name="Oval 5"/>
          <p:cNvSpPr>
            <a:spLocks noChangeArrowheads="1"/>
          </p:cNvSpPr>
          <p:nvPr/>
        </p:nvSpPr>
        <p:spPr bwMode="auto">
          <a:xfrm>
            <a:off x="2971800" y="3429000"/>
            <a:ext cx="914400" cy="9144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2400" b="1">
                <a:latin typeface="Times New Roman" pitchFamily="18" charset="0"/>
              </a:rPr>
              <a:t> </a:t>
            </a:r>
            <a:r>
              <a:rPr lang="zh-CN" altLang="en-US" sz="2400" b="1">
                <a:latin typeface="Times New Roman" pitchFamily="18" charset="0"/>
              </a:rPr>
              <a:t>姓名</a:t>
            </a:r>
          </a:p>
        </p:txBody>
      </p:sp>
      <p:sp>
        <p:nvSpPr>
          <p:cNvPr id="130055" name="Oval 6"/>
          <p:cNvSpPr>
            <a:spLocks noChangeArrowheads="1"/>
          </p:cNvSpPr>
          <p:nvPr/>
        </p:nvSpPr>
        <p:spPr bwMode="auto">
          <a:xfrm>
            <a:off x="4495800" y="3429000"/>
            <a:ext cx="914400" cy="9144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400" b="1">
                <a:latin typeface="Times New Roman" pitchFamily="18" charset="0"/>
              </a:rPr>
              <a:t>性别</a:t>
            </a:r>
          </a:p>
        </p:txBody>
      </p:sp>
      <p:sp>
        <p:nvSpPr>
          <p:cNvPr id="130056" name="Oval 7"/>
          <p:cNvSpPr>
            <a:spLocks noChangeArrowheads="1"/>
          </p:cNvSpPr>
          <p:nvPr/>
        </p:nvSpPr>
        <p:spPr bwMode="auto">
          <a:xfrm>
            <a:off x="6019800" y="3581400"/>
            <a:ext cx="2209800" cy="7620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400" b="1">
                <a:latin typeface="Times New Roman" pitchFamily="18" charset="0"/>
              </a:rPr>
              <a:t>平均成绩</a:t>
            </a:r>
          </a:p>
        </p:txBody>
      </p:sp>
      <p:sp>
        <p:nvSpPr>
          <p:cNvPr id="130057" name="Line 8"/>
          <p:cNvSpPr>
            <a:spLocks noChangeShapeType="1"/>
          </p:cNvSpPr>
          <p:nvPr/>
        </p:nvSpPr>
        <p:spPr bwMode="auto">
          <a:xfrm flipH="1">
            <a:off x="2133600" y="2590800"/>
            <a:ext cx="198120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0058" name="Line 9"/>
          <p:cNvSpPr>
            <a:spLocks noChangeShapeType="1"/>
          </p:cNvSpPr>
          <p:nvPr/>
        </p:nvSpPr>
        <p:spPr bwMode="auto">
          <a:xfrm flipH="1">
            <a:off x="3581400" y="2590800"/>
            <a:ext cx="76200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0059" name="Line 10"/>
          <p:cNvSpPr>
            <a:spLocks noChangeShapeType="1"/>
          </p:cNvSpPr>
          <p:nvPr/>
        </p:nvSpPr>
        <p:spPr bwMode="auto">
          <a:xfrm>
            <a:off x="4876800" y="2590800"/>
            <a:ext cx="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0060" name="Line 11"/>
          <p:cNvSpPr>
            <a:spLocks noChangeShapeType="1"/>
          </p:cNvSpPr>
          <p:nvPr/>
        </p:nvSpPr>
        <p:spPr bwMode="auto">
          <a:xfrm>
            <a:off x="5181600" y="2590800"/>
            <a:ext cx="1524000" cy="990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0061" name="Rectangle 12"/>
          <p:cNvSpPr>
            <a:spLocks noChangeArrowheads="1"/>
          </p:cNvSpPr>
          <p:nvPr/>
        </p:nvSpPr>
        <p:spPr bwMode="auto">
          <a:xfrm>
            <a:off x="3352800" y="4953000"/>
            <a:ext cx="2971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2400" b="1">
                <a:latin typeface="Times New Roman" pitchFamily="18" charset="0"/>
              </a:rPr>
              <a:t>(a)</a:t>
            </a:r>
            <a:r>
              <a:rPr lang="zh-CN" altLang="en-US" sz="2400" b="1">
                <a:latin typeface="Times New Roman" pitchFamily="18" charset="0"/>
              </a:rPr>
              <a:t>在局部应用</a:t>
            </a:r>
            <a:r>
              <a:rPr lang="en-US" altLang="zh-CN" sz="2400" b="1">
                <a:latin typeface="Times New Roman" pitchFamily="18" charset="0"/>
              </a:rPr>
              <a:t>A</a:t>
            </a:r>
            <a:r>
              <a:rPr lang="zh-CN" altLang="en-US" sz="2400" b="1">
                <a:latin typeface="Times New Roman" pitchFamily="18" charset="0"/>
              </a:rPr>
              <a:t>中</a:t>
            </a:r>
          </a:p>
        </p:txBody>
      </p:sp>
      <p:sp>
        <p:nvSpPr>
          <p:cNvPr id="2" name="日期占位符 1"/>
          <p:cNvSpPr>
            <a:spLocks noGrp="1"/>
          </p:cNvSpPr>
          <p:nvPr>
            <p:ph type="dt" sz="half" idx="10"/>
          </p:nvPr>
        </p:nvSpPr>
        <p:spPr/>
        <p:txBody>
          <a:bodyPr/>
          <a:lstStyle/>
          <a:p>
            <a:pPr>
              <a:defRPr/>
            </a:pPr>
            <a:fld id="{C6343A1B-C86C-4BD1-B494-7C80814DD33D}"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140</a:t>
            </a:fld>
            <a:endParaRPr lang="en-US" altLang="zh-CN"/>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31075" name="Rectangle 2"/>
          <p:cNvSpPr>
            <a:spLocks noGrp="1" noChangeArrowheads="1"/>
          </p:cNvSpPr>
          <p:nvPr>
            <p:ph type="title"/>
          </p:nvPr>
        </p:nvSpPr>
        <p:spPr/>
        <p:txBody>
          <a:bodyPr/>
          <a:lstStyle/>
          <a:p>
            <a:pPr eaLnBrk="1" hangingPunct="1"/>
            <a:r>
              <a:rPr lang="zh-CN" altLang="en-US" smtClean="0"/>
              <a:t>结构冲突（续）</a:t>
            </a:r>
          </a:p>
        </p:txBody>
      </p:sp>
      <p:sp>
        <p:nvSpPr>
          <p:cNvPr id="131076" name="Rectangle 3"/>
          <p:cNvSpPr>
            <a:spLocks noChangeArrowheads="1"/>
          </p:cNvSpPr>
          <p:nvPr/>
        </p:nvSpPr>
        <p:spPr bwMode="auto">
          <a:xfrm>
            <a:off x="4114800" y="1981200"/>
            <a:ext cx="1065213" cy="6080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400" b="1">
                <a:latin typeface="Times New Roman" pitchFamily="18" charset="0"/>
              </a:rPr>
              <a:t>学生</a:t>
            </a:r>
          </a:p>
        </p:txBody>
      </p:sp>
      <p:sp>
        <p:nvSpPr>
          <p:cNvPr id="131077" name="Oval 4"/>
          <p:cNvSpPr>
            <a:spLocks noChangeArrowheads="1"/>
          </p:cNvSpPr>
          <p:nvPr/>
        </p:nvSpPr>
        <p:spPr bwMode="auto">
          <a:xfrm>
            <a:off x="2667000" y="3352800"/>
            <a:ext cx="914400" cy="9144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400" b="1">
                <a:latin typeface="Times New Roman" pitchFamily="18" charset="0"/>
              </a:rPr>
              <a:t>学号</a:t>
            </a:r>
          </a:p>
        </p:txBody>
      </p:sp>
      <p:sp>
        <p:nvSpPr>
          <p:cNvPr id="131078" name="Oval 5"/>
          <p:cNvSpPr>
            <a:spLocks noChangeArrowheads="1"/>
          </p:cNvSpPr>
          <p:nvPr/>
        </p:nvSpPr>
        <p:spPr bwMode="auto">
          <a:xfrm>
            <a:off x="1447800" y="3352800"/>
            <a:ext cx="914400" cy="9144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2400" b="1">
                <a:latin typeface="Times New Roman" pitchFamily="18" charset="0"/>
              </a:rPr>
              <a:t> </a:t>
            </a:r>
            <a:r>
              <a:rPr lang="zh-CN" altLang="en-US" sz="2400" b="1">
                <a:latin typeface="Times New Roman" pitchFamily="18" charset="0"/>
              </a:rPr>
              <a:t>姓名</a:t>
            </a:r>
          </a:p>
        </p:txBody>
      </p:sp>
      <p:sp>
        <p:nvSpPr>
          <p:cNvPr id="131079" name="Oval 6"/>
          <p:cNvSpPr>
            <a:spLocks noChangeArrowheads="1"/>
          </p:cNvSpPr>
          <p:nvPr/>
        </p:nvSpPr>
        <p:spPr bwMode="auto">
          <a:xfrm>
            <a:off x="3733800" y="3429000"/>
            <a:ext cx="1295400" cy="9144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400" b="1">
                <a:latin typeface="Times New Roman" pitchFamily="18" charset="0"/>
              </a:rPr>
              <a:t>出生日期</a:t>
            </a:r>
          </a:p>
        </p:txBody>
      </p:sp>
      <p:sp>
        <p:nvSpPr>
          <p:cNvPr id="131080" name="Oval 7"/>
          <p:cNvSpPr>
            <a:spLocks noChangeArrowheads="1"/>
          </p:cNvSpPr>
          <p:nvPr/>
        </p:nvSpPr>
        <p:spPr bwMode="auto">
          <a:xfrm>
            <a:off x="6477000" y="3505200"/>
            <a:ext cx="1143000" cy="9144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400" b="1">
                <a:latin typeface="Times New Roman" pitchFamily="18" charset="0"/>
              </a:rPr>
              <a:t>年级</a:t>
            </a:r>
          </a:p>
        </p:txBody>
      </p:sp>
      <p:sp>
        <p:nvSpPr>
          <p:cNvPr id="131081" name="Line 8"/>
          <p:cNvSpPr>
            <a:spLocks noChangeShapeType="1"/>
          </p:cNvSpPr>
          <p:nvPr/>
        </p:nvSpPr>
        <p:spPr bwMode="auto">
          <a:xfrm flipH="1">
            <a:off x="2133600" y="2590800"/>
            <a:ext cx="198120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1082" name="Line 9"/>
          <p:cNvSpPr>
            <a:spLocks noChangeShapeType="1"/>
          </p:cNvSpPr>
          <p:nvPr/>
        </p:nvSpPr>
        <p:spPr bwMode="auto">
          <a:xfrm flipH="1">
            <a:off x="3429000" y="2590800"/>
            <a:ext cx="76200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1083" name="Line 10"/>
          <p:cNvSpPr>
            <a:spLocks noChangeShapeType="1"/>
          </p:cNvSpPr>
          <p:nvPr/>
        </p:nvSpPr>
        <p:spPr bwMode="auto">
          <a:xfrm>
            <a:off x="4343400" y="2590800"/>
            <a:ext cx="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1084" name="Line 11"/>
          <p:cNvSpPr>
            <a:spLocks noChangeShapeType="1"/>
          </p:cNvSpPr>
          <p:nvPr/>
        </p:nvSpPr>
        <p:spPr bwMode="auto">
          <a:xfrm>
            <a:off x="5181600" y="2590800"/>
            <a:ext cx="1524000" cy="990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1085" name="Rectangle 12"/>
          <p:cNvSpPr>
            <a:spLocks noChangeArrowheads="1"/>
          </p:cNvSpPr>
          <p:nvPr/>
        </p:nvSpPr>
        <p:spPr bwMode="auto">
          <a:xfrm>
            <a:off x="3352800" y="4953000"/>
            <a:ext cx="2971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2400" b="1">
                <a:latin typeface="Times New Roman" pitchFamily="18" charset="0"/>
              </a:rPr>
              <a:t>(b)</a:t>
            </a:r>
            <a:r>
              <a:rPr lang="zh-CN" altLang="en-US" sz="2400" b="1">
                <a:latin typeface="Times New Roman" pitchFamily="18" charset="0"/>
              </a:rPr>
              <a:t>在局部应用</a:t>
            </a:r>
            <a:r>
              <a:rPr lang="en-US" altLang="zh-CN" sz="2400" b="1">
                <a:latin typeface="Times New Roman" pitchFamily="18" charset="0"/>
              </a:rPr>
              <a:t>B</a:t>
            </a:r>
            <a:r>
              <a:rPr lang="zh-CN" altLang="en-US" sz="2400" b="1">
                <a:latin typeface="Times New Roman" pitchFamily="18" charset="0"/>
              </a:rPr>
              <a:t>中</a:t>
            </a:r>
          </a:p>
        </p:txBody>
      </p:sp>
      <p:sp>
        <p:nvSpPr>
          <p:cNvPr id="131086" name="Oval 13"/>
          <p:cNvSpPr>
            <a:spLocks noChangeArrowheads="1"/>
          </p:cNvSpPr>
          <p:nvPr/>
        </p:nvSpPr>
        <p:spPr bwMode="auto">
          <a:xfrm>
            <a:off x="5181600" y="3505200"/>
            <a:ext cx="1219200" cy="9144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400" b="1">
                <a:latin typeface="Times New Roman" pitchFamily="18" charset="0"/>
              </a:rPr>
              <a:t>所在系 </a:t>
            </a:r>
          </a:p>
        </p:txBody>
      </p:sp>
      <p:sp>
        <p:nvSpPr>
          <p:cNvPr id="131087" name="Line 14"/>
          <p:cNvSpPr>
            <a:spLocks noChangeShapeType="1"/>
          </p:cNvSpPr>
          <p:nvPr/>
        </p:nvSpPr>
        <p:spPr bwMode="auto">
          <a:xfrm>
            <a:off x="4953000" y="2590800"/>
            <a:ext cx="685800" cy="914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 name="日期占位符 1"/>
          <p:cNvSpPr>
            <a:spLocks noGrp="1"/>
          </p:cNvSpPr>
          <p:nvPr>
            <p:ph type="dt" sz="half" idx="10"/>
          </p:nvPr>
        </p:nvSpPr>
        <p:spPr/>
        <p:txBody>
          <a:bodyPr/>
          <a:lstStyle/>
          <a:p>
            <a:pPr>
              <a:defRPr/>
            </a:pPr>
            <a:fld id="{55C59AA7-21C4-4BB8-9B9A-263A8FE1F45B}"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141</a:t>
            </a:fld>
            <a:endParaRPr lang="en-US" altLang="zh-CN"/>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32099" name="Rectangle 2"/>
          <p:cNvSpPr>
            <a:spLocks noGrp="1" noChangeArrowheads="1"/>
          </p:cNvSpPr>
          <p:nvPr>
            <p:ph type="title"/>
          </p:nvPr>
        </p:nvSpPr>
        <p:spPr/>
        <p:txBody>
          <a:bodyPr/>
          <a:lstStyle/>
          <a:p>
            <a:pPr eaLnBrk="1" hangingPunct="1"/>
            <a:r>
              <a:rPr lang="zh-CN" altLang="en-US" smtClean="0"/>
              <a:t>结构冲突（续）</a:t>
            </a:r>
          </a:p>
        </p:txBody>
      </p:sp>
      <p:sp>
        <p:nvSpPr>
          <p:cNvPr id="132100" name="Rectangle 3"/>
          <p:cNvSpPr>
            <a:spLocks noChangeArrowheads="1"/>
          </p:cNvSpPr>
          <p:nvPr/>
        </p:nvSpPr>
        <p:spPr bwMode="auto">
          <a:xfrm>
            <a:off x="3505200" y="1905000"/>
            <a:ext cx="1065213" cy="6080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400" b="1">
                <a:latin typeface="Times New Roman" pitchFamily="18" charset="0"/>
              </a:rPr>
              <a:t>学生</a:t>
            </a:r>
          </a:p>
        </p:txBody>
      </p:sp>
      <p:sp>
        <p:nvSpPr>
          <p:cNvPr id="132101" name="Oval 4"/>
          <p:cNvSpPr>
            <a:spLocks noChangeArrowheads="1"/>
          </p:cNvSpPr>
          <p:nvPr/>
        </p:nvSpPr>
        <p:spPr bwMode="auto">
          <a:xfrm>
            <a:off x="5257800" y="3352800"/>
            <a:ext cx="914400" cy="9144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400" b="1">
                <a:latin typeface="Times New Roman" pitchFamily="18" charset="0"/>
              </a:rPr>
              <a:t>学号</a:t>
            </a:r>
          </a:p>
        </p:txBody>
      </p:sp>
      <p:sp>
        <p:nvSpPr>
          <p:cNvPr id="132102" name="Oval 5"/>
          <p:cNvSpPr>
            <a:spLocks noChangeArrowheads="1"/>
          </p:cNvSpPr>
          <p:nvPr/>
        </p:nvSpPr>
        <p:spPr bwMode="auto">
          <a:xfrm>
            <a:off x="1447800" y="3352800"/>
            <a:ext cx="914400" cy="9144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2400" b="1">
                <a:latin typeface="Times New Roman" pitchFamily="18" charset="0"/>
              </a:rPr>
              <a:t> </a:t>
            </a:r>
            <a:r>
              <a:rPr lang="zh-CN" altLang="en-US" sz="2400" b="1">
                <a:latin typeface="Times New Roman" pitchFamily="18" charset="0"/>
              </a:rPr>
              <a:t>姓名</a:t>
            </a:r>
          </a:p>
        </p:txBody>
      </p:sp>
      <p:sp>
        <p:nvSpPr>
          <p:cNvPr id="132103" name="Oval 6"/>
          <p:cNvSpPr>
            <a:spLocks noChangeArrowheads="1"/>
          </p:cNvSpPr>
          <p:nvPr/>
        </p:nvSpPr>
        <p:spPr bwMode="auto">
          <a:xfrm>
            <a:off x="3352800" y="3352800"/>
            <a:ext cx="1295400" cy="9144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2400" b="1">
                <a:latin typeface="Times New Roman" pitchFamily="18" charset="0"/>
              </a:rPr>
              <a:t> </a:t>
            </a:r>
            <a:r>
              <a:rPr lang="zh-CN" altLang="en-US" sz="2400" b="1">
                <a:latin typeface="Times New Roman" pitchFamily="18" charset="0"/>
              </a:rPr>
              <a:t>政治面貌 </a:t>
            </a:r>
          </a:p>
        </p:txBody>
      </p:sp>
      <p:sp>
        <p:nvSpPr>
          <p:cNvPr id="132104" name="Line 7"/>
          <p:cNvSpPr>
            <a:spLocks noChangeShapeType="1"/>
          </p:cNvSpPr>
          <p:nvPr/>
        </p:nvSpPr>
        <p:spPr bwMode="auto">
          <a:xfrm flipH="1">
            <a:off x="2209800" y="2514600"/>
            <a:ext cx="1371600" cy="990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2105" name="Line 8"/>
          <p:cNvSpPr>
            <a:spLocks noChangeShapeType="1"/>
          </p:cNvSpPr>
          <p:nvPr/>
        </p:nvSpPr>
        <p:spPr bwMode="auto">
          <a:xfrm>
            <a:off x="4343400" y="2514600"/>
            <a:ext cx="121920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2106" name="Line 9"/>
          <p:cNvSpPr>
            <a:spLocks noChangeShapeType="1"/>
          </p:cNvSpPr>
          <p:nvPr/>
        </p:nvSpPr>
        <p:spPr bwMode="auto">
          <a:xfrm>
            <a:off x="3962400" y="2514600"/>
            <a:ext cx="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2107" name="Rectangle 10"/>
          <p:cNvSpPr>
            <a:spLocks noChangeArrowheads="1"/>
          </p:cNvSpPr>
          <p:nvPr/>
        </p:nvSpPr>
        <p:spPr bwMode="auto">
          <a:xfrm>
            <a:off x="3352800" y="4953000"/>
            <a:ext cx="2971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2400" b="1">
                <a:latin typeface="Times New Roman" pitchFamily="18" charset="0"/>
              </a:rPr>
              <a:t>(c)</a:t>
            </a:r>
            <a:r>
              <a:rPr lang="zh-CN" altLang="en-US" sz="2400" b="1">
                <a:latin typeface="Times New Roman" pitchFamily="18" charset="0"/>
              </a:rPr>
              <a:t>在局部应用</a:t>
            </a:r>
            <a:r>
              <a:rPr lang="en-US" altLang="zh-CN" sz="2400" b="1">
                <a:latin typeface="Times New Roman" pitchFamily="18" charset="0"/>
              </a:rPr>
              <a:t>C</a:t>
            </a:r>
            <a:r>
              <a:rPr lang="zh-CN" altLang="en-US" sz="2400" b="1">
                <a:latin typeface="Times New Roman" pitchFamily="18" charset="0"/>
              </a:rPr>
              <a:t>中</a:t>
            </a:r>
          </a:p>
        </p:txBody>
      </p:sp>
      <p:sp>
        <p:nvSpPr>
          <p:cNvPr id="2" name="日期占位符 1"/>
          <p:cNvSpPr>
            <a:spLocks noGrp="1"/>
          </p:cNvSpPr>
          <p:nvPr>
            <p:ph type="dt" sz="half" idx="10"/>
          </p:nvPr>
        </p:nvSpPr>
        <p:spPr/>
        <p:txBody>
          <a:bodyPr/>
          <a:lstStyle/>
          <a:p>
            <a:pPr>
              <a:defRPr/>
            </a:pPr>
            <a:fld id="{D4E277FC-DC38-4C91-A06B-1FEC8677C81E}"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142</a:t>
            </a:fld>
            <a:endParaRPr lang="en-US" altLang="zh-CN"/>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33123" name="Rectangle 2"/>
          <p:cNvSpPr>
            <a:spLocks noGrp="1" noChangeArrowheads="1"/>
          </p:cNvSpPr>
          <p:nvPr>
            <p:ph type="title"/>
          </p:nvPr>
        </p:nvSpPr>
        <p:spPr/>
        <p:txBody>
          <a:bodyPr/>
          <a:lstStyle/>
          <a:p>
            <a:pPr eaLnBrk="1" hangingPunct="1"/>
            <a:r>
              <a:rPr lang="zh-CN" altLang="en-US" smtClean="0"/>
              <a:t>结构冲突（续）</a:t>
            </a:r>
          </a:p>
        </p:txBody>
      </p:sp>
      <p:sp>
        <p:nvSpPr>
          <p:cNvPr id="133124" name="Rectangle 3"/>
          <p:cNvSpPr>
            <a:spLocks noChangeArrowheads="1"/>
          </p:cNvSpPr>
          <p:nvPr/>
        </p:nvSpPr>
        <p:spPr bwMode="auto">
          <a:xfrm>
            <a:off x="4114800" y="1981200"/>
            <a:ext cx="1065213" cy="6080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400" b="1">
                <a:latin typeface="Times New Roman" pitchFamily="18" charset="0"/>
              </a:rPr>
              <a:t>学生</a:t>
            </a:r>
          </a:p>
        </p:txBody>
      </p:sp>
      <p:sp>
        <p:nvSpPr>
          <p:cNvPr id="133125" name="Oval 4"/>
          <p:cNvSpPr>
            <a:spLocks noChangeArrowheads="1"/>
          </p:cNvSpPr>
          <p:nvPr/>
        </p:nvSpPr>
        <p:spPr bwMode="auto">
          <a:xfrm>
            <a:off x="3810000" y="3429000"/>
            <a:ext cx="914400" cy="7620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2400" b="1">
                <a:latin typeface="Times New Roman" pitchFamily="18" charset="0"/>
              </a:rPr>
              <a:t> </a:t>
            </a:r>
            <a:r>
              <a:rPr lang="zh-CN" altLang="en-US" sz="2400" b="1">
                <a:latin typeface="Times New Roman" pitchFamily="18" charset="0"/>
              </a:rPr>
              <a:t>政治</a:t>
            </a:r>
          </a:p>
          <a:p>
            <a:pPr algn="ctr" eaLnBrk="0" hangingPunct="0"/>
            <a:r>
              <a:rPr lang="zh-CN" altLang="en-US" sz="2400" b="1">
                <a:latin typeface="Times New Roman" pitchFamily="18" charset="0"/>
              </a:rPr>
              <a:t>面貌 </a:t>
            </a:r>
          </a:p>
        </p:txBody>
      </p:sp>
      <p:sp>
        <p:nvSpPr>
          <p:cNvPr id="133126" name="Oval 5"/>
          <p:cNvSpPr>
            <a:spLocks noChangeArrowheads="1"/>
          </p:cNvSpPr>
          <p:nvPr/>
        </p:nvSpPr>
        <p:spPr bwMode="auto">
          <a:xfrm>
            <a:off x="990600" y="3352800"/>
            <a:ext cx="762000" cy="7620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2400" b="1">
                <a:latin typeface="Times New Roman" pitchFamily="18" charset="0"/>
              </a:rPr>
              <a:t> </a:t>
            </a:r>
            <a:r>
              <a:rPr lang="zh-CN" altLang="en-US" sz="2400" b="1">
                <a:latin typeface="Times New Roman" pitchFamily="18" charset="0"/>
              </a:rPr>
              <a:t>学号</a:t>
            </a:r>
          </a:p>
        </p:txBody>
      </p:sp>
      <p:sp>
        <p:nvSpPr>
          <p:cNvPr id="133127" name="Oval 6"/>
          <p:cNvSpPr>
            <a:spLocks noChangeArrowheads="1"/>
          </p:cNvSpPr>
          <p:nvPr/>
        </p:nvSpPr>
        <p:spPr bwMode="auto">
          <a:xfrm>
            <a:off x="2667000" y="3352800"/>
            <a:ext cx="990600" cy="9144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400" b="1">
                <a:latin typeface="Times New Roman" pitchFamily="18" charset="0"/>
              </a:rPr>
              <a:t>出生</a:t>
            </a:r>
          </a:p>
          <a:p>
            <a:pPr algn="ctr" eaLnBrk="0" hangingPunct="0"/>
            <a:r>
              <a:rPr lang="zh-CN" altLang="en-US" sz="2400" b="1">
                <a:latin typeface="Times New Roman" pitchFamily="18" charset="0"/>
              </a:rPr>
              <a:t>日期</a:t>
            </a:r>
          </a:p>
        </p:txBody>
      </p:sp>
      <p:sp>
        <p:nvSpPr>
          <p:cNvPr id="133128" name="Oval 7"/>
          <p:cNvSpPr>
            <a:spLocks noChangeArrowheads="1"/>
          </p:cNvSpPr>
          <p:nvPr/>
        </p:nvSpPr>
        <p:spPr bwMode="auto">
          <a:xfrm>
            <a:off x="6096000" y="3505200"/>
            <a:ext cx="762000" cy="7620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400" b="1">
                <a:latin typeface="Times New Roman" pitchFamily="18" charset="0"/>
              </a:rPr>
              <a:t>年级</a:t>
            </a:r>
          </a:p>
        </p:txBody>
      </p:sp>
      <p:sp>
        <p:nvSpPr>
          <p:cNvPr id="133129" name="Line 8"/>
          <p:cNvSpPr>
            <a:spLocks noChangeShapeType="1"/>
          </p:cNvSpPr>
          <p:nvPr/>
        </p:nvSpPr>
        <p:spPr bwMode="auto">
          <a:xfrm flipH="1">
            <a:off x="1447800" y="2514600"/>
            <a:ext cx="266700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130" name="Line 9"/>
          <p:cNvSpPr>
            <a:spLocks noChangeShapeType="1"/>
          </p:cNvSpPr>
          <p:nvPr/>
        </p:nvSpPr>
        <p:spPr bwMode="auto">
          <a:xfrm flipH="1">
            <a:off x="3505200" y="2590800"/>
            <a:ext cx="76200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131" name="Line 10"/>
          <p:cNvSpPr>
            <a:spLocks noChangeShapeType="1"/>
          </p:cNvSpPr>
          <p:nvPr/>
        </p:nvSpPr>
        <p:spPr bwMode="auto">
          <a:xfrm>
            <a:off x="4343400" y="2590800"/>
            <a:ext cx="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132" name="Line 11"/>
          <p:cNvSpPr>
            <a:spLocks noChangeShapeType="1"/>
          </p:cNvSpPr>
          <p:nvPr/>
        </p:nvSpPr>
        <p:spPr bwMode="auto">
          <a:xfrm>
            <a:off x="5181600" y="2590800"/>
            <a:ext cx="1524000" cy="990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133" name="Rectangle 12"/>
          <p:cNvSpPr>
            <a:spLocks noChangeArrowheads="1"/>
          </p:cNvSpPr>
          <p:nvPr/>
        </p:nvSpPr>
        <p:spPr bwMode="auto">
          <a:xfrm>
            <a:off x="3352800" y="4953000"/>
            <a:ext cx="2971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2400" b="1">
                <a:latin typeface="Times New Roman" pitchFamily="18" charset="0"/>
              </a:rPr>
              <a:t>(d)</a:t>
            </a:r>
            <a:r>
              <a:rPr lang="zh-CN" altLang="en-US" sz="2400" b="1">
                <a:latin typeface="Times New Roman" pitchFamily="18" charset="0"/>
              </a:rPr>
              <a:t>合并后</a:t>
            </a:r>
          </a:p>
        </p:txBody>
      </p:sp>
      <p:sp>
        <p:nvSpPr>
          <p:cNvPr id="133134" name="Oval 13"/>
          <p:cNvSpPr>
            <a:spLocks noChangeArrowheads="1"/>
          </p:cNvSpPr>
          <p:nvPr/>
        </p:nvSpPr>
        <p:spPr bwMode="auto">
          <a:xfrm>
            <a:off x="4953000" y="3429000"/>
            <a:ext cx="990600" cy="9144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400" b="1">
                <a:latin typeface="Times New Roman" pitchFamily="18" charset="0"/>
              </a:rPr>
              <a:t>所在系 </a:t>
            </a:r>
          </a:p>
        </p:txBody>
      </p:sp>
      <p:sp>
        <p:nvSpPr>
          <p:cNvPr id="133135" name="Line 14"/>
          <p:cNvSpPr>
            <a:spLocks noChangeShapeType="1"/>
          </p:cNvSpPr>
          <p:nvPr/>
        </p:nvSpPr>
        <p:spPr bwMode="auto">
          <a:xfrm>
            <a:off x="4953000" y="2590800"/>
            <a:ext cx="685800" cy="914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136" name="Oval 15"/>
          <p:cNvSpPr>
            <a:spLocks noChangeArrowheads="1"/>
          </p:cNvSpPr>
          <p:nvPr/>
        </p:nvSpPr>
        <p:spPr bwMode="auto">
          <a:xfrm>
            <a:off x="7848600" y="3429000"/>
            <a:ext cx="914400" cy="9144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400" b="1">
                <a:latin typeface="Times New Roman" pitchFamily="18" charset="0"/>
              </a:rPr>
              <a:t>平均</a:t>
            </a:r>
          </a:p>
          <a:p>
            <a:pPr algn="ctr" eaLnBrk="0" hangingPunct="0"/>
            <a:r>
              <a:rPr lang="zh-CN" altLang="en-US" sz="2400" b="1">
                <a:latin typeface="Times New Roman" pitchFamily="18" charset="0"/>
              </a:rPr>
              <a:t>成绩</a:t>
            </a:r>
          </a:p>
        </p:txBody>
      </p:sp>
      <p:sp>
        <p:nvSpPr>
          <p:cNvPr id="133137" name="Oval 16"/>
          <p:cNvSpPr>
            <a:spLocks noChangeArrowheads="1"/>
          </p:cNvSpPr>
          <p:nvPr/>
        </p:nvSpPr>
        <p:spPr bwMode="auto">
          <a:xfrm>
            <a:off x="1828800" y="3429000"/>
            <a:ext cx="762000" cy="7620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400" b="1">
                <a:latin typeface="Times New Roman" pitchFamily="18" charset="0"/>
              </a:rPr>
              <a:t>姓名</a:t>
            </a:r>
          </a:p>
        </p:txBody>
      </p:sp>
      <p:sp>
        <p:nvSpPr>
          <p:cNvPr id="133138" name="Oval 17"/>
          <p:cNvSpPr>
            <a:spLocks noChangeArrowheads="1"/>
          </p:cNvSpPr>
          <p:nvPr/>
        </p:nvSpPr>
        <p:spPr bwMode="auto">
          <a:xfrm>
            <a:off x="6934200" y="3505200"/>
            <a:ext cx="762000" cy="7620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400" b="1">
                <a:latin typeface="Times New Roman" pitchFamily="18" charset="0"/>
              </a:rPr>
              <a:t>性别</a:t>
            </a:r>
          </a:p>
        </p:txBody>
      </p:sp>
      <p:sp>
        <p:nvSpPr>
          <p:cNvPr id="133139" name="Line 18"/>
          <p:cNvSpPr>
            <a:spLocks noChangeShapeType="1"/>
          </p:cNvSpPr>
          <p:nvPr/>
        </p:nvSpPr>
        <p:spPr bwMode="auto">
          <a:xfrm flipV="1">
            <a:off x="2286000" y="2590800"/>
            <a:ext cx="190500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140" name="Line 19"/>
          <p:cNvSpPr>
            <a:spLocks noChangeShapeType="1"/>
          </p:cNvSpPr>
          <p:nvPr/>
        </p:nvSpPr>
        <p:spPr bwMode="auto">
          <a:xfrm>
            <a:off x="5181600" y="2514600"/>
            <a:ext cx="2057400" cy="990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141" name="Line 20"/>
          <p:cNvSpPr>
            <a:spLocks noChangeShapeType="1"/>
          </p:cNvSpPr>
          <p:nvPr/>
        </p:nvSpPr>
        <p:spPr bwMode="auto">
          <a:xfrm>
            <a:off x="5181600" y="2438400"/>
            <a:ext cx="3124200" cy="990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 name="日期占位符 1"/>
          <p:cNvSpPr>
            <a:spLocks noGrp="1"/>
          </p:cNvSpPr>
          <p:nvPr>
            <p:ph type="dt" sz="half" idx="10"/>
          </p:nvPr>
        </p:nvSpPr>
        <p:spPr/>
        <p:txBody>
          <a:bodyPr/>
          <a:lstStyle/>
          <a:p>
            <a:pPr>
              <a:defRPr/>
            </a:pPr>
            <a:fld id="{8053445D-1940-4B36-AC12-B24AF16B6DD1}"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143</a:t>
            </a:fld>
            <a:endParaRPr lang="en-US" altLang="zh-CN"/>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34147" name="Rectangle 2"/>
          <p:cNvSpPr>
            <a:spLocks noGrp="1" noChangeArrowheads="1"/>
          </p:cNvSpPr>
          <p:nvPr>
            <p:ph type="title"/>
          </p:nvPr>
        </p:nvSpPr>
        <p:spPr/>
        <p:txBody>
          <a:bodyPr/>
          <a:lstStyle/>
          <a:p>
            <a:pPr eaLnBrk="1" hangingPunct="1"/>
            <a:r>
              <a:rPr lang="zh-CN" altLang="en-US" smtClean="0"/>
              <a:t>结构冲突（续）</a:t>
            </a:r>
          </a:p>
        </p:txBody>
      </p:sp>
      <p:sp>
        <p:nvSpPr>
          <p:cNvPr id="134148" name="Rectangle 3"/>
          <p:cNvSpPr>
            <a:spLocks noGrp="1" noChangeArrowheads="1"/>
          </p:cNvSpPr>
          <p:nvPr>
            <p:ph type="body" idx="1"/>
          </p:nvPr>
        </p:nvSpPr>
        <p:spPr/>
        <p:txBody>
          <a:bodyPr/>
          <a:lstStyle/>
          <a:p>
            <a:pPr marL="742950" lvl="1" indent="-285750" eaLnBrk="1" hangingPunct="1"/>
            <a:r>
              <a:rPr lang="zh-CN" altLang="en-US" smtClean="0">
                <a:solidFill>
                  <a:schemeClr val="accent2"/>
                </a:solidFill>
              </a:rPr>
              <a:t>实体之间的联系在不同局部视图中呈现不同的类型</a:t>
            </a:r>
          </a:p>
          <a:p>
            <a:pPr marL="742950" lvl="1" indent="-285750" eaLnBrk="1" hangingPunct="1">
              <a:buFont typeface="Wingdings" pitchFamily="2" charset="2"/>
              <a:buNone/>
            </a:pPr>
            <a:r>
              <a:rPr lang="zh-CN" altLang="en-US" sz="2200" smtClean="0"/>
              <a:t>	</a:t>
            </a:r>
            <a:r>
              <a:rPr lang="zh-CN" altLang="en-US" smtClean="0"/>
              <a:t>例</a:t>
            </a:r>
            <a:r>
              <a:rPr lang="en-US" altLang="zh-CN" smtClean="0"/>
              <a:t>1</a:t>
            </a:r>
            <a:r>
              <a:rPr lang="zh-CN" altLang="en-US" smtClean="0"/>
              <a:t>， 实体</a:t>
            </a:r>
            <a:r>
              <a:rPr lang="en-US" altLang="zh-CN" smtClean="0"/>
              <a:t>E1</a:t>
            </a:r>
            <a:r>
              <a:rPr lang="zh-CN" altLang="en-US" smtClean="0"/>
              <a:t>与</a:t>
            </a:r>
            <a:r>
              <a:rPr lang="en-US" altLang="zh-CN" smtClean="0"/>
              <a:t>E2</a:t>
            </a:r>
            <a:r>
              <a:rPr lang="zh-CN" altLang="en-US" smtClean="0"/>
              <a:t>在局部应用</a:t>
            </a:r>
            <a:r>
              <a:rPr lang="en-US" altLang="zh-CN" smtClean="0"/>
              <a:t>A</a:t>
            </a:r>
            <a:r>
              <a:rPr lang="zh-CN" altLang="en-US" smtClean="0"/>
              <a:t>中是多对多联系，而在局部应用</a:t>
            </a:r>
            <a:r>
              <a:rPr lang="en-US" altLang="zh-CN" smtClean="0"/>
              <a:t>B</a:t>
            </a:r>
            <a:r>
              <a:rPr lang="zh-CN" altLang="en-US" smtClean="0"/>
              <a:t>中是一对多联系</a:t>
            </a:r>
          </a:p>
          <a:p>
            <a:pPr marL="1981200" lvl="4" indent="-228600" eaLnBrk="1" hangingPunct="1">
              <a:buFont typeface="Wingdings" pitchFamily="2" charset="2"/>
              <a:buNone/>
            </a:pPr>
            <a:endParaRPr lang="zh-CN" altLang="en-US" smtClean="0"/>
          </a:p>
          <a:p>
            <a:pPr marL="742950" lvl="1" indent="-285750" eaLnBrk="1" hangingPunct="1">
              <a:buFont typeface="Wingdings" pitchFamily="2" charset="2"/>
              <a:buNone/>
            </a:pPr>
            <a:r>
              <a:rPr lang="zh-CN" altLang="en-US" smtClean="0"/>
              <a:t>	例</a:t>
            </a:r>
            <a:r>
              <a:rPr lang="en-US" altLang="zh-CN" smtClean="0"/>
              <a:t>2</a:t>
            </a:r>
            <a:r>
              <a:rPr lang="zh-CN" altLang="en-US" smtClean="0"/>
              <a:t>， 在局部应用</a:t>
            </a:r>
            <a:r>
              <a:rPr lang="en-US" altLang="zh-CN" smtClean="0"/>
              <a:t>X</a:t>
            </a:r>
            <a:r>
              <a:rPr lang="zh-CN" altLang="en-US" smtClean="0"/>
              <a:t>中</a:t>
            </a:r>
            <a:r>
              <a:rPr lang="en-US" altLang="zh-CN" smtClean="0"/>
              <a:t>E1</a:t>
            </a:r>
            <a:r>
              <a:rPr lang="zh-CN" altLang="en-US" smtClean="0"/>
              <a:t>与</a:t>
            </a:r>
            <a:r>
              <a:rPr lang="en-US" altLang="zh-CN" smtClean="0"/>
              <a:t>E2</a:t>
            </a:r>
            <a:r>
              <a:rPr lang="zh-CN" altLang="en-US" smtClean="0"/>
              <a:t>发生联系，而在局部应用</a:t>
            </a:r>
            <a:r>
              <a:rPr lang="en-US" altLang="zh-CN" smtClean="0"/>
              <a:t>Y</a:t>
            </a:r>
            <a:r>
              <a:rPr lang="zh-CN" altLang="en-US" smtClean="0"/>
              <a:t>中</a:t>
            </a:r>
            <a:r>
              <a:rPr lang="en-US" altLang="zh-CN" smtClean="0"/>
              <a:t>E1</a:t>
            </a:r>
            <a:r>
              <a:rPr lang="zh-CN" altLang="en-US" smtClean="0"/>
              <a:t>、</a:t>
            </a:r>
            <a:r>
              <a:rPr lang="en-US" altLang="zh-CN" smtClean="0"/>
              <a:t>E2</a:t>
            </a:r>
            <a:r>
              <a:rPr lang="zh-CN" altLang="en-US" smtClean="0"/>
              <a:t>、</a:t>
            </a:r>
            <a:r>
              <a:rPr lang="en-US" altLang="zh-CN" smtClean="0"/>
              <a:t>E3</a:t>
            </a:r>
            <a:r>
              <a:rPr lang="zh-CN" altLang="en-US" smtClean="0"/>
              <a:t>三者之间有联系。</a:t>
            </a:r>
          </a:p>
          <a:p>
            <a:pPr marL="1562100" lvl="3" indent="-228600" eaLnBrk="1" hangingPunct="1">
              <a:buFont typeface="Wingdings" pitchFamily="2" charset="2"/>
              <a:buNone/>
            </a:pPr>
            <a:endParaRPr lang="zh-CN" altLang="en-US" smtClean="0"/>
          </a:p>
          <a:p>
            <a:pPr marL="1143000" lvl="2" indent="-228600" eaLnBrk="1" hangingPunct="1"/>
            <a:r>
              <a:rPr lang="zh-CN" altLang="en-US" sz="2600" smtClean="0"/>
              <a:t>解决方法：根据应用语义对实体联系的类型进行综合或调整。</a:t>
            </a:r>
            <a:r>
              <a:rPr lang="en-US" altLang="zh-CN" sz="2600" smtClean="0"/>
              <a:t>(P226</a:t>
            </a:r>
            <a:r>
              <a:rPr lang="zh-CN" altLang="en-US" sz="2600" smtClean="0"/>
              <a:t>图</a:t>
            </a:r>
            <a:r>
              <a:rPr lang="en-US" altLang="zh-CN" sz="2600" smtClean="0"/>
              <a:t>6.27)</a:t>
            </a:r>
            <a:endParaRPr lang="en-US" altLang="zh-CN" smtClean="0"/>
          </a:p>
          <a:p>
            <a:pPr marL="1143000" lvl="2" indent="-228600" eaLnBrk="1" hangingPunct="1"/>
            <a:endParaRPr lang="en-US" altLang="zh-CN" smtClean="0"/>
          </a:p>
        </p:txBody>
      </p:sp>
      <p:sp>
        <p:nvSpPr>
          <p:cNvPr id="2" name="日期占位符 1"/>
          <p:cNvSpPr>
            <a:spLocks noGrp="1"/>
          </p:cNvSpPr>
          <p:nvPr>
            <p:ph type="dt" sz="half" idx="10"/>
          </p:nvPr>
        </p:nvSpPr>
        <p:spPr/>
        <p:txBody>
          <a:bodyPr/>
          <a:lstStyle/>
          <a:p>
            <a:pPr>
              <a:defRPr/>
            </a:pPr>
            <a:fld id="{BA060F3E-7681-4600-9504-C306AEECCBD8}"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144</a:t>
            </a:fld>
            <a:endParaRPr lang="en-US" altLang="zh-CN"/>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35171" name="Rectangle 2"/>
          <p:cNvSpPr>
            <a:spLocks noGrp="1" noChangeArrowheads="1"/>
          </p:cNvSpPr>
          <p:nvPr>
            <p:ph type="title"/>
          </p:nvPr>
        </p:nvSpPr>
        <p:spPr/>
        <p:txBody>
          <a:bodyPr/>
          <a:lstStyle/>
          <a:p>
            <a:pPr eaLnBrk="1" hangingPunct="1"/>
            <a:r>
              <a:rPr lang="zh-CN" altLang="en-US" smtClean="0"/>
              <a:t>合并分</a:t>
            </a:r>
            <a:r>
              <a:rPr lang="en-US" altLang="zh-CN" smtClean="0"/>
              <a:t>E-R</a:t>
            </a:r>
            <a:r>
              <a:rPr lang="zh-CN" altLang="en-US" smtClean="0"/>
              <a:t>图生成初步</a:t>
            </a:r>
            <a:r>
              <a:rPr lang="en-US" altLang="zh-CN" smtClean="0"/>
              <a:t>E-R</a:t>
            </a:r>
            <a:r>
              <a:rPr lang="zh-CN" altLang="en-US" smtClean="0"/>
              <a:t>图实例</a:t>
            </a:r>
          </a:p>
        </p:txBody>
      </p:sp>
      <p:sp>
        <p:nvSpPr>
          <p:cNvPr id="135172" name="Rectangle 3"/>
          <p:cNvSpPr>
            <a:spLocks noGrp="1" noChangeArrowheads="1"/>
          </p:cNvSpPr>
          <p:nvPr>
            <p:ph type="body" idx="1"/>
          </p:nvPr>
        </p:nvSpPr>
        <p:spPr>
          <a:xfrm>
            <a:off x="990600" y="1828800"/>
            <a:ext cx="7848600" cy="4114800"/>
          </a:xfrm>
        </p:spPr>
        <p:txBody>
          <a:bodyPr/>
          <a:lstStyle/>
          <a:p>
            <a:pPr eaLnBrk="1" hangingPunct="1">
              <a:lnSpc>
                <a:spcPct val="90000"/>
              </a:lnSpc>
              <a:buFont typeface="Wingdings" pitchFamily="2" charset="2"/>
              <a:buNone/>
            </a:pPr>
            <a:r>
              <a:rPr lang="zh-CN" altLang="en-US" sz="2600" smtClean="0"/>
              <a:t>例：生成学校管理系统的初步</a:t>
            </a:r>
            <a:r>
              <a:rPr lang="en-US" altLang="zh-CN" sz="2600" smtClean="0"/>
              <a:t>E-R</a:t>
            </a:r>
            <a:r>
              <a:rPr lang="zh-CN" altLang="en-US" sz="2600" smtClean="0"/>
              <a:t>图</a:t>
            </a:r>
          </a:p>
          <a:p>
            <a:pPr eaLnBrk="1" hangingPunct="1">
              <a:lnSpc>
                <a:spcPct val="90000"/>
              </a:lnSpc>
              <a:buFont typeface="Wingdings" pitchFamily="2" charset="2"/>
              <a:buNone/>
            </a:pPr>
            <a:r>
              <a:rPr lang="zh-CN" altLang="en-US" sz="2600" smtClean="0"/>
              <a:t>			</a:t>
            </a:r>
          </a:p>
          <a:p>
            <a:pPr eaLnBrk="1" hangingPunct="1">
              <a:lnSpc>
                <a:spcPct val="90000"/>
              </a:lnSpc>
              <a:buFont typeface="Wingdings" pitchFamily="2" charset="2"/>
              <a:buNone/>
            </a:pPr>
            <a:r>
              <a:rPr lang="zh-CN" altLang="en-US" sz="2600" smtClean="0"/>
              <a:t>以合并学籍管理局部视图</a:t>
            </a:r>
            <a:r>
              <a:rPr lang="en-US" altLang="zh-CN" sz="2600" smtClean="0"/>
              <a:t>, </a:t>
            </a:r>
            <a:r>
              <a:rPr lang="zh-CN" altLang="en-US" sz="2600" smtClean="0"/>
              <a:t>课程管理局部视图为例</a:t>
            </a:r>
          </a:p>
          <a:p>
            <a:pPr eaLnBrk="1" hangingPunct="1">
              <a:lnSpc>
                <a:spcPct val="90000"/>
              </a:lnSpc>
              <a:buFont typeface="Wingdings" pitchFamily="2" charset="2"/>
              <a:buNone/>
            </a:pPr>
            <a:endParaRPr lang="zh-CN" altLang="en-US" sz="2600" smtClean="0"/>
          </a:p>
          <a:p>
            <a:pPr eaLnBrk="1" hangingPunct="1">
              <a:lnSpc>
                <a:spcPct val="90000"/>
              </a:lnSpc>
              <a:buFont typeface="Wingdings" pitchFamily="2" charset="2"/>
              <a:buNone/>
            </a:pPr>
            <a:r>
              <a:rPr lang="zh-CN" altLang="en-US" sz="2600" smtClean="0"/>
              <a:t>这两个分</a:t>
            </a:r>
            <a:r>
              <a:rPr lang="en-US" altLang="zh-CN" sz="2600" smtClean="0"/>
              <a:t>E-R</a:t>
            </a:r>
            <a:r>
              <a:rPr lang="zh-CN" altLang="en-US" sz="2600" smtClean="0"/>
              <a:t>图存在着多方面的冲突：</a:t>
            </a:r>
          </a:p>
        </p:txBody>
      </p:sp>
      <p:sp>
        <p:nvSpPr>
          <p:cNvPr id="2" name="日期占位符 1"/>
          <p:cNvSpPr>
            <a:spLocks noGrp="1"/>
          </p:cNvSpPr>
          <p:nvPr>
            <p:ph type="dt" sz="half" idx="10"/>
          </p:nvPr>
        </p:nvSpPr>
        <p:spPr/>
        <p:txBody>
          <a:bodyPr/>
          <a:lstStyle/>
          <a:p>
            <a:pPr>
              <a:defRPr/>
            </a:pPr>
            <a:fld id="{69820E03-E7B3-4FB3-B466-CF3F02ED67EA}"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145</a:t>
            </a:fld>
            <a:endParaRPr lang="en-US" altLang="zh-CN"/>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36195" name="Rectangle 2"/>
          <p:cNvSpPr>
            <a:spLocks noGrp="1" noChangeArrowheads="1"/>
          </p:cNvSpPr>
          <p:nvPr>
            <p:ph type="title"/>
          </p:nvPr>
        </p:nvSpPr>
        <p:spPr/>
        <p:txBody>
          <a:bodyPr/>
          <a:lstStyle/>
          <a:p>
            <a:pPr eaLnBrk="1" hangingPunct="1"/>
            <a:r>
              <a:rPr lang="zh-CN" altLang="en-US" smtClean="0"/>
              <a:t>合并分</a:t>
            </a:r>
            <a:r>
              <a:rPr lang="en-US" altLang="zh-CN" smtClean="0"/>
              <a:t>E-R</a:t>
            </a:r>
            <a:r>
              <a:rPr lang="zh-CN" altLang="en-US" smtClean="0"/>
              <a:t>图生成初步</a:t>
            </a:r>
            <a:r>
              <a:rPr lang="en-US" altLang="zh-CN" smtClean="0"/>
              <a:t>E-R</a:t>
            </a:r>
            <a:r>
              <a:rPr lang="zh-CN" altLang="en-US" smtClean="0"/>
              <a:t>图实例</a:t>
            </a:r>
          </a:p>
        </p:txBody>
      </p:sp>
      <p:sp>
        <p:nvSpPr>
          <p:cNvPr id="136196" name="Rectangle 3"/>
          <p:cNvSpPr>
            <a:spLocks noGrp="1" noChangeArrowheads="1"/>
          </p:cNvSpPr>
          <p:nvPr>
            <p:ph type="body" idx="1"/>
          </p:nvPr>
        </p:nvSpPr>
        <p:spPr>
          <a:xfrm>
            <a:off x="457200" y="1600200"/>
            <a:ext cx="8148638" cy="4530725"/>
          </a:xfrm>
        </p:spPr>
        <p:txBody>
          <a:bodyPr/>
          <a:lstStyle/>
          <a:p>
            <a:pPr eaLnBrk="1" hangingPunct="1">
              <a:lnSpc>
                <a:spcPct val="120000"/>
              </a:lnSpc>
              <a:buFont typeface="Wingdings" pitchFamily="2" charset="2"/>
              <a:buNone/>
            </a:pPr>
            <a:r>
              <a:rPr lang="en-US" altLang="zh-CN" sz="2600" dirty="0" smtClean="0"/>
              <a:t>(1) </a:t>
            </a:r>
            <a:r>
              <a:rPr lang="zh-CN" altLang="en-US" sz="2600" dirty="0" smtClean="0"/>
              <a:t>班主任实际上也属于教师，也就是说学籍管理中的班主任实体与课程管理中的教师实体在一定程度上属于异名同义，可以应将学籍管理中的班主任实体与课程管理中的教师实体统一称为教师，统一后教师实体的属性构成为：</a:t>
            </a:r>
          </a:p>
          <a:p>
            <a:pPr eaLnBrk="1" hangingPunct="1">
              <a:lnSpc>
                <a:spcPct val="120000"/>
              </a:lnSpc>
              <a:buFont typeface="Wingdings" pitchFamily="2" charset="2"/>
              <a:buNone/>
            </a:pPr>
            <a:r>
              <a:rPr lang="zh-CN" altLang="en-US" sz="2600" dirty="0" smtClean="0"/>
              <a:t>　　教师：</a:t>
            </a:r>
            <a:endParaRPr lang="en-US" altLang="zh-CN" sz="2600" dirty="0" smtClean="0"/>
          </a:p>
          <a:p>
            <a:pPr eaLnBrk="1" hangingPunct="1">
              <a:lnSpc>
                <a:spcPct val="120000"/>
              </a:lnSpc>
              <a:buFont typeface="Wingdings" pitchFamily="2" charset="2"/>
              <a:buNone/>
            </a:pPr>
            <a:r>
              <a:rPr lang="zh-CN" altLang="en-US" sz="2600" dirty="0" smtClean="0"/>
              <a:t>｛</a:t>
            </a:r>
            <a:r>
              <a:rPr lang="zh-CN" altLang="en-US" sz="2600" u="sng" dirty="0" smtClean="0"/>
              <a:t>职工号</a:t>
            </a:r>
            <a:r>
              <a:rPr lang="zh-CN" altLang="en-US" sz="2600" dirty="0" smtClean="0"/>
              <a:t>，姓名，性别，职称，是否为优秀班主任｝</a:t>
            </a:r>
          </a:p>
        </p:txBody>
      </p:sp>
      <p:sp>
        <p:nvSpPr>
          <p:cNvPr id="2" name="日期占位符 1"/>
          <p:cNvSpPr>
            <a:spLocks noGrp="1"/>
          </p:cNvSpPr>
          <p:nvPr>
            <p:ph type="dt" sz="half" idx="10"/>
          </p:nvPr>
        </p:nvSpPr>
        <p:spPr/>
        <p:txBody>
          <a:bodyPr/>
          <a:lstStyle/>
          <a:p>
            <a:pPr>
              <a:defRPr/>
            </a:pPr>
            <a:fld id="{9BE66CDA-7405-4616-B495-7E99F7421CA2}"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146</a:t>
            </a:fld>
            <a:endParaRPr lang="en-US" altLang="zh-CN"/>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37219" name="Rectangle 2"/>
          <p:cNvSpPr>
            <a:spLocks noGrp="1" noChangeArrowheads="1"/>
          </p:cNvSpPr>
          <p:nvPr>
            <p:ph type="title"/>
          </p:nvPr>
        </p:nvSpPr>
        <p:spPr/>
        <p:txBody>
          <a:bodyPr/>
          <a:lstStyle/>
          <a:p>
            <a:pPr eaLnBrk="1" hangingPunct="1"/>
            <a:r>
              <a:rPr lang="zh-CN" altLang="en-US" smtClean="0"/>
              <a:t>合并分</a:t>
            </a:r>
            <a:r>
              <a:rPr lang="en-US" altLang="zh-CN" smtClean="0"/>
              <a:t>E-R</a:t>
            </a:r>
            <a:r>
              <a:rPr lang="zh-CN" altLang="en-US" smtClean="0"/>
              <a:t>图生成初步</a:t>
            </a:r>
            <a:r>
              <a:rPr lang="en-US" altLang="zh-CN" smtClean="0"/>
              <a:t>E-R</a:t>
            </a:r>
            <a:r>
              <a:rPr lang="zh-CN" altLang="en-US" smtClean="0"/>
              <a:t>图实例</a:t>
            </a:r>
          </a:p>
        </p:txBody>
      </p:sp>
      <p:sp>
        <p:nvSpPr>
          <p:cNvPr id="137220" name="Rectangle 3"/>
          <p:cNvSpPr>
            <a:spLocks noGrp="1" noChangeArrowheads="1"/>
          </p:cNvSpPr>
          <p:nvPr>
            <p:ph type="body" idx="1"/>
          </p:nvPr>
        </p:nvSpPr>
        <p:spPr/>
        <p:txBody>
          <a:bodyPr/>
          <a:lstStyle/>
          <a:p>
            <a:pPr eaLnBrk="1" hangingPunct="1">
              <a:lnSpc>
                <a:spcPct val="120000"/>
              </a:lnSpc>
              <a:buFont typeface="Wingdings" pitchFamily="2" charset="2"/>
              <a:buNone/>
            </a:pPr>
            <a:r>
              <a:rPr lang="en-US" altLang="zh-CN" sz="2600" smtClean="0"/>
              <a:t>(2) </a:t>
            </a:r>
            <a:r>
              <a:rPr lang="zh-CN" altLang="en-US" sz="2600" smtClean="0"/>
              <a:t>将班主任改为教师后，教师与学生之间的联系在两个局部视图中呈现两种不同的类型，一种是学籍管理中教师与学生之间的指导联系，一种是课程管理中教师与学生之间的教学联系，由于指导联系实际上可以包含在教学联系之中，因此可以将这两种联系综合为教学联系。</a:t>
            </a:r>
          </a:p>
        </p:txBody>
      </p:sp>
      <p:sp>
        <p:nvSpPr>
          <p:cNvPr id="2" name="日期占位符 1"/>
          <p:cNvSpPr>
            <a:spLocks noGrp="1"/>
          </p:cNvSpPr>
          <p:nvPr>
            <p:ph type="dt" sz="half" idx="10"/>
          </p:nvPr>
        </p:nvSpPr>
        <p:spPr/>
        <p:txBody>
          <a:bodyPr/>
          <a:lstStyle/>
          <a:p>
            <a:pPr>
              <a:defRPr/>
            </a:pPr>
            <a:fld id="{4FC8616D-2C36-47D9-8D8B-726427823A24}"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147</a:t>
            </a:fld>
            <a:endParaRPr lang="en-US" altLang="zh-CN"/>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38243" name="Rectangle 2"/>
          <p:cNvSpPr>
            <a:spLocks noGrp="1" noChangeArrowheads="1"/>
          </p:cNvSpPr>
          <p:nvPr>
            <p:ph type="title"/>
          </p:nvPr>
        </p:nvSpPr>
        <p:spPr/>
        <p:txBody>
          <a:bodyPr/>
          <a:lstStyle/>
          <a:p>
            <a:pPr eaLnBrk="1" hangingPunct="1"/>
            <a:r>
              <a:rPr lang="zh-CN" altLang="en-US" smtClean="0"/>
              <a:t>合并分</a:t>
            </a:r>
            <a:r>
              <a:rPr lang="en-US" altLang="zh-CN" smtClean="0"/>
              <a:t>E-R</a:t>
            </a:r>
            <a:r>
              <a:rPr lang="zh-CN" altLang="en-US" smtClean="0"/>
              <a:t>图生成初步</a:t>
            </a:r>
            <a:r>
              <a:rPr lang="en-US" altLang="zh-CN" smtClean="0"/>
              <a:t>E-R</a:t>
            </a:r>
            <a:r>
              <a:rPr lang="zh-CN" altLang="en-US" smtClean="0"/>
              <a:t>图实例</a:t>
            </a:r>
          </a:p>
        </p:txBody>
      </p:sp>
      <p:sp>
        <p:nvSpPr>
          <p:cNvPr id="138244" name="Rectangle 3"/>
          <p:cNvSpPr>
            <a:spLocks noGrp="1" noChangeArrowheads="1"/>
          </p:cNvSpPr>
          <p:nvPr>
            <p:ph type="body" idx="1"/>
          </p:nvPr>
        </p:nvSpPr>
        <p:spPr/>
        <p:txBody>
          <a:bodyPr/>
          <a:lstStyle/>
          <a:p>
            <a:pPr eaLnBrk="1" hangingPunct="1">
              <a:lnSpc>
                <a:spcPct val="130000"/>
              </a:lnSpc>
              <a:buFont typeface="Wingdings" pitchFamily="2" charset="2"/>
              <a:buNone/>
            </a:pPr>
            <a:r>
              <a:rPr lang="en-US" altLang="zh-CN" sz="2600" smtClean="0"/>
              <a:t>(3) </a:t>
            </a:r>
            <a:r>
              <a:rPr lang="zh-CN" altLang="en-US" sz="2600" smtClean="0"/>
              <a:t>性别在两个局部应用中具有不同的抽象，它在学籍管理中为实体，在课程管理中为属性，按照前面提到的两个原则，在合并后的</a:t>
            </a:r>
            <a:r>
              <a:rPr lang="en-US" altLang="zh-CN" sz="2600" smtClean="0"/>
              <a:t>E-R</a:t>
            </a:r>
            <a:r>
              <a:rPr lang="zh-CN" altLang="en-US" sz="2600" smtClean="0"/>
              <a:t>图中性别只能作为实体，否则它无法与宿舍实体发生联系。</a:t>
            </a:r>
          </a:p>
        </p:txBody>
      </p:sp>
      <p:sp>
        <p:nvSpPr>
          <p:cNvPr id="2" name="日期占位符 1"/>
          <p:cNvSpPr>
            <a:spLocks noGrp="1"/>
          </p:cNvSpPr>
          <p:nvPr>
            <p:ph type="dt" sz="half" idx="10"/>
          </p:nvPr>
        </p:nvSpPr>
        <p:spPr/>
        <p:txBody>
          <a:bodyPr/>
          <a:lstStyle/>
          <a:p>
            <a:pPr>
              <a:defRPr/>
            </a:pPr>
            <a:fld id="{4359DF9A-C18B-4C67-8FD9-188B46B5F57B}"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148</a:t>
            </a:fld>
            <a:endParaRPr lang="en-US" altLang="zh-CN"/>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39267" name="Rectangle 2"/>
          <p:cNvSpPr>
            <a:spLocks noGrp="1" noChangeArrowheads="1"/>
          </p:cNvSpPr>
          <p:nvPr>
            <p:ph type="title"/>
          </p:nvPr>
        </p:nvSpPr>
        <p:spPr/>
        <p:txBody>
          <a:bodyPr/>
          <a:lstStyle/>
          <a:p>
            <a:pPr eaLnBrk="1" hangingPunct="1"/>
            <a:r>
              <a:rPr lang="zh-CN" altLang="en-US" smtClean="0"/>
              <a:t>合并分</a:t>
            </a:r>
            <a:r>
              <a:rPr lang="en-US" altLang="zh-CN" smtClean="0"/>
              <a:t>E-R</a:t>
            </a:r>
            <a:r>
              <a:rPr lang="zh-CN" altLang="en-US" smtClean="0"/>
              <a:t>图生成初步</a:t>
            </a:r>
            <a:r>
              <a:rPr lang="en-US" altLang="zh-CN" smtClean="0"/>
              <a:t>E-R</a:t>
            </a:r>
            <a:r>
              <a:rPr lang="zh-CN" altLang="en-US" smtClean="0"/>
              <a:t>图实例</a:t>
            </a:r>
          </a:p>
        </p:txBody>
      </p:sp>
      <p:sp>
        <p:nvSpPr>
          <p:cNvPr id="139268" name="Rectangle 3"/>
          <p:cNvSpPr>
            <a:spLocks noGrp="1" noChangeArrowheads="1"/>
          </p:cNvSpPr>
          <p:nvPr>
            <p:ph type="body" idx="1"/>
          </p:nvPr>
        </p:nvSpPr>
        <p:spPr/>
        <p:txBody>
          <a:bodyPr/>
          <a:lstStyle/>
          <a:p>
            <a:pPr eaLnBrk="1" hangingPunct="1">
              <a:buFont typeface="Wingdings" pitchFamily="2" charset="2"/>
              <a:buNone/>
            </a:pPr>
            <a:r>
              <a:rPr lang="en-US" altLang="zh-CN" sz="2600" dirty="0" smtClean="0"/>
              <a:t>(4) </a:t>
            </a:r>
            <a:r>
              <a:rPr lang="zh-CN" altLang="en-US" sz="2600" dirty="0" smtClean="0"/>
              <a:t>在两个局部</a:t>
            </a:r>
            <a:r>
              <a:rPr lang="en-US" altLang="zh-CN" sz="2600" dirty="0" smtClean="0"/>
              <a:t>E-R</a:t>
            </a:r>
            <a:r>
              <a:rPr lang="zh-CN" altLang="en-US" sz="2600" dirty="0" smtClean="0"/>
              <a:t>图中，学生实体属性组成及次序都存在差异，应将所有属性综合，并重新调整次序。假设调整结果为：</a:t>
            </a:r>
          </a:p>
          <a:p>
            <a:pPr eaLnBrk="1" hangingPunct="1">
              <a:buFont typeface="Wingdings" pitchFamily="2" charset="2"/>
              <a:buNone/>
            </a:pPr>
            <a:r>
              <a:rPr lang="zh-CN" altLang="en-US" sz="2600" dirty="0" smtClean="0"/>
              <a:t>	学生：｛</a:t>
            </a:r>
            <a:r>
              <a:rPr lang="zh-CN" altLang="en-US" sz="2600" u="sng" dirty="0" smtClean="0"/>
              <a:t>学号</a:t>
            </a:r>
            <a:r>
              <a:rPr lang="zh-CN" altLang="en-US" sz="2600" dirty="0" smtClean="0"/>
              <a:t>，姓名，出生日期，年龄，所在系，年级，平均成绩｝</a:t>
            </a:r>
          </a:p>
          <a:p>
            <a:pPr eaLnBrk="1" hangingPunct="1">
              <a:buFont typeface="Wingdings" pitchFamily="2" charset="2"/>
              <a:buNone/>
            </a:pPr>
            <a:endParaRPr lang="zh-CN" altLang="en-US" sz="2600" dirty="0" smtClean="0"/>
          </a:p>
          <a:p>
            <a:pPr eaLnBrk="1" hangingPunct="1">
              <a:buFont typeface="Wingdings" pitchFamily="2" charset="2"/>
              <a:buNone/>
            </a:pPr>
            <a:r>
              <a:rPr lang="zh-CN" altLang="en-US" sz="2600" dirty="0" smtClean="0"/>
              <a:t>	解决上述冲突后，学籍管理分</a:t>
            </a:r>
            <a:r>
              <a:rPr lang="en-US" altLang="zh-CN" sz="2600" dirty="0" smtClean="0"/>
              <a:t>E-R</a:t>
            </a:r>
            <a:r>
              <a:rPr lang="zh-CN" altLang="en-US" sz="2600" dirty="0" smtClean="0"/>
              <a:t>图与课程管理分</a:t>
            </a:r>
            <a:r>
              <a:rPr lang="en-US" altLang="zh-CN" sz="2600" dirty="0" smtClean="0"/>
              <a:t>E-R</a:t>
            </a:r>
            <a:r>
              <a:rPr lang="zh-CN" altLang="en-US" sz="2600" dirty="0" smtClean="0"/>
              <a:t>图合并为Ｐ</a:t>
            </a:r>
            <a:r>
              <a:rPr lang="en-US" altLang="zh-CN" sz="2600" dirty="0" smtClean="0"/>
              <a:t>198</a:t>
            </a:r>
            <a:r>
              <a:rPr lang="zh-CN" altLang="en-US" sz="2600" dirty="0" smtClean="0"/>
              <a:t>图</a:t>
            </a:r>
            <a:r>
              <a:rPr lang="en-US" altLang="zh-CN" sz="2600" dirty="0" smtClean="0"/>
              <a:t>6-16</a:t>
            </a:r>
            <a:r>
              <a:rPr lang="zh-CN" altLang="en-US" sz="2600" dirty="0" smtClean="0"/>
              <a:t>的形式。</a:t>
            </a:r>
          </a:p>
        </p:txBody>
      </p:sp>
      <p:sp>
        <p:nvSpPr>
          <p:cNvPr id="139269" name="AutoShape 4">
            <a:hlinkClick r:id="" action="ppaction://hlinkshowjump?jump=lastslideviewed" highlightClick="1"/>
          </p:cNvPr>
          <p:cNvSpPr>
            <a:spLocks noChangeArrowheads="1"/>
          </p:cNvSpPr>
          <p:nvPr/>
        </p:nvSpPr>
        <p:spPr bwMode="auto">
          <a:xfrm>
            <a:off x="7848600" y="3886200"/>
            <a:ext cx="304800" cy="381000"/>
          </a:xfrm>
          <a:prstGeom prst="actionButtonForwardNex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 name="日期占位符 1"/>
          <p:cNvSpPr>
            <a:spLocks noGrp="1"/>
          </p:cNvSpPr>
          <p:nvPr>
            <p:ph type="dt" sz="half" idx="10"/>
          </p:nvPr>
        </p:nvSpPr>
        <p:spPr/>
        <p:txBody>
          <a:bodyPr/>
          <a:lstStyle/>
          <a:p>
            <a:pPr>
              <a:defRPr/>
            </a:pPr>
            <a:fld id="{3C67C940-4937-4688-A4D7-E92B1EF3E504}"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149</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7411" name="Rectangle 2"/>
          <p:cNvSpPr>
            <a:spLocks noGrp="1" noChangeArrowheads="1"/>
          </p:cNvSpPr>
          <p:nvPr>
            <p:ph type="title"/>
          </p:nvPr>
        </p:nvSpPr>
        <p:spPr/>
        <p:txBody>
          <a:bodyPr/>
          <a:lstStyle/>
          <a:p>
            <a:pPr eaLnBrk="1" hangingPunct="1"/>
            <a:r>
              <a:rPr lang="zh-CN" altLang="en-US" smtClean="0"/>
              <a:t>数据库设计方法简述（续）</a:t>
            </a:r>
          </a:p>
        </p:txBody>
      </p:sp>
      <p:sp>
        <p:nvSpPr>
          <p:cNvPr id="17412" name="Rectangle 3"/>
          <p:cNvSpPr>
            <a:spLocks noGrp="1" noChangeArrowheads="1"/>
          </p:cNvSpPr>
          <p:nvPr>
            <p:ph type="body" idx="1"/>
          </p:nvPr>
        </p:nvSpPr>
        <p:spPr/>
        <p:txBody>
          <a:bodyPr/>
          <a:lstStyle/>
          <a:p>
            <a:pPr eaLnBrk="1" hangingPunct="1">
              <a:lnSpc>
                <a:spcPct val="170000"/>
              </a:lnSpc>
            </a:pPr>
            <a:r>
              <a:rPr lang="zh-CN" altLang="en-US" sz="3400" smtClean="0"/>
              <a:t>计算机辅助设计</a:t>
            </a:r>
          </a:p>
          <a:p>
            <a:pPr lvl="1" eaLnBrk="1" hangingPunct="1">
              <a:lnSpc>
                <a:spcPct val="170000"/>
              </a:lnSpc>
            </a:pPr>
            <a:r>
              <a:rPr lang="en-US" altLang="zh-CN" smtClean="0"/>
              <a:t>ORACLE  Designer 2000</a:t>
            </a:r>
          </a:p>
          <a:p>
            <a:pPr lvl="1" eaLnBrk="1" hangingPunct="1">
              <a:lnSpc>
                <a:spcPct val="170000"/>
              </a:lnSpc>
            </a:pPr>
            <a:r>
              <a:rPr lang="en-US" altLang="zh-CN" smtClean="0"/>
              <a:t>SYBASE  PowerDesigner</a:t>
            </a:r>
          </a:p>
          <a:p>
            <a:pPr eaLnBrk="1" hangingPunct="1">
              <a:lnSpc>
                <a:spcPct val="170000"/>
              </a:lnSpc>
            </a:pPr>
            <a:endParaRPr lang="en-US" altLang="zh-CN" smtClean="0"/>
          </a:p>
        </p:txBody>
      </p:sp>
      <p:sp>
        <p:nvSpPr>
          <p:cNvPr id="2" name="日期占位符 1"/>
          <p:cNvSpPr>
            <a:spLocks noGrp="1"/>
          </p:cNvSpPr>
          <p:nvPr>
            <p:ph type="dt" sz="half" idx="10"/>
          </p:nvPr>
        </p:nvSpPr>
        <p:spPr/>
        <p:txBody>
          <a:bodyPr/>
          <a:lstStyle/>
          <a:p>
            <a:pPr>
              <a:defRPr/>
            </a:pPr>
            <a:fld id="{389B98DC-D765-4093-B172-03313C001563}"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15</a:t>
            </a:fld>
            <a:endParaRPr lang="en-US" altLang="zh-CN"/>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40291" name="Rectangle 2"/>
          <p:cNvSpPr>
            <a:spLocks noGrp="1" noChangeArrowheads="1"/>
          </p:cNvSpPr>
          <p:nvPr>
            <p:ph type="title"/>
          </p:nvPr>
        </p:nvSpPr>
        <p:spPr/>
        <p:txBody>
          <a:bodyPr/>
          <a:lstStyle/>
          <a:p>
            <a:pPr eaLnBrk="1" hangingPunct="1"/>
            <a:r>
              <a:rPr lang="zh-CN" altLang="en-US" smtClean="0"/>
              <a:t>二、修改与重构</a:t>
            </a:r>
          </a:p>
        </p:txBody>
      </p:sp>
      <p:sp>
        <p:nvSpPr>
          <p:cNvPr id="140292" name="Rectangle 3"/>
          <p:cNvSpPr>
            <a:spLocks noGrp="1" noChangeArrowheads="1"/>
          </p:cNvSpPr>
          <p:nvPr>
            <p:ph type="body" idx="1"/>
          </p:nvPr>
        </p:nvSpPr>
        <p:spPr/>
        <p:txBody>
          <a:bodyPr/>
          <a:lstStyle/>
          <a:p>
            <a:pPr eaLnBrk="1" hangingPunct="1"/>
            <a:r>
              <a:rPr lang="zh-CN" altLang="en-US" sz="3400" smtClean="0"/>
              <a:t>基本任务</a:t>
            </a:r>
          </a:p>
          <a:p>
            <a:pPr lvl="1" eaLnBrk="1" hangingPunct="1"/>
            <a:r>
              <a:rPr lang="zh-CN" altLang="en-US" smtClean="0"/>
              <a:t>消除不必要的冗余，设计生成基本</a:t>
            </a:r>
            <a:r>
              <a:rPr lang="en-US" altLang="zh-CN" smtClean="0"/>
              <a:t>E-R</a:t>
            </a:r>
            <a:r>
              <a:rPr lang="zh-CN" altLang="en-US" smtClean="0"/>
              <a:t>图</a:t>
            </a:r>
          </a:p>
        </p:txBody>
      </p:sp>
      <p:grpSp>
        <p:nvGrpSpPr>
          <p:cNvPr id="140293" name="Group 4"/>
          <p:cNvGrpSpPr>
            <a:grpSpLocks/>
          </p:cNvGrpSpPr>
          <p:nvPr/>
        </p:nvGrpSpPr>
        <p:grpSpPr bwMode="auto">
          <a:xfrm>
            <a:off x="2362200" y="3048000"/>
            <a:ext cx="6324600" cy="2971800"/>
            <a:chOff x="672" y="1920"/>
            <a:chExt cx="3984" cy="1872"/>
          </a:xfrm>
        </p:grpSpPr>
        <p:sp>
          <p:nvSpPr>
            <p:cNvPr id="140294" name="Line 5"/>
            <p:cNvSpPr>
              <a:spLocks noChangeShapeType="1"/>
            </p:cNvSpPr>
            <p:nvPr/>
          </p:nvSpPr>
          <p:spPr bwMode="auto">
            <a:xfrm>
              <a:off x="1228" y="2232"/>
              <a:ext cx="0" cy="49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0295" name="Text Box 6"/>
            <p:cNvSpPr txBox="1">
              <a:spLocks noChangeArrowheads="1"/>
            </p:cNvSpPr>
            <p:nvPr/>
          </p:nvSpPr>
          <p:spPr bwMode="auto">
            <a:xfrm>
              <a:off x="1308" y="2294"/>
              <a:ext cx="7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zh-CN" altLang="en-US" sz="2400" b="1">
                  <a:latin typeface="Times New Roman" pitchFamily="18" charset="0"/>
                </a:rPr>
                <a:t>合并</a:t>
              </a:r>
              <a:endParaRPr lang="zh-CN" altLang="en-US" sz="1600">
                <a:latin typeface="Times New Roman" pitchFamily="18" charset="0"/>
              </a:endParaRPr>
            </a:p>
          </p:txBody>
        </p:sp>
        <p:sp>
          <p:nvSpPr>
            <p:cNvPr id="140296" name="Text Box 7"/>
            <p:cNvSpPr txBox="1">
              <a:spLocks noChangeArrowheads="1"/>
            </p:cNvSpPr>
            <p:nvPr/>
          </p:nvSpPr>
          <p:spPr bwMode="auto">
            <a:xfrm>
              <a:off x="672" y="2731"/>
              <a:ext cx="1113" cy="3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400" b="1">
                  <a:solidFill>
                    <a:srgbClr val="FF0000"/>
                  </a:solidFill>
                  <a:latin typeface="Times New Roman" pitchFamily="18" charset="0"/>
                </a:rPr>
                <a:t>初步</a:t>
              </a:r>
              <a:r>
                <a:rPr lang="en-US" altLang="zh-CN" sz="2400" b="1">
                  <a:solidFill>
                    <a:srgbClr val="FF0000"/>
                  </a:solidFill>
                  <a:latin typeface="Times New Roman" pitchFamily="18" charset="0"/>
                </a:rPr>
                <a:t>E-R</a:t>
              </a:r>
              <a:r>
                <a:rPr lang="zh-CN" altLang="en-US" sz="2400" b="1">
                  <a:solidFill>
                    <a:srgbClr val="FF0000"/>
                  </a:solidFill>
                  <a:latin typeface="Times New Roman" pitchFamily="18" charset="0"/>
                </a:rPr>
                <a:t>图</a:t>
              </a:r>
            </a:p>
          </p:txBody>
        </p:sp>
        <p:sp>
          <p:nvSpPr>
            <p:cNvPr id="140297" name="Text Box 8"/>
            <p:cNvSpPr txBox="1">
              <a:spLocks noChangeArrowheads="1"/>
            </p:cNvSpPr>
            <p:nvPr/>
          </p:nvSpPr>
          <p:spPr bwMode="auto">
            <a:xfrm>
              <a:off x="751" y="1920"/>
              <a:ext cx="954" cy="3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zh-CN" altLang="en-US" sz="2400" b="1">
                  <a:latin typeface="Times New Roman" pitchFamily="18" charset="0"/>
                </a:rPr>
                <a:t>分</a:t>
              </a:r>
              <a:r>
                <a:rPr lang="en-US" altLang="zh-CN" sz="2400" b="1">
                  <a:latin typeface="Times New Roman" pitchFamily="18" charset="0"/>
                </a:rPr>
                <a:t>E-R</a:t>
              </a:r>
              <a:r>
                <a:rPr lang="zh-CN" altLang="en-US" sz="2400" b="1">
                  <a:latin typeface="Times New Roman" pitchFamily="18" charset="0"/>
                </a:rPr>
                <a:t>图</a:t>
              </a:r>
            </a:p>
          </p:txBody>
        </p:sp>
        <p:sp>
          <p:nvSpPr>
            <p:cNvPr id="140298" name="Text Box 9"/>
            <p:cNvSpPr txBox="1">
              <a:spLocks noChangeArrowheads="1"/>
            </p:cNvSpPr>
            <p:nvPr/>
          </p:nvSpPr>
          <p:spPr bwMode="auto">
            <a:xfrm>
              <a:off x="2784" y="2640"/>
              <a:ext cx="187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zh-CN" altLang="en-US" sz="2400" b="1">
                  <a:latin typeface="Times New Roman" pitchFamily="18" charset="0"/>
                </a:rPr>
                <a:t>可能存在冗余的数据</a:t>
              </a:r>
            </a:p>
            <a:p>
              <a:pPr algn="just"/>
              <a:r>
                <a:rPr lang="zh-CN" altLang="en-US" sz="2400" b="1">
                  <a:latin typeface="Times New Roman" pitchFamily="18" charset="0"/>
                </a:rPr>
                <a:t>和冗余的实体间联系</a:t>
              </a:r>
              <a:endParaRPr lang="zh-CN" altLang="en-US" sz="1600">
                <a:latin typeface="Times New Roman" pitchFamily="18" charset="0"/>
              </a:endParaRPr>
            </a:p>
          </p:txBody>
        </p:sp>
        <p:sp>
          <p:nvSpPr>
            <p:cNvPr id="140299" name="Text Box 10"/>
            <p:cNvSpPr txBox="1">
              <a:spLocks noChangeArrowheads="1"/>
            </p:cNvSpPr>
            <p:nvPr/>
          </p:nvSpPr>
          <p:spPr bwMode="auto">
            <a:xfrm>
              <a:off x="672" y="3480"/>
              <a:ext cx="1113" cy="3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400" b="1">
                  <a:latin typeface="Times New Roman" pitchFamily="18" charset="0"/>
                </a:rPr>
                <a:t>基本</a:t>
              </a:r>
              <a:r>
                <a:rPr lang="en-US" altLang="zh-CN" sz="2400" b="1">
                  <a:latin typeface="Times New Roman" pitchFamily="18" charset="0"/>
                </a:rPr>
                <a:t>E-R</a:t>
              </a:r>
              <a:r>
                <a:rPr lang="zh-CN" altLang="en-US" sz="2400" b="1">
                  <a:latin typeface="Times New Roman" pitchFamily="18" charset="0"/>
                </a:rPr>
                <a:t>图</a:t>
              </a:r>
            </a:p>
          </p:txBody>
        </p:sp>
        <p:sp>
          <p:nvSpPr>
            <p:cNvPr id="140300" name="Line 11"/>
            <p:cNvSpPr>
              <a:spLocks noChangeShapeType="1"/>
            </p:cNvSpPr>
            <p:nvPr/>
          </p:nvSpPr>
          <p:spPr bwMode="auto">
            <a:xfrm>
              <a:off x="1228" y="3043"/>
              <a:ext cx="0" cy="43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0301" name="Text Box 12"/>
            <p:cNvSpPr txBox="1">
              <a:spLocks noChangeArrowheads="1"/>
            </p:cNvSpPr>
            <p:nvPr/>
          </p:nvSpPr>
          <p:spPr bwMode="auto">
            <a:xfrm>
              <a:off x="1308" y="3106"/>
              <a:ext cx="17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zh-CN" altLang="en-US" sz="2400" b="1">
                  <a:latin typeface="Times New Roman" pitchFamily="18" charset="0"/>
                </a:rPr>
                <a:t>消除不必要的冗余</a:t>
              </a:r>
              <a:endParaRPr lang="zh-CN" altLang="en-US" sz="1600">
                <a:latin typeface="Times New Roman" pitchFamily="18" charset="0"/>
              </a:endParaRPr>
            </a:p>
          </p:txBody>
        </p:sp>
      </p:grpSp>
      <p:sp>
        <p:nvSpPr>
          <p:cNvPr id="2" name="日期占位符 1"/>
          <p:cNvSpPr>
            <a:spLocks noGrp="1"/>
          </p:cNvSpPr>
          <p:nvPr>
            <p:ph type="dt" sz="half" idx="10"/>
          </p:nvPr>
        </p:nvSpPr>
        <p:spPr/>
        <p:txBody>
          <a:bodyPr/>
          <a:lstStyle/>
          <a:p>
            <a:pPr>
              <a:defRPr/>
            </a:pPr>
            <a:fld id="{779249FE-C706-4A15-85A6-AF692F470DDB}"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150</a:t>
            </a:fld>
            <a:endParaRPr lang="en-US" altLang="zh-CN"/>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41315" name="Rectangle 2"/>
          <p:cNvSpPr>
            <a:spLocks noGrp="1" noChangeArrowheads="1"/>
          </p:cNvSpPr>
          <p:nvPr>
            <p:ph type="title"/>
          </p:nvPr>
        </p:nvSpPr>
        <p:spPr/>
        <p:txBody>
          <a:bodyPr/>
          <a:lstStyle/>
          <a:p>
            <a:pPr eaLnBrk="1" hangingPunct="1"/>
            <a:r>
              <a:rPr lang="zh-CN" altLang="en-US" smtClean="0"/>
              <a:t>修改与重构（续）</a:t>
            </a:r>
          </a:p>
        </p:txBody>
      </p:sp>
      <p:sp>
        <p:nvSpPr>
          <p:cNvPr id="141316" name="Rectangle 3"/>
          <p:cNvSpPr>
            <a:spLocks noGrp="1" noChangeArrowheads="1"/>
          </p:cNvSpPr>
          <p:nvPr>
            <p:ph type="body" idx="1"/>
          </p:nvPr>
        </p:nvSpPr>
        <p:spPr/>
        <p:txBody>
          <a:bodyPr/>
          <a:lstStyle/>
          <a:p>
            <a:pPr eaLnBrk="1" hangingPunct="1">
              <a:lnSpc>
                <a:spcPct val="160000"/>
              </a:lnSpc>
              <a:buFont typeface="Wingdings" pitchFamily="2" charset="2"/>
              <a:buNone/>
            </a:pPr>
            <a:r>
              <a:rPr lang="en-US" altLang="zh-CN" smtClean="0"/>
              <a:t>1</a:t>
            </a:r>
            <a:r>
              <a:rPr lang="zh-CN" altLang="en-US" smtClean="0"/>
              <a:t>．冗余</a:t>
            </a:r>
          </a:p>
          <a:p>
            <a:pPr eaLnBrk="1" hangingPunct="1">
              <a:lnSpc>
                <a:spcPct val="160000"/>
              </a:lnSpc>
              <a:buFont typeface="Wingdings" pitchFamily="2" charset="2"/>
              <a:buNone/>
            </a:pPr>
            <a:r>
              <a:rPr lang="en-US" altLang="zh-CN" smtClean="0"/>
              <a:t>2</a:t>
            </a:r>
            <a:r>
              <a:rPr lang="zh-CN" altLang="en-US" smtClean="0"/>
              <a:t>．消除冗余的方法</a:t>
            </a:r>
          </a:p>
        </p:txBody>
      </p:sp>
      <p:sp>
        <p:nvSpPr>
          <p:cNvPr id="2" name="日期占位符 1"/>
          <p:cNvSpPr>
            <a:spLocks noGrp="1"/>
          </p:cNvSpPr>
          <p:nvPr>
            <p:ph type="dt" sz="half" idx="10"/>
          </p:nvPr>
        </p:nvSpPr>
        <p:spPr/>
        <p:txBody>
          <a:bodyPr/>
          <a:lstStyle/>
          <a:p>
            <a:pPr>
              <a:defRPr/>
            </a:pPr>
            <a:fld id="{F95F3C2D-C721-457F-B977-10489A811C6B}"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151</a:t>
            </a:fld>
            <a:endParaRPr lang="en-US" altLang="zh-CN"/>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42339" name="Rectangle 2"/>
          <p:cNvSpPr>
            <a:spLocks noGrp="1" noChangeArrowheads="1"/>
          </p:cNvSpPr>
          <p:nvPr>
            <p:ph type="title"/>
          </p:nvPr>
        </p:nvSpPr>
        <p:spPr/>
        <p:txBody>
          <a:bodyPr/>
          <a:lstStyle/>
          <a:p>
            <a:pPr eaLnBrk="1" hangingPunct="1"/>
            <a:r>
              <a:rPr lang="en-US" altLang="zh-CN" smtClean="0"/>
              <a:t>1</a:t>
            </a:r>
            <a:r>
              <a:rPr lang="zh-CN" altLang="en-US" smtClean="0"/>
              <a:t>．冗余</a:t>
            </a:r>
          </a:p>
        </p:txBody>
      </p:sp>
      <p:sp>
        <p:nvSpPr>
          <p:cNvPr id="142340" name="Rectangle 3"/>
          <p:cNvSpPr>
            <a:spLocks noGrp="1" noChangeArrowheads="1"/>
          </p:cNvSpPr>
          <p:nvPr>
            <p:ph type="body" idx="1"/>
          </p:nvPr>
        </p:nvSpPr>
        <p:spPr/>
        <p:txBody>
          <a:bodyPr/>
          <a:lstStyle/>
          <a:p>
            <a:pPr eaLnBrk="1" hangingPunct="1">
              <a:lnSpc>
                <a:spcPct val="90000"/>
              </a:lnSpc>
            </a:pPr>
            <a:r>
              <a:rPr lang="zh-CN" altLang="en-US" sz="2600" dirty="0" smtClean="0"/>
              <a:t>冗余的数据是指可由基本数据导出的数据，</a:t>
            </a:r>
          </a:p>
          <a:p>
            <a:pPr eaLnBrk="1" hangingPunct="1">
              <a:lnSpc>
                <a:spcPct val="90000"/>
              </a:lnSpc>
              <a:buFont typeface="Wingdings" pitchFamily="2" charset="2"/>
              <a:buNone/>
            </a:pPr>
            <a:r>
              <a:rPr lang="zh-CN" altLang="en-US" sz="2600" dirty="0" smtClean="0"/>
              <a:t>	冗余的联系是指可由其他联系导出的联系。 </a:t>
            </a:r>
          </a:p>
          <a:p>
            <a:pPr eaLnBrk="1" hangingPunct="1">
              <a:lnSpc>
                <a:spcPct val="90000"/>
              </a:lnSpc>
            </a:pPr>
            <a:endParaRPr lang="zh-CN" altLang="en-US" sz="2600" dirty="0" smtClean="0"/>
          </a:p>
          <a:p>
            <a:pPr eaLnBrk="1" hangingPunct="1">
              <a:lnSpc>
                <a:spcPct val="90000"/>
              </a:lnSpc>
            </a:pPr>
            <a:r>
              <a:rPr lang="zh-CN" altLang="en-US" sz="2600" dirty="0" smtClean="0"/>
              <a:t>冗余数据和冗余联系容易破坏数据库的完整性，给数据库维护增加困难</a:t>
            </a:r>
          </a:p>
          <a:p>
            <a:pPr eaLnBrk="1" hangingPunct="1">
              <a:lnSpc>
                <a:spcPct val="90000"/>
              </a:lnSpc>
            </a:pPr>
            <a:endParaRPr lang="zh-CN" altLang="en-US" sz="2600" dirty="0" smtClean="0"/>
          </a:p>
          <a:p>
            <a:pPr eaLnBrk="1" hangingPunct="1">
              <a:lnSpc>
                <a:spcPct val="90000"/>
              </a:lnSpc>
            </a:pPr>
            <a:r>
              <a:rPr lang="zh-CN" altLang="en-US" sz="2600" dirty="0" smtClean="0"/>
              <a:t>并不是所有的冗余数据与冗余联系都必须加以消除，有时为了提高某些应用的效率，不得不以冗余信息作为代价。 </a:t>
            </a:r>
          </a:p>
        </p:txBody>
      </p:sp>
      <p:sp>
        <p:nvSpPr>
          <p:cNvPr id="2" name="日期占位符 1"/>
          <p:cNvSpPr>
            <a:spLocks noGrp="1"/>
          </p:cNvSpPr>
          <p:nvPr>
            <p:ph type="dt" sz="half" idx="10"/>
          </p:nvPr>
        </p:nvSpPr>
        <p:spPr/>
        <p:txBody>
          <a:bodyPr/>
          <a:lstStyle/>
          <a:p>
            <a:pPr>
              <a:defRPr/>
            </a:pPr>
            <a:fld id="{90404748-7F8B-4C12-A3FA-5CD3D8BEEF01}"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FF1F71F6-E43C-462B-B7D8-FAF90DF4010D}" type="slidenum">
              <a:rPr lang="en-US" altLang="zh-CN" smtClean="0"/>
              <a:t>152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2340">
                                            <p:txEl>
                                              <p:pRg st="0" end="0"/>
                                            </p:txEl>
                                          </p:spTgt>
                                        </p:tgtEl>
                                        <p:attrNameLst>
                                          <p:attrName>style.visibility</p:attrName>
                                        </p:attrNameLst>
                                      </p:cBhvr>
                                      <p:to>
                                        <p:strVal val="visible"/>
                                      </p:to>
                                    </p:set>
                                    <p:anim calcmode="lin" valueType="num">
                                      <p:cBhvr additive="base">
                                        <p:cTn id="7" dur="500" fill="hold"/>
                                        <p:tgtEl>
                                          <p:spTgt spid="1423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23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2340">
                                            <p:txEl>
                                              <p:pRg st="1" end="1"/>
                                            </p:txEl>
                                          </p:spTgt>
                                        </p:tgtEl>
                                        <p:attrNameLst>
                                          <p:attrName>style.visibility</p:attrName>
                                        </p:attrNameLst>
                                      </p:cBhvr>
                                      <p:to>
                                        <p:strVal val="visible"/>
                                      </p:to>
                                    </p:set>
                                    <p:anim calcmode="lin" valueType="num">
                                      <p:cBhvr additive="base">
                                        <p:cTn id="13" dur="500" fill="hold"/>
                                        <p:tgtEl>
                                          <p:spTgt spid="14234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23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2340">
                                            <p:txEl>
                                              <p:pRg st="3" end="3"/>
                                            </p:txEl>
                                          </p:spTgt>
                                        </p:tgtEl>
                                        <p:attrNameLst>
                                          <p:attrName>style.visibility</p:attrName>
                                        </p:attrNameLst>
                                      </p:cBhvr>
                                      <p:to>
                                        <p:strVal val="visible"/>
                                      </p:to>
                                    </p:set>
                                    <p:anim calcmode="lin" valueType="num">
                                      <p:cBhvr additive="base">
                                        <p:cTn id="19" dur="500" fill="hold"/>
                                        <p:tgtEl>
                                          <p:spTgt spid="14234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234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2340">
                                            <p:txEl>
                                              <p:pRg st="5" end="5"/>
                                            </p:txEl>
                                          </p:spTgt>
                                        </p:tgtEl>
                                        <p:attrNameLst>
                                          <p:attrName>style.visibility</p:attrName>
                                        </p:attrNameLst>
                                      </p:cBhvr>
                                      <p:to>
                                        <p:strVal val="visible"/>
                                      </p:to>
                                    </p:set>
                                    <p:anim calcmode="lin" valueType="num">
                                      <p:cBhvr additive="base">
                                        <p:cTn id="25" dur="500" fill="hold"/>
                                        <p:tgtEl>
                                          <p:spTgt spid="142340">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234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build="p"/>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43363" name="Rectangle 2"/>
          <p:cNvSpPr>
            <a:spLocks noGrp="1" noChangeArrowheads="1"/>
          </p:cNvSpPr>
          <p:nvPr>
            <p:ph type="title"/>
          </p:nvPr>
        </p:nvSpPr>
        <p:spPr/>
        <p:txBody>
          <a:bodyPr/>
          <a:lstStyle/>
          <a:p>
            <a:pPr eaLnBrk="1" hangingPunct="1"/>
            <a:r>
              <a:rPr lang="zh-CN" altLang="en-US" smtClean="0"/>
              <a:t>冗余（续）</a:t>
            </a:r>
          </a:p>
        </p:txBody>
      </p:sp>
      <p:sp>
        <p:nvSpPr>
          <p:cNvPr id="143364" name="Rectangle 3"/>
          <p:cNvSpPr>
            <a:spLocks noGrp="1" noChangeArrowheads="1"/>
          </p:cNvSpPr>
          <p:nvPr>
            <p:ph type="body" idx="1"/>
          </p:nvPr>
        </p:nvSpPr>
        <p:spPr/>
        <p:txBody>
          <a:bodyPr/>
          <a:lstStyle/>
          <a:p>
            <a:pPr eaLnBrk="1" hangingPunct="1"/>
            <a:r>
              <a:rPr lang="zh-CN" altLang="en-US" sz="2600" dirty="0" smtClean="0"/>
              <a:t>设计数据库概念结构时，哪些冗余信息必须消除，哪些冗余信息允许存在，需要根据用户的整体需求来确定。</a:t>
            </a:r>
          </a:p>
          <a:p>
            <a:pPr eaLnBrk="1" hangingPunct="1"/>
            <a:endParaRPr lang="zh-CN" altLang="en-US" sz="2600" dirty="0" smtClean="0"/>
          </a:p>
          <a:p>
            <a:pPr eaLnBrk="1" hangingPunct="1"/>
            <a:r>
              <a:rPr lang="zh-CN" altLang="en-US" sz="2600" dirty="0" smtClean="0"/>
              <a:t>消除不必要的冗余后的初步</a:t>
            </a:r>
            <a:r>
              <a:rPr lang="en-US" altLang="zh-CN" sz="2600" dirty="0" smtClean="0"/>
              <a:t>E-R</a:t>
            </a:r>
            <a:r>
              <a:rPr lang="zh-CN" altLang="en-US" sz="2600" dirty="0" smtClean="0"/>
              <a:t>图称为</a:t>
            </a:r>
            <a:r>
              <a:rPr lang="zh-CN" altLang="en-US" sz="2600" b="1" dirty="0" smtClean="0">
                <a:solidFill>
                  <a:srgbClr val="FF0000"/>
                </a:solidFill>
              </a:rPr>
              <a:t>基本</a:t>
            </a:r>
            <a:r>
              <a:rPr lang="en-US" altLang="zh-CN" sz="2600" b="1" dirty="0" smtClean="0">
                <a:solidFill>
                  <a:srgbClr val="FF0000"/>
                </a:solidFill>
              </a:rPr>
              <a:t>E-R</a:t>
            </a:r>
            <a:r>
              <a:rPr lang="zh-CN" altLang="en-US" sz="2600" b="1" dirty="0" smtClean="0">
                <a:solidFill>
                  <a:srgbClr val="FF0000"/>
                </a:solidFill>
              </a:rPr>
              <a:t>图</a:t>
            </a:r>
            <a:r>
              <a:rPr lang="zh-CN" altLang="en-US" sz="2600" dirty="0" smtClean="0"/>
              <a:t>。</a:t>
            </a:r>
          </a:p>
        </p:txBody>
      </p:sp>
      <p:sp>
        <p:nvSpPr>
          <p:cNvPr id="2" name="日期占位符 1"/>
          <p:cNvSpPr>
            <a:spLocks noGrp="1"/>
          </p:cNvSpPr>
          <p:nvPr>
            <p:ph type="dt" sz="half" idx="10"/>
          </p:nvPr>
        </p:nvSpPr>
        <p:spPr/>
        <p:txBody>
          <a:bodyPr/>
          <a:lstStyle/>
          <a:p>
            <a:pPr>
              <a:defRPr/>
            </a:pPr>
            <a:fld id="{F72E5C02-7473-4F73-8C47-CF7C28F17DE6}"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153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64">
                                            <p:txEl>
                                              <p:pRg st="0" end="0"/>
                                            </p:txEl>
                                          </p:spTgt>
                                        </p:tgtEl>
                                        <p:attrNameLst>
                                          <p:attrName>style.visibility</p:attrName>
                                        </p:attrNameLst>
                                      </p:cBhvr>
                                      <p:to>
                                        <p:strVal val="visible"/>
                                      </p:to>
                                    </p:set>
                                    <p:anim calcmode="lin" valueType="num">
                                      <p:cBhvr additive="base">
                                        <p:cTn id="7" dur="500" fill="hold"/>
                                        <p:tgtEl>
                                          <p:spTgt spid="1433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364">
                                            <p:txEl>
                                              <p:pRg st="2" end="2"/>
                                            </p:txEl>
                                          </p:spTgt>
                                        </p:tgtEl>
                                        <p:attrNameLst>
                                          <p:attrName>style.visibility</p:attrName>
                                        </p:attrNameLst>
                                      </p:cBhvr>
                                      <p:to>
                                        <p:strVal val="visible"/>
                                      </p:to>
                                    </p:set>
                                    <p:anim calcmode="lin" valueType="num">
                                      <p:cBhvr additive="base">
                                        <p:cTn id="13" dur="500" fill="hold"/>
                                        <p:tgtEl>
                                          <p:spTgt spid="14336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6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44387" name="Rectangle 2"/>
          <p:cNvSpPr>
            <a:spLocks noGrp="1" noChangeArrowheads="1"/>
          </p:cNvSpPr>
          <p:nvPr>
            <p:ph type="title"/>
          </p:nvPr>
        </p:nvSpPr>
        <p:spPr/>
        <p:txBody>
          <a:bodyPr/>
          <a:lstStyle/>
          <a:p>
            <a:pPr eaLnBrk="1" hangingPunct="1"/>
            <a:r>
              <a:rPr lang="en-US" altLang="zh-CN" smtClean="0"/>
              <a:t>2</a:t>
            </a:r>
            <a:r>
              <a:rPr lang="zh-CN" altLang="en-US" smtClean="0"/>
              <a:t>．消除冗余的方法</a:t>
            </a:r>
          </a:p>
        </p:txBody>
      </p:sp>
      <p:sp>
        <p:nvSpPr>
          <p:cNvPr id="144388" name="Rectangle 3"/>
          <p:cNvSpPr>
            <a:spLocks noGrp="1" noChangeArrowheads="1"/>
          </p:cNvSpPr>
          <p:nvPr>
            <p:ph type="body" idx="1"/>
          </p:nvPr>
        </p:nvSpPr>
        <p:spPr/>
        <p:txBody>
          <a:bodyPr/>
          <a:lstStyle/>
          <a:p>
            <a:pPr eaLnBrk="1" hangingPunct="1">
              <a:lnSpc>
                <a:spcPct val="150000"/>
              </a:lnSpc>
            </a:pPr>
            <a:r>
              <a:rPr lang="zh-CN" altLang="en-US" sz="3400" smtClean="0"/>
              <a:t>分析方法</a:t>
            </a:r>
            <a:endParaRPr lang="zh-CN" altLang="en-US" smtClean="0"/>
          </a:p>
          <a:p>
            <a:pPr lvl="1" eaLnBrk="1" hangingPunct="1">
              <a:lnSpc>
                <a:spcPct val="150000"/>
              </a:lnSpc>
            </a:pPr>
            <a:r>
              <a:rPr lang="zh-CN" altLang="en-US" smtClean="0"/>
              <a:t>以数据字典和数据流图为依据，根据数据字典中关于数据项之间逻辑关系的说明来消除冗余。</a:t>
            </a:r>
          </a:p>
          <a:p>
            <a:pPr eaLnBrk="1" hangingPunct="1">
              <a:lnSpc>
                <a:spcPct val="150000"/>
              </a:lnSpc>
            </a:pPr>
            <a:endParaRPr lang="zh-CN" altLang="en-US" smtClean="0"/>
          </a:p>
          <a:p>
            <a:pPr eaLnBrk="1" hangingPunct="1">
              <a:buFont typeface="Wingdings" pitchFamily="2" charset="2"/>
              <a:buNone/>
            </a:pPr>
            <a:r>
              <a:rPr lang="zh-CN" altLang="en-US" sz="2100" smtClean="0"/>
              <a:t>	</a:t>
            </a:r>
          </a:p>
        </p:txBody>
      </p:sp>
      <p:sp>
        <p:nvSpPr>
          <p:cNvPr id="2" name="日期占位符 1"/>
          <p:cNvSpPr>
            <a:spLocks noGrp="1"/>
          </p:cNvSpPr>
          <p:nvPr>
            <p:ph type="dt" sz="half" idx="10"/>
          </p:nvPr>
        </p:nvSpPr>
        <p:spPr/>
        <p:txBody>
          <a:bodyPr/>
          <a:lstStyle/>
          <a:p>
            <a:pPr>
              <a:defRPr/>
            </a:pPr>
            <a:fld id="{D1E59368-D008-45EF-9826-957CDB054A55}"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154</a:t>
            </a:fld>
            <a:endParaRPr lang="en-US" altLang="zh-CN"/>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smtClean="0"/>
              <a:t>An Introduction to Database System  /314</a:t>
            </a:r>
            <a:endParaRPr lang="en-US" altLang="zh-CN"/>
          </a:p>
        </p:txBody>
      </p:sp>
      <p:sp>
        <p:nvSpPr>
          <p:cNvPr id="509954" name="Rectangle 2"/>
          <p:cNvSpPr>
            <a:spLocks noGrp="1" noChangeArrowheads="1"/>
          </p:cNvSpPr>
          <p:nvPr>
            <p:ph type="title"/>
          </p:nvPr>
        </p:nvSpPr>
        <p:spPr/>
        <p:txBody>
          <a:bodyPr/>
          <a:lstStyle/>
          <a:p>
            <a:r>
              <a:rPr lang="zh-CN" altLang="en-US">
                <a:ea typeface="宋体" charset="-122"/>
              </a:rPr>
              <a:t>消除冗余的方法（续）</a:t>
            </a:r>
          </a:p>
        </p:txBody>
      </p:sp>
      <p:sp>
        <p:nvSpPr>
          <p:cNvPr id="509960" name="Text Box 8"/>
          <p:cNvSpPr txBox="1">
            <a:spLocks noChangeArrowheads="1"/>
          </p:cNvSpPr>
          <p:nvPr/>
        </p:nvSpPr>
        <p:spPr bwMode="auto">
          <a:xfrm>
            <a:off x="3635375" y="5876925"/>
            <a:ext cx="1162050"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800"/>
              <a:t>消除冗余 </a:t>
            </a:r>
          </a:p>
        </p:txBody>
      </p:sp>
      <p:graphicFrame>
        <p:nvGraphicFramePr>
          <p:cNvPr id="509968" name="Object 16"/>
          <p:cNvGraphicFramePr>
            <a:graphicFrameLocks noGrp="1" noChangeAspect="1"/>
          </p:cNvGraphicFramePr>
          <p:nvPr>
            <p:ph idx="1"/>
          </p:nvPr>
        </p:nvGraphicFramePr>
        <p:xfrm>
          <a:off x="900113" y="2060575"/>
          <a:ext cx="7751762" cy="3317875"/>
        </p:xfrm>
        <a:graphic>
          <a:graphicData uri="http://schemas.openxmlformats.org/presentationml/2006/ole">
            <mc:AlternateContent xmlns:mc="http://schemas.openxmlformats.org/markup-compatibility/2006">
              <mc:Choice xmlns:v="urn:schemas-microsoft-com:vml" Requires="v">
                <p:oleObj spid="_x0000_s4108" name="Image" r:id="rId3" imgW="6349206" imgH="2717460" progId="Photoshop.Image.7">
                  <p:embed/>
                </p:oleObj>
              </mc:Choice>
              <mc:Fallback>
                <p:oleObj name="Image" r:id="rId3" imgW="6349206" imgH="2717460"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060575"/>
                        <a:ext cx="7751762" cy="33178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pPr>
              <a:defRPr/>
            </a:pPr>
            <a:fld id="{C5885FF4-A218-4588-A22A-9490E8CFE664}"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155</a:t>
            </a:fld>
            <a:endParaRPr lang="en-US" altLang="zh-CN"/>
          </a:p>
        </p:txBody>
      </p:sp>
    </p:spTree>
    <p:extLst>
      <p:ext uri="{BB962C8B-B14F-4D97-AF65-F5344CB8AC3E}">
        <p14:creationId xmlns:p14="http://schemas.microsoft.com/office/powerpoint/2010/main" val="402640251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45411" name="Rectangle 2"/>
          <p:cNvSpPr>
            <a:spLocks noGrp="1" noChangeArrowheads="1"/>
          </p:cNvSpPr>
          <p:nvPr>
            <p:ph type="title"/>
          </p:nvPr>
        </p:nvSpPr>
        <p:spPr/>
        <p:txBody>
          <a:bodyPr/>
          <a:lstStyle/>
          <a:p>
            <a:pPr eaLnBrk="1" hangingPunct="1"/>
            <a:r>
              <a:rPr lang="zh-CN" altLang="en-US" smtClean="0"/>
              <a:t>消除冗余的方法</a:t>
            </a:r>
            <a:r>
              <a:rPr lang="en-US" altLang="zh-CN" smtClean="0"/>
              <a:t>(</a:t>
            </a:r>
            <a:r>
              <a:rPr lang="zh-CN" altLang="en-US" smtClean="0"/>
              <a:t>续</a:t>
            </a:r>
            <a:r>
              <a:rPr lang="en-US" altLang="zh-CN" smtClean="0"/>
              <a:t>)</a:t>
            </a:r>
          </a:p>
        </p:txBody>
      </p:sp>
      <p:sp>
        <p:nvSpPr>
          <p:cNvPr id="145412" name="Rectangle 3"/>
          <p:cNvSpPr>
            <a:spLocks noGrp="1" noChangeArrowheads="1"/>
          </p:cNvSpPr>
          <p:nvPr>
            <p:ph type="body" idx="1"/>
          </p:nvPr>
        </p:nvSpPr>
        <p:spPr/>
        <p:txBody>
          <a:bodyPr/>
          <a:lstStyle/>
          <a:p>
            <a:pPr eaLnBrk="1" hangingPunct="1">
              <a:buFont typeface="Wingdings" pitchFamily="2" charset="2"/>
              <a:buNone/>
            </a:pPr>
            <a:endParaRPr lang="en-US" altLang="zh-CN" sz="2100" smtClean="0"/>
          </a:p>
          <a:p>
            <a:pPr eaLnBrk="1" hangingPunct="1">
              <a:lnSpc>
                <a:spcPct val="130000"/>
              </a:lnSpc>
              <a:buFont typeface="Wingdings" pitchFamily="2" charset="2"/>
              <a:buNone/>
            </a:pPr>
            <a:r>
              <a:rPr lang="en-US" altLang="zh-CN" sz="2600" smtClean="0"/>
              <a:t>	</a:t>
            </a:r>
            <a:r>
              <a:rPr lang="zh-CN" altLang="en-US" sz="2600" smtClean="0"/>
              <a:t>例，教师工资单中包括该教师的基本工资、各种补贴、应扣除的房租水电费以及实发工资。</a:t>
            </a:r>
          </a:p>
          <a:p>
            <a:pPr eaLnBrk="1" hangingPunct="1">
              <a:lnSpc>
                <a:spcPct val="130000"/>
              </a:lnSpc>
              <a:buFont typeface="Wingdings" pitchFamily="2" charset="2"/>
              <a:buNone/>
            </a:pPr>
            <a:r>
              <a:rPr lang="zh-CN" altLang="en-US" sz="2600" smtClean="0"/>
              <a:t>	由于实发工资可以由前面各项推算出来，因此可以去掉，在需要查询实发工资时根据基本工资、各种补贴、应扣除的房租水电费数据临时生成。</a:t>
            </a:r>
          </a:p>
        </p:txBody>
      </p:sp>
      <p:sp>
        <p:nvSpPr>
          <p:cNvPr id="2" name="日期占位符 1"/>
          <p:cNvSpPr>
            <a:spLocks noGrp="1"/>
          </p:cNvSpPr>
          <p:nvPr>
            <p:ph type="dt" sz="half" idx="10"/>
          </p:nvPr>
        </p:nvSpPr>
        <p:spPr/>
        <p:txBody>
          <a:bodyPr/>
          <a:lstStyle/>
          <a:p>
            <a:pPr>
              <a:defRPr/>
            </a:pPr>
            <a:fld id="{1434F142-A47C-4FD5-90DD-B8400A0A1C4D}"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156</a:t>
            </a:fld>
            <a:endParaRPr lang="en-US" altLang="zh-CN"/>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An Introduction to Database System  /314</a:t>
            </a:r>
            <a:endParaRPr lang="en-US" altLang="zh-CN"/>
          </a:p>
        </p:txBody>
      </p:sp>
      <p:sp>
        <p:nvSpPr>
          <p:cNvPr id="462850" name="Rectangle 2"/>
          <p:cNvSpPr>
            <a:spLocks noGrp="1" noChangeArrowheads="1"/>
          </p:cNvSpPr>
          <p:nvPr>
            <p:ph type="title"/>
          </p:nvPr>
        </p:nvSpPr>
        <p:spPr/>
        <p:txBody>
          <a:bodyPr/>
          <a:lstStyle/>
          <a:p>
            <a:r>
              <a:rPr lang="zh-CN" altLang="en-US">
                <a:ea typeface="宋体" charset="-122"/>
              </a:rPr>
              <a:t>消除冗余的方法（续）</a:t>
            </a:r>
          </a:p>
        </p:txBody>
      </p:sp>
      <p:sp>
        <p:nvSpPr>
          <p:cNvPr id="462851" name="Rectangle 3"/>
          <p:cNvSpPr>
            <a:spLocks noGrp="1" noChangeArrowheads="1"/>
          </p:cNvSpPr>
          <p:nvPr>
            <p:ph type="body" idx="1"/>
          </p:nvPr>
        </p:nvSpPr>
        <p:spPr>
          <a:xfrm>
            <a:off x="467544" y="1700808"/>
            <a:ext cx="8435975" cy="4048472"/>
          </a:xfrm>
        </p:spPr>
        <p:txBody>
          <a:bodyPr/>
          <a:lstStyle/>
          <a:p>
            <a:pPr lvl="1">
              <a:lnSpc>
                <a:spcPct val="170000"/>
              </a:lnSpc>
            </a:pPr>
            <a:r>
              <a:rPr lang="zh-CN" altLang="en-US" sz="2000" dirty="0">
                <a:ea typeface="宋体" charset="-122"/>
              </a:rPr>
              <a:t>效率</a:t>
            </a:r>
            <a:r>
              <a:rPr lang="en-US" altLang="zh-CN" sz="2000" dirty="0">
                <a:ea typeface="宋体" charset="-122"/>
              </a:rPr>
              <a:t>VS</a:t>
            </a:r>
            <a:r>
              <a:rPr lang="zh-CN" altLang="en-US" sz="2000" dirty="0">
                <a:ea typeface="宋体" charset="-122"/>
              </a:rPr>
              <a:t>冗余信息</a:t>
            </a:r>
          </a:p>
          <a:p>
            <a:pPr lvl="2">
              <a:lnSpc>
                <a:spcPct val="170000"/>
              </a:lnSpc>
            </a:pPr>
            <a:r>
              <a:rPr lang="zh-CN" altLang="en-US" sz="1800" dirty="0">
                <a:ea typeface="宋体" charset="-122"/>
              </a:rPr>
              <a:t>需要根据用户的整体需求来确定</a:t>
            </a:r>
          </a:p>
          <a:p>
            <a:pPr lvl="1">
              <a:lnSpc>
                <a:spcPct val="170000"/>
              </a:lnSpc>
            </a:pPr>
            <a:r>
              <a:rPr lang="zh-CN" altLang="en-US" sz="2000" dirty="0">
                <a:ea typeface="宋体" charset="-122"/>
              </a:rPr>
              <a:t>若人为地保留了一些冗余数据，则应把数据字典中数据关联的说明作为完整性约束条件</a:t>
            </a:r>
          </a:p>
          <a:p>
            <a:pPr lvl="2">
              <a:lnSpc>
                <a:spcPct val="170000"/>
              </a:lnSpc>
            </a:pPr>
            <a:r>
              <a:rPr lang="en-US" altLang="zh-CN" sz="1800" i="1" dirty="0">
                <a:ea typeface="宋体" charset="-122"/>
              </a:rPr>
              <a:t>Q</a:t>
            </a:r>
            <a:r>
              <a:rPr lang="en-US" altLang="zh-CN" sz="1800" dirty="0">
                <a:ea typeface="宋体" charset="-122"/>
              </a:rPr>
              <a:t>4=∑</a:t>
            </a:r>
            <a:r>
              <a:rPr lang="en-US" altLang="zh-CN" sz="1800" i="1" dirty="0">
                <a:ea typeface="宋体" charset="-122"/>
              </a:rPr>
              <a:t>Q</a:t>
            </a:r>
            <a:r>
              <a:rPr lang="en-US" altLang="zh-CN" sz="1800" dirty="0">
                <a:ea typeface="宋体" charset="-122"/>
              </a:rPr>
              <a:t>5</a:t>
            </a:r>
          </a:p>
          <a:p>
            <a:pPr lvl="2">
              <a:lnSpc>
                <a:spcPct val="170000"/>
              </a:lnSpc>
            </a:pPr>
            <a:r>
              <a:rPr lang="zh-CN" altLang="en-US" sz="1800" dirty="0">
                <a:ea typeface="宋体" charset="-122"/>
              </a:rPr>
              <a:t>一旦</a:t>
            </a:r>
            <a:r>
              <a:rPr lang="en-US" altLang="zh-CN" sz="1800" dirty="0">
                <a:ea typeface="宋体" charset="-122"/>
              </a:rPr>
              <a:t>Q5</a:t>
            </a:r>
            <a:r>
              <a:rPr lang="zh-CN" altLang="en-US" sz="1800" dirty="0">
                <a:ea typeface="宋体" charset="-122"/>
              </a:rPr>
              <a:t>修改后就应当触发完整性检查，对</a:t>
            </a:r>
            <a:r>
              <a:rPr lang="en-US" altLang="zh-CN" sz="1800" dirty="0">
                <a:ea typeface="宋体" charset="-122"/>
              </a:rPr>
              <a:t>Q4</a:t>
            </a:r>
            <a:r>
              <a:rPr lang="zh-CN" altLang="en-US" sz="1800" dirty="0">
                <a:ea typeface="宋体" charset="-122"/>
              </a:rPr>
              <a:t>进行</a:t>
            </a:r>
            <a:r>
              <a:rPr lang="zh-CN" altLang="en-US" sz="1800" dirty="0" smtClean="0">
                <a:ea typeface="宋体" charset="-122"/>
              </a:rPr>
              <a:t>修改</a:t>
            </a:r>
            <a:endParaRPr lang="en-US" altLang="zh-CN" sz="1800" dirty="0" smtClean="0">
              <a:ea typeface="宋体" charset="-122"/>
            </a:endParaRPr>
          </a:p>
          <a:p>
            <a:pPr lvl="1">
              <a:lnSpc>
                <a:spcPct val="170000"/>
              </a:lnSpc>
            </a:pPr>
            <a:r>
              <a:rPr lang="zh-CN" altLang="en-US" sz="2000" dirty="0"/>
              <a:t>一种更好的方法是把冗余数据定义在视图中</a:t>
            </a:r>
            <a:endParaRPr lang="zh-CN" altLang="en-US" sz="2000" dirty="0">
              <a:ea typeface="宋体" charset="-122"/>
            </a:endParaRPr>
          </a:p>
        </p:txBody>
      </p:sp>
      <p:sp>
        <p:nvSpPr>
          <p:cNvPr id="2" name="日期占位符 1"/>
          <p:cNvSpPr>
            <a:spLocks noGrp="1"/>
          </p:cNvSpPr>
          <p:nvPr>
            <p:ph type="dt" sz="half" idx="10"/>
          </p:nvPr>
        </p:nvSpPr>
        <p:spPr/>
        <p:txBody>
          <a:bodyPr/>
          <a:lstStyle/>
          <a:p>
            <a:pPr>
              <a:defRPr/>
            </a:pPr>
            <a:fld id="{903E15F7-7729-4B5E-AAEA-C45D3A008AEE}"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157</a:t>
            </a:fld>
            <a:endParaRPr lang="en-US" altLang="zh-CN"/>
          </a:p>
        </p:txBody>
      </p:sp>
    </p:spTree>
    <p:extLst>
      <p:ext uri="{BB962C8B-B14F-4D97-AF65-F5344CB8AC3E}">
        <p14:creationId xmlns:p14="http://schemas.microsoft.com/office/powerpoint/2010/main" val="289050702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47459" name="Rectangle 2"/>
          <p:cNvSpPr>
            <a:spLocks noGrp="1" noChangeArrowheads="1"/>
          </p:cNvSpPr>
          <p:nvPr>
            <p:ph type="title"/>
          </p:nvPr>
        </p:nvSpPr>
        <p:spPr/>
        <p:txBody>
          <a:bodyPr/>
          <a:lstStyle/>
          <a:p>
            <a:pPr eaLnBrk="1" hangingPunct="1"/>
            <a:r>
              <a:rPr lang="zh-CN" altLang="en-US" smtClean="0"/>
              <a:t>消除冗余的方法（续）</a:t>
            </a:r>
          </a:p>
        </p:txBody>
      </p:sp>
      <p:sp>
        <p:nvSpPr>
          <p:cNvPr id="147460" name="Rectangle 3"/>
          <p:cNvSpPr>
            <a:spLocks noGrp="1" noChangeArrowheads="1"/>
          </p:cNvSpPr>
          <p:nvPr>
            <p:ph type="body" idx="1"/>
          </p:nvPr>
        </p:nvSpPr>
        <p:spPr/>
        <p:txBody>
          <a:bodyPr/>
          <a:lstStyle/>
          <a:p>
            <a:pPr eaLnBrk="1" hangingPunct="1"/>
            <a:r>
              <a:rPr lang="zh-CN" altLang="en-US" sz="3400" smtClean="0"/>
              <a:t>规范化理论</a:t>
            </a:r>
          </a:p>
          <a:p>
            <a:pPr lvl="1" eaLnBrk="1" hangingPunct="1">
              <a:lnSpc>
                <a:spcPct val="180000"/>
              </a:lnSpc>
            </a:pPr>
            <a:r>
              <a:rPr lang="zh-CN" altLang="en-US" smtClean="0"/>
              <a:t>函数依赖的概念提供了消除冗余联系的形式化工具</a:t>
            </a:r>
          </a:p>
        </p:txBody>
      </p:sp>
      <p:sp>
        <p:nvSpPr>
          <p:cNvPr id="2" name="日期占位符 1"/>
          <p:cNvSpPr>
            <a:spLocks noGrp="1"/>
          </p:cNvSpPr>
          <p:nvPr>
            <p:ph type="dt" sz="half" idx="10"/>
          </p:nvPr>
        </p:nvSpPr>
        <p:spPr/>
        <p:txBody>
          <a:bodyPr/>
          <a:lstStyle/>
          <a:p>
            <a:pPr>
              <a:defRPr/>
            </a:pPr>
            <a:fld id="{6E1C1D90-68E8-4A68-ACA7-3F20FAF167C8}"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158</a:t>
            </a:fld>
            <a:endParaRPr lang="en-US" altLang="zh-CN"/>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48483" name="Rectangle 2"/>
          <p:cNvSpPr>
            <a:spLocks noGrp="1" noChangeArrowheads="1"/>
          </p:cNvSpPr>
          <p:nvPr>
            <p:ph type="title"/>
          </p:nvPr>
        </p:nvSpPr>
        <p:spPr/>
        <p:txBody>
          <a:bodyPr/>
          <a:lstStyle/>
          <a:p>
            <a:pPr eaLnBrk="1" hangingPunct="1"/>
            <a:r>
              <a:rPr lang="zh-CN" altLang="en-US" smtClean="0"/>
              <a:t>消除冗余的方法（续）</a:t>
            </a:r>
          </a:p>
        </p:txBody>
      </p:sp>
      <p:sp>
        <p:nvSpPr>
          <p:cNvPr id="148484" name="Rectangle 3"/>
          <p:cNvSpPr>
            <a:spLocks noGrp="1" noChangeArrowheads="1"/>
          </p:cNvSpPr>
          <p:nvPr>
            <p:ph type="body" idx="1"/>
          </p:nvPr>
        </p:nvSpPr>
        <p:spPr/>
        <p:txBody>
          <a:bodyPr/>
          <a:lstStyle/>
          <a:p>
            <a:pPr lvl="1" eaLnBrk="1" hangingPunct="1">
              <a:lnSpc>
                <a:spcPct val="90000"/>
              </a:lnSpc>
            </a:pPr>
            <a:r>
              <a:rPr lang="zh-CN" altLang="en-US" sz="2200" dirty="0" smtClean="0"/>
              <a:t>方法</a:t>
            </a:r>
          </a:p>
          <a:p>
            <a:pPr lvl="1" eaLnBrk="1" hangingPunct="1">
              <a:lnSpc>
                <a:spcPct val="90000"/>
              </a:lnSpc>
              <a:buFont typeface="Wingdings" pitchFamily="2" charset="2"/>
              <a:buNone/>
            </a:pPr>
            <a:r>
              <a:rPr lang="en-US" altLang="zh-CN" dirty="0" smtClean="0"/>
              <a:t>1. </a:t>
            </a:r>
            <a:r>
              <a:rPr lang="zh-CN" altLang="en-US" dirty="0" smtClean="0"/>
              <a:t>确定分</a:t>
            </a:r>
            <a:r>
              <a:rPr lang="en-US" altLang="zh-CN" dirty="0" smtClean="0"/>
              <a:t>E-R</a:t>
            </a:r>
            <a:r>
              <a:rPr lang="zh-CN" altLang="en-US" dirty="0" smtClean="0"/>
              <a:t>图实体之间的数据依赖</a:t>
            </a:r>
            <a:r>
              <a:rPr lang="en-US" altLang="zh-CN" i="1" dirty="0" smtClean="0"/>
              <a:t>F</a:t>
            </a:r>
            <a:r>
              <a:rPr lang="en-US" altLang="zh-CN" i="1" baseline="-25000" dirty="0" smtClean="0"/>
              <a:t>L</a:t>
            </a:r>
            <a:r>
              <a:rPr lang="en-US" altLang="zh-CN" dirty="0" smtClean="0"/>
              <a:t> </a:t>
            </a:r>
            <a:r>
              <a:rPr lang="zh-CN" altLang="en-US" dirty="0" smtClean="0"/>
              <a:t>。实体之间一对一、一对多、多对多的联系可以用实体码之间的函数依赖来表示。</a:t>
            </a:r>
          </a:p>
          <a:p>
            <a:pPr lvl="2" eaLnBrk="1" hangingPunct="1">
              <a:lnSpc>
                <a:spcPct val="90000"/>
              </a:lnSpc>
              <a:buFont typeface="Wingdings" pitchFamily="2" charset="2"/>
              <a:buNone/>
            </a:pPr>
            <a:endParaRPr lang="zh-CN" altLang="en-US" dirty="0" smtClean="0"/>
          </a:p>
          <a:p>
            <a:pPr lvl="1" eaLnBrk="1" hangingPunct="1">
              <a:lnSpc>
                <a:spcPct val="90000"/>
              </a:lnSpc>
              <a:buFont typeface="Wingdings" pitchFamily="2" charset="2"/>
              <a:buNone/>
            </a:pPr>
            <a:r>
              <a:rPr lang="zh-CN" altLang="en-US" dirty="0" smtClean="0"/>
              <a:t>例：</a:t>
            </a:r>
          </a:p>
          <a:p>
            <a:pPr lvl="1" eaLnBrk="1" hangingPunct="1">
              <a:lnSpc>
                <a:spcPct val="80000"/>
              </a:lnSpc>
              <a:buFont typeface="Wingdings" pitchFamily="2" charset="2"/>
              <a:buNone/>
            </a:pPr>
            <a:r>
              <a:rPr lang="zh-CN" altLang="en-US" dirty="0" smtClean="0"/>
              <a:t>班级和学生之间一对多的联系：</a:t>
            </a:r>
          </a:p>
          <a:p>
            <a:pPr lvl="1" eaLnBrk="1" hangingPunct="1">
              <a:lnSpc>
                <a:spcPct val="80000"/>
              </a:lnSpc>
              <a:buFont typeface="Wingdings" pitchFamily="2" charset="2"/>
              <a:buNone/>
            </a:pPr>
            <a:r>
              <a:rPr lang="zh-CN" altLang="en-US" dirty="0" smtClean="0"/>
              <a:t>                   学号</a:t>
            </a:r>
            <a:r>
              <a:rPr lang="zh-CN" altLang="en-US" dirty="0" smtClean="0">
                <a:sym typeface="Symbol" pitchFamily="18" charset="2"/>
              </a:rPr>
              <a:t></a:t>
            </a:r>
            <a:r>
              <a:rPr lang="zh-CN" altLang="en-US" dirty="0" smtClean="0"/>
              <a:t>班级号</a:t>
            </a:r>
          </a:p>
          <a:p>
            <a:pPr lvl="1" eaLnBrk="1" hangingPunct="1">
              <a:lnSpc>
                <a:spcPct val="80000"/>
              </a:lnSpc>
              <a:buFont typeface="Wingdings" pitchFamily="2" charset="2"/>
              <a:buNone/>
            </a:pPr>
            <a:r>
              <a:rPr lang="zh-CN" altLang="en-US" dirty="0" smtClean="0"/>
              <a:t>学生和课程之间多对多的联系：</a:t>
            </a:r>
          </a:p>
          <a:p>
            <a:pPr lvl="1" eaLnBrk="1" hangingPunct="1">
              <a:lnSpc>
                <a:spcPct val="80000"/>
              </a:lnSpc>
              <a:buFont typeface="Wingdings" pitchFamily="2" charset="2"/>
              <a:buNone/>
            </a:pPr>
            <a:r>
              <a:rPr lang="zh-CN" altLang="en-US" dirty="0" smtClean="0"/>
              <a:t>                  （学号，课程号） </a:t>
            </a:r>
            <a:r>
              <a:rPr lang="zh-CN" altLang="en-US" dirty="0" smtClean="0">
                <a:sym typeface="Symbol" pitchFamily="18" charset="2"/>
              </a:rPr>
              <a:t></a:t>
            </a:r>
            <a:r>
              <a:rPr lang="zh-CN" altLang="en-US" dirty="0" smtClean="0"/>
              <a:t>成绩</a:t>
            </a:r>
          </a:p>
          <a:p>
            <a:pPr lvl="1" eaLnBrk="1" hangingPunct="1">
              <a:lnSpc>
                <a:spcPct val="90000"/>
              </a:lnSpc>
              <a:buFont typeface="Wingdings" pitchFamily="2" charset="2"/>
              <a:buNone/>
            </a:pPr>
            <a:endParaRPr lang="en-US" altLang="zh-CN" dirty="0" smtClean="0"/>
          </a:p>
        </p:txBody>
      </p:sp>
      <p:sp>
        <p:nvSpPr>
          <p:cNvPr id="2" name="日期占位符 1"/>
          <p:cNvSpPr>
            <a:spLocks noGrp="1"/>
          </p:cNvSpPr>
          <p:nvPr>
            <p:ph type="dt" sz="half" idx="10"/>
          </p:nvPr>
        </p:nvSpPr>
        <p:spPr/>
        <p:txBody>
          <a:bodyPr/>
          <a:lstStyle/>
          <a:p>
            <a:pPr>
              <a:defRPr/>
            </a:pPr>
            <a:fld id="{A023F7BA-3253-4BE4-BCC2-725803366BEF}"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159</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8435" name="Rectangle 2"/>
          <p:cNvSpPr>
            <a:spLocks noGrp="1" noChangeArrowheads="1"/>
          </p:cNvSpPr>
          <p:nvPr>
            <p:ph type="title"/>
          </p:nvPr>
        </p:nvSpPr>
        <p:spPr/>
        <p:txBody>
          <a:bodyPr/>
          <a:lstStyle/>
          <a:p>
            <a:pPr eaLnBrk="1" hangingPunct="1"/>
            <a:r>
              <a:rPr lang="zh-CN" altLang="en-US" smtClean="0"/>
              <a:t>数据库设计概述</a:t>
            </a:r>
          </a:p>
        </p:txBody>
      </p:sp>
      <p:sp>
        <p:nvSpPr>
          <p:cNvPr id="18436" name="Rectangle 3"/>
          <p:cNvSpPr>
            <a:spLocks noGrp="1" noChangeArrowheads="1"/>
          </p:cNvSpPr>
          <p:nvPr>
            <p:ph type="body" idx="1"/>
          </p:nvPr>
        </p:nvSpPr>
        <p:spPr/>
        <p:txBody>
          <a:bodyPr/>
          <a:lstStyle/>
          <a:p>
            <a:pPr eaLnBrk="1" hangingPunct="1">
              <a:lnSpc>
                <a:spcPct val="130000"/>
              </a:lnSpc>
            </a:pPr>
            <a:r>
              <a:rPr lang="zh-CN" altLang="en-US" dirty="0" smtClean="0"/>
              <a:t>数据库和信息系统</a:t>
            </a:r>
          </a:p>
          <a:p>
            <a:pPr eaLnBrk="1" hangingPunct="1">
              <a:lnSpc>
                <a:spcPct val="130000"/>
              </a:lnSpc>
            </a:pPr>
            <a:r>
              <a:rPr lang="zh-CN" altLang="en-US" dirty="0" smtClean="0"/>
              <a:t>数据库设计的特点</a:t>
            </a:r>
          </a:p>
          <a:p>
            <a:pPr eaLnBrk="1" hangingPunct="1">
              <a:lnSpc>
                <a:spcPct val="130000"/>
              </a:lnSpc>
            </a:pPr>
            <a:r>
              <a:rPr lang="zh-CN" altLang="en-US" dirty="0" smtClean="0"/>
              <a:t>数据库设计方法简述</a:t>
            </a:r>
          </a:p>
          <a:p>
            <a:pPr eaLnBrk="1" hangingPunct="1">
              <a:lnSpc>
                <a:spcPct val="130000"/>
              </a:lnSpc>
            </a:pPr>
            <a:r>
              <a:rPr lang="zh-CN" altLang="en-US" dirty="0" smtClean="0">
                <a:solidFill>
                  <a:schemeClr val="accent2"/>
                </a:solidFill>
              </a:rPr>
              <a:t>数据库设计的基本步骤</a:t>
            </a:r>
          </a:p>
        </p:txBody>
      </p:sp>
      <p:sp>
        <p:nvSpPr>
          <p:cNvPr id="2" name="日期占位符 1"/>
          <p:cNvSpPr>
            <a:spLocks noGrp="1"/>
          </p:cNvSpPr>
          <p:nvPr>
            <p:ph type="dt" sz="half" idx="10"/>
          </p:nvPr>
        </p:nvSpPr>
        <p:spPr/>
        <p:txBody>
          <a:bodyPr/>
          <a:lstStyle/>
          <a:p>
            <a:pPr>
              <a:defRPr/>
            </a:pPr>
            <a:fld id="{89D980C7-F7B4-4F25-A9B6-61DF1487498D}"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16</a:t>
            </a:fld>
            <a:endParaRPr lang="en-US" altLang="zh-CN"/>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An Introduction to Database System  /314</a:t>
            </a:r>
            <a:endParaRPr lang="en-US" altLang="zh-CN"/>
          </a:p>
        </p:txBody>
      </p:sp>
      <p:sp>
        <p:nvSpPr>
          <p:cNvPr id="512002" name="Rectangle 2"/>
          <p:cNvSpPr>
            <a:spLocks noGrp="1" noChangeArrowheads="1"/>
          </p:cNvSpPr>
          <p:nvPr>
            <p:ph type="title"/>
          </p:nvPr>
        </p:nvSpPr>
        <p:spPr/>
        <p:txBody>
          <a:bodyPr/>
          <a:lstStyle/>
          <a:p>
            <a:r>
              <a:rPr lang="zh-CN" altLang="en-US">
                <a:ea typeface="宋体" charset="-122"/>
              </a:rPr>
              <a:t>消除冗余的方法（续）</a:t>
            </a:r>
          </a:p>
        </p:txBody>
      </p:sp>
      <p:sp>
        <p:nvSpPr>
          <p:cNvPr id="512003" name="Rectangle 3"/>
          <p:cNvSpPr>
            <a:spLocks noGrp="1" noChangeArrowheads="1"/>
          </p:cNvSpPr>
          <p:nvPr>
            <p:ph type="body" idx="1"/>
          </p:nvPr>
        </p:nvSpPr>
        <p:spPr>
          <a:xfrm>
            <a:off x="395536" y="2420888"/>
            <a:ext cx="8229600" cy="3328392"/>
          </a:xfrm>
        </p:spPr>
        <p:txBody>
          <a:bodyPr/>
          <a:lstStyle/>
          <a:p>
            <a:pPr lvl="1">
              <a:lnSpc>
                <a:spcPct val="125000"/>
              </a:lnSpc>
              <a:buFont typeface="Wingdings" pitchFamily="2" charset="2"/>
              <a:buNone/>
            </a:pPr>
            <a:r>
              <a:rPr lang="zh-CN" altLang="en-US" dirty="0">
                <a:ea typeface="宋体" charset="-122"/>
              </a:rPr>
              <a:t>上图中，</a:t>
            </a:r>
          </a:p>
          <a:p>
            <a:pPr lvl="1">
              <a:lnSpc>
                <a:spcPct val="125000"/>
              </a:lnSpc>
            </a:pPr>
            <a:r>
              <a:rPr lang="zh-CN" altLang="en-US" dirty="0">
                <a:ea typeface="宋体" charset="-122"/>
              </a:rPr>
              <a:t>部门和职工之间一对多的联系可表示为：</a:t>
            </a:r>
          </a:p>
          <a:p>
            <a:pPr lvl="1">
              <a:lnSpc>
                <a:spcPct val="125000"/>
              </a:lnSpc>
              <a:buFont typeface="Wingdings" pitchFamily="2" charset="2"/>
              <a:buNone/>
            </a:pPr>
            <a:r>
              <a:rPr lang="zh-CN" altLang="en-US" dirty="0">
                <a:ea typeface="宋体" charset="-122"/>
              </a:rPr>
              <a:t>    职工号→部门号</a:t>
            </a:r>
          </a:p>
          <a:p>
            <a:pPr lvl="1">
              <a:lnSpc>
                <a:spcPct val="125000"/>
              </a:lnSpc>
            </a:pPr>
            <a:r>
              <a:rPr lang="zh-CN" altLang="en-US" dirty="0">
                <a:ea typeface="宋体" charset="-122"/>
              </a:rPr>
              <a:t>职工和产品之间多对多的联系可表示为：</a:t>
            </a:r>
          </a:p>
          <a:p>
            <a:pPr lvl="1">
              <a:lnSpc>
                <a:spcPct val="125000"/>
              </a:lnSpc>
              <a:buFont typeface="Wingdings" pitchFamily="2" charset="2"/>
              <a:buNone/>
            </a:pPr>
            <a:r>
              <a:rPr lang="zh-CN" altLang="en-US" dirty="0">
                <a:ea typeface="宋体" charset="-122"/>
              </a:rPr>
              <a:t>  （职工号，产品号）→工作天数 </a:t>
            </a:r>
          </a:p>
          <a:p>
            <a:pPr lvl="1">
              <a:lnSpc>
                <a:spcPct val="125000"/>
              </a:lnSpc>
            </a:pPr>
            <a:r>
              <a:rPr lang="zh-CN" altLang="en-US" dirty="0">
                <a:ea typeface="宋体" charset="-122"/>
              </a:rPr>
              <a:t>得到函数依赖集</a:t>
            </a:r>
            <a:r>
              <a:rPr lang="en-US" altLang="zh-CN" i="1" dirty="0">
                <a:ea typeface="宋体" charset="-122"/>
              </a:rPr>
              <a:t>F</a:t>
            </a:r>
            <a:r>
              <a:rPr lang="en-US" altLang="zh-CN" i="1" baseline="-25000" dirty="0">
                <a:ea typeface="宋体" charset="-122"/>
              </a:rPr>
              <a:t>L</a:t>
            </a:r>
            <a:r>
              <a:rPr lang="en-US" altLang="zh-CN" dirty="0">
                <a:ea typeface="宋体" charset="-122"/>
              </a:rPr>
              <a:t> </a:t>
            </a:r>
          </a:p>
        </p:txBody>
      </p:sp>
      <p:pic>
        <p:nvPicPr>
          <p:cNvPr id="6" name="Picture 7" descr="7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7396" y="836712"/>
            <a:ext cx="2806053" cy="1962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11B1BD19-B1EB-4CC1-9B44-5C5226679FC0}"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160</a:t>
            </a:fld>
            <a:endParaRPr lang="en-US" altLang="zh-CN"/>
          </a:p>
        </p:txBody>
      </p:sp>
    </p:spTree>
    <p:extLst>
      <p:ext uri="{BB962C8B-B14F-4D97-AF65-F5344CB8AC3E}">
        <p14:creationId xmlns:p14="http://schemas.microsoft.com/office/powerpoint/2010/main" val="245283784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49507" name="Rectangle 2"/>
          <p:cNvSpPr>
            <a:spLocks noGrp="1" noChangeArrowheads="1"/>
          </p:cNvSpPr>
          <p:nvPr>
            <p:ph type="title"/>
          </p:nvPr>
        </p:nvSpPr>
        <p:spPr/>
        <p:txBody>
          <a:bodyPr/>
          <a:lstStyle/>
          <a:p>
            <a:pPr eaLnBrk="1" hangingPunct="1"/>
            <a:r>
              <a:rPr lang="zh-CN" altLang="en-US" smtClean="0"/>
              <a:t>消除冗余的方法（续）</a:t>
            </a:r>
          </a:p>
        </p:txBody>
      </p:sp>
      <p:sp>
        <p:nvSpPr>
          <p:cNvPr id="149508" name="Rectangle 3"/>
          <p:cNvSpPr>
            <a:spLocks noGrp="1" noChangeArrowheads="1"/>
          </p:cNvSpPr>
          <p:nvPr>
            <p:ph type="body" idx="1"/>
          </p:nvPr>
        </p:nvSpPr>
        <p:spPr/>
        <p:txBody>
          <a:bodyPr/>
          <a:lstStyle/>
          <a:p>
            <a:pPr lvl="1" eaLnBrk="1" hangingPunct="1">
              <a:lnSpc>
                <a:spcPct val="140000"/>
              </a:lnSpc>
              <a:buFont typeface="Wingdings" pitchFamily="2" charset="2"/>
              <a:buNone/>
            </a:pPr>
            <a:r>
              <a:rPr lang="en-US" altLang="zh-CN" dirty="0" smtClean="0"/>
              <a:t>2. </a:t>
            </a:r>
            <a:r>
              <a:rPr lang="zh-CN" altLang="en-US" dirty="0" smtClean="0"/>
              <a:t>求</a:t>
            </a:r>
            <a:r>
              <a:rPr lang="en-US" altLang="zh-CN" i="1" dirty="0" smtClean="0"/>
              <a:t>F</a:t>
            </a:r>
            <a:r>
              <a:rPr lang="en-US" altLang="zh-CN" i="1" baseline="-25000" dirty="0" smtClean="0"/>
              <a:t>L</a:t>
            </a:r>
            <a:r>
              <a:rPr lang="zh-CN" altLang="en-US" dirty="0" smtClean="0"/>
              <a:t>的最小覆盖</a:t>
            </a:r>
            <a:r>
              <a:rPr lang="en-US" altLang="zh-CN" i="1" dirty="0" smtClean="0"/>
              <a:t>G</a:t>
            </a:r>
            <a:r>
              <a:rPr lang="en-US" altLang="zh-CN" i="1" baseline="-25000" dirty="0" smtClean="0"/>
              <a:t>L</a:t>
            </a:r>
            <a:r>
              <a:rPr lang="en-US" altLang="zh-CN" dirty="0" smtClean="0"/>
              <a:t> </a:t>
            </a:r>
            <a:r>
              <a:rPr lang="zh-CN" altLang="en-US" dirty="0" smtClean="0"/>
              <a:t>，差集为</a:t>
            </a:r>
          </a:p>
          <a:p>
            <a:pPr lvl="1" eaLnBrk="1" hangingPunct="1">
              <a:lnSpc>
                <a:spcPct val="140000"/>
              </a:lnSpc>
              <a:buFont typeface="Wingdings" pitchFamily="2" charset="2"/>
              <a:buNone/>
            </a:pPr>
            <a:r>
              <a:rPr lang="zh-CN" altLang="en-US" i="1" dirty="0" smtClean="0"/>
              <a:t>           </a:t>
            </a:r>
            <a:r>
              <a:rPr lang="en-US" altLang="zh-CN" i="1" dirty="0" smtClean="0"/>
              <a:t>D</a:t>
            </a:r>
            <a:r>
              <a:rPr lang="en-US" altLang="zh-CN" dirty="0" smtClean="0"/>
              <a:t> = </a:t>
            </a:r>
            <a:r>
              <a:rPr lang="en-US" altLang="zh-CN" i="1" dirty="0" smtClean="0"/>
              <a:t>F</a:t>
            </a:r>
            <a:r>
              <a:rPr lang="en-US" altLang="zh-CN" i="1" baseline="-25000" dirty="0" smtClean="0"/>
              <a:t>L</a:t>
            </a:r>
            <a:r>
              <a:rPr lang="en-US" altLang="zh-CN" dirty="0" smtClean="0"/>
              <a:t>-</a:t>
            </a:r>
            <a:r>
              <a:rPr lang="en-US" altLang="zh-CN" i="1" dirty="0" smtClean="0"/>
              <a:t>G</a:t>
            </a:r>
            <a:r>
              <a:rPr lang="en-US" altLang="zh-CN" i="1" baseline="-25000" dirty="0" smtClean="0"/>
              <a:t>L</a:t>
            </a:r>
            <a:r>
              <a:rPr lang="zh-CN" altLang="en-US" dirty="0" smtClean="0"/>
              <a:t>。</a:t>
            </a:r>
          </a:p>
          <a:p>
            <a:pPr lvl="1" eaLnBrk="1" hangingPunct="1">
              <a:lnSpc>
                <a:spcPct val="140000"/>
              </a:lnSpc>
              <a:buFont typeface="Wingdings" pitchFamily="2" charset="2"/>
              <a:buNone/>
            </a:pPr>
            <a:r>
              <a:rPr lang="zh-CN" altLang="en-US" dirty="0" smtClean="0"/>
              <a:t>   逐一考察</a:t>
            </a:r>
            <a:r>
              <a:rPr lang="en-US" altLang="zh-CN" i="1" dirty="0" smtClean="0"/>
              <a:t>D</a:t>
            </a:r>
            <a:r>
              <a:rPr lang="zh-CN" altLang="en-US" dirty="0" smtClean="0"/>
              <a:t>中的函数依赖，确定是否是冗余的联系，若是，就把它去掉。</a:t>
            </a:r>
          </a:p>
        </p:txBody>
      </p:sp>
      <p:sp>
        <p:nvSpPr>
          <p:cNvPr id="2" name="日期占位符 1"/>
          <p:cNvSpPr>
            <a:spLocks noGrp="1"/>
          </p:cNvSpPr>
          <p:nvPr>
            <p:ph type="dt" sz="half" idx="10"/>
          </p:nvPr>
        </p:nvSpPr>
        <p:spPr/>
        <p:txBody>
          <a:bodyPr/>
          <a:lstStyle/>
          <a:p>
            <a:pPr>
              <a:defRPr/>
            </a:pPr>
            <a:fld id="{1B39CB30-386A-4B70-9A72-2B8891709D38}"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161</a:t>
            </a:fld>
            <a:endParaRPr lang="en-US" altLang="zh-CN"/>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50531" name="Rectangle 2"/>
          <p:cNvSpPr>
            <a:spLocks noGrp="1" noChangeArrowheads="1"/>
          </p:cNvSpPr>
          <p:nvPr>
            <p:ph type="title"/>
          </p:nvPr>
        </p:nvSpPr>
        <p:spPr/>
        <p:txBody>
          <a:bodyPr/>
          <a:lstStyle/>
          <a:p>
            <a:pPr eaLnBrk="1" hangingPunct="1"/>
            <a:r>
              <a:rPr lang="zh-CN" altLang="en-US" smtClean="0"/>
              <a:t>消除冗余的方法（续）</a:t>
            </a:r>
          </a:p>
        </p:txBody>
      </p:sp>
      <p:sp>
        <p:nvSpPr>
          <p:cNvPr id="150532" name="Rectangle 3"/>
          <p:cNvSpPr>
            <a:spLocks noGrp="1" noChangeArrowheads="1"/>
          </p:cNvSpPr>
          <p:nvPr>
            <p:ph type="body" idx="1"/>
          </p:nvPr>
        </p:nvSpPr>
        <p:spPr/>
        <p:txBody>
          <a:bodyPr/>
          <a:lstStyle/>
          <a:p>
            <a:pPr lvl="1" eaLnBrk="1" hangingPunct="1">
              <a:lnSpc>
                <a:spcPct val="90000"/>
              </a:lnSpc>
            </a:pPr>
            <a:r>
              <a:rPr lang="zh-CN" altLang="en-US" dirty="0" smtClean="0"/>
              <a:t>由于规范化理论受到泛关系假设的限制，应注意下面两个问题：</a:t>
            </a:r>
          </a:p>
          <a:p>
            <a:pPr lvl="1" eaLnBrk="1" hangingPunct="1">
              <a:lnSpc>
                <a:spcPct val="90000"/>
              </a:lnSpc>
              <a:buFont typeface="Wingdings" pitchFamily="2" charset="2"/>
              <a:buNone/>
            </a:pPr>
            <a:r>
              <a:rPr lang="en-US" altLang="zh-CN" dirty="0" smtClean="0"/>
              <a:t>1.</a:t>
            </a:r>
            <a:r>
              <a:rPr lang="zh-CN" altLang="en-US" dirty="0" smtClean="0"/>
              <a:t>冗余的联系一定在</a:t>
            </a:r>
            <a:r>
              <a:rPr lang="en-US" altLang="zh-CN" dirty="0" smtClean="0"/>
              <a:t>D</a:t>
            </a:r>
            <a:r>
              <a:rPr lang="zh-CN" altLang="en-US" dirty="0" smtClean="0"/>
              <a:t>中，而</a:t>
            </a:r>
            <a:r>
              <a:rPr lang="en-US" altLang="zh-CN" dirty="0" smtClean="0"/>
              <a:t>D</a:t>
            </a:r>
            <a:r>
              <a:rPr lang="zh-CN" altLang="en-US" dirty="0" smtClean="0"/>
              <a:t>中的联系不一定是冗余的；</a:t>
            </a:r>
          </a:p>
          <a:p>
            <a:pPr lvl="1" eaLnBrk="1" hangingPunct="1">
              <a:lnSpc>
                <a:spcPct val="90000"/>
              </a:lnSpc>
              <a:buFont typeface="Wingdings" pitchFamily="2" charset="2"/>
              <a:buNone/>
            </a:pPr>
            <a:r>
              <a:rPr lang="en-US" altLang="zh-CN" dirty="0" smtClean="0"/>
              <a:t>2.</a:t>
            </a:r>
            <a:r>
              <a:rPr lang="zh-CN" altLang="en-US" dirty="0" smtClean="0"/>
              <a:t>当实体之间存在多种联系时要将实体之间的联系在形式上加以区分。</a:t>
            </a:r>
          </a:p>
          <a:p>
            <a:pPr lvl="2" eaLnBrk="1" hangingPunct="1">
              <a:lnSpc>
                <a:spcPct val="90000"/>
              </a:lnSpc>
              <a:buFont typeface="Wingdings" pitchFamily="2" charset="2"/>
              <a:buNone/>
            </a:pPr>
            <a:r>
              <a:rPr lang="zh-CN" altLang="en-US" sz="2600" dirty="0" smtClean="0"/>
              <a:t>例</a:t>
            </a:r>
            <a:r>
              <a:rPr lang="en-US" altLang="zh-CN" sz="2600" dirty="0" smtClean="0"/>
              <a:t>P231</a:t>
            </a:r>
            <a:r>
              <a:rPr lang="zh-CN" altLang="en-US" sz="2600" dirty="0" smtClean="0"/>
              <a:t>图</a:t>
            </a:r>
            <a:r>
              <a:rPr lang="en-US" altLang="zh-CN" sz="2600" dirty="0" smtClean="0"/>
              <a:t>7.28</a:t>
            </a:r>
            <a:r>
              <a:rPr lang="zh-CN" altLang="en-US" sz="2600" dirty="0" smtClean="0"/>
              <a:t>中</a:t>
            </a:r>
          </a:p>
          <a:p>
            <a:pPr lvl="2" eaLnBrk="1" hangingPunct="1">
              <a:lnSpc>
                <a:spcPct val="90000"/>
              </a:lnSpc>
              <a:buFont typeface="Wingdings" pitchFamily="2" charset="2"/>
              <a:buNone/>
            </a:pPr>
            <a:r>
              <a:rPr lang="zh-CN" altLang="en-US" sz="2600" dirty="0" smtClean="0"/>
              <a:t>部门和职工之间两种联系表示为：</a:t>
            </a:r>
          </a:p>
          <a:p>
            <a:pPr lvl="2" eaLnBrk="1" hangingPunct="1">
              <a:lnSpc>
                <a:spcPct val="90000"/>
              </a:lnSpc>
              <a:buFont typeface="Wingdings" pitchFamily="2" charset="2"/>
              <a:buNone/>
            </a:pPr>
            <a:r>
              <a:rPr lang="zh-CN" altLang="en-US" sz="2600" dirty="0" smtClean="0"/>
              <a:t>负责人</a:t>
            </a:r>
            <a:r>
              <a:rPr lang="en-US" altLang="zh-CN" sz="2600" dirty="0" smtClean="0"/>
              <a:t>.</a:t>
            </a:r>
            <a:r>
              <a:rPr lang="zh-CN" altLang="en-US" sz="2600" dirty="0" smtClean="0"/>
              <a:t>职工号</a:t>
            </a:r>
            <a:r>
              <a:rPr lang="zh-CN" altLang="en-US" sz="2600" dirty="0" smtClean="0">
                <a:sym typeface="Symbol" pitchFamily="18" charset="2"/>
              </a:rPr>
              <a:t></a:t>
            </a:r>
            <a:r>
              <a:rPr lang="zh-CN" altLang="en-US" sz="2600" dirty="0" smtClean="0"/>
              <a:t>部门号</a:t>
            </a:r>
          </a:p>
          <a:p>
            <a:pPr lvl="2" eaLnBrk="1" hangingPunct="1">
              <a:lnSpc>
                <a:spcPct val="90000"/>
              </a:lnSpc>
              <a:buFont typeface="Wingdings" pitchFamily="2" charset="2"/>
              <a:buNone/>
            </a:pPr>
            <a:r>
              <a:rPr lang="zh-CN" altLang="en-US" sz="2600" dirty="0" smtClean="0"/>
              <a:t>部门号</a:t>
            </a:r>
            <a:r>
              <a:rPr lang="zh-CN" altLang="en-US" sz="2600" dirty="0" smtClean="0">
                <a:sym typeface="Symbol" pitchFamily="18" charset="2"/>
              </a:rPr>
              <a:t></a:t>
            </a:r>
            <a:r>
              <a:rPr lang="zh-CN" altLang="en-US" sz="2600" dirty="0" smtClean="0"/>
              <a:t>负责人</a:t>
            </a:r>
            <a:r>
              <a:rPr lang="en-US" altLang="zh-CN" sz="2600" dirty="0" smtClean="0"/>
              <a:t>.</a:t>
            </a:r>
            <a:r>
              <a:rPr lang="zh-CN" altLang="en-US" sz="2600" dirty="0" smtClean="0"/>
              <a:t>职工号</a:t>
            </a:r>
          </a:p>
        </p:txBody>
      </p:sp>
      <p:sp>
        <p:nvSpPr>
          <p:cNvPr id="2" name="日期占位符 1"/>
          <p:cNvSpPr>
            <a:spLocks noGrp="1"/>
          </p:cNvSpPr>
          <p:nvPr>
            <p:ph type="dt" sz="half" idx="10"/>
          </p:nvPr>
        </p:nvSpPr>
        <p:spPr/>
        <p:txBody>
          <a:bodyPr/>
          <a:lstStyle/>
          <a:p>
            <a:pPr>
              <a:defRPr/>
            </a:pPr>
            <a:fld id="{7B3D9604-7037-4846-9408-CB20CA8B0756}"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162</a:t>
            </a:fld>
            <a:endParaRPr lang="en-US" altLang="zh-CN"/>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51555" name="Rectangle 2"/>
          <p:cNvSpPr>
            <a:spLocks noGrp="1" noChangeArrowheads="1"/>
          </p:cNvSpPr>
          <p:nvPr>
            <p:ph type="title"/>
          </p:nvPr>
        </p:nvSpPr>
        <p:spPr/>
        <p:txBody>
          <a:bodyPr/>
          <a:lstStyle/>
          <a:p>
            <a:pPr eaLnBrk="1" hangingPunct="1"/>
            <a:r>
              <a:rPr lang="zh-CN" altLang="en-US" smtClean="0"/>
              <a:t>泛关系假设</a:t>
            </a:r>
          </a:p>
        </p:txBody>
      </p:sp>
      <p:sp>
        <p:nvSpPr>
          <p:cNvPr id="151556" name="Rectangle 3"/>
          <p:cNvSpPr>
            <a:spLocks noGrp="1" noChangeArrowheads="1"/>
          </p:cNvSpPr>
          <p:nvPr>
            <p:ph type="body" idx="1"/>
          </p:nvPr>
        </p:nvSpPr>
        <p:spPr/>
        <p:txBody>
          <a:bodyPr/>
          <a:lstStyle/>
          <a:p>
            <a:pPr algn="just" eaLnBrk="1" hangingPunct="1"/>
            <a:r>
              <a:rPr lang="zh-CN" altLang="en-US" dirty="0" smtClean="0"/>
              <a:t>假设存在着一个单一的关系模式</a:t>
            </a:r>
          </a:p>
          <a:p>
            <a:pPr lvl="1" algn="just" eaLnBrk="1" hangingPunct="1">
              <a:buFont typeface="Wingdings" pitchFamily="2" charset="2"/>
              <a:buNone/>
            </a:pPr>
            <a:r>
              <a:rPr lang="zh-CN" altLang="en-US" dirty="0" smtClean="0"/>
              <a:t>   “假设已知一个模式</a:t>
            </a:r>
            <a:r>
              <a:rPr lang="en-US" altLang="zh-CN" dirty="0" err="1" smtClean="0"/>
              <a:t>Sφ</a:t>
            </a:r>
            <a:r>
              <a:rPr lang="zh-CN" altLang="en-US" dirty="0" smtClean="0"/>
              <a:t>，它仅由单个关系模式组成，问题是要设计一个模式</a:t>
            </a:r>
            <a:r>
              <a:rPr lang="en-US" altLang="zh-CN" dirty="0" smtClean="0"/>
              <a:t>SD</a:t>
            </a:r>
            <a:r>
              <a:rPr lang="zh-CN" altLang="en-US" dirty="0" smtClean="0"/>
              <a:t>，它与</a:t>
            </a:r>
            <a:r>
              <a:rPr lang="en-US" altLang="zh-CN" dirty="0" err="1" smtClean="0"/>
              <a:t>Sφ</a:t>
            </a:r>
            <a:r>
              <a:rPr lang="en-US" altLang="zh-CN" dirty="0" smtClean="0"/>
              <a:t>‘</a:t>
            </a:r>
            <a:r>
              <a:rPr lang="zh-CN" altLang="en-US" dirty="0" smtClean="0"/>
              <a:t>等价’，但在某些方面更好一些”</a:t>
            </a:r>
          </a:p>
          <a:p>
            <a:pPr lvl="4" algn="just" eaLnBrk="1" hangingPunct="1">
              <a:buFont typeface="Wingdings" pitchFamily="2" charset="2"/>
              <a:buNone/>
            </a:pPr>
            <a:endParaRPr lang="zh-CN" altLang="en-US" dirty="0" smtClean="0"/>
          </a:p>
          <a:p>
            <a:pPr lvl="1" algn="just" eaLnBrk="1" hangingPunct="1">
              <a:lnSpc>
                <a:spcPct val="120000"/>
              </a:lnSpc>
            </a:pPr>
            <a:r>
              <a:rPr lang="zh-CN" altLang="en-US" dirty="0" smtClean="0"/>
              <a:t>从一个关系模式出发，而不是从一组关系模式出发实行分解</a:t>
            </a:r>
          </a:p>
          <a:p>
            <a:pPr lvl="1" algn="just" eaLnBrk="1" hangingPunct="1">
              <a:lnSpc>
                <a:spcPct val="120000"/>
              </a:lnSpc>
            </a:pPr>
            <a:r>
              <a:rPr lang="zh-CN" altLang="en-US" dirty="0" smtClean="0"/>
              <a:t>“等价”的定义也是一组关系模式与一个关系模式的“等价”</a:t>
            </a:r>
            <a:endParaRPr lang="zh-CN" altLang="en-US" sz="3000" dirty="0" smtClean="0"/>
          </a:p>
          <a:p>
            <a:pPr eaLnBrk="1" hangingPunct="1"/>
            <a:endParaRPr lang="en-US" altLang="zh-CN" dirty="0" smtClean="0"/>
          </a:p>
        </p:txBody>
      </p:sp>
      <p:sp>
        <p:nvSpPr>
          <p:cNvPr id="2" name="日期占位符 1"/>
          <p:cNvSpPr>
            <a:spLocks noGrp="1"/>
          </p:cNvSpPr>
          <p:nvPr>
            <p:ph type="dt" sz="half" idx="10"/>
          </p:nvPr>
        </p:nvSpPr>
        <p:spPr/>
        <p:txBody>
          <a:bodyPr/>
          <a:lstStyle/>
          <a:p>
            <a:pPr>
              <a:defRPr/>
            </a:pPr>
            <a:fld id="{1497141D-E146-4D39-9280-16CAC89BE7AC}"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163</a:t>
            </a:fld>
            <a:endParaRPr lang="en-US" altLang="zh-CN"/>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363272" cy="1139825"/>
          </a:xfrm>
        </p:spPr>
        <p:txBody>
          <a:bodyPr/>
          <a:lstStyle/>
          <a:p>
            <a:r>
              <a:rPr lang="zh-CN" altLang="en-US" sz="3200" dirty="0"/>
              <a:t>泛关系假设</a:t>
            </a:r>
            <a:r>
              <a:rPr lang="en-US" altLang="zh-CN" sz="3200" dirty="0"/>
              <a:t>(</a:t>
            </a:r>
            <a:r>
              <a:rPr lang="en-US" altLang="zh-CN" sz="3200" b="1" dirty="0"/>
              <a:t>Universal Relation Assumption</a:t>
            </a:r>
            <a:r>
              <a:rPr lang="en-US" altLang="zh-CN" sz="3200" dirty="0"/>
              <a:t>)</a:t>
            </a:r>
            <a:r>
              <a:rPr lang="zh-CN" altLang="en-US" sz="3200" dirty="0"/>
              <a:t>。</a:t>
            </a:r>
            <a:br>
              <a:rPr lang="zh-CN" altLang="en-US" sz="3200" dirty="0"/>
            </a:br>
            <a:endParaRPr lang="zh-CN" altLang="en-US" sz="3200" dirty="0"/>
          </a:p>
        </p:txBody>
      </p:sp>
      <p:sp>
        <p:nvSpPr>
          <p:cNvPr id="3" name="内容占位符 2"/>
          <p:cNvSpPr>
            <a:spLocks noGrp="1"/>
          </p:cNvSpPr>
          <p:nvPr>
            <p:ph idx="1"/>
          </p:nvPr>
        </p:nvSpPr>
        <p:spPr>
          <a:xfrm>
            <a:off x="457200" y="1196752"/>
            <a:ext cx="8229600" cy="4934173"/>
          </a:xfrm>
        </p:spPr>
        <p:txBody>
          <a:bodyPr/>
          <a:lstStyle/>
          <a:p>
            <a:r>
              <a:rPr lang="zh-CN" altLang="en-US" sz="1800" dirty="0" smtClean="0"/>
              <a:t>设有</a:t>
            </a:r>
            <a:r>
              <a:rPr lang="zh-CN" altLang="en-US" sz="1800" dirty="0"/>
              <a:t>关系模式</a:t>
            </a:r>
            <a:r>
              <a:rPr lang="en-US" altLang="zh-CN" sz="1800" dirty="0"/>
              <a:t>R(</a:t>
            </a:r>
            <a:r>
              <a:rPr lang="en-US" altLang="zh-CN" sz="1800" b="1" dirty="0"/>
              <a:t>U</a:t>
            </a:r>
            <a:r>
              <a:rPr lang="en-US" altLang="zh-CN" sz="1800" dirty="0"/>
              <a:t>)</a:t>
            </a:r>
            <a:r>
              <a:rPr lang="zh-CN" altLang="en-US" sz="1800" dirty="0"/>
              <a:t>，属性集为</a:t>
            </a:r>
            <a:r>
              <a:rPr lang="en-US" altLang="zh-CN" sz="1800" b="1" dirty="0"/>
              <a:t>U</a:t>
            </a:r>
            <a:r>
              <a:rPr lang="zh-CN" altLang="en-US" sz="1800" dirty="0"/>
              <a:t>，</a:t>
            </a:r>
            <a:r>
              <a:rPr lang="en-US" altLang="zh-CN" sz="1800" dirty="0"/>
              <a:t>R</a:t>
            </a:r>
            <a:r>
              <a:rPr lang="en-US" altLang="zh-CN" sz="1800" baseline="-25000" dirty="0"/>
              <a:t>1</a:t>
            </a:r>
            <a:r>
              <a:rPr lang="zh-CN" altLang="en-US" sz="1800" baseline="-25000" dirty="0"/>
              <a:t>、</a:t>
            </a:r>
            <a:r>
              <a:rPr lang="en-US" altLang="zh-CN" sz="1800" baseline="-25000" dirty="0"/>
              <a:t>···</a:t>
            </a:r>
            <a:r>
              <a:rPr lang="zh-CN" altLang="en-US" sz="1800" baseline="-25000" dirty="0"/>
              <a:t>、</a:t>
            </a:r>
            <a:r>
              <a:rPr lang="en-US" altLang="zh-CN" sz="1800" dirty="0" err="1"/>
              <a:t>R</a:t>
            </a:r>
            <a:r>
              <a:rPr lang="en-US" altLang="zh-CN" sz="1800" baseline="-25000" dirty="0" err="1"/>
              <a:t>k</a:t>
            </a:r>
            <a:r>
              <a:rPr lang="zh-CN" altLang="en-US" sz="1800" dirty="0"/>
              <a:t>都是</a:t>
            </a:r>
            <a:r>
              <a:rPr lang="en-US" altLang="zh-CN" sz="1800" b="1" dirty="0"/>
              <a:t>U</a:t>
            </a:r>
            <a:r>
              <a:rPr lang="zh-CN" altLang="en-US" sz="1800" dirty="0"/>
              <a:t>的子集，并且有</a:t>
            </a:r>
            <a:r>
              <a:rPr lang="en-US" altLang="zh-CN" sz="1800" dirty="0"/>
              <a:t>R</a:t>
            </a:r>
            <a:r>
              <a:rPr lang="en-US" altLang="zh-CN" sz="1800" baseline="-25000" dirty="0"/>
              <a:t>1</a:t>
            </a:r>
            <a:r>
              <a:rPr lang="zh-CN" altLang="en-US" sz="1800" dirty="0"/>
              <a:t>∪</a:t>
            </a:r>
            <a:r>
              <a:rPr lang="en-US" altLang="zh-CN" sz="1800" dirty="0"/>
              <a:t>R</a:t>
            </a:r>
            <a:r>
              <a:rPr lang="en-US" altLang="zh-CN" sz="1800" baseline="-25000" dirty="0"/>
              <a:t>2</a:t>
            </a:r>
            <a:r>
              <a:rPr lang="zh-CN" altLang="en-US" sz="1800" dirty="0"/>
              <a:t>∪</a:t>
            </a:r>
            <a:r>
              <a:rPr lang="en-US" altLang="zh-CN" sz="1800" dirty="0"/>
              <a:t>…∪R</a:t>
            </a:r>
            <a:r>
              <a:rPr lang="en-US" altLang="zh-CN" sz="1800" baseline="-25000" dirty="0"/>
              <a:t>K</a:t>
            </a:r>
            <a:r>
              <a:rPr lang="en-US" altLang="zh-CN" sz="1800" dirty="0"/>
              <a:t>=</a:t>
            </a:r>
            <a:r>
              <a:rPr lang="en-US" altLang="zh-CN" sz="1800" b="1" dirty="0"/>
              <a:t>U</a:t>
            </a:r>
            <a:r>
              <a:rPr lang="zh-CN" altLang="en-US" sz="1800" dirty="0"/>
              <a:t>。关系模式</a:t>
            </a:r>
            <a:r>
              <a:rPr lang="en-US" altLang="zh-CN" sz="1800" baseline="-25000" dirty="0"/>
              <a:t>R1</a:t>
            </a:r>
            <a:r>
              <a:rPr lang="zh-CN" altLang="en-US" sz="1800" baseline="-25000" dirty="0"/>
              <a:t>、</a:t>
            </a:r>
            <a:r>
              <a:rPr lang="en-US" altLang="zh-CN" sz="1800" baseline="-25000" dirty="0"/>
              <a:t>···</a:t>
            </a:r>
            <a:r>
              <a:rPr lang="zh-CN" altLang="en-US" sz="1800" baseline="-25000" dirty="0"/>
              <a:t>、</a:t>
            </a:r>
            <a:r>
              <a:rPr lang="en-US" altLang="zh-CN" sz="1800" baseline="-25000" dirty="0" err="1"/>
              <a:t>Rk</a:t>
            </a:r>
            <a:r>
              <a:rPr lang="zh-CN" altLang="en-US" sz="1800" dirty="0"/>
              <a:t>的集合用</a:t>
            </a:r>
            <a:r>
              <a:rPr lang="en-US" altLang="zh-CN" sz="1800" i="1" dirty="0"/>
              <a:t>ρ</a:t>
            </a:r>
            <a:r>
              <a:rPr lang="zh-CN" altLang="en-US" sz="1800" dirty="0"/>
              <a:t>表示，</a:t>
            </a:r>
          </a:p>
          <a:p>
            <a:r>
              <a:rPr lang="zh-CN" altLang="en-US" sz="1800" dirty="0"/>
              <a:t>。用</a:t>
            </a:r>
            <a:r>
              <a:rPr lang="en-US" altLang="zh-CN" sz="1800" i="1" dirty="0"/>
              <a:t>ρ</a:t>
            </a:r>
            <a:r>
              <a:rPr lang="zh-CN" altLang="en-US" sz="1800" dirty="0"/>
              <a:t>代替</a:t>
            </a:r>
            <a:r>
              <a:rPr lang="en-US" altLang="zh-CN" sz="1800" dirty="0"/>
              <a:t>R</a:t>
            </a:r>
            <a:r>
              <a:rPr lang="zh-CN" altLang="en-US" sz="1800" dirty="0"/>
              <a:t>的过程称为关系模式的分解。这里</a:t>
            </a:r>
            <a:r>
              <a:rPr lang="en-US" altLang="zh-CN" sz="1800" i="1" dirty="0"/>
              <a:t>ρ</a:t>
            </a:r>
            <a:r>
              <a:rPr lang="zh-CN" altLang="en-US" sz="1800" dirty="0"/>
              <a:t>称为</a:t>
            </a:r>
            <a:r>
              <a:rPr lang="en-US" altLang="zh-CN" sz="1800" dirty="0"/>
              <a:t>R</a:t>
            </a:r>
            <a:r>
              <a:rPr lang="zh-CN" altLang="en-US" sz="1800" dirty="0"/>
              <a:t>的一个分解，也称为数据库模式。</a:t>
            </a:r>
          </a:p>
          <a:p>
            <a:r>
              <a:rPr lang="zh-CN" altLang="en-US" sz="1800" dirty="0"/>
              <a:t>一般把上述的</a:t>
            </a:r>
            <a:r>
              <a:rPr lang="en-US" altLang="zh-CN" sz="1800" dirty="0"/>
              <a:t>R</a:t>
            </a:r>
            <a:r>
              <a:rPr lang="zh-CN" altLang="en-US" sz="1800" dirty="0"/>
              <a:t>称为泛关系模式，</a:t>
            </a:r>
            <a:r>
              <a:rPr lang="en-US" altLang="zh-CN" sz="1800" dirty="0"/>
              <a:t>R</a:t>
            </a:r>
            <a:r>
              <a:rPr lang="zh-CN" altLang="en-US" sz="1800" dirty="0"/>
              <a:t>对应的当前值称为泛关系。数据库模式</a:t>
            </a:r>
            <a:r>
              <a:rPr lang="en-US" altLang="zh-CN" sz="1800" i="1" dirty="0"/>
              <a:t>ρ</a:t>
            </a:r>
            <a:r>
              <a:rPr lang="zh-CN" altLang="en-US" sz="1800" dirty="0"/>
              <a:t>对应的当前值称为数据库实例，它是由数据库模式中的每一个关系模式的当前值组成的。</a:t>
            </a:r>
            <a:r>
              <a:rPr lang="en-US" altLang="zh-CN" sz="1800" baseline="30000" dirty="0"/>
              <a:t>[1]</a:t>
            </a:r>
            <a:r>
              <a:rPr lang="zh-CN" altLang="en-US" sz="1800" dirty="0"/>
              <a:t>  </a:t>
            </a:r>
          </a:p>
          <a:p>
            <a:r>
              <a:rPr lang="zh-CN" altLang="en-US" sz="1800" dirty="0"/>
              <a:t>数据库中每一个关系都是全部属性构成的关系的投影，此时由全部属性构成的关系称为</a:t>
            </a:r>
            <a:r>
              <a:rPr lang="zh-CN" altLang="en-US" sz="1800" b="1" dirty="0"/>
              <a:t>泛关系</a:t>
            </a:r>
            <a:r>
              <a:rPr lang="zh-CN" altLang="en-US" sz="1800" dirty="0"/>
              <a:t>。</a:t>
            </a:r>
            <a:r>
              <a:rPr lang="en-US" altLang="zh-CN" sz="1800" baseline="30000" dirty="0"/>
              <a:t>[2]</a:t>
            </a:r>
            <a:r>
              <a:rPr lang="zh-CN" altLang="en-US" sz="1800" dirty="0"/>
              <a:t>  </a:t>
            </a:r>
          </a:p>
          <a:p>
            <a:r>
              <a:rPr lang="zh-CN" altLang="en-US" sz="1800" dirty="0"/>
              <a:t>泛关系模型的目的在于获得完全的存取路径独立性</a:t>
            </a:r>
            <a:r>
              <a:rPr lang="en-US" altLang="zh-CN" sz="1800" dirty="0"/>
              <a:t>.</a:t>
            </a:r>
            <a:r>
              <a:rPr lang="zh-CN" altLang="en-US" sz="1800" dirty="0"/>
              <a:t>为了使泛关系模型能够较好地工作，要求数据库满足一些基本假设。</a:t>
            </a:r>
          </a:p>
          <a:p>
            <a:r>
              <a:rPr lang="zh-CN" altLang="en-US" sz="1800" dirty="0"/>
              <a:t>泛关系概念作为关系数据库理论的一个重要分支已逐渐发展起来。起初，它作为关系数据库设计理论中关系模式的设计工具而被引入。近年来，人们开始认识到它在数据模型方而的作用</a:t>
            </a:r>
            <a:r>
              <a:rPr lang="en-US" altLang="zh-CN" sz="1800" dirty="0"/>
              <a:t>,</a:t>
            </a:r>
            <a:r>
              <a:rPr lang="zh-CN" altLang="en-US" sz="1800" dirty="0"/>
              <a:t>提出了泛关系模型和泛关系数据库。</a:t>
            </a:r>
          </a:p>
          <a:p>
            <a:endParaRPr lang="zh-CN" altLang="en-US" sz="1800" dirty="0"/>
          </a:p>
        </p:txBody>
      </p:sp>
      <p:sp>
        <p:nvSpPr>
          <p:cNvPr id="4" name="页脚占位符 3"/>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5" name="日期占位符 4"/>
          <p:cNvSpPr>
            <a:spLocks noGrp="1"/>
          </p:cNvSpPr>
          <p:nvPr>
            <p:ph type="dt" sz="half" idx="10"/>
          </p:nvPr>
        </p:nvSpPr>
        <p:spPr/>
        <p:txBody>
          <a:bodyPr/>
          <a:lstStyle/>
          <a:p>
            <a:pPr>
              <a:defRPr/>
            </a:pPr>
            <a:fld id="{71ED283E-55B1-4E84-9E60-B5006E3F180D}" type="datetime1">
              <a:rPr lang="zh-CN" altLang="en-US" smtClean="0"/>
              <a:t>2017/11/28</a:t>
            </a:fld>
            <a:endParaRPr lang="en-US" altLang="zh-CN"/>
          </a:p>
        </p:txBody>
      </p:sp>
      <p:sp>
        <p:nvSpPr>
          <p:cNvPr id="6" name="灯片编号占位符 5"/>
          <p:cNvSpPr>
            <a:spLocks noGrp="1"/>
          </p:cNvSpPr>
          <p:nvPr>
            <p:ph type="sldNum" sz="quarter" idx="12"/>
          </p:nvPr>
        </p:nvSpPr>
        <p:spPr/>
        <p:txBody>
          <a:bodyPr/>
          <a:lstStyle/>
          <a:p>
            <a:pPr>
              <a:defRPr/>
            </a:pPr>
            <a:fld id="{619726A4-03DA-42F6-BF8E-9F81B2C26F35}" type="slidenum">
              <a:rPr lang="en-US" altLang="zh-CN" smtClean="0"/>
              <a:pPr>
                <a:defRPr/>
              </a:pPr>
              <a:t>164</a:t>
            </a:fld>
            <a:endParaRPr lang="en-US" altLang="zh-CN"/>
          </a:p>
        </p:txBody>
      </p:sp>
    </p:spTree>
    <p:extLst>
      <p:ext uri="{BB962C8B-B14F-4D97-AF65-F5344CB8AC3E}">
        <p14:creationId xmlns:p14="http://schemas.microsoft.com/office/powerpoint/2010/main" val="422016195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52579" name="Rectangle 2"/>
          <p:cNvSpPr>
            <a:spLocks noGrp="1" noChangeArrowheads="1"/>
          </p:cNvSpPr>
          <p:nvPr>
            <p:ph type="title"/>
          </p:nvPr>
        </p:nvSpPr>
        <p:spPr/>
        <p:txBody>
          <a:bodyPr/>
          <a:lstStyle/>
          <a:p>
            <a:pPr eaLnBrk="1" hangingPunct="1"/>
            <a:r>
              <a:rPr lang="zh-CN" altLang="en-US" dirty="0" smtClean="0"/>
              <a:t>泛关系假设</a:t>
            </a:r>
            <a:r>
              <a:rPr lang="en-US" altLang="zh-CN" dirty="0" smtClean="0"/>
              <a:t>(</a:t>
            </a:r>
            <a:r>
              <a:rPr lang="zh-CN" altLang="en-US" dirty="0" smtClean="0"/>
              <a:t>续</a:t>
            </a:r>
            <a:r>
              <a:rPr lang="en-US" altLang="zh-CN" dirty="0" smtClean="0"/>
              <a:t>)</a:t>
            </a:r>
          </a:p>
        </p:txBody>
      </p:sp>
      <p:sp>
        <p:nvSpPr>
          <p:cNvPr id="152580" name="Rectangle 3"/>
          <p:cNvSpPr>
            <a:spLocks noGrp="1" noChangeArrowheads="1"/>
          </p:cNvSpPr>
          <p:nvPr>
            <p:ph type="body" idx="1"/>
          </p:nvPr>
        </p:nvSpPr>
        <p:spPr/>
        <p:txBody>
          <a:bodyPr/>
          <a:lstStyle/>
          <a:p>
            <a:pPr algn="just" eaLnBrk="1" hangingPunct="1">
              <a:lnSpc>
                <a:spcPct val="140000"/>
              </a:lnSpc>
            </a:pPr>
            <a:r>
              <a:rPr lang="zh-CN" altLang="en-US" dirty="0" smtClean="0"/>
              <a:t>泛关系假设是运用规范化理论时的障碍</a:t>
            </a:r>
          </a:p>
          <a:p>
            <a:pPr lvl="1" algn="just" eaLnBrk="1" hangingPunct="1">
              <a:lnSpc>
                <a:spcPct val="140000"/>
              </a:lnSpc>
            </a:pPr>
            <a:r>
              <a:rPr lang="zh-CN" altLang="en-US" dirty="0" smtClean="0"/>
              <a:t>承认了泛关系假设，就等于承认了现实世界各实体间只能有一种联系</a:t>
            </a:r>
          </a:p>
          <a:p>
            <a:pPr eaLnBrk="1" hangingPunct="1"/>
            <a:endParaRPr lang="en-US" altLang="zh-CN" dirty="0" smtClean="0"/>
          </a:p>
        </p:txBody>
      </p:sp>
      <p:sp>
        <p:nvSpPr>
          <p:cNvPr id="2" name="日期占位符 1"/>
          <p:cNvSpPr>
            <a:spLocks noGrp="1"/>
          </p:cNvSpPr>
          <p:nvPr>
            <p:ph type="dt" sz="half" idx="10"/>
          </p:nvPr>
        </p:nvSpPr>
        <p:spPr/>
        <p:txBody>
          <a:bodyPr/>
          <a:lstStyle/>
          <a:p>
            <a:pPr>
              <a:defRPr/>
            </a:pPr>
            <a:fld id="{36C202F4-3649-464D-BB35-12BAE2E003B2}"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165</a:t>
            </a:fld>
            <a:endParaRPr lang="en-US" altLang="zh-CN"/>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53603" name="Rectangle 2"/>
          <p:cNvSpPr>
            <a:spLocks noGrp="1" noChangeArrowheads="1"/>
          </p:cNvSpPr>
          <p:nvPr>
            <p:ph type="title"/>
          </p:nvPr>
        </p:nvSpPr>
        <p:spPr/>
        <p:txBody>
          <a:bodyPr/>
          <a:lstStyle/>
          <a:p>
            <a:pPr eaLnBrk="1" hangingPunct="1"/>
            <a:r>
              <a:rPr lang="zh-CN" altLang="en-US" sz="3400" smtClean="0"/>
              <a:t>消除冗余，设计生成基本</a:t>
            </a:r>
            <a:r>
              <a:rPr lang="en-US" altLang="zh-CN" sz="3400" smtClean="0"/>
              <a:t>E-R</a:t>
            </a:r>
            <a:r>
              <a:rPr lang="zh-CN" altLang="en-US" sz="3400" smtClean="0"/>
              <a:t>图实例</a:t>
            </a:r>
          </a:p>
        </p:txBody>
      </p:sp>
      <p:sp>
        <p:nvSpPr>
          <p:cNvPr id="153604"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2600" dirty="0" smtClean="0"/>
              <a:t>	</a:t>
            </a:r>
            <a:endParaRPr lang="zh-CN" altLang="en-US" sz="2600" dirty="0" smtClean="0"/>
          </a:p>
          <a:p>
            <a:pPr eaLnBrk="1" hangingPunct="1">
              <a:lnSpc>
                <a:spcPct val="90000"/>
              </a:lnSpc>
              <a:buFont typeface="Wingdings" pitchFamily="2" charset="2"/>
              <a:buNone/>
            </a:pPr>
            <a:r>
              <a:rPr lang="zh-CN" altLang="en-US" sz="2600" dirty="0" smtClean="0"/>
              <a:t>	</a:t>
            </a:r>
            <a:r>
              <a:rPr lang="en-US" altLang="zh-CN" sz="2600" dirty="0" smtClean="0"/>
              <a:t>(1) </a:t>
            </a:r>
            <a:r>
              <a:rPr lang="zh-CN" altLang="en-US" sz="2600" dirty="0" smtClean="0"/>
              <a:t>学生实体中的年龄属性可以由出生日期推算出来，属于</a:t>
            </a:r>
            <a:r>
              <a:rPr lang="zh-CN" altLang="en-US" sz="2600" b="1" dirty="0" smtClean="0">
                <a:solidFill>
                  <a:srgbClr val="FF0000"/>
                </a:solidFill>
              </a:rPr>
              <a:t>冗余数据</a:t>
            </a:r>
            <a:r>
              <a:rPr lang="zh-CN" altLang="en-US" sz="2600" dirty="0" smtClean="0"/>
              <a:t>，应该去掉。这样不仅可以节省存储空间，而且当某个学生的出生日期有误，进行修改后，无须相应修改年龄，减少了产生数据不一致的机会。</a:t>
            </a:r>
          </a:p>
          <a:p>
            <a:pPr eaLnBrk="1" hangingPunct="1">
              <a:lnSpc>
                <a:spcPct val="90000"/>
              </a:lnSpc>
              <a:buFont typeface="Wingdings" pitchFamily="2" charset="2"/>
              <a:buNone/>
            </a:pPr>
            <a:r>
              <a:rPr lang="zh-CN" altLang="en-US" sz="2600" dirty="0" smtClean="0"/>
              <a:t>　学生：｛</a:t>
            </a:r>
            <a:r>
              <a:rPr lang="zh-CN" altLang="en-US" sz="2600" u="sng" dirty="0" smtClean="0"/>
              <a:t>学号</a:t>
            </a:r>
            <a:r>
              <a:rPr lang="zh-CN" altLang="en-US" sz="2600" dirty="0" smtClean="0"/>
              <a:t>，姓名，出生日期，所在系，</a:t>
            </a:r>
          </a:p>
          <a:p>
            <a:pPr eaLnBrk="1" hangingPunct="1">
              <a:lnSpc>
                <a:spcPct val="90000"/>
              </a:lnSpc>
              <a:buFont typeface="Wingdings" pitchFamily="2" charset="2"/>
              <a:buNone/>
            </a:pPr>
            <a:r>
              <a:rPr lang="zh-CN" altLang="en-US" sz="2600" dirty="0" smtClean="0"/>
              <a:t>                   年级，平均成绩｝</a:t>
            </a:r>
          </a:p>
        </p:txBody>
      </p:sp>
      <p:sp>
        <p:nvSpPr>
          <p:cNvPr id="153605" name="AutoShape 4">
            <a:hlinkClick r:id="rId2" action="ppaction://hlinksldjump" highlightClick="1"/>
          </p:cNvPr>
          <p:cNvSpPr>
            <a:spLocks noChangeArrowheads="1"/>
          </p:cNvSpPr>
          <p:nvPr/>
        </p:nvSpPr>
        <p:spPr bwMode="auto">
          <a:xfrm>
            <a:off x="7391400" y="4876800"/>
            <a:ext cx="304800" cy="304800"/>
          </a:xfrm>
          <a:prstGeom prst="actionButtonBackPrevious">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 name="日期占位符 1"/>
          <p:cNvSpPr>
            <a:spLocks noGrp="1"/>
          </p:cNvSpPr>
          <p:nvPr>
            <p:ph type="dt" sz="half" idx="10"/>
          </p:nvPr>
        </p:nvSpPr>
        <p:spPr/>
        <p:txBody>
          <a:bodyPr/>
          <a:lstStyle/>
          <a:p>
            <a:pPr>
              <a:defRPr/>
            </a:pPr>
            <a:fld id="{BAE52385-22E2-4250-AA3B-1086045ED412}"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166</a:t>
            </a:fld>
            <a:endParaRPr lang="en-US" altLang="zh-CN"/>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54627" name="Rectangle 2"/>
          <p:cNvSpPr>
            <a:spLocks noGrp="1" noChangeArrowheads="1"/>
          </p:cNvSpPr>
          <p:nvPr>
            <p:ph type="title"/>
          </p:nvPr>
        </p:nvSpPr>
        <p:spPr/>
        <p:txBody>
          <a:bodyPr/>
          <a:lstStyle/>
          <a:p>
            <a:pPr eaLnBrk="1" hangingPunct="1"/>
            <a:r>
              <a:rPr lang="zh-CN" altLang="en-US" sz="3400" smtClean="0"/>
              <a:t>消除冗余，设计生成基本</a:t>
            </a:r>
            <a:r>
              <a:rPr lang="en-US" altLang="zh-CN" sz="3400" smtClean="0"/>
              <a:t>E-R</a:t>
            </a:r>
            <a:r>
              <a:rPr lang="zh-CN" altLang="en-US" sz="3400" smtClean="0"/>
              <a:t>图实例（续）</a:t>
            </a:r>
          </a:p>
        </p:txBody>
      </p:sp>
      <p:sp>
        <p:nvSpPr>
          <p:cNvPr id="154628" name="Rectangle 3"/>
          <p:cNvSpPr>
            <a:spLocks noGrp="1" noChangeArrowheads="1"/>
          </p:cNvSpPr>
          <p:nvPr>
            <p:ph type="body" idx="1"/>
          </p:nvPr>
        </p:nvSpPr>
        <p:spPr/>
        <p:txBody>
          <a:bodyPr/>
          <a:lstStyle/>
          <a:p>
            <a:pPr eaLnBrk="1" hangingPunct="1">
              <a:lnSpc>
                <a:spcPct val="150000"/>
              </a:lnSpc>
              <a:buFont typeface="Wingdings" pitchFamily="2" charset="2"/>
              <a:buNone/>
            </a:pPr>
            <a:r>
              <a:rPr lang="en-US" altLang="zh-CN" sz="2600" dirty="0" smtClean="0"/>
              <a:t>(2) </a:t>
            </a:r>
            <a:r>
              <a:rPr lang="zh-CN" altLang="en-US" sz="2600" dirty="0" smtClean="0"/>
              <a:t>教室实体与班级实体的上课联系可以由教室与课程之间的开设联系、课程与学生之间的选修联系、学生与班级之间的组成联系三者推导出来，因此属于</a:t>
            </a:r>
            <a:r>
              <a:rPr lang="zh-CN" altLang="en-US" sz="2600" b="1" dirty="0" smtClean="0">
                <a:solidFill>
                  <a:srgbClr val="FF0000"/>
                </a:solidFill>
              </a:rPr>
              <a:t>冗余联系</a:t>
            </a:r>
            <a:r>
              <a:rPr lang="zh-CN" altLang="en-US" sz="2600" dirty="0" smtClean="0"/>
              <a:t>，可以消去。</a:t>
            </a:r>
          </a:p>
        </p:txBody>
      </p:sp>
      <p:sp>
        <p:nvSpPr>
          <p:cNvPr id="2" name="日期占位符 1"/>
          <p:cNvSpPr>
            <a:spLocks noGrp="1"/>
          </p:cNvSpPr>
          <p:nvPr>
            <p:ph type="dt" sz="half" idx="10"/>
          </p:nvPr>
        </p:nvSpPr>
        <p:spPr/>
        <p:txBody>
          <a:bodyPr/>
          <a:lstStyle/>
          <a:p>
            <a:pPr>
              <a:defRPr/>
            </a:pPr>
            <a:fld id="{8FBFCD22-C1E5-4555-9A25-17D964DFC221}"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167</a:t>
            </a:fld>
            <a:endParaRPr lang="en-US" altLang="zh-CN"/>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55651" name="Rectangle 2"/>
          <p:cNvSpPr>
            <a:spLocks noGrp="1" noChangeArrowheads="1"/>
          </p:cNvSpPr>
          <p:nvPr>
            <p:ph type="title"/>
          </p:nvPr>
        </p:nvSpPr>
        <p:spPr/>
        <p:txBody>
          <a:bodyPr/>
          <a:lstStyle/>
          <a:p>
            <a:pPr eaLnBrk="1" hangingPunct="1"/>
            <a:r>
              <a:rPr lang="zh-CN" altLang="en-US" sz="3400" smtClean="0"/>
              <a:t>消除冗余，设计生成基本</a:t>
            </a:r>
            <a:r>
              <a:rPr lang="en-US" altLang="zh-CN" sz="3400" smtClean="0"/>
              <a:t>E-R</a:t>
            </a:r>
            <a:r>
              <a:rPr lang="zh-CN" altLang="en-US" sz="3400" smtClean="0"/>
              <a:t>图实例（续）</a:t>
            </a:r>
          </a:p>
        </p:txBody>
      </p:sp>
      <p:sp>
        <p:nvSpPr>
          <p:cNvPr id="155652" name="Rectangle 3"/>
          <p:cNvSpPr>
            <a:spLocks noGrp="1" noChangeArrowheads="1"/>
          </p:cNvSpPr>
          <p:nvPr>
            <p:ph type="body" idx="1"/>
          </p:nvPr>
        </p:nvSpPr>
        <p:spPr/>
        <p:txBody>
          <a:bodyPr/>
          <a:lstStyle/>
          <a:p>
            <a:pPr eaLnBrk="1" hangingPunct="1">
              <a:lnSpc>
                <a:spcPct val="110000"/>
              </a:lnSpc>
              <a:buFont typeface="Wingdings" pitchFamily="2" charset="2"/>
              <a:buNone/>
            </a:pPr>
            <a:r>
              <a:rPr lang="en-US" altLang="zh-CN" sz="2600" dirty="0" smtClean="0"/>
              <a:t>(3) </a:t>
            </a:r>
            <a:r>
              <a:rPr lang="zh-CN" altLang="en-US" sz="2600" dirty="0" smtClean="0"/>
              <a:t>学生实体中的平均成绩可以从选修联系中的成绩属性中推算出来</a:t>
            </a:r>
          </a:p>
          <a:p>
            <a:pPr lvl="1" eaLnBrk="1" hangingPunct="1">
              <a:lnSpc>
                <a:spcPct val="90000"/>
              </a:lnSpc>
              <a:spcBef>
                <a:spcPct val="40000"/>
              </a:spcBef>
            </a:pPr>
            <a:r>
              <a:rPr lang="zh-CN" altLang="en-US" dirty="0" smtClean="0"/>
              <a:t>由于应用中需要经常查询某个学生的平均成绩，每次都进行这种计算</a:t>
            </a:r>
            <a:r>
              <a:rPr lang="zh-CN" altLang="en-US" dirty="0" smtClean="0">
                <a:solidFill>
                  <a:srgbClr val="FF0000"/>
                </a:solidFill>
              </a:rPr>
              <a:t>效率</a:t>
            </a:r>
            <a:r>
              <a:rPr lang="zh-CN" altLang="en-US" dirty="0" smtClean="0"/>
              <a:t>就会太低，因此为提高效率，保留该冗余数据</a:t>
            </a:r>
          </a:p>
          <a:p>
            <a:pPr lvl="1" eaLnBrk="1" hangingPunct="1">
              <a:lnSpc>
                <a:spcPct val="90000"/>
              </a:lnSpc>
              <a:spcBef>
                <a:spcPct val="40000"/>
              </a:spcBef>
            </a:pPr>
            <a:r>
              <a:rPr lang="zh-CN" altLang="en-US" dirty="0" smtClean="0"/>
              <a:t>但定义一个</a:t>
            </a:r>
            <a:r>
              <a:rPr lang="zh-CN" altLang="en-US" dirty="0" smtClean="0">
                <a:solidFill>
                  <a:srgbClr val="FF0000"/>
                </a:solidFill>
              </a:rPr>
              <a:t>触发器</a:t>
            </a:r>
            <a:r>
              <a:rPr lang="zh-CN" altLang="en-US" dirty="0" smtClean="0"/>
              <a:t>来保证学生的平均成绩等于该学生各科成绩的平均值。</a:t>
            </a:r>
          </a:p>
          <a:p>
            <a:pPr lvl="1" eaLnBrk="1" hangingPunct="1">
              <a:lnSpc>
                <a:spcPct val="90000"/>
              </a:lnSpc>
              <a:spcBef>
                <a:spcPct val="40000"/>
              </a:spcBef>
            </a:pPr>
            <a:r>
              <a:rPr lang="zh-CN" altLang="en-US" dirty="0" smtClean="0"/>
              <a:t>任何一科成绩修改后，或该学生学了新的科目并有成绩后，就触发该触发器去修改该学生的平均成绩属性值。</a:t>
            </a:r>
          </a:p>
        </p:txBody>
      </p:sp>
      <p:sp>
        <p:nvSpPr>
          <p:cNvPr id="2" name="日期占位符 1"/>
          <p:cNvSpPr>
            <a:spLocks noGrp="1"/>
          </p:cNvSpPr>
          <p:nvPr>
            <p:ph type="dt" sz="half" idx="10"/>
          </p:nvPr>
        </p:nvSpPr>
        <p:spPr/>
        <p:txBody>
          <a:bodyPr/>
          <a:lstStyle/>
          <a:p>
            <a:pPr>
              <a:defRPr/>
            </a:pPr>
            <a:fld id="{0582F8B0-1EC4-4DB3-9E42-1B00A23ACC3F}"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168</a:t>
            </a:fld>
            <a:endParaRPr lang="en-US" altLang="zh-CN"/>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smtClean="0"/>
              <a:t>An Introduction to Database System  /314</a:t>
            </a:r>
            <a:endParaRPr lang="en-US" altLang="zh-CN"/>
          </a:p>
        </p:txBody>
      </p:sp>
      <p:sp>
        <p:nvSpPr>
          <p:cNvPr id="473090" name="Rectangle 2"/>
          <p:cNvSpPr>
            <a:spLocks noGrp="1" noChangeArrowheads="1"/>
          </p:cNvSpPr>
          <p:nvPr>
            <p:ph type="title"/>
          </p:nvPr>
        </p:nvSpPr>
        <p:spPr/>
        <p:txBody>
          <a:bodyPr/>
          <a:lstStyle/>
          <a:p>
            <a:r>
              <a:rPr lang="zh-CN" altLang="en-US" sz="2800" dirty="0">
                <a:ea typeface="宋体" charset="-122"/>
              </a:rPr>
              <a:t>消除冗余，设计生成基本</a:t>
            </a:r>
            <a:r>
              <a:rPr lang="en-US" altLang="zh-CN" sz="2800" dirty="0">
                <a:ea typeface="宋体" charset="-122"/>
              </a:rPr>
              <a:t>E-R</a:t>
            </a:r>
            <a:r>
              <a:rPr lang="zh-CN" altLang="en-US" sz="2800" dirty="0">
                <a:ea typeface="宋体" charset="-122"/>
              </a:rPr>
              <a:t>图实例</a:t>
            </a:r>
          </a:p>
        </p:txBody>
      </p:sp>
      <p:sp>
        <p:nvSpPr>
          <p:cNvPr id="473091" name="Rectangle 3"/>
          <p:cNvSpPr>
            <a:spLocks noGrp="1" noChangeArrowheads="1"/>
          </p:cNvSpPr>
          <p:nvPr>
            <p:ph type="body" idx="1"/>
          </p:nvPr>
        </p:nvSpPr>
        <p:spPr>
          <a:xfrm>
            <a:off x="179512" y="1268760"/>
            <a:ext cx="8507288" cy="4862165"/>
          </a:xfrm>
        </p:spPr>
        <p:txBody>
          <a:bodyPr/>
          <a:lstStyle/>
          <a:p>
            <a:pPr>
              <a:buFont typeface="Wingdings" pitchFamily="2" charset="2"/>
              <a:buNone/>
            </a:pPr>
            <a:r>
              <a:rPr lang="zh-CN" altLang="en-US" dirty="0" smtClean="0">
                <a:ea typeface="宋体" charset="-122"/>
              </a:rPr>
              <a:t>［实例</a:t>
            </a:r>
            <a:r>
              <a:rPr lang="zh-CN" altLang="en-US" dirty="0">
                <a:ea typeface="宋体" charset="-122"/>
              </a:rPr>
              <a:t>］ 某工厂管理信息系统的视图集成</a:t>
            </a:r>
            <a:r>
              <a:rPr lang="zh-CN" altLang="en-US" dirty="0" smtClean="0">
                <a:ea typeface="宋体" charset="-122"/>
              </a:rPr>
              <a:t>。</a:t>
            </a:r>
            <a:endParaRPr lang="zh-CN" altLang="en-US" dirty="0">
              <a:ea typeface="宋体" charset="-122"/>
            </a:endParaRPr>
          </a:p>
          <a:p>
            <a:pPr>
              <a:lnSpc>
                <a:spcPct val="150000"/>
              </a:lnSpc>
              <a:buFont typeface="Wingdings" pitchFamily="2" charset="2"/>
              <a:buNone/>
            </a:pPr>
            <a:r>
              <a:rPr lang="zh-CN" altLang="en-US" sz="2400" dirty="0" smtClean="0">
                <a:ea typeface="宋体" charset="-122"/>
              </a:rPr>
              <a:t>图</a:t>
            </a:r>
            <a:r>
              <a:rPr lang="en-US" altLang="zh-CN" sz="2400" dirty="0">
                <a:ea typeface="宋体" charset="-122"/>
              </a:rPr>
              <a:t>1.14(c)</a:t>
            </a:r>
            <a:r>
              <a:rPr lang="zh-CN" altLang="en-US" sz="2400" dirty="0">
                <a:ea typeface="宋体" charset="-122"/>
              </a:rPr>
              <a:t>、图</a:t>
            </a:r>
            <a:r>
              <a:rPr lang="en-US" altLang="zh-CN" sz="2400" dirty="0">
                <a:ea typeface="宋体" charset="-122"/>
              </a:rPr>
              <a:t>7.24</a:t>
            </a:r>
            <a:r>
              <a:rPr lang="zh-CN" altLang="en-US" sz="2400" dirty="0">
                <a:ea typeface="宋体" charset="-122"/>
              </a:rPr>
              <a:t>、图</a:t>
            </a:r>
            <a:r>
              <a:rPr lang="en-US" altLang="zh-CN" sz="2400" dirty="0">
                <a:ea typeface="宋体" charset="-122"/>
              </a:rPr>
              <a:t>7.29</a:t>
            </a:r>
            <a:r>
              <a:rPr lang="zh-CN" altLang="en-US" sz="2400" dirty="0">
                <a:ea typeface="宋体" charset="-122"/>
              </a:rPr>
              <a:t>分别为该厂物资、销售</a:t>
            </a:r>
          </a:p>
          <a:p>
            <a:pPr>
              <a:lnSpc>
                <a:spcPct val="150000"/>
              </a:lnSpc>
              <a:buFont typeface="Wingdings" pitchFamily="2" charset="2"/>
              <a:buNone/>
            </a:pPr>
            <a:r>
              <a:rPr lang="zh-CN" altLang="en-US" sz="2400" dirty="0" smtClean="0">
                <a:ea typeface="宋体" charset="-122"/>
              </a:rPr>
              <a:t>和</a:t>
            </a:r>
            <a:r>
              <a:rPr lang="zh-CN" altLang="en-US" sz="2400" dirty="0">
                <a:ea typeface="宋体" charset="-122"/>
              </a:rPr>
              <a:t>劳动人事管理的分</a:t>
            </a:r>
            <a:r>
              <a:rPr lang="en-US" altLang="zh-CN" sz="2400" dirty="0">
                <a:ea typeface="宋体" charset="-122"/>
              </a:rPr>
              <a:t>E-R</a:t>
            </a:r>
            <a:r>
              <a:rPr lang="zh-CN" altLang="en-US" sz="2400" dirty="0">
                <a:ea typeface="宋体" charset="-122"/>
              </a:rPr>
              <a:t>图</a:t>
            </a:r>
          </a:p>
          <a:p>
            <a:pPr>
              <a:lnSpc>
                <a:spcPct val="190000"/>
              </a:lnSpc>
              <a:buFont typeface="Wingdings" pitchFamily="2" charset="2"/>
              <a:buNone/>
            </a:pPr>
            <a:r>
              <a:rPr lang="zh-CN" altLang="en-US" sz="2400" dirty="0" smtClean="0">
                <a:ea typeface="宋体" charset="-122"/>
              </a:rPr>
              <a:t> </a:t>
            </a:r>
            <a:r>
              <a:rPr lang="zh-CN" altLang="en-US" sz="2400" dirty="0">
                <a:ea typeface="宋体" charset="-122"/>
              </a:rPr>
              <a:t>图</a:t>
            </a:r>
            <a:r>
              <a:rPr lang="en-US" altLang="zh-CN" sz="2400" dirty="0">
                <a:ea typeface="宋体" charset="-122"/>
              </a:rPr>
              <a:t>7.30</a:t>
            </a:r>
            <a:r>
              <a:rPr lang="zh-CN" altLang="en-US" sz="2400" dirty="0">
                <a:ea typeface="宋体" charset="-122"/>
              </a:rPr>
              <a:t>为该系统的基本</a:t>
            </a:r>
            <a:r>
              <a:rPr lang="en-US" altLang="zh-CN" sz="2400" dirty="0">
                <a:ea typeface="宋体" charset="-122"/>
              </a:rPr>
              <a:t>E-R</a:t>
            </a:r>
            <a:r>
              <a:rPr lang="zh-CN" altLang="en-US" sz="2400" dirty="0">
                <a:ea typeface="宋体" charset="-122"/>
              </a:rPr>
              <a:t>图</a:t>
            </a:r>
          </a:p>
        </p:txBody>
      </p:sp>
      <p:sp>
        <p:nvSpPr>
          <p:cNvPr id="473094" name="Rectangle 6"/>
          <p:cNvSpPr>
            <a:spLocks noChangeArrowheads="1"/>
          </p:cNvSpPr>
          <p:nvPr/>
        </p:nvSpPr>
        <p:spPr bwMode="auto">
          <a:xfrm>
            <a:off x="1489075" y="-519113"/>
            <a:ext cx="5899150" cy="609601"/>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1" lang="zh-CN" altLang="en-US" sz="1000">
                <a:cs typeface="Times New Roman" pitchFamily="18" charset="0"/>
              </a:rPr>
              <a:t>支持的数据模型，它是各种数据模型的共同基础，因而比数据模型更一般、更抽象、更接近现实世界。</a:t>
            </a:r>
            <a:endParaRPr kumimoji="1" lang="zh-CN" altLang="en-US" sz="1400"/>
          </a:p>
          <a:p>
            <a:pPr algn="l" eaLnBrk="0" hangingPunct="0"/>
            <a:endParaRPr kumimoji="1" lang="en-US" altLang="zh-CN" sz="2400"/>
          </a:p>
        </p:txBody>
      </p:sp>
      <p:sp>
        <p:nvSpPr>
          <p:cNvPr id="2" name="日期占位符 1"/>
          <p:cNvSpPr>
            <a:spLocks noGrp="1"/>
          </p:cNvSpPr>
          <p:nvPr>
            <p:ph type="dt" sz="half" idx="10"/>
          </p:nvPr>
        </p:nvSpPr>
        <p:spPr/>
        <p:txBody>
          <a:bodyPr/>
          <a:lstStyle/>
          <a:p>
            <a:pPr>
              <a:defRPr/>
            </a:pPr>
            <a:fld id="{E1A00665-8205-4E86-9F25-7AF1EB7824D9}"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169</a:t>
            </a:fld>
            <a:endParaRPr lang="en-US" altLang="zh-CN"/>
          </a:p>
        </p:txBody>
      </p:sp>
    </p:spTree>
    <p:extLst>
      <p:ext uri="{BB962C8B-B14F-4D97-AF65-F5344CB8AC3E}">
        <p14:creationId xmlns:p14="http://schemas.microsoft.com/office/powerpoint/2010/main" val="23332207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9459" name="Rectangle 2"/>
          <p:cNvSpPr>
            <a:spLocks noGrp="1" noChangeArrowheads="1"/>
          </p:cNvSpPr>
          <p:nvPr>
            <p:ph type="title"/>
          </p:nvPr>
        </p:nvSpPr>
        <p:spPr/>
        <p:txBody>
          <a:bodyPr/>
          <a:lstStyle/>
          <a:p>
            <a:pPr eaLnBrk="1" hangingPunct="1"/>
            <a:r>
              <a:rPr lang="zh-CN" altLang="en-US" smtClean="0"/>
              <a:t>数据库设计的基本步骤</a:t>
            </a:r>
          </a:p>
        </p:txBody>
      </p:sp>
      <p:sp>
        <p:nvSpPr>
          <p:cNvPr id="19460" name="Rectangle 3"/>
          <p:cNvSpPr>
            <a:spLocks noGrp="1" noChangeArrowheads="1"/>
          </p:cNvSpPr>
          <p:nvPr>
            <p:ph type="body" idx="1"/>
          </p:nvPr>
        </p:nvSpPr>
        <p:spPr/>
        <p:txBody>
          <a:bodyPr/>
          <a:lstStyle/>
          <a:p>
            <a:pPr eaLnBrk="1" hangingPunct="1">
              <a:lnSpc>
                <a:spcPct val="110000"/>
              </a:lnSpc>
              <a:buFont typeface="Wingdings" pitchFamily="2" charset="2"/>
              <a:buNone/>
            </a:pPr>
            <a:r>
              <a:rPr lang="zh-CN" altLang="en-US" smtClean="0"/>
              <a:t>一、数据库设计的准备工作</a:t>
            </a:r>
          </a:p>
          <a:p>
            <a:pPr eaLnBrk="1" hangingPunct="1">
              <a:lnSpc>
                <a:spcPct val="110000"/>
              </a:lnSpc>
              <a:buFont typeface="Wingdings" pitchFamily="2" charset="2"/>
              <a:buNone/>
            </a:pPr>
            <a:r>
              <a:rPr lang="zh-CN" altLang="en-US" smtClean="0"/>
              <a:t>   选定参加设计的人员</a:t>
            </a:r>
          </a:p>
          <a:p>
            <a:pPr lvl="1" eaLnBrk="1" hangingPunct="1">
              <a:lnSpc>
                <a:spcPct val="110000"/>
              </a:lnSpc>
              <a:buFont typeface="Wingdings" pitchFamily="2" charset="2"/>
              <a:buNone/>
            </a:pPr>
            <a:r>
              <a:rPr lang="en-US" altLang="zh-CN" sz="3000" smtClean="0">
                <a:solidFill>
                  <a:srgbClr val="2355F3"/>
                </a:solidFill>
              </a:rPr>
              <a:t>1. </a:t>
            </a:r>
            <a:r>
              <a:rPr lang="zh-CN" altLang="en-US" sz="3000" smtClean="0">
                <a:solidFill>
                  <a:srgbClr val="2355F3"/>
                </a:solidFill>
              </a:rPr>
              <a:t>数据库分析设计人员</a:t>
            </a:r>
            <a:endParaRPr lang="zh-CN" altLang="en-US" smtClean="0">
              <a:solidFill>
                <a:srgbClr val="2355F3"/>
              </a:solidFill>
            </a:endParaRPr>
          </a:p>
          <a:p>
            <a:pPr lvl="1" eaLnBrk="1" hangingPunct="1">
              <a:lnSpc>
                <a:spcPct val="140000"/>
              </a:lnSpc>
            </a:pPr>
            <a:r>
              <a:rPr lang="zh-CN" altLang="en-US" sz="3000" smtClean="0"/>
              <a:t>数据库设计的核心人员</a:t>
            </a:r>
          </a:p>
          <a:p>
            <a:pPr lvl="1" eaLnBrk="1" hangingPunct="1">
              <a:lnSpc>
                <a:spcPct val="140000"/>
              </a:lnSpc>
            </a:pPr>
            <a:r>
              <a:rPr lang="zh-CN" altLang="en-US" sz="3000" smtClean="0"/>
              <a:t>自始至终参与数据库设计</a:t>
            </a:r>
          </a:p>
          <a:p>
            <a:pPr lvl="1" eaLnBrk="1" hangingPunct="1">
              <a:lnSpc>
                <a:spcPct val="140000"/>
              </a:lnSpc>
            </a:pPr>
            <a:r>
              <a:rPr lang="zh-CN" altLang="en-US" sz="3000" smtClean="0"/>
              <a:t>其水平决定了数据库系统的质量</a:t>
            </a:r>
          </a:p>
          <a:p>
            <a:pPr lvl="1" eaLnBrk="1" hangingPunct="1">
              <a:lnSpc>
                <a:spcPct val="90000"/>
              </a:lnSpc>
            </a:pPr>
            <a:endParaRPr lang="en-US" altLang="zh-CN" sz="3000" smtClean="0"/>
          </a:p>
        </p:txBody>
      </p:sp>
      <p:sp>
        <p:nvSpPr>
          <p:cNvPr id="2" name="日期占位符 1"/>
          <p:cNvSpPr>
            <a:spLocks noGrp="1"/>
          </p:cNvSpPr>
          <p:nvPr>
            <p:ph type="dt" sz="half" idx="10"/>
          </p:nvPr>
        </p:nvSpPr>
        <p:spPr/>
        <p:txBody>
          <a:bodyPr/>
          <a:lstStyle/>
          <a:p>
            <a:pPr>
              <a:defRPr/>
            </a:pPr>
            <a:fld id="{4901F1B1-4A22-445A-8930-E48369D60673}"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17</a:t>
            </a:fld>
            <a:endParaRPr lang="en-US" altLang="zh-CN"/>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4"/>
          <p:cNvSpPr>
            <a:spLocks noGrp="1"/>
          </p:cNvSpPr>
          <p:nvPr>
            <p:ph type="ftr" sz="quarter" idx="11"/>
          </p:nvPr>
        </p:nvSpPr>
        <p:spPr/>
        <p:txBody>
          <a:bodyPr/>
          <a:lstStyle/>
          <a:p>
            <a:r>
              <a:rPr lang="en-US" altLang="zh-CN" smtClean="0"/>
              <a:t>An Introduction to Database System  /314</a:t>
            </a:r>
            <a:endParaRPr lang="en-US" altLang="zh-CN"/>
          </a:p>
        </p:txBody>
      </p:sp>
      <p:sp>
        <p:nvSpPr>
          <p:cNvPr id="514050" name="Rectangle 2"/>
          <p:cNvSpPr>
            <a:spLocks noGrp="1" noChangeArrowheads="1"/>
          </p:cNvSpPr>
          <p:nvPr>
            <p:ph type="title"/>
          </p:nvPr>
        </p:nvSpPr>
        <p:spPr/>
        <p:txBody>
          <a:bodyPr/>
          <a:lstStyle/>
          <a:p>
            <a:r>
              <a:rPr lang="zh-CN" altLang="en-US" sz="2800">
                <a:ea typeface="宋体" charset="-122"/>
              </a:rPr>
              <a:t>消除冗余，设计生成基本</a:t>
            </a:r>
            <a:r>
              <a:rPr lang="en-US" altLang="zh-CN" sz="2800">
                <a:ea typeface="宋体" charset="-122"/>
              </a:rPr>
              <a:t>E-R</a:t>
            </a:r>
            <a:r>
              <a:rPr lang="zh-CN" altLang="en-US" sz="2800">
                <a:ea typeface="宋体" charset="-122"/>
              </a:rPr>
              <a:t>图实例（续）</a:t>
            </a:r>
          </a:p>
        </p:txBody>
      </p:sp>
      <p:sp>
        <p:nvSpPr>
          <p:cNvPr id="514052" name="Rectangle 4"/>
          <p:cNvSpPr>
            <a:spLocks noChangeArrowheads="1"/>
          </p:cNvSpPr>
          <p:nvPr/>
        </p:nvSpPr>
        <p:spPr bwMode="auto">
          <a:xfrm>
            <a:off x="1489075" y="-519113"/>
            <a:ext cx="5899150" cy="609601"/>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1" lang="zh-CN" altLang="en-US" sz="1000">
                <a:cs typeface="Times New Roman" pitchFamily="18" charset="0"/>
              </a:rPr>
              <a:t>支持的数据模型，它是各种数据模型的共同基础，因而比数据模型更一般、更抽象、更接近现实世界。</a:t>
            </a:r>
            <a:endParaRPr kumimoji="1" lang="zh-CN" altLang="en-US" sz="1400"/>
          </a:p>
          <a:p>
            <a:pPr algn="l" eaLnBrk="0" hangingPunct="0"/>
            <a:endParaRPr kumimoji="1" lang="en-US" altLang="zh-CN" sz="2400"/>
          </a:p>
        </p:txBody>
      </p:sp>
      <p:pic>
        <p:nvPicPr>
          <p:cNvPr id="514053" name="Picture 5" descr="114"/>
          <p:cNvPicPr>
            <a:picLocks noChangeAspect="1" noChangeArrowheads="1"/>
          </p:cNvPicPr>
          <p:nvPr/>
        </p:nvPicPr>
        <p:blipFill>
          <a:blip r:embed="rId2" cstate="print">
            <a:extLst>
              <a:ext uri="{28A0092B-C50C-407E-A947-70E740481C1C}">
                <a14:useLocalDpi xmlns:a14="http://schemas.microsoft.com/office/drawing/2010/main" val="0"/>
              </a:ext>
            </a:extLst>
          </a:blip>
          <a:srcRect t="57788" b="2827"/>
          <a:stretch>
            <a:fillRect/>
          </a:stretch>
        </p:blipFill>
        <p:spPr bwMode="auto">
          <a:xfrm>
            <a:off x="574675" y="1916113"/>
            <a:ext cx="8569325" cy="3887787"/>
          </a:xfrm>
          <a:prstGeom prst="rect">
            <a:avLst/>
          </a:prstGeom>
          <a:noFill/>
          <a:extLst>
            <a:ext uri="{909E8E84-426E-40DD-AFC4-6F175D3DCCD1}">
              <a14:hiddenFill xmlns:a14="http://schemas.microsoft.com/office/drawing/2010/main">
                <a:solidFill>
                  <a:srgbClr val="FFFFFF"/>
                </a:solidFill>
              </a14:hiddenFill>
            </a:ext>
          </a:extLst>
        </p:spPr>
      </p:pic>
      <p:sp>
        <p:nvSpPr>
          <p:cNvPr id="514055" name="Rectangle 7"/>
          <p:cNvSpPr>
            <a:spLocks noChangeArrowheads="1"/>
          </p:cNvSpPr>
          <p:nvPr/>
        </p:nvSpPr>
        <p:spPr bwMode="auto">
          <a:xfrm>
            <a:off x="2516188" y="5949950"/>
            <a:ext cx="3149600"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a:t>图</a:t>
            </a:r>
            <a:r>
              <a:rPr kumimoji="1" lang="en-US" altLang="zh-CN"/>
              <a:t>1.14(c)  </a:t>
            </a:r>
            <a:r>
              <a:rPr kumimoji="1" lang="zh-CN" altLang="en-US"/>
              <a:t>工厂物资管理</a:t>
            </a:r>
            <a:r>
              <a:rPr kumimoji="1" lang="en-US" altLang="zh-CN"/>
              <a:t>E-R</a:t>
            </a:r>
            <a:r>
              <a:rPr kumimoji="1" lang="zh-CN" altLang="en-US"/>
              <a:t>图</a:t>
            </a:r>
          </a:p>
        </p:txBody>
      </p:sp>
      <p:sp>
        <p:nvSpPr>
          <p:cNvPr id="514056" name="Text Box 8"/>
          <p:cNvSpPr txBox="1">
            <a:spLocks noChangeArrowheads="1"/>
          </p:cNvSpPr>
          <p:nvPr/>
        </p:nvSpPr>
        <p:spPr bwMode="auto">
          <a:xfrm>
            <a:off x="879475" y="1562100"/>
            <a:ext cx="184150"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800" b="1"/>
          </a:p>
        </p:txBody>
      </p:sp>
      <p:sp>
        <p:nvSpPr>
          <p:cNvPr id="514057" name="Text Box 9"/>
          <p:cNvSpPr txBox="1">
            <a:spLocks noChangeArrowheads="1"/>
          </p:cNvSpPr>
          <p:nvPr/>
        </p:nvSpPr>
        <p:spPr bwMode="auto">
          <a:xfrm>
            <a:off x="611188" y="1484313"/>
            <a:ext cx="2870200" cy="42703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2200"/>
              <a:t>该厂物资管理分</a:t>
            </a:r>
            <a:r>
              <a:rPr kumimoji="0" lang="en-US" altLang="zh-CN" sz="2200"/>
              <a:t>E-R</a:t>
            </a:r>
            <a:r>
              <a:rPr kumimoji="0" lang="zh-CN" altLang="en-US" sz="2200"/>
              <a:t>图</a:t>
            </a:r>
          </a:p>
        </p:txBody>
      </p:sp>
      <p:sp>
        <p:nvSpPr>
          <p:cNvPr id="2" name="日期占位符 1"/>
          <p:cNvSpPr>
            <a:spLocks noGrp="1"/>
          </p:cNvSpPr>
          <p:nvPr>
            <p:ph type="dt" sz="half" idx="10"/>
          </p:nvPr>
        </p:nvSpPr>
        <p:spPr/>
        <p:txBody>
          <a:bodyPr/>
          <a:lstStyle/>
          <a:p>
            <a:pPr>
              <a:defRPr/>
            </a:pPr>
            <a:fld id="{2D44F760-9301-40DD-B0B6-7C3AC64C2BDC}"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170</a:t>
            </a:fld>
            <a:endParaRPr lang="en-US" altLang="zh-CN"/>
          </a:p>
        </p:txBody>
      </p:sp>
    </p:spTree>
    <p:extLst>
      <p:ext uri="{BB962C8B-B14F-4D97-AF65-F5344CB8AC3E}">
        <p14:creationId xmlns:p14="http://schemas.microsoft.com/office/powerpoint/2010/main" val="141925089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p:txBody>
          <a:bodyPr/>
          <a:lstStyle/>
          <a:p>
            <a:r>
              <a:rPr lang="en-US" altLang="zh-CN" smtClean="0"/>
              <a:t>An Introduction to Database System  /314</a:t>
            </a:r>
            <a:endParaRPr lang="en-US" altLang="zh-CN"/>
          </a:p>
        </p:txBody>
      </p:sp>
      <p:sp>
        <p:nvSpPr>
          <p:cNvPr id="515074" name="Rectangle 2"/>
          <p:cNvSpPr>
            <a:spLocks noGrp="1" noChangeArrowheads="1"/>
          </p:cNvSpPr>
          <p:nvPr>
            <p:ph type="title"/>
          </p:nvPr>
        </p:nvSpPr>
        <p:spPr/>
        <p:txBody>
          <a:bodyPr/>
          <a:lstStyle/>
          <a:p>
            <a:r>
              <a:rPr lang="zh-CN" altLang="en-US" sz="2800">
                <a:ea typeface="宋体" charset="-122"/>
              </a:rPr>
              <a:t>消除冗余，设计生成基本</a:t>
            </a:r>
            <a:r>
              <a:rPr lang="en-US" altLang="zh-CN" sz="2800">
                <a:ea typeface="宋体" charset="-122"/>
              </a:rPr>
              <a:t>E-R</a:t>
            </a:r>
            <a:r>
              <a:rPr lang="zh-CN" altLang="en-US" sz="2800">
                <a:ea typeface="宋体" charset="-122"/>
              </a:rPr>
              <a:t>图实例（续）</a:t>
            </a:r>
          </a:p>
        </p:txBody>
      </p:sp>
      <p:sp>
        <p:nvSpPr>
          <p:cNvPr id="515075" name="Rectangle 3"/>
          <p:cNvSpPr>
            <a:spLocks noChangeArrowheads="1"/>
          </p:cNvSpPr>
          <p:nvPr/>
        </p:nvSpPr>
        <p:spPr bwMode="auto">
          <a:xfrm>
            <a:off x="1489075" y="-519113"/>
            <a:ext cx="5899150" cy="609601"/>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1" lang="zh-CN" altLang="en-US" sz="1000">
                <a:cs typeface="Times New Roman" pitchFamily="18" charset="0"/>
              </a:rPr>
              <a:t>支持的数据模型，它是各种数据模型的共同基础，因而比数据模型更一般、更抽象、更接近现实世界。</a:t>
            </a:r>
            <a:endParaRPr kumimoji="1" lang="zh-CN" altLang="en-US" sz="1400"/>
          </a:p>
          <a:p>
            <a:pPr algn="l" eaLnBrk="0" hangingPunct="0"/>
            <a:endParaRPr kumimoji="1" lang="en-US" altLang="zh-CN" sz="2400"/>
          </a:p>
        </p:txBody>
      </p:sp>
      <p:pic>
        <p:nvPicPr>
          <p:cNvPr id="515078" name="Picture 6" descr="7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2133600"/>
            <a:ext cx="7561263" cy="3529013"/>
          </a:xfrm>
          <a:prstGeom prst="rect">
            <a:avLst/>
          </a:prstGeom>
          <a:noFill/>
          <a:extLst>
            <a:ext uri="{909E8E84-426E-40DD-AFC4-6F175D3DCCD1}">
              <a14:hiddenFill xmlns:a14="http://schemas.microsoft.com/office/drawing/2010/main">
                <a:solidFill>
                  <a:srgbClr val="FFFFFF"/>
                </a:solidFill>
              </a14:hiddenFill>
            </a:ext>
          </a:extLst>
        </p:spPr>
      </p:pic>
      <p:sp>
        <p:nvSpPr>
          <p:cNvPr id="515080" name="Rectangle 8"/>
          <p:cNvSpPr>
            <a:spLocks noChangeArrowheads="1"/>
          </p:cNvSpPr>
          <p:nvPr/>
        </p:nvSpPr>
        <p:spPr bwMode="auto">
          <a:xfrm>
            <a:off x="2700338" y="5949950"/>
            <a:ext cx="3581400"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a:t>图</a:t>
            </a:r>
            <a:r>
              <a:rPr kumimoji="1" lang="en-US" altLang="zh-CN"/>
              <a:t>7.24  </a:t>
            </a:r>
            <a:r>
              <a:rPr kumimoji="1" lang="zh-CN" altLang="en-US"/>
              <a:t>销售管理子系统的分</a:t>
            </a:r>
            <a:r>
              <a:rPr kumimoji="1" lang="en-US" altLang="zh-CN"/>
              <a:t>E-R</a:t>
            </a:r>
            <a:r>
              <a:rPr kumimoji="1" lang="zh-CN" altLang="en-US"/>
              <a:t>图</a:t>
            </a:r>
          </a:p>
        </p:txBody>
      </p:sp>
      <p:sp>
        <p:nvSpPr>
          <p:cNvPr id="515081" name="Text Box 9"/>
          <p:cNvSpPr txBox="1">
            <a:spLocks noChangeArrowheads="1"/>
          </p:cNvSpPr>
          <p:nvPr/>
        </p:nvSpPr>
        <p:spPr bwMode="auto">
          <a:xfrm>
            <a:off x="560388" y="1484313"/>
            <a:ext cx="2870200" cy="42703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2200"/>
              <a:t>该厂销售管理分</a:t>
            </a:r>
            <a:r>
              <a:rPr kumimoji="0" lang="en-US" altLang="zh-CN" sz="2200"/>
              <a:t>E-R</a:t>
            </a:r>
            <a:r>
              <a:rPr kumimoji="0" lang="zh-CN" altLang="en-US" sz="2200"/>
              <a:t>图</a:t>
            </a:r>
          </a:p>
        </p:txBody>
      </p:sp>
      <p:sp>
        <p:nvSpPr>
          <p:cNvPr id="2" name="日期占位符 1"/>
          <p:cNvSpPr>
            <a:spLocks noGrp="1"/>
          </p:cNvSpPr>
          <p:nvPr>
            <p:ph type="dt" sz="half" idx="10"/>
          </p:nvPr>
        </p:nvSpPr>
        <p:spPr/>
        <p:txBody>
          <a:bodyPr/>
          <a:lstStyle/>
          <a:p>
            <a:pPr>
              <a:defRPr/>
            </a:pPr>
            <a:fld id="{961FFD58-415F-4C95-B49A-1B9A74772FEF}"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171</a:t>
            </a:fld>
            <a:endParaRPr lang="en-US" altLang="zh-CN"/>
          </a:p>
        </p:txBody>
      </p:sp>
    </p:spTree>
    <p:extLst>
      <p:ext uri="{BB962C8B-B14F-4D97-AF65-F5344CB8AC3E}">
        <p14:creationId xmlns:p14="http://schemas.microsoft.com/office/powerpoint/2010/main" val="260152370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p:txBody>
          <a:bodyPr/>
          <a:lstStyle/>
          <a:p>
            <a:r>
              <a:rPr lang="en-US" altLang="zh-CN" smtClean="0"/>
              <a:t>An Introduction to Database System  /314</a:t>
            </a:r>
            <a:endParaRPr lang="en-US" altLang="zh-CN"/>
          </a:p>
        </p:txBody>
      </p:sp>
      <p:sp>
        <p:nvSpPr>
          <p:cNvPr id="516098" name="Rectangle 2"/>
          <p:cNvSpPr>
            <a:spLocks noGrp="1" noChangeArrowheads="1"/>
          </p:cNvSpPr>
          <p:nvPr>
            <p:ph type="title"/>
          </p:nvPr>
        </p:nvSpPr>
        <p:spPr/>
        <p:txBody>
          <a:bodyPr/>
          <a:lstStyle/>
          <a:p>
            <a:r>
              <a:rPr lang="zh-CN" altLang="en-US" sz="2800">
                <a:ea typeface="宋体" charset="-122"/>
              </a:rPr>
              <a:t>消除冗余，设计生成基本</a:t>
            </a:r>
            <a:r>
              <a:rPr lang="en-US" altLang="zh-CN" sz="2800">
                <a:ea typeface="宋体" charset="-122"/>
              </a:rPr>
              <a:t>E-R</a:t>
            </a:r>
            <a:r>
              <a:rPr lang="zh-CN" altLang="en-US" sz="2800">
                <a:ea typeface="宋体" charset="-122"/>
              </a:rPr>
              <a:t>图实例（续）</a:t>
            </a:r>
          </a:p>
        </p:txBody>
      </p:sp>
      <p:sp>
        <p:nvSpPr>
          <p:cNvPr id="516099" name="Rectangle 3"/>
          <p:cNvSpPr>
            <a:spLocks noChangeArrowheads="1"/>
          </p:cNvSpPr>
          <p:nvPr/>
        </p:nvSpPr>
        <p:spPr bwMode="auto">
          <a:xfrm>
            <a:off x="1489075" y="-519113"/>
            <a:ext cx="5899150" cy="609601"/>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1" lang="zh-CN" altLang="en-US" sz="1000">
                <a:cs typeface="Times New Roman" pitchFamily="18" charset="0"/>
              </a:rPr>
              <a:t>支持的数据模型，它是各种数据模型的共同基础，因而比数据模型更一般、更抽象、更接近现实世界。</a:t>
            </a:r>
            <a:endParaRPr kumimoji="1" lang="zh-CN" altLang="en-US" sz="1400"/>
          </a:p>
          <a:p>
            <a:pPr algn="l" eaLnBrk="0" hangingPunct="0"/>
            <a:endParaRPr kumimoji="1" lang="en-US" altLang="zh-CN" sz="2400"/>
          </a:p>
        </p:txBody>
      </p:sp>
      <p:sp>
        <p:nvSpPr>
          <p:cNvPr id="516104" name="Rectangle 8"/>
          <p:cNvSpPr>
            <a:spLocks noChangeArrowheads="1"/>
          </p:cNvSpPr>
          <p:nvPr/>
        </p:nvSpPr>
        <p:spPr bwMode="auto">
          <a:xfrm>
            <a:off x="3059113" y="6092825"/>
            <a:ext cx="3352800"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a:t>图</a:t>
            </a:r>
            <a:r>
              <a:rPr kumimoji="1" lang="en-US" altLang="zh-CN"/>
              <a:t>7.29  </a:t>
            </a:r>
            <a:r>
              <a:rPr kumimoji="1" lang="zh-CN" altLang="en-US"/>
              <a:t>劳动人事管理的分</a:t>
            </a:r>
            <a:r>
              <a:rPr kumimoji="1" lang="en-US" altLang="zh-CN"/>
              <a:t>E-R</a:t>
            </a:r>
            <a:r>
              <a:rPr kumimoji="1" lang="zh-CN" altLang="en-US"/>
              <a:t>图</a:t>
            </a:r>
          </a:p>
        </p:txBody>
      </p:sp>
      <p:pic>
        <p:nvPicPr>
          <p:cNvPr id="516106" name="Picture 10" descr="7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4075" y="2565400"/>
            <a:ext cx="4824413"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6107" name="Text Box 11"/>
          <p:cNvSpPr txBox="1">
            <a:spLocks noChangeArrowheads="1"/>
          </p:cNvSpPr>
          <p:nvPr/>
        </p:nvSpPr>
        <p:spPr bwMode="auto">
          <a:xfrm>
            <a:off x="346075" y="1773238"/>
            <a:ext cx="3429000" cy="42703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2200"/>
              <a:t>该厂劳动人事管理分</a:t>
            </a:r>
            <a:r>
              <a:rPr kumimoji="0" lang="en-US" altLang="zh-CN" sz="2200"/>
              <a:t>E-R</a:t>
            </a:r>
            <a:r>
              <a:rPr kumimoji="0" lang="zh-CN" altLang="en-US" sz="2200"/>
              <a:t>图</a:t>
            </a:r>
          </a:p>
        </p:txBody>
      </p:sp>
      <p:sp>
        <p:nvSpPr>
          <p:cNvPr id="2" name="日期占位符 1"/>
          <p:cNvSpPr>
            <a:spLocks noGrp="1"/>
          </p:cNvSpPr>
          <p:nvPr>
            <p:ph type="dt" sz="half" idx="10"/>
          </p:nvPr>
        </p:nvSpPr>
        <p:spPr/>
        <p:txBody>
          <a:bodyPr/>
          <a:lstStyle/>
          <a:p>
            <a:pPr>
              <a:defRPr/>
            </a:pPr>
            <a:fld id="{23F1C4CF-1D25-4E98-9F7F-84D722A4BF10}"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172</a:t>
            </a:fld>
            <a:endParaRPr lang="en-US" altLang="zh-CN"/>
          </a:p>
        </p:txBody>
      </p:sp>
    </p:spTree>
    <p:extLst>
      <p:ext uri="{BB962C8B-B14F-4D97-AF65-F5344CB8AC3E}">
        <p14:creationId xmlns:p14="http://schemas.microsoft.com/office/powerpoint/2010/main" val="3773682607"/>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p:txBody>
          <a:bodyPr/>
          <a:lstStyle/>
          <a:p>
            <a:r>
              <a:rPr lang="en-US" altLang="zh-CN" smtClean="0"/>
              <a:t>An Introduction to Database System  /314</a:t>
            </a:r>
            <a:endParaRPr lang="en-US" altLang="zh-CN"/>
          </a:p>
        </p:txBody>
      </p:sp>
      <p:sp>
        <p:nvSpPr>
          <p:cNvPr id="517122" name="Rectangle 2"/>
          <p:cNvSpPr>
            <a:spLocks noGrp="1" noChangeArrowheads="1"/>
          </p:cNvSpPr>
          <p:nvPr>
            <p:ph type="title"/>
          </p:nvPr>
        </p:nvSpPr>
        <p:spPr/>
        <p:txBody>
          <a:bodyPr/>
          <a:lstStyle/>
          <a:p>
            <a:r>
              <a:rPr lang="zh-CN" altLang="en-US" sz="2800">
                <a:ea typeface="宋体" charset="-122"/>
              </a:rPr>
              <a:t>消除冗余，设计生成基本</a:t>
            </a:r>
            <a:r>
              <a:rPr lang="en-US" altLang="zh-CN" sz="2800">
                <a:ea typeface="宋体" charset="-122"/>
              </a:rPr>
              <a:t>E-R</a:t>
            </a:r>
            <a:r>
              <a:rPr lang="zh-CN" altLang="en-US" sz="2800">
                <a:ea typeface="宋体" charset="-122"/>
              </a:rPr>
              <a:t>图实例（续）</a:t>
            </a:r>
          </a:p>
        </p:txBody>
      </p:sp>
      <p:sp>
        <p:nvSpPr>
          <p:cNvPr id="517123" name="Rectangle 3"/>
          <p:cNvSpPr>
            <a:spLocks noChangeArrowheads="1"/>
          </p:cNvSpPr>
          <p:nvPr/>
        </p:nvSpPr>
        <p:spPr bwMode="auto">
          <a:xfrm>
            <a:off x="1489075" y="-519113"/>
            <a:ext cx="5899150" cy="609601"/>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1" lang="zh-CN" altLang="en-US" sz="1000">
                <a:cs typeface="Times New Roman" pitchFamily="18" charset="0"/>
              </a:rPr>
              <a:t>支持的数据模型，它是各种数据模型的共同基础，因而比数据模型更一般、更抽象、更接近现实世界。</a:t>
            </a:r>
            <a:endParaRPr kumimoji="1" lang="zh-CN" altLang="en-US" sz="1400"/>
          </a:p>
          <a:p>
            <a:pPr algn="l" eaLnBrk="0" hangingPunct="0"/>
            <a:endParaRPr kumimoji="1" lang="en-US" altLang="zh-CN" sz="2400"/>
          </a:p>
        </p:txBody>
      </p:sp>
      <p:sp>
        <p:nvSpPr>
          <p:cNvPr id="517129" name="Rectangle 9"/>
          <p:cNvSpPr>
            <a:spLocks noChangeArrowheads="1"/>
          </p:cNvSpPr>
          <p:nvPr/>
        </p:nvSpPr>
        <p:spPr bwMode="auto">
          <a:xfrm>
            <a:off x="717550" y="1543050"/>
            <a:ext cx="2987675" cy="42703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2200"/>
              <a:t>系统的基本</a:t>
            </a:r>
            <a:r>
              <a:rPr kumimoji="1" lang="en-US" altLang="zh-CN" sz="2200"/>
              <a:t>E-R(</a:t>
            </a:r>
            <a:r>
              <a:rPr kumimoji="1" lang="zh-CN" altLang="en-US" sz="2200"/>
              <a:t>图</a:t>
            </a:r>
            <a:r>
              <a:rPr kumimoji="1" lang="en-US" altLang="zh-CN" sz="2200"/>
              <a:t>7.30)</a:t>
            </a:r>
            <a:endParaRPr kumimoji="1" lang="en-US" altLang="zh-CN" sz="2000" b="1"/>
          </a:p>
        </p:txBody>
      </p:sp>
      <p:sp>
        <p:nvSpPr>
          <p:cNvPr id="517130" name="Text Box 10"/>
          <p:cNvSpPr txBox="1">
            <a:spLocks noChangeArrowheads="1"/>
          </p:cNvSpPr>
          <p:nvPr/>
        </p:nvSpPr>
        <p:spPr bwMode="auto">
          <a:xfrm>
            <a:off x="323528" y="6452104"/>
            <a:ext cx="3209925"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200" dirty="0"/>
              <a:t>某工厂管理信息系统的基本</a:t>
            </a:r>
            <a:r>
              <a:rPr kumimoji="0" lang="en-US" altLang="zh-CN" sz="1200" dirty="0"/>
              <a:t>E-R</a:t>
            </a:r>
            <a:r>
              <a:rPr kumimoji="0" lang="zh-CN" altLang="en-US" sz="1200" dirty="0"/>
              <a:t>图</a:t>
            </a:r>
            <a:r>
              <a:rPr kumimoji="0" lang="zh-CN" altLang="en-US" sz="1800" b="1" dirty="0"/>
              <a:t> </a:t>
            </a:r>
          </a:p>
        </p:txBody>
      </p:sp>
      <p:pic>
        <p:nvPicPr>
          <p:cNvPr id="517131" name="Picture 11" descr="7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2060575"/>
            <a:ext cx="6264275"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0369F7CE-62B5-4E37-96F0-9927503FA4AC}"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173</a:t>
            </a:fld>
            <a:endParaRPr lang="en-US" altLang="zh-CN"/>
          </a:p>
        </p:txBody>
      </p:sp>
    </p:spTree>
    <p:extLst>
      <p:ext uri="{BB962C8B-B14F-4D97-AF65-F5344CB8AC3E}">
        <p14:creationId xmlns:p14="http://schemas.microsoft.com/office/powerpoint/2010/main" val="1430588212"/>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57699" name="Rectangle 2"/>
          <p:cNvSpPr>
            <a:spLocks noGrp="1" noChangeArrowheads="1"/>
          </p:cNvSpPr>
          <p:nvPr>
            <p:ph type="title"/>
          </p:nvPr>
        </p:nvSpPr>
        <p:spPr/>
        <p:txBody>
          <a:bodyPr/>
          <a:lstStyle/>
          <a:p>
            <a:pPr eaLnBrk="1" hangingPunct="1"/>
            <a:r>
              <a:rPr lang="zh-CN" altLang="en-US" smtClean="0"/>
              <a:t>三、验证整体概念结构</a:t>
            </a:r>
          </a:p>
        </p:txBody>
      </p:sp>
      <p:sp>
        <p:nvSpPr>
          <p:cNvPr id="157700" name="Rectangle 3"/>
          <p:cNvSpPr>
            <a:spLocks noGrp="1" noChangeArrowheads="1"/>
          </p:cNvSpPr>
          <p:nvPr>
            <p:ph type="body" idx="1"/>
          </p:nvPr>
        </p:nvSpPr>
        <p:spPr/>
        <p:txBody>
          <a:bodyPr/>
          <a:lstStyle/>
          <a:p>
            <a:pPr eaLnBrk="1" hangingPunct="1">
              <a:lnSpc>
                <a:spcPct val="110000"/>
              </a:lnSpc>
            </a:pPr>
            <a:r>
              <a:rPr lang="zh-CN" altLang="en-US" sz="2600" smtClean="0"/>
              <a:t>视图集成后形成一个整体的数据库概念结构，对该整体概念结构还必须进行进一步验证，确保它能够满足下列条件</a:t>
            </a:r>
            <a:r>
              <a:rPr lang="zh-CN" altLang="en-US" smtClean="0"/>
              <a:t>：</a:t>
            </a:r>
          </a:p>
          <a:p>
            <a:pPr lvl="1" eaLnBrk="1" hangingPunct="1">
              <a:lnSpc>
                <a:spcPct val="110000"/>
              </a:lnSpc>
            </a:pPr>
            <a:r>
              <a:rPr lang="zh-CN" altLang="en-US" smtClean="0"/>
              <a:t>整体概念结构内部必须具有一致性，不存在互相矛盾的表达。</a:t>
            </a:r>
          </a:p>
          <a:p>
            <a:pPr lvl="1" eaLnBrk="1" hangingPunct="1">
              <a:lnSpc>
                <a:spcPct val="110000"/>
              </a:lnSpc>
            </a:pPr>
            <a:r>
              <a:rPr lang="zh-CN" altLang="en-US" smtClean="0"/>
              <a:t>整体概念结构能准确地反映原来的每个视图结构，包括属性、实体及实体间的联系。</a:t>
            </a:r>
          </a:p>
          <a:p>
            <a:pPr lvl="1" eaLnBrk="1" hangingPunct="1">
              <a:lnSpc>
                <a:spcPct val="110000"/>
              </a:lnSpc>
            </a:pPr>
            <a:r>
              <a:rPr lang="zh-CN" altLang="en-US" smtClean="0"/>
              <a:t>整体概念结构能满足需要分析阶段所确定的所有要求。</a:t>
            </a:r>
          </a:p>
        </p:txBody>
      </p:sp>
      <p:sp>
        <p:nvSpPr>
          <p:cNvPr id="2" name="日期占位符 1"/>
          <p:cNvSpPr>
            <a:spLocks noGrp="1"/>
          </p:cNvSpPr>
          <p:nvPr>
            <p:ph type="dt" sz="half" idx="10"/>
          </p:nvPr>
        </p:nvSpPr>
        <p:spPr/>
        <p:txBody>
          <a:bodyPr/>
          <a:lstStyle/>
          <a:p>
            <a:pPr>
              <a:defRPr/>
            </a:pPr>
            <a:fld id="{393B2C8E-2EEB-4AE2-A0C2-449FFC34A412}"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174</a:t>
            </a:fld>
            <a:endParaRPr lang="en-US" altLang="zh-CN"/>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58723" name="Rectangle 2"/>
          <p:cNvSpPr>
            <a:spLocks noGrp="1" noChangeArrowheads="1"/>
          </p:cNvSpPr>
          <p:nvPr>
            <p:ph type="title"/>
          </p:nvPr>
        </p:nvSpPr>
        <p:spPr/>
        <p:txBody>
          <a:bodyPr/>
          <a:lstStyle/>
          <a:p>
            <a:pPr eaLnBrk="1" hangingPunct="1"/>
            <a:r>
              <a:rPr lang="zh-CN" altLang="en-US" smtClean="0"/>
              <a:t>验证整体概念结构（续）</a:t>
            </a:r>
          </a:p>
        </p:txBody>
      </p:sp>
      <p:sp>
        <p:nvSpPr>
          <p:cNvPr id="158724" name="Rectangle 3"/>
          <p:cNvSpPr>
            <a:spLocks noGrp="1" noChangeArrowheads="1"/>
          </p:cNvSpPr>
          <p:nvPr>
            <p:ph type="body" idx="1"/>
          </p:nvPr>
        </p:nvSpPr>
        <p:spPr/>
        <p:txBody>
          <a:bodyPr/>
          <a:lstStyle/>
          <a:p>
            <a:pPr eaLnBrk="1" hangingPunct="1">
              <a:lnSpc>
                <a:spcPct val="130000"/>
              </a:lnSpc>
            </a:pPr>
            <a:r>
              <a:rPr lang="zh-CN" altLang="en-US" smtClean="0"/>
              <a:t>整体概念结构最终还应该提交给用户，征求用户和有关人员的意见，进行评审、修改和优化，然后把它确定下来，作为数据库的概念结构，作为进一步设计数据库的依据</a:t>
            </a:r>
            <a:r>
              <a:rPr lang="zh-CN" altLang="en-US" sz="2600" smtClean="0"/>
              <a:t>。</a:t>
            </a:r>
            <a:endParaRPr lang="zh-CN" altLang="en-US" smtClean="0"/>
          </a:p>
        </p:txBody>
      </p:sp>
      <p:sp>
        <p:nvSpPr>
          <p:cNvPr id="2" name="日期占位符 1"/>
          <p:cNvSpPr>
            <a:spLocks noGrp="1"/>
          </p:cNvSpPr>
          <p:nvPr>
            <p:ph type="dt" sz="half" idx="10"/>
          </p:nvPr>
        </p:nvSpPr>
        <p:spPr/>
        <p:txBody>
          <a:bodyPr/>
          <a:lstStyle/>
          <a:p>
            <a:pPr>
              <a:defRPr/>
            </a:pPr>
            <a:fld id="{39FD46AC-38C2-4E6A-9D59-B348BA5BB2BC}"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175</a:t>
            </a:fld>
            <a:endParaRPr lang="en-US" altLang="zh-CN"/>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59747" name="Rectangle 2"/>
          <p:cNvSpPr>
            <a:spLocks noGrp="1" noChangeArrowheads="1"/>
          </p:cNvSpPr>
          <p:nvPr>
            <p:ph type="title"/>
          </p:nvPr>
        </p:nvSpPr>
        <p:spPr/>
        <p:txBody>
          <a:bodyPr/>
          <a:lstStyle/>
          <a:p>
            <a:pPr eaLnBrk="1" hangingPunct="1"/>
            <a:r>
              <a:rPr lang="zh-CN" altLang="en-US" sz="4600" smtClean="0"/>
              <a:t>数据库设计</a:t>
            </a:r>
          </a:p>
        </p:txBody>
      </p:sp>
      <p:sp>
        <p:nvSpPr>
          <p:cNvPr id="159748" name="Rectangle 3"/>
          <p:cNvSpPr>
            <a:spLocks noGrp="1" noChangeArrowheads="1"/>
          </p:cNvSpPr>
          <p:nvPr>
            <p:ph type="body" idx="1"/>
          </p:nvPr>
        </p:nvSpPr>
        <p:spPr/>
        <p:txBody>
          <a:bodyPr/>
          <a:lstStyle/>
          <a:p>
            <a:pPr eaLnBrk="1" hangingPunct="1">
              <a:lnSpc>
                <a:spcPct val="90000"/>
              </a:lnSpc>
            </a:pPr>
            <a:r>
              <a:rPr lang="zh-CN" altLang="en-US" sz="3400" smtClean="0"/>
              <a:t>数据库的设计过程</a:t>
            </a:r>
          </a:p>
          <a:p>
            <a:pPr lvl="1" eaLnBrk="1" hangingPunct="1">
              <a:lnSpc>
                <a:spcPct val="90000"/>
              </a:lnSpc>
            </a:pPr>
            <a:r>
              <a:rPr lang="zh-CN" altLang="en-US" smtClean="0"/>
              <a:t>需求分析</a:t>
            </a:r>
          </a:p>
          <a:p>
            <a:pPr lvl="1" eaLnBrk="1" hangingPunct="1">
              <a:lnSpc>
                <a:spcPct val="90000"/>
              </a:lnSpc>
            </a:pPr>
            <a:r>
              <a:rPr lang="zh-CN" altLang="en-US" smtClean="0"/>
              <a:t>概念结构设计</a:t>
            </a:r>
          </a:p>
          <a:p>
            <a:pPr lvl="1" eaLnBrk="1" hangingPunct="1">
              <a:lnSpc>
                <a:spcPct val="90000"/>
              </a:lnSpc>
            </a:pPr>
            <a:r>
              <a:rPr lang="zh-CN" altLang="en-US" smtClean="0"/>
              <a:t>逻辑结构设计</a:t>
            </a:r>
          </a:p>
          <a:p>
            <a:pPr lvl="1" eaLnBrk="1" hangingPunct="1">
              <a:lnSpc>
                <a:spcPct val="90000"/>
              </a:lnSpc>
            </a:pPr>
            <a:r>
              <a:rPr lang="zh-CN" altLang="en-US" smtClean="0"/>
              <a:t>物理数据库设计</a:t>
            </a:r>
          </a:p>
          <a:p>
            <a:pPr lvl="1" eaLnBrk="1" hangingPunct="1">
              <a:lnSpc>
                <a:spcPct val="90000"/>
              </a:lnSpc>
            </a:pPr>
            <a:r>
              <a:rPr lang="zh-CN" altLang="en-US" smtClean="0"/>
              <a:t>实施</a:t>
            </a:r>
          </a:p>
          <a:p>
            <a:pPr lvl="1" eaLnBrk="1" hangingPunct="1">
              <a:lnSpc>
                <a:spcPct val="90000"/>
              </a:lnSpc>
            </a:pPr>
            <a:r>
              <a:rPr lang="zh-CN" altLang="en-US" smtClean="0"/>
              <a:t>运行维护</a:t>
            </a:r>
          </a:p>
          <a:p>
            <a:pPr lvl="1" eaLnBrk="1" hangingPunct="1">
              <a:lnSpc>
                <a:spcPct val="90000"/>
              </a:lnSpc>
              <a:buFont typeface="Wingdings" pitchFamily="2" charset="2"/>
              <a:buNone/>
            </a:pPr>
            <a:r>
              <a:rPr lang="zh-CN" altLang="en-US" smtClean="0"/>
              <a:t>设计过程中往往还会有许多反复。</a:t>
            </a:r>
          </a:p>
        </p:txBody>
      </p:sp>
      <p:sp>
        <p:nvSpPr>
          <p:cNvPr id="2" name="日期占位符 1"/>
          <p:cNvSpPr>
            <a:spLocks noGrp="1"/>
          </p:cNvSpPr>
          <p:nvPr>
            <p:ph type="dt" sz="half" idx="10"/>
          </p:nvPr>
        </p:nvSpPr>
        <p:spPr/>
        <p:txBody>
          <a:bodyPr/>
          <a:lstStyle/>
          <a:p>
            <a:pPr>
              <a:defRPr/>
            </a:pPr>
            <a:fld id="{FFB51208-02F4-45D8-A72D-A7371B45DA8C}"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176</a:t>
            </a:fld>
            <a:endParaRPr lang="en-US" altLang="zh-CN"/>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60771" name="Rectangle 2"/>
          <p:cNvSpPr>
            <a:spLocks noGrp="1" noChangeArrowheads="1"/>
          </p:cNvSpPr>
          <p:nvPr>
            <p:ph type="title"/>
          </p:nvPr>
        </p:nvSpPr>
        <p:spPr/>
        <p:txBody>
          <a:bodyPr/>
          <a:lstStyle/>
          <a:p>
            <a:pPr eaLnBrk="1" hangingPunct="1"/>
            <a:r>
              <a:rPr lang="zh-CN" altLang="en-US" smtClean="0"/>
              <a:t>概念结构设计小结</a:t>
            </a:r>
          </a:p>
        </p:txBody>
      </p:sp>
      <p:sp>
        <p:nvSpPr>
          <p:cNvPr id="160772" name="Rectangle 3"/>
          <p:cNvSpPr>
            <a:spLocks noGrp="1" noChangeArrowheads="1"/>
          </p:cNvSpPr>
          <p:nvPr>
            <p:ph type="body" idx="1"/>
          </p:nvPr>
        </p:nvSpPr>
        <p:spPr/>
        <p:txBody>
          <a:bodyPr/>
          <a:lstStyle/>
          <a:p>
            <a:pPr eaLnBrk="1" hangingPunct="1"/>
            <a:r>
              <a:rPr lang="zh-CN" altLang="en-US" smtClean="0"/>
              <a:t>什么是概念结构设计</a:t>
            </a:r>
          </a:p>
        </p:txBody>
      </p:sp>
      <p:grpSp>
        <p:nvGrpSpPr>
          <p:cNvPr id="160773" name="Group 4"/>
          <p:cNvGrpSpPr>
            <a:grpSpLocks/>
          </p:cNvGrpSpPr>
          <p:nvPr/>
        </p:nvGrpSpPr>
        <p:grpSpPr bwMode="auto">
          <a:xfrm>
            <a:off x="2133600" y="2819400"/>
            <a:ext cx="5867400" cy="3124200"/>
            <a:chOff x="2400" y="6840"/>
            <a:chExt cx="4440" cy="2760"/>
          </a:xfrm>
        </p:grpSpPr>
        <p:sp>
          <p:nvSpPr>
            <p:cNvPr id="160774" name="Text Box 5"/>
            <p:cNvSpPr txBox="1">
              <a:spLocks noChangeArrowheads="1"/>
            </p:cNvSpPr>
            <p:nvPr/>
          </p:nvSpPr>
          <p:spPr bwMode="auto">
            <a:xfrm>
              <a:off x="2400" y="6840"/>
              <a:ext cx="1440" cy="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800" b="1">
                  <a:latin typeface="Times New Roman" pitchFamily="18" charset="0"/>
                </a:rPr>
                <a:t>现实世界</a:t>
              </a:r>
            </a:p>
          </p:txBody>
        </p:sp>
        <p:sp>
          <p:nvSpPr>
            <p:cNvPr id="160775" name="Text Box 6"/>
            <p:cNvSpPr txBox="1">
              <a:spLocks noChangeArrowheads="1"/>
            </p:cNvSpPr>
            <p:nvPr/>
          </p:nvSpPr>
          <p:spPr bwMode="auto">
            <a:xfrm>
              <a:off x="2400" y="9000"/>
              <a:ext cx="1440" cy="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800" b="1">
                  <a:latin typeface="Times New Roman" pitchFamily="18" charset="0"/>
                </a:rPr>
                <a:t>机器世界</a:t>
              </a:r>
              <a:endParaRPr lang="zh-CN" altLang="en-US" sz="2400">
                <a:latin typeface="Times New Roman" pitchFamily="18" charset="0"/>
              </a:endParaRPr>
            </a:p>
          </p:txBody>
        </p:sp>
        <p:sp>
          <p:nvSpPr>
            <p:cNvPr id="160776" name="Text Box 7"/>
            <p:cNvSpPr txBox="1">
              <a:spLocks noChangeArrowheads="1"/>
            </p:cNvSpPr>
            <p:nvPr/>
          </p:nvSpPr>
          <p:spPr bwMode="auto">
            <a:xfrm>
              <a:off x="2400" y="7920"/>
              <a:ext cx="1440" cy="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800" b="1">
                  <a:latin typeface="Times New Roman" pitchFamily="18" charset="0"/>
                </a:rPr>
                <a:t>信息世界</a:t>
              </a:r>
              <a:endParaRPr lang="zh-CN" altLang="en-US" sz="2400">
                <a:latin typeface="Times New Roman" pitchFamily="18" charset="0"/>
              </a:endParaRPr>
            </a:p>
          </p:txBody>
        </p:sp>
        <p:sp>
          <p:nvSpPr>
            <p:cNvPr id="160777" name="Line 8"/>
            <p:cNvSpPr>
              <a:spLocks noChangeShapeType="1"/>
            </p:cNvSpPr>
            <p:nvPr/>
          </p:nvSpPr>
          <p:spPr bwMode="auto">
            <a:xfrm>
              <a:off x="3000" y="7440"/>
              <a:ext cx="0" cy="4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778" name="Line 9"/>
            <p:cNvSpPr>
              <a:spLocks noChangeShapeType="1"/>
            </p:cNvSpPr>
            <p:nvPr/>
          </p:nvSpPr>
          <p:spPr bwMode="auto">
            <a:xfrm>
              <a:off x="3000" y="8520"/>
              <a:ext cx="0" cy="4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779" name="Text Box 10"/>
            <p:cNvSpPr txBox="1">
              <a:spLocks noChangeArrowheads="1"/>
            </p:cNvSpPr>
            <p:nvPr/>
          </p:nvSpPr>
          <p:spPr bwMode="auto">
            <a:xfrm>
              <a:off x="4800" y="6840"/>
              <a:ext cx="13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zh-CN" altLang="en-US" sz="2800" b="1">
                  <a:latin typeface="Times New Roman" pitchFamily="18" charset="0"/>
                </a:rPr>
                <a:t>需求分析</a:t>
              </a:r>
              <a:endParaRPr lang="zh-CN" altLang="en-US" sz="2400" b="1">
                <a:latin typeface="Times New Roman" pitchFamily="18" charset="0"/>
              </a:endParaRPr>
            </a:p>
          </p:txBody>
        </p:sp>
        <p:sp>
          <p:nvSpPr>
            <p:cNvPr id="160780" name="Text Box 11"/>
            <p:cNvSpPr txBox="1">
              <a:spLocks noChangeArrowheads="1"/>
            </p:cNvSpPr>
            <p:nvPr/>
          </p:nvSpPr>
          <p:spPr bwMode="auto">
            <a:xfrm>
              <a:off x="4800" y="7920"/>
              <a:ext cx="20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zh-CN" altLang="en-US" sz="2800" b="1">
                  <a:latin typeface="Times New Roman" pitchFamily="18" charset="0"/>
                </a:rPr>
                <a:t>概念结构设计</a:t>
              </a:r>
              <a:endParaRPr lang="zh-CN" altLang="en-US" sz="2400" b="1">
                <a:latin typeface="Times New Roman" pitchFamily="18" charset="0"/>
              </a:endParaRPr>
            </a:p>
          </p:txBody>
        </p:sp>
      </p:grpSp>
      <p:sp>
        <p:nvSpPr>
          <p:cNvPr id="2" name="日期占位符 1"/>
          <p:cNvSpPr>
            <a:spLocks noGrp="1"/>
          </p:cNvSpPr>
          <p:nvPr>
            <p:ph type="dt" sz="half" idx="10"/>
          </p:nvPr>
        </p:nvSpPr>
        <p:spPr/>
        <p:txBody>
          <a:bodyPr/>
          <a:lstStyle/>
          <a:p>
            <a:pPr>
              <a:defRPr/>
            </a:pPr>
            <a:fld id="{7DAD9255-D76C-4FFB-8856-66DA695C2191}"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177</a:t>
            </a:fld>
            <a:endParaRPr lang="en-US" altLang="zh-CN"/>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61795" name="Rectangle 2"/>
          <p:cNvSpPr>
            <a:spLocks noGrp="1" noChangeArrowheads="1"/>
          </p:cNvSpPr>
          <p:nvPr>
            <p:ph type="title"/>
          </p:nvPr>
        </p:nvSpPr>
        <p:spPr/>
        <p:txBody>
          <a:bodyPr/>
          <a:lstStyle/>
          <a:p>
            <a:pPr eaLnBrk="1" hangingPunct="1"/>
            <a:r>
              <a:rPr lang="zh-CN" altLang="en-US" smtClean="0"/>
              <a:t>概念结构设计小结</a:t>
            </a:r>
          </a:p>
        </p:txBody>
      </p:sp>
      <p:sp>
        <p:nvSpPr>
          <p:cNvPr id="161796" name="Rectangle 3"/>
          <p:cNvSpPr>
            <a:spLocks noGrp="1" noChangeArrowheads="1"/>
          </p:cNvSpPr>
          <p:nvPr>
            <p:ph type="body" idx="1"/>
          </p:nvPr>
        </p:nvSpPr>
        <p:spPr/>
        <p:txBody>
          <a:bodyPr/>
          <a:lstStyle/>
          <a:p>
            <a:pPr eaLnBrk="1" hangingPunct="1">
              <a:lnSpc>
                <a:spcPct val="130000"/>
              </a:lnSpc>
            </a:pPr>
            <a:r>
              <a:rPr lang="zh-CN" altLang="en-US" smtClean="0"/>
              <a:t>概念结构设计的步骤</a:t>
            </a:r>
          </a:p>
          <a:p>
            <a:pPr lvl="1" eaLnBrk="1" hangingPunct="1">
              <a:lnSpc>
                <a:spcPct val="130000"/>
              </a:lnSpc>
            </a:pPr>
            <a:r>
              <a:rPr lang="zh-CN" altLang="en-US" smtClean="0"/>
              <a:t>抽象数据并设计局部视图</a:t>
            </a:r>
          </a:p>
          <a:p>
            <a:pPr lvl="1" eaLnBrk="1" hangingPunct="1">
              <a:lnSpc>
                <a:spcPct val="130000"/>
              </a:lnSpc>
            </a:pPr>
            <a:r>
              <a:rPr lang="zh-CN" altLang="en-US" smtClean="0"/>
              <a:t>集成局部视图，得到全局概念结构</a:t>
            </a:r>
          </a:p>
          <a:p>
            <a:pPr lvl="1" eaLnBrk="1" hangingPunct="1">
              <a:lnSpc>
                <a:spcPct val="130000"/>
              </a:lnSpc>
            </a:pPr>
            <a:r>
              <a:rPr lang="zh-CN" altLang="en-US" smtClean="0"/>
              <a:t>验证整体概念结构</a:t>
            </a:r>
          </a:p>
          <a:p>
            <a:pPr lvl="1" eaLnBrk="1" hangingPunct="1">
              <a:lnSpc>
                <a:spcPct val="130000"/>
              </a:lnSpc>
            </a:pPr>
            <a:endParaRPr lang="en-US" altLang="zh-CN" smtClean="0"/>
          </a:p>
        </p:txBody>
      </p:sp>
      <p:sp>
        <p:nvSpPr>
          <p:cNvPr id="2" name="日期占位符 1"/>
          <p:cNvSpPr>
            <a:spLocks noGrp="1"/>
          </p:cNvSpPr>
          <p:nvPr>
            <p:ph type="dt" sz="half" idx="10"/>
          </p:nvPr>
        </p:nvSpPr>
        <p:spPr/>
        <p:txBody>
          <a:bodyPr/>
          <a:lstStyle/>
          <a:p>
            <a:pPr>
              <a:defRPr/>
            </a:pPr>
            <a:fld id="{9524C3B0-46AF-4AA7-8EEA-DB8DB598DED8}"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178</a:t>
            </a:fld>
            <a:endParaRPr lang="en-US" altLang="zh-CN"/>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62819" name="Rectangle 2"/>
          <p:cNvSpPr>
            <a:spLocks noGrp="1" noChangeArrowheads="1"/>
          </p:cNvSpPr>
          <p:nvPr>
            <p:ph type="title"/>
          </p:nvPr>
        </p:nvSpPr>
        <p:spPr/>
        <p:txBody>
          <a:bodyPr/>
          <a:lstStyle/>
          <a:p>
            <a:pPr eaLnBrk="1" hangingPunct="1"/>
            <a:r>
              <a:rPr lang="zh-CN" altLang="en-US" smtClean="0"/>
              <a:t>概念结构设计小结</a:t>
            </a:r>
          </a:p>
        </p:txBody>
      </p:sp>
      <p:sp>
        <p:nvSpPr>
          <p:cNvPr id="162820" name="Rectangle 3"/>
          <p:cNvSpPr>
            <a:spLocks noGrp="1" noChangeArrowheads="1"/>
          </p:cNvSpPr>
          <p:nvPr>
            <p:ph type="body" idx="1"/>
          </p:nvPr>
        </p:nvSpPr>
        <p:spPr/>
        <p:txBody>
          <a:bodyPr/>
          <a:lstStyle/>
          <a:p>
            <a:pPr eaLnBrk="1" hangingPunct="1">
              <a:lnSpc>
                <a:spcPct val="130000"/>
              </a:lnSpc>
            </a:pPr>
            <a:r>
              <a:rPr lang="zh-CN" altLang="en-US" smtClean="0"/>
              <a:t>数据抽象</a:t>
            </a:r>
          </a:p>
          <a:p>
            <a:pPr lvl="1" eaLnBrk="1" hangingPunct="1">
              <a:lnSpc>
                <a:spcPct val="130000"/>
              </a:lnSpc>
            </a:pPr>
            <a:r>
              <a:rPr lang="zh-CN" altLang="en-US" smtClean="0"/>
              <a:t>分类</a:t>
            </a:r>
          </a:p>
          <a:p>
            <a:pPr lvl="1" eaLnBrk="1" hangingPunct="1">
              <a:lnSpc>
                <a:spcPct val="130000"/>
              </a:lnSpc>
            </a:pPr>
            <a:r>
              <a:rPr lang="zh-CN" altLang="en-US" smtClean="0"/>
              <a:t>聚集</a:t>
            </a:r>
          </a:p>
          <a:p>
            <a:pPr lvl="1" eaLnBrk="1" hangingPunct="1">
              <a:lnSpc>
                <a:spcPct val="130000"/>
              </a:lnSpc>
            </a:pPr>
            <a:r>
              <a:rPr lang="zh-CN" altLang="en-US" smtClean="0"/>
              <a:t>概括</a:t>
            </a:r>
          </a:p>
          <a:p>
            <a:pPr lvl="1" eaLnBrk="1" hangingPunct="1">
              <a:lnSpc>
                <a:spcPct val="130000"/>
              </a:lnSpc>
            </a:pPr>
            <a:endParaRPr lang="en-US" altLang="zh-CN" smtClean="0"/>
          </a:p>
        </p:txBody>
      </p:sp>
      <p:sp>
        <p:nvSpPr>
          <p:cNvPr id="2" name="日期占位符 1"/>
          <p:cNvSpPr>
            <a:spLocks noGrp="1"/>
          </p:cNvSpPr>
          <p:nvPr>
            <p:ph type="dt" sz="half" idx="10"/>
          </p:nvPr>
        </p:nvSpPr>
        <p:spPr/>
        <p:txBody>
          <a:bodyPr/>
          <a:lstStyle/>
          <a:p>
            <a:pPr>
              <a:defRPr/>
            </a:pPr>
            <a:fld id="{A9C85102-1296-4407-B5A6-CAC5CF7B0281}"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179</a:t>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0483" name="Rectangle 2"/>
          <p:cNvSpPr>
            <a:spLocks noGrp="1" noChangeArrowheads="1"/>
          </p:cNvSpPr>
          <p:nvPr>
            <p:ph type="title"/>
          </p:nvPr>
        </p:nvSpPr>
        <p:spPr/>
        <p:txBody>
          <a:bodyPr/>
          <a:lstStyle/>
          <a:p>
            <a:pPr eaLnBrk="1" hangingPunct="1"/>
            <a:r>
              <a:rPr lang="zh-CN" altLang="en-US" smtClean="0"/>
              <a:t>数据库设计的基本步骤</a:t>
            </a:r>
          </a:p>
        </p:txBody>
      </p:sp>
      <p:sp>
        <p:nvSpPr>
          <p:cNvPr id="20484" name="Rectangle 3"/>
          <p:cNvSpPr>
            <a:spLocks noGrp="1" noChangeArrowheads="1"/>
          </p:cNvSpPr>
          <p:nvPr>
            <p:ph type="body" idx="1"/>
          </p:nvPr>
        </p:nvSpPr>
        <p:spPr>
          <a:xfrm>
            <a:off x="990600" y="1600200"/>
            <a:ext cx="8153400" cy="4114800"/>
          </a:xfrm>
        </p:spPr>
        <p:txBody>
          <a:bodyPr/>
          <a:lstStyle/>
          <a:p>
            <a:pPr eaLnBrk="1" hangingPunct="1">
              <a:lnSpc>
                <a:spcPct val="90000"/>
              </a:lnSpc>
              <a:buFont typeface="Wingdings" pitchFamily="2" charset="2"/>
              <a:buNone/>
            </a:pPr>
            <a:r>
              <a:rPr lang="en-US" altLang="zh-CN" dirty="0" smtClean="0">
                <a:solidFill>
                  <a:srgbClr val="2355F3"/>
                </a:solidFill>
              </a:rPr>
              <a:t>2. </a:t>
            </a:r>
            <a:r>
              <a:rPr lang="zh-CN" altLang="en-US" dirty="0" smtClean="0">
                <a:solidFill>
                  <a:srgbClr val="2355F3"/>
                </a:solidFill>
              </a:rPr>
              <a:t>用户</a:t>
            </a:r>
          </a:p>
          <a:p>
            <a:pPr lvl="1" eaLnBrk="1" hangingPunct="1">
              <a:lnSpc>
                <a:spcPct val="140000"/>
              </a:lnSpc>
            </a:pPr>
            <a:r>
              <a:rPr lang="zh-CN" altLang="en-US" sz="3000" dirty="0" smtClean="0"/>
              <a:t>在数据库设计中也是举足轻重的</a:t>
            </a:r>
          </a:p>
          <a:p>
            <a:pPr lvl="1" eaLnBrk="1" hangingPunct="1">
              <a:lnSpc>
                <a:spcPct val="140000"/>
              </a:lnSpc>
            </a:pPr>
            <a:r>
              <a:rPr lang="zh-CN" altLang="en-US" sz="3000" dirty="0" smtClean="0"/>
              <a:t>主要参加需求分析和数据库的运行维护</a:t>
            </a:r>
          </a:p>
          <a:p>
            <a:pPr lvl="1" eaLnBrk="1" hangingPunct="1">
              <a:lnSpc>
                <a:spcPct val="140000"/>
              </a:lnSpc>
            </a:pPr>
            <a:r>
              <a:rPr lang="zh-CN" altLang="en-US" sz="3000" dirty="0" smtClean="0"/>
              <a:t>用户积极参与带来的好处</a:t>
            </a:r>
          </a:p>
          <a:p>
            <a:pPr lvl="2" eaLnBrk="1" hangingPunct="1">
              <a:lnSpc>
                <a:spcPct val="120000"/>
              </a:lnSpc>
            </a:pPr>
            <a:r>
              <a:rPr lang="zh-CN" altLang="en-US" sz="3100" dirty="0" smtClean="0"/>
              <a:t>加速数据库设计</a:t>
            </a:r>
          </a:p>
          <a:p>
            <a:pPr lvl="2" eaLnBrk="1" hangingPunct="1">
              <a:lnSpc>
                <a:spcPct val="120000"/>
              </a:lnSpc>
            </a:pPr>
            <a:r>
              <a:rPr lang="zh-CN" altLang="en-US" sz="3100" dirty="0" smtClean="0"/>
              <a:t>提高数据库设计的质量</a:t>
            </a:r>
          </a:p>
        </p:txBody>
      </p:sp>
      <p:sp>
        <p:nvSpPr>
          <p:cNvPr id="2" name="日期占位符 1"/>
          <p:cNvSpPr>
            <a:spLocks noGrp="1"/>
          </p:cNvSpPr>
          <p:nvPr>
            <p:ph type="dt" sz="half" idx="10"/>
          </p:nvPr>
        </p:nvSpPr>
        <p:spPr/>
        <p:txBody>
          <a:bodyPr/>
          <a:lstStyle/>
          <a:p>
            <a:pPr>
              <a:defRPr/>
            </a:pPr>
            <a:fld id="{2333F98B-D387-40E8-9BB3-59F6E27EA757}"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 calcmode="lin" valueType="num">
                                      <p:cBhvr additive="base">
                                        <p:cTn id="7" dur="500" fill="hold"/>
                                        <p:tgtEl>
                                          <p:spTgt spid="2048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484">
                                            <p:txEl>
                                              <p:pRg st="1" end="1"/>
                                            </p:txEl>
                                          </p:spTgt>
                                        </p:tgtEl>
                                        <p:attrNameLst>
                                          <p:attrName>style.visibility</p:attrName>
                                        </p:attrNameLst>
                                      </p:cBhvr>
                                      <p:to>
                                        <p:strVal val="visible"/>
                                      </p:to>
                                    </p:set>
                                    <p:anim calcmode="lin" valueType="num">
                                      <p:cBhvr additive="base">
                                        <p:cTn id="11" dur="500" fill="hold"/>
                                        <p:tgtEl>
                                          <p:spTgt spid="2048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48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484">
                                            <p:txEl>
                                              <p:pRg st="2" end="2"/>
                                            </p:txEl>
                                          </p:spTgt>
                                        </p:tgtEl>
                                        <p:attrNameLst>
                                          <p:attrName>style.visibility</p:attrName>
                                        </p:attrNameLst>
                                      </p:cBhvr>
                                      <p:to>
                                        <p:strVal val="visible"/>
                                      </p:to>
                                    </p:set>
                                    <p:anim calcmode="lin" valueType="num">
                                      <p:cBhvr additive="base">
                                        <p:cTn id="15" dur="500" fill="hold"/>
                                        <p:tgtEl>
                                          <p:spTgt spid="2048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48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484">
                                            <p:txEl>
                                              <p:pRg st="3" end="3"/>
                                            </p:txEl>
                                          </p:spTgt>
                                        </p:tgtEl>
                                        <p:attrNameLst>
                                          <p:attrName>style.visibility</p:attrName>
                                        </p:attrNameLst>
                                      </p:cBhvr>
                                      <p:to>
                                        <p:strVal val="visible"/>
                                      </p:to>
                                    </p:set>
                                    <p:anim calcmode="lin" valueType="num">
                                      <p:cBhvr additive="base">
                                        <p:cTn id="19" dur="500" fill="hold"/>
                                        <p:tgtEl>
                                          <p:spTgt spid="2048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484">
                                            <p:txEl>
                                              <p:pRg st="4" end="4"/>
                                            </p:txEl>
                                          </p:spTgt>
                                        </p:tgtEl>
                                        <p:attrNameLst>
                                          <p:attrName>style.visibility</p:attrName>
                                        </p:attrNameLst>
                                      </p:cBhvr>
                                      <p:to>
                                        <p:strVal val="visible"/>
                                      </p:to>
                                    </p:set>
                                    <p:anim calcmode="lin" valueType="num">
                                      <p:cBhvr additive="base">
                                        <p:cTn id="23" dur="500" fill="hold"/>
                                        <p:tgtEl>
                                          <p:spTgt spid="2048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48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484">
                                            <p:txEl>
                                              <p:pRg st="5" end="5"/>
                                            </p:txEl>
                                          </p:spTgt>
                                        </p:tgtEl>
                                        <p:attrNameLst>
                                          <p:attrName>style.visibility</p:attrName>
                                        </p:attrNameLst>
                                      </p:cBhvr>
                                      <p:to>
                                        <p:strVal val="visible"/>
                                      </p:to>
                                    </p:set>
                                    <p:anim calcmode="lin" valueType="num">
                                      <p:cBhvr additive="base">
                                        <p:cTn id="27" dur="500" fill="hold"/>
                                        <p:tgtEl>
                                          <p:spTgt spid="2048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48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63843" name="Rectangle 2"/>
          <p:cNvSpPr>
            <a:spLocks noGrp="1" noChangeArrowheads="1"/>
          </p:cNvSpPr>
          <p:nvPr>
            <p:ph type="title"/>
          </p:nvPr>
        </p:nvSpPr>
        <p:spPr/>
        <p:txBody>
          <a:bodyPr/>
          <a:lstStyle/>
          <a:p>
            <a:pPr eaLnBrk="1" hangingPunct="1"/>
            <a:r>
              <a:rPr lang="zh-CN" altLang="en-US" smtClean="0"/>
              <a:t>概念结构设计小结</a:t>
            </a:r>
          </a:p>
        </p:txBody>
      </p:sp>
      <p:sp>
        <p:nvSpPr>
          <p:cNvPr id="163844" name="Rectangle 3"/>
          <p:cNvSpPr>
            <a:spLocks noGrp="1" noChangeArrowheads="1"/>
          </p:cNvSpPr>
          <p:nvPr>
            <p:ph type="body" idx="1"/>
          </p:nvPr>
        </p:nvSpPr>
        <p:spPr/>
        <p:txBody>
          <a:bodyPr/>
          <a:lstStyle/>
          <a:p>
            <a:pPr eaLnBrk="1" hangingPunct="1"/>
            <a:r>
              <a:rPr lang="zh-CN" altLang="en-US" smtClean="0"/>
              <a:t>设计局部视图</a:t>
            </a:r>
          </a:p>
          <a:p>
            <a:pPr lvl="1" eaLnBrk="1" hangingPunct="1">
              <a:lnSpc>
                <a:spcPct val="140000"/>
              </a:lnSpc>
            </a:pPr>
            <a:r>
              <a:rPr lang="zh-CN" altLang="en-US" smtClean="0"/>
              <a:t>⒈  选择局部应用</a:t>
            </a:r>
          </a:p>
          <a:p>
            <a:pPr lvl="1" eaLnBrk="1" hangingPunct="1">
              <a:lnSpc>
                <a:spcPct val="140000"/>
              </a:lnSpc>
            </a:pPr>
            <a:r>
              <a:rPr lang="zh-CN" altLang="en-US" smtClean="0"/>
              <a:t>⒉  逐一设计分</a:t>
            </a:r>
            <a:r>
              <a:rPr lang="en-US" altLang="zh-CN" smtClean="0"/>
              <a:t>E-R</a:t>
            </a:r>
            <a:r>
              <a:rPr lang="zh-CN" altLang="en-US" smtClean="0"/>
              <a:t>图</a:t>
            </a:r>
          </a:p>
          <a:p>
            <a:pPr lvl="2" eaLnBrk="1" hangingPunct="1">
              <a:lnSpc>
                <a:spcPct val="110000"/>
              </a:lnSpc>
              <a:spcBef>
                <a:spcPct val="40000"/>
              </a:spcBef>
            </a:pPr>
            <a:r>
              <a:rPr lang="zh-CN" altLang="en-US" sz="2600" smtClean="0"/>
              <a:t>标定局部应用中的实体、属性、码，实体间的联系</a:t>
            </a:r>
          </a:p>
          <a:p>
            <a:pPr lvl="2" eaLnBrk="1" hangingPunct="1">
              <a:lnSpc>
                <a:spcPct val="110000"/>
              </a:lnSpc>
              <a:spcBef>
                <a:spcPct val="40000"/>
              </a:spcBef>
            </a:pPr>
            <a:r>
              <a:rPr lang="zh-CN" altLang="en-US" sz="2600" smtClean="0"/>
              <a:t>用</a:t>
            </a:r>
            <a:r>
              <a:rPr lang="en-US" altLang="zh-CN" sz="2600" smtClean="0"/>
              <a:t>E-R</a:t>
            </a:r>
            <a:r>
              <a:rPr lang="zh-CN" altLang="en-US" sz="2600" smtClean="0"/>
              <a:t>图描述出来</a:t>
            </a:r>
          </a:p>
          <a:p>
            <a:pPr lvl="2" eaLnBrk="1" hangingPunct="1"/>
            <a:endParaRPr lang="en-US" altLang="zh-CN" sz="2600" smtClean="0"/>
          </a:p>
        </p:txBody>
      </p:sp>
      <p:sp>
        <p:nvSpPr>
          <p:cNvPr id="2" name="日期占位符 1"/>
          <p:cNvSpPr>
            <a:spLocks noGrp="1"/>
          </p:cNvSpPr>
          <p:nvPr>
            <p:ph type="dt" sz="half" idx="10"/>
          </p:nvPr>
        </p:nvSpPr>
        <p:spPr/>
        <p:txBody>
          <a:bodyPr/>
          <a:lstStyle/>
          <a:p>
            <a:pPr>
              <a:defRPr/>
            </a:pPr>
            <a:fld id="{3A9A901E-A8ED-451B-AB9D-1583619EF99B}"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180</a:t>
            </a:fld>
            <a:endParaRPr lang="en-US" altLang="zh-CN"/>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64867" name="Rectangle 2"/>
          <p:cNvSpPr>
            <a:spLocks noGrp="1" noChangeArrowheads="1"/>
          </p:cNvSpPr>
          <p:nvPr>
            <p:ph type="title"/>
          </p:nvPr>
        </p:nvSpPr>
        <p:spPr/>
        <p:txBody>
          <a:bodyPr/>
          <a:lstStyle/>
          <a:p>
            <a:pPr eaLnBrk="1" hangingPunct="1"/>
            <a:r>
              <a:rPr lang="zh-CN" altLang="en-US" smtClean="0"/>
              <a:t>概念结构设计小结</a:t>
            </a:r>
          </a:p>
        </p:txBody>
      </p:sp>
      <p:sp>
        <p:nvSpPr>
          <p:cNvPr id="164868" name="Rectangle 3"/>
          <p:cNvSpPr>
            <a:spLocks noGrp="1" noChangeArrowheads="1"/>
          </p:cNvSpPr>
          <p:nvPr>
            <p:ph type="body" idx="1"/>
          </p:nvPr>
        </p:nvSpPr>
        <p:spPr>
          <a:xfrm>
            <a:off x="990600" y="1676400"/>
            <a:ext cx="7772400" cy="4572000"/>
          </a:xfrm>
        </p:spPr>
        <p:txBody>
          <a:bodyPr/>
          <a:lstStyle/>
          <a:p>
            <a:pPr eaLnBrk="1" hangingPunct="1">
              <a:lnSpc>
                <a:spcPct val="90000"/>
              </a:lnSpc>
            </a:pPr>
            <a:r>
              <a:rPr lang="zh-CN" altLang="en-US" smtClean="0"/>
              <a:t>集成局部视图</a:t>
            </a:r>
          </a:p>
          <a:p>
            <a:pPr lvl="1" eaLnBrk="1" hangingPunct="1">
              <a:lnSpc>
                <a:spcPct val="90000"/>
              </a:lnSpc>
            </a:pPr>
            <a:r>
              <a:rPr lang="en-US" altLang="zh-CN" smtClean="0"/>
              <a:t>1.</a:t>
            </a:r>
            <a:r>
              <a:rPr lang="zh-CN" altLang="en-US" smtClean="0"/>
              <a:t>合并分</a:t>
            </a:r>
            <a:r>
              <a:rPr lang="en-US" altLang="zh-CN" smtClean="0"/>
              <a:t>E-R</a:t>
            </a:r>
            <a:r>
              <a:rPr lang="zh-CN" altLang="en-US" smtClean="0"/>
              <a:t>图，生成初步</a:t>
            </a:r>
            <a:r>
              <a:rPr lang="en-US" altLang="zh-CN" smtClean="0"/>
              <a:t>E-R</a:t>
            </a:r>
            <a:r>
              <a:rPr lang="zh-CN" altLang="en-US" smtClean="0"/>
              <a:t>图</a:t>
            </a:r>
          </a:p>
          <a:p>
            <a:pPr lvl="2" eaLnBrk="1" hangingPunct="1">
              <a:lnSpc>
                <a:spcPct val="90000"/>
              </a:lnSpc>
            </a:pPr>
            <a:r>
              <a:rPr lang="zh-CN" altLang="en-US" sz="2600" smtClean="0"/>
              <a:t>消除冲突</a:t>
            </a:r>
          </a:p>
          <a:p>
            <a:pPr lvl="3" eaLnBrk="1" hangingPunct="1">
              <a:lnSpc>
                <a:spcPct val="90000"/>
              </a:lnSpc>
            </a:pPr>
            <a:r>
              <a:rPr lang="zh-CN" altLang="en-US" sz="2800" smtClean="0"/>
              <a:t>属性冲突</a:t>
            </a:r>
          </a:p>
          <a:p>
            <a:pPr lvl="3" eaLnBrk="1" hangingPunct="1">
              <a:lnSpc>
                <a:spcPct val="90000"/>
              </a:lnSpc>
            </a:pPr>
            <a:r>
              <a:rPr lang="zh-CN" altLang="en-US" sz="2800" smtClean="0"/>
              <a:t>命名冲突</a:t>
            </a:r>
          </a:p>
          <a:p>
            <a:pPr lvl="3" eaLnBrk="1" hangingPunct="1">
              <a:lnSpc>
                <a:spcPct val="90000"/>
              </a:lnSpc>
            </a:pPr>
            <a:r>
              <a:rPr lang="zh-CN" altLang="en-US" sz="2800" smtClean="0"/>
              <a:t>结构冲突</a:t>
            </a:r>
          </a:p>
          <a:p>
            <a:pPr lvl="1" eaLnBrk="1" hangingPunct="1">
              <a:lnSpc>
                <a:spcPct val="80000"/>
              </a:lnSpc>
            </a:pPr>
            <a:r>
              <a:rPr lang="en-US" altLang="zh-CN" smtClean="0"/>
              <a:t>2. </a:t>
            </a:r>
            <a:r>
              <a:rPr lang="zh-CN" altLang="en-US" smtClean="0"/>
              <a:t>修改与重构</a:t>
            </a:r>
          </a:p>
          <a:p>
            <a:pPr lvl="2" eaLnBrk="1" hangingPunct="1">
              <a:lnSpc>
                <a:spcPct val="80000"/>
              </a:lnSpc>
            </a:pPr>
            <a:r>
              <a:rPr lang="zh-CN" altLang="en-US" sz="2600" smtClean="0"/>
              <a:t>消除不必要的冗余，设计生成基本</a:t>
            </a:r>
            <a:r>
              <a:rPr lang="en-US" altLang="zh-CN" sz="2600" smtClean="0"/>
              <a:t>E-R</a:t>
            </a:r>
            <a:r>
              <a:rPr lang="zh-CN" altLang="en-US" sz="2600" smtClean="0"/>
              <a:t>图</a:t>
            </a:r>
          </a:p>
          <a:p>
            <a:pPr lvl="3" eaLnBrk="1" hangingPunct="1">
              <a:lnSpc>
                <a:spcPct val="80000"/>
              </a:lnSpc>
            </a:pPr>
            <a:r>
              <a:rPr lang="zh-CN" altLang="en-US" sz="2800" smtClean="0"/>
              <a:t>分析方法</a:t>
            </a:r>
          </a:p>
          <a:p>
            <a:pPr lvl="3" eaLnBrk="1" hangingPunct="1">
              <a:lnSpc>
                <a:spcPct val="80000"/>
              </a:lnSpc>
            </a:pPr>
            <a:r>
              <a:rPr lang="zh-CN" altLang="en-US" sz="2800" smtClean="0"/>
              <a:t>规范化理论</a:t>
            </a:r>
            <a:endParaRPr lang="zh-CN" altLang="en-US" sz="2400" smtClean="0"/>
          </a:p>
        </p:txBody>
      </p:sp>
      <p:sp>
        <p:nvSpPr>
          <p:cNvPr id="2" name="日期占位符 1"/>
          <p:cNvSpPr>
            <a:spLocks noGrp="1"/>
          </p:cNvSpPr>
          <p:nvPr>
            <p:ph type="dt" sz="half" idx="10"/>
          </p:nvPr>
        </p:nvSpPr>
        <p:spPr/>
        <p:txBody>
          <a:bodyPr/>
          <a:lstStyle/>
          <a:p>
            <a:pPr>
              <a:defRPr/>
            </a:pPr>
            <a:fld id="{CCE56BAC-73BD-431A-B5C1-E1BD208DDA54}"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181</a:t>
            </a:fld>
            <a:endParaRPr lang="en-US" altLang="zh-CN"/>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65891" name="Rectangle 2"/>
          <p:cNvSpPr>
            <a:spLocks noGrp="1" noChangeArrowheads="1"/>
          </p:cNvSpPr>
          <p:nvPr>
            <p:ph type="title"/>
          </p:nvPr>
        </p:nvSpPr>
        <p:spPr/>
        <p:txBody>
          <a:bodyPr/>
          <a:lstStyle/>
          <a:p>
            <a:pPr eaLnBrk="1" hangingPunct="1"/>
            <a:r>
              <a:rPr lang="zh-CN" altLang="en-US" smtClean="0"/>
              <a:t>数据库设计</a:t>
            </a:r>
          </a:p>
        </p:txBody>
      </p:sp>
      <p:sp>
        <p:nvSpPr>
          <p:cNvPr id="165892" name="Rectangle 3"/>
          <p:cNvSpPr>
            <a:spLocks noGrp="1" noChangeArrowheads="1"/>
          </p:cNvSpPr>
          <p:nvPr>
            <p:ph type="body" idx="1"/>
          </p:nvPr>
        </p:nvSpPr>
        <p:spPr/>
        <p:txBody>
          <a:bodyPr/>
          <a:lstStyle/>
          <a:p>
            <a:pPr eaLnBrk="1" hangingPunct="1"/>
            <a:r>
              <a:rPr lang="zh-CN" altLang="en-US" sz="2600" dirty="0" smtClean="0"/>
              <a:t>数据库设计概述</a:t>
            </a:r>
          </a:p>
          <a:p>
            <a:pPr eaLnBrk="1" hangingPunct="1"/>
            <a:r>
              <a:rPr lang="zh-CN" altLang="en-US" sz="2600" dirty="0" smtClean="0"/>
              <a:t>需求分析</a:t>
            </a:r>
          </a:p>
          <a:p>
            <a:pPr eaLnBrk="1" hangingPunct="1"/>
            <a:r>
              <a:rPr lang="zh-CN" altLang="en-US" sz="2600" dirty="0" smtClean="0"/>
              <a:t>概念结构设计</a:t>
            </a:r>
          </a:p>
          <a:p>
            <a:pPr eaLnBrk="1" hangingPunct="1"/>
            <a:r>
              <a:rPr lang="zh-CN" altLang="en-US" sz="2600" dirty="0" smtClean="0">
                <a:solidFill>
                  <a:schemeClr val="accent2"/>
                </a:solidFill>
              </a:rPr>
              <a:t>逻辑结构设计</a:t>
            </a:r>
          </a:p>
          <a:p>
            <a:pPr eaLnBrk="1" hangingPunct="1"/>
            <a:r>
              <a:rPr lang="zh-CN" altLang="en-US" sz="2600" dirty="0" smtClean="0"/>
              <a:t>数据库的物理设计</a:t>
            </a:r>
          </a:p>
          <a:p>
            <a:pPr eaLnBrk="1" hangingPunct="1"/>
            <a:r>
              <a:rPr lang="zh-CN" altLang="en-US" sz="2600" dirty="0" smtClean="0"/>
              <a:t>数据库实施</a:t>
            </a:r>
          </a:p>
          <a:p>
            <a:pPr eaLnBrk="1" hangingPunct="1"/>
            <a:r>
              <a:rPr lang="zh-CN" altLang="en-US" sz="2600" dirty="0" smtClean="0"/>
              <a:t>数据库运行与维护</a:t>
            </a:r>
          </a:p>
          <a:p>
            <a:pPr eaLnBrk="1" hangingPunct="1"/>
            <a:r>
              <a:rPr lang="zh-CN" altLang="en-US" sz="2600" dirty="0" smtClean="0"/>
              <a:t>小结</a:t>
            </a:r>
          </a:p>
        </p:txBody>
      </p:sp>
      <p:sp>
        <p:nvSpPr>
          <p:cNvPr id="2" name="日期占位符 1"/>
          <p:cNvSpPr>
            <a:spLocks noGrp="1"/>
          </p:cNvSpPr>
          <p:nvPr>
            <p:ph type="dt" sz="half" idx="10"/>
          </p:nvPr>
        </p:nvSpPr>
        <p:spPr/>
        <p:txBody>
          <a:bodyPr/>
          <a:lstStyle/>
          <a:p>
            <a:pPr>
              <a:defRPr/>
            </a:pPr>
            <a:fld id="{A46C7280-A946-431E-945A-1BD569B5369D}"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182</a:t>
            </a:fld>
            <a:endParaRPr lang="en-US" altLang="zh-CN"/>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66915" name="Rectangle 2"/>
          <p:cNvSpPr>
            <a:spLocks noGrp="1" noChangeArrowheads="1"/>
          </p:cNvSpPr>
          <p:nvPr>
            <p:ph type="title"/>
          </p:nvPr>
        </p:nvSpPr>
        <p:spPr/>
        <p:txBody>
          <a:bodyPr/>
          <a:lstStyle/>
          <a:p>
            <a:pPr eaLnBrk="1" hangingPunct="1"/>
            <a:r>
              <a:rPr lang="zh-CN" altLang="en-US" smtClean="0"/>
              <a:t>逻辑结构设计</a:t>
            </a:r>
          </a:p>
        </p:txBody>
      </p:sp>
      <p:sp>
        <p:nvSpPr>
          <p:cNvPr id="166916" name="Rectangle 3"/>
          <p:cNvSpPr>
            <a:spLocks noGrp="1" noChangeArrowheads="1"/>
          </p:cNvSpPr>
          <p:nvPr>
            <p:ph type="body" idx="1"/>
          </p:nvPr>
        </p:nvSpPr>
        <p:spPr/>
        <p:txBody>
          <a:bodyPr/>
          <a:lstStyle/>
          <a:p>
            <a:pPr eaLnBrk="1" hangingPunct="1"/>
            <a:r>
              <a:rPr lang="zh-CN" altLang="en-US" sz="3400" smtClean="0"/>
              <a:t>逻辑结构设计的任务</a:t>
            </a:r>
          </a:p>
          <a:p>
            <a:pPr lvl="1" eaLnBrk="1" hangingPunct="1">
              <a:lnSpc>
                <a:spcPct val="130000"/>
              </a:lnSpc>
              <a:spcBef>
                <a:spcPct val="60000"/>
              </a:spcBef>
            </a:pPr>
            <a:r>
              <a:rPr lang="zh-CN" altLang="en-US" smtClean="0"/>
              <a:t>概念结构是各种数据模型的共同基础</a:t>
            </a:r>
          </a:p>
          <a:p>
            <a:pPr lvl="1" eaLnBrk="1" hangingPunct="1">
              <a:lnSpc>
                <a:spcPct val="130000"/>
              </a:lnSpc>
              <a:spcBef>
                <a:spcPct val="60000"/>
              </a:spcBef>
            </a:pPr>
            <a:r>
              <a:rPr lang="zh-CN" altLang="en-US" smtClean="0"/>
              <a:t>为了能够用某一</a:t>
            </a:r>
            <a:r>
              <a:rPr lang="en-US" altLang="zh-CN" smtClean="0"/>
              <a:t>DBMS</a:t>
            </a:r>
            <a:r>
              <a:rPr lang="zh-CN" altLang="en-US" smtClean="0"/>
              <a:t>实现用户需求，还必须将概念结构进一步转化为相应的数据模型，这正是数据库逻辑结构设计所要完成的任务。</a:t>
            </a:r>
          </a:p>
        </p:txBody>
      </p:sp>
      <p:sp>
        <p:nvSpPr>
          <p:cNvPr id="2" name="日期占位符 1"/>
          <p:cNvSpPr>
            <a:spLocks noGrp="1"/>
          </p:cNvSpPr>
          <p:nvPr>
            <p:ph type="dt" sz="half" idx="10"/>
          </p:nvPr>
        </p:nvSpPr>
        <p:spPr/>
        <p:txBody>
          <a:bodyPr/>
          <a:lstStyle/>
          <a:p>
            <a:pPr>
              <a:defRPr/>
            </a:pPr>
            <a:fld id="{7246FADD-DA6A-4F0F-9BAA-57A22CA89952}"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183</a:t>
            </a:fld>
            <a:endParaRPr lang="en-US" altLang="zh-CN"/>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67939" name="Rectangle 2"/>
          <p:cNvSpPr>
            <a:spLocks noGrp="1" noChangeArrowheads="1"/>
          </p:cNvSpPr>
          <p:nvPr>
            <p:ph type="title"/>
          </p:nvPr>
        </p:nvSpPr>
        <p:spPr/>
        <p:txBody>
          <a:bodyPr/>
          <a:lstStyle/>
          <a:p>
            <a:pPr eaLnBrk="1" hangingPunct="1"/>
            <a:r>
              <a:rPr lang="zh-CN" altLang="en-US" smtClean="0"/>
              <a:t>逻辑结构设计</a:t>
            </a:r>
          </a:p>
        </p:txBody>
      </p:sp>
      <p:sp>
        <p:nvSpPr>
          <p:cNvPr id="167940" name="Rectangle 3"/>
          <p:cNvSpPr>
            <a:spLocks noGrp="1" noChangeArrowheads="1"/>
          </p:cNvSpPr>
          <p:nvPr>
            <p:ph type="body" idx="1"/>
          </p:nvPr>
        </p:nvSpPr>
        <p:spPr/>
        <p:txBody>
          <a:bodyPr/>
          <a:lstStyle/>
          <a:p>
            <a:pPr eaLnBrk="1" hangingPunct="1"/>
            <a:r>
              <a:rPr lang="zh-CN" altLang="en-US" sz="3400" dirty="0" smtClean="0"/>
              <a:t>逻辑结构设计的步骤</a:t>
            </a:r>
            <a:endParaRPr lang="zh-CN" altLang="en-US" dirty="0" smtClean="0"/>
          </a:p>
          <a:p>
            <a:pPr lvl="1" algn="just" eaLnBrk="1" hangingPunct="1">
              <a:lnSpc>
                <a:spcPct val="130000"/>
              </a:lnSpc>
            </a:pPr>
            <a:r>
              <a:rPr lang="zh-CN" altLang="en-US" dirty="0" smtClean="0"/>
              <a:t>将概念结构</a:t>
            </a:r>
            <a:r>
              <a:rPr lang="zh-CN" altLang="en-US" b="1" dirty="0" smtClean="0">
                <a:solidFill>
                  <a:srgbClr val="FF0000"/>
                </a:solidFill>
              </a:rPr>
              <a:t>转化</a:t>
            </a:r>
            <a:r>
              <a:rPr lang="zh-CN" altLang="en-US" dirty="0" smtClean="0"/>
              <a:t>为一般的关系、网状、层次模型</a:t>
            </a:r>
          </a:p>
          <a:p>
            <a:pPr lvl="1" algn="just" eaLnBrk="1" hangingPunct="1">
              <a:lnSpc>
                <a:spcPct val="130000"/>
              </a:lnSpc>
            </a:pPr>
            <a:r>
              <a:rPr lang="zh-CN" altLang="en-US" dirty="0" smtClean="0"/>
              <a:t>将转化来的关系、网状、层次模型向特定</a:t>
            </a:r>
            <a:r>
              <a:rPr lang="en-US" altLang="zh-CN" dirty="0" smtClean="0"/>
              <a:t>DBMS</a:t>
            </a:r>
            <a:r>
              <a:rPr lang="zh-CN" altLang="en-US" dirty="0" smtClean="0"/>
              <a:t>支持下的数据模型</a:t>
            </a:r>
            <a:r>
              <a:rPr lang="zh-CN" altLang="en-US" b="1" dirty="0" smtClean="0">
                <a:solidFill>
                  <a:srgbClr val="FF0000"/>
                </a:solidFill>
              </a:rPr>
              <a:t>转换</a:t>
            </a:r>
          </a:p>
          <a:p>
            <a:pPr lvl="1" algn="just" eaLnBrk="1" hangingPunct="1">
              <a:lnSpc>
                <a:spcPct val="130000"/>
              </a:lnSpc>
            </a:pPr>
            <a:r>
              <a:rPr lang="zh-CN" altLang="en-US" dirty="0" smtClean="0"/>
              <a:t>对数据模型进行</a:t>
            </a:r>
            <a:r>
              <a:rPr lang="zh-CN" altLang="en-US" b="1" dirty="0" smtClean="0">
                <a:solidFill>
                  <a:srgbClr val="FF0000"/>
                </a:solidFill>
              </a:rPr>
              <a:t>优化</a:t>
            </a:r>
          </a:p>
        </p:txBody>
      </p:sp>
      <p:sp>
        <p:nvSpPr>
          <p:cNvPr id="2" name="日期占位符 1"/>
          <p:cNvSpPr>
            <a:spLocks noGrp="1"/>
          </p:cNvSpPr>
          <p:nvPr>
            <p:ph type="dt" sz="half" idx="10"/>
          </p:nvPr>
        </p:nvSpPr>
        <p:spPr/>
        <p:txBody>
          <a:bodyPr/>
          <a:lstStyle/>
          <a:p>
            <a:pPr>
              <a:defRPr/>
            </a:pPr>
            <a:fld id="{FA57B03E-25DD-4EA5-84F8-9CD5FDF0AD3C}"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184</a:t>
            </a:fld>
            <a:endParaRPr lang="en-US" altLang="zh-CN"/>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68963" name="Rectangle 2"/>
          <p:cNvSpPr>
            <a:spLocks noGrp="1" noChangeArrowheads="1"/>
          </p:cNvSpPr>
          <p:nvPr>
            <p:ph type="title"/>
          </p:nvPr>
        </p:nvSpPr>
        <p:spPr/>
        <p:txBody>
          <a:bodyPr/>
          <a:lstStyle/>
          <a:p>
            <a:pPr eaLnBrk="1" hangingPunct="1"/>
            <a:endParaRPr lang="zh-CN" altLang="zh-CN" smtClean="0"/>
          </a:p>
        </p:txBody>
      </p:sp>
      <p:sp>
        <p:nvSpPr>
          <p:cNvPr id="168964" name="Rectangle 3"/>
          <p:cNvSpPr>
            <a:spLocks noGrp="1" noChangeArrowheads="1"/>
          </p:cNvSpPr>
          <p:nvPr>
            <p:ph type="body" idx="1"/>
          </p:nvPr>
        </p:nvSpPr>
        <p:spPr/>
        <p:txBody>
          <a:bodyPr/>
          <a:lstStyle/>
          <a:p>
            <a:pPr eaLnBrk="1" hangingPunct="1">
              <a:buFont typeface="Wingdings" pitchFamily="2" charset="2"/>
              <a:buNone/>
            </a:pPr>
            <a:r>
              <a:rPr lang="en-US" altLang="zh-CN" smtClean="0"/>
              <a:t> </a:t>
            </a:r>
          </a:p>
        </p:txBody>
      </p:sp>
      <p:grpSp>
        <p:nvGrpSpPr>
          <p:cNvPr id="168965" name="Group 4"/>
          <p:cNvGrpSpPr>
            <a:grpSpLocks/>
          </p:cNvGrpSpPr>
          <p:nvPr/>
        </p:nvGrpSpPr>
        <p:grpSpPr bwMode="auto">
          <a:xfrm>
            <a:off x="990600" y="1600200"/>
            <a:ext cx="7696200" cy="4876800"/>
            <a:chOff x="624" y="1008"/>
            <a:chExt cx="4848" cy="3072"/>
          </a:xfrm>
        </p:grpSpPr>
        <p:grpSp>
          <p:nvGrpSpPr>
            <p:cNvPr id="168966" name="Group 5"/>
            <p:cNvGrpSpPr>
              <a:grpSpLocks/>
            </p:cNvGrpSpPr>
            <p:nvPr/>
          </p:nvGrpSpPr>
          <p:grpSpPr bwMode="auto">
            <a:xfrm>
              <a:off x="624" y="1008"/>
              <a:ext cx="4848" cy="3072"/>
              <a:chOff x="624" y="1008"/>
              <a:chExt cx="4848" cy="3072"/>
            </a:xfrm>
          </p:grpSpPr>
          <p:sp>
            <p:nvSpPr>
              <p:cNvPr id="168969" name="Rectangle 6"/>
              <p:cNvSpPr>
                <a:spLocks noChangeArrowheads="1"/>
              </p:cNvSpPr>
              <p:nvPr/>
            </p:nvSpPr>
            <p:spPr bwMode="auto">
              <a:xfrm>
                <a:off x="1432" y="1008"/>
                <a:ext cx="3142" cy="1638"/>
              </a:xfrm>
              <a:prstGeom prst="rect">
                <a:avLst/>
              </a:prstGeom>
              <a:solidFill>
                <a:schemeClr val="bg1"/>
              </a:solidFill>
              <a:ln w="9525">
                <a:solidFill>
                  <a:srgbClr val="000000"/>
                </a:solidFill>
                <a:miter lim="800000"/>
                <a:headEnd/>
                <a:tailEnd/>
              </a:ln>
            </p:spPr>
            <p:txBody>
              <a:bodyPr/>
              <a:lstStyle/>
              <a:p>
                <a:pPr algn="just"/>
                <a:r>
                  <a:rPr kumimoji="1" lang="zh-CN" altLang="en-US" sz="2400" b="1">
                    <a:latin typeface="Times New Roman" pitchFamily="18" charset="0"/>
                  </a:rPr>
                  <a:t>逻辑结构设计</a:t>
                </a:r>
                <a:endParaRPr kumimoji="1" lang="zh-CN" altLang="en-US" sz="1000" b="1">
                  <a:latin typeface="Times New Roman" pitchFamily="18" charset="0"/>
                </a:endParaRPr>
              </a:p>
            </p:txBody>
          </p:sp>
          <p:sp>
            <p:nvSpPr>
              <p:cNvPr id="168970" name="Line 7"/>
              <p:cNvSpPr>
                <a:spLocks noChangeShapeType="1"/>
              </p:cNvSpPr>
              <p:nvPr/>
            </p:nvSpPr>
            <p:spPr bwMode="auto">
              <a:xfrm>
                <a:off x="983" y="1827"/>
                <a:ext cx="71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8971" name="Oval 8"/>
              <p:cNvSpPr>
                <a:spLocks noChangeArrowheads="1"/>
              </p:cNvSpPr>
              <p:nvPr/>
            </p:nvSpPr>
            <p:spPr bwMode="auto">
              <a:xfrm>
                <a:off x="1679" y="1418"/>
                <a:ext cx="762" cy="921"/>
              </a:xfrm>
              <a:prstGeom prst="ellipse">
                <a:avLst/>
              </a:prstGeom>
              <a:solidFill>
                <a:schemeClr val="bg1"/>
              </a:solidFill>
              <a:ln w="9525">
                <a:solidFill>
                  <a:srgbClr val="000000"/>
                </a:solidFill>
                <a:round/>
                <a:headEnd/>
                <a:tailEnd/>
              </a:ln>
            </p:spPr>
            <p:txBody>
              <a:bodyPr lIns="0" tIns="0" rIns="0" bIns="0"/>
              <a:lstStyle/>
              <a:p>
                <a:pPr algn="ctr"/>
                <a:r>
                  <a:rPr kumimoji="1" lang="zh-CN" altLang="en-US" b="1">
                    <a:latin typeface="Times New Roman" pitchFamily="18" charset="0"/>
                  </a:rPr>
                  <a:t>转化为一般数据模型</a:t>
                </a:r>
                <a:endParaRPr kumimoji="1" lang="zh-CN" altLang="en-US" sz="1000" b="1">
                  <a:latin typeface="Times New Roman" pitchFamily="18" charset="0"/>
                </a:endParaRPr>
              </a:p>
            </p:txBody>
          </p:sp>
          <p:sp>
            <p:nvSpPr>
              <p:cNvPr id="168972" name="Line 9"/>
              <p:cNvSpPr>
                <a:spLocks noChangeShapeType="1"/>
              </p:cNvSpPr>
              <p:nvPr/>
            </p:nvSpPr>
            <p:spPr bwMode="auto">
              <a:xfrm>
                <a:off x="2414" y="1827"/>
                <a:ext cx="19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8973" name="Oval 10"/>
              <p:cNvSpPr>
                <a:spLocks noChangeArrowheads="1"/>
              </p:cNvSpPr>
              <p:nvPr/>
            </p:nvSpPr>
            <p:spPr bwMode="auto">
              <a:xfrm>
                <a:off x="2575" y="1418"/>
                <a:ext cx="857" cy="921"/>
              </a:xfrm>
              <a:prstGeom prst="ellipse">
                <a:avLst/>
              </a:prstGeom>
              <a:solidFill>
                <a:schemeClr val="bg1"/>
              </a:solidFill>
              <a:ln w="9525">
                <a:solidFill>
                  <a:srgbClr val="000000"/>
                </a:solidFill>
                <a:round/>
                <a:headEnd/>
                <a:tailEnd/>
              </a:ln>
            </p:spPr>
            <p:txBody>
              <a:bodyPr lIns="0" tIns="0" rIns="0" bIns="0"/>
              <a:lstStyle/>
              <a:p>
                <a:pPr algn="ctr"/>
                <a:r>
                  <a:rPr kumimoji="1" lang="zh-CN" altLang="en-US" b="1">
                    <a:latin typeface="Times New Roman" pitchFamily="18" charset="0"/>
                  </a:rPr>
                  <a:t>转化为特定</a:t>
                </a:r>
                <a:r>
                  <a:rPr kumimoji="1" lang="en-US" altLang="zh-CN" b="1">
                    <a:latin typeface="Times New Roman" pitchFamily="18" charset="0"/>
                  </a:rPr>
                  <a:t>DBMS</a:t>
                </a:r>
                <a:r>
                  <a:rPr kumimoji="1" lang="zh-CN" altLang="en-US" b="1">
                    <a:latin typeface="Times New Roman" pitchFamily="18" charset="0"/>
                  </a:rPr>
                  <a:t>支持下的据模型</a:t>
                </a:r>
                <a:endParaRPr kumimoji="1" lang="zh-CN" altLang="en-US">
                  <a:latin typeface="Times New Roman" pitchFamily="18" charset="0"/>
                </a:endParaRPr>
              </a:p>
            </p:txBody>
          </p:sp>
          <p:sp>
            <p:nvSpPr>
              <p:cNvPr id="168974" name="Line 11"/>
              <p:cNvSpPr>
                <a:spLocks noChangeShapeType="1"/>
              </p:cNvSpPr>
              <p:nvPr/>
            </p:nvSpPr>
            <p:spPr bwMode="auto">
              <a:xfrm>
                <a:off x="3402" y="1827"/>
                <a:ext cx="19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8975" name="Oval 12"/>
              <p:cNvSpPr>
                <a:spLocks noChangeArrowheads="1"/>
              </p:cNvSpPr>
              <p:nvPr/>
            </p:nvSpPr>
            <p:spPr bwMode="auto">
              <a:xfrm>
                <a:off x="3565" y="1418"/>
                <a:ext cx="761" cy="921"/>
              </a:xfrm>
              <a:prstGeom prst="ellipse">
                <a:avLst/>
              </a:prstGeom>
              <a:solidFill>
                <a:schemeClr val="bg1"/>
              </a:solidFill>
              <a:ln w="9525">
                <a:solidFill>
                  <a:srgbClr val="000000"/>
                </a:solidFill>
                <a:round/>
                <a:headEnd/>
                <a:tailEnd/>
              </a:ln>
            </p:spPr>
            <p:txBody>
              <a:bodyPr lIns="0" tIns="0" rIns="0" bIns="0"/>
              <a:lstStyle/>
              <a:p>
                <a:pPr algn="just"/>
                <a:endParaRPr kumimoji="1" lang="en-US" altLang="zh-CN" sz="1000">
                  <a:latin typeface="Times New Roman" pitchFamily="18" charset="0"/>
                </a:endParaRPr>
              </a:p>
              <a:p>
                <a:pPr algn="ctr"/>
                <a:r>
                  <a:rPr kumimoji="1" lang="en-US" altLang="zh-CN" sz="1000">
                    <a:latin typeface="Times New Roman" pitchFamily="18" charset="0"/>
                  </a:rPr>
                  <a:t> </a:t>
                </a:r>
                <a:r>
                  <a:rPr kumimoji="1" lang="zh-CN" altLang="en-US" b="1">
                    <a:latin typeface="Times New Roman" pitchFamily="18" charset="0"/>
                  </a:rPr>
                  <a:t>优化模型</a:t>
                </a:r>
                <a:endParaRPr kumimoji="1" lang="zh-CN" altLang="en-US" sz="1000">
                  <a:latin typeface="Times New Roman" pitchFamily="18" charset="0"/>
                </a:endParaRPr>
              </a:p>
            </p:txBody>
          </p:sp>
          <p:sp>
            <p:nvSpPr>
              <p:cNvPr id="168976" name="Line 13"/>
              <p:cNvSpPr>
                <a:spLocks noChangeShapeType="1"/>
              </p:cNvSpPr>
              <p:nvPr/>
            </p:nvSpPr>
            <p:spPr bwMode="auto">
              <a:xfrm>
                <a:off x="4305" y="1827"/>
                <a:ext cx="53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8977" name="Line 14"/>
              <p:cNvSpPr>
                <a:spLocks noChangeShapeType="1"/>
              </p:cNvSpPr>
              <p:nvPr/>
            </p:nvSpPr>
            <p:spPr bwMode="auto">
              <a:xfrm>
                <a:off x="4664" y="1725"/>
                <a:ext cx="0" cy="2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8" name="Line 15"/>
              <p:cNvSpPr>
                <a:spLocks noChangeShapeType="1"/>
              </p:cNvSpPr>
              <p:nvPr/>
            </p:nvSpPr>
            <p:spPr bwMode="auto">
              <a:xfrm>
                <a:off x="1296" y="1728"/>
                <a:ext cx="1" cy="2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9" name="Text Box 16"/>
              <p:cNvSpPr txBox="1">
                <a:spLocks noChangeArrowheads="1"/>
              </p:cNvSpPr>
              <p:nvPr/>
            </p:nvSpPr>
            <p:spPr bwMode="auto">
              <a:xfrm>
                <a:off x="624" y="1930"/>
                <a:ext cx="718" cy="3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2000" b="1">
                    <a:latin typeface="Times New Roman" pitchFamily="18" charset="0"/>
                  </a:rPr>
                  <a:t>概念结</a:t>
                </a:r>
              </a:p>
              <a:p>
                <a:pPr algn="just" eaLnBrk="1" hangingPunct="1"/>
                <a:r>
                  <a:rPr kumimoji="1" lang="zh-CN" altLang="en-US" sz="2000" b="1">
                    <a:latin typeface="Times New Roman" pitchFamily="18" charset="0"/>
                  </a:rPr>
                  <a:t>构设计</a:t>
                </a:r>
                <a:endParaRPr kumimoji="1" lang="zh-CN" altLang="en-US" sz="1000" b="1">
                  <a:latin typeface="Times New Roman" pitchFamily="18" charset="0"/>
                </a:endParaRPr>
              </a:p>
            </p:txBody>
          </p:sp>
          <p:sp>
            <p:nvSpPr>
              <p:cNvPr id="168980" name="Text Box 17"/>
              <p:cNvSpPr txBox="1">
                <a:spLocks noChangeArrowheads="1"/>
              </p:cNvSpPr>
              <p:nvPr/>
            </p:nvSpPr>
            <p:spPr bwMode="auto">
              <a:xfrm>
                <a:off x="4664" y="1930"/>
                <a:ext cx="808" cy="3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2000" b="1">
                    <a:latin typeface="Times New Roman" pitchFamily="18" charset="0"/>
                  </a:rPr>
                  <a:t>数据库</a:t>
                </a:r>
              </a:p>
              <a:p>
                <a:pPr algn="just" eaLnBrk="1" hangingPunct="1"/>
                <a:r>
                  <a:rPr kumimoji="1" lang="zh-CN" altLang="en-US" sz="2000" b="1">
                    <a:latin typeface="Times New Roman" pitchFamily="18" charset="0"/>
                  </a:rPr>
                  <a:t>物理设计</a:t>
                </a:r>
                <a:endParaRPr kumimoji="1" lang="zh-CN" altLang="en-US" sz="1600" b="1">
                  <a:latin typeface="Times New Roman" pitchFamily="18" charset="0"/>
                </a:endParaRPr>
              </a:p>
            </p:txBody>
          </p:sp>
          <p:sp>
            <p:nvSpPr>
              <p:cNvPr id="168981" name="AutoShape 18"/>
              <p:cNvSpPr>
                <a:spLocks noChangeArrowheads="1"/>
              </p:cNvSpPr>
              <p:nvPr/>
            </p:nvSpPr>
            <p:spPr bwMode="auto">
              <a:xfrm>
                <a:off x="893" y="2954"/>
                <a:ext cx="629" cy="614"/>
              </a:xfrm>
              <a:prstGeom prst="flowChartDocument">
                <a:avLst/>
              </a:prstGeom>
              <a:solidFill>
                <a:schemeClr val="bg1"/>
              </a:solidFill>
              <a:ln w="9525">
                <a:solidFill>
                  <a:srgbClr val="000000"/>
                </a:solidFill>
                <a:miter lim="800000"/>
                <a:headEnd/>
                <a:tailEnd/>
              </a:ln>
            </p:spPr>
            <p:txBody>
              <a:bodyPr lIns="0" tIns="0" rIns="0" bIns="0"/>
              <a:lstStyle/>
              <a:p>
                <a:pPr algn="just"/>
                <a:endParaRPr kumimoji="1" lang="en-US" altLang="zh-CN" sz="1000">
                  <a:latin typeface="Times New Roman" pitchFamily="18" charset="0"/>
                </a:endParaRPr>
              </a:p>
              <a:p>
                <a:pPr algn="ctr"/>
                <a:r>
                  <a:rPr kumimoji="1" lang="zh-CN" altLang="en-US" sz="1600" b="1">
                    <a:latin typeface="Times New Roman" pitchFamily="18" charset="0"/>
                  </a:rPr>
                  <a:t>基本</a:t>
                </a:r>
                <a:r>
                  <a:rPr kumimoji="1" lang="en-US" altLang="zh-CN" sz="1600" b="1">
                    <a:latin typeface="Times New Roman" pitchFamily="18" charset="0"/>
                  </a:rPr>
                  <a:t>E-R</a:t>
                </a:r>
                <a:r>
                  <a:rPr kumimoji="1" lang="zh-CN" altLang="en-US" sz="1600" b="1">
                    <a:latin typeface="Times New Roman" pitchFamily="18" charset="0"/>
                  </a:rPr>
                  <a:t>图</a:t>
                </a:r>
                <a:endParaRPr kumimoji="1" lang="zh-CN" altLang="en-US" sz="1000" b="1">
                  <a:latin typeface="Times New Roman" pitchFamily="18" charset="0"/>
                </a:endParaRPr>
              </a:p>
            </p:txBody>
          </p:sp>
          <p:sp>
            <p:nvSpPr>
              <p:cNvPr id="168982" name="AutoShape 19"/>
              <p:cNvSpPr>
                <a:spLocks noChangeArrowheads="1"/>
              </p:cNvSpPr>
              <p:nvPr/>
            </p:nvSpPr>
            <p:spPr bwMode="auto">
              <a:xfrm>
                <a:off x="1612" y="2954"/>
                <a:ext cx="809" cy="819"/>
              </a:xfrm>
              <a:prstGeom prst="irregularSeal1">
                <a:avLst/>
              </a:prstGeom>
              <a:solidFill>
                <a:schemeClr val="bg1"/>
              </a:solidFill>
              <a:ln w="9525">
                <a:solidFill>
                  <a:srgbClr val="000000"/>
                </a:solidFill>
                <a:miter lim="800000"/>
                <a:headEnd/>
                <a:tailEnd/>
              </a:ln>
            </p:spPr>
            <p:txBody>
              <a:bodyPr lIns="0" tIns="0" rIns="0" bIns="0"/>
              <a:lstStyle/>
              <a:p>
                <a:pPr algn="ctr"/>
                <a:r>
                  <a:rPr kumimoji="1" lang="zh-CN" altLang="en-US" sz="1600" b="1">
                    <a:latin typeface="Times New Roman" pitchFamily="18" charset="0"/>
                  </a:rPr>
                  <a:t>转换规则</a:t>
                </a:r>
                <a:endParaRPr kumimoji="1" lang="zh-CN" altLang="en-US" sz="1000" b="1">
                  <a:latin typeface="Times New Roman" pitchFamily="18" charset="0"/>
                </a:endParaRPr>
              </a:p>
            </p:txBody>
          </p:sp>
          <p:sp>
            <p:nvSpPr>
              <p:cNvPr id="168983" name="Line 20"/>
              <p:cNvSpPr>
                <a:spLocks noChangeShapeType="1"/>
              </p:cNvSpPr>
              <p:nvPr/>
            </p:nvSpPr>
            <p:spPr bwMode="auto">
              <a:xfrm flipV="1">
                <a:off x="2060" y="2339"/>
                <a:ext cx="0" cy="6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8984" name="AutoShape 21"/>
              <p:cNvSpPr>
                <a:spLocks noChangeArrowheads="1"/>
              </p:cNvSpPr>
              <p:nvPr/>
            </p:nvSpPr>
            <p:spPr bwMode="auto">
              <a:xfrm>
                <a:off x="2509" y="2851"/>
                <a:ext cx="988" cy="1229"/>
              </a:xfrm>
              <a:prstGeom prst="irregularSeal1">
                <a:avLst/>
              </a:prstGeom>
              <a:solidFill>
                <a:schemeClr val="bg1"/>
              </a:solidFill>
              <a:ln w="9525">
                <a:solidFill>
                  <a:srgbClr val="000000"/>
                </a:solidFill>
                <a:miter lim="800000"/>
                <a:headEnd/>
                <a:tailEnd/>
              </a:ln>
            </p:spPr>
            <p:txBody>
              <a:bodyPr lIns="0" tIns="0" rIns="0" bIns="0"/>
              <a:lstStyle/>
              <a:p>
                <a:pPr algn="ctr"/>
                <a:r>
                  <a:rPr kumimoji="1" lang="zh-CN" altLang="en-US" sz="1600" b="1">
                    <a:latin typeface="Times New Roman" pitchFamily="18" charset="0"/>
                  </a:rPr>
                  <a:t>特定</a:t>
                </a:r>
                <a:r>
                  <a:rPr kumimoji="1" lang="en-US" altLang="zh-CN" sz="1600" b="1">
                    <a:latin typeface="Times New Roman" pitchFamily="18" charset="0"/>
                  </a:rPr>
                  <a:t>DBMS</a:t>
                </a:r>
                <a:r>
                  <a:rPr kumimoji="1" lang="zh-CN" altLang="en-US" sz="1600" b="1">
                    <a:latin typeface="Times New Roman" pitchFamily="18" charset="0"/>
                  </a:rPr>
                  <a:t>的特点与限制</a:t>
                </a:r>
              </a:p>
            </p:txBody>
          </p:sp>
          <p:sp>
            <p:nvSpPr>
              <p:cNvPr id="168985" name="Line 22"/>
              <p:cNvSpPr>
                <a:spLocks noChangeShapeType="1"/>
              </p:cNvSpPr>
              <p:nvPr/>
            </p:nvSpPr>
            <p:spPr bwMode="auto">
              <a:xfrm flipV="1">
                <a:off x="3048" y="2339"/>
                <a:ext cx="0" cy="6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8986" name="AutoShape 23"/>
              <p:cNvSpPr>
                <a:spLocks noChangeArrowheads="1"/>
              </p:cNvSpPr>
              <p:nvPr/>
            </p:nvSpPr>
            <p:spPr bwMode="auto">
              <a:xfrm>
                <a:off x="3587" y="2749"/>
                <a:ext cx="897" cy="1331"/>
              </a:xfrm>
              <a:prstGeom prst="irregularSeal1">
                <a:avLst/>
              </a:prstGeom>
              <a:solidFill>
                <a:schemeClr val="bg1"/>
              </a:solidFill>
              <a:ln w="9525">
                <a:solidFill>
                  <a:srgbClr val="000000"/>
                </a:solidFill>
                <a:miter lim="800000"/>
                <a:headEnd/>
                <a:tailEnd/>
              </a:ln>
            </p:spPr>
            <p:txBody>
              <a:bodyPr lIns="0" tIns="0" rIns="0" bIns="0"/>
              <a:lstStyle/>
              <a:p>
                <a:pPr algn="ctr"/>
                <a:r>
                  <a:rPr kumimoji="1" lang="zh-CN" altLang="en-US" sz="1600" b="1">
                    <a:latin typeface="Times New Roman" pitchFamily="18" charset="0"/>
                  </a:rPr>
                  <a:t>优化方法如规范化理论</a:t>
                </a:r>
              </a:p>
            </p:txBody>
          </p:sp>
          <p:sp>
            <p:nvSpPr>
              <p:cNvPr id="168987" name="Line 24"/>
              <p:cNvSpPr>
                <a:spLocks noChangeShapeType="1"/>
              </p:cNvSpPr>
              <p:nvPr/>
            </p:nvSpPr>
            <p:spPr bwMode="auto">
              <a:xfrm flipV="1">
                <a:off x="3946" y="2339"/>
                <a:ext cx="0" cy="6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8988" name="AutoShape 25"/>
              <p:cNvSpPr>
                <a:spLocks noChangeArrowheads="1"/>
              </p:cNvSpPr>
              <p:nvPr/>
            </p:nvSpPr>
            <p:spPr bwMode="auto">
              <a:xfrm>
                <a:off x="4574" y="3056"/>
                <a:ext cx="449" cy="614"/>
              </a:xfrm>
              <a:prstGeom prst="octagon">
                <a:avLst>
                  <a:gd name="adj" fmla="val 29287"/>
                </a:avLst>
              </a:prstGeom>
              <a:solidFill>
                <a:schemeClr val="bg1"/>
              </a:solidFill>
              <a:ln w="9525">
                <a:solidFill>
                  <a:srgbClr val="000000"/>
                </a:solidFill>
                <a:miter lim="800000"/>
                <a:headEnd/>
                <a:tailEnd/>
              </a:ln>
            </p:spPr>
            <p:txBody>
              <a:bodyPr lIns="0" tIns="0" rIns="0" bIns="0"/>
              <a:lstStyle/>
              <a:p>
                <a:pPr algn="ctr"/>
                <a:r>
                  <a:rPr kumimoji="1" lang="zh-CN" altLang="en-US" b="1">
                    <a:latin typeface="Times New Roman" pitchFamily="18" charset="0"/>
                  </a:rPr>
                  <a:t>逻辑</a:t>
                </a:r>
              </a:p>
              <a:p>
                <a:pPr algn="ctr"/>
                <a:r>
                  <a:rPr kumimoji="1" lang="zh-CN" altLang="en-US" b="1">
                    <a:latin typeface="Times New Roman" pitchFamily="18" charset="0"/>
                  </a:rPr>
                  <a:t>模型</a:t>
                </a:r>
                <a:endParaRPr kumimoji="1" lang="zh-CN" altLang="en-US" sz="1000" b="1">
                  <a:latin typeface="Times New Roman" pitchFamily="18" charset="0"/>
                </a:endParaRPr>
              </a:p>
            </p:txBody>
          </p:sp>
          <p:sp>
            <p:nvSpPr>
              <p:cNvPr id="168989" name="AutoShape 26"/>
              <p:cNvSpPr>
                <a:spLocks noChangeArrowheads="1"/>
              </p:cNvSpPr>
              <p:nvPr/>
            </p:nvSpPr>
            <p:spPr bwMode="auto">
              <a:xfrm rot="3331037">
                <a:off x="647" y="2553"/>
                <a:ext cx="651" cy="126"/>
              </a:xfrm>
              <a:prstGeom prst="rightArrow">
                <a:avLst>
                  <a:gd name="adj1" fmla="val 50000"/>
                  <a:gd name="adj2" fmla="val 129167"/>
                </a:avLst>
              </a:prstGeom>
              <a:solidFill>
                <a:schemeClr val="bg1"/>
              </a:solidFill>
              <a:ln w="9525">
                <a:solidFill>
                  <a:srgbClr val="000000"/>
                </a:solidFill>
                <a:miter lim="800000"/>
                <a:headEnd/>
                <a:tailEnd/>
              </a:ln>
            </p:spPr>
            <p:txBody>
              <a:bodyPr/>
              <a:lstStyle/>
              <a:p>
                <a:endParaRPr lang="zh-CN" altLang="en-US"/>
              </a:p>
            </p:txBody>
          </p:sp>
          <p:sp>
            <p:nvSpPr>
              <p:cNvPr id="168990" name="AutoShape 27"/>
              <p:cNvSpPr>
                <a:spLocks noChangeArrowheads="1"/>
              </p:cNvSpPr>
              <p:nvPr/>
            </p:nvSpPr>
            <p:spPr bwMode="auto">
              <a:xfrm rot="2916161">
                <a:off x="4003" y="2643"/>
                <a:ext cx="922" cy="89"/>
              </a:xfrm>
              <a:prstGeom prst="rightArrow">
                <a:avLst>
                  <a:gd name="adj1" fmla="val 50000"/>
                  <a:gd name="adj2" fmla="val 258989"/>
                </a:avLst>
              </a:prstGeom>
              <a:solidFill>
                <a:schemeClr val="bg1"/>
              </a:solidFill>
              <a:ln w="9525">
                <a:solidFill>
                  <a:srgbClr val="000000"/>
                </a:solidFill>
                <a:miter lim="800000"/>
                <a:headEnd/>
                <a:tailEnd/>
              </a:ln>
            </p:spPr>
            <p:txBody>
              <a:bodyPr/>
              <a:lstStyle/>
              <a:p>
                <a:endParaRPr lang="zh-CN" altLang="en-US"/>
              </a:p>
            </p:txBody>
          </p:sp>
          <p:sp>
            <p:nvSpPr>
              <p:cNvPr id="168991" name="AutoShape 28"/>
              <p:cNvSpPr>
                <a:spLocks noChangeArrowheads="1"/>
              </p:cNvSpPr>
              <p:nvPr/>
            </p:nvSpPr>
            <p:spPr bwMode="auto">
              <a:xfrm rot="-2736863">
                <a:off x="1156" y="2500"/>
                <a:ext cx="827" cy="95"/>
              </a:xfrm>
              <a:prstGeom prst="rightArrow">
                <a:avLst>
                  <a:gd name="adj1" fmla="val 50000"/>
                  <a:gd name="adj2" fmla="val 217632"/>
                </a:avLst>
              </a:prstGeom>
              <a:solidFill>
                <a:schemeClr val="bg1"/>
              </a:solidFill>
              <a:ln w="9525">
                <a:solidFill>
                  <a:srgbClr val="000000"/>
                </a:solidFill>
                <a:miter lim="800000"/>
                <a:headEnd/>
                <a:tailEnd/>
              </a:ln>
            </p:spPr>
            <p:txBody>
              <a:bodyPr/>
              <a:lstStyle/>
              <a:p>
                <a:endParaRPr lang="zh-CN" altLang="en-US"/>
              </a:p>
            </p:txBody>
          </p:sp>
        </p:grpSp>
        <p:sp>
          <p:nvSpPr>
            <p:cNvPr id="168967" name="Freeform 29"/>
            <p:cNvSpPr>
              <a:spLocks/>
            </p:cNvSpPr>
            <p:nvPr/>
          </p:nvSpPr>
          <p:spPr bwMode="auto">
            <a:xfrm>
              <a:off x="3072" y="1243"/>
              <a:ext cx="816" cy="197"/>
            </a:xfrm>
            <a:custGeom>
              <a:avLst/>
              <a:gdLst>
                <a:gd name="T0" fmla="*/ 816 w 816"/>
                <a:gd name="T1" fmla="*/ 197 h 197"/>
                <a:gd name="T2" fmla="*/ 658 w 816"/>
                <a:gd name="T3" fmla="*/ 61 h 197"/>
                <a:gd name="T4" fmla="*/ 501 w 816"/>
                <a:gd name="T5" fmla="*/ 9 h 197"/>
                <a:gd name="T6" fmla="*/ 336 w 816"/>
                <a:gd name="T7" fmla="*/ 5 h 197"/>
                <a:gd name="T8" fmla="*/ 228 w 816"/>
                <a:gd name="T9" fmla="*/ 22 h 197"/>
                <a:gd name="T10" fmla="*/ 97 w 816"/>
                <a:gd name="T11" fmla="*/ 75 h 197"/>
                <a:gd name="T12" fmla="*/ 0 w 816"/>
                <a:gd name="T13" fmla="*/ 149 h 1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6" h="197">
                  <a:moveTo>
                    <a:pt x="816" y="197"/>
                  </a:moveTo>
                  <a:cubicBezTo>
                    <a:pt x="790" y="174"/>
                    <a:pt x="711" y="92"/>
                    <a:pt x="658" y="61"/>
                  </a:cubicBezTo>
                  <a:cubicBezTo>
                    <a:pt x="605" y="30"/>
                    <a:pt x="555" y="18"/>
                    <a:pt x="501" y="9"/>
                  </a:cubicBezTo>
                  <a:cubicBezTo>
                    <a:pt x="447" y="0"/>
                    <a:pt x="381" y="3"/>
                    <a:pt x="336" y="5"/>
                  </a:cubicBezTo>
                  <a:cubicBezTo>
                    <a:pt x="291" y="7"/>
                    <a:pt x="268" y="10"/>
                    <a:pt x="228" y="22"/>
                  </a:cubicBezTo>
                  <a:cubicBezTo>
                    <a:pt x="188" y="34"/>
                    <a:pt x="135" y="54"/>
                    <a:pt x="97" y="75"/>
                  </a:cubicBezTo>
                  <a:cubicBezTo>
                    <a:pt x="59" y="96"/>
                    <a:pt x="20" y="134"/>
                    <a:pt x="0" y="149"/>
                  </a:cubicBezTo>
                </a:path>
              </a:pathLst>
            </a:custGeom>
            <a:noFill/>
            <a:ln w="9525" cap="flat" cmpd="sng">
              <a:solidFill>
                <a:srgbClr val="000000"/>
              </a:solidFill>
              <a:prstDash val="sysDot"/>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8968" name="Freeform 30"/>
            <p:cNvSpPr>
              <a:spLocks/>
            </p:cNvSpPr>
            <p:nvPr/>
          </p:nvSpPr>
          <p:spPr bwMode="auto">
            <a:xfrm>
              <a:off x="2304" y="1076"/>
              <a:ext cx="1713" cy="391"/>
            </a:xfrm>
            <a:custGeom>
              <a:avLst/>
              <a:gdLst>
                <a:gd name="T0" fmla="*/ 1713 w 1713"/>
                <a:gd name="T1" fmla="*/ 359 h 391"/>
                <a:gd name="T2" fmla="*/ 1452 w 1713"/>
                <a:gd name="T3" fmla="*/ 124 h 391"/>
                <a:gd name="T4" fmla="*/ 1230 w 1713"/>
                <a:gd name="T5" fmla="*/ 20 h 391"/>
                <a:gd name="T6" fmla="*/ 1087 w 1713"/>
                <a:gd name="T7" fmla="*/ 7 h 391"/>
                <a:gd name="T8" fmla="*/ 735 w 1713"/>
                <a:gd name="T9" fmla="*/ 20 h 391"/>
                <a:gd name="T10" fmla="*/ 469 w 1713"/>
                <a:gd name="T11" fmla="*/ 82 h 391"/>
                <a:gd name="T12" fmla="*/ 200 w 1713"/>
                <a:gd name="T13" fmla="*/ 211 h 391"/>
                <a:gd name="T14" fmla="*/ 0 w 1713"/>
                <a:gd name="T15" fmla="*/ 391 h 39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13" h="391">
                  <a:moveTo>
                    <a:pt x="1713" y="359"/>
                  </a:moveTo>
                  <a:cubicBezTo>
                    <a:pt x="1670" y="320"/>
                    <a:pt x="1532" y="180"/>
                    <a:pt x="1452" y="124"/>
                  </a:cubicBezTo>
                  <a:cubicBezTo>
                    <a:pt x="1372" y="68"/>
                    <a:pt x="1291" y="40"/>
                    <a:pt x="1230" y="20"/>
                  </a:cubicBezTo>
                  <a:cubicBezTo>
                    <a:pt x="1169" y="0"/>
                    <a:pt x="1169" y="7"/>
                    <a:pt x="1087" y="7"/>
                  </a:cubicBezTo>
                  <a:cubicBezTo>
                    <a:pt x="1005" y="7"/>
                    <a:pt x="838" y="8"/>
                    <a:pt x="735" y="20"/>
                  </a:cubicBezTo>
                  <a:cubicBezTo>
                    <a:pt x="632" y="32"/>
                    <a:pt x="558" y="50"/>
                    <a:pt x="469" y="82"/>
                  </a:cubicBezTo>
                  <a:cubicBezTo>
                    <a:pt x="380" y="114"/>
                    <a:pt x="278" y="160"/>
                    <a:pt x="200" y="211"/>
                  </a:cubicBezTo>
                  <a:cubicBezTo>
                    <a:pt x="121" y="262"/>
                    <a:pt x="41" y="354"/>
                    <a:pt x="0" y="391"/>
                  </a:cubicBezTo>
                </a:path>
              </a:pathLst>
            </a:custGeom>
            <a:noFill/>
            <a:ln w="9525" cap="flat" cmpd="sng">
              <a:solidFill>
                <a:srgbClr val="000000"/>
              </a:solidFill>
              <a:prstDash val="sysDot"/>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 name="日期占位符 1"/>
          <p:cNvSpPr>
            <a:spLocks noGrp="1"/>
          </p:cNvSpPr>
          <p:nvPr>
            <p:ph type="dt" sz="half" idx="10"/>
          </p:nvPr>
        </p:nvSpPr>
        <p:spPr/>
        <p:txBody>
          <a:bodyPr/>
          <a:lstStyle/>
          <a:p>
            <a:pPr>
              <a:defRPr/>
            </a:pPr>
            <a:fld id="{65376CB4-CBBF-4509-B669-DB0BCE336841}"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185</a:t>
            </a:fld>
            <a:endParaRPr lang="en-US" altLang="zh-CN"/>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69987" name="Rectangle 2"/>
          <p:cNvSpPr>
            <a:spLocks noGrp="1" noChangeArrowheads="1"/>
          </p:cNvSpPr>
          <p:nvPr>
            <p:ph type="title"/>
          </p:nvPr>
        </p:nvSpPr>
        <p:spPr/>
        <p:txBody>
          <a:bodyPr/>
          <a:lstStyle/>
          <a:p>
            <a:pPr eaLnBrk="1" hangingPunct="1"/>
            <a:r>
              <a:rPr lang="zh-CN" altLang="en-US" smtClean="0"/>
              <a:t>逻辑结构设计</a:t>
            </a:r>
          </a:p>
        </p:txBody>
      </p:sp>
      <p:sp>
        <p:nvSpPr>
          <p:cNvPr id="169988" name="Rectangle 3"/>
          <p:cNvSpPr>
            <a:spLocks noGrp="1" noChangeArrowheads="1"/>
          </p:cNvSpPr>
          <p:nvPr>
            <p:ph type="body" idx="1"/>
          </p:nvPr>
        </p:nvSpPr>
        <p:spPr/>
        <p:txBody>
          <a:bodyPr/>
          <a:lstStyle/>
          <a:p>
            <a:pPr eaLnBrk="1" hangingPunct="1">
              <a:lnSpc>
                <a:spcPct val="130000"/>
              </a:lnSpc>
            </a:pPr>
            <a:r>
              <a:rPr lang="en-US" altLang="zh-CN" dirty="0" smtClean="0">
                <a:solidFill>
                  <a:schemeClr val="accent2"/>
                </a:solidFill>
              </a:rPr>
              <a:t>E-R</a:t>
            </a:r>
            <a:r>
              <a:rPr lang="zh-CN" altLang="en-US" dirty="0" smtClean="0">
                <a:solidFill>
                  <a:schemeClr val="accent2"/>
                </a:solidFill>
              </a:rPr>
              <a:t>图向关系模型的转换</a:t>
            </a:r>
          </a:p>
          <a:p>
            <a:pPr eaLnBrk="1" hangingPunct="1">
              <a:lnSpc>
                <a:spcPct val="130000"/>
              </a:lnSpc>
            </a:pPr>
            <a:r>
              <a:rPr lang="zh-CN" altLang="en-US" dirty="0" smtClean="0"/>
              <a:t>向特定</a:t>
            </a:r>
            <a:r>
              <a:rPr lang="en-US" altLang="zh-CN" dirty="0" smtClean="0"/>
              <a:t>DBMS</a:t>
            </a:r>
            <a:r>
              <a:rPr lang="zh-CN" altLang="en-US" dirty="0" smtClean="0"/>
              <a:t>规定的模型进行转换</a:t>
            </a:r>
          </a:p>
          <a:p>
            <a:pPr eaLnBrk="1" hangingPunct="1">
              <a:lnSpc>
                <a:spcPct val="130000"/>
              </a:lnSpc>
            </a:pPr>
            <a:r>
              <a:rPr lang="zh-CN" altLang="en-US" dirty="0" smtClean="0"/>
              <a:t>数据模型的优化</a:t>
            </a:r>
          </a:p>
          <a:p>
            <a:pPr eaLnBrk="1" hangingPunct="1">
              <a:lnSpc>
                <a:spcPct val="130000"/>
              </a:lnSpc>
            </a:pPr>
            <a:r>
              <a:rPr lang="zh-CN" altLang="en-US" dirty="0" smtClean="0"/>
              <a:t>设计用户子模式</a:t>
            </a:r>
          </a:p>
          <a:p>
            <a:pPr eaLnBrk="1" hangingPunct="1"/>
            <a:endParaRPr lang="en-US" altLang="zh-CN" dirty="0" smtClean="0"/>
          </a:p>
        </p:txBody>
      </p:sp>
      <p:sp>
        <p:nvSpPr>
          <p:cNvPr id="2" name="日期占位符 1"/>
          <p:cNvSpPr>
            <a:spLocks noGrp="1"/>
          </p:cNvSpPr>
          <p:nvPr>
            <p:ph type="dt" sz="half" idx="10"/>
          </p:nvPr>
        </p:nvSpPr>
        <p:spPr/>
        <p:txBody>
          <a:bodyPr/>
          <a:lstStyle/>
          <a:p>
            <a:pPr>
              <a:defRPr/>
            </a:pPr>
            <a:fld id="{9E64D148-B27F-45C4-88DE-D89538A0C918}"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186</a:t>
            </a:fld>
            <a:endParaRPr lang="en-US" altLang="zh-CN"/>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71011" name="Rectangle 2"/>
          <p:cNvSpPr>
            <a:spLocks noGrp="1" noChangeArrowheads="1"/>
          </p:cNvSpPr>
          <p:nvPr>
            <p:ph type="title"/>
          </p:nvPr>
        </p:nvSpPr>
        <p:spPr/>
        <p:txBody>
          <a:bodyPr/>
          <a:lstStyle/>
          <a:p>
            <a:pPr eaLnBrk="1" hangingPunct="1"/>
            <a:r>
              <a:rPr lang="en-US" altLang="zh-CN" smtClean="0"/>
              <a:t>E-R</a:t>
            </a:r>
            <a:r>
              <a:rPr lang="zh-CN" altLang="en-US" smtClean="0"/>
              <a:t>图向关系模型的转换</a:t>
            </a:r>
          </a:p>
        </p:txBody>
      </p:sp>
      <p:sp>
        <p:nvSpPr>
          <p:cNvPr id="171012" name="Rectangle 3"/>
          <p:cNvSpPr>
            <a:spLocks noGrp="1" noChangeArrowheads="1"/>
          </p:cNvSpPr>
          <p:nvPr>
            <p:ph type="body" idx="1"/>
          </p:nvPr>
        </p:nvSpPr>
        <p:spPr/>
        <p:txBody>
          <a:bodyPr/>
          <a:lstStyle/>
          <a:p>
            <a:pPr eaLnBrk="1" hangingPunct="1">
              <a:lnSpc>
                <a:spcPct val="180000"/>
              </a:lnSpc>
            </a:pPr>
            <a:r>
              <a:rPr lang="zh-CN" altLang="en-US" sz="3400" smtClean="0"/>
              <a:t>转换内容</a:t>
            </a:r>
          </a:p>
          <a:p>
            <a:pPr eaLnBrk="1" hangingPunct="1">
              <a:lnSpc>
                <a:spcPct val="180000"/>
              </a:lnSpc>
            </a:pPr>
            <a:r>
              <a:rPr lang="zh-CN" altLang="en-US" sz="3400" smtClean="0"/>
              <a:t>转换原则</a:t>
            </a:r>
          </a:p>
        </p:txBody>
      </p:sp>
      <p:sp>
        <p:nvSpPr>
          <p:cNvPr id="2" name="日期占位符 1"/>
          <p:cNvSpPr>
            <a:spLocks noGrp="1"/>
          </p:cNvSpPr>
          <p:nvPr>
            <p:ph type="dt" sz="half" idx="10"/>
          </p:nvPr>
        </p:nvSpPr>
        <p:spPr/>
        <p:txBody>
          <a:bodyPr/>
          <a:lstStyle/>
          <a:p>
            <a:pPr>
              <a:defRPr/>
            </a:pPr>
            <a:fld id="{7AA31EA2-A9F9-4626-991C-C8D1DD0D892E}"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187</a:t>
            </a:fld>
            <a:endParaRPr lang="en-US" altLang="zh-CN"/>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72035" name="Rectangle 2"/>
          <p:cNvSpPr>
            <a:spLocks noGrp="1" noChangeArrowheads="1"/>
          </p:cNvSpPr>
          <p:nvPr>
            <p:ph type="title"/>
          </p:nvPr>
        </p:nvSpPr>
        <p:spPr/>
        <p:txBody>
          <a:bodyPr/>
          <a:lstStyle/>
          <a:p>
            <a:pPr eaLnBrk="1" hangingPunct="1"/>
            <a:r>
              <a:rPr lang="en-US" altLang="zh-CN" smtClean="0"/>
              <a:t>E-R</a:t>
            </a:r>
            <a:r>
              <a:rPr lang="zh-CN" altLang="en-US" smtClean="0"/>
              <a:t>图向关系模型的转换（续）</a:t>
            </a:r>
          </a:p>
        </p:txBody>
      </p:sp>
      <p:sp>
        <p:nvSpPr>
          <p:cNvPr id="172036" name="Rectangle 3"/>
          <p:cNvSpPr>
            <a:spLocks noGrp="1" noChangeArrowheads="1"/>
          </p:cNvSpPr>
          <p:nvPr>
            <p:ph type="body" idx="1"/>
          </p:nvPr>
        </p:nvSpPr>
        <p:spPr/>
        <p:txBody>
          <a:bodyPr/>
          <a:lstStyle/>
          <a:p>
            <a:pPr eaLnBrk="1" hangingPunct="1"/>
            <a:r>
              <a:rPr lang="zh-CN" altLang="en-US" sz="3400" smtClean="0"/>
              <a:t>转换内容</a:t>
            </a:r>
          </a:p>
          <a:p>
            <a:pPr lvl="1" eaLnBrk="1" hangingPunct="1">
              <a:lnSpc>
                <a:spcPct val="120000"/>
              </a:lnSpc>
              <a:spcBef>
                <a:spcPct val="60000"/>
              </a:spcBef>
            </a:pPr>
            <a:r>
              <a:rPr lang="en-US" altLang="zh-CN" smtClean="0"/>
              <a:t>E-R</a:t>
            </a:r>
            <a:r>
              <a:rPr lang="zh-CN" altLang="en-US" smtClean="0"/>
              <a:t>图由实体、实体的属性和实体之间的联系三个要素组成</a:t>
            </a:r>
          </a:p>
          <a:p>
            <a:pPr lvl="1" eaLnBrk="1" hangingPunct="1">
              <a:lnSpc>
                <a:spcPct val="120000"/>
              </a:lnSpc>
              <a:spcBef>
                <a:spcPct val="60000"/>
              </a:spcBef>
            </a:pPr>
            <a:r>
              <a:rPr lang="zh-CN" altLang="en-US" smtClean="0"/>
              <a:t>关系模型的逻辑结构是一组关系模式的集合</a:t>
            </a:r>
          </a:p>
          <a:p>
            <a:pPr lvl="1" eaLnBrk="1" hangingPunct="1">
              <a:lnSpc>
                <a:spcPct val="120000"/>
              </a:lnSpc>
              <a:spcBef>
                <a:spcPct val="60000"/>
              </a:spcBef>
            </a:pPr>
            <a:r>
              <a:rPr lang="zh-CN" altLang="en-US" smtClean="0"/>
              <a:t>将</a:t>
            </a:r>
            <a:r>
              <a:rPr lang="en-US" altLang="zh-CN" smtClean="0"/>
              <a:t>E-R</a:t>
            </a:r>
            <a:r>
              <a:rPr lang="zh-CN" altLang="en-US" smtClean="0"/>
              <a:t>图转换为关系模型：将实体、实体的属性和实体之间的联系转化为关系模式。</a:t>
            </a:r>
          </a:p>
        </p:txBody>
      </p:sp>
      <p:sp>
        <p:nvSpPr>
          <p:cNvPr id="2" name="日期占位符 1"/>
          <p:cNvSpPr>
            <a:spLocks noGrp="1"/>
          </p:cNvSpPr>
          <p:nvPr>
            <p:ph type="dt" sz="half" idx="10"/>
          </p:nvPr>
        </p:nvSpPr>
        <p:spPr/>
        <p:txBody>
          <a:bodyPr/>
          <a:lstStyle/>
          <a:p>
            <a:pPr>
              <a:defRPr/>
            </a:pPr>
            <a:fld id="{06342C82-6A55-4289-9A1B-A07536DB6C90}"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188</a:t>
            </a:fld>
            <a:endParaRPr lang="en-US" altLang="zh-CN"/>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73059" name="Rectangle 2"/>
          <p:cNvSpPr>
            <a:spLocks noGrp="1" noChangeArrowheads="1"/>
          </p:cNvSpPr>
          <p:nvPr>
            <p:ph type="title"/>
          </p:nvPr>
        </p:nvSpPr>
        <p:spPr/>
        <p:txBody>
          <a:bodyPr/>
          <a:lstStyle/>
          <a:p>
            <a:pPr eaLnBrk="1" hangingPunct="1"/>
            <a:r>
              <a:rPr lang="en-US" altLang="zh-CN" smtClean="0"/>
              <a:t>E-R</a:t>
            </a:r>
            <a:r>
              <a:rPr lang="zh-CN" altLang="en-US" smtClean="0"/>
              <a:t>图向关系模型的转换（续）</a:t>
            </a:r>
          </a:p>
        </p:txBody>
      </p:sp>
      <p:sp>
        <p:nvSpPr>
          <p:cNvPr id="572419" name="Rectangle 3"/>
          <p:cNvSpPr>
            <a:spLocks noGrp="1" noChangeArrowheads="1"/>
          </p:cNvSpPr>
          <p:nvPr>
            <p:ph type="body" idx="1"/>
          </p:nvPr>
        </p:nvSpPr>
        <p:spPr>
          <a:xfrm>
            <a:off x="684213" y="1844675"/>
            <a:ext cx="7772400" cy="4114800"/>
          </a:xfrm>
        </p:spPr>
        <p:txBody>
          <a:bodyPr/>
          <a:lstStyle/>
          <a:p>
            <a:pPr eaLnBrk="1" hangingPunct="1">
              <a:lnSpc>
                <a:spcPct val="90000"/>
              </a:lnSpc>
              <a:defRPr/>
            </a:pPr>
            <a:r>
              <a:rPr lang="zh-CN" altLang="en-US" sz="3400" smtClean="0"/>
              <a:t>转换原则</a:t>
            </a:r>
            <a:endParaRPr lang="zh-CN" altLang="en-US" smtClean="0"/>
          </a:p>
          <a:p>
            <a:pPr lvl="4" eaLnBrk="1" hangingPunct="1">
              <a:lnSpc>
                <a:spcPct val="90000"/>
              </a:lnSpc>
              <a:buFont typeface="Wingdings" pitchFamily="2" charset="2"/>
              <a:buNone/>
              <a:defRPr/>
            </a:pPr>
            <a:endParaRPr lang="zh-CN" altLang="en-US" sz="1800" smtClean="0"/>
          </a:p>
          <a:p>
            <a:pPr eaLnBrk="1" hangingPunct="1">
              <a:lnSpc>
                <a:spcPct val="90000"/>
              </a:lnSpc>
              <a:buFont typeface="Wingdings" pitchFamily="2" charset="2"/>
              <a:buNone/>
              <a:defRPr/>
            </a:pPr>
            <a:r>
              <a:rPr lang="zh-CN" altLang="en-US" sz="2600" smtClean="0">
                <a:solidFill>
                  <a:schemeClr val="accent2"/>
                </a:solidFill>
              </a:rPr>
              <a:t>⒈ 一个</a:t>
            </a:r>
            <a:r>
              <a:rPr lang="zh-CN" altLang="en-US" sz="2600" smtClean="0">
                <a:solidFill>
                  <a:srgbClr val="2355F3"/>
                </a:solidFill>
              </a:rPr>
              <a:t>实体型</a:t>
            </a:r>
            <a:r>
              <a:rPr lang="zh-CN" altLang="en-US" sz="2600" smtClean="0">
                <a:solidFill>
                  <a:schemeClr val="accent2"/>
                </a:solidFill>
              </a:rPr>
              <a:t>转换为一个关系模式。</a:t>
            </a:r>
          </a:p>
          <a:p>
            <a:pPr lvl="1" eaLnBrk="1" hangingPunct="1">
              <a:lnSpc>
                <a:spcPct val="90000"/>
              </a:lnSpc>
              <a:defRPr/>
            </a:pPr>
            <a:r>
              <a:rPr lang="zh-CN" altLang="en-US" i="1" smtClean="0">
                <a:solidFill>
                  <a:schemeClr val="accent2"/>
                </a:solidFill>
                <a:effectLst>
                  <a:outerShdw blurRad="38100" dist="38100" dir="2700000" algn="tl">
                    <a:srgbClr val="C0C0C0"/>
                  </a:outerShdw>
                </a:effectLst>
              </a:rPr>
              <a:t>关系的属性</a:t>
            </a:r>
            <a:r>
              <a:rPr lang="zh-CN" altLang="en-US" smtClean="0">
                <a:solidFill>
                  <a:schemeClr val="accent2"/>
                </a:solidFill>
              </a:rPr>
              <a:t>：实体型的属性</a:t>
            </a:r>
          </a:p>
          <a:p>
            <a:pPr lvl="1" eaLnBrk="1" hangingPunct="1">
              <a:lnSpc>
                <a:spcPct val="90000"/>
              </a:lnSpc>
              <a:defRPr/>
            </a:pPr>
            <a:r>
              <a:rPr lang="zh-CN" altLang="en-US" i="1" smtClean="0">
                <a:solidFill>
                  <a:schemeClr val="accent2"/>
                </a:solidFill>
                <a:effectLst>
                  <a:outerShdw blurRad="38100" dist="38100" dir="2700000" algn="tl">
                    <a:srgbClr val="C0C0C0"/>
                  </a:outerShdw>
                </a:effectLst>
              </a:rPr>
              <a:t>关系的码</a:t>
            </a:r>
            <a:r>
              <a:rPr lang="zh-CN" altLang="en-US" smtClean="0">
                <a:solidFill>
                  <a:schemeClr val="accent2"/>
                </a:solidFill>
              </a:rPr>
              <a:t>：实体型的码</a:t>
            </a:r>
          </a:p>
          <a:p>
            <a:pPr lvl="1" eaLnBrk="1" hangingPunct="1">
              <a:lnSpc>
                <a:spcPct val="90000"/>
              </a:lnSpc>
              <a:buFont typeface="Wingdings" pitchFamily="2" charset="2"/>
              <a:buNone/>
              <a:defRPr/>
            </a:pPr>
            <a:r>
              <a:rPr lang="zh-CN" altLang="en-US" sz="2200" smtClean="0"/>
              <a:t>例，学生实体可以转换为如下关系模式：</a:t>
            </a:r>
          </a:p>
          <a:p>
            <a:pPr lvl="1" eaLnBrk="1" hangingPunct="1">
              <a:lnSpc>
                <a:spcPct val="90000"/>
              </a:lnSpc>
              <a:buFont typeface="Wingdings" pitchFamily="2" charset="2"/>
              <a:buNone/>
              <a:defRPr/>
            </a:pPr>
            <a:r>
              <a:rPr lang="zh-CN" altLang="en-US" sz="2200" smtClean="0"/>
              <a:t>　　学生（</a:t>
            </a:r>
            <a:r>
              <a:rPr lang="zh-CN" altLang="en-US" sz="2200" u="sng" smtClean="0"/>
              <a:t>学号</a:t>
            </a:r>
            <a:r>
              <a:rPr lang="zh-CN" altLang="en-US" sz="2200" smtClean="0"/>
              <a:t>，姓名，出生日期，所在系，</a:t>
            </a:r>
          </a:p>
          <a:p>
            <a:pPr lvl="1" eaLnBrk="1" hangingPunct="1">
              <a:lnSpc>
                <a:spcPct val="90000"/>
              </a:lnSpc>
              <a:buFont typeface="Wingdings" pitchFamily="2" charset="2"/>
              <a:buNone/>
              <a:defRPr/>
            </a:pPr>
            <a:r>
              <a:rPr lang="zh-CN" altLang="en-US" sz="2200" smtClean="0"/>
              <a:t>                   年级，平均成绩）</a:t>
            </a:r>
          </a:p>
          <a:p>
            <a:pPr lvl="1" eaLnBrk="1" hangingPunct="1">
              <a:lnSpc>
                <a:spcPct val="90000"/>
              </a:lnSpc>
              <a:buFont typeface="Wingdings" pitchFamily="2" charset="2"/>
              <a:buNone/>
              <a:defRPr/>
            </a:pPr>
            <a:r>
              <a:rPr lang="zh-CN" altLang="en-US" sz="2200" smtClean="0"/>
              <a:t>    性别、宿舍、班级、档案材料、教师、课程、教室、教科书都分别转换为一个关系模式。</a:t>
            </a:r>
          </a:p>
        </p:txBody>
      </p:sp>
      <p:sp>
        <p:nvSpPr>
          <p:cNvPr id="2" name="日期占位符 1"/>
          <p:cNvSpPr>
            <a:spLocks noGrp="1"/>
          </p:cNvSpPr>
          <p:nvPr>
            <p:ph type="dt" sz="half" idx="10"/>
          </p:nvPr>
        </p:nvSpPr>
        <p:spPr/>
        <p:txBody>
          <a:bodyPr/>
          <a:lstStyle/>
          <a:p>
            <a:pPr>
              <a:defRPr/>
            </a:pPr>
            <a:fld id="{343852AB-F831-440B-8FC0-8F3B2219D0E0}"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189</a:t>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1507" name="Rectangle 2"/>
          <p:cNvSpPr>
            <a:spLocks noGrp="1" noChangeArrowheads="1"/>
          </p:cNvSpPr>
          <p:nvPr>
            <p:ph type="title"/>
          </p:nvPr>
        </p:nvSpPr>
        <p:spPr/>
        <p:txBody>
          <a:bodyPr/>
          <a:lstStyle/>
          <a:p>
            <a:pPr eaLnBrk="1" hangingPunct="1"/>
            <a:r>
              <a:rPr lang="zh-CN" altLang="en-US" smtClean="0"/>
              <a:t>数据库设计的基本步骤（续）</a:t>
            </a:r>
          </a:p>
        </p:txBody>
      </p:sp>
      <p:sp>
        <p:nvSpPr>
          <p:cNvPr id="21508"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dirty="0" smtClean="0">
                <a:solidFill>
                  <a:srgbClr val="2355F3"/>
                </a:solidFill>
              </a:rPr>
              <a:t>3. </a:t>
            </a:r>
            <a:r>
              <a:rPr lang="zh-CN" altLang="en-US" dirty="0" smtClean="0">
                <a:solidFill>
                  <a:srgbClr val="2355F3"/>
                </a:solidFill>
              </a:rPr>
              <a:t>程序员</a:t>
            </a:r>
          </a:p>
          <a:p>
            <a:pPr lvl="1" eaLnBrk="1" hangingPunct="1">
              <a:lnSpc>
                <a:spcPct val="120000"/>
              </a:lnSpc>
            </a:pPr>
            <a:r>
              <a:rPr lang="zh-CN" altLang="en-US" sz="3000" dirty="0" smtClean="0"/>
              <a:t>在系统实施阶段参与进来，负责编制程序</a:t>
            </a:r>
          </a:p>
          <a:p>
            <a:pPr eaLnBrk="1" hangingPunct="1">
              <a:lnSpc>
                <a:spcPct val="120000"/>
              </a:lnSpc>
              <a:buFont typeface="Wingdings" pitchFamily="2" charset="2"/>
              <a:buNone/>
            </a:pPr>
            <a:r>
              <a:rPr lang="en-US" altLang="zh-CN" dirty="0" smtClean="0">
                <a:solidFill>
                  <a:srgbClr val="2355F3"/>
                </a:solidFill>
              </a:rPr>
              <a:t>4. </a:t>
            </a:r>
            <a:r>
              <a:rPr lang="zh-CN" altLang="en-US" dirty="0" smtClean="0">
                <a:solidFill>
                  <a:srgbClr val="2355F3"/>
                </a:solidFill>
              </a:rPr>
              <a:t>操作员</a:t>
            </a:r>
          </a:p>
          <a:p>
            <a:pPr lvl="1" eaLnBrk="1" hangingPunct="1">
              <a:lnSpc>
                <a:spcPct val="120000"/>
              </a:lnSpc>
            </a:pPr>
            <a:r>
              <a:rPr lang="zh-CN" altLang="en-US" sz="3000" dirty="0" smtClean="0"/>
              <a:t>在系统实施阶段参与进来，准备软硬件环境</a:t>
            </a:r>
          </a:p>
          <a:p>
            <a:pPr lvl="1" eaLnBrk="1" hangingPunct="1">
              <a:lnSpc>
                <a:spcPct val="120000"/>
              </a:lnSpc>
            </a:pPr>
            <a:endParaRPr lang="en-US" altLang="zh-CN" dirty="0" smtClean="0"/>
          </a:p>
        </p:txBody>
      </p:sp>
      <p:sp>
        <p:nvSpPr>
          <p:cNvPr id="2" name="日期占位符 1"/>
          <p:cNvSpPr>
            <a:spLocks noGrp="1"/>
          </p:cNvSpPr>
          <p:nvPr>
            <p:ph type="dt" sz="half" idx="10"/>
          </p:nvPr>
        </p:nvSpPr>
        <p:spPr/>
        <p:txBody>
          <a:bodyPr/>
          <a:lstStyle/>
          <a:p>
            <a:pPr>
              <a:defRPr/>
            </a:pPr>
            <a:fld id="{05A0984C-BD4D-4984-9BBA-92CDA2136BF5}"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19</a:t>
            </a:fld>
            <a:endParaRPr lang="en-US" altLang="zh-CN"/>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74083" name="Rectangle 2"/>
          <p:cNvSpPr>
            <a:spLocks noGrp="1" noChangeArrowheads="1"/>
          </p:cNvSpPr>
          <p:nvPr>
            <p:ph type="title"/>
          </p:nvPr>
        </p:nvSpPr>
        <p:spPr/>
        <p:txBody>
          <a:bodyPr/>
          <a:lstStyle/>
          <a:p>
            <a:pPr eaLnBrk="1" hangingPunct="1"/>
            <a:r>
              <a:rPr lang="en-US" altLang="zh-CN" smtClean="0"/>
              <a:t> </a:t>
            </a:r>
          </a:p>
        </p:txBody>
      </p:sp>
      <p:grpSp>
        <p:nvGrpSpPr>
          <p:cNvPr id="174084" name="Group 3"/>
          <p:cNvGrpSpPr>
            <a:grpSpLocks/>
          </p:cNvGrpSpPr>
          <p:nvPr/>
        </p:nvGrpSpPr>
        <p:grpSpPr bwMode="auto">
          <a:xfrm>
            <a:off x="1066800" y="2133600"/>
            <a:ext cx="7467600" cy="2590800"/>
            <a:chOff x="672" y="1248"/>
            <a:chExt cx="4416" cy="1440"/>
          </a:xfrm>
        </p:grpSpPr>
        <p:sp>
          <p:nvSpPr>
            <p:cNvPr id="174085" name="Rectangle 4"/>
            <p:cNvSpPr>
              <a:spLocks noChangeArrowheads="1"/>
            </p:cNvSpPr>
            <p:nvPr/>
          </p:nvSpPr>
          <p:spPr bwMode="auto">
            <a:xfrm>
              <a:off x="2592" y="1248"/>
              <a:ext cx="671" cy="38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400" b="1">
                  <a:latin typeface="Times New Roman" pitchFamily="18" charset="0"/>
                </a:rPr>
                <a:t>学生</a:t>
              </a:r>
            </a:p>
          </p:txBody>
        </p:sp>
        <p:sp>
          <p:nvSpPr>
            <p:cNvPr id="174086" name="Oval 5"/>
            <p:cNvSpPr>
              <a:spLocks noChangeArrowheads="1"/>
            </p:cNvSpPr>
            <p:nvPr/>
          </p:nvSpPr>
          <p:spPr bwMode="auto">
            <a:xfrm>
              <a:off x="672" y="2160"/>
              <a:ext cx="576" cy="4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2400" b="1">
                  <a:latin typeface="Times New Roman" pitchFamily="18" charset="0"/>
                </a:rPr>
                <a:t> </a:t>
              </a:r>
              <a:r>
                <a:rPr lang="zh-CN" altLang="en-US" sz="2400" b="1">
                  <a:latin typeface="Times New Roman" pitchFamily="18" charset="0"/>
                </a:rPr>
                <a:t>学号</a:t>
              </a:r>
            </a:p>
          </p:txBody>
        </p:sp>
        <p:sp>
          <p:nvSpPr>
            <p:cNvPr id="174087" name="Oval 6"/>
            <p:cNvSpPr>
              <a:spLocks noChangeArrowheads="1"/>
            </p:cNvSpPr>
            <p:nvPr/>
          </p:nvSpPr>
          <p:spPr bwMode="auto">
            <a:xfrm>
              <a:off x="2112" y="2112"/>
              <a:ext cx="624" cy="57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400" b="1">
                  <a:latin typeface="Times New Roman" pitchFamily="18" charset="0"/>
                </a:rPr>
                <a:t>出生</a:t>
              </a:r>
            </a:p>
            <a:p>
              <a:pPr algn="ctr" eaLnBrk="0" hangingPunct="0"/>
              <a:r>
                <a:rPr lang="zh-CN" altLang="en-US" sz="2400" b="1">
                  <a:latin typeface="Times New Roman" pitchFamily="18" charset="0"/>
                </a:rPr>
                <a:t>日期</a:t>
              </a:r>
            </a:p>
          </p:txBody>
        </p:sp>
        <p:sp>
          <p:nvSpPr>
            <p:cNvPr id="174088" name="Oval 7"/>
            <p:cNvSpPr>
              <a:spLocks noChangeArrowheads="1"/>
            </p:cNvSpPr>
            <p:nvPr/>
          </p:nvSpPr>
          <p:spPr bwMode="auto">
            <a:xfrm>
              <a:off x="3744" y="2160"/>
              <a:ext cx="528" cy="4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400" b="1">
                  <a:latin typeface="Times New Roman" pitchFamily="18" charset="0"/>
                </a:rPr>
                <a:t>年级</a:t>
              </a:r>
            </a:p>
          </p:txBody>
        </p:sp>
        <p:sp>
          <p:nvSpPr>
            <p:cNvPr id="174089" name="Line 8"/>
            <p:cNvSpPr>
              <a:spLocks noChangeShapeType="1"/>
            </p:cNvSpPr>
            <p:nvPr/>
          </p:nvSpPr>
          <p:spPr bwMode="auto">
            <a:xfrm flipH="1">
              <a:off x="1056" y="1632"/>
              <a:ext cx="1536" cy="52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4090" name="Line 9"/>
            <p:cNvSpPr>
              <a:spLocks noChangeShapeType="1"/>
            </p:cNvSpPr>
            <p:nvPr/>
          </p:nvSpPr>
          <p:spPr bwMode="auto">
            <a:xfrm flipH="1">
              <a:off x="2496" y="1632"/>
              <a:ext cx="432" cy="4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4091" name="Line 10"/>
            <p:cNvSpPr>
              <a:spLocks noChangeShapeType="1"/>
            </p:cNvSpPr>
            <p:nvPr/>
          </p:nvSpPr>
          <p:spPr bwMode="auto">
            <a:xfrm>
              <a:off x="3072" y="1632"/>
              <a:ext cx="816" cy="5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4092" name="Oval 11"/>
            <p:cNvSpPr>
              <a:spLocks noChangeArrowheads="1"/>
            </p:cNvSpPr>
            <p:nvPr/>
          </p:nvSpPr>
          <p:spPr bwMode="auto">
            <a:xfrm>
              <a:off x="2880" y="2112"/>
              <a:ext cx="624" cy="57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400" b="1">
                  <a:latin typeface="Times New Roman" pitchFamily="18" charset="0"/>
                </a:rPr>
                <a:t>所在系 </a:t>
              </a:r>
            </a:p>
          </p:txBody>
        </p:sp>
        <p:sp>
          <p:nvSpPr>
            <p:cNvPr id="174093" name="Line 12"/>
            <p:cNvSpPr>
              <a:spLocks noChangeShapeType="1"/>
            </p:cNvSpPr>
            <p:nvPr/>
          </p:nvSpPr>
          <p:spPr bwMode="auto">
            <a:xfrm>
              <a:off x="2976" y="1632"/>
              <a:ext cx="192" cy="4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4094" name="Oval 13"/>
            <p:cNvSpPr>
              <a:spLocks noChangeArrowheads="1"/>
            </p:cNvSpPr>
            <p:nvPr/>
          </p:nvSpPr>
          <p:spPr bwMode="auto">
            <a:xfrm>
              <a:off x="4512" y="2112"/>
              <a:ext cx="576" cy="57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400" b="1">
                  <a:latin typeface="Times New Roman" pitchFamily="18" charset="0"/>
                </a:rPr>
                <a:t>平均</a:t>
              </a:r>
            </a:p>
            <a:p>
              <a:pPr algn="ctr" eaLnBrk="0" hangingPunct="0"/>
              <a:r>
                <a:rPr lang="zh-CN" altLang="en-US" sz="2400" b="1">
                  <a:latin typeface="Times New Roman" pitchFamily="18" charset="0"/>
                </a:rPr>
                <a:t>成绩</a:t>
              </a:r>
            </a:p>
          </p:txBody>
        </p:sp>
        <p:sp>
          <p:nvSpPr>
            <p:cNvPr id="174095" name="Oval 14"/>
            <p:cNvSpPr>
              <a:spLocks noChangeArrowheads="1"/>
            </p:cNvSpPr>
            <p:nvPr/>
          </p:nvSpPr>
          <p:spPr bwMode="auto">
            <a:xfrm>
              <a:off x="1392" y="2112"/>
              <a:ext cx="576" cy="528"/>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400" b="1">
                  <a:latin typeface="Times New Roman" pitchFamily="18" charset="0"/>
                </a:rPr>
                <a:t>姓名</a:t>
              </a:r>
            </a:p>
          </p:txBody>
        </p:sp>
        <p:sp>
          <p:nvSpPr>
            <p:cNvPr id="174096" name="Line 15"/>
            <p:cNvSpPr>
              <a:spLocks noChangeShapeType="1"/>
            </p:cNvSpPr>
            <p:nvPr/>
          </p:nvSpPr>
          <p:spPr bwMode="auto">
            <a:xfrm flipV="1">
              <a:off x="1728" y="1632"/>
              <a:ext cx="1056" cy="4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4097" name="Line 16"/>
            <p:cNvSpPr>
              <a:spLocks noChangeShapeType="1"/>
            </p:cNvSpPr>
            <p:nvPr/>
          </p:nvSpPr>
          <p:spPr bwMode="auto">
            <a:xfrm>
              <a:off x="3264" y="1632"/>
              <a:ext cx="1440" cy="52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 name="日期占位符 1"/>
          <p:cNvSpPr>
            <a:spLocks noGrp="1"/>
          </p:cNvSpPr>
          <p:nvPr>
            <p:ph type="dt" sz="half" idx="10"/>
          </p:nvPr>
        </p:nvSpPr>
        <p:spPr/>
        <p:txBody>
          <a:bodyPr/>
          <a:lstStyle/>
          <a:p>
            <a:pPr>
              <a:defRPr/>
            </a:pPr>
            <a:fld id="{A764086C-C232-4ECF-9560-15C6625DF011}"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190</a:t>
            </a:fld>
            <a:endParaRPr lang="en-US" altLang="zh-CN"/>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75107" name="Rectangle 2"/>
          <p:cNvSpPr>
            <a:spLocks noGrp="1" noChangeArrowheads="1"/>
          </p:cNvSpPr>
          <p:nvPr>
            <p:ph type="title"/>
          </p:nvPr>
        </p:nvSpPr>
        <p:spPr/>
        <p:txBody>
          <a:bodyPr/>
          <a:lstStyle/>
          <a:p>
            <a:pPr eaLnBrk="1" hangingPunct="1"/>
            <a:r>
              <a:rPr lang="en-US" altLang="zh-CN" smtClean="0"/>
              <a:t>E-R</a:t>
            </a:r>
            <a:r>
              <a:rPr lang="zh-CN" altLang="en-US" smtClean="0"/>
              <a:t>图向关系模型的转换（续）</a:t>
            </a:r>
          </a:p>
        </p:txBody>
      </p:sp>
      <p:sp>
        <p:nvSpPr>
          <p:cNvPr id="574467" name="Rectangle 3"/>
          <p:cNvSpPr>
            <a:spLocks noGrp="1" noChangeArrowheads="1"/>
          </p:cNvSpPr>
          <p:nvPr>
            <p:ph type="body" idx="1"/>
          </p:nvPr>
        </p:nvSpPr>
        <p:spPr/>
        <p:txBody>
          <a:bodyPr/>
          <a:lstStyle/>
          <a:p>
            <a:pPr eaLnBrk="1" hangingPunct="1">
              <a:buFont typeface="Wingdings" pitchFamily="2" charset="2"/>
              <a:buNone/>
              <a:defRPr/>
            </a:pPr>
            <a:r>
              <a:rPr lang="en-US" altLang="zh-CN" sz="2600" smtClean="0">
                <a:solidFill>
                  <a:schemeClr val="accent2"/>
                </a:solidFill>
              </a:rPr>
              <a:t>⒉ </a:t>
            </a:r>
            <a:r>
              <a:rPr lang="zh-CN" altLang="en-US" sz="2600" smtClean="0">
                <a:solidFill>
                  <a:schemeClr val="accent2"/>
                </a:solidFill>
              </a:rPr>
              <a:t>一个</a:t>
            </a:r>
            <a:r>
              <a:rPr lang="en-US" altLang="zh-CN" sz="2600" smtClean="0">
                <a:solidFill>
                  <a:srgbClr val="2355F3"/>
                </a:solidFill>
              </a:rPr>
              <a:t>m:n</a:t>
            </a:r>
            <a:r>
              <a:rPr lang="zh-CN" altLang="en-US" sz="2600" smtClean="0">
                <a:solidFill>
                  <a:srgbClr val="2355F3"/>
                </a:solidFill>
              </a:rPr>
              <a:t>联系</a:t>
            </a:r>
            <a:r>
              <a:rPr lang="zh-CN" altLang="en-US" sz="2600" smtClean="0">
                <a:solidFill>
                  <a:schemeClr val="accent2"/>
                </a:solidFill>
              </a:rPr>
              <a:t>转换为一个关系模式。</a:t>
            </a:r>
          </a:p>
          <a:p>
            <a:pPr lvl="1" eaLnBrk="1" hangingPunct="1">
              <a:defRPr/>
            </a:pPr>
            <a:r>
              <a:rPr lang="zh-CN" altLang="en-US" i="1" smtClean="0">
                <a:solidFill>
                  <a:schemeClr val="accent2"/>
                </a:solidFill>
                <a:effectLst>
                  <a:outerShdw blurRad="38100" dist="38100" dir="2700000" algn="tl">
                    <a:srgbClr val="C0C0C0"/>
                  </a:outerShdw>
                </a:effectLst>
              </a:rPr>
              <a:t>关系的属性</a:t>
            </a:r>
            <a:r>
              <a:rPr lang="zh-CN" altLang="en-US" smtClean="0">
                <a:solidFill>
                  <a:schemeClr val="accent2"/>
                </a:solidFill>
              </a:rPr>
              <a:t>：与该联系相连的各实体的码以及联系本身的属性</a:t>
            </a:r>
          </a:p>
          <a:p>
            <a:pPr lvl="1" eaLnBrk="1" hangingPunct="1">
              <a:defRPr/>
            </a:pPr>
            <a:r>
              <a:rPr lang="zh-CN" altLang="en-US" i="1" smtClean="0">
                <a:solidFill>
                  <a:schemeClr val="accent2"/>
                </a:solidFill>
                <a:effectLst>
                  <a:outerShdw blurRad="38100" dist="38100" dir="2700000" algn="tl">
                    <a:srgbClr val="C0C0C0"/>
                  </a:outerShdw>
                </a:effectLst>
              </a:rPr>
              <a:t>关系的码</a:t>
            </a:r>
            <a:r>
              <a:rPr lang="zh-CN" altLang="en-US" smtClean="0">
                <a:solidFill>
                  <a:schemeClr val="accent2"/>
                </a:solidFill>
              </a:rPr>
              <a:t>：各实体码的组合</a:t>
            </a:r>
            <a:endParaRPr lang="zh-CN" altLang="en-US" smtClean="0"/>
          </a:p>
          <a:p>
            <a:pPr eaLnBrk="1" hangingPunct="1">
              <a:buFont typeface="Wingdings" pitchFamily="2" charset="2"/>
              <a:buNone/>
              <a:defRPr/>
            </a:pPr>
            <a:r>
              <a:rPr lang="zh-CN" altLang="en-US" sz="2600" smtClean="0"/>
              <a:t>	例，“选修”联系是一个</a:t>
            </a:r>
            <a:r>
              <a:rPr lang="en-US" altLang="zh-CN" sz="2600" smtClean="0"/>
              <a:t>m:n</a:t>
            </a:r>
            <a:r>
              <a:rPr lang="zh-CN" altLang="en-US" sz="2600" smtClean="0"/>
              <a:t>联系，可以将它转换为如下关系模式，其中学号与课程号为关系的组合码：</a:t>
            </a:r>
          </a:p>
          <a:p>
            <a:pPr eaLnBrk="1" hangingPunct="1">
              <a:buFont typeface="Wingdings" pitchFamily="2" charset="2"/>
              <a:buNone/>
              <a:defRPr/>
            </a:pPr>
            <a:r>
              <a:rPr lang="zh-CN" altLang="en-US" sz="2600" smtClean="0"/>
              <a:t>　　选修（</a:t>
            </a:r>
            <a:r>
              <a:rPr lang="zh-CN" altLang="en-US" sz="2600" u="sng" smtClean="0"/>
              <a:t>学号</a:t>
            </a:r>
            <a:r>
              <a:rPr lang="zh-CN" altLang="en-US" sz="2600" smtClean="0"/>
              <a:t>，</a:t>
            </a:r>
            <a:r>
              <a:rPr lang="zh-CN" altLang="en-US" sz="2600" u="sng" smtClean="0"/>
              <a:t>课程号</a:t>
            </a:r>
            <a:r>
              <a:rPr lang="zh-CN" altLang="en-US" sz="2600" smtClean="0"/>
              <a:t>，成绩）</a:t>
            </a:r>
          </a:p>
        </p:txBody>
      </p:sp>
      <p:sp>
        <p:nvSpPr>
          <p:cNvPr id="2" name="日期占位符 1"/>
          <p:cNvSpPr>
            <a:spLocks noGrp="1"/>
          </p:cNvSpPr>
          <p:nvPr>
            <p:ph type="dt" sz="half" idx="10"/>
          </p:nvPr>
        </p:nvSpPr>
        <p:spPr/>
        <p:txBody>
          <a:bodyPr/>
          <a:lstStyle/>
          <a:p>
            <a:pPr>
              <a:defRPr/>
            </a:pPr>
            <a:fld id="{A1479A73-4850-45A8-80F3-35D3B04611A0}"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191</a:t>
            </a:fld>
            <a:endParaRPr lang="en-US" altLang="zh-CN"/>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76131" name="Rectangle 2"/>
          <p:cNvSpPr>
            <a:spLocks noGrp="1" noChangeArrowheads="1"/>
          </p:cNvSpPr>
          <p:nvPr>
            <p:ph type="title"/>
          </p:nvPr>
        </p:nvSpPr>
        <p:spPr/>
        <p:txBody>
          <a:bodyPr/>
          <a:lstStyle/>
          <a:p>
            <a:pPr eaLnBrk="1" hangingPunct="1"/>
            <a:r>
              <a:rPr lang="en-US" altLang="zh-CN" smtClean="0"/>
              <a:t>E-R</a:t>
            </a:r>
            <a:r>
              <a:rPr lang="zh-CN" altLang="en-US" smtClean="0"/>
              <a:t>图向关系模型的转换（续）</a:t>
            </a:r>
          </a:p>
        </p:txBody>
      </p:sp>
      <p:sp>
        <p:nvSpPr>
          <p:cNvPr id="575491" name="Rectangle 3"/>
          <p:cNvSpPr>
            <a:spLocks noGrp="1" noChangeArrowheads="1"/>
          </p:cNvSpPr>
          <p:nvPr>
            <p:ph type="body" idx="1"/>
          </p:nvPr>
        </p:nvSpPr>
        <p:spPr/>
        <p:txBody>
          <a:bodyPr/>
          <a:lstStyle/>
          <a:p>
            <a:pPr eaLnBrk="1" hangingPunct="1">
              <a:buFont typeface="Wingdings" pitchFamily="2" charset="2"/>
              <a:buNone/>
              <a:defRPr/>
            </a:pPr>
            <a:r>
              <a:rPr lang="en-US" altLang="zh-CN" sz="2600" smtClean="0">
                <a:solidFill>
                  <a:schemeClr val="accent2"/>
                </a:solidFill>
              </a:rPr>
              <a:t>⒊ </a:t>
            </a:r>
            <a:r>
              <a:rPr lang="zh-CN" altLang="en-US" sz="2600" smtClean="0">
                <a:solidFill>
                  <a:schemeClr val="accent2"/>
                </a:solidFill>
              </a:rPr>
              <a:t>一个</a:t>
            </a:r>
            <a:r>
              <a:rPr lang="en-US" altLang="zh-CN" sz="2600" smtClean="0">
                <a:solidFill>
                  <a:srgbClr val="2355F3"/>
                </a:solidFill>
              </a:rPr>
              <a:t>1:n</a:t>
            </a:r>
            <a:r>
              <a:rPr lang="zh-CN" altLang="en-US" sz="2600" smtClean="0">
                <a:solidFill>
                  <a:srgbClr val="2355F3"/>
                </a:solidFill>
              </a:rPr>
              <a:t>联系</a:t>
            </a:r>
            <a:r>
              <a:rPr lang="zh-CN" altLang="en-US" sz="2600" smtClean="0">
                <a:solidFill>
                  <a:schemeClr val="accent2"/>
                </a:solidFill>
              </a:rPr>
              <a:t>可以转换为一个独立的关系模式，也可以与</a:t>
            </a:r>
            <a:r>
              <a:rPr lang="en-US" altLang="zh-CN" sz="2600" smtClean="0">
                <a:solidFill>
                  <a:schemeClr val="accent2"/>
                </a:solidFill>
              </a:rPr>
              <a:t>n</a:t>
            </a:r>
            <a:r>
              <a:rPr lang="zh-CN" altLang="en-US" sz="2600" smtClean="0">
                <a:solidFill>
                  <a:schemeClr val="accent2"/>
                </a:solidFill>
              </a:rPr>
              <a:t>端对应的关系模式合并。</a:t>
            </a:r>
          </a:p>
          <a:p>
            <a:pPr lvl="1" eaLnBrk="1" hangingPunct="1">
              <a:spcBef>
                <a:spcPct val="50000"/>
              </a:spcBef>
              <a:defRPr/>
            </a:pPr>
            <a:r>
              <a:rPr lang="en-US" altLang="zh-CN" smtClean="0">
                <a:solidFill>
                  <a:schemeClr val="accent2"/>
                </a:solidFill>
              </a:rPr>
              <a:t>1) </a:t>
            </a:r>
            <a:r>
              <a:rPr lang="zh-CN" altLang="en-US" smtClean="0">
                <a:solidFill>
                  <a:schemeClr val="accent2"/>
                </a:solidFill>
              </a:rPr>
              <a:t>转换为一个独立的关系模式</a:t>
            </a:r>
          </a:p>
          <a:p>
            <a:pPr lvl="2" eaLnBrk="1" hangingPunct="1">
              <a:spcBef>
                <a:spcPct val="60000"/>
              </a:spcBef>
              <a:defRPr/>
            </a:pPr>
            <a:r>
              <a:rPr lang="zh-CN" altLang="en-US" sz="2600" i="1" smtClean="0">
                <a:solidFill>
                  <a:schemeClr val="accent2"/>
                </a:solidFill>
                <a:effectLst>
                  <a:outerShdw blurRad="38100" dist="38100" dir="2700000" algn="tl">
                    <a:srgbClr val="C0C0C0"/>
                  </a:outerShdw>
                </a:effectLst>
              </a:rPr>
              <a:t>关系的属性</a:t>
            </a:r>
            <a:r>
              <a:rPr lang="zh-CN" altLang="en-US" sz="2600" smtClean="0">
                <a:solidFill>
                  <a:schemeClr val="accent2"/>
                </a:solidFill>
              </a:rPr>
              <a:t>：与该联系相连的各实体的码以及联系本身的属性</a:t>
            </a:r>
          </a:p>
          <a:p>
            <a:pPr lvl="2" eaLnBrk="1" hangingPunct="1">
              <a:spcBef>
                <a:spcPct val="60000"/>
              </a:spcBef>
              <a:defRPr/>
            </a:pPr>
            <a:r>
              <a:rPr lang="zh-CN" altLang="en-US" sz="2600" i="1" smtClean="0">
                <a:solidFill>
                  <a:schemeClr val="accent2"/>
                </a:solidFill>
                <a:effectLst>
                  <a:outerShdw blurRad="38100" dist="38100" dir="2700000" algn="tl">
                    <a:srgbClr val="C0C0C0"/>
                  </a:outerShdw>
                </a:effectLst>
              </a:rPr>
              <a:t>关系的码</a:t>
            </a:r>
            <a:r>
              <a:rPr lang="zh-CN" altLang="en-US" sz="2600" smtClean="0">
                <a:solidFill>
                  <a:schemeClr val="accent2"/>
                </a:solidFill>
              </a:rPr>
              <a:t>：</a:t>
            </a:r>
            <a:r>
              <a:rPr lang="en-US" altLang="zh-CN" sz="2600" smtClean="0">
                <a:solidFill>
                  <a:schemeClr val="accent2"/>
                </a:solidFill>
              </a:rPr>
              <a:t>n</a:t>
            </a:r>
            <a:r>
              <a:rPr lang="zh-CN" altLang="en-US" sz="2600" smtClean="0">
                <a:solidFill>
                  <a:schemeClr val="accent2"/>
                </a:solidFill>
              </a:rPr>
              <a:t>端实体的码</a:t>
            </a:r>
          </a:p>
          <a:p>
            <a:pPr lvl="1" eaLnBrk="1" hangingPunct="1">
              <a:defRPr/>
            </a:pPr>
            <a:endParaRPr lang="en-US" altLang="zh-CN" sz="2200" smtClean="0"/>
          </a:p>
        </p:txBody>
      </p:sp>
      <p:sp>
        <p:nvSpPr>
          <p:cNvPr id="2" name="日期占位符 1"/>
          <p:cNvSpPr>
            <a:spLocks noGrp="1"/>
          </p:cNvSpPr>
          <p:nvPr>
            <p:ph type="dt" sz="half" idx="10"/>
          </p:nvPr>
        </p:nvSpPr>
        <p:spPr/>
        <p:txBody>
          <a:bodyPr/>
          <a:lstStyle/>
          <a:p>
            <a:pPr>
              <a:defRPr/>
            </a:pPr>
            <a:fld id="{00D14C34-2928-421E-B3CA-E98E2A6838FE}"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192</a:t>
            </a:fld>
            <a:endParaRPr lang="en-US" altLang="zh-CN"/>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77155" name="Rectangle 2"/>
          <p:cNvSpPr>
            <a:spLocks noGrp="1" noChangeArrowheads="1"/>
          </p:cNvSpPr>
          <p:nvPr>
            <p:ph type="title"/>
          </p:nvPr>
        </p:nvSpPr>
        <p:spPr/>
        <p:txBody>
          <a:bodyPr/>
          <a:lstStyle/>
          <a:p>
            <a:pPr eaLnBrk="1" hangingPunct="1"/>
            <a:r>
              <a:rPr lang="en-US" altLang="zh-CN" smtClean="0"/>
              <a:t>E-R</a:t>
            </a:r>
            <a:r>
              <a:rPr lang="zh-CN" altLang="en-US" smtClean="0"/>
              <a:t>图向关系模型的转换（续）</a:t>
            </a:r>
          </a:p>
        </p:txBody>
      </p:sp>
      <p:sp>
        <p:nvSpPr>
          <p:cNvPr id="576515" name="Rectangle 3"/>
          <p:cNvSpPr>
            <a:spLocks noGrp="1" noChangeArrowheads="1"/>
          </p:cNvSpPr>
          <p:nvPr>
            <p:ph type="body" idx="1"/>
          </p:nvPr>
        </p:nvSpPr>
        <p:spPr/>
        <p:txBody>
          <a:bodyPr/>
          <a:lstStyle/>
          <a:p>
            <a:pPr eaLnBrk="1" hangingPunct="1">
              <a:buFont typeface="Wingdings" pitchFamily="2" charset="2"/>
              <a:buNone/>
              <a:defRPr/>
            </a:pPr>
            <a:r>
              <a:rPr lang="en-US" altLang="zh-CN" sz="2600" smtClean="0">
                <a:solidFill>
                  <a:schemeClr val="accent2"/>
                </a:solidFill>
              </a:rPr>
              <a:t>⒊ </a:t>
            </a:r>
            <a:r>
              <a:rPr lang="zh-CN" altLang="en-US" sz="2600" smtClean="0">
                <a:solidFill>
                  <a:schemeClr val="accent2"/>
                </a:solidFill>
              </a:rPr>
              <a:t>一个</a:t>
            </a:r>
            <a:r>
              <a:rPr lang="en-US" altLang="zh-CN" sz="2600" smtClean="0">
                <a:solidFill>
                  <a:srgbClr val="2355F3"/>
                </a:solidFill>
              </a:rPr>
              <a:t>1:n</a:t>
            </a:r>
            <a:r>
              <a:rPr lang="zh-CN" altLang="en-US" sz="2600" smtClean="0">
                <a:solidFill>
                  <a:srgbClr val="2355F3"/>
                </a:solidFill>
              </a:rPr>
              <a:t>联系</a:t>
            </a:r>
            <a:r>
              <a:rPr lang="zh-CN" altLang="en-US" sz="2600" smtClean="0">
                <a:solidFill>
                  <a:schemeClr val="accent2"/>
                </a:solidFill>
              </a:rPr>
              <a:t>可以转换为一个独立的关系模式，也可以与</a:t>
            </a:r>
            <a:r>
              <a:rPr lang="en-US" altLang="zh-CN" sz="2600" smtClean="0">
                <a:solidFill>
                  <a:schemeClr val="accent2"/>
                </a:solidFill>
              </a:rPr>
              <a:t>n</a:t>
            </a:r>
            <a:r>
              <a:rPr lang="zh-CN" altLang="en-US" sz="2600" smtClean="0">
                <a:solidFill>
                  <a:schemeClr val="accent2"/>
                </a:solidFill>
              </a:rPr>
              <a:t>端对应的关系模式合并。</a:t>
            </a:r>
          </a:p>
          <a:p>
            <a:pPr lvl="1" eaLnBrk="1" hangingPunct="1">
              <a:spcBef>
                <a:spcPct val="50000"/>
              </a:spcBef>
              <a:defRPr/>
            </a:pPr>
            <a:r>
              <a:rPr lang="en-US" altLang="zh-CN" smtClean="0">
                <a:solidFill>
                  <a:schemeClr val="accent2"/>
                </a:solidFill>
              </a:rPr>
              <a:t>2) </a:t>
            </a:r>
            <a:r>
              <a:rPr lang="zh-CN" altLang="en-US" smtClean="0">
                <a:solidFill>
                  <a:schemeClr val="accent2"/>
                </a:solidFill>
              </a:rPr>
              <a:t>与</a:t>
            </a:r>
            <a:r>
              <a:rPr lang="en-US" altLang="zh-CN" smtClean="0">
                <a:solidFill>
                  <a:schemeClr val="accent2"/>
                </a:solidFill>
              </a:rPr>
              <a:t>n</a:t>
            </a:r>
            <a:r>
              <a:rPr lang="zh-CN" altLang="en-US" smtClean="0">
                <a:solidFill>
                  <a:schemeClr val="accent2"/>
                </a:solidFill>
              </a:rPr>
              <a:t>端对应的关系模式合并</a:t>
            </a:r>
          </a:p>
          <a:p>
            <a:pPr lvl="2" eaLnBrk="1" hangingPunct="1">
              <a:spcBef>
                <a:spcPct val="50000"/>
              </a:spcBef>
              <a:defRPr/>
            </a:pPr>
            <a:r>
              <a:rPr lang="zh-CN" altLang="en-US" sz="2600" i="1" smtClean="0">
                <a:solidFill>
                  <a:schemeClr val="accent2"/>
                </a:solidFill>
                <a:effectLst>
                  <a:outerShdw blurRad="38100" dist="38100" dir="2700000" algn="tl">
                    <a:srgbClr val="C0C0C0"/>
                  </a:outerShdw>
                </a:effectLst>
              </a:rPr>
              <a:t>合并后关系的属性</a:t>
            </a:r>
            <a:r>
              <a:rPr lang="zh-CN" altLang="en-US" sz="2600" smtClean="0">
                <a:solidFill>
                  <a:schemeClr val="accent2"/>
                </a:solidFill>
              </a:rPr>
              <a:t>：在</a:t>
            </a:r>
            <a:r>
              <a:rPr lang="en-US" altLang="zh-CN" sz="2600" smtClean="0">
                <a:solidFill>
                  <a:schemeClr val="accent2"/>
                </a:solidFill>
              </a:rPr>
              <a:t>n</a:t>
            </a:r>
            <a:r>
              <a:rPr lang="zh-CN" altLang="en-US" sz="2600" smtClean="0">
                <a:solidFill>
                  <a:schemeClr val="accent2"/>
                </a:solidFill>
              </a:rPr>
              <a:t>端关系中加入</a:t>
            </a:r>
            <a:r>
              <a:rPr lang="en-US" altLang="zh-CN" sz="2600" smtClean="0">
                <a:solidFill>
                  <a:schemeClr val="accent2"/>
                </a:solidFill>
              </a:rPr>
              <a:t>1</a:t>
            </a:r>
            <a:r>
              <a:rPr lang="zh-CN" altLang="en-US" sz="2600" smtClean="0">
                <a:solidFill>
                  <a:schemeClr val="accent2"/>
                </a:solidFill>
              </a:rPr>
              <a:t>端关系的码和联系本身的属性</a:t>
            </a:r>
          </a:p>
          <a:p>
            <a:pPr lvl="2" eaLnBrk="1" hangingPunct="1">
              <a:spcBef>
                <a:spcPct val="50000"/>
              </a:spcBef>
              <a:defRPr/>
            </a:pPr>
            <a:r>
              <a:rPr lang="zh-CN" altLang="en-US" sz="2600" i="1" smtClean="0">
                <a:solidFill>
                  <a:schemeClr val="accent2"/>
                </a:solidFill>
                <a:effectLst>
                  <a:outerShdw blurRad="38100" dist="38100" dir="2700000" algn="tl">
                    <a:srgbClr val="C0C0C0"/>
                  </a:outerShdw>
                </a:effectLst>
              </a:rPr>
              <a:t>合并后关系的码</a:t>
            </a:r>
            <a:r>
              <a:rPr lang="zh-CN" altLang="en-US" sz="2600" smtClean="0">
                <a:solidFill>
                  <a:schemeClr val="accent2"/>
                </a:solidFill>
              </a:rPr>
              <a:t>：不变</a:t>
            </a:r>
          </a:p>
          <a:p>
            <a:pPr lvl="1" eaLnBrk="1" hangingPunct="1">
              <a:spcBef>
                <a:spcPct val="50000"/>
              </a:spcBef>
              <a:defRPr/>
            </a:pPr>
            <a:r>
              <a:rPr lang="zh-CN" altLang="en-US" smtClean="0">
                <a:solidFill>
                  <a:schemeClr val="accent2"/>
                </a:solidFill>
              </a:rPr>
              <a:t>可以减少系统中的关系个数，一般情况下更倾向于采用这种方法</a:t>
            </a:r>
            <a:endParaRPr lang="zh-CN" altLang="en-US" sz="2200" smtClean="0">
              <a:solidFill>
                <a:schemeClr val="accent2"/>
              </a:solidFill>
            </a:endParaRPr>
          </a:p>
          <a:p>
            <a:pPr lvl="1" eaLnBrk="1" hangingPunct="1">
              <a:defRPr/>
            </a:pPr>
            <a:endParaRPr lang="en-US" altLang="zh-CN" sz="2200" smtClean="0"/>
          </a:p>
        </p:txBody>
      </p:sp>
      <p:sp>
        <p:nvSpPr>
          <p:cNvPr id="2" name="日期占位符 1"/>
          <p:cNvSpPr>
            <a:spLocks noGrp="1"/>
          </p:cNvSpPr>
          <p:nvPr>
            <p:ph type="dt" sz="half" idx="10"/>
          </p:nvPr>
        </p:nvSpPr>
        <p:spPr/>
        <p:txBody>
          <a:bodyPr/>
          <a:lstStyle/>
          <a:p>
            <a:pPr>
              <a:defRPr/>
            </a:pPr>
            <a:fld id="{E63AB3E7-2C15-4078-9FAE-7C3518CEA3EF}"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193</a:t>
            </a:fld>
            <a:endParaRPr lang="en-US" altLang="zh-CN"/>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78179" name="Rectangle 2"/>
          <p:cNvSpPr>
            <a:spLocks noGrp="1" noChangeArrowheads="1"/>
          </p:cNvSpPr>
          <p:nvPr>
            <p:ph type="title"/>
          </p:nvPr>
        </p:nvSpPr>
        <p:spPr/>
        <p:txBody>
          <a:bodyPr/>
          <a:lstStyle/>
          <a:p>
            <a:pPr eaLnBrk="1" hangingPunct="1"/>
            <a:r>
              <a:rPr lang="en-US" altLang="zh-CN" smtClean="0"/>
              <a:t>E-R</a:t>
            </a:r>
            <a:r>
              <a:rPr lang="zh-CN" altLang="en-US" smtClean="0"/>
              <a:t>图向关系模型的转换（续）</a:t>
            </a:r>
          </a:p>
        </p:txBody>
      </p:sp>
      <p:sp>
        <p:nvSpPr>
          <p:cNvPr id="178180" name="Rectangle 3"/>
          <p:cNvSpPr>
            <a:spLocks noGrp="1" noChangeArrowheads="1"/>
          </p:cNvSpPr>
          <p:nvPr>
            <p:ph type="body" idx="1"/>
          </p:nvPr>
        </p:nvSpPr>
        <p:spPr/>
        <p:txBody>
          <a:bodyPr/>
          <a:lstStyle/>
          <a:p>
            <a:pPr eaLnBrk="1" hangingPunct="1">
              <a:buFont typeface="Wingdings" pitchFamily="2" charset="2"/>
              <a:buNone/>
            </a:pPr>
            <a:r>
              <a:rPr lang="zh-CN" altLang="en-US" sz="2600" smtClean="0"/>
              <a:t>例，“组成”联系为</a:t>
            </a:r>
            <a:r>
              <a:rPr lang="en-US" altLang="zh-CN" sz="2600" smtClean="0"/>
              <a:t>1:n</a:t>
            </a:r>
            <a:r>
              <a:rPr lang="zh-CN" altLang="en-US" sz="2600" smtClean="0"/>
              <a:t>联系。</a:t>
            </a:r>
          </a:p>
          <a:p>
            <a:pPr eaLnBrk="1" hangingPunct="1">
              <a:buFont typeface="Wingdings" pitchFamily="2" charset="2"/>
              <a:buNone/>
            </a:pPr>
            <a:r>
              <a:rPr lang="zh-CN" altLang="en-US" sz="2600" smtClean="0"/>
              <a:t>	将其转换为关系模式的两种方法：</a:t>
            </a:r>
          </a:p>
          <a:p>
            <a:pPr eaLnBrk="1" hangingPunct="1">
              <a:buFont typeface="Wingdings" pitchFamily="2" charset="2"/>
              <a:buNone/>
            </a:pPr>
            <a:r>
              <a:rPr lang="zh-CN" altLang="en-US" sz="2600" smtClean="0"/>
              <a:t> </a:t>
            </a:r>
            <a:r>
              <a:rPr lang="en-US" altLang="zh-CN" sz="2600" smtClean="0"/>
              <a:t>1)</a:t>
            </a:r>
            <a:r>
              <a:rPr lang="zh-CN" altLang="en-US" sz="2600" smtClean="0"/>
              <a:t>使其成为一个独立的关系模式：</a:t>
            </a:r>
          </a:p>
          <a:p>
            <a:pPr eaLnBrk="1" hangingPunct="1">
              <a:buFont typeface="Wingdings" pitchFamily="2" charset="2"/>
              <a:buNone/>
            </a:pPr>
            <a:r>
              <a:rPr lang="zh-CN" altLang="en-US" sz="2600" smtClean="0"/>
              <a:t>　　组成（</a:t>
            </a:r>
            <a:r>
              <a:rPr lang="zh-CN" altLang="en-US" sz="2600" u="sng" smtClean="0"/>
              <a:t>学号</a:t>
            </a:r>
            <a:r>
              <a:rPr lang="zh-CN" altLang="en-US" sz="2600" smtClean="0"/>
              <a:t>，班级号）</a:t>
            </a:r>
          </a:p>
          <a:p>
            <a:pPr eaLnBrk="1" hangingPunct="1">
              <a:buFont typeface="Wingdings" pitchFamily="2" charset="2"/>
              <a:buNone/>
            </a:pPr>
            <a:endParaRPr lang="zh-CN" altLang="en-US" sz="2600" smtClean="0"/>
          </a:p>
          <a:p>
            <a:pPr eaLnBrk="1" hangingPunct="1">
              <a:buFont typeface="Wingdings" pitchFamily="2" charset="2"/>
              <a:buNone/>
            </a:pPr>
            <a:r>
              <a:rPr lang="zh-CN" altLang="en-US" sz="2600" smtClean="0"/>
              <a:t> </a:t>
            </a:r>
            <a:r>
              <a:rPr lang="en-US" altLang="zh-CN" sz="2600" smtClean="0"/>
              <a:t>2)</a:t>
            </a:r>
            <a:r>
              <a:rPr lang="zh-CN" altLang="en-US" sz="2600" smtClean="0"/>
              <a:t>将其学生关系模式合并：</a:t>
            </a:r>
          </a:p>
          <a:p>
            <a:pPr eaLnBrk="1" hangingPunct="1">
              <a:buFont typeface="Wingdings" pitchFamily="2" charset="2"/>
              <a:buNone/>
            </a:pPr>
            <a:r>
              <a:rPr lang="zh-CN" altLang="en-US" sz="2600" smtClean="0"/>
              <a:t>		学生（</a:t>
            </a:r>
            <a:r>
              <a:rPr lang="zh-CN" altLang="en-US" sz="2600" u="sng" smtClean="0"/>
              <a:t>学号</a:t>
            </a:r>
            <a:r>
              <a:rPr lang="zh-CN" altLang="en-US" sz="2600" smtClean="0"/>
              <a:t>，姓名，出生日期，所在系，</a:t>
            </a:r>
          </a:p>
          <a:p>
            <a:pPr eaLnBrk="1" hangingPunct="1">
              <a:buFont typeface="Wingdings" pitchFamily="2" charset="2"/>
              <a:buNone/>
            </a:pPr>
            <a:r>
              <a:rPr lang="zh-CN" altLang="en-US" sz="2600" smtClean="0"/>
              <a:t>                      年级，</a:t>
            </a:r>
            <a:r>
              <a:rPr lang="zh-CN" altLang="en-US" sz="2600" smtClean="0">
                <a:solidFill>
                  <a:schemeClr val="accent2"/>
                </a:solidFill>
              </a:rPr>
              <a:t>班级号</a:t>
            </a:r>
            <a:r>
              <a:rPr lang="zh-CN" altLang="en-US" sz="2600" smtClean="0"/>
              <a:t>，平均成绩）</a:t>
            </a:r>
          </a:p>
          <a:p>
            <a:pPr eaLnBrk="1" hangingPunct="1">
              <a:buFont typeface="Wingdings" pitchFamily="2" charset="2"/>
              <a:buNone/>
            </a:pPr>
            <a:endParaRPr lang="en-US" altLang="zh-CN" sz="2600" smtClean="0"/>
          </a:p>
        </p:txBody>
      </p:sp>
      <p:sp>
        <p:nvSpPr>
          <p:cNvPr id="2" name="日期占位符 1"/>
          <p:cNvSpPr>
            <a:spLocks noGrp="1"/>
          </p:cNvSpPr>
          <p:nvPr>
            <p:ph type="dt" sz="half" idx="10"/>
          </p:nvPr>
        </p:nvSpPr>
        <p:spPr/>
        <p:txBody>
          <a:bodyPr/>
          <a:lstStyle/>
          <a:p>
            <a:pPr>
              <a:defRPr/>
            </a:pPr>
            <a:fld id="{04A0C67C-6318-4659-8F90-6F9A7E987481}"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194</a:t>
            </a:fld>
            <a:endParaRPr lang="en-US" altLang="zh-CN"/>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79203" name="Rectangle 2"/>
          <p:cNvSpPr>
            <a:spLocks noGrp="1" noChangeArrowheads="1"/>
          </p:cNvSpPr>
          <p:nvPr>
            <p:ph type="title"/>
          </p:nvPr>
        </p:nvSpPr>
        <p:spPr/>
        <p:txBody>
          <a:bodyPr/>
          <a:lstStyle/>
          <a:p>
            <a:pPr eaLnBrk="1" hangingPunct="1"/>
            <a:r>
              <a:rPr lang="en-US" altLang="zh-CN" smtClean="0"/>
              <a:t>E-R</a:t>
            </a:r>
            <a:r>
              <a:rPr lang="zh-CN" altLang="en-US" smtClean="0"/>
              <a:t>图向关系模型的转换（续）</a:t>
            </a:r>
          </a:p>
        </p:txBody>
      </p:sp>
      <p:sp>
        <p:nvSpPr>
          <p:cNvPr id="578563" name="Rectangle 3"/>
          <p:cNvSpPr>
            <a:spLocks noGrp="1" noChangeArrowheads="1"/>
          </p:cNvSpPr>
          <p:nvPr>
            <p:ph type="body" idx="1"/>
          </p:nvPr>
        </p:nvSpPr>
        <p:spPr>
          <a:xfrm>
            <a:off x="755650" y="1844675"/>
            <a:ext cx="7772400" cy="4114800"/>
          </a:xfrm>
        </p:spPr>
        <p:txBody>
          <a:bodyPr/>
          <a:lstStyle/>
          <a:p>
            <a:pPr eaLnBrk="1" hangingPunct="1">
              <a:buFont typeface="Wingdings" pitchFamily="2" charset="2"/>
              <a:buNone/>
              <a:defRPr/>
            </a:pPr>
            <a:r>
              <a:rPr lang="en-US" altLang="zh-CN" sz="2600" smtClean="0">
                <a:solidFill>
                  <a:schemeClr val="accent2"/>
                </a:solidFill>
              </a:rPr>
              <a:t>⒋ </a:t>
            </a:r>
            <a:r>
              <a:rPr lang="zh-CN" altLang="en-US" sz="2600" smtClean="0">
                <a:solidFill>
                  <a:schemeClr val="accent2"/>
                </a:solidFill>
              </a:rPr>
              <a:t>一个</a:t>
            </a:r>
            <a:r>
              <a:rPr lang="en-US" altLang="zh-CN" sz="2600" smtClean="0">
                <a:solidFill>
                  <a:srgbClr val="2355F3"/>
                </a:solidFill>
              </a:rPr>
              <a:t>1:1</a:t>
            </a:r>
            <a:r>
              <a:rPr lang="zh-CN" altLang="en-US" sz="2600" smtClean="0">
                <a:solidFill>
                  <a:schemeClr val="accent2"/>
                </a:solidFill>
              </a:rPr>
              <a:t>联系可以转换为一个独立的关系模式，也可以与任意一端对应的关系模式合并。</a:t>
            </a:r>
          </a:p>
          <a:p>
            <a:pPr lvl="1" eaLnBrk="1" hangingPunct="1">
              <a:spcBef>
                <a:spcPct val="60000"/>
              </a:spcBef>
              <a:defRPr/>
            </a:pPr>
            <a:r>
              <a:rPr lang="en-US" altLang="zh-CN" smtClean="0">
                <a:solidFill>
                  <a:schemeClr val="accent2"/>
                </a:solidFill>
              </a:rPr>
              <a:t>1) </a:t>
            </a:r>
            <a:r>
              <a:rPr lang="zh-CN" altLang="en-US" smtClean="0">
                <a:solidFill>
                  <a:schemeClr val="accent2"/>
                </a:solidFill>
              </a:rPr>
              <a:t>转换为一个独立的关系模式</a:t>
            </a:r>
          </a:p>
          <a:p>
            <a:pPr lvl="2" eaLnBrk="1" hangingPunct="1">
              <a:spcBef>
                <a:spcPct val="60000"/>
              </a:spcBef>
              <a:defRPr/>
            </a:pPr>
            <a:r>
              <a:rPr lang="zh-CN" altLang="en-US" sz="2600" i="1" smtClean="0">
                <a:solidFill>
                  <a:schemeClr val="accent2"/>
                </a:solidFill>
                <a:effectLst>
                  <a:outerShdw blurRad="38100" dist="38100" dir="2700000" algn="tl">
                    <a:srgbClr val="C0C0C0"/>
                  </a:outerShdw>
                </a:effectLst>
              </a:rPr>
              <a:t>关系的属性</a:t>
            </a:r>
            <a:r>
              <a:rPr lang="zh-CN" altLang="en-US" sz="2600" smtClean="0">
                <a:solidFill>
                  <a:schemeClr val="accent2"/>
                </a:solidFill>
              </a:rPr>
              <a:t>：与该联系相连的各实体的码以及联系本身的属性</a:t>
            </a:r>
          </a:p>
          <a:p>
            <a:pPr lvl="2" eaLnBrk="1" hangingPunct="1">
              <a:spcBef>
                <a:spcPct val="60000"/>
              </a:spcBef>
              <a:defRPr/>
            </a:pPr>
            <a:r>
              <a:rPr lang="zh-CN" altLang="en-US" sz="2600" i="1" smtClean="0">
                <a:solidFill>
                  <a:schemeClr val="accent2"/>
                </a:solidFill>
                <a:effectLst>
                  <a:outerShdw blurRad="38100" dist="38100" dir="2700000" algn="tl">
                    <a:srgbClr val="C0C0C0"/>
                  </a:outerShdw>
                </a:effectLst>
              </a:rPr>
              <a:t>关系的候选码</a:t>
            </a:r>
            <a:r>
              <a:rPr lang="zh-CN" altLang="en-US" sz="2600" smtClean="0">
                <a:solidFill>
                  <a:schemeClr val="accent2"/>
                </a:solidFill>
              </a:rPr>
              <a:t>：每个实体的码均是该关系的候选码</a:t>
            </a:r>
          </a:p>
        </p:txBody>
      </p:sp>
      <p:sp>
        <p:nvSpPr>
          <p:cNvPr id="2" name="日期占位符 1"/>
          <p:cNvSpPr>
            <a:spLocks noGrp="1"/>
          </p:cNvSpPr>
          <p:nvPr>
            <p:ph type="dt" sz="half" idx="10"/>
          </p:nvPr>
        </p:nvSpPr>
        <p:spPr/>
        <p:txBody>
          <a:bodyPr/>
          <a:lstStyle/>
          <a:p>
            <a:pPr>
              <a:defRPr/>
            </a:pPr>
            <a:fld id="{F40F9918-9E62-4C74-BE8D-E9ABC31F9992}"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195</a:t>
            </a:fld>
            <a:endParaRPr lang="en-US" altLang="zh-CN"/>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80227" name="Rectangle 2"/>
          <p:cNvSpPr>
            <a:spLocks noGrp="1" noChangeArrowheads="1"/>
          </p:cNvSpPr>
          <p:nvPr>
            <p:ph type="title"/>
          </p:nvPr>
        </p:nvSpPr>
        <p:spPr/>
        <p:txBody>
          <a:bodyPr/>
          <a:lstStyle/>
          <a:p>
            <a:pPr eaLnBrk="1" hangingPunct="1"/>
            <a:r>
              <a:rPr lang="en-US" altLang="zh-CN" smtClean="0"/>
              <a:t>E-R</a:t>
            </a:r>
            <a:r>
              <a:rPr lang="zh-CN" altLang="en-US" smtClean="0"/>
              <a:t>图向关系模型的转换（续）</a:t>
            </a:r>
          </a:p>
        </p:txBody>
      </p:sp>
      <p:sp>
        <p:nvSpPr>
          <p:cNvPr id="579587" name="Rectangle 3"/>
          <p:cNvSpPr>
            <a:spLocks noGrp="1" noChangeArrowheads="1"/>
          </p:cNvSpPr>
          <p:nvPr>
            <p:ph type="body" idx="1"/>
          </p:nvPr>
        </p:nvSpPr>
        <p:spPr/>
        <p:txBody>
          <a:bodyPr/>
          <a:lstStyle/>
          <a:p>
            <a:pPr eaLnBrk="1" hangingPunct="1">
              <a:buFont typeface="Wingdings" pitchFamily="2" charset="2"/>
              <a:buNone/>
              <a:defRPr/>
            </a:pPr>
            <a:r>
              <a:rPr lang="en-US" altLang="zh-CN" sz="2600" smtClean="0">
                <a:solidFill>
                  <a:schemeClr val="accent2"/>
                </a:solidFill>
              </a:rPr>
              <a:t>⒋ </a:t>
            </a:r>
            <a:r>
              <a:rPr lang="zh-CN" altLang="en-US" sz="2600" smtClean="0">
                <a:solidFill>
                  <a:schemeClr val="accent2"/>
                </a:solidFill>
              </a:rPr>
              <a:t>一个</a:t>
            </a:r>
            <a:r>
              <a:rPr lang="en-US" altLang="zh-CN" sz="2600" smtClean="0">
                <a:solidFill>
                  <a:srgbClr val="2355F3"/>
                </a:solidFill>
              </a:rPr>
              <a:t>1:1</a:t>
            </a:r>
            <a:r>
              <a:rPr lang="zh-CN" altLang="en-US" sz="2600" smtClean="0">
                <a:solidFill>
                  <a:schemeClr val="accent2"/>
                </a:solidFill>
              </a:rPr>
              <a:t>联系可以转换为一个独立的关系模式，也可以与任意一端对应的关系模式合并。</a:t>
            </a:r>
          </a:p>
          <a:p>
            <a:pPr lvl="1" eaLnBrk="1" hangingPunct="1">
              <a:spcBef>
                <a:spcPct val="60000"/>
              </a:spcBef>
              <a:defRPr/>
            </a:pPr>
            <a:r>
              <a:rPr lang="en-US" altLang="zh-CN" smtClean="0">
                <a:solidFill>
                  <a:schemeClr val="accent2"/>
                </a:solidFill>
              </a:rPr>
              <a:t>2) </a:t>
            </a:r>
            <a:r>
              <a:rPr lang="zh-CN" altLang="en-US" smtClean="0">
                <a:solidFill>
                  <a:schemeClr val="accent2"/>
                </a:solidFill>
              </a:rPr>
              <a:t>与某一端对应的关系模式合并</a:t>
            </a:r>
          </a:p>
          <a:p>
            <a:pPr lvl="2" eaLnBrk="1" hangingPunct="1">
              <a:spcBef>
                <a:spcPct val="60000"/>
              </a:spcBef>
              <a:defRPr/>
            </a:pPr>
            <a:r>
              <a:rPr lang="zh-CN" altLang="en-US" sz="2600" i="1" smtClean="0">
                <a:solidFill>
                  <a:schemeClr val="accent2"/>
                </a:solidFill>
                <a:effectLst>
                  <a:outerShdw blurRad="38100" dist="38100" dir="2700000" algn="tl">
                    <a:srgbClr val="C0C0C0"/>
                  </a:outerShdw>
                </a:effectLst>
              </a:rPr>
              <a:t>合并后关系的属性</a:t>
            </a:r>
            <a:r>
              <a:rPr lang="zh-CN" altLang="en-US" sz="2600" smtClean="0">
                <a:solidFill>
                  <a:schemeClr val="accent2"/>
                </a:solidFill>
              </a:rPr>
              <a:t>：加入对应关系的码和联系本身的属性</a:t>
            </a:r>
          </a:p>
          <a:p>
            <a:pPr lvl="2" eaLnBrk="1" hangingPunct="1">
              <a:spcBef>
                <a:spcPct val="50000"/>
              </a:spcBef>
              <a:defRPr/>
            </a:pPr>
            <a:r>
              <a:rPr lang="zh-CN" altLang="en-US" sz="2600" i="1" smtClean="0">
                <a:solidFill>
                  <a:schemeClr val="accent2"/>
                </a:solidFill>
                <a:effectLst>
                  <a:outerShdw blurRad="38100" dist="38100" dir="2700000" algn="tl">
                    <a:srgbClr val="C0C0C0"/>
                  </a:outerShdw>
                </a:effectLst>
              </a:rPr>
              <a:t>合并后关系的码</a:t>
            </a:r>
            <a:r>
              <a:rPr lang="zh-CN" altLang="en-US" sz="2600" smtClean="0">
                <a:solidFill>
                  <a:schemeClr val="accent2"/>
                </a:solidFill>
              </a:rPr>
              <a:t>：不变</a:t>
            </a:r>
          </a:p>
          <a:p>
            <a:pPr lvl="1" eaLnBrk="1" hangingPunct="1">
              <a:spcBef>
                <a:spcPct val="60000"/>
              </a:spcBef>
              <a:defRPr/>
            </a:pPr>
            <a:endParaRPr lang="en-US" altLang="zh-CN" smtClean="0">
              <a:solidFill>
                <a:schemeClr val="accent2"/>
              </a:solidFill>
            </a:endParaRPr>
          </a:p>
        </p:txBody>
      </p:sp>
      <p:sp>
        <p:nvSpPr>
          <p:cNvPr id="2" name="日期占位符 1"/>
          <p:cNvSpPr>
            <a:spLocks noGrp="1"/>
          </p:cNvSpPr>
          <p:nvPr>
            <p:ph type="dt" sz="half" idx="10"/>
          </p:nvPr>
        </p:nvSpPr>
        <p:spPr/>
        <p:txBody>
          <a:bodyPr/>
          <a:lstStyle/>
          <a:p>
            <a:pPr>
              <a:defRPr/>
            </a:pPr>
            <a:fld id="{AAED37B0-AEEA-4120-B1A1-838AA711C00A}"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196</a:t>
            </a:fld>
            <a:endParaRPr lang="en-US" altLang="zh-CN"/>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81251" name="Rectangle 2"/>
          <p:cNvSpPr>
            <a:spLocks noGrp="1" noChangeArrowheads="1"/>
          </p:cNvSpPr>
          <p:nvPr>
            <p:ph type="title"/>
          </p:nvPr>
        </p:nvSpPr>
        <p:spPr/>
        <p:txBody>
          <a:bodyPr/>
          <a:lstStyle/>
          <a:p>
            <a:pPr eaLnBrk="1" hangingPunct="1"/>
            <a:r>
              <a:rPr lang="en-US" altLang="zh-CN" smtClean="0"/>
              <a:t>E-R</a:t>
            </a:r>
            <a:r>
              <a:rPr lang="zh-CN" altLang="en-US" smtClean="0"/>
              <a:t>图向关系模型的转换（续）</a:t>
            </a:r>
          </a:p>
        </p:txBody>
      </p:sp>
      <p:sp>
        <p:nvSpPr>
          <p:cNvPr id="181252" name="Rectangle 3"/>
          <p:cNvSpPr>
            <a:spLocks noGrp="1" noChangeArrowheads="1"/>
          </p:cNvSpPr>
          <p:nvPr>
            <p:ph type="body" idx="1"/>
          </p:nvPr>
        </p:nvSpPr>
        <p:spPr>
          <a:xfrm>
            <a:off x="395288" y="1916113"/>
            <a:ext cx="8748712" cy="4114800"/>
          </a:xfrm>
        </p:spPr>
        <p:txBody>
          <a:bodyPr/>
          <a:lstStyle/>
          <a:p>
            <a:pPr eaLnBrk="1" hangingPunct="1">
              <a:lnSpc>
                <a:spcPct val="90000"/>
              </a:lnSpc>
              <a:buFont typeface="Wingdings" pitchFamily="2" charset="2"/>
              <a:buNone/>
            </a:pPr>
            <a:r>
              <a:rPr lang="zh-CN" altLang="en-US" sz="2600" smtClean="0"/>
              <a:t>例，“管理”联系为</a:t>
            </a:r>
            <a:r>
              <a:rPr lang="en-US" altLang="zh-CN" sz="2600" smtClean="0"/>
              <a:t>1:1</a:t>
            </a:r>
            <a:r>
              <a:rPr lang="zh-CN" altLang="en-US" sz="2600" smtClean="0"/>
              <a:t>联系，可以有三种转换方法：</a:t>
            </a:r>
          </a:p>
          <a:p>
            <a:pPr eaLnBrk="1" hangingPunct="1">
              <a:lnSpc>
                <a:spcPct val="90000"/>
              </a:lnSpc>
              <a:buFont typeface="Wingdings" pitchFamily="2" charset="2"/>
              <a:buNone/>
            </a:pPr>
            <a:r>
              <a:rPr lang="zh-CN" altLang="en-US" sz="2600" smtClean="0"/>
              <a:t>（</a:t>
            </a:r>
            <a:r>
              <a:rPr lang="en-US" altLang="zh-CN" sz="2600" smtClean="0"/>
              <a:t>1</a:t>
            </a:r>
            <a:r>
              <a:rPr lang="zh-CN" altLang="en-US" sz="2600" smtClean="0"/>
              <a:t>）转换为一个独立的关系模式：</a:t>
            </a:r>
          </a:p>
          <a:p>
            <a:pPr eaLnBrk="1" hangingPunct="1">
              <a:lnSpc>
                <a:spcPct val="90000"/>
              </a:lnSpc>
              <a:buFont typeface="Wingdings" pitchFamily="2" charset="2"/>
              <a:buNone/>
            </a:pPr>
            <a:r>
              <a:rPr lang="zh-CN" altLang="en-US" sz="2600" smtClean="0"/>
              <a:t>     		</a:t>
            </a:r>
            <a:r>
              <a:rPr lang="zh-CN" altLang="en-US" sz="2100" smtClean="0"/>
              <a:t>管理（</a:t>
            </a:r>
            <a:r>
              <a:rPr lang="zh-CN" altLang="en-US" sz="2100" u="sng" smtClean="0"/>
              <a:t>职工号</a:t>
            </a:r>
            <a:r>
              <a:rPr lang="zh-CN" altLang="en-US" sz="2100" smtClean="0"/>
              <a:t>，班级号）</a:t>
            </a:r>
          </a:p>
          <a:p>
            <a:pPr eaLnBrk="1" hangingPunct="1">
              <a:lnSpc>
                <a:spcPct val="90000"/>
              </a:lnSpc>
              <a:buFont typeface="Wingdings" pitchFamily="2" charset="2"/>
              <a:buNone/>
            </a:pPr>
            <a:r>
              <a:rPr lang="zh-CN" altLang="en-US" sz="2100" smtClean="0"/>
              <a:t>     或		管理（职工号，</a:t>
            </a:r>
            <a:r>
              <a:rPr lang="zh-CN" altLang="en-US" sz="2100" u="sng" smtClean="0"/>
              <a:t>班级号</a:t>
            </a:r>
            <a:r>
              <a:rPr lang="zh-CN" altLang="en-US" sz="2100" smtClean="0"/>
              <a:t>）</a:t>
            </a:r>
          </a:p>
          <a:p>
            <a:pPr eaLnBrk="1" hangingPunct="1">
              <a:lnSpc>
                <a:spcPct val="90000"/>
              </a:lnSpc>
              <a:buFont typeface="Wingdings" pitchFamily="2" charset="2"/>
              <a:buNone/>
            </a:pPr>
            <a:r>
              <a:rPr lang="zh-CN" altLang="en-US" sz="2600" smtClean="0"/>
              <a:t>（</a:t>
            </a:r>
            <a:r>
              <a:rPr lang="en-US" altLang="zh-CN" sz="2600" smtClean="0"/>
              <a:t>2</a:t>
            </a:r>
            <a:r>
              <a:rPr lang="zh-CN" altLang="en-US" sz="2600" smtClean="0"/>
              <a:t>）“管理”联系与班级关系模式合并，则只需在班级关系中加入教师关系的码，即职工号：</a:t>
            </a:r>
          </a:p>
          <a:p>
            <a:pPr eaLnBrk="1" hangingPunct="1">
              <a:lnSpc>
                <a:spcPct val="90000"/>
              </a:lnSpc>
              <a:buFont typeface="Wingdings" pitchFamily="2" charset="2"/>
              <a:buNone/>
            </a:pPr>
            <a:r>
              <a:rPr lang="zh-CN" altLang="en-US" sz="2600" smtClean="0"/>
              <a:t>　　	班级：（</a:t>
            </a:r>
            <a:r>
              <a:rPr lang="zh-CN" altLang="en-US" sz="2600" u="sng" smtClean="0"/>
              <a:t>班级号</a:t>
            </a:r>
            <a:r>
              <a:rPr lang="zh-CN" altLang="en-US" sz="2600" smtClean="0"/>
              <a:t>，学生人数，</a:t>
            </a:r>
            <a:r>
              <a:rPr lang="zh-CN" altLang="en-US" sz="2600" smtClean="0">
                <a:solidFill>
                  <a:schemeClr val="accent2"/>
                </a:solidFill>
              </a:rPr>
              <a:t>职工号</a:t>
            </a:r>
            <a:r>
              <a:rPr lang="zh-CN" altLang="en-US" sz="2600" smtClean="0"/>
              <a:t>）</a:t>
            </a:r>
          </a:p>
          <a:p>
            <a:pPr eaLnBrk="1" hangingPunct="1">
              <a:lnSpc>
                <a:spcPct val="90000"/>
              </a:lnSpc>
              <a:buFont typeface="Wingdings" pitchFamily="2" charset="2"/>
              <a:buNone/>
            </a:pPr>
            <a:r>
              <a:rPr lang="zh-CN" altLang="en-US" sz="2600" smtClean="0"/>
              <a:t>（</a:t>
            </a:r>
            <a:r>
              <a:rPr lang="en-US" altLang="zh-CN" sz="2600" smtClean="0"/>
              <a:t>3</a:t>
            </a:r>
            <a:r>
              <a:rPr lang="zh-CN" altLang="en-US" sz="2600" smtClean="0"/>
              <a:t>）“管理”联系与教师关系模式合并，则只需在教师关系中加入班级关系的码，即班级号：</a:t>
            </a:r>
          </a:p>
          <a:p>
            <a:pPr eaLnBrk="1" hangingPunct="1">
              <a:lnSpc>
                <a:spcPct val="90000"/>
              </a:lnSpc>
              <a:buFont typeface="Wingdings" pitchFamily="2" charset="2"/>
              <a:buNone/>
            </a:pPr>
            <a:r>
              <a:rPr lang="zh-CN" altLang="en-US" sz="2600" smtClean="0"/>
              <a:t>	教师：（</a:t>
            </a:r>
            <a:r>
              <a:rPr lang="zh-CN" altLang="en-US" sz="2600" u="sng" smtClean="0"/>
              <a:t>职工号</a:t>
            </a:r>
            <a:r>
              <a:rPr lang="zh-CN" altLang="en-US" sz="2600" smtClean="0"/>
              <a:t>，姓名，性别，职称，</a:t>
            </a:r>
            <a:r>
              <a:rPr lang="zh-CN" altLang="en-US" sz="2600" smtClean="0">
                <a:solidFill>
                  <a:schemeClr val="accent2"/>
                </a:solidFill>
              </a:rPr>
              <a:t>班级号</a:t>
            </a:r>
            <a:r>
              <a:rPr lang="zh-CN" altLang="en-US" sz="2600" smtClean="0"/>
              <a:t>，</a:t>
            </a:r>
          </a:p>
          <a:p>
            <a:pPr eaLnBrk="1" hangingPunct="1">
              <a:lnSpc>
                <a:spcPct val="90000"/>
              </a:lnSpc>
              <a:buFont typeface="Wingdings" pitchFamily="2" charset="2"/>
              <a:buNone/>
            </a:pPr>
            <a:r>
              <a:rPr lang="zh-CN" altLang="en-US" sz="2600" smtClean="0"/>
              <a:t>       是否为优秀班主任）</a:t>
            </a:r>
          </a:p>
        </p:txBody>
      </p:sp>
      <p:sp>
        <p:nvSpPr>
          <p:cNvPr id="2" name="日期占位符 1"/>
          <p:cNvSpPr>
            <a:spLocks noGrp="1"/>
          </p:cNvSpPr>
          <p:nvPr>
            <p:ph type="dt" sz="half" idx="10"/>
          </p:nvPr>
        </p:nvSpPr>
        <p:spPr/>
        <p:txBody>
          <a:bodyPr/>
          <a:lstStyle/>
          <a:p>
            <a:pPr>
              <a:defRPr/>
            </a:pPr>
            <a:fld id="{265D1F9A-B745-4A60-8B2D-BDEB3D700C6C}"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197</a:t>
            </a:fld>
            <a:endParaRPr lang="en-US" altLang="zh-CN"/>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82275" name="Rectangle 2"/>
          <p:cNvSpPr>
            <a:spLocks noGrp="1" noChangeArrowheads="1"/>
          </p:cNvSpPr>
          <p:nvPr>
            <p:ph type="title"/>
          </p:nvPr>
        </p:nvSpPr>
        <p:spPr/>
        <p:txBody>
          <a:bodyPr/>
          <a:lstStyle/>
          <a:p>
            <a:pPr eaLnBrk="1" hangingPunct="1"/>
            <a:r>
              <a:rPr lang="en-US" altLang="zh-CN" smtClean="0"/>
              <a:t>E-R</a:t>
            </a:r>
            <a:r>
              <a:rPr lang="zh-CN" altLang="en-US" smtClean="0"/>
              <a:t>图向关系模型的转换（续）</a:t>
            </a:r>
          </a:p>
        </p:txBody>
      </p:sp>
      <p:sp>
        <p:nvSpPr>
          <p:cNvPr id="182276" name="Rectangle 3"/>
          <p:cNvSpPr>
            <a:spLocks noGrp="1" noChangeArrowheads="1"/>
          </p:cNvSpPr>
          <p:nvPr>
            <p:ph type="body" idx="1"/>
          </p:nvPr>
        </p:nvSpPr>
        <p:spPr>
          <a:xfrm>
            <a:off x="250825" y="1773238"/>
            <a:ext cx="8642350" cy="4114800"/>
          </a:xfrm>
        </p:spPr>
        <p:txBody>
          <a:bodyPr/>
          <a:lstStyle/>
          <a:p>
            <a:pPr eaLnBrk="1" hangingPunct="1">
              <a:buFont typeface="Wingdings" pitchFamily="2" charset="2"/>
              <a:buNone/>
            </a:pPr>
            <a:r>
              <a:rPr lang="zh-CN" altLang="en-US" sz="2600" smtClean="0"/>
              <a:t>注意：</a:t>
            </a:r>
          </a:p>
          <a:p>
            <a:pPr eaLnBrk="1" hangingPunct="1">
              <a:buFont typeface="Monotype Sorts" pitchFamily="2" charset="2"/>
              <a:buChar char="u"/>
            </a:pPr>
            <a:r>
              <a:rPr lang="zh-CN" altLang="en-US" sz="2600" smtClean="0"/>
              <a:t>从理论上讲，</a:t>
            </a:r>
            <a:r>
              <a:rPr lang="en-US" altLang="zh-CN" sz="2600" smtClean="0"/>
              <a:t>1:1</a:t>
            </a:r>
            <a:r>
              <a:rPr lang="zh-CN" altLang="en-US" sz="2600" smtClean="0"/>
              <a:t>联系可以与任意一端对应的关系模式合并。</a:t>
            </a:r>
          </a:p>
          <a:p>
            <a:pPr eaLnBrk="1" hangingPunct="1">
              <a:buFont typeface="Monotype Sorts" pitchFamily="2" charset="2"/>
              <a:buChar char="u"/>
            </a:pPr>
            <a:r>
              <a:rPr lang="zh-CN" altLang="en-US" sz="2600" smtClean="0"/>
              <a:t>但在一些情况下，与不同的关系模式合并效率会大不一样。因此究竟应该与哪端的关系模式合并需要依应用的具体情况而定。</a:t>
            </a:r>
          </a:p>
          <a:p>
            <a:pPr eaLnBrk="1" hangingPunct="1">
              <a:buFont typeface="Monotype Sorts" pitchFamily="2" charset="2"/>
              <a:buChar char="u"/>
            </a:pPr>
            <a:r>
              <a:rPr lang="zh-CN" altLang="en-US" sz="2600" smtClean="0"/>
              <a:t>由于连接操作是最费时的操作，所以一般应以尽量减少连接操作为目标。</a:t>
            </a:r>
          </a:p>
          <a:p>
            <a:pPr eaLnBrk="1" hangingPunct="1">
              <a:buFont typeface="Wingdings" pitchFamily="2" charset="2"/>
              <a:buNone/>
            </a:pPr>
            <a:r>
              <a:rPr lang="zh-CN" altLang="en-US" sz="2600" smtClean="0"/>
              <a:t>    例如，如果经常要查询某个班级的班主任姓名，则将管理联系与教师关系合并更好些。</a:t>
            </a:r>
          </a:p>
        </p:txBody>
      </p:sp>
      <p:sp>
        <p:nvSpPr>
          <p:cNvPr id="2" name="日期占位符 1"/>
          <p:cNvSpPr>
            <a:spLocks noGrp="1"/>
          </p:cNvSpPr>
          <p:nvPr>
            <p:ph type="dt" sz="half" idx="10"/>
          </p:nvPr>
        </p:nvSpPr>
        <p:spPr/>
        <p:txBody>
          <a:bodyPr/>
          <a:lstStyle/>
          <a:p>
            <a:pPr>
              <a:defRPr/>
            </a:pPr>
            <a:fld id="{8FF8108C-6F4F-4077-A165-F4E1CDCD987C}"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198</a:t>
            </a:fld>
            <a:endParaRPr lang="en-US" altLang="zh-CN"/>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83299" name="Rectangle 2"/>
          <p:cNvSpPr>
            <a:spLocks noGrp="1" noChangeArrowheads="1"/>
          </p:cNvSpPr>
          <p:nvPr>
            <p:ph type="title"/>
          </p:nvPr>
        </p:nvSpPr>
        <p:spPr/>
        <p:txBody>
          <a:bodyPr/>
          <a:lstStyle/>
          <a:p>
            <a:pPr eaLnBrk="1" hangingPunct="1"/>
            <a:r>
              <a:rPr lang="en-US" altLang="zh-CN" smtClean="0"/>
              <a:t>E-R</a:t>
            </a:r>
            <a:r>
              <a:rPr lang="zh-CN" altLang="en-US" smtClean="0"/>
              <a:t>图向关系模型的转换（续）</a:t>
            </a:r>
          </a:p>
        </p:txBody>
      </p:sp>
      <p:sp>
        <p:nvSpPr>
          <p:cNvPr id="582659" name="Rectangle 3"/>
          <p:cNvSpPr>
            <a:spLocks noGrp="1" noChangeArrowheads="1"/>
          </p:cNvSpPr>
          <p:nvPr>
            <p:ph type="body" idx="1"/>
          </p:nvPr>
        </p:nvSpPr>
        <p:spPr>
          <a:xfrm>
            <a:off x="684213" y="1844675"/>
            <a:ext cx="7772400" cy="4114800"/>
          </a:xfrm>
        </p:spPr>
        <p:txBody>
          <a:bodyPr/>
          <a:lstStyle/>
          <a:p>
            <a:pPr eaLnBrk="1" hangingPunct="1">
              <a:lnSpc>
                <a:spcPct val="110000"/>
              </a:lnSpc>
              <a:buFont typeface="Wingdings" pitchFamily="2" charset="2"/>
              <a:buNone/>
              <a:defRPr/>
            </a:pPr>
            <a:r>
              <a:rPr lang="en-US" altLang="zh-CN" sz="2600" smtClean="0">
                <a:solidFill>
                  <a:schemeClr val="accent2"/>
                </a:solidFill>
              </a:rPr>
              <a:t>⒌ </a:t>
            </a:r>
            <a:r>
              <a:rPr lang="zh-CN" altLang="en-US" sz="2600" smtClean="0">
                <a:solidFill>
                  <a:schemeClr val="accent2"/>
                </a:solidFill>
              </a:rPr>
              <a:t>三个或三个以上实体间的一个</a:t>
            </a:r>
            <a:r>
              <a:rPr lang="zh-CN" altLang="en-US" sz="2600" smtClean="0">
                <a:solidFill>
                  <a:srgbClr val="2355F3"/>
                </a:solidFill>
              </a:rPr>
              <a:t>多元联系</a:t>
            </a:r>
            <a:r>
              <a:rPr lang="zh-CN" altLang="en-US" sz="2600" smtClean="0">
                <a:solidFill>
                  <a:schemeClr val="accent2"/>
                </a:solidFill>
              </a:rPr>
              <a:t>转换为一个关系模式。</a:t>
            </a:r>
          </a:p>
          <a:p>
            <a:pPr lvl="1" eaLnBrk="1" hangingPunct="1">
              <a:lnSpc>
                <a:spcPct val="110000"/>
              </a:lnSpc>
              <a:defRPr/>
            </a:pPr>
            <a:r>
              <a:rPr lang="zh-CN" altLang="en-US" i="1" smtClean="0">
                <a:solidFill>
                  <a:schemeClr val="accent2"/>
                </a:solidFill>
                <a:effectLst>
                  <a:outerShdw blurRad="38100" dist="38100" dir="2700000" algn="tl">
                    <a:srgbClr val="C0C0C0"/>
                  </a:outerShdw>
                </a:effectLst>
              </a:rPr>
              <a:t>关系的属性</a:t>
            </a:r>
            <a:r>
              <a:rPr lang="zh-CN" altLang="en-US" smtClean="0">
                <a:solidFill>
                  <a:schemeClr val="accent2"/>
                </a:solidFill>
              </a:rPr>
              <a:t>：与该多元联系相连的各实体的码以及联系本身的属性</a:t>
            </a:r>
          </a:p>
          <a:p>
            <a:pPr lvl="1" eaLnBrk="1" hangingPunct="1">
              <a:lnSpc>
                <a:spcPct val="110000"/>
              </a:lnSpc>
              <a:defRPr/>
            </a:pPr>
            <a:r>
              <a:rPr lang="zh-CN" altLang="en-US" i="1" smtClean="0">
                <a:solidFill>
                  <a:schemeClr val="accent2"/>
                </a:solidFill>
                <a:effectLst>
                  <a:outerShdw blurRad="38100" dist="38100" dir="2700000" algn="tl">
                    <a:srgbClr val="C0C0C0"/>
                  </a:outerShdw>
                </a:effectLst>
              </a:rPr>
              <a:t>关系的码</a:t>
            </a:r>
            <a:r>
              <a:rPr lang="zh-CN" altLang="en-US" smtClean="0">
                <a:solidFill>
                  <a:schemeClr val="accent2"/>
                </a:solidFill>
              </a:rPr>
              <a:t>：各实体码的组合</a:t>
            </a:r>
            <a:endParaRPr lang="zh-CN" altLang="en-US" sz="2200" smtClean="0">
              <a:solidFill>
                <a:schemeClr val="accent2"/>
              </a:solidFill>
            </a:endParaRPr>
          </a:p>
          <a:p>
            <a:pPr eaLnBrk="1" hangingPunct="1">
              <a:lnSpc>
                <a:spcPct val="90000"/>
              </a:lnSpc>
              <a:buFont typeface="Wingdings" pitchFamily="2" charset="2"/>
              <a:buNone/>
              <a:defRPr/>
            </a:pPr>
            <a:r>
              <a:rPr lang="zh-CN" altLang="en-US" sz="2600" smtClean="0"/>
              <a:t>	例，“讲授”联系是一个三元联系，可以将它转换为如下关系模式，其中课程号、职工号和书号为关系的组合码：</a:t>
            </a:r>
          </a:p>
          <a:p>
            <a:pPr eaLnBrk="1" hangingPunct="1">
              <a:lnSpc>
                <a:spcPct val="90000"/>
              </a:lnSpc>
              <a:buFont typeface="Wingdings" pitchFamily="2" charset="2"/>
              <a:buNone/>
              <a:defRPr/>
            </a:pPr>
            <a:r>
              <a:rPr lang="zh-CN" altLang="en-US" sz="2600" smtClean="0"/>
              <a:t>　　讲授（</a:t>
            </a:r>
            <a:r>
              <a:rPr lang="zh-CN" altLang="en-US" sz="2600" u="sng" smtClean="0"/>
              <a:t>课程号，职工号，书号</a:t>
            </a:r>
            <a:r>
              <a:rPr lang="zh-CN" altLang="en-US" sz="2600" smtClean="0"/>
              <a:t>）</a:t>
            </a:r>
          </a:p>
        </p:txBody>
      </p:sp>
      <p:sp>
        <p:nvSpPr>
          <p:cNvPr id="2" name="日期占位符 1"/>
          <p:cNvSpPr>
            <a:spLocks noGrp="1"/>
          </p:cNvSpPr>
          <p:nvPr>
            <p:ph type="dt" sz="half" idx="10"/>
          </p:nvPr>
        </p:nvSpPr>
        <p:spPr/>
        <p:txBody>
          <a:bodyPr/>
          <a:lstStyle/>
          <a:p>
            <a:pPr>
              <a:defRPr/>
            </a:pPr>
            <a:fld id="{8997BE7D-F195-4E42-8A74-C477D0B0A2E1}"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199</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4099" name="Rectangle 2"/>
          <p:cNvSpPr>
            <a:spLocks noGrp="1" noChangeArrowheads="1"/>
          </p:cNvSpPr>
          <p:nvPr>
            <p:ph type="title"/>
          </p:nvPr>
        </p:nvSpPr>
        <p:spPr/>
        <p:txBody>
          <a:bodyPr/>
          <a:lstStyle/>
          <a:p>
            <a:pPr eaLnBrk="1" hangingPunct="1"/>
            <a:r>
              <a:rPr lang="zh-CN" altLang="en-US" smtClean="0"/>
              <a:t>数据库设计</a:t>
            </a:r>
          </a:p>
        </p:txBody>
      </p:sp>
      <p:sp>
        <p:nvSpPr>
          <p:cNvPr id="4100" name="Rectangle 3"/>
          <p:cNvSpPr>
            <a:spLocks noGrp="1" noChangeArrowheads="1"/>
          </p:cNvSpPr>
          <p:nvPr>
            <p:ph type="body" idx="1"/>
          </p:nvPr>
        </p:nvSpPr>
        <p:spPr/>
        <p:txBody>
          <a:bodyPr/>
          <a:lstStyle/>
          <a:p>
            <a:pPr eaLnBrk="1" hangingPunct="1"/>
            <a:r>
              <a:rPr lang="zh-CN" altLang="en-US" sz="2600" dirty="0" smtClean="0">
                <a:solidFill>
                  <a:schemeClr val="accent2"/>
                </a:solidFill>
              </a:rPr>
              <a:t>数据库设计概述</a:t>
            </a:r>
          </a:p>
          <a:p>
            <a:pPr eaLnBrk="1" hangingPunct="1"/>
            <a:r>
              <a:rPr lang="zh-CN" altLang="en-US" sz="2600" dirty="0" smtClean="0"/>
              <a:t>需求分析</a:t>
            </a:r>
          </a:p>
          <a:p>
            <a:pPr eaLnBrk="1" hangingPunct="1"/>
            <a:r>
              <a:rPr lang="zh-CN" altLang="en-US" sz="2600" dirty="0" smtClean="0"/>
              <a:t>概念结构设计</a:t>
            </a:r>
          </a:p>
          <a:p>
            <a:pPr eaLnBrk="1" hangingPunct="1"/>
            <a:r>
              <a:rPr lang="zh-CN" altLang="en-US" sz="2600" dirty="0" smtClean="0"/>
              <a:t>逻辑结构设计</a:t>
            </a:r>
          </a:p>
          <a:p>
            <a:pPr eaLnBrk="1" hangingPunct="1"/>
            <a:r>
              <a:rPr lang="zh-CN" altLang="en-US" sz="2600" dirty="0" smtClean="0"/>
              <a:t>数据库的物理设计</a:t>
            </a:r>
          </a:p>
          <a:p>
            <a:pPr eaLnBrk="1" hangingPunct="1"/>
            <a:r>
              <a:rPr lang="zh-CN" altLang="en-US" sz="2600" dirty="0" smtClean="0"/>
              <a:t>数据库实施</a:t>
            </a:r>
          </a:p>
          <a:p>
            <a:pPr eaLnBrk="1" hangingPunct="1"/>
            <a:r>
              <a:rPr lang="zh-CN" altLang="en-US" sz="2600" dirty="0" smtClean="0"/>
              <a:t>数据库运行与维护</a:t>
            </a:r>
          </a:p>
          <a:p>
            <a:pPr eaLnBrk="1" hangingPunct="1"/>
            <a:r>
              <a:rPr lang="zh-CN" altLang="en-US" sz="2600" dirty="0" smtClean="0"/>
              <a:t>小结</a:t>
            </a:r>
          </a:p>
        </p:txBody>
      </p:sp>
      <p:sp>
        <p:nvSpPr>
          <p:cNvPr id="2" name="日期占位符 1"/>
          <p:cNvSpPr>
            <a:spLocks noGrp="1"/>
          </p:cNvSpPr>
          <p:nvPr>
            <p:ph type="dt" sz="half" idx="10"/>
          </p:nvPr>
        </p:nvSpPr>
        <p:spPr/>
        <p:txBody>
          <a:bodyPr/>
          <a:lstStyle/>
          <a:p>
            <a:pPr>
              <a:defRPr/>
            </a:pPr>
            <a:fld id="{E43931CA-B360-469A-BB62-E1943CC371B3}"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2531" name="Rectangle 2"/>
          <p:cNvSpPr>
            <a:spLocks noGrp="1" noChangeArrowheads="1"/>
          </p:cNvSpPr>
          <p:nvPr>
            <p:ph type="title"/>
          </p:nvPr>
        </p:nvSpPr>
        <p:spPr/>
        <p:txBody>
          <a:bodyPr/>
          <a:lstStyle/>
          <a:p>
            <a:pPr eaLnBrk="1" hangingPunct="1"/>
            <a:r>
              <a:rPr lang="zh-CN" altLang="en-US" smtClean="0"/>
              <a:t>数据库设计的基本步骤（续）</a:t>
            </a:r>
          </a:p>
        </p:txBody>
      </p:sp>
      <p:sp>
        <p:nvSpPr>
          <p:cNvPr id="22532" name="Rectangle 3"/>
          <p:cNvSpPr>
            <a:spLocks noGrp="1" noChangeArrowheads="1"/>
          </p:cNvSpPr>
          <p:nvPr>
            <p:ph type="body" idx="1"/>
          </p:nvPr>
        </p:nvSpPr>
        <p:spPr>
          <a:xfrm>
            <a:off x="457200" y="1600200"/>
            <a:ext cx="3610744" cy="4530725"/>
          </a:xfrm>
        </p:spPr>
        <p:txBody>
          <a:bodyPr/>
          <a:lstStyle/>
          <a:p>
            <a:pPr eaLnBrk="1" hangingPunct="1">
              <a:lnSpc>
                <a:spcPct val="90000"/>
              </a:lnSpc>
              <a:buFont typeface="Wingdings" pitchFamily="2" charset="2"/>
              <a:buNone/>
            </a:pPr>
            <a:r>
              <a:rPr lang="zh-CN" altLang="en-US" dirty="0" smtClean="0"/>
              <a:t>二、数据库设计的过程</a:t>
            </a:r>
            <a:r>
              <a:rPr lang="en-US" altLang="zh-CN" dirty="0" smtClean="0"/>
              <a:t>(</a:t>
            </a:r>
            <a:r>
              <a:rPr lang="zh-CN" altLang="en-US" dirty="0" smtClean="0"/>
              <a:t>六个阶段</a:t>
            </a:r>
            <a:r>
              <a:rPr lang="en-US" altLang="zh-CN" dirty="0" smtClean="0"/>
              <a:t>) </a:t>
            </a:r>
          </a:p>
          <a:p>
            <a:pPr eaLnBrk="1" hangingPunct="1">
              <a:lnSpc>
                <a:spcPct val="170000"/>
              </a:lnSpc>
              <a:buFont typeface="Wingdings" pitchFamily="2" charset="2"/>
              <a:buNone/>
            </a:pPr>
            <a:r>
              <a:rPr lang="zh-CN" altLang="en-US" sz="2600" dirty="0" smtClean="0"/>
              <a:t>　</a:t>
            </a:r>
            <a:endParaRPr lang="zh-CN" altLang="en-US" dirty="0" smtClean="0"/>
          </a:p>
          <a:p>
            <a:pPr eaLnBrk="1" hangingPunct="1">
              <a:lnSpc>
                <a:spcPct val="90000"/>
              </a:lnSpc>
              <a:buFont typeface="Wingdings" pitchFamily="2" charset="2"/>
              <a:buNone/>
            </a:pPr>
            <a:r>
              <a:rPr lang="zh-CN" altLang="en-US" sz="2600" dirty="0" smtClean="0"/>
              <a:t>　</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196752"/>
            <a:ext cx="3968387"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pPr>
              <a:defRPr/>
            </a:pPr>
            <a:fld id="{9CD47B05-7029-4706-AF80-EFD4FA3C42E4}"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Effect transition="in" filter="fade">
                                      <p:cBhvr>
                                        <p:cTn id="7" dur="1000"/>
                                        <p:tgtEl>
                                          <p:spTgt spid="22532">
                                            <p:txEl>
                                              <p:pRg st="0" end="0"/>
                                            </p:txEl>
                                          </p:spTgt>
                                        </p:tgtEl>
                                      </p:cBhvr>
                                    </p:animEffect>
                                    <p:anim calcmode="lin" valueType="num">
                                      <p:cBhvr>
                                        <p:cTn id="8" dur="1000" fill="hold"/>
                                        <p:tgtEl>
                                          <p:spTgt spid="2253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53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uiExpand="1" build="p"/>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84323" name="Rectangle 2"/>
          <p:cNvSpPr>
            <a:spLocks noGrp="1" noChangeArrowheads="1"/>
          </p:cNvSpPr>
          <p:nvPr>
            <p:ph type="title"/>
          </p:nvPr>
        </p:nvSpPr>
        <p:spPr/>
        <p:txBody>
          <a:bodyPr/>
          <a:lstStyle/>
          <a:p>
            <a:pPr eaLnBrk="1" hangingPunct="1"/>
            <a:r>
              <a:rPr lang="en-US" altLang="zh-CN" smtClean="0"/>
              <a:t>E-R</a:t>
            </a:r>
            <a:r>
              <a:rPr lang="zh-CN" altLang="en-US" smtClean="0"/>
              <a:t>图向关系模型的转换（续）</a:t>
            </a:r>
          </a:p>
        </p:txBody>
      </p:sp>
      <p:sp>
        <p:nvSpPr>
          <p:cNvPr id="184324" name="Rectangle 3"/>
          <p:cNvSpPr>
            <a:spLocks noGrp="1" noChangeArrowheads="1"/>
          </p:cNvSpPr>
          <p:nvPr>
            <p:ph type="body" idx="1"/>
          </p:nvPr>
        </p:nvSpPr>
        <p:spPr/>
        <p:txBody>
          <a:bodyPr/>
          <a:lstStyle/>
          <a:p>
            <a:pPr eaLnBrk="1" hangingPunct="1">
              <a:buFont typeface="Wingdings" pitchFamily="2" charset="2"/>
              <a:buNone/>
            </a:pPr>
            <a:r>
              <a:rPr lang="en-US" altLang="zh-CN" sz="2600" smtClean="0">
                <a:solidFill>
                  <a:schemeClr val="accent2"/>
                </a:solidFill>
              </a:rPr>
              <a:t>⒍ </a:t>
            </a:r>
            <a:r>
              <a:rPr lang="zh-CN" altLang="en-US" sz="2600" smtClean="0">
                <a:solidFill>
                  <a:schemeClr val="accent2"/>
                </a:solidFill>
              </a:rPr>
              <a:t>同一实体集的实体间的联系，即</a:t>
            </a:r>
            <a:r>
              <a:rPr lang="zh-CN" altLang="en-US" sz="2600" smtClean="0">
                <a:solidFill>
                  <a:srgbClr val="2355F3"/>
                </a:solidFill>
              </a:rPr>
              <a:t>自联系</a:t>
            </a:r>
            <a:r>
              <a:rPr lang="zh-CN" altLang="en-US" sz="2600" smtClean="0">
                <a:solidFill>
                  <a:schemeClr val="accent2"/>
                </a:solidFill>
              </a:rPr>
              <a:t>，也可按上述</a:t>
            </a:r>
            <a:r>
              <a:rPr lang="en-US" altLang="zh-CN" sz="2600" smtClean="0">
                <a:solidFill>
                  <a:schemeClr val="accent2"/>
                </a:solidFill>
              </a:rPr>
              <a:t>1:1</a:t>
            </a:r>
            <a:r>
              <a:rPr lang="zh-CN" altLang="en-US" sz="2600" smtClean="0">
                <a:solidFill>
                  <a:schemeClr val="accent2"/>
                </a:solidFill>
              </a:rPr>
              <a:t>、</a:t>
            </a:r>
            <a:r>
              <a:rPr lang="en-US" altLang="zh-CN" sz="2600" smtClean="0">
                <a:solidFill>
                  <a:schemeClr val="accent2"/>
                </a:solidFill>
              </a:rPr>
              <a:t>1:n</a:t>
            </a:r>
            <a:r>
              <a:rPr lang="zh-CN" altLang="en-US" sz="2600" smtClean="0">
                <a:solidFill>
                  <a:schemeClr val="accent2"/>
                </a:solidFill>
              </a:rPr>
              <a:t>和</a:t>
            </a:r>
            <a:r>
              <a:rPr lang="en-US" altLang="zh-CN" sz="2600" smtClean="0">
                <a:solidFill>
                  <a:schemeClr val="accent2"/>
                </a:solidFill>
              </a:rPr>
              <a:t>m:n</a:t>
            </a:r>
            <a:r>
              <a:rPr lang="zh-CN" altLang="en-US" sz="2600" smtClean="0">
                <a:solidFill>
                  <a:schemeClr val="accent2"/>
                </a:solidFill>
              </a:rPr>
              <a:t>三种情况分别处理。</a:t>
            </a:r>
          </a:p>
          <a:p>
            <a:pPr eaLnBrk="1" hangingPunct="1">
              <a:buFont typeface="Wingdings" pitchFamily="2" charset="2"/>
              <a:buNone/>
            </a:pPr>
            <a:endParaRPr lang="zh-CN" altLang="en-US" sz="2600" smtClean="0">
              <a:solidFill>
                <a:schemeClr val="accent2"/>
              </a:solidFill>
            </a:endParaRPr>
          </a:p>
          <a:p>
            <a:pPr eaLnBrk="1" hangingPunct="1">
              <a:buFont typeface="Wingdings" pitchFamily="2" charset="2"/>
              <a:buNone/>
            </a:pPr>
            <a:r>
              <a:rPr lang="zh-CN" altLang="en-US" sz="2600" smtClean="0"/>
              <a:t>	例，如果教师实体集内部存在领导与被领导的</a:t>
            </a:r>
            <a:r>
              <a:rPr lang="en-US" altLang="zh-CN" sz="2600" smtClean="0"/>
              <a:t>1:n</a:t>
            </a:r>
            <a:r>
              <a:rPr lang="zh-CN" altLang="en-US" sz="2600" smtClean="0"/>
              <a:t>自联系，我们可以将该联系与教师实体合并，这时主码职工号将多次出现，但作用不同，可用不同的属性名加以区分：</a:t>
            </a:r>
          </a:p>
          <a:p>
            <a:pPr eaLnBrk="1" hangingPunct="1">
              <a:buFont typeface="Wingdings" pitchFamily="2" charset="2"/>
              <a:buNone/>
            </a:pPr>
            <a:r>
              <a:rPr lang="zh-CN" altLang="en-US" sz="2600" smtClean="0"/>
              <a:t>教师：｛</a:t>
            </a:r>
            <a:r>
              <a:rPr lang="zh-CN" altLang="en-US" sz="2600" u="sng" smtClean="0"/>
              <a:t>职工号</a:t>
            </a:r>
            <a:r>
              <a:rPr lang="zh-CN" altLang="en-US" sz="2600" smtClean="0"/>
              <a:t>，姓名，性别，职称，</a:t>
            </a:r>
            <a:r>
              <a:rPr lang="zh-CN" altLang="en-US" sz="2600" smtClean="0">
                <a:solidFill>
                  <a:schemeClr val="accent2"/>
                </a:solidFill>
              </a:rPr>
              <a:t>系主任</a:t>
            </a:r>
            <a:r>
              <a:rPr lang="zh-CN" altLang="en-US" sz="2600" smtClean="0"/>
              <a:t>｝</a:t>
            </a:r>
          </a:p>
        </p:txBody>
      </p:sp>
      <p:sp>
        <p:nvSpPr>
          <p:cNvPr id="2" name="日期占位符 1"/>
          <p:cNvSpPr>
            <a:spLocks noGrp="1"/>
          </p:cNvSpPr>
          <p:nvPr>
            <p:ph type="dt" sz="half" idx="10"/>
          </p:nvPr>
        </p:nvSpPr>
        <p:spPr/>
        <p:txBody>
          <a:bodyPr/>
          <a:lstStyle/>
          <a:p>
            <a:pPr>
              <a:defRPr/>
            </a:pPr>
            <a:fld id="{9D35C4BC-725D-41E7-BC7E-5C8CEEE7ABDA}"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200</a:t>
            </a:fld>
            <a:endParaRPr lang="en-US" altLang="zh-CN"/>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85347" name="Rectangle 2"/>
          <p:cNvSpPr>
            <a:spLocks noGrp="1" noChangeArrowheads="1"/>
          </p:cNvSpPr>
          <p:nvPr>
            <p:ph type="title"/>
          </p:nvPr>
        </p:nvSpPr>
        <p:spPr/>
        <p:txBody>
          <a:bodyPr/>
          <a:lstStyle/>
          <a:p>
            <a:pPr eaLnBrk="1" hangingPunct="1"/>
            <a:r>
              <a:rPr lang="en-US" altLang="zh-CN" smtClean="0"/>
              <a:t>E-R</a:t>
            </a:r>
            <a:r>
              <a:rPr lang="zh-CN" altLang="en-US" smtClean="0"/>
              <a:t>图向关系模型的转换（续）</a:t>
            </a:r>
          </a:p>
        </p:txBody>
      </p:sp>
      <p:sp>
        <p:nvSpPr>
          <p:cNvPr id="185348" name="Rectangle 3"/>
          <p:cNvSpPr>
            <a:spLocks noGrp="1" noChangeArrowheads="1"/>
          </p:cNvSpPr>
          <p:nvPr>
            <p:ph type="body" idx="1"/>
          </p:nvPr>
        </p:nvSpPr>
        <p:spPr/>
        <p:txBody>
          <a:bodyPr/>
          <a:lstStyle/>
          <a:p>
            <a:pPr eaLnBrk="1" hangingPunct="1">
              <a:lnSpc>
                <a:spcPct val="110000"/>
              </a:lnSpc>
              <a:spcBef>
                <a:spcPct val="50000"/>
              </a:spcBef>
              <a:buFont typeface="Wingdings" pitchFamily="2" charset="2"/>
              <a:buNone/>
            </a:pPr>
            <a:r>
              <a:rPr lang="en-US" altLang="zh-CN" sz="2600" smtClean="0">
                <a:solidFill>
                  <a:schemeClr val="accent2"/>
                </a:solidFill>
              </a:rPr>
              <a:t>⒎ </a:t>
            </a:r>
            <a:r>
              <a:rPr lang="zh-CN" altLang="en-US" sz="2600" smtClean="0">
                <a:solidFill>
                  <a:schemeClr val="accent2"/>
                </a:solidFill>
              </a:rPr>
              <a:t>具有相同码的关系模式可合并。</a:t>
            </a:r>
          </a:p>
          <a:p>
            <a:pPr lvl="1" eaLnBrk="1" hangingPunct="1">
              <a:lnSpc>
                <a:spcPct val="110000"/>
              </a:lnSpc>
              <a:spcBef>
                <a:spcPct val="50000"/>
              </a:spcBef>
            </a:pPr>
            <a:r>
              <a:rPr lang="zh-CN" altLang="en-US" smtClean="0">
                <a:solidFill>
                  <a:schemeClr val="accent2"/>
                </a:solidFill>
              </a:rPr>
              <a:t>目的：减少系统中的关系个数。</a:t>
            </a:r>
          </a:p>
          <a:p>
            <a:pPr lvl="1" eaLnBrk="1" hangingPunct="1">
              <a:lnSpc>
                <a:spcPct val="110000"/>
              </a:lnSpc>
              <a:spcBef>
                <a:spcPct val="50000"/>
              </a:spcBef>
            </a:pPr>
            <a:r>
              <a:rPr lang="zh-CN" altLang="en-US" smtClean="0">
                <a:solidFill>
                  <a:schemeClr val="accent2"/>
                </a:solidFill>
              </a:rPr>
              <a:t>合并方法：将其中一个关系模式的全部属性加入到另一个关系模式中，然后去掉其中的同义属性（可能同名也可能不同名），并适当调整属性的次序。</a:t>
            </a:r>
          </a:p>
        </p:txBody>
      </p:sp>
      <p:sp>
        <p:nvSpPr>
          <p:cNvPr id="2" name="日期占位符 1"/>
          <p:cNvSpPr>
            <a:spLocks noGrp="1"/>
          </p:cNvSpPr>
          <p:nvPr>
            <p:ph type="dt" sz="half" idx="10"/>
          </p:nvPr>
        </p:nvSpPr>
        <p:spPr/>
        <p:txBody>
          <a:bodyPr/>
          <a:lstStyle/>
          <a:p>
            <a:pPr>
              <a:defRPr/>
            </a:pPr>
            <a:fld id="{684BEF18-86BD-456B-9A09-6183E900A2F9}"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201</a:t>
            </a:fld>
            <a:endParaRPr lang="en-US" altLang="zh-CN"/>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86371" name="Rectangle 2"/>
          <p:cNvSpPr>
            <a:spLocks noGrp="1" noChangeArrowheads="1"/>
          </p:cNvSpPr>
          <p:nvPr>
            <p:ph type="title"/>
          </p:nvPr>
        </p:nvSpPr>
        <p:spPr/>
        <p:txBody>
          <a:bodyPr/>
          <a:lstStyle/>
          <a:p>
            <a:pPr eaLnBrk="1" hangingPunct="1"/>
            <a:r>
              <a:rPr lang="en-US" altLang="zh-CN" smtClean="0"/>
              <a:t>E-R</a:t>
            </a:r>
            <a:r>
              <a:rPr lang="zh-CN" altLang="en-US" smtClean="0"/>
              <a:t>图向关系模型的转换（续）</a:t>
            </a:r>
          </a:p>
        </p:txBody>
      </p:sp>
      <p:sp>
        <p:nvSpPr>
          <p:cNvPr id="186372" name="Rectangle 3"/>
          <p:cNvSpPr>
            <a:spLocks noGrp="1" noChangeArrowheads="1"/>
          </p:cNvSpPr>
          <p:nvPr>
            <p:ph type="body" idx="1"/>
          </p:nvPr>
        </p:nvSpPr>
        <p:spPr>
          <a:xfrm>
            <a:off x="827088" y="1916113"/>
            <a:ext cx="7772400" cy="4114800"/>
          </a:xfrm>
        </p:spPr>
        <p:txBody>
          <a:bodyPr/>
          <a:lstStyle/>
          <a:p>
            <a:pPr eaLnBrk="1" hangingPunct="1">
              <a:buFont typeface="Wingdings" pitchFamily="2" charset="2"/>
              <a:buNone/>
            </a:pPr>
            <a:r>
              <a:rPr lang="zh-CN" altLang="en-US" sz="2600" smtClean="0"/>
              <a:t>例，“拥有”关系模式：</a:t>
            </a:r>
          </a:p>
          <a:p>
            <a:pPr lvl="1" eaLnBrk="1" hangingPunct="1">
              <a:buFont typeface="Wingdings" pitchFamily="2" charset="2"/>
              <a:buNone/>
            </a:pPr>
            <a:r>
              <a:rPr lang="zh-CN" altLang="en-US" sz="2200" smtClean="0"/>
              <a:t>　拥有（</a:t>
            </a:r>
            <a:r>
              <a:rPr lang="zh-CN" altLang="en-US" sz="2200" u="sng" smtClean="0"/>
              <a:t>学号</a:t>
            </a:r>
            <a:r>
              <a:rPr lang="zh-CN" altLang="en-US" sz="2200" smtClean="0"/>
              <a:t>，性别）</a:t>
            </a:r>
          </a:p>
          <a:p>
            <a:pPr eaLnBrk="1" hangingPunct="1">
              <a:buFont typeface="Wingdings" pitchFamily="2" charset="2"/>
              <a:buNone/>
            </a:pPr>
            <a:r>
              <a:rPr lang="zh-CN" altLang="en-US" sz="2600" smtClean="0"/>
              <a:t>与学生关系模式：</a:t>
            </a:r>
          </a:p>
          <a:p>
            <a:pPr lvl="1" eaLnBrk="1" hangingPunct="1">
              <a:buFont typeface="Wingdings" pitchFamily="2" charset="2"/>
              <a:buNone/>
            </a:pPr>
            <a:r>
              <a:rPr lang="zh-CN" altLang="en-US" sz="2200" smtClean="0"/>
              <a:t>    学生（</a:t>
            </a:r>
            <a:r>
              <a:rPr lang="zh-CN" altLang="en-US" sz="2200" u="sng" smtClean="0"/>
              <a:t>学号</a:t>
            </a:r>
            <a:r>
              <a:rPr lang="zh-CN" altLang="en-US" sz="2200" smtClean="0"/>
              <a:t>，姓名，出生日期，所在系，年级，</a:t>
            </a:r>
          </a:p>
          <a:p>
            <a:pPr lvl="1" eaLnBrk="1" hangingPunct="1">
              <a:buFont typeface="Wingdings" pitchFamily="2" charset="2"/>
              <a:buNone/>
            </a:pPr>
            <a:r>
              <a:rPr lang="zh-CN" altLang="en-US" sz="2200" smtClean="0"/>
              <a:t>                班级号，平均成绩）</a:t>
            </a:r>
          </a:p>
          <a:p>
            <a:pPr eaLnBrk="1" hangingPunct="1">
              <a:buFont typeface="Wingdings" pitchFamily="2" charset="2"/>
              <a:buNone/>
            </a:pPr>
            <a:r>
              <a:rPr lang="zh-CN" altLang="en-US" sz="2600" smtClean="0"/>
              <a:t>都以学号为码，可以将它们合并为一个关系模式：</a:t>
            </a:r>
          </a:p>
          <a:p>
            <a:pPr lvl="1" eaLnBrk="1" hangingPunct="1">
              <a:buFont typeface="Wingdings" pitchFamily="2" charset="2"/>
              <a:buNone/>
            </a:pPr>
            <a:r>
              <a:rPr lang="zh-CN" altLang="en-US" sz="2200" smtClean="0"/>
              <a:t>　学生（</a:t>
            </a:r>
            <a:r>
              <a:rPr lang="zh-CN" altLang="en-US" sz="2200" u="sng" smtClean="0"/>
              <a:t>学号</a:t>
            </a:r>
            <a:r>
              <a:rPr lang="zh-CN" altLang="en-US" sz="2200" smtClean="0"/>
              <a:t>，姓名，性别，出生日期，所在系，</a:t>
            </a:r>
          </a:p>
          <a:p>
            <a:pPr lvl="1" eaLnBrk="1" hangingPunct="1">
              <a:buFont typeface="Wingdings" pitchFamily="2" charset="2"/>
              <a:buNone/>
            </a:pPr>
            <a:r>
              <a:rPr lang="zh-CN" altLang="en-US" sz="2200" smtClean="0"/>
              <a:t>                年级，班级号，平均成绩）</a:t>
            </a:r>
          </a:p>
        </p:txBody>
      </p:sp>
      <p:sp>
        <p:nvSpPr>
          <p:cNvPr id="2" name="日期占位符 1"/>
          <p:cNvSpPr>
            <a:spLocks noGrp="1"/>
          </p:cNvSpPr>
          <p:nvPr>
            <p:ph type="dt" sz="half" idx="10"/>
          </p:nvPr>
        </p:nvSpPr>
        <p:spPr/>
        <p:txBody>
          <a:bodyPr/>
          <a:lstStyle/>
          <a:p>
            <a:pPr>
              <a:defRPr/>
            </a:pPr>
            <a:fld id="{D661202A-E9A1-4E38-93AD-DD387953F56E}"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202</a:t>
            </a:fld>
            <a:endParaRPr lang="en-US" altLang="zh-CN"/>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87395" name="Rectangle 2"/>
          <p:cNvSpPr>
            <a:spLocks noGrp="1" noChangeArrowheads="1"/>
          </p:cNvSpPr>
          <p:nvPr>
            <p:ph type="title"/>
          </p:nvPr>
        </p:nvSpPr>
        <p:spPr/>
        <p:txBody>
          <a:bodyPr/>
          <a:lstStyle/>
          <a:p>
            <a:pPr eaLnBrk="1" hangingPunct="1"/>
            <a:r>
              <a:rPr lang="en-US" altLang="zh-CN" smtClean="0"/>
              <a:t>E-R</a:t>
            </a:r>
            <a:r>
              <a:rPr lang="zh-CN" altLang="en-US" smtClean="0"/>
              <a:t>图向关系模型的转换（续）</a:t>
            </a:r>
          </a:p>
        </p:txBody>
      </p:sp>
      <p:sp>
        <p:nvSpPr>
          <p:cNvPr id="187396" name="Rectangle 3"/>
          <p:cNvSpPr>
            <a:spLocks noGrp="1" noChangeArrowheads="1"/>
          </p:cNvSpPr>
          <p:nvPr>
            <p:ph type="body" idx="1"/>
          </p:nvPr>
        </p:nvSpPr>
        <p:spPr>
          <a:xfrm>
            <a:off x="539750" y="1844675"/>
            <a:ext cx="8280400" cy="4114800"/>
          </a:xfrm>
        </p:spPr>
        <p:txBody>
          <a:bodyPr/>
          <a:lstStyle/>
          <a:p>
            <a:pPr eaLnBrk="1" hangingPunct="1">
              <a:lnSpc>
                <a:spcPct val="90000"/>
              </a:lnSpc>
              <a:buFont typeface="Wingdings" pitchFamily="2" charset="2"/>
              <a:buNone/>
            </a:pPr>
            <a:r>
              <a:rPr lang="zh-CN" altLang="en-US" sz="2600" smtClean="0"/>
              <a:t>实例</a:t>
            </a:r>
          </a:p>
          <a:p>
            <a:pPr eaLnBrk="1" hangingPunct="1">
              <a:lnSpc>
                <a:spcPct val="90000"/>
              </a:lnSpc>
            </a:pPr>
            <a:r>
              <a:rPr lang="zh-CN" altLang="en-US" sz="2600" smtClean="0"/>
              <a:t>按照上述七条原则，学生管理子系统中的</a:t>
            </a:r>
            <a:r>
              <a:rPr lang="en-US" altLang="zh-CN" sz="2600" smtClean="0"/>
              <a:t>18</a:t>
            </a:r>
            <a:r>
              <a:rPr lang="zh-CN" altLang="en-US" sz="2600" smtClean="0"/>
              <a:t>个实体和联系可以转换为下列关系模型：</a:t>
            </a:r>
          </a:p>
          <a:p>
            <a:pPr eaLnBrk="1" hangingPunct="1">
              <a:lnSpc>
                <a:spcPct val="90000"/>
              </a:lnSpc>
              <a:buFont typeface="Wingdings" pitchFamily="2" charset="2"/>
              <a:buNone/>
            </a:pPr>
            <a:r>
              <a:rPr lang="zh-CN" altLang="en-US" sz="2600" smtClean="0"/>
              <a:t>    学生（</a:t>
            </a:r>
            <a:r>
              <a:rPr lang="zh-CN" altLang="en-US" sz="2600" u="sng" smtClean="0"/>
              <a:t>学号</a:t>
            </a:r>
            <a:r>
              <a:rPr lang="zh-CN" altLang="en-US" sz="2600" smtClean="0"/>
              <a:t>，姓名，性别，出生日期，所在系， </a:t>
            </a:r>
          </a:p>
          <a:p>
            <a:pPr eaLnBrk="1" hangingPunct="1">
              <a:lnSpc>
                <a:spcPct val="90000"/>
              </a:lnSpc>
              <a:buFont typeface="Wingdings" pitchFamily="2" charset="2"/>
              <a:buNone/>
            </a:pPr>
            <a:r>
              <a:rPr lang="zh-CN" altLang="en-US" sz="2600" smtClean="0"/>
              <a:t>                年级，班级号，平均成绩，档案号）</a:t>
            </a:r>
          </a:p>
          <a:p>
            <a:pPr eaLnBrk="1" hangingPunct="1">
              <a:lnSpc>
                <a:spcPct val="90000"/>
              </a:lnSpc>
              <a:buFont typeface="Wingdings" pitchFamily="2" charset="2"/>
              <a:buNone/>
            </a:pPr>
            <a:r>
              <a:rPr lang="zh-CN" altLang="en-US" sz="2600" smtClean="0"/>
              <a:t>	性别（</a:t>
            </a:r>
            <a:r>
              <a:rPr lang="zh-CN" altLang="en-US" sz="2600" u="sng" smtClean="0"/>
              <a:t>性别</a:t>
            </a:r>
            <a:r>
              <a:rPr lang="zh-CN" altLang="en-US" sz="2600" smtClean="0"/>
              <a:t>，宿舍楼）</a:t>
            </a:r>
          </a:p>
          <a:p>
            <a:pPr eaLnBrk="1" hangingPunct="1">
              <a:lnSpc>
                <a:spcPct val="90000"/>
              </a:lnSpc>
              <a:buFont typeface="Wingdings" pitchFamily="2" charset="2"/>
              <a:buNone/>
            </a:pPr>
            <a:r>
              <a:rPr lang="zh-CN" altLang="en-US" sz="2600" smtClean="0"/>
              <a:t>    宿舍（</a:t>
            </a:r>
            <a:r>
              <a:rPr lang="zh-CN" altLang="en-US" sz="2600" u="sng" smtClean="0"/>
              <a:t>宿舍编号</a:t>
            </a:r>
            <a:r>
              <a:rPr lang="zh-CN" altLang="en-US" sz="2600" smtClean="0"/>
              <a:t>，地址，性别，人数）</a:t>
            </a:r>
          </a:p>
          <a:p>
            <a:pPr eaLnBrk="1" hangingPunct="1">
              <a:lnSpc>
                <a:spcPct val="90000"/>
              </a:lnSpc>
              <a:buFont typeface="Wingdings" pitchFamily="2" charset="2"/>
              <a:buNone/>
            </a:pPr>
            <a:r>
              <a:rPr lang="zh-CN" altLang="en-US" sz="2600" smtClean="0"/>
              <a:t>　班级（</a:t>
            </a:r>
            <a:r>
              <a:rPr lang="zh-CN" altLang="en-US" sz="2600" u="sng" smtClean="0"/>
              <a:t>班级号</a:t>
            </a:r>
            <a:r>
              <a:rPr lang="zh-CN" altLang="en-US" sz="2600" smtClean="0"/>
              <a:t>，学生人数）</a:t>
            </a:r>
          </a:p>
          <a:p>
            <a:pPr eaLnBrk="1" hangingPunct="1">
              <a:lnSpc>
                <a:spcPct val="90000"/>
              </a:lnSpc>
              <a:buFont typeface="Wingdings" pitchFamily="2" charset="2"/>
              <a:buNone/>
            </a:pPr>
            <a:r>
              <a:rPr lang="zh-CN" altLang="en-US" sz="2600" smtClean="0"/>
              <a:t> 	教师（</a:t>
            </a:r>
            <a:r>
              <a:rPr lang="zh-CN" altLang="en-US" sz="2600" u="sng" smtClean="0"/>
              <a:t>职工号</a:t>
            </a:r>
            <a:r>
              <a:rPr lang="zh-CN" altLang="en-US" sz="2600" smtClean="0"/>
              <a:t>，姓名，性别，职称，班级号</a:t>
            </a:r>
            <a:r>
              <a:rPr lang="zh-CN" altLang="en-US" sz="2100" smtClean="0"/>
              <a:t>，</a:t>
            </a:r>
          </a:p>
          <a:p>
            <a:pPr eaLnBrk="1" hangingPunct="1">
              <a:lnSpc>
                <a:spcPct val="90000"/>
              </a:lnSpc>
              <a:buFont typeface="Wingdings" pitchFamily="2" charset="2"/>
              <a:buNone/>
            </a:pPr>
            <a:r>
              <a:rPr lang="zh-CN" altLang="en-US" sz="2100" smtClean="0"/>
              <a:t>                  </a:t>
            </a:r>
            <a:r>
              <a:rPr lang="zh-CN" altLang="en-US" sz="2600" smtClean="0"/>
              <a:t>是否为优秀班主任）　</a:t>
            </a:r>
            <a:r>
              <a:rPr lang="zh-CN" altLang="en-US" sz="2100" smtClean="0"/>
              <a:t>　</a:t>
            </a:r>
          </a:p>
        </p:txBody>
      </p:sp>
      <p:sp>
        <p:nvSpPr>
          <p:cNvPr id="2" name="日期占位符 1"/>
          <p:cNvSpPr>
            <a:spLocks noGrp="1"/>
          </p:cNvSpPr>
          <p:nvPr>
            <p:ph type="dt" sz="half" idx="10"/>
          </p:nvPr>
        </p:nvSpPr>
        <p:spPr/>
        <p:txBody>
          <a:bodyPr/>
          <a:lstStyle/>
          <a:p>
            <a:pPr>
              <a:defRPr/>
            </a:pPr>
            <a:fld id="{DF4AA51E-C47E-4FAC-AE54-239177136C3C}"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203</a:t>
            </a:fld>
            <a:endParaRPr lang="en-US" altLang="zh-CN"/>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88419" name="Rectangle 2"/>
          <p:cNvSpPr>
            <a:spLocks noGrp="1" noChangeArrowheads="1"/>
          </p:cNvSpPr>
          <p:nvPr>
            <p:ph type="title"/>
          </p:nvPr>
        </p:nvSpPr>
        <p:spPr/>
        <p:txBody>
          <a:bodyPr/>
          <a:lstStyle/>
          <a:p>
            <a:pPr eaLnBrk="1" hangingPunct="1"/>
            <a:r>
              <a:rPr lang="en-US" altLang="zh-CN" smtClean="0"/>
              <a:t>E-R</a:t>
            </a:r>
            <a:r>
              <a:rPr lang="zh-CN" altLang="en-US" smtClean="0"/>
              <a:t>图向关系模型的转换（续）</a:t>
            </a:r>
          </a:p>
        </p:txBody>
      </p:sp>
      <p:sp>
        <p:nvSpPr>
          <p:cNvPr id="188420" name="Rectangle 3"/>
          <p:cNvSpPr>
            <a:spLocks noGrp="1" noChangeArrowheads="1"/>
          </p:cNvSpPr>
          <p:nvPr>
            <p:ph type="body" idx="1"/>
          </p:nvPr>
        </p:nvSpPr>
        <p:spPr/>
        <p:txBody>
          <a:bodyPr/>
          <a:lstStyle/>
          <a:p>
            <a:pPr eaLnBrk="1" hangingPunct="1">
              <a:buFont typeface="Wingdings" pitchFamily="2" charset="2"/>
              <a:buNone/>
            </a:pPr>
            <a:r>
              <a:rPr lang="en-US" altLang="zh-CN" sz="2600" smtClean="0"/>
              <a:t>	   </a:t>
            </a:r>
            <a:r>
              <a:rPr lang="zh-CN" altLang="en-US" sz="2600" smtClean="0"/>
              <a:t>教学（</a:t>
            </a:r>
            <a:r>
              <a:rPr lang="zh-CN" altLang="en-US" sz="2600" u="sng" smtClean="0"/>
              <a:t>职工号，学号</a:t>
            </a:r>
            <a:r>
              <a:rPr lang="zh-CN" altLang="en-US" sz="2600" smtClean="0"/>
              <a:t>）</a:t>
            </a:r>
          </a:p>
          <a:p>
            <a:pPr eaLnBrk="1" hangingPunct="1">
              <a:buFont typeface="Wingdings" pitchFamily="2" charset="2"/>
              <a:buNone/>
            </a:pPr>
            <a:r>
              <a:rPr lang="zh-CN" altLang="en-US" sz="2600" smtClean="0"/>
              <a:t>　　课程（</a:t>
            </a:r>
            <a:r>
              <a:rPr lang="zh-CN" altLang="en-US" sz="2600" u="sng" smtClean="0"/>
              <a:t>课程号</a:t>
            </a:r>
            <a:r>
              <a:rPr lang="zh-CN" altLang="en-US" sz="2600" smtClean="0"/>
              <a:t>，课程名，学分，教室号）</a:t>
            </a:r>
          </a:p>
          <a:p>
            <a:pPr eaLnBrk="1" hangingPunct="1">
              <a:buFont typeface="Wingdings" pitchFamily="2" charset="2"/>
              <a:buNone/>
            </a:pPr>
            <a:r>
              <a:rPr lang="zh-CN" altLang="en-US" sz="2600" smtClean="0"/>
              <a:t>　　选修（</a:t>
            </a:r>
            <a:r>
              <a:rPr lang="zh-CN" altLang="en-US" sz="2600" u="sng" smtClean="0"/>
              <a:t>学号，课程号</a:t>
            </a:r>
            <a:r>
              <a:rPr lang="zh-CN" altLang="en-US" sz="2600" smtClean="0"/>
              <a:t>，成绩）</a:t>
            </a:r>
          </a:p>
          <a:p>
            <a:pPr eaLnBrk="1" hangingPunct="1">
              <a:buFont typeface="Wingdings" pitchFamily="2" charset="2"/>
              <a:buNone/>
            </a:pPr>
            <a:r>
              <a:rPr lang="zh-CN" altLang="en-US" sz="2600" smtClean="0"/>
              <a:t>　　教科书（</a:t>
            </a:r>
            <a:r>
              <a:rPr lang="zh-CN" altLang="en-US" sz="2600" u="sng" smtClean="0"/>
              <a:t>书号</a:t>
            </a:r>
            <a:r>
              <a:rPr lang="zh-CN" altLang="en-US" sz="2600" smtClean="0"/>
              <a:t>，书名，价钱）</a:t>
            </a:r>
          </a:p>
          <a:p>
            <a:pPr eaLnBrk="1" hangingPunct="1">
              <a:buFont typeface="Wingdings" pitchFamily="2" charset="2"/>
              <a:buNone/>
            </a:pPr>
            <a:r>
              <a:rPr lang="zh-CN" altLang="en-US" sz="2600" smtClean="0"/>
              <a:t>　　教室（</a:t>
            </a:r>
            <a:r>
              <a:rPr lang="zh-CN" altLang="en-US" sz="2600" u="sng" smtClean="0"/>
              <a:t>教室编号</a:t>
            </a:r>
            <a:r>
              <a:rPr lang="zh-CN" altLang="en-US" sz="2600" smtClean="0"/>
              <a:t>，地址，容量）</a:t>
            </a:r>
          </a:p>
          <a:p>
            <a:pPr eaLnBrk="1" hangingPunct="1">
              <a:buFont typeface="Wingdings" pitchFamily="2" charset="2"/>
              <a:buNone/>
            </a:pPr>
            <a:r>
              <a:rPr lang="zh-CN" altLang="en-US" sz="2600" smtClean="0"/>
              <a:t>　　讲授（</a:t>
            </a:r>
            <a:r>
              <a:rPr lang="zh-CN" altLang="en-US" sz="2600" u="sng" smtClean="0"/>
              <a:t>课程号，教师号，书号</a:t>
            </a:r>
            <a:r>
              <a:rPr lang="zh-CN" altLang="en-US" sz="2600" smtClean="0"/>
              <a:t>）</a:t>
            </a:r>
          </a:p>
          <a:p>
            <a:pPr eaLnBrk="1" hangingPunct="1">
              <a:buFont typeface="Wingdings" pitchFamily="2" charset="2"/>
              <a:buNone/>
            </a:pPr>
            <a:r>
              <a:rPr lang="zh-CN" altLang="en-US" sz="2600" smtClean="0"/>
              <a:t>　　档案材料（</a:t>
            </a:r>
            <a:r>
              <a:rPr lang="zh-CN" altLang="en-US" sz="2600" u="sng" smtClean="0"/>
              <a:t>档案号，</a:t>
            </a:r>
            <a:r>
              <a:rPr lang="en-US" altLang="zh-CN" sz="2600" smtClean="0"/>
              <a:t>……</a:t>
            </a:r>
            <a:r>
              <a:rPr lang="zh-CN" altLang="en-US" sz="2600" smtClean="0"/>
              <a:t>）</a:t>
            </a:r>
          </a:p>
        </p:txBody>
      </p:sp>
      <p:sp>
        <p:nvSpPr>
          <p:cNvPr id="2" name="日期占位符 1"/>
          <p:cNvSpPr>
            <a:spLocks noGrp="1"/>
          </p:cNvSpPr>
          <p:nvPr>
            <p:ph type="dt" sz="half" idx="10"/>
          </p:nvPr>
        </p:nvSpPr>
        <p:spPr/>
        <p:txBody>
          <a:bodyPr/>
          <a:lstStyle/>
          <a:p>
            <a:pPr>
              <a:defRPr/>
            </a:pPr>
            <a:fld id="{AE380F69-00D7-4C81-B6B8-3D2035A37508}"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204</a:t>
            </a:fld>
            <a:endParaRPr lang="en-US" altLang="zh-CN"/>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89443" name="Rectangle 2"/>
          <p:cNvSpPr>
            <a:spLocks noGrp="1" noChangeArrowheads="1"/>
          </p:cNvSpPr>
          <p:nvPr>
            <p:ph type="title"/>
          </p:nvPr>
        </p:nvSpPr>
        <p:spPr/>
        <p:txBody>
          <a:bodyPr/>
          <a:lstStyle/>
          <a:p>
            <a:pPr eaLnBrk="1" hangingPunct="1"/>
            <a:r>
              <a:rPr lang="en-US" altLang="zh-CN" smtClean="0"/>
              <a:t>E-R</a:t>
            </a:r>
            <a:r>
              <a:rPr lang="zh-CN" altLang="en-US" smtClean="0"/>
              <a:t>图向关系模型的转换（续）</a:t>
            </a:r>
          </a:p>
        </p:txBody>
      </p:sp>
      <p:sp>
        <p:nvSpPr>
          <p:cNvPr id="189444" name="Rectangle 3"/>
          <p:cNvSpPr>
            <a:spLocks noGrp="1" noChangeArrowheads="1"/>
          </p:cNvSpPr>
          <p:nvPr>
            <p:ph type="body" idx="1"/>
          </p:nvPr>
        </p:nvSpPr>
        <p:spPr>
          <a:xfrm>
            <a:off x="684213" y="1844675"/>
            <a:ext cx="7772400" cy="4114800"/>
          </a:xfrm>
        </p:spPr>
        <p:txBody>
          <a:bodyPr/>
          <a:lstStyle/>
          <a:p>
            <a:pPr eaLnBrk="1" hangingPunct="1"/>
            <a:r>
              <a:rPr lang="zh-CN" altLang="en-US" smtClean="0"/>
              <a:t>该关系模型由</a:t>
            </a:r>
            <a:r>
              <a:rPr lang="en-US" altLang="zh-CN" smtClean="0"/>
              <a:t>12</a:t>
            </a:r>
            <a:r>
              <a:rPr lang="zh-CN" altLang="en-US" smtClean="0"/>
              <a:t>个关系模式组成。</a:t>
            </a:r>
          </a:p>
          <a:p>
            <a:pPr eaLnBrk="1" hangingPunct="1">
              <a:buFont typeface="Wingdings" pitchFamily="2" charset="2"/>
              <a:buNone/>
            </a:pPr>
            <a:r>
              <a:rPr lang="zh-CN" altLang="en-US" sz="2600" smtClean="0"/>
              <a:t>其中：</a:t>
            </a:r>
            <a:endParaRPr lang="zh-CN" altLang="en-US" smtClean="0"/>
          </a:p>
          <a:p>
            <a:pPr lvl="1" eaLnBrk="1" hangingPunct="1"/>
            <a:r>
              <a:rPr lang="zh-CN" altLang="en-US" smtClean="0"/>
              <a:t>学生关系模式包含了“拥有”联系、“组成”联系、“归档”联系所对应的关系模式</a:t>
            </a:r>
          </a:p>
          <a:p>
            <a:pPr lvl="1" eaLnBrk="1" hangingPunct="1"/>
            <a:r>
              <a:rPr lang="zh-CN" altLang="en-US" smtClean="0"/>
              <a:t>教师关系模式包含了“管理”联系所对应的关系模式；</a:t>
            </a:r>
          </a:p>
          <a:p>
            <a:pPr lvl="1" eaLnBrk="1" hangingPunct="1"/>
            <a:r>
              <a:rPr lang="zh-CN" altLang="en-US" smtClean="0"/>
              <a:t>宿舍关系模式包含了“住宿”联系所对应的关系模式；</a:t>
            </a:r>
          </a:p>
          <a:p>
            <a:pPr lvl="1" eaLnBrk="1" hangingPunct="1"/>
            <a:r>
              <a:rPr lang="zh-CN" altLang="en-US" smtClean="0"/>
              <a:t>课程关系模式包含了“开设”联系所对应的关系模式</a:t>
            </a:r>
            <a:r>
              <a:rPr lang="zh-CN" altLang="en-US" sz="2200" smtClean="0"/>
              <a:t>。</a:t>
            </a:r>
          </a:p>
        </p:txBody>
      </p:sp>
      <p:sp>
        <p:nvSpPr>
          <p:cNvPr id="2" name="日期占位符 1"/>
          <p:cNvSpPr>
            <a:spLocks noGrp="1"/>
          </p:cNvSpPr>
          <p:nvPr>
            <p:ph type="dt" sz="half" idx="10"/>
          </p:nvPr>
        </p:nvSpPr>
        <p:spPr/>
        <p:txBody>
          <a:bodyPr/>
          <a:lstStyle/>
          <a:p>
            <a:pPr>
              <a:defRPr/>
            </a:pPr>
            <a:fld id="{E5634890-8680-48EC-B641-6BAA9B155AB9}"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205</a:t>
            </a:fld>
            <a:endParaRPr lang="en-US" altLang="zh-CN"/>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90467" name="Rectangle 2"/>
          <p:cNvSpPr>
            <a:spLocks noGrp="1" noChangeArrowheads="1"/>
          </p:cNvSpPr>
          <p:nvPr>
            <p:ph type="title"/>
          </p:nvPr>
        </p:nvSpPr>
        <p:spPr/>
        <p:txBody>
          <a:bodyPr/>
          <a:lstStyle/>
          <a:p>
            <a:pPr eaLnBrk="1" hangingPunct="1"/>
            <a:r>
              <a:rPr lang="zh-CN" altLang="en-US" smtClean="0"/>
              <a:t>逻辑结构设计</a:t>
            </a:r>
          </a:p>
        </p:txBody>
      </p:sp>
      <p:sp>
        <p:nvSpPr>
          <p:cNvPr id="190468" name="Rectangle 3"/>
          <p:cNvSpPr>
            <a:spLocks noGrp="1" noChangeArrowheads="1"/>
          </p:cNvSpPr>
          <p:nvPr>
            <p:ph type="body" idx="1"/>
          </p:nvPr>
        </p:nvSpPr>
        <p:spPr/>
        <p:txBody>
          <a:bodyPr/>
          <a:lstStyle/>
          <a:p>
            <a:pPr eaLnBrk="1" hangingPunct="1">
              <a:lnSpc>
                <a:spcPct val="130000"/>
              </a:lnSpc>
            </a:pPr>
            <a:r>
              <a:rPr lang="en-US" altLang="zh-CN" dirty="0" smtClean="0"/>
              <a:t>E-R</a:t>
            </a:r>
            <a:r>
              <a:rPr lang="zh-CN" altLang="en-US" dirty="0" smtClean="0"/>
              <a:t>图向关系模型的转换</a:t>
            </a:r>
          </a:p>
          <a:p>
            <a:pPr eaLnBrk="1" hangingPunct="1">
              <a:lnSpc>
                <a:spcPct val="130000"/>
              </a:lnSpc>
            </a:pPr>
            <a:r>
              <a:rPr lang="zh-CN" altLang="en-US" dirty="0" smtClean="0">
                <a:solidFill>
                  <a:schemeClr val="accent2"/>
                </a:solidFill>
              </a:rPr>
              <a:t>向特定</a:t>
            </a:r>
            <a:r>
              <a:rPr lang="en-US" altLang="zh-CN" dirty="0" smtClean="0">
                <a:solidFill>
                  <a:schemeClr val="accent2"/>
                </a:solidFill>
              </a:rPr>
              <a:t>DBMS</a:t>
            </a:r>
            <a:r>
              <a:rPr lang="zh-CN" altLang="en-US" dirty="0" smtClean="0">
                <a:solidFill>
                  <a:schemeClr val="accent2"/>
                </a:solidFill>
              </a:rPr>
              <a:t>规定的模型进行转换</a:t>
            </a:r>
          </a:p>
          <a:p>
            <a:pPr eaLnBrk="1" hangingPunct="1">
              <a:lnSpc>
                <a:spcPct val="130000"/>
              </a:lnSpc>
            </a:pPr>
            <a:r>
              <a:rPr lang="zh-CN" altLang="en-US" dirty="0" smtClean="0"/>
              <a:t>数据模型的优化</a:t>
            </a:r>
          </a:p>
          <a:p>
            <a:pPr eaLnBrk="1" hangingPunct="1">
              <a:lnSpc>
                <a:spcPct val="130000"/>
              </a:lnSpc>
            </a:pPr>
            <a:r>
              <a:rPr lang="zh-CN" altLang="en-US" dirty="0" smtClean="0"/>
              <a:t>设计用户子模式</a:t>
            </a:r>
          </a:p>
          <a:p>
            <a:pPr eaLnBrk="1" hangingPunct="1"/>
            <a:endParaRPr lang="en-US" altLang="zh-CN" dirty="0" smtClean="0"/>
          </a:p>
        </p:txBody>
      </p:sp>
      <p:sp>
        <p:nvSpPr>
          <p:cNvPr id="2" name="日期占位符 1"/>
          <p:cNvSpPr>
            <a:spLocks noGrp="1"/>
          </p:cNvSpPr>
          <p:nvPr>
            <p:ph type="dt" sz="half" idx="10"/>
          </p:nvPr>
        </p:nvSpPr>
        <p:spPr/>
        <p:txBody>
          <a:bodyPr/>
          <a:lstStyle/>
          <a:p>
            <a:pPr>
              <a:defRPr/>
            </a:pPr>
            <a:fld id="{6958BFE4-0547-403A-AEAA-A136A080B37E}"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206</a:t>
            </a:fld>
            <a:endParaRPr lang="en-US" altLang="zh-CN"/>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91491" name="Rectangle 2"/>
          <p:cNvSpPr>
            <a:spLocks noGrp="1" noChangeArrowheads="1"/>
          </p:cNvSpPr>
          <p:nvPr>
            <p:ph type="title"/>
          </p:nvPr>
        </p:nvSpPr>
        <p:spPr>
          <a:xfrm>
            <a:off x="611188" y="476250"/>
            <a:ext cx="7793037" cy="1143000"/>
          </a:xfrm>
        </p:spPr>
        <p:txBody>
          <a:bodyPr/>
          <a:lstStyle/>
          <a:p>
            <a:pPr eaLnBrk="1" hangingPunct="1"/>
            <a:r>
              <a:rPr lang="zh-CN" altLang="en-US" sz="3800" smtClean="0"/>
              <a:t>向特定</a:t>
            </a:r>
            <a:r>
              <a:rPr lang="en-US" altLang="zh-CN" sz="3800" smtClean="0"/>
              <a:t>DBMS</a:t>
            </a:r>
            <a:r>
              <a:rPr lang="zh-CN" altLang="en-US" sz="3800" smtClean="0"/>
              <a:t>规定的模型进行转换</a:t>
            </a:r>
          </a:p>
        </p:txBody>
      </p:sp>
      <p:sp>
        <p:nvSpPr>
          <p:cNvPr id="191492" name="Rectangle 3"/>
          <p:cNvSpPr>
            <a:spLocks noGrp="1" noChangeArrowheads="1"/>
          </p:cNvSpPr>
          <p:nvPr>
            <p:ph type="body" idx="1"/>
          </p:nvPr>
        </p:nvSpPr>
        <p:spPr/>
        <p:txBody>
          <a:bodyPr/>
          <a:lstStyle/>
          <a:p>
            <a:pPr eaLnBrk="1" hangingPunct="1"/>
            <a:r>
              <a:rPr lang="zh-CN" altLang="en-US" dirty="0" smtClean="0"/>
              <a:t>一般的数据模型还需要向特定</a:t>
            </a:r>
            <a:r>
              <a:rPr lang="en-US" altLang="zh-CN" dirty="0" smtClean="0"/>
              <a:t>DBMS</a:t>
            </a:r>
            <a:r>
              <a:rPr lang="zh-CN" altLang="en-US" dirty="0" smtClean="0"/>
              <a:t>规定的模型进行转换。</a:t>
            </a:r>
          </a:p>
          <a:p>
            <a:pPr lvl="3" eaLnBrk="1" hangingPunct="1"/>
            <a:endParaRPr lang="zh-CN" altLang="en-US" dirty="0" smtClean="0"/>
          </a:p>
          <a:p>
            <a:pPr eaLnBrk="1" hangingPunct="1"/>
            <a:r>
              <a:rPr lang="zh-CN" altLang="en-US" dirty="0" smtClean="0"/>
              <a:t>转换的主要依据是所选用的</a:t>
            </a:r>
            <a:r>
              <a:rPr lang="en-US" altLang="zh-CN" dirty="0" smtClean="0"/>
              <a:t>DBMS</a:t>
            </a:r>
            <a:r>
              <a:rPr lang="zh-CN" altLang="en-US" dirty="0" smtClean="0"/>
              <a:t>的功能及限制。没有通用规则。</a:t>
            </a:r>
          </a:p>
          <a:p>
            <a:pPr lvl="4" eaLnBrk="1" hangingPunct="1"/>
            <a:endParaRPr lang="zh-CN" altLang="en-US" dirty="0" smtClean="0"/>
          </a:p>
          <a:p>
            <a:pPr eaLnBrk="1" hangingPunct="1"/>
            <a:r>
              <a:rPr lang="zh-CN" altLang="en-US" dirty="0" smtClean="0"/>
              <a:t>对于关系模型来说，这种转换通常都比较简单。</a:t>
            </a:r>
            <a:endParaRPr lang="zh-CN" altLang="en-US" sz="2600" dirty="0" smtClean="0"/>
          </a:p>
        </p:txBody>
      </p:sp>
      <p:sp>
        <p:nvSpPr>
          <p:cNvPr id="2" name="日期占位符 1"/>
          <p:cNvSpPr>
            <a:spLocks noGrp="1"/>
          </p:cNvSpPr>
          <p:nvPr>
            <p:ph type="dt" sz="half" idx="10"/>
          </p:nvPr>
        </p:nvSpPr>
        <p:spPr/>
        <p:txBody>
          <a:bodyPr/>
          <a:lstStyle/>
          <a:p>
            <a:pPr>
              <a:defRPr/>
            </a:pPr>
            <a:fld id="{C298D978-BB98-48E2-80D5-1B94A6ADA873}"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207</a:t>
            </a:fld>
            <a:endParaRPr lang="en-US" altLang="zh-CN"/>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92515" name="Rectangle 2"/>
          <p:cNvSpPr>
            <a:spLocks noGrp="1" noChangeArrowheads="1"/>
          </p:cNvSpPr>
          <p:nvPr>
            <p:ph type="title"/>
          </p:nvPr>
        </p:nvSpPr>
        <p:spPr/>
        <p:txBody>
          <a:bodyPr/>
          <a:lstStyle/>
          <a:p>
            <a:pPr eaLnBrk="1" hangingPunct="1"/>
            <a:r>
              <a:rPr lang="zh-CN" altLang="en-US" smtClean="0"/>
              <a:t>逻辑结构设计</a:t>
            </a:r>
          </a:p>
        </p:txBody>
      </p:sp>
      <p:sp>
        <p:nvSpPr>
          <p:cNvPr id="192516" name="Rectangle 3"/>
          <p:cNvSpPr>
            <a:spLocks noGrp="1" noChangeArrowheads="1"/>
          </p:cNvSpPr>
          <p:nvPr>
            <p:ph type="body" idx="1"/>
          </p:nvPr>
        </p:nvSpPr>
        <p:spPr>
          <a:xfrm>
            <a:off x="468313" y="1628775"/>
            <a:ext cx="8229600" cy="4530725"/>
          </a:xfrm>
        </p:spPr>
        <p:txBody>
          <a:bodyPr/>
          <a:lstStyle/>
          <a:p>
            <a:pPr eaLnBrk="1" hangingPunct="1">
              <a:lnSpc>
                <a:spcPct val="140000"/>
              </a:lnSpc>
            </a:pPr>
            <a:r>
              <a:rPr lang="en-US" altLang="zh-CN" dirty="0" smtClean="0"/>
              <a:t>E-R</a:t>
            </a:r>
            <a:r>
              <a:rPr lang="zh-CN" altLang="en-US" dirty="0" smtClean="0"/>
              <a:t>图向关系模型的转换</a:t>
            </a:r>
          </a:p>
          <a:p>
            <a:pPr eaLnBrk="1" hangingPunct="1">
              <a:lnSpc>
                <a:spcPct val="140000"/>
              </a:lnSpc>
            </a:pPr>
            <a:r>
              <a:rPr lang="zh-CN" altLang="en-US" dirty="0" smtClean="0"/>
              <a:t>向特定</a:t>
            </a:r>
            <a:r>
              <a:rPr lang="en-US" altLang="zh-CN" dirty="0" smtClean="0"/>
              <a:t>DBMS</a:t>
            </a:r>
            <a:r>
              <a:rPr lang="zh-CN" altLang="en-US" dirty="0" smtClean="0"/>
              <a:t>规定的模型进行转换</a:t>
            </a:r>
          </a:p>
          <a:p>
            <a:pPr eaLnBrk="1" hangingPunct="1">
              <a:lnSpc>
                <a:spcPct val="140000"/>
              </a:lnSpc>
            </a:pPr>
            <a:r>
              <a:rPr lang="zh-CN" altLang="en-US" dirty="0" smtClean="0">
                <a:solidFill>
                  <a:schemeClr val="accent2"/>
                </a:solidFill>
              </a:rPr>
              <a:t>数据模型的优化</a:t>
            </a:r>
          </a:p>
          <a:p>
            <a:pPr eaLnBrk="1" hangingPunct="1">
              <a:lnSpc>
                <a:spcPct val="140000"/>
              </a:lnSpc>
            </a:pPr>
            <a:r>
              <a:rPr lang="zh-CN" altLang="en-US" dirty="0" smtClean="0"/>
              <a:t>设计用户子模式</a:t>
            </a:r>
          </a:p>
          <a:p>
            <a:pPr eaLnBrk="1" hangingPunct="1"/>
            <a:endParaRPr lang="en-US" altLang="zh-CN" dirty="0" smtClean="0"/>
          </a:p>
        </p:txBody>
      </p:sp>
      <p:sp>
        <p:nvSpPr>
          <p:cNvPr id="2" name="日期占位符 1"/>
          <p:cNvSpPr>
            <a:spLocks noGrp="1"/>
          </p:cNvSpPr>
          <p:nvPr>
            <p:ph type="dt" sz="half" idx="10"/>
          </p:nvPr>
        </p:nvSpPr>
        <p:spPr/>
        <p:txBody>
          <a:bodyPr/>
          <a:lstStyle/>
          <a:p>
            <a:pPr>
              <a:defRPr/>
            </a:pPr>
            <a:fld id="{DC482335-98C3-481B-BC6D-D8F6427E28DF}"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208</a:t>
            </a:fld>
            <a:endParaRPr lang="en-US" altLang="zh-CN"/>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93539" name="Rectangle 2"/>
          <p:cNvSpPr>
            <a:spLocks noGrp="1" noChangeArrowheads="1"/>
          </p:cNvSpPr>
          <p:nvPr>
            <p:ph type="title"/>
          </p:nvPr>
        </p:nvSpPr>
        <p:spPr/>
        <p:txBody>
          <a:bodyPr/>
          <a:lstStyle/>
          <a:p>
            <a:pPr eaLnBrk="1" hangingPunct="1"/>
            <a:r>
              <a:rPr lang="zh-CN" altLang="en-US" smtClean="0"/>
              <a:t>数据模型的优化</a:t>
            </a:r>
          </a:p>
        </p:txBody>
      </p:sp>
      <p:sp>
        <p:nvSpPr>
          <p:cNvPr id="193540" name="Rectangle 3"/>
          <p:cNvSpPr>
            <a:spLocks noGrp="1" noChangeArrowheads="1"/>
          </p:cNvSpPr>
          <p:nvPr>
            <p:ph type="body" idx="1"/>
          </p:nvPr>
        </p:nvSpPr>
        <p:spPr/>
        <p:txBody>
          <a:bodyPr/>
          <a:lstStyle/>
          <a:p>
            <a:pPr eaLnBrk="1" hangingPunct="1">
              <a:spcBef>
                <a:spcPct val="70000"/>
              </a:spcBef>
            </a:pPr>
            <a:r>
              <a:rPr lang="zh-CN" altLang="en-US" dirty="0" smtClean="0"/>
              <a:t>数据库逻辑设计的结果不是唯一的。</a:t>
            </a:r>
          </a:p>
          <a:p>
            <a:pPr eaLnBrk="1" hangingPunct="1">
              <a:spcBef>
                <a:spcPct val="70000"/>
              </a:spcBef>
            </a:pPr>
            <a:r>
              <a:rPr lang="zh-CN" altLang="en-US" dirty="0" smtClean="0"/>
              <a:t>得到初步数据模型后，还应该适当地修改、调整数据模型的结构，以进一步提高数据库应用系统的</a:t>
            </a:r>
            <a:r>
              <a:rPr lang="zh-CN" altLang="en-US" b="1" dirty="0" smtClean="0">
                <a:solidFill>
                  <a:srgbClr val="FF0000"/>
                </a:solidFill>
              </a:rPr>
              <a:t>性能</a:t>
            </a:r>
            <a:r>
              <a:rPr lang="zh-CN" altLang="en-US" dirty="0" smtClean="0"/>
              <a:t>，这就是数据模型的优化。</a:t>
            </a:r>
          </a:p>
          <a:p>
            <a:pPr eaLnBrk="1" hangingPunct="1">
              <a:spcBef>
                <a:spcPct val="70000"/>
              </a:spcBef>
            </a:pPr>
            <a:r>
              <a:rPr lang="zh-CN" altLang="en-US" dirty="0" smtClean="0"/>
              <a:t>关系数据模型的优化通常</a:t>
            </a:r>
            <a:r>
              <a:rPr lang="zh-CN" altLang="en-US" b="1" dirty="0" smtClean="0">
                <a:solidFill>
                  <a:srgbClr val="FF0000"/>
                </a:solidFill>
              </a:rPr>
              <a:t>以规范化理论</a:t>
            </a:r>
            <a:r>
              <a:rPr lang="zh-CN" altLang="en-US" dirty="0" smtClean="0"/>
              <a:t>为指导。</a:t>
            </a:r>
          </a:p>
        </p:txBody>
      </p:sp>
      <p:sp>
        <p:nvSpPr>
          <p:cNvPr id="2" name="日期占位符 1"/>
          <p:cNvSpPr>
            <a:spLocks noGrp="1"/>
          </p:cNvSpPr>
          <p:nvPr>
            <p:ph type="dt" sz="half" idx="10"/>
          </p:nvPr>
        </p:nvSpPr>
        <p:spPr/>
        <p:txBody>
          <a:bodyPr/>
          <a:lstStyle/>
          <a:p>
            <a:pPr>
              <a:defRPr/>
            </a:pPr>
            <a:fld id="{FA1172C5-C277-4A9B-8B57-908BFC3BF030}"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209</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2531" name="Rectangle 2"/>
          <p:cNvSpPr>
            <a:spLocks noGrp="1" noChangeArrowheads="1"/>
          </p:cNvSpPr>
          <p:nvPr>
            <p:ph type="title"/>
          </p:nvPr>
        </p:nvSpPr>
        <p:spPr/>
        <p:txBody>
          <a:bodyPr/>
          <a:lstStyle/>
          <a:p>
            <a:pPr eaLnBrk="1" hangingPunct="1"/>
            <a:r>
              <a:rPr lang="zh-CN" altLang="en-US" smtClean="0"/>
              <a:t>数据库设计的基本步骤（续）</a:t>
            </a:r>
          </a:p>
        </p:txBody>
      </p:sp>
      <p:sp>
        <p:nvSpPr>
          <p:cNvPr id="22532" name="Rectangle 3"/>
          <p:cNvSpPr>
            <a:spLocks noGrp="1" noChangeArrowheads="1"/>
          </p:cNvSpPr>
          <p:nvPr>
            <p:ph type="body" idx="1"/>
          </p:nvPr>
        </p:nvSpPr>
        <p:spPr/>
        <p:txBody>
          <a:bodyPr/>
          <a:lstStyle/>
          <a:p>
            <a:pPr eaLnBrk="1" hangingPunct="1">
              <a:lnSpc>
                <a:spcPct val="90000"/>
              </a:lnSpc>
              <a:buFont typeface="Wingdings" pitchFamily="2" charset="2"/>
              <a:buNone/>
            </a:pPr>
            <a:r>
              <a:rPr lang="zh-CN" altLang="en-US" dirty="0" smtClean="0"/>
              <a:t>二、数据库设计的过程</a:t>
            </a:r>
            <a:r>
              <a:rPr lang="en-US" altLang="zh-CN" dirty="0" smtClean="0"/>
              <a:t>(</a:t>
            </a:r>
            <a:r>
              <a:rPr lang="zh-CN" altLang="en-US" dirty="0" smtClean="0"/>
              <a:t>六个阶段</a:t>
            </a:r>
            <a:r>
              <a:rPr lang="en-US" altLang="zh-CN" dirty="0" smtClean="0"/>
              <a:t>) </a:t>
            </a:r>
          </a:p>
          <a:p>
            <a:pPr eaLnBrk="1" hangingPunct="1">
              <a:lnSpc>
                <a:spcPct val="170000"/>
              </a:lnSpc>
              <a:buFont typeface="Wingdings" pitchFamily="2" charset="2"/>
              <a:buNone/>
            </a:pPr>
            <a:r>
              <a:rPr lang="zh-CN" altLang="en-US" sz="2600" dirty="0" smtClean="0"/>
              <a:t>　</a:t>
            </a:r>
            <a:r>
              <a:rPr lang="zh-CN" altLang="en-US" dirty="0" smtClean="0">
                <a:solidFill>
                  <a:schemeClr val="accent2"/>
                </a:solidFill>
              </a:rPr>
              <a:t>⒈需求分析阶段</a:t>
            </a:r>
          </a:p>
          <a:p>
            <a:pPr lvl="1" eaLnBrk="1" hangingPunct="1">
              <a:lnSpc>
                <a:spcPct val="170000"/>
              </a:lnSpc>
            </a:pPr>
            <a:r>
              <a:rPr lang="zh-CN" altLang="en-US" dirty="0" smtClean="0"/>
              <a:t>准确了解与分析用户需求（包括数据与处理）</a:t>
            </a:r>
          </a:p>
          <a:p>
            <a:pPr lvl="1" eaLnBrk="1" hangingPunct="1">
              <a:lnSpc>
                <a:spcPct val="170000"/>
              </a:lnSpc>
            </a:pPr>
            <a:r>
              <a:rPr lang="zh-CN" altLang="en-US" dirty="0" smtClean="0"/>
              <a:t>是整个设计过程的基础，是最困难、最耗费时间的一步</a:t>
            </a:r>
          </a:p>
          <a:p>
            <a:pPr eaLnBrk="1" hangingPunct="1">
              <a:lnSpc>
                <a:spcPct val="90000"/>
              </a:lnSpc>
            </a:pPr>
            <a:endParaRPr lang="zh-CN" altLang="en-US" dirty="0" smtClean="0"/>
          </a:p>
          <a:p>
            <a:pPr eaLnBrk="1" hangingPunct="1">
              <a:lnSpc>
                <a:spcPct val="90000"/>
              </a:lnSpc>
              <a:buFont typeface="Wingdings" pitchFamily="2" charset="2"/>
              <a:buNone/>
            </a:pPr>
            <a:r>
              <a:rPr lang="zh-CN" altLang="en-US" sz="2600" dirty="0" smtClean="0"/>
              <a:t>　</a:t>
            </a:r>
          </a:p>
        </p:txBody>
      </p:sp>
      <p:sp>
        <p:nvSpPr>
          <p:cNvPr id="2" name="日期占位符 1"/>
          <p:cNvSpPr>
            <a:spLocks noGrp="1"/>
          </p:cNvSpPr>
          <p:nvPr>
            <p:ph type="dt" sz="half" idx="10"/>
          </p:nvPr>
        </p:nvSpPr>
        <p:spPr/>
        <p:txBody>
          <a:bodyPr/>
          <a:lstStyle/>
          <a:p>
            <a:pPr>
              <a:defRPr/>
            </a:pPr>
            <a:fld id="{2833BF23-851B-4498-AC3F-79799C6F24D0}"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21</a:t>
            </a:fld>
            <a:endParaRPr lang="en-US" altLang="zh-CN"/>
          </a:p>
        </p:txBody>
      </p:sp>
    </p:spTree>
    <p:extLst>
      <p:ext uri="{BB962C8B-B14F-4D97-AF65-F5344CB8AC3E}">
        <p14:creationId xmlns:p14="http://schemas.microsoft.com/office/powerpoint/2010/main" val="100413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Effect transition="in" filter="fade">
                                      <p:cBhvr>
                                        <p:cTn id="7" dur="1000"/>
                                        <p:tgtEl>
                                          <p:spTgt spid="22532">
                                            <p:txEl>
                                              <p:pRg st="0" end="0"/>
                                            </p:txEl>
                                          </p:spTgt>
                                        </p:tgtEl>
                                      </p:cBhvr>
                                    </p:animEffect>
                                    <p:anim calcmode="lin" valueType="num">
                                      <p:cBhvr>
                                        <p:cTn id="8" dur="1000" fill="hold"/>
                                        <p:tgtEl>
                                          <p:spTgt spid="2253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53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2532">
                                            <p:txEl>
                                              <p:pRg st="1" end="1"/>
                                            </p:txEl>
                                          </p:spTgt>
                                        </p:tgtEl>
                                        <p:attrNameLst>
                                          <p:attrName>style.visibility</p:attrName>
                                        </p:attrNameLst>
                                      </p:cBhvr>
                                      <p:to>
                                        <p:strVal val="visible"/>
                                      </p:to>
                                    </p:set>
                                    <p:animEffect transition="in" filter="fade">
                                      <p:cBhvr>
                                        <p:cTn id="14" dur="1000"/>
                                        <p:tgtEl>
                                          <p:spTgt spid="22532">
                                            <p:txEl>
                                              <p:pRg st="1" end="1"/>
                                            </p:txEl>
                                          </p:spTgt>
                                        </p:tgtEl>
                                      </p:cBhvr>
                                    </p:animEffect>
                                    <p:anim calcmode="lin" valueType="num">
                                      <p:cBhvr>
                                        <p:cTn id="15" dur="1000" fill="hold"/>
                                        <p:tgtEl>
                                          <p:spTgt spid="2253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2532">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2532">
                                            <p:txEl>
                                              <p:pRg st="2" end="2"/>
                                            </p:txEl>
                                          </p:spTgt>
                                        </p:tgtEl>
                                        <p:attrNameLst>
                                          <p:attrName>style.visibility</p:attrName>
                                        </p:attrNameLst>
                                      </p:cBhvr>
                                      <p:to>
                                        <p:strVal val="visible"/>
                                      </p:to>
                                    </p:set>
                                    <p:animEffect transition="in" filter="fade">
                                      <p:cBhvr>
                                        <p:cTn id="19" dur="1000"/>
                                        <p:tgtEl>
                                          <p:spTgt spid="22532">
                                            <p:txEl>
                                              <p:pRg st="2" end="2"/>
                                            </p:txEl>
                                          </p:spTgt>
                                        </p:tgtEl>
                                      </p:cBhvr>
                                    </p:animEffect>
                                    <p:anim calcmode="lin" valueType="num">
                                      <p:cBhvr>
                                        <p:cTn id="20" dur="1000" fill="hold"/>
                                        <p:tgtEl>
                                          <p:spTgt spid="2253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2532">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2532">
                                            <p:txEl>
                                              <p:pRg st="3" end="3"/>
                                            </p:txEl>
                                          </p:spTgt>
                                        </p:tgtEl>
                                        <p:attrNameLst>
                                          <p:attrName>style.visibility</p:attrName>
                                        </p:attrNameLst>
                                      </p:cBhvr>
                                      <p:to>
                                        <p:strVal val="visible"/>
                                      </p:to>
                                    </p:set>
                                    <p:animEffect transition="in" filter="fade">
                                      <p:cBhvr>
                                        <p:cTn id="24" dur="1000"/>
                                        <p:tgtEl>
                                          <p:spTgt spid="22532">
                                            <p:txEl>
                                              <p:pRg st="3" end="3"/>
                                            </p:txEl>
                                          </p:spTgt>
                                        </p:tgtEl>
                                      </p:cBhvr>
                                    </p:animEffect>
                                    <p:anim calcmode="lin" valueType="num">
                                      <p:cBhvr>
                                        <p:cTn id="25" dur="1000" fill="hold"/>
                                        <p:tgtEl>
                                          <p:spTgt spid="22532">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253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2532">
                                            <p:txEl>
                                              <p:pRg st="5" end="5"/>
                                            </p:txEl>
                                          </p:spTgt>
                                        </p:tgtEl>
                                        <p:attrNameLst>
                                          <p:attrName>style.visibility</p:attrName>
                                        </p:attrNameLst>
                                      </p:cBhvr>
                                      <p:to>
                                        <p:strVal val="visible"/>
                                      </p:to>
                                    </p:set>
                                    <p:animEffect transition="in" filter="fade">
                                      <p:cBhvr>
                                        <p:cTn id="31" dur="1000"/>
                                        <p:tgtEl>
                                          <p:spTgt spid="22532">
                                            <p:txEl>
                                              <p:pRg st="5" end="5"/>
                                            </p:txEl>
                                          </p:spTgt>
                                        </p:tgtEl>
                                      </p:cBhvr>
                                    </p:animEffect>
                                    <p:anim calcmode="lin" valueType="num">
                                      <p:cBhvr>
                                        <p:cTn id="32" dur="1000" fill="hold"/>
                                        <p:tgtEl>
                                          <p:spTgt spid="22532">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2253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94563" name="Rectangle 2"/>
          <p:cNvSpPr>
            <a:spLocks noGrp="1" noChangeArrowheads="1"/>
          </p:cNvSpPr>
          <p:nvPr>
            <p:ph type="title"/>
          </p:nvPr>
        </p:nvSpPr>
        <p:spPr/>
        <p:txBody>
          <a:bodyPr/>
          <a:lstStyle/>
          <a:p>
            <a:pPr eaLnBrk="1" hangingPunct="1"/>
            <a:r>
              <a:rPr lang="zh-CN" altLang="en-US" smtClean="0"/>
              <a:t>数据模型的优化（续）</a:t>
            </a:r>
          </a:p>
        </p:txBody>
      </p:sp>
      <p:sp>
        <p:nvSpPr>
          <p:cNvPr id="194564" name="Rectangle 3"/>
          <p:cNvSpPr>
            <a:spLocks noGrp="1" noChangeArrowheads="1"/>
          </p:cNvSpPr>
          <p:nvPr>
            <p:ph type="body" idx="1"/>
          </p:nvPr>
        </p:nvSpPr>
        <p:spPr/>
        <p:txBody>
          <a:bodyPr/>
          <a:lstStyle/>
          <a:p>
            <a:pPr marL="609600" indent="-609600" eaLnBrk="1" hangingPunct="1">
              <a:lnSpc>
                <a:spcPct val="90000"/>
              </a:lnSpc>
            </a:pPr>
            <a:r>
              <a:rPr lang="zh-CN" altLang="en-US" sz="3400" smtClean="0"/>
              <a:t>优化数据模型的方法</a:t>
            </a:r>
            <a:endParaRPr lang="zh-CN" altLang="en-US" sz="2600" smtClean="0"/>
          </a:p>
          <a:p>
            <a:pPr marL="609600" indent="-609600" eaLnBrk="1" hangingPunct="1">
              <a:lnSpc>
                <a:spcPct val="90000"/>
              </a:lnSpc>
              <a:buFont typeface="Wingdings" pitchFamily="2" charset="2"/>
              <a:buNone/>
            </a:pPr>
            <a:endParaRPr lang="zh-CN" altLang="en-US" sz="2600" smtClean="0">
              <a:solidFill>
                <a:schemeClr val="accent2"/>
              </a:solidFill>
            </a:endParaRPr>
          </a:p>
          <a:p>
            <a:pPr marL="609600" indent="-609600" eaLnBrk="1" hangingPunct="1">
              <a:lnSpc>
                <a:spcPct val="90000"/>
              </a:lnSpc>
              <a:buFont typeface="Wingdings" pitchFamily="2" charset="2"/>
              <a:buNone/>
            </a:pPr>
            <a:r>
              <a:rPr lang="zh-CN" altLang="en-US" sz="2600" smtClean="0">
                <a:solidFill>
                  <a:schemeClr val="accent2"/>
                </a:solidFill>
              </a:rPr>
              <a:t>⒈ 确定数据依赖</a:t>
            </a:r>
          </a:p>
          <a:p>
            <a:pPr marL="990600" lvl="1" indent="-533400" eaLnBrk="1" hangingPunct="1">
              <a:lnSpc>
                <a:spcPct val="130000"/>
              </a:lnSpc>
            </a:pPr>
            <a:r>
              <a:rPr lang="zh-CN" altLang="en-US" smtClean="0"/>
              <a:t>按需求分析阶段所得到的语义，分别写出每个关系模式内部各属性之间的数据依赖以及不同关系模式属性之间数据依赖</a:t>
            </a:r>
            <a:r>
              <a:rPr lang="zh-CN" altLang="en-US" sz="2200" smtClean="0"/>
              <a:t>。</a:t>
            </a:r>
          </a:p>
          <a:p>
            <a:pPr marL="609600" indent="-609600" eaLnBrk="1" hangingPunct="1">
              <a:spcBef>
                <a:spcPct val="60000"/>
              </a:spcBef>
              <a:buFont typeface="Wingdings" pitchFamily="2" charset="2"/>
              <a:buNone/>
            </a:pPr>
            <a:r>
              <a:rPr lang="zh-CN" altLang="en-US" sz="2600" smtClean="0"/>
              <a:t>	</a:t>
            </a:r>
          </a:p>
        </p:txBody>
      </p:sp>
      <p:sp>
        <p:nvSpPr>
          <p:cNvPr id="2" name="日期占位符 1"/>
          <p:cNvSpPr>
            <a:spLocks noGrp="1"/>
          </p:cNvSpPr>
          <p:nvPr>
            <p:ph type="dt" sz="half" idx="10"/>
          </p:nvPr>
        </p:nvSpPr>
        <p:spPr/>
        <p:txBody>
          <a:bodyPr/>
          <a:lstStyle/>
          <a:p>
            <a:pPr>
              <a:defRPr/>
            </a:pPr>
            <a:fld id="{59D72276-B789-486F-AF61-F41533303D72}"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210</a:t>
            </a:fld>
            <a:endParaRPr lang="en-US" altLang="zh-CN"/>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95587" name="Rectangle 2"/>
          <p:cNvSpPr>
            <a:spLocks noGrp="1" noChangeArrowheads="1"/>
          </p:cNvSpPr>
          <p:nvPr>
            <p:ph type="title"/>
          </p:nvPr>
        </p:nvSpPr>
        <p:spPr/>
        <p:txBody>
          <a:bodyPr/>
          <a:lstStyle/>
          <a:p>
            <a:pPr eaLnBrk="1" hangingPunct="1"/>
            <a:r>
              <a:rPr lang="zh-CN" altLang="en-US" smtClean="0"/>
              <a:t>数据模型的优化（续）</a:t>
            </a:r>
          </a:p>
        </p:txBody>
      </p:sp>
      <p:sp>
        <p:nvSpPr>
          <p:cNvPr id="195588" name="Rectangle 3"/>
          <p:cNvSpPr>
            <a:spLocks noGrp="1" noChangeArrowheads="1"/>
          </p:cNvSpPr>
          <p:nvPr>
            <p:ph type="body" idx="1"/>
          </p:nvPr>
        </p:nvSpPr>
        <p:spPr/>
        <p:txBody>
          <a:bodyPr/>
          <a:lstStyle/>
          <a:p>
            <a:pPr marL="609600" indent="-609600" eaLnBrk="1" hangingPunct="1">
              <a:spcBef>
                <a:spcPct val="60000"/>
              </a:spcBef>
              <a:buFont typeface="Wingdings" pitchFamily="2" charset="2"/>
              <a:buNone/>
            </a:pPr>
            <a:r>
              <a:rPr lang="zh-CN" altLang="en-US" sz="2600" dirty="0" smtClean="0"/>
              <a:t>例，课程关系模式内部存在下列数据依赖：</a:t>
            </a:r>
          </a:p>
          <a:p>
            <a:pPr marL="609600" indent="-609600" eaLnBrk="1" hangingPunct="1">
              <a:lnSpc>
                <a:spcPct val="90000"/>
              </a:lnSpc>
              <a:buFont typeface="Wingdings" pitchFamily="2" charset="2"/>
              <a:buNone/>
            </a:pPr>
            <a:r>
              <a:rPr lang="zh-CN" altLang="en-US" sz="2600" dirty="0" smtClean="0"/>
              <a:t>     　　 课程号→课程名</a:t>
            </a:r>
          </a:p>
          <a:p>
            <a:pPr marL="609600" indent="-609600" eaLnBrk="1" hangingPunct="1">
              <a:lnSpc>
                <a:spcPct val="90000"/>
              </a:lnSpc>
              <a:buFont typeface="Wingdings" pitchFamily="2" charset="2"/>
              <a:buNone/>
            </a:pPr>
            <a:r>
              <a:rPr lang="zh-CN" altLang="en-US" sz="2600" dirty="0" smtClean="0"/>
              <a:t>　　      课程号→学分</a:t>
            </a:r>
          </a:p>
          <a:p>
            <a:pPr marL="609600" indent="-609600" eaLnBrk="1" hangingPunct="1">
              <a:lnSpc>
                <a:spcPct val="90000"/>
              </a:lnSpc>
              <a:buFont typeface="Wingdings" pitchFamily="2" charset="2"/>
              <a:buNone/>
            </a:pPr>
            <a:r>
              <a:rPr lang="zh-CN" altLang="en-US" sz="2600" dirty="0" smtClean="0"/>
              <a:t>             课程号→教室号</a:t>
            </a:r>
          </a:p>
          <a:p>
            <a:pPr marL="609600" indent="-609600" eaLnBrk="1" hangingPunct="1">
              <a:lnSpc>
                <a:spcPct val="90000"/>
              </a:lnSpc>
              <a:buFont typeface="Wingdings" pitchFamily="2" charset="2"/>
              <a:buNone/>
            </a:pPr>
            <a:endParaRPr lang="zh-CN" altLang="en-US" sz="2600" dirty="0" smtClean="0"/>
          </a:p>
          <a:p>
            <a:pPr marL="609600" indent="-609600" eaLnBrk="1" hangingPunct="1">
              <a:buFont typeface="Wingdings" pitchFamily="2" charset="2"/>
              <a:buNone/>
            </a:pPr>
            <a:r>
              <a:rPr lang="zh-CN" altLang="en-US" sz="2600" dirty="0" smtClean="0"/>
              <a:t>　     选修关系模式中存在下列数据依赖：</a:t>
            </a:r>
          </a:p>
          <a:p>
            <a:pPr marL="609600" indent="-609600" eaLnBrk="1" hangingPunct="1">
              <a:buFont typeface="Wingdings" pitchFamily="2" charset="2"/>
              <a:buNone/>
            </a:pPr>
            <a:r>
              <a:rPr lang="zh-CN" altLang="en-US" sz="2600" dirty="0" smtClean="0"/>
              <a:t>　　      （学号，课程号）→成绩</a:t>
            </a:r>
          </a:p>
          <a:p>
            <a:pPr marL="609600" indent="-609600" eaLnBrk="1" hangingPunct="1">
              <a:buFont typeface="Wingdings" pitchFamily="2" charset="2"/>
              <a:buNone/>
            </a:pPr>
            <a:endParaRPr lang="zh-CN" altLang="en-US" sz="2600" dirty="0" smtClean="0"/>
          </a:p>
          <a:p>
            <a:pPr marL="609600" indent="-609600" eaLnBrk="1" hangingPunct="1">
              <a:buFont typeface="Wingdings" pitchFamily="2" charset="2"/>
              <a:buNone/>
            </a:pPr>
            <a:r>
              <a:rPr lang="zh-CN" altLang="en-US" sz="2600" dirty="0" smtClean="0"/>
              <a:t>　　</a:t>
            </a:r>
          </a:p>
        </p:txBody>
      </p:sp>
      <p:sp>
        <p:nvSpPr>
          <p:cNvPr id="2" name="日期占位符 1"/>
          <p:cNvSpPr>
            <a:spLocks noGrp="1"/>
          </p:cNvSpPr>
          <p:nvPr>
            <p:ph type="dt" sz="half" idx="10"/>
          </p:nvPr>
        </p:nvSpPr>
        <p:spPr/>
        <p:txBody>
          <a:bodyPr/>
          <a:lstStyle/>
          <a:p>
            <a:pPr>
              <a:defRPr/>
            </a:pPr>
            <a:fld id="{898A773D-EEDE-421C-B0D3-B2983C4236C7}"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211</a:t>
            </a:fld>
            <a:endParaRPr lang="en-US" altLang="zh-CN"/>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96611" name="Rectangle 2"/>
          <p:cNvSpPr>
            <a:spLocks noGrp="1" noChangeArrowheads="1"/>
          </p:cNvSpPr>
          <p:nvPr>
            <p:ph type="title"/>
          </p:nvPr>
        </p:nvSpPr>
        <p:spPr/>
        <p:txBody>
          <a:bodyPr/>
          <a:lstStyle/>
          <a:p>
            <a:pPr eaLnBrk="1" hangingPunct="1"/>
            <a:r>
              <a:rPr lang="zh-CN" altLang="en-US" smtClean="0"/>
              <a:t>数据模型的优化（续）</a:t>
            </a:r>
          </a:p>
        </p:txBody>
      </p:sp>
      <p:sp>
        <p:nvSpPr>
          <p:cNvPr id="196612" name="Rectangle 3"/>
          <p:cNvSpPr>
            <a:spLocks noGrp="1" noChangeArrowheads="1"/>
          </p:cNvSpPr>
          <p:nvPr>
            <p:ph type="body" idx="1"/>
          </p:nvPr>
        </p:nvSpPr>
        <p:spPr/>
        <p:txBody>
          <a:bodyPr/>
          <a:lstStyle/>
          <a:p>
            <a:pPr marL="609600" indent="-609600" eaLnBrk="1" hangingPunct="1">
              <a:buFont typeface="Wingdings" pitchFamily="2" charset="2"/>
              <a:buNone/>
            </a:pPr>
            <a:r>
              <a:rPr lang="en-US" altLang="zh-CN" sz="2600" smtClean="0"/>
              <a:t>	</a:t>
            </a:r>
            <a:r>
              <a:rPr lang="zh-CN" altLang="en-US" sz="2600" smtClean="0"/>
              <a:t>学生关系模式中存在下列数据依赖：</a:t>
            </a:r>
          </a:p>
          <a:p>
            <a:pPr marL="609600" indent="-609600" eaLnBrk="1" hangingPunct="1">
              <a:buFont typeface="Wingdings" pitchFamily="2" charset="2"/>
              <a:buNone/>
            </a:pPr>
            <a:r>
              <a:rPr lang="zh-CN" altLang="en-US" sz="2600" smtClean="0"/>
              <a:t>　        学号→姓名</a:t>
            </a:r>
          </a:p>
          <a:p>
            <a:pPr marL="609600" indent="-609600" eaLnBrk="1" hangingPunct="1">
              <a:buFont typeface="Wingdings" pitchFamily="2" charset="2"/>
              <a:buNone/>
            </a:pPr>
            <a:r>
              <a:rPr lang="zh-CN" altLang="en-US" sz="2600" smtClean="0"/>
              <a:t>　        学号→性别</a:t>
            </a:r>
          </a:p>
          <a:p>
            <a:pPr marL="609600" indent="-609600" eaLnBrk="1" hangingPunct="1">
              <a:buFont typeface="Wingdings" pitchFamily="2" charset="2"/>
              <a:buNone/>
            </a:pPr>
            <a:r>
              <a:rPr lang="zh-CN" altLang="en-US" sz="2600" smtClean="0"/>
              <a:t>　        学号→出生日期</a:t>
            </a:r>
          </a:p>
          <a:p>
            <a:pPr marL="609600" indent="-609600" eaLnBrk="1" hangingPunct="1">
              <a:buFont typeface="Wingdings" pitchFamily="2" charset="2"/>
              <a:buNone/>
            </a:pPr>
            <a:r>
              <a:rPr lang="zh-CN" altLang="en-US" sz="2600" smtClean="0"/>
              <a:t>　        学号→所在系</a:t>
            </a:r>
          </a:p>
          <a:p>
            <a:pPr marL="609600" indent="-609600" eaLnBrk="1" hangingPunct="1">
              <a:buFont typeface="Wingdings" pitchFamily="2" charset="2"/>
              <a:buNone/>
            </a:pPr>
            <a:r>
              <a:rPr lang="zh-CN" altLang="en-US" sz="2600" smtClean="0"/>
              <a:t>		  学号→年级</a:t>
            </a:r>
          </a:p>
          <a:p>
            <a:pPr marL="609600" indent="-609600" eaLnBrk="1" hangingPunct="1">
              <a:buFont typeface="Wingdings" pitchFamily="2" charset="2"/>
              <a:buNone/>
            </a:pPr>
            <a:r>
              <a:rPr lang="zh-CN" altLang="en-US" sz="2600" smtClean="0"/>
              <a:t>　        学号→班级号</a:t>
            </a:r>
          </a:p>
          <a:p>
            <a:pPr marL="609600" indent="-609600" eaLnBrk="1" hangingPunct="1">
              <a:buFont typeface="Wingdings" pitchFamily="2" charset="2"/>
              <a:buNone/>
            </a:pPr>
            <a:r>
              <a:rPr lang="zh-CN" altLang="en-US" sz="2600" smtClean="0"/>
              <a:t>　        学号→平均成绩</a:t>
            </a:r>
          </a:p>
          <a:p>
            <a:pPr marL="609600" indent="-609600" eaLnBrk="1" hangingPunct="1">
              <a:buFont typeface="Wingdings" pitchFamily="2" charset="2"/>
              <a:buNone/>
            </a:pPr>
            <a:r>
              <a:rPr lang="zh-CN" altLang="en-US" sz="2600" smtClean="0"/>
              <a:t>　        学号→档案号</a:t>
            </a:r>
          </a:p>
        </p:txBody>
      </p:sp>
      <p:sp>
        <p:nvSpPr>
          <p:cNvPr id="2" name="日期占位符 1"/>
          <p:cNvSpPr>
            <a:spLocks noGrp="1"/>
          </p:cNvSpPr>
          <p:nvPr>
            <p:ph type="dt" sz="half" idx="10"/>
          </p:nvPr>
        </p:nvSpPr>
        <p:spPr/>
        <p:txBody>
          <a:bodyPr/>
          <a:lstStyle/>
          <a:p>
            <a:pPr>
              <a:defRPr/>
            </a:pPr>
            <a:fld id="{A00D4630-7935-4029-BE52-2A800BBB42FD}"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212</a:t>
            </a:fld>
            <a:endParaRPr lang="en-US" altLang="zh-CN"/>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97635" name="Rectangle 2"/>
          <p:cNvSpPr>
            <a:spLocks noGrp="1" noChangeArrowheads="1"/>
          </p:cNvSpPr>
          <p:nvPr>
            <p:ph type="title"/>
          </p:nvPr>
        </p:nvSpPr>
        <p:spPr/>
        <p:txBody>
          <a:bodyPr/>
          <a:lstStyle/>
          <a:p>
            <a:pPr eaLnBrk="1" hangingPunct="1"/>
            <a:r>
              <a:rPr lang="zh-CN" altLang="en-US" smtClean="0"/>
              <a:t>数据模型的优化（续）</a:t>
            </a:r>
          </a:p>
        </p:txBody>
      </p:sp>
      <p:sp>
        <p:nvSpPr>
          <p:cNvPr id="197636" name="Rectangle 3"/>
          <p:cNvSpPr>
            <a:spLocks noGrp="1" noChangeArrowheads="1"/>
          </p:cNvSpPr>
          <p:nvPr>
            <p:ph type="body" idx="1"/>
          </p:nvPr>
        </p:nvSpPr>
        <p:spPr/>
        <p:txBody>
          <a:bodyPr/>
          <a:lstStyle/>
          <a:p>
            <a:pPr eaLnBrk="1" hangingPunct="1">
              <a:lnSpc>
                <a:spcPct val="140000"/>
              </a:lnSpc>
              <a:buFont typeface="Wingdings" pitchFamily="2" charset="2"/>
              <a:buNone/>
            </a:pPr>
            <a:r>
              <a:rPr lang="en-US" altLang="zh-CN" sz="2600" dirty="0" smtClean="0"/>
              <a:t>	</a:t>
            </a:r>
            <a:r>
              <a:rPr lang="zh-CN" altLang="en-US" sz="2600" dirty="0" smtClean="0"/>
              <a:t>学生关系模式的学号与选修关系模式的学号之间存在数据依赖：</a:t>
            </a:r>
          </a:p>
          <a:p>
            <a:pPr eaLnBrk="1" hangingPunct="1">
              <a:lnSpc>
                <a:spcPct val="140000"/>
              </a:lnSpc>
              <a:buFont typeface="Wingdings" pitchFamily="2" charset="2"/>
              <a:buNone/>
            </a:pPr>
            <a:r>
              <a:rPr lang="zh-CN" altLang="en-US" sz="2600" dirty="0" smtClean="0"/>
              <a:t>          学生</a:t>
            </a:r>
            <a:r>
              <a:rPr lang="en-US" altLang="zh-CN" sz="2600" dirty="0" smtClean="0"/>
              <a:t>.</a:t>
            </a:r>
            <a:r>
              <a:rPr lang="zh-CN" altLang="en-US" sz="2600" dirty="0" smtClean="0"/>
              <a:t>学号→选修</a:t>
            </a:r>
            <a:r>
              <a:rPr lang="en-US" altLang="zh-CN" sz="2600" dirty="0" smtClean="0"/>
              <a:t>.</a:t>
            </a:r>
            <a:r>
              <a:rPr lang="zh-CN" altLang="en-US" sz="2600" dirty="0" smtClean="0"/>
              <a:t>学号　　</a:t>
            </a:r>
          </a:p>
          <a:p>
            <a:pPr eaLnBrk="1" hangingPunct="1">
              <a:buFont typeface="Wingdings" pitchFamily="2" charset="2"/>
              <a:buNone/>
            </a:pPr>
            <a:endParaRPr lang="en-US" altLang="zh-CN" dirty="0" smtClean="0"/>
          </a:p>
        </p:txBody>
      </p:sp>
      <p:sp>
        <p:nvSpPr>
          <p:cNvPr id="2" name="日期占位符 1"/>
          <p:cNvSpPr>
            <a:spLocks noGrp="1"/>
          </p:cNvSpPr>
          <p:nvPr>
            <p:ph type="dt" sz="half" idx="10"/>
          </p:nvPr>
        </p:nvSpPr>
        <p:spPr/>
        <p:txBody>
          <a:bodyPr/>
          <a:lstStyle/>
          <a:p>
            <a:pPr>
              <a:defRPr/>
            </a:pPr>
            <a:fld id="{BD3C866C-5431-48D4-8EA9-E918B76F1537}"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213</a:t>
            </a:fld>
            <a:endParaRPr lang="en-US" altLang="zh-CN"/>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98659" name="Rectangle 2"/>
          <p:cNvSpPr>
            <a:spLocks noGrp="1" noChangeArrowheads="1"/>
          </p:cNvSpPr>
          <p:nvPr>
            <p:ph type="title"/>
          </p:nvPr>
        </p:nvSpPr>
        <p:spPr/>
        <p:txBody>
          <a:bodyPr/>
          <a:lstStyle/>
          <a:p>
            <a:pPr eaLnBrk="1" hangingPunct="1"/>
            <a:r>
              <a:rPr lang="zh-CN" altLang="en-US" smtClean="0"/>
              <a:t>数据模型的优化（续）</a:t>
            </a:r>
          </a:p>
        </p:txBody>
      </p:sp>
      <p:sp>
        <p:nvSpPr>
          <p:cNvPr id="198660" name="Rectangle 3"/>
          <p:cNvSpPr>
            <a:spLocks noGrp="1" noChangeArrowheads="1"/>
          </p:cNvSpPr>
          <p:nvPr>
            <p:ph type="body" idx="1"/>
          </p:nvPr>
        </p:nvSpPr>
        <p:spPr/>
        <p:txBody>
          <a:bodyPr/>
          <a:lstStyle/>
          <a:p>
            <a:pPr marL="609600" indent="-609600" eaLnBrk="1" hangingPunct="1">
              <a:lnSpc>
                <a:spcPct val="180000"/>
              </a:lnSpc>
              <a:buFont typeface="Wingdings" pitchFamily="2" charset="2"/>
              <a:buNone/>
            </a:pPr>
            <a:r>
              <a:rPr lang="en-US" altLang="zh-CN" sz="2600" smtClean="0">
                <a:solidFill>
                  <a:schemeClr val="accent2"/>
                </a:solidFill>
              </a:rPr>
              <a:t>⒉  </a:t>
            </a:r>
            <a:r>
              <a:rPr lang="zh-CN" altLang="en-US" sz="2600" smtClean="0">
                <a:solidFill>
                  <a:schemeClr val="accent2"/>
                </a:solidFill>
              </a:rPr>
              <a:t>对于各个关系模式之间的数据依赖进行极小化处理，消除冗余的联系。</a:t>
            </a:r>
          </a:p>
          <a:p>
            <a:pPr marL="609600" indent="-609600" eaLnBrk="1" hangingPunct="1">
              <a:lnSpc>
                <a:spcPct val="180000"/>
              </a:lnSpc>
              <a:buFont typeface="Wingdings" pitchFamily="2" charset="2"/>
              <a:buNone/>
            </a:pPr>
            <a:endParaRPr lang="en-US" altLang="zh-CN" sz="2600" smtClean="0">
              <a:solidFill>
                <a:schemeClr val="accent2"/>
              </a:solidFill>
            </a:endParaRPr>
          </a:p>
        </p:txBody>
      </p:sp>
      <p:sp>
        <p:nvSpPr>
          <p:cNvPr id="2" name="日期占位符 1"/>
          <p:cNvSpPr>
            <a:spLocks noGrp="1"/>
          </p:cNvSpPr>
          <p:nvPr>
            <p:ph type="dt" sz="half" idx="10"/>
          </p:nvPr>
        </p:nvSpPr>
        <p:spPr/>
        <p:txBody>
          <a:bodyPr/>
          <a:lstStyle/>
          <a:p>
            <a:pPr>
              <a:defRPr/>
            </a:pPr>
            <a:fld id="{FF5F0409-EBD4-4B92-B82A-0B20237AEAB4}"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214</a:t>
            </a:fld>
            <a:endParaRPr lang="en-US" altLang="zh-CN"/>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99683" name="Rectangle 2"/>
          <p:cNvSpPr>
            <a:spLocks noGrp="1" noChangeArrowheads="1"/>
          </p:cNvSpPr>
          <p:nvPr>
            <p:ph type="title"/>
          </p:nvPr>
        </p:nvSpPr>
        <p:spPr/>
        <p:txBody>
          <a:bodyPr/>
          <a:lstStyle/>
          <a:p>
            <a:pPr eaLnBrk="1" hangingPunct="1"/>
            <a:r>
              <a:rPr lang="zh-CN" altLang="en-US" smtClean="0"/>
              <a:t>数据模型的优化（续）</a:t>
            </a:r>
          </a:p>
        </p:txBody>
      </p:sp>
      <p:sp>
        <p:nvSpPr>
          <p:cNvPr id="199684" name="Rectangle 3"/>
          <p:cNvSpPr>
            <a:spLocks noGrp="1" noChangeArrowheads="1"/>
          </p:cNvSpPr>
          <p:nvPr>
            <p:ph type="body" idx="1"/>
          </p:nvPr>
        </p:nvSpPr>
        <p:spPr/>
        <p:txBody>
          <a:bodyPr/>
          <a:lstStyle/>
          <a:p>
            <a:pPr marL="609600" indent="-609600" eaLnBrk="1" hangingPunct="1">
              <a:lnSpc>
                <a:spcPct val="130000"/>
              </a:lnSpc>
              <a:buFont typeface="Wingdings" pitchFamily="2" charset="2"/>
              <a:buNone/>
            </a:pPr>
            <a:r>
              <a:rPr lang="en-US" altLang="zh-CN" sz="2600" dirty="0" smtClean="0">
                <a:solidFill>
                  <a:schemeClr val="accent2"/>
                </a:solidFill>
              </a:rPr>
              <a:t>⒊  </a:t>
            </a:r>
            <a:r>
              <a:rPr lang="zh-CN" altLang="en-US" sz="2600" dirty="0" smtClean="0">
                <a:solidFill>
                  <a:schemeClr val="accent2"/>
                </a:solidFill>
              </a:rPr>
              <a:t>按照数据依赖的理论对关系模式逐一进行分析，考查是否存在部分函数依赖、传递函数依赖、多值依赖等，确定各关系模式分别属于第几范式。</a:t>
            </a:r>
          </a:p>
          <a:p>
            <a:pPr marL="609600" indent="-609600" eaLnBrk="1" hangingPunct="1">
              <a:lnSpc>
                <a:spcPct val="130000"/>
              </a:lnSpc>
              <a:buFont typeface="Wingdings" pitchFamily="2" charset="2"/>
              <a:buNone/>
            </a:pPr>
            <a:endParaRPr lang="zh-CN" altLang="en-US" sz="2600" dirty="0" smtClean="0">
              <a:solidFill>
                <a:schemeClr val="accent2"/>
              </a:solidFill>
            </a:endParaRPr>
          </a:p>
          <a:p>
            <a:pPr marL="609600" indent="-609600" eaLnBrk="1" hangingPunct="1">
              <a:lnSpc>
                <a:spcPct val="120000"/>
              </a:lnSpc>
              <a:buFont typeface="Wingdings" pitchFamily="2" charset="2"/>
              <a:buNone/>
            </a:pPr>
            <a:r>
              <a:rPr lang="zh-CN" altLang="en-US" sz="2600" dirty="0" smtClean="0"/>
              <a:t>　   例如经过分析可知，课程关系模式属于</a:t>
            </a:r>
            <a:r>
              <a:rPr lang="en-US" altLang="zh-CN" sz="2600" dirty="0" smtClean="0"/>
              <a:t>BC</a:t>
            </a:r>
            <a:r>
              <a:rPr lang="zh-CN" altLang="en-US" sz="2600" dirty="0" smtClean="0"/>
              <a:t>范式。</a:t>
            </a:r>
          </a:p>
        </p:txBody>
      </p:sp>
      <p:sp>
        <p:nvSpPr>
          <p:cNvPr id="2" name="日期占位符 1"/>
          <p:cNvSpPr>
            <a:spLocks noGrp="1"/>
          </p:cNvSpPr>
          <p:nvPr>
            <p:ph type="dt" sz="half" idx="10"/>
          </p:nvPr>
        </p:nvSpPr>
        <p:spPr/>
        <p:txBody>
          <a:bodyPr/>
          <a:lstStyle/>
          <a:p>
            <a:pPr>
              <a:defRPr/>
            </a:pPr>
            <a:fld id="{AA168CE1-7C22-45C0-9FE1-66CFA818D67D}"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215</a:t>
            </a:fld>
            <a:endParaRPr lang="en-US" altLang="zh-CN"/>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00707" name="Rectangle 2"/>
          <p:cNvSpPr>
            <a:spLocks noGrp="1" noChangeArrowheads="1"/>
          </p:cNvSpPr>
          <p:nvPr>
            <p:ph type="title"/>
          </p:nvPr>
        </p:nvSpPr>
        <p:spPr/>
        <p:txBody>
          <a:bodyPr/>
          <a:lstStyle/>
          <a:p>
            <a:pPr eaLnBrk="1" hangingPunct="1"/>
            <a:r>
              <a:rPr lang="zh-CN" altLang="en-US" smtClean="0"/>
              <a:t>数据模型的优化（续）</a:t>
            </a:r>
          </a:p>
        </p:txBody>
      </p:sp>
      <p:sp>
        <p:nvSpPr>
          <p:cNvPr id="200708" name="Rectangle 3"/>
          <p:cNvSpPr>
            <a:spLocks noGrp="1" noChangeArrowheads="1"/>
          </p:cNvSpPr>
          <p:nvPr>
            <p:ph type="body" idx="1"/>
          </p:nvPr>
        </p:nvSpPr>
        <p:spPr/>
        <p:txBody>
          <a:bodyPr/>
          <a:lstStyle/>
          <a:p>
            <a:pPr marL="609600" indent="-609600" eaLnBrk="1" hangingPunct="1">
              <a:lnSpc>
                <a:spcPct val="160000"/>
              </a:lnSpc>
              <a:buFont typeface="Wingdings" pitchFamily="2" charset="2"/>
              <a:buNone/>
            </a:pPr>
            <a:r>
              <a:rPr lang="en-US" altLang="zh-CN" sz="2600" smtClean="0">
                <a:solidFill>
                  <a:schemeClr val="accent2"/>
                </a:solidFill>
              </a:rPr>
              <a:t>⒋   </a:t>
            </a:r>
            <a:r>
              <a:rPr lang="zh-CN" altLang="en-US" sz="2600" smtClean="0">
                <a:solidFill>
                  <a:schemeClr val="accent2"/>
                </a:solidFill>
              </a:rPr>
              <a:t>按照需求分析阶段得到的各种应用对数据处理的要求，分析对于这样的应用环境这些模式是否合适，确定是否要对它们进行合并或分解。</a:t>
            </a:r>
          </a:p>
        </p:txBody>
      </p:sp>
      <p:sp>
        <p:nvSpPr>
          <p:cNvPr id="2" name="日期占位符 1"/>
          <p:cNvSpPr>
            <a:spLocks noGrp="1"/>
          </p:cNvSpPr>
          <p:nvPr>
            <p:ph type="dt" sz="half" idx="10"/>
          </p:nvPr>
        </p:nvSpPr>
        <p:spPr/>
        <p:txBody>
          <a:bodyPr/>
          <a:lstStyle/>
          <a:p>
            <a:pPr>
              <a:defRPr/>
            </a:pPr>
            <a:fld id="{7AB6F85A-919A-4F26-AD90-4D6E95356207}"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216</a:t>
            </a:fld>
            <a:endParaRPr lang="en-US" altLang="zh-CN"/>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01731" name="Rectangle 2"/>
          <p:cNvSpPr>
            <a:spLocks noGrp="1" noChangeArrowheads="1"/>
          </p:cNvSpPr>
          <p:nvPr>
            <p:ph type="title"/>
          </p:nvPr>
        </p:nvSpPr>
        <p:spPr/>
        <p:txBody>
          <a:bodyPr/>
          <a:lstStyle/>
          <a:p>
            <a:pPr eaLnBrk="1" hangingPunct="1"/>
            <a:r>
              <a:rPr lang="zh-CN" altLang="en-US" smtClean="0"/>
              <a:t>数据模型的优化（续）</a:t>
            </a:r>
          </a:p>
        </p:txBody>
      </p:sp>
      <p:sp>
        <p:nvSpPr>
          <p:cNvPr id="201732" name="Rectangle 3"/>
          <p:cNvSpPr>
            <a:spLocks noGrp="1" noChangeArrowheads="1"/>
          </p:cNvSpPr>
          <p:nvPr>
            <p:ph type="body" idx="1"/>
          </p:nvPr>
        </p:nvSpPr>
        <p:spPr>
          <a:xfrm>
            <a:off x="468313" y="1844675"/>
            <a:ext cx="7772400" cy="4114800"/>
          </a:xfrm>
        </p:spPr>
        <p:txBody>
          <a:bodyPr/>
          <a:lstStyle/>
          <a:p>
            <a:pPr marL="990600" lvl="1" indent="-533400" eaLnBrk="1" hangingPunct="1">
              <a:lnSpc>
                <a:spcPct val="110000"/>
              </a:lnSpc>
            </a:pPr>
            <a:r>
              <a:rPr lang="zh-CN" altLang="en-US" b="1" dirty="0" smtClean="0">
                <a:solidFill>
                  <a:srgbClr val="FF0000"/>
                </a:solidFill>
              </a:rPr>
              <a:t>并不是规范化程度越高的关系就越优</a:t>
            </a:r>
            <a:r>
              <a:rPr lang="zh-CN" altLang="en-US" dirty="0" smtClean="0"/>
              <a:t>。</a:t>
            </a:r>
          </a:p>
          <a:p>
            <a:pPr marL="1371600" lvl="2" indent="-457200" eaLnBrk="1" hangingPunct="1">
              <a:lnSpc>
                <a:spcPct val="110000"/>
              </a:lnSpc>
            </a:pPr>
            <a:r>
              <a:rPr lang="zh-CN" altLang="en-US" sz="2600" dirty="0" smtClean="0"/>
              <a:t>当一个应用的查询中经常涉及到两个或多个关系模式的属性时，系统必须经常地进行联接运算，而联系运算的代价是相当高的，可以说关系模型低效的主要原因就是做联接运算引起的，因此在这种情况下，第二范式甚至第一范式也许是最好的。</a:t>
            </a:r>
          </a:p>
        </p:txBody>
      </p:sp>
      <p:sp>
        <p:nvSpPr>
          <p:cNvPr id="2" name="日期占位符 1"/>
          <p:cNvSpPr>
            <a:spLocks noGrp="1"/>
          </p:cNvSpPr>
          <p:nvPr>
            <p:ph type="dt" sz="half" idx="10"/>
          </p:nvPr>
        </p:nvSpPr>
        <p:spPr/>
        <p:txBody>
          <a:bodyPr/>
          <a:lstStyle/>
          <a:p>
            <a:pPr>
              <a:defRPr/>
            </a:pPr>
            <a:fld id="{FAD16B1F-B4F5-4507-BE7F-D4F3A1282C4C}"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217</a:t>
            </a:fld>
            <a:endParaRPr lang="en-US" altLang="zh-CN"/>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02755" name="Rectangle 2"/>
          <p:cNvSpPr>
            <a:spLocks noGrp="1" noChangeArrowheads="1"/>
          </p:cNvSpPr>
          <p:nvPr>
            <p:ph type="title"/>
          </p:nvPr>
        </p:nvSpPr>
        <p:spPr/>
        <p:txBody>
          <a:bodyPr/>
          <a:lstStyle/>
          <a:p>
            <a:pPr eaLnBrk="1" hangingPunct="1"/>
            <a:r>
              <a:rPr lang="zh-CN" altLang="en-US" smtClean="0"/>
              <a:t>数据模型的优化（续）</a:t>
            </a:r>
          </a:p>
        </p:txBody>
      </p:sp>
      <p:sp>
        <p:nvSpPr>
          <p:cNvPr id="202756" name="Rectangle 3"/>
          <p:cNvSpPr>
            <a:spLocks noGrp="1" noChangeArrowheads="1"/>
          </p:cNvSpPr>
          <p:nvPr>
            <p:ph type="body" idx="1"/>
          </p:nvPr>
        </p:nvSpPr>
        <p:spPr>
          <a:xfrm>
            <a:off x="395288" y="1916113"/>
            <a:ext cx="7772400" cy="4114800"/>
          </a:xfrm>
        </p:spPr>
        <p:txBody>
          <a:bodyPr/>
          <a:lstStyle/>
          <a:p>
            <a:pPr marL="692150" indent="-457200" eaLnBrk="1" hangingPunct="1">
              <a:lnSpc>
                <a:spcPct val="110000"/>
              </a:lnSpc>
              <a:spcBef>
                <a:spcPct val="50000"/>
              </a:spcBef>
            </a:pPr>
            <a:r>
              <a:rPr lang="zh-CN" altLang="en-US" sz="2400" dirty="0" smtClean="0"/>
              <a:t>非</a:t>
            </a:r>
            <a:r>
              <a:rPr lang="en-US" altLang="zh-CN" sz="2400" dirty="0" smtClean="0"/>
              <a:t>BCNF</a:t>
            </a:r>
            <a:r>
              <a:rPr lang="zh-CN" altLang="en-US" sz="2400" dirty="0" smtClean="0"/>
              <a:t>的关系模式虽然从理论上分析会存在不同程度的更新异常，但如果在实际应用中对此关系模式只是查询，并不执行更新操作，则就不会产生实际影响。</a:t>
            </a:r>
          </a:p>
          <a:p>
            <a:pPr marL="692150" indent="-457200" eaLnBrk="1" hangingPunct="1">
              <a:lnSpc>
                <a:spcPct val="110000"/>
              </a:lnSpc>
              <a:spcBef>
                <a:spcPct val="50000"/>
              </a:spcBef>
            </a:pPr>
            <a:r>
              <a:rPr lang="zh-CN" altLang="en-US" sz="2400" dirty="0" smtClean="0"/>
              <a:t>对于一个具体应用来说，到底规范化进行到什么程度，需要权衡响应时间和潜在问题两者的利弊才能决定。</a:t>
            </a:r>
            <a:r>
              <a:rPr lang="zh-CN" altLang="en-US" sz="2400" b="1" dirty="0" smtClean="0">
                <a:solidFill>
                  <a:srgbClr val="FF0000"/>
                </a:solidFill>
              </a:rPr>
              <a:t>一般说来，第三范式就足够了</a:t>
            </a:r>
            <a:r>
              <a:rPr lang="zh-CN" altLang="en-US" sz="2400" dirty="0" smtClean="0"/>
              <a:t>。</a:t>
            </a:r>
            <a:endParaRPr lang="zh-CN" altLang="en-US" sz="2000" dirty="0" smtClean="0"/>
          </a:p>
        </p:txBody>
      </p:sp>
      <p:sp>
        <p:nvSpPr>
          <p:cNvPr id="2" name="日期占位符 1"/>
          <p:cNvSpPr>
            <a:spLocks noGrp="1"/>
          </p:cNvSpPr>
          <p:nvPr>
            <p:ph type="dt" sz="half" idx="10"/>
          </p:nvPr>
        </p:nvSpPr>
        <p:spPr/>
        <p:txBody>
          <a:bodyPr/>
          <a:lstStyle/>
          <a:p>
            <a:pPr>
              <a:defRPr/>
            </a:pPr>
            <a:fld id="{F120C993-10F1-4960-A7D2-8E77B4871FD2}"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218</a:t>
            </a:fld>
            <a:endParaRPr lang="en-US" altLang="zh-CN"/>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03779" name="Rectangle 2"/>
          <p:cNvSpPr>
            <a:spLocks noGrp="1" noChangeArrowheads="1"/>
          </p:cNvSpPr>
          <p:nvPr>
            <p:ph type="title"/>
          </p:nvPr>
        </p:nvSpPr>
        <p:spPr/>
        <p:txBody>
          <a:bodyPr/>
          <a:lstStyle/>
          <a:p>
            <a:pPr eaLnBrk="1" hangingPunct="1"/>
            <a:r>
              <a:rPr lang="zh-CN" altLang="en-US" smtClean="0"/>
              <a:t>数据模型的优化（续）</a:t>
            </a:r>
          </a:p>
        </p:txBody>
      </p:sp>
      <p:sp>
        <p:nvSpPr>
          <p:cNvPr id="203780" name="Rectangle 3"/>
          <p:cNvSpPr>
            <a:spLocks noGrp="1" noChangeArrowheads="1"/>
          </p:cNvSpPr>
          <p:nvPr>
            <p:ph type="body" idx="1"/>
          </p:nvPr>
        </p:nvSpPr>
        <p:spPr>
          <a:xfrm>
            <a:off x="611188" y="1916113"/>
            <a:ext cx="8532812" cy="4114800"/>
          </a:xfrm>
        </p:spPr>
        <p:txBody>
          <a:bodyPr/>
          <a:lstStyle/>
          <a:p>
            <a:pPr marL="609600" indent="-609600" eaLnBrk="1" hangingPunct="1">
              <a:lnSpc>
                <a:spcPct val="110000"/>
              </a:lnSpc>
              <a:buFont typeface="Wingdings" pitchFamily="2" charset="2"/>
              <a:buNone/>
            </a:pPr>
            <a:r>
              <a:rPr lang="zh-CN" altLang="en-US" sz="2600" dirty="0" smtClean="0"/>
              <a:t>例：在关系模式</a:t>
            </a:r>
          </a:p>
          <a:p>
            <a:pPr marL="609600" indent="-609600" eaLnBrk="1" hangingPunct="1">
              <a:lnSpc>
                <a:spcPct val="110000"/>
              </a:lnSpc>
              <a:buFont typeface="Wingdings" pitchFamily="2" charset="2"/>
              <a:buNone/>
            </a:pPr>
            <a:r>
              <a:rPr lang="zh-CN" altLang="en-US" sz="2600" dirty="0" smtClean="0"/>
              <a:t>           学生成绩单</a:t>
            </a:r>
            <a:r>
              <a:rPr lang="en-US" altLang="zh-CN" sz="2600" dirty="0" smtClean="0"/>
              <a:t>(</a:t>
            </a:r>
            <a:r>
              <a:rPr lang="zh-CN" altLang="en-US" sz="2600" dirty="0" smtClean="0"/>
              <a:t>学号</a:t>
            </a:r>
            <a:r>
              <a:rPr lang="en-US" altLang="zh-CN" sz="2600" dirty="0" smtClean="0"/>
              <a:t>,</a:t>
            </a:r>
            <a:r>
              <a:rPr lang="zh-CN" altLang="en-US" sz="2600" dirty="0" smtClean="0"/>
              <a:t>英语</a:t>
            </a:r>
            <a:r>
              <a:rPr lang="en-US" altLang="zh-CN" sz="2600" dirty="0" smtClean="0"/>
              <a:t>,</a:t>
            </a:r>
            <a:r>
              <a:rPr lang="zh-CN" altLang="en-US" sz="2600" dirty="0" smtClean="0"/>
              <a:t>数学</a:t>
            </a:r>
            <a:r>
              <a:rPr lang="en-US" altLang="zh-CN" sz="2600" dirty="0" smtClean="0"/>
              <a:t>,</a:t>
            </a:r>
            <a:r>
              <a:rPr lang="zh-CN" altLang="en-US" sz="2600" dirty="0" smtClean="0"/>
              <a:t>语文</a:t>
            </a:r>
            <a:r>
              <a:rPr lang="en-US" altLang="zh-CN" sz="2600" dirty="0" smtClean="0"/>
              <a:t>,</a:t>
            </a:r>
            <a:r>
              <a:rPr lang="zh-CN" altLang="en-US" sz="2600" dirty="0" smtClean="0"/>
              <a:t>平均成绩</a:t>
            </a:r>
            <a:r>
              <a:rPr lang="en-US" altLang="zh-CN" sz="2600" dirty="0" smtClean="0"/>
              <a:t>) </a:t>
            </a:r>
          </a:p>
          <a:p>
            <a:pPr marL="609600" indent="-609600" eaLnBrk="1" hangingPunct="1">
              <a:lnSpc>
                <a:spcPct val="110000"/>
              </a:lnSpc>
              <a:buFont typeface="Wingdings" pitchFamily="2" charset="2"/>
              <a:buNone/>
            </a:pPr>
            <a:r>
              <a:rPr lang="en-US" altLang="zh-CN" sz="2600" dirty="0" smtClean="0"/>
              <a:t> </a:t>
            </a:r>
            <a:r>
              <a:rPr lang="zh-CN" altLang="en-US" sz="2600" dirty="0" smtClean="0"/>
              <a:t>中存在下列函数依赖：</a:t>
            </a:r>
          </a:p>
          <a:p>
            <a:pPr marL="609600" indent="-609600" eaLnBrk="1" hangingPunct="1">
              <a:lnSpc>
                <a:spcPct val="110000"/>
              </a:lnSpc>
              <a:buFont typeface="Wingdings" pitchFamily="2" charset="2"/>
              <a:buNone/>
            </a:pPr>
            <a:r>
              <a:rPr lang="zh-CN" altLang="en-US" sz="2600" dirty="0" smtClean="0"/>
              <a:t>　        学号→英语</a:t>
            </a:r>
          </a:p>
          <a:p>
            <a:pPr marL="609600" indent="-609600" eaLnBrk="1" hangingPunct="1">
              <a:lnSpc>
                <a:spcPct val="110000"/>
              </a:lnSpc>
              <a:buFont typeface="Wingdings" pitchFamily="2" charset="2"/>
              <a:buNone/>
            </a:pPr>
            <a:r>
              <a:rPr lang="zh-CN" altLang="en-US" sz="2600" dirty="0" smtClean="0"/>
              <a:t>　        学号→数学</a:t>
            </a:r>
          </a:p>
          <a:p>
            <a:pPr marL="609600" indent="-609600" eaLnBrk="1" hangingPunct="1">
              <a:lnSpc>
                <a:spcPct val="110000"/>
              </a:lnSpc>
              <a:buFont typeface="Wingdings" pitchFamily="2" charset="2"/>
              <a:buNone/>
            </a:pPr>
            <a:r>
              <a:rPr lang="zh-CN" altLang="en-US" sz="2600" dirty="0" smtClean="0"/>
              <a:t>　        学号→语文</a:t>
            </a:r>
          </a:p>
          <a:p>
            <a:pPr marL="609600" indent="-609600" eaLnBrk="1" hangingPunct="1">
              <a:lnSpc>
                <a:spcPct val="110000"/>
              </a:lnSpc>
              <a:buFont typeface="Wingdings" pitchFamily="2" charset="2"/>
              <a:buNone/>
            </a:pPr>
            <a:r>
              <a:rPr lang="zh-CN" altLang="en-US" sz="2600" dirty="0" smtClean="0"/>
              <a:t>　        学号→平均成绩</a:t>
            </a:r>
          </a:p>
          <a:p>
            <a:pPr marL="609600" indent="-609600" eaLnBrk="1" hangingPunct="1">
              <a:lnSpc>
                <a:spcPct val="110000"/>
              </a:lnSpc>
              <a:buFont typeface="Wingdings" pitchFamily="2" charset="2"/>
              <a:buNone/>
            </a:pPr>
            <a:r>
              <a:rPr lang="zh-CN" altLang="en-US" sz="2600" dirty="0" smtClean="0"/>
              <a:t>	     </a:t>
            </a:r>
            <a:r>
              <a:rPr lang="en-US" altLang="zh-CN" sz="2600" dirty="0" smtClean="0"/>
              <a:t>(</a:t>
            </a:r>
            <a:r>
              <a:rPr lang="zh-CN" altLang="en-US" sz="2600" dirty="0" smtClean="0"/>
              <a:t>英语</a:t>
            </a:r>
            <a:r>
              <a:rPr lang="en-US" altLang="zh-CN" sz="2600" dirty="0" smtClean="0"/>
              <a:t>, </a:t>
            </a:r>
            <a:r>
              <a:rPr lang="zh-CN" altLang="en-US" sz="2600" dirty="0" smtClean="0"/>
              <a:t>数学</a:t>
            </a:r>
            <a:r>
              <a:rPr lang="en-US" altLang="zh-CN" sz="2600" dirty="0" smtClean="0"/>
              <a:t>, </a:t>
            </a:r>
            <a:r>
              <a:rPr lang="zh-CN" altLang="en-US" sz="2600" dirty="0" smtClean="0"/>
              <a:t>语文</a:t>
            </a:r>
            <a:r>
              <a:rPr lang="en-US" altLang="zh-CN" sz="2600" dirty="0" smtClean="0"/>
              <a:t>)→</a:t>
            </a:r>
            <a:r>
              <a:rPr lang="zh-CN" altLang="en-US" sz="2600" dirty="0" smtClean="0"/>
              <a:t>平均成绩</a:t>
            </a:r>
          </a:p>
        </p:txBody>
      </p:sp>
      <p:sp>
        <p:nvSpPr>
          <p:cNvPr id="2" name="日期占位符 1"/>
          <p:cNvSpPr>
            <a:spLocks noGrp="1"/>
          </p:cNvSpPr>
          <p:nvPr>
            <p:ph type="dt" sz="half" idx="10"/>
          </p:nvPr>
        </p:nvSpPr>
        <p:spPr/>
        <p:txBody>
          <a:bodyPr/>
          <a:lstStyle/>
          <a:p>
            <a:pPr>
              <a:defRPr/>
            </a:pPr>
            <a:fld id="{1ED117A6-746E-4B52-B6CE-27D0012CF8DB}"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219</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3555" name="Rectangle 2"/>
          <p:cNvSpPr>
            <a:spLocks noGrp="1" noChangeArrowheads="1"/>
          </p:cNvSpPr>
          <p:nvPr>
            <p:ph type="title"/>
          </p:nvPr>
        </p:nvSpPr>
        <p:spPr/>
        <p:txBody>
          <a:bodyPr/>
          <a:lstStyle/>
          <a:p>
            <a:pPr eaLnBrk="1" hangingPunct="1"/>
            <a:r>
              <a:rPr lang="zh-CN" altLang="en-US" smtClean="0"/>
              <a:t>数据库设计的基本步骤（续）</a:t>
            </a:r>
          </a:p>
        </p:txBody>
      </p:sp>
      <p:sp>
        <p:nvSpPr>
          <p:cNvPr id="23556" name="Rectangle 3"/>
          <p:cNvSpPr>
            <a:spLocks noGrp="1" noChangeArrowheads="1"/>
          </p:cNvSpPr>
          <p:nvPr>
            <p:ph type="body" idx="1"/>
          </p:nvPr>
        </p:nvSpPr>
        <p:spPr/>
        <p:txBody>
          <a:bodyPr/>
          <a:lstStyle/>
          <a:p>
            <a:pPr eaLnBrk="1" hangingPunct="1">
              <a:lnSpc>
                <a:spcPct val="160000"/>
              </a:lnSpc>
              <a:buFont typeface="Wingdings" pitchFamily="2" charset="2"/>
              <a:buNone/>
            </a:pPr>
            <a:r>
              <a:rPr lang="zh-CN" altLang="en-US" sz="2600" dirty="0" smtClean="0"/>
              <a:t>　</a:t>
            </a:r>
            <a:r>
              <a:rPr lang="zh-CN" altLang="en-US" dirty="0" smtClean="0">
                <a:solidFill>
                  <a:schemeClr val="accent2"/>
                </a:solidFill>
              </a:rPr>
              <a:t>⒉概念结构设计阶段</a:t>
            </a:r>
          </a:p>
          <a:p>
            <a:pPr lvl="1" eaLnBrk="1" hangingPunct="1">
              <a:lnSpc>
                <a:spcPct val="160000"/>
              </a:lnSpc>
            </a:pPr>
            <a:r>
              <a:rPr lang="zh-CN" altLang="en-US" dirty="0" smtClean="0"/>
              <a:t>是整个数据库设计的关键</a:t>
            </a:r>
          </a:p>
          <a:p>
            <a:pPr lvl="1" eaLnBrk="1" hangingPunct="1">
              <a:lnSpc>
                <a:spcPct val="160000"/>
              </a:lnSpc>
            </a:pPr>
            <a:r>
              <a:rPr lang="zh-CN" altLang="en-US" dirty="0" smtClean="0"/>
              <a:t>通过对用户需求进行综合、归纳与抽象，形成一个独立于具体</a:t>
            </a:r>
            <a:r>
              <a:rPr lang="en-US" altLang="zh-CN" dirty="0" smtClean="0"/>
              <a:t>DBMS</a:t>
            </a:r>
            <a:r>
              <a:rPr lang="zh-CN" altLang="en-US" dirty="0" smtClean="0"/>
              <a:t>的概念模型</a:t>
            </a:r>
          </a:p>
        </p:txBody>
      </p:sp>
      <p:sp>
        <p:nvSpPr>
          <p:cNvPr id="2" name="日期占位符 1"/>
          <p:cNvSpPr>
            <a:spLocks noGrp="1"/>
          </p:cNvSpPr>
          <p:nvPr>
            <p:ph type="dt" sz="half" idx="10"/>
          </p:nvPr>
        </p:nvSpPr>
        <p:spPr/>
        <p:txBody>
          <a:bodyPr/>
          <a:lstStyle/>
          <a:p>
            <a:pPr>
              <a:defRPr/>
            </a:pPr>
            <a:fld id="{8160C80F-158D-4DC7-B74D-2700B5CC9DDF}"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1000"/>
                                        <p:tgtEl>
                                          <p:spTgt spid="23556">
                                            <p:txEl>
                                              <p:pRg st="0" end="0"/>
                                            </p:txEl>
                                          </p:spTgt>
                                        </p:tgtEl>
                                      </p:cBhvr>
                                    </p:animEffect>
                                    <p:anim calcmode="lin" valueType="num">
                                      <p:cBhvr>
                                        <p:cTn id="8" dur="1000" fill="hold"/>
                                        <p:tgtEl>
                                          <p:spTgt spid="2355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55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556">
                                            <p:txEl>
                                              <p:pRg st="1" end="1"/>
                                            </p:txEl>
                                          </p:spTgt>
                                        </p:tgtEl>
                                        <p:attrNameLst>
                                          <p:attrName>style.visibility</p:attrName>
                                        </p:attrNameLst>
                                      </p:cBhvr>
                                      <p:to>
                                        <p:strVal val="visible"/>
                                      </p:to>
                                    </p:set>
                                    <p:animEffect transition="in" filter="fade">
                                      <p:cBhvr>
                                        <p:cTn id="12" dur="1000"/>
                                        <p:tgtEl>
                                          <p:spTgt spid="23556">
                                            <p:txEl>
                                              <p:pRg st="1" end="1"/>
                                            </p:txEl>
                                          </p:spTgt>
                                        </p:tgtEl>
                                      </p:cBhvr>
                                    </p:animEffect>
                                    <p:anim calcmode="lin" valueType="num">
                                      <p:cBhvr>
                                        <p:cTn id="13" dur="1000" fill="hold"/>
                                        <p:tgtEl>
                                          <p:spTgt spid="2355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355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556">
                                            <p:txEl>
                                              <p:pRg st="2" end="2"/>
                                            </p:txEl>
                                          </p:spTgt>
                                        </p:tgtEl>
                                        <p:attrNameLst>
                                          <p:attrName>style.visibility</p:attrName>
                                        </p:attrNameLst>
                                      </p:cBhvr>
                                      <p:to>
                                        <p:strVal val="visible"/>
                                      </p:to>
                                    </p:set>
                                    <p:animEffect transition="in" filter="fade">
                                      <p:cBhvr>
                                        <p:cTn id="17" dur="1000"/>
                                        <p:tgtEl>
                                          <p:spTgt spid="23556">
                                            <p:txEl>
                                              <p:pRg st="2" end="2"/>
                                            </p:txEl>
                                          </p:spTgt>
                                        </p:tgtEl>
                                      </p:cBhvr>
                                    </p:animEffect>
                                    <p:anim calcmode="lin" valueType="num">
                                      <p:cBhvr>
                                        <p:cTn id="18" dur="1000" fill="hold"/>
                                        <p:tgtEl>
                                          <p:spTgt spid="2355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355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04803" name="Rectangle 2"/>
          <p:cNvSpPr>
            <a:spLocks noGrp="1" noChangeArrowheads="1"/>
          </p:cNvSpPr>
          <p:nvPr>
            <p:ph type="title"/>
          </p:nvPr>
        </p:nvSpPr>
        <p:spPr/>
        <p:txBody>
          <a:bodyPr/>
          <a:lstStyle/>
          <a:p>
            <a:pPr eaLnBrk="1" hangingPunct="1"/>
            <a:r>
              <a:rPr lang="zh-CN" altLang="en-US" smtClean="0"/>
              <a:t>数据模型的优化（续）</a:t>
            </a:r>
          </a:p>
        </p:txBody>
      </p:sp>
      <p:sp>
        <p:nvSpPr>
          <p:cNvPr id="204804" name="Rectangle 3"/>
          <p:cNvSpPr>
            <a:spLocks noGrp="1" noChangeArrowheads="1"/>
          </p:cNvSpPr>
          <p:nvPr>
            <p:ph type="body" idx="1"/>
          </p:nvPr>
        </p:nvSpPr>
        <p:spPr>
          <a:xfrm>
            <a:off x="684213" y="1844675"/>
            <a:ext cx="7772400" cy="4114800"/>
          </a:xfrm>
        </p:spPr>
        <p:txBody>
          <a:bodyPr/>
          <a:lstStyle/>
          <a:p>
            <a:pPr marL="609600" indent="-609600" eaLnBrk="1" hangingPunct="1">
              <a:lnSpc>
                <a:spcPct val="110000"/>
              </a:lnSpc>
              <a:buFont typeface="Wingdings" pitchFamily="2" charset="2"/>
              <a:buNone/>
            </a:pPr>
            <a:r>
              <a:rPr lang="en-US" altLang="zh-CN" sz="2600" dirty="0" smtClean="0"/>
              <a:t>      </a:t>
            </a:r>
            <a:r>
              <a:rPr lang="zh-CN" altLang="en-US" sz="2600" dirty="0" smtClean="0"/>
              <a:t>显然有：</a:t>
            </a:r>
          </a:p>
          <a:p>
            <a:pPr marL="609600" indent="-609600" eaLnBrk="1" hangingPunct="1">
              <a:lnSpc>
                <a:spcPct val="110000"/>
              </a:lnSpc>
              <a:buFont typeface="Wingdings" pitchFamily="2" charset="2"/>
              <a:buNone/>
            </a:pPr>
            <a:r>
              <a:rPr lang="zh-CN" altLang="en-US" sz="2600" dirty="0" smtClean="0"/>
              <a:t>              学号→</a:t>
            </a:r>
            <a:r>
              <a:rPr lang="en-US" altLang="zh-CN" sz="2600" dirty="0" smtClean="0"/>
              <a:t>(</a:t>
            </a:r>
            <a:r>
              <a:rPr lang="zh-CN" altLang="en-US" sz="2600" dirty="0" smtClean="0"/>
              <a:t>英语</a:t>
            </a:r>
            <a:r>
              <a:rPr lang="en-US" altLang="zh-CN" sz="2600" dirty="0" smtClean="0"/>
              <a:t>,</a:t>
            </a:r>
            <a:r>
              <a:rPr lang="zh-CN" altLang="en-US" sz="2600" dirty="0" smtClean="0"/>
              <a:t>数学</a:t>
            </a:r>
            <a:r>
              <a:rPr lang="en-US" altLang="zh-CN" sz="2600" dirty="0" smtClean="0"/>
              <a:t>,</a:t>
            </a:r>
            <a:r>
              <a:rPr lang="zh-CN" altLang="en-US" sz="2600" dirty="0" smtClean="0"/>
              <a:t>语文</a:t>
            </a:r>
            <a:r>
              <a:rPr lang="en-US" altLang="zh-CN" sz="2600" dirty="0" smtClean="0"/>
              <a:t>)</a:t>
            </a:r>
          </a:p>
          <a:p>
            <a:pPr marL="609600" indent="-609600" eaLnBrk="1" hangingPunct="1">
              <a:lnSpc>
                <a:spcPct val="110000"/>
              </a:lnSpc>
              <a:buFont typeface="Wingdings" pitchFamily="2" charset="2"/>
              <a:buNone/>
            </a:pPr>
            <a:r>
              <a:rPr lang="en-US" altLang="zh-CN" sz="2600" dirty="0" smtClean="0"/>
              <a:t>	</a:t>
            </a:r>
            <a:r>
              <a:rPr lang="zh-CN" altLang="en-US" sz="2600" dirty="0" smtClean="0"/>
              <a:t>因此该关系模式中存在传递函数信赖，是</a:t>
            </a:r>
            <a:r>
              <a:rPr lang="en-US" altLang="zh-CN" sz="2600" dirty="0" smtClean="0"/>
              <a:t>2NF</a:t>
            </a:r>
            <a:r>
              <a:rPr lang="zh-CN" altLang="en-US" sz="2600" dirty="0" smtClean="0"/>
              <a:t>关系。</a:t>
            </a:r>
          </a:p>
          <a:p>
            <a:pPr marL="2209800" lvl="4" indent="-381000" eaLnBrk="1" hangingPunct="1">
              <a:lnSpc>
                <a:spcPct val="110000"/>
              </a:lnSpc>
              <a:buFont typeface="Wingdings" pitchFamily="2" charset="2"/>
              <a:buNone/>
            </a:pPr>
            <a:endParaRPr lang="zh-CN" altLang="en-US" sz="1800" dirty="0" smtClean="0"/>
          </a:p>
          <a:p>
            <a:pPr marL="609600" indent="-609600" eaLnBrk="1" hangingPunct="1">
              <a:lnSpc>
                <a:spcPct val="110000"/>
              </a:lnSpc>
              <a:buFont typeface="Wingdings" pitchFamily="2" charset="2"/>
              <a:buNone/>
            </a:pPr>
            <a:r>
              <a:rPr lang="zh-CN" altLang="en-US" sz="2600" dirty="0" smtClean="0"/>
              <a:t>       虽然平均成绩可以由其他属性推算出来，但如果应用中需要经常查询学生的平均成绩，为提高效率，我们仍然可保留该冗余数据，对关系模式不再做进一步分解。</a:t>
            </a:r>
          </a:p>
        </p:txBody>
      </p:sp>
      <p:sp>
        <p:nvSpPr>
          <p:cNvPr id="2" name="日期占位符 1"/>
          <p:cNvSpPr>
            <a:spLocks noGrp="1"/>
          </p:cNvSpPr>
          <p:nvPr>
            <p:ph type="dt" sz="half" idx="10"/>
          </p:nvPr>
        </p:nvSpPr>
        <p:spPr/>
        <p:txBody>
          <a:bodyPr/>
          <a:lstStyle/>
          <a:p>
            <a:pPr>
              <a:defRPr/>
            </a:pPr>
            <a:fld id="{4618E4A4-BB2D-4795-8714-C1DED3528787}"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220</a:t>
            </a:fld>
            <a:endParaRPr lang="en-US" altLang="zh-CN"/>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05827" name="Rectangle 2"/>
          <p:cNvSpPr>
            <a:spLocks noGrp="1" noChangeArrowheads="1"/>
          </p:cNvSpPr>
          <p:nvPr>
            <p:ph type="title"/>
          </p:nvPr>
        </p:nvSpPr>
        <p:spPr/>
        <p:txBody>
          <a:bodyPr/>
          <a:lstStyle/>
          <a:p>
            <a:pPr eaLnBrk="1" hangingPunct="1"/>
            <a:r>
              <a:rPr lang="zh-CN" altLang="en-US" smtClean="0"/>
              <a:t>数据模型的优化（续）</a:t>
            </a:r>
          </a:p>
        </p:txBody>
      </p:sp>
      <p:sp>
        <p:nvSpPr>
          <p:cNvPr id="205828" name="Rectangle 3"/>
          <p:cNvSpPr>
            <a:spLocks noGrp="1" noChangeArrowheads="1"/>
          </p:cNvSpPr>
          <p:nvPr>
            <p:ph type="body" idx="1"/>
          </p:nvPr>
        </p:nvSpPr>
        <p:spPr/>
        <p:txBody>
          <a:bodyPr/>
          <a:lstStyle/>
          <a:p>
            <a:pPr marL="609600" indent="-609600" eaLnBrk="1" hangingPunct="1">
              <a:lnSpc>
                <a:spcPct val="120000"/>
              </a:lnSpc>
              <a:buFont typeface="Wingdings" pitchFamily="2" charset="2"/>
              <a:buNone/>
            </a:pPr>
            <a:r>
              <a:rPr lang="en-US" altLang="zh-CN" sz="2600" smtClean="0">
                <a:solidFill>
                  <a:schemeClr val="accent2"/>
                </a:solidFill>
              </a:rPr>
              <a:t>⒌  </a:t>
            </a:r>
            <a:r>
              <a:rPr lang="zh-CN" altLang="en-US" sz="2600" smtClean="0">
                <a:solidFill>
                  <a:schemeClr val="accent2"/>
                </a:solidFill>
              </a:rPr>
              <a:t>按照需求分析阶段得到的各种应用对数据处理的要求，对关系模式进行必要的分解或合并，以提高数据操作的效率和存储空间的利用率</a:t>
            </a:r>
            <a:endParaRPr lang="zh-CN" altLang="en-US" smtClean="0"/>
          </a:p>
          <a:p>
            <a:pPr marL="990600" lvl="1" indent="-533400" eaLnBrk="1" hangingPunct="1">
              <a:lnSpc>
                <a:spcPct val="120000"/>
              </a:lnSpc>
              <a:spcBef>
                <a:spcPct val="70000"/>
              </a:spcBef>
            </a:pPr>
            <a:r>
              <a:rPr lang="zh-CN" altLang="en-US" smtClean="0"/>
              <a:t>常用分解方法</a:t>
            </a:r>
          </a:p>
          <a:p>
            <a:pPr marL="1371600" lvl="2" indent="-457200" eaLnBrk="1" hangingPunct="1">
              <a:lnSpc>
                <a:spcPct val="120000"/>
              </a:lnSpc>
            </a:pPr>
            <a:r>
              <a:rPr lang="zh-CN" altLang="en-US" sz="2600" smtClean="0"/>
              <a:t>水平分解</a:t>
            </a:r>
          </a:p>
          <a:p>
            <a:pPr marL="1371600" lvl="2" indent="-457200" eaLnBrk="1" hangingPunct="1">
              <a:lnSpc>
                <a:spcPct val="120000"/>
              </a:lnSpc>
            </a:pPr>
            <a:r>
              <a:rPr lang="zh-CN" altLang="en-US" sz="2600" smtClean="0"/>
              <a:t>垂直分解</a:t>
            </a:r>
          </a:p>
        </p:txBody>
      </p:sp>
      <p:sp>
        <p:nvSpPr>
          <p:cNvPr id="2" name="日期占位符 1"/>
          <p:cNvSpPr>
            <a:spLocks noGrp="1"/>
          </p:cNvSpPr>
          <p:nvPr>
            <p:ph type="dt" sz="half" idx="10"/>
          </p:nvPr>
        </p:nvSpPr>
        <p:spPr/>
        <p:txBody>
          <a:bodyPr/>
          <a:lstStyle/>
          <a:p>
            <a:pPr>
              <a:defRPr/>
            </a:pPr>
            <a:fld id="{C123F76E-E24B-4EE2-8E54-FA917455D919}"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221</a:t>
            </a:fld>
            <a:endParaRPr lang="en-US" altLang="zh-CN"/>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06851" name="Rectangle 2"/>
          <p:cNvSpPr>
            <a:spLocks noGrp="1" noChangeArrowheads="1"/>
          </p:cNvSpPr>
          <p:nvPr>
            <p:ph type="title"/>
          </p:nvPr>
        </p:nvSpPr>
        <p:spPr/>
        <p:txBody>
          <a:bodyPr/>
          <a:lstStyle/>
          <a:p>
            <a:pPr eaLnBrk="1" hangingPunct="1"/>
            <a:r>
              <a:rPr lang="zh-CN" altLang="en-US" smtClean="0"/>
              <a:t>数据模型的优化（续）</a:t>
            </a:r>
          </a:p>
        </p:txBody>
      </p:sp>
      <p:sp>
        <p:nvSpPr>
          <p:cNvPr id="206852" name="Rectangle 3"/>
          <p:cNvSpPr>
            <a:spLocks noGrp="1" noChangeArrowheads="1"/>
          </p:cNvSpPr>
          <p:nvPr>
            <p:ph type="body" idx="1"/>
          </p:nvPr>
        </p:nvSpPr>
        <p:spPr/>
        <p:txBody>
          <a:bodyPr/>
          <a:lstStyle/>
          <a:p>
            <a:pPr lvl="1" eaLnBrk="1" hangingPunct="1"/>
            <a:r>
              <a:rPr lang="zh-CN" altLang="en-US" smtClean="0"/>
              <a:t>水平分解</a:t>
            </a:r>
          </a:p>
          <a:p>
            <a:pPr lvl="2" algn="just" eaLnBrk="1" hangingPunct="1"/>
            <a:r>
              <a:rPr lang="zh-CN" altLang="en-US" sz="2600" smtClean="0"/>
              <a:t>什么是水平分解</a:t>
            </a:r>
          </a:p>
          <a:p>
            <a:pPr lvl="3" algn="just" eaLnBrk="1" hangingPunct="1"/>
            <a:r>
              <a:rPr lang="zh-CN" altLang="en-US" sz="2800" smtClean="0"/>
              <a:t>把</a:t>
            </a:r>
            <a:r>
              <a:rPr lang="en-US" altLang="zh-CN" sz="2800" smtClean="0"/>
              <a:t>(</a:t>
            </a:r>
            <a:r>
              <a:rPr lang="zh-CN" altLang="en-US" sz="2800" smtClean="0"/>
              <a:t>基本</a:t>
            </a:r>
            <a:r>
              <a:rPr lang="en-US" altLang="zh-CN" sz="2800" smtClean="0"/>
              <a:t>)</a:t>
            </a:r>
            <a:r>
              <a:rPr lang="zh-CN" altLang="en-US" sz="2800" smtClean="0"/>
              <a:t>关系的元组分为若干子集合，定义每个子集合为一个子关系，以提高系统的效率。</a:t>
            </a:r>
          </a:p>
        </p:txBody>
      </p:sp>
      <p:sp>
        <p:nvSpPr>
          <p:cNvPr id="2" name="日期占位符 1"/>
          <p:cNvSpPr>
            <a:spLocks noGrp="1"/>
          </p:cNvSpPr>
          <p:nvPr>
            <p:ph type="dt" sz="half" idx="10"/>
          </p:nvPr>
        </p:nvSpPr>
        <p:spPr/>
        <p:txBody>
          <a:bodyPr/>
          <a:lstStyle/>
          <a:p>
            <a:pPr>
              <a:defRPr/>
            </a:pPr>
            <a:fld id="{A15EC072-6434-4AB9-9CB7-F4125E84CCAF}"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222</a:t>
            </a:fld>
            <a:endParaRPr lang="en-US" altLang="zh-CN"/>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07875" name="Rectangle 2"/>
          <p:cNvSpPr>
            <a:spLocks noGrp="1" noChangeArrowheads="1"/>
          </p:cNvSpPr>
          <p:nvPr>
            <p:ph type="title"/>
          </p:nvPr>
        </p:nvSpPr>
        <p:spPr/>
        <p:txBody>
          <a:bodyPr/>
          <a:lstStyle/>
          <a:p>
            <a:pPr eaLnBrk="1" hangingPunct="1"/>
            <a:r>
              <a:rPr lang="zh-CN" altLang="en-US" smtClean="0"/>
              <a:t>数据模型的优化（续）</a:t>
            </a:r>
          </a:p>
        </p:txBody>
      </p:sp>
      <p:sp>
        <p:nvSpPr>
          <p:cNvPr id="207876" name="Rectangle 3"/>
          <p:cNvSpPr>
            <a:spLocks noGrp="1" noChangeArrowheads="1"/>
          </p:cNvSpPr>
          <p:nvPr>
            <p:ph type="body" idx="1"/>
          </p:nvPr>
        </p:nvSpPr>
        <p:spPr>
          <a:xfrm>
            <a:off x="468313" y="1916113"/>
            <a:ext cx="8280400" cy="4114800"/>
          </a:xfrm>
        </p:spPr>
        <p:txBody>
          <a:bodyPr/>
          <a:lstStyle/>
          <a:p>
            <a:pPr eaLnBrk="1" hangingPunct="1">
              <a:lnSpc>
                <a:spcPct val="110000"/>
              </a:lnSpc>
            </a:pPr>
            <a:r>
              <a:rPr lang="zh-CN" altLang="en-US" sz="3400" dirty="0" smtClean="0"/>
              <a:t>水平分解的适用范围</a:t>
            </a:r>
          </a:p>
          <a:p>
            <a:pPr lvl="1" eaLnBrk="1" hangingPunct="1">
              <a:lnSpc>
                <a:spcPct val="110000"/>
              </a:lnSpc>
            </a:pPr>
            <a:r>
              <a:rPr lang="en-US" altLang="zh-CN" sz="3400" dirty="0" smtClean="0"/>
              <a:t>1.  </a:t>
            </a:r>
            <a:r>
              <a:rPr lang="zh-CN" altLang="en-US" sz="3400" dirty="0" smtClean="0"/>
              <a:t>满足“</a:t>
            </a:r>
            <a:r>
              <a:rPr lang="en-US" altLang="zh-CN" sz="3400" dirty="0" smtClean="0"/>
              <a:t>80/20</a:t>
            </a:r>
            <a:r>
              <a:rPr lang="zh-CN" altLang="en-US" sz="3400" dirty="0" smtClean="0"/>
              <a:t>原则”的应用</a:t>
            </a:r>
          </a:p>
          <a:p>
            <a:pPr lvl="2" eaLnBrk="1" hangingPunct="1">
              <a:lnSpc>
                <a:spcPct val="110000"/>
              </a:lnSpc>
            </a:pPr>
            <a:r>
              <a:rPr lang="en-US" altLang="zh-CN" sz="3000" dirty="0" smtClean="0"/>
              <a:t>80/20</a:t>
            </a:r>
            <a:r>
              <a:rPr lang="zh-CN" altLang="en-US" sz="3000" dirty="0" smtClean="0"/>
              <a:t>原则：一个大关系中，经常被使用的数据只是关系的一部分，约</a:t>
            </a:r>
            <a:r>
              <a:rPr lang="en-US" altLang="zh-CN" sz="3000" dirty="0" smtClean="0"/>
              <a:t>20%</a:t>
            </a:r>
          </a:p>
          <a:p>
            <a:pPr lvl="2" algn="just" eaLnBrk="1" hangingPunct="1">
              <a:lnSpc>
                <a:spcPct val="110000"/>
              </a:lnSpc>
            </a:pPr>
            <a:r>
              <a:rPr lang="zh-CN" altLang="en-US" sz="3000" dirty="0" smtClean="0"/>
              <a:t>把经常使用的数据分解出来，形成一个子关系，可以减少查询的数据量。 </a:t>
            </a:r>
            <a:endParaRPr lang="zh-CN" altLang="en-US" dirty="0" smtClean="0"/>
          </a:p>
        </p:txBody>
      </p:sp>
      <p:sp>
        <p:nvSpPr>
          <p:cNvPr id="2" name="日期占位符 1"/>
          <p:cNvSpPr>
            <a:spLocks noGrp="1"/>
          </p:cNvSpPr>
          <p:nvPr>
            <p:ph type="dt" sz="half" idx="10"/>
          </p:nvPr>
        </p:nvSpPr>
        <p:spPr/>
        <p:txBody>
          <a:bodyPr/>
          <a:lstStyle/>
          <a:p>
            <a:pPr>
              <a:defRPr/>
            </a:pPr>
            <a:fld id="{1FA29EE5-8734-4472-A038-7501B36504C4}"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223</a:t>
            </a:fld>
            <a:endParaRPr lang="en-US" altLang="zh-CN"/>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08899" name="Rectangle 2"/>
          <p:cNvSpPr>
            <a:spLocks noGrp="1" noChangeArrowheads="1"/>
          </p:cNvSpPr>
          <p:nvPr>
            <p:ph type="title"/>
          </p:nvPr>
        </p:nvSpPr>
        <p:spPr/>
        <p:txBody>
          <a:bodyPr/>
          <a:lstStyle/>
          <a:p>
            <a:pPr eaLnBrk="1" hangingPunct="1"/>
            <a:r>
              <a:rPr lang="zh-CN" altLang="en-US" smtClean="0"/>
              <a:t>数据模型的优化（续）</a:t>
            </a:r>
          </a:p>
        </p:txBody>
      </p:sp>
      <p:sp>
        <p:nvSpPr>
          <p:cNvPr id="208900" name="Rectangle 3"/>
          <p:cNvSpPr>
            <a:spLocks noGrp="1" noChangeArrowheads="1"/>
          </p:cNvSpPr>
          <p:nvPr>
            <p:ph type="body" idx="1"/>
          </p:nvPr>
        </p:nvSpPr>
        <p:spPr>
          <a:xfrm>
            <a:off x="395288" y="1916113"/>
            <a:ext cx="7772400" cy="4114800"/>
          </a:xfrm>
        </p:spPr>
        <p:txBody>
          <a:bodyPr/>
          <a:lstStyle/>
          <a:p>
            <a:pPr eaLnBrk="1" hangingPunct="1">
              <a:lnSpc>
                <a:spcPct val="110000"/>
              </a:lnSpc>
            </a:pPr>
            <a:r>
              <a:rPr lang="zh-CN" altLang="en-US" sz="3400" dirty="0" smtClean="0"/>
              <a:t>水平分解的适用范围</a:t>
            </a:r>
          </a:p>
          <a:p>
            <a:pPr lvl="1" eaLnBrk="1" hangingPunct="1">
              <a:lnSpc>
                <a:spcPct val="110000"/>
              </a:lnSpc>
              <a:spcBef>
                <a:spcPct val="10000"/>
              </a:spcBef>
            </a:pPr>
            <a:r>
              <a:rPr lang="en-US" altLang="zh-CN" sz="3400" dirty="0" smtClean="0"/>
              <a:t>2. </a:t>
            </a:r>
            <a:r>
              <a:rPr lang="zh-CN" altLang="en-US" sz="3400" dirty="0" smtClean="0"/>
              <a:t>并发事务经常存取不相交的数据</a:t>
            </a:r>
          </a:p>
          <a:p>
            <a:pPr lvl="2" algn="just" eaLnBrk="1" hangingPunct="1">
              <a:lnSpc>
                <a:spcPct val="110000"/>
              </a:lnSpc>
            </a:pPr>
            <a:r>
              <a:rPr lang="zh-CN" altLang="en-US" sz="3000" dirty="0" smtClean="0"/>
              <a:t>如果关系</a:t>
            </a:r>
            <a:r>
              <a:rPr lang="en-US" altLang="zh-CN" sz="3000" i="1" dirty="0" smtClean="0"/>
              <a:t>R</a:t>
            </a:r>
            <a:r>
              <a:rPr lang="zh-CN" altLang="en-US" sz="3000" dirty="0" smtClean="0"/>
              <a:t>上具有</a:t>
            </a:r>
            <a:r>
              <a:rPr lang="en-US" altLang="zh-CN" sz="3000" i="1" dirty="0" smtClean="0"/>
              <a:t>n</a:t>
            </a:r>
            <a:r>
              <a:rPr lang="zh-CN" altLang="en-US" sz="3000" dirty="0" smtClean="0"/>
              <a:t>个事务，而且多数事务存取的数据不相交，则</a:t>
            </a:r>
            <a:r>
              <a:rPr lang="en-US" altLang="zh-CN" sz="3000" i="1" dirty="0" smtClean="0"/>
              <a:t>R</a:t>
            </a:r>
            <a:r>
              <a:rPr lang="zh-CN" altLang="en-US" sz="3000" dirty="0" smtClean="0"/>
              <a:t>可分解为少于或等于</a:t>
            </a:r>
            <a:r>
              <a:rPr lang="en-US" altLang="zh-CN" sz="3000" i="1" dirty="0" smtClean="0"/>
              <a:t>n</a:t>
            </a:r>
            <a:r>
              <a:rPr lang="zh-CN" altLang="en-US" sz="3000" dirty="0" smtClean="0"/>
              <a:t>个子关系，使每个事务存取的数据对应一个关系。</a:t>
            </a:r>
          </a:p>
          <a:p>
            <a:pPr lvl="1" eaLnBrk="1" hangingPunct="1"/>
            <a:endParaRPr lang="en-US" altLang="zh-CN" dirty="0" smtClean="0"/>
          </a:p>
        </p:txBody>
      </p:sp>
      <p:sp>
        <p:nvSpPr>
          <p:cNvPr id="2" name="日期占位符 1"/>
          <p:cNvSpPr>
            <a:spLocks noGrp="1"/>
          </p:cNvSpPr>
          <p:nvPr>
            <p:ph type="dt" sz="half" idx="10"/>
          </p:nvPr>
        </p:nvSpPr>
        <p:spPr/>
        <p:txBody>
          <a:bodyPr/>
          <a:lstStyle/>
          <a:p>
            <a:pPr>
              <a:defRPr/>
            </a:pPr>
            <a:fld id="{DDB93967-D094-478D-AE56-30FE2B0A8A7C}"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224</a:t>
            </a:fld>
            <a:endParaRPr lang="en-US" altLang="zh-CN"/>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09923" name="Rectangle 2"/>
          <p:cNvSpPr>
            <a:spLocks noGrp="1" noChangeArrowheads="1"/>
          </p:cNvSpPr>
          <p:nvPr>
            <p:ph type="title"/>
          </p:nvPr>
        </p:nvSpPr>
        <p:spPr/>
        <p:txBody>
          <a:bodyPr/>
          <a:lstStyle/>
          <a:p>
            <a:pPr eaLnBrk="1" hangingPunct="1"/>
            <a:r>
              <a:rPr lang="zh-CN" altLang="en-US" smtClean="0"/>
              <a:t>数据模型的优化（续）</a:t>
            </a:r>
          </a:p>
        </p:txBody>
      </p:sp>
      <p:sp>
        <p:nvSpPr>
          <p:cNvPr id="209924" name="Rectangle 3"/>
          <p:cNvSpPr>
            <a:spLocks noGrp="1" noChangeArrowheads="1"/>
          </p:cNvSpPr>
          <p:nvPr>
            <p:ph type="body" idx="1"/>
          </p:nvPr>
        </p:nvSpPr>
        <p:spPr>
          <a:xfrm>
            <a:off x="755650" y="1916112"/>
            <a:ext cx="7772400" cy="4321199"/>
          </a:xfrm>
        </p:spPr>
        <p:txBody>
          <a:bodyPr/>
          <a:lstStyle/>
          <a:p>
            <a:pPr eaLnBrk="1" hangingPunct="1">
              <a:lnSpc>
                <a:spcPct val="110000"/>
              </a:lnSpc>
              <a:spcBef>
                <a:spcPct val="50000"/>
              </a:spcBef>
            </a:pPr>
            <a:r>
              <a:rPr lang="zh-CN" altLang="en-US" dirty="0" smtClean="0"/>
              <a:t>垂直分解</a:t>
            </a:r>
          </a:p>
          <a:p>
            <a:pPr lvl="1" algn="just" eaLnBrk="1" hangingPunct="1">
              <a:lnSpc>
                <a:spcPct val="110000"/>
              </a:lnSpc>
              <a:spcBef>
                <a:spcPct val="50000"/>
              </a:spcBef>
            </a:pPr>
            <a:r>
              <a:rPr lang="zh-CN" altLang="en-US" sz="3000" dirty="0" smtClean="0"/>
              <a:t>什么是垂直分解</a:t>
            </a:r>
          </a:p>
          <a:p>
            <a:pPr lvl="2" algn="just" eaLnBrk="1" hangingPunct="1">
              <a:lnSpc>
                <a:spcPct val="110000"/>
              </a:lnSpc>
              <a:spcBef>
                <a:spcPct val="50000"/>
              </a:spcBef>
            </a:pPr>
            <a:r>
              <a:rPr lang="zh-CN" altLang="en-US" sz="3000" dirty="0" smtClean="0"/>
              <a:t>把关系模式</a:t>
            </a:r>
            <a:r>
              <a:rPr lang="en-US" altLang="zh-CN" sz="3000" i="1" dirty="0" smtClean="0"/>
              <a:t>R</a:t>
            </a:r>
            <a:r>
              <a:rPr lang="zh-CN" altLang="en-US" sz="3000" dirty="0" smtClean="0"/>
              <a:t>的属性分解为若干子集合，形成若干子关系模式。</a:t>
            </a:r>
          </a:p>
          <a:p>
            <a:pPr lvl="1" algn="just" eaLnBrk="1" hangingPunct="1">
              <a:lnSpc>
                <a:spcPct val="110000"/>
              </a:lnSpc>
              <a:spcBef>
                <a:spcPct val="50000"/>
              </a:spcBef>
            </a:pPr>
            <a:r>
              <a:rPr lang="zh-CN" altLang="en-US" dirty="0" smtClean="0"/>
              <a:t>垂直分解的原则</a:t>
            </a:r>
          </a:p>
          <a:p>
            <a:pPr lvl="3" algn="just" eaLnBrk="1" hangingPunct="1">
              <a:lnSpc>
                <a:spcPct val="110000"/>
              </a:lnSpc>
              <a:spcBef>
                <a:spcPct val="50000"/>
              </a:spcBef>
            </a:pPr>
            <a:r>
              <a:rPr lang="zh-CN" altLang="en-US" sz="2800" dirty="0" smtClean="0"/>
              <a:t>经常在一起使用的属性从</a:t>
            </a:r>
            <a:r>
              <a:rPr lang="en-US" altLang="zh-CN" sz="2800" i="1" dirty="0" smtClean="0"/>
              <a:t>R</a:t>
            </a:r>
            <a:r>
              <a:rPr lang="zh-CN" altLang="en-US" sz="2800" dirty="0" smtClean="0"/>
              <a:t>中分解出来形成一个子关系模式。</a:t>
            </a:r>
          </a:p>
        </p:txBody>
      </p:sp>
      <p:sp>
        <p:nvSpPr>
          <p:cNvPr id="2" name="日期占位符 1"/>
          <p:cNvSpPr>
            <a:spLocks noGrp="1"/>
          </p:cNvSpPr>
          <p:nvPr>
            <p:ph type="dt" sz="half" idx="10"/>
          </p:nvPr>
        </p:nvSpPr>
        <p:spPr/>
        <p:txBody>
          <a:bodyPr/>
          <a:lstStyle/>
          <a:p>
            <a:pPr>
              <a:defRPr/>
            </a:pPr>
            <a:fld id="{DAB18B87-4474-4654-B1A8-2A917EDFB651}"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225</a:t>
            </a:fld>
            <a:endParaRPr lang="en-US" altLang="zh-CN"/>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10947" name="Rectangle 2"/>
          <p:cNvSpPr>
            <a:spLocks noGrp="1" noChangeArrowheads="1"/>
          </p:cNvSpPr>
          <p:nvPr>
            <p:ph type="title"/>
          </p:nvPr>
        </p:nvSpPr>
        <p:spPr/>
        <p:txBody>
          <a:bodyPr/>
          <a:lstStyle/>
          <a:p>
            <a:pPr eaLnBrk="1" hangingPunct="1"/>
            <a:r>
              <a:rPr lang="zh-CN" altLang="en-US" smtClean="0"/>
              <a:t>数据模型的优化（续）</a:t>
            </a:r>
          </a:p>
        </p:txBody>
      </p:sp>
      <p:sp>
        <p:nvSpPr>
          <p:cNvPr id="210948" name="Rectangle 3"/>
          <p:cNvSpPr>
            <a:spLocks noGrp="1" noChangeArrowheads="1"/>
          </p:cNvSpPr>
          <p:nvPr>
            <p:ph type="body" idx="1"/>
          </p:nvPr>
        </p:nvSpPr>
        <p:spPr/>
        <p:txBody>
          <a:bodyPr/>
          <a:lstStyle/>
          <a:p>
            <a:pPr algn="just" eaLnBrk="1" hangingPunct="1">
              <a:lnSpc>
                <a:spcPct val="110000"/>
              </a:lnSpc>
              <a:spcBef>
                <a:spcPct val="60000"/>
              </a:spcBef>
            </a:pPr>
            <a:r>
              <a:rPr lang="zh-CN" altLang="en-US" sz="3400" dirty="0" smtClean="0"/>
              <a:t>垂直分解的优点</a:t>
            </a:r>
          </a:p>
          <a:p>
            <a:pPr lvl="1" algn="just" eaLnBrk="1" hangingPunct="1">
              <a:lnSpc>
                <a:spcPct val="70000"/>
              </a:lnSpc>
              <a:spcBef>
                <a:spcPct val="60000"/>
              </a:spcBef>
            </a:pPr>
            <a:r>
              <a:rPr lang="zh-CN" altLang="en-US" sz="3400" dirty="0" smtClean="0"/>
              <a:t>可以提高某些事务的效率</a:t>
            </a:r>
          </a:p>
          <a:p>
            <a:pPr eaLnBrk="1" hangingPunct="1">
              <a:lnSpc>
                <a:spcPct val="110000"/>
              </a:lnSpc>
              <a:spcBef>
                <a:spcPct val="60000"/>
              </a:spcBef>
            </a:pPr>
            <a:r>
              <a:rPr lang="zh-CN" altLang="en-US" sz="3400" dirty="0" smtClean="0"/>
              <a:t>垂直分解的缺点</a:t>
            </a:r>
          </a:p>
          <a:p>
            <a:pPr lvl="1" algn="just" eaLnBrk="1" hangingPunct="1">
              <a:spcBef>
                <a:spcPct val="60000"/>
              </a:spcBef>
            </a:pPr>
            <a:r>
              <a:rPr lang="zh-CN" altLang="en-US" sz="3400" dirty="0" smtClean="0"/>
              <a:t>可能使另一些事务不得不执行连接操作，从而降低了效率。</a:t>
            </a:r>
          </a:p>
        </p:txBody>
      </p:sp>
      <p:sp>
        <p:nvSpPr>
          <p:cNvPr id="2" name="日期占位符 1"/>
          <p:cNvSpPr>
            <a:spLocks noGrp="1"/>
          </p:cNvSpPr>
          <p:nvPr>
            <p:ph type="dt" sz="half" idx="10"/>
          </p:nvPr>
        </p:nvSpPr>
        <p:spPr/>
        <p:txBody>
          <a:bodyPr/>
          <a:lstStyle/>
          <a:p>
            <a:pPr>
              <a:defRPr/>
            </a:pPr>
            <a:fld id="{163986AB-A5D0-455C-8B28-37579FDE2A60}"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226</a:t>
            </a:fld>
            <a:endParaRPr lang="en-US" altLang="zh-CN"/>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11971" name="Rectangle 2"/>
          <p:cNvSpPr>
            <a:spLocks noGrp="1" noChangeArrowheads="1"/>
          </p:cNvSpPr>
          <p:nvPr>
            <p:ph type="title"/>
          </p:nvPr>
        </p:nvSpPr>
        <p:spPr/>
        <p:txBody>
          <a:bodyPr/>
          <a:lstStyle/>
          <a:p>
            <a:pPr eaLnBrk="1" hangingPunct="1"/>
            <a:r>
              <a:rPr lang="zh-CN" altLang="en-US" smtClean="0"/>
              <a:t>数据模型的优化（续）</a:t>
            </a:r>
          </a:p>
        </p:txBody>
      </p:sp>
      <p:sp>
        <p:nvSpPr>
          <p:cNvPr id="211972" name="Rectangle 3"/>
          <p:cNvSpPr>
            <a:spLocks noGrp="1" noChangeArrowheads="1"/>
          </p:cNvSpPr>
          <p:nvPr>
            <p:ph type="body" idx="1"/>
          </p:nvPr>
        </p:nvSpPr>
        <p:spPr>
          <a:xfrm>
            <a:off x="395288" y="1844675"/>
            <a:ext cx="8137525" cy="4114800"/>
          </a:xfrm>
        </p:spPr>
        <p:txBody>
          <a:bodyPr/>
          <a:lstStyle/>
          <a:p>
            <a:pPr eaLnBrk="1" hangingPunct="1"/>
            <a:r>
              <a:rPr lang="zh-CN" altLang="en-US" sz="2800" dirty="0" smtClean="0"/>
              <a:t>垂直分解的适用范围</a:t>
            </a:r>
          </a:p>
          <a:p>
            <a:pPr lvl="1" algn="just" eaLnBrk="1" hangingPunct="1"/>
            <a:r>
              <a:rPr lang="zh-CN" altLang="en-US" sz="2800" dirty="0" smtClean="0"/>
              <a:t>取决于分解后</a:t>
            </a:r>
            <a:r>
              <a:rPr lang="en-US" altLang="zh-CN" sz="2800" i="1" dirty="0" smtClean="0"/>
              <a:t>R</a:t>
            </a:r>
            <a:r>
              <a:rPr lang="zh-CN" altLang="en-US" sz="2800" dirty="0" smtClean="0"/>
              <a:t>上的所有事务的总效率是否得到了提高。</a:t>
            </a:r>
          </a:p>
          <a:p>
            <a:pPr algn="just" eaLnBrk="1" hangingPunct="1">
              <a:spcBef>
                <a:spcPct val="70000"/>
              </a:spcBef>
            </a:pPr>
            <a:r>
              <a:rPr lang="zh-CN" altLang="en-US" sz="2800" dirty="0" smtClean="0"/>
              <a:t>进行垂直分解的方法</a:t>
            </a:r>
          </a:p>
          <a:p>
            <a:pPr lvl="1" eaLnBrk="1" hangingPunct="1"/>
            <a:r>
              <a:rPr lang="zh-CN" altLang="en-US" sz="2800" dirty="0" smtClean="0"/>
              <a:t>简单情况：直观分解</a:t>
            </a:r>
          </a:p>
          <a:p>
            <a:pPr lvl="1" eaLnBrk="1" hangingPunct="1"/>
            <a:r>
              <a:rPr lang="zh-CN" altLang="en-US" sz="2800" dirty="0" smtClean="0"/>
              <a:t>复杂情况：用第五章中的模式分解算法</a:t>
            </a:r>
          </a:p>
          <a:p>
            <a:pPr lvl="1" algn="just" eaLnBrk="1" hangingPunct="1"/>
            <a:r>
              <a:rPr lang="zh-CN" altLang="en-US" sz="2800" dirty="0" smtClean="0"/>
              <a:t>垂直分解必须不损失关系模式的语义</a:t>
            </a:r>
            <a:r>
              <a:rPr lang="en-US" altLang="zh-CN" sz="2800" dirty="0" smtClean="0"/>
              <a:t>(</a:t>
            </a:r>
            <a:r>
              <a:rPr lang="zh-CN" altLang="en-US" sz="2800" dirty="0" smtClean="0"/>
              <a:t>保持无损连接性和保持函数依赖</a:t>
            </a:r>
            <a:r>
              <a:rPr lang="en-US" altLang="zh-CN" sz="2800" dirty="0" smtClean="0"/>
              <a:t>)</a:t>
            </a:r>
            <a:r>
              <a:rPr lang="zh-CN" altLang="en-US" sz="2800" dirty="0" smtClean="0"/>
              <a:t>。</a:t>
            </a:r>
          </a:p>
        </p:txBody>
      </p:sp>
      <p:sp>
        <p:nvSpPr>
          <p:cNvPr id="2" name="日期占位符 1"/>
          <p:cNvSpPr>
            <a:spLocks noGrp="1"/>
          </p:cNvSpPr>
          <p:nvPr>
            <p:ph type="dt" sz="half" idx="10"/>
          </p:nvPr>
        </p:nvSpPr>
        <p:spPr/>
        <p:txBody>
          <a:bodyPr/>
          <a:lstStyle/>
          <a:p>
            <a:pPr>
              <a:defRPr/>
            </a:pPr>
            <a:fld id="{2C9FB1E9-BE01-4141-99B1-254C9C3DD652}"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227</a:t>
            </a:fld>
            <a:endParaRPr lang="en-US" altLang="zh-CN"/>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12995" name="Rectangle 2"/>
          <p:cNvSpPr>
            <a:spLocks noGrp="1" noChangeArrowheads="1"/>
          </p:cNvSpPr>
          <p:nvPr>
            <p:ph type="title"/>
          </p:nvPr>
        </p:nvSpPr>
        <p:spPr/>
        <p:txBody>
          <a:bodyPr/>
          <a:lstStyle/>
          <a:p>
            <a:pPr eaLnBrk="1" hangingPunct="1"/>
            <a:r>
              <a:rPr lang="zh-CN" altLang="en-US" smtClean="0"/>
              <a:t>逻辑结构设计</a:t>
            </a:r>
          </a:p>
        </p:txBody>
      </p:sp>
      <p:sp>
        <p:nvSpPr>
          <p:cNvPr id="212996" name="Rectangle 3"/>
          <p:cNvSpPr>
            <a:spLocks noGrp="1" noChangeArrowheads="1"/>
          </p:cNvSpPr>
          <p:nvPr>
            <p:ph type="body" idx="1"/>
          </p:nvPr>
        </p:nvSpPr>
        <p:spPr/>
        <p:txBody>
          <a:bodyPr/>
          <a:lstStyle/>
          <a:p>
            <a:pPr eaLnBrk="1" hangingPunct="1">
              <a:lnSpc>
                <a:spcPct val="140000"/>
              </a:lnSpc>
            </a:pPr>
            <a:r>
              <a:rPr lang="en-US" altLang="zh-CN" dirty="0" smtClean="0"/>
              <a:t>E-R</a:t>
            </a:r>
            <a:r>
              <a:rPr lang="zh-CN" altLang="en-US" dirty="0" smtClean="0"/>
              <a:t>图向关系模型的转换</a:t>
            </a:r>
          </a:p>
          <a:p>
            <a:pPr eaLnBrk="1" hangingPunct="1">
              <a:lnSpc>
                <a:spcPct val="140000"/>
              </a:lnSpc>
            </a:pPr>
            <a:r>
              <a:rPr lang="zh-CN" altLang="en-US" dirty="0" smtClean="0"/>
              <a:t>向特定</a:t>
            </a:r>
            <a:r>
              <a:rPr lang="en-US" altLang="zh-CN" dirty="0" smtClean="0"/>
              <a:t>DBMS</a:t>
            </a:r>
            <a:r>
              <a:rPr lang="zh-CN" altLang="en-US" dirty="0" smtClean="0"/>
              <a:t>规定的模型进行转换</a:t>
            </a:r>
          </a:p>
          <a:p>
            <a:pPr eaLnBrk="1" hangingPunct="1">
              <a:lnSpc>
                <a:spcPct val="140000"/>
              </a:lnSpc>
            </a:pPr>
            <a:r>
              <a:rPr lang="zh-CN" altLang="en-US" dirty="0" smtClean="0"/>
              <a:t>数据模型的优化</a:t>
            </a:r>
          </a:p>
          <a:p>
            <a:pPr eaLnBrk="1" hangingPunct="1">
              <a:lnSpc>
                <a:spcPct val="140000"/>
              </a:lnSpc>
            </a:pPr>
            <a:r>
              <a:rPr lang="zh-CN" altLang="en-US" dirty="0" smtClean="0">
                <a:solidFill>
                  <a:schemeClr val="accent2"/>
                </a:solidFill>
              </a:rPr>
              <a:t>设计用户子模式</a:t>
            </a:r>
          </a:p>
          <a:p>
            <a:pPr eaLnBrk="1" hangingPunct="1">
              <a:buFont typeface="Wingdings" pitchFamily="2" charset="2"/>
              <a:buNone/>
            </a:pPr>
            <a:endParaRPr lang="en-US" altLang="zh-CN" dirty="0" smtClean="0"/>
          </a:p>
        </p:txBody>
      </p:sp>
      <p:sp>
        <p:nvSpPr>
          <p:cNvPr id="2" name="日期占位符 1"/>
          <p:cNvSpPr>
            <a:spLocks noGrp="1"/>
          </p:cNvSpPr>
          <p:nvPr>
            <p:ph type="dt" sz="half" idx="10"/>
          </p:nvPr>
        </p:nvSpPr>
        <p:spPr/>
        <p:txBody>
          <a:bodyPr/>
          <a:lstStyle/>
          <a:p>
            <a:pPr>
              <a:defRPr/>
            </a:pPr>
            <a:fld id="{D4122020-11BB-4961-91E7-6EBB66128C7E}"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228</a:t>
            </a:fld>
            <a:endParaRPr lang="en-US" altLang="zh-CN"/>
          </a:p>
        </p:txBody>
      </p:sp>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14019" name="Rectangle 2"/>
          <p:cNvSpPr>
            <a:spLocks noGrp="1" noChangeArrowheads="1"/>
          </p:cNvSpPr>
          <p:nvPr>
            <p:ph type="title"/>
          </p:nvPr>
        </p:nvSpPr>
        <p:spPr/>
        <p:txBody>
          <a:bodyPr/>
          <a:lstStyle/>
          <a:p>
            <a:pPr eaLnBrk="1" hangingPunct="1"/>
            <a:r>
              <a:rPr lang="zh-CN" altLang="en-US" smtClean="0"/>
              <a:t>设计用户子模式</a:t>
            </a:r>
          </a:p>
        </p:txBody>
      </p:sp>
      <p:sp>
        <p:nvSpPr>
          <p:cNvPr id="214020" name="Rectangle 3"/>
          <p:cNvSpPr>
            <a:spLocks noGrp="1" noChangeArrowheads="1"/>
          </p:cNvSpPr>
          <p:nvPr>
            <p:ph type="body" idx="1"/>
          </p:nvPr>
        </p:nvSpPr>
        <p:spPr/>
        <p:txBody>
          <a:bodyPr/>
          <a:lstStyle/>
          <a:p>
            <a:pPr eaLnBrk="1" hangingPunct="1"/>
            <a:r>
              <a:rPr lang="zh-CN" altLang="en-US" sz="2600" dirty="0" smtClean="0"/>
              <a:t>定义数据库模式主要是从系统的时间效率、空间效率、易维护等角度出发。</a:t>
            </a:r>
          </a:p>
          <a:p>
            <a:pPr eaLnBrk="1" hangingPunct="1"/>
            <a:endParaRPr lang="zh-CN" altLang="en-US" sz="2600" dirty="0" smtClean="0"/>
          </a:p>
          <a:p>
            <a:pPr eaLnBrk="1" hangingPunct="1"/>
            <a:r>
              <a:rPr lang="zh-CN" altLang="en-US" sz="2600" dirty="0" smtClean="0"/>
              <a:t>定义用户外模式时应该更注重考虑用户的习惯与方便。包括三个方面：</a:t>
            </a:r>
          </a:p>
          <a:p>
            <a:pPr eaLnBrk="1" hangingPunct="1">
              <a:buFont typeface="Wingdings" pitchFamily="2" charset="2"/>
              <a:buNone/>
            </a:pPr>
            <a:r>
              <a:rPr lang="zh-CN" altLang="en-US" sz="2600" dirty="0" smtClean="0"/>
              <a:t>  </a:t>
            </a:r>
            <a:endParaRPr lang="zh-CN" altLang="en-US" dirty="0" smtClean="0"/>
          </a:p>
        </p:txBody>
      </p:sp>
      <p:sp>
        <p:nvSpPr>
          <p:cNvPr id="2" name="日期占位符 1"/>
          <p:cNvSpPr>
            <a:spLocks noGrp="1"/>
          </p:cNvSpPr>
          <p:nvPr>
            <p:ph type="dt" sz="half" idx="10"/>
          </p:nvPr>
        </p:nvSpPr>
        <p:spPr/>
        <p:txBody>
          <a:bodyPr/>
          <a:lstStyle/>
          <a:p>
            <a:pPr>
              <a:defRPr/>
            </a:pPr>
            <a:fld id="{D36F129C-93E3-4425-B1D5-72ED5CF3AD2A}"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229</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4579" name="Rectangle 2"/>
          <p:cNvSpPr>
            <a:spLocks noGrp="1" noChangeArrowheads="1"/>
          </p:cNvSpPr>
          <p:nvPr>
            <p:ph type="title"/>
          </p:nvPr>
        </p:nvSpPr>
        <p:spPr/>
        <p:txBody>
          <a:bodyPr/>
          <a:lstStyle/>
          <a:p>
            <a:pPr eaLnBrk="1" hangingPunct="1"/>
            <a:r>
              <a:rPr lang="zh-CN" altLang="en-US" smtClean="0"/>
              <a:t>数据库设计的基本步骤（续）</a:t>
            </a:r>
          </a:p>
        </p:txBody>
      </p:sp>
      <p:sp>
        <p:nvSpPr>
          <p:cNvPr id="24580" name="Rectangle 3"/>
          <p:cNvSpPr>
            <a:spLocks noGrp="1" noChangeArrowheads="1"/>
          </p:cNvSpPr>
          <p:nvPr>
            <p:ph type="body" idx="1"/>
          </p:nvPr>
        </p:nvSpPr>
        <p:spPr/>
        <p:txBody>
          <a:bodyPr/>
          <a:lstStyle/>
          <a:p>
            <a:pPr eaLnBrk="1" hangingPunct="1">
              <a:lnSpc>
                <a:spcPct val="150000"/>
              </a:lnSpc>
              <a:buFont typeface="Wingdings" pitchFamily="2" charset="2"/>
              <a:buNone/>
            </a:pPr>
            <a:r>
              <a:rPr lang="en-US" altLang="zh-CN" dirty="0" smtClean="0"/>
              <a:t>	</a:t>
            </a:r>
            <a:r>
              <a:rPr lang="en-US" altLang="zh-CN" dirty="0" smtClean="0">
                <a:solidFill>
                  <a:schemeClr val="accent2"/>
                </a:solidFill>
              </a:rPr>
              <a:t>⒊</a:t>
            </a:r>
            <a:r>
              <a:rPr lang="zh-CN" altLang="en-US" dirty="0" smtClean="0">
                <a:solidFill>
                  <a:schemeClr val="accent2"/>
                </a:solidFill>
              </a:rPr>
              <a:t>逻辑结构设计阶段</a:t>
            </a:r>
          </a:p>
          <a:p>
            <a:pPr lvl="1" eaLnBrk="1" hangingPunct="1">
              <a:lnSpc>
                <a:spcPct val="150000"/>
              </a:lnSpc>
            </a:pPr>
            <a:r>
              <a:rPr lang="zh-CN" altLang="en-US" dirty="0" smtClean="0"/>
              <a:t>将概念结构转换为某个</a:t>
            </a:r>
            <a:r>
              <a:rPr lang="en-US" altLang="zh-CN" dirty="0" smtClean="0"/>
              <a:t>DBMS</a:t>
            </a:r>
            <a:r>
              <a:rPr lang="zh-CN" altLang="en-US" dirty="0" smtClean="0"/>
              <a:t>所支持的数据模型</a:t>
            </a:r>
          </a:p>
          <a:p>
            <a:pPr lvl="1" eaLnBrk="1" hangingPunct="1">
              <a:lnSpc>
                <a:spcPct val="150000"/>
              </a:lnSpc>
            </a:pPr>
            <a:r>
              <a:rPr lang="zh-CN" altLang="en-US" dirty="0" smtClean="0"/>
              <a:t>对其进行优化</a:t>
            </a:r>
          </a:p>
          <a:p>
            <a:pPr eaLnBrk="1" hangingPunct="1">
              <a:lnSpc>
                <a:spcPct val="130000"/>
              </a:lnSpc>
            </a:pPr>
            <a:endParaRPr lang="zh-CN" altLang="en-US" dirty="0" smtClean="0"/>
          </a:p>
          <a:p>
            <a:pPr eaLnBrk="1" hangingPunct="1">
              <a:lnSpc>
                <a:spcPct val="110000"/>
              </a:lnSpc>
              <a:buFont typeface="Wingdings" pitchFamily="2" charset="2"/>
              <a:buNone/>
            </a:pPr>
            <a:endParaRPr lang="en-US" altLang="zh-CN" dirty="0" smtClean="0"/>
          </a:p>
        </p:txBody>
      </p:sp>
      <p:sp>
        <p:nvSpPr>
          <p:cNvPr id="2" name="日期占位符 1"/>
          <p:cNvSpPr>
            <a:spLocks noGrp="1"/>
          </p:cNvSpPr>
          <p:nvPr>
            <p:ph type="dt" sz="half" idx="10"/>
          </p:nvPr>
        </p:nvSpPr>
        <p:spPr/>
        <p:txBody>
          <a:bodyPr/>
          <a:lstStyle/>
          <a:p>
            <a:pPr>
              <a:defRPr/>
            </a:pPr>
            <a:fld id="{FB15FC2B-709D-48BB-BA00-D56E5528D04E}"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Effect transition="in" filter="fade">
                                      <p:cBhvr>
                                        <p:cTn id="7" dur="1000"/>
                                        <p:tgtEl>
                                          <p:spTgt spid="24580">
                                            <p:txEl>
                                              <p:pRg st="0" end="0"/>
                                            </p:txEl>
                                          </p:spTgt>
                                        </p:tgtEl>
                                      </p:cBhvr>
                                    </p:animEffect>
                                    <p:anim calcmode="lin" valueType="num">
                                      <p:cBhvr>
                                        <p:cTn id="8" dur="1000" fill="hold"/>
                                        <p:tgtEl>
                                          <p:spTgt spid="2458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458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580">
                                            <p:txEl>
                                              <p:pRg st="1" end="1"/>
                                            </p:txEl>
                                          </p:spTgt>
                                        </p:tgtEl>
                                        <p:attrNameLst>
                                          <p:attrName>style.visibility</p:attrName>
                                        </p:attrNameLst>
                                      </p:cBhvr>
                                      <p:to>
                                        <p:strVal val="visible"/>
                                      </p:to>
                                    </p:set>
                                    <p:animEffect transition="in" filter="fade">
                                      <p:cBhvr>
                                        <p:cTn id="12" dur="1000"/>
                                        <p:tgtEl>
                                          <p:spTgt spid="24580">
                                            <p:txEl>
                                              <p:pRg st="1" end="1"/>
                                            </p:txEl>
                                          </p:spTgt>
                                        </p:tgtEl>
                                      </p:cBhvr>
                                    </p:animEffect>
                                    <p:anim calcmode="lin" valueType="num">
                                      <p:cBhvr>
                                        <p:cTn id="13" dur="1000" fill="hold"/>
                                        <p:tgtEl>
                                          <p:spTgt spid="24580">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4580">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580">
                                            <p:txEl>
                                              <p:pRg st="2" end="2"/>
                                            </p:txEl>
                                          </p:spTgt>
                                        </p:tgtEl>
                                        <p:attrNameLst>
                                          <p:attrName>style.visibility</p:attrName>
                                        </p:attrNameLst>
                                      </p:cBhvr>
                                      <p:to>
                                        <p:strVal val="visible"/>
                                      </p:to>
                                    </p:set>
                                    <p:animEffect transition="in" filter="fade">
                                      <p:cBhvr>
                                        <p:cTn id="17" dur="1000"/>
                                        <p:tgtEl>
                                          <p:spTgt spid="24580">
                                            <p:txEl>
                                              <p:pRg st="2" end="2"/>
                                            </p:txEl>
                                          </p:spTgt>
                                        </p:tgtEl>
                                      </p:cBhvr>
                                    </p:animEffect>
                                    <p:anim calcmode="lin" valueType="num">
                                      <p:cBhvr>
                                        <p:cTn id="18" dur="1000" fill="hold"/>
                                        <p:tgtEl>
                                          <p:spTgt spid="24580">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458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15043" name="Rectangle 2"/>
          <p:cNvSpPr>
            <a:spLocks noGrp="1" noChangeArrowheads="1"/>
          </p:cNvSpPr>
          <p:nvPr>
            <p:ph type="title"/>
          </p:nvPr>
        </p:nvSpPr>
        <p:spPr/>
        <p:txBody>
          <a:bodyPr/>
          <a:lstStyle/>
          <a:p>
            <a:pPr eaLnBrk="1" hangingPunct="1"/>
            <a:r>
              <a:rPr lang="zh-CN" altLang="en-US" smtClean="0"/>
              <a:t>设计用户子模式（续）</a:t>
            </a:r>
          </a:p>
        </p:txBody>
      </p:sp>
      <p:sp>
        <p:nvSpPr>
          <p:cNvPr id="215044" name="Rectangle 3"/>
          <p:cNvSpPr>
            <a:spLocks noGrp="1" noChangeArrowheads="1"/>
          </p:cNvSpPr>
          <p:nvPr>
            <p:ph type="body" idx="1"/>
          </p:nvPr>
        </p:nvSpPr>
        <p:spPr/>
        <p:txBody>
          <a:bodyPr/>
          <a:lstStyle/>
          <a:p>
            <a:pPr eaLnBrk="1" hangingPunct="1">
              <a:buFont typeface="Wingdings" pitchFamily="2" charset="2"/>
              <a:buNone/>
            </a:pPr>
            <a:r>
              <a:rPr lang="en-US" altLang="zh-CN" sz="2600" smtClean="0"/>
              <a:t>(1) </a:t>
            </a:r>
            <a:r>
              <a:rPr lang="zh-CN" altLang="en-US" sz="2600" smtClean="0"/>
              <a:t>使用更符合用户习惯的别名</a:t>
            </a:r>
          </a:p>
          <a:p>
            <a:pPr lvl="1" eaLnBrk="1" hangingPunct="1"/>
            <a:r>
              <a:rPr lang="zh-CN" altLang="en-US" smtClean="0"/>
              <a:t>合并各分</a:t>
            </a:r>
            <a:r>
              <a:rPr lang="en-US" altLang="zh-CN" smtClean="0"/>
              <a:t>E-R</a:t>
            </a:r>
            <a:r>
              <a:rPr lang="zh-CN" altLang="en-US" smtClean="0"/>
              <a:t>图曾做了消除命名冲突的工作，以使数据库系统中同一关系和属性具有唯一的名字。这在设计数据库整体结构时是非常必要的。</a:t>
            </a:r>
          </a:p>
          <a:p>
            <a:pPr lvl="1" eaLnBrk="1" hangingPunct="1"/>
            <a:r>
              <a:rPr lang="zh-CN" altLang="en-US" smtClean="0"/>
              <a:t>但对于某些局部应用，由于改用了不符合用户习惯的属性名，可能会使他们感到不方便，</a:t>
            </a:r>
          </a:p>
        </p:txBody>
      </p:sp>
      <p:sp>
        <p:nvSpPr>
          <p:cNvPr id="2" name="日期占位符 1"/>
          <p:cNvSpPr>
            <a:spLocks noGrp="1"/>
          </p:cNvSpPr>
          <p:nvPr>
            <p:ph type="dt" sz="half" idx="10"/>
          </p:nvPr>
        </p:nvSpPr>
        <p:spPr/>
        <p:txBody>
          <a:bodyPr/>
          <a:lstStyle/>
          <a:p>
            <a:pPr>
              <a:defRPr/>
            </a:pPr>
            <a:fld id="{6393437C-D07E-4D72-9EB2-51F8E103E36F}"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230</a:t>
            </a:fld>
            <a:endParaRPr lang="en-US" altLang="zh-CN"/>
          </a:p>
        </p:txBody>
      </p: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16067" name="Rectangle 2"/>
          <p:cNvSpPr>
            <a:spLocks noGrp="1" noChangeArrowheads="1"/>
          </p:cNvSpPr>
          <p:nvPr>
            <p:ph type="title"/>
          </p:nvPr>
        </p:nvSpPr>
        <p:spPr/>
        <p:txBody>
          <a:bodyPr/>
          <a:lstStyle/>
          <a:p>
            <a:pPr eaLnBrk="1" hangingPunct="1"/>
            <a:r>
              <a:rPr lang="zh-CN" altLang="en-US" smtClean="0"/>
              <a:t>设计用户子模式（续）</a:t>
            </a:r>
          </a:p>
        </p:txBody>
      </p:sp>
      <p:sp>
        <p:nvSpPr>
          <p:cNvPr id="216068" name="Rectangle 3"/>
          <p:cNvSpPr>
            <a:spLocks noGrp="1" noChangeArrowheads="1"/>
          </p:cNvSpPr>
          <p:nvPr>
            <p:ph type="body" idx="1"/>
          </p:nvPr>
        </p:nvSpPr>
        <p:spPr/>
        <p:txBody>
          <a:bodyPr/>
          <a:lstStyle/>
          <a:p>
            <a:pPr eaLnBrk="1" hangingPunct="1">
              <a:buFont typeface="Wingdings" pitchFamily="2" charset="2"/>
              <a:buNone/>
            </a:pPr>
            <a:r>
              <a:rPr lang="en-US" altLang="zh-CN" sz="2600" smtClean="0"/>
              <a:t>(1) </a:t>
            </a:r>
            <a:r>
              <a:rPr lang="zh-CN" altLang="en-US" sz="2600" smtClean="0"/>
              <a:t>使用更符合用户习惯的别名</a:t>
            </a:r>
            <a:r>
              <a:rPr lang="en-US" altLang="zh-CN" sz="2600" smtClean="0"/>
              <a:t>(</a:t>
            </a:r>
            <a:r>
              <a:rPr lang="zh-CN" altLang="en-US" sz="2600" smtClean="0"/>
              <a:t>续</a:t>
            </a:r>
            <a:r>
              <a:rPr lang="en-US" altLang="zh-CN" sz="2600" smtClean="0"/>
              <a:t>)</a:t>
            </a:r>
          </a:p>
          <a:p>
            <a:pPr lvl="1" eaLnBrk="1" hangingPunct="1">
              <a:lnSpc>
                <a:spcPct val="110000"/>
              </a:lnSpc>
            </a:pPr>
            <a:r>
              <a:rPr lang="zh-CN" altLang="en-US" smtClean="0"/>
              <a:t>因此在设计用户的子模式时可以重新定义某些属性名，使其与用户习惯一致。</a:t>
            </a:r>
          </a:p>
          <a:p>
            <a:pPr lvl="1" eaLnBrk="1" hangingPunct="1">
              <a:lnSpc>
                <a:spcPct val="110000"/>
              </a:lnSpc>
            </a:pPr>
            <a:r>
              <a:rPr lang="zh-CN" altLang="en-US" smtClean="0"/>
              <a:t>当然，为了应用的规范化，我们也不应该一味地迁就用户。</a:t>
            </a:r>
          </a:p>
          <a:p>
            <a:pPr lvl="1" eaLnBrk="1" hangingPunct="1">
              <a:buFont typeface="Wingdings" pitchFamily="2" charset="2"/>
              <a:buNone/>
            </a:pPr>
            <a:r>
              <a:rPr lang="zh-CN" altLang="en-US" smtClean="0"/>
              <a:t>例：负责学籍管理的用户习惯于称教师模式的职工号为教师编号。因此可以定义视图，在视图中职工号重定义为教师编号</a:t>
            </a:r>
          </a:p>
          <a:p>
            <a:pPr lvl="1" eaLnBrk="1" hangingPunct="1">
              <a:lnSpc>
                <a:spcPct val="110000"/>
              </a:lnSpc>
              <a:buFont typeface="Wingdings" pitchFamily="2" charset="2"/>
              <a:buNone/>
            </a:pPr>
            <a:endParaRPr lang="en-US" altLang="zh-CN" smtClean="0"/>
          </a:p>
        </p:txBody>
      </p:sp>
      <p:sp>
        <p:nvSpPr>
          <p:cNvPr id="2" name="日期占位符 1"/>
          <p:cNvSpPr>
            <a:spLocks noGrp="1"/>
          </p:cNvSpPr>
          <p:nvPr>
            <p:ph type="dt" sz="half" idx="10"/>
          </p:nvPr>
        </p:nvSpPr>
        <p:spPr/>
        <p:txBody>
          <a:bodyPr/>
          <a:lstStyle/>
          <a:p>
            <a:pPr>
              <a:defRPr/>
            </a:pPr>
            <a:fld id="{A6CD13EF-278F-4354-9200-FDC7447F3E9A}"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231</a:t>
            </a:fld>
            <a:endParaRPr lang="en-US" altLang="zh-CN"/>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17091" name="Rectangle 2"/>
          <p:cNvSpPr>
            <a:spLocks noGrp="1" noChangeArrowheads="1"/>
          </p:cNvSpPr>
          <p:nvPr>
            <p:ph type="title"/>
          </p:nvPr>
        </p:nvSpPr>
        <p:spPr/>
        <p:txBody>
          <a:bodyPr/>
          <a:lstStyle/>
          <a:p>
            <a:pPr eaLnBrk="1" hangingPunct="1"/>
            <a:r>
              <a:rPr lang="zh-CN" altLang="en-US" smtClean="0"/>
              <a:t>设计用户子模式（续）</a:t>
            </a:r>
          </a:p>
        </p:txBody>
      </p:sp>
      <p:sp>
        <p:nvSpPr>
          <p:cNvPr id="217092" name="Rectangle 3"/>
          <p:cNvSpPr>
            <a:spLocks noGrp="1" noChangeArrowheads="1"/>
          </p:cNvSpPr>
          <p:nvPr>
            <p:ph type="body" idx="1"/>
          </p:nvPr>
        </p:nvSpPr>
        <p:spPr/>
        <p:txBody>
          <a:bodyPr/>
          <a:lstStyle/>
          <a:p>
            <a:pPr eaLnBrk="1" hangingPunct="1">
              <a:lnSpc>
                <a:spcPct val="120000"/>
              </a:lnSpc>
              <a:buFont typeface="Wingdings" pitchFamily="2" charset="2"/>
              <a:buNone/>
            </a:pPr>
            <a:r>
              <a:rPr lang="en-US" altLang="zh-CN" smtClean="0"/>
              <a:t> </a:t>
            </a:r>
            <a:r>
              <a:rPr lang="en-US" altLang="zh-CN" sz="2600" smtClean="0"/>
              <a:t>(2) </a:t>
            </a:r>
            <a:r>
              <a:rPr lang="zh-CN" altLang="en-US" sz="2600" smtClean="0"/>
              <a:t>针对不同级别的用户定义不同的外模式，以满足系统对安全性的要求。</a:t>
            </a:r>
          </a:p>
          <a:p>
            <a:pPr eaLnBrk="1" hangingPunct="1">
              <a:lnSpc>
                <a:spcPct val="90000"/>
              </a:lnSpc>
            </a:pPr>
            <a:endParaRPr lang="en-US" altLang="zh-CN" smtClean="0"/>
          </a:p>
        </p:txBody>
      </p:sp>
      <p:sp>
        <p:nvSpPr>
          <p:cNvPr id="2" name="日期占位符 1"/>
          <p:cNvSpPr>
            <a:spLocks noGrp="1"/>
          </p:cNvSpPr>
          <p:nvPr>
            <p:ph type="dt" sz="half" idx="10"/>
          </p:nvPr>
        </p:nvSpPr>
        <p:spPr/>
        <p:txBody>
          <a:bodyPr/>
          <a:lstStyle/>
          <a:p>
            <a:pPr>
              <a:defRPr/>
            </a:pPr>
            <a:fld id="{23E4E1C6-84C5-4E15-B231-C12E5D083B51}"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232</a:t>
            </a:fld>
            <a:endParaRPr lang="en-US" altLang="zh-CN"/>
          </a:p>
        </p:txBody>
      </p:sp>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18115" name="Rectangle 2"/>
          <p:cNvSpPr>
            <a:spLocks noGrp="1" noChangeArrowheads="1"/>
          </p:cNvSpPr>
          <p:nvPr>
            <p:ph type="title"/>
          </p:nvPr>
        </p:nvSpPr>
        <p:spPr/>
        <p:txBody>
          <a:bodyPr/>
          <a:lstStyle/>
          <a:p>
            <a:pPr eaLnBrk="1" hangingPunct="1"/>
            <a:r>
              <a:rPr lang="zh-CN" altLang="en-US" smtClean="0"/>
              <a:t>设计用户子模式（续）</a:t>
            </a:r>
          </a:p>
        </p:txBody>
      </p:sp>
      <p:sp>
        <p:nvSpPr>
          <p:cNvPr id="218116" name="Rectangle 3"/>
          <p:cNvSpPr>
            <a:spLocks noGrp="1" noChangeArrowheads="1"/>
          </p:cNvSpPr>
          <p:nvPr>
            <p:ph type="body" idx="1"/>
          </p:nvPr>
        </p:nvSpPr>
        <p:spPr>
          <a:xfrm>
            <a:off x="539750" y="1700213"/>
            <a:ext cx="8353425" cy="4572000"/>
          </a:xfrm>
        </p:spPr>
        <p:txBody>
          <a:bodyPr/>
          <a:lstStyle/>
          <a:p>
            <a:pPr eaLnBrk="1" hangingPunct="1">
              <a:lnSpc>
                <a:spcPct val="120000"/>
              </a:lnSpc>
              <a:buFont typeface="Wingdings" pitchFamily="2" charset="2"/>
              <a:buNone/>
            </a:pPr>
            <a:r>
              <a:rPr lang="zh-CN" altLang="en-US" sz="2600" smtClean="0"/>
              <a:t>例：</a:t>
            </a:r>
          </a:p>
          <a:p>
            <a:pPr eaLnBrk="1" hangingPunct="1">
              <a:lnSpc>
                <a:spcPct val="110000"/>
              </a:lnSpc>
              <a:buFont typeface="Wingdings" pitchFamily="2" charset="2"/>
              <a:buNone/>
            </a:pPr>
            <a:r>
              <a:rPr lang="zh-CN" altLang="en-US" sz="2600" smtClean="0"/>
              <a:t>	教师关系模式中包括职工号、姓名、性别、出生日期、婚姻状况、学历、学位、政治面貌、职称、职务、工资、工龄等属性。</a:t>
            </a:r>
          </a:p>
          <a:p>
            <a:pPr lvl="1" eaLnBrk="1" hangingPunct="1">
              <a:buFont typeface="Wingdings" pitchFamily="2" charset="2"/>
              <a:buNone/>
            </a:pPr>
            <a:r>
              <a:rPr lang="zh-CN" altLang="en-US" smtClean="0">
                <a:solidFill>
                  <a:srgbClr val="2355F3"/>
                </a:solidFill>
              </a:rPr>
              <a:t>   学籍管理应用</a:t>
            </a:r>
            <a:r>
              <a:rPr lang="zh-CN" altLang="en-US" smtClean="0"/>
              <a:t>只能查询教师的职工号、姓名、性别、职称数据；</a:t>
            </a:r>
          </a:p>
          <a:p>
            <a:pPr lvl="1" eaLnBrk="1" hangingPunct="1">
              <a:buFont typeface="Wingdings" pitchFamily="2" charset="2"/>
              <a:buNone/>
            </a:pPr>
            <a:r>
              <a:rPr lang="zh-CN" altLang="en-US" smtClean="0"/>
              <a:t>   </a:t>
            </a:r>
            <a:r>
              <a:rPr lang="zh-CN" altLang="en-US" smtClean="0">
                <a:solidFill>
                  <a:srgbClr val="2355F3"/>
                </a:solidFill>
              </a:rPr>
              <a:t>课程管理应用</a:t>
            </a:r>
            <a:r>
              <a:rPr lang="zh-CN" altLang="en-US" smtClean="0"/>
              <a:t>只能查询教师的职工号、姓名、性别、学历、学位、职称数据；</a:t>
            </a:r>
          </a:p>
          <a:p>
            <a:pPr lvl="1" eaLnBrk="1" hangingPunct="1">
              <a:buFont typeface="Wingdings" pitchFamily="2" charset="2"/>
              <a:buNone/>
            </a:pPr>
            <a:r>
              <a:rPr lang="zh-CN" altLang="en-US" smtClean="0"/>
              <a:t>   </a:t>
            </a:r>
            <a:r>
              <a:rPr lang="zh-CN" altLang="en-US" smtClean="0">
                <a:solidFill>
                  <a:srgbClr val="2355F3"/>
                </a:solidFill>
              </a:rPr>
              <a:t>教师管理应用</a:t>
            </a:r>
            <a:r>
              <a:rPr lang="zh-CN" altLang="en-US" smtClean="0"/>
              <a:t>则可以查询教师的全部数据。</a:t>
            </a:r>
          </a:p>
        </p:txBody>
      </p:sp>
      <p:sp>
        <p:nvSpPr>
          <p:cNvPr id="2" name="日期占位符 1"/>
          <p:cNvSpPr>
            <a:spLocks noGrp="1"/>
          </p:cNvSpPr>
          <p:nvPr>
            <p:ph type="dt" sz="half" idx="10"/>
          </p:nvPr>
        </p:nvSpPr>
        <p:spPr/>
        <p:txBody>
          <a:bodyPr/>
          <a:lstStyle/>
          <a:p>
            <a:pPr>
              <a:defRPr/>
            </a:pPr>
            <a:fld id="{936554B1-9C06-4099-9393-C756E1E027BB}"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233</a:t>
            </a:fld>
            <a:endParaRPr lang="en-US" altLang="zh-CN"/>
          </a:p>
        </p:txBody>
      </p:sp>
    </p:spTree>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19139" name="Rectangle 2"/>
          <p:cNvSpPr>
            <a:spLocks noGrp="1" noChangeArrowheads="1"/>
          </p:cNvSpPr>
          <p:nvPr>
            <p:ph type="title"/>
          </p:nvPr>
        </p:nvSpPr>
        <p:spPr/>
        <p:txBody>
          <a:bodyPr/>
          <a:lstStyle/>
          <a:p>
            <a:pPr eaLnBrk="1" hangingPunct="1"/>
            <a:r>
              <a:rPr lang="zh-CN" altLang="en-US" smtClean="0"/>
              <a:t>设计用户子模式（续）</a:t>
            </a:r>
          </a:p>
        </p:txBody>
      </p:sp>
      <p:sp>
        <p:nvSpPr>
          <p:cNvPr id="219140" name="Rectangle 3"/>
          <p:cNvSpPr>
            <a:spLocks noGrp="1" noChangeArrowheads="1"/>
          </p:cNvSpPr>
          <p:nvPr>
            <p:ph type="body" idx="1"/>
          </p:nvPr>
        </p:nvSpPr>
        <p:spPr>
          <a:xfrm>
            <a:off x="684213" y="1844675"/>
            <a:ext cx="8135937" cy="4114800"/>
          </a:xfrm>
        </p:spPr>
        <p:txBody>
          <a:bodyPr/>
          <a:lstStyle/>
          <a:p>
            <a:pPr eaLnBrk="1" hangingPunct="1">
              <a:buFont typeface="Wingdings" pitchFamily="2" charset="2"/>
              <a:buNone/>
            </a:pPr>
            <a:r>
              <a:rPr lang="zh-CN" altLang="en-US" sz="2600" smtClean="0"/>
              <a:t>定义两个外模式：</a:t>
            </a:r>
          </a:p>
          <a:p>
            <a:pPr lvl="1" eaLnBrk="1" hangingPunct="1">
              <a:buFont typeface="Wingdings" pitchFamily="2" charset="2"/>
              <a:buNone/>
            </a:pPr>
            <a:r>
              <a:rPr lang="zh-CN" altLang="en-US" smtClean="0"/>
              <a:t>教师</a:t>
            </a:r>
            <a:r>
              <a:rPr lang="en-US" altLang="zh-CN" smtClean="0"/>
              <a:t>_</a:t>
            </a:r>
            <a:r>
              <a:rPr lang="zh-CN" altLang="en-US" smtClean="0"/>
              <a:t>学籍管理</a:t>
            </a:r>
            <a:r>
              <a:rPr lang="en-US" altLang="zh-CN" smtClean="0"/>
              <a:t>(</a:t>
            </a:r>
            <a:r>
              <a:rPr lang="zh-CN" altLang="en-US" smtClean="0"/>
              <a:t>职工号，姓名，性别，职称</a:t>
            </a:r>
            <a:r>
              <a:rPr lang="en-US" altLang="zh-CN" smtClean="0"/>
              <a:t>)</a:t>
            </a:r>
          </a:p>
          <a:p>
            <a:pPr lvl="1" eaLnBrk="1" hangingPunct="1">
              <a:lnSpc>
                <a:spcPct val="90000"/>
              </a:lnSpc>
              <a:buFont typeface="Wingdings" pitchFamily="2" charset="2"/>
              <a:buNone/>
            </a:pPr>
            <a:r>
              <a:rPr lang="zh-CN" altLang="en-US" smtClean="0"/>
              <a:t>教师</a:t>
            </a:r>
            <a:r>
              <a:rPr lang="en-US" altLang="zh-CN" smtClean="0"/>
              <a:t>_</a:t>
            </a:r>
            <a:r>
              <a:rPr lang="zh-CN" altLang="en-US" smtClean="0"/>
              <a:t>课程管理</a:t>
            </a:r>
            <a:r>
              <a:rPr lang="en-US" altLang="zh-CN" smtClean="0"/>
              <a:t>(</a:t>
            </a:r>
            <a:r>
              <a:rPr lang="zh-CN" altLang="en-US" smtClean="0"/>
              <a:t>工号，姓名，性别，学历，</a:t>
            </a:r>
          </a:p>
          <a:p>
            <a:pPr lvl="1" eaLnBrk="1" hangingPunct="1">
              <a:lnSpc>
                <a:spcPct val="90000"/>
              </a:lnSpc>
              <a:buFont typeface="Wingdings" pitchFamily="2" charset="2"/>
              <a:buNone/>
            </a:pPr>
            <a:r>
              <a:rPr lang="zh-CN" altLang="en-US" smtClean="0"/>
              <a:t>                           学位，职称</a:t>
            </a:r>
            <a:r>
              <a:rPr lang="en-US" altLang="zh-CN" smtClean="0"/>
              <a:t>)</a:t>
            </a:r>
          </a:p>
          <a:p>
            <a:pPr eaLnBrk="1" hangingPunct="1">
              <a:spcBef>
                <a:spcPct val="50000"/>
              </a:spcBef>
              <a:buFont typeface="Wingdings" pitchFamily="2" charset="2"/>
              <a:buNone/>
            </a:pPr>
            <a:r>
              <a:rPr lang="zh-CN" altLang="en-US" sz="2600" smtClean="0"/>
              <a:t>授权学籍管理应用只能访问教师</a:t>
            </a:r>
            <a:r>
              <a:rPr lang="en-US" altLang="zh-CN" sz="2600" smtClean="0"/>
              <a:t>_</a:t>
            </a:r>
            <a:r>
              <a:rPr lang="zh-CN" altLang="en-US" sz="2600" smtClean="0"/>
              <a:t>学籍管理视图</a:t>
            </a:r>
          </a:p>
          <a:p>
            <a:pPr eaLnBrk="1" hangingPunct="1">
              <a:buFont typeface="Wingdings" pitchFamily="2" charset="2"/>
              <a:buNone/>
            </a:pPr>
            <a:r>
              <a:rPr lang="zh-CN" altLang="en-US" sz="2600" smtClean="0"/>
              <a:t>授权课程管理应用只能访问教师</a:t>
            </a:r>
            <a:r>
              <a:rPr lang="en-US" altLang="zh-CN" sz="2600" smtClean="0"/>
              <a:t>_</a:t>
            </a:r>
            <a:r>
              <a:rPr lang="zh-CN" altLang="en-US" sz="2600" smtClean="0"/>
              <a:t>课程管理视图</a:t>
            </a:r>
          </a:p>
          <a:p>
            <a:pPr eaLnBrk="1" hangingPunct="1">
              <a:buFont typeface="Wingdings" pitchFamily="2" charset="2"/>
              <a:buNone/>
            </a:pPr>
            <a:r>
              <a:rPr lang="zh-CN" altLang="en-US" sz="2600" smtClean="0"/>
              <a:t>授权教师管理应用能访问教师表</a:t>
            </a:r>
          </a:p>
          <a:p>
            <a:pPr eaLnBrk="1" hangingPunct="1">
              <a:spcBef>
                <a:spcPct val="40000"/>
              </a:spcBef>
              <a:buFont typeface="Wingdings" pitchFamily="2" charset="2"/>
              <a:buNone/>
            </a:pPr>
            <a:r>
              <a:rPr lang="zh-CN" altLang="en-US" sz="2600" smtClean="0"/>
              <a:t>这样就可以防止用户非法访问本来不允许他们查询的数据，保证了系统的安全性。</a:t>
            </a:r>
          </a:p>
        </p:txBody>
      </p:sp>
      <p:sp>
        <p:nvSpPr>
          <p:cNvPr id="2" name="日期占位符 1"/>
          <p:cNvSpPr>
            <a:spLocks noGrp="1"/>
          </p:cNvSpPr>
          <p:nvPr>
            <p:ph type="dt" sz="half" idx="10"/>
          </p:nvPr>
        </p:nvSpPr>
        <p:spPr/>
        <p:txBody>
          <a:bodyPr/>
          <a:lstStyle/>
          <a:p>
            <a:pPr>
              <a:defRPr/>
            </a:pPr>
            <a:fld id="{7082C46A-F61E-432D-B2EC-671DF300CB83}"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234</a:t>
            </a:fld>
            <a:endParaRPr lang="en-US" altLang="zh-CN"/>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20163" name="Rectangle 2"/>
          <p:cNvSpPr>
            <a:spLocks noGrp="1" noChangeArrowheads="1"/>
          </p:cNvSpPr>
          <p:nvPr>
            <p:ph type="title"/>
          </p:nvPr>
        </p:nvSpPr>
        <p:spPr/>
        <p:txBody>
          <a:bodyPr/>
          <a:lstStyle/>
          <a:p>
            <a:pPr eaLnBrk="1" hangingPunct="1"/>
            <a:r>
              <a:rPr lang="zh-CN" altLang="en-US" smtClean="0"/>
              <a:t>设计用户子模式（续）</a:t>
            </a:r>
          </a:p>
        </p:txBody>
      </p:sp>
      <p:sp>
        <p:nvSpPr>
          <p:cNvPr id="220164" name="Rectangle 3"/>
          <p:cNvSpPr>
            <a:spLocks noGrp="1" noChangeArrowheads="1"/>
          </p:cNvSpPr>
          <p:nvPr>
            <p:ph type="body" idx="1"/>
          </p:nvPr>
        </p:nvSpPr>
        <p:spPr>
          <a:xfrm>
            <a:off x="611188" y="1916113"/>
            <a:ext cx="7772400" cy="4114800"/>
          </a:xfrm>
        </p:spPr>
        <p:txBody>
          <a:bodyPr/>
          <a:lstStyle/>
          <a:p>
            <a:pPr lvl="1" eaLnBrk="1" hangingPunct="1">
              <a:lnSpc>
                <a:spcPct val="130000"/>
              </a:lnSpc>
              <a:buFont typeface="Wingdings" pitchFamily="2" charset="2"/>
              <a:buNone/>
            </a:pPr>
            <a:r>
              <a:rPr lang="en-US" altLang="zh-CN" smtClean="0"/>
              <a:t>(3) </a:t>
            </a:r>
            <a:r>
              <a:rPr lang="zh-CN" altLang="en-US" smtClean="0"/>
              <a:t>简化用户对系统的使用</a:t>
            </a:r>
          </a:p>
          <a:p>
            <a:pPr lvl="1" eaLnBrk="1" hangingPunct="1">
              <a:lnSpc>
                <a:spcPct val="130000"/>
              </a:lnSpc>
            </a:pPr>
            <a:r>
              <a:rPr lang="zh-CN" altLang="en-US" smtClean="0"/>
              <a:t>如果某些局部应用中经常要使用某些很复杂的查询，为了方便用户，可以将这些复杂查询定义为视图。</a:t>
            </a:r>
          </a:p>
        </p:txBody>
      </p:sp>
      <p:sp>
        <p:nvSpPr>
          <p:cNvPr id="2" name="日期占位符 1"/>
          <p:cNvSpPr>
            <a:spLocks noGrp="1"/>
          </p:cNvSpPr>
          <p:nvPr>
            <p:ph type="dt" sz="half" idx="10"/>
          </p:nvPr>
        </p:nvSpPr>
        <p:spPr/>
        <p:txBody>
          <a:bodyPr/>
          <a:lstStyle/>
          <a:p>
            <a:pPr>
              <a:defRPr/>
            </a:pPr>
            <a:fld id="{3543E8C7-1C0C-469B-8925-C40533EE9862}"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235</a:t>
            </a:fld>
            <a:endParaRPr lang="en-US" altLang="zh-CN"/>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21187" name="Rectangle 2"/>
          <p:cNvSpPr>
            <a:spLocks noGrp="1" noChangeArrowheads="1"/>
          </p:cNvSpPr>
          <p:nvPr>
            <p:ph type="title"/>
          </p:nvPr>
        </p:nvSpPr>
        <p:spPr/>
        <p:txBody>
          <a:bodyPr/>
          <a:lstStyle/>
          <a:p>
            <a:pPr eaLnBrk="1" hangingPunct="1"/>
            <a:r>
              <a:rPr lang="zh-CN" altLang="en-US" sz="4600" smtClean="0"/>
              <a:t>逻辑结构设计小结</a:t>
            </a:r>
          </a:p>
        </p:txBody>
      </p:sp>
      <p:sp>
        <p:nvSpPr>
          <p:cNvPr id="221188" name="Rectangle 3"/>
          <p:cNvSpPr>
            <a:spLocks noGrp="1" noChangeArrowheads="1"/>
          </p:cNvSpPr>
          <p:nvPr>
            <p:ph type="body" idx="1"/>
          </p:nvPr>
        </p:nvSpPr>
        <p:spPr>
          <a:xfrm>
            <a:off x="611188" y="1916113"/>
            <a:ext cx="8064500" cy="4114800"/>
          </a:xfrm>
        </p:spPr>
        <p:txBody>
          <a:bodyPr/>
          <a:lstStyle/>
          <a:p>
            <a:pPr eaLnBrk="1" hangingPunct="1">
              <a:lnSpc>
                <a:spcPct val="90000"/>
              </a:lnSpc>
            </a:pPr>
            <a:r>
              <a:rPr lang="zh-CN" altLang="en-US" sz="3400" smtClean="0"/>
              <a:t>任务</a:t>
            </a:r>
          </a:p>
          <a:p>
            <a:pPr lvl="1" eaLnBrk="1" hangingPunct="1">
              <a:lnSpc>
                <a:spcPct val="40000"/>
              </a:lnSpc>
              <a:spcBef>
                <a:spcPct val="60000"/>
              </a:spcBef>
            </a:pPr>
            <a:r>
              <a:rPr lang="zh-CN" altLang="en-US" smtClean="0"/>
              <a:t>将概念结构转化为具体的数据模型</a:t>
            </a:r>
          </a:p>
          <a:p>
            <a:pPr lvl="1" eaLnBrk="1" hangingPunct="1">
              <a:lnSpc>
                <a:spcPct val="40000"/>
              </a:lnSpc>
              <a:spcBef>
                <a:spcPct val="60000"/>
              </a:spcBef>
            </a:pPr>
            <a:endParaRPr lang="zh-CN" altLang="en-US" smtClean="0"/>
          </a:p>
          <a:p>
            <a:pPr eaLnBrk="1" hangingPunct="1">
              <a:lnSpc>
                <a:spcPct val="90000"/>
              </a:lnSpc>
            </a:pPr>
            <a:r>
              <a:rPr lang="zh-CN" altLang="en-US" sz="3400" smtClean="0"/>
              <a:t>逻辑结构设计的步骤</a:t>
            </a:r>
            <a:endParaRPr lang="zh-CN" altLang="en-US" smtClean="0"/>
          </a:p>
          <a:p>
            <a:pPr lvl="1" eaLnBrk="1" hangingPunct="1">
              <a:lnSpc>
                <a:spcPct val="90000"/>
              </a:lnSpc>
            </a:pPr>
            <a:r>
              <a:rPr lang="zh-CN" altLang="en-US" smtClean="0"/>
              <a:t>将概念结构转化为一般的关系、网状、层次模型</a:t>
            </a:r>
          </a:p>
          <a:p>
            <a:pPr lvl="1" eaLnBrk="1" hangingPunct="1">
              <a:lnSpc>
                <a:spcPct val="90000"/>
              </a:lnSpc>
            </a:pPr>
            <a:r>
              <a:rPr lang="zh-CN" altLang="en-US" smtClean="0"/>
              <a:t>将转化来的关系、网状、层次模型向特定</a:t>
            </a:r>
            <a:r>
              <a:rPr lang="en-US" altLang="zh-CN" smtClean="0"/>
              <a:t>DBMS</a:t>
            </a:r>
            <a:r>
              <a:rPr lang="zh-CN" altLang="en-US" smtClean="0"/>
              <a:t>支持下的数据模型转换</a:t>
            </a:r>
          </a:p>
          <a:p>
            <a:pPr lvl="1" eaLnBrk="1" hangingPunct="1">
              <a:lnSpc>
                <a:spcPct val="90000"/>
              </a:lnSpc>
            </a:pPr>
            <a:r>
              <a:rPr lang="zh-CN" altLang="en-US" smtClean="0"/>
              <a:t>对数据模型进行优化</a:t>
            </a:r>
          </a:p>
          <a:p>
            <a:pPr lvl="1" eaLnBrk="1" hangingPunct="1">
              <a:lnSpc>
                <a:spcPct val="90000"/>
              </a:lnSpc>
            </a:pPr>
            <a:r>
              <a:rPr lang="zh-CN" altLang="en-US" smtClean="0"/>
              <a:t>设计用户子模式</a:t>
            </a:r>
          </a:p>
        </p:txBody>
      </p:sp>
      <p:sp>
        <p:nvSpPr>
          <p:cNvPr id="2" name="日期占位符 1"/>
          <p:cNvSpPr>
            <a:spLocks noGrp="1"/>
          </p:cNvSpPr>
          <p:nvPr>
            <p:ph type="dt" sz="half" idx="10"/>
          </p:nvPr>
        </p:nvSpPr>
        <p:spPr/>
        <p:txBody>
          <a:bodyPr/>
          <a:lstStyle/>
          <a:p>
            <a:pPr>
              <a:defRPr/>
            </a:pPr>
            <a:fld id="{19B64CB7-A50B-4930-8418-71B9D7B9A0CA}"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236</a:t>
            </a:fld>
            <a:endParaRPr lang="en-US" altLang="zh-CN"/>
          </a:p>
        </p:txBody>
      </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22211" name="Rectangle 2"/>
          <p:cNvSpPr>
            <a:spLocks noGrp="1" noChangeArrowheads="1"/>
          </p:cNvSpPr>
          <p:nvPr>
            <p:ph type="title"/>
          </p:nvPr>
        </p:nvSpPr>
        <p:spPr/>
        <p:txBody>
          <a:bodyPr/>
          <a:lstStyle/>
          <a:p>
            <a:pPr eaLnBrk="1" hangingPunct="1"/>
            <a:r>
              <a:rPr lang="zh-CN" altLang="en-US" sz="4600" smtClean="0"/>
              <a:t>逻辑结构设计小结</a:t>
            </a:r>
          </a:p>
        </p:txBody>
      </p:sp>
      <p:sp>
        <p:nvSpPr>
          <p:cNvPr id="222212" name="Rectangle 3"/>
          <p:cNvSpPr>
            <a:spLocks noGrp="1" noChangeArrowheads="1"/>
          </p:cNvSpPr>
          <p:nvPr>
            <p:ph type="body" idx="1"/>
          </p:nvPr>
        </p:nvSpPr>
        <p:spPr/>
        <p:txBody>
          <a:bodyPr/>
          <a:lstStyle/>
          <a:p>
            <a:pPr eaLnBrk="1" hangingPunct="1"/>
            <a:r>
              <a:rPr lang="en-US" altLang="zh-CN" smtClean="0"/>
              <a:t>E-R</a:t>
            </a:r>
            <a:r>
              <a:rPr lang="zh-CN" altLang="en-US" smtClean="0"/>
              <a:t>图向关系模型的转换内容</a:t>
            </a:r>
            <a:endParaRPr lang="zh-CN" altLang="en-US" sz="3400" smtClean="0"/>
          </a:p>
          <a:p>
            <a:pPr lvl="1" eaLnBrk="1" hangingPunct="1">
              <a:lnSpc>
                <a:spcPct val="120000"/>
              </a:lnSpc>
              <a:spcBef>
                <a:spcPct val="60000"/>
              </a:spcBef>
            </a:pPr>
            <a:r>
              <a:rPr lang="zh-CN" altLang="en-US" smtClean="0"/>
              <a:t>将</a:t>
            </a:r>
            <a:r>
              <a:rPr lang="en-US" altLang="zh-CN" smtClean="0"/>
              <a:t>E-R</a:t>
            </a:r>
            <a:r>
              <a:rPr lang="zh-CN" altLang="en-US" smtClean="0"/>
              <a:t>图转换为关系模型：将实体、实体的属性和实体之间的联系转化为关系模式。</a:t>
            </a:r>
          </a:p>
        </p:txBody>
      </p:sp>
      <p:sp>
        <p:nvSpPr>
          <p:cNvPr id="2" name="日期占位符 1"/>
          <p:cNvSpPr>
            <a:spLocks noGrp="1"/>
          </p:cNvSpPr>
          <p:nvPr>
            <p:ph type="dt" sz="half" idx="10"/>
          </p:nvPr>
        </p:nvSpPr>
        <p:spPr/>
        <p:txBody>
          <a:bodyPr/>
          <a:lstStyle/>
          <a:p>
            <a:pPr>
              <a:defRPr/>
            </a:pPr>
            <a:fld id="{E1D3D71F-CA4A-4A5B-B4F7-7C5E480BCAE8}"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237</a:t>
            </a:fld>
            <a:endParaRPr lang="en-US" altLang="zh-CN"/>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23235" name="Rectangle 2"/>
          <p:cNvSpPr>
            <a:spLocks noGrp="1" noChangeArrowheads="1"/>
          </p:cNvSpPr>
          <p:nvPr>
            <p:ph type="title"/>
          </p:nvPr>
        </p:nvSpPr>
        <p:spPr/>
        <p:txBody>
          <a:bodyPr/>
          <a:lstStyle/>
          <a:p>
            <a:pPr eaLnBrk="1" hangingPunct="1"/>
            <a:r>
              <a:rPr lang="zh-CN" altLang="en-US" sz="4600" smtClean="0"/>
              <a:t>逻辑结构设计小结</a:t>
            </a:r>
          </a:p>
        </p:txBody>
      </p:sp>
      <p:sp>
        <p:nvSpPr>
          <p:cNvPr id="223236" name="Rectangle 3"/>
          <p:cNvSpPr>
            <a:spLocks noGrp="1" noChangeArrowheads="1"/>
          </p:cNvSpPr>
          <p:nvPr>
            <p:ph type="body" idx="1"/>
          </p:nvPr>
        </p:nvSpPr>
        <p:spPr/>
        <p:txBody>
          <a:bodyPr/>
          <a:lstStyle/>
          <a:p>
            <a:pPr eaLnBrk="1" hangingPunct="1">
              <a:lnSpc>
                <a:spcPct val="110000"/>
              </a:lnSpc>
            </a:pPr>
            <a:r>
              <a:rPr lang="en-US" altLang="zh-CN" sz="3400" smtClean="0"/>
              <a:t>E-R</a:t>
            </a:r>
            <a:r>
              <a:rPr lang="zh-CN" altLang="en-US" sz="3400" smtClean="0"/>
              <a:t>图向关系模型的转换原则</a:t>
            </a:r>
          </a:p>
          <a:p>
            <a:pPr eaLnBrk="1" hangingPunct="1">
              <a:lnSpc>
                <a:spcPct val="90000"/>
              </a:lnSpc>
              <a:buFont typeface="Wingdings" pitchFamily="2" charset="2"/>
              <a:buNone/>
            </a:pPr>
            <a:r>
              <a:rPr lang="zh-CN" altLang="en-US" sz="2600" smtClean="0"/>
              <a:t>⒈ 一个</a:t>
            </a:r>
            <a:r>
              <a:rPr lang="zh-CN" altLang="en-US" sz="2600" smtClean="0">
                <a:solidFill>
                  <a:schemeClr val="accent2"/>
                </a:solidFill>
              </a:rPr>
              <a:t>实体型</a:t>
            </a:r>
            <a:r>
              <a:rPr lang="zh-CN" altLang="en-US" sz="2600" smtClean="0"/>
              <a:t>转换为一个关系模式。</a:t>
            </a:r>
          </a:p>
          <a:p>
            <a:pPr eaLnBrk="1" hangingPunct="1">
              <a:lnSpc>
                <a:spcPct val="120000"/>
              </a:lnSpc>
              <a:buFont typeface="Wingdings" pitchFamily="2" charset="2"/>
              <a:buNone/>
            </a:pPr>
            <a:r>
              <a:rPr lang="zh-CN" altLang="en-US" sz="2600" smtClean="0"/>
              <a:t>⒉ 一个</a:t>
            </a:r>
            <a:r>
              <a:rPr lang="en-US" altLang="zh-CN" sz="2600" smtClean="0">
                <a:solidFill>
                  <a:schemeClr val="accent2"/>
                </a:solidFill>
              </a:rPr>
              <a:t>m:n</a:t>
            </a:r>
            <a:r>
              <a:rPr lang="zh-CN" altLang="en-US" sz="2600" smtClean="0">
                <a:solidFill>
                  <a:schemeClr val="accent2"/>
                </a:solidFill>
              </a:rPr>
              <a:t>联系</a:t>
            </a:r>
            <a:r>
              <a:rPr lang="zh-CN" altLang="en-US" sz="2600" smtClean="0"/>
              <a:t>转换为一个关系模式。</a:t>
            </a:r>
          </a:p>
          <a:p>
            <a:pPr eaLnBrk="1" hangingPunct="1">
              <a:lnSpc>
                <a:spcPct val="120000"/>
              </a:lnSpc>
              <a:buFont typeface="Wingdings" pitchFamily="2" charset="2"/>
              <a:buNone/>
            </a:pPr>
            <a:r>
              <a:rPr lang="zh-CN" altLang="en-US" sz="2600" smtClean="0"/>
              <a:t>⒊ 一个</a:t>
            </a:r>
            <a:r>
              <a:rPr lang="en-US" altLang="zh-CN" sz="2600" smtClean="0">
                <a:solidFill>
                  <a:schemeClr val="accent2"/>
                </a:solidFill>
              </a:rPr>
              <a:t>1:n</a:t>
            </a:r>
            <a:r>
              <a:rPr lang="zh-CN" altLang="en-US" sz="2600" smtClean="0">
                <a:solidFill>
                  <a:schemeClr val="accent2"/>
                </a:solidFill>
              </a:rPr>
              <a:t>联系</a:t>
            </a:r>
            <a:r>
              <a:rPr lang="zh-CN" altLang="en-US" sz="2600" smtClean="0"/>
              <a:t>可以转换为一个独立的关系模式，也可以与</a:t>
            </a:r>
            <a:r>
              <a:rPr lang="en-US" altLang="zh-CN" sz="2600" smtClean="0"/>
              <a:t>n</a:t>
            </a:r>
            <a:r>
              <a:rPr lang="zh-CN" altLang="en-US" sz="2600" smtClean="0"/>
              <a:t>端对应的关系模式合并。</a:t>
            </a:r>
          </a:p>
          <a:p>
            <a:pPr eaLnBrk="1" hangingPunct="1">
              <a:lnSpc>
                <a:spcPct val="120000"/>
              </a:lnSpc>
              <a:buFont typeface="Wingdings" pitchFamily="2" charset="2"/>
              <a:buNone/>
            </a:pPr>
            <a:r>
              <a:rPr lang="zh-CN" altLang="en-US" sz="2600" smtClean="0"/>
              <a:t>⒋ 一个</a:t>
            </a:r>
            <a:r>
              <a:rPr lang="en-US" altLang="zh-CN" sz="2600" smtClean="0">
                <a:solidFill>
                  <a:schemeClr val="accent2"/>
                </a:solidFill>
              </a:rPr>
              <a:t>1:1</a:t>
            </a:r>
            <a:r>
              <a:rPr lang="zh-CN" altLang="en-US" sz="2600" smtClean="0">
                <a:solidFill>
                  <a:schemeClr val="accent2"/>
                </a:solidFill>
              </a:rPr>
              <a:t>联系</a:t>
            </a:r>
            <a:r>
              <a:rPr lang="zh-CN" altLang="en-US" sz="2600" smtClean="0"/>
              <a:t>可以转换为一个独立的关系模式，也可以与任意一端对应的关系模式合并。</a:t>
            </a:r>
          </a:p>
        </p:txBody>
      </p:sp>
      <p:sp>
        <p:nvSpPr>
          <p:cNvPr id="2" name="日期占位符 1"/>
          <p:cNvSpPr>
            <a:spLocks noGrp="1"/>
          </p:cNvSpPr>
          <p:nvPr>
            <p:ph type="dt" sz="half" idx="10"/>
          </p:nvPr>
        </p:nvSpPr>
        <p:spPr/>
        <p:txBody>
          <a:bodyPr/>
          <a:lstStyle/>
          <a:p>
            <a:pPr>
              <a:defRPr/>
            </a:pPr>
            <a:fld id="{AC7C833F-2059-4562-B609-74DCE9276E10}"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238</a:t>
            </a:fld>
            <a:endParaRPr lang="en-US" altLang="zh-CN"/>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24259" name="Rectangle 2"/>
          <p:cNvSpPr>
            <a:spLocks noGrp="1" noChangeArrowheads="1"/>
          </p:cNvSpPr>
          <p:nvPr>
            <p:ph type="title"/>
          </p:nvPr>
        </p:nvSpPr>
        <p:spPr/>
        <p:txBody>
          <a:bodyPr/>
          <a:lstStyle/>
          <a:p>
            <a:pPr eaLnBrk="1" hangingPunct="1"/>
            <a:r>
              <a:rPr lang="zh-CN" altLang="en-US" sz="4600" smtClean="0"/>
              <a:t>逻辑结构设计小结</a:t>
            </a:r>
          </a:p>
        </p:txBody>
      </p:sp>
      <p:sp>
        <p:nvSpPr>
          <p:cNvPr id="224260" name="Rectangle 3"/>
          <p:cNvSpPr>
            <a:spLocks noGrp="1" noChangeArrowheads="1"/>
          </p:cNvSpPr>
          <p:nvPr>
            <p:ph type="body" idx="1"/>
          </p:nvPr>
        </p:nvSpPr>
        <p:spPr/>
        <p:txBody>
          <a:bodyPr/>
          <a:lstStyle/>
          <a:p>
            <a:pPr eaLnBrk="1" hangingPunct="1">
              <a:lnSpc>
                <a:spcPct val="90000"/>
              </a:lnSpc>
            </a:pPr>
            <a:r>
              <a:rPr lang="en-US" altLang="zh-CN" sz="3400" smtClean="0"/>
              <a:t>E-R</a:t>
            </a:r>
            <a:r>
              <a:rPr lang="zh-CN" altLang="en-US" sz="3400" smtClean="0"/>
              <a:t>图向关系模型的转换原则</a:t>
            </a:r>
          </a:p>
          <a:p>
            <a:pPr eaLnBrk="1" hangingPunct="1">
              <a:lnSpc>
                <a:spcPct val="130000"/>
              </a:lnSpc>
              <a:buFont typeface="Wingdings" pitchFamily="2" charset="2"/>
              <a:buNone/>
            </a:pPr>
            <a:r>
              <a:rPr lang="zh-CN" altLang="en-US" sz="2600" smtClean="0"/>
              <a:t>⒌ 三个或三个以上实体间的一个</a:t>
            </a:r>
            <a:r>
              <a:rPr lang="zh-CN" altLang="en-US" sz="2600" smtClean="0">
                <a:solidFill>
                  <a:schemeClr val="accent2"/>
                </a:solidFill>
              </a:rPr>
              <a:t>多元联系</a:t>
            </a:r>
            <a:r>
              <a:rPr lang="zh-CN" altLang="en-US" sz="2600" smtClean="0"/>
              <a:t>转换为一个关系模式。</a:t>
            </a:r>
          </a:p>
          <a:p>
            <a:pPr eaLnBrk="1" hangingPunct="1">
              <a:lnSpc>
                <a:spcPct val="130000"/>
              </a:lnSpc>
              <a:buFont typeface="Wingdings" pitchFamily="2" charset="2"/>
              <a:buNone/>
            </a:pPr>
            <a:r>
              <a:rPr lang="zh-CN" altLang="en-US" sz="2600" smtClean="0"/>
              <a:t>⒍ 同一实体集的实体间的联系，即</a:t>
            </a:r>
            <a:r>
              <a:rPr lang="zh-CN" altLang="en-US" sz="2600" smtClean="0">
                <a:solidFill>
                  <a:schemeClr val="accent2"/>
                </a:solidFill>
              </a:rPr>
              <a:t>自联系</a:t>
            </a:r>
            <a:r>
              <a:rPr lang="zh-CN" altLang="en-US" sz="2600" smtClean="0"/>
              <a:t>，也可按上述</a:t>
            </a:r>
            <a:r>
              <a:rPr lang="en-US" altLang="zh-CN" sz="2600" smtClean="0"/>
              <a:t>1:1</a:t>
            </a:r>
            <a:r>
              <a:rPr lang="zh-CN" altLang="en-US" sz="2600" smtClean="0"/>
              <a:t>、</a:t>
            </a:r>
            <a:r>
              <a:rPr lang="en-US" altLang="zh-CN" sz="2600" smtClean="0"/>
              <a:t>1:n</a:t>
            </a:r>
            <a:r>
              <a:rPr lang="zh-CN" altLang="en-US" sz="2600" smtClean="0"/>
              <a:t>和</a:t>
            </a:r>
            <a:r>
              <a:rPr lang="en-US" altLang="zh-CN" sz="2600" smtClean="0"/>
              <a:t>m:n</a:t>
            </a:r>
            <a:r>
              <a:rPr lang="zh-CN" altLang="en-US" sz="2600" smtClean="0"/>
              <a:t>三种情况分别处理。</a:t>
            </a:r>
          </a:p>
          <a:p>
            <a:pPr eaLnBrk="1" hangingPunct="1">
              <a:lnSpc>
                <a:spcPct val="130000"/>
              </a:lnSpc>
              <a:buFont typeface="Wingdings" pitchFamily="2" charset="2"/>
              <a:buNone/>
            </a:pPr>
            <a:r>
              <a:rPr lang="zh-CN" altLang="en-US" sz="2600" smtClean="0"/>
              <a:t>⒎ 具有</a:t>
            </a:r>
            <a:r>
              <a:rPr lang="zh-CN" altLang="en-US" sz="2600" smtClean="0">
                <a:solidFill>
                  <a:schemeClr val="accent2"/>
                </a:solidFill>
              </a:rPr>
              <a:t>相同码</a:t>
            </a:r>
            <a:r>
              <a:rPr lang="zh-CN" altLang="en-US" sz="2600" smtClean="0"/>
              <a:t>的关系模式可合并。</a:t>
            </a:r>
          </a:p>
        </p:txBody>
      </p:sp>
      <p:sp>
        <p:nvSpPr>
          <p:cNvPr id="2" name="日期占位符 1"/>
          <p:cNvSpPr>
            <a:spLocks noGrp="1"/>
          </p:cNvSpPr>
          <p:nvPr>
            <p:ph type="dt" sz="half" idx="10"/>
          </p:nvPr>
        </p:nvSpPr>
        <p:spPr/>
        <p:txBody>
          <a:bodyPr/>
          <a:lstStyle/>
          <a:p>
            <a:pPr>
              <a:defRPr/>
            </a:pPr>
            <a:fld id="{8AA15331-DAA9-42FA-BC69-0FA06F465A62}"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239</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5603" name="Rectangle 2"/>
          <p:cNvSpPr>
            <a:spLocks noGrp="1" noChangeArrowheads="1"/>
          </p:cNvSpPr>
          <p:nvPr>
            <p:ph type="title"/>
          </p:nvPr>
        </p:nvSpPr>
        <p:spPr/>
        <p:txBody>
          <a:bodyPr/>
          <a:lstStyle/>
          <a:p>
            <a:pPr eaLnBrk="1" hangingPunct="1"/>
            <a:r>
              <a:rPr lang="zh-CN" altLang="en-US" smtClean="0"/>
              <a:t>数据库设计的基本步骤（续）</a:t>
            </a:r>
          </a:p>
        </p:txBody>
      </p:sp>
      <p:sp>
        <p:nvSpPr>
          <p:cNvPr id="25604" name="Rectangle 3"/>
          <p:cNvSpPr>
            <a:spLocks noGrp="1" noChangeArrowheads="1"/>
          </p:cNvSpPr>
          <p:nvPr>
            <p:ph type="body" idx="1"/>
          </p:nvPr>
        </p:nvSpPr>
        <p:spPr/>
        <p:txBody>
          <a:bodyPr/>
          <a:lstStyle/>
          <a:p>
            <a:pPr eaLnBrk="1" hangingPunct="1">
              <a:lnSpc>
                <a:spcPct val="200000"/>
              </a:lnSpc>
              <a:buFont typeface="Wingdings" pitchFamily="2" charset="2"/>
              <a:buNone/>
            </a:pPr>
            <a:r>
              <a:rPr lang="en-US" altLang="zh-CN" dirty="0" smtClean="0"/>
              <a:t>	</a:t>
            </a:r>
            <a:r>
              <a:rPr lang="en-US" altLang="zh-CN" dirty="0" smtClean="0">
                <a:solidFill>
                  <a:schemeClr val="accent2"/>
                </a:solidFill>
              </a:rPr>
              <a:t>⒋</a:t>
            </a:r>
            <a:r>
              <a:rPr lang="zh-CN" altLang="en-US" dirty="0" smtClean="0">
                <a:solidFill>
                  <a:schemeClr val="accent2"/>
                </a:solidFill>
              </a:rPr>
              <a:t>数据库物理设计阶段</a:t>
            </a:r>
          </a:p>
          <a:p>
            <a:pPr lvl="1" eaLnBrk="1" hangingPunct="1">
              <a:lnSpc>
                <a:spcPct val="200000"/>
              </a:lnSpc>
            </a:pPr>
            <a:r>
              <a:rPr lang="zh-CN" altLang="en-US" dirty="0" smtClean="0"/>
              <a:t>为逻辑数据模型选取一个最适合应用环境的物理结构（包括存储结构和存取方法）</a:t>
            </a:r>
          </a:p>
        </p:txBody>
      </p:sp>
      <p:sp>
        <p:nvSpPr>
          <p:cNvPr id="2" name="日期占位符 1"/>
          <p:cNvSpPr>
            <a:spLocks noGrp="1"/>
          </p:cNvSpPr>
          <p:nvPr>
            <p:ph type="dt" sz="half" idx="10"/>
          </p:nvPr>
        </p:nvSpPr>
        <p:spPr/>
        <p:txBody>
          <a:bodyPr/>
          <a:lstStyle/>
          <a:p>
            <a:pPr>
              <a:defRPr/>
            </a:pPr>
            <a:fld id="{247D2BB6-41D7-4BBA-AEEE-30D6A04D8626}"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animEffect transition="in" filter="fade">
                                      <p:cBhvr>
                                        <p:cTn id="7" dur="1000"/>
                                        <p:tgtEl>
                                          <p:spTgt spid="25604">
                                            <p:txEl>
                                              <p:pRg st="0" end="0"/>
                                            </p:txEl>
                                          </p:spTgt>
                                        </p:tgtEl>
                                      </p:cBhvr>
                                    </p:animEffect>
                                    <p:anim calcmode="lin" valueType="num">
                                      <p:cBhvr>
                                        <p:cTn id="8" dur="1000" fill="hold"/>
                                        <p:tgtEl>
                                          <p:spTgt spid="256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560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604">
                                            <p:txEl>
                                              <p:pRg st="1" end="1"/>
                                            </p:txEl>
                                          </p:spTgt>
                                        </p:tgtEl>
                                        <p:attrNameLst>
                                          <p:attrName>style.visibility</p:attrName>
                                        </p:attrNameLst>
                                      </p:cBhvr>
                                      <p:to>
                                        <p:strVal val="visible"/>
                                      </p:to>
                                    </p:set>
                                    <p:animEffect transition="in" filter="fade">
                                      <p:cBhvr>
                                        <p:cTn id="12" dur="1000"/>
                                        <p:tgtEl>
                                          <p:spTgt spid="25604">
                                            <p:txEl>
                                              <p:pRg st="1" end="1"/>
                                            </p:txEl>
                                          </p:spTgt>
                                        </p:tgtEl>
                                      </p:cBhvr>
                                    </p:animEffect>
                                    <p:anim calcmode="lin" valueType="num">
                                      <p:cBhvr>
                                        <p:cTn id="13" dur="1000" fill="hold"/>
                                        <p:tgtEl>
                                          <p:spTgt spid="2560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560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25283" name="Rectangle 2"/>
          <p:cNvSpPr>
            <a:spLocks noGrp="1" noChangeArrowheads="1"/>
          </p:cNvSpPr>
          <p:nvPr>
            <p:ph type="title"/>
          </p:nvPr>
        </p:nvSpPr>
        <p:spPr/>
        <p:txBody>
          <a:bodyPr/>
          <a:lstStyle/>
          <a:p>
            <a:pPr eaLnBrk="1" hangingPunct="1"/>
            <a:r>
              <a:rPr lang="zh-CN" altLang="en-US" sz="4600" smtClean="0"/>
              <a:t>逻辑结构设计小结</a:t>
            </a:r>
          </a:p>
        </p:txBody>
      </p:sp>
      <p:sp>
        <p:nvSpPr>
          <p:cNvPr id="225284" name="Rectangle 3"/>
          <p:cNvSpPr>
            <a:spLocks noGrp="1" noChangeArrowheads="1"/>
          </p:cNvSpPr>
          <p:nvPr>
            <p:ph type="body" idx="1"/>
          </p:nvPr>
        </p:nvSpPr>
        <p:spPr>
          <a:xfrm>
            <a:off x="611188" y="1844675"/>
            <a:ext cx="7772400" cy="4114800"/>
          </a:xfrm>
        </p:spPr>
        <p:txBody>
          <a:bodyPr/>
          <a:lstStyle/>
          <a:p>
            <a:pPr marL="609600" indent="-609600" eaLnBrk="1" hangingPunct="1">
              <a:lnSpc>
                <a:spcPct val="90000"/>
              </a:lnSpc>
            </a:pPr>
            <a:r>
              <a:rPr lang="zh-CN" altLang="en-US" sz="3400" smtClean="0"/>
              <a:t>优化数据模型的方法</a:t>
            </a:r>
            <a:endParaRPr lang="zh-CN" altLang="en-US" sz="2600" smtClean="0"/>
          </a:p>
          <a:p>
            <a:pPr marL="609600" indent="-609600" eaLnBrk="1" hangingPunct="1">
              <a:spcBef>
                <a:spcPct val="40000"/>
              </a:spcBef>
              <a:buFont typeface="Wingdings" pitchFamily="2" charset="2"/>
              <a:buNone/>
            </a:pPr>
            <a:r>
              <a:rPr lang="zh-CN" altLang="en-US" sz="2600" smtClean="0"/>
              <a:t>⒈ 确定数据依赖</a:t>
            </a:r>
          </a:p>
          <a:p>
            <a:pPr marL="609600" indent="-609600" eaLnBrk="1" hangingPunct="1">
              <a:spcBef>
                <a:spcPct val="40000"/>
              </a:spcBef>
              <a:buFont typeface="Wingdings" pitchFamily="2" charset="2"/>
              <a:buNone/>
            </a:pPr>
            <a:r>
              <a:rPr lang="zh-CN" altLang="en-US" sz="2600" smtClean="0"/>
              <a:t>⒉  对于各个关系模式之间的数据依赖进行极小化处理，消除冗余的联系。</a:t>
            </a:r>
          </a:p>
          <a:p>
            <a:pPr marL="609600" indent="-609600" eaLnBrk="1" hangingPunct="1">
              <a:spcBef>
                <a:spcPct val="40000"/>
              </a:spcBef>
              <a:buFont typeface="Wingdings" pitchFamily="2" charset="2"/>
              <a:buNone/>
            </a:pPr>
            <a:r>
              <a:rPr lang="zh-CN" altLang="en-US" sz="2600" smtClean="0"/>
              <a:t>⒊  确定各关系模式分别属于第几范式。</a:t>
            </a:r>
          </a:p>
          <a:p>
            <a:pPr marL="609600" indent="-609600" eaLnBrk="1" hangingPunct="1">
              <a:spcBef>
                <a:spcPct val="40000"/>
              </a:spcBef>
              <a:buFont typeface="Wingdings" pitchFamily="2" charset="2"/>
              <a:buNone/>
            </a:pPr>
            <a:r>
              <a:rPr lang="zh-CN" altLang="en-US" sz="2600" smtClean="0"/>
              <a:t>⒋   分析对于应用环境这些模式是否合适，确定是否要对它们进行合并或分解。</a:t>
            </a:r>
          </a:p>
          <a:p>
            <a:pPr marL="609600" indent="-609600" eaLnBrk="1" hangingPunct="1">
              <a:spcBef>
                <a:spcPct val="40000"/>
              </a:spcBef>
              <a:buFont typeface="Wingdings" pitchFamily="2" charset="2"/>
              <a:buNone/>
            </a:pPr>
            <a:r>
              <a:rPr lang="zh-CN" altLang="en-US" sz="2600" smtClean="0"/>
              <a:t>⒌  对关系模式进行必要的分解或合并</a:t>
            </a:r>
            <a:endParaRPr lang="zh-CN" altLang="en-US" sz="2600" smtClean="0">
              <a:solidFill>
                <a:schemeClr val="accent2"/>
              </a:solidFill>
            </a:endParaRPr>
          </a:p>
        </p:txBody>
      </p:sp>
      <p:sp>
        <p:nvSpPr>
          <p:cNvPr id="2" name="日期占位符 1"/>
          <p:cNvSpPr>
            <a:spLocks noGrp="1"/>
          </p:cNvSpPr>
          <p:nvPr>
            <p:ph type="dt" sz="half" idx="10"/>
          </p:nvPr>
        </p:nvSpPr>
        <p:spPr/>
        <p:txBody>
          <a:bodyPr/>
          <a:lstStyle/>
          <a:p>
            <a:pPr>
              <a:defRPr/>
            </a:pPr>
            <a:fld id="{213691FE-1C5D-4443-BE8A-B482C88A9538}"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240</a:t>
            </a:fld>
            <a:endParaRPr lang="en-US" altLang="zh-CN"/>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26307" name="Rectangle 2"/>
          <p:cNvSpPr>
            <a:spLocks noGrp="1" noChangeArrowheads="1"/>
          </p:cNvSpPr>
          <p:nvPr>
            <p:ph type="title"/>
          </p:nvPr>
        </p:nvSpPr>
        <p:spPr/>
        <p:txBody>
          <a:bodyPr/>
          <a:lstStyle/>
          <a:p>
            <a:pPr eaLnBrk="1" hangingPunct="1"/>
            <a:r>
              <a:rPr lang="zh-CN" altLang="en-US" sz="4600" smtClean="0"/>
              <a:t>逻辑结构设计小结</a:t>
            </a:r>
          </a:p>
        </p:txBody>
      </p:sp>
      <p:sp>
        <p:nvSpPr>
          <p:cNvPr id="226308" name="Rectangle 3"/>
          <p:cNvSpPr>
            <a:spLocks noGrp="1" noChangeArrowheads="1"/>
          </p:cNvSpPr>
          <p:nvPr>
            <p:ph type="body" idx="1"/>
          </p:nvPr>
        </p:nvSpPr>
        <p:spPr>
          <a:xfrm>
            <a:off x="538163" y="1600200"/>
            <a:ext cx="8148637" cy="4530725"/>
          </a:xfrm>
        </p:spPr>
        <p:txBody>
          <a:bodyPr/>
          <a:lstStyle/>
          <a:p>
            <a:pPr eaLnBrk="1" hangingPunct="1">
              <a:lnSpc>
                <a:spcPct val="120000"/>
              </a:lnSpc>
              <a:spcBef>
                <a:spcPct val="60000"/>
              </a:spcBef>
            </a:pPr>
            <a:r>
              <a:rPr lang="zh-CN" altLang="en-US" sz="3900" smtClean="0"/>
              <a:t>设计用户子模式</a:t>
            </a:r>
            <a:endParaRPr lang="zh-CN" altLang="en-US" sz="3400" smtClean="0"/>
          </a:p>
          <a:p>
            <a:pPr eaLnBrk="1" hangingPunct="1">
              <a:lnSpc>
                <a:spcPct val="120000"/>
              </a:lnSpc>
              <a:spcBef>
                <a:spcPct val="60000"/>
              </a:spcBef>
              <a:buFont typeface="Wingdings" pitchFamily="2" charset="2"/>
              <a:buNone/>
            </a:pPr>
            <a:r>
              <a:rPr lang="en-US" altLang="zh-CN" sz="2600" smtClean="0"/>
              <a:t>1. </a:t>
            </a:r>
            <a:r>
              <a:rPr lang="zh-CN" altLang="en-US" sz="2600" smtClean="0"/>
              <a:t>使用更符合用户习惯的别名</a:t>
            </a:r>
          </a:p>
          <a:p>
            <a:pPr eaLnBrk="1" hangingPunct="1">
              <a:lnSpc>
                <a:spcPct val="120000"/>
              </a:lnSpc>
              <a:spcBef>
                <a:spcPct val="60000"/>
              </a:spcBef>
              <a:buFont typeface="Wingdings" pitchFamily="2" charset="2"/>
              <a:buNone/>
            </a:pPr>
            <a:r>
              <a:rPr lang="en-US" altLang="zh-CN" sz="2600" smtClean="0"/>
              <a:t>2. </a:t>
            </a:r>
            <a:r>
              <a:rPr lang="zh-CN" altLang="en-US" sz="2600" smtClean="0"/>
              <a:t>针对不同级别的用户定义不同的外模式，以满足系统对安全性的要求。</a:t>
            </a:r>
          </a:p>
          <a:p>
            <a:pPr eaLnBrk="1" hangingPunct="1">
              <a:lnSpc>
                <a:spcPct val="120000"/>
              </a:lnSpc>
              <a:spcBef>
                <a:spcPct val="60000"/>
              </a:spcBef>
              <a:buFont typeface="Wingdings" pitchFamily="2" charset="2"/>
              <a:buNone/>
            </a:pPr>
            <a:r>
              <a:rPr lang="en-US" altLang="zh-CN" sz="2600" smtClean="0"/>
              <a:t>3. </a:t>
            </a:r>
            <a:r>
              <a:rPr lang="zh-CN" altLang="en-US" sz="2600" smtClean="0"/>
              <a:t>简化用户对系统的使用</a:t>
            </a:r>
          </a:p>
        </p:txBody>
      </p:sp>
      <p:sp>
        <p:nvSpPr>
          <p:cNvPr id="2" name="日期占位符 1"/>
          <p:cNvSpPr>
            <a:spLocks noGrp="1"/>
          </p:cNvSpPr>
          <p:nvPr>
            <p:ph type="dt" sz="half" idx="10"/>
          </p:nvPr>
        </p:nvSpPr>
        <p:spPr/>
        <p:txBody>
          <a:bodyPr/>
          <a:lstStyle/>
          <a:p>
            <a:pPr>
              <a:defRPr/>
            </a:pPr>
            <a:fld id="{F52E56DB-5AA6-4ECA-9560-26E8EB8D86A0}"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241</a:t>
            </a:fld>
            <a:endParaRPr lang="en-US" altLang="zh-CN"/>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27331" name="Rectangle 2"/>
          <p:cNvSpPr>
            <a:spLocks noGrp="1" noChangeArrowheads="1"/>
          </p:cNvSpPr>
          <p:nvPr>
            <p:ph type="title"/>
          </p:nvPr>
        </p:nvSpPr>
        <p:spPr/>
        <p:txBody>
          <a:bodyPr/>
          <a:lstStyle/>
          <a:p>
            <a:pPr eaLnBrk="1" hangingPunct="1"/>
            <a:r>
              <a:rPr lang="zh-CN" altLang="en-US" smtClean="0"/>
              <a:t>数据库设计</a:t>
            </a:r>
          </a:p>
        </p:txBody>
      </p:sp>
      <p:sp>
        <p:nvSpPr>
          <p:cNvPr id="227332" name="Rectangle 3"/>
          <p:cNvSpPr>
            <a:spLocks noGrp="1" noChangeArrowheads="1"/>
          </p:cNvSpPr>
          <p:nvPr>
            <p:ph type="body" idx="1"/>
          </p:nvPr>
        </p:nvSpPr>
        <p:spPr/>
        <p:txBody>
          <a:bodyPr/>
          <a:lstStyle/>
          <a:p>
            <a:pPr eaLnBrk="1" hangingPunct="1"/>
            <a:r>
              <a:rPr lang="zh-CN" altLang="en-US" sz="2600" dirty="0" smtClean="0"/>
              <a:t>数据库设计概述</a:t>
            </a:r>
          </a:p>
          <a:p>
            <a:pPr eaLnBrk="1" hangingPunct="1"/>
            <a:r>
              <a:rPr lang="zh-CN" altLang="en-US" sz="2600" dirty="0" smtClean="0"/>
              <a:t>需求分析</a:t>
            </a:r>
          </a:p>
          <a:p>
            <a:pPr eaLnBrk="1" hangingPunct="1"/>
            <a:r>
              <a:rPr lang="zh-CN" altLang="en-US" sz="2600" dirty="0" smtClean="0"/>
              <a:t>概念结构设计</a:t>
            </a:r>
          </a:p>
          <a:p>
            <a:pPr eaLnBrk="1" hangingPunct="1"/>
            <a:r>
              <a:rPr lang="zh-CN" altLang="en-US" sz="2600" dirty="0" smtClean="0"/>
              <a:t>逻辑结构设计</a:t>
            </a:r>
          </a:p>
          <a:p>
            <a:pPr eaLnBrk="1" hangingPunct="1"/>
            <a:r>
              <a:rPr lang="zh-CN" altLang="en-US" sz="2600" dirty="0" smtClean="0">
                <a:solidFill>
                  <a:schemeClr val="accent2"/>
                </a:solidFill>
              </a:rPr>
              <a:t>数据库的物理设计</a:t>
            </a:r>
          </a:p>
          <a:p>
            <a:pPr eaLnBrk="1" hangingPunct="1"/>
            <a:r>
              <a:rPr lang="zh-CN" altLang="en-US" sz="2600" dirty="0" smtClean="0"/>
              <a:t>数据库实施</a:t>
            </a:r>
          </a:p>
          <a:p>
            <a:pPr eaLnBrk="1" hangingPunct="1"/>
            <a:r>
              <a:rPr lang="zh-CN" altLang="en-US" sz="2600" dirty="0" smtClean="0"/>
              <a:t>数据库运行与维护</a:t>
            </a:r>
          </a:p>
          <a:p>
            <a:pPr eaLnBrk="1" hangingPunct="1"/>
            <a:r>
              <a:rPr lang="zh-CN" altLang="en-US" sz="2600" dirty="0" smtClean="0"/>
              <a:t>小结</a:t>
            </a:r>
          </a:p>
        </p:txBody>
      </p:sp>
      <p:sp>
        <p:nvSpPr>
          <p:cNvPr id="2" name="日期占位符 1"/>
          <p:cNvSpPr>
            <a:spLocks noGrp="1"/>
          </p:cNvSpPr>
          <p:nvPr>
            <p:ph type="dt" sz="half" idx="10"/>
          </p:nvPr>
        </p:nvSpPr>
        <p:spPr/>
        <p:txBody>
          <a:bodyPr/>
          <a:lstStyle/>
          <a:p>
            <a:pPr>
              <a:defRPr/>
            </a:pPr>
            <a:fld id="{4A385C95-E492-4118-BED6-E6AB7000EC46}"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242</a:t>
            </a:fld>
            <a:endParaRPr lang="en-US" altLang="zh-CN"/>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28355" name="Rectangle 2"/>
          <p:cNvSpPr>
            <a:spLocks noGrp="1" noChangeArrowheads="1"/>
          </p:cNvSpPr>
          <p:nvPr>
            <p:ph type="title"/>
          </p:nvPr>
        </p:nvSpPr>
        <p:spPr/>
        <p:txBody>
          <a:bodyPr/>
          <a:lstStyle/>
          <a:p>
            <a:pPr eaLnBrk="1" hangingPunct="1"/>
            <a:r>
              <a:rPr lang="zh-CN" altLang="en-US" smtClean="0"/>
              <a:t>数据库的物理设计</a:t>
            </a:r>
          </a:p>
        </p:txBody>
      </p:sp>
      <p:sp>
        <p:nvSpPr>
          <p:cNvPr id="228356" name="Rectangle 3"/>
          <p:cNvSpPr>
            <a:spLocks noGrp="1" noChangeArrowheads="1"/>
          </p:cNvSpPr>
          <p:nvPr>
            <p:ph type="body" idx="1"/>
          </p:nvPr>
        </p:nvSpPr>
        <p:spPr/>
        <p:txBody>
          <a:bodyPr/>
          <a:lstStyle/>
          <a:p>
            <a:pPr eaLnBrk="1" hangingPunct="1"/>
            <a:r>
              <a:rPr lang="zh-CN" altLang="en-US" sz="3400" smtClean="0"/>
              <a:t>什么是数据库的物理设计</a:t>
            </a:r>
          </a:p>
          <a:p>
            <a:pPr lvl="1" eaLnBrk="1" hangingPunct="1">
              <a:lnSpc>
                <a:spcPct val="120000"/>
              </a:lnSpc>
            </a:pPr>
            <a:r>
              <a:rPr lang="zh-CN" altLang="en-US" smtClean="0"/>
              <a:t>数据库在物理设备上的存储结构与存取方法称为数据库的物理结构，它依赖于给定的计算机系统。</a:t>
            </a:r>
          </a:p>
          <a:p>
            <a:pPr lvl="1" eaLnBrk="1" hangingPunct="1">
              <a:lnSpc>
                <a:spcPct val="120000"/>
              </a:lnSpc>
            </a:pPr>
            <a:r>
              <a:rPr lang="zh-CN" altLang="en-US" smtClean="0"/>
              <a:t>为一个给定的逻辑数据模型选取一个最适合应用环境的物理结构的过程，就是数据库的物理设计。</a:t>
            </a:r>
          </a:p>
        </p:txBody>
      </p:sp>
      <p:sp>
        <p:nvSpPr>
          <p:cNvPr id="2" name="日期占位符 1"/>
          <p:cNvSpPr>
            <a:spLocks noGrp="1"/>
          </p:cNvSpPr>
          <p:nvPr>
            <p:ph type="dt" sz="half" idx="10"/>
          </p:nvPr>
        </p:nvSpPr>
        <p:spPr/>
        <p:txBody>
          <a:bodyPr/>
          <a:lstStyle/>
          <a:p>
            <a:pPr>
              <a:defRPr/>
            </a:pPr>
            <a:fld id="{71C0D37C-656C-45FB-8C76-9D422B47BCDB}"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243</a:t>
            </a:fld>
            <a:endParaRPr lang="en-US" altLang="zh-CN"/>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29379" name="Rectangle 2"/>
          <p:cNvSpPr>
            <a:spLocks noGrp="1" noChangeArrowheads="1"/>
          </p:cNvSpPr>
          <p:nvPr>
            <p:ph type="title"/>
          </p:nvPr>
        </p:nvSpPr>
        <p:spPr/>
        <p:txBody>
          <a:bodyPr/>
          <a:lstStyle/>
          <a:p>
            <a:pPr eaLnBrk="1" hangingPunct="1"/>
            <a:r>
              <a:rPr lang="zh-CN" altLang="en-US" smtClean="0"/>
              <a:t>数据库的物理设计</a:t>
            </a:r>
          </a:p>
        </p:txBody>
      </p:sp>
      <p:sp>
        <p:nvSpPr>
          <p:cNvPr id="229380" name="Rectangle 3"/>
          <p:cNvSpPr>
            <a:spLocks noGrp="1" noChangeArrowheads="1"/>
          </p:cNvSpPr>
          <p:nvPr>
            <p:ph type="body" idx="1"/>
          </p:nvPr>
        </p:nvSpPr>
        <p:spPr/>
        <p:txBody>
          <a:bodyPr/>
          <a:lstStyle/>
          <a:p>
            <a:pPr eaLnBrk="1" hangingPunct="1">
              <a:lnSpc>
                <a:spcPct val="90000"/>
              </a:lnSpc>
            </a:pPr>
            <a:r>
              <a:rPr lang="zh-CN" altLang="en-US" sz="3400" smtClean="0"/>
              <a:t>数据库物理设计的步骤</a:t>
            </a:r>
          </a:p>
          <a:p>
            <a:pPr lvl="1" eaLnBrk="1" hangingPunct="1">
              <a:lnSpc>
                <a:spcPct val="90000"/>
              </a:lnSpc>
              <a:spcBef>
                <a:spcPct val="50000"/>
              </a:spcBef>
            </a:pPr>
            <a:r>
              <a:rPr lang="zh-CN" altLang="en-US" smtClean="0"/>
              <a:t>确定数据库的物理结构</a:t>
            </a:r>
          </a:p>
          <a:p>
            <a:pPr lvl="1" eaLnBrk="1" hangingPunct="1">
              <a:lnSpc>
                <a:spcPct val="90000"/>
              </a:lnSpc>
              <a:spcBef>
                <a:spcPct val="50000"/>
              </a:spcBef>
            </a:pPr>
            <a:r>
              <a:rPr lang="zh-CN" altLang="en-US" smtClean="0"/>
              <a:t>对物理结构进行评价，评价的重点是时间和空间效率</a:t>
            </a:r>
          </a:p>
          <a:p>
            <a:pPr lvl="1" eaLnBrk="1" hangingPunct="1">
              <a:spcBef>
                <a:spcPct val="50000"/>
              </a:spcBef>
            </a:pPr>
            <a:r>
              <a:rPr lang="zh-CN" altLang="en-US" smtClean="0"/>
              <a:t>如果评价结果满足原设计要求则可进入到物理实施阶段，否则，就需要重新设计或修改物理结构，有时甚至要返回逻辑设计阶段修改数据模型。</a:t>
            </a:r>
          </a:p>
        </p:txBody>
      </p:sp>
      <p:sp>
        <p:nvSpPr>
          <p:cNvPr id="2" name="日期占位符 1"/>
          <p:cNvSpPr>
            <a:spLocks noGrp="1"/>
          </p:cNvSpPr>
          <p:nvPr>
            <p:ph type="dt" sz="half" idx="10"/>
          </p:nvPr>
        </p:nvSpPr>
        <p:spPr/>
        <p:txBody>
          <a:bodyPr/>
          <a:lstStyle/>
          <a:p>
            <a:pPr>
              <a:defRPr/>
            </a:pPr>
            <a:fld id="{01FE6591-AEDF-474B-A081-A2FD3BF34E9F}"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244</a:t>
            </a:fld>
            <a:endParaRPr lang="en-US" altLang="zh-CN"/>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30403" name="Rectangle 2"/>
          <p:cNvSpPr>
            <a:spLocks noGrp="1" noChangeArrowheads="1"/>
          </p:cNvSpPr>
          <p:nvPr>
            <p:ph type="title"/>
          </p:nvPr>
        </p:nvSpPr>
        <p:spPr/>
        <p:txBody>
          <a:bodyPr/>
          <a:lstStyle/>
          <a:p>
            <a:pPr eaLnBrk="1" hangingPunct="1"/>
            <a:endParaRPr lang="zh-CN" altLang="zh-CN" smtClean="0"/>
          </a:p>
        </p:txBody>
      </p:sp>
      <p:sp>
        <p:nvSpPr>
          <p:cNvPr id="230404" name="Rectangle 3"/>
          <p:cNvSpPr>
            <a:spLocks noGrp="1" noChangeArrowheads="1"/>
          </p:cNvSpPr>
          <p:nvPr>
            <p:ph type="body" idx="1"/>
          </p:nvPr>
        </p:nvSpPr>
        <p:spPr/>
        <p:txBody>
          <a:bodyPr/>
          <a:lstStyle/>
          <a:p>
            <a:pPr eaLnBrk="1" hangingPunct="1">
              <a:buFont typeface="Wingdings" pitchFamily="2" charset="2"/>
              <a:buNone/>
            </a:pPr>
            <a:r>
              <a:rPr lang="en-US" altLang="zh-CN" smtClean="0"/>
              <a:t> </a:t>
            </a:r>
          </a:p>
        </p:txBody>
      </p:sp>
      <p:grpSp>
        <p:nvGrpSpPr>
          <p:cNvPr id="230405" name="Group 4"/>
          <p:cNvGrpSpPr>
            <a:grpSpLocks/>
          </p:cNvGrpSpPr>
          <p:nvPr/>
        </p:nvGrpSpPr>
        <p:grpSpPr bwMode="auto">
          <a:xfrm>
            <a:off x="1143000" y="1600200"/>
            <a:ext cx="7696200" cy="4225925"/>
            <a:chOff x="624" y="1008"/>
            <a:chExt cx="4848" cy="2662"/>
          </a:xfrm>
        </p:grpSpPr>
        <p:sp>
          <p:nvSpPr>
            <p:cNvPr id="230409" name="Rectangle 5"/>
            <p:cNvSpPr>
              <a:spLocks noChangeArrowheads="1"/>
            </p:cNvSpPr>
            <p:nvPr/>
          </p:nvSpPr>
          <p:spPr bwMode="auto">
            <a:xfrm>
              <a:off x="1432" y="1008"/>
              <a:ext cx="2936" cy="1638"/>
            </a:xfrm>
            <a:prstGeom prst="rect">
              <a:avLst/>
            </a:prstGeom>
            <a:solidFill>
              <a:schemeClr val="bg1"/>
            </a:solidFill>
            <a:ln w="9525">
              <a:solidFill>
                <a:srgbClr val="000000"/>
              </a:solidFill>
              <a:miter lim="800000"/>
              <a:headEnd/>
              <a:tailEnd/>
            </a:ln>
          </p:spPr>
          <p:txBody>
            <a:bodyPr/>
            <a:lstStyle/>
            <a:p>
              <a:pPr algn="just"/>
              <a:r>
                <a:rPr kumimoji="1" lang="zh-CN" altLang="en-US" sz="2400" b="1">
                  <a:latin typeface="Times New Roman" pitchFamily="18" charset="0"/>
                </a:rPr>
                <a:t>数据库物理设计</a:t>
              </a:r>
            </a:p>
          </p:txBody>
        </p:sp>
        <p:sp>
          <p:nvSpPr>
            <p:cNvPr id="230410" name="Line 6"/>
            <p:cNvSpPr>
              <a:spLocks noChangeShapeType="1"/>
            </p:cNvSpPr>
            <p:nvPr/>
          </p:nvSpPr>
          <p:spPr bwMode="auto">
            <a:xfrm>
              <a:off x="983" y="1827"/>
              <a:ext cx="71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0411" name="Oval 7"/>
            <p:cNvSpPr>
              <a:spLocks noChangeArrowheads="1"/>
            </p:cNvSpPr>
            <p:nvPr/>
          </p:nvSpPr>
          <p:spPr bwMode="auto">
            <a:xfrm>
              <a:off x="1679" y="1418"/>
              <a:ext cx="762" cy="921"/>
            </a:xfrm>
            <a:prstGeom prst="ellipse">
              <a:avLst/>
            </a:prstGeom>
            <a:solidFill>
              <a:schemeClr val="bg1"/>
            </a:solidFill>
            <a:ln w="9525">
              <a:solidFill>
                <a:srgbClr val="000000"/>
              </a:solidFill>
              <a:round/>
              <a:headEnd/>
              <a:tailEnd/>
            </a:ln>
          </p:spPr>
          <p:txBody>
            <a:bodyPr lIns="0" tIns="0" rIns="0" bIns="0"/>
            <a:lstStyle/>
            <a:p>
              <a:pPr algn="ctr"/>
              <a:r>
                <a:rPr kumimoji="1" lang="zh-CN" altLang="en-US" b="1">
                  <a:latin typeface="Times New Roman" pitchFamily="18" charset="0"/>
                </a:rPr>
                <a:t>确定数据库的物理结构</a:t>
              </a:r>
              <a:endParaRPr kumimoji="1" lang="zh-CN" altLang="en-US" sz="1000" b="1">
                <a:latin typeface="Times New Roman" pitchFamily="18" charset="0"/>
              </a:endParaRPr>
            </a:p>
            <a:p>
              <a:pPr algn="ctr"/>
              <a:endParaRPr kumimoji="1" lang="en-US" altLang="zh-CN" sz="1000" b="1">
                <a:latin typeface="Times New Roman" pitchFamily="18" charset="0"/>
              </a:endParaRPr>
            </a:p>
          </p:txBody>
        </p:sp>
        <p:sp>
          <p:nvSpPr>
            <p:cNvPr id="230412" name="Line 8"/>
            <p:cNvSpPr>
              <a:spLocks noChangeShapeType="1"/>
            </p:cNvSpPr>
            <p:nvPr/>
          </p:nvSpPr>
          <p:spPr bwMode="auto">
            <a:xfrm>
              <a:off x="2448" y="1824"/>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0413" name="Oval 9"/>
            <p:cNvSpPr>
              <a:spLocks noChangeArrowheads="1"/>
            </p:cNvSpPr>
            <p:nvPr/>
          </p:nvSpPr>
          <p:spPr bwMode="auto">
            <a:xfrm>
              <a:off x="3168" y="1440"/>
              <a:ext cx="857" cy="921"/>
            </a:xfrm>
            <a:prstGeom prst="ellipse">
              <a:avLst/>
            </a:prstGeom>
            <a:solidFill>
              <a:schemeClr val="bg1"/>
            </a:solidFill>
            <a:ln w="9525">
              <a:solidFill>
                <a:srgbClr val="000000"/>
              </a:solidFill>
              <a:round/>
              <a:headEnd/>
              <a:tailEnd/>
            </a:ln>
          </p:spPr>
          <p:txBody>
            <a:bodyPr lIns="0" tIns="0" rIns="0" bIns="0"/>
            <a:lstStyle/>
            <a:p>
              <a:pPr algn="ctr"/>
              <a:r>
                <a:rPr kumimoji="1" lang="zh-CN" altLang="en-US" b="1">
                  <a:latin typeface="Times New Roman" pitchFamily="18" charset="0"/>
                </a:rPr>
                <a:t>评价数据库的物理结构</a:t>
              </a:r>
              <a:endParaRPr kumimoji="1" lang="zh-CN" altLang="en-US" sz="1000" b="1">
                <a:latin typeface="Times New Roman" pitchFamily="18" charset="0"/>
              </a:endParaRPr>
            </a:p>
            <a:p>
              <a:pPr algn="ctr"/>
              <a:endParaRPr kumimoji="1" lang="en-US" altLang="zh-CN">
                <a:latin typeface="Times New Roman" pitchFamily="18" charset="0"/>
              </a:endParaRPr>
            </a:p>
          </p:txBody>
        </p:sp>
        <p:sp>
          <p:nvSpPr>
            <p:cNvPr id="230414" name="Line 10"/>
            <p:cNvSpPr>
              <a:spLocks noChangeShapeType="1"/>
            </p:cNvSpPr>
            <p:nvPr/>
          </p:nvSpPr>
          <p:spPr bwMode="auto">
            <a:xfrm>
              <a:off x="4032" y="1824"/>
              <a:ext cx="812"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0415" name="Line 11"/>
            <p:cNvSpPr>
              <a:spLocks noChangeShapeType="1"/>
            </p:cNvSpPr>
            <p:nvPr/>
          </p:nvSpPr>
          <p:spPr bwMode="auto">
            <a:xfrm>
              <a:off x="4664" y="1725"/>
              <a:ext cx="0" cy="2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416" name="Line 12"/>
            <p:cNvSpPr>
              <a:spLocks noChangeShapeType="1"/>
            </p:cNvSpPr>
            <p:nvPr/>
          </p:nvSpPr>
          <p:spPr bwMode="auto">
            <a:xfrm>
              <a:off x="1296" y="1728"/>
              <a:ext cx="1" cy="2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417" name="Text Box 13"/>
            <p:cNvSpPr txBox="1">
              <a:spLocks noChangeArrowheads="1"/>
            </p:cNvSpPr>
            <p:nvPr/>
          </p:nvSpPr>
          <p:spPr bwMode="auto">
            <a:xfrm>
              <a:off x="624" y="1930"/>
              <a:ext cx="718" cy="3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2000" b="1">
                  <a:latin typeface="Times New Roman" pitchFamily="18" charset="0"/>
                </a:rPr>
                <a:t>逻辑结</a:t>
              </a:r>
            </a:p>
            <a:p>
              <a:pPr algn="just" eaLnBrk="1" hangingPunct="1"/>
              <a:r>
                <a:rPr kumimoji="1" lang="zh-CN" altLang="en-US" sz="2000" b="1">
                  <a:latin typeface="Times New Roman" pitchFamily="18" charset="0"/>
                </a:rPr>
                <a:t>构设计</a:t>
              </a:r>
              <a:endParaRPr kumimoji="1" lang="zh-CN" altLang="en-US" sz="1000" b="1">
                <a:latin typeface="Times New Roman" pitchFamily="18" charset="0"/>
              </a:endParaRPr>
            </a:p>
          </p:txBody>
        </p:sp>
        <p:sp>
          <p:nvSpPr>
            <p:cNvPr id="230418" name="Text Box 14"/>
            <p:cNvSpPr txBox="1">
              <a:spLocks noChangeArrowheads="1"/>
            </p:cNvSpPr>
            <p:nvPr/>
          </p:nvSpPr>
          <p:spPr bwMode="auto">
            <a:xfrm>
              <a:off x="4664" y="1930"/>
              <a:ext cx="808" cy="3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2000" b="1">
                  <a:latin typeface="Times New Roman" pitchFamily="18" charset="0"/>
                </a:rPr>
                <a:t>数据库</a:t>
              </a:r>
            </a:p>
            <a:p>
              <a:pPr algn="just" eaLnBrk="1" hangingPunct="1"/>
              <a:r>
                <a:rPr kumimoji="1" lang="zh-CN" altLang="en-US" sz="2000" b="1">
                  <a:latin typeface="Times New Roman" pitchFamily="18" charset="0"/>
                </a:rPr>
                <a:t>实施</a:t>
              </a:r>
              <a:endParaRPr kumimoji="1" lang="zh-CN" altLang="en-US" sz="1600" b="1">
                <a:latin typeface="Times New Roman" pitchFamily="18" charset="0"/>
              </a:endParaRPr>
            </a:p>
          </p:txBody>
        </p:sp>
        <p:sp>
          <p:nvSpPr>
            <p:cNvPr id="230419" name="AutoShape 15"/>
            <p:cNvSpPr>
              <a:spLocks noChangeArrowheads="1"/>
            </p:cNvSpPr>
            <p:nvPr/>
          </p:nvSpPr>
          <p:spPr bwMode="auto">
            <a:xfrm>
              <a:off x="4574" y="3056"/>
              <a:ext cx="449" cy="614"/>
            </a:xfrm>
            <a:prstGeom prst="octagon">
              <a:avLst>
                <a:gd name="adj" fmla="val 29287"/>
              </a:avLst>
            </a:prstGeom>
            <a:solidFill>
              <a:schemeClr val="bg1"/>
            </a:solidFill>
            <a:ln w="9525">
              <a:solidFill>
                <a:srgbClr val="000000"/>
              </a:solidFill>
              <a:miter lim="800000"/>
              <a:headEnd/>
              <a:tailEnd/>
            </a:ln>
          </p:spPr>
          <p:txBody>
            <a:bodyPr lIns="0" tIns="0" rIns="0" bIns="0"/>
            <a:lstStyle/>
            <a:p>
              <a:pPr algn="ctr"/>
              <a:r>
                <a:rPr kumimoji="1" lang="zh-CN" altLang="en-US" b="1">
                  <a:latin typeface="Times New Roman" pitchFamily="18" charset="0"/>
                </a:rPr>
                <a:t>物理</a:t>
              </a:r>
            </a:p>
            <a:p>
              <a:pPr algn="ctr"/>
              <a:r>
                <a:rPr kumimoji="1" lang="zh-CN" altLang="en-US" b="1">
                  <a:latin typeface="Times New Roman" pitchFamily="18" charset="0"/>
                </a:rPr>
                <a:t>模型</a:t>
              </a:r>
              <a:endParaRPr kumimoji="1" lang="zh-CN" altLang="en-US" sz="1000" b="1">
                <a:latin typeface="Times New Roman" pitchFamily="18" charset="0"/>
              </a:endParaRPr>
            </a:p>
          </p:txBody>
        </p:sp>
        <p:sp>
          <p:nvSpPr>
            <p:cNvPr id="230420" name="AutoShape 16"/>
            <p:cNvSpPr>
              <a:spLocks noChangeArrowheads="1"/>
            </p:cNvSpPr>
            <p:nvPr/>
          </p:nvSpPr>
          <p:spPr bwMode="auto">
            <a:xfrm rot="3331037">
              <a:off x="647" y="2553"/>
              <a:ext cx="651" cy="126"/>
            </a:xfrm>
            <a:prstGeom prst="rightArrow">
              <a:avLst>
                <a:gd name="adj1" fmla="val 50000"/>
                <a:gd name="adj2" fmla="val 129167"/>
              </a:avLst>
            </a:prstGeom>
            <a:solidFill>
              <a:schemeClr val="bg1"/>
            </a:solidFill>
            <a:ln w="9525">
              <a:solidFill>
                <a:srgbClr val="000000"/>
              </a:solidFill>
              <a:miter lim="800000"/>
              <a:headEnd/>
              <a:tailEnd/>
            </a:ln>
          </p:spPr>
          <p:txBody>
            <a:bodyPr/>
            <a:lstStyle/>
            <a:p>
              <a:endParaRPr lang="zh-CN" altLang="en-US"/>
            </a:p>
          </p:txBody>
        </p:sp>
        <p:sp>
          <p:nvSpPr>
            <p:cNvPr id="230421" name="AutoShape 17"/>
            <p:cNvSpPr>
              <a:spLocks noChangeArrowheads="1"/>
            </p:cNvSpPr>
            <p:nvPr/>
          </p:nvSpPr>
          <p:spPr bwMode="auto">
            <a:xfrm rot="2916161">
              <a:off x="3865" y="2582"/>
              <a:ext cx="1085" cy="92"/>
            </a:xfrm>
            <a:prstGeom prst="rightArrow">
              <a:avLst>
                <a:gd name="adj1" fmla="val 50000"/>
                <a:gd name="adj2" fmla="val 294837"/>
              </a:avLst>
            </a:prstGeom>
            <a:solidFill>
              <a:schemeClr val="bg1"/>
            </a:solidFill>
            <a:ln w="9525">
              <a:solidFill>
                <a:srgbClr val="000000"/>
              </a:solidFill>
              <a:miter lim="800000"/>
              <a:headEnd/>
              <a:tailEnd/>
            </a:ln>
          </p:spPr>
          <p:txBody>
            <a:bodyPr/>
            <a:lstStyle/>
            <a:p>
              <a:endParaRPr lang="zh-CN" altLang="en-US"/>
            </a:p>
          </p:txBody>
        </p:sp>
        <p:sp>
          <p:nvSpPr>
            <p:cNvPr id="230422" name="AutoShape 18"/>
            <p:cNvSpPr>
              <a:spLocks noChangeArrowheads="1"/>
            </p:cNvSpPr>
            <p:nvPr/>
          </p:nvSpPr>
          <p:spPr bwMode="auto">
            <a:xfrm rot="-2736863">
              <a:off x="1156" y="2500"/>
              <a:ext cx="827" cy="95"/>
            </a:xfrm>
            <a:prstGeom prst="rightArrow">
              <a:avLst>
                <a:gd name="adj1" fmla="val 50000"/>
                <a:gd name="adj2" fmla="val 217632"/>
              </a:avLst>
            </a:prstGeom>
            <a:solidFill>
              <a:schemeClr val="bg1"/>
            </a:solidFill>
            <a:ln w="9525">
              <a:solidFill>
                <a:srgbClr val="000000"/>
              </a:solidFill>
              <a:miter lim="800000"/>
              <a:headEnd/>
              <a:tailEnd/>
            </a:ln>
          </p:spPr>
          <p:txBody>
            <a:bodyPr/>
            <a:lstStyle/>
            <a:p>
              <a:endParaRPr lang="zh-CN" altLang="en-US"/>
            </a:p>
          </p:txBody>
        </p:sp>
      </p:grpSp>
      <p:sp>
        <p:nvSpPr>
          <p:cNvPr id="230406" name="Freeform 19"/>
          <p:cNvSpPr>
            <a:spLocks/>
          </p:cNvSpPr>
          <p:nvPr/>
        </p:nvSpPr>
        <p:spPr bwMode="auto">
          <a:xfrm>
            <a:off x="3810000" y="2286000"/>
            <a:ext cx="1295400" cy="312738"/>
          </a:xfrm>
          <a:custGeom>
            <a:avLst/>
            <a:gdLst>
              <a:gd name="T0" fmla="*/ 2147483647 w 816"/>
              <a:gd name="T1" fmla="*/ 2147483647 h 197"/>
              <a:gd name="T2" fmla="*/ 2147483647 w 816"/>
              <a:gd name="T3" fmla="*/ 2147483647 h 197"/>
              <a:gd name="T4" fmla="*/ 2147483647 w 816"/>
              <a:gd name="T5" fmla="*/ 2147483647 h 197"/>
              <a:gd name="T6" fmla="*/ 2147483647 w 816"/>
              <a:gd name="T7" fmla="*/ 2147483647 h 197"/>
              <a:gd name="T8" fmla="*/ 2147483647 w 816"/>
              <a:gd name="T9" fmla="*/ 2147483647 h 197"/>
              <a:gd name="T10" fmla="*/ 2147483647 w 816"/>
              <a:gd name="T11" fmla="*/ 2147483647 h 197"/>
              <a:gd name="T12" fmla="*/ 0 w 816"/>
              <a:gd name="T13" fmla="*/ 2147483647 h 1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6" h="197">
                <a:moveTo>
                  <a:pt x="816" y="197"/>
                </a:moveTo>
                <a:cubicBezTo>
                  <a:pt x="790" y="174"/>
                  <a:pt x="711" y="92"/>
                  <a:pt x="658" y="61"/>
                </a:cubicBezTo>
                <a:cubicBezTo>
                  <a:pt x="605" y="30"/>
                  <a:pt x="555" y="18"/>
                  <a:pt x="501" y="9"/>
                </a:cubicBezTo>
                <a:cubicBezTo>
                  <a:pt x="447" y="0"/>
                  <a:pt x="381" y="3"/>
                  <a:pt x="336" y="5"/>
                </a:cubicBezTo>
                <a:cubicBezTo>
                  <a:pt x="291" y="7"/>
                  <a:pt x="268" y="10"/>
                  <a:pt x="228" y="22"/>
                </a:cubicBezTo>
                <a:cubicBezTo>
                  <a:pt x="188" y="34"/>
                  <a:pt x="135" y="54"/>
                  <a:pt x="97" y="75"/>
                </a:cubicBezTo>
                <a:cubicBezTo>
                  <a:pt x="59" y="96"/>
                  <a:pt x="20" y="134"/>
                  <a:pt x="0" y="149"/>
                </a:cubicBezTo>
              </a:path>
            </a:pathLst>
          </a:custGeom>
          <a:noFill/>
          <a:ln w="9525" cap="flat" cmpd="sng">
            <a:solidFill>
              <a:srgbClr val="000000"/>
            </a:solidFill>
            <a:prstDash val="sysDot"/>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0407" name="Freeform 20"/>
          <p:cNvSpPr>
            <a:spLocks/>
          </p:cNvSpPr>
          <p:nvPr/>
        </p:nvSpPr>
        <p:spPr bwMode="auto">
          <a:xfrm>
            <a:off x="1449388" y="2057400"/>
            <a:ext cx="3732212" cy="573088"/>
          </a:xfrm>
          <a:custGeom>
            <a:avLst/>
            <a:gdLst>
              <a:gd name="T0" fmla="*/ 2147483647 w 2351"/>
              <a:gd name="T1" fmla="*/ 2147483647 h 361"/>
              <a:gd name="T2" fmla="*/ 2147483647 w 2351"/>
              <a:gd name="T3" fmla="*/ 2147483647 h 361"/>
              <a:gd name="T4" fmla="*/ 2147483647 w 2351"/>
              <a:gd name="T5" fmla="*/ 2147483647 h 361"/>
              <a:gd name="T6" fmla="*/ 2147483647 w 2351"/>
              <a:gd name="T7" fmla="*/ 2147483647 h 361"/>
              <a:gd name="T8" fmla="*/ 2147483647 w 2351"/>
              <a:gd name="T9" fmla="*/ 2147483647 h 361"/>
              <a:gd name="T10" fmla="*/ 2147483647 w 2351"/>
              <a:gd name="T11" fmla="*/ 2147483647 h 361"/>
              <a:gd name="T12" fmla="*/ 2147483647 w 2351"/>
              <a:gd name="T13" fmla="*/ 2147483647 h 361"/>
              <a:gd name="T14" fmla="*/ 0 w 2351"/>
              <a:gd name="T15" fmla="*/ 2147483647 h 3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51" h="361">
                <a:moveTo>
                  <a:pt x="2351" y="264"/>
                </a:moveTo>
                <a:cubicBezTo>
                  <a:pt x="2293" y="236"/>
                  <a:pt x="2108" y="133"/>
                  <a:pt x="2000" y="91"/>
                </a:cubicBezTo>
                <a:cubicBezTo>
                  <a:pt x="1892" y="50"/>
                  <a:pt x="1783" y="29"/>
                  <a:pt x="1701" y="15"/>
                </a:cubicBezTo>
                <a:cubicBezTo>
                  <a:pt x="1619" y="0"/>
                  <a:pt x="1619" y="5"/>
                  <a:pt x="1509" y="5"/>
                </a:cubicBezTo>
                <a:cubicBezTo>
                  <a:pt x="1399" y="5"/>
                  <a:pt x="1174" y="6"/>
                  <a:pt x="1036" y="15"/>
                </a:cubicBezTo>
                <a:cubicBezTo>
                  <a:pt x="897" y="24"/>
                  <a:pt x="798" y="37"/>
                  <a:pt x="678" y="60"/>
                </a:cubicBezTo>
                <a:cubicBezTo>
                  <a:pt x="558" y="84"/>
                  <a:pt x="429" y="105"/>
                  <a:pt x="316" y="155"/>
                </a:cubicBezTo>
                <a:cubicBezTo>
                  <a:pt x="203" y="205"/>
                  <a:pt x="66" y="318"/>
                  <a:pt x="0" y="361"/>
                </a:cubicBezTo>
              </a:path>
            </a:pathLst>
          </a:custGeom>
          <a:noFill/>
          <a:ln w="9525" cap="flat" cmpd="sng">
            <a:solidFill>
              <a:srgbClr val="000000"/>
            </a:solidFill>
            <a:prstDash val="sysDot"/>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0408" name="AutoShape 21"/>
          <p:cNvSpPr>
            <a:spLocks noChangeArrowheads="1"/>
          </p:cNvSpPr>
          <p:nvPr/>
        </p:nvSpPr>
        <p:spPr bwMode="auto">
          <a:xfrm>
            <a:off x="1676400" y="4648200"/>
            <a:ext cx="712788" cy="974725"/>
          </a:xfrm>
          <a:prstGeom prst="octagon">
            <a:avLst>
              <a:gd name="adj" fmla="val 29287"/>
            </a:avLst>
          </a:prstGeom>
          <a:solidFill>
            <a:schemeClr val="bg1"/>
          </a:solidFill>
          <a:ln w="9525">
            <a:solidFill>
              <a:srgbClr val="000000"/>
            </a:solidFill>
            <a:miter lim="800000"/>
            <a:headEnd/>
            <a:tailEnd/>
          </a:ln>
        </p:spPr>
        <p:txBody>
          <a:bodyPr lIns="0" tIns="0" rIns="0" bIns="0"/>
          <a:lstStyle/>
          <a:p>
            <a:pPr algn="ctr"/>
            <a:r>
              <a:rPr kumimoji="1" lang="zh-CN" altLang="en-US" b="1">
                <a:latin typeface="Times New Roman" pitchFamily="18" charset="0"/>
              </a:rPr>
              <a:t>逻辑</a:t>
            </a:r>
          </a:p>
          <a:p>
            <a:pPr algn="ctr"/>
            <a:r>
              <a:rPr kumimoji="1" lang="zh-CN" altLang="en-US" b="1">
                <a:latin typeface="Times New Roman" pitchFamily="18" charset="0"/>
              </a:rPr>
              <a:t>模型</a:t>
            </a:r>
            <a:endParaRPr kumimoji="1" lang="zh-CN" altLang="en-US" sz="1000" b="1">
              <a:latin typeface="Times New Roman" pitchFamily="18" charset="0"/>
            </a:endParaRPr>
          </a:p>
        </p:txBody>
      </p:sp>
      <p:sp>
        <p:nvSpPr>
          <p:cNvPr id="2" name="日期占位符 1"/>
          <p:cNvSpPr>
            <a:spLocks noGrp="1"/>
          </p:cNvSpPr>
          <p:nvPr>
            <p:ph type="dt" sz="half" idx="10"/>
          </p:nvPr>
        </p:nvSpPr>
        <p:spPr/>
        <p:txBody>
          <a:bodyPr/>
          <a:lstStyle/>
          <a:p>
            <a:pPr>
              <a:defRPr/>
            </a:pPr>
            <a:fld id="{ED23C01C-FC0F-4FF8-A190-31B9DE6968C1}"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245</a:t>
            </a:fld>
            <a:endParaRPr lang="en-US" altLang="zh-CN"/>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31427" name="Rectangle 2"/>
          <p:cNvSpPr>
            <a:spLocks noGrp="1" noChangeArrowheads="1"/>
          </p:cNvSpPr>
          <p:nvPr>
            <p:ph type="title"/>
          </p:nvPr>
        </p:nvSpPr>
        <p:spPr/>
        <p:txBody>
          <a:bodyPr/>
          <a:lstStyle/>
          <a:p>
            <a:pPr eaLnBrk="1" hangingPunct="1"/>
            <a:r>
              <a:rPr lang="zh-CN" altLang="en-US" smtClean="0"/>
              <a:t>数据库的物理设计</a:t>
            </a:r>
          </a:p>
        </p:txBody>
      </p:sp>
      <p:sp>
        <p:nvSpPr>
          <p:cNvPr id="231428" name="Rectangle 3"/>
          <p:cNvSpPr>
            <a:spLocks noGrp="1" noChangeArrowheads="1"/>
          </p:cNvSpPr>
          <p:nvPr>
            <p:ph type="body" idx="1"/>
          </p:nvPr>
        </p:nvSpPr>
        <p:spPr/>
        <p:txBody>
          <a:bodyPr/>
          <a:lstStyle/>
          <a:p>
            <a:pPr eaLnBrk="1" hangingPunct="1">
              <a:lnSpc>
                <a:spcPct val="140000"/>
              </a:lnSpc>
            </a:pPr>
            <a:r>
              <a:rPr lang="zh-CN" altLang="en-US" dirty="0" smtClean="0"/>
              <a:t>数据库的物理设计的内容和方法</a:t>
            </a:r>
          </a:p>
          <a:p>
            <a:pPr eaLnBrk="1" hangingPunct="1">
              <a:lnSpc>
                <a:spcPct val="140000"/>
              </a:lnSpc>
            </a:pPr>
            <a:r>
              <a:rPr lang="zh-CN" altLang="en-US" dirty="0" smtClean="0"/>
              <a:t>关系模式存取方法选择</a:t>
            </a:r>
          </a:p>
          <a:p>
            <a:pPr eaLnBrk="1" hangingPunct="1">
              <a:lnSpc>
                <a:spcPct val="140000"/>
              </a:lnSpc>
            </a:pPr>
            <a:r>
              <a:rPr lang="zh-CN" altLang="en-US" dirty="0" smtClean="0"/>
              <a:t>确定数据库的存储结构</a:t>
            </a:r>
          </a:p>
          <a:p>
            <a:pPr eaLnBrk="1" hangingPunct="1">
              <a:lnSpc>
                <a:spcPct val="140000"/>
              </a:lnSpc>
            </a:pPr>
            <a:r>
              <a:rPr lang="zh-CN" altLang="en-US" dirty="0" smtClean="0"/>
              <a:t>评价物理结构</a:t>
            </a:r>
          </a:p>
        </p:txBody>
      </p:sp>
      <p:sp>
        <p:nvSpPr>
          <p:cNvPr id="2" name="日期占位符 1"/>
          <p:cNvSpPr>
            <a:spLocks noGrp="1"/>
          </p:cNvSpPr>
          <p:nvPr>
            <p:ph type="dt" sz="half" idx="10"/>
          </p:nvPr>
        </p:nvSpPr>
        <p:spPr/>
        <p:txBody>
          <a:bodyPr/>
          <a:lstStyle/>
          <a:p>
            <a:pPr>
              <a:defRPr/>
            </a:pPr>
            <a:fld id="{D7A0E00B-BD67-414D-B626-43E40BF85B00}"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246</a:t>
            </a:fld>
            <a:endParaRPr lang="en-US" altLang="zh-CN"/>
          </a:p>
        </p:txBody>
      </p: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32451" name="Rectangle 2"/>
          <p:cNvSpPr>
            <a:spLocks noGrp="1" noChangeArrowheads="1"/>
          </p:cNvSpPr>
          <p:nvPr>
            <p:ph type="title"/>
          </p:nvPr>
        </p:nvSpPr>
        <p:spPr/>
        <p:txBody>
          <a:bodyPr/>
          <a:lstStyle/>
          <a:p>
            <a:pPr eaLnBrk="1" hangingPunct="1"/>
            <a:r>
              <a:rPr lang="zh-CN" altLang="en-US" smtClean="0"/>
              <a:t>数据库的物理设计</a:t>
            </a:r>
          </a:p>
        </p:txBody>
      </p:sp>
      <p:sp>
        <p:nvSpPr>
          <p:cNvPr id="232452" name="Rectangle 3"/>
          <p:cNvSpPr>
            <a:spLocks noGrp="1" noChangeArrowheads="1"/>
          </p:cNvSpPr>
          <p:nvPr>
            <p:ph type="body" idx="1"/>
          </p:nvPr>
        </p:nvSpPr>
        <p:spPr>
          <a:xfrm>
            <a:off x="468313" y="1628775"/>
            <a:ext cx="8229600" cy="4530725"/>
          </a:xfrm>
        </p:spPr>
        <p:txBody>
          <a:bodyPr/>
          <a:lstStyle/>
          <a:p>
            <a:pPr eaLnBrk="1" hangingPunct="1">
              <a:lnSpc>
                <a:spcPct val="140000"/>
              </a:lnSpc>
            </a:pPr>
            <a:r>
              <a:rPr lang="zh-CN" altLang="en-US" dirty="0" smtClean="0">
                <a:solidFill>
                  <a:schemeClr val="accent2"/>
                </a:solidFill>
              </a:rPr>
              <a:t>数据库的物理设计的内容和方法</a:t>
            </a:r>
          </a:p>
          <a:p>
            <a:pPr eaLnBrk="1" hangingPunct="1">
              <a:lnSpc>
                <a:spcPct val="140000"/>
              </a:lnSpc>
            </a:pPr>
            <a:r>
              <a:rPr lang="zh-CN" altLang="en-US" dirty="0" smtClean="0"/>
              <a:t>关系模式存取方法选择</a:t>
            </a:r>
          </a:p>
          <a:p>
            <a:pPr eaLnBrk="1" hangingPunct="1">
              <a:lnSpc>
                <a:spcPct val="140000"/>
              </a:lnSpc>
            </a:pPr>
            <a:r>
              <a:rPr lang="zh-CN" altLang="en-US" dirty="0" smtClean="0"/>
              <a:t>确定数据库的存储结构</a:t>
            </a:r>
          </a:p>
          <a:p>
            <a:pPr eaLnBrk="1" hangingPunct="1">
              <a:lnSpc>
                <a:spcPct val="140000"/>
              </a:lnSpc>
            </a:pPr>
            <a:r>
              <a:rPr lang="zh-CN" altLang="en-US" dirty="0" smtClean="0"/>
              <a:t>评价物理结构</a:t>
            </a:r>
          </a:p>
        </p:txBody>
      </p:sp>
      <p:sp>
        <p:nvSpPr>
          <p:cNvPr id="2" name="日期占位符 1"/>
          <p:cNvSpPr>
            <a:spLocks noGrp="1"/>
          </p:cNvSpPr>
          <p:nvPr>
            <p:ph type="dt" sz="half" idx="10"/>
          </p:nvPr>
        </p:nvSpPr>
        <p:spPr/>
        <p:txBody>
          <a:bodyPr/>
          <a:lstStyle/>
          <a:p>
            <a:pPr>
              <a:defRPr/>
            </a:pPr>
            <a:fld id="{9DF2AAE6-B199-4697-B841-D87059417BE4}"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247</a:t>
            </a:fld>
            <a:endParaRPr lang="en-US" altLang="zh-CN"/>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33475" name="Rectangle 2"/>
          <p:cNvSpPr>
            <a:spLocks noGrp="1" noChangeArrowheads="1"/>
          </p:cNvSpPr>
          <p:nvPr>
            <p:ph type="title"/>
          </p:nvPr>
        </p:nvSpPr>
        <p:spPr/>
        <p:txBody>
          <a:bodyPr/>
          <a:lstStyle/>
          <a:p>
            <a:pPr eaLnBrk="1" hangingPunct="1"/>
            <a:r>
              <a:rPr lang="zh-CN" altLang="en-US" sz="3400" smtClean="0"/>
              <a:t>数据库的物理设计的内容和方法</a:t>
            </a:r>
          </a:p>
        </p:txBody>
      </p:sp>
      <p:sp>
        <p:nvSpPr>
          <p:cNvPr id="233476" name="Rectangle 3"/>
          <p:cNvSpPr>
            <a:spLocks noGrp="1" noChangeArrowheads="1"/>
          </p:cNvSpPr>
          <p:nvPr>
            <p:ph type="body" idx="1"/>
          </p:nvPr>
        </p:nvSpPr>
        <p:spPr/>
        <p:txBody>
          <a:bodyPr/>
          <a:lstStyle/>
          <a:p>
            <a:pPr eaLnBrk="1" hangingPunct="1"/>
            <a:r>
              <a:rPr lang="zh-CN" altLang="en-US" sz="3400" dirty="0" smtClean="0"/>
              <a:t>设计物理数据库结构的准备工作</a:t>
            </a:r>
          </a:p>
          <a:p>
            <a:pPr lvl="1" eaLnBrk="1" hangingPunct="1">
              <a:lnSpc>
                <a:spcPct val="120000"/>
              </a:lnSpc>
              <a:spcBef>
                <a:spcPct val="60000"/>
              </a:spcBef>
            </a:pPr>
            <a:r>
              <a:rPr lang="zh-CN" altLang="en-US" dirty="0" smtClean="0"/>
              <a:t> </a:t>
            </a:r>
            <a:r>
              <a:rPr lang="en-US" altLang="zh-CN" dirty="0" smtClean="0"/>
              <a:t>1. </a:t>
            </a:r>
            <a:r>
              <a:rPr lang="zh-CN" altLang="en-US" dirty="0" smtClean="0"/>
              <a:t>充分了解应用环境，详细分析要运行的事务，以获得选择物理数据库设计所需参数</a:t>
            </a:r>
          </a:p>
          <a:p>
            <a:pPr lvl="1" eaLnBrk="1" hangingPunct="1">
              <a:lnSpc>
                <a:spcPct val="120000"/>
              </a:lnSpc>
              <a:spcBef>
                <a:spcPct val="60000"/>
              </a:spcBef>
            </a:pPr>
            <a:r>
              <a:rPr lang="zh-CN" altLang="en-US" dirty="0" smtClean="0"/>
              <a:t> </a:t>
            </a:r>
            <a:r>
              <a:rPr lang="en-US" altLang="zh-CN" dirty="0" smtClean="0"/>
              <a:t>2. </a:t>
            </a:r>
            <a:r>
              <a:rPr lang="zh-CN" altLang="en-US" dirty="0" smtClean="0"/>
              <a:t>充分了解所用</a:t>
            </a:r>
            <a:r>
              <a:rPr lang="en-US" altLang="zh-CN" dirty="0" smtClean="0"/>
              <a:t>RDBMS</a:t>
            </a:r>
            <a:r>
              <a:rPr lang="zh-CN" altLang="en-US" dirty="0" smtClean="0"/>
              <a:t>的内部特征，特别是系统提供的存取方法和存储结构</a:t>
            </a:r>
          </a:p>
          <a:p>
            <a:pPr lvl="1" eaLnBrk="1" hangingPunct="1">
              <a:lnSpc>
                <a:spcPct val="120000"/>
              </a:lnSpc>
              <a:spcBef>
                <a:spcPct val="60000"/>
              </a:spcBef>
            </a:pPr>
            <a:endParaRPr lang="en-US" altLang="zh-CN" dirty="0" smtClean="0"/>
          </a:p>
        </p:txBody>
      </p:sp>
      <p:sp>
        <p:nvSpPr>
          <p:cNvPr id="2" name="日期占位符 1"/>
          <p:cNvSpPr>
            <a:spLocks noGrp="1"/>
          </p:cNvSpPr>
          <p:nvPr>
            <p:ph type="dt" sz="half" idx="10"/>
          </p:nvPr>
        </p:nvSpPr>
        <p:spPr/>
        <p:txBody>
          <a:bodyPr/>
          <a:lstStyle/>
          <a:p>
            <a:pPr>
              <a:defRPr/>
            </a:pPr>
            <a:fld id="{AB7BA062-61AB-46D8-8A17-3D689E86EFFB}"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248</a:t>
            </a:fld>
            <a:endParaRPr lang="en-US" altLang="zh-CN"/>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34499" name="Rectangle 2"/>
          <p:cNvSpPr>
            <a:spLocks noGrp="1" noChangeArrowheads="1"/>
          </p:cNvSpPr>
          <p:nvPr>
            <p:ph type="title"/>
          </p:nvPr>
        </p:nvSpPr>
        <p:spPr/>
        <p:txBody>
          <a:bodyPr/>
          <a:lstStyle/>
          <a:p>
            <a:pPr eaLnBrk="1" hangingPunct="1"/>
            <a:r>
              <a:rPr lang="zh-CN" altLang="en-US" sz="3400" smtClean="0"/>
              <a:t>数据库的物理设计的内容和方法（续）</a:t>
            </a:r>
          </a:p>
        </p:txBody>
      </p:sp>
      <p:sp>
        <p:nvSpPr>
          <p:cNvPr id="234500" name="Rectangle 3"/>
          <p:cNvSpPr>
            <a:spLocks noGrp="1" noChangeArrowheads="1"/>
          </p:cNvSpPr>
          <p:nvPr>
            <p:ph type="body" idx="1"/>
          </p:nvPr>
        </p:nvSpPr>
        <p:spPr/>
        <p:txBody>
          <a:bodyPr/>
          <a:lstStyle/>
          <a:p>
            <a:pPr eaLnBrk="1" hangingPunct="1">
              <a:lnSpc>
                <a:spcPct val="90000"/>
              </a:lnSpc>
            </a:pPr>
            <a:r>
              <a:rPr lang="zh-CN" altLang="en-US" sz="3400" smtClean="0"/>
              <a:t>选择物理数据库设计所需参数</a:t>
            </a:r>
          </a:p>
          <a:p>
            <a:pPr lvl="1" eaLnBrk="1" hangingPunct="1">
              <a:lnSpc>
                <a:spcPct val="120000"/>
              </a:lnSpc>
            </a:pPr>
            <a:r>
              <a:rPr lang="zh-CN" altLang="en-US" smtClean="0"/>
              <a:t> 数据库查询事务</a:t>
            </a:r>
          </a:p>
          <a:p>
            <a:pPr lvl="2" eaLnBrk="1" hangingPunct="1">
              <a:lnSpc>
                <a:spcPct val="120000"/>
              </a:lnSpc>
            </a:pPr>
            <a:r>
              <a:rPr lang="zh-CN" altLang="en-US" sz="2600" smtClean="0"/>
              <a:t>查询的关系</a:t>
            </a:r>
          </a:p>
          <a:p>
            <a:pPr lvl="2" eaLnBrk="1" hangingPunct="1">
              <a:lnSpc>
                <a:spcPct val="120000"/>
              </a:lnSpc>
            </a:pPr>
            <a:r>
              <a:rPr lang="zh-CN" altLang="en-US" sz="2600" smtClean="0"/>
              <a:t> 查询条件所涉及的属性</a:t>
            </a:r>
          </a:p>
          <a:p>
            <a:pPr lvl="2" eaLnBrk="1" hangingPunct="1">
              <a:lnSpc>
                <a:spcPct val="120000"/>
              </a:lnSpc>
            </a:pPr>
            <a:r>
              <a:rPr lang="zh-CN" altLang="en-US" sz="2600" smtClean="0"/>
              <a:t> 连接条件所涉及的属性</a:t>
            </a:r>
          </a:p>
          <a:p>
            <a:pPr lvl="2" eaLnBrk="1" hangingPunct="1">
              <a:lnSpc>
                <a:spcPct val="120000"/>
              </a:lnSpc>
            </a:pPr>
            <a:r>
              <a:rPr lang="zh-CN" altLang="en-US" sz="2600" smtClean="0"/>
              <a:t> 查询的投影属性</a:t>
            </a:r>
          </a:p>
          <a:p>
            <a:pPr lvl="1" eaLnBrk="1" hangingPunct="1">
              <a:lnSpc>
                <a:spcPct val="90000"/>
              </a:lnSpc>
              <a:buFont typeface="Wingdings" pitchFamily="2" charset="2"/>
              <a:buNone/>
            </a:pPr>
            <a:r>
              <a:rPr lang="zh-CN" altLang="en-US" smtClean="0"/>
              <a:t> </a:t>
            </a:r>
            <a:endParaRPr lang="zh-CN" altLang="en-US" sz="2200" smtClean="0"/>
          </a:p>
        </p:txBody>
      </p:sp>
      <p:sp>
        <p:nvSpPr>
          <p:cNvPr id="2" name="日期占位符 1"/>
          <p:cNvSpPr>
            <a:spLocks noGrp="1"/>
          </p:cNvSpPr>
          <p:nvPr>
            <p:ph type="dt" sz="half" idx="10"/>
          </p:nvPr>
        </p:nvSpPr>
        <p:spPr/>
        <p:txBody>
          <a:bodyPr/>
          <a:lstStyle/>
          <a:p>
            <a:pPr>
              <a:defRPr/>
            </a:pPr>
            <a:fld id="{4A8465AD-D154-404B-B6BB-E5552BB58A73}"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249</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6627" name="Rectangle 2"/>
          <p:cNvSpPr>
            <a:spLocks noGrp="1" noChangeArrowheads="1"/>
          </p:cNvSpPr>
          <p:nvPr>
            <p:ph type="title"/>
          </p:nvPr>
        </p:nvSpPr>
        <p:spPr/>
        <p:txBody>
          <a:bodyPr/>
          <a:lstStyle/>
          <a:p>
            <a:pPr eaLnBrk="1" hangingPunct="1"/>
            <a:r>
              <a:rPr lang="zh-CN" altLang="en-US" smtClean="0"/>
              <a:t>数据库设计的基本步骤（续）</a:t>
            </a:r>
          </a:p>
        </p:txBody>
      </p:sp>
      <p:sp>
        <p:nvSpPr>
          <p:cNvPr id="26628" name="Rectangle 3"/>
          <p:cNvSpPr>
            <a:spLocks noGrp="1" noChangeArrowheads="1"/>
          </p:cNvSpPr>
          <p:nvPr>
            <p:ph type="body" idx="1"/>
          </p:nvPr>
        </p:nvSpPr>
        <p:spPr/>
        <p:txBody>
          <a:bodyPr/>
          <a:lstStyle/>
          <a:p>
            <a:pPr eaLnBrk="1" hangingPunct="1">
              <a:lnSpc>
                <a:spcPct val="120000"/>
              </a:lnSpc>
              <a:buFont typeface="Wingdings" pitchFamily="2" charset="2"/>
              <a:buNone/>
            </a:pPr>
            <a:r>
              <a:rPr lang="en-US" altLang="zh-CN" sz="2600" dirty="0" smtClean="0">
                <a:solidFill>
                  <a:schemeClr val="accent2"/>
                </a:solidFill>
              </a:rPr>
              <a:t>	</a:t>
            </a:r>
            <a:r>
              <a:rPr lang="en-US" altLang="zh-CN" dirty="0" smtClean="0">
                <a:solidFill>
                  <a:schemeClr val="accent2"/>
                </a:solidFill>
              </a:rPr>
              <a:t>⒌</a:t>
            </a:r>
            <a:r>
              <a:rPr lang="zh-CN" altLang="en-US" dirty="0" smtClean="0">
                <a:solidFill>
                  <a:schemeClr val="accent2"/>
                </a:solidFill>
              </a:rPr>
              <a:t>数据库实施阶段</a:t>
            </a:r>
          </a:p>
          <a:p>
            <a:pPr lvl="1" eaLnBrk="1" hangingPunct="1">
              <a:lnSpc>
                <a:spcPct val="120000"/>
              </a:lnSpc>
            </a:pPr>
            <a:r>
              <a:rPr lang="zh-CN" altLang="en-US" dirty="0" smtClean="0"/>
              <a:t>运用</a:t>
            </a:r>
            <a:r>
              <a:rPr lang="en-US" altLang="zh-CN" dirty="0" smtClean="0"/>
              <a:t>DBMS</a:t>
            </a:r>
            <a:r>
              <a:rPr lang="zh-CN" altLang="en-US" dirty="0" smtClean="0"/>
              <a:t>提供的数据语言、工具及宿主语言，根据逻辑设计和物理设计的结果</a:t>
            </a:r>
          </a:p>
          <a:p>
            <a:pPr lvl="2" eaLnBrk="1" hangingPunct="1">
              <a:lnSpc>
                <a:spcPct val="120000"/>
              </a:lnSpc>
            </a:pPr>
            <a:r>
              <a:rPr lang="zh-CN" altLang="en-US" sz="2600" dirty="0" smtClean="0"/>
              <a:t>建立数据库</a:t>
            </a:r>
          </a:p>
          <a:p>
            <a:pPr lvl="2" eaLnBrk="1" hangingPunct="1">
              <a:lnSpc>
                <a:spcPct val="120000"/>
              </a:lnSpc>
            </a:pPr>
            <a:r>
              <a:rPr lang="zh-CN" altLang="en-US" sz="2600" dirty="0" smtClean="0"/>
              <a:t>编制与调试应用程序</a:t>
            </a:r>
          </a:p>
          <a:p>
            <a:pPr lvl="2" eaLnBrk="1" hangingPunct="1">
              <a:lnSpc>
                <a:spcPct val="120000"/>
              </a:lnSpc>
            </a:pPr>
            <a:r>
              <a:rPr lang="zh-CN" altLang="en-US" sz="2600" dirty="0" smtClean="0"/>
              <a:t>组织数据入库</a:t>
            </a:r>
          </a:p>
          <a:p>
            <a:pPr lvl="2" eaLnBrk="1" hangingPunct="1">
              <a:lnSpc>
                <a:spcPct val="120000"/>
              </a:lnSpc>
            </a:pPr>
            <a:r>
              <a:rPr lang="zh-CN" altLang="en-US" sz="2600" dirty="0" smtClean="0"/>
              <a:t>并进行试运行</a:t>
            </a:r>
          </a:p>
        </p:txBody>
      </p:sp>
      <p:sp>
        <p:nvSpPr>
          <p:cNvPr id="2" name="日期占位符 1"/>
          <p:cNvSpPr>
            <a:spLocks noGrp="1"/>
          </p:cNvSpPr>
          <p:nvPr>
            <p:ph type="dt" sz="half" idx="10"/>
          </p:nvPr>
        </p:nvSpPr>
        <p:spPr/>
        <p:txBody>
          <a:bodyPr/>
          <a:lstStyle/>
          <a:p>
            <a:pPr>
              <a:defRPr/>
            </a:pPr>
            <a:fld id="{3A67FBF9-D368-43A7-BA59-1E31295F7DC4}"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animEffect transition="in" filter="fade">
                                      <p:cBhvr>
                                        <p:cTn id="7" dur="1000"/>
                                        <p:tgtEl>
                                          <p:spTgt spid="26628">
                                            <p:txEl>
                                              <p:pRg st="0" end="0"/>
                                            </p:txEl>
                                          </p:spTgt>
                                        </p:tgtEl>
                                      </p:cBhvr>
                                    </p:animEffect>
                                    <p:anim calcmode="lin" valueType="num">
                                      <p:cBhvr>
                                        <p:cTn id="8" dur="1000" fill="hold"/>
                                        <p:tgtEl>
                                          <p:spTgt spid="2662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6628">
                                            <p:txEl>
                                              <p:pRg st="1" end="1"/>
                                            </p:txEl>
                                          </p:spTgt>
                                        </p:tgtEl>
                                        <p:attrNameLst>
                                          <p:attrName>style.visibility</p:attrName>
                                        </p:attrNameLst>
                                      </p:cBhvr>
                                      <p:to>
                                        <p:strVal val="visible"/>
                                      </p:to>
                                    </p:set>
                                    <p:animEffect transition="in" filter="fade">
                                      <p:cBhvr>
                                        <p:cTn id="12" dur="1000"/>
                                        <p:tgtEl>
                                          <p:spTgt spid="26628">
                                            <p:txEl>
                                              <p:pRg st="1" end="1"/>
                                            </p:txEl>
                                          </p:spTgt>
                                        </p:tgtEl>
                                      </p:cBhvr>
                                    </p:animEffect>
                                    <p:anim calcmode="lin" valueType="num">
                                      <p:cBhvr>
                                        <p:cTn id="13"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6628">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628">
                                            <p:txEl>
                                              <p:pRg st="2" end="2"/>
                                            </p:txEl>
                                          </p:spTgt>
                                        </p:tgtEl>
                                        <p:attrNameLst>
                                          <p:attrName>style.visibility</p:attrName>
                                        </p:attrNameLst>
                                      </p:cBhvr>
                                      <p:to>
                                        <p:strVal val="visible"/>
                                      </p:to>
                                    </p:set>
                                    <p:animEffect transition="in" filter="fade">
                                      <p:cBhvr>
                                        <p:cTn id="17" dur="1000"/>
                                        <p:tgtEl>
                                          <p:spTgt spid="26628">
                                            <p:txEl>
                                              <p:pRg st="2" end="2"/>
                                            </p:txEl>
                                          </p:spTgt>
                                        </p:tgtEl>
                                      </p:cBhvr>
                                    </p:animEffect>
                                    <p:anim calcmode="lin" valueType="num">
                                      <p:cBhvr>
                                        <p:cTn id="18" dur="10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6628">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6628">
                                            <p:txEl>
                                              <p:pRg st="3" end="3"/>
                                            </p:txEl>
                                          </p:spTgt>
                                        </p:tgtEl>
                                        <p:attrNameLst>
                                          <p:attrName>style.visibility</p:attrName>
                                        </p:attrNameLst>
                                      </p:cBhvr>
                                      <p:to>
                                        <p:strVal val="visible"/>
                                      </p:to>
                                    </p:set>
                                    <p:animEffect transition="in" filter="fade">
                                      <p:cBhvr>
                                        <p:cTn id="22" dur="1000"/>
                                        <p:tgtEl>
                                          <p:spTgt spid="26628">
                                            <p:txEl>
                                              <p:pRg st="3" end="3"/>
                                            </p:txEl>
                                          </p:spTgt>
                                        </p:tgtEl>
                                      </p:cBhvr>
                                    </p:animEffect>
                                    <p:anim calcmode="lin" valueType="num">
                                      <p:cBhvr>
                                        <p:cTn id="23" dur="1000" fill="hold"/>
                                        <p:tgtEl>
                                          <p:spTgt spid="26628">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6628">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6628">
                                            <p:txEl>
                                              <p:pRg st="4" end="4"/>
                                            </p:txEl>
                                          </p:spTgt>
                                        </p:tgtEl>
                                        <p:attrNameLst>
                                          <p:attrName>style.visibility</p:attrName>
                                        </p:attrNameLst>
                                      </p:cBhvr>
                                      <p:to>
                                        <p:strVal val="visible"/>
                                      </p:to>
                                    </p:set>
                                    <p:animEffect transition="in" filter="fade">
                                      <p:cBhvr>
                                        <p:cTn id="27" dur="1000"/>
                                        <p:tgtEl>
                                          <p:spTgt spid="26628">
                                            <p:txEl>
                                              <p:pRg st="4" end="4"/>
                                            </p:txEl>
                                          </p:spTgt>
                                        </p:tgtEl>
                                      </p:cBhvr>
                                    </p:animEffect>
                                    <p:anim calcmode="lin" valueType="num">
                                      <p:cBhvr>
                                        <p:cTn id="28" dur="1000" fill="hold"/>
                                        <p:tgtEl>
                                          <p:spTgt spid="26628">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6628">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6628">
                                            <p:txEl>
                                              <p:pRg st="5" end="5"/>
                                            </p:txEl>
                                          </p:spTgt>
                                        </p:tgtEl>
                                        <p:attrNameLst>
                                          <p:attrName>style.visibility</p:attrName>
                                        </p:attrNameLst>
                                      </p:cBhvr>
                                      <p:to>
                                        <p:strVal val="visible"/>
                                      </p:to>
                                    </p:set>
                                    <p:animEffect transition="in" filter="fade">
                                      <p:cBhvr>
                                        <p:cTn id="32" dur="1000"/>
                                        <p:tgtEl>
                                          <p:spTgt spid="26628">
                                            <p:txEl>
                                              <p:pRg st="5" end="5"/>
                                            </p:txEl>
                                          </p:spTgt>
                                        </p:tgtEl>
                                      </p:cBhvr>
                                    </p:animEffect>
                                    <p:anim calcmode="lin" valueType="num">
                                      <p:cBhvr>
                                        <p:cTn id="33" dur="1000" fill="hold"/>
                                        <p:tgtEl>
                                          <p:spTgt spid="26628">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662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p:bld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35523" name="Rectangle 2"/>
          <p:cNvSpPr>
            <a:spLocks noGrp="1" noChangeArrowheads="1"/>
          </p:cNvSpPr>
          <p:nvPr>
            <p:ph type="title"/>
          </p:nvPr>
        </p:nvSpPr>
        <p:spPr/>
        <p:txBody>
          <a:bodyPr/>
          <a:lstStyle/>
          <a:p>
            <a:pPr eaLnBrk="1" hangingPunct="1"/>
            <a:r>
              <a:rPr lang="zh-CN" altLang="en-US" sz="3400" smtClean="0"/>
              <a:t>数据库的物理设计的内容和方法（续）</a:t>
            </a:r>
          </a:p>
        </p:txBody>
      </p:sp>
      <p:sp>
        <p:nvSpPr>
          <p:cNvPr id="235524" name="Rectangle 3"/>
          <p:cNvSpPr>
            <a:spLocks noGrp="1" noChangeArrowheads="1"/>
          </p:cNvSpPr>
          <p:nvPr>
            <p:ph type="body" idx="1"/>
          </p:nvPr>
        </p:nvSpPr>
        <p:spPr/>
        <p:txBody>
          <a:bodyPr/>
          <a:lstStyle/>
          <a:p>
            <a:pPr eaLnBrk="1" hangingPunct="1">
              <a:lnSpc>
                <a:spcPct val="90000"/>
              </a:lnSpc>
            </a:pPr>
            <a:r>
              <a:rPr lang="zh-CN" altLang="en-US" sz="3400" smtClean="0"/>
              <a:t>选择物理数据库设计所需参数</a:t>
            </a:r>
            <a:r>
              <a:rPr lang="en-US" altLang="zh-CN" sz="3400" smtClean="0"/>
              <a:t>(</a:t>
            </a:r>
            <a:r>
              <a:rPr lang="zh-CN" altLang="en-US" sz="3400" smtClean="0"/>
              <a:t>续</a:t>
            </a:r>
            <a:r>
              <a:rPr lang="en-US" altLang="zh-CN" sz="3400" smtClean="0"/>
              <a:t>)</a:t>
            </a:r>
            <a:endParaRPr lang="en-US" altLang="zh-CN" sz="2600" smtClean="0"/>
          </a:p>
          <a:p>
            <a:pPr lvl="1" eaLnBrk="1" hangingPunct="1">
              <a:lnSpc>
                <a:spcPct val="120000"/>
              </a:lnSpc>
            </a:pPr>
            <a:r>
              <a:rPr lang="zh-CN" altLang="en-US" smtClean="0"/>
              <a:t>数据更新事务</a:t>
            </a:r>
          </a:p>
          <a:p>
            <a:pPr lvl="2" eaLnBrk="1" hangingPunct="1">
              <a:lnSpc>
                <a:spcPct val="120000"/>
              </a:lnSpc>
            </a:pPr>
            <a:r>
              <a:rPr lang="zh-CN" altLang="en-US" sz="2600" smtClean="0"/>
              <a:t>被更新的关系</a:t>
            </a:r>
          </a:p>
          <a:p>
            <a:pPr lvl="2" eaLnBrk="1" hangingPunct="1">
              <a:lnSpc>
                <a:spcPct val="120000"/>
              </a:lnSpc>
            </a:pPr>
            <a:r>
              <a:rPr lang="zh-CN" altLang="en-US" sz="2600" smtClean="0"/>
              <a:t>每个关系上的更新操作条件所涉及的属性</a:t>
            </a:r>
          </a:p>
          <a:p>
            <a:pPr lvl="2" eaLnBrk="1" hangingPunct="1">
              <a:lnSpc>
                <a:spcPct val="120000"/>
              </a:lnSpc>
            </a:pPr>
            <a:r>
              <a:rPr lang="zh-CN" altLang="en-US" sz="2600" smtClean="0"/>
              <a:t> 修改操作要改变的属性值</a:t>
            </a:r>
          </a:p>
          <a:p>
            <a:pPr lvl="1" eaLnBrk="1" hangingPunct="1">
              <a:lnSpc>
                <a:spcPct val="120000"/>
              </a:lnSpc>
            </a:pPr>
            <a:r>
              <a:rPr lang="zh-CN" altLang="en-US" sz="2200" smtClean="0"/>
              <a:t> </a:t>
            </a:r>
            <a:r>
              <a:rPr lang="zh-CN" altLang="en-US" smtClean="0"/>
              <a:t>每个事务在各关系上运行的频率和性能要求</a:t>
            </a:r>
          </a:p>
        </p:txBody>
      </p:sp>
      <p:sp>
        <p:nvSpPr>
          <p:cNvPr id="2" name="日期占位符 1"/>
          <p:cNvSpPr>
            <a:spLocks noGrp="1"/>
          </p:cNvSpPr>
          <p:nvPr>
            <p:ph type="dt" sz="half" idx="10"/>
          </p:nvPr>
        </p:nvSpPr>
        <p:spPr/>
        <p:txBody>
          <a:bodyPr/>
          <a:lstStyle/>
          <a:p>
            <a:pPr>
              <a:defRPr/>
            </a:pPr>
            <a:fld id="{83746D47-D9CE-43FD-BB51-EB3B781D258E}"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250</a:t>
            </a:fld>
            <a:endParaRPr lang="en-US" altLang="zh-CN"/>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36547" name="Rectangle 2"/>
          <p:cNvSpPr>
            <a:spLocks noGrp="1" noChangeArrowheads="1"/>
          </p:cNvSpPr>
          <p:nvPr>
            <p:ph type="title"/>
          </p:nvPr>
        </p:nvSpPr>
        <p:spPr/>
        <p:txBody>
          <a:bodyPr/>
          <a:lstStyle/>
          <a:p>
            <a:pPr eaLnBrk="1" hangingPunct="1"/>
            <a:r>
              <a:rPr lang="zh-CN" altLang="en-US" sz="3400" smtClean="0"/>
              <a:t>数据库的物理设计的内容和方法（续）</a:t>
            </a:r>
          </a:p>
        </p:txBody>
      </p:sp>
      <p:sp>
        <p:nvSpPr>
          <p:cNvPr id="236548" name="Rectangle 3"/>
          <p:cNvSpPr>
            <a:spLocks noGrp="1" noChangeArrowheads="1"/>
          </p:cNvSpPr>
          <p:nvPr>
            <p:ph type="body" idx="1"/>
          </p:nvPr>
        </p:nvSpPr>
        <p:spPr/>
        <p:txBody>
          <a:bodyPr/>
          <a:lstStyle/>
          <a:p>
            <a:pPr eaLnBrk="1" hangingPunct="1"/>
            <a:r>
              <a:rPr lang="zh-CN" altLang="en-US" sz="3400" smtClean="0"/>
              <a:t>关系数据库物理设计的内容</a:t>
            </a:r>
          </a:p>
          <a:p>
            <a:pPr lvl="1" eaLnBrk="1" hangingPunct="1">
              <a:lnSpc>
                <a:spcPct val="160000"/>
              </a:lnSpc>
            </a:pPr>
            <a:r>
              <a:rPr lang="en-US" altLang="zh-CN" smtClean="0"/>
              <a:t>1. </a:t>
            </a:r>
            <a:r>
              <a:rPr lang="zh-CN" altLang="en-US" smtClean="0"/>
              <a:t>为关系模式选择</a:t>
            </a:r>
            <a:r>
              <a:rPr lang="zh-CN" altLang="en-US" smtClean="0">
                <a:solidFill>
                  <a:schemeClr val="accent2"/>
                </a:solidFill>
              </a:rPr>
              <a:t>存取方法</a:t>
            </a:r>
            <a:r>
              <a:rPr lang="en-US" altLang="zh-CN" smtClean="0"/>
              <a:t>(</a:t>
            </a:r>
            <a:r>
              <a:rPr lang="zh-CN" altLang="en-US" smtClean="0"/>
              <a:t>建立存取路径</a:t>
            </a:r>
            <a:r>
              <a:rPr lang="en-US" altLang="zh-CN" smtClean="0"/>
              <a:t>)</a:t>
            </a:r>
          </a:p>
          <a:p>
            <a:pPr lvl="1" eaLnBrk="1" hangingPunct="1">
              <a:lnSpc>
                <a:spcPct val="160000"/>
              </a:lnSpc>
            </a:pPr>
            <a:r>
              <a:rPr lang="en-US" altLang="zh-CN" smtClean="0"/>
              <a:t>2.  </a:t>
            </a:r>
            <a:r>
              <a:rPr lang="zh-CN" altLang="en-US" smtClean="0"/>
              <a:t>设计关系、索引等数据库文件的</a:t>
            </a:r>
            <a:r>
              <a:rPr lang="zh-CN" altLang="en-US" smtClean="0">
                <a:solidFill>
                  <a:schemeClr val="accent2"/>
                </a:solidFill>
              </a:rPr>
              <a:t>物理存储结构</a:t>
            </a:r>
            <a:endParaRPr lang="zh-CN" altLang="en-US" smtClean="0"/>
          </a:p>
        </p:txBody>
      </p:sp>
      <p:sp>
        <p:nvSpPr>
          <p:cNvPr id="2" name="日期占位符 1"/>
          <p:cNvSpPr>
            <a:spLocks noGrp="1"/>
          </p:cNvSpPr>
          <p:nvPr>
            <p:ph type="dt" sz="half" idx="10"/>
          </p:nvPr>
        </p:nvSpPr>
        <p:spPr/>
        <p:txBody>
          <a:bodyPr/>
          <a:lstStyle/>
          <a:p>
            <a:pPr>
              <a:defRPr/>
            </a:pPr>
            <a:fld id="{61FB2F0A-F8CD-458D-AA69-0A308C9B3D27}"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251</a:t>
            </a:fld>
            <a:endParaRPr lang="en-US" altLang="zh-CN"/>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37571" name="Rectangle 2"/>
          <p:cNvSpPr>
            <a:spLocks noGrp="1" noChangeArrowheads="1"/>
          </p:cNvSpPr>
          <p:nvPr>
            <p:ph type="title"/>
          </p:nvPr>
        </p:nvSpPr>
        <p:spPr/>
        <p:txBody>
          <a:bodyPr/>
          <a:lstStyle/>
          <a:p>
            <a:pPr eaLnBrk="1" hangingPunct="1"/>
            <a:r>
              <a:rPr lang="zh-CN" altLang="en-US" smtClean="0"/>
              <a:t>数据库的物理设计</a:t>
            </a:r>
          </a:p>
        </p:txBody>
      </p:sp>
      <p:sp>
        <p:nvSpPr>
          <p:cNvPr id="237572" name="Rectangle 3"/>
          <p:cNvSpPr>
            <a:spLocks noGrp="1" noChangeArrowheads="1"/>
          </p:cNvSpPr>
          <p:nvPr>
            <p:ph type="body" idx="1"/>
          </p:nvPr>
        </p:nvSpPr>
        <p:spPr/>
        <p:txBody>
          <a:bodyPr/>
          <a:lstStyle/>
          <a:p>
            <a:pPr eaLnBrk="1" hangingPunct="1">
              <a:lnSpc>
                <a:spcPct val="140000"/>
              </a:lnSpc>
            </a:pPr>
            <a:r>
              <a:rPr lang="zh-CN" altLang="en-US" dirty="0" smtClean="0"/>
              <a:t>数据库的物理设计的内容和方法</a:t>
            </a:r>
          </a:p>
          <a:p>
            <a:pPr eaLnBrk="1" hangingPunct="1">
              <a:lnSpc>
                <a:spcPct val="140000"/>
              </a:lnSpc>
            </a:pPr>
            <a:r>
              <a:rPr lang="zh-CN" altLang="en-US" dirty="0" smtClean="0">
                <a:solidFill>
                  <a:schemeClr val="accent2"/>
                </a:solidFill>
              </a:rPr>
              <a:t>关系模式存取方法选择</a:t>
            </a:r>
          </a:p>
          <a:p>
            <a:pPr eaLnBrk="1" hangingPunct="1">
              <a:lnSpc>
                <a:spcPct val="140000"/>
              </a:lnSpc>
            </a:pPr>
            <a:r>
              <a:rPr lang="zh-CN" altLang="en-US" dirty="0" smtClean="0"/>
              <a:t>确定数据库的存储结构</a:t>
            </a:r>
          </a:p>
          <a:p>
            <a:pPr eaLnBrk="1" hangingPunct="1">
              <a:lnSpc>
                <a:spcPct val="140000"/>
              </a:lnSpc>
            </a:pPr>
            <a:r>
              <a:rPr lang="zh-CN" altLang="en-US" dirty="0" smtClean="0"/>
              <a:t>评价物理结构</a:t>
            </a:r>
          </a:p>
        </p:txBody>
      </p:sp>
      <p:sp>
        <p:nvSpPr>
          <p:cNvPr id="2" name="日期占位符 1"/>
          <p:cNvSpPr>
            <a:spLocks noGrp="1"/>
          </p:cNvSpPr>
          <p:nvPr>
            <p:ph type="dt" sz="half" idx="10"/>
          </p:nvPr>
        </p:nvSpPr>
        <p:spPr/>
        <p:txBody>
          <a:bodyPr/>
          <a:lstStyle/>
          <a:p>
            <a:pPr>
              <a:defRPr/>
            </a:pPr>
            <a:fld id="{A519BCE7-22AA-4579-A731-3840C8D38078}"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252</a:t>
            </a:fld>
            <a:endParaRPr lang="en-US" altLang="zh-CN"/>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38595" name="Rectangle 2"/>
          <p:cNvSpPr>
            <a:spLocks noGrp="1" noChangeArrowheads="1"/>
          </p:cNvSpPr>
          <p:nvPr>
            <p:ph type="title"/>
          </p:nvPr>
        </p:nvSpPr>
        <p:spPr/>
        <p:txBody>
          <a:bodyPr/>
          <a:lstStyle/>
          <a:p>
            <a:pPr eaLnBrk="1" hangingPunct="1"/>
            <a:r>
              <a:rPr lang="zh-CN" altLang="en-US" smtClean="0"/>
              <a:t>关系模式存取方法选择</a:t>
            </a:r>
          </a:p>
        </p:txBody>
      </p:sp>
      <p:sp>
        <p:nvSpPr>
          <p:cNvPr id="238596" name="Rectangle 3"/>
          <p:cNvSpPr>
            <a:spLocks noGrp="1" noChangeArrowheads="1"/>
          </p:cNvSpPr>
          <p:nvPr>
            <p:ph type="body" idx="1"/>
          </p:nvPr>
        </p:nvSpPr>
        <p:spPr/>
        <p:txBody>
          <a:bodyPr/>
          <a:lstStyle/>
          <a:p>
            <a:pPr eaLnBrk="1" hangingPunct="1">
              <a:lnSpc>
                <a:spcPct val="130000"/>
              </a:lnSpc>
            </a:pPr>
            <a:r>
              <a:rPr lang="zh-CN" altLang="en-US" smtClean="0"/>
              <a:t>数据库系统是多用户共享的系统，对同一个关系要建立多条存取路径才能满足多用户的多种应用要求。</a:t>
            </a:r>
          </a:p>
          <a:p>
            <a:pPr eaLnBrk="1" hangingPunct="1">
              <a:lnSpc>
                <a:spcPct val="130000"/>
              </a:lnSpc>
              <a:spcBef>
                <a:spcPct val="45000"/>
              </a:spcBef>
            </a:pPr>
            <a:r>
              <a:rPr lang="zh-CN" altLang="en-US" smtClean="0"/>
              <a:t>物理设计的第一个任务就是要确定选择哪些存取方法，即建立哪些存取路径。</a:t>
            </a:r>
          </a:p>
        </p:txBody>
      </p:sp>
      <p:sp>
        <p:nvSpPr>
          <p:cNvPr id="2" name="日期占位符 1"/>
          <p:cNvSpPr>
            <a:spLocks noGrp="1"/>
          </p:cNvSpPr>
          <p:nvPr>
            <p:ph type="dt" sz="half" idx="10"/>
          </p:nvPr>
        </p:nvSpPr>
        <p:spPr/>
        <p:txBody>
          <a:bodyPr/>
          <a:lstStyle/>
          <a:p>
            <a:pPr>
              <a:defRPr/>
            </a:pPr>
            <a:fld id="{44ACABE3-6C18-4029-A5DE-5EE90AB0AEAA}"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253</a:t>
            </a:fld>
            <a:endParaRPr lang="en-US" altLang="zh-CN"/>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39619" name="Rectangle 2"/>
          <p:cNvSpPr>
            <a:spLocks noGrp="1" noChangeArrowheads="1"/>
          </p:cNvSpPr>
          <p:nvPr>
            <p:ph type="title"/>
          </p:nvPr>
        </p:nvSpPr>
        <p:spPr/>
        <p:txBody>
          <a:bodyPr/>
          <a:lstStyle/>
          <a:p>
            <a:pPr eaLnBrk="1" hangingPunct="1"/>
            <a:r>
              <a:rPr lang="zh-CN" altLang="en-US" smtClean="0"/>
              <a:t>关系模式存取方法选择（续）</a:t>
            </a:r>
          </a:p>
        </p:txBody>
      </p:sp>
      <p:sp>
        <p:nvSpPr>
          <p:cNvPr id="239620" name="Rectangle 3"/>
          <p:cNvSpPr>
            <a:spLocks noGrp="1" noChangeArrowheads="1"/>
          </p:cNvSpPr>
          <p:nvPr>
            <p:ph type="body" idx="1"/>
          </p:nvPr>
        </p:nvSpPr>
        <p:spPr/>
        <p:txBody>
          <a:bodyPr/>
          <a:lstStyle/>
          <a:p>
            <a:pPr eaLnBrk="1" hangingPunct="1"/>
            <a:r>
              <a:rPr lang="en-US" altLang="zh-CN" sz="3400" smtClean="0"/>
              <a:t>DBMS</a:t>
            </a:r>
            <a:r>
              <a:rPr lang="zh-CN" altLang="en-US" sz="3400" smtClean="0"/>
              <a:t>常用存取方法</a:t>
            </a:r>
          </a:p>
          <a:p>
            <a:pPr lvl="1" eaLnBrk="1" hangingPunct="1">
              <a:lnSpc>
                <a:spcPct val="140000"/>
              </a:lnSpc>
            </a:pPr>
            <a:r>
              <a:rPr lang="zh-CN" altLang="en-US" smtClean="0"/>
              <a:t>索引方法，目前主要是</a:t>
            </a:r>
            <a:r>
              <a:rPr lang="en-US" altLang="zh-CN" smtClean="0"/>
              <a:t>B+</a:t>
            </a:r>
            <a:r>
              <a:rPr lang="zh-CN" altLang="en-US" smtClean="0"/>
              <a:t>树索引方法</a:t>
            </a:r>
          </a:p>
          <a:p>
            <a:pPr lvl="1" eaLnBrk="1" hangingPunct="1">
              <a:lnSpc>
                <a:spcPct val="140000"/>
              </a:lnSpc>
            </a:pPr>
            <a:r>
              <a:rPr lang="zh-CN" altLang="en-US" smtClean="0"/>
              <a:t>聚簇（</a:t>
            </a:r>
            <a:r>
              <a:rPr lang="en-US" altLang="zh-CN" smtClean="0"/>
              <a:t>Cluster</a:t>
            </a:r>
            <a:r>
              <a:rPr lang="zh-CN" altLang="en-US" smtClean="0"/>
              <a:t>）方法</a:t>
            </a:r>
          </a:p>
          <a:p>
            <a:pPr lvl="1" eaLnBrk="1" hangingPunct="1">
              <a:lnSpc>
                <a:spcPct val="140000"/>
              </a:lnSpc>
            </a:pPr>
            <a:r>
              <a:rPr lang="en-US" altLang="zh-CN" smtClean="0"/>
              <a:t>HASH</a:t>
            </a:r>
            <a:r>
              <a:rPr lang="zh-CN" altLang="en-US" smtClean="0"/>
              <a:t>方法</a:t>
            </a:r>
          </a:p>
        </p:txBody>
      </p:sp>
      <p:sp>
        <p:nvSpPr>
          <p:cNvPr id="2" name="日期占位符 1"/>
          <p:cNvSpPr>
            <a:spLocks noGrp="1"/>
          </p:cNvSpPr>
          <p:nvPr>
            <p:ph type="dt" sz="half" idx="10"/>
          </p:nvPr>
        </p:nvSpPr>
        <p:spPr/>
        <p:txBody>
          <a:bodyPr/>
          <a:lstStyle/>
          <a:p>
            <a:pPr>
              <a:defRPr/>
            </a:pPr>
            <a:fld id="{A8D5C007-C7D4-4645-AD22-5DC47291B457}"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254</a:t>
            </a:fld>
            <a:endParaRPr lang="en-US" altLang="zh-CN"/>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40643" name="Rectangle 2"/>
          <p:cNvSpPr>
            <a:spLocks noGrp="1" noChangeArrowheads="1"/>
          </p:cNvSpPr>
          <p:nvPr>
            <p:ph type="title"/>
          </p:nvPr>
        </p:nvSpPr>
        <p:spPr/>
        <p:txBody>
          <a:bodyPr/>
          <a:lstStyle/>
          <a:p>
            <a:pPr eaLnBrk="1" hangingPunct="1"/>
            <a:r>
              <a:rPr lang="zh-CN" altLang="en-US" smtClean="0"/>
              <a:t>一、索引存取方法的选择</a:t>
            </a:r>
          </a:p>
        </p:txBody>
      </p:sp>
      <p:sp>
        <p:nvSpPr>
          <p:cNvPr id="240644" name="Rectangle 3"/>
          <p:cNvSpPr>
            <a:spLocks noGrp="1" noChangeArrowheads="1"/>
          </p:cNvSpPr>
          <p:nvPr>
            <p:ph type="body" idx="1"/>
          </p:nvPr>
        </p:nvSpPr>
        <p:spPr/>
        <p:txBody>
          <a:bodyPr/>
          <a:lstStyle/>
          <a:p>
            <a:pPr eaLnBrk="1" hangingPunct="1"/>
            <a:r>
              <a:rPr lang="zh-CN" altLang="en-US" sz="3400" smtClean="0"/>
              <a:t>选择索引存取方法的主要内容</a:t>
            </a:r>
          </a:p>
          <a:p>
            <a:pPr eaLnBrk="1" hangingPunct="1">
              <a:lnSpc>
                <a:spcPct val="130000"/>
              </a:lnSpc>
              <a:buFont typeface="Wingdings" pitchFamily="2" charset="2"/>
              <a:buNone/>
            </a:pPr>
            <a:r>
              <a:rPr lang="zh-CN" altLang="en-US" smtClean="0"/>
              <a:t>	</a:t>
            </a:r>
            <a:r>
              <a:rPr lang="zh-CN" altLang="en-US" sz="2600" smtClean="0"/>
              <a:t>根据应用要求确定</a:t>
            </a:r>
          </a:p>
          <a:p>
            <a:pPr lvl="1" eaLnBrk="1" hangingPunct="1">
              <a:lnSpc>
                <a:spcPct val="140000"/>
              </a:lnSpc>
            </a:pPr>
            <a:r>
              <a:rPr lang="zh-CN" altLang="en-US" smtClean="0"/>
              <a:t> 对哪些属性列建立索引</a:t>
            </a:r>
          </a:p>
          <a:p>
            <a:pPr lvl="1" eaLnBrk="1" hangingPunct="1">
              <a:lnSpc>
                <a:spcPct val="140000"/>
              </a:lnSpc>
            </a:pPr>
            <a:r>
              <a:rPr lang="zh-CN" altLang="en-US" smtClean="0"/>
              <a:t> 对哪些属性列建立组合索引</a:t>
            </a:r>
          </a:p>
          <a:p>
            <a:pPr lvl="1" eaLnBrk="1" hangingPunct="1">
              <a:lnSpc>
                <a:spcPct val="140000"/>
              </a:lnSpc>
            </a:pPr>
            <a:r>
              <a:rPr lang="zh-CN" altLang="en-US" smtClean="0"/>
              <a:t> 对哪些索引要设计为唯一索引</a:t>
            </a:r>
          </a:p>
        </p:txBody>
      </p:sp>
      <p:sp>
        <p:nvSpPr>
          <p:cNvPr id="2" name="日期占位符 1"/>
          <p:cNvSpPr>
            <a:spLocks noGrp="1"/>
          </p:cNvSpPr>
          <p:nvPr>
            <p:ph type="dt" sz="half" idx="10"/>
          </p:nvPr>
        </p:nvSpPr>
        <p:spPr/>
        <p:txBody>
          <a:bodyPr/>
          <a:lstStyle/>
          <a:p>
            <a:pPr>
              <a:defRPr/>
            </a:pPr>
            <a:fld id="{78620BE8-91E9-4FDD-A080-B124FFC1A3E9}"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255</a:t>
            </a:fld>
            <a:endParaRPr lang="en-US" altLang="zh-CN"/>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41667" name="Rectangle 2"/>
          <p:cNvSpPr>
            <a:spLocks noGrp="1" noChangeArrowheads="1"/>
          </p:cNvSpPr>
          <p:nvPr>
            <p:ph type="title"/>
          </p:nvPr>
        </p:nvSpPr>
        <p:spPr/>
        <p:txBody>
          <a:bodyPr/>
          <a:lstStyle/>
          <a:p>
            <a:pPr eaLnBrk="1" hangingPunct="1"/>
            <a:r>
              <a:rPr lang="zh-CN" altLang="en-US" smtClean="0"/>
              <a:t>索引存取方法的选择（续）</a:t>
            </a:r>
          </a:p>
        </p:txBody>
      </p:sp>
      <p:sp>
        <p:nvSpPr>
          <p:cNvPr id="241668" name="Rectangle 3"/>
          <p:cNvSpPr>
            <a:spLocks noGrp="1" noChangeArrowheads="1"/>
          </p:cNvSpPr>
          <p:nvPr>
            <p:ph type="body" idx="1"/>
          </p:nvPr>
        </p:nvSpPr>
        <p:spPr>
          <a:xfrm>
            <a:off x="755650" y="1989138"/>
            <a:ext cx="7772400" cy="4114800"/>
          </a:xfrm>
        </p:spPr>
        <p:txBody>
          <a:bodyPr/>
          <a:lstStyle/>
          <a:p>
            <a:pPr eaLnBrk="1" hangingPunct="1"/>
            <a:r>
              <a:rPr lang="zh-CN" altLang="en-US" smtClean="0"/>
              <a:t>选择索引存取方法的一般规则</a:t>
            </a:r>
            <a:endParaRPr lang="zh-CN" altLang="en-US" sz="2600" smtClean="0"/>
          </a:p>
          <a:p>
            <a:pPr lvl="1" eaLnBrk="1" hangingPunct="1"/>
            <a:r>
              <a:rPr lang="zh-CN" altLang="en-US" smtClean="0"/>
              <a:t>如果一个</a:t>
            </a:r>
            <a:r>
              <a:rPr lang="en-US" altLang="zh-CN" smtClean="0"/>
              <a:t>(</a:t>
            </a:r>
            <a:r>
              <a:rPr lang="zh-CN" altLang="en-US" smtClean="0"/>
              <a:t>或一组</a:t>
            </a:r>
            <a:r>
              <a:rPr lang="en-US" altLang="zh-CN" smtClean="0"/>
              <a:t>)</a:t>
            </a:r>
            <a:r>
              <a:rPr lang="zh-CN" altLang="en-US" smtClean="0"/>
              <a:t>属性经常在查询条件中出现，则考虑在这个</a:t>
            </a:r>
            <a:r>
              <a:rPr lang="en-US" altLang="zh-CN" smtClean="0"/>
              <a:t>(</a:t>
            </a:r>
            <a:r>
              <a:rPr lang="zh-CN" altLang="en-US" smtClean="0"/>
              <a:t>或这组</a:t>
            </a:r>
            <a:r>
              <a:rPr lang="en-US" altLang="zh-CN" smtClean="0"/>
              <a:t>)</a:t>
            </a:r>
            <a:r>
              <a:rPr lang="zh-CN" altLang="en-US" smtClean="0"/>
              <a:t>属性上建立索引</a:t>
            </a:r>
            <a:r>
              <a:rPr lang="en-US" altLang="zh-CN" smtClean="0"/>
              <a:t>(</a:t>
            </a:r>
            <a:r>
              <a:rPr lang="zh-CN" altLang="en-US" smtClean="0"/>
              <a:t>或组合索引</a:t>
            </a:r>
            <a:r>
              <a:rPr lang="en-US" altLang="zh-CN" smtClean="0"/>
              <a:t>)</a:t>
            </a:r>
          </a:p>
          <a:p>
            <a:pPr lvl="1" eaLnBrk="1" hangingPunct="1"/>
            <a:r>
              <a:rPr lang="zh-CN" altLang="en-US" smtClean="0"/>
              <a:t>如果一个属性经常作为最大值和最小值等聚集函数的参数，则考虑在这个属性上建立索引</a:t>
            </a:r>
          </a:p>
          <a:p>
            <a:pPr lvl="1" eaLnBrk="1" hangingPunct="1"/>
            <a:r>
              <a:rPr lang="zh-CN" altLang="en-US" smtClean="0"/>
              <a:t>如果一个</a:t>
            </a:r>
            <a:r>
              <a:rPr lang="en-US" altLang="zh-CN" smtClean="0"/>
              <a:t>(</a:t>
            </a:r>
            <a:r>
              <a:rPr lang="zh-CN" altLang="en-US" smtClean="0"/>
              <a:t>或一组</a:t>
            </a:r>
            <a:r>
              <a:rPr lang="en-US" altLang="zh-CN" smtClean="0"/>
              <a:t>)</a:t>
            </a:r>
            <a:r>
              <a:rPr lang="zh-CN" altLang="en-US" smtClean="0"/>
              <a:t>属性经常在连接操作的连接条件中出现，则考虑在这个</a:t>
            </a:r>
            <a:r>
              <a:rPr lang="en-US" altLang="zh-CN" smtClean="0"/>
              <a:t>(</a:t>
            </a:r>
            <a:r>
              <a:rPr lang="zh-CN" altLang="en-US" smtClean="0"/>
              <a:t>或这组</a:t>
            </a:r>
            <a:r>
              <a:rPr lang="en-US" altLang="zh-CN" smtClean="0"/>
              <a:t>)</a:t>
            </a:r>
            <a:r>
              <a:rPr lang="zh-CN" altLang="en-US" smtClean="0"/>
              <a:t>属性上建立索引</a:t>
            </a:r>
            <a:endParaRPr lang="zh-CN" altLang="en-US" sz="2200" smtClean="0"/>
          </a:p>
        </p:txBody>
      </p:sp>
      <p:sp>
        <p:nvSpPr>
          <p:cNvPr id="2" name="日期占位符 1"/>
          <p:cNvSpPr>
            <a:spLocks noGrp="1"/>
          </p:cNvSpPr>
          <p:nvPr>
            <p:ph type="dt" sz="half" idx="10"/>
          </p:nvPr>
        </p:nvSpPr>
        <p:spPr/>
        <p:txBody>
          <a:bodyPr/>
          <a:lstStyle/>
          <a:p>
            <a:pPr>
              <a:defRPr/>
            </a:pPr>
            <a:fld id="{665189AB-CD6B-4B82-89A4-A054F12DA544}"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256</a:t>
            </a:fld>
            <a:endParaRPr lang="en-US" altLang="zh-CN"/>
          </a:p>
        </p:txBody>
      </p:sp>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42691" name="Rectangle 2"/>
          <p:cNvSpPr>
            <a:spLocks noGrp="1" noChangeArrowheads="1"/>
          </p:cNvSpPr>
          <p:nvPr>
            <p:ph type="title"/>
          </p:nvPr>
        </p:nvSpPr>
        <p:spPr/>
        <p:txBody>
          <a:bodyPr/>
          <a:lstStyle/>
          <a:p>
            <a:pPr eaLnBrk="1" hangingPunct="1"/>
            <a:r>
              <a:rPr lang="zh-CN" altLang="en-US" smtClean="0"/>
              <a:t>索引存取方法的选择（续）</a:t>
            </a:r>
          </a:p>
        </p:txBody>
      </p:sp>
      <p:sp>
        <p:nvSpPr>
          <p:cNvPr id="242692" name="Rectangle 3"/>
          <p:cNvSpPr>
            <a:spLocks noGrp="1" noChangeArrowheads="1"/>
          </p:cNvSpPr>
          <p:nvPr>
            <p:ph type="body" idx="1"/>
          </p:nvPr>
        </p:nvSpPr>
        <p:spPr/>
        <p:txBody>
          <a:bodyPr/>
          <a:lstStyle/>
          <a:p>
            <a:pPr eaLnBrk="1" hangingPunct="1"/>
            <a:r>
              <a:rPr lang="zh-CN" altLang="en-US" sz="3400" smtClean="0"/>
              <a:t>关系上定义的索引数过多会带来较多的额外开销</a:t>
            </a:r>
          </a:p>
          <a:p>
            <a:pPr lvl="1" eaLnBrk="1" hangingPunct="1">
              <a:lnSpc>
                <a:spcPct val="170000"/>
              </a:lnSpc>
            </a:pPr>
            <a:r>
              <a:rPr lang="zh-CN" altLang="en-US" smtClean="0"/>
              <a:t> 维护索引的开销</a:t>
            </a:r>
          </a:p>
          <a:p>
            <a:pPr lvl="1" eaLnBrk="1" hangingPunct="1">
              <a:lnSpc>
                <a:spcPct val="170000"/>
              </a:lnSpc>
            </a:pPr>
            <a:r>
              <a:rPr lang="zh-CN" altLang="en-US" smtClean="0"/>
              <a:t> 查找索引的开销</a:t>
            </a:r>
          </a:p>
        </p:txBody>
      </p:sp>
      <p:sp>
        <p:nvSpPr>
          <p:cNvPr id="2" name="日期占位符 1"/>
          <p:cNvSpPr>
            <a:spLocks noGrp="1"/>
          </p:cNvSpPr>
          <p:nvPr>
            <p:ph type="dt" sz="half" idx="10"/>
          </p:nvPr>
        </p:nvSpPr>
        <p:spPr/>
        <p:txBody>
          <a:bodyPr/>
          <a:lstStyle/>
          <a:p>
            <a:pPr>
              <a:defRPr/>
            </a:pPr>
            <a:fld id="{A4F0ADE6-7606-432E-91D9-1108C77D0949}"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257</a:t>
            </a:fld>
            <a:endParaRPr lang="en-US" altLang="zh-CN"/>
          </a:p>
        </p:txBody>
      </p:sp>
    </p:spTree>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43715" name="Rectangle 2"/>
          <p:cNvSpPr>
            <a:spLocks noGrp="1" noChangeArrowheads="1"/>
          </p:cNvSpPr>
          <p:nvPr>
            <p:ph type="title"/>
          </p:nvPr>
        </p:nvSpPr>
        <p:spPr/>
        <p:txBody>
          <a:bodyPr/>
          <a:lstStyle/>
          <a:p>
            <a:pPr eaLnBrk="1" hangingPunct="1"/>
            <a:r>
              <a:rPr lang="zh-CN" altLang="en-US" smtClean="0"/>
              <a:t>二、聚簇存取方法的选择</a:t>
            </a:r>
          </a:p>
        </p:txBody>
      </p:sp>
      <p:sp>
        <p:nvSpPr>
          <p:cNvPr id="243716" name="Rectangle 3"/>
          <p:cNvSpPr>
            <a:spLocks noGrp="1" noChangeArrowheads="1"/>
          </p:cNvSpPr>
          <p:nvPr>
            <p:ph type="body" idx="1"/>
          </p:nvPr>
        </p:nvSpPr>
        <p:spPr/>
        <p:txBody>
          <a:bodyPr/>
          <a:lstStyle/>
          <a:p>
            <a:pPr eaLnBrk="1" hangingPunct="1"/>
            <a:r>
              <a:rPr lang="zh-CN" altLang="en-US" sz="3400" smtClean="0"/>
              <a:t>什么是聚簇</a:t>
            </a:r>
          </a:p>
          <a:p>
            <a:pPr lvl="1" eaLnBrk="1" hangingPunct="1">
              <a:lnSpc>
                <a:spcPct val="130000"/>
              </a:lnSpc>
              <a:spcBef>
                <a:spcPct val="30000"/>
              </a:spcBef>
            </a:pPr>
            <a:r>
              <a:rPr lang="zh-CN" altLang="en-US" smtClean="0"/>
              <a:t>为了提高某个属性（或属性组）的查询速度，把这个或这些属性（称为聚簇码）上具有相同值的元组集中存放在连续的物理块称为聚簇</a:t>
            </a:r>
          </a:p>
          <a:p>
            <a:pPr lvl="1" eaLnBrk="1" hangingPunct="1">
              <a:lnSpc>
                <a:spcPct val="130000"/>
              </a:lnSpc>
              <a:spcBef>
                <a:spcPct val="30000"/>
              </a:spcBef>
            </a:pPr>
            <a:r>
              <a:rPr lang="zh-CN" altLang="en-US" smtClean="0"/>
              <a:t>许多关系型</a:t>
            </a:r>
            <a:r>
              <a:rPr lang="en-US" altLang="zh-CN" smtClean="0"/>
              <a:t>DBMS</a:t>
            </a:r>
            <a:r>
              <a:rPr lang="zh-CN" altLang="en-US" smtClean="0"/>
              <a:t>都提供了聚簇功能</a:t>
            </a:r>
            <a:endParaRPr lang="en-US" altLang="zh-CN" smtClean="0"/>
          </a:p>
        </p:txBody>
      </p:sp>
      <p:sp>
        <p:nvSpPr>
          <p:cNvPr id="2" name="日期占位符 1"/>
          <p:cNvSpPr>
            <a:spLocks noGrp="1"/>
          </p:cNvSpPr>
          <p:nvPr>
            <p:ph type="dt" sz="half" idx="10"/>
          </p:nvPr>
        </p:nvSpPr>
        <p:spPr/>
        <p:txBody>
          <a:bodyPr/>
          <a:lstStyle/>
          <a:p>
            <a:pPr>
              <a:defRPr/>
            </a:pPr>
            <a:fld id="{02DA1AA4-3F6C-4103-B7DF-6588EDA3537D}"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258</a:t>
            </a:fld>
            <a:endParaRPr lang="en-US" altLang="zh-CN"/>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44739" name="Rectangle 2"/>
          <p:cNvSpPr>
            <a:spLocks noGrp="1" noChangeArrowheads="1"/>
          </p:cNvSpPr>
          <p:nvPr>
            <p:ph type="title"/>
          </p:nvPr>
        </p:nvSpPr>
        <p:spPr/>
        <p:txBody>
          <a:bodyPr/>
          <a:lstStyle/>
          <a:p>
            <a:pPr eaLnBrk="1" hangingPunct="1"/>
            <a:r>
              <a:rPr lang="zh-CN" altLang="en-US" smtClean="0"/>
              <a:t>建立聚簇索引 （复习）</a:t>
            </a:r>
          </a:p>
        </p:txBody>
      </p:sp>
      <p:sp>
        <p:nvSpPr>
          <p:cNvPr id="244740" name="Rectangle 3"/>
          <p:cNvSpPr>
            <a:spLocks noGrp="1" noChangeArrowheads="1"/>
          </p:cNvSpPr>
          <p:nvPr>
            <p:ph type="body" idx="1"/>
          </p:nvPr>
        </p:nvSpPr>
        <p:spPr>
          <a:xfrm>
            <a:off x="684213" y="1916113"/>
            <a:ext cx="8135937" cy="4114800"/>
          </a:xfrm>
        </p:spPr>
        <p:txBody>
          <a:bodyPr/>
          <a:lstStyle/>
          <a:p>
            <a:pPr algn="just" eaLnBrk="1" hangingPunct="1">
              <a:lnSpc>
                <a:spcPct val="90000"/>
              </a:lnSpc>
            </a:pPr>
            <a:r>
              <a:rPr lang="zh-CN" altLang="en-US" smtClean="0"/>
              <a:t>聚簇索引</a:t>
            </a:r>
            <a:endParaRPr lang="zh-CN" altLang="en-US" sz="2600" smtClean="0"/>
          </a:p>
          <a:p>
            <a:pPr lvl="1" algn="just" eaLnBrk="1" fontAlgn="ctr" hangingPunct="1"/>
            <a:r>
              <a:rPr lang="zh-CN" altLang="en-US" smtClean="0"/>
              <a:t>建立聚簇索引后，基表中数据也需要按指定的聚簇属性值的升序或降序存放。也即聚簇索引的索引项顺序与表中元组的物理顺序一致。</a:t>
            </a:r>
          </a:p>
          <a:p>
            <a:pPr lvl="1" algn="just" eaLnBrk="1" hangingPunct="1">
              <a:spcBef>
                <a:spcPct val="80000"/>
              </a:spcBef>
              <a:buFont typeface="Wingdings" pitchFamily="2" charset="2"/>
              <a:buNone/>
            </a:pPr>
            <a:r>
              <a:rPr lang="zh-CN" altLang="en-US" sz="2200" smtClean="0"/>
              <a:t>例：</a:t>
            </a:r>
          </a:p>
          <a:p>
            <a:pPr lvl="1" algn="just" eaLnBrk="1" hangingPunct="1">
              <a:buFont typeface="Wingdings" pitchFamily="2" charset="2"/>
              <a:buNone/>
            </a:pPr>
            <a:r>
              <a:rPr lang="en-US" altLang="zh-CN" sz="2000" smtClean="0"/>
              <a:t>CREATE CLUSTER INDEX Stusname ON Student(Sname)</a:t>
            </a:r>
            <a:r>
              <a:rPr lang="zh-CN" altLang="en-US" sz="2000" smtClean="0"/>
              <a:t>；</a:t>
            </a:r>
            <a:endParaRPr lang="zh-CN" altLang="en-US" sz="2200" smtClean="0"/>
          </a:p>
          <a:p>
            <a:pPr lvl="1" algn="just" eaLnBrk="1" hangingPunct="1">
              <a:buFont typeface="Wingdings" pitchFamily="2" charset="2"/>
              <a:buNone/>
            </a:pPr>
            <a:r>
              <a:rPr lang="zh-CN" altLang="en-US" smtClean="0"/>
              <a:t>  在</a:t>
            </a:r>
            <a:r>
              <a:rPr lang="en-US" altLang="zh-CN" smtClean="0"/>
              <a:t>Student</a:t>
            </a:r>
            <a:r>
              <a:rPr lang="zh-CN" altLang="en-US" smtClean="0"/>
              <a:t>表的</a:t>
            </a:r>
            <a:r>
              <a:rPr lang="en-US" altLang="zh-CN" smtClean="0"/>
              <a:t>Sname</a:t>
            </a:r>
            <a:r>
              <a:rPr lang="zh-CN" altLang="en-US" smtClean="0"/>
              <a:t>（姓名）列上建立一个聚簇索引</a:t>
            </a:r>
            <a:r>
              <a:rPr lang="zh-CN" altLang="en-US" sz="2200" smtClean="0"/>
              <a:t>，而且</a:t>
            </a:r>
            <a:r>
              <a:rPr lang="en-US" altLang="zh-CN" sz="2200" smtClean="0"/>
              <a:t>Student</a:t>
            </a:r>
            <a:r>
              <a:rPr lang="zh-CN" altLang="en-US" sz="2200" smtClean="0"/>
              <a:t>表中的记录将按照</a:t>
            </a:r>
            <a:r>
              <a:rPr lang="en-US" altLang="zh-CN" sz="2000" smtClean="0"/>
              <a:t>Sname</a:t>
            </a:r>
            <a:r>
              <a:rPr lang="zh-CN" altLang="en-US" sz="2200" smtClean="0"/>
              <a:t>值的升序存放 </a:t>
            </a:r>
          </a:p>
        </p:txBody>
      </p:sp>
      <p:sp>
        <p:nvSpPr>
          <p:cNvPr id="2" name="日期占位符 1"/>
          <p:cNvSpPr>
            <a:spLocks noGrp="1"/>
          </p:cNvSpPr>
          <p:nvPr>
            <p:ph type="dt" sz="half" idx="10"/>
          </p:nvPr>
        </p:nvSpPr>
        <p:spPr/>
        <p:txBody>
          <a:bodyPr/>
          <a:lstStyle/>
          <a:p>
            <a:pPr>
              <a:defRPr/>
            </a:pPr>
            <a:fld id="{60A7C6F6-0840-438E-9697-81159C4696CB}"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259</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7651" name="Rectangle 2"/>
          <p:cNvSpPr>
            <a:spLocks noGrp="1" noChangeArrowheads="1"/>
          </p:cNvSpPr>
          <p:nvPr>
            <p:ph type="title"/>
          </p:nvPr>
        </p:nvSpPr>
        <p:spPr/>
        <p:txBody>
          <a:bodyPr/>
          <a:lstStyle/>
          <a:p>
            <a:pPr eaLnBrk="1" hangingPunct="1"/>
            <a:r>
              <a:rPr lang="zh-CN" altLang="en-US" smtClean="0"/>
              <a:t>数据库设计的基本步骤（续）</a:t>
            </a:r>
          </a:p>
        </p:txBody>
      </p:sp>
      <p:sp>
        <p:nvSpPr>
          <p:cNvPr id="27652" name="Rectangle 3"/>
          <p:cNvSpPr>
            <a:spLocks noGrp="1" noChangeArrowheads="1"/>
          </p:cNvSpPr>
          <p:nvPr>
            <p:ph type="body" idx="1"/>
          </p:nvPr>
        </p:nvSpPr>
        <p:spPr/>
        <p:txBody>
          <a:bodyPr/>
          <a:lstStyle/>
          <a:p>
            <a:pPr eaLnBrk="1" hangingPunct="1">
              <a:lnSpc>
                <a:spcPct val="120000"/>
              </a:lnSpc>
              <a:buFont typeface="Wingdings" pitchFamily="2" charset="2"/>
              <a:buNone/>
            </a:pPr>
            <a:r>
              <a:rPr lang="en-US" altLang="zh-CN" dirty="0" smtClean="0"/>
              <a:t>	</a:t>
            </a:r>
            <a:r>
              <a:rPr lang="en-US" altLang="zh-CN" dirty="0" smtClean="0">
                <a:solidFill>
                  <a:schemeClr val="accent2"/>
                </a:solidFill>
              </a:rPr>
              <a:t>⒍</a:t>
            </a:r>
            <a:r>
              <a:rPr lang="zh-CN" altLang="en-US" dirty="0" smtClean="0">
                <a:solidFill>
                  <a:schemeClr val="accent2"/>
                </a:solidFill>
              </a:rPr>
              <a:t>数据库运行和维护阶段</a:t>
            </a:r>
          </a:p>
          <a:p>
            <a:pPr lvl="1" eaLnBrk="1" hangingPunct="1">
              <a:lnSpc>
                <a:spcPct val="120000"/>
              </a:lnSpc>
            </a:pPr>
            <a:r>
              <a:rPr lang="zh-CN" altLang="en-US" dirty="0" smtClean="0"/>
              <a:t>数据库应用系统经过试运行后即可投入正式运行。</a:t>
            </a:r>
          </a:p>
          <a:p>
            <a:pPr lvl="1" eaLnBrk="1" hangingPunct="1">
              <a:lnSpc>
                <a:spcPct val="120000"/>
              </a:lnSpc>
            </a:pPr>
            <a:r>
              <a:rPr lang="zh-CN" altLang="en-US" dirty="0" smtClean="0"/>
              <a:t>在数据库系统运行过程中必须不断地对其进行评价、调整与修改。</a:t>
            </a:r>
          </a:p>
          <a:p>
            <a:pPr eaLnBrk="1" hangingPunct="1">
              <a:buFont typeface="Wingdings" pitchFamily="2" charset="2"/>
              <a:buNone/>
            </a:pPr>
            <a:endParaRPr lang="en-US" altLang="zh-CN" sz="2600" dirty="0" smtClean="0"/>
          </a:p>
        </p:txBody>
      </p:sp>
      <p:sp>
        <p:nvSpPr>
          <p:cNvPr id="2" name="日期占位符 1"/>
          <p:cNvSpPr>
            <a:spLocks noGrp="1"/>
          </p:cNvSpPr>
          <p:nvPr>
            <p:ph type="dt" sz="half" idx="10"/>
          </p:nvPr>
        </p:nvSpPr>
        <p:spPr/>
        <p:txBody>
          <a:bodyPr/>
          <a:lstStyle/>
          <a:p>
            <a:pPr>
              <a:defRPr/>
            </a:pPr>
            <a:fld id="{A60054A7-838B-4200-9293-4007F089294E}"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animEffect transition="in" filter="fade">
                                      <p:cBhvr>
                                        <p:cTn id="7" dur="1000"/>
                                        <p:tgtEl>
                                          <p:spTgt spid="27652">
                                            <p:txEl>
                                              <p:pRg st="0" end="0"/>
                                            </p:txEl>
                                          </p:spTgt>
                                        </p:tgtEl>
                                      </p:cBhvr>
                                    </p:animEffect>
                                    <p:anim calcmode="lin" valueType="num">
                                      <p:cBhvr>
                                        <p:cTn id="8" dur="1000" fill="hold"/>
                                        <p:tgtEl>
                                          <p:spTgt spid="2765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765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652">
                                            <p:txEl>
                                              <p:pRg st="1" end="1"/>
                                            </p:txEl>
                                          </p:spTgt>
                                        </p:tgtEl>
                                        <p:attrNameLst>
                                          <p:attrName>style.visibility</p:attrName>
                                        </p:attrNameLst>
                                      </p:cBhvr>
                                      <p:to>
                                        <p:strVal val="visible"/>
                                      </p:to>
                                    </p:set>
                                    <p:animEffect transition="in" filter="fade">
                                      <p:cBhvr>
                                        <p:cTn id="12" dur="1000"/>
                                        <p:tgtEl>
                                          <p:spTgt spid="27652">
                                            <p:txEl>
                                              <p:pRg st="1" end="1"/>
                                            </p:txEl>
                                          </p:spTgt>
                                        </p:tgtEl>
                                      </p:cBhvr>
                                    </p:animEffect>
                                    <p:anim calcmode="lin" valueType="num">
                                      <p:cBhvr>
                                        <p:cTn id="13" dur="1000" fill="hold"/>
                                        <p:tgtEl>
                                          <p:spTgt spid="2765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765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7652">
                                            <p:txEl>
                                              <p:pRg st="2" end="2"/>
                                            </p:txEl>
                                          </p:spTgt>
                                        </p:tgtEl>
                                        <p:attrNameLst>
                                          <p:attrName>style.visibility</p:attrName>
                                        </p:attrNameLst>
                                      </p:cBhvr>
                                      <p:to>
                                        <p:strVal val="visible"/>
                                      </p:to>
                                    </p:set>
                                    <p:animEffect transition="in" filter="fade">
                                      <p:cBhvr>
                                        <p:cTn id="17" dur="1000"/>
                                        <p:tgtEl>
                                          <p:spTgt spid="27652">
                                            <p:txEl>
                                              <p:pRg st="2" end="2"/>
                                            </p:txEl>
                                          </p:spTgt>
                                        </p:tgtEl>
                                      </p:cBhvr>
                                    </p:animEffect>
                                    <p:anim calcmode="lin" valueType="num">
                                      <p:cBhvr>
                                        <p:cTn id="18" dur="1000" fill="hold"/>
                                        <p:tgtEl>
                                          <p:spTgt spid="2765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765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p:bld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45763" name="Rectangle 2"/>
          <p:cNvSpPr>
            <a:spLocks noGrp="1" noChangeArrowheads="1"/>
          </p:cNvSpPr>
          <p:nvPr>
            <p:ph type="title"/>
          </p:nvPr>
        </p:nvSpPr>
        <p:spPr/>
        <p:txBody>
          <a:bodyPr/>
          <a:lstStyle/>
          <a:p>
            <a:pPr eaLnBrk="1" hangingPunct="1"/>
            <a:r>
              <a:rPr lang="zh-CN" altLang="en-US" smtClean="0"/>
              <a:t>建立聚簇索引 （复习）</a:t>
            </a:r>
          </a:p>
        </p:txBody>
      </p:sp>
      <p:sp>
        <p:nvSpPr>
          <p:cNvPr id="245764" name="Rectangle 3"/>
          <p:cNvSpPr>
            <a:spLocks noGrp="1" noChangeArrowheads="1"/>
          </p:cNvSpPr>
          <p:nvPr>
            <p:ph type="body" idx="1"/>
          </p:nvPr>
        </p:nvSpPr>
        <p:spPr/>
        <p:txBody>
          <a:bodyPr/>
          <a:lstStyle/>
          <a:p>
            <a:pPr lvl="1" eaLnBrk="1" hangingPunct="1"/>
            <a:r>
              <a:rPr lang="zh-CN" altLang="en-US" smtClean="0"/>
              <a:t>在一个基本表上最多只能建立一个聚簇索引</a:t>
            </a:r>
          </a:p>
          <a:p>
            <a:pPr lvl="1" eaLnBrk="1" hangingPunct="1"/>
            <a:r>
              <a:rPr lang="zh-CN" altLang="en-US" smtClean="0"/>
              <a:t>聚簇索引的用途：对于某些类型的查询，可以提高查询效率</a:t>
            </a:r>
          </a:p>
          <a:p>
            <a:pPr lvl="1" eaLnBrk="1" hangingPunct="1"/>
            <a:r>
              <a:rPr lang="zh-CN" altLang="en-US" smtClean="0"/>
              <a:t>聚簇索引的适用范围</a:t>
            </a:r>
          </a:p>
          <a:p>
            <a:pPr lvl="2" eaLnBrk="1" hangingPunct="1"/>
            <a:r>
              <a:rPr lang="zh-CN" altLang="en-US" smtClean="0"/>
              <a:t> </a:t>
            </a:r>
            <a:r>
              <a:rPr lang="zh-CN" altLang="en-US" sz="2600" smtClean="0"/>
              <a:t>很少对基表进行增删操作</a:t>
            </a:r>
          </a:p>
          <a:p>
            <a:pPr lvl="2" eaLnBrk="1" hangingPunct="1"/>
            <a:r>
              <a:rPr lang="zh-CN" altLang="en-US" sz="2600" smtClean="0"/>
              <a:t> 很少对其中的变长列进行修改操作 </a:t>
            </a:r>
          </a:p>
        </p:txBody>
      </p:sp>
      <p:sp>
        <p:nvSpPr>
          <p:cNvPr id="2" name="日期占位符 1"/>
          <p:cNvSpPr>
            <a:spLocks noGrp="1"/>
          </p:cNvSpPr>
          <p:nvPr>
            <p:ph type="dt" sz="half" idx="10"/>
          </p:nvPr>
        </p:nvSpPr>
        <p:spPr/>
        <p:txBody>
          <a:bodyPr/>
          <a:lstStyle/>
          <a:p>
            <a:pPr>
              <a:defRPr/>
            </a:pPr>
            <a:fld id="{76C8005D-B8F9-41B9-A52D-BE9A07F380B8}"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260</a:t>
            </a:fld>
            <a:endParaRPr lang="en-US" altLang="zh-CN"/>
          </a:p>
        </p:txBody>
      </p:sp>
    </p:spTree>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46787" name="Rectangle 2"/>
          <p:cNvSpPr>
            <a:spLocks noGrp="1" noChangeArrowheads="1"/>
          </p:cNvSpPr>
          <p:nvPr>
            <p:ph type="title"/>
          </p:nvPr>
        </p:nvSpPr>
        <p:spPr/>
        <p:txBody>
          <a:bodyPr/>
          <a:lstStyle/>
          <a:p>
            <a:pPr eaLnBrk="1" hangingPunct="1"/>
            <a:r>
              <a:rPr lang="zh-CN" altLang="en-US" smtClean="0"/>
              <a:t>聚簇存取方法的选择（续）</a:t>
            </a:r>
          </a:p>
        </p:txBody>
      </p:sp>
      <p:sp>
        <p:nvSpPr>
          <p:cNvPr id="246788" name="Rectangle 3"/>
          <p:cNvSpPr>
            <a:spLocks noGrp="1" noChangeArrowheads="1"/>
          </p:cNvSpPr>
          <p:nvPr>
            <p:ph type="body" idx="1"/>
          </p:nvPr>
        </p:nvSpPr>
        <p:spPr>
          <a:xfrm>
            <a:off x="684213" y="1989138"/>
            <a:ext cx="8208962" cy="4114800"/>
          </a:xfrm>
        </p:spPr>
        <p:txBody>
          <a:bodyPr/>
          <a:lstStyle/>
          <a:p>
            <a:pPr eaLnBrk="1" hangingPunct="1"/>
            <a:r>
              <a:rPr lang="zh-CN" altLang="en-US" sz="3400" smtClean="0"/>
              <a:t>聚簇的用途</a:t>
            </a:r>
          </a:p>
          <a:p>
            <a:pPr lvl="1" eaLnBrk="1" hangingPunct="1"/>
            <a:r>
              <a:rPr lang="en-US" altLang="zh-CN" smtClean="0"/>
              <a:t>1. </a:t>
            </a:r>
            <a:r>
              <a:rPr lang="zh-CN" altLang="en-US" smtClean="0"/>
              <a:t>大大提高按聚簇属性进行查询的效率</a:t>
            </a:r>
          </a:p>
          <a:p>
            <a:pPr lvl="1" eaLnBrk="1" hangingPunct="1">
              <a:buFont typeface="Wingdings" pitchFamily="2" charset="2"/>
              <a:buNone/>
            </a:pPr>
            <a:r>
              <a:rPr lang="zh-CN" altLang="en-US" smtClean="0"/>
              <a:t>例：假设学生关系按所在系建有索引，现在要查询信息系的所有学生名单。</a:t>
            </a:r>
          </a:p>
          <a:p>
            <a:pPr lvl="2" eaLnBrk="1" hangingPunct="1"/>
            <a:r>
              <a:rPr lang="zh-CN" altLang="en-US" sz="2600" smtClean="0"/>
              <a:t>信息系的</a:t>
            </a:r>
            <a:r>
              <a:rPr lang="en-US" altLang="zh-CN" sz="2600" smtClean="0"/>
              <a:t>500</a:t>
            </a:r>
            <a:r>
              <a:rPr lang="zh-CN" altLang="en-US" sz="2600" smtClean="0"/>
              <a:t>名学生分布在</a:t>
            </a:r>
            <a:r>
              <a:rPr lang="en-US" altLang="zh-CN" sz="2600" smtClean="0"/>
              <a:t>500</a:t>
            </a:r>
            <a:r>
              <a:rPr lang="zh-CN" altLang="en-US" sz="2600" smtClean="0"/>
              <a:t>个不同的物理块上时，至少要执行</a:t>
            </a:r>
            <a:r>
              <a:rPr lang="en-US" altLang="zh-CN" sz="2600" smtClean="0"/>
              <a:t>500</a:t>
            </a:r>
            <a:r>
              <a:rPr lang="zh-CN" altLang="en-US" sz="2600" smtClean="0"/>
              <a:t>次</a:t>
            </a:r>
            <a:r>
              <a:rPr lang="en-US" altLang="zh-CN" sz="2600" smtClean="0"/>
              <a:t>I/O</a:t>
            </a:r>
            <a:r>
              <a:rPr lang="zh-CN" altLang="en-US" sz="2600" smtClean="0"/>
              <a:t>操作。</a:t>
            </a:r>
          </a:p>
          <a:p>
            <a:pPr lvl="2" eaLnBrk="1" hangingPunct="1"/>
            <a:r>
              <a:rPr lang="zh-CN" altLang="en-US" sz="2600" smtClean="0"/>
              <a:t>如果将同一系的学生元组集中存放，则每读一个物理块可得到多个满足查询条件的元组，从而显著地减少了访问磁盘的次数。</a:t>
            </a:r>
          </a:p>
        </p:txBody>
      </p:sp>
      <p:sp>
        <p:nvSpPr>
          <p:cNvPr id="2" name="日期占位符 1"/>
          <p:cNvSpPr>
            <a:spLocks noGrp="1"/>
          </p:cNvSpPr>
          <p:nvPr>
            <p:ph type="dt" sz="half" idx="10"/>
          </p:nvPr>
        </p:nvSpPr>
        <p:spPr/>
        <p:txBody>
          <a:bodyPr/>
          <a:lstStyle/>
          <a:p>
            <a:pPr>
              <a:defRPr/>
            </a:pPr>
            <a:fld id="{3FB82D5A-1570-4C8F-A127-B18BF3F15EEA}"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261</a:t>
            </a:fld>
            <a:endParaRPr lang="en-US" altLang="zh-CN"/>
          </a:p>
        </p:txBody>
      </p:sp>
    </p:spTree>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47811" name="Rectangle 2"/>
          <p:cNvSpPr>
            <a:spLocks noGrp="1" noChangeArrowheads="1"/>
          </p:cNvSpPr>
          <p:nvPr>
            <p:ph type="title"/>
          </p:nvPr>
        </p:nvSpPr>
        <p:spPr/>
        <p:txBody>
          <a:bodyPr/>
          <a:lstStyle/>
          <a:p>
            <a:pPr eaLnBrk="1" hangingPunct="1"/>
            <a:r>
              <a:rPr lang="zh-CN" altLang="en-US" smtClean="0"/>
              <a:t>聚簇存取方法的选择（续）</a:t>
            </a:r>
          </a:p>
        </p:txBody>
      </p:sp>
      <p:sp>
        <p:nvSpPr>
          <p:cNvPr id="247812" name="Rectangle 3"/>
          <p:cNvSpPr>
            <a:spLocks noGrp="1" noChangeArrowheads="1"/>
          </p:cNvSpPr>
          <p:nvPr>
            <p:ph type="body" idx="1"/>
          </p:nvPr>
        </p:nvSpPr>
        <p:spPr>
          <a:xfrm>
            <a:off x="755650" y="1989138"/>
            <a:ext cx="7772400" cy="4114800"/>
          </a:xfrm>
        </p:spPr>
        <p:txBody>
          <a:bodyPr/>
          <a:lstStyle/>
          <a:p>
            <a:pPr lvl="1" eaLnBrk="1" hangingPunct="1"/>
            <a:r>
              <a:rPr lang="en-US" altLang="zh-CN" smtClean="0"/>
              <a:t>2. </a:t>
            </a:r>
            <a:r>
              <a:rPr lang="zh-CN" altLang="en-US" smtClean="0"/>
              <a:t>节省存储空间</a:t>
            </a:r>
          </a:p>
          <a:p>
            <a:pPr lvl="2" eaLnBrk="1" hangingPunct="1">
              <a:lnSpc>
                <a:spcPct val="140000"/>
              </a:lnSpc>
            </a:pPr>
            <a:r>
              <a:rPr lang="zh-CN" altLang="en-US" sz="2600" smtClean="0"/>
              <a:t>聚簇以后，聚簇码相同的元组集中在一起了，因而聚簇码值不必在每个元组中重复存储，只要在一组中存一次就行了</a:t>
            </a:r>
          </a:p>
        </p:txBody>
      </p:sp>
      <p:sp>
        <p:nvSpPr>
          <p:cNvPr id="2" name="日期占位符 1"/>
          <p:cNvSpPr>
            <a:spLocks noGrp="1"/>
          </p:cNvSpPr>
          <p:nvPr>
            <p:ph type="dt" sz="half" idx="10"/>
          </p:nvPr>
        </p:nvSpPr>
        <p:spPr/>
        <p:txBody>
          <a:bodyPr/>
          <a:lstStyle/>
          <a:p>
            <a:pPr>
              <a:defRPr/>
            </a:pPr>
            <a:fld id="{7169394E-ADF0-4C39-B23B-69E585075E6D}"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262</a:t>
            </a:fld>
            <a:endParaRPr lang="en-US" altLang="zh-CN"/>
          </a:p>
        </p:txBody>
      </p:sp>
    </p:spTree>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48835" name="Rectangle 2"/>
          <p:cNvSpPr>
            <a:spLocks noGrp="1" noChangeArrowheads="1"/>
          </p:cNvSpPr>
          <p:nvPr>
            <p:ph type="title"/>
          </p:nvPr>
        </p:nvSpPr>
        <p:spPr/>
        <p:txBody>
          <a:bodyPr/>
          <a:lstStyle/>
          <a:p>
            <a:pPr eaLnBrk="1" hangingPunct="1"/>
            <a:r>
              <a:rPr lang="zh-CN" altLang="en-US" smtClean="0"/>
              <a:t>聚簇存取方法的选择（续）</a:t>
            </a:r>
          </a:p>
        </p:txBody>
      </p:sp>
      <p:sp>
        <p:nvSpPr>
          <p:cNvPr id="248836" name="Rectangle 3"/>
          <p:cNvSpPr>
            <a:spLocks noGrp="1" noChangeArrowheads="1"/>
          </p:cNvSpPr>
          <p:nvPr>
            <p:ph type="body" idx="1"/>
          </p:nvPr>
        </p:nvSpPr>
        <p:spPr/>
        <p:txBody>
          <a:bodyPr/>
          <a:lstStyle/>
          <a:p>
            <a:pPr eaLnBrk="1" hangingPunct="1"/>
            <a:r>
              <a:rPr lang="zh-CN" altLang="en-US" sz="3400" smtClean="0"/>
              <a:t>聚簇的局限性</a:t>
            </a:r>
          </a:p>
          <a:p>
            <a:pPr lvl="1" eaLnBrk="1" hangingPunct="1"/>
            <a:r>
              <a:rPr lang="en-US" altLang="zh-CN" smtClean="0"/>
              <a:t>1. </a:t>
            </a:r>
            <a:r>
              <a:rPr lang="zh-CN" altLang="en-US" smtClean="0"/>
              <a:t>聚簇只能提高某些特定应用的性能</a:t>
            </a:r>
          </a:p>
          <a:p>
            <a:pPr lvl="1" eaLnBrk="1" hangingPunct="1"/>
            <a:r>
              <a:rPr lang="en-US" altLang="zh-CN" smtClean="0"/>
              <a:t>2. </a:t>
            </a:r>
            <a:r>
              <a:rPr lang="zh-CN" altLang="en-US" smtClean="0"/>
              <a:t>建立与维护聚簇的开销相当大</a:t>
            </a:r>
          </a:p>
          <a:p>
            <a:pPr lvl="2" eaLnBrk="1" hangingPunct="1"/>
            <a:r>
              <a:rPr lang="zh-CN" altLang="en-US" sz="2600" smtClean="0"/>
              <a:t>对已有关系建立聚簇，将导致关系中元组移动其物理存储位置，并使此关系上原有的索引无效，必须重建。</a:t>
            </a:r>
          </a:p>
          <a:p>
            <a:pPr lvl="2" eaLnBrk="1" hangingPunct="1"/>
            <a:r>
              <a:rPr lang="zh-CN" altLang="en-US" sz="2600" smtClean="0"/>
              <a:t>当一个元组的聚簇码改变时，该元组的存储位置也要做相应移动。</a:t>
            </a:r>
          </a:p>
        </p:txBody>
      </p:sp>
      <p:sp>
        <p:nvSpPr>
          <p:cNvPr id="2" name="日期占位符 1"/>
          <p:cNvSpPr>
            <a:spLocks noGrp="1"/>
          </p:cNvSpPr>
          <p:nvPr>
            <p:ph type="dt" sz="half" idx="10"/>
          </p:nvPr>
        </p:nvSpPr>
        <p:spPr/>
        <p:txBody>
          <a:bodyPr/>
          <a:lstStyle/>
          <a:p>
            <a:pPr>
              <a:defRPr/>
            </a:pPr>
            <a:fld id="{21D0160A-3EDC-4277-A483-030840243B22}"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263</a:t>
            </a:fld>
            <a:endParaRPr lang="en-US" altLang="zh-CN"/>
          </a:p>
        </p:txBody>
      </p:sp>
    </p:spTree>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49859" name="Rectangle 2"/>
          <p:cNvSpPr>
            <a:spLocks noGrp="1" noChangeArrowheads="1"/>
          </p:cNvSpPr>
          <p:nvPr>
            <p:ph type="title"/>
          </p:nvPr>
        </p:nvSpPr>
        <p:spPr/>
        <p:txBody>
          <a:bodyPr/>
          <a:lstStyle/>
          <a:p>
            <a:pPr eaLnBrk="1" hangingPunct="1"/>
            <a:r>
              <a:rPr lang="zh-CN" altLang="en-US" smtClean="0"/>
              <a:t>聚簇存取方法的选择（续）</a:t>
            </a:r>
          </a:p>
        </p:txBody>
      </p:sp>
      <p:sp>
        <p:nvSpPr>
          <p:cNvPr id="249860" name="Rectangle 3"/>
          <p:cNvSpPr>
            <a:spLocks noGrp="1" noChangeArrowheads="1"/>
          </p:cNvSpPr>
          <p:nvPr>
            <p:ph type="body" idx="1"/>
          </p:nvPr>
        </p:nvSpPr>
        <p:spPr>
          <a:xfrm>
            <a:off x="611188" y="1916113"/>
            <a:ext cx="8532812" cy="4114800"/>
          </a:xfrm>
        </p:spPr>
        <p:txBody>
          <a:bodyPr/>
          <a:lstStyle/>
          <a:p>
            <a:pPr eaLnBrk="1" hangingPunct="1">
              <a:lnSpc>
                <a:spcPct val="90000"/>
              </a:lnSpc>
            </a:pPr>
            <a:r>
              <a:rPr lang="zh-CN" altLang="en-US" sz="3400" smtClean="0"/>
              <a:t>聚簇的适用范围</a:t>
            </a:r>
          </a:p>
          <a:p>
            <a:pPr lvl="1" eaLnBrk="1" hangingPunct="1">
              <a:spcBef>
                <a:spcPct val="30000"/>
              </a:spcBef>
            </a:pPr>
            <a:r>
              <a:rPr lang="en-US" altLang="zh-CN" smtClean="0"/>
              <a:t>1. </a:t>
            </a:r>
            <a:r>
              <a:rPr lang="zh-CN" altLang="en-US" smtClean="0"/>
              <a:t>既适用于单个关系独立聚簇，也适用于多个关系组合聚簇</a:t>
            </a:r>
          </a:p>
          <a:p>
            <a:pPr lvl="1" eaLnBrk="1" hangingPunct="1">
              <a:spcBef>
                <a:spcPct val="30000"/>
              </a:spcBef>
              <a:buFont typeface="Wingdings" pitchFamily="2" charset="2"/>
              <a:buNone/>
            </a:pPr>
            <a:r>
              <a:rPr lang="zh-CN" altLang="en-US" smtClean="0"/>
              <a:t>	例：假设用户经常要按系别查询学生成绩单，这一查询涉及学生关系和选修关系的连接操作，即需要按学号连接这两个关系，为提高连接操作的效率，可以把具有相同学号值的学生元组和选修元组在物理上聚簇在一起。这就相当于把多个关系按“预连接”的形式存放，从而大大提高连接操作的效率。</a:t>
            </a:r>
          </a:p>
        </p:txBody>
      </p:sp>
      <p:sp>
        <p:nvSpPr>
          <p:cNvPr id="2" name="日期占位符 1"/>
          <p:cNvSpPr>
            <a:spLocks noGrp="1"/>
          </p:cNvSpPr>
          <p:nvPr>
            <p:ph type="dt" sz="half" idx="10"/>
          </p:nvPr>
        </p:nvSpPr>
        <p:spPr/>
        <p:txBody>
          <a:bodyPr/>
          <a:lstStyle/>
          <a:p>
            <a:pPr>
              <a:defRPr/>
            </a:pPr>
            <a:fld id="{FB8ACF00-C243-4085-ABD7-108B29C1DFA4}"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264</a:t>
            </a:fld>
            <a:endParaRPr lang="en-US" altLang="zh-CN"/>
          </a:p>
        </p:txBody>
      </p:sp>
    </p:spTree>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50883" name="Rectangle 2"/>
          <p:cNvSpPr>
            <a:spLocks noGrp="1" noChangeArrowheads="1"/>
          </p:cNvSpPr>
          <p:nvPr>
            <p:ph type="title"/>
          </p:nvPr>
        </p:nvSpPr>
        <p:spPr/>
        <p:txBody>
          <a:bodyPr/>
          <a:lstStyle/>
          <a:p>
            <a:pPr eaLnBrk="1" hangingPunct="1"/>
            <a:r>
              <a:rPr lang="zh-CN" altLang="en-US" smtClean="0"/>
              <a:t>聚簇存取方法的选择（续）</a:t>
            </a:r>
          </a:p>
        </p:txBody>
      </p:sp>
      <p:sp>
        <p:nvSpPr>
          <p:cNvPr id="250884" name="Rectangle 3"/>
          <p:cNvSpPr>
            <a:spLocks noGrp="1" noChangeArrowheads="1"/>
          </p:cNvSpPr>
          <p:nvPr>
            <p:ph type="body" idx="1"/>
          </p:nvPr>
        </p:nvSpPr>
        <p:spPr/>
        <p:txBody>
          <a:bodyPr/>
          <a:lstStyle/>
          <a:p>
            <a:pPr lvl="1" eaLnBrk="1" hangingPunct="1">
              <a:lnSpc>
                <a:spcPct val="120000"/>
              </a:lnSpc>
            </a:pPr>
            <a:r>
              <a:rPr lang="en-US" altLang="zh-CN" smtClean="0"/>
              <a:t>2. </a:t>
            </a:r>
            <a:r>
              <a:rPr lang="zh-CN" altLang="en-US" smtClean="0"/>
              <a:t>当通过聚簇码进行访问或连接是该关系的主要应用，与聚簇码无关的其他访问很少或者是次要的时，可以使用聚簇。</a:t>
            </a:r>
          </a:p>
          <a:p>
            <a:pPr lvl="2" eaLnBrk="1" hangingPunct="1">
              <a:lnSpc>
                <a:spcPct val="120000"/>
              </a:lnSpc>
            </a:pPr>
            <a:r>
              <a:rPr lang="zh-CN" altLang="en-US" sz="2600" smtClean="0"/>
              <a:t>尤其当</a:t>
            </a:r>
            <a:r>
              <a:rPr lang="en-US" altLang="zh-CN" sz="2600" smtClean="0"/>
              <a:t>SQL</a:t>
            </a:r>
            <a:r>
              <a:rPr lang="zh-CN" altLang="en-US" sz="2600" smtClean="0"/>
              <a:t>语句中包含有与聚簇码有关的</a:t>
            </a:r>
            <a:r>
              <a:rPr lang="en-US" altLang="zh-CN" sz="2600" smtClean="0"/>
              <a:t>ORDER BY</a:t>
            </a:r>
            <a:r>
              <a:rPr lang="zh-CN" altLang="en-US" sz="2600" smtClean="0"/>
              <a:t>，</a:t>
            </a:r>
            <a:r>
              <a:rPr lang="en-US" altLang="zh-CN" sz="2600" smtClean="0"/>
              <a:t>GROUP BY</a:t>
            </a:r>
            <a:r>
              <a:rPr lang="zh-CN" altLang="en-US" sz="2600" smtClean="0"/>
              <a:t>，</a:t>
            </a:r>
            <a:r>
              <a:rPr lang="en-US" altLang="zh-CN" sz="2600" smtClean="0"/>
              <a:t>UNION</a:t>
            </a:r>
            <a:r>
              <a:rPr lang="zh-CN" altLang="en-US" sz="2600" smtClean="0"/>
              <a:t>，</a:t>
            </a:r>
            <a:r>
              <a:rPr lang="en-US" altLang="zh-CN" sz="2600" smtClean="0"/>
              <a:t>DISTINCT</a:t>
            </a:r>
            <a:r>
              <a:rPr lang="zh-CN" altLang="en-US" sz="2600" smtClean="0"/>
              <a:t>等子句或短语时，使用聚簇特别有利，可以省去对结果集的排序操作</a:t>
            </a:r>
          </a:p>
        </p:txBody>
      </p:sp>
      <p:sp>
        <p:nvSpPr>
          <p:cNvPr id="2" name="日期占位符 1"/>
          <p:cNvSpPr>
            <a:spLocks noGrp="1"/>
          </p:cNvSpPr>
          <p:nvPr>
            <p:ph type="dt" sz="half" idx="10"/>
          </p:nvPr>
        </p:nvSpPr>
        <p:spPr/>
        <p:txBody>
          <a:bodyPr/>
          <a:lstStyle/>
          <a:p>
            <a:pPr>
              <a:defRPr/>
            </a:pPr>
            <a:fld id="{5BC2AB67-02D3-4DFF-B601-3EE23DA9C564}"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265</a:t>
            </a:fld>
            <a:endParaRPr lang="en-US" altLang="zh-CN"/>
          </a:p>
        </p:txBody>
      </p:sp>
    </p:spTree>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51907" name="Rectangle 2"/>
          <p:cNvSpPr>
            <a:spLocks noGrp="1" noChangeArrowheads="1"/>
          </p:cNvSpPr>
          <p:nvPr>
            <p:ph type="title"/>
          </p:nvPr>
        </p:nvSpPr>
        <p:spPr/>
        <p:txBody>
          <a:bodyPr/>
          <a:lstStyle/>
          <a:p>
            <a:pPr eaLnBrk="1" hangingPunct="1"/>
            <a:r>
              <a:rPr lang="zh-CN" altLang="en-US" smtClean="0"/>
              <a:t>聚簇存取方法的选择（续）</a:t>
            </a:r>
          </a:p>
        </p:txBody>
      </p:sp>
      <p:sp>
        <p:nvSpPr>
          <p:cNvPr id="251908" name="Rectangle 3"/>
          <p:cNvSpPr>
            <a:spLocks noGrp="1" noChangeArrowheads="1"/>
          </p:cNvSpPr>
          <p:nvPr>
            <p:ph type="body" idx="1"/>
          </p:nvPr>
        </p:nvSpPr>
        <p:spPr>
          <a:xfrm>
            <a:off x="755650" y="1916113"/>
            <a:ext cx="7772400" cy="4114800"/>
          </a:xfrm>
        </p:spPr>
        <p:txBody>
          <a:bodyPr/>
          <a:lstStyle/>
          <a:p>
            <a:pPr eaLnBrk="1" hangingPunct="1">
              <a:lnSpc>
                <a:spcPct val="90000"/>
              </a:lnSpc>
            </a:pPr>
            <a:r>
              <a:rPr lang="zh-CN" altLang="en-US" sz="3400" smtClean="0"/>
              <a:t>选择聚簇存取方法</a:t>
            </a:r>
          </a:p>
          <a:p>
            <a:pPr lvl="1" eaLnBrk="1" hangingPunct="1">
              <a:lnSpc>
                <a:spcPct val="90000"/>
              </a:lnSpc>
            </a:pPr>
            <a:r>
              <a:rPr lang="en-US" altLang="zh-CN" smtClean="0"/>
              <a:t>1. </a:t>
            </a:r>
            <a:r>
              <a:rPr lang="zh-CN" altLang="en-US" smtClean="0"/>
              <a:t>设计候选聚簇</a:t>
            </a:r>
          </a:p>
          <a:p>
            <a:pPr lvl="2" eaLnBrk="1" hangingPunct="1">
              <a:lnSpc>
                <a:spcPct val="90000"/>
              </a:lnSpc>
            </a:pPr>
            <a:r>
              <a:rPr lang="zh-CN" altLang="en-US" sz="2600" smtClean="0"/>
              <a:t>对经常在一起进行连接操作的关系可以建立组合聚簇；</a:t>
            </a:r>
          </a:p>
          <a:p>
            <a:pPr lvl="2" eaLnBrk="1" hangingPunct="1">
              <a:lnSpc>
                <a:spcPct val="90000"/>
              </a:lnSpc>
            </a:pPr>
            <a:r>
              <a:rPr lang="zh-CN" altLang="en-US" sz="2600" smtClean="0"/>
              <a:t>如果一个关系的一组属性经常出现在相等比较条件中，则该单个关系可建立聚簇；</a:t>
            </a:r>
          </a:p>
          <a:p>
            <a:pPr lvl="2" eaLnBrk="1" hangingPunct="1">
              <a:lnSpc>
                <a:spcPct val="90000"/>
              </a:lnSpc>
            </a:pPr>
            <a:r>
              <a:rPr lang="zh-CN" altLang="en-US" sz="2600" smtClean="0"/>
              <a:t>如果一个关系的一个</a:t>
            </a:r>
            <a:r>
              <a:rPr lang="en-US" altLang="zh-CN" sz="2600" smtClean="0"/>
              <a:t>(</a:t>
            </a:r>
            <a:r>
              <a:rPr lang="zh-CN" altLang="en-US" sz="2600" smtClean="0"/>
              <a:t>或一组</a:t>
            </a:r>
            <a:r>
              <a:rPr lang="en-US" altLang="zh-CN" sz="2600" smtClean="0"/>
              <a:t>)</a:t>
            </a:r>
            <a:r>
              <a:rPr lang="zh-CN" altLang="en-US" sz="2600" smtClean="0"/>
              <a:t>属性上的值重复率很高，则此单个关系可建立聚簇。即对应每个聚簇码值的平均元组数不太少。太少了，聚簇的效果不明显。</a:t>
            </a:r>
          </a:p>
        </p:txBody>
      </p:sp>
      <p:sp>
        <p:nvSpPr>
          <p:cNvPr id="2" name="日期占位符 1"/>
          <p:cNvSpPr>
            <a:spLocks noGrp="1"/>
          </p:cNvSpPr>
          <p:nvPr>
            <p:ph type="dt" sz="half" idx="10"/>
          </p:nvPr>
        </p:nvSpPr>
        <p:spPr/>
        <p:txBody>
          <a:bodyPr/>
          <a:lstStyle/>
          <a:p>
            <a:pPr>
              <a:defRPr/>
            </a:pPr>
            <a:fld id="{F09A439C-1CCA-4E41-96F9-082F3CA572C4}"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266</a:t>
            </a:fld>
            <a:endParaRPr lang="en-US" altLang="zh-CN"/>
          </a:p>
        </p:txBody>
      </p:sp>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52931" name="Rectangle 2"/>
          <p:cNvSpPr>
            <a:spLocks noGrp="1" noChangeArrowheads="1"/>
          </p:cNvSpPr>
          <p:nvPr>
            <p:ph type="title"/>
          </p:nvPr>
        </p:nvSpPr>
        <p:spPr/>
        <p:txBody>
          <a:bodyPr/>
          <a:lstStyle/>
          <a:p>
            <a:pPr eaLnBrk="1" hangingPunct="1"/>
            <a:r>
              <a:rPr lang="zh-CN" altLang="en-US" smtClean="0"/>
              <a:t>聚簇存取方法的选择（续）</a:t>
            </a:r>
          </a:p>
        </p:txBody>
      </p:sp>
      <p:sp>
        <p:nvSpPr>
          <p:cNvPr id="252932" name="Rectangle 3"/>
          <p:cNvSpPr>
            <a:spLocks noGrp="1" noChangeArrowheads="1"/>
          </p:cNvSpPr>
          <p:nvPr>
            <p:ph type="body" idx="1"/>
          </p:nvPr>
        </p:nvSpPr>
        <p:spPr>
          <a:xfrm>
            <a:off x="250825" y="1844675"/>
            <a:ext cx="8893175" cy="4648200"/>
          </a:xfrm>
        </p:spPr>
        <p:txBody>
          <a:bodyPr/>
          <a:lstStyle/>
          <a:p>
            <a:pPr lvl="1" eaLnBrk="1" hangingPunct="1"/>
            <a:r>
              <a:rPr lang="en-US" altLang="zh-CN" smtClean="0"/>
              <a:t>2. </a:t>
            </a:r>
            <a:r>
              <a:rPr lang="zh-CN" altLang="en-US" smtClean="0"/>
              <a:t>检查候选聚簇中的关系，取消其中不必要的关系</a:t>
            </a:r>
          </a:p>
          <a:p>
            <a:pPr lvl="2" eaLnBrk="1" hangingPunct="1"/>
            <a:r>
              <a:rPr lang="zh-CN" altLang="en-US" sz="2600" smtClean="0"/>
              <a:t>从独立聚簇中删除经常进行全表扫描的关系；</a:t>
            </a:r>
          </a:p>
          <a:p>
            <a:pPr lvl="2" eaLnBrk="1" hangingPunct="1"/>
            <a:r>
              <a:rPr lang="zh-CN" altLang="en-US" sz="2600" smtClean="0"/>
              <a:t>从独立</a:t>
            </a:r>
            <a:r>
              <a:rPr lang="en-US" altLang="zh-CN" sz="2600" smtClean="0"/>
              <a:t>/</a:t>
            </a:r>
            <a:r>
              <a:rPr lang="zh-CN" altLang="en-US" sz="2600" smtClean="0"/>
              <a:t>组合聚簇中删除更新操作远多于查询操作的关系；</a:t>
            </a:r>
          </a:p>
          <a:p>
            <a:pPr lvl="2" eaLnBrk="1" hangingPunct="1"/>
            <a:r>
              <a:rPr lang="zh-CN" altLang="en-US" sz="2600" smtClean="0"/>
              <a:t>从独立</a:t>
            </a:r>
            <a:r>
              <a:rPr lang="en-US" altLang="zh-CN" sz="2600" smtClean="0"/>
              <a:t>/</a:t>
            </a:r>
            <a:r>
              <a:rPr lang="zh-CN" altLang="en-US" sz="2600" smtClean="0"/>
              <a:t>组合聚簇中删除重复出现的关系</a:t>
            </a:r>
          </a:p>
          <a:p>
            <a:pPr lvl="3" eaLnBrk="1" hangingPunct="1"/>
            <a:r>
              <a:rPr lang="zh-CN" altLang="en-US" sz="2400" smtClean="0"/>
              <a:t>当</a:t>
            </a:r>
            <a:r>
              <a:rPr lang="zh-CN" altLang="en-US" sz="2800" smtClean="0"/>
              <a:t>一个关系同时加入多个聚簇</a:t>
            </a:r>
            <a:r>
              <a:rPr lang="zh-CN" altLang="en-US" sz="2400" smtClean="0"/>
              <a:t>时，必须</a:t>
            </a:r>
            <a:r>
              <a:rPr lang="zh-CN" altLang="en-US" sz="2800" smtClean="0"/>
              <a:t>从这多个聚簇方案</a:t>
            </a:r>
            <a:r>
              <a:rPr lang="en-US" altLang="zh-CN" sz="2800" smtClean="0"/>
              <a:t>(</a:t>
            </a:r>
            <a:r>
              <a:rPr lang="zh-CN" altLang="en-US" sz="2800" smtClean="0"/>
              <a:t>包括不建立聚簇</a:t>
            </a:r>
            <a:r>
              <a:rPr lang="en-US" altLang="zh-CN" sz="2800" smtClean="0"/>
              <a:t>)</a:t>
            </a:r>
            <a:r>
              <a:rPr lang="zh-CN" altLang="en-US" sz="2800" smtClean="0"/>
              <a:t>中选择一个较优的，即在这个聚簇上运行各种事务的总代价最小。</a:t>
            </a:r>
          </a:p>
        </p:txBody>
      </p:sp>
      <p:sp>
        <p:nvSpPr>
          <p:cNvPr id="2" name="日期占位符 1"/>
          <p:cNvSpPr>
            <a:spLocks noGrp="1"/>
          </p:cNvSpPr>
          <p:nvPr>
            <p:ph type="dt" sz="half" idx="10"/>
          </p:nvPr>
        </p:nvSpPr>
        <p:spPr/>
        <p:txBody>
          <a:bodyPr/>
          <a:lstStyle/>
          <a:p>
            <a:pPr>
              <a:defRPr/>
            </a:pPr>
            <a:fld id="{5C58A689-D5C2-4BE1-BD1D-8B6996414BD1}"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267</a:t>
            </a:fld>
            <a:endParaRPr lang="en-US" altLang="zh-CN"/>
          </a:p>
        </p:txBody>
      </p:sp>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53955" name="Rectangle 2"/>
          <p:cNvSpPr>
            <a:spLocks noGrp="1" noChangeArrowheads="1"/>
          </p:cNvSpPr>
          <p:nvPr>
            <p:ph type="title"/>
          </p:nvPr>
        </p:nvSpPr>
        <p:spPr/>
        <p:txBody>
          <a:bodyPr/>
          <a:lstStyle/>
          <a:p>
            <a:pPr eaLnBrk="1" hangingPunct="1"/>
            <a:r>
              <a:rPr lang="zh-CN" altLang="en-US" smtClean="0"/>
              <a:t>三、</a:t>
            </a:r>
            <a:r>
              <a:rPr lang="en-US" altLang="zh-CN" smtClean="0"/>
              <a:t>HASH</a:t>
            </a:r>
            <a:r>
              <a:rPr lang="zh-CN" altLang="en-US" smtClean="0"/>
              <a:t>存取方法的选择</a:t>
            </a:r>
          </a:p>
        </p:txBody>
      </p:sp>
      <p:sp>
        <p:nvSpPr>
          <p:cNvPr id="253956" name="Rectangle 3"/>
          <p:cNvSpPr>
            <a:spLocks noGrp="1" noChangeArrowheads="1"/>
          </p:cNvSpPr>
          <p:nvPr>
            <p:ph type="body" idx="1"/>
          </p:nvPr>
        </p:nvSpPr>
        <p:spPr>
          <a:xfrm>
            <a:off x="684213" y="1916113"/>
            <a:ext cx="7772400" cy="4114800"/>
          </a:xfrm>
        </p:spPr>
        <p:txBody>
          <a:bodyPr/>
          <a:lstStyle/>
          <a:p>
            <a:pPr eaLnBrk="1" hangingPunct="1"/>
            <a:r>
              <a:rPr lang="zh-CN" altLang="en-US" sz="3400" smtClean="0"/>
              <a:t>选择</a:t>
            </a:r>
            <a:r>
              <a:rPr lang="en-US" altLang="zh-CN" sz="3400" smtClean="0"/>
              <a:t>HASH</a:t>
            </a:r>
            <a:r>
              <a:rPr lang="zh-CN" altLang="en-US" sz="3400" smtClean="0"/>
              <a:t>存取方法的规则</a:t>
            </a:r>
          </a:p>
          <a:p>
            <a:pPr lvl="1" eaLnBrk="1" hangingPunct="1"/>
            <a:r>
              <a:rPr lang="zh-CN" altLang="en-US" smtClean="0"/>
              <a:t>当一个关系满足下列两个条件时，可以选择</a:t>
            </a:r>
            <a:r>
              <a:rPr lang="en-US" altLang="zh-CN" smtClean="0"/>
              <a:t>HASH</a:t>
            </a:r>
            <a:r>
              <a:rPr lang="zh-CN" altLang="en-US" smtClean="0"/>
              <a:t>存取方法</a:t>
            </a:r>
          </a:p>
          <a:p>
            <a:pPr lvl="2" eaLnBrk="1" hangingPunct="1"/>
            <a:r>
              <a:rPr lang="zh-CN" altLang="en-US" sz="2600" smtClean="0"/>
              <a:t>该关系的属性主要出现在</a:t>
            </a:r>
            <a:r>
              <a:rPr lang="zh-CN" altLang="en-US" sz="2600" smtClean="0">
                <a:solidFill>
                  <a:schemeClr val="accent2"/>
                </a:solidFill>
              </a:rPr>
              <a:t>等值连接</a:t>
            </a:r>
            <a:r>
              <a:rPr lang="zh-CN" altLang="en-US" sz="2600" smtClean="0"/>
              <a:t>条件中或主要出现在</a:t>
            </a:r>
            <a:r>
              <a:rPr lang="zh-CN" altLang="en-US" sz="2600" smtClean="0">
                <a:solidFill>
                  <a:schemeClr val="accent2"/>
                </a:solidFill>
              </a:rPr>
              <a:t>相等比较</a:t>
            </a:r>
            <a:r>
              <a:rPr lang="zh-CN" altLang="en-US" sz="2600" smtClean="0"/>
              <a:t>选择条件中</a:t>
            </a:r>
          </a:p>
          <a:p>
            <a:pPr lvl="2" eaLnBrk="1" hangingPunct="1"/>
            <a:r>
              <a:rPr lang="zh-CN" altLang="en-US" sz="2600" smtClean="0"/>
              <a:t>该关系的大小可预知，而且不变； </a:t>
            </a:r>
          </a:p>
          <a:p>
            <a:pPr lvl="2" eaLnBrk="1" hangingPunct="1">
              <a:buFont typeface="Wingdings" pitchFamily="2" charset="2"/>
              <a:buNone/>
            </a:pPr>
            <a:r>
              <a:rPr lang="zh-CN" altLang="en-US" sz="2600" smtClean="0"/>
              <a:t>   或</a:t>
            </a:r>
          </a:p>
          <a:p>
            <a:pPr lvl="2" eaLnBrk="1" hangingPunct="1">
              <a:buFont typeface="Wingdings" pitchFamily="2" charset="2"/>
              <a:buNone/>
            </a:pPr>
            <a:r>
              <a:rPr lang="zh-CN" altLang="en-US" sz="2600" smtClean="0"/>
              <a:t>  该关系的大小动态改变，但所选用的</a:t>
            </a:r>
            <a:r>
              <a:rPr lang="en-US" altLang="zh-CN" sz="2600" smtClean="0"/>
              <a:t>DBMS</a:t>
            </a:r>
            <a:r>
              <a:rPr lang="zh-CN" altLang="en-US" sz="2600" smtClean="0"/>
              <a:t>提供了动态</a:t>
            </a:r>
            <a:r>
              <a:rPr lang="en-US" altLang="zh-CN" sz="2600" smtClean="0"/>
              <a:t>HASH</a:t>
            </a:r>
            <a:r>
              <a:rPr lang="zh-CN" altLang="en-US" sz="2600" smtClean="0"/>
              <a:t>存取方法。</a:t>
            </a:r>
          </a:p>
        </p:txBody>
      </p:sp>
      <p:sp>
        <p:nvSpPr>
          <p:cNvPr id="2" name="日期占位符 1"/>
          <p:cNvSpPr>
            <a:spLocks noGrp="1"/>
          </p:cNvSpPr>
          <p:nvPr>
            <p:ph type="dt" sz="half" idx="10"/>
          </p:nvPr>
        </p:nvSpPr>
        <p:spPr/>
        <p:txBody>
          <a:bodyPr/>
          <a:lstStyle/>
          <a:p>
            <a:pPr>
              <a:defRPr/>
            </a:pPr>
            <a:fld id="{0A1F7A41-C173-4EB1-9D27-BBF8A493BD58}"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268</a:t>
            </a:fld>
            <a:endParaRPr lang="en-US" altLang="zh-CN"/>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54979" name="Rectangle 2"/>
          <p:cNvSpPr>
            <a:spLocks noGrp="1" noChangeArrowheads="1"/>
          </p:cNvSpPr>
          <p:nvPr>
            <p:ph type="title"/>
          </p:nvPr>
        </p:nvSpPr>
        <p:spPr/>
        <p:txBody>
          <a:bodyPr/>
          <a:lstStyle/>
          <a:p>
            <a:pPr eaLnBrk="1" hangingPunct="1"/>
            <a:r>
              <a:rPr lang="zh-CN" altLang="en-US" smtClean="0"/>
              <a:t>数据库的物理设计</a:t>
            </a:r>
          </a:p>
        </p:txBody>
      </p:sp>
      <p:sp>
        <p:nvSpPr>
          <p:cNvPr id="254980" name="Rectangle 3"/>
          <p:cNvSpPr>
            <a:spLocks noGrp="1" noChangeArrowheads="1"/>
          </p:cNvSpPr>
          <p:nvPr>
            <p:ph type="body" idx="1"/>
          </p:nvPr>
        </p:nvSpPr>
        <p:spPr/>
        <p:txBody>
          <a:bodyPr/>
          <a:lstStyle/>
          <a:p>
            <a:pPr eaLnBrk="1" hangingPunct="1">
              <a:lnSpc>
                <a:spcPct val="140000"/>
              </a:lnSpc>
            </a:pPr>
            <a:r>
              <a:rPr lang="zh-CN" altLang="en-US" dirty="0" smtClean="0"/>
              <a:t>数据库的物理设计的内容和方法</a:t>
            </a:r>
          </a:p>
          <a:p>
            <a:pPr eaLnBrk="1" hangingPunct="1">
              <a:lnSpc>
                <a:spcPct val="140000"/>
              </a:lnSpc>
            </a:pPr>
            <a:r>
              <a:rPr lang="zh-CN" altLang="en-US" dirty="0" smtClean="0"/>
              <a:t>关系模式存取方法选择</a:t>
            </a:r>
          </a:p>
          <a:p>
            <a:pPr eaLnBrk="1" hangingPunct="1">
              <a:lnSpc>
                <a:spcPct val="140000"/>
              </a:lnSpc>
            </a:pPr>
            <a:r>
              <a:rPr lang="zh-CN" altLang="en-US" dirty="0" smtClean="0">
                <a:solidFill>
                  <a:schemeClr val="accent2"/>
                </a:solidFill>
              </a:rPr>
              <a:t>确定数据库的存储结构</a:t>
            </a:r>
          </a:p>
          <a:p>
            <a:pPr eaLnBrk="1" hangingPunct="1">
              <a:lnSpc>
                <a:spcPct val="140000"/>
              </a:lnSpc>
            </a:pPr>
            <a:r>
              <a:rPr lang="zh-CN" altLang="en-US" dirty="0" smtClean="0"/>
              <a:t>评价物理结构</a:t>
            </a:r>
          </a:p>
        </p:txBody>
      </p:sp>
      <p:sp>
        <p:nvSpPr>
          <p:cNvPr id="2" name="日期占位符 1"/>
          <p:cNvSpPr>
            <a:spLocks noGrp="1"/>
          </p:cNvSpPr>
          <p:nvPr>
            <p:ph type="dt" sz="half" idx="10"/>
          </p:nvPr>
        </p:nvSpPr>
        <p:spPr/>
        <p:txBody>
          <a:bodyPr/>
          <a:lstStyle/>
          <a:p>
            <a:pPr>
              <a:defRPr/>
            </a:pPr>
            <a:fld id="{DD4F9D18-8B60-485E-9300-6BBC0DF626D0}"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269</a:t>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8675" name="Rectangle 2"/>
          <p:cNvSpPr>
            <a:spLocks noGrp="1" noChangeArrowheads="1"/>
          </p:cNvSpPr>
          <p:nvPr>
            <p:ph type="title"/>
          </p:nvPr>
        </p:nvSpPr>
        <p:spPr/>
        <p:txBody>
          <a:bodyPr/>
          <a:lstStyle/>
          <a:p>
            <a:pPr eaLnBrk="1" hangingPunct="1"/>
            <a:r>
              <a:rPr lang="zh-CN" altLang="en-US" smtClean="0"/>
              <a:t>数据库设计的基本步骤（续）</a:t>
            </a:r>
          </a:p>
        </p:txBody>
      </p:sp>
      <p:sp>
        <p:nvSpPr>
          <p:cNvPr id="28676" name="Rectangle 3"/>
          <p:cNvSpPr>
            <a:spLocks noGrp="1" noChangeArrowheads="1"/>
          </p:cNvSpPr>
          <p:nvPr>
            <p:ph type="body" idx="1"/>
          </p:nvPr>
        </p:nvSpPr>
        <p:spPr>
          <a:xfrm>
            <a:off x="457200" y="1600200"/>
            <a:ext cx="3898776" cy="4530725"/>
          </a:xfrm>
        </p:spPr>
        <p:txBody>
          <a:bodyPr/>
          <a:lstStyle/>
          <a:p>
            <a:pPr eaLnBrk="1" hangingPunct="1">
              <a:lnSpc>
                <a:spcPct val="180000"/>
              </a:lnSpc>
            </a:pPr>
            <a:r>
              <a:rPr lang="zh-CN" altLang="en-US" dirty="0" smtClean="0">
                <a:solidFill>
                  <a:schemeClr val="accent2"/>
                </a:solidFill>
              </a:rPr>
              <a:t>设计一个完善的数据库应用系统往往是上述六个阶段的不断反复。</a:t>
            </a:r>
          </a:p>
          <a:p>
            <a:pPr lvl="4" eaLnBrk="1" hangingPunct="1">
              <a:lnSpc>
                <a:spcPct val="180000"/>
              </a:lnSpc>
              <a:buFont typeface="Wingdings" pitchFamily="2" charset="2"/>
              <a:buNone/>
            </a:pPr>
            <a:endParaRPr lang="zh-CN" altLang="en-US" dirty="0" smtClean="0">
              <a:solidFill>
                <a:schemeClr val="accent2"/>
              </a:solidFill>
            </a:endParaRPr>
          </a:p>
        </p:txBody>
      </p:sp>
      <p:pic>
        <p:nvPicPr>
          <p:cNvPr id="286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1196752"/>
            <a:ext cx="3968387"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pPr>
              <a:defRPr/>
            </a:pPr>
            <a:fld id="{11E4CF5A-5792-4F4F-B204-4122181144C9}"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27</a:t>
            </a:fld>
            <a:endParaRPr lang="en-US" altLang="zh-CN"/>
          </a:p>
        </p:txBody>
      </p:sp>
    </p:spTree>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56003" name="Rectangle 2"/>
          <p:cNvSpPr>
            <a:spLocks noGrp="1" noChangeArrowheads="1"/>
          </p:cNvSpPr>
          <p:nvPr>
            <p:ph type="title"/>
          </p:nvPr>
        </p:nvSpPr>
        <p:spPr/>
        <p:txBody>
          <a:bodyPr/>
          <a:lstStyle/>
          <a:p>
            <a:pPr eaLnBrk="1" hangingPunct="1"/>
            <a:r>
              <a:rPr lang="zh-CN" altLang="en-US" smtClean="0"/>
              <a:t>确定数据库的存储结构</a:t>
            </a:r>
          </a:p>
        </p:txBody>
      </p:sp>
      <p:sp>
        <p:nvSpPr>
          <p:cNvPr id="256004" name="Rectangle 3"/>
          <p:cNvSpPr>
            <a:spLocks noGrp="1" noChangeArrowheads="1"/>
          </p:cNvSpPr>
          <p:nvPr>
            <p:ph type="body" idx="1"/>
          </p:nvPr>
        </p:nvSpPr>
        <p:spPr/>
        <p:txBody>
          <a:bodyPr/>
          <a:lstStyle/>
          <a:p>
            <a:pPr eaLnBrk="1" hangingPunct="1"/>
            <a:r>
              <a:rPr lang="zh-CN" altLang="en-US" sz="3400" smtClean="0"/>
              <a:t>确定数据库物理结构的内容</a:t>
            </a:r>
          </a:p>
          <a:p>
            <a:pPr lvl="1" eaLnBrk="1" hangingPunct="1"/>
            <a:r>
              <a:rPr lang="en-US" altLang="zh-CN" smtClean="0"/>
              <a:t>1. </a:t>
            </a:r>
            <a:r>
              <a:rPr lang="zh-CN" altLang="en-US" smtClean="0"/>
              <a:t>确定数据的存放位置和存储结构</a:t>
            </a:r>
          </a:p>
          <a:p>
            <a:pPr lvl="2" eaLnBrk="1" hangingPunct="1"/>
            <a:r>
              <a:rPr lang="zh-CN" altLang="en-US" smtClean="0"/>
              <a:t> </a:t>
            </a:r>
            <a:r>
              <a:rPr lang="zh-CN" altLang="en-US" sz="2600" smtClean="0"/>
              <a:t>关系</a:t>
            </a:r>
          </a:p>
          <a:p>
            <a:pPr lvl="2" eaLnBrk="1" hangingPunct="1"/>
            <a:r>
              <a:rPr lang="zh-CN" altLang="en-US" sz="2600" smtClean="0"/>
              <a:t> 索引</a:t>
            </a:r>
          </a:p>
          <a:p>
            <a:pPr lvl="2" eaLnBrk="1" hangingPunct="1"/>
            <a:r>
              <a:rPr lang="zh-CN" altLang="en-US" sz="2600" smtClean="0"/>
              <a:t> 聚簇</a:t>
            </a:r>
          </a:p>
          <a:p>
            <a:pPr lvl="2" eaLnBrk="1" hangingPunct="1"/>
            <a:r>
              <a:rPr lang="zh-CN" altLang="en-US" sz="2600" smtClean="0"/>
              <a:t> 日志</a:t>
            </a:r>
          </a:p>
          <a:p>
            <a:pPr lvl="2" eaLnBrk="1" hangingPunct="1"/>
            <a:r>
              <a:rPr lang="zh-CN" altLang="en-US" sz="2600" smtClean="0"/>
              <a:t> 备份</a:t>
            </a:r>
          </a:p>
          <a:p>
            <a:pPr lvl="1" eaLnBrk="1" hangingPunct="1"/>
            <a:r>
              <a:rPr lang="en-US" altLang="zh-CN" smtClean="0"/>
              <a:t>2. </a:t>
            </a:r>
            <a:r>
              <a:rPr lang="zh-CN" altLang="en-US" smtClean="0"/>
              <a:t>确定系统配置</a:t>
            </a:r>
          </a:p>
        </p:txBody>
      </p:sp>
      <p:sp>
        <p:nvSpPr>
          <p:cNvPr id="2" name="日期占位符 1"/>
          <p:cNvSpPr>
            <a:spLocks noGrp="1"/>
          </p:cNvSpPr>
          <p:nvPr>
            <p:ph type="dt" sz="half" idx="10"/>
          </p:nvPr>
        </p:nvSpPr>
        <p:spPr/>
        <p:txBody>
          <a:bodyPr/>
          <a:lstStyle/>
          <a:p>
            <a:pPr>
              <a:defRPr/>
            </a:pPr>
            <a:fld id="{EA21E09F-0299-4183-A1FD-3C5F5515D5FF}"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270</a:t>
            </a:fld>
            <a:endParaRPr lang="en-US" altLang="zh-CN"/>
          </a:p>
        </p:txBody>
      </p:sp>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57027" name="Rectangle 2"/>
          <p:cNvSpPr>
            <a:spLocks noGrp="1" noChangeArrowheads="1"/>
          </p:cNvSpPr>
          <p:nvPr>
            <p:ph type="title"/>
          </p:nvPr>
        </p:nvSpPr>
        <p:spPr/>
        <p:txBody>
          <a:bodyPr/>
          <a:lstStyle/>
          <a:p>
            <a:pPr eaLnBrk="1" hangingPunct="1"/>
            <a:r>
              <a:rPr lang="en-US" altLang="zh-CN" smtClean="0"/>
              <a:t>1. </a:t>
            </a:r>
            <a:r>
              <a:rPr lang="zh-CN" altLang="en-US" smtClean="0"/>
              <a:t>确定数据的存放位置</a:t>
            </a:r>
          </a:p>
        </p:txBody>
      </p:sp>
      <p:sp>
        <p:nvSpPr>
          <p:cNvPr id="257028" name="Rectangle 3"/>
          <p:cNvSpPr>
            <a:spLocks noGrp="1" noChangeArrowheads="1"/>
          </p:cNvSpPr>
          <p:nvPr>
            <p:ph type="body" idx="1"/>
          </p:nvPr>
        </p:nvSpPr>
        <p:spPr>
          <a:xfrm>
            <a:off x="539750" y="1844675"/>
            <a:ext cx="8064500" cy="4114800"/>
          </a:xfrm>
        </p:spPr>
        <p:txBody>
          <a:bodyPr/>
          <a:lstStyle/>
          <a:p>
            <a:pPr eaLnBrk="1" hangingPunct="1">
              <a:lnSpc>
                <a:spcPct val="90000"/>
              </a:lnSpc>
            </a:pPr>
            <a:r>
              <a:rPr lang="zh-CN" altLang="en-US" smtClean="0"/>
              <a:t>影响数据存放位置和存储结构的因素</a:t>
            </a:r>
          </a:p>
          <a:p>
            <a:pPr lvl="1" eaLnBrk="1" hangingPunct="1"/>
            <a:r>
              <a:rPr lang="zh-CN" altLang="en-US" smtClean="0"/>
              <a:t>硬件环境</a:t>
            </a:r>
          </a:p>
          <a:p>
            <a:pPr lvl="1" eaLnBrk="1" hangingPunct="1"/>
            <a:r>
              <a:rPr lang="zh-CN" altLang="en-US" smtClean="0"/>
              <a:t>应用需求</a:t>
            </a:r>
          </a:p>
          <a:p>
            <a:pPr lvl="2" eaLnBrk="1" hangingPunct="1">
              <a:lnSpc>
                <a:spcPct val="90000"/>
              </a:lnSpc>
            </a:pPr>
            <a:r>
              <a:rPr lang="zh-CN" altLang="en-US" smtClean="0"/>
              <a:t>存取时间</a:t>
            </a:r>
          </a:p>
          <a:p>
            <a:pPr lvl="2" eaLnBrk="1" hangingPunct="1">
              <a:lnSpc>
                <a:spcPct val="90000"/>
              </a:lnSpc>
            </a:pPr>
            <a:r>
              <a:rPr lang="zh-CN" altLang="en-US" smtClean="0"/>
              <a:t>存储空间利用率</a:t>
            </a:r>
          </a:p>
          <a:p>
            <a:pPr lvl="2" eaLnBrk="1" hangingPunct="1">
              <a:lnSpc>
                <a:spcPct val="90000"/>
              </a:lnSpc>
            </a:pPr>
            <a:r>
              <a:rPr lang="zh-CN" altLang="en-US" smtClean="0"/>
              <a:t>维护代价</a:t>
            </a:r>
          </a:p>
          <a:p>
            <a:pPr lvl="1" eaLnBrk="1" hangingPunct="1">
              <a:lnSpc>
                <a:spcPct val="90000"/>
              </a:lnSpc>
              <a:spcBef>
                <a:spcPct val="50000"/>
              </a:spcBef>
              <a:buFont typeface="Wingdings" pitchFamily="2" charset="2"/>
              <a:buNone/>
            </a:pPr>
            <a:r>
              <a:rPr lang="zh-CN" altLang="en-US" sz="2200" smtClean="0"/>
              <a:t>    这三个方面常常是相互矛盾的</a:t>
            </a:r>
          </a:p>
          <a:p>
            <a:pPr lvl="1" eaLnBrk="1" hangingPunct="1">
              <a:lnSpc>
                <a:spcPct val="90000"/>
              </a:lnSpc>
              <a:spcBef>
                <a:spcPct val="30000"/>
              </a:spcBef>
              <a:buFont typeface="Wingdings" pitchFamily="2" charset="2"/>
              <a:buNone/>
            </a:pPr>
            <a:r>
              <a:rPr lang="zh-CN" altLang="en-US" sz="2200" smtClean="0"/>
              <a:t>    例：消除一切冗余数据虽能够节约存储空间和减少维护代价，但往往会导致检索代价的增加</a:t>
            </a:r>
          </a:p>
          <a:p>
            <a:pPr lvl="1" eaLnBrk="1" hangingPunct="1">
              <a:lnSpc>
                <a:spcPct val="90000"/>
              </a:lnSpc>
              <a:spcBef>
                <a:spcPct val="30000"/>
              </a:spcBef>
              <a:buFont typeface="Wingdings" pitchFamily="2" charset="2"/>
              <a:buNone/>
            </a:pPr>
            <a:r>
              <a:rPr lang="zh-CN" altLang="en-US" sz="2200" smtClean="0"/>
              <a:t>    必须进行权衡，选择一个折中方案</a:t>
            </a:r>
            <a:r>
              <a:rPr lang="zh-CN" altLang="en-US" smtClean="0"/>
              <a:t>。</a:t>
            </a:r>
          </a:p>
        </p:txBody>
      </p:sp>
      <p:sp>
        <p:nvSpPr>
          <p:cNvPr id="2" name="日期占位符 1"/>
          <p:cNvSpPr>
            <a:spLocks noGrp="1"/>
          </p:cNvSpPr>
          <p:nvPr>
            <p:ph type="dt" sz="half" idx="10"/>
          </p:nvPr>
        </p:nvSpPr>
        <p:spPr/>
        <p:txBody>
          <a:bodyPr/>
          <a:lstStyle/>
          <a:p>
            <a:pPr>
              <a:defRPr/>
            </a:pPr>
            <a:fld id="{B7BF58B2-76ED-4E57-9834-3370DB19250D}"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271</a:t>
            </a:fld>
            <a:endParaRPr lang="en-US" altLang="zh-CN"/>
          </a:p>
        </p:txBody>
      </p:sp>
    </p:spTree>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58051" name="Rectangle 2"/>
          <p:cNvSpPr>
            <a:spLocks noGrp="1" noChangeArrowheads="1"/>
          </p:cNvSpPr>
          <p:nvPr>
            <p:ph type="title"/>
          </p:nvPr>
        </p:nvSpPr>
        <p:spPr/>
        <p:txBody>
          <a:bodyPr/>
          <a:lstStyle/>
          <a:p>
            <a:pPr eaLnBrk="1" hangingPunct="1"/>
            <a:r>
              <a:rPr lang="zh-CN" altLang="en-US" smtClean="0"/>
              <a:t>确定数据的存放位置（续）</a:t>
            </a:r>
          </a:p>
        </p:txBody>
      </p:sp>
      <p:sp>
        <p:nvSpPr>
          <p:cNvPr id="258052" name="Rectangle 3"/>
          <p:cNvSpPr>
            <a:spLocks noGrp="1" noChangeArrowheads="1"/>
          </p:cNvSpPr>
          <p:nvPr>
            <p:ph type="body" idx="1"/>
          </p:nvPr>
        </p:nvSpPr>
        <p:spPr/>
        <p:txBody>
          <a:bodyPr/>
          <a:lstStyle/>
          <a:p>
            <a:pPr eaLnBrk="1" hangingPunct="1"/>
            <a:r>
              <a:rPr lang="zh-CN" altLang="en-US" sz="3400" smtClean="0"/>
              <a:t>基本原则</a:t>
            </a:r>
          </a:p>
          <a:p>
            <a:pPr lvl="1" eaLnBrk="1" hangingPunct="1"/>
            <a:r>
              <a:rPr lang="zh-CN" altLang="en-US" smtClean="0"/>
              <a:t>根据应用情况将</a:t>
            </a:r>
          </a:p>
          <a:p>
            <a:pPr lvl="2" eaLnBrk="1" hangingPunct="1"/>
            <a:r>
              <a:rPr lang="zh-CN" altLang="en-US" sz="2600" smtClean="0">
                <a:solidFill>
                  <a:schemeClr val="accent2"/>
                </a:solidFill>
              </a:rPr>
              <a:t>易变</a:t>
            </a:r>
            <a:r>
              <a:rPr lang="zh-CN" altLang="en-US" sz="2600" smtClean="0"/>
              <a:t>部分与</a:t>
            </a:r>
            <a:r>
              <a:rPr lang="zh-CN" altLang="en-US" sz="2600" smtClean="0">
                <a:solidFill>
                  <a:schemeClr val="accent2"/>
                </a:solidFill>
              </a:rPr>
              <a:t>稳定</a:t>
            </a:r>
            <a:r>
              <a:rPr lang="zh-CN" altLang="en-US" sz="2600" smtClean="0"/>
              <a:t>部分</a:t>
            </a:r>
          </a:p>
          <a:p>
            <a:pPr lvl="2" eaLnBrk="1" hangingPunct="1"/>
            <a:r>
              <a:rPr lang="zh-CN" altLang="en-US" sz="2600" smtClean="0">
                <a:solidFill>
                  <a:schemeClr val="accent2"/>
                </a:solidFill>
              </a:rPr>
              <a:t>存取频率较高</a:t>
            </a:r>
            <a:r>
              <a:rPr lang="zh-CN" altLang="en-US" sz="2600" smtClean="0"/>
              <a:t>部分与</a:t>
            </a:r>
            <a:r>
              <a:rPr lang="zh-CN" altLang="en-US" sz="2600" smtClean="0">
                <a:solidFill>
                  <a:schemeClr val="accent2"/>
                </a:solidFill>
              </a:rPr>
              <a:t>存取频率较低</a:t>
            </a:r>
            <a:r>
              <a:rPr lang="zh-CN" altLang="en-US" sz="2600" smtClean="0"/>
              <a:t>部分</a:t>
            </a:r>
            <a:endParaRPr lang="zh-CN" altLang="en-US" sz="2600" smtClean="0">
              <a:solidFill>
                <a:schemeClr val="accent2"/>
              </a:solidFill>
            </a:endParaRPr>
          </a:p>
          <a:p>
            <a:pPr lvl="1" eaLnBrk="1" hangingPunct="1">
              <a:buFont typeface="Wingdings" pitchFamily="2" charset="2"/>
              <a:buNone/>
            </a:pPr>
            <a:r>
              <a:rPr lang="zh-CN" altLang="en-US" smtClean="0"/>
              <a:t>    分开存放，以提高系统性能</a:t>
            </a:r>
          </a:p>
        </p:txBody>
      </p:sp>
      <p:sp>
        <p:nvSpPr>
          <p:cNvPr id="2" name="日期占位符 1"/>
          <p:cNvSpPr>
            <a:spLocks noGrp="1"/>
          </p:cNvSpPr>
          <p:nvPr>
            <p:ph type="dt" sz="half" idx="10"/>
          </p:nvPr>
        </p:nvSpPr>
        <p:spPr/>
        <p:txBody>
          <a:bodyPr/>
          <a:lstStyle/>
          <a:p>
            <a:pPr>
              <a:defRPr/>
            </a:pPr>
            <a:fld id="{D8EDEF46-43D4-4D63-9003-3AD8AF2F6B77}"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272</a:t>
            </a:fld>
            <a:endParaRPr lang="en-US" altLang="zh-CN"/>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59075" name="Rectangle 2"/>
          <p:cNvSpPr>
            <a:spLocks noGrp="1" noChangeArrowheads="1"/>
          </p:cNvSpPr>
          <p:nvPr>
            <p:ph type="title"/>
          </p:nvPr>
        </p:nvSpPr>
        <p:spPr/>
        <p:txBody>
          <a:bodyPr/>
          <a:lstStyle/>
          <a:p>
            <a:pPr eaLnBrk="1" hangingPunct="1"/>
            <a:r>
              <a:rPr lang="zh-CN" altLang="en-US" smtClean="0"/>
              <a:t>确定数据的存放位置（续）</a:t>
            </a:r>
          </a:p>
        </p:txBody>
      </p:sp>
      <p:sp>
        <p:nvSpPr>
          <p:cNvPr id="259076" name="Rectangle 3"/>
          <p:cNvSpPr>
            <a:spLocks noGrp="1" noChangeArrowheads="1"/>
          </p:cNvSpPr>
          <p:nvPr>
            <p:ph type="body" idx="1"/>
          </p:nvPr>
        </p:nvSpPr>
        <p:spPr>
          <a:xfrm>
            <a:off x="611188" y="1916113"/>
            <a:ext cx="7772400" cy="4114800"/>
          </a:xfrm>
        </p:spPr>
        <p:txBody>
          <a:bodyPr/>
          <a:lstStyle/>
          <a:p>
            <a:pPr lvl="1" eaLnBrk="1" hangingPunct="1">
              <a:buFont typeface="Wingdings" pitchFamily="2" charset="2"/>
              <a:buNone/>
            </a:pPr>
            <a:r>
              <a:rPr lang="zh-CN" altLang="en-US" smtClean="0"/>
              <a:t>例：</a:t>
            </a:r>
          </a:p>
          <a:p>
            <a:pPr lvl="2" eaLnBrk="1" hangingPunct="1"/>
            <a:r>
              <a:rPr lang="zh-CN" altLang="en-US" sz="2600" smtClean="0"/>
              <a:t>数据库数据备份、日志文件备份等由于只在故障恢复时才使用，而且数据量很大，可以考虑存放在磁带上。</a:t>
            </a:r>
          </a:p>
          <a:p>
            <a:pPr lvl="2" eaLnBrk="1" hangingPunct="1">
              <a:spcBef>
                <a:spcPct val="60000"/>
              </a:spcBef>
            </a:pPr>
            <a:r>
              <a:rPr lang="zh-CN" altLang="en-US" sz="2600" smtClean="0"/>
              <a:t>如果计算机有多个磁盘，可以考虑将表和索引分别放在不同的磁盘上，在查询时，由于两个磁盘驱动器分别在工作，因而可以保证物理读写速度比较快。</a:t>
            </a:r>
          </a:p>
        </p:txBody>
      </p:sp>
      <p:sp>
        <p:nvSpPr>
          <p:cNvPr id="2" name="日期占位符 1"/>
          <p:cNvSpPr>
            <a:spLocks noGrp="1"/>
          </p:cNvSpPr>
          <p:nvPr>
            <p:ph type="dt" sz="half" idx="10"/>
          </p:nvPr>
        </p:nvSpPr>
        <p:spPr/>
        <p:txBody>
          <a:bodyPr/>
          <a:lstStyle/>
          <a:p>
            <a:pPr>
              <a:defRPr/>
            </a:pPr>
            <a:fld id="{595CF738-F3E9-4627-906E-95D613966438}"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273</a:t>
            </a:fld>
            <a:endParaRPr lang="en-US" altLang="zh-CN"/>
          </a:p>
        </p:txBody>
      </p:sp>
    </p:spTree>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60099" name="Rectangle 2"/>
          <p:cNvSpPr>
            <a:spLocks noGrp="1" noChangeArrowheads="1"/>
          </p:cNvSpPr>
          <p:nvPr>
            <p:ph type="title"/>
          </p:nvPr>
        </p:nvSpPr>
        <p:spPr/>
        <p:txBody>
          <a:bodyPr/>
          <a:lstStyle/>
          <a:p>
            <a:pPr eaLnBrk="1" hangingPunct="1"/>
            <a:r>
              <a:rPr lang="zh-CN" altLang="en-US" smtClean="0"/>
              <a:t>确定数据的存放位置（续）</a:t>
            </a:r>
          </a:p>
        </p:txBody>
      </p:sp>
      <p:sp>
        <p:nvSpPr>
          <p:cNvPr id="260100" name="Rectangle 3"/>
          <p:cNvSpPr>
            <a:spLocks noGrp="1" noChangeArrowheads="1"/>
          </p:cNvSpPr>
          <p:nvPr>
            <p:ph type="body" idx="1"/>
          </p:nvPr>
        </p:nvSpPr>
        <p:spPr>
          <a:xfrm>
            <a:off x="611188" y="1844675"/>
            <a:ext cx="7772400" cy="4114800"/>
          </a:xfrm>
        </p:spPr>
        <p:txBody>
          <a:bodyPr/>
          <a:lstStyle/>
          <a:p>
            <a:pPr lvl="1" eaLnBrk="1" hangingPunct="1">
              <a:buFont typeface="Wingdings" pitchFamily="2" charset="2"/>
              <a:buNone/>
            </a:pPr>
            <a:r>
              <a:rPr lang="zh-CN" altLang="en-US" smtClean="0"/>
              <a:t>例（续）：</a:t>
            </a:r>
          </a:p>
          <a:p>
            <a:pPr lvl="2" eaLnBrk="1" hangingPunct="1">
              <a:spcBef>
                <a:spcPct val="60000"/>
              </a:spcBef>
            </a:pPr>
            <a:r>
              <a:rPr lang="zh-CN" altLang="en-US" sz="2600" smtClean="0"/>
              <a:t>可以将比较大的表分别放在两个磁盘上，以加快存取速度，这在多用户环境下特别有效。</a:t>
            </a:r>
          </a:p>
          <a:p>
            <a:pPr lvl="2" eaLnBrk="1" hangingPunct="1">
              <a:spcBef>
                <a:spcPct val="60000"/>
              </a:spcBef>
            </a:pPr>
            <a:r>
              <a:rPr lang="zh-CN" altLang="en-US" sz="2600" smtClean="0"/>
              <a:t>可以将日志文件与数据库对象（表、索引等）放在不同的磁盘以改进系统的性能。</a:t>
            </a:r>
          </a:p>
        </p:txBody>
      </p:sp>
      <p:sp>
        <p:nvSpPr>
          <p:cNvPr id="2" name="日期占位符 1"/>
          <p:cNvSpPr>
            <a:spLocks noGrp="1"/>
          </p:cNvSpPr>
          <p:nvPr>
            <p:ph type="dt" sz="half" idx="10"/>
          </p:nvPr>
        </p:nvSpPr>
        <p:spPr/>
        <p:txBody>
          <a:bodyPr/>
          <a:lstStyle/>
          <a:p>
            <a:pPr>
              <a:defRPr/>
            </a:pPr>
            <a:fld id="{AC92E543-724A-4EB5-ACD5-ACBAF57D7F63}"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274</a:t>
            </a:fld>
            <a:endParaRPr lang="en-US" altLang="zh-CN"/>
          </a:p>
        </p:txBody>
      </p:sp>
    </p:spTree>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61123" name="Rectangle 2"/>
          <p:cNvSpPr>
            <a:spLocks noGrp="1" noChangeArrowheads="1"/>
          </p:cNvSpPr>
          <p:nvPr>
            <p:ph type="title"/>
          </p:nvPr>
        </p:nvSpPr>
        <p:spPr/>
        <p:txBody>
          <a:bodyPr/>
          <a:lstStyle/>
          <a:p>
            <a:pPr eaLnBrk="1" hangingPunct="1"/>
            <a:r>
              <a:rPr lang="en-US" altLang="zh-CN" smtClean="0"/>
              <a:t>2. </a:t>
            </a:r>
            <a:r>
              <a:rPr lang="zh-CN" altLang="en-US" smtClean="0"/>
              <a:t>确定系统配置</a:t>
            </a:r>
          </a:p>
        </p:txBody>
      </p:sp>
      <p:sp>
        <p:nvSpPr>
          <p:cNvPr id="261124" name="Rectangle 3"/>
          <p:cNvSpPr>
            <a:spLocks noGrp="1" noChangeArrowheads="1"/>
          </p:cNvSpPr>
          <p:nvPr>
            <p:ph type="body" idx="1"/>
          </p:nvPr>
        </p:nvSpPr>
        <p:spPr/>
        <p:txBody>
          <a:bodyPr/>
          <a:lstStyle/>
          <a:p>
            <a:pPr eaLnBrk="1" hangingPunct="1"/>
            <a:r>
              <a:rPr lang="en-US" altLang="zh-CN" sz="2600" smtClean="0"/>
              <a:t>DBMS</a:t>
            </a:r>
            <a:r>
              <a:rPr lang="zh-CN" altLang="en-US" sz="2600" smtClean="0"/>
              <a:t>产品一般都提供了一些存储分配参数</a:t>
            </a:r>
          </a:p>
          <a:p>
            <a:pPr lvl="1" eaLnBrk="1" hangingPunct="1"/>
            <a:r>
              <a:rPr lang="zh-CN" altLang="en-US" sz="2200" smtClean="0"/>
              <a:t> </a:t>
            </a:r>
            <a:r>
              <a:rPr lang="zh-CN" altLang="en-US" smtClean="0"/>
              <a:t>同时使用数据库的用户数</a:t>
            </a:r>
          </a:p>
          <a:p>
            <a:pPr lvl="1" eaLnBrk="1" hangingPunct="1"/>
            <a:r>
              <a:rPr lang="zh-CN" altLang="en-US" smtClean="0"/>
              <a:t> 同时打开的数据库对象数</a:t>
            </a:r>
          </a:p>
          <a:p>
            <a:pPr lvl="1" eaLnBrk="1" hangingPunct="1"/>
            <a:r>
              <a:rPr lang="zh-CN" altLang="en-US" smtClean="0"/>
              <a:t> 使用的缓冲区长度、个数</a:t>
            </a:r>
          </a:p>
          <a:p>
            <a:pPr lvl="1" eaLnBrk="1" hangingPunct="1"/>
            <a:r>
              <a:rPr lang="zh-CN" altLang="en-US" smtClean="0"/>
              <a:t> 时间片大小</a:t>
            </a:r>
          </a:p>
          <a:p>
            <a:pPr lvl="1" eaLnBrk="1" hangingPunct="1"/>
            <a:r>
              <a:rPr lang="zh-CN" altLang="en-US" smtClean="0"/>
              <a:t> 数据库的大小</a:t>
            </a:r>
          </a:p>
          <a:p>
            <a:pPr lvl="1" eaLnBrk="1" hangingPunct="1"/>
            <a:r>
              <a:rPr lang="zh-CN" altLang="en-US" smtClean="0"/>
              <a:t> 装填因子</a:t>
            </a:r>
          </a:p>
          <a:p>
            <a:pPr lvl="1" eaLnBrk="1" hangingPunct="1"/>
            <a:r>
              <a:rPr lang="zh-CN" altLang="en-US" smtClean="0"/>
              <a:t> 锁的数目</a:t>
            </a:r>
          </a:p>
          <a:p>
            <a:pPr lvl="1" eaLnBrk="1" hangingPunct="1"/>
            <a:r>
              <a:rPr lang="zh-CN" altLang="en-US" smtClean="0"/>
              <a:t> 等等</a:t>
            </a:r>
          </a:p>
        </p:txBody>
      </p:sp>
      <p:sp>
        <p:nvSpPr>
          <p:cNvPr id="2" name="日期占位符 1"/>
          <p:cNvSpPr>
            <a:spLocks noGrp="1"/>
          </p:cNvSpPr>
          <p:nvPr>
            <p:ph type="dt" sz="half" idx="10"/>
          </p:nvPr>
        </p:nvSpPr>
        <p:spPr/>
        <p:txBody>
          <a:bodyPr/>
          <a:lstStyle/>
          <a:p>
            <a:pPr>
              <a:defRPr/>
            </a:pPr>
            <a:fld id="{292CBCB6-54E4-41A3-BB55-C374551D096D}"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275</a:t>
            </a:fld>
            <a:endParaRPr lang="en-US" altLang="zh-CN"/>
          </a:p>
        </p:txBody>
      </p:sp>
    </p:spTree>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62147" name="Rectangle 2"/>
          <p:cNvSpPr>
            <a:spLocks noGrp="1" noChangeArrowheads="1"/>
          </p:cNvSpPr>
          <p:nvPr>
            <p:ph type="title"/>
          </p:nvPr>
        </p:nvSpPr>
        <p:spPr/>
        <p:txBody>
          <a:bodyPr/>
          <a:lstStyle/>
          <a:p>
            <a:pPr eaLnBrk="1" hangingPunct="1"/>
            <a:r>
              <a:rPr lang="zh-CN" altLang="en-US" smtClean="0"/>
              <a:t>确定系统配置（续）</a:t>
            </a:r>
          </a:p>
        </p:txBody>
      </p:sp>
      <p:sp>
        <p:nvSpPr>
          <p:cNvPr id="262148" name="Rectangle 3"/>
          <p:cNvSpPr>
            <a:spLocks noGrp="1" noChangeArrowheads="1"/>
          </p:cNvSpPr>
          <p:nvPr>
            <p:ph type="body" idx="1"/>
          </p:nvPr>
        </p:nvSpPr>
        <p:spPr/>
        <p:txBody>
          <a:bodyPr/>
          <a:lstStyle/>
          <a:p>
            <a:pPr eaLnBrk="1" hangingPunct="1">
              <a:lnSpc>
                <a:spcPct val="110000"/>
              </a:lnSpc>
            </a:pPr>
            <a:r>
              <a:rPr lang="zh-CN" altLang="en-US" sz="2600" smtClean="0"/>
              <a:t>系统都为这些变量赋予了合理的缺省值。但是这些值不一定适合每一种应用环境，在进行物理设计时，需要根据应用环境确定这些参数值，以使系统性能最优。</a:t>
            </a:r>
          </a:p>
          <a:p>
            <a:pPr lvl="3" eaLnBrk="1" hangingPunct="1">
              <a:lnSpc>
                <a:spcPct val="110000"/>
              </a:lnSpc>
              <a:buFont typeface="Wingdings" pitchFamily="2" charset="2"/>
              <a:buNone/>
            </a:pPr>
            <a:r>
              <a:rPr lang="zh-CN" altLang="en-US" sz="1800" smtClean="0"/>
              <a:t>    </a:t>
            </a:r>
          </a:p>
          <a:p>
            <a:pPr eaLnBrk="1" hangingPunct="1">
              <a:lnSpc>
                <a:spcPct val="110000"/>
              </a:lnSpc>
            </a:pPr>
            <a:r>
              <a:rPr lang="zh-CN" altLang="en-US" sz="2600" smtClean="0"/>
              <a:t>在物理设计时对系统配置变量的调整只是初步的，在系统运行时还要根据系统实际运行情况做进一步的调整，以期切实改进系统性能。</a:t>
            </a:r>
          </a:p>
          <a:p>
            <a:pPr lvl="1" eaLnBrk="1" hangingPunct="1"/>
            <a:endParaRPr lang="en-US" altLang="zh-CN" smtClean="0"/>
          </a:p>
        </p:txBody>
      </p:sp>
      <p:sp>
        <p:nvSpPr>
          <p:cNvPr id="2" name="日期占位符 1"/>
          <p:cNvSpPr>
            <a:spLocks noGrp="1"/>
          </p:cNvSpPr>
          <p:nvPr>
            <p:ph type="dt" sz="half" idx="10"/>
          </p:nvPr>
        </p:nvSpPr>
        <p:spPr/>
        <p:txBody>
          <a:bodyPr/>
          <a:lstStyle/>
          <a:p>
            <a:pPr>
              <a:defRPr/>
            </a:pPr>
            <a:fld id="{631CAC52-4D86-4AA3-911A-4CD702071019}"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276</a:t>
            </a:fld>
            <a:endParaRPr lang="en-US" altLang="zh-CN"/>
          </a:p>
        </p:txBody>
      </p:sp>
    </p:spTree>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63171" name="Rectangle 2"/>
          <p:cNvSpPr>
            <a:spLocks noGrp="1" noChangeArrowheads="1"/>
          </p:cNvSpPr>
          <p:nvPr>
            <p:ph type="title"/>
          </p:nvPr>
        </p:nvSpPr>
        <p:spPr/>
        <p:txBody>
          <a:bodyPr/>
          <a:lstStyle/>
          <a:p>
            <a:pPr eaLnBrk="1" hangingPunct="1"/>
            <a:r>
              <a:rPr lang="zh-CN" altLang="en-US" smtClean="0"/>
              <a:t>数据库的物理设计</a:t>
            </a:r>
          </a:p>
        </p:txBody>
      </p:sp>
      <p:sp>
        <p:nvSpPr>
          <p:cNvPr id="263172" name="Rectangle 3"/>
          <p:cNvSpPr>
            <a:spLocks noGrp="1" noChangeArrowheads="1"/>
          </p:cNvSpPr>
          <p:nvPr>
            <p:ph type="body" idx="1"/>
          </p:nvPr>
        </p:nvSpPr>
        <p:spPr/>
        <p:txBody>
          <a:bodyPr/>
          <a:lstStyle/>
          <a:p>
            <a:pPr eaLnBrk="1" hangingPunct="1">
              <a:lnSpc>
                <a:spcPct val="140000"/>
              </a:lnSpc>
            </a:pPr>
            <a:r>
              <a:rPr lang="zh-CN" altLang="en-US" dirty="0" smtClean="0"/>
              <a:t>数据库的物理设计的内容和方法</a:t>
            </a:r>
          </a:p>
          <a:p>
            <a:pPr eaLnBrk="1" hangingPunct="1">
              <a:lnSpc>
                <a:spcPct val="140000"/>
              </a:lnSpc>
            </a:pPr>
            <a:r>
              <a:rPr lang="zh-CN" altLang="en-US" dirty="0" smtClean="0"/>
              <a:t>关系模式存取方法选择</a:t>
            </a:r>
          </a:p>
          <a:p>
            <a:pPr eaLnBrk="1" hangingPunct="1">
              <a:lnSpc>
                <a:spcPct val="140000"/>
              </a:lnSpc>
            </a:pPr>
            <a:r>
              <a:rPr lang="zh-CN" altLang="en-US" dirty="0" smtClean="0"/>
              <a:t>确定数据库的存储结构</a:t>
            </a:r>
          </a:p>
          <a:p>
            <a:pPr eaLnBrk="1" hangingPunct="1">
              <a:lnSpc>
                <a:spcPct val="140000"/>
              </a:lnSpc>
            </a:pPr>
            <a:r>
              <a:rPr lang="zh-CN" altLang="en-US" dirty="0" smtClean="0">
                <a:solidFill>
                  <a:schemeClr val="accent2"/>
                </a:solidFill>
              </a:rPr>
              <a:t>评价物理结构</a:t>
            </a:r>
          </a:p>
        </p:txBody>
      </p:sp>
      <p:sp>
        <p:nvSpPr>
          <p:cNvPr id="2" name="日期占位符 1"/>
          <p:cNvSpPr>
            <a:spLocks noGrp="1"/>
          </p:cNvSpPr>
          <p:nvPr>
            <p:ph type="dt" sz="half" idx="10"/>
          </p:nvPr>
        </p:nvSpPr>
        <p:spPr/>
        <p:txBody>
          <a:bodyPr/>
          <a:lstStyle/>
          <a:p>
            <a:pPr>
              <a:defRPr/>
            </a:pPr>
            <a:fld id="{ACE1E983-C2AA-4641-AF72-68A707E3E56C}"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277</a:t>
            </a:fld>
            <a:endParaRPr lang="en-US" altLang="zh-CN"/>
          </a:p>
        </p:txBody>
      </p:sp>
    </p:spTree>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64195" name="Rectangle 2"/>
          <p:cNvSpPr>
            <a:spLocks noGrp="1" noChangeArrowheads="1"/>
          </p:cNvSpPr>
          <p:nvPr>
            <p:ph type="title"/>
          </p:nvPr>
        </p:nvSpPr>
        <p:spPr/>
        <p:txBody>
          <a:bodyPr/>
          <a:lstStyle/>
          <a:p>
            <a:pPr eaLnBrk="1" hangingPunct="1"/>
            <a:r>
              <a:rPr lang="zh-CN" altLang="en-US" smtClean="0"/>
              <a:t>评价物理结构</a:t>
            </a:r>
          </a:p>
        </p:txBody>
      </p:sp>
      <p:sp>
        <p:nvSpPr>
          <p:cNvPr id="264196" name="Rectangle 3"/>
          <p:cNvSpPr>
            <a:spLocks noGrp="1" noChangeArrowheads="1"/>
          </p:cNvSpPr>
          <p:nvPr>
            <p:ph type="body" idx="1"/>
          </p:nvPr>
        </p:nvSpPr>
        <p:spPr/>
        <p:txBody>
          <a:bodyPr/>
          <a:lstStyle/>
          <a:p>
            <a:pPr eaLnBrk="1" hangingPunct="1">
              <a:lnSpc>
                <a:spcPct val="160000"/>
              </a:lnSpc>
            </a:pPr>
            <a:r>
              <a:rPr lang="zh-CN" altLang="en-US" sz="3400" smtClean="0"/>
              <a:t>评价内容</a:t>
            </a:r>
            <a:endParaRPr lang="zh-CN" altLang="en-US" smtClean="0"/>
          </a:p>
          <a:p>
            <a:pPr lvl="1" eaLnBrk="1" hangingPunct="1">
              <a:lnSpc>
                <a:spcPct val="160000"/>
              </a:lnSpc>
            </a:pPr>
            <a:r>
              <a:rPr lang="zh-CN" altLang="en-US" smtClean="0"/>
              <a:t>对数据库物理设计过程中产生的多种方案进行细致的评价，从中选择一个较优的方案作为数据库的物理结构</a:t>
            </a:r>
          </a:p>
        </p:txBody>
      </p:sp>
      <p:sp>
        <p:nvSpPr>
          <p:cNvPr id="2" name="日期占位符 1"/>
          <p:cNvSpPr>
            <a:spLocks noGrp="1"/>
          </p:cNvSpPr>
          <p:nvPr>
            <p:ph type="dt" sz="half" idx="10"/>
          </p:nvPr>
        </p:nvSpPr>
        <p:spPr/>
        <p:txBody>
          <a:bodyPr/>
          <a:lstStyle/>
          <a:p>
            <a:pPr>
              <a:defRPr/>
            </a:pPr>
            <a:fld id="{0B40E902-D101-4ACD-AC94-2AD5CFE29FC6}"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278</a:t>
            </a:fld>
            <a:endParaRPr lang="en-US" altLang="zh-CN"/>
          </a:p>
        </p:txBody>
      </p:sp>
    </p:spTree>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65219" name="Rectangle 2"/>
          <p:cNvSpPr>
            <a:spLocks noGrp="1" noChangeArrowheads="1"/>
          </p:cNvSpPr>
          <p:nvPr>
            <p:ph type="title"/>
          </p:nvPr>
        </p:nvSpPr>
        <p:spPr/>
        <p:txBody>
          <a:bodyPr/>
          <a:lstStyle/>
          <a:p>
            <a:pPr eaLnBrk="1" hangingPunct="1"/>
            <a:r>
              <a:rPr lang="zh-CN" altLang="en-US" smtClean="0"/>
              <a:t>评价物理结构</a:t>
            </a:r>
          </a:p>
        </p:txBody>
      </p:sp>
      <p:sp>
        <p:nvSpPr>
          <p:cNvPr id="265220" name="Rectangle 3"/>
          <p:cNvSpPr>
            <a:spLocks noGrp="1" noChangeArrowheads="1"/>
          </p:cNvSpPr>
          <p:nvPr>
            <p:ph type="body" idx="1"/>
          </p:nvPr>
        </p:nvSpPr>
        <p:spPr>
          <a:xfrm>
            <a:off x="611188" y="1916113"/>
            <a:ext cx="8281987" cy="4114800"/>
          </a:xfrm>
        </p:spPr>
        <p:txBody>
          <a:bodyPr/>
          <a:lstStyle/>
          <a:p>
            <a:pPr eaLnBrk="1" hangingPunct="1"/>
            <a:r>
              <a:rPr lang="zh-CN" altLang="en-US" sz="3400" smtClean="0"/>
              <a:t>评价方法</a:t>
            </a:r>
            <a:endParaRPr lang="zh-CN" altLang="en-US" smtClean="0"/>
          </a:p>
          <a:p>
            <a:pPr lvl="1" eaLnBrk="1" hangingPunct="1"/>
            <a:r>
              <a:rPr lang="zh-CN" altLang="en-US" smtClean="0"/>
              <a:t>定量估算各种方案</a:t>
            </a:r>
          </a:p>
          <a:p>
            <a:pPr lvl="2" eaLnBrk="1" hangingPunct="1"/>
            <a:r>
              <a:rPr lang="zh-CN" altLang="en-US" smtClean="0"/>
              <a:t> </a:t>
            </a:r>
            <a:r>
              <a:rPr lang="zh-CN" altLang="en-US" sz="2600" smtClean="0"/>
              <a:t>存储空间</a:t>
            </a:r>
          </a:p>
          <a:p>
            <a:pPr lvl="2" eaLnBrk="1" hangingPunct="1"/>
            <a:r>
              <a:rPr lang="zh-CN" altLang="en-US" sz="2600" smtClean="0"/>
              <a:t> 存取时间</a:t>
            </a:r>
          </a:p>
          <a:p>
            <a:pPr lvl="2" eaLnBrk="1" hangingPunct="1"/>
            <a:r>
              <a:rPr lang="zh-CN" altLang="en-US" sz="2600" smtClean="0"/>
              <a:t> 维护代价</a:t>
            </a:r>
          </a:p>
          <a:p>
            <a:pPr lvl="1" eaLnBrk="1" hangingPunct="1"/>
            <a:r>
              <a:rPr lang="zh-CN" altLang="en-US" smtClean="0"/>
              <a:t>对估算结果进行权衡、比较，选择出一个较优的合理的物理结构</a:t>
            </a:r>
          </a:p>
          <a:p>
            <a:pPr lvl="1" eaLnBrk="1" hangingPunct="1"/>
            <a:r>
              <a:rPr lang="zh-CN" altLang="en-US" smtClean="0"/>
              <a:t>如果该结构不符合用户需求，则需要修改设计</a:t>
            </a:r>
          </a:p>
        </p:txBody>
      </p:sp>
      <p:sp>
        <p:nvSpPr>
          <p:cNvPr id="2" name="日期占位符 1"/>
          <p:cNvSpPr>
            <a:spLocks noGrp="1"/>
          </p:cNvSpPr>
          <p:nvPr>
            <p:ph type="dt" sz="half" idx="10"/>
          </p:nvPr>
        </p:nvSpPr>
        <p:spPr/>
        <p:txBody>
          <a:bodyPr/>
          <a:lstStyle/>
          <a:p>
            <a:pPr>
              <a:defRPr/>
            </a:pPr>
            <a:fld id="{7A8C7032-0904-4417-BD61-4880FE0685E2}"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279</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9699" name="Rectangle 2"/>
          <p:cNvSpPr>
            <a:spLocks noGrp="1" noChangeArrowheads="1"/>
          </p:cNvSpPr>
          <p:nvPr>
            <p:ph type="title"/>
          </p:nvPr>
        </p:nvSpPr>
        <p:spPr/>
        <p:txBody>
          <a:bodyPr/>
          <a:lstStyle/>
          <a:p>
            <a:pPr eaLnBrk="1" hangingPunct="1"/>
            <a:r>
              <a:rPr lang="zh-CN" altLang="en-US" sz="4600" smtClean="0"/>
              <a:t>设计特点</a:t>
            </a:r>
          </a:p>
        </p:txBody>
      </p:sp>
      <p:sp>
        <p:nvSpPr>
          <p:cNvPr id="29700" name="Rectangle 3"/>
          <p:cNvSpPr>
            <a:spLocks noGrp="1" noChangeArrowheads="1"/>
          </p:cNvSpPr>
          <p:nvPr>
            <p:ph type="body" idx="1"/>
          </p:nvPr>
        </p:nvSpPr>
        <p:spPr>
          <a:xfrm>
            <a:off x="990600" y="1676400"/>
            <a:ext cx="7772400" cy="4114800"/>
          </a:xfrm>
        </p:spPr>
        <p:txBody>
          <a:bodyPr/>
          <a:lstStyle/>
          <a:p>
            <a:pPr eaLnBrk="1" hangingPunct="1">
              <a:lnSpc>
                <a:spcPct val="120000"/>
              </a:lnSpc>
            </a:pPr>
            <a:r>
              <a:rPr lang="zh-CN" altLang="en-US" dirty="0" smtClean="0"/>
              <a:t>在设计过程中把数据库的</a:t>
            </a:r>
            <a:r>
              <a:rPr lang="zh-CN" altLang="en-US" b="1" dirty="0" smtClean="0">
                <a:solidFill>
                  <a:srgbClr val="FF0000"/>
                </a:solidFill>
              </a:rPr>
              <a:t>结构设计</a:t>
            </a:r>
            <a:r>
              <a:rPr lang="zh-CN" altLang="en-US" dirty="0" smtClean="0"/>
              <a:t>和对数据库的数据处理设计</a:t>
            </a:r>
            <a:r>
              <a:rPr lang="en-US" altLang="zh-CN" dirty="0" smtClean="0"/>
              <a:t>(</a:t>
            </a:r>
            <a:r>
              <a:rPr lang="zh-CN" altLang="en-US" b="1" dirty="0" smtClean="0">
                <a:solidFill>
                  <a:srgbClr val="FF0000"/>
                </a:solidFill>
              </a:rPr>
              <a:t>行为设计</a:t>
            </a:r>
            <a:r>
              <a:rPr lang="en-US" altLang="zh-CN" dirty="0" smtClean="0"/>
              <a:t>)</a:t>
            </a:r>
            <a:r>
              <a:rPr lang="zh-CN" altLang="en-US" dirty="0" smtClean="0"/>
              <a:t>紧密结合起来</a:t>
            </a:r>
          </a:p>
          <a:p>
            <a:pPr eaLnBrk="1" hangingPunct="1">
              <a:lnSpc>
                <a:spcPct val="120000"/>
              </a:lnSpc>
            </a:pPr>
            <a:r>
              <a:rPr lang="zh-CN" altLang="en-US" dirty="0" smtClean="0"/>
              <a:t>将这两个方面的需求分析、抽象、设计、实现在各个阶段同时进行，相互参照，相互补充，以完善两方面的设计</a:t>
            </a:r>
          </a:p>
          <a:p>
            <a:pPr eaLnBrk="1" hangingPunct="1">
              <a:lnSpc>
                <a:spcPct val="120000"/>
              </a:lnSpc>
            </a:pPr>
            <a:r>
              <a:rPr lang="zh-CN" altLang="en-US" dirty="0" smtClean="0"/>
              <a:t>设计过程各个阶段的设计描述：</a:t>
            </a:r>
            <a:endParaRPr lang="en-US" altLang="zh-CN" dirty="0" smtClean="0"/>
          </a:p>
        </p:txBody>
      </p:sp>
      <p:sp>
        <p:nvSpPr>
          <p:cNvPr id="2" name="日期占位符 1"/>
          <p:cNvSpPr>
            <a:spLocks noGrp="1"/>
          </p:cNvSpPr>
          <p:nvPr>
            <p:ph type="dt" sz="half" idx="10"/>
          </p:nvPr>
        </p:nvSpPr>
        <p:spPr/>
        <p:txBody>
          <a:bodyPr/>
          <a:lstStyle/>
          <a:p>
            <a:pPr>
              <a:defRPr/>
            </a:pPr>
            <a:fld id="{D95091F3-4CFB-4372-988A-A71B9D890508}"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28</a:t>
            </a:fld>
            <a:endParaRPr lang="en-US" altLang="zh-CN"/>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66243" name="Rectangle 2"/>
          <p:cNvSpPr>
            <a:spLocks noGrp="1" noChangeArrowheads="1"/>
          </p:cNvSpPr>
          <p:nvPr>
            <p:ph type="title"/>
          </p:nvPr>
        </p:nvSpPr>
        <p:spPr/>
        <p:txBody>
          <a:bodyPr/>
          <a:lstStyle/>
          <a:p>
            <a:pPr eaLnBrk="1" hangingPunct="1"/>
            <a:r>
              <a:rPr lang="zh-CN" altLang="en-US" smtClean="0"/>
              <a:t>数据库设计</a:t>
            </a:r>
          </a:p>
        </p:txBody>
      </p:sp>
      <p:sp>
        <p:nvSpPr>
          <p:cNvPr id="266244" name="Rectangle 3"/>
          <p:cNvSpPr>
            <a:spLocks noGrp="1" noChangeArrowheads="1"/>
          </p:cNvSpPr>
          <p:nvPr>
            <p:ph type="body" idx="1"/>
          </p:nvPr>
        </p:nvSpPr>
        <p:spPr/>
        <p:txBody>
          <a:bodyPr/>
          <a:lstStyle/>
          <a:p>
            <a:pPr eaLnBrk="1" hangingPunct="1"/>
            <a:r>
              <a:rPr lang="zh-CN" altLang="en-US" sz="2600" dirty="0" smtClean="0"/>
              <a:t>数据库设计概述</a:t>
            </a:r>
          </a:p>
          <a:p>
            <a:pPr eaLnBrk="1" hangingPunct="1"/>
            <a:r>
              <a:rPr lang="zh-CN" altLang="en-US" sz="2600" dirty="0" smtClean="0"/>
              <a:t>需求分析</a:t>
            </a:r>
          </a:p>
          <a:p>
            <a:pPr eaLnBrk="1" hangingPunct="1"/>
            <a:r>
              <a:rPr lang="zh-CN" altLang="en-US" sz="2600" dirty="0" smtClean="0"/>
              <a:t>概念结构设计</a:t>
            </a:r>
          </a:p>
          <a:p>
            <a:pPr eaLnBrk="1" hangingPunct="1"/>
            <a:r>
              <a:rPr lang="zh-CN" altLang="en-US" sz="2600" dirty="0" smtClean="0"/>
              <a:t>逻辑结构设计</a:t>
            </a:r>
          </a:p>
          <a:p>
            <a:pPr eaLnBrk="1" hangingPunct="1"/>
            <a:r>
              <a:rPr lang="zh-CN" altLang="en-US" sz="2600" dirty="0" smtClean="0"/>
              <a:t>数据库的物理设计</a:t>
            </a:r>
          </a:p>
          <a:p>
            <a:pPr eaLnBrk="1" hangingPunct="1"/>
            <a:r>
              <a:rPr lang="zh-CN" altLang="en-US" sz="2600" dirty="0" smtClean="0">
                <a:solidFill>
                  <a:schemeClr val="accent2"/>
                </a:solidFill>
              </a:rPr>
              <a:t>数据库实施</a:t>
            </a:r>
          </a:p>
          <a:p>
            <a:pPr eaLnBrk="1" hangingPunct="1"/>
            <a:r>
              <a:rPr lang="zh-CN" altLang="en-US" sz="2600" dirty="0" smtClean="0"/>
              <a:t>数据库运行与维护</a:t>
            </a:r>
          </a:p>
          <a:p>
            <a:pPr eaLnBrk="1" hangingPunct="1"/>
            <a:r>
              <a:rPr lang="zh-CN" altLang="en-US" sz="2600" dirty="0" smtClean="0"/>
              <a:t>小结</a:t>
            </a:r>
          </a:p>
        </p:txBody>
      </p:sp>
      <p:sp>
        <p:nvSpPr>
          <p:cNvPr id="2" name="日期占位符 1"/>
          <p:cNvSpPr>
            <a:spLocks noGrp="1"/>
          </p:cNvSpPr>
          <p:nvPr>
            <p:ph type="dt" sz="half" idx="10"/>
          </p:nvPr>
        </p:nvSpPr>
        <p:spPr/>
        <p:txBody>
          <a:bodyPr/>
          <a:lstStyle/>
          <a:p>
            <a:pPr>
              <a:defRPr/>
            </a:pPr>
            <a:fld id="{97AEF810-A8FD-4372-A937-736D016E064D}"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280</a:t>
            </a:fld>
            <a:endParaRPr lang="en-US" altLang="zh-CN"/>
          </a:p>
        </p:txBody>
      </p:sp>
    </p:spTree>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67267" name="Rectangle 2"/>
          <p:cNvSpPr>
            <a:spLocks noGrp="1" noChangeArrowheads="1"/>
          </p:cNvSpPr>
          <p:nvPr>
            <p:ph type="title"/>
          </p:nvPr>
        </p:nvSpPr>
        <p:spPr/>
        <p:txBody>
          <a:bodyPr/>
          <a:lstStyle/>
          <a:p>
            <a:pPr eaLnBrk="1" hangingPunct="1"/>
            <a:r>
              <a:rPr lang="zh-CN" altLang="en-US" smtClean="0"/>
              <a:t>数据库的实施</a:t>
            </a:r>
          </a:p>
        </p:txBody>
      </p:sp>
      <p:sp>
        <p:nvSpPr>
          <p:cNvPr id="267268" name="Rectangle 3"/>
          <p:cNvSpPr>
            <a:spLocks noGrp="1" noChangeArrowheads="1"/>
          </p:cNvSpPr>
          <p:nvPr>
            <p:ph type="body" idx="1"/>
          </p:nvPr>
        </p:nvSpPr>
        <p:spPr/>
        <p:txBody>
          <a:bodyPr/>
          <a:lstStyle/>
          <a:p>
            <a:pPr algn="just" eaLnBrk="1" hangingPunct="1">
              <a:lnSpc>
                <a:spcPct val="140000"/>
              </a:lnSpc>
            </a:pPr>
            <a:r>
              <a:rPr lang="zh-CN" altLang="en-US" sz="3400" smtClean="0"/>
              <a:t>数据库实施的工作内容</a:t>
            </a:r>
          </a:p>
          <a:p>
            <a:pPr lvl="1" algn="just" eaLnBrk="1" hangingPunct="1">
              <a:lnSpc>
                <a:spcPct val="140000"/>
              </a:lnSpc>
            </a:pPr>
            <a:r>
              <a:rPr lang="zh-CN" altLang="en-US" smtClean="0"/>
              <a:t>用</a:t>
            </a:r>
            <a:r>
              <a:rPr lang="en-US" altLang="zh-CN" smtClean="0"/>
              <a:t>DDL</a:t>
            </a:r>
            <a:r>
              <a:rPr lang="zh-CN" altLang="en-US" smtClean="0"/>
              <a:t>定义数据库结构</a:t>
            </a:r>
          </a:p>
          <a:p>
            <a:pPr lvl="1" algn="just" eaLnBrk="1" hangingPunct="1">
              <a:lnSpc>
                <a:spcPct val="140000"/>
              </a:lnSpc>
            </a:pPr>
            <a:r>
              <a:rPr lang="zh-CN" altLang="en-US" smtClean="0"/>
              <a:t>组织数据入库</a:t>
            </a:r>
          </a:p>
          <a:p>
            <a:pPr lvl="1" algn="just" eaLnBrk="1" hangingPunct="1">
              <a:lnSpc>
                <a:spcPct val="140000"/>
              </a:lnSpc>
            </a:pPr>
            <a:r>
              <a:rPr lang="zh-CN" altLang="en-US" smtClean="0"/>
              <a:t>编制与调试应用程序</a:t>
            </a:r>
          </a:p>
          <a:p>
            <a:pPr lvl="1" algn="just" eaLnBrk="1" hangingPunct="1">
              <a:lnSpc>
                <a:spcPct val="140000"/>
              </a:lnSpc>
            </a:pPr>
            <a:r>
              <a:rPr lang="zh-CN" altLang="en-US" smtClean="0"/>
              <a:t>数据库试运行</a:t>
            </a:r>
          </a:p>
        </p:txBody>
      </p:sp>
      <p:sp>
        <p:nvSpPr>
          <p:cNvPr id="2" name="日期占位符 1"/>
          <p:cNvSpPr>
            <a:spLocks noGrp="1"/>
          </p:cNvSpPr>
          <p:nvPr>
            <p:ph type="dt" sz="half" idx="10"/>
          </p:nvPr>
        </p:nvSpPr>
        <p:spPr/>
        <p:txBody>
          <a:bodyPr/>
          <a:lstStyle/>
          <a:p>
            <a:pPr>
              <a:defRPr/>
            </a:pPr>
            <a:fld id="{A8C23138-AABA-4AB9-85E0-E6F60C7A4F9B}"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281</a:t>
            </a:fld>
            <a:endParaRPr lang="en-US" altLang="zh-CN"/>
          </a:p>
        </p:txBody>
      </p:sp>
    </p:spTree>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页脚占位符 2"/>
          <p:cNvSpPr>
            <a:spLocks noGrp="1"/>
          </p:cNvSpPr>
          <p:nvPr>
            <p:ph type="ftr" sz="quarter" idx="11"/>
          </p:nvPr>
        </p:nvSpPr>
        <p:spPr/>
        <p:txBody>
          <a:bodyPr/>
          <a:lstStyle/>
          <a:p>
            <a:pPr>
              <a:defRPr/>
            </a:pPr>
            <a:r>
              <a:rPr lang="en-US" altLang="zh-CN" smtClean="0"/>
              <a:t>An Introduction to Database System  /314</a:t>
            </a:r>
            <a:endParaRPr lang="en-US" altLang="zh-CN"/>
          </a:p>
        </p:txBody>
      </p:sp>
      <p:grpSp>
        <p:nvGrpSpPr>
          <p:cNvPr id="268291" name="Group 2"/>
          <p:cNvGrpSpPr>
            <a:grpSpLocks/>
          </p:cNvGrpSpPr>
          <p:nvPr/>
        </p:nvGrpSpPr>
        <p:grpSpPr bwMode="auto">
          <a:xfrm>
            <a:off x="1066800" y="762000"/>
            <a:ext cx="7772400" cy="5638800"/>
            <a:chOff x="624" y="480"/>
            <a:chExt cx="4896" cy="3552"/>
          </a:xfrm>
        </p:grpSpPr>
        <p:sp>
          <p:nvSpPr>
            <p:cNvPr id="268292" name="Rectangle 3"/>
            <p:cNvSpPr>
              <a:spLocks noChangeArrowheads="1"/>
            </p:cNvSpPr>
            <p:nvPr/>
          </p:nvSpPr>
          <p:spPr bwMode="auto">
            <a:xfrm>
              <a:off x="1480" y="480"/>
              <a:ext cx="3142" cy="2736"/>
            </a:xfrm>
            <a:prstGeom prst="rect">
              <a:avLst/>
            </a:prstGeom>
            <a:solidFill>
              <a:schemeClr val="bg1"/>
            </a:solidFill>
            <a:ln w="9525">
              <a:solidFill>
                <a:srgbClr val="000000"/>
              </a:solidFill>
              <a:miter lim="800000"/>
              <a:headEnd/>
              <a:tailEnd/>
            </a:ln>
          </p:spPr>
          <p:txBody>
            <a:bodyPr/>
            <a:lstStyle/>
            <a:p>
              <a:pPr algn="just"/>
              <a:r>
                <a:rPr kumimoji="1" lang="zh-CN" altLang="en-US" sz="2400" b="1">
                  <a:latin typeface="Times New Roman" pitchFamily="18" charset="0"/>
                </a:rPr>
                <a:t>数据库实施</a:t>
              </a:r>
              <a:endParaRPr kumimoji="1" lang="zh-CN" altLang="en-US" sz="1000" b="1">
                <a:latin typeface="Times New Roman" pitchFamily="18" charset="0"/>
              </a:endParaRPr>
            </a:p>
          </p:txBody>
        </p:sp>
        <p:sp>
          <p:nvSpPr>
            <p:cNvPr id="268293" name="Line 4"/>
            <p:cNvSpPr>
              <a:spLocks noChangeShapeType="1"/>
            </p:cNvSpPr>
            <p:nvPr/>
          </p:nvSpPr>
          <p:spPr bwMode="auto">
            <a:xfrm>
              <a:off x="983" y="1913"/>
              <a:ext cx="71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8294" name="Oval 5"/>
            <p:cNvSpPr>
              <a:spLocks noChangeArrowheads="1"/>
            </p:cNvSpPr>
            <p:nvPr/>
          </p:nvSpPr>
          <p:spPr bwMode="auto">
            <a:xfrm>
              <a:off x="1728" y="1536"/>
              <a:ext cx="762" cy="921"/>
            </a:xfrm>
            <a:prstGeom prst="ellipse">
              <a:avLst/>
            </a:prstGeom>
            <a:solidFill>
              <a:schemeClr val="bg1"/>
            </a:solidFill>
            <a:ln w="9525">
              <a:solidFill>
                <a:srgbClr val="000000"/>
              </a:solidFill>
              <a:round/>
              <a:headEnd/>
              <a:tailEnd/>
            </a:ln>
          </p:spPr>
          <p:txBody>
            <a:bodyPr lIns="0" tIns="0" rIns="0" bIns="0"/>
            <a:lstStyle/>
            <a:p>
              <a:pPr algn="ctr"/>
              <a:r>
                <a:rPr kumimoji="1" lang="zh-CN" altLang="en-US" sz="2000" b="1">
                  <a:latin typeface="Times New Roman" pitchFamily="18" charset="0"/>
                </a:rPr>
                <a:t>定义数据库结构</a:t>
              </a:r>
              <a:endParaRPr kumimoji="1" lang="zh-CN" altLang="en-US" sz="1200" b="1">
                <a:latin typeface="Times New Roman" pitchFamily="18" charset="0"/>
              </a:endParaRPr>
            </a:p>
          </p:txBody>
        </p:sp>
        <p:sp>
          <p:nvSpPr>
            <p:cNvPr id="268295" name="Line 6"/>
            <p:cNvSpPr>
              <a:spLocks noChangeShapeType="1"/>
            </p:cNvSpPr>
            <p:nvPr/>
          </p:nvSpPr>
          <p:spPr bwMode="auto">
            <a:xfrm flipV="1">
              <a:off x="2304" y="1344"/>
              <a:ext cx="301" cy="28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8296" name="Oval 7"/>
            <p:cNvSpPr>
              <a:spLocks noChangeArrowheads="1"/>
            </p:cNvSpPr>
            <p:nvPr/>
          </p:nvSpPr>
          <p:spPr bwMode="auto">
            <a:xfrm>
              <a:off x="2623" y="890"/>
              <a:ext cx="857" cy="921"/>
            </a:xfrm>
            <a:prstGeom prst="ellipse">
              <a:avLst/>
            </a:prstGeom>
            <a:solidFill>
              <a:schemeClr val="bg1"/>
            </a:solidFill>
            <a:ln w="9525">
              <a:solidFill>
                <a:srgbClr val="000000"/>
              </a:solidFill>
              <a:round/>
              <a:headEnd/>
              <a:tailEnd/>
            </a:ln>
          </p:spPr>
          <p:txBody>
            <a:bodyPr lIns="0" tIns="0" rIns="0" bIns="0"/>
            <a:lstStyle/>
            <a:p>
              <a:pPr algn="ctr"/>
              <a:endParaRPr kumimoji="1" lang="en-US" altLang="zh-CN" b="1">
                <a:latin typeface="Times New Roman" pitchFamily="18" charset="0"/>
              </a:endParaRPr>
            </a:p>
            <a:p>
              <a:pPr algn="ctr"/>
              <a:r>
                <a:rPr kumimoji="1" lang="zh-CN" altLang="en-US" sz="2000" b="1">
                  <a:latin typeface="Times New Roman" pitchFamily="18" charset="0"/>
                </a:rPr>
                <a:t>数据</a:t>
              </a:r>
            </a:p>
            <a:p>
              <a:pPr algn="ctr"/>
              <a:r>
                <a:rPr kumimoji="1" lang="zh-CN" altLang="en-US" sz="2000" b="1">
                  <a:latin typeface="Times New Roman" pitchFamily="18" charset="0"/>
                </a:rPr>
                <a:t>装载</a:t>
              </a:r>
              <a:endParaRPr kumimoji="1" lang="zh-CN" altLang="en-US">
                <a:latin typeface="Times New Roman" pitchFamily="18" charset="0"/>
              </a:endParaRPr>
            </a:p>
          </p:txBody>
        </p:sp>
        <p:sp>
          <p:nvSpPr>
            <p:cNvPr id="268297" name="Line 8"/>
            <p:cNvSpPr>
              <a:spLocks noChangeShapeType="1"/>
            </p:cNvSpPr>
            <p:nvPr/>
          </p:nvSpPr>
          <p:spPr bwMode="auto">
            <a:xfrm>
              <a:off x="3504" y="1296"/>
              <a:ext cx="342" cy="33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8298" name="Oval 9"/>
            <p:cNvSpPr>
              <a:spLocks noChangeArrowheads="1"/>
            </p:cNvSpPr>
            <p:nvPr/>
          </p:nvSpPr>
          <p:spPr bwMode="auto">
            <a:xfrm>
              <a:off x="3648" y="1584"/>
              <a:ext cx="761" cy="921"/>
            </a:xfrm>
            <a:prstGeom prst="ellipse">
              <a:avLst/>
            </a:prstGeom>
            <a:solidFill>
              <a:schemeClr val="bg1"/>
            </a:solidFill>
            <a:ln w="9525">
              <a:solidFill>
                <a:srgbClr val="000000"/>
              </a:solidFill>
              <a:round/>
              <a:headEnd/>
              <a:tailEnd/>
            </a:ln>
          </p:spPr>
          <p:txBody>
            <a:bodyPr lIns="0" tIns="0" rIns="0" bIns="0"/>
            <a:lstStyle/>
            <a:p>
              <a:pPr algn="just"/>
              <a:endParaRPr kumimoji="1" lang="en-US" altLang="zh-CN" sz="1000">
                <a:latin typeface="Times New Roman" pitchFamily="18" charset="0"/>
              </a:endParaRPr>
            </a:p>
            <a:p>
              <a:pPr algn="ctr"/>
              <a:r>
                <a:rPr kumimoji="1" lang="en-US" altLang="zh-CN" sz="1000">
                  <a:latin typeface="Times New Roman" pitchFamily="18" charset="0"/>
                </a:rPr>
                <a:t> </a:t>
              </a:r>
              <a:r>
                <a:rPr kumimoji="1" lang="zh-CN" altLang="en-US" sz="2000" b="1">
                  <a:latin typeface="Times New Roman" pitchFamily="18" charset="0"/>
                </a:rPr>
                <a:t>数据库试运行</a:t>
              </a:r>
              <a:endParaRPr kumimoji="1" lang="zh-CN" altLang="en-US" sz="1000">
                <a:latin typeface="Times New Roman" pitchFamily="18" charset="0"/>
              </a:endParaRPr>
            </a:p>
          </p:txBody>
        </p:sp>
        <p:sp>
          <p:nvSpPr>
            <p:cNvPr id="268299" name="Line 10"/>
            <p:cNvSpPr>
              <a:spLocks noChangeShapeType="1"/>
            </p:cNvSpPr>
            <p:nvPr/>
          </p:nvSpPr>
          <p:spPr bwMode="auto">
            <a:xfrm>
              <a:off x="4441" y="2009"/>
              <a:ext cx="53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8300" name="Line 11"/>
            <p:cNvSpPr>
              <a:spLocks noChangeShapeType="1"/>
            </p:cNvSpPr>
            <p:nvPr/>
          </p:nvSpPr>
          <p:spPr bwMode="auto">
            <a:xfrm>
              <a:off x="4800" y="1907"/>
              <a:ext cx="0" cy="2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301" name="Line 12"/>
            <p:cNvSpPr>
              <a:spLocks noChangeShapeType="1"/>
            </p:cNvSpPr>
            <p:nvPr/>
          </p:nvSpPr>
          <p:spPr bwMode="auto">
            <a:xfrm>
              <a:off x="1296" y="1814"/>
              <a:ext cx="1" cy="2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302" name="Text Box 13"/>
            <p:cNvSpPr txBox="1">
              <a:spLocks noChangeArrowheads="1"/>
            </p:cNvSpPr>
            <p:nvPr/>
          </p:nvSpPr>
          <p:spPr bwMode="auto">
            <a:xfrm>
              <a:off x="624" y="2016"/>
              <a:ext cx="718" cy="3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2000" b="1">
                  <a:latin typeface="Times New Roman" pitchFamily="18" charset="0"/>
                </a:rPr>
                <a:t>数据库物</a:t>
              </a:r>
            </a:p>
            <a:p>
              <a:pPr algn="just" eaLnBrk="1" hangingPunct="1"/>
              <a:r>
                <a:rPr kumimoji="1" lang="zh-CN" altLang="en-US" sz="2000" b="1">
                  <a:latin typeface="Times New Roman" pitchFamily="18" charset="0"/>
                </a:rPr>
                <a:t>理设计</a:t>
              </a:r>
              <a:endParaRPr kumimoji="1" lang="zh-CN" altLang="en-US" sz="1000" b="1">
                <a:latin typeface="Times New Roman" pitchFamily="18" charset="0"/>
              </a:endParaRPr>
            </a:p>
          </p:txBody>
        </p:sp>
        <p:sp>
          <p:nvSpPr>
            <p:cNvPr id="268303" name="Text Box 14"/>
            <p:cNvSpPr txBox="1">
              <a:spLocks noChangeArrowheads="1"/>
            </p:cNvSpPr>
            <p:nvPr/>
          </p:nvSpPr>
          <p:spPr bwMode="auto">
            <a:xfrm>
              <a:off x="4800" y="2112"/>
              <a:ext cx="720" cy="3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2000" b="1">
                  <a:latin typeface="Times New Roman" pitchFamily="18" charset="0"/>
                </a:rPr>
                <a:t>数据库运</a:t>
              </a:r>
            </a:p>
            <a:p>
              <a:pPr algn="just" eaLnBrk="1" hangingPunct="1"/>
              <a:r>
                <a:rPr kumimoji="1" lang="zh-CN" altLang="en-US" sz="2000" b="1">
                  <a:latin typeface="Times New Roman" pitchFamily="18" charset="0"/>
                </a:rPr>
                <a:t>行和维护</a:t>
              </a:r>
            </a:p>
            <a:p>
              <a:pPr algn="just" eaLnBrk="1" hangingPunct="1"/>
              <a:endParaRPr kumimoji="1" lang="en-US" altLang="zh-CN" sz="1600" b="1">
                <a:latin typeface="Times New Roman" pitchFamily="18" charset="0"/>
              </a:endParaRPr>
            </a:p>
          </p:txBody>
        </p:sp>
        <p:sp>
          <p:nvSpPr>
            <p:cNvPr id="268304" name="AutoShape 15"/>
            <p:cNvSpPr>
              <a:spLocks noChangeArrowheads="1"/>
            </p:cNvSpPr>
            <p:nvPr/>
          </p:nvSpPr>
          <p:spPr bwMode="auto">
            <a:xfrm>
              <a:off x="912" y="3360"/>
              <a:ext cx="449" cy="528"/>
            </a:xfrm>
            <a:prstGeom prst="octagon">
              <a:avLst>
                <a:gd name="adj" fmla="val 29287"/>
              </a:avLst>
            </a:prstGeom>
            <a:solidFill>
              <a:schemeClr val="bg1"/>
            </a:solidFill>
            <a:ln w="9525">
              <a:solidFill>
                <a:srgbClr val="000000"/>
              </a:solidFill>
              <a:miter lim="800000"/>
              <a:headEnd/>
              <a:tailEnd/>
            </a:ln>
          </p:spPr>
          <p:txBody>
            <a:bodyPr lIns="0" tIns="0" rIns="0" bIns="0"/>
            <a:lstStyle/>
            <a:p>
              <a:pPr algn="ctr"/>
              <a:r>
                <a:rPr kumimoji="1" lang="zh-CN" altLang="en-US" b="1">
                  <a:latin typeface="Times New Roman" pitchFamily="18" charset="0"/>
                </a:rPr>
                <a:t>物理</a:t>
              </a:r>
            </a:p>
            <a:p>
              <a:pPr algn="ctr"/>
              <a:r>
                <a:rPr kumimoji="1" lang="zh-CN" altLang="en-US" b="1">
                  <a:latin typeface="Times New Roman" pitchFamily="18" charset="0"/>
                </a:rPr>
                <a:t>模型</a:t>
              </a:r>
              <a:endParaRPr kumimoji="1" lang="zh-CN" altLang="en-US" sz="1000" b="1">
                <a:latin typeface="Times New Roman" pitchFamily="18" charset="0"/>
              </a:endParaRPr>
            </a:p>
          </p:txBody>
        </p:sp>
        <p:sp>
          <p:nvSpPr>
            <p:cNvPr id="268305" name="AutoShape 16"/>
            <p:cNvSpPr>
              <a:spLocks noChangeArrowheads="1"/>
            </p:cNvSpPr>
            <p:nvPr/>
          </p:nvSpPr>
          <p:spPr bwMode="auto">
            <a:xfrm rot="4214242">
              <a:off x="418" y="2786"/>
              <a:ext cx="912" cy="124"/>
            </a:xfrm>
            <a:prstGeom prst="rightArrow">
              <a:avLst>
                <a:gd name="adj1" fmla="val 50000"/>
                <a:gd name="adj2" fmla="val 183871"/>
              </a:avLst>
            </a:prstGeom>
            <a:solidFill>
              <a:schemeClr val="bg1"/>
            </a:solidFill>
            <a:ln w="9525">
              <a:solidFill>
                <a:srgbClr val="000000"/>
              </a:solidFill>
              <a:miter lim="800000"/>
              <a:headEnd/>
              <a:tailEnd/>
            </a:ln>
          </p:spPr>
          <p:txBody>
            <a:bodyPr/>
            <a:lstStyle/>
            <a:p>
              <a:endParaRPr lang="zh-CN" altLang="en-US"/>
            </a:p>
          </p:txBody>
        </p:sp>
        <p:sp>
          <p:nvSpPr>
            <p:cNvPr id="268306" name="AutoShape 17"/>
            <p:cNvSpPr>
              <a:spLocks noChangeArrowheads="1"/>
            </p:cNvSpPr>
            <p:nvPr/>
          </p:nvSpPr>
          <p:spPr bwMode="auto">
            <a:xfrm rot="4014648">
              <a:off x="3850" y="2870"/>
              <a:ext cx="968" cy="109"/>
            </a:xfrm>
            <a:prstGeom prst="rightArrow">
              <a:avLst>
                <a:gd name="adj1" fmla="val 50000"/>
                <a:gd name="adj2" fmla="val 222018"/>
              </a:avLst>
            </a:prstGeom>
            <a:solidFill>
              <a:schemeClr val="bg1"/>
            </a:solidFill>
            <a:ln w="9525">
              <a:solidFill>
                <a:srgbClr val="000000"/>
              </a:solidFill>
              <a:miter lim="800000"/>
              <a:headEnd/>
              <a:tailEnd/>
            </a:ln>
          </p:spPr>
          <p:txBody>
            <a:bodyPr/>
            <a:lstStyle/>
            <a:p>
              <a:endParaRPr lang="zh-CN" altLang="en-US"/>
            </a:p>
          </p:txBody>
        </p:sp>
        <p:sp>
          <p:nvSpPr>
            <p:cNvPr id="268307" name="AutoShape 18"/>
            <p:cNvSpPr>
              <a:spLocks noChangeArrowheads="1"/>
            </p:cNvSpPr>
            <p:nvPr/>
          </p:nvSpPr>
          <p:spPr bwMode="auto">
            <a:xfrm rot="-3531503">
              <a:off x="1034" y="2771"/>
              <a:ext cx="1098" cy="94"/>
            </a:xfrm>
            <a:prstGeom prst="rightArrow">
              <a:avLst>
                <a:gd name="adj1" fmla="val 50000"/>
                <a:gd name="adj2" fmla="val 292021"/>
              </a:avLst>
            </a:prstGeom>
            <a:solidFill>
              <a:schemeClr val="bg1"/>
            </a:solidFill>
            <a:ln w="9525">
              <a:solidFill>
                <a:srgbClr val="000000"/>
              </a:solidFill>
              <a:miter lim="800000"/>
              <a:headEnd/>
              <a:tailEnd/>
            </a:ln>
          </p:spPr>
          <p:txBody>
            <a:bodyPr/>
            <a:lstStyle/>
            <a:p>
              <a:endParaRPr lang="zh-CN" altLang="en-US"/>
            </a:p>
          </p:txBody>
        </p:sp>
        <p:sp>
          <p:nvSpPr>
            <p:cNvPr id="268308" name="Freeform 19"/>
            <p:cNvSpPr>
              <a:spLocks/>
            </p:cNvSpPr>
            <p:nvPr/>
          </p:nvSpPr>
          <p:spPr bwMode="auto">
            <a:xfrm>
              <a:off x="3388" y="1061"/>
              <a:ext cx="535" cy="543"/>
            </a:xfrm>
            <a:custGeom>
              <a:avLst/>
              <a:gdLst>
                <a:gd name="T0" fmla="*/ 535 w 535"/>
                <a:gd name="T1" fmla="*/ 543 h 543"/>
                <a:gd name="T2" fmla="*/ 381 w 535"/>
                <a:gd name="T3" fmla="*/ 178 h 543"/>
                <a:gd name="T4" fmla="*/ 251 w 535"/>
                <a:gd name="T5" fmla="*/ 74 h 543"/>
                <a:gd name="T6" fmla="*/ 164 w 535"/>
                <a:gd name="T7" fmla="*/ 6 h 543"/>
                <a:gd name="T8" fmla="*/ 16 w 535"/>
                <a:gd name="T9" fmla="*/ 35 h 543"/>
                <a:gd name="T10" fmla="*/ 68 w 535"/>
                <a:gd name="T11" fmla="*/ 61 h 543"/>
                <a:gd name="T12" fmla="*/ 68 w 535"/>
                <a:gd name="T13" fmla="*/ 61 h 5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5" h="543">
                  <a:moveTo>
                    <a:pt x="535" y="543"/>
                  </a:moveTo>
                  <a:cubicBezTo>
                    <a:pt x="509" y="482"/>
                    <a:pt x="428" y="256"/>
                    <a:pt x="381" y="178"/>
                  </a:cubicBezTo>
                  <a:cubicBezTo>
                    <a:pt x="334" y="100"/>
                    <a:pt x="287" y="103"/>
                    <a:pt x="251" y="74"/>
                  </a:cubicBezTo>
                  <a:cubicBezTo>
                    <a:pt x="215" y="45"/>
                    <a:pt x="203" y="12"/>
                    <a:pt x="164" y="6"/>
                  </a:cubicBezTo>
                  <a:cubicBezTo>
                    <a:pt x="125" y="0"/>
                    <a:pt x="32" y="26"/>
                    <a:pt x="16" y="35"/>
                  </a:cubicBezTo>
                  <a:cubicBezTo>
                    <a:pt x="0" y="44"/>
                    <a:pt x="59" y="57"/>
                    <a:pt x="68" y="61"/>
                  </a:cubicBezTo>
                  <a:cubicBezTo>
                    <a:pt x="77" y="65"/>
                    <a:pt x="68" y="61"/>
                    <a:pt x="68" y="61"/>
                  </a:cubicBezTo>
                </a:path>
              </a:pathLst>
            </a:custGeom>
            <a:noFill/>
            <a:ln w="19050" cap="flat" cmpd="sng">
              <a:solidFill>
                <a:srgbClr val="000000"/>
              </a:solidFill>
              <a:prstDash val="dash"/>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8309" name="Freeform 20"/>
            <p:cNvSpPr>
              <a:spLocks/>
            </p:cNvSpPr>
            <p:nvPr/>
          </p:nvSpPr>
          <p:spPr bwMode="auto">
            <a:xfrm>
              <a:off x="1008" y="569"/>
              <a:ext cx="3204" cy="1303"/>
            </a:xfrm>
            <a:custGeom>
              <a:avLst/>
              <a:gdLst>
                <a:gd name="T0" fmla="*/ 3204 w 3204"/>
                <a:gd name="T1" fmla="*/ 1049 h 1303"/>
                <a:gd name="T2" fmla="*/ 3087 w 3204"/>
                <a:gd name="T3" fmla="*/ 618 h 1303"/>
                <a:gd name="T4" fmla="*/ 2878 w 3204"/>
                <a:gd name="T5" fmla="*/ 331 h 1303"/>
                <a:gd name="T6" fmla="*/ 2574 w 3204"/>
                <a:gd name="T7" fmla="*/ 135 h 1303"/>
                <a:gd name="T8" fmla="*/ 2308 w 3204"/>
                <a:gd name="T9" fmla="*/ 47 h 1303"/>
                <a:gd name="T10" fmla="*/ 2222 w 3204"/>
                <a:gd name="T11" fmla="*/ 31 h 1303"/>
                <a:gd name="T12" fmla="*/ 2039 w 3204"/>
                <a:gd name="T13" fmla="*/ 3 h 1303"/>
                <a:gd name="T14" fmla="*/ 1379 w 3204"/>
                <a:gd name="T15" fmla="*/ 47 h 1303"/>
                <a:gd name="T16" fmla="*/ 880 w 3204"/>
                <a:gd name="T17" fmla="*/ 257 h 1303"/>
                <a:gd name="T18" fmla="*/ 375 w 3204"/>
                <a:gd name="T19" fmla="*/ 693 h 1303"/>
                <a:gd name="T20" fmla="*/ 0 w 3204"/>
                <a:gd name="T21" fmla="*/ 1303 h 1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04" h="1303">
                  <a:moveTo>
                    <a:pt x="3204" y="1049"/>
                  </a:moveTo>
                  <a:cubicBezTo>
                    <a:pt x="3182" y="977"/>
                    <a:pt x="3141" y="738"/>
                    <a:pt x="3087" y="618"/>
                  </a:cubicBezTo>
                  <a:cubicBezTo>
                    <a:pt x="3033" y="498"/>
                    <a:pt x="2964" y="411"/>
                    <a:pt x="2878" y="331"/>
                  </a:cubicBezTo>
                  <a:cubicBezTo>
                    <a:pt x="2792" y="251"/>
                    <a:pt x="2669" y="182"/>
                    <a:pt x="2574" y="135"/>
                  </a:cubicBezTo>
                  <a:cubicBezTo>
                    <a:pt x="2479" y="88"/>
                    <a:pt x="2366" y="64"/>
                    <a:pt x="2308" y="47"/>
                  </a:cubicBezTo>
                  <a:cubicBezTo>
                    <a:pt x="2250" y="30"/>
                    <a:pt x="2266" y="38"/>
                    <a:pt x="2222" y="31"/>
                  </a:cubicBezTo>
                  <a:cubicBezTo>
                    <a:pt x="2177" y="24"/>
                    <a:pt x="2180" y="0"/>
                    <a:pt x="2039" y="3"/>
                  </a:cubicBezTo>
                  <a:cubicBezTo>
                    <a:pt x="1899" y="6"/>
                    <a:pt x="1573" y="6"/>
                    <a:pt x="1379" y="47"/>
                  </a:cubicBezTo>
                  <a:cubicBezTo>
                    <a:pt x="1186" y="87"/>
                    <a:pt x="1047" y="148"/>
                    <a:pt x="880" y="257"/>
                  </a:cubicBezTo>
                  <a:cubicBezTo>
                    <a:pt x="713" y="365"/>
                    <a:pt x="522" y="521"/>
                    <a:pt x="375" y="693"/>
                  </a:cubicBezTo>
                  <a:cubicBezTo>
                    <a:pt x="227" y="866"/>
                    <a:pt x="77" y="1178"/>
                    <a:pt x="0" y="1303"/>
                  </a:cubicBezTo>
                </a:path>
              </a:pathLst>
            </a:custGeom>
            <a:noFill/>
            <a:ln w="19050" cap="flat" cmpd="sng">
              <a:solidFill>
                <a:srgbClr val="000000"/>
              </a:solidFill>
              <a:prstDash val="dash"/>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8310" name="Oval 21"/>
            <p:cNvSpPr>
              <a:spLocks noChangeArrowheads="1"/>
            </p:cNvSpPr>
            <p:nvPr/>
          </p:nvSpPr>
          <p:spPr bwMode="auto">
            <a:xfrm>
              <a:off x="2640" y="2208"/>
              <a:ext cx="857" cy="921"/>
            </a:xfrm>
            <a:prstGeom prst="ellipse">
              <a:avLst/>
            </a:prstGeom>
            <a:solidFill>
              <a:schemeClr val="bg1"/>
            </a:solidFill>
            <a:ln w="9525">
              <a:solidFill>
                <a:srgbClr val="000000"/>
              </a:solidFill>
              <a:round/>
              <a:headEnd/>
              <a:tailEnd/>
            </a:ln>
          </p:spPr>
          <p:txBody>
            <a:bodyPr lIns="0" tIns="0" rIns="0" bIns="0"/>
            <a:lstStyle/>
            <a:p>
              <a:pPr algn="ctr"/>
              <a:r>
                <a:rPr kumimoji="1" lang="zh-CN" altLang="en-US" sz="2000" b="1">
                  <a:latin typeface="Times New Roman" pitchFamily="18" charset="0"/>
                </a:rPr>
                <a:t>编制与调试应用程序</a:t>
              </a:r>
              <a:endParaRPr kumimoji="1" lang="zh-CN" altLang="en-US" sz="2000">
                <a:latin typeface="Times New Roman" pitchFamily="18" charset="0"/>
              </a:endParaRPr>
            </a:p>
          </p:txBody>
        </p:sp>
        <p:sp>
          <p:nvSpPr>
            <p:cNvPr id="268311" name="Line 22"/>
            <p:cNvSpPr>
              <a:spLocks noChangeShapeType="1"/>
            </p:cNvSpPr>
            <p:nvPr/>
          </p:nvSpPr>
          <p:spPr bwMode="auto">
            <a:xfrm>
              <a:off x="2352" y="2304"/>
              <a:ext cx="288" cy="3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68312" name="Line 23"/>
            <p:cNvSpPr>
              <a:spLocks noChangeShapeType="1"/>
            </p:cNvSpPr>
            <p:nvPr/>
          </p:nvSpPr>
          <p:spPr bwMode="auto">
            <a:xfrm flipV="1">
              <a:off x="3504" y="2304"/>
              <a:ext cx="240" cy="3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68313" name="AutoShape 24"/>
            <p:cNvSpPr>
              <a:spLocks noChangeArrowheads="1"/>
            </p:cNvSpPr>
            <p:nvPr/>
          </p:nvSpPr>
          <p:spPr bwMode="auto">
            <a:xfrm>
              <a:off x="4272" y="3360"/>
              <a:ext cx="768" cy="672"/>
            </a:xfrm>
            <a:prstGeom prst="star16">
              <a:avLst>
                <a:gd name="adj" fmla="val 375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kumimoji="1" lang="zh-CN" altLang="en-US" b="1">
                  <a:latin typeface="Times New Roman" pitchFamily="18" charset="0"/>
                </a:rPr>
                <a:t>数据库</a:t>
              </a:r>
            </a:p>
            <a:p>
              <a:pPr algn="ctr"/>
              <a:r>
                <a:rPr kumimoji="1" lang="zh-CN" altLang="en-US" b="1">
                  <a:latin typeface="Times New Roman" pitchFamily="18" charset="0"/>
                </a:rPr>
                <a:t>系统</a:t>
              </a:r>
              <a:endParaRPr kumimoji="1" lang="zh-CN" altLang="en-US" sz="2400" b="1">
                <a:latin typeface="Times New Roman" pitchFamily="18" charset="0"/>
              </a:endParaRPr>
            </a:p>
          </p:txBody>
        </p:sp>
        <p:sp>
          <p:nvSpPr>
            <p:cNvPr id="268314" name="Freeform 25"/>
            <p:cNvSpPr>
              <a:spLocks/>
            </p:cNvSpPr>
            <p:nvPr/>
          </p:nvSpPr>
          <p:spPr bwMode="auto">
            <a:xfrm>
              <a:off x="2064" y="768"/>
              <a:ext cx="2031" cy="837"/>
            </a:xfrm>
            <a:custGeom>
              <a:avLst/>
              <a:gdLst>
                <a:gd name="T0" fmla="*/ 2031 w 2031"/>
                <a:gd name="T1" fmla="*/ 837 h 837"/>
                <a:gd name="T2" fmla="*/ 1927 w 2031"/>
                <a:gd name="T3" fmla="*/ 523 h 837"/>
                <a:gd name="T4" fmla="*/ 1835 w 2031"/>
                <a:gd name="T5" fmla="*/ 341 h 837"/>
                <a:gd name="T6" fmla="*/ 1651 w 2031"/>
                <a:gd name="T7" fmla="*/ 207 h 837"/>
                <a:gd name="T8" fmla="*/ 1476 w 2031"/>
                <a:gd name="T9" fmla="*/ 85 h 837"/>
                <a:gd name="T10" fmla="*/ 1324 w 2031"/>
                <a:gd name="T11" fmla="*/ 29 h 837"/>
                <a:gd name="T12" fmla="*/ 1274 w 2031"/>
                <a:gd name="T13" fmla="*/ 19 h 837"/>
                <a:gd name="T14" fmla="*/ 1169 w 2031"/>
                <a:gd name="T15" fmla="*/ 2 h 837"/>
                <a:gd name="T16" fmla="*/ 791 w 2031"/>
                <a:gd name="T17" fmla="*/ 29 h 837"/>
                <a:gd name="T18" fmla="*/ 505 w 2031"/>
                <a:gd name="T19" fmla="*/ 161 h 837"/>
                <a:gd name="T20" fmla="*/ 215 w 2031"/>
                <a:gd name="T21" fmla="*/ 434 h 837"/>
                <a:gd name="T22" fmla="*/ 0 w 2031"/>
                <a:gd name="T23" fmla="*/ 816 h 8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031" h="837">
                  <a:moveTo>
                    <a:pt x="2031" y="837"/>
                  </a:moveTo>
                  <a:cubicBezTo>
                    <a:pt x="2014" y="785"/>
                    <a:pt x="1960" y="606"/>
                    <a:pt x="1927" y="523"/>
                  </a:cubicBezTo>
                  <a:cubicBezTo>
                    <a:pt x="1894" y="440"/>
                    <a:pt x="1881" y="394"/>
                    <a:pt x="1835" y="341"/>
                  </a:cubicBezTo>
                  <a:cubicBezTo>
                    <a:pt x="1789" y="288"/>
                    <a:pt x="1711" y="250"/>
                    <a:pt x="1651" y="207"/>
                  </a:cubicBezTo>
                  <a:cubicBezTo>
                    <a:pt x="1591" y="164"/>
                    <a:pt x="1531" y="114"/>
                    <a:pt x="1476" y="85"/>
                  </a:cubicBezTo>
                  <a:cubicBezTo>
                    <a:pt x="1422" y="55"/>
                    <a:pt x="1357" y="40"/>
                    <a:pt x="1324" y="29"/>
                  </a:cubicBezTo>
                  <a:cubicBezTo>
                    <a:pt x="1290" y="19"/>
                    <a:pt x="1300" y="24"/>
                    <a:pt x="1274" y="19"/>
                  </a:cubicBezTo>
                  <a:cubicBezTo>
                    <a:pt x="1249" y="15"/>
                    <a:pt x="1250" y="0"/>
                    <a:pt x="1169" y="2"/>
                  </a:cubicBezTo>
                  <a:cubicBezTo>
                    <a:pt x="1089" y="4"/>
                    <a:pt x="902" y="4"/>
                    <a:pt x="791" y="29"/>
                  </a:cubicBezTo>
                  <a:cubicBezTo>
                    <a:pt x="680" y="54"/>
                    <a:pt x="600" y="93"/>
                    <a:pt x="505" y="161"/>
                  </a:cubicBezTo>
                  <a:cubicBezTo>
                    <a:pt x="409" y="229"/>
                    <a:pt x="299" y="326"/>
                    <a:pt x="215" y="434"/>
                  </a:cubicBezTo>
                  <a:cubicBezTo>
                    <a:pt x="130" y="542"/>
                    <a:pt x="44" y="738"/>
                    <a:pt x="0" y="816"/>
                  </a:cubicBezTo>
                </a:path>
              </a:pathLst>
            </a:custGeom>
            <a:noFill/>
            <a:ln w="19050" cap="flat" cmpd="sng">
              <a:solidFill>
                <a:srgbClr val="000000"/>
              </a:solidFill>
              <a:prstDash val="dash"/>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8315" name="Freeform 26"/>
            <p:cNvSpPr>
              <a:spLocks/>
            </p:cNvSpPr>
            <p:nvPr/>
          </p:nvSpPr>
          <p:spPr bwMode="auto">
            <a:xfrm>
              <a:off x="3456" y="2505"/>
              <a:ext cx="496" cy="392"/>
            </a:xfrm>
            <a:custGeom>
              <a:avLst/>
              <a:gdLst>
                <a:gd name="T0" fmla="*/ 496 w 496"/>
                <a:gd name="T1" fmla="*/ 0 h 392"/>
                <a:gd name="T2" fmla="*/ 443 w 496"/>
                <a:gd name="T3" fmla="*/ 130 h 392"/>
                <a:gd name="T4" fmla="*/ 313 w 496"/>
                <a:gd name="T5" fmla="*/ 274 h 392"/>
                <a:gd name="T6" fmla="*/ 96 w 496"/>
                <a:gd name="T7" fmla="*/ 375 h 392"/>
                <a:gd name="T8" fmla="*/ 0 w 496"/>
                <a:gd name="T9" fmla="*/ 375 h 3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6" h="392">
                  <a:moveTo>
                    <a:pt x="496" y="0"/>
                  </a:moveTo>
                  <a:cubicBezTo>
                    <a:pt x="487" y="22"/>
                    <a:pt x="473" y="84"/>
                    <a:pt x="443" y="130"/>
                  </a:cubicBezTo>
                  <a:cubicBezTo>
                    <a:pt x="413" y="176"/>
                    <a:pt x="371" y="233"/>
                    <a:pt x="313" y="274"/>
                  </a:cubicBezTo>
                  <a:cubicBezTo>
                    <a:pt x="255" y="315"/>
                    <a:pt x="148" y="358"/>
                    <a:pt x="96" y="375"/>
                  </a:cubicBezTo>
                  <a:cubicBezTo>
                    <a:pt x="44" y="392"/>
                    <a:pt x="16" y="375"/>
                    <a:pt x="0" y="375"/>
                  </a:cubicBezTo>
                </a:path>
              </a:pathLst>
            </a:custGeom>
            <a:noFill/>
            <a:ln w="19050" cap="flat" cmpd="sng">
              <a:solidFill>
                <a:srgbClr val="000000"/>
              </a:solidFill>
              <a:prstDash val="dash"/>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 name="日期占位符 1"/>
          <p:cNvSpPr>
            <a:spLocks noGrp="1"/>
          </p:cNvSpPr>
          <p:nvPr>
            <p:ph type="dt" sz="half" idx="10"/>
          </p:nvPr>
        </p:nvSpPr>
        <p:spPr/>
        <p:txBody>
          <a:bodyPr/>
          <a:lstStyle/>
          <a:p>
            <a:pPr>
              <a:defRPr/>
            </a:pPr>
            <a:fld id="{E9F3B216-13EA-4D15-A46B-4FDA569B679C}"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F9BD4FB7-58C5-482A-9F92-EBE29D05EA72}" type="slidenum">
              <a:rPr lang="en-US" altLang="zh-CN" smtClean="0"/>
              <a:pPr>
                <a:defRPr/>
              </a:pPr>
              <a:t>282</a:t>
            </a:fld>
            <a:endParaRPr lang="en-US" altLang="zh-CN"/>
          </a:p>
        </p:txBody>
      </p:sp>
    </p:spTree>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69315" name="Rectangle 2"/>
          <p:cNvSpPr>
            <a:spLocks noGrp="1" noChangeArrowheads="1"/>
          </p:cNvSpPr>
          <p:nvPr>
            <p:ph type="title"/>
          </p:nvPr>
        </p:nvSpPr>
        <p:spPr/>
        <p:txBody>
          <a:bodyPr/>
          <a:lstStyle/>
          <a:p>
            <a:pPr eaLnBrk="1" hangingPunct="1"/>
            <a:r>
              <a:rPr lang="zh-CN" altLang="en-US" smtClean="0"/>
              <a:t>一、定义数据库结构</a:t>
            </a:r>
          </a:p>
        </p:txBody>
      </p:sp>
      <p:sp>
        <p:nvSpPr>
          <p:cNvPr id="269316" name="Rectangle 3"/>
          <p:cNvSpPr>
            <a:spLocks noGrp="1" noChangeArrowheads="1"/>
          </p:cNvSpPr>
          <p:nvPr>
            <p:ph type="body" idx="1"/>
          </p:nvPr>
        </p:nvSpPr>
        <p:spPr/>
        <p:txBody>
          <a:bodyPr/>
          <a:lstStyle/>
          <a:p>
            <a:pPr eaLnBrk="1" hangingPunct="1">
              <a:lnSpc>
                <a:spcPct val="160000"/>
              </a:lnSpc>
            </a:pPr>
            <a:r>
              <a:rPr lang="zh-CN" altLang="en-US" smtClean="0"/>
              <a:t>确定了数据库的逻辑结构与物理结构后，就可以用所选用的</a:t>
            </a:r>
            <a:r>
              <a:rPr lang="en-US" altLang="zh-CN" smtClean="0"/>
              <a:t>DBMS</a:t>
            </a:r>
            <a:r>
              <a:rPr lang="zh-CN" altLang="en-US" smtClean="0"/>
              <a:t>提供的数据定义语言（</a:t>
            </a:r>
            <a:r>
              <a:rPr lang="en-US" altLang="zh-CN" smtClean="0"/>
              <a:t>DDL</a:t>
            </a:r>
            <a:r>
              <a:rPr lang="zh-CN" altLang="en-US" smtClean="0"/>
              <a:t>）来严格描述数据库结构。</a:t>
            </a:r>
          </a:p>
          <a:p>
            <a:pPr eaLnBrk="1" hangingPunct="1">
              <a:lnSpc>
                <a:spcPct val="120000"/>
              </a:lnSpc>
            </a:pPr>
            <a:endParaRPr lang="zh-CN" altLang="en-US" sz="3400" smtClean="0"/>
          </a:p>
          <a:p>
            <a:pPr eaLnBrk="1" hangingPunct="1">
              <a:lnSpc>
                <a:spcPct val="120000"/>
              </a:lnSpc>
              <a:buFont typeface="Wingdings" pitchFamily="2" charset="2"/>
              <a:buNone/>
            </a:pPr>
            <a:r>
              <a:rPr lang="zh-CN" altLang="en-US" sz="2600" smtClean="0"/>
              <a:t>　</a:t>
            </a:r>
          </a:p>
        </p:txBody>
      </p:sp>
      <p:sp>
        <p:nvSpPr>
          <p:cNvPr id="2" name="日期占位符 1"/>
          <p:cNvSpPr>
            <a:spLocks noGrp="1"/>
          </p:cNvSpPr>
          <p:nvPr>
            <p:ph type="dt" sz="half" idx="10"/>
          </p:nvPr>
        </p:nvSpPr>
        <p:spPr/>
        <p:txBody>
          <a:bodyPr/>
          <a:lstStyle/>
          <a:p>
            <a:pPr>
              <a:defRPr/>
            </a:pPr>
            <a:fld id="{1211F82C-B423-4874-8C23-BE3657E833EC}"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283</a:t>
            </a:fld>
            <a:endParaRPr lang="en-US" altLang="zh-CN"/>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70339" name="Rectangle 2"/>
          <p:cNvSpPr>
            <a:spLocks noGrp="1" noChangeArrowheads="1"/>
          </p:cNvSpPr>
          <p:nvPr>
            <p:ph type="title"/>
          </p:nvPr>
        </p:nvSpPr>
        <p:spPr/>
        <p:txBody>
          <a:bodyPr/>
          <a:lstStyle/>
          <a:p>
            <a:pPr eaLnBrk="1" hangingPunct="1"/>
            <a:r>
              <a:rPr lang="zh-CN" altLang="en-US" smtClean="0"/>
              <a:t>定义数据库结构（续）</a:t>
            </a:r>
          </a:p>
        </p:txBody>
      </p:sp>
      <p:sp>
        <p:nvSpPr>
          <p:cNvPr id="270340" name="Rectangle 3"/>
          <p:cNvSpPr>
            <a:spLocks noGrp="1" noChangeArrowheads="1"/>
          </p:cNvSpPr>
          <p:nvPr>
            <p:ph type="body" idx="1"/>
          </p:nvPr>
        </p:nvSpPr>
        <p:spPr/>
        <p:txBody>
          <a:bodyPr/>
          <a:lstStyle/>
          <a:p>
            <a:pPr eaLnBrk="1" hangingPunct="1">
              <a:buFont typeface="Wingdings" pitchFamily="2" charset="2"/>
              <a:buNone/>
            </a:pPr>
            <a:r>
              <a:rPr lang="zh-CN" altLang="en-US" sz="2600" smtClean="0"/>
              <a:t>例，对于前面的例子，可以用</a:t>
            </a:r>
            <a:r>
              <a:rPr lang="en-US" altLang="zh-CN" sz="2600" smtClean="0"/>
              <a:t>SQL</a:t>
            </a:r>
            <a:r>
              <a:rPr lang="zh-CN" altLang="en-US" sz="2600" smtClean="0"/>
              <a:t>语句如下定义表结构：</a:t>
            </a:r>
          </a:p>
          <a:p>
            <a:pPr lvl="2" eaLnBrk="1" hangingPunct="1">
              <a:lnSpc>
                <a:spcPct val="70000"/>
              </a:lnSpc>
              <a:buFont typeface="Wingdings" pitchFamily="2" charset="2"/>
              <a:buNone/>
            </a:pPr>
            <a:r>
              <a:rPr lang="en-US" altLang="zh-CN" sz="2600" smtClean="0"/>
              <a:t>CREATE  TABLE  </a:t>
            </a:r>
            <a:r>
              <a:rPr lang="zh-CN" altLang="en-US" sz="2600" smtClean="0"/>
              <a:t>学生</a:t>
            </a:r>
          </a:p>
          <a:p>
            <a:pPr lvl="2" eaLnBrk="1" hangingPunct="1">
              <a:lnSpc>
                <a:spcPct val="70000"/>
              </a:lnSpc>
              <a:buFont typeface="Wingdings" pitchFamily="2" charset="2"/>
              <a:buNone/>
            </a:pPr>
            <a:r>
              <a:rPr lang="zh-CN" altLang="en-US" sz="2600" smtClean="0"/>
              <a:t>       </a:t>
            </a:r>
            <a:r>
              <a:rPr lang="en-US" altLang="zh-CN" sz="2600" smtClean="0"/>
              <a:t>(</a:t>
            </a:r>
            <a:r>
              <a:rPr lang="zh-CN" altLang="en-US" sz="2600" smtClean="0"/>
              <a:t>学号  </a:t>
            </a:r>
            <a:r>
              <a:rPr lang="en-US" altLang="zh-CN" sz="2600" smtClean="0"/>
              <a:t>CHAR(8),</a:t>
            </a:r>
          </a:p>
          <a:p>
            <a:pPr lvl="2" eaLnBrk="1" hangingPunct="1">
              <a:lnSpc>
                <a:spcPct val="70000"/>
              </a:lnSpc>
              <a:buFont typeface="Wingdings" pitchFamily="2" charset="2"/>
              <a:buNone/>
            </a:pPr>
            <a:r>
              <a:rPr lang="en-US" altLang="zh-CN" sz="2600" smtClean="0"/>
              <a:t>     </a:t>
            </a:r>
            <a:r>
              <a:rPr lang="zh-CN" altLang="en-US" sz="2600" smtClean="0"/>
              <a:t>　</a:t>
            </a:r>
            <a:r>
              <a:rPr lang="en-US" altLang="zh-CN" sz="2600" smtClean="0"/>
              <a:t>……………</a:t>
            </a:r>
          </a:p>
          <a:p>
            <a:pPr lvl="2" eaLnBrk="1" hangingPunct="1">
              <a:lnSpc>
                <a:spcPct val="70000"/>
              </a:lnSpc>
              <a:buFont typeface="Wingdings" pitchFamily="2" charset="2"/>
              <a:buNone/>
            </a:pPr>
            <a:r>
              <a:rPr lang="en-US" altLang="zh-CN" sz="2600" smtClean="0"/>
              <a:t>       );</a:t>
            </a:r>
          </a:p>
          <a:p>
            <a:pPr lvl="2" eaLnBrk="1" hangingPunct="1">
              <a:lnSpc>
                <a:spcPct val="70000"/>
              </a:lnSpc>
              <a:buFont typeface="Wingdings" pitchFamily="2" charset="2"/>
              <a:buNone/>
            </a:pPr>
            <a:r>
              <a:rPr lang="en-US" altLang="zh-CN" sz="2600" smtClean="0"/>
              <a:t>CREATE  TABLE  </a:t>
            </a:r>
            <a:r>
              <a:rPr lang="zh-CN" altLang="en-US" sz="2600" smtClean="0"/>
              <a:t>课程</a:t>
            </a:r>
          </a:p>
          <a:p>
            <a:pPr lvl="2" eaLnBrk="1" hangingPunct="1">
              <a:lnSpc>
                <a:spcPct val="70000"/>
              </a:lnSpc>
              <a:buFont typeface="Wingdings" pitchFamily="2" charset="2"/>
              <a:buNone/>
            </a:pPr>
            <a:r>
              <a:rPr lang="zh-CN" altLang="en-US" sz="2600" smtClean="0"/>
              <a:t>       </a:t>
            </a:r>
            <a:r>
              <a:rPr lang="en-US" altLang="zh-CN" sz="2600" smtClean="0"/>
              <a:t>(</a:t>
            </a:r>
          </a:p>
          <a:p>
            <a:pPr lvl="2" eaLnBrk="1" hangingPunct="1">
              <a:lnSpc>
                <a:spcPct val="70000"/>
              </a:lnSpc>
              <a:buFont typeface="Wingdings" pitchFamily="2" charset="2"/>
              <a:buNone/>
            </a:pPr>
            <a:r>
              <a:rPr lang="en-US" altLang="zh-CN" sz="2600" smtClean="0"/>
              <a:t>     </a:t>
            </a:r>
            <a:r>
              <a:rPr lang="zh-CN" altLang="en-US" sz="2600" smtClean="0"/>
              <a:t>　</a:t>
            </a:r>
            <a:r>
              <a:rPr lang="en-US" altLang="zh-CN" sz="2600" smtClean="0"/>
              <a:t>……………</a:t>
            </a:r>
          </a:p>
          <a:p>
            <a:pPr lvl="2" eaLnBrk="1" hangingPunct="1">
              <a:lnSpc>
                <a:spcPct val="70000"/>
              </a:lnSpc>
              <a:buFont typeface="Wingdings" pitchFamily="2" charset="2"/>
              <a:buNone/>
            </a:pPr>
            <a:r>
              <a:rPr lang="en-US" altLang="zh-CN" sz="2600" smtClean="0"/>
              <a:t>       );</a:t>
            </a:r>
          </a:p>
          <a:p>
            <a:pPr lvl="2" eaLnBrk="1" hangingPunct="1">
              <a:lnSpc>
                <a:spcPct val="70000"/>
              </a:lnSpc>
              <a:buFont typeface="Wingdings" pitchFamily="2" charset="2"/>
              <a:buNone/>
            </a:pPr>
            <a:r>
              <a:rPr lang="en-US" altLang="zh-CN" sz="2600" smtClean="0"/>
              <a:t>……………    </a:t>
            </a:r>
          </a:p>
        </p:txBody>
      </p:sp>
      <p:sp>
        <p:nvSpPr>
          <p:cNvPr id="2" name="日期占位符 1"/>
          <p:cNvSpPr>
            <a:spLocks noGrp="1"/>
          </p:cNvSpPr>
          <p:nvPr>
            <p:ph type="dt" sz="half" idx="10"/>
          </p:nvPr>
        </p:nvSpPr>
        <p:spPr/>
        <p:txBody>
          <a:bodyPr/>
          <a:lstStyle/>
          <a:p>
            <a:pPr>
              <a:defRPr/>
            </a:pPr>
            <a:fld id="{973B7EDD-DB4B-4823-B20E-F4DD6422536E}"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284</a:t>
            </a:fld>
            <a:endParaRPr lang="en-US" altLang="zh-CN"/>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71363" name="Rectangle 2"/>
          <p:cNvSpPr>
            <a:spLocks noGrp="1" noChangeArrowheads="1"/>
          </p:cNvSpPr>
          <p:nvPr>
            <p:ph type="title"/>
          </p:nvPr>
        </p:nvSpPr>
        <p:spPr/>
        <p:txBody>
          <a:bodyPr/>
          <a:lstStyle/>
          <a:p>
            <a:pPr eaLnBrk="1" hangingPunct="1"/>
            <a:r>
              <a:rPr lang="zh-CN" altLang="en-US" smtClean="0"/>
              <a:t>定义数据库结构（续）</a:t>
            </a:r>
          </a:p>
        </p:txBody>
      </p:sp>
      <p:sp>
        <p:nvSpPr>
          <p:cNvPr id="271364" name="Rectangle 3"/>
          <p:cNvSpPr>
            <a:spLocks noGrp="1" noChangeArrowheads="1"/>
          </p:cNvSpPr>
          <p:nvPr>
            <p:ph type="body" idx="1"/>
          </p:nvPr>
        </p:nvSpPr>
        <p:spPr>
          <a:xfrm>
            <a:off x="684213" y="1916113"/>
            <a:ext cx="7772400" cy="4114800"/>
          </a:xfrm>
        </p:spPr>
        <p:txBody>
          <a:bodyPr/>
          <a:lstStyle/>
          <a:p>
            <a:pPr eaLnBrk="1" hangingPunct="1">
              <a:buFont typeface="Wingdings" pitchFamily="2" charset="2"/>
              <a:buNone/>
            </a:pPr>
            <a:r>
              <a:rPr lang="en-US" altLang="zh-CN" sz="2600" smtClean="0"/>
              <a:t>   </a:t>
            </a:r>
            <a:r>
              <a:rPr lang="zh-CN" altLang="en-US" sz="2600" smtClean="0"/>
              <a:t>接下来是在这些基本表上定义视图：</a:t>
            </a:r>
          </a:p>
          <a:p>
            <a:pPr eaLnBrk="1" hangingPunct="1">
              <a:buFont typeface="Wingdings" pitchFamily="2" charset="2"/>
              <a:buNone/>
            </a:pPr>
            <a:r>
              <a:rPr lang="zh-CN" altLang="en-US" sz="2600" smtClean="0"/>
              <a:t>　　</a:t>
            </a:r>
            <a:r>
              <a:rPr lang="en-US" altLang="zh-CN" sz="2600" smtClean="0"/>
              <a:t>CREATE VIEW ....</a:t>
            </a:r>
          </a:p>
          <a:p>
            <a:pPr eaLnBrk="1" hangingPunct="1">
              <a:buFont typeface="Wingdings" pitchFamily="2" charset="2"/>
              <a:buNone/>
            </a:pPr>
            <a:r>
              <a:rPr lang="en-US" altLang="zh-CN" sz="2600" smtClean="0"/>
              <a:t>       	(</a:t>
            </a:r>
          </a:p>
          <a:p>
            <a:pPr eaLnBrk="1" hangingPunct="1">
              <a:buFont typeface="Wingdings" pitchFamily="2" charset="2"/>
              <a:buNone/>
            </a:pPr>
            <a:r>
              <a:rPr lang="en-US" altLang="zh-CN" sz="2600" smtClean="0"/>
              <a:t>     </a:t>
            </a:r>
            <a:r>
              <a:rPr lang="zh-CN" altLang="en-US" sz="2600" smtClean="0"/>
              <a:t>　		</a:t>
            </a:r>
            <a:r>
              <a:rPr lang="en-US" altLang="zh-CN" sz="2600" smtClean="0"/>
              <a:t>……………</a:t>
            </a:r>
          </a:p>
          <a:p>
            <a:pPr eaLnBrk="1" hangingPunct="1">
              <a:buFont typeface="Wingdings" pitchFamily="2" charset="2"/>
              <a:buNone/>
            </a:pPr>
            <a:r>
              <a:rPr lang="en-US" altLang="zh-CN" sz="2600" smtClean="0"/>
              <a:t>      	 );</a:t>
            </a:r>
          </a:p>
          <a:p>
            <a:pPr eaLnBrk="1" hangingPunct="1">
              <a:buFont typeface="Wingdings" pitchFamily="2" charset="2"/>
              <a:buNone/>
            </a:pPr>
            <a:r>
              <a:rPr lang="en-US" altLang="zh-CN" sz="2600" smtClean="0"/>
              <a:t>     	……………</a:t>
            </a:r>
          </a:p>
          <a:p>
            <a:pPr eaLnBrk="1" hangingPunct="1">
              <a:buFont typeface="Wingdings" pitchFamily="2" charset="2"/>
              <a:buNone/>
            </a:pPr>
            <a:endParaRPr lang="en-US" altLang="zh-CN" sz="2600" smtClean="0"/>
          </a:p>
          <a:p>
            <a:pPr eaLnBrk="1" hangingPunct="1">
              <a:buFont typeface="Wingdings" pitchFamily="2" charset="2"/>
              <a:buNone/>
            </a:pPr>
            <a:r>
              <a:rPr lang="en-US" altLang="zh-CN" sz="2600" smtClean="0"/>
              <a:t>	</a:t>
            </a:r>
            <a:r>
              <a:rPr lang="zh-CN" altLang="en-US" sz="2600" smtClean="0"/>
              <a:t>如果需要使用聚簇，在建基本表之前，应先用</a:t>
            </a:r>
            <a:r>
              <a:rPr lang="en-US" altLang="zh-CN" sz="2600" smtClean="0"/>
              <a:t>CREATE CLUSTER</a:t>
            </a:r>
            <a:r>
              <a:rPr lang="zh-CN" altLang="en-US" sz="2600" smtClean="0"/>
              <a:t>语句定义聚族。</a:t>
            </a:r>
          </a:p>
        </p:txBody>
      </p:sp>
      <p:sp>
        <p:nvSpPr>
          <p:cNvPr id="2" name="日期占位符 1"/>
          <p:cNvSpPr>
            <a:spLocks noGrp="1"/>
          </p:cNvSpPr>
          <p:nvPr>
            <p:ph type="dt" sz="half" idx="10"/>
          </p:nvPr>
        </p:nvSpPr>
        <p:spPr/>
        <p:txBody>
          <a:bodyPr/>
          <a:lstStyle/>
          <a:p>
            <a:pPr>
              <a:defRPr/>
            </a:pPr>
            <a:fld id="{DD4924C4-B2FD-40FF-99BC-DBFCDC2CAC39}"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285</a:t>
            </a:fld>
            <a:endParaRPr lang="en-US" altLang="zh-CN"/>
          </a:p>
        </p:txBody>
      </p:sp>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72387" name="Rectangle 2"/>
          <p:cNvSpPr>
            <a:spLocks noGrp="1" noChangeArrowheads="1"/>
          </p:cNvSpPr>
          <p:nvPr>
            <p:ph type="title"/>
          </p:nvPr>
        </p:nvSpPr>
        <p:spPr/>
        <p:txBody>
          <a:bodyPr/>
          <a:lstStyle/>
          <a:p>
            <a:pPr eaLnBrk="1" hangingPunct="1"/>
            <a:r>
              <a:rPr lang="zh-CN" altLang="en-US" smtClean="0"/>
              <a:t>二、数据装载</a:t>
            </a:r>
          </a:p>
        </p:txBody>
      </p:sp>
      <p:sp>
        <p:nvSpPr>
          <p:cNvPr id="272388" name="Rectangle 3"/>
          <p:cNvSpPr>
            <a:spLocks noGrp="1" noChangeArrowheads="1"/>
          </p:cNvSpPr>
          <p:nvPr>
            <p:ph type="body" idx="1"/>
          </p:nvPr>
        </p:nvSpPr>
        <p:spPr/>
        <p:txBody>
          <a:bodyPr/>
          <a:lstStyle/>
          <a:p>
            <a:pPr eaLnBrk="1" hangingPunct="1"/>
            <a:r>
              <a:rPr lang="zh-CN" altLang="en-US" sz="2600" smtClean="0"/>
              <a:t>数据库结构建立好后，就可以向数据库中装载数据了。组织数据入库是数据库实施阶段最主要的工作。</a:t>
            </a:r>
          </a:p>
          <a:p>
            <a:pPr eaLnBrk="1" hangingPunct="1"/>
            <a:endParaRPr lang="zh-CN" altLang="en-US" sz="2600" smtClean="0"/>
          </a:p>
          <a:p>
            <a:pPr eaLnBrk="1" hangingPunct="1"/>
            <a:r>
              <a:rPr lang="zh-CN" altLang="en-US" sz="2600" smtClean="0"/>
              <a:t>数据装载方法</a:t>
            </a:r>
          </a:p>
          <a:p>
            <a:pPr lvl="1" eaLnBrk="1" hangingPunct="1"/>
            <a:r>
              <a:rPr lang="zh-CN" altLang="en-US" smtClean="0"/>
              <a:t>人工方法</a:t>
            </a:r>
          </a:p>
          <a:p>
            <a:pPr lvl="1" eaLnBrk="1" hangingPunct="1"/>
            <a:r>
              <a:rPr lang="zh-CN" altLang="en-US" smtClean="0"/>
              <a:t>计算机辅助数据入库</a:t>
            </a:r>
          </a:p>
        </p:txBody>
      </p:sp>
      <p:sp>
        <p:nvSpPr>
          <p:cNvPr id="2" name="日期占位符 1"/>
          <p:cNvSpPr>
            <a:spLocks noGrp="1"/>
          </p:cNvSpPr>
          <p:nvPr>
            <p:ph type="dt" sz="half" idx="10"/>
          </p:nvPr>
        </p:nvSpPr>
        <p:spPr/>
        <p:txBody>
          <a:bodyPr/>
          <a:lstStyle/>
          <a:p>
            <a:pPr>
              <a:defRPr/>
            </a:pPr>
            <a:fld id="{FC55A422-D735-4371-934C-827509F40D88}"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286</a:t>
            </a:fld>
            <a:endParaRPr lang="en-US" altLang="zh-CN"/>
          </a:p>
        </p:txBody>
      </p:sp>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73411" name="Rectangle 2"/>
          <p:cNvSpPr>
            <a:spLocks noGrp="1" noChangeArrowheads="1"/>
          </p:cNvSpPr>
          <p:nvPr>
            <p:ph type="title"/>
          </p:nvPr>
        </p:nvSpPr>
        <p:spPr/>
        <p:txBody>
          <a:bodyPr/>
          <a:lstStyle/>
          <a:p>
            <a:pPr eaLnBrk="1" hangingPunct="1"/>
            <a:r>
              <a:rPr lang="zh-CN" altLang="en-US" smtClean="0"/>
              <a:t>数据装载（续）</a:t>
            </a:r>
          </a:p>
        </p:txBody>
      </p:sp>
      <p:sp>
        <p:nvSpPr>
          <p:cNvPr id="273412" name="Rectangle 3"/>
          <p:cNvSpPr>
            <a:spLocks noGrp="1" noChangeArrowheads="1"/>
          </p:cNvSpPr>
          <p:nvPr>
            <p:ph type="body" idx="1"/>
          </p:nvPr>
        </p:nvSpPr>
        <p:spPr>
          <a:xfrm>
            <a:off x="323850" y="1844675"/>
            <a:ext cx="8820150" cy="4114800"/>
          </a:xfrm>
        </p:spPr>
        <p:txBody>
          <a:bodyPr/>
          <a:lstStyle/>
          <a:p>
            <a:pPr eaLnBrk="1" hangingPunct="1"/>
            <a:r>
              <a:rPr lang="zh-CN" altLang="en-US" sz="2600" smtClean="0"/>
              <a:t>人工方法：适用于小型系统</a:t>
            </a:r>
          </a:p>
          <a:p>
            <a:pPr lvl="1" eaLnBrk="1" hangingPunct="1"/>
            <a:r>
              <a:rPr lang="zh-CN" altLang="en-US" sz="2200" smtClean="0"/>
              <a:t>步骤</a:t>
            </a:r>
          </a:p>
          <a:p>
            <a:pPr lvl="1" eaLnBrk="1" hangingPunct="1">
              <a:buFont typeface="Wingdings" pitchFamily="2" charset="2"/>
              <a:buNone/>
            </a:pPr>
            <a:r>
              <a:rPr lang="en-US" altLang="zh-CN" smtClean="0"/>
              <a:t>1) </a:t>
            </a:r>
            <a:r>
              <a:rPr lang="zh-CN" altLang="en-US" smtClean="0">
                <a:solidFill>
                  <a:schemeClr val="accent2"/>
                </a:solidFill>
              </a:rPr>
              <a:t>筛选数据</a:t>
            </a:r>
            <a:r>
              <a:rPr lang="zh-CN" altLang="en-US" smtClean="0"/>
              <a:t>。需要装入数据库中的数据通常都分散在各个部门的数据文件或原始凭证中，所以首先必须把需要入库的数据筛选出来。</a:t>
            </a:r>
          </a:p>
          <a:p>
            <a:pPr lvl="1" eaLnBrk="1" hangingPunct="1">
              <a:buFont typeface="Wingdings" pitchFamily="2" charset="2"/>
              <a:buNone/>
            </a:pPr>
            <a:r>
              <a:rPr lang="en-US" altLang="zh-CN" smtClean="0"/>
              <a:t>2) </a:t>
            </a:r>
            <a:r>
              <a:rPr lang="zh-CN" altLang="en-US" smtClean="0">
                <a:solidFill>
                  <a:schemeClr val="accent2"/>
                </a:solidFill>
              </a:rPr>
              <a:t>转换数据格式</a:t>
            </a:r>
            <a:r>
              <a:rPr lang="zh-CN" altLang="en-US" smtClean="0"/>
              <a:t>。筛选出来的需要入库的数据，其格式往往不符合数据库要求，还需要进行转换。这种转换有时可能很复杂。</a:t>
            </a:r>
          </a:p>
          <a:p>
            <a:pPr lvl="1" eaLnBrk="1" hangingPunct="1">
              <a:buFont typeface="Wingdings" pitchFamily="2" charset="2"/>
              <a:buNone/>
            </a:pPr>
            <a:r>
              <a:rPr lang="zh-CN" altLang="en-US" smtClean="0"/>
              <a:t> </a:t>
            </a:r>
            <a:r>
              <a:rPr lang="en-US" altLang="zh-CN" smtClean="0"/>
              <a:t>3) </a:t>
            </a:r>
            <a:r>
              <a:rPr lang="zh-CN" altLang="en-US" smtClean="0">
                <a:solidFill>
                  <a:schemeClr val="accent2"/>
                </a:solidFill>
              </a:rPr>
              <a:t>输入数据</a:t>
            </a:r>
            <a:r>
              <a:rPr lang="zh-CN" altLang="en-US" smtClean="0"/>
              <a:t>。将转换好的数据输入计算机中。</a:t>
            </a:r>
          </a:p>
          <a:p>
            <a:pPr lvl="1" eaLnBrk="1" hangingPunct="1">
              <a:buFont typeface="Wingdings" pitchFamily="2" charset="2"/>
              <a:buNone/>
            </a:pPr>
            <a:r>
              <a:rPr lang="zh-CN" altLang="en-US" smtClean="0"/>
              <a:t> </a:t>
            </a:r>
            <a:r>
              <a:rPr lang="en-US" altLang="zh-CN" smtClean="0"/>
              <a:t>4) </a:t>
            </a:r>
            <a:r>
              <a:rPr lang="zh-CN" altLang="en-US" smtClean="0">
                <a:solidFill>
                  <a:schemeClr val="accent2"/>
                </a:solidFill>
              </a:rPr>
              <a:t>校验数据</a:t>
            </a:r>
            <a:r>
              <a:rPr lang="zh-CN" altLang="en-US" smtClean="0"/>
              <a:t>。检查输入的数据是否有误。</a:t>
            </a:r>
          </a:p>
          <a:p>
            <a:pPr eaLnBrk="1" hangingPunct="1">
              <a:buFont typeface="Wingdings" pitchFamily="2" charset="2"/>
              <a:buNone/>
            </a:pPr>
            <a:endParaRPr lang="en-US" altLang="zh-CN" smtClean="0"/>
          </a:p>
        </p:txBody>
      </p:sp>
      <p:sp>
        <p:nvSpPr>
          <p:cNvPr id="2" name="日期占位符 1"/>
          <p:cNvSpPr>
            <a:spLocks noGrp="1"/>
          </p:cNvSpPr>
          <p:nvPr>
            <p:ph type="dt" sz="half" idx="10"/>
          </p:nvPr>
        </p:nvSpPr>
        <p:spPr/>
        <p:txBody>
          <a:bodyPr/>
          <a:lstStyle/>
          <a:p>
            <a:pPr>
              <a:defRPr/>
            </a:pPr>
            <a:fld id="{B88ED9C2-D101-490D-8D1F-F83E586FCC35}"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287</a:t>
            </a:fld>
            <a:endParaRPr lang="en-US" altLang="zh-CN"/>
          </a:p>
        </p:txBody>
      </p:sp>
    </p:spTree>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74435" name="Rectangle 2"/>
          <p:cNvSpPr>
            <a:spLocks noGrp="1" noChangeArrowheads="1"/>
          </p:cNvSpPr>
          <p:nvPr>
            <p:ph type="title"/>
          </p:nvPr>
        </p:nvSpPr>
        <p:spPr/>
        <p:txBody>
          <a:bodyPr/>
          <a:lstStyle/>
          <a:p>
            <a:pPr eaLnBrk="1" hangingPunct="1"/>
            <a:r>
              <a:rPr lang="zh-CN" altLang="en-US" smtClean="0"/>
              <a:t>数据装载（续）</a:t>
            </a:r>
          </a:p>
        </p:txBody>
      </p:sp>
      <p:sp>
        <p:nvSpPr>
          <p:cNvPr id="274436" name="Rectangle 3"/>
          <p:cNvSpPr>
            <a:spLocks noGrp="1" noChangeArrowheads="1"/>
          </p:cNvSpPr>
          <p:nvPr>
            <p:ph type="body" idx="1"/>
          </p:nvPr>
        </p:nvSpPr>
        <p:spPr>
          <a:xfrm>
            <a:off x="395288" y="1916113"/>
            <a:ext cx="8353425" cy="4114800"/>
          </a:xfrm>
        </p:spPr>
        <p:txBody>
          <a:bodyPr/>
          <a:lstStyle/>
          <a:p>
            <a:pPr eaLnBrk="1" hangingPunct="1"/>
            <a:r>
              <a:rPr lang="zh-CN" altLang="en-US" sz="2600" smtClean="0"/>
              <a:t>计算机辅助数据入库：适用于中大型系统</a:t>
            </a:r>
          </a:p>
          <a:p>
            <a:pPr lvl="1" eaLnBrk="1" hangingPunct="1"/>
            <a:r>
              <a:rPr lang="zh-CN" altLang="en-US" smtClean="0"/>
              <a:t>步骤</a:t>
            </a:r>
          </a:p>
          <a:p>
            <a:pPr lvl="2" eaLnBrk="1" hangingPunct="1">
              <a:buFont typeface="Wingdings" pitchFamily="2" charset="2"/>
              <a:buNone/>
            </a:pPr>
            <a:r>
              <a:rPr lang="en-US" altLang="zh-CN" smtClean="0"/>
              <a:t>1)</a:t>
            </a:r>
            <a:r>
              <a:rPr lang="en-US" altLang="zh-CN" sz="2600" smtClean="0"/>
              <a:t> </a:t>
            </a:r>
            <a:r>
              <a:rPr lang="zh-CN" altLang="en-US" sz="2600" smtClean="0">
                <a:solidFill>
                  <a:schemeClr val="accent2"/>
                </a:solidFill>
              </a:rPr>
              <a:t>筛选数据</a:t>
            </a:r>
            <a:endParaRPr lang="zh-CN" altLang="en-US" sz="2600" smtClean="0"/>
          </a:p>
          <a:p>
            <a:pPr lvl="2" eaLnBrk="1" hangingPunct="1">
              <a:buFont typeface="Wingdings" pitchFamily="2" charset="2"/>
              <a:buNone/>
            </a:pPr>
            <a:r>
              <a:rPr lang="en-US" altLang="zh-CN" sz="2600" smtClean="0"/>
              <a:t>2) </a:t>
            </a:r>
            <a:r>
              <a:rPr lang="zh-CN" altLang="en-US" sz="2600" smtClean="0">
                <a:solidFill>
                  <a:schemeClr val="accent2"/>
                </a:solidFill>
              </a:rPr>
              <a:t>输入数据</a:t>
            </a:r>
            <a:r>
              <a:rPr lang="zh-CN" altLang="en-US" sz="2600" smtClean="0"/>
              <a:t>。由录入员将原始数据直接输入计算机中。数据输入子系统应提供输入界面。</a:t>
            </a:r>
          </a:p>
          <a:p>
            <a:pPr lvl="2" eaLnBrk="1" hangingPunct="1">
              <a:buFont typeface="Wingdings" pitchFamily="2" charset="2"/>
              <a:buNone/>
            </a:pPr>
            <a:r>
              <a:rPr lang="en-US" altLang="zh-CN" sz="2600" smtClean="0"/>
              <a:t>3) </a:t>
            </a:r>
            <a:r>
              <a:rPr lang="zh-CN" altLang="en-US" sz="2600" smtClean="0">
                <a:solidFill>
                  <a:schemeClr val="accent2"/>
                </a:solidFill>
              </a:rPr>
              <a:t>校验数据</a:t>
            </a:r>
            <a:r>
              <a:rPr lang="zh-CN" altLang="en-US" sz="2600" smtClean="0"/>
              <a:t>。数据输入子系统采用多种检验技术检查输入数据的正确性。</a:t>
            </a:r>
          </a:p>
        </p:txBody>
      </p:sp>
      <p:sp>
        <p:nvSpPr>
          <p:cNvPr id="2" name="日期占位符 1"/>
          <p:cNvSpPr>
            <a:spLocks noGrp="1"/>
          </p:cNvSpPr>
          <p:nvPr>
            <p:ph type="dt" sz="half" idx="10"/>
          </p:nvPr>
        </p:nvSpPr>
        <p:spPr/>
        <p:txBody>
          <a:bodyPr/>
          <a:lstStyle/>
          <a:p>
            <a:pPr>
              <a:defRPr/>
            </a:pPr>
            <a:fld id="{DDFB77FC-B46C-404A-8CB0-2B7E39C1BC67}"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288</a:t>
            </a:fld>
            <a:endParaRPr lang="en-US" altLang="zh-CN"/>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75459" name="Rectangle 2"/>
          <p:cNvSpPr>
            <a:spLocks noGrp="1" noChangeArrowheads="1"/>
          </p:cNvSpPr>
          <p:nvPr>
            <p:ph type="title"/>
          </p:nvPr>
        </p:nvSpPr>
        <p:spPr/>
        <p:txBody>
          <a:bodyPr/>
          <a:lstStyle/>
          <a:p>
            <a:pPr eaLnBrk="1" hangingPunct="1"/>
            <a:r>
              <a:rPr lang="zh-CN" altLang="en-US" smtClean="0"/>
              <a:t>数据装载（续）</a:t>
            </a:r>
          </a:p>
        </p:txBody>
      </p:sp>
      <p:sp>
        <p:nvSpPr>
          <p:cNvPr id="275460" name="Rectangle 3"/>
          <p:cNvSpPr>
            <a:spLocks noGrp="1" noChangeArrowheads="1"/>
          </p:cNvSpPr>
          <p:nvPr>
            <p:ph type="body" idx="1"/>
          </p:nvPr>
        </p:nvSpPr>
        <p:spPr>
          <a:xfrm>
            <a:off x="323850" y="1989138"/>
            <a:ext cx="7772400" cy="4114800"/>
          </a:xfrm>
        </p:spPr>
        <p:txBody>
          <a:bodyPr/>
          <a:lstStyle/>
          <a:p>
            <a:pPr lvl="2" eaLnBrk="1" hangingPunct="1">
              <a:buFont typeface="Wingdings" pitchFamily="2" charset="2"/>
              <a:buNone/>
            </a:pPr>
            <a:r>
              <a:rPr lang="en-US" altLang="zh-CN" smtClean="0"/>
              <a:t>4)</a:t>
            </a:r>
            <a:r>
              <a:rPr lang="en-US" altLang="zh-CN" smtClean="0">
                <a:solidFill>
                  <a:schemeClr val="accent2"/>
                </a:solidFill>
              </a:rPr>
              <a:t> </a:t>
            </a:r>
            <a:r>
              <a:rPr lang="zh-CN" altLang="en-US" sz="2600" smtClean="0">
                <a:solidFill>
                  <a:schemeClr val="accent2"/>
                </a:solidFill>
              </a:rPr>
              <a:t>转换数据</a:t>
            </a:r>
            <a:r>
              <a:rPr lang="zh-CN" altLang="en-US" sz="2600" smtClean="0"/>
              <a:t>。数据输入子系统根据数据库系统的要求，从录入的数据中</a:t>
            </a:r>
            <a:r>
              <a:rPr lang="zh-CN" altLang="en-US" sz="2600" smtClean="0">
                <a:solidFill>
                  <a:srgbClr val="0000FF"/>
                </a:solidFill>
              </a:rPr>
              <a:t>抽取</a:t>
            </a:r>
            <a:r>
              <a:rPr lang="zh-CN" altLang="en-US" sz="2600" smtClean="0"/>
              <a:t>有用成分，对其进行</a:t>
            </a:r>
            <a:r>
              <a:rPr lang="zh-CN" altLang="en-US" sz="2600" smtClean="0">
                <a:solidFill>
                  <a:srgbClr val="0000FF"/>
                </a:solidFill>
              </a:rPr>
              <a:t>分类</a:t>
            </a:r>
            <a:r>
              <a:rPr lang="zh-CN" altLang="en-US" sz="2600" smtClean="0"/>
              <a:t>，然后</a:t>
            </a:r>
            <a:r>
              <a:rPr lang="zh-CN" altLang="en-US" sz="2600" smtClean="0">
                <a:solidFill>
                  <a:srgbClr val="0000FF"/>
                </a:solidFill>
              </a:rPr>
              <a:t>转换</a:t>
            </a:r>
            <a:r>
              <a:rPr lang="zh-CN" altLang="en-US" sz="2600" smtClean="0"/>
              <a:t>数据格式。抽取、分类和转换数据是数据输入子系统的主要工作，也是数据输入子系统的复杂性所在。</a:t>
            </a:r>
          </a:p>
          <a:p>
            <a:pPr lvl="2" eaLnBrk="1" hangingPunct="1">
              <a:buFont typeface="Wingdings" pitchFamily="2" charset="2"/>
              <a:buNone/>
            </a:pPr>
            <a:r>
              <a:rPr lang="en-US" altLang="zh-CN" sz="2600" smtClean="0"/>
              <a:t>5) </a:t>
            </a:r>
            <a:r>
              <a:rPr lang="zh-CN" altLang="en-US" sz="2600" smtClean="0">
                <a:solidFill>
                  <a:schemeClr val="accent2"/>
                </a:solidFill>
              </a:rPr>
              <a:t>综合数据</a:t>
            </a:r>
            <a:r>
              <a:rPr lang="zh-CN" altLang="en-US" sz="2600" smtClean="0"/>
              <a:t>。数据输入子系统对转换好的数据根据系统的要求进一步综合成最终数据</a:t>
            </a:r>
            <a:r>
              <a:rPr lang="zh-CN" altLang="en-US" smtClean="0"/>
              <a:t>。</a:t>
            </a:r>
          </a:p>
        </p:txBody>
      </p:sp>
      <p:sp>
        <p:nvSpPr>
          <p:cNvPr id="2" name="日期占位符 1"/>
          <p:cNvSpPr>
            <a:spLocks noGrp="1"/>
          </p:cNvSpPr>
          <p:nvPr>
            <p:ph type="dt" sz="half" idx="10"/>
          </p:nvPr>
        </p:nvSpPr>
        <p:spPr/>
        <p:txBody>
          <a:bodyPr/>
          <a:lstStyle/>
          <a:p>
            <a:pPr>
              <a:defRPr/>
            </a:pPr>
            <a:fld id="{8D83B3BF-F3F9-4985-8778-4ABD3DD57E5A}"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289</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页脚占位符 2"/>
          <p:cNvSpPr>
            <a:spLocks noGrp="1"/>
          </p:cNvSpPr>
          <p:nvPr>
            <p:ph type="ftr" sz="quarter" idx="11"/>
          </p:nvPr>
        </p:nvSpPr>
        <p:spPr/>
        <p:txBody>
          <a:bodyPr/>
          <a:lstStyle/>
          <a:p>
            <a:pPr>
              <a:defRPr/>
            </a:pPr>
            <a:r>
              <a:rPr lang="en-US" altLang="zh-CN" smtClean="0"/>
              <a:t>An Introduction to Database System  /314</a:t>
            </a:r>
            <a:endParaRPr lang="en-US" altLang="zh-CN"/>
          </a:p>
        </p:txBody>
      </p:sp>
      <p:grpSp>
        <p:nvGrpSpPr>
          <p:cNvPr id="30723" name="Group 2"/>
          <p:cNvGrpSpPr>
            <a:grpSpLocks/>
          </p:cNvGrpSpPr>
          <p:nvPr/>
        </p:nvGrpSpPr>
        <p:grpSpPr bwMode="auto">
          <a:xfrm>
            <a:off x="6981825" y="2295096"/>
            <a:ext cx="862013" cy="785813"/>
            <a:chOff x="2307" y="9986"/>
            <a:chExt cx="1357" cy="1328"/>
          </a:xfrm>
        </p:grpSpPr>
        <p:sp>
          <p:nvSpPr>
            <p:cNvPr id="30849" name="Rectangle 3"/>
            <p:cNvSpPr>
              <a:spLocks noChangeArrowheads="1"/>
            </p:cNvSpPr>
            <p:nvPr/>
          </p:nvSpPr>
          <p:spPr bwMode="auto">
            <a:xfrm>
              <a:off x="2308" y="9986"/>
              <a:ext cx="1350" cy="1328"/>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kumimoji="1" lang="en-US" altLang="zh-CN" sz="700">
                  <a:latin typeface="Times New Roman" pitchFamily="18" charset="0"/>
                </a:rPr>
                <a:t> </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30850" name="Line 4"/>
            <p:cNvSpPr>
              <a:spLocks noChangeShapeType="1"/>
            </p:cNvSpPr>
            <p:nvPr/>
          </p:nvSpPr>
          <p:spPr bwMode="auto">
            <a:xfrm flipV="1">
              <a:off x="2307" y="10350"/>
              <a:ext cx="135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51" name="Oval 5"/>
            <p:cNvSpPr>
              <a:spLocks noChangeArrowheads="1"/>
            </p:cNvSpPr>
            <p:nvPr/>
          </p:nvSpPr>
          <p:spPr bwMode="auto">
            <a:xfrm>
              <a:off x="2655" y="10707"/>
              <a:ext cx="179" cy="179"/>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52" name="Oval 6"/>
            <p:cNvSpPr>
              <a:spLocks noChangeArrowheads="1"/>
            </p:cNvSpPr>
            <p:nvPr/>
          </p:nvSpPr>
          <p:spPr bwMode="auto">
            <a:xfrm>
              <a:off x="3171" y="10707"/>
              <a:ext cx="179" cy="179"/>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53" name="Oval 7"/>
            <p:cNvSpPr>
              <a:spLocks noChangeArrowheads="1"/>
            </p:cNvSpPr>
            <p:nvPr/>
          </p:nvSpPr>
          <p:spPr bwMode="auto">
            <a:xfrm>
              <a:off x="3172" y="10992"/>
              <a:ext cx="179" cy="179"/>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0854" name="Group 8"/>
            <p:cNvGrpSpPr>
              <a:grpSpLocks/>
            </p:cNvGrpSpPr>
            <p:nvPr/>
          </p:nvGrpSpPr>
          <p:grpSpPr bwMode="auto">
            <a:xfrm>
              <a:off x="3148" y="10418"/>
              <a:ext cx="231" cy="155"/>
              <a:chOff x="3148" y="10418"/>
              <a:chExt cx="126" cy="126"/>
            </a:xfrm>
          </p:grpSpPr>
          <p:sp>
            <p:nvSpPr>
              <p:cNvPr id="30862" name="Line 9"/>
              <p:cNvSpPr>
                <a:spLocks noChangeShapeType="1"/>
              </p:cNvSpPr>
              <p:nvPr/>
            </p:nvSpPr>
            <p:spPr bwMode="auto">
              <a:xfrm>
                <a:off x="3150" y="10418"/>
                <a:ext cx="0" cy="12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63" name="Line 10"/>
              <p:cNvSpPr>
                <a:spLocks noChangeShapeType="1"/>
              </p:cNvSpPr>
              <p:nvPr/>
            </p:nvSpPr>
            <p:spPr bwMode="auto">
              <a:xfrm rot="5400000">
                <a:off x="3211" y="10475"/>
                <a:ext cx="0" cy="12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64" name="Line 11"/>
              <p:cNvSpPr>
                <a:spLocks noChangeShapeType="1"/>
              </p:cNvSpPr>
              <p:nvPr/>
            </p:nvSpPr>
            <p:spPr bwMode="auto">
              <a:xfrm rot="5400000">
                <a:off x="3211" y="10358"/>
                <a:ext cx="0" cy="12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855" name="Line 12"/>
            <p:cNvSpPr>
              <a:spLocks noChangeShapeType="1"/>
            </p:cNvSpPr>
            <p:nvPr/>
          </p:nvSpPr>
          <p:spPr bwMode="auto">
            <a:xfrm>
              <a:off x="3270" y="10568"/>
              <a:ext cx="0" cy="135"/>
            </a:xfrm>
            <a:prstGeom prst="line">
              <a:avLst/>
            </a:prstGeom>
            <a:noFill/>
            <a:ln w="3175">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856" name="Line 13"/>
            <p:cNvSpPr>
              <a:spLocks noChangeShapeType="1"/>
            </p:cNvSpPr>
            <p:nvPr/>
          </p:nvSpPr>
          <p:spPr bwMode="auto">
            <a:xfrm>
              <a:off x="2843" y="10808"/>
              <a:ext cx="330" cy="0"/>
            </a:xfrm>
            <a:prstGeom prst="line">
              <a:avLst/>
            </a:prstGeom>
            <a:noFill/>
            <a:ln w="3175">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857" name="Line 14"/>
            <p:cNvSpPr>
              <a:spLocks noChangeShapeType="1"/>
            </p:cNvSpPr>
            <p:nvPr/>
          </p:nvSpPr>
          <p:spPr bwMode="auto">
            <a:xfrm>
              <a:off x="3270" y="10883"/>
              <a:ext cx="0" cy="112"/>
            </a:xfrm>
            <a:prstGeom prst="line">
              <a:avLst/>
            </a:prstGeom>
            <a:noFill/>
            <a:ln w="3175">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858" name="Line 15"/>
            <p:cNvSpPr>
              <a:spLocks noChangeShapeType="1"/>
            </p:cNvSpPr>
            <p:nvPr/>
          </p:nvSpPr>
          <p:spPr bwMode="auto">
            <a:xfrm>
              <a:off x="3371" y="11081"/>
              <a:ext cx="209" cy="0"/>
            </a:xfrm>
            <a:prstGeom prst="line">
              <a:avLst/>
            </a:prstGeom>
            <a:noFill/>
            <a:ln w="3175">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859" name="Line 16"/>
            <p:cNvSpPr>
              <a:spLocks noChangeShapeType="1"/>
            </p:cNvSpPr>
            <p:nvPr/>
          </p:nvSpPr>
          <p:spPr bwMode="auto">
            <a:xfrm>
              <a:off x="2442" y="10797"/>
              <a:ext cx="209" cy="0"/>
            </a:xfrm>
            <a:prstGeom prst="line">
              <a:avLst/>
            </a:prstGeom>
            <a:noFill/>
            <a:ln w="3175">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860" name="Line 17"/>
            <p:cNvSpPr>
              <a:spLocks noChangeShapeType="1"/>
            </p:cNvSpPr>
            <p:nvPr/>
          </p:nvSpPr>
          <p:spPr bwMode="auto">
            <a:xfrm flipV="1">
              <a:off x="2314" y="10110"/>
              <a:ext cx="1350" cy="0"/>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61" name="Line 18"/>
            <p:cNvSpPr>
              <a:spLocks noChangeShapeType="1"/>
            </p:cNvSpPr>
            <p:nvPr/>
          </p:nvSpPr>
          <p:spPr bwMode="auto">
            <a:xfrm flipV="1">
              <a:off x="2307" y="10231"/>
              <a:ext cx="1350" cy="0"/>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724" name="Group 19"/>
          <p:cNvGrpSpPr>
            <a:grpSpLocks/>
          </p:cNvGrpSpPr>
          <p:nvPr/>
        </p:nvGrpSpPr>
        <p:grpSpPr bwMode="auto">
          <a:xfrm>
            <a:off x="3681437" y="2573068"/>
            <a:ext cx="881063" cy="434975"/>
            <a:chOff x="2126" y="10319"/>
            <a:chExt cx="1387" cy="685"/>
          </a:xfrm>
        </p:grpSpPr>
        <p:sp>
          <p:nvSpPr>
            <p:cNvPr id="30840" name="Rectangle 20"/>
            <p:cNvSpPr>
              <a:spLocks noChangeArrowheads="1"/>
            </p:cNvSpPr>
            <p:nvPr/>
          </p:nvSpPr>
          <p:spPr bwMode="auto">
            <a:xfrm>
              <a:off x="2126" y="10335"/>
              <a:ext cx="345" cy="16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41" name="Rectangle 21"/>
            <p:cNvSpPr>
              <a:spLocks noChangeArrowheads="1"/>
            </p:cNvSpPr>
            <p:nvPr/>
          </p:nvSpPr>
          <p:spPr bwMode="auto">
            <a:xfrm>
              <a:off x="3168" y="10840"/>
              <a:ext cx="345" cy="164"/>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42" name="Rectangle 22"/>
            <p:cNvSpPr>
              <a:spLocks noChangeArrowheads="1"/>
            </p:cNvSpPr>
            <p:nvPr/>
          </p:nvSpPr>
          <p:spPr bwMode="auto">
            <a:xfrm>
              <a:off x="3168" y="10350"/>
              <a:ext cx="345" cy="16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43" name="AutoShape 23"/>
            <p:cNvSpPr>
              <a:spLocks noChangeArrowheads="1"/>
            </p:cNvSpPr>
            <p:nvPr/>
          </p:nvSpPr>
          <p:spPr bwMode="auto">
            <a:xfrm>
              <a:off x="2611" y="10319"/>
              <a:ext cx="405" cy="195"/>
            </a:xfrm>
            <a:prstGeom prst="diamond">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44" name="AutoShape 24"/>
            <p:cNvSpPr>
              <a:spLocks noChangeArrowheads="1"/>
            </p:cNvSpPr>
            <p:nvPr/>
          </p:nvSpPr>
          <p:spPr bwMode="auto">
            <a:xfrm rot="1500000">
              <a:off x="2535" y="10613"/>
              <a:ext cx="405" cy="195"/>
            </a:xfrm>
            <a:prstGeom prst="diamond">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45" name="Line 25"/>
            <p:cNvSpPr>
              <a:spLocks noChangeShapeType="1"/>
            </p:cNvSpPr>
            <p:nvPr/>
          </p:nvSpPr>
          <p:spPr bwMode="auto">
            <a:xfrm>
              <a:off x="2299" y="10501"/>
              <a:ext cx="262" cy="12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46" name="Line 26"/>
            <p:cNvSpPr>
              <a:spLocks noChangeShapeType="1"/>
            </p:cNvSpPr>
            <p:nvPr/>
          </p:nvSpPr>
          <p:spPr bwMode="auto">
            <a:xfrm>
              <a:off x="2926" y="10789"/>
              <a:ext cx="247" cy="12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47" name="Line 27"/>
            <p:cNvSpPr>
              <a:spLocks noChangeShapeType="1"/>
            </p:cNvSpPr>
            <p:nvPr/>
          </p:nvSpPr>
          <p:spPr bwMode="auto">
            <a:xfrm>
              <a:off x="2471" y="10417"/>
              <a:ext cx="142"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48" name="Line 28"/>
            <p:cNvSpPr>
              <a:spLocks noChangeShapeType="1"/>
            </p:cNvSpPr>
            <p:nvPr/>
          </p:nvSpPr>
          <p:spPr bwMode="auto">
            <a:xfrm>
              <a:off x="3015" y="10417"/>
              <a:ext cx="142"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725" name="Group 29"/>
          <p:cNvGrpSpPr>
            <a:grpSpLocks/>
          </p:cNvGrpSpPr>
          <p:nvPr/>
        </p:nvGrpSpPr>
        <p:grpSpPr bwMode="auto">
          <a:xfrm>
            <a:off x="3962400" y="3505200"/>
            <a:ext cx="762000" cy="361950"/>
            <a:chOff x="2145" y="9780"/>
            <a:chExt cx="1320" cy="765"/>
          </a:xfrm>
        </p:grpSpPr>
        <p:sp>
          <p:nvSpPr>
            <p:cNvPr id="30835" name="Rectangle 30"/>
            <p:cNvSpPr>
              <a:spLocks noChangeArrowheads="1"/>
            </p:cNvSpPr>
            <p:nvPr/>
          </p:nvSpPr>
          <p:spPr bwMode="auto">
            <a:xfrm>
              <a:off x="2145" y="9780"/>
              <a:ext cx="525" cy="24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36" name="Rectangle 31"/>
            <p:cNvSpPr>
              <a:spLocks noChangeArrowheads="1"/>
            </p:cNvSpPr>
            <p:nvPr/>
          </p:nvSpPr>
          <p:spPr bwMode="auto">
            <a:xfrm>
              <a:off x="2940" y="9780"/>
              <a:ext cx="525" cy="24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37" name="Line 32"/>
            <p:cNvSpPr>
              <a:spLocks noChangeShapeType="1"/>
            </p:cNvSpPr>
            <p:nvPr/>
          </p:nvSpPr>
          <p:spPr bwMode="auto">
            <a:xfrm>
              <a:off x="2400" y="10020"/>
              <a:ext cx="315" cy="285"/>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838" name="Line 33"/>
            <p:cNvSpPr>
              <a:spLocks noChangeShapeType="1"/>
            </p:cNvSpPr>
            <p:nvPr/>
          </p:nvSpPr>
          <p:spPr bwMode="auto">
            <a:xfrm flipH="1">
              <a:off x="2835" y="10015"/>
              <a:ext cx="337" cy="305"/>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839" name="Rectangle 34"/>
            <p:cNvSpPr>
              <a:spLocks noChangeArrowheads="1"/>
            </p:cNvSpPr>
            <p:nvPr/>
          </p:nvSpPr>
          <p:spPr bwMode="auto">
            <a:xfrm>
              <a:off x="2505" y="10305"/>
              <a:ext cx="525" cy="24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0726" name="Group 35"/>
          <p:cNvGrpSpPr>
            <a:grpSpLocks/>
          </p:cNvGrpSpPr>
          <p:nvPr/>
        </p:nvGrpSpPr>
        <p:grpSpPr bwMode="auto">
          <a:xfrm>
            <a:off x="2819400" y="3581400"/>
            <a:ext cx="515938" cy="300038"/>
            <a:chOff x="1834" y="9913"/>
            <a:chExt cx="1226" cy="614"/>
          </a:xfrm>
        </p:grpSpPr>
        <p:sp>
          <p:nvSpPr>
            <p:cNvPr id="30827" name="Rectangle 36"/>
            <p:cNvSpPr>
              <a:spLocks noChangeArrowheads="1"/>
            </p:cNvSpPr>
            <p:nvPr/>
          </p:nvSpPr>
          <p:spPr bwMode="auto">
            <a:xfrm>
              <a:off x="1845" y="9915"/>
              <a:ext cx="1215" cy="608"/>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28" name="Line 37"/>
            <p:cNvSpPr>
              <a:spLocks noChangeShapeType="1"/>
            </p:cNvSpPr>
            <p:nvPr/>
          </p:nvSpPr>
          <p:spPr bwMode="auto">
            <a:xfrm>
              <a:off x="1845" y="10021"/>
              <a:ext cx="121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29" name="Line 38"/>
            <p:cNvSpPr>
              <a:spLocks noChangeShapeType="1"/>
            </p:cNvSpPr>
            <p:nvPr/>
          </p:nvSpPr>
          <p:spPr bwMode="auto">
            <a:xfrm>
              <a:off x="1845" y="10125"/>
              <a:ext cx="121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30" name="Line 39"/>
            <p:cNvSpPr>
              <a:spLocks noChangeShapeType="1"/>
            </p:cNvSpPr>
            <p:nvPr/>
          </p:nvSpPr>
          <p:spPr bwMode="auto">
            <a:xfrm>
              <a:off x="1834" y="10229"/>
              <a:ext cx="121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31" name="Line 40"/>
            <p:cNvSpPr>
              <a:spLocks noChangeShapeType="1"/>
            </p:cNvSpPr>
            <p:nvPr/>
          </p:nvSpPr>
          <p:spPr bwMode="auto">
            <a:xfrm>
              <a:off x="1845" y="10335"/>
              <a:ext cx="121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32" name="Line 41"/>
            <p:cNvSpPr>
              <a:spLocks noChangeShapeType="1"/>
            </p:cNvSpPr>
            <p:nvPr/>
          </p:nvSpPr>
          <p:spPr bwMode="auto">
            <a:xfrm>
              <a:off x="1845" y="10433"/>
              <a:ext cx="121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33" name="Line 42"/>
            <p:cNvSpPr>
              <a:spLocks noChangeShapeType="1"/>
            </p:cNvSpPr>
            <p:nvPr/>
          </p:nvSpPr>
          <p:spPr bwMode="auto">
            <a:xfrm rot="5400000">
              <a:off x="1933" y="10217"/>
              <a:ext cx="607"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34" name="Line 43"/>
            <p:cNvSpPr>
              <a:spLocks noChangeShapeType="1"/>
            </p:cNvSpPr>
            <p:nvPr/>
          </p:nvSpPr>
          <p:spPr bwMode="auto">
            <a:xfrm rot="5400000">
              <a:off x="2342" y="10223"/>
              <a:ext cx="608"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727" name="Group 44"/>
          <p:cNvGrpSpPr>
            <a:grpSpLocks/>
          </p:cNvGrpSpPr>
          <p:nvPr/>
        </p:nvGrpSpPr>
        <p:grpSpPr bwMode="auto">
          <a:xfrm>
            <a:off x="6629400" y="3276600"/>
            <a:ext cx="1066800" cy="574675"/>
            <a:chOff x="2640" y="9825"/>
            <a:chExt cx="1965" cy="904"/>
          </a:xfrm>
        </p:grpSpPr>
        <p:sp>
          <p:nvSpPr>
            <p:cNvPr id="30813" name="Rectangle 45"/>
            <p:cNvSpPr>
              <a:spLocks noChangeArrowheads="1"/>
            </p:cNvSpPr>
            <p:nvPr/>
          </p:nvSpPr>
          <p:spPr bwMode="auto">
            <a:xfrm>
              <a:off x="2640" y="10215"/>
              <a:ext cx="477" cy="179"/>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14" name="Rectangle 46"/>
            <p:cNvSpPr>
              <a:spLocks noChangeArrowheads="1"/>
            </p:cNvSpPr>
            <p:nvPr/>
          </p:nvSpPr>
          <p:spPr bwMode="auto">
            <a:xfrm>
              <a:off x="3363" y="10215"/>
              <a:ext cx="477" cy="179"/>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15" name="Rectangle 47"/>
            <p:cNvSpPr>
              <a:spLocks noChangeArrowheads="1"/>
            </p:cNvSpPr>
            <p:nvPr/>
          </p:nvSpPr>
          <p:spPr bwMode="auto">
            <a:xfrm>
              <a:off x="2967" y="10550"/>
              <a:ext cx="478" cy="179"/>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16" name="Rectangle 48"/>
            <p:cNvSpPr>
              <a:spLocks noChangeArrowheads="1"/>
            </p:cNvSpPr>
            <p:nvPr/>
          </p:nvSpPr>
          <p:spPr bwMode="auto">
            <a:xfrm>
              <a:off x="4128" y="10215"/>
              <a:ext cx="477" cy="179"/>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17" name="Rectangle 49"/>
            <p:cNvSpPr>
              <a:spLocks noChangeArrowheads="1"/>
            </p:cNvSpPr>
            <p:nvPr/>
          </p:nvSpPr>
          <p:spPr bwMode="auto">
            <a:xfrm>
              <a:off x="3363" y="9825"/>
              <a:ext cx="477" cy="179"/>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18" name="Rectangle 50"/>
            <p:cNvSpPr>
              <a:spLocks noChangeArrowheads="1"/>
            </p:cNvSpPr>
            <p:nvPr/>
          </p:nvSpPr>
          <p:spPr bwMode="auto">
            <a:xfrm>
              <a:off x="3768" y="10549"/>
              <a:ext cx="477" cy="179"/>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19" name="Line 51"/>
            <p:cNvSpPr>
              <a:spLocks noChangeShapeType="1"/>
            </p:cNvSpPr>
            <p:nvPr/>
          </p:nvSpPr>
          <p:spPr bwMode="auto">
            <a:xfrm flipH="1">
              <a:off x="3607" y="10012"/>
              <a:ext cx="0" cy="19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20" name="Line 52"/>
            <p:cNvSpPr>
              <a:spLocks noChangeShapeType="1"/>
            </p:cNvSpPr>
            <p:nvPr/>
          </p:nvSpPr>
          <p:spPr bwMode="auto">
            <a:xfrm flipH="1">
              <a:off x="4351" y="10118"/>
              <a:ext cx="0" cy="9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21" name="Line 53"/>
            <p:cNvSpPr>
              <a:spLocks noChangeShapeType="1"/>
            </p:cNvSpPr>
            <p:nvPr/>
          </p:nvSpPr>
          <p:spPr bwMode="auto">
            <a:xfrm flipH="1">
              <a:off x="3592" y="10395"/>
              <a:ext cx="0" cy="8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22" name="Line 54"/>
            <p:cNvSpPr>
              <a:spLocks noChangeShapeType="1"/>
            </p:cNvSpPr>
            <p:nvPr/>
          </p:nvSpPr>
          <p:spPr bwMode="auto">
            <a:xfrm>
              <a:off x="2874" y="10110"/>
              <a:ext cx="1478"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23" name="Line 55"/>
            <p:cNvSpPr>
              <a:spLocks noChangeShapeType="1"/>
            </p:cNvSpPr>
            <p:nvPr/>
          </p:nvSpPr>
          <p:spPr bwMode="auto">
            <a:xfrm flipH="1">
              <a:off x="2872" y="10110"/>
              <a:ext cx="0" cy="10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24" name="Line 56"/>
            <p:cNvSpPr>
              <a:spLocks noChangeShapeType="1"/>
            </p:cNvSpPr>
            <p:nvPr/>
          </p:nvSpPr>
          <p:spPr bwMode="auto">
            <a:xfrm>
              <a:off x="3211" y="10467"/>
              <a:ext cx="787"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25" name="Line 57"/>
            <p:cNvSpPr>
              <a:spLocks noChangeShapeType="1"/>
            </p:cNvSpPr>
            <p:nvPr/>
          </p:nvSpPr>
          <p:spPr bwMode="auto">
            <a:xfrm flipH="1">
              <a:off x="3203" y="10467"/>
              <a:ext cx="0" cy="8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26" name="Line 58"/>
            <p:cNvSpPr>
              <a:spLocks noChangeShapeType="1"/>
            </p:cNvSpPr>
            <p:nvPr/>
          </p:nvSpPr>
          <p:spPr bwMode="auto">
            <a:xfrm flipH="1">
              <a:off x="3997" y="10467"/>
              <a:ext cx="0" cy="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728" name="Group 59"/>
          <p:cNvGrpSpPr>
            <a:grpSpLocks/>
          </p:cNvGrpSpPr>
          <p:nvPr/>
        </p:nvGrpSpPr>
        <p:grpSpPr bwMode="auto">
          <a:xfrm>
            <a:off x="6400800" y="4038600"/>
            <a:ext cx="857250" cy="623888"/>
            <a:chOff x="6610" y="6037"/>
            <a:chExt cx="1351" cy="983"/>
          </a:xfrm>
        </p:grpSpPr>
        <p:sp>
          <p:nvSpPr>
            <p:cNvPr id="30810" name="Rectangle 60"/>
            <p:cNvSpPr>
              <a:spLocks noChangeArrowheads="1"/>
            </p:cNvSpPr>
            <p:nvPr/>
          </p:nvSpPr>
          <p:spPr bwMode="auto">
            <a:xfrm>
              <a:off x="6611" y="6037"/>
              <a:ext cx="1350" cy="98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kumimoji="1" lang="en-US" altLang="zh-CN" sz="700">
                  <a:latin typeface="Times New Roman" pitchFamily="18" charset="0"/>
                </a:rPr>
                <a:t>IPO</a:t>
              </a:r>
              <a:r>
                <a:rPr kumimoji="1" lang="zh-CN" altLang="en-US" sz="700">
                  <a:latin typeface="Times New Roman" pitchFamily="18" charset="0"/>
                </a:rPr>
                <a:t>表</a:t>
              </a:r>
              <a:r>
                <a:rPr kumimoji="1" lang="en-US" altLang="zh-CN" sz="700">
                  <a:latin typeface="Times New Roman" pitchFamily="18" charset="0"/>
                </a:rPr>
                <a:t>……</a:t>
              </a:r>
              <a:endParaRPr kumimoji="1" lang="en-US" altLang="zh-CN" sz="1000">
                <a:latin typeface="Times New Roman" pitchFamily="18" charset="0"/>
              </a:endParaRPr>
            </a:p>
            <a:p>
              <a:pPr eaLnBrk="0" hangingPunct="0"/>
              <a:r>
                <a:rPr kumimoji="1" lang="zh-CN" altLang="en-US" sz="700">
                  <a:latin typeface="Times New Roman" pitchFamily="18" charset="0"/>
                </a:rPr>
                <a:t>输入：</a:t>
              </a:r>
              <a:endParaRPr kumimoji="1" lang="zh-CN" altLang="en-US" sz="1000">
                <a:latin typeface="Times New Roman" pitchFamily="18" charset="0"/>
              </a:endParaRPr>
            </a:p>
            <a:p>
              <a:pPr eaLnBrk="0" hangingPunct="0"/>
              <a:r>
                <a:rPr kumimoji="1" lang="zh-CN" altLang="en-US" sz="700">
                  <a:latin typeface="Times New Roman" pitchFamily="18" charset="0"/>
                </a:rPr>
                <a:t>输出：</a:t>
              </a:r>
              <a:endParaRPr kumimoji="1" lang="zh-CN" altLang="en-US" sz="1000">
                <a:latin typeface="Times New Roman" pitchFamily="18" charset="0"/>
              </a:endParaRPr>
            </a:p>
            <a:p>
              <a:pPr eaLnBrk="0" hangingPunct="0"/>
              <a:r>
                <a:rPr kumimoji="1" lang="zh-CN" altLang="en-US" sz="700">
                  <a:latin typeface="Times New Roman" pitchFamily="18" charset="0"/>
                </a:rPr>
                <a:t>处理：</a:t>
              </a:r>
              <a:endParaRPr kumimoji="1" lang="zh-CN" altLang="en-US" sz="1000">
                <a:latin typeface="Times New Roman" pitchFamily="18" charset="0"/>
              </a:endParaRPr>
            </a:p>
            <a:p>
              <a:pPr eaLnBrk="0" hangingPunct="0"/>
              <a:endParaRPr kumimoji="1" lang="en-US" altLang="zh-CN" sz="2400">
                <a:latin typeface="Times New Roman" pitchFamily="18" charset="0"/>
              </a:endParaRPr>
            </a:p>
          </p:txBody>
        </p:sp>
        <p:sp>
          <p:nvSpPr>
            <p:cNvPr id="30811" name="Line 61"/>
            <p:cNvSpPr>
              <a:spLocks noChangeShapeType="1"/>
            </p:cNvSpPr>
            <p:nvPr/>
          </p:nvSpPr>
          <p:spPr bwMode="auto">
            <a:xfrm flipV="1">
              <a:off x="6626" y="6791"/>
              <a:ext cx="1328" cy="8"/>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12" name="Line 62"/>
            <p:cNvSpPr>
              <a:spLocks noChangeShapeType="1"/>
            </p:cNvSpPr>
            <p:nvPr/>
          </p:nvSpPr>
          <p:spPr bwMode="auto">
            <a:xfrm>
              <a:off x="6610" y="6900"/>
              <a:ext cx="1350" cy="0"/>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29" name="Rectangle 63"/>
          <p:cNvSpPr>
            <a:spLocks noChangeArrowheads="1"/>
          </p:cNvSpPr>
          <p:nvPr/>
        </p:nvSpPr>
        <p:spPr bwMode="auto">
          <a:xfrm>
            <a:off x="3581400" y="4038600"/>
            <a:ext cx="695325" cy="54292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a:r>
              <a:rPr kumimoji="1" lang="en-US" altLang="zh-CN" sz="800">
                <a:latin typeface="Times New Roman" pitchFamily="18" charset="0"/>
              </a:rPr>
              <a:t>Creat……</a:t>
            </a:r>
            <a:endParaRPr kumimoji="1" lang="en-US" altLang="zh-CN" sz="1200">
              <a:latin typeface="Times New Roman" pitchFamily="18" charset="0"/>
            </a:endParaRPr>
          </a:p>
          <a:p>
            <a:pPr algn="just" eaLnBrk="0" hangingPunct="0"/>
            <a:r>
              <a:rPr kumimoji="1" lang="en-US" altLang="zh-CN" sz="800">
                <a:latin typeface="Times New Roman" pitchFamily="18" charset="0"/>
              </a:rPr>
              <a:t>Load……</a:t>
            </a:r>
            <a:endParaRPr kumimoji="1" lang="en-US" altLang="zh-CN" sz="2800">
              <a:latin typeface="Times New Roman" pitchFamily="18" charset="0"/>
            </a:endParaRPr>
          </a:p>
        </p:txBody>
      </p:sp>
      <p:sp>
        <p:nvSpPr>
          <p:cNvPr id="30730" name="Rectangle 64"/>
          <p:cNvSpPr>
            <a:spLocks noChangeArrowheads="1"/>
          </p:cNvSpPr>
          <p:nvPr/>
        </p:nvSpPr>
        <p:spPr bwMode="auto">
          <a:xfrm>
            <a:off x="6553200" y="4724400"/>
            <a:ext cx="857250" cy="84296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a:r>
              <a:rPr kumimoji="1" lang="en-US" altLang="zh-CN" sz="800">
                <a:latin typeface="Times New Roman" pitchFamily="18" charset="0"/>
              </a:rPr>
              <a:t>Main(    )</a:t>
            </a:r>
            <a:endParaRPr kumimoji="1" lang="en-US" altLang="zh-CN" sz="1200">
              <a:latin typeface="Times New Roman" pitchFamily="18" charset="0"/>
            </a:endParaRPr>
          </a:p>
          <a:p>
            <a:pPr algn="just" eaLnBrk="0" hangingPunct="0"/>
            <a:r>
              <a:rPr kumimoji="1" lang="en-US" altLang="zh-CN" sz="800">
                <a:latin typeface="Times New Roman" pitchFamily="18" charset="0"/>
              </a:rPr>
              <a:t>……</a:t>
            </a:r>
            <a:endParaRPr kumimoji="1" lang="en-US" altLang="zh-CN" sz="1200">
              <a:latin typeface="Times New Roman" pitchFamily="18" charset="0"/>
            </a:endParaRPr>
          </a:p>
          <a:p>
            <a:pPr algn="just" eaLnBrk="0" hangingPunct="0"/>
            <a:r>
              <a:rPr kumimoji="1" lang="en-US" altLang="zh-CN" sz="800">
                <a:latin typeface="Times New Roman" pitchFamily="18" charset="0"/>
              </a:rPr>
              <a:t>if……</a:t>
            </a:r>
            <a:endParaRPr kumimoji="1" lang="en-US" altLang="zh-CN" sz="1200">
              <a:latin typeface="Times New Roman" pitchFamily="18" charset="0"/>
            </a:endParaRPr>
          </a:p>
          <a:p>
            <a:pPr algn="just" eaLnBrk="0" hangingPunct="0"/>
            <a:r>
              <a:rPr kumimoji="1" lang="en-US" altLang="zh-CN" sz="800">
                <a:latin typeface="Times New Roman" pitchFamily="18" charset="0"/>
              </a:rPr>
              <a:t>then</a:t>
            </a:r>
            <a:endParaRPr kumimoji="1" lang="en-US" altLang="zh-CN" sz="1200">
              <a:latin typeface="Times New Roman" pitchFamily="18" charset="0"/>
            </a:endParaRPr>
          </a:p>
          <a:p>
            <a:pPr algn="just" eaLnBrk="0" hangingPunct="0"/>
            <a:r>
              <a:rPr kumimoji="1" lang="en-US" altLang="zh-CN" sz="800">
                <a:latin typeface="Times New Roman" pitchFamily="18" charset="0"/>
              </a:rPr>
              <a:t>……</a:t>
            </a:r>
            <a:endParaRPr kumimoji="1" lang="en-US" altLang="zh-CN" sz="1200">
              <a:latin typeface="Times New Roman" pitchFamily="18" charset="0"/>
            </a:endParaRPr>
          </a:p>
          <a:p>
            <a:pPr algn="just" eaLnBrk="0" hangingPunct="0"/>
            <a:r>
              <a:rPr kumimoji="1" lang="en-US" altLang="zh-CN" sz="800">
                <a:latin typeface="Times New Roman" pitchFamily="18" charset="0"/>
              </a:rPr>
              <a:t>end</a:t>
            </a:r>
            <a:endParaRPr kumimoji="1" lang="en-US" altLang="zh-CN" sz="2800">
              <a:latin typeface="Times New Roman" pitchFamily="18" charset="0"/>
            </a:endParaRPr>
          </a:p>
        </p:txBody>
      </p:sp>
      <p:grpSp>
        <p:nvGrpSpPr>
          <p:cNvPr id="30731" name="Group 65"/>
          <p:cNvGrpSpPr>
            <a:grpSpLocks/>
          </p:cNvGrpSpPr>
          <p:nvPr/>
        </p:nvGrpSpPr>
        <p:grpSpPr bwMode="auto">
          <a:xfrm>
            <a:off x="3733800" y="4953000"/>
            <a:ext cx="790575" cy="457200"/>
            <a:chOff x="3281" y="6052"/>
            <a:chExt cx="1245" cy="720"/>
          </a:xfrm>
        </p:grpSpPr>
        <p:sp>
          <p:nvSpPr>
            <p:cNvPr id="30806" name="Rectangle 66"/>
            <p:cNvSpPr>
              <a:spLocks noChangeArrowheads="1"/>
            </p:cNvSpPr>
            <p:nvPr/>
          </p:nvSpPr>
          <p:spPr bwMode="auto">
            <a:xfrm>
              <a:off x="3281" y="6052"/>
              <a:ext cx="1245" cy="72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kumimoji="1" lang="en-US" altLang="zh-CN" sz="700">
                  <a:latin typeface="Times New Roman" pitchFamily="18" charset="0"/>
                </a:rPr>
                <a:t>      </a:t>
              </a:r>
              <a:r>
                <a:rPr kumimoji="1" lang="zh-CN" altLang="en-US" sz="700">
                  <a:latin typeface="Times New Roman" pitchFamily="18" charset="0"/>
                </a:rPr>
                <a:t>分区</a:t>
              </a:r>
              <a:r>
                <a:rPr kumimoji="1" lang="en-US" altLang="zh-CN" sz="700">
                  <a:latin typeface="Times New Roman" pitchFamily="18" charset="0"/>
                </a:rPr>
                <a:t>1      </a:t>
              </a:r>
              <a:endParaRPr kumimoji="1" lang="en-US" altLang="zh-CN" sz="1000">
                <a:latin typeface="Times New Roman" pitchFamily="18" charset="0"/>
              </a:endParaRPr>
            </a:p>
            <a:p>
              <a:pPr eaLnBrk="0" hangingPunct="0"/>
              <a:r>
                <a:rPr kumimoji="1" lang="en-US" altLang="zh-CN" sz="700">
                  <a:latin typeface="Times New Roman" pitchFamily="18" charset="0"/>
                </a:rPr>
                <a:t> </a:t>
              </a:r>
              <a:endParaRPr kumimoji="1" lang="en-US" altLang="zh-CN" sz="1000">
                <a:latin typeface="Times New Roman" pitchFamily="18" charset="0"/>
              </a:endParaRPr>
            </a:p>
            <a:p>
              <a:pPr eaLnBrk="0" hangingPunct="0"/>
              <a:r>
                <a:rPr kumimoji="1" lang="en-US" altLang="zh-CN" sz="700">
                  <a:latin typeface="Times New Roman" pitchFamily="18" charset="0"/>
                </a:rPr>
                <a:t>      </a:t>
              </a:r>
              <a:r>
                <a:rPr kumimoji="1" lang="zh-CN" altLang="en-US" sz="700">
                  <a:latin typeface="Times New Roman" pitchFamily="18" charset="0"/>
                </a:rPr>
                <a:t>分区</a:t>
              </a:r>
              <a:r>
                <a:rPr kumimoji="1" lang="en-US" altLang="zh-CN" sz="700">
                  <a:latin typeface="Times New Roman" pitchFamily="18" charset="0"/>
                </a:rPr>
                <a:t>2</a:t>
              </a:r>
              <a:endParaRPr kumimoji="1" lang="en-US" altLang="zh-CN" sz="2400">
                <a:latin typeface="Times New Roman" pitchFamily="18" charset="0"/>
              </a:endParaRPr>
            </a:p>
          </p:txBody>
        </p:sp>
        <p:sp>
          <p:nvSpPr>
            <p:cNvPr id="30807" name="Line 67"/>
            <p:cNvSpPr>
              <a:spLocks noChangeShapeType="1"/>
            </p:cNvSpPr>
            <p:nvPr/>
          </p:nvSpPr>
          <p:spPr bwMode="auto">
            <a:xfrm>
              <a:off x="3311" y="6502"/>
              <a:ext cx="1200" cy="0"/>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8" name="Line 68"/>
            <p:cNvSpPr>
              <a:spLocks noChangeShapeType="1"/>
            </p:cNvSpPr>
            <p:nvPr/>
          </p:nvSpPr>
          <p:spPr bwMode="auto">
            <a:xfrm>
              <a:off x="3296" y="6652"/>
              <a:ext cx="1215" cy="0"/>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9" name="Text Box 69"/>
            <p:cNvSpPr txBox="1">
              <a:spLocks noChangeArrowheads="1"/>
            </p:cNvSpPr>
            <p:nvPr/>
          </p:nvSpPr>
          <p:spPr bwMode="auto">
            <a:xfrm>
              <a:off x="3356" y="6097"/>
              <a:ext cx="510"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700">
                  <a:latin typeface="Times New Roman" pitchFamily="18" charset="0"/>
                </a:rPr>
                <a:t>……</a:t>
              </a:r>
              <a:endParaRPr kumimoji="1" lang="en-US" altLang="zh-CN" sz="1000">
                <a:latin typeface="Times New Roman" pitchFamily="18" charset="0"/>
              </a:endParaRPr>
            </a:p>
            <a:p>
              <a:endParaRPr kumimoji="1" lang="en-US" altLang="zh-CN" sz="2400">
                <a:latin typeface="Times New Roman" pitchFamily="18" charset="0"/>
              </a:endParaRPr>
            </a:p>
          </p:txBody>
        </p:sp>
      </p:grpSp>
      <p:sp>
        <p:nvSpPr>
          <p:cNvPr id="30732" name="Rectangle 70"/>
          <p:cNvSpPr>
            <a:spLocks noChangeArrowheads="1"/>
          </p:cNvSpPr>
          <p:nvPr/>
        </p:nvSpPr>
        <p:spPr bwMode="auto">
          <a:xfrm>
            <a:off x="1081831" y="3429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r>
              <a:rPr kumimoji="1" lang="zh-CN" altLang="en-US" sz="1200" b="1" dirty="0">
                <a:latin typeface="Times New Roman" pitchFamily="18" charset="0"/>
              </a:rPr>
              <a:t>逻辑结构设计</a:t>
            </a:r>
            <a:endParaRPr kumimoji="1" lang="zh-CN" altLang="en-US" sz="2800" dirty="0">
              <a:latin typeface="Times New Roman" pitchFamily="18" charset="0"/>
            </a:endParaRPr>
          </a:p>
        </p:txBody>
      </p:sp>
      <p:sp>
        <p:nvSpPr>
          <p:cNvPr id="30733" name="Rectangle 71"/>
          <p:cNvSpPr>
            <a:spLocks noChangeArrowheads="1"/>
          </p:cNvSpPr>
          <p:nvPr/>
        </p:nvSpPr>
        <p:spPr bwMode="auto">
          <a:xfrm>
            <a:off x="1119275" y="2501788"/>
            <a:ext cx="5334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r>
              <a:rPr kumimoji="1" lang="zh-CN" altLang="en-US" sz="1200" b="1" dirty="0">
                <a:latin typeface="Times New Roman" pitchFamily="18" charset="0"/>
              </a:rPr>
              <a:t>概念结构设计</a:t>
            </a:r>
            <a:endParaRPr kumimoji="1" lang="zh-CN" altLang="en-US" sz="4000" dirty="0">
              <a:latin typeface="Times New Roman" pitchFamily="18" charset="0"/>
            </a:endParaRPr>
          </a:p>
        </p:txBody>
      </p:sp>
      <p:sp>
        <p:nvSpPr>
          <p:cNvPr id="30734" name="Rectangle 72"/>
          <p:cNvSpPr>
            <a:spLocks noChangeArrowheads="1"/>
          </p:cNvSpPr>
          <p:nvPr/>
        </p:nvSpPr>
        <p:spPr bwMode="auto">
          <a:xfrm>
            <a:off x="1178668" y="4255477"/>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r>
              <a:rPr kumimoji="1" lang="zh-CN" altLang="en-US" sz="1200" b="1" dirty="0">
                <a:latin typeface="Times New Roman" pitchFamily="18" charset="0"/>
              </a:rPr>
              <a:t>物理设计</a:t>
            </a:r>
            <a:endParaRPr kumimoji="1" lang="zh-CN" altLang="en-US" sz="4000" dirty="0">
              <a:latin typeface="Times New Roman" pitchFamily="18" charset="0"/>
            </a:endParaRPr>
          </a:p>
        </p:txBody>
      </p:sp>
      <p:grpSp>
        <p:nvGrpSpPr>
          <p:cNvPr id="30735" name="Group 73"/>
          <p:cNvGrpSpPr>
            <a:grpSpLocks/>
          </p:cNvGrpSpPr>
          <p:nvPr/>
        </p:nvGrpSpPr>
        <p:grpSpPr bwMode="auto">
          <a:xfrm>
            <a:off x="971600" y="188913"/>
            <a:ext cx="7181800" cy="6288087"/>
            <a:chOff x="-3" y="-233"/>
            <a:chExt cx="2997" cy="4198"/>
          </a:xfrm>
        </p:grpSpPr>
        <p:grpSp>
          <p:nvGrpSpPr>
            <p:cNvPr id="30736" name="Group 74"/>
            <p:cNvGrpSpPr>
              <a:grpSpLocks/>
            </p:cNvGrpSpPr>
            <p:nvPr/>
          </p:nvGrpSpPr>
          <p:grpSpPr bwMode="auto">
            <a:xfrm>
              <a:off x="0" y="-233"/>
              <a:ext cx="2991" cy="4195"/>
              <a:chOff x="0" y="-233"/>
              <a:chExt cx="2991" cy="4195"/>
            </a:xfrm>
          </p:grpSpPr>
          <p:grpSp>
            <p:nvGrpSpPr>
              <p:cNvPr id="30738" name="Group 75"/>
              <p:cNvGrpSpPr>
                <a:grpSpLocks/>
              </p:cNvGrpSpPr>
              <p:nvPr/>
            </p:nvGrpSpPr>
            <p:grpSpPr bwMode="auto">
              <a:xfrm>
                <a:off x="0" y="0"/>
                <a:ext cx="334" cy="710"/>
                <a:chOff x="0" y="0"/>
                <a:chExt cx="334" cy="710"/>
              </a:xfrm>
            </p:grpSpPr>
            <p:sp>
              <p:nvSpPr>
                <p:cNvPr id="30804" name="Rectangle 76"/>
                <p:cNvSpPr>
                  <a:spLocks noChangeArrowheads="1"/>
                </p:cNvSpPr>
                <p:nvPr/>
              </p:nvSpPr>
              <p:spPr bwMode="auto">
                <a:xfrm>
                  <a:off x="43" y="0"/>
                  <a:ext cx="248"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zh-CN" altLang="en-US" sz="1400" b="1">
                      <a:latin typeface="Times New Roman" pitchFamily="18" charset="0"/>
                    </a:rPr>
                    <a:t>设计阶 段</a:t>
                  </a:r>
                  <a:endParaRPr kumimoji="1" lang="zh-CN" altLang="en-US" sz="4400">
                    <a:latin typeface="Times New Roman" pitchFamily="18" charset="0"/>
                  </a:endParaRPr>
                </a:p>
              </p:txBody>
            </p:sp>
            <p:sp>
              <p:nvSpPr>
                <p:cNvPr id="30805" name="Rectangle 77"/>
                <p:cNvSpPr>
                  <a:spLocks noChangeArrowheads="1"/>
                </p:cNvSpPr>
                <p:nvPr/>
              </p:nvSpPr>
              <p:spPr bwMode="auto">
                <a:xfrm>
                  <a:off x="0" y="0"/>
                  <a:ext cx="334"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39" name="Group 78"/>
              <p:cNvGrpSpPr>
                <a:grpSpLocks/>
              </p:cNvGrpSpPr>
              <p:nvPr/>
            </p:nvGrpSpPr>
            <p:grpSpPr bwMode="auto">
              <a:xfrm>
                <a:off x="334" y="-233"/>
                <a:ext cx="2657" cy="588"/>
                <a:chOff x="334" y="-233"/>
                <a:chExt cx="2657" cy="588"/>
              </a:xfrm>
            </p:grpSpPr>
            <p:sp>
              <p:nvSpPr>
                <p:cNvPr id="30802" name="Rectangle 79"/>
                <p:cNvSpPr>
                  <a:spLocks noChangeArrowheads="1"/>
                </p:cNvSpPr>
                <p:nvPr/>
              </p:nvSpPr>
              <p:spPr bwMode="auto">
                <a:xfrm>
                  <a:off x="377" y="-233"/>
                  <a:ext cx="2571"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700" b="1">
                      <a:latin typeface="Times New Roman" pitchFamily="18" charset="0"/>
                    </a:rPr>
                    <a:t>                                                                                            </a:t>
                  </a:r>
                  <a:r>
                    <a:rPr kumimoji="1" lang="zh-CN" altLang="en-US" b="1">
                      <a:latin typeface="Times New Roman" pitchFamily="18" charset="0"/>
                    </a:rPr>
                    <a:t>设  计  描  述</a:t>
                  </a:r>
                  <a:endParaRPr kumimoji="1" lang="zh-CN" altLang="en-US" sz="5400">
                    <a:latin typeface="Times New Roman" pitchFamily="18" charset="0"/>
                  </a:endParaRPr>
                </a:p>
              </p:txBody>
            </p:sp>
            <p:sp>
              <p:nvSpPr>
                <p:cNvPr id="30803" name="Rectangle 80"/>
                <p:cNvSpPr>
                  <a:spLocks noChangeArrowheads="1"/>
                </p:cNvSpPr>
                <p:nvPr/>
              </p:nvSpPr>
              <p:spPr bwMode="auto">
                <a:xfrm>
                  <a:off x="334" y="0"/>
                  <a:ext cx="2657" cy="3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40" name="Group 81"/>
              <p:cNvGrpSpPr>
                <a:grpSpLocks/>
              </p:cNvGrpSpPr>
              <p:nvPr/>
            </p:nvGrpSpPr>
            <p:grpSpPr bwMode="auto">
              <a:xfrm>
                <a:off x="334" y="103"/>
                <a:ext cx="1277" cy="607"/>
                <a:chOff x="334" y="103"/>
                <a:chExt cx="1277" cy="607"/>
              </a:xfrm>
            </p:grpSpPr>
            <p:sp>
              <p:nvSpPr>
                <p:cNvPr id="30800" name="Rectangle 82"/>
                <p:cNvSpPr>
                  <a:spLocks noChangeArrowheads="1"/>
                </p:cNvSpPr>
                <p:nvPr/>
              </p:nvSpPr>
              <p:spPr bwMode="auto">
                <a:xfrm>
                  <a:off x="377" y="103"/>
                  <a:ext cx="1191"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zh-CN" altLang="en-US" b="1" dirty="0">
                      <a:latin typeface="Times New Roman" pitchFamily="18" charset="0"/>
                    </a:rPr>
                    <a:t>数    据</a:t>
                  </a:r>
                  <a:endParaRPr kumimoji="1" lang="zh-CN" altLang="en-US" sz="5400" dirty="0">
                    <a:latin typeface="Times New Roman" pitchFamily="18" charset="0"/>
                  </a:endParaRPr>
                </a:p>
              </p:txBody>
            </p:sp>
            <p:sp>
              <p:nvSpPr>
                <p:cNvPr id="30801" name="Rectangle 83"/>
                <p:cNvSpPr>
                  <a:spLocks noChangeArrowheads="1"/>
                </p:cNvSpPr>
                <p:nvPr/>
              </p:nvSpPr>
              <p:spPr bwMode="auto">
                <a:xfrm>
                  <a:off x="334" y="355"/>
                  <a:ext cx="1277" cy="3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41" name="Group 84"/>
              <p:cNvGrpSpPr>
                <a:grpSpLocks/>
              </p:cNvGrpSpPr>
              <p:nvPr/>
            </p:nvGrpSpPr>
            <p:grpSpPr bwMode="auto">
              <a:xfrm>
                <a:off x="1611" y="55"/>
                <a:ext cx="1380" cy="655"/>
                <a:chOff x="1611" y="55"/>
                <a:chExt cx="1380" cy="655"/>
              </a:xfrm>
            </p:grpSpPr>
            <p:sp>
              <p:nvSpPr>
                <p:cNvPr id="30798" name="Rectangle 85"/>
                <p:cNvSpPr>
                  <a:spLocks noChangeArrowheads="1"/>
                </p:cNvSpPr>
                <p:nvPr/>
              </p:nvSpPr>
              <p:spPr bwMode="auto">
                <a:xfrm>
                  <a:off x="1654" y="55"/>
                  <a:ext cx="129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zh-CN" altLang="en-US" b="1">
                      <a:latin typeface="Times New Roman" pitchFamily="18" charset="0"/>
                    </a:rPr>
                    <a:t>处    理</a:t>
                  </a:r>
                  <a:endParaRPr kumimoji="1" lang="zh-CN" altLang="en-US" sz="5400">
                    <a:latin typeface="Times New Roman" pitchFamily="18" charset="0"/>
                  </a:endParaRPr>
                </a:p>
              </p:txBody>
            </p:sp>
            <p:sp>
              <p:nvSpPr>
                <p:cNvPr id="30799" name="Rectangle 86"/>
                <p:cNvSpPr>
                  <a:spLocks noChangeArrowheads="1"/>
                </p:cNvSpPr>
                <p:nvPr/>
              </p:nvSpPr>
              <p:spPr bwMode="auto">
                <a:xfrm>
                  <a:off x="1611" y="355"/>
                  <a:ext cx="1380" cy="3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42" name="Group 87"/>
              <p:cNvGrpSpPr>
                <a:grpSpLocks/>
              </p:cNvGrpSpPr>
              <p:nvPr/>
            </p:nvGrpSpPr>
            <p:grpSpPr bwMode="auto">
              <a:xfrm>
                <a:off x="0" y="710"/>
                <a:ext cx="334" cy="422"/>
                <a:chOff x="0" y="710"/>
                <a:chExt cx="334" cy="422"/>
              </a:xfrm>
            </p:grpSpPr>
            <p:sp>
              <p:nvSpPr>
                <p:cNvPr id="30796" name="Rectangle 88"/>
                <p:cNvSpPr>
                  <a:spLocks noChangeArrowheads="1"/>
                </p:cNvSpPr>
                <p:nvPr/>
              </p:nvSpPr>
              <p:spPr bwMode="auto">
                <a:xfrm>
                  <a:off x="43" y="710"/>
                  <a:ext cx="248"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zh-CN" altLang="en-US" sz="1200" b="1">
                      <a:latin typeface="Times New Roman" pitchFamily="18" charset="0"/>
                    </a:rPr>
                    <a:t>需求分 析</a:t>
                  </a:r>
                  <a:endParaRPr kumimoji="1" lang="zh-CN" altLang="en-US" sz="4000">
                    <a:latin typeface="Times New Roman" pitchFamily="18" charset="0"/>
                  </a:endParaRPr>
                </a:p>
              </p:txBody>
            </p:sp>
            <p:sp>
              <p:nvSpPr>
                <p:cNvPr id="30797" name="Rectangle 89"/>
                <p:cNvSpPr>
                  <a:spLocks noChangeArrowheads="1"/>
                </p:cNvSpPr>
                <p:nvPr/>
              </p:nvSpPr>
              <p:spPr bwMode="auto">
                <a:xfrm>
                  <a:off x="0" y="710"/>
                  <a:ext cx="334"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43" name="Group 90"/>
              <p:cNvGrpSpPr>
                <a:grpSpLocks/>
              </p:cNvGrpSpPr>
              <p:nvPr/>
            </p:nvGrpSpPr>
            <p:grpSpPr bwMode="auto">
              <a:xfrm>
                <a:off x="334" y="710"/>
                <a:ext cx="1277" cy="451"/>
                <a:chOff x="334" y="710"/>
                <a:chExt cx="1277" cy="451"/>
              </a:xfrm>
            </p:grpSpPr>
            <p:sp>
              <p:nvSpPr>
                <p:cNvPr id="30794" name="Rectangle 91"/>
                <p:cNvSpPr>
                  <a:spLocks noChangeArrowheads="1"/>
                </p:cNvSpPr>
                <p:nvPr/>
              </p:nvSpPr>
              <p:spPr bwMode="auto">
                <a:xfrm>
                  <a:off x="377" y="739"/>
                  <a:ext cx="1191"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700" b="1">
                      <a:latin typeface="Times New Roman" pitchFamily="18" charset="0"/>
                    </a:rPr>
                    <a:t>  </a:t>
                  </a:r>
                  <a:r>
                    <a:rPr kumimoji="1" lang="zh-CN" altLang="en-US" sz="1400" b="1">
                      <a:latin typeface="Times New Roman" pitchFamily="18" charset="0"/>
                    </a:rPr>
                    <a:t>数据字典、全系统中数据项、</a:t>
                  </a:r>
                  <a:endParaRPr kumimoji="1" lang="zh-CN" altLang="en-US" sz="2000">
                    <a:latin typeface="Times New Roman" pitchFamily="18" charset="0"/>
                  </a:endParaRPr>
                </a:p>
                <a:p>
                  <a:pPr algn="just" eaLnBrk="0" hangingPunct="0"/>
                  <a:r>
                    <a:rPr kumimoji="1" lang="zh-CN" altLang="en-US" sz="1400" b="1">
                      <a:latin typeface="Times New Roman" pitchFamily="18" charset="0"/>
                    </a:rPr>
                    <a:t>  数据流、数据存储的描述</a:t>
                  </a:r>
                  <a:endParaRPr kumimoji="1" lang="zh-CN" altLang="en-US" sz="3600" b="1">
                    <a:latin typeface="Times New Roman" pitchFamily="18" charset="0"/>
                  </a:endParaRPr>
                </a:p>
              </p:txBody>
            </p:sp>
            <p:sp>
              <p:nvSpPr>
                <p:cNvPr id="30795" name="Rectangle 92"/>
                <p:cNvSpPr>
                  <a:spLocks noChangeArrowheads="1"/>
                </p:cNvSpPr>
                <p:nvPr/>
              </p:nvSpPr>
              <p:spPr bwMode="auto">
                <a:xfrm>
                  <a:off x="334" y="710"/>
                  <a:ext cx="1277"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44" name="Group 93"/>
              <p:cNvGrpSpPr>
                <a:grpSpLocks/>
              </p:cNvGrpSpPr>
              <p:nvPr/>
            </p:nvGrpSpPr>
            <p:grpSpPr bwMode="auto">
              <a:xfrm>
                <a:off x="1611" y="710"/>
                <a:ext cx="1380" cy="422"/>
                <a:chOff x="1611" y="710"/>
                <a:chExt cx="1380" cy="422"/>
              </a:xfrm>
            </p:grpSpPr>
            <p:sp>
              <p:nvSpPr>
                <p:cNvPr id="30792" name="Rectangle 94"/>
                <p:cNvSpPr>
                  <a:spLocks noChangeArrowheads="1"/>
                </p:cNvSpPr>
                <p:nvPr/>
              </p:nvSpPr>
              <p:spPr bwMode="auto">
                <a:xfrm>
                  <a:off x="1654" y="710"/>
                  <a:ext cx="1294"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zh-CN" altLang="en-US" sz="1400" b="1">
                      <a:latin typeface="Times New Roman" pitchFamily="18" charset="0"/>
                    </a:rPr>
                    <a:t>数据流图和判定表（判定树）、数据字典中处理过程的描述</a:t>
                  </a:r>
                  <a:endParaRPr kumimoji="1" lang="zh-CN" altLang="en-US" sz="4400">
                    <a:latin typeface="Times New Roman" pitchFamily="18" charset="0"/>
                  </a:endParaRPr>
                </a:p>
              </p:txBody>
            </p:sp>
            <p:sp>
              <p:nvSpPr>
                <p:cNvPr id="30793" name="Rectangle 95"/>
                <p:cNvSpPr>
                  <a:spLocks noChangeArrowheads="1"/>
                </p:cNvSpPr>
                <p:nvPr/>
              </p:nvSpPr>
              <p:spPr bwMode="auto">
                <a:xfrm>
                  <a:off x="1611" y="710"/>
                  <a:ext cx="1380"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45" name="Group 96"/>
              <p:cNvGrpSpPr>
                <a:grpSpLocks/>
              </p:cNvGrpSpPr>
              <p:nvPr/>
            </p:nvGrpSpPr>
            <p:grpSpPr bwMode="auto">
              <a:xfrm>
                <a:off x="0" y="1132"/>
                <a:ext cx="334" cy="652"/>
                <a:chOff x="0" y="1132"/>
                <a:chExt cx="334" cy="652"/>
              </a:xfrm>
            </p:grpSpPr>
            <p:sp>
              <p:nvSpPr>
                <p:cNvPr id="30790" name="Rectangle 97"/>
                <p:cNvSpPr>
                  <a:spLocks noChangeArrowheads="1"/>
                </p:cNvSpPr>
                <p:nvPr/>
              </p:nvSpPr>
              <p:spPr bwMode="auto">
                <a:xfrm>
                  <a:off x="43" y="1132"/>
                  <a:ext cx="248" cy="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791" name="Rectangle 98"/>
                <p:cNvSpPr>
                  <a:spLocks noChangeArrowheads="1"/>
                </p:cNvSpPr>
                <p:nvPr/>
              </p:nvSpPr>
              <p:spPr bwMode="auto">
                <a:xfrm>
                  <a:off x="0" y="1132"/>
                  <a:ext cx="334" cy="65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46" name="Group 99"/>
              <p:cNvGrpSpPr>
                <a:grpSpLocks/>
              </p:cNvGrpSpPr>
              <p:nvPr/>
            </p:nvGrpSpPr>
            <p:grpSpPr bwMode="auto">
              <a:xfrm>
                <a:off x="334" y="1132"/>
                <a:ext cx="1277" cy="652"/>
                <a:chOff x="334" y="1132"/>
                <a:chExt cx="1277" cy="652"/>
              </a:xfrm>
            </p:grpSpPr>
            <p:sp>
              <p:nvSpPr>
                <p:cNvPr id="30788" name="Rectangle 100"/>
                <p:cNvSpPr>
                  <a:spLocks noChangeArrowheads="1"/>
                </p:cNvSpPr>
                <p:nvPr/>
              </p:nvSpPr>
              <p:spPr bwMode="auto">
                <a:xfrm>
                  <a:off x="377" y="1132"/>
                  <a:ext cx="1191" cy="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700" b="1">
                      <a:latin typeface="Times New Roman" pitchFamily="18" charset="0"/>
                    </a:rPr>
                    <a:t>  </a:t>
                  </a:r>
                  <a:r>
                    <a:rPr kumimoji="1" lang="zh-CN" altLang="en-US" sz="1600" b="1">
                      <a:latin typeface="Times New Roman" pitchFamily="18" charset="0"/>
                    </a:rPr>
                    <a:t>概念模型（</a:t>
                  </a:r>
                  <a:r>
                    <a:rPr kumimoji="1" lang="en-US" altLang="zh-CN" sz="1600" b="1">
                      <a:latin typeface="Times New Roman" pitchFamily="18" charset="0"/>
                    </a:rPr>
                    <a:t>E-R</a:t>
                  </a:r>
                  <a:r>
                    <a:rPr kumimoji="1" lang="zh-CN" altLang="en-US" sz="1600" b="1">
                      <a:latin typeface="Times New Roman" pitchFamily="18" charset="0"/>
                    </a:rPr>
                    <a:t>图）</a:t>
                  </a:r>
                  <a:endParaRPr kumimoji="1" lang="zh-CN" altLang="en-US" sz="2400">
                    <a:latin typeface="Times New Roman" pitchFamily="18" charset="0"/>
                  </a:endParaRPr>
                </a:p>
                <a:p>
                  <a:pPr algn="just" eaLnBrk="0" hangingPunct="0"/>
                  <a:r>
                    <a:rPr kumimoji="1" lang="zh-CN" altLang="en-US" sz="1000" b="1">
                      <a:latin typeface="Times New Roman" pitchFamily="18" charset="0"/>
                    </a:rPr>
                    <a:t> </a:t>
                  </a:r>
                  <a:endParaRPr kumimoji="1" lang="zh-CN" altLang="en-US" sz="1600">
                    <a:latin typeface="Times New Roman" pitchFamily="18" charset="0"/>
                  </a:endParaRPr>
                </a:p>
                <a:p>
                  <a:pPr algn="just" eaLnBrk="0" hangingPunct="0"/>
                  <a:r>
                    <a:rPr kumimoji="1" lang="zh-CN" altLang="en-US" sz="1000" b="1">
                      <a:latin typeface="Times New Roman" pitchFamily="18" charset="0"/>
                    </a:rPr>
                    <a:t> </a:t>
                  </a:r>
                  <a:endParaRPr kumimoji="1" lang="zh-CN" altLang="en-US" sz="1600">
                    <a:latin typeface="Times New Roman" pitchFamily="18" charset="0"/>
                  </a:endParaRPr>
                </a:p>
                <a:p>
                  <a:pPr algn="just" eaLnBrk="0" hangingPunct="0"/>
                  <a:r>
                    <a:rPr kumimoji="1" lang="zh-CN" altLang="en-US" sz="1400" b="1">
                      <a:latin typeface="Times New Roman" pitchFamily="18" charset="0"/>
                    </a:rPr>
                    <a:t>  数据字典</a:t>
                  </a:r>
                  <a:endParaRPr kumimoji="1" lang="zh-CN" altLang="en-US" sz="3600">
                    <a:latin typeface="Times New Roman" pitchFamily="18" charset="0"/>
                  </a:endParaRPr>
                </a:p>
              </p:txBody>
            </p:sp>
            <p:sp>
              <p:nvSpPr>
                <p:cNvPr id="30789" name="Rectangle 101"/>
                <p:cNvSpPr>
                  <a:spLocks noChangeArrowheads="1"/>
                </p:cNvSpPr>
                <p:nvPr/>
              </p:nvSpPr>
              <p:spPr bwMode="auto">
                <a:xfrm>
                  <a:off x="334" y="1132"/>
                  <a:ext cx="1277" cy="65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47" name="Group 102"/>
              <p:cNvGrpSpPr>
                <a:grpSpLocks/>
              </p:cNvGrpSpPr>
              <p:nvPr/>
            </p:nvGrpSpPr>
            <p:grpSpPr bwMode="auto">
              <a:xfrm>
                <a:off x="1611" y="1132"/>
                <a:ext cx="1380" cy="652"/>
                <a:chOff x="1611" y="1132"/>
                <a:chExt cx="1380" cy="652"/>
              </a:xfrm>
            </p:grpSpPr>
            <p:sp>
              <p:nvSpPr>
                <p:cNvPr id="30786" name="Rectangle 103"/>
                <p:cNvSpPr>
                  <a:spLocks noChangeArrowheads="1"/>
                </p:cNvSpPr>
                <p:nvPr/>
              </p:nvSpPr>
              <p:spPr bwMode="auto">
                <a:xfrm>
                  <a:off x="1654" y="1132"/>
                  <a:ext cx="1294" cy="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700" b="1">
                      <a:latin typeface="Times New Roman" pitchFamily="18" charset="0"/>
                    </a:rPr>
                    <a:t>  </a:t>
                  </a:r>
                  <a:r>
                    <a:rPr kumimoji="1" lang="zh-CN" altLang="en-US" sz="1200" b="1">
                      <a:latin typeface="Times New Roman" pitchFamily="18" charset="0"/>
                    </a:rPr>
                    <a:t>系统说明书包括：</a:t>
                  </a:r>
                  <a:endParaRPr kumimoji="1" lang="zh-CN" altLang="en-US">
                    <a:latin typeface="Times New Roman" pitchFamily="18" charset="0"/>
                  </a:endParaRPr>
                </a:p>
                <a:p>
                  <a:pPr algn="just" eaLnBrk="0" hangingPunct="0"/>
                  <a:r>
                    <a:rPr kumimoji="1" lang="zh-CN" altLang="en-US" sz="1200" b="1">
                      <a:latin typeface="Times New Roman" pitchFamily="18" charset="0"/>
                    </a:rPr>
                    <a:t>  ①新系统要求、</a:t>
                  </a:r>
                  <a:endParaRPr kumimoji="1" lang="zh-CN" altLang="en-US">
                    <a:latin typeface="Times New Roman" pitchFamily="18" charset="0"/>
                  </a:endParaRPr>
                </a:p>
                <a:p>
                  <a:pPr algn="just" eaLnBrk="0" hangingPunct="0"/>
                  <a:r>
                    <a:rPr kumimoji="1" lang="zh-CN" altLang="en-US" sz="1200" b="1">
                      <a:latin typeface="Times New Roman" pitchFamily="18" charset="0"/>
                    </a:rPr>
                    <a:t>  方案和概图</a:t>
                  </a:r>
                  <a:endParaRPr kumimoji="1" lang="zh-CN" altLang="en-US">
                    <a:latin typeface="Times New Roman" pitchFamily="18" charset="0"/>
                  </a:endParaRPr>
                </a:p>
                <a:p>
                  <a:pPr algn="just" eaLnBrk="0" hangingPunct="0"/>
                  <a:r>
                    <a:rPr kumimoji="1" lang="zh-CN" altLang="en-US" sz="1200" b="1">
                      <a:latin typeface="Times New Roman" pitchFamily="18" charset="0"/>
                    </a:rPr>
                    <a:t>  ②反映新系统信息</a:t>
                  </a:r>
                  <a:endParaRPr kumimoji="1" lang="zh-CN" altLang="en-US">
                    <a:latin typeface="Times New Roman" pitchFamily="18" charset="0"/>
                  </a:endParaRPr>
                </a:p>
                <a:p>
                  <a:pPr algn="just" eaLnBrk="0" hangingPunct="0"/>
                  <a:r>
                    <a:rPr kumimoji="1" lang="zh-CN" altLang="en-US" sz="1200" b="1">
                      <a:latin typeface="Times New Roman" pitchFamily="18" charset="0"/>
                    </a:rPr>
                    <a:t>  流的数据流图</a:t>
                  </a:r>
                  <a:endParaRPr kumimoji="1" lang="zh-CN" altLang="en-US" sz="4000">
                    <a:latin typeface="Times New Roman" pitchFamily="18" charset="0"/>
                  </a:endParaRPr>
                </a:p>
              </p:txBody>
            </p:sp>
            <p:sp>
              <p:nvSpPr>
                <p:cNvPr id="30787" name="Rectangle 104"/>
                <p:cNvSpPr>
                  <a:spLocks noChangeArrowheads="1"/>
                </p:cNvSpPr>
                <p:nvPr/>
              </p:nvSpPr>
              <p:spPr bwMode="auto">
                <a:xfrm>
                  <a:off x="1611" y="1132"/>
                  <a:ext cx="1380" cy="65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48" name="Group 105"/>
              <p:cNvGrpSpPr>
                <a:grpSpLocks/>
              </p:cNvGrpSpPr>
              <p:nvPr/>
            </p:nvGrpSpPr>
            <p:grpSpPr bwMode="auto">
              <a:xfrm>
                <a:off x="0" y="1784"/>
                <a:ext cx="334" cy="585"/>
                <a:chOff x="0" y="1784"/>
                <a:chExt cx="334" cy="585"/>
              </a:xfrm>
            </p:grpSpPr>
            <p:sp>
              <p:nvSpPr>
                <p:cNvPr id="30784" name="Rectangle 106"/>
                <p:cNvSpPr>
                  <a:spLocks noChangeArrowheads="1"/>
                </p:cNvSpPr>
                <p:nvPr/>
              </p:nvSpPr>
              <p:spPr bwMode="auto">
                <a:xfrm>
                  <a:off x="43" y="1784"/>
                  <a:ext cx="248" cy="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785" name="Rectangle 107"/>
                <p:cNvSpPr>
                  <a:spLocks noChangeArrowheads="1"/>
                </p:cNvSpPr>
                <p:nvPr/>
              </p:nvSpPr>
              <p:spPr bwMode="auto">
                <a:xfrm>
                  <a:off x="0" y="1784"/>
                  <a:ext cx="334" cy="58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49" name="Group 108"/>
              <p:cNvGrpSpPr>
                <a:grpSpLocks/>
              </p:cNvGrpSpPr>
              <p:nvPr/>
            </p:nvGrpSpPr>
            <p:grpSpPr bwMode="auto">
              <a:xfrm>
                <a:off x="334" y="1784"/>
                <a:ext cx="1277" cy="585"/>
                <a:chOff x="334" y="1784"/>
                <a:chExt cx="1277" cy="585"/>
              </a:xfrm>
            </p:grpSpPr>
            <p:sp>
              <p:nvSpPr>
                <p:cNvPr id="30782" name="Rectangle 109"/>
                <p:cNvSpPr>
                  <a:spLocks noChangeArrowheads="1"/>
                </p:cNvSpPr>
                <p:nvPr/>
              </p:nvSpPr>
              <p:spPr bwMode="auto">
                <a:xfrm>
                  <a:off x="377" y="1784"/>
                  <a:ext cx="1191" cy="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700" b="1" dirty="0">
                      <a:latin typeface="Times New Roman" pitchFamily="18" charset="0"/>
                    </a:rPr>
                    <a:t>       </a:t>
                  </a:r>
                  <a:r>
                    <a:rPr kumimoji="1" lang="zh-CN" altLang="en-US" sz="1400" b="1" dirty="0">
                      <a:latin typeface="Times New Roman" pitchFamily="18" charset="0"/>
                    </a:rPr>
                    <a:t>某种数据模型</a:t>
                  </a:r>
                  <a:endParaRPr kumimoji="1" lang="zh-CN" altLang="en-US" sz="2000" dirty="0">
                    <a:latin typeface="Times New Roman" pitchFamily="18" charset="0"/>
                  </a:endParaRPr>
                </a:p>
                <a:p>
                  <a:pPr algn="just" eaLnBrk="0" hangingPunct="0"/>
                  <a:r>
                    <a:rPr kumimoji="1" lang="zh-CN" altLang="en-US" sz="1400" b="1" dirty="0">
                      <a:latin typeface="Times New Roman" pitchFamily="18" charset="0"/>
                    </a:rPr>
                    <a:t>  关系           非关系</a:t>
                  </a:r>
                  <a:endParaRPr kumimoji="1" lang="zh-CN" altLang="en-US" sz="2400" dirty="0">
                    <a:latin typeface="Times New Roman" pitchFamily="18" charset="0"/>
                  </a:endParaRPr>
                </a:p>
              </p:txBody>
            </p:sp>
            <p:sp>
              <p:nvSpPr>
                <p:cNvPr id="30783" name="Rectangle 110"/>
                <p:cNvSpPr>
                  <a:spLocks noChangeArrowheads="1"/>
                </p:cNvSpPr>
                <p:nvPr/>
              </p:nvSpPr>
              <p:spPr bwMode="auto">
                <a:xfrm>
                  <a:off x="334" y="1784"/>
                  <a:ext cx="1277" cy="58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50" name="Group 111"/>
              <p:cNvGrpSpPr>
                <a:grpSpLocks/>
              </p:cNvGrpSpPr>
              <p:nvPr/>
            </p:nvGrpSpPr>
            <p:grpSpPr bwMode="auto">
              <a:xfrm>
                <a:off x="1611" y="1784"/>
                <a:ext cx="1380" cy="585"/>
                <a:chOff x="1611" y="1784"/>
                <a:chExt cx="1380" cy="585"/>
              </a:xfrm>
            </p:grpSpPr>
            <p:sp>
              <p:nvSpPr>
                <p:cNvPr id="30780" name="Rectangle 112"/>
                <p:cNvSpPr>
                  <a:spLocks noChangeArrowheads="1"/>
                </p:cNvSpPr>
                <p:nvPr/>
              </p:nvSpPr>
              <p:spPr bwMode="auto">
                <a:xfrm>
                  <a:off x="1654" y="1784"/>
                  <a:ext cx="1294" cy="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700" b="1">
                      <a:latin typeface="Times New Roman" pitchFamily="18" charset="0"/>
                    </a:rPr>
                    <a:t>  </a:t>
                  </a:r>
                  <a:r>
                    <a:rPr kumimoji="1" lang="zh-CN" altLang="en-US" sz="1400" b="1">
                      <a:latin typeface="Times New Roman" pitchFamily="18" charset="0"/>
                    </a:rPr>
                    <a:t>系统结构图</a:t>
                  </a:r>
                  <a:endParaRPr kumimoji="1" lang="zh-CN" altLang="en-US" sz="2000">
                    <a:latin typeface="Times New Roman" pitchFamily="18" charset="0"/>
                  </a:endParaRPr>
                </a:p>
                <a:p>
                  <a:pPr algn="just" eaLnBrk="0" hangingPunct="0"/>
                  <a:r>
                    <a:rPr kumimoji="1" lang="zh-CN" altLang="en-US" sz="1400" b="1">
                      <a:latin typeface="Times New Roman" pitchFamily="18" charset="0"/>
                    </a:rPr>
                    <a:t> （模块结构）</a:t>
                  </a:r>
                  <a:endParaRPr kumimoji="1" lang="zh-CN" altLang="en-US" sz="4400">
                    <a:latin typeface="Times New Roman" pitchFamily="18" charset="0"/>
                  </a:endParaRPr>
                </a:p>
              </p:txBody>
            </p:sp>
            <p:sp>
              <p:nvSpPr>
                <p:cNvPr id="30781" name="Rectangle 113"/>
                <p:cNvSpPr>
                  <a:spLocks noChangeArrowheads="1"/>
                </p:cNvSpPr>
                <p:nvPr/>
              </p:nvSpPr>
              <p:spPr bwMode="auto">
                <a:xfrm>
                  <a:off x="1611" y="1784"/>
                  <a:ext cx="1380" cy="58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51" name="Group 114"/>
              <p:cNvGrpSpPr>
                <a:grpSpLocks/>
              </p:cNvGrpSpPr>
              <p:nvPr/>
            </p:nvGrpSpPr>
            <p:grpSpPr bwMode="auto">
              <a:xfrm>
                <a:off x="0" y="2369"/>
                <a:ext cx="334" cy="508"/>
                <a:chOff x="0" y="2369"/>
                <a:chExt cx="334" cy="508"/>
              </a:xfrm>
            </p:grpSpPr>
            <p:sp>
              <p:nvSpPr>
                <p:cNvPr id="30778" name="Rectangle 115"/>
                <p:cNvSpPr>
                  <a:spLocks noChangeArrowheads="1"/>
                </p:cNvSpPr>
                <p:nvPr/>
              </p:nvSpPr>
              <p:spPr bwMode="auto">
                <a:xfrm>
                  <a:off x="43" y="2369"/>
                  <a:ext cx="248" cy="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779" name="Rectangle 116"/>
                <p:cNvSpPr>
                  <a:spLocks noChangeArrowheads="1"/>
                </p:cNvSpPr>
                <p:nvPr/>
              </p:nvSpPr>
              <p:spPr bwMode="auto">
                <a:xfrm>
                  <a:off x="0" y="2369"/>
                  <a:ext cx="334" cy="5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52" name="Group 117"/>
              <p:cNvGrpSpPr>
                <a:grpSpLocks/>
              </p:cNvGrpSpPr>
              <p:nvPr/>
            </p:nvGrpSpPr>
            <p:grpSpPr bwMode="auto">
              <a:xfrm>
                <a:off x="334" y="2369"/>
                <a:ext cx="1277" cy="508"/>
                <a:chOff x="334" y="2369"/>
                <a:chExt cx="1277" cy="508"/>
              </a:xfrm>
            </p:grpSpPr>
            <p:sp>
              <p:nvSpPr>
                <p:cNvPr id="30776" name="Rectangle 118"/>
                <p:cNvSpPr>
                  <a:spLocks noChangeArrowheads="1"/>
                </p:cNvSpPr>
                <p:nvPr/>
              </p:nvSpPr>
              <p:spPr bwMode="auto">
                <a:xfrm>
                  <a:off x="377" y="2369"/>
                  <a:ext cx="1191" cy="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700" b="1">
                      <a:latin typeface="Times New Roman" pitchFamily="18" charset="0"/>
                    </a:rPr>
                    <a:t>  </a:t>
                  </a:r>
                  <a:r>
                    <a:rPr kumimoji="1" lang="zh-CN" altLang="en-US" sz="1200" b="1">
                      <a:latin typeface="Times New Roman" pitchFamily="18" charset="0"/>
                    </a:rPr>
                    <a:t>存储安排</a:t>
                  </a:r>
                  <a:endParaRPr kumimoji="1" lang="zh-CN" altLang="en-US">
                    <a:latin typeface="Times New Roman" pitchFamily="18" charset="0"/>
                  </a:endParaRPr>
                </a:p>
                <a:p>
                  <a:pPr algn="just" eaLnBrk="0" hangingPunct="0"/>
                  <a:r>
                    <a:rPr kumimoji="1" lang="zh-CN" altLang="en-US" sz="1200" b="1">
                      <a:latin typeface="Times New Roman" pitchFamily="18" charset="0"/>
                    </a:rPr>
                    <a:t>  方法选择</a:t>
                  </a:r>
                  <a:endParaRPr kumimoji="1" lang="zh-CN" altLang="en-US">
                    <a:latin typeface="Times New Roman" pitchFamily="18" charset="0"/>
                  </a:endParaRPr>
                </a:p>
                <a:p>
                  <a:pPr algn="just" eaLnBrk="0" hangingPunct="0"/>
                  <a:r>
                    <a:rPr kumimoji="1" lang="zh-CN" altLang="en-US" sz="1200" b="1">
                      <a:latin typeface="Times New Roman" pitchFamily="18" charset="0"/>
                    </a:rPr>
                    <a:t>  存取路径建立</a:t>
                  </a:r>
                  <a:endParaRPr kumimoji="1" lang="zh-CN" altLang="en-US" sz="4000">
                    <a:latin typeface="Times New Roman" pitchFamily="18" charset="0"/>
                  </a:endParaRPr>
                </a:p>
              </p:txBody>
            </p:sp>
            <p:sp>
              <p:nvSpPr>
                <p:cNvPr id="30777" name="Rectangle 119"/>
                <p:cNvSpPr>
                  <a:spLocks noChangeArrowheads="1"/>
                </p:cNvSpPr>
                <p:nvPr/>
              </p:nvSpPr>
              <p:spPr bwMode="auto">
                <a:xfrm>
                  <a:off x="334" y="2369"/>
                  <a:ext cx="1277" cy="5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53" name="Group 120"/>
              <p:cNvGrpSpPr>
                <a:grpSpLocks/>
              </p:cNvGrpSpPr>
              <p:nvPr/>
            </p:nvGrpSpPr>
            <p:grpSpPr bwMode="auto">
              <a:xfrm>
                <a:off x="1611" y="2369"/>
                <a:ext cx="1380" cy="508"/>
                <a:chOff x="1611" y="2369"/>
                <a:chExt cx="1380" cy="508"/>
              </a:xfrm>
            </p:grpSpPr>
            <p:sp>
              <p:nvSpPr>
                <p:cNvPr id="30774" name="Rectangle 121"/>
                <p:cNvSpPr>
                  <a:spLocks noChangeArrowheads="1"/>
                </p:cNvSpPr>
                <p:nvPr/>
              </p:nvSpPr>
              <p:spPr bwMode="auto">
                <a:xfrm>
                  <a:off x="1654" y="2369"/>
                  <a:ext cx="1294" cy="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700" b="1">
                      <a:latin typeface="Times New Roman" pitchFamily="18" charset="0"/>
                    </a:rPr>
                    <a:t>  </a:t>
                  </a:r>
                  <a:r>
                    <a:rPr kumimoji="1" lang="zh-CN" altLang="en-US" sz="1400" b="1">
                      <a:latin typeface="Times New Roman" pitchFamily="18" charset="0"/>
                    </a:rPr>
                    <a:t>模块设计</a:t>
                  </a:r>
                  <a:endParaRPr kumimoji="1" lang="zh-CN" altLang="en-US" sz="2000">
                    <a:latin typeface="Times New Roman" pitchFamily="18" charset="0"/>
                  </a:endParaRPr>
                </a:p>
                <a:p>
                  <a:pPr algn="just" eaLnBrk="0" hangingPunct="0"/>
                  <a:r>
                    <a:rPr kumimoji="1" lang="zh-CN" altLang="en-US" sz="1400" b="1">
                      <a:latin typeface="Times New Roman" pitchFamily="18" charset="0"/>
                    </a:rPr>
                    <a:t>  </a:t>
                  </a:r>
                  <a:r>
                    <a:rPr kumimoji="1" lang="en-US" altLang="zh-CN" sz="1400" b="1">
                      <a:latin typeface="Times New Roman" pitchFamily="18" charset="0"/>
                    </a:rPr>
                    <a:t>IPO</a:t>
                  </a:r>
                  <a:r>
                    <a:rPr kumimoji="1" lang="zh-CN" altLang="en-US" sz="1400" b="1">
                      <a:latin typeface="Times New Roman" pitchFamily="18" charset="0"/>
                    </a:rPr>
                    <a:t>表</a:t>
                  </a:r>
                  <a:endParaRPr kumimoji="1" lang="zh-CN" altLang="en-US" sz="4400">
                    <a:latin typeface="Times New Roman" pitchFamily="18" charset="0"/>
                  </a:endParaRPr>
                </a:p>
              </p:txBody>
            </p:sp>
            <p:sp>
              <p:nvSpPr>
                <p:cNvPr id="30775" name="Rectangle 122"/>
                <p:cNvSpPr>
                  <a:spLocks noChangeArrowheads="1"/>
                </p:cNvSpPr>
                <p:nvPr/>
              </p:nvSpPr>
              <p:spPr bwMode="auto">
                <a:xfrm>
                  <a:off x="1611" y="2369"/>
                  <a:ext cx="1380" cy="50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54" name="Group 123"/>
              <p:cNvGrpSpPr>
                <a:grpSpLocks/>
              </p:cNvGrpSpPr>
              <p:nvPr/>
            </p:nvGrpSpPr>
            <p:grpSpPr bwMode="auto">
              <a:xfrm>
                <a:off x="0" y="2877"/>
                <a:ext cx="334" cy="663"/>
                <a:chOff x="0" y="2877"/>
                <a:chExt cx="334" cy="663"/>
              </a:xfrm>
            </p:grpSpPr>
            <p:grpSp>
              <p:nvGrpSpPr>
                <p:cNvPr id="30770" name="Group 124"/>
                <p:cNvGrpSpPr>
                  <a:grpSpLocks/>
                </p:cNvGrpSpPr>
                <p:nvPr/>
              </p:nvGrpSpPr>
              <p:grpSpPr bwMode="auto">
                <a:xfrm>
                  <a:off x="43" y="2878"/>
                  <a:ext cx="248" cy="662"/>
                  <a:chOff x="0" y="576"/>
                  <a:chExt cx="248" cy="662"/>
                </a:xfrm>
              </p:grpSpPr>
              <p:sp>
                <p:nvSpPr>
                  <p:cNvPr id="30772" name="Rectangle 125"/>
                  <p:cNvSpPr>
                    <a:spLocks noChangeArrowheads="1"/>
                  </p:cNvSpPr>
                  <p:nvPr/>
                </p:nvSpPr>
                <p:spPr bwMode="auto">
                  <a:xfrm>
                    <a:off x="0" y="619"/>
                    <a:ext cx="248" cy="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773" name="Rectangle 126"/>
                  <p:cNvSpPr>
                    <a:spLocks noChangeArrowheads="1"/>
                  </p:cNvSpPr>
                  <p:nvPr/>
                </p:nvSpPr>
                <p:spPr bwMode="auto">
                  <a:xfrm>
                    <a:off x="0" y="576"/>
                    <a:ext cx="248"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kumimoji="1" lang="zh-CN" altLang="en-US" sz="1200" b="1">
                        <a:latin typeface="Times New Roman" pitchFamily="18" charset="0"/>
                      </a:rPr>
                      <a:t>实施阶段</a:t>
                    </a:r>
                    <a:endParaRPr kumimoji="1" lang="zh-CN" altLang="en-US" sz="2400">
                      <a:latin typeface="Times New Roman" pitchFamily="18" charset="0"/>
                    </a:endParaRPr>
                  </a:p>
                </p:txBody>
              </p:sp>
            </p:grpSp>
            <p:sp>
              <p:nvSpPr>
                <p:cNvPr id="30771" name="Rectangle 127"/>
                <p:cNvSpPr>
                  <a:spLocks noChangeArrowheads="1"/>
                </p:cNvSpPr>
                <p:nvPr/>
              </p:nvSpPr>
              <p:spPr bwMode="auto">
                <a:xfrm>
                  <a:off x="0" y="2877"/>
                  <a:ext cx="334" cy="66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55" name="Group 128"/>
              <p:cNvGrpSpPr>
                <a:grpSpLocks/>
              </p:cNvGrpSpPr>
              <p:nvPr/>
            </p:nvGrpSpPr>
            <p:grpSpPr bwMode="auto">
              <a:xfrm>
                <a:off x="334" y="2877"/>
                <a:ext cx="1277" cy="663"/>
                <a:chOff x="334" y="2877"/>
                <a:chExt cx="1277" cy="663"/>
              </a:xfrm>
            </p:grpSpPr>
            <p:sp>
              <p:nvSpPr>
                <p:cNvPr id="30768" name="Rectangle 129"/>
                <p:cNvSpPr>
                  <a:spLocks noChangeArrowheads="1"/>
                </p:cNvSpPr>
                <p:nvPr/>
              </p:nvSpPr>
              <p:spPr bwMode="auto">
                <a:xfrm>
                  <a:off x="377" y="2877"/>
                  <a:ext cx="1191" cy="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700" b="1" dirty="0">
                      <a:latin typeface="Times New Roman" pitchFamily="18" charset="0"/>
                    </a:rPr>
                    <a:t>  </a:t>
                  </a:r>
                  <a:r>
                    <a:rPr kumimoji="1" lang="zh-CN" altLang="en-US" sz="1400" b="1" dirty="0">
                      <a:latin typeface="Times New Roman" pitchFamily="18" charset="0"/>
                    </a:rPr>
                    <a:t>编写模式</a:t>
                  </a:r>
                  <a:endParaRPr kumimoji="1" lang="zh-CN" altLang="en-US" sz="2000" dirty="0">
                    <a:latin typeface="Times New Roman" pitchFamily="18" charset="0"/>
                  </a:endParaRPr>
                </a:p>
                <a:p>
                  <a:pPr algn="just" eaLnBrk="0" hangingPunct="0"/>
                  <a:r>
                    <a:rPr kumimoji="1" lang="zh-CN" altLang="en-US" sz="1400" b="1" dirty="0">
                      <a:latin typeface="Times New Roman" pitchFamily="18" charset="0"/>
                    </a:rPr>
                    <a:t>  装入数据</a:t>
                  </a:r>
                  <a:endParaRPr kumimoji="1" lang="zh-CN" altLang="en-US" sz="2000" dirty="0">
                    <a:latin typeface="Times New Roman" pitchFamily="18" charset="0"/>
                  </a:endParaRPr>
                </a:p>
                <a:p>
                  <a:pPr algn="just" eaLnBrk="0" hangingPunct="0"/>
                  <a:r>
                    <a:rPr kumimoji="1" lang="zh-CN" altLang="en-US" sz="1400" b="1" dirty="0">
                      <a:latin typeface="Times New Roman" pitchFamily="18" charset="0"/>
                    </a:rPr>
                    <a:t>  数据库试运行</a:t>
                  </a:r>
                  <a:endParaRPr kumimoji="1" lang="zh-CN" altLang="en-US" sz="4400" dirty="0">
                    <a:latin typeface="Times New Roman" pitchFamily="18" charset="0"/>
                  </a:endParaRPr>
                </a:p>
              </p:txBody>
            </p:sp>
            <p:sp>
              <p:nvSpPr>
                <p:cNvPr id="30769" name="Rectangle 130"/>
                <p:cNvSpPr>
                  <a:spLocks noChangeArrowheads="1"/>
                </p:cNvSpPr>
                <p:nvPr/>
              </p:nvSpPr>
              <p:spPr bwMode="auto">
                <a:xfrm>
                  <a:off x="334" y="2877"/>
                  <a:ext cx="1277" cy="66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56" name="Group 131"/>
              <p:cNvGrpSpPr>
                <a:grpSpLocks/>
              </p:cNvGrpSpPr>
              <p:nvPr/>
            </p:nvGrpSpPr>
            <p:grpSpPr bwMode="auto">
              <a:xfrm>
                <a:off x="1611" y="2877"/>
                <a:ext cx="1380" cy="663"/>
                <a:chOff x="1611" y="2877"/>
                <a:chExt cx="1380" cy="663"/>
              </a:xfrm>
            </p:grpSpPr>
            <p:sp>
              <p:nvSpPr>
                <p:cNvPr id="30766" name="Rectangle 132"/>
                <p:cNvSpPr>
                  <a:spLocks noChangeArrowheads="1"/>
                </p:cNvSpPr>
                <p:nvPr/>
              </p:nvSpPr>
              <p:spPr bwMode="auto">
                <a:xfrm>
                  <a:off x="1654" y="2877"/>
                  <a:ext cx="1294" cy="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700" b="1">
                      <a:latin typeface="Times New Roman" pitchFamily="18" charset="0"/>
                    </a:rPr>
                    <a:t>  </a:t>
                  </a:r>
                  <a:r>
                    <a:rPr kumimoji="1" lang="zh-CN" altLang="en-US" sz="1400" b="1">
                      <a:latin typeface="Times New Roman" pitchFamily="18" charset="0"/>
                    </a:rPr>
                    <a:t>程序编码、</a:t>
                  </a:r>
                  <a:endParaRPr kumimoji="1" lang="zh-CN" altLang="en-US" sz="2000">
                    <a:latin typeface="Times New Roman" pitchFamily="18" charset="0"/>
                  </a:endParaRPr>
                </a:p>
                <a:p>
                  <a:pPr algn="just" eaLnBrk="0" hangingPunct="0"/>
                  <a:r>
                    <a:rPr kumimoji="1" lang="zh-CN" altLang="en-US" sz="1400" b="1">
                      <a:latin typeface="Times New Roman" pitchFamily="18" charset="0"/>
                    </a:rPr>
                    <a:t>  编译联结、</a:t>
                  </a:r>
                  <a:endParaRPr kumimoji="1" lang="zh-CN" altLang="en-US" sz="2000">
                    <a:latin typeface="Times New Roman" pitchFamily="18" charset="0"/>
                  </a:endParaRPr>
                </a:p>
                <a:p>
                  <a:pPr algn="just" eaLnBrk="0" hangingPunct="0"/>
                  <a:r>
                    <a:rPr kumimoji="1" lang="zh-CN" altLang="en-US" sz="1400" b="1">
                      <a:latin typeface="Times New Roman" pitchFamily="18" charset="0"/>
                    </a:rPr>
                    <a:t>  测试</a:t>
                  </a:r>
                  <a:endParaRPr kumimoji="1" lang="zh-CN" altLang="en-US" sz="4400">
                    <a:latin typeface="Times New Roman" pitchFamily="18" charset="0"/>
                  </a:endParaRPr>
                </a:p>
              </p:txBody>
            </p:sp>
            <p:sp>
              <p:nvSpPr>
                <p:cNvPr id="30767" name="Rectangle 133"/>
                <p:cNvSpPr>
                  <a:spLocks noChangeArrowheads="1"/>
                </p:cNvSpPr>
                <p:nvPr/>
              </p:nvSpPr>
              <p:spPr bwMode="auto">
                <a:xfrm>
                  <a:off x="1611" y="2877"/>
                  <a:ext cx="1380" cy="66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57" name="Group 134"/>
              <p:cNvGrpSpPr>
                <a:grpSpLocks/>
              </p:cNvGrpSpPr>
              <p:nvPr/>
            </p:nvGrpSpPr>
            <p:grpSpPr bwMode="auto">
              <a:xfrm>
                <a:off x="0" y="3540"/>
                <a:ext cx="334" cy="422"/>
                <a:chOff x="0" y="3540"/>
                <a:chExt cx="334" cy="422"/>
              </a:xfrm>
            </p:grpSpPr>
            <p:sp>
              <p:nvSpPr>
                <p:cNvPr id="30764" name="Rectangle 135"/>
                <p:cNvSpPr>
                  <a:spLocks noChangeArrowheads="1"/>
                </p:cNvSpPr>
                <p:nvPr/>
              </p:nvSpPr>
              <p:spPr bwMode="auto">
                <a:xfrm>
                  <a:off x="43" y="3540"/>
                  <a:ext cx="248"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zh-CN" altLang="en-US" sz="1200" b="1">
                      <a:latin typeface="Times New Roman" pitchFamily="18" charset="0"/>
                    </a:rPr>
                    <a:t>运行、维护</a:t>
                  </a:r>
                  <a:endParaRPr kumimoji="1" lang="zh-CN" altLang="en-US" sz="4000">
                    <a:latin typeface="Times New Roman" pitchFamily="18" charset="0"/>
                  </a:endParaRPr>
                </a:p>
              </p:txBody>
            </p:sp>
            <p:sp>
              <p:nvSpPr>
                <p:cNvPr id="30765" name="Rectangle 136"/>
                <p:cNvSpPr>
                  <a:spLocks noChangeArrowheads="1"/>
                </p:cNvSpPr>
                <p:nvPr/>
              </p:nvSpPr>
              <p:spPr bwMode="auto">
                <a:xfrm>
                  <a:off x="0" y="3540"/>
                  <a:ext cx="334"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58" name="Group 137"/>
              <p:cNvGrpSpPr>
                <a:grpSpLocks/>
              </p:cNvGrpSpPr>
              <p:nvPr/>
            </p:nvGrpSpPr>
            <p:grpSpPr bwMode="auto">
              <a:xfrm>
                <a:off x="334" y="3540"/>
                <a:ext cx="1277" cy="422"/>
                <a:chOff x="334" y="3540"/>
                <a:chExt cx="1277" cy="422"/>
              </a:xfrm>
            </p:grpSpPr>
            <p:sp>
              <p:nvSpPr>
                <p:cNvPr id="30762" name="Rectangle 138"/>
                <p:cNvSpPr>
                  <a:spLocks noChangeArrowheads="1"/>
                </p:cNvSpPr>
                <p:nvPr/>
              </p:nvSpPr>
              <p:spPr bwMode="auto">
                <a:xfrm>
                  <a:off x="377" y="3540"/>
                  <a:ext cx="1191"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700" b="1">
                      <a:latin typeface="Times New Roman" pitchFamily="18" charset="0"/>
                    </a:rPr>
                    <a:t>  </a:t>
                  </a:r>
                  <a:r>
                    <a:rPr kumimoji="1" lang="zh-CN" altLang="en-US" sz="1600" b="1">
                      <a:latin typeface="Times New Roman" pitchFamily="18" charset="0"/>
                    </a:rPr>
                    <a:t>性能监测、转储</a:t>
                  </a:r>
                  <a:r>
                    <a:rPr kumimoji="1" lang="en-US" altLang="zh-CN" sz="1600" b="1">
                      <a:latin typeface="Times New Roman" pitchFamily="18" charset="0"/>
                    </a:rPr>
                    <a:t>/</a:t>
                  </a:r>
                  <a:r>
                    <a:rPr kumimoji="1" lang="zh-CN" altLang="en-US" sz="1600" b="1">
                      <a:latin typeface="Times New Roman" pitchFamily="18" charset="0"/>
                    </a:rPr>
                    <a:t>恢复</a:t>
                  </a:r>
                  <a:endParaRPr kumimoji="1" lang="zh-CN" altLang="en-US" sz="2400">
                    <a:latin typeface="Times New Roman" pitchFamily="18" charset="0"/>
                  </a:endParaRPr>
                </a:p>
                <a:p>
                  <a:pPr algn="just" eaLnBrk="0" hangingPunct="0"/>
                  <a:r>
                    <a:rPr kumimoji="1" lang="zh-CN" altLang="en-US" sz="1600" b="1">
                      <a:latin typeface="Times New Roman" pitchFamily="18" charset="0"/>
                    </a:rPr>
                    <a:t>  数据库重组和重构</a:t>
                  </a:r>
                  <a:endParaRPr kumimoji="1" lang="zh-CN" altLang="en-US" sz="4800">
                    <a:latin typeface="Times New Roman" pitchFamily="18" charset="0"/>
                  </a:endParaRPr>
                </a:p>
              </p:txBody>
            </p:sp>
            <p:sp>
              <p:nvSpPr>
                <p:cNvPr id="30763" name="Rectangle 139"/>
                <p:cNvSpPr>
                  <a:spLocks noChangeArrowheads="1"/>
                </p:cNvSpPr>
                <p:nvPr/>
              </p:nvSpPr>
              <p:spPr bwMode="auto">
                <a:xfrm>
                  <a:off x="334" y="3540"/>
                  <a:ext cx="1277"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59" name="Group 140"/>
              <p:cNvGrpSpPr>
                <a:grpSpLocks/>
              </p:cNvGrpSpPr>
              <p:nvPr/>
            </p:nvGrpSpPr>
            <p:grpSpPr bwMode="auto">
              <a:xfrm>
                <a:off x="1611" y="3540"/>
                <a:ext cx="1380" cy="422"/>
                <a:chOff x="1611" y="3540"/>
                <a:chExt cx="1380" cy="422"/>
              </a:xfrm>
            </p:grpSpPr>
            <p:sp>
              <p:nvSpPr>
                <p:cNvPr id="30760" name="Rectangle 141"/>
                <p:cNvSpPr>
                  <a:spLocks noChangeArrowheads="1"/>
                </p:cNvSpPr>
                <p:nvPr/>
              </p:nvSpPr>
              <p:spPr bwMode="auto">
                <a:xfrm>
                  <a:off x="1654" y="3540"/>
                  <a:ext cx="1294"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700" b="1">
                      <a:latin typeface="Times New Roman" pitchFamily="18" charset="0"/>
                    </a:rPr>
                    <a:t>  </a:t>
                  </a:r>
                  <a:r>
                    <a:rPr kumimoji="1" lang="zh-CN" altLang="en-US" sz="1200" b="1">
                      <a:latin typeface="Times New Roman" pitchFamily="18" charset="0"/>
                    </a:rPr>
                    <a:t>新旧系统转换、运行、维护（修正性、适应性、改善性维护）</a:t>
                  </a:r>
                  <a:endParaRPr kumimoji="1" lang="zh-CN" altLang="en-US" sz="4000">
                    <a:latin typeface="Times New Roman" pitchFamily="18" charset="0"/>
                  </a:endParaRPr>
                </a:p>
              </p:txBody>
            </p:sp>
            <p:sp>
              <p:nvSpPr>
                <p:cNvPr id="30761" name="Rectangle 142"/>
                <p:cNvSpPr>
                  <a:spLocks noChangeArrowheads="1"/>
                </p:cNvSpPr>
                <p:nvPr/>
              </p:nvSpPr>
              <p:spPr bwMode="auto">
                <a:xfrm>
                  <a:off x="1611" y="3540"/>
                  <a:ext cx="1380"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
          <p:nvSpPr>
            <p:cNvPr id="30737" name="Rectangle 143"/>
            <p:cNvSpPr>
              <a:spLocks noChangeArrowheads="1"/>
            </p:cNvSpPr>
            <p:nvPr/>
          </p:nvSpPr>
          <p:spPr bwMode="auto">
            <a:xfrm>
              <a:off x="-3" y="-3"/>
              <a:ext cx="2997" cy="3968"/>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2" name="日期占位符 1"/>
          <p:cNvSpPr>
            <a:spLocks noGrp="1"/>
          </p:cNvSpPr>
          <p:nvPr>
            <p:ph type="dt" sz="half" idx="10"/>
          </p:nvPr>
        </p:nvSpPr>
        <p:spPr/>
        <p:txBody>
          <a:bodyPr/>
          <a:lstStyle/>
          <a:p>
            <a:pPr>
              <a:defRPr/>
            </a:pPr>
            <a:fld id="{897F9E21-E7E4-4F75-8B53-77EA6B66C5C6}"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F9BD4FB7-58C5-482A-9F92-EBE29D05EA72}" type="slidenum">
              <a:rPr lang="en-US" altLang="zh-CN" smtClean="0"/>
              <a:pPr>
                <a:defRPr/>
              </a:pPr>
              <a:t>29</a:t>
            </a:fld>
            <a:endParaRPr lang="en-US" altLang="zh-CN"/>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76483" name="Rectangle 2"/>
          <p:cNvSpPr>
            <a:spLocks noGrp="1" noChangeArrowheads="1"/>
          </p:cNvSpPr>
          <p:nvPr>
            <p:ph type="title"/>
          </p:nvPr>
        </p:nvSpPr>
        <p:spPr/>
        <p:txBody>
          <a:bodyPr/>
          <a:lstStyle/>
          <a:p>
            <a:pPr eaLnBrk="1" hangingPunct="1"/>
            <a:r>
              <a:rPr lang="zh-CN" altLang="en-US" smtClean="0"/>
              <a:t>数据装载（续）</a:t>
            </a:r>
          </a:p>
        </p:txBody>
      </p:sp>
      <p:sp>
        <p:nvSpPr>
          <p:cNvPr id="276484" name="Rectangle 3"/>
          <p:cNvSpPr>
            <a:spLocks noGrp="1" noChangeArrowheads="1"/>
          </p:cNvSpPr>
          <p:nvPr>
            <p:ph type="body" idx="1"/>
          </p:nvPr>
        </p:nvSpPr>
        <p:spPr>
          <a:xfrm>
            <a:off x="539750" y="1916113"/>
            <a:ext cx="7772400" cy="4114800"/>
          </a:xfrm>
        </p:spPr>
        <p:txBody>
          <a:bodyPr/>
          <a:lstStyle/>
          <a:p>
            <a:pPr lvl="1" eaLnBrk="1" hangingPunct="1"/>
            <a:r>
              <a:rPr lang="zh-CN" altLang="en-US" smtClean="0"/>
              <a:t>如果数据库是在老的文件系统或数据库系统的基础上设计的，则数据输入子系统只需要完成转换数据、综合数据两项工作，直接将老系统中的数据转换成新系统中需要的数据格式。</a:t>
            </a:r>
          </a:p>
          <a:p>
            <a:pPr lvl="1" eaLnBrk="1" hangingPunct="1"/>
            <a:endParaRPr lang="zh-CN" altLang="en-US" smtClean="0"/>
          </a:p>
          <a:p>
            <a:pPr lvl="1" eaLnBrk="1" hangingPunct="1"/>
            <a:r>
              <a:rPr lang="zh-CN" altLang="en-US" smtClean="0"/>
              <a:t>为了保证数据能够及时入库，应在数据库物理设计的同时编制数据输入子系统。</a:t>
            </a:r>
          </a:p>
        </p:txBody>
      </p:sp>
      <p:sp>
        <p:nvSpPr>
          <p:cNvPr id="2" name="日期占位符 1"/>
          <p:cNvSpPr>
            <a:spLocks noGrp="1"/>
          </p:cNvSpPr>
          <p:nvPr>
            <p:ph type="dt" sz="half" idx="10"/>
          </p:nvPr>
        </p:nvSpPr>
        <p:spPr/>
        <p:txBody>
          <a:bodyPr/>
          <a:lstStyle/>
          <a:p>
            <a:pPr>
              <a:defRPr/>
            </a:pPr>
            <a:fld id="{3CBEC90E-A2E2-4EA5-9453-F7AD73D9883E}"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290</a:t>
            </a:fld>
            <a:endParaRPr lang="en-US" altLang="zh-CN"/>
          </a:p>
        </p:txBody>
      </p:sp>
    </p:spTree>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77507" name="Rectangle 2"/>
          <p:cNvSpPr>
            <a:spLocks noGrp="1" noChangeArrowheads="1"/>
          </p:cNvSpPr>
          <p:nvPr>
            <p:ph type="title"/>
          </p:nvPr>
        </p:nvSpPr>
        <p:spPr/>
        <p:txBody>
          <a:bodyPr/>
          <a:lstStyle/>
          <a:p>
            <a:pPr eaLnBrk="1" hangingPunct="1"/>
            <a:r>
              <a:rPr lang="zh-CN" altLang="en-US" smtClean="0"/>
              <a:t>三、编制与调试应用程序</a:t>
            </a:r>
          </a:p>
        </p:txBody>
      </p:sp>
      <p:sp>
        <p:nvSpPr>
          <p:cNvPr id="277508" name="Rectangle 3"/>
          <p:cNvSpPr>
            <a:spLocks noGrp="1" noChangeArrowheads="1"/>
          </p:cNvSpPr>
          <p:nvPr>
            <p:ph type="body" idx="1"/>
          </p:nvPr>
        </p:nvSpPr>
        <p:spPr>
          <a:xfrm>
            <a:off x="755650" y="1916113"/>
            <a:ext cx="7772400" cy="4114800"/>
          </a:xfrm>
        </p:spPr>
        <p:txBody>
          <a:bodyPr/>
          <a:lstStyle/>
          <a:p>
            <a:pPr eaLnBrk="1" hangingPunct="1">
              <a:lnSpc>
                <a:spcPct val="120000"/>
              </a:lnSpc>
            </a:pPr>
            <a:r>
              <a:rPr lang="zh-CN" altLang="en-US" sz="2600" smtClean="0"/>
              <a:t>数据库应用程序的设计应该与数据设计并行进行。</a:t>
            </a:r>
          </a:p>
          <a:p>
            <a:pPr eaLnBrk="1" hangingPunct="1">
              <a:lnSpc>
                <a:spcPct val="120000"/>
              </a:lnSpc>
            </a:pPr>
            <a:endParaRPr lang="zh-CN" altLang="en-US" sz="2600" smtClean="0"/>
          </a:p>
          <a:p>
            <a:pPr eaLnBrk="1" hangingPunct="1">
              <a:lnSpc>
                <a:spcPct val="120000"/>
              </a:lnSpc>
            </a:pPr>
            <a:r>
              <a:rPr lang="zh-CN" altLang="en-US" sz="2600" smtClean="0"/>
              <a:t>在数据库实施阶段，当数据库结构建立好后，就可以开始编制与调试数据库的应用程序。调试应用程序时由于数据入库尚未完成，可先使用模拟数据。</a:t>
            </a:r>
          </a:p>
        </p:txBody>
      </p:sp>
      <p:sp>
        <p:nvSpPr>
          <p:cNvPr id="2" name="日期占位符 1"/>
          <p:cNvSpPr>
            <a:spLocks noGrp="1"/>
          </p:cNvSpPr>
          <p:nvPr>
            <p:ph type="dt" sz="half" idx="10"/>
          </p:nvPr>
        </p:nvSpPr>
        <p:spPr/>
        <p:txBody>
          <a:bodyPr/>
          <a:lstStyle/>
          <a:p>
            <a:pPr>
              <a:defRPr/>
            </a:pPr>
            <a:fld id="{55728EF7-A9AD-4089-91A2-6A1C6545A7EF}"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291</a:t>
            </a:fld>
            <a:endParaRPr lang="en-US" altLang="zh-CN"/>
          </a:p>
        </p:txBody>
      </p:sp>
    </p:spTree>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78531" name="Rectangle 2"/>
          <p:cNvSpPr>
            <a:spLocks noGrp="1" noChangeArrowheads="1"/>
          </p:cNvSpPr>
          <p:nvPr>
            <p:ph type="title"/>
          </p:nvPr>
        </p:nvSpPr>
        <p:spPr/>
        <p:txBody>
          <a:bodyPr/>
          <a:lstStyle/>
          <a:p>
            <a:pPr eaLnBrk="1" hangingPunct="1"/>
            <a:r>
              <a:rPr lang="zh-CN" altLang="en-US" smtClean="0"/>
              <a:t>四、数据库试运行</a:t>
            </a:r>
          </a:p>
        </p:txBody>
      </p:sp>
      <p:sp>
        <p:nvSpPr>
          <p:cNvPr id="278532" name="Rectangle 3"/>
          <p:cNvSpPr>
            <a:spLocks noGrp="1" noChangeArrowheads="1"/>
          </p:cNvSpPr>
          <p:nvPr>
            <p:ph type="body" idx="1"/>
          </p:nvPr>
        </p:nvSpPr>
        <p:spPr>
          <a:xfrm>
            <a:off x="539750" y="1916113"/>
            <a:ext cx="8208963" cy="4114800"/>
          </a:xfrm>
        </p:spPr>
        <p:txBody>
          <a:bodyPr/>
          <a:lstStyle/>
          <a:p>
            <a:pPr eaLnBrk="1" hangingPunct="1">
              <a:lnSpc>
                <a:spcPct val="90000"/>
              </a:lnSpc>
            </a:pPr>
            <a:r>
              <a:rPr lang="zh-CN" altLang="en-US" sz="2600" smtClean="0"/>
              <a:t>应用程序调试完成，并且已有一小部分数据入库后，就可以开始数据库的试运行。</a:t>
            </a:r>
          </a:p>
          <a:p>
            <a:pPr eaLnBrk="1" hangingPunct="1">
              <a:lnSpc>
                <a:spcPct val="90000"/>
              </a:lnSpc>
            </a:pPr>
            <a:endParaRPr lang="zh-CN" altLang="en-US" sz="2600" smtClean="0"/>
          </a:p>
          <a:p>
            <a:pPr eaLnBrk="1" hangingPunct="1">
              <a:lnSpc>
                <a:spcPct val="90000"/>
              </a:lnSpc>
            </a:pPr>
            <a:r>
              <a:rPr lang="zh-CN" altLang="en-US" sz="2600" smtClean="0"/>
              <a:t>数据库试运行也称为联合调试，其主要工作包括：</a:t>
            </a:r>
          </a:p>
          <a:p>
            <a:pPr lvl="1" eaLnBrk="1" hangingPunct="1">
              <a:lnSpc>
                <a:spcPct val="90000"/>
              </a:lnSpc>
              <a:buFont typeface="Wingdings" pitchFamily="2" charset="2"/>
              <a:buNone/>
            </a:pPr>
            <a:r>
              <a:rPr lang="en-US" altLang="zh-CN" sz="2200" smtClean="0"/>
              <a:t>1</a:t>
            </a:r>
            <a:r>
              <a:rPr lang="zh-CN" altLang="en-US" sz="2200" smtClean="0"/>
              <a:t>）</a:t>
            </a:r>
            <a:r>
              <a:rPr lang="zh-CN" altLang="en-US" smtClean="0">
                <a:solidFill>
                  <a:schemeClr val="accent2"/>
                </a:solidFill>
              </a:rPr>
              <a:t>功能测试</a:t>
            </a:r>
            <a:r>
              <a:rPr lang="zh-CN" altLang="en-US" smtClean="0"/>
              <a:t>：实际运行应用程序，执行对数据库的各种操作，测试应用程序的各种功能。</a:t>
            </a:r>
          </a:p>
          <a:p>
            <a:pPr lvl="1" eaLnBrk="1" hangingPunct="1">
              <a:lnSpc>
                <a:spcPct val="90000"/>
              </a:lnSpc>
              <a:buFont typeface="Wingdings" pitchFamily="2" charset="2"/>
              <a:buNone/>
            </a:pPr>
            <a:endParaRPr lang="zh-CN" altLang="en-US" smtClean="0"/>
          </a:p>
          <a:p>
            <a:pPr lvl="1" eaLnBrk="1" hangingPunct="1">
              <a:lnSpc>
                <a:spcPct val="90000"/>
              </a:lnSpc>
              <a:buFont typeface="Wingdings" pitchFamily="2" charset="2"/>
              <a:buNone/>
            </a:pPr>
            <a:r>
              <a:rPr lang="en-US" altLang="zh-CN" smtClean="0"/>
              <a:t>2</a:t>
            </a:r>
            <a:r>
              <a:rPr lang="zh-CN" altLang="en-US" smtClean="0"/>
              <a:t>）</a:t>
            </a:r>
            <a:r>
              <a:rPr lang="zh-CN" altLang="en-US" smtClean="0">
                <a:solidFill>
                  <a:schemeClr val="accent2"/>
                </a:solidFill>
              </a:rPr>
              <a:t>性能测试</a:t>
            </a:r>
            <a:r>
              <a:rPr lang="zh-CN" altLang="en-US" smtClean="0"/>
              <a:t>：测量系统的性能指标，分析是否符合设计目标</a:t>
            </a:r>
            <a:r>
              <a:rPr lang="zh-CN" altLang="en-US" sz="2200" smtClean="0"/>
              <a:t>。</a:t>
            </a:r>
          </a:p>
        </p:txBody>
      </p:sp>
      <p:sp>
        <p:nvSpPr>
          <p:cNvPr id="2" name="日期占位符 1"/>
          <p:cNvSpPr>
            <a:spLocks noGrp="1"/>
          </p:cNvSpPr>
          <p:nvPr>
            <p:ph type="dt" sz="half" idx="10"/>
          </p:nvPr>
        </p:nvSpPr>
        <p:spPr/>
        <p:txBody>
          <a:bodyPr/>
          <a:lstStyle/>
          <a:p>
            <a:pPr>
              <a:defRPr/>
            </a:pPr>
            <a:fld id="{FE1A1E44-5682-40D6-89EA-C4E8E9C91869}"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292</a:t>
            </a:fld>
            <a:endParaRPr lang="en-US" altLang="zh-CN"/>
          </a:p>
        </p:txBody>
      </p:sp>
    </p:spTree>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79555" name="Rectangle 2"/>
          <p:cNvSpPr>
            <a:spLocks noGrp="1" noChangeArrowheads="1"/>
          </p:cNvSpPr>
          <p:nvPr>
            <p:ph type="title"/>
          </p:nvPr>
        </p:nvSpPr>
        <p:spPr/>
        <p:txBody>
          <a:bodyPr/>
          <a:lstStyle/>
          <a:p>
            <a:pPr eaLnBrk="1" hangingPunct="1"/>
            <a:r>
              <a:rPr lang="zh-CN" altLang="en-US" smtClean="0"/>
              <a:t>数据库试运行（续）</a:t>
            </a:r>
          </a:p>
        </p:txBody>
      </p:sp>
      <p:sp>
        <p:nvSpPr>
          <p:cNvPr id="279556" name="Rectangle 3"/>
          <p:cNvSpPr>
            <a:spLocks noGrp="1" noChangeArrowheads="1"/>
          </p:cNvSpPr>
          <p:nvPr>
            <p:ph type="body" idx="1"/>
          </p:nvPr>
        </p:nvSpPr>
        <p:spPr>
          <a:xfrm>
            <a:off x="468313" y="1916113"/>
            <a:ext cx="8424862" cy="4114800"/>
          </a:xfrm>
        </p:spPr>
        <p:txBody>
          <a:bodyPr/>
          <a:lstStyle/>
          <a:p>
            <a:pPr eaLnBrk="1" hangingPunct="1">
              <a:lnSpc>
                <a:spcPct val="115000"/>
              </a:lnSpc>
            </a:pPr>
            <a:r>
              <a:rPr lang="zh-CN" altLang="zh-CN" sz="2600" smtClean="0"/>
              <a:t>数据库性能指标的测量</a:t>
            </a:r>
            <a:endParaRPr lang="zh-CN" altLang="en-US" sz="2600" smtClean="0"/>
          </a:p>
          <a:p>
            <a:pPr lvl="1" eaLnBrk="1" hangingPunct="1">
              <a:lnSpc>
                <a:spcPct val="115000"/>
              </a:lnSpc>
            </a:pPr>
            <a:r>
              <a:rPr lang="zh-CN" altLang="en-US" smtClean="0"/>
              <a:t>数据库物理设计阶段在评价数据库结构估算时间、空间指标时，作了许多简化和假设，忽略了许多次要因素，因此结果必然很粗糙。</a:t>
            </a:r>
          </a:p>
          <a:p>
            <a:pPr lvl="1" eaLnBrk="1" hangingPunct="1">
              <a:lnSpc>
                <a:spcPct val="115000"/>
              </a:lnSpc>
            </a:pPr>
            <a:r>
              <a:rPr lang="zh-CN" altLang="en-US" smtClean="0"/>
              <a:t>数据库试运行则是要实际测量系统的各种性能指标（不仅是时间、空间指标），如果结果不符合设计目标，则需要返回物理设计阶段，调整物理结构，修改参数；有时甚至需要返回逻辑设计阶段，调整逻辑结构。</a:t>
            </a:r>
          </a:p>
        </p:txBody>
      </p:sp>
      <p:sp>
        <p:nvSpPr>
          <p:cNvPr id="2" name="日期占位符 1"/>
          <p:cNvSpPr>
            <a:spLocks noGrp="1"/>
          </p:cNvSpPr>
          <p:nvPr>
            <p:ph type="dt" sz="half" idx="10"/>
          </p:nvPr>
        </p:nvSpPr>
        <p:spPr/>
        <p:txBody>
          <a:bodyPr/>
          <a:lstStyle/>
          <a:p>
            <a:pPr>
              <a:defRPr/>
            </a:pPr>
            <a:fld id="{0F7C0D73-CD4B-4E5A-8013-1AE7C6766AEC}"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293</a:t>
            </a:fld>
            <a:endParaRPr lang="en-US" altLang="zh-CN"/>
          </a:p>
        </p:txBody>
      </p:sp>
    </p:spTree>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80579" name="Rectangle 2"/>
          <p:cNvSpPr>
            <a:spLocks noGrp="1" noChangeArrowheads="1"/>
          </p:cNvSpPr>
          <p:nvPr>
            <p:ph type="title"/>
          </p:nvPr>
        </p:nvSpPr>
        <p:spPr/>
        <p:txBody>
          <a:bodyPr/>
          <a:lstStyle/>
          <a:p>
            <a:pPr eaLnBrk="1" hangingPunct="1"/>
            <a:r>
              <a:rPr lang="zh-CN" altLang="en-US" smtClean="0"/>
              <a:t>数据库试运行（续）</a:t>
            </a:r>
          </a:p>
        </p:txBody>
      </p:sp>
      <p:sp>
        <p:nvSpPr>
          <p:cNvPr id="280580" name="Rectangle 3"/>
          <p:cNvSpPr>
            <a:spLocks noGrp="1" noChangeArrowheads="1"/>
          </p:cNvSpPr>
          <p:nvPr>
            <p:ph type="body" idx="1"/>
          </p:nvPr>
        </p:nvSpPr>
        <p:spPr>
          <a:xfrm>
            <a:off x="611188" y="1916113"/>
            <a:ext cx="8137525" cy="4114800"/>
          </a:xfrm>
        </p:spPr>
        <p:txBody>
          <a:bodyPr/>
          <a:lstStyle/>
          <a:p>
            <a:pPr eaLnBrk="1" hangingPunct="1">
              <a:lnSpc>
                <a:spcPct val="110000"/>
              </a:lnSpc>
            </a:pPr>
            <a:r>
              <a:rPr lang="zh-CN" altLang="en-US" sz="2600" smtClean="0"/>
              <a:t>数据的分期入库</a:t>
            </a:r>
          </a:p>
          <a:p>
            <a:pPr lvl="1" eaLnBrk="1" hangingPunct="1">
              <a:lnSpc>
                <a:spcPct val="110000"/>
              </a:lnSpc>
            </a:pPr>
            <a:r>
              <a:rPr lang="zh-CN" altLang="en-US" smtClean="0"/>
              <a:t>重新设计物理结构甚至逻辑结构，会导致数据重新入库。</a:t>
            </a:r>
          </a:p>
          <a:p>
            <a:pPr lvl="1" eaLnBrk="1" hangingPunct="1">
              <a:lnSpc>
                <a:spcPct val="110000"/>
              </a:lnSpc>
            </a:pPr>
            <a:r>
              <a:rPr lang="zh-CN" altLang="en-US" smtClean="0"/>
              <a:t>由于数据入库工作量实在太大，所以可以采用分期输入数据的方法</a:t>
            </a:r>
          </a:p>
          <a:p>
            <a:pPr lvl="2" eaLnBrk="1" hangingPunct="1">
              <a:lnSpc>
                <a:spcPct val="110000"/>
              </a:lnSpc>
            </a:pPr>
            <a:r>
              <a:rPr lang="zh-CN" altLang="en-US" sz="2600" smtClean="0"/>
              <a:t>先输入小批量数据供先期联合调试使用</a:t>
            </a:r>
          </a:p>
          <a:p>
            <a:pPr lvl="2" eaLnBrk="1" hangingPunct="1">
              <a:lnSpc>
                <a:spcPct val="110000"/>
              </a:lnSpc>
            </a:pPr>
            <a:r>
              <a:rPr lang="zh-CN" altLang="en-US" sz="2600" smtClean="0"/>
              <a:t>待试运行基本合格后再输入大批量数据</a:t>
            </a:r>
          </a:p>
          <a:p>
            <a:pPr lvl="2" eaLnBrk="1" hangingPunct="1">
              <a:lnSpc>
                <a:spcPct val="110000"/>
              </a:lnSpc>
            </a:pPr>
            <a:r>
              <a:rPr lang="zh-CN" altLang="en-US" sz="2600" smtClean="0"/>
              <a:t>逐步增加数据量，逐步完成运行评价</a:t>
            </a:r>
            <a:endParaRPr lang="zh-CN" altLang="en-US" smtClean="0"/>
          </a:p>
        </p:txBody>
      </p:sp>
      <p:sp>
        <p:nvSpPr>
          <p:cNvPr id="2" name="日期占位符 1"/>
          <p:cNvSpPr>
            <a:spLocks noGrp="1"/>
          </p:cNvSpPr>
          <p:nvPr>
            <p:ph type="dt" sz="half" idx="10"/>
          </p:nvPr>
        </p:nvSpPr>
        <p:spPr/>
        <p:txBody>
          <a:bodyPr/>
          <a:lstStyle/>
          <a:p>
            <a:pPr>
              <a:defRPr/>
            </a:pPr>
            <a:fld id="{B6FF8305-499F-4D75-9FB6-7907B3EFAD16}"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294</a:t>
            </a:fld>
            <a:endParaRPr lang="en-US" altLang="zh-CN"/>
          </a:p>
        </p:txBody>
      </p:sp>
    </p:spTree>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81603" name="Rectangle 2"/>
          <p:cNvSpPr>
            <a:spLocks noGrp="1" noChangeArrowheads="1"/>
          </p:cNvSpPr>
          <p:nvPr>
            <p:ph type="title"/>
          </p:nvPr>
        </p:nvSpPr>
        <p:spPr/>
        <p:txBody>
          <a:bodyPr/>
          <a:lstStyle/>
          <a:p>
            <a:pPr eaLnBrk="1" hangingPunct="1"/>
            <a:r>
              <a:rPr lang="zh-CN" altLang="en-US" smtClean="0"/>
              <a:t>数据库试运行（续）</a:t>
            </a:r>
          </a:p>
        </p:txBody>
      </p:sp>
      <p:sp>
        <p:nvSpPr>
          <p:cNvPr id="281604" name="Rectangle 3"/>
          <p:cNvSpPr>
            <a:spLocks noGrp="1" noChangeArrowheads="1"/>
          </p:cNvSpPr>
          <p:nvPr>
            <p:ph type="body" idx="1"/>
          </p:nvPr>
        </p:nvSpPr>
        <p:spPr/>
        <p:txBody>
          <a:bodyPr/>
          <a:lstStyle/>
          <a:p>
            <a:pPr eaLnBrk="1" hangingPunct="1">
              <a:lnSpc>
                <a:spcPct val="130000"/>
              </a:lnSpc>
            </a:pPr>
            <a:r>
              <a:rPr lang="zh-CN" altLang="en-US" sz="2600" smtClean="0"/>
              <a:t>数据库的转储和恢复</a:t>
            </a:r>
          </a:p>
          <a:p>
            <a:pPr lvl="1" eaLnBrk="1" hangingPunct="1">
              <a:lnSpc>
                <a:spcPct val="120000"/>
              </a:lnSpc>
            </a:pPr>
            <a:r>
              <a:rPr lang="zh-CN" altLang="en-US" smtClean="0"/>
              <a:t>在数据库试运行阶段，系统还不稳定，硬、软件故障随时都可能发生</a:t>
            </a:r>
          </a:p>
          <a:p>
            <a:pPr lvl="1" eaLnBrk="1" hangingPunct="1">
              <a:lnSpc>
                <a:spcPct val="120000"/>
              </a:lnSpc>
            </a:pPr>
            <a:r>
              <a:rPr lang="zh-CN" altLang="en-US" smtClean="0"/>
              <a:t>系统的操作人员对新系统还不熟悉，误操作也不可避免</a:t>
            </a:r>
          </a:p>
          <a:p>
            <a:pPr lvl="1" eaLnBrk="1" hangingPunct="1">
              <a:lnSpc>
                <a:spcPct val="120000"/>
              </a:lnSpc>
            </a:pPr>
            <a:r>
              <a:rPr lang="zh-CN" altLang="en-US" smtClean="0"/>
              <a:t>因此必须做好数据库的转储和恢复工作，尽量减少对数据库的破坏。</a:t>
            </a:r>
          </a:p>
        </p:txBody>
      </p:sp>
      <p:sp>
        <p:nvSpPr>
          <p:cNvPr id="2" name="日期占位符 1"/>
          <p:cNvSpPr>
            <a:spLocks noGrp="1"/>
          </p:cNvSpPr>
          <p:nvPr>
            <p:ph type="dt" sz="half" idx="10"/>
          </p:nvPr>
        </p:nvSpPr>
        <p:spPr/>
        <p:txBody>
          <a:bodyPr/>
          <a:lstStyle/>
          <a:p>
            <a:pPr>
              <a:defRPr/>
            </a:pPr>
            <a:fld id="{F4A8DF3D-F37A-4571-BEC7-EE239DEE3DD2}"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295</a:t>
            </a:fld>
            <a:endParaRPr lang="en-US" altLang="zh-CN"/>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82627" name="Rectangle 2"/>
          <p:cNvSpPr>
            <a:spLocks noGrp="1" noChangeArrowheads="1"/>
          </p:cNvSpPr>
          <p:nvPr>
            <p:ph type="title"/>
          </p:nvPr>
        </p:nvSpPr>
        <p:spPr/>
        <p:txBody>
          <a:bodyPr/>
          <a:lstStyle/>
          <a:p>
            <a:pPr eaLnBrk="1" hangingPunct="1"/>
            <a:r>
              <a:rPr lang="zh-CN" altLang="en-US" smtClean="0"/>
              <a:t>数据库设计</a:t>
            </a:r>
          </a:p>
        </p:txBody>
      </p:sp>
      <p:sp>
        <p:nvSpPr>
          <p:cNvPr id="282628" name="Rectangle 3"/>
          <p:cNvSpPr>
            <a:spLocks noGrp="1" noChangeArrowheads="1"/>
          </p:cNvSpPr>
          <p:nvPr>
            <p:ph type="body" idx="1"/>
          </p:nvPr>
        </p:nvSpPr>
        <p:spPr/>
        <p:txBody>
          <a:bodyPr/>
          <a:lstStyle/>
          <a:p>
            <a:pPr eaLnBrk="1" hangingPunct="1">
              <a:buFont typeface="Wingdings" pitchFamily="2" charset="2"/>
              <a:buNone/>
            </a:pPr>
            <a:r>
              <a:rPr lang="zh-CN" altLang="en-US" sz="2600" smtClean="0"/>
              <a:t>数据库设计概述</a:t>
            </a:r>
          </a:p>
          <a:p>
            <a:pPr eaLnBrk="1" hangingPunct="1">
              <a:buFont typeface="Wingdings" pitchFamily="2" charset="2"/>
              <a:buNone/>
            </a:pPr>
            <a:r>
              <a:rPr lang="zh-CN" altLang="en-US" sz="2600" smtClean="0"/>
              <a:t>需求分析</a:t>
            </a:r>
          </a:p>
          <a:p>
            <a:pPr eaLnBrk="1" hangingPunct="1">
              <a:buFont typeface="Wingdings" pitchFamily="2" charset="2"/>
              <a:buNone/>
            </a:pPr>
            <a:r>
              <a:rPr lang="zh-CN" altLang="en-US" sz="2600" smtClean="0"/>
              <a:t>概念结构设计</a:t>
            </a:r>
          </a:p>
          <a:p>
            <a:pPr eaLnBrk="1" hangingPunct="1">
              <a:buFont typeface="Wingdings" pitchFamily="2" charset="2"/>
              <a:buNone/>
            </a:pPr>
            <a:r>
              <a:rPr lang="zh-CN" altLang="en-US" sz="2600" smtClean="0"/>
              <a:t>逻辑结构设计</a:t>
            </a:r>
          </a:p>
          <a:p>
            <a:pPr eaLnBrk="1" hangingPunct="1">
              <a:buFont typeface="Wingdings" pitchFamily="2" charset="2"/>
              <a:buNone/>
            </a:pPr>
            <a:r>
              <a:rPr lang="zh-CN" altLang="en-US" sz="2600" smtClean="0"/>
              <a:t>数据库的物理设计</a:t>
            </a:r>
          </a:p>
          <a:p>
            <a:pPr eaLnBrk="1" hangingPunct="1">
              <a:buFont typeface="Wingdings" pitchFamily="2" charset="2"/>
              <a:buNone/>
            </a:pPr>
            <a:r>
              <a:rPr lang="zh-CN" altLang="en-US" sz="2600" smtClean="0"/>
              <a:t>数据库实施</a:t>
            </a:r>
          </a:p>
          <a:p>
            <a:pPr eaLnBrk="1" hangingPunct="1">
              <a:buFont typeface="Wingdings" pitchFamily="2" charset="2"/>
              <a:buNone/>
            </a:pPr>
            <a:r>
              <a:rPr lang="zh-CN" altLang="en-US" sz="2600" smtClean="0">
                <a:solidFill>
                  <a:schemeClr val="accent2"/>
                </a:solidFill>
              </a:rPr>
              <a:t>数据库运行与维护</a:t>
            </a:r>
          </a:p>
          <a:p>
            <a:pPr eaLnBrk="1" hangingPunct="1">
              <a:buFont typeface="Wingdings" pitchFamily="2" charset="2"/>
              <a:buNone/>
            </a:pPr>
            <a:r>
              <a:rPr lang="zh-CN" altLang="en-US" sz="2600" smtClean="0"/>
              <a:t>小结</a:t>
            </a:r>
          </a:p>
        </p:txBody>
      </p:sp>
      <p:sp>
        <p:nvSpPr>
          <p:cNvPr id="2" name="日期占位符 1"/>
          <p:cNvSpPr>
            <a:spLocks noGrp="1"/>
          </p:cNvSpPr>
          <p:nvPr>
            <p:ph type="dt" sz="half" idx="10"/>
          </p:nvPr>
        </p:nvSpPr>
        <p:spPr/>
        <p:txBody>
          <a:bodyPr/>
          <a:lstStyle/>
          <a:p>
            <a:pPr>
              <a:defRPr/>
            </a:pPr>
            <a:fld id="{514E036D-3DA9-4834-92FA-019A850B8621}"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296</a:t>
            </a:fld>
            <a:endParaRPr lang="en-US" altLang="zh-CN"/>
          </a:p>
        </p:txBody>
      </p:sp>
    </p:spTree>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83651" name="Rectangle 2"/>
          <p:cNvSpPr>
            <a:spLocks noGrp="1" noChangeArrowheads="1"/>
          </p:cNvSpPr>
          <p:nvPr>
            <p:ph type="title"/>
          </p:nvPr>
        </p:nvSpPr>
        <p:spPr/>
        <p:txBody>
          <a:bodyPr/>
          <a:lstStyle/>
          <a:p>
            <a:pPr eaLnBrk="1" hangingPunct="1"/>
            <a:r>
              <a:rPr lang="zh-CN" altLang="en-US" smtClean="0"/>
              <a:t>数据库运行与维护</a:t>
            </a:r>
          </a:p>
        </p:txBody>
      </p:sp>
      <p:sp>
        <p:nvSpPr>
          <p:cNvPr id="283652" name="Rectangle 3"/>
          <p:cNvSpPr>
            <a:spLocks noGrp="1" noChangeArrowheads="1"/>
          </p:cNvSpPr>
          <p:nvPr>
            <p:ph type="body" idx="1"/>
          </p:nvPr>
        </p:nvSpPr>
        <p:spPr>
          <a:xfrm>
            <a:off x="539750" y="1844675"/>
            <a:ext cx="7772400" cy="4114800"/>
          </a:xfrm>
        </p:spPr>
        <p:txBody>
          <a:bodyPr/>
          <a:lstStyle/>
          <a:p>
            <a:pPr eaLnBrk="1" hangingPunct="1"/>
            <a:r>
              <a:rPr lang="zh-CN" altLang="en-US" sz="2600" smtClean="0"/>
              <a:t>数据库试运行结果符合设计目标后，数据库就可以真正投入运行了。</a:t>
            </a:r>
          </a:p>
          <a:p>
            <a:pPr eaLnBrk="1" hangingPunct="1">
              <a:spcBef>
                <a:spcPct val="40000"/>
              </a:spcBef>
            </a:pPr>
            <a:r>
              <a:rPr lang="zh-CN" altLang="en-US" sz="2600" smtClean="0"/>
              <a:t>数据库投入运行标着开发任务的基本完成和维护工作的开始</a:t>
            </a:r>
          </a:p>
          <a:p>
            <a:pPr eaLnBrk="1" hangingPunct="1">
              <a:spcBef>
                <a:spcPct val="40000"/>
              </a:spcBef>
            </a:pPr>
            <a:r>
              <a:rPr lang="zh-CN" altLang="en-US" sz="2600" smtClean="0"/>
              <a:t>对数据库设计进行评价、调整、修改等维护工作是一个长期的任务，也是设计工作的继续和提高。</a:t>
            </a:r>
          </a:p>
          <a:p>
            <a:pPr marL="819150" lvl="1" indent="-285750" eaLnBrk="1" hangingPunct="1"/>
            <a:r>
              <a:rPr lang="zh-CN" altLang="en-US" smtClean="0"/>
              <a:t>应用环境在不断变化</a:t>
            </a:r>
          </a:p>
          <a:p>
            <a:pPr marL="819150" lvl="1" indent="-285750" eaLnBrk="1" hangingPunct="1"/>
            <a:r>
              <a:rPr lang="zh-CN" altLang="en-US" smtClean="0"/>
              <a:t>数据库运行过程中物理存储会不断变化</a:t>
            </a:r>
            <a:endParaRPr lang="zh-CN" altLang="en-US" sz="3000" smtClean="0"/>
          </a:p>
        </p:txBody>
      </p:sp>
      <p:sp>
        <p:nvSpPr>
          <p:cNvPr id="2" name="日期占位符 1"/>
          <p:cNvSpPr>
            <a:spLocks noGrp="1"/>
          </p:cNvSpPr>
          <p:nvPr>
            <p:ph type="dt" sz="half" idx="10"/>
          </p:nvPr>
        </p:nvSpPr>
        <p:spPr/>
        <p:txBody>
          <a:bodyPr/>
          <a:lstStyle/>
          <a:p>
            <a:pPr>
              <a:defRPr/>
            </a:pPr>
            <a:fld id="{51BB3462-2D68-43FD-95E6-F803A60380B2}"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297</a:t>
            </a:fld>
            <a:endParaRPr lang="en-US" altLang="zh-CN"/>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84675" name="Rectangle 2"/>
          <p:cNvSpPr>
            <a:spLocks noGrp="1" noChangeArrowheads="1"/>
          </p:cNvSpPr>
          <p:nvPr>
            <p:ph type="title"/>
          </p:nvPr>
        </p:nvSpPr>
        <p:spPr/>
        <p:txBody>
          <a:bodyPr/>
          <a:lstStyle/>
          <a:p>
            <a:pPr eaLnBrk="1" hangingPunct="1"/>
            <a:r>
              <a:rPr lang="zh-CN" altLang="en-US" smtClean="0"/>
              <a:t>数据库运行与维护（续）</a:t>
            </a:r>
          </a:p>
        </p:txBody>
      </p:sp>
      <p:sp>
        <p:nvSpPr>
          <p:cNvPr id="284676" name="Rectangle 3"/>
          <p:cNvSpPr>
            <a:spLocks noGrp="1" noChangeArrowheads="1"/>
          </p:cNvSpPr>
          <p:nvPr>
            <p:ph type="body" idx="1"/>
          </p:nvPr>
        </p:nvSpPr>
        <p:spPr>
          <a:xfrm>
            <a:off x="539750" y="1844675"/>
            <a:ext cx="8353425" cy="4114800"/>
          </a:xfrm>
        </p:spPr>
        <p:txBody>
          <a:bodyPr/>
          <a:lstStyle/>
          <a:p>
            <a:pPr eaLnBrk="1" hangingPunct="1">
              <a:lnSpc>
                <a:spcPct val="90000"/>
              </a:lnSpc>
            </a:pPr>
            <a:r>
              <a:rPr lang="zh-CN" altLang="en-US" sz="2600" smtClean="0"/>
              <a:t>在数据库运行阶段，对数据库经常性的维护工作主要是由</a:t>
            </a:r>
            <a:r>
              <a:rPr lang="en-US" altLang="zh-CN" sz="2600" smtClean="0"/>
              <a:t>DBA</a:t>
            </a:r>
            <a:r>
              <a:rPr lang="zh-CN" altLang="en-US" sz="2600" smtClean="0"/>
              <a:t>完成的，包括：</a:t>
            </a:r>
          </a:p>
          <a:p>
            <a:pPr lvl="2" eaLnBrk="1" hangingPunct="1">
              <a:lnSpc>
                <a:spcPct val="90000"/>
              </a:lnSpc>
              <a:buFont typeface="Wingdings" pitchFamily="2" charset="2"/>
              <a:buNone/>
            </a:pPr>
            <a:r>
              <a:rPr lang="zh-CN" altLang="en-US" sz="2000" smtClean="0"/>
              <a:t>    </a:t>
            </a:r>
          </a:p>
          <a:p>
            <a:pPr eaLnBrk="1" hangingPunct="1">
              <a:lnSpc>
                <a:spcPct val="90000"/>
              </a:lnSpc>
              <a:buFont typeface="Wingdings" pitchFamily="2" charset="2"/>
              <a:buNone/>
            </a:pPr>
            <a:r>
              <a:rPr lang="zh-CN" altLang="en-US" sz="2600" smtClean="0"/>
              <a:t>  </a:t>
            </a:r>
            <a:r>
              <a:rPr lang="zh-CN" altLang="en-US" sz="2600" smtClean="0">
                <a:solidFill>
                  <a:schemeClr val="accent2"/>
                </a:solidFill>
              </a:rPr>
              <a:t>⒈数据库的转储和恢复</a:t>
            </a:r>
          </a:p>
          <a:p>
            <a:pPr lvl="1" eaLnBrk="1" hangingPunct="1">
              <a:lnSpc>
                <a:spcPct val="90000"/>
              </a:lnSpc>
              <a:spcBef>
                <a:spcPct val="30000"/>
              </a:spcBef>
            </a:pPr>
            <a:r>
              <a:rPr lang="zh-CN" altLang="en-US" smtClean="0"/>
              <a:t>转储和恢复是系统正式运行后最重要的维护工作之一。</a:t>
            </a:r>
          </a:p>
          <a:p>
            <a:pPr lvl="1" eaLnBrk="1" hangingPunct="1">
              <a:lnSpc>
                <a:spcPct val="90000"/>
              </a:lnSpc>
              <a:spcBef>
                <a:spcPct val="30000"/>
              </a:spcBef>
            </a:pPr>
            <a:r>
              <a:rPr lang="en-US" altLang="zh-CN" smtClean="0"/>
              <a:t>DBA</a:t>
            </a:r>
            <a:r>
              <a:rPr lang="zh-CN" altLang="en-US" smtClean="0"/>
              <a:t>要针对不同的应用要求制定不同的转储计划，定期对数据库和日志文件进行备份。</a:t>
            </a:r>
          </a:p>
          <a:p>
            <a:pPr lvl="1" eaLnBrk="1" hangingPunct="1">
              <a:lnSpc>
                <a:spcPct val="90000"/>
              </a:lnSpc>
              <a:spcBef>
                <a:spcPct val="30000"/>
              </a:spcBef>
            </a:pPr>
            <a:r>
              <a:rPr lang="zh-CN" altLang="en-US" smtClean="0"/>
              <a:t>一旦发生介质故障，即利用数据库备份及日志文件备份，尽快将数据库恢复到某种一致性状态。</a:t>
            </a:r>
          </a:p>
        </p:txBody>
      </p:sp>
      <p:sp>
        <p:nvSpPr>
          <p:cNvPr id="2" name="日期占位符 1"/>
          <p:cNvSpPr>
            <a:spLocks noGrp="1"/>
          </p:cNvSpPr>
          <p:nvPr>
            <p:ph type="dt" sz="half" idx="10"/>
          </p:nvPr>
        </p:nvSpPr>
        <p:spPr/>
        <p:txBody>
          <a:bodyPr/>
          <a:lstStyle/>
          <a:p>
            <a:pPr>
              <a:defRPr/>
            </a:pPr>
            <a:fld id="{169DBA77-7569-4ACA-BDE7-E81C81422A69}"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298</a:t>
            </a:fld>
            <a:endParaRPr lang="en-US" altLang="zh-CN"/>
          </a:p>
        </p:txBody>
      </p:sp>
    </p:spTree>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85699" name="Rectangle 2"/>
          <p:cNvSpPr>
            <a:spLocks noGrp="1" noChangeArrowheads="1"/>
          </p:cNvSpPr>
          <p:nvPr>
            <p:ph type="title"/>
          </p:nvPr>
        </p:nvSpPr>
        <p:spPr/>
        <p:txBody>
          <a:bodyPr/>
          <a:lstStyle/>
          <a:p>
            <a:pPr eaLnBrk="1" hangingPunct="1"/>
            <a:r>
              <a:rPr lang="zh-CN" altLang="en-US" smtClean="0"/>
              <a:t>数据库运行与维护（续）</a:t>
            </a:r>
          </a:p>
        </p:txBody>
      </p:sp>
      <p:sp>
        <p:nvSpPr>
          <p:cNvPr id="285700" name="Rectangle 3"/>
          <p:cNvSpPr>
            <a:spLocks noGrp="1" noChangeArrowheads="1"/>
          </p:cNvSpPr>
          <p:nvPr>
            <p:ph type="body" idx="1"/>
          </p:nvPr>
        </p:nvSpPr>
        <p:spPr>
          <a:xfrm>
            <a:off x="684213" y="1844675"/>
            <a:ext cx="8064500" cy="4114800"/>
          </a:xfrm>
        </p:spPr>
        <p:txBody>
          <a:bodyPr/>
          <a:lstStyle/>
          <a:p>
            <a:pPr eaLnBrk="1" hangingPunct="1">
              <a:buFont typeface="Wingdings" pitchFamily="2" charset="2"/>
              <a:buNone/>
            </a:pPr>
            <a:r>
              <a:rPr lang="en-US" altLang="zh-CN" sz="2600" smtClean="0">
                <a:solidFill>
                  <a:schemeClr val="accent2"/>
                </a:solidFill>
              </a:rPr>
              <a:t>⒉</a:t>
            </a:r>
            <a:r>
              <a:rPr lang="zh-CN" altLang="en-US" sz="2600" smtClean="0">
                <a:solidFill>
                  <a:schemeClr val="accent2"/>
                </a:solidFill>
              </a:rPr>
              <a:t>数据库的安全性、完整性控制</a:t>
            </a:r>
          </a:p>
          <a:p>
            <a:pPr lvl="1" eaLnBrk="1" hangingPunct="1">
              <a:spcBef>
                <a:spcPct val="60000"/>
              </a:spcBef>
            </a:pPr>
            <a:r>
              <a:rPr lang="en-US" altLang="zh-CN" smtClean="0"/>
              <a:t>DBA</a:t>
            </a:r>
            <a:r>
              <a:rPr lang="zh-CN" altLang="en-US" smtClean="0"/>
              <a:t>必须根据用户的实际需要授予不同的操作权限</a:t>
            </a:r>
          </a:p>
          <a:p>
            <a:pPr lvl="1" eaLnBrk="1" hangingPunct="1">
              <a:spcBef>
                <a:spcPct val="60000"/>
              </a:spcBef>
            </a:pPr>
            <a:r>
              <a:rPr lang="zh-CN" altLang="en-US" smtClean="0"/>
              <a:t>在数据库运行过程中，由于应用环境的变化，对安全性的要求也会发生变化，</a:t>
            </a:r>
            <a:r>
              <a:rPr lang="en-US" altLang="zh-CN" smtClean="0"/>
              <a:t>DBA</a:t>
            </a:r>
            <a:r>
              <a:rPr lang="zh-CN" altLang="en-US" smtClean="0"/>
              <a:t>需要根据实际情况修改原有的安全性控制。</a:t>
            </a:r>
          </a:p>
          <a:p>
            <a:pPr lvl="1" eaLnBrk="1" hangingPunct="1">
              <a:spcBef>
                <a:spcPct val="60000"/>
              </a:spcBef>
            </a:pPr>
            <a:r>
              <a:rPr lang="zh-CN" altLang="en-US" smtClean="0"/>
              <a:t>由于应用环境的变化，数据库的完整性约束条件也会变化，也需要</a:t>
            </a:r>
            <a:r>
              <a:rPr lang="en-US" altLang="zh-CN" smtClean="0"/>
              <a:t>DBA</a:t>
            </a:r>
            <a:r>
              <a:rPr lang="zh-CN" altLang="en-US" smtClean="0"/>
              <a:t>不断修正，以满足用户要求。</a:t>
            </a:r>
          </a:p>
        </p:txBody>
      </p:sp>
      <p:sp>
        <p:nvSpPr>
          <p:cNvPr id="2" name="日期占位符 1"/>
          <p:cNvSpPr>
            <a:spLocks noGrp="1"/>
          </p:cNvSpPr>
          <p:nvPr>
            <p:ph type="dt" sz="half" idx="10"/>
          </p:nvPr>
        </p:nvSpPr>
        <p:spPr/>
        <p:txBody>
          <a:bodyPr/>
          <a:lstStyle/>
          <a:p>
            <a:pPr>
              <a:defRPr/>
            </a:pPr>
            <a:fld id="{207E057E-D015-482D-81B3-863DE53ECE8C}"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299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5123" name="Rectangle 2"/>
          <p:cNvSpPr>
            <a:spLocks noGrp="1" noChangeArrowheads="1"/>
          </p:cNvSpPr>
          <p:nvPr>
            <p:ph type="title"/>
          </p:nvPr>
        </p:nvSpPr>
        <p:spPr/>
        <p:txBody>
          <a:bodyPr/>
          <a:lstStyle/>
          <a:p>
            <a:pPr eaLnBrk="1" hangingPunct="1"/>
            <a:r>
              <a:rPr lang="zh-CN" altLang="en-US" smtClean="0"/>
              <a:t>数据库设计概述</a:t>
            </a:r>
          </a:p>
        </p:txBody>
      </p:sp>
      <p:sp>
        <p:nvSpPr>
          <p:cNvPr id="5124" name="Rectangle 3"/>
          <p:cNvSpPr>
            <a:spLocks noGrp="1" noChangeArrowheads="1"/>
          </p:cNvSpPr>
          <p:nvPr>
            <p:ph type="body" idx="1"/>
          </p:nvPr>
        </p:nvSpPr>
        <p:spPr/>
        <p:txBody>
          <a:bodyPr/>
          <a:lstStyle/>
          <a:p>
            <a:pPr eaLnBrk="1" hangingPunct="1">
              <a:lnSpc>
                <a:spcPct val="130000"/>
              </a:lnSpc>
            </a:pPr>
            <a:r>
              <a:rPr lang="zh-CN" altLang="en-US" dirty="0" smtClean="0">
                <a:solidFill>
                  <a:schemeClr val="accent2"/>
                </a:solidFill>
              </a:rPr>
              <a:t>数据库和信息系统</a:t>
            </a:r>
          </a:p>
          <a:p>
            <a:pPr eaLnBrk="1" hangingPunct="1">
              <a:lnSpc>
                <a:spcPct val="130000"/>
              </a:lnSpc>
            </a:pPr>
            <a:r>
              <a:rPr lang="zh-CN" altLang="en-US" dirty="0" smtClean="0"/>
              <a:t>数据库设计的特点</a:t>
            </a:r>
          </a:p>
          <a:p>
            <a:pPr eaLnBrk="1" hangingPunct="1">
              <a:lnSpc>
                <a:spcPct val="130000"/>
              </a:lnSpc>
            </a:pPr>
            <a:r>
              <a:rPr lang="zh-CN" altLang="en-US" dirty="0" smtClean="0"/>
              <a:t>数据库设计方法简述</a:t>
            </a:r>
          </a:p>
          <a:p>
            <a:pPr eaLnBrk="1" hangingPunct="1">
              <a:lnSpc>
                <a:spcPct val="130000"/>
              </a:lnSpc>
            </a:pPr>
            <a:r>
              <a:rPr lang="zh-CN" altLang="en-US" dirty="0" smtClean="0"/>
              <a:t>数据库设计的基本步骤</a:t>
            </a:r>
          </a:p>
        </p:txBody>
      </p:sp>
      <p:sp>
        <p:nvSpPr>
          <p:cNvPr id="2" name="日期占位符 1"/>
          <p:cNvSpPr>
            <a:spLocks noGrp="1"/>
          </p:cNvSpPr>
          <p:nvPr>
            <p:ph type="dt" sz="half" idx="10"/>
          </p:nvPr>
        </p:nvSpPr>
        <p:spPr/>
        <p:txBody>
          <a:bodyPr/>
          <a:lstStyle/>
          <a:p>
            <a:pPr>
              <a:defRPr/>
            </a:pPr>
            <a:fld id="{02994071-53D9-468D-B7D3-415DB0601244}"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31747" name="Rectangle 2"/>
          <p:cNvSpPr>
            <a:spLocks noGrp="1" noChangeArrowheads="1"/>
          </p:cNvSpPr>
          <p:nvPr>
            <p:ph type="title"/>
          </p:nvPr>
        </p:nvSpPr>
        <p:spPr/>
        <p:txBody>
          <a:bodyPr/>
          <a:lstStyle/>
          <a:p>
            <a:pPr eaLnBrk="1" hangingPunct="1"/>
            <a:r>
              <a:rPr lang="zh-CN" altLang="en-US" smtClean="0"/>
              <a:t>数据库设计的基本步骤（续）</a:t>
            </a:r>
          </a:p>
        </p:txBody>
      </p:sp>
      <p:sp>
        <p:nvSpPr>
          <p:cNvPr id="31748" name="Rectangle 3"/>
          <p:cNvSpPr>
            <a:spLocks noGrp="1" noChangeArrowheads="1"/>
          </p:cNvSpPr>
          <p:nvPr>
            <p:ph type="body" idx="1"/>
          </p:nvPr>
        </p:nvSpPr>
        <p:spPr>
          <a:xfrm>
            <a:off x="457200" y="1124744"/>
            <a:ext cx="8229600" cy="5184576"/>
          </a:xfrm>
        </p:spPr>
        <p:txBody>
          <a:bodyPr/>
          <a:lstStyle/>
          <a:p>
            <a:pPr eaLnBrk="1" hangingPunct="1">
              <a:lnSpc>
                <a:spcPct val="90000"/>
              </a:lnSpc>
            </a:pPr>
            <a:r>
              <a:rPr lang="zh-CN" altLang="en-US" dirty="0" smtClean="0"/>
              <a:t>数据库各级模式的形成过程</a:t>
            </a:r>
            <a:endParaRPr lang="en-US" altLang="zh-CN" dirty="0" smtClean="0"/>
          </a:p>
          <a:p>
            <a:pPr lvl="1" eaLnBrk="1" hangingPunct="1">
              <a:lnSpc>
                <a:spcPct val="90000"/>
              </a:lnSpc>
            </a:pPr>
            <a:endParaRPr lang="en-US" altLang="zh-CN" dirty="0" smtClean="0"/>
          </a:p>
          <a:p>
            <a:pPr lvl="1" eaLnBrk="1" hangingPunct="1">
              <a:lnSpc>
                <a:spcPct val="90000"/>
              </a:lnSpc>
            </a:pPr>
            <a:endParaRPr lang="en-US" altLang="zh-CN" dirty="0"/>
          </a:p>
          <a:p>
            <a:pPr lvl="1" eaLnBrk="1" hangingPunct="1">
              <a:lnSpc>
                <a:spcPct val="90000"/>
              </a:lnSpc>
            </a:pPr>
            <a:endParaRPr lang="en-US" altLang="zh-CN" dirty="0" smtClean="0"/>
          </a:p>
          <a:p>
            <a:pPr lvl="1" eaLnBrk="1" hangingPunct="1">
              <a:lnSpc>
                <a:spcPct val="90000"/>
              </a:lnSpc>
            </a:pPr>
            <a:endParaRPr lang="en-US" altLang="zh-CN" dirty="0"/>
          </a:p>
          <a:p>
            <a:pPr lvl="1" eaLnBrk="1" hangingPunct="1">
              <a:lnSpc>
                <a:spcPct val="90000"/>
              </a:lnSpc>
            </a:pPr>
            <a:endParaRPr lang="en-US" altLang="zh-CN" dirty="0" smtClean="0"/>
          </a:p>
          <a:p>
            <a:pPr lvl="1" eaLnBrk="1" hangingPunct="1">
              <a:lnSpc>
                <a:spcPct val="90000"/>
              </a:lnSpc>
            </a:pPr>
            <a:endParaRPr lang="en-US" altLang="zh-CN" dirty="0" smtClean="0"/>
          </a:p>
          <a:p>
            <a:pPr lvl="1" eaLnBrk="1" hangingPunct="1">
              <a:lnSpc>
                <a:spcPct val="90000"/>
              </a:lnSpc>
            </a:pPr>
            <a:r>
              <a:rPr lang="zh-CN" altLang="en-US" dirty="0" smtClean="0"/>
              <a:t>需求分析阶段</a:t>
            </a:r>
          </a:p>
          <a:p>
            <a:pPr marL="1162050" lvl="2" indent="-228600" eaLnBrk="1" hangingPunct="1">
              <a:lnSpc>
                <a:spcPct val="90000"/>
              </a:lnSpc>
            </a:pPr>
            <a:r>
              <a:rPr lang="zh-CN" altLang="en-US" sz="2600" dirty="0" smtClean="0"/>
              <a:t> 综合各个用户的应用需求</a:t>
            </a:r>
          </a:p>
          <a:p>
            <a:pPr lvl="1" eaLnBrk="1" hangingPunct="1">
              <a:lnSpc>
                <a:spcPct val="90000"/>
              </a:lnSpc>
            </a:pPr>
            <a:r>
              <a:rPr lang="zh-CN" altLang="en-US" dirty="0" smtClean="0"/>
              <a:t>概念设计阶段</a:t>
            </a:r>
          </a:p>
          <a:p>
            <a:pPr marL="1162050" lvl="2" indent="-228600" eaLnBrk="1" hangingPunct="1">
              <a:lnSpc>
                <a:spcPct val="90000"/>
              </a:lnSpc>
            </a:pPr>
            <a:r>
              <a:rPr lang="zh-CN" altLang="en-US" sz="2600" dirty="0" smtClean="0"/>
              <a:t> 形成独立于机器特点，独立于各个</a:t>
            </a:r>
            <a:r>
              <a:rPr lang="en-US" altLang="zh-CN" sz="2600" dirty="0" smtClean="0"/>
              <a:t>DBMS</a:t>
            </a:r>
            <a:r>
              <a:rPr lang="zh-CN" altLang="en-US" sz="2600" dirty="0" smtClean="0"/>
              <a:t>产品的概念模式</a:t>
            </a:r>
            <a:r>
              <a:rPr lang="en-US" altLang="zh-CN" sz="2600" dirty="0" smtClean="0"/>
              <a:t>(E-R</a:t>
            </a:r>
            <a:r>
              <a:rPr lang="zh-CN" altLang="en-US" sz="2600" dirty="0" smtClean="0"/>
              <a:t>图</a:t>
            </a:r>
            <a:r>
              <a:rPr lang="en-US" altLang="zh-CN" sz="2600" dirty="0" smtClean="0"/>
              <a:t>)</a:t>
            </a:r>
          </a:p>
        </p:txBody>
      </p:sp>
      <p:pic>
        <p:nvPicPr>
          <p:cNvPr id="317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666564"/>
            <a:ext cx="4599926" cy="2443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pPr>
              <a:defRPr/>
            </a:pPr>
            <a:fld id="{AB9F5907-252E-4BD9-B24F-2593444EB54A}"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30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fade">
                                      <p:cBhvr>
                                        <p:cTn id="7" dur="1000"/>
                                        <p:tgtEl>
                                          <p:spTgt spid="31749"/>
                                        </p:tgtEl>
                                      </p:cBhvr>
                                    </p:animEffect>
                                    <p:anim calcmode="lin" valueType="num">
                                      <p:cBhvr>
                                        <p:cTn id="8" dur="1000" fill="hold"/>
                                        <p:tgtEl>
                                          <p:spTgt spid="31749"/>
                                        </p:tgtEl>
                                        <p:attrNameLst>
                                          <p:attrName>ppt_x</p:attrName>
                                        </p:attrNameLst>
                                      </p:cBhvr>
                                      <p:tavLst>
                                        <p:tav tm="0">
                                          <p:val>
                                            <p:strVal val="#ppt_x"/>
                                          </p:val>
                                        </p:tav>
                                        <p:tav tm="100000">
                                          <p:val>
                                            <p:strVal val="#ppt_x"/>
                                          </p:val>
                                        </p:tav>
                                      </p:tavLst>
                                    </p:anim>
                                    <p:anim calcmode="lin" valueType="num">
                                      <p:cBhvr>
                                        <p:cTn id="9" dur="1000" fill="hold"/>
                                        <p:tgtEl>
                                          <p:spTgt spid="3174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748">
                                            <p:txEl>
                                              <p:pRg st="0" end="0"/>
                                            </p:txEl>
                                          </p:spTgt>
                                        </p:tgtEl>
                                        <p:attrNameLst>
                                          <p:attrName>style.visibility</p:attrName>
                                        </p:attrNameLst>
                                      </p:cBhvr>
                                      <p:to>
                                        <p:strVal val="visible"/>
                                      </p:to>
                                    </p:set>
                                    <p:animEffect transition="in" filter="fade">
                                      <p:cBhvr>
                                        <p:cTn id="12" dur="1000"/>
                                        <p:tgtEl>
                                          <p:spTgt spid="31748">
                                            <p:txEl>
                                              <p:pRg st="0" end="0"/>
                                            </p:txEl>
                                          </p:spTgt>
                                        </p:tgtEl>
                                      </p:cBhvr>
                                    </p:animEffect>
                                    <p:anim calcmode="lin" valueType="num">
                                      <p:cBhvr>
                                        <p:cTn id="13" dur="1000" fill="hold"/>
                                        <p:tgtEl>
                                          <p:spTgt spid="3174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1748">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1748">
                                            <p:txEl>
                                              <p:pRg st="7" end="7"/>
                                            </p:txEl>
                                          </p:spTgt>
                                        </p:tgtEl>
                                        <p:attrNameLst>
                                          <p:attrName>style.visibility</p:attrName>
                                        </p:attrNameLst>
                                      </p:cBhvr>
                                      <p:to>
                                        <p:strVal val="visible"/>
                                      </p:to>
                                    </p:set>
                                    <p:animEffect transition="in" filter="fade">
                                      <p:cBhvr>
                                        <p:cTn id="17" dur="1000"/>
                                        <p:tgtEl>
                                          <p:spTgt spid="31748">
                                            <p:txEl>
                                              <p:pRg st="7" end="7"/>
                                            </p:txEl>
                                          </p:spTgt>
                                        </p:tgtEl>
                                      </p:cBhvr>
                                    </p:animEffect>
                                    <p:anim calcmode="lin" valueType="num">
                                      <p:cBhvr>
                                        <p:cTn id="18" dur="1000" fill="hold"/>
                                        <p:tgtEl>
                                          <p:spTgt spid="31748">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1748">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1748">
                                            <p:txEl>
                                              <p:pRg st="8" end="8"/>
                                            </p:txEl>
                                          </p:spTgt>
                                        </p:tgtEl>
                                        <p:attrNameLst>
                                          <p:attrName>style.visibility</p:attrName>
                                        </p:attrNameLst>
                                      </p:cBhvr>
                                      <p:to>
                                        <p:strVal val="visible"/>
                                      </p:to>
                                    </p:set>
                                    <p:animEffect transition="in" filter="fade">
                                      <p:cBhvr>
                                        <p:cTn id="22" dur="1000"/>
                                        <p:tgtEl>
                                          <p:spTgt spid="31748">
                                            <p:txEl>
                                              <p:pRg st="8" end="8"/>
                                            </p:txEl>
                                          </p:spTgt>
                                        </p:tgtEl>
                                      </p:cBhvr>
                                    </p:animEffect>
                                    <p:anim calcmode="lin" valueType="num">
                                      <p:cBhvr>
                                        <p:cTn id="23" dur="1000" fill="hold"/>
                                        <p:tgtEl>
                                          <p:spTgt spid="31748">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31748">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1748">
                                            <p:txEl>
                                              <p:pRg st="9" end="9"/>
                                            </p:txEl>
                                          </p:spTgt>
                                        </p:tgtEl>
                                        <p:attrNameLst>
                                          <p:attrName>style.visibility</p:attrName>
                                        </p:attrNameLst>
                                      </p:cBhvr>
                                      <p:to>
                                        <p:strVal val="visible"/>
                                      </p:to>
                                    </p:set>
                                    <p:animEffect transition="in" filter="fade">
                                      <p:cBhvr>
                                        <p:cTn id="27" dur="1000"/>
                                        <p:tgtEl>
                                          <p:spTgt spid="31748">
                                            <p:txEl>
                                              <p:pRg st="9" end="9"/>
                                            </p:txEl>
                                          </p:spTgt>
                                        </p:tgtEl>
                                      </p:cBhvr>
                                    </p:animEffect>
                                    <p:anim calcmode="lin" valueType="num">
                                      <p:cBhvr>
                                        <p:cTn id="28" dur="1000" fill="hold"/>
                                        <p:tgtEl>
                                          <p:spTgt spid="31748">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31748">
                                            <p:txEl>
                                              <p:pRg st="9" end="9"/>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1748">
                                            <p:txEl>
                                              <p:pRg st="10" end="10"/>
                                            </p:txEl>
                                          </p:spTgt>
                                        </p:tgtEl>
                                        <p:attrNameLst>
                                          <p:attrName>style.visibility</p:attrName>
                                        </p:attrNameLst>
                                      </p:cBhvr>
                                      <p:to>
                                        <p:strVal val="visible"/>
                                      </p:to>
                                    </p:set>
                                    <p:animEffect transition="in" filter="fade">
                                      <p:cBhvr>
                                        <p:cTn id="32" dur="1000"/>
                                        <p:tgtEl>
                                          <p:spTgt spid="31748">
                                            <p:txEl>
                                              <p:pRg st="10" end="10"/>
                                            </p:txEl>
                                          </p:spTgt>
                                        </p:tgtEl>
                                      </p:cBhvr>
                                    </p:animEffect>
                                    <p:anim calcmode="lin" valueType="num">
                                      <p:cBhvr>
                                        <p:cTn id="33" dur="1000" fill="hold"/>
                                        <p:tgtEl>
                                          <p:spTgt spid="31748">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31748">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build="p"/>
    </p:bld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86723" name="Rectangle 2"/>
          <p:cNvSpPr>
            <a:spLocks noGrp="1" noChangeArrowheads="1"/>
          </p:cNvSpPr>
          <p:nvPr>
            <p:ph type="title"/>
          </p:nvPr>
        </p:nvSpPr>
        <p:spPr/>
        <p:txBody>
          <a:bodyPr/>
          <a:lstStyle/>
          <a:p>
            <a:pPr eaLnBrk="1" hangingPunct="1"/>
            <a:r>
              <a:rPr lang="zh-CN" altLang="en-US" smtClean="0"/>
              <a:t>数据库运行与维护（续）</a:t>
            </a:r>
          </a:p>
        </p:txBody>
      </p:sp>
      <p:sp>
        <p:nvSpPr>
          <p:cNvPr id="286724" name="Rectangle 3"/>
          <p:cNvSpPr>
            <a:spLocks noGrp="1" noChangeArrowheads="1"/>
          </p:cNvSpPr>
          <p:nvPr>
            <p:ph type="body" idx="1"/>
          </p:nvPr>
        </p:nvSpPr>
        <p:spPr>
          <a:xfrm>
            <a:off x="755650" y="1916113"/>
            <a:ext cx="8064500" cy="4114800"/>
          </a:xfrm>
        </p:spPr>
        <p:txBody>
          <a:bodyPr/>
          <a:lstStyle/>
          <a:p>
            <a:pPr eaLnBrk="1" hangingPunct="1">
              <a:buFont typeface="Wingdings" pitchFamily="2" charset="2"/>
              <a:buNone/>
            </a:pPr>
            <a:r>
              <a:rPr lang="en-US" altLang="zh-CN" sz="2600" smtClean="0">
                <a:solidFill>
                  <a:schemeClr val="accent2"/>
                </a:solidFill>
              </a:rPr>
              <a:t>⒊</a:t>
            </a:r>
            <a:r>
              <a:rPr lang="zh-CN" altLang="en-US" sz="2600" smtClean="0">
                <a:solidFill>
                  <a:schemeClr val="accent2"/>
                </a:solidFill>
              </a:rPr>
              <a:t>数据库性能的监督、分析和改进</a:t>
            </a:r>
          </a:p>
          <a:p>
            <a:pPr lvl="1" eaLnBrk="1" hangingPunct="1"/>
            <a:r>
              <a:rPr lang="zh-CN" altLang="en-US" smtClean="0"/>
              <a:t>在数据库运行过程中， </a:t>
            </a:r>
            <a:r>
              <a:rPr lang="en-US" altLang="zh-CN" smtClean="0"/>
              <a:t>DBA</a:t>
            </a:r>
            <a:r>
              <a:rPr lang="zh-CN" altLang="en-US" smtClean="0"/>
              <a:t>必须监督系统运行，对监测数据进行分析，找出改进系统性能的方法。</a:t>
            </a:r>
          </a:p>
          <a:p>
            <a:pPr lvl="2" eaLnBrk="1" hangingPunct="1"/>
            <a:r>
              <a:rPr lang="zh-CN" altLang="en-US" sz="2600" smtClean="0"/>
              <a:t>利用监测工具获取系统运行过程中一系列性能参数的值</a:t>
            </a:r>
          </a:p>
          <a:p>
            <a:pPr lvl="2" eaLnBrk="1" hangingPunct="1"/>
            <a:r>
              <a:rPr lang="zh-CN" altLang="en-US" sz="2600" smtClean="0"/>
              <a:t>通过仔细分析这些数据，判断当前系统是否处于最佳运行状态</a:t>
            </a:r>
          </a:p>
          <a:p>
            <a:pPr lvl="2" eaLnBrk="1" hangingPunct="1"/>
            <a:r>
              <a:rPr lang="zh-CN" altLang="en-US" sz="2600" smtClean="0"/>
              <a:t>如果不是，则需要通过调整某些参数来进一步改进数据库性能</a:t>
            </a:r>
            <a:endParaRPr lang="zh-CN" altLang="en-US" smtClean="0"/>
          </a:p>
        </p:txBody>
      </p:sp>
      <p:sp>
        <p:nvSpPr>
          <p:cNvPr id="2" name="日期占位符 1"/>
          <p:cNvSpPr>
            <a:spLocks noGrp="1"/>
          </p:cNvSpPr>
          <p:nvPr>
            <p:ph type="dt" sz="half" idx="10"/>
          </p:nvPr>
        </p:nvSpPr>
        <p:spPr/>
        <p:txBody>
          <a:bodyPr/>
          <a:lstStyle/>
          <a:p>
            <a:pPr>
              <a:defRPr/>
            </a:pPr>
            <a:fld id="{B59F8E33-961D-4066-8D93-7B462CA50EB6}"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300</a:t>
            </a:fld>
            <a:endParaRPr lang="en-US" altLang="zh-CN"/>
          </a:p>
        </p:txBody>
      </p:sp>
    </p:spTree>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87747" name="Rectangle 2"/>
          <p:cNvSpPr>
            <a:spLocks noGrp="1" noChangeArrowheads="1"/>
          </p:cNvSpPr>
          <p:nvPr>
            <p:ph type="title"/>
          </p:nvPr>
        </p:nvSpPr>
        <p:spPr/>
        <p:txBody>
          <a:bodyPr/>
          <a:lstStyle/>
          <a:p>
            <a:pPr eaLnBrk="1" hangingPunct="1"/>
            <a:r>
              <a:rPr lang="zh-CN" altLang="en-US" smtClean="0"/>
              <a:t>数据库运行与维护（续）</a:t>
            </a:r>
          </a:p>
        </p:txBody>
      </p:sp>
      <p:sp>
        <p:nvSpPr>
          <p:cNvPr id="287748" name="Rectangle 3"/>
          <p:cNvSpPr>
            <a:spLocks noGrp="1" noChangeArrowheads="1"/>
          </p:cNvSpPr>
          <p:nvPr>
            <p:ph type="body" idx="1"/>
          </p:nvPr>
        </p:nvSpPr>
        <p:spPr/>
        <p:txBody>
          <a:bodyPr/>
          <a:lstStyle/>
          <a:p>
            <a:pPr eaLnBrk="1" hangingPunct="1">
              <a:buFont typeface="Wingdings" pitchFamily="2" charset="2"/>
              <a:buNone/>
            </a:pPr>
            <a:r>
              <a:rPr lang="en-US" altLang="zh-CN" sz="2600" smtClean="0">
                <a:solidFill>
                  <a:schemeClr val="accent2"/>
                </a:solidFill>
              </a:rPr>
              <a:t>⒋</a:t>
            </a:r>
            <a:r>
              <a:rPr lang="zh-CN" altLang="en-US" sz="2600" smtClean="0">
                <a:solidFill>
                  <a:schemeClr val="accent2"/>
                </a:solidFill>
              </a:rPr>
              <a:t>数据库的重组织和重构造</a:t>
            </a:r>
          </a:p>
          <a:p>
            <a:pPr eaLnBrk="1" hangingPunct="1">
              <a:buFont typeface="Wingdings" pitchFamily="2" charset="2"/>
              <a:buNone/>
            </a:pPr>
            <a:r>
              <a:rPr lang="en-US" altLang="zh-CN" sz="2600" smtClean="0"/>
              <a:t>1</a:t>
            </a:r>
            <a:r>
              <a:rPr lang="zh-CN" altLang="en-US" sz="2600" smtClean="0"/>
              <a:t>）数据库的重组织</a:t>
            </a:r>
          </a:p>
          <a:p>
            <a:pPr lvl="1" eaLnBrk="1" hangingPunct="1">
              <a:lnSpc>
                <a:spcPct val="110000"/>
              </a:lnSpc>
            </a:pPr>
            <a:r>
              <a:rPr lang="zh-CN" altLang="en-US" smtClean="0"/>
              <a:t>为什么要重组织数据库</a:t>
            </a:r>
          </a:p>
          <a:p>
            <a:pPr lvl="2" eaLnBrk="1" hangingPunct="1">
              <a:lnSpc>
                <a:spcPct val="110000"/>
              </a:lnSpc>
            </a:pPr>
            <a:r>
              <a:rPr lang="zh-CN" altLang="en-US" sz="2600" smtClean="0"/>
              <a:t>数据库运行一段时间后，由于记录的不断增、删、改，会使数据库的物理存储变坏，从而降低数据库存储空间的利用率和数据的存取效率，使数据库的性能下降。</a:t>
            </a:r>
            <a:endParaRPr lang="zh-CN" altLang="en-US" smtClean="0"/>
          </a:p>
          <a:p>
            <a:pPr lvl="2" eaLnBrk="1" hangingPunct="1">
              <a:lnSpc>
                <a:spcPct val="110000"/>
              </a:lnSpc>
            </a:pPr>
            <a:endParaRPr lang="en-US" altLang="zh-CN" smtClean="0"/>
          </a:p>
        </p:txBody>
      </p:sp>
      <p:sp>
        <p:nvSpPr>
          <p:cNvPr id="2" name="日期占位符 1"/>
          <p:cNvSpPr>
            <a:spLocks noGrp="1"/>
          </p:cNvSpPr>
          <p:nvPr>
            <p:ph type="dt" sz="half" idx="10"/>
          </p:nvPr>
        </p:nvSpPr>
        <p:spPr/>
        <p:txBody>
          <a:bodyPr/>
          <a:lstStyle/>
          <a:p>
            <a:pPr>
              <a:defRPr/>
            </a:pPr>
            <a:fld id="{3153EAE1-EA6E-4F07-9DE1-AB5468F27C45}"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301</a:t>
            </a:fld>
            <a:endParaRPr lang="en-US" altLang="zh-CN"/>
          </a:p>
        </p:txBody>
      </p:sp>
    </p:spTree>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88771" name="Rectangle 2"/>
          <p:cNvSpPr>
            <a:spLocks noGrp="1" noChangeArrowheads="1"/>
          </p:cNvSpPr>
          <p:nvPr>
            <p:ph type="title"/>
          </p:nvPr>
        </p:nvSpPr>
        <p:spPr/>
        <p:txBody>
          <a:bodyPr/>
          <a:lstStyle/>
          <a:p>
            <a:pPr eaLnBrk="1" hangingPunct="1"/>
            <a:r>
              <a:rPr lang="zh-CN" altLang="en-US" smtClean="0"/>
              <a:t>数据库运行与维护（续）</a:t>
            </a:r>
          </a:p>
        </p:txBody>
      </p:sp>
      <p:sp>
        <p:nvSpPr>
          <p:cNvPr id="288772" name="Rectangle 3"/>
          <p:cNvSpPr>
            <a:spLocks noGrp="1" noChangeArrowheads="1"/>
          </p:cNvSpPr>
          <p:nvPr>
            <p:ph type="body" idx="1"/>
          </p:nvPr>
        </p:nvSpPr>
        <p:spPr/>
        <p:txBody>
          <a:bodyPr/>
          <a:lstStyle/>
          <a:p>
            <a:pPr lvl="1" eaLnBrk="1" hangingPunct="1"/>
            <a:r>
              <a:rPr lang="zh-CN" altLang="en-US" smtClean="0"/>
              <a:t>重组织的形式</a:t>
            </a:r>
          </a:p>
          <a:p>
            <a:pPr lvl="2" eaLnBrk="1" hangingPunct="1"/>
            <a:r>
              <a:rPr lang="zh-CN" altLang="en-US" sz="2600" smtClean="0"/>
              <a:t>全部重组织</a:t>
            </a:r>
          </a:p>
          <a:p>
            <a:pPr lvl="2" eaLnBrk="1" hangingPunct="1"/>
            <a:r>
              <a:rPr lang="zh-CN" altLang="en-US" sz="2600" smtClean="0"/>
              <a:t>部分重组织</a:t>
            </a:r>
          </a:p>
          <a:p>
            <a:pPr lvl="3" eaLnBrk="1" hangingPunct="1"/>
            <a:r>
              <a:rPr lang="zh-CN" altLang="en-US" sz="2800" smtClean="0"/>
              <a:t>只对频繁增、删的表进行重组织</a:t>
            </a:r>
          </a:p>
          <a:p>
            <a:pPr lvl="1" eaLnBrk="1" hangingPunct="1"/>
            <a:endParaRPr lang="zh-CN" altLang="en-US" smtClean="0"/>
          </a:p>
          <a:p>
            <a:pPr lvl="1" eaLnBrk="1" hangingPunct="1"/>
            <a:r>
              <a:rPr lang="zh-CN" altLang="en-US" smtClean="0"/>
              <a:t>重组织的目标</a:t>
            </a:r>
            <a:endParaRPr lang="zh-CN" altLang="en-US" sz="3500" smtClean="0"/>
          </a:p>
          <a:p>
            <a:pPr lvl="2" eaLnBrk="1" hangingPunct="1">
              <a:lnSpc>
                <a:spcPct val="110000"/>
              </a:lnSpc>
            </a:pPr>
            <a:r>
              <a:rPr lang="zh-CN" altLang="en-US" sz="2600" smtClean="0"/>
              <a:t>提高系统性能</a:t>
            </a:r>
          </a:p>
          <a:p>
            <a:pPr lvl="1" eaLnBrk="1" hangingPunct="1"/>
            <a:endParaRPr lang="en-US" altLang="zh-CN" sz="3500" smtClean="0"/>
          </a:p>
        </p:txBody>
      </p:sp>
      <p:sp>
        <p:nvSpPr>
          <p:cNvPr id="2" name="日期占位符 1"/>
          <p:cNvSpPr>
            <a:spLocks noGrp="1"/>
          </p:cNvSpPr>
          <p:nvPr>
            <p:ph type="dt" sz="half" idx="10"/>
          </p:nvPr>
        </p:nvSpPr>
        <p:spPr/>
        <p:txBody>
          <a:bodyPr/>
          <a:lstStyle/>
          <a:p>
            <a:pPr>
              <a:defRPr/>
            </a:pPr>
            <a:fld id="{EA2E5E9D-4B9E-4646-9E40-FA3D6AEA4B0A}"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302</a:t>
            </a:fld>
            <a:endParaRPr lang="en-US" altLang="zh-CN"/>
          </a:p>
        </p:txBody>
      </p:sp>
    </p:spTree>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89795" name="Rectangle 2"/>
          <p:cNvSpPr>
            <a:spLocks noGrp="1" noChangeArrowheads="1"/>
          </p:cNvSpPr>
          <p:nvPr>
            <p:ph type="title"/>
          </p:nvPr>
        </p:nvSpPr>
        <p:spPr/>
        <p:txBody>
          <a:bodyPr/>
          <a:lstStyle/>
          <a:p>
            <a:pPr eaLnBrk="1" hangingPunct="1"/>
            <a:r>
              <a:rPr lang="zh-CN" altLang="en-US" smtClean="0"/>
              <a:t>数据库运行与维护（续）</a:t>
            </a:r>
          </a:p>
        </p:txBody>
      </p:sp>
      <p:sp>
        <p:nvSpPr>
          <p:cNvPr id="289796" name="Rectangle 3"/>
          <p:cNvSpPr>
            <a:spLocks noGrp="1" noChangeArrowheads="1"/>
          </p:cNvSpPr>
          <p:nvPr>
            <p:ph type="body" idx="1"/>
          </p:nvPr>
        </p:nvSpPr>
        <p:spPr/>
        <p:txBody>
          <a:bodyPr/>
          <a:lstStyle/>
          <a:p>
            <a:pPr lvl="1" eaLnBrk="1" hangingPunct="1">
              <a:lnSpc>
                <a:spcPct val="110000"/>
              </a:lnSpc>
            </a:pPr>
            <a:r>
              <a:rPr lang="zh-CN" altLang="en-US" smtClean="0"/>
              <a:t>重组织的工作</a:t>
            </a:r>
          </a:p>
          <a:p>
            <a:pPr lvl="2" eaLnBrk="1" hangingPunct="1">
              <a:lnSpc>
                <a:spcPct val="110000"/>
              </a:lnSpc>
            </a:pPr>
            <a:r>
              <a:rPr lang="zh-CN" altLang="en-US" sz="2600" smtClean="0"/>
              <a:t>按原设计要求</a:t>
            </a:r>
          </a:p>
          <a:p>
            <a:pPr lvl="3" eaLnBrk="1" hangingPunct="1">
              <a:lnSpc>
                <a:spcPct val="110000"/>
              </a:lnSpc>
            </a:pPr>
            <a:r>
              <a:rPr lang="zh-CN" altLang="en-US" sz="2400" smtClean="0"/>
              <a:t>重新安排存储位置</a:t>
            </a:r>
          </a:p>
          <a:p>
            <a:pPr lvl="3" eaLnBrk="1" hangingPunct="1">
              <a:lnSpc>
                <a:spcPct val="110000"/>
              </a:lnSpc>
            </a:pPr>
            <a:r>
              <a:rPr lang="zh-CN" altLang="en-US" sz="2400" smtClean="0"/>
              <a:t>回收垃圾</a:t>
            </a:r>
          </a:p>
          <a:p>
            <a:pPr lvl="3" eaLnBrk="1" hangingPunct="1">
              <a:lnSpc>
                <a:spcPct val="110000"/>
              </a:lnSpc>
            </a:pPr>
            <a:r>
              <a:rPr lang="zh-CN" altLang="en-US" sz="2400" smtClean="0"/>
              <a:t>减少指针链</a:t>
            </a:r>
          </a:p>
          <a:p>
            <a:pPr lvl="2" eaLnBrk="1" hangingPunct="1">
              <a:lnSpc>
                <a:spcPct val="110000"/>
              </a:lnSpc>
            </a:pPr>
            <a:r>
              <a:rPr lang="zh-CN" altLang="en-US" sz="2600" smtClean="0"/>
              <a:t>数据库的重组织不会改变原设计的数据逻辑结构和物理结构</a:t>
            </a:r>
          </a:p>
        </p:txBody>
      </p:sp>
      <p:sp>
        <p:nvSpPr>
          <p:cNvPr id="2" name="日期占位符 1"/>
          <p:cNvSpPr>
            <a:spLocks noGrp="1"/>
          </p:cNvSpPr>
          <p:nvPr>
            <p:ph type="dt" sz="half" idx="10"/>
          </p:nvPr>
        </p:nvSpPr>
        <p:spPr/>
        <p:txBody>
          <a:bodyPr/>
          <a:lstStyle/>
          <a:p>
            <a:pPr>
              <a:defRPr/>
            </a:pPr>
            <a:fld id="{A6D64196-2A47-4B17-AF6C-5961234EFE81}"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303</a:t>
            </a:fld>
            <a:endParaRPr lang="en-US" altLang="zh-CN"/>
          </a:p>
        </p:txBody>
      </p:sp>
    </p:spTree>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90819" name="Rectangle 2"/>
          <p:cNvSpPr>
            <a:spLocks noGrp="1" noChangeArrowheads="1"/>
          </p:cNvSpPr>
          <p:nvPr>
            <p:ph type="title"/>
          </p:nvPr>
        </p:nvSpPr>
        <p:spPr/>
        <p:txBody>
          <a:bodyPr/>
          <a:lstStyle/>
          <a:p>
            <a:pPr eaLnBrk="1" hangingPunct="1"/>
            <a:r>
              <a:rPr lang="zh-CN" altLang="en-US" smtClean="0"/>
              <a:t>数据库运行与维护（续）</a:t>
            </a:r>
          </a:p>
        </p:txBody>
      </p:sp>
      <p:sp>
        <p:nvSpPr>
          <p:cNvPr id="290820" name="Rectangle 3"/>
          <p:cNvSpPr>
            <a:spLocks noGrp="1" noChangeArrowheads="1"/>
          </p:cNvSpPr>
          <p:nvPr>
            <p:ph type="body" idx="1"/>
          </p:nvPr>
        </p:nvSpPr>
        <p:spPr/>
        <p:txBody>
          <a:bodyPr/>
          <a:lstStyle/>
          <a:p>
            <a:pPr lvl="1" eaLnBrk="1" hangingPunct="1">
              <a:lnSpc>
                <a:spcPct val="110000"/>
              </a:lnSpc>
            </a:pPr>
            <a:r>
              <a:rPr lang="en-US" altLang="zh-CN" smtClean="0"/>
              <a:t>DBMS</a:t>
            </a:r>
            <a:r>
              <a:rPr lang="zh-CN" altLang="en-US" smtClean="0"/>
              <a:t>一般都提供了供重组织数据库使用的实用程序，帮助</a:t>
            </a:r>
            <a:r>
              <a:rPr lang="en-US" altLang="zh-CN" smtClean="0"/>
              <a:t>DBA</a:t>
            </a:r>
            <a:r>
              <a:rPr lang="zh-CN" altLang="en-US" smtClean="0"/>
              <a:t>重新组织数据库。</a:t>
            </a:r>
          </a:p>
        </p:txBody>
      </p:sp>
      <p:sp>
        <p:nvSpPr>
          <p:cNvPr id="2" name="日期占位符 1"/>
          <p:cNvSpPr>
            <a:spLocks noGrp="1"/>
          </p:cNvSpPr>
          <p:nvPr>
            <p:ph type="dt" sz="half" idx="10"/>
          </p:nvPr>
        </p:nvSpPr>
        <p:spPr/>
        <p:txBody>
          <a:bodyPr/>
          <a:lstStyle/>
          <a:p>
            <a:pPr>
              <a:defRPr/>
            </a:pPr>
            <a:fld id="{3FC770F8-1668-4D7A-A47E-8B15BA664CFC}"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304</a:t>
            </a:fld>
            <a:endParaRPr lang="en-US" altLang="zh-CN"/>
          </a:p>
        </p:txBody>
      </p:sp>
    </p:spTree>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91843" name="Rectangle 2"/>
          <p:cNvSpPr>
            <a:spLocks noGrp="1" noChangeArrowheads="1"/>
          </p:cNvSpPr>
          <p:nvPr>
            <p:ph type="title"/>
          </p:nvPr>
        </p:nvSpPr>
        <p:spPr/>
        <p:txBody>
          <a:bodyPr/>
          <a:lstStyle/>
          <a:p>
            <a:pPr eaLnBrk="1" hangingPunct="1"/>
            <a:r>
              <a:rPr lang="zh-CN" altLang="en-US" smtClean="0"/>
              <a:t>数据库运行与维护（续）</a:t>
            </a:r>
          </a:p>
        </p:txBody>
      </p:sp>
      <p:sp>
        <p:nvSpPr>
          <p:cNvPr id="291844" name="Rectangle 3"/>
          <p:cNvSpPr>
            <a:spLocks noGrp="1" noChangeArrowheads="1"/>
          </p:cNvSpPr>
          <p:nvPr>
            <p:ph type="body" idx="1"/>
          </p:nvPr>
        </p:nvSpPr>
        <p:spPr/>
        <p:txBody>
          <a:bodyPr/>
          <a:lstStyle/>
          <a:p>
            <a:pPr eaLnBrk="1" hangingPunct="1">
              <a:buFont typeface="Wingdings" pitchFamily="2" charset="2"/>
              <a:buNone/>
            </a:pPr>
            <a:r>
              <a:rPr lang="en-US" altLang="zh-CN" sz="2600" smtClean="0"/>
              <a:t>2</a:t>
            </a:r>
            <a:r>
              <a:rPr lang="zh-CN" altLang="en-US" sz="2600" smtClean="0"/>
              <a:t>）数据库的重构造</a:t>
            </a:r>
          </a:p>
          <a:p>
            <a:pPr lvl="1" eaLnBrk="1" hangingPunct="1"/>
            <a:r>
              <a:rPr lang="zh-CN" altLang="en-US" smtClean="0"/>
              <a:t>为什么要进行数据库的重构造</a:t>
            </a:r>
          </a:p>
          <a:p>
            <a:pPr lvl="2" eaLnBrk="1" hangingPunct="1">
              <a:lnSpc>
                <a:spcPct val="120000"/>
              </a:lnSpc>
            </a:pPr>
            <a:r>
              <a:rPr lang="zh-CN" altLang="en-US" sz="2600" smtClean="0"/>
              <a:t>数据库应用环境发生变化，会导致实体及实体间的联系也发生相应的变化，使原有的数据库设计不能很好地满足新的需求</a:t>
            </a:r>
          </a:p>
          <a:p>
            <a:pPr lvl="3" eaLnBrk="1" hangingPunct="1"/>
            <a:r>
              <a:rPr lang="zh-CN" altLang="en-US" sz="2800" smtClean="0"/>
              <a:t>增加新的应用或新的实体</a:t>
            </a:r>
          </a:p>
          <a:p>
            <a:pPr lvl="3" eaLnBrk="1" hangingPunct="1"/>
            <a:r>
              <a:rPr lang="zh-CN" altLang="en-US" sz="2800" smtClean="0"/>
              <a:t>取消某些已有应用</a:t>
            </a:r>
          </a:p>
          <a:p>
            <a:pPr lvl="3" eaLnBrk="1" hangingPunct="1"/>
            <a:r>
              <a:rPr lang="zh-CN" altLang="en-US" sz="2800" smtClean="0"/>
              <a:t>改变某些已有应用</a:t>
            </a:r>
          </a:p>
        </p:txBody>
      </p:sp>
      <p:sp>
        <p:nvSpPr>
          <p:cNvPr id="2" name="日期占位符 1"/>
          <p:cNvSpPr>
            <a:spLocks noGrp="1"/>
          </p:cNvSpPr>
          <p:nvPr>
            <p:ph type="dt" sz="half" idx="10"/>
          </p:nvPr>
        </p:nvSpPr>
        <p:spPr/>
        <p:txBody>
          <a:bodyPr/>
          <a:lstStyle/>
          <a:p>
            <a:pPr>
              <a:defRPr/>
            </a:pPr>
            <a:fld id="{C3A58748-E44C-42DC-8DBD-8AF4AC79A53C}"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305</a:t>
            </a:fld>
            <a:endParaRPr lang="en-US" altLang="zh-CN"/>
          </a:p>
        </p:txBody>
      </p:sp>
    </p:spTree>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92867" name="Rectangle 2"/>
          <p:cNvSpPr>
            <a:spLocks noGrp="1" noChangeArrowheads="1"/>
          </p:cNvSpPr>
          <p:nvPr>
            <p:ph type="title"/>
          </p:nvPr>
        </p:nvSpPr>
        <p:spPr/>
        <p:txBody>
          <a:bodyPr/>
          <a:lstStyle/>
          <a:p>
            <a:pPr eaLnBrk="1" hangingPunct="1"/>
            <a:r>
              <a:rPr lang="zh-CN" altLang="en-US" smtClean="0"/>
              <a:t>数据库运行与维护（续）</a:t>
            </a:r>
          </a:p>
        </p:txBody>
      </p:sp>
      <p:sp>
        <p:nvSpPr>
          <p:cNvPr id="292868" name="Rectangle 3"/>
          <p:cNvSpPr>
            <a:spLocks noGrp="1" noChangeArrowheads="1"/>
          </p:cNvSpPr>
          <p:nvPr>
            <p:ph type="body" idx="1"/>
          </p:nvPr>
        </p:nvSpPr>
        <p:spPr/>
        <p:txBody>
          <a:bodyPr/>
          <a:lstStyle/>
          <a:p>
            <a:pPr lvl="1" eaLnBrk="1" hangingPunct="1"/>
            <a:r>
              <a:rPr lang="zh-CN" altLang="en-US" smtClean="0"/>
              <a:t>数据库重构造的主要工作</a:t>
            </a:r>
          </a:p>
          <a:p>
            <a:pPr lvl="2" eaLnBrk="1" hangingPunct="1"/>
            <a:r>
              <a:rPr lang="zh-CN" altLang="en-US" sz="2600" smtClean="0"/>
              <a:t>根据新环境调整数据库的模式和内模式</a:t>
            </a:r>
          </a:p>
          <a:p>
            <a:pPr lvl="3" eaLnBrk="1" hangingPunct="1"/>
            <a:r>
              <a:rPr lang="zh-CN" altLang="en-US" sz="2800" smtClean="0"/>
              <a:t>增加新的数据项</a:t>
            </a:r>
          </a:p>
          <a:p>
            <a:pPr lvl="3" eaLnBrk="1" hangingPunct="1"/>
            <a:r>
              <a:rPr lang="zh-CN" altLang="en-US" sz="2800" smtClean="0"/>
              <a:t>改变数据项的类型</a:t>
            </a:r>
          </a:p>
          <a:p>
            <a:pPr lvl="3" eaLnBrk="1" hangingPunct="1"/>
            <a:r>
              <a:rPr lang="zh-CN" altLang="en-US" sz="2800" smtClean="0"/>
              <a:t>改变数据库的容量</a:t>
            </a:r>
          </a:p>
          <a:p>
            <a:pPr lvl="3" eaLnBrk="1" hangingPunct="1"/>
            <a:r>
              <a:rPr lang="zh-CN" altLang="en-US" sz="2800" smtClean="0"/>
              <a:t>增加或删除索引</a:t>
            </a:r>
          </a:p>
          <a:p>
            <a:pPr lvl="3" eaLnBrk="1" hangingPunct="1"/>
            <a:r>
              <a:rPr lang="zh-CN" altLang="en-US" sz="2800" smtClean="0"/>
              <a:t>修改完整性约束条件</a:t>
            </a:r>
          </a:p>
        </p:txBody>
      </p:sp>
      <p:sp>
        <p:nvSpPr>
          <p:cNvPr id="2" name="日期占位符 1"/>
          <p:cNvSpPr>
            <a:spLocks noGrp="1"/>
          </p:cNvSpPr>
          <p:nvPr>
            <p:ph type="dt" sz="half" idx="10"/>
          </p:nvPr>
        </p:nvSpPr>
        <p:spPr/>
        <p:txBody>
          <a:bodyPr/>
          <a:lstStyle/>
          <a:p>
            <a:pPr>
              <a:defRPr/>
            </a:pPr>
            <a:fld id="{0E18FF8F-BF0D-4E1A-883C-ACAFDD95A15A}"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306</a:t>
            </a:fld>
            <a:endParaRPr lang="en-US" altLang="zh-CN"/>
          </a:p>
        </p:txBody>
      </p:sp>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93891" name="Rectangle 2"/>
          <p:cNvSpPr>
            <a:spLocks noGrp="1" noChangeArrowheads="1"/>
          </p:cNvSpPr>
          <p:nvPr>
            <p:ph type="title"/>
          </p:nvPr>
        </p:nvSpPr>
        <p:spPr/>
        <p:txBody>
          <a:bodyPr/>
          <a:lstStyle/>
          <a:p>
            <a:pPr eaLnBrk="1" hangingPunct="1"/>
            <a:r>
              <a:rPr lang="zh-CN" altLang="en-US" smtClean="0"/>
              <a:t>数据库运行与维护（续）</a:t>
            </a:r>
          </a:p>
        </p:txBody>
      </p:sp>
      <p:sp>
        <p:nvSpPr>
          <p:cNvPr id="293892" name="Rectangle 3"/>
          <p:cNvSpPr>
            <a:spLocks noGrp="1" noChangeArrowheads="1"/>
          </p:cNvSpPr>
          <p:nvPr>
            <p:ph type="body" idx="1"/>
          </p:nvPr>
        </p:nvSpPr>
        <p:spPr/>
        <p:txBody>
          <a:bodyPr/>
          <a:lstStyle/>
          <a:p>
            <a:pPr lvl="1" eaLnBrk="1" hangingPunct="1"/>
            <a:r>
              <a:rPr lang="zh-CN" altLang="en-US" smtClean="0"/>
              <a:t>重构造数据库的程度是有限的</a:t>
            </a:r>
          </a:p>
          <a:p>
            <a:pPr lvl="2" eaLnBrk="1" hangingPunct="1">
              <a:lnSpc>
                <a:spcPct val="120000"/>
              </a:lnSpc>
            </a:pPr>
            <a:r>
              <a:rPr lang="zh-CN" altLang="en-US" sz="2600" smtClean="0"/>
              <a:t>若应用变化太大，已无法通过重构数据库来满足新的需求，或重构数据库的代价太大，则表明现有数据库应用系统的生命周期已经结束，应该重新设计新的数据库系统，开始新数据库应用系统的生命周期了。</a:t>
            </a:r>
            <a:endParaRPr lang="zh-CN" altLang="en-US" smtClean="0"/>
          </a:p>
        </p:txBody>
      </p:sp>
      <p:sp>
        <p:nvSpPr>
          <p:cNvPr id="2" name="日期占位符 1"/>
          <p:cNvSpPr>
            <a:spLocks noGrp="1"/>
          </p:cNvSpPr>
          <p:nvPr>
            <p:ph type="dt" sz="half" idx="10"/>
          </p:nvPr>
        </p:nvSpPr>
        <p:spPr/>
        <p:txBody>
          <a:bodyPr/>
          <a:lstStyle/>
          <a:p>
            <a:pPr>
              <a:defRPr/>
            </a:pPr>
            <a:fld id="{1BBD8D7B-5B0A-4945-867D-81770C797191}"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307</a:t>
            </a:fld>
            <a:endParaRPr lang="en-US" altLang="zh-CN"/>
          </a:p>
        </p:txBody>
      </p:sp>
    </p:spTree>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94915" name="Rectangle 2"/>
          <p:cNvSpPr>
            <a:spLocks noGrp="1" noChangeArrowheads="1"/>
          </p:cNvSpPr>
          <p:nvPr>
            <p:ph type="title"/>
          </p:nvPr>
        </p:nvSpPr>
        <p:spPr/>
        <p:txBody>
          <a:bodyPr/>
          <a:lstStyle/>
          <a:p>
            <a:pPr eaLnBrk="1" hangingPunct="1"/>
            <a:r>
              <a:rPr lang="zh-CN" altLang="en-US" smtClean="0"/>
              <a:t>数据库设计</a:t>
            </a:r>
          </a:p>
        </p:txBody>
      </p:sp>
      <p:sp>
        <p:nvSpPr>
          <p:cNvPr id="294916" name="Rectangle 3"/>
          <p:cNvSpPr>
            <a:spLocks noGrp="1" noChangeArrowheads="1"/>
          </p:cNvSpPr>
          <p:nvPr>
            <p:ph type="body" idx="1"/>
          </p:nvPr>
        </p:nvSpPr>
        <p:spPr/>
        <p:txBody>
          <a:bodyPr/>
          <a:lstStyle/>
          <a:p>
            <a:pPr eaLnBrk="1" hangingPunct="1">
              <a:buFont typeface="Wingdings" pitchFamily="2" charset="2"/>
              <a:buNone/>
            </a:pPr>
            <a:r>
              <a:rPr lang="zh-CN" altLang="en-US" sz="2600" smtClean="0"/>
              <a:t>数据库设计概述</a:t>
            </a:r>
          </a:p>
          <a:p>
            <a:pPr eaLnBrk="1" hangingPunct="1">
              <a:buFont typeface="Wingdings" pitchFamily="2" charset="2"/>
              <a:buNone/>
            </a:pPr>
            <a:r>
              <a:rPr lang="zh-CN" altLang="en-US" sz="2600" smtClean="0"/>
              <a:t>需求分析</a:t>
            </a:r>
          </a:p>
          <a:p>
            <a:pPr eaLnBrk="1" hangingPunct="1">
              <a:buFont typeface="Wingdings" pitchFamily="2" charset="2"/>
              <a:buNone/>
            </a:pPr>
            <a:r>
              <a:rPr lang="zh-CN" altLang="en-US" sz="2600" smtClean="0"/>
              <a:t>概念结构设计</a:t>
            </a:r>
          </a:p>
          <a:p>
            <a:pPr eaLnBrk="1" hangingPunct="1">
              <a:buFont typeface="Wingdings" pitchFamily="2" charset="2"/>
              <a:buNone/>
            </a:pPr>
            <a:r>
              <a:rPr lang="zh-CN" altLang="en-US" sz="2600" smtClean="0"/>
              <a:t>逻辑结构设计</a:t>
            </a:r>
          </a:p>
          <a:p>
            <a:pPr eaLnBrk="1" hangingPunct="1">
              <a:buFont typeface="Wingdings" pitchFamily="2" charset="2"/>
              <a:buNone/>
            </a:pPr>
            <a:r>
              <a:rPr lang="zh-CN" altLang="en-US" sz="2600" smtClean="0"/>
              <a:t>数据库的物理设计</a:t>
            </a:r>
          </a:p>
          <a:p>
            <a:pPr eaLnBrk="1" hangingPunct="1">
              <a:buFont typeface="Wingdings" pitchFamily="2" charset="2"/>
              <a:buNone/>
            </a:pPr>
            <a:r>
              <a:rPr lang="zh-CN" altLang="en-US" sz="2600" smtClean="0"/>
              <a:t>数据库实施</a:t>
            </a:r>
          </a:p>
          <a:p>
            <a:pPr eaLnBrk="1" hangingPunct="1">
              <a:buFont typeface="Wingdings" pitchFamily="2" charset="2"/>
              <a:buNone/>
            </a:pPr>
            <a:r>
              <a:rPr lang="zh-CN" altLang="en-US" sz="2600" smtClean="0"/>
              <a:t>数据库运行与维护</a:t>
            </a:r>
          </a:p>
          <a:p>
            <a:pPr eaLnBrk="1" hangingPunct="1">
              <a:buFont typeface="Wingdings" pitchFamily="2" charset="2"/>
              <a:buNone/>
            </a:pPr>
            <a:r>
              <a:rPr lang="zh-CN" altLang="en-US" sz="2600" smtClean="0">
                <a:solidFill>
                  <a:schemeClr val="accent2"/>
                </a:solidFill>
              </a:rPr>
              <a:t>小结</a:t>
            </a:r>
          </a:p>
        </p:txBody>
      </p:sp>
      <p:sp>
        <p:nvSpPr>
          <p:cNvPr id="2" name="日期占位符 1"/>
          <p:cNvSpPr>
            <a:spLocks noGrp="1"/>
          </p:cNvSpPr>
          <p:nvPr>
            <p:ph type="dt" sz="half" idx="10"/>
          </p:nvPr>
        </p:nvSpPr>
        <p:spPr/>
        <p:txBody>
          <a:bodyPr/>
          <a:lstStyle/>
          <a:p>
            <a:pPr>
              <a:defRPr/>
            </a:pPr>
            <a:fld id="{D55EF3C1-0AB2-4D92-AC15-CA7C0F35A880}"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308</a:t>
            </a:fld>
            <a:endParaRPr lang="en-US" altLang="zh-CN"/>
          </a:p>
        </p:txBody>
      </p:sp>
    </p:spTree>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95939" name="Rectangle 2"/>
          <p:cNvSpPr>
            <a:spLocks noGrp="1" noChangeArrowheads="1"/>
          </p:cNvSpPr>
          <p:nvPr>
            <p:ph type="title"/>
          </p:nvPr>
        </p:nvSpPr>
        <p:spPr/>
        <p:txBody>
          <a:bodyPr/>
          <a:lstStyle/>
          <a:p>
            <a:pPr eaLnBrk="1" hangingPunct="1"/>
            <a:r>
              <a:rPr lang="zh-CN" altLang="en-US" smtClean="0"/>
              <a:t>小结</a:t>
            </a:r>
          </a:p>
        </p:txBody>
      </p:sp>
      <p:sp>
        <p:nvSpPr>
          <p:cNvPr id="295940" name="Rectangle 3"/>
          <p:cNvSpPr>
            <a:spLocks noGrp="1" noChangeArrowheads="1"/>
          </p:cNvSpPr>
          <p:nvPr>
            <p:ph type="body" idx="1"/>
          </p:nvPr>
        </p:nvSpPr>
        <p:spPr/>
        <p:txBody>
          <a:bodyPr/>
          <a:lstStyle/>
          <a:p>
            <a:pPr eaLnBrk="1" hangingPunct="1">
              <a:lnSpc>
                <a:spcPct val="90000"/>
              </a:lnSpc>
            </a:pPr>
            <a:r>
              <a:rPr lang="zh-CN" altLang="en-US" sz="3400" smtClean="0"/>
              <a:t>数据库的设计过程</a:t>
            </a:r>
          </a:p>
          <a:p>
            <a:pPr lvl="1" eaLnBrk="1" hangingPunct="1">
              <a:lnSpc>
                <a:spcPct val="90000"/>
              </a:lnSpc>
            </a:pPr>
            <a:r>
              <a:rPr lang="zh-CN" altLang="en-US" smtClean="0"/>
              <a:t>需求分析</a:t>
            </a:r>
          </a:p>
          <a:p>
            <a:pPr lvl="1" eaLnBrk="1" hangingPunct="1">
              <a:lnSpc>
                <a:spcPct val="90000"/>
              </a:lnSpc>
            </a:pPr>
            <a:r>
              <a:rPr lang="zh-CN" altLang="en-US" smtClean="0"/>
              <a:t>概念结构设计</a:t>
            </a:r>
          </a:p>
          <a:p>
            <a:pPr lvl="1" eaLnBrk="1" hangingPunct="1">
              <a:lnSpc>
                <a:spcPct val="90000"/>
              </a:lnSpc>
            </a:pPr>
            <a:r>
              <a:rPr lang="zh-CN" altLang="en-US" smtClean="0"/>
              <a:t>逻辑结构设计</a:t>
            </a:r>
          </a:p>
          <a:p>
            <a:pPr lvl="1" eaLnBrk="1" hangingPunct="1">
              <a:lnSpc>
                <a:spcPct val="90000"/>
              </a:lnSpc>
            </a:pPr>
            <a:r>
              <a:rPr lang="zh-CN" altLang="en-US" smtClean="0"/>
              <a:t>物理设计</a:t>
            </a:r>
          </a:p>
          <a:p>
            <a:pPr lvl="1" eaLnBrk="1" hangingPunct="1">
              <a:lnSpc>
                <a:spcPct val="90000"/>
              </a:lnSpc>
            </a:pPr>
            <a:r>
              <a:rPr lang="zh-CN" altLang="en-US" smtClean="0"/>
              <a:t>实施</a:t>
            </a:r>
          </a:p>
          <a:p>
            <a:pPr lvl="1" eaLnBrk="1" hangingPunct="1">
              <a:lnSpc>
                <a:spcPct val="90000"/>
              </a:lnSpc>
            </a:pPr>
            <a:r>
              <a:rPr lang="zh-CN" altLang="en-US" smtClean="0"/>
              <a:t>运行维护</a:t>
            </a:r>
          </a:p>
          <a:p>
            <a:pPr lvl="1" eaLnBrk="1" hangingPunct="1">
              <a:lnSpc>
                <a:spcPct val="90000"/>
              </a:lnSpc>
              <a:buFont typeface="Wingdings" pitchFamily="2" charset="2"/>
              <a:buNone/>
            </a:pPr>
            <a:r>
              <a:rPr lang="zh-CN" altLang="en-US" smtClean="0"/>
              <a:t>设计过程中往往还会有许多反复。</a:t>
            </a:r>
          </a:p>
        </p:txBody>
      </p:sp>
      <p:sp>
        <p:nvSpPr>
          <p:cNvPr id="2" name="日期占位符 1"/>
          <p:cNvSpPr>
            <a:spLocks noGrp="1"/>
          </p:cNvSpPr>
          <p:nvPr>
            <p:ph type="dt" sz="half" idx="10"/>
          </p:nvPr>
        </p:nvSpPr>
        <p:spPr/>
        <p:txBody>
          <a:bodyPr/>
          <a:lstStyle/>
          <a:p>
            <a:pPr>
              <a:defRPr/>
            </a:pPr>
            <a:fld id="{6961F3FB-8920-4444-9F49-51226C863944}"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309</a:t>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32771" name="Rectangle 2"/>
          <p:cNvSpPr>
            <a:spLocks noGrp="1" noChangeArrowheads="1"/>
          </p:cNvSpPr>
          <p:nvPr>
            <p:ph type="title"/>
          </p:nvPr>
        </p:nvSpPr>
        <p:spPr/>
        <p:txBody>
          <a:bodyPr/>
          <a:lstStyle/>
          <a:p>
            <a:pPr eaLnBrk="1" hangingPunct="1"/>
            <a:r>
              <a:rPr lang="zh-CN" altLang="en-US" smtClean="0"/>
              <a:t>数据库设计的基本步骤（续）</a:t>
            </a:r>
          </a:p>
        </p:txBody>
      </p:sp>
      <p:sp>
        <p:nvSpPr>
          <p:cNvPr id="32772" name="Rectangle 3"/>
          <p:cNvSpPr>
            <a:spLocks noGrp="1" noChangeArrowheads="1"/>
          </p:cNvSpPr>
          <p:nvPr>
            <p:ph type="body" idx="1"/>
          </p:nvPr>
        </p:nvSpPr>
        <p:spPr/>
        <p:txBody>
          <a:bodyPr/>
          <a:lstStyle/>
          <a:p>
            <a:pPr lvl="1" eaLnBrk="1" hangingPunct="1">
              <a:lnSpc>
                <a:spcPct val="120000"/>
              </a:lnSpc>
            </a:pPr>
            <a:r>
              <a:rPr lang="zh-CN" altLang="en-US" smtClean="0"/>
              <a:t>逻辑设计阶段</a:t>
            </a:r>
          </a:p>
          <a:p>
            <a:pPr lvl="2" eaLnBrk="1" hangingPunct="1">
              <a:lnSpc>
                <a:spcPct val="120000"/>
              </a:lnSpc>
            </a:pPr>
            <a:r>
              <a:rPr lang="zh-CN" altLang="en-US" sz="2600" smtClean="0"/>
              <a:t>首先将</a:t>
            </a:r>
            <a:r>
              <a:rPr lang="en-US" altLang="zh-CN" sz="2600" smtClean="0"/>
              <a:t>E-R</a:t>
            </a:r>
            <a:r>
              <a:rPr lang="zh-CN" altLang="en-US" sz="2600" smtClean="0"/>
              <a:t>图转换成具体的数据库产品支持的数据模型，如关系模型，形成数据库逻辑模式</a:t>
            </a:r>
          </a:p>
          <a:p>
            <a:pPr lvl="2" eaLnBrk="1" hangingPunct="1">
              <a:lnSpc>
                <a:spcPct val="120000"/>
              </a:lnSpc>
            </a:pPr>
            <a:r>
              <a:rPr lang="zh-CN" altLang="en-US" sz="2600" smtClean="0"/>
              <a:t>然后根据用户处理的要求、安全性的考虑，在基本表的基础上再建立必要的视图</a:t>
            </a:r>
            <a:r>
              <a:rPr lang="en-US" altLang="zh-CN" sz="2600" smtClean="0"/>
              <a:t>(View)</a:t>
            </a:r>
            <a:r>
              <a:rPr lang="zh-CN" altLang="en-US" sz="2600" smtClean="0"/>
              <a:t>，形成数据的外模式</a:t>
            </a:r>
          </a:p>
          <a:p>
            <a:pPr lvl="1" eaLnBrk="1" hangingPunct="1"/>
            <a:endParaRPr lang="zh-CN" altLang="en-US" sz="3000" smtClean="0"/>
          </a:p>
          <a:p>
            <a:pPr lvl="2" eaLnBrk="1" hangingPunct="1"/>
            <a:endParaRPr lang="en-US" altLang="zh-CN" sz="2600" smtClean="0"/>
          </a:p>
        </p:txBody>
      </p:sp>
      <p:sp>
        <p:nvSpPr>
          <p:cNvPr id="2" name="日期占位符 1"/>
          <p:cNvSpPr>
            <a:spLocks noGrp="1"/>
          </p:cNvSpPr>
          <p:nvPr>
            <p:ph type="dt" sz="half" idx="10"/>
          </p:nvPr>
        </p:nvSpPr>
        <p:spPr/>
        <p:txBody>
          <a:bodyPr/>
          <a:lstStyle/>
          <a:p>
            <a:pPr>
              <a:defRPr/>
            </a:pPr>
            <a:fld id="{11FF32C8-91D9-473F-8D21-385A1C929BA5}"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31</a:t>
            </a:fld>
            <a:endParaRPr lang="en-US" altLang="zh-CN"/>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96963" name="Rectangle 2"/>
          <p:cNvSpPr>
            <a:spLocks noGrp="1" noChangeArrowheads="1"/>
          </p:cNvSpPr>
          <p:nvPr>
            <p:ph type="title"/>
          </p:nvPr>
        </p:nvSpPr>
        <p:spPr/>
        <p:txBody>
          <a:bodyPr/>
          <a:lstStyle/>
          <a:p>
            <a:pPr eaLnBrk="1" hangingPunct="1"/>
            <a:r>
              <a:rPr lang="zh-CN" altLang="en-US" smtClean="0"/>
              <a:t>小结（续）</a:t>
            </a:r>
          </a:p>
        </p:txBody>
      </p:sp>
      <p:sp>
        <p:nvSpPr>
          <p:cNvPr id="296964" name="Rectangle 3"/>
          <p:cNvSpPr>
            <a:spLocks noGrp="1" noChangeArrowheads="1"/>
          </p:cNvSpPr>
          <p:nvPr>
            <p:ph type="body" idx="1"/>
          </p:nvPr>
        </p:nvSpPr>
        <p:spPr/>
        <p:txBody>
          <a:bodyPr/>
          <a:lstStyle/>
          <a:p>
            <a:pPr eaLnBrk="1" hangingPunct="1"/>
            <a:r>
              <a:rPr lang="zh-CN" altLang="en-US" sz="3400" smtClean="0"/>
              <a:t>数据库各级模式的形成</a:t>
            </a:r>
          </a:p>
          <a:p>
            <a:pPr lvl="1" eaLnBrk="1" hangingPunct="1">
              <a:spcBef>
                <a:spcPct val="50000"/>
              </a:spcBef>
            </a:pPr>
            <a:r>
              <a:rPr lang="zh-CN" altLang="en-US" smtClean="0"/>
              <a:t>数据库的各级模式是在设计过程中逐步形成的</a:t>
            </a:r>
          </a:p>
          <a:p>
            <a:pPr lvl="1" eaLnBrk="1" hangingPunct="1">
              <a:spcBef>
                <a:spcPct val="50000"/>
              </a:spcBef>
            </a:pPr>
            <a:r>
              <a:rPr lang="zh-CN" altLang="en-US" smtClean="0"/>
              <a:t>需求分析阶段综合各个用户的应用需求（现实世界的需求）。</a:t>
            </a:r>
          </a:p>
          <a:p>
            <a:pPr lvl="1" eaLnBrk="1" hangingPunct="1">
              <a:spcBef>
                <a:spcPct val="50000"/>
              </a:spcBef>
            </a:pPr>
            <a:r>
              <a:rPr lang="zh-CN" altLang="en-US" smtClean="0"/>
              <a:t>概念设计阶段形成独立于机器特点、独立于各个</a:t>
            </a:r>
            <a:r>
              <a:rPr lang="en-US" altLang="zh-CN" smtClean="0"/>
              <a:t>DBMS</a:t>
            </a:r>
            <a:r>
              <a:rPr lang="zh-CN" altLang="en-US" smtClean="0"/>
              <a:t>产品的</a:t>
            </a:r>
            <a:r>
              <a:rPr lang="zh-CN" altLang="en-US" smtClean="0">
                <a:solidFill>
                  <a:schemeClr val="accent2"/>
                </a:solidFill>
              </a:rPr>
              <a:t>概念模式</a:t>
            </a:r>
            <a:r>
              <a:rPr lang="zh-CN" altLang="en-US" smtClean="0"/>
              <a:t>（信息世界模型），用</a:t>
            </a:r>
            <a:r>
              <a:rPr lang="en-US" altLang="zh-CN" smtClean="0"/>
              <a:t>E-R</a:t>
            </a:r>
            <a:r>
              <a:rPr lang="zh-CN" altLang="en-US" smtClean="0"/>
              <a:t>图来描述。</a:t>
            </a:r>
          </a:p>
        </p:txBody>
      </p:sp>
      <p:sp>
        <p:nvSpPr>
          <p:cNvPr id="2" name="日期占位符 1"/>
          <p:cNvSpPr>
            <a:spLocks noGrp="1"/>
          </p:cNvSpPr>
          <p:nvPr>
            <p:ph type="dt" sz="half" idx="10"/>
          </p:nvPr>
        </p:nvSpPr>
        <p:spPr/>
        <p:txBody>
          <a:bodyPr/>
          <a:lstStyle/>
          <a:p>
            <a:pPr>
              <a:defRPr/>
            </a:pPr>
            <a:fld id="{C3928988-AE57-4CE6-90E7-D3D1A8DD7118}"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310</a:t>
            </a:fld>
            <a:endParaRPr lang="en-US" altLang="zh-CN"/>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97987" name="Rectangle 2"/>
          <p:cNvSpPr>
            <a:spLocks noGrp="1" noChangeArrowheads="1"/>
          </p:cNvSpPr>
          <p:nvPr>
            <p:ph type="title"/>
          </p:nvPr>
        </p:nvSpPr>
        <p:spPr/>
        <p:txBody>
          <a:bodyPr/>
          <a:lstStyle/>
          <a:p>
            <a:pPr eaLnBrk="1" hangingPunct="1"/>
            <a:r>
              <a:rPr lang="zh-CN" altLang="en-US" smtClean="0"/>
              <a:t>小结（续）</a:t>
            </a:r>
          </a:p>
        </p:txBody>
      </p:sp>
      <p:sp>
        <p:nvSpPr>
          <p:cNvPr id="297988" name="Rectangle 3"/>
          <p:cNvSpPr>
            <a:spLocks noGrp="1" noChangeArrowheads="1"/>
          </p:cNvSpPr>
          <p:nvPr>
            <p:ph type="body" idx="1"/>
          </p:nvPr>
        </p:nvSpPr>
        <p:spPr/>
        <p:txBody>
          <a:bodyPr/>
          <a:lstStyle/>
          <a:p>
            <a:pPr lvl="1" eaLnBrk="1" hangingPunct="1">
              <a:spcBef>
                <a:spcPct val="50000"/>
              </a:spcBef>
            </a:pPr>
            <a:r>
              <a:rPr lang="zh-CN" altLang="en-US" smtClean="0"/>
              <a:t>在逻辑设计阶段将</a:t>
            </a:r>
            <a:r>
              <a:rPr lang="en-US" altLang="zh-CN" smtClean="0"/>
              <a:t>E-R</a:t>
            </a:r>
            <a:r>
              <a:rPr lang="zh-CN" altLang="en-US" smtClean="0"/>
              <a:t>图转换成具体的数据库产品支持的数据模型如关系模型，形成数据库</a:t>
            </a:r>
            <a:r>
              <a:rPr lang="zh-CN" altLang="en-US" smtClean="0">
                <a:solidFill>
                  <a:schemeClr val="accent2"/>
                </a:solidFill>
              </a:rPr>
              <a:t>逻辑模式</a:t>
            </a:r>
            <a:r>
              <a:rPr lang="zh-CN" altLang="en-US" smtClean="0"/>
              <a:t>。然后根据用户处理的要求，安全性的考虑，在基本表的基础上再建立必要的视图（</a:t>
            </a:r>
            <a:r>
              <a:rPr lang="en-US" altLang="zh-CN" smtClean="0"/>
              <a:t>VIEW</a:t>
            </a:r>
            <a:r>
              <a:rPr lang="zh-CN" altLang="en-US" smtClean="0"/>
              <a:t>）形成数据的</a:t>
            </a:r>
            <a:r>
              <a:rPr lang="zh-CN" altLang="en-US" smtClean="0">
                <a:solidFill>
                  <a:schemeClr val="accent2"/>
                </a:solidFill>
              </a:rPr>
              <a:t>外模式</a:t>
            </a:r>
            <a:r>
              <a:rPr lang="zh-CN" altLang="en-US" smtClean="0"/>
              <a:t>。</a:t>
            </a:r>
          </a:p>
          <a:p>
            <a:pPr lvl="1" eaLnBrk="1" hangingPunct="1">
              <a:spcBef>
                <a:spcPct val="50000"/>
              </a:spcBef>
            </a:pPr>
            <a:r>
              <a:rPr lang="zh-CN" altLang="en-US" smtClean="0"/>
              <a:t>在物理设计阶段根据</a:t>
            </a:r>
            <a:r>
              <a:rPr lang="en-US" altLang="zh-CN" smtClean="0"/>
              <a:t>DBMS</a:t>
            </a:r>
            <a:r>
              <a:rPr lang="zh-CN" altLang="en-US" smtClean="0"/>
              <a:t>特点和处理的需要，进行物理存储安排，设计索引，形成数据库</a:t>
            </a:r>
            <a:r>
              <a:rPr lang="zh-CN" altLang="en-US" smtClean="0">
                <a:solidFill>
                  <a:schemeClr val="accent2"/>
                </a:solidFill>
              </a:rPr>
              <a:t>内模式</a:t>
            </a:r>
            <a:r>
              <a:rPr lang="zh-CN" altLang="en-US" smtClean="0"/>
              <a:t>。</a:t>
            </a:r>
          </a:p>
        </p:txBody>
      </p:sp>
      <p:sp>
        <p:nvSpPr>
          <p:cNvPr id="2" name="日期占位符 1"/>
          <p:cNvSpPr>
            <a:spLocks noGrp="1"/>
          </p:cNvSpPr>
          <p:nvPr>
            <p:ph type="dt" sz="half" idx="10"/>
          </p:nvPr>
        </p:nvSpPr>
        <p:spPr/>
        <p:txBody>
          <a:bodyPr/>
          <a:lstStyle/>
          <a:p>
            <a:pPr>
              <a:defRPr/>
            </a:pPr>
            <a:fld id="{6D027C80-81E1-431E-A98B-A8824F2F4E78}"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311</a:t>
            </a:fld>
            <a:endParaRPr lang="en-US" altLang="zh-CN"/>
          </a:p>
        </p:txBody>
      </p:sp>
    </p:spTree>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299011" name="Rectangle 2"/>
          <p:cNvSpPr>
            <a:spLocks noGrp="1" noChangeArrowheads="1"/>
          </p:cNvSpPr>
          <p:nvPr>
            <p:ph type="title"/>
          </p:nvPr>
        </p:nvSpPr>
        <p:spPr/>
        <p:txBody>
          <a:bodyPr/>
          <a:lstStyle/>
          <a:p>
            <a:pPr eaLnBrk="1" hangingPunct="1"/>
            <a:r>
              <a:rPr lang="zh-CN" altLang="en-US" smtClean="0"/>
              <a:t>小结（续）</a:t>
            </a:r>
          </a:p>
        </p:txBody>
      </p:sp>
      <p:sp>
        <p:nvSpPr>
          <p:cNvPr id="299012" name="Rectangle 3"/>
          <p:cNvSpPr>
            <a:spLocks noGrp="1" noChangeArrowheads="1"/>
          </p:cNvSpPr>
          <p:nvPr>
            <p:ph type="body" idx="1"/>
          </p:nvPr>
        </p:nvSpPr>
        <p:spPr/>
        <p:txBody>
          <a:bodyPr/>
          <a:lstStyle/>
          <a:p>
            <a:pPr eaLnBrk="1" hangingPunct="1">
              <a:lnSpc>
                <a:spcPct val="140000"/>
              </a:lnSpc>
            </a:pPr>
            <a:r>
              <a:rPr lang="zh-CN" altLang="en-US" smtClean="0"/>
              <a:t>整个数据库设计过程体现了结构特征与行为特征的紧密结合。</a:t>
            </a:r>
          </a:p>
          <a:p>
            <a:pPr lvl="1" eaLnBrk="1" hangingPunct="1">
              <a:lnSpc>
                <a:spcPct val="90000"/>
              </a:lnSpc>
            </a:pPr>
            <a:endParaRPr lang="zh-CN" altLang="en-US" sz="2200" smtClean="0"/>
          </a:p>
          <a:p>
            <a:pPr eaLnBrk="1" hangingPunct="1">
              <a:lnSpc>
                <a:spcPct val="90000"/>
              </a:lnSpc>
            </a:pPr>
            <a:endParaRPr lang="en-US" altLang="zh-CN" smtClean="0"/>
          </a:p>
        </p:txBody>
      </p:sp>
      <p:sp>
        <p:nvSpPr>
          <p:cNvPr id="2" name="日期占位符 1"/>
          <p:cNvSpPr>
            <a:spLocks noGrp="1"/>
          </p:cNvSpPr>
          <p:nvPr>
            <p:ph type="dt" sz="half" idx="10"/>
          </p:nvPr>
        </p:nvSpPr>
        <p:spPr/>
        <p:txBody>
          <a:bodyPr/>
          <a:lstStyle/>
          <a:p>
            <a:pPr>
              <a:defRPr/>
            </a:pPr>
            <a:fld id="{BA8B9AD5-4587-4145-AB7D-8F2CFF961899}"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312</a:t>
            </a:fld>
            <a:endParaRPr lang="en-US" altLang="zh-CN"/>
          </a:p>
        </p:txBody>
      </p:sp>
    </p:spTree>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300035" name="Rectangle 2"/>
          <p:cNvSpPr>
            <a:spLocks noGrp="1" noChangeArrowheads="1"/>
          </p:cNvSpPr>
          <p:nvPr>
            <p:ph type="title"/>
          </p:nvPr>
        </p:nvSpPr>
        <p:spPr/>
        <p:txBody>
          <a:bodyPr/>
          <a:lstStyle/>
          <a:p>
            <a:pPr eaLnBrk="1" hangingPunct="1"/>
            <a:r>
              <a:rPr lang="zh-CN" altLang="en-US" smtClean="0"/>
              <a:t>小结（续）</a:t>
            </a:r>
          </a:p>
        </p:txBody>
      </p:sp>
      <p:sp>
        <p:nvSpPr>
          <p:cNvPr id="300036" name="Rectangle 3"/>
          <p:cNvSpPr>
            <a:spLocks noGrp="1" noChangeArrowheads="1"/>
          </p:cNvSpPr>
          <p:nvPr>
            <p:ph type="body" idx="1"/>
          </p:nvPr>
        </p:nvSpPr>
        <p:spPr/>
        <p:txBody>
          <a:bodyPr/>
          <a:lstStyle/>
          <a:p>
            <a:pPr eaLnBrk="1" hangingPunct="1">
              <a:lnSpc>
                <a:spcPct val="90000"/>
              </a:lnSpc>
            </a:pPr>
            <a:r>
              <a:rPr lang="zh-CN" altLang="en-US" sz="2600" smtClean="0"/>
              <a:t>目前很多</a:t>
            </a:r>
            <a:r>
              <a:rPr lang="en-US" altLang="zh-CN" sz="2600" smtClean="0"/>
              <a:t>DBMS</a:t>
            </a:r>
            <a:r>
              <a:rPr lang="zh-CN" altLang="en-US" sz="2600" smtClean="0"/>
              <a:t>都提供了一些辅助工具（</a:t>
            </a:r>
            <a:r>
              <a:rPr lang="en-US" altLang="zh-CN" sz="2600" smtClean="0"/>
              <a:t>CASE</a:t>
            </a:r>
            <a:r>
              <a:rPr lang="zh-CN" altLang="en-US" sz="2600" smtClean="0"/>
              <a:t>工具），为加快数据库设计速度，设计人员可根据需要选用。</a:t>
            </a:r>
          </a:p>
          <a:p>
            <a:pPr lvl="1" eaLnBrk="1" hangingPunct="1">
              <a:lnSpc>
                <a:spcPct val="90000"/>
              </a:lnSpc>
            </a:pPr>
            <a:endParaRPr lang="zh-CN" altLang="en-US" sz="2200" smtClean="0"/>
          </a:p>
          <a:p>
            <a:pPr lvl="1" eaLnBrk="1" hangingPunct="1">
              <a:lnSpc>
                <a:spcPct val="90000"/>
              </a:lnSpc>
              <a:buFont typeface="Wingdings" pitchFamily="2" charset="2"/>
              <a:buNone/>
            </a:pPr>
            <a:r>
              <a:rPr lang="zh-CN" altLang="en-US" smtClean="0"/>
              <a:t>例如需求分析完成之后，设计人员可以使用</a:t>
            </a:r>
            <a:r>
              <a:rPr lang="en-US" altLang="zh-CN" smtClean="0"/>
              <a:t>ORACLE DESIGNER 2000</a:t>
            </a:r>
            <a:r>
              <a:rPr lang="zh-CN" altLang="en-US" smtClean="0"/>
              <a:t>画</a:t>
            </a:r>
            <a:r>
              <a:rPr lang="en-US" altLang="zh-CN" smtClean="0"/>
              <a:t>E-R</a:t>
            </a:r>
            <a:r>
              <a:rPr lang="zh-CN" altLang="en-US" smtClean="0"/>
              <a:t>图，将</a:t>
            </a:r>
            <a:r>
              <a:rPr lang="en-US" altLang="zh-CN" smtClean="0"/>
              <a:t>E-R</a:t>
            </a:r>
            <a:r>
              <a:rPr lang="zh-CN" altLang="en-US" smtClean="0"/>
              <a:t>图转换为关系数据模型，生成数据库结构；画数据流图，生成应用程序。</a:t>
            </a:r>
          </a:p>
        </p:txBody>
      </p:sp>
      <p:sp>
        <p:nvSpPr>
          <p:cNvPr id="2" name="日期占位符 1"/>
          <p:cNvSpPr>
            <a:spLocks noGrp="1"/>
          </p:cNvSpPr>
          <p:nvPr>
            <p:ph type="dt" sz="half" idx="10"/>
          </p:nvPr>
        </p:nvSpPr>
        <p:spPr/>
        <p:txBody>
          <a:bodyPr/>
          <a:lstStyle/>
          <a:p>
            <a:pPr>
              <a:defRPr/>
            </a:pPr>
            <a:fld id="{6D1D780E-27AE-4B21-95AE-74D36E86684A}"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313</a:t>
            </a:fld>
            <a:endParaRPr lang="en-US" altLang="zh-CN"/>
          </a:p>
        </p:txBody>
      </p:sp>
    </p:spTree>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301059" name="Rectangle 2"/>
          <p:cNvSpPr>
            <a:spLocks noGrp="1" noChangeArrowheads="1"/>
          </p:cNvSpPr>
          <p:nvPr>
            <p:ph type="title"/>
          </p:nvPr>
        </p:nvSpPr>
        <p:spPr/>
        <p:txBody>
          <a:bodyPr/>
          <a:lstStyle/>
          <a:p>
            <a:pPr eaLnBrk="1" hangingPunct="1"/>
            <a:r>
              <a:rPr lang="zh-CN" altLang="en-US" smtClean="0"/>
              <a:t>小结（续）</a:t>
            </a:r>
          </a:p>
        </p:txBody>
      </p:sp>
      <p:sp>
        <p:nvSpPr>
          <p:cNvPr id="301060" name="Rectangle 3"/>
          <p:cNvSpPr>
            <a:spLocks noGrp="1" noChangeArrowheads="1"/>
          </p:cNvSpPr>
          <p:nvPr>
            <p:ph type="body" idx="1"/>
          </p:nvPr>
        </p:nvSpPr>
        <p:spPr/>
        <p:txBody>
          <a:bodyPr/>
          <a:lstStyle/>
          <a:p>
            <a:pPr lvl="1" eaLnBrk="1" hangingPunct="1">
              <a:lnSpc>
                <a:spcPct val="90000"/>
              </a:lnSpc>
            </a:pPr>
            <a:r>
              <a:rPr lang="zh-CN" altLang="en-US" smtClean="0"/>
              <a:t>利用</a:t>
            </a:r>
            <a:r>
              <a:rPr lang="en-US" altLang="zh-CN" smtClean="0"/>
              <a:t>CASE</a:t>
            </a:r>
            <a:r>
              <a:rPr lang="zh-CN" altLang="en-US" smtClean="0"/>
              <a:t>工具生成的仅仅是数据库应用系统的一个雏形，比较粗糙，数据库设计人员需要根据用户的应用需求进一步修改该雏形，使之成为一个完善的系统。</a:t>
            </a:r>
          </a:p>
          <a:p>
            <a:pPr eaLnBrk="1" hangingPunct="1">
              <a:lnSpc>
                <a:spcPct val="90000"/>
              </a:lnSpc>
            </a:pPr>
            <a:endParaRPr lang="zh-CN" altLang="en-US" smtClean="0"/>
          </a:p>
          <a:p>
            <a:pPr lvl="1" eaLnBrk="1" hangingPunct="1">
              <a:lnSpc>
                <a:spcPct val="90000"/>
              </a:lnSpc>
            </a:pPr>
            <a:r>
              <a:rPr lang="zh-CN" altLang="en-US" smtClean="0"/>
              <a:t>早期就选择某种</a:t>
            </a:r>
            <a:r>
              <a:rPr lang="en-US" altLang="zh-CN" smtClean="0"/>
              <a:t>CASE</a:t>
            </a:r>
            <a:r>
              <a:rPr lang="zh-CN" altLang="en-US" smtClean="0"/>
              <a:t>工具固然能减少数据库设计的复杂性，加快数据库设计的速度，但往往容易将自己限制于某一个</a:t>
            </a:r>
            <a:r>
              <a:rPr lang="en-US" altLang="zh-CN" smtClean="0"/>
              <a:t>DBMS</a:t>
            </a:r>
            <a:r>
              <a:rPr lang="zh-CN" altLang="en-US" smtClean="0"/>
              <a:t>上，而不是根据概念设计的结果选择合适的</a:t>
            </a:r>
            <a:r>
              <a:rPr lang="en-US" altLang="zh-CN" smtClean="0"/>
              <a:t>DBMS</a:t>
            </a:r>
            <a:r>
              <a:rPr lang="zh-CN" altLang="en-US" smtClean="0"/>
              <a:t>。</a:t>
            </a:r>
          </a:p>
        </p:txBody>
      </p:sp>
      <p:sp>
        <p:nvSpPr>
          <p:cNvPr id="2" name="日期占位符 1"/>
          <p:cNvSpPr>
            <a:spLocks noGrp="1"/>
          </p:cNvSpPr>
          <p:nvPr>
            <p:ph type="dt" sz="half" idx="10"/>
          </p:nvPr>
        </p:nvSpPr>
        <p:spPr/>
        <p:txBody>
          <a:bodyPr/>
          <a:lstStyle/>
          <a:p>
            <a:pPr>
              <a:defRPr/>
            </a:pPr>
            <a:fld id="{F7A2DF1B-E29F-48A7-86A9-B4C3C9559015}"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314</a:t>
            </a:fld>
            <a:endParaRPr lang="en-US" altLang="zh-CN"/>
          </a:p>
        </p:txBody>
      </p:sp>
    </p:spTree>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作业</a:t>
            </a:r>
            <a:endParaRPr lang="zh-CN" altLang="en-US" dirty="0"/>
          </a:p>
        </p:txBody>
      </p:sp>
      <p:sp>
        <p:nvSpPr>
          <p:cNvPr id="3" name="内容占位符 2"/>
          <p:cNvSpPr>
            <a:spLocks noGrp="1"/>
          </p:cNvSpPr>
          <p:nvPr>
            <p:ph idx="1"/>
          </p:nvPr>
        </p:nvSpPr>
        <p:spPr/>
        <p:txBody>
          <a:bodyPr/>
          <a:lstStyle/>
          <a:p>
            <a:r>
              <a:rPr lang="en-US" altLang="zh-CN" dirty="0" smtClean="0"/>
              <a:t>P241, 7,8,10,11</a:t>
            </a:r>
            <a:endParaRPr lang="zh-CN" altLang="en-US" dirty="0"/>
          </a:p>
        </p:txBody>
      </p:sp>
      <p:sp>
        <p:nvSpPr>
          <p:cNvPr id="4" name="日期占位符 3"/>
          <p:cNvSpPr>
            <a:spLocks noGrp="1"/>
          </p:cNvSpPr>
          <p:nvPr>
            <p:ph type="dt" sz="half" idx="10"/>
          </p:nvPr>
        </p:nvSpPr>
        <p:spPr/>
        <p:txBody>
          <a:bodyPr/>
          <a:lstStyle/>
          <a:p>
            <a:pPr>
              <a:defRPr/>
            </a:pPr>
            <a:fld id="{57CCF497-48D3-4520-BF18-AF224A0DCF21}" type="datetime1">
              <a:rPr lang="zh-CN" altLang="en-US" smtClean="0"/>
              <a:t>2017/11/28</a:t>
            </a:fld>
            <a:endParaRPr lang="en-US" altLang="zh-CN"/>
          </a:p>
        </p:txBody>
      </p:sp>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6" name="灯片编号占位符 5"/>
          <p:cNvSpPr>
            <a:spLocks noGrp="1"/>
          </p:cNvSpPr>
          <p:nvPr>
            <p:ph type="sldNum" sz="quarter" idx="12"/>
          </p:nvPr>
        </p:nvSpPr>
        <p:spPr/>
        <p:txBody>
          <a:bodyPr/>
          <a:lstStyle/>
          <a:p>
            <a:pPr>
              <a:defRPr/>
            </a:pPr>
            <a:fld id="{619726A4-03DA-42F6-BF8E-9F81B2C26F35}" type="slidenum">
              <a:rPr lang="en-US" altLang="zh-CN" smtClean="0"/>
              <a:pPr>
                <a:defRPr/>
              </a:pPr>
              <a:t>315</a:t>
            </a:fld>
            <a:r>
              <a:rPr lang="en-US" altLang="zh-CN" smtClean="0"/>
              <a:t>/314</a:t>
            </a:r>
            <a:endParaRPr lang="en-US" altLang="zh-CN" dirty="0"/>
          </a:p>
        </p:txBody>
      </p:sp>
    </p:spTree>
    <p:extLst>
      <p:ext uri="{BB962C8B-B14F-4D97-AF65-F5344CB8AC3E}">
        <p14:creationId xmlns:p14="http://schemas.microsoft.com/office/powerpoint/2010/main" val="33196941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33795" name="Rectangle 2"/>
          <p:cNvSpPr>
            <a:spLocks noGrp="1" noChangeArrowheads="1"/>
          </p:cNvSpPr>
          <p:nvPr>
            <p:ph type="title"/>
          </p:nvPr>
        </p:nvSpPr>
        <p:spPr/>
        <p:txBody>
          <a:bodyPr/>
          <a:lstStyle/>
          <a:p>
            <a:pPr eaLnBrk="1" hangingPunct="1"/>
            <a:r>
              <a:rPr lang="zh-CN" altLang="en-US" smtClean="0"/>
              <a:t>数据库设计的基本步骤（续）</a:t>
            </a:r>
          </a:p>
        </p:txBody>
      </p:sp>
      <p:sp>
        <p:nvSpPr>
          <p:cNvPr id="33796" name="Rectangle 3"/>
          <p:cNvSpPr>
            <a:spLocks noGrp="1" noChangeArrowheads="1"/>
          </p:cNvSpPr>
          <p:nvPr>
            <p:ph type="body" idx="1"/>
          </p:nvPr>
        </p:nvSpPr>
        <p:spPr/>
        <p:txBody>
          <a:bodyPr/>
          <a:lstStyle/>
          <a:p>
            <a:pPr lvl="1" eaLnBrk="1" hangingPunct="1">
              <a:lnSpc>
                <a:spcPct val="150000"/>
              </a:lnSpc>
            </a:pPr>
            <a:r>
              <a:rPr lang="zh-CN" altLang="en-US" smtClean="0"/>
              <a:t>物理设计阶段</a:t>
            </a:r>
          </a:p>
          <a:p>
            <a:pPr lvl="2" eaLnBrk="1" hangingPunct="1">
              <a:lnSpc>
                <a:spcPct val="150000"/>
              </a:lnSpc>
            </a:pPr>
            <a:r>
              <a:rPr lang="zh-CN" altLang="en-US" sz="2600" smtClean="0"/>
              <a:t>根据</a:t>
            </a:r>
            <a:r>
              <a:rPr lang="en-US" altLang="zh-CN" sz="2600" smtClean="0"/>
              <a:t>DBMS</a:t>
            </a:r>
            <a:r>
              <a:rPr lang="zh-CN" altLang="en-US" sz="2600" smtClean="0"/>
              <a:t>特点和处理的需要，进行物理存储安排，建立索引，形成数据库内模式</a:t>
            </a:r>
          </a:p>
          <a:p>
            <a:pPr lvl="2" eaLnBrk="1" hangingPunct="1">
              <a:lnSpc>
                <a:spcPct val="150000"/>
              </a:lnSpc>
            </a:pPr>
            <a:endParaRPr lang="en-US" altLang="zh-CN" sz="2600" smtClean="0"/>
          </a:p>
        </p:txBody>
      </p:sp>
      <p:sp>
        <p:nvSpPr>
          <p:cNvPr id="2" name="日期占位符 1"/>
          <p:cNvSpPr>
            <a:spLocks noGrp="1"/>
          </p:cNvSpPr>
          <p:nvPr>
            <p:ph type="dt" sz="half" idx="10"/>
          </p:nvPr>
        </p:nvSpPr>
        <p:spPr/>
        <p:txBody>
          <a:bodyPr/>
          <a:lstStyle/>
          <a:p>
            <a:pPr>
              <a:defRPr/>
            </a:pPr>
            <a:fld id="{3724CEFE-4CAE-418B-9C20-8017D589ED39}"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32</a:t>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34819" name="Rectangle 2"/>
          <p:cNvSpPr>
            <a:spLocks noGrp="1" noChangeArrowheads="1"/>
          </p:cNvSpPr>
          <p:nvPr>
            <p:ph type="title"/>
          </p:nvPr>
        </p:nvSpPr>
        <p:spPr/>
        <p:txBody>
          <a:bodyPr/>
          <a:lstStyle/>
          <a:p>
            <a:pPr eaLnBrk="1" hangingPunct="1"/>
            <a:r>
              <a:rPr lang="zh-CN" altLang="en-US" smtClean="0"/>
              <a:t>数据库设计</a:t>
            </a:r>
          </a:p>
        </p:txBody>
      </p:sp>
      <p:sp>
        <p:nvSpPr>
          <p:cNvPr id="34820" name="Rectangle 3"/>
          <p:cNvSpPr>
            <a:spLocks noGrp="1" noChangeArrowheads="1"/>
          </p:cNvSpPr>
          <p:nvPr>
            <p:ph type="body" idx="1"/>
          </p:nvPr>
        </p:nvSpPr>
        <p:spPr/>
        <p:txBody>
          <a:bodyPr/>
          <a:lstStyle/>
          <a:p>
            <a:pPr eaLnBrk="1" hangingPunct="1"/>
            <a:r>
              <a:rPr lang="zh-CN" altLang="en-US" sz="2600" dirty="0" smtClean="0"/>
              <a:t>数据库设计概述</a:t>
            </a:r>
          </a:p>
          <a:p>
            <a:pPr eaLnBrk="1" hangingPunct="1"/>
            <a:r>
              <a:rPr lang="zh-CN" altLang="en-US" sz="2600" dirty="0" smtClean="0">
                <a:solidFill>
                  <a:schemeClr val="accent2"/>
                </a:solidFill>
              </a:rPr>
              <a:t>需求分析</a:t>
            </a:r>
          </a:p>
          <a:p>
            <a:pPr eaLnBrk="1" hangingPunct="1"/>
            <a:r>
              <a:rPr lang="zh-CN" altLang="en-US" sz="2600" dirty="0" smtClean="0"/>
              <a:t>概念结构设计</a:t>
            </a:r>
          </a:p>
          <a:p>
            <a:pPr eaLnBrk="1" hangingPunct="1"/>
            <a:r>
              <a:rPr lang="zh-CN" altLang="en-US" sz="2600" dirty="0" smtClean="0"/>
              <a:t>逻辑结构设计</a:t>
            </a:r>
          </a:p>
          <a:p>
            <a:pPr eaLnBrk="1" hangingPunct="1"/>
            <a:r>
              <a:rPr lang="zh-CN" altLang="en-US" sz="2600" dirty="0" smtClean="0"/>
              <a:t>数据库的物理设计</a:t>
            </a:r>
          </a:p>
          <a:p>
            <a:pPr eaLnBrk="1" hangingPunct="1"/>
            <a:r>
              <a:rPr lang="zh-CN" altLang="en-US" sz="2600" dirty="0" smtClean="0"/>
              <a:t>数据库实施</a:t>
            </a:r>
          </a:p>
          <a:p>
            <a:pPr eaLnBrk="1" hangingPunct="1"/>
            <a:r>
              <a:rPr lang="zh-CN" altLang="en-US" sz="2600" dirty="0" smtClean="0"/>
              <a:t>数据库运行与维护</a:t>
            </a:r>
          </a:p>
          <a:p>
            <a:pPr eaLnBrk="1" hangingPunct="1"/>
            <a:r>
              <a:rPr lang="zh-CN" altLang="en-US" sz="2600" dirty="0" smtClean="0"/>
              <a:t>小结</a:t>
            </a:r>
          </a:p>
        </p:txBody>
      </p:sp>
      <p:sp>
        <p:nvSpPr>
          <p:cNvPr id="2" name="日期占位符 1"/>
          <p:cNvSpPr>
            <a:spLocks noGrp="1"/>
          </p:cNvSpPr>
          <p:nvPr>
            <p:ph type="dt" sz="half" idx="10"/>
          </p:nvPr>
        </p:nvSpPr>
        <p:spPr/>
        <p:txBody>
          <a:bodyPr/>
          <a:lstStyle/>
          <a:p>
            <a:pPr>
              <a:defRPr/>
            </a:pPr>
            <a:fld id="{1500AFAF-F705-4369-8EB3-605719AF5CBC}"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33</a:t>
            </a:fld>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35843" name="Rectangle 2"/>
          <p:cNvSpPr>
            <a:spLocks noGrp="1" noChangeArrowheads="1"/>
          </p:cNvSpPr>
          <p:nvPr>
            <p:ph type="title"/>
          </p:nvPr>
        </p:nvSpPr>
        <p:spPr/>
        <p:txBody>
          <a:bodyPr/>
          <a:lstStyle/>
          <a:p>
            <a:pPr eaLnBrk="1" hangingPunct="1"/>
            <a:r>
              <a:rPr lang="zh-CN" altLang="en-US" smtClean="0"/>
              <a:t>需求分析</a:t>
            </a:r>
          </a:p>
        </p:txBody>
      </p:sp>
      <p:sp>
        <p:nvSpPr>
          <p:cNvPr id="35844" name="Rectangle 3"/>
          <p:cNvSpPr>
            <a:spLocks noGrp="1" noChangeArrowheads="1"/>
          </p:cNvSpPr>
          <p:nvPr>
            <p:ph type="body" idx="1"/>
          </p:nvPr>
        </p:nvSpPr>
        <p:spPr/>
        <p:txBody>
          <a:bodyPr/>
          <a:lstStyle/>
          <a:p>
            <a:pPr eaLnBrk="1" hangingPunct="1">
              <a:lnSpc>
                <a:spcPct val="140000"/>
              </a:lnSpc>
            </a:pPr>
            <a:r>
              <a:rPr lang="zh-CN" altLang="en-US" dirty="0" smtClean="0"/>
              <a:t>需求分析的任务</a:t>
            </a:r>
          </a:p>
          <a:p>
            <a:pPr eaLnBrk="1" hangingPunct="1">
              <a:lnSpc>
                <a:spcPct val="140000"/>
              </a:lnSpc>
            </a:pPr>
            <a:r>
              <a:rPr lang="zh-CN" altLang="en-US" dirty="0" smtClean="0"/>
              <a:t>需求分析的方法</a:t>
            </a:r>
          </a:p>
          <a:p>
            <a:pPr eaLnBrk="1" hangingPunct="1">
              <a:lnSpc>
                <a:spcPct val="140000"/>
              </a:lnSpc>
            </a:pPr>
            <a:r>
              <a:rPr lang="zh-CN" altLang="en-US" dirty="0" smtClean="0"/>
              <a:t>数据字典</a:t>
            </a:r>
          </a:p>
        </p:txBody>
      </p:sp>
      <p:sp>
        <p:nvSpPr>
          <p:cNvPr id="2" name="日期占位符 1"/>
          <p:cNvSpPr>
            <a:spLocks noGrp="1"/>
          </p:cNvSpPr>
          <p:nvPr>
            <p:ph type="dt" sz="half" idx="10"/>
          </p:nvPr>
        </p:nvSpPr>
        <p:spPr/>
        <p:txBody>
          <a:bodyPr/>
          <a:lstStyle/>
          <a:p>
            <a:pPr>
              <a:defRPr/>
            </a:pPr>
            <a:fld id="{400E3E67-35F6-4E6D-AE21-41AE568FBCAD}"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36867" name="Rectangle 2"/>
          <p:cNvSpPr>
            <a:spLocks noGrp="1" noChangeArrowheads="1"/>
          </p:cNvSpPr>
          <p:nvPr>
            <p:ph type="title"/>
          </p:nvPr>
        </p:nvSpPr>
        <p:spPr/>
        <p:txBody>
          <a:bodyPr/>
          <a:lstStyle/>
          <a:p>
            <a:pPr eaLnBrk="1" hangingPunct="1"/>
            <a:r>
              <a:rPr lang="zh-CN" altLang="en-US" smtClean="0"/>
              <a:t>需求分析（续）</a:t>
            </a:r>
          </a:p>
        </p:txBody>
      </p:sp>
      <p:sp>
        <p:nvSpPr>
          <p:cNvPr id="36868" name="Rectangle 3"/>
          <p:cNvSpPr>
            <a:spLocks noGrp="1" noChangeArrowheads="1"/>
          </p:cNvSpPr>
          <p:nvPr>
            <p:ph type="body" idx="1"/>
          </p:nvPr>
        </p:nvSpPr>
        <p:spPr>
          <a:xfrm>
            <a:off x="611560" y="1772816"/>
            <a:ext cx="7924800" cy="4114800"/>
          </a:xfrm>
        </p:spPr>
        <p:txBody>
          <a:bodyPr/>
          <a:lstStyle/>
          <a:p>
            <a:pPr eaLnBrk="1" hangingPunct="1">
              <a:lnSpc>
                <a:spcPct val="150000"/>
              </a:lnSpc>
            </a:pPr>
            <a:r>
              <a:rPr lang="zh-CN" altLang="en-US" sz="3400" dirty="0" smtClean="0"/>
              <a:t>需求分析就是分析用户的需要与要求</a:t>
            </a:r>
          </a:p>
          <a:p>
            <a:pPr lvl="1" eaLnBrk="1" hangingPunct="1">
              <a:lnSpc>
                <a:spcPct val="150000"/>
              </a:lnSpc>
            </a:pPr>
            <a:r>
              <a:rPr lang="zh-CN" altLang="en-US" dirty="0" smtClean="0"/>
              <a:t>需求分析是设计数据库的起点</a:t>
            </a:r>
          </a:p>
          <a:p>
            <a:pPr lvl="1" eaLnBrk="1" hangingPunct="1">
              <a:lnSpc>
                <a:spcPct val="150000"/>
              </a:lnSpc>
            </a:pPr>
            <a:r>
              <a:rPr lang="zh-CN" altLang="en-US" dirty="0" smtClean="0"/>
              <a:t>需求分析的结果是否准确地反映了用户的实际要求，将直接影响到后面各个阶段的设计，并影响到设计结果是否合理和实用</a:t>
            </a:r>
          </a:p>
        </p:txBody>
      </p:sp>
      <p:sp>
        <p:nvSpPr>
          <p:cNvPr id="2" name="日期占位符 1"/>
          <p:cNvSpPr>
            <a:spLocks noGrp="1"/>
          </p:cNvSpPr>
          <p:nvPr>
            <p:ph type="dt" sz="half" idx="10"/>
          </p:nvPr>
        </p:nvSpPr>
        <p:spPr/>
        <p:txBody>
          <a:bodyPr/>
          <a:lstStyle/>
          <a:p>
            <a:pPr>
              <a:defRPr/>
            </a:pPr>
            <a:fld id="{847B7AC0-1C92-44DC-856B-D7AC5370947C}"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37891" name="Rectangle 2"/>
          <p:cNvSpPr>
            <a:spLocks noGrp="1" noChangeArrowheads="1"/>
          </p:cNvSpPr>
          <p:nvPr>
            <p:ph type="title"/>
          </p:nvPr>
        </p:nvSpPr>
        <p:spPr/>
        <p:txBody>
          <a:bodyPr/>
          <a:lstStyle/>
          <a:p>
            <a:pPr eaLnBrk="1" hangingPunct="1"/>
            <a:r>
              <a:rPr lang="zh-CN" altLang="en-US" smtClean="0"/>
              <a:t>需求分析</a:t>
            </a:r>
          </a:p>
        </p:txBody>
      </p:sp>
      <p:sp>
        <p:nvSpPr>
          <p:cNvPr id="37892" name="Rectangle 3"/>
          <p:cNvSpPr>
            <a:spLocks noGrp="1" noChangeArrowheads="1"/>
          </p:cNvSpPr>
          <p:nvPr>
            <p:ph type="body" idx="1"/>
          </p:nvPr>
        </p:nvSpPr>
        <p:spPr/>
        <p:txBody>
          <a:bodyPr/>
          <a:lstStyle/>
          <a:p>
            <a:pPr eaLnBrk="1" hangingPunct="1">
              <a:lnSpc>
                <a:spcPct val="140000"/>
              </a:lnSpc>
            </a:pPr>
            <a:r>
              <a:rPr lang="zh-CN" altLang="en-US" smtClean="0">
                <a:solidFill>
                  <a:schemeClr val="accent2"/>
                </a:solidFill>
              </a:rPr>
              <a:t>需求分析的任务</a:t>
            </a:r>
          </a:p>
          <a:p>
            <a:pPr eaLnBrk="1" hangingPunct="1">
              <a:lnSpc>
                <a:spcPct val="140000"/>
              </a:lnSpc>
            </a:pPr>
            <a:r>
              <a:rPr lang="zh-CN" altLang="en-US" smtClean="0"/>
              <a:t>需求分析的方法</a:t>
            </a:r>
          </a:p>
          <a:p>
            <a:pPr eaLnBrk="1" hangingPunct="1">
              <a:lnSpc>
                <a:spcPct val="140000"/>
              </a:lnSpc>
            </a:pPr>
            <a:r>
              <a:rPr lang="zh-CN" altLang="en-US" smtClean="0"/>
              <a:t>数据字典</a:t>
            </a:r>
          </a:p>
        </p:txBody>
      </p:sp>
      <p:sp>
        <p:nvSpPr>
          <p:cNvPr id="2" name="日期占位符 1"/>
          <p:cNvSpPr>
            <a:spLocks noGrp="1"/>
          </p:cNvSpPr>
          <p:nvPr>
            <p:ph type="dt" sz="half" idx="10"/>
          </p:nvPr>
        </p:nvSpPr>
        <p:spPr/>
        <p:txBody>
          <a:bodyPr/>
          <a:lstStyle/>
          <a:p>
            <a:pPr>
              <a:defRPr/>
            </a:pPr>
            <a:fld id="{544E4A65-30BA-4B24-99BB-BFE4AC2D577E}"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36</a:t>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38915" name="Rectangle 2"/>
          <p:cNvSpPr>
            <a:spLocks noGrp="1" noChangeArrowheads="1"/>
          </p:cNvSpPr>
          <p:nvPr>
            <p:ph type="title"/>
          </p:nvPr>
        </p:nvSpPr>
        <p:spPr/>
        <p:txBody>
          <a:bodyPr/>
          <a:lstStyle/>
          <a:p>
            <a:pPr eaLnBrk="1" hangingPunct="1"/>
            <a:r>
              <a:rPr lang="zh-CN" altLang="en-US" smtClean="0"/>
              <a:t>需求分析的任务</a:t>
            </a:r>
          </a:p>
        </p:txBody>
      </p:sp>
      <p:sp>
        <p:nvSpPr>
          <p:cNvPr id="38916" name="Rectangle 3"/>
          <p:cNvSpPr>
            <a:spLocks noGrp="1" noChangeArrowheads="1"/>
          </p:cNvSpPr>
          <p:nvPr>
            <p:ph type="body" idx="1"/>
          </p:nvPr>
        </p:nvSpPr>
        <p:spPr/>
        <p:txBody>
          <a:bodyPr/>
          <a:lstStyle/>
          <a:p>
            <a:pPr eaLnBrk="1" hangingPunct="1">
              <a:lnSpc>
                <a:spcPct val="160000"/>
              </a:lnSpc>
              <a:buFont typeface="Wingdings" pitchFamily="2" charset="2"/>
              <a:buNone/>
            </a:pPr>
            <a:r>
              <a:rPr lang="zh-CN" altLang="en-US" smtClean="0"/>
              <a:t>一、需求分析的任务</a:t>
            </a:r>
          </a:p>
          <a:p>
            <a:pPr eaLnBrk="1" hangingPunct="1">
              <a:lnSpc>
                <a:spcPct val="160000"/>
              </a:lnSpc>
              <a:buFont typeface="Wingdings" pitchFamily="2" charset="2"/>
              <a:buNone/>
            </a:pPr>
            <a:r>
              <a:rPr lang="zh-CN" altLang="en-US" smtClean="0"/>
              <a:t>二、需求分析的重点</a:t>
            </a:r>
          </a:p>
          <a:p>
            <a:pPr eaLnBrk="1" hangingPunct="1">
              <a:lnSpc>
                <a:spcPct val="160000"/>
              </a:lnSpc>
              <a:buFont typeface="Wingdings" pitchFamily="2" charset="2"/>
              <a:buNone/>
            </a:pPr>
            <a:r>
              <a:rPr lang="zh-CN" altLang="en-US" smtClean="0"/>
              <a:t>三、需求分析的难点</a:t>
            </a:r>
          </a:p>
          <a:p>
            <a:pPr eaLnBrk="1" hangingPunct="1">
              <a:buFont typeface="Wingdings" pitchFamily="2" charset="2"/>
              <a:buNone/>
            </a:pPr>
            <a:endParaRPr lang="en-US" altLang="zh-CN" smtClean="0"/>
          </a:p>
        </p:txBody>
      </p:sp>
      <p:sp>
        <p:nvSpPr>
          <p:cNvPr id="2" name="日期占位符 1"/>
          <p:cNvSpPr>
            <a:spLocks noGrp="1"/>
          </p:cNvSpPr>
          <p:nvPr>
            <p:ph type="dt" sz="half" idx="10"/>
          </p:nvPr>
        </p:nvSpPr>
        <p:spPr/>
        <p:txBody>
          <a:bodyPr/>
          <a:lstStyle/>
          <a:p>
            <a:pPr>
              <a:defRPr/>
            </a:pPr>
            <a:fld id="{54FDFA65-0B16-448B-9932-C4BD3B399732}"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37</a:t>
            </a:fld>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39939" name="Rectangle 2"/>
          <p:cNvSpPr>
            <a:spLocks noGrp="1" noChangeArrowheads="1"/>
          </p:cNvSpPr>
          <p:nvPr>
            <p:ph type="title"/>
          </p:nvPr>
        </p:nvSpPr>
        <p:spPr/>
        <p:txBody>
          <a:bodyPr/>
          <a:lstStyle/>
          <a:p>
            <a:pPr eaLnBrk="1" hangingPunct="1"/>
            <a:r>
              <a:rPr lang="zh-CN" altLang="en-US" smtClean="0"/>
              <a:t>一、需求分析的任务</a:t>
            </a:r>
          </a:p>
        </p:txBody>
      </p:sp>
      <p:sp>
        <p:nvSpPr>
          <p:cNvPr id="39940" name="Rectangle 3"/>
          <p:cNvSpPr>
            <a:spLocks noGrp="1" noChangeArrowheads="1"/>
          </p:cNvSpPr>
          <p:nvPr>
            <p:ph type="body" idx="1"/>
          </p:nvPr>
        </p:nvSpPr>
        <p:spPr/>
        <p:txBody>
          <a:bodyPr/>
          <a:lstStyle/>
          <a:p>
            <a:pPr eaLnBrk="1" hangingPunct="1">
              <a:lnSpc>
                <a:spcPct val="90000"/>
              </a:lnSpc>
            </a:pPr>
            <a:r>
              <a:rPr lang="en-US" altLang="zh-CN" sz="2600" dirty="0" smtClean="0"/>
              <a:t> </a:t>
            </a:r>
            <a:r>
              <a:rPr lang="zh-CN" altLang="en-US" dirty="0" smtClean="0"/>
              <a:t>通过详细调查</a:t>
            </a:r>
            <a:r>
              <a:rPr lang="zh-CN" altLang="en-US" dirty="0" smtClean="0">
                <a:solidFill>
                  <a:srgbClr val="FF0000"/>
                </a:solidFill>
              </a:rPr>
              <a:t>现实世界</a:t>
            </a:r>
            <a:r>
              <a:rPr lang="zh-CN" altLang="en-US" dirty="0" smtClean="0"/>
              <a:t>要处理的对象（组织、部门、企业等），充分</a:t>
            </a:r>
            <a:r>
              <a:rPr lang="zh-CN" altLang="en-US" dirty="0" smtClean="0">
                <a:solidFill>
                  <a:srgbClr val="FF0000"/>
                </a:solidFill>
              </a:rPr>
              <a:t>了解原系统</a:t>
            </a:r>
            <a:r>
              <a:rPr lang="zh-CN" altLang="en-US" dirty="0" smtClean="0"/>
              <a:t>（手工系统或计算机系统）</a:t>
            </a:r>
            <a:r>
              <a:rPr lang="zh-CN" altLang="en-US" dirty="0" smtClean="0">
                <a:solidFill>
                  <a:srgbClr val="FF0000"/>
                </a:solidFill>
              </a:rPr>
              <a:t>工作概况</a:t>
            </a:r>
            <a:r>
              <a:rPr lang="zh-CN" altLang="en-US" dirty="0" smtClean="0">
                <a:solidFill>
                  <a:srgbClr val="2355F3"/>
                </a:solidFill>
              </a:rPr>
              <a:t>，明确用户的各种</a:t>
            </a:r>
            <a:r>
              <a:rPr lang="zh-CN" altLang="en-US" dirty="0" smtClean="0">
                <a:solidFill>
                  <a:srgbClr val="FF0000"/>
                </a:solidFill>
              </a:rPr>
              <a:t>需求</a:t>
            </a:r>
          </a:p>
          <a:p>
            <a:pPr eaLnBrk="1" hangingPunct="1">
              <a:lnSpc>
                <a:spcPct val="90000"/>
              </a:lnSpc>
            </a:pPr>
            <a:endParaRPr lang="zh-CN" altLang="en-US" dirty="0" smtClean="0">
              <a:solidFill>
                <a:srgbClr val="2355F3"/>
              </a:solidFill>
            </a:endParaRPr>
          </a:p>
          <a:p>
            <a:pPr eaLnBrk="1" hangingPunct="1">
              <a:lnSpc>
                <a:spcPct val="90000"/>
              </a:lnSpc>
            </a:pPr>
            <a:r>
              <a:rPr lang="zh-CN" altLang="en-US" sz="2600" dirty="0" smtClean="0"/>
              <a:t> </a:t>
            </a:r>
            <a:r>
              <a:rPr lang="zh-CN" altLang="en-US" dirty="0" smtClean="0"/>
              <a:t>在此基础上</a:t>
            </a:r>
            <a:r>
              <a:rPr lang="zh-CN" altLang="en-US" dirty="0" smtClean="0">
                <a:solidFill>
                  <a:srgbClr val="FF0000"/>
                </a:solidFill>
              </a:rPr>
              <a:t>确定新系统的功能</a:t>
            </a:r>
            <a:r>
              <a:rPr lang="zh-CN" altLang="en-US" dirty="0" smtClean="0"/>
              <a:t>。新系统必须充分考虑今后可能的</a:t>
            </a:r>
            <a:r>
              <a:rPr lang="zh-CN" altLang="en-US" dirty="0" smtClean="0">
                <a:solidFill>
                  <a:srgbClr val="FF0000"/>
                </a:solidFill>
              </a:rPr>
              <a:t>扩充</a:t>
            </a:r>
            <a:r>
              <a:rPr lang="zh-CN" altLang="en-US" dirty="0" smtClean="0"/>
              <a:t>和</a:t>
            </a:r>
            <a:r>
              <a:rPr lang="zh-CN" altLang="en-US" dirty="0" smtClean="0">
                <a:solidFill>
                  <a:srgbClr val="FF0000"/>
                </a:solidFill>
              </a:rPr>
              <a:t>改变</a:t>
            </a:r>
            <a:r>
              <a:rPr lang="zh-CN" altLang="en-US" dirty="0" smtClean="0"/>
              <a:t>，不能仅仅按</a:t>
            </a:r>
            <a:r>
              <a:rPr lang="zh-CN" altLang="en-US" dirty="0" smtClean="0">
                <a:solidFill>
                  <a:srgbClr val="FF0000"/>
                </a:solidFill>
              </a:rPr>
              <a:t>当前应用需求</a:t>
            </a:r>
            <a:r>
              <a:rPr lang="zh-CN" altLang="en-US" dirty="0" smtClean="0"/>
              <a:t>来设计数据库</a:t>
            </a:r>
          </a:p>
        </p:txBody>
      </p:sp>
      <p:sp>
        <p:nvSpPr>
          <p:cNvPr id="2" name="日期占位符 1"/>
          <p:cNvSpPr>
            <a:spLocks noGrp="1"/>
          </p:cNvSpPr>
          <p:nvPr>
            <p:ph type="dt" sz="half" idx="10"/>
          </p:nvPr>
        </p:nvSpPr>
        <p:spPr/>
        <p:txBody>
          <a:bodyPr/>
          <a:lstStyle/>
          <a:p>
            <a:pPr>
              <a:defRPr/>
            </a:pPr>
            <a:fld id="{CFF775B0-92C7-43C9-89F9-18D58983DAC3}"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38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 calcmode="lin" valueType="num">
                                      <p:cBhvr additive="base">
                                        <p:cTn id="7" dur="500" fill="hold"/>
                                        <p:tgtEl>
                                          <p:spTgt spid="399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940">
                                            <p:txEl>
                                              <p:pRg st="2" end="2"/>
                                            </p:txEl>
                                          </p:spTgt>
                                        </p:tgtEl>
                                        <p:attrNameLst>
                                          <p:attrName>style.visibility</p:attrName>
                                        </p:attrNameLst>
                                      </p:cBhvr>
                                      <p:to>
                                        <p:strVal val="visible"/>
                                      </p:to>
                                    </p:set>
                                    <p:anim calcmode="lin" valueType="num">
                                      <p:cBhvr additive="base">
                                        <p:cTn id="13" dur="500" fill="hold"/>
                                        <p:tgtEl>
                                          <p:spTgt spid="3994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4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40963" name="Rectangle 2"/>
          <p:cNvSpPr>
            <a:spLocks noGrp="1" noChangeArrowheads="1"/>
          </p:cNvSpPr>
          <p:nvPr>
            <p:ph type="title"/>
          </p:nvPr>
        </p:nvSpPr>
        <p:spPr/>
        <p:txBody>
          <a:bodyPr/>
          <a:lstStyle/>
          <a:p>
            <a:pPr eaLnBrk="1" hangingPunct="1"/>
            <a:r>
              <a:rPr lang="zh-CN" altLang="en-US" smtClean="0"/>
              <a:t>二、需求分析的重点</a:t>
            </a:r>
          </a:p>
        </p:txBody>
      </p:sp>
      <p:sp>
        <p:nvSpPr>
          <p:cNvPr id="40964" name="Rectangle 3"/>
          <p:cNvSpPr>
            <a:spLocks noGrp="1" noChangeArrowheads="1"/>
          </p:cNvSpPr>
          <p:nvPr>
            <p:ph type="body" idx="1"/>
          </p:nvPr>
        </p:nvSpPr>
        <p:spPr/>
        <p:txBody>
          <a:bodyPr/>
          <a:lstStyle/>
          <a:p>
            <a:pPr eaLnBrk="1" hangingPunct="1">
              <a:lnSpc>
                <a:spcPct val="110000"/>
              </a:lnSpc>
            </a:pPr>
            <a:r>
              <a:rPr lang="zh-CN" altLang="en-US" sz="2600" dirty="0" smtClean="0"/>
              <a:t>需求分析的重点是</a:t>
            </a:r>
            <a:r>
              <a:rPr lang="zh-CN" altLang="en-US" sz="2600" dirty="0" smtClean="0">
                <a:solidFill>
                  <a:srgbClr val="FF0000"/>
                </a:solidFill>
              </a:rPr>
              <a:t>调查</a:t>
            </a:r>
            <a:r>
              <a:rPr lang="zh-CN" altLang="en-US" sz="2600" dirty="0" smtClean="0"/>
              <a:t>、</a:t>
            </a:r>
            <a:r>
              <a:rPr lang="zh-CN" altLang="en-US" sz="2600" dirty="0" smtClean="0">
                <a:solidFill>
                  <a:srgbClr val="FF0000"/>
                </a:solidFill>
              </a:rPr>
              <a:t>收集</a:t>
            </a:r>
            <a:r>
              <a:rPr lang="zh-CN" altLang="en-US" sz="2600" dirty="0" smtClean="0"/>
              <a:t>与</a:t>
            </a:r>
            <a:r>
              <a:rPr lang="zh-CN" altLang="en-US" sz="2600" dirty="0" smtClean="0">
                <a:solidFill>
                  <a:srgbClr val="FF0000"/>
                </a:solidFill>
              </a:rPr>
              <a:t>分析</a:t>
            </a:r>
            <a:r>
              <a:rPr lang="zh-CN" altLang="en-US" sz="2600" dirty="0" smtClean="0"/>
              <a:t>用户在数据管理中的</a:t>
            </a:r>
            <a:r>
              <a:rPr lang="zh-CN" altLang="en-US" sz="2600" dirty="0" smtClean="0">
                <a:solidFill>
                  <a:srgbClr val="FF0000"/>
                </a:solidFill>
              </a:rPr>
              <a:t>信息要求、处理要求、安全性与完整性要求</a:t>
            </a:r>
            <a:r>
              <a:rPr lang="zh-CN" altLang="en-US" sz="2600" dirty="0" smtClean="0"/>
              <a:t>。</a:t>
            </a:r>
          </a:p>
          <a:p>
            <a:pPr eaLnBrk="1" hangingPunct="1">
              <a:lnSpc>
                <a:spcPct val="110000"/>
              </a:lnSpc>
            </a:pPr>
            <a:endParaRPr lang="zh-CN" altLang="en-US" sz="2600" dirty="0" smtClean="0"/>
          </a:p>
          <a:p>
            <a:pPr eaLnBrk="1" hangingPunct="1">
              <a:lnSpc>
                <a:spcPct val="110000"/>
              </a:lnSpc>
            </a:pPr>
            <a:r>
              <a:rPr lang="zh-CN" altLang="en-US" sz="2600" dirty="0" smtClean="0"/>
              <a:t> 信息要求</a:t>
            </a:r>
          </a:p>
          <a:p>
            <a:pPr lvl="1" eaLnBrk="1" hangingPunct="1">
              <a:lnSpc>
                <a:spcPct val="110000"/>
              </a:lnSpc>
            </a:pPr>
            <a:r>
              <a:rPr lang="zh-CN" altLang="en-US" dirty="0" smtClean="0"/>
              <a:t>用户需要从数据库中获得</a:t>
            </a:r>
            <a:r>
              <a:rPr lang="zh-CN" altLang="en-US" dirty="0" smtClean="0">
                <a:solidFill>
                  <a:srgbClr val="FF0000"/>
                </a:solidFill>
              </a:rPr>
              <a:t>信息的内容与性质</a:t>
            </a:r>
          </a:p>
          <a:p>
            <a:pPr lvl="1" eaLnBrk="1" hangingPunct="1">
              <a:lnSpc>
                <a:spcPct val="110000"/>
              </a:lnSpc>
            </a:pPr>
            <a:r>
              <a:rPr lang="zh-CN" altLang="en-US" dirty="0" smtClean="0"/>
              <a:t>由用户的信息要求可以导出</a:t>
            </a:r>
            <a:r>
              <a:rPr lang="zh-CN" altLang="en-US" dirty="0" smtClean="0">
                <a:solidFill>
                  <a:srgbClr val="FF0000"/>
                </a:solidFill>
              </a:rPr>
              <a:t>数据要求</a:t>
            </a:r>
            <a:r>
              <a:rPr lang="zh-CN" altLang="en-US" dirty="0" smtClean="0"/>
              <a:t>，即</a:t>
            </a:r>
            <a:r>
              <a:rPr lang="zh-CN" altLang="en-US" dirty="0" smtClean="0">
                <a:solidFill>
                  <a:srgbClr val="FF0000"/>
                </a:solidFill>
              </a:rPr>
              <a:t>在数据库中需要存储哪些数据</a:t>
            </a:r>
          </a:p>
        </p:txBody>
      </p:sp>
      <p:sp>
        <p:nvSpPr>
          <p:cNvPr id="2" name="日期占位符 1"/>
          <p:cNvSpPr>
            <a:spLocks noGrp="1"/>
          </p:cNvSpPr>
          <p:nvPr>
            <p:ph type="dt" sz="half" idx="10"/>
          </p:nvPr>
        </p:nvSpPr>
        <p:spPr/>
        <p:txBody>
          <a:bodyPr/>
          <a:lstStyle/>
          <a:p>
            <a:pPr>
              <a:defRPr/>
            </a:pPr>
            <a:fld id="{1A6571CC-6528-4068-ABAE-20BA387B6B16}"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39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4">
                                            <p:txEl>
                                              <p:pRg st="0" end="0"/>
                                            </p:txEl>
                                          </p:spTgt>
                                        </p:tgtEl>
                                        <p:attrNameLst>
                                          <p:attrName>style.visibility</p:attrName>
                                        </p:attrNameLst>
                                      </p:cBhvr>
                                      <p:to>
                                        <p:strVal val="visible"/>
                                      </p:to>
                                    </p:set>
                                    <p:anim calcmode="lin" valueType="num">
                                      <p:cBhvr additive="base">
                                        <p:cTn id="7" dur="500" fill="hold"/>
                                        <p:tgtEl>
                                          <p:spTgt spid="409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64">
                                            <p:txEl>
                                              <p:pRg st="2" end="2"/>
                                            </p:txEl>
                                          </p:spTgt>
                                        </p:tgtEl>
                                        <p:attrNameLst>
                                          <p:attrName>style.visibility</p:attrName>
                                        </p:attrNameLst>
                                      </p:cBhvr>
                                      <p:to>
                                        <p:strVal val="visible"/>
                                      </p:to>
                                    </p:set>
                                    <p:anim calcmode="lin" valueType="num">
                                      <p:cBhvr additive="base">
                                        <p:cTn id="13" dur="500" fill="hold"/>
                                        <p:tgtEl>
                                          <p:spTgt spid="4096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4">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0964">
                                            <p:txEl>
                                              <p:pRg st="3" end="3"/>
                                            </p:txEl>
                                          </p:spTgt>
                                        </p:tgtEl>
                                        <p:attrNameLst>
                                          <p:attrName>style.visibility</p:attrName>
                                        </p:attrNameLst>
                                      </p:cBhvr>
                                      <p:to>
                                        <p:strVal val="visible"/>
                                      </p:to>
                                    </p:set>
                                    <p:anim calcmode="lin" valueType="num">
                                      <p:cBhvr additive="base">
                                        <p:cTn id="17" dur="500" fill="hold"/>
                                        <p:tgtEl>
                                          <p:spTgt spid="4096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0964">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0964">
                                            <p:txEl>
                                              <p:pRg st="4" end="4"/>
                                            </p:txEl>
                                          </p:spTgt>
                                        </p:tgtEl>
                                        <p:attrNameLst>
                                          <p:attrName>style.visibility</p:attrName>
                                        </p:attrNameLst>
                                      </p:cBhvr>
                                      <p:to>
                                        <p:strVal val="visible"/>
                                      </p:to>
                                    </p:set>
                                    <p:anim calcmode="lin" valueType="num">
                                      <p:cBhvr additive="base">
                                        <p:cTn id="21" dur="500" fill="hold"/>
                                        <p:tgtEl>
                                          <p:spTgt spid="40964">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096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6147" name="Rectangle 2"/>
          <p:cNvSpPr>
            <a:spLocks noGrp="1" noChangeArrowheads="1"/>
          </p:cNvSpPr>
          <p:nvPr>
            <p:ph type="title"/>
          </p:nvPr>
        </p:nvSpPr>
        <p:spPr/>
        <p:txBody>
          <a:bodyPr/>
          <a:lstStyle/>
          <a:p>
            <a:pPr eaLnBrk="1" hangingPunct="1"/>
            <a:r>
              <a:rPr lang="zh-CN" altLang="en-US" smtClean="0"/>
              <a:t>数据库设计概述（续）</a:t>
            </a:r>
          </a:p>
        </p:txBody>
      </p:sp>
      <p:sp>
        <p:nvSpPr>
          <p:cNvPr id="6148" name="Rectangle 3"/>
          <p:cNvSpPr>
            <a:spLocks noGrp="1" noChangeArrowheads="1"/>
          </p:cNvSpPr>
          <p:nvPr>
            <p:ph type="body" idx="1"/>
          </p:nvPr>
        </p:nvSpPr>
        <p:spPr/>
        <p:txBody>
          <a:bodyPr/>
          <a:lstStyle/>
          <a:p>
            <a:pPr eaLnBrk="1" hangingPunct="1">
              <a:lnSpc>
                <a:spcPct val="90000"/>
              </a:lnSpc>
            </a:pPr>
            <a:r>
              <a:rPr lang="zh-CN" altLang="en-US" dirty="0" smtClean="0"/>
              <a:t>什么是数据库设计</a:t>
            </a:r>
          </a:p>
          <a:p>
            <a:pPr lvl="1" eaLnBrk="1" hangingPunct="1">
              <a:lnSpc>
                <a:spcPct val="110000"/>
              </a:lnSpc>
              <a:spcBef>
                <a:spcPct val="40000"/>
              </a:spcBef>
              <a:spcAft>
                <a:spcPct val="20000"/>
              </a:spcAft>
            </a:pPr>
            <a:r>
              <a:rPr lang="zh-CN" altLang="en-US" dirty="0" smtClean="0"/>
              <a:t>数据库设计是指对于一个给定的应用环境，构造最优的数据库模式，建立数据库及其应用系统，使之能够有效地存储数据，满足各种用户的应用需求（信息要求和处理要求）</a:t>
            </a:r>
          </a:p>
          <a:p>
            <a:pPr lvl="1" eaLnBrk="1" hangingPunct="1">
              <a:lnSpc>
                <a:spcPct val="110000"/>
              </a:lnSpc>
              <a:spcBef>
                <a:spcPct val="40000"/>
              </a:spcBef>
              <a:spcAft>
                <a:spcPct val="20000"/>
              </a:spcAft>
            </a:pPr>
            <a:r>
              <a:rPr lang="zh-CN" altLang="en-US" dirty="0" smtClean="0"/>
              <a:t>在数据库领域内，常常把使用数据库的各类系统统称为数据库应用系统。</a:t>
            </a:r>
          </a:p>
        </p:txBody>
      </p:sp>
      <p:sp>
        <p:nvSpPr>
          <p:cNvPr id="2" name="日期占位符 1"/>
          <p:cNvSpPr>
            <a:spLocks noGrp="1"/>
          </p:cNvSpPr>
          <p:nvPr>
            <p:ph type="dt" sz="half" idx="10"/>
          </p:nvPr>
        </p:nvSpPr>
        <p:spPr/>
        <p:txBody>
          <a:bodyPr/>
          <a:lstStyle/>
          <a:p>
            <a:pPr>
              <a:defRPr/>
            </a:pPr>
            <a:fld id="{B8F167D0-402A-4376-AB28-D3D8EDE87387}"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41987" name="Rectangle 2"/>
          <p:cNvSpPr>
            <a:spLocks noGrp="1" noChangeArrowheads="1"/>
          </p:cNvSpPr>
          <p:nvPr>
            <p:ph type="title"/>
          </p:nvPr>
        </p:nvSpPr>
        <p:spPr/>
        <p:txBody>
          <a:bodyPr/>
          <a:lstStyle/>
          <a:p>
            <a:pPr eaLnBrk="1" hangingPunct="1"/>
            <a:r>
              <a:rPr lang="zh-CN" altLang="en-US" smtClean="0"/>
              <a:t>需求分析的重点（续）</a:t>
            </a:r>
          </a:p>
        </p:txBody>
      </p:sp>
      <p:sp>
        <p:nvSpPr>
          <p:cNvPr id="41988" name="Rectangle 3"/>
          <p:cNvSpPr>
            <a:spLocks noGrp="1" noChangeArrowheads="1"/>
          </p:cNvSpPr>
          <p:nvPr>
            <p:ph type="body" idx="1"/>
          </p:nvPr>
        </p:nvSpPr>
        <p:spPr/>
        <p:txBody>
          <a:bodyPr/>
          <a:lstStyle/>
          <a:p>
            <a:pPr eaLnBrk="1" hangingPunct="1">
              <a:lnSpc>
                <a:spcPct val="110000"/>
              </a:lnSpc>
            </a:pPr>
            <a:r>
              <a:rPr lang="zh-CN" altLang="en-US" sz="2600" dirty="0" smtClean="0">
                <a:solidFill>
                  <a:srgbClr val="FF0000"/>
                </a:solidFill>
              </a:rPr>
              <a:t>处理要求</a:t>
            </a:r>
          </a:p>
          <a:p>
            <a:pPr lvl="1" eaLnBrk="1" hangingPunct="1">
              <a:lnSpc>
                <a:spcPct val="110000"/>
              </a:lnSpc>
            </a:pPr>
            <a:r>
              <a:rPr lang="zh-CN" altLang="en-US" dirty="0" smtClean="0"/>
              <a:t>对</a:t>
            </a:r>
            <a:r>
              <a:rPr lang="zh-CN" altLang="en-US" dirty="0" smtClean="0">
                <a:solidFill>
                  <a:srgbClr val="FF0000"/>
                </a:solidFill>
              </a:rPr>
              <a:t>处理功能</a:t>
            </a:r>
            <a:r>
              <a:rPr lang="zh-CN" altLang="en-US" dirty="0" smtClean="0"/>
              <a:t>的要求</a:t>
            </a:r>
          </a:p>
          <a:p>
            <a:pPr lvl="1" eaLnBrk="1" hangingPunct="1">
              <a:lnSpc>
                <a:spcPct val="110000"/>
              </a:lnSpc>
            </a:pPr>
            <a:r>
              <a:rPr lang="zh-CN" altLang="en-US" dirty="0" smtClean="0"/>
              <a:t>对处理的</a:t>
            </a:r>
            <a:r>
              <a:rPr lang="zh-CN" altLang="en-US" dirty="0" smtClean="0">
                <a:solidFill>
                  <a:srgbClr val="FF0000"/>
                </a:solidFill>
              </a:rPr>
              <a:t>响应时间</a:t>
            </a:r>
            <a:r>
              <a:rPr lang="zh-CN" altLang="en-US" dirty="0" smtClean="0"/>
              <a:t>的要求</a:t>
            </a:r>
          </a:p>
          <a:p>
            <a:pPr lvl="1" eaLnBrk="1" hangingPunct="1">
              <a:lnSpc>
                <a:spcPct val="110000"/>
              </a:lnSpc>
            </a:pPr>
            <a:r>
              <a:rPr lang="zh-CN" altLang="en-US" dirty="0" smtClean="0"/>
              <a:t>对</a:t>
            </a:r>
            <a:r>
              <a:rPr lang="zh-CN" altLang="en-US" dirty="0" smtClean="0">
                <a:solidFill>
                  <a:srgbClr val="FF0000"/>
                </a:solidFill>
              </a:rPr>
              <a:t>处理方式</a:t>
            </a:r>
            <a:r>
              <a:rPr lang="zh-CN" altLang="en-US" dirty="0" smtClean="0"/>
              <a:t>的要求</a:t>
            </a:r>
            <a:r>
              <a:rPr lang="en-US" altLang="zh-CN" dirty="0" smtClean="0"/>
              <a:t>(</a:t>
            </a:r>
            <a:r>
              <a:rPr lang="zh-CN" altLang="en-US" dirty="0" smtClean="0"/>
              <a:t>批处理 </a:t>
            </a:r>
            <a:r>
              <a:rPr lang="en-US" altLang="zh-CN" dirty="0" smtClean="0"/>
              <a:t>/ </a:t>
            </a:r>
            <a:r>
              <a:rPr lang="zh-CN" altLang="en-US" dirty="0" smtClean="0"/>
              <a:t>联机处理</a:t>
            </a:r>
            <a:r>
              <a:rPr lang="en-US" altLang="zh-CN" dirty="0" smtClean="0"/>
              <a:t>)</a:t>
            </a:r>
          </a:p>
          <a:p>
            <a:pPr eaLnBrk="1" hangingPunct="1">
              <a:lnSpc>
                <a:spcPct val="110000"/>
              </a:lnSpc>
            </a:pPr>
            <a:endParaRPr lang="en-US" altLang="zh-CN" dirty="0" smtClean="0"/>
          </a:p>
          <a:p>
            <a:pPr eaLnBrk="1" hangingPunct="1">
              <a:lnSpc>
                <a:spcPct val="110000"/>
              </a:lnSpc>
            </a:pPr>
            <a:r>
              <a:rPr lang="zh-CN" altLang="en-US" sz="2600" dirty="0" smtClean="0"/>
              <a:t>新系统的功能必须能够满足用户的</a:t>
            </a:r>
            <a:r>
              <a:rPr lang="zh-CN" altLang="en-US" sz="2600" dirty="0" smtClean="0">
                <a:solidFill>
                  <a:srgbClr val="FF0000"/>
                </a:solidFill>
              </a:rPr>
              <a:t>信息要求</a:t>
            </a:r>
            <a:r>
              <a:rPr lang="zh-CN" altLang="en-US" sz="2600" dirty="0" smtClean="0"/>
              <a:t>、</a:t>
            </a:r>
            <a:r>
              <a:rPr lang="zh-CN" altLang="en-US" sz="2600" dirty="0" smtClean="0">
                <a:solidFill>
                  <a:srgbClr val="FF0000"/>
                </a:solidFill>
              </a:rPr>
              <a:t>处理要求</a:t>
            </a:r>
            <a:r>
              <a:rPr lang="zh-CN" altLang="en-US" sz="2600" dirty="0" smtClean="0"/>
              <a:t>、</a:t>
            </a:r>
            <a:r>
              <a:rPr lang="zh-CN" altLang="en-US" sz="2600" dirty="0" smtClean="0">
                <a:solidFill>
                  <a:srgbClr val="FF0000"/>
                </a:solidFill>
              </a:rPr>
              <a:t>安全性与完整性</a:t>
            </a:r>
            <a:r>
              <a:rPr lang="zh-CN" altLang="en-US" sz="2600" dirty="0" smtClean="0"/>
              <a:t>要求。</a:t>
            </a:r>
          </a:p>
        </p:txBody>
      </p:sp>
      <p:sp>
        <p:nvSpPr>
          <p:cNvPr id="2" name="日期占位符 1"/>
          <p:cNvSpPr>
            <a:spLocks noGrp="1"/>
          </p:cNvSpPr>
          <p:nvPr>
            <p:ph type="dt" sz="half" idx="10"/>
          </p:nvPr>
        </p:nvSpPr>
        <p:spPr/>
        <p:txBody>
          <a:bodyPr/>
          <a:lstStyle/>
          <a:p>
            <a:pPr>
              <a:defRPr/>
            </a:pPr>
            <a:fld id="{8070BBA8-AB6F-4A84-8B86-2485486A273E}"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40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anim calcmode="lin" valueType="num">
                                      <p:cBhvr additive="base">
                                        <p:cTn id="7" dur="500" fill="hold"/>
                                        <p:tgtEl>
                                          <p:spTgt spid="419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1988">
                                            <p:txEl>
                                              <p:pRg st="1" end="1"/>
                                            </p:txEl>
                                          </p:spTgt>
                                        </p:tgtEl>
                                        <p:attrNameLst>
                                          <p:attrName>style.visibility</p:attrName>
                                        </p:attrNameLst>
                                      </p:cBhvr>
                                      <p:to>
                                        <p:strVal val="visible"/>
                                      </p:to>
                                    </p:set>
                                    <p:anim calcmode="lin" valueType="num">
                                      <p:cBhvr additive="base">
                                        <p:cTn id="11" dur="500" fill="hold"/>
                                        <p:tgtEl>
                                          <p:spTgt spid="4198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98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1988">
                                            <p:txEl>
                                              <p:pRg st="2" end="2"/>
                                            </p:txEl>
                                          </p:spTgt>
                                        </p:tgtEl>
                                        <p:attrNameLst>
                                          <p:attrName>style.visibility</p:attrName>
                                        </p:attrNameLst>
                                      </p:cBhvr>
                                      <p:to>
                                        <p:strVal val="visible"/>
                                      </p:to>
                                    </p:set>
                                    <p:anim calcmode="lin" valueType="num">
                                      <p:cBhvr additive="base">
                                        <p:cTn id="15" dur="500" fill="hold"/>
                                        <p:tgtEl>
                                          <p:spTgt spid="4198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198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1988">
                                            <p:txEl>
                                              <p:pRg st="3" end="3"/>
                                            </p:txEl>
                                          </p:spTgt>
                                        </p:tgtEl>
                                        <p:attrNameLst>
                                          <p:attrName>style.visibility</p:attrName>
                                        </p:attrNameLst>
                                      </p:cBhvr>
                                      <p:to>
                                        <p:strVal val="visible"/>
                                      </p:to>
                                    </p:set>
                                    <p:anim calcmode="lin" valueType="num">
                                      <p:cBhvr additive="base">
                                        <p:cTn id="19" dur="500" fill="hold"/>
                                        <p:tgtEl>
                                          <p:spTgt spid="4198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988">
                                            <p:txEl>
                                              <p:pRg st="5" end="5"/>
                                            </p:txEl>
                                          </p:spTgt>
                                        </p:tgtEl>
                                        <p:attrNameLst>
                                          <p:attrName>style.visibility</p:attrName>
                                        </p:attrNameLst>
                                      </p:cBhvr>
                                      <p:to>
                                        <p:strVal val="visible"/>
                                      </p:to>
                                    </p:set>
                                    <p:anim calcmode="lin" valueType="num">
                                      <p:cBhvr additive="base">
                                        <p:cTn id="25" dur="500" fill="hold"/>
                                        <p:tgtEl>
                                          <p:spTgt spid="4198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43011" name="Rectangle 2"/>
          <p:cNvSpPr>
            <a:spLocks noGrp="1" noChangeArrowheads="1"/>
          </p:cNvSpPr>
          <p:nvPr>
            <p:ph type="title"/>
          </p:nvPr>
        </p:nvSpPr>
        <p:spPr/>
        <p:txBody>
          <a:bodyPr/>
          <a:lstStyle/>
          <a:p>
            <a:pPr eaLnBrk="1" hangingPunct="1"/>
            <a:r>
              <a:rPr lang="zh-CN" altLang="en-US" smtClean="0"/>
              <a:t>三、需求分析的难点</a:t>
            </a:r>
          </a:p>
        </p:txBody>
      </p:sp>
      <p:sp>
        <p:nvSpPr>
          <p:cNvPr id="43012" name="Rectangle 3"/>
          <p:cNvSpPr>
            <a:spLocks noGrp="1" noChangeArrowheads="1"/>
          </p:cNvSpPr>
          <p:nvPr>
            <p:ph type="body" idx="1"/>
          </p:nvPr>
        </p:nvSpPr>
        <p:spPr>
          <a:xfrm>
            <a:off x="762000" y="1828800"/>
            <a:ext cx="7772400" cy="4114800"/>
          </a:xfrm>
        </p:spPr>
        <p:txBody>
          <a:bodyPr/>
          <a:lstStyle/>
          <a:p>
            <a:pPr eaLnBrk="1" hangingPunct="1">
              <a:lnSpc>
                <a:spcPct val="110000"/>
              </a:lnSpc>
            </a:pPr>
            <a:r>
              <a:rPr lang="zh-CN" altLang="en-US" sz="2600" dirty="0" smtClean="0"/>
              <a:t>确定用户</a:t>
            </a:r>
            <a:r>
              <a:rPr lang="zh-CN" altLang="en-US" sz="2600" dirty="0" smtClean="0">
                <a:solidFill>
                  <a:srgbClr val="FF0000"/>
                </a:solidFill>
              </a:rPr>
              <a:t>最终需求</a:t>
            </a:r>
            <a:r>
              <a:rPr lang="zh-CN" altLang="en-US" sz="2600" dirty="0" smtClean="0"/>
              <a:t>的难点</a:t>
            </a:r>
            <a:endParaRPr lang="zh-CN" altLang="en-US" sz="2100" dirty="0" smtClean="0"/>
          </a:p>
          <a:p>
            <a:pPr lvl="1" eaLnBrk="1" hangingPunct="1">
              <a:lnSpc>
                <a:spcPct val="110000"/>
              </a:lnSpc>
            </a:pPr>
            <a:r>
              <a:rPr lang="zh-CN" altLang="en-US" sz="2200" dirty="0" smtClean="0">
                <a:solidFill>
                  <a:srgbClr val="FF0000"/>
                </a:solidFill>
              </a:rPr>
              <a:t>用户</a:t>
            </a:r>
            <a:r>
              <a:rPr lang="zh-CN" altLang="en-US" sz="2200" dirty="0" smtClean="0"/>
              <a:t>缺少</a:t>
            </a:r>
            <a:r>
              <a:rPr lang="zh-CN" altLang="en-US" sz="2200" dirty="0" smtClean="0">
                <a:solidFill>
                  <a:srgbClr val="FF0000"/>
                </a:solidFill>
              </a:rPr>
              <a:t>计算机知识</a:t>
            </a:r>
            <a:r>
              <a:rPr lang="zh-CN" altLang="en-US" sz="2200" dirty="0" smtClean="0"/>
              <a:t>，开始时无法确定计算机究竟能为自己做什么，不能做什么，因此无法一下子准确地表达自己的需求，他们所提出的需求往往不断地</a:t>
            </a:r>
            <a:r>
              <a:rPr lang="zh-CN" altLang="en-US" sz="2200" dirty="0" smtClean="0">
                <a:solidFill>
                  <a:srgbClr val="FF0000"/>
                </a:solidFill>
              </a:rPr>
              <a:t>变化</a:t>
            </a:r>
            <a:r>
              <a:rPr lang="zh-CN" altLang="en-US" sz="2200" dirty="0" smtClean="0"/>
              <a:t>。</a:t>
            </a:r>
          </a:p>
          <a:p>
            <a:pPr lvl="1" eaLnBrk="1" hangingPunct="1">
              <a:lnSpc>
                <a:spcPct val="110000"/>
              </a:lnSpc>
            </a:pPr>
            <a:r>
              <a:rPr lang="zh-CN" altLang="en-US" sz="2200" dirty="0" smtClean="0">
                <a:solidFill>
                  <a:srgbClr val="FF0000"/>
                </a:solidFill>
              </a:rPr>
              <a:t>设计人员</a:t>
            </a:r>
            <a:r>
              <a:rPr lang="zh-CN" altLang="en-US" sz="2200" dirty="0" smtClean="0"/>
              <a:t>缺少用户的</a:t>
            </a:r>
            <a:r>
              <a:rPr lang="zh-CN" altLang="en-US" sz="2200" dirty="0" smtClean="0">
                <a:solidFill>
                  <a:srgbClr val="FF0000"/>
                </a:solidFill>
              </a:rPr>
              <a:t>专业知识</a:t>
            </a:r>
            <a:r>
              <a:rPr lang="zh-CN" altLang="en-US" sz="2200" dirty="0" smtClean="0"/>
              <a:t>，不易理解用户的真正需求，甚至误解用户的需求。</a:t>
            </a:r>
          </a:p>
          <a:p>
            <a:pPr lvl="1" eaLnBrk="1" hangingPunct="1">
              <a:lnSpc>
                <a:spcPct val="110000"/>
              </a:lnSpc>
            </a:pPr>
            <a:r>
              <a:rPr lang="zh-CN" altLang="en-US" sz="2200" dirty="0" smtClean="0">
                <a:solidFill>
                  <a:srgbClr val="FF0000"/>
                </a:solidFill>
              </a:rPr>
              <a:t>新的硬件、软件技术的出现也会使用户需求发生变化</a:t>
            </a:r>
            <a:r>
              <a:rPr lang="zh-CN" altLang="en-US" sz="2200" dirty="0" smtClean="0"/>
              <a:t>。</a:t>
            </a:r>
          </a:p>
        </p:txBody>
      </p:sp>
      <p:sp>
        <p:nvSpPr>
          <p:cNvPr id="2" name="日期占位符 1"/>
          <p:cNvSpPr>
            <a:spLocks noGrp="1"/>
          </p:cNvSpPr>
          <p:nvPr>
            <p:ph type="dt" sz="half" idx="10"/>
          </p:nvPr>
        </p:nvSpPr>
        <p:spPr/>
        <p:txBody>
          <a:bodyPr/>
          <a:lstStyle/>
          <a:p>
            <a:pPr>
              <a:defRPr/>
            </a:pPr>
            <a:fld id="{A1247F90-A1EB-43BF-A202-04E2C9F2802C}"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41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anim calcmode="lin" valueType="num">
                                      <p:cBhvr additive="base">
                                        <p:cTn id="7" dur="500" fill="hold"/>
                                        <p:tgtEl>
                                          <p:spTgt spid="430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3012">
                                            <p:txEl>
                                              <p:pRg st="1" end="1"/>
                                            </p:txEl>
                                          </p:spTgt>
                                        </p:tgtEl>
                                        <p:attrNameLst>
                                          <p:attrName>style.visibility</p:attrName>
                                        </p:attrNameLst>
                                      </p:cBhvr>
                                      <p:to>
                                        <p:strVal val="visible"/>
                                      </p:to>
                                    </p:set>
                                    <p:anim calcmode="lin" valueType="num">
                                      <p:cBhvr additive="base">
                                        <p:cTn id="11" dur="500" fill="hold"/>
                                        <p:tgtEl>
                                          <p:spTgt spid="4301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01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3012">
                                            <p:txEl>
                                              <p:pRg st="2" end="2"/>
                                            </p:txEl>
                                          </p:spTgt>
                                        </p:tgtEl>
                                        <p:attrNameLst>
                                          <p:attrName>style.visibility</p:attrName>
                                        </p:attrNameLst>
                                      </p:cBhvr>
                                      <p:to>
                                        <p:strVal val="visible"/>
                                      </p:to>
                                    </p:set>
                                    <p:anim calcmode="lin" valueType="num">
                                      <p:cBhvr additive="base">
                                        <p:cTn id="15" dur="500" fill="hold"/>
                                        <p:tgtEl>
                                          <p:spTgt spid="4301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301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3012">
                                            <p:txEl>
                                              <p:pRg st="3" end="3"/>
                                            </p:txEl>
                                          </p:spTgt>
                                        </p:tgtEl>
                                        <p:attrNameLst>
                                          <p:attrName>style.visibility</p:attrName>
                                        </p:attrNameLst>
                                      </p:cBhvr>
                                      <p:to>
                                        <p:strVal val="visible"/>
                                      </p:to>
                                    </p:set>
                                    <p:anim calcmode="lin" valueType="num">
                                      <p:cBhvr additive="base">
                                        <p:cTn id="19" dur="500" fill="hold"/>
                                        <p:tgtEl>
                                          <p:spTgt spid="430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44035" name="Rectangle 2"/>
          <p:cNvSpPr>
            <a:spLocks noGrp="1" noChangeArrowheads="1"/>
          </p:cNvSpPr>
          <p:nvPr>
            <p:ph type="title"/>
          </p:nvPr>
        </p:nvSpPr>
        <p:spPr/>
        <p:txBody>
          <a:bodyPr/>
          <a:lstStyle/>
          <a:p>
            <a:pPr eaLnBrk="1" hangingPunct="1"/>
            <a:r>
              <a:rPr lang="zh-CN" altLang="en-US" smtClean="0"/>
              <a:t>需求分析的难点</a:t>
            </a:r>
            <a:r>
              <a:rPr lang="en-US" altLang="zh-CN" smtClean="0"/>
              <a:t>(</a:t>
            </a:r>
            <a:r>
              <a:rPr lang="zh-CN" altLang="en-US" smtClean="0"/>
              <a:t>续</a:t>
            </a:r>
            <a:r>
              <a:rPr lang="en-US" altLang="zh-CN" smtClean="0"/>
              <a:t>)</a:t>
            </a:r>
          </a:p>
        </p:txBody>
      </p:sp>
      <p:sp>
        <p:nvSpPr>
          <p:cNvPr id="44036" name="Rectangle 3"/>
          <p:cNvSpPr>
            <a:spLocks noGrp="1" noChangeArrowheads="1"/>
          </p:cNvSpPr>
          <p:nvPr>
            <p:ph type="body" idx="1"/>
          </p:nvPr>
        </p:nvSpPr>
        <p:spPr/>
        <p:txBody>
          <a:bodyPr/>
          <a:lstStyle/>
          <a:p>
            <a:pPr eaLnBrk="1" hangingPunct="1">
              <a:lnSpc>
                <a:spcPct val="150000"/>
              </a:lnSpc>
            </a:pPr>
            <a:r>
              <a:rPr lang="zh-CN" altLang="en-US" dirty="0" smtClean="0"/>
              <a:t>解决方法</a:t>
            </a:r>
          </a:p>
          <a:p>
            <a:pPr lvl="1" eaLnBrk="1" hangingPunct="1">
              <a:lnSpc>
                <a:spcPct val="150000"/>
              </a:lnSpc>
            </a:pPr>
            <a:r>
              <a:rPr lang="zh-CN" altLang="en-US" dirty="0" smtClean="0"/>
              <a:t>设计人员必须采用有效的方法，与用户不断</a:t>
            </a:r>
            <a:r>
              <a:rPr lang="zh-CN" altLang="en-US" dirty="0" smtClean="0">
                <a:solidFill>
                  <a:srgbClr val="FF0000"/>
                </a:solidFill>
              </a:rPr>
              <a:t>深入</a:t>
            </a:r>
            <a:r>
              <a:rPr lang="zh-CN" altLang="en-US" dirty="0" smtClean="0"/>
              <a:t>地进行</a:t>
            </a:r>
            <a:r>
              <a:rPr lang="zh-CN" altLang="en-US" dirty="0" smtClean="0">
                <a:solidFill>
                  <a:srgbClr val="FF0000"/>
                </a:solidFill>
              </a:rPr>
              <a:t>交流</a:t>
            </a:r>
            <a:r>
              <a:rPr lang="zh-CN" altLang="en-US" dirty="0" smtClean="0"/>
              <a:t>，才能逐步得以</a:t>
            </a:r>
            <a:r>
              <a:rPr lang="zh-CN" altLang="en-US" dirty="0" smtClean="0">
                <a:solidFill>
                  <a:srgbClr val="FF0000"/>
                </a:solidFill>
              </a:rPr>
              <a:t>确定用户的实际需求</a:t>
            </a:r>
          </a:p>
        </p:txBody>
      </p:sp>
      <p:sp>
        <p:nvSpPr>
          <p:cNvPr id="2" name="日期占位符 1"/>
          <p:cNvSpPr>
            <a:spLocks noGrp="1"/>
          </p:cNvSpPr>
          <p:nvPr>
            <p:ph type="dt" sz="half" idx="10"/>
          </p:nvPr>
        </p:nvSpPr>
        <p:spPr/>
        <p:txBody>
          <a:bodyPr/>
          <a:lstStyle/>
          <a:p>
            <a:pPr>
              <a:defRPr/>
            </a:pPr>
            <a:fld id="{893834A7-BED3-4DE7-900B-1749630730A3}"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42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anim calcmode="lin" valueType="num">
                                      <p:cBhvr additive="base">
                                        <p:cTn id="7" dur="500" fill="hold"/>
                                        <p:tgtEl>
                                          <p:spTgt spid="440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4036">
                                            <p:txEl>
                                              <p:pRg st="1" end="1"/>
                                            </p:txEl>
                                          </p:spTgt>
                                        </p:tgtEl>
                                        <p:attrNameLst>
                                          <p:attrName>style.visibility</p:attrName>
                                        </p:attrNameLst>
                                      </p:cBhvr>
                                      <p:to>
                                        <p:strVal val="visible"/>
                                      </p:to>
                                    </p:set>
                                    <p:anim calcmode="lin" valueType="num">
                                      <p:cBhvr additive="base">
                                        <p:cTn id="11" dur="500" fill="hold"/>
                                        <p:tgtEl>
                                          <p:spTgt spid="4403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03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45059" name="Rectangle 2"/>
          <p:cNvSpPr>
            <a:spLocks noGrp="1" noChangeArrowheads="1"/>
          </p:cNvSpPr>
          <p:nvPr>
            <p:ph type="title"/>
          </p:nvPr>
        </p:nvSpPr>
        <p:spPr/>
        <p:txBody>
          <a:bodyPr/>
          <a:lstStyle/>
          <a:p>
            <a:pPr eaLnBrk="1" hangingPunct="1"/>
            <a:r>
              <a:rPr lang="zh-CN" altLang="en-US" smtClean="0"/>
              <a:t>需求分析</a:t>
            </a:r>
          </a:p>
        </p:txBody>
      </p:sp>
      <p:sp>
        <p:nvSpPr>
          <p:cNvPr id="45060" name="Rectangle 3"/>
          <p:cNvSpPr>
            <a:spLocks noGrp="1" noChangeArrowheads="1"/>
          </p:cNvSpPr>
          <p:nvPr>
            <p:ph type="body" idx="1"/>
          </p:nvPr>
        </p:nvSpPr>
        <p:spPr/>
        <p:txBody>
          <a:bodyPr/>
          <a:lstStyle/>
          <a:p>
            <a:pPr eaLnBrk="1" hangingPunct="1">
              <a:lnSpc>
                <a:spcPct val="150000"/>
              </a:lnSpc>
            </a:pPr>
            <a:r>
              <a:rPr lang="zh-CN" altLang="en-US" dirty="0" smtClean="0"/>
              <a:t>需求分析的任务</a:t>
            </a:r>
          </a:p>
          <a:p>
            <a:pPr eaLnBrk="1" hangingPunct="1">
              <a:lnSpc>
                <a:spcPct val="150000"/>
              </a:lnSpc>
            </a:pPr>
            <a:r>
              <a:rPr lang="zh-CN" altLang="en-US" dirty="0" smtClean="0">
                <a:solidFill>
                  <a:schemeClr val="accent2"/>
                </a:solidFill>
              </a:rPr>
              <a:t>需求分析的方法</a:t>
            </a:r>
          </a:p>
          <a:p>
            <a:pPr eaLnBrk="1" hangingPunct="1">
              <a:lnSpc>
                <a:spcPct val="150000"/>
              </a:lnSpc>
            </a:pPr>
            <a:r>
              <a:rPr lang="zh-CN" altLang="en-US" dirty="0" smtClean="0"/>
              <a:t>数据字典</a:t>
            </a:r>
          </a:p>
        </p:txBody>
      </p:sp>
      <p:sp>
        <p:nvSpPr>
          <p:cNvPr id="2" name="日期占位符 1"/>
          <p:cNvSpPr>
            <a:spLocks noGrp="1"/>
          </p:cNvSpPr>
          <p:nvPr>
            <p:ph type="dt" sz="half" idx="10"/>
          </p:nvPr>
        </p:nvSpPr>
        <p:spPr/>
        <p:txBody>
          <a:bodyPr/>
          <a:lstStyle/>
          <a:p>
            <a:pPr>
              <a:defRPr/>
            </a:pPr>
            <a:fld id="{8CDB4D26-D874-4F45-B95F-AA7B24A2D1EC}"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43</a:t>
            </a:fld>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46083" name="Rectangle 2"/>
          <p:cNvSpPr>
            <a:spLocks noGrp="1" noChangeArrowheads="1"/>
          </p:cNvSpPr>
          <p:nvPr>
            <p:ph type="title"/>
          </p:nvPr>
        </p:nvSpPr>
        <p:spPr/>
        <p:txBody>
          <a:bodyPr/>
          <a:lstStyle/>
          <a:p>
            <a:pPr eaLnBrk="1" hangingPunct="1"/>
            <a:r>
              <a:rPr lang="zh-CN" altLang="en-US" smtClean="0"/>
              <a:t>需求分析的方法</a:t>
            </a:r>
          </a:p>
        </p:txBody>
      </p:sp>
      <p:sp>
        <p:nvSpPr>
          <p:cNvPr id="46084" name="Rectangle 3"/>
          <p:cNvSpPr>
            <a:spLocks noGrp="1" noChangeArrowheads="1"/>
          </p:cNvSpPr>
          <p:nvPr>
            <p:ph type="body" idx="1"/>
          </p:nvPr>
        </p:nvSpPr>
        <p:spPr>
          <a:xfrm>
            <a:off x="990600" y="1828800"/>
            <a:ext cx="8153400" cy="4114800"/>
          </a:xfrm>
        </p:spPr>
        <p:txBody>
          <a:bodyPr/>
          <a:lstStyle/>
          <a:p>
            <a:pPr eaLnBrk="1" hangingPunct="1">
              <a:lnSpc>
                <a:spcPct val="180000"/>
              </a:lnSpc>
            </a:pPr>
            <a:r>
              <a:rPr lang="zh-CN" altLang="en-US" dirty="0" smtClean="0"/>
              <a:t>调查清楚用户的</a:t>
            </a:r>
            <a:r>
              <a:rPr lang="zh-CN" altLang="en-US" dirty="0" smtClean="0">
                <a:solidFill>
                  <a:srgbClr val="FF0000"/>
                </a:solidFill>
              </a:rPr>
              <a:t>实际需求</a:t>
            </a:r>
            <a:r>
              <a:rPr lang="zh-CN" altLang="en-US" dirty="0" smtClean="0"/>
              <a:t>并进行</a:t>
            </a:r>
            <a:r>
              <a:rPr lang="zh-CN" altLang="en-US" dirty="0" smtClean="0">
                <a:solidFill>
                  <a:srgbClr val="FF0000"/>
                </a:solidFill>
              </a:rPr>
              <a:t>初步分析</a:t>
            </a:r>
          </a:p>
          <a:p>
            <a:pPr eaLnBrk="1" hangingPunct="1">
              <a:lnSpc>
                <a:spcPct val="180000"/>
              </a:lnSpc>
            </a:pPr>
            <a:r>
              <a:rPr lang="zh-CN" altLang="en-US" dirty="0" smtClean="0"/>
              <a:t> 与用户</a:t>
            </a:r>
            <a:r>
              <a:rPr lang="zh-CN" altLang="en-US" dirty="0" smtClean="0">
                <a:solidFill>
                  <a:srgbClr val="FF0000"/>
                </a:solidFill>
              </a:rPr>
              <a:t>达成共识</a:t>
            </a:r>
          </a:p>
          <a:p>
            <a:pPr eaLnBrk="1" hangingPunct="1">
              <a:lnSpc>
                <a:spcPct val="180000"/>
              </a:lnSpc>
            </a:pPr>
            <a:r>
              <a:rPr lang="zh-CN" altLang="en-US" dirty="0" smtClean="0"/>
              <a:t> </a:t>
            </a:r>
            <a:r>
              <a:rPr lang="zh-CN" altLang="en-US" dirty="0" smtClean="0">
                <a:solidFill>
                  <a:srgbClr val="FF0000"/>
                </a:solidFill>
              </a:rPr>
              <a:t>进一步分析与表达这些需求</a:t>
            </a:r>
          </a:p>
          <a:p>
            <a:pPr eaLnBrk="1" hangingPunct="1">
              <a:lnSpc>
                <a:spcPct val="180000"/>
              </a:lnSpc>
            </a:pPr>
            <a:endParaRPr lang="en-US" altLang="zh-CN" sz="3400" dirty="0" smtClean="0"/>
          </a:p>
        </p:txBody>
      </p:sp>
      <p:sp>
        <p:nvSpPr>
          <p:cNvPr id="2" name="日期占位符 1"/>
          <p:cNvSpPr>
            <a:spLocks noGrp="1"/>
          </p:cNvSpPr>
          <p:nvPr>
            <p:ph type="dt" sz="half" idx="10"/>
          </p:nvPr>
        </p:nvSpPr>
        <p:spPr/>
        <p:txBody>
          <a:bodyPr/>
          <a:lstStyle/>
          <a:p>
            <a:pPr>
              <a:defRPr/>
            </a:pPr>
            <a:fld id="{AD8FE301-C6CA-4F80-85FD-1036FD09FA4D}"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44</a:t>
            </a:fld>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47107" name="Rectangle 2"/>
          <p:cNvSpPr>
            <a:spLocks noGrp="1" noChangeArrowheads="1"/>
          </p:cNvSpPr>
          <p:nvPr>
            <p:ph type="title"/>
          </p:nvPr>
        </p:nvSpPr>
        <p:spPr/>
        <p:txBody>
          <a:bodyPr/>
          <a:lstStyle/>
          <a:p>
            <a:pPr eaLnBrk="1" hangingPunct="1"/>
            <a:r>
              <a:rPr lang="zh-CN" altLang="en-US" smtClean="0"/>
              <a:t>一、 调查与初步分析用户需求</a:t>
            </a:r>
          </a:p>
        </p:txBody>
      </p:sp>
      <p:sp>
        <p:nvSpPr>
          <p:cNvPr id="47108" name="Rectangle 3"/>
          <p:cNvSpPr>
            <a:spLocks noGrp="1" noChangeArrowheads="1"/>
          </p:cNvSpPr>
          <p:nvPr>
            <p:ph type="body" idx="1"/>
          </p:nvPr>
        </p:nvSpPr>
        <p:spPr/>
        <p:txBody>
          <a:bodyPr/>
          <a:lstStyle/>
          <a:p>
            <a:pPr eaLnBrk="1" hangingPunct="1">
              <a:lnSpc>
                <a:spcPct val="190000"/>
              </a:lnSpc>
              <a:buFont typeface="Wingdings" pitchFamily="2" charset="2"/>
              <a:buNone/>
            </a:pPr>
            <a:r>
              <a:rPr lang="en-US" altLang="zh-CN" sz="2600" dirty="0" smtClean="0"/>
              <a:t>⑴ </a:t>
            </a:r>
            <a:r>
              <a:rPr lang="zh-CN" altLang="en-US" sz="2600" dirty="0" smtClean="0"/>
              <a:t>调查</a:t>
            </a:r>
            <a:r>
              <a:rPr lang="zh-CN" altLang="en-US" sz="2600" dirty="0" smtClean="0">
                <a:solidFill>
                  <a:srgbClr val="FF0000"/>
                </a:solidFill>
              </a:rPr>
              <a:t>组织机构</a:t>
            </a:r>
            <a:r>
              <a:rPr lang="zh-CN" altLang="en-US" sz="2600" dirty="0" smtClean="0"/>
              <a:t>情况</a:t>
            </a:r>
          </a:p>
          <a:p>
            <a:pPr lvl="1" eaLnBrk="1" hangingPunct="1">
              <a:lnSpc>
                <a:spcPct val="190000"/>
              </a:lnSpc>
            </a:pPr>
            <a:r>
              <a:rPr lang="zh-CN" altLang="en-US" dirty="0" smtClean="0"/>
              <a:t> </a:t>
            </a:r>
            <a:r>
              <a:rPr lang="zh-CN" altLang="en-US" dirty="0" smtClean="0">
                <a:solidFill>
                  <a:srgbClr val="FF0000"/>
                </a:solidFill>
              </a:rPr>
              <a:t>组织部门</a:t>
            </a:r>
            <a:r>
              <a:rPr lang="zh-CN" altLang="en-US" dirty="0" smtClean="0"/>
              <a:t>的组成情况</a:t>
            </a:r>
          </a:p>
          <a:p>
            <a:pPr lvl="1" eaLnBrk="1" hangingPunct="1">
              <a:lnSpc>
                <a:spcPct val="190000"/>
              </a:lnSpc>
            </a:pPr>
            <a:r>
              <a:rPr lang="zh-CN" altLang="en-US" dirty="0" smtClean="0"/>
              <a:t> 各部门的</a:t>
            </a:r>
            <a:r>
              <a:rPr lang="zh-CN" altLang="en-US" dirty="0" smtClean="0">
                <a:solidFill>
                  <a:srgbClr val="FF0000"/>
                </a:solidFill>
              </a:rPr>
              <a:t>职责</a:t>
            </a:r>
            <a:r>
              <a:rPr lang="zh-CN" altLang="en-US" dirty="0" smtClean="0"/>
              <a:t>等</a:t>
            </a:r>
          </a:p>
        </p:txBody>
      </p:sp>
      <p:sp>
        <p:nvSpPr>
          <p:cNvPr id="2" name="日期占位符 1"/>
          <p:cNvSpPr>
            <a:spLocks noGrp="1"/>
          </p:cNvSpPr>
          <p:nvPr>
            <p:ph type="dt" sz="half" idx="10"/>
          </p:nvPr>
        </p:nvSpPr>
        <p:spPr/>
        <p:txBody>
          <a:bodyPr/>
          <a:lstStyle/>
          <a:p>
            <a:pPr>
              <a:defRPr/>
            </a:pPr>
            <a:fld id="{DBD2117F-63F4-448E-98E0-B8C7A6905B4D}"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45</a:t>
            </a:fld>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48131" name="Rectangle 2"/>
          <p:cNvSpPr>
            <a:spLocks noGrp="1" noChangeArrowheads="1"/>
          </p:cNvSpPr>
          <p:nvPr>
            <p:ph type="title"/>
          </p:nvPr>
        </p:nvSpPr>
        <p:spPr/>
        <p:txBody>
          <a:bodyPr/>
          <a:lstStyle/>
          <a:p>
            <a:pPr eaLnBrk="1" hangingPunct="1"/>
            <a:r>
              <a:rPr lang="zh-CN" altLang="en-US" smtClean="0"/>
              <a:t>调查与初步分析用户需求（续）</a:t>
            </a:r>
          </a:p>
        </p:txBody>
      </p:sp>
      <p:sp>
        <p:nvSpPr>
          <p:cNvPr id="48132" name="Rectangle 3"/>
          <p:cNvSpPr>
            <a:spLocks noGrp="1" noChangeArrowheads="1"/>
          </p:cNvSpPr>
          <p:nvPr>
            <p:ph type="body" idx="1"/>
          </p:nvPr>
        </p:nvSpPr>
        <p:spPr/>
        <p:txBody>
          <a:bodyPr/>
          <a:lstStyle/>
          <a:p>
            <a:pPr eaLnBrk="1" hangingPunct="1">
              <a:lnSpc>
                <a:spcPct val="160000"/>
              </a:lnSpc>
              <a:buFont typeface="Wingdings" pitchFamily="2" charset="2"/>
              <a:buNone/>
            </a:pPr>
            <a:r>
              <a:rPr lang="en-US" altLang="zh-CN" sz="2600" dirty="0" smtClean="0"/>
              <a:t>⑵ </a:t>
            </a:r>
            <a:r>
              <a:rPr lang="zh-CN" altLang="en-US" sz="2600" dirty="0" smtClean="0"/>
              <a:t>调查各部门的</a:t>
            </a:r>
            <a:r>
              <a:rPr lang="zh-CN" altLang="en-US" sz="2600" dirty="0" smtClean="0">
                <a:solidFill>
                  <a:srgbClr val="FF0000"/>
                </a:solidFill>
              </a:rPr>
              <a:t>业务活动</a:t>
            </a:r>
            <a:r>
              <a:rPr lang="zh-CN" altLang="en-US" sz="2600" dirty="0" smtClean="0"/>
              <a:t>情况。</a:t>
            </a:r>
            <a:r>
              <a:rPr lang="zh-CN" altLang="en-US" sz="2600" dirty="0" smtClean="0">
                <a:solidFill>
                  <a:srgbClr val="FF0000"/>
                </a:solidFill>
              </a:rPr>
              <a:t>调查重点</a:t>
            </a:r>
            <a:r>
              <a:rPr lang="zh-CN" altLang="en-US" sz="2600" dirty="0" smtClean="0"/>
              <a:t>之一。</a:t>
            </a:r>
          </a:p>
          <a:p>
            <a:pPr lvl="1" eaLnBrk="1" hangingPunct="1">
              <a:lnSpc>
                <a:spcPct val="160000"/>
              </a:lnSpc>
            </a:pPr>
            <a:r>
              <a:rPr lang="zh-CN" altLang="en-US" sz="2200" dirty="0" smtClean="0"/>
              <a:t> 各个部门</a:t>
            </a:r>
            <a:r>
              <a:rPr lang="zh-CN" altLang="en-US" sz="2200" dirty="0" smtClean="0">
                <a:solidFill>
                  <a:srgbClr val="FF0000"/>
                </a:solidFill>
              </a:rPr>
              <a:t>输入和使用什么数据</a:t>
            </a:r>
          </a:p>
          <a:p>
            <a:pPr lvl="1" eaLnBrk="1" hangingPunct="1">
              <a:lnSpc>
                <a:spcPct val="160000"/>
              </a:lnSpc>
            </a:pPr>
            <a:r>
              <a:rPr lang="zh-CN" altLang="en-US" sz="2200" dirty="0" smtClean="0"/>
              <a:t> </a:t>
            </a:r>
            <a:r>
              <a:rPr lang="zh-CN" altLang="en-US" sz="2200" dirty="0" smtClean="0">
                <a:solidFill>
                  <a:srgbClr val="FF0000"/>
                </a:solidFill>
              </a:rPr>
              <a:t>如何加工处理这些数据</a:t>
            </a:r>
          </a:p>
          <a:p>
            <a:pPr lvl="1" eaLnBrk="1" hangingPunct="1">
              <a:lnSpc>
                <a:spcPct val="160000"/>
              </a:lnSpc>
            </a:pPr>
            <a:r>
              <a:rPr lang="zh-CN" altLang="en-US" sz="2200" dirty="0" smtClean="0"/>
              <a:t> 输出什么</a:t>
            </a:r>
            <a:r>
              <a:rPr lang="zh-CN" altLang="en-US" sz="2200" dirty="0" smtClean="0">
                <a:solidFill>
                  <a:srgbClr val="FF0000"/>
                </a:solidFill>
              </a:rPr>
              <a:t>信息</a:t>
            </a:r>
          </a:p>
          <a:p>
            <a:pPr lvl="1" eaLnBrk="1" hangingPunct="1">
              <a:lnSpc>
                <a:spcPct val="160000"/>
              </a:lnSpc>
            </a:pPr>
            <a:r>
              <a:rPr lang="zh-CN" altLang="en-US" sz="2200" dirty="0" smtClean="0"/>
              <a:t> 输出到什么</a:t>
            </a:r>
            <a:r>
              <a:rPr lang="zh-CN" altLang="en-US" sz="2200" dirty="0" smtClean="0">
                <a:solidFill>
                  <a:srgbClr val="FF0000"/>
                </a:solidFill>
              </a:rPr>
              <a:t>部门</a:t>
            </a:r>
          </a:p>
          <a:p>
            <a:pPr lvl="1" eaLnBrk="1" hangingPunct="1">
              <a:lnSpc>
                <a:spcPct val="160000"/>
              </a:lnSpc>
            </a:pPr>
            <a:r>
              <a:rPr lang="zh-CN" altLang="en-US" sz="2200" dirty="0" smtClean="0"/>
              <a:t> 输出结果的</a:t>
            </a:r>
            <a:r>
              <a:rPr lang="zh-CN" altLang="en-US" sz="2200" dirty="0" smtClean="0">
                <a:solidFill>
                  <a:srgbClr val="FF0000"/>
                </a:solidFill>
              </a:rPr>
              <a:t>格式</a:t>
            </a:r>
            <a:r>
              <a:rPr lang="zh-CN" altLang="en-US" sz="2200" dirty="0" smtClean="0"/>
              <a:t>是什么</a:t>
            </a:r>
          </a:p>
        </p:txBody>
      </p:sp>
      <p:sp>
        <p:nvSpPr>
          <p:cNvPr id="2" name="日期占位符 1"/>
          <p:cNvSpPr>
            <a:spLocks noGrp="1"/>
          </p:cNvSpPr>
          <p:nvPr>
            <p:ph type="dt" sz="half" idx="10"/>
          </p:nvPr>
        </p:nvSpPr>
        <p:spPr/>
        <p:txBody>
          <a:bodyPr/>
          <a:lstStyle/>
          <a:p>
            <a:pPr>
              <a:defRPr/>
            </a:pPr>
            <a:fld id="{1BAA92DB-F880-4C35-AFEA-42B92A724F89}"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46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2">
                                            <p:txEl>
                                              <p:pRg st="0" end="0"/>
                                            </p:txEl>
                                          </p:spTgt>
                                        </p:tgtEl>
                                        <p:attrNameLst>
                                          <p:attrName>style.visibility</p:attrName>
                                        </p:attrNameLst>
                                      </p:cBhvr>
                                      <p:to>
                                        <p:strVal val="visible"/>
                                      </p:to>
                                    </p:set>
                                    <p:anim calcmode="lin" valueType="num">
                                      <p:cBhvr additive="base">
                                        <p:cTn id="7" dur="500" fill="hold"/>
                                        <p:tgtEl>
                                          <p:spTgt spid="481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8132">
                                            <p:txEl>
                                              <p:pRg st="1" end="1"/>
                                            </p:txEl>
                                          </p:spTgt>
                                        </p:tgtEl>
                                        <p:attrNameLst>
                                          <p:attrName>style.visibility</p:attrName>
                                        </p:attrNameLst>
                                      </p:cBhvr>
                                      <p:to>
                                        <p:strVal val="visible"/>
                                      </p:to>
                                    </p:set>
                                    <p:anim calcmode="lin" valueType="num">
                                      <p:cBhvr additive="base">
                                        <p:cTn id="11" dur="500" fill="hold"/>
                                        <p:tgtEl>
                                          <p:spTgt spid="4813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813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8132">
                                            <p:txEl>
                                              <p:pRg st="2" end="2"/>
                                            </p:txEl>
                                          </p:spTgt>
                                        </p:tgtEl>
                                        <p:attrNameLst>
                                          <p:attrName>style.visibility</p:attrName>
                                        </p:attrNameLst>
                                      </p:cBhvr>
                                      <p:to>
                                        <p:strVal val="visible"/>
                                      </p:to>
                                    </p:set>
                                    <p:anim calcmode="lin" valueType="num">
                                      <p:cBhvr additive="base">
                                        <p:cTn id="15" dur="500" fill="hold"/>
                                        <p:tgtEl>
                                          <p:spTgt spid="4813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813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8132">
                                            <p:txEl>
                                              <p:pRg st="3" end="3"/>
                                            </p:txEl>
                                          </p:spTgt>
                                        </p:tgtEl>
                                        <p:attrNameLst>
                                          <p:attrName>style.visibility</p:attrName>
                                        </p:attrNameLst>
                                      </p:cBhvr>
                                      <p:to>
                                        <p:strVal val="visible"/>
                                      </p:to>
                                    </p:set>
                                    <p:anim calcmode="lin" valueType="num">
                                      <p:cBhvr additive="base">
                                        <p:cTn id="19" dur="500" fill="hold"/>
                                        <p:tgtEl>
                                          <p:spTgt spid="4813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13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8132">
                                            <p:txEl>
                                              <p:pRg st="4" end="4"/>
                                            </p:txEl>
                                          </p:spTgt>
                                        </p:tgtEl>
                                        <p:attrNameLst>
                                          <p:attrName>style.visibility</p:attrName>
                                        </p:attrNameLst>
                                      </p:cBhvr>
                                      <p:to>
                                        <p:strVal val="visible"/>
                                      </p:to>
                                    </p:set>
                                    <p:anim calcmode="lin" valueType="num">
                                      <p:cBhvr additive="base">
                                        <p:cTn id="23" dur="500" fill="hold"/>
                                        <p:tgtEl>
                                          <p:spTgt spid="4813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813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8132">
                                            <p:txEl>
                                              <p:pRg st="5" end="5"/>
                                            </p:txEl>
                                          </p:spTgt>
                                        </p:tgtEl>
                                        <p:attrNameLst>
                                          <p:attrName>style.visibility</p:attrName>
                                        </p:attrNameLst>
                                      </p:cBhvr>
                                      <p:to>
                                        <p:strVal val="visible"/>
                                      </p:to>
                                    </p:set>
                                    <p:anim calcmode="lin" valueType="num">
                                      <p:cBhvr additive="base">
                                        <p:cTn id="27" dur="500" fill="hold"/>
                                        <p:tgtEl>
                                          <p:spTgt spid="4813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813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49155" name="Rectangle 2"/>
          <p:cNvSpPr>
            <a:spLocks noGrp="1" noChangeArrowheads="1"/>
          </p:cNvSpPr>
          <p:nvPr>
            <p:ph type="title"/>
          </p:nvPr>
        </p:nvSpPr>
        <p:spPr/>
        <p:txBody>
          <a:bodyPr/>
          <a:lstStyle/>
          <a:p>
            <a:pPr eaLnBrk="1" hangingPunct="1"/>
            <a:r>
              <a:rPr lang="zh-CN" altLang="en-US" smtClean="0"/>
              <a:t>调查与初步分析用户需求（续）</a:t>
            </a:r>
          </a:p>
        </p:txBody>
      </p:sp>
      <p:sp>
        <p:nvSpPr>
          <p:cNvPr id="49156" name="Rectangle 3"/>
          <p:cNvSpPr>
            <a:spLocks noGrp="1" noChangeArrowheads="1"/>
          </p:cNvSpPr>
          <p:nvPr>
            <p:ph type="body" idx="1"/>
          </p:nvPr>
        </p:nvSpPr>
        <p:spPr/>
        <p:txBody>
          <a:bodyPr/>
          <a:lstStyle/>
          <a:p>
            <a:pPr eaLnBrk="1" hangingPunct="1">
              <a:lnSpc>
                <a:spcPct val="140000"/>
              </a:lnSpc>
              <a:buFont typeface="Wingdings" pitchFamily="2" charset="2"/>
              <a:buNone/>
            </a:pPr>
            <a:r>
              <a:rPr lang="en-US" altLang="zh-CN" sz="2600" dirty="0" smtClean="0"/>
              <a:t>⑶ </a:t>
            </a:r>
            <a:r>
              <a:rPr lang="zh-CN" altLang="en-US" sz="2600" dirty="0" smtClean="0"/>
              <a:t>在熟悉业务活动的基础上，协助</a:t>
            </a:r>
            <a:r>
              <a:rPr lang="zh-CN" altLang="en-US" sz="2600" dirty="0" smtClean="0">
                <a:solidFill>
                  <a:srgbClr val="FF0000"/>
                </a:solidFill>
              </a:rPr>
              <a:t>用户明确对新系统的各种要求</a:t>
            </a:r>
            <a:r>
              <a:rPr lang="zh-CN" altLang="en-US" sz="2600" dirty="0" smtClean="0"/>
              <a:t>。</a:t>
            </a:r>
            <a:r>
              <a:rPr lang="zh-CN" altLang="en-US" sz="2600" dirty="0" smtClean="0">
                <a:solidFill>
                  <a:srgbClr val="FF0000"/>
                </a:solidFill>
              </a:rPr>
              <a:t>调查重点</a:t>
            </a:r>
            <a:r>
              <a:rPr lang="zh-CN" altLang="en-US" sz="2600" dirty="0" smtClean="0"/>
              <a:t>之二。</a:t>
            </a:r>
          </a:p>
          <a:p>
            <a:pPr lvl="1" eaLnBrk="1" hangingPunct="1">
              <a:lnSpc>
                <a:spcPct val="180000"/>
              </a:lnSpc>
            </a:pPr>
            <a:r>
              <a:rPr lang="zh-CN" altLang="en-US" sz="2200" dirty="0" smtClean="0"/>
              <a:t> </a:t>
            </a:r>
            <a:r>
              <a:rPr lang="zh-CN" altLang="en-US" sz="2200" dirty="0" smtClean="0">
                <a:solidFill>
                  <a:srgbClr val="FF0000"/>
                </a:solidFill>
              </a:rPr>
              <a:t>信息</a:t>
            </a:r>
            <a:r>
              <a:rPr lang="zh-CN" altLang="en-US" sz="2200" dirty="0" smtClean="0"/>
              <a:t>要求</a:t>
            </a:r>
          </a:p>
          <a:p>
            <a:pPr lvl="1" eaLnBrk="1" hangingPunct="1">
              <a:lnSpc>
                <a:spcPct val="180000"/>
              </a:lnSpc>
            </a:pPr>
            <a:r>
              <a:rPr lang="zh-CN" altLang="en-US" sz="2200" dirty="0" smtClean="0"/>
              <a:t> </a:t>
            </a:r>
            <a:r>
              <a:rPr lang="zh-CN" altLang="en-US" sz="2200" dirty="0" smtClean="0">
                <a:solidFill>
                  <a:srgbClr val="FF0000"/>
                </a:solidFill>
              </a:rPr>
              <a:t>处理要求</a:t>
            </a:r>
          </a:p>
          <a:p>
            <a:pPr lvl="1" eaLnBrk="1" hangingPunct="1">
              <a:lnSpc>
                <a:spcPct val="180000"/>
              </a:lnSpc>
            </a:pPr>
            <a:r>
              <a:rPr lang="zh-CN" altLang="en-US" sz="2200" dirty="0" smtClean="0"/>
              <a:t> </a:t>
            </a:r>
            <a:r>
              <a:rPr lang="zh-CN" altLang="en-US" sz="2200" dirty="0" smtClean="0">
                <a:solidFill>
                  <a:srgbClr val="FF0000"/>
                </a:solidFill>
              </a:rPr>
              <a:t>完全性与完整性要求</a:t>
            </a:r>
          </a:p>
          <a:p>
            <a:pPr eaLnBrk="1" hangingPunct="1">
              <a:lnSpc>
                <a:spcPct val="180000"/>
              </a:lnSpc>
              <a:buFont typeface="Wingdings" pitchFamily="2" charset="2"/>
              <a:buNone/>
            </a:pPr>
            <a:endParaRPr lang="en-US" altLang="zh-CN" sz="2100" dirty="0" smtClean="0"/>
          </a:p>
        </p:txBody>
      </p:sp>
      <p:sp>
        <p:nvSpPr>
          <p:cNvPr id="2" name="日期占位符 1"/>
          <p:cNvSpPr>
            <a:spLocks noGrp="1"/>
          </p:cNvSpPr>
          <p:nvPr>
            <p:ph type="dt" sz="half" idx="10"/>
          </p:nvPr>
        </p:nvSpPr>
        <p:spPr/>
        <p:txBody>
          <a:bodyPr/>
          <a:lstStyle/>
          <a:p>
            <a:pPr>
              <a:defRPr/>
            </a:pPr>
            <a:fld id="{2BE94EAC-C90A-41A9-9B40-800A731E349C}"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47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6">
                                            <p:txEl>
                                              <p:pRg st="0" end="0"/>
                                            </p:txEl>
                                          </p:spTgt>
                                        </p:tgtEl>
                                        <p:attrNameLst>
                                          <p:attrName>style.visibility</p:attrName>
                                        </p:attrNameLst>
                                      </p:cBhvr>
                                      <p:to>
                                        <p:strVal val="visible"/>
                                      </p:to>
                                    </p:set>
                                    <p:anim calcmode="lin" valueType="num">
                                      <p:cBhvr additive="base">
                                        <p:cTn id="7" dur="500" fill="hold"/>
                                        <p:tgtEl>
                                          <p:spTgt spid="4915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9156">
                                            <p:txEl>
                                              <p:pRg st="1" end="1"/>
                                            </p:txEl>
                                          </p:spTgt>
                                        </p:tgtEl>
                                        <p:attrNameLst>
                                          <p:attrName>style.visibility</p:attrName>
                                        </p:attrNameLst>
                                      </p:cBhvr>
                                      <p:to>
                                        <p:strVal val="visible"/>
                                      </p:to>
                                    </p:set>
                                    <p:anim calcmode="lin" valueType="num">
                                      <p:cBhvr additive="base">
                                        <p:cTn id="11" dur="500" fill="hold"/>
                                        <p:tgtEl>
                                          <p:spTgt spid="4915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915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9156">
                                            <p:txEl>
                                              <p:pRg st="2" end="2"/>
                                            </p:txEl>
                                          </p:spTgt>
                                        </p:tgtEl>
                                        <p:attrNameLst>
                                          <p:attrName>style.visibility</p:attrName>
                                        </p:attrNameLst>
                                      </p:cBhvr>
                                      <p:to>
                                        <p:strVal val="visible"/>
                                      </p:to>
                                    </p:set>
                                    <p:anim calcmode="lin" valueType="num">
                                      <p:cBhvr additive="base">
                                        <p:cTn id="15" dur="500" fill="hold"/>
                                        <p:tgtEl>
                                          <p:spTgt spid="4915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915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9156">
                                            <p:txEl>
                                              <p:pRg st="3" end="3"/>
                                            </p:txEl>
                                          </p:spTgt>
                                        </p:tgtEl>
                                        <p:attrNameLst>
                                          <p:attrName>style.visibility</p:attrName>
                                        </p:attrNameLst>
                                      </p:cBhvr>
                                      <p:to>
                                        <p:strVal val="visible"/>
                                      </p:to>
                                    </p:set>
                                    <p:anim calcmode="lin" valueType="num">
                                      <p:cBhvr additive="base">
                                        <p:cTn id="19" dur="500" fill="hold"/>
                                        <p:tgtEl>
                                          <p:spTgt spid="4915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15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50179" name="Rectangle 2"/>
          <p:cNvSpPr>
            <a:spLocks noGrp="1" noChangeArrowheads="1"/>
          </p:cNvSpPr>
          <p:nvPr>
            <p:ph type="title"/>
          </p:nvPr>
        </p:nvSpPr>
        <p:spPr/>
        <p:txBody>
          <a:bodyPr/>
          <a:lstStyle/>
          <a:p>
            <a:pPr eaLnBrk="1" hangingPunct="1"/>
            <a:r>
              <a:rPr lang="zh-CN" altLang="en-US" smtClean="0"/>
              <a:t>调查与初步分析用户需求（续）</a:t>
            </a:r>
          </a:p>
        </p:txBody>
      </p:sp>
      <p:sp>
        <p:nvSpPr>
          <p:cNvPr id="50180" name="Rectangle 3"/>
          <p:cNvSpPr>
            <a:spLocks noGrp="1" noChangeArrowheads="1"/>
          </p:cNvSpPr>
          <p:nvPr>
            <p:ph type="body" idx="1"/>
          </p:nvPr>
        </p:nvSpPr>
        <p:spPr/>
        <p:txBody>
          <a:bodyPr/>
          <a:lstStyle/>
          <a:p>
            <a:pPr eaLnBrk="1" hangingPunct="1">
              <a:lnSpc>
                <a:spcPct val="170000"/>
              </a:lnSpc>
              <a:buFont typeface="Wingdings" pitchFamily="2" charset="2"/>
              <a:buNone/>
            </a:pPr>
            <a:r>
              <a:rPr lang="en-US" altLang="zh-CN" sz="2600" dirty="0" smtClean="0"/>
              <a:t>⑷ </a:t>
            </a:r>
            <a:r>
              <a:rPr lang="zh-CN" altLang="en-US" sz="2600" dirty="0" smtClean="0">
                <a:solidFill>
                  <a:srgbClr val="FF0000"/>
                </a:solidFill>
              </a:rPr>
              <a:t>对前面调查的结果进行初步分析</a:t>
            </a:r>
          </a:p>
          <a:p>
            <a:pPr lvl="1" eaLnBrk="1" hangingPunct="1">
              <a:lnSpc>
                <a:spcPct val="170000"/>
              </a:lnSpc>
            </a:pPr>
            <a:r>
              <a:rPr lang="zh-CN" altLang="en-US" dirty="0" smtClean="0"/>
              <a:t>确定</a:t>
            </a:r>
            <a:r>
              <a:rPr lang="zh-CN" altLang="en-US" dirty="0" smtClean="0">
                <a:solidFill>
                  <a:srgbClr val="FF0000"/>
                </a:solidFill>
              </a:rPr>
              <a:t>新系统的边界</a:t>
            </a:r>
            <a:endParaRPr lang="zh-CN" altLang="en-US" sz="2200" dirty="0" smtClean="0">
              <a:solidFill>
                <a:srgbClr val="FF0000"/>
              </a:solidFill>
            </a:endParaRPr>
          </a:p>
          <a:p>
            <a:pPr lvl="2" eaLnBrk="1" hangingPunct="1">
              <a:lnSpc>
                <a:spcPct val="170000"/>
              </a:lnSpc>
            </a:pPr>
            <a:r>
              <a:rPr lang="zh-CN" altLang="en-US" dirty="0" smtClean="0"/>
              <a:t>确定哪些功能由计算机完成或将来准备让</a:t>
            </a:r>
            <a:r>
              <a:rPr lang="zh-CN" altLang="en-US" dirty="0" smtClean="0">
                <a:solidFill>
                  <a:srgbClr val="FF0000"/>
                </a:solidFill>
              </a:rPr>
              <a:t>计算机</a:t>
            </a:r>
            <a:r>
              <a:rPr lang="zh-CN" altLang="en-US" dirty="0" smtClean="0"/>
              <a:t>完成</a:t>
            </a:r>
          </a:p>
          <a:p>
            <a:pPr lvl="2" eaLnBrk="1" hangingPunct="1">
              <a:lnSpc>
                <a:spcPct val="170000"/>
              </a:lnSpc>
            </a:pPr>
            <a:r>
              <a:rPr lang="zh-CN" altLang="en-US" dirty="0" smtClean="0"/>
              <a:t>确定哪些活动由</a:t>
            </a:r>
            <a:r>
              <a:rPr lang="zh-CN" altLang="en-US" dirty="0" smtClean="0">
                <a:solidFill>
                  <a:srgbClr val="FF0000"/>
                </a:solidFill>
              </a:rPr>
              <a:t>人工</a:t>
            </a:r>
            <a:r>
              <a:rPr lang="zh-CN" altLang="en-US" dirty="0" smtClean="0"/>
              <a:t>完成</a:t>
            </a:r>
          </a:p>
          <a:p>
            <a:pPr eaLnBrk="1" hangingPunct="1">
              <a:lnSpc>
                <a:spcPct val="110000"/>
              </a:lnSpc>
              <a:buFont typeface="Wingdings" pitchFamily="2" charset="2"/>
              <a:buNone/>
            </a:pPr>
            <a:r>
              <a:rPr lang="zh-CN" altLang="en-US" sz="2600" dirty="0" smtClean="0"/>
              <a:t>          </a:t>
            </a:r>
            <a:r>
              <a:rPr lang="zh-CN" altLang="en-US" sz="2100" dirty="0" smtClean="0"/>
              <a:t>由计算机完成的功能就是新系统</a:t>
            </a:r>
            <a:r>
              <a:rPr lang="zh-CN" altLang="en-US" sz="2100" dirty="0" smtClean="0">
                <a:solidFill>
                  <a:srgbClr val="FF0000"/>
                </a:solidFill>
              </a:rPr>
              <a:t>应该实现的功能</a:t>
            </a:r>
            <a:r>
              <a:rPr lang="zh-CN" altLang="en-US" sz="2100" dirty="0" smtClean="0"/>
              <a:t>。</a:t>
            </a:r>
          </a:p>
        </p:txBody>
      </p:sp>
      <p:sp>
        <p:nvSpPr>
          <p:cNvPr id="2" name="日期占位符 1"/>
          <p:cNvSpPr>
            <a:spLocks noGrp="1"/>
          </p:cNvSpPr>
          <p:nvPr>
            <p:ph type="dt" sz="half" idx="10"/>
          </p:nvPr>
        </p:nvSpPr>
        <p:spPr/>
        <p:txBody>
          <a:bodyPr/>
          <a:lstStyle/>
          <a:p>
            <a:pPr>
              <a:defRPr/>
            </a:pPr>
            <a:fld id="{79285107-1439-4CD4-A4E5-B2EC562FBFD4}"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48</a:t>
            </a:fld>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51203" name="Rectangle 2"/>
          <p:cNvSpPr>
            <a:spLocks noGrp="1" noChangeArrowheads="1"/>
          </p:cNvSpPr>
          <p:nvPr>
            <p:ph type="title"/>
          </p:nvPr>
        </p:nvSpPr>
        <p:spPr/>
        <p:txBody>
          <a:bodyPr/>
          <a:lstStyle/>
          <a:p>
            <a:pPr eaLnBrk="1" hangingPunct="1"/>
            <a:r>
              <a:rPr lang="zh-CN" altLang="en-US" smtClean="0"/>
              <a:t>二、常用调查方法</a:t>
            </a:r>
          </a:p>
        </p:txBody>
      </p:sp>
      <p:sp>
        <p:nvSpPr>
          <p:cNvPr id="51204" name="Rectangle 3"/>
          <p:cNvSpPr>
            <a:spLocks noGrp="1" noChangeArrowheads="1"/>
          </p:cNvSpPr>
          <p:nvPr>
            <p:ph type="body" idx="1"/>
          </p:nvPr>
        </p:nvSpPr>
        <p:spPr/>
        <p:txBody>
          <a:bodyPr/>
          <a:lstStyle/>
          <a:p>
            <a:pPr eaLnBrk="1" hangingPunct="1">
              <a:lnSpc>
                <a:spcPct val="120000"/>
              </a:lnSpc>
            </a:pPr>
            <a:r>
              <a:rPr lang="zh-CN" altLang="en-US" dirty="0" smtClean="0"/>
              <a:t>做需求调查时，往往需要同时采用多种方法</a:t>
            </a:r>
          </a:p>
          <a:p>
            <a:pPr lvl="1" eaLnBrk="1" hangingPunct="1">
              <a:lnSpc>
                <a:spcPct val="120000"/>
              </a:lnSpc>
            </a:pPr>
            <a:r>
              <a:rPr lang="zh-CN" altLang="en-US" dirty="0" smtClean="0"/>
              <a:t>无论使用何种调查方法，都必须有</a:t>
            </a:r>
            <a:r>
              <a:rPr lang="zh-CN" altLang="en-US" dirty="0" smtClean="0">
                <a:solidFill>
                  <a:srgbClr val="FF0000"/>
                </a:solidFill>
              </a:rPr>
              <a:t>用户的积极参与</a:t>
            </a:r>
            <a:r>
              <a:rPr lang="zh-CN" altLang="en-US" dirty="0" smtClean="0"/>
              <a:t>和配合</a:t>
            </a:r>
          </a:p>
          <a:p>
            <a:pPr lvl="1" eaLnBrk="1" hangingPunct="1">
              <a:lnSpc>
                <a:spcPct val="120000"/>
              </a:lnSpc>
            </a:pPr>
            <a:r>
              <a:rPr lang="zh-CN" altLang="en-US" dirty="0" smtClean="0"/>
              <a:t>设计人员应该和用户取得</a:t>
            </a:r>
            <a:r>
              <a:rPr lang="zh-CN" altLang="en-US" dirty="0" smtClean="0">
                <a:solidFill>
                  <a:srgbClr val="FF0000"/>
                </a:solidFill>
              </a:rPr>
              <a:t>共同的语言</a:t>
            </a:r>
            <a:r>
              <a:rPr lang="zh-CN" altLang="en-US" dirty="0" smtClean="0"/>
              <a:t>，帮助不熟悉计算机的用户建立数据库环境下的共同概念，并对设计工作的最后结果共同承担责任</a:t>
            </a:r>
          </a:p>
        </p:txBody>
      </p:sp>
      <p:sp>
        <p:nvSpPr>
          <p:cNvPr id="2" name="日期占位符 1"/>
          <p:cNvSpPr>
            <a:spLocks noGrp="1"/>
          </p:cNvSpPr>
          <p:nvPr>
            <p:ph type="dt" sz="half" idx="10"/>
          </p:nvPr>
        </p:nvSpPr>
        <p:spPr/>
        <p:txBody>
          <a:bodyPr/>
          <a:lstStyle/>
          <a:p>
            <a:pPr>
              <a:defRPr/>
            </a:pPr>
            <a:fld id="{BBB6D435-0DC0-447B-B0C1-CE291392EB40}"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49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04">
                                            <p:txEl>
                                              <p:pRg st="0" end="0"/>
                                            </p:txEl>
                                          </p:spTgt>
                                        </p:tgtEl>
                                        <p:attrNameLst>
                                          <p:attrName>style.visibility</p:attrName>
                                        </p:attrNameLst>
                                      </p:cBhvr>
                                      <p:to>
                                        <p:strVal val="visible"/>
                                      </p:to>
                                    </p:set>
                                    <p:anim calcmode="lin" valueType="num">
                                      <p:cBhvr additive="base">
                                        <p:cTn id="7" dur="500" fill="hold"/>
                                        <p:tgtEl>
                                          <p:spTgt spid="512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204">
                                            <p:txEl>
                                              <p:pRg st="1" end="1"/>
                                            </p:txEl>
                                          </p:spTgt>
                                        </p:tgtEl>
                                        <p:attrNameLst>
                                          <p:attrName>style.visibility</p:attrName>
                                        </p:attrNameLst>
                                      </p:cBhvr>
                                      <p:to>
                                        <p:strVal val="visible"/>
                                      </p:to>
                                    </p:set>
                                    <p:anim calcmode="lin" valueType="num">
                                      <p:cBhvr additive="base">
                                        <p:cTn id="11" dur="500" fill="hold"/>
                                        <p:tgtEl>
                                          <p:spTgt spid="5120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0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1204">
                                            <p:txEl>
                                              <p:pRg st="2" end="2"/>
                                            </p:txEl>
                                          </p:spTgt>
                                        </p:tgtEl>
                                        <p:attrNameLst>
                                          <p:attrName>style.visibility</p:attrName>
                                        </p:attrNameLst>
                                      </p:cBhvr>
                                      <p:to>
                                        <p:strVal val="visible"/>
                                      </p:to>
                                    </p:set>
                                    <p:anim calcmode="lin" valueType="num">
                                      <p:cBhvr additive="base">
                                        <p:cTn id="15" dur="500" fill="hold"/>
                                        <p:tgtEl>
                                          <p:spTgt spid="5120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120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7171" name="Rectangle 2"/>
          <p:cNvSpPr>
            <a:spLocks noGrp="1" noChangeArrowheads="1"/>
          </p:cNvSpPr>
          <p:nvPr>
            <p:ph type="title"/>
          </p:nvPr>
        </p:nvSpPr>
        <p:spPr/>
        <p:txBody>
          <a:bodyPr/>
          <a:lstStyle/>
          <a:p>
            <a:pPr eaLnBrk="1" hangingPunct="1"/>
            <a:r>
              <a:rPr lang="zh-CN" altLang="en-US" smtClean="0"/>
              <a:t>数据库和信息系统</a:t>
            </a:r>
          </a:p>
        </p:txBody>
      </p:sp>
      <p:sp>
        <p:nvSpPr>
          <p:cNvPr id="7172" name="Rectangle 3"/>
          <p:cNvSpPr>
            <a:spLocks noGrp="1" noChangeArrowheads="1"/>
          </p:cNvSpPr>
          <p:nvPr>
            <p:ph type="body" idx="1"/>
          </p:nvPr>
        </p:nvSpPr>
        <p:spPr>
          <a:xfrm>
            <a:off x="838200" y="1828800"/>
            <a:ext cx="7772400" cy="4114800"/>
          </a:xfrm>
        </p:spPr>
        <p:txBody>
          <a:bodyPr/>
          <a:lstStyle/>
          <a:p>
            <a:pPr eaLnBrk="1" hangingPunct="1"/>
            <a:r>
              <a:rPr lang="zh-CN" altLang="en-US" sz="2600" dirty="0" smtClean="0"/>
              <a:t>数据库是信息系统的核心和基础</a:t>
            </a:r>
          </a:p>
          <a:p>
            <a:pPr lvl="1" eaLnBrk="1" hangingPunct="1"/>
            <a:r>
              <a:rPr lang="zh-CN" altLang="en-US" sz="2200" dirty="0" smtClean="0"/>
              <a:t>把信息系统中大量的数据按一定的模型组织起来</a:t>
            </a:r>
          </a:p>
          <a:p>
            <a:pPr lvl="1" eaLnBrk="1" hangingPunct="1"/>
            <a:r>
              <a:rPr lang="zh-CN" altLang="en-US" sz="2200" dirty="0" smtClean="0"/>
              <a:t>提供存储、维护、检索数据的功能</a:t>
            </a:r>
          </a:p>
          <a:p>
            <a:pPr lvl="1" eaLnBrk="1" hangingPunct="1"/>
            <a:r>
              <a:rPr lang="zh-CN" altLang="en-US" sz="2200" dirty="0" smtClean="0"/>
              <a:t>使信息系统可以方便、及时、准确地从数据库中获得所需的信息</a:t>
            </a:r>
          </a:p>
          <a:p>
            <a:pPr eaLnBrk="1" hangingPunct="1"/>
            <a:r>
              <a:rPr lang="zh-CN" altLang="en-US" sz="2600" dirty="0" smtClean="0"/>
              <a:t>数据库是信息系统的各个部分能否紧密地结合在一起以及如何结合的关键所在</a:t>
            </a:r>
          </a:p>
          <a:p>
            <a:pPr eaLnBrk="1" hangingPunct="1"/>
            <a:r>
              <a:rPr lang="zh-CN" altLang="en-US" sz="2600" dirty="0" smtClean="0"/>
              <a:t>数据库设计是信息系统开发和建设的重要组成部分</a:t>
            </a:r>
            <a:endParaRPr lang="zh-CN" altLang="en-US" sz="2100" dirty="0" smtClean="0"/>
          </a:p>
        </p:txBody>
      </p:sp>
      <p:sp>
        <p:nvSpPr>
          <p:cNvPr id="2" name="日期占位符 1"/>
          <p:cNvSpPr>
            <a:spLocks noGrp="1"/>
          </p:cNvSpPr>
          <p:nvPr>
            <p:ph type="dt" sz="half" idx="10"/>
          </p:nvPr>
        </p:nvSpPr>
        <p:spPr/>
        <p:txBody>
          <a:bodyPr/>
          <a:lstStyle/>
          <a:p>
            <a:pPr>
              <a:defRPr/>
            </a:pPr>
            <a:fld id="{538747D8-6A79-4DE1-9C6F-88F3883701D4}"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5</a:t>
            </a:fld>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52227" name="Rectangle 2"/>
          <p:cNvSpPr>
            <a:spLocks noGrp="1" noChangeArrowheads="1"/>
          </p:cNvSpPr>
          <p:nvPr>
            <p:ph type="title"/>
          </p:nvPr>
        </p:nvSpPr>
        <p:spPr/>
        <p:txBody>
          <a:bodyPr/>
          <a:lstStyle/>
          <a:p>
            <a:pPr eaLnBrk="1" hangingPunct="1"/>
            <a:r>
              <a:rPr lang="zh-CN" altLang="en-US" smtClean="0"/>
              <a:t>常用调查方法（续）</a:t>
            </a:r>
          </a:p>
        </p:txBody>
      </p:sp>
      <p:sp>
        <p:nvSpPr>
          <p:cNvPr id="52228" name="Rectangle 3"/>
          <p:cNvSpPr>
            <a:spLocks noGrp="1" noChangeArrowheads="1"/>
          </p:cNvSpPr>
          <p:nvPr>
            <p:ph type="body" idx="1"/>
          </p:nvPr>
        </p:nvSpPr>
        <p:spPr/>
        <p:txBody>
          <a:bodyPr/>
          <a:lstStyle/>
          <a:p>
            <a:pPr eaLnBrk="1" hangingPunct="1"/>
            <a:r>
              <a:rPr lang="zh-CN" altLang="en-US" dirty="0" smtClean="0"/>
              <a:t>常用调查方法</a:t>
            </a:r>
            <a:endParaRPr lang="zh-CN" altLang="en-US" sz="2600" dirty="0" smtClean="0"/>
          </a:p>
          <a:p>
            <a:pPr lvl="1" eaLnBrk="1" hangingPunct="1">
              <a:spcBef>
                <a:spcPct val="50000"/>
              </a:spcBef>
              <a:buFont typeface="Wingdings" pitchFamily="2" charset="2"/>
              <a:buNone/>
            </a:pPr>
            <a:r>
              <a:rPr lang="zh-CN" altLang="en-US" dirty="0" smtClean="0"/>
              <a:t>⑴</a:t>
            </a:r>
            <a:r>
              <a:rPr lang="zh-CN" altLang="en-US" dirty="0" smtClean="0">
                <a:solidFill>
                  <a:srgbClr val="FF0000"/>
                </a:solidFill>
              </a:rPr>
              <a:t>跟班作业</a:t>
            </a:r>
          </a:p>
          <a:p>
            <a:pPr lvl="1" eaLnBrk="1" hangingPunct="1"/>
            <a:r>
              <a:rPr lang="zh-CN" altLang="en-US" dirty="0" smtClean="0"/>
              <a:t>通过</a:t>
            </a:r>
            <a:r>
              <a:rPr lang="zh-CN" altLang="en-US" dirty="0" smtClean="0">
                <a:solidFill>
                  <a:srgbClr val="FF0000"/>
                </a:solidFill>
              </a:rPr>
              <a:t>亲身参加</a:t>
            </a:r>
            <a:r>
              <a:rPr lang="zh-CN" altLang="en-US" dirty="0" smtClean="0"/>
              <a:t>业务工作了解业务活动的情况</a:t>
            </a:r>
          </a:p>
          <a:p>
            <a:pPr lvl="1" eaLnBrk="1" hangingPunct="1"/>
            <a:r>
              <a:rPr lang="zh-CN" altLang="en-US" dirty="0" smtClean="0"/>
              <a:t>能</a:t>
            </a:r>
            <a:r>
              <a:rPr lang="zh-CN" altLang="en-US" dirty="0" smtClean="0">
                <a:solidFill>
                  <a:srgbClr val="FF0000"/>
                </a:solidFill>
              </a:rPr>
              <a:t>比较准确</a:t>
            </a:r>
            <a:r>
              <a:rPr lang="zh-CN" altLang="en-US" dirty="0" smtClean="0"/>
              <a:t>地理解用户的需求，但比较耗时</a:t>
            </a:r>
          </a:p>
          <a:p>
            <a:pPr lvl="1" eaLnBrk="1" hangingPunct="1">
              <a:spcBef>
                <a:spcPct val="50000"/>
              </a:spcBef>
              <a:buFont typeface="Wingdings" pitchFamily="2" charset="2"/>
              <a:buNone/>
            </a:pPr>
            <a:r>
              <a:rPr lang="zh-CN" altLang="en-US" dirty="0" smtClean="0"/>
              <a:t>⑵</a:t>
            </a:r>
            <a:r>
              <a:rPr lang="zh-CN" altLang="en-US" dirty="0" smtClean="0">
                <a:solidFill>
                  <a:srgbClr val="FF0000"/>
                </a:solidFill>
              </a:rPr>
              <a:t>开调查会</a:t>
            </a:r>
          </a:p>
          <a:p>
            <a:pPr lvl="1" eaLnBrk="1" hangingPunct="1"/>
            <a:r>
              <a:rPr lang="zh-CN" altLang="en-US" dirty="0" smtClean="0"/>
              <a:t>通过与用户</a:t>
            </a:r>
            <a:r>
              <a:rPr lang="zh-CN" altLang="en-US" dirty="0" smtClean="0">
                <a:solidFill>
                  <a:srgbClr val="FF0000"/>
                </a:solidFill>
              </a:rPr>
              <a:t>座谈</a:t>
            </a:r>
            <a:r>
              <a:rPr lang="zh-CN" altLang="en-US" dirty="0" smtClean="0"/>
              <a:t>来了解业务活动情况及用户需求</a:t>
            </a:r>
          </a:p>
          <a:p>
            <a:pPr lvl="1" eaLnBrk="1" hangingPunct="1">
              <a:spcBef>
                <a:spcPct val="50000"/>
              </a:spcBef>
              <a:buFont typeface="Wingdings" pitchFamily="2" charset="2"/>
              <a:buNone/>
            </a:pPr>
            <a:r>
              <a:rPr lang="zh-CN" altLang="en-US" dirty="0" smtClean="0"/>
              <a:t>⑶</a:t>
            </a:r>
            <a:r>
              <a:rPr lang="zh-CN" altLang="en-US" dirty="0" smtClean="0">
                <a:solidFill>
                  <a:srgbClr val="FF0000"/>
                </a:solidFill>
              </a:rPr>
              <a:t>请专人介绍</a:t>
            </a:r>
          </a:p>
        </p:txBody>
      </p:sp>
      <p:sp>
        <p:nvSpPr>
          <p:cNvPr id="2" name="日期占位符 1"/>
          <p:cNvSpPr>
            <a:spLocks noGrp="1"/>
          </p:cNvSpPr>
          <p:nvPr>
            <p:ph type="dt" sz="half" idx="10"/>
          </p:nvPr>
        </p:nvSpPr>
        <p:spPr/>
        <p:txBody>
          <a:bodyPr/>
          <a:lstStyle/>
          <a:p>
            <a:pPr>
              <a:defRPr/>
            </a:pPr>
            <a:fld id="{B34AA2B0-0C5A-4C09-BDC7-BADAE7C8B84D}"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50</a:t>
            </a:fld>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53251" name="Rectangle 2"/>
          <p:cNvSpPr>
            <a:spLocks noGrp="1" noChangeArrowheads="1"/>
          </p:cNvSpPr>
          <p:nvPr>
            <p:ph type="title"/>
          </p:nvPr>
        </p:nvSpPr>
        <p:spPr/>
        <p:txBody>
          <a:bodyPr/>
          <a:lstStyle/>
          <a:p>
            <a:pPr eaLnBrk="1" hangingPunct="1"/>
            <a:r>
              <a:rPr lang="zh-CN" altLang="en-US" smtClean="0"/>
              <a:t>常用调查方法（续）</a:t>
            </a:r>
          </a:p>
        </p:txBody>
      </p:sp>
      <p:sp>
        <p:nvSpPr>
          <p:cNvPr id="53252" name="Rectangle 3"/>
          <p:cNvSpPr>
            <a:spLocks noGrp="1" noChangeArrowheads="1"/>
          </p:cNvSpPr>
          <p:nvPr>
            <p:ph type="body" idx="1"/>
          </p:nvPr>
        </p:nvSpPr>
        <p:spPr/>
        <p:txBody>
          <a:bodyPr/>
          <a:lstStyle/>
          <a:p>
            <a:pPr lvl="1" eaLnBrk="1" hangingPunct="1">
              <a:lnSpc>
                <a:spcPct val="110000"/>
              </a:lnSpc>
              <a:spcBef>
                <a:spcPct val="50000"/>
              </a:spcBef>
              <a:buFont typeface="Wingdings" pitchFamily="2" charset="2"/>
              <a:buNone/>
            </a:pPr>
            <a:r>
              <a:rPr lang="en-US" altLang="zh-CN" dirty="0" smtClean="0"/>
              <a:t>⑷</a:t>
            </a:r>
            <a:r>
              <a:rPr lang="zh-CN" altLang="en-US" dirty="0" smtClean="0">
                <a:solidFill>
                  <a:srgbClr val="FF0000"/>
                </a:solidFill>
              </a:rPr>
              <a:t>询问</a:t>
            </a:r>
          </a:p>
          <a:p>
            <a:pPr lvl="1" eaLnBrk="1" hangingPunct="1">
              <a:lnSpc>
                <a:spcPct val="110000"/>
              </a:lnSpc>
            </a:pPr>
            <a:r>
              <a:rPr lang="zh-CN" altLang="en-US" dirty="0" smtClean="0"/>
              <a:t>对某些调查中的问题，可以找专人询问</a:t>
            </a:r>
          </a:p>
          <a:p>
            <a:pPr lvl="1" eaLnBrk="1" hangingPunct="1">
              <a:lnSpc>
                <a:spcPct val="110000"/>
              </a:lnSpc>
              <a:spcBef>
                <a:spcPct val="50000"/>
              </a:spcBef>
              <a:buFont typeface="Wingdings" pitchFamily="2" charset="2"/>
              <a:buNone/>
            </a:pPr>
            <a:r>
              <a:rPr lang="zh-CN" altLang="en-US" dirty="0" smtClean="0"/>
              <a:t>⑸设计</a:t>
            </a:r>
            <a:r>
              <a:rPr lang="zh-CN" altLang="en-US" dirty="0" smtClean="0">
                <a:solidFill>
                  <a:srgbClr val="FF0000"/>
                </a:solidFill>
              </a:rPr>
              <a:t>调查表</a:t>
            </a:r>
            <a:r>
              <a:rPr lang="zh-CN" altLang="en-US" dirty="0" smtClean="0"/>
              <a:t>请用户填写</a:t>
            </a:r>
          </a:p>
          <a:p>
            <a:pPr lvl="1" eaLnBrk="1" hangingPunct="1">
              <a:lnSpc>
                <a:spcPct val="110000"/>
              </a:lnSpc>
            </a:pPr>
            <a:r>
              <a:rPr lang="zh-CN" altLang="en-US" dirty="0" smtClean="0"/>
              <a:t>如果调查表设计合理，则很有效，且易于为用户接受</a:t>
            </a:r>
          </a:p>
          <a:p>
            <a:pPr lvl="1" eaLnBrk="1" hangingPunct="1">
              <a:lnSpc>
                <a:spcPct val="110000"/>
              </a:lnSpc>
              <a:spcBef>
                <a:spcPct val="50000"/>
              </a:spcBef>
              <a:buFont typeface="Wingdings" pitchFamily="2" charset="2"/>
              <a:buNone/>
            </a:pPr>
            <a:r>
              <a:rPr lang="zh-CN" altLang="en-US" dirty="0" smtClean="0"/>
              <a:t>⑹查阅记录</a:t>
            </a:r>
          </a:p>
          <a:p>
            <a:pPr lvl="1" eaLnBrk="1" hangingPunct="1">
              <a:lnSpc>
                <a:spcPct val="110000"/>
              </a:lnSpc>
            </a:pPr>
            <a:r>
              <a:rPr lang="zh-CN" altLang="en-US" dirty="0" smtClean="0"/>
              <a:t>查阅与原系统有关的</a:t>
            </a:r>
            <a:r>
              <a:rPr lang="zh-CN" altLang="en-US" dirty="0" smtClean="0">
                <a:solidFill>
                  <a:srgbClr val="FF0000"/>
                </a:solidFill>
              </a:rPr>
              <a:t>数据记录</a:t>
            </a:r>
          </a:p>
        </p:txBody>
      </p:sp>
      <p:sp>
        <p:nvSpPr>
          <p:cNvPr id="2" name="日期占位符 1"/>
          <p:cNvSpPr>
            <a:spLocks noGrp="1"/>
          </p:cNvSpPr>
          <p:nvPr>
            <p:ph type="dt" sz="half" idx="10"/>
          </p:nvPr>
        </p:nvSpPr>
        <p:spPr/>
        <p:txBody>
          <a:bodyPr/>
          <a:lstStyle/>
          <a:p>
            <a:pPr>
              <a:defRPr/>
            </a:pPr>
            <a:fld id="{0F73502D-5169-4596-8949-9103775CD5C8}"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51</a:t>
            </a:fld>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54275" name="Rectangle 2"/>
          <p:cNvSpPr>
            <a:spLocks noGrp="1" noChangeArrowheads="1"/>
          </p:cNvSpPr>
          <p:nvPr>
            <p:ph type="title"/>
          </p:nvPr>
        </p:nvSpPr>
        <p:spPr/>
        <p:txBody>
          <a:bodyPr/>
          <a:lstStyle/>
          <a:p>
            <a:pPr eaLnBrk="1" hangingPunct="1"/>
            <a:r>
              <a:rPr lang="zh-CN" altLang="en-US" sz="3800" smtClean="0"/>
              <a:t>三、进一步分析和表达用户需求</a:t>
            </a:r>
          </a:p>
        </p:txBody>
      </p:sp>
      <p:sp>
        <p:nvSpPr>
          <p:cNvPr id="54276" name="Rectangle 3"/>
          <p:cNvSpPr>
            <a:spLocks noGrp="1" noChangeArrowheads="1"/>
          </p:cNvSpPr>
          <p:nvPr>
            <p:ph type="body" idx="1"/>
          </p:nvPr>
        </p:nvSpPr>
        <p:spPr/>
        <p:txBody>
          <a:bodyPr/>
          <a:lstStyle/>
          <a:p>
            <a:pPr eaLnBrk="1" hangingPunct="1"/>
            <a:r>
              <a:rPr lang="zh-CN" altLang="en-US" sz="2600" dirty="0" smtClean="0"/>
              <a:t>分析和表达用户需求</a:t>
            </a:r>
            <a:r>
              <a:rPr lang="zh-CN" altLang="zh-CN" sz="2600" dirty="0" smtClean="0"/>
              <a:t>的常用方法</a:t>
            </a:r>
          </a:p>
          <a:p>
            <a:pPr lvl="1" eaLnBrk="1" hangingPunct="1"/>
            <a:r>
              <a:rPr lang="zh-CN" altLang="en-US" dirty="0" smtClean="0">
                <a:solidFill>
                  <a:srgbClr val="FF0000"/>
                </a:solidFill>
              </a:rPr>
              <a:t>自顶向下的结构化分析</a:t>
            </a:r>
            <a:r>
              <a:rPr lang="zh-CN" altLang="en-US" dirty="0" smtClean="0"/>
              <a:t>方法（</a:t>
            </a:r>
            <a:r>
              <a:rPr lang="en-US" altLang="zh-CN" dirty="0" smtClean="0"/>
              <a:t>Structured Analysis</a:t>
            </a:r>
            <a:r>
              <a:rPr lang="zh-CN" altLang="en-US" dirty="0" smtClean="0"/>
              <a:t>，简称</a:t>
            </a:r>
            <a:r>
              <a:rPr lang="en-US" altLang="zh-CN" dirty="0" smtClean="0">
                <a:solidFill>
                  <a:srgbClr val="FF0000"/>
                </a:solidFill>
              </a:rPr>
              <a:t>SA&amp;SD</a:t>
            </a:r>
            <a:r>
              <a:rPr lang="zh-CN" altLang="en-US" dirty="0" smtClean="0"/>
              <a:t>方法）</a:t>
            </a:r>
            <a:endParaRPr lang="en-US" altLang="zh-CN" dirty="0" smtClean="0"/>
          </a:p>
          <a:p>
            <a:pPr lvl="1" eaLnBrk="1" hangingPunct="1"/>
            <a:r>
              <a:rPr lang="en-US" altLang="zh-CN" dirty="0" smtClean="0">
                <a:solidFill>
                  <a:srgbClr val="FF0000"/>
                </a:solidFill>
              </a:rPr>
              <a:t>OOA &amp; OOD</a:t>
            </a:r>
            <a:endParaRPr lang="zh-CN" altLang="en-US" dirty="0" smtClean="0">
              <a:solidFill>
                <a:srgbClr val="FF0000"/>
              </a:solidFill>
            </a:endParaRPr>
          </a:p>
          <a:p>
            <a:pPr eaLnBrk="1" hangingPunct="1"/>
            <a:endParaRPr lang="zh-CN" altLang="en-US" sz="2600" dirty="0" smtClean="0"/>
          </a:p>
          <a:p>
            <a:pPr eaLnBrk="1" hangingPunct="1"/>
            <a:r>
              <a:rPr lang="en-US" altLang="zh-CN" sz="2600" dirty="0" smtClean="0">
                <a:solidFill>
                  <a:srgbClr val="FF0000"/>
                </a:solidFill>
              </a:rPr>
              <a:t>SA</a:t>
            </a:r>
            <a:r>
              <a:rPr lang="zh-CN" altLang="en-US" sz="2600" dirty="0" smtClean="0"/>
              <a:t>方法从</a:t>
            </a:r>
            <a:r>
              <a:rPr lang="zh-CN" altLang="en-US" sz="2600" dirty="0" smtClean="0">
                <a:solidFill>
                  <a:srgbClr val="FF0000"/>
                </a:solidFill>
              </a:rPr>
              <a:t>最上层的系统</a:t>
            </a:r>
            <a:r>
              <a:rPr lang="zh-CN" altLang="en-US" sz="2600" dirty="0" smtClean="0"/>
              <a:t>组织机构入手，采用</a:t>
            </a:r>
            <a:r>
              <a:rPr lang="zh-CN" altLang="en-US" sz="2600" dirty="0" smtClean="0">
                <a:solidFill>
                  <a:srgbClr val="FF0000"/>
                </a:solidFill>
              </a:rPr>
              <a:t>逐层分解的方式</a:t>
            </a:r>
            <a:r>
              <a:rPr lang="zh-CN" altLang="en-US" sz="2600" dirty="0" smtClean="0"/>
              <a:t>分析系统，并用</a:t>
            </a:r>
            <a:r>
              <a:rPr lang="zh-CN" altLang="en-US" sz="2600" dirty="0" smtClean="0">
                <a:solidFill>
                  <a:srgbClr val="FF0000"/>
                </a:solidFill>
              </a:rPr>
              <a:t>数据流图和数据字典</a:t>
            </a:r>
            <a:r>
              <a:rPr lang="zh-CN" altLang="en-US" sz="2600" dirty="0" smtClean="0"/>
              <a:t>描述系统。</a:t>
            </a:r>
          </a:p>
        </p:txBody>
      </p:sp>
      <p:sp>
        <p:nvSpPr>
          <p:cNvPr id="2" name="日期占位符 1"/>
          <p:cNvSpPr>
            <a:spLocks noGrp="1"/>
          </p:cNvSpPr>
          <p:nvPr>
            <p:ph type="dt" sz="half" idx="10"/>
          </p:nvPr>
        </p:nvSpPr>
        <p:spPr/>
        <p:txBody>
          <a:bodyPr/>
          <a:lstStyle/>
          <a:p>
            <a:pPr>
              <a:defRPr/>
            </a:pPr>
            <a:fld id="{2B5478F4-7CE2-4FA8-B29B-D12129F9846C}"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52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anim calcmode="lin" valueType="num">
                                      <p:cBhvr additive="base">
                                        <p:cTn id="7" dur="500" fill="hold"/>
                                        <p:tgtEl>
                                          <p:spTgt spid="542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4276">
                                            <p:txEl>
                                              <p:pRg st="1" end="1"/>
                                            </p:txEl>
                                          </p:spTgt>
                                        </p:tgtEl>
                                        <p:attrNameLst>
                                          <p:attrName>style.visibility</p:attrName>
                                        </p:attrNameLst>
                                      </p:cBhvr>
                                      <p:to>
                                        <p:strVal val="visible"/>
                                      </p:to>
                                    </p:set>
                                    <p:anim calcmode="lin" valueType="num">
                                      <p:cBhvr additive="base">
                                        <p:cTn id="11" dur="500" fill="hold"/>
                                        <p:tgtEl>
                                          <p:spTgt spid="5427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427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4276">
                                            <p:txEl>
                                              <p:pRg st="2" end="2"/>
                                            </p:txEl>
                                          </p:spTgt>
                                        </p:tgtEl>
                                        <p:attrNameLst>
                                          <p:attrName>style.visibility</p:attrName>
                                        </p:attrNameLst>
                                      </p:cBhvr>
                                      <p:to>
                                        <p:strVal val="visible"/>
                                      </p:to>
                                    </p:set>
                                    <p:anim calcmode="lin" valueType="num">
                                      <p:cBhvr additive="base">
                                        <p:cTn id="15" dur="500" fill="hold"/>
                                        <p:tgtEl>
                                          <p:spTgt spid="5427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42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4276">
                                            <p:txEl>
                                              <p:pRg st="4" end="4"/>
                                            </p:txEl>
                                          </p:spTgt>
                                        </p:tgtEl>
                                        <p:attrNameLst>
                                          <p:attrName>style.visibility</p:attrName>
                                        </p:attrNameLst>
                                      </p:cBhvr>
                                      <p:to>
                                        <p:strVal val="visible"/>
                                      </p:to>
                                    </p:set>
                                    <p:anim calcmode="lin" valueType="num">
                                      <p:cBhvr additive="base">
                                        <p:cTn id="21" dur="500" fill="hold"/>
                                        <p:tgtEl>
                                          <p:spTgt spid="5427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427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55299" name="Rectangle 2"/>
          <p:cNvSpPr>
            <a:spLocks noGrp="1" noChangeArrowheads="1"/>
          </p:cNvSpPr>
          <p:nvPr>
            <p:ph type="title"/>
          </p:nvPr>
        </p:nvSpPr>
        <p:spPr/>
        <p:txBody>
          <a:bodyPr/>
          <a:lstStyle/>
          <a:p>
            <a:pPr eaLnBrk="1" hangingPunct="1"/>
            <a:r>
              <a:rPr lang="zh-CN" altLang="en-US" sz="3800" smtClean="0"/>
              <a:t>进一步分析和表达用户需求（续）</a:t>
            </a:r>
          </a:p>
        </p:txBody>
      </p:sp>
      <p:sp>
        <p:nvSpPr>
          <p:cNvPr id="55300" name="Rectangle 3"/>
          <p:cNvSpPr>
            <a:spLocks noGrp="1" noChangeArrowheads="1"/>
          </p:cNvSpPr>
          <p:nvPr>
            <p:ph type="body" idx="1"/>
          </p:nvPr>
        </p:nvSpPr>
        <p:spPr/>
        <p:txBody>
          <a:bodyPr/>
          <a:lstStyle/>
          <a:p>
            <a:pPr eaLnBrk="1" hangingPunct="1">
              <a:buFont typeface="Wingdings" pitchFamily="2" charset="2"/>
              <a:buNone/>
            </a:pPr>
            <a:r>
              <a:rPr lang="en-US" altLang="zh-CN" smtClean="0"/>
              <a:t>1</a:t>
            </a:r>
            <a:r>
              <a:rPr lang="zh-CN" altLang="en-US" smtClean="0"/>
              <a:t>．首先把任何一个系统都抽象为：</a:t>
            </a:r>
          </a:p>
        </p:txBody>
      </p:sp>
      <p:grpSp>
        <p:nvGrpSpPr>
          <p:cNvPr id="55301" name="Group 4"/>
          <p:cNvGrpSpPr>
            <a:grpSpLocks/>
          </p:cNvGrpSpPr>
          <p:nvPr/>
        </p:nvGrpSpPr>
        <p:grpSpPr bwMode="auto">
          <a:xfrm>
            <a:off x="1295400" y="2895600"/>
            <a:ext cx="7315200" cy="2286000"/>
            <a:chOff x="768" y="1824"/>
            <a:chExt cx="4608" cy="1440"/>
          </a:xfrm>
        </p:grpSpPr>
        <p:sp>
          <p:nvSpPr>
            <p:cNvPr id="55302" name="Text Box 5"/>
            <p:cNvSpPr txBox="1">
              <a:spLocks noChangeArrowheads="1"/>
            </p:cNvSpPr>
            <p:nvPr/>
          </p:nvSpPr>
          <p:spPr bwMode="auto">
            <a:xfrm>
              <a:off x="2621" y="2544"/>
              <a:ext cx="642"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000" b="1">
                  <a:latin typeface="Times New Roman" pitchFamily="18" charset="0"/>
                </a:rPr>
                <a:t>数据流</a:t>
              </a:r>
              <a:endParaRPr lang="zh-CN" altLang="en-US" b="1">
                <a:latin typeface="Times New Roman" pitchFamily="18" charset="0"/>
              </a:endParaRPr>
            </a:p>
          </p:txBody>
        </p:sp>
        <p:sp>
          <p:nvSpPr>
            <p:cNvPr id="55303" name="Text Box 6"/>
            <p:cNvSpPr txBox="1">
              <a:spLocks noChangeArrowheads="1"/>
            </p:cNvSpPr>
            <p:nvPr/>
          </p:nvSpPr>
          <p:spPr bwMode="auto">
            <a:xfrm>
              <a:off x="1481" y="2544"/>
              <a:ext cx="570"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000" b="1">
                  <a:latin typeface="Times New Roman" pitchFamily="18" charset="0"/>
                </a:rPr>
                <a:t>数据流</a:t>
              </a:r>
              <a:endParaRPr lang="zh-CN" altLang="en-US">
                <a:latin typeface="Times New Roman" pitchFamily="18" charset="0"/>
              </a:endParaRPr>
            </a:p>
          </p:txBody>
        </p:sp>
        <p:sp>
          <p:nvSpPr>
            <p:cNvPr id="55304" name="Oval 7"/>
            <p:cNvSpPr>
              <a:spLocks noChangeArrowheads="1"/>
            </p:cNvSpPr>
            <p:nvPr/>
          </p:nvSpPr>
          <p:spPr bwMode="auto">
            <a:xfrm>
              <a:off x="2051" y="2647"/>
              <a:ext cx="570" cy="61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zh-CN" altLang="en-US"/>
            </a:p>
          </p:txBody>
        </p:sp>
        <p:sp>
          <p:nvSpPr>
            <p:cNvPr id="55305" name="Text Box 8"/>
            <p:cNvSpPr txBox="1">
              <a:spLocks noChangeArrowheads="1"/>
            </p:cNvSpPr>
            <p:nvPr/>
          </p:nvSpPr>
          <p:spPr bwMode="auto">
            <a:xfrm>
              <a:off x="1980" y="1824"/>
              <a:ext cx="712" cy="41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000" b="1">
                  <a:latin typeface="Times New Roman" pitchFamily="18" charset="0"/>
                </a:rPr>
                <a:t>数据</a:t>
              </a:r>
            </a:p>
            <a:p>
              <a:pPr algn="ctr"/>
              <a:r>
                <a:rPr lang="zh-CN" altLang="en-US" sz="2000" b="1">
                  <a:latin typeface="Times New Roman" pitchFamily="18" charset="0"/>
                </a:rPr>
                <a:t>存储</a:t>
              </a:r>
            </a:p>
          </p:txBody>
        </p:sp>
        <p:sp>
          <p:nvSpPr>
            <p:cNvPr id="55306" name="Text Box 9"/>
            <p:cNvSpPr txBox="1">
              <a:spLocks noChangeArrowheads="1"/>
            </p:cNvSpPr>
            <p:nvPr/>
          </p:nvSpPr>
          <p:spPr bwMode="auto">
            <a:xfrm>
              <a:off x="4656" y="2016"/>
              <a:ext cx="713"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000" b="1">
                  <a:latin typeface="Times New Roman" pitchFamily="18" charset="0"/>
                </a:rPr>
                <a:t>信息要求</a:t>
              </a:r>
              <a:endParaRPr lang="zh-CN" altLang="en-US">
                <a:latin typeface="Times New Roman" pitchFamily="18" charset="0"/>
              </a:endParaRPr>
            </a:p>
          </p:txBody>
        </p:sp>
        <p:sp>
          <p:nvSpPr>
            <p:cNvPr id="55307" name="Line 10"/>
            <p:cNvSpPr>
              <a:spLocks noChangeShapeType="1"/>
            </p:cNvSpPr>
            <p:nvPr/>
          </p:nvSpPr>
          <p:spPr bwMode="auto">
            <a:xfrm flipH="1">
              <a:off x="4224" y="2112"/>
              <a:ext cx="35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55308" name="Text Box 11"/>
            <p:cNvSpPr txBox="1">
              <a:spLocks noChangeArrowheads="1"/>
            </p:cNvSpPr>
            <p:nvPr/>
          </p:nvSpPr>
          <p:spPr bwMode="auto">
            <a:xfrm>
              <a:off x="768" y="2750"/>
              <a:ext cx="713" cy="5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000" b="1">
                  <a:latin typeface="Times New Roman" pitchFamily="18" charset="0"/>
                </a:rPr>
                <a:t>数据</a:t>
              </a:r>
              <a:endParaRPr lang="zh-CN" altLang="en-US" b="1">
                <a:latin typeface="Times New Roman" pitchFamily="18" charset="0"/>
              </a:endParaRPr>
            </a:p>
            <a:p>
              <a:pPr algn="ctr"/>
              <a:r>
                <a:rPr lang="zh-CN" altLang="en-US" sz="2000" b="1">
                  <a:latin typeface="Times New Roman" pitchFamily="18" charset="0"/>
                </a:rPr>
                <a:t>来源</a:t>
              </a:r>
              <a:endParaRPr lang="zh-CN" altLang="en-US" b="1">
                <a:latin typeface="Times New Roman" pitchFamily="18" charset="0"/>
              </a:endParaRPr>
            </a:p>
          </p:txBody>
        </p:sp>
        <p:sp>
          <p:nvSpPr>
            <p:cNvPr id="55309" name="Line 12"/>
            <p:cNvSpPr>
              <a:spLocks noChangeShapeType="1"/>
            </p:cNvSpPr>
            <p:nvPr/>
          </p:nvSpPr>
          <p:spPr bwMode="auto">
            <a:xfrm>
              <a:off x="1481" y="2955"/>
              <a:ext cx="49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55310" name="Text Box 13"/>
            <p:cNvSpPr txBox="1">
              <a:spLocks noChangeArrowheads="1"/>
            </p:cNvSpPr>
            <p:nvPr/>
          </p:nvSpPr>
          <p:spPr bwMode="auto">
            <a:xfrm>
              <a:off x="2122" y="2750"/>
              <a:ext cx="42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000" b="1">
                  <a:latin typeface="Times New Roman" pitchFamily="18" charset="0"/>
                </a:rPr>
                <a:t>处理</a:t>
              </a:r>
              <a:endParaRPr lang="zh-CN" altLang="en-US" b="1">
                <a:latin typeface="Times New Roman" pitchFamily="18" charset="0"/>
              </a:endParaRPr>
            </a:p>
          </p:txBody>
        </p:sp>
        <p:sp>
          <p:nvSpPr>
            <p:cNvPr id="55311" name="Line 14"/>
            <p:cNvSpPr>
              <a:spLocks noChangeShapeType="1"/>
            </p:cNvSpPr>
            <p:nvPr/>
          </p:nvSpPr>
          <p:spPr bwMode="auto">
            <a:xfrm>
              <a:off x="2692" y="2955"/>
              <a:ext cx="57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55312" name="Text Box 15"/>
            <p:cNvSpPr txBox="1">
              <a:spLocks noChangeArrowheads="1"/>
            </p:cNvSpPr>
            <p:nvPr/>
          </p:nvSpPr>
          <p:spPr bwMode="auto">
            <a:xfrm>
              <a:off x="3263" y="2750"/>
              <a:ext cx="855" cy="5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000" b="1">
                  <a:latin typeface="Times New Roman" pitchFamily="18" charset="0"/>
                </a:rPr>
                <a:t>数据</a:t>
              </a:r>
              <a:endParaRPr lang="zh-CN" altLang="en-US" b="1">
                <a:latin typeface="Times New Roman" pitchFamily="18" charset="0"/>
              </a:endParaRPr>
            </a:p>
            <a:p>
              <a:pPr algn="ctr"/>
              <a:r>
                <a:rPr lang="zh-CN" altLang="en-US" sz="2000" b="1">
                  <a:latin typeface="Times New Roman" pitchFamily="18" charset="0"/>
                </a:rPr>
                <a:t>输出</a:t>
              </a:r>
            </a:p>
          </p:txBody>
        </p:sp>
        <p:sp>
          <p:nvSpPr>
            <p:cNvPr id="55313" name="Line 16"/>
            <p:cNvSpPr>
              <a:spLocks noChangeShapeType="1"/>
            </p:cNvSpPr>
            <p:nvPr/>
          </p:nvSpPr>
          <p:spPr bwMode="auto">
            <a:xfrm flipH="1">
              <a:off x="4320" y="2976"/>
              <a:ext cx="28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55314" name="Text Box 17"/>
            <p:cNvSpPr txBox="1">
              <a:spLocks noChangeArrowheads="1"/>
            </p:cNvSpPr>
            <p:nvPr/>
          </p:nvSpPr>
          <p:spPr bwMode="auto">
            <a:xfrm>
              <a:off x="4663" y="2832"/>
              <a:ext cx="713"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000" b="1">
                  <a:latin typeface="Times New Roman" pitchFamily="18" charset="0"/>
                </a:rPr>
                <a:t>处理要求</a:t>
              </a:r>
              <a:endParaRPr lang="zh-CN" altLang="en-US">
                <a:latin typeface="Times New Roman" pitchFamily="18" charset="0"/>
              </a:endParaRPr>
            </a:p>
          </p:txBody>
        </p:sp>
        <p:sp>
          <p:nvSpPr>
            <p:cNvPr id="55315" name="Line 18"/>
            <p:cNvSpPr>
              <a:spLocks noChangeShapeType="1"/>
            </p:cNvSpPr>
            <p:nvPr/>
          </p:nvSpPr>
          <p:spPr bwMode="auto">
            <a:xfrm>
              <a:off x="2336" y="2235"/>
              <a:ext cx="0" cy="41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grpSp>
      <p:sp>
        <p:nvSpPr>
          <p:cNvPr id="2" name="日期占位符 1"/>
          <p:cNvSpPr>
            <a:spLocks noGrp="1"/>
          </p:cNvSpPr>
          <p:nvPr>
            <p:ph type="dt" sz="half" idx="10"/>
          </p:nvPr>
        </p:nvSpPr>
        <p:spPr/>
        <p:txBody>
          <a:bodyPr/>
          <a:lstStyle/>
          <a:p>
            <a:pPr>
              <a:defRPr/>
            </a:pPr>
            <a:fld id="{B33BA072-6470-48D1-8143-31F8890661F0}"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53</a:t>
            </a:fld>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56323" name="Rectangle 2"/>
          <p:cNvSpPr>
            <a:spLocks noGrp="1" noChangeArrowheads="1"/>
          </p:cNvSpPr>
          <p:nvPr>
            <p:ph type="title"/>
          </p:nvPr>
        </p:nvSpPr>
        <p:spPr/>
        <p:txBody>
          <a:bodyPr/>
          <a:lstStyle/>
          <a:p>
            <a:pPr eaLnBrk="1" hangingPunct="1"/>
            <a:r>
              <a:rPr lang="zh-CN" altLang="en-US" sz="3800" smtClean="0"/>
              <a:t>进一步分析和表达用户需求（续）</a:t>
            </a:r>
          </a:p>
        </p:txBody>
      </p:sp>
      <p:sp>
        <p:nvSpPr>
          <p:cNvPr id="56324" name="Rectangle 3"/>
          <p:cNvSpPr>
            <a:spLocks noGrp="1" noChangeArrowheads="1"/>
          </p:cNvSpPr>
          <p:nvPr>
            <p:ph type="body" idx="1"/>
          </p:nvPr>
        </p:nvSpPr>
        <p:spPr/>
        <p:txBody>
          <a:bodyPr/>
          <a:lstStyle/>
          <a:p>
            <a:pPr eaLnBrk="1" hangingPunct="1">
              <a:buFont typeface="Wingdings" pitchFamily="2" charset="2"/>
              <a:buNone/>
            </a:pPr>
            <a:r>
              <a:rPr lang="en-US" altLang="zh-CN" smtClean="0"/>
              <a:t>2</a:t>
            </a:r>
            <a:r>
              <a:rPr lang="zh-CN" altLang="en-US" smtClean="0"/>
              <a:t>．分解处理功能和数据</a:t>
            </a:r>
          </a:p>
          <a:p>
            <a:pPr eaLnBrk="1" hangingPunct="1">
              <a:buFont typeface="Wingdings" pitchFamily="2" charset="2"/>
              <a:buNone/>
            </a:pPr>
            <a:r>
              <a:rPr lang="zh-CN" altLang="en-US" sz="2600" smtClean="0"/>
              <a:t>（</a:t>
            </a:r>
            <a:r>
              <a:rPr lang="en-US" altLang="zh-CN" sz="2600" smtClean="0"/>
              <a:t>1</a:t>
            </a:r>
            <a:r>
              <a:rPr lang="zh-CN" altLang="en-US" sz="2600" smtClean="0"/>
              <a:t>）分解</a:t>
            </a:r>
            <a:r>
              <a:rPr lang="zh-CN" altLang="en-US" sz="2600" smtClean="0">
                <a:solidFill>
                  <a:srgbClr val="FF0000"/>
                </a:solidFill>
              </a:rPr>
              <a:t>处理功能</a:t>
            </a:r>
          </a:p>
          <a:p>
            <a:pPr marL="1162050" lvl="2" indent="-228600" eaLnBrk="1" hangingPunct="1"/>
            <a:r>
              <a:rPr lang="zh-CN" altLang="en-US" smtClean="0">
                <a:solidFill>
                  <a:srgbClr val="FF0000"/>
                </a:solidFill>
              </a:rPr>
              <a:t>将处理功能的具体内容分解为若干子功能</a:t>
            </a:r>
            <a:r>
              <a:rPr lang="zh-CN" altLang="en-US" smtClean="0"/>
              <a:t>，再将每个子功能</a:t>
            </a:r>
            <a:r>
              <a:rPr lang="zh-CN" altLang="en-US" smtClean="0">
                <a:solidFill>
                  <a:srgbClr val="FF0000"/>
                </a:solidFill>
              </a:rPr>
              <a:t>继续分解</a:t>
            </a:r>
            <a:r>
              <a:rPr lang="zh-CN" altLang="en-US" smtClean="0"/>
              <a:t>，</a:t>
            </a:r>
            <a:r>
              <a:rPr lang="zh-CN" altLang="en-US" smtClean="0">
                <a:solidFill>
                  <a:srgbClr val="FF0000"/>
                </a:solidFill>
              </a:rPr>
              <a:t>直到把系统的工作过程表达清楚为止</a:t>
            </a:r>
            <a:r>
              <a:rPr lang="zh-CN" altLang="en-US" smtClean="0"/>
              <a:t>。</a:t>
            </a:r>
          </a:p>
          <a:p>
            <a:pPr lvl="4" eaLnBrk="1" hangingPunct="1">
              <a:buFont typeface="Wingdings" pitchFamily="2" charset="2"/>
              <a:buNone/>
            </a:pPr>
            <a:endParaRPr lang="zh-CN" altLang="en-US" smtClean="0"/>
          </a:p>
          <a:p>
            <a:pPr eaLnBrk="1" hangingPunct="1">
              <a:buFont typeface="Wingdings" pitchFamily="2" charset="2"/>
              <a:buNone/>
            </a:pPr>
            <a:r>
              <a:rPr lang="zh-CN" altLang="en-US" sz="2600" smtClean="0"/>
              <a:t>（</a:t>
            </a:r>
            <a:r>
              <a:rPr lang="en-US" altLang="zh-CN" sz="2600" smtClean="0"/>
              <a:t>2</a:t>
            </a:r>
            <a:r>
              <a:rPr lang="zh-CN" altLang="en-US" sz="2600" smtClean="0"/>
              <a:t>）</a:t>
            </a:r>
            <a:r>
              <a:rPr lang="zh-CN" altLang="en-US" sz="2600" smtClean="0">
                <a:solidFill>
                  <a:srgbClr val="FF0000"/>
                </a:solidFill>
              </a:rPr>
              <a:t>分解数据</a:t>
            </a:r>
          </a:p>
          <a:p>
            <a:pPr marL="1162050" lvl="2" indent="-228600" eaLnBrk="1" hangingPunct="1"/>
            <a:r>
              <a:rPr lang="zh-CN" altLang="en-US" smtClean="0"/>
              <a:t>在处理功能逐步分解的同时，其所用的</a:t>
            </a:r>
            <a:r>
              <a:rPr lang="zh-CN" altLang="en-US" smtClean="0">
                <a:solidFill>
                  <a:srgbClr val="FF0000"/>
                </a:solidFill>
              </a:rPr>
              <a:t>数据也逐级分解</a:t>
            </a:r>
            <a:r>
              <a:rPr lang="zh-CN" altLang="en-US" smtClean="0"/>
              <a:t>，形成若干层次的</a:t>
            </a:r>
            <a:r>
              <a:rPr lang="zh-CN" altLang="en-US" smtClean="0">
                <a:solidFill>
                  <a:srgbClr val="FF0000"/>
                </a:solidFill>
              </a:rPr>
              <a:t>数据流图</a:t>
            </a:r>
          </a:p>
          <a:p>
            <a:pPr marL="1162050" lvl="2" indent="-228600" eaLnBrk="1" hangingPunct="1"/>
            <a:r>
              <a:rPr lang="zh-CN" altLang="en-US" smtClean="0"/>
              <a:t> </a:t>
            </a:r>
            <a:r>
              <a:rPr lang="zh-CN" altLang="en-US" smtClean="0">
                <a:solidFill>
                  <a:srgbClr val="FF0000"/>
                </a:solidFill>
              </a:rPr>
              <a:t>数据流图表达了数据和处理过程的关系</a:t>
            </a:r>
          </a:p>
          <a:p>
            <a:pPr eaLnBrk="1" hangingPunct="1">
              <a:buFont typeface="Wingdings" pitchFamily="2" charset="2"/>
              <a:buNone/>
            </a:pPr>
            <a:endParaRPr lang="en-US" altLang="zh-CN" sz="2600" smtClean="0"/>
          </a:p>
        </p:txBody>
      </p:sp>
      <p:sp>
        <p:nvSpPr>
          <p:cNvPr id="2" name="日期占位符 1"/>
          <p:cNvSpPr>
            <a:spLocks noGrp="1"/>
          </p:cNvSpPr>
          <p:nvPr>
            <p:ph type="dt" sz="half" idx="10"/>
          </p:nvPr>
        </p:nvSpPr>
        <p:spPr/>
        <p:txBody>
          <a:bodyPr/>
          <a:lstStyle/>
          <a:p>
            <a:pPr>
              <a:defRPr/>
            </a:pPr>
            <a:fld id="{E2CEED19-B9D6-4EDC-99BC-36A98F4DC873}"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54</a:t>
            </a:fld>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57347" name="Rectangle 2"/>
          <p:cNvSpPr>
            <a:spLocks noGrp="1" noChangeArrowheads="1"/>
          </p:cNvSpPr>
          <p:nvPr>
            <p:ph type="title"/>
          </p:nvPr>
        </p:nvSpPr>
        <p:spPr/>
        <p:txBody>
          <a:bodyPr/>
          <a:lstStyle/>
          <a:p>
            <a:pPr eaLnBrk="1" hangingPunct="1"/>
            <a:r>
              <a:rPr lang="zh-CN" altLang="en-US" sz="3800" smtClean="0"/>
              <a:t>进一步分析和表达用户需求（续）</a:t>
            </a:r>
          </a:p>
        </p:txBody>
      </p:sp>
      <p:sp>
        <p:nvSpPr>
          <p:cNvPr id="57348" name="Rectangle 3"/>
          <p:cNvSpPr>
            <a:spLocks noGrp="1" noChangeArrowheads="1"/>
          </p:cNvSpPr>
          <p:nvPr>
            <p:ph type="body" idx="1"/>
          </p:nvPr>
        </p:nvSpPr>
        <p:spPr/>
        <p:txBody>
          <a:bodyPr/>
          <a:lstStyle/>
          <a:p>
            <a:pPr eaLnBrk="1" hangingPunct="1">
              <a:lnSpc>
                <a:spcPct val="160000"/>
              </a:lnSpc>
              <a:buFont typeface="Wingdings" pitchFamily="2" charset="2"/>
              <a:buNone/>
            </a:pPr>
            <a:r>
              <a:rPr lang="zh-CN" altLang="en-US" sz="2600" smtClean="0"/>
              <a:t>（</a:t>
            </a:r>
            <a:r>
              <a:rPr lang="en-US" altLang="zh-CN" sz="2600" smtClean="0"/>
              <a:t>3</a:t>
            </a:r>
            <a:r>
              <a:rPr lang="zh-CN" altLang="en-US" sz="2600" smtClean="0"/>
              <a:t>）表达方法</a:t>
            </a:r>
            <a:endParaRPr lang="zh-CN" altLang="en-US" smtClean="0"/>
          </a:p>
          <a:p>
            <a:pPr lvl="2" eaLnBrk="1" hangingPunct="1">
              <a:lnSpc>
                <a:spcPct val="150000"/>
              </a:lnSpc>
            </a:pPr>
            <a:r>
              <a:rPr lang="zh-CN" altLang="en-US" smtClean="0"/>
              <a:t> </a:t>
            </a:r>
            <a:r>
              <a:rPr lang="zh-CN" altLang="en-US" sz="2600" smtClean="0"/>
              <a:t>处理过程：用</a:t>
            </a:r>
            <a:r>
              <a:rPr lang="zh-CN" altLang="en-US" sz="2600" smtClean="0">
                <a:solidFill>
                  <a:srgbClr val="FF0000"/>
                </a:solidFill>
              </a:rPr>
              <a:t>判定表或判定树</a:t>
            </a:r>
            <a:r>
              <a:rPr lang="zh-CN" altLang="en-US" sz="2600" smtClean="0"/>
              <a:t>来描述</a:t>
            </a:r>
          </a:p>
          <a:p>
            <a:pPr lvl="2" eaLnBrk="1" hangingPunct="1">
              <a:lnSpc>
                <a:spcPct val="150000"/>
              </a:lnSpc>
            </a:pPr>
            <a:r>
              <a:rPr lang="zh-CN" altLang="en-US" sz="2600" smtClean="0"/>
              <a:t> 数据：用</a:t>
            </a:r>
            <a:r>
              <a:rPr lang="zh-CN" altLang="en-US" sz="2600" smtClean="0">
                <a:solidFill>
                  <a:srgbClr val="FF0000"/>
                </a:solidFill>
              </a:rPr>
              <a:t>数据字典</a:t>
            </a:r>
            <a:r>
              <a:rPr lang="zh-CN" altLang="en-US" sz="2600" smtClean="0"/>
              <a:t>来描述</a:t>
            </a:r>
          </a:p>
          <a:p>
            <a:pPr eaLnBrk="1" hangingPunct="1">
              <a:lnSpc>
                <a:spcPct val="150000"/>
              </a:lnSpc>
              <a:buFont typeface="Wingdings" pitchFamily="2" charset="2"/>
              <a:buNone/>
            </a:pPr>
            <a:r>
              <a:rPr lang="zh-CN" altLang="en-US" sz="3400" smtClean="0"/>
              <a:t> </a:t>
            </a:r>
          </a:p>
        </p:txBody>
      </p:sp>
      <p:sp>
        <p:nvSpPr>
          <p:cNvPr id="2" name="日期占位符 1"/>
          <p:cNvSpPr>
            <a:spLocks noGrp="1"/>
          </p:cNvSpPr>
          <p:nvPr>
            <p:ph type="dt" sz="half" idx="10"/>
          </p:nvPr>
        </p:nvSpPr>
        <p:spPr/>
        <p:txBody>
          <a:bodyPr/>
          <a:lstStyle/>
          <a:p>
            <a:pPr>
              <a:defRPr/>
            </a:pPr>
            <a:fld id="{72929645-F045-4B55-B4F9-324ADAC627E7}"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55</a:t>
            </a:fld>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58371" name="Rectangle 2"/>
          <p:cNvSpPr>
            <a:spLocks noGrp="1" noChangeArrowheads="1"/>
          </p:cNvSpPr>
          <p:nvPr>
            <p:ph type="title"/>
          </p:nvPr>
        </p:nvSpPr>
        <p:spPr/>
        <p:txBody>
          <a:bodyPr/>
          <a:lstStyle/>
          <a:p>
            <a:pPr eaLnBrk="1" hangingPunct="1"/>
            <a:r>
              <a:rPr lang="zh-CN" altLang="en-US" sz="3800" smtClean="0"/>
              <a:t>进一步分析和表达用户需求（续）</a:t>
            </a:r>
          </a:p>
        </p:txBody>
      </p:sp>
      <p:sp>
        <p:nvSpPr>
          <p:cNvPr id="58372" name="Rectangle 3"/>
          <p:cNvSpPr>
            <a:spLocks noGrp="1" noChangeArrowheads="1"/>
          </p:cNvSpPr>
          <p:nvPr>
            <p:ph type="body" idx="1"/>
          </p:nvPr>
        </p:nvSpPr>
        <p:spPr/>
        <p:txBody>
          <a:bodyPr/>
          <a:lstStyle/>
          <a:p>
            <a:pPr eaLnBrk="1" hangingPunct="1">
              <a:buNone/>
            </a:pPr>
            <a:r>
              <a:rPr lang="en-US" altLang="zh-CN" dirty="0" smtClean="0"/>
              <a:t>3</a:t>
            </a:r>
            <a:r>
              <a:rPr lang="zh-CN" altLang="en-US" dirty="0" smtClean="0"/>
              <a:t>．将分析结果</a:t>
            </a:r>
            <a:r>
              <a:rPr lang="en-US" altLang="zh-CN" dirty="0" smtClean="0"/>
              <a:t>--</a:t>
            </a:r>
            <a:r>
              <a:rPr lang="zh-CN" altLang="en-US" b="1" dirty="0" smtClean="0">
                <a:solidFill>
                  <a:srgbClr val="FF0000"/>
                </a:solidFill>
              </a:rPr>
              <a:t>用户需求规格说明书</a:t>
            </a:r>
            <a:r>
              <a:rPr lang="zh-CN" altLang="en-US" dirty="0" smtClean="0"/>
              <a:t>提交给用户，征得用户的认可（</a:t>
            </a:r>
            <a:r>
              <a:rPr lang="zh-CN" altLang="en-US" b="1" dirty="0" smtClean="0">
                <a:solidFill>
                  <a:srgbClr val="FF0000"/>
                </a:solidFill>
              </a:rPr>
              <a:t>需求确认</a:t>
            </a:r>
            <a:r>
              <a:rPr lang="zh-CN" altLang="en-US" dirty="0" smtClean="0"/>
              <a:t>）。</a:t>
            </a:r>
          </a:p>
        </p:txBody>
      </p:sp>
      <p:sp>
        <p:nvSpPr>
          <p:cNvPr id="2" name="日期占位符 1"/>
          <p:cNvSpPr>
            <a:spLocks noGrp="1"/>
          </p:cNvSpPr>
          <p:nvPr>
            <p:ph type="dt" sz="half" idx="10"/>
          </p:nvPr>
        </p:nvSpPr>
        <p:spPr/>
        <p:txBody>
          <a:bodyPr/>
          <a:lstStyle/>
          <a:p>
            <a:pPr>
              <a:defRPr/>
            </a:pPr>
            <a:fld id="{1CFDFF35-2CA9-4295-901F-D8CC8791CEEB}"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56</a:t>
            </a:fld>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59395" name="Rectangle 2"/>
          <p:cNvSpPr>
            <a:spLocks noGrp="1" noChangeArrowheads="1"/>
          </p:cNvSpPr>
          <p:nvPr>
            <p:ph type="title"/>
          </p:nvPr>
        </p:nvSpPr>
        <p:spPr/>
        <p:txBody>
          <a:bodyPr/>
          <a:lstStyle/>
          <a:p>
            <a:pPr eaLnBrk="1" hangingPunct="1"/>
            <a:r>
              <a:rPr lang="zh-CN" altLang="en-US" smtClean="0"/>
              <a:t>四、需求分析小结</a:t>
            </a:r>
          </a:p>
        </p:txBody>
      </p:sp>
      <p:pic>
        <p:nvPicPr>
          <p:cNvPr id="59397" name="Picture 4" descr="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43608" y="1844824"/>
            <a:ext cx="71628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89E8B0E9-F5AF-4B44-8654-10680DE33C47}"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57</a:t>
            </a:fld>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60419" name="Rectangle 2"/>
          <p:cNvSpPr>
            <a:spLocks noGrp="1" noChangeArrowheads="1"/>
          </p:cNvSpPr>
          <p:nvPr>
            <p:ph type="title"/>
          </p:nvPr>
        </p:nvSpPr>
        <p:spPr/>
        <p:txBody>
          <a:bodyPr/>
          <a:lstStyle/>
          <a:p>
            <a:pPr eaLnBrk="1" hangingPunct="1"/>
            <a:r>
              <a:rPr lang="zh-CN" altLang="en-US" smtClean="0"/>
              <a:t>需求分析小结（续）</a:t>
            </a:r>
          </a:p>
        </p:txBody>
      </p:sp>
      <p:sp>
        <p:nvSpPr>
          <p:cNvPr id="60420" name="Rectangle 3"/>
          <p:cNvSpPr>
            <a:spLocks noGrp="1" noChangeArrowheads="1"/>
          </p:cNvSpPr>
          <p:nvPr>
            <p:ph type="body" idx="1"/>
          </p:nvPr>
        </p:nvSpPr>
        <p:spPr>
          <a:xfrm>
            <a:off x="533400" y="1905000"/>
            <a:ext cx="8305800" cy="4114800"/>
          </a:xfrm>
        </p:spPr>
        <p:txBody>
          <a:bodyPr/>
          <a:lstStyle/>
          <a:p>
            <a:pPr eaLnBrk="1" hangingPunct="1">
              <a:lnSpc>
                <a:spcPct val="110000"/>
              </a:lnSpc>
              <a:buFont typeface="Wingdings" pitchFamily="2" charset="2"/>
              <a:buNone/>
            </a:pPr>
            <a:r>
              <a:rPr lang="zh-CN" altLang="en-US" sz="2100" dirty="0" smtClean="0"/>
              <a:t>实例：假设我们要开发一个学校管理系统。</a:t>
            </a:r>
          </a:p>
          <a:p>
            <a:pPr eaLnBrk="1" hangingPunct="1">
              <a:lnSpc>
                <a:spcPct val="110000"/>
              </a:lnSpc>
              <a:buFont typeface="Wingdings" pitchFamily="2" charset="2"/>
              <a:buNone/>
            </a:pPr>
            <a:r>
              <a:rPr lang="en-US" altLang="zh-CN" sz="2100" dirty="0" smtClean="0"/>
              <a:t>1</a:t>
            </a:r>
            <a:r>
              <a:rPr lang="zh-CN" altLang="en-US" sz="2100" dirty="0" smtClean="0"/>
              <a:t>．经过可行性分析和初步需求调查，抽象出该系统最高层数据流图，该系统由</a:t>
            </a:r>
            <a:r>
              <a:rPr lang="zh-CN" altLang="en-US" sz="2100" dirty="0" smtClean="0">
                <a:solidFill>
                  <a:srgbClr val="FF0000"/>
                </a:solidFill>
              </a:rPr>
              <a:t>教师管理子系统</a:t>
            </a:r>
            <a:r>
              <a:rPr lang="zh-CN" altLang="en-US" sz="2100" dirty="0" smtClean="0"/>
              <a:t>、</a:t>
            </a:r>
            <a:r>
              <a:rPr lang="zh-CN" altLang="en-US" sz="2100" dirty="0" smtClean="0">
                <a:solidFill>
                  <a:srgbClr val="FF0000"/>
                </a:solidFill>
              </a:rPr>
              <a:t>学生管理子系统</a:t>
            </a:r>
            <a:r>
              <a:rPr lang="zh-CN" altLang="en-US" sz="2100" dirty="0" smtClean="0"/>
              <a:t>、</a:t>
            </a:r>
            <a:r>
              <a:rPr lang="zh-CN" altLang="en-US" sz="2100" dirty="0" smtClean="0">
                <a:solidFill>
                  <a:srgbClr val="FF0000"/>
                </a:solidFill>
              </a:rPr>
              <a:t>后勤管理子系统</a:t>
            </a:r>
            <a:r>
              <a:rPr lang="zh-CN" altLang="en-US" sz="2100" dirty="0" smtClean="0"/>
              <a:t>组成，每个子系统分别配备一个开发小组。</a:t>
            </a:r>
          </a:p>
          <a:p>
            <a:pPr eaLnBrk="1" hangingPunct="1">
              <a:lnSpc>
                <a:spcPct val="110000"/>
              </a:lnSpc>
              <a:buFont typeface="Wingdings" pitchFamily="2" charset="2"/>
              <a:buNone/>
            </a:pPr>
            <a:r>
              <a:rPr lang="en-US" altLang="zh-CN" sz="2100" dirty="0" smtClean="0"/>
              <a:t>2</a:t>
            </a:r>
            <a:r>
              <a:rPr lang="zh-CN" altLang="en-US" sz="2100" dirty="0" smtClean="0"/>
              <a:t>．进一步细化各个子系统。</a:t>
            </a:r>
          </a:p>
          <a:p>
            <a:pPr eaLnBrk="1" hangingPunct="1">
              <a:lnSpc>
                <a:spcPct val="110000"/>
              </a:lnSpc>
              <a:buFont typeface="Wingdings" pitchFamily="2" charset="2"/>
              <a:buNone/>
            </a:pPr>
            <a:r>
              <a:rPr lang="zh-CN" altLang="en-US" sz="2100" dirty="0" smtClean="0"/>
              <a:t>	其中学生管理子系统开发小组通过进行进一步的需求调查，明确了该子系统的主要功能是进行</a:t>
            </a:r>
            <a:r>
              <a:rPr lang="zh-CN" altLang="en-US" sz="2100" dirty="0" smtClean="0">
                <a:solidFill>
                  <a:srgbClr val="FF0000"/>
                </a:solidFill>
              </a:rPr>
              <a:t>学籍管理</a:t>
            </a:r>
            <a:r>
              <a:rPr lang="zh-CN" altLang="en-US" sz="2100" dirty="0" smtClean="0"/>
              <a:t>和</a:t>
            </a:r>
            <a:r>
              <a:rPr lang="zh-CN" altLang="en-US" sz="2100" dirty="0" smtClean="0">
                <a:solidFill>
                  <a:srgbClr val="FF0000"/>
                </a:solidFill>
              </a:rPr>
              <a:t>课程管理</a:t>
            </a:r>
            <a:r>
              <a:rPr lang="zh-CN" altLang="en-US" sz="2100" dirty="0" smtClean="0"/>
              <a:t>，包括</a:t>
            </a:r>
            <a:r>
              <a:rPr lang="zh-CN" altLang="en-US" sz="2100" dirty="0" smtClean="0">
                <a:solidFill>
                  <a:srgbClr val="FF0000"/>
                </a:solidFill>
              </a:rPr>
              <a:t>学生报到</a:t>
            </a:r>
            <a:r>
              <a:rPr lang="zh-CN" altLang="en-US" sz="2100" dirty="0" smtClean="0"/>
              <a:t>、</a:t>
            </a:r>
            <a:r>
              <a:rPr lang="zh-CN" altLang="en-US" sz="2100" dirty="0" smtClean="0">
                <a:solidFill>
                  <a:srgbClr val="FF0000"/>
                </a:solidFill>
              </a:rPr>
              <a:t>入学</a:t>
            </a:r>
            <a:r>
              <a:rPr lang="zh-CN" altLang="en-US" sz="2100" dirty="0" smtClean="0"/>
              <a:t>、</a:t>
            </a:r>
            <a:r>
              <a:rPr lang="zh-CN" altLang="en-US" sz="2100" dirty="0" smtClean="0">
                <a:solidFill>
                  <a:srgbClr val="FF0000"/>
                </a:solidFill>
              </a:rPr>
              <a:t>毕业</a:t>
            </a:r>
            <a:r>
              <a:rPr lang="zh-CN" altLang="en-US" sz="2100" dirty="0" smtClean="0"/>
              <a:t>的管理，学生</a:t>
            </a:r>
            <a:r>
              <a:rPr lang="zh-CN" altLang="en-US" sz="2100" dirty="0" smtClean="0">
                <a:solidFill>
                  <a:srgbClr val="FF0000"/>
                </a:solidFill>
              </a:rPr>
              <a:t>上课情况</a:t>
            </a:r>
            <a:r>
              <a:rPr lang="zh-CN" altLang="en-US" sz="2100" dirty="0" smtClean="0"/>
              <a:t>的管理。通过详细的信息流程分析和数据收集后，他们生成了该子系统的数据流图。</a:t>
            </a:r>
          </a:p>
        </p:txBody>
      </p:sp>
      <p:sp>
        <p:nvSpPr>
          <p:cNvPr id="2" name="日期占位符 1"/>
          <p:cNvSpPr>
            <a:spLocks noGrp="1"/>
          </p:cNvSpPr>
          <p:nvPr>
            <p:ph type="dt" sz="half" idx="10"/>
          </p:nvPr>
        </p:nvSpPr>
        <p:spPr/>
        <p:txBody>
          <a:bodyPr/>
          <a:lstStyle/>
          <a:p>
            <a:pPr>
              <a:defRPr/>
            </a:pPr>
            <a:fld id="{75C71629-F85B-467F-A67A-4CE3BC5011F0}"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58</a:t>
            </a:fld>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61443" name="Rectangle 2"/>
          <p:cNvSpPr>
            <a:spLocks noGrp="1" noChangeArrowheads="1"/>
          </p:cNvSpPr>
          <p:nvPr>
            <p:ph type="title"/>
          </p:nvPr>
        </p:nvSpPr>
        <p:spPr/>
        <p:txBody>
          <a:bodyPr/>
          <a:lstStyle/>
          <a:p>
            <a:pPr eaLnBrk="1" hangingPunct="1"/>
            <a:r>
              <a:rPr lang="zh-CN" altLang="en-US" smtClean="0"/>
              <a:t>需求分析</a:t>
            </a:r>
          </a:p>
        </p:txBody>
      </p:sp>
      <p:sp>
        <p:nvSpPr>
          <p:cNvPr id="61444" name="Rectangle 3"/>
          <p:cNvSpPr>
            <a:spLocks noGrp="1" noChangeArrowheads="1"/>
          </p:cNvSpPr>
          <p:nvPr>
            <p:ph type="body" idx="1"/>
          </p:nvPr>
        </p:nvSpPr>
        <p:spPr/>
        <p:txBody>
          <a:bodyPr/>
          <a:lstStyle/>
          <a:p>
            <a:pPr eaLnBrk="1" hangingPunct="1">
              <a:lnSpc>
                <a:spcPct val="160000"/>
              </a:lnSpc>
            </a:pPr>
            <a:r>
              <a:rPr lang="zh-CN" altLang="en-US" dirty="0" smtClean="0"/>
              <a:t>需求分析的任务</a:t>
            </a:r>
          </a:p>
          <a:p>
            <a:pPr eaLnBrk="1" hangingPunct="1">
              <a:lnSpc>
                <a:spcPct val="160000"/>
              </a:lnSpc>
            </a:pPr>
            <a:r>
              <a:rPr lang="zh-CN" altLang="en-US" dirty="0" smtClean="0"/>
              <a:t>需求分析的方法</a:t>
            </a:r>
          </a:p>
          <a:p>
            <a:pPr eaLnBrk="1" hangingPunct="1">
              <a:lnSpc>
                <a:spcPct val="160000"/>
              </a:lnSpc>
            </a:pPr>
            <a:r>
              <a:rPr lang="zh-CN" altLang="en-US" dirty="0" smtClean="0">
                <a:solidFill>
                  <a:schemeClr val="accent2"/>
                </a:solidFill>
              </a:rPr>
              <a:t>数据字典</a:t>
            </a:r>
          </a:p>
        </p:txBody>
      </p:sp>
      <p:sp>
        <p:nvSpPr>
          <p:cNvPr id="2" name="日期占位符 1"/>
          <p:cNvSpPr>
            <a:spLocks noGrp="1"/>
          </p:cNvSpPr>
          <p:nvPr>
            <p:ph type="dt" sz="half" idx="10"/>
          </p:nvPr>
        </p:nvSpPr>
        <p:spPr/>
        <p:txBody>
          <a:bodyPr/>
          <a:lstStyle/>
          <a:p>
            <a:pPr>
              <a:defRPr/>
            </a:pPr>
            <a:fld id="{4A9908A7-8B0D-4942-9A75-08C79227017C}"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59</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8195" name="Rectangle 2"/>
          <p:cNvSpPr>
            <a:spLocks noGrp="1" noChangeArrowheads="1"/>
          </p:cNvSpPr>
          <p:nvPr>
            <p:ph type="title"/>
          </p:nvPr>
        </p:nvSpPr>
        <p:spPr/>
        <p:txBody>
          <a:bodyPr/>
          <a:lstStyle/>
          <a:p>
            <a:pPr eaLnBrk="1" hangingPunct="1"/>
            <a:r>
              <a:rPr lang="zh-CN" altLang="en-US" sz="2900" smtClean="0"/>
              <a:t>数据库设计人员应该具备的技术和知识</a:t>
            </a:r>
            <a:endParaRPr lang="zh-CN" altLang="en-US" smtClean="0"/>
          </a:p>
        </p:txBody>
      </p:sp>
      <p:sp>
        <p:nvSpPr>
          <p:cNvPr id="8196" name="Rectangle 3"/>
          <p:cNvSpPr>
            <a:spLocks noGrp="1" noChangeArrowheads="1"/>
          </p:cNvSpPr>
          <p:nvPr>
            <p:ph type="body" idx="1"/>
          </p:nvPr>
        </p:nvSpPr>
        <p:spPr/>
        <p:txBody>
          <a:bodyPr/>
          <a:lstStyle/>
          <a:p>
            <a:pPr eaLnBrk="1" hangingPunct="1">
              <a:lnSpc>
                <a:spcPct val="110000"/>
              </a:lnSpc>
              <a:spcBef>
                <a:spcPct val="30000"/>
              </a:spcBef>
              <a:spcAft>
                <a:spcPct val="20000"/>
              </a:spcAft>
            </a:pPr>
            <a:r>
              <a:rPr lang="zh-CN" altLang="en-US" smtClean="0"/>
              <a:t>数据库的基本知识和数据库设计技术</a:t>
            </a:r>
          </a:p>
          <a:p>
            <a:pPr eaLnBrk="1" hangingPunct="1">
              <a:lnSpc>
                <a:spcPct val="110000"/>
              </a:lnSpc>
              <a:spcBef>
                <a:spcPct val="30000"/>
              </a:spcBef>
              <a:spcAft>
                <a:spcPct val="20000"/>
              </a:spcAft>
            </a:pPr>
            <a:r>
              <a:rPr lang="zh-CN" altLang="en-US" smtClean="0"/>
              <a:t>计算机科学的基础知识和程序设计的方法和技巧</a:t>
            </a:r>
          </a:p>
          <a:p>
            <a:pPr eaLnBrk="1" hangingPunct="1">
              <a:lnSpc>
                <a:spcPct val="110000"/>
              </a:lnSpc>
              <a:spcBef>
                <a:spcPct val="30000"/>
              </a:spcBef>
              <a:spcAft>
                <a:spcPct val="20000"/>
              </a:spcAft>
            </a:pPr>
            <a:r>
              <a:rPr lang="zh-CN" altLang="en-US" smtClean="0"/>
              <a:t>软件工程的原理和方法</a:t>
            </a:r>
          </a:p>
          <a:p>
            <a:pPr eaLnBrk="1" hangingPunct="1">
              <a:lnSpc>
                <a:spcPct val="110000"/>
              </a:lnSpc>
              <a:spcBef>
                <a:spcPct val="30000"/>
              </a:spcBef>
              <a:spcAft>
                <a:spcPct val="20000"/>
              </a:spcAft>
            </a:pPr>
            <a:r>
              <a:rPr lang="zh-CN" altLang="en-US" smtClean="0"/>
              <a:t>应用领域的知识</a:t>
            </a:r>
          </a:p>
        </p:txBody>
      </p:sp>
      <p:sp>
        <p:nvSpPr>
          <p:cNvPr id="2" name="日期占位符 1"/>
          <p:cNvSpPr>
            <a:spLocks noGrp="1"/>
          </p:cNvSpPr>
          <p:nvPr>
            <p:ph type="dt" sz="half" idx="10"/>
          </p:nvPr>
        </p:nvSpPr>
        <p:spPr/>
        <p:txBody>
          <a:bodyPr/>
          <a:lstStyle/>
          <a:p>
            <a:pPr>
              <a:defRPr/>
            </a:pPr>
            <a:fld id="{73380FFF-1839-4264-AC9E-0D702E9BBD7F}"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Effect transition="in" filter="fade">
                                      <p:cBhvr>
                                        <p:cTn id="7" dur="1000"/>
                                        <p:tgtEl>
                                          <p:spTgt spid="8196">
                                            <p:txEl>
                                              <p:pRg st="0" end="0"/>
                                            </p:txEl>
                                          </p:spTgt>
                                        </p:tgtEl>
                                      </p:cBhvr>
                                    </p:animEffect>
                                    <p:anim calcmode="lin" valueType="num">
                                      <p:cBhvr>
                                        <p:cTn id="8" dur="1000" fill="hold"/>
                                        <p:tgtEl>
                                          <p:spTgt spid="819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19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196">
                                            <p:txEl>
                                              <p:pRg st="1" end="1"/>
                                            </p:txEl>
                                          </p:spTgt>
                                        </p:tgtEl>
                                        <p:attrNameLst>
                                          <p:attrName>style.visibility</p:attrName>
                                        </p:attrNameLst>
                                      </p:cBhvr>
                                      <p:to>
                                        <p:strVal val="visible"/>
                                      </p:to>
                                    </p:set>
                                    <p:animEffect transition="in" filter="fade">
                                      <p:cBhvr>
                                        <p:cTn id="14" dur="1000"/>
                                        <p:tgtEl>
                                          <p:spTgt spid="8196">
                                            <p:txEl>
                                              <p:pRg st="1" end="1"/>
                                            </p:txEl>
                                          </p:spTgt>
                                        </p:tgtEl>
                                      </p:cBhvr>
                                    </p:animEffect>
                                    <p:anim calcmode="lin" valueType="num">
                                      <p:cBhvr>
                                        <p:cTn id="15" dur="1000" fill="hold"/>
                                        <p:tgtEl>
                                          <p:spTgt spid="819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19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196">
                                            <p:txEl>
                                              <p:pRg st="2" end="2"/>
                                            </p:txEl>
                                          </p:spTgt>
                                        </p:tgtEl>
                                        <p:attrNameLst>
                                          <p:attrName>style.visibility</p:attrName>
                                        </p:attrNameLst>
                                      </p:cBhvr>
                                      <p:to>
                                        <p:strVal val="visible"/>
                                      </p:to>
                                    </p:set>
                                    <p:animEffect transition="in" filter="fade">
                                      <p:cBhvr>
                                        <p:cTn id="21" dur="1000"/>
                                        <p:tgtEl>
                                          <p:spTgt spid="8196">
                                            <p:txEl>
                                              <p:pRg st="2" end="2"/>
                                            </p:txEl>
                                          </p:spTgt>
                                        </p:tgtEl>
                                      </p:cBhvr>
                                    </p:animEffect>
                                    <p:anim calcmode="lin" valueType="num">
                                      <p:cBhvr>
                                        <p:cTn id="22" dur="1000" fill="hold"/>
                                        <p:tgtEl>
                                          <p:spTgt spid="819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19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196">
                                            <p:txEl>
                                              <p:pRg st="3" end="3"/>
                                            </p:txEl>
                                          </p:spTgt>
                                        </p:tgtEl>
                                        <p:attrNameLst>
                                          <p:attrName>style.visibility</p:attrName>
                                        </p:attrNameLst>
                                      </p:cBhvr>
                                      <p:to>
                                        <p:strVal val="visible"/>
                                      </p:to>
                                    </p:set>
                                    <p:animEffect transition="in" filter="fade">
                                      <p:cBhvr>
                                        <p:cTn id="28" dur="1000"/>
                                        <p:tgtEl>
                                          <p:spTgt spid="8196">
                                            <p:txEl>
                                              <p:pRg st="3" end="3"/>
                                            </p:txEl>
                                          </p:spTgt>
                                        </p:tgtEl>
                                      </p:cBhvr>
                                    </p:animEffect>
                                    <p:anim calcmode="lin" valueType="num">
                                      <p:cBhvr>
                                        <p:cTn id="29" dur="1000" fill="hold"/>
                                        <p:tgtEl>
                                          <p:spTgt spid="819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819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62467" name="Rectangle 2"/>
          <p:cNvSpPr>
            <a:spLocks noGrp="1" noChangeArrowheads="1"/>
          </p:cNvSpPr>
          <p:nvPr>
            <p:ph type="title"/>
          </p:nvPr>
        </p:nvSpPr>
        <p:spPr/>
        <p:txBody>
          <a:bodyPr/>
          <a:lstStyle/>
          <a:p>
            <a:pPr eaLnBrk="1" hangingPunct="1"/>
            <a:r>
              <a:rPr lang="zh-CN" altLang="en-US" smtClean="0"/>
              <a:t>数据字典</a:t>
            </a:r>
          </a:p>
        </p:txBody>
      </p:sp>
      <p:sp>
        <p:nvSpPr>
          <p:cNvPr id="62468" name="Rectangle 3"/>
          <p:cNvSpPr>
            <a:spLocks noGrp="1" noChangeArrowheads="1"/>
          </p:cNvSpPr>
          <p:nvPr>
            <p:ph type="body" idx="1"/>
          </p:nvPr>
        </p:nvSpPr>
        <p:spPr/>
        <p:txBody>
          <a:bodyPr/>
          <a:lstStyle/>
          <a:p>
            <a:pPr eaLnBrk="1" hangingPunct="1">
              <a:lnSpc>
                <a:spcPct val="180000"/>
              </a:lnSpc>
              <a:buFont typeface="Wingdings" pitchFamily="2" charset="2"/>
              <a:buNone/>
            </a:pPr>
            <a:r>
              <a:rPr lang="zh-CN" altLang="en-US" smtClean="0"/>
              <a:t>一、数据字典的</a:t>
            </a:r>
            <a:r>
              <a:rPr lang="zh-CN" altLang="en-US" smtClean="0">
                <a:solidFill>
                  <a:srgbClr val="FF0000"/>
                </a:solidFill>
              </a:rPr>
              <a:t>用途</a:t>
            </a:r>
          </a:p>
          <a:p>
            <a:pPr eaLnBrk="1" hangingPunct="1">
              <a:lnSpc>
                <a:spcPct val="180000"/>
              </a:lnSpc>
              <a:buFont typeface="Wingdings" pitchFamily="2" charset="2"/>
              <a:buNone/>
            </a:pPr>
            <a:r>
              <a:rPr lang="zh-CN" altLang="en-US" smtClean="0"/>
              <a:t>二、数据字典的</a:t>
            </a:r>
            <a:r>
              <a:rPr lang="zh-CN" altLang="en-US" smtClean="0">
                <a:solidFill>
                  <a:srgbClr val="FF0000"/>
                </a:solidFill>
              </a:rPr>
              <a:t>内容</a:t>
            </a:r>
          </a:p>
        </p:txBody>
      </p:sp>
      <p:sp>
        <p:nvSpPr>
          <p:cNvPr id="2" name="日期占位符 1"/>
          <p:cNvSpPr>
            <a:spLocks noGrp="1"/>
          </p:cNvSpPr>
          <p:nvPr>
            <p:ph type="dt" sz="half" idx="10"/>
          </p:nvPr>
        </p:nvSpPr>
        <p:spPr/>
        <p:txBody>
          <a:bodyPr/>
          <a:lstStyle/>
          <a:p>
            <a:pPr>
              <a:defRPr/>
            </a:pPr>
            <a:fld id="{1607805A-B1E3-4AB1-814D-EFD079A4BC7A}"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60</a:t>
            </a:fld>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63491" name="Rectangle 2"/>
          <p:cNvSpPr>
            <a:spLocks noGrp="1" noChangeArrowheads="1"/>
          </p:cNvSpPr>
          <p:nvPr>
            <p:ph type="title"/>
          </p:nvPr>
        </p:nvSpPr>
        <p:spPr/>
        <p:txBody>
          <a:bodyPr/>
          <a:lstStyle/>
          <a:p>
            <a:pPr eaLnBrk="1" hangingPunct="1"/>
            <a:r>
              <a:rPr lang="zh-CN" altLang="en-US" smtClean="0"/>
              <a:t>一、数据字典的用途</a:t>
            </a:r>
          </a:p>
        </p:txBody>
      </p:sp>
      <p:sp>
        <p:nvSpPr>
          <p:cNvPr id="63492" name="Rectangle 3"/>
          <p:cNvSpPr>
            <a:spLocks noGrp="1" noChangeArrowheads="1"/>
          </p:cNvSpPr>
          <p:nvPr>
            <p:ph type="body" idx="1"/>
          </p:nvPr>
        </p:nvSpPr>
        <p:spPr/>
        <p:txBody>
          <a:bodyPr/>
          <a:lstStyle/>
          <a:p>
            <a:pPr eaLnBrk="1" hangingPunct="1">
              <a:lnSpc>
                <a:spcPct val="180000"/>
              </a:lnSpc>
            </a:pPr>
            <a:r>
              <a:rPr lang="zh-CN" altLang="en-US" sz="2600" dirty="0" smtClean="0"/>
              <a:t>数据字典是各类</a:t>
            </a:r>
            <a:r>
              <a:rPr lang="zh-CN" altLang="en-US" sz="2600" dirty="0" smtClean="0">
                <a:solidFill>
                  <a:srgbClr val="FF0000"/>
                </a:solidFill>
              </a:rPr>
              <a:t>数据描述的集合</a:t>
            </a:r>
          </a:p>
          <a:p>
            <a:pPr eaLnBrk="1" hangingPunct="1">
              <a:lnSpc>
                <a:spcPct val="140000"/>
              </a:lnSpc>
            </a:pPr>
            <a:r>
              <a:rPr lang="zh-CN" altLang="en-US" sz="2600" dirty="0" smtClean="0"/>
              <a:t>数据字典是</a:t>
            </a:r>
            <a:r>
              <a:rPr lang="zh-CN" altLang="en-US" sz="2600" dirty="0" smtClean="0">
                <a:solidFill>
                  <a:srgbClr val="FF0000"/>
                </a:solidFill>
              </a:rPr>
              <a:t>进行详细的数据收集和数据分析所获得的主要结果</a:t>
            </a:r>
          </a:p>
          <a:p>
            <a:pPr eaLnBrk="1" hangingPunct="1">
              <a:lnSpc>
                <a:spcPct val="180000"/>
              </a:lnSpc>
            </a:pPr>
            <a:r>
              <a:rPr lang="zh-CN" altLang="en-US" sz="2600" dirty="0" smtClean="0">
                <a:solidFill>
                  <a:srgbClr val="FF0000"/>
                </a:solidFill>
              </a:rPr>
              <a:t>数据字典</a:t>
            </a:r>
            <a:r>
              <a:rPr lang="zh-CN" altLang="en-US" sz="2600" dirty="0" smtClean="0"/>
              <a:t>在数据库设计中占有很重要的地位</a:t>
            </a:r>
          </a:p>
          <a:p>
            <a:pPr eaLnBrk="1" hangingPunct="1"/>
            <a:endParaRPr lang="en-US" altLang="zh-CN" dirty="0" smtClean="0"/>
          </a:p>
        </p:txBody>
      </p:sp>
      <p:sp>
        <p:nvSpPr>
          <p:cNvPr id="2" name="日期占位符 1"/>
          <p:cNvSpPr>
            <a:spLocks noGrp="1"/>
          </p:cNvSpPr>
          <p:nvPr>
            <p:ph type="dt" sz="half" idx="10"/>
          </p:nvPr>
        </p:nvSpPr>
        <p:spPr/>
        <p:txBody>
          <a:bodyPr/>
          <a:lstStyle/>
          <a:p>
            <a:pPr>
              <a:defRPr/>
            </a:pPr>
            <a:fld id="{53384CF9-030D-4187-97F2-89BD39AA4A95}"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61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 calcmode="lin" valueType="num">
                                      <p:cBhvr additive="base">
                                        <p:cTn id="7" dur="500" fill="hold"/>
                                        <p:tgtEl>
                                          <p:spTgt spid="634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492">
                                            <p:txEl>
                                              <p:pRg st="1" end="1"/>
                                            </p:txEl>
                                          </p:spTgt>
                                        </p:tgtEl>
                                        <p:attrNameLst>
                                          <p:attrName>style.visibility</p:attrName>
                                        </p:attrNameLst>
                                      </p:cBhvr>
                                      <p:to>
                                        <p:strVal val="visible"/>
                                      </p:to>
                                    </p:set>
                                    <p:anim calcmode="lin" valueType="num">
                                      <p:cBhvr additive="base">
                                        <p:cTn id="13" dur="500" fill="hold"/>
                                        <p:tgtEl>
                                          <p:spTgt spid="6349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4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492">
                                            <p:txEl>
                                              <p:pRg st="2" end="2"/>
                                            </p:txEl>
                                          </p:spTgt>
                                        </p:tgtEl>
                                        <p:attrNameLst>
                                          <p:attrName>style.visibility</p:attrName>
                                        </p:attrNameLst>
                                      </p:cBhvr>
                                      <p:to>
                                        <p:strVal val="visible"/>
                                      </p:to>
                                    </p:set>
                                    <p:anim calcmode="lin" valueType="num">
                                      <p:cBhvr additive="base">
                                        <p:cTn id="19" dur="500" fill="hold"/>
                                        <p:tgtEl>
                                          <p:spTgt spid="6349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49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64515" name="Rectangle 2"/>
          <p:cNvSpPr>
            <a:spLocks noGrp="1" noChangeArrowheads="1"/>
          </p:cNvSpPr>
          <p:nvPr>
            <p:ph type="title"/>
          </p:nvPr>
        </p:nvSpPr>
        <p:spPr/>
        <p:txBody>
          <a:bodyPr/>
          <a:lstStyle/>
          <a:p>
            <a:pPr eaLnBrk="1" hangingPunct="1"/>
            <a:r>
              <a:rPr lang="zh-CN" altLang="en-US" smtClean="0"/>
              <a:t>二、数据字典的内容</a:t>
            </a:r>
          </a:p>
        </p:txBody>
      </p:sp>
      <p:sp>
        <p:nvSpPr>
          <p:cNvPr id="64516" name="Rectangle 3"/>
          <p:cNvSpPr>
            <a:spLocks noGrp="1" noChangeArrowheads="1"/>
          </p:cNvSpPr>
          <p:nvPr>
            <p:ph type="body" idx="1"/>
          </p:nvPr>
        </p:nvSpPr>
        <p:spPr>
          <a:xfrm>
            <a:off x="533400" y="1628800"/>
            <a:ext cx="8382000" cy="4467200"/>
          </a:xfrm>
        </p:spPr>
        <p:txBody>
          <a:bodyPr/>
          <a:lstStyle/>
          <a:p>
            <a:pPr eaLnBrk="1" hangingPunct="1">
              <a:lnSpc>
                <a:spcPct val="90000"/>
              </a:lnSpc>
            </a:pPr>
            <a:r>
              <a:rPr lang="zh-CN" altLang="en-US" sz="2600" smtClean="0"/>
              <a:t>数据字典的内容</a:t>
            </a:r>
          </a:p>
          <a:p>
            <a:pPr lvl="1" eaLnBrk="1" hangingPunct="1">
              <a:lnSpc>
                <a:spcPct val="90000"/>
              </a:lnSpc>
            </a:pPr>
            <a:r>
              <a:rPr lang="zh-CN" altLang="en-US" sz="2200" smtClean="0"/>
              <a:t>数据项</a:t>
            </a:r>
          </a:p>
          <a:p>
            <a:pPr lvl="1" eaLnBrk="1" hangingPunct="1">
              <a:lnSpc>
                <a:spcPct val="90000"/>
              </a:lnSpc>
            </a:pPr>
            <a:r>
              <a:rPr lang="zh-CN" altLang="en-US" sz="2200" smtClean="0"/>
              <a:t>数据结构</a:t>
            </a:r>
          </a:p>
          <a:p>
            <a:pPr lvl="1" eaLnBrk="1" hangingPunct="1">
              <a:lnSpc>
                <a:spcPct val="90000"/>
              </a:lnSpc>
            </a:pPr>
            <a:r>
              <a:rPr lang="zh-CN" altLang="en-US" sz="2200" smtClean="0"/>
              <a:t>数据流</a:t>
            </a:r>
          </a:p>
          <a:p>
            <a:pPr lvl="1" eaLnBrk="1" hangingPunct="1">
              <a:lnSpc>
                <a:spcPct val="90000"/>
              </a:lnSpc>
            </a:pPr>
            <a:r>
              <a:rPr lang="zh-CN" altLang="en-US" sz="2200" smtClean="0"/>
              <a:t>数据存储</a:t>
            </a:r>
          </a:p>
          <a:p>
            <a:pPr lvl="1" eaLnBrk="1" hangingPunct="1">
              <a:lnSpc>
                <a:spcPct val="90000"/>
              </a:lnSpc>
            </a:pPr>
            <a:r>
              <a:rPr lang="zh-CN" altLang="en-US" sz="2200" smtClean="0"/>
              <a:t>处理过程</a:t>
            </a:r>
          </a:p>
          <a:p>
            <a:pPr eaLnBrk="1" hangingPunct="1">
              <a:lnSpc>
                <a:spcPct val="90000"/>
              </a:lnSpc>
            </a:pPr>
            <a:r>
              <a:rPr lang="zh-CN" altLang="en-US" sz="2600" smtClean="0"/>
              <a:t> 数据项是数据的</a:t>
            </a:r>
            <a:r>
              <a:rPr lang="zh-CN" altLang="en-US" sz="2600" smtClean="0">
                <a:solidFill>
                  <a:srgbClr val="FF0000"/>
                </a:solidFill>
              </a:rPr>
              <a:t>最小组成单位</a:t>
            </a:r>
          </a:p>
          <a:p>
            <a:pPr eaLnBrk="1" hangingPunct="1">
              <a:lnSpc>
                <a:spcPct val="90000"/>
              </a:lnSpc>
            </a:pPr>
            <a:r>
              <a:rPr lang="zh-CN" altLang="en-US" sz="2600" smtClean="0"/>
              <a:t> </a:t>
            </a:r>
            <a:r>
              <a:rPr lang="zh-CN" altLang="en-US" sz="2600" smtClean="0">
                <a:solidFill>
                  <a:srgbClr val="FF0000"/>
                </a:solidFill>
              </a:rPr>
              <a:t>若干个数据项可以组成一个数据结构</a:t>
            </a:r>
          </a:p>
          <a:p>
            <a:pPr eaLnBrk="1" hangingPunct="1">
              <a:lnSpc>
                <a:spcPct val="90000"/>
              </a:lnSpc>
            </a:pPr>
            <a:r>
              <a:rPr lang="zh-CN" altLang="en-US" sz="2600" smtClean="0"/>
              <a:t> 数据字典通过对</a:t>
            </a:r>
            <a:r>
              <a:rPr lang="zh-CN" altLang="en-US" sz="2600" smtClean="0">
                <a:solidFill>
                  <a:srgbClr val="FF0000"/>
                </a:solidFill>
              </a:rPr>
              <a:t>数据项和数据结构</a:t>
            </a:r>
            <a:r>
              <a:rPr lang="zh-CN" altLang="en-US" sz="2600" smtClean="0"/>
              <a:t>的定义来描述数据流、数据存储的逻辑内容。</a:t>
            </a:r>
          </a:p>
        </p:txBody>
      </p:sp>
      <p:sp>
        <p:nvSpPr>
          <p:cNvPr id="2" name="日期占位符 1"/>
          <p:cNvSpPr>
            <a:spLocks noGrp="1"/>
          </p:cNvSpPr>
          <p:nvPr>
            <p:ph type="dt" sz="half" idx="10"/>
          </p:nvPr>
        </p:nvSpPr>
        <p:spPr/>
        <p:txBody>
          <a:bodyPr/>
          <a:lstStyle/>
          <a:p>
            <a:pPr>
              <a:defRPr/>
            </a:pPr>
            <a:fld id="{C3A87D9E-F793-4237-B1E3-150018D7B4E7}"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62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516">
                                            <p:txEl>
                                              <p:pRg st="0" end="0"/>
                                            </p:txEl>
                                          </p:spTgt>
                                        </p:tgtEl>
                                        <p:attrNameLst>
                                          <p:attrName>style.visibility</p:attrName>
                                        </p:attrNameLst>
                                      </p:cBhvr>
                                      <p:to>
                                        <p:strVal val="visible"/>
                                      </p:to>
                                    </p:set>
                                    <p:anim calcmode="lin" valueType="num">
                                      <p:cBhvr additive="base">
                                        <p:cTn id="7" dur="500" fill="hold"/>
                                        <p:tgtEl>
                                          <p:spTgt spid="645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4516">
                                            <p:txEl>
                                              <p:pRg st="1" end="1"/>
                                            </p:txEl>
                                          </p:spTgt>
                                        </p:tgtEl>
                                        <p:attrNameLst>
                                          <p:attrName>style.visibility</p:attrName>
                                        </p:attrNameLst>
                                      </p:cBhvr>
                                      <p:to>
                                        <p:strVal val="visible"/>
                                      </p:to>
                                    </p:set>
                                    <p:anim calcmode="lin" valueType="num">
                                      <p:cBhvr additive="base">
                                        <p:cTn id="11" dur="500" fill="hold"/>
                                        <p:tgtEl>
                                          <p:spTgt spid="6451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451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4516">
                                            <p:txEl>
                                              <p:pRg st="2" end="2"/>
                                            </p:txEl>
                                          </p:spTgt>
                                        </p:tgtEl>
                                        <p:attrNameLst>
                                          <p:attrName>style.visibility</p:attrName>
                                        </p:attrNameLst>
                                      </p:cBhvr>
                                      <p:to>
                                        <p:strVal val="visible"/>
                                      </p:to>
                                    </p:set>
                                    <p:anim calcmode="lin" valueType="num">
                                      <p:cBhvr additive="base">
                                        <p:cTn id="15" dur="500" fill="hold"/>
                                        <p:tgtEl>
                                          <p:spTgt spid="6451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451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4516">
                                            <p:txEl>
                                              <p:pRg st="3" end="3"/>
                                            </p:txEl>
                                          </p:spTgt>
                                        </p:tgtEl>
                                        <p:attrNameLst>
                                          <p:attrName>style.visibility</p:attrName>
                                        </p:attrNameLst>
                                      </p:cBhvr>
                                      <p:to>
                                        <p:strVal val="visible"/>
                                      </p:to>
                                    </p:set>
                                    <p:anim calcmode="lin" valueType="num">
                                      <p:cBhvr additive="base">
                                        <p:cTn id="19" dur="500" fill="hold"/>
                                        <p:tgtEl>
                                          <p:spTgt spid="6451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6">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4516">
                                            <p:txEl>
                                              <p:pRg st="4" end="4"/>
                                            </p:txEl>
                                          </p:spTgt>
                                        </p:tgtEl>
                                        <p:attrNameLst>
                                          <p:attrName>style.visibility</p:attrName>
                                        </p:attrNameLst>
                                      </p:cBhvr>
                                      <p:to>
                                        <p:strVal val="visible"/>
                                      </p:to>
                                    </p:set>
                                    <p:anim calcmode="lin" valueType="num">
                                      <p:cBhvr additive="base">
                                        <p:cTn id="23" dur="500" fill="hold"/>
                                        <p:tgtEl>
                                          <p:spTgt spid="6451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4516">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4516">
                                            <p:txEl>
                                              <p:pRg st="5" end="5"/>
                                            </p:txEl>
                                          </p:spTgt>
                                        </p:tgtEl>
                                        <p:attrNameLst>
                                          <p:attrName>style.visibility</p:attrName>
                                        </p:attrNameLst>
                                      </p:cBhvr>
                                      <p:to>
                                        <p:strVal val="visible"/>
                                      </p:to>
                                    </p:set>
                                    <p:anim calcmode="lin" valueType="num">
                                      <p:cBhvr additive="base">
                                        <p:cTn id="27" dur="500" fill="hold"/>
                                        <p:tgtEl>
                                          <p:spTgt spid="6451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451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4516">
                                            <p:txEl>
                                              <p:pRg st="6" end="6"/>
                                            </p:txEl>
                                          </p:spTgt>
                                        </p:tgtEl>
                                        <p:attrNameLst>
                                          <p:attrName>style.visibility</p:attrName>
                                        </p:attrNameLst>
                                      </p:cBhvr>
                                      <p:to>
                                        <p:strVal val="visible"/>
                                      </p:to>
                                    </p:set>
                                    <p:anim calcmode="lin" valueType="num">
                                      <p:cBhvr additive="base">
                                        <p:cTn id="33" dur="500" fill="hold"/>
                                        <p:tgtEl>
                                          <p:spTgt spid="64516">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451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4516">
                                            <p:txEl>
                                              <p:pRg st="7" end="7"/>
                                            </p:txEl>
                                          </p:spTgt>
                                        </p:tgtEl>
                                        <p:attrNameLst>
                                          <p:attrName>style.visibility</p:attrName>
                                        </p:attrNameLst>
                                      </p:cBhvr>
                                      <p:to>
                                        <p:strVal val="visible"/>
                                      </p:to>
                                    </p:set>
                                    <p:anim calcmode="lin" valueType="num">
                                      <p:cBhvr additive="base">
                                        <p:cTn id="39" dur="500" fill="hold"/>
                                        <p:tgtEl>
                                          <p:spTgt spid="64516">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451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4516">
                                            <p:txEl>
                                              <p:pRg st="8" end="8"/>
                                            </p:txEl>
                                          </p:spTgt>
                                        </p:tgtEl>
                                        <p:attrNameLst>
                                          <p:attrName>style.visibility</p:attrName>
                                        </p:attrNameLst>
                                      </p:cBhvr>
                                      <p:to>
                                        <p:strVal val="visible"/>
                                      </p:to>
                                    </p:set>
                                    <p:anim calcmode="lin" valueType="num">
                                      <p:cBhvr additive="base">
                                        <p:cTn id="45" dur="500" fill="hold"/>
                                        <p:tgtEl>
                                          <p:spTgt spid="64516">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451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65539" name="Rectangle 2"/>
          <p:cNvSpPr>
            <a:spLocks noGrp="1" noChangeArrowheads="1"/>
          </p:cNvSpPr>
          <p:nvPr>
            <p:ph type="title"/>
          </p:nvPr>
        </p:nvSpPr>
        <p:spPr/>
        <p:txBody>
          <a:bodyPr/>
          <a:lstStyle/>
          <a:p>
            <a:pPr eaLnBrk="1" hangingPunct="1"/>
            <a:r>
              <a:rPr lang="en-US" altLang="zh-CN" smtClean="0"/>
              <a:t>⒈ </a:t>
            </a:r>
            <a:r>
              <a:rPr lang="zh-CN" altLang="en-US" smtClean="0"/>
              <a:t>数据项</a:t>
            </a:r>
          </a:p>
        </p:txBody>
      </p:sp>
      <p:sp>
        <p:nvSpPr>
          <p:cNvPr id="65540" name="Rectangle 3"/>
          <p:cNvSpPr>
            <a:spLocks noGrp="1" noChangeArrowheads="1"/>
          </p:cNvSpPr>
          <p:nvPr>
            <p:ph type="body" idx="1"/>
          </p:nvPr>
        </p:nvSpPr>
        <p:spPr/>
        <p:txBody>
          <a:bodyPr/>
          <a:lstStyle/>
          <a:p>
            <a:pPr eaLnBrk="1" hangingPunct="1">
              <a:lnSpc>
                <a:spcPct val="90000"/>
              </a:lnSpc>
            </a:pPr>
            <a:r>
              <a:rPr lang="zh-CN" altLang="en-US" dirty="0" smtClean="0"/>
              <a:t>数据项是</a:t>
            </a:r>
            <a:r>
              <a:rPr lang="zh-CN" altLang="en-US" dirty="0" smtClean="0">
                <a:solidFill>
                  <a:srgbClr val="FF0000"/>
                </a:solidFill>
              </a:rPr>
              <a:t>不可再分的数据单位</a:t>
            </a:r>
          </a:p>
          <a:p>
            <a:pPr eaLnBrk="1" hangingPunct="1">
              <a:lnSpc>
                <a:spcPct val="90000"/>
              </a:lnSpc>
              <a:spcBef>
                <a:spcPct val="60000"/>
              </a:spcBef>
            </a:pPr>
            <a:r>
              <a:rPr lang="zh-CN" altLang="en-US" dirty="0" smtClean="0"/>
              <a:t> 对数据项的描述</a:t>
            </a:r>
            <a:endParaRPr lang="zh-CN" altLang="en-US" sz="3400" dirty="0" smtClean="0"/>
          </a:p>
          <a:p>
            <a:pPr eaLnBrk="1" hangingPunct="1">
              <a:lnSpc>
                <a:spcPct val="80000"/>
              </a:lnSpc>
              <a:buFont typeface="Wingdings" pitchFamily="2" charset="2"/>
              <a:buNone/>
            </a:pPr>
            <a:r>
              <a:rPr lang="zh-CN" altLang="en-US" sz="2600" dirty="0" smtClean="0"/>
              <a:t>	</a:t>
            </a:r>
            <a:r>
              <a:rPr lang="zh-CN" altLang="en-US" sz="2600" dirty="0" smtClean="0">
                <a:solidFill>
                  <a:srgbClr val="FF0000"/>
                </a:solidFill>
              </a:rPr>
              <a:t>数据项描述＝｛数据项名，数据项含义说明，   </a:t>
            </a:r>
          </a:p>
          <a:p>
            <a:pPr eaLnBrk="1" hangingPunct="1">
              <a:lnSpc>
                <a:spcPct val="80000"/>
              </a:lnSpc>
              <a:buFont typeface="Wingdings" pitchFamily="2" charset="2"/>
              <a:buNone/>
            </a:pPr>
            <a:r>
              <a:rPr lang="zh-CN" altLang="en-US" sz="2600" dirty="0" smtClean="0">
                <a:solidFill>
                  <a:srgbClr val="FF0000"/>
                </a:solidFill>
              </a:rPr>
              <a:t>                    别名，数据类型，长度，取值范围，</a:t>
            </a:r>
          </a:p>
          <a:p>
            <a:pPr eaLnBrk="1" hangingPunct="1">
              <a:lnSpc>
                <a:spcPct val="80000"/>
              </a:lnSpc>
              <a:buFont typeface="Wingdings" pitchFamily="2" charset="2"/>
              <a:buNone/>
            </a:pPr>
            <a:r>
              <a:rPr lang="zh-CN" altLang="en-US" sz="2600" dirty="0" smtClean="0">
                <a:solidFill>
                  <a:srgbClr val="FF0000"/>
                </a:solidFill>
              </a:rPr>
              <a:t>                    取值含义，与其他数据项的逻辑关系</a:t>
            </a:r>
            <a:r>
              <a:rPr lang="zh-CN" altLang="en-US" sz="2600" dirty="0" smtClean="0">
                <a:solidFill>
                  <a:srgbClr val="2355F3"/>
                </a:solidFill>
              </a:rPr>
              <a:t>｝</a:t>
            </a:r>
          </a:p>
          <a:p>
            <a:pPr eaLnBrk="1" hangingPunct="1">
              <a:lnSpc>
                <a:spcPct val="90000"/>
              </a:lnSpc>
            </a:pPr>
            <a:endParaRPr lang="zh-CN" altLang="en-US" sz="2600" dirty="0" smtClean="0"/>
          </a:p>
          <a:p>
            <a:pPr lvl="1" eaLnBrk="1" hangingPunct="1">
              <a:lnSpc>
                <a:spcPct val="90000"/>
              </a:lnSpc>
            </a:pPr>
            <a:r>
              <a:rPr lang="zh-CN" altLang="en-US" dirty="0" smtClean="0">
                <a:solidFill>
                  <a:srgbClr val="FF0000"/>
                </a:solidFill>
              </a:rPr>
              <a:t>取值范围、与其他数据项的逻辑关系定义了数据的完整性约束条件</a:t>
            </a:r>
          </a:p>
        </p:txBody>
      </p:sp>
      <p:sp>
        <p:nvSpPr>
          <p:cNvPr id="2" name="日期占位符 1"/>
          <p:cNvSpPr>
            <a:spLocks noGrp="1"/>
          </p:cNvSpPr>
          <p:nvPr>
            <p:ph type="dt" sz="half" idx="10"/>
          </p:nvPr>
        </p:nvSpPr>
        <p:spPr/>
        <p:txBody>
          <a:bodyPr/>
          <a:lstStyle/>
          <a:p>
            <a:pPr>
              <a:defRPr/>
            </a:pPr>
            <a:fld id="{667B64BC-DA87-4BDC-B62B-5892CCD2336B}"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63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540">
                                            <p:txEl>
                                              <p:pRg st="0" end="0"/>
                                            </p:txEl>
                                          </p:spTgt>
                                        </p:tgtEl>
                                        <p:attrNameLst>
                                          <p:attrName>style.visibility</p:attrName>
                                        </p:attrNameLst>
                                      </p:cBhvr>
                                      <p:to>
                                        <p:strVal val="visible"/>
                                      </p:to>
                                    </p:set>
                                    <p:anim calcmode="lin" valueType="num">
                                      <p:cBhvr additive="base">
                                        <p:cTn id="7" dur="500" fill="hold"/>
                                        <p:tgtEl>
                                          <p:spTgt spid="655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540">
                                            <p:txEl>
                                              <p:pRg st="1" end="1"/>
                                            </p:txEl>
                                          </p:spTgt>
                                        </p:tgtEl>
                                        <p:attrNameLst>
                                          <p:attrName>style.visibility</p:attrName>
                                        </p:attrNameLst>
                                      </p:cBhvr>
                                      <p:to>
                                        <p:strVal val="visible"/>
                                      </p:to>
                                    </p:set>
                                    <p:anim calcmode="lin" valueType="num">
                                      <p:cBhvr additive="base">
                                        <p:cTn id="13" dur="500" fill="hold"/>
                                        <p:tgtEl>
                                          <p:spTgt spid="6554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5540">
                                            <p:txEl>
                                              <p:pRg st="2" end="2"/>
                                            </p:txEl>
                                          </p:spTgt>
                                        </p:tgtEl>
                                        <p:attrNameLst>
                                          <p:attrName>style.visibility</p:attrName>
                                        </p:attrNameLst>
                                      </p:cBhvr>
                                      <p:to>
                                        <p:strVal val="visible"/>
                                      </p:to>
                                    </p:set>
                                    <p:anim calcmode="lin" valueType="num">
                                      <p:cBhvr additive="base">
                                        <p:cTn id="19" dur="500" fill="hold"/>
                                        <p:tgtEl>
                                          <p:spTgt spid="6554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4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5540">
                                            <p:txEl>
                                              <p:pRg st="3" end="3"/>
                                            </p:txEl>
                                          </p:spTgt>
                                        </p:tgtEl>
                                        <p:attrNameLst>
                                          <p:attrName>style.visibility</p:attrName>
                                        </p:attrNameLst>
                                      </p:cBhvr>
                                      <p:to>
                                        <p:strVal val="visible"/>
                                      </p:to>
                                    </p:set>
                                    <p:anim calcmode="lin" valueType="num">
                                      <p:cBhvr additive="base">
                                        <p:cTn id="25" dur="500" fill="hold"/>
                                        <p:tgtEl>
                                          <p:spTgt spid="6554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54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5540">
                                            <p:txEl>
                                              <p:pRg st="4" end="4"/>
                                            </p:txEl>
                                          </p:spTgt>
                                        </p:tgtEl>
                                        <p:attrNameLst>
                                          <p:attrName>style.visibility</p:attrName>
                                        </p:attrNameLst>
                                      </p:cBhvr>
                                      <p:to>
                                        <p:strVal val="visible"/>
                                      </p:to>
                                    </p:set>
                                    <p:anim calcmode="lin" valueType="num">
                                      <p:cBhvr additive="base">
                                        <p:cTn id="31" dur="500" fill="hold"/>
                                        <p:tgtEl>
                                          <p:spTgt spid="6554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540">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5540">
                                            <p:txEl>
                                              <p:pRg st="6" end="6"/>
                                            </p:txEl>
                                          </p:spTgt>
                                        </p:tgtEl>
                                        <p:attrNameLst>
                                          <p:attrName>style.visibility</p:attrName>
                                        </p:attrNameLst>
                                      </p:cBhvr>
                                      <p:to>
                                        <p:strVal val="visible"/>
                                      </p:to>
                                    </p:set>
                                    <p:anim calcmode="lin" valueType="num">
                                      <p:cBhvr additive="base">
                                        <p:cTn id="35" dur="500" fill="hold"/>
                                        <p:tgtEl>
                                          <p:spTgt spid="65540">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554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66563" name="Rectangle 2"/>
          <p:cNvSpPr>
            <a:spLocks noGrp="1" noChangeArrowheads="1"/>
          </p:cNvSpPr>
          <p:nvPr>
            <p:ph type="title"/>
          </p:nvPr>
        </p:nvSpPr>
        <p:spPr/>
        <p:txBody>
          <a:bodyPr/>
          <a:lstStyle/>
          <a:p>
            <a:pPr eaLnBrk="1" hangingPunct="1"/>
            <a:r>
              <a:rPr lang="en-US" altLang="zh-CN" smtClean="0"/>
              <a:t>⒉ </a:t>
            </a:r>
            <a:r>
              <a:rPr lang="zh-CN" altLang="en-US" smtClean="0"/>
              <a:t>数据结构</a:t>
            </a:r>
          </a:p>
        </p:txBody>
      </p:sp>
      <p:sp>
        <p:nvSpPr>
          <p:cNvPr id="66564" name="Rectangle 3"/>
          <p:cNvSpPr>
            <a:spLocks noGrp="1" noChangeArrowheads="1"/>
          </p:cNvSpPr>
          <p:nvPr>
            <p:ph type="body" idx="1"/>
          </p:nvPr>
        </p:nvSpPr>
        <p:spPr/>
        <p:txBody>
          <a:bodyPr/>
          <a:lstStyle/>
          <a:p>
            <a:pPr eaLnBrk="1" hangingPunct="1">
              <a:spcBef>
                <a:spcPct val="60000"/>
              </a:spcBef>
            </a:pPr>
            <a:r>
              <a:rPr lang="zh-CN" altLang="en-US" sz="2600" dirty="0" smtClean="0">
                <a:solidFill>
                  <a:srgbClr val="FF0000"/>
                </a:solidFill>
              </a:rPr>
              <a:t>数据结构</a:t>
            </a:r>
            <a:r>
              <a:rPr lang="zh-CN" altLang="en-US" sz="2600" dirty="0" smtClean="0"/>
              <a:t>反映了</a:t>
            </a:r>
            <a:r>
              <a:rPr lang="zh-CN" altLang="en-US" sz="2600" dirty="0" smtClean="0">
                <a:solidFill>
                  <a:srgbClr val="FF0000"/>
                </a:solidFill>
              </a:rPr>
              <a:t>数据之间的组合关系</a:t>
            </a:r>
            <a:r>
              <a:rPr lang="zh-CN" altLang="en-US" sz="2600" dirty="0" smtClean="0"/>
              <a:t>。</a:t>
            </a:r>
          </a:p>
          <a:p>
            <a:pPr eaLnBrk="1" hangingPunct="1">
              <a:spcBef>
                <a:spcPct val="60000"/>
              </a:spcBef>
            </a:pPr>
            <a:r>
              <a:rPr lang="zh-CN" altLang="en-US" sz="2600" dirty="0" smtClean="0"/>
              <a:t> 一个数据结构可以由</a:t>
            </a:r>
            <a:r>
              <a:rPr lang="zh-CN" altLang="en-US" sz="2600" dirty="0" smtClean="0">
                <a:solidFill>
                  <a:srgbClr val="FF0000"/>
                </a:solidFill>
              </a:rPr>
              <a:t>若干个数据项</a:t>
            </a:r>
            <a:r>
              <a:rPr lang="zh-CN" altLang="en-US" sz="2600" dirty="0" smtClean="0"/>
              <a:t>组成，也可以由若干个</a:t>
            </a:r>
            <a:r>
              <a:rPr lang="zh-CN" altLang="en-US" sz="2600" dirty="0" smtClean="0">
                <a:solidFill>
                  <a:srgbClr val="FF0000"/>
                </a:solidFill>
              </a:rPr>
              <a:t>数据结构</a:t>
            </a:r>
            <a:r>
              <a:rPr lang="zh-CN" altLang="en-US" sz="2600" dirty="0" smtClean="0"/>
              <a:t>组成，或由</a:t>
            </a:r>
            <a:r>
              <a:rPr lang="zh-CN" altLang="en-US" sz="2600" dirty="0" smtClean="0">
                <a:solidFill>
                  <a:srgbClr val="FF0000"/>
                </a:solidFill>
              </a:rPr>
              <a:t>若干个数据项和数据结构</a:t>
            </a:r>
            <a:r>
              <a:rPr lang="zh-CN" altLang="en-US" sz="2600" dirty="0" smtClean="0"/>
              <a:t>混合组成。</a:t>
            </a:r>
          </a:p>
          <a:p>
            <a:pPr eaLnBrk="1" hangingPunct="1">
              <a:spcBef>
                <a:spcPct val="60000"/>
              </a:spcBef>
            </a:pPr>
            <a:r>
              <a:rPr lang="zh-CN" altLang="en-US" sz="2600" dirty="0" smtClean="0"/>
              <a:t> 对数据结构的描述</a:t>
            </a:r>
          </a:p>
          <a:p>
            <a:pPr eaLnBrk="1" hangingPunct="1">
              <a:lnSpc>
                <a:spcPct val="90000"/>
              </a:lnSpc>
              <a:buFont typeface="Wingdings" pitchFamily="2" charset="2"/>
              <a:buNone/>
            </a:pPr>
            <a:r>
              <a:rPr lang="zh-CN" altLang="en-US" sz="2600" dirty="0" smtClean="0"/>
              <a:t>	</a:t>
            </a:r>
            <a:r>
              <a:rPr lang="zh-CN" altLang="en-US" sz="2600" dirty="0" smtClean="0">
                <a:solidFill>
                  <a:srgbClr val="FF0000"/>
                </a:solidFill>
              </a:rPr>
              <a:t>数据结构描述＝｛数据结构名，含义说明，</a:t>
            </a:r>
          </a:p>
          <a:p>
            <a:pPr eaLnBrk="1" hangingPunct="1">
              <a:lnSpc>
                <a:spcPct val="90000"/>
              </a:lnSpc>
              <a:buFont typeface="Wingdings" pitchFamily="2" charset="2"/>
              <a:buNone/>
            </a:pPr>
            <a:r>
              <a:rPr lang="zh-CN" altLang="en-US" sz="2600" dirty="0" smtClean="0">
                <a:solidFill>
                  <a:srgbClr val="FF0000"/>
                </a:solidFill>
              </a:rPr>
              <a:t>                               组成</a:t>
            </a:r>
            <a:r>
              <a:rPr lang="en-US" altLang="zh-CN" sz="2600" dirty="0" smtClean="0">
                <a:solidFill>
                  <a:srgbClr val="FF0000"/>
                </a:solidFill>
              </a:rPr>
              <a:t>:</a:t>
            </a:r>
            <a:r>
              <a:rPr lang="zh-CN" altLang="en-US" sz="2600" dirty="0" smtClean="0">
                <a:solidFill>
                  <a:srgbClr val="FF0000"/>
                </a:solidFill>
              </a:rPr>
              <a:t>｛数据项或数据结构｝｝</a:t>
            </a:r>
          </a:p>
        </p:txBody>
      </p:sp>
      <p:sp>
        <p:nvSpPr>
          <p:cNvPr id="2" name="日期占位符 1"/>
          <p:cNvSpPr>
            <a:spLocks noGrp="1"/>
          </p:cNvSpPr>
          <p:nvPr>
            <p:ph type="dt" sz="half" idx="10"/>
          </p:nvPr>
        </p:nvSpPr>
        <p:spPr/>
        <p:txBody>
          <a:bodyPr/>
          <a:lstStyle/>
          <a:p>
            <a:pPr>
              <a:defRPr/>
            </a:pPr>
            <a:fld id="{C6A17F24-E37C-46D3-9742-88DC5D59C5C3}"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64</a:t>
            </a:fld>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67587" name="Rectangle 2"/>
          <p:cNvSpPr>
            <a:spLocks noGrp="1" noChangeArrowheads="1"/>
          </p:cNvSpPr>
          <p:nvPr>
            <p:ph type="title"/>
          </p:nvPr>
        </p:nvSpPr>
        <p:spPr/>
        <p:txBody>
          <a:bodyPr/>
          <a:lstStyle/>
          <a:p>
            <a:pPr eaLnBrk="1" hangingPunct="1"/>
            <a:r>
              <a:rPr lang="en-US" altLang="zh-CN" smtClean="0"/>
              <a:t>⒊ </a:t>
            </a:r>
            <a:r>
              <a:rPr lang="zh-CN" altLang="en-US" smtClean="0"/>
              <a:t>数据流</a:t>
            </a:r>
          </a:p>
        </p:txBody>
      </p:sp>
      <p:sp>
        <p:nvSpPr>
          <p:cNvPr id="67588" name="Rectangle 3"/>
          <p:cNvSpPr>
            <a:spLocks noGrp="1" noChangeArrowheads="1"/>
          </p:cNvSpPr>
          <p:nvPr>
            <p:ph type="body" idx="1"/>
          </p:nvPr>
        </p:nvSpPr>
        <p:spPr>
          <a:xfrm>
            <a:off x="539552" y="1700808"/>
            <a:ext cx="8375848" cy="4395192"/>
          </a:xfrm>
        </p:spPr>
        <p:txBody>
          <a:bodyPr/>
          <a:lstStyle/>
          <a:p>
            <a:pPr eaLnBrk="1" hangingPunct="1">
              <a:lnSpc>
                <a:spcPct val="90000"/>
              </a:lnSpc>
            </a:pPr>
            <a:r>
              <a:rPr lang="en-US" altLang="zh-CN" sz="2600" dirty="0" smtClean="0"/>
              <a:t> </a:t>
            </a:r>
            <a:r>
              <a:rPr lang="zh-CN" altLang="en-US" sz="2600" dirty="0" smtClean="0">
                <a:solidFill>
                  <a:srgbClr val="FF0000"/>
                </a:solidFill>
              </a:rPr>
              <a:t>数据流是数据结构在系统内传输的路径</a:t>
            </a:r>
            <a:endParaRPr lang="zh-CN" altLang="en-US" sz="2600" dirty="0" smtClean="0"/>
          </a:p>
          <a:p>
            <a:pPr eaLnBrk="1" hangingPunct="1">
              <a:lnSpc>
                <a:spcPct val="90000"/>
              </a:lnSpc>
              <a:spcBef>
                <a:spcPct val="60000"/>
              </a:spcBef>
            </a:pPr>
            <a:r>
              <a:rPr lang="zh-CN" altLang="en-US" sz="2600" dirty="0" smtClean="0"/>
              <a:t> 对数据流的描述</a:t>
            </a:r>
          </a:p>
          <a:p>
            <a:pPr eaLnBrk="1" hangingPunct="1">
              <a:lnSpc>
                <a:spcPct val="80000"/>
              </a:lnSpc>
              <a:buFont typeface="Wingdings" pitchFamily="2" charset="2"/>
              <a:buNone/>
            </a:pPr>
            <a:r>
              <a:rPr lang="zh-CN" altLang="en-US" sz="2600" dirty="0" smtClean="0"/>
              <a:t>　</a:t>
            </a:r>
            <a:r>
              <a:rPr lang="zh-CN" altLang="en-US" sz="2600" dirty="0" smtClean="0">
                <a:solidFill>
                  <a:srgbClr val="FF0000"/>
                </a:solidFill>
              </a:rPr>
              <a:t>数据流描述＝｛数据流名，说明，数据流来源，</a:t>
            </a:r>
          </a:p>
          <a:p>
            <a:pPr eaLnBrk="1" hangingPunct="1">
              <a:lnSpc>
                <a:spcPct val="80000"/>
              </a:lnSpc>
              <a:buFont typeface="Wingdings" pitchFamily="2" charset="2"/>
              <a:buNone/>
            </a:pPr>
            <a:r>
              <a:rPr lang="zh-CN" altLang="en-US" sz="2600" dirty="0" smtClean="0">
                <a:solidFill>
                  <a:srgbClr val="FF0000"/>
                </a:solidFill>
              </a:rPr>
              <a:t>                          数据流去向，组成</a:t>
            </a:r>
            <a:r>
              <a:rPr lang="en-US" altLang="zh-CN" sz="2600" dirty="0" smtClean="0">
                <a:solidFill>
                  <a:srgbClr val="FF0000"/>
                </a:solidFill>
              </a:rPr>
              <a:t>:</a:t>
            </a:r>
            <a:r>
              <a:rPr lang="zh-CN" altLang="en-US" sz="2600" dirty="0" smtClean="0">
                <a:solidFill>
                  <a:srgbClr val="FF0000"/>
                </a:solidFill>
              </a:rPr>
              <a:t>｛数据结构｝，</a:t>
            </a:r>
          </a:p>
          <a:p>
            <a:pPr eaLnBrk="1" hangingPunct="1">
              <a:lnSpc>
                <a:spcPct val="80000"/>
              </a:lnSpc>
              <a:buFont typeface="Wingdings" pitchFamily="2" charset="2"/>
              <a:buNone/>
            </a:pPr>
            <a:r>
              <a:rPr lang="zh-CN" altLang="en-US" sz="2600" dirty="0" smtClean="0">
                <a:solidFill>
                  <a:srgbClr val="FF0000"/>
                </a:solidFill>
              </a:rPr>
              <a:t>                          平均流量，高峰期流量｝</a:t>
            </a:r>
          </a:p>
          <a:p>
            <a:pPr lvl="1" eaLnBrk="1" hangingPunct="1">
              <a:lnSpc>
                <a:spcPct val="90000"/>
              </a:lnSpc>
            </a:pPr>
            <a:r>
              <a:rPr lang="zh-CN" altLang="en-US" dirty="0" smtClean="0"/>
              <a:t>数据流来源是说明该数据流</a:t>
            </a:r>
            <a:r>
              <a:rPr lang="zh-CN" altLang="en-US" dirty="0" smtClean="0">
                <a:solidFill>
                  <a:srgbClr val="FF0000"/>
                </a:solidFill>
              </a:rPr>
              <a:t>来自哪个过程</a:t>
            </a:r>
          </a:p>
          <a:p>
            <a:pPr lvl="1" eaLnBrk="1" hangingPunct="1">
              <a:lnSpc>
                <a:spcPct val="90000"/>
              </a:lnSpc>
            </a:pPr>
            <a:r>
              <a:rPr lang="zh-CN" altLang="en-US" dirty="0" smtClean="0"/>
              <a:t>数据流去向是说明该数据流将</a:t>
            </a:r>
            <a:r>
              <a:rPr lang="zh-CN" altLang="en-US" dirty="0" smtClean="0">
                <a:solidFill>
                  <a:srgbClr val="FF0000"/>
                </a:solidFill>
              </a:rPr>
              <a:t>到哪个过程去</a:t>
            </a:r>
          </a:p>
          <a:p>
            <a:pPr lvl="1" eaLnBrk="1" hangingPunct="1">
              <a:lnSpc>
                <a:spcPct val="90000"/>
              </a:lnSpc>
            </a:pPr>
            <a:r>
              <a:rPr lang="zh-CN" altLang="en-US" dirty="0" smtClean="0"/>
              <a:t>平均流量是指在</a:t>
            </a:r>
            <a:r>
              <a:rPr lang="zh-CN" altLang="en-US" dirty="0" smtClean="0">
                <a:solidFill>
                  <a:srgbClr val="FF0000"/>
                </a:solidFill>
              </a:rPr>
              <a:t>单位时间</a:t>
            </a:r>
            <a:r>
              <a:rPr lang="zh-CN" altLang="en-US" dirty="0" smtClean="0"/>
              <a:t>（每天、每周、每月等）里的</a:t>
            </a:r>
            <a:r>
              <a:rPr lang="zh-CN" altLang="en-US" dirty="0" smtClean="0">
                <a:solidFill>
                  <a:srgbClr val="FF0000"/>
                </a:solidFill>
              </a:rPr>
              <a:t>传输次数</a:t>
            </a:r>
          </a:p>
          <a:p>
            <a:pPr lvl="1" eaLnBrk="1" hangingPunct="1">
              <a:lnSpc>
                <a:spcPct val="90000"/>
              </a:lnSpc>
            </a:pPr>
            <a:r>
              <a:rPr lang="zh-CN" altLang="en-US" dirty="0" smtClean="0"/>
              <a:t>高峰期流量则是指在</a:t>
            </a:r>
            <a:r>
              <a:rPr lang="zh-CN" altLang="en-US" dirty="0" smtClean="0">
                <a:solidFill>
                  <a:srgbClr val="FF0000"/>
                </a:solidFill>
              </a:rPr>
              <a:t>高峰时期的数据流量</a:t>
            </a:r>
            <a:endParaRPr lang="zh-CN" altLang="en-US" sz="2200" dirty="0" smtClean="0">
              <a:solidFill>
                <a:srgbClr val="FF0000"/>
              </a:solidFill>
            </a:endParaRPr>
          </a:p>
        </p:txBody>
      </p:sp>
      <p:sp>
        <p:nvSpPr>
          <p:cNvPr id="2" name="日期占位符 1"/>
          <p:cNvSpPr>
            <a:spLocks noGrp="1"/>
          </p:cNvSpPr>
          <p:nvPr>
            <p:ph type="dt" sz="half" idx="10"/>
          </p:nvPr>
        </p:nvSpPr>
        <p:spPr/>
        <p:txBody>
          <a:bodyPr/>
          <a:lstStyle/>
          <a:p>
            <a:pPr>
              <a:defRPr/>
            </a:pPr>
            <a:fld id="{ECE04A3D-FDBB-4B94-BB9D-BB34891EB856}"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65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588">
                                            <p:txEl>
                                              <p:pRg st="0" end="0"/>
                                            </p:txEl>
                                          </p:spTgt>
                                        </p:tgtEl>
                                        <p:attrNameLst>
                                          <p:attrName>style.visibility</p:attrName>
                                        </p:attrNameLst>
                                      </p:cBhvr>
                                      <p:to>
                                        <p:strVal val="visible"/>
                                      </p:to>
                                    </p:set>
                                    <p:anim calcmode="lin" valueType="num">
                                      <p:cBhvr additive="base">
                                        <p:cTn id="7" dur="500" fill="hold"/>
                                        <p:tgtEl>
                                          <p:spTgt spid="675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5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7588">
                                            <p:txEl>
                                              <p:pRg st="1" end="1"/>
                                            </p:txEl>
                                          </p:spTgt>
                                        </p:tgtEl>
                                        <p:attrNameLst>
                                          <p:attrName>style.visibility</p:attrName>
                                        </p:attrNameLst>
                                      </p:cBhvr>
                                      <p:to>
                                        <p:strVal val="visible"/>
                                      </p:to>
                                    </p:set>
                                    <p:anim calcmode="lin" valueType="num">
                                      <p:cBhvr additive="base">
                                        <p:cTn id="13" dur="500" fill="hold"/>
                                        <p:tgtEl>
                                          <p:spTgt spid="6758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75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7588">
                                            <p:txEl>
                                              <p:pRg st="2" end="2"/>
                                            </p:txEl>
                                          </p:spTgt>
                                        </p:tgtEl>
                                        <p:attrNameLst>
                                          <p:attrName>style.visibility</p:attrName>
                                        </p:attrNameLst>
                                      </p:cBhvr>
                                      <p:to>
                                        <p:strVal val="visible"/>
                                      </p:to>
                                    </p:set>
                                    <p:anim calcmode="lin" valueType="num">
                                      <p:cBhvr additive="base">
                                        <p:cTn id="19" dur="500" fill="hold"/>
                                        <p:tgtEl>
                                          <p:spTgt spid="6758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75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7588">
                                            <p:txEl>
                                              <p:pRg st="3" end="3"/>
                                            </p:txEl>
                                          </p:spTgt>
                                        </p:tgtEl>
                                        <p:attrNameLst>
                                          <p:attrName>style.visibility</p:attrName>
                                        </p:attrNameLst>
                                      </p:cBhvr>
                                      <p:to>
                                        <p:strVal val="visible"/>
                                      </p:to>
                                    </p:set>
                                    <p:anim calcmode="lin" valueType="num">
                                      <p:cBhvr additive="base">
                                        <p:cTn id="25" dur="500" fill="hold"/>
                                        <p:tgtEl>
                                          <p:spTgt spid="6758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758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7588">
                                            <p:txEl>
                                              <p:pRg st="4" end="4"/>
                                            </p:txEl>
                                          </p:spTgt>
                                        </p:tgtEl>
                                        <p:attrNameLst>
                                          <p:attrName>style.visibility</p:attrName>
                                        </p:attrNameLst>
                                      </p:cBhvr>
                                      <p:to>
                                        <p:strVal val="visible"/>
                                      </p:to>
                                    </p:set>
                                    <p:anim calcmode="lin" valueType="num">
                                      <p:cBhvr additive="base">
                                        <p:cTn id="31" dur="500" fill="hold"/>
                                        <p:tgtEl>
                                          <p:spTgt spid="6758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7588">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7588">
                                            <p:txEl>
                                              <p:pRg st="5" end="5"/>
                                            </p:txEl>
                                          </p:spTgt>
                                        </p:tgtEl>
                                        <p:attrNameLst>
                                          <p:attrName>style.visibility</p:attrName>
                                        </p:attrNameLst>
                                      </p:cBhvr>
                                      <p:to>
                                        <p:strVal val="visible"/>
                                      </p:to>
                                    </p:set>
                                    <p:anim calcmode="lin" valueType="num">
                                      <p:cBhvr additive="base">
                                        <p:cTn id="35" dur="500" fill="hold"/>
                                        <p:tgtEl>
                                          <p:spTgt spid="67588">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7588">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7588">
                                            <p:txEl>
                                              <p:pRg st="6" end="6"/>
                                            </p:txEl>
                                          </p:spTgt>
                                        </p:tgtEl>
                                        <p:attrNameLst>
                                          <p:attrName>style.visibility</p:attrName>
                                        </p:attrNameLst>
                                      </p:cBhvr>
                                      <p:to>
                                        <p:strVal val="visible"/>
                                      </p:to>
                                    </p:set>
                                    <p:anim calcmode="lin" valueType="num">
                                      <p:cBhvr additive="base">
                                        <p:cTn id="39" dur="500" fill="hold"/>
                                        <p:tgtEl>
                                          <p:spTgt spid="67588">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7588">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7588">
                                            <p:txEl>
                                              <p:pRg st="7" end="7"/>
                                            </p:txEl>
                                          </p:spTgt>
                                        </p:tgtEl>
                                        <p:attrNameLst>
                                          <p:attrName>style.visibility</p:attrName>
                                        </p:attrNameLst>
                                      </p:cBhvr>
                                      <p:to>
                                        <p:strVal val="visible"/>
                                      </p:to>
                                    </p:set>
                                    <p:anim calcmode="lin" valueType="num">
                                      <p:cBhvr additive="base">
                                        <p:cTn id="43" dur="500" fill="hold"/>
                                        <p:tgtEl>
                                          <p:spTgt spid="67588">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7588">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7588">
                                            <p:txEl>
                                              <p:pRg st="8" end="8"/>
                                            </p:txEl>
                                          </p:spTgt>
                                        </p:tgtEl>
                                        <p:attrNameLst>
                                          <p:attrName>style.visibility</p:attrName>
                                        </p:attrNameLst>
                                      </p:cBhvr>
                                      <p:to>
                                        <p:strVal val="visible"/>
                                      </p:to>
                                    </p:set>
                                    <p:anim calcmode="lin" valueType="num">
                                      <p:cBhvr additive="base">
                                        <p:cTn id="47" dur="500" fill="hold"/>
                                        <p:tgtEl>
                                          <p:spTgt spid="67588">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758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68611" name="Rectangle 2"/>
          <p:cNvSpPr>
            <a:spLocks noGrp="1" noChangeArrowheads="1"/>
          </p:cNvSpPr>
          <p:nvPr>
            <p:ph type="title"/>
          </p:nvPr>
        </p:nvSpPr>
        <p:spPr/>
        <p:txBody>
          <a:bodyPr/>
          <a:lstStyle/>
          <a:p>
            <a:pPr eaLnBrk="1" hangingPunct="1"/>
            <a:r>
              <a:rPr lang="en-US" altLang="zh-CN" smtClean="0"/>
              <a:t>⒋ </a:t>
            </a:r>
            <a:r>
              <a:rPr lang="zh-CN" altLang="en-US" smtClean="0"/>
              <a:t>数据存储</a:t>
            </a:r>
          </a:p>
        </p:txBody>
      </p:sp>
      <p:sp>
        <p:nvSpPr>
          <p:cNvPr id="68612" name="Rectangle 3"/>
          <p:cNvSpPr>
            <a:spLocks noGrp="1" noChangeArrowheads="1"/>
          </p:cNvSpPr>
          <p:nvPr>
            <p:ph type="body" idx="1"/>
          </p:nvPr>
        </p:nvSpPr>
        <p:spPr>
          <a:xfrm>
            <a:off x="304800" y="1628800"/>
            <a:ext cx="8650288" cy="4503713"/>
          </a:xfrm>
        </p:spPr>
        <p:txBody>
          <a:bodyPr/>
          <a:lstStyle/>
          <a:p>
            <a:pPr eaLnBrk="1" hangingPunct="1">
              <a:lnSpc>
                <a:spcPct val="90000"/>
              </a:lnSpc>
            </a:pPr>
            <a:r>
              <a:rPr lang="zh-CN" altLang="en-US" sz="2600" dirty="0" smtClean="0"/>
              <a:t>数据存储是</a:t>
            </a:r>
            <a:r>
              <a:rPr lang="zh-CN" altLang="en-US" sz="2600" dirty="0" smtClean="0">
                <a:solidFill>
                  <a:srgbClr val="FF0000"/>
                </a:solidFill>
              </a:rPr>
              <a:t>数据结构停留或保存的地方</a:t>
            </a:r>
            <a:r>
              <a:rPr lang="zh-CN" altLang="en-US" sz="2600" dirty="0" smtClean="0"/>
              <a:t>，也是</a:t>
            </a:r>
            <a:r>
              <a:rPr lang="zh-CN" altLang="en-US" sz="2600" dirty="0" smtClean="0">
                <a:solidFill>
                  <a:srgbClr val="FF0000"/>
                </a:solidFill>
              </a:rPr>
              <a:t>数据流的来源和去向之一</a:t>
            </a:r>
            <a:r>
              <a:rPr lang="zh-CN" altLang="en-US" sz="2600" dirty="0" smtClean="0"/>
              <a:t>。</a:t>
            </a:r>
          </a:p>
          <a:p>
            <a:pPr eaLnBrk="1" hangingPunct="1">
              <a:lnSpc>
                <a:spcPct val="90000"/>
              </a:lnSpc>
            </a:pPr>
            <a:r>
              <a:rPr lang="zh-CN" altLang="en-US" sz="2600" dirty="0" smtClean="0"/>
              <a:t>对数据存储的描述</a:t>
            </a:r>
          </a:p>
          <a:p>
            <a:pPr eaLnBrk="1" hangingPunct="1">
              <a:lnSpc>
                <a:spcPct val="80000"/>
              </a:lnSpc>
              <a:buFont typeface="Wingdings" pitchFamily="2" charset="2"/>
              <a:buNone/>
            </a:pPr>
            <a:r>
              <a:rPr lang="zh-CN" altLang="en-US" sz="2600" dirty="0" smtClean="0"/>
              <a:t>　</a:t>
            </a:r>
            <a:r>
              <a:rPr lang="zh-CN" altLang="en-US" sz="2100" dirty="0" smtClean="0">
                <a:solidFill>
                  <a:srgbClr val="FF0000"/>
                </a:solidFill>
              </a:rPr>
              <a:t>数据存储描述＝｛数据存储名，说明，编号，</a:t>
            </a:r>
          </a:p>
          <a:p>
            <a:pPr eaLnBrk="1" hangingPunct="1">
              <a:lnSpc>
                <a:spcPct val="80000"/>
              </a:lnSpc>
              <a:buFont typeface="Wingdings" pitchFamily="2" charset="2"/>
              <a:buNone/>
            </a:pPr>
            <a:r>
              <a:rPr lang="zh-CN" altLang="en-US" sz="2100" dirty="0" smtClean="0">
                <a:solidFill>
                  <a:srgbClr val="FF0000"/>
                </a:solidFill>
              </a:rPr>
              <a:t>                            流入的数据流 ，流出的数据流 ，</a:t>
            </a:r>
          </a:p>
          <a:p>
            <a:pPr eaLnBrk="1" hangingPunct="1">
              <a:lnSpc>
                <a:spcPct val="80000"/>
              </a:lnSpc>
              <a:buFont typeface="Wingdings" pitchFamily="2" charset="2"/>
              <a:buNone/>
            </a:pPr>
            <a:r>
              <a:rPr lang="zh-CN" altLang="en-US" sz="2100" dirty="0" smtClean="0">
                <a:solidFill>
                  <a:srgbClr val="FF0000"/>
                </a:solidFill>
              </a:rPr>
              <a:t>                            组成</a:t>
            </a:r>
            <a:r>
              <a:rPr lang="en-US" altLang="zh-CN" sz="2100" dirty="0" smtClean="0">
                <a:solidFill>
                  <a:srgbClr val="FF0000"/>
                </a:solidFill>
              </a:rPr>
              <a:t>:</a:t>
            </a:r>
            <a:r>
              <a:rPr lang="zh-CN" altLang="en-US" sz="2100" dirty="0" smtClean="0">
                <a:solidFill>
                  <a:srgbClr val="FF0000"/>
                </a:solidFill>
              </a:rPr>
              <a:t>｛数据结构｝，数据量，存取方式｝</a:t>
            </a:r>
          </a:p>
          <a:p>
            <a:pPr lvl="1" eaLnBrk="1" hangingPunct="1">
              <a:lnSpc>
                <a:spcPct val="90000"/>
              </a:lnSpc>
            </a:pPr>
            <a:r>
              <a:rPr lang="zh-CN" altLang="en-US" sz="2200" dirty="0" smtClean="0"/>
              <a:t>流入的数据流：指出</a:t>
            </a:r>
            <a:r>
              <a:rPr lang="zh-CN" altLang="en-US" sz="2200" dirty="0" smtClean="0">
                <a:solidFill>
                  <a:srgbClr val="FF0000"/>
                </a:solidFill>
              </a:rPr>
              <a:t>数据来源</a:t>
            </a:r>
          </a:p>
          <a:p>
            <a:pPr lvl="1" eaLnBrk="1" hangingPunct="1">
              <a:lnSpc>
                <a:spcPct val="90000"/>
              </a:lnSpc>
            </a:pPr>
            <a:r>
              <a:rPr lang="zh-CN" altLang="en-US" sz="2200" dirty="0" smtClean="0"/>
              <a:t>流出的数据流：指出</a:t>
            </a:r>
            <a:r>
              <a:rPr lang="zh-CN" altLang="en-US" sz="2200" dirty="0" smtClean="0">
                <a:solidFill>
                  <a:srgbClr val="FF0000"/>
                </a:solidFill>
              </a:rPr>
              <a:t>数据去向</a:t>
            </a:r>
          </a:p>
          <a:p>
            <a:pPr lvl="1" eaLnBrk="1" hangingPunct="1">
              <a:lnSpc>
                <a:spcPct val="90000"/>
              </a:lnSpc>
            </a:pPr>
            <a:r>
              <a:rPr lang="zh-CN" altLang="en-US" sz="2200" dirty="0" smtClean="0"/>
              <a:t>数据量：</a:t>
            </a:r>
            <a:r>
              <a:rPr lang="zh-CN" altLang="en-US" sz="2200" dirty="0" smtClean="0">
                <a:solidFill>
                  <a:srgbClr val="FF0000"/>
                </a:solidFill>
              </a:rPr>
              <a:t>每次存取多少数据，每天（或每小时、每周等）存取几次等信息</a:t>
            </a:r>
          </a:p>
          <a:p>
            <a:pPr lvl="1" eaLnBrk="1" hangingPunct="1">
              <a:lnSpc>
                <a:spcPct val="90000"/>
              </a:lnSpc>
            </a:pPr>
            <a:r>
              <a:rPr lang="zh-CN" altLang="en-US" sz="2200" dirty="0" smtClean="0"/>
              <a:t>存取方法：</a:t>
            </a:r>
            <a:r>
              <a:rPr lang="zh-CN" altLang="en-US" sz="2200" dirty="0" smtClean="0">
                <a:solidFill>
                  <a:srgbClr val="FF0000"/>
                </a:solidFill>
              </a:rPr>
              <a:t>批处理 </a:t>
            </a:r>
            <a:r>
              <a:rPr lang="en-US" altLang="zh-CN" sz="2200" dirty="0" smtClean="0">
                <a:solidFill>
                  <a:srgbClr val="FF0000"/>
                </a:solidFill>
              </a:rPr>
              <a:t>/ </a:t>
            </a:r>
            <a:r>
              <a:rPr lang="zh-CN" altLang="en-US" sz="2200" dirty="0" smtClean="0">
                <a:solidFill>
                  <a:srgbClr val="FF0000"/>
                </a:solidFill>
              </a:rPr>
              <a:t>联机处理；检索 </a:t>
            </a:r>
            <a:r>
              <a:rPr lang="en-US" altLang="zh-CN" sz="2200" dirty="0" smtClean="0">
                <a:solidFill>
                  <a:srgbClr val="FF0000"/>
                </a:solidFill>
              </a:rPr>
              <a:t>/ </a:t>
            </a:r>
            <a:r>
              <a:rPr lang="zh-CN" altLang="en-US" sz="2200" dirty="0" smtClean="0">
                <a:solidFill>
                  <a:srgbClr val="FF0000"/>
                </a:solidFill>
              </a:rPr>
              <a:t>更新；顺序检索 </a:t>
            </a:r>
            <a:r>
              <a:rPr lang="en-US" altLang="zh-CN" sz="2200" dirty="0" smtClean="0">
                <a:solidFill>
                  <a:srgbClr val="FF0000"/>
                </a:solidFill>
              </a:rPr>
              <a:t>/ </a:t>
            </a:r>
            <a:r>
              <a:rPr lang="zh-CN" altLang="en-US" sz="2200" dirty="0" smtClean="0">
                <a:solidFill>
                  <a:srgbClr val="FF0000"/>
                </a:solidFill>
              </a:rPr>
              <a:t>随机检索</a:t>
            </a:r>
          </a:p>
        </p:txBody>
      </p:sp>
      <p:sp>
        <p:nvSpPr>
          <p:cNvPr id="2" name="日期占位符 1"/>
          <p:cNvSpPr>
            <a:spLocks noGrp="1"/>
          </p:cNvSpPr>
          <p:nvPr>
            <p:ph type="dt" sz="half" idx="10"/>
          </p:nvPr>
        </p:nvSpPr>
        <p:spPr/>
        <p:txBody>
          <a:bodyPr/>
          <a:lstStyle/>
          <a:p>
            <a:pPr>
              <a:defRPr/>
            </a:pPr>
            <a:fld id="{0233E050-3014-4E40-BB14-8130946842E5}"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66</a:t>
            </a:fld>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69635" name="Rectangle 2"/>
          <p:cNvSpPr>
            <a:spLocks noGrp="1" noChangeArrowheads="1"/>
          </p:cNvSpPr>
          <p:nvPr>
            <p:ph type="title"/>
          </p:nvPr>
        </p:nvSpPr>
        <p:spPr/>
        <p:txBody>
          <a:bodyPr/>
          <a:lstStyle/>
          <a:p>
            <a:pPr eaLnBrk="1" hangingPunct="1"/>
            <a:r>
              <a:rPr lang="en-US" altLang="zh-CN" smtClean="0"/>
              <a:t>⒌ </a:t>
            </a:r>
            <a:r>
              <a:rPr lang="zh-CN" altLang="en-US" smtClean="0"/>
              <a:t>处理过程</a:t>
            </a:r>
          </a:p>
        </p:txBody>
      </p:sp>
      <p:sp>
        <p:nvSpPr>
          <p:cNvPr id="69636" name="Rectangle 3"/>
          <p:cNvSpPr>
            <a:spLocks noGrp="1" noChangeArrowheads="1"/>
          </p:cNvSpPr>
          <p:nvPr>
            <p:ph type="body" idx="1"/>
          </p:nvPr>
        </p:nvSpPr>
        <p:spPr>
          <a:xfrm>
            <a:off x="304800" y="1905000"/>
            <a:ext cx="8839200" cy="4114800"/>
          </a:xfrm>
        </p:spPr>
        <p:txBody>
          <a:bodyPr/>
          <a:lstStyle/>
          <a:p>
            <a:pPr eaLnBrk="1" hangingPunct="1">
              <a:lnSpc>
                <a:spcPct val="90000"/>
              </a:lnSpc>
            </a:pPr>
            <a:r>
              <a:rPr lang="zh-CN" altLang="en-US" sz="2600" dirty="0" smtClean="0"/>
              <a:t>处理的过程具体处理逻辑一般用</a:t>
            </a:r>
            <a:r>
              <a:rPr lang="zh-CN" altLang="en-US" sz="2600" dirty="0" smtClean="0">
                <a:solidFill>
                  <a:srgbClr val="FF0000"/>
                </a:solidFill>
              </a:rPr>
              <a:t>判定表或判定树</a:t>
            </a:r>
            <a:r>
              <a:rPr lang="zh-CN" altLang="en-US" sz="2600" dirty="0" smtClean="0"/>
              <a:t>来描述。数据字典中只需要描述处理过程的说明性信息</a:t>
            </a:r>
          </a:p>
          <a:p>
            <a:pPr eaLnBrk="1" hangingPunct="1">
              <a:lnSpc>
                <a:spcPct val="90000"/>
              </a:lnSpc>
              <a:spcBef>
                <a:spcPct val="60000"/>
              </a:spcBef>
            </a:pPr>
            <a:r>
              <a:rPr lang="zh-CN" altLang="en-US" sz="2600" dirty="0" smtClean="0"/>
              <a:t>处理过程说明性信息的描述</a:t>
            </a:r>
          </a:p>
          <a:p>
            <a:pPr eaLnBrk="1" hangingPunct="1">
              <a:lnSpc>
                <a:spcPct val="90000"/>
              </a:lnSpc>
              <a:buFont typeface="Wingdings" pitchFamily="2" charset="2"/>
              <a:buNone/>
            </a:pPr>
            <a:r>
              <a:rPr lang="zh-CN" altLang="en-US" sz="2600" dirty="0" smtClean="0"/>
              <a:t>　</a:t>
            </a:r>
            <a:r>
              <a:rPr lang="zh-CN" altLang="en-US" sz="2600" dirty="0" smtClean="0">
                <a:solidFill>
                  <a:srgbClr val="FF0000"/>
                </a:solidFill>
              </a:rPr>
              <a:t>处理过程描述＝｛处理过程名，说明，</a:t>
            </a:r>
          </a:p>
          <a:p>
            <a:pPr eaLnBrk="1" hangingPunct="1">
              <a:lnSpc>
                <a:spcPct val="90000"/>
              </a:lnSpc>
              <a:buFont typeface="Wingdings" pitchFamily="2" charset="2"/>
              <a:buNone/>
            </a:pPr>
            <a:r>
              <a:rPr lang="zh-CN" altLang="en-US" sz="2600" dirty="0" smtClean="0">
                <a:solidFill>
                  <a:srgbClr val="FF0000"/>
                </a:solidFill>
              </a:rPr>
              <a:t>                      输入</a:t>
            </a:r>
            <a:r>
              <a:rPr lang="en-US" altLang="zh-CN" sz="2600" dirty="0" smtClean="0">
                <a:solidFill>
                  <a:srgbClr val="FF0000"/>
                </a:solidFill>
              </a:rPr>
              <a:t>:</a:t>
            </a:r>
            <a:r>
              <a:rPr lang="zh-CN" altLang="en-US" sz="2600" dirty="0" smtClean="0">
                <a:solidFill>
                  <a:srgbClr val="FF0000"/>
                </a:solidFill>
              </a:rPr>
              <a:t>｛数据流｝，输出</a:t>
            </a:r>
            <a:r>
              <a:rPr lang="en-US" altLang="zh-CN" sz="2600" dirty="0" smtClean="0">
                <a:solidFill>
                  <a:srgbClr val="FF0000"/>
                </a:solidFill>
              </a:rPr>
              <a:t>:</a:t>
            </a:r>
            <a:r>
              <a:rPr lang="zh-CN" altLang="en-US" sz="2600" dirty="0" smtClean="0">
                <a:solidFill>
                  <a:srgbClr val="FF0000"/>
                </a:solidFill>
              </a:rPr>
              <a:t>｛数据流｝，</a:t>
            </a:r>
          </a:p>
          <a:p>
            <a:pPr eaLnBrk="1" hangingPunct="1">
              <a:lnSpc>
                <a:spcPct val="90000"/>
              </a:lnSpc>
              <a:buFont typeface="Wingdings" pitchFamily="2" charset="2"/>
              <a:buNone/>
            </a:pPr>
            <a:r>
              <a:rPr lang="zh-CN" altLang="en-US" sz="2600" dirty="0" smtClean="0">
                <a:solidFill>
                  <a:srgbClr val="FF0000"/>
                </a:solidFill>
              </a:rPr>
              <a:t>                      处理</a:t>
            </a:r>
            <a:r>
              <a:rPr lang="en-US" altLang="zh-CN" sz="2600" dirty="0" smtClean="0">
                <a:solidFill>
                  <a:srgbClr val="FF0000"/>
                </a:solidFill>
              </a:rPr>
              <a:t>:</a:t>
            </a:r>
            <a:r>
              <a:rPr lang="zh-CN" altLang="en-US" sz="2600" dirty="0" smtClean="0">
                <a:solidFill>
                  <a:srgbClr val="FF0000"/>
                </a:solidFill>
              </a:rPr>
              <a:t>｛简要说明｝｝</a:t>
            </a:r>
          </a:p>
          <a:p>
            <a:pPr lvl="1" eaLnBrk="1" hangingPunct="1">
              <a:lnSpc>
                <a:spcPct val="90000"/>
              </a:lnSpc>
              <a:buFont typeface="Wingdings" pitchFamily="2" charset="2"/>
              <a:buNone/>
            </a:pPr>
            <a:endParaRPr lang="en-US" altLang="zh-CN" sz="2200" dirty="0" smtClean="0"/>
          </a:p>
        </p:txBody>
      </p:sp>
      <p:sp>
        <p:nvSpPr>
          <p:cNvPr id="2" name="日期占位符 1"/>
          <p:cNvSpPr>
            <a:spLocks noGrp="1"/>
          </p:cNvSpPr>
          <p:nvPr>
            <p:ph type="dt" sz="half" idx="10"/>
          </p:nvPr>
        </p:nvSpPr>
        <p:spPr/>
        <p:txBody>
          <a:bodyPr/>
          <a:lstStyle/>
          <a:p>
            <a:pPr>
              <a:defRPr/>
            </a:pPr>
            <a:fld id="{DE9999E5-AE2C-4F99-B0E3-9933EF1B1C43}"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67</a:t>
            </a:fld>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70659" name="Rectangle 2"/>
          <p:cNvSpPr>
            <a:spLocks noGrp="1" noChangeArrowheads="1"/>
          </p:cNvSpPr>
          <p:nvPr>
            <p:ph type="title"/>
          </p:nvPr>
        </p:nvSpPr>
        <p:spPr/>
        <p:txBody>
          <a:bodyPr/>
          <a:lstStyle/>
          <a:p>
            <a:pPr eaLnBrk="1" hangingPunct="1"/>
            <a:r>
              <a:rPr lang="zh-CN" altLang="en-US" smtClean="0"/>
              <a:t>处理过程（续）</a:t>
            </a:r>
          </a:p>
        </p:txBody>
      </p:sp>
      <p:sp>
        <p:nvSpPr>
          <p:cNvPr id="70660" name="Rectangle 3"/>
          <p:cNvSpPr>
            <a:spLocks noGrp="1" noChangeArrowheads="1"/>
          </p:cNvSpPr>
          <p:nvPr>
            <p:ph type="body" idx="1"/>
          </p:nvPr>
        </p:nvSpPr>
        <p:spPr>
          <a:xfrm>
            <a:off x="539552" y="1981200"/>
            <a:ext cx="8299648" cy="4114800"/>
          </a:xfrm>
        </p:spPr>
        <p:txBody>
          <a:bodyPr/>
          <a:lstStyle/>
          <a:p>
            <a:pPr lvl="1" eaLnBrk="1" hangingPunct="1">
              <a:spcBef>
                <a:spcPct val="60000"/>
              </a:spcBef>
            </a:pPr>
            <a:r>
              <a:rPr lang="zh-CN" altLang="en-US" dirty="0" smtClean="0"/>
              <a:t>简要说明：</a:t>
            </a:r>
            <a:r>
              <a:rPr lang="zh-CN" altLang="en-US" dirty="0" smtClean="0">
                <a:solidFill>
                  <a:srgbClr val="FF0000"/>
                </a:solidFill>
              </a:rPr>
              <a:t>主要说明该处理过程的功能及处理要求</a:t>
            </a:r>
          </a:p>
          <a:p>
            <a:pPr lvl="2" eaLnBrk="1" hangingPunct="1">
              <a:spcBef>
                <a:spcPct val="60000"/>
              </a:spcBef>
            </a:pPr>
            <a:r>
              <a:rPr lang="zh-CN" altLang="en-US" sz="2600" dirty="0" smtClean="0"/>
              <a:t>功能：该处理过程用来</a:t>
            </a:r>
            <a:r>
              <a:rPr lang="zh-CN" altLang="en-US" sz="2600" dirty="0" smtClean="0">
                <a:solidFill>
                  <a:srgbClr val="FF0000"/>
                </a:solidFill>
              </a:rPr>
              <a:t>做什么</a:t>
            </a:r>
          </a:p>
          <a:p>
            <a:pPr lvl="2" eaLnBrk="1" hangingPunct="1">
              <a:spcBef>
                <a:spcPct val="60000"/>
              </a:spcBef>
            </a:pPr>
            <a:r>
              <a:rPr lang="zh-CN" altLang="en-US" sz="2600" dirty="0" smtClean="0"/>
              <a:t>处理要求：</a:t>
            </a:r>
            <a:r>
              <a:rPr lang="zh-CN" altLang="en-US" sz="2600" dirty="0" smtClean="0">
                <a:solidFill>
                  <a:srgbClr val="FF0000"/>
                </a:solidFill>
              </a:rPr>
              <a:t>处理频度</a:t>
            </a:r>
            <a:r>
              <a:rPr lang="zh-CN" altLang="en-US" sz="2600" dirty="0" smtClean="0"/>
              <a:t>要求（如单位时间里处理多少事务，多少数据量）；</a:t>
            </a:r>
            <a:r>
              <a:rPr lang="zh-CN" altLang="en-US" sz="2600" dirty="0" smtClean="0">
                <a:solidFill>
                  <a:srgbClr val="FF0000"/>
                </a:solidFill>
              </a:rPr>
              <a:t>响应时间</a:t>
            </a:r>
            <a:r>
              <a:rPr lang="zh-CN" altLang="en-US" sz="2600" dirty="0" smtClean="0"/>
              <a:t>要求等</a:t>
            </a:r>
          </a:p>
          <a:p>
            <a:pPr lvl="2" eaLnBrk="1" hangingPunct="1">
              <a:spcBef>
                <a:spcPct val="60000"/>
              </a:spcBef>
            </a:pPr>
            <a:r>
              <a:rPr lang="zh-CN" altLang="en-US" sz="2600" dirty="0" smtClean="0"/>
              <a:t>处理要求是后面</a:t>
            </a:r>
            <a:r>
              <a:rPr lang="zh-CN" altLang="en-US" sz="2600" dirty="0" smtClean="0">
                <a:solidFill>
                  <a:srgbClr val="FF0000"/>
                </a:solidFill>
              </a:rPr>
              <a:t>物理设计</a:t>
            </a:r>
            <a:r>
              <a:rPr lang="zh-CN" altLang="en-US" sz="2600" dirty="0" smtClean="0"/>
              <a:t>的输入及</a:t>
            </a:r>
            <a:r>
              <a:rPr lang="zh-CN" altLang="en-US" sz="2600" dirty="0" smtClean="0">
                <a:solidFill>
                  <a:srgbClr val="FF0000"/>
                </a:solidFill>
              </a:rPr>
              <a:t>性能评价</a:t>
            </a:r>
            <a:r>
              <a:rPr lang="zh-CN" altLang="en-US" sz="2600" dirty="0" smtClean="0"/>
              <a:t>的标准</a:t>
            </a:r>
            <a:endParaRPr lang="zh-CN" altLang="en-US" sz="2000" dirty="0" smtClean="0"/>
          </a:p>
        </p:txBody>
      </p:sp>
      <p:sp>
        <p:nvSpPr>
          <p:cNvPr id="2" name="日期占位符 1"/>
          <p:cNvSpPr>
            <a:spLocks noGrp="1"/>
          </p:cNvSpPr>
          <p:nvPr>
            <p:ph type="dt" sz="half" idx="10"/>
          </p:nvPr>
        </p:nvSpPr>
        <p:spPr/>
        <p:txBody>
          <a:bodyPr/>
          <a:lstStyle/>
          <a:p>
            <a:pPr>
              <a:defRPr/>
            </a:pPr>
            <a:fld id="{8855A278-8918-45DC-99CC-3AD79F8E64E1}"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68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660">
                                            <p:txEl>
                                              <p:pRg st="0" end="0"/>
                                            </p:txEl>
                                          </p:spTgt>
                                        </p:tgtEl>
                                        <p:attrNameLst>
                                          <p:attrName>style.visibility</p:attrName>
                                        </p:attrNameLst>
                                      </p:cBhvr>
                                      <p:to>
                                        <p:strVal val="visible"/>
                                      </p:to>
                                    </p:set>
                                    <p:anim calcmode="lin" valueType="num">
                                      <p:cBhvr additive="base">
                                        <p:cTn id="7" dur="500" fill="hold"/>
                                        <p:tgtEl>
                                          <p:spTgt spid="7066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6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0660">
                                            <p:txEl>
                                              <p:pRg st="1" end="1"/>
                                            </p:txEl>
                                          </p:spTgt>
                                        </p:tgtEl>
                                        <p:attrNameLst>
                                          <p:attrName>style.visibility</p:attrName>
                                        </p:attrNameLst>
                                      </p:cBhvr>
                                      <p:to>
                                        <p:strVal val="visible"/>
                                      </p:to>
                                    </p:set>
                                    <p:anim calcmode="lin" valueType="num">
                                      <p:cBhvr additive="base">
                                        <p:cTn id="11" dur="500" fill="hold"/>
                                        <p:tgtEl>
                                          <p:spTgt spid="7066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066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0660">
                                            <p:txEl>
                                              <p:pRg st="2" end="2"/>
                                            </p:txEl>
                                          </p:spTgt>
                                        </p:tgtEl>
                                        <p:attrNameLst>
                                          <p:attrName>style.visibility</p:attrName>
                                        </p:attrNameLst>
                                      </p:cBhvr>
                                      <p:to>
                                        <p:strVal val="visible"/>
                                      </p:to>
                                    </p:set>
                                    <p:anim calcmode="lin" valueType="num">
                                      <p:cBhvr additive="base">
                                        <p:cTn id="15" dur="500" fill="hold"/>
                                        <p:tgtEl>
                                          <p:spTgt spid="7066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066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0660">
                                            <p:txEl>
                                              <p:pRg st="3" end="3"/>
                                            </p:txEl>
                                          </p:spTgt>
                                        </p:tgtEl>
                                        <p:attrNameLst>
                                          <p:attrName>style.visibility</p:attrName>
                                        </p:attrNameLst>
                                      </p:cBhvr>
                                      <p:to>
                                        <p:strVal val="visible"/>
                                      </p:to>
                                    </p:set>
                                    <p:anim calcmode="lin" valueType="num">
                                      <p:cBhvr additive="base">
                                        <p:cTn id="19" dur="500" fill="hold"/>
                                        <p:tgtEl>
                                          <p:spTgt spid="7066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66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71683" name="Rectangle 2"/>
          <p:cNvSpPr>
            <a:spLocks noGrp="1" noChangeArrowheads="1"/>
          </p:cNvSpPr>
          <p:nvPr>
            <p:ph type="title"/>
          </p:nvPr>
        </p:nvSpPr>
        <p:spPr/>
        <p:txBody>
          <a:bodyPr/>
          <a:lstStyle/>
          <a:p>
            <a:pPr eaLnBrk="1" hangingPunct="1"/>
            <a:r>
              <a:rPr lang="zh-CN" altLang="en-US" smtClean="0"/>
              <a:t>处理过程（续）</a:t>
            </a:r>
          </a:p>
        </p:txBody>
      </p:sp>
      <p:sp>
        <p:nvSpPr>
          <p:cNvPr id="71684" name="Rectangle 3"/>
          <p:cNvSpPr>
            <a:spLocks noGrp="1" noChangeArrowheads="1"/>
          </p:cNvSpPr>
          <p:nvPr>
            <p:ph type="body" idx="1"/>
          </p:nvPr>
        </p:nvSpPr>
        <p:spPr>
          <a:xfrm>
            <a:off x="1066800" y="1981200"/>
            <a:ext cx="7772400" cy="4114800"/>
          </a:xfrm>
        </p:spPr>
        <p:txBody>
          <a:bodyPr/>
          <a:lstStyle/>
          <a:p>
            <a:pPr eaLnBrk="1" hangingPunct="1">
              <a:lnSpc>
                <a:spcPct val="75000"/>
              </a:lnSpc>
              <a:buFont typeface="Wingdings" pitchFamily="2" charset="2"/>
              <a:buNone/>
            </a:pPr>
            <a:r>
              <a:rPr lang="zh-CN" altLang="en-US" sz="2600" smtClean="0"/>
              <a:t>例：学生</a:t>
            </a:r>
            <a:r>
              <a:rPr lang="zh-CN" altLang="en-US" sz="2600" smtClean="0">
                <a:solidFill>
                  <a:srgbClr val="FF0000"/>
                </a:solidFill>
              </a:rPr>
              <a:t>学籍管理子系统的数据字典</a:t>
            </a:r>
            <a:endParaRPr lang="zh-CN" altLang="en-US" sz="2600" smtClean="0"/>
          </a:p>
          <a:p>
            <a:pPr eaLnBrk="1" hangingPunct="1">
              <a:lnSpc>
                <a:spcPct val="75000"/>
              </a:lnSpc>
              <a:buFont typeface="Wingdings" pitchFamily="2" charset="2"/>
              <a:buNone/>
            </a:pPr>
            <a:r>
              <a:rPr lang="zh-CN" altLang="en-US" sz="2600" smtClean="0">
                <a:solidFill>
                  <a:srgbClr val="FF0000"/>
                </a:solidFill>
              </a:rPr>
              <a:t>数据项</a:t>
            </a:r>
            <a:r>
              <a:rPr lang="zh-CN" altLang="en-US" sz="2600" smtClean="0"/>
              <a:t>，以“学号”为例：</a:t>
            </a:r>
          </a:p>
          <a:p>
            <a:pPr eaLnBrk="1" hangingPunct="1">
              <a:lnSpc>
                <a:spcPct val="75000"/>
              </a:lnSpc>
              <a:buFont typeface="Wingdings" pitchFamily="2" charset="2"/>
              <a:buNone/>
            </a:pPr>
            <a:r>
              <a:rPr lang="zh-CN" altLang="en-US" sz="2600" smtClean="0"/>
              <a:t>    数据项：　</a:t>
            </a:r>
            <a:r>
              <a:rPr lang="zh-CN" altLang="en-US" sz="2600" smtClean="0">
                <a:solidFill>
                  <a:srgbClr val="FF0000"/>
                </a:solidFill>
              </a:rPr>
              <a:t>学号</a:t>
            </a:r>
          </a:p>
          <a:p>
            <a:pPr eaLnBrk="1" hangingPunct="1">
              <a:lnSpc>
                <a:spcPct val="75000"/>
              </a:lnSpc>
              <a:buFont typeface="Wingdings" pitchFamily="2" charset="2"/>
              <a:buNone/>
            </a:pPr>
            <a:r>
              <a:rPr lang="zh-CN" altLang="en-US" sz="2600" smtClean="0"/>
              <a:t>    含义说明：</a:t>
            </a:r>
            <a:r>
              <a:rPr lang="zh-CN" altLang="en-US" sz="2600" smtClean="0">
                <a:solidFill>
                  <a:srgbClr val="FF0000"/>
                </a:solidFill>
              </a:rPr>
              <a:t>唯一标识每个学生</a:t>
            </a:r>
          </a:p>
          <a:p>
            <a:pPr eaLnBrk="1" hangingPunct="1">
              <a:lnSpc>
                <a:spcPct val="75000"/>
              </a:lnSpc>
              <a:buFont typeface="Wingdings" pitchFamily="2" charset="2"/>
              <a:buNone/>
            </a:pPr>
            <a:r>
              <a:rPr lang="zh-CN" altLang="en-US" sz="2600" smtClean="0"/>
              <a:t>　别名：　　</a:t>
            </a:r>
            <a:r>
              <a:rPr lang="zh-CN" altLang="en-US" sz="2600" smtClean="0">
                <a:solidFill>
                  <a:srgbClr val="FF0000"/>
                </a:solidFill>
              </a:rPr>
              <a:t>学生编号</a:t>
            </a:r>
          </a:p>
          <a:p>
            <a:pPr eaLnBrk="1" hangingPunct="1">
              <a:lnSpc>
                <a:spcPct val="75000"/>
              </a:lnSpc>
              <a:buFont typeface="Wingdings" pitchFamily="2" charset="2"/>
              <a:buNone/>
            </a:pPr>
            <a:r>
              <a:rPr lang="zh-CN" altLang="en-US" sz="2600" smtClean="0"/>
              <a:t>    类型：　　</a:t>
            </a:r>
            <a:r>
              <a:rPr lang="zh-CN" altLang="en-US" sz="2600" smtClean="0">
                <a:solidFill>
                  <a:srgbClr val="FF0000"/>
                </a:solidFill>
              </a:rPr>
              <a:t>字符型</a:t>
            </a:r>
          </a:p>
          <a:p>
            <a:pPr eaLnBrk="1" hangingPunct="1">
              <a:lnSpc>
                <a:spcPct val="75000"/>
              </a:lnSpc>
              <a:buFont typeface="Wingdings" pitchFamily="2" charset="2"/>
              <a:buNone/>
            </a:pPr>
            <a:r>
              <a:rPr lang="zh-CN" altLang="en-US" sz="2600" smtClean="0"/>
              <a:t>    长度：　　 </a:t>
            </a:r>
            <a:r>
              <a:rPr lang="en-US" altLang="zh-CN" sz="2600" smtClean="0">
                <a:solidFill>
                  <a:srgbClr val="FF0000"/>
                </a:solidFill>
              </a:rPr>
              <a:t>8</a:t>
            </a:r>
          </a:p>
          <a:p>
            <a:pPr eaLnBrk="1" hangingPunct="1">
              <a:lnSpc>
                <a:spcPct val="75000"/>
              </a:lnSpc>
              <a:buFont typeface="Wingdings" pitchFamily="2" charset="2"/>
              <a:buNone/>
            </a:pPr>
            <a:r>
              <a:rPr lang="en-US" altLang="zh-CN" sz="2600" smtClean="0"/>
              <a:t>    </a:t>
            </a:r>
            <a:r>
              <a:rPr lang="zh-CN" altLang="en-US" sz="2600" smtClean="0"/>
              <a:t>取值范围：</a:t>
            </a:r>
            <a:r>
              <a:rPr lang="en-US" altLang="zh-CN" sz="2600" smtClean="0">
                <a:solidFill>
                  <a:srgbClr val="FF0000"/>
                </a:solidFill>
              </a:rPr>
              <a:t>00000000</a:t>
            </a:r>
            <a:r>
              <a:rPr lang="zh-CN" altLang="en-US" sz="2600" smtClean="0"/>
              <a:t>至</a:t>
            </a:r>
            <a:r>
              <a:rPr lang="en-US" altLang="zh-CN" sz="2600" smtClean="0">
                <a:solidFill>
                  <a:srgbClr val="FF0000"/>
                </a:solidFill>
              </a:rPr>
              <a:t>99999999</a:t>
            </a:r>
          </a:p>
          <a:p>
            <a:pPr eaLnBrk="1" hangingPunct="1">
              <a:lnSpc>
                <a:spcPct val="75000"/>
              </a:lnSpc>
              <a:buFont typeface="Wingdings" pitchFamily="2" charset="2"/>
              <a:buNone/>
            </a:pPr>
            <a:r>
              <a:rPr lang="zh-CN" altLang="en-US" sz="2600" smtClean="0"/>
              <a:t>　取值含义：</a:t>
            </a:r>
            <a:r>
              <a:rPr lang="zh-CN" altLang="en-US" sz="2600" smtClean="0">
                <a:solidFill>
                  <a:srgbClr val="FF0000"/>
                </a:solidFill>
              </a:rPr>
              <a:t>前两位标别该学生所在年级</a:t>
            </a:r>
            <a:r>
              <a:rPr lang="zh-CN" altLang="en-US" sz="2600" smtClean="0"/>
              <a:t>，</a:t>
            </a:r>
          </a:p>
          <a:p>
            <a:pPr eaLnBrk="1" hangingPunct="1">
              <a:lnSpc>
                <a:spcPct val="75000"/>
              </a:lnSpc>
              <a:buFont typeface="Wingdings" pitchFamily="2" charset="2"/>
              <a:buNone/>
            </a:pPr>
            <a:r>
              <a:rPr lang="zh-CN" altLang="en-US" sz="2600" smtClean="0"/>
              <a:t>                        </a:t>
            </a:r>
            <a:r>
              <a:rPr lang="zh-CN" altLang="en-US" sz="2600" smtClean="0">
                <a:solidFill>
                  <a:srgbClr val="FF0000"/>
                </a:solidFill>
              </a:rPr>
              <a:t>后六位按顺序编号</a:t>
            </a:r>
          </a:p>
          <a:p>
            <a:pPr eaLnBrk="1" hangingPunct="1">
              <a:lnSpc>
                <a:spcPct val="75000"/>
              </a:lnSpc>
              <a:buFont typeface="Wingdings" pitchFamily="2" charset="2"/>
              <a:buNone/>
            </a:pPr>
            <a:r>
              <a:rPr lang="zh-CN" altLang="en-US" sz="2600" smtClean="0"/>
              <a:t>　与其他数据项的逻辑关系：</a:t>
            </a:r>
          </a:p>
          <a:p>
            <a:pPr eaLnBrk="1" hangingPunct="1">
              <a:lnSpc>
                <a:spcPct val="80000"/>
              </a:lnSpc>
              <a:buFont typeface="Wingdings" pitchFamily="2" charset="2"/>
              <a:buNone/>
            </a:pPr>
            <a:endParaRPr lang="en-US" altLang="zh-CN" sz="2600" smtClean="0"/>
          </a:p>
        </p:txBody>
      </p:sp>
      <p:sp>
        <p:nvSpPr>
          <p:cNvPr id="2" name="日期占位符 1"/>
          <p:cNvSpPr>
            <a:spLocks noGrp="1"/>
          </p:cNvSpPr>
          <p:nvPr>
            <p:ph type="dt" sz="half" idx="10"/>
          </p:nvPr>
        </p:nvSpPr>
        <p:spPr/>
        <p:txBody>
          <a:bodyPr/>
          <a:lstStyle/>
          <a:p>
            <a:pPr>
              <a:defRPr/>
            </a:pPr>
            <a:fld id="{DF8DCDBF-05E9-4005-98C7-69D4340507AD}"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69</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9219" name="Rectangle 2"/>
          <p:cNvSpPr>
            <a:spLocks noGrp="1" noChangeArrowheads="1"/>
          </p:cNvSpPr>
          <p:nvPr>
            <p:ph type="title"/>
          </p:nvPr>
        </p:nvSpPr>
        <p:spPr/>
        <p:txBody>
          <a:bodyPr/>
          <a:lstStyle/>
          <a:p>
            <a:pPr eaLnBrk="1" hangingPunct="1"/>
            <a:r>
              <a:rPr lang="zh-CN" altLang="en-US" smtClean="0"/>
              <a:t>数据库设计概述</a:t>
            </a:r>
          </a:p>
        </p:txBody>
      </p:sp>
      <p:sp>
        <p:nvSpPr>
          <p:cNvPr id="9220" name="Rectangle 3"/>
          <p:cNvSpPr>
            <a:spLocks noGrp="1" noChangeArrowheads="1"/>
          </p:cNvSpPr>
          <p:nvPr>
            <p:ph type="body" idx="1"/>
          </p:nvPr>
        </p:nvSpPr>
        <p:spPr/>
        <p:txBody>
          <a:bodyPr/>
          <a:lstStyle/>
          <a:p>
            <a:pPr eaLnBrk="1" hangingPunct="1">
              <a:lnSpc>
                <a:spcPct val="130000"/>
              </a:lnSpc>
            </a:pPr>
            <a:r>
              <a:rPr lang="zh-CN" altLang="en-US" dirty="0" smtClean="0"/>
              <a:t>数据库和信息系统</a:t>
            </a:r>
          </a:p>
          <a:p>
            <a:pPr eaLnBrk="1" hangingPunct="1">
              <a:lnSpc>
                <a:spcPct val="130000"/>
              </a:lnSpc>
            </a:pPr>
            <a:r>
              <a:rPr lang="zh-CN" altLang="en-US" dirty="0" smtClean="0">
                <a:solidFill>
                  <a:schemeClr val="accent2"/>
                </a:solidFill>
              </a:rPr>
              <a:t>数据库设计的特点</a:t>
            </a:r>
          </a:p>
          <a:p>
            <a:pPr eaLnBrk="1" hangingPunct="1">
              <a:lnSpc>
                <a:spcPct val="130000"/>
              </a:lnSpc>
            </a:pPr>
            <a:r>
              <a:rPr lang="zh-CN" altLang="en-US" dirty="0" smtClean="0"/>
              <a:t>数据库设计方法简述</a:t>
            </a:r>
          </a:p>
          <a:p>
            <a:pPr eaLnBrk="1" hangingPunct="1">
              <a:lnSpc>
                <a:spcPct val="130000"/>
              </a:lnSpc>
            </a:pPr>
            <a:r>
              <a:rPr lang="zh-CN" altLang="en-US" dirty="0" smtClean="0"/>
              <a:t>数据库设计的基本步骤</a:t>
            </a:r>
          </a:p>
        </p:txBody>
      </p:sp>
      <p:sp>
        <p:nvSpPr>
          <p:cNvPr id="2" name="日期占位符 1"/>
          <p:cNvSpPr>
            <a:spLocks noGrp="1"/>
          </p:cNvSpPr>
          <p:nvPr>
            <p:ph type="dt" sz="half" idx="10"/>
          </p:nvPr>
        </p:nvSpPr>
        <p:spPr/>
        <p:txBody>
          <a:bodyPr/>
          <a:lstStyle/>
          <a:p>
            <a:pPr>
              <a:defRPr/>
            </a:pPr>
            <a:fld id="{96E482B1-A137-4388-95A6-C26A0A628117}"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7</a:t>
            </a:fld>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72707" name="Rectangle 2"/>
          <p:cNvSpPr>
            <a:spLocks noGrp="1" noChangeArrowheads="1"/>
          </p:cNvSpPr>
          <p:nvPr>
            <p:ph type="title"/>
          </p:nvPr>
        </p:nvSpPr>
        <p:spPr/>
        <p:txBody>
          <a:bodyPr/>
          <a:lstStyle/>
          <a:p>
            <a:pPr eaLnBrk="1" hangingPunct="1"/>
            <a:r>
              <a:rPr lang="zh-CN" altLang="en-US" smtClean="0"/>
              <a:t>处理过程（续）</a:t>
            </a:r>
          </a:p>
        </p:txBody>
      </p:sp>
      <p:sp>
        <p:nvSpPr>
          <p:cNvPr id="72708" name="Rectangle 3"/>
          <p:cNvSpPr>
            <a:spLocks noGrp="1" noChangeArrowheads="1"/>
          </p:cNvSpPr>
          <p:nvPr>
            <p:ph type="body" idx="1"/>
          </p:nvPr>
        </p:nvSpPr>
        <p:spPr>
          <a:xfrm>
            <a:off x="533400" y="1981200"/>
            <a:ext cx="8382000" cy="4114800"/>
          </a:xfrm>
        </p:spPr>
        <p:txBody>
          <a:bodyPr/>
          <a:lstStyle/>
          <a:p>
            <a:pPr eaLnBrk="1" hangingPunct="1">
              <a:lnSpc>
                <a:spcPct val="90000"/>
              </a:lnSpc>
              <a:buFont typeface="Wingdings" pitchFamily="2" charset="2"/>
              <a:buNone/>
            </a:pPr>
            <a:r>
              <a:rPr lang="zh-CN" altLang="en-US" sz="2600" dirty="0" smtClean="0">
                <a:solidFill>
                  <a:srgbClr val="FF0000"/>
                </a:solidFill>
              </a:rPr>
              <a:t>数据结构</a:t>
            </a:r>
            <a:r>
              <a:rPr lang="zh-CN" altLang="en-US" sz="2600" dirty="0" smtClean="0">
                <a:solidFill>
                  <a:srgbClr val="0066FF"/>
                </a:solidFill>
              </a:rPr>
              <a:t>     </a:t>
            </a:r>
            <a:r>
              <a:rPr lang="zh-CN" altLang="en-US" sz="2600" dirty="0" smtClean="0"/>
              <a:t>以“学生”为例</a:t>
            </a:r>
          </a:p>
          <a:p>
            <a:pPr eaLnBrk="1" hangingPunct="1">
              <a:lnSpc>
                <a:spcPct val="90000"/>
              </a:lnSpc>
              <a:buFont typeface="Wingdings" pitchFamily="2" charset="2"/>
              <a:buNone/>
            </a:pPr>
            <a:r>
              <a:rPr lang="zh-CN" altLang="en-US" sz="2600" dirty="0" smtClean="0"/>
              <a:t> 	“学生”是该系统中的一个核心数据结构：</a:t>
            </a:r>
          </a:p>
          <a:p>
            <a:pPr eaLnBrk="1" hangingPunct="1">
              <a:lnSpc>
                <a:spcPct val="90000"/>
              </a:lnSpc>
              <a:buFont typeface="Wingdings" pitchFamily="2" charset="2"/>
              <a:buNone/>
            </a:pPr>
            <a:endParaRPr lang="zh-CN" altLang="en-US" sz="2600" dirty="0" smtClean="0"/>
          </a:p>
          <a:p>
            <a:pPr eaLnBrk="1" hangingPunct="1">
              <a:lnSpc>
                <a:spcPct val="90000"/>
              </a:lnSpc>
              <a:buFont typeface="Wingdings" pitchFamily="2" charset="2"/>
              <a:buNone/>
            </a:pPr>
            <a:r>
              <a:rPr lang="zh-CN" altLang="en-US" sz="2600" dirty="0" smtClean="0"/>
              <a:t>    数据结构：　</a:t>
            </a:r>
            <a:r>
              <a:rPr lang="zh-CN" altLang="en-US" sz="2600" dirty="0" smtClean="0">
                <a:solidFill>
                  <a:srgbClr val="FF0000"/>
                </a:solidFill>
              </a:rPr>
              <a:t>学生</a:t>
            </a:r>
          </a:p>
          <a:p>
            <a:pPr eaLnBrk="1" hangingPunct="1">
              <a:lnSpc>
                <a:spcPct val="80000"/>
              </a:lnSpc>
              <a:buFont typeface="Wingdings" pitchFamily="2" charset="2"/>
              <a:buNone/>
            </a:pPr>
            <a:r>
              <a:rPr lang="zh-CN" altLang="en-US" sz="2600" dirty="0" smtClean="0"/>
              <a:t>    含义说明：　</a:t>
            </a:r>
            <a:r>
              <a:rPr lang="zh-CN" altLang="en-US" sz="2600" dirty="0" smtClean="0">
                <a:solidFill>
                  <a:srgbClr val="FF0000"/>
                </a:solidFill>
              </a:rPr>
              <a:t>是学籍管理子系统的主体数据结</a:t>
            </a:r>
          </a:p>
          <a:p>
            <a:pPr eaLnBrk="1" hangingPunct="1">
              <a:lnSpc>
                <a:spcPct val="80000"/>
              </a:lnSpc>
              <a:buFont typeface="Wingdings" pitchFamily="2" charset="2"/>
              <a:buNone/>
            </a:pPr>
            <a:r>
              <a:rPr lang="zh-CN" altLang="en-US" sz="2600" dirty="0" smtClean="0">
                <a:solidFill>
                  <a:srgbClr val="FF0000"/>
                </a:solidFill>
              </a:rPr>
              <a:t>                            构，定义了一个学生的有关信息</a:t>
            </a:r>
          </a:p>
          <a:p>
            <a:pPr eaLnBrk="1" hangingPunct="1">
              <a:lnSpc>
                <a:spcPct val="90000"/>
              </a:lnSpc>
              <a:buFont typeface="Wingdings" pitchFamily="2" charset="2"/>
              <a:buNone/>
            </a:pPr>
            <a:r>
              <a:rPr lang="zh-CN" altLang="en-US" sz="2600" dirty="0" smtClean="0"/>
              <a:t>    组成：　　　</a:t>
            </a:r>
            <a:r>
              <a:rPr lang="zh-CN" altLang="en-US" sz="2600" dirty="0" smtClean="0">
                <a:solidFill>
                  <a:srgbClr val="FF0000"/>
                </a:solidFill>
              </a:rPr>
              <a:t>学号，姓名，性别，年龄，</a:t>
            </a:r>
          </a:p>
          <a:p>
            <a:pPr eaLnBrk="1" hangingPunct="1">
              <a:lnSpc>
                <a:spcPct val="90000"/>
              </a:lnSpc>
              <a:buFont typeface="Wingdings" pitchFamily="2" charset="2"/>
              <a:buNone/>
            </a:pPr>
            <a:r>
              <a:rPr lang="zh-CN" altLang="en-US" sz="2600" dirty="0" smtClean="0">
                <a:solidFill>
                  <a:srgbClr val="FF0000"/>
                </a:solidFill>
              </a:rPr>
              <a:t>                            所在系，年级</a:t>
            </a:r>
          </a:p>
          <a:p>
            <a:pPr eaLnBrk="1" hangingPunct="1">
              <a:lnSpc>
                <a:spcPct val="90000"/>
              </a:lnSpc>
              <a:buFont typeface="Wingdings" pitchFamily="2" charset="2"/>
              <a:buNone/>
            </a:pPr>
            <a:r>
              <a:rPr lang="zh-CN" altLang="en-US" sz="2600" dirty="0" smtClean="0"/>
              <a:t>　　</a:t>
            </a:r>
          </a:p>
        </p:txBody>
      </p:sp>
      <p:sp>
        <p:nvSpPr>
          <p:cNvPr id="2" name="日期占位符 1"/>
          <p:cNvSpPr>
            <a:spLocks noGrp="1"/>
          </p:cNvSpPr>
          <p:nvPr>
            <p:ph type="dt" sz="half" idx="10"/>
          </p:nvPr>
        </p:nvSpPr>
        <p:spPr/>
        <p:txBody>
          <a:bodyPr/>
          <a:lstStyle/>
          <a:p>
            <a:pPr>
              <a:defRPr/>
            </a:pPr>
            <a:fld id="{2666BF2E-76BA-4759-A4D4-CA50C90156E5}"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70</a:t>
            </a:fld>
            <a:endParaRPr lang="en-US" altLang="zh-C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73731" name="Rectangle 2"/>
          <p:cNvSpPr>
            <a:spLocks noGrp="1" noChangeArrowheads="1"/>
          </p:cNvSpPr>
          <p:nvPr>
            <p:ph type="title"/>
          </p:nvPr>
        </p:nvSpPr>
        <p:spPr/>
        <p:txBody>
          <a:bodyPr/>
          <a:lstStyle/>
          <a:p>
            <a:pPr eaLnBrk="1" hangingPunct="1"/>
            <a:r>
              <a:rPr lang="zh-CN" altLang="en-US" smtClean="0"/>
              <a:t>处理过程（续）</a:t>
            </a:r>
          </a:p>
        </p:txBody>
      </p:sp>
      <p:sp>
        <p:nvSpPr>
          <p:cNvPr id="73732" name="Rectangle 3"/>
          <p:cNvSpPr>
            <a:spLocks noGrp="1" noChangeArrowheads="1"/>
          </p:cNvSpPr>
          <p:nvPr>
            <p:ph type="body" idx="1"/>
          </p:nvPr>
        </p:nvSpPr>
        <p:spPr/>
        <p:txBody>
          <a:bodyPr/>
          <a:lstStyle/>
          <a:p>
            <a:pPr eaLnBrk="1" hangingPunct="1">
              <a:buFont typeface="Wingdings" pitchFamily="2" charset="2"/>
              <a:buNone/>
            </a:pPr>
            <a:r>
              <a:rPr lang="zh-CN" altLang="en-US" sz="2600" dirty="0" smtClean="0">
                <a:solidFill>
                  <a:srgbClr val="FF0000"/>
                </a:solidFill>
              </a:rPr>
              <a:t>数据流</a:t>
            </a:r>
            <a:r>
              <a:rPr lang="zh-CN" altLang="en-US" sz="2600" dirty="0" smtClean="0"/>
              <a:t>“体检结果”可如下描述：</a:t>
            </a:r>
          </a:p>
          <a:p>
            <a:pPr eaLnBrk="1" hangingPunct="1">
              <a:buFont typeface="Wingdings" pitchFamily="2" charset="2"/>
              <a:buNone/>
            </a:pPr>
            <a:r>
              <a:rPr lang="zh-CN" altLang="en-US" sz="2600" dirty="0" smtClean="0"/>
              <a:t>    数据流：　　</a:t>
            </a:r>
            <a:r>
              <a:rPr lang="zh-CN" altLang="en-US" sz="2600" dirty="0" smtClean="0">
                <a:solidFill>
                  <a:srgbClr val="FF0000"/>
                </a:solidFill>
              </a:rPr>
              <a:t>体检结果</a:t>
            </a:r>
          </a:p>
          <a:p>
            <a:pPr eaLnBrk="1" hangingPunct="1">
              <a:buFont typeface="Wingdings" pitchFamily="2" charset="2"/>
              <a:buNone/>
            </a:pPr>
            <a:r>
              <a:rPr lang="zh-CN" altLang="en-US" sz="2600" dirty="0" smtClean="0"/>
              <a:t>    说明：　　　</a:t>
            </a:r>
            <a:r>
              <a:rPr lang="zh-CN" altLang="en-US" sz="2600" dirty="0" smtClean="0">
                <a:solidFill>
                  <a:srgbClr val="FF0000"/>
                </a:solidFill>
              </a:rPr>
              <a:t>学生参加体格检查的最终结果</a:t>
            </a:r>
          </a:p>
          <a:p>
            <a:pPr eaLnBrk="1" hangingPunct="1">
              <a:buFont typeface="Wingdings" pitchFamily="2" charset="2"/>
              <a:buNone/>
            </a:pPr>
            <a:r>
              <a:rPr lang="zh-CN" altLang="en-US" sz="2600" dirty="0" smtClean="0"/>
              <a:t>    数据流来源：</a:t>
            </a:r>
            <a:r>
              <a:rPr lang="zh-CN" altLang="en-US" sz="2600" dirty="0" smtClean="0">
                <a:solidFill>
                  <a:srgbClr val="FF0000"/>
                </a:solidFill>
              </a:rPr>
              <a:t>体检</a:t>
            </a:r>
          </a:p>
          <a:p>
            <a:pPr eaLnBrk="1" hangingPunct="1">
              <a:buFont typeface="Wingdings" pitchFamily="2" charset="2"/>
              <a:buNone/>
            </a:pPr>
            <a:r>
              <a:rPr lang="zh-CN" altLang="en-US" sz="2600" dirty="0" smtClean="0"/>
              <a:t>    数据流去向：</a:t>
            </a:r>
            <a:r>
              <a:rPr lang="zh-CN" altLang="en-US" sz="2600" dirty="0" smtClean="0">
                <a:solidFill>
                  <a:srgbClr val="FF0000"/>
                </a:solidFill>
              </a:rPr>
              <a:t>批准</a:t>
            </a:r>
          </a:p>
          <a:p>
            <a:pPr eaLnBrk="1" hangingPunct="1">
              <a:buFont typeface="Wingdings" pitchFamily="2" charset="2"/>
              <a:buNone/>
            </a:pPr>
            <a:r>
              <a:rPr lang="zh-CN" altLang="en-US" sz="2600" dirty="0" smtClean="0"/>
              <a:t>    组成：　　　</a:t>
            </a:r>
            <a:r>
              <a:rPr lang="en-US" altLang="zh-CN" sz="2600" dirty="0" smtClean="0"/>
              <a:t>……</a:t>
            </a:r>
          </a:p>
          <a:p>
            <a:pPr eaLnBrk="1" hangingPunct="1">
              <a:buFont typeface="Wingdings" pitchFamily="2" charset="2"/>
              <a:buNone/>
            </a:pPr>
            <a:r>
              <a:rPr lang="zh-CN" altLang="en-US" sz="2600" dirty="0" smtClean="0"/>
              <a:t>　平均流量：　</a:t>
            </a:r>
            <a:r>
              <a:rPr lang="en-US" altLang="zh-CN" sz="2600" dirty="0" smtClean="0"/>
              <a:t>……</a:t>
            </a:r>
          </a:p>
          <a:p>
            <a:pPr eaLnBrk="1" hangingPunct="1">
              <a:buFont typeface="Wingdings" pitchFamily="2" charset="2"/>
              <a:buNone/>
            </a:pPr>
            <a:r>
              <a:rPr lang="zh-CN" altLang="en-US" sz="2600" dirty="0" smtClean="0"/>
              <a:t>　高峰期流量：</a:t>
            </a:r>
            <a:r>
              <a:rPr lang="en-US" altLang="zh-CN" sz="2600" dirty="0" smtClean="0"/>
              <a:t>……</a:t>
            </a:r>
          </a:p>
        </p:txBody>
      </p:sp>
      <p:sp>
        <p:nvSpPr>
          <p:cNvPr id="2" name="日期占位符 1"/>
          <p:cNvSpPr>
            <a:spLocks noGrp="1"/>
          </p:cNvSpPr>
          <p:nvPr>
            <p:ph type="dt" sz="half" idx="10"/>
          </p:nvPr>
        </p:nvSpPr>
        <p:spPr/>
        <p:txBody>
          <a:bodyPr/>
          <a:lstStyle/>
          <a:p>
            <a:pPr>
              <a:defRPr/>
            </a:pPr>
            <a:fld id="{AB9AF383-0AC5-475D-BAD3-46FE08B92369}"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71</a:t>
            </a:fld>
            <a:endParaRPr lang="en-US" altLang="zh-C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74755" name="Rectangle 2"/>
          <p:cNvSpPr>
            <a:spLocks noGrp="1" noChangeArrowheads="1"/>
          </p:cNvSpPr>
          <p:nvPr>
            <p:ph type="title"/>
          </p:nvPr>
        </p:nvSpPr>
        <p:spPr/>
        <p:txBody>
          <a:bodyPr/>
          <a:lstStyle/>
          <a:p>
            <a:pPr eaLnBrk="1" hangingPunct="1"/>
            <a:r>
              <a:rPr lang="zh-CN" altLang="en-US" smtClean="0"/>
              <a:t>处理过程（续）</a:t>
            </a:r>
          </a:p>
        </p:txBody>
      </p:sp>
      <p:sp>
        <p:nvSpPr>
          <p:cNvPr id="74756" name="Rectangle 3"/>
          <p:cNvSpPr>
            <a:spLocks noGrp="1" noChangeArrowheads="1"/>
          </p:cNvSpPr>
          <p:nvPr>
            <p:ph type="body" idx="1"/>
          </p:nvPr>
        </p:nvSpPr>
        <p:spPr/>
        <p:txBody>
          <a:bodyPr/>
          <a:lstStyle/>
          <a:p>
            <a:pPr eaLnBrk="1" hangingPunct="1">
              <a:lnSpc>
                <a:spcPct val="90000"/>
              </a:lnSpc>
              <a:buFont typeface="Wingdings" pitchFamily="2" charset="2"/>
              <a:buNone/>
            </a:pPr>
            <a:r>
              <a:rPr lang="zh-CN" altLang="en-US" sz="2600" smtClean="0">
                <a:solidFill>
                  <a:srgbClr val="FF0000"/>
                </a:solidFill>
              </a:rPr>
              <a:t>数据存储</a:t>
            </a:r>
            <a:r>
              <a:rPr lang="zh-CN" altLang="en-US" sz="2600" smtClean="0"/>
              <a:t>“学生登记表”可如下描述：</a:t>
            </a:r>
          </a:p>
          <a:p>
            <a:pPr eaLnBrk="1" hangingPunct="1">
              <a:lnSpc>
                <a:spcPct val="90000"/>
              </a:lnSpc>
              <a:buFont typeface="Wingdings" pitchFamily="2" charset="2"/>
              <a:buNone/>
            </a:pPr>
            <a:r>
              <a:rPr lang="zh-CN" altLang="en-US" sz="2600" smtClean="0"/>
              <a:t>    数据存储：　</a:t>
            </a:r>
            <a:r>
              <a:rPr lang="zh-CN" altLang="en-US" sz="2600" smtClean="0">
                <a:solidFill>
                  <a:srgbClr val="FF0000"/>
                </a:solidFill>
              </a:rPr>
              <a:t>学生登记表</a:t>
            </a:r>
          </a:p>
          <a:p>
            <a:pPr eaLnBrk="1" hangingPunct="1">
              <a:lnSpc>
                <a:spcPct val="90000"/>
              </a:lnSpc>
              <a:buFont typeface="Wingdings" pitchFamily="2" charset="2"/>
              <a:buNone/>
            </a:pPr>
            <a:r>
              <a:rPr lang="zh-CN" altLang="en-US" sz="2600" smtClean="0"/>
              <a:t>    说明：　　　</a:t>
            </a:r>
            <a:r>
              <a:rPr lang="zh-CN" altLang="en-US" sz="2600" smtClean="0">
                <a:solidFill>
                  <a:srgbClr val="FF0000"/>
                </a:solidFill>
              </a:rPr>
              <a:t>记录学生的基本情况</a:t>
            </a:r>
          </a:p>
          <a:p>
            <a:pPr eaLnBrk="1" hangingPunct="1">
              <a:lnSpc>
                <a:spcPct val="90000"/>
              </a:lnSpc>
              <a:buFont typeface="Wingdings" pitchFamily="2" charset="2"/>
              <a:buNone/>
            </a:pPr>
            <a:r>
              <a:rPr lang="zh-CN" altLang="en-US" sz="2600" smtClean="0"/>
              <a:t>　流入数据流：</a:t>
            </a:r>
            <a:r>
              <a:rPr lang="en-US" altLang="zh-CN" sz="2600" smtClean="0"/>
              <a:t>……</a:t>
            </a:r>
          </a:p>
          <a:p>
            <a:pPr eaLnBrk="1" hangingPunct="1">
              <a:lnSpc>
                <a:spcPct val="90000"/>
              </a:lnSpc>
              <a:buFont typeface="Wingdings" pitchFamily="2" charset="2"/>
              <a:buNone/>
            </a:pPr>
            <a:r>
              <a:rPr lang="en-US" altLang="zh-CN" sz="2600" smtClean="0"/>
              <a:t>    </a:t>
            </a:r>
            <a:r>
              <a:rPr lang="zh-CN" altLang="en-US" sz="2600" smtClean="0"/>
              <a:t>流出数据流：</a:t>
            </a:r>
            <a:r>
              <a:rPr lang="en-US" altLang="zh-CN" sz="2600" smtClean="0"/>
              <a:t>……</a:t>
            </a:r>
          </a:p>
          <a:p>
            <a:pPr eaLnBrk="1" hangingPunct="1">
              <a:lnSpc>
                <a:spcPct val="90000"/>
              </a:lnSpc>
              <a:buFont typeface="Wingdings" pitchFamily="2" charset="2"/>
              <a:buNone/>
            </a:pPr>
            <a:r>
              <a:rPr lang="en-US" altLang="zh-CN" sz="2600" smtClean="0"/>
              <a:t>    </a:t>
            </a:r>
            <a:r>
              <a:rPr lang="zh-CN" altLang="en-US" sz="2600" smtClean="0"/>
              <a:t>组成：　　　</a:t>
            </a:r>
            <a:r>
              <a:rPr lang="en-US" altLang="zh-CN" sz="2600" smtClean="0"/>
              <a:t>……</a:t>
            </a:r>
          </a:p>
          <a:p>
            <a:pPr eaLnBrk="1" hangingPunct="1">
              <a:lnSpc>
                <a:spcPct val="90000"/>
              </a:lnSpc>
              <a:buFont typeface="Wingdings" pitchFamily="2" charset="2"/>
              <a:buNone/>
            </a:pPr>
            <a:r>
              <a:rPr lang="en-US" altLang="zh-CN" sz="2600" smtClean="0"/>
              <a:t>    </a:t>
            </a:r>
            <a:r>
              <a:rPr lang="zh-CN" altLang="en-US" sz="2600" smtClean="0"/>
              <a:t>数据量：　　</a:t>
            </a:r>
            <a:r>
              <a:rPr lang="zh-CN" altLang="en-US" sz="2600" smtClean="0">
                <a:solidFill>
                  <a:srgbClr val="FF0000"/>
                </a:solidFill>
              </a:rPr>
              <a:t>每年</a:t>
            </a:r>
            <a:r>
              <a:rPr lang="en-US" altLang="zh-CN" sz="2600" smtClean="0">
                <a:solidFill>
                  <a:srgbClr val="FF0000"/>
                </a:solidFill>
              </a:rPr>
              <a:t>3000</a:t>
            </a:r>
            <a:r>
              <a:rPr lang="zh-CN" altLang="en-US" sz="2600" smtClean="0">
                <a:solidFill>
                  <a:srgbClr val="FF0000"/>
                </a:solidFill>
              </a:rPr>
              <a:t>张</a:t>
            </a:r>
          </a:p>
          <a:p>
            <a:pPr eaLnBrk="1" hangingPunct="1">
              <a:lnSpc>
                <a:spcPct val="90000"/>
              </a:lnSpc>
              <a:buFont typeface="Wingdings" pitchFamily="2" charset="2"/>
              <a:buNone/>
            </a:pPr>
            <a:r>
              <a:rPr lang="zh-CN" altLang="en-US" sz="2600" smtClean="0"/>
              <a:t>    存取方式：　</a:t>
            </a:r>
            <a:r>
              <a:rPr lang="zh-CN" altLang="en-US" sz="2600" smtClean="0">
                <a:solidFill>
                  <a:srgbClr val="FF0000"/>
                </a:solidFill>
              </a:rPr>
              <a:t>随机存取</a:t>
            </a:r>
          </a:p>
          <a:p>
            <a:pPr eaLnBrk="1" hangingPunct="1">
              <a:lnSpc>
                <a:spcPct val="90000"/>
              </a:lnSpc>
              <a:buFont typeface="Wingdings" pitchFamily="2" charset="2"/>
              <a:buNone/>
            </a:pPr>
            <a:r>
              <a:rPr lang="zh-CN" altLang="en-US" sz="2600" smtClean="0"/>
              <a:t>    </a:t>
            </a:r>
          </a:p>
        </p:txBody>
      </p:sp>
      <p:sp>
        <p:nvSpPr>
          <p:cNvPr id="2" name="日期占位符 1"/>
          <p:cNvSpPr>
            <a:spLocks noGrp="1"/>
          </p:cNvSpPr>
          <p:nvPr>
            <p:ph type="dt" sz="half" idx="10"/>
          </p:nvPr>
        </p:nvSpPr>
        <p:spPr/>
        <p:txBody>
          <a:bodyPr/>
          <a:lstStyle/>
          <a:p>
            <a:pPr>
              <a:defRPr/>
            </a:pPr>
            <a:fld id="{BAB246F3-6021-49F6-A739-A702E85DF119}"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72</a:t>
            </a:fld>
            <a:endParaRPr lang="en-US" altLang="zh-CN"/>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75779" name="Rectangle 2"/>
          <p:cNvSpPr>
            <a:spLocks noGrp="1" noChangeArrowheads="1"/>
          </p:cNvSpPr>
          <p:nvPr>
            <p:ph type="title"/>
          </p:nvPr>
        </p:nvSpPr>
        <p:spPr/>
        <p:txBody>
          <a:bodyPr/>
          <a:lstStyle/>
          <a:p>
            <a:pPr eaLnBrk="1" hangingPunct="1"/>
            <a:r>
              <a:rPr lang="zh-CN" altLang="en-US" smtClean="0"/>
              <a:t>处理过程（续）</a:t>
            </a:r>
          </a:p>
        </p:txBody>
      </p:sp>
      <p:sp>
        <p:nvSpPr>
          <p:cNvPr id="75780" name="Rectangle 3"/>
          <p:cNvSpPr>
            <a:spLocks noGrp="1" noChangeArrowheads="1"/>
          </p:cNvSpPr>
          <p:nvPr>
            <p:ph type="body" idx="1"/>
          </p:nvPr>
        </p:nvSpPr>
        <p:spPr>
          <a:xfrm>
            <a:off x="228600" y="1628800"/>
            <a:ext cx="8534400" cy="4467200"/>
          </a:xfrm>
        </p:spPr>
        <p:txBody>
          <a:bodyPr/>
          <a:lstStyle/>
          <a:p>
            <a:pPr eaLnBrk="1" hangingPunct="1">
              <a:lnSpc>
                <a:spcPct val="90000"/>
              </a:lnSpc>
              <a:buFont typeface="Wingdings" pitchFamily="2" charset="2"/>
              <a:buNone/>
            </a:pPr>
            <a:r>
              <a:rPr lang="zh-CN" altLang="en-US" sz="2600" dirty="0" smtClean="0">
                <a:solidFill>
                  <a:srgbClr val="FF0000"/>
                </a:solidFill>
              </a:rPr>
              <a:t>处理过程</a:t>
            </a:r>
            <a:r>
              <a:rPr lang="zh-CN" altLang="en-US" sz="2600" dirty="0" smtClean="0"/>
              <a:t>“分配宿舍”可如下描述：</a:t>
            </a:r>
          </a:p>
          <a:p>
            <a:pPr eaLnBrk="1" hangingPunct="1">
              <a:lnSpc>
                <a:spcPct val="90000"/>
              </a:lnSpc>
              <a:buFont typeface="Wingdings" pitchFamily="2" charset="2"/>
              <a:buNone/>
            </a:pPr>
            <a:r>
              <a:rPr lang="zh-CN" altLang="en-US" sz="2600" dirty="0" smtClean="0"/>
              <a:t>　处理过程：</a:t>
            </a:r>
            <a:r>
              <a:rPr lang="zh-CN" altLang="en-US" sz="2600" dirty="0" smtClean="0">
                <a:solidFill>
                  <a:srgbClr val="FF0000"/>
                </a:solidFill>
              </a:rPr>
              <a:t>分配宿舍</a:t>
            </a:r>
          </a:p>
          <a:p>
            <a:pPr eaLnBrk="1" hangingPunct="1">
              <a:lnSpc>
                <a:spcPct val="90000"/>
              </a:lnSpc>
              <a:buFont typeface="Wingdings" pitchFamily="2" charset="2"/>
              <a:buNone/>
            </a:pPr>
            <a:r>
              <a:rPr lang="zh-CN" altLang="en-US" sz="2600" dirty="0" smtClean="0"/>
              <a:t>　说明：　　</a:t>
            </a:r>
            <a:r>
              <a:rPr lang="zh-CN" altLang="en-US" sz="2600" dirty="0" smtClean="0">
                <a:solidFill>
                  <a:srgbClr val="FF0000"/>
                </a:solidFill>
              </a:rPr>
              <a:t>为所有新生分配学生宿舍</a:t>
            </a:r>
          </a:p>
          <a:p>
            <a:pPr eaLnBrk="1" hangingPunct="1">
              <a:lnSpc>
                <a:spcPct val="90000"/>
              </a:lnSpc>
              <a:buFont typeface="Wingdings" pitchFamily="2" charset="2"/>
              <a:buNone/>
            </a:pPr>
            <a:r>
              <a:rPr lang="zh-CN" altLang="en-US" sz="2600" dirty="0" smtClean="0"/>
              <a:t>　输入：　　</a:t>
            </a:r>
            <a:r>
              <a:rPr lang="zh-CN" altLang="en-US" sz="2600" dirty="0" smtClean="0">
                <a:solidFill>
                  <a:srgbClr val="FF0000"/>
                </a:solidFill>
              </a:rPr>
              <a:t>学生，宿舍</a:t>
            </a:r>
            <a:r>
              <a:rPr lang="zh-CN" altLang="en-US" sz="2600" dirty="0" smtClean="0"/>
              <a:t>，</a:t>
            </a:r>
          </a:p>
          <a:p>
            <a:pPr eaLnBrk="1" hangingPunct="1">
              <a:lnSpc>
                <a:spcPct val="90000"/>
              </a:lnSpc>
              <a:buFont typeface="Wingdings" pitchFamily="2" charset="2"/>
              <a:buNone/>
            </a:pPr>
            <a:r>
              <a:rPr lang="zh-CN" altLang="en-US" sz="2600" dirty="0" smtClean="0"/>
              <a:t>　输出：　　</a:t>
            </a:r>
            <a:r>
              <a:rPr lang="zh-CN" altLang="en-US" sz="2600" dirty="0" smtClean="0">
                <a:solidFill>
                  <a:srgbClr val="FF0000"/>
                </a:solidFill>
              </a:rPr>
              <a:t>宿舍安排</a:t>
            </a:r>
          </a:p>
          <a:p>
            <a:pPr eaLnBrk="1" hangingPunct="1">
              <a:lnSpc>
                <a:spcPct val="70000"/>
              </a:lnSpc>
              <a:buFont typeface="Wingdings" pitchFamily="2" charset="2"/>
              <a:buNone/>
            </a:pPr>
            <a:r>
              <a:rPr lang="zh-CN" altLang="en-US" sz="2600" dirty="0" smtClean="0"/>
              <a:t>　处理：　　</a:t>
            </a:r>
            <a:r>
              <a:rPr lang="zh-CN" altLang="en-US" sz="2600" dirty="0" smtClean="0">
                <a:solidFill>
                  <a:srgbClr val="FF0000"/>
                </a:solidFill>
              </a:rPr>
              <a:t>在新生报到后，为所有新生分配学</a:t>
            </a:r>
          </a:p>
          <a:p>
            <a:pPr eaLnBrk="1" hangingPunct="1">
              <a:lnSpc>
                <a:spcPct val="70000"/>
              </a:lnSpc>
              <a:buFont typeface="Wingdings" pitchFamily="2" charset="2"/>
              <a:buNone/>
            </a:pPr>
            <a:r>
              <a:rPr lang="zh-CN" altLang="en-US" sz="2600" dirty="0" smtClean="0">
                <a:solidFill>
                  <a:srgbClr val="FF0000"/>
                </a:solidFill>
              </a:rPr>
              <a:t>                        生宿舍。要求同一间宿舍只能安排</a:t>
            </a:r>
          </a:p>
          <a:p>
            <a:pPr eaLnBrk="1" hangingPunct="1">
              <a:lnSpc>
                <a:spcPct val="70000"/>
              </a:lnSpc>
              <a:buFont typeface="Wingdings" pitchFamily="2" charset="2"/>
              <a:buNone/>
            </a:pPr>
            <a:r>
              <a:rPr lang="zh-CN" altLang="en-US" sz="2600" dirty="0" smtClean="0">
                <a:solidFill>
                  <a:srgbClr val="FF0000"/>
                </a:solidFill>
              </a:rPr>
              <a:t>                        同一性别的学生，同一个学生只能</a:t>
            </a:r>
          </a:p>
          <a:p>
            <a:pPr eaLnBrk="1" hangingPunct="1">
              <a:lnSpc>
                <a:spcPct val="70000"/>
              </a:lnSpc>
              <a:buFont typeface="Wingdings" pitchFamily="2" charset="2"/>
              <a:buNone/>
            </a:pPr>
            <a:r>
              <a:rPr lang="zh-CN" altLang="en-US" sz="2600" dirty="0" smtClean="0">
                <a:solidFill>
                  <a:srgbClr val="FF0000"/>
                </a:solidFill>
              </a:rPr>
              <a:t>                        安排在一个宿舍中。每个学生的居 </a:t>
            </a:r>
          </a:p>
          <a:p>
            <a:pPr eaLnBrk="1" hangingPunct="1">
              <a:lnSpc>
                <a:spcPct val="70000"/>
              </a:lnSpc>
              <a:buFont typeface="Wingdings" pitchFamily="2" charset="2"/>
              <a:buNone/>
            </a:pPr>
            <a:r>
              <a:rPr lang="zh-CN" altLang="en-US" sz="2600" dirty="0" smtClean="0">
                <a:solidFill>
                  <a:srgbClr val="FF0000"/>
                </a:solidFill>
              </a:rPr>
              <a:t>                        住面积不小于</a:t>
            </a:r>
            <a:r>
              <a:rPr lang="en-US" altLang="zh-CN" sz="2600" dirty="0" smtClean="0">
                <a:solidFill>
                  <a:srgbClr val="FF0000"/>
                </a:solidFill>
              </a:rPr>
              <a:t>3</a:t>
            </a:r>
            <a:r>
              <a:rPr lang="zh-CN" altLang="en-US" sz="2600" dirty="0" smtClean="0">
                <a:solidFill>
                  <a:srgbClr val="FF0000"/>
                </a:solidFill>
              </a:rPr>
              <a:t>平方米。安排新生</a:t>
            </a:r>
          </a:p>
          <a:p>
            <a:pPr eaLnBrk="1" hangingPunct="1">
              <a:lnSpc>
                <a:spcPct val="70000"/>
              </a:lnSpc>
              <a:buFont typeface="Wingdings" pitchFamily="2" charset="2"/>
              <a:buNone/>
            </a:pPr>
            <a:r>
              <a:rPr lang="zh-CN" altLang="en-US" sz="2600" dirty="0" smtClean="0">
                <a:solidFill>
                  <a:srgbClr val="FF0000"/>
                </a:solidFill>
              </a:rPr>
              <a:t>                        宿舍其处理时间应不超过</a:t>
            </a:r>
            <a:r>
              <a:rPr lang="en-US" altLang="zh-CN" sz="2600" dirty="0" smtClean="0">
                <a:solidFill>
                  <a:srgbClr val="FF0000"/>
                </a:solidFill>
              </a:rPr>
              <a:t>15</a:t>
            </a:r>
            <a:r>
              <a:rPr lang="zh-CN" altLang="en-US" sz="2600" dirty="0" smtClean="0">
                <a:solidFill>
                  <a:srgbClr val="FF0000"/>
                </a:solidFill>
              </a:rPr>
              <a:t>分钟</a:t>
            </a:r>
            <a:r>
              <a:rPr lang="zh-CN" altLang="en-US" sz="2600" dirty="0" smtClean="0"/>
              <a:t>。    </a:t>
            </a:r>
          </a:p>
        </p:txBody>
      </p:sp>
      <p:sp>
        <p:nvSpPr>
          <p:cNvPr id="2" name="日期占位符 1"/>
          <p:cNvSpPr>
            <a:spLocks noGrp="1"/>
          </p:cNvSpPr>
          <p:nvPr>
            <p:ph type="dt" sz="half" idx="10"/>
          </p:nvPr>
        </p:nvSpPr>
        <p:spPr/>
        <p:txBody>
          <a:bodyPr/>
          <a:lstStyle/>
          <a:p>
            <a:pPr>
              <a:defRPr/>
            </a:pPr>
            <a:fld id="{8595A527-BB8B-4217-A8F7-D5DEBE06D283}"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73</a:t>
            </a:fld>
            <a:endParaRPr lang="en-US" altLang="zh-CN"/>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76803" name="Rectangle 2"/>
          <p:cNvSpPr>
            <a:spLocks noGrp="1" noChangeArrowheads="1"/>
          </p:cNvSpPr>
          <p:nvPr>
            <p:ph type="title"/>
          </p:nvPr>
        </p:nvSpPr>
        <p:spPr/>
        <p:txBody>
          <a:bodyPr/>
          <a:lstStyle/>
          <a:p>
            <a:pPr eaLnBrk="1" hangingPunct="1"/>
            <a:r>
              <a:rPr lang="zh-CN" altLang="en-US" dirty="0" smtClean="0"/>
              <a:t>数据库设计</a:t>
            </a:r>
          </a:p>
        </p:txBody>
      </p:sp>
      <p:sp>
        <p:nvSpPr>
          <p:cNvPr id="76804" name="Rectangle 3"/>
          <p:cNvSpPr>
            <a:spLocks noGrp="1" noChangeArrowheads="1"/>
          </p:cNvSpPr>
          <p:nvPr>
            <p:ph type="body" idx="1"/>
          </p:nvPr>
        </p:nvSpPr>
        <p:spPr/>
        <p:txBody>
          <a:bodyPr/>
          <a:lstStyle/>
          <a:p>
            <a:pPr eaLnBrk="1" hangingPunct="1"/>
            <a:r>
              <a:rPr lang="zh-CN" altLang="en-US" sz="2600" dirty="0" smtClean="0"/>
              <a:t>数据库设计概述</a:t>
            </a:r>
          </a:p>
          <a:p>
            <a:pPr eaLnBrk="1" hangingPunct="1"/>
            <a:r>
              <a:rPr lang="zh-CN" altLang="en-US" sz="2600" dirty="0" smtClean="0"/>
              <a:t>需求分析</a:t>
            </a:r>
          </a:p>
          <a:p>
            <a:pPr eaLnBrk="1" hangingPunct="1"/>
            <a:r>
              <a:rPr lang="zh-CN" altLang="en-US" sz="2600" dirty="0" smtClean="0">
                <a:solidFill>
                  <a:schemeClr val="tx2"/>
                </a:solidFill>
                <a:latin typeface="Garamond" pitchFamily="18" charset="0"/>
              </a:rPr>
              <a:t>概念结构设计</a:t>
            </a:r>
          </a:p>
          <a:p>
            <a:pPr eaLnBrk="1" hangingPunct="1"/>
            <a:r>
              <a:rPr lang="zh-CN" altLang="en-US" sz="2600" dirty="0" smtClean="0"/>
              <a:t>逻辑结构设计</a:t>
            </a:r>
          </a:p>
          <a:p>
            <a:pPr eaLnBrk="1" hangingPunct="1"/>
            <a:r>
              <a:rPr lang="zh-CN" altLang="en-US" sz="2600" dirty="0" smtClean="0"/>
              <a:t>数据库的物理设计</a:t>
            </a:r>
          </a:p>
          <a:p>
            <a:pPr eaLnBrk="1" hangingPunct="1"/>
            <a:r>
              <a:rPr lang="zh-CN" altLang="en-US" sz="2600" dirty="0" smtClean="0"/>
              <a:t>数据库实施</a:t>
            </a:r>
          </a:p>
          <a:p>
            <a:pPr eaLnBrk="1" hangingPunct="1"/>
            <a:r>
              <a:rPr lang="zh-CN" altLang="en-US" sz="2600" dirty="0" smtClean="0"/>
              <a:t>数据库运行与维护</a:t>
            </a:r>
          </a:p>
          <a:p>
            <a:pPr eaLnBrk="1" hangingPunct="1"/>
            <a:r>
              <a:rPr lang="zh-CN" altLang="en-US" sz="2600" dirty="0" smtClean="0"/>
              <a:t>小结</a:t>
            </a:r>
          </a:p>
        </p:txBody>
      </p:sp>
      <p:sp>
        <p:nvSpPr>
          <p:cNvPr id="2" name="日期占位符 1"/>
          <p:cNvSpPr>
            <a:spLocks noGrp="1"/>
          </p:cNvSpPr>
          <p:nvPr>
            <p:ph type="dt" sz="half" idx="10"/>
          </p:nvPr>
        </p:nvSpPr>
        <p:spPr/>
        <p:txBody>
          <a:bodyPr/>
          <a:lstStyle/>
          <a:p>
            <a:pPr>
              <a:defRPr/>
            </a:pPr>
            <a:fld id="{413D3F81-F7C3-4562-A1F2-9C90F5E78C8D}"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74</a:t>
            </a:fld>
            <a:endParaRPr lang="en-US" altLang="zh-CN"/>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77827" name="Rectangle 2"/>
          <p:cNvSpPr>
            <a:spLocks noGrp="1" noChangeArrowheads="1"/>
          </p:cNvSpPr>
          <p:nvPr>
            <p:ph type="title"/>
          </p:nvPr>
        </p:nvSpPr>
        <p:spPr/>
        <p:txBody>
          <a:bodyPr/>
          <a:lstStyle/>
          <a:p>
            <a:pPr eaLnBrk="1" hangingPunct="1"/>
            <a:r>
              <a:rPr lang="zh-CN" altLang="en-US" smtClean="0"/>
              <a:t>概念结构设计</a:t>
            </a:r>
          </a:p>
        </p:txBody>
      </p:sp>
      <p:sp>
        <p:nvSpPr>
          <p:cNvPr id="77828" name="Rectangle 3"/>
          <p:cNvSpPr>
            <a:spLocks noGrp="1" noChangeArrowheads="1"/>
          </p:cNvSpPr>
          <p:nvPr>
            <p:ph type="body" idx="1"/>
          </p:nvPr>
        </p:nvSpPr>
        <p:spPr/>
        <p:txBody>
          <a:bodyPr/>
          <a:lstStyle/>
          <a:p>
            <a:pPr eaLnBrk="1" hangingPunct="1">
              <a:lnSpc>
                <a:spcPct val="140000"/>
              </a:lnSpc>
            </a:pPr>
            <a:r>
              <a:rPr lang="zh-CN" altLang="en-US" dirty="0" smtClean="0">
                <a:solidFill>
                  <a:schemeClr val="accent2"/>
                </a:solidFill>
              </a:rPr>
              <a:t>概念结构设计概述</a:t>
            </a:r>
          </a:p>
          <a:p>
            <a:pPr eaLnBrk="1" hangingPunct="1">
              <a:lnSpc>
                <a:spcPct val="140000"/>
              </a:lnSpc>
            </a:pPr>
            <a:r>
              <a:rPr lang="zh-CN" altLang="en-US" dirty="0" smtClean="0"/>
              <a:t>概念结构设计的方法与步骤</a:t>
            </a:r>
          </a:p>
          <a:p>
            <a:pPr eaLnBrk="1" hangingPunct="1">
              <a:lnSpc>
                <a:spcPct val="140000"/>
              </a:lnSpc>
            </a:pPr>
            <a:r>
              <a:rPr lang="zh-CN" altLang="en-US" dirty="0" smtClean="0"/>
              <a:t>数据抽象与局部视图设计</a:t>
            </a:r>
          </a:p>
          <a:p>
            <a:pPr eaLnBrk="1" hangingPunct="1">
              <a:lnSpc>
                <a:spcPct val="140000"/>
              </a:lnSpc>
            </a:pPr>
            <a:r>
              <a:rPr lang="zh-CN" altLang="en-US" dirty="0" smtClean="0"/>
              <a:t>视图的集成</a:t>
            </a:r>
          </a:p>
          <a:p>
            <a:pPr eaLnBrk="1" hangingPunct="1">
              <a:lnSpc>
                <a:spcPct val="140000"/>
              </a:lnSpc>
              <a:buFont typeface="Wingdings" pitchFamily="2" charset="2"/>
              <a:buNone/>
            </a:pPr>
            <a:endParaRPr lang="en-US" altLang="zh-CN" dirty="0" smtClean="0"/>
          </a:p>
        </p:txBody>
      </p:sp>
      <p:sp>
        <p:nvSpPr>
          <p:cNvPr id="2" name="日期占位符 1"/>
          <p:cNvSpPr>
            <a:spLocks noGrp="1"/>
          </p:cNvSpPr>
          <p:nvPr>
            <p:ph type="dt" sz="half" idx="10"/>
          </p:nvPr>
        </p:nvSpPr>
        <p:spPr/>
        <p:txBody>
          <a:bodyPr/>
          <a:lstStyle/>
          <a:p>
            <a:pPr>
              <a:defRPr/>
            </a:pPr>
            <a:fld id="{33728247-C035-44BB-88E4-46EC023AEE0C}"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75</a:t>
            </a:fld>
            <a:endParaRPr lang="en-US"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78851" name="Rectangle 2"/>
          <p:cNvSpPr>
            <a:spLocks noGrp="1" noChangeArrowheads="1"/>
          </p:cNvSpPr>
          <p:nvPr>
            <p:ph type="title"/>
          </p:nvPr>
        </p:nvSpPr>
        <p:spPr/>
        <p:txBody>
          <a:bodyPr/>
          <a:lstStyle/>
          <a:p>
            <a:pPr eaLnBrk="1" hangingPunct="1"/>
            <a:r>
              <a:rPr lang="zh-CN" altLang="en-US" smtClean="0"/>
              <a:t>概念结构</a:t>
            </a:r>
          </a:p>
        </p:txBody>
      </p:sp>
      <p:sp>
        <p:nvSpPr>
          <p:cNvPr id="78852" name="Rectangle 3"/>
          <p:cNvSpPr>
            <a:spLocks noGrp="1" noChangeArrowheads="1"/>
          </p:cNvSpPr>
          <p:nvPr>
            <p:ph type="body" idx="1"/>
          </p:nvPr>
        </p:nvSpPr>
        <p:spPr/>
        <p:txBody>
          <a:bodyPr/>
          <a:lstStyle/>
          <a:p>
            <a:pPr eaLnBrk="1" hangingPunct="1">
              <a:lnSpc>
                <a:spcPct val="90000"/>
              </a:lnSpc>
            </a:pPr>
            <a:r>
              <a:rPr lang="zh-CN" altLang="en-US" sz="3400" dirty="0" smtClean="0"/>
              <a:t>什么是</a:t>
            </a:r>
            <a:r>
              <a:rPr lang="zh-CN" altLang="en-US" sz="3400" dirty="0" smtClean="0">
                <a:solidFill>
                  <a:srgbClr val="FF0000"/>
                </a:solidFill>
              </a:rPr>
              <a:t>概念结构设计</a:t>
            </a:r>
          </a:p>
          <a:p>
            <a:pPr lvl="1" eaLnBrk="1" hangingPunct="1">
              <a:lnSpc>
                <a:spcPct val="90000"/>
              </a:lnSpc>
            </a:pPr>
            <a:r>
              <a:rPr lang="zh-CN" altLang="en-US" dirty="0" smtClean="0"/>
              <a:t>需求分析阶段描述的用户应用需求是</a:t>
            </a:r>
            <a:r>
              <a:rPr lang="zh-CN" altLang="en-US" dirty="0" smtClean="0">
                <a:solidFill>
                  <a:srgbClr val="FF0000"/>
                </a:solidFill>
              </a:rPr>
              <a:t>现实世界的具体需求</a:t>
            </a:r>
          </a:p>
          <a:p>
            <a:pPr lvl="1" eaLnBrk="1" hangingPunct="1">
              <a:lnSpc>
                <a:spcPct val="90000"/>
              </a:lnSpc>
            </a:pPr>
            <a:r>
              <a:rPr lang="zh-CN" altLang="en-US" dirty="0" smtClean="0">
                <a:solidFill>
                  <a:srgbClr val="FF0000"/>
                </a:solidFill>
              </a:rPr>
              <a:t>将需求分析得到的用户需求抽象为信息结构即概念模型的过程就是概念结构设计</a:t>
            </a:r>
          </a:p>
          <a:p>
            <a:pPr lvl="1" eaLnBrk="1" hangingPunct="1">
              <a:lnSpc>
                <a:spcPct val="90000"/>
              </a:lnSpc>
            </a:pPr>
            <a:r>
              <a:rPr lang="zh-CN" altLang="en-US" dirty="0" smtClean="0"/>
              <a:t>概念结构是各种</a:t>
            </a:r>
            <a:r>
              <a:rPr lang="zh-CN" altLang="en-US" dirty="0" smtClean="0">
                <a:solidFill>
                  <a:srgbClr val="FF0000"/>
                </a:solidFill>
              </a:rPr>
              <a:t>数据模型的共同基础</a:t>
            </a:r>
            <a:r>
              <a:rPr lang="zh-CN" altLang="en-US" dirty="0" smtClean="0"/>
              <a:t>，它比数据模型更</a:t>
            </a:r>
            <a:r>
              <a:rPr lang="zh-CN" altLang="en-US" dirty="0" smtClean="0">
                <a:solidFill>
                  <a:srgbClr val="FF0000"/>
                </a:solidFill>
              </a:rPr>
              <a:t>独立于机器</a:t>
            </a:r>
            <a:r>
              <a:rPr lang="zh-CN" altLang="en-US" dirty="0" smtClean="0"/>
              <a:t>、更</a:t>
            </a:r>
            <a:r>
              <a:rPr lang="zh-CN" altLang="en-US" dirty="0" smtClean="0">
                <a:solidFill>
                  <a:srgbClr val="FF0000"/>
                </a:solidFill>
              </a:rPr>
              <a:t>抽象</a:t>
            </a:r>
            <a:r>
              <a:rPr lang="zh-CN" altLang="en-US" dirty="0" smtClean="0"/>
              <a:t>，从而更加</a:t>
            </a:r>
            <a:r>
              <a:rPr lang="zh-CN" altLang="en-US" dirty="0" smtClean="0">
                <a:solidFill>
                  <a:srgbClr val="FF0000"/>
                </a:solidFill>
              </a:rPr>
              <a:t>稳定</a:t>
            </a:r>
            <a:r>
              <a:rPr lang="zh-CN" altLang="en-US" dirty="0" smtClean="0"/>
              <a:t>。</a:t>
            </a:r>
          </a:p>
          <a:p>
            <a:pPr lvl="1" eaLnBrk="1" hangingPunct="1">
              <a:lnSpc>
                <a:spcPct val="90000"/>
              </a:lnSpc>
            </a:pPr>
            <a:r>
              <a:rPr lang="zh-CN" altLang="en-US" dirty="0" smtClean="0"/>
              <a:t>概念结构设计是整个数据库设计的</a:t>
            </a:r>
            <a:r>
              <a:rPr lang="zh-CN" altLang="en-US" b="1" dirty="0" smtClean="0">
                <a:solidFill>
                  <a:srgbClr val="FF0000"/>
                </a:solidFill>
              </a:rPr>
              <a:t>关键</a:t>
            </a:r>
          </a:p>
        </p:txBody>
      </p:sp>
      <p:sp>
        <p:nvSpPr>
          <p:cNvPr id="2" name="日期占位符 1"/>
          <p:cNvSpPr>
            <a:spLocks noGrp="1"/>
          </p:cNvSpPr>
          <p:nvPr>
            <p:ph type="dt" sz="half" idx="10"/>
          </p:nvPr>
        </p:nvSpPr>
        <p:spPr/>
        <p:txBody>
          <a:bodyPr/>
          <a:lstStyle/>
          <a:p>
            <a:pPr>
              <a:defRPr/>
            </a:pPr>
            <a:fld id="{11BCF1D1-1A9D-4E9B-9B9A-96F3AFD315BC}"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76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2">
                                            <p:txEl>
                                              <p:pRg st="0" end="0"/>
                                            </p:txEl>
                                          </p:spTgt>
                                        </p:tgtEl>
                                        <p:attrNameLst>
                                          <p:attrName>style.visibility</p:attrName>
                                        </p:attrNameLst>
                                      </p:cBhvr>
                                      <p:to>
                                        <p:strVal val="visible"/>
                                      </p:to>
                                    </p:set>
                                    <p:anim calcmode="lin" valueType="num">
                                      <p:cBhvr additive="base">
                                        <p:cTn id="7" dur="500" fill="hold"/>
                                        <p:tgtEl>
                                          <p:spTgt spid="788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85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8852">
                                            <p:txEl>
                                              <p:pRg st="1" end="1"/>
                                            </p:txEl>
                                          </p:spTgt>
                                        </p:tgtEl>
                                        <p:attrNameLst>
                                          <p:attrName>style.visibility</p:attrName>
                                        </p:attrNameLst>
                                      </p:cBhvr>
                                      <p:to>
                                        <p:strVal val="visible"/>
                                      </p:to>
                                    </p:set>
                                    <p:anim calcmode="lin" valueType="num">
                                      <p:cBhvr additive="base">
                                        <p:cTn id="11" dur="500" fill="hold"/>
                                        <p:tgtEl>
                                          <p:spTgt spid="7885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885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8852">
                                            <p:txEl>
                                              <p:pRg st="2" end="2"/>
                                            </p:txEl>
                                          </p:spTgt>
                                        </p:tgtEl>
                                        <p:attrNameLst>
                                          <p:attrName>style.visibility</p:attrName>
                                        </p:attrNameLst>
                                      </p:cBhvr>
                                      <p:to>
                                        <p:strVal val="visible"/>
                                      </p:to>
                                    </p:set>
                                    <p:anim calcmode="lin" valueType="num">
                                      <p:cBhvr additive="base">
                                        <p:cTn id="15" dur="500" fill="hold"/>
                                        <p:tgtEl>
                                          <p:spTgt spid="7885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885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8852">
                                            <p:txEl>
                                              <p:pRg st="3" end="3"/>
                                            </p:txEl>
                                          </p:spTgt>
                                        </p:tgtEl>
                                        <p:attrNameLst>
                                          <p:attrName>style.visibility</p:attrName>
                                        </p:attrNameLst>
                                      </p:cBhvr>
                                      <p:to>
                                        <p:strVal val="visible"/>
                                      </p:to>
                                    </p:set>
                                    <p:anim calcmode="lin" valueType="num">
                                      <p:cBhvr additive="base">
                                        <p:cTn id="19" dur="500" fill="hold"/>
                                        <p:tgtEl>
                                          <p:spTgt spid="7885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885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8852">
                                            <p:txEl>
                                              <p:pRg st="4" end="4"/>
                                            </p:txEl>
                                          </p:spTgt>
                                        </p:tgtEl>
                                        <p:attrNameLst>
                                          <p:attrName>style.visibility</p:attrName>
                                        </p:attrNameLst>
                                      </p:cBhvr>
                                      <p:to>
                                        <p:strVal val="visible"/>
                                      </p:to>
                                    </p:set>
                                    <p:anim calcmode="lin" valueType="num">
                                      <p:cBhvr additive="base">
                                        <p:cTn id="23" dur="500" fill="hold"/>
                                        <p:tgtEl>
                                          <p:spTgt spid="7885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885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79875" name="Rectangle 2"/>
          <p:cNvSpPr>
            <a:spLocks noGrp="1" noChangeArrowheads="1"/>
          </p:cNvSpPr>
          <p:nvPr>
            <p:ph type="title"/>
          </p:nvPr>
        </p:nvSpPr>
        <p:spPr/>
        <p:txBody>
          <a:bodyPr/>
          <a:lstStyle/>
          <a:p>
            <a:pPr eaLnBrk="1" hangingPunct="1"/>
            <a:r>
              <a:rPr lang="zh-CN" altLang="en-US" smtClean="0"/>
              <a:t>概念结构（续）</a:t>
            </a:r>
          </a:p>
        </p:txBody>
      </p:sp>
      <p:grpSp>
        <p:nvGrpSpPr>
          <p:cNvPr id="79876" name="Group 3"/>
          <p:cNvGrpSpPr>
            <a:grpSpLocks/>
          </p:cNvGrpSpPr>
          <p:nvPr/>
        </p:nvGrpSpPr>
        <p:grpSpPr bwMode="auto">
          <a:xfrm>
            <a:off x="2057400" y="2209800"/>
            <a:ext cx="5867400" cy="3124200"/>
            <a:chOff x="2400" y="6840"/>
            <a:chExt cx="4440" cy="2760"/>
          </a:xfrm>
        </p:grpSpPr>
        <p:sp>
          <p:nvSpPr>
            <p:cNvPr id="79877" name="Text Box 4"/>
            <p:cNvSpPr txBox="1">
              <a:spLocks noChangeArrowheads="1"/>
            </p:cNvSpPr>
            <p:nvPr/>
          </p:nvSpPr>
          <p:spPr bwMode="auto">
            <a:xfrm>
              <a:off x="2400" y="6840"/>
              <a:ext cx="1440" cy="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800" b="1">
                  <a:latin typeface="Times New Roman" pitchFamily="18" charset="0"/>
                </a:rPr>
                <a:t>现实世界</a:t>
              </a:r>
            </a:p>
          </p:txBody>
        </p:sp>
        <p:sp>
          <p:nvSpPr>
            <p:cNvPr id="79878" name="Text Box 5"/>
            <p:cNvSpPr txBox="1">
              <a:spLocks noChangeArrowheads="1"/>
            </p:cNvSpPr>
            <p:nvPr/>
          </p:nvSpPr>
          <p:spPr bwMode="auto">
            <a:xfrm>
              <a:off x="2400" y="9000"/>
              <a:ext cx="1440" cy="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800" b="1">
                  <a:latin typeface="Times New Roman" pitchFamily="18" charset="0"/>
                </a:rPr>
                <a:t>机器世界</a:t>
              </a:r>
              <a:endParaRPr lang="zh-CN" altLang="en-US" sz="2400">
                <a:latin typeface="Times New Roman" pitchFamily="18" charset="0"/>
              </a:endParaRPr>
            </a:p>
          </p:txBody>
        </p:sp>
        <p:sp>
          <p:nvSpPr>
            <p:cNvPr id="79879" name="Text Box 6"/>
            <p:cNvSpPr txBox="1">
              <a:spLocks noChangeArrowheads="1"/>
            </p:cNvSpPr>
            <p:nvPr/>
          </p:nvSpPr>
          <p:spPr bwMode="auto">
            <a:xfrm>
              <a:off x="2400" y="7920"/>
              <a:ext cx="1440" cy="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800" b="1">
                  <a:latin typeface="Times New Roman" pitchFamily="18" charset="0"/>
                </a:rPr>
                <a:t>信息世界</a:t>
              </a:r>
              <a:endParaRPr lang="zh-CN" altLang="en-US" sz="2400">
                <a:latin typeface="Times New Roman" pitchFamily="18" charset="0"/>
              </a:endParaRPr>
            </a:p>
          </p:txBody>
        </p:sp>
        <p:sp>
          <p:nvSpPr>
            <p:cNvPr id="79880" name="Line 7"/>
            <p:cNvSpPr>
              <a:spLocks noChangeShapeType="1"/>
            </p:cNvSpPr>
            <p:nvPr/>
          </p:nvSpPr>
          <p:spPr bwMode="auto">
            <a:xfrm>
              <a:off x="3000" y="7440"/>
              <a:ext cx="0" cy="4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881" name="Line 8"/>
            <p:cNvSpPr>
              <a:spLocks noChangeShapeType="1"/>
            </p:cNvSpPr>
            <p:nvPr/>
          </p:nvSpPr>
          <p:spPr bwMode="auto">
            <a:xfrm>
              <a:off x="3000" y="8520"/>
              <a:ext cx="0" cy="4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882" name="Text Box 9"/>
            <p:cNvSpPr txBox="1">
              <a:spLocks noChangeArrowheads="1"/>
            </p:cNvSpPr>
            <p:nvPr/>
          </p:nvSpPr>
          <p:spPr bwMode="auto">
            <a:xfrm>
              <a:off x="4800" y="6840"/>
              <a:ext cx="13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zh-CN" altLang="en-US" sz="2800" b="1">
                  <a:latin typeface="Times New Roman" pitchFamily="18" charset="0"/>
                </a:rPr>
                <a:t>需求分析</a:t>
              </a:r>
              <a:endParaRPr lang="zh-CN" altLang="en-US" sz="2400" b="1">
                <a:latin typeface="Times New Roman" pitchFamily="18" charset="0"/>
              </a:endParaRPr>
            </a:p>
          </p:txBody>
        </p:sp>
        <p:sp>
          <p:nvSpPr>
            <p:cNvPr id="79883" name="Text Box 10"/>
            <p:cNvSpPr txBox="1">
              <a:spLocks noChangeArrowheads="1"/>
            </p:cNvSpPr>
            <p:nvPr/>
          </p:nvSpPr>
          <p:spPr bwMode="auto">
            <a:xfrm>
              <a:off x="4800" y="7920"/>
              <a:ext cx="20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zh-CN" altLang="en-US" sz="2800" b="1">
                  <a:solidFill>
                    <a:srgbClr val="FF0000"/>
                  </a:solidFill>
                  <a:latin typeface="Times New Roman" pitchFamily="18" charset="0"/>
                </a:rPr>
                <a:t>概念结构设计</a:t>
              </a:r>
              <a:endParaRPr lang="zh-CN" altLang="en-US" sz="2400" b="1">
                <a:solidFill>
                  <a:srgbClr val="FF0000"/>
                </a:solidFill>
                <a:latin typeface="Times New Roman" pitchFamily="18" charset="0"/>
              </a:endParaRPr>
            </a:p>
          </p:txBody>
        </p:sp>
      </p:grpSp>
      <p:sp>
        <p:nvSpPr>
          <p:cNvPr id="2" name="日期占位符 1"/>
          <p:cNvSpPr>
            <a:spLocks noGrp="1"/>
          </p:cNvSpPr>
          <p:nvPr>
            <p:ph type="dt" sz="half" idx="10"/>
          </p:nvPr>
        </p:nvSpPr>
        <p:spPr/>
        <p:txBody>
          <a:bodyPr/>
          <a:lstStyle/>
          <a:p>
            <a:pPr>
              <a:defRPr/>
            </a:pPr>
            <a:fld id="{7DD61CEA-BD39-4CEB-936A-61BC2CCE41F5}"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77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6"/>
                                        </p:tgtEl>
                                        <p:attrNameLst>
                                          <p:attrName>style.visibility</p:attrName>
                                        </p:attrNameLst>
                                      </p:cBhvr>
                                      <p:to>
                                        <p:strVal val="visible"/>
                                      </p:to>
                                    </p:set>
                                    <p:anim calcmode="lin" valueType="num">
                                      <p:cBhvr additive="base">
                                        <p:cTn id="7" dur="500" fill="hold"/>
                                        <p:tgtEl>
                                          <p:spTgt spid="79876"/>
                                        </p:tgtEl>
                                        <p:attrNameLst>
                                          <p:attrName>ppt_x</p:attrName>
                                        </p:attrNameLst>
                                      </p:cBhvr>
                                      <p:tavLst>
                                        <p:tav tm="0">
                                          <p:val>
                                            <p:strVal val="#ppt_x"/>
                                          </p:val>
                                        </p:tav>
                                        <p:tav tm="100000">
                                          <p:val>
                                            <p:strVal val="#ppt_x"/>
                                          </p:val>
                                        </p:tav>
                                      </p:tavLst>
                                    </p:anim>
                                    <p:anim calcmode="lin" valueType="num">
                                      <p:cBhvr additive="base">
                                        <p:cTn id="8" dur="500" fill="hold"/>
                                        <p:tgtEl>
                                          <p:spTgt spid="798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80899" name="Rectangle 2"/>
          <p:cNvSpPr>
            <a:spLocks noGrp="1" noChangeArrowheads="1"/>
          </p:cNvSpPr>
          <p:nvPr>
            <p:ph type="title"/>
          </p:nvPr>
        </p:nvSpPr>
        <p:spPr/>
        <p:txBody>
          <a:bodyPr/>
          <a:lstStyle/>
          <a:p>
            <a:pPr eaLnBrk="1" hangingPunct="1"/>
            <a:r>
              <a:rPr lang="zh-CN" altLang="en-US" smtClean="0"/>
              <a:t>概念结构（续）</a:t>
            </a:r>
          </a:p>
        </p:txBody>
      </p:sp>
      <p:sp>
        <p:nvSpPr>
          <p:cNvPr id="80900" name="Rectangle 3"/>
          <p:cNvSpPr>
            <a:spLocks noGrp="1" noChangeArrowheads="1"/>
          </p:cNvSpPr>
          <p:nvPr>
            <p:ph type="body" idx="1"/>
          </p:nvPr>
        </p:nvSpPr>
        <p:spPr/>
        <p:txBody>
          <a:bodyPr/>
          <a:lstStyle/>
          <a:p>
            <a:pPr eaLnBrk="1" hangingPunct="1"/>
            <a:r>
              <a:rPr lang="zh-CN" altLang="en-US" smtClean="0"/>
              <a:t>概念结构设计的特点</a:t>
            </a:r>
          </a:p>
          <a:p>
            <a:pPr eaLnBrk="1" hangingPunct="1">
              <a:lnSpc>
                <a:spcPct val="110000"/>
              </a:lnSpc>
              <a:spcBef>
                <a:spcPct val="60000"/>
              </a:spcBef>
              <a:buFont typeface="Wingdings" pitchFamily="2" charset="2"/>
              <a:buNone/>
            </a:pPr>
            <a:r>
              <a:rPr lang="zh-CN" altLang="en-US" sz="2600" smtClean="0"/>
              <a:t>（</a:t>
            </a:r>
            <a:r>
              <a:rPr lang="en-US" altLang="zh-CN" sz="2600" smtClean="0"/>
              <a:t>1</a:t>
            </a:r>
            <a:r>
              <a:rPr lang="zh-CN" altLang="en-US" sz="2600" smtClean="0"/>
              <a:t>）能</a:t>
            </a:r>
            <a:r>
              <a:rPr lang="zh-CN" altLang="en-US" sz="2600" smtClean="0">
                <a:solidFill>
                  <a:srgbClr val="FF0000"/>
                </a:solidFill>
              </a:rPr>
              <a:t>真实、充分地反映现实</a:t>
            </a:r>
            <a:r>
              <a:rPr lang="zh-CN" altLang="en-US" sz="2600" smtClean="0"/>
              <a:t>世界，包括</a:t>
            </a:r>
            <a:r>
              <a:rPr lang="zh-CN" altLang="en-US" sz="2600" smtClean="0">
                <a:solidFill>
                  <a:srgbClr val="FF0000"/>
                </a:solidFill>
              </a:rPr>
              <a:t>事物和事物之间的联系</a:t>
            </a:r>
            <a:r>
              <a:rPr lang="zh-CN" altLang="en-US" sz="2600" smtClean="0"/>
              <a:t>，能满足</a:t>
            </a:r>
            <a:r>
              <a:rPr lang="zh-CN" altLang="en-US" sz="2600" smtClean="0">
                <a:solidFill>
                  <a:srgbClr val="FF0000"/>
                </a:solidFill>
              </a:rPr>
              <a:t>用户对数据的处理要求</a:t>
            </a:r>
            <a:r>
              <a:rPr lang="zh-CN" altLang="en-US" sz="2600" smtClean="0"/>
              <a:t>。是对现实世界的一个</a:t>
            </a:r>
            <a:r>
              <a:rPr lang="zh-CN" altLang="en-US" sz="2600" smtClean="0">
                <a:solidFill>
                  <a:srgbClr val="FF0000"/>
                </a:solidFill>
              </a:rPr>
              <a:t>真实模型</a:t>
            </a:r>
            <a:r>
              <a:rPr lang="zh-CN" altLang="en-US" sz="2600" smtClean="0"/>
              <a:t>。</a:t>
            </a:r>
          </a:p>
          <a:p>
            <a:pPr eaLnBrk="1" hangingPunct="1">
              <a:lnSpc>
                <a:spcPct val="110000"/>
              </a:lnSpc>
              <a:spcBef>
                <a:spcPct val="60000"/>
              </a:spcBef>
              <a:buFont typeface="Wingdings" pitchFamily="2" charset="2"/>
              <a:buNone/>
            </a:pPr>
            <a:r>
              <a:rPr lang="zh-CN" altLang="en-US" sz="2600" smtClean="0"/>
              <a:t>（</a:t>
            </a:r>
            <a:r>
              <a:rPr lang="en-US" altLang="zh-CN" sz="2600" smtClean="0"/>
              <a:t>2</a:t>
            </a:r>
            <a:r>
              <a:rPr lang="zh-CN" altLang="en-US" sz="2600" smtClean="0"/>
              <a:t>）</a:t>
            </a:r>
            <a:r>
              <a:rPr lang="zh-CN" altLang="en-US" sz="2600" smtClean="0">
                <a:solidFill>
                  <a:srgbClr val="FF0000"/>
                </a:solidFill>
              </a:rPr>
              <a:t>易于理解</a:t>
            </a:r>
            <a:r>
              <a:rPr lang="zh-CN" altLang="en-US" sz="2600" smtClean="0"/>
              <a:t>，从而可以用它和不熟悉计算机的用户</a:t>
            </a:r>
            <a:r>
              <a:rPr lang="zh-CN" altLang="en-US" sz="2600" smtClean="0">
                <a:solidFill>
                  <a:srgbClr val="FF0000"/>
                </a:solidFill>
              </a:rPr>
              <a:t>交换意见</a:t>
            </a:r>
            <a:r>
              <a:rPr lang="zh-CN" altLang="en-US" sz="2600" smtClean="0"/>
              <a:t>，用户的积极参与是数据库的设计成功的关键。</a:t>
            </a:r>
          </a:p>
        </p:txBody>
      </p:sp>
      <p:sp>
        <p:nvSpPr>
          <p:cNvPr id="2" name="日期占位符 1"/>
          <p:cNvSpPr>
            <a:spLocks noGrp="1"/>
          </p:cNvSpPr>
          <p:nvPr>
            <p:ph type="dt" sz="half" idx="10"/>
          </p:nvPr>
        </p:nvSpPr>
        <p:spPr/>
        <p:txBody>
          <a:bodyPr/>
          <a:lstStyle/>
          <a:p>
            <a:pPr>
              <a:defRPr/>
            </a:pPr>
            <a:fld id="{0462667B-7F98-4062-A38E-3C962E108A72}"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78</a:t>
            </a:fld>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81923" name="Rectangle 2"/>
          <p:cNvSpPr>
            <a:spLocks noGrp="1" noChangeArrowheads="1"/>
          </p:cNvSpPr>
          <p:nvPr>
            <p:ph type="title"/>
          </p:nvPr>
        </p:nvSpPr>
        <p:spPr/>
        <p:txBody>
          <a:bodyPr/>
          <a:lstStyle/>
          <a:p>
            <a:pPr eaLnBrk="1" hangingPunct="1"/>
            <a:r>
              <a:rPr lang="zh-CN" altLang="en-US" smtClean="0"/>
              <a:t>概念结构（续）</a:t>
            </a:r>
          </a:p>
        </p:txBody>
      </p:sp>
      <p:sp>
        <p:nvSpPr>
          <p:cNvPr id="81924" name="Rectangle 3"/>
          <p:cNvSpPr>
            <a:spLocks noGrp="1" noChangeArrowheads="1"/>
          </p:cNvSpPr>
          <p:nvPr>
            <p:ph type="body" idx="1"/>
          </p:nvPr>
        </p:nvSpPr>
        <p:spPr/>
        <p:txBody>
          <a:bodyPr/>
          <a:lstStyle/>
          <a:p>
            <a:pPr eaLnBrk="1" hangingPunct="1"/>
            <a:r>
              <a:rPr lang="zh-CN" altLang="en-US" smtClean="0"/>
              <a:t>概念结构设计的</a:t>
            </a:r>
            <a:r>
              <a:rPr lang="zh-CN" altLang="en-US" smtClean="0">
                <a:solidFill>
                  <a:srgbClr val="FF0000"/>
                </a:solidFill>
              </a:rPr>
              <a:t>特点</a:t>
            </a:r>
            <a:r>
              <a:rPr lang="en-US" altLang="zh-CN" smtClean="0"/>
              <a:t>(</a:t>
            </a:r>
            <a:r>
              <a:rPr lang="zh-CN" altLang="en-US" smtClean="0"/>
              <a:t>续</a:t>
            </a:r>
            <a:r>
              <a:rPr lang="en-US" altLang="zh-CN" smtClean="0"/>
              <a:t>)</a:t>
            </a:r>
          </a:p>
          <a:p>
            <a:pPr eaLnBrk="1" hangingPunct="1">
              <a:lnSpc>
                <a:spcPct val="110000"/>
              </a:lnSpc>
              <a:spcBef>
                <a:spcPct val="60000"/>
              </a:spcBef>
              <a:buFont typeface="Wingdings" pitchFamily="2" charset="2"/>
              <a:buNone/>
            </a:pPr>
            <a:r>
              <a:rPr lang="zh-CN" altLang="en-US" sz="2600" smtClean="0"/>
              <a:t>（</a:t>
            </a:r>
            <a:r>
              <a:rPr lang="en-US" altLang="zh-CN" sz="2600" smtClean="0"/>
              <a:t>3</a:t>
            </a:r>
            <a:r>
              <a:rPr lang="zh-CN" altLang="en-US" sz="2600" smtClean="0"/>
              <a:t>）</a:t>
            </a:r>
            <a:r>
              <a:rPr lang="zh-CN" altLang="en-US" sz="2600" smtClean="0">
                <a:solidFill>
                  <a:srgbClr val="FF0000"/>
                </a:solidFill>
              </a:rPr>
              <a:t>易于更改</a:t>
            </a:r>
            <a:r>
              <a:rPr lang="zh-CN" altLang="en-US" sz="2600" smtClean="0"/>
              <a:t>，当应用环境和应用要求改变时，容易对概念模型修改和扩充。</a:t>
            </a:r>
          </a:p>
          <a:p>
            <a:pPr eaLnBrk="1" hangingPunct="1">
              <a:lnSpc>
                <a:spcPct val="110000"/>
              </a:lnSpc>
              <a:spcBef>
                <a:spcPct val="60000"/>
              </a:spcBef>
              <a:buFont typeface="Wingdings" pitchFamily="2" charset="2"/>
              <a:buNone/>
            </a:pPr>
            <a:r>
              <a:rPr lang="zh-CN" altLang="en-US" sz="2600" smtClean="0"/>
              <a:t>（</a:t>
            </a:r>
            <a:r>
              <a:rPr lang="en-US" altLang="zh-CN" sz="2600" smtClean="0"/>
              <a:t>4</a:t>
            </a:r>
            <a:r>
              <a:rPr lang="zh-CN" altLang="en-US" sz="2600" smtClean="0"/>
              <a:t>）易于向</a:t>
            </a:r>
            <a:r>
              <a:rPr lang="zh-CN" altLang="en-US" sz="2600" smtClean="0">
                <a:solidFill>
                  <a:srgbClr val="FF0000"/>
                </a:solidFill>
              </a:rPr>
              <a:t>关系</a:t>
            </a:r>
            <a:r>
              <a:rPr lang="zh-CN" altLang="en-US" sz="2600" smtClean="0"/>
              <a:t>、</a:t>
            </a:r>
            <a:r>
              <a:rPr lang="zh-CN" altLang="en-US" sz="2600" smtClean="0">
                <a:solidFill>
                  <a:srgbClr val="FF0000"/>
                </a:solidFill>
              </a:rPr>
              <a:t>网状</a:t>
            </a:r>
            <a:r>
              <a:rPr lang="zh-CN" altLang="en-US" sz="2600" smtClean="0"/>
              <a:t>、</a:t>
            </a:r>
            <a:r>
              <a:rPr lang="zh-CN" altLang="en-US" sz="2600" smtClean="0">
                <a:solidFill>
                  <a:srgbClr val="FF0000"/>
                </a:solidFill>
              </a:rPr>
              <a:t>层次</a:t>
            </a:r>
            <a:r>
              <a:rPr lang="zh-CN" altLang="en-US" sz="2600" smtClean="0"/>
              <a:t>等各种数据模型</a:t>
            </a:r>
            <a:r>
              <a:rPr lang="zh-CN" altLang="en-US" sz="2600" smtClean="0">
                <a:solidFill>
                  <a:srgbClr val="FF0000"/>
                </a:solidFill>
              </a:rPr>
              <a:t>转换</a:t>
            </a:r>
            <a:r>
              <a:rPr lang="zh-CN" altLang="en-US" sz="2600" smtClean="0"/>
              <a:t>。</a:t>
            </a:r>
          </a:p>
        </p:txBody>
      </p:sp>
      <p:sp>
        <p:nvSpPr>
          <p:cNvPr id="2" name="日期占位符 1"/>
          <p:cNvSpPr>
            <a:spLocks noGrp="1"/>
          </p:cNvSpPr>
          <p:nvPr>
            <p:ph type="dt" sz="half" idx="10"/>
          </p:nvPr>
        </p:nvSpPr>
        <p:spPr/>
        <p:txBody>
          <a:bodyPr/>
          <a:lstStyle/>
          <a:p>
            <a:pPr>
              <a:defRPr/>
            </a:pPr>
            <a:fld id="{EAF03448-B583-4274-82BE-E5C98BE6A716}"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79</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0243" name="Rectangle 2"/>
          <p:cNvSpPr>
            <a:spLocks noGrp="1" noChangeArrowheads="1"/>
          </p:cNvSpPr>
          <p:nvPr>
            <p:ph type="title"/>
          </p:nvPr>
        </p:nvSpPr>
        <p:spPr/>
        <p:txBody>
          <a:bodyPr/>
          <a:lstStyle/>
          <a:p>
            <a:pPr eaLnBrk="1" hangingPunct="1"/>
            <a:r>
              <a:rPr lang="zh-CN" altLang="en-US" smtClean="0"/>
              <a:t>数据库设计的特点</a:t>
            </a:r>
          </a:p>
        </p:txBody>
      </p:sp>
      <p:sp>
        <p:nvSpPr>
          <p:cNvPr id="10244" name="Rectangle 3"/>
          <p:cNvSpPr>
            <a:spLocks noGrp="1" noChangeArrowheads="1"/>
          </p:cNvSpPr>
          <p:nvPr>
            <p:ph type="body" idx="1"/>
          </p:nvPr>
        </p:nvSpPr>
        <p:spPr/>
        <p:txBody>
          <a:bodyPr/>
          <a:lstStyle/>
          <a:p>
            <a:pPr eaLnBrk="1" hangingPunct="1"/>
            <a:r>
              <a:rPr lang="zh-CN" altLang="en-US" dirty="0" smtClean="0"/>
              <a:t>数据库建设是硬件、软件和干件的结合</a:t>
            </a:r>
          </a:p>
          <a:p>
            <a:pPr lvl="1" eaLnBrk="1" hangingPunct="1"/>
            <a:r>
              <a:rPr lang="zh-CN" altLang="en-US" dirty="0" smtClean="0"/>
              <a:t>三分技术，七分管理，十二分基础数据</a:t>
            </a:r>
          </a:p>
          <a:p>
            <a:pPr lvl="1" eaLnBrk="1" hangingPunct="1"/>
            <a:r>
              <a:rPr lang="zh-CN" altLang="en-US" dirty="0" smtClean="0"/>
              <a:t>技术与管理的界面称之为“干件”</a:t>
            </a:r>
          </a:p>
          <a:p>
            <a:pPr lvl="1" eaLnBrk="1" hangingPunct="1"/>
            <a:endParaRPr lang="zh-CN" altLang="en-US" dirty="0" smtClean="0"/>
          </a:p>
          <a:p>
            <a:pPr eaLnBrk="1" hangingPunct="1"/>
            <a:r>
              <a:rPr lang="zh-CN" altLang="en-US" dirty="0" smtClean="0"/>
              <a:t> 数据库设计应该与应用系统设计相结合</a:t>
            </a:r>
          </a:p>
          <a:p>
            <a:pPr lvl="1" eaLnBrk="1" hangingPunct="1"/>
            <a:r>
              <a:rPr lang="zh-CN" altLang="en-US" dirty="0" smtClean="0"/>
              <a:t>结构（数据）设计：设计数据库框架或数据库结构</a:t>
            </a:r>
          </a:p>
          <a:p>
            <a:pPr lvl="1" eaLnBrk="1" hangingPunct="1"/>
            <a:r>
              <a:rPr lang="zh-CN" altLang="en-US" dirty="0" smtClean="0"/>
              <a:t>行为（处理）设计：设计应用程序、事务处理等</a:t>
            </a:r>
            <a:endParaRPr lang="zh-CN" altLang="en-US" sz="2200" dirty="0" smtClean="0"/>
          </a:p>
        </p:txBody>
      </p:sp>
      <p:sp>
        <p:nvSpPr>
          <p:cNvPr id="2" name="日期占位符 1"/>
          <p:cNvSpPr>
            <a:spLocks noGrp="1"/>
          </p:cNvSpPr>
          <p:nvPr>
            <p:ph type="dt" sz="half" idx="10"/>
          </p:nvPr>
        </p:nvSpPr>
        <p:spPr/>
        <p:txBody>
          <a:bodyPr/>
          <a:lstStyle/>
          <a:p>
            <a:pPr>
              <a:defRPr/>
            </a:pPr>
            <a:fld id="{3E8B3C2E-98CF-4C9C-9B5A-525B788B66CA}"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8</a:t>
            </a:fld>
            <a:endParaRPr lang="en-US" altLang="zh-C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82947" name="Rectangle 2"/>
          <p:cNvSpPr>
            <a:spLocks noGrp="1" noChangeArrowheads="1"/>
          </p:cNvSpPr>
          <p:nvPr>
            <p:ph type="title"/>
          </p:nvPr>
        </p:nvSpPr>
        <p:spPr/>
        <p:txBody>
          <a:bodyPr/>
          <a:lstStyle/>
          <a:p>
            <a:pPr eaLnBrk="1" hangingPunct="1"/>
            <a:r>
              <a:rPr lang="zh-CN" altLang="en-US" smtClean="0"/>
              <a:t>概念结构（续）</a:t>
            </a:r>
          </a:p>
        </p:txBody>
      </p:sp>
      <p:sp>
        <p:nvSpPr>
          <p:cNvPr id="82948" name="Rectangle 3"/>
          <p:cNvSpPr>
            <a:spLocks noGrp="1" noChangeArrowheads="1"/>
          </p:cNvSpPr>
          <p:nvPr>
            <p:ph type="body" idx="1"/>
          </p:nvPr>
        </p:nvSpPr>
        <p:spPr/>
        <p:txBody>
          <a:bodyPr/>
          <a:lstStyle/>
          <a:p>
            <a:pPr eaLnBrk="1" hangingPunct="1"/>
            <a:r>
              <a:rPr lang="zh-CN" altLang="en-US" sz="3400" smtClean="0"/>
              <a:t>描述概念模型的工具</a:t>
            </a:r>
          </a:p>
          <a:p>
            <a:pPr lvl="1" eaLnBrk="1" hangingPunct="1">
              <a:lnSpc>
                <a:spcPct val="180000"/>
              </a:lnSpc>
            </a:pPr>
            <a:r>
              <a:rPr lang="en-US" altLang="zh-CN" smtClean="0">
                <a:solidFill>
                  <a:srgbClr val="FF0000"/>
                </a:solidFill>
              </a:rPr>
              <a:t>E-R</a:t>
            </a:r>
            <a:r>
              <a:rPr lang="zh-CN" altLang="en-US" smtClean="0"/>
              <a:t>模型</a:t>
            </a:r>
          </a:p>
        </p:txBody>
      </p:sp>
      <p:sp>
        <p:nvSpPr>
          <p:cNvPr id="2" name="日期占位符 1"/>
          <p:cNvSpPr>
            <a:spLocks noGrp="1"/>
          </p:cNvSpPr>
          <p:nvPr>
            <p:ph type="dt" sz="half" idx="10"/>
          </p:nvPr>
        </p:nvSpPr>
        <p:spPr/>
        <p:txBody>
          <a:bodyPr/>
          <a:lstStyle/>
          <a:p>
            <a:pPr>
              <a:defRPr/>
            </a:pPr>
            <a:fld id="{DD819887-DFC0-4F7F-91F1-775845E97C27}"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80</a:t>
            </a:fld>
            <a:endParaRPr lang="en-US" altLang="zh-C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83971" name="Rectangle 2"/>
          <p:cNvSpPr>
            <a:spLocks noGrp="1" noChangeArrowheads="1"/>
          </p:cNvSpPr>
          <p:nvPr>
            <p:ph type="title"/>
          </p:nvPr>
        </p:nvSpPr>
        <p:spPr/>
        <p:txBody>
          <a:bodyPr/>
          <a:lstStyle/>
          <a:p>
            <a:pPr eaLnBrk="1" hangingPunct="1"/>
            <a:r>
              <a:rPr lang="zh-CN" altLang="en-US" smtClean="0"/>
              <a:t>概念结构设计</a:t>
            </a:r>
          </a:p>
        </p:txBody>
      </p:sp>
      <p:sp>
        <p:nvSpPr>
          <p:cNvPr id="83972" name="Rectangle 3"/>
          <p:cNvSpPr>
            <a:spLocks noGrp="1" noChangeArrowheads="1"/>
          </p:cNvSpPr>
          <p:nvPr>
            <p:ph type="body" idx="1"/>
          </p:nvPr>
        </p:nvSpPr>
        <p:spPr/>
        <p:txBody>
          <a:bodyPr/>
          <a:lstStyle/>
          <a:p>
            <a:pPr eaLnBrk="1" hangingPunct="1">
              <a:lnSpc>
                <a:spcPct val="140000"/>
              </a:lnSpc>
            </a:pPr>
            <a:r>
              <a:rPr lang="zh-CN" altLang="en-US" dirty="0" smtClean="0"/>
              <a:t>概念结构设计概述</a:t>
            </a:r>
          </a:p>
          <a:p>
            <a:pPr eaLnBrk="1" hangingPunct="1">
              <a:lnSpc>
                <a:spcPct val="140000"/>
              </a:lnSpc>
            </a:pPr>
            <a:r>
              <a:rPr lang="zh-CN" altLang="en-US" dirty="0" smtClean="0">
                <a:solidFill>
                  <a:schemeClr val="accent2"/>
                </a:solidFill>
              </a:rPr>
              <a:t>概念结构设计的方法与步骤</a:t>
            </a:r>
          </a:p>
          <a:p>
            <a:pPr eaLnBrk="1" hangingPunct="1">
              <a:lnSpc>
                <a:spcPct val="140000"/>
              </a:lnSpc>
            </a:pPr>
            <a:r>
              <a:rPr lang="zh-CN" altLang="en-US" dirty="0" smtClean="0"/>
              <a:t>数据抽象与局部视图设计</a:t>
            </a:r>
          </a:p>
          <a:p>
            <a:pPr eaLnBrk="1" hangingPunct="1">
              <a:lnSpc>
                <a:spcPct val="140000"/>
              </a:lnSpc>
            </a:pPr>
            <a:r>
              <a:rPr lang="zh-CN" altLang="en-US" dirty="0" smtClean="0"/>
              <a:t>视图的集成</a:t>
            </a:r>
          </a:p>
          <a:p>
            <a:pPr eaLnBrk="1" hangingPunct="1">
              <a:lnSpc>
                <a:spcPct val="140000"/>
              </a:lnSpc>
              <a:buFont typeface="Wingdings" pitchFamily="2" charset="2"/>
              <a:buNone/>
            </a:pPr>
            <a:endParaRPr lang="en-US" altLang="zh-CN" dirty="0" smtClean="0"/>
          </a:p>
        </p:txBody>
      </p:sp>
      <p:sp>
        <p:nvSpPr>
          <p:cNvPr id="2" name="日期占位符 1"/>
          <p:cNvSpPr>
            <a:spLocks noGrp="1"/>
          </p:cNvSpPr>
          <p:nvPr>
            <p:ph type="dt" sz="half" idx="10"/>
          </p:nvPr>
        </p:nvSpPr>
        <p:spPr/>
        <p:txBody>
          <a:bodyPr/>
          <a:lstStyle/>
          <a:p>
            <a:pPr>
              <a:defRPr/>
            </a:pPr>
            <a:fld id="{065BC823-45BB-438B-AAEF-16755B8C178B}"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81</a:t>
            </a:fld>
            <a:endParaRPr lang="en-US" altLang="zh-CN"/>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84995" name="Rectangle 2"/>
          <p:cNvSpPr>
            <a:spLocks noGrp="1" noChangeArrowheads="1"/>
          </p:cNvSpPr>
          <p:nvPr>
            <p:ph type="title"/>
          </p:nvPr>
        </p:nvSpPr>
        <p:spPr/>
        <p:txBody>
          <a:bodyPr/>
          <a:lstStyle/>
          <a:p>
            <a:pPr eaLnBrk="1" hangingPunct="1"/>
            <a:r>
              <a:rPr lang="zh-CN" altLang="en-US" sz="3800" smtClean="0"/>
              <a:t>概念结构设计的方法与步骤</a:t>
            </a:r>
          </a:p>
        </p:txBody>
      </p:sp>
      <p:sp>
        <p:nvSpPr>
          <p:cNvPr id="84996" name="Rectangle 3"/>
          <p:cNvSpPr>
            <a:spLocks noGrp="1" noChangeArrowheads="1"/>
          </p:cNvSpPr>
          <p:nvPr>
            <p:ph type="body" idx="1"/>
          </p:nvPr>
        </p:nvSpPr>
        <p:spPr/>
        <p:txBody>
          <a:bodyPr/>
          <a:lstStyle/>
          <a:p>
            <a:pPr eaLnBrk="1" hangingPunct="1"/>
            <a:r>
              <a:rPr lang="zh-CN" altLang="en-US" sz="3400" dirty="0" smtClean="0"/>
              <a:t>设计概念结构的四类方法</a:t>
            </a:r>
          </a:p>
          <a:p>
            <a:pPr lvl="1" eaLnBrk="1" hangingPunct="1"/>
            <a:r>
              <a:rPr lang="zh-CN" altLang="en-US" sz="3000" dirty="0" smtClean="0">
                <a:solidFill>
                  <a:srgbClr val="FF0000"/>
                </a:solidFill>
              </a:rPr>
              <a:t>自顶向下</a:t>
            </a:r>
          </a:p>
          <a:p>
            <a:pPr lvl="2" eaLnBrk="1" hangingPunct="1"/>
            <a:r>
              <a:rPr lang="zh-CN" altLang="en-US" sz="2600" dirty="0" smtClean="0"/>
              <a:t> </a:t>
            </a:r>
            <a:r>
              <a:rPr lang="zh-CN" altLang="en-US" sz="2600" dirty="0" smtClean="0">
                <a:solidFill>
                  <a:srgbClr val="FF0000"/>
                </a:solidFill>
              </a:rPr>
              <a:t>首先定义全局概念结构的框架，然后逐步细化</a:t>
            </a:r>
          </a:p>
          <a:p>
            <a:pPr lvl="2" eaLnBrk="1" hangingPunct="1"/>
            <a:endParaRPr lang="zh-CN" altLang="en-US" sz="2600" dirty="0" smtClean="0"/>
          </a:p>
          <a:p>
            <a:pPr lvl="1" eaLnBrk="1" hangingPunct="1"/>
            <a:r>
              <a:rPr lang="zh-CN" altLang="en-US" sz="3000" dirty="0" smtClean="0">
                <a:solidFill>
                  <a:srgbClr val="FF0000"/>
                </a:solidFill>
              </a:rPr>
              <a:t>自底向上</a:t>
            </a:r>
          </a:p>
          <a:p>
            <a:pPr lvl="2" eaLnBrk="1" hangingPunct="1"/>
            <a:r>
              <a:rPr lang="zh-CN" altLang="en-US" sz="2600" dirty="0" smtClean="0"/>
              <a:t> </a:t>
            </a:r>
            <a:r>
              <a:rPr lang="zh-CN" altLang="en-US" sz="2600" dirty="0" smtClean="0">
                <a:solidFill>
                  <a:srgbClr val="FF0000"/>
                </a:solidFill>
              </a:rPr>
              <a:t>首先定义各局部应用的概念结构，然后将它们集成起来，得到全局概念结构</a:t>
            </a:r>
            <a:endParaRPr lang="zh-CN" altLang="en-US" dirty="0" smtClean="0">
              <a:solidFill>
                <a:srgbClr val="FF0000"/>
              </a:solidFill>
            </a:endParaRPr>
          </a:p>
        </p:txBody>
      </p:sp>
      <p:sp>
        <p:nvSpPr>
          <p:cNvPr id="2" name="日期占位符 1"/>
          <p:cNvSpPr>
            <a:spLocks noGrp="1"/>
          </p:cNvSpPr>
          <p:nvPr>
            <p:ph type="dt" sz="half" idx="10"/>
          </p:nvPr>
        </p:nvSpPr>
        <p:spPr/>
        <p:txBody>
          <a:bodyPr/>
          <a:lstStyle/>
          <a:p>
            <a:pPr>
              <a:defRPr/>
            </a:pPr>
            <a:fld id="{F19CE1B4-F8AC-4BCC-A394-8293EB303E7C}"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82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996">
                                            <p:txEl>
                                              <p:pRg st="0" end="0"/>
                                            </p:txEl>
                                          </p:spTgt>
                                        </p:tgtEl>
                                        <p:attrNameLst>
                                          <p:attrName>style.visibility</p:attrName>
                                        </p:attrNameLst>
                                      </p:cBhvr>
                                      <p:to>
                                        <p:strVal val="visible"/>
                                      </p:to>
                                    </p:set>
                                    <p:anim calcmode="lin" valueType="num">
                                      <p:cBhvr additive="base">
                                        <p:cTn id="7" dur="500" fill="hold"/>
                                        <p:tgtEl>
                                          <p:spTgt spid="849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99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4996">
                                            <p:txEl>
                                              <p:pRg st="1" end="1"/>
                                            </p:txEl>
                                          </p:spTgt>
                                        </p:tgtEl>
                                        <p:attrNameLst>
                                          <p:attrName>style.visibility</p:attrName>
                                        </p:attrNameLst>
                                      </p:cBhvr>
                                      <p:to>
                                        <p:strVal val="visible"/>
                                      </p:to>
                                    </p:set>
                                    <p:anim calcmode="lin" valueType="num">
                                      <p:cBhvr additive="base">
                                        <p:cTn id="11" dur="500" fill="hold"/>
                                        <p:tgtEl>
                                          <p:spTgt spid="8499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499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4996">
                                            <p:txEl>
                                              <p:pRg st="2" end="2"/>
                                            </p:txEl>
                                          </p:spTgt>
                                        </p:tgtEl>
                                        <p:attrNameLst>
                                          <p:attrName>style.visibility</p:attrName>
                                        </p:attrNameLst>
                                      </p:cBhvr>
                                      <p:to>
                                        <p:strVal val="visible"/>
                                      </p:to>
                                    </p:set>
                                    <p:anim calcmode="lin" valueType="num">
                                      <p:cBhvr additive="base">
                                        <p:cTn id="15" dur="500" fill="hold"/>
                                        <p:tgtEl>
                                          <p:spTgt spid="8499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499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4996">
                                            <p:txEl>
                                              <p:pRg st="4" end="4"/>
                                            </p:txEl>
                                          </p:spTgt>
                                        </p:tgtEl>
                                        <p:attrNameLst>
                                          <p:attrName>style.visibility</p:attrName>
                                        </p:attrNameLst>
                                      </p:cBhvr>
                                      <p:to>
                                        <p:strVal val="visible"/>
                                      </p:to>
                                    </p:set>
                                    <p:anim calcmode="lin" valueType="num">
                                      <p:cBhvr additive="base">
                                        <p:cTn id="19" dur="500" fill="hold"/>
                                        <p:tgtEl>
                                          <p:spTgt spid="8499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499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4996">
                                            <p:txEl>
                                              <p:pRg st="5" end="5"/>
                                            </p:txEl>
                                          </p:spTgt>
                                        </p:tgtEl>
                                        <p:attrNameLst>
                                          <p:attrName>style.visibility</p:attrName>
                                        </p:attrNameLst>
                                      </p:cBhvr>
                                      <p:to>
                                        <p:strVal val="visible"/>
                                      </p:to>
                                    </p:set>
                                    <p:anim calcmode="lin" valueType="num">
                                      <p:cBhvr additive="base">
                                        <p:cTn id="23" dur="500" fill="hold"/>
                                        <p:tgtEl>
                                          <p:spTgt spid="8499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499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86019" name="Rectangle 2"/>
          <p:cNvSpPr>
            <a:spLocks noGrp="1" noChangeArrowheads="1"/>
          </p:cNvSpPr>
          <p:nvPr>
            <p:ph type="title"/>
          </p:nvPr>
        </p:nvSpPr>
        <p:spPr/>
        <p:txBody>
          <a:bodyPr/>
          <a:lstStyle/>
          <a:p>
            <a:pPr eaLnBrk="1" hangingPunct="1"/>
            <a:r>
              <a:rPr lang="zh-CN" altLang="en-US" sz="3800" smtClean="0"/>
              <a:t>概念结构设计的方法与步骤（续）</a:t>
            </a:r>
          </a:p>
        </p:txBody>
      </p:sp>
      <p:sp>
        <p:nvSpPr>
          <p:cNvPr id="86020" name="Rectangle 3"/>
          <p:cNvSpPr>
            <a:spLocks noGrp="1" noChangeArrowheads="1"/>
          </p:cNvSpPr>
          <p:nvPr>
            <p:ph type="body" idx="1"/>
          </p:nvPr>
        </p:nvSpPr>
        <p:spPr/>
        <p:txBody>
          <a:bodyPr/>
          <a:lstStyle/>
          <a:p>
            <a:pPr lvl="1" eaLnBrk="1" hangingPunct="1"/>
            <a:r>
              <a:rPr lang="zh-CN" altLang="en-US" sz="3000" dirty="0" smtClean="0">
                <a:solidFill>
                  <a:srgbClr val="FF0000"/>
                </a:solidFill>
              </a:rPr>
              <a:t>逐步扩张</a:t>
            </a:r>
          </a:p>
          <a:p>
            <a:pPr lvl="2" eaLnBrk="1" hangingPunct="1"/>
            <a:r>
              <a:rPr lang="zh-CN" altLang="en-US" sz="2600" dirty="0" smtClean="0"/>
              <a:t> </a:t>
            </a:r>
            <a:r>
              <a:rPr lang="zh-CN" altLang="en-US" sz="2600" dirty="0" smtClean="0">
                <a:solidFill>
                  <a:srgbClr val="FF0000"/>
                </a:solidFill>
              </a:rPr>
              <a:t>首先定义最重要的核心概念结构，然后向外扩充</a:t>
            </a:r>
            <a:r>
              <a:rPr lang="zh-CN" altLang="en-US" sz="2600" dirty="0" smtClean="0"/>
              <a:t>，以</a:t>
            </a:r>
            <a:r>
              <a:rPr lang="zh-CN" altLang="en-US" sz="2600" dirty="0" smtClean="0">
                <a:solidFill>
                  <a:srgbClr val="FF0000"/>
                </a:solidFill>
              </a:rPr>
              <a:t>滚雪球</a:t>
            </a:r>
            <a:r>
              <a:rPr lang="zh-CN" altLang="en-US" sz="2600" dirty="0" smtClean="0"/>
              <a:t>的方式逐步生成其他概念结构，直至总体概念结构</a:t>
            </a:r>
          </a:p>
          <a:p>
            <a:pPr lvl="1" eaLnBrk="1" hangingPunct="1"/>
            <a:r>
              <a:rPr lang="zh-CN" altLang="en-US" sz="3000" dirty="0" smtClean="0">
                <a:solidFill>
                  <a:srgbClr val="FF0000"/>
                </a:solidFill>
              </a:rPr>
              <a:t>混合策略</a:t>
            </a:r>
          </a:p>
          <a:p>
            <a:pPr lvl="2" eaLnBrk="1" hangingPunct="1"/>
            <a:r>
              <a:rPr lang="zh-CN" altLang="en-US" sz="2600" dirty="0" smtClean="0"/>
              <a:t> 将</a:t>
            </a:r>
            <a:r>
              <a:rPr lang="zh-CN" altLang="en-US" sz="2600" dirty="0" smtClean="0">
                <a:solidFill>
                  <a:srgbClr val="FF0000"/>
                </a:solidFill>
              </a:rPr>
              <a:t>自顶向下和自底向上相结合</a:t>
            </a:r>
            <a:r>
              <a:rPr lang="zh-CN" altLang="en-US" sz="2600" dirty="0" smtClean="0"/>
              <a:t>，用自顶向下策略设计一个全局概念结构的</a:t>
            </a:r>
            <a:r>
              <a:rPr lang="zh-CN" altLang="en-US" sz="2600" dirty="0" smtClean="0">
                <a:solidFill>
                  <a:srgbClr val="FF0000"/>
                </a:solidFill>
              </a:rPr>
              <a:t>框架</a:t>
            </a:r>
            <a:r>
              <a:rPr lang="zh-CN" altLang="en-US" sz="2600" dirty="0" smtClean="0"/>
              <a:t>，以它为</a:t>
            </a:r>
            <a:r>
              <a:rPr lang="zh-CN" altLang="en-US" sz="2600" dirty="0" smtClean="0">
                <a:solidFill>
                  <a:srgbClr val="FF0000"/>
                </a:solidFill>
              </a:rPr>
              <a:t>骨架集成由自底向上策略中设计的各局部概念结构</a:t>
            </a:r>
            <a:endParaRPr lang="zh-CN" altLang="en-US" sz="2600" dirty="0" smtClean="0"/>
          </a:p>
        </p:txBody>
      </p:sp>
      <p:sp>
        <p:nvSpPr>
          <p:cNvPr id="2" name="日期占位符 1"/>
          <p:cNvSpPr>
            <a:spLocks noGrp="1"/>
          </p:cNvSpPr>
          <p:nvPr>
            <p:ph type="dt" sz="half" idx="10"/>
          </p:nvPr>
        </p:nvSpPr>
        <p:spPr/>
        <p:txBody>
          <a:bodyPr/>
          <a:lstStyle/>
          <a:p>
            <a:pPr>
              <a:defRPr/>
            </a:pPr>
            <a:fld id="{D2484A2F-8A7B-4ECF-B900-47E63217081B}"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83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6020">
                                            <p:txEl>
                                              <p:pRg st="0" end="0"/>
                                            </p:txEl>
                                          </p:spTgt>
                                        </p:tgtEl>
                                        <p:attrNameLst>
                                          <p:attrName>style.visibility</p:attrName>
                                        </p:attrNameLst>
                                      </p:cBhvr>
                                      <p:to>
                                        <p:strVal val="visible"/>
                                      </p:to>
                                    </p:set>
                                    <p:anim calcmode="lin" valueType="num">
                                      <p:cBhvr additive="base">
                                        <p:cTn id="7" dur="500" fill="hold"/>
                                        <p:tgtEl>
                                          <p:spTgt spid="860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2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6020">
                                            <p:txEl>
                                              <p:pRg st="1" end="1"/>
                                            </p:txEl>
                                          </p:spTgt>
                                        </p:tgtEl>
                                        <p:attrNameLst>
                                          <p:attrName>style.visibility</p:attrName>
                                        </p:attrNameLst>
                                      </p:cBhvr>
                                      <p:to>
                                        <p:strVal val="visible"/>
                                      </p:to>
                                    </p:set>
                                    <p:anim calcmode="lin" valueType="num">
                                      <p:cBhvr additive="base">
                                        <p:cTn id="11" dur="500" fill="hold"/>
                                        <p:tgtEl>
                                          <p:spTgt spid="8602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602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6020">
                                            <p:txEl>
                                              <p:pRg st="2" end="2"/>
                                            </p:txEl>
                                          </p:spTgt>
                                        </p:tgtEl>
                                        <p:attrNameLst>
                                          <p:attrName>style.visibility</p:attrName>
                                        </p:attrNameLst>
                                      </p:cBhvr>
                                      <p:to>
                                        <p:strVal val="visible"/>
                                      </p:to>
                                    </p:set>
                                    <p:anim calcmode="lin" valueType="num">
                                      <p:cBhvr additive="base">
                                        <p:cTn id="15" dur="500" fill="hold"/>
                                        <p:tgtEl>
                                          <p:spTgt spid="8602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602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6020">
                                            <p:txEl>
                                              <p:pRg st="3" end="3"/>
                                            </p:txEl>
                                          </p:spTgt>
                                        </p:tgtEl>
                                        <p:attrNameLst>
                                          <p:attrName>style.visibility</p:attrName>
                                        </p:attrNameLst>
                                      </p:cBhvr>
                                      <p:to>
                                        <p:strVal val="visible"/>
                                      </p:to>
                                    </p:set>
                                    <p:anim calcmode="lin" valueType="num">
                                      <p:cBhvr additive="base">
                                        <p:cTn id="19" dur="500" fill="hold"/>
                                        <p:tgtEl>
                                          <p:spTgt spid="8602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2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87043" name="Rectangle 2"/>
          <p:cNvSpPr>
            <a:spLocks noGrp="1" noChangeArrowheads="1"/>
          </p:cNvSpPr>
          <p:nvPr>
            <p:ph type="title"/>
          </p:nvPr>
        </p:nvSpPr>
        <p:spPr/>
        <p:txBody>
          <a:bodyPr/>
          <a:lstStyle/>
          <a:p>
            <a:pPr eaLnBrk="1" hangingPunct="1"/>
            <a:r>
              <a:rPr lang="zh-CN" altLang="en-US" sz="3800" smtClean="0"/>
              <a:t>概念结构设计的方法与步骤（续）</a:t>
            </a:r>
          </a:p>
        </p:txBody>
      </p:sp>
      <p:sp>
        <p:nvSpPr>
          <p:cNvPr id="87044" name="Rectangle 3"/>
          <p:cNvSpPr>
            <a:spLocks noGrp="1" noChangeArrowheads="1"/>
          </p:cNvSpPr>
          <p:nvPr>
            <p:ph type="body" idx="1"/>
          </p:nvPr>
        </p:nvSpPr>
        <p:spPr/>
        <p:txBody>
          <a:bodyPr/>
          <a:lstStyle/>
          <a:p>
            <a:pPr lvl="1" eaLnBrk="1" hangingPunct="1">
              <a:buFont typeface="Wingdings" pitchFamily="2" charset="2"/>
              <a:buNone/>
            </a:pPr>
            <a:endParaRPr lang="en-US" altLang="zh-CN" smtClean="0"/>
          </a:p>
          <a:p>
            <a:pPr lvl="1" eaLnBrk="1" hangingPunct="1">
              <a:buFont typeface="Wingdings" pitchFamily="2" charset="2"/>
              <a:buNone/>
            </a:pPr>
            <a:endParaRPr lang="en-US" altLang="zh-CN" smtClean="0"/>
          </a:p>
          <a:p>
            <a:pPr lvl="1" eaLnBrk="1" hangingPunct="1">
              <a:buFont typeface="Wingdings" pitchFamily="2" charset="2"/>
              <a:buNone/>
            </a:pPr>
            <a:endParaRPr lang="en-US" altLang="zh-CN" smtClean="0"/>
          </a:p>
          <a:p>
            <a:pPr lvl="1" eaLnBrk="1" hangingPunct="1">
              <a:buFont typeface="Wingdings" pitchFamily="2" charset="2"/>
              <a:buNone/>
            </a:pPr>
            <a:endParaRPr lang="en-US" altLang="zh-CN" smtClean="0"/>
          </a:p>
          <a:p>
            <a:pPr lvl="1" eaLnBrk="1" hangingPunct="1">
              <a:buFont typeface="Wingdings" pitchFamily="2" charset="2"/>
              <a:buNone/>
            </a:pPr>
            <a:endParaRPr lang="en-US" altLang="zh-CN" smtClean="0"/>
          </a:p>
          <a:p>
            <a:pPr lvl="1" eaLnBrk="1" hangingPunct="1">
              <a:buFont typeface="Wingdings" pitchFamily="2" charset="2"/>
              <a:buNone/>
            </a:pPr>
            <a:endParaRPr lang="en-US" altLang="zh-CN" smtClean="0"/>
          </a:p>
          <a:p>
            <a:pPr lvl="1" eaLnBrk="1" hangingPunct="1">
              <a:buFont typeface="Wingdings" pitchFamily="2" charset="2"/>
              <a:buNone/>
            </a:pPr>
            <a:endParaRPr lang="en-US" altLang="zh-CN" smtClean="0"/>
          </a:p>
          <a:p>
            <a:pPr lvl="1" eaLnBrk="1" hangingPunct="1">
              <a:buFont typeface="Wingdings" pitchFamily="2" charset="2"/>
              <a:buNone/>
            </a:pPr>
            <a:r>
              <a:rPr lang="en-US" altLang="zh-CN" sz="2200" smtClean="0"/>
              <a:t>			      </a:t>
            </a:r>
            <a:r>
              <a:rPr lang="zh-CN" altLang="en-US" sz="2200" smtClean="0"/>
              <a:t>自顶向下策略</a:t>
            </a:r>
          </a:p>
        </p:txBody>
      </p:sp>
      <p:pic>
        <p:nvPicPr>
          <p:cNvPr id="87045" name="Picture 4" descr="6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0" y="1828800"/>
            <a:ext cx="6400800" cy="348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12E2894B-4F75-4A8F-B03A-D8B569E5B1E8}"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84</a:t>
            </a:fld>
            <a:endParaRPr lang="en-US" altLang="zh-CN"/>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88067" name="Rectangle 2"/>
          <p:cNvSpPr>
            <a:spLocks noGrp="1" noChangeArrowheads="1"/>
          </p:cNvSpPr>
          <p:nvPr>
            <p:ph type="title"/>
          </p:nvPr>
        </p:nvSpPr>
        <p:spPr/>
        <p:txBody>
          <a:bodyPr/>
          <a:lstStyle/>
          <a:p>
            <a:pPr eaLnBrk="1" hangingPunct="1"/>
            <a:r>
              <a:rPr lang="zh-CN" altLang="en-US" sz="3800" smtClean="0"/>
              <a:t>概念结构设计的方法与步骤（续）</a:t>
            </a:r>
          </a:p>
        </p:txBody>
      </p:sp>
      <p:sp>
        <p:nvSpPr>
          <p:cNvPr id="88068" name="Rectangle 3"/>
          <p:cNvSpPr>
            <a:spLocks noGrp="1" noChangeArrowheads="1"/>
          </p:cNvSpPr>
          <p:nvPr>
            <p:ph type="body" idx="1"/>
          </p:nvPr>
        </p:nvSpPr>
        <p:spPr/>
        <p:txBody>
          <a:bodyPr/>
          <a:lstStyle/>
          <a:p>
            <a:pPr lvl="1" eaLnBrk="1" hangingPunct="1">
              <a:lnSpc>
                <a:spcPct val="90000"/>
              </a:lnSpc>
              <a:buFont typeface="Wingdings" pitchFamily="2" charset="2"/>
              <a:buNone/>
            </a:pPr>
            <a:endParaRPr lang="en-US" altLang="zh-CN" sz="2200" dirty="0" smtClean="0"/>
          </a:p>
          <a:p>
            <a:pPr lvl="1" eaLnBrk="1" hangingPunct="1">
              <a:lnSpc>
                <a:spcPct val="90000"/>
              </a:lnSpc>
              <a:buFont typeface="Wingdings" pitchFamily="2" charset="2"/>
              <a:buNone/>
            </a:pPr>
            <a:endParaRPr lang="en-US" altLang="zh-CN" sz="2200" dirty="0" smtClean="0"/>
          </a:p>
          <a:p>
            <a:pPr lvl="1" eaLnBrk="1" hangingPunct="1">
              <a:lnSpc>
                <a:spcPct val="90000"/>
              </a:lnSpc>
              <a:buFont typeface="Wingdings" pitchFamily="2" charset="2"/>
              <a:buNone/>
            </a:pPr>
            <a:endParaRPr lang="en-US" altLang="zh-CN" sz="2200" dirty="0" smtClean="0"/>
          </a:p>
          <a:p>
            <a:pPr lvl="1" eaLnBrk="1" hangingPunct="1">
              <a:lnSpc>
                <a:spcPct val="90000"/>
              </a:lnSpc>
              <a:buFont typeface="Wingdings" pitchFamily="2" charset="2"/>
              <a:buNone/>
            </a:pPr>
            <a:endParaRPr lang="en-US" altLang="zh-CN" sz="2200" dirty="0" smtClean="0"/>
          </a:p>
          <a:p>
            <a:pPr lvl="1" eaLnBrk="1" hangingPunct="1">
              <a:lnSpc>
                <a:spcPct val="90000"/>
              </a:lnSpc>
              <a:buFont typeface="Wingdings" pitchFamily="2" charset="2"/>
              <a:buNone/>
            </a:pPr>
            <a:endParaRPr lang="en-US" altLang="zh-CN" sz="2200" dirty="0" smtClean="0"/>
          </a:p>
          <a:p>
            <a:pPr lvl="1" eaLnBrk="1" hangingPunct="1">
              <a:lnSpc>
                <a:spcPct val="90000"/>
              </a:lnSpc>
              <a:buFont typeface="Wingdings" pitchFamily="2" charset="2"/>
              <a:buNone/>
            </a:pPr>
            <a:endParaRPr lang="en-US" altLang="zh-CN" sz="2200" dirty="0" smtClean="0"/>
          </a:p>
          <a:p>
            <a:pPr lvl="1" eaLnBrk="1" hangingPunct="1">
              <a:lnSpc>
                <a:spcPct val="90000"/>
              </a:lnSpc>
              <a:buFont typeface="Wingdings" pitchFamily="2" charset="2"/>
              <a:buNone/>
            </a:pPr>
            <a:r>
              <a:rPr lang="en-US" altLang="zh-CN" sz="2200" dirty="0" smtClean="0"/>
              <a:t>			</a:t>
            </a:r>
          </a:p>
          <a:p>
            <a:pPr lvl="1" eaLnBrk="1" hangingPunct="1">
              <a:lnSpc>
                <a:spcPct val="90000"/>
              </a:lnSpc>
              <a:buFont typeface="Wingdings" pitchFamily="2" charset="2"/>
              <a:buNone/>
            </a:pPr>
            <a:r>
              <a:rPr lang="en-US" altLang="zh-CN" sz="2000" dirty="0" smtClean="0"/>
              <a:t>			</a:t>
            </a:r>
          </a:p>
          <a:p>
            <a:pPr lvl="1" eaLnBrk="1" hangingPunct="1">
              <a:lnSpc>
                <a:spcPct val="90000"/>
              </a:lnSpc>
              <a:buFont typeface="Wingdings" pitchFamily="2" charset="2"/>
              <a:buNone/>
            </a:pPr>
            <a:endParaRPr lang="en-US" altLang="zh-CN" sz="2000" dirty="0" smtClean="0"/>
          </a:p>
          <a:p>
            <a:pPr lvl="1" eaLnBrk="1" hangingPunct="1">
              <a:lnSpc>
                <a:spcPct val="90000"/>
              </a:lnSpc>
              <a:buFont typeface="Wingdings" pitchFamily="2" charset="2"/>
              <a:buNone/>
            </a:pPr>
            <a:r>
              <a:rPr lang="en-US" altLang="zh-CN" sz="2000" dirty="0" smtClean="0"/>
              <a:t>		 </a:t>
            </a:r>
            <a:r>
              <a:rPr lang="en-US" altLang="zh-CN" sz="2200" dirty="0" smtClean="0"/>
              <a:t>  	 </a:t>
            </a:r>
          </a:p>
          <a:p>
            <a:pPr lvl="1" eaLnBrk="1" hangingPunct="1">
              <a:lnSpc>
                <a:spcPct val="90000"/>
              </a:lnSpc>
              <a:buFont typeface="Wingdings" pitchFamily="2" charset="2"/>
              <a:buNone/>
            </a:pPr>
            <a:r>
              <a:rPr lang="en-US" altLang="zh-CN" sz="2200" dirty="0" smtClean="0"/>
              <a:t>                          </a:t>
            </a:r>
            <a:r>
              <a:rPr lang="zh-CN" altLang="en-US" sz="2200" dirty="0" smtClean="0"/>
              <a:t>自底向上策略 </a:t>
            </a:r>
          </a:p>
        </p:txBody>
      </p:sp>
      <p:pic>
        <p:nvPicPr>
          <p:cNvPr id="88069" name="Picture 4" descr="63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52600" y="1676400"/>
            <a:ext cx="574357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F9A16116-6816-4BE7-A700-27204FDA07ED}"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85</a:t>
            </a:fld>
            <a:endParaRPr lang="en-US" altLang="zh-CN"/>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89091" name="Rectangle 2"/>
          <p:cNvSpPr>
            <a:spLocks noGrp="1" noChangeArrowheads="1"/>
          </p:cNvSpPr>
          <p:nvPr>
            <p:ph type="title"/>
          </p:nvPr>
        </p:nvSpPr>
        <p:spPr/>
        <p:txBody>
          <a:bodyPr/>
          <a:lstStyle/>
          <a:p>
            <a:pPr eaLnBrk="1" hangingPunct="1"/>
            <a:r>
              <a:rPr lang="zh-CN" altLang="en-US" sz="3800" smtClean="0"/>
              <a:t>概念结构设计的方法与步骤（续）</a:t>
            </a:r>
          </a:p>
        </p:txBody>
      </p:sp>
      <p:sp>
        <p:nvSpPr>
          <p:cNvPr id="89092" name="Rectangle 3"/>
          <p:cNvSpPr>
            <a:spLocks noGrp="1" noChangeArrowheads="1"/>
          </p:cNvSpPr>
          <p:nvPr>
            <p:ph type="body" idx="1"/>
          </p:nvPr>
        </p:nvSpPr>
        <p:spPr/>
        <p:txBody>
          <a:bodyPr/>
          <a:lstStyle/>
          <a:p>
            <a:pPr lvl="1" eaLnBrk="1" hangingPunct="1">
              <a:buFont typeface="Wingdings" pitchFamily="2" charset="2"/>
              <a:buNone/>
            </a:pPr>
            <a:endParaRPr lang="en-US" altLang="zh-CN" sz="2200" smtClean="0"/>
          </a:p>
          <a:p>
            <a:pPr lvl="1" eaLnBrk="1" hangingPunct="1">
              <a:buFont typeface="Wingdings" pitchFamily="2" charset="2"/>
              <a:buNone/>
            </a:pPr>
            <a:endParaRPr lang="en-US" altLang="zh-CN" sz="2200" smtClean="0"/>
          </a:p>
          <a:p>
            <a:pPr lvl="1" eaLnBrk="1" hangingPunct="1">
              <a:buFont typeface="Wingdings" pitchFamily="2" charset="2"/>
              <a:buNone/>
            </a:pPr>
            <a:endParaRPr lang="en-US" altLang="zh-CN" sz="2200" smtClean="0"/>
          </a:p>
          <a:p>
            <a:pPr lvl="1" eaLnBrk="1" hangingPunct="1">
              <a:buFont typeface="Wingdings" pitchFamily="2" charset="2"/>
              <a:buNone/>
            </a:pPr>
            <a:endParaRPr lang="en-US" altLang="zh-CN" sz="2200" smtClean="0"/>
          </a:p>
          <a:p>
            <a:pPr lvl="1" eaLnBrk="1" hangingPunct="1">
              <a:buFont typeface="Wingdings" pitchFamily="2" charset="2"/>
              <a:buNone/>
            </a:pPr>
            <a:endParaRPr lang="en-US" altLang="zh-CN" sz="2200" smtClean="0"/>
          </a:p>
          <a:p>
            <a:pPr lvl="1" eaLnBrk="1" hangingPunct="1">
              <a:buFont typeface="Wingdings" pitchFamily="2" charset="2"/>
              <a:buNone/>
            </a:pPr>
            <a:endParaRPr lang="en-US" altLang="zh-CN" sz="2200" smtClean="0"/>
          </a:p>
          <a:p>
            <a:pPr lvl="1" eaLnBrk="1" hangingPunct="1">
              <a:buFont typeface="Wingdings" pitchFamily="2" charset="2"/>
              <a:buNone/>
            </a:pPr>
            <a:endParaRPr lang="en-US" altLang="zh-CN" sz="2200" smtClean="0"/>
          </a:p>
          <a:p>
            <a:pPr lvl="1" eaLnBrk="1" hangingPunct="1">
              <a:buFont typeface="Wingdings" pitchFamily="2" charset="2"/>
              <a:buNone/>
            </a:pPr>
            <a:endParaRPr lang="en-US" altLang="zh-CN" sz="2200" smtClean="0"/>
          </a:p>
          <a:p>
            <a:pPr lvl="1" eaLnBrk="1" hangingPunct="1">
              <a:buFont typeface="Wingdings" pitchFamily="2" charset="2"/>
              <a:buNone/>
            </a:pPr>
            <a:r>
              <a:rPr lang="en-US" altLang="zh-CN" sz="2200" smtClean="0"/>
              <a:t>        	</a:t>
            </a:r>
          </a:p>
        </p:txBody>
      </p:sp>
      <p:pic>
        <p:nvPicPr>
          <p:cNvPr id="89093" name="Picture 4" descr="6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09800" y="2209800"/>
            <a:ext cx="54864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4" name="Text Box 5"/>
          <p:cNvSpPr txBox="1">
            <a:spLocks noChangeArrowheads="1"/>
          </p:cNvSpPr>
          <p:nvPr/>
        </p:nvSpPr>
        <p:spPr bwMode="auto">
          <a:xfrm>
            <a:off x="3352800" y="5205413"/>
            <a:ext cx="2063750" cy="795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ctr" eaLnBrk="1" hangingPunct="1">
              <a:lnSpc>
                <a:spcPct val="90000"/>
              </a:lnSpc>
            </a:pPr>
            <a:r>
              <a:rPr kumimoji="1" lang="zh-CN" altLang="en-US" sz="2800" b="1">
                <a:latin typeface="Times New Roman" pitchFamily="18" charset="0"/>
              </a:rPr>
              <a:t>逐步扩张</a:t>
            </a:r>
          </a:p>
          <a:p>
            <a:pPr algn="ctr">
              <a:spcBef>
                <a:spcPct val="50000"/>
              </a:spcBef>
            </a:pPr>
            <a:endParaRPr lang="en-US" altLang="zh-CN" sz="1400" b="1">
              <a:latin typeface="Times New Roman" pitchFamily="18" charset="0"/>
            </a:endParaRPr>
          </a:p>
        </p:txBody>
      </p:sp>
      <p:sp>
        <p:nvSpPr>
          <p:cNvPr id="2" name="日期占位符 1"/>
          <p:cNvSpPr>
            <a:spLocks noGrp="1"/>
          </p:cNvSpPr>
          <p:nvPr>
            <p:ph type="dt" sz="half" idx="10"/>
          </p:nvPr>
        </p:nvSpPr>
        <p:spPr/>
        <p:txBody>
          <a:bodyPr/>
          <a:lstStyle/>
          <a:p>
            <a:pPr>
              <a:defRPr/>
            </a:pPr>
            <a:fld id="{394FD2B3-CDBA-4CF4-970F-599FD721DD13}"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86</a:t>
            </a:fld>
            <a:endParaRPr lang="en-US" altLang="zh-CN"/>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p>
            <a:r>
              <a:rPr lang="en-US" altLang="zh-CN" smtClean="0"/>
              <a:t>An Introduction to Database System  /314</a:t>
            </a:r>
            <a:endParaRPr lang="en-US" altLang="zh-CN"/>
          </a:p>
        </p:txBody>
      </p:sp>
      <p:sp>
        <p:nvSpPr>
          <p:cNvPr id="406530" name="Rectangle 2"/>
          <p:cNvSpPr>
            <a:spLocks noGrp="1" noChangeArrowheads="1"/>
          </p:cNvSpPr>
          <p:nvPr>
            <p:ph type="title"/>
          </p:nvPr>
        </p:nvSpPr>
        <p:spPr/>
        <p:txBody>
          <a:bodyPr/>
          <a:lstStyle/>
          <a:p>
            <a:r>
              <a:rPr lang="zh-CN" altLang="en-US" sz="3200">
                <a:ea typeface="宋体" charset="-122"/>
              </a:rPr>
              <a:t>概念结构设计的方法与步骤（续）</a:t>
            </a:r>
          </a:p>
        </p:txBody>
      </p:sp>
      <p:sp>
        <p:nvSpPr>
          <p:cNvPr id="406531" name="Rectangle 3"/>
          <p:cNvSpPr>
            <a:spLocks noGrp="1" noChangeArrowheads="1"/>
          </p:cNvSpPr>
          <p:nvPr>
            <p:ph type="body" sz="half" idx="1"/>
          </p:nvPr>
        </p:nvSpPr>
        <p:spPr>
          <a:xfrm>
            <a:off x="539750" y="1628775"/>
            <a:ext cx="7920038" cy="1600200"/>
          </a:xfrm>
        </p:spPr>
        <p:txBody>
          <a:bodyPr/>
          <a:lstStyle/>
          <a:p>
            <a:pPr>
              <a:lnSpc>
                <a:spcPct val="130000"/>
              </a:lnSpc>
            </a:pPr>
            <a:r>
              <a:rPr lang="zh-CN" altLang="en-US" sz="2400">
                <a:ea typeface="宋体" charset="-122"/>
              </a:rPr>
              <a:t>常用策略</a:t>
            </a:r>
          </a:p>
          <a:p>
            <a:pPr lvl="1">
              <a:lnSpc>
                <a:spcPct val="130000"/>
              </a:lnSpc>
            </a:pPr>
            <a:r>
              <a:rPr lang="zh-CN" altLang="en-US" sz="2000">
                <a:ea typeface="宋体" charset="-122"/>
              </a:rPr>
              <a:t>自顶向下地进行需求分析</a:t>
            </a:r>
          </a:p>
          <a:p>
            <a:pPr lvl="1">
              <a:lnSpc>
                <a:spcPct val="130000"/>
              </a:lnSpc>
            </a:pPr>
            <a:r>
              <a:rPr lang="zh-CN" altLang="en-US" sz="2000">
                <a:ea typeface="宋体" charset="-122"/>
              </a:rPr>
              <a:t>自底向上地设计概念结构</a:t>
            </a:r>
          </a:p>
        </p:txBody>
      </p:sp>
      <p:graphicFrame>
        <p:nvGraphicFramePr>
          <p:cNvPr id="406532" name="Object 4"/>
          <p:cNvGraphicFramePr>
            <a:graphicFrameLocks noGrp="1" noChangeAspect="1"/>
          </p:cNvGraphicFramePr>
          <p:nvPr>
            <p:ph sz="half" idx="2"/>
          </p:nvPr>
        </p:nvGraphicFramePr>
        <p:xfrm>
          <a:off x="1404938" y="3213100"/>
          <a:ext cx="6696075" cy="3201988"/>
        </p:xfrm>
        <a:graphic>
          <a:graphicData uri="http://schemas.openxmlformats.org/presentationml/2006/ole">
            <mc:AlternateContent xmlns:mc="http://schemas.openxmlformats.org/markup-compatibility/2006">
              <mc:Choice xmlns:v="urn:schemas-microsoft-com:vml" Requires="v">
                <p:oleObj spid="_x0000_s2061" name="Image" r:id="rId3" imgW="6349206" imgH="4495238" progId="Photoshop.Image.7">
                  <p:embed/>
                </p:oleObj>
              </mc:Choice>
              <mc:Fallback>
                <p:oleObj name="Image" r:id="rId3" imgW="6349206" imgH="4495238"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4938" y="3213100"/>
                        <a:ext cx="6696075" cy="32019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fld id="{C27E75D2-940E-4CC9-B94C-94A34DDBDA01}" type="datetime1">
              <a:rPr lang="zh-CN" altLang="en-US" smtClean="0"/>
              <a:t>2017/11/28</a:t>
            </a:fld>
            <a:endParaRPr lang="en-US" altLang="zh-CN"/>
          </a:p>
        </p:txBody>
      </p:sp>
    </p:spTree>
    <p:extLst>
      <p:ext uri="{BB962C8B-B14F-4D97-AF65-F5344CB8AC3E}">
        <p14:creationId xmlns:p14="http://schemas.microsoft.com/office/powerpoint/2010/main" val="139675625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smtClean="0"/>
              <a:t>An Introduction to Database System  /314</a:t>
            </a:r>
            <a:endParaRPr lang="en-US" altLang="zh-CN"/>
          </a:p>
        </p:txBody>
      </p:sp>
      <p:sp>
        <p:nvSpPr>
          <p:cNvPr id="491522" name="Rectangle 2"/>
          <p:cNvSpPr>
            <a:spLocks noGrp="1" noChangeArrowheads="1"/>
          </p:cNvSpPr>
          <p:nvPr>
            <p:ph type="title"/>
          </p:nvPr>
        </p:nvSpPr>
        <p:spPr/>
        <p:txBody>
          <a:bodyPr/>
          <a:lstStyle/>
          <a:p>
            <a:r>
              <a:rPr lang="zh-CN" altLang="en-US" sz="3200">
                <a:ea typeface="宋体" charset="-122"/>
              </a:rPr>
              <a:t>概念结构设计的方法与步骤（续）</a:t>
            </a:r>
          </a:p>
        </p:txBody>
      </p:sp>
      <p:pic>
        <p:nvPicPr>
          <p:cNvPr id="491531" name="Picture 11" descr="7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613" y="2917825"/>
            <a:ext cx="5545137" cy="353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32" name="Rectangle 12"/>
          <p:cNvSpPr>
            <a:spLocks noChangeArrowheads="1"/>
          </p:cNvSpPr>
          <p:nvPr/>
        </p:nvSpPr>
        <p:spPr bwMode="auto">
          <a:xfrm>
            <a:off x="754063" y="1557338"/>
            <a:ext cx="7921625" cy="125730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130000"/>
              </a:lnSpc>
              <a:spcBef>
                <a:spcPct val="20000"/>
              </a:spcBef>
              <a:buClr>
                <a:schemeClr val="hlink"/>
              </a:buClr>
              <a:buFont typeface="Wingdings" pitchFamily="2" charset="2"/>
              <a:buChar char="n"/>
            </a:pPr>
            <a:r>
              <a:rPr lang="zh-CN" altLang="en-US" sz="2800" dirty="0"/>
              <a:t>自底向上设计概念结构的步骤</a:t>
            </a:r>
            <a:r>
              <a:rPr lang="zh-CN" altLang="en-US" sz="2400" dirty="0"/>
              <a:t>                                       </a:t>
            </a:r>
          </a:p>
          <a:p>
            <a:pPr lvl="1" algn="l"/>
            <a:r>
              <a:rPr lang="zh-CN" altLang="en-US" sz="2000" dirty="0"/>
              <a:t>	第</a:t>
            </a:r>
            <a:r>
              <a:rPr lang="en-US" altLang="zh-CN" sz="2000" dirty="0"/>
              <a:t>1</a:t>
            </a:r>
            <a:r>
              <a:rPr lang="zh-CN" altLang="en-US" sz="2000" dirty="0"/>
              <a:t>步：抽象数据并设计局部视图</a:t>
            </a:r>
          </a:p>
          <a:p>
            <a:pPr lvl="1" algn="l"/>
            <a:r>
              <a:rPr lang="zh-CN" altLang="en-US" sz="2000" dirty="0"/>
              <a:t>	第</a:t>
            </a:r>
            <a:r>
              <a:rPr lang="en-US" altLang="zh-CN" sz="2000" dirty="0"/>
              <a:t>2</a:t>
            </a:r>
            <a:r>
              <a:rPr lang="zh-CN" altLang="en-US" sz="2000" dirty="0"/>
              <a:t>步：集成局部视图，得到全局概念结构</a:t>
            </a:r>
          </a:p>
        </p:txBody>
      </p:sp>
      <p:sp>
        <p:nvSpPr>
          <p:cNvPr id="2" name="日期占位符 1"/>
          <p:cNvSpPr>
            <a:spLocks noGrp="1"/>
          </p:cNvSpPr>
          <p:nvPr>
            <p:ph type="dt" sz="half" idx="10"/>
          </p:nvPr>
        </p:nvSpPr>
        <p:spPr/>
        <p:txBody>
          <a:bodyPr/>
          <a:lstStyle/>
          <a:p>
            <a:pPr>
              <a:defRPr/>
            </a:pPr>
            <a:fld id="{5CE85145-EFA5-45D5-B09F-068352AFD833}"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88</a:t>
            </a:fld>
            <a:endParaRPr lang="en-US" altLang="zh-CN"/>
          </a:p>
        </p:txBody>
      </p:sp>
    </p:spTree>
    <p:extLst>
      <p:ext uri="{BB962C8B-B14F-4D97-AF65-F5344CB8AC3E}">
        <p14:creationId xmlns:p14="http://schemas.microsoft.com/office/powerpoint/2010/main" val="136819697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91139" name="Rectangle 2"/>
          <p:cNvSpPr>
            <a:spLocks noGrp="1" noChangeArrowheads="1"/>
          </p:cNvSpPr>
          <p:nvPr>
            <p:ph type="title"/>
          </p:nvPr>
        </p:nvSpPr>
        <p:spPr/>
        <p:txBody>
          <a:bodyPr/>
          <a:lstStyle/>
          <a:p>
            <a:pPr eaLnBrk="1" hangingPunct="1"/>
            <a:r>
              <a:rPr lang="zh-CN" altLang="en-US" smtClean="0"/>
              <a:t>概念结构设计</a:t>
            </a:r>
          </a:p>
        </p:txBody>
      </p:sp>
      <p:sp>
        <p:nvSpPr>
          <p:cNvPr id="91140" name="Rectangle 3"/>
          <p:cNvSpPr>
            <a:spLocks noGrp="1" noChangeArrowheads="1"/>
          </p:cNvSpPr>
          <p:nvPr>
            <p:ph type="body" idx="1"/>
          </p:nvPr>
        </p:nvSpPr>
        <p:spPr/>
        <p:txBody>
          <a:bodyPr/>
          <a:lstStyle/>
          <a:p>
            <a:pPr eaLnBrk="1" hangingPunct="1">
              <a:lnSpc>
                <a:spcPct val="140000"/>
              </a:lnSpc>
            </a:pPr>
            <a:r>
              <a:rPr lang="zh-CN" altLang="en-US" dirty="0" smtClean="0"/>
              <a:t>概念结构设计概述</a:t>
            </a:r>
          </a:p>
          <a:p>
            <a:pPr eaLnBrk="1" hangingPunct="1">
              <a:lnSpc>
                <a:spcPct val="140000"/>
              </a:lnSpc>
            </a:pPr>
            <a:r>
              <a:rPr lang="zh-CN" altLang="en-US" dirty="0" smtClean="0"/>
              <a:t>概念结构设计的方法与步骤</a:t>
            </a:r>
          </a:p>
          <a:p>
            <a:pPr eaLnBrk="1" hangingPunct="1">
              <a:lnSpc>
                <a:spcPct val="140000"/>
              </a:lnSpc>
            </a:pPr>
            <a:r>
              <a:rPr lang="zh-CN" altLang="en-US" dirty="0" smtClean="0">
                <a:solidFill>
                  <a:schemeClr val="accent2"/>
                </a:solidFill>
              </a:rPr>
              <a:t>数据抽象与局部视图设计</a:t>
            </a:r>
          </a:p>
          <a:p>
            <a:pPr eaLnBrk="1" hangingPunct="1">
              <a:lnSpc>
                <a:spcPct val="140000"/>
              </a:lnSpc>
            </a:pPr>
            <a:r>
              <a:rPr lang="zh-CN" altLang="en-US" dirty="0" smtClean="0"/>
              <a:t>视图的集成</a:t>
            </a:r>
          </a:p>
          <a:p>
            <a:pPr eaLnBrk="1" hangingPunct="1"/>
            <a:endParaRPr lang="en-US" altLang="zh-CN" dirty="0" smtClean="0"/>
          </a:p>
        </p:txBody>
      </p:sp>
      <p:sp>
        <p:nvSpPr>
          <p:cNvPr id="2" name="日期占位符 1"/>
          <p:cNvSpPr>
            <a:spLocks noGrp="1"/>
          </p:cNvSpPr>
          <p:nvPr>
            <p:ph type="dt" sz="half" idx="10"/>
          </p:nvPr>
        </p:nvSpPr>
        <p:spPr/>
        <p:txBody>
          <a:bodyPr/>
          <a:lstStyle/>
          <a:p>
            <a:pPr>
              <a:defRPr/>
            </a:pPr>
            <a:fld id="{C4DD42EF-E56F-4CDE-BDB4-D26735B806B5}"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89</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1267" name="Rectangle 2"/>
          <p:cNvSpPr>
            <a:spLocks noGrp="1" noChangeArrowheads="1"/>
          </p:cNvSpPr>
          <p:nvPr>
            <p:ph type="title"/>
          </p:nvPr>
        </p:nvSpPr>
        <p:spPr/>
        <p:txBody>
          <a:bodyPr/>
          <a:lstStyle/>
          <a:p>
            <a:pPr eaLnBrk="1" hangingPunct="1"/>
            <a:r>
              <a:rPr lang="zh-CN" altLang="en-US" smtClean="0"/>
              <a:t>数据库设计的特点（续）</a:t>
            </a:r>
          </a:p>
        </p:txBody>
      </p:sp>
      <p:sp>
        <p:nvSpPr>
          <p:cNvPr id="11268" name="Rectangle 3"/>
          <p:cNvSpPr>
            <a:spLocks noGrp="1" noChangeArrowheads="1"/>
          </p:cNvSpPr>
          <p:nvPr>
            <p:ph type="body" idx="1"/>
          </p:nvPr>
        </p:nvSpPr>
        <p:spPr/>
        <p:txBody>
          <a:bodyPr/>
          <a:lstStyle/>
          <a:p>
            <a:pPr eaLnBrk="1" hangingPunct="1">
              <a:lnSpc>
                <a:spcPct val="130000"/>
              </a:lnSpc>
            </a:pPr>
            <a:r>
              <a:rPr lang="zh-CN" altLang="en-US" sz="3400" dirty="0" smtClean="0"/>
              <a:t>结构和行为分离的设计</a:t>
            </a:r>
          </a:p>
          <a:p>
            <a:pPr lvl="1" eaLnBrk="1" hangingPunct="1">
              <a:lnSpc>
                <a:spcPct val="130000"/>
              </a:lnSpc>
            </a:pPr>
            <a:r>
              <a:rPr lang="zh-CN" altLang="en-US" dirty="0" smtClean="0"/>
              <a:t>传统的软件工程忽视对应用中数据语义的分析和抽象，只要有可能就尽量推迟数据结构设计的决策</a:t>
            </a:r>
          </a:p>
          <a:p>
            <a:pPr lvl="1" eaLnBrk="1" hangingPunct="1">
              <a:lnSpc>
                <a:spcPct val="130000"/>
              </a:lnSpc>
            </a:pPr>
            <a:r>
              <a:rPr lang="zh-CN" altLang="en-US" dirty="0" smtClean="0"/>
              <a:t>早期的数据库设计致力于数据模型和建模方法研究，忽视了对行为的设计</a:t>
            </a:r>
          </a:p>
        </p:txBody>
      </p:sp>
      <p:sp>
        <p:nvSpPr>
          <p:cNvPr id="2" name="日期占位符 1"/>
          <p:cNvSpPr>
            <a:spLocks noGrp="1"/>
          </p:cNvSpPr>
          <p:nvPr>
            <p:ph type="dt" sz="half" idx="10"/>
          </p:nvPr>
        </p:nvSpPr>
        <p:spPr/>
        <p:txBody>
          <a:bodyPr/>
          <a:lstStyle/>
          <a:p>
            <a:pPr>
              <a:defRPr/>
            </a:pPr>
            <a:fld id="{DC8F1B66-33D6-470A-BC67-E24A9CCEC4C1}"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 calcmode="lin" valueType="num">
                                      <p:cBhvr additive="base">
                                        <p:cTn id="7" dur="500" fill="hold"/>
                                        <p:tgtEl>
                                          <p:spTgt spid="112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268">
                                            <p:txEl>
                                              <p:pRg st="1" end="1"/>
                                            </p:txEl>
                                          </p:spTgt>
                                        </p:tgtEl>
                                        <p:attrNameLst>
                                          <p:attrName>style.visibility</p:attrName>
                                        </p:attrNameLst>
                                      </p:cBhvr>
                                      <p:to>
                                        <p:strVal val="visible"/>
                                      </p:to>
                                    </p:set>
                                    <p:anim calcmode="lin" valueType="num">
                                      <p:cBhvr additive="base">
                                        <p:cTn id="11" dur="500" fill="hold"/>
                                        <p:tgtEl>
                                          <p:spTgt spid="1126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26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268">
                                            <p:txEl>
                                              <p:pRg st="2" end="2"/>
                                            </p:txEl>
                                          </p:spTgt>
                                        </p:tgtEl>
                                        <p:attrNameLst>
                                          <p:attrName>style.visibility</p:attrName>
                                        </p:attrNameLst>
                                      </p:cBhvr>
                                      <p:to>
                                        <p:strVal val="visible"/>
                                      </p:to>
                                    </p:set>
                                    <p:anim calcmode="lin" valueType="num">
                                      <p:cBhvr additive="base">
                                        <p:cTn id="15" dur="500" fill="hold"/>
                                        <p:tgtEl>
                                          <p:spTgt spid="1126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26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92163" name="Rectangle 2"/>
          <p:cNvSpPr>
            <a:spLocks noGrp="1" noChangeArrowheads="1"/>
          </p:cNvSpPr>
          <p:nvPr>
            <p:ph type="title"/>
          </p:nvPr>
        </p:nvSpPr>
        <p:spPr/>
        <p:txBody>
          <a:bodyPr/>
          <a:lstStyle/>
          <a:p>
            <a:pPr eaLnBrk="1" hangingPunct="1"/>
            <a:r>
              <a:rPr lang="zh-CN" altLang="en-US" smtClean="0"/>
              <a:t>数据抽象与局部视图设计</a:t>
            </a:r>
          </a:p>
        </p:txBody>
      </p:sp>
      <p:sp>
        <p:nvSpPr>
          <p:cNvPr id="92164" name="Rectangle 3"/>
          <p:cNvSpPr>
            <a:spLocks noGrp="1" noChangeArrowheads="1"/>
          </p:cNvSpPr>
          <p:nvPr>
            <p:ph type="body" idx="1"/>
          </p:nvPr>
        </p:nvSpPr>
        <p:spPr/>
        <p:txBody>
          <a:bodyPr/>
          <a:lstStyle/>
          <a:p>
            <a:pPr eaLnBrk="1" hangingPunct="1">
              <a:lnSpc>
                <a:spcPct val="140000"/>
              </a:lnSpc>
            </a:pPr>
            <a:r>
              <a:rPr lang="zh-CN" altLang="en-US" sz="3400" smtClean="0"/>
              <a:t>数据抽象</a:t>
            </a:r>
          </a:p>
          <a:p>
            <a:pPr eaLnBrk="1" hangingPunct="1">
              <a:lnSpc>
                <a:spcPct val="140000"/>
              </a:lnSpc>
            </a:pPr>
            <a:r>
              <a:rPr lang="zh-CN" altLang="en-US" sz="3400" smtClean="0"/>
              <a:t>局部视图设计</a:t>
            </a:r>
          </a:p>
        </p:txBody>
      </p:sp>
      <p:sp>
        <p:nvSpPr>
          <p:cNvPr id="2" name="日期占位符 1"/>
          <p:cNvSpPr>
            <a:spLocks noGrp="1"/>
          </p:cNvSpPr>
          <p:nvPr>
            <p:ph type="dt" sz="half" idx="10"/>
          </p:nvPr>
        </p:nvSpPr>
        <p:spPr/>
        <p:txBody>
          <a:bodyPr/>
          <a:lstStyle/>
          <a:p>
            <a:pPr>
              <a:defRPr/>
            </a:pPr>
            <a:fld id="{7F1340E7-00FA-47C1-B25F-E37FF645C15A}"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90</a:t>
            </a:fld>
            <a:endParaRPr lang="en-US" altLang="zh-CN"/>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93187" name="Rectangle 2"/>
          <p:cNvSpPr>
            <a:spLocks noGrp="1" noChangeArrowheads="1"/>
          </p:cNvSpPr>
          <p:nvPr>
            <p:ph type="title"/>
          </p:nvPr>
        </p:nvSpPr>
        <p:spPr/>
        <p:txBody>
          <a:bodyPr/>
          <a:lstStyle/>
          <a:p>
            <a:pPr eaLnBrk="1" hangingPunct="1"/>
            <a:r>
              <a:rPr lang="zh-CN" altLang="en-US" smtClean="0"/>
              <a:t>一、数据抽象</a:t>
            </a:r>
          </a:p>
        </p:txBody>
      </p:sp>
      <p:sp>
        <p:nvSpPr>
          <p:cNvPr id="93188" name="Rectangle 3"/>
          <p:cNvSpPr>
            <a:spLocks noGrp="1" noChangeArrowheads="1"/>
          </p:cNvSpPr>
          <p:nvPr>
            <p:ph type="body" idx="1"/>
          </p:nvPr>
        </p:nvSpPr>
        <p:spPr/>
        <p:txBody>
          <a:bodyPr/>
          <a:lstStyle/>
          <a:p>
            <a:pPr eaLnBrk="1" hangingPunct="1"/>
            <a:r>
              <a:rPr lang="zh-CN" altLang="en-US" sz="3400" dirty="0" smtClean="0">
                <a:solidFill>
                  <a:srgbClr val="FF0000"/>
                </a:solidFill>
              </a:rPr>
              <a:t>概念结构是对现实世界的一种抽象</a:t>
            </a:r>
          </a:p>
          <a:p>
            <a:pPr lvl="1" eaLnBrk="1" hangingPunct="1">
              <a:lnSpc>
                <a:spcPct val="110000"/>
              </a:lnSpc>
              <a:spcBef>
                <a:spcPct val="60000"/>
              </a:spcBef>
            </a:pPr>
            <a:r>
              <a:rPr lang="zh-CN" altLang="en-US" dirty="0" smtClean="0"/>
              <a:t>从实际的人、物、事和概念中抽取所关心的共同特性，忽略非本质的细节</a:t>
            </a:r>
          </a:p>
          <a:p>
            <a:pPr lvl="1" eaLnBrk="1" hangingPunct="1">
              <a:lnSpc>
                <a:spcPct val="110000"/>
              </a:lnSpc>
              <a:spcBef>
                <a:spcPct val="60000"/>
              </a:spcBef>
            </a:pPr>
            <a:r>
              <a:rPr lang="zh-CN" altLang="en-US" dirty="0" smtClean="0"/>
              <a:t>把这些特性用各种</a:t>
            </a:r>
            <a:r>
              <a:rPr lang="zh-CN" altLang="en-US" dirty="0" smtClean="0">
                <a:solidFill>
                  <a:srgbClr val="FF0000"/>
                </a:solidFill>
              </a:rPr>
              <a:t>概念</a:t>
            </a:r>
            <a:r>
              <a:rPr lang="zh-CN" altLang="en-US" dirty="0" smtClean="0"/>
              <a:t>精确地加以描述</a:t>
            </a:r>
          </a:p>
          <a:p>
            <a:pPr lvl="1" eaLnBrk="1" hangingPunct="1">
              <a:lnSpc>
                <a:spcPct val="110000"/>
              </a:lnSpc>
              <a:spcBef>
                <a:spcPct val="60000"/>
              </a:spcBef>
            </a:pPr>
            <a:r>
              <a:rPr lang="zh-CN" altLang="en-US" dirty="0" smtClean="0"/>
              <a:t>这些概念组成了</a:t>
            </a:r>
            <a:r>
              <a:rPr lang="zh-CN" altLang="en-US" dirty="0" smtClean="0">
                <a:solidFill>
                  <a:srgbClr val="FF0000"/>
                </a:solidFill>
              </a:rPr>
              <a:t>某种模型</a:t>
            </a:r>
          </a:p>
        </p:txBody>
      </p:sp>
      <p:sp>
        <p:nvSpPr>
          <p:cNvPr id="2" name="日期占位符 1"/>
          <p:cNvSpPr>
            <a:spLocks noGrp="1"/>
          </p:cNvSpPr>
          <p:nvPr>
            <p:ph type="dt" sz="half" idx="10"/>
          </p:nvPr>
        </p:nvSpPr>
        <p:spPr/>
        <p:txBody>
          <a:bodyPr/>
          <a:lstStyle/>
          <a:p>
            <a:pPr>
              <a:defRPr/>
            </a:pPr>
            <a:fld id="{48AFD156-F750-4FE2-BFE2-EDEA339D3AC5}"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91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188">
                                            <p:txEl>
                                              <p:pRg st="0" end="0"/>
                                            </p:txEl>
                                          </p:spTgt>
                                        </p:tgtEl>
                                        <p:attrNameLst>
                                          <p:attrName>style.visibility</p:attrName>
                                        </p:attrNameLst>
                                      </p:cBhvr>
                                      <p:to>
                                        <p:strVal val="visible"/>
                                      </p:to>
                                    </p:set>
                                    <p:anim calcmode="lin" valueType="num">
                                      <p:cBhvr additive="base">
                                        <p:cTn id="7" dur="500" fill="hold"/>
                                        <p:tgtEl>
                                          <p:spTgt spid="931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318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3188">
                                            <p:txEl>
                                              <p:pRg st="1" end="1"/>
                                            </p:txEl>
                                          </p:spTgt>
                                        </p:tgtEl>
                                        <p:attrNameLst>
                                          <p:attrName>style.visibility</p:attrName>
                                        </p:attrNameLst>
                                      </p:cBhvr>
                                      <p:to>
                                        <p:strVal val="visible"/>
                                      </p:to>
                                    </p:set>
                                    <p:anim calcmode="lin" valueType="num">
                                      <p:cBhvr additive="base">
                                        <p:cTn id="11" dur="500" fill="hold"/>
                                        <p:tgtEl>
                                          <p:spTgt spid="9318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318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3188">
                                            <p:txEl>
                                              <p:pRg st="2" end="2"/>
                                            </p:txEl>
                                          </p:spTgt>
                                        </p:tgtEl>
                                        <p:attrNameLst>
                                          <p:attrName>style.visibility</p:attrName>
                                        </p:attrNameLst>
                                      </p:cBhvr>
                                      <p:to>
                                        <p:strVal val="visible"/>
                                      </p:to>
                                    </p:set>
                                    <p:anim calcmode="lin" valueType="num">
                                      <p:cBhvr additive="base">
                                        <p:cTn id="15" dur="500" fill="hold"/>
                                        <p:tgtEl>
                                          <p:spTgt spid="9318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318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3188">
                                            <p:txEl>
                                              <p:pRg st="3" end="3"/>
                                            </p:txEl>
                                          </p:spTgt>
                                        </p:tgtEl>
                                        <p:attrNameLst>
                                          <p:attrName>style.visibility</p:attrName>
                                        </p:attrNameLst>
                                      </p:cBhvr>
                                      <p:to>
                                        <p:strVal val="visible"/>
                                      </p:to>
                                    </p:set>
                                    <p:anim calcmode="lin" valueType="num">
                                      <p:cBhvr additive="base">
                                        <p:cTn id="19" dur="500" fill="hold"/>
                                        <p:tgtEl>
                                          <p:spTgt spid="9318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318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94211" name="Rectangle 2"/>
          <p:cNvSpPr>
            <a:spLocks noGrp="1" noChangeArrowheads="1"/>
          </p:cNvSpPr>
          <p:nvPr>
            <p:ph type="title"/>
          </p:nvPr>
        </p:nvSpPr>
        <p:spPr/>
        <p:txBody>
          <a:bodyPr/>
          <a:lstStyle/>
          <a:p>
            <a:pPr eaLnBrk="1" hangingPunct="1"/>
            <a:r>
              <a:rPr lang="zh-CN" altLang="en-US" smtClean="0"/>
              <a:t>数据抽象（续）</a:t>
            </a:r>
          </a:p>
        </p:txBody>
      </p:sp>
      <p:sp>
        <p:nvSpPr>
          <p:cNvPr id="94212" name="Rectangle 3"/>
          <p:cNvSpPr>
            <a:spLocks noGrp="1" noChangeArrowheads="1"/>
          </p:cNvSpPr>
          <p:nvPr>
            <p:ph type="body" idx="1"/>
          </p:nvPr>
        </p:nvSpPr>
        <p:spPr/>
        <p:txBody>
          <a:bodyPr/>
          <a:lstStyle/>
          <a:p>
            <a:pPr eaLnBrk="1" hangingPunct="1"/>
            <a:r>
              <a:rPr lang="zh-CN" altLang="en-US" dirty="0" smtClean="0"/>
              <a:t>三种常用抽象</a:t>
            </a:r>
          </a:p>
          <a:p>
            <a:pPr eaLnBrk="1" hangingPunct="1">
              <a:buFont typeface="Wingdings" pitchFamily="2" charset="2"/>
              <a:buNone/>
            </a:pPr>
            <a:r>
              <a:rPr lang="en-US" altLang="zh-CN" dirty="0" smtClean="0"/>
              <a:t>1. </a:t>
            </a:r>
            <a:r>
              <a:rPr lang="zh-CN" altLang="en-US" dirty="0" smtClean="0">
                <a:solidFill>
                  <a:srgbClr val="FF0000"/>
                </a:solidFill>
              </a:rPr>
              <a:t>分类</a:t>
            </a:r>
            <a:r>
              <a:rPr lang="zh-CN" altLang="en-US" dirty="0" smtClean="0"/>
              <a:t>（</a:t>
            </a:r>
            <a:r>
              <a:rPr lang="en-US" altLang="zh-CN" dirty="0" smtClean="0"/>
              <a:t>Classification</a:t>
            </a:r>
            <a:r>
              <a:rPr lang="zh-CN" altLang="en-US" dirty="0" smtClean="0"/>
              <a:t>）</a:t>
            </a:r>
          </a:p>
          <a:p>
            <a:pPr lvl="1" eaLnBrk="1" hangingPunct="1"/>
            <a:r>
              <a:rPr lang="zh-CN" altLang="en-US" dirty="0" smtClean="0"/>
              <a:t>定义某一类概念作为现实世界中一组对象的类型</a:t>
            </a:r>
          </a:p>
          <a:p>
            <a:pPr lvl="1" eaLnBrk="1" hangingPunct="1"/>
            <a:r>
              <a:rPr lang="zh-CN" altLang="en-US" dirty="0" smtClean="0"/>
              <a:t>这些对象具有某些</a:t>
            </a:r>
            <a:r>
              <a:rPr lang="zh-CN" altLang="en-US" dirty="0" smtClean="0">
                <a:solidFill>
                  <a:srgbClr val="FF0000"/>
                </a:solidFill>
              </a:rPr>
              <a:t>共同的特性和行为</a:t>
            </a:r>
          </a:p>
          <a:p>
            <a:pPr lvl="1" eaLnBrk="1" hangingPunct="1"/>
            <a:r>
              <a:rPr lang="zh-CN" altLang="en-US" dirty="0" smtClean="0"/>
              <a:t>它抽象了对象</a:t>
            </a:r>
            <a:r>
              <a:rPr lang="zh-CN" altLang="en-US" dirty="0" smtClean="0">
                <a:solidFill>
                  <a:srgbClr val="FF0000"/>
                </a:solidFill>
              </a:rPr>
              <a:t>值和型</a:t>
            </a:r>
            <a:r>
              <a:rPr lang="zh-CN" altLang="en-US" dirty="0" smtClean="0"/>
              <a:t>之间的“</a:t>
            </a:r>
            <a:r>
              <a:rPr lang="en-US" altLang="zh-CN" dirty="0" smtClean="0"/>
              <a:t>is member of”</a:t>
            </a:r>
            <a:r>
              <a:rPr lang="zh-CN" altLang="en-US" dirty="0" smtClean="0"/>
              <a:t>的语义</a:t>
            </a:r>
          </a:p>
          <a:p>
            <a:pPr lvl="1" eaLnBrk="1" hangingPunct="1"/>
            <a:r>
              <a:rPr lang="zh-CN" altLang="en-US" dirty="0" smtClean="0"/>
              <a:t>在</a:t>
            </a:r>
            <a:r>
              <a:rPr lang="en-US" altLang="zh-CN" dirty="0" smtClean="0"/>
              <a:t>E-R</a:t>
            </a:r>
            <a:r>
              <a:rPr lang="zh-CN" altLang="en-US" dirty="0" smtClean="0"/>
              <a:t>模型中，</a:t>
            </a:r>
            <a:r>
              <a:rPr lang="zh-CN" altLang="en-US" dirty="0" smtClean="0">
                <a:solidFill>
                  <a:srgbClr val="FF0000"/>
                </a:solidFill>
              </a:rPr>
              <a:t>实体型</a:t>
            </a:r>
            <a:r>
              <a:rPr lang="zh-CN" altLang="en-US" dirty="0" smtClean="0"/>
              <a:t>就是这种抽象</a:t>
            </a:r>
          </a:p>
          <a:p>
            <a:pPr lvl="1" eaLnBrk="1" hangingPunct="1">
              <a:buFont typeface="Wingdings" pitchFamily="2" charset="2"/>
              <a:buNone/>
            </a:pPr>
            <a:endParaRPr lang="zh-CN" altLang="en-US" dirty="0" smtClean="0"/>
          </a:p>
          <a:p>
            <a:pPr lvl="1" eaLnBrk="1" hangingPunct="1"/>
            <a:endParaRPr lang="en-US" altLang="zh-CN" sz="2200" dirty="0" smtClean="0"/>
          </a:p>
        </p:txBody>
      </p:sp>
      <p:pic>
        <p:nvPicPr>
          <p:cNvPr id="6" name="Picture 8" descr="7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4797152"/>
            <a:ext cx="4235029" cy="1717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0E0B1480-C32A-4FB5-B4D0-068AE3D933D4}"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92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212">
                                            <p:txEl>
                                              <p:pRg st="0" end="0"/>
                                            </p:txEl>
                                          </p:spTgt>
                                        </p:tgtEl>
                                        <p:attrNameLst>
                                          <p:attrName>style.visibility</p:attrName>
                                        </p:attrNameLst>
                                      </p:cBhvr>
                                      <p:to>
                                        <p:strVal val="visible"/>
                                      </p:to>
                                    </p:set>
                                    <p:anim calcmode="lin" valueType="num">
                                      <p:cBhvr additive="base">
                                        <p:cTn id="7" dur="500" fill="hold"/>
                                        <p:tgtEl>
                                          <p:spTgt spid="942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2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4212">
                                            <p:txEl>
                                              <p:pRg st="1" end="1"/>
                                            </p:txEl>
                                          </p:spTgt>
                                        </p:tgtEl>
                                        <p:attrNameLst>
                                          <p:attrName>style.visibility</p:attrName>
                                        </p:attrNameLst>
                                      </p:cBhvr>
                                      <p:to>
                                        <p:strVal val="visible"/>
                                      </p:to>
                                    </p:set>
                                    <p:anim calcmode="lin" valueType="num">
                                      <p:cBhvr additive="base">
                                        <p:cTn id="13" dur="500" fill="hold"/>
                                        <p:tgtEl>
                                          <p:spTgt spid="942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421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4212">
                                            <p:txEl>
                                              <p:pRg st="2" end="2"/>
                                            </p:txEl>
                                          </p:spTgt>
                                        </p:tgtEl>
                                        <p:attrNameLst>
                                          <p:attrName>style.visibility</p:attrName>
                                        </p:attrNameLst>
                                      </p:cBhvr>
                                      <p:to>
                                        <p:strVal val="visible"/>
                                      </p:to>
                                    </p:set>
                                    <p:anim calcmode="lin" valueType="num">
                                      <p:cBhvr additive="base">
                                        <p:cTn id="17" dur="500" fill="hold"/>
                                        <p:tgtEl>
                                          <p:spTgt spid="9421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421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4212">
                                            <p:txEl>
                                              <p:pRg st="3" end="3"/>
                                            </p:txEl>
                                          </p:spTgt>
                                        </p:tgtEl>
                                        <p:attrNameLst>
                                          <p:attrName>style.visibility</p:attrName>
                                        </p:attrNameLst>
                                      </p:cBhvr>
                                      <p:to>
                                        <p:strVal val="visible"/>
                                      </p:to>
                                    </p:set>
                                    <p:anim calcmode="lin" valueType="num">
                                      <p:cBhvr additive="base">
                                        <p:cTn id="21" dur="500" fill="hold"/>
                                        <p:tgtEl>
                                          <p:spTgt spid="9421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421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4212">
                                            <p:txEl>
                                              <p:pRg st="4" end="4"/>
                                            </p:txEl>
                                          </p:spTgt>
                                        </p:tgtEl>
                                        <p:attrNameLst>
                                          <p:attrName>style.visibility</p:attrName>
                                        </p:attrNameLst>
                                      </p:cBhvr>
                                      <p:to>
                                        <p:strVal val="visible"/>
                                      </p:to>
                                    </p:set>
                                    <p:anim calcmode="lin" valueType="num">
                                      <p:cBhvr additive="base">
                                        <p:cTn id="25" dur="500" fill="hold"/>
                                        <p:tgtEl>
                                          <p:spTgt spid="942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421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4212">
                                            <p:txEl>
                                              <p:pRg st="5" end="5"/>
                                            </p:txEl>
                                          </p:spTgt>
                                        </p:tgtEl>
                                        <p:attrNameLst>
                                          <p:attrName>style.visibility</p:attrName>
                                        </p:attrNameLst>
                                      </p:cBhvr>
                                      <p:to>
                                        <p:strVal val="visible"/>
                                      </p:to>
                                    </p:set>
                                    <p:anim calcmode="lin" valueType="num">
                                      <p:cBhvr additive="base">
                                        <p:cTn id="29" dur="500" fill="hold"/>
                                        <p:tgtEl>
                                          <p:spTgt spid="9421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421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95235" name="Rectangle 2"/>
          <p:cNvSpPr>
            <a:spLocks noGrp="1" noChangeArrowheads="1"/>
          </p:cNvSpPr>
          <p:nvPr>
            <p:ph type="title"/>
          </p:nvPr>
        </p:nvSpPr>
        <p:spPr/>
        <p:txBody>
          <a:bodyPr/>
          <a:lstStyle/>
          <a:p>
            <a:pPr eaLnBrk="1" hangingPunct="1"/>
            <a:r>
              <a:rPr lang="zh-CN" altLang="en-US" smtClean="0"/>
              <a:t>数据抽象（续）</a:t>
            </a:r>
          </a:p>
        </p:txBody>
      </p:sp>
      <p:sp>
        <p:nvSpPr>
          <p:cNvPr id="95236" name="Rectangle 3"/>
          <p:cNvSpPr>
            <a:spLocks noGrp="1" noChangeArrowheads="1"/>
          </p:cNvSpPr>
          <p:nvPr>
            <p:ph type="body" idx="1"/>
          </p:nvPr>
        </p:nvSpPr>
        <p:spPr/>
        <p:txBody>
          <a:bodyPr/>
          <a:lstStyle/>
          <a:p>
            <a:pPr eaLnBrk="1" hangingPunct="1">
              <a:lnSpc>
                <a:spcPct val="110000"/>
              </a:lnSpc>
              <a:buFont typeface="Wingdings" pitchFamily="2" charset="2"/>
              <a:buNone/>
            </a:pPr>
            <a:r>
              <a:rPr lang="en-US" altLang="zh-CN" smtClean="0"/>
              <a:t>2. </a:t>
            </a:r>
            <a:r>
              <a:rPr lang="zh-CN" altLang="en-US" smtClean="0">
                <a:solidFill>
                  <a:srgbClr val="FF0000"/>
                </a:solidFill>
              </a:rPr>
              <a:t>聚集</a:t>
            </a:r>
            <a:r>
              <a:rPr lang="zh-CN" altLang="en-US" smtClean="0"/>
              <a:t>（</a:t>
            </a:r>
            <a:r>
              <a:rPr lang="en-US" altLang="zh-CN" smtClean="0"/>
              <a:t>Aggregation</a:t>
            </a:r>
            <a:r>
              <a:rPr lang="zh-CN" altLang="en-US" smtClean="0"/>
              <a:t>）</a:t>
            </a:r>
          </a:p>
          <a:p>
            <a:pPr lvl="1" eaLnBrk="1" hangingPunct="1">
              <a:lnSpc>
                <a:spcPct val="110000"/>
              </a:lnSpc>
            </a:pPr>
            <a:r>
              <a:rPr lang="zh-CN" altLang="en-US" smtClean="0"/>
              <a:t>定义某一类型的</a:t>
            </a:r>
            <a:r>
              <a:rPr lang="zh-CN" altLang="en-US" smtClean="0">
                <a:solidFill>
                  <a:srgbClr val="FF0000"/>
                </a:solidFill>
              </a:rPr>
              <a:t>组成成分</a:t>
            </a:r>
          </a:p>
          <a:p>
            <a:pPr lvl="1" eaLnBrk="1" hangingPunct="1">
              <a:lnSpc>
                <a:spcPct val="110000"/>
              </a:lnSpc>
            </a:pPr>
            <a:r>
              <a:rPr lang="zh-CN" altLang="en-US" smtClean="0"/>
              <a:t>它抽象了</a:t>
            </a:r>
            <a:r>
              <a:rPr lang="zh-CN" altLang="en-US" smtClean="0">
                <a:solidFill>
                  <a:srgbClr val="FF0000"/>
                </a:solidFill>
              </a:rPr>
              <a:t>对象内部类型和成分</a:t>
            </a:r>
            <a:r>
              <a:rPr lang="zh-CN" altLang="en-US" smtClean="0"/>
              <a:t>之间“</a:t>
            </a:r>
            <a:r>
              <a:rPr lang="en-US" altLang="zh-CN" smtClean="0"/>
              <a:t>is part of”</a:t>
            </a:r>
            <a:r>
              <a:rPr lang="zh-CN" altLang="en-US" smtClean="0"/>
              <a:t>的语义</a:t>
            </a:r>
          </a:p>
          <a:p>
            <a:pPr lvl="1" eaLnBrk="1" hangingPunct="1">
              <a:lnSpc>
                <a:spcPct val="110000"/>
              </a:lnSpc>
            </a:pPr>
            <a:r>
              <a:rPr lang="zh-CN" altLang="en-US" smtClean="0"/>
              <a:t>在</a:t>
            </a:r>
            <a:r>
              <a:rPr lang="en-US" altLang="zh-CN" smtClean="0"/>
              <a:t>E-R</a:t>
            </a:r>
            <a:r>
              <a:rPr lang="zh-CN" altLang="en-US" smtClean="0"/>
              <a:t>模型中</a:t>
            </a:r>
            <a:r>
              <a:rPr lang="zh-CN" altLang="en-US" smtClean="0">
                <a:solidFill>
                  <a:srgbClr val="FF0000"/>
                </a:solidFill>
              </a:rPr>
              <a:t>若干属性的聚集组成了实体型</a:t>
            </a:r>
            <a:r>
              <a:rPr lang="zh-CN" altLang="en-US" smtClean="0"/>
              <a:t>，就是这种抽象</a:t>
            </a:r>
          </a:p>
          <a:p>
            <a:pPr lvl="1" eaLnBrk="1" hangingPunct="1">
              <a:lnSpc>
                <a:spcPct val="110000"/>
              </a:lnSpc>
              <a:buFont typeface="Wingdings" pitchFamily="2" charset="2"/>
              <a:buNone/>
            </a:pPr>
            <a:endParaRPr lang="en-US" altLang="zh-CN" smtClean="0"/>
          </a:p>
        </p:txBody>
      </p:sp>
      <p:graphicFrame>
        <p:nvGraphicFramePr>
          <p:cNvPr id="2" name="对象 1"/>
          <p:cNvGraphicFramePr>
            <a:graphicFrameLocks noChangeAspect="1"/>
          </p:cNvGraphicFramePr>
          <p:nvPr>
            <p:extLst>
              <p:ext uri="{D42A27DB-BD31-4B8C-83A1-F6EECF244321}">
                <p14:modId xmlns:p14="http://schemas.microsoft.com/office/powerpoint/2010/main" val="4125326221"/>
              </p:ext>
            </p:extLst>
          </p:nvPr>
        </p:nvGraphicFramePr>
        <p:xfrm>
          <a:off x="899592" y="4581128"/>
          <a:ext cx="7343651" cy="1865984"/>
        </p:xfrm>
        <a:graphic>
          <a:graphicData uri="http://schemas.openxmlformats.org/presentationml/2006/ole">
            <mc:AlternateContent xmlns:mc="http://schemas.openxmlformats.org/markup-compatibility/2006">
              <mc:Choice xmlns:v="urn:schemas-microsoft-com:vml" Requires="v">
                <p:oleObj spid="_x0000_s3085" name="图片" r:id="rId3" imgW="3069125" imgH="751438" progId="Word.Picture.8">
                  <p:embed/>
                </p:oleObj>
              </mc:Choice>
              <mc:Fallback>
                <p:oleObj name="图片" r:id="rId3" imgW="3069125" imgH="751438"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4581128"/>
                        <a:ext cx="7343651" cy="1865984"/>
                      </a:xfrm>
                      <a:prstGeom prst="rect">
                        <a:avLst/>
                      </a:prstGeom>
                      <a:noFill/>
                      <a:ln>
                        <a:noFill/>
                      </a:ln>
                    </p:spPr>
                  </p:pic>
                </p:oleObj>
              </mc:Fallback>
            </mc:AlternateContent>
          </a:graphicData>
        </a:graphic>
      </p:graphicFrame>
      <p:sp>
        <p:nvSpPr>
          <p:cNvPr id="3" name="日期占位符 2"/>
          <p:cNvSpPr>
            <a:spLocks noGrp="1"/>
          </p:cNvSpPr>
          <p:nvPr>
            <p:ph type="dt" sz="half" idx="10"/>
          </p:nvPr>
        </p:nvSpPr>
        <p:spPr/>
        <p:txBody>
          <a:bodyPr/>
          <a:lstStyle/>
          <a:p>
            <a:pPr>
              <a:defRPr/>
            </a:pPr>
            <a:fld id="{661FA7A7-8D87-45D9-B9A7-94C783ACBBBE}" type="datetime1">
              <a:rPr lang="zh-CN" altLang="en-US" smtClean="0"/>
              <a:t>2017/11/28</a:t>
            </a:fld>
            <a:endParaRPr lang="en-US" altLang="zh-CN"/>
          </a:p>
        </p:txBody>
      </p:sp>
      <p:sp>
        <p:nvSpPr>
          <p:cNvPr id="4" name="灯片编号占位符 3"/>
          <p:cNvSpPr>
            <a:spLocks noGrp="1"/>
          </p:cNvSpPr>
          <p:nvPr>
            <p:ph type="sldNum" sz="quarter" idx="12"/>
          </p:nvPr>
        </p:nvSpPr>
        <p:spPr/>
        <p:txBody>
          <a:bodyPr/>
          <a:lstStyle/>
          <a:p>
            <a:pPr>
              <a:defRPr/>
            </a:pPr>
            <a:fld id="{619726A4-03DA-42F6-BF8E-9F81B2C26F35}" type="slidenum">
              <a:rPr lang="en-US" altLang="zh-CN" smtClean="0"/>
              <a:pPr>
                <a:defRPr/>
              </a:pPr>
              <a:t>93</a:t>
            </a:fld>
            <a:endParaRPr lang="en-US" altLang="zh-CN"/>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96259" name="Rectangle 2"/>
          <p:cNvSpPr>
            <a:spLocks noGrp="1" noChangeArrowheads="1"/>
          </p:cNvSpPr>
          <p:nvPr>
            <p:ph type="title"/>
          </p:nvPr>
        </p:nvSpPr>
        <p:spPr/>
        <p:txBody>
          <a:bodyPr/>
          <a:lstStyle/>
          <a:p>
            <a:pPr eaLnBrk="1" hangingPunct="1"/>
            <a:r>
              <a:rPr lang="zh-CN" altLang="en-US" smtClean="0"/>
              <a:t>数据抽象（续）</a:t>
            </a:r>
          </a:p>
        </p:txBody>
      </p:sp>
      <p:sp>
        <p:nvSpPr>
          <p:cNvPr id="96260" name="Rectangle 3"/>
          <p:cNvSpPr>
            <a:spLocks noGrp="1" noChangeArrowheads="1"/>
          </p:cNvSpPr>
          <p:nvPr>
            <p:ph type="body" idx="1"/>
          </p:nvPr>
        </p:nvSpPr>
        <p:spPr/>
        <p:txBody>
          <a:bodyPr/>
          <a:lstStyle/>
          <a:p>
            <a:pPr eaLnBrk="1" hangingPunct="1">
              <a:lnSpc>
                <a:spcPct val="120000"/>
              </a:lnSpc>
              <a:buFont typeface="Wingdings" pitchFamily="2" charset="2"/>
              <a:buNone/>
            </a:pPr>
            <a:r>
              <a:rPr lang="en-US" altLang="zh-CN" dirty="0" smtClean="0"/>
              <a:t>3. </a:t>
            </a:r>
            <a:r>
              <a:rPr lang="zh-CN" altLang="en-US" dirty="0" smtClean="0">
                <a:solidFill>
                  <a:srgbClr val="FF0000"/>
                </a:solidFill>
              </a:rPr>
              <a:t>概括</a:t>
            </a:r>
            <a:r>
              <a:rPr lang="en-US" altLang="zh-CN" dirty="0" smtClean="0">
                <a:solidFill>
                  <a:srgbClr val="FF0000"/>
                </a:solidFill>
              </a:rPr>
              <a:t>/</a:t>
            </a:r>
            <a:r>
              <a:rPr lang="zh-CN" altLang="en-US" dirty="0">
                <a:solidFill>
                  <a:srgbClr val="FF0000"/>
                </a:solidFill>
              </a:rPr>
              <a:t>泛化</a:t>
            </a:r>
            <a:r>
              <a:rPr lang="zh-CN" altLang="en-US" dirty="0" smtClean="0"/>
              <a:t>（</a:t>
            </a:r>
            <a:r>
              <a:rPr lang="en-US" altLang="zh-CN" dirty="0" smtClean="0"/>
              <a:t>Generalization</a:t>
            </a:r>
            <a:r>
              <a:rPr lang="zh-CN" altLang="en-US" dirty="0" smtClean="0"/>
              <a:t>）</a:t>
            </a:r>
          </a:p>
          <a:p>
            <a:pPr lvl="1" eaLnBrk="1" hangingPunct="1">
              <a:lnSpc>
                <a:spcPct val="120000"/>
              </a:lnSpc>
            </a:pPr>
            <a:r>
              <a:rPr lang="zh-CN" altLang="en-US" dirty="0" smtClean="0"/>
              <a:t>定义</a:t>
            </a:r>
            <a:r>
              <a:rPr lang="zh-CN" altLang="en-US" dirty="0" smtClean="0">
                <a:solidFill>
                  <a:srgbClr val="FF0000"/>
                </a:solidFill>
              </a:rPr>
              <a:t>类型之间的一种子集联系</a:t>
            </a:r>
          </a:p>
          <a:p>
            <a:pPr lvl="1" eaLnBrk="1" hangingPunct="1">
              <a:lnSpc>
                <a:spcPct val="120000"/>
              </a:lnSpc>
            </a:pPr>
            <a:r>
              <a:rPr lang="zh-CN" altLang="en-US" dirty="0" smtClean="0"/>
              <a:t>它抽象了类型之间的“</a:t>
            </a:r>
            <a:r>
              <a:rPr lang="en-US" altLang="zh-CN" dirty="0" smtClean="0"/>
              <a:t>is subset of”</a:t>
            </a:r>
            <a:r>
              <a:rPr lang="zh-CN" altLang="en-US" dirty="0" smtClean="0"/>
              <a:t>的语义</a:t>
            </a:r>
          </a:p>
          <a:p>
            <a:pPr lvl="1" eaLnBrk="1" hangingPunct="1">
              <a:lnSpc>
                <a:spcPct val="120000"/>
              </a:lnSpc>
            </a:pPr>
            <a:r>
              <a:rPr lang="zh-CN" altLang="en-US" dirty="0" smtClean="0"/>
              <a:t>概括有一个很重要的性质：</a:t>
            </a:r>
            <a:r>
              <a:rPr lang="zh-CN" altLang="en-US" dirty="0" smtClean="0">
                <a:solidFill>
                  <a:srgbClr val="FF0000"/>
                </a:solidFill>
              </a:rPr>
              <a:t>继承性</a:t>
            </a:r>
            <a:r>
              <a:rPr lang="zh-CN" altLang="en-US" dirty="0" smtClean="0"/>
              <a:t>。</a:t>
            </a:r>
            <a:r>
              <a:rPr lang="zh-CN" altLang="en-US" dirty="0" smtClean="0">
                <a:solidFill>
                  <a:srgbClr val="FF0000"/>
                </a:solidFill>
              </a:rPr>
              <a:t>子类继承超类上定义的所有抽象</a:t>
            </a:r>
            <a:endParaRPr lang="zh-CN" altLang="en-US" dirty="0" smtClean="0"/>
          </a:p>
          <a:p>
            <a:pPr eaLnBrk="1" hangingPunct="1">
              <a:lnSpc>
                <a:spcPct val="120000"/>
              </a:lnSpc>
              <a:buFont typeface="Wingdings" pitchFamily="2" charset="2"/>
              <a:buNone/>
            </a:pPr>
            <a:r>
              <a:rPr lang="zh-CN" altLang="en-US" dirty="0" smtClean="0"/>
              <a:t>    </a:t>
            </a:r>
          </a:p>
        </p:txBody>
      </p:sp>
      <p:pic>
        <p:nvPicPr>
          <p:cNvPr id="6" name="Picture 8" descr="7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4437112"/>
            <a:ext cx="4680099" cy="195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E225ADFD-4FC5-4BD8-B83E-B393B5691759}"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94</a:t>
            </a:fld>
            <a:endParaRPr lang="en-US" altLang="zh-CN"/>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97283" name="Rectangle 2"/>
          <p:cNvSpPr>
            <a:spLocks noGrp="1" noChangeArrowheads="1"/>
          </p:cNvSpPr>
          <p:nvPr>
            <p:ph type="title"/>
          </p:nvPr>
        </p:nvSpPr>
        <p:spPr/>
        <p:txBody>
          <a:bodyPr/>
          <a:lstStyle/>
          <a:p>
            <a:pPr eaLnBrk="1" hangingPunct="1"/>
            <a:r>
              <a:rPr lang="zh-CN" altLang="en-US" smtClean="0"/>
              <a:t>数据抽象（续）</a:t>
            </a:r>
          </a:p>
        </p:txBody>
      </p:sp>
      <p:sp>
        <p:nvSpPr>
          <p:cNvPr id="97284" name="Rectangle 3"/>
          <p:cNvSpPr>
            <a:spLocks noGrp="1" noChangeArrowheads="1"/>
          </p:cNvSpPr>
          <p:nvPr>
            <p:ph type="body" idx="1"/>
          </p:nvPr>
        </p:nvSpPr>
        <p:spPr/>
        <p:txBody>
          <a:bodyPr/>
          <a:lstStyle/>
          <a:p>
            <a:pPr eaLnBrk="1" hangingPunct="1">
              <a:lnSpc>
                <a:spcPct val="140000"/>
              </a:lnSpc>
              <a:buFont typeface="Wingdings" pitchFamily="2" charset="2"/>
              <a:buNone/>
            </a:pPr>
            <a:r>
              <a:rPr lang="zh-CN" altLang="en-US" sz="2600" smtClean="0"/>
              <a:t>注：原</a:t>
            </a:r>
            <a:r>
              <a:rPr lang="en-US" altLang="zh-CN" sz="2600" smtClean="0"/>
              <a:t>E-R</a:t>
            </a:r>
            <a:r>
              <a:rPr lang="zh-CN" altLang="en-US" sz="2600" smtClean="0"/>
              <a:t>模型不具有概括，本书对</a:t>
            </a:r>
            <a:r>
              <a:rPr lang="en-US" altLang="zh-CN" sz="2600" smtClean="0"/>
              <a:t>E-R</a:t>
            </a:r>
            <a:r>
              <a:rPr lang="zh-CN" altLang="en-US" sz="2600" smtClean="0"/>
              <a:t>模型作了扩充，</a:t>
            </a:r>
            <a:r>
              <a:rPr lang="zh-CN" altLang="en-US" sz="2600" smtClean="0">
                <a:solidFill>
                  <a:srgbClr val="FF0000"/>
                </a:solidFill>
              </a:rPr>
              <a:t>允许定义超类实体型和子类实体型</a:t>
            </a:r>
            <a:endParaRPr lang="zh-CN" altLang="en-US" sz="2600" smtClean="0"/>
          </a:p>
          <a:p>
            <a:pPr lvl="2" eaLnBrk="1" hangingPunct="1">
              <a:lnSpc>
                <a:spcPct val="140000"/>
              </a:lnSpc>
            </a:pPr>
            <a:r>
              <a:rPr lang="zh-CN" altLang="en-US" smtClean="0"/>
              <a:t> </a:t>
            </a:r>
            <a:r>
              <a:rPr lang="zh-CN" altLang="en-US" sz="2600" smtClean="0"/>
              <a:t>用</a:t>
            </a:r>
            <a:r>
              <a:rPr lang="zh-CN" altLang="en-US" sz="2600" smtClean="0">
                <a:solidFill>
                  <a:srgbClr val="FF0000"/>
                </a:solidFill>
              </a:rPr>
              <a:t>双竖边的矩形框表示子类</a:t>
            </a:r>
            <a:r>
              <a:rPr lang="zh-CN" altLang="en-US" sz="2600" smtClean="0"/>
              <a:t>，</a:t>
            </a:r>
          </a:p>
          <a:p>
            <a:pPr lvl="2" eaLnBrk="1" hangingPunct="1">
              <a:lnSpc>
                <a:spcPct val="140000"/>
              </a:lnSpc>
            </a:pPr>
            <a:r>
              <a:rPr lang="zh-CN" altLang="en-US" sz="2600" smtClean="0"/>
              <a:t> 用</a:t>
            </a:r>
            <a:r>
              <a:rPr lang="zh-CN" altLang="en-US" sz="2600" smtClean="0">
                <a:solidFill>
                  <a:srgbClr val="FF0000"/>
                </a:solidFill>
              </a:rPr>
              <a:t>直线加小圆圈表示超类</a:t>
            </a:r>
            <a:r>
              <a:rPr lang="en-US" altLang="zh-CN" sz="2600" smtClean="0">
                <a:solidFill>
                  <a:srgbClr val="FF0000"/>
                </a:solidFill>
              </a:rPr>
              <a:t>-</a:t>
            </a:r>
            <a:r>
              <a:rPr lang="zh-CN" altLang="en-US" sz="2600" smtClean="0">
                <a:solidFill>
                  <a:srgbClr val="FF0000"/>
                </a:solidFill>
              </a:rPr>
              <a:t>子类的联系</a:t>
            </a:r>
            <a:endParaRPr lang="zh-CN" altLang="en-US" smtClean="0">
              <a:solidFill>
                <a:srgbClr val="FF0000"/>
              </a:solidFill>
            </a:endParaRPr>
          </a:p>
        </p:txBody>
      </p:sp>
      <p:sp>
        <p:nvSpPr>
          <p:cNvPr id="2" name="日期占位符 1"/>
          <p:cNvSpPr>
            <a:spLocks noGrp="1"/>
          </p:cNvSpPr>
          <p:nvPr>
            <p:ph type="dt" sz="half" idx="10"/>
          </p:nvPr>
        </p:nvSpPr>
        <p:spPr/>
        <p:txBody>
          <a:bodyPr/>
          <a:lstStyle/>
          <a:p>
            <a:pPr>
              <a:defRPr/>
            </a:pPr>
            <a:fld id="{75E4D78A-86E0-4BF2-830C-D449DC844688}"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95</a:t>
            </a:fld>
            <a:endParaRPr lang="en-US" altLang="zh-CN"/>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98307" name="Rectangle 2"/>
          <p:cNvSpPr>
            <a:spLocks noGrp="1" noChangeArrowheads="1"/>
          </p:cNvSpPr>
          <p:nvPr>
            <p:ph type="title"/>
          </p:nvPr>
        </p:nvSpPr>
        <p:spPr/>
        <p:txBody>
          <a:bodyPr/>
          <a:lstStyle/>
          <a:p>
            <a:pPr eaLnBrk="1" hangingPunct="1"/>
            <a:r>
              <a:rPr lang="zh-CN" altLang="en-US" smtClean="0"/>
              <a:t>数据抽象（续）</a:t>
            </a:r>
          </a:p>
        </p:txBody>
      </p:sp>
      <p:sp>
        <p:nvSpPr>
          <p:cNvPr id="98308" name="Rectangle 3"/>
          <p:cNvSpPr>
            <a:spLocks noGrp="1" noChangeArrowheads="1"/>
          </p:cNvSpPr>
          <p:nvPr>
            <p:ph type="body" idx="1"/>
          </p:nvPr>
        </p:nvSpPr>
        <p:spPr/>
        <p:txBody>
          <a:bodyPr/>
          <a:lstStyle/>
          <a:p>
            <a:pPr eaLnBrk="1" hangingPunct="1"/>
            <a:r>
              <a:rPr lang="zh-CN" altLang="en-US" sz="3400" smtClean="0"/>
              <a:t>数据抽象的用途</a:t>
            </a:r>
          </a:p>
          <a:p>
            <a:pPr lvl="1" eaLnBrk="1" hangingPunct="1"/>
            <a:r>
              <a:rPr lang="zh-CN" altLang="en-US" smtClean="0">
                <a:solidFill>
                  <a:srgbClr val="FF0000"/>
                </a:solidFill>
              </a:rPr>
              <a:t>对需求分析阶段收集到的数据进行分类、组织</a:t>
            </a:r>
            <a:r>
              <a:rPr lang="zh-CN" altLang="en-US" smtClean="0"/>
              <a:t>（聚集），形成</a:t>
            </a:r>
          </a:p>
          <a:p>
            <a:pPr lvl="2" eaLnBrk="1" hangingPunct="1"/>
            <a:r>
              <a:rPr lang="zh-CN" altLang="en-US" sz="2600" smtClean="0">
                <a:solidFill>
                  <a:srgbClr val="FF0000"/>
                </a:solidFill>
              </a:rPr>
              <a:t>实体</a:t>
            </a:r>
          </a:p>
          <a:p>
            <a:pPr lvl="2" eaLnBrk="1" hangingPunct="1"/>
            <a:r>
              <a:rPr lang="zh-CN" altLang="en-US" sz="2600" smtClean="0"/>
              <a:t>实体的</a:t>
            </a:r>
            <a:r>
              <a:rPr lang="zh-CN" altLang="en-US" sz="2600" smtClean="0">
                <a:solidFill>
                  <a:srgbClr val="FF0000"/>
                </a:solidFill>
              </a:rPr>
              <a:t>属性</a:t>
            </a:r>
            <a:r>
              <a:rPr lang="zh-CN" altLang="en-US" sz="2600" smtClean="0"/>
              <a:t>，标识</a:t>
            </a:r>
            <a:r>
              <a:rPr lang="zh-CN" altLang="en-US" sz="2600" smtClean="0">
                <a:solidFill>
                  <a:srgbClr val="FF0000"/>
                </a:solidFill>
              </a:rPr>
              <a:t>实体的码</a:t>
            </a:r>
          </a:p>
          <a:p>
            <a:pPr lvl="2" eaLnBrk="1" hangingPunct="1"/>
            <a:r>
              <a:rPr lang="zh-CN" altLang="en-US" sz="2600" smtClean="0"/>
              <a:t>确定</a:t>
            </a:r>
            <a:r>
              <a:rPr lang="zh-CN" altLang="en-US" sz="2600" smtClean="0">
                <a:solidFill>
                  <a:srgbClr val="FF0000"/>
                </a:solidFill>
              </a:rPr>
              <a:t>实体之间的联系类型</a:t>
            </a:r>
            <a:r>
              <a:rPr lang="en-US" altLang="zh-CN" sz="2600" smtClean="0"/>
              <a:t>(1:1</a:t>
            </a:r>
            <a:r>
              <a:rPr lang="zh-CN" altLang="en-US" sz="2600" smtClean="0"/>
              <a:t>，</a:t>
            </a:r>
            <a:r>
              <a:rPr lang="en-US" altLang="zh-CN" sz="2600" smtClean="0"/>
              <a:t>1:n</a:t>
            </a:r>
            <a:r>
              <a:rPr lang="zh-CN" altLang="en-US" sz="2600" smtClean="0"/>
              <a:t>，</a:t>
            </a:r>
            <a:r>
              <a:rPr lang="en-US" altLang="zh-CN" sz="2600" smtClean="0"/>
              <a:t>m:n)</a:t>
            </a:r>
          </a:p>
          <a:p>
            <a:pPr eaLnBrk="1" hangingPunct="1">
              <a:buFont typeface="Wingdings" pitchFamily="2" charset="2"/>
              <a:buNone/>
            </a:pPr>
            <a:endParaRPr lang="en-US" altLang="zh-CN" smtClean="0"/>
          </a:p>
          <a:p>
            <a:pPr eaLnBrk="1" hangingPunct="1">
              <a:buFont typeface="Wingdings" pitchFamily="2" charset="2"/>
              <a:buNone/>
            </a:pPr>
            <a:endParaRPr lang="en-US" altLang="zh-CN" smtClean="0"/>
          </a:p>
        </p:txBody>
      </p:sp>
      <p:sp>
        <p:nvSpPr>
          <p:cNvPr id="2" name="日期占位符 1"/>
          <p:cNvSpPr>
            <a:spLocks noGrp="1"/>
          </p:cNvSpPr>
          <p:nvPr>
            <p:ph type="dt" sz="half" idx="10"/>
          </p:nvPr>
        </p:nvSpPr>
        <p:spPr/>
        <p:txBody>
          <a:bodyPr/>
          <a:lstStyle/>
          <a:p>
            <a:pPr>
              <a:defRPr/>
            </a:pPr>
            <a:fld id="{FE49A0C9-9DD0-45B0-85D3-389542329C8D}"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96</a:t>
            </a:fld>
            <a:endParaRPr lang="en-US" altLang="zh-CN"/>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99331" name="Rectangle 2"/>
          <p:cNvSpPr>
            <a:spLocks noGrp="1" noChangeArrowheads="1"/>
          </p:cNvSpPr>
          <p:nvPr>
            <p:ph type="title"/>
          </p:nvPr>
        </p:nvSpPr>
        <p:spPr/>
        <p:txBody>
          <a:bodyPr/>
          <a:lstStyle/>
          <a:p>
            <a:pPr eaLnBrk="1" hangingPunct="1"/>
            <a:r>
              <a:rPr lang="zh-CN" altLang="en-US" smtClean="0"/>
              <a:t>二、局部视图设计</a:t>
            </a:r>
          </a:p>
        </p:txBody>
      </p:sp>
      <p:sp>
        <p:nvSpPr>
          <p:cNvPr id="99332" name="Rectangle 3"/>
          <p:cNvSpPr>
            <a:spLocks noGrp="1" noChangeArrowheads="1"/>
          </p:cNvSpPr>
          <p:nvPr>
            <p:ph type="body" idx="1"/>
          </p:nvPr>
        </p:nvSpPr>
        <p:spPr/>
        <p:txBody>
          <a:bodyPr/>
          <a:lstStyle/>
          <a:p>
            <a:pPr eaLnBrk="1" hangingPunct="1">
              <a:lnSpc>
                <a:spcPct val="180000"/>
              </a:lnSpc>
              <a:buFont typeface="Wingdings" pitchFamily="2" charset="2"/>
              <a:buNone/>
            </a:pPr>
            <a:r>
              <a:rPr lang="zh-CN" altLang="en-US" smtClean="0"/>
              <a:t>设计分</a:t>
            </a:r>
            <a:r>
              <a:rPr lang="en-US" altLang="zh-CN" smtClean="0"/>
              <a:t>E-R</a:t>
            </a:r>
            <a:r>
              <a:rPr lang="zh-CN" altLang="en-US" smtClean="0"/>
              <a:t>图的步骤</a:t>
            </a:r>
            <a:r>
              <a:rPr lang="en-US" altLang="zh-CN" smtClean="0"/>
              <a:t>:</a:t>
            </a:r>
          </a:p>
          <a:p>
            <a:pPr eaLnBrk="1" hangingPunct="1">
              <a:lnSpc>
                <a:spcPct val="180000"/>
              </a:lnSpc>
              <a:buFont typeface="Wingdings" pitchFamily="2" charset="2"/>
              <a:buNone/>
            </a:pPr>
            <a:r>
              <a:rPr lang="en-US" altLang="zh-CN" smtClean="0"/>
              <a:t>⒈</a:t>
            </a:r>
            <a:r>
              <a:rPr lang="zh-CN" altLang="en-US" smtClean="0"/>
              <a:t>选择</a:t>
            </a:r>
            <a:r>
              <a:rPr lang="zh-CN" altLang="en-US" smtClean="0">
                <a:solidFill>
                  <a:srgbClr val="FF0000"/>
                </a:solidFill>
              </a:rPr>
              <a:t>局部应用</a:t>
            </a:r>
          </a:p>
          <a:p>
            <a:pPr eaLnBrk="1" hangingPunct="1">
              <a:lnSpc>
                <a:spcPct val="180000"/>
              </a:lnSpc>
              <a:buFont typeface="Wingdings" pitchFamily="2" charset="2"/>
              <a:buNone/>
            </a:pPr>
            <a:r>
              <a:rPr lang="zh-CN" altLang="en-US" smtClean="0"/>
              <a:t>⒉</a:t>
            </a:r>
            <a:r>
              <a:rPr lang="zh-CN" altLang="en-US" smtClean="0">
                <a:solidFill>
                  <a:srgbClr val="FF0000"/>
                </a:solidFill>
              </a:rPr>
              <a:t>逐一设计分</a:t>
            </a:r>
            <a:r>
              <a:rPr lang="en-US" altLang="zh-CN" smtClean="0">
                <a:solidFill>
                  <a:srgbClr val="FF0000"/>
                </a:solidFill>
              </a:rPr>
              <a:t>E-R</a:t>
            </a:r>
            <a:r>
              <a:rPr lang="zh-CN" altLang="en-US" smtClean="0">
                <a:solidFill>
                  <a:srgbClr val="FF0000"/>
                </a:solidFill>
              </a:rPr>
              <a:t>图</a:t>
            </a:r>
          </a:p>
        </p:txBody>
      </p:sp>
      <p:sp>
        <p:nvSpPr>
          <p:cNvPr id="2" name="日期占位符 1"/>
          <p:cNvSpPr>
            <a:spLocks noGrp="1"/>
          </p:cNvSpPr>
          <p:nvPr>
            <p:ph type="dt" sz="half" idx="10"/>
          </p:nvPr>
        </p:nvSpPr>
        <p:spPr/>
        <p:txBody>
          <a:bodyPr/>
          <a:lstStyle/>
          <a:p>
            <a:pPr>
              <a:defRPr/>
            </a:pPr>
            <a:fld id="{36B7900E-629F-46F5-A682-5D188585869B}"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97</a:t>
            </a:fld>
            <a:endParaRPr lang="en-US" altLang="zh-CN"/>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00355" name="Rectangle 2"/>
          <p:cNvSpPr>
            <a:spLocks noGrp="1" noChangeArrowheads="1"/>
          </p:cNvSpPr>
          <p:nvPr>
            <p:ph type="title"/>
          </p:nvPr>
        </p:nvSpPr>
        <p:spPr/>
        <p:txBody>
          <a:bodyPr/>
          <a:lstStyle/>
          <a:p>
            <a:pPr eaLnBrk="1" hangingPunct="1"/>
            <a:r>
              <a:rPr lang="en-US" altLang="zh-CN" smtClean="0"/>
              <a:t>⒈ </a:t>
            </a:r>
            <a:r>
              <a:rPr lang="zh-CN" altLang="en-US" smtClean="0"/>
              <a:t>选择局部应用</a:t>
            </a:r>
          </a:p>
        </p:txBody>
      </p:sp>
      <p:sp>
        <p:nvSpPr>
          <p:cNvPr id="100356" name="Rectangle 3"/>
          <p:cNvSpPr>
            <a:spLocks noGrp="1" noChangeArrowheads="1"/>
          </p:cNvSpPr>
          <p:nvPr>
            <p:ph type="body" idx="1"/>
          </p:nvPr>
        </p:nvSpPr>
        <p:spPr/>
        <p:txBody>
          <a:bodyPr/>
          <a:lstStyle/>
          <a:p>
            <a:pPr eaLnBrk="1" hangingPunct="1">
              <a:lnSpc>
                <a:spcPct val="120000"/>
              </a:lnSpc>
              <a:spcBef>
                <a:spcPct val="60000"/>
              </a:spcBef>
            </a:pPr>
            <a:r>
              <a:rPr lang="zh-CN" altLang="en-US" sz="2600" smtClean="0"/>
              <a:t>需求分析阶段，已用</a:t>
            </a:r>
            <a:r>
              <a:rPr lang="zh-CN" altLang="en-US" sz="2600" smtClean="0">
                <a:solidFill>
                  <a:srgbClr val="FF0000"/>
                </a:solidFill>
              </a:rPr>
              <a:t>多层数据流图</a:t>
            </a:r>
            <a:r>
              <a:rPr lang="zh-CN" altLang="en-US" sz="2600" smtClean="0"/>
              <a:t>和</a:t>
            </a:r>
            <a:r>
              <a:rPr lang="zh-CN" altLang="en-US" sz="2600" smtClean="0">
                <a:solidFill>
                  <a:srgbClr val="FF0000"/>
                </a:solidFill>
              </a:rPr>
              <a:t>数据字典</a:t>
            </a:r>
            <a:r>
              <a:rPr lang="zh-CN" altLang="en-US" sz="2600" smtClean="0"/>
              <a:t>描述了整个系统。</a:t>
            </a:r>
          </a:p>
          <a:p>
            <a:pPr eaLnBrk="1" hangingPunct="1">
              <a:lnSpc>
                <a:spcPct val="120000"/>
              </a:lnSpc>
              <a:spcBef>
                <a:spcPct val="60000"/>
              </a:spcBef>
            </a:pPr>
            <a:r>
              <a:rPr lang="zh-CN" altLang="en-US" sz="2600" smtClean="0"/>
              <a:t>设计分</a:t>
            </a:r>
            <a:r>
              <a:rPr lang="en-US" altLang="zh-CN" sz="2600" smtClean="0"/>
              <a:t>E-R</a:t>
            </a:r>
            <a:r>
              <a:rPr lang="zh-CN" altLang="en-US" sz="2600" smtClean="0"/>
              <a:t>图首先需要根据系统的具体情况，在多层的数据流图中</a:t>
            </a:r>
            <a:r>
              <a:rPr lang="zh-CN" altLang="en-US" sz="2600" smtClean="0">
                <a:solidFill>
                  <a:srgbClr val="FF0000"/>
                </a:solidFill>
              </a:rPr>
              <a:t>选择一个适当层次的数据流图</a:t>
            </a:r>
            <a:r>
              <a:rPr lang="zh-CN" altLang="en-US" sz="2600" smtClean="0"/>
              <a:t>，让这组图中每一部分对应一个</a:t>
            </a:r>
            <a:r>
              <a:rPr lang="zh-CN" altLang="en-US" sz="2600" smtClean="0">
                <a:solidFill>
                  <a:srgbClr val="FF0000"/>
                </a:solidFill>
              </a:rPr>
              <a:t>局部应用</a:t>
            </a:r>
            <a:r>
              <a:rPr lang="zh-CN" altLang="en-US" sz="2600" smtClean="0"/>
              <a:t>，然后以这一层次的数据流图为出发点，设计分</a:t>
            </a:r>
            <a:r>
              <a:rPr lang="en-US" altLang="zh-CN" sz="2600" smtClean="0"/>
              <a:t>E-R</a:t>
            </a:r>
            <a:r>
              <a:rPr lang="zh-CN" altLang="en-US" sz="2600" smtClean="0"/>
              <a:t>图。 </a:t>
            </a:r>
          </a:p>
        </p:txBody>
      </p:sp>
      <p:sp>
        <p:nvSpPr>
          <p:cNvPr id="2" name="日期占位符 1"/>
          <p:cNvSpPr>
            <a:spLocks noGrp="1"/>
          </p:cNvSpPr>
          <p:nvPr>
            <p:ph type="dt" sz="half" idx="10"/>
          </p:nvPr>
        </p:nvSpPr>
        <p:spPr/>
        <p:txBody>
          <a:bodyPr/>
          <a:lstStyle/>
          <a:p>
            <a:pPr>
              <a:defRPr/>
            </a:pPr>
            <a:fld id="{7ACE62EC-6891-4FF5-BB73-470773AA41AF}"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98</a:t>
            </a:fld>
            <a:endParaRPr lang="en-US" altLang="zh-CN"/>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smtClean="0"/>
              <a:t>An Introduction to Database System  /314</a:t>
            </a:r>
            <a:endParaRPr lang="en-US" altLang="zh-CN"/>
          </a:p>
        </p:txBody>
      </p:sp>
      <p:sp>
        <p:nvSpPr>
          <p:cNvPr id="101379" name="Rectangle 2"/>
          <p:cNvSpPr>
            <a:spLocks noGrp="1" noChangeArrowheads="1"/>
          </p:cNvSpPr>
          <p:nvPr>
            <p:ph type="title"/>
          </p:nvPr>
        </p:nvSpPr>
        <p:spPr/>
        <p:txBody>
          <a:bodyPr/>
          <a:lstStyle/>
          <a:p>
            <a:pPr eaLnBrk="1" hangingPunct="1"/>
            <a:r>
              <a:rPr lang="zh-CN" altLang="en-US" smtClean="0"/>
              <a:t>选择局部应用（续）</a:t>
            </a:r>
          </a:p>
        </p:txBody>
      </p:sp>
      <p:sp>
        <p:nvSpPr>
          <p:cNvPr id="101380" name="Rectangle 3"/>
          <p:cNvSpPr>
            <a:spLocks noGrp="1" noChangeArrowheads="1"/>
          </p:cNvSpPr>
          <p:nvPr>
            <p:ph type="body" idx="1"/>
          </p:nvPr>
        </p:nvSpPr>
        <p:spPr/>
        <p:txBody>
          <a:bodyPr/>
          <a:lstStyle/>
          <a:p>
            <a:pPr eaLnBrk="1" hangingPunct="1"/>
            <a:r>
              <a:rPr lang="zh-CN" altLang="en-US" sz="3400" smtClean="0"/>
              <a:t>通常以</a:t>
            </a:r>
            <a:r>
              <a:rPr lang="zh-CN" altLang="en-US" sz="3400" smtClean="0">
                <a:solidFill>
                  <a:srgbClr val="FF0000"/>
                </a:solidFill>
              </a:rPr>
              <a:t>中层数据流图</a:t>
            </a:r>
            <a:r>
              <a:rPr lang="zh-CN" altLang="en-US" sz="3400" smtClean="0"/>
              <a:t>作为设计分</a:t>
            </a:r>
            <a:r>
              <a:rPr lang="en-US" altLang="zh-CN" sz="3400" smtClean="0"/>
              <a:t>E-R</a:t>
            </a:r>
            <a:r>
              <a:rPr lang="zh-CN" altLang="en-US" sz="3400" smtClean="0"/>
              <a:t>图的依据。原因：</a:t>
            </a:r>
          </a:p>
          <a:p>
            <a:pPr lvl="1" eaLnBrk="1" hangingPunct="1">
              <a:lnSpc>
                <a:spcPct val="140000"/>
              </a:lnSpc>
            </a:pPr>
            <a:r>
              <a:rPr lang="zh-CN" altLang="en-US" smtClean="0">
                <a:solidFill>
                  <a:srgbClr val="FF0000"/>
                </a:solidFill>
              </a:rPr>
              <a:t>高层数据流图只能反映系统的概貌</a:t>
            </a:r>
          </a:p>
          <a:p>
            <a:pPr lvl="1" eaLnBrk="1" hangingPunct="1">
              <a:lnSpc>
                <a:spcPct val="140000"/>
              </a:lnSpc>
            </a:pPr>
            <a:r>
              <a:rPr lang="zh-CN" altLang="en-US" smtClean="0">
                <a:solidFill>
                  <a:srgbClr val="FF0000"/>
                </a:solidFill>
              </a:rPr>
              <a:t>中层数据流图能较好地反映系统中各局部应用的子系统组成</a:t>
            </a:r>
          </a:p>
          <a:p>
            <a:pPr lvl="1" eaLnBrk="1" hangingPunct="1">
              <a:lnSpc>
                <a:spcPct val="140000"/>
              </a:lnSpc>
            </a:pPr>
            <a:r>
              <a:rPr lang="zh-CN" altLang="en-US" smtClean="0">
                <a:solidFill>
                  <a:srgbClr val="FF0000"/>
                </a:solidFill>
              </a:rPr>
              <a:t>低层数据流图过细</a:t>
            </a:r>
          </a:p>
        </p:txBody>
      </p:sp>
      <p:pic>
        <p:nvPicPr>
          <p:cNvPr id="6" name="Picture 6" descr="7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7983" y="4077072"/>
            <a:ext cx="4271129" cy="2232248"/>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pPr>
              <a:defRPr/>
            </a:pPr>
            <a:fld id="{99943312-D3EC-4D0D-8B02-029BDB4D723A}" type="datetime1">
              <a:rPr lang="zh-CN" altLang="en-US" smtClean="0"/>
              <a:t>2017/11/28</a:t>
            </a:fld>
            <a:endParaRPr lang="en-US" altLang="zh-CN"/>
          </a:p>
        </p:txBody>
      </p:sp>
      <p:sp>
        <p:nvSpPr>
          <p:cNvPr id="3" name="灯片编号占位符 2"/>
          <p:cNvSpPr>
            <a:spLocks noGrp="1"/>
          </p:cNvSpPr>
          <p:nvPr>
            <p:ph type="sldNum" sz="quarter" idx="12"/>
          </p:nvPr>
        </p:nvSpPr>
        <p:spPr/>
        <p:txBody>
          <a:bodyPr/>
          <a:lstStyle/>
          <a:p>
            <a:pPr>
              <a:defRPr/>
            </a:pPr>
            <a:fld id="{619726A4-03DA-42F6-BF8E-9F81B2C26F35}" type="slidenum">
              <a:rPr lang="en-US" altLang="zh-CN" smtClean="0"/>
              <a:pPr>
                <a:defRPr/>
              </a:pPr>
              <a:t>99</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3169</TotalTime>
  <Words>16859</Words>
  <Application>Microsoft Office PowerPoint</Application>
  <PresentationFormat>全屏显示(4:3)</PresentationFormat>
  <Paragraphs>2805</Paragraphs>
  <Slides>315</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315</vt:i4>
      </vt:variant>
    </vt:vector>
  </HeadingPairs>
  <TitlesOfParts>
    <vt:vector size="325" baseType="lpstr">
      <vt:lpstr>Monotype Sorts</vt:lpstr>
      <vt:lpstr>宋体</vt:lpstr>
      <vt:lpstr>Arial</vt:lpstr>
      <vt:lpstr>Garamond</vt:lpstr>
      <vt:lpstr>Symbol</vt:lpstr>
      <vt:lpstr>Times New Roman</vt:lpstr>
      <vt:lpstr>Wingdings</vt:lpstr>
      <vt:lpstr>Edge</vt:lpstr>
      <vt:lpstr>Image</vt:lpstr>
      <vt:lpstr>图片</vt:lpstr>
      <vt:lpstr>数据库设计</vt:lpstr>
      <vt:lpstr>数据库设计</vt:lpstr>
      <vt:lpstr>数据库设计概述</vt:lpstr>
      <vt:lpstr>数据库设计概述（续）</vt:lpstr>
      <vt:lpstr>数据库和信息系统</vt:lpstr>
      <vt:lpstr>数据库设计人员应该具备的技术和知识</vt:lpstr>
      <vt:lpstr>数据库设计概述</vt:lpstr>
      <vt:lpstr>数据库设计的特点</vt:lpstr>
      <vt:lpstr>数据库设计的特点（续）</vt:lpstr>
      <vt:lpstr>数据库设计的特点（续）</vt:lpstr>
      <vt:lpstr>数据库设计概述</vt:lpstr>
      <vt:lpstr>数据库设计方法简述</vt:lpstr>
      <vt:lpstr>数据库设计方法简述（续）</vt:lpstr>
      <vt:lpstr>数据库设计方法简述（续）</vt:lpstr>
      <vt:lpstr>数据库设计方法简述（续）</vt:lpstr>
      <vt:lpstr>数据库设计概述</vt:lpstr>
      <vt:lpstr>数据库设计的基本步骤</vt:lpstr>
      <vt:lpstr>数据库设计的基本步骤</vt:lpstr>
      <vt:lpstr>数据库设计的基本步骤（续）</vt:lpstr>
      <vt:lpstr>数据库设计的基本步骤（续）</vt:lpstr>
      <vt:lpstr>数据库设计的基本步骤（续）</vt:lpstr>
      <vt:lpstr>数据库设计的基本步骤（续）</vt:lpstr>
      <vt:lpstr>数据库设计的基本步骤（续）</vt:lpstr>
      <vt:lpstr>数据库设计的基本步骤（续）</vt:lpstr>
      <vt:lpstr>数据库设计的基本步骤（续）</vt:lpstr>
      <vt:lpstr>数据库设计的基本步骤（续）</vt:lpstr>
      <vt:lpstr>数据库设计的基本步骤（续）</vt:lpstr>
      <vt:lpstr>设计特点</vt:lpstr>
      <vt:lpstr>PowerPoint 演示文稿</vt:lpstr>
      <vt:lpstr>数据库设计的基本步骤（续）</vt:lpstr>
      <vt:lpstr>数据库设计的基本步骤（续）</vt:lpstr>
      <vt:lpstr>数据库设计的基本步骤（续）</vt:lpstr>
      <vt:lpstr>数据库设计</vt:lpstr>
      <vt:lpstr>需求分析</vt:lpstr>
      <vt:lpstr>需求分析（续）</vt:lpstr>
      <vt:lpstr>需求分析</vt:lpstr>
      <vt:lpstr>需求分析的任务</vt:lpstr>
      <vt:lpstr>一、需求分析的任务</vt:lpstr>
      <vt:lpstr>二、需求分析的重点</vt:lpstr>
      <vt:lpstr>需求分析的重点（续）</vt:lpstr>
      <vt:lpstr>三、需求分析的难点</vt:lpstr>
      <vt:lpstr>需求分析的难点(续)</vt:lpstr>
      <vt:lpstr>需求分析</vt:lpstr>
      <vt:lpstr>需求分析的方法</vt:lpstr>
      <vt:lpstr>一、 调查与初步分析用户需求</vt:lpstr>
      <vt:lpstr>调查与初步分析用户需求（续）</vt:lpstr>
      <vt:lpstr>调查与初步分析用户需求（续）</vt:lpstr>
      <vt:lpstr>调查与初步分析用户需求（续）</vt:lpstr>
      <vt:lpstr>二、常用调查方法</vt:lpstr>
      <vt:lpstr>常用调查方法（续）</vt:lpstr>
      <vt:lpstr>常用调查方法（续）</vt:lpstr>
      <vt:lpstr>三、进一步分析和表达用户需求</vt:lpstr>
      <vt:lpstr>进一步分析和表达用户需求（续）</vt:lpstr>
      <vt:lpstr>进一步分析和表达用户需求（续）</vt:lpstr>
      <vt:lpstr>进一步分析和表达用户需求（续）</vt:lpstr>
      <vt:lpstr>进一步分析和表达用户需求（续）</vt:lpstr>
      <vt:lpstr>四、需求分析小结</vt:lpstr>
      <vt:lpstr>需求分析小结（续）</vt:lpstr>
      <vt:lpstr>需求分析</vt:lpstr>
      <vt:lpstr>数据字典</vt:lpstr>
      <vt:lpstr>一、数据字典的用途</vt:lpstr>
      <vt:lpstr>二、数据字典的内容</vt:lpstr>
      <vt:lpstr>⒈ 数据项</vt:lpstr>
      <vt:lpstr>⒉ 数据结构</vt:lpstr>
      <vt:lpstr>⒊ 数据流</vt:lpstr>
      <vt:lpstr>⒋ 数据存储</vt:lpstr>
      <vt:lpstr>⒌ 处理过程</vt:lpstr>
      <vt:lpstr>处理过程（续）</vt:lpstr>
      <vt:lpstr>处理过程（续）</vt:lpstr>
      <vt:lpstr>处理过程（续）</vt:lpstr>
      <vt:lpstr>处理过程（续）</vt:lpstr>
      <vt:lpstr>处理过程（续）</vt:lpstr>
      <vt:lpstr>处理过程（续）</vt:lpstr>
      <vt:lpstr>数据库设计</vt:lpstr>
      <vt:lpstr>概念结构设计</vt:lpstr>
      <vt:lpstr>概念结构</vt:lpstr>
      <vt:lpstr>概念结构（续）</vt:lpstr>
      <vt:lpstr>概念结构（续）</vt:lpstr>
      <vt:lpstr>概念结构（续）</vt:lpstr>
      <vt:lpstr>概念结构（续）</vt:lpstr>
      <vt:lpstr>概念结构设计</vt:lpstr>
      <vt:lpstr>概念结构设计的方法与步骤</vt:lpstr>
      <vt:lpstr>概念结构设计的方法与步骤（续）</vt:lpstr>
      <vt:lpstr>概念结构设计的方法与步骤（续）</vt:lpstr>
      <vt:lpstr>概念结构设计的方法与步骤（续）</vt:lpstr>
      <vt:lpstr>概念结构设计的方法与步骤（续）</vt:lpstr>
      <vt:lpstr>概念结构设计的方法与步骤（续）</vt:lpstr>
      <vt:lpstr>概念结构设计的方法与步骤（续）</vt:lpstr>
      <vt:lpstr>概念结构设计</vt:lpstr>
      <vt:lpstr>数据抽象与局部视图设计</vt:lpstr>
      <vt:lpstr>一、数据抽象</vt:lpstr>
      <vt:lpstr>数据抽象（续）</vt:lpstr>
      <vt:lpstr>数据抽象（续）</vt:lpstr>
      <vt:lpstr>数据抽象（续）</vt:lpstr>
      <vt:lpstr>数据抽象（续）</vt:lpstr>
      <vt:lpstr>数据抽象（续）</vt:lpstr>
      <vt:lpstr>二、局部视图设计</vt:lpstr>
      <vt:lpstr>⒈ 选择局部应用</vt:lpstr>
      <vt:lpstr>选择局部应用（续）</vt:lpstr>
      <vt:lpstr>选择局部应用（续）</vt:lpstr>
      <vt:lpstr>⒉ 逐一设计分E-R图</vt:lpstr>
      <vt:lpstr>逐一设计分E-R图（续）</vt:lpstr>
      <vt:lpstr>逐一设计分E-R图（续）</vt:lpstr>
      <vt:lpstr>逐一设计分E-R图（续）</vt:lpstr>
      <vt:lpstr>逐一设计分E-R图（续）</vt:lpstr>
      <vt:lpstr>逐一设计分E-R图（续）</vt:lpstr>
      <vt:lpstr>逐一设计分E-R图（续）</vt:lpstr>
      <vt:lpstr>逐一设计分E-R图（续）</vt:lpstr>
      <vt:lpstr>逐一设计分E-R图（续）</vt:lpstr>
      <vt:lpstr>逐一设计分E-R图（续）</vt:lpstr>
      <vt:lpstr>逐一设计分E-R图（续）</vt:lpstr>
      <vt:lpstr>逐一设计分E-R图（续）</vt:lpstr>
      <vt:lpstr>逐一设计分E-R图（续）</vt:lpstr>
      <vt:lpstr>逐一设计分E-R图（续）</vt:lpstr>
      <vt:lpstr>逐一设计分E-R图（续）</vt:lpstr>
      <vt:lpstr>逐一设计分E-R图（续）</vt:lpstr>
      <vt:lpstr>逐一设计分E-R图（续）</vt:lpstr>
      <vt:lpstr>逐一设计分E-R图（续）</vt:lpstr>
      <vt:lpstr>逐一设计分E-R图（续）</vt:lpstr>
      <vt:lpstr>逐一设计分E-R图（续）</vt:lpstr>
      <vt:lpstr>逐一设计分E-R图（续）</vt:lpstr>
      <vt:lpstr>逐一设计分E-R图（续）</vt:lpstr>
      <vt:lpstr>逐一设计分E-R图（续）</vt:lpstr>
      <vt:lpstr>逐一设计分E-R图（续）</vt:lpstr>
      <vt:lpstr>逐一设计分E-R图（续）</vt:lpstr>
      <vt:lpstr>概念结构设计</vt:lpstr>
      <vt:lpstr>视图的集成</vt:lpstr>
      <vt:lpstr>视图的集成（续）</vt:lpstr>
      <vt:lpstr>视图的集成（续）</vt:lpstr>
      <vt:lpstr>视图的集成（续）</vt:lpstr>
      <vt:lpstr>一、合并分E-R图，生成初步E-R图</vt:lpstr>
      <vt:lpstr>合并分E-R图，生成初步E-R图（续）</vt:lpstr>
      <vt:lpstr>⒈ 属性冲突</vt:lpstr>
      <vt:lpstr>属性冲突（续）</vt:lpstr>
      <vt:lpstr>属性冲突（续）</vt:lpstr>
      <vt:lpstr>⒉ 命名冲突</vt:lpstr>
      <vt:lpstr>命名冲突（续）</vt:lpstr>
      <vt:lpstr>⒊ 结构冲突</vt:lpstr>
      <vt:lpstr>结构冲突（续）</vt:lpstr>
      <vt:lpstr>结构冲突（续）</vt:lpstr>
      <vt:lpstr>结构冲突（续）</vt:lpstr>
      <vt:lpstr>结构冲突（续）</vt:lpstr>
      <vt:lpstr>结构冲突（续）</vt:lpstr>
      <vt:lpstr>结构冲突（续）</vt:lpstr>
      <vt:lpstr>合并分E-R图生成初步E-R图实例</vt:lpstr>
      <vt:lpstr>合并分E-R图生成初步E-R图实例</vt:lpstr>
      <vt:lpstr>合并分E-R图生成初步E-R图实例</vt:lpstr>
      <vt:lpstr>合并分E-R图生成初步E-R图实例</vt:lpstr>
      <vt:lpstr>合并分E-R图生成初步E-R图实例</vt:lpstr>
      <vt:lpstr>二、修改与重构</vt:lpstr>
      <vt:lpstr>修改与重构（续）</vt:lpstr>
      <vt:lpstr>1．冗余</vt:lpstr>
      <vt:lpstr>冗余（续）</vt:lpstr>
      <vt:lpstr>2．消除冗余的方法</vt:lpstr>
      <vt:lpstr>消除冗余的方法（续）</vt:lpstr>
      <vt:lpstr>消除冗余的方法(续)</vt:lpstr>
      <vt:lpstr>消除冗余的方法（续）</vt:lpstr>
      <vt:lpstr>消除冗余的方法（续）</vt:lpstr>
      <vt:lpstr>消除冗余的方法（续）</vt:lpstr>
      <vt:lpstr>消除冗余的方法（续）</vt:lpstr>
      <vt:lpstr>消除冗余的方法（续）</vt:lpstr>
      <vt:lpstr>消除冗余的方法（续）</vt:lpstr>
      <vt:lpstr>泛关系假设</vt:lpstr>
      <vt:lpstr>泛关系假设(Universal Relation Assumption)。 </vt:lpstr>
      <vt:lpstr>泛关系假设(续)</vt:lpstr>
      <vt:lpstr>消除冗余，设计生成基本E-R图实例</vt:lpstr>
      <vt:lpstr>消除冗余，设计生成基本E-R图实例（续）</vt:lpstr>
      <vt:lpstr>消除冗余，设计生成基本E-R图实例（续）</vt:lpstr>
      <vt:lpstr>消除冗余，设计生成基本E-R图实例</vt:lpstr>
      <vt:lpstr>消除冗余，设计生成基本E-R图实例（续）</vt:lpstr>
      <vt:lpstr>消除冗余，设计生成基本E-R图实例（续）</vt:lpstr>
      <vt:lpstr>消除冗余，设计生成基本E-R图实例（续）</vt:lpstr>
      <vt:lpstr>消除冗余，设计生成基本E-R图实例（续）</vt:lpstr>
      <vt:lpstr>三、验证整体概念结构</vt:lpstr>
      <vt:lpstr>验证整体概念结构（续）</vt:lpstr>
      <vt:lpstr>数据库设计</vt:lpstr>
      <vt:lpstr>概念结构设计小结</vt:lpstr>
      <vt:lpstr>概念结构设计小结</vt:lpstr>
      <vt:lpstr>概念结构设计小结</vt:lpstr>
      <vt:lpstr>概念结构设计小结</vt:lpstr>
      <vt:lpstr>概念结构设计小结</vt:lpstr>
      <vt:lpstr>数据库设计</vt:lpstr>
      <vt:lpstr>逻辑结构设计</vt:lpstr>
      <vt:lpstr>逻辑结构设计</vt:lpstr>
      <vt:lpstr>PowerPoint 演示文稿</vt:lpstr>
      <vt:lpstr>逻辑结构设计</vt:lpstr>
      <vt:lpstr>E-R图向关系模型的转换</vt:lpstr>
      <vt:lpstr>E-R图向关系模型的转换（续）</vt:lpstr>
      <vt:lpstr>E-R图向关系模型的转换（续）</vt:lpstr>
      <vt:lpstr> </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逻辑结构设计</vt:lpstr>
      <vt:lpstr>向特定DBMS规定的模型进行转换</vt:lpstr>
      <vt:lpstr>逻辑结构设计</vt:lpstr>
      <vt:lpstr>数据模型的优化</vt:lpstr>
      <vt:lpstr>数据模型的优化（续）</vt:lpstr>
      <vt:lpstr>数据模型的优化（续）</vt:lpstr>
      <vt:lpstr>数据模型的优化（续）</vt:lpstr>
      <vt:lpstr>数据模型的优化（续）</vt:lpstr>
      <vt:lpstr>数据模型的优化（续）</vt:lpstr>
      <vt:lpstr>数据模型的优化（续）</vt:lpstr>
      <vt:lpstr>数据模型的优化（续）</vt:lpstr>
      <vt:lpstr>数据模型的优化（续）</vt:lpstr>
      <vt:lpstr>数据模型的优化（续）</vt:lpstr>
      <vt:lpstr>数据模型的优化（续）</vt:lpstr>
      <vt:lpstr>数据模型的优化（续）</vt:lpstr>
      <vt:lpstr>数据模型的优化（续）</vt:lpstr>
      <vt:lpstr>数据模型的优化（续）</vt:lpstr>
      <vt:lpstr>数据模型的优化（续）</vt:lpstr>
      <vt:lpstr>数据模型的优化（续）</vt:lpstr>
      <vt:lpstr>数据模型的优化（续）</vt:lpstr>
      <vt:lpstr>数据模型的优化（续）</vt:lpstr>
      <vt:lpstr>数据模型的优化（续）</vt:lpstr>
      <vt:lpstr>逻辑结构设计</vt:lpstr>
      <vt:lpstr>设计用户子模式</vt:lpstr>
      <vt:lpstr>设计用户子模式（续）</vt:lpstr>
      <vt:lpstr>设计用户子模式（续）</vt:lpstr>
      <vt:lpstr>设计用户子模式（续）</vt:lpstr>
      <vt:lpstr>设计用户子模式（续）</vt:lpstr>
      <vt:lpstr>设计用户子模式（续）</vt:lpstr>
      <vt:lpstr>设计用户子模式（续）</vt:lpstr>
      <vt:lpstr>逻辑结构设计小结</vt:lpstr>
      <vt:lpstr>逻辑结构设计小结</vt:lpstr>
      <vt:lpstr>逻辑结构设计小结</vt:lpstr>
      <vt:lpstr>逻辑结构设计小结</vt:lpstr>
      <vt:lpstr>逻辑结构设计小结</vt:lpstr>
      <vt:lpstr>逻辑结构设计小结</vt:lpstr>
      <vt:lpstr>数据库设计</vt:lpstr>
      <vt:lpstr>数据库的物理设计</vt:lpstr>
      <vt:lpstr>数据库的物理设计</vt:lpstr>
      <vt:lpstr>PowerPoint 演示文稿</vt:lpstr>
      <vt:lpstr>数据库的物理设计</vt:lpstr>
      <vt:lpstr>数据库的物理设计</vt:lpstr>
      <vt:lpstr>数据库的物理设计的内容和方法</vt:lpstr>
      <vt:lpstr>数据库的物理设计的内容和方法（续）</vt:lpstr>
      <vt:lpstr>数据库的物理设计的内容和方法（续）</vt:lpstr>
      <vt:lpstr>数据库的物理设计的内容和方法（续）</vt:lpstr>
      <vt:lpstr>数据库的物理设计</vt:lpstr>
      <vt:lpstr>关系模式存取方法选择</vt:lpstr>
      <vt:lpstr>关系模式存取方法选择（续）</vt:lpstr>
      <vt:lpstr>一、索引存取方法的选择</vt:lpstr>
      <vt:lpstr>索引存取方法的选择（续）</vt:lpstr>
      <vt:lpstr>索引存取方法的选择（续）</vt:lpstr>
      <vt:lpstr>二、聚簇存取方法的选择</vt:lpstr>
      <vt:lpstr>建立聚簇索引 （复习）</vt:lpstr>
      <vt:lpstr>建立聚簇索引 （复习）</vt:lpstr>
      <vt:lpstr>聚簇存取方法的选择（续）</vt:lpstr>
      <vt:lpstr>聚簇存取方法的选择（续）</vt:lpstr>
      <vt:lpstr>聚簇存取方法的选择（续）</vt:lpstr>
      <vt:lpstr>聚簇存取方法的选择（续）</vt:lpstr>
      <vt:lpstr>聚簇存取方法的选择（续）</vt:lpstr>
      <vt:lpstr>聚簇存取方法的选择（续）</vt:lpstr>
      <vt:lpstr>聚簇存取方法的选择（续）</vt:lpstr>
      <vt:lpstr>三、HASH存取方法的选择</vt:lpstr>
      <vt:lpstr>数据库的物理设计</vt:lpstr>
      <vt:lpstr>确定数据库的存储结构</vt:lpstr>
      <vt:lpstr>1. 确定数据的存放位置</vt:lpstr>
      <vt:lpstr>确定数据的存放位置（续）</vt:lpstr>
      <vt:lpstr>确定数据的存放位置（续）</vt:lpstr>
      <vt:lpstr>确定数据的存放位置（续）</vt:lpstr>
      <vt:lpstr>2. 确定系统配置</vt:lpstr>
      <vt:lpstr>确定系统配置（续）</vt:lpstr>
      <vt:lpstr>数据库的物理设计</vt:lpstr>
      <vt:lpstr>评价物理结构</vt:lpstr>
      <vt:lpstr>评价物理结构</vt:lpstr>
      <vt:lpstr>数据库设计</vt:lpstr>
      <vt:lpstr>数据库的实施</vt:lpstr>
      <vt:lpstr>PowerPoint 演示文稿</vt:lpstr>
      <vt:lpstr>一、定义数据库结构</vt:lpstr>
      <vt:lpstr>定义数据库结构（续）</vt:lpstr>
      <vt:lpstr>定义数据库结构（续）</vt:lpstr>
      <vt:lpstr>二、数据装载</vt:lpstr>
      <vt:lpstr>数据装载（续）</vt:lpstr>
      <vt:lpstr>数据装载（续）</vt:lpstr>
      <vt:lpstr>数据装载（续）</vt:lpstr>
      <vt:lpstr>数据装载（续）</vt:lpstr>
      <vt:lpstr>三、编制与调试应用程序</vt:lpstr>
      <vt:lpstr>四、数据库试运行</vt:lpstr>
      <vt:lpstr>数据库试运行（续）</vt:lpstr>
      <vt:lpstr>数据库试运行（续）</vt:lpstr>
      <vt:lpstr>数据库试运行（续）</vt:lpstr>
      <vt:lpstr>数据库设计</vt:lpstr>
      <vt:lpstr>数据库运行与维护</vt:lpstr>
      <vt:lpstr>数据库运行与维护（续）</vt:lpstr>
      <vt:lpstr>数据库运行与维护（续）</vt:lpstr>
      <vt:lpstr>数据库运行与维护（续）</vt:lpstr>
      <vt:lpstr>数据库运行与维护（续）</vt:lpstr>
      <vt:lpstr>数据库运行与维护（续）</vt:lpstr>
      <vt:lpstr>数据库运行与维护（续）</vt:lpstr>
      <vt:lpstr>数据库运行与维护（续）</vt:lpstr>
      <vt:lpstr>数据库运行与维护（续）</vt:lpstr>
      <vt:lpstr>数据库运行与维护（续）</vt:lpstr>
      <vt:lpstr>数据库运行与维护（续）</vt:lpstr>
      <vt:lpstr>数据库设计</vt:lpstr>
      <vt:lpstr>小结</vt:lpstr>
      <vt:lpstr>小结（续）</vt:lpstr>
      <vt:lpstr>小结（续）</vt:lpstr>
      <vt:lpstr>小结（续）</vt:lpstr>
      <vt:lpstr>小结（续）</vt:lpstr>
      <vt:lpstr>小结（续）</vt:lpstr>
      <vt:lpstr>作业</vt:lpstr>
    </vt:vector>
  </TitlesOfParts>
  <Company>idke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课程名称：数据库系统概论</dc:title>
  <dc:creator>RUC IDKE</dc:creator>
  <cp:lastModifiedBy>admin</cp:lastModifiedBy>
  <cp:revision>150</cp:revision>
  <dcterms:created xsi:type="dcterms:W3CDTF">2000-08-09T08:19:19Z</dcterms:created>
  <dcterms:modified xsi:type="dcterms:W3CDTF">2017-11-28T08:17:53Z</dcterms:modified>
</cp:coreProperties>
</file>