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81" r:id="rId2"/>
  </p:sldMasterIdLst>
  <p:notesMasterIdLst>
    <p:notesMasterId r:id="rId103"/>
  </p:notesMasterIdLst>
  <p:sldIdLst>
    <p:sldId id="541" r:id="rId3"/>
    <p:sldId id="542" r:id="rId4"/>
    <p:sldId id="600" r:id="rId5"/>
    <p:sldId id="701" r:id="rId6"/>
    <p:sldId id="695" r:id="rId7"/>
    <p:sldId id="696" r:id="rId8"/>
    <p:sldId id="697" r:id="rId9"/>
    <p:sldId id="698" r:id="rId10"/>
    <p:sldId id="699" r:id="rId11"/>
    <p:sldId id="700" r:id="rId12"/>
    <p:sldId id="598" r:id="rId13"/>
    <p:sldId id="601" r:id="rId14"/>
    <p:sldId id="606" r:id="rId15"/>
    <p:sldId id="602" r:id="rId16"/>
    <p:sldId id="604" r:id="rId17"/>
    <p:sldId id="605" r:id="rId18"/>
    <p:sldId id="607" r:id="rId19"/>
    <p:sldId id="612" r:id="rId20"/>
    <p:sldId id="610" r:id="rId21"/>
    <p:sldId id="611" r:id="rId22"/>
    <p:sldId id="613" r:id="rId23"/>
    <p:sldId id="614" r:id="rId24"/>
    <p:sldId id="615" r:id="rId25"/>
    <p:sldId id="616" r:id="rId26"/>
    <p:sldId id="617" r:id="rId27"/>
    <p:sldId id="618" r:id="rId28"/>
    <p:sldId id="619" r:id="rId29"/>
    <p:sldId id="623" r:id="rId30"/>
    <p:sldId id="692" r:id="rId31"/>
    <p:sldId id="622" r:id="rId32"/>
    <p:sldId id="621" r:id="rId33"/>
    <p:sldId id="624" r:id="rId34"/>
    <p:sldId id="625" r:id="rId35"/>
    <p:sldId id="609" r:id="rId36"/>
    <p:sldId id="608" r:id="rId37"/>
    <p:sldId id="626" r:id="rId38"/>
    <p:sldId id="630" r:id="rId39"/>
    <p:sldId id="603" r:id="rId40"/>
    <p:sldId id="693" r:id="rId41"/>
    <p:sldId id="628" r:id="rId42"/>
    <p:sldId id="704" r:id="rId43"/>
    <p:sldId id="702" r:id="rId44"/>
    <p:sldId id="703" r:id="rId45"/>
    <p:sldId id="657" r:id="rId46"/>
    <p:sldId id="631" r:id="rId47"/>
    <p:sldId id="633" r:id="rId48"/>
    <p:sldId id="634" r:id="rId49"/>
    <p:sldId id="636" r:id="rId50"/>
    <p:sldId id="637" r:id="rId51"/>
    <p:sldId id="638" r:id="rId52"/>
    <p:sldId id="639" r:id="rId53"/>
    <p:sldId id="640" r:id="rId54"/>
    <p:sldId id="641" r:id="rId55"/>
    <p:sldId id="629" r:id="rId56"/>
    <p:sldId id="646" r:id="rId57"/>
    <p:sldId id="642" r:id="rId58"/>
    <p:sldId id="643" r:id="rId59"/>
    <p:sldId id="647" r:id="rId60"/>
    <p:sldId id="648" r:id="rId61"/>
    <p:sldId id="645" r:id="rId62"/>
    <p:sldId id="651" r:id="rId63"/>
    <p:sldId id="649" r:id="rId64"/>
    <p:sldId id="650" r:id="rId65"/>
    <p:sldId id="705" r:id="rId66"/>
    <p:sldId id="658" r:id="rId67"/>
    <p:sldId id="652" r:id="rId68"/>
    <p:sldId id="683" r:id="rId69"/>
    <p:sldId id="653" r:id="rId70"/>
    <p:sldId id="654" r:id="rId71"/>
    <p:sldId id="655" r:id="rId72"/>
    <p:sldId id="706" r:id="rId73"/>
    <p:sldId id="656" r:id="rId74"/>
    <p:sldId id="694" r:id="rId75"/>
    <p:sldId id="659" r:id="rId76"/>
    <p:sldId id="664" r:id="rId77"/>
    <p:sldId id="661" r:id="rId78"/>
    <p:sldId id="662" r:id="rId79"/>
    <p:sldId id="665" r:id="rId80"/>
    <p:sldId id="666" r:id="rId81"/>
    <p:sldId id="667" r:id="rId82"/>
    <p:sldId id="688" r:id="rId83"/>
    <p:sldId id="668" r:id="rId84"/>
    <p:sldId id="689" r:id="rId85"/>
    <p:sldId id="669" r:id="rId86"/>
    <p:sldId id="684" r:id="rId87"/>
    <p:sldId id="671" r:id="rId88"/>
    <p:sldId id="670" r:id="rId89"/>
    <p:sldId id="672" r:id="rId90"/>
    <p:sldId id="673" r:id="rId91"/>
    <p:sldId id="685" r:id="rId92"/>
    <p:sldId id="691" r:id="rId93"/>
    <p:sldId id="674" r:id="rId94"/>
    <p:sldId id="676" r:id="rId95"/>
    <p:sldId id="686" r:id="rId96"/>
    <p:sldId id="677" r:id="rId97"/>
    <p:sldId id="678" r:id="rId98"/>
    <p:sldId id="680" r:id="rId99"/>
    <p:sldId id="679" r:id="rId100"/>
    <p:sldId id="687" r:id="rId101"/>
    <p:sldId id="707" r:id="rId102"/>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50909"/>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8" autoAdjust="0"/>
    <p:restoredTop sz="94660"/>
  </p:normalViewPr>
  <p:slideViewPr>
    <p:cSldViewPr>
      <p:cViewPr varScale="1">
        <p:scale>
          <a:sx n="88" d="100"/>
          <a:sy n="88" d="100"/>
        </p:scale>
        <p:origin x="125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162"/>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2E3C616D-AB70-4D40-BDAB-C0995AAD177D}" type="slidenum">
              <a:rPr lang="en-US" altLang="zh-CN"/>
              <a:pPr/>
              <a:t>‹#›</a:t>
            </a:fld>
            <a:endParaRPr lang="en-US" altLang="zh-CN"/>
          </a:p>
        </p:txBody>
      </p:sp>
    </p:spTree>
    <p:extLst>
      <p:ext uri="{BB962C8B-B14F-4D97-AF65-F5344CB8AC3E}">
        <p14:creationId xmlns:p14="http://schemas.microsoft.com/office/powerpoint/2010/main" val="15583694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30AF9-90AA-49CB-AEAF-C5E1F401443A}" type="slidenum">
              <a:rPr lang="en-US" altLang="zh-CN"/>
              <a:pPr/>
              <a:t>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088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15308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fld id="{93661D8B-5279-4179-8895-68072DDA7C89}" type="datetime1">
              <a:rPr lang="zh-CN" altLang="en-US" smtClean="0"/>
              <a:t>2017/12/5</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r>
              <a:rPr lang="en-US" altLang="zh-CN" smtClean="0"/>
              <a:t>An Introduction to Database System / 100</a:t>
            </a: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B33A212-6203-4D4C-A304-328C1D9938DA}" type="slidenum">
              <a:rPr lang="en-US" altLang="zh-CN"/>
              <a:pPr>
                <a:defRPr/>
              </a:pPr>
              <a:t>‹#›</a:t>
            </a:fld>
            <a:endParaRPr lang="en-US" altLang="zh-CN"/>
          </a:p>
        </p:txBody>
      </p:sp>
    </p:spTree>
    <p:extLst>
      <p:ext uri="{BB962C8B-B14F-4D97-AF65-F5344CB8AC3E}">
        <p14:creationId xmlns:p14="http://schemas.microsoft.com/office/powerpoint/2010/main" val="339791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5B1763B-1D0D-4298-A691-891B6129B1D5}" type="datetime1">
              <a:rPr lang="zh-CN" altLang="en-US" smtClean="0"/>
              <a:t>2017/12/5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44347A-2CA9-42F2-8804-FC789A22876A}" type="slidenum">
              <a:rPr lang="en-US" altLang="zh-CN"/>
              <a:pPr>
                <a:defRPr/>
              </a:pPr>
              <a:t>‹#›</a:t>
            </a:fld>
            <a:endParaRPr lang="en-US" altLang="zh-CN"/>
          </a:p>
        </p:txBody>
      </p:sp>
    </p:spTree>
    <p:extLst>
      <p:ext uri="{BB962C8B-B14F-4D97-AF65-F5344CB8AC3E}">
        <p14:creationId xmlns:p14="http://schemas.microsoft.com/office/powerpoint/2010/main" val="142614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574179D8-44ED-43B8-BA5C-9FCF88DEA212}" type="datetime1">
              <a:rPr lang="zh-CN" altLang="en-US" smtClean="0"/>
              <a:t>2017/12/5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298CD6-828D-4599-841E-FF76EC1D49E5}" type="slidenum">
              <a:rPr lang="en-US" altLang="zh-CN"/>
              <a:pPr>
                <a:defRPr/>
              </a:pPr>
              <a:t>‹#›</a:t>
            </a:fld>
            <a:endParaRPr lang="en-US" altLang="zh-CN"/>
          </a:p>
        </p:txBody>
      </p:sp>
    </p:spTree>
    <p:extLst>
      <p:ext uri="{BB962C8B-B14F-4D97-AF65-F5344CB8AC3E}">
        <p14:creationId xmlns:p14="http://schemas.microsoft.com/office/powerpoint/2010/main" val="359954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FBEECB80-E7BF-4E6F-BFFB-5410DE903872}" type="datetime1">
              <a:rPr lang="zh-CN" altLang="en-US" smtClean="0"/>
              <a:t>2017/12/5</a:t>
            </a:fld>
            <a:endParaRPr lang="en-US" altLang="zh-CN"/>
          </a:p>
        </p:txBody>
      </p:sp>
      <p:sp>
        <p:nvSpPr>
          <p:cNvPr id="6" name="页脚占位符 5"/>
          <p:cNvSpPr>
            <a:spLocks noGrp="1"/>
          </p:cNvSpPr>
          <p:nvPr>
            <p:ph type="ftr" sz="quarter" idx="11"/>
          </p:nvPr>
        </p:nvSpPr>
        <p:spPr>
          <a:xfrm>
            <a:off x="5219700" y="6381750"/>
            <a:ext cx="3600450" cy="320675"/>
          </a:xfrm>
        </p:spPr>
        <p:txBody>
          <a:bodyPr/>
          <a:lstStyle>
            <a:lvl1pPr>
              <a:defRPr/>
            </a:lvl1pPr>
          </a:lstStyle>
          <a:p>
            <a:r>
              <a:rPr lang="en-US" altLang="zh-CN" smtClean="0"/>
              <a:t>An Introduction to Database System / 100</a:t>
            </a:r>
            <a:endParaRPr lang="en-US" altLang="zh-CN"/>
          </a:p>
        </p:txBody>
      </p:sp>
    </p:spTree>
    <p:extLst>
      <p:ext uri="{BB962C8B-B14F-4D97-AF65-F5344CB8AC3E}">
        <p14:creationId xmlns:p14="http://schemas.microsoft.com/office/powerpoint/2010/main" val="39191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b="0" smtClean="0">
              <a:solidFill>
                <a:srgbClr val="000000"/>
              </a:solidFill>
              <a:latin typeface="Arial" charset="0"/>
              <a:ea typeface="宋体" pitchFamily="49"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0" smtClean="0">
              <a:solidFill>
                <a:srgbClr val="000000"/>
              </a:solidFill>
              <a:latin typeface="Arial" charset="0"/>
              <a:ea typeface="宋体" pitchFamily="49" charset="-122"/>
            </a:endParaRPr>
          </a:p>
        </p:txBody>
      </p:sp>
      <p:sp>
        <p:nvSpPr>
          <p:cNvPr id="153088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15308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fld id="{F71860D9-2D63-4238-A2F6-CD0B77422D0E}" type="datetime1">
              <a:rPr lang="zh-CN" altLang="en-US" smtClean="0">
                <a:solidFill>
                  <a:srgbClr val="000000"/>
                </a:solidFill>
              </a:rPr>
              <a:t>2017/12/5</a:t>
            </a:fld>
            <a:endParaRPr lang="en-US" altLang="zh-CN">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smtClean="0"/>
            </a:lvl1pPr>
          </a:lstStyle>
          <a:p>
            <a:pPr>
              <a:defRPr/>
            </a:pPr>
            <a:fld id="{6EB7B761-FEB9-46F6-93A0-2214974267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160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4D2687C-A19F-410B-A563-8CFF1C0F4EF7}" type="datetime1">
              <a:rPr lang="zh-CN" altLang="en-US" smtClean="0">
                <a:solidFill>
                  <a:srgbClr val="000000"/>
                </a:solidFill>
              </a:rPr>
              <a:t>2017/12/5</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6C913C-DD06-430D-8946-F2ECCE6153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09003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48DFF9A-C399-4CC8-88D2-7F85315254E2}" type="datetime1">
              <a:rPr lang="zh-CN" altLang="en-US" smtClean="0">
                <a:solidFill>
                  <a:srgbClr val="000000"/>
                </a:solidFill>
              </a:rPr>
              <a:t>2017/12/5</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458B0AE-FB83-46BF-9D44-7BDA9391FB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967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FAD59FB-7736-4202-ADDD-188C7333DC87}" type="datetime1">
              <a:rPr lang="zh-CN" altLang="en-US" smtClean="0">
                <a:solidFill>
                  <a:srgbClr val="000000"/>
                </a:solidFill>
              </a:rPr>
              <a:t>2017/12/5</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7A3A6A7-5DE1-4BDB-BBD9-B2C6F46645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6305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7367BDA-D290-4A4D-9B8D-2FE4E3DEB079}" type="datetime1">
              <a:rPr lang="zh-CN" altLang="en-US" smtClean="0">
                <a:solidFill>
                  <a:srgbClr val="000000"/>
                </a:solidFill>
              </a:rPr>
              <a:t>2017/12/5</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894480C-AB99-474F-AD4B-BB4E73BAAE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6622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A569837-E307-49A1-8BE1-5AD91911222A}" type="datetime1">
              <a:rPr lang="zh-CN" altLang="en-US" smtClean="0">
                <a:solidFill>
                  <a:srgbClr val="000000"/>
                </a:solidFill>
              </a:rPr>
              <a:t>2017/12/5</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AAC6F28-27B4-4824-AA06-D581888870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6244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1A5BE37-E945-454C-B728-50BCAD2BDA54}" type="datetime1">
              <a:rPr lang="zh-CN" altLang="en-US" smtClean="0">
                <a:solidFill>
                  <a:srgbClr val="000000"/>
                </a:solidFill>
              </a:rPr>
              <a:t>2017/12/5</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C42DE64-A57E-4A18-89EF-7C1B0BEA96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1385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73D1AB19-395F-44BC-A291-478D599060FD}" type="datetime1">
              <a:rPr lang="zh-CN" altLang="en-US" smtClean="0"/>
              <a:t>2017/12/5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EA1F7F-103C-4018-A2EE-7837F7556219}" type="slidenum">
              <a:rPr lang="en-US" altLang="zh-CN"/>
              <a:pPr>
                <a:defRPr/>
              </a:pPr>
              <a:t>‹#›</a:t>
            </a:fld>
            <a:endParaRPr lang="en-US" altLang="zh-CN"/>
          </a:p>
        </p:txBody>
      </p:sp>
    </p:spTree>
    <p:extLst>
      <p:ext uri="{BB962C8B-B14F-4D97-AF65-F5344CB8AC3E}">
        <p14:creationId xmlns:p14="http://schemas.microsoft.com/office/powerpoint/2010/main" val="3998074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4D79FF4-3B84-4200-AE69-C10406FB8D03}" type="datetime1">
              <a:rPr lang="zh-CN" altLang="en-US" smtClean="0">
                <a:solidFill>
                  <a:srgbClr val="000000"/>
                </a:solidFill>
              </a:rPr>
              <a:t>2017/12/5</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6AA791-36F4-4E18-AD2E-AD03E3D16A7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2119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CF2E4A8-BB62-4589-9350-3AC9549C774C}" type="datetime1">
              <a:rPr lang="zh-CN" altLang="en-US" smtClean="0">
                <a:solidFill>
                  <a:srgbClr val="000000"/>
                </a:solidFill>
              </a:rPr>
              <a:t>2017/12/5</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8E4285B-2CAD-46EF-AA83-E87A3CAA3A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50154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7D3AE71-95B7-4D93-A771-ED113375AAA8}" type="datetime1">
              <a:rPr lang="zh-CN" altLang="en-US" smtClean="0">
                <a:solidFill>
                  <a:srgbClr val="000000"/>
                </a:solidFill>
              </a:rPr>
              <a:t>2017/12/5</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BFD014-02F0-448A-B4E5-C139EEC96CE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8647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0E2913A-4007-40B1-BECA-C7529A486005}" type="datetime1">
              <a:rPr lang="zh-CN" altLang="en-US" smtClean="0">
                <a:solidFill>
                  <a:srgbClr val="000000"/>
                </a:solidFill>
              </a:rPr>
              <a:t>2017/12/5</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E5DC1F6-3A83-4EE3-A280-8F02037746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79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B2E522D7-E85B-4D0D-A6AF-B2F1576F76E7}" type="datetime1">
              <a:rPr lang="zh-CN" altLang="en-US" smtClean="0"/>
              <a:t>2017/12/5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BB2034-E63E-4FEB-B1D4-FC884A3D2650}" type="slidenum">
              <a:rPr lang="en-US" altLang="zh-CN"/>
              <a:pPr>
                <a:defRPr/>
              </a:pPr>
              <a:t>‹#›</a:t>
            </a:fld>
            <a:endParaRPr lang="en-US" altLang="zh-CN"/>
          </a:p>
        </p:txBody>
      </p:sp>
    </p:spTree>
    <p:extLst>
      <p:ext uri="{BB962C8B-B14F-4D97-AF65-F5344CB8AC3E}">
        <p14:creationId xmlns:p14="http://schemas.microsoft.com/office/powerpoint/2010/main" val="239929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1DFEAF0D-4B23-4C81-B5C0-81D9FF446808}" type="datetime1">
              <a:rPr lang="zh-CN" altLang="en-US" smtClean="0"/>
              <a:t>2017/12/5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8D039B-369C-4878-B58A-C6A925C9FD45}" type="slidenum">
              <a:rPr lang="en-US" altLang="zh-CN"/>
              <a:pPr>
                <a:defRPr/>
              </a:pPr>
              <a:t>‹#›</a:t>
            </a:fld>
            <a:endParaRPr lang="en-US" altLang="zh-CN"/>
          </a:p>
        </p:txBody>
      </p:sp>
    </p:spTree>
    <p:extLst>
      <p:ext uri="{BB962C8B-B14F-4D97-AF65-F5344CB8AC3E}">
        <p14:creationId xmlns:p14="http://schemas.microsoft.com/office/powerpoint/2010/main" val="168568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46417930-B8FB-4509-A51D-6BF6FF50C0EE}" type="datetime1">
              <a:rPr lang="zh-CN" altLang="en-US" smtClean="0"/>
              <a:t>2017/12/5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70B50E5-C088-4CBD-9F75-0A668B0C5834}" type="slidenum">
              <a:rPr lang="en-US" altLang="zh-CN"/>
              <a:pPr>
                <a:defRPr/>
              </a:pPr>
              <a:t>‹#›</a:t>
            </a:fld>
            <a:endParaRPr lang="en-US" altLang="zh-CN"/>
          </a:p>
        </p:txBody>
      </p:sp>
    </p:spTree>
    <p:extLst>
      <p:ext uri="{BB962C8B-B14F-4D97-AF65-F5344CB8AC3E}">
        <p14:creationId xmlns:p14="http://schemas.microsoft.com/office/powerpoint/2010/main" val="426985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00D695AC-A59C-4F11-A3EB-7B194EA1918E}" type="datetime1">
              <a:rPr lang="zh-CN" altLang="en-US" smtClean="0"/>
              <a:t>2017/12/5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ED53ACF-42CB-46A5-B45F-51AAFF8C9A3D}" type="slidenum">
              <a:rPr lang="en-US" altLang="zh-CN"/>
              <a:pPr>
                <a:defRPr/>
              </a:pPr>
              <a:t>‹#›</a:t>
            </a:fld>
            <a:endParaRPr lang="en-US" altLang="zh-CN"/>
          </a:p>
        </p:txBody>
      </p:sp>
    </p:spTree>
    <p:extLst>
      <p:ext uri="{BB962C8B-B14F-4D97-AF65-F5344CB8AC3E}">
        <p14:creationId xmlns:p14="http://schemas.microsoft.com/office/powerpoint/2010/main" val="102614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0CFECD8-9AC0-4A55-8661-C8D6F040DF6C}" type="datetime1">
              <a:rPr lang="zh-CN" altLang="en-US" smtClean="0"/>
              <a:t>2017/12/5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F4FEAF5-E8ED-4A3F-AFBB-F27E9B081CA3}" type="slidenum">
              <a:rPr lang="en-US" altLang="zh-CN"/>
              <a:pPr>
                <a:defRPr/>
              </a:pPr>
              <a:t>‹#›</a:t>
            </a:fld>
            <a:endParaRPr lang="en-US" altLang="zh-CN"/>
          </a:p>
        </p:txBody>
      </p:sp>
    </p:spTree>
    <p:extLst>
      <p:ext uri="{BB962C8B-B14F-4D97-AF65-F5344CB8AC3E}">
        <p14:creationId xmlns:p14="http://schemas.microsoft.com/office/powerpoint/2010/main" val="168177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077CA54C-4A97-4728-836F-E5695B9BE523}" type="datetime1">
              <a:rPr lang="zh-CN" altLang="en-US" smtClean="0"/>
              <a:t>2017/12/5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2FFFC9-3081-4A53-8823-40E2CDF3F9D7}" type="slidenum">
              <a:rPr lang="en-US" altLang="zh-CN"/>
              <a:pPr>
                <a:defRPr/>
              </a:pPr>
              <a:t>‹#›</a:t>
            </a:fld>
            <a:endParaRPr lang="en-US" altLang="zh-CN"/>
          </a:p>
        </p:txBody>
      </p:sp>
    </p:spTree>
    <p:extLst>
      <p:ext uri="{BB962C8B-B14F-4D97-AF65-F5344CB8AC3E}">
        <p14:creationId xmlns:p14="http://schemas.microsoft.com/office/powerpoint/2010/main" val="406807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9314792-C912-4145-985C-431AFC868DB2}" type="datetime1">
              <a:rPr lang="zh-CN" altLang="en-US" smtClean="0"/>
              <a:t>2017/12/5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smtClean="0"/>
              <a:t>An Introduction to Database System / 100</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7F454C-D224-4D42-8A75-E1488B8237E5}" type="slidenum">
              <a:rPr lang="en-US" altLang="zh-CN"/>
              <a:pPr>
                <a:defRPr/>
              </a:pPr>
              <a:t>‹#›</a:t>
            </a:fld>
            <a:endParaRPr lang="en-US" altLang="zh-CN"/>
          </a:p>
        </p:txBody>
      </p:sp>
    </p:spTree>
    <p:extLst>
      <p:ext uri="{BB962C8B-B14F-4D97-AF65-F5344CB8AC3E}">
        <p14:creationId xmlns:p14="http://schemas.microsoft.com/office/powerpoint/2010/main" val="63629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298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fld id="{3960310B-82B9-4AAE-A7E0-6082B004E524}" type="datetime1">
              <a:rPr lang="zh-CN" altLang="en-US" smtClean="0"/>
              <a:t>2017/12/5</a:t>
            </a:fld>
            <a:endParaRPr lang="en-US" altLang="zh-CN"/>
          </a:p>
        </p:txBody>
      </p:sp>
      <p:sp>
        <p:nvSpPr>
          <p:cNvPr id="15298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en-US" altLang="zh-CN" smtClean="0"/>
              <a:t>An Introduction to Database System / 100</a:t>
            </a:r>
            <a:endParaRPr lang="en-US" altLang="zh-CN"/>
          </a:p>
        </p:txBody>
      </p:sp>
      <p:sp>
        <p:nvSpPr>
          <p:cNvPr id="15298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2111F63A-6A17-411B-BF63-A27B53AC23BB}"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p:cNvSpPr>
            <a:spLocks noChangeArrowheads="1"/>
          </p:cNvSpPr>
          <p:nvPr/>
        </p:nvSpPr>
        <p:spPr bwMode="auto">
          <a:xfrm>
            <a:off x="4481513" y="32004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endParaRPr kumimoji="1"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49" charset="-122"/>
        </a:defRPr>
      </a:lvl2pPr>
      <a:lvl3pPr algn="l" rtl="0" eaLnBrk="1" fontAlgn="base" hangingPunct="1">
        <a:spcBef>
          <a:spcPct val="0"/>
        </a:spcBef>
        <a:spcAft>
          <a:spcPct val="0"/>
        </a:spcAft>
        <a:defRPr sz="4200">
          <a:solidFill>
            <a:schemeClr val="tx2"/>
          </a:solidFill>
          <a:latin typeface="Garamond" pitchFamily="18" charset="0"/>
          <a:ea typeface="宋体" pitchFamily="49" charset="-122"/>
        </a:defRPr>
      </a:lvl3pPr>
      <a:lvl4pPr algn="l" rtl="0" eaLnBrk="1" fontAlgn="base" hangingPunct="1">
        <a:spcBef>
          <a:spcPct val="0"/>
        </a:spcBef>
        <a:spcAft>
          <a:spcPct val="0"/>
        </a:spcAft>
        <a:defRPr sz="4200">
          <a:solidFill>
            <a:schemeClr val="tx2"/>
          </a:solidFill>
          <a:latin typeface="Garamond" pitchFamily="18" charset="0"/>
          <a:ea typeface="宋体" pitchFamily="49" charset="-122"/>
        </a:defRPr>
      </a:lvl4pPr>
      <a:lvl5pPr algn="l" rtl="0" eaLnBrk="1" fontAlgn="base" hangingPunct="1">
        <a:spcBef>
          <a:spcPct val="0"/>
        </a:spcBef>
        <a:spcAft>
          <a:spcPct val="0"/>
        </a:spcAft>
        <a:defRPr sz="4200">
          <a:solidFill>
            <a:schemeClr val="tx2"/>
          </a:solidFill>
          <a:latin typeface="Garamond" pitchFamily="18" charset="0"/>
          <a:ea typeface="宋体" pitchFamily="49"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49"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49"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49"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298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lgn="l">
              <a:defRPr/>
            </a:pPr>
            <a:fld id="{2E15449B-AFC3-4E5A-9DBC-9253E5CAA54E}" type="datetime1">
              <a:rPr lang="zh-CN" altLang="en-US" b="0" smtClean="0">
                <a:solidFill>
                  <a:srgbClr val="000000"/>
                </a:solidFill>
                <a:ea typeface="宋体" pitchFamily="49" charset="-122"/>
              </a:rPr>
              <a:t>2017/12/5</a:t>
            </a:fld>
            <a:endParaRPr lang="en-US" altLang="zh-CN" b="0">
              <a:solidFill>
                <a:srgbClr val="000000"/>
              </a:solidFill>
              <a:ea typeface="宋体" pitchFamily="49" charset="-122"/>
            </a:endParaRPr>
          </a:p>
        </p:txBody>
      </p:sp>
      <p:sp>
        <p:nvSpPr>
          <p:cNvPr id="15298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r>
              <a:rPr lang="en-US" altLang="zh-CN" b="0" smtClean="0">
                <a:solidFill>
                  <a:srgbClr val="000000"/>
                </a:solidFill>
                <a:ea typeface="宋体" pitchFamily="49" charset="-122"/>
              </a:rPr>
              <a:t>An Introduction to Database System / 100</a:t>
            </a:r>
            <a:endParaRPr lang="en-US" altLang="zh-CN" b="0">
              <a:solidFill>
                <a:srgbClr val="000000"/>
              </a:solidFill>
              <a:ea typeface="宋体" pitchFamily="49" charset="-122"/>
            </a:endParaRPr>
          </a:p>
        </p:txBody>
      </p:sp>
      <p:sp>
        <p:nvSpPr>
          <p:cNvPr id="15298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1FD1670B-2340-46FA-A740-EA29A2BB60B3}" type="slidenum">
              <a:rPr lang="en-US" altLang="zh-CN" b="0">
                <a:solidFill>
                  <a:srgbClr val="000000"/>
                </a:solidFill>
                <a:ea typeface="宋体" pitchFamily="49" charset="-122"/>
              </a:rPr>
              <a:pPr>
                <a:defRPr/>
              </a:pPr>
              <a:t>‹#›</a:t>
            </a:fld>
            <a:endParaRPr lang="en-US" altLang="zh-CN" b="0">
              <a:solidFill>
                <a:srgbClr val="000000"/>
              </a:solidFill>
              <a:ea typeface="宋体" pitchFamily="49" charset="-122"/>
            </a:endParaRPr>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b="0" smtClean="0">
              <a:solidFill>
                <a:srgbClr val="000000"/>
              </a:solidFill>
              <a:latin typeface="Arial" charset="0"/>
              <a:ea typeface="宋体" pitchFamily="49" charset="-122"/>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b="0" smtClean="0">
              <a:solidFill>
                <a:srgbClr val="000000"/>
              </a:solidFill>
              <a:latin typeface="Arial" charset="0"/>
              <a:ea typeface="宋体" pitchFamily="49" charset="-122"/>
            </a:endParaRPr>
          </a:p>
        </p:txBody>
      </p:sp>
      <p:sp>
        <p:nvSpPr>
          <p:cNvPr id="1033" name="Rectangle 9"/>
          <p:cNvSpPr>
            <a:spLocks noChangeArrowheads="1"/>
          </p:cNvSpPr>
          <p:nvPr userDrawn="1"/>
        </p:nvSpPr>
        <p:spPr bwMode="auto">
          <a:xfrm>
            <a:off x="4481513" y="32004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kumimoji="1" lang="zh-CN" altLang="zh-CN" sz="2400" b="0" smtClean="0">
              <a:solidFill>
                <a:srgbClr val="000000"/>
              </a:solidFill>
              <a:ea typeface="宋体" pitchFamily="49" charset="-122"/>
            </a:endParaRPr>
          </a:p>
        </p:txBody>
      </p:sp>
    </p:spTree>
    <p:extLst>
      <p:ext uri="{BB962C8B-B14F-4D97-AF65-F5344CB8AC3E}">
        <p14:creationId xmlns:p14="http://schemas.microsoft.com/office/powerpoint/2010/main" val="150078196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2.png"/><Relationship Id="rId10" Type="http://schemas.openxmlformats.org/officeDocument/2006/relationships/image" Target="../media/image8.emf"/><Relationship Id="rId4" Type="http://schemas.openxmlformats.org/officeDocument/2006/relationships/image" Target="../media/image6.emf"/><Relationship Id="rId9"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image" Target="../media/image12.wmf"/><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9.wmf"/><Relationship Id="rId9"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9.wmf"/><Relationship Id="rId9" Type="http://schemas.openxmlformats.org/officeDocument/2006/relationships/image" Target="../media/image14.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7.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oleObject" Target="../embeddings/oleObject26.bin"/><Relationship Id="rId5" Type="http://schemas.openxmlformats.org/officeDocument/2006/relationships/oleObject" Target="../embeddings/oleObject22.bin"/><Relationship Id="rId15" Type="http://schemas.openxmlformats.org/officeDocument/2006/relationships/oleObject" Target="../embeddings/oleObject28.bin"/><Relationship Id="rId10"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oleObject" Target="../embeddings/oleObject25.bin"/><Relationship Id="rId14" Type="http://schemas.openxmlformats.org/officeDocument/2006/relationships/image" Target="../media/image17.wmf"/></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32.bin"/><Relationship Id="rId14" Type="http://schemas.openxmlformats.org/officeDocument/2006/relationships/image" Target="../media/image2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68313" y="4868863"/>
            <a:ext cx="7793037" cy="1143000"/>
          </a:xfrm>
          <a:noFill/>
          <a:ln/>
        </p:spPr>
        <p:txBody>
          <a:bodyPr/>
          <a:lstStyle/>
          <a:p>
            <a:pPr algn="ctr"/>
            <a:r>
              <a:rPr lang="zh-CN" altLang="en-US" sz="3200" dirty="0" smtClean="0">
                <a:solidFill>
                  <a:schemeClr val="tx1"/>
                </a:solidFill>
                <a:ea typeface="楷体_GB2312" pitchFamily="49" charset="-122"/>
              </a:rPr>
              <a:t>四川大学计算机学院</a:t>
            </a:r>
            <a:endParaRPr lang="zh-CN" altLang="en-US" sz="3200" dirty="0">
              <a:solidFill>
                <a:schemeClr val="tx1"/>
              </a:solidFill>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330755" name="Rectangle 3"/>
          <p:cNvSpPr>
            <a:spLocks noChangeArrowheads="1"/>
          </p:cNvSpPr>
          <p:nvPr/>
        </p:nvSpPr>
        <p:spPr bwMode="auto">
          <a:xfrm>
            <a:off x="468313" y="990600"/>
            <a:ext cx="84963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4800">
              <a:latin typeface="Arial Black" pitchFamily="34" charset="0"/>
              <a:ea typeface="隶书" pitchFamily="49" charset="-122"/>
            </a:endParaRPr>
          </a:p>
          <a:p>
            <a:r>
              <a:rPr kumimoji="1" lang="zh-CN" altLang="en-US" sz="4800">
                <a:latin typeface="Arial Black" pitchFamily="34" charset="0"/>
                <a:ea typeface="隶书" pitchFamily="49" charset="-122"/>
              </a:rPr>
              <a:t>数据库系统概论</a:t>
            </a:r>
            <a:endParaRPr kumimoji="1" lang="zh-CN" altLang="en-US" sz="4800">
              <a:latin typeface="宋体" pitchFamily="2" charset="-122"/>
            </a:endParaRPr>
          </a:p>
          <a:p>
            <a:r>
              <a:rPr kumimoji="1" lang="en-US" altLang="zh-CN" sz="3600"/>
              <a:t>An Introduction to Database System</a:t>
            </a:r>
          </a:p>
          <a:p>
            <a:endParaRPr kumimoji="1" lang="en-US" altLang="zh-CN" sz="4400"/>
          </a:p>
          <a:p>
            <a:r>
              <a:rPr kumimoji="1" lang="zh-CN" altLang="en-US" sz="4400">
                <a:solidFill>
                  <a:schemeClr val="tx2"/>
                </a:solidFill>
                <a:latin typeface="楷体_GB2312" pitchFamily="49" charset="-122"/>
                <a:ea typeface="楷体_GB2312" pitchFamily="49" charset="-122"/>
              </a:rPr>
              <a:t>第九章 关系查询处理和查询优化</a:t>
            </a:r>
          </a:p>
        </p:txBody>
      </p:sp>
      <p:sp>
        <p:nvSpPr>
          <p:cNvPr id="2" name="日期占位符 1"/>
          <p:cNvSpPr>
            <a:spLocks noGrp="1"/>
          </p:cNvSpPr>
          <p:nvPr>
            <p:ph type="dt" sz="half" idx="10"/>
          </p:nvPr>
        </p:nvSpPr>
        <p:spPr/>
        <p:txBody>
          <a:bodyPr/>
          <a:lstStyle/>
          <a:p>
            <a:fld id="{A2A3FF91-6080-43DF-8836-D3CA4C832C0F}"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a:t>
            </a:fld>
            <a:endParaRPr lang="en-US" altLang="zh-CN"/>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关系系统的分类 （续）</a:t>
            </a:r>
          </a:p>
        </p:txBody>
      </p:sp>
      <p:grpSp>
        <p:nvGrpSpPr>
          <p:cNvPr id="10243" name="Group 3"/>
          <p:cNvGrpSpPr>
            <a:grpSpLocks/>
          </p:cNvGrpSpPr>
          <p:nvPr/>
        </p:nvGrpSpPr>
        <p:grpSpPr bwMode="auto">
          <a:xfrm>
            <a:off x="990600" y="2209800"/>
            <a:ext cx="7696200" cy="3276600"/>
            <a:chOff x="-3" y="-3"/>
            <a:chExt cx="4548" cy="2712"/>
          </a:xfrm>
        </p:grpSpPr>
        <p:grpSp>
          <p:nvGrpSpPr>
            <p:cNvPr id="10244" name="Group 4"/>
            <p:cNvGrpSpPr>
              <a:grpSpLocks/>
            </p:cNvGrpSpPr>
            <p:nvPr/>
          </p:nvGrpSpPr>
          <p:grpSpPr bwMode="auto">
            <a:xfrm>
              <a:off x="0" y="0"/>
              <a:ext cx="4542" cy="2706"/>
              <a:chOff x="0" y="0"/>
              <a:chExt cx="4542" cy="2706"/>
            </a:xfrm>
          </p:grpSpPr>
          <p:grpSp>
            <p:nvGrpSpPr>
              <p:cNvPr id="10246" name="Group 5"/>
              <p:cNvGrpSpPr>
                <a:grpSpLocks/>
              </p:cNvGrpSpPr>
              <p:nvPr/>
            </p:nvGrpSpPr>
            <p:grpSpPr bwMode="auto">
              <a:xfrm>
                <a:off x="0" y="0"/>
                <a:ext cx="1621" cy="499"/>
                <a:chOff x="0" y="0"/>
                <a:chExt cx="1621" cy="499"/>
              </a:xfrm>
            </p:grpSpPr>
            <p:sp>
              <p:nvSpPr>
                <p:cNvPr id="10304" name="Rectangle 6"/>
                <p:cNvSpPr>
                  <a:spLocks noChangeArrowheads="1"/>
                </p:cNvSpPr>
                <p:nvPr/>
              </p:nvSpPr>
              <p:spPr bwMode="auto">
                <a:xfrm>
                  <a:off x="43" y="0"/>
                  <a:ext cx="153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1000">
                      <a:latin typeface="Times New Roman" pitchFamily="18" charset="0"/>
                    </a:rPr>
                    <a:t> </a:t>
                  </a:r>
                </a:p>
                <a:p>
                  <a:pPr algn="just" eaLnBrk="0" hangingPunct="0"/>
                  <a:endParaRPr kumimoji="1" lang="en-US" altLang="zh-CN" sz="2400">
                    <a:latin typeface="Times New Roman" pitchFamily="18" charset="0"/>
                  </a:endParaRPr>
                </a:p>
              </p:txBody>
            </p:sp>
            <p:sp>
              <p:nvSpPr>
                <p:cNvPr id="10305" name="Rectangle 7"/>
                <p:cNvSpPr>
                  <a:spLocks noChangeArrowheads="1"/>
                </p:cNvSpPr>
                <p:nvPr/>
              </p:nvSpPr>
              <p:spPr bwMode="auto">
                <a:xfrm>
                  <a:off x="0" y="0"/>
                  <a:ext cx="162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47" name="Group 8"/>
              <p:cNvGrpSpPr>
                <a:grpSpLocks/>
              </p:cNvGrpSpPr>
              <p:nvPr/>
            </p:nvGrpSpPr>
            <p:grpSpPr bwMode="auto">
              <a:xfrm>
                <a:off x="1621" y="0"/>
                <a:ext cx="1006" cy="499"/>
                <a:chOff x="1621" y="0"/>
                <a:chExt cx="1006" cy="499"/>
              </a:xfrm>
            </p:grpSpPr>
            <p:sp>
              <p:nvSpPr>
                <p:cNvPr id="10302" name="Rectangle 9"/>
                <p:cNvSpPr>
                  <a:spLocks noChangeArrowheads="1"/>
                </p:cNvSpPr>
                <p:nvPr/>
              </p:nvSpPr>
              <p:spPr bwMode="auto">
                <a:xfrm>
                  <a:off x="1664" y="0"/>
                  <a:ext cx="92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itchFamily="18" charset="0"/>
                    </a:rPr>
                    <a:t>数据结构</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0303" name="Rectangle 10"/>
                <p:cNvSpPr>
                  <a:spLocks noChangeArrowheads="1"/>
                </p:cNvSpPr>
                <p:nvPr/>
              </p:nvSpPr>
              <p:spPr bwMode="auto">
                <a:xfrm>
                  <a:off x="1621" y="0"/>
                  <a:ext cx="100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48" name="Group 11"/>
              <p:cNvGrpSpPr>
                <a:grpSpLocks/>
              </p:cNvGrpSpPr>
              <p:nvPr/>
            </p:nvGrpSpPr>
            <p:grpSpPr bwMode="auto">
              <a:xfrm>
                <a:off x="2627" y="0"/>
                <a:ext cx="1175" cy="499"/>
                <a:chOff x="2627" y="0"/>
                <a:chExt cx="1175" cy="499"/>
              </a:xfrm>
            </p:grpSpPr>
            <p:sp>
              <p:nvSpPr>
                <p:cNvPr id="10300" name="Rectangle 12"/>
                <p:cNvSpPr>
                  <a:spLocks noChangeArrowheads="1"/>
                </p:cNvSpPr>
                <p:nvPr/>
              </p:nvSpPr>
              <p:spPr bwMode="auto">
                <a:xfrm>
                  <a:off x="2670" y="0"/>
                  <a:ext cx="108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itchFamily="18" charset="0"/>
                    </a:rPr>
                    <a:t>数据操作</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0301" name="Rectangle 13"/>
                <p:cNvSpPr>
                  <a:spLocks noChangeArrowheads="1"/>
                </p:cNvSpPr>
                <p:nvPr/>
              </p:nvSpPr>
              <p:spPr bwMode="auto">
                <a:xfrm>
                  <a:off x="2627" y="0"/>
                  <a:ext cx="1175"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49" name="Group 14"/>
              <p:cNvGrpSpPr>
                <a:grpSpLocks/>
              </p:cNvGrpSpPr>
              <p:nvPr/>
            </p:nvGrpSpPr>
            <p:grpSpPr bwMode="auto">
              <a:xfrm>
                <a:off x="3802" y="0"/>
                <a:ext cx="740" cy="499"/>
                <a:chOff x="3802" y="0"/>
                <a:chExt cx="740" cy="499"/>
              </a:xfrm>
            </p:grpSpPr>
            <p:sp>
              <p:nvSpPr>
                <p:cNvPr id="10298" name="Rectangle 15"/>
                <p:cNvSpPr>
                  <a:spLocks noChangeArrowheads="1"/>
                </p:cNvSpPr>
                <p:nvPr/>
              </p:nvSpPr>
              <p:spPr bwMode="auto">
                <a:xfrm>
                  <a:off x="3845" y="0"/>
                  <a:ext cx="6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itchFamily="18" charset="0"/>
                    </a:rPr>
                    <a:t>完整性</a:t>
                  </a:r>
                  <a:endParaRPr kumimoji="1" lang="zh-CN" altLang="en-US" sz="2400">
                    <a:latin typeface="Times New Roman" pitchFamily="18" charset="0"/>
                  </a:endParaRPr>
                </a:p>
                <a:p>
                  <a:pPr algn="just" eaLnBrk="0" hangingPunct="0"/>
                  <a:endParaRPr kumimoji="1" lang="en-US" altLang="zh-CN" sz="2400">
                    <a:latin typeface="Times New Roman" pitchFamily="18" charset="0"/>
                  </a:endParaRPr>
                </a:p>
              </p:txBody>
            </p:sp>
            <p:sp>
              <p:nvSpPr>
                <p:cNvPr id="10299" name="Rectangle 16"/>
                <p:cNvSpPr>
                  <a:spLocks noChangeArrowheads="1"/>
                </p:cNvSpPr>
                <p:nvPr/>
              </p:nvSpPr>
              <p:spPr bwMode="auto">
                <a:xfrm>
                  <a:off x="3802" y="0"/>
                  <a:ext cx="7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0" name="Group 17"/>
              <p:cNvGrpSpPr>
                <a:grpSpLocks/>
              </p:cNvGrpSpPr>
              <p:nvPr/>
            </p:nvGrpSpPr>
            <p:grpSpPr bwMode="auto">
              <a:xfrm>
                <a:off x="0" y="499"/>
                <a:ext cx="1621" cy="499"/>
                <a:chOff x="0" y="499"/>
                <a:chExt cx="1621" cy="499"/>
              </a:xfrm>
            </p:grpSpPr>
            <p:sp>
              <p:nvSpPr>
                <p:cNvPr id="10296" name="Rectangle 18"/>
                <p:cNvSpPr>
                  <a:spLocks noChangeArrowheads="1"/>
                </p:cNvSpPr>
                <p:nvPr/>
              </p:nvSpPr>
              <p:spPr bwMode="auto">
                <a:xfrm>
                  <a:off x="43" y="499"/>
                  <a:ext cx="153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2400" b="1">
                      <a:latin typeface="Times New Roman" pitchFamily="18" charset="0"/>
                    </a:rPr>
                    <a:t>表式系统</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0297" name="Rectangle 19"/>
                <p:cNvSpPr>
                  <a:spLocks noChangeArrowheads="1"/>
                </p:cNvSpPr>
                <p:nvPr/>
              </p:nvSpPr>
              <p:spPr bwMode="auto">
                <a:xfrm>
                  <a:off x="0" y="499"/>
                  <a:ext cx="162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1" name="Group 20"/>
              <p:cNvGrpSpPr>
                <a:grpSpLocks/>
              </p:cNvGrpSpPr>
              <p:nvPr/>
            </p:nvGrpSpPr>
            <p:grpSpPr bwMode="auto">
              <a:xfrm>
                <a:off x="1621" y="499"/>
                <a:ext cx="1006" cy="499"/>
                <a:chOff x="1621" y="499"/>
                <a:chExt cx="1006" cy="499"/>
              </a:xfrm>
            </p:grpSpPr>
            <p:sp>
              <p:nvSpPr>
                <p:cNvPr id="10294" name="Rectangle 21"/>
                <p:cNvSpPr>
                  <a:spLocks noChangeArrowheads="1"/>
                </p:cNvSpPr>
                <p:nvPr/>
              </p:nvSpPr>
              <p:spPr bwMode="auto">
                <a:xfrm>
                  <a:off x="1664" y="499"/>
                  <a:ext cx="92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3000" b="1">
                      <a:latin typeface="Times New Roman" pitchFamily="18" charset="0"/>
                    </a:rPr>
                    <a:t>表</a:t>
                  </a:r>
                  <a:endParaRPr kumimoji="1" lang="zh-CN" altLang="en-US" sz="1400">
                    <a:latin typeface="Times New Roman" pitchFamily="18" charset="0"/>
                  </a:endParaRPr>
                </a:p>
                <a:p>
                  <a:pPr algn="just" eaLnBrk="0" hangingPunct="0"/>
                  <a:endParaRPr kumimoji="1" lang="en-US" altLang="zh-CN" sz="2400">
                    <a:latin typeface="Times New Roman" pitchFamily="18" charset="0"/>
                  </a:endParaRPr>
                </a:p>
              </p:txBody>
            </p:sp>
            <p:sp>
              <p:nvSpPr>
                <p:cNvPr id="10295" name="Rectangle 22"/>
                <p:cNvSpPr>
                  <a:spLocks noChangeArrowheads="1"/>
                </p:cNvSpPr>
                <p:nvPr/>
              </p:nvSpPr>
              <p:spPr bwMode="auto">
                <a:xfrm>
                  <a:off x="1621" y="499"/>
                  <a:ext cx="100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2" name="Group 23"/>
              <p:cNvGrpSpPr>
                <a:grpSpLocks/>
              </p:cNvGrpSpPr>
              <p:nvPr/>
            </p:nvGrpSpPr>
            <p:grpSpPr bwMode="auto">
              <a:xfrm>
                <a:off x="2627" y="499"/>
                <a:ext cx="1175" cy="499"/>
                <a:chOff x="2627" y="499"/>
                <a:chExt cx="1175" cy="499"/>
              </a:xfrm>
            </p:grpSpPr>
            <p:sp>
              <p:nvSpPr>
                <p:cNvPr id="10292" name="Rectangle 24"/>
                <p:cNvSpPr>
                  <a:spLocks noChangeArrowheads="1"/>
                </p:cNvSpPr>
                <p:nvPr/>
              </p:nvSpPr>
              <p:spPr bwMode="auto">
                <a:xfrm>
                  <a:off x="2670" y="499"/>
                  <a:ext cx="108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3000" b="1">
                    <a:latin typeface="Times New Roman" pitchFamily="18" charset="0"/>
                  </a:endParaRPr>
                </a:p>
                <a:p>
                  <a:pPr algn="just" eaLnBrk="0" hangingPunct="0"/>
                  <a:endParaRPr kumimoji="1" lang="en-US" altLang="zh-CN" sz="2400">
                    <a:latin typeface="Times New Roman" pitchFamily="18" charset="0"/>
                  </a:endParaRPr>
                </a:p>
              </p:txBody>
            </p:sp>
            <p:sp>
              <p:nvSpPr>
                <p:cNvPr id="10293" name="Rectangle 25"/>
                <p:cNvSpPr>
                  <a:spLocks noChangeArrowheads="1"/>
                </p:cNvSpPr>
                <p:nvPr/>
              </p:nvSpPr>
              <p:spPr bwMode="auto">
                <a:xfrm>
                  <a:off x="2627" y="499"/>
                  <a:ext cx="1175"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3" name="Group 26"/>
              <p:cNvGrpSpPr>
                <a:grpSpLocks/>
              </p:cNvGrpSpPr>
              <p:nvPr/>
            </p:nvGrpSpPr>
            <p:grpSpPr bwMode="auto">
              <a:xfrm>
                <a:off x="3802" y="499"/>
                <a:ext cx="740" cy="499"/>
                <a:chOff x="3802" y="499"/>
                <a:chExt cx="740" cy="499"/>
              </a:xfrm>
            </p:grpSpPr>
            <p:sp>
              <p:nvSpPr>
                <p:cNvPr id="10290" name="Rectangle 27"/>
                <p:cNvSpPr>
                  <a:spLocks noChangeArrowheads="1"/>
                </p:cNvSpPr>
                <p:nvPr/>
              </p:nvSpPr>
              <p:spPr bwMode="auto">
                <a:xfrm>
                  <a:off x="3845" y="499"/>
                  <a:ext cx="6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3000" b="1">
                    <a:latin typeface="Times New Roman" pitchFamily="18" charset="0"/>
                  </a:endParaRPr>
                </a:p>
                <a:p>
                  <a:pPr algn="just" eaLnBrk="0" hangingPunct="0"/>
                  <a:endParaRPr kumimoji="1" lang="en-US" altLang="zh-CN" sz="2400">
                    <a:latin typeface="Times New Roman" pitchFamily="18" charset="0"/>
                  </a:endParaRPr>
                </a:p>
              </p:txBody>
            </p:sp>
            <p:sp>
              <p:nvSpPr>
                <p:cNvPr id="10291" name="Rectangle 28"/>
                <p:cNvSpPr>
                  <a:spLocks noChangeArrowheads="1"/>
                </p:cNvSpPr>
                <p:nvPr/>
              </p:nvSpPr>
              <p:spPr bwMode="auto">
                <a:xfrm>
                  <a:off x="3802" y="499"/>
                  <a:ext cx="7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4" name="Group 29"/>
              <p:cNvGrpSpPr>
                <a:grpSpLocks/>
              </p:cNvGrpSpPr>
              <p:nvPr/>
            </p:nvGrpSpPr>
            <p:grpSpPr bwMode="auto">
              <a:xfrm>
                <a:off x="0" y="998"/>
                <a:ext cx="1621" cy="710"/>
                <a:chOff x="0" y="998"/>
                <a:chExt cx="1621" cy="710"/>
              </a:xfrm>
            </p:grpSpPr>
            <p:sp>
              <p:nvSpPr>
                <p:cNvPr id="10288" name="Rectangle 30"/>
                <p:cNvSpPr>
                  <a:spLocks noChangeArrowheads="1"/>
                </p:cNvSpPr>
                <p:nvPr/>
              </p:nvSpPr>
              <p:spPr bwMode="auto">
                <a:xfrm>
                  <a:off x="43" y="998"/>
                  <a:ext cx="1535"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400" b="1">
                      <a:latin typeface="Times New Roman" pitchFamily="18" charset="0"/>
                    </a:rPr>
                    <a:t>(</a:t>
                  </a:r>
                  <a:r>
                    <a:rPr kumimoji="1" lang="zh-CN" altLang="en-US" sz="2400" b="1">
                      <a:latin typeface="Times New Roman" pitchFamily="18" charset="0"/>
                    </a:rPr>
                    <a:t>最小</a:t>
                  </a:r>
                  <a:r>
                    <a:rPr kumimoji="1" lang="en-US" altLang="zh-CN" sz="2400" b="1">
                      <a:latin typeface="Times New Roman" pitchFamily="18" charset="0"/>
                    </a:rPr>
                    <a:t>)</a:t>
                  </a:r>
                  <a:r>
                    <a:rPr kumimoji="1" lang="zh-CN" altLang="en-US" sz="2400" b="1">
                      <a:latin typeface="Times New Roman" pitchFamily="18" charset="0"/>
                    </a:rPr>
                    <a:t>关系系统</a:t>
                  </a:r>
                  <a:endParaRPr kumimoji="1" lang="zh-CN" altLang="en-US" sz="2400">
                    <a:latin typeface="Times New Roman" pitchFamily="18" charset="0"/>
                  </a:endParaRPr>
                </a:p>
                <a:p>
                  <a:pPr algn="just" eaLnBrk="0" hangingPunct="0"/>
                  <a:endParaRPr kumimoji="1" lang="en-US" altLang="zh-CN" sz="2400">
                    <a:latin typeface="Times New Roman" pitchFamily="18" charset="0"/>
                  </a:endParaRPr>
                </a:p>
              </p:txBody>
            </p:sp>
            <p:sp>
              <p:nvSpPr>
                <p:cNvPr id="10289" name="Rectangle 31"/>
                <p:cNvSpPr>
                  <a:spLocks noChangeArrowheads="1"/>
                </p:cNvSpPr>
                <p:nvPr/>
              </p:nvSpPr>
              <p:spPr bwMode="auto">
                <a:xfrm>
                  <a:off x="0" y="998"/>
                  <a:ext cx="1621"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5" name="Group 32"/>
              <p:cNvGrpSpPr>
                <a:grpSpLocks/>
              </p:cNvGrpSpPr>
              <p:nvPr/>
            </p:nvGrpSpPr>
            <p:grpSpPr bwMode="auto">
              <a:xfrm>
                <a:off x="1621" y="998"/>
                <a:ext cx="1006" cy="710"/>
                <a:chOff x="1621" y="998"/>
                <a:chExt cx="1006" cy="710"/>
              </a:xfrm>
            </p:grpSpPr>
            <p:sp>
              <p:nvSpPr>
                <p:cNvPr id="10286" name="Rectangle 33"/>
                <p:cNvSpPr>
                  <a:spLocks noChangeArrowheads="1"/>
                </p:cNvSpPr>
                <p:nvPr/>
              </p:nvSpPr>
              <p:spPr bwMode="auto">
                <a:xfrm>
                  <a:off x="1664" y="998"/>
                  <a:ext cx="920"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3000" b="1">
                      <a:latin typeface="Times New Roman" pitchFamily="18" charset="0"/>
                    </a:rPr>
                    <a:t>表</a:t>
                  </a:r>
                  <a:endParaRPr kumimoji="1" lang="zh-CN" altLang="en-US" sz="1400">
                    <a:latin typeface="Times New Roman" pitchFamily="18" charset="0"/>
                  </a:endParaRPr>
                </a:p>
                <a:p>
                  <a:pPr algn="just" eaLnBrk="0" hangingPunct="0"/>
                  <a:endParaRPr kumimoji="1" lang="en-US" altLang="zh-CN" sz="2400">
                    <a:latin typeface="Times New Roman" pitchFamily="18" charset="0"/>
                  </a:endParaRPr>
                </a:p>
              </p:txBody>
            </p:sp>
            <p:sp>
              <p:nvSpPr>
                <p:cNvPr id="10287" name="Rectangle 34"/>
                <p:cNvSpPr>
                  <a:spLocks noChangeArrowheads="1"/>
                </p:cNvSpPr>
                <p:nvPr/>
              </p:nvSpPr>
              <p:spPr bwMode="auto">
                <a:xfrm>
                  <a:off x="1621" y="998"/>
                  <a:ext cx="1006"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6" name="Group 35"/>
              <p:cNvGrpSpPr>
                <a:grpSpLocks/>
              </p:cNvGrpSpPr>
              <p:nvPr/>
            </p:nvGrpSpPr>
            <p:grpSpPr bwMode="auto">
              <a:xfrm>
                <a:off x="2627" y="998"/>
                <a:ext cx="1175" cy="710"/>
                <a:chOff x="2627" y="998"/>
                <a:chExt cx="1175" cy="710"/>
              </a:xfrm>
            </p:grpSpPr>
            <p:sp>
              <p:nvSpPr>
                <p:cNvPr id="10284" name="Rectangle 36"/>
                <p:cNvSpPr>
                  <a:spLocks noChangeArrowheads="1"/>
                </p:cNvSpPr>
                <p:nvPr/>
              </p:nvSpPr>
              <p:spPr bwMode="auto">
                <a:xfrm>
                  <a:off x="2670" y="998"/>
                  <a:ext cx="108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2400" b="1">
                      <a:latin typeface="Times New Roman" pitchFamily="18" charset="0"/>
                    </a:rPr>
                    <a:t>选择、投影、连接</a:t>
                  </a:r>
                </a:p>
                <a:p>
                  <a:pPr algn="just" eaLnBrk="0" hangingPunct="0"/>
                  <a:endParaRPr kumimoji="1" lang="en-US" altLang="zh-CN" sz="2400">
                    <a:latin typeface="Times New Roman" pitchFamily="18" charset="0"/>
                  </a:endParaRPr>
                </a:p>
              </p:txBody>
            </p:sp>
            <p:sp>
              <p:nvSpPr>
                <p:cNvPr id="10285" name="Rectangle 37"/>
                <p:cNvSpPr>
                  <a:spLocks noChangeArrowheads="1"/>
                </p:cNvSpPr>
                <p:nvPr/>
              </p:nvSpPr>
              <p:spPr bwMode="auto">
                <a:xfrm>
                  <a:off x="2627" y="998"/>
                  <a:ext cx="1175"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7" name="Group 38"/>
              <p:cNvGrpSpPr>
                <a:grpSpLocks/>
              </p:cNvGrpSpPr>
              <p:nvPr/>
            </p:nvGrpSpPr>
            <p:grpSpPr bwMode="auto">
              <a:xfrm>
                <a:off x="3802" y="998"/>
                <a:ext cx="740" cy="710"/>
                <a:chOff x="3802" y="998"/>
                <a:chExt cx="740" cy="710"/>
              </a:xfrm>
            </p:grpSpPr>
            <p:sp>
              <p:nvSpPr>
                <p:cNvPr id="10282" name="Rectangle 39"/>
                <p:cNvSpPr>
                  <a:spLocks noChangeArrowheads="1"/>
                </p:cNvSpPr>
                <p:nvPr/>
              </p:nvSpPr>
              <p:spPr bwMode="auto">
                <a:xfrm>
                  <a:off x="3845" y="998"/>
                  <a:ext cx="65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3000" b="1">
                    <a:latin typeface="Times New Roman" pitchFamily="18" charset="0"/>
                  </a:endParaRPr>
                </a:p>
                <a:p>
                  <a:pPr algn="just" eaLnBrk="0" hangingPunct="0"/>
                  <a:endParaRPr kumimoji="1" lang="en-US" altLang="zh-CN" sz="2400">
                    <a:latin typeface="Times New Roman" pitchFamily="18" charset="0"/>
                  </a:endParaRPr>
                </a:p>
              </p:txBody>
            </p:sp>
            <p:sp>
              <p:nvSpPr>
                <p:cNvPr id="10283" name="Rectangle 40"/>
                <p:cNvSpPr>
                  <a:spLocks noChangeArrowheads="1"/>
                </p:cNvSpPr>
                <p:nvPr/>
              </p:nvSpPr>
              <p:spPr bwMode="auto">
                <a:xfrm>
                  <a:off x="3802" y="998"/>
                  <a:ext cx="74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8" name="Group 41"/>
              <p:cNvGrpSpPr>
                <a:grpSpLocks/>
              </p:cNvGrpSpPr>
              <p:nvPr/>
            </p:nvGrpSpPr>
            <p:grpSpPr bwMode="auto">
              <a:xfrm>
                <a:off x="0" y="1708"/>
                <a:ext cx="1621" cy="499"/>
                <a:chOff x="0" y="1708"/>
                <a:chExt cx="1621" cy="499"/>
              </a:xfrm>
            </p:grpSpPr>
            <p:sp>
              <p:nvSpPr>
                <p:cNvPr id="10280" name="Rectangle 42"/>
                <p:cNvSpPr>
                  <a:spLocks noChangeArrowheads="1"/>
                </p:cNvSpPr>
                <p:nvPr/>
              </p:nvSpPr>
              <p:spPr bwMode="auto">
                <a:xfrm>
                  <a:off x="43" y="1708"/>
                  <a:ext cx="153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2400" b="1">
                      <a:latin typeface="Times New Roman" pitchFamily="18" charset="0"/>
                    </a:rPr>
                    <a:t>关系完备的系统</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10281" name="Rectangle 43"/>
                <p:cNvSpPr>
                  <a:spLocks noChangeArrowheads="1"/>
                </p:cNvSpPr>
                <p:nvPr/>
              </p:nvSpPr>
              <p:spPr bwMode="auto">
                <a:xfrm>
                  <a:off x="0" y="1708"/>
                  <a:ext cx="162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59" name="Group 44"/>
              <p:cNvGrpSpPr>
                <a:grpSpLocks/>
              </p:cNvGrpSpPr>
              <p:nvPr/>
            </p:nvGrpSpPr>
            <p:grpSpPr bwMode="auto">
              <a:xfrm>
                <a:off x="1621" y="1708"/>
                <a:ext cx="1006" cy="499"/>
                <a:chOff x="1621" y="1708"/>
                <a:chExt cx="1006" cy="499"/>
              </a:xfrm>
            </p:grpSpPr>
            <p:sp>
              <p:nvSpPr>
                <p:cNvPr id="10278" name="Rectangle 45"/>
                <p:cNvSpPr>
                  <a:spLocks noChangeArrowheads="1"/>
                </p:cNvSpPr>
                <p:nvPr/>
              </p:nvSpPr>
              <p:spPr bwMode="auto">
                <a:xfrm>
                  <a:off x="1664" y="1708"/>
                  <a:ext cx="92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3000" b="1">
                      <a:latin typeface="Times New Roman" pitchFamily="18" charset="0"/>
                    </a:rPr>
                    <a:t>表</a:t>
                  </a:r>
                  <a:endParaRPr kumimoji="1" lang="zh-CN" altLang="en-US" sz="1600" b="1">
                    <a:latin typeface="Times New Roman" pitchFamily="18" charset="0"/>
                  </a:endParaRPr>
                </a:p>
                <a:p>
                  <a:pPr algn="just" eaLnBrk="0" hangingPunct="0"/>
                  <a:endParaRPr kumimoji="1" lang="en-US" altLang="zh-CN" sz="2400">
                    <a:latin typeface="Times New Roman" pitchFamily="18" charset="0"/>
                  </a:endParaRPr>
                </a:p>
              </p:txBody>
            </p:sp>
            <p:sp>
              <p:nvSpPr>
                <p:cNvPr id="10279" name="Rectangle 46"/>
                <p:cNvSpPr>
                  <a:spLocks noChangeArrowheads="1"/>
                </p:cNvSpPr>
                <p:nvPr/>
              </p:nvSpPr>
              <p:spPr bwMode="auto">
                <a:xfrm>
                  <a:off x="1621" y="1708"/>
                  <a:ext cx="100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0" name="Group 47"/>
              <p:cNvGrpSpPr>
                <a:grpSpLocks/>
              </p:cNvGrpSpPr>
              <p:nvPr/>
            </p:nvGrpSpPr>
            <p:grpSpPr bwMode="auto">
              <a:xfrm>
                <a:off x="2627" y="1708"/>
                <a:ext cx="1175" cy="499"/>
                <a:chOff x="2627" y="1708"/>
                <a:chExt cx="1175" cy="499"/>
              </a:xfrm>
            </p:grpSpPr>
            <p:sp>
              <p:nvSpPr>
                <p:cNvPr id="10276" name="Rectangle 48"/>
                <p:cNvSpPr>
                  <a:spLocks noChangeArrowheads="1"/>
                </p:cNvSpPr>
                <p:nvPr/>
              </p:nvSpPr>
              <p:spPr bwMode="auto">
                <a:xfrm>
                  <a:off x="2670" y="1708"/>
                  <a:ext cx="108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0277" name="Rectangle 49"/>
                <p:cNvSpPr>
                  <a:spLocks noChangeArrowheads="1"/>
                </p:cNvSpPr>
                <p:nvPr/>
              </p:nvSpPr>
              <p:spPr bwMode="auto">
                <a:xfrm>
                  <a:off x="2627" y="1708"/>
                  <a:ext cx="1175"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1" name="Group 50"/>
              <p:cNvGrpSpPr>
                <a:grpSpLocks/>
              </p:cNvGrpSpPr>
              <p:nvPr/>
            </p:nvGrpSpPr>
            <p:grpSpPr bwMode="auto">
              <a:xfrm>
                <a:off x="3802" y="1708"/>
                <a:ext cx="740" cy="499"/>
                <a:chOff x="3802" y="1708"/>
                <a:chExt cx="740" cy="499"/>
              </a:xfrm>
            </p:grpSpPr>
            <p:sp>
              <p:nvSpPr>
                <p:cNvPr id="10274" name="Rectangle 51"/>
                <p:cNvSpPr>
                  <a:spLocks noChangeArrowheads="1"/>
                </p:cNvSpPr>
                <p:nvPr/>
              </p:nvSpPr>
              <p:spPr bwMode="auto">
                <a:xfrm>
                  <a:off x="3845" y="1708"/>
                  <a:ext cx="6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3000" b="1">
                    <a:latin typeface="Times New Roman" pitchFamily="18" charset="0"/>
                  </a:endParaRPr>
                </a:p>
                <a:p>
                  <a:pPr algn="just" eaLnBrk="0" hangingPunct="0"/>
                  <a:endParaRPr kumimoji="1" lang="en-US" altLang="zh-CN" sz="2400">
                    <a:latin typeface="Times New Roman" pitchFamily="18" charset="0"/>
                  </a:endParaRPr>
                </a:p>
              </p:txBody>
            </p:sp>
            <p:sp>
              <p:nvSpPr>
                <p:cNvPr id="10275" name="Rectangle 52"/>
                <p:cNvSpPr>
                  <a:spLocks noChangeArrowheads="1"/>
                </p:cNvSpPr>
                <p:nvPr/>
              </p:nvSpPr>
              <p:spPr bwMode="auto">
                <a:xfrm>
                  <a:off x="3802" y="1708"/>
                  <a:ext cx="7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2" name="Group 53"/>
              <p:cNvGrpSpPr>
                <a:grpSpLocks/>
              </p:cNvGrpSpPr>
              <p:nvPr/>
            </p:nvGrpSpPr>
            <p:grpSpPr bwMode="auto">
              <a:xfrm>
                <a:off x="0" y="2207"/>
                <a:ext cx="1621" cy="499"/>
                <a:chOff x="0" y="2207"/>
                <a:chExt cx="1621" cy="499"/>
              </a:xfrm>
            </p:grpSpPr>
            <p:sp>
              <p:nvSpPr>
                <p:cNvPr id="10272" name="Rectangle 54"/>
                <p:cNvSpPr>
                  <a:spLocks noChangeArrowheads="1"/>
                </p:cNvSpPr>
                <p:nvPr/>
              </p:nvSpPr>
              <p:spPr bwMode="auto">
                <a:xfrm>
                  <a:off x="43" y="2207"/>
                  <a:ext cx="153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2400" b="1">
                      <a:latin typeface="Times New Roman" pitchFamily="18" charset="0"/>
                    </a:rPr>
                    <a:t>全关系系统</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0273" name="Rectangle 55"/>
                <p:cNvSpPr>
                  <a:spLocks noChangeArrowheads="1"/>
                </p:cNvSpPr>
                <p:nvPr/>
              </p:nvSpPr>
              <p:spPr bwMode="auto">
                <a:xfrm>
                  <a:off x="0" y="2207"/>
                  <a:ext cx="162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3" name="Group 56"/>
              <p:cNvGrpSpPr>
                <a:grpSpLocks/>
              </p:cNvGrpSpPr>
              <p:nvPr/>
            </p:nvGrpSpPr>
            <p:grpSpPr bwMode="auto">
              <a:xfrm>
                <a:off x="1621" y="2207"/>
                <a:ext cx="1006" cy="499"/>
                <a:chOff x="1621" y="2207"/>
                <a:chExt cx="1006" cy="499"/>
              </a:xfrm>
            </p:grpSpPr>
            <p:sp>
              <p:nvSpPr>
                <p:cNvPr id="10270" name="Rectangle 57"/>
                <p:cNvSpPr>
                  <a:spLocks noChangeArrowheads="1"/>
                </p:cNvSpPr>
                <p:nvPr/>
              </p:nvSpPr>
              <p:spPr bwMode="auto">
                <a:xfrm>
                  <a:off x="1664" y="2207"/>
                  <a:ext cx="92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0271" name="Rectangle 58"/>
                <p:cNvSpPr>
                  <a:spLocks noChangeArrowheads="1"/>
                </p:cNvSpPr>
                <p:nvPr/>
              </p:nvSpPr>
              <p:spPr bwMode="auto">
                <a:xfrm>
                  <a:off x="1621" y="2207"/>
                  <a:ext cx="100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4" name="Group 59"/>
              <p:cNvGrpSpPr>
                <a:grpSpLocks/>
              </p:cNvGrpSpPr>
              <p:nvPr/>
            </p:nvGrpSpPr>
            <p:grpSpPr bwMode="auto">
              <a:xfrm>
                <a:off x="2627" y="2207"/>
                <a:ext cx="1175" cy="499"/>
                <a:chOff x="2627" y="2207"/>
                <a:chExt cx="1175" cy="499"/>
              </a:xfrm>
            </p:grpSpPr>
            <p:sp>
              <p:nvSpPr>
                <p:cNvPr id="10268" name="Rectangle 60"/>
                <p:cNvSpPr>
                  <a:spLocks noChangeArrowheads="1"/>
                </p:cNvSpPr>
                <p:nvPr/>
              </p:nvSpPr>
              <p:spPr bwMode="auto">
                <a:xfrm>
                  <a:off x="2670" y="2207"/>
                  <a:ext cx="108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1000">
                    <a:latin typeface="Times New Roman" pitchFamily="18" charset="0"/>
                  </a:endParaRPr>
                </a:p>
                <a:p>
                  <a:pPr algn="ct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0269" name="Rectangle 61"/>
                <p:cNvSpPr>
                  <a:spLocks noChangeArrowheads="1"/>
                </p:cNvSpPr>
                <p:nvPr/>
              </p:nvSpPr>
              <p:spPr bwMode="auto">
                <a:xfrm>
                  <a:off x="2627" y="2207"/>
                  <a:ext cx="1175"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0265" name="Group 62"/>
              <p:cNvGrpSpPr>
                <a:grpSpLocks/>
              </p:cNvGrpSpPr>
              <p:nvPr/>
            </p:nvGrpSpPr>
            <p:grpSpPr bwMode="auto">
              <a:xfrm>
                <a:off x="3802" y="2207"/>
                <a:ext cx="740" cy="499"/>
                <a:chOff x="3802" y="2207"/>
                <a:chExt cx="740" cy="499"/>
              </a:xfrm>
            </p:grpSpPr>
            <p:sp>
              <p:nvSpPr>
                <p:cNvPr id="10266" name="Rectangle 63"/>
                <p:cNvSpPr>
                  <a:spLocks noChangeArrowheads="1"/>
                </p:cNvSpPr>
                <p:nvPr/>
              </p:nvSpPr>
              <p:spPr bwMode="auto">
                <a:xfrm>
                  <a:off x="3845" y="2207"/>
                  <a:ext cx="6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3000" b="1">
                      <a:latin typeface="Times New Roman" pitchFamily="18" charset="0"/>
                      <a:sym typeface="Symbol" pitchFamily="18" charset="2"/>
                    </a:rPr>
                    <a:t></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0267" name="Rectangle 64"/>
                <p:cNvSpPr>
                  <a:spLocks noChangeArrowheads="1"/>
                </p:cNvSpPr>
                <p:nvPr/>
              </p:nvSpPr>
              <p:spPr bwMode="auto">
                <a:xfrm>
                  <a:off x="3802" y="2207"/>
                  <a:ext cx="7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0245" name="Rectangle 65"/>
            <p:cNvSpPr>
              <a:spLocks noChangeArrowheads="1"/>
            </p:cNvSpPr>
            <p:nvPr/>
          </p:nvSpPr>
          <p:spPr bwMode="auto">
            <a:xfrm>
              <a:off x="-3" y="-3"/>
              <a:ext cx="4548" cy="271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日期占位符 1"/>
          <p:cNvSpPr>
            <a:spLocks noGrp="1"/>
          </p:cNvSpPr>
          <p:nvPr>
            <p:ph type="dt" sz="half" idx="10"/>
          </p:nvPr>
        </p:nvSpPr>
        <p:spPr/>
        <p:txBody>
          <a:bodyPr/>
          <a:lstStyle/>
          <a:p>
            <a:fld id="{C9A6A4FC-EADB-44B1-8010-E18418BEAE0B}"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10</a:t>
            </a:fld>
            <a:endParaRPr lang="en-US" altLang="zh-CN"/>
          </a:p>
        </p:txBody>
      </p:sp>
    </p:spTree>
    <p:extLst>
      <p:ext uri="{BB962C8B-B14F-4D97-AF65-F5344CB8AC3E}">
        <p14:creationId xmlns:p14="http://schemas.microsoft.com/office/powerpoint/2010/main" val="41008061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P290</a:t>
            </a:r>
            <a:r>
              <a:rPr lang="zh-CN" altLang="en-US" dirty="0" smtClean="0"/>
              <a:t>， </a:t>
            </a:r>
            <a:r>
              <a:rPr lang="en-US" altLang="zh-CN" dirty="0" smtClean="0"/>
              <a:t>2</a:t>
            </a:r>
            <a:r>
              <a:rPr lang="zh-CN" altLang="en-US" dirty="0" smtClean="0"/>
              <a:t>，</a:t>
            </a:r>
            <a:r>
              <a:rPr lang="en-US" altLang="zh-CN" dirty="0" smtClean="0"/>
              <a:t>3</a:t>
            </a:r>
            <a:r>
              <a:rPr lang="zh-CN" altLang="en-US" dirty="0" smtClean="0"/>
              <a:t>，</a:t>
            </a:r>
            <a:r>
              <a:rPr lang="en-US" altLang="zh-CN" smtClean="0"/>
              <a:t>5</a:t>
            </a:r>
            <a:endParaRPr lang="zh-CN" altLang="en-US"/>
          </a:p>
        </p:txBody>
      </p:sp>
      <p:sp>
        <p:nvSpPr>
          <p:cNvPr id="4" name="页脚占位符 3"/>
          <p:cNvSpPr>
            <a:spLocks noGrp="1"/>
          </p:cNvSpPr>
          <p:nvPr>
            <p:ph type="ftr" sz="quarter" idx="11"/>
          </p:nvPr>
        </p:nvSpPr>
        <p:spPr/>
        <p:txBody>
          <a:bodyPr/>
          <a:lstStyle/>
          <a:p>
            <a:r>
              <a:rPr lang="en-US" altLang="zh-CN" smtClean="0"/>
              <a:t>An Introduction to Database System / 100</a:t>
            </a:r>
            <a:endParaRPr lang="en-US" altLang="zh-CN"/>
          </a:p>
        </p:txBody>
      </p:sp>
      <p:sp>
        <p:nvSpPr>
          <p:cNvPr id="5" name="日期占位符 4"/>
          <p:cNvSpPr>
            <a:spLocks noGrp="1"/>
          </p:cNvSpPr>
          <p:nvPr>
            <p:ph type="dt" sz="half" idx="10"/>
          </p:nvPr>
        </p:nvSpPr>
        <p:spPr/>
        <p:txBody>
          <a:bodyPr/>
          <a:lstStyle/>
          <a:p>
            <a:fld id="{994836EC-8C7B-467C-AD3E-5EDBB7EBFC5A}" type="datetime1">
              <a:rPr lang="zh-CN" altLang="en-US" smtClean="0"/>
              <a:t>2017/12/5</a:t>
            </a:fld>
            <a:endParaRPr lang="en-US" altLang="zh-CN"/>
          </a:p>
        </p:txBody>
      </p:sp>
      <p:sp>
        <p:nvSpPr>
          <p:cNvPr id="6" name="灯片编号占位符 5"/>
          <p:cNvSpPr>
            <a:spLocks noGrp="1"/>
          </p:cNvSpPr>
          <p:nvPr>
            <p:ph type="sldNum" sz="quarter" idx="12"/>
          </p:nvPr>
        </p:nvSpPr>
        <p:spPr/>
        <p:txBody>
          <a:bodyPr/>
          <a:lstStyle/>
          <a:p>
            <a:pPr>
              <a:defRPr/>
            </a:pPr>
            <a:fld id="{6AEA1F7F-103C-4018-A2EE-7837F7556219}" type="slidenum">
              <a:rPr lang="en-US" altLang="zh-CN" smtClean="0"/>
              <a:pPr>
                <a:defRPr/>
              </a:pPr>
              <a:t>100</a:t>
            </a:fld>
            <a:endParaRPr lang="en-US" altLang="zh-CN"/>
          </a:p>
        </p:txBody>
      </p:sp>
    </p:spTree>
    <p:extLst>
      <p:ext uri="{BB962C8B-B14F-4D97-AF65-F5344CB8AC3E}">
        <p14:creationId xmlns:p14="http://schemas.microsoft.com/office/powerpoint/2010/main" val="343678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sz="3200" dirty="0">
                <a:ea typeface="宋体" pitchFamily="2" charset="-122"/>
              </a:rPr>
              <a:t>9.1 </a:t>
            </a:r>
            <a:r>
              <a:rPr lang="zh-CN" altLang="en-US" sz="3200" dirty="0">
                <a:ea typeface="宋体" pitchFamily="2" charset="-122"/>
              </a:rPr>
              <a:t>关系数据库系统的查询处理</a:t>
            </a:r>
          </a:p>
        </p:txBody>
      </p:sp>
      <p:sp>
        <p:nvSpPr>
          <p:cNvPr id="399363" name="Rectangle 3"/>
          <p:cNvSpPr>
            <a:spLocks noGrp="1" noChangeArrowheads="1"/>
          </p:cNvSpPr>
          <p:nvPr>
            <p:ph idx="1"/>
          </p:nvPr>
        </p:nvSpPr>
        <p:spPr>
          <a:xfrm>
            <a:off x="457200" y="1772817"/>
            <a:ext cx="8229600" cy="4551784"/>
          </a:xfrm>
        </p:spPr>
        <p:txBody>
          <a:bodyPr/>
          <a:lstStyle/>
          <a:p>
            <a:pPr>
              <a:lnSpc>
                <a:spcPct val="190000"/>
              </a:lnSpc>
            </a:pPr>
            <a:r>
              <a:rPr lang="en-US" altLang="zh-CN" b="1" dirty="0" smtClean="0">
                <a:ea typeface="宋体" pitchFamily="2" charset="-122"/>
              </a:rPr>
              <a:t>9.1.0 </a:t>
            </a:r>
            <a:r>
              <a:rPr lang="zh-CN" altLang="en-US" b="1" dirty="0" smtClean="0">
                <a:ea typeface="宋体" pitchFamily="2" charset="-122"/>
              </a:rPr>
              <a:t>关系系统定义</a:t>
            </a:r>
            <a:endParaRPr lang="en-US" altLang="zh-CN" b="1" dirty="0" smtClean="0">
              <a:ea typeface="宋体" pitchFamily="2" charset="-122"/>
            </a:endParaRPr>
          </a:p>
          <a:p>
            <a:pPr>
              <a:lnSpc>
                <a:spcPct val="190000"/>
              </a:lnSpc>
            </a:pPr>
            <a:r>
              <a:rPr lang="en-US" altLang="zh-CN" b="1" dirty="0" smtClean="0">
                <a:solidFill>
                  <a:srgbClr val="3333FF"/>
                </a:solidFill>
                <a:ea typeface="宋体" pitchFamily="2" charset="-122"/>
              </a:rPr>
              <a:t>9.1.1  </a:t>
            </a:r>
            <a:r>
              <a:rPr lang="zh-CN" altLang="en-US" b="1" dirty="0">
                <a:solidFill>
                  <a:srgbClr val="3333FF"/>
                </a:solidFill>
                <a:ea typeface="宋体" pitchFamily="2" charset="-122"/>
              </a:rPr>
              <a:t>查询处理步骤</a:t>
            </a:r>
          </a:p>
          <a:p>
            <a:pPr>
              <a:lnSpc>
                <a:spcPct val="190000"/>
              </a:lnSpc>
            </a:pPr>
            <a:r>
              <a:rPr lang="en-US" altLang="zh-CN" b="1" dirty="0">
                <a:ea typeface="宋体" pitchFamily="2" charset="-122"/>
              </a:rPr>
              <a:t>9.1.2  </a:t>
            </a:r>
            <a:r>
              <a:rPr lang="zh-CN" altLang="en-US" b="1" dirty="0">
                <a:ea typeface="宋体" pitchFamily="2" charset="-122"/>
              </a:rPr>
              <a:t>实现查询操作的算法示例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2DBAA404-BFFD-4A81-8457-80B0BA3F9D2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zh-CN">
                <a:ea typeface="宋体" pitchFamily="2" charset="-122"/>
              </a:rPr>
              <a:t>9.1.1  </a:t>
            </a:r>
            <a:r>
              <a:rPr lang="zh-CN" altLang="en-US">
                <a:ea typeface="宋体" pitchFamily="2" charset="-122"/>
              </a:rPr>
              <a:t>查询处理步骤</a:t>
            </a:r>
          </a:p>
        </p:txBody>
      </p:sp>
      <p:sp>
        <p:nvSpPr>
          <p:cNvPr id="403459" name="Rectangle 3"/>
          <p:cNvSpPr>
            <a:spLocks noGrp="1" noChangeArrowheads="1"/>
          </p:cNvSpPr>
          <p:nvPr>
            <p:ph idx="1"/>
          </p:nvPr>
        </p:nvSpPr>
        <p:spPr/>
        <p:txBody>
          <a:bodyPr/>
          <a:lstStyle/>
          <a:p>
            <a:pPr>
              <a:lnSpc>
                <a:spcPct val="130000"/>
              </a:lnSpc>
            </a:pPr>
            <a:r>
              <a:rPr lang="en-US" altLang="zh-CN" b="1">
                <a:ea typeface="宋体" pitchFamily="2" charset="-122"/>
              </a:rPr>
              <a:t>RDBMS</a:t>
            </a:r>
            <a:r>
              <a:rPr lang="zh-CN" altLang="en-US" b="1">
                <a:ea typeface="宋体" pitchFamily="2" charset="-122"/>
              </a:rPr>
              <a:t>查询处理阶段 ：</a:t>
            </a:r>
            <a:r>
              <a:rPr lang="zh-CN" altLang="en-US">
                <a:ea typeface="宋体" pitchFamily="2" charset="-122"/>
              </a:rPr>
              <a:t> </a:t>
            </a:r>
          </a:p>
          <a:p>
            <a:pPr lvl="1">
              <a:lnSpc>
                <a:spcPct val="130000"/>
              </a:lnSpc>
              <a:buFont typeface="Wingdings" pitchFamily="2" charset="2"/>
              <a:buNone/>
            </a:pPr>
            <a:r>
              <a:rPr lang="en-US" altLang="zh-CN" sz="2800">
                <a:ea typeface="宋体" pitchFamily="2" charset="-122"/>
              </a:rPr>
              <a:t>1. </a:t>
            </a:r>
            <a:r>
              <a:rPr lang="zh-CN" altLang="en-US" sz="2800">
                <a:ea typeface="宋体" pitchFamily="2" charset="-122"/>
              </a:rPr>
              <a:t>查询分析</a:t>
            </a:r>
          </a:p>
          <a:p>
            <a:pPr lvl="1">
              <a:lnSpc>
                <a:spcPct val="130000"/>
              </a:lnSpc>
              <a:buFont typeface="Wingdings" pitchFamily="2" charset="2"/>
              <a:buNone/>
            </a:pPr>
            <a:r>
              <a:rPr lang="en-US" altLang="zh-CN" sz="2800">
                <a:ea typeface="宋体" pitchFamily="2" charset="-122"/>
              </a:rPr>
              <a:t>2. </a:t>
            </a:r>
            <a:r>
              <a:rPr lang="zh-CN" altLang="en-US" sz="2800">
                <a:ea typeface="宋体" pitchFamily="2" charset="-122"/>
              </a:rPr>
              <a:t>查询检查</a:t>
            </a:r>
          </a:p>
          <a:p>
            <a:pPr lvl="1">
              <a:lnSpc>
                <a:spcPct val="130000"/>
              </a:lnSpc>
              <a:buFont typeface="Wingdings" pitchFamily="2" charset="2"/>
              <a:buNone/>
            </a:pPr>
            <a:r>
              <a:rPr lang="en-US" altLang="zh-CN" sz="2800">
                <a:ea typeface="宋体" pitchFamily="2" charset="-122"/>
              </a:rPr>
              <a:t>3. </a:t>
            </a:r>
            <a:r>
              <a:rPr lang="zh-CN" altLang="en-US" sz="2800">
                <a:ea typeface="宋体" pitchFamily="2" charset="-122"/>
              </a:rPr>
              <a:t>查询优化 </a:t>
            </a:r>
          </a:p>
          <a:p>
            <a:pPr lvl="1">
              <a:lnSpc>
                <a:spcPct val="130000"/>
              </a:lnSpc>
              <a:buFont typeface="Wingdings" pitchFamily="2" charset="2"/>
              <a:buNone/>
            </a:pPr>
            <a:r>
              <a:rPr lang="en-US" altLang="zh-CN" sz="2800">
                <a:ea typeface="宋体" pitchFamily="2" charset="-122"/>
              </a:rPr>
              <a:t>4. </a:t>
            </a:r>
            <a:r>
              <a:rPr lang="zh-CN" altLang="en-US" sz="2800">
                <a:ea typeface="宋体" pitchFamily="2" charset="-122"/>
              </a:rPr>
              <a:t>查询执行</a:t>
            </a:r>
            <a:r>
              <a:rPr lang="zh-CN" altLang="en-US">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396BEC9D-FB2B-4B25-B65C-5909B66B852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en-US" sz="3200">
                <a:ea typeface="宋体" pitchFamily="2" charset="-122"/>
              </a:rPr>
              <a:t>查询处理步骤（续）</a:t>
            </a:r>
          </a:p>
        </p:txBody>
      </p:sp>
      <p:sp>
        <p:nvSpPr>
          <p:cNvPr id="6"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08580" name="Picture 4" descr="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7" y="1196752"/>
            <a:ext cx="5196031"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8581" name="Text Box 5"/>
          <p:cNvSpPr txBox="1">
            <a:spLocks noChangeArrowheads="1"/>
          </p:cNvSpPr>
          <p:nvPr/>
        </p:nvSpPr>
        <p:spPr bwMode="auto">
          <a:xfrm>
            <a:off x="3352800" y="6021288"/>
            <a:ext cx="14033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zh-CN" altLang="en-US" sz="1600" b="0" dirty="0"/>
              <a:t>查询处理步骤</a:t>
            </a:r>
          </a:p>
        </p:txBody>
      </p:sp>
      <p:sp>
        <p:nvSpPr>
          <p:cNvPr id="2" name="日期占位符 1"/>
          <p:cNvSpPr>
            <a:spLocks noGrp="1"/>
          </p:cNvSpPr>
          <p:nvPr>
            <p:ph type="dt" sz="half" idx="10"/>
          </p:nvPr>
        </p:nvSpPr>
        <p:spPr/>
        <p:txBody>
          <a:bodyPr/>
          <a:lstStyle/>
          <a:p>
            <a:fld id="{3C8ADAF8-044F-461B-A93C-22C093BCFDA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sz="3200">
                <a:ea typeface="宋体" pitchFamily="2" charset="-122"/>
              </a:rPr>
              <a:t>1. </a:t>
            </a:r>
            <a:r>
              <a:rPr lang="zh-CN" altLang="en-US" sz="3200">
                <a:ea typeface="宋体" pitchFamily="2" charset="-122"/>
              </a:rPr>
              <a:t>查询分析</a:t>
            </a:r>
          </a:p>
        </p:txBody>
      </p:sp>
      <p:sp>
        <p:nvSpPr>
          <p:cNvPr id="404483" name="Rectangle 3"/>
          <p:cNvSpPr>
            <a:spLocks noGrp="1" noChangeArrowheads="1"/>
          </p:cNvSpPr>
          <p:nvPr>
            <p:ph idx="1"/>
          </p:nvPr>
        </p:nvSpPr>
        <p:spPr/>
        <p:txBody>
          <a:bodyPr/>
          <a:lstStyle/>
          <a:p>
            <a:r>
              <a:rPr lang="zh-CN" altLang="en-US" dirty="0">
                <a:ea typeface="宋体" pitchFamily="2" charset="-122"/>
              </a:rPr>
              <a:t>对查询语句进行扫描、词法分析和语法分析 </a:t>
            </a:r>
          </a:p>
          <a:p>
            <a:endParaRPr lang="zh-CN" altLang="en-US" dirty="0">
              <a:ea typeface="宋体" pitchFamily="2" charset="-122"/>
            </a:endParaRPr>
          </a:p>
          <a:p>
            <a:r>
              <a:rPr lang="zh-CN" altLang="en-US" dirty="0">
                <a:ea typeface="宋体" pitchFamily="2" charset="-122"/>
              </a:rPr>
              <a:t>从查询语句中识别出语言符号 </a:t>
            </a:r>
          </a:p>
          <a:p>
            <a:endParaRPr lang="zh-CN" altLang="en-US" dirty="0">
              <a:ea typeface="宋体" pitchFamily="2" charset="-122"/>
            </a:endParaRPr>
          </a:p>
          <a:p>
            <a:r>
              <a:rPr lang="zh-CN" altLang="en-US" dirty="0">
                <a:ea typeface="宋体" pitchFamily="2" charset="-122"/>
              </a:rPr>
              <a:t>进行语法检查和语法分析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C0DC274-F2ED-42B8-9B2D-99A3C9E5536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sz="3200">
                <a:ea typeface="宋体" pitchFamily="2" charset="-122"/>
              </a:rPr>
              <a:t>2. </a:t>
            </a:r>
            <a:r>
              <a:rPr lang="zh-CN" altLang="en-US" sz="3200">
                <a:ea typeface="宋体" pitchFamily="2" charset="-122"/>
              </a:rPr>
              <a:t>查询检查 </a:t>
            </a:r>
          </a:p>
        </p:txBody>
      </p:sp>
      <p:sp>
        <p:nvSpPr>
          <p:cNvPr id="406531" name="Rectangle 3"/>
          <p:cNvSpPr>
            <a:spLocks noGrp="1" noChangeArrowheads="1"/>
          </p:cNvSpPr>
          <p:nvPr>
            <p:ph idx="1"/>
          </p:nvPr>
        </p:nvSpPr>
        <p:spPr>
          <a:xfrm>
            <a:off x="457200" y="1412776"/>
            <a:ext cx="8229600" cy="4911824"/>
          </a:xfrm>
        </p:spPr>
        <p:txBody>
          <a:bodyPr/>
          <a:lstStyle/>
          <a:p>
            <a:pPr>
              <a:lnSpc>
                <a:spcPct val="90000"/>
              </a:lnSpc>
            </a:pPr>
            <a:r>
              <a:rPr lang="zh-CN" altLang="en-US" sz="2400" dirty="0">
                <a:ea typeface="宋体" pitchFamily="2" charset="-122"/>
              </a:rPr>
              <a:t>根据数据字典对合法的查询语句进行语义检查 </a:t>
            </a:r>
          </a:p>
          <a:p>
            <a:pPr>
              <a:lnSpc>
                <a:spcPct val="90000"/>
              </a:lnSpc>
            </a:pPr>
            <a:endParaRPr lang="zh-CN" altLang="en-US" sz="2400" dirty="0">
              <a:ea typeface="宋体" pitchFamily="2" charset="-122"/>
            </a:endParaRPr>
          </a:p>
          <a:p>
            <a:pPr>
              <a:lnSpc>
                <a:spcPct val="90000"/>
              </a:lnSpc>
            </a:pPr>
            <a:r>
              <a:rPr lang="zh-CN" altLang="en-US" sz="2400" dirty="0">
                <a:ea typeface="宋体" pitchFamily="2" charset="-122"/>
              </a:rPr>
              <a:t>根据数据字典中的用户权限和完整性约束定义对用户的存取权限进行检查 </a:t>
            </a:r>
          </a:p>
          <a:p>
            <a:pPr>
              <a:lnSpc>
                <a:spcPct val="90000"/>
              </a:lnSpc>
            </a:pPr>
            <a:endParaRPr lang="zh-CN" altLang="en-US" sz="2400" dirty="0">
              <a:ea typeface="宋体" pitchFamily="2" charset="-122"/>
            </a:endParaRPr>
          </a:p>
          <a:p>
            <a:pPr>
              <a:lnSpc>
                <a:spcPct val="90000"/>
              </a:lnSpc>
            </a:pPr>
            <a:r>
              <a:rPr lang="zh-CN" altLang="en-US" sz="2400" dirty="0">
                <a:ea typeface="宋体" pitchFamily="2" charset="-122"/>
              </a:rPr>
              <a:t>检查通过后把</a:t>
            </a:r>
            <a:r>
              <a:rPr lang="en-US" altLang="zh-CN" sz="2400" dirty="0">
                <a:ea typeface="宋体" pitchFamily="2" charset="-122"/>
              </a:rPr>
              <a:t>SQL</a:t>
            </a:r>
            <a:r>
              <a:rPr lang="zh-CN" altLang="en-US" sz="2400" dirty="0">
                <a:ea typeface="宋体" pitchFamily="2" charset="-122"/>
              </a:rPr>
              <a:t>查询语句转换成等价的关系代数表达式 </a:t>
            </a:r>
          </a:p>
          <a:p>
            <a:pPr>
              <a:lnSpc>
                <a:spcPct val="90000"/>
              </a:lnSpc>
            </a:pPr>
            <a:endParaRPr lang="zh-CN" altLang="en-US" sz="2400" dirty="0">
              <a:ea typeface="宋体" pitchFamily="2" charset="-122"/>
            </a:endParaRPr>
          </a:p>
          <a:p>
            <a:pPr>
              <a:lnSpc>
                <a:spcPct val="90000"/>
              </a:lnSpc>
            </a:pPr>
            <a:r>
              <a:rPr lang="en-US" altLang="zh-CN" sz="2400" dirty="0">
                <a:ea typeface="宋体" pitchFamily="2" charset="-122"/>
              </a:rPr>
              <a:t>RDBMS</a:t>
            </a:r>
            <a:r>
              <a:rPr lang="zh-CN" altLang="en-US" sz="2400" dirty="0">
                <a:ea typeface="宋体" pitchFamily="2" charset="-122"/>
              </a:rPr>
              <a:t>一般都用查询树</a:t>
            </a:r>
            <a:r>
              <a:rPr lang="en-US" altLang="zh-CN" sz="2400" dirty="0">
                <a:ea typeface="宋体" pitchFamily="2" charset="-122"/>
              </a:rPr>
              <a:t>(</a:t>
            </a:r>
            <a:r>
              <a:rPr lang="zh-CN" altLang="en-US" sz="2400" dirty="0">
                <a:ea typeface="宋体" pitchFamily="2" charset="-122"/>
              </a:rPr>
              <a:t>语法分析树</a:t>
            </a:r>
            <a:r>
              <a:rPr lang="en-US" altLang="zh-CN" sz="2400" dirty="0">
                <a:ea typeface="宋体" pitchFamily="2" charset="-122"/>
              </a:rPr>
              <a:t>)</a:t>
            </a:r>
            <a:r>
              <a:rPr lang="zh-CN" altLang="en-US" sz="2400" dirty="0">
                <a:ea typeface="宋体" pitchFamily="2" charset="-122"/>
              </a:rPr>
              <a:t>来表示扩展的关系代数表达式 </a:t>
            </a:r>
          </a:p>
          <a:p>
            <a:pPr>
              <a:lnSpc>
                <a:spcPct val="90000"/>
              </a:lnSpc>
            </a:pPr>
            <a:endParaRPr lang="zh-CN" altLang="en-US" sz="2400" dirty="0">
              <a:ea typeface="宋体" pitchFamily="2" charset="-122"/>
            </a:endParaRPr>
          </a:p>
          <a:p>
            <a:pPr>
              <a:lnSpc>
                <a:spcPct val="90000"/>
              </a:lnSpc>
            </a:pPr>
            <a:r>
              <a:rPr lang="zh-CN" altLang="en-US" sz="2400" dirty="0">
                <a:ea typeface="宋体" pitchFamily="2" charset="-122"/>
              </a:rPr>
              <a:t>把数据库对象的外部名称转换为内部表示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0C678448-A018-41D5-B91D-C5A575BA6EB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sz="3200">
                <a:ea typeface="宋体" pitchFamily="2" charset="-122"/>
              </a:rPr>
              <a:t>3. </a:t>
            </a:r>
            <a:r>
              <a:rPr lang="zh-CN" altLang="en-US" sz="3200">
                <a:ea typeface="宋体" pitchFamily="2" charset="-122"/>
              </a:rPr>
              <a:t>查询优化</a:t>
            </a:r>
          </a:p>
        </p:txBody>
      </p:sp>
      <p:sp>
        <p:nvSpPr>
          <p:cNvPr id="407555" name="Rectangle 3"/>
          <p:cNvSpPr>
            <a:spLocks noGrp="1" noChangeArrowheads="1"/>
          </p:cNvSpPr>
          <p:nvPr>
            <p:ph idx="1"/>
          </p:nvPr>
        </p:nvSpPr>
        <p:spPr>
          <a:xfrm>
            <a:off x="457200" y="1340768"/>
            <a:ext cx="8229600" cy="4790157"/>
          </a:xfrm>
        </p:spPr>
        <p:txBody>
          <a:bodyPr/>
          <a:lstStyle/>
          <a:p>
            <a:pPr>
              <a:lnSpc>
                <a:spcPct val="120000"/>
              </a:lnSpc>
            </a:pPr>
            <a:r>
              <a:rPr lang="zh-CN" altLang="en-US" sz="2800" dirty="0">
                <a:ea typeface="宋体" pitchFamily="2" charset="-122"/>
              </a:rPr>
              <a:t>查询优化：选择一个高效执行的查询处理策略 </a:t>
            </a:r>
          </a:p>
          <a:p>
            <a:pPr>
              <a:lnSpc>
                <a:spcPct val="120000"/>
              </a:lnSpc>
            </a:pPr>
            <a:r>
              <a:rPr lang="zh-CN" altLang="en-US" sz="2800" dirty="0">
                <a:ea typeface="宋体" pitchFamily="2" charset="-122"/>
              </a:rPr>
              <a:t>查询优化分类 ：</a:t>
            </a:r>
          </a:p>
          <a:p>
            <a:pPr lvl="1">
              <a:lnSpc>
                <a:spcPct val="120000"/>
              </a:lnSpc>
            </a:pPr>
            <a:r>
              <a:rPr lang="zh-CN" altLang="en-US" sz="2400" dirty="0">
                <a:ea typeface="宋体" pitchFamily="2" charset="-122"/>
              </a:rPr>
              <a:t>代数优化：指关系代数表达式的优化</a:t>
            </a:r>
          </a:p>
          <a:p>
            <a:pPr lvl="1">
              <a:lnSpc>
                <a:spcPct val="120000"/>
              </a:lnSpc>
            </a:pPr>
            <a:r>
              <a:rPr lang="zh-CN" altLang="en-US" sz="2400" dirty="0">
                <a:ea typeface="宋体" pitchFamily="2" charset="-122"/>
              </a:rPr>
              <a:t>物理优化：指存取路径和底层操作算法的选择</a:t>
            </a:r>
          </a:p>
          <a:p>
            <a:pPr>
              <a:lnSpc>
                <a:spcPct val="120000"/>
              </a:lnSpc>
            </a:pPr>
            <a:r>
              <a:rPr lang="zh-CN" altLang="en-US" sz="2800" dirty="0">
                <a:ea typeface="宋体" pitchFamily="2" charset="-122"/>
              </a:rPr>
              <a:t>查询优化方法选择的依据：</a:t>
            </a:r>
          </a:p>
          <a:p>
            <a:pPr lvl="1">
              <a:lnSpc>
                <a:spcPct val="120000"/>
              </a:lnSpc>
            </a:pPr>
            <a:r>
              <a:rPr lang="zh-CN" altLang="en-US" sz="2400" dirty="0">
                <a:ea typeface="宋体" pitchFamily="2" charset="-122"/>
              </a:rPr>
              <a:t>基于规则</a:t>
            </a:r>
            <a:r>
              <a:rPr lang="en-US" altLang="zh-CN" sz="2400" dirty="0">
                <a:ea typeface="宋体" pitchFamily="2" charset="-122"/>
              </a:rPr>
              <a:t>(rule based)</a:t>
            </a:r>
          </a:p>
          <a:p>
            <a:pPr lvl="1">
              <a:lnSpc>
                <a:spcPct val="120000"/>
              </a:lnSpc>
            </a:pPr>
            <a:r>
              <a:rPr lang="zh-CN" altLang="en-US" sz="2400" dirty="0">
                <a:ea typeface="宋体" pitchFamily="2" charset="-122"/>
              </a:rPr>
              <a:t>基于代价</a:t>
            </a:r>
            <a:r>
              <a:rPr lang="en-US" altLang="zh-CN" sz="2400" dirty="0">
                <a:ea typeface="宋体" pitchFamily="2" charset="-122"/>
              </a:rPr>
              <a:t>(cost based)</a:t>
            </a:r>
          </a:p>
          <a:p>
            <a:pPr lvl="1">
              <a:lnSpc>
                <a:spcPct val="120000"/>
              </a:lnSpc>
            </a:pPr>
            <a:r>
              <a:rPr lang="zh-CN" altLang="en-US" sz="2400" dirty="0">
                <a:ea typeface="宋体" pitchFamily="2" charset="-122"/>
              </a:rPr>
              <a:t>基于语义</a:t>
            </a:r>
            <a:r>
              <a:rPr lang="en-US" altLang="zh-CN" sz="2400" dirty="0">
                <a:ea typeface="宋体" pitchFamily="2" charset="-122"/>
              </a:rPr>
              <a:t>(semantic based)</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A579954B-5AFB-4DB1-8947-6ACFE90F15A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sz="3200">
                <a:ea typeface="宋体" pitchFamily="2" charset="-122"/>
              </a:rPr>
              <a:t>4. </a:t>
            </a:r>
            <a:r>
              <a:rPr lang="zh-CN" altLang="en-US" sz="3200">
                <a:ea typeface="宋体" pitchFamily="2" charset="-122"/>
              </a:rPr>
              <a:t>查询执行 </a:t>
            </a:r>
          </a:p>
        </p:txBody>
      </p:sp>
      <p:sp>
        <p:nvSpPr>
          <p:cNvPr id="409603" name="Rectangle 3"/>
          <p:cNvSpPr>
            <a:spLocks noGrp="1" noChangeArrowheads="1"/>
          </p:cNvSpPr>
          <p:nvPr>
            <p:ph idx="1"/>
          </p:nvPr>
        </p:nvSpPr>
        <p:spPr/>
        <p:txBody>
          <a:bodyPr/>
          <a:lstStyle/>
          <a:p>
            <a:r>
              <a:rPr lang="zh-CN" altLang="en-US" dirty="0">
                <a:ea typeface="宋体" pitchFamily="2" charset="-122"/>
              </a:rPr>
              <a:t>依据优化器得到的执行策略生成查询计划</a:t>
            </a:r>
          </a:p>
          <a:p>
            <a:endParaRPr lang="zh-CN" altLang="en-US" dirty="0">
              <a:ea typeface="宋体" pitchFamily="2" charset="-122"/>
            </a:endParaRPr>
          </a:p>
          <a:p>
            <a:r>
              <a:rPr lang="zh-CN" altLang="en-US" dirty="0">
                <a:ea typeface="宋体" pitchFamily="2" charset="-122"/>
              </a:rPr>
              <a:t>代码生成器</a:t>
            </a:r>
            <a:r>
              <a:rPr lang="en-US" altLang="zh-CN" dirty="0">
                <a:ea typeface="宋体" pitchFamily="2" charset="-122"/>
              </a:rPr>
              <a:t>(code generator)</a:t>
            </a:r>
            <a:r>
              <a:rPr lang="zh-CN" altLang="en-US" dirty="0">
                <a:ea typeface="宋体" pitchFamily="2" charset="-122"/>
              </a:rPr>
              <a:t>生成执行查询计划的代码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4DF747B1-A17A-47A6-9239-831E5DD661D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sz="3200">
                <a:ea typeface="宋体" pitchFamily="2" charset="-122"/>
              </a:rPr>
              <a:t>9.1 </a:t>
            </a:r>
            <a:r>
              <a:rPr lang="zh-CN" altLang="en-US" sz="3200">
                <a:ea typeface="宋体" pitchFamily="2" charset="-122"/>
              </a:rPr>
              <a:t>关系数据库系统的查询处理</a:t>
            </a:r>
          </a:p>
        </p:txBody>
      </p:sp>
      <p:sp>
        <p:nvSpPr>
          <p:cNvPr id="414723" name="Rectangle 3"/>
          <p:cNvSpPr>
            <a:spLocks noGrp="1" noChangeArrowheads="1"/>
          </p:cNvSpPr>
          <p:nvPr>
            <p:ph idx="1"/>
          </p:nvPr>
        </p:nvSpPr>
        <p:spPr>
          <a:xfrm>
            <a:off x="457200" y="2060575"/>
            <a:ext cx="8229600" cy="4264025"/>
          </a:xfrm>
        </p:spPr>
        <p:txBody>
          <a:bodyPr/>
          <a:lstStyle/>
          <a:p>
            <a:pPr>
              <a:lnSpc>
                <a:spcPct val="160000"/>
              </a:lnSpc>
            </a:pPr>
            <a:r>
              <a:rPr lang="en-US" altLang="zh-CN" b="1" dirty="0" smtClean="0">
                <a:ea typeface="宋体" pitchFamily="2" charset="-122"/>
              </a:rPr>
              <a:t>9.1.0 </a:t>
            </a:r>
            <a:r>
              <a:rPr lang="zh-CN" altLang="en-US" b="1" dirty="0" smtClean="0">
                <a:ea typeface="宋体" pitchFamily="2" charset="-122"/>
              </a:rPr>
              <a:t>关系系统定义</a:t>
            </a:r>
            <a:endParaRPr lang="en-US" altLang="zh-CN" b="1" dirty="0" smtClean="0">
              <a:ea typeface="宋体" pitchFamily="2" charset="-122"/>
            </a:endParaRPr>
          </a:p>
          <a:p>
            <a:pPr>
              <a:lnSpc>
                <a:spcPct val="160000"/>
              </a:lnSpc>
            </a:pPr>
            <a:r>
              <a:rPr lang="en-US" altLang="zh-CN" b="1" dirty="0" smtClean="0">
                <a:ea typeface="宋体" pitchFamily="2" charset="-122"/>
              </a:rPr>
              <a:t>9.1.1  </a:t>
            </a:r>
            <a:r>
              <a:rPr lang="zh-CN" altLang="en-US" b="1" dirty="0">
                <a:ea typeface="宋体" pitchFamily="2" charset="-122"/>
              </a:rPr>
              <a:t>查询处理步骤</a:t>
            </a:r>
          </a:p>
          <a:p>
            <a:pPr>
              <a:lnSpc>
                <a:spcPct val="160000"/>
              </a:lnSpc>
            </a:pPr>
            <a:r>
              <a:rPr lang="en-US" altLang="zh-CN" b="1" dirty="0">
                <a:solidFill>
                  <a:srgbClr val="3333FF"/>
                </a:solidFill>
                <a:ea typeface="宋体" pitchFamily="2" charset="-122"/>
              </a:rPr>
              <a:t>9.1.2  </a:t>
            </a:r>
            <a:r>
              <a:rPr lang="zh-CN" altLang="en-US" b="1" dirty="0">
                <a:solidFill>
                  <a:srgbClr val="3333FF"/>
                </a:solidFill>
                <a:ea typeface="宋体" pitchFamily="2" charset="-122"/>
              </a:rPr>
              <a:t>实现查询操作的算法示例</a:t>
            </a:r>
            <a:r>
              <a:rPr lang="zh-CN" altLang="en-US" sz="3200" b="1" dirty="0">
                <a:solidFill>
                  <a:srgbClr val="3333FF"/>
                </a:solidFill>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F68CC4CA-9046-4F86-9C8A-F79C47F1867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sz="3200">
                <a:ea typeface="宋体" pitchFamily="2" charset="-122"/>
              </a:rPr>
              <a:t>9.1.2  </a:t>
            </a:r>
            <a:r>
              <a:rPr lang="zh-CN" altLang="en-US" sz="3200">
                <a:ea typeface="宋体" pitchFamily="2" charset="-122"/>
              </a:rPr>
              <a:t>实现查询操作的算法示例</a:t>
            </a:r>
            <a:r>
              <a:rPr lang="zh-CN" altLang="en-US">
                <a:solidFill>
                  <a:srgbClr val="3333FF"/>
                </a:solidFill>
                <a:ea typeface="宋体" pitchFamily="2" charset="-122"/>
              </a:rPr>
              <a:t> </a:t>
            </a:r>
          </a:p>
        </p:txBody>
      </p:sp>
      <p:sp>
        <p:nvSpPr>
          <p:cNvPr id="412675" name="Rectangle 3"/>
          <p:cNvSpPr>
            <a:spLocks noGrp="1" noChangeArrowheads="1"/>
          </p:cNvSpPr>
          <p:nvPr>
            <p:ph idx="1"/>
          </p:nvPr>
        </p:nvSpPr>
        <p:spPr/>
        <p:txBody>
          <a:bodyPr/>
          <a:lstStyle/>
          <a:p>
            <a:r>
              <a:rPr lang="zh-CN" altLang="en-US">
                <a:ea typeface="宋体" pitchFamily="2" charset="-122"/>
              </a:rPr>
              <a:t>一、 选择操作的实现 </a:t>
            </a:r>
          </a:p>
          <a:p>
            <a:endParaRPr lang="zh-CN" altLang="en-US">
              <a:ea typeface="宋体" pitchFamily="2" charset="-122"/>
            </a:endParaRPr>
          </a:p>
          <a:p>
            <a:r>
              <a:rPr lang="zh-CN" altLang="en-US">
                <a:ea typeface="宋体" pitchFamily="2" charset="-122"/>
              </a:rPr>
              <a:t>二、 连接操作的实现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D0763A48-7B18-4C8E-ABC6-4D3A179713C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zh-CN" altLang="en-US" sz="3200">
                <a:latin typeface="宋体" pitchFamily="2" charset="-122"/>
                <a:ea typeface="宋体" pitchFamily="2" charset="-122"/>
              </a:rPr>
              <a:t>第九章</a:t>
            </a:r>
            <a:r>
              <a:rPr lang="zh-CN" altLang="en-US" sz="3200">
                <a:ea typeface="黑体" pitchFamily="2" charset="-122"/>
              </a:rPr>
              <a:t>  </a:t>
            </a:r>
            <a:r>
              <a:rPr lang="zh-CN" altLang="en-US" sz="3200">
                <a:latin typeface="宋体" pitchFamily="2" charset="-122"/>
                <a:ea typeface="宋体" pitchFamily="2" charset="-122"/>
              </a:rPr>
              <a:t>关系系统及其查询优化</a:t>
            </a:r>
            <a:endParaRPr lang="zh-CN" altLang="en-US">
              <a:ea typeface="黑体" pitchFamily="2" charset="-122"/>
            </a:endParaRPr>
          </a:p>
        </p:txBody>
      </p:sp>
      <p:sp>
        <p:nvSpPr>
          <p:cNvPr id="336899" name="Rectangle 3"/>
          <p:cNvSpPr>
            <a:spLocks noGrp="1" noChangeArrowheads="1"/>
          </p:cNvSpPr>
          <p:nvPr>
            <p:ph idx="1"/>
          </p:nvPr>
        </p:nvSpPr>
        <p:spPr>
          <a:xfrm>
            <a:off x="1116013" y="1828800"/>
            <a:ext cx="7127875" cy="4495800"/>
          </a:xfrm>
        </p:spPr>
        <p:txBody>
          <a:bodyPr/>
          <a:lstStyle/>
          <a:p>
            <a:pPr algn="just">
              <a:lnSpc>
                <a:spcPct val="170000"/>
              </a:lnSpc>
              <a:buFont typeface="Wingdings" pitchFamily="2" charset="2"/>
              <a:buNone/>
            </a:pPr>
            <a:r>
              <a:rPr lang="en-US" altLang="zh-CN" sz="2000" b="1" dirty="0">
                <a:solidFill>
                  <a:schemeClr val="tx2"/>
                </a:solidFill>
                <a:ea typeface="宋体" pitchFamily="2" charset="-122"/>
              </a:rPr>
              <a:t>9.1 </a:t>
            </a:r>
            <a:r>
              <a:rPr lang="zh-CN" altLang="en-US" sz="2000" b="1" dirty="0">
                <a:solidFill>
                  <a:schemeClr val="tx2"/>
                </a:solidFill>
                <a:ea typeface="宋体" pitchFamily="2" charset="-122"/>
              </a:rPr>
              <a:t>关系数据库系统的查询处理 </a:t>
            </a:r>
          </a:p>
          <a:p>
            <a:pPr algn="just">
              <a:lnSpc>
                <a:spcPct val="170000"/>
              </a:lnSpc>
              <a:buFont typeface="Wingdings" pitchFamily="2" charset="2"/>
              <a:buNone/>
            </a:pPr>
            <a:r>
              <a:rPr lang="en-US" altLang="zh-CN" sz="2000" b="1" dirty="0">
                <a:ea typeface="宋体" pitchFamily="2" charset="-122"/>
              </a:rPr>
              <a:t>9.2 </a:t>
            </a:r>
            <a:r>
              <a:rPr lang="zh-CN" altLang="en-US" sz="2000" b="1" dirty="0">
                <a:ea typeface="宋体" pitchFamily="2" charset="-122"/>
              </a:rPr>
              <a:t>关系数据库系统的查询优化 </a:t>
            </a:r>
          </a:p>
          <a:p>
            <a:pPr algn="just">
              <a:lnSpc>
                <a:spcPct val="170000"/>
              </a:lnSpc>
              <a:buFont typeface="Wingdings" pitchFamily="2" charset="2"/>
              <a:buNone/>
            </a:pPr>
            <a:r>
              <a:rPr lang="en-US" altLang="zh-CN" sz="2000" b="1" dirty="0">
                <a:ea typeface="宋体" pitchFamily="2" charset="-122"/>
              </a:rPr>
              <a:t>9.3 </a:t>
            </a:r>
            <a:r>
              <a:rPr lang="zh-CN" altLang="en-US" sz="2000" b="1" dirty="0">
                <a:ea typeface="宋体" pitchFamily="2" charset="-122"/>
              </a:rPr>
              <a:t>代数优化</a:t>
            </a:r>
          </a:p>
          <a:p>
            <a:pPr algn="just">
              <a:lnSpc>
                <a:spcPct val="170000"/>
              </a:lnSpc>
              <a:buFont typeface="Wingdings" pitchFamily="2" charset="2"/>
              <a:buNone/>
            </a:pPr>
            <a:r>
              <a:rPr lang="en-US" altLang="zh-CN" sz="2000" b="1" dirty="0">
                <a:ea typeface="宋体" pitchFamily="2" charset="-122"/>
              </a:rPr>
              <a:t>9.4 </a:t>
            </a:r>
            <a:r>
              <a:rPr lang="zh-CN" altLang="en-US" sz="2000" b="1" dirty="0">
                <a:ea typeface="宋体" pitchFamily="2" charset="-122"/>
              </a:rPr>
              <a:t>物理优化 </a:t>
            </a:r>
          </a:p>
          <a:p>
            <a:pPr algn="just">
              <a:lnSpc>
                <a:spcPct val="170000"/>
              </a:lnSpc>
              <a:buFont typeface="Wingdings" pitchFamily="2" charset="2"/>
              <a:buNone/>
            </a:pPr>
            <a:r>
              <a:rPr lang="en-US" altLang="zh-CN" sz="2000" b="1" dirty="0">
                <a:ea typeface="宋体" pitchFamily="2" charset="-122"/>
              </a:rPr>
              <a:t>9.5 </a:t>
            </a:r>
            <a:r>
              <a:rPr lang="zh-CN" altLang="en-US" sz="2000" b="1" dirty="0">
                <a:ea typeface="宋体" pitchFamily="2" charset="-122"/>
              </a:rPr>
              <a:t>小 结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4AA125E4-8D78-467B-A930-0C4F0B07184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sz="3200">
                <a:ea typeface="宋体" pitchFamily="2" charset="-122"/>
              </a:rPr>
              <a:t>一、 选择操作的实现 </a:t>
            </a:r>
          </a:p>
        </p:txBody>
      </p:sp>
      <p:sp>
        <p:nvSpPr>
          <p:cNvPr id="413699" name="Rectangle 3"/>
          <p:cNvSpPr>
            <a:spLocks noGrp="1" noChangeArrowheads="1"/>
          </p:cNvSpPr>
          <p:nvPr>
            <p:ph idx="1"/>
          </p:nvPr>
        </p:nvSpPr>
        <p:spPr/>
        <p:txBody>
          <a:bodyPr/>
          <a:lstStyle/>
          <a:p>
            <a:r>
              <a:rPr lang="zh-CN" altLang="en-US">
                <a:ea typeface="宋体" pitchFamily="2" charset="-122"/>
              </a:rPr>
              <a:t>［例</a:t>
            </a:r>
            <a:r>
              <a:rPr lang="en-US" altLang="zh-CN">
                <a:ea typeface="宋体" pitchFamily="2" charset="-122"/>
              </a:rPr>
              <a:t>1</a:t>
            </a:r>
            <a:r>
              <a:rPr lang="zh-CN" altLang="en-US">
                <a:ea typeface="宋体" pitchFamily="2" charset="-122"/>
              </a:rPr>
              <a:t>］</a:t>
            </a:r>
            <a:r>
              <a:rPr lang="en-US" altLang="zh-CN">
                <a:ea typeface="宋体" pitchFamily="2" charset="-122"/>
              </a:rPr>
              <a:t>Select * from student where &lt;</a:t>
            </a:r>
            <a:r>
              <a:rPr lang="zh-CN" altLang="en-US">
                <a:ea typeface="宋体" pitchFamily="2" charset="-122"/>
              </a:rPr>
              <a:t>条件表达式</a:t>
            </a:r>
            <a:r>
              <a:rPr lang="en-US" altLang="zh-CN">
                <a:ea typeface="宋体" pitchFamily="2" charset="-122"/>
              </a:rPr>
              <a:t>&gt; </a:t>
            </a:r>
            <a:r>
              <a:rPr lang="zh-CN" altLang="en-US">
                <a:ea typeface="宋体" pitchFamily="2" charset="-122"/>
              </a:rPr>
              <a:t>；</a:t>
            </a:r>
          </a:p>
          <a:p>
            <a:pPr>
              <a:buFont typeface="Wingdings" pitchFamily="2" charset="2"/>
              <a:buNone/>
            </a:pPr>
            <a:r>
              <a:rPr lang="zh-CN" altLang="en-US">
                <a:ea typeface="宋体" pitchFamily="2" charset="-122"/>
              </a:rPr>
              <a:t>	考虑</a:t>
            </a:r>
            <a:r>
              <a:rPr lang="en-US" altLang="zh-CN">
                <a:ea typeface="宋体" pitchFamily="2" charset="-122"/>
              </a:rPr>
              <a:t>&lt;</a:t>
            </a:r>
            <a:r>
              <a:rPr lang="zh-CN" altLang="en-US">
                <a:ea typeface="宋体" pitchFamily="2" charset="-122"/>
              </a:rPr>
              <a:t>条件表达式</a:t>
            </a:r>
            <a:r>
              <a:rPr lang="en-US" altLang="zh-CN">
                <a:ea typeface="宋体" pitchFamily="2" charset="-122"/>
              </a:rPr>
              <a:t>&gt;</a:t>
            </a:r>
            <a:r>
              <a:rPr lang="zh-CN" altLang="en-US">
                <a:ea typeface="宋体" pitchFamily="2" charset="-122"/>
              </a:rPr>
              <a:t>的几种情况：</a:t>
            </a:r>
          </a:p>
          <a:p>
            <a:pPr>
              <a:buFont typeface="Wingdings" pitchFamily="2" charset="2"/>
              <a:buNone/>
            </a:pPr>
            <a:r>
              <a:rPr lang="zh-CN" altLang="en-US">
                <a:ea typeface="宋体" pitchFamily="2" charset="-122"/>
              </a:rPr>
              <a:t>    </a:t>
            </a:r>
            <a:r>
              <a:rPr lang="en-US" altLang="zh-CN" sz="2400">
                <a:ea typeface="宋体" pitchFamily="2" charset="-122"/>
              </a:rPr>
              <a:t>C1</a:t>
            </a:r>
            <a:r>
              <a:rPr lang="zh-CN" altLang="en-US" sz="2400">
                <a:ea typeface="宋体" pitchFamily="2" charset="-122"/>
              </a:rPr>
              <a:t>：无条件；</a:t>
            </a:r>
          </a:p>
          <a:p>
            <a:pPr>
              <a:buFont typeface="Wingdings" pitchFamily="2" charset="2"/>
              <a:buNone/>
            </a:pPr>
            <a:r>
              <a:rPr lang="zh-CN" altLang="en-US" sz="2400">
                <a:ea typeface="宋体" pitchFamily="2" charset="-122"/>
              </a:rPr>
              <a:t>	 </a:t>
            </a:r>
            <a:r>
              <a:rPr lang="en-US" altLang="zh-CN" sz="2400">
                <a:ea typeface="宋体" pitchFamily="2" charset="-122"/>
              </a:rPr>
              <a:t>C2</a:t>
            </a:r>
            <a:r>
              <a:rPr lang="zh-CN" altLang="en-US" sz="2400">
                <a:ea typeface="宋体" pitchFamily="2" charset="-122"/>
              </a:rPr>
              <a:t>：</a:t>
            </a:r>
            <a:r>
              <a:rPr lang="en-US" altLang="zh-CN" sz="2400">
                <a:ea typeface="宋体" pitchFamily="2" charset="-122"/>
              </a:rPr>
              <a:t>Sno</a:t>
            </a:r>
            <a:r>
              <a:rPr lang="zh-CN" altLang="en-US" sz="2400">
                <a:ea typeface="宋体" pitchFamily="2" charset="-122"/>
              </a:rPr>
              <a:t>＝</a:t>
            </a:r>
            <a:r>
              <a:rPr lang="en-US" altLang="zh-CN" sz="2400">
                <a:ea typeface="宋体" pitchFamily="2" charset="-122"/>
              </a:rPr>
              <a:t>'200215121'</a:t>
            </a:r>
            <a:r>
              <a:rPr lang="zh-CN" altLang="en-US" sz="2400">
                <a:ea typeface="宋体" pitchFamily="2" charset="-122"/>
              </a:rPr>
              <a:t>；</a:t>
            </a:r>
          </a:p>
          <a:p>
            <a:pPr>
              <a:buFont typeface="Wingdings" pitchFamily="2" charset="2"/>
              <a:buNone/>
            </a:pPr>
            <a:r>
              <a:rPr lang="zh-CN" altLang="en-US" sz="2400">
                <a:ea typeface="宋体" pitchFamily="2" charset="-122"/>
              </a:rPr>
              <a:t>	 </a:t>
            </a:r>
            <a:r>
              <a:rPr lang="en-US" altLang="zh-CN" sz="2400">
                <a:ea typeface="宋体" pitchFamily="2" charset="-122"/>
              </a:rPr>
              <a:t>C3</a:t>
            </a:r>
            <a:r>
              <a:rPr lang="zh-CN" altLang="en-US" sz="2400">
                <a:ea typeface="宋体" pitchFamily="2" charset="-122"/>
              </a:rPr>
              <a:t>：</a:t>
            </a:r>
            <a:r>
              <a:rPr lang="en-US" altLang="zh-CN" sz="2400">
                <a:ea typeface="宋体" pitchFamily="2" charset="-122"/>
              </a:rPr>
              <a:t>Sage&gt;20</a:t>
            </a:r>
            <a:r>
              <a:rPr lang="zh-CN" altLang="en-US" sz="2400">
                <a:ea typeface="宋体" pitchFamily="2" charset="-122"/>
              </a:rPr>
              <a:t>；</a:t>
            </a:r>
          </a:p>
          <a:p>
            <a:pPr>
              <a:buFont typeface="Wingdings" pitchFamily="2" charset="2"/>
              <a:buNone/>
            </a:pPr>
            <a:r>
              <a:rPr lang="zh-CN" altLang="en-US" sz="2400">
                <a:ea typeface="宋体" pitchFamily="2" charset="-122"/>
              </a:rPr>
              <a:t>	 </a:t>
            </a:r>
            <a:r>
              <a:rPr lang="en-US" altLang="zh-CN" sz="2400">
                <a:ea typeface="宋体" pitchFamily="2" charset="-122"/>
              </a:rPr>
              <a:t>C4</a:t>
            </a:r>
            <a:r>
              <a:rPr lang="zh-CN" altLang="en-US" sz="2400">
                <a:ea typeface="宋体" pitchFamily="2" charset="-122"/>
              </a:rPr>
              <a:t>：</a:t>
            </a:r>
            <a:r>
              <a:rPr lang="en-US" altLang="zh-CN" sz="2400">
                <a:ea typeface="宋体" pitchFamily="2" charset="-122"/>
              </a:rPr>
              <a:t>Sdept</a:t>
            </a:r>
            <a:r>
              <a:rPr lang="zh-CN" altLang="en-US" sz="2400">
                <a:ea typeface="宋体" pitchFamily="2" charset="-122"/>
              </a:rPr>
              <a:t>＝</a:t>
            </a:r>
            <a:r>
              <a:rPr lang="en-US" altLang="zh-CN" sz="2400">
                <a:ea typeface="宋体" pitchFamily="2" charset="-122"/>
              </a:rPr>
              <a:t>'CS' AND Sage&gt;20</a:t>
            </a:r>
            <a:r>
              <a:rPr lang="zh-CN" altLang="en-US" sz="2400">
                <a:ea typeface="宋体" pitchFamily="2" charset="-122"/>
              </a:rPr>
              <a:t>；</a:t>
            </a:r>
            <a:r>
              <a:rPr lang="zh-CN" altLang="en-US">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5C0086E3-803C-4990-A47E-CD2DFC978D9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sz="3200">
                <a:ea typeface="宋体" pitchFamily="2" charset="-122"/>
              </a:rPr>
              <a:t>选择操作的实现（续）</a:t>
            </a:r>
          </a:p>
        </p:txBody>
      </p:sp>
      <p:sp>
        <p:nvSpPr>
          <p:cNvPr id="415747" name="Rectangle 3"/>
          <p:cNvSpPr>
            <a:spLocks noGrp="1" noChangeArrowheads="1"/>
          </p:cNvSpPr>
          <p:nvPr>
            <p:ph idx="1"/>
          </p:nvPr>
        </p:nvSpPr>
        <p:spPr>
          <a:xfrm>
            <a:off x="457200" y="1268760"/>
            <a:ext cx="8229600" cy="4862165"/>
          </a:xfrm>
        </p:spPr>
        <p:txBody>
          <a:bodyPr/>
          <a:lstStyle/>
          <a:p>
            <a:r>
              <a:rPr lang="zh-CN" altLang="en-US" sz="2400" b="1" dirty="0">
                <a:ea typeface="宋体" pitchFamily="2" charset="-122"/>
              </a:rPr>
              <a:t>选择操作典型实现方法：</a:t>
            </a:r>
          </a:p>
          <a:p>
            <a:pPr lvl="1">
              <a:lnSpc>
                <a:spcPct val="110000"/>
              </a:lnSpc>
            </a:pPr>
            <a:r>
              <a:rPr lang="en-US" altLang="zh-CN" sz="2000" b="1" dirty="0">
                <a:ea typeface="宋体" pitchFamily="2" charset="-122"/>
              </a:rPr>
              <a:t>1. </a:t>
            </a:r>
            <a:r>
              <a:rPr lang="zh-CN" altLang="en-US" sz="2000" b="1" dirty="0">
                <a:ea typeface="宋体" pitchFamily="2" charset="-122"/>
              </a:rPr>
              <a:t>简单的全表扫描方法</a:t>
            </a:r>
            <a:r>
              <a:rPr lang="zh-CN" altLang="en-US" sz="2000" dirty="0">
                <a:ea typeface="宋体" pitchFamily="2" charset="-122"/>
              </a:rPr>
              <a:t> </a:t>
            </a:r>
          </a:p>
          <a:p>
            <a:pPr lvl="2">
              <a:lnSpc>
                <a:spcPct val="110000"/>
              </a:lnSpc>
              <a:buFont typeface="Wingdings" pitchFamily="2" charset="2"/>
              <a:buChar char="Ø"/>
            </a:pPr>
            <a:r>
              <a:rPr lang="zh-CN" altLang="en-US" sz="1800" dirty="0">
                <a:ea typeface="宋体" pitchFamily="2" charset="-122"/>
              </a:rPr>
              <a:t>对查询的基本表顺序扫描，逐一检查每个元组是否满足选择条件，把满足条件的元组作为结果输出 </a:t>
            </a:r>
          </a:p>
          <a:p>
            <a:pPr lvl="2">
              <a:lnSpc>
                <a:spcPct val="110000"/>
              </a:lnSpc>
              <a:buFont typeface="Wingdings" pitchFamily="2" charset="2"/>
              <a:buChar char="Ø"/>
            </a:pPr>
            <a:r>
              <a:rPr lang="zh-CN" altLang="en-US" sz="1800" dirty="0">
                <a:ea typeface="宋体" pitchFamily="2" charset="-122"/>
              </a:rPr>
              <a:t>适合小表，不适合大表</a:t>
            </a:r>
            <a:endParaRPr lang="zh-CN" altLang="en-US" sz="2000" dirty="0">
              <a:ea typeface="宋体" pitchFamily="2" charset="-122"/>
            </a:endParaRPr>
          </a:p>
          <a:p>
            <a:pPr lvl="1">
              <a:lnSpc>
                <a:spcPct val="110000"/>
              </a:lnSpc>
            </a:pPr>
            <a:r>
              <a:rPr lang="en-US" altLang="zh-CN" sz="2000" b="1" dirty="0">
                <a:ea typeface="宋体" pitchFamily="2" charset="-122"/>
              </a:rPr>
              <a:t>2. </a:t>
            </a:r>
            <a:r>
              <a:rPr lang="zh-CN" altLang="en-US" sz="2000" b="1" dirty="0">
                <a:ea typeface="宋体" pitchFamily="2" charset="-122"/>
              </a:rPr>
              <a:t>索引</a:t>
            </a:r>
            <a:r>
              <a:rPr lang="en-US" altLang="zh-CN" sz="2000" b="1" dirty="0">
                <a:ea typeface="宋体" pitchFamily="2" charset="-122"/>
              </a:rPr>
              <a:t>(</a:t>
            </a:r>
            <a:r>
              <a:rPr lang="zh-CN" altLang="en-US" sz="2000" b="1" dirty="0">
                <a:ea typeface="宋体" pitchFamily="2" charset="-122"/>
              </a:rPr>
              <a:t>或散列</a:t>
            </a:r>
            <a:r>
              <a:rPr lang="en-US" altLang="zh-CN" sz="2000" b="1" dirty="0">
                <a:ea typeface="宋体" pitchFamily="2" charset="-122"/>
              </a:rPr>
              <a:t>)</a:t>
            </a:r>
            <a:r>
              <a:rPr lang="zh-CN" altLang="en-US" sz="2000" b="1" dirty="0">
                <a:ea typeface="宋体" pitchFamily="2" charset="-122"/>
              </a:rPr>
              <a:t>扫描方法</a:t>
            </a:r>
            <a:r>
              <a:rPr lang="zh-CN" altLang="en-US" sz="2000" dirty="0">
                <a:ea typeface="宋体" pitchFamily="2" charset="-122"/>
              </a:rPr>
              <a:t> </a:t>
            </a:r>
          </a:p>
          <a:p>
            <a:pPr lvl="2">
              <a:lnSpc>
                <a:spcPct val="110000"/>
              </a:lnSpc>
              <a:buFont typeface="Wingdings" pitchFamily="2" charset="2"/>
              <a:buChar char="Ø"/>
            </a:pPr>
            <a:r>
              <a:rPr lang="zh-CN" altLang="en-US" sz="1800" dirty="0">
                <a:ea typeface="宋体" pitchFamily="2" charset="-122"/>
              </a:rPr>
              <a:t>适合选择条件中的属性上有索引</a:t>
            </a:r>
            <a:r>
              <a:rPr lang="en-US" altLang="zh-CN" sz="1800" dirty="0">
                <a:ea typeface="宋体" pitchFamily="2" charset="-122"/>
              </a:rPr>
              <a:t>(</a:t>
            </a:r>
            <a:r>
              <a:rPr lang="zh-CN" altLang="en-US" sz="1800" dirty="0">
                <a:ea typeface="宋体" pitchFamily="2" charset="-122"/>
              </a:rPr>
              <a:t>例如</a:t>
            </a:r>
            <a:r>
              <a:rPr lang="en-US" altLang="zh-CN" sz="1800" dirty="0">
                <a:ea typeface="宋体" pitchFamily="2" charset="-122"/>
              </a:rPr>
              <a:t>B+</a:t>
            </a:r>
            <a:r>
              <a:rPr lang="zh-CN" altLang="en-US" sz="1800" dirty="0">
                <a:ea typeface="宋体" pitchFamily="2" charset="-122"/>
              </a:rPr>
              <a:t>树索引或</a:t>
            </a:r>
            <a:r>
              <a:rPr lang="en-US" altLang="zh-CN" sz="1800" dirty="0">
                <a:ea typeface="宋体" pitchFamily="2" charset="-122"/>
              </a:rPr>
              <a:t>Hash</a:t>
            </a:r>
            <a:r>
              <a:rPr lang="zh-CN" altLang="en-US" sz="1800" dirty="0">
                <a:ea typeface="宋体" pitchFamily="2" charset="-122"/>
              </a:rPr>
              <a:t>索引</a:t>
            </a:r>
            <a:r>
              <a:rPr lang="en-US" altLang="zh-CN" sz="1800" dirty="0">
                <a:ea typeface="宋体" pitchFamily="2" charset="-122"/>
              </a:rPr>
              <a:t>) </a:t>
            </a:r>
          </a:p>
          <a:p>
            <a:pPr lvl="2">
              <a:lnSpc>
                <a:spcPct val="110000"/>
              </a:lnSpc>
              <a:buFont typeface="Wingdings" pitchFamily="2" charset="2"/>
              <a:buChar char="Ø"/>
            </a:pPr>
            <a:r>
              <a:rPr lang="zh-CN" altLang="en-US" sz="1800" dirty="0">
                <a:ea typeface="宋体" pitchFamily="2" charset="-122"/>
              </a:rPr>
              <a:t>通过索引先找到满足条件的元组主码或元组指针，再通过元组指针直接在查询的基本表中找到元组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D3096243-E10F-4BFD-A309-2D2872D2AACC}"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sz="3200">
                <a:ea typeface="宋体" pitchFamily="2" charset="-122"/>
              </a:rPr>
              <a:t>选择操作的实现（续）</a:t>
            </a:r>
          </a:p>
        </p:txBody>
      </p:sp>
      <p:sp>
        <p:nvSpPr>
          <p:cNvPr id="416771" name="Rectangle 3"/>
          <p:cNvSpPr>
            <a:spLocks noGrp="1" noChangeArrowheads="1"/>
          </p:cNvSpPr>
          <p:nvPr>
            <p:ph idx="1"/>
          </p:nvPr>
        </p:nvSpPr>
        <p:spPr/>
        <p:txBody>
          <a:bodyPr/>
          <a:lstStyle/>
          <a:p>
            <a:r>
              <a:rPr lang="zh-CN" altLang="en-US" sz="2400" dirty="0">
                <a:ea typeface="宋体" pitchFamily="2" charset="-122"/>
              </a:rPr>
              <a:t>［例</a:t>
            </a:r>
            <a:r>
              <a:rPr lang="en-US" altLang="zh-CN" sz="2400" dirty="0">
                <a:ea typeface="宋体" pitchFamily="2" charset="-122"/>
              </a:rPr>
              <a:t>1-C2</a:t>
            </a:r>
            <a:r>
              <a:rPr lang="zh-CN" altLang="en-US" sz="2400" dirty="0">
                <a:ea typeface="宋体" pitchFamily="2" charset="-122"/>
              </a:rPr>
              <a:t>］  以</a:t>
            </a:r>
            <a:r>
              <a:rPr lang="en-US" altLang="zh-CN" sz="2400" dirty="0">
                <a:ea typeface="宋体" pitchFamily="2" charset="-122"/>
              </a:rPr>
              <a:t>C2</a:t>
            </a:r>
            <a:r>
              <a:rPr lang="zh-CN" altLang="en-US" sz="2400" dirty="0">
                <a:ea typeface="宋体" pitchFamily="2" charset="-122"/>
              </a:rPr>
              <a:t>为例，</a:t>
            </a:r>
            <a:r>
              <a:rPr lang="en-US" altLang="zh-CN" sz="2400" dirty="0" err="1">
                <a:ea typeface="宋体" pitchFamily="2" charset="-122"/>
              </a:rPr>
              <a:t>Sno</a:t>
            </a:r>
            <a:r>
              <a:rPr lang="zh-CN" altLang="en-US" sz="2400" dirty="0">
                <a:ea typeface="宋体" pitchFamily="2" charset="-122"/>
              </a:rPr>
              <a:t>＝‘</a:t>
            </a:r>
            <a:r>
              <a:rPr lang="en-US" altLang="zh-CN" sz="2400" dirty="0">
                <a:ea typeface="宋体" pitchFamily="2" charset="-122"/>
              </a:rPr>
              <a:t>200215121’</a:t>
            </a:r>
            <a:r>
              <a:rPr lang="zh-CN" altLang="en-US" sz="2400" dirty="0">
                <a:ea typeface="宋体" pitchFamily="2" charset="-122"/>
              </a:rPr>
              <a:t>，并且</a:t>
            </a:r>
            <a:r>
              <a:rPr lang="en-US" altLang="zh-CN" sz="2400" dirty="0" err="1">
                <a:ea typeface="宋体" pitchFamily="2" charset="-122"/>
              </a:rPr>
              <a:t>Sno</a:t>
            </a:r>
            <a:r>
              <a:rPr lang="zh-CN" altLang="en-US" sz="2400" dirty="0">
                <a:ea typeface="宋体" pitchFamily="2" charset="-122"/>
              </a:rPr>
              <a:t>上有索引</a:t>
            </a:r>
            <a:r>
              <a:rPr lang="en-US" altLang="zh-CN" sz="2400" dirty="0">
                <a:ea typeface="宋体" pitchFamily="2" charset="-122"/>
              </a:rPr>
              <a:t>(</a:t>
            </a:r>
            <a:r>
              <a:rPr lang="zh-CN" altLang="en-US" sz="2400" dirty="0">
                <a:ea typeface="宋体" pitchFamily="2" charset="-122"/>
              </a:rPr>
              <a:t>或</a:t>
            </a:r>
            <a:r>
              <a:rPr lang="en-US" altLang="zh-CN" sz="2400" dirty="0" err="1">
                <a:ea typeface="宋体" pitchFamily="2" charset="-122"/>
              </a:rPr>
              <a:t>Sno</a:t>
            </a:r>
            <a:r>
              <a:rPr lang="zh-CN" altLang="en-US" sz="2400" dirty="0">
                <a:ea typeface="宋体" pitchFamily="2" charset="-122"/>
              </a:rPr>
              <a:t>是散列码</a:t>
            </a:r>
            <a:r>
              <a:rPr lang="en-US" altLang="zh-CN" sz="2400" dirty="0">
                <a:ea typeface="宋体" pitchFamily="2" charset="-122"/>
              </a:rPr>
              <a:t>)</a:t>
            </a:r>
          </a:p>
          <a:p>
            <a:pPr lvl="1"/>
            <a:r>
              <a:rPr lang="zh-CN" altLang="en-US" sz="2200" dirty="0">
                <a:ea typeface="宋体" pitchFamily="2" charset="-122"/>
              </a:rPr>
              <a:t>使用索引</a:t>
            </a:r>
            <a:r>
              <a:rPr lang="en-US" altLang="zh-CN" sz="2200" dirty="0">
                <a:ea typeface="宋体" pitchFamily="2" charset="-122"/>
              </a:rPr>
              <a:t>(</a:t>
            </a:r>
            <a:r>
              <a:rPr lang="zh-CN" altLang="en-US" sz="2200" dirty="0">
                <a:ea typeface="宋体" pitchFamily="2" charset="-122"/>
              </a:rPr>
              <a:t>或散列</a:t>
            </a:r>
            <a:r>
              <a:rPr lang="en-US" altLang="zh-CN" sz="2200" dirty="0">
                <a:ea typeface="宋体" pitchFamily="2" charset="-122"/>
              </a:rPr>
              <a:t>)</a:t>
            </a:r>
            <a:r>
              <a:rPr lang="zh-CN" altLang="en-US" sz="2200" dirty="0">
                <a:ea typeface="宋体" pitchFamily="2" charset="-122"/>
              </a:rPr>
              <a:t>得到</a:t>
            </a:r>
            <a:r>
              <a:rPr lang="en-US" altLang="zh-CN" sz="2200" dirty="0" err="1">
                <a:ea typeface="宋体" pitchFamily="2" charset="-122"/>
              </a:rPr>
              <a:t>Sno</a:t>
            </a:r>
            <a:r>
              <a:rPr lang="zh-CN" altLang="en-US" sz="2200" dirty="0">
                <a:ea typeface="宋体" pitchFamily="2" charset="-122"/>
              </a:rPr>
              <a:t>为‘</a:t>
            </a:r>
            <a:r>
              <a:rPr lang="en-US" altLang="zh-CN" sz="2200" dirty="0">
                <a:ea typeface="宋体" pitchFamily="2" charset="-122"/>
              </a:rPr>
              <a:t>200215121’ </a:t>
            </a:r>
            <a:r>
              <a:rPr lang="zh-CN" altLang="en-US" sz="2200" dirty="0">
                <a:ea typeface="宋体" pitchFamily="2" charset="-122"/>
              </a:rPr>
              <a:t>元组的指针</a:t>
            </a:r>
          </a:p>
          <a:p>
            <a:pPr lvl="1"/>
            <a:r>
              <a:rPr lang="zh-CN" altLang="en-US" sz="2200" dirty="0">
                <a:ea typeface="宋体" pitchFamily="2" charset="-122"/>
              </a:rPr>
              <a:t>通过元组指针在</a:t>
            </a:r>
            <a:r>
              <a:rPr lang="en-US" altLang="zh-CN" sz="2200" dirty="0">
                <a:ea typeface="宋体" pitchFamily="2" charset="-122"/>
              </a:rPr>
              <a:t>student</a:t>
            </a:r>
            <a:r>
              <a:rPr lang="zh-CN" altLang="en-US" sz="2200" dirty="0">
                <a:ea typeface="宋体" pitchFamily="2" charset="-122"/>
              </a:rPr>
              <a:t>表中检索到该学生</a:t>
            </a:r>
          </a:p>
          <a:p>
            <a:endParaRPr lang="zh-CN" altLang="en-US" sz="2200" dirty="0">
              <a:ea typeface="宋体" pitchFamily="2" charset="-122"/>
            </a:endParaRPr>
          </a:p>
          <a:p>
            <a:r>
              <a:rPr lang="zh-CN" altLang="en-US" sz="2400" dirty="0">
                <a:ea typeface="宋体" pitchFamily="2" charset="-122"/>
              </a:rPr>
              <a:t>［例</a:t>
            </a:r>
            <a:r>
              <a:rPr lang="en-US" altLang="zh-CN" sz="2400" dirty="0">
                <a:ea typeface="宋体" pitchFamily="2" charset="-122"/>
              </a:rPr>
              <a:t>1-C3</a:t>
            </a:r>
            <a:r>
              <a:rPr lang="zh-CN" altLang="en-US" sz="2400" dirty="0">
                <a:ea typeface="宋体" pitchFamily="2" charset="-122"/>
              </a:rPr>
              <a:t>］  以</a:t>
            </a:r>
            <a:r>
              <a:rPr lang="en-US" altLang="zh-CN" sz="2400" dirty="0">
                <a:ea typeface="宋体" pitchFamily="2" charset="-122"/>
              </a:rPr>
              <a:t>C3</a:t>
            </a:r>
            <a:r>
              <a:rPr lang="zh-CN" altLang="en-US" sz="2400" dirty="0">
                <a:ea typeface="宋体" pitchFamily="2" charset="-122"/>
              </a:rPr>
              <a:t>为例，</a:t>
            </a:r>
            <a:r>
              <a:rPr lang="en-US" altLang="zh-CN" sz="2400" dirty="0">
                <a:ea typeface="宋体" pitchFamily="2" charset="-122"/>
              </a:rPr>
              <a:t>Sage&gt;20</a:t>
            </a:r>
            <a:r>
              <a:rPr lang="zh-CN" altLang="en-US" sz="2400" dirty="0">
                <a:ea typeface="宋体" pitchFamily="2" charset="-122"/>
              </a:rPr>
              <a:t>，并且</a:t>
            </a:r>
            <a:r>
              <a:rPr lang="en-US" altLang="zh-CN" sz="2400" dirty="0">
                <a:ea typeface="宋体" pitchFamily="2" charset="-122"/>
              </a:rPr>
              <a:t>Sage </a:t>
            </a:r>
            <a:r>
              <a:rPr lang="zh-CN" altLang="en-US" sz="2400" dirty="0">
                <a:ea typeface="宋体" pitchFamily="2" charset="-122"/>
              </a:rPr>
              <a:t>上有</a:t>
            </a:r>
            <a:r>
              <a:rPr lang="en-US" altLang="zh-CN" sz="2400" dirty="0">
                <a:ea typeface="宋体" pitchFamily="2" charset="-122"/>
              </a:rPr>
              <a:t>B+</a:t>
            </a:r>
            <a:r>
              <a:rPr lang="zh-CN" altLang="en-US" sz="2400" dirty="0">
                <a:ea typeface="宋体" pitchFamily="2" charset="-122"/>
              </a:rPr>
              <a:t>树索引</a:t>
            </a:r>
          </a:p>
          <a:p>
            <a:pPr lvl="1"/>
            <a:r>
              <a:rPr lang="zh-CN" altLang="en-US" sz="2200" dirty="0">
                <a:ea typeface="宋体" pitchFamily="2" charset="-122"/>
              </a:rPr>
              <a:t>使用</a:t>
            </a:r>
            <a:r>
              <a:rPr lang="en-US" altLang="zh-CN" sz="2200" dirty="0">
                <a:ea typeface="宋体" pitchFamily="2" charset="-122"/>
              </a:rPr>
              <a:t>B+</a:t>
            </a:r>
            <a:r>
              <a:rPr lang="zh-CN" altLang="en-US" sz="2200" dirty="0">
                <a:ea typeface="宋体" pitchFamily="2" charset="-122"/>
              </a:rPr>
              <a:t>树索引找到</a:t>
            </a:r>
            <a:r>
              <a:rPr lang="en-US" altLang="zh-CN" sz="2200" dirty="0">
                <a:ea typeface="宋体" pitchFamily="2" charset="-122"/>
              </a:rPr>
              <a:t>Sage</a:t>
            </a:r>
            <a:r>
              <a:rPr lang="zh-CN" altLang="en-US" sz="2200" dirty="0">
                <a:ea typeface="宋体" pitchFamily="2" charset="-122"/>
              </a:rPr>
              <a:t>＝</a:t>
            </a:r>
            <a:r>
              <a:rPr lang="en-US" altLang="zh-CN" sz="2200" dirty="0">
                <a:ea typeface="宋体" pitchFamily="2" charset="-122"/>
              </a:rPr>
              <a:t>20</a:t>
            </a:r>
            <a:r>
              <a:rPr lang="zh-CN" altLang="en-US" sz="2200" dirty="0">
                <a:ea typeface="宋体" pitchFamily="2" charset="-122"/>
              </a:rPr>
              <a:t>的索引项，以此为入口点在</a:t>
            </a:r>
            <a:r>
              <a:rPr lang="en-US" altLang="zh-CN" sz="2200" dirty="0">
                <a:ea typeface="宋体" pitchFamily="2" charset="-122"/>
              </a:rPr>
              <a:t>B+</a:t>
            </a:r>
            <a:r>
              <a:rPr lang="zh-CN" altLang="en-US" sz="2200" dirty="0">
                <a:ea typeface="宋体" pitchFamily="2" charset="-122"/>
              </a:rPr>
              <a:t>树的顺序集上得到</a:t>
            </a:r>
            <a:r>
              <a:rPr lang="en-US" altLang="zh-CN" sz="2200" dirty="0">
                <a:ea typeface="宋体" pitchFamily="2" charset="-122"/>
              </a:rPr>
              <a:t>Sage&gt;20</a:t>
            </a:r>
            <a:r>
              <a:rPr lang="zh-CN" altLang="en-US" sz="2200" dirty="0">
                <a:ea typeface="宋体" pitchFamily="2" charset="-122"/>
              </a:rPr>
              <a:t>的所有元组指针</a:t>
            </a:r>
          </a:p>
          <a:p>
            <a:pPr lvl="1"/>
            <a:r>
              <a:rPr lang="zh-CN" altLang="en-US" sz="2200" dirty="0">
                <a:ea typeface="宋体" pitchFamily="2" charset="-122"/>
              </a:rPr>
              <a:t>通过这些元组指针到</a:t>
            </a:r>
            <a:r>
              <a:rPr lang="en-US" altLang="zh-CN" sz="2200" dirty="0">
                <a:ea typeface="宋体" pitchFamily="2" charset="-122"/>
              </a:rPr>
              <a:t>student</a:t>
            </a:r>
            <a:r>
              <a:rPr lang="zh-CN" altLang="en-US" sz="2200" dirty="0">
                <a:ea typeface="宋体" pitchFamily="2" charset="-122"/>
              </a:rPr>
              <a:t>表中检索到所有年龄大于</a:t>
            </a:r>
            <a:r>
              <a:rPr lang="en-US" altLang="zh-CN" sz="2200" dirty="0">
                <a:ea typeface="宋体" pitchFamily="2" charset="-122"/>
              </a:rPr>
              <a:t>20</a:t>
            </a:r>
            <a:r>
              <a:rPr lang="zh-CN" altLang="en-US" sz="2200" dirty="0">
                <a:ea typeface="宋体" pitchFamily="2" charset="-122"/>
              </a:rPr>
              <a:t>的学生。</a:t>
            </a:r>
            <a:r>
              <a:rPr lang="zh-CN" altLang="en-US" sz="20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ED9FFD72-7D1F-45AA-9050-345F7B270B4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3200">
                <a:ea typeface="宋体" pitchFamily="2" charset="-122"/>
              </a:rPr>
              <a:t>选择操作的实现（续）</a:t>
            </a:r>
          </a:p>
        </p:txBody>
      </p:sp>
      <p:sp>
        <p:nvSpPr>
          <p:cNvPr id="417795" name="Rectangle 3"/>
          <p:cNvSpPr>
            <a:spLocks noGrp="1" noChangeArrowheads="1"/>
          </p:cNvSpPr>
          <p:nvPr>
            <p:ph idx="1"/>
          </p:nvPr>
        </p:nvSpPr>
        <p:spPr/>
        <p:txBody>
          <a:bodyPr/>
          <a:lstStyle/>
          <a:p>
            <a:pPr>
              <a:lnSpc>
                <a:spcPct val="80000"/>
              </a:lnSpc>
            </a:pPr>
            <a:r>
              <a:rPr lang="zh-CN" altLang="en-US" dirty="0">
                <a:ea typeface="宋体" pitchFamily="2" charset="-122"/>
              </a:rPr>
              <a:t>［</a:t>
            </a:r>
            <a:r>
              <a:rPr lang="zh-CN" altLang="en-US" sz="2400" dirty="0">
                <a:ea typeface="宋体" pitchFamily="2" charset="-122"/>
              </a:rPr>
              <a:t>例</a:t>
            </a:r>
            <a:r>
              <a:rPr lang="en-US" altLang="zh-CN" sz="2400" dirty="0">
                <a:ea typeface="宋体" pitchFamily="2" charset="-122"/>
              </a:rPr>
              <a:t>1-C4</a:t>
            </a:r>
            <a:r>
              <a:rPr lang="zh-CN" altLang="en-US" sz="2400" dirty="0">
                <a:ea typeface="宋体" pitchFamily="2" charset="-122"/>
              </a:rPr>
              <a:t>］  以</a:t>
            </a:r>
            <a:r>
              <a:rPr lang="en-US" altLang="zh-CN" sz="2400" dirty="0">
                <a:ea typeface="宋体" pitchFamily="2" charset="-122"/>
              </a:rPr>
              <a:t>C4</a:t>
            </a:r>
            <a:r>
              <a:rPr lang="zh-CN" altLang="en-US" sz="2400" dirty="0">
                <a:ea typeface="宋体" pitchFamily="2" charset="-122"/>
              </a:rPr>
              <a:t>为例，</a:t>
            </a:r>
            <a:r>
              <a:rPr lang="en-US" altLang="zh-CN" sz="2400" dirty="0" err="1">
                <a:ea typeface="宋体" pitchFamily="2" charset="-122"/>
              </a:rPr>
              <a:t>Sdept</a:t>
            </a:r>
            <a:r>
              <a:rPr lang="zh-CN" altLang="en-US" sz="2400" dirty="0">
                <a:ea typeface="宋体" pitchFamily="2" charset="-122"/>
              </a:rPr>
              <a:t>＝‘</a:t>
            </a:r>
            <a:r>
              <a:rPr lang="en-US" altLang="zh-CN" sz="2400" dirty="0">
                <a:ea typeface="宋体" pitchFamily="2" charset="-122"/>
              </a:rPr>
              <a:t>CS’ AND Sage&gt;20</a:t>
            </a:r>
            <a:r>
              <a:rPr lang="zh-CN" altLang="en-US" sz="2400" dirty="0">
                <a:ea typeface="宋体" pitchFamily="2" charset="-122"/>
              </a:rPr>
              <a:t>，如果</a:t>
            </a:r>
            <a:r>
              <a:rPr lang="en-US" altLang="zh-CN" sz="2400" dirty="0" err="1">
                <a:ea typeface="宋体" pitchFamily="2" charset="-122"/>
              </a:rPr>
              <a:t>Sdept</a:t>
            </a:r>
            <a:r>
              <a:rPr lang="zh-CN" altLang="en-US" sz="2400" dirty="0">
                <a:ea typeface="宋体" pitchFamily="2" charset="-122"/>
              </a:rPr>
              <a:t>和</a:t>
            </a:r>
            <a:r>
              <a:rPr lang="en-US" altLang="zh-CN" sz="2400" dirty="0">
                <a:ea typeface="宋体" pitchFamily="2" charset="-122"/>
              </a:rPr>
              <a:t>Sage</a:t>
            </a:r>
            <a:r>
              <a:rPr lang="zh-CN" altLang="en-US" sz="2400" dirty="0">
                <a:ea typeface="宋体" pitchFamily="2" charset="-122"/>
              </a:rPr>
              <a:t>上都有索引：</a:t>
            </a:r>
          </a:p>
          <a:p>
            <a:pPr lvl="1">
              <a:lnSpc>
                <a:spcPct val="80000"/>
              </a:lnSpc>
            </a:pPr>
            <a:r>
              <a:rPr lang="zh-CN" altLang="en-US" sz="2200" dirty="0">
                <a:ea typeface="宋体" pitchFamily="2" charset="-122"/>
              </a:rPr>
              <a:t>算法一：分别用上面两种方法分别找到</a:t>
            </a:r>
            <a:r>
              <a:rPr lang="en-US" altLang="zh-CN" sz="2200" dirty="0" err="1">
                <a:ea typeface="宋体" pitchFamily="2" charset="-122"/>
              </a:rPr>
              <a:t>Sdept</a:t>
            </a:r>
            <a:r>
              <a:rPr lang="zh-CN" altLang="en-US" sz="2200" dirty="0">
                <a:ea typeface="宋体" pitchFamily="2" charset="-122"/>
              </a:rPr>
              <a:t>＝‘</a:t>
            </a:r>
            <a:r>
              <a:rPr lang="en-US" altLang="zh-CN" sz="2200" dirty="0">
                <a:ea typeface="宋体" pitchFamily="2" charset="-122"/>
              </a:rPr>
              <a:t>CS’</a:t>
            </a:r>
            <a:r>
              <a:rPr lang="zh-CN" altLang="en-US" sz="2200" dirty="0">
                <a:ea typeface="宋体" pitchFamily="2" charset="-122"/>
              </a:rPr>
              <a:t>的一组元组指针和</a:t>
            </a:r>
            <a:r>
              <a:rPr lang="en-US" altLang="zh-CN" sz="2200" dirty="0">
                <a:ea typeface="宋体" pitchFamily="2" charset="-122"/>
              </a:rPr>
              <a:t>Sage&gt;20</a:t>
            </a:r>
            <a:r>
              <a:rPr lang="zh-CN" altLang="en-US" sz="2200" dirty="0">
                <a:ea typeface="宋体" pitchFamily="2" charset="-122"/>
              </a:rPr>
              <a:t>的另一组元组指针</a:t>
            </a:r>
          </a:p>
          <a:p>
            <a:pPr lvl="2">
              <a:lnSpc>
                <a:spcPct val="80000"/>
              </a:lnSpc>
              <a:buFont typeface="Wingdings" pitchFamily="2" charset="2"/>
              <a:buChar char="Ø"/>
            </a:pPr>
            <a:r>
              <a:rPr lang="zh-CN" altLang="en-US" sz="2400" dirty="0">
                <a:ea typeface="宋体" pitchFamily="2" charset="-122"/>
              </a:rPr>
              <a:t>求这</a:t>
            </a:r>
            <a:r>
              <a:rPr lang="en-US" altLang="zh-CN" sz="2400" dirty="0">
                <a:ea typeface="宋体" pitchFamily="2" charset="-122"/>
              </a:rPr>
              <a:t>2</a:t>
            </a:r>
            <a:r>
              <a:rPr lang="zh-CN" altLang="en-US" sz="2400" dirty="0">
                <a:ea typeface="宋体" pitchFamily="2" charset="-122"/>
              </a:rPr>
              <a:t>组指针的交集</a:t>
            </a:r>
          </a:p>
          <a:p>
            <a:pPr lvl="2">
              <a:lnSpc>
                <a:spcPct val="80000"/>
              </a:lnSpc>
              <a:buFont typeface="Wingdings" pitchFamily="2" charset="2"/>
              <a:buChar char="Ø"/>
            </a:pPr>
            <a:r>
              <a:rPr lang="zh-CN" altLang="en-US" sz="2400" dirty="0">
                <a:ea typeface="宋体" pitchFamily="2" charset="-122"/>
              </a:rPr>
              <a:t>到</a:t>
            </a:r>
            <a:r>
              <a:rPr lang="en-US" altLang="zh-CN" sz="2400" dirty="0">
                <a:ea typeface="宋体" pitchFamily="2" charset="-122"/>
              </a:rPr>
              <a:t>student</a:t>
            </a:r>
            <a:r>
              <a:rPr lang="zh-CN" altLang="en-US" sz="2400" dirty="0">
                <a:ea typeface="宋体" pitchFamily="2" charset="-122"/>
              </a:rPr>
              <a:t>表中检索</a:t>
            </a:r>
          </a:p>
          <a:p>
            <a:pPr lvl="2">
              <a:lnSpc>
                <a:spcPct val="80000"/>
              </a:lnSpc>
              <a:buFont typeface="Wingdings" pitchFamily="2" charset="2"/>
              <a:buChar char="Ø"/>
            </a:pPr>
            <a:r>
              <a:rPr lang="zh-CN" altLang="en-US" sz="2400" dirty="0">
                <a:ea typeface="宋体" pitchFamily="2" charset="-122"/>
              </a:rPr>
              <a:t>得到计算机系年龄大于</a:t>
            </a:r>
            <a:r>
              <a:rPr lang="en-US" altLang="zh-CN" sz="2400" dirty="0">
                <a:ea typeface="宋体" pitchFamily="2" charset="-122"/>
              </a:rPr>
              <a:t>20</a:t>
            </a:r>
            <a:r>
              <a:rPr lang="zh-CN" altLang="en-US" sz="2400" dirty="0">
                <a:ea typeface="宋体" pitchFamily="2" charset="-122"/>
              </a:rPr>
              <a:t>的学生</a:t>
            </a:r>
          </a:p>
          <a:p>
            <a:pPr lvl="2">
              <a:lnSpc>
                <a:spcPct val="80000"/>
              </a:lnSpc>
            </a:pPr>
            <a:endParaRPr lang="zh-CN" altLang="en-US" dirty="0">
              <a:ea typeface="宋体" pitchFamily="2" charset="-122"/>
            </a:endParaRPr>
          </a:p>
          <a:p>
            <a:pPr lvl="1">
              <a:lnSpc>
                <a:spcPct val="80000"/>
              </a:lnSpc>
            </a:pPr>
            <a:r>
              <a:rPr lang="zh-CN" altLang="en-US" sz="2200" dirty="0">
                <a:ea typeface="宋体" pitchFamily="2" charset="-122"/>
              </a:rPr>
              <a:t>算法二：找到</a:t>
            </a:r>
            <a:r>
              <a:rPr lang="en-US" altLang="zh-CN" sz="2200" dirty="0" err="1">
                <a:ea typeface="宋体" pitchFamily="2" charset="-122"/>
              </a:rPr>
              <a:t>Sdept</a:t>
            </a:r>
            <a:r>
              <a:rPr lang="zh-CN" altLang="en-US" sz="2200" dirty="0">
                <a:ea typeface="宋体" pitchFamily="2" charset="-122"/>
              </a:rPr>
              <a:t>＝‘</a:t>
            </a:r>
            <a:r>
              <a:rPr lang="en-US" altLang="zh-CN" sz="2200" dirty="0">
                <a:ea typeface="宋体" pitchFamily="2" charset="-122"/>
              </a:rPr>
              <a:t>CS’</a:t>
            </a:r>
            <a:r>
              <a:rPr lang="zh-CN" altLang="en-US" sz="2200" dirty="0">
                <a:ea typeface="宋体" pitchFamily="2" charset="-122"/>
              </a:rPr>
              <a:t>的一组元组指针，</a:t>
            </a:r>
          </a:p>
          <a:p>
            <a:pPr lvl="2">
              <a:lnSpc>
                <a:spcPct val="80000"/>
              </a:lnSpc>
              <a:buFont typeface="Wingdings" pitchFamily="2" charset="2"/>
              <a:buChar char="Ø"/>
            </a:pPr>
            <a:r>
              <a:rPr lang="zh-CN" altLang="en-US" dirty="0">
                <a:ea typeface="宋体" pitchFamily="2" charset="-122"/>
              </a:rPr>
              <a:t>通过这些元组指针到</a:t>
            </a:r>
            <a:r>
              <a:rPr lang="en-US" altLang="zh-CN" dirty="0">
                <a:ea typeface="宋体" pitchFamily="2" charset="-122"/>
              </a:rPr>
              <a:t>student</a:t>
            </a:r>
            <a:r>
              <a:rPr lang="zh-CN" altLang="en-US" dirty="0">
                <a:ea typeface="宋体" pitchFamily="2" charset="-122"/>
              </a:rPr>
              <a:t>表中检索</a:t>
            </a:r>
          </a:p>
          <a:p>
            <a:pPr lvl="2">
              <a:lnSpc>
                <a:spcPct val="80000"/>
              </a:lnSpc>
              <a:buFont typeface="Wingdings" pitchFamily="2" charset="2"/>
              <a:buChar char="Ø"/>
            </a:pPr>
            <a:r>
              <a:rPr lang="zh-CN" altLang="en-US" dirty="0">
                <a:ea typeface="宋体" pitchFamily="2" charset="-122"/>
              </a:rPr>
              <a:t>对得到的元组检查另一些选择条件</a:t>
            </a:r>
            <a:r>
              <a:rPr lang="en-US" altLang="zh-CN" dirty="0">
                <a:ea typeface="宋体" pitchFamily="2" charset="-122"/>
              </a:rPr>
              <a:t>(</a:t>
            </a:r>
            <a:r>
              <a:rPr lang="zh-CN" altLang="en-US" dirty="0">
                <a:ea typeface="宋体" pitchFamily="2" charset="-122"/>
              </a:rPr>
              <a:t>如</a:t>
            </a:r>
            <a:r>
              <a:rPr lang="en-US" altLang="zh-CN" dirty="0">
                <a:ea typeface="宋体" pitchFamily="2" charset="-122"/>
              </a:rPr>
              <a:t>Sage&gt;20)</a:t>
            </a:r>
            <a:r>
              <a:rPr lang="zh-CN" altLang="en-US" dirty="0">
                <a:ea typeface="宋体" pitchFamily="2" charset="-122"/>
              </a:rPr>
              <a:t>是否满足</a:t>
            </a:r>
          </a:p>
          <a:p>
            <a:pPr lvl="2">
              <a:lnSpc>
                <a:spcPct val="80000"/>
              </a:lnSpc>
              <a:buFont typeface="Wingdings" pitchFamily="2" charset="2"/>
              <a:buChar char="Ø"/>
            </a:pPr>
            <a:r>
              <a:rPr lang="zh-CN" altLang="en-US" dirty="0">
                <a:ea typeface="宋体" pitchFamily="2" charset="-122"/>
              </a:rPr>
              <a:t>把满足条件的元组作为结果输出。</a:t>
            </a:r>
            <a:r>
              <a:rPr lang="zh-CN" altLang="en-US" sz="24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EF72325-1001-41B5-9765-99974A5D81A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sz="3200">
                <a:ea typeface="宋体" pitchFamily="2" charset="-122"/>
              </a:rPr>
              <a:t>二、 连接操作的实现 </a:t>
            </a:r>
          </a:p>
        </p:txBody>
      </p:sp>
      <p:sp>
        <p:nvSpPr>
          <p:cNvPr id="418819" name="Rectangle 3"/>
          <p:cNvSpPr>
            <a:spLocks noGrp="1" noChangeArrowheads="1"/>
          </p:cNvSpPr>
          <p:nvPr>
            <p:ph idx="1"/>
          </p:nvPr>
        </p:nvSpPr>
        <p:spPr/>
        <p:txBody>
          <a:bodyPr/>
          <a:lstStyle/>
          <a:p>
            <a:pPr>
              <a:lnSpc>
                <a:spcPct val="120000"/>
              </a:lnSpc>
            </a:pPr>
            <a:r>
              <a:rPr lang="zh-CN" altLang="en-US" dirty="0">
                <a:ea typeface="宋体" pitchFamily="2" charset="-122"/>
              </a:rPr>
              <a:t>连接操作是查询处理中最耗时的操作之一 </a:t>
            </a:r>
          </a:p>
          <a:p>
            <a:pPr>
              <a:lnSpc>
                <a:spcPct val="120000"/>
              </a:lnSpc>
            </a:pPr>
            <a:r>
              <a:rPr lang="zh-CN" altLang="en-US" dirty="0">
                <a:ea typeface="宋体" pitchFamily="2" charset="-122"/>
              </a:rPr>
              <a:t>本节只讨论等值连接</a:t>
            </a:r>
            <a:r>
              <a:rPr lang="en-US" altLang="zh-CN" dirty="0">
                <a:ea typeface="宋体" pitchFamily="2" charset="-122"/>
              </a:rPr>
              <a:t>(</a:t>
            </a:r>
            <a:r>
              <a:rPr lang="zh-CN" altLang="en-US" dirty="0">
                <a:ea typeface="宋体" pitchFamily="2" charset="-122"/>
              </a:rPr>
              <a:t>或自然连接</a:t>
            </a:r>
            <a:r>
              <a:rPr lang="en-US" altLang="zh-CN" dirty="0">
                <a:ea typeface="宋体" pitchFamily="2" charset="-122"/>
              </a:rPr>
              <a:t>)</a:t>
            </a:r>
            <a:r>
              <a:rPr lang="zh-CN" altLang="en-US" dirty="0">
                <a:ea typeface="宋体" pitchFamily="2" charset="-122"/>
              </a:rPr>
              <a:t>最常用的实现算法 </a:t>
            </a:r>
          </a:p>
          <a:p>
            <a:endParaRPr lang="zh-CN" altLang="en-US" dirty="0">
              <a:ea typeface="宋体" pitchFamily="2" charset="-122"/>
            </a:endParaRPr>
          </a:p>
          <a:p>
            <a:r>
              <a:rPr lang="zh-CN" altLang="en-US" sz="2400" dirty="0">
                <a:ea typeface="宋体" pitchFamily="2" charset="-122"/>
              </a:rPr>
              <a:t>［例</a:t>
            </a:r>
            <a:r>
              <a:rPr lang="en-US" altLang="zh-CN" sz="2400" dirty="0">
                <a:ea typeface="宋体" pitchFamily="2" charset="-122"/>
              </a:rPr>
              <a:t>2</a:t>
            </a:r>
            <a:r>
              <a:rPr lang="zh-CN" altLang="en-US" sz="2400" dirty="0">
                <a:ea typeface="宋体" pitchFamily="2" charset="-122"/>
              </a:rPr>
              <a:t>］   </a:t>
            </a:r>
            <a:r>
              <a:rPr lang="en-US" altLang="zh-CN" sz="2400" dirty="0">
                <a:ea typeface="宋体" pitchFamily="2" charset="-122"/>
              </a:rPr>
              <a:t>SELECT * FROM Student</a:t>
            </a:r>
            <a:r>
              <a:rPr lang="zh-CN" altLang="en-US" sz="2400" dirty="0">
                <a:ea typeface="宋体" pitchFamily="2" charset="-122"/>
              </a:rPr>
              <a:t>，</a:t>
            </a:r>
            <a:r>
              <a:rPr lang="en-US" altLang="zh-CN" sz="2400" dirty="0">
                <a:ea typeface="宋体" pitchFamily="2" charset="-122"/>
              </a:rPr>
              <a:t>SC 		      </a:t>
            </a:r>
          </a:p>
          <a:p>
            <a:pPr>
              <a:buFont typeface="Wingdings" pitchFamily="2" charset="2"/>
              <a:buNone/>
            </a:pPr>
            <a:r>
              <a:rPr lang="en-US" altLang="zh-CN" sz="2400" dirty="0">
                <a:ea typeface="宋体" pitchFamily="2" charset="-122"/>
              </a:rPr>
              <a:t>                    WHERE </a:t>
            </a:r>
            <a:r>
              <a:rPr lang="en-US" altLang="zh-CN" sz="2400" dirty="0" err="1">
                <a:ea typeface="宋体" pitchFamily="2" charset="-122"/>
              </a:rPr>
              <a:t>Student.Sno</a:t>
            </a:r>
            <a:r>
              <a:rPr lang="en-US" altLang="zh-CN" sz="2400" dirty="0">
                <a:ea typeface="宋体" pitchFamily="2" charset="-122"/>
              </a:rPr>
              <a:t>=</a:t>
            </a:r>
            <a:r>
              <a:rPr lang="en-US" altLang="zh-CN" sz="2400" dirty="0" err="1">
                <a:ea typeface="宋体" pitchFamily="2" charset="-122"/>
              </a:rPr>
              <a:t>SC.Sno</a:t>
            </a:r>
            <a:r>
              <a:rPr lang="zh-CN" altLang="en-US" sz="24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C353F4F4-2F0B-4A55-9AD0-518D4E49992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19843" name="Rectangle 3"/>
          <p:cNvSpPr>
            <a:spLocks noGrp="1" noChangeArrowheads="1"/>
          </p:cNvSpPr>
          <p:nvPr>
            <p:ph idx="1"/>
          </p:nvPr>
        </p:nvSpPr>
        <p:spPr>
          <a:xfrm>
            <a:off x="457200" y="1828800"/>
            <a:ext cx="8291513" cy="4495800"/>
          </a:xfrm>
        </p:spPr>
        <p:txBody>
          <a:bodyPr/>
          <a:lstStyle/>
          <a:p>
            <a:r>
              <a:rPr lang="en-US" altLang="zh-CN" sz="2000" dirty="0">
                <a:ea typeface="宋体" pitchFamily="2" charset="-122"/>
              </a:rPr>
              <a:t>1. </a:t>
            </a:r>
            <a:r>
              <a:rPr lang="zh-CN" altLang="en-US" sz="2000" dirty="0">
                <a:ea typeface="宋体" pitchFamily="2" charset="-122"/>
              </a:rPr>
              <a:t>嵌套循环方法</a:t>
            </a:r>
            <a:r>
              <a:rPr lang="en-US" altLang="zh-CN" sz="2000" dirty="0">
                <a:ea typeface="宋体" pitchFamily="2" charset="-122"/>
              </a:rPr>
              <a:t>(nested loop) </a:t>
            </a:r>
          </a:p>
          <a:p>
            <a:endParaRPr lang="en-US" altLang="zh-CN" sz="2000" dirty="0">
              <a:ea typeface="宋体" pitchFamily="2" charset="-122"/>
            </a:endParaRPr>
          </a:p>
          <a:p>
            <a:r>
              <a:rPr lang="en-US" altLang="zh-CN" sz="2000" dirty="0">
                <a:ea typeface="宋体" pitchFamily="2" charset="-122"/>
              </a:rPr>
              <a:t>2. </a:t>
            </a:r>
            <a:r>
              <a:rPr lang="zh-CN" altLang="en-US" sz="2000" dirty="0">
                <a:ea typeface="宋体" pitchFamily="2" charset="-122"/>
              </a:rPr>
              <a:t>排序</a:t>
            </a:r>
            <a:r>
              <a:rPr lang="en-US" altLang="zh-CN" sz="2000" dirty="0">
                <a:ea typeface="宋体" pitchFamily="2" charset="-122"/>
              </a:rPr>
              <a:t>-</a:t>
            </a:r>
            <a:r>
              <a:rPr lang="zh-CN" altLang="en-US" sz="2000" dirty="0">
                <a:ea typeface="宋体" pitchFamily="2" charset="-122"/>
              </a:rPr>
              <a:t>合并方法</a:t>
            </a:r>
            <a:r>
              <a:rPr lang="en-US" altLang="zh-CN" sz="2000" dirty="0">
                <a:ea typeface="宋体" pitchFamily="2" charset="-122"/>
              </a:rPr>
              <a:t>(sort-merge join </a:t>
            </a:r>
            <a:r>
              <a:rPr lang="zh-CN" altLang="en-US" sz="2000" dirty="0">
                <a:ea typeface="宋体" pitchFamily="2" charset="-122"/>
              </a:rPr>
              <a:t>或</a:t>
            </a:r>
            <a:r>
              <a:rPr lang="en-US" altLang="zh-CN" sz="2000" dirty="0">
                <a:ea typeface="宋体" pitchFamily="2" charset="-122"/>
              </a:rPr>
              <a:t>merge join)</a:t>
            </a:r>
          </a:p>
          <a:p>
            <a:pPr>
              <a:buFont typeface="Wingdings" pitchFamily="2" charset="2"/>
              <a:buNone/>
            </a:pPr>
            <a:endParaRPr lang="en-US" altLang="zh-CN" sz="2000" dirty="0">
              <a:ea typeface="宋体" pitchFamily="2" charset="-122"/>
            </a:endParaRPr>
          </a:p>
          <a:p>
            <a:r>
              <a:rPr lang="en-US" altLang="zh-CN" sz="2000" dirty="0">
                <a:ea typeface="宋体" pitchFamily="2" charset="-122"/>
              </a:rPr>
              <a:t>3. </a:t>
            </a:r>
            <a:r>
              <a:rPr lang="zh-CN" altLang="en-US" sz="2000" dirty="0">
                <a:ea typeface="宋体" pitchFamily="2" charset="-122"/>
              </a:rPr>
              <a:t>索引连接</a:t>
            </a:r>
            <a:r>
              <a:rPr lang="en-US" altLang="zh-CN" sz="2000" dirty="0">
                <a:ea typeface="宋体" pitchFamily="2" charset="-122"/>
              </a:rPr>
              <a:t>(index join)</a:t>
            </a:r>
            <a:r>
              <a:rPr lang="zh-CN" altLang="en-US" sz="2000" dirty="0">
                <a:ea typeface="宋体" pitchFamily="2" charset="-122"/>
              </a:rPr>
              <a:t>方法 </a:t>
            </a:r>
          </a:p>
          <a:p>
            <a:endParaRPr lang="zh-CN" altLang="en-US" sz="2000" dirty="0">
              <a:ea typeface="宋体" pitchFamily="2" charset="-122"/>
            </a:endParaRPr>
          </a:p>
          <a:p>
            <a:r>
              <a:rPr lang="en-US" altLang="zh-CN" sz="2000" dirty="0">
                <a:ea typeface="宋体" pitchFamily="2" charset="-122"/>
              </a:rPr>
              <a:t>4. Hash Join</a:t>
            </a:r>
            <a:r>
              <a:rPr lang="zh-CN" altLang="en-US" sz="2000" dirty="0">
                <a:ea typeface="宋体" pitchFamily="2" charset="-122"/>
              </a:rPr>
              <a:t>方法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1D11BC4-BED5-4182-B62F-8CF23651978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0867" name="Rectangle 3"/>
          <p:cNvSpPr>
            <a:spLocks noGrp="1" noChangeArrowheads="1"/>
          </p:cNvSpPr>
          <p:nvPr>
            <p:ph idx="1"/>
          </p:nvPr>
        </p:nvSpPr>
        <p:spPr/>
        <p:txBody>
          <a:bodyPr/>
          <a:lstStyle/>
          <a:p>
            <a:pPr marL="533400" indent="-533400">
              <a:lnSpc>
                <a:spcPct val="140000"/>
              </a:lnSpc>
              <a:buFont typeface="Wingdings" pitchFamily="2" charset="2"/>
              <a:buAutoNum type="arabicPeriod"/>
            </a:pPr>
            <a:r>
              <a:rPr lang="zh-CN" altLang="en-US" sz="2400" b="1" dirty="0">
                <a:ea typeface="宋体" pitchFamily="2" charset="-122"/>
              </a:rPr>
              <a:t>嵌套循环方法</a:t>
            </a:r>
            <a:r>
              <a:rPr lang="en-US" altLang="zh-CN" sz="2400" b="1" dirty="0">
                <a:ea typeface="宋体" pitchFamily="2" charset="-122"/>
              </a:rPr>
              <a:t>(nested loop)</a:t>
            </a:r>
          </a:p>
          <a:p>
            <a:pPr marL="914400" lvl="1" indent="-457200">
              <a:lnSpc>
                <a:spcPct val="140000"/>
              </a:lnSpc>
            </a:pPr>
            <a:r>
              <a:rPr lang="zh-CN" altLang="en-US" dirty="0">
                <a:ea typeface="宋体" pitchFamily="2" charset="-122"/>
              </a:rPr>
              <a:t>对外层循环</a:t>
            </a:r>
            <a:r>
              <a:rPr lang="en-US" altLang="zh-CN" dirty="0">
                <a:ea typeface="宋体" pitchFamily="2" charset="-122"/>
              </a:rPr>
              <a:t>(Student)</a:t>
            </a:r>
            <a:r>
              <a:rPr lang="zh-CN" altLang="en-US" dirty="0">
                <a:ea typeface="宋体" pitchFamily="2" charset="-122"/>
              </a:rPr>
              <a:t>的每一个元组</a:t>
            </a:r>
            <a:r>
              <a:rPr lang="en-US" altLang="zh-CN" dirty="0">
                <a:ea typeface="宋体" pitchFamily="2" charset="-122"/>
              </a:rPr>
              <a:t>(s)</a:t>
            </a:r>
            <a:r>
              <a:rPr lang="zh-CN" altLang="en-US" dirty="0">
                <a:ea typeface="宋体" pitchFamily="2" charset="-122"/>
              </a:rPr>
              <a:t>，检索内层循环</a:t>
            </a:r>
            <a:r>
              <a:rPr lang="en-US" altLang="zh-CN" dirty="0">
                <a:ea typeface="宋体" pitchFamily="2" charset="-122"/>
              </a:rPr>
              <a:t>(SC)</a:t>
            </a:r>
            <a:r>
              <a:rPr lang="zh-CN" altLang="en-US" dirty="0">
                <a:ea typeface="宋体" pitchFamily="2" charset="-122"/>
              </a:rPr>
              <a:t>中的每一个元组</a:t>
            </a:r>
            <a:r>
              <a:rPr lang="en-US" altLang="zh-CN" dirty="0">
                <a:ea typeface="宋体" pitchFamily="2" charset="-122"/>
              </a:rPr>
              <a:t>(</a:t>
            </a:r>
            <a:r>
              <a:rPr lang="en-US" altLang="zh-CN" dirty="0" err="1">
                <a:ea typeface="宋体" pitchFamily="2" charset="-122"/>
              </a:rPr>
              <a:t>sc</a:t>
            </a:r>
            <a:r>
              <a:rPr lang="en-US" altLang="zh-CN" dirty="0">
                <a:ea typeface="宋体" pitchFamily="2" charset="-122"/>
              </a:rPr>
              <a:t>)</a:t>
            </a:r>
          </a:p>
          <a:p>
            <a:pPr marL="914400" lvl="1" indent="-457200">
              <a:lnSpc>
                <a:spcPct val="140000"/>
              </a:lnSpc>
            </a:pPr>
            <a:r>
              <a:rPr lang="zh-CN" altLang="en-US" dirty="0">
                <a:ea typeface="宋体" pitchFamily="2" charset="-122"/>
              </a:rPr>
              <a:t>检查这两个元组在连接属性</a:t>
            </a:r>
            <a:r>
              <a:rPr lang="en-US" altLang="zh-CN" dirty="0">
                <a:ea typeface="宋体" pitchFamily="2" charset="-122"/>
              </a:rPr>
              <a:t>(</a:t>
            </a:r>
            <a:r>
              <a:rPr lang="en-US" altLang="zh-CN" dirty="0" err="1">
                <a:ea typeface="宋体" pitchFamily="2" charset="-122"/>
              </a:rPr>
              <a:t>sno</a:t>
            </a:r>
            <a:r>
              <a:rPr lang="en-US" altLang="zh-CN" dirty="0">
                <a:ea typeface="宋体" pitchFamily="2" charset="-122"/>
              </a:rPr>
              <a:t>)</a:t>
            </a:r>
            <a:r>
              <a:rPr lang="zh-CN" altLang="en-US" dirty="0">
                <a:ea typeface="宋体" pitchFamily="2" charset="-122"/>
              </a:rPr>
              <a:t>上是否相等</a:t>
            </a:r>
          </a:p>
          <a:p>
            <a:pPr marL="914400" lvl="1" indent="-457200">
              <a:lnSpc>
                <a:spcPct val="140000"/>
              </a:lnSpc>
            </a:pPr>
            <a:r>
              <a:rPr lang="zh-CN" altLang="en-US" dirty="0">
                <a:ea typeface="宋体" pitchFamily="2" charset="-122"/>
              </a:rPr>
              <a:t>如果满足连接条件，则串接后作为结果输出，直到外层循环表中的元组处理完为止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C544D674-1E57-43B6-B7FE-DB00416D3159}"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1891" name="Rectangle 3"/>
          <p:cNvSpPr>
            <a:spLocks noGrp="1" noChangeArrowheads="1"/>
          </p:cNvSpPr>
          <p:nvPr>
            <p:ph idx="1"/>
          </p:nvPr>
        </p:nvSpPr>
        <p:spPr>
          <a:xfrm>
            <a:off x="395288" y="1700213"/>
            <a:ext cx="8374062" cy="4752975"/>
          </a:xfrm>
        </p:spPr>
        <p:txBody>
          <a:bodyPr/>
          <a:lstStyle/>
          <a:p>
            <a:pPr>
              <a:lnSpc>
                <a:spcPct val="150000"/>
              </a:lnSpc>
              <a:buFont typeface="Wingdings" pitchFamily="2" charset="2"/>
              <a:buNone/>
            </a:pPr>
            <a:r>
              <a:rPr lang="en-US" altLang="zh-CN" sz="2400" b="1" dirty="0">
                <a:ea typeface="宋体" pitchFamily="2" charset="-122"/>
              </a:rPr>
              <a:t>2. </a:t>
            </a:r>
            <a:r>
              <a:rPr lang="zh-CN" altLang="en-US" sz="2400" b="1" dirty="0">
                <a:ea typeface="宋体" pitchFamily="2" charset="-122"/>
              </a:rPr>
              <a:t>排序</a:t>
            </a:r>
            <a:r>
              <a:rPr lang="en-US" altLang="zh-CN" sz="2400" b="1" dirty="0">
                <a:ea typeface="宋体" pitchFamily="2" charset="-122"/>
              </a:rPr>
              <a:t>-</a:t>
            </a:r>
            <a:r>
              <a:rPr lang="zh-CN" altLang="en-US" sz="2400" b="1" dirty="0">
                <a:ea typeface="宋体" pitchFamily="2" charset="-122"/>
              </a:rPr>
              <a:t>合并方法</a:t>
            </a:r>
            <a:r>
              <a:rPr lang="en-US" altLang="zh-CN" sz="2400" b="1" dirty="0">
                <a:ea typeface="宋体" pitchFamily="2" charset="-122"/>
              </a:rPr>
              <a:t>(sort-merge join </a:t>
            </a:r>
            <a:r>
              <a:rPr lang="zh-CN" altLang="en-US" sz="2400" b="1" dirty="0">
                <a:ea typeface="宋体" pitchFamily="2" charset="-122"/>
              </a:rPr>
              <a:t>或</a:t>
            </a:r>
            <a:r>
              <a:rPr lang="en-US" altLang="zh-CN" sz="2400" b="1" dirty="0">
                <a:ea typeface="宋体" pitchFamily="2" charset="-122"/>
              </a:rPr>
              <a:t>merge join)</a:t>
            </a:r>
            <a:r>
              <a:rPr lang="en-US" altLang="zh-CN" sz="2400" dirty="0">
                <a:ea typeface="宋体" pitchFamily="2" charset="-122"/>
              </a:rPr>
              <a:t> </a:t>
            </a:r>
          </a:p>
          <a:p>
            <a:pPr lvl="1">
              <a:lnSpc>
                <a:spcPct val="150000"/>
              </a:lnSpc>
            </a:pPr>
            <a:r>
              <a:rPr lang="zh-CN" altLang="en-US" dirty="0">
                <a:ea typeface="宋体" pitchFamily="2" charset="-122"/>
              </a:rPr>
              <a:t>适合连接的诸表已经排好序的情况 </a:t>
            </a:r>
          </a:p>
          <a:p>
            <a:pPr lvl="1">
              <a:lnSpc>
                <a:spcPct val="150000"/>
              </a:lnSpc>
            </a:pPr>
            <a:r>
              <a:rPr lang="zh-CN" altLang="en-US" dirty="0">
                <a:ea typeface="宋体" pitchFamily="2" charset="-122"/>
              </a:rPr>
              <a:t>排序－合并连接方法的步骤：</a:t>
            </a:r>
          </a:p>
          <a:p>
            <a:pPr lvl="2">
              <a:lnSpc>
                <a:spcPct val="150000"/>
              </a:lnSpc>
              <a:buFont typeface="Wingdings" pitchFamily="2" charset="2"/>
              <a:buChar char="Ø"/>
            </a:pPr>
            <a:r>
              <a:rPr lang="zh-CN" altLang="en-US" dirty="0">
                <a:ea typeface="宋体" pitchFamily="2" charset="-122"/>
              </a:rPr>
              <a:t>如果连接的表没有排好序，先对</a:t>
            </a:r>
            <a:r>
              <a:rPr lang="en-US" altLang="zh-CN" dirty="0">
                <a:ea typeface="宋体" pitchFamily="2" charset="-122"/>
              </a:rPr>
              <a:t>Student</a:t>
            </a:r>
            <a:r>
              <a:rPr lang="zh-CN" altLang="en-US" dirty="0">
                <a:ea typeface="宋体" pitchFamily="2" charset="-122"/>
              </a:rPr>
              <a:t>表和</a:t>
            </a:r>
            <a:r>
              <a:rPr lang="en-US" altLang="zh-CN" dirty="0">
                <a:ea typeface="宋体" pitchFamily="2" charset="-122"/>
              </a:rPr>
              <a:t>SC</a:t>
            </a:r>
            <a:r>
              <a:rPr lang="zh-CN" altLang="en-US" dirty="0">
                <a:ea typeface="宋体" pitchFamily="2" charset="-122"/>
              </a:rPr>
              <a:t>表按连接属性</a:t>
            </a:r>
            <a:r>
              <a:rPr lang="en-US" altLang="zh-CN" dirty="0" err="1">
                <a:ea typeface="宋体" pitchFamily="2" charset="-122"/>
              </a:rPr>
              <a:t>Sno</a:t>
            </a:r>
            <a:r>
              <a:rPr lang="zh-CN" altLang="en-US" dirty="0">
                <a:ea typeface="宋体" pitchFamily="2" charset="-122"/>
              </a:rPr>
              <a:t>排序 </a:t>
            </a:r>
          </a:p>
          <a:p>
            <a:pPr lvl="2">
              <a:lnSpc>
                <a:spcPct val="150000"/>
              </a:lnSpc>
              <a:buFont typeface="Wingdings" pitchFamily="2" charset="2"/>
              <a:buChar char="Ø"/>
            </a:pPr>
            <a:r>
              <a:rPr lang="zh-CN" altLang="en-US" dirty="0">
                <a:ea typeface="宋体" pitchFamily="2" charset="-122"/>
              </a:rPr>
              <a:t>取</a:t>
            </a:r>
            <a:r>
              <a:rPr lang="en-US" altLang="zh-CN" dirty="0">
                <a:ea typeface="宋体" pitchFamily="2" charset="-122"/>
              </a:rPr>
              <a:t>Student</a:t>
            </a:r>
            <a:r>
              <a:rPr lang="zh-CN" altLang="en-US" dirty="0">
                <a:ea typeface="宋体" pitchFamily="2" charset="-122"/>
              </a:rPr>
              <a:t>表中第一个</a:t>
            </a:r>
            <a:r>
              <a:rPr lang="en-US" altLang="zh-CN" dirty="0" err="1">
                <a:ea typeface="宋体" pitchFamily="2" charset="-122"/>
              </a:rPr>
              <a:t>Sno</a:t>
            </a:r>
            <a:r>
              <a:rPr lang="zh-CN" altLang="en-US" dirty="0">
                <a:ea typeface="宋体" pitchFamily="2" charset="-122"/>
              </a:rPr>
              <a:t>，依次扫描</a:t>
            </a:r>
            <a:r>
              <a:rPr lang="en-US" altLang="zh-CN" dirty="0">
                <a:ea typeface="宋体" pitchFamily="2" charset="-122"/>
              </a:rPr>
              <a:t>SC</a:t>
            </a:r>
            <a:r>
              <a:rPr lang="zh-CN" altLang="en-US" dirty="0">
                <a:ea typeface="宋体" pitchFamily="2" charset="-122"/>
              </a:rPr>
              <a:t>表中具有相同</a:t>
            </a:r>
            <a:r>
              <a:rPr lang="en-US" altLang="zh-CN" dirty="0" err="1">
                <a:ea typeface="宋体" pitchFamily="2" charset="-122"/>
              </a:rPr>
              <a:t>Sno</a:t>
            </a:r>
            <a:r>
              <a:rPr lang="zh-CN" altLang="en-US" dirty="0">
                <a:ea typeface="宋体" pitchFamily="2" charset="-122"/>
              </a:rPr>
              <a:t>的元组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550F6601-F0F8-4FF0-AB36-9940E995F47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12" name="页脚占位符 4"/>
          <p:cNvSpPr>
            <a:spLocks noGrp="1"/>
          </p:cNvSpPr>
          <p:nvPr>
            <p:ph type="ftr" sz="quarter" idx="11"/>
          </p:nvPr>
        </p:nvSpPr>
        <p:spPr/>
        <p:txBody>
          <a:bodyPr/>
          <a:lstStyle/>
          <a:p>
            <a:r>
              <a:rPr lang="en-US" altLang="zh-CN" smtClean="0"/>
              <a:t>An Introduction to Database System / 100</a:t>
            </a:r>
            <a:endParaRPr lang="en-US" altLang="zh-CN"/>
          </a:p>
        </p:txBody>
      </p:sp>
      <p:grpSp>
        <p:nvGrpSpPr>
          <p:cNvPr id="425988" name="Group 4"/>
          <p:cNvGrpSpPr>
            <a:grpSpLocks/>
          </p:cNvGrpSpPr>
          <p:nvPr/>
        </p:nvGrpSpPr>
        <p:grpSpPr bwMode="auto">
          <a:xfrm>
            <a:off x="1403350" y="2205038"/>
            <a:ext cx="5689600" cy="3168650"/>
            <a:chOff x="884" y="2160"/>
            <a:chExt cx="3584" cy="1996"/>
          </a:xfrm>
        </p:grpSpPr>
        <p:sp>
          <p:nvSpPr>
            <p:cNvPr id="425989" name="Rectangle 5"/>
            <p:cNvSpPr>
              <a:spLocks noChangeArrowheads="1"/>
            </p:cNvSpPr>
            <p:nvPr/>
          </p:nvSpPr>
          <p:spPr bwMode="auto">
            <a:xfrm>
              <a:off x="884" y="2160"/>
              <a:ext cx="953" cy="15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170000"/>
                </a:lnSpc>
              </a:pPr>
              <a:r>
                <a:rPr lang="en-US" altLang="zh-CN" sz="2000"/>
                <a:t>200215121</a:t>
              </a:r>
            </a:p>
            <a:p>
              <a:pPr marL="342900" indent="-342900">
                <a:lnSpc>
                  <a:spcPct val="170000"/>
                </a:lnSpc>
              </a:pPr>
              <a:r>
                <a:rPr lang="en-US" altLang="zh-CN" sz="2000"/>
                <a:t>200215122</a:t>
              </a:r>
            </a:p>
            <a:p>
              <a:pPr marL="342900" indent="-342900">
                <a:lnSpc>
                  <a:spcPct val="170000"/>
                </a:lnSpc>
              </a:pPr>
              <a:r>
                <a:rPr lang="en-US" altLang="zh-CN" sz="2000"/>
                <a:t>200215123</a:t>
              </a:r>
            </a:p>
            <a:p>
              <a:pPr marL="342900" indent="-342900">
                <a:lnSpc>
                  <a:spcPct val="170000"/>
                </a:lnSpc>
              </a:pPr>
              <a:r>
                <a:rPr lang="en-US" altLang="zh-CN" sz="2000"/>
                <a:t>200215124</a:t>
              </a:r>
            </a:p>
            <a:p>
              <a:pPr marL="342900" indent="-342900">
                <a:lnSpc>
                  <a:spcPct val="20000"/>
                </a:lnSpc>
              </a:pPr>
              <a:r>
                <a:rPr lang="en-US" altLang="zh-CN" sz="2000"/>
                <a:t>.</a:t>
              </a:r>
            </a:p>
            <a:p>
              <a:pPr marL="342900" indent="-342900">
                <a:lnSpc>
                  <a:spcPct val="20000"/>
                </a:lnSpc>
              </a:pPr>
              <a:r>
                <a:rPr lang="en-US" altLang="zh-CN" sz="2000"/>
                <a:t>.</a:t>
              </a:r>
            </a:p>
            <a:p>
              <a:pPr marL="342900" indent="-342900">
                <a:lnSpc>
                  <a:spcPct val="20000"/>
                </a:lnSpc>
              </a:pPr>
              <a:r>
                <a:rPr lang="en-US" altLang="zh-CN" sz="2000"/>
                <a:t>.</a:t>
              </a:r>
            </a:p>
            <a:p>
              <a:pPr marL="342900" indent="-342900">
                <a:lnSpc>
                  <a:spcPct val="20000"/>
                </a:lnSpc>
              </a:pPr>
              <a:endParaRPr lang="en-US" altLang="zh-CN" sz="2000"/>
            </a:p>
          </p:txBody>
        </p:sp>
        <p:sp>
          <p:nvSpPr>
            <p:cNvPr id="425990" name="Rectangle 6"/>
            <p:cNvSpPr>
              <a:spLocks noChangeArrowheads="1"/>
            </p:cNvSpPr>
            <p:nvPr/>
          </p:nvSpPr>
          <p:spPr bwMode="auto">
            <a:xfrm>
              <a:off x="3243" y="2160"/>
              <a:ext cx="1225" cy="15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130000"/>
                </a:lnSpc>
              </a:pPr>
              <a:r>
                <a:rPr lang="en-US" altLang="zh-CN" sz="2000"/>
                <a:t>200215121  1  92</a:t>
              </a:r>
            </a:p>
            <a:p>
              <a:pPr marL="342900" indent="-342900">
                <a:lnSpc>
                  <a:spcPct val="130000"/>
                </a:lnSpc>
              </a:pPr>
              <a:r>
                <a:rPr lang="en-US" altLang="zh-CN" sz="2000"/>
                <a:t>200215121  2  85</a:t>
              </a:r>
            </a:p>
            <a:p>
              <a:pPr marL="342900" indent="-342900">
                <a:lnSpc>
                  <a:spcPct val="130000"/>
                </a:lnSpc>
              </a:pPr>
              <a:r>
                <a:rPr lang="en-US" altLang="zh-CN" sz="2000"/>
                <a:t>200215121  3  88</a:t>
              </a:r>
            </a:p>
            <a:p>
              <a:pPr marL="342900" indent="-342900">
                <a:lnSpc>
                  <a:spcPct val="130000"/>
                </a:lnSpc>
              </a:pPr>
              <a:r>
                <a:rPr lang="en-US" altLang="zh-CN" sz="2000"/>
                <a:t>200215122  2  90</a:t>
              </a:r>
            </a:p>
            <a:p>
              <a:pPr marL="342900" indent="-342900">
                <a:lnSpc>
                  <a:spcPct val="130000"/>
                </a:lnSpc>
              </a:pPr>
              <a:r>
                <a:rPr lang="en-US" altLang="zh-CN" sz="2000"/>
                <a:t>200215122  3  80</a:t>
              </a:r>
            </a:p>
            <a:p>
              <a:pPr marL="342900" indent="-342900">
                <a:lnSpc>
                  <a:spcPct val="30000"/>
                </a:lnSpc>
              </a:pPr>
              <a:r>
                <a:rPr lang="en-US" altLang="zh-CN"/>
                <a:t>.</a:t>
              </a:r>
            </a:p>
            <a:p>
              <a:pPr marL="342900" indent="-342900">
                <a:lnSpc>
                  <a:spcPct val="30000"/>
                </a:lnSpc>
              </a:pPr>
              <a:r>
                <a:rPr lang="en-US" altLang="zh-CN"/>
                <a:t>.</a:t>
              </a:r>
            </a:p>
            <a:p>
              <a:pPr marL="342900" indent="-342900">
                <a:lnSpc>
                  <a:spcPct val="30000"/>
                </a:lnSpc>
              </a:pPr>
              <a:r>
                <a:rPr lang="en-US" altLang="zh-CN"/>
                <a:t>.</a:t>
              </a:r>
            </a:p>
          </p:txBody>
        </p:sp>
        <p:sp>
          <p:nvSpPr>
            <p:cNvPr id="425991" name="Line 7"/>
            <p:cNvSpPr>
              <a:spLocks noChangeShapeType="1"/>
            </p:cNvSpPr>
            <p:nvPr/>
          </p:nvSpPr>
          <p:spPr bwMode="auto">
            <a:xfrm>
              <a:off x="1837" y="2387"/>
              <a:ext cx="140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2" name="Line 8"/>
            <p:cNvSpPr>
              <a:spLocks noChangeShapeType="1"/>
            </p:cNvSpPr>
            <p:nvPr/>
          </p:nvSpPr>
          <p:spPr bwMode="auto">
            <a:xfrm>
              <a:off x="1837" y="2387"/>
              <a:ext cx="1406" cy="49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3" name="Line 9"/>
            <p:cNvSpPr>
              <a:spLocks noChangeShapeType="1"/>
            </p:cNvSpPr>
            <p:nvPr/>
          </p:nvSpPr>
          <p:spPr bwMode="auto">
            <a:xfrm>
              <a:off x="1837" y="2750"/>
              <a:ext cx="1406" cy="4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4" name="Line 10"/>
            <p:cNvSpPr>
              <a:spLocks noChangeShapeType="1"/>
            </p:cNvSpPr>
            <p:nvPr/>
          </p:nvSpPr>
          <p:spPr bwMode="auto">
            <a:xfrm>
              <a:off x="1837" y="2750"/>
              <a:ext cx="1406" cy="6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5" name="Text Box 11"/>
            <p:cNvSpPr txBox="1">
              <a:spLocks noChangeArrowheads="1"/>
            </p:cNvSpPr>
            <p:nvPr/>
          </p:nvSpPr>
          <p:spPr bwMode="auto">
            <a:xfrm>
              <a:off x="1841" y="3944"/>
              <a:ext cx="1567" cy="2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zh-CN" altLang="en-US" sz="1600" b="0"/>
                <a:t>排序</a:t>
              </a:r>
              <a:r>
                <a:rPr kumimoji="0" lang="en-US" altLang="zh-CN" sz="1600" b="0"/>
                <a:t>-</a:t>
              </a:r>
              <a:r>
                <a:rPr kumimoji="0" lang="zh-CN" altLang="en-US" sz="1600" b="0"/>
                <a:t>合并连接方法示意图</a:t>
              </a:r>
            </a:p>
          </p:txBody>
        </p:sp>
      </p:grpSp>
      <p:sp>
        <p:nvSpPr>
          <p:cNvPr id="2" name="日期占位符 1"/>
          <p:cNvSpPr>
            <a:spLocks noGrp="1"/>
          </p:cNvSpPr>
          <p:nvPr>
            <p:ph type="dt" sz="half" idx="10"/>
          </p:nvPr>
        </p:nvSpPr>
        <p:spPr/>
        <p:txBody>
          <a:bodyPr/>
          <a:lstStyle/>
          <a:p>
            <a:fld id="{2DDC4532-8FFD-4A91-9288-D9C4AC18EEE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502787" name="Rectangle 3"/>
          <p:cNvSpPr>
            <a:spLocks noGrp="1" noChangeArrowheads="1"/>
          </p:cNvSpPr>
          <p:nvPr>
            <p:ph idx="1"/>
          </p:nvPr>
        </p:nvSpPr>
        <p:spPr/>
        <p:txBody>
          <a:bodyPr/>
          <a:lstStyle/>
          <a:p>
            <a:pPr lvl="1">
              <a:lnSpc>
                <a:spcPct val="170000"/>
              </a:lnSpc>
            </a:pPr>
            <a:r>
              <a:rPr lang="zh-CN" altLang="en-US">
                <a:ea typeface="宋体" pitchFamily="2" charset="-122"/>
              </a:rPr>
              <a:t>排序－合并连接方法的步骤（续）：</a:t>
            </a:r>
          </a:p>
          <a:p>
            <a:pPr lvl="2">
              <a:lnSpc>
                <a:spcPct val="170000"/>
              </a:lnSpc>
              <a:buFont typeface="Wingdings" pitchFamily="2" charset="2"/>
              <a:buChar char="Ø"/>
            </a:pPr>
            <a:r>
              <a:rPr lang="zh-CN" altLang="en-US">
                <a:ea typeface="宋体" pitchFamily="2" charset="-122"/>
              </a:rPr>
              <a:t>当扫描到</a:t>
            </a:r>
            <a:r>
              <a:rPr lang="en-US" altLang="zh-CN">
                <a:ea typeface="宋体" pitchFamily="2" charset="-122"/>
              </a:rPr>
              <a:t>Sno</a:t>
            </a:r>
            <a:r>
              <a:rPr lang="zh-CN" altLang="en-US">
                <a:ea typeface="宋体" pitchFamily="2" charset="-122"/>
              </a:rPr>
              <a:t>不相同的第一个</a:t>
            </a:r>
            <a:r>
              <a:rPr lang="en-US" altLang="zh-CN">
                <a:ea typeface="宋体" pitchFamily="2" charset="-122"/>
              </a:rPr>
              <a:t>SC</a:t>
            </a:r>
            <a:r>
              <a:rPr lang="zh-CN" altLang="en-US">
                <a:ea typeface="宋体" pitchFamily="2" charset="-122"/>
              </a:rPr>
              <a:t>元组时，返回</a:t>
            </a:r>
            <a:r>
              <a:rPr lang="en-US" altLang="zh-CN">
                <a:ea typeface="宋体" pitchFamily="2" charset="-122"/>
              </a:rPr>
              <a:t>Student</a:t>
            </a:r>
            <a:r>
              <a:rPr lang="zh-CN" altLang="en-US">
                <a:ea typeface="宋体" pitchFamily="2" charset="-122"/>
              </a:rPr>
              <a:t>表扫描它的下一个元组，再扫描</a:t>
            </a:r>
            <a:r>
              <a:rPr lang="en-US" altLang="zh-CN">
                <a:ea typeface="宋体" pitchFamily="2" charset="-122"/>
              </a:rPr>
              <a:t>SC</a:t>
            </a:r>
            <a:r>
              <a:rPr lang="zh-CN" altLang="en-US">
                <a:ea typeface="宋体" pitchFamily="2" charset="-122"/>
              </a:rPr>
              <a:t>表中具有相同</a:t>
            </a:r>
            <a:r>
              <a:rPr lang="en-US" altLang="zh-CN">
                <a:ea typeface="宋体" pitchFamily="2" charset="-122"/>
              </a:rPr>
              <a:t>Sno</a:t>
            </a:r>
            <a:r>
              <a:rPr lang="zh-CN" altLang="en-US">
                <a:ea typeface="宋体" pitchFamily="2" charset="-122"/>
              </a:rPr>
              <a:t>的元组，把它们连接起来 </a:t>
            </a:r>
          </a:p>
          <a:p>
            <a:pPr lvl="2">
              <a:lnSpc>
                <a:spcPct val="170000"/>
              </a:lnSpc>
              <a:buFont typeface="Wingdings" pitchFamily="2" charset="2"/>
              <a:buChar char="Ø"/>
            </a:pPr>
            <a:r>
              <a:rPr lang="zh-CN" altLang="en-US">
                <a:ea typeface="宋体" pitchFamily="2" charset="-122"/>
              </a:rPr>
              <a:t>重复上述步骤直到</a:t>
            </a:r>
            <a:r>
              <a:rPr lang="en-US" altLang="zh-CN">
                <a:ea typeface="宋体" pitchFamily="2" charset="-122"/>
              </a:rPr>
              <a:t>Student </a:t>
            </a:r>
            <a:r>
              <a:rPr lang="zh-CN" altLang="en-US">
                <a:ea typeface="宋体" pitchFamily="2" charset="-122"/>
              </a:rPr>
              <a:t>表扫描完</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863EC379-FB02-4C9C-949F-9E4DE7415C0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sz="3200">
                <a:latin typeface="宋体" pitchFamily="2" charset="-122"/>
                <a:ea typeface="宋体" pitchFamily="2" charset="-122"/>
              </a:rPr>
              <a:t>关系系统及其查询优化（续）</a:t>
            </a:r>
          </a:p>
        </p:txBody>
      </p:sp>
      <p:sp>
        <p:nvSpPr>
          <p:cNvPr id="402435" name="Rectangle 3"/>
          <p:cNvSpPr>
            <a:spLocks noGrp="1" noChangeArrowheads="1"/>
          </p:cNvSpPr>
          <p:nvPr>
            <p:ph idx="1"/>
          </p:nvPr>
        </p:nvSpPr>
        <p:spPr/>
        <p:txBody>
          <a:bodyPr/>
          <a:lstStyle/>
          <a:p>
            <a:r>
              <a:rPr lang="zh-CN" altLang="en-US" b="1" dirty="0">
                <a:ea typeface="宋体" pitchFamily="2" charset="-122"/>
              </a:rPr>
              <a:t>本章目的：</a:t>
            </a:r>
            <a:r>
              <a:rPr lang="zh-CN" altLang="en-US" dirty="0">
                <a:ea typeface="宋体" pitchFamily="2" charset="-122"/>
              </a:rPr>
              <a:t> </a:t>
            </a:r>
          </a:p>
          <a:p>
            <a:pPr lvl="1"/>
            <a:r>
              <a:rPr lang="en-US" altLang="zh-CN" dirty="0">
                <a:ea typeface="宋体" pitchFamily="2" charset="-122"/>
              </a:rPr>
              <a:t>RDBMS</a:t>
            </a:r>
            <a:r>
              <a:rPr lang="zh-CN" altLang="en-US" dirty="0">
                <a:ea typeface="宋体" pitchFamily="2" charset="-122"/>
              </a:rPr>
              <a:t>的查询处理步骤 </a:t>
            </a:r>
          </a:p>
          <a:p>
            <a:pPr lvl="1"/>
            <a:r>
              <a:rPr lang="zh-CN" altLang="en-US" dirty="0">
                <a:ea typeface="宋体" pitchFamily="2" charset="-122"/>
              </a:rPr>
              <a:t>查询优化的概念 </a:t>
            </a:r>
          </a:p>
          <a:p>
            <a:pPr lvl="1"/>
            <a:r>
              <a:rPr lang="zh-CN" altLang="en-US" dirty="0">
                <a:ea typeface="宋体" pitchFamily="2" charset="-122"/>
              </a:rPr>
              <a:t>基本方法和技术 </a:t>
            </a:r>
          </a:p>
          <a:p>
            <a:pPr lvl="1"/>
            <a:endParaRPr lang="zh-CN" altLang="en-US" dirty="0">
              <a:ea typeface="宋体" pitchFamily="2" charset="-122"/>
            </a:endParaRPr>
          </a:p>
          <a:p>
            <a:r>
              <a:rPr lang="zh-CN" altLang="en-US" dirty="0">
                <a:ea typeface="宋体" pitchFamily="2" charset="-122"/>
              </a:rPr>
              <a:t>查询优化分类 ：</a:t>
            </a:r>
          </a:p>
          <a:p>
            <a:pPr lvl="1"/>
            <a:r>
              <a:rPr lang="zh-CN" altLang="en-US" dirty="0">
                <a:ea typeface="宋体" pitchFamily="2" charset="-122"/>
              </a:rPr>
              <a:t>代数优化</a:t>
            </a:r>
          </a:p>
          <a:p>
            <a:pPr lvl="1"/>
            <a:r>
              <a:rPr lang="zh-CN" altLang="en-US" dirty="0">
                <a:ea typeface="宋体" pitchFamily="2" charset="-122"/>
              </a:rPr>
              <a:t>物理优化</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E8A2FF2F-51B8-4214-AF4C-4EE97D5C98E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4963" name="Rectangle 3"/>
          <p:cNvSpPr>
            <a:spLocks noGrp="1" noChangeArrowheads="1"/>
          </p:cNvSpPr>
          <p:nvPr>
            <p:ph idx="1"/>
          </p:nvPr>
        </p:nvSpPr>
        <p:spPr/>
        <p:txBody>
          <a:bodyPr/>
          <a:lstStyle/>
          <a:p>
            <a:pPr>
              <a:lnSpc>
                <a:spcPct val="150000"/>
              </a:lnSpc>
            </a:pPr>
            <a:r>
              <a:rPr lang="en-US" altLang="zh-CN" sz="1800" dirty="0">
                <a:ea typeface="宋体" pitchFamily="2" charset="-122"/>
              </a:rPr>
              <a:t>Student</a:t>
            </a:r>
            <a:r>
              <a:rPr lang="zh-CN" altLang="en-US" sz="1800" dirty="0">
                <a:ea typeface="宋体" pitchFamily="2" charset="-122"/>
              </a:rPr>
              <a:t>表和</a:t>
            </a:r>
            <a:r>
              <a:rPr lang="en-US" altLang="zh-CN" sz="1800" dirty="0">
                <a:ea typeface="宋体" pitchFamily="2" charset="-122"/>
              </a:rPr>
              <a:t>SC</a:t>
            </a:r>
            <a:r>
              <a:rPr lang="zh-CN" altLang="en-US" sz="1800" dirty="0">
                <a:ea typeface="宋体" pitchFamily="2" charset="-122"/>
              </a:rPr>
              <a:t>表都只要扫描一遍</a:t>
            </a:r>
          </a:p>
          <a:p>
            <a:pPr>
              <a:lnSpc>
                <a:spcPct val="150000"/>
              </a:lnSpc>
            </a:pPr>
            <a:r>
              <a:rPr lang="zh-CN" altLang="en-US" sz="1800" dirty="0">
                <a:ea typeface="宋体" pitchFamily="2" charset="-122"/>
              </a:rPr>
              <a:t>如果</a:t>
            </a:r>
            <a:r>
              <a:rPr lang="en-US" altLang="zh-CN" sz="1800" dirty="0">
                <a:ea typeface="宋体" pitchFamily="2" charset="-122"/>
              </a:rPr>
              <a:t>2</a:t>
            </a:r>
            <a:r>
              <a:rPr lang="zh-CN" altLang="en-US" sz="1800" dirty="0">
                <a:ea typeface="宋体" pitchFamily="2" charset="-122"/>
              </a:rPr>
              <a:t>个表原来无序，执行时间要加上对两个表的排序时间</a:t>
            </a:r>
          </a:p>
          <a:p>
            <a:pPr>
              <a:lnSpc>
                <a:spcPct val="150000"/>
              </a:lnSpc>
            </a:pPr>
            <a:r>
              <a:rPr lang="zh-CN" altLang="en-US" sz="1800" dirty="0">
                <a:ea typeface="宋体" pitchFamily="2" charset="-122"/>
              </a:rPr>
              <a:t>对于</a:t>
            </a:r>
            <a:r>
              <a:rPr lang="en-US" altLang="zh-CN" sz="1800" dirty="0">
                <a:ea typeface="宋体" pitchFamily="2" charset="-122"/>
              </a:rPr>
              <a:t>2</a:t>
            </a:r>
            <a:r>
              <a:rPr lang="zh-CN" altLang="en-US" sz="1800" dirty="0">
                <a:ea typeface="宋体" pitchFamily="2" charset="-122"/>
              </a:rPr>
              <a:t>个大表，先排序后使用</a:t>
            </a:r>
            <a:r>
              <a:rPr lang="en-US" altLang="zh-CN" sz="1800" dirty="0">
                <a:ea typeface="宋体" pitchFamily="2" charset="-122"/>
              </a:rPr>
              <a:t>sort-merge join</a:t>
            </a:r>
            <a:r>
              <a:rPr lang="zh-CN" altLang="en-US" sz="1800" dirty="0">
                <a:ea typeface="宋体" pitchFamily="2" charset="-122"/>
              </a:rPr>
              <a:t>方法执行连接，总的时间一般仍会大大减少</a:t>
            </a:r>
            <a:r>
              <a:rPr lang="zh-CN" altLang="en-US" sz="24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FA86D90E-218A-4A2C-A1AC-730616D65F9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3939" name="Rectangle 3"/>
          <p:cNvSpPr>
            <a:spLocks noGrp="1" noChangeArrowheads="1"/>
          </p:cNvSpPr>
          <p:nvPr>
            <p:ph idx="1"/>
          </p:nvPr>
        </p:nvSpPr>
        <p:spPr>
          <a:xfrm>
            <a:off x="457200" y="1412776"/>
            <a:ext cx="8229600" cy="4718149"/>
          </a:xfrm>
        </p:spPr>
        <p:txBody>
          <a:bodyPr/>
          <a:lstStyle/>
          <a:p>
            <a:pPr>
              <a:buFont typeface="Wingdings" pitchFamily="2" charset="2"/>
              <a:buNone/>
            </a:pPr>
            <a:r>
              <a:rPr lang="en-US" altLang="zh-CN" sz="1800" b="1" dirty="0">
                <a:ea typeface="宋体" pitchFamily="2" charset="-122"/>
              </a:rPr>
              <a:t>3. </a:t>
            </a:r>
            <a:r>
              <a:rPr lang="zh-CN" altLang="en-US" sz="1800" b="1" dirty="0">
                <a:ea typeface="宋体" pitchFamily="2" charset="-122"/>
              </a:rPr>
              <a:t>索引连接</a:t>
            </a:r>
            <a:r>
              <a:rPr lang="en-US" altLang="zh-CN" sz="1800" b="1" dirty="0">
                <a:ea typeface="宋体" pitchFamily="2" charset="-122"/>
              </a:rPr>
              <a:t>(index join)</a:t>
            </a:r>
            <a:r>
              <a:rPr lang="zh-CN" altLang="en-US" sz="1800" b="1" dirty="0">
                <a:ea typeface="宋体" pitchFamily="2" charset="-122"/>
              </a:rPr>
              <a:t>方法</a:t>
            </a:r>
          </a:p>
          <a:p>
            <a:r>
              <a:rPr lang="zh-CN" altLang="en-US" sz="1800" dirty="0">
                <a:ea typeface="宋体" pitchFamily="2" charset="-122"/>
              </a:rPr>
              <a:t>步骤：</a:t>
            </a:r>
          </a:p>
          <a:p>
            <a:pPr lvl="1">
              <a:lnSpc>
                <a:spcPct val="140000"/>
              </a:lnSpc>
              <a:buFont typeface="Wingdings" pitchFamily="2" charset="2"/>
              <a:buNone/>
            </a:pPr>
            <a:r>
              <a:rPr lang="zh-CN" altLang="en-US" sz="2000" dirty="0">
                <a:ea typeface="宋体" pitchFamily="2" charset="-122"/>
              </a:rPr>
              <a:t>① 在</a:t>
            </a:r>
            <a:r>
              <a:rPr lang="en-US" altLang="zh-CN" sz="2000" dirty="0">
                <a:ea typeface="宋体" pitchFamily="2" charset="-122"/>
              </a:rPr>
              <a:t>SC</a:t>
            </a:r>
            <a:r>
              <a:rPr lang="zh-CN" altLang="en-US" sz="2000" dirty="0">
                <a:ea typeface="宋体" pitchFamily="2" charset="-122"/>
              </a:rPr>
              <a:t>表上建立属性</a:t>
            </a:r>
            <a:r>
              <a:rPr lang="en-US" altLang="zh-CN" sz="2000" dirty="0" err="1">
                <a:ea typeface="宋体" pitchFamily="2" charset="-122"/>
              </a:rPr>
              <a:t>Sno</a:t>
            </a:r>
            <a:r>
              <a:rPr lang="zh-CN" altLang="en-US" sz="2000" dirty="0">
                <a:ea typeface="宋体" pitchFamily="2" charset="-122"/>
              </a:rPr>
              <a:t>的索引，如果原来没有该索引</a:t>
            </a:r>
          </a:p>
          <a:p>
            <a:pPr lvl="1">
              <a:lnSpc>
                <a:spcPct val="140000"/>
              </a:lnSpc>
              <a:buFont typeface="Wingdings" pitchFamily="2" charset="2"/>
              <a:buNone/>
            </a:pPr>
            <a:r>
              <a:rPr lang="zh-CN" altLang="en-US" sz="2000" dirty="0">
                <a:ea typeface="宋体" pitchFamily="2" charset="-122"/>
              </a:rPr>
              <a:t>② 对</a:t>
            </a:r>
            <a:r>
              <a:rPr lang="en-US" altLang="zh-CN" sz="2000" dirty="0">
                <a:ea typeface="宋体" pitchFamily="2" charset="-122"/>
              </a:rPr>
              <a:t>Student</a:t>
            </a:r>
            <a:r>
              <a:rPr lang="zh-CN" altLang="en-US" sz="2000" dirty="0">
                <a:ea typeface="宋体" pitchFamily="2" charset="-122"/>
              </a:rPr>
              <a:t>中每一个元组，由</a:t>
            </a:r>
            <a:r>
              <a:rPr lang="en-US" altLang="zh-CN" sz="2000" dirty="0" err="1">
                <a:ea typeface="宋体" pitchFamily="2" charset="-122"/>
              </a:rPr>
              <a:t>Sno</a:t>
            </a:r>
            <a:r>
              <a:rPr lang="zh-CN" altLang="en-US" sz="2000" dirty="0">
                <a:ea typeface="宋体" pitchFamily="2" charset="-122"/>
              </a:rPr>
              <a:t>值通过</a:t>
            </a:r>
            <a:r>
              <a:rPr lang="en-US" altLang="zh-CN" sz="2000" dirty="0">
                <a:ea typeface="宋体" pitchFamily="2" charset="-122"/>
              </a:rPr>
              <a:t>SC</a:t>
            </a:r>
            <a:r>
              <a:rPr lang="zh-CN" altLang="en-US" sz="2000" dirty="0">
                <a:ea typeface="宋体" pitchFamily="2" charset="-122"/>
              </a:rPr>
              <a:t>的索引查找相应的</a:t>
            </a:r>
            <a:r>
              <a:rPr lang="en-US" altLang="zh-CN" sz="2000" dirty="0">
                <a:ea typeface="宋体" pitchFamily="2" charset="-122"/>
              </a:rPr>
              <a:t>SC</a:t>
            </a:r>
            <a:r>
              <a:rPr lang="zh-CN" altLang="en-US" sz="2000" dirty="0">
                <a:ea typeface="宋体" pitchFamily="2" charset="-122"/>
              </a:rPr>
              <a:t>元组 </a:t>
            </a:r>
          </a:p>
          <a:p>
            <a:pPr lvl="1">
              <a:lnSpc>
                <a:spcPct val="140000"/>
              </a:lnSpc>
              <a:buFont typeface="Wingdings" pitchFamily="2" charset="2"/>
              <a:buNone/>
            </a:pPr>
            <a:r>
              <a:rPr lang="zh-CN" altLang="en-US" sz="2000" dirty="0">
                <a:ea typeface="宋体" pitchFamily="2" charset="-122"/>
              </a:rPr>
              <a:t>③ 把这些</a:t>
            </a:r>
            <a:r>
              <a:rPr lang="en-US" altLang="zh-CN" sz="2000" dirty="0">
                <a:ea typeface="宋体" pitchFamily="2" charset="-122"/>
              </a:rPr>
              <a:t>SC</a:t>
            </a:r>
            <a:r>
              <a:rPr lang="zh-CN" altLang="en-US" sz="2000" dirty="0">
                <a:ea typeface="宋体" pitchFamily="2" charset="-122"/>
              </a:rPr>
              <a:t>元组和</a:t>
            </a:r>
            <a:r>
              <a:rPr lang="en-US" altLang="zh-CN" sz="2000" dirty="0">
                <a:ea typeface="宋体" pitchFamily="2" charset="-122"/>
              </a:rPr>
              <a:t>Student</a:t>
            </a:r>
            <a:r>
              <a:rPr lang="zh-CN" altLang="en-US" sz="2000" dirty="0">
                <a:ea typeface="宋体" pitchFamily="2" charset="-122"/>
              </a:rPr>
              <a:t>元组连接起来   </a:t>
            </a:r>
          </a:p>
          <a:p>
            <a:pPr lvl="1">
              <a:lnSpc>
                <a:spcPct val="140000"/>
              </a:lnSpc>
              <a:buFont typeface="Wingdings" pitchFamily="2" charset="2"/>
              <a:buNone/>
            </a:pPr>
            <a:r>
              <a:rPr lang="zh-CN" altLang="en-US" sz="2000" dirty="0">
                <a:ea typeface="宋体" pitchFamily="2" charset="-122"/>
              </a:rPr>
              <a:t>循环执行②③，直到</a:t>
            </a:r>
            <a:r>
              <a:rPr lang="en-US" altLang="zh-CN" sz="2000" dirty="0">
                <a:ea typeface="宋体" pitchFamily="2" charset="-122"/>
              </a:rPr>
              <a:t>Student</a:t>
            </a:r>
            <a:r>
              <a:rPr lang="zh-CN" altLang="en-US" sz="2000" dirty="0">
                <a:ea typeface="宋体" pitchFamily="2" charset="-122"/>
              </a:rPr>
              <a:t>表中的元组处理完为止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6E1D675-7B32-4CD9-BE20-45B698A38A5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7011" name="Rectangle 3"/>
          <p:cNvSpPr>
            <a:spLocks noGrp="1" noChangeArrowheads="1"/>
          </p:cNvSpPr>
          <p:nvPr>
            <p:ph idx="1"/>
          </p:nvPr>
        </p:nvSpPr>
        <p:spPr>
          <a:xfrm>
            <a:off x="457200" y="1268760"/>
            <a:ext cx="8507413" cy="5055840"/>
          </a:xfrm>
        </p:spPr>
        <p:txBody>
          <a:bodyPr/>
          <a:lstStyle/>
          <a:p>
            <a:pPr>
              <a:buFont typeface="Wingdings" pitchFamily="2" charset="2"/>
              <a:buNone/>
            </a:pPr>
            <a:r>
              <a:rPr lang="en-US" altLang="zh-CN" sz="1800" b="1" dirty="0">
                <a:ea typeface="宋体" pitchFamily="2" charset="-122"/>
              </a:rPr>
              <a:t>4. Hash Join</a:t>
            </a:r>
            <a:r>
              <a:rPr lang="zh-CN" altLang="en-US" sz="1800" b="1" dirty="0">
                <a:ea typeface="宋体" pitchFamily="2" charset="-122"/>
              </a:rPr>
              <a:t>方法</a:t>
            </a:r>
            <a:r>
              <a:rPr lang="zh-CN" altLang="en-US" sz="1800" dirty="0">
                <a:ea typeface="宋体" pitchFamily="2" charset="-122"/>
              </a:rPr>
              <a:t> </a:t>
            </a:r>
          </a:p>
          <a:p>
            <a:pPr lvl="1"/>
            <a:r>
              <a:rPr lang="zh-CN" altLang="en-US" sz="2000" dirty="0">
                <a:ea typeface="宋体" pitchFamily="2" charset="-122"/>
              </a:rPr>
              <a:t>把连接属性作为</a:t>
            </a:r>
            <a:r>
              <a:rPr lang="en-US" altLang="zh-CN" sz="2000" dirty="0">
                <a:ea typeface="宋体" pitchFamily="2" charset="-122"/>
              </a:rPr>
              <a:t>hash</a:t>
            </a:r>
            <a:r>
              <a:rPr lang="zh-CN" altLang="en-US" sz="2000" dirty="0">
                <a:ea typeface="宋体" pitchFamily="2" charset="-122"/>
              </a:rPr>
              <a:t>码，用同一个</a:t>
            </a:r>
            <a:r>
              <a:rPr lang="en-US" altLang="zh-CN" sz="2000" dirty="0">
                <a:ea typeface="宋体" pitchFamily="2" charset="-122"/>
              </a:rPr>
              <a:t>hash</a:t>
            </a:r>
            <a:r>
              <a:rPr lang="zh-CN" altLang="en-US" sz="2000" dirty="0">
                <a:ea typeface="宋体" pitchFamily="2" charset="-122"/>
              </a:rPr>
              <a:t>函数把</a:t>
            </a:r>
            <a:r>
              <a:rPr lang="en-US" altLang="zh-CN" sz="2000" dirty="0">
                <a:ea typeface="宋体" pitchFamily="2" charset="-122"/>
              </a:rPr>
              <a:t>R</a:t>
            </a:r>
            <a:r>
              <a:rPr lang="zh-CN" altLang="en-US" sz="2000" dirty="0">
                <a:ea typeface="宋体" pitchFamily="2" charset="-122"/>
              </a:rPr>
              <a:t>和</a:t>
            </a:r>
            <a:r>
              <a:rPr lang="en-US" altLang="zh-CN" sz="2000" dirty="0">
                <a:ea typeface="宋体" pitchFamily="2" charset="-122"/>
              </a:rPr>
              <a:t>S</a:t>
            </a:r>
            <a:r>
              <a:rPr lang="zh-CN" altLang="en-US" sz="2000" dirty="0">
                <a:ea typeface="宋体" pitchFamily="2" charset="-122"/>
              </a:rPr>
              <a:t>中的元组散列到同一个</a:t>
            </a:r>
            <a:r>
              <a:rPr lang="en-US" altLang="zh-CN" sz="2000" dirty="0">
                <a:ea typeface="宋体" pitchFamily="2" charset="-122"/>
              </a:rPr>
              <a:t>hash</a:t>
            </a:r>
            <a:r>
              <a:rPr lang="zh-CN" altLang="en-US" sz="2000" dirty="0">
                <a:ea typeface="宋体" pitchFamily="2" charset="-122"/>
              </a:rPr>
              <a:t>文件中</a:t>
            </a:r>
          </a:p>
          <a:p>
            <a:pPr lvl="1"/>
            <a:r>
              <a:rPr lang="zh-CN" altLang="en-US" sz="2000" b="1" dirty="0">
                <a:ea typeface="宋体" pitchFamily="2" charset="-122"/>
              </a:rPr>
              <a:t>步骤：</a:t>
            </a:r>
          </a:p>
          <a:p>
            <a:pPr lvl="2"/>
            <a:r>
              <a:rPr lang="zh-CN" altLang="en-US" sz="1800" dirty="0">
                <a:ea typeface="宋体" pitchFamily="2" charset="-122"/>
              </a:rPr>
              <a:t>划分阶段</a:t>
            </a:r>
            <a:r>
              <a:rPr lang="en-US" altLang="zh-CN" sz="1800" dirty="0">
                <a:ea typeface="宋体" pitchFamily="2" charset="-122"/>
              </a:rPr>
              <a:t>(partitioning phase)</a:t>
            </a:r>
            <a:r>
              <a:rPr lang="zh-CN" altLang="en-US" sz="1800" dirty="0">
                <a:ea typeface="宋体" pitchFamily="2" charset="-122"/>
              </a:rPr>
              <a:t>：</a:t>
            </a:r>
          </a:p>
          <a:p>
            <a:pPr lvl="3"/>
            <a:r>
              <a:rPr lang="zh-CN" altLang="en-US" sz="1400" dirty="0">
                <a:ea typeface="宋体" pitchFamily="2" charset="-122"/>
              </a:rPr>
              <a:t>对包含较少元组的表</a:t>
            </a:r>
            <a:r>
              <a:rPr lang="en-US" altLang="zh-CN" sz="1400" dirty="0">
                <a:ea typeface="宋体" pitchFamily="2" charset="-122"/>
              </a:rPr>
              <a:t>(</a:t>
            </a:r>
            <a:r>
              <a:rPr lang="zh-CN" altLang="en-US" sz="1400" dirty="0">
                <a:ea typeface="宋体" pitchFamily="2" charset="-122"/>
              </a:rPr>
              <a:t>比如</a:t>
            </a:r>
            <a:r>
              <a:rPr lang="en-US" altLang="zh-CN" sz="1400" dirty="0">
                <a:ea typeface="宋体" pitchFamily="2" charset="-122"/>
              </a:rPr>
              <a:t>R)</a:t>
            </a:r>
            <a:r>
              <a:rPr lang="zh-CN" altLang="en-US" sz="1400" dirty="0">
                <a:ea typeface="宋体" pitchFamily="2" charset="-122"/>
              </a:rPr>
              <a:t>进行一遍处理</a:t>
            </a:r>
          </a:p>
          <a:p>
            <a:pPr lvl="3"/>
            <a:r>
              <a:rPr lang="zh-CN" altLang="en-US" sz="1400" dirty="0">
                <a:ea typeface="宋体" pitchFamily="2" charset="-122"/>
              </a:rPr>
              <a:t>把它的元组按</a:t>
            </a:r>
            <a:r>
              <a:rPr lang="en-US" altLang="zh-CN" sz="1400" dirty="0">
                <a:ea typeface="宋体" pitchFamily="2" charset="-122"/>
              </a:rPr>
              <a:t>hash</a:t>
            </a:r>
            <a:r>
              <a:rPr lang="zh-CN" altLang="en-US" sz="1400" dirty="0">
                <a:ea typeface="宋体" pitchFamily="2" charset="-122"/>
              </a:rPr>
              <a:t>函数分散到</a:t>
            </a:r>
            <a:r>
              <a:rPr lang="en-US" altLang="zh-CN" sz="1400" dirty="0">
                <a:ea typeface="宋体" pitchFamily="2" charset="-122"/>
              </a:rPr>
              <a:t>hash</a:t>
            </a:r>
            <a:r>
              <a:rPr lang="zh-CN" altLang="en-US" sz="1400" dirty="0">
                <a:ea typeface="宋体" pitchFamily="2" charset="-122"/>
              </a:rPr>
              <a:t>表的桶中</a:t>
            </a:r>
          </a:p>
          <a:p>
            <a:pPr lvl="2"/>
            <a:r>
              <a:rPr lang="zh-CN" altLang="en-US" sz="1800" dirty="0">
                <a:ea typeface="宋体" pitchFamily="2" charset="-122"/>
              </a:rPr>
              <a:t>试探阶段</a:t>
            </a:r>
            <a:r>
              <a:rPr lang="en-US" altLang="zh-CN" sz="1800" dirty="0">
                <a:ea typeface="宋体" pitchFamily="2" charset="-122"/>
              </a:rPr>
              <a:t>(probing phase)</a:t>
            </a:r>
            <a:r>
              <a:rPr lang="zh-CN" altLang="en-US" sz="1800" dirty="0">
                <a:ea typeface="宋体" pitchFamily="2" charset="-122"/>
              </a:rPr>
              <a:t>：也称为连接阶段</a:t>
            </a:r>
            <a:r>
              <a:rPr lang="en-US" altLang="zh-CN" sz="1800" dirty="0">
                <a:ea typeface="宋体" pitchFamily="2" charset="-122"/>
              </a:rPr>
              <a:t>(join phase) </a:t>
            </a:r>
          </a:p>
          <a:p>
            <a:pPr lvl="3"/>
            <a:r>
              <a:rPr lang="zh-CN" altLang="en-US" sz="1400" dirty="0">
                <a:ea typeface="宋体" pitchFamily="2" charset="-122"/>
              </a:rPr>
              <a:t>对另一个表</a:t>
            </a:r>
            <a:r>
              <a:rPr lang="en-US" altLang="zh-CN" sz="1400" dirty="0">
                <a:ea typeface="宋体" pitchFamily="2" charset="-122"/>
              </a:rPr>
              <a:t>(S)</a:t>
            </a:r>
            <a:r>
              <a:rPr lang="zh-CN" altLang="en-US" sz="1400" dirty="0">
                <a:ea typeface="宋体" pitchFamily="2" charset="-122"/>
              </a:rPr>
              <a:t>进行一遍处理</a:t>
            </a:r>
          </a:p>
          <a:p>
            <a:pPr lvl="3"/>
            <a:r>
              <a:rPr lang="zh-CN" altLang="en-US" sz="1400" dirty="0">
                <a:ea typeface="宋体" pitchFamily="2" charset="-122"/>
              </a:rPr>
              <a:t>把</a:t>
            </a:r>
            <a:r>
              <a:rPr lang="en-US" altLang="zh-CN" sz="1400" dirty="0">
                <a:ea typeface="宋体" pitchFamily="2" charset="-122"/>
              </a:rPr>
              <a:t>S</a:t>
            </a:r>
            <a:r>
              <a:rPr lang="zh-CN" altLang="en-US" sz="1400" dirty="0">
                <a:ea typeface="宋体" pitchFamily="2" charset="-122"/>
              </a:rPr>
              <a:t>的元组散列到适当的</a:t>
            </a:r>
            <a:r>
              <a:rPr lang="en-US" altLang="zh-CN" sz="1400" dirty="0">
                <a:ea typeface="宋体" pitchFamily="2" charset="-122"/>
              </a:rPr>
              <a:t>hash</a:t>
            </a:r>
            <a:r>
              <a:rPr lang="zh-CN" altLang="en-US" sz="1400" dirty="0">
                <a:ea typeface="宋体" pitchFamily="2" charset="-122"/>
              </a:rPr>
              <a:t>桶中</a:t>
            </a:r>
          </a:p>
          <a:p>
            <a:pPr lvl="3"/>
            <a:r>
              <a:rPr lang="zh-CN" altLang="en-US" sz="1400" dirty="0">
                <a:ea typeface="宋体" pitchFamily="2" charset="-122"/>
              </a:rPr>
              <a:t>把元组与桶中所有来自</a:t>
            </a:r>
            <a:r>
              <a:rPr lang="en-US" altLang="zh-CN" sz="1400" dirty="0">
                <a:ea typeface="宋体" pitchFamily="2" charset="-122"/>
              </a:rPr>
              <a:t>R</a:t>
            </a:r>
            <a:r>
              <a:rPr lang="zh-CN" altLang="en-US" sz="1400" dirty="0">
                <a:ea typeface="宋体" pitchFamily="2" charset="-122"/>
              </a:rPr>
              <a:t>并与之相匹配的元组连接起来</a:t>
            </a:r>
            <a:r>
              <a:rPr lang="zh-CN" altLang="en-US" sz="18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D7C2784-3F28-4794-B635-59E6D35D342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sz="3200">
                <a:ea typeface="宋体" pitchFamily="2" charset="-122"/>
              </a:rPr>
              <a:t>连接操作的实现（续）</a:t>
            </a:r>
          </a:p>
        </p:txBody>
      </p:sp>
      <p:sp>
        <p:nvSpPr>
          <p:cNvPr id="428035" name="Rectangle 3"/>
          <p:cNvSpPr>
            <a:spLocks noGrp="1" noChangeArrowheads="1"/>
          </p:cNvSpPr>
          <p:nvPr>
            <p:ph idx="1"/>
          </p:nvPr>
        </p:nvSpPr>
        <p:spPr/>
        <p:txBody>
          <a:bodyPr/>
          <a:lstStyle/>
          <a:p>
            <a:r>
              <a:rPr lang="zh-CN" altLang="en-US" sz="2400" dirty="0">
                <a:ea typeface="宋体" pitchFamily="2" charset="-122"/>
              </a:rPr>
              <a:t>上面</a:t>
            </a:r>
            <a:r>
              <a:rPr lang="en-US" altLang="zh-CN" sz="2400" dirty="0">
                <a:ea typeface="宋体" pitchFamily="2" charset="-122"/>
              </a:rPr>
              <a:t>hash join</a:t>
            </a:r>
            <a:r>
              <a:rPr lang="zh-CN" altLang="en-US" sz="2400" dirty="0">
                <a:ea typeface="宋体" pitchFamily="2" charset="-122"/>
              </a:rPr>
              <a:t>算法前提：假设两个表中较小的表在第一阶段后可以完全放入内存的</a:t>
            </a:r>
            <a:r>
              <a:rPr lang="en-US" altLang="zh-CN" sz="2400" dirty="0">
                <a:ea typeface="宋体" pitchFamily="2" charset="-122"/>
              </a:rPr>
              <a:t>hash</a:t>
            </a:r>
            <a:r>
              <a:rPr lang="zh-CN" altLang="en-US" sz="2400" dirty="0">
                <a:ea typeface="宋体" pitchFamily="2" charset="-122"/>
              </a:rPr>
              <a:t>桶中 </a:t>
            </a:r>
          </a:p>
          <a:p>
            <a:endParaRPr lang="zh-CN" altLang="en-US" sz="2400" dirty="0">
              <a:ea typeface="宋体" pitchFamily="2" charset="-122"/>
            </a:endParaRPr>
          </a:p>
          <a:p>
            <a:r>
              <a:rPr lang="zh-CN" altLang="en-US" sz="2400" dirty="0">
                <a:ea typeface="宋体" pitchFamily="2" charset="-122"/>
              </a:rPr>
              <a:t>以上的算法思想可以推广到更加一般的多个表的连接算法上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3158407B-2AA3-4FC4-B9F6-2E8F97E6744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sz="3200">
                <a:latin typeface="宋体" pitchFamily="2" charset="-122"/>
                <a:ea typeface="宋体" pitchFamily="2" charset="-122"/>
              </a:rPr>
              <a:t>第九章</a:t>
            </a:r>
            <a:r>
              <a:rPr lang="zh-CN" altLang="en-US" sz="3200">
                <a:ea typeface="黑体" pitchFamily="2" charset="-122"/>
              </a:rPr>
              <a:t>  </a:t>
            </a:r>
            <a:r>
              <a:rPr lang="zh-CN" altLang="en-US" sz="3200">
                <a:latin typeface="宋体" pitchFamily="2" charset="-122"/>
                <a:ea typeface="宋体" pitchFamily="2" charset="-122"/>
              </a:rPr>
              <a:t>关系系统及其查询优化</a:t>
            </a:r>
            <a:endParaRPr lang="zh-CN" altLang="en-US">
              <a:ea typeface="黑体" pitchFamily="2" charset="-122"/>
            </a:endParaRPr>
          </a:p>
        </p:txBody>
      </p:sp>
      <p:sp>
        <p:nvSpPr>
          <p:cNvPr id="411651" name="Rectangle 3"/>
          <p:cNvSpPr>
            <a:spLocks noGrp="1" noChangeArrowheads="1"/>
          </p:cNvSpPr>
          <p:nvPr>
            <p:ph idx="1"/>
          </p:nvPr>
        </p:nvSpPr>
        <p:spPr>
          <a:xfrm>
            <a:off x="467544" y="1484784"/>
            <a:ext cx="8229600" cy="4530725"/>
          </a:xfrm>
        </p:spPr>
        <p:txBody>
          <a:bodyPr/>
          <a:lstStyle/>
          <a:p>
            <a:pPr algn="just">
              <a:lnSpc>
                <a:spcPct val="140000"/>
              </a:lnSpc>
            </a:pPr>
            <a:r>
              <a:rPr lang="en-US" altLang="zh-CN" sz="2400" b="1" dirty="0">
                <a:ea typeface="宋体" pitchFamily="2" charset="-122"/>
              </a:rPr>
              <a:t>9.1 </a:t>
            </a:r>
            <a:r>
              <a:rPr lang="zh-CN" altLang="en-US" sz="2400" b="1" dirty="0">
                <a:ea typeface="宋体" pitchFamily="2" charset="-122"/>
              </a:rPr>
              <a:t>关系数据库系统的查询处理 </a:t>
            </a:r>
          </a:p>
          <a:p>
            <a:pPr algn="just">
              <a:lnSpc>
                <a:spcPct val="140000"/>
              </a:lnSpc>
            </a:pPr>
            <a:r>
              <a:rPr lang="en-US" altLang="zh-CN" sz="2400" b="1" dirty="0">
                <a:solidFill>
                  <a:schemeClr val="tx2"/>
                </a:solidFill>
                <a:ea typeface="宋体" pitchFamily="2" charset="-122"/>
              </a:rPr>
              <a:t>9.2 </a:t>
            </a:r>
            <a:r>
              <a:rPr lang="zh-CN" altLang="en-US" sz="2400" b="1" dirty="0">
                <a:solidFill>
                  <a:schemeClr val="tx2"/>
                </a:solidFill>
                <a:ea typeface="宋体" pitchFamily="2" charset="-122"/>
              </a:rPr>
              <a:t>关系数据库系统的查询优化 </a:t>
            </a:r>
          </a:p>
          <a:p>
            <a:pPr algn="just">
              <a:lnSpc>
                <a:spcPct val="140000"/>
              </a:lnSpc>
            </a:pPr>
            <a:r>
              <a:rPr lang="en-US" altLang="zh-CN" sz="2400" b="1" dirty="0">
                <a:ea typeface="宋体" pitchFamily="2" charset="-122"/>
              </a:rPr>
              <a:t>9.3 </a:t>
            </a:r>
            <a:r>
              <a:rPr lang="zh-CN" altLang="en-US" sz="2400" b="1" dirty="0">
                <a:ea typeface="宋体" pitchFamily="2" charset="-122"/>
              </a:rPr>
              <a:t>代 数 优 化 </a:t>
            </a:r>
          </a:p>
          <a:p>
            <a:pPr algn="just">
              <a:lnSpc>
                <a:spcPct val="140000"/>
              </a:lnSpc>
            </a:pPr>
            <a:r>
              <a:rPr lang="en-US" altLang="zh-CN" sz="2400" b="1" dirty="0">
                <a:ea typeface="宋体" pitchFamily="2" charset="-122"/>
              </a:rPr>
              <a:t>9.4 </a:t>
            </a:r>
            <a:r>
              <a:rPr lang="zh-CN" altLang="en-US" sz="2400" b="1" dirty="0">
                <a:ea typeface="宋体" pitchFamily="2" charset="-122"/>
              </a:rPr>
              <a:t>物 理 优 化 </a:t>
            </a:r>
          </a:p>
          <a:p>
            <a:pPr algn="just">
              <a:lnSpc>
                <a:spcPct val="140000"/>
              </a:lnSpc>
            </a:pPr>
            <a:r>
              <a:rPr lang="en-US" altLang="zh-CN" sz="2400" b="1" dirty="0">
                <a:ea typeface="宋体" pitchFamily="2" charset="-122"/>
              </a:rPr>
              <a:t>9.5 </a:t>
            </a:r>
            <a:r>
              <a:rPr lang="zh-CN" altLang="en-US" sz="2400" b="1" dirty="0">
                <a:ea typeface="宋体" pitchFamily="2" charset="-122"/>
              </a:rPr>
              <a:t>小    结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AB8C49FA-92FE-4CF3-B44E-74090C692FA0}"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3200">
                <a:ea typeface="宋体" pitchFamily="2" charset="-122"/>
              </a:rPr>
              <a:t>9.2 </a:t>
            </a:r>
            <a:r>
              <a:rPr lang="zh-CN" altLang="en-US" sz="3200">
                <a:ea typeface="宋体" pitchFamily="2" charset="-122"/>
              </a:rPr>
              <a:t>关系数据库系统的查询优化</a:t>
            </a:r>
          </a:p>
        </p:txBody>
      </p:sp>
      <p:sp>
        <p:nvSpPr>
          <p:cNvPr id="410627" name="Rectangle 3"/>
          <p:cNvSpPr>
            <a:spLocks noGrp="1" noChangeArrowheads="1"/>
          </p:cNvSpPr>
          <p:nvPr>
            <p:ph idx="1"/>
          </p:nvPr>
        </p:nvSpPr>
        <p:spPr>
          <a:xfrm>
            <a:off x="457200" y="1828800"/>
            <a:ext cx="8435975" cy="4495800"/>
          </a:xfrm>
        </p:spPr>
        <p:txBody>
          <a:bodyPr/>
          <a:lstStyle/>
          <a:p>
            <a:r>
              <a:rPr lang="zh-CN" altLang="en-US" sz="2400" dirty="0">
                <a:ea typeface="宋体" pitchFamily="2" charset="-122"/>
              </a:rPr>
              <a:t>查询优化在关系数据库系统中有着非常重要的地位 </a:t>
            </a:r>
          </a:p>
          <a:p>
            <a:endParaRPr lang="zh-CN" altLang="en-US" sz="2400" dirty="0">
              <a:ea typeface="宋体" pitchFamily="2" charset="-122"/>
            </a:endParaRPr>
          </a:p>
          <a:p>
            <a:r>
              <a:rPr lang="zh-CN" altLang="en-US" sz="2400" dirty="0">
                <a:ea typeface="宋体" pitchFamily="2" charset="-122"/>
              </a:rPr>
              <a:t>关系查询优化是影响</a:t>
            </a:r>
            <a:r>
              <a:rPr lang="en-US" altLang="zh-CN" sz="2400" dirty="0">
                <a:ea typeface="宋体" pitchFamily="2" charset="-122"/>
              </a:rPr>
              <a:t>RDBMS</a:t>
            </a:r>
            <a:r>
              <a:rPr lang="zh-CN" altLang="en-US" sz="2400" dirty="0">
                <a:ea typeface="宋体" pitchFamily="2" charset="-122"/>
              </a:rPr>
              <a:t>性能的关键因素 </a:t>
            </a:r>
          </a:p>
          <a:p>
            <a:endParaRPr lang="zh-CN" altLang="en-US" sz="2400" dirty="0">
              <a:ea typeface="宋体" pitchFamily="2" charset="-122"/>
            </a:endParaRPr>
          </a:p>
          <a:p>
            <a:r>
              <a:rPr lang="zh-CN" altLang="en-US" sz="2400" dirty="0">
                <a:ea typeface="宋体" pitchFamily="2" charset="-122"/>
              </a:rPr>
              <a:t>由于关系表达式的语义级别很高，使关系系统可以从关系表达式中分析查询语义，提供了执行查询优化的可能性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49AFC0FD-7501-448D-9266-CAF2BCF434DC}"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sz="3200">
                <a:ea typeface="宋体" pitchFamily="2" charset="-122"/>
              </a:rPr>
              <a:t>9.2 </a:t>
            </a:r>
            <a:r>
              <a:rPr lang="zh-CN" altLang="en-US" sz="3200">
                <a:ea typeface="宋体" pitchFamily="2" charset="-122"/>
              </a:rPr>
              <a:t>关系数据库系统的查询优化</a:t>
            </a:r>
          </a:p>
        </p:txBody>
      </p:sp>
      <p:sp>
        <p:nvSpPr>
          <p:cNvPr id="429059" name="Rectangle 3"/>
          <p:cNvSpPr>
            <a:spLocks noGrp="1" noChangeArrowheads="1"/>
          </p:cNvSpPr>
          <p:nvPr>
            <p:ph idx="1"/>
          </p:nvPr>
        </p:nvSpPr>
        <p:spPr>
          <a:xfrm>
            <a:off x="457200" y="1989138"/>
            <a:ext cx="8229600" cy="4335462"/>
          </a:xfrm>
        </p:spPr>
        <p:txBody>
          <a:bodyPr/>
          <a:lstStyle/>
          <a:p>
            <a:r>
              <a:rPr lang="en-US" altLang="zh-CN" sz="2000" b="1" dirty="0">
                <a:solidFill>
                  <a:srgbClr val="3333FF"/>
                </a:solidFill>
                <a:ea typeface="宋体" pitchFamily="2" charset="-122"/>
              </a:rPr>
              <a:t>9.2.1  </a:t>
            </a:r>
            <a:r>
              <a:rPr lang="zh-CN" altLang="en-US" sz="2000" b="1" dirty="0">
                <a:solidFill>
                  <a:srgbClr val="3333FF"/>
                </a:solidFill>
                <a:ea typeface="宋体" pitchFamily="2" charset="-122"/>
              </a:rPr>
              <a:t>查询优化概述</a:t>
            </a:r>
          </a:p>
          <a:p>
            <a:endParaRPr lang="zh-CN" altLang="en-US" sz="2000" b="1" dirty="0">
              <a:ea typeface="宋体" pitchFamily="2" charset="-122"/>
            </a:endParaRPr>
          </a:p>
          <a:p>
            <a:r>
              <a:rPr lang="en-US" altLang="zh-CN" sz="2000" b="1" dirty="0">
                <a:ea typeface="宋体" pitchFamily="2" charset="-122"/>
              </a:rPr>
              <a:t>9.2.2  </a:t>
            </a:r>
            <a:r>
              <a:rPr lang="zh-CN" altLang="en-US" sz="2000" b="1" dirty="0">
                <a:ea typeface="宋体" pitchFamily="2" charset="-122"/>
              </a:rPr>
              <a:t>一个实例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F27CD6BA-AF00-4AA5-9FC8-ACCF1544065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zh-CN" sz="3200">
                <a:ea typeface="宋体" pitchFamily="2" charset="-122"/>
              </a:rPr>
              <a:t>9.2.1  </a:t>
            </a:r>
            <a:r>
              <a:rPr lang="zh-CN" altLang="en-US" sz="3200">
                <a:ea typeface="宋体" pitchFamily="2" charset="-122"/>
              </a:rPr>
              <a:t>查询优化概述</a:t>
            </a:r>
          </a:p>
        </p:txBody>
      </p:sp>
      <p:sp>
        <p:nvSpPr>
          <p:cNvPr id="435203" name="Rectangle 3"/>
          <p:cNvSpPr>
            <a:spLocks noGrp="1" noChangeArrowheads="1"/>
          </p:cNvSpPr>
          <p:nvPr>
            <p:ph idx="1"/>
          </p:nvPr>
        </p:nvSpPr>
        <p:spPr/>
        <p:txBody>
          <a:bodyPr/>
          <a:lstStyle/>
          <a:p>
            <a:r>
              <a:rPr lang="zh-CN" altLang="en-US" sz="2400" dirty="0">
                <a:ea typeface="宋体" pitchFamily="2" charset="-122"/>
              </a:rPr>
              <a:t>关系系统的查询优化</a:t>
            </a:r>
          </a:p>
          <a:p>
            <a:endParaRPr lang="zh-CN" altLang="en-US" sz="2400" dirty="0">
              <a:ea typeface="宋体" pitchFamily="2" charset="-122"/>
            </a:endParaRPr>
          </a:p>
          <a:p>
            <a:r>
              <a:rPr lang="zh-CN" altLang="en-US" sz="2400" dirty="0">
                <a:ea typeface="宋体" pitchFamily="2" charset="-122"/>
              </a:rPr>
              <a:t>非关系系统</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B38A703C-C72A-4693-A632-C14FD923026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sz="3200">
                <a:ea typeface="宋体" pitchFamily="2" charset="-122"/>
              </a:rPr>
              <a:t>查询优化概述（续）</a:t>
            </a:r>
          </a:p>
        </p:txBody>
      </p:sp>
      <p:sp>
        <p:nvSpPr>
          <p:cNvPr id="405507" name="Rectangle 3"/>
          <p:cNvSpPr>
            <a:spLocks noGrp="1" noChangeArrowheads="1"/>
          </p:cNvSpPr>
          <p:nvPr>
            <p:ph idx="1"/>
          </p:nvPr>
        </p:nvSpPr>
        <p:spPr>
          <a:xfrm>
            <a:off x="457200" y="1340768"/>
            <a:ext cx="8229600" cy="4536504"/>
          </a:xfrm>
        </p:spPr>
        <p:txBody>
          <a:bodyPr/>
          <a:lstStyle/>
          <a:p>
            <a:pPr>
              <a:lnSpc>
                <a:spcPct val="140000"/>
              </a:lnSpc>
            </a:pPr>
            <a:r>
              <a:rPr lang="zh-CN" altLang="en-US" sz="2400" dirty="0">
                <a:ea typeface="宋体" pitchFamily="2" charset="-122"/>
              </a:rPr>
              <a:t>查询优化的优点不仅在于</a:t>
            </a:r>
            <a:r>
              <a:rPr lang="zh-CN" altLang="en-US" sz="2400" b="1" dirty="0">
                <a:solidFill>
                  <a:srgbClr val="FF0000"/>
                </a:solidFill>
                <a:ea typeface="宋体" pitchFamily="2" charset="-122"/>
              </a:rPr>
              <a:t>用户不必考虑</a:t>
            </a:r>
            <a:r>
              <a:rPr lang="zh-CN" altLang="en-US" sz="2400" dirty="0">
                <a:ea typeface="宋体" pitchFamily="2" charset="-122"/>
              </a:rPr>
              <a:t>如何最好地表达查询以获得较好的</a:t>
            </a:r>
            <a:r>
              <a:rPr lang="zh-CN" altLang="en-US" sz="2400" dirty="0" smtClean="0">
                <a:ea typeface="宋体" pitchFamily="2" charset="-122"/>
              </a:rPr>
              <a:t>效率</a:t>
            </a:r>
            <a:endParaRPr lang="en-US" altLang="zh-CN" sz="2400" dirty="0" smtClean="0">
              <a:ea typeface="宋体" pitchFamily="2" charset="-122"/>
            </a:endParaRPr>
          </a:p>
          <a:p>
            <a:pPr>
              <a:lnSpc>
                <a:spcPct val="140000"/>
              </a:lnSpc>
            </a:pPr>
            <a:r>
              <a:rPr lang="zh-CN" altLang="en-US" sz="2400" dirty="0" smtClean="0">
                <a:ea typeface="宋体" pitchFamily="2" charset="-122"/>
              </a:rPr>
              <a:t>系统</a:t>
            </a:r>
            <a:r>
              <a:rPr lang="zh-CN" altLang="en-US" sz="2400" dirty="0">
                <a:ea typeface="宋体" pitchFamily="2" charset="-122"/>
              </a:rPr>
              <a:t>可以比用户程序的“优化”做得更好 </a:t>
            </a:r>
          </a:p>
          <a:p>
            <a:pPr lvl="1">
              <a:lnSpc>
                <a:spcPct val="150000"/>
              </a:lnSpc>
            </a:pPr>
            <a:r>
              <a:rPr lang="en-US" altLang="zh-CN" sz="2200" dirty="0">
                <a:ea typeface="宋体" pitchFamily="2" charset="-122"/>
              </a:rPr>
              <a:t>(1) </a:t>
            </a:r>
            <a:r>
              <a:rPr lang="zh-CN" altLang="en-US" sz="2200" dirty="0">
                <a:ea typeface="宋体" pitchFamily="2" charset="-122"/>
              </a:rPr>
              <a:t>优化器可以从数据字典中获取许多统计信息，而用户程序则难以获得这些信息</a:t>
            </a:r>
          </a:p>
          <a:p>
            <a:pPr lvl="1">
              <a:lnSpc>
                <a:spcPct val="150000"/>
              </a:lnSpc>
            </a:pPr>
            <a:r>
              <a:rPr lang="en-US" altLang="zh-CN" sz="2200" dirty="0">
                <a:ea typeface="宋体" pitchFamily="2" charset="-122"/>
              </a:rPr>
              <a:t>(2)</a:t>
            </a:r>
            <a:r>
              <a:rPr lang="zh-CN" altLang="en-US" sz="2200" dirty="0">
                <a:ea typeface="宋体" pitchFamily="2" charset="-122"/>
              </a:rPr>
              <a:t>如果数据库的物理统计信息改变了，系统可以自动对查询重新优化以选择相适应的执行计划。在非关系系统中必须重写程序，而重写程序在实际应用中往往是不太可能的。</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3072C6AC-2721-4B70-AFFD-0752E5615160}"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en-US" sz="3200">
                <a:ea typeface="宋体" pitchFamily="2" charset="-122"/>
              </a:rPr>
              <a:t>查询优化概述（续）</a:t>
            </a:r>
          </a:p>
        </p:txBody>
      </p:sp>
      <p:sp>
        <p:nvSpPr>
          <p:cNvPr id="503811" name="Rectangle 3"/>
          <p:cNvSpPr>
            <a:spLocks noGrp="1" noChangeArrowheads="1"/>
          </p:cNvSpPr>
          <p:nvPr>
            <p:ph idx="1"/>
          </p:nvPr>
        </p:nvSpPr>
        <p:spPr/>
        <p:txBody>
          <a:bodyPr/>
          <a:lstStyle/>
          <a:p>
            <a:pPr lvl="1">
              <a:lnSpc>
                <a:spcPct val="170000"/>
              </a:lnSpc>
            </a:pPr>
            <a:r>
              <a:rPr lang="en-US" altLang="zh-CN" sz="2200" dirty="0">
                <a:ea typeface="宋体" pitchFamily="2" charset="-122"/>
              </a:rPr>
              <a:t>(3)</a:t>
            </a:r>
            <a:r>
              <a:rPr lang="zh-CN" altLang="en-US" sz="2200" dirty="0">
                <a:ea typeface="宋体" pitchFamily="2" charset="-122"/>
              </a:rPr>
              <a:t>优化器可以考虑数百种不同的执行计划，程序员一般只能考虑有限的几种可能性。</a:t>
            </a:r>
          </a:p>
          <a:p>
            <a:pPr lvl="1">
              <a:lnSpc>
                <a:spcPct val="170000"/>
              </a:lnSpc>
            </a:pPr>
            <a:r>
              <a:rPr lang="en-US" altLang="zh-CN" sz="2200" dirty="0">
                <a:ea typeface="宋体" pitchFamily="2" charset="-122"/>
              </a:rPr>
              <a:t>(4)</a:t>
            </a:r>
            <a:r>
              <a:rPr lang="zh-CN" altLang="en-US" sz="2200" dirty="0">
                <a:ea typeface="宋体" pitchFamily="2" charset="-122"/>
              </a:rPr>
              <a:t>优化器中包括了很多复杂的优化技术，这些优化技术往往只有最好的程序员才能掌握。系统的自动优化相当于使得所有人都拥有这些优化技术</a:t>
            </a:r>
          </a:p>
          <a:p>
            <a:endParaRPr lang="en-US" altLang="zh-CN" sz="2200" dirty="0">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B58D2700-C210-4557-B835-E808C299422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sz="3200">
                <a:ea typeface="宋体" pitchFamily="2" charset="-122"/>
              </a:rPr>
              <a:t>9.1 </a:t>
            </a:r>
            <a:r>
              <a:rPr lang="zh-CN" altLang="en-US" sz="3200">
                <a:ea typeface="宋体" pitchFamily="2" charset="-122"/>
              </a:rPr>
              <a:t>关系数据库系统的查询处理</a:t>
            </a:r>
          </a:p>
        </p:txBody>
      </p:sp>
      <p:sp>
        <p:nvSpPr>
          <p:cNvPr id="399363" name="Rectangle 3"/>
          <p:cNvSpPr>
            <a:spLocks noGrp="1" noChangeArrowheads="1"/>
          </p:cNvSpPr>
          <p:nvPr>
            <p:ph idx="1"/>
          </p:nvPr>
        </p:nvSpPr>
        <p:spPr>
          <a:xfrm>
            <a:off x="457200" y="2060575"/>
            <a:ext cx="8229600" cy="4264025"/>
          </a:xfrm>
        </p:spPr>
        <p:txBody>
          <a:bodyPr/>
          <a:lstStyle/>
          <a:p>
            <a:pPr>
              <a:lnSpc>
                <a:spcPct val="190000"/>
              </a:lnSpc>
            </a:pPr>
            <a:r>
              <a:rPr lang="en-US" altLang="zh-CN" b="1" dirty="0" smtClean="0">
                <a:solidFill>
                  <a:srgbClr val="3333FF"/>
                </a:solidFill>
                <a:ea typeface="宋体" pitchFamily="2" charset="-122"/>
              </a:rPr>
              <a:t>9.1.0 </a:t>
            </a:r>
            <a:r>
              <a:rPr lang="zh-CN" altLang="en-US" b="1" dirty="0" smtClean="0">
                <a:solidFill>
                  <a:srgbClr val="3333FF"/>
                </a:solidFill>
                <a:ea typeface="宋体" pitchFamily="2" charset="-122"/>
              </a:rPr>
              <a:t>关系系统定义</a:t>
            </a:r>
            <a:endParaRPr lang="en-US" altLang="zh-CN" b="1" dirty="0" smtClean="0">
              <a:solidFill>
                <a:srgbClr val="3333FF"/>
              </a:solidFill>
              <a:ea typeface="宋体" pitchFamily="2" charset="-122"/>
            </a:endParaRPr>
          </a:p>
          <a:p>
            <a:pPr>
              <a:lnSpc>
                <a:spcPct val="190000"/>
              </a:lnSpc>
            </a:pPr>
            <a:r>
              <a:rPr lang="en-US" altLang="zh-CN" b="1" dirty="0" smtClean="0">
                <a:ea typeface="宋体" pitchFamily="2" charset="-122"/>
              </a:rPr>
              <a:t>9.1.1  </a:t>
            </a:r>
            <a:r>
              <a:rPr lang="zh-CN" altLang="en-US" b="1" dirty="0">
                <a:ea typeface="宋体" pitchFamily="2" charset="-122"/>
              </a:rPr>
              <a:t>查询处理步骤</a:t>
            </a:r>
          </a:p>
          <a:p>
            <a:pPr>
              <a:lnSpc>
                <a:spcPct val="190000"/>
              </a:lnSpc>
            </a:pPr>
            <a:r>
              <a:rPr lang="en-US" altLang="zh-CN" b="1" dirty="0">
                <a:ea typeface="宋体" pitchFamily="2" charset="-122"/>
              </a:rPr>
              <a:t>9.1.2  </a:t>
            </a:r>
            <a:r>
              <a:rPr lang="zh-CN" altLang="en-US" b="1" dirty="0">
                <a:ea typeface="宋体" pitchFamily="2" charset="-122"/>
              </a:rPr>
              <a:t>实现查询操作的算法示例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4E5A9E0F-4256-487D-B972-0DFAA23416AF}"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a:t>
            </a:fld>
            <a:endParaRPr lang="en-US" altLang="zh-CN"/>
          </a:p>
        </p:txBody>
      </p:sp>
    </p:spTree>
    <p:extLst>
      <p:ext uri="{BB962C8B-B14F-4D97-AF65-F5344CB8AC3E}">
        <p14:creationId xmlns:p14="http://schemas.microsoft.com/office/powerpoint/2010/main" val="3270871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sz="3200">
                <a:ea typeface="宋体" pitchFamily="2" charset="-122"/>
              </a:rPr>
              <a:t>查询优化概述（续）</a:t>
            </a:r>
          </a:p>
        </p:txBody>
      </p:sp>
      <p:sp>
        <p:nvSpPr>
          <p:cNvPr id="431107" name="Rectangle 3"/>
          <p:cNvSpPr>
            <a:spLocks noGrp="1" noChangeArrowheads="1"/>
          </p:cNvSpPr>
          <p:nvPr>
            <p:ph idx="1"/>
          </p:nvPr>
        </p:nvSpPr>
        <p:spPr/>
        <p:txBody>
          <a:bodyPr/>
          <a:lstStyle/>
          <a:p>
            <a:pPr>
              <a:lnSpc>
                <a:spcPct val="140000"/>
              </a:lnSpc>
            </a:pPr>
            <a:r>
              <a:rPr lang="en-US" altLang="zh-CN" sz="2800" dirty="0">
                <a:ea typeface="宋体" pitchFamily="2" charset="-122"/>
              </a:rPr>
              <a:t>RDBMS</a:t>
            </a:r>
            <a:r>
              <a:rPr lang="zh-CN" altLang="en-US" sz="2800" dirty="0">
                <a:ea typeface="宋体" pitchFamily="2" charset="-122"/>
              </a:rPr>
              <a:t>通过某种代价模型计算出各种查询执行策略的执行代价，然后选取代价最小的执行</a:t>
            </a:r>
            <a:r>
              <a:rPr lang="zh-CN" altLang="en-US" sz="2800" dirty="0" smtClean="0">
                <a:ea typeface="宋体" pitchFamily="2" charset="-122"/>
              </a:rPr>
              <a:t>方案</a:t>
            </a:r>
            <a:endParaRPr lang="en-US" altLang="zh-CN" sz="2800" dirty="0" smtClean="0">
              <a:ea typeface="宋体" pitchFamily="2" charset="-122"/>
            </a:endParaRPr>
          </a:p>
          <a:p>
            <a:pPr>
              <a:lnSpc>
                <a:spcPct val="140000"/>
              </a:lnSpc>
            </a:pPr>
            <a:r>
              <a:rPr lang="zh-CN" altLang="en-US" dirty="0" smtClean="0">
                <a:ea typeface="宋体" pitchFamily="2" charset="-122"/>
              </a:rPr>
              <a:t>查询</a:t>
            </a:r>
            <a:r>
              <a:rPr lang="zh-CN" altLang="en-US" dirty="0">
                <a:ea typeface="宋体" pitchFamily="2" charset="-122"/>
              </a:rPr>
              <a:t>优化的总目标：</a:t>
            </a:r>
          </a:p>
          <a:p>
            <a:pPr lvl="1">
              <a:lnSpc>
                <a:spcPct val="140000"/>
              </a:lnSpc>
            </a:pPr>
            <a:r>
              <a:rPr lang="zh-CN" altLang="en-US" dirty="0">
                <a:ea typeface="宋体" pitchFamily="2" charset="-122"/>
              </a:rPr>
              <a:t>选择有效的策略</a:t>
            </a:r>
          </a:p>
          <a:p>
            <a:pPr lvl="1">
              <a:lnSpc>
                <a:spcPct val="140000"/>
              </a:lnSpc>
            </a:pPr>
            <a:r>
              <a:rPr lang="zh-CN" altLang="en-US" dirty="0">
                <a:ea typeface="宋体" pitchFamily="2" charset="-122"/>
              </a:rPr>
              <a:t>求得给定关系表达式的值</a:t>
            </a:r>
          </a:p>
          <a:p>
            <a:pPr lvl="1">
              <a:lnSpc>
                <a:spcPct val="140000"/>
              </a:lnSpc>
            </a:pPr>
            <a:r>
              <a:rPr lang="zh-CN" altLang="en-US" dirty="0">
                <a:ea typeface="宋体" pitchFamily="2" charset="-122"/>
              </a:rPr>
              <a:t>使得查询代价最小</a:t>
            </a:r>
            <a:r>
              <a:rPr lang="en-US" altLang="zh-CN" dirty="0">
                <a:ea typeface="宋体" pitchFamily="2" charset="-122"/>
              </a:rPr>
              <a:t>(</a:t>
            </a:r>
            <a:r>
              <a:rPr lang="zh-CN" altLang="en-US" dirty="0">
                <a:ea typeface="宋体" pitchFamily="2" charset="-122"/>
              </a:rPr>
              <a:t>实际上是较小</a:t>
            </a:r>
            <a:r>
              <a:rPr lang="en-US" altLang="zh-CN" dirty="0">
                <a:ea typeface="宋体" pitchFamily="2" charset="-122"/>
              </a:rPr>
              <a:t>) </a:t>
            </a:r>
          </a:p>
        </p:txBody>
      </p:sp>
      <p:sp>
        <p:nvSpPr>
          <p:cNvPr id="5" name="页脚占位符 4"/>
          <p:cNvSpPr>
            <a:spLocks noGrp="1"/>
          </p:cNvSpPr>
          <p:nvPr>
            <p:ph type="ftr" sz="quarter" idx="11"/>
          </p:nvPr>
        </p:nvSpPr>
        <p:spPr/>
        <p:txBody>
          <a:bodyPr/>
          <a:lstStyle/>
          <a:p>
            <a:r>
              <a:rPr lang="en-US" altLang="zh-CN" dirty="0" smtClean="0"/>
              <a:t>An Introduction to Database System / 100</a:t>
            </a:r>
            <a:endParaRPr lang="en-US" altLang="zh-CN" dirty="0"/>
          </a:p>
        </p:txBody>
      </p:sp>
      <p:sp>
        <p:nvSpPr>
          <p:cNvPr id="2" name="日期占位符 1"/>
          <p:cNvSpPr>
            <a:spLocks noGrp="1"/>
          </p:cNvSpPr>
          <p:nvPr>
            <p:ph type="dt" sz="half" idx="10"/>
          </p:nvPr>
        </p:nvSpPr>
        <p:spPr/>
        <p:txBody>
          <a:bodyPr/>
          <a:lstStyle/>
          <a:p>
            <a:fld id="{95EBC1C0-66EF-478D-A738-39562D713FEB}" type="datetime1">
              <a:rPr lang="zh-CN" altLang="en-US" smtClean="0"/>
              <a:t>2017/12/5</a:t>
            </a:fld>
            <a:endParaRPr lang="en-US" altLang="zh-CN" dirty="0"/>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
            </a:r>
            <a:br>
              <a:rPr lang="en-US" altLang="zh-CN" smtClean="0"/>
            </a:br>
            <a:r>
              <a:rPr lang="zh-CN" altLang="en-US" smtClean="0"/>
              <a:t>代价模型</a:t>
            </a:r>
            <a:br>
              <a:rPr lang="zh-CN" altLang="en-US" smtClean="0"/>
            </a:br>
            <a:endParaRPr lang="zh-CN" altLang="en-US" smtClean="0"/>
          </a:p>
        </p:txBody>
      </p:sp>
      <p:sp>
        <p:nvSpPr>
          <p:cNvPr id="18435" name="Rectangle 3"/>
          <p:cNvSpPr>
            <a:spLocks noGrp="1" noChangeArrowheads="1"/>
          </p:cNvSpPr>
          <p:nvPr>
            <p:ph type="body" idx="1"/>
          </p:nvPr>
        </p:nvSpPr>
        <p:spPr/>
        <p:txBody>
          <a:bodyPr/>
          <a:lstStyle/>
          <a:p>
            <a:pPr algn="just" eaLnBrk="1" hangingPunct="1">
              <a:lnSpc>
                <a:spcPct val="90000"/>
              </a:lnSpc>
            </a:pPr>
            <a:r>
              <a:rPr lang="zh-CN" altLang="en-US" smtClean="0"/>
              <a:t>集中式数据库</a:t>
            </a:r>
          </a:p>
          <a:p>
            <a:pPr lvl="2" algn="just" eaLnBrk="1" hangingPunct="1">
              <a:lnSpc>
                <a:spcPct val="90000"/>
              </a:lnSpc>
            </a:pPr>
            <a:r>
              <a:rPr lang="zh-CN" altLang="en-US" sz="2600" smtClean="0"/>
              <a:t>单用户系统</a:t>
            </a:r>
            <a:endParaRPr lang="zh-CN" altLang="en-US" smtClean="0"/>
          </a:p>
          <a:p>
            <a:pPr lvl="1" algn="just" eaLnBrk="1" hangingPunct="1">
              <a:lnSpc>
                <a:spcPct val="90000"/>
              </a:lnSpc>
              <a:buFont typeface="Wingdings" pitchFamily="2" charset="2"/>
              <a:buNone/>
            </a:pPr>
            <a:r>
              <a:rPr lang="zh-CN" altLang="en-US" smtClean="0"/>
              <a:t>			</a:t>
            </a:r>
            <a:r>
              <a:rPr lang="zh-CN" altLang="en-US" sz="2200" smtClean="0"/>
              <a:t>总代价 </a:t>
            </a:r>
            <a:r>
              <a:rPr lang="en-US" altLang="zh-CN" sz="2200" smtClean="0"/>
              <a:t>= I/O</a:t>
            </a:r>
            <a:r>
              <a:rPr lang="zh-CN" altLang="en-US" sz="2200" smtClean="0"/>
              <a:t>代价 </a:t>
            </a:r>
            <a:r>
              <a:rPr lang="en-US" altLang="zh-CN" sz="2200" smtClean="0"/>
              <a:t>+ CPU</a:t>
            </a:r>
            <a:r>
              <a:rPr lang="zh-CN" altLang="en-US" sz="2200" smtClean="0"/>
              <a:t>代价</a:t>
            </a:r>
          </a:p>
          <a:p>
            <a:pPr lvl="2" algn="just" eaLnBrk="1" hangingPunct="1">
              <a:lnSpc>
                <a:spcPct val="90000"/>
              </a:lnSpc>
            </a:pPr>
            <a:r>
              <a:rPr lang="zh-CN" altLang="en-US" sz="2600" smtClean="0"/>
              <a:t>多用户系统</a:t>
            </a:r>
            <a:endParaRPr lang="zh-CN" altLang="en-US" smtClean="0"/>
          </a:p>
          <a:p>
            <a:pPr lvl="1" algn="just" eaLnBrk="1" hangingPunct="1">
              <a:lnSpc>
                <a:spcPct val="90000"/>
              </a:lnSpc>
              <a:buFont typeface="Wingdings" pitchFamily="2" charset="2"/>
              <a:buNone/>
            </a:pPr>
            <a:r>
              <a:rPr lang="zh-CN" altLang="en-US" smtClean="0"/>
              <a:t>			</a:t>
            </a:r>
            <a:r>
              <a:rPr lang="zh-CN" altLang="en-US" sz="2200" smtClean="0"/>
              <a:t>总代价 </a:t>
            </a:r>
            <a:r>
              <a:rPr lang="en-US" altLang="zh-CN" sz="2200" smtClean="0"/>
              <a:t>= I/O</a:t>
            </a:r>
            <a:r>
              <a:rPr lang="zh-CN" altLang="en-US" sz="2200" smtClean="0"/>
              <a:t>代价 </a:t>
            </a:r>
            <a:r>
              <a:rPr lang="en-US" altLang="zh-CN" sz="2200" smtClean="0"/>
              <a:t>+ CPU</a:t>
            </a:r>
            <a:r>
              <a:rPr lang="zh-CN" altLang="en-US" sz="2200" smtClean="0"/>
              <a:t>代价 </a:t>
            </a:r>
            <a:r>
              <a:rPr lang="en-US" altLang="zh-CN" sz="2200" smtClean="0"/>
              <a:t>+ </a:t>
            </a:r>
            <a:r>
              <a:rPr lang="zh-CN" altLang="en-US" sz="2200" smtClean="0"/>
              <a:t>内存代价</a:t>
            </a:r>
          </a:p>
          <a:p>
            <a:pPr algn="just" eaLnBrk="1" hangingPunct="1">
              <a:lnSpc>
                <a:spcPct val="110000"/>
              </a:lnSpc>
            </a:pPr>
            <a:r>
              <a:rPr lang="zh-CN" altLang="en-US" smtClean="0"/>
              <a:t>分布式数据库</a:t>
            </a:r>
          </a:p>
          <a:p>
            <a:pPr algn="just" eaLnBrk="1" hangingPunct="1">
              <a:lnSpc>
                <a:spcPct val="160000"/>
              </a:lnSpc>
              <a:buFont typeface="Wingdings" pitchFamily="2" charset="2"/>
              <a:buNone/>
            </a:pPr>
            <a:r>
              <a:rPr lang="zh-CN" altLang="en-US" sz="2100" smtClean="0"/>
              <a:t>	 总代价</a:t>
            </a:r>
            <a:r>
              <a:rPr lang="zh-CN" altLang="en-US" sz="1900" smtClean="0"/>
              <a:t> </a:t>
            </a:r>
            <a:r>
              <a:rPr lang="en-US" altLang="zh-CN" sz="1900" smtClean="0"/>
              <a:t>= I/O</a:t>
            </a:r>
            <a:r>
              <a:rPr lang="zh-CN" altLang="en-US" sz="1900" smtClean="0"/>
              <a:t>代价 </a:t>
            </a:r>
            <a:r>
              <a:rPr lang="en-US" altLang="zh-CN" sz="1900" smtClean="0"/>
              <a:t>+ CPU</a:t>
            </a:r>
            <a:r>
              <a:rPr lang="zh-CN" altLang="en-US" sz="1900" smtClean="0"/>
              <a:t>代价</a:t>
            </a:r>
            <a:r>
              <a:rPr lang="en-US" altLang="zh-CN" sz="1900" smtClean="0"/>
              <a:t>[+ </a:t>
            </a:r>
            <a:r>
              <a:rPr lang="zh-CN" altLang="en-US" sz="1900" smtClean="0"/>
              <a:t>内存代价</a:t>
            </a:r>
            <a:r>
              <a:rPr lang="en-US" altLang="zh-CN" sz="1900" smtClean="0"/>
              <a:t>] + </a:t>
            </a:r>
            <a:r>
              <a:rPr lang="zh-CN" altLang="en-US" sz="1900" smtClean="0"/>
              <a:t>通信代价 </a:t>
            </a:r>
          </a:p>
        </p:txBody>
      </p:sp>
      <p:sp>
        <p:nvSpPr>
          <p:cNvPr id="2" name="日期占位符 1"/>
          <p:cNvSpPr>
            <a:spLocks noGrp="1"/>
          </p:cNvSpPr>
          <p:nvPr>
            <p:ph type="dt" sz="half" idx="10"/>
          </p:nvPr>
        </p:nvSpPr>
        <p:spPr/>
        <p:txBody>
          <a:bodyPr/>
          <a:lstStyle/>
          <a:p>
            <a:fld id="{03304252-DEA7-4800-BF03-ABAFAD55ECC2}"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41</a:t>
            </a:fld>
            <a:endParaRPr lang="en-US" altLang="zh-CN"/>
          </a:p>
        </p:txBody>
      </p:sp>
    </p:spTree>
    <p:extLst>
      <p:ext uri="{BB962C8B-B14F-4D97-AF65-F5344CB8AC3E}">
        <p14:creationId xmlns:p14="http://schemas.microsoft.com/office/powerpoint/2010/main" val="2497693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4000" dirty="0"/>
              <a:t>实际系统的查询优化步骤</a:t>
            </a:r>
            <a:endParaRPr lang="zh-CN" altLang="en-US" sz="3800" dirty="0" smtClean="0"/>
          </a:p>
        </p:txBody>
      </p:sp>
      <p:sp>
        <p:nvSpPr>
          <p:cNvPr id="16387" name="Rectangle 3"/>
          <p:cNvSpPr>
            <a:spLocks noGrp="1" noChangeArrowheads="1"/>
          </p:cNvSpPr>
          <p:nvPr>
            <p:ph type="body" idx="1"/>
          </p:nvPr>
        </p:nvSpPr>
        <p:spPr/>
        <p:txBody>
          <a:bodyPr/>
          <a:lstStyle/>
          <a:p>
            <a:pPr algn="just" eaLnBrk="1" hangingPunct="1">
              <a:lnSpc>
                <a:spcPct val="140000"/>
              </a:lnSpc>
            </a:pPr>
            <a:r>
              <a:rPr lang="zh-CN" altLang="en-US" sz="2600" dirty="0" smtClean="0"/>
              <a:t>实际系统的查询优化步骤</a:t>
            </a:r>
          </a:p>
          <a:p>
            <a:pPr marL="935038" lvl="1" indent="-477838" algn="just" eaLnBrk="1" hangingPunct="1">
              <a:lnSpc>
                <a:spcPct val="140000"/>
              </a:lnSpc>
              <a:buFont typeface="Wingdings" pitchFamily="2" charset="2"/>
              <a:buNone/>
            </a:pPr>
            <a:r>
              <a:rPr lang="en-US" altLang="zh-CN" sz="2200" dirty="0" smtClean="0"/>
              <a:t>1. </a:t>
            </a:r>
            <a:r>
              <a:rPr lang="zh-CN" altLang="en-US" sz="2200" dirty="0" smtClean="0"/>
              <a:t>将查询转换成某种内部表示，通常是语法树</a:t>
            </a:r>
          </a:p>
          <a:p>
            <a:pPr marL="935038" lvl="1" indent="-477838" algn="just" eaLnBrk="1" hangingPunct="1">
              <a:lnSpc>
                <a:spcPct val="140000"/>
              </a:lnSpc>
              <a:buFont typeface="Wingdings" pitchFamily="2" charset="2"/>
              <a:buNone/>
            </a:pPr>
            <a:r>
              <a:rPr lang="en-US" altLang="zh-CN" sz="2200" dirty="0" smtClean="0"/>
              <a:t>2. </a:t>
            </a:r>
            <a:r>
              <a:rPr lang="zh-CN" altLang="en-US" sz="2200" dirty="0" smtClean="0"/>
              <a:t>根据一定的等价变换规则把语法树转换成标准</a:t>
            </a:r>
          </a:p>
          <a:p>
            <a:pPr marL="935038" lvl="1" indent="-477838" algn="just" eaLnBrk="1" hangingPunct="1">
              <a:lnSpc>
                <a:spcPct val="140000"/>
              </a:lnSpc>
              <a:buFont typeface="Wingdings" pitchFamily="2" charset="2"/>
              <a:buNone/>
            </a:pPr>
            <a:r>
              <a:rPr lang="zh-CN" altLang="en-US" sz="2200" dirty="0" smtClean="0"/>
              <a:t> （优化）形式</a:t>
            </a:r>
            <a:endParaRPr lang="zh-CN" altLang="en-US" dirty="0" smtClean="0"/>
          </a:p>
        </p:txBody>
      </p:sp>
      <p:sp>
        <p:nvSpPr>
          <p:cNvPr id="2" name="日期占位符 1"/>
          <p:cNvSpPr>
            <a:spLocks noGrp="1"/>
          </p:cNvSpPr>
          <p:nvPr>
            <p:ph type="dt" sz="half" idx="10"/>
          </p:nvPr>
        </p:nvSpPr>
        <p:spPr/>
        <p:txBody>
          <a:bodyPr/>
          <a:lstStyle/>
          <a:p>
            <a:fld id="{F783B484-CE93-4AB1-802E-F8FE25564DC4}"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42</a:t>
            </a:fld>
            <a:endParaRPr lang="en-US" altLang="zh-CN"/>
          </a:p>
        </p:txBody>
      </p:sp>
    </p:spTree>
    <p:extLst>
      <p:ext uri="{BB962C8B-B14F-4D97-AF65-F5344CB8AC3E}">
        <p14:creationId xmlns:p14="http://schemas.microsoft.com/office/powerpoint/2010/main" val="3231608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实际系统的查询优化步骤</a:t>
            </a:r>
          </a:p>
        </p:txBody>
      </p:sp>
      <p:sp>
        <p:nvSpPr>
          <p:cNvPr id="17411" name="Rectangle 3"/>
          <p:cNvSpPr>
            <a:spLocks noGrp="1" noChangeArrowheads="1"/>
          </p:cNvSpPr>
          <p:nvPr>
            <p:ph type="body" idx="1"/>
          </p:nvPr>
        </p:nvSpPr>
        <p:spPr>
          <a:xfrm>
            <a:off x="1066800" y="1600200"/>
            <a:ext cx="7772400" cy="4114800"/>
          </a:xfrm>
        </p:spPr>
        <p:txBody>
          <a:bodyPr/>
          <a:lstStyle/>
          <a:p>
            <a:pPr algn="just" eaLnBrk="1" hangingPunct="1">
              <a:lnSpc>
                <a:spcPct val="160000"/>
              </a:lnSpc>
              <a:buFont typeface="Wingdings" pitchFamily="2" charset="2"/>
              <a:buNone/>
            </a:pPr>
            <a:r>
              <a:rPr lang="en-US" altLang="zh-CN" sz="2600" smtClean="0"/>
              <a:t>3. </a:t>
            </a:r>
            <a:r>
              <a:rPr lang="zh-CN" altLang="en-US" sz="2600" smtClean="0"/>
              <a:t>选择低层的操作算法</a:t>
            </a:r>
          </a:p>
          <a:p>
            <a:pPr lvl="2" algn="just" eaLnBrk="1" hangingPunct="1">
              <a:lnSpc>
                <a:spcPct val="160000"/>
              </a:lnSpc>
              <a:buFont typeface="Wingdings" pitchFamily="2" charset="2"/>
              <a:buNone/>
            </a:pPr>
            <a:r>
              <a:rPr lang="zh-CN" altLang="en-US" smtClean="0"/>
              <a:t>对于语法树中的每一个操作</a:t>
            </a:r>
            <a:endParaRPr lang="zh-CN" altLang="en-US" sz="2000" smtClean="0"/>
          </a:p>
          <a:p>
            <a:pPr lvl="2" algn="just" eaLnBrk="1" hangingPunct="1">
              <a:lnSpc>
                <a:spcPct val="160000"/>
              </a:lnSpc>
            </a:pPr>
            <a:r>
              <a:rPr lang="zh-CN" altLang="en-US" smtClean="0"/>
              <a:t>计算各种执行算法的执行代价</a:t>
            </a:r>
          </a:p>
          <a:p>
            <a:pPr lvl="2" algn="just" eaLnBrk="1" hangingPunct="1">
              <a:lnSpc>
                <a:spcPct val="160000"/>
              </a:lnSpc>
            </a:pPr>
            <a:r>
              <a:rPr lang="zh-CN" altLang="en-US" smtClean="0"/>
              <a:t>选择代价小的执行算法</a:t>
            </a:r>
          </a:p>
          <a:p>
            <a:pPr algn="just" eaLnBrk="1" hangingPunct="1">
              <a:lnSpc>
                <a:spcPct val="160000"/>
              </a:lnSpc>
              <a:buFont typeface="Wingdings" pitchFamily="2" charset="2"/>
              <a:buNone/>
            </a:pPr>
            <a:r>
              <a:rPr lang="en-US" altLang="zh-CN" sz="2600" smtClean="0"/>
              <a:t>4. </a:t>
            </a:r>
            <a:r>
              <a:rPr lang="zh-CN" altLang="en-US" sz="2600" smtClean="0"/>
              <a:t>生成查询计划</a:t>
            </a:r>
            <a:r>
              <a:rPr lang="en-US" altLang="zh-CN" sz="2600" smtClean="0"/>
              <a:t>(</a:t>
            </a:r>
            <a:r>
              <a:rPr lang="zh-CN" altLang="en-US" sz="2600" smtClean="0"/>
              <a:t>查询执行方案</a:t>
            </a:r>
            <a:r>
              <a:rPr lang="en-US" altLang="zh-CN" sz="2600" smtClean="0"/>
              <a:t>)</a:t>
            </a:r>
          </a:p>
          <a:p>
            <a:pPr lvl="2" algn="just" eaLnBrk="1" hangingPunct="1">
              <a:lnSpc>
                <a:spcPct val="160000"/>
              </a:lnSpc>
            </a:pPr>
            <a:r>
              <a:rPr lang="zh-CN" altLang="en-US" smtClean="0"/>
              <a:t>查询计划是由一系列内部操作组成的。</a:t>
            </a:r>
          </a:p>
        </p:txBody>
      </p:sp>
      <p:sp>
        <p:nvSpPr>
          <p:cNvPr id="2" name="日期占位符 1"/>
          <p:cNvSpPr>
            <a:spLocks noGrp="1"/>
          </p:cNvSpPr>
          <p:nvPr>
            <p:ph type="dt" sz="half" idx="10"/>
          </p:nvPr>
        </p:nvSpPr>
        <p:spPr/>
        <p:txBody>
          <a:bodyPr/>
          <a:lstStyle/>
          <a:p>
            <a:fld id="{3CF337B6-2FDF-4D96-B74C-028A7EB8D7E0}"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43</a:t>
            </a:fld>
            <a:endParaRPr lang="en-US" altLang="zh-CN"/>
          </a:p>
        </p:txBody>
      </p:sp>
    </p:spTree>
    <p:extLst>
      <p:ext uri="{BB962C8B-B14F-4D97-AF65-F5344CB8AC3E}">
        <p14:creationId xmlns:p14="http://schemas.microsoft.com/office/powerpoint/2010/main" val="3302966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sz="3200">
                <a:ea typeface="宋体" pitchFamily="2" charset="-122"/>
              </a:rPr>
              <a:t>9.2 </a:t>
            </a:r>
            <a:r>
              <a:rPr lang="zh-CN" altLang="en-US" sz="3200">
                <a:ea typeface="宋体" pitchFamily="2" charset="-122"/>
              </a:rPr>
              <a:t>关系数据库系统的查询优化</a:t>
            </a:r>
          </a:p>
        </p:txBody>
      </p:sp>
      <p:sp>
        <p:nvSpPr>
          <p:cNvPr id="466947" name="Rectangle 3"/>
          <p:cNvSpPr>
            <a:spLocks noGrp="1" noChangeArrowheads="1"/>
          </p:cNvSpPr>
          <p:nvPr>
            <p:ph idx="1"/>
          </p:nvPr>
        </p:nvSpPr>
        <p:spPr>
          <a:xfrm>
            <a:off x="457200" y="1916113"/>
            <a:ext cx="8229600" cy="4408487"/>
          </a:xfrm>
        </p:spPr>
        <p:txBody>
          <a:bodyPr/>
          <a:lstStyle/>
          <a:p>
            <a:r>
              <a:rPr lang="en-US" altLang="zh-CN" b="1">
                <a:ea typeface="宋体" pitchFamily="2" charset="-122"/>
              </a:rPr>
              <a:t>9.2.1  </a:t>
            </a:r>
            <a:r>
              <a:rPr lang="zh-CN" altLang="en-US" b="1">
                <a:ea typeface="宋体" pitchFamily="2" charset="-122"/>
              </a:rPr>
              <a:t>查询优化概述</a:t>
            </a:r>
          </a:p>
          <a:p>
            <a:endParaRPr lang="zh-CN" altLang="en-US" b="1">
              <a:ea typeface="宋体" pitchFamily="2" charset="-122"/>
            </a:endParaRPr>
          </a:p>
          <a:p>
            <a:r>
              <a:rPr lang="en-US" altLang="zh-CN" b="1">
                <a:solidFill>
                  <a:srgbClr val="3333FF"/>
                </a:solidFill>
                <a:ea typeface="宋体" pitchFamily="2" charset="-122"/>
              </a:rPr>
              <a:t>9.2.2  </a:t>
            </a:r>
            <a:r>
              <a:rPr lang="zh-CN" altLang="en-US" b="1">
                <a:solidFill>
                  <a:srgbClr val="3333FF"/>
                </a:solidFill>
                <a:ea typeface="宋体" pitchFamily="2" charset="-122"/>
              </a:rPr>
              <a:t>一个实例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DA9101D0-614D-482F-AA4A-2AA6B27829B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ltLang="zh-CN">
                <a:ea typeface="宋体" pitchFamily="2" charset="-122"/>
              </a:rPr>
              <a:t>9.2.2  </a:t>
            </a:r>
            <a:r>
              <a:rPr lang="zh-CN" altLang="en-US">
                <a:ea typeface="宋体" pitchFamily="2" charset="-122"/>
              </a:rPr>
              <a:t>一个实例</a:t>
            </a:r>
          </a:p>
        </p:txBody>
      </p:sp>
      <p:sp>
        <p:nvSpPr>
          <p:cNvPr id="436227" name="Rectangle 3"/>
          <p:cNvSpPr>
            <a:spLocks noGrp="1" noChangeArrowheads="1"/>
          </p:cNvSpPr>
          <p:nvPr>
            <p:ph idx="1"/>
          </p:nvPr>
        </p:nvSpPr>
        <p:spPr/>
        <p:txBody>
          <a:bodyPr/>
          <a:lstStyle/>
          <a:p>
            <a:pPr>
              <a:buFont typeface="Wingdings" pitchFamily="2" charset="2"/>
              <a:buNone/>
            </a:pPr>
            <a:r>
              <a:rPr lang="en-US" altLang="zh-CN" dirty="0">
                <a:ea typeface="宋体" pitchFamily="2" charset="-122"/>
              </a:rPr>
              <a:t>[</a:t>
            </a:r>
            <a:r>
              <a:rPr lang="zh-CN" altLang="en-US" dirty="0">
                <a:ea typeface="宋体" pitchFamily="2" charset="-122"/>
              </a:rPr>
              <a:t>例</a:t>
            </a:r>
            <a:r>
              <a:rPr lang="en-US" altLang="zh-CN" dirty="0">
                <a:ea typeface="宋体" pitchFamily="2" charset="-122"/>
              </a:rPr>
              <a:t>3] </a:t>
            </a:r>
            <a:r>
              <a:rPr lang="zh-CN" altLang="en-US" dirty="0">
                <a:ea typeface="宋体" pitchFamily="2" charset="-122"/>
              </a:rPr>
              <a:t>求选修了</a:t>
            </a:r>
            <a:r>
              <a:rPr lang="en-US" altLang="zh-CN" dirty="0">
                <a:ea typeface="宋体" pitchFamily="2" charset="-122"/>
              </a:rPr>
              <a:t>2</a:t>
            </a:r>
            <a:r>
              <a:rPr lang="zh-CN" altLang="en-US" dirty="0">
                <a:ea typeface="宋体" pitchFamily="2" charset="-122"/>
              </a:rPr>
              <a:t>号课程的学生姓名。用</a:t>
            </a:r>
            <a:r>
              <a:rPr lang="en-US" altLang="zh-CN" dirty="0">
                <a:ea typeface="宋体" pitchFamily="2" charset="-122"/>
              </a:rPr>
              <a:t>SQL</a:t>
            </a:r>
            <a:r>
              <a:rPr lang="zh-CN" altLang="en-US" dirty="0">
                <a:ea typeface="宋体" pitchFamily="2" charset="-122"/>
              </a:rPr>
              <a:t>表达：</a:t>
            </a:r>
          </a:p>
          <a:p>
            <a:pPr>
              <a:buFont typeface="Wingdings" pitchFamily="2" charset="2"/>
              <a:buNone/>
            </a:pPr>
            <a:r>
              <a:rPr lang="zh-CN" altLang="en-US" dirty="0">
                <a:ea typeface="宋体" pitchFamily="2" charset="-122"/>
              </a:rPr>
              <a:t>      </a:t>
            </a:r>
            <a:r>
              <a:rPr lang="en-US" altLang="zh-CN" sz="2400" dirty="0">
                <a:ea typeface="宋体" pitchFamily="2" charset="-122"/>
              </a:rPr>
              <a:t>SELECT  </a:t>
            </a:r>
            <a:r>
              <a:rPr lang="en-US" altLang="zh-CN" sz="2400" dirty="0" err="1">
                <a:ea typeface="宋体" pitchFamily="2" charset="-122"/>
              </a:rPr>
              <a:t>Student.Sname</a:t>
            </a:r>
            <a:endParaRPr lang="en-US" altLang="zh-CN" sz="2400" dirty="0">
              <a:ea typeface="宋体" pitchFamily="2" charset="-122"/>
            </a:endParaRPr>
          </a:p>
          <a:p>
            <a:pPr>
              <a:buFont typeface="Wingdings" pitchFamily="2" charset="2"/>
              <a:buNone/>
            </a:pPr>
            <a:r>
              <a:rPr lang="en-US" altLang="zh-CN" sz="2400" dirty="0">
                <a:ea typeface="宋体" pitchFamily="2" charset="-122"/>
              </a:rPr>
              <a:t>	   FROM  Student</a:t>
            </a:r>
            <a:r>
              <a:rPr lang="zh-CN" altLang="en-US" sz="2400" dirty="0">
                <a:ea typeface="宋体" pitchFamily="2" charset="-122"/>
              </a:rPr>
              <a:t>，</a:t>
            </a:r>
            <a:r>
              <a:rPr lang="en-US" altLang="zh-CN" sz="2400" dirty="0">
                <a:ea typeface="宋体" pitchFamily="2" charset="-122"/>
              </a:rPr>
              <a:t>SC</a:t>
            </a:r>
          </a:p>
          <a:p>
            <a:pPr>
              <a:buFont typeface="Wingdings" pitchFamily="2" charset="2"/>
              <a:buNone/>
            </a:pPr>
            <a:r>
              <a:rPr lang="en-US" altLang="zh-CN" sz="2400" dirty="0">
                <a:ea typeface="宋体" pitchFamily="2" charset="-122"/>
              </a:rPr>
              <a:t>	   WHERE  </a:t>
            </a:r>
            <a:r>
              <a:rPr lang="en-US" altLang="zh-CN" sz="2400" dirty="0" err="1">
                <a:ea typeface="宋体" pitchFamily="2" charset="-122"/>
              </a:rPr>
              <a:t>Student.Sno</a:t>
            </a:r>
            <a:r>
              <a:rPr lang="en-US" altLang="zh-CN" sz="2400" dirty="0">
                <a:ea typeface="宋体" pitchFamily="2" charset="-122"/>
              </a:rPr>
              <a:t>=</a:t>
            </a:r>
            <a:r>
              <a:rPr lang="en-US" altLang="zh-CN" sz="2400" dirty="0" err="1">
                <a:ea typeface="宋体" pitchFamily="2" charset="-122"/>
              </a:rPr>
              <a:t>SC.Sno</a:t>
            </a:r>
            <a:r>
              <a:rPr lang="en-US" altLang="zh-CN" sz="2400" dirty="0">
                <a:ea typeface="宋体" pitchFamily="2" charset="-122"/>
              </a:rPr>
              <a:t> AND 				 </a:t>
            </a:r>
            <a:r>
              <a:rPr lang="en-US" altLang="zh-CN" sz="2400" dirty="0" err="1">
                <a:ea typeface="宋体" pitchFamily="2" charset="-122"/>
              </a:rPr>
              <a:t>SC.Cno</a:t>
            </a:r>
            <a:r>
              <a:rPr lang="en-US" altLang="zh-CN" sz="2400" dirty="0">
                <a:ea typeface="宋体" pitchFamily="2" charset="-122"/>
              </a:rPr>
              <a:t>=‘2’</a:t>
            </a:r>
            <a:r>
              <a:rPr lang="zh-CN" altLang="en-US" sz="2400" dirty="0">
                <a:ea typeface="宋体" pitchFamily="2" charset="-122"/>
              </a:rPr>
              <a:t>； </a:t>
            </a:r>
          </a:p>
          <a:p>
            <a:pPr>
              <a:buFont typeface="Wingdings" pitchFamily="2" charset="2"/>
              <a:buNone/>
            </a:pPr>
            <a:endParaRPr lang="zh-CN" altLang="en-US" sz="2400" dirty="0">
              <a:ea typeface="宋体" pitchFamily="2" charset="-122"/>
            </a:endParaRPr>
          </a:p>
          <a:p>
            <a:pPr lvl="1">
              <a:buSzPct val="75000"/>
              <a:buFont typeface="Wingdings" pitchFamily="2" charset="2"/>
              <a:buChar char="n"/>
            </a:pPr>
            <a:r>
              <a:rPr lang="zh-CN" altLang="en-US" dirty="0">
                <a:ea typeface="宋体" pitchFamily="2" charset="-122"/>
              </a:rPr>
              <a:t>假定学生</a:t>
            </a:r>
            <a:r>
              <a:rPr lang="en-US" altLang="zh-CN" dirty="0">
                <a:ea typeface="宋体" pitchFamily="2" charset="-122"/>
              </a:rPr>
              <a:t>-</a:t>
            </a:r>
            <a:r>
              <a:rPr lang="zh-CN" altLang="en-US" dirty="0">
                <a:ea typeface="宋体" pitchFamily="2" charset="-122"/>
              </a:rPr>
              <a:t>课程数据库中有</a:t>
            </a:r>
            <a:r>
              <a:rPr lang="en-US" altLang="zh-CN" dirty="0">
                <a:ea typeface="宋体" pitchFamily="2" charset="-122"/>
              </a:rPr>
              <a:t>1000</a:t>
            </a:r>
            <a:r>
              <a:rPr lang="zh-CN" altLang="en-US" dirty="0">
                <a:ea typeface="宋体" pitchFamily="2" charset="-122"/>
              </a:rPr>
              <a:t>个学生记录，</a:t>
            </a:r>
            <a:r>
              <a:rPr lang="en-US" altLang="zh-CN" dirty="0">
                <a:ea typeface="宋体" pitchFamily="2" charset="-122"/>
              </a:rPr>
              <a:t>10000</a:t>
            </a:r>
            <a:r>
              <a:rPr lang="zh-CN" altLang="en-US" dirty="0">
                <a:ea typeface="宋体" pitchFamily="2" charset="-122"/>
              </a:rPr>
              <a:t>个选课记录</a:t>
            </a:r>
          </a:p>
          <a:p>
            <a:pPr lvl="1">
              <a:buSzPct val="75000"/>
              <a:buFont typeface="Wingdings" pitchFamily="2" charset="2"/>
              <a:buChar char="n"/>
            </a:pPr>
            <a:r>
              <a:rPr lang="zh-CN" altLang="en-US" dirty="0">
                <a:ea typeface="宋体" pitchFamily="2" charset="-122"/>
              </a:rPr>
              <a:t>其中选修</a:t>
            </a:r>
            <a:r>
              <a:rPr lang="en-US" altLang="zh-CN" dirty="0">
                <a:ea typeface="宋体" pitchFamily="2" charset="-122"/>
              </a:rPr>
              <a:t>2</a:t>
            </a:r>
            <a:r>
              <a:rPr lang="zh-CN" altLang="en-US" dirty="0">
                <a:ea typeface="宋体" pitchFamily="2" charset="-122"/>
              </a:rPr>
              <a:t>号课程的选课记录为</a:t>
            </a:r>
            <a:r>
              <a:rPr lang="en-US" altLang="zh-CN" dirty="0">
                <a:ea typeface="宋体" pitchFamily="2" charset="-122"/>
              </a:rPr>
              <a:t>50</a:t>
            </a:r>
            <a:r>
              <a:rPr lang="zh-CN" altLang="en-US" dirty="0">
                <a:ea typeface="宋体" pitchFamily="2" charset="-122"/>
              </a:rPr>
              <a:t>个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6A7F367-704B-4573-AF7B-4DF0820C8FA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38275" name="Rectangle 3"/>
          <p:cNvSpPr>
            <a:spLocks noGrp="1" noChangeArrowheads="1"/>
          </p:cNvSpPr>
          <p:nvPr>
            <p:ph idx="1"/>
          </p:nvPr>
        </p:nvSpPr>
        <p:spPr/>
        <p:txBody>
          <a:bodyPr/>
          <a:lstStyle/>
          <a:p>
            <a:r>
              <a:rPr lang="zh-CN" altLang="en-US" dirty="0">
                <a:ea typeface="宋体" pitchFamily="2" charset="-122"/>
              </a:rPr>
              <a:t>系统可以用多种等价的关系代数表达式来完成这一查询</a:t>
            </a:r>
          </a:p>
          <a:p>
            <a:pPr>
              <a:lnSpc>
                <a:spcPct val="130000"/>
              </a:lnSpc>
              <a:buFont typeface="Wingdings" pitchFamily="2" charset="2"/>
              <a:buNone/>
            </a:pPr>
            <a:r>
              <a:rPr lang="en-US" altLang="zh-CN" sz="2400" i="1" dirty="0">
                <a:ea typeface="宋体" pitchFamily="2" charset="-122"/>
              </a:rPr>
              <a:t>Q</a:t>
            </a:r>
            <a:r>
              <a:rPr lang="en-US" altLang="zh-CN" sz="2400" baseline="-25000" dirty="0">
                <a:ea typeface="宋体" pitchFamily="2" charset="-122"/>
              </a:rPr>
              <a:t>1</a:t>
            </a:r>
            <a:r>
              <a:rPr lang="en-US" altLang="zh-CN" sz="2400" dirty="0">
                <a:ea typeface="宋体" pitchFamily="2" charset="-122"/>
              </a:rPr>
              <a:t>=</a:t>
            </a:r>
            <a:r>
              <a:rPr lang="en-US" altLang="zh-CN" dirty="0">
                <a:ea typeface="宋体" pitchFamily="2" charset="-122"/>
              </a:rPr>
              <a:t>π</a:t>
            </a:r>
            <a:r>
              <a:rPr lang="en-US" altLang="zh-CN" baseline="-25000" dirty="0" err="1">
                <a:ea typeface="宋体" pitchFamily="2" charset="-122"/>
              </a:rPr>
              <a:t>Sname</a:t>
            </a:r>
            <a:r>
              <a:rPr lang="en-US" altLang="zh-CN" dirty="0">
                <a:ea typeface="宋体" pitchFamily="2" charset="-122"/>
              </a:rPr>
              <a:t>(</a:t>
            </a:r>
            <a:r>
              <a:rPr lang="en-US" altLang="zh-CN" dirty="0" err="1">
                <a:ea typeface="宋体" pitchFamily="2" charset="-122"/>
              </a:rPr>
              <a:t>σ</a:t>
            </a:r>
            <a:r>
              <a:rPr lang="en-US" altLang="zh-CN" baseline="-25000" dirty="0" err="1">
                <a:ea typeface="宋体" pitchFamily="2" charset="-122"/>
              </a:rPr>
              <a:t>Student.Sno</a:t>
            </a:r>
            <a:r>
              <a:rPr lang="en-US" altLang="zh-CN" baseline="-25000" dirty="0">
                <a:ea typeface="宋体" pitchFamily="2" charset="-122"/>
              </a:rPr>
              <a:t>=</a:t>
            </a:r>
            <a:r>
              <a:rPr lang="en-US" altLang="zh-CN" baseline="-25000" dirty="0" err="1">
                <a:ea typeface="宋体" pitchFamily="2" charset="-122"/>
              </a:rPr>
              <a:t>SC.Sno∧Sc.Cno</a:t>
            </a:r>
            <a:r>
              <a:rPr lang="en-US" altLang="zh-CN" baseline="-25000" dirty="0">
                <a:ea typeface="宋体" pitchFamily="2" charset="-122"/>
              </a:rPr>
              <a:t>='2'</a:t>
            </a:r>
            <a:r>
              <a:rPr lang="en-US" altLang="zh-CN" dirty="0">
                <a:ea typeface="宋体" pitchFamily="2" charset="-122"/>
              </a:rPr>
              <a:t> </a:t>
            </a:r>
            <a:r>
              <a:rPr lang="en-US" altLang="zh-CN" sz="2400" dirty="0">
                <a:ea typeface="宋体" pitchFamily="2" charset="-122"/>
              </a:rPr>
              <a:t>(</a:t>
            </a:r>
            <a:r>
              <a:rPr lang="en-US" altLang="zh-CN" sz="2400" dirty="0" err="1">
                <a:ea typeface="宋体" pitchFamily="2" charset="-122"/>
              </a:rPr>
              <a:t>Student×SC</a:t>
            </a:r>
            <a:r>
              <a:rPr lang="en-US" altLang="zh-CN" sz="2400" dirty="0">
                <a:ea typeface="宋体" pitchFamily="2" charset="-122"/>
              </a:rPr>
              <a:t>))</a:t>
            </a:r>
            <a:endParaRPr lang="en-US" altLang="zh-CN" sz="2400" i="1" dirty="0">
              <a:ea typeface="宋体" pitchFamily="2" charset="-122"/>
            </a:endParaRPr>
          </a:p>
          <a:p>
            <a:pPr>
              <a:lnSpc>
                <a:spcPct val="130000"/>
              </a:lnSpc>
              <a:buFont typeface="Wingdings" pitchFamily="2" charset="2"/>
              <a:buNone/>
            </a:pPr>
            <a:r>
              <a:rPr lang="en-US" altLang="zh-CN" sz="2400" i="1" dirty="0">
                <a:ea typeface="宋体" pitchFamily="2" charset="-122"/>
              </a:rPr>
              <a:t>Q</a:t>
            </a:r>
            <a:r>
              <a:rPr lang="en-US" altLang="zh-CN" sz="2400" baseline="-25000" dirty="0">
                <a:ea typeface="宋体" pitchFamily="2" charset="-122"/>
              </a:rPr>
              <a:t>2</a:t>
            </a:r>
            <a:r>
              <a:rPr lang="en-US" altLang="zh-CN" sz="2400" dirty="0">
                <a:ea typeface="宋体" pitchFamily="2" charset="-122"/>
              </a:rPr>
              <a:t>=π</a:t>
            </a:r>
            <a:r>
              <a:rPr lang="en-US" altLang="zh-CN" sz="2400" baseline="-25000" dirty="0" err="1">
                <a:ea typeface="宋体" pitchFamily="2" charset="-122"/>
              </a:rPr>
              <a:t>Sname</a:t>
            </a:r>
            <a:r>
              <a:rPr lang="en-US" altLang="zh-CN" sz="2400" dirty="0">
                <a:ea typeface="宋体" pitchFamily="2" charset="-122"/>
              </a:rPr>
              <a:t>(</a:t>
            </a:r>
            <a:r>
              <a:rPr lang="en-US" altLang="zh-CN" dirty="0" err="1">
                <a:ea typeface="宋体" pitchFamily="2" charset="-122"/>
              </a:rPr>
              <a:t>σ</a:t>
            </a:r>
            <a:r>
              <a:rPr lang="en-US" altLang="zh-CN" sz="2400" baseline="-25000" dirty="0" err="1">
                <a:ea typeface="宋体" pitchFamily="2" charset="-122"/>
              </a:rPr>
              <a:t>Sc.Cno</a:t>
            </a:r>
            <a:r>
              <a:rPr lang="en-US" altLang="zh-CN" sz="2400" baseline="-25000" dirty="0">
                <a:ea typeface="宋体" pitchFamily="2" charset="-122"/>
              </a:rPr>
              <a:t>='2'</a:t>
            </a:r>
            <a:r>
              <a:rPr lang="en-US" altLang="zh-CN" sz="2400" dirty="0">
                <a:ea typeface="宋体" pitchFamily="2" charset="-122"/>
              </a:rPr>
              <a:t> (Student     SC))</a:t>
            </a:r>
          </a:p>
          <a:p>
            <a:pPr>
              <a:lnSpc>
                <a:spcPct val="130000"/>
              </a:lnSpc>
              <a:buFont typeface="Wingdings" pitchFamily="2" charset="2"/>
              <a:buNone/>
            </a:pPr>
            <a:r>
              <a:rPr lang="en-US" altLang="zh-CN" sz="2400" i="1" dirty="0">
                <a:ea typeface="宋体" pitchFamily="2" charset="-122"/>
              </a:rPr>
              <a:t>Q</a:t>
            </a:r>
            <a:r>
              <a:rPr lang="en-US" altLang="zh-CN" sz="2400" baseline="-25000" dirty="0">
                <a:ea typeface="宋体" pitchFamily="2" charset="-122"/>
              </a:rPr>
              <a:t>3</a:t>
            </a:r>
            <a:r>
              <a:rPr lang="en-US" altLang="zh-CN" sz="2400" dirty="0">
                <a:ea typeface="宋体" pitchFamily="2" charset="-122"/>
              </a:rPr>
              <a:t>=π</a:t>
            </a:r>
            <a:r>
              <a:rPr lang="en-US" altLang="zh-CN" sz="2400" i="1" baseline="-25000" dirty="0" err="1">
                <a:ea typeface="宋体" pitchFamily="2" charset="-122"/>
              </a:rPr>
              <a:t>Sname</a:t>
            </a:r>
            <a:r>
              <a:rPr lang="en-US" altLang="zh-CN" sz="2400" dirty="0">
                <a:ea typeface="宋体" pitchFamily="2" charset="-122"/>
              </a:rPr>
              <a:t>(Student      </a:t>
            </a:r>
            <a:r>
              <a:rPr lang="en-US" altLang="zh-CN" dirty="0" err="1">
                <a:ea typeface="宋体" pitchFamily="2" charset="-122"/>
              </a:rPr>
              <a:t>σ</a:t>
            </a:r>
            <a:r>
              <a:rPr lang="en-US" altLang="zh-CN" sz="2400" baseline="-25000" dirty="0" err="1">
                <a:ea typeface="宋体" pitchFamily="2" charset="-122"/>
              </a:rPr>
              <a:t>Sc.Cno</a:t>
            </a:r>
            <a:r>
              <a:rPr lang="en-US" altLang="zh-CN" sz="2400" baseline="-25000" dirty="0">
                <a:ea typeface="宋体" pitchFamily="2" charset="-122"/>
              </a:rPr>
              <a:t>='2'</a:t>
            </a:r>
            <a:r>
              <a:rPr lang="en-US" altLang="zh-CN" sz="2400" dirty="0">
                <a:ea typeface="宋体" pitchFamily="2" charset="-122"/>
              </a:rPr>
              <a:t>(SC))</a:t>
            </a:r>
          </a:p>
          <a:p>
            <a:pPr>
              <a:buFont typeface="Wingdings" pitchFamily="2" charset="2"/>
              <a:buNone/>
            </a:pPr>
            <a:endParaRPr lang="en-US" altLang="zh-CN" sz="2400" dirty="0">
              <a:ea typeface="宋体" pitchFamily="2" charset="-122"/>
            </a:endParaRPr>
          </a:p>
          <a:p>
            <a:pPr>
              <a:buFont typeface="Wingdings" pitchFamily="2" charset="2"/>
              <a:buNone/>
            </a:pPr>
            <a:r>
              <a:rPr lang="en-US" altLang="zh-CN" dirty="0">
                <a:ea typeface="宋体" pitchFamily="2" charset="-122"/>
              </a:rPr>
              <a:t>	</a:t>
            </a:r>
          </a:p>
        </p:txBody>
      </p:sp>
      <p:sp>
        <p:nvSpPr>
          <p:cNvPr id="7"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38276" name="Picture 4"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3471" y="3665864"/>
            <a:ext cx="360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277" name="Picture 5"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6106" y="4365625"/>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26E7C733-E387-4A19-B61A-AFF350A1372F}"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39299" name="Rectangle 3"/>
          <p:cNvSpPr>
            <a:spLocks noGrp="1" noChangeArrowheads="1"/>
          </p:cNvSpPr>
          <p:nvPr>
            <p:ph idx="1"/>
          </p:nvPr>
        </p:nvSpPr>
        <p:spPr>
          <a:xfrm>
            <a:off x="457200" y="1557338"/>
            <a:ext cx="8362950" cy="5300662"/>
          </a:xfrm>
        </p:spPr>
        <p:txBody>
          <a:bodyPr/>
          <a:lstStyle/>
          <a:p>
            <a:pPr>
              <a:lnSpc>
                <a:spcPct val="150000"/>
              </a:lnSpc>
            </a:pPr>
            <a:r>
              <a:rPr lang="zh-CN" altLang="en-US" sz="2000" b="1">
                <a:ea typeface="宋体" pitchFamily="2" charset="-122"/>
              </a:rPr>
              <a:t>一、第一种情况</a:t>
            </a:r>
          </a:p>
          <a:p>
            <a:pPr>
              <a:lnSpc>
                <a:spcPct val="150000"/>
              </a:lnSpc>
              <a:buFont typeface="Wingdings" pitchFamily="2" charset="2"/>
              <a:buNone/>
            </a:pPr>
            <a:r>
              <a:rPr lang="zh-CN" altLang="en-US" sz="1800" b="1">
                <a:ea typeface="宋体" pitchFamily="2" charset="-122"/>
              </a:rPr>
              <a:t> </a:t>
            </a:r>
            <a:r>
              <a:rPr lang="en-US" altLang="zh-CN" sz="1800" i="1">
                <a:ea typeface="宋体" pitchFamily="2" charset="-122"/>
              </a:rPr>
              <a:t>Q</a:t>
            </a:r>
            <a:r>
              <a:rPr lang="en-US" altLang="zh-CN" sz="1800" baseline="-25000">
                <a:ea typeface="宋体" pitchFamily="2" charset="-122"/>
              </a:rPr>
              <a:t>1</a:t>
            </a:r>
            <a:r>
              <a:rPr lang="en-US" altLang="zh-CN" sz="1800">
                <a:ea typeface="宋体" pitchFamily="2" charset="-122"/>
              </a:rPr>
              <a:t>=</a:t>
            </a:r>
            <a:r>
              <a:rPr lang="en-US" altLang="zh-CN" sz="2000">
                <a:ea typeface="宋体" pitchFamily="2" charset="-122"/>
              </a:rPr>
              <a:t>π</a:t>
            </a:r>
            <a:r>
              <a:rPr lang="en-US" altLang="zh-CN" sz="2000" baseline="-25000">
                <a:ea typeface="宋体" pitchFamily="2" charset="-122"/>
              </a:rPr>
              <a:t>Sname</a:t>
            </a:r>
            <a:r>
              <a:rPr lang="en-US" altLang="zh-CN" sz="2000">
                <a:ea typeface="宋体" pitchFamily="2" charset="-122"/>
              </a:rPr>
              <a:t>(σ</a:t>
            </a:r>
            <a:r>
              <a:rPr lang="en-US" altLang="zh-CN" sz="2000" baseline="-25000">
                <a:ea typeface="宋体" pitchFamily="2" charset="-122"/>
              </a:rPr>
              <a:t>Student.Sno=SC.Sno∧Sc.Cno='2'</a:t>
            </a:r>
            <a:r>
              <a:rPr lang="en-US" altLang="zh-CN" sz="2000">
                <a:ea typeface="宋体" pitchFamily="2" charset="-122"/>
              </a:rPr>
              <a:t> </a:t>
            </a:r>
            <a:r>
              <a:rPr lang="en-US" altLang="zh-CN" sz="1800">
                <a:ea typeface="宋体" pitchFamily="2" charset="-122"/>
              </a:rPr>
              <a:t>Student×SC))</a:t>
            </a:r>
          </a:p>
          <a:p>
            <a:pPr>
              <a:lnSpc>
                <a:spcPct val="90000"/>
              </a:lnSpc>
              <a:buFont typeface="Wingdings" pitchFamily="2" charset="2"/>
              <a:buNone/>
            </a:pPr>
            <a:r>
              <a:rPr lang="en-US" altLang="zh-CN" sz="2000">
                <a:ea typeface="宋体" pitchFamily="2" charset="-122"/>
              </a:rPr>
              <a:t>1. </a:t>
            </a:r>
            <a:r>
              <a:rPr lang="zh-CN" altLang="en-US" sz="2000">
                <a:ea typeface="宋体" pitchFamily="2" charset="-122"/>
              </a:rPr>
              <a:t>计算广义笛卡尔积 </a:t>
            </a:r>
          </a:p>
          <a:p>
            <a:pPr>
              <a:lnSpc>
                <a:spcPct val="110000"/>
              </a:lnSpc>
            </a:pPr>
            <a:r>
              <a:rPr lang="zh-CN" altLang="en-US" sz="2000">
                <a:ea typeface="宋体" pitchFamily="2" charset="-122"/>
              </a:rPr>
              <a:t>把</a:t>
            </a:r>
            <a:r>
              <a:rPr lang="en-US" altLang="zh-CN" sz="2000">
                <a:ea typeface="宋体" pitchFamily="2" charset="-122"/>
              </a:rPr>
              <a:t>Student</a:t>
            </a:r>
            <a:r>
              <a:rPr lang="zh-CN" altLang="en-US" sz="2000">
                <a:ea typeface="宋体" pitchFamily="2" charset="-122"/>
              </a:rPr>
              <a:t>和</a:t>
            </a:r>
            <a:r>
              <a:rPr lang="en-US" altLang="zh-CN" sz="2000">
                <a:ea typeface="宋体" pitchFamily="2" charset="-122"/>
              </a:rPr>
              <a:t>SC</a:t>
            </a:r>
            <a:r>
              <a:rPr lang="zh-CN" altLang="en-US" sz="2000">
                <a:ea typeface="宋体" pitchFamily="2" charset="-122"/>
              </a:rPr>
              <a:t>的每个元组连接起来的做法：</a:t>
            </a:r>
          </a:p>
          <a:p>
            <a:pPr lvl="1">
              <a:lnSpc>
                <a:spcPct val="110000"/>
              </a:lnSpc>
            </a:pPr>
            <a:r>
              <a:rPr lang="zh-CN" altLang="en-US" sz="2000">
                <a:ea typeface="宋体" pitchFamily="2" charset="-122"/>
              </a:rPr>
              <a:t>在内存中尽可能多地装入某个表</a:t>
            </a:r>
            <a:r>
              <a:rPr lang="en-US" altLang="zh-CN" sz="2000">
                <a:ea typeface="宋体" pitchFamily="2" charset="-122"/>
              </a:rPr>
              <a:t>(</a:t>
            </a:r>
            <a:r>
              <a:rPr lang="zh-CN" altLang="en-US" sz="2000">
                <a:ea typeface="宋体" pitchFamily="2" charset="-122"/>
              </a:rPr>
              <a:t>如</a:t>
            </a:r>
            <a:r>
              <a:rPr lang="en-US" altLang="zh-CN" sz="2000">
                <a:ea typeface="宋体" pitchFamily="2" charset="-122"/>
              </a:rPr>
              <a:t>Student</a:t>
            </a:r>
            <a:r>
              <a:rPr lang="zh-CN" altLang="en-US" sz="2000">
                <a:ea typeface="宋体" pitchFamily="2" charset="-122"/>
              </a:rPr>
              <a:t>表</a:t>
            </a:r>
            <a:r>
              <a:rPr lang="en-US" altLang="zh-CN" sz="2000">
                <a:ea typeface="宋体" pitchFamily="2" charset="-122"/>
              </a:rPr>
              <a:t>)</a:t>
            </a:r>
            <a:r>
              <a:rPr lang="zh-CN" altLang="en-US" sz="2000">
                <a:ea typeface="宋体" pitchFamily="2" charset="-122"/>
              </a:rPr>
              <a:t>的若干块，留出一块存放另一个表</a:t>
            </a:r>
            <a:r>
              <a:rPr lang="en-US" altLang="zh-CN" sz="2000">
                <a:ea typeface="宋体" pitchFamily="2" charset="-122"/>
              </a:rPr>
              <a:t>(</a:t>
            </a:r>
            <a:r>
              <a:rPr lang="zh-CN" altLang="en-US" sz="2000">
                <a:ea typeface="宋体" pitchFamily="2" charset="-122"/>
              </a:rPr>
              <a:t>如</a:t>
            </a:r>
            <a:r>
              <a:rPr lang="en-US" altLang="zh-CN" sz="2000">
                <a:ea typeface="宋体" pitchFamily="2" charset="-122"/>
              </a:rPr>
              <a:t>SC</a:t>
            </a:r>
            <a:r>
              <a:rPr lang="zh-CN" altLang="en-US" sz="2000">
                <a:ea typeface="宋体" pitchFamily="2" charset="-122"/>
              </a:rPr>
              <a:t>表</a:t>
            </a:r>
            <a:r>
              <a:rPr lang="en-US" altLang="zh-CN" sz="2000">
                <a:ea typeface="宋体" pitchFamily="2" charset="-122"/>
              </a:rPr>
              <a:t>)</a:t>
            </a:r>
            <a:r>
              <a:rPr lang="zh-CN" altLang="en-US" sz="2000">
                <a:ea typeface="宋体" pitchFamily="2" charset="-122"/>
              </a:rPr>
              <a:t>的元组。</a:t>
            </a:r>
          </a:p>
          <a:p>
            <a:pPr lvl="1">
              <a:lnSpc>
                <a:spcPct val="110000"/>
              </a:lnSpc>
            </a:pPr>
            <a:r>
              <a:rPr lang="zh-CN" altLang="en-US" sz="2000">
                <a:ea typeface="宋体" pitchFamily="2" charset="-122"/>
              </a:rPr>
              <a:t>把</a:t>
            </a:r>
            <a:r>
              <a:rPr lang="en-US" altLang="zh-CN" sz="2000">
                <a:ea typeface="宋体" pitchFamily="2" charset="-122"/>
              </a:rPr>
              <a:t>SC</a:t>
            </a:r>
            <a:r>
              <a:rPr lang="zh-CN" altLang="en-US" sz="2000">
                <a:ea typeface="宋体" pitchFamily="2" charset="-122"/>
              </a:rPr>
              <a:t>中的每个元组和</a:t>
            </a:r>
            <a:r>
              <a:rPr lang="en-US" altLang="zh-CN" sz="2000">
                <a:ea typeface="宋体" pitchFamily="2" charset="-122"/>
              </a:rPr>
              <a:t>Student</a:t>
            </a:r>
            <a:r>
              <a:rPr lang="zh-CN" altLang="en-US" sz="2000">
                <a:ea typeface="宋体" pitchFamily="2" charset="-122"/>
              </a:rPr>
              <a:t>中每个元组连接，连接后的元组装满一块后就写到中间文件上</a:t>
            </a:r>
          </a:p>
          <a:p>
            <a:pPr lvl="1">
              <a:lnSpc>
                <a:spcPct val="110000"/>
              </a:lnSpc>
            </a:pPr>
            <a:r>
              <a:rPr lang="zh-CN" altLang="en-US" sz="2000">
                <a:ea typeface="宋体" pitchFamily="2" charset="-122"/>
              </a:rPr>
              <a:t>从</a:t>
            </a:r>
            <a:r>
              <a:rPr lang="en-US" altLang="zh-CN" sz="2000">
                <a:ea typeface="宋体" pitchFamily="2" charset="-122"/>
              </a:rPr>
              <a:t>SC</a:t>
            </a:r>
            <a:r>
              <a:rPr lang="zh-CN" altLang="en-US" sz="2000">
                <a:ea typeface="宋体" pitchFamily="2" charset="-122"/>
              </a:rPr>
              <a:t>中读入一块和内存中的</a:t>
            </a:r>
            <a:r>
              <a:rPr lang="en-US" altLang="zh-CN" sz="2000">
                <a:ea typeface="宋体" pitchFamily="2" charset="-122"/>
              </a:rPr>
              <a:t>Student</a:t>
            </a:r>
            <a:r>
              <a:rPr lang="zh-CN" altLang="en-US" sz="2000">
                <a:ea typeface="宋体" pitchFamily="2" charset="-122"/>
              </a:rPr>
              <a:t>元组连接，直到</a:t>
            </a:r>
            <a:r>
              <a:rPr lang="en-US" altLang="zh-CN" sz="2000">
                <a:ea typeface="宋体" pitchFamily="2" charset="-122"/>
              </a:rPr>
              <a:t>SC</a:t>
            </a:r>
            <a:r>
              <a:rPr lang="zh-CN" altLang="en-US" sz="2000">
                <a:ea typeface="宋体" pitchFamily="2" charset="-122"/>
              </a:rPr>
              <a:t>表处理完。</a:t>
            </a:r>
          </a:p>
          <a:p>
            <a:pPr lvl="1">
              <a:lnSpc>
                <a:spcPct val="110000"/>
              </a:lnSpc>
            </a:pPr>
            <a:r>
              <a:rPr lang="zh-CN" altLang="en-US" sz="2000">
                <a:ea typeface="宋体" pitchFamily="2" charset="-122"/>
              </a:rPr>
              <a:t>再读入若干块</a:t>
            </a:r>
            <a:r>
              <a:rPr lang="en-US" altLang="zh-CN" sz="2000">
                <a:ea typeface="宋体" pitchFamily="2" charset="-122"/>
              </a:rPr>
              <a:t>Student</a:t>
            </a:r>
            <a:r>
              <a:rPr lang="zh-CN" altLang="en-US" sz="2000">
                <a:ea typeface="宋体" pitchFamily="2" charset="-122"/>
              </a:rPr>
              <a:t>元组，读入一块</a:t>
            </a:r>
            <a:r>
              <a:rPr lang="en-US" altLang="zh-CN" sz="2000">
                <a:ea typeface="宋体" pitchFamily="2" charset="-122"/>
              </a:rPr>
              <a:t>SC</a:t>
            </a:r>
            <a:r>
              <a:rPr lang="zh-CN" altLang="en-US" sz="2000">
                <a:ea typeface="宋体" pitchFamily="2" charset="-122"/>
              </a:rPr>
              <a:t>元组</a:t>
            </a:r>
          </a:p>
          <a:p>
            <a:pPr lvl="1">
              <a:lnSpc>
                <a:spcPct val="110000"/>
              </a:lnSpc>
            </a:pPr>
            <a:r>
              <a:rPr lang="zh-CN" altLang="en-US" sz="2000">
                <a:ea typeface="宋体" pitchFamily="2" charset="-122"/>
              </a:rPr>
              <a:t>重复上述处理过程，直到把</a:t>
            </a:r>
            <a:r>
              <a:rPr lang="en-US" altLang="zh-CN" sz="2000">
                <a:ea typeface="宋体" pitchFamily="2" charset="-122"/>
              </a:rPr>
              <a:t>Student</a:t>
            </a:r>
            <a:r>
              <a:rPr lang="zh-CN" altLang="en-US" sz="2000">
                <a:ea typeface="宋体" pitchFamily="2" charset="-122"/>
              </a:rPr>
              <a:t>表处理完</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1823611-0F9B-4A13-9F8D-B3561C42557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1347" name="Rectangle 3"/>
          <p:cNvSpPr>
            <a:spLocks noGrp="1" noChangeArrowheads="1"/>
          </p:cNvSpPr>
          <p:nvPr>
            <p:ph idx="1"/>
          </p:nvPr>
        </p:nvSpPr>
        <p:spPr>
          <a:xfrm>
            <a:off x="457200" y="1828800"/>
            <a:ext cx="8075613" cy="4695825"/>
          </a:xfrm>
        </p:spPr>
        <p:txBody>
          <a:bodyPr/>
          <a:lstStyle/>
          <a:p>
            <a:r>
              <a:rPr lang="zh-CN" altLang="en-US" sz="2400" dirty="0">
                <a:ea typeface="宋体" pitchFamily="2" charset="-122"/>
              </a:rPr>
              <a:t>设一个块能装</a:t>
            </a:r>
            <a:r>
              <a:rPr lang="en-US" altLang="zh-CN" sz="2400" dirty="0">
                <a:ea typeface="宋体" pitchFamily="2" charset="-122"/>
              </a:rPr>
              <a:t>10</a:t>
            </a:r>
            <a:r>
              <a:rPr lang="zh-CN" altLang="en-US" sz="2400" dirty="0">
                <a:ea typeface="宋体" pitchFamily="2" charset="-122"/>
              </a:rPr>
              <a:t>个</a:t>
            </a:r>
            <a:r>
              <a:rPr lang="en-US" altLang="zh-CN" sz="2400" dirty="0">
                <a:ea typeface="宋体" pitchFamily="2" charset="-122"/>
              </a:rPr>
              <a:t>Student</a:t>
            </a:r>
            <a:r>
              <a:rPr lang="zh-CN" altLang="en-US" sz="2400" dirty="0">
                <a:ea typeface="宋体" pitchFamily="2" charset="-122"/>
              </a:rPr>
              <a:t>元组或</a:t>
            </a:r>
            <a:r>
              <a:rPr lang="en-US" altLang="zh-CN" sz="2400" dirty="0">
                <a:ea typeface="宋体" pitchFamily="2" charset="-122"/>
              </a:rPr>
              <a:t>100</a:t>
            </a:r>
            <a:r>
              <a:rPr lang="zh-CN" altLang="en-US" sz="2400" dirty="0">
                <a:ea typeface="宋体" pitchFamily="2" charset="-122"/>
              </a:rPr>
              <a:t>个</a:t>
            </a:r>
            <a:r>
              <a:rPr lang="en-US" altLang="zh-CN" sz="2400" dirty="0">
                <a:ea typeface="宋体" pitchFamily="2" charset="-122"/>
              </a:rPr>
              <a:t>SC</a:t>
            </a:r>
            <a:r>
              <a:rPr lang="zh-CN" altLang="en-US" sz="2400" dirty="0">
                <a:ea typeface="宋体" pitchFamily="2" charset="-122"/>
              </a:rPr>
              <a:t>元组，在内存中存放</a:t>
            </a:r>
            <a:r>
              <a:rPr lang="en-US" altLang="zh-CN" sz="2400" dirty="0">
                <a:ea typeface="宋体" pitchFamily="2" charset="-122"/>
              </a:rPr>
              <a:t>5</a:t>
            </a:r>
            <a:r>
              <a:rPr lang="zh-CN" altLang="en-US" sz="2400" dirty="0">
                <a:ea typeface="宋体" pitchFamily="2" charset="-122"/>
              </a:rPr>
              <a:t>块</a:t>
            </a:r>
            <a:r>
              <a:rPr lang="en-US" altLang="zh-CN" sz="2400" dirty="0">
                <a:ea typeface="宋体" pitchFamily="2" charset="-122"/>
              </a:rPr>
              <a:t>Student</a:t>
            </a:r>
            <a:r>
              <a:rPr lang="zh-CN" altLang="en-US" sz="2400" dirty="0">
                <a:ea typeface="宋体" pitchFamily="2" charset="-122"/>
              </a:rPr>
              <a:t>元组和</a:t>
            </a:r>
            <a:r>
              <a:rPr lang="en-US" altLang="zh-CN" sz="2400" dirty="0">
                <a:ea typeface="宋体" pitchFamily="2" charset="-122"/>
              </a:rPr>
              <a:t>1</a:t>
            </a:r>
            <a:r>
              <a:rPr lang="zh-CN" altLang="en-US" sz="2400" dirty="0">
                <a:ea typeface="宋体" pitchFamily="2" charset="-122"/>
              </a:rPr>
              <a:t>块</a:t>
            </a:r>
            <a:r>
              <a:rPr lang="en-US" altLang="zh-CN" sz="2400" dirty="0">
                <a:ea typeface="宋体" pitchFamily="2" charset="-122"/>
              </a:rPr>
              <a:t>SC</a:t>
            </a:r>
            <a:r>
              <a:rPr lang="zh-CN" altLang="en-US" sz="2400" dirty="0">
                <a:ea typeface="宋体" pitchFamily="2" charset="-122"/>
              </a:rPr>
              <a:t>元组，则读取总块数为</a:t>
            </a:r>
            <a:r>
              <a:rPr lang="zh-CN" altLang="en-US" sz="3200" dirty="0">
                <a:ea typeface="宋体" pitchFamily="2" charset="-122"/>
              </a:rPr>
              <a:t> </a:t>
            </a:r>
          </a:p>
          <a:p>
            <a:pPr>
              <a:buFont typeface="Wingdings" pitchFamily="2" charset="2"/>
              <a:buNone/>
            </a:pPr>
            <a:r>
              <a:rPr lang="zh-CN" altLang="en-US" sz="1600" dirty="0">
                <a:ea typeface="宋体" pitchFamily="2" charset="-122"/>
              </a:rPr>
              <a:t>                                                                                </a:t>
            </a:r>
          </a:p>
          <a:p>
            <a:pPr>
              <a:buFont typeface="Wingdings" pitchFamily="2" charset="2"/>
              <a:buNone/>
            </a:pPr>
            <a:r>
              <a:rPr lang="zh-CN" altLang="en-US" sz="1600" dirty="0">
                <a:ea typeface="宋体" pitchFamily="2" charset="-122"/>
              </a:rPr>
              <a:t>                          </a:t>
            </a:r>
          </a:p>
          <a:p>
            <a:pPr>
              <a:buFont typeface="Wingdings" pitchFamily="2" charset="2"/>
              <a:buNone/>
            </a:pPr>
            <a:r>
              <a:rPr lang="zh-CN" altLang="en-US" sz="1600" dirty="0">
                <a:ea typeface="宋体" pitchFamily="2" charset="-122"/>
              </a:rPr>
              <a:t>                  ＋                            </a:t>
            </a:r>
            <a:r>
              <a:rPr lang="en-US" altLang="zh-CN" sz="2000" dirty="0">
                <a:ea typeface="宋体" pitchFamily="2" charset="-122"/>
              </a:rPr>
              <a:t>=100+20×100=2100</a:t>
            </a:r>
            <a:r>
              <a:rPr lang="zh-CN" altLang="en-US" sz="2000" dirty="0">
                <a:ea typeface="宋体" pitchFamily="2" charset="-122"/>
              </a:rPr>
              <a:t>块</a:t>
            </a:r>
          </a:p>
          <a:p>
            <a:endParaRPr lang="zh-CN" altLang="en-US" sz="2000" dirty="0">
              <a:ea typeface="宋体" pitchFamily="2" charset="-122"/>
            </a:endParaRPr>
          </a:p>
          <a:p>
            <a:pPr>
              <a:lnSpc>
                <a:spcPct val="120000"/>
              </a:lnSpc>
            </a:pPr>
            <a:r>
              <a:rPr lang="zh-CN" altLang="en-US" sz="2400" dirty="0">
                <a:ea typeface="宋体" pitchFamily="2" charset="-122"/>
              </a:rPr>
              <a:t>其中，读</a:t>
            </a:r>
            <a:r>
              <a:rPr lang="en-US" altLang="zh-CN" sz="2400" dirty="0">
                <a:ea typeface="宋体" pitchFamily="2" charset="-122"/>
              </a:rPr>
              <a:t>Student</a:t>
            </a:r>
            <a:r>
              <a:rPr lang="zh-CN" altLang="en-US" sz="2400" dirty="0">
                <a:ea typeface="宋体" pitchFamily="2" charset="-122"/>
              </a:rPr>
              <a:t>表</a:t>
            </a:r>
            <a:r>
              <a:rPr lang="en-US" altLang="zh-CN" sz="2400" dirty="0">
                <a:ea typeface="宋体" pitchFamily="2" charset="-122"/>
              </a:rPr>
              <a:t>100</a:t>
            </a:r>
            <a:r>
              <a:rPr lang="zh-CN" altLang="en-US" sz="2400" dirty="0">
                <a:ea typeface="宋体" pitchFamily="2" charset="-122"/>
              </a:rPr>
              <a:t>块。读</a:t>
            </a:r>
            <a:r>
              <a:rPr lang="en-US" altLang="zh-CN" sz="2400" dirty="0">
                <a:ea typeface="宋体" pitchFamily="2" charset="-122"/>
              </a:rPr>
              <a:t>SC</a:t>
            </a:r>
            <a:r>
              <a:rPr lang="zh-CN" altLang="en-US" sz="2400" dirty="0">
                <a:ea typeface="宋体" pitchFamily="2" charset="-122"/>
              </a:rPr>
              <a:t>表</a:t>
            </a:r>
            <a:r>
              <a:rPr lang="en-US" altLang="zh-CN" sz="2400" dirty="0">
                <a:ea typeface="宋体" pitchFamily="2" charset="-122"/>
              </a:rPr>
              <a:t>20</a:t>
            </a:r>
            <a:r>
              <a:rPr lang="zh-CN" altLang="en-US" sz="2400" dirty="0">
                <a:ea typeface="宋体" pitchFamily="2" charset="-122"/>
              </a:rPr>
              <a:t>遍，每遍</a:t>
            </a:r>
            <a:r>
              <a:rPr lang="en-US" altLang="zh-CN" sz="2400" dirty="0">
                <a:ea typeface="宋体" pitchFamily="2" charset="-122"/>
              </a:rPr>
              <a:t>100</a:t>
            </a:r>
            <a:r>
              <a:rPr lang="zh-CN" altLang="en-US" sz="2400" dirty="0">
                <a:ea typeface="宋体" pitchFamily="2" charset="-122"/>
              </a:rPr>
              <a:t>块。若每秒读写</a:t>
            </a:r>
            <a:r>
              <a:rPr lang="en-US" altLang="zh-CN" sz="2400" dirty="0">
                <a:ea typeface="宋体" pitchFamily="2" charset="-122"/>
              </a:rPr>
              <a:t>20</a:t>
            </a:r>
            <a:r>
              <a:rPr lang="zh-CN" altLang="en-US" sz="2400" dirty="0">
                <a:ea typeface="宋体" pitchFamily="2" charset="-122"/>
              </a:rPr>
              <a:t>块，则总计要花</a:t>
            </a:r>
            <a:r>
              <a:rPr lang="en-US" altLang="zh-CN" sz="2400" dirty="0">
                <a:ea typeface="宋体" pitchFamily="2" charset="-122"/>
              </a:rPr>
              <a:t>105s </a:t>
            </a:r>
          </a:p>
          <a:p>
            <a:pPr>
              <a:lnSpc>
                <a:spcPct val="120000"/>
              </a:lnSpc>
            </a:pPr>
            <a:r>
              <a:rPr lang="zh-CN" altLang="en-US" sz="2400" dirty="0">
                <a:ea typeface="宋体" pitchFamily="2" charset="-122"/>
              </a:rPr>
              <a:t>连接后的元组数为</a:t>
            </a:r>
            <a:r>
              <a:rPr lang="en-US" altLang="zh-CN" sz="2400" dirty="0">
                <a:ea typeface="宋体" pitchFamily="2" charset="-122"/>
              </a:rPr>
              <a:t>10</a:t>
            </a:r>
            <a:r>
              <a:rPr lang="en-US" altLang="zh-CN" sz="2400" baseline="30000" dirty="0">
                <a:ea typeface="宋体" pitchFamily="2" charset="-122"/>
              </a:rPr>
              <a:t>3</a:t>
            </a:r>
            <a:r>
              <a:rPr lang="en-US" altLang="zh-CN" sz="2400" dirty="0">
                <a:ea typeface="宋体" pitchFamily="2" charset="-122"/>
              </a:rPr>
              <a:t>×10</a:t>
            </a:r>
            <a:r>
              <a:rPr lang="en-US" altLang="zh-CN" sz="2400" baseline="30000" dirty="0">
                <a:ea typeface="宋体" pitchFamily="2" charset="-122"/>
              </a:rPr>
              <a:t>4</a:t>
            </a:r>
            <a:r>
              <a:rPr lang="en-US" altLang="zh-CN" sz="2400" dirty="0">
                <a:ea typeface="宋体" pitchFamily="2" charset="-122"/>
              </a:rPr>
              <a:t>=10</a:t>
            </a:r>
            <a:r>
              <a:rPr lang="en-US" altLang="zh-CN" sz="2400" baseline="30000" dirty="0">
                <a:ea typeface="宋体" pitchFamily="2" charset="-122"/>
              </a:rPr>
              <a:t>7</a:t>
            </a:r>
            <a:r>
              <a:rPr lang="zh-CN" altLang="en-US" sz="2400" dirty="0">
                <a:ea typeface="宋体" pitchFamily="2" charset="-122"/>
              </a:rPr>
              <a:t>。设每块能装</a:t>
            </a:r>
            <a:r>
              <a:rPr lang="en-US" altLang="zh-CN" sz="2400" dirty="0">
                <a:ea typeface="宋体" pitchFamily="2" charset="-122"/>
              </a:rPr>
              <a:t>10</a:t>
            </a:r>
            <a:r>
              <a:rPr lang="zh-CN" altLang="en-US" sz="2400" dirty="0">
                <a:ea typeface="宋体" pitchFamily="2" charset="-122"/>
              </a:rPr>
              <a:t>个元组，则写出这些块要用</a:t>
            </a:r>
            <a:r>
              <a:rPr lang="en-US" altLang="zh-CN" sz="2400" dirty="0">
                <a:ea typeface="宋体" pitchFamily="2" charset="-122"/>
              </a:rPr>
              <a:t>10</a:t>
            </a:r>
            <a:r>
              <a:rPr lang="en-US" altLang="zh-CN" sz="2400" baseline="30000" dirty="0">
                <a:ea typeface="宋体" pitchFamily="2" charset="-122"/>
              </a:rPr>
              <a:t>6</a:t>
            </a:r>
            <a:r>
              <a:rPr lang="en-US" altLang="zh-CN" sz="2400" dirty="0">
                <a:ea typeface="宋体" pitchFamily="2" charset="-122"/>
              </a:rPr>
              <a:t>/20=5×10</a:t>
            </a:r>
            <a:r>
              <a:rPr lang="en-US" altLang="zh-CN" sz="2400" baseline="30000" dirty="0">
                <a:ea typeface="宋体" pitchFamily="2" charset="-122"/>
              </a:rPr>
              <a:t>4</a:t>
            </a:r>
            <a:r>
              <a:rPr lang="en-US" altLang="zh-CN" sz="2400" dirty="0">
                <a:ea typeface="宋体" pitchFamily="2" charset="-122"/>
              </a:rPr>
              <a:t>s</a:t>
            </a:r>
            <a:r>
              <a:rPr lang="en-US" altLang="zh-CN" sz="3200" dirty="0">
                <a:ea typeface="宋体" pitchFamily="2" charset="-122"/>
              </a:rPr>
              <a:t> </a:t>
            </a:r>
          </a:p>
        </p:txBody>
      </p:sp>
      <p:sp>
        <p:nvSpPr>
          <p:cNvPr id="10"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441363" name="Rectangle 19"/>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1362" name="Object 18"/>
          <p:cNvGraphicFramePr>
            <a:graphicFrameLocks noChangeAspect="1"/>
          </p:cNvGraphicFramePr>
          <p:nvPr/>
        </p:nvGraphicFramePr>
        <p:xfrm>
          <a:off x="971550" y="3211513"/>
          <a:ext cx="587375" cy="649287"/>
        </p:xfrm>
        <a:graphic>
          <a:graphicData uri="http://schemas.openxmlformats.org/presentationml/2006/ole">
            <mc:AlternateContent xmlns:mc="http://schemas.openxmlformats.org/markup-compatibility/2006">
              <mc:Choice xmlns:v="urn:schemas-microsoft-com:vml" Requires="v">
                <p:oleObj spid="_x0000_s441410" name="公式" r:id="rId3" imgW="355292" imgH="393359" progId="Equation.3">
                  <p:embed/>
                </p:oleObj>
              </mc:Choice>
              <mc:Fallback>
                <p:oleObj name="公式" r:id="rId3" imgW="355292" imgH="39335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11513"/>
                        <a:ext cx="58737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65" name="Rectangle 21"/>
          <p:cNvSpPr>
            <a:spLocks noChangeArrowheads="1"/>
          </p:cNvSpPr>
          <p:nvPr/>
        </p:nvSpPr>
        <p:spPr bwMode="auto">
          <a:xfrm>
            <a:off x="0" y="3230563"/>
            <a:ext cx="9144000" cy="15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1364" name="Object 20"/>
          <p:cNvGraphicFramePr>
            <a:graphicFrameLocks noChangeAspect="1"/>
          </p:cNvGraphicFramePr>
          <p:nvPr/>
        </p:nvGraphicFramePr>
        <p:xfrm>
          <a:off x="1835150" y="3221038"/>
          <a:ext cx="649288" cy="639762"/>
        </p:xfrm>
        <a:graphic>
          <a:graphicData uri="http://schemas.openxmlformats.org/presentationml/2006/ole">
            <mc:AlternateContent xmlns:mc="http://schemas.openxmlformats.org/markup-compatibility/2006">
              <mc:Choice xmlns:v="urn:schemas-microsoft-com:vml" Requires="v">
                <p:oleObj spid="_x0000_s441411" name="公式" r:id="rId5" imgW="406048" imgH="393359" progId="Equation.3">
                  <p:embed/>
                </p:oleObj>
              </mc:Choice>
              <mc:Fallback>
                <p:oleObj name="公式" r:id="rId5" imgW="406048" imgH="393359"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221038"/>
                        <a:ext cx="649288"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66" name="Object 22"/>
          <p:cNvGraphicFramePr>
            <a:graphicFrameLocks noChangeAspect="1"/>
          </p:cNvGraphicFramePr>
          <p:nvPr/>
        </p:nvGraphicFramePr>
        <p:xfrm>
          <a:off x="2484438" y="3217863"/>
          <a:ext cx="865187" cy="642937"/>
        </p:xfrm>
        <a:graphic>
          <a:graphicData uri="http://schemas.openxmlformats.org/presentationml/2006/ole">
            <mc:AlternateContent xmlns:mc="http://schemas.openxmlformats.org/markup-compatibility/2006">
              <mc:Choice xmlns:v="urn:schemas-microsoft-com:vml" Requires="v">
                <p:oleObj spid="_x0000_s441412" name="公式" r:id="rId7" imgW="533169" imgH="393529" progId="Equation.3">
                  <p:embed/>
                </p:oleObj>
              </mc:Choice>
              <mc:Fallback>
                <p:oleObj name="公式" r:id="rId7" imgW="533169" imgH="393529"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217863"/>
                        <a:ext cx="8651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FF2B76E8-C549-4A06-AF43-162C0F54E75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2371" name="Rectangle 3"/>
          <p:cNvSpPr>
            <a:spLocks noGrp="1" noChangeArrowheads="1"/>
          </p:cNvSpPr>
          <p:nvPr>
            <p:ph idx="1"/>
          </p:nvPr>
        </p:nvSpPr>
        <p:spPr/>
        <p:txBody>
          <a:bodyPr/>
          <a:lstStyle/>
          <a:p>
            <a:pPr>
              <a:buFont typeface="Wingdings" pitchFamily="2" charset="2"/>
              <a:buNone/>
            </a:pPr>
            <a:r>
              <a:rPr lang="en-US" altLang="zh-CN" dirty="0">
                <a:ea typeface="宋体" pitchFamily="2" charset="-122"/>
              </a:rPr>
              <a:t>2. </a:t>
            </a:r>
            <a:r>
              <a:rPr lang="zh-CN" altLang="en-US" dirty="0">
                <a:ea typeface="宋体" pitchFamily="2" charset="-122"/>
              </a:rPr>
              <a:t>作选择操作 </a:t>
            </a:r>
          </a:p>
          <a:p>
            <a:pPr lvl="1"/>
            <a:r>
              <a:rPr lang="zh-CN" altLang="en-US" dirty="0">
                <a:ea typeface="宋体" pitchFamily="2" charset="-122"/>
              </a:rPr>
              <a:t>依次读入连接后的元组，按照选择条件选取满足要求的记录 </a:t>
            </a:r>
          </a:p>
          <a:p>
            <a:pPr lvl="1"/>
            <a:r>
              <a:rPr lang="zh-CN" altLang="en-US" dirty="0">
                <a:ea typeface="宋体" pitchFamily="2" charset="-122"/>
              </a:rPr>
              <a:t>假定内存处理时间忽略。读取中间文件花费的时间</a:t>
            </a:r>
            <a:r>
              <a:rPr lang="en-US" altLang="zh-CN" dirty="0">
                <a:ea typeface="宋体" pitchFamily="2" charset="-122"/>
              </a:rPr>
              <a:t>(</a:t>
            </a:r>
            <a:r>
              <a:rPr lang="zh-CN" altLang="en-US" dirty="0">
                <a:ea typeface="宋体" pitchFamily="2" charset="-122"/>
              </a:rPr>
              <a:t>同写中间文件一样</a:t>
            </a:r>
            <a:r>
              <a:rPr lang="en-US" altLang="zh-CN" dirty="0">
                <a:ea typeface="宋体" pitchFamily="2" charset="-122"/>
              </a:rPr>
              <a:t>)</a:t>
            </a:r>
            <a:r>
              <a:rPr lang="zh-CN" altLang="en-US" dirty="0">
                <a:ea typeface="宋体" pitchFamily="2" charset="-122"/>
              </a:rPr>
              <a:t>需</a:t>
            </a:r>
            <a:r>
              <a:rPr lang="en-US" altLang="zh-CN" dirty="0">
                <a:ea typeface="宋体" pitchFamily="2" charset="-122"/>
              </a:rPr>
              <a:t>5×10</a:t>
            </a:r>
            <a:r>
              <a:rPr lang="en-US" altLang="zh-CN" baseline="30000" dirty="0">
                <a:ea typeface="宋体" pitchFamily="2" charset="-122"/>
              </a:rPr>
              <a:t>4</a:t>
            </a:r>
            <a:r>
              <a:rPr lang="en-US" altLang="zh-CN" dirty="0">
                <a:ea typeface="宋体" pitchFamily="2" charset="-122"/>
              </a:rPr>
              <a:t>s </a:t>
            </a:r>
          </a:p>
          <a:p>
            <a:pPr lvl="1"/>
            <a:r>
              <a:rPr lang="zh-CN" altLang="en-US" dirty="0">
                <a:ea typeface="宋体" pitchFamily="2" charset="-122"/>
              </a:rPr>
              <a:t>满足条件的元组假设仅</a:t>
            </a:r>
            <a:r>
              <a:rPr lang="en-US" altLang="zh-CN" dirty="0">
                <a:ea typeface="宋体" pitchFamily="2" charset="-122"/>
              </a:rPr>
              <a:t>50</a:t>
            </a:r>
            <a:r>
              <a:rPr lang="zh-CN" altLang="en-US" dirty="0">
                <a:ea typeface="宋体" pitchFamily="2" charset="-122"/>
              </a:rPr>
              <a:t>个，均可放在内存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7A610219-01F1-46FB-B8E1-6D396DCBD24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关系系统</a:t>
            </a:r>
          </a:p>
        </p:txBody>
      </p:sp>
      <p:sp>
        <p:nvSpPr>
          <p:cNvPr id="5123" name="Rectangle 3"/>
          <p:cNvSpPr>
            <a:spLocks noGrp="1" noChangeArrowheads="1"/>
          </p:cNvSpPr>
          <p:nvPr>
            <p:ph type="body" idx="1"/>
          </p:nvPr>
        </p:nvSpPr>
        <p:spPr/>
        <p:txBody>
          <a:bodyPr/>
          <a:lstStyle/>
          <a:p>
            <a:pPr algn="just" eaLnBrk="1" hangingPunct="1">
              <a:lnSpc>
                <a:spcPct val="140000"/>
              </a:lnSpc>
            </a:pPr>
            <a:r>
              <a:rPr lang="zh-CN" altLang="en-US" sz="2600" smtClean="0"/>
              <a:t>能够</a:t>
            </a:r>
            <a:r>
              <a:rPr lang="zh-CN" altLang="en-US" sz="2600" smtClean="0">
                <a:solidFill>
                  <a:srgbClr val="4A11BB"/>
                </a:solidFill>
              </a:rPr>
              <a:t>在一定程度上</a:t>
            </a:r>
            <a:r>
              <a:rPr lang="zh-CN" altLang="en-US" sz="2600" smtClean="0"/>
              <a:t>支持关系模型的数据库管理系统是关系系统。</a:t>
            </a:r>
          </a:p>
          <a:p>
            <a:pPr eaLnBrk="1" hangingPunct="1">
              <a:lnSpc>
                <a:spcPct val="140000"/>
              </a:lnSpc>
            </a:pPr>
            <a:r>
              <a:rPr lang="zh-CN" altLang="en-US" sz="2600" smtClean="0"/>
              <a:t>由于关系模型中并非每一部分都是</a:t>
            </a:r>
            <a:r>
              <a:rPr lang="zh-CN" altLang="en-US" sz="2600" smtClean="0">
                <a:solidFill>
                  <a:srgbClr val="4A11BB"/>
                </a:solidFill>
              </a:rPr>
              <a:t>同等</a:t>
            </a:r>
            <a:r>
              <a:rPr lang="zh-CN" altLang="en-US" sz="2600" smtClean="0"/>
              <a:t>重要的</a:t>
            </a:r>
          </a:p>
          <a:p>
            <a:pPr eaLnBrk="1" hangingPunct="1">
              <a:lnSpc>
                <a:spcPct val="140000"/>
              </a:lnSpc>
            </a:pPr>
            <a:r>
              <a:rPr lang="zh-CN" altLang="en-US" sz="2600" smtClean="0"/>
              <a:t>并不苛求一个实际的关系系统必须</a:t>
            </a:r>
            <a:r>
              <a:rPr lang="zh-CN" altLang="en-US" sz="2600" smtClean="0">
                <a:solidFill>
                  <a:srgbClr val="4A11BB"/>
                </a:solidFill>
              </a:rPr>
              <a:t>完全</a:t>
            </a:r>
            <a:r>
              <a:rPr lang="zh-CN" altLang="en-US" sz="2600" smtClean="0"/>
              <a:t>支持关系模型</a:t>
            </a:r>
            <a:r>
              <a:rPr lang="zh-CN" altLang="en-US" sz="3400" smtClean="0"/>
              <a:t>。 </a:t>
            </a:r>
          </a:p>
        </p:txBody>
      </p:sp>
      <p:sp>
        <p:nvSpPr>
          <p:cNvPr id="2" name="日期占位符 1"/>
          <p:cNvSpPr>
            <a:spLocks noGrp="1"/>
          </p:cNvSpPr>
          <p:nvPr>
            <p:ph type="dt" sz="half" idx="10"/>
          </p:nvPr>
        </p:nvSpPr>
        <p:spPr/>
        <p:txBody>
          <a:bodyPr/>
          <a:lstStyle/>
          <a:p>
            <a:fld id="{708F0A7B-B158-47AA-AD5B-C05C939AD3BB}"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5</a:t>
            </a:fld>
            <a:endParaRPr lang="en-US" altLang="zh-CN"/>
          </a:p>
        </p:txBody>
      </p:sp>
    </p:spTree>
    <p:extLst>
      <p:ext uri="{BB962C8B-B14F-4D97-AF65-F5344CB8AC3E}">
        <p14:creationId xmlns:p14="http://schemas.microsoft.com/office/powerpoint/2010/main" val="32764605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3395" name="Rectangle 3"/>
          <p:cNvSpPr>
            <a:spLocks noGrp="1" noChangeArrowheads="1"/>
          </p:cNvSpPr>
          <p:nvPr>
            <p:ph idx="1"/>
          </p:nvPr>
        </p:nvSpPr>
        <p:spPr/>
        <p:txBody>
          <a:bodyPr/>
          <a:lstStyle/>
          <a:p>
            <a:pPr>
              <a:lnSpc>
                <a:spcPct val="140000"/>
              </a:lnSpc>
              <a:buFont typeface="Wingdings" pitchFamily="2" charset="2"/>
              <a:buNone/>
            </a:pPr>
            <a:r>
              <a:rPr lang="en-US" altLang="zh-CN">
                <a:ea typeface="宋体" pitchFamily="2" charset="-122"/>
              </a:rPr>
              <a:t>3. </a:t>
            </a:r>
            <a:r>
              <a:rPr lang="zh-CN" altLang="en-US">
                <a:ea typeface="宋体" pitchFamily="2" charset="-122"/>
              </a:rPr>
              <a:t>作投影操作 </a:t>
            </a:r>
          </a:p>
          <a:p>
            <a:pPr lvl="1">
              <a:lnSpc>
                <a:spcPct val="140000"/>
              </a:lnSpc>
            </a:pPr>
            <a:r>
              <a:rPr lang="zh-CN" altLang="en-US">
                <a:ea typeface="宋体" pitchFamily="2" charset="-122"/>
              </a:rPr>
              <a:t>把第</a:t>
            </a:r>
            <a:r>
              <a:rPr lang="en-US" altLang="zh-CN">
                <a:ea typeface="宋体" pitchFamily="2" charset="-122"/>
              </a:rPr>
              <a:t>2</a:t>
            </a:r>
            <a:r>
              <a:rPr lang="zh-CN" altLang="en-US">
                <a:ea typeface="宋体" pitchFamily="2" charset="-122"/>
              </a:rPr>
              <a:t>步的结果在</a:t>
            </a:r>
            <a:r>
              <a:rPr lang="en-US" altLang="zh-CN">
                <a:ea typeface="宋体" pitchFamily="2" charset="-122"/>
              </a:rPr>
              <a:t>Sname</a:t>
            </a:r>
            <a:r>
              <a:rPr lang="zh-CN" altLang="en-US">
                <a:ea typeface="宋体" pitchFamily="2" charset="-122"/>
              </a:rPr>
              <a:t>上作投影输出，得到最终结果 </a:t>
            </a:r>
          </a:p>
          <a:p>
            <a:pPr lvl="1">
              <a:lnSpc>
                <a:spcPct val="140000"/>
              </a:lnSpc>
            </a:pPr>
            <a:r>
              <a:rPr lang="zh-CN" altLang="en-US">
                <a:ea typeface="宋体" pitchFamily="2" charset="-122"/>
              </a:rPr>
              <a:t>第一种情况下执行查询的总时间≈</a:t>
            </a:r>
            <a:r>
              <a:rPr lang="en-US" altLang="zh-CN">
                <a:ea typeface="宋体" pitchFamily="2" charset="-122"/>
              </a:rPr>
              <a:t>105+2×5×10</a:t>
            </a:r>
            <a:r>
              <a:rPr lang="en-US" altLang="zh-CN" baseline="30000">
                <a:ea typeface="宋体" pitchFamily="2" charset="-122"/>
              </a:rPr>
              <a:t>4</a:t>
            </a:r>
            <a:r>
              <a:rPr lang="en-US" altLang="zh-CN">
                <a:ea typeface="宋体" pitchFamily="2" charset="-122"/>
              </a:rPr>
              <a:t>≈10</a:t>
            </a:r>
            <a:r>
              <a:rPr lang="en-US" altLang="zh-CN" baseline="30000">
                <a:ea typeface="宋体" pitchFamily="2" charset="-122"/>
              </a:rPr>
              <a:t>5</a:t>
            </a:r>
            <a:r>
              <a:rPr lang="en-US" altLang="zh-CN">
                <a:ea typeface="宋体" pitchFamily="2" charset="-122"/>
              </a:rPr>
              <a:t>s</a:t>
            </a:r>
          </a:p>
          <a:p>
            <a:pPr lvl="1">
              <a:lnSpc>
                <a:spcPct val="140000"/>
              </a:lnSpc>
            </a:pPr>
            <a:r>
              <a:rPr lang="zh-CN" altLang="en-US">
                <a:ea typeface="宋体" pitchFamily="2" charset="-122"/>
              </a:rPr>
              <a:t>所有内存处理时间均忽略不计 </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0A178F96-BB72-481D-93D7-B94709FEC50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4419" name="Rectangle 3"/>
          <p:cNvSpPr>
            <a:spLocks noGrp="1" noChangeArrowheads="1"/>
          </p:cNvSpPr>
          <p:nvPr>
            <p:ph idx="1"/>
          </p:nvPr>
        </p:nvSpPr>
        <p:spPr>
          <a:xfrm>
            <a:off x="250825" y="1828800"/>
            <a:ext cx="8642350" cy="4495800"/>
          </a:xfrm>
        </p:spPr>
        <p:txBody>
          <a:bodyPr/>
          <a:lstStyle/>
          <a:p>
            <a:pPr>
              <a:lnSpc>
                <a:spcPct val="90000"/>
              </a:lnSpc>
            </a:pPr>
            <a:r>
              <a:rPr lang="zh-CN" altLang="en-US" b="1" dirty="0">
                <a:ea typeface="宋体" pitchFamily="2" charset="-122"/>
              </a:rPr>
              <a:t>二、 第二种情况</a:t>
            </a:r>
            <a:r>
              <a:rPr lang="zh-CN" altLang="en-US" dirty="0">
                <a:ea typeface="宋体" pitchFamily="2" charset="-122"/>
              </a:rPr>
              <a:t> </a:t>
            </a:r>
          </a:p>
          <a:p>
            <a:pPr>
              <a:lnSpc>
                <a:spcPct val="90000"/>
              </a:lnSpc>
              <a:buFont typeface="Wingdings" pitchFamily="2" charset="2"/>
              <a:buNone/>
            </a:pPr>
            <a:r>
              <a:rPr lang="zh-CN" altLang="en-US" sz="2400" i="1" dirty="0">
                <a:ea typeface="宋体" pitchFamily="2" charset="-122"/>
              </a:rPr>
              <a:t>    </a:t>
            </a:r>
            <a:r>
              <a:rPr lang="en-US" altLang="zh-CN" sz="2400" i="1" dirty="0">
                <a:ea typeface="宋体" pitchFamily="2" charset="-122"/>
              </a:rPr>
              <a:t>Q</a:t>
            </a:r>
            <a:r>
              <a:rPr lang="en-US" altLang="zh-CN" sz="2400" baseline="-25000" dirty="0">
                <a:ea typeface="宋体" pitchFamily="2" charset="-122"/>
              </a:rPr>
              <a:t>2</a:t>
            </a:r>
            <a:r>
              <a:rPr lang="en-US" altLang="zh-CN" sz="2400" dirty="0">
                <a:ea typeface="宋体" pitchFamily="2" charset="-122"/>
              </a:rPr>
              <a:t>=π</a:t>
            </a:r>
            <a:r>
              <a:rPr lang="en-US" altLang="zh-CN" sz="2400" baseline="-25000" dirty="0" err="1">
                <a:ea typeface="宋体" pitchFamily="2" charset="-122"/>
              </a:rPr>
              <a:t>Sname</a:t>
            </a:r>
            <a:r>
              <a:rPr lang="en-US" altLang="zh-CN" sz="2400" dirty="0">
                <a:ea typeface="宋体" pitchFamily="2" charset="-122"/>
              </a:rPr>
              <a:t>(</a:t>
            </a:r>
            <a:r>
              <a:rPr lang="en-US" altLang="zh-CN" sz="2400" dirty="0" err="1">
                <a:ea typeface="宋体" pitchFamily="2" charset="-122"/>
              </a:rPr>
              <a:t>σ</a:t>
            </a:r>
            <a:r>
              <a:rPr lang="en-US" altLang="zh-CN" sz="2400" baseline="-25000" dirty="0" err="1">
                <a:ea typeface="宋体" pitchFamily="2" charset="-122"/>
              </a:rPr>
              <a:t>Sc.Cno</a:t>
            </a:r>
            <a:r>
              <a:rPr lang="en-US" altLang="zh-CN" sz="2400" baseline="-25000" dirty="0">
                <a:ea typeface="宋体" pitchFamily="2" charset="-122"/>
              </a:rPr>
              <a:t>='2'</a:t>
            </a:r>
            <a:r>
              <a:rPr lang="en-US" altLang="zh-CN" sz="2400" dirty="0">
                <a:ea typeface="宋体" pitchFamily="2" charset="-122"/>
              </a:rPr>
              <a:t> (Student     SC))</a:t>
            </a:r>
            <a:endParaRPr lang="en-US" altLang="zh-CN" dirty="0">
              <a:ea typeface="宋体" pitchFamily="2" charset="-122"/>
            </a:endParaRPr>
          </a:p>
          <a:p>
            <a:pPr lvl="1">
              <a:lnSpc>
                <a:spcPct val="90000"/>
              </a:lnSpc>
              <a:buFont typeface="Wingdings" pitchFamily="2" charset="2"/>
              <a:buNone/>
            </a:pPr>
            <a:r>
              <a:rPr lang="en-US" altLang="zh-CN" dirty="0">
                <a:ea typeface="宋体" pitchFamily="2" charset="-122"/>
              </a:rPr>
              <a:t>1. </a:t>
            </a:r>
            <a:r>
              <a:rPr lang="zh-CN" altLang="en-US" dirty="0">
                <a:ea typeface="宋体" pitchFamily="2" charset="-122"/>
              </a:rPr>
              <a:t>计算自然连接 </a:t>
            </a:r>
          </a:p>
          <a:p>
            <a:pPr lvl="2">
              <a:lnSpc>
                <a:spcPct val="90000"/>
              </a:lnSpc>
              <a:buFont typeface="Wingdings" pitchFamily="2" charset="2"/>
              <a:buChar char="Ø"/>
            </a:pPr>
            <a:r>
              <a:rPr lang="zh-CN" altLang="en-US" dirty="0">
                <a:ea typeface="宋体" pitchFamily="2" charset="-122"/>
              </a:rPr>
              <a:t>执行自然连接，读取</a:t>
            </a:r>
            <a:r>
              <a:rPr lang="en-US" altLang="zh-CN" dirty="0">
                <a:ea typeface="宋体" pitchFamily="2" charset="-122"/>
              </a:rPr>
              <a:t>Student</a:t>
            </a:r>
            <a:r>
              <a:rPr lang="zh-CN" altLang="en-US" dirty="0">
                <a:ea typeface="宋体" pitchFamily="2" charset="-122"/>
              </a:rPr>
              <a:t>和</a:t>
            </a:r>
            <a:r>
              <a:rPr lang="en-US" altLang="zh-CN" dirty="0">
                <a:ea typeface="宋体" pitchFamily="2" charset="-122"/>
              </a:rPr>
              <a:t>SC</a:t>
            </a:r>
            <a:r>
              <a:rPr lang="zh-CN" altLang="en-US" dirty="0">
                <a:ea typeface="宋体" pitchFamily="2" charset="-122"/>
              </a:rPr>
              <a:t>表的策略不变，总的读取块数仍为</a:t>
            </a:r>
            <a:r>
              <a:rPr lang="en-US" altLang="zh-CN" dirty="0">
                <a:ea typeface="宋体" pitchFamily="2" charset="-122"/>
              </a:rPr>
              <a:t>2100</a:t>
            </a:r>
            <a:r>
              <a:rPr lang="zh-CN" altLang="en-US" dirty="0">
                <a:ea typeface="宋体" pitchFamily="2" charset="-122"/>
              </a:rPr>
              <a:t>块花费</a:t>
            </a:r>
            <a:r>
              <a:rPr lang="en-US" altLang="zh-CN" dirty="0">
                <a:ea typeface="宋体" pitchFamily="2" charset="-122"/>
              </a:rPr>
              <a:t>105 s </a:t>
            </a:r>
          </a:p>
          <a:p>
            <a:pPr lvl="2">
              <a:lnSpc>
                <a:spcPct val="90000"/>
              </a:lnSpc>
              <a:buFont typeface="Wingdings" pitchFamily="2" charset="2"/>
              <a:buChar char="Ø"/>
            </a:pPr>
            <a:r>
              <a:rPr lang="zh-CN" altLang="en-US" dirty="0">
                <a:ea typeface="宋体" pitchFamily="2" charset="-122"/>
              </a:rPr>
              <a:t>自然连接的结果比第一种情况大大减少，为</a:t>
            </a:r>
            <a:r>
              <a:rPr lang="en-US" altLang="zh-CN" dirty="0">
                <a:ea typeface="宋体" pitchFamily="2" charset="-122"/>
              </a:rPr>
              <a:t>10</a:t>
            </a:r>
            <a:r>
              <a:rPr lang="en-US" altLang="zh-CN" baseline="30000" dirty="0">
                <a:ea typeface="宋体" pitchFamily="2" charset="-122"/>
              </a:rPr>
              <a:t>4</a:t>
            </a:r>
            <a:r>
              <a:rPr lang="zh-CN" altLang="en-US" dirty="0">
                <a:ea typeface="宋体" pitchFamily="2" charset="-122"/>
              </a:rPr>
              <a:t>个 </a:t>
            </a:r>
          </a:p>
          <a:p>
            <a:pPr lvl="2">
              <a:lnSpc>
                <a:spcPct val="90000"/>
              </a:lnSpc>
              <a:buFont typeface="Wingdings" pitchFamily="2" charset="2"/>
              <a:buChar char="Ø"/>
            </a:pPr>
            <a:r>
              <a:rPr lang="zh-CN" altLang="en-US" dirty="0">
                <a:ea typeface="宋体" pitchFamily="2" charset="-122"/>
              </a:rPr>
              <a:t>写出这些元组时间为</a:t>
            </a:r>
            <a:r>
              <a:rPr lang="en-US" altLang="zh-CN" dirty="0">
                <a:ea typeface="宋体" pitchFamily="2" charset="-122"/>
              </a:rPr>
              <a:t>10</a:t>
            </a:r>
            <a:r>
              <a:rPr lang="en-US" altLang="zh-CN" baseline="30000" dirty="0">
                <a:ea typeface="宋体" pitchFamily="2" charset="-122"/>
              </a:rPr>
              <a:t>4</a:t>
            </a:r>
            <a:r>
              <a:rPr lang="en-US" altLang="zh-CN" dirty="0">
                <a:ea typeface="宋体" pitchFamily="2" charset="-122"/>
              </a:rPr>
              <a:t>/10/20=50s</a:t>
            </a:r>
            <a:r>
              <a:rPr lang="zh-CN" altLang="en-US" dirty="0">
                <a:ea typeface="宋体" pitchFamily="2" charset="-122"/>
              </a:rPr>
              <a:t>，为第一种情况的千分之一 </a:t>
            </a:r>
          </a:p>
          <a:p>
            <a:pPr lvl="1">
              <a:lnSpc>
                <a:spcPct val="90000"/>
              </a:lnSpc>
              <a:buFont typeface="Wingdings" pitchFamily="2" charset="2"/>
              <a:buNone/>
            </a:pPr>
            <a:r>
              <a:rPr lang="en-US" altLang="zh-CN" dirty="0">
                <a:ea typeface="宋体" pitchFamily="2" charset="-122"/>
              </a:rPr>
              <a:t>2. </a:t>
            </a:r>
            <a:r>
              <a:rPr lang="zh-CN" altLang="en-US" dirty="0">
                <a:ea typeface="宋体" pitchFamily="2" charset="-122"/>
              </a:rPr>
              <a:t>读取中间文件块，执行选择运算，花费时间也为</a:t>
            </a:r>
            <a:r>
              <a:rPr lang="en-US" altLang="zh-CN" dirty="0">
                <a:ea typeface="宋体" pitchFamily="2" charset="-122"/>
              </a:rPr>
              <a:t>50s</a:t>
            </a:r>
            <a:r>
              <a:rPr lang="zh-CN" altLang="en-US" dirty="0">
                <a:ea typeface="宋体" pitchFamily="2" charset="-122"/>
              </a:rPr>
              <a:t>。</a:t>
            </a:r>
          </a:p>
          <a:p>
            <a:pPr lvl="1">
              <a:lnSpc>
                <a:spcPct val="90000"/>
              </a:lnSpc>
              <a:buFont typeface="Wingdings" pitchFamily="2" charset="2"/>
              <a:buNone/>
            </a:pPr>
            <a:r>
              <a:rPr lang="en-US" altLang="zh-CN" dirty="0">
                <a:ea typeface="宋体" pitchFamily="2" charset="-122"/>
              </a:rPr>
              <a:t>3. </a:t>
            </a:r>
            <a:r>
              <a:rPr lang="zh-CN" altLang="en-US" dirty="0">
                <a:ea typeface="宋体" pitchFamily="2" charset="-122"/>
              </a:rPr>
              <a:t>把第</a:t>
            </a:r>
            <a:r>
              <a:rPr lang="en-US" altLang="zh-CN" dirty="0">
                <a:ea typeface="宋体" pitchFamily="2" charset="-122"/>
              </a:rPr>
              <a:t>2</a:t>
            </a:r>
            <a:r>
              <a:rPr lang="zh-CN" altLang="en-US" dirty="0">
                <a:ea typeface="宋体" pitchFamily="2" charset="-122"/>
              </a:rPr>
              <a:t>步结果投影输出。</a:t>
            </a:r>
          </a:p>
          <a:p>
            <a:pPr lvl="1">
              <a:lnSpc>
                <a:spcPct val="90000"/>
              </a:lnSpc>
              <a:buFont typeface="Wingdings" pitchFamily="2" charset="2"/>
              <a:buNone/>
            </a:pPr>
            <a:r>
              <a:rPr lang="zh-CN" altLang="en-US" dirty="0">
                <a:ea typeface="宋体" pitchFamily="2" charset="-122"/>
              </a:rPr>
              <a:t>    第二种情况总的执行时间≈</a:t>
            </a:r>
            <a:r>
              <a:rPr lang="en-US" altLang="zh-CN" dirty="0">
                <a:ea typeface="宋体" pitchFamily="2" charset="-122"/>
              </a:rPr>
              <a:t>105+50+50≈205s </a:t>
            </a:r>
          </a:p>
        </p:txBody>
      </p:sp>
      <p:sp>
        <p:nvSpPr>
          <p:cNvPr id="6"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44420" name="Picture 4"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718" y="2542563"/>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3108824E-9875-47A5-B8F5-54B0288AC689}"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5443" name="Rectangle 3"/>
          <p:cNvSpPr>
            <a:spLocks noGrp="1" noChangeArrowheads="1"/>
          </p:cNvSpPr>
          <p:nvPr>
            <p:ph idx="1"/>
          </p:nvPr>
        </p:nvSpPr>
        <p:spPr>
          <a:xfrm>
            <a:off x="457200" y="1628775"/>
            <a:ext cx="8229600" cy="4695825"/>
          </a:xfrm>
        </p:spPr>
        <p:txBody>
          <a:bodyPr/>
          <a:lstStyle/>
          <a:p>
            <a:r>
              <a:rPr lang="zh-CN" altLang="en-US" b="1" dirty="0">
                <a:ea typeface="宋体" pitchFamily="2" charset="-122"/>
              </a:rPr>
              <a:t>三、 第三种情况</a:t>
            </a:r>
          </a:p>
          <a:p>
            <a:pPr>
              <a:lnSpc>
                <a:spcPct val="130000"/>
              </a:lnSpc>
              <a:buFont typeface="Wingdings" pitchFamily="2" charset="2"/>
              <a:buNone/>
            </a:pPr>
            <a:r>
              <a:rPr lang="zh-CN" altLang="en-US" sz="2400" i="1" dirty="0">
                <a:ea typeface="宋体" pitchFamily="2" charset="-122"/>
              </a:rPr>
              <a:t>    </a:t>
            </a:r>
            <a:r>
              <a:rPr lang="en-US" altLang="zh-CN" sz="2400" i="1" dirty="0">
                <a:ea typeface="宋体" pitchFamily="2" charset="-122"/>
              </a:rPr>
              <a:t>Q</a:t>
            </a:r>
            <a:r>
              <a:rPr lang="en-US" altLang="zh-CN" sz="2400" baseline="-25000" dirty="0">
                <a:ea typeface="宋体" pitchFamily="2" charset="-122"/>
              </a:rPr>
              <a:t>3</a:t>
            </a:r>
            <a:r>
              <a:rPr lang="en-US" altLang="zh-CN" sz="2400" dirty="0">
                <a:ea typeface="宋体" pitchFamily="2" charset="-122"/>
              </a:rPr>
              <a:t>=π</a:t>
            </a:r>
            <a:r>
              <a:rPr lang="en-US" altLang="zh-CN" sz="2400" i="1" baseline="-25000" dirty="0" err="1">
                <a:ea typeface="宋体" pitchFamily="2" charset="-122"/>
              </a:rPr>
              <a:t>Sname</a:t>
            </a:r>
            <a:r>
              <a:rPr lang="en-US" altLang="zh-CN" sz="2400" dirty="0">
                <a:ea typeface="宋体" pitchFamily="2" charset="-122"/>
              </a:rPr>
              <a:t>(Student      </a:t>
            </a:r>
            <a:r>
              <a:rPr lang="en-US" altLang="zh-CN" sz="2400" dirty="0" err="1">
                <a:ea typeface="宋体" pitchFamily="2" charset="-122"/>
              </a:rPr>
              <a:t>σ</a:t>
            </a:r>
            <a:r>
              <a:rPr lang="en-US" altLang="zh-CN" sz="2400" baseline="-25000" dirty="0" err="1">
                <a:ea typeface="宋体" pitchFamily="2" charset="-122"/>
              </a:rPr>
              <a:t>Sc.Cno</a:t>
            </a:r>
            <a:r>
              <a:rPr lang="en-US" altLang="zh-CN" sz="2400" baseline="-25000" dirty="0">
                <a:ea typeface="宋体" pitchFamily="2" charset="-122"/>
              </a:rPr>
              <a:t>='2'</a:t>
            </a:r>
            <a:r>
              <a:rPr lang="en-US" altLang="zh-CN" sz="2400" dirty="0">
                <a:ea typeface="宋体" pitchFamily="2" charset="-122"/>
              </a:rPr>
              <a:t>(SC))</a:t>
            </a:r>
            <a:endParaRPr lang="en-US" altLang="zh-CN" b="1" dirty="0">
              <a:ea typeface="宋体" pitchFamily="2" charset="-122"/>
            </a:endParaRPr>
          </a:p>
          <a:p>
            <a:pPr lvl="1">
              <a:buFont typeface="Wingdings" pitchFamily="2" charset="2"/>
              <a:buNone/>
            </a:pPr>
            <a:r>
              <a:rPr lang="en-US" altLang="zh-CN" dirty="0">
                <a:ea typeface="宋体" pitchFamily="2" charset="-122"/>
              </a:rPr>
              <a:t>1. </a:t>
            </a:r>
            <a:r>
              <a:rPr lang="zh-CN" altLang="en-US" dirty="0">
                <a:ea typeface="宋体" pitchFamily="2" charset="-122"/>
              </a:rPr>
              <a:t>先对</a:t>
            </a:r>
            <a:r>
              <a:rPr lang="en-US" altLang="zh-CN" dirty="0">
                <a:ea typeface="宋体" pitchFamily="2" charset="-122"/>
              </a:rPr>
              <a:t>SC</a:t>
            </a:r>
            <a:r>
              <a:rPr lang="zh-CN" altLang="en-US" dirty="0">
                <a:ea typeface="宋体" pitchFamily="2" charset="-122"/>
              </a:rPr>
              <a:t>表作选择运算，只需读一遍</a:t>
            </a:r>
            <a:r>
              <a:rPr lang="en-US" altLang="zh-CN" dirty="0">
                <a:ea typeface="宋体" pitchFamily="2" charset="-122"/>
              </a:rPr>
              <a:t>SC</a:t>
            </a:r>
            <a:r>
              <a:rPr lang="zh-CN" altLang="en-US" dirty="0">
                <a:ea typeface="宋体" pitchFamily="2" charset="-122"/>
              </a:rPr>
              <a:t>表，存取</a:t>
            </a:r>
            <a:r>
              <a:rPr lang="en-US" altLang="zh-CN" dirty="0">
                <a:ea typeface="宋体" pitchFamily="2" charset="-122"/>
              </a:rPr>
              <a:t>100</a:t>
            </a:r>
            <a:r>
              <a:rPr lang="zh-CN" altLang="en-US" dirty="0">
                <a:ea typeface="宋体" pitchFamily="2" charset="-122"/>
              </a:rPr>
              <a:t>块花费时间为</a:t>
            </a:r>
            <a:r>
              <a:rPr lang="en-US" altLang="zh-CN" dirty="0">
                <a:ea typeface="宋体" pitchFamily="2" charset="-122"/>
              </a:rPr>
              <a:t>5s</a:t>
            </a:r>
            <a:r>
              <a:rPr lang="zh-CN" altLang="en-US" dirty="0">
                <a:ea typeface="宋体" pitchFamily="2" charset="-122"/>
              </a:rPr>
              <a:t>，因为满足条件的元组仅</a:t>
            </a:r>
            <a:r>
              <a:rPr lang="en-US" altLang="zh-CN" dirty="0">
                <a:ea typeface="宋体" pitchFamily="2" charset="-122"/>
              </a:rPr>
              <a:t>50</a:t>
            </a:r>
            <a:r>
              <a:rPr lang="zh-CN" altLang="en-US" dirty="0">
                <a:ea typeface="宋体" pitchFamily="2" charset="-122"/>
              </a:rPr>
              <a:t>个，不必使用中间文件。</a:t>
            </a:r>
          </a:p>
          <a:p>
            <a:pPr lvl="1">
              <a:buFont typeface="Wingdings" pitchFamily="2" charset="2"/>
              <a:buNone/>
            </a:pPr>
            <a:r>
              <a:rPr lang="en-US" altLang="zh-CN" dirty="0">
                <a:ea typeface="宋体" pitchFamily="2" charset="-122"/>
              </a:rPr>
              <a:t>2. </a:t>
            </a:r>
            <a:r>
              <a:rPr lang="zh-CN" altLang="en-US" dirty="0">
                <a:ea typeface="宋体" pitchFamily="2" charset="-122"/>
              </a:rPr>
              <a:t>读取</a:t>
            </a:r>
            <a:r>
              <a:rPr lang="en-US" altLang="zh-CN" dirty="0">
                <a:ea typeface="宋体" pitchFamily="2" charset="-122"/>
              </a:rPr>
              <a:t>Student</a:t>
            </a:r>
            <a:r>
              <a:rPr lang="zh-CN" altLang="en-US" dirty="0">
                <a:ea typeface="宋体" pitchFamily="2" charset="-122"/>
              </a:rPr>
              <a:t>表，把读入的</a:t>
            </a:r>
            <a:r>
              <a:rPr lang="en-US" altLang="zh-CN" dirty="0">
                <a:ea typeface="宋体" pitchFamily="2" charset="-122"/>
              </a:rPr>
              <a:t>Student</a:t>
            </a:r>
            <a:r>
              <a:rPr lang="zh-CN" altLang="en-US" dirty="0">
                <a:ea typeface="宋体" pitchFamily="2" charset="-122"/>
              </a:rPr>
              <a:t>元组和内存中的</a:t>
            </a:r>
            <a:r>
              <a:rPr lang="en-US" altLang="zh-CN" dirty="0">
                <a:ea typeface="宋体" pitchFamily="2" charset="-122"/>
              </a:rPr>
              <a:t>SC</a:t>
            </a:r>
            <a:r>
              <a:rPr lang="zh-CN" altLang="en-US" dirty="0">
                <a:ea typeface="宋体" pitchFamily="2" charset="-122"/>
              </a:rPr>
              <a:t>元组作连接。也只需读一遍</a:t>
            </a:r>
            <a:r>
              <a:rPr lang="en-US" altLang="zh-CN" dirty="0">
                <a:ea typeface="宋体" pitchFamily="2" charset="-122"/>
              </a:rPr>
              <a:t>Student</a:t>
            </a:r>
            <a:r>
              <a:rPr lang="zh-CN" altLang="en-US" dirty="0">
                <a:ea typeface="宋体" pitchFamily="2" charset="-122"/>
              </a:rPr>
              <a:t>表共</a:t>
            </a:r>
            <a:r>
              <a:rPr lang="en-US" altLang="zh-CN" dirty="0">
                <a:ea typeface="宋体" pitchFamily="2" charset="-122"/>
              </a:rPr>
              <a:t>100</a:t>
            </a:r>
            <a:r>
              <a:rPr lang="zh-CN" altLang="en-US" dirty="0">
                <a:ea typeface="宋体" pitchFamily="2" charset="-122"/>
              </a:rPr>
              <a:t>块，花费时间为</a:t>
            </a:r>
            <a:r>
              <a:rPr lang="en-US" altLang="zh-CN" dirty="0">
                <a:solidFill>
                  <a:srgbClr val="FF00FF"/>
                </a:solidFill>
                <a:ea typeface="宋体" pitchFamily="2" charset="-122"/>
              </a:rPr>
              <a:t>5s</a:t>
            </a:r>
            <a:r>
              <a:rPr lang="zh-CN" altLang="en-US" dirty="0">
                <a:ea typeface="宋体" pitchFamily="2" charset="-122"/>
              </a:rPr>
              <a:t>。</a:t>
            </a:r>
          </a:p>
          <a:p>
            <a:pPr lvl="1">
              <a:buFont typeface="Wingdings" pitchFamily="2" charset="2"/>
              <a:buNone/>
            </a:pPr>
            <a:r>
              <a:rPr lang="en-US" altLang="zh-CN" dirty="0">
                <a:ea typeface="宋体" pitchFamily="2" charset="-122"/>
              </a:rPr>
              <a:t>3. </a:t>
            </a:r>
            <a:r>
              <a:rPr lang="zh-CN" altLang="en-US" dirty="0">
                <a:ea typeface="宋体" pitchFamily="2" charset="-122"/>
              </a:rPr>
              <a:t>把连接结果投影输出  </a:t>
            </a:r>
          </a:p>
          <a:p>
            <a:pPr lvl="1">
              <a:buFont typeface="Wingdings" pitchFamily="2" charset="2"/>
              <a:buNone/>
            </a:pPr>
            <a:r>
              <a:rPr lang="zh-CN" altLang="en-US" dirty="0">
                <a:ea typeface="宋体" pitchFamily="2" charset="-122"/>
              </a:rPr>
              <a:t>    第三种情况总的执行时间≈</a:t>
            </a:r>
            <a:r>
              <a:rPr lang="en-US" altLang="zh-CN" dirty="0">
                <a:ea typeface="宋体" pitchFamily="2" charset="-122"/>
              </a:rPr>
              <a:t>5+5≈</a:t>
            </a:r>
            <a:r>
              <a:rPr lang="en-US" altLang="zh-CN" dirty="0">
                <a:solidFill>
                  <a:srgbClr val="FF00FF"/>
                </a:solidFill>
                <a:ea typeface="宋体" pitchFamily="2" charset="-122"/>
              </a:rPr>
              <a:t>10s </a:t>
            </a:r>
          </a:p>
        </p:txBody>
      </p:sp>
      <p:sp>
        <p:nvSpPr>
          <p:cNvPr id="6"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45444" name="Picture 4"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2119" y="2451139"/>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700E5EA2-345C-4704-8D95-C1064C8C70A9}"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46467" name="Rectangle 3"/>
          <p:cNvSpPr>
            <a:spLocks noGrp="1" noChangeArrowheads="1"/>
          </p:cNvSpPr>
          <p:nvPr>
            <p:ph idx="1"/>
          </p:nvPr>
        </p:nvSpPr>
        <p:spPr>
          <a:xfrm>
            <a:off x="457200" y="1700213"/>
            <a:ext cx="8229600" cy="4681537"/>
          </a:xfrm>
        </p:spPr>
        <p:txBody>
          <a:bodyPr/>
          <a:lstStyle/>
          <a:p>
            <a:r>
              <a:rPr lang="zh-CN" altLang="en-US" sz="2400" dirty="0">
                <a:ea typeface="宋体" pitchFamily="2" charset="-122"/>
              </a:rPr>
              <a:t>假如</a:t>
            </a:r>
            <a:r>
              <a:rPr lang="en-US" altLang="zh-CN" sz="2400" dirty="0">
                <a:ea typeface="宋体" pitchFamily="2" charset="-122"/>
              </a:rPr>
              <a:t>SC</a:t>
            </a:r>
            <a:r>
              <a:rPr lang="zh-CN" altLang="en-US" sz="2400" dirty="0">
                <a:ea typeface="宋体" pitchFamily="2" charset="-122"/>
              </a:rPr>
              <a:t>表的</a:t>
            </a:r>
            <a:r>
              <a:rPr lang="en-US" altLang="zh-CN" sz="2400" dirty="0" err="1">
                <a:ea typeface="宋体" pitchFamily="2" charset="-122"/>
              </a:rPr>
              <a:t>Cno</a:t>
            </a:r>
            <a:r>
              <a:rPr lang="zh-CN" altLang="en-US" sz="2400" dirty="0">
                <a:ea typeface="宋体" pitchFamily="2" charset="-122"/>
              </a:rPr>
              <a:t>字段上有索引</a:t>
            </a:r>
          </a:p>
          <a:p>
            <a:pPr lvl="1"/>
            <a:r>
              <a:rPr lang="zh-CN" altLang="en-US" sz="2200" dirty="0">
                <a:ea typeface="宋体" pitchFamily="2" charset="-122"/>
              </a:rPr>
              <a:t>第一步就不必读取所有的</a:t>
            </a:r>
            <a:r>
              <a:rPr lang="en-US" altLang="zh-CN" sz="2200" dirty="0">
                <a:ea typeface="宋体" pitchFamily="2" charset="-122"/>
              </a:rPr>
              <a:t>SC</a:t>
            </a:r>
            <a:r>
              <a:rPr lang="zh-CN" altLang="en-US" sz="2200" dirty="0">
                <a:ea typeface="宋体" pitchFamily="2" charset="-122"/>
              </a:rPr>
              <a:t>元组而只需读取</a:t>
            </a:r>
            <a:r>
              <a:rPr lang="en-US" altLang="zh-CN" sz="2200" dirty="0" err="1">
                <a:ea typeface="宋体" pitchFamily="2" charset="-122"/>
              </a:rPr>
              <a:t>Cno</a:t>
            </a:r>
            <a:r>
              <a:rPr lang="en-US" altLang="zh-CN" sz="2200" dirty="0">
                <a:ea typeface="宋体" pitchFamily="2" charset="-122"/>
              </a:rPr>
              <a:t>=‘2’</a:t>
            </a:r>
            <a:r>
              <a:rPr lang="zh-CN" altLang="en-US" sz="2200" dirty="0">
                <a:ea typeface="宋体" pitchFamily="2" charset="-122"/>
              </a:rPr>
              <a:t>的那些元组</a:t>
            </a:r>
            <a:r>
              <a:rPr lang="en-US" altLang="zh-CN" sz="2200" dirty="0">
                <a:ea typeface="宋体" pitchFamily="2" charset="-122"/>
              </a:rPr>
              <a:t>(50</a:t>
            </a:r>
            <a:r>
              <a:rPr lang="zh-CN" altLang="en-US" sz="2200" dirty="0">
                <a:ea typeface="宋体" pitchFamily="2" charset="-122"/>
              </a:rPr>
              <a:t>个</a:t>
            </a:r>
            <a:r>
              <a:rPr lang="en-US" altLang="zh-CN" sz="2200" dirty="0">
                <a:ea typeface="宋体" pitchFamily="2" charset="-122"/>
              </a:rPr>
              <a:t>)</a:t>
            </a:r>
          </a:p>
          <a:p>
            <a:pPr lvl="1"/>
            <a:r>
              <a:rPr lang="zh-CN" altLang="en-US" sz="2200" dirty="0">
                <a:ea typeface="宋体" pitchFamily="2" charset="-122"/>
              </a:rPr>
              <a:t>存取的索引块和</a:t>
            </a:r>
            <a:r>
              <a:rPr lang="en-US" altLang="zh-CN" sz="2200" dirty="0">
                <a:ea typeface="宋体" pitchFamily="2" charset="-122"/>
              </a:rPr>
              <a:t>SC</a:t>
            </a:r>
            <a:r>
              <a:rPr lang="zh-CN" altLang="en-US" sz="2200" dirty="0">
                <a:ea typeface="宋体" pitchFamily="2" charset="-122"/>
              </a:rPr>
              <a:t>中满足条件的数据块大约总共</a:t>
            </a:r>
            <a:r>
              <a:rPr lang="en-US" altLang="zh-CN" sz="2200" dirty="0">
                <a:ea typeface="宋体" pitchFamily="2" charset="-122"/>
              </a:rPr>
              <a:t>3</a:t>
            </a:r>
            <a:r>
              <a:rPr lang="zh-CN" altLang="en-US" sz="2200" dirty="0">
                <a:ea typeface="宋体" pitchFamily="2" charset="-122"/>
              </a:rPr>
              <a:t>～</a:t>
            </a:r>
            <a:r>
              <a:rPr lang="en-US" altLang="zh-CN" sz="2200" dirty="0">
                <a:ea typeface="宋体" pitchFamily="2" charset="-122"/>
              </a:rPr>
              <a:t>4</a:t>
            </a:r>
            <a:r>
              <a:rPr lang="zh-CN" altLang="en-US" sz="2200" dirty="0">
                <a:ea typeface="宋体" pitchFamily="2" charset="-122"/>
              </a:rPr>
              <a:t>块</a:t>
            </a:r>
          </a:p>
          <a:p>
            <a:pPr lvl="1"/>
            <a:endParaRPr lang="zh-CN" altLang="en-US" sz="2000" dirty="0">
              <a:ea typeface="宋体" pitchFamily="2" charset="-122"/>
            </a:endParaRPr>
          </a:p>
          <a:p>
            <a:r>
              <a:rPr lang="zh-CN" altLang="en-US" sz="2400" dirty="0">
                <a:ea typeface="宋体" pitchFamily="2" charset="-122"/>
              </a:rPr>
              <a:t>若</a:t>
            </a:r>
            <a:r>
              <a:rPr lang="en-US" altLang="zh-CN" sz="2400" dirty="0">
                <a:ea typeface="宋体" pitchFamily="2" charset="-122"/>
              </a:rPr>
              <a:t>Student</a:t>
            </a:r>
            <a:r>
              <a:rPr lang="zh-CN" altLang="en-US" sz="2400" dirty="0">
                <a:ea typeface="宋体" pitchFamily="2" charset="-122"/>
              </a:rPr>
              <a:t>表在</a:t>
            </a:r>
            <a:r>
              <a:rPr lang="en-US" altLang="zh-CN" sz="2400" dirty="0" err="1">
                <a:ea typeface="宋体" pitchFamily="2" charset="-122"/>
              </a:rPr>
              <a:t>Sno</a:t>
            </a:r>
            <a:r>
              <a:rPr lang="zh-CN" altLang="en-US" sz="2400" dirty="0">
                <a:ea typeface="宋体" pitchFamily="2" charset="-122"/>
              </a:rPr>
              <a:t>上也有索引</a:t>
            </a:r>
          </a:p>
          <a:p>
            <a:pPr lvl="1"/>
            <a:r>
              <a:rPr lang="zh-CN" altLang="en-US" sz="2200" dirty="0">
                <a:ea typeface="宋体" pitchFamily="2" charset="-122"/>
              </a:rPr>
              <a:t>第二步也不必读取所有的</a:t>
            </a:r>
            <a:r>
              <a:rPr lang="en-US" altLang="zh-CN" sz="2200" dirty="0">
                <a:ea typeface="宋体" pitchFamily="2" charset="-122"/>
              </a:rPr>
              <a:t>Student</a:t>
            </a:r>
            <a:r>
              <a:rPr lang="zh-CN" altLang="en-US" sz="2200" dirty="0">
                <a:ea typeface="宋体" pitchFamily="2" charset="-122"/>
              </a:rPr>
              <a:t>元组</a:t>
            </a:r>
          </a:p>
          <a:p>
            <a:pPr lvl="1"/>
            <a:r>
              <a:rPr lang="zh-CN" altLang="en-US" sz="2200" dirty="0">
                <a:ea typeface="宋体" pitchFamily="2" charset="-122"/>
              </a:rPr>
              <a:t>因为满足条件的</a:t>
            </a:r>
            <a:r>
              <a:rPr lang="en-US" altLang="zh-CN" sz="2200" dirty="0">
                <a:ea typeface="宋体" pitchFamily="2" charset="-122"/>
              </a:rPr>
              <a:t>SC</a:t>
            </a:r>
            <a:r>
              <a:rPr lang="zh-CN" altLang="en-US" sz="2200" dirty="0">
                <a:ea typeface="宋体" pitchFamily="2" charset="-122"/>
              </a:rPr>
              <a:t>记录仅</a:t>
            </a:r>
            <a:r>
              <a:rPr lang="en-US" altLang="zh-CN" sz="2200" dirty="0">
                <a:ea typeface="宋体" pitchFamily="2" charset="-122"/>
              </a:rPr>
              <a:t>50</a:t>
            </a:r>
            <a:r>
              <a:rPr lang="zh-CN" altLang="en-US" sz="2200" dirty="0">
                <a:ea typeface="宋体" pitchFamily="2" charset="-122"/>
              </a:rPr>
              <a:t>个，涉及最多</a:t>
            </a:r>
            <a:r>
              <a:rPr lang="en-US" altLang="zh-CN" sz="2200" dirty="0">
                <a:ea typeface="宋体" pitchFamily="2" charset="-122"/>
              </a:rPr>
              <a:t>50</a:t>
            </a:r>
            <a:r>
              <a:rPr lang="zh-CN" altLang="en-US" sz="2200" dirty="0">
                <a:ea typeface="宋体" pitchFamily="2" charset="-122"/>
              </a:rPr>
              <a:t>个</a:t>
            </a:r>
            <a:r>
              <a:rPr lang="en-US" altLang="zh-CN" sz="2200" dirty="0">
                <a:ea typeface="宋体" pitchFamily="2" charset="-122"/>
              </a:rPr>
              <a:t>Student</a:t>
            </a:r>
            <a:r>
              <a:rPr lang="zh-CN" altLang="en-US" sz="2200" dirty="0">
                <a:ea typeface="宋体" pitchFamily="2" charset="-122"/>
              </a:rPr>
              <a:t>记录</a:t>
            </a:r>
          </a:p>
          <a:p>
            <a:pPr lvl="1"/>
            <a:r>
              <a:rPr lang="zh-CN" altLang="en-US" sz="2200" dirty="0">
                <a:ea typeface="宋体" pitchFamily="2" charset="-122"/>
              </a:rPr>
              <a:t>读取</a:t>
            </a:r>
            <a:r>
              <a:rPr lang="en-US" altLang="zh-CN" sz="2200" dirty="0">
                <a:ea typeface="宋体" pitchFamily="2" charset="-122"/>
              </a:rPr>
              <a:t>Student</a:t>
            </a:r>
            <a:r>
              <a:rPr lang="zh-CN" altLang="en-US" sz="2200" dirty="0">
                <a:ea typeface="宋体" pitchFamily="2" charset="-122"/>
              </a:rPr>
              <a:t>表的块数也可大大减少</a:t>
            </a:r>
            <a:r>
              <a:rPr lang="zh-CN" altLang="en-US" sz="2000" dirty="0">
                <a:ea typeface="宋体" pitchFamily="2" charset="-122"/>
              </a:rPr>
              <a:t> </a:t>
            </a:r>
          </a:p>
          <a:p>
            <a:pPr lvl="1"/>
            <a:endParaRPr lang="zh-CN" altLang="en-US" sz="2000" dirty="0">
              <a:ea typeface="宋体" pitchFamily="2" charset="-122"/>
            </a:endParaRPr>
          </a:p>
          <a:p>
            <a:r>
              <a:rPr lang="zh-CN" altLang="en-US" sz="2400" dirty="0">
                <a:ea typeface="宋体" pitchFamily="2" charset="-122"/>
              </a:rPr>
              <a:t>总的存取时间将进一步减少到数秒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21082EF7-2903-40D9-8AD7-F9B7D2D3E8DD}"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sz="3200">
                <a:ea typeface="宋体" pitchFamily="2" charset="-122"/>
              </a:rPr>
              <a:t>一个实例（续）</a:t>
            </a:r>
          </a:p>
        </p:txBody>
      </p:sp>
      <p:sp>
        <p:nvSpPr>
          <p:cNvPr id="432131" name="Rectangle 3"/>
          <p:cNvSpPr>
            <a:spLocks noGrp="1" noChangeArrowheads="1"/>
          </p:cNvSpPr>
          <p:nvPr>
            <p:ph idx="1"/>
          </p:nvPr>
        </p:nvSpPr>
        <p:spPr>
          <a:xfrm>
            <a:off x="457200" y="1340769"/>
            <a:ext cx="8229600" cy="4983832"/>
          </a:xfrm>
        </p:spPr>
        <p:txBody>
          <a:bodyPr/>
          <a:lstStyle/>
          <a:p>
            <a:pPr>
              <a:lnSpc>
                <a:spcPct val="140000"/>
              </a:lnSpc>
            </a:pPr>
            <a:r>
              <a:rPr lang="zh-CN" altLang="en-US" sz="2800" dirty="0">
                <a:ea typeface="宋体" pitchFamily="2" charset="-122"/>
              </a:rPr>
              <a:t>把代数表达式</a:t>
            </a:r>
            <a:r>
              <a:rPr lang="en-US" altLang="zh-CN" sz="2800" i="1" dirty="0">
                <a:ea typeface="宋体" pitchFamily="2" charset="-122"/>
              </a:rPr>
              <a:t>Q</a:t>
            </a:r>
            <a:r>
              <a:rPr lang="en-US" altLang="zh-CN" sz="2800" baseline="-25000" dirty="0">
                <a:ea typeface="宋体" pitchFamily="2" charset="-122"/>
              </a:rPr>
              <a:t>1</a:t>
            </a:r>
            <a:r>
              <a:rPr lang="zh-CN" altLang="en-US" sz="2800" dirty="0">
                <a:ea typeface="宋体" pitchFamily="2" charset="-122"/>
              </a:rPr>
              <a:t>变换为</a:t>
            </a:r>
            <a:r>
              <a:rPr lang="en-US" altLang="zh-CN" sz="2800" i="1" dirty="0">
                <a:ea typeface="宋体" pitchFamily="2" charset="-122"/>
              </a:rPr>
              <a:t>Q</a:t>
            </a:r>
            <a:r>
              <a:rPr lang="en-US" altLang="zh-CN" sz="2800" baseline="-25000" dirty="0">
                <a:ea typeface="宋体" pitchFamily="2" charset="-122"/>
              </a:rPr>
              <a:t>2</a:t>
            </a:r>
            <a:r>
              <a:rPr lang="zh-CN" altLang="en-US" sz="2800" dirty="0">
                <a:ea typeface="宋体" pitchFamily="2" charset="-122"/>
              </a:rPr>
              <a:t>、 </a:t>
            </a:r>
            <a:r>
              <a:rPr lang="en-US" altLang="zh-CN" sz="2800" i="1" dirty="0">
                <a:ea typeface="宋体" pitchFamily="2" charset="-122"/>
              </a:rPr>
              <a:t>Q</a:t>
            </a:r>
            <a:r>
              <a:rPr lang="en-US" altLang="zh-CN" sz="2800" baseline="-25000" dirty="0">
                <a:ea typeface="宋体" pitchFamily="2" charset="-122"/>
              </a:rPr>
              <a:t>3</a:t>
            </a:r>
            <a:r>
              <a:rPr lang="zh-CN" altLang="en-US" sz="2800" dirty="0">
                <a:ea typeface="宋体" pitchFamily="2" charset="-122"/>
              </a:rPr>
              <a:t>，</a:t>
            </a:r>
          </a:p>
          <a:p>
            <a:pPr lvl="1">
              <a:lnSpc>
                <a:spcPct val="140000"/>
              </a:lnSpc>
            </a:pPr>
            <a:r>
              <a:rPr lang="zh-CN" altLang="en-US" sz="2400" dirty="0">
                <a:ea typeface="宋体" pitchFamily="2" charset="-122"/>
              </a:rPr>
              <a:t>即有选择和连接操作时，</a:t>
            </a:r>
            <a:r>
              <a:rPr lang="zh-CN" altLang="en-US" sz="2400" b="1" dirty="0">
                <a:solidFill>
                  <a:srgbClr val="FF0000"/>
                </a:solidFill>
                <a:ea typeface="宋体" pitchFamily="2" charset="-122"/>
              </a:rPr>
              <a:t>先做选择操作</a:t>
            </a:r>
            <a:r>
              <a:rPr lang="zh-CN" altLang="en-US" sz="2400" dirty="0">
                <a:ea typeface="宋体" pitchFamily="2" charset="-122"/>
              </a:rPr>
              <a:t>，这样参加连接的元组就可以大大减少，这是代数优化</a:t>
            </a:r>
          </a:p>
          <a:p>
            <a:pPr>
              <a:lnSpc>
                <a:spcPct val="140000"/>
              </a:lnSpc>
            </a:pPr>
            <a:r>
              <a:rPr lang="zh-CN" altLang="en-US" sz="2800" dirty="0">
                <a:ea typeface="宋体" pitchFamily="2" charset="-122"/>
              </a:rPr>
              <a:t>在</a:t>
            </a:r>
            <a:r>
              <a:rPr lang="en-US" altLang="zh-CN" sz="2800" i="1" dirty="0">
                <a:ea typeface="宋体" pitchFamily="2" charset="-122"/>
              </a:rPr>
              <a:t>Q</a:t>
            </a:r>
            <a:r>
              <a:rPr lang="en-US" altLang="zh-CN" sz="2800" baseline="-25000" dirty="0">
                <a:ea typeface="宋体" pitchFamily="2" charset="-122"/>
              </a:rPr>
              <a:t>3</a:t>
            </a:r>
            <a:r>
              <a:rPr lang="zh-CN" altLang="en-US" sz="2800" dirty="0">
                <a:ea typeface="宋体" pitchFamily="2" charset="-122"/>
              </a:rPr>
              <a:t>中</a:t>
            </a:r>
          </a:p>
          <a:p>
            <a:pPr lvl="1">
              <a:lnSpc>
                <a:spcPct val="140000"/>
              </a:lnSpc>
            </a:pPr>
            <a:r>
              <a:rPr lang="en-US" altLang="zh-CN" sz="2400" dirty="0">
                <a:ea typeface="宋体" pitchFamily="2" charset="-122"/>
              </a:rPr>
              <a:t>SC</a:t>
            </a:r>
            <a:r>
              <a:rPr lang="zh-CN" altLang="en-US" sz="2400" dirty="0">
                <a:ea typeface="宋体" pitchFamily="2" charset="-122"/>
              </a:rPr>
              <a:t>表的选择操作算法有全表扫描和索引扫描</a:t>
            </a:r>
            <a:r>
              <a:rPr lang="en-US" altLang="zh-CN" sz="2400" dirty="0">
                <a:ea typeface="宋体" pitchFamily="2" charset="-122"/>
              </a:rPr>
              <a:t>2</a:t>
            </a:r>
            <a:r>
              <a:rPr lang="zh-CN" altLang="en-US" sz="2400" dirty="0">
                <a:ea typeface="宋体" pitchFamily="2" charset="-122"/>
              </a:rPr>
              <a:t>种方法，经过初步估算，索引扫描方法较优 </a:t>
            </a:r>
          </a:p>
          <a:p>
            <a:pPr lvl="1">
              <a:lnSpc>
                <a:spcPct val="140000"/>
              </a:lnSpc>
            </a:pPr>
            <a:r>
              <a:rPr lang="zh-CN" altLang="en-US" sz="2400" dirty="0">
                <a:ea typeface="宋体" pitchFamily="2" charset="-122"/>
              </a:rPr>
              <a:t>对于</a:t>
            </a:r>
            <a:r>
              <a:rPr lang="en-US" altLang="zh-CN" sz="2400" dirty="0">
                <a:ea typeface="宋体" pitchFamily="2" charset="-122"/>
              </a:rPr>
              <a:t>Student</a:t>
            </a:r>
            <a:r>
              <a:rPr lang="zh-CN" altLang="en-US" sz="2400" dirty="0">
                <a:ea typeface="宋体" pitchFamily="2" charset="-122"/>
              </a:rPr>
              <a:t>和</a:t>
            </a:r>
            <a:r>
              <a:rPr lang="en-US" altLang="zh-CN" sz="2400" dirty="0">
                <a:ea typeface="宋体" pitchFamily="2" charset="-122"/>
              </a:rPr>
              <a:t>SC</a:t>
            </a:r>
            <a:r>
              <a:rPr lang="zh-CN" altLang="en-US" sz="2400" dirty="0">
                <a:ea typeface="宋体" pitchFamily="2" charset="-122"/>
              </a:rPr>
              <a:t>表的连接，利用</a:t>
            </a:r>
            <a:r>
              <a:rPr lang="en-US" altLang="zh-CN" sz="2400" dirty="0">
                <a:ea typeface="宋体" pitchFamily="2" charset="-122"/>
              </a:rPr>
              <a:t>Student</a:t>
            </a:r>
            <a:r>
              <a:rPr lang="zh-CN" altLang="en-US" sz="2400" dirty="0">
                <a:ea typeface="宋体" pitchFamily="2" charset="-122"/>
              </a:rPr>
              <a:t>表上的索引，采用</a:t>
            </a:r>
            <a:r>
              <a:rPr lang="en-US" altLang="zh-CN" sz="2400" dirty="0">
                <a:ea typeface="宋体" pitchFamily="2" charset="-122"/>
              </a:rPr>
              <a:t>index join</a:t>
            </a:r>
            <a:r>
              <a:rPr lang="zh-CN" altLang="en-US" sz="2400" dirty="0">
                <a:ea typeface="宋体" pitchFamily="2" charset="-122"/>
              </a:rPr>
              <a:t>代价也较小，这就是</a:t>
            </a:r>
            <a:r>
              <a:rPr lang="zh-CN" altLang="en-US" sz="2400" b="1" dirty="0">
                <a:solidFill>
                  <a:srgbClr val="FF0000"/>
                </a:solidFill>
                <a:ea typeface="宋体" pitchFamily="2" charset="-122"/>
              </a:rPr>
              <a:t>物理优化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EED7E14A-CE66-494A-AE9F-F5F92D917556}"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en-US" sz="3200">
                <a:latin typeface="宋体" pitchFamily="2" charset="-122"/>
                <a:ea typeface="宋体" pitchFamily="2" charset="-122"/>
              </a:rPr>
              <a:t>第九章</a:t>
            </a:r>
            <a:r>
              <a:rPr lang="zh-CN" altLang="en-US" sz="3200">
                <a:ea typeface="黑体" pitchFamily="2" charset="-122"/>
              </a:rPr>
              <a:t>  </a:t>
            </a:r>
            <a:r>
              <a:rPr lang="zh-CN" altLang="en-US" sz="3200">
                <a:latin typeface="宋体" pitchFamily="2" charset="-122"/>
                <a:ea typeface="宋体" pitchFamily="2" charset="-122"/>
              </a:rPr>
              <a:t>关系系统及其查询优化</a:t>
            </a:r>
            <a:endParaRPr lang="zh-CN" altLang="en-US">
              <a:ea typeface="黑体" pitchFamily="2" charset="-122"/>
            </a:endParaRPr>
          </a:p>
        </p:txBody>
      </p:sp>
      <p:sp>
        <p:nvSpPr>
          <p:cNvPr id="451587" name="Rectangle 3"/>
          <p:cNvSpPr>
            <a:spLocks noGrp="1" noChangeArrowheads="1"/>
          </p:cNvSpPr>
          <p:nvPr>
            <p:ph idx="1"/>
          </p:nvPr>
        </p:nvSpPr>
        <p:spPr/>
        <p:txBody>
          <a:bodyPr/>
          <a:lstStyle/>
          <a:p>
            <a:pPr algn="just">
              <a:lnSpc>
                <a:spcPct val="140000"/>
              </a:lnSpc>
            </a:pPr>
            <a:r>
              <a:rPr lang="en-US" altLang="zh-CN" sz="2400" b="1" dirty="0">
                <a:ea typeface="宋体" pitchFamily="2" charset="-122"/>
              </a:rPr>
              <a:t>9.1 </a:t>
            </a:r>
            <a:r>
              <a:rPr lang="zh-CN" altLang="en-US" sz="2400" b="1" dirty="0">
                <a:ea typeface="宋体" pitchFamily="2" charset="-122"/>
              </a:rPr>
              <a:t>关系数据库系统的查询处理 </a:t>
            </a:r>
          </a:p>
          <a:p>
            <a:pPr algn="just">
              <a:lnSpc>
                <a:spcPct val="140000"/>
              </a:lnSpc>
            </a:pPr>
            <a:r>
              <a:rPr lang="en-US" altLang="zh-CN" sz="2400" b="1" dirty="0">
                <a:ea typeface="宋体" pitchFamily="2" charset="-122"/>
              </a:rPr>
              <a:t>9.2 </a:t>
            </a:r>
            <a:r>
              <a:rPr lang="zh-CN" altLang="en-US" sz="2400" b="1" dirty="0">
                <a:ea typeface="宋体" pitchFamily="2" charset="-122"/>
              </a:rPr>
              <a:t>关系数据库系统的查询优化</a:t>
            </a:r>
            <a:r>
              <a:rPr lang="zh-CN" altLang="en-US" sz="2400" b="1" dirty="0">
                <a:solidFill>
                  <a:schemeClr val="hlink"/>
                </a:solidFill>
                <a:ea typeface="宋体" pitchFamily="2" charset="-122"/>
              </a:rPr>
              <a:t> </a:t>
            </a:r>
          </a:p>
          <a:p>
            <a:pPr algn="just">
              <a:lnSpc>
                <a:spcPct val="140000"/>
              </a:lnSpc>
            </a:pPr>
            <a:r>
              <a:rPr lang="en-US" altLang="zh-CN" sz="2400" b="1" dirty="0">
                <a:solidFill>
                  <a:schemeClr val="tx2"/>
                </a:solidFill>
                <a:ea typeface="宋体" pitchFamily="2" charset="-122"/>
              </a:rPr>
              <a:t>9.3 </a:t>
            </a:r>
            <a:r>
              <a:rPr lang="zh-CN" altLang="en-US" sz="2400" b="1" dirty="0">
                <a:solidFill>
                  <a:schemeClr val="tx2"/>
                </a:solidFill>
                <a:ea typeface="宋体" pitchFamily="2" charset="-122"/>
              </a:rPr>
              <a:t>代数优化</a:t>
            </a:r>
            <a:r>
              <a:rPr lang="zh-CN" altLang="en-US" sz="2400" b="1" dirty="0">
                <a:solidFill>
                  <a:schemeClr val="hlink"/>
                </a:solidFill>
                <a:ea typeface="宋体" pitchFamily="2" charset="-122"/>
              </a:rPr>
              <a:t> </a:t>
            </a:r>
          </a:p>
          <a:p>
            <a:pPr algn="just">
              <a:lnSpc>
                <a:spcPct val="140000"/>
              </a:lnSpc>
            </a:pPr>
            <a:r>
              <a:rPr lang="en-US" altLang="zh-CN" sz="2400" b="1" dirty="0">
                <a:ea typeface="宋体" pitchFamily="2" charset="-122"/>
              </a:rPr>
              <a:t>9.4 </a:t>
            </a:r>
            <a:r>
              <a:rPr lang="zh-CN" altLang="en-US" sz="2400" b="1" dirty="0">
                <a:ea typeface="宋体" pitchFamily="2" charset="-122"/>
              </a:rPr>
              <a:t>物理优化 </a:t>
            </a:r>
          </a:p>
          <a:p>
            <a:pPr algn="just">
              <a:lnSpc>
                <a:spcPct val="140000"/>
              </a:lnSpc>
            </a:pPr>
            <a:r>
              <a:rPr lang="en-US" altLang="zh-CN" sz="2400" b="1" dirty="0">
                <a:ea typeface="宋体" pitchFamily="2" charset="-122"/>
              </a:rPr>
              <a:t>9.5 </a:t>
            </a:r>
            <a:r>
              <a:rPr lang="zh-CN" altLang="en-US" sz="2400" b="1" dirty="0">
                <a:ea typeface="宋体" pitchFamily="2" charset="-122"/>
              </a:rPr>
              <a:t>小   结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33253B78-0279-410B-A6B2-09381E7FE27A}"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CN" sz="3200">
                <a:ea typeface="宋体" pitchFamily="2" charset="-122"/>
              </a:rPr>
              <a:t>9.3 </a:t>
            </a:r>
            <a:r>
              <a:rPr lang="zh-CN" altLang="en-US" sz="3200">
                <a:ea typeface="宋体" pitchFamily="2" charset="-122"/>
              </a:rPr>
              <a:t>代 数 优 化</a:t>
            </a:r>
          </a:p>
        </p:txBody>
      </p:sp>
      <p:sp>
        <p:nvSpPr>
          <p:cNvPr id="447491" name="Rectangle 3"/>
          <p:cNvSpPr>
            <a:spLocks noGrp="1" noChangeArrowheads="1"/>
          </p:cNvSpPr>
          <p:nvPr>
            <p:ph idx="1"/>
          </p:nvPr>
        </p:nvSpPr>
        <p:spPr>
          <a:xfrm>
            <a:off x="457200" y="2133600"/>
            <a:ext cx="8229600" cy="4191000"/>
          </a:xfrm>
        </p:spPr>
        <p:txBody>
          <a:bodyPr/>
          <a:lstStyle/>
          <a:p>
            <a:r>
              <a:rPr lang="en-US" altLang="zh-CN" b="1">
                <a:solidFill>
                  <a:srgbClr val="3333FF"/>
                </a:solidFill>
                <a:ea typeface="宋体" pitchFamily="2" charset="-122"/>
              </a:rPr>
              <a:t>9.3.1  </a:t>
            </a:r>
            <a:r>
              <a:rPr lang="zh-CN" altLang="en-US" b="1">
                <a:solidFill>
                  <a:srgbClr val="3333FF"/>
                </a:solidFill>
                <a:ea typeface="宋体" pitchFamily="2" charset="-122"/>
              </a:rPr>
              <a:t>关系代数表达式等价变换规则</a:t>
            </a:r>
            <a:r>
              <a:rPr lang="zh-CN" altLang="en-US" b="1">
                <a:ea typeface="宋体" pitchFamily="2" charset="-122"/>
              </a:rPr>
              <a:t> </a:t>
            </a:r>
          </a:p>
          <a:p>
            <a:endParaRPr lang="zh-CN" altLang="en-US" b="1">
              <a:ea typeface="宋体" pitchFamily="2" charset="-122"/>
            </a:endParaRPr>
          </a:p>
          <a:p>
            <a:r>
              <a:rPr lang="en-US" altLang="zh-CN" b="1">
                <a:ea typeface="宋体" pitchFamily="2" charset="-122"/>
              </a:rPr>
              <a:t>9.3.2  </a:t>
            </a:r>
            <a:r>
              <a:rPr lang="zh-CN" altLang="en-US" b="1">
                <a:ea typeface="宋体" pitchFamily="2" charset="-122"/>
              </a:rPr>
              <a:t>查询树的启发式优化</a:t>
            </a:r>
            <a:r>
              <a:rPr lang="zh-CN" altLang="en-US">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0097DEB6-DC20-4407-99D9-8CD93669336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zh-CN" sz="3200">
                <a:ea typeface="宋体" pitchFamily="2" charset="-122"/>
              </a:rPr>
              <a:t>9.3.1  </a:t>
            </a:r>
            <a:r>
              <a:rPr lang="zh-CN" altLang="en-US" sz="3200">
                <a:ea typeface="宋体" pitchFamily="2" charset="-122"/>
              </a:rPr>
              <a:t>关系代数表达式等价变换规则 </a:t>
            </a:r>
          </a:p>
        </p:txBody>
      </p:sp>
      <p:sp>
        <p:nvSpPr>
          <p:cNvPr id="448515" name="Rectangle 3"/>
          <p:cNvSpPr>
            <a:spLocks noGrp="1" noChangeArrowheads="1"/>
          </p:cNvSpPr>
          <p:nvPr>
            <p:ph idx="1"/>
          </p:nvPr>
        </p:nvSpPr>
        <p:spPr/>
        <p:txBody>
          <a:bodyPr/>
          <a:lstStyle/>
          <a:p>
            <a:r>
              <a:rPr lang="zh-CN" altLang="en-US" sz="2400" dirty="0">
                <a:ea typeface="宋体" pitchFamily="2" charset="-122"/>
              </a:rPr>
              <a:t>代数优化策略：通过对</a:t>
            </a:r>
            <a:r>
              <a:rPr lang="zh-CN" altLang="en-US" sz="2400" b="1" dirty="0">
                <a:solidFill>
                  <a:srgbClr val="FF0000"/>
                </a:solidFill>
                <a:ea typeface="宋体" pitchFamily="2" charset="-122"/>
              </a:rPr>
              <a:t>关系代数表达式的等价变换</a:t>
            </a:r>
            <a:r>
              <a:rPr lang="zh-CN" altLang="en-US" sz="2400" dirty="0">
                <a:ea typeface="宋体" pitchFamily="2" charset="-122"/>
              </a:rPr>
              <a:t>来提高查询效率 </a:t>
            </a:r>
          </a:p>
          <a:p>
            <a:endParaRPr lang="zh-CN" altLang="en-US" sz="2400" dirty="0">
              <a:ea typeface="宋体" pitchFamily="2" charset="-122"/>
            </a:endParaRPr>
          </a:p>
          <a:p>
            <a:r>
              <a:rPr lang="zh-CN" altLang="en-US" sz="2400" dirty="0">
                <a:ea typeface="宋体" pitchFamily="2" charset="-122"/>
              </a:rPr>
              <a:t>关系代数表达式的等价：指用相同的关系代替两个表达式中相应的关系所得到的结果是相同的</a:t>
            </a:r>
          </a:p>
          <a:p>
            <a:endParaRPr lang="zh-CN" altLang="en-US" sz="2400" dirty="0">
              <a:ea typeface="宋体" pitchFamily="2" charset="-122"/>
            </a:endParaRPr>
          </a:p>
          <a:p>
            <a:r>
              <a:rPr lang="zh-CN" altLang="en-US" sz="2400" dirty="0">
                <a:ea typeface="宋体" pitchFamily="2" charset="-122"/>
              </a:rPr>
              <a:t>两个关系表达式</a:t>
            </a:r>
            <a:r>
              <a:rPr lang="en-US" altLang="zh-CN" sz="2400" i="1" dirty="0">
                <a:ea typeface="宋体" pitchFamily="2" charset="-122"/>
              </a:rPr>
              <a:t>E</a:t>
            </a:r>
            <a:r>
              <a:rPr lang="en-US" altLang="zh-CN" sz="2400" baseline="-25000" dirty="0">
                <a:ea typeface="宋体" pitchFamily="2" charset="-122"/>
              </a:rPr>
              <a:t>1</a:t>
            </a:r>
            <a:r>
              <a:rPr lang="zh-CN" altLang="en-US" sz="2400" dirty="0">
                <a:ea typeface="宋体" pitchFamily="2" charset="-122"/>
              </a:rPr>
              <a:t>和</a:t>
            </a:r>
            <a:r>
              <a:rPr lang="en-US" altLang="zh-CN" sz="2400" i="1" dirty="0">
                <a:ea typeface="宋体" pitchFamily="2" charset="-122"/>
              </a:rPr>
              <a:t>E</a:t>
            </a:r>
            <a:r>
              <a:rPr lang="en-US" altLang="zh-CN" sz="2400" baseline="-25000" dirty="0">
                <a:ea typeface="宋体" pitchFamily="2" charset="-122"/>
              </a:rPr>
              <a:t>2</a:t>
            </a:r>
            <a:r>
              <a:rPr lang="zh-CN" altLang="en-US" sz="2400" dirty="0">
                <a:ea typeface="宋体" pitchFamily="2" charset="-122"/>
              </a:rPr>
              <a:t>是等价的，可记为</a:t>
            </a:r>
            <a:r>
              <a:rPr lang="en-US" altLang="zh-CN" sz="2400" i="1" dirty="0">
                <a:ea typeface="宋体" pitchFamily="2" charset="-122"/>
              </a:rPr>
              <a:t>E</a:t>
            </a:r>
            <a:r>
              <a:rPr lang="en-US" altLang="zh-CN" sz="2400" baseline="-25000" dirty="0">
                <a:ea typeface="宋体" pitchFamily="2" charset="-122"/>
              </a:rPr>
              <a:t>1</a:t>
            </a:r>
            <a:r>
              <a:rPr lang="en-US" altLang="zh-CN" sz="2400" dirty="0">
                <a:ea typeface="宋体" pitchFamily="2" charset="-122"/>
              </a:rPr>
              <a:t>≡</a:t>
            </a:r>
            <a:r>
              <a:rPr lang="en-US" altLang="zh-CN" sz="2400" i="1" dirty="0">
                <a:ea typeface="宋体" pitchFamily="2" charset="-122"/>
              </a:rPr>
              <a:t>E</a:t>
            </a:r>
            <a:r>
              <a:rPr lang="en-US" altLang="zh-CN" sz="2400" baseline="-25000" dirty="0">
                <a:ea typeface="宋体" pitchFamily="2" charset="-122"/>
              </a:rPr>
              <a:t>2</a:t>
            </a:r>
            <a:r>
              <a:rPr lang="en-US" altLang="zh-CN" sz="2400"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89189669-C8E5-44D8-B374-F956F5B5AB8D}"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52611" name="Rectangle 3"/>
          <p:cNvSpPr>
            <a:spLocks noGrp="1" noChangeArrowheads="1"/>
          </p:cNvSpPr>
          <p:nvPr>
            <p:ph type="body" sz="half" idx="1"/>
          </p:nvPr>
        </p:nvSpPr>
        <p:spPr>
          <a:xfrm>
            <a:off x="457200" y="1828800"/>
            <a:ext cx="8362950" cy="4495800"/>
          </a:xfrm>
        </p:spPr>
        <p:txBody>
          <a:bodyPr/>
          <a:lstStyle/>
          <a:p>
            <a:pPr>
              <a:lnSpc>
                <a:spcPct val="120000"/>
              </a:lnSpc>
            </a:pPr>
            <a:r>
              <a:rPr lang="zh-CN" altLang="en-US" sz="2400" b="1" dirty="0">
                <a:ea typeface="宋体" pitchFamily="2" charset="-122"/>
              </a:rPr>
              <a:t>常用的等价变换规则：</a:t>
            </a:r>
            <a:endParaRPr lang="zh-CN" altLang="en-US" sz="2400" dirty="0">
              <a:ea typeface="宋体" pitchFamily="2" charset="-122"/>
            </a:endParaRPr>
          </a:p>
          <a:p>
            <a:pPr>
              <a:lnSpc>
                <a:spcPct val="110000"/>
              </a:lnSpc>
              <a:buFont typeface="Wingdings" pitchFamily="2" charset="2"/>
              <a:buNone/>
            </a:pPr>
            <a:r>
              <a:rPr lang="en-US" altLang="zh-CN" sz="2000" dirty="0">
                <a:ea typeface="宋体" pitchFamily="2" charset="-122"/>
              </a:rPr>
              <a:t>1.  </a:t>
            </a:r>
            <a:r>
              <a:rPr lang="zh-CN" altLang="en-US" sz="2000" dirty="0">
                <a:ea typeface="宋体" pitchFamily="2" charset="-122"/>
              </a:rPr>
              <a:t>连接、笛卡尔积交换律</a:t>
            </a:r>
          </a:p>
          <a:p>
            <a:pPr>
              <a:lnSpc>
                <a:spcPct val="110000"/>
              </a:lnSpc>
              <a:buFont typeface="Wingdings" pitchFamily="2" charset="2"/>
              <a:buNone/>
            </a:pPr>
            <a:r>
              <a:rPr lang="zh-CN" altLang="en-US" sz="2000" dirty="0">
                <a:ea typeface="宋体" pitchFamily="2" charset="-122"/>
              </a:rPr>
              <a:t>   设</a:t>
            </a:r>
            <a:r>
              <a:rPr lang="en-US" altLang="zh-CN" sz="2000" i="1" dirty="0">
                <a:ea typeface="宋体" pitchFamily="2" charset="-122"/>
              </a:rPr>
              <a:t>E</a:t>
            </a:r>
            <a:r>
              <a:rPr lang="en-US" altLang="zh-CN" sz="2000" baseline="-25000" dirty="0">
                <a:ea typeface="宋体" pitchFamily="2" charset="-122"/>
              </a:rPr>
              <a:t>1</a:t>
            </a:r>
            <a:r>
              <a:rPr lang="zh-CN" altLang="en-US" sz="2000" dirty="0">
                <a:ea typeface="宋体" pitchFamily="2" charset="-122"/>
              </a:rPr>
              <a:t>和</a:t>
            </a:r>
            <a:r>
              <a:rPr lang="en-US" altLang="zh-CN" sz="2000" i="1" dirty="0">
                <a:ea typeface="宋体" pitchFamily="2" charset="-122"/>
              </a:rPr>
              <a:t>E</a:t>
            </a:r>
            <a:r>
              <a:rPr lang="en-US" altLang="zh-CN" sz="2000" baseline="-25000" dirty="0">
                <a:ea typeface="宋体" pitchFamily="2" charset="-122"/>
              </a:rPr>
              <a:t>2</a:t>
            </a:r>
            <a:r>
              <a:rPr lang="zh-CN" altLang="en-US" sz="2000" dirty="0">
                <a:ea typeface="宋体" pitchFamily="2" charset="-122"/>
              </a:rPr>
              <a:t>是关系代数表达式，</a:t>
            </a:r>
            <a:r>
              <a:rPr lang="en-US" altLang="zh-CN" sz="2000" i="1" dirty="0">
                <a:ea typeface="宋体" pitchFamily="2" charset="-122"/>
              </a:rPr>
              <a:t>F</a:t>
            </a:r>
            <a:r>
              <a:rPr lang="zh-CN" altLang="en-US" sz="2000" dirty="0">
                <a:ea typeface="宋体" pitchFamily="2" charset="-122"/>
              </a:rPr>
              <a:t>是连接运算的条件，则有</a:t>
            </a:r>
          </a:p>
          <a:p>
            <a:pPr>
              <a:lnSpc>
                <a:spcPct val="110000"/>
              </a:lnSpc>
              <a:buFont typeface="Wingdings" pitchFamily="2" charset="2"/>
              <a:buNone/>
            </a:pPr>
            <a:r>
              <a:rPr lang="zh-CN" altLang="en-US"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2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p>
          <a:p>
            <a:pPr>
              <a:lnSpc>
                <a:spcPct val="110000"/>
              </a:lnSpc>
              <a:buFont typeface="Wingdings" pitchFamily="2" charset="2"/>
              <a:buNone/>
            </a:pP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p>
          <a:p>
            <a:pPr>
              <a:lnSpc>
                <a:spcPct val="110000"/>
              </a:lnSpc>
              <a:buFont typeface="Wingdings" pitchFamily="2" charset="2"/>
              <a:buNone/>
            </a:pP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p>
          <a:p>
            <a:pPr>
              <a:lnSpc>
                <a:spcPct val="110000"/>
              </a:lnSpc>
              <a:buFont typeface="Wingdings" pitchFamily="2" charset="2"/>
              <a:buNone/>
            </a:pPr>
            <a:r>
              <a:rPr lang="en-US" altLang="zh-CN" sz="2000" dirty="0">
                <a:ea typeface="宋体" pitchFamily="2" charset="-122"/>
              </a:rPr>
              <a:t>2. </a:t>
            </a:r>
            <a:r>
              <a:rPr lang="zh-CN" altLang="en-US" sz="2000" dirty="0">
                <a:ea typeface="宋体" pitchFamily="2" charset="-122"/>
              </a:rPr>
              <a:t>连接、笛卡尔积的结合律</a:t>
            </a:r>
          </a:p>
          <a:p>
            <a:pPr>
              <a:lnSpc>
                <a:spcPct val="110000"/>
              </a:lnSpc>
              <a:buFont typeface="Wingdings" pitchFamily="2" charset="2"/>
              <a:buNone/>
            </a:pPr>
            <a:r>
              <a:rPr lang="zh-CN" altLang="en-US" sz="2000" dirty="0">
                <a:ea typeface="宋体" pitchFamily="2" charset="-122"/>
              </a:rPr>
              <a:t>   设</a:t>
            </a:r>
            <a:r>
              <a:rPr lang="en-US" altLang="zh-CN" sz="2000" i="1" dirty="0">
                <a:ea typeface="宋体" pitchFamily="2" charset="-122"/>
              </a:rPr>
              <a:t>E</a:t>
            </a:r>
            <a:r>
              <a:rPr lang="en-US" altLang="zh-CN" sz="2000" baseline="-25000" dirty="0">
                <a:ea typeface="宋体" pitchFamily="2" charset="-122"/>
              </a:rPr>
              <a:t>1</a:t>
            </a:r>
            <a:r>
              <a:rPr lang="zh-CN" altLang="en-US"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2</a:t>
            </a:r>
            <a:r>
              <a:rPr lang="zh-CN" altLang="en-US"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3</a:t>
            </a:r>
            <a:r>
              <a:rPr lang="zh-CN" altLang="en-US" sz="2000" dirty="0">
                <a:ea typeface="宋体" pitchFamily="2" charset="-122"/>
              </a:rPr>
              <a:t>是关系代数表达式，</a:t>
            </a:r>
            <a:r>
              <a:rPr lang="en-US" altLang="zh-CN" sz="2000" i="1" dirty="0">
                <a:ea typeface="宋体" pitchFamily="2" charset="-122"/>
              </a:rPr>
              <a:t>F</a:t>
            </a:r>
            <a:r>
              <a:rPr lang="en-US" altLang="zh-CN" sz="2000" baseline="-25000" dirty="0">
                <a:ea typeface="宋体" pitchFamily="2" charset="-122"/>
              </a:rPr>
              <a:t>1</a:t>
            </a:r>
            <a:r>
              <a:rPr lang="zh-CN" altLang="en-US" sz="2000" dirty="0">
                <a:ea typeface="宋体" pitchFamily="2" charset="-122"/>
              </a:rPr>
              <a:t>和</a:t>
            </a:r>
            <a:r>
              <a:rPr lang="en-US" altLang="zh-CN" sz="2000" i="1" dirty="0">
                <a:ea typeface="宋体" pitchFamily="2" charset="-122"/>
              </a:rPr>
              <a:t>F</a:t>
            </a:r>
            <a:r>
              <a:rPr lang="en-US" altLang="zh-CN" sz="2000" baseline="-25000" dirty="0">
                <a:ea typeface="宋体" pitchFamily="2" charset="-122"/>
              </a:rPr>
              <a:t>2</a:t>
            </a:r>
            <a:r>
              <a:rPr lang="zh-CN" altLang="en-US" sz="2000" dirty="0">
                <a:ea typeface="宋体" pitchFamily="2" charset="-122"/>
              </a:rPr>
              <a:t>是连接运算的条件，则有</a:t>
            </a:r>
          </a:p>
          <a:p>
            <a:pPr>
              <a:lnSpc>
                <a:spcPct val="110000"/>
              </a:lnSpc>
              <a:buFont typeface="Wingdings" pitchFamily="2" charset="2"/>
              <a:buNone/>
            </a:pPr>
            <a:r>
              <a:rPr lang="zh-CN" altLang="en-US" sz="2000" dirty="0">
                <a:ea typeface="宋体" pitchFamily="2" charset="-122"/>
              </a:rPr>
              <a:t>    </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1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1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a:t>
            </a:r>
          </a:p>
          <a:p>
            <a:pPr>
              <a:lnSpc>
                <a:spcPct val="110000"/>
              </a:lnSpc>
              <a:buFont typeface="Wingdings" pitchFamily="2" charset="2"/>
              <a:buNone/>
            </a:pP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1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 </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a:t>
            </a:r>
          </a:p>
          <a:p>
            <a:pPr>
              <a:lnSpc>
                <a:spcPct val="110000"/>
              </a:lnSpc>
              <a:buFont typeface="Wingdings" pitchFamily="2" charset="2"/>
              <a:buNone/>
            </a:pP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1</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a:t>
            </a:r>
            <a:r>
              <a:rPr lang="en-US" altLang="zh-CN" sz="2000" i="1" dirty="0">
                <a:ea typeface="宋体" pitchFamily="2" charset="-122"/>
              </a:rPr>
              <a:t>E</a:t>
            </a:r>
            <a:r>
              <a:rPr lang="en-US" altLang="zh-CN" sz="2000" baseline="-25000" dirty="0">
                <a:ea typeface="宋体" pitchFamily="2" charset="-122"/>
              </a:rPr>
              <a:t>1</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2</a:t>
            </a:r>
            <a:r>
              <a:rPr lang="en-US" altLang="zh-CN" sz="2000" dirty="0">
                <a:ea typeface="宋体" pitchFamily="2" charset="-122"/>
              </a:rPr>
              <a:t>      </a:t>
            </a:r>
            <a:r>
              <a:rPr lang="en-US" altLang="zh-CN" sz="2000" i="1" dirty="0">
                <a:ea typeface="宋体" pitchFamily="2" charset="-122"/>
              </a:rPr>
              <a:t>E</a:t>
            </a:r>
            <a:r>
              <a:rPr lang="en-US" altLang="zh-CN" sz="2000" baseline="-25000" dirty="0">
                <a:ea typeface="宋体" pitchFamily="2" charset="-122"/>
              </a:rPr>
              <a:t>3</a:t>
            </a:r>
            <a:r>
              <a:rPr lang="en-US" altLang="zh-CN" sz="2000" dirty="0">
                <a:ea typeface="宋体" pitchFamily="2" charset="-122"/>
              </a:rPr>
              <a:t>) </a:t>
            </a:r>
          </a:p>
        </p:txBody>
      </p:sp>
      <p:graphicFrame>
        <p:nvGraphicFramePr>
          <p:cNvPr id="452639" name="Object 31"/>
          <p:cNvGraphicFramePr>
            <a:graphicFrameLocks noGrp="1" noChangeAspect="1"/>
          </p:cNvGraphicFramePr>
          <p:nvPr>
            <p:ph sz="half" idx="2"/>
          </p:nvPr>
        </p:nvGraphicFramePr>
        <p:xfrm>
          <a:off x="1116013" y="4005263"/>
          <a:ext cx="395287" cy="377825"/>
        </p:xfrm>
        <a:graphic>
          <a:graphicData uri="http://schemas.openxmlformats.org/presentationml/2006/ole">
            <mc:AlternateContent xmlns:mc="http://schemas.openxmlformats.org/markup-compatibility/2006">
              <mc:Choice xmlns:v="urn:schemas-microsoft-com:vml" Requires="v">
                <p:oleObj spid="_x0000_s452730" name="Visio" r:id="rId3" imgW="1491386" imgH="1425550" progId="Visio.Drawing.11">
                  <p:embed/>
                </p:oleObj>
              </mc:Choice>
              <mc:Fallback>
                <p:oleObj name="Visio" r:id="rId3" imgW="1491386" imgH="1425550" progId="Visio.Drawing.11">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05263"/>
                        <a:ext cx="395287" cy="3778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页脚占位符 5"/>
          <p:cNvSpPr>
            <a:spLocks noGrp="1"/>
          </p:cNvSpPr>
          <p:nvPr>
            <p:ph type="ftr" sz="quarter" idx="11"/>
          </p:nvPr>
        </p:nvSpPr>
        <p:spPr/>
        <p:txBody>
          <a:bodyPr/>
          <a:lstStyle/>
          <a:p>
            <a:r>
              <a:rPr lang="en-US" altLang="zh-CN" smtClean="0"/>
              <a:t>An Introduction to Database System / 100</a:t>
            </a:r>
            <a:endParaRPr lang="en-US" altLang="zh-CN"/>
          </a:p>
        </p:txBody>
      </p:sp>
      <p:pic>
        <p:nvPicPr>
          <p:cNvPr id="452613" name="Picture 5"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6013" y="3638550"/>
            <a:ext cx="360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4" name="Picture 6"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2171" y="3642490"/>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5" name="Picture 7"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5589588"/>
            <a:ext cx="360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6" name="Picture 8"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450" y="5589588"/>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23" name="Picture 15"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912" y="5661638"/>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24" name="Picture 16" descr="2A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249" y="5655614"/>
            <a:ext cx="360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2641" name="Object 33"/>
          <p:cNvGraphicFramePr>
            <a:graphicFrameLocks noChangeAspect="1"/>
          </p:cNvGraphicFramePr>
          <p:nvPr>
            <p:extLst>
              <p:ext uri="{D42A27DB-BD31-4B8C-83A1-F6EECF244321}">
                <p14:modId xmlns:p14="http://schemas.microsoft.com/office/powerpoint/2010/main" val="1186170269"/>
              </p:ext>
            </p:extLst>
          </p:nvPr>
        </p:nvGraphicFramePr>
        <p:xfrm>
          <a:off x="2226917" y="4005064"/>
          <a:ext cx="395288" cy="377825"/>
        </p:xfrm>
        <a:graphic>
          <a:graphicData uri="http://schemas.openxmlformats.org/presentationml/2006/ole">
            <mc:AlternateContent xmlns:mc="http://schemas.openxmlformats.org/markup-compatibility/2006">
              <mc:Choice xmlns:v="urn:schemas-microsoft-com:vml" Requires="v">
                <p:oleObj spid="_x0000_s452731" name="Visio" r:id="rId6" imgW="1491386" imgH="1425550" progId="Visio.Drawing.11">
                  <p:embed/>
                </p:oleObj>
              </mc:Choice>
              <mc:Fallback>
                <p:oleObj name="Visio" r:id="rId6" imgW="1491386" imgH="1425550" progId="Visio.Drawing.11">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917" y="4005064"/>
                        <a:ext cx="395288" cy="3778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2" name="Object 34"/>
          <p:cNvGraphicFramePr>
            <a:graphicFrameLocks noChangeAspect="1"/>
          </p:cNvGraphicFramePr>
          <p:nvPr/>
        </p:nvGraphicFramePr>
        <p:xfrm>
          <a:off x="1187450" y="6021388"/>
          <a:ext cx="360363" cy="344487"/>
        </p:xfrm>
        <a:graphic>
          <a:graphicData uri="http://schemas.openxmlformats.org/presentationml/2006/ole">
            <mc:AlternateContent xmlns:mc="http://schemas.openxmlformats.org/markup-compatibility/2006">
              <mc:Choice xmlns:v="urn:schemas-microsoft-com:vml" Requires="v">
                <p:oleObj spid="_x0000_s452732" name="Visio" r:id="rId7" imgW="1509674" imgH="1434694" progId="Visio.Drawing.11">
                  <p:embed/>
                </p:oleObj>
              </mc:Choice>
              <mc:Fallback>
                <p:oleObj name="Visio" r:id="rId7" imgW="1509674" imgH="1434694" progId="Visio.Drawing.11">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6021388"/>
                        <a:ext cx="360363" cy="3444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3" name="Object 35"/>
          <p:cNvGraphicFramePr>
            <a:graphicFrameLocks noChangeAspect="1"/>
          </p:cNvGraphicFramePr>
          <p:nvPr/>
        </p:nvGraphicFramePr>
        <p:xfrm>
          <a:off x="1908175" y="6021388"/>
          <a:ext cx="360363" cy="344487"/>
        </p:xfrm>
        <a:graphic>
          <a:graphicData uri="http://schemas.openxmlformats.org/presentationml/2006/ole">
            <mc:AlternateContent xmlns:mc="http://schemas.openxmlformats.org/markup-compatibility/2006">
              <mc:Choice xmlns:v="urn:schemas-microsoft-com:vml" Requires="v">
                <p:oleObj spid="_x0000_s452733" name="Visio" r:id="rId9" imgW="1509674" imgH="1434694" progId="Visio.Drawing.11">
                  <p:embed/>
                </p:oleObj>
              </mc:Choice>
              <mc:Fallback>
                <p:oleObj name="Visio" r:id="rId9" imgW="1509674" imgH="1434694" progId="Visio.Drawing.11">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6021388"/>
                        <a:ext cx="360363" cy="3444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4" name="Object 36"/>
          <p:cNvGraphicFramePr>
            <a:graphicFrameLocks noChangeAspect="1"/>
          </p:cNvGraphicFramePr>
          <p:nvPr>
            <p:extLst>
              <p:ext uri="{D42A27DB-BD31-4B8C-83A1-F6EECF244321}">
                <p14:modId xmlns:p14="http://schemas.microsoft.com/office/powerpoint/2010/main" val="392494283"/>
              </p:ext>
            </p:extLst>
          </p:nvPr>
        </p:nvGraphicFramePr>
        <p:xfrm>
          <a:off x="2981249" y="6021288"/>
          <a:ext cx="360362" cy="344487"/>
        </p:xfrm>
        <a:graphic>
          <a:graphicData uri="http://schemas.openxmlformats.org/presentationml/2006/ole">
            <mc:AlternateContent xmlns:mc="http://schemas.openxmlformats.org/markup-compatibility/2006">
              <mc:Choice xmlns:v="urn:schemas-microsoft-com:vml" Requires="v">
                <p:oleObj spid="_x0000_s452734" name="Visio" r:id="rId11" imgW="1509674" imgH="1434694" progId="Visio.Drawing.11">
                  <p:embed/>
                </p:oleObj>
              </mc:Choice>
              <mc:Fallback>
                <p:oleObj name="Visio" r:id="rId11" imgW="1509674" imgH="1434694" progId="Visio.Drawing.11">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1249" y="6021288"/>
                        <a:ext cx="360362" cy="3444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5" name="Object 37"/>
          <p:cNvGraphicFramePr>
            <a:graphicFrameLocks noChangeAspect="1"/>
          </p:cNvGraphicFramePr>
          <p:nvPr>
            <p:extLst>
              <p:ext uri="{D42A27DB-BD31-4B8C-83A1-F6EECF244321}">
                <p14:modId xmlns:p14="http://schemas.microsoft.com/office/powerpoint/2010/main" val="2101052899"/>
              </p:ext>
            </p:extLst>
          </p:nvPr>
        </p:nvGraphicFramePr>
        <p:xfrm>
          <a:off x="3624484" y="6021288"/>
          <a:ext cx="360363" cy="344487"/>
        </p:xfrm>
        <a:graphic>
          <a:graphicData uri="http://schemas.openxmlformats.org/presentationml/2006/ole">
            <mc:AlternateContent xmlns:mc="http://schemas.openxmlformats.org/markup-compatibility/2006">
              <mc:Choice xmlns:v="urn:schemas-microsoft-com:vml" Requires="v">
                <p:oleObj spid="_x0000_s452735" name="Visio" r:id="rId12" imgW="1509674" imgH="1434694" progId="Visio.Drawing.11">
                  <p:embed/>
                </p:oleObj>
              </mc:Choice>
              <mc:Fallback>
                <p:oleObj name="Visio" r:id="rId12" imgW="1509674" imgH="1434694" progId="Visio.Drawing.11">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4484" y="6021288"/>
                        <a:ext cx="360363" cy="3444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FA3C2FBE-3CA2-4374-A17E-9C2EC31BE1E6}" type="datetime1">
              <a:rPr lang="zh-CN" altLang="en-US" smtClean="0"/>
              <a:t>2017/12/5</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53635" name="Rectangle 3"/>
          <p:cNvSpPr>
            <a:spLocks noGrp="1" noChangeArrowheads="1"/>
          </p:cNvSpPr>
          <p:nvPr>
            <p:ph idx="1"/>
          </p:nvPr>
        </p:nvSpPr>
        <p:spPr>
          <a:xfrm>
            <a:off x="539552" y="1916832"/>
            <a:ext cx="8229600" cy="4530725"/>
          </a:xfrm>
        </p:spPr>
        <p:txBody>
          <a:bodyPr/>
          <a:lstStyle/>
          <a:p>
            <a:pPr>
              <a:lnSpc>
                <a:spcPct val="110000"/>
              </a:lnSpc>
              <a:buFont typeface="Wingdings" pitchFamily="2" charset="2"/>
              <a:buNone/>
            </a:pPr>
            <a:r>
              <a:rPr lang="en-US" altLang="zh-CN" sz="2000" dirty="0">
                <a:ea typeface="宋体" pitchFamily="2" charset="-122"/>
              </a:rPr>
              <a:t>3. </a:t>
            </a:r>
            <a:r>
              <a:rPr lang="zh-CN" altLang="en-US" sz="2000" dirty="0">
                <a:ea typeface="宋体" pitchFamily="2" charset="-122"/>
              </a:rPr>
              <a:t>投影的串接定律</a:t>
            </a:r>
          </a:p>
          <a:p>
            <a:pPr>
              <a:lnSpc>
                <a:spcPct val="110000"/>
              </a:lnSpc>
              <a:buFont typeface="Wingdings" pitchFamily="2" charset="2"/>
              <a:buNone/>
            </a:pPr>
            <a:r>
              <a:rPr lang="zh-CN" altLang="en-US" sz="2000" dirty="0">
                <a:ea typeface="宋体" pitchFamily="2" charset="-122"/>
              </a:rPr>
              <a:t>                 </a:t>
            </a:r>
            <a:r>
              <a:rPr lang="en-US" altLang="zh-CN" sz="2400" dirty="0">
                <a:ea typeface="宋体" pitchFamily="2" charset="-122"/>
              </a:rPr>
              <a:t>(            (</a:t>
            </a:r>
            <a:r>
              <a:rPr lang="en-US" altLang="zh-CN" sz="2400" i="1" dirty="0">
                <a:ea typeface="宋体" pitchFamily="2" charset="-122"/>
              </a:rPr>
              <a:t>E</a:t>
            </a:r>
            <a:r>
              <a:rPr lang="en-US" altLang="zh-CN" sz="2400" dirty="0">
                <a:ea typeface="宋体" pitchFamily="2" charset="-122"/>
              </a:rPr>
              <a:t>))≡            (</a:t>
            </a:r>
            <a:r>
              <a:rPr lang="en-US" altLang="zh-CN" sz="2400" i="1" dirty="0">
                <a:ea typeface="宋体" pitchFamily="2" charset="-122"/>
              </a:rPr>
              <a:t>E</a:t>
            </a:r>
            <a:r>
              <a:rPr lang="en-US" altLang="zh-CN" sz="2400" dirty="0">
                <a:ea typeface="宋体" pitchFamily="2" charset="-122"/>
              </a:rPr>
              <a:t>)</a:t>
            </a:r>
          </a:p>
          <a:p>
            <a:pPr>
              <a:lnSpc>
                <a:spcPct val="110000"/>
              </a:lnSpc>
              <a:buFont typeface="Wingdings" pitchFamily="2" charset="2"/>
              <a:buNone/>
            </a:pPr>
            <a:r>
              <a:rPr lang="en-US" altLang="zh-CN" sz="2000" dirty="0">
                <a:ea typeface="宋体" pitchFamily="2" charset="-122"/>
              </a:rPr>
              <a:t>	</a:t>
            </a:r>
            <a:r>
              <a:rPr lang="zh-CN" altLang="en-US" sz="2000" dirty="0">
                <a:ea typeface="宋体" pitchFamily="2" charset="-122"/>
              </a:rPr>
              <a:t>这里，</a:t>
            </a:r>
            <a:r>
              <a:rPr lang="en-US" altLang="zh-CN" sz="2000" i="1" dirty="0">
                <a:ea typeface="宋体" pitchFamily="2" charset="-122"/>
              </a:rPr>
              <a:t>E</a:t>
            </a:r>
            <a:r>
              <a:rPr lang="zh-CN" altLang="en-US" sz="2000" dirty="0">
                <a:ea typeface="宋体" pitchFamily="2" charset="-122"/>
              </a:rPr>
              <a:t>是关系代数表达式，</a:t>
            </a:r>
            <a:r>
              <a:rPr lang="en-US" altLang="zh-CN" sz="2000" i="1" dirty="0">
                <a:ea typeface="宋体" pitchFamily="2" charset="-122"/>
              </a:rPr>
              <a:t>A</a:t>
            </a:r>
            <a:r>
              <a:rPr lang="en-US" altLang="zh-CN" sz="2000" i="1" baseline="-25000" dirty="0">
                <a:ea typeface="宋体" pitchFamily="2" charset="-122"/>
              </a:rPr>
              <a:t>i</a:t>
            </a:r>
            <a:r>
              <a:rPr lang="en-US" altLang="zh-CN" sz="2000" dirty="0">
                <a:ea typeface="宋体" pitchFamily="2" charset="-122"/>
              </a:rPr>
              <a:t>(</a:t>
            </a:r>
            <a:r>
              <a:rPr lang="en-US" altLang="zh-CN" sz="2000" i="1" dirty="0">
                <a:ea typeface="宋体" pitchFamily="2" charset="-122"/>
              </a:rPr>
              <a:t>i</a:t>
            </a:r>
            <a:r>
              <a:rPr lang="en-US" altLang="zh-CN" sz="2000" dirty="0">
                <a:ea typeface="宋体" pitchFamily="2" charset="-122"/>
              </a:rPr>
              <a:t>=1</a:t>
            </a:r>
            <a:r>
              <a:rPr lang="zh-CN" altLang="en-US" sz="2000" dirty="0">
                <a:ea typeface="宋体" pitchFamily="2" charset="-122"/>
              </a:rPr>
              <a:t>，</a:t>
            </a:r>
            <a:r>
              <a:rPr lang="en-US" altLang="zh-CN" sz="2000" dirty="0">
                <a:ea typeface="宋体" pitchFamily="2" charset="-122"/>
              </a:rPr>
              <a:t>2</a:t>
            </a:r>
            <a:r>
              <a:rPr lang="zh-CN" altLang="en-US" sz="2000" dirty="0">
                <a:ea typeface="宋体" pitchFamily="2" charset="-122"/>
              </a:rPr>
              <a:t>，</a:t>
            </a:r>
            <a:r>
              <a:rPr lang="en-US" altLang="zh-CN" sz="2000" dirty="0">
                <a:ea typeface="宋体" pitchFamily="2" charset="-122"/>
              </a:rPr>
              <a:t>…</a:t>
            </a:r>
            <a:r>
              <a:rPr lang="zh-CN" altLang="en-US" sz="2000" dirty="0">
                <a:ea typeface="宋体" pitchFamily="2" charset="-122"/>
              </a:rPr>
              <a:t>，</a:t>
            </a:r>
            <a:r>
              <a:rPr lang="en-US" altLang="zh-CN" sz="2000" i="1" dirty="0">
                <a:ea typeface="宋体" pitchFamily="2" charset="-122"/>
              </a:rPr>
              <a:t>n</a:t>
            </a:r>
            <a:r>
              <a:rPr lang="en-US" altLang="zh-CN" sz="2000" dirty="0">
                <a:ea typeface="宋体" pitchFamily="2" charset="-122"/>
              </a:rPr>
              <a:t>)</a:t>
            </a:r>
            <a:r>
              <a:rPr lang="zh-CN" altLang="en-US" sz="2000" dirty="0">
                <a:ea typeface="宋体" pitchFamily="2" charset="-122"/>
              </a:rPr>
              <a:t>，</a:t>
            </a:r>
            <a:r>
              <a:rPr lang="en-US" altLang="zh-CN" sz="2000" i="1" dirty="0" err="1">
                <a:ea typeface="宋体" pitchFamily="2" charset="-122"/>
              </a:rPr>
              <a:t>B</a:t>
            </a:r>
            <a:r>
              <a:rPr lang="en-US" altLang="zh-CN" sz="2000" i="1" baseline="-25000" dirty="0" err="1">
                <a:ea typeface="宋体" pitchFamily="2" charset="-122"/>
              </a:rPr>
              <a:t>j</a:t>
            </a:r>
            <a:r>
              <a:rPr lang="en-US" altLang="zh-CN" sz="2000" dirty="0">
                <a:ea typeface="宋体" pitchFamily="2" charset="-122"/>
              </a:rPr>
              <a:t>(</a:t>
            </a:r>
            <a:r>
              <a:rPr lang="en-US" altLang="zh-CN" sz="2000" i="1" dirty="0">
                <a:ea typeface="宋体" pitchFamily="2" charset="-122"/>
              </a:rPr>
              <a:t>j</a:t>
            </a:r>
            <a:r>
              <a:rPr lang="en-US" altLang="zh-CN" sz="2000" dirty="0">
                <a:ea typeface="宋体" pitchFamily="2" charset="-122"/>
              </a:rPr>
              <a:t>=1</a:t>
            </a:r>
            <a:r>
              <a:rPr lang="zh-CN" altLang="en-US" sz="2000" dirty="0">
                <a:ea typeface="宋体" pitchFamily="2" charset="-122"/>
              </a:rPr>
              <a:t>，</a:t>
            </a:r>
            <a:r>
              <a:rPr lang="en-US" altLang="zh-CN" sz="2000" dirty="0">
                <a:ea typeface="宋体" pitchFamily="2" charset="-122"/>
              </a:rPr>
              <a:t>2</a:t>
            </a:r>
            <a:r>
              <a:rPr lang="zh-CN" altLang="en-US" sz="2000" dirty="0">
                <a:ea typeface="宋体" pitchFamily="2" charset="-122"/>
              </a:rPr>
              <a:t>，</a:t>
            </a:r>
            <a:r>
              <a:rPr lang="en-US" altLang="zh-CN" sz="2000" dirty="0">
                <a:ea typeface="宋体" pitchFamily="2" charset="-122"/>
              </a:rPr>
              <a:t>…</a:t>
            </a:r>
            <a:r>
              <a:rPr lang="zh-CN" altLang="en-US" sz="2000" dirty="0">
                <a:ea typeface="宋体" pitchFamily="2" charset="-122"/>
              </a:rPr>
              <a:t>，</a:t>
            </a:r>
            <a:r>
              <a:rPr lang="en-US" altLang="zh-CN" sz="2000" i="1" dirty="0">
                <a:ea typeface="宋体" pitchFamily="2" charset="-122"/>
              </a:rPr>
              <a:t>m</a:t>
            </a:r>
            <a:r>
              <a:rPr lang="en-US" altLang="zh-CN" sz="2000" dirty="0">
                <a:ea typeface="宋体" pitchFamily="2" charset="-122"/>
              </a:rPr>
              <a:t>)</a:t>
            </a:r>
            <a:r>
              <a:rPr lang="zh-CN" altLang="en-US" sz="2000" dirty="0">
                <a:ea typeface="宋体" pitchFamily="2" charset="-122"/>
              </a:rPr>
              <a:t>是属性名且</a:t>
            </a:r>
            <a:r>
              <a:rPr lang="en-US" altLang="zh-CN" sz="2000" dirty="0">
                <a:ea typeface="宋体" pitchFamily="2" charset="-122"/>
              </a:rPr>
              <a:t>{</a:t>
            </a:r>
            <a:r>
              <a:rPr lang="en-US" altLang="zh-CN" sz="2000" i="1" dirty="0">
                <a:ea typeface="宋体" pitchFamily="2" charset="-122"/>
              </a:rPr>
              <a:t>A</a:t>
            </a:r>
            <a:r>
              <a:rPr lang="en-US" altLang="zh-CN" sz="2000" baseline="-25000" dirty="0">
                <a:ea typeface="宋体" pitchFamily="2" charset="-122"/>
              </a:rPr>
              <a:t>1</a:t>
            </a:r>
            <a:r>
              <a:rPr lang="zh-CN" altLang="en-US" sz="2000" dirty="0">
                <a:ea typeface="宋体" pitchFamily="2" charset="-122"/>
              </a:rPr>
              <a:t>，</a:t>
            </a:r>
            <a:r>
              <a:rPr lang="en-US" altLang="zh-CN" sz="2000" i="1" dirty="0">
                <a:ea typeface="宋体" pitchFamily="2" charset="-122"/>
              </a:rPr>
              <a:t>A</a:t>
            </a:r>
            <a:r>
              <a:rPr lang="en-US" altLang="zh-CN" sz="2000" baseline="-25000" dirty="0">
                <a:ea typeface="宋体" pitchFamily="2" charset="-122"/>
              </a:rPr>
              <a:t>2</a:t>
            </a:r>
            <a:r>
              <a:rPr lang="zh-CN" altLang="en-US" sz="2000" dirty="0">
                <a:ea typeface="宋体" pitchFamily="2" charset="-122"/>
              </a:rPr>
              <a:t>，</a:t>
            </a:r>
            <a:r>
              <a:rPr lang="en-US" altLang="zh-CN" sz="2000" dirty="0">
                <a:ea typeface="宋体" pitchFamily="2" charset="-122"/>
              </a:rPr>
              <a:t>…</a:t>
            </a:r>
            <a:r>
              <a:rPr lang="zh-CN" altLang="en-US" sz="2000" dirty="0">
                <a:ea typeface="宋体" pitchFamily="2" charset="-122"/>
              </a:rPr>
              <a:t>，</a:t>
            </a:r>
            <a:r>
              <a:rPr lang="en-US" altLang="zh-CN" sz="2000" i="1" dirty="0">
                <a:ea typeface="宋体" pitchFamily="2" charset="-122"/>
              </a:rPr>
              <a:t>A</a:t>
            </a:r>
            <a:r>
              <a:rPr lang="en-US" altLang="zh-CN" sz="2000" i="1" baseline="-25000" dirty="0">
                <a:ea typeface="宋体" pitchFamily="2" charset="-122"/>
              </a:rPr>
              <a:t>n</a:t>
            </a:r>
            <a:r>
              <a:rPr lang="en-US" altLang="zh-CN" sz="2000" dirty="0">
                <a:ea typeface="宋体" pitchFamily="2" charset="-122"/>
              </a:rPr>
              <a:t>}</a:t>
            </a:r>
            <a:r>
              <a:rPr lang="zh-CN" altLang="en-US" sz="2000" dirty="0">
                <a:ea typeface="宋体" pitchFamily="2" charset="-122"/>
              </a:rPr>
              <a:t>构成</a:t>
            </a:r>
            <a:r>
              <a:rPr lang="en-US" altLang="zh-CN" sz="2000" dirty="0">
                <a:ea typeface="宋体" pitchFamily="2" charset="-122"/>
              </a:rPr>
              <a:t>{</a:t>
            </a:r>
            <a:r>
              <a:rPr lang="en-US" altLang="zh-CN" sz="2000" i="1" dirty="0">
                <a:ea typeface="宋体" pitchFamily="2" charset="-122"/>
              </a:rPr>
              <a:t>B</a:t>
            </a:r>
            <a:r>
              <a:rPr lang="en-US" altLang="zh-CN" sz="2000" baseline="-25000" dirty="0">
                <a:ea typeface="宋体" pitchFamily="2" charset="-122"/>
              </a:rPr>
              <a:t>1</a:t>
            </a:r>
            <a:r>
              <a:rPr lang="zh-CN" altLang="en-US" sz="2000" dirty="0">
                <a:ea typeface="宋体" pitchFamily="2" charset="-122"/>
              </a:rPr>
              <a:t>，</a:t>
            </a:r>
            <a:r>
              <a:rPr lang="en-US" altLang="zh-CN" sz="2000" i="1" dirty="0">
                <a:ea typeface="宋体" pitchFamily="2" charset="-122"/>
              </a:rPr>
              <a:t>B</a:t>
            </a:r>
            <a:r>
              <a:rPr lang="en-US" altLang="zh-CN" sz="2000" baseline="-25000" dirty="0">
                <a:ea typeface="宋体" pitchFamily="2" charset="-122"/>
              </a:rPr>
              <a:t>2</a:t>
            </a:r>
            <a:r>
              <a:rPr lang="zh-CN" altLang="en-US" sz="2000" dirty="0">
                <a:ea typeface="宋体" pitchFamily="2" charset="-122"/>
              </a:rPr>
              <a:t>，</a:t>
            </a:r>
            <a:r>
              <a:rPr lang="en-US" altLang="zh-CN" sz="2000" dirty="0">
                <a:ea typeface="宋体" pitchFamily="2" charset="-122"/>
              </a:rPr>
              <a:t>…</a:t>
            </a:r>
            <a:r>
              <a:rPr lang="zh-CN" altLang="en-US" sz="2000" dirty="0">
                <a:ea typeface="宋体" pitchFamily="2" charset="-122"/>
              </a:rPr>
              <a:t>，</a:t>
            </a:r>
            <a:r>
              <a:rPr lang="en-US" altLang="zh-CN" sz="2000" i="1" dirty="0" err="1">
                <a:ea typeface="宋体" pitchFamily="2" charset="-122"/>
              </a:rPr>
              <a:t>B</a:t>
            </a:r>
            <a:r>
              <a:rPr lang="en-US" altLang="zh-CN" sz="2000" i="1" baseline="-25000" dirty="0" err="1">
                <a:ea typeface="宋体" pitchFamily="2" charset="-122"/>
              </a:rPr>
              <a:t>m</a:t>
            </a:r>
            <a:r>
              <a:rPr lang="en-US" altLang="zh-CN" sz="2000" dirty="0">
                <a:ea typeface="宋体" pitchFamily="2" charset="-122"/>
              </a:rPr>
              <a:t>}</a:t>
            </a:r>
            <a:r>
              <a:rPr lang="zh-CN" altLang="en-US" sz="2000" dirty="0">
                <a:ea typeface="宋体" pitchFamily="2" charset="-122"/>
              </a:rPr>
              <a:t>的子集。</a:t>
            </a:r>
          </a:p>
          <a:p>
            <a:pPr>
              <a:lnSpc>
                <a:spcPct val="110000"/>
              </a:lnSpc>
              <a:buFont typeface="Wingdings" pitchFamily="2" charset="2"/>
              <a:buNone/>
            </a:pPr>
            <a:r>
              <a:rPr lang="en-US" altLang="zh-CN" sz="2000" dirty="0">
                <a:ea typeface="宋体" pitchFamily="2" charset="-122"/>
              </a:rPr>
              <a:t>4. </a:t>
            </a:r>
            <a:r>
              <a:rPr lang="zh-CN" altLang="en-US" sz="2000" dirty="0">
                <a:ea typeface="宋体" pitchFamily="2" charset="-122"/>
              </a:rPr>
              <a:t>选择的串接定律</a:t>
            </a:r>
          </a:p>
          <a:p>
            <a:pPr>
              <a:lnSpc>
                <a:spcPct val="110000"/>
              </a:lnSpc>
              <a:buFont typeface="Wingdings" pitchFamily="2" charset="2"/>
              <a:buNone/>
            </a:pPr>
            <a:r>
              <a:rPr lang="zh-CN" altLang="en-US" sz="2000" dirty="0">
                <a:ea typeface="宋体" pitchFamily="2" charset="-122"/>
              </a:rPr>
              <a:t>           </a:t>
            </a:r>
            <a:r>
              <a:rPr lang="en-US" altLang="zh-CN" sz="2000" dirty="0">
                <a:ea typeface="宋体" pitchFamily="2" charset="-122"/>
              </a:rPr>
              <a:t>(     (</a:t>
            </a:r>
            <a:r>
              <a:rPr lang="en-US" altLang="zh-CN" sz="2000" i="1" dirty="0">
                <a:ea typeface="宋体" pitchFamily="2" charset="-122"/>
              </a:rPr>
              <a:t>E</a:t>
            </a:r>
            <a:r>
              <a:rPr lang="en-US" altLang="zh-CN" sz="2000" dirty="0">
                <a:ea typeface="宋体" pitchFamily="2" charset="-122"/>
              </a:rPr>
              <a:t>))≡          (</a:t>
            </a:r>
            <a:r>
              <a:rPr lang="en-US" altLang="zh-CN" sz="2000" i="1" dirty="0">
                <a:ea typeface="宋体" pitchFamily="2" charset="-122"/>
              </a:rPr>
              <a:t>E</a:t>
            </a:r>
            <a:r>
              <a:rPr lang="en-US" altLang="zh-CN" sz="2000" dirty="0">
                <a:ea typeface="宋体" pitchFamily="2" charset="-122"/>
              </a:rPr>
              <a:t>)</a:t>
            </a:r>
          </a:p>
          <a:p>
            <a:pPr>
              <a:lnSpc>
                <a:spcPct val="110000"/>
              </a:lnSpc>
              <a:buFont typeface="Wingdings" pitchFamily="2" charset="2"/>
              <a:buNone/>
            </a:pPr>
            <a:r>
              <a:rPr lang="en-US" altLang="zh-CN" sz="2000" dirty="0">
                <a:ea typeface="宋体" pitchFamily="2" charset="-122"/>
              </a:rPr>
              <a:t>	</a:t>
            </a:r>
            <a:r>
              <a:rPr lang="zh-CN" altLang="en-US" sz="2000" dirty="0">
                <a:ea typeface="宋体" pitchFamily="2" charset="-122"/>
              </a:rPr>
              <a:t>这里，</a:t>
            </a:r>
            <a:r>
              <a:rPr lang="en-US" altLang="zh-CN" sz="2000" i="1" dirty="0">
                <a:ea typeface="宋体" pitchFamily="2" charset="-122"/>
              </a:rPr>
              <a:t>E</a:t>
            </a:r>
            <a:r>
              <a:rPr lang="zh-CN" altLang="en-US" sz="2000" dirty="0">
                <a:ea typeface="宋体" pitchFamily="2" charset="-122"/>
              </a:rPr>
              <a:t>是关系代数表达式，</a:t>
            </a:r>
            <a:r>
              <a:rPr lang="en-US" altLang="zh-CN" sz="2000" dirty="0">
                <a:ea typeface="宋体" pitchFamily="2" charset="-122"/>
              </a:rPr>
              <a:t>F</a:t>
            </a:r>
            <a:r>
              <a:rPr lang="en-US" altLang="zh-CN" sz="2000" baseline="-25000" dirty="0">
                <a:ea typeface="宋体" pitchFamily="2" charset="-122"/>
              </a:rPr>
              <a:t>1</a:t>
            </a:r>
            <a:r>
              <a:rPr lang="zh-CN" altLang="en-US" sz="2000" dirty="0">
                <a:ea typeface="宋体" pitchFamily="2" charset="-122"/>
              </a:rPr>
              <a:t>、</a:t>
            </a:r>
            <a:r>
              <a:rPr lang="en-US" altLang="zh-CN" sz="2000" dirty="0">
                <a:ea typeface="宋体" pitchFamily="2" charset="-122"/>
              </a:rPr>
              <a:t>F</a:t>
            </a:r>
            <a:r>
              <a:rPr lang="en-US" altLang="zh-CN" sz="2000" baseline="-25000" dirty="0">
                <a:ea typeface="宋体" pitchFamily="2" charset="-122"/>
              </a:rPr>
              <a:t>2</a:t>
            </a:r>
            <a:r>
              <a:rPr lang="zh-CN" altLang="en-US" sz="2000" dirty="0">
                <a:ea typeface="宋体" pitchFamily="2" charset="-122"/>
              </a:rPr>
              <a:t>是选择条件。</a:t>
            </a:r>
          </a:p>
          <a:p>
            <a:pPr>
              <a:lnSpc>
                <a:spcPct val="110000"/>
              </a:lnSpc>
              <a:buFont typeface="Wingdings" pitchFamily="2" charset="2"/>
              <a:buNone/>
            </a:pPr>
            <a:r>
              <a:rPr lang="zh-CN" altLang="en-US" sz="2000" dirty="0">
                <a:ea typeface="宋体" pitchFamily="2" charset="-122"/>
              </a:rPr>
              <a:t>    选择的串接律说明选择条件可以合并。这样一次就可检查全部条件。</a:t>
            </a:r>
          </a:p>
        </p:txBody>
      </p:sp>
      <p:sp>
        <p:nvSpPr>
          <p:cNvPr id="18"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4536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3639" name="Rectangle 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38" name="Object 6"/>
          <p:cNvGraphicFramePr>
            <a:graphicFrameLocks noChangeAspect="1"/>
          </p:cNvGraphicFramePr>
          <p:nvPr/>
        </p:nvGraphicFramePr>
        <p:xfrm>
          <a:off x="755650" y="2349500"/>
          <a:ext cx="1079500" cy="461963"/>
        </p:xfrm>
        <a:graphic>
          <a:graphicData uri="http://schemas.openxmlformats.org/presentationml/2006/ole">
            <mc:AlternateContent xmlns:mc="http://schemas.openxmlformats.org/markup-compatibility/2006">
              <mc:Choice xmlns:v="urn:schemas-microsoft-com:vml" Requires="v">
                <p:oleObj spid="_x0000_s453734" name="公式" r:id="rId3" imgW="571252" imgH="241195" progId="Equation.3">
                  <p:embed/>
                </p:oleObj>
              </mc:Choice>
              <mc:Fallback>
                <p:oleObj name="公式" r:id="rId3" imgW="571252"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49500"/>
                        <a:ext cx="10795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41" name="Rectangle 9"/>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40" name="Object 8"/>
          <p:cNvGraphicFramePr>
            <a:graphicFrameLocks noChangeAspect="1"/>
          </p:cNvGraphicFramePr>
          <p:nvPr/>
        </p:nvGraphicFramePr>
        <p:xfrm>
          <a:off x="1835150" y="2349500"/>
          <a:ext cx="1008063" cy="446088"/>
        </p:xfrm>
        <a:graphic>
          <a:graphicData uri="http://schemas.openxmlformats.org/presentationml/2006/ole">
            <mc:AlternateContent xmlns:mc="http://schemas.openxmlformats.org/markup-compatibility/2006">
              <mc:Choice xmlns:v="urn:schemas-microsoft-com:vml" Requires="v">
                <p:oleObj spid="_x0000_s453735" name="公式" r:id="rId5" imgW="583947" imgH="241195" progId="Equation.3">
                  <p:embed/>
                </p:oleObj>
              </mc:Choice>
              <mc:Fallback>
                <p:oleObj name="公式" r:id="rId5" imgW="583947" imgH="24119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349500"/>
                        <a:ext cx="10080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43" name="Rectangle 11"/>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42" name="Object 10"/>
          <p:cNvGraphicFramePr>
            <a:graphicFrameLocks noChangeAspect="1"/>
          </p:cNvGraphicFramePr>
          <p:nvPr/>
        </p:nvGraphicFramePr>
        <p:xfrm>
          <a:off x="3708400" y="2349500"/>
          <a:ext cx="1081088" cy="503238"/>
        </p:xfrm>
        <a:graphic>
          <a:graphicData uri="http://schemas.openxmlformats.org/presentationml/2006/ole">
            <mc:AlternateContent xmlns:mc="http://schemas.openxmlformats.org/markup-compatibility/2006">
              <mc:Choice xmlns:v="urn:schemas-microsoft-com:vml" Requires="v">
                <p:oleObj spid="_x0000_s453736" name="公式" r:id="rId7" imgW="571252" imgH="241195" progId="Equation.3">
                  <p:embed/>
                </p:oleObj>
              </mc:Choice>
              <mc:Fallback>
                <p:oleObj name="公式" r:id="rId7" imgW="571252" imgH="24119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349500"/>
                        <a:ext cx="108108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45" name="Rectangle 13"/>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44" name="Object 12"/>
          <p:cNvGraphicFramePr>
            <a:graphicFrameLocks noChangeAspect="1"/>
          </p:cNvGraphicFramePr>
          <p:nvPr/>
        </p:nvGraphicFramePr>
        <p:xfrm>
          <a:off x="971550" y="3860800"/>
          <a:ext cx="468313" cy="468313"/>
        </p:xfrm>
        <a:graphic>
          <a:graphicData uri="http://schemas.openxmlformats.org/presentationml/2006/ole">
            <mc:AlternateContent xmlns:mc="http://schemas.openxmlformats.org/markup-compatibility/2006">
              <mc:Choice xmlns:v="urn:schemas-microsoft-com:vml" Requires="v">
                <p:oleObj spid="_x0000_s453737" name="公式" r:id="rId8" imgW="241195" imgH="241195" progId="Equation.3">
                  <p:embed/>
                </p:oleObj>
              </mc:Choice>
              <mc:Fallback>
                <p:oleObj name="公式" r:id="rId8" imgW="241195" imgH="24119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3860800"/>
                        <a:ext cx="46831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47" name="Rectangle 15"/>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46" name="Object 14"/>
          <p:cNvGraphicFramePr>
            <a:graphicFrameLocks noChangeAspect="1"/>
          </p:cNvGraphicFramePr>
          <p:nvPr/>
        </p:nvGraphicFramePr>
        <p:xfrm>
          <a:off x="1403350" y="3860800"/>
          <a:ext cx="468313" cy="457200"/>
        </p:xfrm>
        <a:graphic>
          <a:graphicData uri="http://schemas.openxmlformats.org/presentationml/2006/ole">
            <mc:AlternateContent xmlns:mc="http://schemas.openxmlformats.org/markup-compatibility/2006">
              <mc:Choice xmlns:v="urn:schemas-microsoft-com:vml" Requires="v">
                <p:oleObj spid="_x0000_s453738" name="公式" r:id="rId10" imgW="253890" imgH="241195" progId="Equation.3">
                  <p:embed/>
                </p:oleObj>
              </mc:Choice>
              <mc:Fallback>
                <p:oleObj name="公式" r:id="rId10" imgW="253890" imgH="24119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3860800"/>
                        <a:ext cx="4683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49" name="Rectangle 17"/>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3648" name="Object 16"/>
          <p:cNvGraphicFramePr>
            <a:graphicFrameLocks noChangeAspect="1"/>
          </p:cNvGraphicFramePr>
          <p:nvPr/>
        </p:nvGraphicFramePr>
        <p:xfrm>
          <a:off x="2339975" y="3860800"/>
          <a:ext cx="900113" cy="519113"/>
        </p:xfrm>
        <a:graphic>
          <a:graphicData uri="http://schemas.openxmlformats.org/presentationml/2006/ole">
            <mc:AlternateContent xmlns:mc="http://schemas.openxmlformats.org/markup-compatibility/2006">
              <mc:Choice xmlns:v="urn:schemas-microsoft-com:vml" Requires="v">
                <p:oleObj spid="_x0000_s453739" name="公式" r:id="rId12" imgW="431613" imgH="253890" progId="Equation.3">
                  <p:embed/>
                </p:oleObj>
              </mc:Choice>
              <mc:Fallback>
                <p:oleObj name="公式" r:id="rId12" imgW="431613" imgH="25389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975" y="3860800"/>
                        <a:ext cx="90011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F3D8FCA0-6692-4206-9DE7-6EE22253E4A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关系系统与关系模型</a:t>
            </a:r>
          </a:p>
        </p:txBody>
      </p:sp>
      <p:sp>
        <p:nvSpPr>
          <p:cNvPr id="6147" name="Rectangle 3"/>
          <p:cNvSpPr>
            <a:spLocks noGrp="1" noChangeArrowheads="1"/>
          </p:cNvSpPr>
          <p:nvPr>
            <p:ph type="body" idx="1"/>
          </p:nvPr>
        </p:nvSpPr>
        <p:spPr>
          <a:xfrm>
            <a:off x="914400" y="1524000"/>
            <a:ext cx="7772400" cy="4114800"/>
          </a:xfrm>
        </p:spPr>
        <p:txBody>
          <a:bodyPr/>
          <a:lstStyle/>
          <a:p>
            <a:pPr eaLnBrk="1" hangingPunct="1">
              <a:lnSpc>
                <a:spcPct val="120000"/>
              </a:lnSpc>
            </a:pPr>
            <a:r>
              <a:rPr lang="zh-CN" altLang="en-US" sz="2600" smtClean="0"/>
              <a:t>关系数据结构</a:t>
            </a:r>
          </a:p>
          <a:p>
            <a:pPr lvl="1" eaLnBrk="1" hangingPunct="1">
              <a:lnSpc>
                <a:spcPct val="120000"/>
              </a:lnSpc>
            </a:pPr>
            <a:r>
              <a:rPr lang="zh-CN" altLang="en-US" sz="2200" smtClean="0"/>
              <a:t>域及域上定义的关系</a:t>
            </a:r>
          </a:p>
          <a:p>
            <a:pPr eaLnBrk="1" hangingPunct="1">
              <a:lnSpc>
                <a:spcPct val="120000"/>
              </a:lnSpc>
            </a:pPr>
            <a:r>
              <a:rPr lang="zh-CN" altLang="en-US" sz="2600" smtClean="0"/>
              <a:t>关系操作</a:t>
            </a:r>
          </a:p>
          <a:p>
            <a:pPr lvl="1" eaLnBrk="1" hangingPunct="1">
              <a:lnSpc>
                <a:spcPct val="120000"/>
              </a:lnSpc>
            </a:pPr>
            <a:r>
              <a:rPr lang="zh-CN" altLang="en-US" sz="2200" smtClean="0"/>
              <a:t>并、交、差、广义笛卡尔积、选择、投影、连接、除等 </a:t>
            </a:r>
          </a:p>
          <a:p>
            <a:pPr eaLnBrk="1" hangingPunct="1">
              <a:lnSpc>
                <a:spcPct val="120000"/>
              </a:lnSpc>
            </a:pPr>
            <a:r>
              <a:rPr lang="zh-CN" altLang="en-US" sz="2600" smtClean="0"/>
              <a:t>关系完整性</a:t>
            </a:r>
          </a:p>
          <a:p>
            <a:pPr lvl="1" eaLnBrk="1" hangingPunct="1">
              <a:lnSpc>
                <a:spcPct val="120000"/>
              </a:lnSpc>
            </a:pPr>
            <a:r>
              <a:rPr lang="zh-CN" altLang="en-US" sz="2200" smtClean="0"/>
              <a:t>实体完整性、参照完整性、用户自己定义的完整性</a:t>
            </a:r>
          </a:p>
          <a:p>
            <a:pPr eaLnBrk="1" hangingPunct="1">
              <a:lnSpc>
                <a:spcPct val="110000"/>
              </a:lnSpc>
            </a:pPr>
            <a:endParaRPr lang="en-US" altLang="zh-CN" smtClean="0"/>
          </a:p>
        </p:txBody>
      </p:sp>
      <p:sp>
        <p:nvSpPr>
          <p:cNvPr id="2" name="日期占位符 1"/>
          <p:cNvSpPr>
            <a:spLocks noGrp="1"/>
          </p:cNvSpPr>
          <p:nvPr>
            <p:ph type="dt" sz="half" idx="10"/>
          </p:nvPr>
        </p:nvSpPr>
        <p:spPr/>
        <p:txBody>
          <a:bodyPr/>
          <a:lstStyle/>
          <a:p>
            <a:fld id="{B3EFF030-76D2-4582-92A2-84AE2CE67348}"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6</a:t>
            </a:fld>
            <a:endParaRPr lang="en-US" altLang="zh-CN"/>
          </a:p>
        </p:txBody>
      </p:sp>
    </p:spTree>
    <p:extLst>
      <p:ext uri="{BB962C8B-B14F-4D97-AF65-F5344CB8AC3E}">
        <p14:creationId xmlns:p14="http://schemas.microsoft.com/office/powerpoint/2010/main" val="2124360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50563" name="Rectangle 3"/>
          <p:cNvSpPr>
            <a:spLocks noGrp="1" noChangeArrowheads="1"/>
          </p:cNvSpPr>
          <p:nvPr>
            <p:ph idx="1"/>
          </p:nvPr>
        </p:nvSpPr>
        <p:spPr>
          <a:xfrm>
            <a:off x="457200" y="1844824"/>
            <a:ext cx="8229600" cy="4530725"/>
          </a:xfrm>
        </p:spPr>
        <p:txBody>
          <a:bodyPr/>
          <a:lstStyle/>
          <a:p>
            <a:pPr>
              <a:lnSpc>
                <a:spcPct val="120000"/>
              </a:lnSpc>
              <a:buFont typeface="Wingdings" pitchFamily="2" charset="2"/>
              <a:buNone/>
            </a:pPr>
            <a:r>
              <a:rPr lang="en-US" altLang="zh-CN" dirty="0">
                <a:ea typeface="宋体" pitchFamily="2" charset="-122"/>
              </a:rPr>
              <a:t>5. </a:t>
            </a:r>
            <a:r>
              <a:rPr lang="zh-CN" altLang="en-US" dirty="0">
                <a:ea typeface="宋体" pitchFamily="2" charset="-122"/>
              </a:rPr>
              <a:t>选择与投影操作的交换律</a:t>
            </a:r>
          </a:p>
          <a:p>
            <a:pPr>
              <a:lnSpc>
                <a:spcPct val="120000"/>
              </a:lnSpc>
              <a:buFont typeface="Wingdings" pitchFamily="2" charset="2"/>
              <a:buNone/>
            </a:pPr>
            <a:r>
              <a:rPr lang="zh-CN" altLang="en-US" dirty="0">
                <a:ea typeface="宋体" pitchFamily="2" charset="-122"/>
              </a:rPr>
              <a:t>    </a:t>
            </a:r>
            <a:r>
              <a:rPr lang="en-US" altLang="zh-CN" dirty="0" err="1">
                <a:ea typeface="宋体" pitchFamily="2" charset="-122"/>
              </a:rPr>
              <a:t>σ</a:t>
            </a:r>
            <a:r>
              <a:rPr lang="en-US" altLang="zh-CN" sz="1400" dirty="0" err="1">
                <a:ea typeface="宋体" pitchFamily="2" charset="-122"/>
              </a:rPr>
              <a:t>F</a:t>
            </a:r>
            <a:r>
              <a:rPr lang="en-US" altLang="zh-CN" dirty="0">
                <a:ea typeface="宋体" pitchFamily="2" charset="-122"/>
              </a:rPr>
              <a:t>(          (</a:t>
            </a:r>
            <a:r>
              <a:rPr lang="en-US" altLang="zh-CN" i="1" dirty="0">
                <a:ea typeface="宋体" pitchFamily="2" charset="-122"/>
              </a:rPr>
              <a:t>E</a:t>
            </a:r>
            <a:r>
              <a:rPr lang="en-US" altLang="zh-CN" dirty="0">
                <a:ea typeface="宋体" pitchFamily="2" charset="-122"/>
              </a:rPr>
              <a:t>))≡            (</a:t>
            </a:r>
            <a:r>
              <a:rPr lang="en-US" altLang="zh-CN" dirty="0" err="1">
                <a:ea typeface="宋体" pitchFamily="2" charset="-122"/>
              </a:rPr>
              <a:t>σ</a:t>
            </a:r>
            <a:r>
              <a:rPr lang="en-US" altLang="zh-CN" sz="1400" dirty="0" err="1">
                <a:ea typeface="宋体" pitchFamily="2" charset="-122"/>
              </a:rPr>
              <a:t>F</a:t>
            </a:r>
            <a:r>
              <a:rPr lang="en-US" altLang="zh-CN" dirty="0">
                <a:ea typeface="宋体" pitchFamily="2" charset="-122"/>
              </a:rPr>
              <a:t>(</a:t>
            </a:r>
            <a:r>
              <a:rPr lang="en-US" altLang="zh-CN" i="1" dirty="0">
                <a:ea typeface="宋体" pitchFamily="2" charset="-122"/>
              </a:rPr>
              <a:t>E</a:t>
            </a:r>
            <a:r>
              <a:rPr lang="en-US" altLang="zh-CN" dirty="0">
                <a:ea typeface="宋体" pitchFamily="2" charset="-122"/>
              </a:rPr>
              <a:t>))</a:t>
            </a:r>
          </a:p>
          <a:p>
            <a:pPr>
              <a:lnSpc>
                <a:spcPct val="120000"/>
              </a:lnSpc>
              <a:buFont typeface="Wingdings" pitchFamily="2" charset="2"/>
              <a:buNone/>
            </a:pPr>
            <a:r>
              <a:rPr lang="en-US" altLang="zh-CN" dirty="0">
                <a:ea typeface="宋体" pitchFamily="2" charset="-122"/>
              </a:rPr>
              <a:t>	</a:t>
            </a:r>
            <a:r>
              <a:rPr lang="zh-CN" altLang="en-US" dirty="0">
                <a:ea typeface="宋体" pitchFamily="2" charset="-122"/>
              </a:rPr>
              <a:t>选择条件</a:t>
            </a:r>
            <a:r>
              <a:rPr lang="en-US" altLang="zh-CN" dirty="0">
                <a:ea typeface="宋体" pitchFamily="2" charset="-122"/>
              </a:rPr>
              <a:t>F</a:t>
            </a:r>
            <a:r>
              <a:rPr lang="zh-CN" altLang="en-US" dirty="0">
                <a:ea typeface="宋体" pitchFamily="2" charset="-122"/>
              </a:rPr>
              <a:t>只涉及属性</a:t>
            </a:r>
            <a:r>
              <a:rPr lang="en-US" altLang="zh-CN" i="1" dirty="0">
                <a:ea typeface="宋体" pitchFamily="2" charset="-122"/>
              </a:rPr>
              <a:t>A</a:t>
            </a:r>
            <a:r>
              <a:rPr lang="en-US" altLang="zh-CN" baseline="-25000" dirty="0">
                <a:ea typeface="宋体" pitchFamily="2" charset="-122"/>
              </a:rPr>
              <a:t>1</a:t>
            </a:r>
            <a:r>
              <a:rPr lang="zh-CN" altLang="en-US" dirty="0">
                <a:ea typeface="宋体" pitchFamily="2" charset="-122"/>
              </a:rPr>
              <a:t>，</a:t>
            </a:r>
            <a:r>
              <a:rPr lang="en-US" altLang="zh-CN" dirty="0">
                <a:ea typeface="宋体" pitchFamily="2" charset="-122"/>
              </a:rPr>
              <a:t>…</a:t>
            </a:r>
            <a:r>
              <a:rPr lang="zh-CN" altLang="en-US" dirty="0">
                <a:ea typeface="宋体" pitchFamily="2" charset="-122"/>
              </a:rPr>
              <a:t>，</a:t>
            </a:r>
            <a:r>
              <a:rPr lang="en-US" altLang="zh-CN" i="1" dirty="0">
                <a:ea typeface="宋体" pitchFamily="2" charset="-122"/>
              </a:rPr>
              <a:t>A</a:t>
            </a:r>
            <a:r>
              <a:rPr lang="en-US" altLang="zh-CN" i="1" baseline="-25000" dirty="0">
                <a:ea typeface="宋体" pitchFamily="2" charset="-122"/>
              </a:rPr>
              <a:t>n</a:t>
            </a:r>
            <a:r>
              <a:rPr lang="zh-CN" altLang="en-US" dirty="0">
                <a:ea typeface="宋体" pitchFamily="2" charset="-122"/>
              </a:rPr>
              <a:t>。</a:t>
            </a:r>
          </a:p>
          <a:p>
            <a:pPr>
              <a:lnSpc>
                <a:spcPct val="120000"/>
              </a:lnSpc>
              <a:buFont typeface="Wingdings" pitchFamily="2" charset="2"/>
              <a:buNone/>
            </a:pPr>
            <a:r>
              <a:rPr lang="zh-CN" altLang="en-US" dirty="0">
                <a:ea typeface="宋体" pitchFamily="2" charset="-122"/>
              </a:rPr>
              <a:t>	若</a:t>
            </a:r>
            <a:r>
              <a:rPr lang="en-US" altLang="zh-CN" dirty="0">
                <a:ea typeface="宋体" pitchFamily="2" charset="-122"/>
              </a:rPr>
              <a:t>F</a:t>
            </a:r>
            <a:r>
              <a:rPr lang="zh-CN" altLang="en-US" dirty="0">
                <a:ea typeface="宋体" pitchFamily="2" charset="-122"/>
              </a:rPr>
              <a:t>中有不属于</a:t>
            </a:r>
            <a:r>
              <a:rPr lang="en-US" altLang="zh-CN" i="1" dirty="0">
                <a:ea typeface="宋体" pitchFamily="2" charset="-122"/>
              </a:rPr>
              <a:t>A</a:t>
            </a:r>
            <a:r>
              <a:rPr lang="en-US" altLang="zh-CN" baseline="-25000" dirty="0">
                <a:ea typeface="宋体" pitchFamily="2" charset="-122"/>
              </a:rPr>
              <a:t>1</a:t>
            </a:r>
            <a:r>
              <a:rPr lang="zh-CN" altLang="en-US" dirty="0">
                <a:ea typeface="宋体" pitchFamily="2" charset="-122"/>
              </a:rPr>
              <a:t>，</a:t>
            </a:r>
            <a:r>
              <a:rPr lang="en-US" altLang="zh-CN" dirty="0">
                <a:ea typeface="宋体" pitchFamily="2" charset="-122"/>
              </a:rPr>
              <a:t>…</a:t>
            </a:r>
            <a:r>
              <a:rPr lang="zh-CN" altLang="en-US" dirty="0">
                <a:ea typeface="宋体" pitchFamily="2" charset="-122"/>
              </a:rPr>
              <a:t>，</a:t>
            </a:r>
            <a:r>
              <a:rPr lang="en-US" altLang="zh-CN" i="1" dirty="0">
                <a:ea typeface="宋体" pitchFamily="2" charset="-122"/>
              </a:rPr>
              <a:t>A</a:t>
            </a:r>
            <a:r>
              <a:rPr lang="en-US" altLang="zh-CN" i="1" baseline="-25000" dirty="0">
                <a:ea typeface="宋体" pitchFamily="2" charset="-122"/>
              </a:rPr>
              <a:t>n</a:t>
            </a:r>
            <a:r>
              <a:rPr lang="zh-CN" altLang="en-US" dirty="0">
                <a:ea typeface="宋体" pitchFamily="2" charset="-122"/>
              </a:rPr>
              <a:t>的属性</a:t>
            </a:r>
            <a:r>
              <a:rPr lang="en-US" altLang="zh-CN" i="1" dirty="0">
                <a:ea typeface="宋体" pitchFamily="2" charset="-122"/>
              </a:rPr>
              <a:t>B</a:t>
            </a:r>
            <a:r>
              <a:rPr lang="en-US" altLang="zh-CN" baseline="-25000" dirty="0">
                <a:ea typeface="宋体" pitchFamily="2" charset="-122"/>
              </a:rPr>
              <a:t>1</a:t>
            </a:r>
            <a:r>
              <a:rPr lang="zh-CN" altLang="en-US" dirty="0">
                <a:ea typeface="宋体" pitchFamily="2" charset="-122"/>
              </a:rPr>
              <a:t>，</a:t>
            </a:r>
            <a:r>
              <a:rPr lang="en-US" altLang="zh-CN" dirty="0">
                <a:ea typeface="宋体" pitchFamily="2" charset="-122"/>
              </a:rPr>
              <a:t>…</a:t>
            </a:r>
            <a:r>
              <a:rPr lang="zh-CN" altLang="en-US" dirty="0">
                <a:ea typeface="宋体" pitchFamily="2" charset="-122"/>
              </a:rPr>
              <a:t>，</a:t>
            </a:r>
            <a:r>
              <a:rPr lang="en-US" altLang="zh-CN" i="1" dirty="0" err="1">
                <a:ea typeface="宋体" pitchFamily="2" charset="-122"/>
              </a:rPr>
              <a:t>B</a:t>
            </a:r>
            <a:r>
              <a:rPr lang="en-US" altLang="zh-CN" i="1" baseline="-25000" dirty="0" err="1">
                <a:ea typeface="宋体" pitchFamily="2" charset="-122"/>
              </a:rPr>
              <a:t>m</a:t>
            </a:r>
            <a:r>
              <a:rPr lang="zh-CN" altLang="en-US" dirty="0">
                <a:ea typeface="宋体" pitchFamily="2" charset="-122"/>
              </a:rPr>
              <a:t>则有更一般的规则：</a:t>
            </a:r>
          </a:p>
          <a:p>
            <a:pPr>
              <a:lnSpc>
                <a:spcPct val="120000"/>
              </a:lnSpc>
              <a:buFont typeface="Wingdings" pitchFamily="2" charset="2"/>
              <a:buNone/>
            </a:pPr>
            <a:r>
              <a:rPr lang="zh-CN" altLang="en-US" dirty="0">
                <a:ea typeface="宋体" pitchFamily="2" charset="-122"/>
              </a:rPr>
              <a:t>                </a:t>
            </a:r>
            <a:r>
              <a:rPr lang="en-US" altLang="zh-CN" dirty="0">
                <a:ea typeface="宋体" pitchFamily="2" charset="-122"/>
              </a:rPr>
              <a:t>(</a:t>
            </a:r>
            <a:r>
              <a:rPr lang="en-US" altLang="zh-CN" dirty="0" err="1">
                <a:ea typeface="宋体" pitchFamily="2" charset="-122"/>
              </a:rPr>
              <a:t>σ</a:t>
            </a:r>
            <a:r>
              <a:rPr lang="en-US" altLang="zh-CN" sz="1400" dirty="0" err="1">
                <a:ea typeface="宋体" pitchFamily="2" charset="-122"/>
              </a:rPr>
              <a:t>F</a:t>
            </a:r>
            <a:r>
              <a:rPr lang="en-US" altLang="zh-CN" dirty="0">
                <a:ea typeface="宋体" pitchFamily="2" charset="-122"/>
              </a:rPr>
              <a:t>(</a:t>
            </a:r>
            <a:r>
              <a:rPr lang="en-US" altLang="zh-CN" i="1" dirty="0">
                <a:ea typeface="宋体" pitchFamily="2" charset="-122"/>
              </a:rPr>
              <a:t>E</a:t>
            </a:r>
            <a:r>
              <a:rPr lang="en-US" altLang="zh-CN" dirty="0">
                <a:ea typeface="宋体" pitchFamily="2" charset="-122"/>
              </a:rPr>
              <a:t>))≡          (</a:t>
            </a:r>
            <a:r>
              <a:rPr lang="en-US" altLang="zh-CN" dirty="0" err="1">
                <a:ea typeface="宋体" pitchFamily="2" charset="-122"/>
              </a:rPr>
              <a:t>σ</a:t>
            </a:r>
            <a:r>
              <a:rPr lang="en-US" altLang="zh-CN" sz="1400" dirty="0" err="1">
                <a:ea typeface="宋体" pitchFamily="2" charset="-122"/>
              </a:rPr>
              <a:t>F</a:t>
            </a:r>
            <a:r>
              <a:rPr lang="en-US" altLang="zh-CN" dirty="0">
                <a:ea typeface="宋体" pitchFamily="2" charset="-122"/>
              </a:rPr>
              <a:t>(                       (</a:t>
            </a:r>
            <a:r>
              <a:rPr lang="en-US" altLang="zh-CN" i="1" dirty="0">
                <a:ea typeface="宋体" pitchFamily="2" charset="-122"/>
              </a:rPr>
              <a:t>E</a:t>
            </a:r>
            <a:r>
              <a:rPr lang="en-US" altLang="zh-CN" dirty="0">
                <a:ea typeface="宋体" pitchFamily="2" charset="-122"/>
              </a:rPr>
              <a:t>)))</a:t>
            </a:r>
          </a:p>
        </p:txBody>
      </p:sp>
      <p:sp>
        <p:nvSpPr>
          <p:cNvPr id="1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450565" name="Rectangle 5"/>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564" name="Object 4"/>
          <p:cNvGraphicFramePr>
            <a:graphicFrameLocks noChangeAspect="1"/>
          </p:cNvGraphicFramePr>
          <p:nvPr/>
        </p:nvGraphicFramePr>
        <p:xfrm>
          <a:off x="1476375" y="2581275"/>
          <a:ext cx="1079500" cy="487363"/>
        </p:xfrm>
        <a:graphic>
          <a:graphicData uri="http://schemas.openxmlformats.org/presentationml/2006/ole">
            <mc:AlternateContent xmlns:mc="http://schemas.openxmlformats.org/markup-compatibility/2006">
              <mc:Choice xmlns:v="urn:schemas-microsoft-com:vml" Requires="v">
                <p:oleObj spid="_x0000_s450644" name="公式" r:id="rId3" imgW="571252" imgH="241195" progId="Equation.3">
                  <p:embed/>
                </p:oleObj>
              </mc:Choice>
              <mc:Fallback>
                <p:oleObj name="公式" r:id="rId3" imgW="571252"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581275"/>
                        <a:ext cx="10795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67" name="Rectangle 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566" name="Object 6"/>
          <p:cNvGraphicFramePr>
            <a:graphicFrameLocks noChangeAspect="1"/>
          </p:cNvGraphicFramePr>
          <p:nvPr/>
        </p:nvGraphicFramePr>
        <p:xfrm>
          <a:off x="3421063" y="2473325"/>
          <a:ext cx="1295400" cy="523875"/>
        </p:xfrm>
        <a:graphic>
          <a:graphicData uri="http://schemas.openxmlformats.org/presentationml/2006/ole">
            <mc:AlternateContent xmlns:mc="http://schemas.openxmlformats.org/markup-compatibility/2006">
              <mc:Choice xmlns:v="urn:schemas-microsoft-com:vml" Requires="v">
                <p:oleObj spid="_x0000_s450645" name="公式" r:id="rId5" imgW="571252" imgH="241195" progId="Equation.3">
                  <p:embed/>
                </p:oleObj>
              </mc:Choice>
              <mc:Fallback>
                <p:oleObj name="公式" r:id="rId5" imgW="571252"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063" y="2473325"/>
                        <a:ext cx="129540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69" name="Rectangle 9"/>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568" name="Object 8"/>
          <p:cNvGraphicFramePr>
            <a:graphicFrameLocks noChangeAspect="1"/>
          </p:cNvGraphicFramePr>
          <p:nvPr>
            <p:extLst>
              <p:ext uri="{D42A27DB-BD31-4B8C-83A1-F6EECF244321}">
                <p14:modId xmlns:p14="http://schemas.microsoft.com/office/powerpoint/2010/main" val="4013867240"/>
              </p:ext>
            </p:extLst>
          </p:nvPr>
        </p:nvGraphicFramePr>
        <p:xfrm>
          <a:off x="1043608" y="5085184"/>
          <a:ext cx="1152525" cy="493713"/>
        </p:xfrm>
        <a:graphic>
          <a:graphicData uri="http://schemas.openxmlformats.org/presentationml/2006/ole">
            <mc:AlternateContent xmlns:mc="http://schemas.openxmlformats.org/markup-compatibility/2006">
              <mc:Choice xmlns:v="urn:schemas-microsoft-com:vml" Requires="v">
                <p:oleObj spid="_x0000_s450646" name="公式" r:id="rId6" imgW="571252" imgH="241195" progId="Equation.3">
                  <p:embed/>
                </p:oleObj>
              </mc:Choice>
              <mc:Fallback>
                <p:oleObj name="公式" r:id="rId6" imgW="571252"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5085184"/>
                        <a:ext cx="115252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71" name="Rectangle 11"/>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570" name="Object 10"/>
          <p:cNvGraphicFramePr>
            <a:graphicFrameLocks noChangeAspect="1"/>
          </p:cNvGraphicFramePr>
          <p:nvPr>
            <p:extLst>
              <p:ext uri="{D42A27DB-BD31-4B8C-83A1-F6EECF244321}">
                <p14:modId xmlns:p14="http://schemas.microsoft.com/office/powerpoint/2010/main" val="1910395428"/>
              </p:ext>
            </p:extLst>
          </p:nvPr>
        </p:nvGraphicFramePr>
        <p:xfrm>
          <a:off x="3635375" y="5013176"/>
          <a:ext cx="936625" cy="471488"/>
        </p:xfrm>
        <a:graphic>
          <a:graphicData uri="http://schemas.openxmlformats.org/presentationml/2006/ole">
            <mc:AlternateContent xmlns:mc="http://schemas.openxmlformats.org/markup-compatibility/2006">
              <mc:Choice xmlns:v="urn:schemas-microsoft-com:vml" Requires="v">
                <p:oleObj spid="_x0000_s450647" name="公式" r:id="rId7" imgW="571252" imgH="241195" progId="Equation.3">
                  <p:embed/>
                </p:oleObj>
              </mc:Choice>
              <mc:Fallback>
                <p:oleObj name="公式" r:id="rId7" imgW="571252" imgH="24119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5013176"/>
                        <a:ext cx="9366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73" name="Rectangle 13"/>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572" name="Object 12"/>
          <p:cNvGraphicFramePr>
            <a:graphicFrameLocks noChangeAspect="1"/>
          </p:cNvGraphicFramePr>
          <p:nvPr>
            <p:extLst>
              <p:ext uri="{D42A27DB-BD31-4B8C-83A1-F6EECF244321}">
                <p14:modId xmlns:p14="http://schemas.microsoft.com/office/powerpoint/2010/main" val="543721185"/>
              </p:ext>
            </p:extLst>
          </p:nvPr>
        </p:nvGraphicFramePr>
        <p:xfrm>
          <a:off x="5364088" y="5013176"/>
          <a:ext cx="2217738" cy="623888"/>
        </p:xfrm>
        <a:graphic>
          <a:graphicData uri="http://schemas.openxmlformats.org/presentationml/2006/ole">
            <mc:AlternateContent xmlns:mc="http://schemas.openxmlformats.org/markup-compatibility/2006">
              <mc:Choice xmlns:v="urn:schemas-microsoft-com:vml" Requires="v">
                <p:oleObj spid="_x0000_s450648" name="公式" r:id="rId8" imgW="1282680" imgH="266400" progId="Equation.3">
                  <p:embed/>
                </p:oleObj>
              </mc:Choice>
              <mc:Fallback>
                <p:oleObj name="公式" r:id="rId8" imgW="1282680" imgH="2664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088" y="5013176"/>
                        <a:ext cx="2217738"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DF803C6A-8765-4D90-82D9-44D589EFB7F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60803" name="Rectangle 3"/>
          <p:cNvSpPr>
            <a:spLocks noGrp="1" noChangeArrowheads="1"/>
          </p:cNvSpPr>
          <p:nvPr>
            <p:ph idx="1"/>
          </p:nvPr>
        </p:nvSpPr>
        <p:spPr/>
        <p:txBody>
          <a:bodyPr/>
          <a:lstStyle/>
          <a:p>
            <a:pPr>
              <a:buFont typeface="Wingdings" pitchFamily="2" charset="2"/>
              <a:buNone/>
            </a:pPr>
            <a:r>
              <a:rPr lang="en-US" altLang="zh-CN" sz="2400">
                <a:ea typeface="宋体" pitchFamily="2" charset="-122"/>
              </a:rPr>
              <a:t>6. </a:t>
            </a:r>
            <a:r>
              <a:rPr lang="zh-CN" altLang="en-US" sz="2400">
                <a:ea typeface="宋体" pitchFamily="2" charset="-122"/>
              </a:rPr>
              <a:t>选择与笛卡尔积的交换律</a:t>
            </a:r>
          </a:p>
          <a:p>
            <a:pPr>
              <a:buFont typeface="Wingdings" pitchFamily="2" charset="2"/>
              <a:buNone/>
            </a:pPr>
            <a:r>
              <a:rPr lang="zh-CN" altLang="en-US" sz="2400">
                <a:ea typeface="宋体" pitchFamily="2" charset="-122"/>
              </a:rPr>
              <a:t>	如果</a:t>
            </a:r>
            <a:r>
              <a:rPr lang="en-US" altLang="zh-CN" sz="2400">
                <a:ea typeface="宋体" pitchFamily="2" charset="-122"/>
              </a:rPr>
              <a:t>F</a:t>
            </a:r>
            <a:r>
              <a:rPr lang="zh-CN" altLang="en-US" sz="2400">
                <a:ea typeface="宋体" pitchFamily="2" charset="-122"/>
              </a:rPr>
              <a:t>中涉及的属性都是</a:t>
            </a:r>
            <a:r>
              <a:rPr lang="en-US" altLang="zh-CN" sz="2400">
                <a:ea typeface="宋体" pitchFamily="2" charset="-122"/>
              </a:rPr>
              <a:t>E</a:t>
            </a:r>
            <a:r>
              <a:rPr lang="en-US" altLang="zh-CN" sz="2400" baseline="-25000">
                <a:ea typeface="宋体" pitchFamily="2" charset="-122"/>
              </a:rPr>
              <a:t>1</a:t>
            </a:r>
            <a:r>
              <a:rPr lang="zh-CN" altLang="en-US" sz="2400">
                <a:ea typeface="宋体" pitchFamily="2" charset="-122"/>
              </a:rPr>
              <a:t>中的属性，则</a:t>
            </a:r>
          </a:p>
          <a:p>
            <a:pPr>
              <a:buFont typeface="Wingdings" pitchFamily="2" charset="2"/>
              <a:buNone/>
            </a:pPr>
            <a:r>
              <a:rPr lang="zh-CN" altLang="en-US" sz="2400">
                <a:ea typeface="宋体" pitchFamily="2" charset="-122"/>
              </a:rPr>
              <a:t>         </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p>
          <a:p>
            <a:pPr>
              <a:buFont typeface="Wingdings" pitchFamily="2" charset="2"/>
              <a:buNone/>
            </a:pPr>
            <a:r>
              <a:rPr lang="en-US" altLang="zh-CN" sz="2400">
                <a:ea typeface="宋体" pitchFamily="2" charset="-122"/>
              </a:rPr>
              <a:t>	</a:t>
            </a:r>
            <a:r>
              <a:rPr lang="zh-CN" altLang="en-US" sz="2400">
                <a:ea typeface="宋体" pitchFamily="2" charset="-122"/>
              </a:rPr>
              <a:t>如果</a:t>
            </a:r>
            <a:r>
              <a:rPr lang="en-US" altLang="zh-CN" sz="2400">
                <a:ea typeface="宋体" pitchFamily="2" charset="-122"/>
              </a:rPr>
              <a:t>F=F</a:t>
            </a:r>
            <a:r>
              <a:rPr lang="en-US" altLang="zh-CN" sz="2400" baseline="-25000">
                <a:ea typeface="宋体" pitchFamily="2" charset="-122"/>
              </a:rPr>
              <a:t>1</a:t>
            </a:r>
            <a:r>
              <a:rPr lang="en-US" altLang="zh-CN" sz="2400">
                <a:ea typeface="宋体" pitchFamily="2" charset="-122"/>
              </a:rPr>
              <a:t>∧F</a:t>
            </a:r>
            <a:r>
              <a:rPr lang="en-US" altLang="zh-CN" sz="2400" baseline="-25000">
                <a:ea typeface="宋体" pitchFamily="2" charset="-122"/>
              </a:rPr>
              <a:t>2</a:t>
            </a:r>
            <a:r>
              <a:rPr lang="zh-CN" altLang="en-US" sz="2400">
                <a:ea typeface="宋体" pitchFamily="2" charset="-122"/>
              </a:rPr>
              <a:t>，并且</a:t>
            </a:r>
            <a:r>
              <a:rPr lang="en-US" altLang="zh-CN" sz="2400">
                <a:ea typeface="宋体" pitchFamily="2" charset="-122"/>
              </a:rPr>
              <a:t>F</a:t>
            </a:r>
            <a:r>
              <a:rPr lang="en-US" altLang="zh-CN" sz="2400" baseline="-25000">
                <a:ea typeface="宋体" pitchFamily="2" charset="-122"/>
              </a:rPr>
              <a:t>1</a:t>
            </a:r>
            <a:r>
              <a:rPr lang="zh-CN" altLang="en-US" sz="2400">
                <a:ea typeface="宋体" pitchFamily="2" charset="-122"/>
              </a:rPr>
              <a:t>只涉及</a:t>
            </a:r>
            <a:r>
              <a:rPr lang="en-US" altLang="zh-CN" sz="2400">
                <a:ea typeface="宋体" pitchFamily="2" charset="-122"/>
              </a:rPr>
              <a:t>E</a:t>
            </a:r>
            <a:r>
              <a:rPr lang="en-US" altLang="zh-CN" sz="2400" baseline="-25000">
                <a:ea typeface="宋体" pitchFamily="2" charset="-122"/>
              </a:rPr>
              <a:t>1</a:t>
            </a:r>
            <a:r>
              <a:rPr lang="zh-CN" altLang="en-US" sz="2400">
                <a:ea typeface="宋体" pitchFamily="2" charset="-122"/>
              </a:rPr>
              <a:t>中的属性，</a:t>
            </a:r>
            <a:r>
              <a:rPr lang="en-US" altLang="zh-CN" sz="2400">
                <a:ea typeface="宋体" pitchFamily="2" charset="-122"/>
              </a:rPr>
              <a:t>F</a:t>
            </a:r>
            <a:r>
              <a:rPr lang="en-US" altLang="zh-CN" sz="2400" baseline="-25000">
                <a:ea typeface="宋体" pitchFamily="2" charset="-122"/>
              </a:rPr>
              <a:t>2</a:t>
            </a:r>
            <a:r>
              <a:rPr lang="zh-CN" altLang="en-US" sz="2400">
                <a:ea typeface="宋体" pitchFamily="2" charset="-122"/>
              </a:rPr>
              <a:t>只涉及</a:t>
            </a:r>
            <a:r>
              <a:rPr lang="en-US" altLang="zh-CN" sz="2400">
                <a:ea typeface="宋体" pitchFamily="2" charset="-122"/>
              </a:rPr>
              <a:t>E</a:t>
            </a:r>
            <a:r>
              <a:rPr lang="en-US" altLang="zh-CN" sz="2400" baseline="-25000">
                <a:ea typeface="宋体" pitchFamily="2" charset="-122"/>
              </a:rPr>
              <a:t>2</a:t>
            </a:r>
            <a:r>
              <a:rPr lang="zh-CN" altLang="en-US" sz="2400">
                <a:ea typeface="宋体" pitchFamily="2" charset="-122"/>
              </a:rPr>
              <a:t>中的属性，则由上面的等价变换规则</a:t>
            </a:r>
            <a:r>
              <a:rPr lang="en-US" altLang="zh-CN" sz="2400">
                <a:ea typeface="宋体" pitchFamily="2" charset="-122"/>
              </a:rPr>
              <a:t>1</a:t>
            </a:r>
            <a:r>
              <a:rPr lang="zh-CN" altLang="en-US" sz="2400">
                <a:ea typeface="宋体" pitchFamily="2" charset="-122"/>
              </a:rPr>
              <a:t>，</a:t>
            </a:r>
            <a:r>
              <a:rPr lang="en-US" altLang="zh-CN" sz="2400">
                <a:ea typeface="宋体" pitchFamily="2" charset="-122"/>
              </a:rPr>
              <a:t>4</a:t>
            </a:r>
            <a:r>
              <a:rPr lang="zh-CN" altLang="en-US" sz="2400">
                <a:ea typeface="宋体" pitchFamily="2" charset="-122"/>
              </a:rPr>
              <a:t>，</a:t>
            </a:r>
            <a:r>
              <a:rPr lang="en-US" altLang="zh-CN" sz="2400">
                <a:ea typeface="宋体" pitchFamily="2" charset="-122"/>
              </a:rPr>
              <a:t>6</a:t>
            </a:r>
            <a:r>
              <a:rPr lang="zh-CN" altLang="en-US" sz="2400">
                <a:ea typeface="宋体" pitchFamily="2" charset="-122"/>
              </a:rPr>
              <a:t>可推出：</a:t>
            </a:r>
          </a:p>
          <a:p>
            <a:pPr>
              <a:buFont typeface="Wingdings" pitchFamily="2" charset="2"/>
              <a:buNone/>
            </a:pPr>
            <a:r>
              <a:rPr lang="zh-CN" altLang="en-US" sz="2400">
                <a:ea typeface="宋体" pitchFamily="2" charset="-122"/>
              </a:rPr>
              <a:t>         </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buFont typeface="Wingdings" pitchFamily="2" charset="2"/>
              <a:buNone/>
            </a:pPr>
            <a:r>
              <a:rPr lang="en-US" altLang="zh-CN" sz="2400">
                <a:ea typeface="宋体" pitchFamily="2" charset="-122"/>
              </a:rPr>
              <a:t>	</a:t>
            </a:r>
            <a:r>
              <a:rPr lang="zh-CN" altLang="en-US" sz="2400">
                <a:ea typeface="宋体" pitchFamily="2" charset="-122"/>
              </a:rPr>
              <a:t>若</a:t>
            </a:r>
            <a:r>
              <a:rPr lang="en-US" altLang="zh-CN" sz="2400">
                <a:ea typeface="宋体" pitchFamily="2" charset="-122"/>
              </a:rPr>
              <a:t>F</a:t>
            </a:r>
            <a:r>
              <a:rPr lang="en-US" altLang="zh-CN" sz="2400" baseline="-25000">
                <a:ea typeface="宋体" pitchFamily="2" charset="-122"/>
              </a:rPr>
              <a:t>1</a:t>
            </a:r>
            <a:r>
              <a:rPr lang="zh-CN" altLang="en-US" sz="2400">
                <a:ea typeface="宋体" pitchFamily="2" charset="-122"/>
              </a:rPr>
              <a:t>只涉及</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中的属性，</a:t>
            </a:r>
            <a:r>
              <a:rPr lang="en-US" altLang="zh-CN" sz="2400">
                <a:ea typeface="宋体" pitchFamily="2" charset="-122"/>
              </a:rPr>
              <a:t>F</a:t>
            </a:r>
            <a:r>
              <a:rPr lang="en-US" altLang="zh-CN" sz="2400" baseline="-25000">
                <a:ea typeface="宋体" pitchFamily="2" charset="-122"/>
              </a:rPr>
              <a:t>2</a:t>
            </a:r>
            <a:r>
              <a:rPr lang="zh-CN" altLang="en-US" sz="2400">
                <a:ea typeface="宋体" pitchFamily="2" charset="-122"/>
              </a:rPr>
              <a:t>涉及</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和</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两者的属性，则仍有</a:t>
            </a:r>
          </a:p>
          <a:p>
            <a:pPr>
              <a:buFont typeface="Wingdings" pitchFamily="2" charset="2"/>
              <a:buNone/>
            </a:pPr>
            <a:r>
              <a:rPr lang="zh-CN" altLang="en-US" sz="2400">
                <a:ea typeface="宋体" pitchFamily="2" charset="-122"/>
              </a:rPr>
              <a:t>        </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      (     (</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buFont typeface="Wingdings" pitchFamily="2" charset="2"/>
              <a:buNone/>
            </a:pPr>
            <a:r>
              <a:rPr lang="en-US" altLang="zh-CN" sz="2400">
                <a:ea typeface="宋体" pitchFamily="2" charset="-122"/>
              </a:rPr>
              <a:t>	</a:t>
            </a:r>
            <a:r>
              <a:rPr lang="zh-CN" altLang="en-US" sz="2400">
                <a:ea typeface="宋体" pitchFamily="2" charset="-122"/>
              </a:rPr>
              <a:t>它使部分选择在笛卡尔积前先做。 </a:t>
            </a:r>
          </a:p>
        </p:txBody>
      </p:sp>
      <p:sp>
        <p:nvSpPr>
          <p:cNvPr id="17"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460805" name="Rectangle 5"/>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04" name="Object 4"/>
          <p:cNvGraphicFramePr>
            <a:graphicFrameLocks noChangeAspect="1"/>
          </p:cNvGraphicFramePr>
          <p:nvPr>
            <p:extLst>
              <p:ext uri="{D42A27DB-BD31-4B8C-83A1-F6EECF244321}">
                <p14:modId xmlns:p14="http://schemas.microsoft.com/office/powerpoint/2010/main" val="2696998528"/>
              </p:ext>
            </p:extLst>
          </p:nvPr>
        </p:nvGraphicFramePr>
        <p:xfrm>
          <a:off x="2627784" y="3717032"/>
          <a:ext cx="503237" cy="503238"/>
        </p:xfrm>
        <a:graphic>
          <a:graphicData uri="http://schemas.openxmlformats.org/presentationml/2006/ole">
            <mc:AlternateContent xmlns:mc="http://schemas.openxmlformats.org/markup-compatibility/2006">
              <mc:Choice xmlns:v="urn:schemas-microsoft-com:vml" Requires="v">
                <p:oleObj spid="_x0000_s460928" name="公式" r:id="rId3" imgW="241195" imgH="241195" progId="Equation.3">
                  <p:embed/>
                </p:oleObj>
              </mc:Choice>
              <mc:Fallback>
                <p:oleObj name="公式" r:id="rId3" imgW="241195"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717032"/>
                        <a:ext cx="5032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07" name="Rectangle 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06" name="Object 6"/>
          <p:cNvGraphicFramePr>
            <a:graphicFrameLocks noChangeAspect="1"/>
          </p:cNvGraphicFramePr>
          <p:nvPr>
            <p:extLst>
              <p:ext uri="{D42A27DB-BD31-4B8C-83A1-F6EECF244321}">
                <p14:modId xmlns:p14="http://schemas.microsoft.com/office/powerpoint/2010/main" val="3112943069"/>
              </p:ext>
            </p:extLst>
          </p:nvPr>
        </p:nvGraphicFramePr>
        <p:xfrm>
          <a:off x="3851920" y="3717032"/>
          <a:ext cx="503238" cy="490537"/>
        </p:xfrm>
        <a:graphic>
          <a:graphicData uri="http://schemas.openxmlformats.org/presentationml/2006/ole">
            <mc:AlternateContent xmlns:mc="http://schemas.openxmlformats.org/markup-compatibility/2006">
              <mc:Choice xmlns:v="urn:schemas-microsoft-com:vml" Requires="v">
                <p:oleObj spid="_x0000_s460929" name="公式" r:id="rId5" imgW="253890" imgH="241195" progId="Equation.3">
                  <p:embed/>
                </p:oleObj>
              </mc:Choice>
              <mc:Fallback>
                <p:oleObj name="公式" r:id="rId5" imgW="253890"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3717032"/>
                        <a:ext cx="50323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09" name="Rectangle 9"/>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08" name="Object 8"/>
          <p:cNvGraphicFramePr>
            <a:graphicFrameLocks noChangeAspect="1"/>
          </p:cNvGraphicFramePr>
          <p:nvPr>
            <p:extLst>
              <p:ext uri="{D42A27DB-BD31-4B8C-83A1-F6EECF244321}">
                <p14:modId xmlns:p14="http://schemas.microsoft.com/office/powerpoint/2010/main" val="566260734"/>
              </p:ext>
            </p:extLst>
          </p:nvPr>
        </p:nvGraphicFramePr>
        <p:xfrm>
          <a:off x="2555776" y="4941168"/>
          <a:ext cx="503237" cy="490537"/>
        </p:xfrm>
        <a:graphic>
          <a:graphicData uri="http://schemas.openxmlformats.org/presentationml/2006/ole">
            <mc:AlternateContent xmlns:mc="http://schemas.openxmlformats.org/markup-compatibility/2006">
              <mc:Choice xmlns:v="urn:schemas-microsoft-com:vml" Requires="v">
                <p:oleObj spid="_x0000_s460930" name="公式" r:id="rId7" imgW="253890" imgH="241195" progId="Equation.3">
                  <p:embed/>
                </p:oleObj>
              </mc:Choice>
              <mc:Fallback>
                <p:oleObj name="公式" r:id="rId7" imgW="253890" imgH="24119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4941168"/>
                        <a:ext cx="503237"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11" name="Rectangle 11"/>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10" name="Object 10"/>
          <p:cNvGraphicFramePr>
            <a:graphicFrameLocks noChangeAspect="1"/>
          </p:cNvGraphicFramePr>
          <p:nvPr>
            <p:extLst>
              <p:ext uri="{D42A27DB-BD31-4B8C-83A1-F6EECF244321}">
                <p14:modId xmlns:p14="http://schemas.microsoft.com/office/powerpoint/2010/main" val="4031516506"/>
              </p:ext>
            </p:extLst>
          </p:nvPr>
        </p:nvGraphicFramePr>
        <p:xfrm>
          <a:off x="3131840" y="5013176"/>
          <a:ext cx="503238" cy="503237"/>
        </p:xfrm>
        <a:graphic>
          <a:graphicData uri="http://schemas.openxmlformats.org/presentationml/2006/ole">
            <mc:AlternateContent xmlns:mc="http://schemas.openxmlformats.org/markup-compatibility/2006">
              <mc:Choice xmlns:v="urn:schemas-microsoft-com:vml" Requires="v">
                <p:oleObj spid="_x0000_s460931" name="公式" r:id="rId8" imgW="241195" imgH="241195" progId="Equation.3">
                  <p:embed/>
                </p:oleObj>
              </mc:Choice>
              <mc:Fallback>
                <p:oleObj name="公式" r:id="rId8" imgW="241195" imgH="24119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5013176"/>
                        <a:ext cx="5032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12" name="Object 12"/>
          <p:cNvGraphicFramePr>
            <a:graphicFrameLocks noChangeAspect="1"/>
          </p:cNvGraphicFramePr>
          <p:nvPr>
            <p:extLst>
              <p:ext uri="{D42A27DB-BD31-4B8C-83A1-F6EECF244321}">
                <p14:modId xmlns:p14="http://schemas.microsoft.com/office/powerpoint/2010/main" val="688005031"/>
              </p:ext>
            </p:extLst>
          </p:nvPr>
        </p:nvGraphicFramePr>
        <p:xfrm>
          <a:off x="827584" y="2420888"/>
          <a:ext cx="503237" cy="503238"/>
        </p:xfrm>
        <a:graphic>
          <a:graphicData uri="http://schemas.openxmlformats.org/presentationml/2006/ole">
            <mc:AlternateContent xmlns:mc="http://schemas.openxmlformats.org/markup-compatibility/2006">
              <mc:Choice xmlns:v="urn:schemas-microsoft-com:vml" Requires="v">
                <p:oleObj spid="_x0000_s460932" name="公式" r:id="rId9" imgW="215640" imgH="215640" progId="Equation.3">
                  <p:embed/>
                </p:oleObj>
              </mc:Choice>
              <mc:Fallback>
                <p:oleObj name="公式" r:id="rId9" imgW="21564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2420888"/>
                        <a:ext cx="5032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13" name="Object 13"/>
          <p:cNvGraphicFramePr>
            <a:graphicFrameLocks noChangeAspect="1"/>
          </p:cNvGraphicFramePr>
          <p:nvPr>
            <p:extLst>
              <p:ext uri="{D42A27DB-BD31-4B8C-83A1-F6EECF244321}">
                <p14:modId xmlns:p14="http://schemas.microsoft.com/office/powerpoint/2010/main" val="2981437221"/>
              </p:ext>
            </p:extLst>
          </p:nvPr>
        </p:nvGraphicFramePr>
        <p:xfrm>
          <a:off x="2627784" y="2420888"/>
          <a:ext cx="503237" cy="503238"/>
        </p:xfrm>
        <a:graphic>
          <a:graphicData uri="http://schemas.openxmlformats.org/presentationml/2006/ole">
            <mc:AlternateContent xmlns:mc="http://schemas.openxmlformats.org/markup-compatibility/2006">
              <mc:Choice xmlns:v="urn:schemas-microsoft-com:vml" Requires="v">
                <p:oleObj spid="_x0000_s460933" name="公式" r:id="rId11" imgW="215640" imgH="215640" progId="Equation.3">
                  <p:embed/>
                </p:oleObj>
              </mc:Choice>
              <mc:Fallback>
                <p:oleObj name="公式" r:id="rId11" imgW="215640" imgH="2156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784" y="2420888"/>
                        <a:ext cx="5032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14" name="Object 14"/>
          <p:cNvGraphicFramePr>
            <a:graphicFrameLocks noChangeAspect="1"/>
          </p:cNvGraphicFramePr>
          <p:nvPr>
            <p:extLst>
              <p:ext uri="{D42A27DB-BD31-4B8C-83A1-F6EECF244321}">
                <p14:modId xmlns:p14="http://schemas.microsoft.com/office/powerpoint/2010/main" val="1597031650"/>
              </p:ext>
            </p:extLst>
          </p:nvPr>
        </p:nvGraphicFramePr>
        <p:xfrm>
          <a:off x="827584" y="3645024"/>
          <a:ext cx="503237" cy="503238"/>
        </p:xfrm>
        <a:graphic>
          <a:graphicData uri="http://schemas.openxmlformats.org/presentationml/2006/ole">
            <mc:AlternateContent xmlns:mc="http://schemas.openxmlformats.org/markup-compatibility/2006">
              <mc:Choice xmlns:v="urn:schemas-microsoft-com:vml" Requires="v">
                <p:oleObj spid="_x0000_s460934" name="公式" r:id="rId13" imgW="215640" imgH="215640" progId="Equation.3">
                  <p:embed/>
                </p:oleObj>
              </mc:Choice>
              <mc:Fallback>
                <p:oleObj name="公式" r:id="rId13" imgW="215640" imgH="2156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584" y="3645024"/>
                        <a:ext cx="5032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15" name="Object 15"/>
          <p:cNvGraphicFramePr>
            <a:graphicFrameLocks noChangeAspect="1"/>
          </p:cNvGraphicFramePr>
          <p:nvPr>
            <p:extLst>
              <p:ext uri="{D42A27DB-BD31-4B8C-83A1-F6EECF244321}">
                <p14:modId xmlns:p14="http://schemas.microsoft.com/office/powerpoint/2010/main" val="2699288041"/>
              </p:ext>
            </p:extLst>
          </p:nvPr>
        </p:nvGraphicFramePr>
        <p:xfrm>
          <a:off x="755576" y="4941168"/>
          <a:ext cx="503238" cy="503237"/>
        </p:xfrm>
        <a:graphic>
          <a:graphicData uri="http://schemas.openxmlformats.org/presentationml/2006/ole">
            <mc:AlternateContent xmlns:mc="http://schemas.openxmlformats.org/markup-compatibility/2006">
              <mc:Choice xmlns:v="urn:schemas-microsoft-com:vml" Requires="v">
                <p:oleObj spid="_x0000_s460935" name="公式" r:id="rId15" imgW="215640" imgH="215640" progId="Equation.3">
                  <p:embed/>
                </p:oleObj>
              </mc:Choice>
              <mc:Fallback>
                <p:oleObj name="公式" r:id="rId15" imgW="215640" imgH="2156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4941168"/>
                        <a:ext cx="5032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4313825C-737A-4639-B27F-D7AADDFA4E9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54659" name="Rectangle 3"/>
          <p:cNvSpPr>
            <a:spLocks noGrp="1" noChangeArrowheads="1"/>
          </p:cNvSpPr>
          <p:nvPr>
            <p:ph idx="1"/>
          </p:nvPr>
        </p:nvSpPr>
        <p:spPr/>
        <p:txBody>
          <a:bodyPr/>
          <a:lstStyle/>
          <a:p>
            <a:pPr>
              <a:lnSpc>
                <a:spcPct val="110000"/>
              </a:lnSpc>
              <a:buFont typeface="Wingdings" pitchFamily="2" charset="2"/>
              <a:buNone/>
            </a:pPr>
            <a:r>
              <a:rPr lang="en-US" altLang="zh-CN" sz="2400">
                <a:ea typeface="宋体" pitchFamily="2" charset="-122"/>
              </a:rPr>
              <a:t>7. </a:t>
            </a:r>
            <a:r>
              <a:rPr lang="zh-CN" altLang="en-US" sz="2400">
                <a:ea typeface="宋体" pitchFamily="2" charset="-122"/>
              </a:rPr>
              <a:t>选择与并的分配律</a:t>
            </a:r>
          </a:p>
          <a:p>
            <a:pPr>
              <a:lnSpc>
                <a:spcPct val="110000"/>
              </a:lnSpc>
              <a:buFont typeface="Wingdings" pitchFamily="2" charset="2"/>
              <a:buNone/>
            </a:pPr>
            <a:r>
              <a:rPr lang="zh-CN" altLang="en-US" sz="2400">
                <a:ea typeface="宋体" pitchFamily="2" charset="-122"/>
              </a:rPr>
              <a:t>	设</a:t>
            </a:r>
            <a:r>
              <a:rPr lang="en-US" altLang="zh-CN" sz="2400" i="1">
                <a:ea typeface="宋体" pitchFamily="2" charset="-122"/>
              </a:rPr>
              <a:t>E</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有相同的属性名，则</a:t>
            </a:r>
          </a:p>
          <a:p>
            <a:pPr>
              <a:lnSpc>
                <a:spcPct val="110000"/>
              </a:lnSpc>
              <a:buFont typeface="Wingdings" pitchFamily="2" charset="2"/>
              <a:buNone/>
            </a:pPr>
            <a:r>
              <a:rPr lang="zh-CN" altLang="en-US" sz="2400">
                <a:ea typeface="宋体" pitchFamily="2" charset="-122"/>
              </a:rPr>
              <a:t>    </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lnSpc>
                <a:spcPct val="110000"/>
              </a:lnSpc>
              <a:buFont typeface="Wingdings" pitchFamily="2" charset="2"/>
              <a:buNone/>
            </a:pPr>
            <a:r>
              <a:rPr lang="en-US" altLang="zh-CN" sz="2400">
                <a:ea typeface="宋体" pitchFamily="2" charset="-122"/>
              </a:rPr>
              <a:t>8. </a:t>
            </a:r>
            <a:r>
              <a:rPr lang="zh-CN" altLang="en-US" sz="2400">
                <a:ea typeface="宋体" pitchFamily="2" charset="-122"/>
              </a:rPr>
              <a:t>选择与差运算的分配律</a:t>
            </a:r>
          </a:p>
          <a:p>
            <a:pPr>
              <a:lnSpc>
                <a:spcPct val="110000"/>
              </a:lnSpc>
              <a:buFont typeface="Wingdings" pitchFamily="2" charset="2"/>
              <a:buNone/>
            </a:pPr>
            <a:r>
              <a:rPr lang="zh-CN" altLang="en-US" sz="2400">
                <a:ea typeface="宋体" pitchFamily="2" charset="-122"/>
              </a:rPr>
              <a:t>	若</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与</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有相同的属性名，则</a:t>
            </a:r>
          </a:p>
          <a:p>
            <a:pPr>
              <a:lnSpc>
                <a:spcPct val="110000"/>
              </a:lnSpc>
              <a:buFont typeface="Wingdings" pitchFamily="2" charset="2"/>
              <a:buNone/>
            </a:pPr>
            <a:r>
              <a:rPr lang="zh-CN" altLang="en-US" sz="2400">
                <a:ea typeface="宋体" pitchFamily="2" charset="-122"/>
              </a:rPr>
              <a:t>    </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lnSpc>
                <a:spcPct val="110000"/>
              </a:lnSpc>
              <a:buFont typeface="Wingdings" pitchFamily="2" charset="2"/>
              <a:buNone/>
            </a:pPr>
            <a:r>
              <a:rPr lang="en-US" altLang="zh-CN" sz="2400">
                <a:ea typeface="宋体" pitchFamily="2" charset="-122"/>
              </a:rPr>
              <a:t>9. </a:t>
            </a:r>
            <a:r>
              <a:rPr lang="zh-CN" altLang="en-US" sz="2400">
                <a:ea typeface="宋体" pitchFamily="2" charset="-122"/>
              </a:rPr>
              <a:t>选择对自然连接的分配律</a:t>
            </a:r>
          </a:p>
          <a:p>
            <a:pPr>
              <a:lnSpc>
                <a:spcPct val="110000"/>
              </a:lnSpc>
              <a:buFont typeface="Wingdings" pitchFamily="2" charset="2"/>
              <a:buNone/>
            </a:pPr>
            <a:r>
              <a:rPr lang="zh-CN" altLang="en-US" sz="2400">
                <a:ea typeface="宋体" pitchFamily="2" charset="-122"/>
              </a:rPr>
              <a:t>    </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      σ</a:t>
            </a:r>
            <a:r>
              <a:rPr lang="en-US" altLang="zh-CN" sz="2400" baseline="-25000">
                <a:ea typeface="宋体" pitchFamily="2" charset="-122"/>
              </a:rPr>
              <a:t>F</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lnSpc>
                <a:spcPct val="110000"/>
              </a:lnSpc>
              <a:buFont typeface="Wingdings" pitchFamily="2" charset="2"/>
              <a:buNone/>
            </a:pPr>
            <a:r>
              <a:rPr lang="en-US" altLang="zh-CN" sz="2400">
                <a:ea typeface="宋体" pitchFamily="2" charset="-122"/>
              </a:rPr>
              <a:t>    F</a:t>
            </a:r>
            <a:r>
              <a:rPr lang="zh-CN" altLang="en-US" sz="2400">
                <a:ea typeface="宋体" pitchFamily="2" charset="-122"/>
              </a:rPr>
              <a:t>只涉及</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与</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的公共属性</a:t>
            </a:r>
            <a:r>
              <a:rPr lang="zh-CN" altLang="en-US">
                <a:ea typeface="宋体" pitchFamily="2" charset="-122"/>
              </a:rPr>
              <a:t> </a:t>
            </a:r>
          </a:p>
        </p:txBody>
      </p:sp>
      <p:sp>
        <p:nvSpPr>
          <p:cNvPr id="7"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54660" name="Picture 4"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681" y="5227638"/>
            <a:ext cx="360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661" name="Picture 5"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1212" y="5118893"/>
            <a:ext cx="43021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CDEC2184-2CD9-4613-A854-CDFED6F5229F}"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sz="3200">
                <a:ea typeface="宋体" pitchFamily="2" charset="-122"/>
              </a:rPr>
              <a:t>关系代数表达式等价变换规则（续）</a:t>
            </a:r>
          </a:p>
        </p:txBody>
      </p:sp>
      <p:sp>
        <p:nvSpPr>
          <p:cNvPr id="455683" name="Rectangle 3"/>
          <p:cNvSpPr>
            <a:spLocks noGrp="1" noChangeArrowheads="1"/>
          </p:cNvSpPr>
          <p:nvPr>
            <p:ph idx="1"/>
          </p:nvPr>
        </p:nvSpPr>
        <p:spPr/>
        <p:txBody>
          <a:bodyPr/>
          <a:lstStyle/>
          <a:p>
            <a:pPr>
              <a:lnSpc>
                <a:spcPct val="140000"/>
              </a:lnSpc>
              <a:buFont typeface="Wingdings" pitchFamily="2" charset="2"/>
              <a:buNone/>
            </a:pPr>
            <a:r>
              <a:rPr lang="en-US" altLang="zh-CN" sz="2400">
                <a:ea typeface="宋体" pitchFamily="2" charset="-122"/>
              </a:rPr>
              <a:t>10. </a:t>
            </a:r>
            <a:r>
              <a:rPr lang="zh-CN" altLang="en-US" sz="2400">
                <a:ea typeface="宋体" pitchFamily="2" charset="-122"/>
              </a:rPr>
              <a:t>投影与笛卡尔积的分配律</a:t>
            </a:r>
          </a:p>
          <a:p>
            <a:pPr>
              <a:lnSpc>
                <a:spcPct val="140000"/>
              </a:lnSpc>
              <a:buFont typeface="Wingdings" pitchFamily="2" charset="2"/>
              <a:buNone/>
            </a:pPr>
            <a:r>
              <a:rPr lang="zh-CN" altLang="en-US" sz="2400">
                <a:ea typeface="宋体" pitchFamily="2" charset="-122"/>
              </a:rPr>
              <a:t>	设</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和</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是两个关系表达式，</a:t>
            </a:r>
            <a:r>
              <a:rPr lang="en-US" altLang="zh-CN" sz="2400" i="1">
                <a:ea typeface="宋体" pitchFamily="2" charset="-122"/>
              </a:rPr>
              <a:t>A</a:t>
            </a:r>
            <a:r>
              <a:rPr lang="en-US" altLang="zh-CN" sz="2400" baseline="-25000">
                <a:ea typeface="宋体" pitchFamily="2" charset="-122"/>
              </a:rPr>
              <a:t>1</a:t>
            </a:r>
            <a:r>
              <a:rPr lang="zh-CN" altLang="en-US" sz="2400">
                <a:ea typeface="宋体" pitchFamily="2" charset="-122"/>
              </a:rPr>
              <a:t>，</a:t>
            </a:r>
            <a:r>
              <a:rPr lang="en-US" altLang="zh-CN" sz="2400">
                <a:ea typeface="宋体" pitchFamily="2" charset="-122"/>
              </a:rPr>
              <a:t>…</a:t>
            </a:r>
            <a:r>
              <a:rPr lang="zh-CN" altLang="en-US" sz="2400">
                <a:ea typeface="宋体" pitchFamily="2" charset="-122"/>
              </a:rPr>
              <a:t>，</a:t>
            </a:r>
            <a:r>
              <a:rPr lang="en-US" altLang="zh-CN" sz="2400" i="1">
                <a:ea typeface="宋体" pitchFamily="2" charset="-122"/>
              </a:rPr>
              <a:t>A</a:t>
            </a:r>
            <a:r>
              <a:rPr lang="en-US" altLang="zh-CN" sz="2400" baseline="-25000">
                <a:ea typeface="宋体" pitchFamily="2" charset="-122"/>
              </a:rPr>
              <a:t>n</a:t>
            </a:r>
            <a:r>
              <a:rPr lang="zh-CN" altLang="en-US" sz="2400">
                <a:ea typeface="宋体" pitchFamily="2" charset="-122"/>
              </a:rPr>
              <a:t>是</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的属性，</a:t>
            </a:r>
            <a:r>
              <a:rPr lang="en-US" altLang="zh-CN" sz="2400" i="1">
                <a:ea typeface="宋体" pitchFamily="2" charset="-122"/>
              </a:rPr>
              <a:t>B</a:t>
            </a:r>
            <a:r>
              <a:rPr lang="en-US" altLang="zh-CN" sz="2400" baseline="-25000">
                <a:ea typeface="宋体" pitchFamily="2" charset="-122"/>
              </a:rPr>
              <a:t>1</a:t>
            </a:r>
            <a:r>
              <a:rPr lang="zh-CN" altLang="en-US" sz="2400">
                <a:ea typeface="宋体" pitchFamily="2" charset="-122"/>
              </a:rPr>
              <a:t>，</a:t>
            </a:r>
            <a:r>
              <a:rPr lang="en-US" altLang="zh-CN" sz="2400">
                <a:ea typeface="宋体" pitchFamily="2" charset="-122"/>
              </a:rPr>
              <a:t>…</a:t>
            </a:r>
            <a:r>
              <a:rPr lang="zh-CN" altLang="en-US" sz="2400">
                <a:ea typeface="宋体" pitchFamily="2" charset="-122"/>
              </a:rPr>
              <a:t>，</a:t>
            </a:r>
            <a:r>
              <a:rPr lang="en-US" altLang="zh-CN" sz="2400" i="1">
                <a:ea typeface="宋体" pitchFamily="2" charset="-122"/>
              </a:rPr>
              <a:t>B</a:t>
            </a:r>
            <a:r>
              <a:rPr lang="en-US" altLang="zh-CN" sz="2400" baseline="-25000">
                <a:ea typeface="宋体" pitchFamily="2" charset="-122"/>
              </a:rPr>
              <a:t>m</a:t>
            </a:r>
            <a:r>
              <a:rPr lang="zh-CN" altLang="en-US" sz="2400">
                <a:ea typeface="宋体" pitchFamily="2" charset="-122"/>
              </a:rPr>
              <a:t>是</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的属性，则</a:t>
            </a:r>
          </a:p>
          <a:p>
            <a:pPr>
              <a:lnSpc>
                <a:spcPct val="140000"/>
              </a:lnSpc>
              <a:buFont typeface="Wingdings" pitchFamily="2" charset="2"/>
              <a:buNone/>
            </a:pPr>
            <a:r>
              <a:rPr lang="zh-CN" altLang="en-US" sz="2400">
                <a:ea typeface="宋体" pitchFamily="2" charset="-122"/>
              </a:rPr>
              <a:t>                        </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a:p>
            <a:pPr>
              <a:lnSpc>
                <a:spcPct val="140000"/>
              </a:lnSpc>
              <a:buFont typeface="Wingdings" pitchFamily="2" charset="2"/>
              <a:buNone/>
            </a:pPr>
            <a:r>
              <a:rPr lang="en-US" altLang="zh-CN" sz="2400">
                <a:ea typeface="宋体" pitchFamily="2" charset="-122"/>
              </a:rPr>
              <a:t>11. </a:t>
            </a:r>
            <a:r>
              <a:rPr lang="zh-CN" altLang="en-US" sz="2400">
                <a:ea typeface="宋体" pitchFamily="2" charset="-122"/>
              </a:rPr>
              <a:t>投影与并的分配律</a:t>
            </a:r>
          </a:p>
          <a:p>
            <a:pPr>
              <a:lnSpc>
                <a:spcPct val="140000"/>
              </a:lnSpc>
              <a:buFont typeface="Wingdings" pitchFamily="2" charset="2"/>
              <a:buNone/>
            </a:pPr>
            <a:r>
              <a:rPr lang="zh-CN" altLang="en-US" sz="2400">
                <a:ea typeface="宋体" pitchFamily="2" charset="-122"/>
              </a:rPr>
              <a:t>	设</a:t>
            </a:r>
            <a:r>
              <a:rPr lang="en-US" altLang="zh-CN" sz="2400" i="1">
                <a:ea typeface="宋体" pitchFamily="2" charset="-122"/>
              </a:rPr>
              <a:t>E</a:t>
            </a:r>
            <a:r>
              <a:rPr lang="en-US" altLang="zh-CN" sz="2400" baseline="-25000">
                <a:ea typeface="宋体" pitchFamily="2" charset="-122"/>
              </a:rPr>
              <a:t>1</a:t>
            </a:r>
            <a:r>
              <a:rPr lang="zh-CN" altLang="en-US" sz="2400">
                <a:ea typeface="宋体" pitchFamily="2" charset="-122"/>
              </a:rPr>
              <a:t>和</a:t>
            </a:r>
            <a:r>
              <a:rPr lang="en-US" altLang="zh-CN" sz="2400" i="1">
                <a:ea typeface="宋体" pitchFamily="2" charset="-122"/>
              </a:rPr>
              <a:t>E</a:t>
            </a:r>
            <a:r>
              <a:rPr lang="en-US" altLang="zh-CN" sz="2400" baseline="-25000">
                <a:ea typeface="宋体" pitchFamily="2" charset="-122"/>
              </a:rPr>
              <a:t>2</a:t>
            </a:r>
            <a:r>
              <a:rPr lang="zh-CN" altLang="en-US" sz="2400">
                <a:ea typeface="宋体" pitchFamily="2" charset="-122"/>
              </a:rPr>
              <a:t>有相同的属性名，则</a:t>
            </a:r>
          </a:p>
          <a:p>
            <a:pPr>
              <a:lnSpc>
                <a:spcPct val="140000"/>
              </a:lnSpc>
              <a:buFont typeface="Wingdings" pitchFamily="2" charset="2"/>
              <a:buNone/>
            </a:pPr>
            <a:r>
              <a:rPr lang="zh-CN" altLang="en-US" sz="2400">
                <a:ea typeface="宋体" pitchFamily="2" charset="-122"/>
              </a:rPr>
              <a:t>	              </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1</a:t>
            </a:r>
            <a:r>
              <a:rPr lang="en-US" altLang="zh-CN" sz="2400">
                <a:ea typeface="宋体" pitchFamily="2" charset="-122"/>
              </a:rPr>
              <a:t>)∪            (</a:t>
            </a:r>
            <a:r>
              <a:rPr lang="en-US" altLang="zh-CN" sz="2400" i="1">
                <a:ea typeface="宋体" pitchFamily="2" charset="-122"/>
              </a:rPr>
              <a:t>E</a:t>
            </a:r>
            <a:r>
              <a:rPr lang="en-US" altLang="zh-CN" sz="2400" baseline="-25000">
                <a:ea typeface="宋体" pitchFamily="2" charset="-122"/>
              </a:rPr>
              <a:t>2</a:t>
            </a:r>
            <a:r>
              <a:rPr lang="en-US" altLang="zh-CN" sz="2400">
                <a:ea typeface="宋体" pitchFamily="2" charset="-122"/>
              </a:rPr>
              <a:t>)</a:t>
            </a:r>
          </a:p>
        </p:txBody>
      </p:sp>
      <p:sp>
        <p:nvSpPr>
          <p:cNvPr id="17"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455685" name="Rectangle 5"/>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84" name="Object 4"/>
          <p:cNvGraphicFramePr>
            <a:graphicFrameLocks noChangeAspect="1"/>
          </p:cNvGraphicFramePr>
          <p:nvPr>
            <p:extLst>
              <p:ext uri="{D42A27DB-BD31-4B8C-83A1-F6EECF244321}">
                <p14:modId xmlns:p14="http://schemas.microsoft.com/office/powerpoint/2010/main" val="2995622316"/>
              </p:ext>
            </p:extLst>
          </p:nvPr>
        </p:nvGraphicFramePr>
        <p:xfrm>
          <a:off x="755576" y="3306763"/>
          <a:ext cx="1754188" cy="482600"/>
        </p:xfrm>
        <a:graphic>
          <a:graphicData uri="http://schemas.openxmlformats.org/presentationml/2006/ole">
            <mc:AlternateContent xmlns:mc="http://schemas.openxmlformats.org/markup-compatibility/2006">
              <mc:Choice xmlns:v="urn:schemas-microsoft-com:vml" Requires="v">
                <p:oleObj spid="_x0000_s455780" name="公式" r:id="rId3" imgW="1079280" imgH="241200" progId="Equation.3">
                  <p:embed/>
                </p:oleObj>
              </mc:Choice>
              <mc:Fallback>
                <p:oleObj name="公式" r:id="rId3" imgW="10792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306763"/>
                        <a:ext cx="17541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87" name="Rectangle 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86" name="Object 6"/>
          <p:cNvGraphicFramePr>
            <a:graphicFrameLocks noChangeAspect="1"/>
          </p:cNvGraphicFramePr>
          <p:nvPr>
            <p:extLst>
              <p:ext uri="{D42A27DB-BD31-4B8C-83A1-F6EECF244321}">
                <p14:modId xmlns:p14="http://schemas.microsoft.com/office/powerpoint/2010/main" val="1565251889"/>
              </p:ext>
            </p:extLst>
          </p:nvPr>
        </p:nvGraphicFramePr>
        <p:xfrm>
          <a:off x="3923928" y="3294187"/>
          <a:ext cx="957262" cy="504825"/>
        </p:xfrm>
        <a:graphic>
          <a:graphicData uri="http://schemas.openxmlformats.org/presentationml/2006/ole">
            <mc:AlternateContent xmlns:mc="http://schemas.openxmlformats.org/markup-compatibility/2006">
              <mc:Choice xmlns:v="urn:schemas-microsoft-com:vml" Requires="v">
                <p:oleObj spid="_x0000_s455781" name="公式" r:id="rId5" imgW="583920" imgH="241200" progId="Equation.3">
                  <p:embed/>
                </p:oleObj>
              </mc:Choice>
              <mc:Fallback>
                <p:oleObj name="公式" r:id="rId5" imgW="58392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3294187"/>
                        <a:ext cx="9572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89" name="Rectangle 9"/>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88" name="Object 8"/>
          <p:cNvGraphicFramePr>
            <a:graphicFrameLocks noChangeAspect="1"/>
          </p:cNvGraphicFramePr>
          <p:nvPr>
            <p:extLst>
              <p:ext uri="{D42A27DB-BD31-4B8C-83A1-F6EECF244321}">
                <p14:modId xmlns:p14="http://schemas.microsoft.com/office/powerpoint/2010/main" val="2773265256"/>
              </p:ext>
            </p:extLst>
          </p:nvPr>
        </p:nvGraphicFramePr>
        <p:xfrm>
          <a:off x="5580112" y="3328095"/>
          <a:ext cx="1125537" cy="522287"/>
        </p:xfrm>
        <a:graphic>
          <a:graphicData uri="http://schemas.openxmlformats.org/presentationml/2006/ole">
            <mc:AlternateContent xmlns:mc="http://schemas.openxmlformats.org/markup-compatibility/2006">
              <mc:Choice xmlns:v="urn:schemas-microsoft-com:vml" Requires="v">
                <p:oleObj spid="_x0000_s455782" name="公式" r:id="rId7" imgW="609480" imgH="241200" progId="Equation.3">
                  <p:embed/>
                </p:oleObj>
              </mc:Choice>
              <mc:Fallback>
                <p:oleObj name="公式" r:id="rId7" imgW="60948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3328095"/>
                        <a:ext cx="1125537"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91" name="Rectangle 11"/>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90" name="Object 10"/>
          <p:cNvGraphicFramePr>
            <a:graphicFrameLocks noChangeAspect="1"/>
          </p:cNvGraphicFramePr>
          <p:nvPr>
            <p:extLst>
              <p:ext uri="{D42A27DB-BD31-4B8C-83A1-F6EECF244321}">
                <p14:modId xmlns:p14="http://schemas.microsoft.com/office/powerpoint/2010/main" val="555966186"/>
              </p:ext>
            </p:extLst>
          </p:nvPr>
        </p:nvGraphicFramePr>
        <p:xfrm>
          <a:off x="827584" y="5085184"/>
          <a:ext cx="1287463" cy="682625"/>
        </p:xfrm>
        <a:graphic>
          <a:graphicData uri="http://schemas.openxmlformats.org/presentationml/2006/ole">
            <mc:AlternateContent xmlns:mc="http://schemas.openxmlformats.org/markup-compatibility/2006">
              <mc:Choice xmlns:v="urn:schemas-microsoft-com:vml" Requires="v">
                <p:oleObj spid="_x0000_s455783" name="公式" r:id="rId9" imgW="583920" imgH="241200" progId="Equation.3">
                  <p:embed/>
                </p:oleObj>
              </mc:Choice>
              <mc:Fallback>
                <p:oleObj name="公式" r:id="rId9" imgW="583920" imgH="241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5085184"/>
                        <a:ext cx="1287463"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93" name="Rectangle 13"/>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92" name="Object 12"/>
          <p:cNvGraphicFramePr>
            <a:graphicFrameLocks noChangeAspect="1"/>
          </p:cNvGraphicFramePr>
          <p:nvPr>
            <p:extLst>
              <p:ext uri="{D42A27DB-BD31-4B8C-83A1-F6EECF244321}">
                <p14:modId xmlns:p14="http://schemas.microsoft.com/office/powerpoint/2010/main" val="1370804724"/>
              </p:ext>
            </p:extLst>
          </p:nvPr>
        </p:nvGraphicFramePr>
        <p:xfrm>
          <a:off x="3347864" y="5085184"/>
          <a:ext cx="1065212" cy="590550"/>
        </p:xfrm>
        <a:graphic>
          <a:graphicData uri="http://schemas.openxmlformats.org/presentationml/2006/ole">
            <mc:AlternateContent xmlns:mc="http://schemas.openxmlformats.org/markup-compatibility/2006">
              <mc:Choice xmlns:v="urn:schemas-microsoft-com:vml" Requires="v">
                <p:oleObj spid="_x0000_s455784" name="公式" r:id="rId11" imgW="583920" imgH="241200" progId="Equation.3">
                  <p:embed/>
                </p:oleObj>
              </mc:Choice>
              <mc:Fallback>
                <p:oleObj name="公式" r:id="rId11" imgW="583920" imgH="241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864" y="5085184"/>
                        <a:ext cx="10652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5695" name="Rectangle 15"/>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5694" name="Object 14"/>
          <p:cNvGraphicFramePr>
            <a:graphicFrameLocks noChangeAspect="1"/>
          </p:cNvGraphicFramePr>
          <p:nvPr>
            <p:extLst>
              <p:ext uri="{D42A27DB-BD31-4B8C-83A1-F6EECF244321}">
                <p14:modId xmlns:p14="http://schemas.microsoft.com/office/powerpoint/2010/main" val="413507132"/>
              </p:ext>
            </p:extLst>
          </p:nvPr>
        </p:nvGraphicFramePr>
        <p:xfrm>
          <a:off x="5148064" y="5013176"/>
          <a:ext cx="1066800" cy="663575"/>
        </p:xfrm>
        <a:graphic>
          <a:graphicData uri="http://schemas.openxmlformats.org/presentationml/2006/ole">
            <mc:AlternateContent xmlns:mc="http://schemas.openxmlformats.org/markup-compatibility/2006">
              <mc:Choice xmlns:v="urn:schemas-microsoft-com:vml" Requires="v">
                <p:oleObj spid="_x0000_s455785" name="公式" r:id="rId13" imgW="583920" imgH="241200" progId="Equation.3">
                  <p:embed/>
                </p:oleObj>
              </mc:Choice>
              <mc:Fallback>
                <p:oleObj name="公式" r:id="rId13" imgW="58392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064" y="5013176"/>
                        <a:ext cx="10668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B7B75EA3-FD87-4601-9066-E39B9C6BD02D}"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小结</a:t>
            </a:r>
          </a:p>
        </p:txBody>
      </p:sp>
      <p:sp>
        <p:nvSpPr>
          <p:cNvPr id="40963"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t>1-2:   </a:t>
            </a:r>
            <a:r>
              <a:rPr lang="zh-CN" altLang="en-US" smtClean="0">
                <a:solidFill>
                  <a:schemeClr val="accent2"/>
                </a:solidFill>
              </a:rPr>
              <a:t>连接、笛卡尔积</a:t>
            </a:r>
            <a:r>
              <a:rPr lang="zh-CN" altLang="en-US" smtClean="0"/>
              <a:t>的交换律、结合律</a:t>
            </a:r>
          </a:p>
          <a:p>
            <a:pPr algn="just" eaLnBrk="1" hangingPunct="1">
              <a:lnSpc>
                <a:spcPct val="130000"/>
              </a:lnSpc>
              <a:buFont typeface="Wingdings" pitchFamily="2" charset="2"/>
              <a:buNone/>
            </a:pPr>
            <a:r>
              <a:rPr lang="en-US" altLang="zh-CN" smtClean="0"/>
              <a:t>3</a:t>
            </a:r>
            <a:r>
              <a:rPr lang="zh-CN" altLang="en-US" smtClean="0"/>
              <a:t>：    合并或分解</a:t>
            </a:r>
            <a:r>
              <a:rPr lang="zh-CN" altLang="en-US" smtClean="0">
                <a:solidFill>
                  <a:schemeClr val="accent2"/>
                </a:solidFill>
              </a:rPr>
              <a:t>投影</a:t>
            </a:r>
            <a:r>
              <a:rPr lang="zh-CN" altLang="en-US" smtClean="0"/>
              <a:t>运算</a:t>
            </a:r>
          </a:p>
          <a:p>
            <a:pPr algn="just" eaLnBrk="1" hangingPunct="1">
              <a:lnSpc>
                <a:spcPct val="130000"/>
              </a:lnSpc>
              <a:buFont typeface="Wingdings" pitchFamily="2" charset="2"/>
              <a:buNone/>
            </a:pPr>
            <a:r>
              <a:rPr lang="en-US" altLang="zh-CN" smtClean="0"/>
              <a:t>4</a:t>
            </a:r>
            <a:r>
              <a:rPr lang="zh-CN" altLang="en-US" smtClean="0"/>
              <a:t>：    合并或分解</a:t>
            </a:r>
            <a:r>
              <a:rPr lang="zh-CN" altLang="en-US" smtClean="0">
                <a:solidFill>
                  <a:schemeClr val="accent2"/>
                </a:solidFill>
              </a:rPr>
              <a:t>选择</a:t>
            </a:r>
            <a:r>
              <a:rPr lang="zh-CN" altLang="en-US" smtClean="0"/>
              <a:t>运算</a:t>
            </a:r>
          </a:p>
          <a:p>
            <a:pPr algn="just" eaLnBrk="1" hangingPunct="1">
              <a:lnSpc>
                <a:spcPct val="130000"/>
              </a:lnSpc>
              <a:buFont typeface="Wingdings" pitchFamily="2" charset="2"/>
              <a:buNone/>
            </a:pPr>
            <a:r>
              <a:rPr lang="en-US" altLang="zh-CN" smtClean="0"/>
              <a:t>5-9</a:t>
            </a:r>
            <a:r>
              <a:rPr lang="zh-CN" altLang="en-US" smtClean="0"/>
              <a:t>： 选择运算与其他运算交换</a:t>
            </a:r>
          </a:p>
          <a:p>
            <a:pPr eaLnBrk="1" hangingPunct="1">
              <a:lnSpc>
                <a:spcPct val="130000"/>
              </a:lnSpc>
              <a:buFont typeface="Wingdings" pitchFamily="2" charset="2"/>
              <a:buNone/>
            </a:pPr>
            <a:r>
              <a:rPr lang="en-US" altLang="zh-CN" smtClean="0"/>
              <a:t>5</a:t>
            </a:r>
            <a:r>
              <a:rPr lang="zh-CN" altLang="en-US" smtClean="0"/>
              <a:t>，</a:t>
            </a:r>
            <a:r>
              <a:rPr lang="en-US" altLang="zh-CN" smtClean="0"/>
              <a:t>10</a:t>
            </a:r>
            <a:r>
              <a:rPr lang="zh-CN" altLang="en-US" smtClean="0"/>
              <a:t>，</a:t>
            </a:r>
            <a:r>
              <a:rPr lang="en-US" altLang="zh-CN" smtClean="0"/>
              <a:t>11</a:t>
            </a:r>
            <a:r>
              <a:rPr lang="zh-CN" altLang="en-US" smtClean="0"/>
              <a:t>： 投影运算与其他运算交换 </a:t>
            </a:r>
          </a:p>
        </p:txBody>
      </p:sp>
      <p:sp>
        <p:nvSpPr>
          <p:cNvPr id="2" name="日期占位符 1"/>
          <p:cNvSpPr>
            <a:spLocks noGrp="1"/>
          </p:cNvSpPr>
          <p:nvPr>
            <p:ph type="dt" sz="half" idx="10"/>
          </p:nvPr>
        </p:nvSpPr>
        <p:spPr/>
        <p:txBody>
          <a:bodyPr/>
          <a:lstStyle/>
          <a:p>
            <a:pPr>
              <a:defRPr/>
            </a:pPr>
            <a:fld id="{C9BF3D57-D8D6-474B-B82C-132D883D7521}" type="datetime1">
              <a:rPr lang="zh-CN" altLang="en-US" smtClean="0">
                <a:solidFill>
                  <a:srgbClr val="000000"/>
                </a:solidFill>
              </a:rPr>
              <a:t>2017/12/5</a:t>
            </a:fld>
            <a:endParaRPr lang="en-US" altLang="zh-CN">
              <a:solidFill>
                <a:srgbClr val="000000"/>
              </a:solidFill>
            </a:endParaRPr>
          </a:p>
        </p:txBody>
      </p:sp>
      <p:sp>
        <p:nvSpPr>
          <p:cNvPr id="3" name="页脚占位符 2"/>
          <p:cNvSpPr>
            <a:spLocks noGrp="1"/>
          </p:cNvSpPr>
          <p:nvPr>
            <p:ph type="ftr" sz="quarter" idx="11"/>
          </p:nvPr>
        </p:nvSpPr>
        <p:spPr/>
        <p:txBody>
          <a:bodyPr/>
          <a:lstStyle/>
          <a:p>
            <a:pPr>
              <a:defRPr/>
            </a:pPr>
            <a:r>
              <a:rPr lang="en-US" altLang="zh-CN" smtClean="0">
                <a:solidFill>
                  <a:srgbClr val="000000"/>
                </a:solidFill>
              </a:rPr>
              <a:t>An Introduction to Database System / 100</a:t>
            </a:r>
            <a:endParaRPr lang="en-US" altLang="zh-CN">
              <a:solidFill>
                <a:srgbClr val="000000"/>
              </a:solidFill>
            </a:endParaRPr>
          </a:p>
        </p:txBody>
      </p:sp>
      <p:sp>
        <p:nvSpPr>
          <p:cNvPr id="4" name="灯片编号占位符 3"/>
          <p:cNvSpPr>
            <a:spLocks noGrp="1"/>
          </p:cNvSpPr>
          <p:nvPr>
            <p:ph type="sldNum" sz="quarter" idx="12"/>
          </p:nvPr>
        </p:nvSpPr>
        <p:spPr/>
        <p:txBody>
          <a:bodyPr/>
          <a:lstStyle/>
          <a:p>
            <a:pPr>
              <a:defRPr/>
            </a:pPr>
            <a:fld id="{056C913C-DD06-430D-8946-F2ECCE615373}" type="slidenum">
              <a:rPr lang="en-US" altLang="zh-CN" smtClean="0">
                <a:solidFill>
                  <a:srgbClr val="000000"/>
                </a:solidFill>
              </a:rPr>
              <a:pPr>
                <a:defRPr/>
              </a:pPr>
              <a:t>64</a:t>
            </a:fld>
            <a:endParaRPr lang="en-US" altLang="zh-CN">
              <a:solidFill>
                <a:srgbClr val="000000"/>
              </a:solidFill>
            </a:endParaRPr>
          </a:p>
        </p:txBody>
      </p:sp>
    </p:spTree>
    <p:extLst>
      <p:ext uri="{BB962C8B-B14F-4D97-AF65-F5344CB8AC3E}">
        <p14:creationId xmlns:p14="http://schemas.microsoft.com/office/powerpoint/2010/main" val="39115434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sz="3200">
                <a:ea typeface="宋体" pitchFamily="2" charset="-122"/>
              </a:rPr>
              <a:t>9.3 </a:t>
            </a:r>
            <a:r>
              <a:rPr lang="zh-CN" altLang="en-US" sz="3200">
                <a:ea typeface="宋体" pitchFamily="2" charset="-122"/>
              </a:rPr>
              <a:t>代 数 优 化</a:t>
            </a:r>
          </a:p>
        </p:txBody>
      </p:sp>
      <p:sp>
        <p:nvSpPr>
          <p:cNvPr id="467971" name="Rectangle 3"/>
          <p:cNvSpPr>
            <a:spLocks noGrp="1" noChangeArrowheads="1"/>
          </p:cNvSpPr>
          <p:nvPr>
            <p:ph idx="1"/>
          </p:nvPr>
        </p:nvSpPr>
        <p:spPr>
          <a:xfrm>
            <a:off x="457200" y="2205038"/>
            <a:ext cx="8229600" cy="4119562"/>
          </a:xfrm>
        </p:spPr>
        <p:txBody>
          <a:bodyPr/>
          <a:lstStyle/>
          <a:p>
            <a:r>
              <a:rPr lang="en-US" altLang="zh-CN" b="1">
                <a:ea typeface="宋体" pitchFamily="2" charset="-122"/>
              </a:rPr>
              <a:t>9.3.1  </a:t>
            </a:r>
            <a:r>
              <a:rPr lang="zh-CN" altLang="en-US" b="1">
                <a:ea typeface="宋体" pitchFamily="2" charset="-122"/>
              </a:rPr>
              <a:t>关系代数表达式等价变换规则 </a:t>
            </a:r>
          </a:p>
          <a:p>
            <a:endParaRPr lang="zh-CN" altLang="en-US" b="1">
              <a:ea typeface="宋体" pitchFamily="2" charset="-122"/>
            </a:endParaRPr>
          </a:p>
          <a:p>
            <a:r>
              <a:rPr lang="en-US" altLang="zh-CN" b="1">
                <a:solidFill>
                  <a:srgbClr val="3333FF"/>
                </a:solidFill>
                <a:ea typeface="宋体" pitchFamily="2" charset="-122"/>
              </a:rPr>
              <a:t>9.3.2  </a:t>
            </a:r>
            <a:r>
              <a:rPr lang="zh-CN" altLang="en-US" b="1">
                <a:solidFill>
                  <a:srgbClr val="3333FF"/>
                </a:solidFill>
                <a:ea typeface="宋体" pitchFamily="2" charset="-122"/>
              </a:rPr>
              <a:t>查询树的启发式优化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4A5D025C-8064-48B4-AAC4-61DDA59A3BA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sz="3200">
                <a:ea typeface="宋体" pitchFamily="2" charset="-122"/>
              </a:rPr>
              <a:t>9.3.2  </a:t>
            </a:r>
            <a:r>
              <a:rPr lang="zh-CN" altLang="en-US" sz="3200">
                <a:ea typeface="宋体" pitchFamily="2" charset="-122"/>
              </a:rPr>
              <a:t>查询树的启发式优化 </a:t>
            </a:r>
          </a:p>
        </p:txBody>
      </p:sp>
      <p:sp>
        <p:nvSpPr>
          <p:cNvPr id="461827" name="Rectangle 3"/>
          <p:cNvSpPr>
            <a:spLocks noGrp="1" noChangeArrowheads="1"/>
          </p:cNvSpPr>
          <p:nvPr>
            <p:ph idx="1"/>
          </p:nvPr>
        </p:nvSpPr>
        <p:spPr>
          <a:xfrm>
            <a:off x="250825" y="1700213"/>
            <a:ext cx="8713788" cy="4624387"/>
          </a:xfrm>
        </p:spPr>
        <p:txBody>
          <a:bodyPr/>
          <a:lstStyle/>
          <a:p>
            <a:pPr>
              <a:lnSpc>
                <a:spcPct val="140000"/>
              </a:lnSpc>
            </a:pPr>
            <a:r>
              <a:rPr lang="zh-CN" altLang="en-US" b="1">
                <a:ea typeface="宋体" pitchFamily="2" charset="-122"/>
              </a:rPr>
              <a:t>典型的启发式规则：</a:t>
            </a:r>
          </a:p>
          <a:p>
            <a:pPr lvl="1">
              <a:lnSpc>
                <a:spcPct val="140000"/>
              </a:lnSpc>
              <a:buFont typeface="Wingdings" pitchFamily="2" charset="2"/>
              <a:buNone/>
            </a:pPr>
            <a:r>
              <a:rPr lang="en-US" altLang="zh-CN">
                <a:ea typeface="宋体" pitchFamily="2" charset="-122"/>
              </a:rPr>
              <a:t>1. </a:t>
            </a:r>
            <a:r>
              <a:rPr lang="zh-CN" altLang="en-US">
                <a:ea typeface="宋体" pitchFamily="2" charset="-122"/>
              </a:rPr>
              <a:t>选择运算应尽可能先做。在优化策略中这是最重要、最基本的一条</a:t>
            </a:r>
          </a:p>
          <a:p>
            <a:pPr lvl="1">
              <a:lnSpc>
                <a:spcPct val="150000"/>
              </a:lnSpc>
              <a:buFont typeface="Wingdings" pitchFamily="2" charset="2"/>
              <a:buNone/>
            </a:pPr>
            <a:r>
              <a:rPr lang="en-US" altLang="zh-CN">
                <a:ea typeface="宋体" pitchFamily="2" charset="-122"/>
              </a:rPr>
              <a:t>2. </a:t>
            </a:r>
            <a:r>
              <a:rPr lang="zh-CN" altLang="en-US">
                <a:ea typeface="宋体" pitchFamily="2" charset="-122"/>
              </a:rPr>
              <a:t>把投影运算和选择运算同时进行</a:t>
            </a:r>
          </a:p>
          <a:p>
            <a:pPr lvl="2">
              <a:lnSpc>
                <a:spcPct val="150000"/>
              </a:lnSpc>
              <a:buFont typeface="Wingdings" pitchFamily="2" charset="2"/>
              <a:buChar char="Ø"/>
            </a:pPr>
            <a:r>
              <a:rPr lang="zh-CN" altLang="en-US">
                <a:ea typeface="宋体" pitchFamily="2" charset="-122"/>
              </a:rPr>
              <a:t>如有若干投影和选择运算，并且它们都对同一个关系操作，则可以在扫描此关系的同时完成所有的这些运算以避免重复扫描关系</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B291A9B-51BE-46D3-9721-BD212DF4A46F}"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93571" name="Rectangle 3"/>
          <p:cNvSpPr>
            <a:spLocks noGrp="1" noChangeArrowheads="1"/>
          </p:cNvSpPr>
          <p:nvPr>
            <p:ph idx="1"/>
          </p:nvPr>
        </p:nvSpPr>
        <p:spPr>
          <a:xfrm>
            <a:off x="468313" y="1484313"/>
            <a:ext cx="8229600" cy="4608512"/>
          </a:xfrm>
        </p:spPr>
        <p:txBody>
          <a:bodyPr/>
          <a:lstStyle/>
          <a:p>
            <a:pPr lvl="1">
              <a:lnSpc>
                <a:spcPct val="150000"/>
              </a:lnSpc>
              <a:buFont typeface="Wingdings" pitchFamily="2" charset="2"/>
              <a:buNone/>
            </a:pPr>
            <a:r>
              <a:rPr lang="en-US" altLang="zh-CN">
                <a:ea typeface="宋体" pitchFamily="2" charset="-122"/>
              </a:rPr>
              <a:t>3. </a:t>
            </a:r>
            <a:r>
              <a:rPr lang="zh-CN" altLang="en-US">
                <a:ea typeface="宋体" pitchFamily="2" charset="-122"/>
              </a:rPr>
              <a:t>把投影同其前或其后的双目运算结合起来</a:t>
            </a:r>
          </a:p>
          <a:p>
            <a:pPr lvl="1">
              <a:lnSpc>
                <a:spcPct val="150000"/>
              </a:lnSpc>
              <a:buFont typeface="Wingdings" pitchFamily="2" charset="2"/>
              <a:buNone/>
            </a:pPr>
            <a:r>
              <a:rPr lang="en-US" altLang="zh-CN">
                <a:ea typeface="宋体" pitchFamily="2" charset="-122"/>
              </a:rPr>
              <a:t>4. </a:t>
            </a:r>
            <a:r>
              <a:rPr lang="zh-CN" altLang="en-US">
                <a:ea typeface="宋体" pitchFamily="2" charset="-122"/>
              </a:rPr>
              <a:t>把某些选择同在它前面要执行的笛卡尔积结合起来成为一个连接运算</a:t>
            </a:r>
          </a:p>
          <a:p>
            <a:pPr lvl="1">
              <a:lnSpc>
                <a:spcPct val="130000"/>
              </a:lnSpc>
              <a:buFont typeface="Wingdings" pitchFamily="2" charset="2"/>
              <a:buNone/>
            </a:pPr>
            <a:r>
              <a:rPr lang="en-US" altLang="zh-CN">
                <a:ea typeface="宋体" pitchFamily="2" charset="-122"/>
              </a:rPr>
              <a:t>5. </a:t>
            </a:r>
            <a:r>
              <a:rPr lang="zh-CN" altLang="en-US">
                <a:ea typeface="宋体" pitchFamily="2" charset="-122"/>
              </a:rPr>
              <a:t>找出公共子表达式</a:t>
            </a:r>
          </a:p>
          <a:p>
            <a:pPr lvl="2">
              <a:lnSpc>
                <a:spcPct val="130000"/>
              </a:lnSpc>
              <a:buFont typeface="Wingdings" pitchFamily="2" charset="2"/>
              <a:buChar char="Ø"/>
            </a:pPr>
            <a:r>
              <a:rPr lang="zh-CN" altLang="en-US" sz="2000">
                <a:ea typeface="宋体" pitchFamily="2" charset="-122"/>
              </a:rPr>
              <a:t>如果这种重复出现的子表达式的结果不是很大的关系并且从外存中读入这个关系比计算该子表达式的时间少得多，则先计算一次公共子表达式并把结果写入中间文件是合算的</a:t>
            </a:r>
          </a:p>
          <a:p>
            <a:pPr lvl="2">
              <a:lnSpc>
                <a:spcPct val="130000"/>
              </a:lnSpc>
              <a:buFont typeface="Wingdings" pitchFamily="2" charset="2"/>
              <a:buChar char="Ø"/>
            </a:pPr>
            <a:r>
              <a:rPr lang="zh-CN" altLang="en-US" sz="2000">
                <a:ea typeface="宋体" pitchFamily="2" charset="-122"/>
              </a:rPr>
              <a:t>当查询的是视图时，定义视图的表达式就是公共子表达式的情况</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D01D97BC-B542-4E96-8040-315F5AB43193}"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62851" name="Rectangle 3"/>
          <p:cNvSpPr>
            <a:spLocks noGrp="1" noChangeArrowheads="1"/>
          </p:cNvSpPr>
          <p:nvPr>
            <p:ph idx="1"/>
          </p:nvPr>
        </p:nvSpPr>
        <p:spPr/>
        <p:txBody>
          <a:bodyPr/>
          <a:lstStyle/>
          <a:p>
            <a:r>
              <a:rPr lang="zh-CN" altLang="en-US" sz="2400" dirty="0">
                <a:ea typeface="宋体" pitchFamily="2" charset="-122"/>
              </a:rPr>
              <a:t>遵循这些启发式规则，应用</a:t>
            </a:r>
            <a:r>
              <a:rPr lang="en-US" altLang="zh-CN" sz="2400" dirty="0">
                <a:ea typeface="宋体" pitchFamily="2" charset="-122"/>
              </a:rPr>
              <a:t>9.3.1</a:t>
            </a:r>
            <a:r>
              <a:rPr lang="zh-CN" altLang="en-US" sz="2400" dirty="0">
                <a:ea typeface="宋体" pitchFamily="2" charset="-122"/>
              </a:rPr>
              <a:t>的等价变换公式来</a:t>
            </a:r>
            <a:r>
              <a:rPr lang="zh-CN" altLang="en-US" sz="2400" b="1" dirty="0">
                <a:solidFill>
                  <a:srgbClr val="FF0000"/>
                </a:solidFill>
                <a:ea typeface="宋体" pitchFamily="2" charset="-122"/>
              </a:rPr>
              <a:t>优化关系表达式的算法</a:t>
            </a:r>
            <a:r>
              <a:rPr lang="zh-CN" altLang="en-US" sz="2400" dirty="0">
                <a:ea typeface="宋体" pitchFamily="2" charset="-122"/>
              </a:rPr>
              <a:t>。</a:t>
            </a:r>
          </a:p>
          <a:p>
            <a:pPr>
              <a:buFont typeface="Wingdings" pitchFamily="2" charset="2"/>
              <a:buNone/>
            </a:pPr>
            <a:r>
              <a:rPr lang="zh-CN" altLang="en-US" sz="2400" dirty="0">
                <a:ea typeface="宋体" pitchFamily="2" charset="-122"/>
              </a:rPr>
              <a:t>	算法：关系表达式的优化</a:t>
            </a:r>
          </a:p>
          <a:p>
            <a:pPr>
              <a:buFont typeface="Wingdings" pitchFamily="2" charset="2"/>
              <a:buNone/>
            </a:pPr>
            <a:r>
              <a:rPr lang="zh-CN" altLang="en-US" sz="2400" dirty="0">
                <a:ea typeface="宋体" pitchFamily="2" charset="-122"/>
              </a:rPr>
              <a:t>	输入：一个关系表达式的查询树</a:t>
            </a:r>
          </a:p>
          <a:p>
            <a:pPr>
              <a:buFont typeface="Wingdings" pitchFamily="2" charset="2"/>
              <a:buNone/>
            </a:pPr>
            <a:r>
              <a:rPr lang="zh-CN" altLang="en-US" sz="2400" dirty="0">
                <a:ea typeface="宋体" pitchFamily="2" charset="-122"/>
              </a:rPr>
              <a:t>	输出：优化的查询树</a:t>
            </a:r>
          </a:p>
          <a:p>
            <a:pPr>
              <a:buFont typeface="Wingdings" pitchFamily="2" charset="2"/>
              <a:buNone/>
            </a:pPr>
            <a:r>
              <a:rPr lang="zh-CN" altLang="en-US" sz="2400" dirty="0">
                <a:ea typeface="宋体" pitchFamily="2" charset="-122"/>
              </a:rPr>
              <a:t>	方法：</a:t>
            </a:r>
          </a:p>
          <a:p>
            <a:pPr>
              <a:buFont typeface="Wingdings" pitchFamily="2" charset="2"/>
              <a:buNone/>
            </a:pPr>
            <a:r>
              <a:rPr lang="zh-CN" altLang="en-US" sz="2400" dirty="0">
                <a:ea typeface="宋体" pitchFamily="2" charset="-122"/>
              </a:rPr>
              <a:t>	</a:t>
            </a:r>
            <a:r>
              <a:rPr lang="en-US" altLang="zh-CN" sz="2400" dirty="0">
                <a:ea typeface="宋体" pitchFamily="2" charset="-122"/>
              </a:rPr>
              <a:t>(1) </a:t>
            </a:r>
            <a:r>
              <a:rPr lang="zh-CN" altLang="en-US" sz="2400" b="1" dirty="0" smtClean="0">
                <a:solidFill>
                  <a:srgbClr val="FF0000"/>
                </a:solidFill>
                <a:ea typeface="宋体" pitchFamily="2" charset="-122"/>
              </a:rPr>
              <a:t>分解选择</a:t>
            </a:r>
            <a:r>
              <a:rPr lang="zh-CN" altLang="en-US" sz="2400" dirty="0" smtClean="0">
                <a:ea typeface="宋体" pitchFamily="2" charset="-122"/>
              </a:rPr>
              <a:t>，利用</a:t>
            </a:r>
            <a:r>
              <a:rPr lang="zh-CN" altLang="en-US" sz="2400" dirty="0">
                <a:ea typeface="宋体" pitchFamily="2" charset="-122"/>
              </a:rPr>
              <a:t>等价变换规则</a:t>
            </a:r>
            <a:r>
              <a:rPr lang="en-US" altLang="zh-CN" sz="2400" dirty="0">
                <a:ea typeface="宋体" pitchFamily="2" charset="-122"/>
              </a:rPr>
              <a:t>4</a:t>
            </a:r>
            <a:r>
              <a:rPr lang="zh-CN" altLang="en-US" sz="2400" dirty="0">
                <a:ea typeface="宋体" pitchFamily="2" charset="-122"/>
              </a:rPr>
              <a:t>把形如</a:t>
            </a:r>
            <a:r>
              <a:rPr lang="en-US" altLang="zh-CN" sz="2400" dirty="0">
                <a:ea typeface="宋体" pitchFamily="2" charset="-122"/>
              </a:rPr>
              <a:t>σ</a:t>
            </a:r>
            <a:r>
              <a:rPr lang="en-US" altLang="zh-CN" sz="2400" baseline="-25000" dirty="0">
                <a:ea typeface="宋体" pitchFamily="2" charset="-122"/>
              </a:rPr>
              <a:t>F1∧F2∧…∧</a:t>
            </a:r>
            <a:r>
              <a:rPr lang="en-US" altLang="zh-CN" sz="2400" baseline="-25000" dirty="0" err="1">
                <a:ea typeface="宋体" pitchFamily="2" charset="-122"/>
              </a:rPr>
              <a:t>Fn</a:t>
            </a:r>
            <a:r>
              <a:rPr lang="en-US" altLang="zh-CN" sz="2400" dirty="0">
                <a:ea typeface="宋体" pitchFamily="2" charset="-122"/>
              </a:rPr>
              <a:t>(E)</a:t>
            </a:r>
            <a:r>
              <a:rPr lang="zh-CN" altLang="en-US" sz="2400" dirty="0">
                <a:ea typeface="宋体" pitchFamily="2" charset="-122"/>
              </a:rPr>
              <a:t>变换为</a:t>
            </a:r>
            <a:r>
              <a:rPr lang="en-US" altLang="zh-CN" sz="2400" dirty="0">
                <a:ea typeface="宋体" pitchFamily="2" charset="-122"/>
              </a:rPr>
              <a:t>σ</a:t>
            </a:r>
            <a:r>
              <a:rPr lang="en-US" altLang="zh-CN" sz="2400" baseline="-25000" dirty="0">
                <a:ea typeface="宋体" pitchFamily="2" charset="-122"/>
              </a:rPr>
              <a:t>F1</a:t>
            </a:r>
            <a:r>
              <a:rPr lang="en-US" altLang="zh-CN" sz="2400" dirty="0">
                <a:ea typeface="宋体" pitchFamily="2" charset="-122"/>
              </a:rPr>
              <a:t>(σ</a:t>
            </a:r>
            <a:r>
              <a:rPr lang="en-US" altLang="zh-CN" sz="2400" baseline="-25000" dirty="0">
                <a:ea typeface="宋体" pitchFamily="2" charset="-122"/>
              </a:rPr>
              <a:t>F2</a:t>
            </a:r>
            <a:r>
              <a:rPr lang="en-US" altLang="zh-CN" sz="2400" dirty="0">
                <a:ea typeface="宋体" pitchFamily="2" charset="-122"/>
              </a:rPr>
              <a:t>(…(</a:t>
            </a:r>
            <a:r>
              <a:rPr lang="en-US" altLang="zh-CN" sz="2400" dirty="0" err="1">
                <a:ea typeface="宋体" pitchFamily="2" charset="-122"/>
              </a:rPr>
              <a:t>σ</a:t>
            </a:r>
            <a:r>
              <a:rPr lang="en-US" altLang="zh-CN" sz="2400" baseline="-25000" dirty="0" err="1">
                <a:ea typeface="宋体" pitchFamily="2" charset="-122"/>
              </a:rPr>
              <a:t>Fn</a:t>
            </a:r>
            <a:r>
              <a:rPr lang="en-US" altLang="zh-CN" sz="2400" dirty="0">
                <a:ea typeface="宋体" pitchFamily="2" charset="-122"/>
              </a:rPr>
              <a:t>(E))…))</a:t>
            </a:r>
            <a:r>
              <a:rPr lang="zh-CN" altLang="en-US" sz="2400" dirty="0">
                <a:ea typeface="宋体" pitchFamily="2" charset="-122"/>
              </a:rPr>
              <a:t>。</a:t>
            </a:r>
          </a:p>
          <a:p>
            <a:pPr>
              <a:buFont typeface="Wingdings" pitchFamily="2" charset="2"/>
              <a:buNone/>
            </a:pPr>
            <a:r>
              <a:rPr lang="zh-CN" altLang="en-US" sz="2400" dirty="0">
                <a:ea typeface="宋体" pitchFamily="2" charset="-122"/>
              </a:rPr>
              <a:t>	</a:t>
            </a:r>
            <a:r>
              <a:rPr lang="en-US" altLang="zh-CN" sz="2400" dirty="0">
                <a:ea typeface="宋体" pitchFamily="2" charset="-122"/>
              </a:rPr>
              <a:t>(2) </a:t>
            </a:r>
            <a:r>
              <a:rPr lang="zh-CN" altLang="en-US" sz="2400" dirty="0">
                <a:ea typeface="宋体" pitchFamily="2" charset="-122"/>
              </a:rPr>
              <a:t>对每一个</a:t>
            </a:r>
            <a:r>
              <a:rPr lang="zh-CN" altLang="en-US" sz="2400" b="1" dirty="0">
                <a:solidFill>
                  <a:srgbClr val="FF0000"/>
                </a:solidFill>
                <a:ea typeface="宋体" pitchFamily="2" charset="-122"/>
              </a:rPr>
              <a:t>选择</a:t>
            </a:r>
            <a:r>
              <a:rPr lang="zh-CN" altLang="en-US" sz="2400" dirty="0">
                <a:ea typeface="宋体" pitchFamily="2" charset="-122"/>
              </a:rPr>
              <a:t>，利用等价变换规则</a:t>
            </a:r>
            <a:r>
              <a:rPr lang="en-US" altLang="zh-CN" sz="2400" dirty="0">
                <a:ea typeface="宋体" pitchFamily="2" charset="-122"/>
              </a:rPr>
              <a:t>4</a:t>
            </a:r>
            <a:r>
              <a:rPr lang="zh-CN" altLang="en-US" sz="2400" dirty="0">
                <a:ea typeface="宋体" pitchFamily="2" charset="-122"/>
              </a:rPr>
              <a:t>～</a:t>
            </a:r>
            <a:r>
              <a:rPr lang="en-US" altLang="zh-CN" sz="2400" dirty="0">
                <a:ea typeface="宋体" pitchFamily="2" charset="-122"/>
              </a:rPr>
              <a:t>9</a:t>
            </a:r>
            <a:r>
              <a:rPr lang="zh-CN" altLang="en-US" sz="2400" dirty="0">
                <a:ea typeface="宋体" pitchFamily="2" charset="-122"/>
              </a:rPr>
              <a:t>尽可能把它</a:t>
            </a:r>
            <a:r>
              <a:rPr lang="zh-CN" altLang="en-US" sz="2400" b="1" dirty="0">
                <a:ea typeface="宋体" pitchFamily="2" charset="-122"/>
              </a:rPr>
              <a:t>移到树的叶端</a:t>
            </a:r>
            <a:r>
              <a:rPr lang="zh-CN" altLang="en-US" sz="2400" dirty="0">
                <a:ea typeface="宋体" pitchFamily="2" charset="-122"/>
              </a:rPr>
              <a:t>。</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7D7D17AF-296B-475A-A2B2-A2A5C08D80D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63875" name="Rectangle 3"/>
          <p:cNvSpPr>
            <a:spLocks noGrp="1" noChangeArrowheads="1"/>
          </p:cNvSpPr>
          <p:nvPr>
            <p:ph idx="1"/>
          </p:nvPr>
        </p:nvSpPr>
        <p:spPr/>
        <p:txBody>
          <a:bodyPr/>
          <a:lstStyle/>
          <a:p>
            <a:pPr>
              <a:lnSpc>
                <a:spcPct val="130000"/>
              </a:lnSpc>
              <a:buFont typeface="Wingdings" pitchFamily="2" charset="2"/>
              <a:buNone/>
            </a:pPr>
            <a:r>
              <a:rPr lang="en-US" altLang="zh-CN" sz="2200" dirty="0">
                <a:ea typeface="宋体" pitchFamily="2" charset="-122"/>
              </a:rPr>
              <a:t>	(3) </a:t>
            </a:r>
            <a:r>
              <a:rPr lang="zh-CN" altLang="en-US" sz="2200" dirty="0">
                <a:ea typeface="宋体" pitchFamily="2" charset="-122"/>
              </a:rPr>
              <a:t>对每一个</a:t>
            </a:r>
            <a:r>
              <a:rPr lang="zh-CN" altLang="en-US" sz="2200" b="1" dirty="0">
                <a:solidFill>
                  <a:srgbClr val="FF0000"/>
                </a:solidFill>
                <a:ea typeface="宋体" pitchFamily="2" charset="-122"/>
              </a:rPr>
              <a:t>投影</a:t>
            </a:r>
            <a:r>
              <a:rPr lang="zh-CN" altLang="en-US" sz="2200" dirty="0">
                <a:ea typeface="宋体" pitchFamily="2" charset="-122"/>
              </a:rPr>
              <a:t>利用等价变换规则</a:t>
            </a:r>
            <a:r>
              <a:rPr lang="en-US" altLang="zh-CN" sz="2200" dirty="0">
                <a:ea typeface="宋体" pitchFamily="2" charset="-122"/>
              </a:rPr>
              <a:t>3</a:t>
            </a:r>
            <a:r>
              <a:rPr lang="zh-CN" altLang="en-US" sz="2200" dirty="0">
                <a:ea typeface="宋体" pitchFamily="2" charset="-122"/>
              </a:rPr>
              <a:t>，</a:t>
            </a:r>
            <a:r>
              <a:rPr lang="en-US" altLang="zh-CN" sz="2200" dirty="0">
                <a:ea typeface="宋体" pitchFamily="2" charset="-122"/>
              </a:rPr>
              <a:t>5</a:t>
            </a:r>
            <a:r>
              <a:rPr lang="zh-CN" altLang="en-US" sz="2200" dirty="0">
                <a:ea typeface="宋体" pitchFamily="2" charset="-122"/>
              </a:rPr>
              <a:t>，</a:t>
            </a:r>
            <a:r>
              <a:rPr lang="en-US" altLang="zh-CN" sz="2200" dirty="0">
                <a:ea typeface="宋体" pitchFamily="2" charset="-122"/>
              </a:rPr>
              <a:t>10</a:t>
            </a:r>
            <a:r>
              <a:rPr lang="zh-CN" altLang="en-US" sz="2200" dirty="0">
                <a:ea typeface="宋体" pitchFamily="2" charset="-122"/>
              </a:rPr>
              <a:t>，</a:t>
            </a:r>
            <a:r>
              <a:rPr lang="en-US" altLang="zh-CN" sz="2200" dirty="0">
                <a:ea typeface="宋体" pitchFamily="2" charset="-122"/>
              </a:rPr>
              <a:t>11</a:t>
            </a:r>
            <a:r>
              <a:rPr lang="zh-CN" altLang="en-US" sz="2200" dirty="0">
                <a:ea typeface="宋体" pitchFamily="2" charset="-122"/>
              </a:rPr>
              <a:t>中的一般形式尽可能把它</a:t>
            </a:r>
            <a:r>
              <a:rPr lang="zh-CN" altLang="en-US" sz="2200" b="1" dirty="0">
                <a:solidFill>
                  <a:srgbClr val="FF0000"/>
                </a:solidFill>
                <a:ea typeface="宋体" pitchFamily="2" charset="-122"/>
              </a:rPr>
              <a:t>移向树的叶端</a:t>
            </a:r>
            <a:r>
              <a:rPr lang="zh-CN" altLang="en-US" sz="2200" dirty="0">
                <a:ea typeface="宋体" pitchFamily="2" charset="-122"/>
              </a:rPr>
              <a:t>。</a:t>
            </a:r>
          </a:p>
          <a:p>
            <a:pPr lvl="1">
              <a:lnSpc>
                <a:spcPct val="130000"/>
              </a:lnSpc>
            </a:pPr>
            <a:r>
              <a:rPr lang="zh-CN" altLang="en-US" sz="2200" dirty="0">
                <a:ea typeface="宋体" pitchFamily="2" charset="-122"/>
              </a:rPr>
              <a:t>注意： </a:t>
            </a:r>
          </a:p>
          <a:p>
            <a:pPr lvl="2">
              <a:lnSpc>
                <a:spcPct val="130000"/>
              </a:lnSpc>
              <a:buFont typeface="Wingdings" pitchFamily="2" charset="2"/>
              <a:buChar char="Ø"/>
            </a:pPr>
            <a:r>
              <a:rPr lang="zh-CN" altLang="en-US" dirty="0">
                <a:ea typeface="宋体" pitchFamily="2" charset="-122"/>
              </a:rPr>
              <a:t>等价变换规则</a:t>
            </a:r>
            <a:r>
              <a:rPr lang="en-US" altLang="zh-CN" dirty="0">
                <a:ea typeface="宋体" pitchFamily="2" charset="-122"/>
              </a:rPr>
              <a:t>3</a:t>
            </a:r>
            <a:r>
              <a:rPr lang="zh-CN" altLang="en-US" dirty="0">
                <a:ea typeface="宋体" pitchFamily="2" charset="-122"/>
              </a:rPr>
              <a:t>使一些投影消失</a:t>
            </a:r>
          </a:p>
          <a:p>
            <a:pPr lvl="2">
              <a:lnSpc>
                <a:spcPct val="130000"/>
              </a:lnSpc>
              <a:buFont typeface="Wingdings" pitchFamily="2" charset="2"/>
              <a:buChar char="Ø"/>
            </a:pPr>
            <a:r>
              <a:rPr lang="zh-CN" altLang="en-US" dirty="0">
                <a:ea typeface="宋体" pitchFamily="2" charset="-122"/>
              </a:rPr>
              <a:t>规则</a:t>
            </a:r>
            <a:r>
              <a:rPr lang="en-US" altLang="zh-CN" dirty="0">
                <a:ea typeface="宋体" pitchFamily="2" charset="-122"/>
              </a:rPr>
              <a:t>5</a:t>
            </a:r>
            <a:r>
              <a:rPr lang="zh-CN" altLang="en-US" dirty="0">
                <a:ea typeface="宋体" pitchFamily="2" charset="-122"/>
              </a:rPr>
              <a:t>把一个投影分裂为两个，其中一个有可能被移向树的叶端 </a:t>
            </a:r>
          </a:p>
          <a:p>
            <a:pPr>
              <a:lnSpc>
                <a:spcPct val="130000"/>
              </a:lnSpc>
              <a:buFont typeface="Wingdings" pitchFamily="2" charset="2"/>
              <a:buNone/>
            </a:pPr>
            <a:r>
              <a:rPr lang="zh-CN" altLang="en-US" sz="2200" dirty="0">
                <a:ea typeface="宋体" pitchFamily="2" charset="-122"/>
              </a:rPr>
              <a:t>	</a:t>
            </a:r>
            <a:r>
              <a:rPr lang="en-US" altLang="zh-CN" sz="2200" dirty="0">
                <a:ea typeface="宋体" pitchFamily="2" charset="-122"/>
              </a:rPr>
              <a:t>(4) </a:t>
            </a:r>
            <a:r>
              <a:rPr lang="zh-CN" altLang="en-US" sz="2200" dirty="0">
                <a:ea typeface="宋体" pitchFamily="2" charset="-122"/>
              </a:rPr>
              <a:t>利用等价变换规则</a:t>
            </a:r>
            <a:r>
              <a:rPr lang="en-US" altLang="zh-CN" sz="2200" dirty="0">
                <a:ea typeface="宋体" pitchFamily="2" charset="-122"/>
              </a:rPr>
              <a:t>3</a:t>
            </a:r>
            <a:r>
              <a:rPr lang="zh-CN" altLang="en-US" sz="2200" dirty="0">
                <a:ea typeface="宋体" pitchFamily="2" charset="-122"/>
              </a:rPr>
              <a:t>～</a:t>
            </a:r>
            <a:r>
              <a:rPr lang="en-US" altLang="zh-CN" sz="2200" dirty="0">
                <a:ea typeface="宋体" pitchFamily="2" charset="-122"/>
              </a:rPr>
              <a:t>5</a:t>
            </a:r>
            <a:r>
              <a:rPr lang="zh-CN" altLang="en-US" sz="2200" dirty="0">
                <a:ea typeface="宋体" pitchFamily="2" charset="-122"/>
              </a:rPr>
              <a:t>把选择和投影的</a:t>
            </a:r>
            <a:r>
              <a:rPr lang="zh-CN" altLang="en-US" sz="2200" b="1" dirty="0">
                <a:solidFill>
                  <a:srgbClr val="FF0000"/>
                </a:solidFill>
                <a:ea typeface="宋体" pitchFamily="2" charset="-122"/>
              </a:rPr>
              <a:t>串接合并</a:t>
            </a:r>
            <a:r>
              <a:rPr lang="zh-CN" altLang="en-US" sz="2200" dirty="0">
                <a:ea typeface="宋体" pitchFamily="2" charset="-122"/>
              </a:rPr>
              <a:t>成单个选择、单个投影或一个选择后跟一个投影。使多个选择或投影能同时执行，或在一次扫描中全部完成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2AD76298-7CDB-4401-806B-647CBA36A08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关系系统的定义 </a:t>
            </a:r>
          </a:p>
        </p:txBody>
      </p:sp>
      <p:sp>
        <p:nvSpPr>
          <p:cNvPr id="717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smtClean="0"/>
              <a:t>一个数据库管理系统可定义为关系系统，当且仅</a:t>
            </a:r>
          </a:p>
          <a:p>
            <a:pPr algn="just" eaLnBrk="1" hangingPunct="1">
              <a:lnSpc>
                <a:spcPct val="90000"/>
              </a:lnSpc>
              <a:buFont typeface="Wingdings" pitchFamily="2" charset="2"/>
              <a:buNone/>
            </a:pPr>
            <a:r>
              <a:rPr lang="zh-CN" altLang="en-US" sz="2600" smtClean="0"/>
              <a:t>当它至少支持：</a:t>
            </a:r>
            <a:endParaRPr lang="zh-CN" altLang="en-US" sz="3400" smtClean="0"/>
          </a:p>
          <a:p>
            <a:pPr marL="742950" lvl="1" indent="-285750" algn="just" eaLnBrk="1" hangingPunct="1">
              <a:lnSpc>
                <a:spcPct val="140000"/>
              </a:lnSpc>
              <a:spcBef>
                <a:spcPct val="50000"/>
              </a:spcBef>
              <a:spcAft>
                <a:spcPct val="40000"/>
              </a:spcAft>
              <a:buFont typeface="Wingdings" pitchFamily="2" charset="2"/>
              <a:buNone/>
            </a:pPr>
            <a:r>
              <a:rPr lang="en-US" altLang="zh-CN" sz="2200" smtClean="0"/>
              <a:t>1. </a:t>
            </a:r>
            <a:r>
              <a:rPr lang="zh-CN" altLang="en-US" sz="2200" smtClean="0"/>
              <a:t>关系数据库（即关系数据结构）</a:t>
            </a:r>
          </a:p>
          <a:p>
            <a:pPr marL="742950" lvl="1" indent="-285750" algn="just" eaLnBrk="1" hangingPunct="1">
              <a:lnSpc>
                <a:spcPct val="90000"/>
              </a:lnSpc>
              <a:spcBef>
                <a:spcPct val="50000"/>
              </a:spcBef>
              <a:spcAft>
                <a:spcPct val="40000"/>
              </a:spcAft>
              <a:buFont typeface="Wingdings" pitchFamily="2" charset="2"/>
              <a:buNone/>
            </a:pPr>
            <a:r>
              <a:rPr lang="zh-CN" altLang="en-US" sz="2200" smtClean="0"/>
              <a:t>   系统中只有表这种结构</a:t>
            </a:r>
          </a:p>
          <a:p>
            <a:pPr marL="742950" lvl="1" indent="-285750" eaLnBrk="1" hangingPunct="1">
              <a:lnSpc>
                <a:spcPct val="140000"/>
              </a:lnSpc>
              <a:buFont typeface="Wingdings" pitchFamily="2" charset="2"/>
              <a:buNone/>
            </a:pPr>
            <a:r>
              <a:rPr lang="en-US" altLang="zh-CN" sz="2200" smtClean="0"/>
              <a:t>2. </a:t>
            </a:r>
            <a:r>
              <a:rPr lang="zh-CN" altLang="en-US" sz="2200" smtClean="0"/>
              <a:t>支持选择、投影和（自然）连接运算</a:t>
            </a:r>
          </a:p>
          <a:p>
            <a:pPr marL="742950" lvl="1" indent="-285750" eaLnBrk="1" hangingPunct="1">
              <a:lnSpc>
                <a:spcPct val="140000"/>
              </a:lnSpc>
              <a:buFont typeface="Wingdings" pitchFamily="2" charset="2"/>
              <a:buNone/>
            </a:pPr>
            <a:r>
              <a:rPr lang="zh-CN" altLang="en-US" sz="2200" smtClean="0"/>
              <a:t>   对这些运算不要求用户定义任何物理存取路径</a:t>
            </a:r>
          </a:p>
          <a:p>
            <a:pPr marL="742950" lvl="1" indent="-285750" eaLnBrk="1" hangingPunct="1">
              <a:lnSpc>
                <a:spcPct val="140000"/>
              </a:lnSpc>
              <a:buFont typeface="Wingdings" pitchFamily="2" charset="2"/>
              <a:buNone/>
            </a:pPr>
            <a:r>
              <a:rPr lang="zh-CN" altLang="en-US" smtClean="0"/>
              <a:t>对关系系统的</a:t>
            </a:r>
            <a:r>
              <a:rPr lang="zh-CN" altLang="en-US" smtClean="0">
                <a:solidFill>
                  <a:srgbClr val="4A11BB"/>
                </a:solidFill>
              </a:rPr>
              <a:t>最低</a:t>
            </a:r>
            <a:r>
              <a:rPr lang="zh-CN" altLang="en-US" smtClean="0"/>
              <a:t>要求</a:t>
            </a:r>
          </a:p>
        </p:txBody>
      </p:sp>
      <p:sp>
        <p:nvSpPr>
          <p:cNvPr id="2" name="日期占位符 1"/>
          <p:cNvSpPr>
            <a:spLocks noGrp="1"/>
          </p:cNvSpPr>
          <p:nvPr>
            <p:ph type="dt" sz="half" idx="10"/>
          </p:nvPr>
        </p:nvSpPr>
        <p:spPr/>
        <p:txBody>
          <a:bodyPr/>
          <a:lstStyle/>
          <a:p>
            <a:fld id="{D882BAC1-B304-42F6-AD73-9826EB5F12F3}"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7</a:t>
            </a:fld>
            <a:endParaRPr lang="en-US" altLang="zh-CN"/>
          </a:p>
        </p:txBody>
      </p:sp>
    </p:spTree>
    <p:extLst>
      <p:ext uri="{BB962C8B-B14F-4D97-AF65-F5344CB8AC3E}">
        <p14:creationId xmlns:p14="http://schemas.microsoft.com/office/powerpoint/2010/main" val="39539847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64899" name="Rectangle 3"/>
          <p:cNvSpPr>
            <a:spLocks noGrp="1" noChangeArrowheads="1"/>
          </p:cNvSpPr>
          <p:nvPr>
            <p:ph idx="1"/>
          </p:nvPr>
        </p:nvSpPr>
        <p:spPr/>
        <p:txBody>
          <a:bodyPr/>
          <a:lstStyle/>
          <a:p>
            <a:pPr>
              <a:lnSpc>
                <a:spcPct val="140000"/>
              </a:lnSpc>
              <a:buFont typeface="Wingdings" pitchFamily="2" charset="2"/>
              <a:buNone/>
            </a:pPr>
            <a:r>
              <a:rPr lang="en-US" altLang="zh-CN" sz="2400" dirty="0">
                <a:ea typeface="宋体" pitchFamily="2" charset="-122"/>
              </a:rPr>
              <a:t>    (5) </a:t>
            </a:r>
            <a:r>
              <a:rPr lang="zh-CN" altLang="en-US" sz="2400" dirty="0">
                <a:ea typeface="宋体" pitchFamily="2" charset="-122"/>
              </a:rPr>
              <a:t>把上述得到的语法树的</a:t>
            </a:r>
            <a:r>
              <a:rPr lang="zh-CN" altLang="en-US" sz="2400" b="1" dirty="0">
                <a:solidFill>
                  <a:srgbClr val="FF0000"/>
                </a:solidFill>
                <a:ea typeface="宋体" pitchFamily="2" charset="-122"/>
              </a:rPr>
              <a:t>内节点分组</a:t>
            </a:r>
            <a:r>
              <a:rPr lang="zh-CN" altLang="en-US" sz="2400" dirty="0">
                <a:ea typeface="宋体" pitchFamily="2" charset="-122"/>
              </a:rPr>
              <a:t>。每一双目运算</a:t>
            </a:r>
            <a:r>
              <a:rPr lang="en-US" altLang="zh-CN" sz="2400" dirty="0">
                <a:ea typeface="宋体" pitchFamily="2" charset="-122"/>
              </a:rPr>
              <a:t>(×</a:t>
            </a:r>
            <a:r>
              <a:rPr lang="zh-CN" altLang="en-US" sz="2400" dirty="0">
                <a:ea typeface="宋体" pitchFamily="2" charset="-122"/>
              </a:rPr>
              <a:t>，  ，∪，</a:t>
            </a:r>
            <a:r>
              <a:rPr lang="en-US" altLang="zh-CN" sz="2400" dirty="0">
                <a:ea typeface="宋体" pitchFamily="2" charset="-122"/>
              </a:rPr>
              <a:t>-)</a:t>
            </a:r>
            <a:r>
              <a:rPr lang="zh-CN" altLang="en-US" sz="2400" dirty="0">
                <a:ea typeface="宋体" pitchFamily="2" charset="-122"/>
              </a:rPr>
              <a:t>和它所有的直接祖先为一组</a:t>
            </a:r>
            <a:r>
              <a:rPr lang="en-US" altLang="zh-CN" sz="2400" dirty="0">
                <a:ea typeface="宋体" pitchFamily="2" charset="-122"/>
              </a:rPr>
              <a:t>(</a:t>
            </a:r>
            <a:r>
              <a:rPr lang="zh-CN" altLang="en-US" sz="2400" dirty="0">
                <a:ea typeface="宋体" pitchFamily="2" charset="-122"/>
              </a:rPr>
              <a:t>这些直接祖先是</a:t>
            </a:r>
            <a:r>
              <a:rPr lang="en-US" altLang="zh-CN" sz="2400" dirty="0">
                <a:ea typeface="宋体" pitchFamily="2" charset="-122"/>
              </a:rPr>
              <a:t>(</a:t>
            </a:r>
            <a:r>
              <a:rPr lang="en-US" altLang="zh-CN" sz="2400" i="1" dirty="0">
                <a:ea typeface="宋体" pitchFamily="2" charset="-122"/>
              </a:rPr>
              <a:t>σ</a:t>
            </a:r>
            <a:r>
              <a:rPr lang="zh-CN" altLang="en-US" sz="2400" dirty="0">
                <a:ea typeface="宋体" pitchFamily="2" charset="-122"/>
              </a:rPr>
              <a:t>，</a:t>
            </a:r>
            <a:r>
              <a:rPr lang="en-US" altLang="zh-CN" sz="2400" i="1" dirty="0">
                <a:ea typeface="宋体" pitchFamily="2" charset="-122"/>
              </a:rPr>
              <a:t>π</a:t>
            </a:r>
            <a:r>
              <a:rPr lang="zh-CN" altLang="en-US" sz="2400" dirty="0">
                <a:ea typeface="宋体" pitchFamily="2" charset="-122"/>
              </a:rPr>
              <a:t>运算</a:t>
            </a:r>
            <a:r>
              <a:rPr lang="en-US" altLang="zh-CN" sz="2400" dirty="0">
                <a:ea typeface="宋体" pitchFamily="2" charset="-122"/>
              </a:rPr>
              <a:t>)</a:t>
            </a:r>
            <a:r>
              <a:rPr lang="zh-CN" altLang="en-US" sz="2400" dirty="0">
                <a:ea typeface="宋体" pitchFamily="2" charset="-122"/>
              </a:rPr>
              <a:t>。</a:t>
            </a:r>
          </a:p>
          <a:p>
            <a:pPr lvl="1">
              <a:lnSpc>
                <a:spcPct val="140000"/>
              </a:lnSpc>
            </a:pPr>
            <a:r>
              <a:rPr lang="zh-CN" altLang="en-US" dirty="0">
                <a:ea typeface="宋体" pitchFamily="2" charset="-122"/>
              </a:rPr>
              <a:t>如果其后代直到叶子全是单目运算，则也将它们并入该组</a:t>
            </a:r>
          </a:p>
          <a:p>
            <a:pPr lvl="1">
              <a:lnSpc>
                <a:spcPct val="140000"/>
              </a:lnSpc>
            </a:pPr>
            <a:r>
              <a:rPr lang="zh-CN" altLang="en-US" dirty="0">
                <a:ea typeface="宋体" pitchFamily="2" charset="-122"/>
              </a:rPr>
              <a:t>但当双目运算是笛卡尔积</a:t>
            </a:r>
            <a:r>
              <a:rPr lang="en-US" altLang="zh-CN" dirty="0">
                <a:ea typeface="宋体" pitchFamily="2" charset="-122"/>
              </a:rPr>
              <a:t>(×)</a:t>
            </a:r>
            <a:r>
              <a:rPr lang="zh-CN" altLang="en-US" dirty="0">
                <a:ea typeface="宋体" pitchFamily="2" charset="-122"/>
              </a:rPr>
              <a:t>，而且后面不是与它组成等值连接的选择时，则不能把选择与这个双目运算组成同一组，把这些单目运算单独分为一组  </a:t>
            </a:r>
          </a:p>
        </p:txBody>
      </p:sp>
      <p:sp>
        <p:nvSpPr>
          <p:cNvPr id="6"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64901" name="Picture 5" descr="2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49" y="2290764"/>
            <a:ext cx="36036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68A201A0-376A-4347-B380-CFC5FA2887E0}"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优化的一般步骤 </a:t>
            </a:r>
          </a:p>
        </p:txBody>
      </p:sp>
      <p:sp>
        <p:nvSpPr>
          <p:cNvPr id="49155" name="Rectangle 3"/>
          <p:cNvSpPr>
            <a:spLocks noGrp="1" noChangeArrowheads="1"/>
          </p:cNvSpPr>
          <p:nvPr>
            <p:ph type="body" idx="1"/>
          </p:nvPr>
        </p:nvSpPr>
        <p:spPr>
          <a:xfrm>
            <a:off x="685800" y="1905000"/>
            <a:ext cx="7772400" cy="4114800"/>
          </a:xfrm>
        </p:spPr>
        <p:txBody>
          <a:bodyPr/>
          <a:lstStyle/>
          <a:p>
            <a:pPr algn="just" eaLnBrk="1" hangingPunct="1">
              <a:lnSpc>
                <a:spcPct val="120000"/>
              </a:lnSpc>
              <a:buFont typeface="Wingdings" pitchFamily="2" charset="2"/>
              <a:buNone/>
            </a:pPr>
            <a:r>
              <a:rPr lang="en-US" altLang="zh-CN" smtClean="0"/>
              <a:t>1</a:t>
            </a:r>
            <a:r>
              <a:rPr lang="zh-CN" altLang="en-US" smtClean="0"/>
              <a:t>．把查询转换成某种内部表示</a:t>
            </a:r>
          </a:p>
          <a:p>
            <a:pPr algn="just" eaLnBrk="1" hangingPunct="1">
              <a:lnSpc>
                <a:spcPct val="120000"/>
              </a:lnSpc>
              <a:buFont typeface="Wingdings" pitchFamily="2" charset="2"/>
              <a:buNone/>
            </a:pPr>
            <a:r>
              <a:rPr lang="en-US" altLang="zh-CN" smtClean="0"/>
              <a:t>2</a:t>
            </a:r>
            <a:r>
              <a:rPr lang="zh-CN" altLang="en-US" smtClean="0"/>
              <a:t>．代数优化：把语法树转换成标准（优化）</a:t>
            </a:r>
          </a:p>
          <a:p>
            <a:pPr algn="just" eaLnBrk="1" hangingPunct="1">
              <a:lnSpc>
                <a:spcPct val="120000"/>
              </a:lnSpc>
              <a:buFont typeface="Wingdings" pitchFamily="2" charset="2"/>
              <a:buNone/>
            </a:pPr>
            <a:r>
              <a:rPr lang="zh-CN" altLang="en-US" smtClean="0"/>
              <a:t>       形式</a:t>
            </a:r>
          </a:p>
          <a:p>
            <a:pPr algn="just" eaLnBrk="1" hangingPunct="1">
              <a:lnSpc>
                <a:spcPct val="120000"/>
              </a:lnSpc>
              <a:buFont typeface="Wingdings" pitchFamily="2" charset="2"/>
              <a:buNone/>
            </a:pPr>
            <a:r>
              <a:rPr lang="en-US" altLang="zh-CN" smtClean="0"/>
              <a:t>3</a:t>
            </a:r>
            <a:r>
              <a:rPr lang="zh-CN" altLang="en-US" smtClean="0"/>
              <a:t>．物理优化：选择低层的存取路径</a:t>
            </a:r>
          </a:p>
          <a:p>
            <a:pPr eaLnBrk="1" hangingPunct="1">
              <a:lnSpc>
                <a:spcPct val="120000"/>
              </a:lnSpc>
              <a:buFont typeface="Wingdings" pitchFamily="2" charset="2"/>
              <a:buNone/>
            </a:pPr>
            <a:r>
              <a:rPr lang="en-US" altLang="zh-CN" smtClean="0"/>
              <a:t>4</a:t>
            </a:r>
            <a:r>
              <a:rPr lang="zh-CN" altLang="en-US" smtClean="0"/>
              <a:t>．生成查询计划，选择代价最小的 </a:t>
            </a:r>
          </a:p>
        </p:txBody>
      </p:sp>
      <p:sp>
        <p:nvSpPr>
          <p:cNvPr id="2" name="日期占位符 1"/>
          <p:cNvSpPr>
            <a:spLocks noGrp="1"/>
          </p:cNvSpPr>
          <p:nvPr>
            <p:ph type="dt" sz="half" idx="10"/>
          </p:nvPr>
        </p:nvSpPr>
        <p:spPr/>
        <p:txBody>
          <a:bodyPr/>
          <a:lstStyle/>
          <a:p>
            <a:fld id="{E153AEF6-CC06-42C3-9FC8-FBA24362D7D5}"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71</a:t>
            </a:fld>
            <a:endParaRPr lang="en-US" altLang="zh-CN"/>
          </a:p>
        </p:txBody>
      </p:sp>
    </p:spTree>
    <p:extLst>
      <p:ext uri="{BB962C8B-B14F-4D97-AF65-F5344CB8AC3E}">
        <p14:creationId xmlns:p14="http://schemas.microsoft.com/office/powerpoint/2010/main" val="16442555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65923" name="Rectangle 3"/>
          <p:cNvSpPr>
            <a:spLocks noGrp="1" noChangeArrowheads="1"/>
          </p:cNvSpPr>
          <p:nvPr>
            <p:ph idx="1"/>
          </p:nvPr>
        </p:nvSpPr>
        <p:spPr/>
        <p:txBody>
          <a:bodyPr/>
          <a:lstStyle/>
          <a:p>
            <a:pPr>
              <a:lnSpc>
                <a:spcPct val="120000"/>
              </a:lnSpc>
              <a:buFont typeface="Wingdings" pitchFamily="2" charset="2"/>
              <a:buNone/>
            </a:pPr>
            <a:r>
              <a:rPr lang="zh-CN" altLang="en-US" sz="2400">
                <a:ea typeface="宋体" pitchFamily="2" charset="-122"/>
              </a:rPr>
              <a:t>［例</a:t>
            </a:r>
            <a:r>
              <a:rPr lang="en-US" altLang="zh-CN" sz="2400">
                <a:ea typeface="宋体" pitchFamily="2" charset="-122"/>
              </a:rPr>
              <a:t>4</a:t>
            </a:r>
            <a:r>
              <a:rPr lang="zh-CN" altLang="en-US" sz="2400">
                <a:ea typeface="宋体" pitchFamily="2" charset="-122"/>
              </a:rPr>
              <a:t>］  下面给出［例</a:t>
            </a:r>
            <a:r>
              <a:rPr lang="en-US" altLang="zh-CN" sz="2400">
                <a:ea typeface="宋体" pitchFamily="2" charset="-122"/>
              </a:rPr>
              <a:t>3</a:t>
            </a:r>
            <a:r>
              <a:rPr lang="zh-CN" altLang="en-US" sz="2400">
                <a:ea typeface="宋体" pitchFamily="2" charset="-122"/>
              </a:rPr>
              <a:t>］中 </a:t>
            </a:r>
            <a:r>
              <a:rPr lang="en-US" altLang="zh-CN" sz="2400">
                <a:ea typeface="宋体" pitchFamily="2" charset="-122"/>
              </a:rPr>
              <a:t>SQL</a:t>
            </a:r>
            <a:r>
              <a:rPr lang="zh-CN" altLang="en-US" sz="2400">
                <a:ea typeface="宋体" pitchFamily="2" charset="-122"/>
              </a:rPr>
              <a:t>语句的代数优化示例。</a:t>
            </a:r>
          </a:p>
          <a:p>
            <a:pPr>
              <a:lnSpc>
                <a:spcPct val="120000"/>
              </a:lnSpc>
              <a:buFont typeface="Wingdings" pitchFamily="2" charset="2"/>
              <a:buNone/>
            </a:pPr>
            <a:r>
              <a:rPr lang="zh-CN" altLang="en-US" sz="2400">
                <a:ea typeface="宋体" pitchFamily="2" charset="-122"/>
              </a:rPr>
              <a:t>       </a:t>
            </a:r>
            <a:r>
              <a:rPr lang="en-US" altLang="zh-CN" sz="2400">
                <a:ea typeface="宋体" pitchFamily="2" charset="-122"/>
              </a:rPr>
              <a:t>(1) </a:t>
            </a:r>
            <a:r>
              <a:rPr lang="zh-CN" altLang="en-US" sz="2400">
                <a:ea typeface="宋体" pitchFamily="2" charset="-122"/>
              </a:rPr>
              <a:t>把</a:t>
            </a:r>
            <a:r>
              <a:rPr lang="en-US" altLang="zh-CN" sz="2400">
                <a:ea typeface="宋体" pitchFamily="2" charset="-122"/>
              </a:rPr>
              <a:t>SQL</a:t>
            </a:r>
            <a:r>
              <a:rPr lang="zh-CN" altLang="en-US" sz="2400">
                <a:ea typeface="宋体" pitchFamily="2" charset="-122"/>
              </a:rPr>
              <a:t>语句转换成查询树，如下图所示</a:t>
            </a:r>
          </a:p>
          <a:p>
            <a:endParaRPr lang="zh-CN" altLang="en-US" sz="2400">
              <a:ea typeface="宋体" pitchFamily="2" charset="-122"/>
            </a:endParaRPr>
          </a:p>
          <a:p>
            <a:pPr>
              <a:buFont typeface="Wingdings" pitchFamily="2" charset="2"/>
              <a:buNone/>
            </a:pPr>
            <a:r>
              <a:rPr lang="zh-CN" altLang="en-US">
                <a:ea typeface="宋体" pitchFamily="2" charset="-122"/>
              </a:rPr>
              <a:t>	</a:t>
            </a:r>
          </a:p>
        </p:txBody>
      </p:sp>
      <p:sp>
        <p:nvSpPr>
          <p:cNvPr id="7"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65924" name="Picture 4" descr="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113" y="2997200"/>
            <a:ext cx="24003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925" name="Rectangle 5"/>
          <p:cNvSpPr>
            <a:spLocks noChangeArrowheads="1"/>
          </p:cNvSpPr>
          <p:nvPr/>
        </p:nvSpPr>
        <p:spPr bwMode="auto">
          <a:xfrm>
            <a:off x="3779838" y="6165850"/>
            <a:ext cx="7937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1600" b="0"/>
              <a:t>查询树</a:t>
            </a:r>
          </a:p>
        </p:txBody>
      </p:sp>
      <p:sp>
        <p:nvSpPr>
          <p:cNvPr id="2" name="日期占位符 1"/>
          <p:cNvSpPr>
            <a:spLocks noGrp="1"/>
          </p:cNvSpPr>
          <p:nvPr>
            <p:ph type="dt" sz="half" idx="10"/>
          </p:nvPr>
        </p:nvSpPr>
        <p:spPr/>
        <p:txBody>
          <a:bodyPr/>
          <a:lstStyle/>
          <a:p>
            <a:fld id="{F02232A1-9D67-440B-9490-9428AAF5277D}"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505859" name="Rectangle 3"/>
          <p:cNvSpPr>
            <a:spLocks noGrp="1" noChangeArrowheads="1"/>
          </p:cNvSpPr>
          <p:nvPr>
            <p:ph idx="1"/>
          </p:nvPr>
        </p:nvSpPr>
        <p:spPr/>
        <p:txBody>
          <a:bodyPr/>
          <a:lstStyle/>
          <a:p>
            <a:pPr>
              <a:lnSpc>
                <a:spcPct val="120000"/>
              </a:lnSpc>
              <a:buFont typeface="Wingdings" pitchFamily="2" charset="2"/>
              <a:buNone/>
            </a:pPr>
            <a:r>
              <a:rPr lang="en-US" altLang="zh-CN" sz="2400">
                <a:ea typeface="宋体" pitchFamily="2" charset="-122"/>
              </a:rPr>
              <a:t>	</a:t>
            </a:r>
            <a:r>
              <a:rPr lang="zh-CN" altLang="en-US" sz="2400">
                <a:ea typeface="宋体" pitchFamily="2" charset="-122"/>
              </a:rPr>
              <a:t>为了使用关系代数表达式的优化法，假设内部表示是关系代数语法树，则上面的查询树如下图所示。</a:t>
            </a:r>
          </a:p>
          <a:p>
            <a:endParaRPr lang="en-US" altLang="zh-CN">
              <a:ea typeface="宋体" pitchFamily="2" charset="-122"/>
            </a:endParaRPr>
          </a:p>
        </p:txBody>
      </p:sp>
      <p:sp>
        <p:nvSpPr>
          <p:cNvPr id="8" name="页脚占位符 4"/>
          <p:cNvSpPr>
            <a:spLocks noGrp="1"/>
          </p:cNvSpPr>
          <p:nvPr>
            <p:ph type="ftr" sz="quarter" idx="11"/>
          </p:nvPr>
        </p:nvSpPr>
        <p:spPr/>
        <p:txBody>
          <a:bodyPr/>
          <a:lstStyle/>
          <a:p>
            <a:r>
              <a:rPr lang="en-US" altLang="zh-CN" smtClean="0"/>
              <a:t>An Introduction to Database System / 100</a:t>
            </a:r>
            <a:endParaRPr lang="en-US" altLang="zh-CN"/>
          </a:p>
        </p:txBody>
      </p:sp>
      <p:grpSp>
        <p:nvGrpSpPr>
          <p:cNvPr id="505860" name="Group 4"/>
          <p:cNvGrpSpPr>
            <a:grpSpLocks/>
          </p:cNvGrpSpPr>
          <p:nvPr/>
        </p:nvGrpSpPr>
        <p:grpSpPr bwMode="auto">
          <a:xfrm>
            <a:off x="2987675" y="2924175"/>
            <a:ext cx="1866900" cy="3462338"/>
            <a:chOff x="2345" y="1616"/>
            <a:chExt cx="1176" cy="2181"/>
          </a:xfrm>
        </p:grpSpPr>
        <p:pic>
          <p:nvPicPr>
            <p:cNvPr id="505861" name="Picture 5" descr="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5" y="1616"/>
              <a:ext cx="1125"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5862" name="Text Box 6"/>
            <p:cNvSpPr txBox="1">
              <a:spLocks noChangeArrowheads="1"/>
            </p:cNvSpPr>
            <p:nvPr/>
          </p:nvSpPr>
          <p:spPr bwMode="auto">
            <a:xfrm>
              <a:off x="2437" y="3566"/>
              <a:ext cx="1084"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800" b="0"/>
                <a:t> </a:t>
              </a:r>
              <a:r>
                <a:rPr kumimoji="0" lang="zh-CN" altLang="en-US" sz="1600" b="0"/>
                <a:t>关系代数语法树</a:t>
              </a:r>
              <a:r>
                <a:rPr kumimoji="0" lang="zh-CN" altLang="en-US" sz="1800" b="0"/>
                <a:t> </a:t>
              </a:r>
            </a:p>
          </p:txBody>
        </p:sp>
      </p:grpSp>
      <p:sp>
        <p:nvSpPr>
          <p:cNvPr id="2" name="日期占位符 1"/>
          <p:cNvSpPr>
            <a:spLocks noGrp="1"/>
          </p:cNvSpPr>
          <p:nvPr>
            <p:ph type="dt" sz="half" idx="10"/>
          </p:nvPr>
        </p:nvSpPr>
        <p:spPr/>
        <p:txBody>
          <a:bodyPr/>
          <a:lstStyle/>
          <a:p>
            <a:fld id="{7784822A-9524-4190-A19E-17F73AA018CC}"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en-US" sz="3200">
                <a:ea typeface="宋体" pitchFamily="2" charset="-122"/>
              </a:rPr>
              <a:t>查询树的启发式优化（续）</a:t>
            </a:r>
          </a:p>
        </p:txBody>
      </p:sp>
      <p:sp>
        <p:nvSpPr>
          <p:cNvPr id="468995" name="Rectangle 3"/>
          <p:cNvSpPr>
            <a:spLocks noGrp="1" noChangeArrowheads="1"/>
          </p:cNvSpPr>
          <p:nvPr>
            <p:ph idx="1"/>
          </p:nvPr>
        </p:nvSpPr>
        <p:spPr>
          <a:xfrm>
            <a:off x="457200" y="1828800"/>
            <a:ext cx="8229600" cy="1168400"/>
          </a:xfrm>
        </p:spPr>
        <p:txBody>
          <a:bodyPr/>
          <a:lstStyle/>
          <a:p>
            <a:pPr>
              <a:lnSpc>
                <a:spcPct val="80000"/>
              </a:lnSpc>
              <a:buFont typeface="Wingdings" pitchFamily="2" charset="2"/>
              <a:buNone/>
            </a:pPr>
            <a:r>
              <a:rPr lang="en-US" altLang="zh-CN" sz="2200">
                <a:ea typeface="宋体" pitchFamily="2" charset="-122"/>
              </a:rPr>
              <a:t>(2) </a:t>
            </a:r>
            <a:r>
              <a:rPr lang="zh-CN" altLang="en-US" sz="2200">
                <a:ea typeface="宋体" pitchFamily="2" charset="-122"/>
              </a:rPr>
              <a:t>对查询树进行优化</a:t>
            </a:r>
          </a:p>
          <a:p>
            <a:pPr>
              <a:lnSpc>
                <a:spcPct val="80000"/>
              </a:lnSpc>
              <a:buFont typeface="Wingdings" pitchFamily="2" charset="2"/>
              <a:buNone/>
            </a:pPr>
            <a:r>
              <a:rPr lang="zh-CN" altLang="en-US" sz="2200">
                <a:ea typeface="宋体" pitchFamily="2" charset="-122"/>
              </a:rPr>
              <a:t>利用规则</a:t>
            </a:r>
            <a:r>
              <a:rPr lang="en-US" altLang="zh-CN" sz="2200">
                <a:ea typeface="宋体" pitchFamily="2" charset="-122"/>
              </a:rPr>
              <a:t>4</a:t>
            </a:r>
            <a:r>
              <a:rPr lang="zh-CN" altLang="en-US" sz="2200">
                <a:ea typeface="宋体" pitchFamily="2" charset="-122"/>
              </a:rPr>
              <a:t>、</a:t>
            </a:r>
            <a:r>
              <a:rPr lang="en-US" altLang="zh-CN" sz="2200">
                <a:ea typeface="宋体" pitchFamily="2" charset="-122"/>
              </a:rPr>
              <a:t>6</a:t>
            </a:r>
            <a:r>
              <a:rPr lang="zh-CN" altLang="en-US" sz="2200">
                <a:ea typeface="宋体" pitchFamily="2" charset="-122"/>
              </a:rPr>
              <a:t>把选择</a:t>
            </a:r>
            <a:r>
              <a:rPr lang="en-US" altLang="zh-CN" sz="2200">
                <a:ea typeface="宋体" pitchFamily="2" charset="-122"/>
              </a:rPr>
              <a:t>σ</a:t>
            </a:r>
            <a:r>
              <a:rPr lang="en-US" altLang="zh-CN" sz="2200" baseline="-25000">
                <a:ea typeface="宋体" pitchFamily="2" charset="-122"/>
              </a:rPr>
              <a:t>SC.Cno</a:t>
            </a:r>
            <a:r>
              <a:rPr lang="en-US" altLang="zh-CN" sz="2200">
                <a:ea typeface="宋体" pitchFamily="2" charset="-122"/>
              </a:rPr>
              <a:t>=‘2’</a:t>
            </a:r>
            <a:r>
              <a:rPr lang="zh-CN" altLang="en-US" sz="2200">
                <a:ea typeface="宋体" pitchFamily="2" charset="-122"/>
              </a:rPr>
              <a:t>移到叶端，查询树便转换</a:t>
            </a:r>
          </a:p>
          <a:p>
            <a:pPr>
              <a:lnSpc>
                <a:spcPct val="80000"/>
              </a:lnSpc>
              <a:buFont typeface="Wingdings" pitchFamily="2" charset="2"/>
              <a:buNone/>
            </a:pPr>
            <a:r>
              <a:rPr lang="zh-CN" altLang="en-US" sz="2200">
                <a:ea typeface="宋体" pitchFamily="2" charset="-122"/>
              </a:rPr>
              <a:t>成下图所示的优化的查询树。这就是</a:t>
            </a:r>
            <a:r>
              <a:rPr lang="en-US" altLang="zh-CN" sz="2200">
                <a:ea typeface="宋体" pitchFamily="2" charset="-122"/>
              </a:rPr>
              <a:t>9.2.2</a:t>
            </a:r>
            <a:r>
              <a:rPr lang="zh-CN" altLang="en-US" sz="2200">
                <a:ea typeface="宋体" pitchFamily="2" charset="-122"/>
              </a:rPr>
              <a:t>节中</a:t>
            </a:r>
            <a:r>
              <a:rPr lang="en-US" altLang="zh-CN" sz="2200" i="1">
                <a:ea typeface="宋体" pitchFamily="2" charset="-122"/>
              </a:rPr>
              <a:t>Q</a:t>
            </a:r>
            <a:r>
              <a:rPr lang="en-US" altLang="zh-CN" sz="2200" baseline="-25000">
                <a:ea typeface="宋体" pitchFamily="2" charset="-122"/>
              </a:rPr>
              <a:t>3</a:t>
            </a:r>
            <a:r>
              <a:rPr lang="zh-CN" altLang="en-US" sz="2200">
                <a:ea typeface="宋体" pitchFamily="2" charset="-122"/>
              </a:rPr>
              <a:t>的查询树表示</a:t>
            </a:r>
          </a:p>
        </p:txBody>
      </p:sp>
      <p:sp>
        <p:nvSpPr>
          <p:cNvPr id="7" name="页脚占位符 4"/>
          <p:cNvSpPr>
            <a:spLocks noGrp="1"/>
          </p:cNvSpPr>
          <p:nvPr>
            <p:ph type="ftr" sz="quarter" idx="11"/>
          </p:nvPr>
        </p:nvSpPr>
        <p:spPr/>
        <p:txBody>
          <a:bodyPr/>
          <a:lstStyle/>
          <a:p>
            <a:r>
              <a:rPr lang="en-US" altLang="zh-CN" smtClean="0"/>
              <a:t>An Introduction to Database System / 100</a:t>
            </a:r>
            <a:endParaRPr lang="en-US" altLang="zh-CN"/>
          </a:p>
        </p:txBody>
      </p:sp>
      <p:pic>
        <p:nvPicPr>
          <p:cNvPr id="468998" name="Picture 6" descr="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3068638"/>
            <a:ext cx="1865313"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9001" name="Text Box 9"/>
          <p:cNvSpPr txBox="1">
            <a:spLocks noChangeArrowheads="1"/>
          </p:cNvSpPr>
          <p:nvPr/>
        </p:nvSpPr>
        <p:spPr bwMode="auto">
          <a:xfrm>
            <a:off x="3122613" y="6092825"/>
            <a:ext cx="16637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zh-CN" altLang="en-US" sz="1600" b="0"/>
              <a:t>优化后的查询树</a:t>
            </a:r>
            <a:r>
              <a:rPr kumimoji="0" lang="zh-CN" altLang="en-US" sz="1800" b="0"/>
              <a:t> </a:t>
            </a:r>
          </a:p>
        </p:txBody>
      </p:sp>
      <p:sp>
        <p:nvSpPr>
          <p:cNvPr id="2" name="日期占位符 1"/>
          <p:cNvSpPr>
            <a:spLocks noGrp="1"/>
          </p:cNvSpPr>
          <p:nvPr>
            <p:ph type="dt" sz="half" idx="10"/>
          </p:nvPr>
        </p:nvSpPr>
        <p:spPr/>
        <p:txBody>
          <a:bodyPr/>
          <a:lstStyle/>
          <a:p>
            <a:fld id="{BD9AB936-BA7F-4512-BEAE-224DF293C2D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zh-CN" altLang="en-US" sz="3200">
                <a:latin typeface="宋体" pitchFamily="2" charset="-122"/>
                <a:ea typeface="宋体" pitchFamily="2" charset="-122"/>
              </a:rPr>
              <a:t>第九章</a:t>
            </a:r>
            <a:r>
              <a:rPr lang="zh-CN" altLang="en-US" sz="3200">
                <a:ea typeface="黑体" pitchFamily="2" charset="-122"/>
              </a:rPr>
              <a:t>  </a:t>
            </a:r>
            <a:r>
              <a:rPr lang="zh-CN" altLang="en-US" sz="3200">
                <a:latin typeface="宋体" pitchFamily="2" charset="-122"/>
                <a:ea typeface="宋体" pitchFamily="2" charset="-122"/>
              </a:rPr>
              <a:t>关系系统及其查询优化</a:t>
            </a:r>
            <a:endParaRPr lang="zh-CN" altLang="en-US">
              <a:ea typeface="黑体" pitchFamily="2" charset="-122"/>
            </a:endParaRPr>
          </a:p>
        </p:txBody>
      </p:sp>
      <p:sp>
        <p:nvSpPr>
          <p:cNvPr id="474115" name="Rectangle 3"/>
          <p:cNvSpPr>
            <a:spLocks noGrp="1" noChangeArrowheads="1"/>
          </p:cNvSpPr>
          <p:nvPr>
            <p:ph idx="1"/>
          </p:nvPr>
        </p:nvSpPr>
        <p:spPr/>
        <p:txBody>
          <a:bodyPr/>
          <a:lstStyle/>
          <a:p>
            <a:pPr algn="just">
              <a:lnSpc>
                <a:spcPct val="140000"/>
              </a:lnSpc>
              <a:buFont typeface="Wingdings" pitchFamily="2" charset="2"/>
              <a:buNone/>
            </a:pPr>
            <a:r>
              <a:rPr lang="en-US" altLang="zh-CN" sz="3200" b="1">
                <a:ea typeface="宋体" pitchFamily="2" charset="-122"/>
              </a:rPr>
              <a:t>9.1 </a:t>
            </a:r>
            <a:r>
              <a:rPr lang="zh-CN" altLang="en-US" sz="3200" b="1">
                <a:ea typeface="宋体" pitchFamily="2" charset="-122"/>
              </a:rPr>
              <a:t>关系数据库系统的查询处理 </a:t>
            </a:r>
          </a:p>
          <a:p>
            <a:pPr algn="just">
              <a:lnSpc>
                <a:spcPct val="140000"/>
              </a:lnSpc>
              <a:buFont typeface="Wingdings" pitchFamily="2" charset="2"/>
              <a:buNone/>
            </a:pPr>
            <a:r>
              <a:rPr lang="en-US" altLang="zh-CN" sz="3200" b="1">
                <a:ea typeface="宋体" pitchFamily="2" charset="-122"/>
              </a:rPr>
              <a:t>9.2 </a:t>
            </a:r>
            <a:r>
              <a:rPr lang="zh-CN" altLang="en-US" sz="3200" b="1">
                <a:ea typeface="宋体" pitchFamily="2" charset="-122"/>
              </a:rPr>
              <a:t>关系数据库系统的查询优化</a:t>
            </a:r>
            <a:r>
              <a:rPr lang="zh-CN" altLang="en-US" sz="3200" b="1">
                <a:solidFill>
                  <a:schemeClr val="hlink"/>
                </a:solidFill>
                <a:ea typeface="宋体" pitchFamily="2" charset="-122"/>
              </a:rPr>
              <a:t> </a:t>
            </a:r>
          </a:p>
          <a:p>
            <a:pPr algn="just">
              <a:lnSpc>
                <a:spcPct val="140000"/>
              </a:lnSpc>
              <a:buFont typeface="Wingdings" pitchFamily="2" charset="2"/>
              <a:buNone/>
            </a:pPr>
            <a:r>
              <a:rPr lang="en-US" altLang="zh-CN" sz="3200" b="1">
                <a:ea typeface="宋体" pitchFamily="2" charset="-122"/>
              </a:rPr>
              <a:t>9.3 </a:t>
            </a:r>
            <a:r>
              <a:rPr lang="zh-CN" altLang="en-US" sz="3200" b="1">
                <a:ea typeface="宋体" pitchFamily="2" charset="-122"/>
              </a:rPr>
              <a:t>代数优化</a:t>
            </a:r>
            <a:r>
              <a:rPr lang="zh-CN" altLang="en-US" sz="3200" b="1">
                <a:solidFill>
                  <a:schemeClr val="hlink"/>
                </a:solidFill>
                <a:ea typeface="宋体" pitchFamily="2" charset="-122"/>
              </a:rPr>
              <a:t> </a:t>
            </a:r>
          </a:p>
          <a:p>
            <a:pPr algn="just">
              <a:lnSpc>
                <a:spcPct val="140000"/>
              </a:lnSpc>
              <a:buFont typeface="Wingdings" pitchFamily="2" charset="2"/>
              <a:buNone/>
            </a:pPr>
            <a:r>
              <a:rPr lang="en-US" altLang="zh-CN" sz="3200" b="1">
                <a:solidFill>
                  <a:schemeClr val="tx2"/>
                </a:solidFill>
                <a:ea typeface="宋体" pitchFamily="2" charset="-122"/>
              </a:rPr>
              <a:t>9.4 </a:t>
            </a:r>
            <a:r>
              <a:rPr lang="zh-CN" altLang="en-US" sz="3200" b="1">
                <a:solidFill>
                  <a:schemeClr val="tx2"/>
                </a:solidFill>
                <a:ea typeface="宋体" pitchFamily="2" charset="-122"/>
              </a:rPr>
              <a:t>物理优化 </a:t>
            </a:r>
          </a:p>
          <a:p>
            <a:pPr algn="just">
              <a:lnSpc>
                <a:spcPct val="140000"/>
              </a:lnSpc>
              <a:buFont typeface="Wingdings" pitchFamily="2" charset="2"/>
              <a:buNone/>
            </a:pPr>
            <a:r>
              <a:rPr lang="en-US" altLang="zh-CN" sz="3200" b="1">
                <a:ea typeface="宋体" pitchFamily="2" charset="-122"/>
              </a:rPr>
              <a:t>9.5 </a:t>
            </a:r>
            <a:r>
              <a:rPr lang="zh-CN" altLang="en-US" sz="3200" b="1">
                <a:ea typeface="宋体" pitchFamily="2" charset="-122"/>
              </a:rPr>
              <a:t>小   结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55A60173-8AEC-4310-A6E2-8C06CC25DF5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ltLang="zh-CN" sz="3200">
                <a:ea typeface="宋体" pitchFamily="2" charset="-122"/>
              </a:rPr>
              <a:t>9.4 </a:t>
            </a:r>
            <a:r>
              <a:rPr lang="zh-CN" altLang="en-US" sz="3200">
                <a:ea typeface="宋体" pitchFamily="2" charset="-122"/>
              </a:rPr>
              <a:t>物理优化</a:t>
            </a:r>
          </a:p>
        </p:txBody>
      </p:sp>
      <p:sp>
        <p:nvSpPr>
          <p:cNvPr id="471043" name="Rectangle 3"/>
          <p:cNvSpPr>
            <a:spLocks noGrp="1" noChangeArrowheads="1"/>
          </p:cNvSpPr>
          <p:nvPr>
            <p:ph idx="1"/>
          </p:nvPr>
        </p:nvSpPr>
        <p:spPr/>
        <p:txBody>
          <a:bodyPr/>
          <a:lstStyle/>
          <a:p>
            <a:r>
              <a:rPr lang="zh-CN" altLang="en-US" dirty="0">
                <a:ea typeface="宋体" pitchFamily="2" charset="-122"/>
              </a:rPr>
              <a:t>代数优化改变查询语句中</a:t>
            </a:r>
            <a:r>
              <a:rPr lang="zh-CN" altLang="en-US" b="1" dirty="0">
                <a:solidFill>
                  <a:srgbClr val="FF0000"/>
                </a:solidFill>
                <a:ea typeface="宋体" pitchFamily="2" charset="-122"/>
              </a:rPr>
              <a:t>操作的次序和组合</a:t>
            </a:r>
            <a:r>
              <a:rPr lang="zh-CN" altLang="en-US" dirty="0">
                <a:ea typeface="宋体" pitchFamily="2" charset="-122"/>
              </a:rPr>
              <a:t>，不涉及底层的存取路径</a:t>
            </a:r>
          </a:p>
          <a:p>
            <a:endParaRPr lang="zh-CN" altLang="en-US" dirty="0">
              <a:ea typeface="宋体" pitchFamily="2" charset="-122"/>
            </a:endParaRPr>
          </a:p>
          <a:p>
            <a:r>
              <a:rPr lang="zh-CN" altLang="en-US" dirty="0">
                <a:ea typeface="宋体" pitchFamily="2" charset="-122"/>
              </a:rPr>
              <a:t>对于一个查询语句有许多存取方案，它们的执行效率不同， 仅仅进行代数优化是不够的 </a:t>
            </a:r>
          </a:p>
          <a:p>
            <a:endParaRPr lang="zh-CN" altLang="en-US" dirty="0">
              <a:ea typeface="宋体" pitchFamily="2" charset="-122"/>
            </a:endParaRPr>
          </a:p>
          <a:p>
            <a:r>
              <a:rPr lang="zh-CN" altLang="en-US" dirty="0">
                <a:ea typeface="宋体" pitchFamily="2" charset="-122"/>
              </a:rPr>
              <a:t>物理优化就是要选择</a:t>
            </a:r>
            <a:r>
              <a:rPr lang="zh-CN" altLang="en-US" b="1" dirty="0">
                <a:solidFill>
                  <a:srgbClr val="FF0000"/>
                </a:solidFill>
                <a:ea typeface="宋体" pitchFamily="2" charset="-122"/>
              </a:rPr>
              <a:t>高效合理的操作算法或存取路径</a:t>
            </a:r>
            <a:r>
              <a:rPr lang="zh-CN" altLang="en-US" dirty="0">
                <a:ea typeface="宋体" pitchFamily="2" charset="-122"/>
              </a:rPr>
              <a:t>，求得优化的查询计划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68BE5195-1E6E-49B5-A72E-9EC5A7647983}"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sz="3200">
                <a:ea typeface="宋体" pitchFamily="2" charset="-122"/>
              </a:rPr>
              <a:t>物理优化（续）</a:t>
            </a:r>
          </a:p>
        </p:txBody>
      </p:sp>
      <p:sp>
        <p:nvSpPr>
          <p:cNvPr id="472067" name="Rectangle 3"/>
          <p:cNvSpPr>
            <a:spLocks noGrp="1" noChangeArrowheads="1"/>
          </p:cNvSpPr>
          <p:nvPr>
            <p:ph idx="1"/>
          </p:nvPr>
        </p:nvSpPr>
        <p:spPr/>
        <p:txBody>
          <a:bodyPr/>
          <a:lstStyle/>
          <a:p>
            <a:r>
              <a:rPr lang="zh-CN" altLang="en-US" b="1">
                <a:ea typeface="宋体" pitchFamily="2" charset="-122"/>
              </a:rPr>
              <a:t>选择的方法： </a:t>
            </a:r>
          </a:p>
          <a:p>
            <a:pPr lvl="1"/>
            <a:r>
              <a:rPr lang="zh-CN" altLang="en-US">
                <a:ea typeface="宋体" pitchFamily="2" charset="-122"/>
              </a:rPr>
              <a:t>基于规则的启发式优化</a:t>
            </a:r>
          </a:p>
          <a:p>
            <a:pPr lvl="1"/>
            <a:endParaRPr lang="zh-CN" altLang="en-US">
              <a:ea typeface="宋体" pitchFamily="2" charset="-122"/>
            </a:endParaRPr>
          </a:p>
          <a:p>
            <a:pPr lvl="1"/>
            <a:r>
              <a:rPr lang="zh-CN" altLang="en-US">
                <a:ea typeface="宋体" pitchFamily="2" charset="-122"/>
              </a:rPr>
              <a:t>基于代价估算的优化</a:t>
            </a:r>
          </a:p>
          <a:p>
            <a:pPr lvl="1"/>
            <a:endParaRPr lang="zh-CN" altLang="en-US">
              <a:ea typeface="宋体" pitchFamily="2" charset="-122"/>
            </a:endParaRPr>
          </a:p>
          <a:p>
            <a:pPr lvl="1"/>
            <a:r>
              <a:rPr lang="zh-CN" altLang="en-US">
                <a:ea typeface="宋体" pitchFamily="2" charset="-122"/>
              </a:rPr>
              <a:t>两者结合的优化方法</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8BA593B-7573-4B85-A7B5-5010945CBD2C}"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sz="3200">
                <a:ea typeface="宋体" pitchFamily="2" charset="-122"/>
              </a:rPr>
              <a:t>9.4 </a:t>
            </a:r>
            <a:r>
              <a:rPr lang="zh-CN" altLang="en-US" sz="3200">
                <a:ea typeface="宋体" pitchFamily="2" charset="-122"/>
              </a:rPr>
              <a:t>物理优化</a:t>
            </a:r>
          </a:p>
        </p:txBody>
      </p:sp>
      <p:sp>
        <p:nvSpPr>
          <p:cNvPr id="475139" name="Rectangle 3"/>
          <p:cNvSpPr>
            <a:spLocks noGrp="1" noChangeArrowheads="1"/>
          </p:cNvSpPr>
          <p:nvPr>
            <p:ph idx="1"/>
          </p:nvPr>
        </p:nvSpPr>
        <p:spPr>
          <a:xfrm>
            <a:off x="457200" y="2205038"/>
            <a:ext cx="8229600" cy="4119562"/>
          </a:xfrm>
        </p:spPr>
        <p:txBody>
          <a:bodyPr/>
          <a:lstStyle/>
          <a:p>
            <a:r>
              <a:rPr lang="en-US" altLang="zh-CN" b="1">
                <a:solidFill>
                  <a:srgbClr val="3333FF"/>
                </a:solidFill>
                <a:ea typeface="宋体" pitchFamily="2" charset="-122"/>
              </a:rPr>
              <a:t>9.4.1  </a:t>
            </a:r>
            <a:r>
              <a:rPr lang="zh-CN" altLang="en-US" b="1">
                <a:solidFill>
                  <a:srgbClr val="3333FF"/>
                </a:solidFill>
                <a:ea typeface="宋体" pitchFamily="2" charset="-122"/>
              </a:rPr>
              <a:t>基于启发式规则的存取路径选择优化</a:t>
            </a:r>
          </a:p>
          <a:p>
            <a:endParaRPr lang="zh-CN" altLang="en-US" b="1">
              <a:ea typeface="宋体" pitchFamily="2" charset="-122"/>
            </a:endParaRPr>
          </a:p>
          <a:p>
            <a:r>
              <a:rPr lang="en-US" altLang="zh-CN" b="1">
                <a:ea typeface="宋体" pitchFamily="2" charset="-122"/>
              </a:rPr>
              <a:t>9.4.2  </a:t>
            </a:r>
            <a:r>
              <a:rPr lang="zh-CN" altLang="en-US" b="1">
                <a:ea typeface="宋体" pitchFamily="2" charset="-122"/>
              </a:rPr>
              <a:t>基于代价的优化</a:t>
            </a:r>
            <a:r>
              <a:rPr lang="zh-CN" altLang="en-US">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CD0E75E-0B7D-4986-BD6D-CB2D4F217A1A}"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sz="2800">
                <a:ea typeface="宋体" pitchFamily="2" charset="-122"/>
              </a:rPr>
              <a:t>9.4.1  </a:t>
            </a:r>
            <a:r>
              <a:rPr lang="zh-CN" altLang="en-US" sz="2800">
                <a:ea typeface="宋体" pitchFamily="2" charset="-122"/>
              </a:rPr>
              <a:t>基于启发式规则的存取路径选择优化</a:t>
            </a:r>
          </a:p>
        </p:txBody>
      </p:sp>
      <p:sp>
        <p:nvSpPr>
          <p:cNvPr id="476163" name="Rectangle 3"/>
          <p:cNvSpPr>
            <a:spLocks noGrp="1" noChangeArrowheads="1"/>
          </p:cNvSpPr>
          <p:nvPr>
            <p:ph idx="1"/>
          </p:nvPr>
        </p:nvSpPr>
        <p:spPr>
          <a:xfrm>
            <a:off x="468313" y="1989138"/>
            <a:ext cx="8229600" cy="4176712"/>
          </a:xfrm>
        </p:spPr>
        <p:txBody>
          <a:bodyPr/>
          <a:lstStyle/>
          <a:p>
            <a:r>
              <a:rPr lang="zh-CN" altLang="en-US">
                <a:ea typeface="宋体" pitchFamily="2" charset="-122"/>
              </a:rPr>
              <a:t>一、 选择操作的启发式规则 </a:t>
            </a:r>
          </a:p>
          <a:p>
            <a:endParaRPr lang="zh-CN" altLang="en-US">
              <a:ea typeface="宋体" pitchFamily="2" charset="-122"/>
            </a:endParaRPr>
          </a:p>
          <a:p>
            <a:r>
              <a:rPr lang="zh-CN" altLang="en-US">
                <a:ea typeface="宋体" pitchFamily="2" charset="-122"/>
              </a:rPr>
              <a:t>二、 连接操作的启发式规则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B73C4BCB-02F2-4F4D-B70E-5CF999A4254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关系系统的定义 </a:t>
            </a:r>
          </a:p>
        </p:txBody>
      </p:sp>
      <p:sp>
        <p:nvSpPr>
          <p:cNvPr id="8195" name="Rectangle 3"/>
          <p:cNvSpPr>
            <a:spLocks noGrp="1" noChangeArrowheads="1"/>
          </p:cNvSpPr>
          <p:nvPr>
            <p:ph type="body" idx="1"/>
          </p:nvPr>
        </p:nvSpPr>
        <p:spPr>
          <a:xfrm>
            <a:off x="914400" y="1524000"/>
            <a:ext cx="7772400" cy="4114800"/>
          </a:xfrm>
        </p:spPr>
        <p:txBody>
          <a:bodyPr/>
          <a:lstStyle/>
          <a:p>
            <a:pPr algn="just" eaLnBrk="1" hangingPunct="1">
              <a:lnSpc>
                <a:spcPct val="150000"/>
              </a:lnSpc>
              <a:buFont typeface="宋体" pitchFamily="49" charset="-122"/>
              <a:buChar char="●"/>
            </a:pPr>
            <a:r>
              <a:rPr lang="zh-CN" altLang="en-US" sz="2100" smtClean="0"/>
              <a:t>不支持关系数据结构的系统显然不能称为关系系统</a:t>
            </a:r>
          </a:p>
          <a:p>
            <a:pPr algn="just" eaLnBrk="1" hangingPunct="1">
              <a:lnSpc>
                <a:spcPct val="150000"/>
              </a:lnSpc>
              <a:buFont typeface="宋体" pitchFamily="49" charset="-122"/>
              <a:buChar char="●"/>
            </a:pPr>
            <a:r>
              <a:rPr lang="zh-CN" altLang="en-US" sz="2100" smtClean="0"/>
              <a:t>仅支持关系数据结构，但没有选择、投影和连接运算功能的系统仍不能算作关系系统。</a:t>
            </a:r>
          </a:p>
          <a:p>
            <a:pPr lvl="1" eaLnBrk="1" hangingPunct="1">
              <a:lnSpc>
                <a:spcPct val="150000"/>
              </a:lnSpc>
            </a:pPr>
            <a:r>
              <a:rPr lang="zh-CN" altLang="en-US" sz="2000" smtClean="0"/>
              <a:t>原因：不能提高用户的生产率</a:t>
            </a:r>
          </a:p>
          <a:p>
            <a:pPr eaLnBrk="1" hangingPunct="1">
              <a:lnSpc>
                <a:spcPct val="150000"/>
              </a:lnSpc>
            </a:pPr>
            <a:r>
              <a:rPr lang="zh-CN" altLang="en-US" sz="2100" smtClean="0"/>
              <a:t>支持选择、投影和连接运算，但要求定义物理存取路径，这种系统也不能算作真正的关系系统</a:t>
            </a:r>
          </a:p>
          <a:p>
            <a:pPr lvl="1" eaLnBrk="1" hangingPunct="1">
              <a:lnSpc>
                <a:spcPct val="150000"/>
              </a:lnSpc>
              <a:spcAft>
                <a:spcPct val="10000"/>
              </a:spcAft>
            </a:pPr>
            <a:r>
              <a:rPr lang="zh-CN" altLang="en-US" sz="2000" smtClean="0"/>
              <a:t>原因：就降低或丧失了数据的物理独立性</a:t>
            </a:r>
          </a:p>
          <a:p>
            <a:pPr eaLnBrk="1" hangingPunct="1">
              <a:lnSpc>
                <a:spcPct val="150000"/>
              </a:lnSpc>
              <a:spcAft>
                <a:spcPct val="10000"/>
              </a:spcAft>
            </a:pPr>
            <a:r>
              <a:rPr lang="zh-CN" altLang="en-US" sz="2100" smtClean="0"/>
              <a:t>选择、投影、连接运算是最有用的运算</a:t>
            </a:r>
          </a:p>
        </p:txBody>
      </p:sp>
      <p:sp>
        <p:nvSpPr>
          <p:cNvPr id="2" name="日期占位符 1"/>
          <p:cNvSpPr>
            <a:spLocks noGrp="1"/>
          </p:cNvSpPr>
          <p:nvPr>
            <p:ph type="dt" sz="half" idx="10"/>
          </p:nvPr>
        </p:nvSpPr>
        <p:spPr/>
        <p:txBody>
          <a:bodyPr/>
          <a:lstStyle/>
          <a:p>
            <a:fld id="{2028ADEB-D5BB-4E65-B391-46FD53DB968A}"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8</a:t>
            </a:fld>
            <a:endParaRPr lang="en-US" altLang="zh-CN"/>
          </a:p>
        </p:txBody>
      </p:sp>
    </p:spTree>
    <p:extLst>
      <p:ext uri="{BB962C8B-B14F-4D97-AF65-F5344CB8AC3E}">
        <p14:creationId xmlns:p14="http://schemas.microsoft.com/office/powerpoint/2010/main" val="40001660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77187" name="Rectangle 3"/>
          <p:cNvSpPr>
            <a:spLocks noGrp="1" noChangeArrowheads="1"/>
          </p:cNvSpPr>
          <p:nvPr>
            <p:ph idx="1"/>
          </p:nvPr>
        </p:nvSpPr>
        <p:spPr/>
        <p:txBody>
          <a:bodyPr/>
          <a:lstStyle/>
          <a:p>
            <a:r>
              <a:rPr lang="zh-CN" altLang="en-US" b="1" dirty="0">
                <a:ea typeface="宋体" pitchFamily="2" charset="-122"/>
              </a:rPr>
              <a:t>一、 选择操作的启发式规则</a:t>
            </a:r>
            <a:r>
              <a:rPr lang="en-US" altLang="zh-CN" b="1" dirty="0">
                <a:ea typeface="宋体" pitchFamily="2" charset="-122"/>
              </a:rPr>
              <a:t>:</a:t>
            </a:r>
          </a:p>
          <a:p>
            <a:pPr>
              <a:buFont typeface="Wingdings" pitchFamily="2" charset="2"/>
              <a:buNone/>
            </a:pPr>
            <a:r>
              <a:rPr lang="en-US" altLang="zh-CN" dirty="0">
                <a:ea typeface="宋体" pitchFamily="2" charset="-122"/>
              </a:rPr>
              <a:t>	1. </a:t>
            </a:r>
            <a:r>
              <a:rPr lang="zh-CN" altLang="en-US" dirty="0">
                <a:ea typeface="宋体" pitchFamily="2" charset="-122"/>
              </a:rPr>
              <a:t>对于小关系，使用全表顺序扫描，即使选择列上有索引 </a:t>
            </a:r>
          </a:p>
          <a:p>
            <a:pPr>
              <a:buFont typeface="Wingdings" pitchFamily="2" charset="2"/>
              <a:buNone/>
            </a:pPr>
            <a:r>
              <a:rPr lang="zh-CN" altLang="en-US" b="1" dirty="0">
                <a:solidFill>
                  <a:srgbClr val="F50909"/>
                </a:solidFill>
                <a:ea typeface="宋体" pitchFamily="2" charset="-122"/>
              </a:rPr>
              <a:t>	对于大关系，启发式规则有：</a:t>
            </a:r>
          </a:p>
          <a:p>
            <a:pPr>
              <a:buFont typeface="Wingdings" pitchFamily="2" charset="2"/>
              <a:buNone/>
            </a:pPr>
            <a:r>
              <a:rPr lang="zh-CN" altLang="en-US" dirty="0">
                <a:ea typeface="宋体" pitchFamily="2" charset="-122"/>
              </a:rPr>
              <a:t>	</a:t>
            </a:r>
            <a:r>
              <a:rPr lang="en-US" altLang="zh-CN" dirty="0">
                <a:ea typeface="宋体" pitchFamily="2" charset="-122"/>
              </a:rPr>
              <a:t>2. </a:t>
            </a:r>
            <a:r>
              <a:rPr lang="zh-CN" altLang="en-US" dirty="0">
                <a:ea typeface="宋体" pitchFamily="2" charset="-122"/>
              </a:rPr>
              <a:t>对于选择条件是主码＝值的查询</a:t>
            </a:r>
          </a:p>
          <a:p>
            <a:pPr lvl="2">
              <a:buFont typeface="Wingdings" pitchFamily="2" charset="2"/>
              <a:buChar char="Ø"/>
            </a:pPr>
            <a:r>
              <a:rPr lang="zh-CN" altLang="en-US" dirty="0">
                <a:ea typeface="宋体" pitchFamily="2" charset="-122"/>
              </a:rPr>
              <a:t>查询结果最多是一个元组，可以选择</a:t>
            </a:r>
            <a:r>
              <a:rPr lang="zh-CN" altLang="en-US" dirty="0">
                <a:solidFill>
                  <a:srgbClr val="FF00FF"/>
                </a:solidFill>
                <a:ea typeface="宋体" pitchFamily="2" charset="-122"/>
              </a:rPr>
              <a:t>主码索引</a:t>
            </a:r>
          </a:p>
          <a:p>
            <a:pPr lvl="2">
              <a:buFont typeface="Wingdings" pitchFamily="2" charset="2"/>
              <a:buChar char="Ø"/>
            </a:pPr>
            <a:r>
              <a:rPr lang="zh-CN" altLang="en-US" dirty="0">
                <a:ea typeface="宋体" pitchFamily="2" charset="-122"/>
              </a:rPr>
              <a:t>一般的</a:t>
            </a:r>
            <a:r>
              <a:rPr lang="en-US" altLang="zh-CN" dirty="0">
                <a:ea typeface="宋体" pitchFamily="2" charset="-122"/>
              </a:rPr>
              <a:t>RDBMS</a:t>
            </a:r>
            <a:r>
              <a:rPr lang="zh-CN" altLang="en-US" dirty="0">
                <a:ea typeface="宋体" pitchFamily="2" charset="-122"/>
              </a:rPr>
              <a:t>会自动建立主码索引。</a:t>
            </a:r>
          </a:p>
          <a:p>
            <a:pPr>
              <a:buFont typeface="Wingdings" pitchFamily="2" charset="2"/>
              <a:buNone/>
            </a:pPr>
            <a:r>
              <a:rPr lang="zh-CN" altLang="en-US" dirty="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4DDF142-3EEA-4908-8F01-C6B284C3459D}"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98691" name="Rectangle 3"/>
          <p:cNvSpPr>
            <a:spLocks noGrp="1" noChangeArrowheads="1"/>
          </p:cNvSpPr>
          <p:nvPr>
            <p:ph idx="1"/>
          </p:nvPr>
        </p:nvSpPr>
        <p:spPr/>
        <p:txBody>
          <a:bodyPr/>
          <a:lstStyle/>
          <a:p>
            <a:pPr>
              <a:lnSpc>
                <a:spcPct val="140000"/>
              </a:lnSpc>
              <a:buFont typeface="Wingdings" pitchFamily="2" charset="2"/>
              <a:buNone/>
            </a:pPr>
            <a:r>
              <a:rPr lang="en-US" altLang="zh-CN">
                <a:ea typeface="宋体" pitchFamily="2" charset="-122"/>
              </a:rPr>
              <a:t>3. </a:t>
            </a:r>
            <a:r>
              <a:rPr lang="zh-CN" altLang="en-US">
                <a:ea typeface="宋体" pitchFamily="2" charset="-122"/>
              </a:rPr>
              <a:t>对于选择条件是非主属性＝值的查询，并且选择列上有索引</a:t>
            </a:r>
          </a:p>
          <a:p>
            <a:pPr lvl="2">
              <a:lnSpc>
                <a:spcPct val="140000"/>
              </a:lnSpc>
              <a:buClr>
                <a:schemeClr val="accent1"/>
              </a:buClr>
              <a:buSzPct val="75000"/>
              <a:buFont typeface="Wingdings" pitchFamily="2" charset="2"/>
              <a:buChar char="n"/>
            </a:pPr>
            <a:r>
              <a:rPr lang="zh-CN" altLang="en-US" sz="2400">
                <a:ea typeface="宋体" pitchFamily="2" charset="-122"/>
              </a:rPr>
              <a:t>要估算查询结果的元组数目</a:t>
            </a:r>
          </a:p>
          <a:p>
            <a:pPr lvl="3">
              <a:lnSpc>
                <a:spcPct val="140000"/>
              </a:lnSpc>
              <a:buFont typeface="Wingdings" pitchFamily="2" charset="2"/>
              <a:buChar char="Ø"/>
            </a:pPr>
            <a:r>
              <a:rPr lang="zh-CN" altLang="en-US" sz="2200">
                <a:ea typeface="宋体" pitchFamily="2" charset="-122"/>
              </a:rPr>
              <a:t>如果比例较小</a:t>
            </a:r>
            <a:r>
              <a:rPr lang="en-US" altLang="zh-CN" sz="2200">
                <a:ea typeface="宋体" pitchFamily="2" charset="-122"/>
              </a:rPr>
              <a:t>(&lt;10%)</a:t>
            </a:r>
            <a:r>
              <a:rPr lang="zh-CN" altLang="en-US" sz="2200">
                <a:ea typeface="宋体" pitchFamily="2" charset="-122"/>
              </a:rPr>
              <a:t>可以使用索引扫描方法</a:t>
            </a:r>
          </a:p>
          <a:p>
            <a:pPr lvl="3">
              <a:lnSpc>
                <a:spcPct val="140000"/>
              </a:lnSpc>
              <a:buFont typeface="Wingdings" pitchFamily="2" charset="2"/>
              <a:buChar char="Ø"/>
            </a:pPr>
            <a:r>
              <a:rPr lang="zh-CN" altLang="en-US" sz="2200">
                <a:ea typeface="宋体" pitchFamily="2" charset="-122"/>
              </a:rPr>
              <a:t>否则还是使用全表顺序扫描</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FE17B570-6DA0-4FF5-BA6C-EA6550034FD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78211" name="Rectangle 3"/>
          <p:cNvSpPr>
            <a:spLocks noGrp="1" noChangeArrowheads="1"/>
          </p:cNvSpPr>
          <p:nvPr>
            <p:ph idx="1"/>
          </p:nvPr>
        </p:nvSpPr>
        <p:spPr/>
        <p:txBody>
          <a:bodyPr/>
          <a:lstStyle/>
          <a:p>
            <a:pPr>
              <a:lnSpc>
                <a:spcPct val="150000"/>
              </a:lnSpc>
              <a:buFont typeface="Wingdings" pitchFamily="2" charset="2"/>
              <a:buNone/>
            </a:pPr>
            <a:r>
              <a:rPr lang="en-US" altLang="zh-CN">
                <a:ea typeface="宋体" pitchFamily="2" charset="-122"/>
              </a:rPr>
              <a:t>	4. </a:t>
            </a:r>
            <a:r>
              <a:rPr lang="zh-CN" altLang="en-US">
                <a:ea typeface="宋体" pitchFamily="2" charset="-122"/>
              </a:rPr>
              <a:t>对于选择条件是属性上的非等值查询或者范围查询，并且选择列上有索引</a:t>
            </a:r>
          </a:p>
          <a:p>
            <a:pPr lvl="2">
              <a:lnSpc>
                <a:spcPct val="150000"/>
              </a:lnSpc>
              <a:buClr>
                <a:schemeClr val="accent1"/>
              </a:buClr>
              <a:buSzPct val="75000"/>
              <a:buFont typeface="Wingdings" pitchFamily="2" charset="2"/>
              <a:buChar char="n"/>
            </a:pPr>
            <a:r>
              <a:rPr lang="zh-CN" altLang="en-US" sz="2400">
                <a:ea typeface="宋体" pitchFamily="2" charset="-122"/>
              </a:rPr>
              <a:t>要估算查询结果的元组数目</a:t>
            </a:r>
          </a:p>
          <a:p>
            <a:pPr lvl="3">
              <a:lnSpc>
                <a:spcPct val="150000"/>
              </a:lnSpc>
              <a:buFont typeface="Wingdings" pitchFamily="2" charset="2"/>
              <a:buChar char="Ø"/>
            </a:pPr>
            <a:r>
              <a:rPr lang="zh-CN" altLang="en-US" sz="2200">
                <a:ea typeface="宋体" pitchFamily="2" charset="-122"/>
              </a:rPr>
              <a:t>如果比例较小</a:t>
            </a:r>
            <a:r>
              <a:rPr lang="en-US" altLang="zh-CN" sz="2200">
                <a:ea typeface="宋体" pitchFamily="2" charset="-122"/>
              </a:rPr>
              <a:t>(&lt;10%)</a:t>
            </a:r>
            <a:r>
              <a:rPr lang="zh-CN" altLang="en-US" sz="2200">
                <a:ea typeface="宋体" pitchFamily="2" charset="-122"/>
              </a:rPr>
              <a:t>可以使用索引扫描方法</a:t>
            </a:r>
          </a:p>
          <a:p>
            <a:pPr lvl="3">
              <a:lnSpc>
                <a:spcPct val="150000"/>
              </a:lnSpc>
              <a:buFont typeface="Wingdings" pitchFamily="2" charset="2"/>
              <a:buChar char="Ø"/>
            </a:pPr>
            <a:r>
              <a:rPr lang="zh-CN" altLang="en-US" sz="2200">
                <a:ea typeface="宋体" pitchFamily="2" charset="-122"/>
              </a:rPr>
              <a:t>否则还是使用全表顺序扫描</a:t>
            </a:r>
            <a:r>
              <a:rPr lang="zh-CN" altLang="en-US">
                <a:ea typeface="宋体" pitchFamily="2" charset="-122"/>
              </a:rPr>
              <a:t> </a:t>
            </a:r>
          </a:p>
          <a:p>
            <a:pPr>
              <a:buFont typeface="Wingdings" pitchFamily="2" charset="2"/>
              <a:buNone/>
            </a:pPr>
            <a:r>
              <a:rPr lang="zh-CN" altLang="en-US">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5C361D24-433A-47AE-9A66-5F06B60AA12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99715" name="Rectangle 3"/>
          <p:cNvSpPr>
            <a:spLocks noGrp="1" noChangeArrowheads="1"/>
          </p:cNvSpPr>
          <p:nvPr>
            <p:ph idx="1"/>
          </p:nvPr>
        </p:nvSpPr>
        <p:spPr/>
        <p:txBody>
          <a:bodyPr/>
          <a:lstStyle/>
          <a:p>
            <a:pPr>
              <a:lnSpc>
                <a:spcPct val="130000"/>
              </a:lnSpc>
              <a:buFont typeface="Wingdings" pitchFamily="2" charset="2"/>
              <a:buNone/>
            </a:pPr>
            <a:r>
              <a:rPr lang="en-US" altLang="zh-CN">
                <a:ea typeface="宋体" pitchFamily="2" charset="-122"/>
              </a:rPr>
              <a:t>	5. </a:t>
            </a:r>
            <a:r>
              <a:rPr lang="zh-CN" altLang="en-US">
                <a:ea typeface="宋体" pitchFamily="2" charset="-122"/>
              </a:rPr>
              <a:t>对于用</a:t>
            </a:r>
            <a:r>
              <a:rPr lang="en-US" altLang="zh-CN">
                <a:ea typeface="宋体" pitchFamily="2" charset="-122"/>
              </a:rPr>
              <a:t>AND</a:t>
            </a:r>
            <a:r>
              <a:rPr lang="zh-CN" altLang="en-US">
                <a:ea typeface="宋体" pitchFamily="2" charset="-122"/>
              </a:rPr>
              <a:t>连接的合取选择条件</a:t>
            </a:r>
          </a:p>
          <a:p>
            <a:pPr lvl="2">
              <a:lnSpc>
                <a:spcPct val="130000"/>
              </a:lnSpc>
              <a:buClr>
                <a:schemeClr val="accent1"/>
              </a:buClr>
              <a:buSzPct val="75000"/>
              <a:buFont typeface="Wingdings" pitchFamily="2" charset="2"/>
              <a:buChar char="n"/>
            </a:pPr>
            <a:r>
              <a:rPr lang="zh-CN" altLang="en-US">
                <a:ea typeface="宋体" pitchFamily="2" charset="-122"/>
              </a:rPr>
              <a:t>如果有涉及这些属性的组合索引</a:t>
            </a:r>
          </a:p>
          <a:p>
            <a:pPr lvl="3">
              <a:lnSpc>
                <a:spcPct val="130000"/>
              </a:lnSpc>
              <a:buClr>
                <a:schemeClr val="tx1"/>
              </a:buClr>
              <a:buFont typeface="Wingdings" pitchFamily="2" charset="2"/>
              <a:buChar char="Ø"/>
            </a:pPr>
            <a:r>
              <a:rPr lang="zh-CN" altLang="en-US">
                <a:ea typeface="宋体" pitchFamily="2" charset="-122"/>
              </a:rPr>
              <a:t>优先采用组合索引扫描方法</a:t>
            </a:r>
          </a:p>
          <a:p>
            <a:pPr lvl="2">
              <a:lnSpc>
                <a:spcPct val="130000"/>
              </a:lnSpc>
              <a:buClr>
                <a:schemeClr val="accent1"/>
              </a:buClr>
              <a:buSzPct val="75000"/>
              <a:buFont typeface="Wingdings" pitchFamily="2" charset="2"/>
              <a:buChar char="n"/>
            </a:pPr>
            <a:r>
              <a:rPr lang="zh-CN" altLang="en-US">
                <a:ea typeface="宋体" pitchFamily="2" charset="-122"/>
              </a:rPr>
              <a:t>如果某些属性上有一般的索引</a:t>
            </a:r>
          </a:p>
          <a:p>
            <a:pPr lvl="3">
              <a:lnSpc>
                <a:spcPct val="130000"/>
              </a:lnSpc>
              <a:buClr>
                <a:schemeClr val="tx1"/>
              </a:buClr>
              <a:buFont typeface="Wingdings" pitchFamily="2" charset="2"/>
              <a:buChar char="Ø"/>
            </a:pPr>
            <a:r>
              <a:rPr lang="zh-CN" altLang="en-US">
                <a:ea typeface="宋体" pitchFamily="2" charset="-122"/>
              </a:rPr>
              <a:t>则可以用［例</a:t>
            </a:r>
            <a:r>
              <a:rPr lang="en-US" altLang="zh-CN">
                <a:ea typeface="宋体" pitchFamily="2" charset="-122"/>
              </a:rPr>
              <a:t>1-C4</a:t>
            </a:r>
            <a:r>
              <a:rPr lang="zh-CN" altLang="en-US">
                <a:ea typeface="宋体" pitchFamily="2" charset="-122"/>
              </a:rPr>
              <a:t>］中介绍的索引扫描方法</a:t>
            </a:r>
          </a:p>
          <a:p>
            <a:pPr lvl="3">
              <a:lnSpc>
                <a:spcPct val="130000"/>
              </a:lnSpc>
              <a:buClr>
                <a:schemeClr val="tx1"/>
              </a:buClr>
              <a:buFont typeface="Wingdings" pitchFamily="2" charset="2"/>
              <a:buChar char="Ø"/>
            </a:pPr>
            <a:r>
              <a:rPr lang="zh-CN" altLang="en-US">
                <a:ea typeface="宋体" pitchFamily="2" charset="-122"/>
              </a:rPr>
              <a:t>否则使用全表顺序扫描。</a:t>
            </a:r>
          </a:p>
          <a:p>
            <a:pPr>
              <a:lnSpc>
                <a:spcPct val="130000"/>
              </a:lnSpc>
              <a:buFont typeface="Wingdings" pitchFamily="2" charset="2"/>
              <a:buNone/>
            </a:pPr>
            <a:r>
              <a:rPr lang="zh-CN" altLang="en-US">
                <a:ea typeface="宋体" pitchFamily="2" charset="-122"/>
              </a:rPr>
              <a:t>	</a:t>
            </a:r>
            <a:r>
              <a:rPr lang="en-US" altLang="zh-CN">
                <a:ea typeface="宋体" pitchFamily="2" charset="-122"/>
              </a:rPr>
              <a:t>6. </a:t>
            </a:r>
            <a:r>
              <a:rPr lang="zh-CN" altLang="en-US">
                <a:ea typeface="宋体" pitchFamily="2" charset="-122"/>
              </a:rPr>
              <a:t>对于用</a:t>
            </a:r>
            <a:r>
              <a:rPr lang="en-US" altLang="zh-CN">
                <a:ea typeface="宋体" pitchFamily="2" charset="-122"/>
              </a:rPr>
              <a:t>OR</a:t>
            </a:r>
            <a:r>
              <a:rPr lang="zh-CN" altLang="en-US">
                <a:ea typeface="宋体" pitchFamily="2" charset="-122"/>
              </a:rPr>
              <a:t>连接的析取选择条件，一般使用全表顺序扫描</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4AE7AC1-528A-4E7D-806F-EFE883C29493}"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79235" name="Rectangle 3"/>
          <p:cNvSpPr>
            <a:spLocks noGrp="1" noChangeArrowheads="1"/>
          </p:cNvSpPr>
          <p:nvPr>
            <p:ph idx="1"/>
          </p:nvPr>
        </p:nvSpPr>
        <p:spPr>
          <a:xfrm>
            <a:off x="179388" y="1828800"/>
            <a:ext cx="8640762" cy="4495800"/>
          </a:xfrm>
        </p:spPr>
        <p:txBody>
          <a:bodyPr/>
          <a:lstStyle/>
          <a:p>
            <a:pPr>
              <a:lnSpc>
                <a:spcPct val="130000"/>
              </a:lnSpc>
            </a:pPr>
            <a:r>
              <a:rPr lang="zh-CN" altLang="en-US" sz="2400" b="1">
                <a:ea typeface="宋体" pitchFamily="2" charset="-122"/>
              </a:rPr>
              <a:t>二、 连接操作的启发式规则：</a:t>
            </a:r>
          </a:p>
          <a:p>
            <a:pPr>
              <a:lnSpc>
                <a:spcPct val="130000"/>
              </a:lnSpc>
              <a:buFont typeface="Wingdings" pitchFamily="2" charset="2"/>
              <a:buNone/>
            </a:pPr>
            <a:r>
              <a:rPr lang="zh-CN" altLang="en-US" sz="2400">
                <a:ea typeface="宋体" pitchFamily="2" charset="-122"/>
              </a:rPr>
              <a:t>	</a:t>
            </a:r>
            <a:r>
              <a:rPr lang="en-US" altLang="zh-CN" sz="2400">
                <a:ea typeface="宋体" pitchFamily="2" charset="-122"/>
              </a:rPr>
              <a:t>1. </a:t>
            </a:r>
            <a:r>
              <a:rPr lang="zh-CN" altLang="en-US" sz="2400">
                <a:ea typeface="宋体" pitchFamily="2" charset="-122"/>
              </a:rPr>
              <a:t>如果</a:t>
            </a:r>
            <a:r>
              <a:rPr lang="en-US" altLang="zh-CN" sz="2400">
                <a:ea typeface="宋体" pitchFamily="2" charset="-122"/>
              </a:rPr>
              <a:t>2</a:t>
            </a:r>
            <a:r>
              <a:rPr lang="zh-CN" altLang="en-US" sz="2400">
                <a:ea typeface="宋体" pitchFamily="2" charset="-122"/>
              </a:rPr>
              <a:t>个表都已经按照连接属性排序</a:t>
            </a:r>
          </a:p>
          <a:p>
            <a:pPr lvl="2">
              <a:lnSpc>
                <a:spcPct val="130000"/>
              </a:lnSpc>
              <a:buClr>
                <a:schemeClr val="accent1"/>
              </a:buClr>
              <a:buSzPct val="75000"/>
              <a:buFont typeface="Wingdings" pitchFamily="2" charset="2"/>
              <a:buChar char="n"/>
            </a:pPr>
            <a:r>
              <a:rPr lang="zh-CN" altLang="en-US" sz="2500">
                <a:ea typeface="宋体" pitchFamily="2" charset="-122"/>
              </a:rPr>
              <a:t> 选用排序</a:t>
            </a:r>
            <a:r>
              <a:rPr lang="en-US" altLang="zh-CN" sz="2500">
                <a:ea typeface="宋体" pitchFamily="2" charset="-122"/>
              </a:rPr>
              <a:t>-</a:t>
            </a:r>
            <a:r>
              <a:rPr lang="zh-CN" altLang="en-US" sz="2500">
                <a:ea typeface="宋体" pitchFamily="2" charset="-122"/>
              </a:rPr>
              <a:t>合并方法</a:t>
            </a:r>
          </a:p>
          <a:p>
            <a:pPr>
              <a:lnSpc>
                <a:spcPct val="130000"/>
              </a:lnSpc>
              <a:buFont typeface="Wingdings" pitchFamily="2" charset="2"/>
              <a:buNone/>
            </a:pPr>
            <a:r>
              <a:rPr lang="zh-CN" altLang="en-US" sz="2400">
                <a:ea typeface="宋体" pitchFamily="2" charset="-122"/>
              </a:rPr>
              <a:t>	</a:t>
            </a:r>
            <a:r>
              <a:rPr lang="en-US" altLang="zh-CN" sz="2400">
                <a:ea typeface="宋体" pitchFamily="2" charset="-122"/>
              </a:rPr>
              <a:t>2. </a:t>
            </a:r>
            <a:r>
              <a:rPr lang="zh-CN" altLang="en-US" sz="2400">
                <a:ea typeface="宋体" pitchFamily="2" charset="-122"/>
              </a:rPr>
              <a:t>如果一个表在连接属性上有索引</a:t>
            </a:r>
          </a:p>
          <a:p>
            <a:pPr lvl="2">
              <a:lnSpc>
                <a:spcPct val="130000"/>
              </a:lnSpc>
              <a:buClr>
                <a:schemeClr val="accent1"/>
              </a:buClr>
              <a:buSzPct val="75000"/>
              <a:buFont typeface="Wingdings" pitchFamily="2" charset="2"/>
              <a:buChar char="n"/>
            </a:pPr>
            <a:r>
              <a:rPr lang="zh-CN" altLang="en-US" sz="2500">
                <a:ea typeface="宋体" pitchFamily="2" charset="-122"/>
              </a:rPr>
              <a:t> 选用索引连接方法</a:t>
            </a:r>
          </a:p>
          <a:p>
            <a:pPr>
              <a:lnSpc>
                <a:spcPct val="130000"/>
              </a:lnSpc>
              <a:buFont typeface="Wingdings" pitchFamily="2" charset="2"/>
              <a:buNone/>
            </a:pPr>
            <a:r>
              <a:rPr lang="zh-CN" altLang="en-US" sz="2400">
                <a:ea typeface="宋体" pitchFamily="2" charset="-122"/>
              </a:rPr>
              <a:t>	</a:t>
            </a:r>
            <a:r>
              <a:rPr lang="en-US" altLang="zh-CN" sz="2400">
                <a:ea typeface="宋体" pitchFamily="2" charset="-122"/>
              </a:rPr>
              <a:t>3. </a:t>
            </a:r>
            <a:r>
              <a:rPr lang="zh-CN" altLang="en-US" sz="2400">
                <a:ea typeface="宋体" pitchFamily="2" charset="-122"/>
              </a:rPr>
              <a:t>如果上面</a:t>
            </a:r>
            <a:r>
              <a:rPr lang="en-US" altLang="zh-CN" sz="2400">
                <a:ea typeface="宋体" pitchFamily="2" charset="-122"/>
              </a:rPr>
              <a:t>2</a:t>
            </a:r>
            <a:r>
              <a:rPr lang="zh-CN" altLang="en-US" sz="2400">
                <a:ea typeface="宋体" pitchFamily="2" charset="-122"/>
              </a:rPr>
              <a:t>个规则都不适用，其中一个表较小</a:t>
            </a:r>
          </a:p>
          <a:p>
            <a:pPr lvl="2">
              <a:lnSpc>
                <a:spcPct val="130000"/>
              </a:lnSpc>
              <a:buClr>
                <a:schemeClr val="accent1"/>
              </a:buClr>
              <a:buSzPct val="75000"/>
              <a:buFont typeface="Wingdings" pitchFamily="2" charset="2"/>
              <a:buChar char="n"/>
            </a:pPr>
            <a:r>
              <a:rPr lang="zh-CN" altLang="en-US" sz="2500">
                <a:ea typeface="宋体" pitchFamily="2" charset="-122"/>
              </a:rPr>
              <a:t> 选用</a:t>
            </a:r>
            <a:r>
              <a:rPr lang="en-US" altLang="zh-CN" sz="2500">
                <a:ea typeface="宋体" pitchFamily="2" charset="-122"/>
              </a:rPr>
              <a:t>Hash join</a:t>
            </a:r>
            <a:r>
              <a:rPr lang="zh-CN" altLang="en-US" sz="2500">
                <a:ea typeface="宋体" pitchFamily="2" charset="-122"/>
              </a:rPr>
              <a:t>方法</a:t>
            </a:r>
          </a:p>
          <a:p>
            <a:pPr>
              <a:buFont typeface="Wingdings" pitchFamily="2" charset="2"/>
              <a:buNone/>
            </a:pPr>
            <a:r>
              <a:rPr lang="zh-CN" altLang="en-US" sz="2400">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89B2E1E4-F05B-4855-8C9C-A2F0BE6F71FA}"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sz="3200">
                <a:ea typeface="宋体" pitchFamily="2" charset="-122"/>
              </a:rPr>
              <a:t>基于启发式规则的存取路径选择优化</a:t>
            </a:r>
            <a:r>
              <a:rPr lang="en-US" altLang="zh-CN" sz="3200">
                <a:ea typeface="宋体" pitchFamily="2" charset="-122"/>
              </a:rPr>
              <a:t>(</a:t>
            </a:r>
            <a:r>
              <a:rPr lang="zh-CN" altLang="en-US" sz="3200">
                <a:ea typeface="宋体" pitchFamily="2" charset="-122"/>
              </a:rPr>
              <a:t>续</a:t>
            </a:r>
            <a:r>
              <a:rPr lang="en-US" altLang="zh-CN" sz="3200">
                <a:ea typeface="宋体" pitchFamily="2" charset="-122"/>
              </a:rPr>
              <a:t>)</a:t>
            </a:r>
          </a:p>
        </p:txBody>
      </p:sp>
      <p:sp>
        <p:nvSpPr>
          <p:cNvPr id="494595" name="Rectangle 3"/>
          <p:cNvSpPr>
            <a:spLocks noGrp="1" noChangeArrowheads="1"/>
          </p:cNvSpPr>
          <p:nvPr>
            <p:ph idx="1"/>
          </p:nvPr>
        </p:nvSpPr>
        <p:spPr/>
        <p:txBody>
          <a:bodyPr/>
          <a:lstStyle/>
          <a:p>
            <a:pPr>
              <a:lnSpc>
                <a:spcPct val="130000"/>
              </a:lnSpc>
              <a:buFont typeface="Wingdings" pitchFamily="2" charset="2"/>
              <a:buNone/>
            </a:pPr>
            <a:r>
              <a:rPr lang="en-US" altLang="zh-CN" sz="2400">
                <a:ea typeface="宋体" pitchFamily="2" charset="-122"/>
              </a:rPr>
              <a:t>4. </a:t>
            </a:r>
            <a:r>
              <a:rPr lang="zh-CN" altLang="en-US" sz="2400">
                <a:ea typeface="宋体" pitchFamily="2" charset="-122"/>
              </a:rPr>
              <a:t>可以选用嵌套循环方法，并选择其中较小的表，确切地讲是占用的块数</a:t>
            </a:r>
            <a:r>
              <a:rPr lang="en-US" altLang="zh-CN" sz="2400">
                <a:ea typeface="宋体" pitchFamily="2" charset="-122"/>
              </a:rPr>
              <a:t>(b)</a:t>
            </a:r>
            <a:r>
              <a:rPr lang="zh-CN" altLang="en-US" sz="2400">
                <a:ea typeface="宋体" pitchFamily="2" charset="-122"/>
              </a:rPr>
              <a:t>较少的表，作为外表</a:t>
            </a:r>
            <a:r>
              <a:rPr lang="en-US" altLang="zh-CN" sz="2400">
                <a:ea typeface="宋体" pitchFamily="2" charset="-122"/>
              </a:rPr>
              <a:t>(</a:t>
            </a:r>
            <a:r>
              <a:rPr lang="zh-CN" altLang="en-US" sz="2400">
                <a:ea typeface="宋体" pitchFamily="2" charset="-122"/>
              </a:rPr>
              <a:t>外循环的表</a:t>
            </a:r>
            <a:r>
              <a:rPr lang="en-US" altLang="zh-CN" sz="2400">
                <a:ea typeface="宋体" pitchFamily="2" charset="-122"/>
              </a:rPr>
              <a:t>) </a:t>
            </a:r>
            <a:r>
              <a:rPr lang="zh-CN" altLang="en-US" sz="2400">
                <a:ea typeface="宋体" pitchFamily="2" charset="-122"/>
              </a:rPr>
              <a:t>。</a:t>
            </a:r>
          </a:p>
          <a:p>
            <a:pPr>
              <a:lnSpc>
                <a:spcPct val="130000"/>
              </a:lnSpc>
              <a:buFont typeface="Wingdings" pitchFamily="2" charset="2"/>
              <a:buNone/>
            </a:pPr>
            <a:r>
              <a:rPr lang="zh-CN" altLang="en-US" sz="2400">
                <a:ea typeface="宋体" pitchFamily="2" charset="-122"/>
              </a:rPr>
              <a:t>    理由：</a:t>
            </a:r>
          </a:p>
          <a:p>
            <a:pPr lvl="1">
              <a:lnSpc>
                <a:spcPct val="130000"/>
              </a:lnSpc>
              <a:buClr>
                <a:schemeClr val="tx1"/>
              </a:buClr>
              <a:buFont typeface="Wingdings" pitchFamily="2" charset="2"/>
              <a:buChar char="Ø"/>
            </a:pPr>
            <a:r>
              <a:rPr lang="zh-CN" altLang="en-US" sz="2200">
                <a:ea typeface="宋体" pitchFamily="2" charset="-122"/>
              </a:rPr>
              <a:t>设连接表</a:t>
            </a:r>
            <a:r>
              <a:rPr lang="en-US" altLang="zh-CN" sz="2200">
                <a:ea typeface="宋体" pitchFamily="2" charset="-122"/>
              </a:rPr>
              <a:t>R</a:t>
            </a:r>
            <a:r>
              <a:rPr lang="zh-CN" altLang="en-US" sz="2200">
                <a:ea typeface="宋体" pitchFamily="2" charset="-122"/>
              </a:rPr>
              <a:t>与</a:t>
            </a:r>
            <a:r>
              <a:rPr lang="en-US" altLang="zh-CN" sz="2200">
                <a:ea typeface="宋体" pitchFamily="2" charset="-122"/>
              </a:rPr>
              <a:t>S</a:t>
            </a:r>
            <a:r>
              <a:rPr lang="zh-CN" altLang="en-US" sz="2200">
                <a:ea typeface="宋体" pitchFamily="2" charset="-122"/>
              </a:rPr>
              <a:t>分别占用的块数为</a:t>
            </a:r>
            <a:r>
              <a:rPr lang="en-US" altLang="zh-CN" sz="2200">
                <a:ea typeface="宋体" pitchFamily="2" charset="-122"/>
              </a:rPr>
              <a:t>Br</a:t>
            </a:r>
            <a:r>
              <a:rPr lang="zh-CN" altLang="en-US" sz="2200">
                <a:ea typeface="宋体" pitchFamily="2" charset="-122"/>
              </a:rPr>
              <a:t>与</a:t>
            </a:r>
            <a:r>
              <a:rPr lang="en-US" altLang="zh-CN" sz="2200">
                <a:ea typeface="宋体" pitchFamily="2" charset="-122"/>
              </a:rPr>
              <a:t>Bs</a:t>
            </a:r>
          </a:p>
          <a:p>
            <a:pPr lvl="1">
              <a:lnSpc>
                <a:spcPct val="130000"/>
              </a:lnSpc>
              <a:buClr>
                <a:schemeClr val="tx1"/>
              </a:buClr>
              <a:buFont typeface="Wingdings" pitchFamily="2" charset="2"/>
              <a:buChar char="Ø"/>
            </a:pPr>
            <a:r>
              <a:rPr lang="zh-CN" altLang="en-US" sz="2200">
                <a:ea typeface="宋体" pitchFamily="2" charset="-122"/>
              </a:rPr>
              <a:t>连接操作使用的内存缓冲区块数为</a:t>
            </a:r>
            <a:r>
              <a:rPr lang="en-US" altLang="zh-CN" sz="2200">
                <a:ea typeface="宋体" pitchFamily="2" charset="-122"/>
              </a:rPr>
              <a:t>K</a:t>
            </a:r>
          </a:p>
          <a:p>
            <a:pPr lvl="1">
              <a:lnSpc>
                <a:spcPct val="130000"/>
              </a:lnSpc>
              <a:buClr>
                <a:schemeClr val="tx1"/>
              </a:buClr>
              <a:buFont typeface="Wingdings" pitchFamily="2" charset="2"/>
              <a:buChar char="Ø"/>
            </a:pPr>
            <a:r>
              <a:rPr lang="zh-CN" altLang="en-US" sz="2200">
                <a:ea typeface="宋体" pitchFamily="2" charset="-122"/>
              </a:rPr>
              <a:t>分配</a:t>
            </a:r>
            <a:r>
              <a:rPr lang="en-US" altLang="zh-CN" sz="2200">
                <a:ea typeface="宋体" pitchFamily="2" charset="-122"/>
              </a:rPr>
              <a:t>K-1</a:t>
            </a:r>
            <a:r>
              <a:rPr lang="zh-CN" altLang="en-US" sz="2200">
                <a:ea typeface="宋体" pitchFamily="2" charset="-122"/>
              </a:rPr>
              <a:t>块给外表</a:t>
            </a:r>
          </a:p>
          <a:p>
            <a:pPr lvl="1">
              <a:lnSpc>
                <a:spcPct val="130000"/>
              </a:lnSpc>
              <a:buClr>
                <a:schemeClr val="tx1"/>
              </a:buClr>
              <a:buFont typeface="Wingdings" pitchFamily="2" charset="2"/>
              <a:buChar char="Ø"/>
            </a:pPr>
            <a:r>
              <a:rPr lang="zh-CN" altLang="en-US" sz="2200">
                <a:ea typeface="宋体" pitchFamily="2" charset="-122"/>
              </a:rPr>
              <a:t>如果</a:t>
            </a:r>
            <a:r>
              <a:rPr lang="en-US" altLang="zh-CN" sz="2200">
                <a:ea typeface="宋体" pitchFamily="2" charset="-122"/>
              </a:rPr>
              <a:t>R</a:t>
            </a:r>
            <a:r>
              <a:rPr lang="zh-CN" altLang="en-US" sz="2200">
                <a:ea typeface="宋体" pitchFamily="2" charset="-122"/>
              </a:rPr>
              <a:t>为外表，则嵌套循环法存取的块数为</a:t>
            </a:r>
            <a:r>
              <a:rPr lang="en-US" altLang="zh-CN" sz="2200">
                <a:ea typeface="宋体" pitchFamily="2" charset="-122"/>
              </a:rPr>
              <a:t>Br+( Br/K-1)Bs</a:t>
            </a:r>
          </a:p>
          <a:p>
            <a:pPr lvl="1">
              <a:lnSpc>
                <a:spcPct val="130000"/>
              </a:lnSpc>
              <a:buClr>
                <a:schemeClr val="tx1"/>
              </a:buClr>
              <a:buFont typeface="Wingdings" pitchFamily="2" charset="2"/>
              <a:buChar char="Ø"/>
            </a:pPr>
            <a:r>
              <a:rPr lang="zh-CN" altLang="en-US" sz="2200">
                <a:ea typeface="宋体" pitchFamily="2" charset="-122"/>
              </a:rPr>
              <a:t>显然应该选块数小的表作为外表</a:t>
            </a:r>
            <a:r>
              <a:rPr lang="zh-CN" altLang="en-US">
                <a:ea typeface="宋体" pitchFamily="2" charset="-122"/>
              </a:rPr>
              <a:t>  </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64020CC5-E702-49ED-9ACF-CA48F94C97B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sz="3200">
                <a:ea typeface="宋体" pitchFamily="2" charset="-122"/>
              </a:rPr>
              <a:t>9.4  </a:t>
            </a:r>
            <a:r>
              <a:rPr lang="zh-CN" altLang="en-US" sz="3200">
                <a:ea typeface="宋体" pitchFamily="2" charset="-122"/>
              </a:rPr>
              <a:t>物理优化（续）</a:t>
            </a:r>
          </a:p>
        </p:txBody>
      </p:sp>
      <p:sp>
        <p:nvSpPr>
          <p:cNvPr id="481283" name="Rectangle 3"/>
          <p:cNvSpPr>
            <a:spLocks noGrp="1" noChangeArrowheads="1"/>
          </p:cNvSpPr>
          <p:nvPr>
            <p:ph idx="1"/>
          </p:nvPr>
        </p:nvSpPr>
        <p:spPr>
          <a:xfrm>
            <a:off x="457200" y="2060575"/>
            <a:ext cx="8229600" cy="4264025"/>
          </a:xfrm>
        </p:spPr>
        <p:txBody>
          <a:bodyPr/>
          <a:lstStyle/>
          <a:p>
            <a:pPr>
              <a:lnSpc>
                <a:spcPct val="110000"/>
              </a:lnSpc>
            </a:pPr>
            <a:r>
              <a:rPr lang="en-US" altLang="zh-CN" b="1">
                <a:ea typeface="宋体" pitchFamily="2" charset="-122"/>
              </a:rPr>
              <a:t>9.4.1  </a:t>
            </a:r>
            <a:r>
              <a:rPr lang="zh-CN" altLang="en-US" b="1">
                <a:ea typeface="宋体" pitchFamily="2" charset="-122"/>
              </a:rPr>
              <a:t>基于启发式规则的存取路径选择优化</a:t>
            </a:r>
          </a:p>
          <a:p>
            <a:pPr>
              <a:lnSpc>
                <a:spcPct val="110000"/>
              </a:lnSpc>
            </a:pPr>
            <a:endParaRPr lang="zh-CN" altLang="en-US" b="1">
              <a:ea typeface="宋体" pitchFamily="2" charset="-122"/>
            </a:endParaRPr>
          </a:p>
          <a:p>
            <a:pPr>
              <a:lnSpc>
                <a:spcPct val="110000"/>
              </a:lnSpc>
            </a:pPr>
            <a:r>
              <a:rPr lang="en-US" altLang="zh-CN" b="1">
                <a:solidFill>
                  <a:srgbClr val="3333FF"/>
                </a:solidFill>
                <a:ea typeface="宋体" pitchFamily="2" charset="-122"/>
              </a:rPr>
              <a:t>9.4.2  </a:t>
            </a:r>
            <a:r>
              <a:rPr lang="zh-CN" altLang="en-US" b="1">
                <a:solidFill>
                  <a:srgbClr val="3333FF"/>
                </a:solidFill>
                <a:ea typeface="宋体" pitchFamily="2" charset="-122"/>
              </a:rPr>
              <a:t>基于代价的优化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BA074D7-1721-4EE4-9E3E-76174586920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sz="3200">
                <a:ea typeface="宋体" pitchFamily="2" charset="-122"/>
              </a:rPr>
              <a:t>9.4.2  </a:t>
            </a:r>
            <a:r>
              <a:rPr lang="zh-CN" altLang="en-US" sz="3200">
                <a:ea typeface="宋体" pitchFamily="2" charset="-122"/>
              </a:rPr>
              <a:t>基于代价的优化</a:t>
            </a:r>
            <a:r>
              <a:rPr lang="zh-CN" altLang="en-US">
                <a:ea typeface="宋体" pitchFamily="2" charset="-122"/>
              </a:rPr>
              <a:t> </a:t>
            </a:r>
          </a:p>
        </p:txBody>
      </p:sp>
      <p:sp>
        <p:nvSpPr>
          <p:cNvPr id="480259" name="Rectangle 3"/>
          <p:cNvSpPr>
            <a:spLocks noGrp="1" noChangeArrowheads="1"/>
          </p:cNvSpPr>
          <p:nvPr>
            <p:ph idx="1"/>
          </p:nvPr>
        </p:nvSpPr>
        <p:spPr/>
        <p:txBody>
          <a:bodyPr/>
          <a:lstStyle/>
          <a:p>
            <a:pPr>
              <a:lnSpc>
                <a:spcPct val="160000"/>
              </a:lnSpc>
            </a:pPr>
            <a:r>
              <a:rPr lang="zh-CN" altLang="en-US" dirty="0">
                <a:ea typeface="宋体" pitchFamily="2" charset="-122"/>
              </a:rPr>
              <a:t>启发式规则优化是</a:t>
            </a:r>
            <a:r>
              <a:rPr lang="zh-CN" altLang="en-US" b="1" dirty="0">
                <a:solidFill>
                  <a:srgbClr val="FF0000"/>
                </a:solidFill>
                <a:ea typeface="宋体" pitchFamily="2" charset="-122"/>
              </a:rPr>
              <a:t>定性的选择</a:t>
            </a:r>
            <a:r>
              <a:rPr lang="zh-CN" altLang="en-US" dirty="0">
                <a:ea typeface="宋体" pitchFamily="2" charset="-122"/>
              </a:rPr>
              <a:t>，适合解释执行的系统</a:t>
            </a:r>
          </a:p>
          <a:p>
            <a:pPr lvl="1">
              <a:lnSpc>
                <a:spcPct val="160000"/>
              </a:lnSpc>
            </a:pPr>
            <a:r>
              <a:rPr lang="zh-CN" altLang="en-US" dirty="0">
                <a:ea typeface="宋体" pitchFamily="2" charset="-122"/>
              </a:rPr>
              <a:t>解释执行的系统，优化开销包含在查询总开销之中 </a:t>
            </a:r>
          </a:p>
          <a:p>
            <a:pPr>
              <a:lnSpc>
                <a:spcPct val="160000"/>
              </a:lnSpc>
            </a:pPr>
            <a:r>
              <a:rPr lang="zh-CN" altLang="en-US" dirty="0">
                <a:ea typeface="宋体" pitchFamily="2" charset="-122"/>
              </a:rPr>
              <a:t>编译执行的系统中查询优化和查询执行是分开的</a:t>
            </a:r>
          </a:p>
          <a:p>
            <a:pPr lvl="1">
              <a:lnSpc>
                <a:spcPct val="160000"/>
              </a:lnSpc>
            </a:pPr>
            <a:r>
              <a:rPr lang="zh-CN" altLang="en-US" dirty="0">
                <a:ea typeface="宋体" pitchFamily="2" charset="-122"/>
              </a:rPr>
              <a:t>可以采用精细复杂一些的基于代价的优化方法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019AA845-955F-4EA8-BAA6-7DB1E85D1CD5}"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2307" name="Rectangle 3"/>
          <p:cNvSpPr>
            <a:spLocks noGrp="1" noChangeArrowheads="1"/>
          </p:cNvSpPr>
          <p:nvPr>
            <p:ph idx="1"/>
          </p:nvPr>
        </p:nvSpPr>
        <p:spPr/>
        <p:txBody>
          <a:bodyPr/>
          <a:lstStyle/>
          <a:p>
            <a:r>
              <a:rPr lang="zh-CN" altLang="en-US">
                <a:ea typeface="宋体" pitchFamily="2" charset="-122"/>
              </a:rPr>
              <a:t>一、 统计信息 </a:t>
            </a:r>
          </a:p>
          <a:p>
            <a:endParaRPr lang="zh-CN" altLang="en-US">
              <a:ea typeface="宋体" pitchFamily="2" charset="-122"/>
            </a:endParaRPr>
          </a:p>
          <a:p>
            <a:r>
              <a:rPr lang="zh-CN" altLang="en-US">
                <a:ea typeface="宋体" pitchFamily="2" charset="-122"/>
              </a:rPr>
              <a:t>二、 代价估算示例 </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58161EE-AFC8-4EC3-87B7-5BA87E42C3E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3331" name="Rectangle 3"/>
          <p:cNvSpPr>
            <a:spLocks noGrp="1" noChangeArrowheads="1"/>
          </p:cNvSpPr>
          <p:nvPr>
            <p:ph idx="1"/>
          </p:nvPr>
        </p:nvSpPr>
        <p:spPr/>
        <p:txBody>
          <a:bodyPr/>
          <a:lstStyle/>
          <a:p>
            <a:pPr>
              <a:lnSpc>
                <a:spcPct val="90000"/>
              </a:lnSpc>
              <a:buFont typeface="Wingdings" pitchFamily="2" charset="2"/>
              <a:buNone/>
            </a:pPr>
            <a:r>
              <a:rPr lang="zh-CN" altLang="en-US" sz="3600" b="1" dirty="0">
                <a:ea typeface="宋体" pitchFamily="2" charset="-122"/>
              </a:rPr>
              <a:t>一、 统计信息</a:t>
            </a:r>
          </a:p>
          <a:p>
            <a:pPr>
              <a:lnSpc>
                <a:spcPct val="90000"/>
              </a:lnSpc>
            </a:pPr>
            <a:r>
              <a:rPr lang="zh-CN" altLang="en-US" dirty="0">
                <a:ea typeface="宋体" pitchFamily="2" charset="-122"/>
              </a:rPr>
              <a:t>基于代价的优化方法要计算各种操作算法的</a:t>
            </a:r>
            <a:r>
              <a:rPr lang="zh-CN" altLang="en-US" b="1" dirty="0">
                <a:solidFill>
                  <a:srgbClr val="FF0000"/>
                </a:solidFill>
                <a:ea typeface="宋体" pitchFamily="2" charset="-122"/>
              </a:rPr>
              <a:t>执行代价，与数据库的状态密切相关</a:t>
            </a:r>
            <a:r>
              <a:rPr lang="zh-CN" altLang="en-US" dirty="0">
                <a:ea typeface="宋体" pitchFamily="2" charset="-122"/>
              </a:rPr>
              <a:t> </a:t>
            </a:r>
          </a:p>
          <a:p>
            <a:pPr>
              <a:lnSpc>
                <a:spcPct val="90000"/>
              </a:lnSpc>
            </a:pPr>
            <a:endParaRPr lang="zh-CN" altLang="en-US" dirty="0">
              <a:ea typeface="宋体" pitchFamily="2" charset="-122"/>
            </a:endParaRPr>
          </a:p>
          <a:p>
            <a:pPr>
              <a:lnSpc>
                <a:spcPct val="90000"/>
              </a:lnSpc>
            </a:pPr>
            <a:r>
              <a:rPr lang="zh-CN" altLang="en-US" dirty="0">
                <a:ea typeface="宋体" pitchFamily="2" charset="-122"/>
              </a:rPr>
              <a:t>数据字典中存储的优化器需要的统计信息： </a:t>
            </a:r>
          </a:p>
          <a:p>
            <a:pPr lvl="1">
              <a:lnSpc>
                <a:spcPct val="90000"/>
              </a:lnSpc>
              <a:buFont typeface="Wingdings" pitchFamily="2" charset="2"/>
              <a:buNone/>
            </a:pPr>
            <a:r>
              <a:rPr lang="en-US" altLang="zh-CN" dirty="0">
                <a:ea typeface="宋体" pitchFamily="2" charset="-122"/>
              </a:rPr>
              <a:t>1. </a:t>
            </a:r>
            <a:r>
              <a:rPr lang="zh-CN" altLang="en-US" dirty="0">
                <a:ea typeface="宋体" pitchFamily="2" charset="-122"/>
              </a:rPr>
              <a:t>对每个基本表</a:t>
            </a:r>
          </a:p>
          <a:p>
            <a:pPr lvl="2">
              <a:lnSpc>
                <a:spcPct val="90000"/>
              </a:lnSpc>
              <a:buClr>
                <a:schemeClr val="accent1"/>
              </a:buClr>
              <a:buSzPct val="75000"/>
              <a:buFont typeface="Wingdings" pitchFamily="2" charset="2"/>
              <a:buChar char="n"/>
            </a:pPr>
            <a:r>
              <a:rPr lang="zh-CN" altLang="en-US" dirty="0">
                <a:ea typeface="宋体" pitchFamily="2" charset="-122"/>
              </a:rPr>
              <a:t>该表的元组总数</a:t>
            </a:r>
            <a:r>
              <a:rPr lang="en-US" altLang="zh-CN" dirty="0">
                <a:ea typeface="宋体" pitchFamily="2" charset="-122"/>
              </a:rPr>
              <a:t>(N)</a:t>
            </a:r>
          </a:p>
          <a:p>
            <a:pPr lvl="2">
              <a:lnSpc>
                <a:spcPct val="90000"/>
              </a:lnSpc>
              <a:buClr>
                <a:schemeClr val="accent1"/>
              </a:buClr>
              <a:buSzPct val="75000"/>
              <a:buFont typeface="Wingdings" pitchFamily="2" charset="2"/>
              <a:buChar char="n"/>
            </a:pPr>
            <a:r>
              <a:rPr lang="zh-CN" altLang="en-US" dirty="0">
                <a:ea typeface="宋体" pitchFamily="2" charset="-122"/>
              </a:rPr>
              <a:t>元组长度</a:t>
            </a:r>
            <a:r>
              <a:rPr lang="en-US" altLang="zh-CN" dirty="0">
                <a:ea typeface="宋体" pitchFamily="2" charset="-122"/>
              </a:rPr>
              <a:t>(l)</a:t>
            </a:r>
          </a:p>
          <a:p>
            <a:pPr lvl="2">
              <a:lnSpc>
                <a:spcPct val="90000"/>
              </a:lnSpc>
              <a:buClr>
                <a:schemeClr val="accent1"/>
              </a:buClr>
              <a:buSzPct val="75000"/>
              <a:buFont typeface="Wingdings" pitchFamily="2" charset="2"/>
              <a:buChar char="n"/>
            </a:pPr>
            <a:r>
              <a:rPr lang="zh-CN" altLang="en-US" dirty="0">
                <a:ea typeface="宋体" pitchFamily="2" charset="-122"/>
              </a:rPr>
              <a:t>占用的块数</a:t>
            </a:r>
            <a:r>
              <a:rPr lang="en-US" altLang="zh-CN" dirty="0">
                <a:ea typeface="宋体" pitchFamily="2" charset="-122"/>
              </a:rPr>
              <a:t>(B)</a:t>
            </a:r>
          </a:p>
          <a:p>
            <a:pPr lvl="2">
              <a:lnSpc>
                <a:spcPct val="90000"/>
              </a:lnSpc>
              <a:buClr>
                <a:schemeClr val="accent1"/>
              </a:buClr>
              <a:buSzPct val="75000"/>
              <a:buFont typeface="Wingdings" pitchFamily="2" charset="2"/>
              <a:buChar char="n"/>
            </a:pPr>
            <a:r>
              <a:rPr lang="zh-CN" altLang="en-US" dirty="0">
                <a:ea typeface="宋体" pitchFamily="2" charset="-122"/>
              </a:rPr>
              <a:t>占用的溢出块数</a:t>
            </a:r>
            <a:r>
              <a:rPr lang="en-US" altLang="zh-CN" dirty="0">
                <a:ea typeface="宋体" pitchFamily="2" charset="-122"/>
              </a:rPr>
              <a:t>(BO)</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BD83FFB6-C9B4-4634-93C4-3FDA3D1A30D8}"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关系系统的分类 </a:t>
            </a:r>
          </a:p>
        </p:txBody>
      </p:sp>
      <p:sp>
        <p:nvSpPr>
          <p:cNvPr id="9219" name="Rectangle 3"/>
          <p:cNvSpPr>
            <a:spLocks noGrp="1" noChangeArrowheads="1"/>
          </p:cNvSpPr>
          <p:nvPr>
            <p:ph type="body" idx="1"/>
          </p:nvPr>
        </p:nvSpPr>
        <p:spPr>
          <a:xfrm>
            <a:off x="1066800" y="1600200"/>
            <a:ext cx="7772400" cy="4114800"/>
          </a:xfrm>
        </p:spPr>
        <p:txBody>
          <a:bodyPr/>
          <a:lstStyle/>
          <a:p>
            <a:pPr eaLnBrk="1" hangingPunct="1">
              <a:lnSpc>
                <a:spcPct val="110000"/>
              </a:lnSpc>
            </a:pPr>
            <a:r>
              <a:rPr lang="zh-CN" altLang="en-US" sz="1900" smtClean="0"/>
              <a:t>分类依据：支持关系模型的程度</a:t>
            </a:r>
          </a:p>
          <a:p>
            <a:pPr eaLnBrk="1" hangingPunct="1">
              <a:lnSpc>
                <a:spcPct val="110000"/>
              </a:lnSpc>
            </a:pPr>
            <a:r>
              <a:rPr lang="zh-CN" altLang="en-US" sz="1900" smtClean="0"/>
              <a:t>分类</a:t>
            </a:r>
          </a:p>
          <a:p>
            <a:pPr eaLnBrk="1" hangingPunct="1">
              <a:lnSpc>
                <a:spcPct val="110000"/>
              </a:lnSpc>
              <a:buFont typeface="Wingdings" pitchFamily="2" charset="2"/>
              <a:buNone/>
            </a:pPr>
            <a:r>
              <a:rPr lang="zh-CN" altLang="en-US" sz="1900" smtClean="0"/>
              <a:t>⒈ 表式系统：支持关系数据结构</a:t>
            </a:r>
            <a:r>
              <a:rPr lang="en-US" altLang="zh-CN" sz="1900" smtClean="0"/>
              <a:t>(</a:t>
            </a:r>
            <a:r>
              <a:rPr lang="zh-CN" altLang="en-US" sz="1900" smtClean="0"/>
              <a:t>即表</a:t>
            </a:r>
            <a:r>
              <a:rPr lang="en-US" altLang="zh-CN" sz="1900" smtClean="0"/>
              <a:t>)</a:t>
            </a:r>
          </a:p>
          <a:p>
            <a:pPr eaLnBrk="1" hangingPunct="1">
              <a:lnSpc>
                <a:spcPct val="110000"/>
              </a:lnSpc>
              <a:buFont typeface="Wingdings" pitchFamily="2" charset="2"/>
              <a:buNone/>
            </a:pPr>
            <a:r>
              <a:rPr lang="en-US" altLang="zh-CN" sz="1900" smtClean="0"/>
              <a:t>⒉ (</a:t>
            </a:r>
            <a:r>
              <a:rPr lang="zh-CN" altLang="en-US" sz="1900" smtClean="0"/>
              <a:t>最小</a:t>
            </a:r>
            <a:r>
              <a:rPr lang="en-US" altLang="zh-CN" sz="1900" smtClean="0"/>
              <a:t>)</a:t>
            </a:r>
            <a:r>
              <a:rPr lang="zh-CN" altLang="en-US" sz="1900" smtClean="0"/>
              <a:t>关系系统</a:t>
            </a:r>
          </a:p>
          <a:p>
            <a:pPr eaLnBrk="1" hangingPunct="1">
              <a:lnSpc>
                <a:spcPct val="110000"/>
              </a:lnSpc>
              <a:buFont typeface="Wingdings" pitchFamily="2" charset="2"/>
              <a:buNone/>
            </a:pPr>
            <a:r>
              <a:rPr lang="zh-CN" altLang="en-US" sz="1900" smtClean="0"/>
              <a:t>       支持：关系数据结构</a:t>
            </a:r>
          </a:p>
          <a:p>
            <a:pPr eaLnBrk="1" hangingPunct="1">
              <a:lnSpc>
                <a:spcPct val="110000"/>
              </a:lnSpc>
              <a:buFont typeface="Wingdings" pitchFamily="2" charset="2"/>
              <a:buNone/>
            </a:pPr>
            <a:r>
              <a:rPr lang="zh-CN" altLang="en-US" sz="1900" smtClean="0"/>
              <a:t>   		    选择、投影、连接关系操作 </a:t>
            </a:r>
          </a:p>
          <a:p>
            <a:pPr eaLnBrk="1" hangingPunct="1">
              <a:lnSpc>
                <a:spcPct val="110000"/>
              </a:lnSpc>
              <a:buFont typeface="Wingdings" pitchFamily="2" charset="2"/>
              <a:buNone/>
            </a:pPr>
            <a:r>
              <a:rPr lang="zh-CN" altLang="en-US" sz="1900" smtClean="0"/>
              <a:t>⒊ 关系完备的系统</a:t>
            </a:r>
          </a:p>
          <a:p>
            <a:pPr eaLnBrk="1" hangingPunct="1">
              <a:lnSpc>
                <a:spcPct val="110000"/>
              </a:lnSpc>
              <a:buFont typeface="Wingdings" pitchFamily="2" charset="2"/>
              <a:buNone/>
            </a:pPr>
            <a:r>
              <a:rPr lang="zh-CN" altLang="en-US" sz="1900" smtClean="0"/>
              <a:t>       支持：关系数据结构</a:t>
            </a:r>
          </a:p>
          <a:p>
            <a:pPr eaLnBrk="1" hangingPunct="1">
              <a:lnSpc>
                <a:spcPct val="110000"/>
              </a:lnSpc>
              <a:buFont typeface="Wingdings" pitchFamily="2" charset="2"/>
              <a:buNone/>
            </a:pPr>
            <a:r>
              <a:rPr lang="zh-CN" altLang="en-US" sz="1900" smtClean="0"/>
              <a:t>		     所有的关系代数操作</a:t>
            </a:r>
          </a:p>
          <a:p>
            <a:pPr eaLnBrk="1" hangingPunct="1">
              <a:lnSpc>
                <a:spcPct val="110000"/>
              </a:lnSpc>
              <a:buFont typeface="Wingdings" pitchFamily="2" charset="2"/>
              <a:buNone/>
            </a:pPr>
            <a:r>
              <a:rPr lang="zh-CN" altLang="en-US" sz="1900" smtClean="0"/>
              <a:t>⒋ 全关系系统</a:t>
            </a:r>
          </a:p>
          <a:p>
            <a:pPr eaLnBrk="1" hangingPunct="1">
              <a:lnSpc>
                <a:spcPct val="110000"/>
              </a:lnSpc>
              <a:buFont typeface="Wingdings" pitchFamily="2" charset="2"/>
              <a:buNone/>
            </a:pPr>
            <a:r>
              <a:rPr lang="zh-CN" altLang="en-US" sz="1900" smtClean="0"/>
              <a:t>        支持：关系模型的所有特征</a:t>
            </a:r>
            <a:endParaRPr lang="zh-CN" altLang="en-US" smtClean="0"/>
          </a:p>
          <a:p>
            <a:pPr lvl="1" eaLnBrk="1" hangingPunct="1">
              <a:lnSpc>
                <a:spcPct val="110000"/>
              </a:lnSpc>
              <a:buFont typeface="Wingdings" pitchFamily="2" charset="2"/>
              <a:buNone/>
            </a:pPr>
            <a:r>
              <a:rPr lang="zh-CN" altLang="en-US" sz="2000" smtClean="0"/>
              <a:t> 特别是</a:t>
            </a:r>
            <a:r>
              <a:rPr lang="en-US" altLang="zh-CN" sz="2000" smtClean="0"/>
              <a:t>:</a:t>
            </a:r>
            <a:r>
              <a:rPr lang="zh-CN" altLang="en-US" sz="2000" smtClean="0"/>
              <a:t>数据结构中域的概念</a:t>
            </a:r>
          </a:p>
          <a:p>
            <a:pPr lvl="1" eaLnBrk="1" hangingPunct="1">
              <a:lnSpc>
                <a:spcPct val="110000"/>
              </a:lnSpc>
              <a:buFont typeface="Wingdings" pitchFamily="2" charset="2"/>
              <a:buNone/>
            </a:pPr>
            <a:r>
              <a:rPr lang="zh-CN" altLang="en-US" sz="2000" smtClean="0"/>
              <a:t>                          </a:t>
            </a:r>
          </a:p>
        </p:txBody>
      </p:sp>
      <p:sp>
        <p:nvSpPr>
          <p:cNvPr id="2" name="日期占位符 1"/>
          <p:cNvSpPr>
            <a:spLocks noGrp="1"/>
          </p:cNvSpPr>
          <p:nvPr>
            <p:ph type="dt" sz="half" idx="10"/>
          </p:nvPr>
        </p:nvSpPr>
        <p:spPr/>
        <p:txBody>
          <a:bodyPr/>
          <a:lstStyle/>
          <a:p>
            <a:fld id="{E656CBDE-8B5D-46B5-998B-415CFE13B1F5}" type="datetime1">
              <a:rPr lang="zh-CN" altLang="en-US" smtClean="0"/>
              <a:t>2017/12/5</a:t>
            </a:fld>
            <a:endParaRPr lang="en-US" altLang="zh-CN"/>
          </a:p>
        </p:txBody>
      </p:sp>
      <p:sp>
        <p:nvSpPr>
          <p:cNvPr id="3" name="页脚占位符 2"/>
          <p:cNvSpPr>
            <a:spLocks noGrp="1"/>
          </p:cNvSpPr>
          <p:nvPr>
            <p:ph type="ftr" sz="quarter" idx="11"/>
          </p:nvPr>
        </p:nvSpPr>
        <p:spPr/>
        <p:txBody>
          <a:bodyPr/>
          <a:lstStyle/>
          <a:p>
            <a:r>
              <a:rPr lang="en-US" altLang="zh-CN" smtClean="0"/>
              <a:t>An Introduction to Database System / 100</a:t>
            </a:r>
            <a:endParaRPr lang="en-US" altLang="zh-CN"/>
          </a:p>
        </p:txBody>
      </p:sp>
      <p:sp>
        <p:nvSpPr>
          <p:cNvPr id="4" name="灯片编号占位符 3"/>
          <p:cNvSpPr>
            <a:spLocks noGrp="1"/>
          </p:cNvSpPr>
          <p:nvPr>
            <p:ph type="sldNum" sz="quarter" idx="12"/>
          </p:nvPr>
        </p:nvSpPr>
        <p:spPr/>
        <p:txBody>
          <a:bodyPr/>
          <a:lstStyle/>
          <a:p>
            <a:pPr>
              <a:defRPr/>
            </a:pPr>
            <a:fld id="{6AEA1F7F-103C-4018-A2EE-7837F7556219}" type="slidenum">
              <a:rPr lang="en-US" altLang="zh-CN" smtClean="0"/>
              <a:pPr>
                <a:defRPr/>
              </a:pPr>
              <a:t>9</a:t>
            </a:fld>
            <a:endParaRPr lang="en-US" altLang="zh-CN"/>
          </a:p>
        </p:txBody>
      </p:sp>
    </p:spTree>
    <p:extLst>
      <p:ext uri="{BB962C8B-B14F-4D97-AF65-F5344CB8AC3E}">
        <p14:creationId xmlns:p14="http://schemas.microsoft.com/office/powerpoint/2010/main" val="3142164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95619" name="Rectangle 3"/>
          <p:cNvSpPr>
            <a:spLocks noGrp="1" noChangeArrowheads="1"/>
          </p:cNvSpPr>
          <p:nvPr>
            <p:ph idx="1"/>
          </p:nvPr>
        </p:nvSpPr>
        <p:spPr>
          <a:xfrm>
            <a:off x="457200" y="1700213"/>
            <a:ext cx="8229600" cy="4624387"/>
          </a:xfrm>
        </p:spPr>
        <p:txBody>
          <a:bodyPr/>
          <a:lstStyle/>
          <a:p>
            <a:pPr>
              <a:buFont typeface="Wingdings" pitchFamily="2" charset="2"/>
              <a:buNone/>
            </a:pPr>
            <a:r>
              <a:rPr lang="en-US" altLang="zh-CN">
                <a:ea typeface="宋体" pitchFamily="2" charset="-122"/>
              </a:rPr>
              <a:t>	2. </a:t>
            </a:r>
            <a:r>
              <a:rPr lang="zh-CN" altLang="en-US">
                <a:ea typeface="宋体" pitchFamily="2" charset="-122"/>
              </a:rPr>
              <a:t>对基表的每个列</a:t>
            </a:r>
          </a:p>
          <a:p>
            <a:pPr lvl="2">
              <a:buClr>
                <a:schemeClr val="accent1"/>
              </a:buClr>
              <a:buSzPct val="75000"/>
              <a:buFont typeface="Wingdings" pitchFamily="2" charset="2"/>
              <a:buChar char="n"/>
            </a:pPr>
            <a:r>
              <a:rPr lang="zh-CN" altLang="en-US">
                <a:ea typeface="宋体" pitchFamily="2" charset="-122"/>
              </a:rPr>
              <a:t>该列不同值的个数</a:t>
            </a:r>
            <a:r>
              <a:rPr lang="en-US" altLang="zh-CN">
                <a:ea typeface="宋体" pitchFamily="2" charset="-122"/>
              </a:rPr>
              <a:t>(m)</a:t>
            </a:r>
          </a:p>
          <a:p>
            <a:pPr lvl="2">
              <a:buClr>
                <a:schemeClr val="accent1"/>
              </a:buClr>
              <a:buSzPct val="75000"/>
              <a:buFont typeface="Wingdings" pitchFamily="2" charset="2"/>
              <a:buChar char="n"/>
            </a:pPr>
            <a:r>
              <a:rPr lang="zh-CN" altLang="en-US">
                <a:ea typeface="宋体" pitchFamily="2" charset="-122"/>
              </a:rPr>
              <a:t>选择率</a:t>
            </a:r>
            <a:r>
              <a:rPr lang="en-US" altLang="zh-CN">
                <a:ea typeface="宋体" pitchFamily="2" charset="-122"/>
              </a:rPr>
              <a:t>(f)</a:t>
            </a:r>
          </a:p>
          <a:p>
            <a:pPr lvl="3">
              <a:buClr>
                <a:schemeClr val="tx1"/>
              </a:buClr>
              <a:buFont typeface="Wingdings" pitchFamily="2" charset="2"/>
              <a:buChar char="Ø"/>
            </a:pPr>
            <a:r>
              <a:rPr lang="zh-CN" altLang="en-US">
                <a:ea typeface="宋体" pitchFamily="2" charset="-122"/>
              </a:rPr>
              <a:t>如果不同值的分布是均匀的，</a:t>
            </a:r>
            <a:r>
              <a:rPr lang="en-US" altLang="zh-CN">
                <a:ea typeface="宋体" pitchFamily="2" charset="-122"/>
              </a:rPr>
              <a:t>f</a:t>
            </a:r>
            <a:r>
              <a:rPr lang="zh-CN" altLang="en-US">
                <a:ea typeface="宋体" pitchFamily="2" charset="-122"/>
              </a:rPr>
              <a:t>＝</a:t>
            </a:r>
            <a:r>
              <a:rPr lang="en-US" altLang="zh-CN">
                <a:ea typeface="宋体" pitchFamily="2" charset="-122"/>
              </a:rPr>
              <a:t>1/m</a:t>
            </a:r>
          </a:p>
          <a:p>
            <a:pPr lvl="3">
              <a:buClr>
                <a:schemeClr val="tx1"/>
              </a:buClr>
              <a:buFont typeface="Wingdings" pitchFamily="2" charset="2"/>
              <a:buChar char="Ø"/>
            </a:pPr>
            <a:r>
              <a:rPr lang="zh-CN" altLang="en-US">
                <a:ea typeface="宋体" pitchFamily="2" charset="-122"/>
              </a:rPr>
              <a:t>如果不同值的分布不均匀，则每个值的选择率＝具有该值的元组数</a:t>
            </a:r>
            <a:r>
              <a:rPr lang="en-US" altLang="zh-CN">
                <a:ea typeface="宋体" pitchFamily="2" charset="-122"/>
              </a:rPr>
              <a:t>/N</a:t>
            </a:r>
          </a:p>
          <a:p>
            <a:pPr lvl="2">
              <a:buClr>
                <a:schemeClr val="accent1"/>
              </a:buClr>
              <a:buSzPct val="75000"/>
              <a:buFont typeface="Wingdings" pitchFamily="2" charset="2"/>
              <a:buChar char="n"/>
            </a:pPr>
            <a:r>
              <a:rPr lang="zh-CN" altLang="en-US">
                <a:ea typeface="宋体" pitchFamily="2" charset="-122"/>
              </a:rPr>
              <a:t>该列最大值</a:t>
            </a:r>
          </a:p>
          <a:p>
            <a:pPr lvl="2">
              <a:buClr>
                <a:schemeClr val="accent1"/>
              </a:buClr>
              <a:buSzPct val="75000"/>
              <a:buFont typeface="Wingdings" pitchFamily="2" charset="2"/>
              <a:buChar char="n"/>
            </a:pPr>
            <a:r>
              <a:rPr lang="zh-CN" altLang="en-US">
                <a:ea typeface="宋体" pitchFamily="2" charset="-122"/>
              </a:rPr>
              <a:t>该列最小值</a:t>
            </a:r>
          </a:p>
          <a:p>
            <a:pPr lvl="2">
              <a:buClr>
                <a:schemeClr val="accent1"/>
              </a:buClr>
              <a:buSzPct val="75000"/>
              <a:buFont typeface="Wingdings" pitchFamily="2" charset="2"/>
              <a:buChar char="n"/>
            </a:pPr>
            <a:r>
              <a:rPr lang="zh-CN" altLang="en-US">
                <a:ea typeface="宋体" pitchFamily="2" charset="-122"/>
              </a:rPr>
              <a:t>该列上是否已经建立了索引</a:t>
            </a:r>
          </a:p>
          <a:p>
            <a:pPr lvl="2">
              <a:buClr>
                <a:schemeClr val="accent1"/>
              </a:buClr>
              <a:buSzPct val="75000"/>
              <a:buFont typeface="Wingdings" pitchFamily="2" charset="2"/>
              <a:buChar char="n"/>
            </a:pPr>
            <a:r>
              <a:rPr lang="zh-CN" altLang="en-US">
                <a:ea typeface="宋体" pitchFamily="2" charset="-122"/>
              </a:rPr>
              <a:t>索引类型</a:t>
            </a:r>
            <a:r>
              <a:rPr lang="en-US" altLang="zh-CN">
                <a:ea typeface="宋体" pitchFamily="2" charset="-122"/>
              </a:rPr>
              <a:t>(B+</a:t>
            </a:r>
            <a:r>
              <a:rPr lang="zh-CN" altLang="en-US">
                <a:ea typeface="宋体" pitchFamily="2" charset="-122"/>
              </a:rPr>
              <a:t>树索引、</a:t>
            </a:r>
            <a:r>
              <a:rPr lang="en-US" altLang="zh-CN">
                <a:ea typeface="宋体" pitchFamily="2" charset="-122"/>
              </a:rPr>
              <a:t>Hash</a:t>
            </a:r>
            <a:r>
              <a:rPr lang="zh-CN" altLang="en-US">
                <a:ea typeface="宋体" pitchFamily="2" charset="-122"/>
              </a:rPr>
              <a:t>索引、聚集索引</a:t>
            </a:r>
            <a:r>
              <a:rPr lang="en-US" altLang="zh-CN">
                <a:ea typeface="宋体" pitchFamily="2" charset="-122"/>
              </a:rPr>
              <a:t>)</a:t>
            </a:r>
          </a:p>
          <a:p>
            <a:pPr>
              <a:buFont typeface="Wingdings" pitchFamily="2" charset="2"/>
              <a:buNone/>
            </a:pPr>
            <a:r>
              <a:rPr lang="en-US" altLang="zh-CN">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00D3A1B4-F845-4D78-8587-ED1E3A7D15D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501763" name="Rectangle 3"/>
          <p:cNvSpPr>
            <a:spLocks noGrp="1" noChangeArrowheads="1"/>
          </p:cNvSpPr>
          <p:nvPr>
            <p:ph idx="1"/>
          </p:nvPr>
        </p:nvSpPr>
        <p:spPr/>
        <p:txBody>
          <a:bodyPr/>
          <a:lstStyle/>
          <a:p>
            <a:pPr>
              <a:lnSpc>
                <a:spcPct val="140000"/>
              </a:lnSpc>
              <a:buFont typeface="Wingdings" pitchFamily="2" charset="2"/>
              <a:buNone/>
            </a:pPr>
            <a:r>
              <a:rPr lang="en-US" altLang="zh-CN">
                <a:ea typeface="宋体" pitchFamily="2" charset="-122"/>
              </a:rPr>
              <a:t>3. </a:t>
            </a:r>
            <a:r>
              <a:rPr lang="zh-CN" altLang="en-US">
                <a:ea typeface="宋体" pitchFamily="2" charset="-122"/>
              </a:rPr>
              <a:t>对索引</a:t>
            </a:r>
            <a:r>
              <a:rPr lang="en-US" altLang="zh-CN">
                <a:ea typeface="宋体" pitchFamily="2" charset="-122"/>
              </a:rPr>
              <a:t>(</a:t>
            </a:r>
            <a:r>
              <a:rPr lang="zh-CN" altLang="en-US">
                <a:ea typeface="宋体" pitchFamily="2" charset="-122"/>
              </a:rPr>
              <a:t>如</a:t>
            </a:r>
            <a:r>
              <a:rPr lang="en-US" altLang="zh-CN">
                <a:ea typeface="宋体" pitchFamily="2" charset="-122"/>
              </a:rPr>
              <a:t>B+</a:t>
            </a:r>
            <a:r>
              <a:rPr lang="zh-CN" altLang="en-US">
                <a:ea typeface="宋体" pitchFamily="2" charset="-122"/>
              </a:rPr>
              <a:t>树索引</a:t>
            </a:r>
            <a:r>
              <a:rPr lang="en-US" altLang="zh-CN">
                <a:ea typeface="宋体" pitchFamily="2" charset="-122"/>
              </a:rPr>
              <a:t>)</a:t>
            </a:r>
          </a:p>
          <a:p>
            <a:pPr lvl="2">
              <a:lnSpc>
                <a:spcPct val="140000"/>
              </a:lnSpc>
              <a:buClr>
                <a:schemeClr val="accent1"/>
              </a:buClr>
              <a:buSzPct val="75000"/>
              <a:buFont typeface="Wingdings" pitchFamily="2" charset="2"/>
              <a:buChar char="n"/>
            </a:pPr>
            <a:r>
              <a:rPr lang="zh-CN" altLang="en-US">
                <a:ea typeface="宋体" pitchFamily="2" charset="-122"/>
              </a:rPr>
              <a:t>索引的层数</a:t>
            </a:r>
            <a:r>
              <a:rPr lang="en-US" altLang="zh-CN">
                <a:ea typeface="宋体" pitchFamily="2" charset="-122"/>
              </a:rPr>
              <a:t>(L)</a:t>
            </a:r>
          </a:p>
          <a:p>
            <a:pPr lvl="2">
              <a:lnSpc>
                <a:spcPct val="140000"/>
              </a:lnSpc>
              <a:buClr>
                <a:schemeClr val="accent1"/>
              </a:buClr>
              <a:buSzPct val="75000"/>
              <a:buFont typeface="Wingdings" pitchFamily="2" charset="2"/>
              <a:buChar char="n"/>
            </a:pPr>
            <a:r>
              <a:rPr lang="zh-CN" altLang="en-US">
                <a:ea typeface="宋体" pitchFamily="2" charset="-122"/>
              </a:rPr>
              <a:t>不同索引值的个数</a:t>
            </a:r>
          </a:p>
          <a:p>
            <a:pPr lvl="2">
              <a:lnSpc>
                <a:spcPct val="140000"/>
              </a:lnSpc>
              <a:buClr>
                <a:schemeClr val="accent1"/>
              </a:buClr>
              <a:buSzPct val="75000"/>
              <a:buFont typeface="Wingdings" pitchFamily="2" charset="2"/>
              <a:buChar char="n"/>
            </a:pPr>
            <a:r>
              <a:rPr lang="zh-CN" altLang="en-US">
                <a:ea typeface="宋体" pitchFamily="2" charset="-122"/>
              </a:rPr>
              <a:t>索引的选择基数</a:t>
            </a:r>
            <a:r>
              <a:rPr lang="en-US" altLang="zh-CN">
                <a:ea typeface="宋体" pitchFamily="2" charset="-122"/>
              </a:rPr>
              <a:t>S(</a:t>
            </a:r>
            <a:r>
              <a:rPr lang="zh-CN" altLang="en-US">
                <a:ea typeface="宋体" pitchFamily="2" charset="-122"/>
              </a:rPr>
              <a:t>有</a:t>
            </a:r>
            <a:r>
              <a:rPr lang="en-US" altLang="zh-CN">
                <a:ea typeface="宋体" pitchFamily="2" charset="-122"/>
              </a:rPr>
              <a:t>S</a:t>
            </a:r>
            <a:r>
              <a:rPr lang="zh-CN" altLang="en-US">
                <a:ea typeface="宋体" pitchFamily="2" charset="-122"/>
              </a:rPr>
              <a:t>个元组具有某个索引值</a:t>
            </a:r>
            <a:r>
              <a:rPr lang="en-US" altLang="zh-CN">
                <a:ea typeface="宋体" pitchFamily="2" charset="-122"/>
              </a:rPr>
              <a:t>)</a:t>
            </a:r>
          </a:p>
          <a:p>
            <a:pPr lvl="2">
              <a:lnSpc>
                <a:spcPct val="140000"/>
              </a:lnSpc>
              <a:buClr>
                <a:schemeClr val="accent1"/>
              </a:buClr>
              <a:buSzPct val="75000"/>
              <a:buFont typeface="Wingdings" pitchFamily="2" charset="2"/>
              <a:buChar char="n"/>
            </a:pPr>
            <a:r>
              <a:rPr lang="zh-CN" altLang="en-US">
                <a:ea typeface="宋体" pitchFamily="2" charset="-122"/>
              </a:rPr>
              <a:t>索引的叶结点数</a:t>
            </a:r>
            <a:r>
              <a:rPr lang="en-US" altLang="zh-CN">
                <a:ea typeface="宋体" pitchFamily="2" charset="-122"/>
              </a:rPr>
              <a:t>(Y) </a:t>
            </a:r>
          </a:p>
          <a:p>
            <a:endParaRPr lang="en-US" altLang="zh-CN">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D05C2D18-A079-4FAF-9AED-FB2ACEF1C4C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4355" name="Rectangle 3"/>
          <p:cNvSpPr>
            <a:spLocks noGrp="1" noChangeArrowheads="1"/>
          </p:cNvSpPr>
          <p:nvPr>
            <p:ph idx="1"/>
          </p:nvPr>
        </p:nvSpPr>
        <p:spPr>
          <a:xfrm>
            <a:off x="457200" y="1828800"/>
            <a:ext cx="8362950" cy="4495800"/>
          </a:xfrm>
        </p:spPr>
        <p:txBody>
          <a:bodyPr/>
          <a:lstStyle/>
          <a:p>
            <a:pPr marL="533400" indent="-533400">
              <a:buFont typeface="Wingdings" pitchFamily="2" charset="2"/>
              <a:buNone/>
            </a:pPr>
            <a:r>
              <a:rPr lang="zh-CN" altLang="en-US" b="1">
                <a:ea typeface="宋体" pitchFamily="2" charset="-122"/>
              </a:rPr>
              <a:t>二、 代价估算示例 </a:t>
            </a:r>
          </a:p>
          <a:p>
            <a:pPr marL="533400" indent="-533400">
              <a:buFont typeface="Wingdings" pitchFamily="2" charset="2"/>
              <a:buNone/>
            </a:pPr>
            <a:endParaRPr lang="zh-CN" altLang="en-US" b="1">
              <a:ea typeface="宋体" pitchFamily="2" charset="-122"/>
            </a:endParaRPr>
          </a:p>
          <a:p>
            <a:pPr marL="533400" indent="-533400">
              <a:buFont typeface="Wingdings" pitchFamily="2" charset="2"/>
              <a:buAutoNum type="arabicPeriod"/>
            </a:pPr>
            <a:r>
              <a:rPr lang="zh-CN" altLang="en-US" sz="2400" b="1">
                <a:ea typeface="宋体" pitchFamily="2" charset="-122"/>
              </a:rPr>
              <a:t>全表扫描算法的代价估算公式</a:t>
            </a:r>
          </a:p>
          <a:p>
            <a:pPr marL="533400" indent="-533400">
              <a:buFont typeface="Wingdings" pitchFamily="2" charset="2"/>
              <a:buAutoNum type="arabicPeriod"/>
            </a:pPr>
            <a:endParaRPr lang="zh-CN" altLang="en-US" sz="2400" b="1">
              <a:ea typeface="宋体" pitchFamily="2" charset="-122"/>
            </a:endParaRPr>
          </a:p>
          <a:p>
            <a:pPr marL="914400" lvl="1" indent="-457200"/>
            <a:r>
              <a:rPr lang="zh-CN" altLang="en-US">
                <a:ea typeface="宋体" pitchFamily="2" charset="-122"/>
              </a:rPr>
              <a:t>如果基本表大小为</a:t>
            </a:r>
            <a:r>
              <a:rPr lang="en-US" altLang="zh-CN">
                <a:ea typeface="宋体" pitchFamily="2" charset="-122"/>
              </a:rPr>
              <a:t>B</a:t>
            </a:r>
            <a:r>
              <a:rPr lang="zh-CN" altLang="en-US">
                <a:ea typeface="宋体" pitchFamily="2" charset="-122"/>
              </a:rPr>
              <a:t>块，全表扫描算法的代价 </a:t>
            </a:r>
            <a:r>
              <a:rPr lang="en-US" altLang="zh-CN">
                <a:ea typeface="宋体" pitchFamily="2" charset="-122"/>
              </a:rPr>
              <a:t>cost</a:t>
            </a:r>
            <a:r>
              <a:rPr lang="zh-CN" altLang="en-US">
                <a:ea typeface="宋体" pitchFamily="2" charset="-122"/>
              </a:rPr>
              <a:t>＝</a:t>
            </a:r>
            <a:r>
              <a:rPr lang="en-US" altLang="zh-CN">
                <a:ea typeface="宋体" pitchFamily="2" charset="-122"/>
              </a:rPr>
              <a:t>B</a:t>
            </a:r>
          </a:p>
          <a:p>
            <a:pPr marL="914400" lvl="1" indent="-457200"/>
            <a:endParaRPr lang="en-US" altLang="zh-CN">
              <a:ea typeface="宋体" pitchFamily="2" charset="-122"/>
            </a:endParaRPr>
          </a:p>
          <a:p>
            <a:pPr marL="914400" lvl="1" indent="-457200"/>
            <a:r>
              <a:rPr lang="zh-CN" altLang="en-US">
                <a:ea typeface="宋体" pitchFamily="2" charset="-122"/>
              </a:rPr>
              <a:t>如果选择条件是码＝值，那么平均搜索代价 </a:t>
            </a:r>
            <a:r>
              <a:rPr lang="en-US" altLang="zh-CN">
                <a:ea typeface="宋体" pitchFamily="2" charset="-122"/>
              </a:rPr>
              <a:t>cost</a:t>
            </a:r>
            <a:r>
              <a:rPr lang="zh-CN" altLang="en-US">
                <a:ea typeface="宋体" pitchFamily="2" charset="-122"/>
              </a:rPr>
              <a:t>＝</a:t>
            </a:r>
            <a:r>
              <a:rPr lang="en-US" altLang="zh-CN">
                <a:ea typeface="宋体" pitchFamily="2" charset="-122"/>
              </a:rPr>
              <a:t>B/2</a:t>
            </a:r>
          </a:p>
          <a:p>
            <a:pPr marL="533400" indent="-533400">
              <a:buFont typeface="Wingdings" pitchFamily="2" charset="2"/>
              <a:buNone/>
            </a:pPr>
            <a:endParaRPr lang="en-US" altLang="zh-CN" b="1">
              <a:ea typeface="宋体" pitchFamily="2" charset="-122"/>
            </a:endParaRP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C8969C8-5E77-424F-BF8C-529372530D0C}"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6403" name="Rectangle 3"/>
          <p:cNvSpPr>
            <a:spLocks noGrp="1" noChangeArrowheads="1"/>
          </p:cNvSpPr>
          <p:nvPr>
            <p:ph idx="1"/>
          </p:nvPr>
        </p:nvSpPr>
        <p:spPr/>
        <p:txBody>
          <a:bodyPr/>
          <a:lstStyle/>
          <a:p>
            <a:pPr>
              <a:buFont typeface="Wingdings" pitchFamily="2" charset="2"/>
              <a:buNone/>
            </a:pPr>
            <a:r>
              <a:rPr lang="en-US" altLang="zh-CN" sz="2400" b="1">
                <a:ea typeface="宋体" pitchFamily="2" charset="-122"/>
              </a:rPr>
              <a:t>2. </a:t>
            </a:r>
            <a:r>
              <a:rPr lang="zh-CN" altLang="en-US" sz="2400" b="1">
                <a:ea typeface="宋体" pitchFamily="2" charset="-122"/>
              </a:rPr>
              <a:t>索引扫描算法的代价估算公式</a:t>
            </a:r>
          </a:p>
          <a:p>
            <a:pPr lvl="1"/>
            <a:r>
              <a:rPr lang="zh-CN" altLang="en-US">
                <a:ea typeface="宋体" pitchFamily="2" charset="-122"/>
              </a:rPr>
              <a:t>如果选择条件是码＝值</a:t>
            </a:r>
          </a:p>
          <a:p>
            <a:pPr lvl="2">
              <a:buFont typeface="Wingdings" pitchFamily="2" charset="2"/>
              <a:buChar char="Ø"/>
            </a:pPr>
            <a:r>
              <a:rPr lang="zh-CN" altLang="en-US">
                <a:ea typeface="宋体" pitchFamily="2" charset="-122"/>
              </a:rPr>
              <a:t>如［例</a:t>
            </a:r>
            <a:r>
              <a:rPr lang="en-US" altLang="zh-CN">
                <a:ea typeface="宋体" pitchFamily="2" charset="-122"/>
              </a:rPr>
              <a:t>1-C2</a:t>
            </a:r>
            <a:r>
              <a:rPr lang="zh-CN" altLang="en-US">
                <a:ea typeface="宋体" pitchFamily="2" charset="-122"/>
              </a:rPr>
              <a:t>］，则采用该表的主索引</a:t>
            </a:r>
          </a:p>
          <a:p>
            <a:pPr lvl="2">
              <a:buFont typeface="Wingdings" pitchFamily="2" charset="2"/>
              <a:buChar char="Ø"/>
            </a:pPr>
            <a:r>
              <a:rPr lang="zh-CN" altLang="en-US">
                <a:ea typeface="宋体" pitchFamily="2" charset="-122"/>
              </a:rPr>
              <a:t>若为</a:t>
            </a:r>
            <a:r>
              <a:rPr lang="en-US" altLang="zh-CN">
                <a:ea typeface="宋体" pitchFamily="2" charset="-122"/>
              </a:rPr>
              <a:t>B+</a:t>
            </a:r>
            <a:r>
              <a:rPr lang="zh-CN" altLang="en-US">
                <a:ea typeface="宋体" pitchFamily="2" charset="-122"/>
              </a:rPr>
              <a:t>树，层数为</a:t>
            </a:r>
            <a:r>
              <a:rPr lang="en-US" altLang="zh-CN">
                <a:ea typeface="宋体" pitchFamily="2" charset="-122"/>
              </a:rPr>
              <a:t>L</a:t>
            </a:r>
            <a:r>
              <a:rPr lang="zh-CN" altLang="en-US">
                <a:ea typeface="宋体" pitchFamily="2" charset="-122"/>
              </a:rPr>
              <a:t>，需要存取</a:t>
            </a:r>
            <a:r>
              <a:rPr lang="en-US" altLang="zh-CN">
                <a:ea typeface="宋体" pitchFamily="2" charset="-122"/>
              </a:rPr>
              <a:t>B+</a:t>
            </a:r>
            <a:r>
              <a:rPr lang="zh-CN" altLang="en-US">
                <a:ea typeface="宋体" pitchFamily="2" charset="-122"/>
              </a:rPr>
              <a:t>树中从根结点到叶结点</a:t>
            </a:r>
            <a:r>
              <a:rPr lang="en-US" altLang="zh-CN">
                <a:ea typeface="宋体" pitchFamily="2" charset="-122"/>
              </a:rPr>
              <a:t>L</a:t>
            </a:r>
            <a:r>
              <a:rPr lang="zh-CN" altLang="en-US">
                <a:ea typeface="宋体" pitchFamily="2" charset="-122"/>
              </a:rPr>
              <a:t>块，再加上基本表中该元组所在的那一块，所以</a:t>
            </a:r>
            <a:r>
              <a:rPr lang="en-US" altLang="zh-CN">
                <a:ea typeface="宋体" pitchFamily="2" charset="-122"/>
              </a:rPr>
              <a:t>cost=L+1</a:t>
            </a:r>
          </a:p>
          <a:p>
            <a:pPr lvl="1"/>
            <a:r>
              <a:rPr lang="zh-CN" altLang="en-US">
                <a:ea typeface="宋体" pitchFamily="2" charset="-122"/>
              </a:rPr>
              <a:t>如果选择条件涉及非码属性</a:t>
            </a:r>
          </a:p>
          <a:p>
            <a:pPr lvl="2">
              <a:buFont typeface="Wingdings" pitchFamily="2" charset="2"/>
              <a:buChar char="Ø"/>
            </a:pPr>
            <a:r>
              <a:rPr lang="zh-CN" altLang="en-US">
                <a:ea typeface="宋体" pitchFamily="2" charset="-122"/>
              </a:rPr>
              <a:t>如［例</a:t>
            </a:r>
            <a:r>
              <a:rPr lang="en-US" altLang="zh-CN">
                <a:ea typeface="宋体" pitchFamily="2" charset="-122"/>
              </a:rPr>
              <a:t>1-C3</a:t>
            </a:r>
            <a:r>
              <a:rPr lang="zh-CN" altLang="en-US">
                <a:ea typeface="宋体" pitchFamily="2" charset="-122"/>
              </a:rPr>
              <a:t>］，若为</a:t>
            </a:r>
            <a:r>
              <a:rPr lang="en-US" altLang="zh-CN">
                <a:ea typeface="宋体" pitchFamily="2" charset="-122"/>
              </a:rPr>
              <a:t>B+</a:t>
            </a:r>
            <a:r>
              <a:rPr lang="zh-CN" altLang="en-US">
                <a:ea typeface="宋体" pitchFamily="2" charset="-122"/>
              </a:rPr>
              <a:t>树索引，选择条件是相等比较，</a:t>
            </a:r>
            <a:r>
              <a:rPr lang="en-US" altLang="zh-CN">
                <a:ea typeface="宋体" pitchFamily="2" charset="-122"/>
              </a:rPr>
              <a:t>S</a:t>
            </a:r>
            <a:r>
              <a:rPr lang="zh-CN" altLang="en-US">
                <a:ea typeface="宋体" pitchFamily="2" charset="-122"/>
              </a:rPr>
              <a:t>是索引的选择基数</a:t>
            </a:r>
            <a:r>
              <a:rPr lang="en-US" altLang="zh-CN">
                <a:ea typeface="宋体" pitchFamily="2" charset="-122"/>
              </a:rPr>
              <a:t>(</a:t>
            </a:r>
            <a:r>
              <a:rPr lang="zh-CN" altLang="en-US">
                <a:ea typeface="宋体" pitchFamily="2" charset="-122"/>
              </a:rPr>
              <a:t>有</a:t>
            </a:r>
            <a:r>
              <a:rPr lang="en-US" altLang="zh-CN">
                <a:ea typeface="宋体" pitchFamily="2" charset="-122"/>
              </a:rPr>
              <a:t>S</a:t>
            </a:r>
            <a:r>
              <a:rPr lang="zh-CN" altLang="en-US">
                <a:ea typeface="宋体" pitchFamily="2" charset="-122"/>
              </a:rPr>
              <a:t>个元组满足条件</a:t>
            </a:r>
            <a:r>
              <a:rPr lang="en-US" altLang="zh-CN">
                <a:ea typeface="宋体" pitchFamily="2" charset="-122"/>
              </a:rPr>
              <a:t>)</a:t>
            </a:r>
          </a:p>
          <a:p>
            <a:pPr lvl="2">
              <a:buFont typeface="Wingdings" pitchFamily="2" charset="2"/>
              <a:buChar char="Ø"/>
            </a:pPr>
            <a:r>
              <a:rPr lang="zh-CN" altLang="en-US">
                <a:ea typeface="宋体" pitchFamily="2" charset="-122"/>
              </a:rPr>
              <a:t>最坏的情况下，满足条件的元组可能会保存在不同的块上，此时，</a:t>
            </a:r>
            <a:r>
              <a:rPr lang="en-US" altLang="zh-CN">
                <a:ea typeface="宋体" pitchFamily="2" charset="-122"/>
              </a:rPr>
              <a:t>cost=L+S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EE3C9110-C31F-491C-B6F5-70C393B22BA7}"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96643" name="Rectangle 3"/>
          <p:cNvSpPr>
            <a:spLocks noGrp="1" noChangeArrowheads="1"/>
          </p:cNvSpPr>
          <p:nvPr>
            <p:ph idx="1"/>
          </p:nvPr>
        </p:nvSpPr>
        <p:spPr/>
        <p:txBody>
          <a:bodyPr/>
          <a:lstStyle/>
          <a:p>
            <a:pPr lvl="1">
              <a:lnSpc>
                <a:spcPct val="140000"/>
              </a:lnSpc>
            </a:pPr>
            <a:r>
              <a:rPr lang="zh-CN" altLang="en-US">
                <a:ea typeface="宋体" pitchFamily="2" charset="-122"/>
              </a:rPr>
              <a:t>如果比较条件是＞，＞＝，＜，＜＝操作</a:t>
            </a:r>
          </a:p>
          <a:p>
            <a:pPr lvl="2">
              <a:lnSpc>
                <a:spcPct val="140000"/>
              </a:lnSpc>
              <a:buSzPct val="75000"/>
              <a:buFont typeface="Wingdings" pitchFamily="2" charset="2"/>
              <a:buChar char="Ø"/>
            </a:pPr>
            <a:r>
              <a:rPr lang="zh-CN" altLang="en-US" sz="2400">
                <a:ea typeface="宋体" pitchFamily="2" charset="-122"/>
              </a:rPr>
              <a:t>假设有一半的元组满足条件就要存取一半的叶结点</a:t>
            </a:r>
          </a:p>
          <a:p>
            <a:pPr lvl="2">
              <a:lnSpc>
                <a:spcPct val="140000"/>
              </a:lnSpc>
              <a:buSzPct val="75000"/>
              <a:buFont typeface="Wingdings" pitchFamily="2" charset="2"/>
              <a:buChar char="Ø"/>
            </a:pPr>
            <a:r>
              <a:rPr lang="zh-CN" altLang="en-US" sz="2400">
                <a:ea typeface="宋体" pitchFamily="2" charset="-122"/>
              </a:rPr>
              <a:t>通过索引访问一半的表存储块</a:t>
            </a:r>
            <a:r>
              <a:rPr lang="en-US" altLang="zh-CN" sz="2400">
                <a:ea typeface="宋体" pitchFamily="2" charset="-122"/>
              </a:rPr>
              <a:t>cost=L+Y/2+B/2</a:t>
            </a:r>
          </a:p>
          <a:p>
            <a:pPr lvl="2">
              <a:lnSpc>
                <a:spcPct val="140000"/>
              </a:lnSpc>
              <a:buSzPct val="75000"/>
              <a:buFont typeface="Wingdings" pitchFamily="2" charset="2"/>
              <a:buChar char="Ø"/>
            </a:pPr>
            <a:r>
              <a:rPr lang="zh-CN" altLang="en-US" sz="2400">
                <a:ea typeface="宋体" pitchFamily="2" charset="-122"/>
              </a:rPr>
              <a:t>如果可以获得更准确的选择基数，可以进一步修正</a:t>
            </a:r>
            <a:r>
              <a:rPr lang="en-US" altLang="zh-CN" sz="2400">
                <a:ea typeface="宋体" pitchFamily="2" charset="-122"/>
              </a:rPr>
              <a:t>Y/2</a:t>
            </a:r>
            <a:r>
              <a:rPr lang="zh-CN" altLang="en-US" sz="2400">
                <a:ea typeface="宋体" pitchFamily="2" charset="-122"/>
              </a:rPr>
              <a:t>与</a:t>
            </a:r>
            <a:r>
              <a:rPr lang="en-US" altLang="zh-CN" sz="2400">
                <a:ea typeface="宋体" pitchFamily="2" charset="-122"/>
              </a:rPr>
              <a:t>B/2</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A503015-7459-4A04-9672-E949931C0AE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7427" name="Rectangle 3"/>
          <p:cNvSpPr>
            <a:spLocks noGrp="1" noChangeArrowheads="1"/>
          </p:cNvSpPr>
          <p:nvPr>
            <p:ph idx="1"/>
          </p:nvPr>
        </p:nvSpPr>
        <p:spPr/>
        <p:txBody>
          <a:bodyPr/>
          <a:lstStyle/>
          <a:p>
            <a:pPr>
              <a:lnSpc>
                <a:spcPct val="130000"/>
              </a:lnSpc>
              <a:buFont typeface="Wingdings" pitchFamily="2" charset="2"/>
              <a:buNone/>
            </a:pPr>
            <a:r>
              <a:rPr lang="en-US" altLang="zh-CN" sz="2400" b="1">
                <a:ea typeface="宋体" pitchFamily="2" charset="-122"/>
              </a:rPr>
              <a:t>3. </a:t>
            </a:r>
            <a:r>
              <a:rPr lang="zh-CN" altLang="en-US" sz="2400" b="1">
                <a:ea typeface="宋体" pitchFamily="2" charset="-122"/>
              </a:rPr>
              <a:t>嵌套循环连接算法的代价估算公式</a:t>
            </a:r>
          </a:p>
          <a:p>
            <a:pPr lvl="1">
              <a:lnSpc>
                <a:spcPct val="130000"/>
              </a:lnSpc>
            </a:pPr>
            <a:r>
              <a:rPr lang="en-US" altLang="zh-CN">
                <a:ea typeface="宋体" pitchFamily="2" charset="-122"/>
              </a:rPr>
              <a:t>9.4.1</a:t>
            </a:r>
            <a:r>
              <a:rPr lang="zh-CN" altLang="en-US">
                <a:ea typeface="宋体" pitchFamily="2" charset="-122"/>
              </a:rPr>
              <a:t>中已经讨论过了嵌套循环连接算法的代价</a:t>
            </a:r>
            <a:br>
              <a:rPr lang="zh-CN" altLang="en-US">
                <a:ea typeface="宋体" pitchFamily="2" charset="-122"/>
              </a:rPr>
            </a:br>
            <a:r>
              <a:rPr lang="en-US" altLang="zh-CN">
                <a:ea typeface="宋体" pitchFamily="2" charset="-122"/>
              </a:rPr>
              <a:t>cost</a:t>
            </a:r>
            <a:r>
              <a:rPr lang="zh-CN" altLang="en-US">
                <a:ea typeface="宋体" pitchFamily="2" charset="-122"/>
              </a:rPr>
              <a:t>＝</a:t>
            </a:r>
            <a:r>
              <a:rPr lang="en-US" altLang="zh-CN">
                <a:ea typeface="宋体" pitchFamily="2" charset="-122"/>
              </a:rPr>
              <a:t>Br+Bs/(K-1) Br </a:t>
            </a:r>
          </a:p>
          <a:p>
            <a:pPr lvl="2">
              <a:lnSpc>
                <a:spcPct val="130000"/>
              </a:lnSpc>
              <a:buFont typeface="Wingdings" pitchFamily="2" charset="2"/>
              <a:buChar char="Ø"/>
            </a:pPr>
            <a:r>
              <a:rPr lang="zh-CN" altLang="en-US">
                <a:ea typeface="宋体" pitchFamily="2" charset="-122"/>
              </a:rPr>
              <a:t>如果需要把连接结果写回磁盘，</a:t>
            </a:r>
          </a:p>
          <a:p>
            <a:pPr lvl="2">
              <a:lnSpc>
                <a:spcPct val="130000"/>
              </a:lnSpc>
              <a:buFont typeface="Wingdings" pitchFamily="2" charset="2"/>
              <a:buNone/>
            </a:pPr>
            <a:r>
              <a:rPr lang="zh-CN" altLang="en-US">
                <a:ea typeface="宋体" pitchFamily="2" charset="-122"/>
              </a:rPr>
              <a:t>   </a:t>
            </a:r>
            <a:r>
              <a:rPr lang="en-US" altLang="zh-CN">
                <a:ea typeface="宋体" pitchFamily="2" charset="-122"/>
              </a:rPr>
              <a:t>cost</a:t>
            </a:r>
            <a:r>
              <a:rPr lang="zh-CN" altLang="en-US">
                <a:ea typeface="宋体" pitchFamily="2" charset="-122"/>
              </a:rPr>
              <a:t>＝</a:t>
            </a:r>
            <a:r>
              <a:rPr lang="en-US" altLang="zh-CN">
                <a:ea typeface="宋体" pitchFamily="2" charset="-122"/>
              </a:rPr>
              <a:t>Br+Bs/(K-1) Br +(Frs*Nr*Ns)/Mrs</a:t>
            </a:r>
          </a:p>
          <a:p>
            <a:pPr lvl="3">
              <a:lnSpc>
                <a:spcPct val="130000"/>
              </a:lnSpc>
              <a:buFont typeface="Wingdings" pitchFamily="2" charset="2"/>
              <a:buChar char="Ø"/>
            </a:pPr>
            <a:r>
              <a:rPr lang="zh-CN" altLang="en-US">
                <a:ea typeface="宋体" pitchFamily="2" charset="-122"/>
              </a:rPr>
              <a:t>其中</a:t>
            </a:r>
            <a:r>
              <a:rPr lang="en-US" altLang="zh-CN">
                <a:ea typeface="宋体" pitchFamily="2" charset="-122"/>
              </a:rPr>
              <a:t>Frs</a:t>
            </a:r>
            <a:r>
              <a:rPr lang="zh-CN" altLang="en-US">
                <a:ea typeface="宋体" pitchFamily="2" charset="-122"/>
              </a:rPr>
              <a:t>为连接选择性</a:t>
            </a:r>
            <a:r>
              <a:rPr lang="en-US" altLang="zh-CN">
                <a:ea typeface="宋体" pitchFamily="2" charset="-122"/>
              </a:rPr>
              <a:t>(join selectivity)</a:t>
            </a:r>
            <a:r>
              <a:rPr lang="zh-CN" altLang="en-US">
                <a:ea typeface="宋体" pitchFamily="2" charset="-122"/>
              </a:rPr>
              <a:t>，表示连接结果元组数的比例</a:t>
            </a:r>
          </a:p>
          <a:p>
            <a:pPr lvl="3">
              <a:lnSpc>
                <a:spcPct val="130000"/>
              </a:lnSpc>
              <a:buFont typeface="Wingdings" pitchFamily="2" charset="2"/>
              <a:buChar char="Ø"/>
            </a:pPr>
            <a:r>
              <a:rPr lang="en-US" altLang="zh-CN">
                <a:ea typeface="宋体" pitchFamily="2" charset="-122"/>
              </a:rPr>
              <a:t>Mrs</a:t>
            </a:r>
            <a:r>
              <a:rPr lang="zh-CN" altLang="en-US">
                <a:ea typeface="宋体" pitchFamily="2" charset="-122"/>
              </a:rPr>
              <a:t>是存放连接结果的块因子，表示每块中可以存放的结果元组数目。</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21CAFF05-2121-4F25-9761-EA159027505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sz="3200">
                <a:ea typeface="宋体" pitchFamily="2" charset="-122"/>
              </a:rPr>
              <a:t>基于代价的优化（续）</a:t>
            </a:r>
          </a:p>
        </p:txBody>
      </p:sp>
      <p:sp>
        <p:nvSpPr>
          <p:cNvPr id="488451" name="Rectangle 3"/>
          <p:cNvSpPr>
            <a:spLocks noGrp="1" noChangeArrowheads="1"/>
          </p:cNvSpPr>
          <p:nvPr>
            <p:ph idx="1"/>
          </p:nvPr>
        </p:nvSpPr>
        <p:spPr/>
        <p:txBody>
          <a:bodyPr/>
          <a:lstStyle/>
          <a:p>
            <a:pPr>
              <a:lnSpc>
                <a:spcPct val="140000"/>
              </a:lnSpc>
              <a:buFont typeface="Wingdings" pitchFamily="2" charset="2"/>
              <a:buNone/>
            </a:pPr>
            <a:r>
              <a:rPr lang="en-US" altLang="zh-CN" sz="2400" b="1">
                <a:ea typeface="宋体" pitchFamily="2" charset="-122"/>
              </a:rPr>
              <a:t>4. </a:t>
            </a:r>
            <a:r>
              <a:rPr lang="zh-CN" altLang="en-US" sz="2400" b="1">
                <a:ea typeface="宋体" pitchFamily="2" charset="-122"/>
              </a:rPr>
              <a:t>排序</a:t>
            </a:r>
            <a:r>
              <a:rPr lang="en-US" altLang="zh-CN" sz="2400" b="1">
                <a:ea typeface="宋体" pitchFamily="2" charset="-122"/>
              </a:rPr>
              <a:t>-</a:t>
            </a:r>
            <a:r>
              <a:rPr lang="zh-CN" altLang="en-US" sz="2400" b="1">
                <a:ea typeface="宋体" pitchFamily="2" charset="-122"/>
              </a:rPr>
              <a:t>合并连接算法的代价估算公式</a:t>
            </a:r>
          </a:p>
          <a:p>
            <a:pPr lvl="1">
              <a:lnSpc>
                <a:spcPct val="140000"/>
              </a:lnSpc>
            </a:pPr>
            <a:r>
              <a:rPr lang="zh-CN" altLang="en-US">
                <a:ea typeface="宋体" pitchFamily="2" charset="-122"/>
              </a:rPr>
              <a:t>如果连接表已经按照连接属性排好序，则</a:t>
            </a:r>
            <a:br>
              <a:rPr lang="zh-CN" altLang="en-US">
                <a:ea typeface="宋体" pitchFamily="2" charset="-122"/>
              </a:rPr>
            </a:br>
            <a:r>
              <a:rPr lang="en-US" altLang="zh-CN">
                <a:ea typeface="宋体" pitchFamily="2" charset="-122"/>
              </a:rPr>
              <a:t>cost</a:t>
            </a:r>
            <a:r>
              <a:rPr lang="zh-CN" altLang="en-US">
                <a:ea typeface="宋体" pitchFamily="2" charset="-122"/>
              </a:rPr>
              <a:t>＝</a:t>
            </a:r>
            <a:r>
              <a:rPr lang="en-US" altLang="zh-CN">
                <a:ea typeface="宋体" pitchFamily="2" charset="-122"/>
              </a:rPr>
              <a:t>Br+Bs+(Frs*Nr*Ns)/Mrs</a:t>
            </a:r>
            <a:r>
              <a:rPr lang="zh-CN" altLang="en-US">
                <a:ea typeface="宋体" pitchFamily="2" charset="-122"/>
              </a:rPr>
              <a:t>。</a:t>
            </a:r>
          </a:p>
          <a:p>
            <a:pPr lvl="1">
              <a:lnSpc>
                <a:spcPct val="140000"/>
              </a:lnSpc>
            </a:pPr>
            <a:r>
              <a:rPr lang="zh-CN" altLang="en-US">
                <a:ea typeface="宋体" pitchFamily="2" charset="-122"/>
              </a:rPr>
              <a:t>如果必须对文件排序</a:t>
            </a:r>
          </a:p>
          <a:p>
            <a:pPr lvl="2">
              <a:lnSpc>
                <a:spcPct val="140000"/>
              </a:lnSpc>
              <a:buFont typeface="Wingdings" pitchFamily="2" charset="2"/>
              <a:buChar char="Ø"/>
            </a:pPr>
            <a:r>
              <a:rPr lang="zh-CN" altLang="en-US">
                <a:ea typeface="宋体" pitchFamily="2" charset="-122"/>
              </a:rPr>
              <a:t>需要在代价函数中加上排序的代价</a:t>
            </a:r>
          </a:p>
          <a:p>
            <a:pPr lvl="2">
              <a:lnSpc>
                <a:spcPct val="140000"/>
              </a:lnSpc>
              <a:buFont typeface="Wingdings" pitchFamily="2" charset="2"/>
              <a:buChar char="Ø"/>
            </a:pPr>
            <a:r>
              <a:rPr lang="zh-CN" altLang="en-US">
                <a:ea typeface="宋体" pitchFamily="2" charset="-122"/>
              </a:rPr>
              <a:t>对于包含</a:t>
            </a:r>
            <a:r>
              <a:rPr lang="en-US" altLang="zh-CN">
                <a:ea typeface="宋体" pitchFamily="2" charset="-122"/>
              </a:rPr>
              <a:t>B</a:t>
            </a:r>
            <a:r>
              <a:rPr lang="zh-CN" altLang="en-US">
                <a:ea typeface="宋体" pitchFamily="2" charset="-122"/>
              </a:rPr>
              <a:t>个块的文件排序的代价大约是</a:t>
            </a:r>
            <a:r>
              <a:rPr lang="en-US" altLang="zh-CN">
                <a:ea typeface="宋体" pitchFamily="2" charset="-122"/>
              </a:rPr>
              <a:t>(2*B)+(2*B*log</a:t>
            </a:r>
            <a:r>
              <a:rPr lang="en-US" altLang="zh-CN" baseline="-25000">
                <a:ea typeface="宋体" pitchFamily="2" charset="-122"/>
              </a:rPr>
              <a:t>2</a:t>
            </a:r>
            <a:r>
              <a:rPr lang="en-US" altLang="zh-CN">
                <a:ea typeface="宋体" pitchFamily="2" charset="-122"/>
              </a:rPr>
              <a:t>B)</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3E3066E-6770-44DA-A306-3243A346334E}"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en-US" sz="3200">
                <a:latin typeface="宋体" pitchFamily="2" charset="-122"/>
                <a:ea typeface="宋体" pitchFamily="2" charset="-122"/>
              </a:rPr>
              <a:t>第九章</a:t>
            </a:r>
            <a:r>
              <a:rPr lang="zh-CN" altLang="en-US" sz="3200">
                <a:ea typeface="黑体" pitchFamily="2" charset="-122"/>
              </a:rPr>
              <a:t>  </a:t>
            </a:r>
            <a:r>
              <a:rPr lang="zh-CN" altLang="en-US" sz="3200">
                <a:latin typeface="宋体" pitchFamily="2" charset="-122"/>
                <a:ea typeface="宋体" pitchFamily="2" charset="-122"/>
              </a:rPr>
              <a:t>关系系统及其查询优化</a:t>
            </a:r>
            <a:endParaRPr lang="zh-CN" altLang="en-US">
              <a:ea typeface="黑体" pitchFamily="2" charset="-122"/>
            </a:endParaRPr>
          </a:p>
        </p:txBody>
      </p:sp>
      <p:sp>
        <p:nvSpPr>
          <p:cNvPr id="490499" name="Rectangle 3"/>
          <p:cNvSpPr>
            <a:spLocks noGrp="1" noChangeArrowheads="1"/>
          </p:cNvSpPr>
          <p:nvPr>
            <p:ph idx="1"/>
          </p:nvPr>
        </p:nvSpPr>
        <p:spPr/>
        <p:txBody>
          <a:bodyPr/>
          <a:lstStyle/>
          <a:p>
            <a:pPr algn="just">
              <a:lnSpc>
                <a:spcPct val="140000"/>
              </a:lnSpc>
              <a:buFont typeface="Wingdings" pitchFamily="2" charset="2"/>
              <a:buNone/>
            </a:pPr>
            <a:r>
              <a:rPr lang="en-US" altLang="zh-CN" sz="3200" b="1">
                <a:ea typeface="宋体" pitchFamily="2" charset="-122"/>
              </a:rPr>
              <a:t>9.1 </a:t>
            </a:r>
            <a:r>
              <a:rPr lang="zh-CN" altLang="en-US" sz="3200" b="1">
                <a:ea typeface="宋体" pitchFamily="2" charset="-122"/>
              </a:rPr>
              <a:t>关系数据库系统的查询处理 </a:t>
            </a:r>
          </a:p>
          <a:p>
            <a:pPr algn="just">
              <a:lnSpc>
                <a:spcPct val="140000"/>
              </a:lnSpc>
              <a:buFont typeface="Wingdings" pitchFamily="2" charset="2"/>
              <a:buNone/>
            </a:pPr>
            <a:r>
              <a:rPr lang="en-US" altLang="zh-CN" sz="3200" b="1">
                <a:ea typeface="宋体" pitchFamily="2" charset="-122"/>
              </a:rPr>
              <a:t>9.2 </a:t>
            </a:r>
            <a:r>
              <a:rPr lang="zh-CN" altLang="en-US" sz="3200" b="1">
                <a:ea typeface="宋体" pitchFamily="2" charset="-122"/>
              </a:rPr>
              <a:t>关系数据库系统的查询优化</a:t>
            </a:r>
            <a:r>
              <a:rPr lang="zh-CN" altLang="en-US" sz="3200" b="1">
                <a:solidFill>
                  <a:schemeClr val="hlink"/>
                </a:solidFill>
                <a:ea typeface="宋体" pitchFamily="2" charset="-122"/>
              </a:rPr>
              <a:t> </a:t>
            </a:r>
          </a:p>
          <a:p>
            <a:pPr algn="just">
              <a:lnSpc>
                <a:spcPct val="140000"/>
              </a:lnSpc>
              <a:buFont typeface="Wingdings" pitchFamily="2" charset="2"/>
              <a:buNone/>
            </a:pPr>
            <a:r>
              <a:rPr lang="en-US" altLang="zh-CN" sz="3200" b="1">
                <a:ea typeface="宋体" pitchFamily="2" charset="-122"/>
              </a:rPr>
              <a:t>9.3 </a:t>
            </a:r>
            <a:r>
              <a:rPr lang="zh-CN" altLang="en-US" sz="3200" b="1">
                <a:ea typeface="宋体" pitchFamily="2" charset="-122"/>
              </a:rPr>
              <a:t>代数优化 </a:t>
            </a:r>
          </a:p>
          <a:p>
            <a:pPr algn="just">
              <a:lnSpc>
                <a:spcPct val="140000"/>
              </a:lnSpc>
              <a:buFont typeface="Wingdings" pitchFamily="2" charset="2"/>
              <a:buNone/>
            </a:pPr>
            <a:r>
              <a:rPr lang="en-US" altLang="zh-CN" sz="3200" b="1">
                <a:ea typeface="宋体" pitchFamily="2" charset="-122"/>
              </a:rPr>
              <a:t>9.4 </a:t>
            </a:r>
            <a:r>
              <a:rPr lang="zh-CN" altLang="en-US" sz="3200" b="1">
                <a:ea typeface="宋体" pitchFamily="2" charset="-122"/>
              </a:rPr>
              <a:t>物理优化 </a:t>
            </a:r>
          </a:p>
          <a:p>
            <a:pPr algn="just">
              <a:lnSpc>
                <a:spcPct val="140000"/>
              </a:lnSpc>
              <a:buFont typeface="Wingdings" pitchFamily="2" charset="2"/>
              <a:buNone/>
            </a:pPr>
            <a:r>
              <a:rPr lang="en-US" altLang="zh-CN" sz="3200" b="1">
                <a:solidFill>
                  <a:schemeClr val="tx2"/>
                </a:solidFill>
                <a:ea typeface="宋体" pitchFamily="2" charset="-122"/>
              </a:rPr>
              <a:t>9.5 </a:t>
            </a:r>
            <a:r>
              <a:rPr lang="zh-CN" altLang="en-US" sz="3200" b="1">
                <a:solidFill>
                  <a:schemeClr val="tx2"/>
                </a:solidFill>
                <a:ea typeface="宋体" pitchFamily="2" charset="-122"/>
              </a:rPr>
              <a:t>小   结</a:t>
            </a:r>
            <a:r>
              <a:rPr lang="zh-CN" altLang="en-US" sz="3200" b="1">
                <a:solidFill>
                  <a:schemeClr val="hlink"/>
                </a:solidFill>
                <a:ea typeface="宋体" pitchFamily="2" charset="-122"/>
              </a:rPr>
              <a:t>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1CA4CD04-78AF-49BC-A5A7-72D14D1F23D1}"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sz="3200">
                <a:ea typeface="宋体" pitchFamily="2" charset="-122"/>
              </a:rPr>
              <a:t>9.5 </a:t>
            </a:r>
            <a:r>
              <a:rPr lang="zh-CN" altLang="en-US" sz="3200">
                <a:ea typeface="宋体" pitchFamily="2" charset="-122"/>
              </a:rPr>
              <a:t>小  结</a:t>
            </a:r>
          </a:p>
        </p:txBody>
      </p:sp>
      <p:sp>
        <p:nvSpPr>
          <p:cNvPr id="489475" name="Rectangle 3"/>
          <p:cNvSpPr>
            <a:spLocks noGrp="1" noChangeArrowheads="1"/>
          </p:cNvSpPr>
          <p:nvPr>
            <p:ph idx="1"/>
          </p:nvPr>
        </p:nvSpPr>
        <p:spPr/>
        <p:txBody>
          <a:bodyPr/>
          <a:lstStyle/>
          <a:p>
            <a:r>
              <a:rPr lang="zh-CN" altLang="en-US">
                <a:ea typeface="宋体" pitchFamily="2" charset="-122"/>
              </a:rPr>
              <a:t>查询处理是</a:t>
            </a:r>
            <a:r>
              <a:rPr lang="en-US" altLang="zh-CN">
                <a:ea typeface="宋体" pitchFamily="2" charset="-122"/>
              </a:rPr>
              <a:t>RDBMS</a:t>
            </a:r>
            <a:r>
              <a:rPr lang="zh-CN" altLang="en-US">
                <a:ea typeface="宋体" pitchFamily="2" charset="-122"/>
              </a:rPr>
              <a:t>的核心，查询优化技术是查询处理的关键技术 </a:t>
            </a:r>
          </a:p>
          <a:p>
            <a:r>
              <a:rPr lang="zh-CN" altLang="en-US">
                <a:ea typeface="宋体" pitchFamily="2" charset="-122"/>
              </a:rPr>
              <a:t>本章讲解的优化方法 </a:t>
            </a:r>
          </a:p>
          <a:p>
            <a:pPr lvl="1"/>
            <a:r>
              <a:rPr lang="zh-CN" altLang="en-US">
                <a:ea typeface="宋体" pitchFamily="2" charset="-122"/>
              </a:rPr>
              <a:t>启发式代数优化</a:t>
            </a:r>
          </a:p>
          <a:p>
            <a:pPr lvl="1"/>
            <a:r>
              <a:rPr lang="zh-CN" altLang="en-US">
                <a:ea typeface="宋体" pitchFamily="2" charset="-122"/>
              </a:rPr>
              <a:t>基于规则的存取路径优化</a:t>
            </a:r>
          </a:p>
          <a:p>
            <a:pPr lvl="1"/>
            <a:r>
              <a:rPr lang="zh-CN" altLang="en-US">
                <a:ea typeface="宋体" pitchFamily="2" charset="-122"/>
              </a:rPr>
              <a:t>基于代价的优化</a:t>
            </a:r>
          </a:p>
          <a:p>
            <a:r>
              <a:rPr lang="zh-CN" altLang="en-US">
                <a:ea typeface="宋体" pitchFamily="2" charset="-122"/>
              </a:rPr>
              <a:t>本章的目的：希望读者掌握查询优化方法的概念和技术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99AC2E67-2655-4B73-940D-5A20AB19F81B}"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sz="3200">
                <a:ea typeface="宋体" pitchFamily="2" charset="-122"/>
              </a:rPr>
              <a:t>小    结（续）</a:t>
            </a:r>
          </a:p>
        </p:txBody>
      </p:sp>
      <p:sp>
        <p:nvSpPr>
          <p:cNvPr id="497667" name="Rectangle 3"/>
          <p:cNvSpPr>
            <a:spLocks noGrp="1" noChangeArrowheads="1"/>
          </p:cNvSpPr>
          <p:nvPr>
            <p:ph idx="1"/>
          </p:nvPr>
        </p:nvSpPr>
        <p:spPr/>
        <p:txBody>
          <a:bodyPr/>
          <a:lstStyle/>
          <a:p>
            <a:pPr>
              <a:lnSpc>
                <a:spcPct val="140000"/>
              </a:lnSpc>
            </a:pPr>
            <a:r>
              <a:rPr lang="zh-CN" altLang="en-US" dirty="0">
                <a:ea typeface="宋体" pitchFamily="2" charset="-122"/>
              </a:rPr>
              <a:t>比较复杂的查询，尤其是涉及连接和嵌套的查询</a:t>
            </a:r>
          </a:p>
          <a:p>
            <a:pPr lvl="1">
              <a:lnSpc>
                <a:spcPct val="140000"/>
              </a:lnSpc>
            </a:pPr>
            <a:r>
              <a:rPr lang="zh-CN" altLang="en-US" dirty="0">
                <a:ea typeface="宋体" pitchFamily="2" charset="-122"/>
              </a:rPr>
              <a:t>不要把优化的任务全部放在</a:t>
            </a:r>
            <a:r>
              <a:rPr lang="en-US" altLang="zh-CN" dirty="0">
                <a:ea typeface="宋体" pitchFamily="2" charset="-122"/>
              </a:rPr>
              <a:t>RDBMS</a:t>
            </a:r>
            <a:r>
              <a:rPr lang="zh-CN" altLang="en-US" dirty="0">
                <a:ea typeface="宋体" pitchFamily="2" charset="-122"/>
              </a:rPr>
              <a:t>上</a:t>
            </a:r>
          </a:p>
          <a:p>
            <a:pPr lvl="1">
              <a:lnSpc>
                <a:spcPct val="140000"/>
              </a:lnSpc>
            </a:pPr>
            <a:r>
              <a:rPr lang="zh-CN" altLang="en-US" dirty="0">
                <a:ea typeface="宋体" pitchFamily="2" charset="-122"/>
              </a:rPr>
              <a:t>应该找出</a:t>
            </a:r>
            <a:r>
              <a:rPr lang="en-US" altLang="zh-CN" dirty="0">
                <a:ea typeface="宋体" pitchFamily="2" charset="-122"/>
              </a:rPr>
              <a:t>RDBMS</a:t>
            </a:r>
            <a:r>
              <a:rPr lang="zh-CN" altLang="en-US" dirty="0">
                <a:ea typeface="宋体" pitchFamily="2" charset="-122"/>
              </a:rPr>
              <a:t>的优化规律，以写出适合</a:t>
            </a:r>
            <a:r>
              <a:rPr lang="en-US" altLang="zh-CN" dirty="0">
                <a:ea typeface="宋体" pitchFamily="2" charset="-122"/>
              </a:rPr>
              <a:t>RDBMS</a:t>
            </a:r>
            <a:r>
              <a:rPr lang="zh-CN" altLang="en-US" dirty="0">
                <a:ea typeface="宋体" pitchFamily="2" charset="-122"/>
              </a:rPr>
              <a:t>自动优化的</a:t>
            </a:r>
            <a:r>
              <a:rPr lang="en-US" altLang="zh-CN" dirty="0">
                <a:ea typeface="宋体" pitchFamily="2" charset="-122"/>
              </a:rPr>
              <a:t>SQL</a:t>
            </a:r>
            <a:r>
              <a:rPr lang="zh-CN" altLang="en-US" dirty="0">
                <a:ea typeface="宋体" pitchFamily="2" charset="-122"/>
              </a:rPr>
              <a:t>语句 </a:t>
            </a:r>
          </a:p>
          <a:p>
            <a:pPr>
              <a:lnSpc>
                <a:spcPct val="140000"/>
              </a:lnSpc>
            </a:pPr>
            <a:r>
              <a:rPr lang="zh-CN" altLang="en-US" dirty="0">
                <a:ea typeface="宋体" pitchFamily="2" charset="-122"/>
              </a:rPr>
              <a:t>对于</a:t>
            </a:r>
            <a:r>
              <a:rPr lang="en-US" altLang="zh-CN" dirty="0">
                <a:ea typeface="宋体" pitchFamily="2" charset="-122"/>
              </a:rPr>
              <a:t>RDBMS</a:t>
            </a:r>
            <a:r>
              <a:rPr lang="zh-CN" altLang="en-US" dirty="0">
                <a:ea typeface="宋体" pitchFamily="2" charset="-122"/>
              </a:rPr>
              <a:t>不能优化的查询需要重写查询语句，进行手工调整以优化性能 </a:t>
            </a:r>
          </a:p>
        </p:txBody>
      </p:sp>
      <p:sp>
        <p:nvSpPr>
          <p:cNvPr id="5" name="页脚占位符 4"/>
          <p:cNvSpPr>
            <a:spLocks noGrp="1"/>
          </p:cNvSpPr>
          <p:nvPr>
            <p:ph type="ftr" sz="quarter" idx="11"/>
          </p:nvPr>
        </p:nvSpPr>
        <p:spPr/>
        <p:txBody>
          <a:bodyPr/>
          <a:lstStyle/>
          <a:p>
            <a:r>
              <a:rPr lang="en-US" altLang="zh-CN" smtClean="0"/>
              <a:t>An Introduction to Database System / 100</a:t>
            </a:r>
            <a:endParaRPr lang="en-US" altLang="zh-CN"/>
          </a:p>
        </p:txBody>
      </p:sp>
      <p:sp>
        <p:nvSpPr>
          <p:cNvPr id="2" name="日期占位符 1"/>
          <p:cNvSpPr>
            <a:spLocks noGrp="1"/>
          </p:cNvSpPr>
          <p:nvPr>
            <p:ph type="dt" sz="half" idx="10"/>
          </p:nvPr>
        </p:nvSpPr>
        <p:spPr/>
        <p:txBody>
          <a:bodyPr/>
          <a:lstStyle/>
          <a:p>
            <a:fld id="{780498BA-520D-4468-9DB1-9C9F226319E2}" type="datetime1">
              <a:rPr lang="zh-CN" altLang="en-US" smtClean="0"/>
              <a:t>2017/12/5</a:t>
            </a:fld>
            <a:endParaRPr lang="en-US" altLang="zh-CN"/>
          </a:p>
        </p:txBody>
      </p:sp>
      <p:sp>
        <p:nvSpPr>
          <p:cNvPr id="3" name="灯片编号占位符 2"/>
          <p:cNvSpPr>
            <a:spLocks noGrp="1"/>
          </p:cNvSpPr>
          <p:nvPr>
            <p:ph type="sldNum" sz="quarter" idx="12"/>
          </p:nvPr>
        </p:nvSpPr>
        <p:spPr/>
        <p:txBody>
          <a:bodyPr/>
          <a:lstStyle/>
          <a:p>
            <a:pPr>
              <a:defRPr/>
            </a:pPr>
            <a:fld id="{6AEA1F7F-103C-4018-A2EE-7837F7556219}" type="slidenum">
              <a:rPr lang="en-US" altLang="zh-CN" smtClean="0"/>
              <a:pPr>
                <a:defRPr/>
              </a:pPr>
              <a:t>99</a:t>
            </a:fld>
            <a:endParaRPr lang="en-US" altLang="zh-CN"/>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08-并发控制</Template>
  <TotalTime>3719</TotalTime>
  <Words>5853</Words>
  <Application>Microsoft Office PowerPoint</Application>
  <PresentationFormat>全屏显示(4:3)</PresentationFormat>
  <Paragraphs>968</Paragraphs>
  <Slides>100</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100</vt:i4>
      </vt:variant>
    </vt:vector>
  </HeadingPairs>
  <TitlesOfParts>
    <vt:vector size="114" baseType="lpstr">
      <vt:lpstr>黑体</vt:lpstr>
      <vt:lpstr>楷体_GB2312</vt:lpstr>
      <vt:lpstr>隶书</vt:lpstr>
      <vt:lpstr>宋体</vt:lpstr>
      <vt:lpstr>Arial</vt:lpstr>
      <vt:lpstr>Arial Black</vt:lpstr>
      <vt:lpstr>Garamond</vt:lpstr>
      <vt:lpstr>Symbol</vt:lpstr>
      <vt:lpstr>Times New Roman</vt:lpstr>
      <vt:lpstr>Wingdings</vt:lpstr>
      <vt:lpstr>Edge</vt:lpstr>
      <vt:lpstr>1_Edge</vt:lpstr>
      <vt:lpstr>公式</vt:lpstr>
      <vt:lpstr>Visio</vt:lpstr>
      <vt:lpstr>四川大学计算机学院</vt:lpstr>
      <vt:lpstr>第九章  关系系统及其查询优化</vt:lpstr>
      <vt:lpstr>关系系统及其查询优化（续）</vt:lpstr>
      <vt:lpstr>9.1 关系数据库系统的查询处理</vt:lpstr>
      <vt:lpstr>关系系统</vt:lpstr>
      <vt:lpstr>关系系统与关系模型</vt:lpstr>
      <vt:lpstr>关系系统的定义 </vt:lpstr>
      <vt:lpstr>关系系统的定义 </vt:lpstr>
      <vt:lpstr>关系系统的分类 </vt:lpstr>
      <vt:lpstr>关系系统的分类 （续）</vt:lpstr>
      <vt:lpstr>9.1 关系数据库系统的查询处理</vt:lpstr>
      <vt:lpstr>9.1.1  查询处理步骤</vt:lpstr>
      <vt:lpstr>查询处理步骤（续）</vt:lpstr>
      <vt:lpstr>1. 查询分析</vt:lpstr>
      <vt:lpstr>2. 查询检查 </vt:lpstr>
      <vt:lpstr>3. 查询优化</vt:lpstr>
      <vt:lpstr>4. 查询执行 </vt:lpstr>
      <vt:lpstr>9.1 关系数据库系统的查询处理</vt:lpstr>
      <vt:lpstr>9.1.2  实现查询操作的算法示例 </vt:lpstr>
      <vt:lpstr>一、 选择操作的实现 </vt:lpstr>
      <vt:lpstr>选择操作的实现（续）</vt:lpstr>
      <vt:lpstr>选择操作的实现（续）</vt:lpstr>
      <vt:lpstr>选择操作的实现（续）</vt:lpstr>
      <vt:lpstr>二、 连接操作的实现 </vt:lpstr>
      <vt:lpstr>连接操作的实现（续）</vt:lpstr>
      <vt:lpstr>连接操作的实现（续）</vt:lpstr>
      <vt:lpstr>连接操作的实现（续）</vt:lpstr>
      <vt:lpstr>连接操作的实现（续）</vt:lpstr>
      <vt:lpstr>连接操作的实现（续）</vt:lpstr>
      <vt:lpstr>连接操作的实现（续）</vt:lpstr>
      <vt:lpstr>连接操作的实现（续）</vt:lpstr>
      <vt:lpstr>连接操作的实现（续）</vt:lpstr>
      <vt:lpstr>连接操作的实现（续）</vt:lpstr>
      <vt:lpstr>第九章  关系系统及其查询优化</vt:lpstr>
      <vt:lpstr>9.2 关系数据库系统的查询优化</vt:lpstr>
      <vt:lpstr>9.2 关系数据库系统的查询优化</vt:lpstr>
      <vt:lpstr>9.2.1  查询优化概述</vt:lpstr>
      <vt:lpstr>查询优化概述（续）</vt:lpstr>
      <vt:lpstr>查询优化概述（续）</vt:lpstr>
      <vt:lpstr>查询优化概述（续）</vt:lpstr>
      <vt:lpstr> 代价模型 </vt:lpstr>
      <vt:lpstr>实际系统的查询优化步骤</vt:lpstr>
      <vt:lpstr>实际系统的查询优化步骤</vt:lpstr>
      <vt:lpstr>9.2 关系数据库系统的查询优化</vt:lpstr>
      <vt:lpstr>9.2.2  一个实例</vt:lpstr>
      <vt:lpstr>一个实例（续）</vt:lpstr>
      <vt:lpstr>一个实例（续）</vt:lpstr>
      <vt:lpstr>一个实例（续）</vt:lpstr>
      <vt:lpstr>一个实例（续）</vt:lpstr>
      <vt:lpstr>一个实例（续）</vt:lpstr>
      <vt:lpstr>一个实例（续）</vt:lpstr>
      <vt:lpstr>一个实例（续）</vt:lpstr>
      <vt:lpstr>一个实例（续）</vt:lpstr>
      <vt:lpstr>一个实例（续）</vt:lpstr>
      <vt:lpstr>第九章  关系系统及其查询优化</vt:lpstr>
      <vt:lpstr>9.3 代 数 优 化</vt:lpstr>
      <vt:lpstr>9.3.1  关系代数表达式等价变换规则 </vt:lpstr>
      <vt:lpstr>关系代数表达式等价变换规则（续）</vt:lpstr>
      <vt:lpstr>关系代数表达式等价变换规则（续）</vt:lpstr>
      <vt:lpstr>关系代数表达式等价变换规则（续）</vt:lpstr>
      <vt:lpstr>关系代数表达式等价变换规则（续）</vt:lpstr>
      <vt:lpstr>关系代数表达式等价变换规则（续）</vt:lpstr>
      <vt:lpstr>关系代数表达式等价变换规则（续）</vt:lpstr>
      <vt:lpstr>小结</vt:lpstr>
      <vt:lpstr>9.3 代 数 优 化</vt:lpstr>
      <vt:lpstr>9.3.2  查询树的启发式优化 </vt:lpstr>
      <vt:lpstr>查询树的启发式优化（续）</vt:lpstr>
      <vt:lpstr>查询树的启发式优化（续）</vt:lpstr>
      <vt:lpstr>查询树的启发式优化（续）</vt:lpstr>
      <vt:lpstr>查询树的启发式优化（续）</vt:lpstr>
      <vt:lpstr>优化的一般步骤 </vt:lpstr>
      <vt:lpstr>查询树的启发式优化（续）</vt:lpstr>
      <vt:lpstr>查询树的启发式优化（续）</vt:lpstr>
      <vt:lpstr>查询树的启发式优化（续）</vt:lpstr>
      <vt:lpstr>第九章  关系系统及其查询优化</vt:lpstr>
      <vt:lpstr>9.4 物理优化</vt:lpstr>
      <vt:lpstr>物理优化（续）</vt:lpstr>
      <vt:lpstr>9.4 物理优化</vt:lpstr>
      <vt:lpstr>9.4.1  基于启发式规则的存取路径选择优化</vt:lpstr>
      <vt:lpstr>基于启发式规则的存取路径选择优化(续)</vt:lpstr>
      <vt:lpstr>基于启发式规则的存取路径选择优化(续)</vt:lpstr>
      <vt:lpstr>基于启发式规则的存取路径选择优化(续)</vt:lpstr>
      <vt:lpstr>基于启发式规则的存取路径选择优化(续)</vt:lpstr>
      <vt:lpstr>基于启发式规则的存取路径选择优化(续)</vt:lpstr>
      <vt:lpstr>基于启发式规则的存取路径选择优化(续)</vt:lpstr>
      <vt:lpstr>9.4  物理优化（续）</vt:lpstr>
      <vt:lpstr>9.4.2  基于代价的优化 </vt:lpstr>
      <vt:lpstr>基于代价的优化（续）</vt:lpstr>
      <vt:lpstr>基于代价的优化（续）</vt:lpstr>
      <vt:lpstr>基于代价的优化（续）</vt:lpstr>
      <vt:lpstr>基于代价的优化（续）</vt:lpstr>
      <vt:lpstr>基于代价的优化（续）</vt:lpstr>
      <vt:lpstr>基于代价的优化（续）</vt:lpstr>
      <vt:lpstr>基于代价的优化（续）</vt:lpstr>
      <vt:lpstr>基于代价的优化（续）</vt:lpstr>
      <vt:lpstr>基于代价的优化（续）</vt:lpstr>
      <vt:lpstr>第九章  关系系统及其查询优化</vt:lpstr>
      <vt:lpstr>9.5 小  结</vt:lpstr>
      <vt:lpstr>小    结（续）</vt:lpstr>
      <vt:lpstr>习题</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admin</cp:lastModifiedBy>
  <cp:revision>277</cp:revision>
  <dcterms:created xsi:type="dcterms:W3CDTF">2000-08-09T08:19:19Z</dcterms:created>
  <dcterms:modified xsi:type="dcterms:W3CDTF">2017-12-05T06:44:01Z</dcterms:modified>
</cp:coreProperties>
</file>