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9"/>
  </p:notesMasterIdLst>
  <p:handoutMasterIdLst>
    <p:handoutMasterId r:id="rId50"/>
  </p:handoutMasterIdLst>
  <p:sldIdLst>
    <p:sldId id="294" r:id="rId2"/>
    <p:sldId id="302" r:id="rId3"/>
    <p:sldId id="297" r:id="rId4"/>
    <p:sldId id="303" r:id="rId5"/>
    <p:sldId id="285" r:id="rId6"/>
    <p:sldId id="286" r:id="rId7"/>
    <p:sldId id="287" r:id="rId8"/>
    <p:sldId id="296" r:id="rId9"/>
    <p:sldId id="292" r:id="rId10"/>
    <p:sldId id="258" r:id="rId11"/>
    <p:sldId id="288" r:id="rId12"/>
    <p:sldId id="259" r:id="rId13"/>
    <p:sldId id="304" r:id="rId14"/>
    <p:sldId id="260" r:id="rId15"/>
    <p:sldId id="305" r:id="rId16"/>
    <p:sldId id="313" r:id="rId17"/>
    <p:sldId id="261" r:id="rId18"/>
    <p:sldId id="262" r:id="rId19"/>
    <p:sldId id="263" r:id="rId20"/>
    <p:sldId id="264" r:id="rId21"/>
    <p:sldId id="307" r:id="rId22"/>
    <p:sldId id="308" r:id="rId23"/>
    <p:sldId id="265" r:id="rId24"/>
    <p:sldId id="295" r:id="rId25"/>
    <p:sldId id="284" r:id="rId26"/>
    <p:sldId id="266" r:id="rId27"/>
    <p:sldId id="268" r:id="rId28"/>
    <p:sldId id="269" r:id="rId29"/>
    <p:sldId id="270" r:id="rId30"/>
    <p:sldId id="298" r:id="rId31"/>
    <p:sldId id="299" r:id="rId32"/>
    <p:sldId id="300" r:id="rId33"/>
    <p:sldId id="271" r:id="rId34"/>
    <p:sldId id="272" r:id="rId35"/>
    <p:sldId id="289" r:id="rId36"/>
    <p:sldId id="273" r:id="rId37"/>
    <p:sldId id="274" r:id="rId38"/>
    <p:sldId id="290" r:id="rId39"/>
    <p:sldId id="275" r:id="rId40"/>
    <p:sldId id="309" r:id="rId41"/>
    <p:sldId id="276" r:id="rId42"/>
    <p:sldId id="310" r:id="rId43"/>
    <p:sldId id="291" r:id="rId44"/>
    <p:sldId id="277" r:id="rId45"/>
    <p:sldId id="312" r:id="rId46"/>
    <p:sldId id="314" r:id="rId47"/>
    <p:sldId id="27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FF99"/>
    <a:srgbClr val="CCFF99"/>
    <a:srgbClr val="CCCCFF"/>
    <a:srgbClr val="FFCC99"/>
    <a:srgbClr val="FF99FF"/>
    <a:srgbClr val="CCFF66"/>
    <a:srgbClr val="3333CC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 autoAdjust="0"/>
    <p:restoredTop sz="71403" autoAdjust="0"/>
  </p:normalViewPr>
  <p:slideViewPr>
    <p:cSldViewPr>
      <p:cViewPr varScale="1">
        <p:scale>
          <a:sx n="84" d="100"/>
          <a:sy n="84" d="100"/>
        </p:scale>
        <p:origin x="3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1894D25-0DAC-4400-BD1D-8FB6AE74FCC6}" type="datetimeFigureOut">
              <a:rPr lang="zh-CN" altLang="en-US"/>
              <a:pPr>
                <a:defRPr/>
              </a:pPr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C35CAE-5CD4-414E-B80C-C9B7A3D7A6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318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FBF2D9F-D1F3-4BE6-B073-9788A9E9D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5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9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编 译 原 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编译过程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cs typeface="Times New Roman" pitchFamily="18" charset="0"/>
              </a:rPr>
              <a:t>把英文翻译为中文</a:t>
            </a:r>
            <a:r>
              <a:rPr lang="en-US" altLang="zh-CN" dirty="0">
                <a:solidFill>
                  <a:srgbClr val="3333CC"/>
                </a:solidFill>
                <a:cs typeface="Times New Roman" pitchFamily="18" charset="0"/>
              </a:rPr>
              <a:t>Do you like cake?</a:t>
            </a:r>
            <a:r>
              <a:rPr lang="zh-CN" altLang="en-US" dirty="0">
                <a:solidFill>
                  <a:srgbClr val="3333CC"/>
                </a:solidFill>
              </a:rPr>
              <a:t>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识别出句子中的一个个单词；</a:t>
            </a:r>
            <a:endParaRPr lang="zh-CN" altLang="en-US" dirty="0">
              <a:cs typeface="Times New Roman" pitchFamily="18" charset="0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分析句子的语法结构；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根据句子的含义进行初步翻译；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对译文进行修饰；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写出最后的译文。 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100" name="AutoShape 4"/>
          <p:cNvSpPr>
            <a:spLocks/>
          </p:cNvSpPr>
          <p:nvPr/>
        </p:nvSpPr>
        <p:spPr bwMode="auto">
          <a:xfrm>
            <a:off x="6948488" y="2172568"/>
            <a:ext cx="1857375" cy="536352"/>
          </a:xfrm>
          <a:prstGeom prst="borderCallout1">
            <a:avLst>
              <a:gd name="adj1" fmla="val 55696"/>
              <a:gd name="adj2" fmla="val -5860"/>
              <a:gd name="adj3" fmla="val 54065"/>
              <a:gd name="adj4" fmla="val -62720"/>
            </a:avLst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 type="none" w="lg" len="lg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r>
              <a:rPr lang="zh-CN" altLang="en-GB" sz="2000" b="1" dirty="0">
                <a:solidFill>
                  <a:srgbClr val="FF0000"/>
                </a:solidFill>
                <a:latin typeface="+mn-ea"/>
                <a:ea typeface="+mn-ea"/>
              </a:rPr>
              <a:t>词法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扫描</a:t>
            </a:r>
            <a:endParaRPr lang="zh-CN" altLang="en-GB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01" name="AutoShape 5"/>
          <p:cNvSpPr>
            <a:spLocks/>
          </p:cNvSpPr>
          <p:nvPr/>
        </p:nvSpPr>
        <p:spPr bwMode="auto">
          <a:xfrm>
            <a:off x="6948488" y="2924398"/>
            <a:ext cx="1857375" cy="536352"/>
          </a:xfrm>
          <a:prstGeom prst="borderCallout1">
            <a:avLst>
              <a:gd name="adj1" fmla="val 54250"/>
              <a:gd name="adj2" fmla="val -4688"/>
              <a:gd name="adj3" fmla="val 52575"/>
              <a:gd name="adj4" fmla="val -119208"/>
            </a:avLst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 type="none" w="lg" len="lg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r>
              <a:rPr lang="zh-CN" altLang="en-GB" sz="2000" b="1" dirty="0">
                <a:solidFill>
                  <a:srgbClr val="FF0000"/>
                </a:solidFill>
                <a:latin typeface="+mn-ea"/>
                <a:ea typeface="+mn-ea"/>
              </a:rPr>
              <a:t>语法分析</a:t>
            </a:r>
          </a:p>
        </p:txBody>
      </p:sp>
      <p:sp>
        <p:nvSpPr>
          <p:cNvPr id="4102" name="AutoShape 6"/>
          <p:cNvSpPr>
            <a:spLocks/>
          </p:cNvSpPr>
          <p:nvPr/>
        </p:nvSpPr>
        <p:spPr bwMode="auto">
          <a:xfrm>
            <a:off x="6948488" y="3610471"/>
            <a:ext cx="1857375" cy="682625"/>
          </a:xfrm>
          <a:prstGeom prst="borderCallout1">
            <a:avLst>
              <a:gd name="adj1" fmla="val 49910"/>
              <a:gd name="adj2" fmla="val -5274"/>
              <a:gd name="adj3" fmla="val 50685"/>
              <a:gd name="adj4" fmla="val -44011"/>
            </a:avLst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 type="none" w="lg" len="lg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语义分析和</a:t>
            </a:r>
            <a:r>
              <a:rPr lang="zh-CN" altLang="en-GB" sz="2000" b="1" dirty="0">
                <a:solidFill>
                  <a:srgbClr val="FF0000"/>
                </a:solidFill>
                <a:latin typeface="+mn-ea"/>
                <a:ea typeface="+mn-ea"/>
              </a:rPr>
              <a:t>中间代码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endParaRPr lang="zh-CN" altLang="en-GB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03" name="AutoShape 7"/>
          <p:cNvSpPr>
            <a:spLocks/>
          </p:cNvSpPr>
          <p:nvPr/>
        </p:nvSpPr>
        <p:spPr bwMode="auto">
          <a:xfrm>
            <a:off x="6948488" y="4437112"/>
            <a:ext cx="1857375" cy="536352"/>
          </a:xfrm>
          <a:prstGeom prst="borderCallout1">
            <a:avLst>
              <a:gd name="adj1" fmla="val 48463"/>
              <a:gd name="adj2" fmla="val -5274"/>
              <a:gd name="adj3" fmla="val 44285"/>
              <a:gd name="adj4" fmla="val -154613"/>
            </a:avLst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 type="none" w="lg" len="lg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r>
              <a:rPr lang="zh-CN" altLang="en-GB" sz="2000" b="1" dirty="0">
                <a:solidFill>
                  <a:srgbClr val="FF0000"/>
                </a:solidFill>
                <a:latin typeface="+mn-ea"/>
                <a:ea typeface="+mn-ea"/>
              </a:rPr>
              <a:t>优化</a:t>
            </a:r>
          </a:p>
        </p:txBody>
      </p:sp>
      <p:sp>
        <p:nvSpPr>
          <p:cNvPr id="4104" name="AutoShape 8"/>
          <p:cNvSpPr>
            <a:spLocks/>
          </p:cNvSpPr>
          <p:nvPr/>
        </p:nvSpPr>
        <p:spPr bwMode="auto">
          <a:xfrm>
            <a:off x="6948488" y="5157192"/>
            <a:ext cx="1857375" cy="536352"/>
          </a:xfrm>
          <a:prstGeom prst="borderCallout1">
            <a:avLst>
              <a:gd name="adj1" fmla="val 49910"/>
              <a:gd name="adj2" fmla="val -5274"/>
              <a:gd name="adj3" fmla="val 43088"/>
              <a:gd name="adj4" fmla="val -154210"/>
            </a:avLst>
          </a:prstGeom>
          <a:solidFill>
            <a:schemeClr val="bg1"/>
          </a:solidFill>
          <a:ln w="28575" algn="ctr">
            <a:solidFill>
              <a:srgbClr val="9999FF"/>
            </a:solidFill>
            <a:miter lim="800000"/>
            <a:headEnd type="none" w="lg" len="lg"/>
            <a:tailEnd type="stealth" w="med" len="med"/>
          </a:ln>
        </p:spPr>
        <p:txBody>
          <a:bodyPr anchor="ctr"/>
          <a:lstStyle/>
          <a:p>
            <a:pPr algn="ctr">
              <a:lnSpc>
                <a:spcPct val="75000"/>
              </a:lnSpc>
              <a:defRPr/>
            </a:pPr>
            <a:r>
              <a:rPr lang="zh-CN" altLang="en-GB" sz="2000" b="1" dirty="0">
                <a:solidFill>
                  <a:srgbClr val="FF0000"/>
                </a:solidFill>
                <a:latin typeface="+mn-ea"/>
                <a:ea typeface="+mn-ea"/>
              </a:rPr>
              <a:t>目标代码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endParaRPr lang="zh-CN" altLang="en-GB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 autoUpdateAnimBg="0"/>
      <p:bldP spid="4100" grpId="0" animBg="1"/>
      <p:bldP spid="4101" grpId="0" animBg="1"/>
      <p:bldP spid="4102" grpId="0" animBg="1"/>
      <p:bldP spid="4103" grpId="0" animBg="1"/>
      <p:bldP spid="4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438"/>
            <a:ext cx="2810272" cy="5635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编译过程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13" y="1263650"/>
            <a:ext cx="3321037" cy="49085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</a:rPr>
              <a:t>编译过程一般分为以下阶段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词法扫描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语法分析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语义分析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中间代码生成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优化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目标代码生成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3779912" y="579438"/>
            <a:ext cx="5129893" cy="5805264"/>
            <a:chOff x="4210050" y="0"/>
            <a:chExt cx="5709213" cy="6858000"/>
          </a:xfrm>
          <a:solidFill>
            <a:schemeClr val="bg1"/>
          </a:solidFill>
        </p:grpSpPr>
        <p:sp>
          <p:nvSpPr>
            <p:cNvPr id="4" name="Rectangle 47"/>
            <p:cNvSpPr>
              <a:spLocks noChangeArrowheads="1"/>
            </p:cNvSpPr>
            <p:nvPr/>
          </p:nvSpPr>
          <p:spPr bwMode="auto">
            <a:xfrm>
              <a:off x="5945189" y="2743202"/>
              <a:ext cx="2640011" cy="1728964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356350" y="0"/>
              <a:ext cx="1733550" cy="550573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5791" tIns="47895" rIns="95791" bIns="47895">
              <a:spAutoFit/>
            </a:bodyPr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ea typeface="华文新魏" panose="02010800040101010101" pitchFamily="2" charset="-122"/>
                </a:rPr>
                <a:t>源程序</a:t>
              </a: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273800" y="990600"/>
              <a:ext cx="2063750" cy="457200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ea typeface="华文新魏" panose="02010800040101010101" pitchFamily="2" charset="-122"/>
                </a:rPr>
                <a:t>词法分析器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258862" y="1239655"/>
              <a:ext cx="660401" cy="327387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错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误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处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理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器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210050" y="1221129"/>
              <a:ext cx="658814" cy="327387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符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号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管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理</a:t>
              </a:r>
            </a:p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表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6273800" y="1979613"/>
              <a:ext cx="2063750" cy="458787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ea typeface="华文新魏" panose="02010800040101010101" pitchFamily="2" charset="-122"/>
                </a:rPr>
                <a:t>语法分析器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192838" y="2895600"/>
              <a:ext cx="2062162" cy="531813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语义分析器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6017534" y="3791636"/>
              <a:ext cx="2439929" cy="457200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ea typeface="华文新魏" panose="02010800040101010101" pitchFamily="2" charset="-122"/>
                </a:rPr>
                <a:t>中间代码生成器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235022" y="4878388"/>
              <a:ext cx="2062162" cy="531812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ea typeface="华文新魏" panose="02010800040101010101" pitchFamily="2" charset="-122"/>
                </a:rPr>
                <a:t>代码优化器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233434" y="5942013"/>
              <a:ext cx="2063750" cy="458787"/>
            </a:xfrm>
            <a:prstGeom prst="rect">
              <a:avLst/>
            </a:prstGeom>
            <a:grpFill/>
            <a:ln w="19050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791" tIns="47895" rIns="95791" bIns="47895" anchor="ctr"/>
            <a:lstStyle>
              <a:lvl1pPr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36688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916113" defTabSz="958850" fontAlgn="base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3733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8305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2877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744913" defTabSz="95885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>
                  <a:ea typeface="华文新魏" panose="02010800040101010101" pitchFamily="2" charset="-122"/>
                </a:rPr>
                <a:t>代码生成器</a:t>
              </a:r>
            </a:p>
          </p:txBody>
        </p:sp>
        <p:sp>
          <p:nvSpPr>
            <p:cNvPr id="14" name="AutoShape 25"/>
            <p:cNvSpPr>
              <a:spLocks noChangeArrowheads="1"/>
            </p:cNvSpPr>
            <p:nvPr/>
          </p:nvSpPr>
          <p:spPr bwMode="auto">
            <a:xfrm>
              <a:off x="7005307" y="531812"/>
              <a:ext cx="481349" cy="458789"/>
            </a:xfrm>
            <a:prstGeom prst="downArrow">
              <a:avLst>
                <a:gd name="adj1" fmla="val 50000"/>
                <a:gd name="adj2" fmla="val 40385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>
              <a:off x="7016750" y="1447800"/>
              <a:ext cx="479035" cy="531813"/>
            </a:xfrm>
            <a:prstGeom prst="downArrow">
              <a:avLst>
                <a:gd name="adj1" fmla="val 50000"/>
                <a:gd name="adj2" fmla="val 40459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AutoShape 27"/>
            <p:cNvSpPr>
              <a:spLocks noChangeArrowheads="1"/>
            </p:cNvSpPr>
            <p:nvPr/>
          </p:nvSpPr>
          <p:spPr bwMode="auto">
            <a:xfrm>
              <a:off x="7016750" y="6400800"/>
              <a:ext cx="479035" cy="457200"/>
            </a:xfrm>
            <a:prstGeom prst="downArrow">
              <a:avLst>
                <a:gd name="adj1" fmla="val 50000"/>
                <a:gd name="adj2" fmla="val 34783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AutoShape 28"/>
            <p:cNvSpPr>
              <a:spLocks noChangeArrowheads="1"/>
            </p:cNvSpPr>
            <p:nvPr/>
          </p:nvSpPr>
          <p:spPr bwMode="auto">
            <a:xfrm>
              <a:off x="7016750" y="5410200"/>
              <a:ext cx="479035" cy="531813"/>
            </a:xfrm>
            <a:prstGeom prst="downArrow">
              <a:avLst>
                <a:gd name="adj1" fmla="val 50000"/>
                <a:gd name="adj2" fmla="val 40459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AutoShape 29"/>
            <p:cNvSpPr>
              <a:spLocks noChangeArrowheads="1"/>
            </p:cNvSpPr>
            <p:nvPr/>
          </p:nvSpPr>
          <p:spPr bwMode="auto">
            <a:xfrm>
              <a:off x="7016750" y="4248838"/>
              <a:ext cx="479035" cy="629551"/>
            </a:xfrm>
            <a:prstGeom prst="downArrow">
              <a:avLst>
                <a:gd name="adj1" fmla="val 50000"/>
                <a:gd name="adj2" fmla="val 40700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9" name="AutoShape 30"/>
            <p:cNvSpPr>
              <a:spLocks noChangeArrowheads="1"/>
            </p:cNvSpPr>
            <p:nvPr/>
          </p:nvSpPr>
          <p:spPr bwMode="auto">
            <a:xfrm>
              <a:off x="7016750" y="3427415"/>
              <a:ext cx="479035" cy="330022"/>
            </a:xfrm>
            <a:prstGeom prst="downArrow">
              <a:avLst>
                <a:gd name="adj1" fmla="val 50000"/>
                <a:gd name="adj2" fmla="val 34903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AutoShape 31"/>
            <p:cNvSpPr>
              <a:spLocks noChangeArrowheads="1"/>
            </p:cNvSpPr>
            <p:nvPr/>
          </p:nvSpPr>
          <p:spPr bwMode="auto">
            <a:xfrm>
              <a:off x="7016750" y="2438400"/>
              <a:ext cx="479035" cy="457200"/>
            </a:xfrm>
            <a:prstGeom prst="downArrow">
              <a:avLst>
                <a:gd name="adj1" fmla="val 50000"/>
                <a:gd name="adj2" fmla="val 34783"/>
              </a:avLst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 flipH="1">
              <a:off x="4868863" y="1219200"/>
              <a:ext cx="1404937" cy="1598613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H="1">
              <a:off x="4868863" y="2209800"/>
              <a:ext cx="1404937" cy="608013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3" name="Line 34"/>
            <p:cNvSpPr>
              <a:spLocks noChangeShapeType="1"/>
            </p:cNvSpPr>
            <p:nvPr/>
          </p:nvSpPr>
          <p:spPr bwMode="auto">
            <a:xfrm flipH="1" flipV="1">
              <a:off x="4868863" y="2817813"/>
              <a:ext cx="1323975" cy="306387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H="1" flipV="1">
              <a:off x="4868862" y="2817810"/>
              <a:ext cx="1135408" cy="1296987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 flipH="1" flipV="1">
              <a:off x="4868864" y="2817813"/>
              <a:ext cx="1364570" cy="2363787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H="1" flipV="1">
              <a:off x="4868862" y="2817813"/>
              <a:ext cx="1337237" cy="3354386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endParaRPr lang="zh-CN" altLang="en-US" sz="2400"/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8337550" y="1219200"/>
              <a:ext cx="908050" cy="167640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8337550" y="2209800"/>
              <a:ext cx="908050" cy="68580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8255000" y="2895600"/>
              <a:ext cx="990600" cy="306388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8457463" y="2895599"/>
              <a:ext cx="788137" cy="1219199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V="1">
              <a:off x="8306436" y="2895599"/>
              <a:ext cx="939165" cy="228600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8306433" y="2895599"/>
              <a:ext cx="939165" cy="3276600"/>
            </a:xfrm>
            <a:prstGeom prst="line">
              <a:avLst/>
            </a:prstGeom>
            <a:grp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词法扫描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21469" y="1484784"/>
            <a:ext cx="8424862" cy="4248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源程序，对构成源程序的字符串进行扫描和分解，</a:t>
            </a:r>
            <a:r>
              <a:rPr lang="zh-CN" altLang="en-US" dirty="0">
                <a:solidFill>
                  <a:srgbClr val="FF0000"/>
                </a:solidFill>
              </a:rPr>
              <a:t>识别出</a:t>
            </a:r>
            <a:r>
              <a:rPr lang="zh-CN" altLang="en-US" dirty="0"/>
              <a:t>一个个单词记号（</a:t>
            </a:r>
            <a:r>
              <a:rPr lang="en-US" altLang="zh-CN" dirty="0"/>
              <a:t>token</a:t>
            </a:r>
            <a:r>
              <a:rPr lang="zh-CN" altLang="en-US" dirty="0"/>
              <a:t>）。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依循的原则：</a:t>
            </a:r>
            <a:r>
              <a:rPr lang="zh-CN" altLang="en-US" dirty="0">
                <a:solidFill>
                  <a:srgbClr val="FF0000"/>
                </a:solidFill>
              </a:rPr>
              <a:t>词法规则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描述工具：</a:t>
            </a:r>
            <a:r>
              <a:rPr lang="zh-CN" altLang="en-US" dirty="0">
                <a:solidFill>
                  <a:srgbClr val="FF0000"/>
                </a:solidFill>
              </a:rPr>
              <a:t>正则表达式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有限自动机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   x      =      y      +    1100    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关键字 标识符 赋值符 标识符  加号    整常数   分号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7859216" cy="532859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  </a:t>
            </a:r>
          </a:p>
          <a:p>
            <a:pPr marL="0" indent="0">
              <a:buNone/>
            </a:pPr>
            <a:r>
              <a:rPr lang="en-US" altLang="zh-CN" dirty="0"/>
              <a:t>        a[index]=4+2  </a:t>
            </a:r>
          </a:p>
          <a:p>
            <a:pPr lvl="2"/>
            <a:r>
              <a:rPr lang="en-US" altLang="zh-CN" dirty="0"/>
              <a:t>a 		identifier</a:t>
            </a:r>
          </a:p>
          <a:p>
            <a:pPr lvl="2"/>
            <a:r>
              <a:rPr lang="en-US" altLang="zh-CN" dirty="0"/>
              <a:t>[		left bracket</a:t>
            </a:r>
          </a:p>
          <a:p>
            <a:pPr lvl="2"/>
            <a:r>
              <a:rPr lang="en-US" altLang="zh-CN" dirty="0"/>
              <a:t>index 	identifier</a:t>
            </a:r>
          </a:p>
          <a:p>
            <a:pPr lvl="2"/>
            <a:r>
              <a:rPr lang="en-US" altLang="zh-CN" dirty="0"/>
              <a:t>]		right bracket</a:t>
            </a:r>
          </a:p>
          <a:p>
            <a:pPr lvl="2"/>
            <a:r>
              <a:rPr lang="en-US" altLang="zh-CN" dirty="0"/>
              <a:t>=		assignment</a:t>
            </a:r>
          </a:p>
          <a:p>
            <a:pPr lvl="2"/>
            <a:r>
              <a:rPr lang="en-US" altLang="zh-CN" dirty="0"/>
              <a:t>4		number</a:t>
            </a:r>
          </a:p>
          <a:p>
            <a:pPr lvl="2"/>
            <a:r>
              <a:rPr lang="en-US" altLang="zh-CN" dirty="0"/>
              <a:t>+		plus sign</a:t>
            </a:r>
          </a:p>
          <a:p>
            <a:pPr lvl="2"/>
            <a:r>
              <a:rPr lang="en-US" altLang="zh-CN" dirty="0"/>
              <a:t>2		number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词法扫描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语法分析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628800"/>
            <a:ext cx="8229600" cy="374215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任务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在词法分析的基础上，根据语言的语法规则把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单词符号串</a:t>
            </a:r>
            <a:r>
              <a:rPr lang="zh-CN" altLang="en-US" dirty="0">
                <a:latin typeface="宋体" pitchFamily="2" charset="-122"/>
              </a:rPr>
              <a:t>分解成各类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语法单位</a:t>
            </a:r>
            <a:r>
              <a:rPr lang="zh-CN" altLang="en-US" dirty="0">
                <a:latin typeface="宋体" pitchFamily="2" charset="-122"/>
              </a:rPr>
              <a:t>（主谓宾）。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依循的原则：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语法规则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描述工具：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上下文无关文法</a:t>
            </a:r>
            <a:endParaRPr lang="en-US" altLang="zh-CN" dirty="0">
              <a:solidFill>
                <a:srgbClr val="FF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通常输出为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语法树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005681" y="2204864"/>
            <a:ext cx="7056438" cy="3530600"/>
            <a:chOff x="748" y="1344"/>
            <a:chExt cx="4445" cy="2224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48" y="3386"/>
              <a:ext cx="4445" cy="1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000" b="1" dirty="0"/>
                <a:t>     a                           index                    4                          2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48" y="2978"/>
              <a:ext cx="4445" cy="3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000" b="1" dirty="0"/>
                <a:t>identifier                </a:t>
              </a:r>
              <a:r>
                <a:rPr lang="en-US" altLang="zh-CN" sz="2000" b="1" dirty="0" err="1"/>
                <a:t>identifier</a:t>
              </a:r>
              <a:r>
                <a:rPr lang="en-US" altLang="zh-CN" sz="2000" b="1" dirty="0"/>
                <a:t>            number              </a:t>
              </a:r>
              <a:r>
                <a:rPr lang="en-US" altLang="zh-CN" sz="2000" b="1" dirty="0" err="1"/>
                <a:t>number</a:t>
              </a:r>
              <a:endParaRPr lang="en-US" altLang="zh-CN" sz="2000" b="1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48" y="2116"/>
              <a:ext cx="4445" cy="3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/>
                <a:t>subscript-expression                           additive-expression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748" y="1344"/>
              <a:ext cx="4445" cy="3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b="1" dirty="0"/>
                <a:t>assign-expression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610" y="1662"/>
              <a:ext cx="1270" cy="45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71" y="1662"/>
              <a:ext cx="1361" cy="45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1111" y="2433"/>
              <a:ext cx="318" cy="63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37" y="2433"/>
              <a:ext cx="453" cy="63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3651" y="2479"/>
              <a:ext cx="590" cy="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422" y="2479"/>
              <a:ext cx="408" cy="5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/>
            </a:p>
          </p:txBody>
        </p:sp>
      </p:grpSp>
      <p:sp>
        <p:nvSpPr>
          <p:cNvPr id="2355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语法树</a:t>
            </a:r>
          </a:p>
        </p:txBody>
      </p:sp>
      <p:sp>
        <p:nvSpPr>
          <p:cNvPr id="3" name="矩形 2"/>
          <p:cNvSpPr/>
          <p:nvPr/>
        </p:nvSpPr>
        <p:spPr>
          <a:xfrm>
            <a:off x="866360" y="1411942"/>
            <a:ext cx="2769536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a[index]=4+2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7544" y="1484784"/>
            <a:ext cx="8229600" cy="446449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kern="0" dirty="0">
                <a:latin typeface="宋体" pitchFamily="2" charset="-122"/>
              </a:rPr>
              <a:t>任务</a:t>
            </a:r>
            <a:r>
              <a:rPr lang="en-US" altLang="zh-CN" kern="0" dirty="0">
                <a:latin typeface="宋体" pitchFamily="2" charset="-122"/>
              </a:rPr>
              <a:t>:</a:t>
            </a:r>
            <a:r>
              <a:rPr lang="zh-CN" altLang="en-US" kern="0" dirty="0">
                <a:latin typeface="宋体" pitchFamily="2" charset="-122"/>
              </a:rPr>
              <a:t>使用语法树和符号表中的信息来</a:t>
            </a:r>
            <a:r>
              <a:rPr lang="zh-CN" altLang="en-US" kern="0" dirty="0">
                <a:solidFill>
                  <a:srgbClr val="FF0000"/>
                </a:solidFill>
                <a:latin typeface="宋体" pitchFamily="2" charset="-122"/>
              </a:rPr>
              <a:t>检查源程序是否和语言定义的语义一致</a:t>
            </a:r>
            <a:r>
              <a:rPr lang="zh-CN" altLang="en-US" kern="0" dirty="0">
                <a:latin typeface="宋体" pitchFamily="2" charset="-122"/>
              </a:rPr>
              <a:t>。同时也收集类型信息等。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kern="0" dirty="0">
                <a:solidFill>
                  <a:srgbClr val="FF0000"/>
                </a:solidFill>
                <a:latin typeface="宋体" pitchFamily="2" charset="-122"/>
              </a:rPr>
              <a:t>类型检查</a:t>
            </a:r>
            <a:r>
              <a:rPr lang="zh-CN" altLang="en-US" kern="0" dirty="0">
                <a:latin typeface="宋体" pitchFamily="2" charset="-122"/>
              </a:rPr>
              <a:t>是一个重要组成部分。</a:t>
            </a:r>
            <a:endParaRPr lang="en-US" altLang="zh-CN" kern="0" dirty="0">
              <a:latin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kern="0" dirty="0">
                <a:latin typeface="宋体" pitchFamily="2" charset="-122"/>
              </a:rPr>
              <a:t>通常输出为</a:t>
            </a:r>
            <a:r>
              <a:rPr lang="zh-CN" altLang="en-US" kern="0" dirty="0">
                <a:solidFill>
                  <a:srgbClr val="FF0000"/>
                </a:solidFill>
                <a:latin typeface="宋体" pitchFamily="2" charset="-122"/>
              </a:rPr>
              <a:t>注释树。</a:t>
            </a:r>
          </a:p>
        </p:txBody>
      </p:sp>
    </p:spTree>
    <p:extLst>
      <p:ext uri="{BB962C8B-B14F-4D97-AF65-F5344CB8AC3E}">
        <p14:creationId xmlns:p14="http://schemas.microsoft.com/office/powerpoint/2010/main" val="23951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中间代码产生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9750" y="1268760"/>
            <a:ext cx="7772400" cy="508917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任务：对各类不同语法范畴按语言的语义进行初步翻译。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中间代码</a:t>
            </a:r>
            <a:r>
              <a:rPr lang="zh-CN" altLang="en-US" dirty="0"/>
              <a:t>：三元式，四元式，树形结构等。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3333CC"/>
                </a:solidFill>
              </a:rPr>
              <a:t>Z=X + 0.618 * Y </a:t>
            </a:r>
            <a:r>
              <a:rPr lang="zh-CN" altLang="en-US" dirty="0"/>
              <a:t>翻译成四元式为</a:t>
            </a:r>
            <a:endParaRPr lang="en-US" altLang="zh-CN" dirty="0"/>
          </a:p>
          <a:p>
            <a:pPr algn="just" eaLnBrk="1" hangingPunct="1"/>
            <a:r>
              <a:rPr lang="en-US" altLang="zh-CN" dirty="0"/>
              <a:t>       </a:t>
            </a:r>
            <a:r>
              <a:rPr lang="zh-CN" altLang="en-US" dirty="0"/>
              <a:t>算符    左操作数   右操作数  结果</a:t>
            </a:r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   *       0.618        Y          T1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(2)   +         X            T1         T2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	(3)   =        T2           --          Z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优化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3592" y="1500756"/>
            <a:ext cx="4250308" cy="473655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任务：对于前阶段产生的中间代码进行加工变换，以期在最后阶段</a:t>
            </a:r>
            <a:r>
              <a:rPr lang="zh-CN" altLang="en-US" dirty="0">
                <a:solidFill>
                  <a:srgbClr val="FF0000"/>
                </a:solidFill>
              </a:rPr>
              <a:t>产生更高效的目标代码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主要包括：</a:t>
            </a:r>
            <a:r>
              <a:rPr lang="zh-CN" altLang="en-US" dirty="0">
                <a:solidFill>
                  <a:srgbClr val="3333CC"/>
                </a:solidFill>
              </a:rPr>
              <a:t>公共子表达式的提取、循环优化、删除无用代码</a:t>
            </a:r>
            <a:r>
              <a:rPr lang="zh-CN" altLang="en-US" dirty="0"/>
              <a:t>等等。</a:t>
            </a:r>
          </a:p>
        </p:txBody>
      </p:sp>
      <p:sp>
        <p:nvSpPr>
          <p:cNvPr id="2" name="矩形 1"/>
          <p:cNvSpPr/>
          <p:nvPr/>
        </p:nvSpPr>
        <p:spPr>
          <a:xfrm>
            <a:off x="4788024" y="1500756"/>
            <a:ext cx="3886076" cy="473655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/>
              <a:t>FOR K := 1 TO 100 DO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   BEGIN  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     X := I + 1;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     M := I + 10 * K;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     N := J + 10 * K;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/>
              <a:t>  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中间代码（一）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388" y="1484313"/>
            <a:ext cx="8856662" cy="388890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序号 </a:t>
            </a:r>
            <a:r>
              <a:rPr lang="en-US" altLang="zh-CN" sz="2400" dirty="0"/>
              <a:t>OPR OPN1 OPN2 RESULT     </a:t>
            </a:r>
            <a:r>
              <a:rPr lang="zh-CN" altLang="en-US" sz="2400" dirty="0"/>
              <a:t>注释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(1)	:=	1	 	   K         K:=1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(2)	j&lt;	100	  K     (10)       if (100&lt;K) </a:t>
            </a:r>
            <a:r>
              <a:rPr lang="en-US" altLang="zh-CN" sz="2400" dirty="0" err="1">
                <a:solidFill>
                  <a:srgbClr val="FF0000"/>
                </a:solidFill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</a:rPr>
              <a:t> (10)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(3)	+	I	 1	   X	     X:=I+1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(4)	*	10	 K	   T1	     T1:=10*K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(5)	+	I	 T1	   M        M:=I+T1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(6)	*	10	 K	   T2	     T2:=10*K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(7)	+	J	 T2	   N	     N:=J+T2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(8)	+	K	 1	   K         K:=K+1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(9)	j			  (2)	      </a:t>
            </a:r>
            <a:r>
              <a:rPr lang="en-US" altLang="zh-CN" sz="2400" dirty="0" err="1">
                <a:solidFill>
                  <a:srgbClr val="FF0000"/>
                </a:solidFill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</a:rPr>
              <a:t> (2)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(10)						</a:t>
            </a:r>
          </a:p>
        </p:txBody>
      </p:sp>
      <p:sp>
        <p:nvSpPr>
          <p:cNvPr id="15365" name="Cloud"/>
          <p:cNvSpPr>
            <a:spLocks noChangeAspect="1" noEditPoints="1" noChangeArrowheads="1"/>
          </p:cNvSpPr>
          <p:nvPr/>
        </p:nvSpPr>
        <p:spPr bwMode="auto">
          <a:xfrm>
            <a:off x="5076056" y="5157788"/>
            <a:ext cx="2885257" cy="12652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66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altLang="zh-CN" sz="2400" b="1" dirty="0">
                <a:latin typeface="Times New Roman" pitchFamily="18" charset="0"/>
                <a:ea typeface="华文行楷" pitchFamily="2" charset="-122"/>
              </a:rPr>
              <a:t>400</a:t>
            </a:r>
            <a:r>
              <a:rPr lang="zh-CN" altLang="en-GB" sz="2400" b="1" dirty="0">
                <a:latin typeface="Times New Roman" pitchFamily="18" charset="0"/>
                <a:ea typeface="华文行楷" pitchFamily="2" charset="-122"/>
              </a:rPr>
              <a:t>次加法</a:t>
            </a:r>
          </a:p>
          <a:p>
            <a:pPr algn="ctr">
              <a:defRPr/>
            </a:pPr>
            <a:r>
              <a:rPr lang="en-GB" altLang="zh-CN" sz="2400" b="1" dirty="0">
                <a:latin typeface="Times New Roman" pitchFamily="18" charset="0"/>
                <a:ea typeface="华文行楷" pitchFamily="2" charset="-122"/>
              </a:rPr>
              <a:t>200</a:t>
            </a:r>
            <a:r>
              <a:rPr lang="zh-CN" altLang="en-GB" sz="2400" b="1" dirty="0">
                <a:latin typeface="Times New Roman" pitchFamily="18" charset="0"/>
                <a:ea typeface="华文行楷" pitchFamily="2" charset="-122"/>
              </a:rPr>
              <a:t>次乘法</a:t>
            </a:r>
            <a:endParaRPr lang="en-GB" sz="2400" b="1" dirty="0">
              <a:latin typeface="Times New Roman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课程考核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1403648" y="1340768"/>
            <a:ext cx="6840760" cy="513715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期末笔试 </a:t>
            </a:r>
            <a:r>
              <a:rPr lang="en-US" altLang="zh-CN" dirty="0"/>
              <a:t>50%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平时成绩 </a:t>
            </a:r>
            <a:r>
              <a:rPr lang="en-US" altLang="zh-CN" dirty="0"/>
              <a:t>30%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作业 </a:t>
            </a:r>
            <a:r>
              <a:rPr lang="en-US" altLang="zh-CN" dirty="0"/>
              <a:t>10%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考勤 </a:t>
            </a:r>
            <a:r>
              <a:rPr lang="en-US" altLang="zh-CN" dirty="0"/>
              <a:t>10%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课前练习 </a:t>
            </a:r>
            <a:r>
              <a:rPr lang="en-US" altLang="zh-CN" dirty="0"/>
              <a:t>10%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平时测验 </a:t>
            </a:r>
            <a:r>
              <a:rPr lang="en-US" altLang="zh-CN" dirty="0"/>
              <a:t>20%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课堂测验</a:t>
            </a:r>
            <a:r>
              <a:rPr lang="en-US" altLang="zh-CN" dirty="0"/>
              <a:t>1  10%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课堂测验</a:t>
            </a:r>
            <a:r>
              <a:rPr lang="en-US" altLang="zh-CN" dirty="0"/>
              <a:t>2  10%</a:t>
            </a:r>
            <a:endParaRPr lang="zh-CN" altLang="en-US" dirty="0"/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转换后的等价代码（二）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2" y="1268413"/>
            <a:ext cx="8280151" cy="475287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序号</a:t>
            </a:r>
            <a:r>
              <a:rPr lang="en-US" altLang="zh-CN" sz="2400" dirty="0"/>
              <a:t>OPR  OPN1	OPN2 RESULT</a:t>
            </a:r>
            <a:r>
              <a:rPr lang="en-US" altLang="zh-CN" dirty="0"/>
              <a:t>	</a:t>
            </a:r>
            <a:r>
              <a:rPr lang="zh-CN" altLang="en-US" dirty="0"/>
              <a:t>注释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(1)	+	I	 1	  X	    X:=I+1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(2)	:=	I		  M	    M:=I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(3)	:=	J		  N	    N:=J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(4)	:=	1		  K	    K:=1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(5)	j&lt;	100	 K	(10)	    if (100&lt;K)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              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(10)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(6)	+	M	 10	  M	    M:=M+10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(7)	+	N	 10	  N	    N:=N+10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(8)	+	K	 1	  K	    K:=K+1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(9)	j			(5)	   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(5)</a:t>
            </a:r>
            <a:r>
              <a:rPr lang="en-US" altLang="zh-CN" dirty="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(10)						</a:t>
            </a:r>
          </a:p>
        </p:txBody>
      </p:sp>
      <p:sp>
        <p:nvSpPr>
          <p:cNvPr id="16389" name="Cloud"/>
          <p:cNvSpPr>
            <a:spLocks noChangeAspect="1" noEditPoints="1" noChangeArrowheads="1"/>
          </p:cNvSpPr>
          <p:nvPr/>
        </p:nvSpPr>
        <p:spPr bwMode="auto">
          <a:xfrm>
            <a:off x="5379382" y="5795282"/>
            <a:ext cx="3100387" cy="990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66"/>
          </a:solidFill>
          <a:ln w="222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altLang="zh-CN" sz="3200" b="1" dirty="0">
                <a:latin typeface="Times New Roman" pitchFamily="18" charset="0"/>
                <a:ea typeface="华文行楷" pitchFamily="2" charset="-122"/>
              </a:rPr>
              <a:t>301</a:t>
            </a:r>
            <a:r>
              <a:rPr lang="zh-CN" altLang="en-GB" sz="3200" b="1" dirty="0">
                <a:latin typeface="Times New Roman" pitchFamily="18" charset="0"/>
                <a:ea typeface="华文行楷" pitchFamily="2" charset="-122"/>
              </a:rPr>
              <a:t>次加法</a:t>
            </a:r>
            <a:endParaRPr lang="en-GB" sz="3200" b="1" dirty="0">
              <a:latin typeface="Times New Roman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源代码优化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343024"/>
            <a:ext cx="8229600" cy="165114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优化贯穿多个阶段，</a:t>
            </a:r>
            <a:r>
              <a:rPr lang="zh-CN" altLang="en-US" dirty="0"/>
              <a:t>分为源代码优化、中间代码优化和目标代码优化。不同的编译器所做的优化差别相当大。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28676" name="Group 16"/>
          <p:cNvGrpSpPr>
            <a:grpSpLocks/>
          </p:cNvGrpSpPr>
          <p:nvPr/>
        </p:nvGrpSpPr>
        <p:grpSpPr bwMode="auto">
          <a:xfrm>
            <a:off x="971550" y="2994173"/>
            <a:ext cx="7056438" cy="3459163"/>
            <a:chOff x="748" y="1524"/>
            <a:chExt cx="4445" cy="2179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748" y="3295"/>
              <a:ext cx="444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dirty="0"/>
                <a:t>     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a                                  index                                                                6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748" y="2887"/>
              <a:ext cx="444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/>
                <a:t>identifier                identifier                                             number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748" y="2025"/>
              <a:ext cx="4445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000" dirty="0"/>
                <a:t>      subscript-expression                                   </a:t>
              </a:r>
            </a:p>
            <a:p>
              <a:r>
                <a:rPr lang="en-US" altLang="zh-CN" sz="2000" dirty="0"/>
                <a:t>                integer                                                     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748" y="1524"/>
              <a:ext cx="4445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Assign-expression</a:t>
              </a: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1746" y="1888"/>
              <a:ext cx="104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2880" y="1888"/>
              <a:ext cx="1678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 flipH="1">
              <a:off x="1111" y="2613"/>
              <a:ext cx="227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018" y="2568"/>
              <a:ext cx="27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5" name="Rectangle 15"/>
            <p:cNvSpPr>
              <a:spLocks noChangeArrowheads="1"/>
            </p:cNvSpPr>
            <p:nvPr/>
          </p:nvSpPr>
          <p:spPr bwMode="auto">
            <a:xfrm>
              <a:off x="748" y="3521"/>
              <a:ext cx="444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1600" dirty="0"/>
                <a:t> array of integer               </a:t>
              </a:r>
              <a:r>
                <a:rPr lang="en-US" altLang="zh-CN" sz="1600" dirty="0" err="1"/>
                <a:t>integer</a:t>
              </a:r>
              <a:r>
                <a:rPr lang="en-US" altLang="zh-CN" sz="1600" dirty="0"/>
                <a:t>                                                          </a:t>
              </a:r>
              <a:r>
                <a:rPr lang="en-US" altLang="zh-CN" sz="1600" dirty="0" err="1"/>
                <a:t>integer</a:t>
              </a:r>
              <a:endParaRPr lang="en-US" altLang="zh-CN" sz="1600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917264" y="3483096"/>
            <a:ext cx="2769536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a[index]=4+2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39750" y="2636838"/>
            <a:ext cx="1582738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 dirty="0"/>
              <a:t>a[index]=6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3132138" y="2060575"/>
            <a:ext cx="2087562" cy="266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MOV R0, index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MUL R0,2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MOV R1,&amp;a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ADD R1,R0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MOV *R1,6</a:t>
            </a:r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 flipV="1">
            <a:off x="2195513" y="31416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516688" y="2276475"/>
            <a:ext cx="2087562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/>
              <a:t>MOV R0, index</a:t>
            </a:r>
          </a:p>
          <a:p>
            <a:pPr>
              <a:lnSpc>
                <a:spcPct val="150000"/>
              </a:lnSpc>
            </a:pPr>
            <a:r>
              <a:rPr lang="en-US" altLang="zh-CN" sz="2000" b="1"/>
              <a:t>SHL R0</a:t>
            </a:r>
          </a:p>
          <a:p>
            <a:pPr>
              <a:lnSpc>
                <a:spcPct val="150000"/>
              </a:lnSpc>
            </a:pPr>
            <a:r>
              <a:rPr lang="en-US" altLang="zh-CN" sz="2000" b="1"/>
              <a:t>MOV &amp;a[R0],6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435600" y="31416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3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目标代码优化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目标代码产生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288" y="1484313"/>
            <a:ext cx="8425184" cy="453697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任务</a:t>
            </a:r>
            <a:r>
              <a:rPr lang="en-US" altLang="zh-CN" dirty="0">
                <a:latin typeface="宋体" pitchFamily="2" charset="-122"/>
              </a:rPr>
              <a:t>: </a:t>
            </a:r>
            <a:r>
              <a:rPr lang="zh-CN" altLang="en-US" dirty="0">
                <a:latin typeface="宋体" pitchFamily="2" charset="-122"/>
              </a:rPr>
              <a:t>把中间代码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变换成特定机器上的目标代码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依赖于硬件</a:t>
            </a:r>
            <a:r>
              <a:rPr lang="zh-CN" altLang="en-US" dirty="0">
                <a:latin typeface="宋体" pitchFamily="2" charset="-122"/>
              </a:rPr>
              <a:t>系统结构和机器指令的含义。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目标代码三种形式</a:t>
            </a:r>
            <a:r>
              <a:rPr lang="en-US" altLang="zh-CN" dirty="0">
                <a:latin typeface="宋体" pitchFamily="2" charset="-122"/>
              </a:rPr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绝对指令代码</a:t>
            </a:r>
            <a:r>
              <a:rPr lang="en-US" altLang="zh-CN" dirty="0">
                <a:latin typeface="宋体" pitchFamily="2" charset="-122"/>
              </a:rPr>
              <a:t>: </a:t>
            </a:r>
            <a:r>
              <a:rPr lang="zh-CN" altLang="en-US" dirty="0">
                <a:latin typeface="宋体" pitchFamily="2" charset="-122"/>
              </a:rPr>
              <a:t>可直接运行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可重新定位指令代码</a:t>
            </a:r>
            <a:r>
              <a:rPr lang="en-US" altLang="zh-CN" dirty="0">
                <a:latin typeface="宋体" pitchFamily="2" charset="-122"/>
              </a:rPr>
              <a:t>: </a:t>
            </a:r>
            <a:r>
              <a:rPr lang="zh-CN" altLang="en-US" dirty="0">
                <a:latin typeface="宋体" pitchFamily="2" charset="-122"/>
              </a:rPr>
              <a:t>需要连接装配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汇编指令代码</a:t>
            </a:r>
            <a:r>
              <a:rPr lang="en-US" altLang="zh-CN" dirty="0">
                <a:latin typeface="宋体" pitchFamily="2" charset="-122"/>
              </a:rPr>
              <a:t>: </a:t>
            </a:r>
            <a:r>
              <a:rPr lang="zh-CN" altLang="en-US" dirty="0">
                <a:latin typeface="宋体" pitchFamily="2" charset="-122"/>
              </a:rPr>
              <a:t>需要进行汇编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55650" y="1557338"/>
            <a:ext cx="1223963" cy="1154112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72000" rIns="72000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A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484438" y="2852738"/>
            <a:ext cx="1223962" cy="1154112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B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331913" y="4508500"/>
            <a:ext cx="1223962" cy="11541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C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932363" y="3213100"/>
            <a:ext cx="1223962" cy="1154113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72000" rIns="72000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A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4932363" y="2060575"/>
            <a:ext cx="1223962" cy="1154113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B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4932363" y="4365625"/>
            <a:ext cx="1223962" cy="11541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C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164388" y="4364038"/>
            <a:ext cx="1223962" cy="1154112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72000" rIns="72000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A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164388" y="3213100"/>
            <a:ext cx="1223962" cy="115411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D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endParaRPr lang="en-US" altLang="zh-CN" sz="2600" b="1" dirty="0">
              <a:solidFill>
                <a:srgbClr val="FF3300"/>
              </a:solidFill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7164388" y="2060575"/>
            <a:ext cx="1223962" cy="11541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zh-CN" altLang="en-US" sz="2600" b="1" dirty="0"/>
              <a:t>模块</a:t>
            </a:r>
            <a:r>
              <a:rPr lang="en-US" altLang="zh-CN" sz="2600" b="1" dirty="0"/>
              <a:t>C</a:t>
            </a:r>
          </a:p>
          <a:p>
            <a:pPr algn="ctr"/>
            <a:r>
              <a:rPr lang="en-US" altLang="zh-CN" sz="2600" b="1" dirty="0"/>
              <a:t>…</a:t>
            </a:r>
          </a:p>
          <a:p>
            <a:pPr algn="ctr"/>
            <a:r>
              <a:rPr lang="en-US" altLang="zh-CN" sz="2600" b="1" dirty="0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8577F0F-F952-4E0E-80E1-56DBA194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可重新定位指令代码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5" grpId="0" animBg="1"/>
      <p:bldP spid="71686" grpId="0" animBg="1"/>
      <p:bldP spid="71689" grpId="0" animBg="1"/>
      <p:bldP spid="71690" grpId="0" animBg="1"/>
      <p:bldP spid="71691" grpId="0" animBg="1"/>
      <p:bldP spid="71692" grpId="0" animBg="1"/>
      <p:bldP spid="71693" grpId="0" animBg="1"/>
      <p:bldP spid="716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目标代码产生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412776"/>
            <a:ext cx="7772400" cy="468788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:  b=a+2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MOV a, R1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ADD #2, R1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MOV R1, b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dirty="0"/>
              <a:t>    0001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3333CC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00000000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*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0011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33CC"/>
                </a:solidFill>
              </a:rPr>
              <a:t> 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00000010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0100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3333CC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00000100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*</a:t>
            </a:r>
            <a:endParaRPr lang="en-US" altLang="zh-CN" dirty="0">
              <a:solidFill>
                <a:srgbClr val="66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dirty="0"/>
              <a:t>    L=00001111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0001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3333CC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00001111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0011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33CC"/>
                </a:solidFill>
              </a:rPr>
              <a:t> 10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00000010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0100  </a:t>
            </a:r>
            <a:r>
              <a:rPr lang="en-US" altLang="zh-CN" dirty="0">
                <a:solidFill>
                  <a:srgbClr val="00CC00"/>
                </a:solidFill>
              </a:rPr>
              <a:t>01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3333CC"/>
                </a:solidFill>
              </a:rPr>
              <a:t>00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3300"/>
                </a:solidFill>
              </a:rPr>
              <a:t>00010011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编译程序结构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525963" y="4141788"/>
            <a:ext cx="1684337" cy="368300"/>
            <a:chOff x="2880" y="2496"/>
            <a:chExt cx="947" cy="336"/>
          </a:xfrm>
        </p:grpSpPr>
        <p:sp>
          <p:nvSpPr>
            <p:cNvPr id="33830" name="Rectangle 11"/>
            <p:cNvSpPr>
              <a:spLocks noChangeArrowheads="1"/>
            </p:cNvSpPr>
            <p:nvPr/>
          </p:nvSpPr>
          <p:spPr bwMode="auto">
            <a:xfrm>
              <a:off x="2976" y="2528"/>
              <a:ext cx="851" cy="1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四元式</a:t>
              </a:r>
            </a:p>
          </p:txBody>
        </p:sp>
        <p:sp>
          <p:nvSpPr>
            <p:cNvPr id="33831" name="Line 16"/>
            <p:cNvSpPr>
              <a:spLocks noChangeShapeType="1"/>
            </p:cNvSpPr>
            <p:nvPr/>
          </p:nvSpPr>
          <p:spPr bwMode="auto">
            <a:xfrm flipH="1">
              <a:off x="2880" y="24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514850" y="2335213"/>
            <a:ext cx="1550988" cy="301625"/>
            <a:chOff x="2880" y="1104"/>
            <a:chExt cx="899" cy="336"/>
          </a:xfrm>
        </p:grpSpPr>
        <p:sp>
          <p:nvSpPr>
            <p:cNvPr id="33828" name="Rectangle 9"/>
            <p:cNvSpPr>
              <a:spLocks noChangeArrowheads="1"/>
            </p:cNvSpPr>
            <p:nvPr/>
          </p:nvSpPr>
          <p:spPr bwMode="auto">
            <a:xfrm>
              <a:off x="2928" y="1152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单词符号</a:t>
              </a: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514850" y="3192463"/>
            <a:ext cx="1550988" cy="381000"/>
            <a:chOff x="2880" y="1776"/>
            <a:chExt cx="899" cy="384"/>
          </a:xfrm>
        </p:grpSpPr>
        <p:sp>
          <p:nvSpPr>
            <p:cNvPr id="33826" name="Rectangle 10"/>
            <p:cNvSpPr>
              <a:spLocks noChangeArrowheads="1"/>
            </p:cNvSpPr>
            <p:nvPr/>
          </p:nvSpPr>
          <p:spPr bwMode="auto">
            <a:xfrm>
              <a:off x="2928" y="1824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语法单位</a:t>
              </a:r>
            </a:p>
          </p:txBody>
        </p:sp>
        <p:sp>
          <p:nvSpPr>
            <p:cNvPr id="33827" name="Line 15"/>
            <p:cNvSpPr>
              <a:spLocks noChangeShapeType="1"/>
            </p:cNvSpPr>
            <p:nvPr/>
          </p:nvSpPr>
          <p:spPr bwMode="auto">
            <a:xfrm>
              <a:off x="2880" y="177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514850" y="5111750"/>
            <a:ext cx="1550988" cy="261938"/>
            <a:chOff x="2866" y="3138"/>
            <a:chExt cx="961" cy="394"/>
          </a:xfrm>
        </p:grpSpPr>
        <p:sp>
          <p:nvSpPr>
            <p:cNvPr id="33824" name="Line 17"/>
            <p:cNvSpPr>
              <a:spLocks noChangeShapeType="1"/>
            </p:cNvSpPr>
            <p:nvPr/>
          </p:nvSpPr>
          <p:spPr bwMode="auto">
            <a:xfrm>
              <a:off x="2866" y="3138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Rectangle 35"/>
            <p:cNvSpPr>
              <a:spLocks noChangeArrowheads="1"/>
            </p:cNvSpPr>
            <p:nvPr/>
          </p:nvSpPr>
          <p:spPr bwMode="auto">
            <a:xfrm>
              <a:off x="2976" y="3216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四元式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14850" y="5999163"/>
            <a:ext cx="1550988" cy="311150"/>
            <a:chOff x="2880" y="3926"/>
            <a:chExt cx="947" cy="394"/>
          </a:xfrm>
        </p:grpSpPr>
        <p:sp>
          <p:nvSpPr>
            <p:cNvPr id="33822" name="Rectangle 12"/>
            <p:cNvSpPr>
              <a:spLocks noChangeArrowheads="1"/>
            </p:cNvSpPr>
            <p:nvPr/>
          </p:nvSpPr>
          <p:spPr bwMode="auto">
            <a:xfrm>
              <a:off x="2976" y="3936"/>
              <a:ext cx="851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目标代码</a:t>
              </a:r>
            </a:p>
          </p:txBody>
        </p:sp>
        <p:sp>
          <p:nvSpPr>
            <p:cNvPr id="33823" name="Line 36"/>
            <p:cNvSpPr>
              <a:spLocks noChangeShapeType="1"/>
            </p:cNvSpPr>
            <p:nvPr/>
          </p:nvSpPr>
          <p:spPr bwMode="auto">
            <a:xfrm>
              <a:off x="2880" y="3926"/>
              <a:ext cx="0" cy="3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152775" y="1806575"/>
            <a:ext cx="2638425" cy="4524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词法分析器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168650" y="2649538"/>
            <a:ext cx="2638425" cy="4524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 dirty="0">
                <a:latin typeface="Times New Roman" pitchFamily="18" charset="0"/>
              </a:rPr>
              <a:t>语法分析器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194050" y="3567113"/>
            <a:ext cx="2601913" cy="582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kumimoji="1" lang="zh-CN" altLang="en-US" sz="2000" b="1" dirty="0">
                <a:latin typeface="宋体" pitchFamily="2" charset="-122"/>
              </a:rPr>
              <a:t>语义分析与中间</a:t>
            </a:r>
            <a:endParaRPr kumimoji="1" lang="en-US" altLang="zh-CN" sz="2000" b="1" dirty="0">
              <a:latin typeface="宋体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zh-CN" altLang="en-US" sz="2000" b="1" dirty="0">
                <a:latin typeface="宋体" pitchFamily="2" charset="-122"/>
              </a:rPr>
              <a:t>代码生成器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168650" y="4560888"/>
            <a:ext cx="2638425" cy="4524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000" b="1">
                <a:latin typeface="宋体" pitchFamily="2" charset="-122"/>
              </a:rPr>
              <a:t>优化段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4533900" y="1484313"/>
            <a:ext cx="1622425" cy="288925"/>
            <a:chOff x="2880" y="432"/>
            <a:chExt cx="926" cy="341"/>
          </a:xfrm>
        </p:grpSpPr>
        <p:sp>
          <p:nvSpPr>
            <p:cNvPr id="33820" name="Rectangle 8"/>
            <p:cNvSpPr>
              <a:spLocks noChangeArrowheads="1"/>
            </p:cNvSpPr>
            <p:nvPr/>
          </p:nvSpPr>
          <p:spPr bwMode="auto">
            <a:xfrm>
              <a:off x="2976" y="480"/>
              <a:ext cx="830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33821" name="Line 13"/>
            <p:cNvSpPr>
              <a:spLocks noChangeShapeType="1"/>
            </p:cNvSpPr>
            <p:nvPr/>
          </p:nvSpPr>
          <p:spPr bwMode="auto">
            <a:xfrm>
              <a:off x="2880" y="432"/>
              <a:ext cx="0" cy="3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051050" y="1773238"/>
            <a:ext cx="514350" cy="434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kumimoji="1" lang="en-US" altLang="zh-CN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表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格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管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理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402388" y="1773238"/>
            <a:ext cx="514350" cy="43211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kumimoji="1" lang="en-US" altLang="zh-CN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出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错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处</a:t>
            </a: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endParaRPr kumimoji="1" lang="zh-CN" altLang="en-US" sz="2000" b="1">
              <a:latin typeface="Times New Roman" pitchFamily="18" charset="0"/>
            </a:endParaRPr>
          </a:p>
          <a:p>
            <a:pPr algn="ctr"/>
            <a:r>
              <a:rPr kumimoji="1" lang="zh-CN" altLang="en-US" sz="2000" b="1">
                <a:latin typeface="Times New Roman" pitchFamily="18" charset="0"/>
              </a:rPr>
              <a:t>理</a:t>
            </a: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3187700" y="5410200"/>
            <a:ext cx="2563813" cy="506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/>
          <a:p>
            <a:pPr algn="ctr"/>
            <a:r>
              <a:rPr kumimoji="1" lang="zh-CN" altLang="en-US" sz="2000" b="1">
                <a:latin typeface="宋体" pitchFamily="2" charset="-122"/>
              </a:rPr>
              <a:t>目标代码生成器</a:t>
            </a:r>
          </a:p>
        </p:txBody>
      </p: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555875" y="2060575"/>
            <a:ext cx="593725" cy="3551238"/>
            <a:chOff x="1660" y="1249"/>
            <a:chExt cx="383" cy="2447"/>
          </a:xfrm>
        </p:grpSpPr>
        <p:sp>
          <p:nvSpPr>
            <p:cNvPr id="33815" name="Line 19"/>
            <p:cNvSpPr>
              <a:spLocks noChangeShapeType="1"/>
            </p:cNvSpPr>
            <p:nvPr/>
          </p:nvSpPr>
          <p:spPr bwMode="auto">
            <a:xfrm flipH="1">
              <a:off x="1707" y="1249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 flipH="1">
              <a:off x="1707" y="1795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21"/>
            <p:cNvSpPr>
              <a:spLocks noChangeShapeType="1"/>
            </p:cNvSpPr>
            <p:nvPr/>
          </p:nvSpPr>
          <p:spPr bwMode="auto">
            <a:xfrm flipH="1">
              <a:off x="1707" y="2490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22"/>
            <p:cNvSpPr>
              <a:spLocks noChangeShapeType="1"/>
            </p:cNvSpPr>
            <p:nvPr/>
          </p:nvSpPr>
          <p:spPr bwMode="auto">
            <a:xfrm flipH="1">
              <a:off x="1660" y="3135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37"/>
            <p:cNvSpPr>
              <a:spLocks noChangeShapeType="1"/>
            </p:cNvSpPr>
            <p:nvPr/>
          </p:nvSpPr>
          <p:spPr bwMode="auto">
            <a:xfrm flipH="1">
              <a:off x="1680" y="3696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788025" y="2060575"/>
            <a:ext cx="595313" cy="3551238"/>
            <a:chOff x="3696" y="1249"/>
            <a:chExt cx="383" cy="2447"/>
          </a:xfrm>
        </p:grpSpPr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3701" y="1249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23"/>
            <p:cNvSpPr>
              <a:spLocks noChangeShapeType="1"/>
            </p:cNvSpPr>
            <p:nvPr/>
          </p:nvSpPr>
          <p:spPr bwMode="auto">
            <a:xfrm>
              <a:off x="3701" y="3135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2" name="Line 24"/>
            <p:cNvSpPr>
              <a:spLocks noChangeShapeType="1"/>
            </p:cNvSpPr>
            <p:nvPr/>
          </p:nvSpPr>
          <p:spPr bwMode="auto">
            <a:xfrm>
              <a:off x="3701" y="2490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25"/>
            <p:cNvSpPr>
              <a:spLocks noChangeShapeType="1"/>
            </p:cNvSpPr>
            <p:nvPr/>
          </p:nvSpPr>
          <p:spPr bwMode="auto">
            <a:xfrm>
              <a:off x="3701" y="1845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38"/>
            <p:cNvSpPr>
              <a:spLocks noChangeShapeType="1"/>
            </p:cNvSpPr>
            <p:nvPr/>
          </p:nvSpPr>
          <p:spPr bwMode="auto">
            <a:xfrm>
              <a:off x="3696" y="3696"/>
              <a:ext cx="3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1" grpId="0" animBg="1" autoUpdateAnimBg="0"/>
      <p:bldP spid="22" grpId="0" animBg="1" autoUpdateAnimBg="0"/>
      <p:bldP spid="26" grpId="0" animBg="1" autoUpdateAnimBg="0"/>
      <p:bldP spid="27" grpId="0" animBg="1" autoUpdateAnimBg="0"/>
      <p:bldP spid="2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表格和表格管理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374431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常见的表格</a:t>
            </a:r>
            <a:r>
              <a:rPr lang="en-US" altLang="zh-CN" dirty="0">
                <a:latin typeface="宋体" pitchFamily="2" charset="-122"/>
              </a:rPr>
              <a:t>:</a:t>
            </a:r>
            <a:r>
              <a:rPr lang="zh-CN" altLang="en-US" dirty="0">
                <a:latin typeface="宋体" pitchFamily="2" charset="-122"/>
              </a:rPr>
              <a:t>符号名表，常数表，标号表，入口名表，过程引用表。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格式</a:t>
            </a:r>
            <a:r>
              <a:rPr lang="en-US" altLang="zh-CN" dirty="0">
                <a:latin typeface="宋体" pitchFamily="2" charset="-122"/>
              </a:rPr>
              <a:t>:     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193925" y="3933825"/>
            <a:ext cx="1657350" cy="649288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+mn-ea"/>
                <a:ea typeface="+mn-ea"/>
              </a:rPr>
              <a:t>名字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51275" y="3933825"/>
            <a:ext cx="2808288" cy="6477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 dirty="0">
                <a:latin typeface="+mn-ea"/>
                <a:ea typeface="+mn-ea"/>
              </a:rPr>
              <a:t>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10" grpId="0" animBg="1"/>
      <p:bldP spid="215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例</a:t>
            </a:r>
            <a:r>
              <a:rPr lang="en-US" altLang="zh-CN" dirty="0">
                <a:latin typeface="+mn-lt"/>
              </a:rPr>
              <a:t>: PASCAL</a:t>
            </a:r>
            <a:r>
              <a:rPr lang="zh-CN" altLang="en-US" dirty="0">
                <a:latin typeface="+mn-lt"/>
              </a:rPr>
              <a:t>程序段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921625" cy="410527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PROCEDURE INCWAP(M</a:t>
            </a:r>
            <a:r>
              <a:rPr lang="zh-CN" altLang="en-US" sz="2400" dirty="0"/>
              <a:t>，</a:t>
            </a:r>
            <a:r>
              <a:rPr lang="en-US" altLang="zh-CN" sz="2400" dirty="0"/>
              <a:t>N:INTEGER);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LABEL  START;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VAR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K:INTEGER;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BEGIN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START: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 K:=M+1;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	 M:=N+4;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	 N:=K;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END.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/>
          <p:cNvSpPr>
            <a:spLocks noChangeArrowheads="1"/>
          </p:cNvSpPr>
          <p:nvPr/>
        </p:nvSpPr>
        <p:spPr bwMode="auto">
          <a:xfrm>
            <a:off x="467544" y="1268760"/>
            <a:ext cx="4320480" cy="525591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PROCEDURE INCWAP(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N:INTEGER</a:t>
            </a:r>
            <a:r>
              <a:rPr lang="en-US" altLang="zh-CN" sz="2800" b="1" dirty="0">
                <a:latin typeface="+mn-lt"/>
              </a:rPr>
              <a:t>);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LABEL  START;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VAR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K:INTEGER</a:t>
            </a:r>
            <a:r>
              <a:rPr lang="en-US" altLang="zh-CN" sz="2800" b="1" dirty="0">
                <a:latin typeface="+mn-lt"/>
              </a:rPr>
              <a:t>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BEGIN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START: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 K:=M+1;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M:=N+4;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N:=K;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END</a:t>
            </a:r>
            <a:endParaRPr lang="en-US" altLang="zh-CN" sz="3200" b="1" dirty="0">
              <a:latin typeface="+mn-lt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266952"/>
              </p:ext>
            </p:extLst>
          </p:nvPr>
        </p:nvGraphicFramePr>
        <p:xfrm>
          <a:off x="5076056" y="2106017"/>
          <a:ext cx="3517776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Microsoft Word 97-2003" r:id="rId3" imgW="2932419" imgH="3040669" progId="Word.Document.8">
                  <p:embed/>
                </p:oleObj>
              </mc:Choice>
              <mc:Fallback>
                <p:oleObj name="Microsoft Word 97-2003" r:id="rId3" imgW="2932419" imgH="304066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106017"/>
                        <a:ext cx="3517776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第一章 引  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3025"/>
            <a:ext cx="8229600" cy="503830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本课程介绍程序设计语言</a:t>
            </a:r>
            <a:r>
              <a:rPr lang="zh-CN" altLang="en-US" dirty="0">
                <a:solidFill>
                  <a:srgbClr val="FF0000"/>
                </a:solidFill>
              </a:rPr>
              <a:t>编译程序构造的基本原理和基本实现技术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编译原理除了生成编译器以外，在静态文本处理上也有广泛应用，如将</a:t>
            </a:r>
            <a:r>
              <a:rPr lang="en-US" altLang="zh-CN" dirty="0"/>
              <a:t>html</a:t>
            </a:r>
            <a:r>
              <a:rPr lang="zh-CN" altLang="en-US" dirty="0"/>
              <a:t>文件转换为纯文本利用编译原理实现非常简单。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提升专业素养，加深对编程语言的理解。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学习方法：结合源代码，通过实践反馈学习。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089927"/>
              </p:ext>
            </p:extLst>
          </p:nvPr>
        </p:nvGraphicFramePr>
        <p:xfrm>
          <a:off x="5508104" y="2420888"/>
          <a:ext cx="2984128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Microsoft Word 97-2003" r:id="rId3" imgW="2408220" imgH="2238920" progId="Word.Document.8">
                  <p:embed/>
                </p:oleObj>
              </mc:Choice>
              <mc:Fallback>
                <p:oleObj name="Microsoft Word 97-2003" r:id="rId3" imgW="2408220" imgH="22389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20888"/>
                        <a:ext cx="2984128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7544" y="1268760"/>
            <a:ext cx="4320480" cy="525591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PROCEDURE INCWAP(M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N:INTEGER);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LABEL  START;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VAR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K:INTEGER;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BEGIN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START: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 K:=M+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sz="2800" b="1" dirty="0">
                <a:latin typeface="+mn-lt"/>
              </a:rPr>
              <a:t>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M:=N+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4</a:t>
            </a:r>
            <a:r>
              <a:rPr lang="en-US" altLang="zh-CN" sz="2800" b="1" dirty="0">
                <a:latin typeface="+mn-lt"/>
              </a:rPr>
              <a:t>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N:=K;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END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562060"/>
              </p:ext>
            </p:extLst>
          </p:nvPr>
        </p:nvGraphicFramePr>
        <p:xfrm>
          <a:off x="5076056" y="2420888"/>
          <a:ext cx="3775844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Microsoft Word 97-2003" r:id="rId3" imgW="3683795" imgH="2229560" progId="Word.Document.8">
                  <p:embed/>
                </p:oleObj>
              </mc:Choice>
              <mc:Fallback>
                <p:oleObj name="Microsoft Word 97-2003" r:id="rId3" imgW="3683795" imgH="22295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20888"/>
                        <a:ext cx="3775844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7544" y="1268760"/>
            <a:ext cx="4320480" cy="525591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PROCEDURE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INCWAP</a:t>
            </a:r>
            <a:r>
              <a:rPr lang="en-US" altLang="zh-CN" sz="2800" b="1" dirty="0">
                <a:latin typeface="+mn-lt"/>
              </a:rPr>
              <a:t>(M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N:INTEGER);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LABEL  START;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VAR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K:INTEGER;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BEGIN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START: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 K:=M+1;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M:=N+4;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N:=K;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END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37485"/>
              </p:ext>
            </p:extLst>
          </p:nvPr>
        </p:nvGraphicFramePr>
        <p:xfrm>
          <a:off x="4932040" y="2492896"/>
          <a:ext cx="388620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Microsoft Word 97-2003" r:id="rId3" imgW="3276964" imgH="1437172" progId="Word.Document.8">
                  <p:embed/>
                </p:oleObj>
              </mc:Choice>
              <mc:Fallback>
                <p:oleObj name="Microsoft Word 97-2003" r:id="rId3" imgW="3276964" imgH="143717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492896"/>
                        <a:ext cx="3886200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7544" y="1268760"/>
            <a:ext cx="4320480" cy="525591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PROCEDURE INCWAP(M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N:INTEGER);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LABEL  START</a:t>
            </a:r>
            <a:r>
              <a:rPr lang="en-US" altLang="zh-CN" sz="2800" b="1" dirty="0">
                <a:latin typeface="+mn-lt"/>
              </a:rPr>
              <a:t>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VAR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K:INTEGER;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BEGIN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START: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 K:=M+1;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M:=N+4;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	 N:=K;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END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6822"/>
              </p:ext>
            </p:extLst>
          </p:nvPr>
        </p:nvGraphicFramePr>
        <p:xfrm>
          <a:off x="4283968" y="1922660"/>
          <a:ext cx="4670301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Microsoft Word 97-2003" r:id="rId3" imgW="4966527" imgH="3965592" progId="Word.Document.8">
                  <p:embed/>
                </p:oleObj>
              </mc:Choice>
              <mc:Fallback>
                <p:oleObj name="Microsoft Word 97-2003" r:id="rId3" imgW="4966527" imgH="39655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22660"/>
                        <a:ext cx="4670301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7544" y="1268760"/>
            <a:ext cx="3600400" cy="525591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PROCEDURE INCWAP(M</a:t>
            </a:r>
            <a:r>
              <a:rPr lang="zh-CN" altLang="en-US" sz="2800" b="1" dirty="0">
                <a:latin typeface="+mn-lt"/>
              </a:rPr>
              <a:t>，</a:t>
            </a:r>
            <a:r>
              <a:rPr lang="en-US" altLang="zh-CN" sz="2800" b="1" dirty="0">
                <a:latin typeface="+mn-lt"/>
              </a:rPr>
              <a:t>N:INTEGER);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LABEL  START;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VAR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K:INTEGER;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BEGIN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START: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K:=M+1;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	 M:=N+4;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	 N:=K;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lt"/>
              </a:rPr>
              <a:t>END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出错处理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4"/>
            <a:ext cx="8229600" cy="324026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出错处理程序：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发现</a:t>
            </a:r>
            <a:r>
              <a:rPr lang="zh-CN" altLang="en-US" dirty="0">
                <a:latin typeface="宋体" pitchFamily="2" charset="-122"/>
              </a:rPr>
              <a:t>源程序中的</a:t>
            </a:r>
            <a:r>
              <a:rPr lang="zh-CN" altLang="en-US" dirty="0">
                <a:latin typeface="宋体" pitchFamily="2" charset="-122"/>
                <a:cs typeface="Times New Roman" pitchFamily="18" charset="0"/>
              </a:rPr>
              <a:t>错误，把有关错误信息报告给用户</a:t>
            </a:r>
            <a:endParaRPr lang="zh-CN" altLang="en-US" dirty="0">
              <a:latin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语法错误：非法标识符、括号不匹配</a:t>
            </a:r>
            <a:r>
              <a:rPr lang="en-US" altLang="zh-CN" dirty="0">
                <a:latin typeface="宋体" pitchFamily="2" charset="-122"/>
              </a:rPr>
              <a:t>……</a:t>
            </a:r>
            <a:endParaRPr lang="zh-CN" altLang="en-US" dirty="0">
              <a:latin typeface="宋体" pitchFamily="2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语义错误：变量未声明</a:t>
            </a:r>
            <a:r>
              <a:rPr lang="en-US" altLang="zh-CN" dirty="0">
                <a:latin typeface="宋体" pitchFamily="2" charset="-122"/>
              </a:rPr>
              <a:t>……</a:t>
            </a: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21130"/>
            <a:ext cx="7772400" cy="11049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lt"/>
              </a:rPr>
              <a:t>遍</a:t>
            </a:r>
            <a:r>
              <a:rPr lang="en-US" altLang="zh-CN" dirty="0">
                <a:latin typeface="+mn-lt"/>
              </a:rPr>
              <a:t>(pass)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583488" cy="45365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所谓</a:t>
            </a:r>
            <a:r>
              <a:rPr lang="en-US" altLang="zh-CN" dirty="0">
                <a:latin typeface="宋体" pitchFamily="2" charset="-122"/>
              </a:rPr>
              <a:t>"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遍</a:t>
            </a:r>
            <a:r>
              <a:rPr lang="en-US" altLang="zh-CN" dirty="0">
                <a:latin typeface="宋体" pitchFamily="2" charset="-122"/>
              </a:rPr>
              <a:t>"</a:t>
            </a:r>
            <a:r>
              <a:rPr lang="zh-CN" altLang="en-US" dirty="0">
                <a:latin typeface="宋体" pitchFamily="2" charset="-122"/>
              </a:rPr>
              <a:t>，就是对源程序或源程序的中间表示从头到尾扫描一次。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阶段与遍是不同的概念。一遍可以由若干段组成，一个阶段也可以分若干遍来完成。</a:t>
            </a:r>
            <a:endParaRPr lang="en-US" altLang="zh-CN" dirty="0">
              <a:latin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有单遍编译器，也有多遍编译器。</a:t>
            </a:r>
            <a:endParaRPr lang="en-US" altLang="zh-CN" dirty="0">
              <a:latin typeface="宋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想获取更高的优化效果一般需要多遍来做</a:t>
            </a:r>
            <a:r>
              <a:rPr lang="zh-CN" altLang="en-US" dirty="0">
                <a:latin typeface="宋体" pitchFamily="2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编译前端与后端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1789" y="2780928"/>
            <a:ext cx="8496622" cy="366598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3333CC"/>
                </a:solidFill>
                <a:latin typeface="宋体" pitchFamily="2" charset="-122"/>
              </a:rPr>
              <a:t>编译前端</a:t>
            </a:r>
            <a:r>
              <a:rPr lang="zh-CN" altLang="en-US" dirty="0">
                <a:latin typeface="宋体" pitchFamily="2" charset="-122"/>
              </a:rPr>
              <a:t>：与源语言有关，如词法分析，语法分析，语义分析与中间代码产生，与机器无关的优化。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333CC"/>
                </a:solidFill>
                <a:latin typeface="宋体" pitchFamily="2" charset="-122"/>
              </a:rPr>
              <a:t>编译后端</a:t>
            </a:r>
            <a:r>
              <a:rPr lang="zh-CN" altLang="en-US" dirty="0">
                <a:latin typeface="宋体" pitchFamily="2" charset="-122"/>
              </a:rPr>
              <a:t>：与目标机有关，与目标机有关的优化，目标代码产生。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提高编译程序的可移植性。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90600" y="1752600"/>
            <a:ext cx="7239000" cy="609600"/>
            <a:chOff x="624" y="1104"/>
            <a:chExt cx="4560" cy="384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624" y="1104"/>
              <a:ext cx="100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源语言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2400" y="1104"/>
              <a:ext cx="100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中间语言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176" y="1104"/>
              <a:ext cx="1008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目标语言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1632" y="1296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33803" name="Line 9"/>
            <p:cNvSpPr>
              <a:spLocks noChangeShapeType="1"/>
            </p:cNvSpPr>
            <p:nvPr/>
          </p:nvSpPr>
          <p:spPr bwMode="auto">
            <a:xfrm>
              <a:off x="3408" y="1296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590800" y="1524000"/>
            <a:ext cx="1143000" cy="5334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latin typeface="+mn-ea"/>
                <a:ea typeface="+mn-ea"/>
              </a:rPr>
              <a:t>前端</a:t>
            </a:r>
            <a:endParaRPr kumimoji="1" lang="zh-CN" altLang="en-US" sz="2400" b="1">
              <a:latin typeface="+mn-ea"/>
              <a:ea typeface="+mn-ea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410200" y="1524000"/>
            <a:ext cx="1143000" cy="5334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latin typeface="+mn-ea"/>
                <a:ea typeface="+mn-ea"/>
              </a:rPr>
              <a:t>后端</a:t>
            </a:r>
            <a:endParaRPr kumimoji="1" lang="zh-CN" altLang="en-US" sz="2400" b="1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  <p:bldP spid="27658" grpId="0" autoUpdateAnimBg="0"/>
      <p:bldP spid="2765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编译程序与程序设计环境</a:t>
            </a:r>
            <a:r>
              <a:rPr lang="zh-CN" altLang="en-US" dirty="0">
                <a:latin typeface="宋体" pitchFamily="2" charset="-122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450" y="1484312"/>
            <a:ext cx="7416800" cy="518504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程序设计环境 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编辑程序 </a:t>
            </a:r>
            <a:endParaRPr lang="en-US" altLang="zh-CN" dirty="0">
              <a:latin typeface="宋体" pitchFamily="2" charset="-122"/>
            </a:endParaRP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预处理程序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编译程序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连接程序 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调试工具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集成化的程序设计环境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1484313"/>
            <a:ext cx="7772400" cy="3600871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以汇编语言和机器语言为开发工具</a:t>
            </a:r>
            <a:endParaRPr lang="zh-CN" altLang="en-US" dirty="0">
              <a:latin typeface="黑体" pitchFamily="2" charset="-122"/>
            </a:endParaRP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优点</a:t>
            </a:r>
            <a:r>
              <a:rPr lang="en-US" altLang="zh-CN" dirty="0">
                <a:latin typeface="宋体" pitchFamily="2" charset="-122"/>
              </a:rPr>
              <a:t>:  </a:t>
            </a:r>
            <a:r>
              <a:rPr lang="zh-CN" altLang="en-US" dirty="0">
                <a:latin typeface="宋体" pitchFamily="2" charset="-122"/>
              </a:rPr>
              <a:t>可以针对具体的机器，充分发挥计算机的系统功能。生成的程序效率高。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缺点</a:t>
            </a:r>
            <a:r>
              <a:rPr lang="en-US" altLang="zh-CN" dirty="0">
                <a:latin typeface="宋体" pitchFamily="2" charset="-122"/>
              </a:rPr>
              <a:t>:  </a:t>
            </a:r>
            <a:r>
              <a:rPr lang="zh-CN" altLang="en-US" dirty="0">
                <a:latin typeface="宋体" pitchFamily="2" charset="-122"/>
              </a:rPr>
              <a:t>程序难读、难写、易出错、难维护、生产的效率低。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484313"/>
            <a:ext cx="7921252" cy="367287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高级语言开发</a:t>
            </a:r>
            <a:endParaRPr lang="en-US" altLang="zh-CN" dirty="0">
              <a:latin typeface="宋体" pitchFamily="2" charset="-122"/>
            </a:endParaRPr>
          </a:p>
          <a:p>
            <a:pPr lvl="1">
              <a:lnSpc>
                <a:spcPct val="150000"/>
              </a:lnSpc>
              <a:buSzPct val="75000"/>
              <a:defRPr/>
            </a:pPr>
            <a:r>
              <a:rPr kumimoji="1" lang="zh-CN" altLang="en-US" dirty="0">
                <a:latin typeface="+mn-ea"/>
              </a:rPr>
              <a:t>优点</a:t>
            </a:r>
            <a:r>
              <a:rPr kumimoji="1" lang="en-US" altLang="zh-CN" dirty="0">
                <a:latin typeface="+mn-ea"/>
              </a:rPr>
              <a:t>:  </a:t>
            </a:r>
            <a:r>
              <a:rPr kumimoji="1" lang="zh-CN" altLang="en-US" dirty="0">
                <a:latin typeface="+mn-ea"/>
              </a:rPr>
              <a:t>程序易读、易理解、容易维护、生产的效率高。</a:t>
            </a:r>
          </a:p>
          <a:p>
            <a:pPr lvl="1">
              <a:lnSpc>
                <a:spcPct val="150000"/>
              </a:lnSpc>
              <a:buSzPct val="75000"/>
              <a:defRPr/>
            </a:pPr>
            <a:r>
              <a:rPr kumimoji="1" lang="zh-CN" altLang="en-US" dirty="0">
                <a:latin typeface="+mn-ea"/>
              </a:rPr>
              <a:t>缺点</a:t>
            </a:r>
            <a:r>
              <a:rPr kumimoji="1" lang="en-US" altLang="zh-CN" dirty="0">
                <a:latin typeface="+mn-ea"/>
              </a:rPr>
              <a:t>:  </a:t>
            </a:r>
            <a:r>
              <a:rPr kumimoji="1" lang="zh-CN" altLang="en-US" dirty="0">
                <a:latin typeface="+mn-ea"/>
              </a:rPr>
              <a:t>难以充分发挥计算机的系统功能，生成的程序效率低。</a:t>
            </a:r>
            <a:endParaRPr kumimoji="1" lang="zh-CN" altLang="en-US" sz="2400" dirty="0">
              <a:latin typeface="+mn-ea"/>
            </a:endParaRPr>
          </a:p>
          <a:p>
            <a:pPr eaLnBrk="1" hangingPunct="1"/>
            <a:endParaRPr lang="zh-CN" altLang="en-US" dirty="0"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程序语言的发展</a:t>
            </a:r>
          </a:p>
        </p:txBody>
      </p:sp>
      <p:sp>
        <p:nvSpPr>
          <p:cNvPr id="12291" name="内容占位符 7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机器语言</a:t>
            </a:r>
            <a:r>
              <a:rPr lang="en-US" altLang="zh-CN" dirty="0"/>
              <a:t>-&gt;</a:t>
            </a:r>
            <a:r>
              <a:rPr lang="zh-CN" altLang="en-US" dirty="0"/>
              <a:t>汇编语言</a:t>
            </a:r>
            <a:r>
              <a:rPr lang="en-US" altLang="zh-CN" dirty="0"/>
              <a:t>-&gt;</a:t>
            </a:r>
            <a:r>
              <a:rPr lang="zh-CN" altLang="en-US" dirty="0"/>
              <a:t>高级语言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数字代码</a:t>
            </a:r>
            <a:r>
              <a:rPr lang="en-US" altLang="zh-CN" dirty="0"/>
              <a:t>-&gt;</a:t>
            </a:r>
            <a:r>
              <a:rPr lang="zh-CN" altLang="en-US" dirty="0"/>
              <a:t>符号形式</a:t>
            </a:r>
            <a:r>
              <a:rPr lang="en-US" altLang="zh-CN" dirty="0"/>
              <a:t>-&gt;</a:t>
            </a:r>
            <a:r>
              <a:rPr lang="zh-CN" altLang="en-US" dirty="0"/>
              <a:t>类似数学定义或自然语言的简洁形式</a:t>
            </a:r>
            <a:endParaRPr lang="en-US" altLang="zh-CN" dirty="0"/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dirty="0"/>
              <a:t>C7 06 0000 0002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dirty="0"/>
              <a:t>MOV X, 2</a:t>
            </a:r>
          </a:p>
          <a:p>
            <a:pPr lvl="1" algn="ctr">
              <a:lnSpc>
                <a:spcPct val="120000"/>
              </a:lnSpc>
              <a:buFontTx/>
              <a:buNone/>
            </a:pPr>
            <a:r>
              <a:rPr lang="en-US" altLang="zh-CN" dirty="0"/>
              <a:t>X=2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编写机器语言</a:t>
            </a:r>
            <a:r>
              <a:rPr lang="zh-CN" altLang="en-US" dirty="0"/>
              <a:t>费时而且枯燥，效率较低，</a:t>
            </a:r>
            <a:r>
              <a:rPr lang="zh-CN" altLang="en-US" dirty="0">
                <a:solidFill>
                  <a:srgbClr val="FF0000"/>
                </a:solidFill>
              </a:rPr>
              <a:t>汇编语言</a:t>
            </a:r>
            <a:r>
              <a:rPr lang="zh-CN" altLang="en-US" dirty="0"/>
              <a:t>提高了编程的速度和准确度，但依赖机器，移植性差。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zh-CN" altLang="en-US"/>
              <a:t>形图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51879"/>
              </p:ext>
            </p:extLst>
          </p:nvPr>
        </p:nvGraphicFramePr>
        <p:xfrm>
          <a:off x="1411287" y="1772816"/>
          <a:ext cx="62452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3" imgW="5649622" imgH="1742156" progId="Word.Document.8">
                  <p:embed/>
                </p:oleObj>
              </mc:Choice>
              <mc:Fallback>
                <p:oleObj name="Document" r:id="rId3" imgW="5649622" imgH="17421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7" y="1772816"/>
                        <a:ext cx="6245225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73244229-9196-4087-9498-FE32622BD174}"/>
              </a:ext>
            </a:extLst>
          </p:cNvPr>
          <p:cNvGrpSpPr/>
          <p:nvPr/>
        </p:nvGrpSpPr>
        <p:grpSpPr>
          <a:xfrm>
            <a:off x="539552" y="4205064"/>
            <a:ext cx="2286000" cy="1524000"/>
            <a:chOff x="1528763" y="4281264"/>
            <a:chExt cx="2286000" cy="1524000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BCDF9A45-B8CA-4D34-9024-D8CD68286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763" y="4281264"/>
              <a:ext cx="2286000" cy="152400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177A0BD8-B8FD-422F-B4F1-07994451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L2</a:t>
              </a:r>
              <a:r>
                <a:rPr kumimoji="1" lang="zh-CN" altLang="en-US" b="1" dirty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0BD5A598-EEA8-4CF5-85EE-2A8D1C44B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C263B46E-5152-461C-917D-FED95107D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52718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L1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613993-00F3-4E3E-A7E0-1CC714BB90A7}"/>
              </a:ext>
            </a:extLst>
          </p:cNvPr>
          <p:cNvGrpSpPr/>
          <p:nvPr/>
        </p:nvGrpSpPr>
        <p:grpSpPr>
          <a:xfrm>
            <a:off x="3487620" y="4205064"/>
            <a:ext cx="2286000" cy="1524000"/>
            <a:chOff x="1528763" y="4281264"/>
            <a:chExt cx="2286000" cy="1524000"/>
          </a:xfrm>
        </p:grpSpPr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42450009-40FB-478D-ACA8-4ED9B3E5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763" y="4281264"/>
              <a:ext cx="2286000" cy="152400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B9B23E5-28AB-467A-8218-52CBED67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L2</a:t>
              </a:r>
              <a:r>
                <a:rPr kumimoji="1" lang="zh-CN" altLang="en-US" b="1" dirty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8A4530A3-124E-41A7-8FB4-55C55BC1C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C938C623-CFD4-484F-9876-82E487C6D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52718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180523-4055-4589-89CD-7918431665C1}"/>
              </a:ext>
            </a:extLst>
          </p:cNvPr>
          <p:cNvGrpSpPr/>
          <p:nvPr/>
        </p:nvGrpSpPr>
        <p:grpSpPr>
          <a:xfrm>
            <a:off x="6435688" y="4205064"/>
            <a:ext cx="2286000" cy="1524000"/>
            <a:chOff x="1528763" y="4281264"/>
            <a:chExt cx="2286000" cy="1524000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7F25B4A-DDA0-41C6-9CBF-835A7955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763" y="4281264"/>
              <a:ext cx="2286000" cy="152400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967E1E4E-B5AC-4413-BE70-0F45F4D4E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L2</a:t>
              </a:r>
              <a:r>
                <a:rPr kumimoji="1" lang="zh-CN" altLang="en-US" b="1" dirty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DB3DA09C-F7FE-4506-82FB-C69CE342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3" y="44336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859243FB-1B9A-4C30-B691-EA0C9052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5271864"/>
              <a:ext cx="914400" cy="533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15113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利用已有的某种语言的编译程序实现另一语言的编译程序。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59113" y="3921224"/>
            <a:ext cx="2286000" cy="1524000"/>
            <a:chOff x="2592" y="2304"/>
            <a:chExt cx="1440" cy="960"/>
          </a:xfrm>
        </p:grpSpPr>
        <p:sp>
          <p:nvSpPr>
            <p:cNvPr id="44048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L1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4049" name="Freeform 9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Rectangle 10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8763" y="3154462"/>
            <a:ext cx="2286000" cy="1524000"/>
            <a:chOff x="2592" y="2304"/>
            <a:chExt cx="1440" cy="960"/>
          </a:xfrm>
        </p:grpSpPr>
        <p:sp>
          <p:nvSpPr>
            <p:cNvPr id="44044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L2</a:t>
              </a:r>
              <a:r>
                <a:rPr kumimoji="1" lang="zh-CN" altLang="en-US" b="1" dirty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4045" name="Freeform 15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Rectangle 16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</a:rPr>
                <a:t>L1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83113" y="3159224"/>
            <a:ext cx="2286000" cy="1524000"/>
            <a:chOff x="2592" y="2304"/>
            <a:chExt cx="1440" cy="960"/>
          </a:xfrm>
        </p:grpSpPr>
        <p:sp>
          <p:nvSpPr>
            <p:cNvPr id="44040" name="Rectangle 19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L2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4041" name="Freeform 20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4043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  <p:sp>
        <p:nvSpPr>
          <p:cNvPr id="30743" name="Cloud"/>
          <p:cNvSpPr>
            <a:spLocks noChangeAspect="1" noEditPoints="1" noChangeArrowheads="1"/>
          </p:cNvSpPr>
          <p:nvPr/>
        </p:nvSpPr>
        <p:spPr bwMode="auto">
          <a:xfrm>
            <a:off x="5148263" y="5084763"/>
            <a:ext cx="3779837" cy="1511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99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GB" sz="3200" b="1" dirty="0">
                <a:latin typeface="Times New Roman" pitchFamily="18" charset="0"/>
                <a:ea typeface="华文行楷" pitchFamily="2" charset="-122"/>
              </a:rPr>
              <a:t>同一台机器</a:t>
            </a:r>
          </a:p>
          <a:p>
            <a:pPr algn="ctr">
              <a:defRPr/>
            </a:pPr>
            <a:r>
              <a:rPr lang="zh-CN" altLang="en-GB" sz="3200" b="1" dirty="0">
                <a:latin typeface="Times New Roman" pitchFamily="18" charset="0"/>
                <a:ea typeface="华文行楷" pitchFamily="2" charset="-122"/>
              </a:rPr>
              <a:t>不同的语言</a:t>
            </a:r>
            <a:endParaRPr lang="en-GB" altLang="zh-CN" sz="3200" b="1" dirty="0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F7B9E95-5AA9-42CE-B72A-959D4E2D5B63}"/>
              </a:ext>
            </a:extLst>
          </p:cNvPr>
          <p:cNvSpPr/>
          <p:nvPr/>
        </p:nvSpPr>
        <p:spPr bwMode="auto">
          <a:xfrm>
            <a:off x="2123729" y="4005064"/>
            <a:ext cx="1933302" cy="67339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9EF6A4-3C63-471D-B70D-E97008B01C34}"/>
              </a:ext>
            </a:extLst>
          </p:cNvPr>
          <p:cNvSpPr/>
          <p:nvPr/>
        </p:nvSpPr>
        <p:spPr bwMode="auto">
          <a:xfrm>
            <a:off x="4423396" y="3991812"/>
            <a:ext cx="1690068" cy="673398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43" grpId="0" animBg="1"/>
      <p:bldP spid="5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98942" y="1519807"/>
            <a:ext cx="7848103" cy="84137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交叉编译程序。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59113" y="3716338"/>
            <a:ext cx="2286000" cy="1524000"/>
            <a:chOff x="2592" y="2304"/>
            <a:chExt cx="1440" cy="960"/>
          </a:xfrm>
        </p:grpSpPr>
        <p:sp>
          <p:nvSpPr>
            <p:cNvPr id="45071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L1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5072" name="Freeform 9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Rectangle 10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5074" name="Rectangle 11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8763" y="2949575"/>
            <a:ext cx="2286000" cy="1524000"/>
            <a:chOff x="2592" y="2304"/>
            <a:chExt cx="1440" cy="960"/>
          </a:xfrm>
        </p:grpSpPr>
        <p:sp>
          <p:nvSpPr>
            <p:cNvPr id="45067" name="Rectangle 14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L2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5068" name="Freeform 15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Rectangle 16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5070" name="Rectangle 17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L1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83113" y="2954338"/>
            <a:ext cx="2286000" cy="1524000"/>
            <a:chOff x="2592" y="2304"/>
            <a:chExt cx="1440" cy="960"/>
          </a:xfrm>
        </p:grpSpPr>
        <p:sp>
          <p:nvSpPr>
            <p:cNvPr id="45063" name="Rectangle 19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L2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5064" name="Freeform 20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Rectangle 21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5066" name="Rectangle 22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06413" y="1562667"/>
            <a:ext cx="8229600" cy="71006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</a:rPr>
              <a:t>把一种机器上的编译程序移植到另一种机器上。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1413" y="4160838"/>
            <a:ext cx="2286000" cy="1524000"/>
            <a:chOff x="2592" y="2304"/>
            <a:chExt cx="1440" cy="960"/>
          </a:xfrm>
        </p:grpSpPr>
        <p:sp>
          <p:nvSpPr>
            <p:cNvPr id="46106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6107" name="Freeform 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108" name="Rectangle 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6109" name="Rectangle 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87413" y="3398838"/>
            <a:ext cx="2286000" cy="1524000"/>
            <a:chOff x="2592" y="2304"/>
            <a:chExt cx="1440" cy="960"/>
          </a:xfrm>
        </p:grpSpPr>
        <p:sp>
          <p:nvSpPr>
            <p:cNvPr id="46102" name="Rectangle 1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6103" name="Freeform 1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104" name="Rectangle 1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6105" name="Rectangle 1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L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935413" y="3398838"/>
            <a:ext cx="2286000" cy="1524000"/>
            <a:chOff x="2592" y="2304"/>
            <a:chExt cx="1440" cy="960"/>
          </a:xfrm>
        </p:grpSpPr>
        <p:sp>
          <p:nvSpPr>
            <p:cNvPr id="46098" name="Rectangle 1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6099" name="Freeform 1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100" name="Rectangle 1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6101" name="Rectangle 1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411413" y="2636838"/>
            <a:ext cx="2286000" cy="1524000"/>
            <a:chOff x="2592" y="2304"/>
            <a:chExt cx="1440" cy="960"/>
          </a:xfrm>
        </p:grpSpPr>
        <p:sp>
          <p:nvSpPr>
            <p:cNvPr id="46094" name="Rectangle 2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6095" name="Freeform 2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6" name="Rectangle 2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6097" name="Rectangle 2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FF3300"/>
                  </a:solidFill>
                  <a:latin typeface="Times New Roman" pitchFamily="18" charset="0"/>
                </a:rPr>
                <a:t>L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59413" y="2636838"/>
            <a:ext cx="2286000" cy="1524000"/>
            <a:chOff x="2592" y="2304"/>
            <a:chExt cx="1440" cy="960"/>
          </a:xfrm>
        </p:grpSpPr>
        <p:sp>
          <p:nvSpPr>
            <p:cNvPr id="46090" name="Rectangle 2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L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6091" name="Freeform 2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2" name="Rectangle 2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6093" name="Rectangle 2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B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  <p:sp>
        <p:nvSpPr>
          <p:cNvPr id="52253" name="Cloud"/>
          <p:cNvSpPr>
            <a:spLocks noChangeAspect="1" noEditPoints="1" noChangeArrowheads="1"/>
          </p:cNvSpPr>
          <p:nvPr/>
        </p:nvSpPr>
        <p:spPr bwMode="auto">
          <a:xfrm>
            <a:off x="5002213" y="4999038"/>
            <a:ext cx="3779837" cy="15113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99"/>
          </a:solidFill>
          <a:ln w="222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GB" sz="3200" b="1">
                <a:latin typeface="Times New Roman" pitchFamily="18" charset="0"/>
                <a:ea typeface="华文行楷" pitchFamily="2" charset="-122"/>
              </a:rPr>
              <a:t>同一种语言不同的机器</a:t>
            </a:r>
            <a:endParaRPr lang="en-GB" altLang="zh-CN" sz="3200" b="1"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102389D-C360-46F9-8D08-40A92F77947A}"/>
              </a:ext>
            </a:extLst>
          </p:cNvPr>
          <p:cNvSpPr/>
          <p:nvPr/>
        </p:nvSpPr>
        <p:spPr bwMode="auto">
          <a:xfrm>
            <a:off x="3845062" y="3290738"/>
            <a:ext cx="2455130" cy="170829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3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0826" y="1291658"/>
            <a:ext cx="8053586" cy="1347787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自展技术</a:t>
            </a:r>
            <a:r>
              <a:rPr lang="zh-CN" altLang="en-US" dirty="0">
                <a:latin typeface="宋体" pitchFamily="2" charset="-122"/>
              </a:rPr>
              <a:t>：用将要编译的语言编写编译器是很常见的一种方法。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2771775" y="2800350"/>
            <a:ext cx="3810000" cy="35814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latin typeface="Times New Roman" pitchFamily="18" charset="0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+L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+...+L</a:t>
            </a:r>
            <a:r>
              <a:rPr kumimoji="1" lang="en-US" altLang="zh-CN" sz="2400" b="1" baseline="-25000">
                <a:latin typeface="Times New Roman" pitchFamily="18" charset="0"/>
              </a:rPr>
              <a:t>n</a:t>
            </a: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</a:endParaRPr>
          </a:p>
          <a:p>
            <a:pPr algn="ctr"/>
            <a:endParaRPr kumimoji="1" lang="en-US" altLang="zh-CN" sz="2400" b="1">
              <a:latin typeface="Times New Roman" pitchFamily="18" charset="0"/>
            </a:endParaRPr>
          </a:p>
          <a:p>
            <a:pPr algn="ctr"/>
            <a:endParaRPr kumimoji="1" lang="en-US" altLang="zh-CN" sz="2400" b="1">
              <a:latin typeface="Times New Roman" pitchFamily="18" charset="0"/>
            </a:endParaRPr>
          </a:p>
          <a:p>
            <a:pPr algn="ctr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31785" name="Oval 41"/>
          <p:cNvSpPr>
            <a:spLocks noChangeArrowheads="1"/>
          </p:cNvSpPr>
          <p:nvPr/>
        </p:nvSpPr>
        <p:spPr bwMode="auto">
          <a:xfrm>
            <a:off x="3381375" y="3409950"/>
            <a:ext cx="2667000" cy="25146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baseline="-25000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…</a:t>
            </a:r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  <a:p>
            <a:pPr algn="ctr"/>
            <a:endParaRPr kumimoji="1" lang="en-US" altLang="zh-CN" sz="2400" b="1" baseline="-25000">
              <a:latin typeface="Times New Roman" pitchFamily="18" charset="0"/>
              <a:sym typeface="MT Extra" pitchFamily="18" charset="2"/>
            </a:endParaRP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3838575" y="3867150"/>
            <a:ext cx="1752600" cy="1676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latin typeface="Times New Roman" pitchFamily="18" charset="0"/>
              </a:rPr>
              <a:t>L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+L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  <a:p>
            <a:pPr algn="ctr">
              <a:defRPr/>
            </a:pPr>
            <a:endParaRPr kumimoji="1" lang="en-US" altLang="zh-CN" sz="2400" b="1" baseline="-25000">
              <a:latin typeface="Times New Roman" pitchFamily="18" charset="0"/>
            </a:endParaRPr>
          </a:p>
          <a:p>
            <a:pPr algn="ctr">
              <a:defRPr/>
            </a:pPr>
            <a:endParaRPr kumimoji="1" lang="en-US" altLang="zh-CN" sz="2400" b="1" baseline="-25000">
              <a:latin typeface="Times New Roman" pitchFamily="18" charset="0"/>
            </a:endParaRPr>
          </a:p>
          <a:p>
            <a:pPr algn="ctr">
              <a:defRPr/>
            </a:pPr>
            <a:endParaRPr kumimoji="1" lang="en-US" altLang="zh-CN" sz="2400" b="1" baseline="-25000">
              <a:latin typeface="Times New Roman" pitchFamily="18" charset="0"/>
            </a:endParaRPr>
          </a:p>
          <a:p>
            <a:pPr algn="ctr">
              <a:defRPr/>
            </a:pPr>
            <a:endParaRPr kumimoji="1" lang="en-US" altLang="zh-CN" sz="2400" b="1" baseline="-25000">
              <a:latin typeface="Times New Roman" pitchFamily="18" charset="0"/>
            </a:endParaRPr>
          </a:p>
          <a:p>
            <a:pPr algn="ctr">
              <a:defRPr/>
            </a:pPr>
            <a:endParaRPr kumimoji="1" lang="en-US" altLang="zh-CN" sz="2400" b="1" baseline="-25000">
              <a:latin typeface="Times New Roman" pitchFamily="18" charset="0"/>
            </a:endParaRPr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4295775" y="4324350"/>
            <a:ext cx="914400" cy="8382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L</a:t>
            </a:r>
            <a:r>
              <a:rPr kumimoji="1" lang="en-US" altLang="zh-CN" sz="2400" b="1" baseline="-25000" dirty="0">
                <a:latin typeface="Times New Roman" pitchFamily="18" charset="0"/>
              </a:rPr>
              <a:t>1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nimBg="1" autoUpdateAnimBg="0"/>
      <p:bldP spid="31785" grpId="0" animBg="1" autoUpdateAnimBg="0"/>
      <p:bldP spid="31783" grpId="0" animBg="1" autoUpdateAnimBg="0"/>
      <p:bldP spid="3178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6285"/>
            <a:ext cx="8568630" cy="1954439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latin typeface="宋体" pitchFamily="2" charset="-122"/>
              </a:rPr>
              <a:t>自展方法：用机器语言编写一个简单版的编译器，用来编译用自己写的编译程序源码生成新的更完善的编译器。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38450" y="5001344"/>
            <a:ext cx="2286000" cy="1524000"/>
            <a:chOff x="2592" y="2304"/>
            <a:chExt cx="1440" cy="960"/>
          </a:xfrm>
        </p:grpSpPr>
        <p:sp>
          <p:nvSpPr>
            <p:cNvPr id="48153" name="Rectangle 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8154" name="Freeform 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55" name="Rectangle 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H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8156" name="Rectangle 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 dirty="0">
                  <a:latin typeface="Times New Roman" pitchFamily="18" charset="0"/>
                </a:rPr>
                <a:t>H</a:t>
              </a:r>
              <a:r>
                <a:rPr kumimoji="1" lang="zh-CN" altLang="en-US" b="1" dirty="0"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14450" y="4239344"/>
            <a:ext cx="2286000" cy="1524000"/>
            <a:chOff x="2592" y="2304"/>
            <a:chExt cx="1440" cy="960"/>
          </a:xfrm>
        </p:grpSpPr>
        <p:sp>
          <p:nvSpPr>
            <p:cNvPr id="48149" name="Rectangle 1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8150" name="Freeform 1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51" name="Rectangle 1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H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8152" name="Rectangle 1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362450" y="4239344"/>
            <a:ext cx="2286000" cy="1524000"/>
            <a:chOff x="2592" y="2304"/>
            <a:chExt cx="1440" cy="960"/>
          </a:xfrm>
        </p:grpSpPr>
        <p:sp>
          <p:nvSpPr>
            <p:cNvPr id="48145" name="Rectangle 1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8146" name="Freeform 1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7" name="Rectangle 1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H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8148" name="Rectangle 1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838450" y="3477344"/>
            <a:ext cx="2286000" cy="1524000"/>
            <a:chOff x="2592" y="2304"/>
            <a:chExt cx="1440" cy="960"/>
          </a:xfrm>
        </p:grpSpPr>
        <p:sp>
          <p:nvSpPr>
            <p:cNvPr id="48141" name="Rectangle 20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 dirty="0">
                  <a:latin typeface="Times New Roman" pitchFamily="18" charset="0"/>
                </a:rPr>
                <a:t>A</a:t>
              </a:r>
              <a:r>
                <a:rPr kumimoji="1" lang="zh-CN" altLang="en-US" b="1" dirty="0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8142" name="Freeform 21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3" name="Rectangle 22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H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8144" name="Rectangle 23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886450" y="3477344"/>
            <a:ext cx="2286000" cy="1524000"/>
            <a:chOff x="2592" y="2304"/>
            <a:chExt cx="1440" cy="960"/>
          </a:xfrm>
        </p:grpSpPr>
        <p:sp>
          <p:nvSpPr>
            <p:cNvPr id="48137" name="Rectangle 25"/>
            <p:cNvSpPr>
              <a:spLocks noChangeArrowheads="1"/>
            </p:cNvSpPr>
            <p:nvPr/>
          </p:nvSpPr>
          <p:spPr bwMode="auto">
            <a:xfrm>
              <a:off x="268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>
                  <a:latin typeface="Times New Roman" pitchFamily="18" charset="0"/>
                </a:rPr>
                <a:t>语言</a:t>
              </a:r>
            </a:p>
          </p:txBody>
        </p:sp>
        <p:sp>
          <p:nvSpPr>
            <p:cNvPr id="48138" name="Freeform 26"/>
            <p:cNvSpPr>
              <a:spLocks/>
            </p:cNvSpPr>
            <p:nvPr/>
          </p:nvSpPr>
          <p:spPr bwMode="auto">
            <a:xfrm>
              <a:off x="2592" y="2304"/>
              <a:ext cx="1440" cy="960"/>
            </a:xfrm>
            <a:custGeom>
              <a:avLst/>
              <a:gdLst>
                <a:gd name="T0" fmla="*/ 0 w 1440"/>
                <a:gd name="T1" fmla="*/ 0 h 960"/>
                <a:gd name="T2" fmla="*/ 1440 w 1440"/>
                <a:gd name="T3" fmla="*/ 0 h 960"/>
                <a:gd name="T4" fmla="*/ 1440 w 1440"/>
                <a:gd name="T5" fmla="*/ 480 h 960"/>
                <a:gd name="T6" fmla="*/ 960 w 1440"/>
                <a:gd name="T7" fmla="*/ 480 h 960"/>
                <a:gd name="T8" fmla="*/ 960 w 1440"/>
                <a:gd name="T9" fmla="*/ 960 h 960"/>
                <a:gd name="T10" fmla="*/ 480 w 1440"/>
                <a:gd name="T11" fmla="*/ 960 h 960"/>
                <a:gd name="T12" fmla="*/ 480 w 1440"/>
                <a:gd name="T13" fmla="*/ 480 h 960"/>
                <a:gd name="T14" fmla="*/ 0 w 1440"/>
                <a:gd name="T15" fmla="*/ 480 h 960"/>
                <a:gd name="T16" fmla="*/ 0 w 1440"/>
                <a:gd name="T17" fmla="*/ 0 h 9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0"/>
                <a:gd name="T28" fmla="*/ 0 h 960"/>
                <a:gd name="T29" fmla="*/ 1440 w 1440"/>
                <a:gd name="T30" fmla="*/ 960 h 9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0" h="960">
                  <a:moveTo>
                    <a:pt x="0" y="0"/>
                  </a:moveTo>
                  <a:lnTo>
                    <a:pt x="1440" y="0"/>
                  </a:lnTo>
                  <a:lnTo>
                    <a:pt x="1440" y="480"/>
                  </a:lnTo>
                  <a:lnTo>
                    <a:pt x="960" y="480"/>
                  </a:lnTo>
                  <a:lnTo>
                    <a:pt x="960" y="960"/>
                  </a:lnTo>
                  <a:lnTo>
                    <a:pt x="480" y="960"/>
                  </a:lnTo>
                  <a:lnTo>
                    <a:pt x="480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39" name="Rectangle 27"/>
            <p:cNvSpPr>
              <a:spLocks noChangeArrowheads="1"/>
            </p:cNvSpPr>
            <p:nvPr/>
          </p:nvSpPr>
          <p:spPr bwMode="auto">
            <a:xfrm>
              <a:off x="3408" y="2400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b="1">
                  <a:latin typeface="Times New Roman" pitchFamily="18" charset="0"/>
                </a:rPr>
                <a:t>H</a:t>
              </a:r>
              <a:r>
                <a:rPr kumimoji="1" lang="zh-CN" altLang="en-US" b="1">
                  <a:latin typeface="Times New Roman" pitchFamily="18" charset="0"/>
                </a:rPr>
                <a:t>代码</a:t>
              </a:r>
            </a:p>
          </p:txBody>
        </p:sp>
        <p:sp>
          <p:nvSpPr>
            <p:cNvPr id="48140" name="Rectangle 28"/>
            <p:cNvSpPr>
              <a:spLocks noChangeArrowheads="1"/>
            </p:cNvSpPr>
            <p:nvPr/>
          </p:nvSpPr>
          <p:spPr bwMode="auto">
            <a:xfrm>
              <a:off x="3024" y="2928"/>
              <a:ext cx="57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0" rIns="0" anchor="ctr"/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b="1">
                  <a:solidFill>
                    <a:srgbClr val="3333CC"/>
                  </a:solidFill>
                  <a:latin typeface="Times New Roman" pitchFamily="18" charset="0"/>
                </a:rPr>
                <a:t>H</a:t>
              </a:r>
              <a:r>
                <a:rPr kumimoji="1" lang="zh-CN" altLang="en-US" b="1">
                  <a:solidFill>
                    <a:srgbClr val="3333CC"/>
                  </a:solidFill>
                  <a:latin typeface="Times New Roman" pitchFamily="18" charset="0"/>
                </a:rPr>
                <a:t>代码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0FCF1-4C2A-4106-B4B4-D6DDFA0C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2DFA9-C51B-4C7B-AB82-939FA033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如果机器</a:t>
            </a:r>
            <a:r>
              <a:rPr lang="en-US" altLang="zh-CN" dirty="0"/>
              <a:t>M</a:t>
            </a:r>
            <a:r>
              <a:rPr lang="zh-CN" altLang="en-US" dirty="0"/>
              <a:t>上已经有一个可以运行的</a:t>
            </a:r>
            <a:r>
              <a:rPr lang="en-US" altLang="zh-CN" dirty="0"/>
              <a:t>N</a:t>
            </a:r>
            <a:r>
              <a:rPr lang="zh-CN" altLang="en-US" dirty="0"/>
              <a:t>语言的编译器，那么如何生成一个可以在机器</a:t>
            </a:r>
            <a:r>
              <a:rPr lang="en-US" altLang="zh-CN" dirty="0"/>
              <a:t>M</a:t>
            </a:r>
            <a:r>
              <a:rPr lang="zh-CN" altLang="en-US" dirty="0"/>
              <a:t>上的</a:t>
            </a:r>
            <a:r>
              <a:rPr lang="en-US" altLang="zh-CN" dirty="0"/>
              <a:t>K</a:t>
            </a:r>
            <a:r>
              <a:rPr lang="zh-CN" altLang="en-US" dirty="0"/>
              <a:t>语言的编译程序？用</a:t>
            </a:r>
            <a:r>
              <a:rPr lang="en-US" altLang="zh-CN" dirty="0"/>
              <a:t>T</a:t>
            </a:r>
            <a:r>
              <a:rPr lang="zh-CN" altLang="en-US" dirty="0"/>
              <a:t>形图来表示。</a:t>
            </a:r>
          </a:p>
        </p:txBody>
      </p:sp>
    </p:spTree>
    <p:extLst>
      <p:ext uri="{BB962C8B-B14F-4D97-AF65-F5344CB8AC3E}">
        <p14:creationId xmlns:p14="http://schemas.microsoft.com/office/powerpoint/2010/main" val="488015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编译程序生成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705725" cy="792162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zh-CN" altLang="en-US">
                <a:latin typeface="宋体" pitchFamily="2" charset="-122"/>
              </a:rPr>
              <a:t>编译程序自动产生工具</a:t>
            </a:r>
            <a:endParaRPr lang="zh-CN" altLang="en-US">
              <a:latin typeface="黑体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827088" y="45085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kumimoji="1" lang="en-US" altLang="zh-CN" sz="2800" b="1" dirty="0">
                <a:latin typeface="+mn-lt"/>
                <a:ea typeface="+mn-ea"/>
              </a:rPr>
              <a:t>LEX  </a:t>
            </a:r>
            <a:r>
              <a:rPr kumimoji="1" lang="zh-CN" altLang="en-US" sz="2800" b="1" dirty="0">
                <a:latin typeface="+mn-lt"/>
                <a:ea typeface="+mn-ea"/>
              </a:rPr>
              <a:t>词法分析程序产生器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1" lang="en-US" altLang="zh-CN" sz="2800" b="1" dirty="0">
                <a:latin typeface="+mn-lt"/>
                <a:ea typeface="+mn-ea"/>
              </a:rPr>
              <a:t>YACC </a:t>
            </a:r>
            <a:r>
              <a:rPr kumimoji="1" lang="zh-CN" altLang="en-US" sz="2800" b="1" dirty="0">
                <a:latin typeface="+mn-lt"/>
                <a:ea typeface="+mn-ea"/>
              </a:rPr>
              <a:t>语法分析程序产生器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590925" y="2339975"/>
            <a:ext cx="2133600" cy="175260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编译程序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自动产生器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71525" y="2111375"/>
            <a:ext cx="2819400" cy="1066800"/>
            <a:chOff x="384" y="1872"/>
            <a:chExt cx="1776" cy="672"/>
          </a:xfrm>
        </p:grpSpPr>
        <p:sp>
          <p:nvSpPr>
            <p:cNvPr id="49166" name="Rectangle 8"/>
            <p:cNvSpPr>
              <a:spLocks noChangeArrowheads="1"/>
            </p:cNvSpPr>
            <p:nvPr/>
          </p:nvSpPr>
          <p:spPr bwMode="auto">
            <a:xfrm>
              <a:off x="432" y="1872"/>
              <a:ext cx="168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L</a:t>
              </a:r>
              <a:r>
                <a:rPr kumimoji="1" lang="zh-CN" altLang="en-US" sz="2800" b="1">
                  <a:latin typeface="Times New Roman" pitchFamily="18" charset="0"/>
                </a:rPr>
                <a:t>语言的语法描述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49167" name="Rectangle 9"/>
            <p:cNvSpPr>
              <a:spLocks noChangeArrowheads="1"/>
            </p:cNvSpPr>
            <p:nvPr/>
          </p:nvSpPr>
          <p:spPr bwMode="auto">
            <a:xfrm>
              <a:off x="432" y="2208"/>
              <a:ext cx="168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语义描述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49168" name="Line 12"/>
            <p:cNvSpPr>
              <a:spLocks noChangeShapeType="1"/>
            </p:cNvSpPr>
            <p:nvPr/>
          </p:nvSpPr>
          <p:spPr bwMode="auto">
            <a:xfrm>
              <a:off x="384" y="220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71525" y="3178175"/>
            <a:ext cx="2819400" cy="1066800"/>
            <a:chOff x="384" y="2640"/>
            <a:chExt cx="1776" cy="672"/>
          </a:xfrm>
        </p:grpSpPr>
        <p:sp>
          <p:nvSpPr>
            <p:cNvPr id="49163" name="Rectangle 10"/>
            <p:cNvSpPr>
              <a:spLocks noChangeArrowheads="1"/>
            </p:cNvSpPr>
            <p:nvPr/>
          </p:nvSpPr>
          <p:spPr bwMode="auto">
            <a:xfrm>
              <a:off x="432" y="2640"/>
              <a:ext cx="168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目标语言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49164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168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或机器描述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384" y="297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724525" y="2492375"/>
            <a:ext cx="2971800" cy="1447800"/>
            <a:chOff x="3504" y="2160"/>
            <a:chExt cx="1872" cy="912"/>
          </a:xfrm>
        </p:grpSpPr>
        <p:sp>
          <p:nvSpPr>
            <p:cNvPr id="49161" name="Line 14"/>
            <p:cNvSpPr>
              <a:spLocks noChangeShapeType="1"/>
            </p:cNvSpPr>
            <p:nvPr/>
          </p:nvSpPr>
          <p:spPr bwMode="auto">
            <a:xfrm>
              <a:off x="3504" y="25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9162" name="Rectangle 15"/>
            <p:cNvSpPr>
              <a:spLocks noChangeArrowheads="1"/>
            </p:cNvSpPr>
            <p:nvPr/>
          </p:nvSpPr>
          <p:spPr bwMode="auto">
            <a:xfrm>
              <a:off x="4368" y="2160"/>
              <a:ext cx="1008" cy="9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L</a:t>
              </a:r>
              <a:r>
                <a:rPr kumimoji="1" lang="zh-CN" altLang="zh-CN" sz="2800" b="1">
                  <a:latin typeface="Times New Roman" pitchFamily="18" charset="0"/>
                </a:rPr>
                <a:t>语言的</a:t>
              </a:r>
            </a:p>
            <a:p>
              <a:pPr algn="ctr"/>
              <a:r>
                <a:rPr kumimoji="1" lang="zh-CN" altLang="zh-CN" sz="2800" b="1">
                  <a:latin typeface="Times New Roman" pitchFamily="18" charset="0"/>
                </a:rPr>
                <a:t>编译程序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3" grpId="0" build="p" autoUpdateAnimBg="0"/>
      <p:bldP spid="327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什么是编译程序</a:t>
            </a:r>
          </a:p>
        </p:txBody>
      </p:sp>
      <p:grpSp>
        <p:nvGrpSpPr>
          <p:cNvPr id="13315" name="Group 22"/>
          <p:cNvGrpSpPr>
            <a:grpSpLocks/>
          </p:cNvGrpSpPr>
          <p:nvPr/>
        </p:nvGrpSpPr>
        <p:grpSpPr bwMode="auto">
          <a:xfrm>
            <a:off x="2362200" y="3505200"/>
            <a:ext cx="4267200" cy="2390775"/>
            <a:chOff x="816" y="2256"/>
            <a:chExt cx="2688" cy="1506"/>
          </a:xfrm>
        </p:grpSpPr>
        <p:sp>
          <p:nvSpPr>
            <p:cNvPr id="13317" name="Line 3"/>
            <p:cNvSpPr>
              <a:spLocks noChangeShapeType="1"/>
            </p:cNvSpPr>
            <p:nvPr/>
          </p:nvSpPr>
          <p:spPr bwMode="auto">
            <a:xfrm>
              <a:off x="1872" y="2592"/>
              <a:ext cx="6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816" y="2256"/>
              <a:ext cx="1008" cy="6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源语言程序</a:t>
              </a:r>
            </a:p>
          </p:txBody>
        </p:sp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960" cy="6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目标语言程序</a:t>
              </a:r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1776" y="3120"/>
              <a:ext cx="876" cy="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翻译</a:t>
              </a:r>
            </a:p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程序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4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824" y="2256"/>
              <a:ext cx="72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翻译</a:t>
              </a:r>
            </a:p>
          </p:txBody>
        </p:sp>
      </p:grpSp>
      <p:sp>
        <p:nvSpPr>
          <p:cNvPr id="13316" name="Text Box 21"/>
          <p:cNvSpPr txBox="1">
            <a:spLocks noChangeArrowheads="1"/>
          </p:cNvSpPr>
          <p:nvPr/>
        </p:nvSpPr>
        <p:spPr bwMode="auto">
          <a:xfrm>
            <a:off x="327881" y="1398587"/>
            <a:ext cx="8507288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翻译程序</a:t>
            </a:r>
            <a:r>
              <a:rPr kumimoji="1" lang="zh-CN" altLang="en-US" sz="2800" b="1" dirty="0">
                <a:latin typeface="+mn-ea"/>
                <a:ea typeface="+mn-ea"/>
              </a:rPr>
              <a:t>：把某一种语言程序</a:t>
            </a:r>
            <a:r>
              <a:rPr kumimoji="1" lang="en-US" altLang="zh-CN" sz="2800" b="1" dirty="0"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rgbClr val="3333CC"/>
                </a:solidFill>
                <a:latin typeface="+mn-ea"/>
                <a:ea typeface="+mn-ea"/>
              </a:rPr>
              <a:t>源语言程序</a:t>
            </a:r>
            <a:r>
              <a:rPr kumimoji="1" lang="en-US" altLang="zh-CN" sz="2800" b="1" dirty="0"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等价</a:t>
            </a:r>
            <a:r>
              <a:rPr kumimoji="1" lang="zh-CN" altLang="en-US" sz="2800" b="1" dirty="0">
                <a:latin typeface="+mn-ea"/>
                <a:ea typeface="+mn-ea"/>
              </a:rPr>
              <a:t>地转换成另一种语言程序</a:t>
            </a:r>
            <a:r>
              <a:rPr kumimoji="1" lang="en-US" altLang="zh-CN" sz="2800" b="1" dirty="0"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rgbClr val="3333CC"/>
                </a:solidFill>
                <a:latin typeface="+mn-ea"/>
                <a:ea typeface="+mn-ea"/>
              </a:rPr>
              <a:t>目标语言程序</a:t>
            </a:r>
            <a:r>
              <a:rPr kumimoji="1" lang="en-US" altLang="zh-CN" sz="2800" b="1" dirty="0"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latin typeface="+mn-ea"/>
                <a:ea typeface="+mn-ea"/>
              </a:rPr>
              <a:t>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什么是编译程序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03648" y="4509120"/>
            <a:ext cx="6477000" cy="1944688"/>
            <a:chOff x="768" y="1104"/>
            <a:chExt cx="4080" cy="1225"/>
          </a:xfrm>
          <a:solidFill>
            <a:schemeClr val="bg1"/>
          </a:solidFill>
        </p:grpSpPr>
        <p:sp>
          <p:nvSpPr>
            <p:cNvPr id="14341" name="Line 3"/>
            <p:cNvSpPr>
              <a:spLocks noChangeShapeType="1"/>
            </p:cNvSpPr>
            <p:nvPr/>
          </p:nvSpPr>
          <p:spPr bwMode="auto">
            <a:xfrm>
              <a:off x="1824" y="1488"/>
              <a:ext cx="672" cy="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768" y="1152"/>
              <a:ext cx="1008" cy="624"/>
            </a:xfrm>
            <a:prstGeom prst="rect">
              <a:avLst/>
            </a:prstGeom>
            <a:grpFill/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高级语言程序</a:t>
              </a:r>
            </a:p>
          </p:txBody>
        </p:sp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2496" y="1152"/>
              <a:ext cx="960" cy="666"/>
            </a:xfrm>
            <a:prstGeom prst="rect">
              <a:avLst/>
            </a:prstGeom>
            <a:grpFill/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机器语言程序</a:t>
              </a: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4032" y="1152"/>
              <a:ext cx="816" cy="666"/>
            </a:xfrm>
            <a:prstGeom prst="rect">
              <a:avLst/>
            </a:prstGeom>
            <a:grpFill/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4100"/>
                </a:spcBef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结果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1506" y="1968"/>
              <a:ext cx="1308" cy="361"/>
            </a:xfrm>
            <a:prstGeom prst="rect">
              <a:avLst/>
            </a:prstGeom>
            <a:grpFill/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编译程序</a:t>
              </a:r>
              <a:endParaRPr kumimoji="1"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3456" y="1488"/>
              <a:ext cx="576" cy="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V="1">
              <a:off x="2160" y="1488"/>
              <a:ext cx="0" cy="48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1776" y="1152"/>
              <a:ext cx="720" cy="3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翻译</a:t>
              </a:r>
            </a:p>
          </p:txBody>
        </p:sp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3360" y="1104"/>
              <a:ext cx="720" cy="4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运行</a:t>
              </a:r>
              <a:endParaRPr kumimoji="1" lang="zh-CN" altLang="en-US" b="1">
                <a:latin typeface="+mn-ea"/>
                <a:ea typeface="+mn-ea"/>
              </a:endParaRPr>
            </a:p>
          </p:txBody>
        </p:sp>
      </p:grpSp>
      <p:sp>
        <p:nvSpPr>
          <p:cNvPr id="14340" name="Text Box 13"/>
          <p:cNvSpPr txBox="1">
            <a:spLocks noChangeArrowheads="1"/>
          </p:cNvSpPr>
          <p:nvPr/>
        </p:nvSpPr>
        <p:spPr bwMode="auto">
          <a:xfrm>
            <a:off x="460673" y="1381125"/>
            <a:ext cx="8382000" cy="276383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编译程序</a:t>
            </a:r>
            <a:r>
              <a:rPr kumimoji="1"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(compiler)</a:t>
            </a:r>
            <a:r>
              <a:rPr kumimoji="1" lang="zh-CN" altLang="en-US" sz="2800" b="1" dirty="0">
                <a:latin typeface="+mn-lt"/>
                <a:ea typeface="+mn-ea"/>
              </a:rPr>
              <a:t>：</a:t>
            </a:r>
            <a:r>
              <a:rPr kumimoji="1" lang="en-US" altLang="zh-CN" sz="2800" b="1" dirty="0">
                <a:latin typeface="+mn-lt"/>
                <a:ea typeface="+mn-ea"/>
              </a:rPr>
              <a:t> </a:t>
            </a:r>
            <a:r>
              <a:rPr kumimoji="1" lang="zh-CN" altLang="en-US" sz="2800" b="1" dirty="0">
                <a:latin typeface="+mn-lt"/>
                <a:ea typeface="+mn-ea"/>
              </a:rPr>
              <a:t>把某一种</a:t>
            </a:r>
            <a:r>
              <a:rPr kumimoji="1" lang="zh-CN" altLang="en-US" sz="2800" b="1" dirty="0">
                <a:solidFill>
                  <a:srgbClr val="3333CC"/>
                </a:solidFill>
                <a:latin typeface="+mn-lt"/>
                <a:ea typeface="+mn-ea"/>
              </a:rPr>
              <a:t>高级语言程序</a:t>
            </a:r>
            <a:r>
              <a:rPr kumimoji="1" lang="zh-CN" altLang="en-US" sz="2800" b="1" dirty="0">
                <a:latin typeface="+mn-lt"/>
                <a:ea typeface="+mn-ea"/>
              </a:rPr>
              <a:t>等价地转换成另一种</a:t>
            </a:r>
            <a:r>
              <a:rPr kumimoji="1" lang="zh-CN" altLang="en-US" sz="2800" b="1" dirty="0">
                <a:solidFill>
                  <a:srgbClr val="3333CC"/>
                </a:solidFill>
                <a:latin typeface="+mn-lt"/>
                <a:ea typeface="+mn-ea"/>
              </a:rPr>
              <a:t>低级语言程序</a:t>
            </a:r>
            <a:r>
              <a:rPr kumimoji="1" lang="en-US" altLang="zh-CN" sz="2800" b="1" dirty="0">
                <a:latin typeface="+mn-lt"/>
                <a:ea typeface="+mn-ea"/>
              </a:rPr>
              <a:t>(</a:t>
            </a:r>
            <a:r>
              <a:rPr kumimoji="1" lang="zh-CN" altLang="en-US" sz="2800" b="1" dirty="0">
                <a:latin typeface="+mn-lt"/>
                <a:ea typeface="+mn-ea"/>
              </a:rPr>
              <a:t>如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汇编语言</a:t>
            </a:r>
            <a:r>
              <a:rPr kumimoji="1" lang="zh-CN" altLang="en-US" sz="2800" b="1" dirty="0">
                <a:latin typeface="+mn-lt"/>
                <a:ea typeface="+mn-ea"/>
              </a:rPr>
              <a:t>或</a:t>
            </a:r>
            <a:r>
              <a:rPr kumimoji="1"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机器语言</a:t>
            </a:r>
            <a:r>
              <a:rPr kumimoji="1" lang="zh-CN" altLang="en-US" sz="2800" b="1" dirty="0">
                <a:latin typeface="+mn-lt"/>
                <a:ea typeface="+mn-ea"/>
              </a:rPr>
              <a:t>程序</a:t>
            </a:r>
            <a:r>
              <a:rPr kumimoji="1" lang="en-US" altLang="zh-CN" sz="2800" b="1" dirty="0">
                <a:latin typeface="+mn-lt"/>
                <a:ea typeface="+mn-ea"/>
              </a:rPr>
              <a:t>)</a:t>
            </a:r>
            <a:r>
              <a:rPr kumimoji="1" lang="zh-CN" altLang="en-US" sz="2800" b="1" dirty="0">
                <a:latin typeface="+mn-lt"/>
                <a:ea typeface="+mn-ea"/>
              </a:rPr>
              <a:t>的程序。</a:t>
            </a:r>
            <a:endParaRPr kumimoji="1" lang="en-US" altLang="zh-CN" sz="2800" b="1" dirty="0">
              <a:latin typeface="+mn-lt"/>
              <a:ea typeface="+mn-ea"/>
            </a:endParaRPr>
          </a:p>
          <a:p>
            <a:pPr marL="514350" indent="-51435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dirty="0">
                <a:latin typeface="+mn-lt"/>
                <a:ea typeface="+mn-ea"/>
              </a:rPr>
              <a:t>诊断编译程序		优化编译程序</a:t>
            </a:r>
          </a:p>
          <a:p>
            <a:pPr marL="476250" lvl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kumimoji="1" lang="zh-CN" altLang="en-US" sz="2800" b="1" dirty="0">
                <a:latin typeface="+mn-lt"/>
                <a:ea typeface="+mn-ea"/>
              </a:rPr>
              <a:t>交叉编译程序		可变目标编译程序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什么是编译程序</a:t>
            </a:r>
          </a:p>
        </p:txBody>
      </p:sp>
      <p:sp>
        <p:nvSpPr>
          <p:cNvPr id="15363" name="Text Box 13"/>
          <p:cNvSpPr txBox="1">
            <a:spLocks noChangeArrowheads="1"/>
          </p:cNvSpPr>
          <p:nvPr/>
        </p:nvSpPr>
        <p:spPr bwMode="auto">
          <a:xfrm>
            <a:off x="342900" y="1434828"/>
            <a:ext cx="8382000" cy="14901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Wingdings" panose="05000000000000000000" pitchFamily="2" charset="2"/>
              <a:buChar char="v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解释程序</a:t>
            </a:r>
            <a:r>
              <a:rPr kumimoji="1" lang="zh-CN" altLang="en-US" sz="2800" b="1" dirty="0">
                <a:latin typeface="+mn-ea"/>
                <a:ea typeface="+mn-ea"/>
              </a:rPr>
              <a:t>：把源语言写的源程序作为输入，但不产生目标程序，而是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边解释边执行</a:t>
            </a:r>
            <a:r>
              <a:rPr kumimoji="1" lang="zh-CN" altLang="en-US" sz="2800" b="1" dirty="0">
                <a:latin typeface="+mn-ea"/>
                <a:ea typeface="+mn-ea"/>
              </a:rPr>
              <a:t>源程序本身。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63688" y="3429000"/>
            <a:ext cx="5075238" cy="2157413"/>
            <a:chOff x="912" y="2784"/>
            <a:chExt cx="3197" cy="1359"/>
          </a:xfrm>
        </p:grpSpPr>
        <p:sp>
          <p:nvSpPr>
            <p:cNvPr id="15365" name="Rectangle 15"/>
            <p:cNvSpPr>
              <a:spLocks noChangeArrowheads="1"/>
            </p:cNvSpPr>
            <p:nvPr/>
          </p:nvSpPr>
          <p:spPr bwMode="auto">
            <a:xfrm>
              <a:off x="912" y="2928"/>
              <a:ext cx="894" cy="3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600"/>
                </a:spcBef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源程序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5366" name="Rectangle 16"/>
            <p:cNvSpPr>
              <a:spLocks noChangeArrowheads="1"/>
            </p:cNvSpPr>
            <p:nvPr/>
          </p:nvSpPr>
          <p:spPr bwMode="auto">
            <a:xfrm>
              <a:off x="3168" y="2928"/>
              <a:ext cx="941" cy="3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600"/>
                </a:spcBef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结果</a:t>
              </a:r>
              <a:endParaRPr kumimoji="1"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15367" name="Rectangle 17"/>
            <p:cNvSpPr>
              <a:spLocks noChangeArrowheads="1"/>
            </p:cNvSpPr>
            <p:nvPr/>
          </p:nvSpPr>
          <p:spPr bwMode="auto">
            <a:xfrm>
              <a:off x="2208" y="3456"/>
              <a:ext cx="720" cy="6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9999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解释</a:t>
              </a:r>
            </a:p>
            <a:p>
              <a:pPr algn="ctr">
                <a:defRPr/>
              </a:pPr>
              <a:r>
                <a:rPr kumimoji="1" lang="zh-CN" altLang="en-US" sz="2800" b="1" dirty="0">
                  <a:latin typeface="+mn-ea"/>
                  <a:ea typeface="+mn-ea"/>
                </a:rPr>
                <a:t>程序</a:t>
              </a:r>
              <a:endParaRPr kumimoji="1"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15368" name="Line 18"/>
            <p:cNvSpPr>
              <a:spLocks noChangeShapeType="1"/>
            </p:cNvSpPr>
            <p:nvPr/>
          </p:nvSpPr>
          <p:spPr bwMode="auto">
            <a:xfrm>
              <a:off x="1824" y="3168"/>
              <a:ext cx="131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369" name="Line 19"/>
            <p:cNvSpPr>
              <a:spLocks noChangeShapeType="1"/>
            </p:cNvSpPr>
            <p:nvPr/>
          </p:nvSpPr>
          <p:spPr bwMode="auto">
            <a:xfrm flipV="1">
              <a:off x="2544" y="316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15370" name="Rectangle 20"/>
            <p:cNvSpPr>
              <a:spLocks noChangeArrowheads="1"/>
            </p:cNvSpPr>
            <p:nvPr/>
          </p:nvSpPr>
          <p:spPr bwMode="auto">
            <a:xfrm>
              <a:off x="2208" y="2784"/>
              <a:ext cx="72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latin typeface="+mn-ea"/>
                  <a:ea typeface="+mn-ea"/>
                </a:rPr>
                <a:t>解释执行</a:t>
              </a:r>
              <a:endParaRPr kumimoji="1" lang="zh-CN" altLang="en-US" sz="24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kumimoji="1" lang="zh-CN" altLang="en-US"/>
              <a:t>编译程序 </a:t>
            </a:r>
            <a:r>
              <a:rPr kumimoji="1" lang="en-US" altLang="zh-CN"/>
              <a:t>vs. </a:t>
            </a:r>
            <a:r>
              <a:rPr kumimoji="1" lang="zh-CN" altLang="en-US"/>
              <a:t>解释程序</a:t>
            </a:r>
          </a:p>
        </p:txBody>
      </p:sp>
      <p:pic>
        <p:nvPicPr>
          <p:cNvPr id="72717" name="Picture 13" descr="j019538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59563" y="2060575"/>
            <a:ext cx="1443037" cy="1473200"/>
          </a:xfrm>
          <a:noFill/>
        </p:spPr>
      </p:pic>
      <p:pic>
        <p:nvPicPr>
          <p:cNvPr id="72711" name="Picture 7" descr="j029198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27088" y="1884363"/>
            <a:ext cx="1527175" cy="1616075"/>
          </a:xfrm>
          <a:noFill/>
        </p:spPr>
      </p:pic>
      <p:pic>
        <p:nvPicPr>
          <p:cNvPr id="72719" name="Picture 15" descr="j030125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063680" y="4451350"/>
            <a:ext cx="1828800" cy="1565275"/>
          </a:xfrm>
          <a:noFill/>
        </p:spPr>
      </p:pic>
      <p:pic>
        <p:nvPicPr>
          <p:cNvPr id="72727" name="Picture 23" descr="BD0663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2060575"/>
            <a:ext cx="1512887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28" name="AutoShape 24"/>
          <p:cNvSpPr>
            <a:spLocks noChangeArrowheads="1"/>
          </p:cNvSpPr>
          <p:nvPr/>
        </p:nvSpPr>
        <p:spPr bwMode="auto">
          <a:xfrm>
            <a:off x="2771775" y="2819400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AutoShape 25"/>
          <p:cNvSpPr>
            <a:spLocks noChangeArrowheads="1"/>
          </p:cNvSpPr>
          <p:nvPr/>
        </p:nvSpPr>
        <p:spPr bwMode="auto">
          <a:xfrm>
            <a:off x="5580063" y="2747963"/>
            <a:ext cx="792162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0" name="Documents"/>
          <p:cNvSpPr>
            <a:spLocks noEditPoints="1" noChangeArrowheads="1"/>
          </p:cNvSpPr>
          <p:nvPr/>
        </p:nvSpPr>
        <p:spPr bwMode="auto">
          <a:xfrm>
            <a:off x="2771775" y="1739900"/>
            <a:ext cx="576263" cy="94456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731" name="Documents"/>
          <p:cNvSpPr>
            <a:spLocks noEditPoints="1" noChangeArrowheads="1"/>
          </p:cNvSpPr>
          <p:nvPr/>
        </p:nvSpPr>
        <p:spPr bwMode="auto">
          <a:xfrm>
            <a:off x="5724525" y="1739900"/>
            <a:ext cx="576263" cy="94456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72733" name="Picture 29" descr="j01953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581525"/>
            <a:ext cx="1474788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34" name="Picture 30" descr="j02919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586288"/>
            <a:ext cx="1560513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36" name="AutoShape 32"/>
          <p:cNvSpPr>
            <a:spLocks noChangeArrowheads="1"/>
          </p:cNvSpPr>
          <p:nvPr/>
        </p:nvSpPr>
        <p:spPr bwMode="auto">
          <a:xfrm>
            <a:off x="2700338" y="5521325"/>
            <a:ext cx="2438946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8" name="Documents"/>
          <p:cNvSpPr>
            <a:spLocks noEditPoints="1" noChangeArrowheads="1"/>
          </p:cNvSpPr>
          <p:nvPr/>
        </p:nvSpPr>
        <p:spPr bwMode="auto">
          <a:xfrm>
            <a:off x="4067944" y="4441825"/>
            <a:ext cx="576262" cy="944563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4067175" y="1452563"/>
            <a:ext cx="1027113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>
                <a:solidFill>
                  <a:srgbClr val="FF3300"/>
                </a:solidFill>
                <a:ea typeface="华文行楷" pitchFamily="2" charset="-122"/>
              </a:rPr>
              <a:t>编译</a:t>
            </a: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2699792" y="4294188"/>
            <a:ext cx="1027113" cy="5191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/>
            <a:r>
              <a:rPr kumimoji="1" lang="zh-CN" altLang="en-US" sz="2800" dirty="0">
                <a:solidFill>
                  <a:srgbClr val="FF3300"/>
                </a:solidFill>
                <a:ea typeface="华文行楷" pitchFamily="2" charset="-122"/>
              </a:rPr>
              <a:t>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tmFilter="0,0; .5, 1; 1, 1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10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0" tmFilter="0,0; .5, 1; 1, 1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27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736"/>
                  </p:tgtEl>
                </p:cond>
              </p:nextCondLst>
            </p:seq>
          </p:childTnLst>
        </p:cTn>
      </p:par>
    </p:tnLst>
    <p:bldLst>
      <p:bldP spid="72728" grpId="0" animBg="1"/>
      <p:bldP spid="72729" grpId="0" animBg="1"/>
      <p:bldP spid="72736" grpId="0" animBg="1"/>
      <p:bldP spid="72736" grpId="1" animBg="1"/>
      <p:bldP spid="72741" grpId="0"/>
      <p:bldP spid="727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语言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763713" y="5084763"/>
            <a:ext cx="51054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latin typeface="Times New Roman" pitchFamily="18" charset="0"/>
              </a:rPr>
              <a:t>操作系统平台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763713" y="3713163"/>
            <a:ext cx="5105400" cy="6858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Java</a:t>
            </a:r>
            <a:r>
              <a:rPr kumimoji="1" lang="zh-CN" altLang="en-US" sz="2800" b="1">
                <a:latin typeface="Times New Roman" pitchFamily="18" charset="0"/>
              </a:rPr>
              <a:t>虚拟机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zh-CN" altLang="en-US" sz="2800" b="1">
                <a:latin typeface="Times New Roman" pitchFamily="18" charset="0"/>
              </a:rPr>
              <a:t>解释器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763713" y="2341563"/>
            <a:ext cx="5105400" cy="685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Java</a:t>
            </a:r>
            <a:r>
              <a:rPr kumimoji="1" lang="zh-CN" altLang="en-US" sz="2800" b="1">
                <a:latin typeface="Times New Roman" pitchFamily="18" charset="0"/>
              </a:rPr>
              <a:t>编译器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25913" y="1655763"/>
            <a:ext cx="2971800" cy="685800"/>
            <a:chOff x="2736" y="1248"/>
            <a:chExt cx="1872" cy="432"/>
          </a:xfrm>
        </p:grpSpPr>
        <p:sp>
          <p:nvSpPr>
            <p:cNvPr id="39949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Rectangle 9"/>
            <p:cNvSpPr>
              <a:spLocks noChangeArrowheads="1"/>
            </p:cNvSpPr>
            <p:nvPr/>
          </p:nvSpPr>
          <p:spPr bwMode="auto">
            <a:xfrm>
              <a:off x="2880" y="1296"/>
              <a:ext cx="172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</a:rPr>
                <a:t>Java</a:t>
              </a:r>
              <a:r>
                <a:rPr kumimoji="1" lang="zh-CN" altLang="en-US" sz="2800" b="1">
                  <a:latin typeface="Times New Roman" pitchFamily="18" charset="0"/>
                </a:rPr>
                <a:t>源程序</a:t>
              </a:r>
              <a:r>
                <a:rPr kumimoji="1" lang="en-US" altLang="zh-CN" sz="2800" b="1">
                  <a:latin typeface="Times New Roman" pitchFamily="18" charset="0"/>
                </a:rPr>
                <a:t>(.java)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125913" y="3027363"/>
            <a:ext cx="3733800" cy="685800"/>
            <a:chOff x="2736" y="2112"/>
            <a:chExt cx="2352" cy="432"/>
          </a:xfrm>
        </p:grpSpPr>
        <p:sp>
          <p:nvSpPr>
            <p:cNvPr id="39947" name="Line 10"/>
            <p:cNvSpPr>
              <a:spLocks noChangeShapeType="1"/>
            </p:cNvSpPr>
            <p:nvPr/>
          </p:nvSpPr>
          <p:spPr bwMode="auto">
            <a:xfrm>
              <a:off x="2736" y="211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2880" y="2112"/>
              <a:ext cx="220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kumimoji="1" lang="en-US" altLang="zh-CN" sz="2800" b="1" dirty="0">
                  <a:latin typeface="Times New Roman" pitchFamily="18" charset="0"/>
                </a:rPr>
                <a:t>Java</a:t>
              </a:r>
              <a:r>
                <a:rPr kumimoji="1" lang="zh-CN" altLang="en-US" sz="2800" b="1" dirty="0">
                  <a:latin typeface="Times New Roman" pitchFamily="18" charset="0"/>
                </a:rPr>
                <a:t>虚拟机代码</a:t>
              </a:r>
              <a:r>
                <a:rPr kumimoji="1" lang="en-US" altLang="zh-CN" sz="2800" b="1" dirty="0">
                  <a:latin typeface="Times New Roman" pitchFamily="18" charset="0"/>
                </a:rPr>
                <a:t>(.class)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125913" y="4398963"/>
            <a:ext cx="1981200" cy="685800"/>
            <a:chOff x="2736" y="2976"/>
            <a:chExt cx="1248" cy="432"/>
          </a:xfrm>
        </p:grpSpPr>
        <p:sp>
          <p:nvSpPr>
            <p:cNvPr id="39945" name="Line 12"/>
            <p:cNvSpPr>
              <a:spLocks noChangeShapeType="1"/>
            </p:cNvSpPr>
            <p:nvPr/>
          </p:nvSpPr>
          <p:spPr bwMode="auto">
            <a:xfrm>
              <a:off x="2736" y="297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2880" y="2976"/>
              <a:ext cx="1104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解释执行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0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 autoUpdateAnimBg="0"/>
      <p:bldP spid="55302" grpId="0" animBg="1" autoUpdateAnimBg="0"/>
      <p:bldP spid="55303" grpId="0" animBg="1" autoUpdateAnimBg="0"/>
    </p:bld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1_3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1902</TotalTime>
  <Words>1768</Words>
  <Application>Microsoft Office PowerPoint</Application>
  <PresentationFormat>全屏显示(4:3)</PresentationFormat>
  <Paragraphs>477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主题4</vt:lpstr>
      <vt:lpstr>Microsoft Word 97-2003</vt:lpstr>
      <vt:lpstr>Document</vt:lpstr>
      <vt:lpstr>编 译 原 理</vt:lpstr>
      <vt:lpstr>课程考核</vt:lpstr>
      <vt:lpstr>第一章 引  论</vt:lpstr>
      <vt:lpstr>程序语言的发展</vt:lpstr>
      <vt:lpstr>什么是编译程序</vt:lpstr>
      <vt:lpstr>什么是编译程序</vt:lpstr>
      <vt:lpstr>什么是编译程序</vt:lpstr>
      <vt:lpstr>编译程序 vs. 解释程序</vt:lpstr>
      <vt:lpstr>JAVA语言</vt:lpstr>
      <vt:lpstr>编译过程</vt:lpstr>
      <vt:lpstr>编译过程</vt:lpstr>
      <vt:lpstr>词法扫描</vt:lpstr>
      <vt:lpstr>词法扫描</vt:lpstr>
      <vt:lpstr>语法分析</vt:lpstr>
      <vt:lpstr>语法树</vt:lpstr>
      <vt:lpstr>语义分析</vt:lpstr>
      <vt:lpstr>中间代码产生</vt:lpstr>
      <vt:lpstr>优化</vt:lpstr>
      <vt:lpstr>中间代码（一）</vt:lpstr>
      <vt:lpstr>转换后的等价代码（二）</vt:lpstr>
      <vt:lpstr>源代码优化</vt:lpstr>
      <vt:lpstr>目标代码优化</vt:lpstr>
      <vt:lpstr>目标代码产生</vt:lpstr>
      <vt:lpstr>可重新定位指令代码</vt:lpstr>
      <vt:lpstr>目标代码产生</vt:lpstr>
      <vt:lpstr>编译程序结构</vt:lpstr>
      <vt:lpstr>表格和表格管理</vt:lpstr>
      <vt:lpstr>例: PASCAL程序段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出错处理</vt:lpstr>
      <vt:lpstr>遍(pass)</vt:lpstr>
      <vt:lpstr>编译前端与后端</vt:lpstr>
      <vt:lpstr>编译程序与程序设计环境 </vt:lpstr>
      <vt:lpstr>编译程序生成</vt:lpstr>
      <vt:lpstr>编译程序生成</vt:lpstr>
      <vt:lpstr>T形图</vt:lpstr>
      <vt:lpstr>编译程序生成</vt:lpstr>
      <vt:lpstr>编译程序生成</vt:lpstr>
      <vt:lpstr>编译程序生成</vt:lpstr>
      <vt:lpstr>编译程序生成</vt:lpstr>
      <vt:lpstr>编译程序生成</vt:lpstr>
      <vt:lpstr>练习</vt:lpstr>
      <vt:lpstr>编译程序生成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118</cp:revision>
  <dcterms:created xsi:type="dcterms:W3CDTF">1999-05-06T08:46:27Z</dcterms:created>
  <dcterms:modified xsi:type="dcterms:W3CDTF">2019-02-26T03:43:40Z</dcterms:modified>
</cp:coreProperties>
</file>