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00"/>
  </p:notesMasterIdLst>
  <p:handoutMasterIdLst>
    <p:handoutMasterId r:id="rId101"/>
  </p:handoutMasterIdLst>
  <p:sldIdLst>
    <p:sldId id="393" r:id="rId2"/>
    <p:sldId id="256" r:id="rId3"/>
    <p:sldId id="257" r:id="rId4"/>
    <p:sldId id="258" r:id="rId5"/>
    <p:sldId id="394" r:id="rId6"/>
    <p:sldId id="259" r:id="rId7"/>
    <p:sldId id="319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70" r:id="rId17"/>
    <p:sldId id="271" r:id="rId18"/>
    <p:sldId id="272" r:id="rId19"/>
    <p:sldId id="395" r:id="rId20"/>
    <p:sldId id="396" r:id="rId21"/>
    <p:sldId id="397" r:id="rId22"/>
    <p:sldId id="398" r:id="rId23"/>
    <p:sldId id="399" r:id="rId24"/>
    <p:sldId id="401" r:id="rId25"/>
    <p:sldId id="402" r:id="rId26"/>
    <p:sldId id="408" r:id="rId27"/>
    <p:sldId id="279" r:id="rId28"/>
    <p:sldId id="358" r:id="rId29"/>
    <p:sldId id="281" r:id="rId30"/>
    <p:sldId id="282" r:id="rId31"/>
    <p:sldId id="312" r:id="rId32"/>
    <p:sldId id="283" r:id="rId33"/>
    <p:sldId id="392" r:id="rId34"/>
    <p:sldId id="460" r:id="rId35"/>
    <p:sldId id="451" r:id="rId36"/>
    <p:sldId id="449" r:id="rId37"/>
    <p:sldId id="450" r:id="rId38"/>
    <p:sldId id="406" r:id="rId39"/>
    <p:sldId id="403" r:id="rId40"/>
    <p:sldId id="404" r:id="rId41"/>
    <p:sldId id="405" r:id="rId42"/>
    <p:sldId id="456" r:id="rId43"/>
    <p:sldId id="457" r:id="rId44"/>
    <p:sldId id="407" r:id="rId45"/>
    <p:sldId id="284" r:id="rId46"/>
    <p:sldId id="285" r:id="rId47"/>
    <p:sldId id="286" r:id="rId48"/>
    <p:sldId id="314" r:id="rId49"/>
    <p:sldId id="452" r:id="rId50"/>
    <p:sldId id="453" r:id="rId51"/>
    <p:sldId id="454" r:id="rId52"/>
    <p:sldId id="455" r:id="rId53"/>
    <p:sldId id="458" r:id="rId54"/>
    <p:sldId id="459" r:id="rId55"/>
    <p:sldId id="287" r:id="rId56"/>
    <p:sldId id="288" r:id="rId57"/>
    <p:sldId id="289" r:id="rId58"/>
    <p:sldId id="423" r:id="rId59"/>
    <p:sldId id="417" r:id="rId60"/>
    <p:sldId id="419" r:id="rId61"/>
    <p:sldId id="420" r:id="rId62"/>
    <p:sldId id="421" r:id="rId63"/>
    <p:sldId id="422" r:id="rId64"/>
    <p:sldId id="424" r:id="rId65"/>
    <p:sldId id="290" r:id="rId66"/>
    <p:sldId id="425" r:id="rId67"/>
    <p:sldId id="409" r:id="rId68"/>
    <p:sldId id="410" r:id="rId69"/>
    <p:sldId id="426" r:id="rId70"/>
    <p:sldId id="427" r:id="rId71"/>
    <p:sldId id="428" r:id="rId72"/>
    <p:sldId id="429" r:id="rId73"/>
    <p:sldId id="430" r:id="rId74"/>
    <p:sldId id="374" r:id="rId75"/>
    <p:sldId id="304" r:id="rId76"/>
    <p:sldId id="431" r:id="rId77"/>
    <p:sldId id="305" r:id="rId78"/>
    <p:sldId id="306" r:id="rId79"/>
    <p:sldId id="307" r:id="rId80"/>
    <p:sldId id="378" r:id="rId81"/>
    <p:sldId id="308" r:id="rId82"/>
    <p:sldId id="432" r:id="rId83"/>
    <p:sldId id="434" r:id="rId84"/>
    <p:sldId id="359" r:id="rId85"/>
    <p:sldId id="362" r:id="rId86"/>
    <p:sldId id="435" r:id="rId87"/>
    <p:sldId id="375" r:id="rId88"/>
    <p:sldId id="433" r:id="rId89"/>
    <p:sldId id="441" r:id="rId90"/>
    <p:sldId id="442" r:id="rId91"/>
    <p:sldId id="443" r:id="rId92"/>
    <p:sldId id="444" r:id="rId93"/>
    <p:sldId id="437" r:id="rId94"/>
    <p:sldId id="438" r:id="rId95"/>
    <p:sldId id="445" r:id="rId96"/>
    <p:sldId id="446" r:id="rId97"/>
    <p:sldId id="447" r:id="rId98"/>
    <p:sldId id="448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3300"/>
    <a:srgbClr val="FFFF99"/>
    <a:srgbClr val="0000CC"/>
    <a:srgbClr val="FFFFCC"/>
    <a:srgbClr val="3366CC"/>
    <a:srgbClr val="339933"/>
    <a:srgbClr val="321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1058" autoAdjust="0"/>
  </p:normalViewPr>
  <p:slideViewPr>
    <p:cSldViewPr>
      <p:cViewPr varScale="1">
        <p:scale>
          <a:sx n="79" d="100"/>
          <a:sy n="79" d="100"/>
        </p:scale>
        <p:origin x="411" y="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*指的是多读入了一个不属于这个记号的字符需要回退，也可以用</a:t>
            </a:r>
            <a:r>
              <a:rPr lang="en-US" altLang="zh-CN" dirty="0"/>
              <a:t>[</a:t>
            </a:r>
            <a:r>
              <a:rPr lang="zh-CN" altLang="en-US" dirty="0"/>
              <a:t>其他</a:t>
            </a:r>
            <a:r>
              <a:rPr lang="en-US" altLang="zh-CN" dirty="0"/>
              <a:t>]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zh-CN" altLang="en-US" dirty="0"/>
              <a:t>出错状态没有画出来。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CEE83-8A2A-48C4-91B1-F00C976E2AE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96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CEE83-8A2A-48C4-91B1-F00C976E2AE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1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CEE83-8A2A-48C4-91B1-F00C976E2AEA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32572B4-D1BF-4DE4-A2AE-7B1DA38470E6}"/>
              </a:ext>
            </a:extLst>
          </p:cNvPr>
          <p:cNvSpPr/>
          <p:nvPr/>
        </p:nvSpPr>
        <p:spPr bwMode="auto">
          <a:xfrm>
            <a:off x="395536" y="1268759"/>
            <a:ext cx="8568630" cy="535327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词法分析器的结构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524000" y="2547392"/>
            <a:ext cx="1498600" cy="1119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1" lang="zh-CN" altLang="en-US" sz="3200" b="1">
                <a:latin typeface="宋体" pitchFamily="2" charset="-122"/>
              </a:rPr>
              <a:t>预处理子程序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2286000" y="2013992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590800" y="369039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524000" y="4376192"/>
            <a:ext cx="1562100" cy="714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CN" altLang="en-US" sz="3200" b="1">
                <a:latin typeface="Times New Roman" pitchFamily="18" charset="0"/>
              </a:rPr>
              <a:t>扫描器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572000" y="2394992"/>
            <a:ext cx="0" cy="5159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3657600" y="2928392"/>
            <a:ext cx="2438400" cy="7000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1" lang="zh-CN" altLang="en-US" sz="3200" b="1">
                <a:latin typeface="宋体" pitchFamily="2" charset="-122"/>
              </a:rPr>
              <a:t>输入缓冲区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15369" name="Freeform 14"/>
          <p:cNvSpPr>
            <a:spLocks/>
          </p:cNvSpPr>
          <p:nvPr/>
        </p:nvSpPr>
        <p:spPr bwMode="auto">
          <a:xfrm>
            <a:off x="6934200" y="2928392"/>
            <a:ext cx="1295400" cy="609600"/>
          </a:xfrm>
          <a:custGeom>
            <a:avLst/>
            <a:gdLst>
              <a:gd name="T0" fmla="*/ 349596068 w 1200"/>
              <a:gd name="T1" fmla="*/ 0 h 542"/>
              <a:gd name="T2" fmla="*/ 0 w 1200"/>
              <a:gd name="T3" fmla="*/ 685631264 h 542"/>
              <a:gd name="T4" fmla="*/ 1048788068 w 1200"/>
              <a:gd name="T5" fmla="*/ 685631264 h 542"/>
              <a:gd name="T6" fmla="*/ 1398384271 w 1200"/>
              <a:gd name="T7" fmla="*/ 0 h 542"/>
              <a:gd name="T8" fmla="*/ 349596068 w 1200"/>
              <a:gd name="T9" fmla="*/ 0 h 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542"/>
              <a:gd name="T17" fmla="*/ 1200 w 1200"/>
              <a:gd name="T18" fmla="*/ 542 h 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096000" y="3233192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3048000" y="3156992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3733800" y="4452392"/>
            <a:ext cx="2362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1" lang="zh-CN" altLang="en-US" sz="3200" b="1">
                <a:latin typeface="宋体" pitchFamily="2" charset="-122"/>
              </a:rPr>
              <a:t>扫描缓冲区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438400" y="5138192"/>
            <a:ext cx="0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1905000" y="369039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1676400" y="5671592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单词符号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953000" y="2394992"/>
            <a:ext cx="12192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输入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096000" y="2623592"/>
            <a:ext cx="11430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列表</a:t>
            </a: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048000" y="3537992"/>
            <a:ext cx="1905000" cy="914400"/>
          </a:xfrm>
          <a:custGeom>
            <a:avLst/>
            <a:gdLst>
              <a:gd name="T0" fmla="*/ 0 w 1200"/>
              <a:gd name="T1" fmla="*/ 0 h 624"/>
              <a:gd name="T2" fmla="*/ 725804903 w 1200"/>
              <a:gd name="T3" fmla="*/ 0 h 624"/>
              <a:gd name="T4" fmla="*/ 725804903 w 1200"/>
              <a:gd name="T5" fmla="*/ 824583690 h 624"/>
              <a:gd name="T6" fmla="*/ 2147483647 w 1200"/>
              <a:gd name="T7" fmla="*/ 824583690 h 624"/>
              <a:gd name="T8" fmla="*/ 2147483647 w 1200"/>
              <a:gd name="T9" fmla="*/ 133994753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3124200" y="4757192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5380" name="Group 36"/>
          <p:cNvGrpSpPr>
            <a:grpSpLocks/>
          </p:cNvGrpSpPr>
          <p:nvPr/>
        </p:nvGrpSpPr>
        <p:grpSpPr bwMode="auto">
          <a:xfrm>
            <a:off x="4191000" y="1556792"/>
            <a:ext cx="685800" cy="838200"/>
            <a:chOff x="2640" y="1056"/>
            <a:chExt cx="432" cy="528"/>
          </a:xfrm>
        </p:grpSpPr>
        <p:sp>
          <p:nvSpPr>
            <p:cNvPr id="15381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8" grpId="0" animBg="1"/>
      <p:bldP spid="19471" grpId="0" animBg="1"/>
      <p:bldP spid="19472" grpId="0" animBg="1"/>
      <p:bldP spid="19476" grpId="0" animBg="1"/>
      <p:bldP spid="19477" grpId="0" animBg="1"/>
      <p:bldP spid="19478" grpId="0"/>
      <p:bldP spid="19479" grpId="0"/>
      <p:bldP spid="19480" grpId="0"/>
      <p:bldP spid="19482" grpId="0" animBg="1"/>
      <p:bldP spid="194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>
                <a:latin typeface="宋体" pitchFamily="2" charset="-122"/>
              </a:rPr>
              <a:t>输入、预处理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484312"/>
            <a:ext cx="8784976" cy="28087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输入串</a:t>
            </a:r>
            <a:r>
              <a:rPr lang="zh-CN" altLang="en-US" dirty="0">
                <a:latin typeface="宋体" pitchFamily="2" charset="-122"/>
              </a:rPr>
              <a:t>放在输入缓冲区中。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预处理</a:t>
            </a:r>
            <a:r>
              <a:rPr lang="zh-CN" altLang="en-US" dirty="0">
                <a:latin typeface="宋体" pitchFamily="2" charset="-122"/>
              </a:rPr>
              <a:t>：剔除无用的空白、跳格、回车和换行等编辑性字符；区分标号区、连接续行和给出句末符等。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单词符号的识别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超前搜索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642796" cy="468099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DO99K=1,10</a:t>
            </a:r>
            <a:r>
              <a:rPr lang="en-US" altLang="zh-CN" dirty="0"/>
              <a:t> 	  </a:t>
            </a:r>
            <a:r>
              <a:rPr lang="en-US" altLang="zh-CN" dirty="0">
                <a:solidFill>
                  <a:srgbClr val="FF0000"/>
                </a:solidFill>
              </a:rPr>
              <a:t>DO 99 K = 1,10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 DO99K=1.10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要搜索到</a:t>
            </a:r>
            <a:r>
              <a:rPr lang="en-US" altLang="zh-CN" dirty="0"/>
              <a:t>’,’</a:t>
            </a:r>
            <a:r>
              <a:rPr lang="zh-CN" altLang="en-US" dirty="0"/>
              <a:t>才能确定是循环而不是变量，</a:t>
            </a:r>
            <a:r>
              <a:rPr lang="en-US" altLang="zh-CN" dirty="0"/>
              <a:t> ’,’</a:t>
            </a:r>
            <a:r>
              <a:rPr lang="zh-CN" altLang="en-US" dirty="0"/>
              <a:t>既要参与确定</a:t>
            </a:r>
            <a:r>
              <a:rPr lang="en-US" altLang="zh-CN" dirty="0">
                <a:solidFill>
                  <a:srgbClr val="0000CC"/>
                </a:solidFill>
              </a:rPr>
              <a:t>DO99K=1</a:t>
            </a:r>
            <a:r>
              <a:rPr lang="zh-CN" altLang="en-US" dirty="0"/>
              <a:t>含义，又要参与后面单词符号的扫描，这就是</a:t>
            </a:r>
            <a:r>
              <a:rPr lang="zh-CN" altLang="en-US" dirty="0">
                <a:solidFill>
                  <a:srgbClr val="FF0000"/>
                </a:solidFill>
              </a:rPr>
              <a:t>超前搜索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82080" y="1247057"/>
            <a:ext cx="8280920" cy="542992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关键字识别</a:t>
            </a:r>
            <a:r>
              <a:rPr lang="en-US" altLang="zh-CN" dirty="0"/>
              <a:t>: </a:t>
            </a:r>
            <a:r>
              <a:rPr lang="zh-CN" altLang="en-US" dirty="0"/>
              <a:t>程序语言规定的保留字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标识符识别</a:t>
            </a:r>
            <a:r>
              <a:rPr lang="en-US" altLang="zh-CN" dirty="0"/>
              <a:t>: </a:t>
            </a:r>
            <a:r>
              <a:rPr lang="zh-CN" altLang="en-US" dirty="0"/>
              <a:t>字母开头的字母数字串，后跟界符或算符。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常数识别</a:t>
            </a:r>
            <a:r>
              <a:rPr lang="en-US" altLang="zh-CN" dirty="0"/>
              <a:t>: </a:t>
            </a:r>
            <a:r>
              <a:rPr lang="zh-CN" altLang="en-US" dirty="0"/>
              <a:t>识别出算术常数并将其转变为二进制内码表示。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算符和界符的识别</a:t>
            </a:r>
            <a:r>
              <a:rPr lang="zh-CN" altLang="en-US" dirty="0"/>
              <a:t>：把多个字符符合而成的算符和界符拼合成一个单一单词符号。</a:t>
            </a:r>
            <a:r>
              <a:rPr lang="en-US" altLang="zh-CN" dirty="0"/>
              <a:t>:=</a:t>
            </a:r>
            <a:r>
              <a:rPr lang="zh-CN" altLang="en-US" dirty="0"/>
              <a:t>， **， </a:t>
            </a:r>
            <a:r>
              <a:rPr lang="en-US" altLang="zh-CN" dirty="0"/>
              <a:t>.EQ. </a:t>
            </a:r>
            <a:r>
              <a:rPr lang="zh-CN" altLang="en-US" dirty="0"/>
              <a:t>， 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最长子串原则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077200" cy="914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单词识别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noProof="1">
                <a:latin typeface="宋体" pitchFamily="2" charset="-122"/>
              </a:rPr>
              <a:t>状态转换图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7497" y="1484784"/>
            <a:ext cx="5309316" cy="57606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/>
            <a:r>
              <a:rPr lang="zh-CN" altLang="en-US" noProof="1"/>
              <a:t>状态转换图是一张</a:t>
            </a:r>
            <a:r>
              <a:rPr lang="zh-CN" altLang="en-US" noProof="1">
                <a:solidFill>
                  <a:srgbClr val="FF0000"/>
                </a:solidFill>
              </a:rPr>
              <a:t>有限方向图</a:t>
            </a:r>
            <a:r>
              <a:rPr lang="zh-CN" altLang="en-US" noProof="1"/>
              <a:t>。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87497" y="2048596"/>
            <a:ext cx="5309316" cy="4267964"/>
          </a:xfrm>
          <a:prstGeom prst="rect">
            <a:avLst/>
          </a:prstGeom>
          <a:solidFill>
            <a:schemeClr val="bg1"/>
          </a:solidFill>
          <a:ln w="28575" cap="sq">
            <a:solidFill>
              <a:srgbClr val="9999FF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marL="288925" lvl="1" indent="-288925" eaLnBrk="0" hangingPunct="0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zh-CN" altLang="en-US" sz="2400" b="1" noProof="1">
                <a:latin typeface="+mn-lt"/>
                <a:ea typeface="+mn-ea"/>
              </a:rPr>
              <a:t>结点代表状态，用圆圈表示</a:t>
            </a:r>
            <a:r>
              <a:rPr kumimoji="1" lang="zh-CN" altLang="zh-CN" sz="2400" b="1" noProof="1">
                <a:latin typeface="+mn-lt"/>
                <a:ea typeface="+mn-ea"/>
              </a:rPr>
              <a:t>。</a:t>
            </a:r>
            <a:endParaRPr kumimoji="1" lang="zh-CN" altLang="en-US" sz="2400" b="1" noProof="1">
              <a:latin typeface="+mn-lt"/>
              <a:ea typeface="+mn-ea"/>
            </a:endParaRPr>
          </a:p>
          <a:p>
            <a:pPr marL="288925" indent="-288925" eaLnBrk="0" hangingPunct="0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zh-CN" altLang="en-US" sz="2400" b="1" noProof="1">
                <a:latin typeface="+mn-lt"/>
                <a:ea typeface="+mn-ea"/>
              </a:rPr>
              <a:t>状态之间用箭弧连结，箭弧上的标记(字符)代表射出结状态下可能出现的输入字符或字符类。</a:t>
            </a:r>
            <a:endParaRPr kumimoji="1" lang="en-US" altLang="zh-CN" sz="2400" b="1" noProof="1">
              <a:latin typeface="+mn-lt"/>
              <a:ea typeface="+mn-ea"/>
            </a:endParaRPr>
          </a:p>
          <a:p>
            <a:pPr marL="288925" indent="-288925" eaLnBrk="0" hangingPunct="0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kumimoji="1" lang="zh-CN" altLang="en-US" sz="2400" b="1" noProof="1">
                <a:latin typeface="+mn-lt"/>
                <a:ea typeface="+mn-ea"/>
              </a:rPr>
              <a:t>一张转换图只包含有限个状态，其中有一个为初态，至少要有一个终态</a:t>
            </a:r>
            <a:r>
              <a:rPr kumimoji="1" lang="en-US" altLang="zh-CN" sz="2400" b="1" noProof="1">
                <a:latin typeface="+mn-lt"/>
                <a:ea typeface="+mn-ea"/>
              </a:rPr>
              <a:t>(</a:t>
            </a:r>
            <a:r>
              <a:rPr kumimoji="1" lang="zh-CN" altLang="en-US" sz="2400" b="1" noProof="1">
                <a:latin typeface="+mn-lt"/>
                <a:ea typeface="+mn-ea"/>
              </a:rPr>
              <a:t>用双圈表示</a:t>
            </a:r>
            <a:r>
              <a:rPr kumimoji="1" lang="en-US" altLang="zh-CN" sz="2400" b="1" noProof="1">
                <a:latin typeface="+mn-lt"/>
                <a:ea typeface="+mn-ea"/>
              </a:rPr>
              <a:t>)</a:t>
            </a:r>
            <a:r>
              <a:rPr kumimoji="1" lang="zh-CN" altLang="en-US" sz="2400" b="1" noProof="1">
                <a:latin typeface="+mn-lt"/>
                <a:ea typeface="+mn-ea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78744-FD18-4E49-8AC6-5E0286256904}"/>
              </a:ext>
            </a:extLst>
          </p:cNvPr>
          <p:cNvSpPr txBox="1"/>
          <p:nvPr/>
        </p:nvSpPr>
        <p:spPr>
          <a:xfrm>
            <a:off x="5940152" y="4048846"/>
            <a:ext cx="2976675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从初态沿任意路径到达一个终态，将沿途的字符连接起来就是可以识别的串。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AF2555-2139-40B1-B728-E25780C94AB5}"/>
              </a:ext>
            </a:extLst>
          </p:cNvPr>
          <p:cNvGrpSpPr/>
          <p:nvPr/>
        </p:nvGrpSpPr>
        <p:grpSpPr>
          <a:xfrm>
            <a:off x="5884389" y="1612032"/>
            <a:ext cx="2936083" cy="1981200"/>
            <a:chOff x="5884389" y="1612032"/>
            <a:chExt cx="2936083" cy="19812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F94B6EB-B407-4AE2-8542-5F7ABD4A5AAE}"/>
                </a:ext>
              </a:extLst>
            </p:cNvPr>
            <p:cNvGrpSpPr/>
            <p:nvPr/>
          </p:nvGrpSpPr>
          <p:grpSpPr>
            <a:xfrm>
              <a:off x="5884389" y="1612032"/>
              <a:ext cx="2936083" cy="1981200"/>
              <a:chOff x="5884389" y="1612032"/>
              <a:chExt cx="2936083" cy="1981200"/>
            </a:xfrm>
          </p:grpSpPr>
          <p:grpSp>
            <p:nvGrpSpPr>
              <p:cNvPr id="3" name="Group 16"/>
              <p:cNvGrpSpPr>
                <a:grpSpLocks/>
              </p:cNvGrpSpPr>
              <p:nvPr/>
            </p:nvGrpSpPr>
            <p:grpSpPr bwMode="auto">
              <a:xfrm>
                <a:off x="7014095" y="1612032"/>
                <a:ext cx="1230313" cy="1676400"/>
                <a:chOff x="4305" y="1776"/>
                <a:chExt cx="775" cy="1056"/>
              </a:xfrm>
            </p:grpSpPr>
            <p:sp>
              <p:nvSpPr>
                <p:cNvPr id="31753" name="Line 8"/>
                <p:cNvSpPr>
                  <a:spLocks noChangeShapeType="1"/>
                </p:cNvSpPr>
                <p:nvPr/>
              </p:nvSpPr>
              <p:spPr bwMode="auto">
                <a:xfrm>
                  <a:off x="4305" y="2117"/>
                  <a:ext cx="76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lIns="144000" tIns="108000" rIns="108000" bIns="108000"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54" name="Line 9"/>
                <p:cNvSpPr>
                  <a:spLocks noChangeShapeType="1"/>
                </p:cNvSpPr>
                <p:nvPr/>
              </p:nvSpPr>
              <p:spPr bwMode="auto">
                <a:xfrm>
                  <a:off x="4305" y="2191"/>
                  <a:ext cx="775" cy="5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lIns="144000" tIns="108000" rIns="108000" bIns="108000"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55" name="Rectangle 10"/>
                <p:cNvSpPr>
                  <a:spLocks noChangeArrowheads="1"/>
                </p:cNvSpPr>
                <p:nvPr/>
              </p:nvSpPr>
              <p:spPr bwMode="auto">
                <a:xfrm>
                  <a:off x="4408" y="1776"/>
                  <a:ext cx="48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dirty="0">
                      <a:latin typeface="+mn-lt"/>
                      <a:ea typeface="+mn-ea"/>
                    </a:rPr>
                    <a:t>X</a:t>
                  </a:r>
                </a:p>
              </p:txBody>
            </p:sp>
            <p:sp>
              <p:nvSpPr>
                <p:cNvPr id="31756" name="Rectangle 11"/>
                <p:cNvSpPr>
                  <a:spLocks noChangeArrowheads="1"/>
                </p:cNvSpPr>
                <p:nvPr/>
              </p:nvSpPr>
              <p:spPr bwMode="auto">
                <a:xfrm>
                  <a:off x="4360" y="2496"/>
                  <a:ext cx="48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>
                      <a:latin typeface="+mn-lt"/>
                      <a:ea typeface="+mn-ea"/>
                    </a:rPr>
                    <a:t>Y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4F928D6-F0F8-4C36-90D3-AD707C876B57}"/>
                  </a:ext>
                </a:extLst>
              </p:cNvPr>
              <p:cNvGrpSpPr/>
              <p:nvPr/>
            </p:nvGrpSpPr>
            <p:grpSpPr>
              <a:xfrm>
                <a:off x="5884389" y="1916832"/>
                <a:ext cx="2936083" cy="1676400"/>
                <a:chOff x="5796136" y="1916832"/>
                <a:chExt cx="2936083" cy="1676400"/>
              </a:xfrm>
            </p:grpSpPr>
            <p:grpSp>
              <p:nvGrpSpPr>
                <p:cNvPr id="2" name="Group 15"/>
                <p:cNvGrpSpPr>
                  <a:grpSpLocks/>
                </p:cNvGrpSpPr>
                <p:nvPr/>
              </p:nvGrpSpPr>
              <p:grpSpPr bwMode="auto">
                <a:xfrm>
                  <a:off x="6306519" y="1916832"/>
                  <a:ext cx="2425700" cy="1676400"/>
                  <a:chOff x="3936" y="1968"/>
                  <a:chExt cx="1528" cy="1056"/>
                </a:xfrm>
              </p:grpSpPr>
              <p:sp>
                <p:nvSpPr>
                  <p:cNvPr id="3175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069" y="1968"/>
                    <a:ext cx="395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144000" tIns="108000" rIns="108000" bIns="108000"/>
                  <a:lstStyle/>
                  <a:p>
                    <a:pPr algn="just" eaLnBrk="0" hangingPunct="0">
                      <a:defRPr/>
                    </a:pPr>
                    <a:r>
                      <a:rPr kumimoji="1" lang="en-US" altLang="zh-CN" sz="2400" b="1" dirty="0">
                        <a:latin typeface="+mn-lt"/>
                        <a:ea typeface="+mn-ea"/>
                      </a:rPr>
                      <a:t>2</a:t>
                    </a:r>
                    <a:endParaRPr kumimoji="1" lang="en-US" altLang="zh-CN" sz="1600" b="1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75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968"/>
                    <a:ext cx="369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144000" tIns="108000" rIns="108000" bIns="108000"/>
                  <a:lstStyle/>
                  <a:p>
                    <a:pPr algn="just" eaLnBrk="0" hangingPunct="0">
                      <a:defRPr/>
                    </a:pPr>
                    <a:r>
                      <a:rPr kumimoji="1" lang="en-US" altLang="zh-CN" sz="2400" b="1" dirty="0">
                        <a:latin typeface="+mn-lt"/>
                        <a:ea typeface="+mn-ea"/>
                      </a:rPr>
                      <a:t>1</a:t>
                    </a:r>
                  </a:p>
                </p:txBody>
              </p:sp>
              <p:sp>
                <p:nvSpPr>
                  <p:cNvPr id="3175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5069" y="2639"/>
                    <a:ext cx="395" cy="38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144000" tIns="108000" rIns="108000" bIns="108000"/>
                  <a:lstStyle/>
                  <a:p>
                    <a:pPr algn="just" eaLnBrk="0" hangingPunct="0">
                      <a:defRPr/>
                    </a:pPr>
                    <a:r>
                      <a:rPr kumimoji="1" lang="en-US" altLang="zh-CN" sz="2400" b="1">
                        <a:latin typeface="+mn-lt"/>
                        <a:ea typeface="+mn-ea"/>
                      </a:rPr>
                      <a:t>3</a:t>
                    </a:r>
                    <a:endParaRPr kumimoji="1" lang="en-US" altLang="zh-CN" b="1"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AD1D7F9A-8B01-4B22-9BC4-CAB14BCFA60A}"/>
                    </a:ext>
                  </a:extLst>
                </p:cNvPr>
                <p:cNvCxnSpPr>
                  <a:cxnSpLocks/>
                  <a:endCxn id="31758" idx="2"/>
                </p:cNvCxnSpPr>
                <p:nvPr/>
              </p:nvCxnSpPr>
              <p:spPr bwMode="auto">
                <a:xfrm>
                  <a:off x="5796136" y="2221632"/>
                  <a:ext cx="510383" cy="0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0604F390-1E24-4E7F-A307-E8FAEE45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408" y="3033204"/>
              <a:ext cx="523841" cy="5105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108000" rIns="108000" bIns="108000"/>
            <a:lstStyle/>
            <a:p>
              <a:pPr algn="just" eaLnBrk="0" hangingPunct="0">
                <a:defRPr/>
              </a:pPr>
              <a:endParaRPr kumimoji="1" lang="en-US" altLang="zh-CN" b="1" dirty="0">
                <a:latin typeface="+mn-lt"/>
                <a:ea typeface="+mn-ea"/>
              </a:endParaRP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833A1F4-0E12-4529-8F19-B17AB143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408" y="1964439"/>
              <a:ext cx="523841" cy="5105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108000" rIns="108000" bIns="108000"/>
            <a:lstStyle/>
            <a:p>
              <a:pPr algn="just" eaLnBrk="0" hangingPunct="0">
                <a:defRPr/>
              </a:pPr>
              <a:endParaRPr kumimoji="1" lang="en-US" altLang="zh-CN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93" grpId="0" animBg="1" autoUpdateAnimBg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23850" y="548506"/>
            <a:ext cx="8568630" cy="576081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454400" y="5621858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noProof="1">
                <a:latin typeface="Times New Roman" pitchFamily="18" charset="0"/>
              </a:rPr>
              <a:t>识别标识符的状态转换图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2692400" y="4859858"/>
            <a:ext cx="635000" cy="573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/>
          <a:lstStyle/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4673600" y="4250258"/>
            <a:ext cx="457200" cy="609600"/>
          </a:xfrm>
          <a:custGeom>
            <a:avLst/>
            <a:gdLst>
              <a:gd name="T0" fmla="*/ 435483008 w 480"/>
              <a:gd name="T1" fmla="*/ 516128037 h 720"/>
              <a:gd name="T2" fmla="*/ 217741504 w 480"/>
              <a:gd name="T3" fmla="*/ 0 h 720"/>
              <a:gd name="T4" fmla="*/ 0 w 480"/>
              <a:gd name="T5" fmla="*/ 51612803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/>
          <a:lstStyle/>
          <a:p>
            <a:endParaRPr lang="zh-CN" alt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597400" y="4859858"/>
            <a:ext cx="635000" cy="573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/>
          <a:lstStyle/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2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6426200" y="4859858"/>
            <a:ext cx="635000" cy="573088"/>
          </a:xfrm>
          <a:prstGeom prst="ellipse">
            <a:avLst/>
          </a:prstGeom>
          <a:noFill/>
          <a:ln w="92075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/>
          <a:lstStyle/>
          <a:p>
            <a:pPr algn="just" eaLnBrk="0" hangingPunct="0"/>
            <a:r>
              <a:rPr kumimoji="1" lang="en-US" altLang="zh-CN" sz="2400" b="1">
                <a:latin typeface="Times New Roman" pitchFamily="18" charset="0"/>
              </a:rPr>
              <a:t>3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378200" y="5164658"/>
            <a:ext cx="12128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/>
          <a:lstStyle/>
          <a:p>
            <a:endParaRPr lang="zh-CN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207000" y="5164658"/>
            <a:ext cx="12128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/>
          <a:lstStyle/>
          <a:p>
            <a:endParaRPr lang="zh-CN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530600" y="4631258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字母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435600" y="4631258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其他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140200" y="3716858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字母或数字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6731000" y="4631258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*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3389313" y="3085108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noProof="1">
                <a:latin typeface="Times New Roman" pitchFamily="18" charset="0"/>
              </a:rPr>
              <a:t>识别</a:t>
            </a:r>
            <a:r>
              <a:rPr kumimoji="1" lang="zh-CN" altLang="en-US" sz="2400" b="1" noProof="1">
                <a:latin typeface="宋体" pitchFamily="2" charset="-122"/>
              </a:rPr>
              <a:t>整常数</a:t>
            </a:r>
            <a:r>
              <a:rPr kumimoji="1" lang="zh-CN" altLang="en-US" sz="2400" b="1" noProof="1">
                <a:latin typeface="Times New Roman" pitchFamily="18" charset="0"/>
              </a:rPr>
              <a:t>的状态转换图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627313" y="1256308"/>
            <a:ext cx="4648200" cy="1716087"/>
            <a:chOff x="1440" y="2544"/>
            <a:chExt cx="2928" cy="1081"/>
          </a:xfrm>
        </p:grpSpPr>
        <p:sp>
          <p:nvSpPr>
            <p:cNvPr id="20498" name="Oval 31"/>
            <p:cNvSpPr>
              <a:spLocks noChangeArrowheads="1"/>
            </p:cNvSpPr>
            <p:nvPr/>
          </p:nvSpPr>
          <p:spPr bwMode="auto">
            <a:xfrm>
              <a:off x="1440" y="3264"/>
              <a:ext cx="400" cy="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/>
            <a:lstStyle/>
            <a:p>
              <a:pPr algn="just" eaLnBrk="0" hangingPunct="0"/>
              <a:r>
                <a:rPr kumimoji="1" lang="en-US" altLang="zh-CN" sz="2400" b="1">
                  <a:latin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499" name="Freeform 32"/>
            <p:cNvSpPr>
              <a:spLocks/>
            </p:cNvSpPr>
            <p:nvPr/>
          </p:nvSpPr>
          <p:spPr bwMode="auto">
            <a:xfrm>
              <a:off x="2688" y="2880"/>
              <a:ext cx="288" cy="384"/>
            </a:xfrm>
            <a:custGeom>
              <a:avLst/>
              <a:gdLst>
                <a:gd name="T0" fmla="*/ 173 w 480"/>
                <a:gd name="T1" fmla="*/ 205 h 720"/>
                <a:gd name="T2" fmla="*/ 86 w 480"/>
                <a:gd name="T3" fmla="*/ 0 h 720"/>
                <a:gd name="T4" fmla="*/ 0 w 480"/>
                <a:gd name="T5" fmla="*/ 205 h 720"/>
                <a:gd name="T6" fmla="*/ 0 60000 65536"/>
                <a:gd name="T7" fmla="*/ 0 60000 65536"/>
                <a:gd name="T8" fmla="*/ 0 60000 65536"/>
                <a:gd name="T9" fmla="*/ 0 w 480"/>
                <a:gd name="T10" fmla="*/ 0 h 720"/>
                <a:gd name="T11" fmla="*/ 480 w 48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/>
            <a:lstStyle/>
            <a:p>
              <a:endParaRPr lang="zh-CN" altLang="en-US"/>
            </a:p>
          </p:txBody>
        </p:sp>
        <p:sp>
          <p:nvSpPr>
            <p:cNvPr id="20500" name="Oval 33"/>
            <p:cNvSpPr>
              <a:spLocks noChangeArrowheads="1"/>
            </p:cNvSpPr>
            <p:nvPr/>
          </p:nvSpPr>
          <p:spPr bwMode="auto">
            <a:xfrm>
              <a:off x="2640" y="3264"/>
              <a:ext cx="400" cy="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/>
            <a:lstStyle/>
            <a:p>
              <a:pPr algn="just" eaLnBrk="0" hangingPunct="0"/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501" name="Oval 34"/>
            <p:cNvSpPr>
              <a:spLocks noChangeArrowheads="1"/>
            </p:cNvSpPr>
            <p:nvPr/>
          </p:nvSpPr>
          <p:spPr bwMode="auto">
            <a:xfrm>
              <a:off x="3792" y="3264"/>
              <a:ext cx="400" cy="361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/>
            <a:lstStyle/>
            <a:p>
              <a:pPr algn="just" eaLnBrk="0" hangingPunct="0"/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502" name="Line 35"/>
            <p:cNvSpPr>
              <a:spLocks noChangeShapeType="1"/>
            </p:cNvSpPr>
            <p:nvPr/>
          </p:nvSpPr>
          <p:spPr bwMode="auto">
            <a:xfrm>
              <a:off x="1872" y="3456"/>
              <a:ext cx="7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/>
            <a:lstStyle/>
            <a:p>
              <a:endParaRPr lang="zh-CN" altLang="en-US"/>
            </a:p>
          </p:txBody>
        </p:sp>
        <p:sp>
          <p:nvSpPr>
            <p:cNvPr id="20503" name="Line 36"/>
            <p:cNvSpPr>
              <a:spLocks noChangeShapeType="1"/>
            </p:cNvSpPr>
            <p:nvPr/>
          </p:nvSpPr>
          <p:spPr bwMode="auto">
            <a:xfrm>
              <a:off x="3024" y="3456"/>
              <a:ext cx="7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/>
            <a:lstStyle/>
            <a:p>
              <a:endParaRPr lang="zh-CN" altLang="en-US"/>
            </a:p>
          </p:txBody>
        </p:sp>
        <p:sp>
          <p:nvSpPr>
            <p:cNvPr id="20504" name="Rectangle 37"/>
            <p:cNvSpPr>
              <a:spLocks noChangeArrowheads="1"/>
            </p:cNvSpPr>
            <p:nvPr/>
          </p:nvSpPr>
          <p:spPr bwMode="auto">
            <a:xfrm>
              <a:off x="1968" y="3120"/>
              <a:ext cx="4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20505" name="Rectangle 38"/>
            <p:cNvSpPr>
              <a:spLocks noChangeArrowheads="1"/>
            </p:cNvSpPr>
            <p:nvPr/>
          </p:nvSpPr>
          <p:spPr bwMode="auto">
            <a:xfrm>
              <a:off x="3168" y="3120"/>
              <a:ext cx="4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其他</a:t>
              </a:r>
            </a:p>
          </p:txBody>
        </p:sp>
        <p:sp>
          <p:nvSpPr>
            <p:cNvPr id="20506" name="Rectangle 39"/>
            <p:cNvSpPr>
              <a:spLocks noChangeArrowheads="1"/>
            </p:cNvSpPr>
            <p:nvPr/>
          </p:nvSpPr>
          <p:spPr bwMode="auto">
            <a:xfrm>
              <a:off x="2352" y="2544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20507" name="Rectangle 42"/>
            <p:cNvSpPr>
              <a:spLocks noChangeArrowheads="1"/>
            </p:cNvSpPr>
            <p:nvPr/>
          </p:nvSpPr>
          <p:spPr bwMode="auto">
            <a:xfrm>
              <a:off x="4032" y="3168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21549" name="Rectangle 45"/>
          <p:cNvSpPr>
            <a:spLocks noGrp="1" noChangeArrowheads="1"/>
          </p:cNvSpPr>
          <p:nvPr>
            <p:ph idx="1"/>
          </p:nvPr>
        </p:nvSpPr>
        <p:spPr>
          <a:xfrm>
            <a:off x="323850" y="702270"/>
            <a:ext cx="8437563" cy="709613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一个状态转换图可用于识别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</a:rPr>
              <a:t>或接受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宋体" pitchFamily="2" charset="-122"/>
              </a:rPr>
              <a:t>一定的字符串。</a:t>
            </a:r>
            <a:endParaRPr lang="zh-CN" altLang="en-US" noProof="1">
              <a:latin typeface="宋体" pitchFamily="2" charset="-122"/>
            </a:endParaRPr>
          </a:p>
        </p:txBody>
      </p:sp>
      <p:sp>
        <p:nvSpPr>
          <p:cNvPr id="21553" name="AutoShape 49"/>
          <p:cNvSpPr>
            <a:spLocks noChangeArrowheads="1"/>
          </p:cNvSpPr>
          <p:nvPr/>
        </p:nvSpPr>
        <p:spPr bwMode="auto">
          <a:xfrm>
            <a:off x="2124075" y="2551708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4" name="AutoShape 50"/>
          <p:cNvSpPr>
            <a:spLocks noChangeArrowheads="1"/>
          </p:cNvSpPr>
          <p:nvPr/>
        </p:nvSpPr>
        <p:spPr bwMode="auto">
          <a:xfrm>
            <a:off x="2195513" y="4990033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0" grpId="0" autoUpdateAnimBg="0"/>
      <p:bldP spid="21517" grpId="0" animBg="1"/>
      <p:bldP spid="21522" grpId="0" animBg="1"/>
      <p:bldP spid="21522" grpId="1" animBg="1"/>
      <p:bldP spid="21523" grpId="0" animBg="1"/>
      <p:bldP spid="21524" grpId="0" animBg="1"/>
      <p:bldP spid="21525" grpId="0" animBg="1"/>
      <p:bldP spid="21526" grpId="0" animBg="1"/>
      <p:bldP spid="21527" grpId="0"/>
      <p:bldP spid="21528" grpId="0"/>
      <p:bldP spid="21529" grpId="0"/>
      <p:bldP spid="21545" grpId="0"/>
      <p:bldP spid="21544" grpId="0" autoUpdateAnimBg="0"/>
      <p:bldP spid="21549" grpId="0" build="p" autoUpdateAnimBg="0"/>
      <p:bldP spid="21553" grpId="0" animBg="1"/>
      <p:bldP spid="215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7CD4-5F3A-426E-AFBB-406B1B3F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7FFD3-E36F-4B92-B485-D002C8CC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446" y="1628800"/>
            <a:ext cx="7704856" cy="439023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尝试画一画带符号整数的状态转换图。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如果有小数点呢？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画一个状态转换图识别一个</a:t>
            </a:r>
            <a:r>
              <a:rPr lang="en-US" altLang="zh-CN" dirty="0"/>
              <a:t>a</a:t>
            </a:r>
            <a:r>
              <a:rPr lang="zh-CN" altLang="en-US" dirty="0"/>
              <a:t>后面跟任意个</a:t>
            </a:r>
            <a:r>
              <a:rPr lang="en-US" altLang="zh-CN" dirty="0"/>
              <a:t>b</a:t>
            </a:r>
            <a:r>
              <a:rPr lang="zh-CN" altLang="en-US" dirty="0"/>
              <a:t>的串。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画一个状态转换图识别两个</a:t>
            </a:r>
            <a:r>
              <a:rPr lang="en-US" altLang="zh-CN" dirty="0"/>
              <a:t>a</a:t>
            </a:r>
            <a:r>
              <a:rPr lang="zh-CN" altLang="en-US" dirty="0"/>
              <a:t>中间有任意个</a:t>
            </a:r>
            <a:r>
              <a:rPr lang="en-US" altLang="zh-CN" dirty="0" err="1"/>
              <a:t>bc</a:t>
            </a:r>
            <a:r>
              <a:rPr lang="zh-CN" altLang="en-US" dirty="0"/>
              <a:t>的串。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 bwMode="auto">
          <a:xfrm>
            <a:off x="395536" y="332413"/>
            <a:ext cx="8352928" cy="619317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22530" name="Group 130"/>
          <p:cNvGrpSpPr>
            <a:grpSpLocks/>
          </p:cNvGrpSpPr>
          <p:nvPr/>
        </p:nvGrpSpPr>
        <p:grpSpPr bwMode="auto">
          <a:xfrm>
            <a:off x="1511300" y="620931"/>
            <a:ext cx="6121400" cy="5588000"/>
            <a:chOff x="521" y="263"/>
            <a:chExt cx="4174" cy="3711"/>
          </a:xfrm>
        </p:grpSpPr>
        <p:grpSp>
          <p:nvGrpSpPr>
            <p:cNvPr id="22531" name="Group 128"/>
            <p:cNvGrpSpPr>
              <a:grpSpLocks/>
            </p:cNvGrpSpPr>
            <p:nvPr/>
          </p:nvGrpSpPr>
          <p:grpSpPr bwMode="auto">
            <a:xfrm>
              <a:off x="839" y="263"/>
              <a:ext cx="3856" cy="3711"/>
              <a:chOff x="839" y="109"/>
              <a:chExt cx="3975" cy="4102"/>
            </a:xfrm>
          </p:grpSpPr>
          <p:sp>
            <p:nvSpPr>
              <p:cNvPr id="22533" name="Rectangle 9"/>
              <p:cNvSpPr>
                <a:spLocks noChangeArrowheads="1"/>
              </p:cNvSpPr>
              <p:nvPr/>
            </p:nvSpPr>
            <p:spPr bwMode="auto">
              <a:xfrm>
                <a:off x="2411" y="479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4" name="Rectangle 10"/>
              <p:cNvSpPr>
                <a:spLocks noChangeArrowheads="1"/>
              </p:cNvSpPr>
              <p:nvPr/>
            </p:nvSpPr>
            <p:spPr bwMode="auto">
              <a:xfrm>
                <a:off x="4409" y="479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2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5" name="Rectangle 11"/>
              <p:cNvSpPr>
                <a:spLocks noChangeArrowheads="1"/>
              </p:cNvSpPr>
              <p:nvPr/>
            </p:nvSpPr>
            <p:spPr bwMode="auto">
              <a:xfrm>
                <a:off x="2394" y="925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3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6" name="Rectangle 12"/>
              <p:cNvSpPr>
                <a:spLocks noChangeArrowheads="1"/>
              </p:cNvSpPr>
              <p:nvPr/>
            </p:nvSpPr>
            <p:spPr bwMode="auto">
              <a:xfrm>
                <a:off x="4409" y="935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4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7" name="Rectangle 13"/>
              <p:cNvSpPr>
                <a:spLocks noChangeArrowheads="1"/>
              </p:cNvSpPr>
              <p:nvPr/>
            </p:nvSpPr>
            <p:spPr bwMode="auto">
              <a:xfrm>
                <a:off x="2411" y="1324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5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8" name="Rectangle 14"/>
              <p:cNvSpPr>
                <a:spLocks noChangeArrowheads="1"/>
              </p:cNvSpPr>
              <p:nvPr/>
            </p:nvSpPr>
            <p:spPr bwMode="auto">
              <a:xfrm>
                <a:off x="2428" y="1733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6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39" name="Rectangle 15"/>
              <p:cNvSpPr>
                <a:spLocks noChangeArrowheads="1"/>
              </p:cNvSpPr>
              <p:nvPr/>
            </p:nvSpPr>
            <p:spPr bwMode="auto">
              <a:xfrm>
                <a:off x="2444" y="2151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7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0" name="Rectangle 16"/>
              <p:cNvSpPr>
                <a:spLocks noChangeArrowheads="1"/>
              </p:cNvSpPr>
              <p:nvPr/>
            </p:nvSpPr>
            <p:spPr bwMode="auto">
              <a:xfrm>
                <a:off x="4426" y="2161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8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1" name="Rectangle 17"/>
              <p:cNvSpPr>
                <a:spLocks noChangeArrowheads="1"/>
              </p:cNvSpPr>
              <p:nvPr/>
            </p:nvSpPr>
            <p:spPr bwMode="auto">
              <a:xfrm>
                <a:off x="4443" y="2578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9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2" name="Rectangle 18"/>
              <p:cNvSpPr>
                <a:spLocks noChangeArrowheads="1"/>
              </p:cNvSpPr>
              <p:nvPr/>
            </p:nvSpPr>
            <p:spPr bwMode="auto">
              <a:xfrm>
                <a:off x="2418" y="2757"/>
                <a:ext cx="132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10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3" name="Rectangle 19"/>
              <p:cNvSpPr>
                <a:spLocks noChangeArrowheads="1"/>
              </p:cNvSpPr>
              <p:nvPr/>
            </p:nvSpPr>
            <p:spPr bwMode="auto">
              <a:xfrm>
                <a:off x="2436" y="3195"/>
                <a:ext cx="132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11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4" name="Rectangle 20"/>
              <p:cNvSpPr>
                <a:spLocks noChangeArrowheads="1"/>
              </p:cNvSpPr>
              <p:nvPr/>
            </p:nvSpPr>
            <p:spPr bwMode="auto">
              <a:xfrm>
                <a:off x="2452" y="3604"/>
                <a:ext cx="132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12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5" name="Rectangle 21"/>
              <p:cNvSpPr>
                <a:spLocks noChangeArrowheads="1"/>
              </p:cNvSpPr>
              <p:nvPr/>
            </p:nvSpPr>
            <p:spPr bwMode="auto">
              <a:xfrm>
                <a:off x="2503" y="4031"/>
                <a:ext cx="132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13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6" name="Rectangle 22"/>
              <p:cNvSpPr>
                <a:spLocks noChangeArrowheads="1"/>
              </p:cNvSpPr>
              <p:nvPr/>
            </p:nvSpPr>
            <p:spPr bwMode="auto">
              <a:xfrm>
                <a:off x="1057" y="489"/>
                <a:ext cx="65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547" name="Oval 23"/>
              <p:cNvSpPr>
                <a:spLocks noChangeArrowheads="1"/>
              </p:cNvSpPr>
              <p:nvPr/>
            </p:nvSpPr>
            <p:spPr bwMode="auto">
              <a:xfrm>
                <a:off x="839" y="451"/>
                <a:ext cx="389" cy="20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Oval 24"/>
              <p:cNvSpPr>
                <a:spLocks noChangeArrowheads="1"/>
              </p:cNvSpPr>
              <p:nvPr/>
            </p:nvSpPr>
            <p:spPr bwMode="auto">
              <a:xfrm>
                <a:off x="2193" y="441"/>
                <a:ext cx="389" cy="20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Oval 25"/>
              <p:cNvSpPr>
                <a:spLocks noChangeArrowheads="1"/>
              </p:cNvSpPr>
              <p:nvPr/>
            </p:nvSpPr>
            <p:spPr bwMode="auto">
              <a:xfrm>
                <a:off x="2193" y="868"/>
                <a:ext cx="389" cy="20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Oval 26"/>
              <p:cNvSpPr>
                <a:spLocks noChangeArrowheads="1"/>
              </p:cNvSpPr>
              <p:nvPr/>
            </p:nvSpPr>
            <p:spPr bwMode="auto">
              <a:xfrm>
                <a:off x="2227" y="2094"/>
                <a:ext cx="389" cy="20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Oval 27"/>
              <p:cNvSpPr>
                <a:spLocks noChangeArrowheads="1"/>
              </p:cNvSpPr>
              <p:nvPr/>
            </p:nvSpPr>
            <p:spPr bwMode="auto">
              <a:xfrm>
                <a:off x="4207" y="432"/>
                <a:ext cx="390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Oval 28"/>
              <p:cNvSpPr>
                <a:spLocks noChangeArrowheads="1"/>
              </p:cNvSpPr>
              <p:nvPr/>
            </p:nvSpPr>
            <p:spPr bwMode="auto">
              <a:xfrm>
                <a:off x="4157" y="394"/>
                <a:ext cx="491" cy="26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Oval 29"/>
              <p:cNvSpPr>
                <a:spLocks noChangeArrowheads="1"/>
              </p:cNvSpPr>
              <p:nvPr/>
            </p:nvSpPr>
            <p:spPr bwMode="auto">
              <a:xfrm>
                <a:off x="4191" y="897"/>
                <a:ext cx="389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Oval 30"/>
              <p:cNvSpPr>
                <a:spLocks noChangeArrowheads="1"/>
              </p:cNvSpPr>
              <p:nvPr/>
            </p:nvSpPr>
            <p:spPr bwMode="auto">
              <a:xfrm>
                <a:off x="4140" y="859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Oval 31"/>
              <p:cNvSpPr>
                <a:spLocks noChangeArrowheads="1"/>
              </p:cNvSpPr>
              <p:nvPr/>
            </p:nvSpPr>
            <p:spPr bwMode="auto">
              <a:xfrm>
                <a:off x="2193" y="1267"/>
                <a:ext cx="389" cy="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Oval 32"/>
              <p:cNvSpPr>
                <a:spLocks noChangeArrowheads="1"/>
              </p:cNvSpPr>
              <p:nvPr/>
            </p:nvSpPr>
            <p:spPr bwMode="auto">
              <a:xfrm>
                <a:off x="2142" y="1229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Oval 33"/>
              <p:cNvSpPr>
                <a:spLocks noChangeArrowheads="1"/>
              </p:cNvSpPr>
              <p:nvPr/>
            </p:nvSpPr>
            <p:spPr bwMode="auto">
              <a:xfrm>
                <a:off x="2193" y="1685"/>
                <a:ext cx="389" cy="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Oval 34"/>
              <p:cNvSpPr>
                <a:spLocks noChangeArrowheads="1"/>
              </p:cNvSpPr>
              <p:nvPr/>
            </p:nvSpPr>
            <p:spPr bwMode="auto">
              <a:xfrm>
                <a:off x="2142" y="1647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Oval 35"/>
              <p:cNvSpPr>
                <a:spLocks noChangeArrowheads="1"/>
              </p:cNvSpPr>
              <p:nvPr/>
            </p:nvSpPr>
            <p:spPr bwMode="auto">
              <a:xfrm>
                <a:off x="4224" y="2122"/>
                <a:ext cx="390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Oval 36"/>
              <p:cNvSpPr>
                <a:spLocks noChangeArrowheads="1"/>
              </p:cNvSpPr>
              <p:nvPr/>
            </p:nvSpPr>
            <p:spPr bwMode="auto">
              <a:xfrm>
                <a:off x="4174" y="2084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Oval 37"/>
              <p:cNvSpPr>
                <a:spLocks noChangeArrowheads="1"/>
              </p:cNvSpPr>
              <p:nvPr/>
            </p:nvSpPr>
            <p:spPr bwMode="auto">
              <a:xfrm>
                <a:off x="4224" y="2540"/>
                <a:ext cx="390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Oval 38"/>
              <p:cNvSpPr>
                <a:spLocks noChangeArrowheads="1"/>
              </p:cNvSpPr>
              <p:nvPr/>
            </p:nvSpPr>
            <p:spPr bwMode="auto">
              <a:xfrm>
                <a:off x="4174" y="2502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Oval 39"/>
              <p:cNvSpPr>
                <a:spLocks noChangeArrowheads="1"/>
              </p:cNvSpPr>
              <p:nvPr/>
            </p:nvSpPr>
            <p:spPr bwMode="auto">
              <a:xfrm>
                <a:off x="2244" y="2720"/>
                <a:ext cx="389" cy="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Oval 40"/>
              <p:cNvSpPr>
                <a:spLocks noChangeArrowheads="1"/>
              </p:cNvSpPr>
              <p:nvPr/>
            </p:nvSpPr>
            <p:spPr bwMode="auto">
              <a:xfrm>
                <a:off x="2193" y="2682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Oval 41"/>
              <p:cNvSpPr>
                <a:spLocks noChangeArrowheads="1"/>
              </p:cNvSpPr>
              <p:nvPr/>
            </p:nvSpPr>
            <p:spPr bwMode="auto">
              <a:xfrm>
                <a:off x="2261" y="3167"/>
                <a:ext cx="389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Oval 42"/>
              <p:cNvSpPr>
                <a:spLocks noChangeArrowheads="1"/>
              </p:cNvSpPr>
              <p:nvPr/>
            </p:nvSpPr>
            <p:spPr bwMode="auto">
              <a:xfrm>
                <a:off x="2210" y="3129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Oval 43"/>
              <p:cNvSpPr>
                <a:spLocks noChangeArrowheads="1"/>
              </p:cNvSpPr>
              <p:nvPr/>
            </p:nvSpPr>
            <p:spPr bwMode="auto">
              <a:xfrm>
                <a:off x="2261" y="3575"/>
                <a:ext cx="389" cy="19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Oval 44"/>
              <p:cNvSpPr>
                <a:spLocks noChangeArrowheads="1"/>
              </p:cNvSpPr>
              <p:nvPr/>
            </p:nvSpPr>
            <p:spPr bwMode="auto">
              <a:xfrm>
                <a:off x="2210" y="3537"/>
                <a:ext cx="491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Oval 45"/>
              <p:cNvSpPr>
                <a:spLocks noChangeArrowheads="1"/>
              </p:cNvSpPr>
              <p:nvPr/>
            </p:nvSpPr>
            <p:spPr bwMode="auto">
              <a:xfrm>
                <a:off x="2328" y="3983"/>
                <a:ext cx="390" cy="2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Oval 46"/>
              <p:cNvSpPr>
                <a:spLocks noChangeArrowheads="1"/>
              </p:cNvSpPr>
              <p:nvPr/>
            </p:nvSpPr>
            <p:spPr bwMode="auto">
              <a:xfrm>
                <a:off x="2278" y="3945"/>
                <a:ext cx="490" cy="2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47"/>
              <p:cNvSpPr>
                <a:spLocks noChangeShapeType="1"/>
              </p:cNvSpPr>
              <p:nvPr/>
            </p:nvSpPr>
            <p:spPr bwMode="auto">
              <a:xfrm>
                <a:off x="1008" y="659"/>
                <a:ext cx="1" cy="34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48"/>
              <p:cNvSpPr>
                <a:spLocks noChangeShapeType="1"/>
              </p:cNvSpPr>
              <p:nvPr/>
            </p:nvSpPr>
            <p:spPr bwMode="auto">
              <a:xfrm flipH="1">
                <a:off x="1933" y="4107"/>
                <a:ext cx="328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Line 49"/>
              <p:cNvSpPr>
                <a:spLocks noChangeShapeType="1"/>
              </p:cNvSpPr>
              <p:nvPr/>
            </p:nvSpPr>
            <p:spPr bwMode="auto">
              <a:xfrm flipH="1" flipV="1">
                <a:off x="1931" y="4059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Line 50"/>
              <p:cNvSpPr>
                <a:spLocks noChangeShapeType="1"/>
              </p:cNvSpPr>
              <p:nvPr/>
            </p:nvSpPr>
            <p:spPr bwMode="auto">
              <a:xfrm>
                <a:off x="1008" y="4107"/>
                <a:ext cx="125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Line 51"/>
              <p:cNvSpPr>
                <a:spLocks noChangeShapeType="1"/>
              </p:cNvSpPr>
              <p:nvPr/>
            </p:nvSpPr>
            <p:spPr bwMode="auto">
              <a:xfrm flipH="1">
                <a:off x="1883" y="565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52"/>
              <p:cNvSpPr>
                <a:spLocks noChangeShapeType="1"/>
              </p:cNvSpPr>
              <p:nvPr/>
            </p:nvSpPr>
            <p:spPr bwMode="auto">
              <a:xfrm flipH="1" flipV="1">
                <a:off x="1880" y="517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Line 53"/>
              <p:cNvSpPr>
                <a:spLocks noChangeShapeType="1"/>
              </p:cNvSpPr>
              <p:nvPr/>
            </p:nvSpPr>
            <p:spPr bwMode="auto">
              <a:xfrm>
                <a:off x="1245" y="565"/>
                <a:ext cx="96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54"/>
              <p:cNvSpPr>
                <a:spLocks noChangeShapeType="1"/>
              </p:cNvSpPr>
              <p:nvPr/>
            </p:nvSpPr>
            <p:spPr bwMode="auto">
              <a:xfrm flipH="1">
                <a:off x="1866" y="973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Line 55"/>
              <p:cNvSpPr>
                <a:spLocks noChangeShapeType="1"/>
              </p:cNvSpPr>
              <p:nvPr/>
            </p:nvSpPr>
            <p:spPr bwMode="auto">
              <a:xfrm flipH="1" flipV="1">
                <a:off x="1863" y="925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Line 56"/>
              <p:cNvSpPr>
                <a:spLocks noChangeShapeType="1"/>
              </p:cNvSpPr>
              <p:nvPr/>
            </p:nvSpPr>
            <p:spPr bwMode="auto">
              <a:xfrm>
                <a:off x="1008" y="973"/>
                <a:ext cx="118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1" name="Line 57"/>
              <p:cNvSpPr>
                <a:spLocks noChangeShapeType="1"/>
              </p:cNvSpPr>
              <p:nvPr/>
            </p:nvSpPr>
            <p:spPr bwMode="auto">
              <a:xfrm flipH="1">
                <a:off x="1815" y="1362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2" name="Line 58"/>
              <p:cNvSpPr>
                <a:spLocks noChangeShapeType="1"/>
              </p:cNvSpPr>
              <p:nvPr/>
            </p:nvSpPr>
            <p:spPr bwMode="auto">
              <a:xfrm flipH="1" flipV="1">
                <a:off x="1812" y="1315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3" name="Line 59"/>
              <p:cNvSpPr>
                <a:spLocks noChangeShapeType="1"/>
              </p:cNvSpPr>
              <p:nvPr/>
            </p:nvSpPr>
            <p:spPr bwMode="auto">
              <a:xfrm>
                <a:off x="1008" y="1362"/>
                <a:ext cx="113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Line 60"/>
              <p:cNvSpPr>
                <a:spLocks noChangeShapeType="1"/>
              </p:cNvSpPr>
              <p:nvPr/>
            </p:nvSpPr>
            <p:spPr bwMode="auto">
              <a:xfrm flipH="1">
                <a:off x="1798" y="1780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61"/>
              <p:cNvSpPr>
                <a:spLocks noChangeShapeType="1"/>
              </p:cNvSpPr>
              <p:nvPr/>
            </p:nvSpPr>
            <p:spPr bwMode="auto">
              <a:xfrm flipH="1" flipV="1">
                <a:off x="1795" y="1733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Line 62"/>
              <p:cNvSpPr>
                <a:spLocks noChangeShapeType="1"/>
              </p:cNvSpPr>
              <p:nvPr/>
            </p:nvSpPr>
            <p:spPr bwMode="auto">
              <a:xfrm>
                <a:off x="1042" y="1780"/>
                <a:ext cx="108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Line 63"/>
              <p:cNvSpPr>
                <a:spLocks noChangeShapeType="1"/>
              </p:cNvSpPr>
              <p:nvPr/>
            </p:nvSpPr>
            <p:spPr bwMode="auto">
              <a:xfrm flipH="1">
                <a:off x="1916" y="2207"/>
                <a:ext cx="328" cy="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64"/>
              <p:cNvSpPr>
                <a:spLocks noChangeShapeType="1"/>
              </p:cNvSpPr>
              <p:nvPr/>
            </p:nvSpPr>
            <p:spPr bwMode="auto">
              <a:xfrm flipH="1" flipV="1">
                <a:off x="1914" y="2160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Line 65"/>
              <p:cNvSpPr>
                <a:spLocks noChangeShapeType="1"/>
              </p:cNvSpPr>
              <p:nvPr/>
            </p:nvSpPr>
            <p:spPr bwMode="auto">
              <a:xfrm>
                <a:off x="1025" y="2207"/>
                <a:ext cx="121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66"/>
              <p:cNvSpPr>
                <a:spLocks noChangeShapeType="1"/>
              </p:cNvSpPr>
              <p:nvPr/>
            </p:nvSpPr>
            <p:spPr bwMode="auto">
              <a:xfrm flipH="1">
                <a:off x="1849" y="2844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1" name="Line 67"/>
              <p:cNvSpPr>
                <a:spLocks noChangeShapeType="1"/>
              </p:cNvSpPr>
              <p:nvPr/>
            </p:nvSpPr>
            <p:spPr bwMode="auto">
              <a:xfrm flipH="1" flipV="1">
                <a:off x="1846" y="2796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2" name="Line 68"/>
              <p:cNvSpPr>
                <a:spLocks noChangeShapeType="1"/>
              </p:cNvSpPr>
              <p:nvPr/>
            </p:nvSpPr>
            <p:spPr bwMode="auto">
              <a:xfrm>
                <a:off x="1025" y="2844"/>
                <a:ext cx="115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3" name="Line 69"/>
              <p:cNvSpPr>
                <a:spLocks noChangeShapeType="1"/>
              </p:cNvSpPr>
              <p:nvPr/>
            </p:nvSpPr>
            <p:spPr bwMode="auto">
              <a:xfrm flipH="1">
                <a:off x="1899" y="3699"/>
                <a:ext cx="328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4" name="Line 70"/>
              <p:cNvSpPr>
                <a:spLocks noChangeShapeType="1"/>
              </p:cNvSpPr>
              <p:nvPr/>
            </p:nvSpPr>
            <p:spPr bwMode="auto">
              <a:xfrm flipH="1" flipV="1">
                <a:off x="1897" y="3651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5" name="Line 71"/>
              <p:cNvSpPr>
                <a:spLocks noChangeShapeType="1"/>
              </p:cNvSpPr>
              <p:nvPr/>
            </p:nvSpPr>
            <p:spPr bwMode="auto">
              <a:xfrm>
                <a:off x="1025" y="3699"/>
                <a:ext cx="12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6" name="Line 72"/>
              <p:cNvSpPr>
                <a:spLocks noChangeShapeType="1"/>
              </p:cNvSpPr>
              <p:nvPr/>
            </p:nvSpPr>
            <p:spPr bwMode="auto">
              <a:xfrm flipH="1">
                <a:off x="1866" y="3281"/>
                <a:ext cx="327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7" name="Line 73"/>
              <p:cNvSpPr>
                <a:spLocks noChangeShapeType="1"/>
              </p:cNvSpPr>
              <p:nvPr/>
            </p:nvSpPr>
            <p:spPr bwMode="auto">
              <a:xfrm flipH="1" flipV="1">
                <a:off x="1863" y="3233"/>
                <a:ext cx="33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8" name="Line 74"/>
              <p:cNvSpPr>
                <a:spLocks noChangeShapeType="1"/>
              </p:cNvSpPr>
              <p:nvPr/>
            </p:nvSpPr>
            <p:spPr bwMode="auto">
              <a:xfrm>
                <a:off x="1025" y="3281"/>
                <a:ext cx="116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9" name="Line 75"/>
              <p:cNvSpPr>
                <a:spLocks noChangeShapeType="1"/>
              </p:cNvSpPr>
              <p:nvPr/>
            </p:nvSpPr>
            <p:spPr bwMode="auto">
              <a:xfrm flipH="1">
                <a:off x="3812" y="2606"/>
                <a:ext cx="328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0" name="Line 76"/>
              <p:cNvSpPr>
                <a:spLocks noChangeShapeType="1"/>
              </p:cNvSpPr>
              <p:nvPr/>
            </p:nvSpPr>
            <p:spPr bwMode="auto">
              <a:xfrm flipH="1" flipV="1">
                <a:off x="3810" y="2559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1" name="Line 77"/>
              <p:cNvSpPr>
                <a:spLocks noChangeShapeType="1"/>
              </p:cNvSpPr>
              <p:nvPr/>
            </p:nvSpPr>
            <p:spPr bwMode="auto">
              <a:xfrm>
                <a:off x="2379" y="2606"/>
                <a:ext cx="176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2" name="Line 78"/>
              <p:cNvSpPr>
                <a:spLocks noChangeShapeType="1"/>
              </p:cNvSpPr>
              <p:nvPr/>
            </p:nvSpPr>
            <p:spPr bwMode="auto">
              <a:xfrm flipH="1">
                <a:off x="3812" y="536"/>
                <a:ext cx="328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3" name="Line 79"/>
              <p:cNvSpPr>
                <a:spLocks noChangeShapeType="1"/>
              </p:cNvSpPr>
              <p:nvPr/>
            </p:nvSpPr>
            <p:spPr bwMode="auto">
              <a:xfrm flipH="1" flipV="1">
                <a:off x="3810" y="489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4" name="Line 80"/>
              <p:cNvSpPr>
                <a:spLocks noChangeShapeType="1"/>
              </p:cNvSpPr>
              <p:nvPr/>
            </p:nvSpPr>
            <p:spPr bwMode="auto">
              <a:xfrm>
                <a:off x="2582" y="536"/>
                <a:ext cx="155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5" name="Line 81"/>
              <p:cNvSpPr>
                <a:spLocks noChangeShapeType="1"/>
              </p:cNvSpPr>
              <p:nvPr/>
            </p:nvSpPr>
            <p:spPr bwMode="auto">
              <a:xfrm flipH="1">
                <a:off x="3829" y="982"/>
                <a:ext cx="328" cy="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6" name="Line 82"/>
              <p:cNvSpPr>
                <a:spLocks noChangeShapeType="1"/>
              </p:cNvSpPr>
              <p:nvPr/>
            </p:nvSpPr>
            <p:spPr bwMode="auto">
              <a:xfrm flipH="1" flipV="1">
                <a:off x="3827" y="935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Line 83"/>
              <p:cNvSpPr>
                <a:spLocks noChangeShapeType="1"/>
              </p:cNvSpPr>
              <p:nvPr/>
            </p:nvSpPr>
            <p:spPr bwMode="auto">
              <a:xfrm>
                <a:off x="2599" y="982"/>
                <a:ext cx="155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8" name="Line 84"/>
              <p:cNvSpPr>
                <a:spLocks noChangeShapeType="1"/>
              </p:cNvSpPr>
              <p:nvPr/>
            </p:nvSpPr>
            <p:spPr bwMode="auto">
              <a:xfrm flipH="1">
                <a:off x="3812" y="2207"/>
                <a:ext cx="328" cy="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Line 85"/>
              <p:cNvSpPr>
                <a:spLocks noChangeShapeType="1"/>
              </p:cNvSpPr>
              <p:nvPr/>
            </p:nvSpPr>
            <p:spPr bwMode="auto">
              <a:xfrm flipH="1" flipV="1">
                <a:off x="3810" y="2160"/>
                <a:ext cx="330" cy="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0" name="Line 86"/>
              <p:cNvSpPr>
                <a:spLocks noChangeShapeType="1"/>
              </p:cNvSpPr>
              <p:nvPr/>
            </p:nvSpPr>
            <p:spPr bwMode="auto">
              <a:xfrm>
                <a:off x="2616" y="2207"/>
                <a:ext cx="152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1" name="Line 87"/>
              <p:cNvSpPr>
                <a:spLocks noChangeShapeType="1"/>
              </p:cNvSpPr>
              <p:nvPr/>
            </p:nvSpPr>
            <p:spPr bwMode="auto">
              <a:xfrm flipV="1">
                <a:off x="2379" y="2302"/>
                <a:ext cx="1" cy="3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2" name="Arc 88"/>
              <p:cNvSpPr>
                <a:spLocks/>
              </p:cNvSpPr>
              <p:nvPr/>
            </p:nvSpPr>
            <p:spPr bwMode="auto">
              <a:xfrm>
                <a:off x="2244" y="308"/>
                <a:ext cx="169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3" name="Arc 89"/>
              <p:cNvSpPr>
                <a:spLocks/>
              </p:cNvSpPr>
              <p:nvPr/>
            </p:nvSpPr>
            <p:spPr bwMode="auto">
              <a:xfrm>
                <a:off x="2548" y="356"/>
                <a:ext cx="103" cy="152"/>
              </a:xfrm>
              <a:custGeom>
                <a:avLst/>
                <a:gdLst>
                  <a:gd name="T0" fmla="*/ 0 w 21813"/>
                  <a:gd name="T1" fmla="*/ 0 h 21600"/>
                  <a:gd name="T2" fmla="*/ 0 w 21813"/>
                  <a:gd name="T3" fmla="*/ 0 h 21600"/>
                  <a:gd name="T4" fmla="*/ 0 w 2181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3"/>
                  <a:gd name="T10" fmla="*/ 0 h 21600"/>
                  <a:gd name="T11" fmla="*/ 21813 w 2181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3" h="21600" fill="none" extrusionOk="0">
                    <a:moveTo>
                      <a:pt x="21813" y="0"/>
                    </a:moveTo>
                    <a:cubicBezTo>
                      <a:pt x="21813" y="11929"/>
                      <a:pt x="12142" y="21600"/>
                      <a:pt x="213" y="21600"/>
                    </a:cubicBezTo>
                    <a:cubicBezTo>
                      <a:pt x="141" y="21600"/>
                      <a:pt x="70" y="21599"/>
                      <a:pt x="0" y="21598"/>
                    </a:cubicBezTo>
                  </a:path>
                  <a:path w="21813" h="21600" stroke="0" extrusionOk="0">
                    <a:moveTo>
                      <a:pt x="21813" y="0"/>
                    </a:moveTo>
                    <a:cubicBezTo>
                      <a:pt x="21813" y="11929"/>
                      <a:pt x="12142" y="21600"/>
                      <a:pt x="213" y="21600"/>
                    </a:cubicBezTo>
                    <a:cubicBezTo>
                      <a:pt x="141" y="21600"/>
                      <a:pt x="70" y="21599"/>
                      <a:pt x="0" y="21598"/>
                    </a:cubicBezTo>
                    <a:lnTo>
                      <a:pt x="213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4" name="Arc 90"/>
              <p:cNvSpPr>
                <a:spLocks/>
              </p:cNvSpPr>
              <p:nvPr/>
            </p:nvSpPr>
            <p:spPr bwMode="auto">
              <a:xfrm>
                <a:off x="2413" y="299"/>
                <a:ext cx="2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5" name="Line 91"/>
              <p:cNvSpPr>
                <a:spLocks noChangeShapeType="1"/>
              </p:cNvSpPr>
              <p:nvPr/>
            </p:nvSpPr>
            <p:spPr bwMode="auto">
              <a:xfrm flipV="1">
                <a:off x="2193" y="302"/>
                <a:ext cx="68" cy="1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6" name="Line 92"/>
              <p:cNvSpPr>
                <a:spLocks noChangeShapeType="1"/>
              </p:cNvSpPr>
              <p:nvPr/>
            </p:nvSpPr>
            <p:spPr bwMode="auto">
              <a:xfrm flipV="1">
                <a:off x="2193" y="343"/>
                <a:ext cx="220" cy="1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7" name="Line 93"/>
              <p:cNvSpPr>
                <a:spLocks noChangeShapeType="1"/>
              </p:cNvSpPr>
              <p:nvPr/>
            </p:nvSpPr>
            <p:spPr bwMode="auto">
              <a:xfrm flipH="1">
                <a:off x="2193" y="413"/>
                <a:ext cx="68" cy="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8" name="Arc 94"/>
              <p:cNvSpPr>
                <a:spLocks/>
              </p:cNvSpPr>
              <p:nvPr/>
            </p:nvSpPr>
            <p:spPr bwMode="auto">
              <a:xfrm>
                <a:off x="2278" y="726"/>
                <a:ext cx="169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66"/>
                    </a:moveTo>
                    <a:cubicBezTo>
                      <a:pt x="74" y="9589"/>
                      <a:pt x="9722" y="0"/>
                      <a:pt x="21599" y="0"/>
                    </a:cubicBezTo>
                  </a:path>
                  <a:path w="21600" h="21600" stroke="0" extrusionOk="0">
                    <a:moveTo>
                      <a:pt x="0" y="21466"/>
                    </a:moveTo>
                    <a:cubicBezTo>
                      <a:pt x="74" y="9589"/>
                      <a:pt x="9722" y="0"/>
                      <a:pt x="2159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9" name="Arc 95"/>
              <p:cNvSpPr>
                <a:spLocks/>
              </p:cNvSpPr>
              <p:nvPr/>
            </p:nvSpPr>
            <p:spPr bwMode="auto">
              <a:xfrm>
                <a:off x="2582" y="773"/>
                <a:ext cx="103" cy="152"/>
              </a:xfrm>
              <a:custGeom>
                <a:avLst/>
                <a:gdLst>
                  <a:gd name="T0" fmla="*/ 0 w 21813"/>
                  <a:gd name="T1" fmla="*/ 0 h 21600"/>
                  <a:gd name="T2" fmla="*/ 0 w 21813"/>
                  <a:gd name="T3" fmla="*/ 0 h 21600"/>
                  <a:gd name="T4" fmla="*/ 0 w 2181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3"/>
                  <a:gd name="T10" fmla="*/ 0 h 21600"/>
                  <a:gd name="T11" fmla="*/ 21813 w 2181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3" h="21600" fill="none" extrusionOk="0">
                    <a:moveTo>
                      <a:pt x="21813" y="0"/>
                    </a:moveTo>
                    <a:cubicBezTo>
                      <a:pt x="21813" y="11929"/>
                      <a:pt x="12142" y="21600"/>
                      <a:pt x="213" y="21600"/>
                    </a:cubicBezTo>
                    <a:cubicBezTo>
                      <a:pt x="141" y="21600"/>
                      <a:pt x="70" y="21599"/>
                      <a:pt x="0" y="21598"/>
                    </a:cubicBezTo>
                  </a:path>
                  <a:path w="21813" h="21600" stroke="0" extrusionOk="0">
                    <a:moveTo>
                      <a:pt x="21813" y="0"/>
                    </a:moveTo>
                    <a:cubicBezTo>
                      <a:pt x="21813" y="11929"/>
                      <a:pt x="12142" y="21600"/>
                      <a:pt x="213" y="21600"/>
                    </a:cubicBezTo>
                    <a:cubicBezTo>
                      <a:pt x="141" y="21600"/>
                      <a:pt x="70" y="21599"/>
                      <a:pt x="0" y="21598"/>
                    </a:cubicBezTo>
                    <a:lnTo>
                      <a:pt x="213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0" name="Arc 96"/>
              <p:cNvSpPr>
                <a:spLocks/>
              </p:cNvSpPr>
              <p:nvPr/>
            </p:nvSpPr>
            <p:spPr bwMode="auto">
              <a:xfrm>
                <a:off x="2447" y="716"/>
                <a:ext cx="2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1" name="Line 97"/>
              <p:cNvSpPr>
                <a:spLocks noChangeShapeType="1"/>
              </p:cNvSpPr>
              <p:nvPr/>
            </p:nvSpPr>
            <p:spPr bwMode="auto">
              <a:xfrm flipV="1">
                <a:off x="2227" y="720"/>
                <a:ext cx="6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2" name="Line 98"/>
              <p:cNvSpPr>
                <a:spLocks noChangeShapeType="1"/>
              </p:cNvSpPr>
              <p:nvPr/>
            </p:nvSpPr>
            <p:spPr bwMode="auto">
              <a:xfrm flipV="1">
                <a:off x="2227" y="761"/>
                <a:ext cx="220" cy="1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3" name="Line 99"/>
              <p:cNvSpPr>
                <a:spLocks noChangeShapeType="1"/>
              </p:cNvSpPr>
              <p:nvPr/>
            </p:nvSpPr>
            <p:spPr bwMode="auto">
              <a:xfrm flipH="1">
                <a:off x="2227" y="830"/>
                <a:ext cx="67" cy="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4" name="Rectangle 100"/>
              <p:cNvSpPr>
                <a:spLocks noChangeArrowheads="1"/>
              </p:cNvSpPr>
              <p:nvPr/>
            </p:nvSpPr>
            <p:spPr bwMode="auto">
              <a:xfrm>
                <a:off x="1231" y="128"/>
                <a:ext cx="264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空白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grpSp>
            <p:nvGrpSpPr>
              <p:cNvPr id="22625" name="Group 105"/>
              <p:cNvGrpSpPr>
                <a:grpSpLocks/>
              </p:cNvGrpSpPr>
              <p:nvPr/>
            </p:nvGrpSpPr>
            <p:grpSpPr bwMode="auto">
              <a:xfrm>
                <a:off x="872" y="280"/>
                <a:ext cx="408" cy="209"/>
                <a:chOff x="872" y="280"/>
                <a:chExt cx="408" cy="209"/>
              </a:xfrm>
            </p:grpSpPr>
            <p:grpSp>
              <p:nvGrpSpPr>
                <p:cNvPr id="22647" name="Group 103"/>
                <p:cNvGrpSpPr>
                  <a:grpSpLocks/>
                </p:cNvGrpSpPr>
                <p:nvPr/>
              </p:nvGrpSpPr>
              <p:grpSpPr bwMode="auto">
                <a:xfrm>
                  <a:off x="872" y="289"/>
                  <a:ext cx="408" cy="200"/>
                  <a:chOff x="872" y="289"/>
                  <a:chExt cx="408" cy="200"/>
                </a:xfrm>
              </p:grpSpPr>
              <p:sp>
                <p:nvSpPr>
                  <p:cNvPr id="22649" name="Arc 101"/>
                  <p:cNvSpPr>
                    <a:spLocks/>
                  </p:cNvSpPr>
                  <p:nvPr/>
                </p:nvSpPr>
                <p:spPr bwMode="auto">
                  <a:xfrm>
                    <a:off x="872" y="289"/>
                    <a:ext cx="170" cy="16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0" name="Arc 102"/>
                  <p:cNvSpPr>
                    <a:spLocks/>
                  </p:cNvSpPr>
                  <p:nvPr/>
                </p:nvSpPr>
                <p:spPr bwMode="auto">
                  <a:xfrm>
                    <a:off x="1177" y="337"/>
                    <a:ext cx="103" cy="152"/>
                  </a:xfrm>
                  <a:custGeom>
                    <a:avLst/>
                    <a:gdLst>
                      <a:gd name="T0" fmla="*/ 0 w 21813"/>
                      <a:gd name="T1" fmla="*/ 0 h 21600"/>
                      <a:gd name="T2" fmla="*/ 0 w 21813"/>
                      <a:gd name="T3" fmla="*/ 0 h 21600"/>
                      <a:gd name="T4" fmla="*/ 0 w 21813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813"/>
                      <a:gd name="T10" fmla="*/ 0 h 21600"/>
                      <a:gd name="T11" fmla="*/ 21813 w 21813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813" h="21600" fill="none" extrusionOk="0">
                        <a:moveTo>
                          <a:pt x="21813" y="0"/>
                        </a:moveTo>
                        <a:cubicBezTo>
                          <a:pt x="21813" y="11929"/>
                          <a:pt x="12142" y="21600"/>
                          <a:pt x="213" y="21600"/>
                        </a:cubicBezTo>
                        <a:cubicBezTo>
                          <a:pt x="141" y="21600"/>
                          <a:pt x="70" y="21599"/>
                          <a:pt x="0" y="21598"/>
                        </a:cubicBezTo>
                      </a:path>
                      <a:path w="21813" h="21600" stroke="0" extrusionOk="0">
                        <a:moveTo>
                          <a:pt x="21813" y="0"/>
                        </a:moveTo>
                        <a:cubicBezTo>
                          <a:pt x="21813" y="11929"/>
                          <a:pt x="12142" y="21600"/>
                          <a:pt x="213" y="21600"/>
                        </a:cubicBezTo>
                        <a:cubicBezTo>
                          <a:pt x="141" y="21600"/>
                          <a:pt x="70" y="21599"/>
                          <a:pt x="0" y="21598"/>
                        </a:cubicBezTo>
                        <a:lnTo>
                          <a:pt x="213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48" name="Arc 104"/>
                <p:cNvSpPr>
                  <a:spLocks/>
                </p:cNvSpPr>
                <p:nvPr/>
              </p:nvSpPr>
              <p:spPr bwMode="auto">
                <a:xfrm>
                  <a:off x="1042" y="280"/>
                  <a:ext cx="237" cy="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26" name="Line 106"/>
              <p:cNvSpPr>
                <a:spLocks noChangeShapeType="1"/>
              </p:cNvSpPr>
              <p:nvPr/>
            </p:nvSpPr>
            <p:spPr bwMode="auto">
              <a:xfrm flipV="1">
                <a:off x="839" y="308"/>
                <a:ext cx="8" cy="1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7" name="Line 107"/>
              <p:cNvSpPr>
                <a:spLocks noChangeShapeType="1"/>
              </p:cNvSpPr>
              <p:nvPr/>
            </p:nvSpPr>
            <p:spPr bwMode="auto">
              <a:xfrm flipV="1">
                <a:off x="839" y="333"/>
                <a:ext cx="172" cy="1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8" name="Line 108"/>
              <p:cNvSpPr>
                <a:spLocks noChangeShapeType="1"/>
              </p:cNvSpPr>
              <p:nvPr/>
            </p:nvSpPr>
            <p:spPr bwMode="auto">
              <a:xfrm flipH="1">
                <a:off x="839" y="403"/>
                <a:ext cx="50" cy="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9" name="Rectangle 109"/>
              <p:cNvSpPr>
                <a:spLocks noChangeArrowheads="1"/>
              </p:cNvSpPr>
              <p:nvPr/>
            </p:nvSpPr>
            <p:spPr bwMode="auto">
              <a:xfrm>
                <a:off x="1603" y="384"/>
                <a:ext cx="264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字母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0" name="Rectangle 110"/>
              <p:cNvSpPr>
                <a:spLocks noChangeArrowheads="1"/>
              </p:cNvSpPr>
              <p:nvPr/>
            </p:nvSpPr>
            <p:spPr bwMode="auto">
              <a:xfrm>
                <a:off x="2373" y="109"/>
                <a:ext cx="660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字母或数字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1" name="Rectangle 111"/>
              <p:cNvSpPr>
                <a:spLocks noChangeArrowheads="1"/>
              </p:cNvSpPr>
              <p:nvPr/>
            </p:nvSpPr>
            <p:spPr bwMode="auto">
              <a:xfrm>
                <a:off x="3100" y="355"/>
                <a:ext cx="791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非字母与数字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2" name="Rectangle 112"/>
              <p:cNvSpPr>
                <a:spLocks noChangeArrowheads="1"/>
              </p:cNvSpPr>
              <p:nvPr/>
            </p:nvSpPr>
            <p:spPr bwMode="auto">
              <a:xfrm>
                <a:off x="1485" y="792"/>
                <a:ext cx="264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数字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3" name="Rectangle 113"/>
              <p:cNvSpPr>
                <a:spLocks noChangeArrowheads="1"/>
              </p:cNvSpPr>
              <p:nvPr/>
            </p:nvSpPr>
            <p:spPr bwMode="auto">
              <a:xfrm>
                <a:off x="3141" y="830"/>
                <a:ext cx="39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</a:rPr>
                  <a:t>非数字</a:t>
                </a:r>
                <a:endParaRPr kumimoji="1" lang="zh-CN" altLang="en-US" sz="2400" b="1" dirty="0">
                  <a:latin typeface="Times New Roman" pitchFamily="18" charset="0"/>
                </a:endParaRPr>
              </a:p>
            </p:txBody>
          </p:sp>
          <p:sp>
            <p:nvSpPr>
              <p:cNvPr id="22634" name="Rectangle 114"/>
              <p:cNvSpPr>
                <a:spLocks noChangeArrowheads="1"/>
              </p:cNvSpPr>
              <p:nvPr/>
            </p:nvSpPr>
            <p:spPr bwMode="auto">
              <a:xfrm>
                <a:off x="2856" y="678"/>
                <a:ext cx="264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数字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5" name="Rectangle 115"/>
              <p:cNvSpPr>
                <a:spLocks noChangeArrowheads="1"/>
              </p:cNvSpPr>
              <p:nvPr/>
            </p:nvSpPr>
            <p:spPr bwMode="auto">
              <a:xfrm>
                <a:off x="1582" y="1220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=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36" name="Rectangle 116"/>
              <p:cNvSpPr>
                <a:spLocks noChangeArrowheads="1"/>
              </p:cNvSpPr>
              <p:nvPr/>
            </p:nvSpPr>
            <p:spPr bwMode="auto">
              <a:xfrm>
                <a:off x="1548" y="1628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+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37" name="Rectangle 117"/>
              <p:cNvSpPr>
                <a:spLocks noChangeArrowheads="1"/>
              </p:cNvSpPr>
              <p:nvPr/>
            </p:nvSpPr>
            <p:spPr bwMode="auto">
              <a:xfrm>
                <a:off x="1582" y="2046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</a:rPr>
                  <a:t>*</a:t>
                </a:r>
                <a:endParaRPr kumimoji="1" lang="en-US" altLang="zh-CN" sz="2400" b="1" dirty="0">
                  <a:latin typeface="Times New Roman" pitchFamily="18" charset="0"/>
                </a:endParaRPr>
              </a:p>
            </p:txBody>
          </p:sp>
          <p:sp>
            <p:nvSpPr>
              <p:cNvPr id="22638" name="Rectangle 118"/>
              <p:cNvSpPr>
                <a:spLocks noChangeArrowheads="1"/>
              </p:cNvSpPr>
              <p:nvPr/>
            </p:nvSpPr>
            <p:spPr bwMode="auto">
              <a:xfrm>
                <a:off x="3238" y="2018"/>
                <a:ext cx="198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非*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39" name="Rectangle 119"/>
              <p:cNvSpPr>
                <a:spLocks noChangeArrowheads="1"/>
              </p:cNvSpPr>
              <p:nvPr/>
            </p:nvSpPr>
            <p:spPr bwMode="auto">
              <a:xfrm>
                <a:off x="1582" y="2682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,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0" name="Rectangle 120"/>
              <p:cNvSpPr>
                <a:spLocks noChangeArrowheads="1"/>
              </p:cNvSpPr>
              <p:nvPr/>
            </p:nvSpPr>
            <p:spPr bwMode="auto">
              <a:xfrm>
                <a:off x="1565" y="3119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(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1" name="Rectangle 121"/>
              <p:cNvSpPr>
                <a:spLocks noChangeArrowheads="1"/>
              </p:cNvSpPr>
              <p:nvPr/>
            </p:nvSpPr>
            <p:spPr bwMode="auto">
              <a:xfrm>
                <a:off x="1616" y="3547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)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2" name="Rectangle 122"/>
              <p:cNvSpPr>
                <a:spLocks noChangeArrowheads="1"/>
              </p:cNvSpPr>
              <p:nvPr/>
            </p:nvSpPr>
            <p:spPr bwMode="auto">
              <a:xfrm>
                <a:off x="1535" y="3936"/>
                <a:ext cx="264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rgbClr val="000000"/>
                    </a:solidFill>
                    <a:latin typeface="宋体" pitchFamily="2" charset="-122"/>
                  </a:rPr>
                  <a:t>其它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22643" name="Rectangle 123"/>
              <p:cNvSpPr>
                <a:spLocks noChangeArrowheads="1"/>
              </p:cNvSpPr>
              <p:nvPr/>
            </p:nvSpPr>
            <p:spPr bwMode="auto">
              <a:xfrm>
                <a:off x="4748" y="2018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*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4" name="Rectangle 124"/>
              <p:cNvSpPr>
                <a:spLocks noChangeArrowheads="1"/>
              </p:cNvSpPr>
              <p:nvPr/>
            </p:nvSpPr>
            <p:spPr bwMode="auto">
              <a:xfrm>
                <a:off x="4714" y="355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*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5" name="Rectangle 125"/>
              <p:cNvSpPr>
                <a:spLocks noChangeArrowheads="1"/>
              </p:cNvSpPr>
              <p:nvPr/>
            </p:nvSpPr>
            <p:spPr bwMode="auto">
              <a:xfrm>
                <a:off x="4680" y="840"/>
                <a:ext cx="66" cy="1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*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2646" name="Rectangle 126"/>
              <p:cNvSpPr>
                <a:spLocks noChangeArrowheads="1"/>
              </p:cNvSpPr>
              <p:nvPr/>
            </p:nvSpPr>
            <p:spPr bwMode="auto">
              <a:xfrm>
                <a:off x="3258" y="2453"/>
                <a:ext cx="66" cy="17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0000"/>
                    </a:solidFill>
                    <a:latin typeface="宋体" pitchFamily="2" charset="-122"/>
                  </a:rPr>
                  <a:t>*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2532" name="AutoShape 129"/>
            <p:cNvSpPr>
              <a:spLocks noChangeArrowheads="1"/>
            </p:cNvSpPr>
            <p:nvPr/>
          </p:nvSpPr>
          <p:spPr bwMode="auto">
            <a:xfrm>
              <a:off x="521" y="57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76672"/>
            <a:ext cx="8424167" cy="597651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几点</a:t>
            </a:r>
            <a:r>
              <a:rPr lang="zh-CN" altLang="en-US" dirty="0">
                <a:solidFill>
                  <a:srgbClr val="FF0000"/>
                </a:solidFill>
              </a:rPr>
              <a:t>假设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所有关键字都是保留字</a:t>
            </a:r>
            <a:r>
              <a:rPr lang="en-US" altLang="zh-CN" dirty="0"/>
              <a:t>;</a:t>
            </a:r>
            <a:r>
              <a:rPr lang="zh-CN" altLang="en-US" dirty="0"/>
              <a:t>用户不能用它们作自己的标识符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关键字作为特殊的标识符来处理</a:t>
            </a:r>
            <a:r>
              <a:rPr lang="en-US" altLang="zh-CN" dirty="0"/>
              <a:t>;</a:t>
            </a:r>
            <a:r>
              <a:rPr lang="zh-CN" altLang="en-US" dirty="0"/>
              <a:t>不用特殊的状态图来识别，只要查保留字表。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如果关键字、标识符和常数</a:t>
            </a:r>
            <a:r>
              <a:rPr lang="en-US" altLang="zh-CN" dirty="0"/>
              <a:t>(</a:t>
            </a:r>
            <a:r>
              <a:rPr lang="zh-CN" altLang="en-US" dirty="0"/>
              <a:t>或标号</a:t>
            </a:r>
            <a:r>
              <a:rPr lang="en-US" altLang="zh-CN" dirty="0"/>
              <a:t>)</a:t>
            </a:r>
            <a:r>
              <a:rPr lang="zh-CN" altLang="en-US" dirty="0"/>
              <a:t>之间没有确定的运算符或界符作间隔，则必须使用一个空白符作间隔。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DO99K=1,10 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要写成   </a:t>
            </a:r>
            <a:r>
              <a:rPr lang="en-US" altLang="zh-CN" dirty="0"/>
              <a:t>DO 99 K=1,10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323528" y="1143000"/>
            <a:ext cx="8712968" cy="55983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状态转换图的实现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629" y="1204992"/>
            <a:ext cx="8209161" cy="4456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{ starting in state 1 }</a:t>
            </a:r>
          </a:p>
          <a:p>
            <a:pPr marL="0" indent="0">
              <a:buNone/>
            </a:pPr>
            <a:r>
              <a:rPr lang="en-US" altLang="zh-CN" sz="2000" b="1" dirty="0"/>
              <a:t>if</a:t>
            </a:r>
            <a:r>
              <a:rPr lang="en-US" altLang="zh-CN" sz="2000" dirty="0"/>
              <a:t>  </a:t>
            </a:r>
            <a:r>
              <a:rPr lang="en-US" altLang="zh-CN" sz="2000" i="1" dirty="0"/>
              <a:t>the next character is a </a:t>
            </a:r>
            <a:r>
              <a:rPr lang="en-US" altLang="zh-CN" sz="2000" i="1" dirty="0">
                <a:solidFill>
                  <a:srgbClr val="FF0000"/>
                </a:solidFill>
              </a:rPr>
              <a:t>letter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then</a:t>
            </a:r>
            <a:endParaRPr lang="en-US" altLang="zh-CN" sz="2000" i="1" dirty="0"/>
          </a:p>
          <a:p>
            <a:pPr marL="0" indent="0">
              <a:buNone/>
            </a:pPr>
            <a:r>
              <a:rPr lang="en-US" altLang="zh-CN" sz="2000" i="1" dirty="0"/>
              <a:t>    advance the input;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{ now in state 2 }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while </a:t>
            </a:r>
            <a:r>
              <a:rPr lang="en-US" altLang="zh-CN" sz="2000" dirty="0"/>
              <a:t>the next character is </a:t>
            </a:r>
            <a:r>
              <a:rPr lang="en-US" altLang="zh-CN" sz="2000" dirty="0">
                <a:solidFill>
                  <a:srgbClr val="FF0000"/>
                </a:solidFill>
              </a:rPr>
              <a:t>a letter or a digit </a:t>
            </a:r>
            <a:r>
              <a:rPr lang="en-US" altLang="zh-CN" sz="2000" b="1" dirty="0"/>
              <a:t>do</a:t>
            </a:r>
            <a:br>
              <a:rPr lang="en-US" altLang="zh-CN" sz="2000" b="1" dirty="0"/>
            </a:br>
            <a:r>
              <a:rPr lang="en-US" altLang="zh-CN" sz="2000" b="1" dirty="0"/>
              <a:t>          </a:t>
            </a:r>
            <a:r>
              <a:rPr lang="en-US" altLang="zh-CN" sz="2000" dirty="0"/>
              <a:t>advance the input; </a:t>
            </a:r>
            <a:r>
              <a:rPr lang="en-US" altLang="zh-CN" sz="2000" dirty="0">
                <a:solidFill>
                  <a:srgbClr val="0000CC"/>
                </a:solidFill>
              </a:rPr>
              <a:t>{ stay in state 2 }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end while;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{ go to state 3 without advancing the input}</a:t>
            </a:r>
            <a:endParaRPr lang="en-US" altLang="zh-CN" sz="2000" i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i="1" dirty="0"/>
              <a:t>     </a:t>
            </a:r>
            <a:r>
              <a:rPr lang="en-US" altLang="zh-CN" sz="2000" i="1" dirty="0">
                <a:solidFill>
                  <a:srgbClr val="FF0000"/>
                </a:solidFill>
              </a:rPr>
              <a:t>accept</a:t>
            </a:r>
            <a:r>
              <a:rPr lang="en-US" altLang="zh-CN" sz="2000" i="1" dirty="0"/>
              <a:t>; 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else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CC"/>
                </a:solidFill>
              </a:rPr>
              <a:t>{ error or other cases }</a:t>
            </a:r>
          </a:p>
          <a:p>
            <a:pPr marL="0" indent="0">
              <a:buNone/>
            </a:pPr>
            <a:r>
              <a:rPr lang="en-US" altLang="zh-CN" sz="2000" b="1" dirty="0"/>
              <a:t>end if; </a:t>
            </a:r>
          </a:p>
          <a:p>
            <a:pPr marL="0" indent="0">
              <a:buNone/>
            </a:pPr>
            <a:endParaRPr lang="zh-CN" altLang="en-US" sz="14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14003" y="4169445"/>
            <a:ext cx="3671640" cy="1726232"/>
            <a:chOff x="1800" y="2376"/>
            <a:chExt cx="4860" cy="2038"/>
          </a:xfrm>
          <a:noFill/>
        </p:grpSpPr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>
              <a:off x="1800" y="3468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26310" name="Oval 6"/>
            <p:cNvSpPr>
              <a:spLocks noChangeArrowheads="1"/>
            </p:cNvSpPr>
            <p:nvPr/>
          </p:nvSpPr>
          <p:spPr bwMode="auto">
            <a:xfrm>
              <a:off x="2520" y="3156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b="1"/>
                <a:t>1</a:t>
              </a:r>
            </a:p>
          </p:txBody>
        </p:sp>
        <p:sp>
          <p:nvSpPr>
            <p:cNvPr id="226311" name="Line 7"/>
            <p:cNvSpPr>
              <a:spLocks noChangeShapeType="1"/>
            </p:cNvSpPr>
            <p:nvPr/>
          </p:nvSpPr>
          <p:spPr bwMode="auto">
            <a:xfrm>
              <a:off x="3060" y="3468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26312" name="Rectangle 8"/>
            <p:cNvSpPr>
              <a:spLocks noChangeArrowheads="1"/>
            </p:cNvSpPr>
            <p:nvPr/>
          </p:nvSpPr>
          <p:spPr bwMode="auto">
            <a:xfrm>
              <a:off x="3240" y="3000"/>
              <a:ext cx="723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b="1"/>
                <a:t>letter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-434106">
              <a:off x="4320" y="2688"/>
              <a:ext cx="649" cy="634"/>
              <a:chOff x="5680" y="3755"/>
              <a:chExt cx="649" cy="634"/>
            </a:xfrm>
            <a:grpFill/>
          </p:grpSpPr>
          <p:sp>
            <p:nvSpPr>
              <p:cNvPr id="226314" name="Arc 10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/>
              </a:p>
            </p:txBody>
          </p:sp>
          <p:sp>
            <p:nvSpPr>
              <p:cNvPr id="226315" name="Line 11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 b="1"/>
              </a:p>
            </p:txBody>
          </p:sp>
        </p:grpSp>
        <p:sp>
          <p:nvSpPr>
            <p:cNvPr id="226316" name="Rectangle 12"/>
            <p:cNvSpPr>
              <a:spLocks noChangeArrowheads="1"/>
            </p:cNvSpPr>
            <p:nvPr/>
          </p:nvSpPr>
          <p:spPr bwMode="auto">
            <a:xfrm>
              <a:off x="4860" y="2376"/>
              <a:ext cx="90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b="1"/>
                <a:t>letter</a:t>
              </a:r>
            </a:p>
          </p:txBody>
        </p:sp>
        <p:sp>
          <p:nvSpPr>
            <p:cNvPr id="226317" name="Oval 13"/>
            <p:cNvSpPr>
              <a:spLocks noChangeArrowheads="1"/>
            </p:cNvSpPr>
            <p:nvPr/>
          </p:nvSpPr>
          <p:spPr bwMode="auto">
            <a:xfrm>
              <a:off x="4320" y="3156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b="1"/>
                <a:t>2</a:t>
              </a:r>
            </a:p>
          </p:txBody>
        </p:sp>
        <p:sp>
          <p:nvSpPr>
            <p:cNvPr id="226318" name="Rectangle 14"/>
            <p:cNvSpPr>
              <a:spLocks noChangeArrowheads="1"/>
            </p:cNvSpPr>
            <p:nvPr/>
          </p:nvSpPr>
          <p:spPr bwMode="auto">
            <a:xfrm>
              <a:off x="5040" y="3936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b="1"/>
                <a:t>digit</a:t>
              </a:r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>
              <a:off x="4860" y="3468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26320" name="Rectangle 16"/>
            <p:cNvSpPr>
              <a:spLocks noChangeArrowheads="1"/>
            </p:cNvSpPr>
            <p:nvPr/>
          </p:nvSpPr>
          <p:spPr bwMode="auto">
            <a:xfrm>
              <a:off x="5220" y="300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b="1"/>
                <a:t>[other]</a:t>
              </a:r>
            </a:p>
          </p:txBody>
        </p:sp>
        <p:sp>
          <p:nvSpPr>
            <p:cNvPr id="226321" name="AutoShape 17"/>
            <p:cNvSpPr>
              <a:spLocks noChangeArrowheads="1"/>
            </p:cNvSpPr>
            <p:nvPr/>
          </p:nvSpPr>
          <p:spPr bwMode="auto">
            <a:xfrm>
              <a:off x="6120" y="3156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26322" name="Rectangle 18"/>
            <p:cNvSpPr>
              <a:spLocks noChangeArrowheads="1"/>
            </p:cNvSpPr>
            <p:nvPr/>
          </p:nvSpPr>
          <p:spPr bwMode="auto">
            <a:xfrm>
              <a:off x="6300" y="331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b="1"/>
                <a:t>3</a:t>
              </a:r>
            </a:p>
            <a:p>
              <a:endParaRPr lang="en-US" altLang="zh-CN" sz="1400" b="1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9600502">
              <a:off x="4320" y="3780"/>
              <a:ext cx="649" cy="634"/>
              <a:chOff x="5680" y="3755"/>
              <a:chExt cx="649" cy="634"/>
            </a:xfrm>
            <a:grpFill/>
          </p:grpSpPr>
          <p:sp>
            <p:nvSpPr>
              <p:cNvPr id="226324" name="Arc 20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/>
              </a:p>
            </p:txBody>
          </p:sp>
          <p:sp>
            <p:nvSpPr>
              <p:cNvPr id="226325" name="Line 21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 b="1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661537" y="5696099"/>
            <a:ext cx="5987163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用代码的位置来表示所处的状态，缺点是当分支很复杂时就会导致非常复杂的代码。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</a:rPr>
              <a:t>词法分析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772400" cy="381642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词法分析的任务</a:t>
            </a:r>
            <a:r>
              <a:rPr lang="zh-CN" altLang="en-US" dirty="0">
                <a:latin typeface="宋体" pitchFamily="2" charset="-122"/>
              </a:rPr>
              <a:t>：从左至右逐个字符地对源程序进行扫描，产生一个个单词符号。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词法分析器</a:t>
            </a:r>
            <a:r>
              <a:rPr lang="en-US" altLang="zh-CN" dirty="0"/>
              <a:t>(Lexical Analyzer) </a:t>
            </a:r>
            <a:r>
              <a:rPr lang="zh-CN" altLang="en-US" dirty="0">
                <a:latin typeface="宋体" pitchFamily="2" charset="-122"/>
              </a:rPr>
              <a:t>又称扫描器</a:t>
            </a:r>
            <a:r>
              <a:rPr lang="en-US" altLang="zh-CN" dirty="0"/>
              <a:t>(Scanner)</a:t>
            </a:r>
            <a:r>
              <a:rPr lang="zh-CN" altLang="en-US" dirty="0"/>
              <a:t>：执行词法分析的程序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251520" y="188640"/>
            <a:ext cx="8784976" cy="655272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00" y="188639"/>
            <a:ext cx="7704856" cy="65527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{ state 1 }</a:t>
            </a:r>
            <a:r>
              <a:rPr lang="en-US" altLang="zh-CN" sz="1600" dirty="0"/>
              <a:t>	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if </a:t>
            </a:r>
            <a:r>
              <a:rPr lang="en-US" altLang="zh-CN" sz="1600" dirty="0"/>
              <a:t>the next character is </a:t>
            </a:r>
            <a:r>
              <a:rPr lang="en-US" altLang="zh-CN" sz="1600" dirty="0">
                <a:solidFill>
                  <a:srgbClr val="0000CC"/>
                </a:solidFill>
              </a:rPr>
              <a:t>"/"</a:t>
            </a:r>
            <a:r>
              <a:rPr lang="en-US" altLang="zh-CN" sz="1600" dirty="0"/>
              <a:t> </a:t>
            </a:r>
            <a:r>
              <a:rPr lang="en-US" altLang="zh-CN" sz="1600" b="1" dirty="0"/>
              <a:t>then </a:t>
            </a:r>
            <a:r>
              <a:rPr lang="en-US" altLang="zh-CN" sz="1600" dirty="0"/>
              <a:t>advance the input; </a:t>
            </a:r>
            <a:r>
              <a:rPr lang="en-US" altLang="zh-CN" sz="1600" dirty="0">
                <a:solidFill>
                  <a:srgbClr val="0000CC"/>
                </a:solidFill>
              </a:rPr>
              <a:t>{state 2 }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  if </a:t>
            </a:r>
            <a:r>
              <a:rPr lang="en-US" altLang="zh-CN" sz="1600" dirty="0"/>
              <a:t>the next character is </a:t>
            </a:r>
            <a:r>
              <a:rPr lang="en-US" altLang="zh-CN" sz="1600" dirty="0">
                <a:solidFill>
                  <a:srgbClr val="0000CC"/>
                </a:solidFill>
              </a:rPr>
              <a:t>" * " </a:t>
            </a:r>
            <a:r>
              <a:rPr lang="en-US" altLang="zh-CN" sz="1600" dirty="0"/>
              <a:t>then         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</a:t>
            </a:r>
            <a:r>
              <a:rPr lang="en-US" altLang="zh-CN" sz="1600" dirty="0"/>
              <a:t>advance the input; </a:t>
            </a:r>
            <a:r>
              <a:rPr lang="en-US" altLang="zh-CN" sz="1600" dirty="0">
                <a:solidFill>
                  <a:srgbClr val="0000CC"/>
                </a:solidFill>
              </a:rPr>
              <a:t>{ state 3 }    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FF0000"/>
                </a:solidFill>
              </a:rPr>
              <a:t>done</a:t>
            </a:r>
            <a:r>
              <a:rPr lang="en-US" altLang="zh-CN" sz="1600" dirty="0"/>
              <a:t> := </a:t>
            </a:r>
            <a:r>
              <a:rPr lang="en-US" altLang="zh-CN" sz="1600" b="1" dirty="0"/>
              <a:t>false;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b="1" dirty="0"/>
              <a:t>while not </a:t>
            </a:r>
            <a:r>
              <a:rPr lang="en-US" altLang="zh-CN" sz="1600" dirty="0">
                <a:solidFill>
                  <a:srgbClr val="FF0000"/>
                </a:solidFill>
              </a:rPr>
              <a:t>done</a:t>
            </a:r>
            <a:r>
              <a:rPr lang="en-US" altLang="zh-CN" sz="1600" dirty="0"/>
              <a:t> </a:t>
            </a:r>
            <a:r>
              <a:rPr lang="en-US" altLang="zh-CN" sz="1600" b="1" dirty="0"/>
              <a:t>do </a:t>
            </a:r>
          </a:p>
          <a:p>
            <a:pPr marL="0" indent="0">
              <a:buNone/>
            </a:pPr>
            <a:r>
              <a:rPr lang="en-US" altLang="zh-CN" sz="1600" b="1" dirty="0"/>
              <a:t>           while </a:t>
            </a:r>
            <a:r>
              <a:rPr lang="en-US" altLang="zh-CN" sz="1600" dirty="0"/>
              <a:t>the next input character is not </a:t>
            </a:r>
            <a:r>
              <a:rPr lang="en-US" altLang="zh-CN" sz="1600" dirty="0">
                <a:solidFill>
                  <a:srgbClr val="0000CC"/>
                </a:solidFill>
              </a:rPr>
              <a:t>"*"</a:t>
            </a:r>
            <a:r>
              <a:rPr lang="en-US" altLang="zh-CN" sz="1600" dirty="0"/>
              <a:t> do</a:t>
            </a:r>
          </a:p>
          <a:p>
            <a:pPr marL="0" indent="0">
              <a:buNone/>
            </a:pPr>
            <a:r>
              <a:rPr lang="en-US" altLang="zh-CN" sz="1600" dirty="0"/>
              <a:t>                advance the input; </a:t>
            </a:r>
          </a:p>
          <a:p>
            <a:pPr marL="0" indent="0">
              <a:buNone/>
            </a:pPr>
            <a:r>
              <a:rPr lang="en-US" altLang="zh-CN" sz="1600" b="1" dirty="0"/>
              <a:t>           end while;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advance the input; </a:t>
            </a:r>
            <a:r>
              <a:rPr lang="en-US" altLang="zh-CN" sz="1600" dirty="0">
                <a:solidFill>
                  <a:srgbClr val="0000CC"/>
                </a:solidFill>
              </a:rPr>
              <a:t>{ state 4 }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          while </a:t>
            </a:r>
            <a:r>
              <a:rPr lang="en-US" altLang="zh-CN" sz="1600" dirty="0"/>
              <a:t>the next input character is </a:t>
            </a:r>
            <a:r>
              <a:rPr lang="en-US" altLang="zh-CN" sz="1600" dirty="0">
                <a:solidFill>
                  <a:srgbClr val="0000CC"/>
                </a:solidFill>
              </a:rPr>
              <a:t>"*"</a:t>
            </a:r>
            <a:r>
              <a:rPr lang="en-US" altLang="zh-CN" sz="1600" dirty="0"/>
              <a:t> do</a:t>
            </a:r>
          </a:p>
          <a:p>
            <a:pPr marL="0" indent="0">
              <a:buNone/>
            </a:pPr>
            <a:r>
              <a:rPr lang="en-US" altLang="zh-CN" sz="1600" dirty="0"/>
              <a:t>                advance the input;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        end while; </a:t>
            </a:r>
          </a:p>
          <a:p>
            <a:pPr marL="0" indent="0">
              <a:buNone/>
            </a:pPr>
            <a:r>
              <a:rPr lang="en-US" altLang="zh-CN" sz="1600" b="1" dirty="0"/>
              <a:t>           if </a:t>
            </a:r>
            <a:r>
              <a:rPr lang="en-US" altLang="zh-CN" sz="1600" dirty="0"/>
              <a:t>the next input character is </a:t>
            </a:r>
            <a:r>
              <a:rPr lang="en-US" altLang="zh-CN" sz="1600" dirty="0">
                <a:solidFill>
                  <a:srgbClr val="0000CC"/>
                </a:solidFill>
              </a:rPr>
              <a:t>"/"</a:t>
            </a:r>
            <a:r>
              <a:rPr lang="en-US" altLang="zh-CN" sz="1600" dirty="0"/>
              <a:t> </a:t>
            </a:r>
            <a:r>
              <a:rPr lang="en-US" altLang="zh-CN" sz="1600" b="1" dirty="0"/>
              <a:t>then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</a:t>
            </a:r>
            <a:r>
              <a:rPr lang="en-US" altLang="zh-CN" sz="1600" dirty="0">
                <a:solidFill>
                  <a:srgbClr val="FF0000"/>
                </a:solidFill>
              </a:rPr>
              <a:t>done</a:t>
            </a:r>
            <a:r>
              <a:rPr lang="en-US" altLang="zh-CN" sz="1600" dirty="0"/>
              <a:t> := </a:t>
            </a:r>
            <a:r>
              <a:rPr lang="en-US" altLang="zh-CN" sz="1600" b="1" dirty="0"/>
              <a:t>true;       end if;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advance the input; </a:t>
            </a:r>
          </a:p>
          <a:p>
            <a:pPr marL="0" indent="0">
              <a:buNone/>
            </a:pPr>
            <a:r>
              <a:rPr lang="en-US" altLang="zh-CN" sz="1600" b="1" dirty="0"/>
              <a:t>      end while;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FF0000"/>
                </a:solidFill>
              </a:rPr>
              <a:t>accept</a:t>
            </a:r>
            <a:r>
              <a:rPr lang="en-US" altLang="zh-CN" sz="1600" dirty="0"/>
              <a:t>; </a:t>
            </a:r>
            <a:r>
              <a:rPr lang="en-US" altLang="zh-CN" sz="1600" dirty="0">
                <a:solidFill>
                  <a:srgbClr val="0000CC"/>
                </a:solidFill>
              </a:rPr>
              <a:t>{ state 5 }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b="1" dirty="0"/>
              <a:t>else </a:t>
            </a:r>
            <a:r>
              <a:rPr lang="en-US" altLang="zh-CN" sz="1600" dirty="0"/>
              <a:t>{ other processing }    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end</a:t>
            </a:r>
            <a:r>
              <a:rPr lang="en-US" altLang="zh-CN" sz="1600" dirty="0"/>
              <a:t> </a:t>
            </a:r>
            <a:r>
              <a:rPr lang="en-US" altLang="zh-CN" sz="1600" b="1" dirty="0"/>
              <a:t>if;</a:t>
            </a:r>
          </a:p>
          <a:p>
            <a:pPr marL="0" indent="0">
              <a:buNone/>
            </a:pPr>
            <a:r>
              <a:rPr lang="en-US" altLang="zh-CN" sz="1600" b="1" dirty="0"/>
              <a:t>else </a:t>
            </a:r>
            <a:r>
              <a:rPr lang="en-US" altLang="zh-CN" sz="1600" dirty="0"/>
              <a:t>{ other processing } </a:t>
            </a:r>
          </a:p>
          <a:p>
            <a:pPr marL="0" indent="0">
              <a:buNone/>
            </a:pPr>
            <a:r>
              <a:rPr lang="en-US" altLang="zh-CN" sz="1600" b="1" dirty="0"/>
              <a:t>end</a:t>
            </a:r>
            <a:r>
              <a:rPr lang="en-US" altLang="zh-CN" sz="1600" dirty="0"/>
              <a:t> </a:t>
            </a:r>
            <a:r>
              <a:rPr lang="en-US" altLang="zh-CN" sz="1600" b="1" dirty="0"/>
              <a:t>if;</a:t>
            </a:r>
            <a:endParaRPr lang="zh-CN" altLang="en-US" sz="16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16016" y="4653136"/>
            <a:ext cx="4032448" cy="1656184"/>
            <a:chOff x="1980" y="12048"/>
            <a:chExt cx="5220" cy="204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2793628">
              <a:off x="4524" y="12336"/>
              <a:ext cx="491" cy="540"/>
              <a:chOff x="4500" y="6003"/>
              <a:chExt cx="540" cy="585"/>
            </a:xfrm>
            <a:grpFill/>
          </p:grpSpPr>
          <p:sp>
            <p:nvSpPr>
              <p:cNvPr id="227334" name="Line 6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7335" name="Arc 7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27336" name="Rectangle 8"/>
            <p:cNvSpPr>
              <a:spLocks noChangeArrowheads="1"/>
            </p:cNvSpPr>
            <p:nvPr/>
          </p:nvSpPr>
          <p:spPr bwMode="auto">
            <a:xfrm>
              <a:off x="522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27337" name="Line 9"/>
            <p:cNvSpPr>
              <a:spLocks noChangeShapeType="1"/>
            </p:cNvSpPr>
            <p:nvPr/>
          </p:nvSpPr>
          <p:spPr bwMode="auto">
            <a:xfrm>
              <a:off x="1980" y="13140"/>
              <a:ext cx="3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38" name="Oval 10"/>
            <p:cNvSpPr>
              <a:spLocks noChangeArrowheads="1"/>
            </p:cNvSpPr>
            <p:nvPr/>
          </p:nvSpPr>
          <p:spPr bwMode="auto">
            <a:xfrm>
              <a:off x="234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1</a:t>
              </a:r>
            </a:p>
          </p:txBody>
        </p:sp>
        <p:sp>
          <p:nvSpPr>
            <p:cNvPr id="227339" name="Oval 11"/>
            <p:cNvSpPr>
              <a:spLocks noChangeArrowheads="1"/>
            </p:cNvSpPr>
            <p:nvPr/>
          </p:nvSpPr>
          <p:spPr bwMode="auto">
            <a:xfrm>
              <a:off x="342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2</a:t>
              </a:r>
            </a:p>
          </p:txBody>
        </p:sp>
        <p:sp>
          <p:nvSpPr>
            <p:cNvPr id="227340" name="Oval 12"/>
            <p:cNvSpPr>
              <a:spLocks noChangeArrowheads="1"/>
            </p:cNvSpPr>
            <p:nvPr/>
          </p:nvSpPr>
          <p:spPr bwMode="auto">
            <a:xfrm>
              <a:off x="450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3</a:t>
              </a: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>
              <a:off x="504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42" name="Oval 14"/>
            <p:cNvSpPr>
              <a:spLocks noChangeArrowheads="1"/>
            </p:cNvSpPr>
            <p:nvPr/>
          </p:nvSpPr>
          <p:spPr bwMode="auto">
            <a:xfrm>
              <a:off x="558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4</a:t>
              </a:r>
            </a:p>
          </p:txBody>
        </p:sp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5940" y="13764"/>
              <a:ext cx="806" cy="3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other</a:t>
              </a:r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5040" y="12048"/>
              <a:ext cx="686" cy="2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other</a:t>
              </a:r>
            </a:p>
          </p:txBody>
        </p:sp>
        <p:sp>
          <p:nvSpPr>
            <p:cNvPr id="227345" name="Rectangle 17"/>
            <p:cNvSpPr>
              <a:spLocks noChangeArrowheads="1"/>
            </p:cNvSpPr>
            <p:nvPr/>
          </p:nvSpPr>
          <p:spPr bwMode="auto">
            <a:xfrm>
              <a:off x="306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27346" name="Line 18"/>
            <p:cNvSpPr>
              <a:spLocks noChangeShapeType="1"/>
            </p:cNvSpPr>
            <p:nvPr/>
          </p:nvSpPr>
          <p:spPr bwMode="auto">
            <a:xfrm>
              <a:off x="288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47" name="Rectangle 19"/>
            <p:cNvSpPr>
              <a:spLocks noChangeArrowheads="1"/>
            </p:cNvSpPr>
            <p:nvPr/>
          </p:nvSpPr>
          <p:spPr bwMode="auto">
            <a:xfrm>
              <a:off x="414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396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rot="3253953">
              <a:off x="5784" y="12336"/>
              <a:ext cx="491" cy="540"/>
              <a:chOff x="4500" y="6003"/>
              <a:chExt cx="540" cy="585"/>
            </a:xfrm>
            <a:grpFill/>
          </p:grpSpPr>
          <p:sp>
            <p:nvSpPr>
              <p:cNvPr id="227350" name="Line 22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7351" name="Arc 23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27352" name="Rectangle 24"/>
            <p:cNvSpPr>
              <a:spLocks noChangeArrowheads="1"/>
            </p:cNvSpPr>
            <p:nvPr/>
          </p:nvSpPr>
          <p:spPr bwMode="auto">
            <a:xfrm>
              <a:off x="6480" y="1236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27353" name="Rectangle 25"/>
            <p:cNvSpPr>
              <a:spLocks noChangeArrowheads="1"/>
            </p:cNvSpPr>
            <p:nvPr/>
          </p:nvSpPr>
          <p:spPr bwMode="auto">
            <a:xfrm>
              <a:off x="630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27354" name="Line 26"/>
            <p:cNvSpPr>
              <a:spLocks noChangeShapeType="1"/>
            </p:cNvSpPr>
            <p:nvPr/>
          </p:nvSpPr>
          <p:spPr bwMode="auto">
            <a:xfrm>
              <a:off x="612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55" name="AutoShape 27"/>
            <p:cNvSpPr>
              <a:spLocks noChangeArrowheads="1"/>
            </p:cNvSpPr>
            <p:nvPr/>
          </p:nvSpPr>
          <p:spPr bwMode="auto">
            <a:xfrm>
              <a:off x="6660" y="12828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56" name="Rectangle 28"/>
            <p:cNvSpPr>
              <a:spLocks noChangeArrowheads="1"/>
            </p:cNvSpPr>
            <p:nvPr/>
          </p:nvSpPr>
          <p:spPr bwMode="auto">
            <a:xfrm>
              <a:off x="6840" y="1298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5</a:t>
              </a:r>
            </a:p>
            <a:p>
              <a:endParaRPr lang="en-US" altLang="zh-CN" sz="1600"/>
            </a:p>
          </p:txBody>
        </p:sp>
        <p:sp>
          <p:nvSpPr>
            <p:cNvPr id="227357" name="Arc 29"/>
            <p:cNvSpPr>
              <a:spLocks/>
            </p:cNvSpPr>
            <p:nvPr/>
          </p:nvSpPr>
          <p:spPr bwMode="auto">
            <a:xfrm rot="10644852">
              <a:off x="4673" y="13470"/>
              <a:ext cx="1289" cy="4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7 w 43200"/>
                <a:gd name="T1" fmla="*/ 23174 h 23609"/>
                <a:gd name="T2" fmla="*/ 43106 w 43200"/>
                <a:gd name="T3" fmla="*/ 23609 h 23609"/>
                <a:gd name="T4" fmla="*/ 21600 w 43200"/>
                <a:gd name="T5" fmla="*/ 21600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9" fill="none" extrusionOk="0">
                  <a:moveTo>
                    <a:pt x="57" y="23173"/>
                  </a:moveTo>
                  <a:cubicBezTo>
                    <a:pt x="19" y="22650"/>
                    <a:pt x="0" y="221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70"/>
                    <a:pt x="43168" y="22941"/>
                    <a:pt x="43106" y="23609"/>
                  </a:cubicBezTo>
                </a:path>
                <a:path w="43200" h="23609" stroke="0" extrusionOk="0">
                  <a:moveTo>
                    <a:pt x="57" y="23173"/>
                  </a:moveTo>
                  <a:cubicBezTo>
                    <a:pt x="19" y="22650"/>
                    <a:pt x="0" y="221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70"/>
                    <a:pt x="43168" y="22941"/>
                    <a:pt x="43106" y="2360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 flipH="1" flipV="1">
              <a:off x="4680" y="13452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251520" y="1268760"/>
            <a:ext cx="8784976" cy="547260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state := 1; { start }</a:t>
            </a:r>
          </a:p>
          <a:p>
            <a:pPr marL="0" indent="0">
              <a:buNone/>
            </a:pPr>
            <a:r>
              <a:rPr lang="en-US" altLang="zh-CN" sz="1800" dirty="0"/>
              <a:t>while state = </a:t>
            </a:r>
            <a:r>
              <a:rPr lang="en-US" altLang="zh-CN" sz="1800" dirty="0">
                <a:solidFill>
                  <a:srgbClr val="FF0000"/>
                </a:solidFill>
              </a:rPr>
              <a:t>1 or 2 </a:t>
            </a:r>
            <a:r>
              <a:rPr lang="en-US" altLang="zh-CN" sz="1800" dirty="0"/>
              <a:t>do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case state of </a:t>
            </a:r>
          </a:p>
          <a:p>
            <a:pPr marL="0" indent="0">
              <a:buNone/>
            </a:pPr>
            <a:r>
              <a:rPr lang="en-US" altLang="zh-CN" sz="1800" dirty="0"/>
              <a:t>  1: </a:t>
            </a:r>
            <a:r>
              <a:rPr lang="en-US" altLang="zh-CN" sz="1800" dirty="0">
                <a:solidFill>
                  <a:srgbClr val="FF0000"/>
                </a:solidFill>
              </a:rPr>
              <a:t>case input character of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CC"/>
                </a:solidFill>
              </a:rPr>
              <a:t>letter: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advance </a:t>
            </a:r>
            <a:r>
              <a:rPr lang="en-US" altLang="zh-CN" sz="1800" dirty="0"/>
              <a:t>the input :</a:t>
            </a:r>
          </a:p>
          <a:p>
            <a:pPr marL="0" indent="0">
              <a:buNone/>
            </a:pPr>
            <a:r>
              <a:rPr lang="en-US" altLang="zh-CN" sz="1800" dirty="0"/>
              <a:t>            state := 2;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CC"/>
                </a:solidFill>
              </a:rPr>
              <a:t>else</a:t>
            </a:r>
            <a:r>
              <a:rPr lang="en-US" altLang="zh-CN" sz="1800" dirty="0"/>
              <a:t> { error or other };</a:t>
            </a:r>
          </a:p>
          <a:p>
            <a:pPr marL="0" indent="0">
              <a:buNone/>
            </a:pPr>
            <a:r>
              <a:rPr lang="en-US" altLang="zh-CN" sz="1800" dirty="0"/>
              <a:t>      end case;</a:t>
            </a:r>
          </a:p>
          <a:p>
            <a:pPr marL="0" indent="0">
              <a:buNone/>
            </a:pPr>
            <a:r>
              <a:rPr lang="en-US" altLang="zh-CN" sz="1800" dirty="0"/>
              <a:t>  2: </a:t>
            </a:r>
            <a:r>
              <a:rPr lang="en-US" altLang="zh-CN" sz="1800" dirty="0">
                <a:solidFill>
                  <a:srgbClr val="FF0000"/>
                </a:solidFill>
              </a:rPr>
              <a:t>case input character of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0000CC"/>
                </a:solidFill>
              </a:rPr>
              <a:t>letter,digit</a:t>
            </a:r>
            <a:r>
              <a:rPr lang="en-US" altLang="zh-CN" sz="1800" dirty="0">
                <a:solidFill>
                  <a:srgbClr val="0000CC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advance</a:t>
            </a:r>
            <a:r>
              <a:rPr lang="en-US" altLang="zh-CN" sz="1800" dirty="0"/>
              <a:t> the input;</a:t>
            </a:r>
          </a:p>
          <a:p>
            <a:pPr marL="0" indent="0">
              <a:buNone/>
            </a:pPr>
            <a:r>
              <a:rPr lang="en-US" altLang="zh-CN" sz="1800" dirty="0"/>
              <a:t>                       state := 2; { actually unnecessary }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CC"/>
                </a:solidFill>
              </a:rPr>
              <a:t>else</a:t>
            </a:r>
            <a:r>
              <a:rPr lang="en-US" altLang="zh-CN" sz="1800" dirty="0"/>
              <a:t> state := 3;</a:t>
            </a:r>
          </a:p>
          <a:p>
            <a:pPr marL="0" indent="0">
              <a:buNone/>
            </a:pPr>
            <a:r>
              <a:rPr lang="en-US" altLang="zh-CN" sz="1800" dirty="0"/>
              <a:t>      end case;</a:t>
            </a:r>
          </a:p>
          <a:p>
            <a:pPr marL="0" indent="0">
              <a:buNone/>
            </a:pPr>
            <a:r>
              <a:rPr lang="en-US" altLang="zh-CN" sz="1800" dirty="0"/>
              <a:t>   end case;</a:t>
            </a:r>
          </a:p>
          <a:p>
            <a:pPr marL="0" indent="0">
              <a:buNone/>
            </a:pPr>
            <a:r>
              <a:rPr lang="en-US" altLang="zh-CN" sz="1800" dirty="0"/>
              <a:t>end while;</a:t>
            </a:r>
          </a:p>
          <a:p>
            <a:pPr marL="0" indent="0">
              <a:buNone/>
            </a:pPr>
            <a:r>
              <a:rPr lang="en-US" altLang="zh-CN" sz="1800" dirty="0"/>
              <a:t>if state = 3 then </a:t>
            </a:r>
            <a:r>
              <a:rPr lang="en-US" altLang="zh-CN" sz="1800" dirty="0">
                <a:solidFill>
                  <a:srgbClr val="FF0000"/>
                </a:solidFill>
              </a:rPr>
              <a:t>accept</a:t>
            </a:r>
            <a:r>
              <a:rPr lang="en-US" altLang="zh-CN" sz="1800" dirty="0"/>
              <a:t> else error; 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4048" y="4653136"/>
            <a:ext cx="3816424" cy="1800200"/>
            <a:chOff x="2880" y="11892"/>
            <a:chExt cx="4860" cy="2038"/>
          </a:xfrm>
          <a:noFill/>
        </p:grpSpPr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>
              <a:off x="2880" y="12984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8385" name="Oval 33"/>
            <p:cNvSpPr>
              <a:spLocks noChangeArrowheads="1"/>
            </p:cNvSpPr>
            <p:nvPr/>
          </p:nvSpPr>
          <p:spPr bwMode="auto">
            <a:xfrm>
              <a:off x="3600" y="1267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1</a:t>
              </a:r>
            </a:p>
          </p:txBody>
        </p:sp>
        <p:sp>
          <p:nvSpPr>
            <p:cNvPr id="228386" name="Line 34"/>
            <p:cNvSpPr>
              <a:spLocks noChangeShapeType="1"/>
            </p:cNvSpPr>
            <p:nvPr/>
          </p:nvSpPr>
          <p:spPr bwMode="auto">
            <a:xfrm>
              <a:off x="41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4320" y="12516"/>
              <a:ext cx="723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434106">
              <a:off x="5400" y="12204"/>
              <a:ext cx="649" cy="634"/>
              <a:chOff x="5680" y="3755"/>
              <a:chExt cx="649" cy="634"/>
            </a:xfrm>
            <a:grpFill/>
          </p:grpSpPr>
          <p:sp>
            <p:nvSpPr>
              <p:cNvPr id="228389" name="Arc 3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8390" name="Line 3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5940" y="11892"/>
              <a:ext cx="90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sp>
          <p:nvSpPr>
            <p:cNvPr id="228392" name="Oval 40"/>
            <p:cNvSpPr>
              <a:spLocks noChangeArrowheads="1"/>
            </p:cNvSpPr>
            <p:nvPr/>
          </p:nvSpPr>
          <p:spPr bwMode="auto">
            <a:xfrm>
              <a:off x="5400" y="1267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/>
                <a:t>2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120" y="1345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28394" name="Line 42"/>
            <p:cNvSpPr>
              <a:spLocks noChangeShapeType="1"/>
            </p:cNvSpPr>
            <p:nvPr/>
          </p:nvSpPr>
          <p:spPr bwMode="auto">
            <a:xfrm>
              <a:off x="59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6300" y="1251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[other]</a:t>
              </a:r>
            </a:p>
          </p:txBody>
        </p:sp>
        <p:sp>
          <p:nvSpPr>
            <p:cNvPr id="228396" name="AutoShape 44"/>
            <p:cNvSpPr>
              <a:spLocks noChangeArrowheads="1"/>
            </p:cNvSpPr>
            <p:nvPr/>
          </p:nvSpPr>
          <p:spPr bwMode="auto">
            <a:xfrm>
              <a:off x="7200" y="12672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8397" name="Rectangle 45"/>
            <p:cNvSpPr>
              <a:spLocks noChangeArrowheads="1"/>
            </p:cNvSpPr>
            <p:nvPr/>
          </p:nvSpPr>
          <p:spPr bwMode="auto">
            <a:xfrm>
              <a:off x="738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3</a:t>
              </a:r>
            </a:p>
            <a:p>
              <a:endParaRPr lang="en-US" altLang="zh-CN" sz="1600" dirty="0"/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 rot="9600502">
              <a:off x="5400" y="13296"/>
              <a:ext cx="649" cy="634"/>
              <a:chOff x="5680" y="3755"/>
              <a:chExt cx="649" cy="634"/>
            </a:xfrm>
            <a:grpFill/>
          </p:grpSpPr>
          <p:sp>
            <p:nvSpPr>
              <p:cNvPr id="228399" name="Arc 4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8400" name="Line 4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双层</a:t>
            </a:r>
            <a:r>
              <a:rPr lang="en-US" altLang="zh-CN" dirty="0"/>
              <a:t>case</a:t>
            </a:r>
            <a:r>
              <a:rPr lang="zh-CN" altLang="en-US" dirty="0"/>
              <a:t>的实现方法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8024" y="1268760"/>
            <a:ext cx="4248472" cy="1875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+mn-lt"/>
                <a:ea typeface="+mn-ea"/>
              </a:rPr>
              <a:t>用一个变量</a:t>
            </a:r>
            <a:r>
              <a:rPr lang="en-US" altLang="zh-CN" sz="2000" b="1" dirty="0">
                <a:latin typeface="+mn-lt"/>
                <a:ea typeface="+mn-ea"/>
              </a:rPr>
              <a:t>state</a:t>
            </a:r>
            <a:r>
              <a:rPr lang="zh-CN" altLang="en-US" sz="2000" b="1" dirty="0">
                <a:latin typeface="+mn-lt"/>
                <a:ea typeface="+mn-ea"/>
              </a:rPr>
              <a:t>来记录当前状态</a:t>
            </a:r>
            <a:endParaRPr lang="en-US" altLang="zh-CN" sz="2000" b="1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+mn-lt"/>
                <a:ea typeface="+mn-ea"/>
              </a:rPr>
              <a:t>外层</a:t>
            </a:r>
            <a:r>
              <a:rPr lang="en-US" altLang="zh-CN" sz="2000" b="1" dirty="0">
                <a:latin typeface="+mn-lt"/>
                <a:ea typeface="+mn-ea"/>
              </a:rPr>
              <a:t>case</a:t>
            </a:r>
            <a:r>
              <a:rPr lang="zh-CN" altLang="en-US" sz="2000" b="1" dirty="0">
                <a:latin typeface="+mn-lt"/>
                <a:ea typeface="+mn-ea"/>
              </a:rPr>
              <a:t>关注状态转换</a:t>
            </a:r>
            <a:endParaRPr lang="en-US" altLang="zh-CN" sz="2000" b="1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+mn-lt"/>
                <a:ea typeface="+mn-ea"/>
              </a:rPr>
              <a:t>内层</a:t>
            </a:r>
            <a:r>
              <a:rPr lang="en-US" altLang="zh-CN" sz="2000" b="1" dirty="0">
                <a:latin typeface="+mn-lt"/>
                <a:ea typeface="+mn-ea"/>
              </a:rPr>
              <a:t>case</a:t>
            </a:r>
            <a:r>
              <a:rPr lang="zh-CN" altLang="en-US" sz="2000" b="1" dirty="0">
                <a:latin typeface="+mn-lt"/>
                <a:ea typeface="+mn-ea"/>
              </a:rPr>
              <a:t>关注输入字符</a:t>
            </a:r>
            <a:endParaRPr lang="en-US" altLang="zh-CN" sz="2000" b="1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+mn-lt"/>
                <a:ea typeface="+mn-ea"/>
              </a:rPr>
              <a:t>嵌套深度固定为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107504" y="548680"/>
            <a:ext cx="8928992" cy="61926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648" y="772008"/>
            <a:ext cx="4383360" cy="5753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i="1" dirty="0"/>
              <a:t>state </a:t>
            </a:r>
            <a:r>
              <a:rPr lang="en-US" altLang="zh-CN" sz="1600" dirty="0"/>
              <a:t>:= 1;  { start } </a:t>
            </a:r>
          </a:p>
          <a:p>
            <a:pPr marL="0" indent="0">
              <a:buNone/>
            </a:pPr>
            <a:r>
              <a:rPr lang="en-US" altLang="zh-CN" sz="1600" b="1" dirty="0"/>
              <a:t>while </a:t>
            </a:r>
            <a:r>
              <a:rPr lang="en-US" altLang="zh-CN" sz="1600" i="1" dirty="0"/>
              <a:t>state = </a:t>
            </a:r>
            <a:r>
              <a:rPr lang="en-US" altLang="zh-CN" sz="1600" dirty="0">
                <a:solidFill>
                  <a:srgbClr val="FF0000"/>
                </a:solidFill>
              </a:rPr>
              <a:t>1, 2, 3 </a:t>
            </a:r>
            <a:r>
              <a:rPr lang="en-US" altLang="zh-CN" sz="1600" i="1" dirty="0">
                <a:solidFill>
                  <a:srgbClr val="FF0000"/>
                </a:solidFill>
              </a:rPr>
              <a:t>or  </a:t>
            </a:r>
            <a:r>
              <a:rPr lang="en-US" altLang="zh-CN" sz="1600" dirty="0">
                <a:solidFill>
                  <a:srgbClr val="FF0000"/>
                </a:solidFill>
              </a:rPr>
              <a:t>4 </a:t>
            </a:r>
            <a:r>
              <a:rPr lang="en-US" altLang="zh-CN" sz="1600" b="1" dirty="0"/>
              <a:t>do </a:t>
            </a:r>
          </a:p>
          <a:p>
            <a:pPr marL="0" indent="0">
              <a:buNone/>
            </a:pPr>
            <a:r>
              <a:rPr lang="en-US" altLang="zh-CN" sz="1600" b="1" dirty="0"/>
              <a:t>  </a:t>
            </a:r>
            <a:r>
              <a:rPr lang="en-US" altLang="zh-CN" sz="1600" b="1" i="1" dirty="0">
                <a:solidFill>
                  <a:srgbClr val="FF0000"/>
                </a:solidFill>
              </a:rPr>
              <a:t>case </a:t>
            </a:r>
            <a:r>
              <a:rPr lang="en-US" altLang="zh-CN" sz="1600" i="1" dirty="0">
                <a:solidFill>
                  <a:srgbClr val="FF0000"/>
                </a:solidFill>
              </a:rPr>
              <a:t>state </a:t>
            </a:r>
            <a:r>
              <a:rPr lang="en-US" altLang="zh-CN" sz="1600" b="1" i="1" dirty="0">
                <a:solidFill>
                  <a:srgbClr val="FF0000"/>
                </a:solidFill>
              </a:rPr>
              <a:t>of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 1:   </a:t>
            </a:r>
            <a:r>
              <a:rPr lang="en-US" altLang="zh-CN" sz="1600" b="1" dirty="0">
                <a:solidFill>
                  <a:srgbClr val="FF0000"/>
                </a:solidFill>
              </a:rPr>
              <a:t>case </a:t>
            </a:r>
            <a:r>
              <a:rPr lang="en-US" altLang="zh-CN" sz="1600" i="1" dirty="0">
                <a:solidFill>
                  <a:srgbClr val="FF0000"/>
                </a:solidFill>
              </a:rPr>
              <a:t>input character </a:t>
            </a:r>
            <a:r>
              <a:rPr lang="en-US" altLang="zh-CN" sz="1600" b="1" dirty="0">
                <a:solidFill>
                  <a:srgbClr val="FF0000"/>
                </a:solidFill>
              </a:rPr>
              <a:t>of </a:t>
            </a:r>
          </a:p>
          <a:p>
            <a:pPr marL="0" indent="0">
              <a:buNone/>
            </a:pPr>
            <a:r>
              <a:rPr lang="en-US" altLang="zh-CN" sz="1600" b="1" dirty="0"/>
              <a:t>       </a:t>
            </a:r>
            <a:r>
              <a:rPr lang="en-US" altLang="zh-CN" sz="1600" dirty="0">
                <a:solidFill>
                  <a:srgbClr val="0000CC"/>
                </a:solidFill>
              </a:rPr>
              <a:t>"/" :</a:t>
            </a:r>
            <a:r>
              <a:rPr lang="en-US" altLang="zh-CN" sz="1600" dirty="0"/>
              <a:t>  </a:t>
            </a:r>
            <a:r>
              <a:rPr lang="en-US" altLang="zh-CN" sz="1600" i="1" dirty="0"/>
              <a:t>advance the input;</a:t>
            </a:r>
          </a:p>
          <a:p>
            <a:pPr marL="0" indent="0">
              <a:buNone/>
            </a:pPr>
            <a:r>
              <a:rPr lang="en-US" altLang="zh-CN" sz="1600" i="1" dirty="0"/>
              <a:t>                state </a:t>
            </a:r>
            <a:r>
              <a:rPr lang="en-US" altLang="zh-CN" sz="1600" dirty="0"/>
              <a:t>:= 2;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</a:t>
            </a:r>
            <a:r>
              <a:rPr lang="en-US" altLang="zh-CN" sz="1600" b="1" dirty="0">
                <a:solidFill>
                  <a:srgbClr val="0000CC"/>
                </a:solidFill>
              </a:rPr>
              <a:t>else</a:t>
            </a:r>
            <a:r>
              <a:rPr lang="en-US" altLang="zh-CN" sz="1600" b="1" dirty="0"/>
              <a:t> </a:t>
            </a:r>
            <a:r>
              <a:rPr lang="en-US" altLang="zh-CN" sz="1600" dirty="0"/>
              <a:t>{ error or other};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end case;</a:t>
            </a:r>
          </a:p>
          <a:p>
            <a:pPr marL="0" indent="0">
              <a:buNone/>
            </a:pPr>
            <a:r>
              <a:rPr lang="en-US" altLang="zh-CN" sz="1600" b="1" dirty="0"/>
              <a:t>  2:   </a:t>
            </a:r>
            <a:r>
              <a:rPr lang="en-US" altLang="zh-CN" sz="1600" b="1" dirty="0">
                <a:solidFill>
                  <a:srgbClr val="FF0000"/>
                </a:solidFill>
              </a:rPr>
              <a:t>case </a:t>
            </a:r>
            <a:r>
              <a:rPr lang="en-US" altLang="zh-CN" sz="1600" i="1" dirty="0">
                <a:solidFill>
                  <a:srgbClr val="FF0000"/>
                </a:solidFill>
              </a:rPr>
              <a:t>input character </a:t>
            </a:r>
            <a:r>
              <a:rPr lang="en-US" altLang="zh-CN" sz="1600" b="1" dirty="0">
                <a:solidFill>
                  <a:srgbClr val="FF0000"/>
                </a:solidFill>
              </a:rPr>
              <a:t>of </a:t>
            </a:r>
          </a:p>
          <a:p>
            <a:pPr marL="0" indent="0">
              <a:buNone/>
            </a:pPr>
            <a:r>
              <a:rPr lang="en-US" altLang="zh-CN" sz="1600" b="1" dirty="0"/>
              <a:t>       </a:t>
            </a:r>
            <a:r>
              <a:rPr lang="en-US" altLang="zh-CN" sz="1600" dirty="0">
                <a:solidFill>
                  <a:srgbClr val="0000CC"/>
                </a:solidFill>
              </a:rPr>
              <a:t>"*":</a:t>
            </a:r>
            <a:r>
              <a:rPr lang="en-US" altLang="zh-CN" sz="1600" dirty="0"/>
              <a:t>  </a:t>
            </a:r>
            <a:r>
              <a:rPr lang="en-US" altLang="zh-CN" sz="1600" i="1" dirty="0"/>
              <a:t>advance the input;</a:t>
            </a:r>
          </a:p>
          <a:p>
            <a:pPr marL="0" indent="0">
              <a:buNone/>
            </a:pPr>
            <a:r>
              <a:rPr lang="en-US" altLang="zh-CN" sz="1600" i="1" dirty="0"/>
              <a:t>               state </a:t>
            </a:r>
            <a:r>
              <a:rPr lang="en-US" altLang="zh-CN" sz="1600" dirty="0"/>
              <a:t>::=  3;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</a:t>
            </a:r>
            <a:r>
              <a:rPr lang="en-US" altLang="zh-CN" sz="1600" b="1" dirty="0">
                <a:solidFill>
                  <a:srgbClr val="0000CC"/>
                </a:solidFill>
              </a:rPr>
              <a:t>else</a:t>
            </a:r>
            <a:r>
              <a:rPr lang="en-US" altLang="zh-CN" sz="1600" b="1" dirty="0"/>
              <a:t> </a:t>
            </a:r>
            <a:r>
              <a:rPr lang="en-US" altLang="zh-CN" sz="1600" i="1" dirty="0"/>
              <a:t> </a:t>
            </a:r>
            <a:r>
              <a:rPr lang="en-US" altLang="zh-CN" sz="1600" dirty="0"/>
              <a:t>{ error or other };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end case; </a:t>
            </a:r>
          </a:p>
          <a:p>
            <a:pPr marL="0" indent="0">
              <a:buNone/>
            </a:pPr>
            <a:r>
              <a:rPr lang="en-US" altLang="zh-CN" sz="1600" b="1" dirty="0"/>
              <a:t>  3:   </a:t>
            </a:r>
            <a:r>
              <a:rPr lang="en-US" altLang="zh-CN" sz="1600" b="1" dirty="0">
                <a:solidFill>
                  <a:srgbClr val="FF0000"/>
                </a:solidFill>
              </a:rPr>
              <a:t>case </a:t>
            </a:r>
            <a:r>
              <a:rPr lang="en-US" altLang="zh-CN" sz="1600" i="1" dirty="0">
                <a:solidFill>
                  <a:srgbClr val="FF0000"/>
                </a:solidFill>
              </a:rPr>
              <a:t>input character</a:t>
            </a:r>
            <a:r>
              <a:rPr lang="en-US" altLang="zh-CN" sz="1600" b="1" i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of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CC"/>
                </a:solidFill>
              </a:rPr>
              <a:t>"*":</a:t>
            </a:r>
            <a:r>
              <a:rPr lang="en-US" altLang="zh-CN" sz="1600" dirty="0"/>
              <a:t>  </a:t>
            </a:r>
            <a:r>
              <a:rPr lang="en-US" altLang="zh-CN" sz="1600" i="1" dirty="0"/>
              <a:t>advance the input;</a:t>
            </a:r>
          </a:p>
          <a:p>
            <a:pPr marL="0" indent="0">
              <a:buNone/>
            </a:pPr>
            <a:r>
              <a:rPr lang="en-US" altLang="zh-CN" sz="1600" i="1" dirty="0"/>
              <a:t>                state </a:t>
            </a:r>
            <a:r>
              <a:rPr lang="en-US" altLang="zh-CN" sz="1600" dirty="0"/>
              <a:t>:= 4;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dirty="0">
                <a:solidFill>
                  <a:srgbClr val="0000CC"/>
                </a:solidFill>
              </a:rPr>
              <a:t>else</a:t>
            </a:r>
            <a:r>
              <a:rPr lang="en-US" altLang="zh-CN" sz="1600" b="1" dirty="0"/>
              <a:t>  </a:t>
            </a:r>
            <a:r>
              <a:rPr lang="en-US" altLang="zh-CN" sz="1600" i="1" dirty="0"/>
              <a:t>advance the input   </a:t>
            </a:r>
          </a:p>
          <a:p>
            <a:pPr marL="0" indent="0">
              <a:buNone/>
            </a:pPr>
            <a:r>
              <a:rPr lang="en-US" altLang="zh-CN" sz="1600" i="1" dirty="0"/>
              <a:t>              { </a:t>
            </a:r>
            <a:r>
              <a:rPr lang="en-US" altLang="zh-CN" sz="1600" dirty="0"/>
              <a:t>and stay in state 3 };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end  case;</a:t>
            </a:r>
            <a:endParaRPr lang="zh-CN" altLang="en-US" sz="1600" dirty="0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792081" y="773718"/>
            <a:ext cx="39992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   4:  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case 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input character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of 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        "/"</a:t>
            </a:r>
            <a:r>
              <a:rPr lang="en-US" altLang="zh-CN" sz="1600" b="1" dirty="0">
                <a:solidFill>
                  <a:srgbClr val="0000CC"/>
                </a:solidFill>
              </a:rPr>
              <a:t>: </a:t>
            </a:r>
            <a:r>
              <a:rPr lang="en-US" altLang="zh-CN" sz="1600" b="1" i="1" dirty="0">
                <a:latin typeface="+mn-lt"/>
              </a:rPr>
              <a:t>advance the input;</a:t>
            </a:r>
          </a:p>
          <a:p>
            <a:pPr>
              <a:spcBef>
                <a:spcPct val="20000"/>
              </a:spcBef>
            </a:pPr>
            <a:r>
              <a:rPr lang="en-US" altLang="zh-CN" sz="1600" b="1" i="1" dirty="0">
                <a:latin typeface="+mn-lt"/>
              </a:rPr>
              <a:t>              state </a:t>
            </a:r>
            <a:r>
              <a:rPr lang="en-US" altLang="zh-CN" sz="1600" b="1" dirty="0">
                <a:latin typeface="+mn-lt"/>
              </a:rPr>
              <a:t>:= 5;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"*": </a:t>
            </a:r>
            <a:r>
              <a:rPr lang="en-US" altLang="zh-CN" sz="1600" b="1" i="1" dirty="0">
                <a:latin typeface="+mn-lt"/>
              </a:rPr>
              <a:t>advance the input;        </a:t>
            </a:r>
          </a:p>
          <a:p>
            <a:pPr>
              <a:spcBef>
                <a:spcPct val="20000"/>
              </a:spcBef>
            </a:pPr>
            <a:r>
              <a:rPr lang="en-US" altLang="zh-CN" sz="1600" b="1" i="1" dirty="0">
                <a:latin typeface="+mn-lt"/>
              </a:rPr>
              <a:t>               { </a:t>
            </a:r>
            <a:r>
              <a:rPr lang="en-US" altLang="zh-CN" sz="1600" b="1" dirty="0">
                <a:latin typeface="+mn-lt"/>
              </a:rPr>
              <a:t>and stay in state 4 }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else</a:t>
            </a:r>
            <a:r>
              <a:rPr lang="en-US" altLang="zh-CN" sz="1600" b="1" dirty="0">
                <a:latin typeface="+mn-lt"/>
              </a:rPr>
              <a:t>  </a:t>
            </a:r>
            <a:r>
              <a:rPr lang="en-US" altLang="zh-CN" sz="1600" b="1" i="1" dirty="0">
                <a:latin typeface="+mn-lt"/>
              </a:rPr>
              <a:t>advance the input;</a:t>
            </a:r>
          </a:p>
          <a:p>
            <a:pPr>
              <a:spcBef>
                <a:spcPct val="20000"/>
              </a:spcBef>
            </a:pPr>
            <a:r>
              <a:rPr lang="en-US" altLang="zh-CN" sz="1600" b="1" i="1" dirty="0">
                <a:latin typeface="+mn-lt"/>
              </a:rPr>
              <a:t>                 state </a:t>
            </a:r>
            <a:r>
              <a:rPr lang="en-US" altLang="zh-CN" sz="1600" b="1" dirty="0">
                <a:latin typeface="+mn-lt"/>
              </a:rPr>
              <a:t>:= 3; 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         end case; 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    end case; 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latin typeface="+mn-lt"/>
              </a:rPr>
              <a:t>end while; </a:t>
            </a:r>
            <a:endParaRPr lang="en-US" altLang="zh-CN" sz="1600" b="1" i="1" dirty="0">
              <a:latin typeface="+mn-lt"/>
            </a:endParaRPr>
          </a:p>
          <a:p>
            <a:pPr>
              <a:spcBef>
                <a:spcPct val="20000"/>
              </a:spcBef>
            </a:pPr>
            <a:endParaRPr lang="en-US" altLang="zh-CN" sz="1600" b="1" i="1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altLang="zh-CN" sz="1600" b="1" i="1" dirty="0">
                <a:solidFill>
                  <a:srgbClr val="0000CC"/>
                </a:solidFill>
                <a:latin typeface="+mn-lt"/>
              </a:rPr>
              <a:t>if state </a:t>
            </a: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= 5 then 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accept</a:t>
            </a:r>
            <a:r>
              <a:rPr lang="en-US" altLang="zh-CN" sz="1600" b="1" i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else 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error</a:t>
            </a:r>
            <a:r>
              <a:rPr lang="en-US" altLang="zh-CN" sz="1600" b="1" dirty="0">
                <a:solidFill>
                  <a:srgbClr val="0000CC"/>
                </a:solidFill>
                <a:latin typeface="+mn-lt"/>
              </a:rPr>
              <a:t>;</a:t>
            </a:r>
            <a:endParaRPr lang="zh-CN" altLang="en-US" sz="1600" b="1" dirty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9992" y="4941168"/>
            <a:ext cx="4320480" cy="1584176"/>
            <a:chOff x="3117" y="2148"/>
            <a:chExt cx="5325" cy="1872"/>
          </a:xfrm>
          <a:noFill/>
        </p:grpSpPr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6717" y="2148"/>
              <a:ext cx="179" cy="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14298394">
              <a:off x="5502" y="3234"/>
              <a:ext cx="540" cy="383"/>
              <a:chOff x="4500" y="6003"/>
              <a:chExt cx="540" cy="585"/>
            </a:xfrm>
            <a:grpFill/>
          </p:grpSpPr>
          <p:sp>
            <p:nvSpPr>
              <p:cNvPr id="229384" name="Line 8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9385" name="Arc 9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6177" y="2460"/>
              <a:ext cx="540" cy="31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3117" y="2928"/>
              <a:ext cx="3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388" name="Oval 12"/>
            <p:cNvSpPr>
              <a:spLocks noChangeArrowheads="1"/>
            </p:cNvSpPr>
            <p:nvPr/>
          </p:nvSpPr>
          <p:spPr bwMode="auto">
            <a:xfrm>
              <a:off x="3477" y="2772"/>
              <a:ext cx="54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1</a:t>
              </a:r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4017" y="2928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4557" y="2772"/>
              <a:ext cx="54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2</a:t>
              </a:r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5097" y="2928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5637" y="2772"/>
              <a:ext cx="54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3</a:t>
              </a:r>
            </a:p>
          </p:txBody>
        </p:sp>
        <p:sp>
          <p:nvSpPr>
            <p:cNvPr id="229393" name="Line 17"/>
            <p:cNvSpPr>
              <a:spLocks noChangeShapeType="1"/>
            </p:cNvSpPr>
            <p:nvPr/>
          </p:nvSpPr>
          <p:spPr bwMode="auto">
            <a:xfrm>
              <a:off x="6177" y="2928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394" name="Oval 18"/>
            <p:cNvSpPr>
              <a:spLocks noChangeArrowheads="1"/>
            </p:cNvSpPr>
            <p:nvPr/>
          </p:nvSpPr>
          <p:spPr bwMode="auto">
            <a:xfrm>
              <a:off x="6717" y="2772"/>
              <a:ext cx="540" cy="4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4</a:t>
              </a:r>
            </a:p>
          </p:txBody>
        </p:sp>
        <p:sp>
          <p:nvSpPr>
            <p:cNvPr id="229395" name="Line 19"/>
            <p:cNvSpPr>
              <a:spLocks noChangeShapeType="1"/>
            </p:cNvSpPr>
            <p:nvPr/>
          </p:nvSpPr>
          <p:spPr bwMode="auto">
            <a:xfrm>
              <a:off x="7257" y="2928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7872" y="2718"/>
              <a:ext cx="570" cy="51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5</a:t>
              </a:r>
            </a:p>
          </p:txBody>
        </p:sp>
        <p:sp>
          <p:nvSpPr>
            <p:cNvPr id="229397" name="Rectangle 21"/>
            <p:cNvSpPr>
              <a:spLocks noChangeArrowheads="1"/>
            </p:cNvSpPr>
            <p:nvPr/>
          </p:nvSpPr>
          <p:spPr bwMode="auto">
            <a:xfrm>
              <a:off x="4017" y="2460"/>
              <a:ext cx="540" cy="31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29398" name="Rectangle 22"/>
            <p:cNvSpPr>
              <a:spLocks noChangeArrowheads="1"/>
            </p:cNvSpPr>
            <p:nvPr/>
          </p:nvSpPr>
          <p:spPr bwMode="auto">
            <a:xfrm>
              <a:off x="5097" y="2460"/>
              <a:ext cx="540" cy="31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29399" name="Rectangle 23"/>
            <p:cNvSpPr>
              <a:spLocks noChangeArrowheads="1"/>
            </p:cNvSpPr>
            <p:nvPr/>
          </p:nvSpPr>
          <p:spPr bwMode="auto">
            <a:xfrm>
              <a:off x="7437" y="2460"/>
              <a:ext cx="540" cy="31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5691" y="3708"/>
              <a:ext cx="666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other</a:t>
              </a: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 flipH="1" flipV="1">
              <a:off x="6120" y="315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6537" y="3240"/>
              <a:ext cx="1018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other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2040647">
              <a:off x="6660" y="2376"/>
              <a:ext cx="540" cy="383"/>
              <a:chOff x="4500" y="6003"/>
              <a:chExt cx="540" cy="585"/>
            </a:xfrm>
            <a:grpFill/>
          </p:grpSpPr>
          <p:sp>
            <p:nvSpPr>
              <p:cNvPr id="229404" name="Line 28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9405" name="Arc 29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323528" y="1268761"/>
            <a:ext cx="8496944" cy="525658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-182563" y="3394075"/>
            <a:ext cx="184151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br>
              <a:rPr lang="zh-CN" altLang="en-US" sz="1100"/>
            </a:br>
            <a:endParaRPr lang="zh-CN" altLang="en-US"/>
          </a:p>
        </p:txBody>
      </p:sp>
      <p:sp>
        <p:nvSpPr>
          <p:cNvPr id="230431" name="Rectangle 31"/>
          <p:cNvSpPr>
            <a:spLocks noChangeArrowheads="1"/>
          </p:cNvSpPr>
          <p:nvPr/>
        </p:nvSpPr>
        <p:spPr bwMode="auto">
          <a:xfrm>
            <a:off x="423863" y="3394075"/>
            <a:ext cx="1841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br>
              <a:rPr lang="zh-CN" altLang="en-US" sz="1100"/>
            </a:b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表驱动的实现方法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343025"/>
            <a:ext cx="7931224" cy="573807"/>
          </a:xfrm>
        </p:spPr>
        <p:txBody>
          <a:bodyPr/>
          <a:lstStyle/>
          <a:p>
            <a:r>
              <a:rPr lang="zh-CN" altLang="en-US" dirty="0"/>
              <a:t>将状态图转换成一张二维表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45232" y="1919089"/>
            <a:ext cx="8229600" cy="44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607370" y="3023989"/>
            <a:ext cx="914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607370" y="3023989"/>
            <a:ext cx="914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13736"/>
              </p:ext>
            </p:extLst>
          </p:nvPr>
        </p:nvGraphicFramePr>
        <p:xfrm>
          <a:off x="1475656" y="4365104"/>
          <a:ext cx="5976663" cy="1770241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Input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 state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letter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digit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other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Line 230"/>
          <p:cNvSpPr>
            <a:spLocks noChangeShapeType="1"/>
          </p:cNvSpPr>
          <p:nvPr/>
        </p:nvSpPr>
        <p:spPr bwMode="auto">
          <a:xfrm>
            <a:off x="1547665" y="4437113"/>
            <a:ext cx="1512167" cy="504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123728" y="2060848"/>
            <a:ext cx="3960440" cy="1872208"/>
            <a:chOff x="2880" y="11892"/>
            <a:chExt cx="4860" cy="2038"/>
          </a:xfrm>
          <a:noFill/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2880" y="12984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3600" y="1267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1</a:t>
              </a: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41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320" y="12516"/>
              <a:ext cx="723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</p:txBody>
        </p:sp>
        <p:grpSp>
          <p:nvGrpSpPr>
            <p:cNvPr id="24" name="Group 36"/>
            <p:cNvGrpSpPr>
              <a:grpSpLocks/>
            </p:cNvGrpSpPr>
            <p:nvPr/>
          </p:nvGrpSpPr>
          <p:grpSpPr bwMode="auto">
            <a:xfrm rot="-434106">
              <a:off x="5400" y="12204"/>
              <a:ext cx="649" cy="634"/>
              <a:chOff x="5680" y="3755"/>
              <a:chExt cx="649" cy="634"/>
            </a:xfrm>
            <a:grpFill/>
          </p:grpSpPr>
          <p:sp>
            <p:nvSpPr>
              <p:cNvPr id="35" name="Arc 3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5940" y="11892"/>
              <a:ext cx="90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5400" y="1267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2</a:t>
              </a:r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6120" y="1345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59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300" y="1251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[other]</a:t>
              </a:r>
            </a:p>
          </p:txBody>
        </p:sp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7200" y="12672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738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3</a:t>
              </a:r>
            </a:p>
            <a:p>
              <a:endParaRPr lang="en-US" altLang="zh-CN" sz="1400" dirty="0"/>
            </a:p>
          </p:txBody>
        </p: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 rot="9600502">
              <a:off x="5400" y="13296"/>
              <a:ext cx="649" cy="634"/>
              <a:chOff x="5680" y="3755"/>
              <a:chExt cx="649" cy="634"/>
            </a:xfrm>
            <a:grpFill/>
          </p:grpSpPr>
          <p:sp>
            <p:nvSpPr>
              <p:cNvPr id="33" name="Arc 4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07504" y="764704"/>
            <a:ext cx="8928992" cy="532859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3789038"/>
            <a:ext cx="4464496" cy="2160241"/>
          </a:xfrm>
        </p:spPr>
        <p:txBody>
          <a:bodyPr/>
          <a:lstStyle/>
          <a:p>
            <a:r>
              <a:rPr lang="zh-CN" altLang="en-US" sz="2400" dirty="0"/>
              <a:t>二维数组</a:t>
            </a:r>
            <a:r>
              <a:rPr lang="en-US" altLang="zh-CN" sz="2400" dirty="0"/>
              <a:t>T</a:t>
            </a:r>
            <a:r>
              <a:rPr lang="zh-CN" altLang="en-US" sz="2400" dirty="0"/>
              <a:t>记录表格中的转换</a:t>
            </a:r>
            <a:endParaRPr lang="en-US" altLang="zh-CN" sz="2400" dirty="0"/>
          </a:p>
          <a:p>
            <a:r>
              <a:rPr lang="zh-CN" altLang="en-US" sz="2400" dirty="0"/>
              <a:t>二维数组</a:t>
            </a:r>
            <a:r>
              <a:rPr lang="en-US" altLang="zh-CN" sz="2400" dirty="0"/>
              <a:t>Advance</a:t>
            </a:r>
            <a:r>
              <a:rPr lang="zh-CN" altLang="en-US" sz="2400" dirty="0"/>
              <a:t>记录是否需要更新输入</a:t>
            </a:r>
            <a:endParaRPr lang="en-US" altLang="zh-CN" sz="2400" dirty="0"/>
          </a:p>
          <a:p>
            <a:r>
              <a:rPr lang="zh-CN" altLang="en-US" sz="2400" dirty="0"/>
              <a:t>一维数组</a:t>
            </a:r>
            <a:r>
              <a:rPr lang="en-US" altLang="zh-CN" sz="2400" dirty="0"/>
              <a:t>Accept</a:t>
            </a:r>
            <a:r>
              <a:rPr lang="zh-CN" altLang="en-US" sz="2400" dirty="0"/>
              <a:t>表示是否为接受状态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319338" y="1556518"/>
            <a:ext cx="914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32709" name="Group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00384"/>
              </p:ext>
            </p:extLst>
          </p:nvPr>
        </p:nvGraphicFramePr>
        <p:xfrm>
          <a:off x="251520" y="908719"/>
          <a:ext cx="4032447" cy="2499360"/>
        </p:xfrm>
        <a:graphic>
          <a:graphicData uri="http://schemas.openxmlformats.org/drawingml/2006/table">
            <a:tbl>
              <a:tblPr/>
              <a:tblGrid>
                <a:gridCol w="137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Input 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Other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2698" name="Rectangle 250"/>
          <p:cNvSpPr>
            <a:spLocks noChangeArrowheads="1"/>
          </p:cNvSpPr>
          <p:nvPr/>
        </p:nvSpPr>
        <p:spPr bwMode="auto">
          <a:xfrm>
            <a:off x="4644009" y="836711"/>
            <a:ext cx="439204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 := 1;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ch</a:t>
            </a:r>
            <a:r>
              <a:rPr lang="en-US" altLang="zh-CN" b="1" dirty="0">
                <a:latin typeface="+mn-lt"/>
              </a:rPr>
              <a:t> := next input character;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while not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Accept</a:t>
            </a:r>
            <a:r>
              <a:rPr lang="en-US" altLang="zh-CN" b="1" dirty="0">
                <a:latin typeface="+mn-lt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] and not error(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) do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     </a:t>
            </a:r>
            <a:r>
              <a:rPr lang="en-US" altLang="zh-CN" b="1" dirty="0" err="1">
                <a:latin typeface="+mn-lt"/>
              </a:rPr>
              <a:t>newstate</a:t>
            </a:r>
            <a:r>
              <a:rPr lang="en-US" altLang="zh-CN" b="1" dirty="0">
                <a:latin typeface="+mn-lt"/>
              </a:rPr>
              <a:t> :=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b="1" dirty="0">
                <a:latin typeface="+mn-lt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ch</a:t>
            </a:r>
            <a:r>
              <a:rPr lang="en-US" altLang="zh-CN" b="1" dirty="0">
                <a:latin typeface="+mn-lt"/>
              </a:rPr>
              <a:t>];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     if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Advance</a:t>
            </a:r>
            <a:r>
              <a:rPr lang="en-US" altLang="zh-CN" b="1" dirty="0">
                <a:latin typeface="+mn-lt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ch</a:t>
            </a:r>
            <a:r>
              <a:rPr lang="en-US" altLang="zh-CN" b="1" dirty="0">
                <a:latin typeface="+mn-lt"/>
              </a:rPr>
              <a:t>]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     then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ch</a:t>
            </a:r>
            <a:r>
              <a:rPr lang="en-US" altLang="zh-CN" b="1" dirty="0">
                <a:latin typeface="+mn-lt"/>
              </a:rPr>
              <a:t> := next input char;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   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state</a:t>
            </a:r>
            <a:r>
              <a:rPr lang="en-US" altLang="zh-CN" b="1" dirty="0">
                <a:latin typeface="+mn-lt"/>
              </a:rPr>
              <a:t> := </a:t>
            </a:r>
            <a:r>
              <a:rPr lang="en-US" altLang="zh-CN" b="1" dirty="0" err="1">
                <a:latin typeface="+mn-lt"/>
              </a:rPr>
              <a:t>newstate</a:t>
            </a:r>
            <a:r>
              <a:rPr lang="en-US" altLang="zh-CN" b="1" dirty="0">
                <a:latin typeface="+mn-lt"/>
              </a:rPr>
              <a:t>;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end while;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latin typeface="+mn-lt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Accept</a:t>
            </a:r>
            <a:r>
              <a:rPr lang="en-US" altLang="zh-CN" b="1" dirty="0">
                <a:latin typeface="+mn-lt"/>
              </a:rPr>
              <a:t>[state] then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accept</a:t>
            </a:r>
            <a:r>
              <a:rPr lang="en-US" altLang="zh-CN" b="1" dirty="0">
                <a:latin typeface="+mn-lt"/>
              </a:rPr>
              <a:t>; </a:t>
            </a:r>
            <a:endParaRPr lang="zh-CN" altLang="en-US" b="1" dirty="0">
              <a:latin typeface="+mn-lt"/>
            </a:endParaRPr>
          </a:p>
        </p:txBody>
      </p:sp>
      <p:sp>
        <p:nvSpPr>
          <p:cNvPr id="232710" name="Line 262"/>
          <p:cNvSpPr>
            <a:spLocks noChangeShapeType="1"/>
          </p:cNvSpPr>
          <p:nvPr/>
        </p:nvSpPr>
        <p:spPr bwMode="auto">
          <a:xfrm>
            <a:off x="251521" y="908719"/>
            <a:ext cx="1368151" cy="7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3424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表驱动方法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优点：代码尺寸变小，容易维护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缺点：表可能很大，导致程序使用空间很大，可能导致查表变慢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latin typeface="黑体" pitchFamily="2" charset="-122"/>
              </a:rPr>
              <a:t>正则表达式与有限自动机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484784"/>
            <a:ext cx="8229600" cy="468052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noProof="1">
                <a:latin typeface="宋体" pitchFamily="2" charset="-122"/>
              </a:rPr>
              <a:t>几个概念:</a:t>
            </a:r>
          </a:p>
          <a:p>
            <a:pPr lvl="1" eaLnBrk="1" hangingPunct="1"/>
            <a:r>
              <a:rPr lang="zh-CN" altLang="en-US" noProof="1">
                <a:latin typeface="宋体" pitchFamily="2" charset="-122"/>
              </a:rPr>
              <a:t>考虑一个</a:t>
            </a:r>
            <a:r>
              <a:rPr lang="zh-CN" altLang="en-US" dirty="0"/>
              <a:t>有穷</a:t>
            </a:r>
            <a:r>
              <a:rPr lang="zh-CN" altLang="en-US" noProof="1">
                <a:latin typeface="宋体" pitchFamily="2" charset="-122"/>
              </a:rPr>
              <a:t>字符集</a:t>
            </a:r>
            <a:r>
              <a:rPr lang="en-US" altLang="zh-CN" noProof="1">
                <a:latin typeface="宋体" pitchFamily="2" charset="-122"/>
              </a:rPr>
              <a:t>——</a:t>
            </a:r>
            <a:r>
              <a:rPr lang="zh-CN" altLang="en-US" noProof="1">
                <a:solidFill>
                  <a:srgbClr val="FF0000"/>
                </a:solidFill>
                <a:latin typeface="宋体" pitchFamily="2" charset="-122"/>
              </a:rPr>
              <a:t>字母表</a:t>
            </a:r>
            <a:r>
              <a:rPr lang="zh-CN" altLang="en-US" noProof="1">
                <a:latin typeface="宋体" pitchFamily="2" charset="-122"/>
              </a:rPr>
              <a:t>∑</a:t>
            </a:r>
          </a:p>
          <a:p>
            <a:pPr lvl="1" eaLnBrk="1" hangingPunct="1"/>
            <a:r>
              <a:rPr lang="zh-CN" altLang="en-US" noProof="1">
                <a:latin typeface="宋体" pitchFamily="2" charset="-122"/>
              </a:rPr>
              <a:t>其中每一个元素称为一个</a:t>
            </a:r>
            <a:r>
              <a:rPr lang="zh-CN" altLang="en-US" noProof="1">
                <a:solidFill>
                  <a:srgbClr val="FF0000"/>
                </a:solidFill>
                <a:latin typeface="宋体" pitchFamily="2" charset="-122"/>
              </a:rPr>
              <a:t>字符</a:t>
            </a:r>
          </a:p>
          <a:p>
            <a:pPr lvl="1" eaLnBrk="1" hangingPunct="1"/>
            <a:r>
              <a:rPr lang="zh-CN" altLang="en-US" noProof="1">
                <a:latin typeface="宋体" pitchFamily="2" charset="-122"/>
              </a:rPr>
              <a:t>∑上的</a:t>
            </a:r>
            <a:r>
              <a:rPr lang="zh-CN" altLang="en-US" noProof="1">
                <a:solidFill>
                  <a:srgbClr val="FF0000"/>
                </a:solidFill>
                <a:latin typeface="宋体" pitchFamily="2" charset="-122"/>
              </a:rPr>
              <a:t>字</a:t>
            </a:r>
            <a:r>
              <a:rPr lang="zh-CN" altLang="en-US" noProof="1">
                <a:latin typeface="宋体" pitchFamily="2" charset="-122"/>
              </a:rPr>
              <a:t>(也叫</a:t>
            </a:r>
            <a:r>
              <a:rPr lang="zh-CN" altLang="en-US" noProof="1">
                <a:solidFill>
                  <a:srgbClr val="FF0000"/>
                </a:solidFill>
                <a:latin typeface="宋体" pitchFamily="2" charset="-122"/>
              </a:rPr>
              <a:t>字符串</a:t>
            </a:r>
            <a:r>
              <a:rPr lang="zh-CN" altLang="en-US" noProof="1">
                <a:latin typeface="宋体" pitchFamily="2" charset="-122"/>
              </a:rPr>
              <a:t>)  是指由∑中的字符所构成的一个有穷序列</a:t>
            </a:r>
          </a:p>
          <a:p>
            <a:pPr lvl="1" eaLnBrk="1" hangingPunct="1"/>
            <a:r>
              <a:rPr lang="zh-CN" altLang="en-US" noProof="1">
                <a:latin typeface="宋体" pitchFamily="2" charset="-122"/>
              </a:rPr>
              <a:t>不包含任何字符的序列称为</a:t>
            </a:r>
            <a:r>
              <a:rPr lang="zh-CN" altLang="en-US" noProof="1">
                <a:solidFill>
                  <a:srgbClr val="FF0000"/>
                </a:solidFill>
                <a:latin typeface="宋体" pitchFamily="2" charset="-122"/>
              </a:rPr>
              <a:t>空字</a:t>
            </a:r>
            <a:r>
              <a:rPr lang="zh-CN" altLang="en-US" noProof="1">
                <a:latin typeface="宋体" pitchFamily="2" charset="-122"/>
              </a:rPr>
              <a:t>，记为</a:t>
            </a:r>
            <a:r>
              <a:rPr lang="el-GR" altLang="zh-CN" noProof="1">
                <a:solidFill>
                  <a:srgbClr val="FF0000"/>
                </a:solidFill>
                <a:latin typeface="宋体" pitchFamily="2" charset="-122"/>
              </a:rPr>
              <a:t>ε</a:t>
            </a:r>
          </a:p>
          <a:p>
            <a:pPr lvl="1" eaLnBrk="1" hangingPunct="1"/>
            <a:r>
              <a:rPr lang="zh-CN" altLang="en-US" noProof="1">
                <a:latin typeface="宋体" pitchFamily="2" charset="-122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∑</a:t>
            </a:r>
            <a:r>
              <a:rPr lang="zh-CN" altLang="en-US" baseline="30000" dirty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dirty="0">
                <a:latin typeface="宋体" pitchFamily="2" charset="-122"/>
              </a:rPr>
              <a:t>表示∑上的所有字的全体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包含空字</a:t>
            </a:r>
            <a:r>
              <a:rPr lang="en-US" altLang="zh-CN" dirty="0">
                <a:latin typeface="宋体" pitchFamily="2" charset="-122"/>
              </a:rPr>
              <a:t>ε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Courier New" pitchFamily="49" charset="0"/>
              </a:rPr>
              <a:t>例如</a:t>
            </a:r>
            <a:r>
              <a:rPr lang="en-US" altLang="zh-CN" dirty="0">
                <a:latin typeface="Courier New" pitchFamily="49" charset="0"/>
              </a:rPr>
              <a:t>: </a:t>
            </a:r>
            <a:r>
              <a:rPr lang="zh-CN" altLang="en-US" dirty="0">
                <a:latin typeface="Courier New" pitchFamily="49" charset="0"/>
              </a:rPr>
              <a:t>设 ∑</a:t>
            </a:r>
            <a:r>
              <a:rPr lang="en-US" altLang="zh-CN" dirty="0">
                <a:latin typeface="Courier New" pitchFamily="49" charset="0"/>
              </a:rPr>
              <a:t>={a</a:t>
            </a:r>
            <a:r>
              <a:rPr lang="zh-CN" altLang="en-US" dirty="0">
                <a:latin typeface="Courier New" pitchFamily="49" charset="0"/>
              </a:rPr>
              <a:t>， </a:t>
            </a:r>
            <a:r>
              <a:rPr lang="en-US" altLang="zh-CN" dirty="0">
                <a:latin typeface="Courier New" pitchFamily="49" charset="0"/>
              </a:rPr>
              <a:t>b}</a:t>
            </a:r>
            <a:r>
              <a:rPr lang="zh-CN" altLang="en-US" dirty="0">
                <a:latin typeface="Courier New" pitchFamily="49" charset="0"/>
              </a:rPr>
              <a:t>，则 ∑</a:t>
            </a:r>
            <a:r>
              <a:rPr lang="zh-CN" altLang="en-US" baseline="30000" dirty="0">
                <a:latin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</a:rPr>
              <a:t>={</a:t>
            </a:r>
            <a:r>
              <a:rPr lang="el-GR" altLang="zh-CN" noProof="1">
                <a:latin typeface="Courier New" pitchFamily="49" charset="0"/>
              </a:rPr>
              <a:t>ε</a:t>
            </a:r>
            <a:r>
              <a:rPr lang="en-US" altLang="zh-CN" noProof="1">
                <a:latin typeface="Courier New" pitchFamily="49" charset="0"/>
              </a:rPr>
              <a:t>,a,b,aa,ab,ba,bb,aaa,...</a:t>
            </a:r>
            <a:r>
              <a:rPr lang="en-US" altLang="zh-CN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latin typeface="黑体" pitchFamily="2" charset="-122"/>
              </a:rPr>
              <a:t>正则表达式</a:t>
            </a:r>
            <a:endParaRPr lang="zh-CN" alt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3025"/>
            <a:ext cx="843528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noProof="1"/>
              <a:t>∑</a:t>
            </a:r>
            <a:r>
              <a:rPr lang="zh-CN" altLang="en-US" baseline="30000" noProof="1"/>
              <a:t>*</a:t>
            </a:r>
            <a:r>
              <a:rPr lang="zh-CN" altLang="en-US" dirty="0"/>
              <a:t>的子集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连接（积）</a:t>
            </a:r>
            <a:r>
              <a:rPr lang="zh-CN" altLang="en-US" dirty="0"/>
              <a:t>定义为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i="1" dirty="0"/>
              <a:t>UV</a:t>
            </a:r>
            <a:r>
              <a:rPr lang="zh-CN" altLang="en-US" i="1" dirty="0"/>
              <a:t>＝</a:t>
            </a:r>
            <a:r>
              <a:rPr lang="en-US" altLang="zh-CN" i="1" dirty="0"/>
              <a:t>{ </a:t>
            </a:r>
            <a:r>
              <a:rPr lang="en-US" altLang="zh-CN" i="1" dirty="0">
                <a:sym typeface="Symbol" pitchFamily="18" charset="2"/>
              </a:rPr>
              <a:t> </a:t>
            </a:r>
            <a:r>
              <a:rPr lang="en-US" altLang="zh-CN" i="1" dirty="0"/>
              <a:t>| </a:t>
            </a:r>
            <a:r>
              <a:rPr lang="en-US" altLang="zh-CN" i="1" dirty="0">
                <a:sym typeface="Symbol" pitchFamily="18" charset="2"/>
              </a:rPr>
              <a:t></a:t>
            </a:r>
            <a:r>
              <a:rPr lang="en-US" altLang="zh-CN" i="1" dirty="0"/>
              <a:t>U &amp; </a:t>
            </a:r>
            <a:r>
              <a:rPr lang="en-US" altLang="zh-CN" i="1" dirty="0">
                <a:sym typeface="Symbol" pitchFamily="18" charset="2"/>
              </a:rPr>
              <a:t></a:t>
            </a:r>
            <a:r>
              <a:rPr lang="en-US" altLang="zh-CN" i="1" dirty="0"/>
              <a:t>V }</a:t>
            </a:r>
            <a:r>
              <a:rPr lang="en-US" altLang="zh-CN" dirty="0"/>
              <a:t> </a:t>
            </a:r>
          </a:p>
          <a:p>
            <a:pPr algn="just" eaLnBrk="1" hangingPunct="1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dirty="0"/>
              <a:t>	V</a:t>
            </a:r>
            <a:r>
              <a:rPr lang="zh-CN" altLang="en-US" dirty="0"/>
              <a:t>自身的 </a:t>
            </a:r>
            <a:r>
              <a:rPr lang="en-US" altLang="zh-CN" dirty="0"/>
              <a:t>n</a:t>
            </a:r>
            <a:r>
              <a:rPr lang="zh-CN" altLang="en-US" dirty="0"/>
              <a:t>次积记为</a:t>
            </a:r>
          </a:p>
          <a:p>
            <a:pPr algn="ctr" eaLnBrk="1" hangingPunct="1">
              <a:lnSpc>
                <a:spcPct val="150000"/>
              </a:lnSpc>
              <a:buClrTx/>
              <a:buFont typeface="Symbol" pitchFamily="18" charset="2"/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/>
              <a:t>V</a:t>
            </a:r>
            <a:r>
              <a:rPr kumimoji="1" lang="en-US" altLang="zh-CN" baseline="30000" dirty="0" err="1"/>
              <a:t>n</a:t>
            </a:r>
            <a:r>
              <a:rPr kumimoji="1" lang="en-US" altLang="zh-CN" dirty="0"/>
              <a:t>=VV…V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规定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={</a:t>
            </a:r>
            <a:r>
              <a:rPr lang="en-US" altLang="zh-CN" dirty="0">
                <a:sym typeface="Symbol" pitchFamily="18" charset="2"/>
              </a:rPr>
              <a:t></a:t>
            </a:r>
            <a:r>
              <a:rPr lang="en-US" altLang="zh-CN" dirty="0"/>
              <a:t>}</a:t>
            </a:r>
            <a:r>
              <a:rPr lang="zh-CN" altLang="en-US" dirty="0"/>
              <a:t>，令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*</a:t>
            </a:r>
            <a:r>
              <a:rPr kumimoji="1" lang="en-US" altLang="zh-CN" dirty="0"/>
              <a:t>=V</a:t>
            </a:r>
            <a:r>
              <a:rPr kumimoji="1" lang="en-US" altLang="zh-CN" baseline="30000" dirty="0"/>
              <a:t>0</a:t>
            </a:r>
            <a:r>
              <a:rPr kumimoji="1" lang="en-US" altLang="zh-CN" dirty="0">
                <a:cs typeface="Times New Roman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1</a:t>
            </a:r>
            <a:r>
              <a:rPr kumimoji="1" lang="en-US" altLang="zh-CN" dirty="0">
                <a:cs typeface="Times New Roman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2</a:t>
            </a:r>
            <a:r>
              <a:rPr kumimoji="1" lang="en-US" altLang="zh-CN" dirty="0">
                <a:cs typeface="Times New Roman" pitchFamily="18" charset="0"/>
              </a:rPr>
              <a:t>∪</a:t>
            </a:r>
            <a:r>
              <a:rPr kumimoji="1" lang="en-US" altLang="zh-CN" dirty="0"/>
              <a:t>V</a:t>
            </a:r>
            <a:r>
              <a:rPr kumimoji="1" lang="en-US" altLang="zh-CN" baseline="30000" dirty="0"/>
              <a:t>3</a:t>
            </a:r>
            <a:r>
              <a:rPr kumimoji="1" lang="en-US" altLang="zh-CN" dirty="0">
                <a:cs typeface="Times New Roman" pitchFamily="18" charset="0"/>
              </a:rPr>
              <a:t>∪</a:t>
            </a:r>
            <a:r>
              <a:rPr kumimoji="1" lang="en-US" altLang="zh-CN" dirty="0"/>
              <a:t>… </a:t>
            </a:r>
            <a:r>
              <a:rPr kumimoji="1" lang="zh-CN" altLang="en-US" dirty="0"/>
              <a:t>，称</a:t>
            </a:r>
            <a:r>
              <a:rPr kumimoji="1" lang="en-US" altLang="zh-CN" dirty="0">
                <a:solidFill>
                  <a:srgbClr val="FF0000"/>
                </a:solidFill>
              </a:rPr>
              <a:t>V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*</a:t>
            </a:r>
            <a:r>
              <a:rPr kumimoji="1" lang="zh-CN" altLang="en-US" dirty="0"/>
              <a:t>是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闭包</a:t>
            </a:r>
            <a:r>
              <a:rPr kumimoji="1" lang="en-US" altLang="zh-CN" dirty="0"/>
              <a:t>;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记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baseline="30000" dirty="0">
                <a:solidFill>
                  <a:srgbClr val="FF0000"/>
                </a:solidFill>
              </a:rPr>
              <a:t>＋</a:t>
            </a:r>
            <a:r>
              <a:rPr lang="zh-CN" altLang="en-US" dirty="0"/>
              <a:t>＝</a:t>
            </a:r>
            <a:r>
              <a:rPr lang="en-US" altLang="zh-CN" dirty="0"/>
              <a:t>VV</a:t>
            </a:r>
            <a:r>
              <a:rPr lang="en-US" altLang="zh-CN" baseline="30000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，称</a:t>
            </a:r>
            <a:r>
              <a:rPr lang="en-US" altLang="zh-CN" dirty="0"/>
              <a:t>V</a:t>
            </a:r>
            <a:r>
              <a:rPr lang="en-US" altLang="zh-CN" baseline="30000" dirty="0"/>
              <a:t>+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0000"/>
                </a:solidFill>
              </a:rPr>
              <a:t>闭包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Symbol" pitchFamily="18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>
                <a:latin typeface="宋体" pitchFamily="2" charset="-122"/>
              </a:rPr>
              <a:t>式和正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>
                <a:latin typeface="宋体" pitchFamily="2" charset="-122"/>
              </a:rPr>
              <a:t>集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650" y="1700213"/>
            <a:ext cx="7772400" cy="280890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>
                <a:latin typeface="宋体" pitchFamily="2" charset="-122"/>
              </a:rPr>
              <a:t>集可以用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表达式</a:t>
            </a:r>
            <a:r>
              <a:rPr lang="zh-CN" altLang="en-US" dirty="0">
                <a:latin typeface="宋体" pitchFamily="2" charset="-122"/>
              </a:rPr>
              <a:t>（简称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式</a:t>
            </a:r>
            <a:r>
              <a:rPr lang="zh-CN" altLang="en-US" dirty="0">
                <a:latin typeface="宋体" pitchFamily="2" charset="-122"/>
              </a:rPr>
              <a:t>）表示。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表达式</a:t>
            </a:r>
            <a:r>
              <a:rPr lang="zh-CN" altLang="en-US" dirty="0">
                <a:latin typeface="宋体" pitchFamily="2" charset="-122"/>
              </a:rPr>
              <a:t>是表示正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>
                <a:latin typeface="宋体" pitchFamily="2" charset="-122"/>
              </a:rPr>
              <a:t>集一种方法。一个字集合是正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>
                <a:latin typeface="宋体" pitchFamily="2" charset="-122"/>
              </a:rPr>
              <a:t>集当且仅当它能用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式</a:t>
            </a:r>
            <a:r>
              <a:rPr lang="zh-CN" altLang="en-US" dirty="0">
                <a:latin typeface="宋体" pitchFamily="2" charset="-122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</a:rPr>
              <a:t>对于词法分析器的要求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34672" cy="511189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单词符号的种类：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：如 </a:t>
            </a:r>
            <a:r>
              <a:rPr lang="en-US" altLang="zh-CN" dirty="0"/>
              <a:t>begin</a:t>
            </a:r>
            <a:r>
              <a:rPr lang="zh-CN" altLang="en-US" dirty="0"/>
              <a:t>，</a:t>
            </a:r>
            <a:r>
              <a:rPr lang="en-US" altLang="zh-CN" dirty="0"/>
              <a:t>repeat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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标识符</a:t>
            </a:r>
            <a:r>
              <a:rPr lang="en-US" altLang="zh-CN" dirty="0"/>
              <a:t>——</a:t>
            </a:r>
            <a:r>
              <a:rPr lang="zh-CN" altLang="en-US" dirty="0"/>
              <a:t>表示各种名字：如变量名、数组名和过程名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常数</a:t>
            </a:r>
            <a:r>
              <a:rPr lang="zh-CN" altLang="en-US" dirty="0"/>
              <a:t>：各种类型的常数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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界符</a:t>
            </a:r>
            <a:r>
              <a:rPr lang="zh-CN" altLang="en-US" dirty="0"/>
              <a:t>：逗号、分号、括号和空白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68952" cy="518457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正</a:t>
            </a:r>
            <a:r>
              <a:rPr lang="zh-CN" altLang="en-US" noProof="1"/>
              <a:t>则</a:t>
            </a:r>
            <a:r>
              <a:rPr lang="zh-CN" altLang="en-US" dirty="0"/>
              <a:t>式和正</a:t>
            </a:r>
            <a:r>
              <a:rPr lang="zh-CN" altLang="en-US" noProof="1"/>
              <a:t>则</a:t>
            </a:r>
            <a:r>
              <a:rPr lang="zh-CN" altLang="en-US" dirty="0"/>
              <a:t>集的递归定义：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对给定的字母表</a:t>
            </a:r>
            <a:r>
              <a:rPr lang="zh-CN" altLang="en-US" dirty="0">
                <a:sym typeface="Symbol" pitchFamily="18" charset="2"/>
              </a:rPr>
              <a:t>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60000"/>
              </a:spcBef>
              <a:buNone/>
            </a:pPr>
            <a:r>
              <a:rPr lang="en-US" altLang="zh-CN" dirty="0"/>
              <a:t>1)</a:t>
            </a:r>
            <a:r>
              <a:rPr lang="en-US" altLang="zh-CN" dirty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3300"/>
                </a:solidFill>
                <a:sym typeface="Symbol" pitchFamily="18" charset="2"/>
              </a:rPr>
              <a:t></a:t>
            </a:r>
            <a:r>
              <a:rPr lang="zh-CN" altLang="en-US" dirty="0"/>
              <a:t>都是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上的正</a:t>
            </a:r>
            <a:r>
              <a:rPr lang="zh-CN" altLang="en-US" noProof="1"/>
              <a:t>则</a:t>
            </a:r>
            <a:r>
              <a:rPr lang="zh-CN" altLang="en-US" dirty="0"/>
              <a:t>式，它们所表示的正</a:t>
            </a:r>
            <a:r>
              <a:rPr lang="zh-CN" altLang="en-US" noProof="1"/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{</a:t>
            </a:r>
            <a:r>
              <a:rPr lang="en-US" altLang="zh-CN" dirty="0">
                <a:solidFill>
                  <a:srgbClr val="3217BB"/>
                </a:solidFill>
                <a:sym typeface="Symbol" pitchFamily="18" charset="2"/>
              </a:rPr>
              <a:t></a:t>
            </a:r>
            <a:r>
              <a:rPr lang="en-US" altLang="zh-CN" dirty="0">
                <a:solidFill>
                  <a:srgbClr val="3217BB"/>
                </a:solidFill>
              </a:rPr>
              <a:t>}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3217BB"/>
                </a:solidFill>
                <a:sym typeface="Symbol" pitchFamily="18" charset="2"/>
              </a:rPr>
              <a:t>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60000"/>
              </a:spcBef>
              <a:buNone/>
            </a:pPr>
            <a:r>
              <a:rPr lang="en-US" altLang="zh-CN" dirty="0"/>
              <a:t>2) </a:t>
            </a:r>
            <a:r>
              <a:rPr lang="zh-CN" altLang="en-US" dirty="0"/>
              <a:t>任何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ym typeface="Symbol" pitchFamily="18" charset="2"/>
              </a:rPr>
              <a:t>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zh-CN" altLang="en-US" dirty="0"/>
              <a:t>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上的正</a:t>
            </a:r>
            <a:r>
              <a:rPr lang="zh-CN" altLang="en-US" noProof="1"/>
              <a:t>则</a:t>
            </a:r>
            <a:r>
              <a:rPr lang="zh-CN" altLang="en-US" dirty="0"/>
              <a:t>式，它所表示的正</a:t>
            </a:r>
            <a:r>
              <a:rPr lang="zh-CN" altLang="en-US" noProof="1"/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{a}</a:t>
            </a:r>
            <a:r>
              <a:rPr lang="en-US" altLang="zh-CN" dirty="0"/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25760" y="548680"/>
            <a:ext cx="8892480" cy="568863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5750" lvl="1" eaLnBrk="1" hangingPunct="1">
              <a:lnSpc>
                <a:spcPct val="150000"/>
              </a:lnSpc>
              <a:buNone/>
            </a:pPr>
            <a:r>
              <a:rPr lang="en-US" altLang="zh-CN" dirty="0"/>
              <a:t>3) </a:t>
            </a:r>
            <a:r>
              <a:rPr lang="zh-CN" altLang="en-US" dirty="0"/>
              <a:t>假定</a:t>
            </a:r>
            <a:r>
              <a:rPr lang="en-US" altLang="zh-CN" dirty="0">
                <a:solidFill>
                  <a:srgbClr val="FF3300"/>
                </a:solidFill>
              </a:rPr>
              <a:t>e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3300"/>
                </a:solidFill>
              </a:rPr>
              <a:t>e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都是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式，它们所表示的正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L(e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en-US" altLang="zh-CN" dirty="0">
                <a:solidFill>
                  <a:srgbClr val="3217BB"/>
                </a:solidFill>
              </a:rPr>
              <a:t>)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3217BB"/>
                </a:solidFill>
              </a:rPr>
              <a:t>L(e</a:t>
            </a:r>
            <a:r>
              <a:rPr lang="en-US" altLang="zh-CN" baseline="-25000" dirty="0">
                <a:solidFill>
                  <a:srgbClr val="3217BB"/>
                </a:solidFill>
              </a:rPr>
              <a:t>2</a:t>
            </a:r>
            <a:r>
              <a:rPr lang="en-US" altLang="zh-CN" dirty="0">
                <a:solidFill>
                  <a:srgbClr val="3217BB"/>
                </a:solidFill>
              </a:rPr>
              <a:t>)</a:t>
            </a:r>
            <a:r>
              <a:rPr lang="zh-CN" altLang="en-US" dirty="0"/>
              <a:t>，则</a:t>
            </a:r>
          </a:p>
          <a:p>
            <a:pPr lvl="1" eaLnBrk="1" hangingPunct="1">
              <a:lnSpc>
                <a:spcPct val="150000"/>
              </a:lnSpc>
              <a:spcAft>
                <a:spcPct val="5000"/>
              </a:spcAft>
            </a:pPr>
            <a:r>
              <a:rPr lang="en-US" altLang="zh-CN" dirty="0">
                <a:solidFill>
                  <a:srgbClr val="FF3300"/>
                </a:solidFill>
              </a:rPr>
              <a:t>(e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|e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zh-CN" altLang="en-US" dirty="0"/>
              <a:t>为正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式，表示的正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L(e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en-US" altLang="zh-CN" dirty="0">
                <a:solidFill>
                  <a:srgbClr val="3217BB"/>
                </a:solidFill>
              </a:rPr>
              <a:t>)</a:t>
            </a:r>
            <a:r>
              <a:rPr lang="en-US" altLang="zh-CN" dirty="0">
                <a:solidFill>
                  <a:srgbClr val="3217BB"/>
                </a:solidFill>
                <a:sym typeface="Symbol" pitchFamily="18" charset="2"/>
              </a:rPr>
              <a:t></a:t>
            </a:r>
            <a:r>
              <a:rPr lang="en-US" altLang="zh-CN" dirty="0">
                <a:solidFill>
                  <a:srgbClr val="3217BB"/>
                </a:solidFill>
              </a:rPr>
              <a:t>L(e</a:t>
            </a:r>
            <a:r>
              <a:rPr lang="en-US" altLang="zh-CN" baseline="-25000" dirty="0">
                <a:solidFill>
                  <a:srgbClr val="3217BB"/>
                </a:solidFill>
              </a:rPr>
              <a:t>2</a:t>
            </a:r>
            <a:r>
              <a:rPr lang="en-US" altLang="zh-CN" dirty="0">
                <a:solidFill>
                  <a:srgbClr val="3217BB"/>
                </a:solidFill>
              </a:rPr>
              <a:t>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(e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.e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zh-CN" altLang="en-US" dirty="0"/>
              <a:t>为正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式，表示的正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L(e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en-US" altLang="zh-CN" dirty="0">
                <a:solidFill>
                  <a:srgbClr val="3217BB"/>
                </a:solidFill>
              </a:rPr>
              <a:t>)L(e</a:t>
            </a:r>
            <a:r>
              <a:rPr lang="en-US" altLang="zh-CN" baseline="-25000" dirty="0">
                <a:solidFill>
                  <a:srgbClr val="3217BB"/>
                </a:solidFill>
              </a:rPr>
              <a:t>2</a:t>
            </a:r>
            <a:r>
              <a:rPr lang="en-US" altLang="zh-CN" dirty="0">
                <a:solidFill>
                  <a:srgbClr val="3217BB"/>
                </a:solidFill>
              </a:rPr>
              <a:t>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</a:rPr>
              <a:t>(e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</a:rPr>
              <a:t>*</a:t>
            </a:r>
            <a:r>
              <a:rPr lang="zh-CN" altLang="en-US" dirty="0"/>
              <a:t>为正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式，表示的正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集为</a:t>
            </a:r>
            <a:r>
              <a:rPr lang="en-US" altLang="zh-CN" dirty="0">
                <a:solidFill>
                  <a:srgbClr val="3217BB"/>
                </a:solidFill>
              </a:rPr>
              <a:t>(L(e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en-US" altLang="zh-CN" dirty="0">
                <a:solidFill>
                  <a:srgbClr val="3217BB"/>
                </a:solidFill>
              </a:rPr>
              <a:t>))</a:t>
            </a:r>
            <a:r>
              <a:rPr lang="en-US" altLang="zh-CN" baseline="30000" dirty="0">
                <a:solidFill>
                  <a:srgbClr val="3217BB"/>
                </a:solidFill>
              </a:rPr>
              <a:t>*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仅由</a:t>
            </a:r>
            <a:r>
              <a:rPr lang="zh-CN" altLang="en-US" dirty="0">
                <a:solidFill>
                  <a:srgbClr val="FF3300"/>
                </a:solidFill>
              </a:rPr>
              <a:t>有限次</a:t>
            </a:r>
            <a:r>
              <a:rPr lang="zh-CN" altLang="en-US" dirty="0"/>
              <a:t>使用上述三步骤而定义的表达式才是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式，仅由这些正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式表示的字集才是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404664"/>
            <a:ext cx="8712968" cy="619268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/>
            <a:r>
              <a:rPr lang="zh-CN" altLang="en-US" dirty="0">
                <a:latin typeface="宋体" pitchFamily="2" charset="-122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词法结构</a:t>
            </a:r>
            <a:r>
              <a:rPr lang="zh-CN" altLang="en-US" dirty="0">
                <a:latin typeface="宋体" pitchFamily="2" charset="-122"/>
              </a:rPr>
              <a:t>一般都可以用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正</a:t>
            </a:r>
            <a:r>
              <a:rPr lang="zh-CN" altLang="en-US" noProof="1">
                <a:solidFill>
                  <a:srgbClr val="FF0000"/>
                </a:solidFill>
                <a:latin typeface="黑体" pitchFamily="2" charset="-122"/>
              </a:rPr>
              <a:t>则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式</a:t>
            </a:r>
            <a:r>
              <a:rPr lang="zh-CN" altLang="en-US" dirty="0">
                <a:latin typeface="宋体" pitchFamily="2" charset="-122"/>
              </a:rPr>
              <a:t>描述。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若两个正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式所表示的正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集相同，则称这两个正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</a:t>
            </a:r>
            <a:r>
              <a:rPr lang="zh-CN" altLang="en-US" dirty="0">
                <a:solidFill>
                  <a:srgbClr val="FF0000"/>
                </a:solidFill>
              </a:rPr>
              <a:t>等价</a:t>
            </a:r>
            <a:r>
              <a:rPr lang="zh-CN" altLang="en-US" dirty="0"/>
              <a:t>。如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dirty="0"/>
              <a:t>b(</a:t>
            </a:r>
            <a:r>
              <a:rPr lang="en-US" altLang="zh-CN" dirty="0" err="1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=(</a:t>
            </a:r>
            <a:r>
              <a:rPr lang="en-US" altLang="zh-CN" dirty="0" err="1"/>
              <a:t>ba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b		(a</a:t>
            </a:r>
            <a:r>
              <a:rPr lang="en-US" altLang="zh-CN" baseline="30000" dirty="0"/>
              <a:t>*</a:t>
            </a:r>
            <a:r>
              <a:rPr lang="en-US" altLang="zh-CN" dirty="0"/>
              <a:t>b</a:t>
            </a:r>
            <a:r>
              <a:rPr lang="en-US" altLang="zh-CN" baseline="30000" dirty="0"/>
              <a:t>*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=(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787516" y="2708920"/>
            <a:ext cx="4068960" cy="266065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L( (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)*b) </a:t>
            </a:r>
          </a:p>
          <a:p>
            <a:r>
              <a:rPr lang="en-US" altLang="zh-CN" sz="2400" b="1" dirty="0"/>
              <a:t>= L((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)*) L(b)</a:t>
            </a:r>
          </a:p>
          <a:p>
            <a:r>
              <a:rPr lang="en-US" altLang="zh-CN" sz="2400" b="1" dirty="0"/>
              <a:t>= (L(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))*L(b) </a:t>
            </a:r>
          </a:p>
          <a:p>
            <a:r>
              <a:rPr lang="en-US" altLang="zh-CN" sz="2400" b="1" dirty="0"/>
              <a:t>= (L(b)L(a))* L(b) </a:t>
            </a:r>
          </a:p>
          <a:p>
            <a:r>
              <a:rPr lang="en-US" altLang="zh-CN" sz="2400" b="1" dirty="0"/>
              <a:t>= {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}* {b} </a:t>
            </a:r>
          </a:p>
          <a:p>
            <a:r>
              <a:rPr lang="en-US" altLang="zh-CN" sz="2400" b="1" dirty="0"/>
              <a:t>= {</a:t>
            </a:r>
            <a:r>
              <a:rPr lang="en-US" altLang="zh-CN" sz="2400" b="1" dirty="0">
                <a:sym typeface="Symbol" pitchFamily="18" charset="2"/>
              </a:rPr>
              <a:t>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ba</a:t>
            </a:r>
            <a:r>
              <a:rPr lang="en-US" altLang="zh-CN" sz="2400" b="1" dirty="0"/>
              <a:t>, baba, …} {b}</a:t>
            </a:r>
          </a:p>
          <a:p>
            <a:r>
              <a:rPr lang="en-US" altLang="zh-CN" sz="2400" b="1" dirty="0"/>
              <a:t>= {</a:t>
            </a:r>
            <a:r>
              <a:rPr lang="en-US" altLang="zh-CN" sz="2400" b="1" dirty="0">
                <a:sym typeface="Symbol" pitchFamily="18" charset="2"/>
              </a:rPr>
              <a:t>b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bab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babab</a:t>
            </a:r>
            <a:r>
              <a:rPr lang="en-US" altLang="zh-CN" sz="2400" b="1" dirty="0"/>
              <a:t>, …}</a:t>
            </a:r>
            <a:endParaRPr lang="en-GB" altLang="zh-CN" sz="2400" b="1" dirty="0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87524" y="2708920"/>
            <a:ext cx="4392488" cy="266065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L(b(ab)*) </a:t>
            </a:r>
          </a:p>
          <a:p>
            <a:r>
              <a:rPr lang="en-US" altLang="zh-CN" sz="2400" b="1" dirty="0"/>
              <a:t>= L(b)L((ab)*) </a:t>
            </a:r>
          </a:p>
          <a:p>
            <a:r>
              <a:rPr lang="en-US" altLang="zh-CN" sz="2400" b="1" dirty="0"/>
              <a:t>= L(b) (L(ab))*</a:t>
            </a:r>
          </a:p>
          <a:p>
            <a:r>
              <a:rPr lang="en-US" altLang="zh-CN" sz="2400" b="1" dirty="0"/>
              <a:t>= L(b) (L(a)L(b))*</a:t>
            </a:r>
          </a:p>
          <a:p>
            <a:r>
              <a:rPr lang="en-US" altLang="zh-CN" sz="2400" b="1" dirty="0"/>
              <a:t>={b} {ab}* </a:t>
            </a:r>
          </a:p>
          <a:p>
            <a:r>
              <a:rPr lang="en-US" altLang="zh-CN" sz="2400" b="1" dirty="0"/>
              <a:t>= {b} {</a:t>
            </a:r>
            <a:r>
              <a:rPr lang="en-US" altLang="zh-CN" sz="2400" b="1" dirty="0">
                <a:sym typeface="Symbol" pitchFamily="18" charset="2"/>
              </a:rPr>
              <a:t></a:t>
            </a:r>
            <a:r>
              <a:rPr lang="en-US" altLang="zh-CN" sz="2400" b="1" dirty="0"/>
              <a:t>, ab, </a:t>
            </a:r>
            <a:r>
              <a:rPr lang="en-US" altLang="zh-CN" sz="2400" b="1" dirty="0" err="1"/>
              <a:t>abab</a:t>
            </a:r>
            <a:r>
              <a:rPr lang="en-US" altLang="zh-CN" sz="2400" b="1" dirty="0"/>
              <a:t>, …} </a:t>
            </a:r>
          </a:p>
          <a:p>
            <a:r>
              <a:rPr lang="en-US" altLang="zh-CN" sz="2400" b="1" dirty="0"/>
              <a:t>= {</a:t>
            </a:r>
            <a:r>
              <a:rPr lang="en-US" altLang="zh-CN" sz="2400" b="1" dirty="0">
                <a:sym typeface="Symbol" pitchFamily="18" charset="2"/>
              </a:rPr>
              <a:t>b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bab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babab</a:t>
            </a:r>
            <a:r>
              <a:rPr lang="en-US" altLang="zh-CN" sz="2400" b="1" dirty="0"/>
              <a:t>, …}</a:t>
            </a:r>
            <a:endParaRPr lang="en-GB" altLang="zh-CN" sz="2400" b="1" dirty="0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92546" y="5499229"/>
            <a:ext cx="8135938" cy="95410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n-lt"/>
              </a:rPr>
              <a:t>∵ L(b(ab)*)= L( (</a:t>
            </a:r>
            <a:r>
              <a:rPr lang="en-US" altLang="zh-CN" sz="2800" b="1" dirty="0" err="1">
                <a:latin typeface="+mn-lt"/>
              </a:rPr>
              <a:t>ba</a:t>
            </a:r>
            <a:r>
              <a:rPr lang="en-US" altLang="zh-CN" sz="2800" b="1" dirty="0">
                <a:latin typeface="+mn-lt"/>
              </a:rPr>
              <a:t>)*b)     ∴b(ab)*=(</a:t>
            </a:r>
            <a:r>
              <a:rPr lang="en-US" altLang="zh-CN" sz="2800" b="1" dirty="0" err="1">
                <a:latin typeface="+mn-lt"/>
              </a:rPr>
              <a:t>ba</a:t>
            </a:r>
            <a:r>
              <a:rPr lang="en-US" altLang="zh-CN" sz="2800" b="1" dirty="0">
                <a:latin typeface="+mn-lt"/>
              </a:rPr>
              <a:t>)*b</a:t>
            </a:r>
            <a:endParaRPr lang="en-GB" altLang="zh-CN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 autoUpdateAnimBg="0"/>
      <p:bldP spid="36869" grpId="0" build="p" animBg="1"/>
      <p:bldP spid="36870" grpId="0" build="p" animBg="1"/>
      <p:bldP spid="36871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80920" cy="532836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对正</a:t>
            </a:r>
            <a:r>
              <a:rPr lang="zh-CN" altLang="en-US" noProof="1">
                <a:latin typeface="黑体" pitchFamily="2" charset="-122"/>
              </a:rPr>
              <a:t>则</a:t>
            </a:r>
            <a:r>
              <a:rPr lang="zh-CN" altLang="en-US" dirty="0"/>
              <a:t>式，下列等价成立：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|e</a:t>
            </a:r>
            <a:r>
              <a:rPr lang="en-US" altLang="zh-CN" baseline="-25000" dirty="0"/>
              <a:t>2 </a:t>
            </a:r>
            <a:r>
              <a:rPr lang="en-US" altLang="zh-CN" dirty="0"/>
              <a:t>= e</a:t>
            </a:r>
            <a:r>
              <a:rPr lang="en-US" altLang="zh-CN" baseline="-25000" dirty="0"/>
              <a:t>2</a:t>
            </a:r>
            <a:r>
              <a:rPr lang="en-US" altLang="zh-CN" dirty="0"/>
              <a:t>|e</a:t>
            </a:r>
            <a:r>
              <a:rPr lang="en-US" altLang="zh-CN" baseline="-25000" dirty="0"/>
              <a:t>1   </a:t>
            </a:r>
            <a:r>
              <a:rPr lang="en-US" altLang="zh-CN" dirty="0"/>
              <a:t> 		          </a:t>
            </a:r>
            <a:r>
              <a:rPr lang="zh-CN" altLang="en-US" dirty="0"/>
              <a:t>交换律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altLang="zh-CN" baseline="-25000" dirty="0"/>
              <a:t>1 </a:t>
            </a:r>
            <a:r>
              <a:rPr lang="en-US" altLang="zh-CN" dirty="0"/>
              <a:t>|(e</a:t>
            </a:r>
            <a:r>
              <a:rPr lang="en-US" altLang="zh-CN" baseline="-25000" dirty="0"/>
              <a:t>2</a:t>
            </a:r>
            <a:r>
              <a:rPr lang="en-US" altLang="zh-CN" dirty="0"/>
              <a:t>|e</a:t>
            </a:r>
            <a:r>
              <a:rPr lang="en-US" altLang="zh-CN" baseline="-25000" dirty="0"/>
              <a:t>3</a:t>
            </a:r>
            <a:r>
              <a:rPr lang="en-US" altLang="zh-CN" dirty="0"/>
              <a:t>) = (e</a:t>
            </a:r>
            <a:r>
              <a:rPr lang="en-US" altLang="zh-CN" baseline="-25000" dirty="0"/>
              <a:t>1</a:t>
            </a:r>
            <a:r>
              <a:rPr lang="en-US" altLang="zh-CN" dirty="0"/>
              <a:t>|e</a:t>
            </a:r>
            <a:r>
              <a:rPr lang="en-US" altLang="zh-CN" baseline="-25000" dirty="0"/>
              <a:t>2</a:t>
            </a:r>
            <a:r>
              <a:rPr lang="en-US" altLang="zh-CN" dirty="0"/>
              <a:t>)|e</a:t>
            </a:r>
            <a:r>
              <a:rPr lang="en-US" altLang="zh-CN" baseline="-25000" dirty="0"/>
              <a:t>3     </a:t>
            </a:r>
            <a:r>
              <a:rPr lang="zh-CN" altLang="en-US" dirty="0"/>
              <a:t>结合律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(e</a:t>
            </a:r>
            <a:r>
              <a:rPr lang="en-US" altLang="zh-CN" baseline="-25000" dirty="0"/>
              <a:t>2</a:t>
            </a:r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r>
              <a:rPr lang="en-US" altLang="zh-CN" dirty="0"/>
              <a:t>) = (e</a:t>
            </a:r>
            <a:r>
              <a:rPr lang="en-US" altLang="zh-CN" baseline="-25000" dirty="0"/>
              <a:t>1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)e</a:t>
            </a:r>
            <a:r>
              <a:rPr lang="en-US" altLang="zh-CN" baseline="-25000" dirty="0"/>
              <a:t>3   	   </a:t>
            </a:r>
            <a:r>
              <a:rPr lang="zh-CN" altLang="en-US" dirty="0"/>
              <a:t>结合律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(e</a:t>
            </a:r>
            <a:r>
              <a:rPr lang="en-US" altLang="zh-CN" baseline="-25000" dirty="0"/>
              <a:t>2</a:t>
            </a:r>
            <a:r>
              <a:rPr lang="en-US" altLang="zh-CN" dirty="0"/>
              <a:t>|e</a:t>
            </a:r>
            <a:r>
              <a:rPr lang="en-US" altLang="zh-CN" baseline="-25000" dirty="0"/>
              <a:t>3</a:t>
            </a:r>
            <a:r>
              <a:rPr lang="en-US" altLang="zh-CN" dirty="0"/>
              <a:t>) = e</a:t>
            </a:r>
            <a:r>
              <a:rPr lang="en-US" altLang="zh-CN" baseline="-25000" dirty="0"/>
              <a:t>1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|e</a:t>
            </a:r>
            <a:r>
              <a:rPr lang="en-US" altLang="zh-CN" baseline="-25000" dirty="0"/>
              <a:t>1</a:t>
            </a:r>
            <a:r>
              <a:rPr lang="en-US" altLang="zh-CN" dirty="0"/>
              <a:t>e</a:t>
            </a:r>
            <a:r>
              <a:rPr lang="en-US" altLang="zh-CN" baseline="-25000" dirty="0"/>
              <a:t>3  	   </a:t>
            </a:r>
            <a:r>
              <a:rPr lang="zh-CN" altLang="en-US" dirty="0"/>
              <a:t>分配律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(e</a:t>
            </a:r>
            <a:r>
              <a:rPr lang="en-US" altLang="zh-CN" baseline="-25000" dirty="0"/>
              <a:t>2</a:t>
            </a:r>
            <a:r>
              <a:rPr lang="en-US" altLang="zh-CN" dirty="0"/>
              <a:t>|e</a:t>
            </a:r>
            <a:r>
              <a:rPr lang="en-US" altLang="zh-CN" baseline="-25000" dirty="0"/>
              <a:t>3</a:t>
            </a:r>
            <a:r>
              <a:rPr lang="en-US" altLang="zh-CN" dirty="0"/>
              <a:t>)e</a:t>
            </a:r>
            <a:r>
              <a:rPr lang="en-US" altLang="zh-CN" baseline="-25000" dirty="0"/>
              <a:t>1 </a:t>
            </a:r>
            <a:r>
              <a:rPr lang="en-US" altLang="zh-CN" dirty="0"/>
              <a:t>= e</a:t>
            </a:r>
            <a:r>
              <a:rPr lang="en-US" altLang="zh-CN" baseline="-25000" dirty="0"/>
              <a:t>2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|e</a:t>
            </a:r>
            <a:r>
              <a:rPr lang="en-US" altLang="zh-CN" baseline="-25000" dirty="0"/>
              <a:t>3 </a:t>
            </a:r>
            <a:r>
              <a:rPr lang="en-US" altLang="zh-CN" dirty="0"/>
              <a:t>e</a:t>
            </a:r>
            <a:r>
              <a:rPr lang="en-US" altLang="zh-CN" baseline="-25000" dirty="0"/>
              <a:t>1	   </a:t>
            </a:r>
            <a:r>
              <a:rPr lang="zh-CN" altLang="en-US" dirty="0"/>
              <a:t>分配律</a:t>
            </a:r>
            <a:endParaRPr lang="zh-CN" altLang="en-US" baseline="-25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altLang="zh-CN" dirty="0">
                <a:sym typeface="Symbol" pitchFamily="18" charset="2"/>
              </a:rPr>
              <a:t> =  </a:t>
            </a:r>
            <a:r>
              <a:rPr lang="en-US" altLang="zh-CN" dirty="0"/>
              <a:t>e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dirty="0" err="1">
                <a:sym typeface="Symbol" pitchFamily="18" charset="2"/>
              </a:rPr>
              <a:t>e</a:t>
            </a:r>
            <a:r>
              <a:rPr lang="en-US" altLang="zh-CN" dirty="0">
                <a:sym typeface="Symbol" pitchFamily="18" charset="2"/>
              </a:rPr>
              <a:t> 	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e</a:t>
            </a:r>
            <a:r>
              <a:rPr lang="en-US" altLang="zh-CN" baseline="-25000" dirty="0"/>
              <a:t>2 </a:t>
            </a:r>
            <a:r>
              <a:rPr lang="en-US" altLang="zh-CN" dirty="0"/>
              <a:t>&lt;&gt; e</a:t>
            </a:r>
            <a:r>
              <a:rPr lang="en-US" altLang="zh-CN" baseline="-25000" dirty="0"/>
              <a:t>2 </a:t>
            </a:r>
            <a:r>
              <a:rPr lang="en-US" altLang="zh-CN" dirty="0"/>
              <a:t>e</a:t>
            </a:r>
            <a:r>
              <a:rPr lang="en-US" altLang="zh-CN" baseline="-25000" dirty="0"/>
              <a:t>1  </a:t>
            </a:r>
            <a:r>
              <a:rPr lang="en-US" altLang="zh-CN" dirty="0"/>
              <a:t> 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940152" y="31899"/>
            <a:ext cx="2880296" cy="181292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|e</a:t>
            </a:r>
            <a:r>
              <a:rPr lang="en-US" altLang="zh-CN" sz="2800" b="1" baseline="-25000" dirty="0"/>
              <a:t>2</a:t>
            </a:r>
            <a:r>
              <a:rPr lang="en-US" altLang="zh-CN" sz="2400" b="1" dirty="0"/>
              <a:t>) </a:t>
            </a:r>
          </a:p>
          <a:p>
            <a:r>
              <a:rPr lang="en-US" altLang="zh-CN" sz="2400" b="1" dirty="0"/>
              <a:t>= 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1 </a:t>
            </a:r>
            <a:r>
              <a:rPr lang="en-US" altLang="zh-CN" sz="2400" b="1" dirty="0"/>
              <a:t>)</a:t>
            </a:r>
            <a:r>
              <a:rPr lang="en-US" altLang="zh-CN" sz="2800" b="1" baseline="-25000" dirty="0"/>
              <a:t> </a:t>
            </a:r>
            <a:r>
              <a:rPr lang="en-US" altLang="zh-CN" sz="2400" b="1" dirty="0">
                <a:sym typeface="Symbol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sz="2400" b="1" dirty="0"/>
              <a:t>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2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= 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400" b="1" dirty="0"/>
              <a:t>)</a:t>
            </a:r>
            <a:r>
              <a:rPr lang="en-US" altLang="zh-CN" sz="2800" b="1" baseline="-25000" dirty="0"/>
              <a:t> </a:t>
            </a:r>
            <a:r>
              <a:rPr lang="en-US" altLang="zh-CN" sz="2400" b="1" dirty="0">
                <a:sym typeface="Symbol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sz="2400" b="1" dirty="0"/>
              <a:t>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1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= L(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|e</a:t>
            </a:r>
            <a:r>
              <a:rPr lang="en-US" altLang="zh-CN" sz="2800" b="1" baseline="-25000" dirty="0"/>
              <a:t>1</a:t>
            </a:r>
            <a:r>
              <a:rPr lang="en-US" altLang="zh-CN" sz="2400" b="1" dirty="0"/>
              <a:t>)</a:t>
            </a:r>
            <a:endParaRPr lang="en-GB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 bldLvl="2" autoUpdateAnimBg="0"/>
      <p:bldP spid="16896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7D71EB-C9BC-40C8-8D96-D77C9471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FA2DD7-9150-46FE-8958-F5E0D044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381642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闭包运算优先级最高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连接运算次之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选择运算优先级最低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括号可以改变优先级顺序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元字符：</a:t>
            </a:r>
            <a:r>
              <a:rPr lang="en-US" altLang="zh-CN" dirty="0">
                <a:solidFill>
                  <a:srgbClr val="FF3300"/>
                </a:solidFill>
                <a:sym typeface="Symbol" pitchFamily="18" charset="2"/>
              </a:rPr>
              <a:t> </a:t>
            </a:r>
            <a:r>
              <a:rPr lang="en-US" altLang="zh-CN" dirty="0"/>
              <a:t> 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FF3300"/>
                </a:solidFill>
                <a:sym typeface="Symbol" pitchFamily="18" charset="2"/>
              </a:rPr>
              <a:t>   </a:t>
            </a:r>
            <a:r>
              <a:rPr lang="en-US" altLang="zh-CN" dirty="0">
                <a:solidFill>
                  <a:srgbClr val="FF3300"/>
                </a:solidFill>
                <a:sym typeface="Symbol" pitchFamily="18" charset="2"/>
              </a:rPr>
              <a:t>|    (   )   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185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给正则表达式命名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388617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</a:rPr>
              <a:t>为了方便表示，有时我们会给某些正则表达式命名，并在之后引用它。</a:t>
            </a:r>
            <a:endParaRPr lang="en-US" altLang="zh-CN" dirty="0">
              <a:solidFill>
                <a:srgbClr val="FF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digit</a:t>
            </a:r>
            <a:r>
              <a:rPr lang="en-US" altLang="zh-CN" dirty="0"/>
              <a:t> = 0|1|2|3|4</a:t>
            </a:r>
            <a:r>
              <a:rPr lang="en-US" altLang="zh-CN" dirty="0">
                <a:latin typeface="Arial"/>
              </a:rPr>
              <a:t>……</a:t>
            </a:r>
            <a:r>
              <a:rPr lang="en-US" altLang="zh-CN" dirty="0"/>
              <a:t>|9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(0|1|2|3</a:t>
            </a:r>
            <a:r>
              <a:rPr lang="en-US" altLang="zh-CN" dirty="0">
                <a:latin typeface="Arial"/>
              </a:rPr>
              <a:t>……</a:t>
            </a:r>
            <a:r>
              <a:rPr lang="en-US" altLang="zh-CN" dirty="0"/>
              <a:t>|9)(0|1|2|3</a:t>
            </a:r>
            <a:r>
              <a:rPr lang="en-US" altLang="zh-CN" dirty="0">
                <a:latin typeface="Arial"/>
              </a:rPr>
              <a:t>……</a:t>
            </a:r>
            <a:r>
              <a:rPr lang="en-US" altLang="zh-CN" dirty="0"/>
              <a:t>|9)*         </a:t>
            </a:r>
            <a:r>
              <a:rPr lang="en-US" altLang="zh-CN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digit </a:t>
            </a:r>
            <a:r>
              <a:rPr lang="en-US" altLang="zh-CN" i="1" dirty="0" err="1"/>
              <a:t>digit</a:t>
            </a:r>
            <a:r>
              <a:rPr lang="en-US" altLang="zh-CN" dirty="0"/>
              <a:t>*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某个程序语言词法的正则表达式</a:t>
            </a:r>
            <a:endParaRPr lang="en-US" altLang="zh-CN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sz="2800" dirty="0"/>
              <a:t>数字</a:t>
            </a:r>
            <a:r>
              <a:rPr lang="en-US" altLang="zh-CN" sz="2800" dirty="0"/>
              <a:t> </a:t>
            </a:r>
            <a:endParaRPr lang="en-US" altLang="zh-CN" sz="2800" i="1" dirty="0"/>
          </a:p>
          <a:p>
            <a:pPr marL="990600" lvl="1" indent="-533400"/>
            <a:r>
              <a:rPr lang="en-US" altLang="zh-CN" sz="2400" i="1" dirty="0" err="1"/>
              <a:t>nat</a:t>
            </a:r>
            <a:r>
              <a:rPr lang="en-US" altLang="zh-CN" sz="2400" i="1" dirty="0"/>
              <a:t> </a:t>
            </a:r>
            <a:r>
              <a:rPr lang="en-US" altLang="zh-CN" sz="2400" dirty="0"/>
              <a:t>= [0-9]+</a:t>
            </a:r>
            <a:endParaRPr lang="en-US" altLang="zh-CN" sz="2400" i="1" dirty="0"/>
          </a:p>
          <a:p>
            <a:pPr marL="990600" lvl="1" indent="-533400"/>
            <a:r>
              <a:rPr lang="en-US" altLang="zh-CN" sz="2400" i="1" dirty="0" err="1"/>
              <a:t>signedNat</a:t>
            </a:r>
            <a:r>
              <a:rPr lang="en-US" altLang="zh-CN" sz="2400" dirty="0"/>
              <a:t> = (+|-)?</a:t>
            </a:r>
            <a:r>
              <a:rPr lang="en-US" altLang="zh-CN" sz="2400" i="1" dirty="0" err="1"/>
              <a:t>nat</a:t>
            </a:r>
            <a:endParaRPr lang="en-US" altLang="zh-CN" sz="2400" i="1" dirty="0"/>
          </a:p>
          <a:p>
            <a:pPr marL="990600" lvl="1" indent="-533400"/>
            <a:r>
              <a:rPr lang="en-US" altLang="zh-CN" sz="2400" i="1" dirty="0"/>
              <a:t>number</a:t>
            </a:r>
            <a:r>
              <a:rPr lang="en-US" altLang="zh-CN" sz="2400" dirty="0"/>
              <a:t> =   </a:t>
            </a:r>
            <a:r>
              <a:rPr lang="en-US" altLang="zh-CN" sz="2400" i="1" dirty="0" err="1"/>
              <a:t>signedNat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．</a:t>
            </a:r>
            <a:r>
              <a:rPr lang="zh-CN" altLang="en-US" sz="2400" dirty="0">
                <a:latin typeface="Arial"/>
              </a:rPr>
              <a:t>”</a:t>
            </a:r>
            <a:r>
              <a:rPr lang="en-US" altLang="zh-CN" sz="2400" i="1" dirty="0" err="1"/>
              <a:t>nat</a:t>
            </a:r>
            <a:r>
              <a:rPr lang="en-US" altLang="zh-CN" sz="2400" dirty="0"/>
              <a:t>)? (E </a:t>
            </a:r>
            <a:r>
              <a:rPr lang="en-US" altLang="zh-CN" sz="2400" i="1" dirty="0" err="1"/>
              <a:t>signedNat</a:t>
            </a:r>
            <a:r>
              <a:rPr lang="en-US" altLang="zh-CN" sz="2400" dirty="0"/>
              <a:t>)?</a:t>
            </a:r>
          </a:p>
          <a:p>
            <a:r>
              <a:rPr lang="zh-CN" altLang="en-US" sz="2800" dirty="0"/>
              <a:t>标识符</a:t>
            </a:r>
            <a:endParaRPr lang="en-US" altLang="zh-CN" sz="2800" dirty="0"/>
          </a:p>
          <a:p>
            <a:pPr lvl="1"/>
            <a:r>
              <a:rPr lang="en-US" altLang="zh-CN" sz="2400" i="1" dirty="0"/>
              <a:t>   reserved</a:t>
            </a:r>
            <a:r>
              <a:rPr lang="en-US" altLang="zh-CN" sz="2400" dirty="0"/>
              <a:t> = if | while | do |</a:t>
            </a:r>
            <a:r>
              <a:rPr lang="en-US" altLang="zh-CN" sz="2400" dirty="0">
                <a:latin typeface="Arial"/>
              </a:rPr>
              <a:t>………</a:t>
            </a:r>
            <a:endParaRPr lang="en-US" altLang="zh-CN" sz="2400" i="1" dirty="0"/>
          </a:p>
          <a:p>
            <a:pPr marL="990600" lvl="1" indent="-533400"/>
            <a:r>
              <a:rPr lang="en-US" altLang="zh-CN" sz="2400" i="1" dirty="0"/>
              <a:t>letter = </a:t>
            </a:r>
            <a:r>
              <a:rPr lang="en-US" altLang="zh-CN" sz="2400" dirty="0"/>
              <a:t>[a-z A-Z]</a:t>
            </a:r>
            <a:endParaRPr lang="en-US" altLang="zh-CN" sz="2400" i="1" dirty="0"/>
          </a:p>
          <a:p>
            <a:pPr marL="990600" lvl="1" indent="-533400"/>
            <a:r>
              <a:rPr lang="en-US" altLang="zh-CN" sz="2400" i="1" dirty="0"/>
              <a:t>digit = </a:t>
            </a:r>
            <a:r>
              <a:rPr lang="en-US" altLang="zh-CN" sz="2400" dirty="0"/>
              <a:t>[0-9]</a:t>
            </a:r>
            <a:endParaRPr lang="en-US" altLang="zh-CN" sz="2400" i="1" dirty="0"/>
          </a:p>
          <a:p>
            <a:pPr marL="990600" lvl="1" indent="-533400"/>
            <a:r>
              <a:rPr lang="en-US" altLang="zh-CN" sz="2400" i="1" dirty="0"/>
              <a:t>identifier = letter(</a:t>
            </a:r>
            <a:r>
              <a:rPr lang="en-US" altLang="zh-CN" sz="2400" i="1" dirty="0" err="1"/>
              <a:t>letter|digit</a:t>
            </a:r>
            <a:r>
              <a:rPr lang="en-US" altLang="zh-CN" sz="2400" i="1" dirty="0"/>
              <a:t>)*</a:t>
            </a:r>
            <a:endParaRPr lang="zh-CN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  <a:endParaRPr lang="en-US" altLang="zh-CN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3025"/>
            <a:ext cx="8568952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358775" indent="-358775">
              <a:lnSpc>
                <a:spcPct val="150000"/>
              </a:lnSpc>
            </a:pPr>
            <a:r>
              <a:rPr lang="zh-CN" altLang="en-US" dirty="0"/>
              <a:t>二义性</a:t>
            </a:r>
            <a:r>
              <a:rPr lang="en-US" altLang="zh-CN" dirty="0"/>
              <a:t>: some strings can be matched by several different regular expressions.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either an identifier or a keyword(</a:t>
            </a:r>
            <a:r>
              <a:rPr lang="zh-CN" altLang="en-US" dirty="0"/>
              <a:t>关键字优先原则</a:t>
            </a:r>
            <a:r>
              <a:rPr lang="en-US" altLang="zh-CN" dirty="0"/>
              <a:t>)</a:t>
            </a:r>
            <a:endParaRPr lang="en-US" altLang="zh-CN" dirty="0">
              <a:solidFill>
                <a:srgbClr val="FF3300"/>
              </a:solidFill>
            </a:endParaRPr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a single token or a sequence of several tokens, the single-token  preferred(</a:t>
            </a:r>
            <a:r>
              <a:rPr lang="zh-CN" altLang="en-US" dirty="0"/>
              <a:t>最长子串原则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89174"/>
            <a:ext cx="7848872" cy="563562"/>
          </a:xfrm>
        </p:spPr>
        <p:txBody>
          <a:bodyPr/>
          <a:lstStyle/>
          <a:p>
            <a:r>
              <a:rPr lang="en-US" altLang="zh-CN" dirty="0"/>
              <a:t>Examples of Regular Expressions</a:t>
            </a:r>
            <a:endParaRPr lang="zh-CN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196752"/>
            <a:ext cx="8229600" cy="554461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400" dirty="0"/>
              <a:t>Example 1: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∑={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  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sz="2400" dirty="0"/>
              <a:t>写出只包含一个</a:t>
            </a:r>
            <a:r>
              <a:rPr lang="en-US" altLang="zh-CN" sz="2400" dirty="0"/>
              <a:t>b</a:t>
            </a:r>
            <a:r>
              <a:rPr lang="zh-CN" altLang="en-US" sz="2400" dirty="0"/>
              <a:t>的字符串的正则表达式</a:t>
            </a:r>
            <a:r>
              <a:rPr lang="en-US" altLang="zh-CN" sz="2400" dirty="0"/>
              <a:t>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)*b(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400" dirty="0"/>
              <a:t>Example 2: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∑={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 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sz="2400" dirty="0"/>
              <a:t>写出最多包含一个</a:t>
            </a:r>
            <a:r>
              <a:rPr lang="en-US" altLang="zh-CN" sz="2400" dirty="0"/>
              <a:t>b</a:t>
            </a:r>
            <a:r>
              <a:rPr lang="zh-CN" altLang="en-US" sz="2400" dirty="0"/>
              <a:t>的字符串的正则表达式</a:t>
            </a:r>
            <a:r>
              <a:rPr lang="en-US" altLang="zh-CN" sz="2400" dirty="0"/>
              <a:t>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)*|(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)*b(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        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b|ε</a:t>
            </a:r>
            <a:r>
              <a:rPr lang="en-US" altLang="zh-CN" sz="2400" dirty="0"/>
              <a:t>)(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</a:t>
            </a:r>
          </a:p>
        </p:txBody>
      </p:sp>
      <p:sp>
        <p:nvSpPr>
          <p:cNvPr id="8" name="云形标注 7"/>
          <p:cNvSpPr/>
          <p:nvPr/>
        </p:nvSpPr>
        <p:spPr bwMode="auto">
          <a:xfrm>
            <a:off x="5364088" y="2996952"/>
            <a:ext cx="3384376" cy="1728192"/>
          </a:xfrm>
          <a:prstGeom prst="cloudCallout">
            <a:avLst>
              <a:gd name="adj1" fmla="val -47694"/>
              <a:gd name="adj2" fmla="val 10490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同一个语言可以用多个正则表达式表示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864" y="579438"/>
            <a:ext cx="7848600" cy="563562"/>
          </a:xfrm>
        </p:spPr>
        <p:txBody>
          <a:bodyPr/>
          <a:lstStyle/>
          <a:p>
            <a:r>
              <a:rPr lang="en-US" altLang="zh-CN" dirty="0"/>
              <a:t>Examples of Regular Expressions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3025"/>
            <a:ext cx="8229600" cy="467826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400" dirty="0"/>
              <a:t>Example 3: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∑={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}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sz="2400" dirty="0"/>
              <a:t>写出一个</a:t>
            </a:r>
            <a:r>
              <a:rPr lang="en-US" altLang="zh-CN" sz="2400" dirty="0"/>
              <a:t>b</a:t>
            </a:r>
            <a:r>
              <a:rPr lang="zh-CN" altLang="en-US" sz="2400" dirty="0"/>
              <a:t>前后有同样数量</a:t>
            </a:r>
            <a:r>
              <a:rPr lang="en-US" altLang="zh-CN" sz="2400" dirty="0"/>
              <a:t>a</a:t>
            </a:r>
            <a:r>
              <a:rPr lang="zh-CN" altLang="en-US" sz="2400" dirty="0"/>
              <a:t>的字符串的正则表达式</a:t>
            </a:r>
            <a:r>
              <a:rPr lang="en-US" altLang="zh-CN" sz="2400" dirty="0"/>
              <a:t>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 S = {b, </a:t>
            </a:r>
            <a:r>
              <a:rPr lang="en-US" altLang="zh-CN" sz="2400" dirty="0" err="1"/>
              <a:t>aba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aabaa,aaabaaa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Arial"/>
              </a:rPr>
              <a:t>……</a:t>
            </a:r>
            <a:r>
              <a:rPr lang="en-US" altLang="zh-CN" sz="2400" dirty="0"/>
              <a:t>} 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zh-CN" sz="2400" dirty="0"/>
              <a:t>         = {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ba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 | n≠0}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sz="2400" dirty="0"/>
              <a:t>这样的字符串无法用正则表达式表示，因为它不是一个正则文法。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785671" cy="525693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词法扫描器</a:t>
            </a:r>
            <a:r>
              <a:rPr lang="zh-CN" altLang="en-US" dirty="0">
                <a:solidFill>
                  <a:srgbClr val="FF0000"/>
                </a:solidFill>
              </a:rPr>
              <a:t>输入的源代码，本质是字符串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输出的是一个个单词符号（</a:t>
            </a:r>
            <a:r>
              <a:rPr lang="en-US" altLang="zh-CN" dirty="0"/>
              <a:t>token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常见的单词符号的表示形式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               （</a:t>
            </a:r>
            <a:r>
              <a:rPr lang="zh-CN" altLang="en-US" dirty="0">
                <a:solidFill>
                  <a:srgbClr val="FF0000"/>
                </a:solidFill>
              </a:rPr>
              <a:t>单词种别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单词自身的值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单词种别通常用整数编码表示（枚举）。</a:t>
            </a:r>
            <a:r>
              <a:rPr lang="zh-CN" altLang="en-US" dirty="0">
                <a:latin typeface="宋体" pitchFamily="2" charset="-122"/>
              </a:rPr>
              <a:t>若一个种别只有一个单词符号，则种别编码就代表该单词符号。一般关键字、运算符和界符都是一符一种。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79438"/>
            <a:ext cx="7848600" cy="563562"/>
          </a:xfrm>
        </p:spPr>
        <p:txBody>
          <a:bodyPr/>
          <a:lstStyle/>
          <a:p>
            <a:r>
              <a:rPr lang="en-US" altLang="zh-CN" dirty="0"/>
              <a:t>Examples of Regular Expressions</a:t>
            </a:r>
            <a:endParaRPr lang="zh-CN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68952" cy="528342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dirty="0"/>
              <a:t>Example 4:        </a:t>
            </a:r>
            <a:r>
              <a:rPr lang="en-US" altLang="zh-CN" sz="2400" dirty="0"/>
              <a:t>∑={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sz="2400" dirty="0"/>
              <a:t>写出一个任何两个</a:t>
            </a:r>
            <a:r>
              <a:rPr lang="en-US" altLang="zh-CN" sz="2400" dirty="0"/>
              <a:t>b</a:t>
            </a:r>
            <a:r>
              <a:rPr lang="zh-CN" altLang="en-US" sz="2400" dirty="0"/>
              <a:t>都不相邻的字符串的正则表达式</a:t>
            </a:r>
            <a:r>
              <a:rPr lang="en-US" altLang="zh-CN" sz="2400" dirty="0"/>
              <a:t>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 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)* | (b(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))* )*      </a:t>
            </a:r>
            <a:r>
              <a:rPr lang="en-US" altLang="zh-CN" sz="2400" dirty="0">
                <a:solidFill>
                  <a:srgbClr val="FF0000"/>
                </a:solidFill>
              </a:rPr>
              <a:t>×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 (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) | (b( a | c )) )*      </a:t>
            </a:r>
            <a:r>
              <a:rPr lang="en-US" altLang="zh-CN" sz="2400" dirty="0">
                <a:solidFill>
                  <a:srgbClr val="FF0000"/>
                </a:solidFill>
              </a:rPr>
              <a:t>×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(a | c | 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bc</a:t>
            </a:r>
            <a:r>
              <a:rPr lang="en-US" altLang="zh-CN" sz="2400" dirty="0"/>
              <a:t>)*               </a:t>
            </a:r>
            <a:r>
              <a:rPr lang="en-US" altLang="zh-CN" sz="2400" dirty="0">
                <a:solidFill>
                  <a:srgbClr val="FF0000"/>
                </a:solidFill>
              </a:rPr>
              <a:t>×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 (a | c | 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bc</a:t>
            </a:r>
            <a:r>
              <a:rPr lang="en-US" altLang="zh-CN" sz="2400" dirty="0"/>
              <a:t>)* (b |ε)              </a:t>
            </a:r>
            <a:r>
              <a:rPr lang="en-US" altLang="zh-CN" sz="2400" dirty="0">
                <a:solidFill>
                  <a:srgbClr val="FF0000"/>
                </a:solidFill>
              </a:rPr>
              <a:t>√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((b |ε) (a | c | 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| </a:t>
            </a:r>
            <a:r>
              <a:rPr lang="en-US" altLang="zh-CN" sz="2400" dirty="0" err="1"/>
              <a:t>cb</a:t>
            </a:r>
            <a:r>
              <a:rPr lang="en-US" altLang="zh-CN" sz="2400" dirty="0"/>
              <a:t> )*             </a:t>
            </a:r>
            <a:r>
              <a:rPr lang="en-US" altLang="zh-CN" sz="2400" dirty="0">
                <a:solidFill>
                  <a:srgbClr val="FF0000"/>
                </a:solidFill>
              </a:rPr>
              <a:t>√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sz="2400" dirty="0"/>
              <a:t>(not b |b not b)*(</a:t>
            </a:r>
            <a:r>
              <a:rPr lang="en-US" altLang="zh-CN" sz="2400" dirty="0" err="1"/>
              <a:t>b|ε</a:t>
            </a:r>
            <a:r>
              <a:rPr lang="en-US" altLang="zh-CN" sz="2400" dirty="0"/>
              <a:t>)   not b = </a:t>
            </a:r>
            <a:r>
              <a:rPr lang="en-US" altLang="zh-CN" sz="2400" dirty="0" err="1"/>
              <a:t>a|c</a:t>
            </a: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79438"/>
            <a:ext cx="7848600" cy="563562"/>
          </a:xfrm>
        </p:spPr>
        <p:txBody>
          <a:bodyPr/>
          <a:lstStyle/>
          <a:p>
            <a:r>
              <a:rPr lang="en-US" altLang="zh-CN" dirty="0"/>
              <a:t>Examples of Regular Expressions</a:t>
            </a:r>
            <a:endParaRPr lang="zh-CN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412776"/>
            <a:ext cx="8568952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dirty="0"/>
              <a:t>Example 5: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∑={ 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((</a:t>
            </a:r>
            <a:r>
              <a:rPr lang="en-US" altLang="zh-CN" dirty="0" err="1"/>
              <a:t>b|c</a:t>
            </a:r>
            <a:r>
              <a:rPr lang="en-US" altLang="zh-CN" dirty="0"/>
              <a:t>)* a(</a:t>
            </a:r>
            <a:r>
              <a:rPr lang="en-US" altLang="zh-CN" dirty="0" err="1"/>
              <a:t>b|c</a:t>
            </a:r>
            <a:r>
              <a:rPr lang="en-US" altLang="zh-CN" dirty="0"/>
              <a:t>)*a)* (</a:t>
            </a:r>
            <a:r>
              <a:rPr lang="en-US" altLang="zh-CN" dirty="0" err="1"/>
              <a:t>b|c</a:t>
            </a:r>
            <a:r>
              <a:rPr lang="en-US" altLang="zh-CN" dirty="0"/>
              <a:t>)*</a:t>
            </a:r>
          </a:p>
          <a:p>
            <a:pPr marL="990600" lvl="1" indent="-533400">
              <a:lnSpc>
                <a:spcPct val="150000"/>
              </a:lnSpc>
            </a:pPr>
            <a:r>
              <a:rPr lang="zh-CN" altLang="en-US" dirty="0"/>
              <a:t>请给出上述正则表达式的自然语言描述。</a:t>
            </a:r>
            <a:endParaRPr lang="en-US" altLang="zh-CN" dirty="0"/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(nota* a nota* a)* nota*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总是成对出现的字符串。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正则表达式的扩展</a:t>
            </a:r>
            <a:endParaRPr lang="en-US" altLang="zh-CN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388843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1) one or more repetitions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r+</a:t>
            </a:r>
          </a:p>
          <a:p>
            <a:pPr>
              <a:buFontTx/>
              <a:buNone/>
            </a:pPr>
            <a:r>
              <a:rPr lang="en-US" altLang="zh-CN" dirty="0"/>
              <a:t>2) any character</a:t>
            </a:r>
          </a:p>
          <a:p>
            <a:pPr lvl="2">
              <a:buFontTx/>
              <a:buNone/>
            </a:pPr>
            <a:r>
              <a:rPr lang="en-US" altLang="zh-CN" dirty="0"/>
              <a:t>period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Arial"/>
              </a:rPr>
              <a:t>.</a:t>
            </a:r>
            <a:r>
              <a:rPr lang="zh-CN" altLang="en-US" dirty="0">
                <a:latin typeface="Arial"/>
              </a:rPr>
              <a:t>”   </a:t>
            </a:r>
            <a:r>
              <a:rPr lang="en-US" altLang="zh-CN" dirty="0">
                <a:solidFill>
                  <a:srgbClr val="FF0000"/>
                </a:solidFill>
                <a:latin typeface="Arial"/>
              </a:rPr>
              <a:t>.*b.*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3) a range of characters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[0-9],  [a-</a:t>
            </a:r>
            <a:r>
              <a:rPr lang="en-US" altLang="zh-CN" dirty="0" err="1">
                <a:solidFill>
                  <a:srgbClr val="FF0000"/>
                </a:solidFill>
              </a:rPr>
              <a:t>zA</a:t>
            </a:r>
            <a:r>
              <a:rPr lang="en-US" altLang="zh-CN" dirty="0">
                <a:solidFill>
                  <a:srgbClr val="FF0000"/>
                </a:solidFill>
              </a:rPr>
              <a:t>-Z]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正则表达式的扩展</a:t>
            </a:r>
            <a:endParaRPr lang="en-US" altLang="zh-CN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3025"/>
            <a:ext cx="8229600" cy="410219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dirty="0"/>
              <a:t>4) any character not in a given set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a|b|c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 a character  not either a or b or c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[^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r>
              <a:rPr lang="en-US" altLang="zh-CN" dirty="0">
                <a:solidFill>
                  <a:srgbClr val="FF0000"/>
                </a:solidFill>
              </a:rPr>
              <a:t>]   </a:t>
            </a:r>
            <a:r>
              <a:rPr lang="en-US" altLang="zh-CN" dirty="0"/>
              <a:t>in  Lex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5) optional sub-expressions</a:t>
            </a:r>
          </a:p>
          <a:p>
            <a:pPr marL="630238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r?</a:t>
            </a:r>
            <a:r>
              <a:rPr lang="en-US" altLang="zh-CN" dirty="0"/>
              <a:t>   the strings  matched by r are optional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03019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以</a:t>
            </a:r>
            <a:r>
              <a:rPr lang="en-US" altLang="zh-CN" dirty="0"/>
              <a:t>01</a:t>
            </a:r>
            <a:r>
              <a:rPr lang="zh-CN" altLang="en-US" dirty="0"/>
              <a:t>结尾的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能被</a:t>
            </a:r>
            <a:r>
              <a:rPr lang="en-US" altLang="zh-CN" dirty="0"/>
              <a:t>5</a:t>
            </a:r>
            <a:r>
              <a:rPr lang="zh-CN" altLang="en-US" dirty="0"/>
              <a:t>整除的十进制无符号整数串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不含子串</a:t>
            </a:r>
            <a:r>
              <a:rPr lang="en-US" altLang="zh-CN" dirty="0" err="1"/>
              <a:t>abb</a:t>
            </a:r>
            <a:r>
              <a:rPr lang="en-US" altLang="zh-CN" dirty="0"/>
              <a:t> </a:t>
            </a:r>
            <a:r>
              <a:rPr lang="zh-CN" altLang="en-US" dirty="0"/>
              <a:t>的由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组成的字符串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含有子串</a:t>
            </a:r>
            <a:r>
              <a:rPr lang="en-US" altLang="zh-CN" dirty="0"/>
              <a:t>010</a:t>
            </a:r>
            <a:r>
              <a:rPr lang="zh-CN" altLang="en-US" dirty="0"/>
              <a:t>的所有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每个</a:t>
            </a:r>
            <a:r>
              <a:rPr lang="en-US" altLang="zh-CN" dirty="0"/>
              <a:t>1</a:t>
            </a:r>
            <a:r>
              <a:rPr lang="zh-CN" altLang="en-US" dirty="0"/>
              <a:t>后面都有一个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串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确定有限自动机</a:t>
            </a:r>
            <a:r>
              <a:rPr lang="en-US" altLang="zh-CN" dirty="0"/>
              <a:t>(DFA)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0768"/>
            <a:ext cx="8794930" cy="513940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/>
            <a:r>
              <a:rPr lang="zh-CN" altLang="en-US" dirty="0">
                <a:latin typeface="宋体" pitchFamily="2" charset="-122"/>
              </a:rPr>
              <a:t>对状态图进行形式化，则可以下定义：确定有限自动机</a:t>
            </a:r>
            <a:r>
              <a:rPr lang="en-US" altLang="zh-CN" dirty="0"/>
              <a:t>M</a:t>
            </a:r>
            <a:r>
              <a:rPr lang="zh-CN" altLang="en-US" dirty="0">
                <a:latin typeface="宋体" pitchFamily="2" charset="-122"/>
              </a:rPr>
              <a:t>是一个五元式</a:t>
            </a:r>
            <a:r>
              <a:rPr lang="en-US" altLang="zh-CN" dirty="0"/>
              <a:t>M=(S, </a:t>
            </a:r>
            <a:r>
              <a:rPr lang="en-US" altLang="zh-CN" dirty="0">
                <a:sym typeface="Symbol" pitchFamily="18" charset="2"/>
              </a:rPr>
              <a:t>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en-US" altLang="zh-CN" dirty="0"/>
              <a:t>, S</a:t>
            </a:r>
            <a:r>
              <a:rPr lang="en-US" altLang="zh-CN" baseline="-25000" dirty="0"/>
              <a:t>0</a:t>
            </a:r>
            <a:r>
              <a:rPr lang="en-US" altLang="zh-CN" dirty="0"/>
              <a:t>, F),</a:t>
            </a:r>
            <a:r>
              <a:rPr lang="zh-CN" altLang="en-US" dirty="0"/>
              <a:t>其中：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1. S: </a:t>
            </a:r>
            <a:r>
              <a:rPr lang="zh-CN" altLang="en-US" dirty="0"/>
              <a:t>有穷状态集，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2. </a:t>
            </a:r>
            <a:r>
              <a:rPr lang="en-US" altLang="zh-CN" dirty="0">
                <a:sym typeface="Symbol" pitchFamily="18" charset="2"/>
              </a:rPr>
              <a:t></a:t>
            </a:r>
            <a:r>
              <a:rPr lang="zh-CN" altLang="en-US" dirty="0"/>
              <a:t>：输入字母表</a:t>
            </a:r>
            <a:r>
              <a:rPr lang="en-US" altLang="zh-CN" dirty="0"/>
              <a:t>(</a:t>
            </a:r>
            <a:r>
              <a:rPr lang="zh-CN" altLang="en-US" dirty="0"/>
              <a:t>有穷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3. f: </a:t>
            </a:r>
            <a:r>
              <a:rPr lang="zh-CN" altLang="en-US" dirty="0"/>
              <a:t>状态转换函数，为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18" charset="2"/>
              </a:rPr>
              <a:t>S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单值部分映射</a:t>
            </a:r>
            <a:r>
              <a:rPr lang="zh-CN" altLang="en-US" dirty="0"/>
              <a:t>，</a:t>
            </a:r>
            <a:r>
              <a:rPr lang="en-US" altLang="zh-CN" dirty="0"/>
              <a:t>f(s</a:t>
            </a:r>
            <a:r>
              <a:rPr lang="zh-CN" altLang="en-US" dirty="0"/>
              <a:t>，</a:t>
            </a:r>
            <a:r>
              <a:rPr lang="en-US" altLang="zh-CN" dirty="0"/>
              <a:t>a)=s</a:t>
            </a:r>
            <a:r>
              <a:rPr lang="en-US" altLang="zh-CN" dirty="0">
                <a:ea typeface="楷体_GB2312" pitchFamily="49" charset="-122"/>
              </a:rPr>
              <a:t>’</a:t>
            </a:r>
            <a:r>
              <a:rPr lang="zh-CN" altLang="en-US" dirty="0"/>
              <a:t>表示：当现行状态为</a:t>
            </a:r>
            <a:r>
              <a:rPr lang="en-US" altLang="zh-CN" dirty="0"/>
              <a:t>s</a:t>
            </a:r>
            <a:r>
              <a:rPr lang="zh-CN" altLang="en-US" dirty="0"/>
              <a:t>，输入字符为</a:t>
            </a:r>
            <a:r>
              <a:rPr lang="en-US" altLang="zh-CN" dirty="0"/>
              <a:t>a</a:t>
            </a:r>
            <a:r>
              <a:rPr lang="zh-CN" altLang="en-US" dirty="0"/>
              <a:t>时，将状态转换到下一状态</a:t>
            </a:r>
            <a:r>
              <a:rPr lang="en-US" altLang="zh-CN" dirty="0"/>
              <a:t>s’</a:t>
            </a:r>
            <a:r>
              <a:rPr lang="zh-CN" altLang="en-US" dirty="0"/>
              <a:t>。我们把</a:t>
            </a:r>
            <a:r>
              <a:rPr lang="en-US" altLang="zh-CN" dirty="0"/>
              <a:t>s’</a:t>
            </a:r>
            <a:r>
              <a:rPr lang="zh-CN" altLang="en-US" dirty="0"/>
              <a:t>称为</a:t>
            </a:r>
            <a:r>
              <a:rPr lang="en-US" altLang="zh-CN" dirty="0"/>
              <a:t>s</a:t>
            </a:r>
            <a:r>
              <a:rPr lang="zh-CN" altLang="en-US" dirty="0"/>
              <a:t>的一个后继状态。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4. S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itchFamily="18" charset="2"/>
              </a:rPr>
              <a:t>S</a:t>
            </a:r>
            <a:r>
              <a:rPr lang="zh-CN" altLang="en-US" dirty="0"/>
              <a:t>是唯一的一个初态； 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5 F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S </a:t>
            </a:r>
            <a:r>
              <a:rPr lang="zh-CN" altLang="en-US" dirty="0"/>
              <a:t>：终态集</a:t>
            </a:r>
            <a:r>
              <a:rPr lang="en-US" altLang="zh-CN" dirty="0"/>
              <a:t>(</a:t>
            </a:r>
            <a:r>
              <a:rPr lang="zh-CN" altLang="en-US" dirty="0"/>
              <a:t>可空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C6EFD7C2-0723-4677-906F-8916643467D5}"/>
              </a:ext>
            </a:extLst>
          </p:cNvPr>
          <p:cNvSpPr txBox="1">
            <a:spLocks/>
          </p:cNvSpPr>
          <p:nvPr/>
        </p:nvSpPr>
        <p:spPr bwMode="auto">
          <a:xfrm>
            <a:off x="323528" y="188640"/>
            <a:ext cx="8568952" cy="640871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453018"/>
            <a:ext cx="8064896" cy="2903937"/>
          </a:xfrm>
        </p:spPr>
        <p:txBody>
          <a:bodyPr/>
          <a:lstStyle/>
          <a:p>
            <a:pPr eaLnBrk="1" hangingPunct="1"/>
            <a:r>
              <a:rPr lang="zh-CN" altLang="en-US" dirty="0"/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DFA M</a:t>
            </a:r>
            <a:r>
              <a:rPr lang="en-US" altLang="zh-CN" dirty="0"/>
              <a:t>=({0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，</a:t>
            </a:r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b}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{3})</a:t>
            </a:r>
            <a:r>
              <a:rPr lang="zh-CN" altLang="en-US" dirty="0"/>
              <a:t>， 其中：</a:t>
            </a:r>
            <a:r>
              <a:rPr lang="en-US" altLang="zh-CN" dirty="0"/>
              <a:t>f</a:t>
            </a:r>
            <a:r>
              <a:rPr lang="zh-CN" altLang="en-US" dirty="0"/>
              <a:t>定义如下：</a:t>
            </a:r>
          </a:p>
          <a:p>
            <a:pPr marL="819150"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f(0</a:t>
            </a:r>
            <a:r>
              <a:rPr lang="zh-CN" altLang="en-US" dirty="0"/>
              <a:t>，</a:t>
            </a:r>
            <a:r>
              <a:rPr lang="en-US" altLang="zh-CN" dirty="0"/>
              <a:t>a)=1		f(0</a:t>
            </a:r>
            <a:r>
              <a:rPr lang="zh-CN" altLang="en-US" dirty="0"/>
              <a:t>，</a:t>
            </a:r>
            <a:r>
              <a:rPr lang="en-US" altLang="zh-CN" dirty="0"/>
              <a:t>b)=2</a:t>
            </a:r>
          </a:p>
          <a:p>
            <a:pPr marL="819150"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f(1</a:t>
            </a:r>
            <a:r>
              <a:rPr lang="zh-CN" altLang="en-US" dirty="0"/>
              <a:t>，</a:t>
            </a:r>
            <a:r>
              <a:rPr lang="en-US" altLang="zh-CN" dirty="0"/>
              <a:t>a)=3 	 	f(1</a:t>
            </a:r>
            <a:r>
              <a:rPr lang="zh-CN" altLang="en-US" dirty="0"/>
              <a:t>，</a:t>
            </a:r>
            <a:r>
              <a:rPr lang="en-US" altLang="zh-CN" dirty="0"/>
              <a:t>b)=2</a:t>
            </a:r>
          </a:p>
          <a:p>
            <a:pPr marL="819150"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f(2</a:t>
            </a:r>
            <a:r>
              <a:rPr lang="zh-CN" altLang="en-US" dirty="0"/>
              <a:t>，</a:t>
            </a:r>
            <a:r>
              <a:rPr lang="en-US" altLang="zh-CN" dirty="0"/>
              <a:t>a)=1		f(2</a:t>
            </a:r>
            <a:r>
              <a:rPr lang="zh-CN" altLang="en-US" dirty="0"/>
              <a:t>，</a:t>
            </a:r>
            <a:r>
              <a:rPr lang="en-US" altLang="zh-CN" dirty="0"/>
              <a:t>b)=3</a:t>
            </a:r>
          </a:p>
          <a:p>
            <a:pPr marL="819150"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f(3</a:t>
            </a:r>
            <a:r>
              <a:rPr lang="zh-CN" altLang="en-US" dirty="0"/>
              <a:t>，</a:t>
            </a:r>
            <a:r>
              <a:rPr lang="en-US" altLang="zh-CN" dirty="0"/>
              <a:t>a)=3 		f(3</a:t>
            </a:r>
            <a:r>
              <a:rPr lang="zh-CN" altLang="en-US" dirty="0"/>
              <a:t>，</a:t>
            </a:r>
            <a:r>
              <a:rPr lang="en-US" altLang="zh-CN" dirty="0"/>
              <a:t>b)=3</a:t>
            </a:r>
            <a:endParaRPr lang="en-US" altLang="zh-CN" dirty="0">
              <a:latin typeface="宋体" pitchFamily="2" charset="-12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71550" y="3689945"/>
            <a:ext cx="2838450" cy="2619375"/>
            <a:chOff x="480" y="2448"/>
            <a:chExt cx="1920" cy="1872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480" y="2448"/>
            <a:ext cx="1920" cy="1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Microsoft Word 97-2003" r:id="rId3" imgW="2178720" imgH="1987560" progId="Word.Document.8">
                    <p:embed/>
                  </p:oleObj>
                </mc:Choice>
                <mc:Fallback>
                  <p:oleObj name="Microsoft Word 97-2003" r:id="rId3" imgW="2178720" imgH="198756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48"/>
                          <a:ext cx="1920" cy="1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Rectangle 33"/>
            <p:cNvSpPr>
              <a:spLocks noChangeArrowheads="1"/>
            </p:cNvSpPr>
            <p:nvPr/>
          </p:nvSpPr>
          <p:spPr bwMode="auto">
            <a:xfrm>
              <a:off x="576" y="3888"/>
              <a:ext cx="182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latin typeface="+mn-ea"/>
                  <a:ea typeface="+mn-ea"/>
                </a:rPr>
                <a:t>状态转换矩阵</a:t>
              </a:r>
              <a:endParaRPr kumimoji="1" lang="zh-CN" altLang="en-US" sz="2000" b="1" dirty="0">
                <a:latin typeface="+mn-ea"/>
                <a:ea typeface="+mn-ea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284663" y="3401020"/>
            <a:ext cx="4103687" cy="2908300"/>
            <a:chOff x="2699" y="2016"/>
            <a:chExt cx="2875" cy="2112"/>
          </a:xfrm>
        </p:grpSpPr>
        <p:grpSp>
          <p:nvGrpSpPr>
            <p:cNvPr id="3078" name="Group 38"/>
            <p:cNvGrpSpPr>
              <a:grpSpLocks/>
            </p:cNvGrpSpPr>
            <p:nvPr/>
          </p:nvGrpSpPr>
          <p:grpSpPr bwMode="auto">
            <a:xfrm>
              <a:off x="2976" y="2016"/>
              <a:ext cx="2598" cy="2112"/>
              <a:chOff x="2832" y="2208"/>
              <a:chExt cx="2598" cy="2112"/>
            </a:xfrm>
          </p:grpSpPr>
          <p:sp>
            <p:nvSpPr>
              <p:cNvPr id="3080" name="Oval 5"/>
              <p:cNvSpPr>
                <a:spLocks noChangeArrowheads="1"/>
              </p:cNvSpPr>
              <p:nvPr/>
            </p:nvSpPr>
            <p:spPr bwMode="auto">
              <a:xfrm>
                <a:off x="2832" y="2976"/>
                <a:ext cx="342" cy="33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44000" tIns="36000" rIns="0" bIns="0"/>
              <a:lstStyle/>
              <a:p>
                <a:pPr algn="just" eaLnBrk="0" hangingPunct="0"/>
                <a:r>
                  <a:rPr kumimoji="1" lang="en-US" altLang="zh-CN" sz="24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081" name="Line 8"/>
              <p:cNvSpPr>
                <a:spLocks noChangeShapeType="1"/>
              </p:cNvSpPr>
              <p:nvPr/>
            </p:nvSpPr>
            <p:spPr bwMode="auto">
              <a:xfrm flipV="1">
                <a:off x="3161" y="2448"/>
                <a:ext cx="679" cy="5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" name="Line 9"/>
              <p:cNvSpPr>
                <a:spLocks noChangeShapeType="1"/>
              </p:cNvSpPr>
              <p:nvPr/>
            </p:nvSpPr>
            <p:spPr bwMode="auto">
              <a:xfrm flipH="1" flipV="1">
                <a:off x="4128" y="2474"/>
                <a:ext cx="990" cy="5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" name="Freeform 10"/>
              <p:cNvSpPr>
                <a:spLocks/>
              </p:cNvSpPr>
              <p:nvPr/>
            </p:nvSpPr>
            <p:spPr bwMode="auto">
              <a:xfrm>
                <a:off x="3602" y="2539"/>
                <a:ext cx="305" cy="997"/>
              </a:xfrm>
              <a:custGeom>
                <a:avLst/>
                <a:gdLst>
                  <a:gd name="T0" fmla="*/ 245 w 380"/>
                  <a:gd name="T1" fmla="*/ 0 h 1080"/>
                  <a:gd name="T2" fmla="*/ 13 w 380"/>
                  <a:gd name="T3" fmla="*/ 409 h 1080"/>
                  <a:gd name="T4" fmla="*/ 168 w 380"/>
                  <a:gd name="T5" fmla="*/ 920 h 1080"/>
                  <a:gd name="T6" fmla="*/ 0 60000 65536"/>
                  <a:gd name="T7" fmla="*/ 0 60000 65536"/>
                  <a:gd name="T8" fmla="*/ 0 60000 65536"/>
                  <a:gd name="T9" fmla="*/ 0 w 380"/>
                  <a:gd name="T10" fmla="*/ 0 h 1080"/>
                  <a:gd name="T11" fmla="*/ 380 w 380"/>
                  <a:gd name="T12" fmla="*/ 1080 h 1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" h="1080">
                    <a:moveTo>
                      <a:pt x="380" y="0"/>
                    </a:moveTo>
                    <a:cubicBezTo>
                      <a:pt x="210" y="150"/>
                      <a:pt x="40" y="300"/>
                      <a:pt x="20" y="480"/>
                    </a:cubicBezTo>
                    <a:cubicBezTo>
                      <a:pt x="0" y="660"/>
                      <a:pt x="130" y="870"/>
                      <a:pt x="260" y="10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" name="Freeform 11"/>
              <p:cNvSpPr>
                <a:spLocks/>
              </p:cNvSpPr>
              <p:nvPr/>
            </p:nvSpPr>
            <p:spPr bwMode="auto">
              <a:xfrm>
                <a:off x="3981" y="2539"/>
                <a:ext cx="220" cy="997"/>
              </a:xfrm>
              <a:custGeom>
                <a:avLst/>
                <a:gdLst>
                  <a:gd name="T0" fmla="*/ 0 w 360"/>
                  <a:gd name="T1" fmla="*/ 0 h 1080"/>
                  <a:gd name="T2" fmla="*/ 134 w 360"/>
                  <a:gd name="T3" fmla="*/ 511 h 1080"/>
                  <a:gd name="T4" fmla="*/ 0 w 360"/>
                  <a:gd name="T5" fmla="*/ 920 h 10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1080"/>
                  <a:gd name="T11" fmla="*/ 360 w 360"/>
                  <a:gd name="T12" fmla="*/ 1080 h 1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1080">
                    <a:moveTo>
                      <a:pt x="0" y="0"/>
                    </a:moveTo>
                    <a:cubicBezTo>
                      <a:pt x="180" y="210"/>
                      <a:pt x="360" y="420"/>
                      <a:pt x="360" y="600"/>
                    </a:cubicBezTo>
                    <a:cubicBezTo>
                      <a:pt x="360" y="780"/>
                      <a:pt x="180" y="930"/>
                      <a:pt x="0" y="10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sm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" name="Line 12"/>
              <p:cNvSpPr>
                <a:spLocks noChangeShapeType="1"/>
              </p:cNvSpPr>
              <p:nvPr/>
            </p:nvSpPr>
            <p:spPr bwMode="auto">
              <a:xfrm>
                <a:off x="3161" y="3207"/>
                <a:ext cx="600" cy="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Line 13"/>
              <p:cNvSpPr>
                <a:spLocks noChangeShapeType="1"/>
              </p:cNvSpPr>
              <p:nvPr/>
            </p:nvSpPr>
            <p:spPr bwMode="auto">
              <a:xfrm flipV="1">
                <a:off x="4054" y="3207"/>
                <a:ext cx="1125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Freeform 14"/>
              <p:cNvSpPr>
                <a:spLocks/>
              </p:cNvSpPr>
              <p:nvPr/>
            </p:nvSpPr>
            <p:spPr bwMode="auto">
              <a:xfrm>
                <a:off x="5179" y="2715"/>
                <a:ext cx="221" cy="230"/>
              </a:xfrm>
              <a:custGeom>
                <a:avLst/>
                <a:gdLst>
                  <a:gd name="T0" fmla="*/ 0 w 360"/>
                  <a:gd name="T1" fmla="*/ 95 h 380"/>
                  <a:gd name="T2" fmla="*/ 90 w 360"/>
                  <a:gd name="T3" fmla="*/ 7 h 380"/>
                  <a:gd name="T4" fmla="*/ 136 w 360"/>
                  <a:gd name="T5" fmla="*/ 139 h 3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380"/>
                  <a:gd name="T11" fmla="*/ 360 w 360"/>
                  <a:gd name="T12" fmla="*/ 380 h 3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380">
                    <a:moveTo>
                      <a:pt x="0" y="260"/>
                    </a:moveTo>
                    <a:cubicBezTo>
                      <a:pt x="90" y="130"/>
                      <a:pt x="180" y="0"/>
                      <a:pt x="240" y="20"/>
                    </a:cubicBezTo>
                    <a:cubicBezTo>
                      <a:pt x="300" y="40"/>
                      <a:pt x="330" y="210"/>
                      <a:pt x="360" y="3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Freeform 15"/>
              <p:cNvSpPr>
                <a:spLocks/>
              </p:cNvSpPr>
              <p:nvPr/>
            </p:nvSpPr>
            <p:spPr bwMode="auto">
              <a:xfrm>
                <a:off x="5179" y="3207"/>
                <a:ext cx="221" cy="231"/>
              </a:xfrm>
              <a:custGeom>
                <a:avLst/>
                <a:gdLst>
                  <a:gd name="T0" fmla="*/ 0 w 360"/>
                  <a:gd name="T1" fmla="*/ 44 h 380"/>
                  <a:gd name="T2" fmla="*/ 90 w 360"/>
                  <a:gd name="T3" fmla="*/ 133 h 380"/>
                  <a:gd name="T4" fmla="*/ 136 w 360"/>
                  <a:gd name="T5" fmla="*/ 0 h 3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380"/>
                  <a:gd name="T11" fmla="*/ 360 w 360"/>
                  <a:gd name="T12" fmla="*/ 380 h 3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380">
                    <a:moveTo>
                      <a:pt x="0" y="120"/>
                    </a:moveTo>
                    <a:cubicBezTo>
                      <a:pt x="90" y="250"/>
                      <a:pt x="180" y="380"/>
                      <a:pt x="240" y="360"/>
                    </a:cubicBezTo>
                    <a:cubicBezTo>
                      <a:pt x="300" y="340"/>
                      <a:pt x="330" y="170"/>
                      <a:pt x="36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" name="Oval 20"/>
              <p:cNvSpPr>
                <a:spLocks noChangeArrowheads="1"/>
              </p:cNvSpPr>
              <p:nvPr/>
            </p:nvSpPr>
            <p:spPr bwMode="auto">
              <a:xfrm>
                <a:off x="5088" y="2880"/>
                <a:ext cx="342" cy="339"/>
              </a:xfrm>
              <a:prstGeom prst="ellipse">
                <a:avLst/>
              </a:prstGeom>
              <a:noFill/>
              <a:ln w="57150" cmpd="thickThin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44000" tIns="36000" rIns="0" bIns="0"/>
              <a:lstStyle/>
              <a:p>
                <a:pPr algn="just" eaLnBrk="0" hangingPunct="0"/>
                <a:r>
                  <a:rPr kumimoji="1" lang="en-US" altLang="zh-CN" sz="2400" b="1">
                    <a:latin typeface="Times New Roman" pitchFamily="18" charset="0"/>
                  </a:rPr>
                  <a:t>3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090" name="Oval 21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342" cy="33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44000" tIns="36000" rIns="0" bIns="0"/>
              <a:lstStyle/>
              <a:p>
                <a:pPr algn="just" eaLnBrk="0" hangingPunct="0"/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91" name="Oval 22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342" cy="33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44000" tIns="36000" rIns="0" bIns="0"/>
              <a:lstStyle/>
              <a:p>
                <a:pPr algn="just" eaLnBrk="0" hangingPunct="0"/>
                <a:r>
                  <a:rPr kumimoji="1" lang="en-US" altLang="zh-CN" sz="2400" b="1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92" name="Rectangle 23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93" name="Rectangle 24"/>
              <p:cNvSpPr>
                <a:spLocks noChangeArrowheads="1"/>
              </p:cNvSpPr>
              <p:nvPr/>
            </p:nvSpPr>
            <p:spPr bwMode="auto">
              <a:xfrm>
                <a:off x="3360" y="2976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94" name="Rectangle 25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95" name="Rectangle 26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96" name="Rectangle 27"/>
              <p:cNvSpPr>
                <a:spLocks noChangeArrowheads="1"/>
              </p:cNvSpPr>
              <p:nvPr/>
            </p:nvSpPr>
            <p:spPr bwMode="auto">
              <a:xfrm>
                <a:off x="3360" y="3936"/>
                <a:ext cx="1344" cy="3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 dirty="0">
                    <a:latin typeface="+mn-ea"/>
                    <a:ea typeface="+mn-ea"/>
                  </a:rPr>
                  <a:t>状态转换图</a:t>
                </a:r>
                <a:endParaRPr kumimoji="1"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3097" name="Rectangle 28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33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098" name="Rectangle 29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099" name="Rectangle 30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336" cy="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100" name="Rectangle 3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3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3079" name="AutoShape 39"/>
            <p:cNvSpPr>
              <a:spLocks noChangeArrowheads="1"/>
            </p:cNvSpPr>
            <p:nvPr/>
          </p:nvSpPr>
          <p:spPr bwMode="auto">
            <a:xfrm>
              <a:off x="2699" y="284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496944" cy="403244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DFA</a:t>
            </a:r>
            <a:r>
              <a:rPr lang="zh-CN" altLang="en-US" dirty="0">
                <a:solidFill>
                  <a:srgbClr val="FF0000"/>
                </a:solidFill>
              </a:rPr>
              <a:t>可以表示为状态转换图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假定</a:t>
            </a:r>
            <a:r>
              <a:rPr lang="en-US" altLang="zh-CN" dirty="0"/>
              <a:t>DFA M</a:t>
            </a:r>
            <a:r>
              <a:rPr lang="zh-CN" altLang="en-US" dirty="0"/>
              <a:t>含有</a:t>
            </a:r>
            <a:r>
              <a:rPr lang="en-US" altLang="zh-CN" dirty="0"/>
              <a:t>m</a:t>
            </a:r>
            <a:r>
              <a:rPr lang="zh-CN" altLang="en-US" dirty="0"/>
              <a:t>个状态和</a:t>
            </a:r>
            <a:r>
              <a:rPr lang="en-US" altLang="zh-CN" dirty="0"/>
              <a:t>n</a:t>
            </a:r>
            <a:r>
              <a:rPr lang="zh-CN" altLang="en-US" dirty="0"/>
              <a:t>个输入字符，那么，这个图含有</a:t>
            </a:r>
            <a:r>
              <a:rPr lang="en-US" altLang="zh-CN" dirty="0"/>
              <a:t>m</a:t>
            </a:r>
            <a:r>
              <a:rPr lang="zh-CN" altLang="en-US" dirty="0"/>
              <a:t>个状态结点，每个结点顶多含有</a:t>
            </a:r>
            <a:r>
              <a:rPr lang="en-US" altLang="zh-CN" dirty="0"/>
              <a:t>n</a:t>
            </a:r>
            <a:r>
              <a:rPr lang="zh-CN" altLang="en-US" dirty="0"/>
              <a:t>条箭弧射出，且每条箭弧用</a:t>
            </a:r>
            <a:r>
              <a:rPr lang="en-US" altLang="zh-CN" dirty="0"/>
              <a:t>Σ</a:t>
            </a:r>
            <a:r>
              <a:rPr lang="zh-CN" altLang="en-US" dirty="0"/>
              <a:t>上的不同的输入字符来作标记。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80920" cy="482441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对于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30000" dirty="0">
                <a:sym typeface="Symbol" pitchFamily="18" charset="2"/>
              </a:rPr>
              <a:t>*</a:t>
            </a:r>
            <a:r>
              <a:rPr lang="zh-CN" altLang="en-US" dirty="0"/>
              <a:t>中的任何字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若存在一条从初态到某一终态的道路</a:t>
            </a:r>
            <a:r>
              <a:rPr lang="zh-CN" altLang="en-US" dirty="0"/>
              <a:t>，且这条路上所有弧上的标记符连接成的字等于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，则称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为</a:t>
            </a:r>
            <a:r>
              <a:rPr lang="en-US" altLang="zh-CN" dirty="0"/>
              <a:t>DFA M</a:t>
            </a:r>
            <a:r>
              <a:rPr lang="zh-CN" altLang="en-US" dirty="0"/>
              <a:t>所</a:t>
            </a:r>
            <a:r>
              <a:rPr lang="zh-CN" altLang="en-US" dirty="0">
                <a:solidFill>
                  <a:srgbClr val="FF3300"/>
                </a:solidFill>
              </a:rPr>
              <a:t>识别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3300"/>
                </a:solidFill>
              </a:rPr>
              <a:t>接收</a:t>
            </a:r>
            <a:r>
              <a:rPr lang="en-US" altLang="zh-CN" dirty="0"/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DFA M</a:t>
            </a:r>
            <a:r>
              <a:rPr lang="zh-CN" altLang="en-US" dirty="0"/>
              <a:t>所识别的字的全体记为</a:t>
            </a:r>
            <a:r>
              <a:rPr lang="en-US" altLang="zh-CN" dirty="0"/>
              <a:t>L(M)</a:t>
            </a:r>
            <a:r>
              <a:rPr lang="zh-CN" altLang="en-US" dirty="0"/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可以证明：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上的字集</a:t>
            </a:r>
            <a:r>
              <a:rPr lang="en-US" altLang="zh-CN" dirty="0"/>
              <a:t>V</a:t>
            </a:r>
            <a:r>
              <a:rPr lang="en-US" altLang="zh-CN" dirty="0">
                <a:sym typeface="Symbol" pitchFamily="18" charset="2"/>
              </a:rPr>
              <a:t>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zh-CN" altLang="en-US" dirty="0"/>
              <a:t>是正则集，当且仅当存在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</a:t>
            </a:r>
            <a:r>
              <a:rPr lang="en-US" altLang="zh-CN" dirty="0"/>
              <a:t>DFA M</a:t>
            </a:r>
            <a:r>
              <a:rPr lang="zh-CN" altLang="en-US" dirty="0"/>
              <a:t>，使得</a:t>
            </a:r>
            <a:r>
              <a:rPr lang="en-US" altLang="zh-CN" dirty="0"/>
              <a:t>V</a:t>
            </a:r>
            <a:r>
              <a:rPr lang="zh-CN" altLang="en-US" dirty="0"/>
              <a:t>＝</a:t>
            </a:r>
            <a:r>
              <a:rPr lang="en-US" altLang="zh-CN" dirty="0"/>
              <a:t>L(M)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DFA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Example 2.6: exactly accept one b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Example 2.7: at most one b</a:t>
            </a:r>
            <a:endParaRPr lang="zh-CN" altLang="en-US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3457" y="2053530"/>
            <a:ext cx="3846695" cy="1663502"/>
            <a:chOff x="3060" y="2376"/>
            <a:chExt cx="3960" cy="1713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20" y="3000"/>
              <a:ext cx="720" cy="711"/>
              <a:chOff x="4320" y="5097"/>
              <a:chExt cx="720" cy="711"/>
            </a:xfrm>
            <a:grpFill/>
          </p:grpSpPr>
          <p:sp>
            <p:nvSpPr>
              <p:cNvPr id="203782" name="Oval 6"/>
              <p:cNvSpPr>
                <a:spLocks noChangeArrowheads="1"/>
              </p:cNvSpPr>
              <p:nvPr/>
            </p:nvSpPr>
            <p:spPr bwMode="auto">
              <a:xfrm>
                <a:off x="4320" y="5097"/>
                <a:ext cx="720" cy="7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783" name="Oval 7"/>
              <p:cNvSpPr>
                <a:spLocks noChangeArrowheads="1"/>
              </p:cNvSpPr>
              <p:nvPr/>
            </p:nvSpPr>
            <p:spPr bwMode="auto">
              <a:xfrm>
                <a:off x="4395" y="5199"/>
                <a:ext cx="570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>
              <a:off x="4320" y="3465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3785" name="Oval 9"/>
            <p:cNvSpPr>
              <a:spLocks noChangeArrowheads="1"/>
            </p:cNvSpPr>
            <p:nvPr/>
          </p:nvSpPr>
          <p:spPr bwMode="auto">
            <a:xfrm>
              <a:off x="3600" y="3153"/>
              <a:ext cx="72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3786" name="Line 10"/>
            <p:cNvSpPr>
              <a:spLocks noChangeShapeType="1"/>
            </p:cNvSpPr>
            <p:nvPr/>
          </p:nvSpPr>
          <p:spPr bwMode="auto">
            <a:xfrm>
              <a:off x="3060" y="3465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3787" name="Rectangle 11"/>
            <p:cNvSpPr>
              <a:spLocks noChangeArrowheads="1"/>
            </p:cNvSpPr>
            <p:nvPr/>
          </p:nvSpPr>
          <p:spPr bwMode="auto">
            <a:xfrm>
              <a:off x="4500" y="3621"/>
              <a:ext cx="360" cy="4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b</a:t>
              </a:r>
            </a:p>
          </p:txBody>
        </p:sp>
        <p:sp>
          <p:nvSpPr>
            <p:cNvPr id="203788" name="Rectangle 12"/>
            <p:cNvSpPr>
              <a:spLocks noChangeArrowheads="1"/>
            </p:cNvSpPr>
            <p:nvPr/>
          </p:nvSpPr>
          <p:spPr bwMode="auto">
            <a:xfrm>
              <a:off x="6480" y="2841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Not b</a:t>
              </a:r>
            </a:p>
          </p:txBody>
        </p:sp>
        <p:sp>
          <p:nvSpPr>
            <p:cNvPr id="203789" name="Rectangle 13"/>
            <p:cNvSpPr>
              <a:spLocks noChangeArrowheads="1"/>
            </p:cNvSpPr>
            <p:nvPr/>
          </p:nvSpPr>
          <p:spPr bwMode="auto">
            <a:xfrm>
              <a:off x="4140" y="2376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Not b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rot="3421565">
              <a:off x="3983" y="2665"/>
              <a:ext cx="540" cy="585"/>
              <a:chOff x="4500" y="6003"/>
              <a:chExt cx="540" cy="585"/>
            </a:xfrm>
            <a:grpFill/>
          </p:grpSpPr>
          <p:sp>
            <p:nvSpPr>
              <p:cNvPr id="203791" name="Line 15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792" name="Arc 16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 rot="3421565">
              <a:off x="5603" y="2509"/>
              <a:ext cx="540" cy="585"/>
              <a:chOff x="4500" y="6003"/>
              <a:chExt cx="540" cy="585"/>
            </a:xfrm>
            <a:grpFill/>
          </p:grpSpPr>
          <p:sp>
            <p:nvSpPr>
              <p:cNvPr id="203794" name="Line 18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795" name="Arc 19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907704" y="4509120"/>
            <a:ext cx="4075704" cy="1736229"/>
            <a:chOff x="3420" y="2590"/>
            <a:chExt cx="4020" cy="1713"/>
          </a:xfrm>
          <a:noFill/>
        </p:grpSpPr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4560" y="259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not b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580" y="3468"/>
              <a:ext cx="720" cy="711"/>
              <a:chOff x="4320" y="5097"/>
              <a:chExt cx="720" cy="711"/>
            </a:xfrm>
            <a:grpFill/>
          </p:grpSpPr>
          <p:sp>
            <p:nvSpPr>
              <p:cNvPr id="203799" name="Oval 23"/>
              <p:cNvSpPr>
                <a:spLocks noChangeArrowheads="1"/>
              </p:cNvSpPr>
              <p:nvPr/>
            </p:nvSpPr>
            <p:spPr bwMode="auto">
              <a:xfrm>
                <a:off x="4320" y="5097"/>
                <a:ext cx="720" cy="7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800" name="Oval 24"/>
              <p:cNvSpPr>
                <a:spLocks noChangeArrowheads="1"/>
              </p:cNvSpPr>
              <p:nvPr/>
            </p:nvSpPr>
            <p:spPr bwMode="auto">
              <a:xfrm>
                <a:off x="4395" y="5199"/>
                <a:ext cx="570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3801" name="Line 25"/>
            <p:cNvSpPr>
              <a:spLocks noChangeShapeType="1"/>
            </p:cNvSpPr>
            <p:nvPr/>
          </p:nvSpPr>
          <p:spPr bwMode="auto">
            <a:xfrm>
              <a:off x="4680" y="3780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>
              <a:off x="3420" y="378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920" y="3835"/>
              <a:ext cx="360" cy="4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b</a:t>
              </a:r>
            </a:p>
          </p:txBody>
        </p:sp>
        <p:sp>
          <p:nvSpPr>
            <p:cNvPr id="203804" name="Rectangle 28"/>
            <p:cNvSpPr>
              <a:spLocks noChangeArrowheads="1"/>
            </p:cNvSpPr>
            <p:nvPr/>
          </p:nvSpPr>
          <p:spPr bwMode="auto">
            <a:xfrm>
              <a:off x="6900" y="3055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not b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960" y="3468"/>
              <a:ext cx="720" cy="711"/>
              <a:chOff x="4320" y="5097"/>
              <a:chExt cx="720" cy="711"/>
            </a:xfrm>
            <a:grpFill/>
          </p:grpSpPr>
          <p:sp>
            <p:nvSpPr>
              <p:cNvPr id="203806" name="Oval 30"/>
              <p:cNvSpPr>
                <a:spLocks noChangeArrowheads="1"/>
              </p:cNvSpPr>
              <p:nvPr/>
            </p:nvSpPr>
            <p:spPr bwMode="auto">
              <a:xfrm>
                <a:off x="4320" y="5097"/>
                <a:ext cx="720" cy="7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807" name="Oval 31"/>
              <p:cNvSpPr>
                <a:spLocks noChangeArrowheads="1"/>
              </p:cNvSpPr>
              <p:nvPr/>
            </p:nvSpPr>
            <p:spPr bwMode="auto">
              <a:xfrm>
                <a:off x="4395" y="5199"/>
                <a:ext cx="570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rot="3980033">
              <a:off x="4343" y="2977"/>
              <a:ext cx="540" cy="585"/>
              <a:chOff x="4500" y="6003"/>
              <a:chExt cx="540" cy="585"/>
            </a:xfrm>
            <a:grpFill/>
          </p:grpSpPr>
          <p:sp>
            <p:nvSpPr>
              <p:cNvPr id="203809" name="Line 33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810" name="Arc 34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 rot="6840005">
              <a:off x="6323" y="3445"/>
              <a:ext cx="540" cy="585"/>
              <a:chOff x="4500" y="6003"/>
              <a:chExt cx="540" cy="585"/>
            </a:xfrm>
            <a:grpFill/>
          </p:grpSpPr>
          <p:sp>
            <p:nvSpPr>
              <p:cNvPr id="203812" name="Line 36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3813" name="Arc 37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491538" cy="547260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若一个种别有多个单词符号，则对于每个单词符号，给出种别编码和自身的值。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标识符</a:t>
            </a:r>
            <a:r>
              <a:rPr lang="zh-CN" altLang="en-US" dirty="0">
                <a:latin typeface="宋体" pitchFamily="2" charset="-122"/>
              </a:rPr>
              <a:t>单列一种；标识符自身的值表示成按机器字节划分的内部码。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常数</a:t>
            </a:r>
            <a:r>
              <a:rPr lang="zh-CN" altLang="en-US" dirty="0">
                <a:latin typeface="宋体" pitchFamily="2" charset="-122"/>
              </a:rPr>
              <a:t>按类型（整、实、布尔等等）分种；常数的值则表示成标准的二进制形式。</a:t>
            </a:r>
            <a:endParaRPr lang="en-US" altLang="zh-CN" dirty="0">
              <a:latin typeface="宋体" pitchFamily="2" charset="-122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{IF, THEN, ELSE, PLUS, MINUS, NUM, ID,</a:t>
            </a:r>
            <a:r>
              <a:rPr lang="en-US" altLang="zh-CN" dirty="0">
                <a:latin typeface="Arial"/>
              </a:rPr>
              <a:t>…</a:t>
            </a:r>
            <a:r>
              <a:rPr lang="en-US" altLang="zh-CN" dirty="0"/>
              <a:t>}</a:t>
            </a:r>
            <a:r>
              <a:rPr lang="en-US" altLang="zh-CN" dirty="0" err="1"/>
              <a:t>TokenType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DFA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3024"/>
            <a:ext cx="8363272" cy="525432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Example 2.8:</a:t>
            </a:r>
          </a:p>
          <a:p>
            <a:pPr>
              <a:buFontTx/>
              <a:buNone/>
            </a:pPr>
            <a:r>
              <a:rPr lang="en-US" altLang="zh-CN" sz="2000" dirty="0"/>
              <a:t>	digit = [0-9]</a:t>
            </a:r>
          </a:p>
          <a:p>
            <a:pPr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nat</a:t>
            </a:r>
            <a:r>
              <a:rPr lang="en-US" altLang="zh-CN" sz="2000" dirty="0"/>
              <a:t> = digit +</a:t>
            </a:r>
          </a:p>
          <a:p>
            <a:pPr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signedNat</a:t>
            </a:r>
            <a:r>
              <a:rPr lang="en-US" altLang="zh-CN" sz="2000" dirty="0"/>
              <a:t> = (+|-)? </a:t>
            </a:r>
            <a:r>
              <a:rPr lang="en-US" altLang="zh-CN" sz="2000" dirty="0" err="1"/>
              <a:t>nat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Number = </a:t>
            </a:r>
            <a:r>
              <a:rPr lang="en-US" altLang="zh-CN" sz="2000" dirty="0" err="1"/>
              <a:t>singedNat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Arial"/>
              </a:rPr>
              <a:t>“</a:t>
            </a:r>
            <a:r>
              <a:rPr lang="en-US" altLang="zh-CN" sz="2000" dirty="0"/>
              <a:t>.</a:t>
            </a:r>
            <a:r>
              <a:rPr lang="en-US" altLang="zh-CN" sz="2000" dirty="0">
                <a:latin typeface="Arial"/>
              </a:rPr>
              <a:t>”</a:t>
            </a:r>
            <a:r>
              <a:rPr lang="en-US" altLang="zh-CN" sz="2000" dirty="0" err="1"/>
              <a:t>nat</a:t>
            </a:r>
            <a:r>
              <a:rPr lang="en-US" altLang="zh-CN" sz="2000" dirty="0"/>
              <a:t>)?(E </a:t>
            </a:r>
            <a:r>
              <a:rPr lang="en-US" altLang="zh-CN" sz="2000" dirty="0" err="1"/>
              <a:t>signedNat</a:t>
            </a:r>
            <a:r>
              <a:rPr lang="en-US" altLang="zh-CN" sz="2000" dirty="0"/>
              <a:t>)?</a:t>
            </a:r>
          </a:p>
          <a:p>
            <a:pPr>
              <a:buFontTx/>
              <a:buNone/>
            </a:pPr>
            <a:r>
              <a:rPr lang="en-US" altLang="zh-CN" sz="2800" dirty="0"/>
              <a:t>A DFA of </a:t>
            </a:r>
            <a:r>
              <a:rPr lang="en-US" altLang="zh-CN" sz="2800" dirty="0" err="1"/>
              <a:t>nat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>
              <a:buFontTx/>
              <a:buNone/>
            </a:pPr>
            <a:r>
              <a:rPr lang="en-US" altLang="zh-CN" sz="2800" dirty="0"/>
              <a:t>A DFA of </a:t>
            </a:r>
            <a:r>
              <a:rPr lang="en-US" altLang="zh-CN" sz="2800" dirty="0" err="1"/>
              <a:t>signedNat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95936" y="3356992"/>
            <a:ext cx="3164742" cy="1037332"/>
            <a:chOff x="3420" y="3156"/>
            <a:chExt cx="3600" cy="1179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00" y="3624"/>
              <a:ext cx="675" cy="711"/>
              <a:chOff x="4320" y="5097"/>
              <a:chExt cx="720" cy="711"/>
            </a:xfrm>
            <a:grpFill/>
          </p:grpSpPr>
          <p:sp>
            <p:nvSpPr>
              <p:cNvPr id="204806" name="Oval 6"/>
              <p:cNvSpPr>
                <a:spLocks noChangeArrowheads="1"/>
              </p:cNvSpPr>
              <p:nvPr/>
            </p:nvSpPr>
            <p:spPr bwMode="auto">
              <a:xfrm>
                <a:off x="4320" y="5097"/>
                <a:ext cx="720" cy="7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4807" name="Oval 7"/>
              <p:cNvSpPr>
                <a:spLocks noChangeArrowheads="1"/>
              </p:cNvSpPr>
              <p:nvPr/>
            </p:nvSpPr>
            <p:spPr bwMode="auto">
              <a:xfrm>
                <a:off x="4395" y="5199"/>
                <a:ext cx="570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>
              <a:off x="4500" y="393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09" name="Oval 9"/>
            <p:cNvSpPr>
              <a:spLocks noChangeArrowheads="1"/>
            </p:cNvSpPr>
            <p:nvPr/>
          </p:nvSpPr>
          <p:spPr bwMode="auto">
            <a:xfrm>
              <a:off x="3960" y="3624"/>
              <a:ext cx="585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>
              <a:off x="3420" y="393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11" name="Rectangle 11"/>
            <p:cNvSpPr>
              <a:spLocks noChangeArrowheads="1"/>
            </p:cNvSpPr>
            <p:nvPr/>
          </p:nvSpPr>
          <p:spPr bwMode="auto">
            <a:xfrm>
              <a:off x="6480" y="3312"/>
              <a:ext cx="54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rot="4188496">
              <a:off x="5783" y="3133"/>
              <a:ext cx="540" cy="585"/>
              <a:chOff x="4500" y="6003"/>
              <a:chExt cx="540" cy="585"/>
            </a:xfrm>
            <a:grpFill/>
          </p:grpSpPr>
          <p:sp>
            <p:nvSpPr>
              <p:cNvPr id="204813" name="Line 13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4814" name="Arc 14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400" y="3624"/>
              <a:ext cx="675" cy="711"/>
              <a:chOff x="4320" y="5097"/>
              <a:chExt cx="720" cy="711"/>
            </a:xfrm>
            <a:grpFill/>
          </p:grpSpPr>
          <p:sp>
            <p:nvSpPr>
              <p:cNvPr id="204816" name="Oval 16"/>
              <p:cNvSpPr>
                <a:spLocks noChangeArrowheads="1"/>
              </p:cNvSpPr>
              <p:nvPr/>
            </p:nvSpPr>
            <p:spPr bwMode="auto">
              <a:xfrm>
                <a:off x="4320" y="5097"/>
                <a:ext cx="720" cy="7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4817" name="Oval 17"/>
              <p:cNvSpPr>
                <a:spLocks noChangeArrowheads="1"/>
              </p:cNvSpPr>
              <p:nvPr/>
            </p:nvSpPr>
            <p:spPr bwMode="auto">
              <a:xfrm>
                <a:off x="4395" y="5199"/>
                <a:ext cx="570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4500" y="393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19" name="Oval 19"/>
            <p:cNvSpPr>
              <a:spLocks noChangeArrowheads="1"/>
            </p:cNvSpPr>
            <p:nvPr/>
          </p:nvSpPr>
          <p:spPr bwMode="auto">
            <a:xfrm>
              <a:off x="3960" y="3624"/>
              <a:ext cx="585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>
              <a:off x="3420" y="393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21" name="Rectangle 21"/>
            <p:cNvSpPr>
              <a:spLocks noChangeArrowheads="1"/>
            </p:cNvSpPr>
            <p:nvPr/>
          </p:nvSpPr>
          <p:spPr bwMode="auto">
            <a:xfrm>
              <a:off x="6480" y="3312"/>
              <a:ext cx="54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digit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 rot="4188496">
              <a:off x="5783" y="3133"/>
              <a:ext cx="540" cy="585"/>
              <a:chOff x="4500" y="6003"/>
              <a:chExt cx="540" cy="585"/>
            </a:xfrm>
            <a:grpFill/>
          </p:grpSpPr>
          <p:sp>
            <p:nvSpPr>
              <p:cNvPr id="204823" name="Line 23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4824" name="Arc 24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4825" name="Rectangle 25"/>
            <p:cNvSpPr>
              <a:spLocks noChangeArrowheads="1"/>
            </p:cNvSpPr>
            <p:nvPr/>
          </p:nvSpPr>
          <p:spPr bwMode="auto">
            <a:xfrm>
              <a:off x="4680" y="346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347864" y="5030092"/>
            <a:ext cx="5145091" cy="1351236"/>
            <a:chOff x="2520" y="3312"/>
            <a:chExt cx="5940" cy="1560"/>
          </a:xfrm>
          <a:noFill/>
        </p:grpSpPr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 flipV="1">
              <a:off x="5940" y="393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28" name="Rectangle 28"/>
            <p:cNvSpPr>
              <a:spLocks noChangeArrowheads="1"/>
            </p:cNvSpPr>
            <p:nvPr/>
          </p:nvSpPr>
          <p:spPr bwMode="auto">
            <a:xfrm>
              <a:off x="6120" y="346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2520" y="393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0" name="Rectangle 30"/>
            <p:cNvSpPr>
              <a:spLocks noChangeArrowheads="1"/>
            </p:cNvSpPr>
            <p:nvPr/>
          </p:nvSpPr>
          <p:spPr bwMode="auto">
            <a:xfrm>
              <a:off x="4500" y="3315"/>
              <a:ext cx="180" cy="3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+</a:t>
              </a:r>
            </a:p>
          </p:txBody>
        </p:sp>
        <p:sp>
          <p:nvSpPr>
            <p:cNvPr id="204831" name="Rectangle 31"/>
            <p:cNvSpPr>
              <a:spLocks noChangeArrowheads="1"/>
            </p:cNvSpPr>
            <p:nvPr/>
          </p:nvSpPr>
          <p:spPr bwMode="auto">
            <a:xfrm>
              <a:off x="4500" y="424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>
                  <a:sym typeface="Symbol" pitchFamily="18" charset="2"/>
                </a:rPr>
                <a:t></a:t>
              </a:r>
              <a:endParaRPr lang="zh-CN" altLang="en-US" sz="1600"/>
            </a:p>
          </p:txBody>
        </p:sp>
        <p:sp>
          <p:nvSpPr>
            <p:cNvPr id="204832" name="Oval 32"/>
            <p:cNvSpPr>
              <a:spLocks noChangeArrowheads="1"/>
            </p:cNvSpPr>
            <p:nvPr/>
          </p:nvSpPr>
          <p:spPr bwMode="auto">
            <a:xfrm>
              <a:off x="3060" y="362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3" name="Oval 33"/>
            <p:cNvSpPr>
              <a:spLocks noChangeArrowheads="1"/>
            </p:cNvSpPr>
            <p:nvPr/>
          </p:nvSpPr>
          <p:spPr bwMode="auto">
            <a:xfrm>
              <a:off x="5400" y="362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4" name="Rectangle 34"/>
            <p:cNvSpPr>
              <a:spLocks noChangeArrowheads="1"/>
            </p:cNvSpPr>
            <p:nvPr/>
          </p:nvSpPr>
          <p:spPr bwMode="auto">
            <a:xfrm>
              <a:off x="7920" y="331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4835" name="Arc 35"/>
            <p:cNvSpPr>
              <a:spLocks/>
            </p:cNvSpPr>
            <p:nvPr/>
          </p:nvSpPr>
          <p:spPr bwMode="auto">
            <a:xfrm>
              <a:off x="3600" y="3780"/>
              <a:ext cx="1629" cy="156"/>
            </a:xfrm>
            <a:custGeom>
              <a:avLst/>
              <a:gdLst>
                <a:gd name="G0" fmla="+- 21104 0 0"/>
                <a:gd name="G1" fmla="+- 21600 0 0"/>
                <a:gd name="G2" fmla="+- 21600 0 0"/>
                <a:gd name="T0" fmla="*/ 0 w 28698"/>
                <a:gd name="T1" fmla="*/ 16998 h 21600"/>
                <a:gd name="T2" fmla="*/ 28698 w 28698"/>
                <a:gd name="T3" fmla="*/ 1379 h 21600"/>
                <a:gd name="T4" fmla="*/ 21104 w 286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98" h="21600" fill="none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3697" y="0"/>
                    <a:pt x="26269" y="467"/>
                    <a:pt x="28698" y="1378"/>
                  </a:cubicBezTo>
                </a:path>
                <a:path w="28698" h="21600" stroke="0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3697" y="0"/>
                    <a:pt x="26269" y="467"/>
                    <a:pt x="28698" y="1378"/>
                  </a:cubicBezTo>
                  <a:lnTo>
                    <a:pt x="21104" y="2160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6" name="Line 36"/>
            <p:cNvSpPr>
              <a:spLocks noChangeShapeType="1"/>
            </p:cNvSpPr>
            <p:nvPr/>
          </p:nvSpPr>
          <p:spPr bwMode="auto">
            <a:xfrm>
              <a:off x="5220" y="3780"/>
              <a:ext cx="1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7" name="Line 37"/>
            <p:cNvSpPr>
              <a:spLocks noChangeShapeType="1"/>
            </p:cNvSpPr>
            <p:nvPr/>
          </p:nvSpPr>
          <p:spPr bwMode="auto">
            <a:xfrm>
              <a:off x="5220" y="4092"/>
              <a:ext cx="1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38" name="Rectangle 38"/>
            <p:cNvSpPr>
              <a:spLocks noChangeArrowheads="1"/>
            </p:cNvSpPr>
            <p:nvPr/>
          </p:nvSpPr>
          <p:spPr bwMode="auto">
            <a:xfrm>
              <a:off x="5220" y="440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4839" name="AutoShape 39"/>
            <p:cNvSpPr>
              <a:spLocks noChangeArrowheads="1"/>
            </p:cNvSpPr>
            <p:nvPr/>
          </p:nvSpPr>
          <p:spPr bwMode="auto">
            <a:xfrm>
              <a:off x="6840" y="362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 rot="5740775">
              <a:off x="7223" y="3289"/>
              <a:ext cx="540" cy="585"/>
              <a:chOff x="4500" y="6003"/>
              <a:chExt cx="540" cy="585"/>
            </a:xfrm>
            <a:grpFill/>
          </p:grpSpPr>
          <p:sp>
            <p:nvSpPr>
              <p:cNvPr id="204841" name="Line 41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4842" name="Arc 42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4843" name="Arc 43"/>
            <p:cNvSpPr>
              <a:spLocks/>
            </p:cNvSpPr>
            <p:nvPr/>
          </p:nvSpPr>
          <p:spPr bwMode="auto">
            <a:xfrm rot="10800000" flipH="1">
              <a:off x="3600" y="3936"/>
              <a:ext cx="1611" cy="156"/>
            </a:xfrm>
            <a:custGeom>
              <a:avLst/>
              <a:gdLst>
                <a:gd name="G0" fmla="+- 21104 0 0"/>
                <a:gd name="G1" fmla="+- 21600 0 0"/>
                <a:gd name="G2" fmla="+- 21600 0 0"/>
                <a:gd name="T0" fmla="*/ 0 w 28698"/>
                <a:gd name="T1" fmla="*/ 16998 h 21600"/>
                <a:gd name="T2" fmla="*/ 28698 w 28698"/>
                <a:gd name="T3" fmla="*/ 1379 h 21600"/>
                <a:gd name="T4" fmla="*/ 21104 w 286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98" h="21600" fill="none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3697" y="0"/>
                    <a:pt x="26269" y="467"/>
                    <a:pt x="28698" y="1378"/>
                  </a:cubicBezTo>
                </a:path>
                <a:path w="28698" h="21600" stroke="0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3697" y="0"/>
                    <a:pt x="26269" y="467"/>
                    <a:pt x="28698" y="1378"/>
                  </a:cubicBezTo>
                  <a:lnTo>
                    <a:pt x="21104" y="2160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44" name="Arc 44"/>
            <p:cNvSpPr>
              <a:spLocks/>
            </p:cNvSpPr>
            <p:nvPr/>
          </p:nvSpPr>
          <p:spPr bwMode="auto">
            <a:xfrm rot="10800000" flipH="1">
              <a:off x="3420" y="4092"/>
              <a:ext cx="3600" cy="780"/>
            </a:xfrm>
            <a:custGeom>
              <a:avLst/>
              <a:gdLst>
                <a:gd name="G0" fmla="+- 21104 0 0"/>
                <a:gd name="G1" fmla="+- 21600 0 0"/>
                <a:gd name="G2" fmla="+- 21600 0 0"/>
                <a:gd name="T0" fmla="*/ 0 w 40941"/>
                <a:gd name="T1" fmla="*/ 16998 h 21600"/>
                <a:gd name="T2" fmla="*/ 40941 w 40941"/>
                <a:gd name="T3" fmla="*/ 13054 h 21600"/>
                <a:gd name="T4" fmla="*/ 21104 w 409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41" h="21600" fill="none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</a:path>
                <a:path w="40941" h="21600" stroke="0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  <a:lnTo>
                    <a:pt x="21104" y="2160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4845" name="Line 45"/>
            <p:cNvSpPr>
              <a:spLocks noChangeShapeType="1"/>
            </p:cNvSpPr>
            <p:nvPr/>
          </p:nvSpPr>
          <p:spPr bwMode="auto">
            <a:xfrm flipV="1">
              <a:off x="7020" y="4248"/>
              <a:ext cx="18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DFA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3024"/>
            <a:ext cx="8856984" cy="525431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Example 2.8:</a:t>
            </a:r>
          </a:p>
          <a:p>
            <a:pPr>
              <a:buFontTx/>
              <a:buNone/>
            </a:pPr>
            <a:r>
              <a:rPr lang="en-US" altLang="zh-CN" sz="2000" dirty="0"/>
              <a:t>   digit = [0-9]</a:t>
            </a:r>
          </a:p>
          <a:p>
            <a:pPr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nat</a:t>
            </a:r>
            <a:r>
              <a:rPr lang="en-US" altLang="zh-CN" sz="2000" dirty="0"/>
              <a:t> = digit +</a:t>
            </a:r>
          </a:p>
          <a:p>
            <a:pPr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signedNat</a:t>
            </a:r>
            <a:r>
              <a:rPr lang="en-US" altLang="zh-CN" sz="2000" dirty="0"/>
              <a:t> = (+|-)? </a:t>
            </a:r>
            <a:r>
              <a:rPr lang="en-US" altLang="zh-CN" sz="2000" dirty="0" err="1"/>
              <a:t>nat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Number = </a:t>
            </a:r>
            <a:r>
              <a:rPr lang="en-US" altLang="zh-CN" sz="2000" dirty="0" err="1"/>
              <a:t>singedNat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Arial"/>
              </a:rPr>
              <a:t>“</a:t>
            </a:r>
            <a:r>
              <a:rPr lang="en-US" altLang="zh-CN" sz="2000" dirty="0"/>
              <a:t>.</a:t>
            </a:r>
            <a:r>
              <a:rPr lang="en-US" altLang="zh-CN" sz="2000" dirty="0">
                <a:latin typeface="Arial"/>
              </a:rPr>
              <a:t>”</a:t>
            </a:r>
            <a:r>
              <a:rPr lang="en-US" altLang="zh-CN" sz="2000" dirty="0" err="1"/>
              <a:t>nat</a:t>
            </a:r>
            <a:r>
              <a:rPr lang="en-US" altLang="zh-CN" sz="2000" dirty="0"/>
              <a:t>)?(E </a:t>
            </a:r>
            <a:r>
              <a:rPr lang="en-US" altLang="zh-CN" sz="2000" dirty="0" err="1"/>
              <a:t>signedNat</a:t>
            </a:r>
            <a:r>
              <a:rPr lang="en-US" altLang="zh-CN" sz="2000" dirty="0"/>
              <a:t>)?</a:t>
            </a:r>
          </a:p>
          <a:p>
            <a:pPr>
              <a:buFontTx/>
              <a:buNone/>
            </a:pPr>
            <a:r>
              <a:rPr lang="en-US" altLang="zh-CN" sz="2800" dirty="0"/>
              <a:t>A DFA of Number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60152" y="4005279"/>
            <a:ext cx="8704336" cy="1719246"/>
            <a:chOff x="720" y="5340"/>
            <a:chExt cx="10264" cy="2028"/>
          </a:xfrm>
          <a:noFill/>
        </p:grpSpPr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720" y="6275"/>
              <a:ext cx="36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72" name="Oval 48"/>
            <p:cNvSpPr>
              <a:spLocks noChangeArrowheads="1"/>
            </p:cNvSpPr>
            <p:nvPr/>
          </p:nvSpPr>
          <p:spPr bwMode="auto">
            <a:xfrm>
              <a:off x="1080" y="59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3060" y="627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74" name="Rectangle 50"/>
            <p:cNvSpPr>
              <a:spLocks noChangeArrowheads="1"/>
            </p:cNvSpPr>
            <p:nvPr/>
          </p:nvSpPr>
          <p:spPr bwMode="auto">
            <a:xfrm>
              <a:off x="1980" y="58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+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620" y="6120"/>
              <a:ext cx="900" cy="155"/>
              <a:chOff x="2291" y="3796"/>
              <a:chExt cx="1418" cy="109"/>
            </a:xfrm>
            <a:grpFill/>
          </p:grpSpPr>
          <p:sp>
            <p:nvSpPr>
              <p:cNvPr id="205876" name="Arc 52"/>
              <p:cNvSpPr>
                <a:spLocks/>
              </p:cNvSpPr>
              <p:nvPr/>
            </p:nvSpPr>
            <p:spPr bwMode="auto">
              <a:xfrm>
                <a:off x="2291" y="3796"/>
                <a:ext cx="1283" cy="109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28698"/>
                  <a:gd name="T1" fmla="*/ 16998 h 21600"/>
                  <a:gd name="T2" fmla="*/ 28698 w 28698"/>
                  <a:gd name="T3" fmla="*/ 1379 h 21600"/>
                  <a:gd name="T4" fmla="*/ 21104 w 286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698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3697" y="0"/>
                      <a:pt x="26269" y="467"/>
                      <a:pt x="28698" y="1378"/>
                    </a:cubicBezTo>
                  </a:path>
                  <a:path w="28698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3697" y="0"/>
                      <a:pt x="26269" y="467"/>
                      <a:pt x="28698" y="1378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877" name="Line 53"/>
              <p:cNvSpPr>
                <a:spLocks noChangeShapeType="1"/>
              </p:cNvSpPr>
              <p:nvPr/>
            </p:nvSpPr>
            <p:spPr bwMode="auto">
              <a:xfrm>
                <a:off x="3567" y="3796"/>
                <a:ext cx="142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1440" y="6432"/>
              <a:ext cx="2700" cy="546"/>
              <a:chOff x="2149" y="4014"/>
              <a:chExt cx="2978" cy="546"/>
            </a:xfrm>
            <a:grpFill/>
          </p:grpSpPr>
          <p:sp>
            <p:nvSpPr>
              <p:cNvPr id="205879" name="Arc 55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880" name="Line 56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5881" name="Oval 57"/>
            <p:cNvSpPr>
              <a:spLocks noChangeArrowheads="1"/>
            </p:cNvSpPr>
            <p:nvPr/>
          </p:nvSpPr>
          <p:spPr bwMode="auto">
            <a:xfrm>
              <a:off x="2520" y="59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82" name="Rectangle 58"/>
            <p:cNvSpPr>
              <a:spLocks noChangeArrowheads="1"/>
            </p:cNvSpPr>
            <p:nvPr/>
          </p:nvSpPr>
          <p:spPr bwMode="auto">
            <a:xfrm>
              <a:off x="3240" y="580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digit</a:t>
              </a:r>
            </a:p>
          </p:txBody>
        </p:sp>
        <p:sp>
          <p:nvSpPr>
            <p:cNvPr id="205883" name="AutoShape 59"/>
            <p:cNvSpPr>
              <a:spLocks noChangeArrowheads="1"/>
            </p:cNvSpPr>
            <p:nvPr/>
          </p:nvSpPr>
          <p:spPr bwMode="auto">
            <a:xfrm>
              <a:off x="3960" y="596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 rot="4296944">
              <a:off x="4223" y="5628"/>
              <a:ext cx="540" cy="383"/>
              <a:chOff x="4500" y="6003"/>
              <a:chExt cx="540" cy="585"/>
            </a:xfrm>
            <a:grpFill/>
          </p:grpSpPr>
          <p:sp>
            <p:nvSpPr>
              <p:cNvPr id="205885" name="Line 61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886" name="Arc 62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5887" name="Rectangle 63"/>
            <p:cNvSpPr>
              <a:spLocks noChangeArrowheads="1"/>
            </p:cNvSpPr>
            <p:nvPr/>
          </p:nvSpPr>
          <p:spPr bwMode="auto">
            <a:xfrm>
              <a:off x="4680" y="534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5888" name="Rectangle 64"/>
            <p:cNvSpPr>
              <a:spLocks noChangeArrowheads="1"/>
            </p:cNvSpPr>
            <p:nvPr/>
          </p:nvSpPr>
          <p:spPr bwMode="auto">
            <a:xfrm>
              <a:off x="2520" y="705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5889" name="Line 65"/>
            <p:cNvSpPr>
              <a:spLocks noChangeShapeType="1"/>
            </p:cNvSpPr>
            <p:nvPr/>
          </p:nvSpPr>
          <p:spPr bwMode="auto">
            <a:xfrm>
              <a:off x="4500" y="6276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0" name="Rectangle 66"/>
            <p:cNvSpPr>
              <a:spLocks noChangeArrowheads="1"/>
            </p:cNvSpPr>
            <p:nvPr/>
          </p:nvSpPr>
          <p:spPr bwMode="auto">
            <a:xfrm>
              <a:off x="4860" y="580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b="1"/>
                <a:t>.</a:t>
              </a:r>
              <a:endParaRPr lang="en-US" altLang="zh-CN" sz="1600"/>
            </a:p>
          </p:txBody>
        </p:sp>
        <p:sp>
          <p:nvSpPr>
            <p:cNvPr id="205891" name="Oval 67"/>
            <p:cNvSpPr>
              <a:spLocks noChangeArrowheads="1"/>
            </p:cNvSpPr>
            <p:nvPr/>
          </p:nvSpPr>
          <p:spPr bwMode="auto">
            <a:xfrm>
              <a:off x="5220" y="59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2" name="Line 68"/>
            <p:cNvSpPr>
              <a:spLocks noChangeShapeType="1"/>
            </p:cNvSpPr>
            <p:nvPr/>
          </p:nvSpPr>
          <p:spPr bwMode="auto">
            <a:xfrm>
              <a:off x="5760" y="627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3" name="AutoShape 69"/>
            <p:cNvSpPr>
              <a:spLocks noChangeArrowheads="1"/>
            </p:cNvSpPr>
            <p:nvPr/>
          </p:nvSpPr>
          <p:spPr bwMode="auto">
            <a:xfrm>
              <a:off x="6300" y="596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4" name="Rectangle 70"/>
            <p:cNvSpPr>
              <a:spLocks noChangeArrowheads="1"/>
            </p:cNvSpPr>
            <p:nvPr/>
          </p:nvSpPr>
          <p:spPr bwMode="auto">
            <a:xfrm>
              <a:off x="5760" y="580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5895" name="Rectangle 71"/>
            <p:cNvSpPr>
              <a:spLocks noChangeArrowheads="1"/>
            </p:cNvSpPr>
            <p:nvPr/>
          </p:nvSpPr>
          <p:spPr bwMode="auto">
            <a:xfrm>
              <a:off x="7020" y="580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E</a:t>
              </a:r>
            </a:p>
          </p:txBody>
        </p:sp>
        <p:sp>
          <p:nvSpPr>
            <p:cNvPr id="205896" name="Line 72"/>
            <p:cNvSpPr>
              <a:spLocks noChangeShapeType="1"/>
            </p:cNvSpPr>
            <p:nvPr/>
          </p:nvSpPr>
          <p:spPr bwMode="auto">
            <a:xfrm>
              <a:off x="6840" y="627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7" name="Oval 73"/>
            <p:cNvSpPr>
              <a:spLocks noChangeArrowheads="1"/>
            </p:cNvSpPr>
            <p:nvPr/>
          </p:nvSpPr>
          <p:spPr bwMode="auto">
            <a:xfrm>
              <a:off x="7380" y="59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8" name="Line 74"/>
            <p:cNvSpPr>
              <a:spLocks noChangeShapeType="1"/>
            </p:cNvSpPr>
            <p:nvPr/>
          </p:nvSpPr>
          <p:spPr bwMode="auto">
            <a:xfrm>
              <a:off x="9360" y="627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899" name="Rectangle 75"/>
            <p:cNvSpPr>
              <a:spLocks noChangeArrowheads="1"/>
            </p:cNvSpPr>
            <p:nvPr/>
          </p:nvSpPr>
          <p:spPr bwMode="auto">
            <a:xfrm>
              <a:off x="8280" y="58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+</a:t>
              </a:r>
            </a:p>
          </p:txBody>
        </p:sp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7920" y="6120"/>
              <a:ext cx="900" cy="155"/>
              <a:chOff x="2291" y="3796"/>
              <a:chExt cx="1418" cy="109"/>
            </a:xfrm>
            <a:grpFill/>
          </p:grpSpPr>
          <p:sp>
            <p:nvSpPr>
              <p:cNvPr id="205901" name="Arc 77"/>
              <p:cNvSpPr>
                <a:spLocks/>
              </p:cNvSpPr>
              <p:nvPr/>
            </p:nvSpPr>
            <p:spPr bwMode="auto">
              <a:xfrm>
                <a:off x="2291" y="3796"/>
                <a:ext cx="1283" cy="109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28698"/>
                  <a:gd name="T1" fmla="*/ 16998 h 21600"/>
                  <a:gd name="T2" fmla="*/ 28698 w 28698"/>
                  <a:gd name="T3" fmla="*/ 1379 h 21600"/>
                  <a:gd name="T4" fmla="*/ 21104 w 286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698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3697" y="0"/>
                      <a:pt x="26269" y="467"/>
                      <a:pt x="28698" y="1378"/>
                    </a:cubicBezTo>
                  </a:path>
                  <a:path w="28698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3697" y="0"/>
                      <a:pt x="26269" y="467"/>
                      <a:pt x="28698" y="1378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902" name="Line 78"/>
              <p:cNvSpPr>
                <a:spLocks noChangeShapeType="1"/>
              </p:cNvSpPr>
              <p:nvPr/>
            </p:nvSpPr>
            <p:spPr bwMode="auto">
              <a:xfrm>
                <a:off x="3567" y="3796"/>
                <a:ext cx="142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7920" y="6276"/>
              <a:ext cx="900" cy="468"/>
              <a:chOff x="7920" y="6276"/>
              <a:chExt cx="900" cy="468"/>
            </a:xfrm>
            <a:grpFill/>
          </p:grpSpPr>
          <p:sp>
            <p:nvSpPr>
              <p:cNvPr id="205904" name="Rectangle 80"/>
              <p:cNvSpPr>
                <a:spLocks noChangeArrowheads="1"/>
              </p:cNvSpPr>
              <p:nvPr/>
            </p:nvSpPr>
            <p:spPr bwMode="auto">
              <a:xfrm>
                <a:off x="8280" y="6432"/>
                <a:ext cx="18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zh-CN" altLang="en-US" sz="1600"/>
                  <a:t>－</a:t>
                </a:r>
              </a:p>
            </p:txBody>
          </p:sp>
          <p:grpSp>
            <p:nvGrpSpPr>
              <p:cNvPr id="8" name="Group 81"/>
              <p:cNvGrpSpPr>
                <a:grpSpLocks/>
              </p:cNvGrpSpPr>
              <p:nvPr/>
            </p:nvGrpSpPr>
            <p:grpSpPr bwMode="auto">
              <a:xfrm>
                <a:off x="7920" y="6276"/>
                <a:ext cx="900" cy="156"/>
                <a:chOff x="2291" y="3905"/>
                <a:chExt cx="1418" cy="109"/>
              </a:xfrm>
              <a:grpFill/>
            </p:grpSpPr>
            <p:sp>
              <p:nvSpPr>
                <p:cNvPr id="205906" name="Line 82"/>
                <p:cNvSpPr>
                  <a:spLocks noChangeShapeType="1"/>
                </p:cNvSpPr>
                <p:nvPr/>
              </p:nvSpPr>
              <p:spPr bwMode="auto">
                <a:xfrm>
                  <a:off x="3567" y="4014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05907" name="Arc 83"/>
                <p:cNvSpPr>
                  <a:spLocks/>
                </p:cNvSpPr>
                <p:nvPr/>
              </p:nvSpPr>
              <p:spPr bwMode="auto">
                <a:xfrm rot="10800000" flipH="1">
                  <a:off x="2291" y="3905"/>
                  <a:ext cx="1269" cy="109"/>
                </a:xfrm>
                <a:custGeom>
                  <a:avLst/>
                  <a:gdLst>
                    <a:gd name="G0" fmla="+- 21104 0 0"/>
                    <a:gd name="G1" fmla="+- 21600 0 0"/>
                    <a:gd name="G2" fmla="+- 21600 0 0"/>
                    <a:gd name="T0" fmla="*/ 0 w 28698"/>
                    <a:gd name="T1" fmla="*/ 16998 h 21600"/>
                    <a:gd name="T2" fmla="*/ 28698 w 28698"/>
                    <a:gd name="T3" fmla="*/ 1379 h 21600"/>
                    <a:gd name="T4" fmla="*/ 21104 w 28698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8" h="21600" fill="none" extrusionOk="0">
                      <a:moveTo>
                        <a:pt x="-1" y="16997"/>
                      </a:moveTo>
                      <a:cubicBezTo>
                        <a:pt x="2163" y="7075"/>
                        <a:pt x="10948" y="-1"/>
                        <a:pt x="21104" y="0"/>
                      </a:cubicBezTo>
                      <a:cubicBezTo>
                        <a:pt x="23697" y="0"/>
                        <a:pt x="26269" y="467"/>
                        <a:pt x="28698" y="1378"/>
                      </a:cubicBezTo>
                    </a:path>
                    <a:path w="28698" h="21600" stroke="0" extrusionOk="0">
                      <a:moveTo>
                        <a:pt x="-1" y="16997"/>
                      </a:moveTo>
                      <a:cubicBezTo>
                        <a:pt x="2163" y="7075"/>
                        <a:pt x="10948" y="-1"/>
                        <a:pt x="21104" y="0"/>
                      </a:cubicBezTo>
                      <a:cubicBezTo>
                        <a:pt x="23697" y="0"/>
                        <a:pt x="26269" y="467"/>
                        <a:pt x="28698" y="1378"/>
                      </a:cubicBezTo>
                      <a:lnTo>
                        <a:pt x="21104" y="2160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7740" y="6432"/>
              <a:ext cx="2700" cy="546"/>
              <a:chOff x="2149" y="4014"/>
              <a:chExt cx="2978" cy="546"/>
            </a:xfrm>
            <a:grpFill/>
          </p:grpSpPr>
          <p:sp>
            <p:nvSpPr>
              <p:cNvPr id="205909" name="Arc 85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910" name="Line 86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5911" name="Oval 87"/>
            <p:cNvSpPr>
              <a:spLocks noChangeArrowheads="1"/>
            </p:cNvSpPr>
            <p:nvPr/>
          </p:nvSpPr>
          <p:spPr bwMode="auto">
            <a:xfrm>
              <a:off x="8820" y="59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5912" name="Rectangle 88"/>
            <p:cNvSpPr>
              <a:spLocks noChangeArrowheads="1"/>
            </p:cNvSpPr>
            <p:nvPr/>
          </p:nvSpPr>
          <p:spPr bwMode="auto">
            <a:xfrm>
              <a:off x="9540" y="580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5913" name="AutoShape 89"/>
            <p:cNvSpPr>
              <a:spLocks noChangeArrowheads="1"/>
            </p:cNvSpPr>
            <p:nvPr/>
          </p:nvSpPr>
          <p:spPr bwMode="auto">
            <a:xfrm>
              <a:off x="10260" y="596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10" name="Group 90"/>
            <p:cNvGrpSpPr>
              <a:grpSpLocks/>
            </p:cNvGrpSpPr>
            <p:nvPr/>
          </p:nvGrpSpPr>
          <p:grpSpPr bwMode="auto">
            <a:xfrm rot="4296944">
              <a:off x="10523" y="5628"/>
              <a:ext cx="540" cy="383"/>
              <a:chOff x="4500" y="6003"/>
              <a:chExt cx="540" cy="585"/>
            </a:xfrm>
            <a:grpFill/>
          </p:grpSpPr>
          <p:sp>
            <p:nvSpPr>
              <p:cNvPr id="205915" name="Line 91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916" name="Arc 92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5917" name="Rectangle 93"/>
            <p:cNvSpPr>
              <a:spLocks noChangeArrowheads="1"/>
            </p:cNvSpPr>
            <p:nvPr/>
          </p:nvSpPr>
          <p:spPr bwMode="auto">
            <a:xfrm>
              <a:off x="8820" y="705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4320" y="6432"/>
              <a:ext cx="3240" cy="546"/>
              <a:chOff x="2149" y="4014"/>
              <a:chExt cx="2978" cy="546"/>
            </a:xfrm>
            <a:grpFill/>
          </p:grpSpPr>
          <p:sp>
            <p:nvSpPr>
              <p:cNvPr id="205919" name="Arc 95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5920" name="Line 96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5921" name="Rectangle 97"/>
            <p:cNvSpPr>
              <a:spLocks noChangeArrowheads="1"/>
            </p:cNvSpPr>
            <p:nvPr/>
          </p:nvSpPr>
          <p:spPr bwMode="auto">
            <a:xfrm>
              <a:off x="5760" y="65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E</a:t>
              </a:r>
            </a:p>
          </p:txBody>
        </p:sp>
        <p:grpSp>
          <p:nvGrpSpPr>
            <p:cNvPr id="12" name="Group 98"/>
            <p:cNvGrpSpPr>
              <a:grpSpLocks/>
            </p:cNvGrpSpPr>
            <p:nvPr/>
          </p:nvGrpSpPr>
          <p:grpSpPr bwMode="auto">
            <a:xfrm>
              <a:off x="1620" y="6276"/>
              <a:ext cx="900" cy="468"/>
              <a:chOff x="7920" y="6276"/>
              <a:chExt cx="900" cy="468"/>
            </a:xfrm>
            <a:grpFill/>
          </p:grpSpPr>
          <p:sp>
            <p:nvSpPr>
              <p:cNvPr id="205923" name="Rectangle 99"/>
              <p:cNvSpPr>
                <a:spLocks noChangeArrowheads="1"/>
              </p:cNvSpPr>
              <p:nvPr/>
            </p:nvSpPr>
            <p:spPr bwMode="auto">
              <a:xfrm>
                <a:off x="8280" y="6432"/>
                <a:ext cx="18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zh-CN" altLang="en-US" sz="1600"/>
                  <a:t>－</a:t>
                </a:r>
              </a:p>
            </p:txBody>
          </p:sp>
          <p:grpSp>
            <p:nvGrpSpPr>
              <p:cNvPr id="13" name="Group 100"/>
              <p:cNvGrpSpPr>
                <a:grpSpLocks/>
              </p:cNvGrpSpPr>
              <p:nvPr/>
            </p:nvGrpSpPr>
            <p:grpSpPr bwMode="auto">
              <a:xfrm>
                <a:off x="7920" y="6276"/>
                <a:ext cx="900" cy="156"/>
                <a:chOff x="2291" y="3905"/>
                <a:chExt cx="1418" cy="109"/>
              </a:xfrm>
              <a:grpFill/>
            </p:grpSpPr>
            <p:sp>
              <p:nvSpPr>
                <p:cNvPr id="205925" name="Line 101"/>
                <p:cNvSpPr>
                  <a:spLocks noChangeShapeType="1"/>
                </p:cNvSpPr>
                <p:nvPr/>
              </p:nvSpPr>
              <p:spPr bwMode="auto">
                <a:xfrm>
                  <a:off x="3567" y="4014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05926" name="Arc 102"/>
                <p:cNvSpPr>
                  <a:spLocks/>
                </p:cNvSpPr>
                <p:nvPr/>
              </p:nvSpPr>
              <p:spPr bwMode="auto">
                <a:xfrm rot="10800000" flipH="1">
                  <a:off x="2291" y="3905"/>
                  <a:ext cx="1269" cy="109"/>
                </a:xfrm>
                <a:custGeom>
                  <a:avLst/>
                  <a:gdLst>
                    <a:gd name="G0" fmla="+- 21104 0 0"/>
                    <a:gd name="G1" fmla="+- 21600 0 0"/>
                    <a:gd name="G2" fmla="+- 21600 0 0"/>
                    <a:gd name="T0" fmla="*/ 0 w 28698"/>
                    <a:gd name="T1" fmla="*/ 16998 h 21600"/>
                    <a:gd name="T2" fmla="*/ 28698 w 28698"/>
                    <a:gd name="T3" fmla="*/ 1379 h 21600"/>
                    <a:gd name="T4" fmla="*/ 21104 w 28698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8" h="21600" fill="none" extrusionOk="0">
                      <a:moveTo>
                        <a:pt x="-1" y="16997"/>
                      </a:moveTo>
                      <a:cubicBezTo>
                        <a:pt x="2163" y="7075"/>
                        <a:pt x="10948" y="-1"/>
                        <a:pt x="21104" y="0"/>
                      </a:cubicBezTo>
                      <a:cubicBezTo>
                        <a:pt x="23697" y="0"/>
                        <a:pt x="26269" y="467"/>
                        <a:pt x="28698" y="1378"/>
                      </a:cubicBezTo>
                    </a:path>
                    <a:path w="28698" h="21600" stroke="0" extrusionOk="0">
                      <a:moveTo>
                        <a:pt x="-1" y="16997"/>
                      </a:moveTo>
                      <a:cubicBezTo>
                        <a:pt x="2163" y="7075"/>
                        <a:pt x="10948" y="-1"/>
                        <a:pt x="21104" y="0"/>
                      </a:cubicBezTo>
                      <a:cubicBezTo>
                        <a:pt x="23697" y="0"/>
                        <a:pt x="26269" y="467"/>
                        <a:pt x="28698" y="1378"/>
                      </a:cubicBezTo>
                      <a:lnTo>
                        <a:pt x="21104" y="2160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DFA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Example 2.9 : </a:t>
            </a:r>
            <a:r>
              <a:rPr lang="en-US" altLang="zh-CN" sz="2800" dirty="0"/>
              <a:t>A DFA of  C Comments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/>
              <a:t>(easy than write down a regular expression)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914400" y="3352800"/>
            <a:ext cx="7239000" cy="2895600"/>
            <a:chOff x="1980" y="12048"/>
            <a:chExt cx="5220" cy="2028"/>
          </a:xfrm>
          <a:noFill/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 rot="2793628">
              <a:off x="4524" y="12336"/>
              <a:ext cx="491" cy="540"/>
              <a:chOff x="4500" y="6003"/>
              <a:chExt cx="540" cy="585"/>
            </a:xfrm>
            <a:grpFill/>
          </p:grpSpPr>
          <p:sp>
            <p:nvSpPr>
              <p:cNvPr id="206911" name="Line 63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6912" name="Arc 64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6913" name="Rectangle 65"/>
            <p:cNvSpPr>
              <a:spLocks noChangeArrowheads="1"/>
            </p:cNvSpPr>
            <p:nvPr/>
          </p:nvSpPr>
          <p:spPr bwMode="auto">
            <a:xfrm>
              <a:off x="522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06914" name="Line 66"/>
            <p:cNvSpPr>
              <a:spLocks noChangeShapeType="1"/>
            </p:cNvSpPr>
            <p:nvPr/>
          </p:nvSpPr>
          <p:spPr bwMode="auto">
            <a:xfrm>
              <a:off x="1980" y="13140"/>
              <a:ext cx="3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15" name="Oval 67"/>
            <p:cNvSpPr>
              <a:spLocks noChangeArrowheads="1"/>
            </p:cNvSpPr>
            <p:nvPr/>
          </p:nvSpPr>
          <p:spPr bwMode="auto">
            <a:xfrm>
              <a:off x="234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1</a:t>
              </a:r>
            </a:p>
          </p:txBody>
        </p:sp>
        <p:sp>
          <p:nvSpPr>
            <p:cNvPr id="206916" name="Oval 68"/>
            <p:cNvSpPr>
              <a:spLocks noChangeArrowheads="1"/>
            </p:cNvSpPr>
            <p:nvPr/>
          </p:nvSpPr>
          <p:spPr bwMode="auto">
            <a:xfrm>
              <a:off x="342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2</a:t>
              </a:r>
            </a:p>
          </p:txBody>
        </p:sp>
        <p:sp>
          <p:nvSpPr>
            <p:cNvPr id="206917" name="Oval 69"/>
            <p:cNvSpPr>
              <a:spLocks noChangeArrowheads="1"/>
            </p:cNvSpPr>
            <p:nvPr/>
          </p:nvSpPr>
          <p:spPr bwMode="auto">
            <a:xfrm>
              <a:off x="450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3</a:t>
              </a:r>
            </a:p>
          </p:txBody>
        </p:sp>
        <p:sp>
          <p:nvSpPr>
            <p:cNvPr id="206918" name="Line 70"/>
            <p:cNvSpPr>
              <a:spLocks noChangeShapeType="1"/>
            </p:cNvSpPr>
            <p:nvPr/>
          </p:nvSpPr>
          <p:spPr bwMode="auto">
            <a:xfrm>
              <a:off x="504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19" name="Oval 71"/>
            <p:cNvSpPr>
              <a:spLocks noChangeArrowheads="1"/>
            </p:cNvSpPr>
            <p:nvPr/>
          </p:nvSpPr>
          <p:spPr bwMode="auto">
            <a:xfrm>
              <a:off x="5580" y="128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4</a:t>
              </a:r>
            </a:p>
          </p:txBody>
        </p:sp>
        <p:sp>
          <p:nvSpPr>
            <p:cNvPr id="206920" name="Rectangle 72"/>
            <p:cNvSpPr>
              <a:spLocks noChangeArrowheads="1"/>
            </p:cNvSpPr>
            <p:nvPr/>
          </p:nvSpPr>
          <p:spPr bwMode="auto">
            <a:xfrm>
              <a:off x="5940" y="1376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other</a:t>
              </a:r>
            </a:p>
          </p:txBody>
        </p:sp>
        <p:sp>
          <p:nvSpPr>
            <p:cNvPr id="206921" name="Rectangle 73"/>
            <p:cNvSpPr>
              <a:spLocks noChangeArrowheads="1"/>
            </p:cNvSpPr>
            <p:nvPr/>
          </p:nvSpPr>
          <p:spPr bwMode="auto">
            <a:xfrm>
              <a:off x="5040" y="1204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other</a:t>
              </a:r>
            </a:p>
          </p:txBody>
        </p:sp>
        <p:sp>
          <p:nvSpPr>
            <p:cNvPr id="206922" name="Rectangle 74"/>
            <p:cNvSpPr>
              <a:spLocks noChangeArrowheads="1"/>
            </p:cNvSpPr>
            <p:nvPr/>
          </p:nvSpPr>
          <p:spPr bwMode="auto">
            <a:xfrm>
              <a:off x="306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06923" name="Line 75"/>
            <p:cNvSpPr>
              <a:spLocks noChangeShapeType="1"/>
            </p:cNvSpPr>
            <p:nvPr/>
          </p:nvSpPr>
          <p:spPr bwMode="auto">
            <a:xfrm>
              <a:off x="288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24" name="Rectangle 76"/>
            <p:cNvSpPr>
              <a:spLocks noChangeArrowheads="1"/>
            </p:cNvSpPr>
            <p:nvPr/>
          </p:nvSpPr>
          <p:spPr bwMode="auto">
            <a:xfrm>
              <a:off x="414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06925" name="Line 77"/>
            <p:cNvSpPr>
              <a:spLocks noChangeShapeType="1"/>
            </p:cNvSpPr>
            <p:nvPr/>
          </p:nvSpPr>
          <p:spPr bwMode="auto">
            <a:xfrm>
              <a:off x="396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4" name="Group 78"/>
            <p:cNvGrpSpPr>
              <a:grpSpLocks/>
            </p:cNvGrpSpPr>
            <p:nvPr/>
          </p:nvGrpSpPr>
          <p:grpSpPr bwMode="auto">
            <a:xfrm rot="3253953">
              <a:off x="5784" y="12336"/>
              <a:ext cx="491" cy="540"/>
              <a:chOff x="4500" y="6003"/>
              <a:chExt cx="540" cy="585"/>
            </a:xfrm>
            <a:grpFill/>
          </p:grpSpPr>
          <p:sp>
            <p:nvSpPr>
              <p:cNvPr id="206927" name="Line 79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6928" name="Arc 80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6929" name="Rectangle 81"/>
            <p:cNvSpPr>
              <a:spLocks noChangeArrowheads="1"/>
            </p:cNvSpPr>
            <p:nvPr/>
          </p:nvSpPr>
          <p:spPr bwMode="auto">
            <a:xfrm>
              <a:off x="6480" y="1236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/>
                <a:t>*</a:t>
              </a:r>
            </a:p>
          </p:txBody>
        </p:sp>
        <p:sp>
          <p:nvSpPr>
            <p:cNvPr id="206930" name="Rectangle 82"/>
            <p:cNvSpPr>
              <a:spLocks noChangeArrowheads="1"/>
            </p:cNvSpPr>
            <p:nvPr/>
          </p:nvSpPr>
          <p:spPr bwMode="auto">
            <a:xfrm>
              <a:off x="630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/</a:t>
              </a:r>
            </a:p>
          </p:txBody>
        </p:sp>
        <p:sp>
          <p:nvSpPr>
            <p:cNvPr id="206931" name="Line 83"/>
            <p:cNvSpPr>
              <a:spLocks noChangeShapeType="1"/>
            </p:cNvSpPr>
            <p:nvPr/>
          </p:nvSpPr>
          <p:spPr bwMode="auto">
            <a:xfrm>
              <a:off x="6120" y="1314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32" name="AutoShape 84"/>
            <p:cNvSpPr>
              <a:spLocks noChangeArrowheads="1"/>
            </p:cNvSpPr>
            <p:nvPr/>
          </p:nvSpPr>
          <p:spPr bwMode="auto">
            <a:xfrm>
              <a:off x="6660" y="12828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33" name="Rectangle 85"/>
            <p:cNvSpPr>
              <a:spLocks noChangeArrowheads="1"/>
            </p:cNvSpPr>
            <p:nvPr/>
          </p:nvSpPr>
          <p:spPr bwMode="auto">
            <a:xfrm>
              <a:off x="6840" y="1298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5</a:t>
              </a:r>
            </a:p>
            <a:p>
              <a:endParaRPr lang="en-US" altLang="zh-CN" sz="1600"/>
            </a:p>
          </p:txBody>
        </p:sp>
        <p:sp>
          <p:nvSpPr>
            <p:cNvPr id="206934" name="Arc 86"/>
            <p:cNvSpPr>
              <a:spLocks/>
            </p:cNvSpPr>
            <p:nvPr/>
          </p:nvSpPr>
          <p:spPr bwMode="auto">
            <a:xfrm rot="10644852">
              <a:off x="4673" y="13470"/>
              <a:ext cx="1289" cy="4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7 w 43200"/>
                <a:gd name="T1" fmla="*/ 23174 h 23609"/>
                <a:gd name="T2" fmla="*/ 43106 w 43200"/>
                <a:gd name="T3" fmla="*/ 23609 h 23609"/>
                <a:gd name="T4" fmla="*/ 21600 w 43200"/>
                <a:gd name="T5" fmla="*/ 21600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9" fill="none" extrusionOk="0">
                  <a:moveTo>
                    <a:pt x="57" y="23173"/>
                  </a:moveTo>
                  <a:cubicBezTo>
                    <a:pt x="19" y="22650"/>
                    <a:pt x="0" y="221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70"/>
                    <a:pt x="43168" y="22941"/>
                    <a:pt x="43106" y="23609"/>
                  </a:cubicBezTo>
                </a:path>
                <a:path w="43200" h="23609" stroke="0" extrusionOk="0">
                  <a:moveTo>
                    <a:pt x="57" y="23173"/>
                  </a:moveTo>
                  <a:cubicBezTo>
                    <a:pt x="19" y="22650"/>
                    <a:pt x="0" y="221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70"/>
                    <a:pt x="43168" y="22941"/>
                    <a:pt x="43106" y="2360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6935" name="Line 87"/>
            <p:cNvSpPr>
              <a:spLocks noChangeShapeType="1"/>
            </p:cNvSpPr>
            <p:nvPr/>
          </p:nvSpPr>
          <p:spPr bwMode="auto">
            <a:xfrm flipH="1" flipV="1">
              <a:off x="4680" y="13452"/>
              <a:ext cx="0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345412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为识别偶数画出</a:t>
            </a:r>
            <a:r>
              <a:rPr lang="en-US" altLang="zh-CN" dirty="0"/>
              <a:t>DFA</a:t>
            </a:r>
            <a:r>
              <a:rPr lang="zh-CN" altLang="en-US" dirty="0"/>
              <a:t>，并给出</a:t>
            </a:r>
            <a:r>
              <a:rPr lang="en-US" altLang="zh-CN" dirty="0"/>
              <a:t>234</a:t>
            </a:r>
            <a:r>
              <a:rPr lang="zh-CN" altLang="en-US" dirty="0"/>
              <a:t>的识别路径。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为识别（</a:t>
            </a:r>
            <a:r>
              <a:rPr lang="en-US" altLang="zh-CN" dirty="0" err="1"/>
              <a:t>a|b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en-US" altLang="zh-CN" dirty="0" err="1"/>
              <a:t>cb</a:t>
            </a:r>
            <a:r>
              <a:rPr lang="zh-CN" altLang="en-US" dirty="0"/>
              <a:t>画出</a:t>
            </a:r>
            <a:r>
              <a:rPr lang="en-US" altLang="zh-CN" dirty="0"/>
              <a:t>DFA</a:t>
            </a:r>
            <a:r>
              <a:rPr lang="zh-CN" altLang="en-US" dirty="0"/>
              <a:t>，并给出</a:t>
            </a:r>
            <a:r>
              <a:rPr lang="en-US" altLang="zh-CN" dirty="0" err="1"/>
              <a:t>aaacb</a:t>
            </a:r>
            <a:r>
              <a:rPr lang="zh-CN" altLang="en-US" dirty="0"/>
              <a:t>的识别路径。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程序词法中</a:t>
            </a:r>
            <a:r>
              <a:rPr lang="en-US" altLang="zh-CN" dirty="0"/>
              <a:t>DFA</a:t>
            </a:r>
            <a:r>
              <a:rPr lang="zh-CN" altLang="en-US" dirty="0"/>
              <a:t>的处理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424936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zh-CN" altLang="en-US" dirty="0"/>
              <a:t>什么时候扫描一个单词符号成功？</a:t>
            </a:r>
            <a:endParaRPr lang="en-US" altLang="zh-CN" dirty="0"/>
          </a:p>
          <a:p>
            <a:pPr marL="609600" indent="-609600">
              <a:lnSpc>
                <a:spcPct val="150000"/>
              </a:lnSpc>
            </a:pPr>
            <a:r>
              <a:rPr lang="zh-CN" altLang="en-US" dirty="0"/>
              <a:t>什么时候报错？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584" y="4437112"/>
            <a:ext cx="7691436" cy="2088232"/>
            <a:chOff x="1815" y="4213"/>
            <a:chExt cx="8100" cy="2184"/>
          </a:xfrm>
          <a:noFill/>
        </p:grpSpPr>
        <p:sp>
          <p:nvSpPr>
            <p:cNvPr id="209925" name="Line 5"/>
            <p:cNvSpPr>
              <a:spLocks noChangeShapeType="1"/>
            </p:cNvSpPr>
            <p:nvPr/>
          </p:nvSpPr>
          <p:spPr bwMode="auto">
            <a:xfrm>
              <a:off x="1815" y="5305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2535" y="4993"/>
              <a:ext cx="90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/>
                <a:t>start</a:t>
              </a:r>
            </a:p>
          </p:txBody>
        </p:sp>
        <p:sp>
          <p:nvSpPr>
            <p:cNvPr id="209927" name="Line 7"/>
            <p:cNvSpPr>
              <a:spLocks noChangeShapeType="1"/>
            </p:cNvSpPr>
            <p:nvPr/>
          </p:nvSpPr>
          <p:spPr bwMode="auto">
            <a:xfrm>
              <a:off x="3435" y="5305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9928" name="Rectangle 8"/>
            <p:cNvSpPr>
              <a:spLocks noChangeArrowheads="1"/>
            </p:cNvSpPr>
            <p:nvPr/>
          </p:nvSpPr>
          <p:spPr bwMode="auto">
            <a:xfrm>
              <a:off x="3600" y="4872"/>
              <a:ext cx="723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7035" y="4837"/>
              <a:ext cx="1440" cy="936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7215" y="4993"/>
              <a:ext cx="108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finish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 rot="-642287">
              <a:off x="4875" y="4369"/>
              <a:ext cx="649" cy="634"/>
              <a:chOff x="5680" y="3755"/>
              <a:chExt cx="649" cy="634"/>
            </a:xfrm>
            <a:grpFill/>
          </p:grpSpPr>
          <p:sp>
            <p:nvSpPr>
              <p:cNvPr id="209932" name="Arc 12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9933" name="Line 13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9934" name="Rectangle 14"/>
            <p:cNvSpPr>
              <a:spLocks noChangeArrowheads="1"/>
            </p:cNvSpPr>
            <p:nvPr/>
          </p:nvSpPr>
          <p:spPr bwMode="auto">
            <a:xfrm>
              <a:off x="5595" y="4213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4695" y="4993"/>
              <a:ext cx="108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in_id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10150247">
              <a:off x="4875" y="5617"/>
              <a:ext cx="649" cy="634"/>
              <a:chOff x="5680" y="3755"/>
              <a:chExt cx="649" cy="634"/>
            </a:xfrm>
            <a:grpFill/>
          </p:grpSpPr>
          <p:sp>
            <p:nvSpPr>
              <p:cNvPr id="209937" name="Arc 1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9938" name="Line 1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09939" name="Rectangle 19"/>
            <p:cNvSpPr>
              <a:spLocks noChangeArrowheads="1"/>
            </p:cNvSpPr>
            <p:nvPr/>
          </p:nvSpPr>
          <p:spPr bwMode="auto">
            <a:xfrm>
              <a:off x="5595" y="6085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  <p:sp>
          <p:nvSpPr>
            <p:cNvPr id="209940" name="Line 20"/>
            <p:cNvSpPr>
              <a:spLocks noChangeShapeType="1"/>
            </p:cNvSpPr>
            <p:nvPr/>
          </p:nvSpPr>
          <p:spPr bwMode="auto">
            <a:xfrm>
              <a:off x="5775" y="5305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9941" name="Rectangle 21"/>
            <p:cNvSpPr>
              <a:spLocks noChangeArrowheads="1"/>
            </p:cNvSpPr>
            <p:nvPr/>
          </p:nvSpPr>
          <p:spPr bwMode="auto">
            <a:xfrm>
              <a:off x="5955" y="4837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[other]</a:t>
              </a:r>
            </a:p>
          </p:txBody>
        </p:sp>
        <p:sp>
          <p:nvSpPr>
            <p:cNvPr id="209942" name="Rectangle 22"/>
            <p:cNvSpPr>
              <a:spLocks noChangeArrowheads="1"/>
            </p:cNvSpPr>
            <p:nvPr/>
          </p:nvSpPr>
          <p:spPr bwMode="auto">
            <a:xfrm>
              <a:off x="8655" y="5149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return ID</a:t>
              </a:r>
            </a:p>
          </p:txBody>
        </p:sp>
      </p:grp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4067944" y="2420888"/>
            <a:ext cx="4102099" cy="2088232"/>
            <a:chOff x="1815" y="4213"/>
            <a:chExt cx="4320" cy="2184"/>
          </a:xfrm>
          <a:noFill/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1815" y="5305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535" y="4993"/>
              <a:ext cx="90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start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3435" y="5305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00" y="4872"/>
              <a:ext cx="723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4469" y="4815"/>
              <a:ext cx="1440" cy="936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30" name="Group 11"/>
            <p:cNvGrpSpPr>
              <a:grpSpLocks/>
            </p:cNvGrpSpPr>
            <p:nvPr/>
          </p:nvGrpSpPr>
          <p:grpSpPr bwMode="auto">
            <a:xfrm rot="-642287">
              <a:off x="4875" y="4369"/>
              <a:ext cx="649" cy="634"/>
              <a:chOff x="5680" y="3755"/>
              <a:chExt cx="649" cy="634"/>
            </a:xfrm>
            <a:grpFill/>
          </p:grpSpPr>
          <p:sp>
            <p:nvSpPr>
              <p:cNvPr id="40" name="Arc 12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5595" y="4213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letter</a:t>
              </a: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4695" y="4993"/>
              <a:ext cx="108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in_id</a:t>
              </a:r>
            </a:p>
          </p:txBody>
        </p:sp>
        <p:grpSp>
          <p:nvGrpSpPr>
            <p:cNvPr id="33" name="Group 16"/>
            <p:cNvGrpSpPr>
              <a:grpSpLocks/>
            </p:cNvGrpSpPr>
            <p:nvPr/>
          </p:nvGrpSpPr>
          <p:grpSpPr bwMode="auto">
            <a:xfrm rot="10150247">
              <a:off x="4875" y="5617"/>
              <a:ext cx="649" cy="634"/>
              <a:chOff x="5680" y="3755"/>
              <a:chExt cx="649" cy="634"/>
            </a:xfrm>
            <a:grpFill/>
          </p:grpSpPr>
          <p:sp>
            <p:nvSpPr>
              <p:cNvPr id="38" name="Arc 1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5595" y="6085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digit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非确定有限自动机</a:t>
            </a:r>
            <a:r>
              <a:rPr lang="en-US" altLang="zh-CN" dirty="0">
                <a:latin typeface="+mn-lt"/>
              </a:rPr>
              <a:t>(NFA)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340768"/>
            <a:ext cx="842493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定义：一个非确定有限自动机</a:t>
            </a:r>
            <a:r>
              <a:rPr lang="en-US" altLang="zh-CN" dirty="0"/>
              <a:t>(NFA) M</a:t>
            </a:r>
            <a:r>
              <a:rPr lang="zh-CN" altLang="en-US" dirty="0"/>
              <a:t>是一个五元式</a:t>
            </a:r>
            <a:r>
              <a:rPr lang="en-US" altLang="zh-CN" dirty="0"/>
              <a:t>M=(S, </a:t>
            </a:r>
            <a:r>
              <a:rPr lang="en-US" altLang="zh-CN" dirty="0">
                <a:sym typeface="Symbol" pitchFamily="18" charset="2"/>
              </a:rPr>
              <a:t>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en-US" altLang="zh-CN" dirty="0"/>
              <a:t>, S</a:t>
            </a:r>
            <a:r>
              <a:rPr lang="en-US" altLang="zh-CN" baseline="-25000" dirty="0"/>
              <a:t>0</a:t>
            </a:r>
            <a:r>
              <a:rPr lang="en-US" altLang="zh-CN" dirty="0"/>
              <a:t>, F)</a:t>
            </a:r>
            <a:r>
              <a:rPr lang="zh-CN" altLang="en-US" dirty="0"/>
              <a:t>，其中：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1  S: </a:t>
            </a:r>
            <a:r>
              <a:rPr lang="zh-CN" altLang="en-US" dirty="0"/>
              <a:t>有穷状态集；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  </a:t>
            </a:r>
            <a:r>
              <a:rPr lang="en-US" altLang="zh-CN" dirty="0">
                <a:sym typeface="Symbol" pitchFamily="18" charset="2"/>
              </a:rPr>
              <a:t></a:t>
            </a:r>
            <a:r>
              <a:rPr lang="en-US" altLang="zh-CN" dirty="0"/>
              <a:t> </a:t>
            </a:r>
            <a:r>
              <a:rPr lang="zh-CN" altLang="en-US" dirty="0"/>
              <a:t>：输入字母表</a:t>
            </a:r>
            <a:r>
              <a:rPr lang="en-US" altLang="zh-CN" dirty="0"/>
              <a:t>(</a:t>
            </a:r>
            <a:r>
              <a:rPr lang="zh-CN" altLang="en-US" dirty="0"/>
              <a:t>有穷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3  f: </a:t>
            </a:r>
            <a:r>
              <a:rPr lang="zh-CN" altLang="en-US" dirty="0"/>
              <a:t>状态转换函数，为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18" charset="2"/>
              </a:rPr>
              <a:t></a:t>
            </a:r>
            <a:r>
              <a:rPr lang="en-US" altLang="zh-CN" baseline="30000" dirty="0">
                <a:sym typeface="Symbol" pitchFamily="18" charset="2"/>
              </a:rPr>
              <a:t>*</a:t>
            </a:r>
            <a:r>
              <a:rPr lang="en-US" altLang="zh-CN" dirty="0">
                <a:sym typeface="Symbol" pitchFamily="18" charset="2"/>
              </a:rPr>
              <a:t>2</a:t>
            </a:r>
            <a:r>
              <a:rPr lang="en-US" altLang="zh-CN" baseline="30000" dirty="0">
                <a:sym typeface="Symbol" pitchFamily="18" charset="2"/>
              </a:rPr>
              <a:t>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部分映射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非单值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4 S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itchFamily="18" charset="2"/>
              </a:rPr>
              <a:t>S</a:t>
            </a:r>
            <a:r>
              <a:rPr lang="zh-CN" altLang="en-US" dirty="0"/>
              <a:t>是非空的初态集；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5 F </a:t>
            </a:r>
            <a:r>
              <a:rPr lang="en-US" altLang="zh-CN" dirty="0">
                <a:sym typeface="Symbol" pitchFamily="18" charset="2"/>
              </a:rPr>
              <a:t>S</a:t>
            </a:r>
            <a:r>
              <a:rPr lang="en-US" altLang="zh-CN" dirty="0"/>
              <a:t> </a:t>
            </a:r>
            <a:r>
              <a:rPr lang="zh-CN" altLang="en-US" dirty="0"/>
              <a:t>：终态集</a:t>
            </a:r>
            <a:r>
              <a:rPr lang="en-US" altLang="zh-CN" dirty="0"/>
              <a:t>(</a:t>
            </a:r>
            <a:r>
              <a:rPr lang="zh-CN" altLang="en-US" dirty="0"/>
              <a:t>可空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352928" cy="424847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从状态图中看</a:t>
            </a:r>
            <a:r>
              <a:rPr lang="en-US" altLang="zh-CN" dirty="0"/>
              <a:t>NFA 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en-US" altLang="zh-CN" dirty="0"/>
              <a:t>DFA</a:t>
            </a:r>
            <a:r>
              <a:rPr lang="zh-CN" altLang="en-US" dirty="0">
                <a:latin typeface="宋体" pitchFamily="2" charset="-122"/>
              </a:rPr>
              <a:t>的区别：</a:t>
            </a: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>
                <a:latin typeface="宋体" pitchFamily="2" charset="-122"/>
              </a:rPr>
              <a:t>弧上的标记可以是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30000" dirty="0">
                <a:sym typeface="Symbol" pitchFamily="18" charset="2"/>
              </a:rPr>
              <a:t>*</a:t>
            </a:r>
            <a:r>
              <a:rPr lang="zh-CN" altLang="en-US" dirty="0">
                <a:latin typeface="宋体" pitchFamily="2" charset="-122"/>
              </a:rPr>
              <a:t>中的一个字，而不一定是单个字符；</a:t>
            </a: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>
                <a:latin typeface="宋体" pitchFamily="2" charset="-122"/>
              </a:rPr>
              <a:t>同一个字可能出现在同状态射出的多条弧上。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DFA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是</a:t>
            </a:r>
            <a:r>
              <a:rPr lang="en-US" altLang="zh-CN" dirty="0">
                <a:solidFill>
                  <a:srgbClr val="0000CC"/>
                </a:solidFill>
              </a:rPr>
              <a:t>NFA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的特例</a:t>
            </a:r>
            <a:r>
              <a:rPr lang="zh-CN" altLang="en-US" dirty="0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BFEAD29-49DD-4307-974C-AC463B6407A5}"/>
              </a:ext>
            </a:extLst>
          </p:cNvPr>
          <p:cNvSpPr txBox="1">
            <a:spLocks/>
          </p:cNvSpPr>
          <p:nvPr/>
        </p:nvSpPr>
        <p:spPr>
          <a:xfrm>
            <a:off x="273814" y="1052349"/>
            <a:ext cx="8690673" cy="54009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5800" y="1317625"/>
            <a:ext cx="3886200" cy="2832100"/>
            <a:chOff x="432" y="624"/>
            <a:chExt cx="2448" cy="1784"/>
          </a:xfrm>
        </p:grpSpPr>
        <p:sp>
          <p:nvSpPr>
            <p:cNvPr id="45073" name="Oval 3"/>
            <p:cNvSpPr>
              <a:spLocks noChangeArrowheads="1"/>
            </p:cNvSpPr>
            <p:nvPr/>
          </p:nvSpPr>
          <p:spPr bwMode="auto">
            <a:xfrm>
              <a:off x="432" y="988"/>
              <a:ext cx="399" cy="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074" name="Oval 4"/>
            <p:cNvSpPr>
              <a:spLocks noChangeArrowheads="1"/>
            </p:cNvSpPr>
            <p:nvPr/>
          </p:nvSpPr>
          <p:spPr bwMode="auto">
            <a:xfrm>
              <a:off x="432" y="2002"/>
              <a:ext cx="399" cy="355"/>
            </a:xfrm>
            <a:prstGeom prst="ellipse">
              <a:avLst/>
            </a:prstGeom>
            <a:noFill/>
            <a:ln w="60325" cmpd="thickThin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75" name="Oval 5"/>
            <p:cNvSpPr>
              <a:spLocks noChangeArrowheads="1"/>
            </p:cNvSpPr>
            <p:nvPr/>
          </p:nvSpPr>
          <p:spPr bwMode="auto">
            <a:xfrm>
              <a:off x="1631" y="988"/>
              <a:ext cx="399" cy="355"/>
            </a:xfrm>
            <a:prstGeom prst="ellipse">
              <a:avLst/>
            </a:prstGeom>
            <a:noFill/>
            <a:ln w="60325" cmpd="thickThin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632" y="683"/>
              <a:ext cx="549" cy="3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   a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982" y="1140"/>
              <a:ext cx="549" cy="3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aa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30" y="1038"/>
              <a:ext cx="550" cy="3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79" name="Rectangle 9"/>
            <p:cNvSpPr>
              <a:spLocks noChangeArrowheads="1"/>
            </p:cNvSpPr>
            <p:nvPr/>
          </p:nvSpPr>
          <p:spPr bwMode="auto">
            <a:xfrm>
              <a:off x="532" y="1444"/>
              <a:ext cx="549" cy="3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80" name="Rectangle 10"/>
            <p:cNvSpPr>
              <a:spLocks noChangeArrowheads="1"/>
            </p:cNvSpPr>
            <p:nvPr/>
          </p:nvSpPr>
          <p:spPr bwMode="auto">
            <a:xfrm>
              <a:off x="1131" y="2053"/>
              <a:ext cx="550" cy="3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81" name="Line 11"/>
            <p:cNvSpPr>
              <a:spLocks noChangeShapeType="1"/>
            </p:cNvSpPr>
            <p:nvPr/>
          </p:nvSpPr>
          <p:spPr bwMode="auto">
            <a:xfrm>
              <a:off x="831" y="119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12"/>
            <p:cNvSpPr>
              <a:spLocks noChangeShapeType="1"/>
            </p:cNvSpPr>
            <p:nvPr/>
          </p:nvSpPr>
          <p:spPr bwMode="auto">
            <a:xfrm>
              <a:off x="632" y="1343"/>
              <a:ext cx="0" cy="6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Freeform 13"/>
            <p:cNvSpPr>
              <a:spLocks/>
            </p:cNvSpPr>
            <p:nvPr/>
          </p:nvSpPr>
          <p:spPr bwMode="auto">
            <a:xfrm>
              <a:off x="482" y="624"/>
              <a:ext cx="300" cy="465"/>
            </a:xfrm>
            <a:custGeom>
              <a:avLst/>
              <a:gdLst>
                <a:gd name="T0" fmla="*/ 312 w 288"/>
                <a:gd name="T1" fmla="*/ 491 h 440"/>
                <a:gd name="T2" fmla="*/ 156 w 288"/>
                <a:gd name="T3" fmla="*/ 8 h 440"/>
                <a:gd name="T4" fmla="*/ 0 w 288"/>
                <a:gd name="T5" fmla="*/ 438 h 440"/>
                <a:gd name="T6" fmla="*/ 0 60000 65536"/>
                <a:gd name="T7" fmla="*/ 0 60000 65536"/>
                <a:gd name="T8" fmla="*/ 0 60000 65536"/>
                <a:gd name="T9" fmla="*/ 0 w 288"/>
                <a:gd name="T10" fmla="*/ 0 h 440"/>
                <a:gd name="T11" fmla="*/ 288 w 28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40">
                  <a:moveTo>
                    <a:pt x="288" y="440"/>
                  </a:moveTo>
                  <a:cubicBezTo>
                    <a:pt x="240" y="228"/>
                    <a:pt x="192" y="16"/>
                    <a:pt x="144" y="8"/>
                  </a:cubicBezTo>
                  <a:cubicBezTo>
                    <a:pt x="96" y="0"/>
                    <a:pt x="48" y="196"/>
                    <a:pt x="0" y="39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Freeform 14"/>
            <p:cNvSpPr>
              <a:spLocks/>
            </p:cNvSpPr>
            <p:nvPr/>
          </p:nvSpPr>
          <p:spPr bwMode="auto">
            <a:xfrm>
              <a:off x="732" y="2053"/>
              <a:ext cx="458" cy="254"/>
            </a:xfrm>
            <a:custGeom>
              <a:avLst/>
              <a:gdLst>
                <a:gd name="T0" fmla="*/ 0 w 440"/>
                <a:gd name="T1" fmla="*/ 269 h 240"/>
                <a:gd name="T2" fmla="*/ 468 w 440"/>
                <a:gd name="T3" fmla="*/ 161 h 240"/>
                <a:gd name="T4" fmla="*/ 52 w 440"/>
                <a:gd name="T5" fmla="*/ 0 h 240"/>
                <a:gd name="T6" fmla="*/ 0 60000 65536"/>
                <a:gd name="T7" fmla="*/ 0 60000 65536"/>
                <a:gd name="T8" fmla="*/ 0 60000 65536"/>
                <a:gd name="T9" fmla="*/ 0 w 440"/>
                <a:gd name="T10" fmla="*/ 0 h 240"/>
                <a:gd name="T11" fmla="*/ 440 w 4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240">
                  <a:moveTo>
                    <a:pt x="0" y="240"/>
                  </a:moveTo>
                  <a:cubicBezTo>
                    <a:pt x="212" y="212"/>
                    <a:pt x="424" y="184"/>
                    <a:pt x="432" y="144"/>
                  </a:cubicBezTo>
                  <a:cubicBezTo>
                    <a:pt x="440" y="104"/>
                    <a:pt x="244" y="52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Freeform 15"/>
            <p:cNvSpPr>
              <a:spLocks/>
            </p:cNvSpPr>
            <p:nvPr/>
          </p:nvSpPr>
          <p:spPr bwMode="auto">
            <a:xfrm>
              <a:off x="1931" y="988"/>
              <a:ext cx="449" cy="355"/>
            </a:xfrm>
            <a:custGeom>
              <a:avLst/>
              <a:gdLst>
                <a:gd name="T0" fmla="*/ 0 w 432"/>
                <a:gd name="T1" fmla="*/ 525 h 240"/>
                <a:gd name="T2" fmla="*/ 467 w 432"/>
                <a:gd name="T3" fmla="*/ 315 h 240"/>
                <a:gd name="T4" fmla="*/ 0 w 432"/>
                <a:gd name="T5" fmla="*/ 0 h 240"/>
                <a:gd name="T6" fmla="*/ 0 60000 65536"/>
                <a:gd name="T7" fmla="*/ 0 60000 65536"/>
                <a:gd name="T8" fmla="*/ 0 60000 65536"/>
                <a:gd name="T9" fmla="*/ 0 w 432"/>
                <a:gd name="T10" fmla="*/ 0 h 240"/>
                <a:gd name="T11" fmla="*/ 432 w 4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40">
                  <a:moveTo>
                    <a:pt x="0" y="240"/>
                  </a:moveTo>
                  <a:cubicBezTo>
                    <a:pt x="216" y="212"/>
                    <a:pt x="432" y="184"/>
                    <a:pt x="432" y="144"/>
                  </a:cubicBezTo>
                  <a:cubicBezTo>
                    <a:pt x="432" y="104"/>
                    <a:pt x="216" y="5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4495800"/>
            <a:ext cx="4495800" cy="1676400"/>
            <a:chOff x="2928" y="3072"/>
            <a:chExt cx="2688" cy="960"/>
          </a:xfrm>
        </p:grpSpPr>
        <p:sp>
          <p:nvSpPr>
            <p:cNvPr id="45062" name="Oval 17"/>
            <p:cNvSpPr>
              <a:spLocks noChangeArrowheads="1"/>
            </p:cNvSpPr>
            <p:nvPr/>
          </p:nvSpPr>
          <p:spPr bwMode="auto">
            <a:xfrm>
              <a:off x="2928" y="31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063" name="Oval 18"/>
            <p:cNvSpPr>
              <a:spLocks noChangeArrowheads="1"/>
            </p:cNvSpPr>
            <p:nvPr/>
          </p:nvSpPr>
          <p:spPr bwMode="auto">
            <a:xfrm>
              <a:off x="4080" y="31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064" name="Line 19"/>
            <p:cNvSpPr>
              <a:spLocks noChangeShapeType="1"/>
            </p:cNvSpPr>
            <p:nvPr/>
          </p:nvSpPr>
          <p:spPr bwMode="auto">
            <a:xfrm>
              <a:off x="3311" y="3360"/>
              <a:ext cx="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Oval 20"/>
            <p:cNvSpPr>
              <a:spLocks noChangeArrowheads="1"/>
            </p:cNvSpPr>
            <p:nvPr/>
          </p:nvSpPr>
          <p:spPr bwMode="auto">
            <a:xfrm>
              <a:off x="5233" y="3168"/>
              <a:ext cx="383" cy="336"/>
            </a:xfrm>
            <a:prstGeom prst="ellips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66" name="Line 21"/>
            <p:cNvSpPr>
              <a:spLocks noChangeShapeType="1"/>
            </p:cNvSpPr>
            <p:nvPr/>
          </p:nvSpPr>
          <p:spPr bwMode="auto">
            <a:xfrm>
              <a:off x="4464" y="3360"/>
              <a:ext cx="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22"/>
            <p:cNvSpPr>
              <a:spLocks noChangeArrowheads="1"/>
            </p:cNvSpPr>
            <p:nvPr/>
          </p:nvSpPr>
          <p:spPr bwMode="auto">
            <a:xfrm>
              <a:off x="3408" y="307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68" name="Rectangle 23"/>
            <p:cNvSpPr>
              <a:spLocks noChangeArrowheads="1"/>
            </p:cNvSpPr>
            <p:nvPr/>
          </p:nvSpPr>
          <p:spPr bwMode="auto">
            <a:xfrm>
              <a:off x="4560" y="307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69" name="Freeform 24"/>
            <p:cNvSpPr>
              <a:spLocks/>
            </p:cNvSpPr>
            <p:nvPr/>
          </p:nvSpPr>
          <p:spPr bwMode="auto">
            <a:xfrm>
              <a:off x="3024" y="3456"/>
              <a:ext cx="240" cy="392"/>
            </a:xfrm>
            <a:custGeom>
              <a:avLst/>
              <a:gdLst>
                <a:gd name="T0" fmla="*/ 240 w 240"/>
                <a:gd name="T1" fmla="*/ 0 h 392"/>
                <a:gd name="T2" fmla="*/ 144 w 240"/>
                <a:gd name="T3" fmla="*/ 384 h 392"/>
                <a:gd name="T4" fmla="*/ 0 w 240"/>
                <a:gd name="T5" fmla="*/ 48 h 392"/>
                <a:gd name="T6" fmla="*/ 0 60000 65536"/>
                <a:gd name="T7" fmla="*/ 0 60000 65536"/>
                <a:gd name="T8" fmla="*/ 0 60000 65536"/>
                <a:gd name="T9" fmla="*/ 0 w 240"/>
                <a:gd name="T10" fmla="*/ 0 h 392"/>
                <a:gd name="T11" fmla="*/ 240 w 24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92">
                  <a:moveTo>
                    <a:pt x="240" y="0"/>
                  </a:moveTo>
                  <a:cubicBezTo>
                    <a:pt x="212" y="188"/>
                    <a:pt x="184" y="376"/>
                    <a:pt x="144" y="384"/>
                  </a:cubicBezTo>
                  <a:cubicBezTo>
                    <a:pt x="104" y="392"/>
                    <a:pt x="52" y="220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Freeform 25"/>
            <p:cNvSpPr>
              <a:spLocks/>
            </p:cNvSpPr>
            <p:nvPr/>
          </p:nvSpPr>
          <p:spPr bwMode="auto">
            <a:xfrm>
              <a:off x="4224" y="3456"/>
              <a:ext cx="240" cy="392"/>
            </a:xfrm>
            <a:custGeom>
              <a:avLst/>
              <a:gdLst>
                <a:gd name="T0" fmla="*/ 240 w 240"/>
                <a:gd name="T1" fmla="*/ 0 h 392"/>
                <a:gd name="T2" fmla="*/ 144 w 240"/>
                <a:gd name="T3" fmla="*/ 384 h 392"/>
                <a:gd name="T4" fmla="*/ 0 w 240"/>
                <a:gd name="T5" fmla="*/ 48 h 392"/>
                <a:gd name="T6" fmla="*/ 0 60000 65536"/>
                <a:gd name="T7" fmla="*/ 0 60000 65536"/>
                <a:gd name="T8" fmla="*/ 0 60000 65536"/>
                <a:gd name="T9" fmla="*/ 0 w 240"/>
                <a:gd name="T10" fmla="*/ 0 h 392"/>
                <a:gd name="T11" fmla="*/ 240 w 24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92">
                  <a:moveTo>
                    <a:pt x="240" y="0"/>
                  </a:moveTo>
                  <a:cubicBezTo>
                    <a:pt x="212" y="188"/>
                    <a:pt x="184" y="376"/>
                    <a:pt x="144" y="384"/>
                  </a:cubicBezTo>
                  <a:cubicBezTo>
                    <a:pt x="104" y="392"/>
                    <a:pt x="52" y="220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26"/>
            <p:cNvSpPr>
              <a:spLocks noChangeArrowheads="1"/>
            </p:cNvSpPr>
            <p:nvPr/>
          </p:nvSpPr>
          <p:spPr bwMode="auto">
            <a:xfrm>
              <a:off x="3024" y="3696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45072" name="Rectangle 27"/>
            <p:cNvSpPr>
              <a:spLocks noChangeArrowheads="1"/>
            </p:cNvSpPr>
            <p:nvPr/>
          </p:nvSpPr>
          <p:spPr bwMode="auto">
            <a:xfrm>
              <a:off x="4272" y="3696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105400" y="2155825"/>
            <a:ext cx="3643313" cy="990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宋体" pitchFamily="2" charset="-122"/>
              </a:rPr>
              <a:t>识别所有含相继两个</a:t>
            </a:r>
            <a:r>
              <a:rPr kumimoji="1" lang="en-US" altLang="zh-CN" sz="2800" b="1" dirty="0">
                <a:latin typeface="Times New Roman" pitchFamily="18" charset="0"/>
              </a:rPr>
              <a:t>a</a:t>
            </a:r>
          </a:p>
          <a:p>
            <a:pPr algn="ctr"/>
            <a:r>
              <a:rPr kumimoji="1" lang="zh-CN" altLang="en-US" sz="2800" b="1" dirty="0">
                <a:latin typeface="宋体" pitchFamily="2" charset="-122"/>
              </a:rPr>
              <a:t>或相继两个</a:t>
            </a:r>
            <a:r>
              <a:rPr kumimoji="1" lang="en-US" altLang="zh-CN" sz="2800" b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宋体" pitchFamily="2" charset="-122"/>
              </a:rPr>
              <a:t>的字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5410200" y="4419600"/>
            <a:ext cx="3352800" cy="990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{a</a:t>
            </a:r>
            <a:r>
              <a:rPr kumimoji="1" lang="en-US" altLang="zh-CN" sz="3200" b="1" baseline="30000">
                <a:latin typeface="Times New Roman" pitchFamily="18" charset="0"/>
              </a:rPr>
              <a:t>m</a:t>
            </a:r>
            <a:r>
              <a:rPr kumimoji="1" lang="en-US" altLang="zh-CN" sz="3200" b="1">
                <a:latin typeface="Times New Roman" pitchFamily="18" charset="0"/>
              </a:rPr>
              <a:t>b</a:t>
            </a:r>
            <a:r>
              <a:rPr kumimoji="1" lang="en-US" altLang="zh-CN" sz="3200" b="1" baseline="30000">
                <a:latin typeface="Times New Roman" pitchFamily="18" charset="0"/>
              </a:rPr>
              <a:t>n </a:t>
            </a:r>
            <a:r>
              <a:rPr kumimoji="1" lang="en-US" altLang="zh-CN" sz="3200" b="1">
                <a:latin typeface="Times New Roman" pitchFamily="18" charset="0"/>
              </a:rPr>
              <a:t>| m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1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endParaRPr kumimoji="1" lang="en-US" altLang="zh-CN" sz="32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utoUpdateAnimBg="0"/>
      <p:bldP spid="4303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词法扫描的构建流程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35283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下面是手工构建词法扫描程序的流程：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56344" y="3068960"/>
            <a:ext cx="1944688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Regular</a:t>
            </a:r>
          </a:p>
          <a:p>
            <a:pPr algn="ctr"/>
            <a:r>
              <a:rPr lang="en-US" altLang="zh-CN" b="1" dirty="0"/>
              <a:t> Expression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59807" y="3068960"/>
            <a:ext cx="1152525" cy="792162"/>
          </a:xfrm>
          <a:prstGeom prst="ellipse">
            <a:avLst/>
          </a:prstGeom>
          <a:solidFill>
            <a:srgbClr val="99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NFA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860032" y="3068960"/>
            <a:ext cx="1152525" cy="792162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DFA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517382" y="3068885"/>
            <a:ext cx="1944687" cy="7921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Program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701032" y="350076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212332" y="350076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12557" y="350076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正则文法与有限自动机的等价性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323936"/>
            <a:ext cx="8712968" cy="520140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对于正则文法</a:t>
            </a:r>
            <a:r>
              <a:rPr lang="en-US" altLang="zh-CN" dirty="0"/>
              <a:t>G</a:t>
            </a:r>
            <a:r>
              <a:rPr lang="zh-CN" altLang="en-US" dirty="0"/>
              <a:t>和有限自动机</a:t>
            </a:r>
            <a:r>
              <a:rPr lang="en-US" altLang="zh-CN" dirty="0"/>
              <a:t>M</a:t>
            </a:r>
            <a:r>
              <a:rPr lang="zh-CN" altLang="en-US" dirty="0"/>
              <a:t>，如果</a:t>
            </a:r>
            <a:r>
              <a:rPr lang="en-US" altLang="zh-CN" dirty="0"/>
              <a:t>L(G)=L(M)</a:t>
            </a:r>
            <a:r>
              <a:rPr lang="zh-CN" altLang="en-US" dirty="0"/>
              <a:t>，则称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/>
              <a:t>的。关于正则文法和有限自动机的等价性，有以下结论：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对每一个右线性正则文法</a:t>
            </a:r>
            <a:r>
              <a:rPr lang="en-US" altLang="zh-CN" dirty="0"/>
              <a:t>G</a:t>
            </a:r>
            <a:r>
              <a:rPr lang="zh-CN" altLang="en-US" dirty="0"/>
              <a:t>或左线性正则文法</a:t>
            </a:r>
            <a:r>
              <a:rPr lang="en-US" altLang="zh-CN" dirty="0"/>
              <a:t>G</a:t>
            </a:r>
            <a:r>
              <a:rPr lang="zh-CN" altLang="en-US" dirty="0"/>
              <a:t>，都存在一个有限自动机</a:t>
            </a:r>
            <a:r>
              <a:rPr lang="en-US" altLang="zh-CN" dirty="0"/>
              <a:t>(FA) M</a:t>
            </a:r>
            <a:r>
              <a:rPr lang="zh-CN" altLang="en-US" dirty="0"/>
              <a:t>，使得</a:t>
            </a:r>
            <a:r>
              <a:rPr lang="en-US" altLang="zh-CN" dirty="0"/>
              <a:t>L(M) = L(G)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对每一个</a:t>
            </a:r>
            <a:r>
              <a:rPr lang="en-US" altLang="zh-CN" dirty="0"/>
              <a:t>FA M</a:t>
            </a:r>
            <a:r>
              <a:rPr lang="zh-CN" altLang="en-US" dirty="0"/>
              <a:t>，都存在一个右线性正则文法</a:t>
            </a:r>
            <a:r>
              <a:rPr lang="en-US" altLang="zh-CN" dirty="0"/>
              <a:t>G</a:t>
            </a:r>
            <a:r>
              <a:rPr lang="en-US" altLang="zh-CN" baseline="-25000" dirty="0"/>
              <a:t>R</a:t>
            </a:r>
            <a:r>
              <a:rPr lang="zh-CN" altLang="en-US" dirty="0"/>
              <a:t>和左线性正则文法</a:t>
            </a:r>
            <a:r>
              <a:rPr lang="en-US" altLang="zh-CN" dirty="0"/>
              <a:t>G</a:t>
            </a:r>
            <a:r>
              <a:rPr lang="en-US" altLang="zh-CN" baseline="-25000" dirty="0"/>
              <a:t>L</a:t>
            </a:r>
            <a:r>
              <a:rPr lang="zh-CN" altLang="en-US" dirty="0"/>
              <a:t>，使得</a:t>
            </a:r>
            <a:r>
              <a:rPr lang="en-US" altLang="zh-CN" dirty="0"/>
              <a:t>L(M) = L(G</a:t>
            </a:r>
            <a:r>
              <a:rPr lang="en-US" altLang="zh-CN" baseline="-25000" dirty="0"/>
              <a:t>R</a:t>
            </a:r>
            <a:r>
              <a:rPr lang="en-US" altLang="zh-CN" dirty="0"/>
              <a:t>) = L(G</a:t>
            </a:r>
            <a:r>
              <a:rPr lang="en-US" altLang="zh-CN" baseline="-25000" dirty="0"/>
              <a:t>L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词法扫描示例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23988"/>
            <a:ext cx="8568952" cy="50292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indent="32385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while 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&gt;=j)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--;</a:t>
            </a:r>
          </a:p>
          <a:p>
            <a:pPr indent="323850" eaLnBrk="1" hangingPunct="1">
              <a:lnSpc>
                <a:spcPct val="90000"/>
              </a:lnSpc>
            </a:pPr>
            <a:r>
              <a:rPr lang="zh-CN" altLang="en-US" sz="3000" dirty="0">
                <a:latin typeface="宋体" pitchFamily="2" charset="-122"/>
              </a:rPr>
              <a:t>输出单词符号：</a:t>
            </a:r>
            <a:endParaRPr lang="zh-CN" altLang="en-US" dirty="0"/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while,  -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(,         -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id,     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&gt;=,     -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id,       j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),         -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id,     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--,        - &gt;</a:t>
            </a:r>
          </a:p>
          <a:p>
            <a:pPr marL="1562100"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&lt; ;,         -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359568" y="2249119"/>
            <a:ext cx="8424861" cy="329402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构造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</a:t>
            </a:r>
            <a:r>
              <a:rPr lang="en-US" altLang="zh-CN" dirty="0"/>
              <a:t>NFA M’ </a:t>
            </a:r>
            <a:r>
              <a:rPr lang="zh-CN" altLang="en-US" dirty="0"/>
              <a:t>使得 </a:t>
            </a:r>
            <a:r>
              <a:rPr lang="en-US" altLang="zh-CN" dirty="0"/>
              <a:t>L(V)=L(M’)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首先，把</a:t>
            </a:r>
            <a:r>
              <a:rPr lang="en-US" altLang="zh-CN" dirty="0"/>
              <a:t>V</a:t>
            </a:r>
            <a:r>
              <a:rPr lang="zh-CN" altLang="en-US" dirty="0"/>
              <a:t>表示成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3863975"/>
            <a:ext cx="2970213" cy="762000"/>
            <a:chOff x="1296" y="1584"/>
            <a:chExt cx="1871" cy="480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1632" y="172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X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2784" y="1728"/>
              <a:ext cx="383" cy="336"/>
            </a:xfrm>
            <a:prstGeom prst="ellips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0423" name="Line 6"/>
            <p:cNvSpPr>
              <a:spLocks noChangeShapeType="1"/>
            </p:cNvSpPr>
            <p:nvPr/>
          </p:nvSpPr>
          <p:spPr bwMode="auto">
            <a:xfrm>
              <a:off x="2015" y="1920"/>
              <a:ext cx="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Rectangle 7"/>
            <p:cNvSpPr>
              <a:spLocks noChangeArrowheads="1"/>
            </p:cNvSpPr>
            <p:nvPr/>
          </p:nvSpPr>
          <p:spPr bwMode="auto">
            <a:xfrm>
              <a:off x="2112" y="1584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0425" name="AutoShape 8"/>
            <p:cNvSpPr>
              <a:spLocks noChangeArrowheads="1"/>
            </p:cNvSpPr>
            <p:nvPr/>
          </p:nvSpPr>
          <p:spPr bwMode="auto">
            <a:xfrm>
              <a:off x="1296" y="182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359569" y="1314855"/>
            <a:ext cx="8424862" cy="87272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将正规表达式转换为有限自动机的算法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>
            <a:extLst>
              <a:ext uri="{FF2B5EF4-FFF2-40B4-BE49-F238E27FC236}">
                <a16:creationId xmlns:a16="http://schemas.microsoft.com/office/drawing/2014/main" id="{A537C783-B1DD-4FBA-9ADE-AE580D50A985}"/>
              </a:ext>
            </a:extLst>
          </p:cNvPr>
          <p:cNvSpPr txBox="1">
            <a:spLocks noChangeArrowheads="1"/>
          </p:cNvSpPr>
          <p:nvPr/>
        </p:nvSpPr>
        <p:spPr>
          <a:xfrm>
            <a:off x="359568" y="620688"/>
            <a:ext cx="8424861" cy="597666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Times New Roman" pitchFamily="18" charset="0"/>
              </a:rPr>
              <a:t>然后，按下面的三条规则对</a:t>
            </a:r>
            <a:r>
              <a:rPr kumimoji="1" lang="en-US" altLang="zh-CN" dirty="0">
                <a:latin typeface="Times New Roman" pitchFamily="18" charset="0"/>
              </a:rPr>
              <a:t>V</a:t>
            </a:r>
            <a:r>
              <a:rPr kumimoji="1" lang="zh-CN" altLang="en-US" dirty="0">
                <a:latin typeface="Times New Roman" pitchFamily="18" charset="0"/>
              </a:rPr>
              <a:t>进行分裂</a:t>
            </a:r>
            <a:endParaRPr kumimoji="1" lang="zh-CN" altLang="en-US" sz="2000" dirty="0">
              <a:latin typeface="Times New Roman" pitchFamily="18" charset="0"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581400" y="1739206"/>
            <a:ext cx="10668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代之为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1586806"/>
            <a:ext cx="3351213" cy="762000"/>
            <a:chOff x="384" y="624"/>
            <a:chExt cx="2111" cy="480"/>
          </a:xfrm>
        </p:grpSpPr>
        <p:sp>
          <p:nvSpPr>
            <p:cNvPr id="61479" name="Oval 4"/>
            <p:cNvSpPr>
              <a:spLocks noChangeArrowheads="1"/>
            </p:cNvSpPr>
            <p:nvPr/>
          </p:nvSpPr>
          <p:spPr bwMode="auto">
            <a:xfrm>
              <a:off x="384" y="7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80" name="Oval 5"/>
            <p:cNvSpPr>
              <a:spLocks noChangeArrowheads="1"/>
            </p:cNvSpPr>
            <p:nvPr/>
          </p:nvSpPr>
          <p:spPr bwMode="auto">
            <a:xfrm>
              <a:off x="1248" y="7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j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81" name="Line 6"/>
            <p:cNvSpPr>
              <a:spLocks noChangeShapeType="1"/>
            </p:cNvSpPr>
            <p:nvPr/>
          </p:nvSpPr>
          <p:spPr bwMode="auto">
            <a:xfrm>
              <a:off x="767" y="960"/>
              <a:ext cx="4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2" name="Line 7"/>
            <p:cNvSpPr>
              <a:spLocks noChangeShapeType="1"/>
            </p:cNvSpPr>
            <p:nvPr/>
          </p:nvSpPr>
          <p:spPr bwMode="auto">
            <a:xfrm>
              <a:off x="1632" y="96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3" name="Rectangle 8"/>
            <p:cNvSpPr>
              <a:spLocks noChangeArrowheads="1"/>
            </p:cNvSpPr>
            <p:nvPr/>
          </p:nvSpPr>
          <p:spPr bwMode="auto">
            <a:xfrm>
              <a:off x="720" y="624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84" name="Rectangle 9"/>
            <p:cNvSpPr>
              <a:spLocks noChangeArrowheads="1"/>
            </p:cNvSpPr>
            <p:nvPr/>
          </p:nvSpPr>
          <p:spPr bwMode="auto">
            <a:xfrm>
              <a:off x="1584" y="624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85" name="Oval 10"/>
            <p:cNvSpPr>
              <a:spLocks noChangeArrowheads="1"/>
            </p:cNvSpPr>
            <p:nvPr/>
          </p:nvSpPr>
          <p:spPr bwMode="auto">
            <a:xfrm>
              <a:off x="2112" y="7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k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5800" y="1510606"/>
            <a:ext cx="2513013" cy="762000"/>
            <a:chOff x="3600" y="576"/>
            <a:chExt cx="1583" cy="480"/>
          </a:xfrm>
        </p:grpSpPr>
        <p:sp>
          <p:nvSpPr>
            <p:cNvPr id="61475" name="Oval 12"/>
            <p:cNvSpPr>
              <a:spLocks noChangeArrowheads="1"/>
            </p:cNvSpPr>
            <p:nvPr/>
          </p:nvSpPr>
          <p:spPr bwMode="auto">
            <a:xfrm>
              <a:off x="3600" y="720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76" name="Oval 13"/>
            <p:cNvSpPr>
              <a:spLocks noChangeArrowheads="1"/>
            </p:cNvSpPr>
            <p:nvPr/>
          </p:nvSpPr>
          <p:spPr bwMode="auto">
            <a:xfrm>
              <a:off x="4800" y="720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k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77" name="Line 14"/>
            <p:cNvSpPr>
              <a:spLocks noChangeShapeType="1"/>
            </p:cNvSpPr>
            <p:nvPr/>
          </p:nvSpPr>
          <p:spPr bwMode="auto">
            <a:xfrm>
              <a:off x="3983" y="912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8" name="Rectangle 15"/>
            <p:cNvSpPr>
              <a:spLocks noChangeArrowheads="1"/>
            </p:cNvSpPr>
            <p:nvPr/>
          </p:nvSpPr>
          <p:spPr bwMode="auto">
            <a:xfrm>
              <a:off x="4080" y="576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3657600" y="3369568"/>
            <a:ext cx="10668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代之为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2000" y="3217168"/>
            <a:ext cx="2436813" cy="762000"/>
            <a:chOff x="3696" y="1632"/>
            <a:chExt cx="1535" cy="480"/>
          </a:xfrm>
        </p:grpSpPr>
        <p:sp>
          <p:nvSpPr>
            <p:cNvPr id="61471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72" name="Oval 19"/>
            <p:cNvSpPr>
              <a:spLocks noChangeArrowheads="1"/>
            </p:cNvSpPr>
            <p:nvPr/>
          </p:nvSpPr>
          <p:spPr bwMode="auto">
            <a:xfrm>
              <a:off x="4848" y="1776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j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>
              <a:off x="4079" y="1968"/>
              <a:ext cx="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Rectangle 21"/>
            <p:cNvSpPr>
              <a:spLocks noChangeArrowheads="1"/>
            </p:cNvSpPr>
            <p:nvPr/>
          </p:nvSpPr>
          <p:spPr bwMode="auto">
            <a:xfrm>
              <a:off x="4176" y="163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Times New Roman" pitchFamily="18" charset="0"/>
                </a:rPr>
                <a:t>|V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334000" y="2683768"/>
            <a:ext cx="2589213" cy="1752600"/>
            <a:chOff x="576" y="1344"/>
            <a:chExt cx="1631" cy="1104"/>
          </a:xfrm>
        </p:grpSpPr>
        <p:sp>
          <p:nvSpPr>
            <p:cNvPr id="61465" name="Oval 23"/>
            <p:cNvSpPr>
              <a:spLocks noChangeArrowheads="1"/>
            </p:cNvSpPr>
            <p:nvPr/>
          </p:nvSpPr>
          <p:spPr bwMode="auto">
            <a:xfrm>
              <a:off x="576" y="172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66" name="Oval 24"/>
            <p:cNvSpPr>
              <a:spLocks noChangeArrowheads="1"/>
            </p:cNvSpPr>
            <p:nvPr/>
          </p:nvSpPr>
          <p:spPr bwMode="auto">
            <a:xfrm>
              <a:off x="1824" y="172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j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67" name="Freeform 25"/>
            <p:cNvSpPr>
              <a:spLocks/>
            </p:cNvSpPr>
            <p:nvPr/>
          </p:nvSpPr>
          <p:spPr bwMode="auto">
            <a:xfrm>
              <a:off x="960" y="1680"/>
              <a:ext cx="864" cy="144"/>
            </a:xfrm>
            <a:custGeom>
              <a:avLst/>
              <a:gdLst>
                <a:gd name="T0" fmla="*/ 0 w 864"/>
                <a:gd name="T1" fmla="*/ 144 h 144"/>
                <a:gd name="T2" fmla="*/ 384 w 864"/>
                <a:gd name="T3" fmla="*/ 0 h 144"/>
                <a:gd name="T4" fmla="*/ 864 w 864"/>
                <a:gd name="T5" fmla="*/ 144 h 144"/>
                <a:gd name="T6" fmla="*/ 0 60000 65536"/>
                <a:gd name="T7" fmla="*/ 0 60000 65536"/>
                <a:gd name="T8" fmla="*/ 0 60000 65536"/>
                <a:gd name="T9" fmla="*/ 0 w 864"/>
                <a:gd name="T10" fmla="*/ 0 h 144"/>
                <a:gd name="T11" fmla="*/ 864 w 86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44">
                  <a:moveTo>
                    <a:pt x="0" y="144"/>
                  </a:moveTo>
                  <a:cubicBezTo>
                    <a:pt x="120" y="72"/>
                    <a:pt x="240" y="0"/>
                    <a:pt x="384" y="0"/>
                  </a:cubicBezTo>
                  <a:cubicBezTo>
                    <a:pt x="528" y="0"/>
                    <a:pt x="696" y="72"/>
                    <a:pt x="864" y="14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Freeform 26"/>
            <p:cNvSpPr>
              <a:spLocks/>
            </p:cNvSpPr>
            <p:nvPr/>
          </p:nvSpPr>
          <p:spPr bwMode="auto">
            <a:xfrm>
              <a:off x="960" y="1968"/>
              <a:ext cx="864" cy="192"/>
            </a:xfrm>
            <a:custGeom>
              <a:avLst/>
              <a:gdLst>
                <a:gd name="T0" fmla="*/ 0 w 912"/>
                <a:gd name="T1" fmla="*/ 0 h 192"/>
                <a:gd name="T2" fmla="*/ 387 w 912"/>
                <a:gd name="T3" fmla="*/ 192 h 192"/>
                <a:gd name="T4" fmla="*/ 819 w 912"/>
                <a:gd name="T5" fmla="*/ 0 h 192"/>
                <a:gd name="T6" fmla="*/ 0 60000 65536"/>
                <a:gd name="T7" fmla="*/ 0 60000 65536"/>
                <a:gd name="T8" fmla="*/ 0 60000 65536"/>
                <a:gd name="T9" fmla="*/ 0 w 912"/>
                <a:gd name="T10" fmla="*/ 0 h 192"/>
                <a:gd name="T11" fmla="*/ 912 w 9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92">
                  <a:moveTo>
                    <a:pt x="0" y="0"/>
                  </a:moveTo>
                  <a:cubicBezTo>
                    <a:pt x="140" y="96"/>
                    <a:pt x="280" y="192"/>
                    <a:pt x="432" y="192"/>
                  </a:cubicBezTo>
                  <a:cubicBezTo>
                    <a:pt x="584" y="192"/>
                    <a:pt x="748" y="96"/>
                    <a:pt x="9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Rectangle 27"/>
            <p:cNvSpPr>
              <a:spLocks noChangeArrowheads="1"/>
            </p:cNvSpPr>
            <p:nvPr/>
          </p:nvSpPr>
          <p:spPr bwMode="auto">
            <a:xfrm>
              <a:off x="1104" y="211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70" name="Rectangle 28"/>
            <p:cNvSpPr>
              <a:spLocks noChangeArrowheads="1"/>
            </p:cNvSpPr>
            <p:nvPr/>
          </p:nvSpPr>
          <p:spPr bwMode="auto">
            <a:xfrm>
              <a:off x="1104" y="1344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99357" name="Rectangle 29"/>
          <p:cNvSpPr>
            <a:spLocks noChangeArrowheads="1"/>
          </p:cNvSpPr>
          <p:nvPr/>
        </p:nvSpPr>
        <p:spPr bwMode="auto">
          <a:xfrm>
            <a:off x="3581400" y="4853881"/>
            <a:ext cx="10668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代之为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33400" y="4549081"/>
            <a:ext cx="2741613" cy="838200"/>
            <a:chOff x="3696" y="2976"/>
            <a:chExt cx="1727" cy="528"/>
          </a:xfrm>
        </p:grpSpPr>
        <p:sp>
          <p:nvSpPr>
            <p:cNvPr id="61461" name="Oval 31"/>
            <p:cNvSpPr>
              <a:spLocks noChangeArrowheads="1"/>
            </p:cNvSpPr>
            <p:nvPr/>
          </p:nvSpPr>
          <p:spPr bwMode="auto">
            <a:xfrm>
              <a:off x="3696" y="31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62" name="Oval 32"/>
            <p:cNvSpPr>
              <a:spLocks noChangeArrowheads="1"/>
            </p:cNvSpPr>
            <p:nvPr/>
          </p:nvSpPr>
          <p:spPr bwMode="auto">
            <a:xfrm>
              <a:off x="5040" y="316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k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63" name="Line 33"/>
            <p:cNvSpPr>
              <a:spLocks noChangeShapeType="1"/>
            </p:cNvSpPr>
            <p:nvPr/>
          </p:nvSpPr>
          <p:spPr bwMode="auto">
            <a:xfrm>
              <a:off x="4079" y="3360"/>
              <a:ext cx="9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672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Times New Roman" pitchFamily="18" charset="0"/>
                </a:rPr>
                <a:t>*</a:t>
              </a:r>
              <a:endParaRPr kumimoji="1" lang="en-US" altLang="zh-CN" sz="2800" b="1" baseline="-25000">
                <a:latin typeface="Times New Roman" pitchFamily="18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029200" y="4701481"/>
            <a:ext cx="3351213" cy="1752600"/>
            <a:chOff x="480" y="3072"/>
            <a:chExt cx="2111" cy="1104"/>
          </a:xfrm>
        </p:grpSpPr>
        <p:sp>
          <p:nvSpPr>
            <p:cNvPr id="61452" name="Oval 36"/>
            <p:cNvSpPr>
              <a:spLocks noChangeArrowheads="1"/>
            </p:cNvSpPr>
            <p:nvPr/>
          </p:nvSpPr>
          <p:spPr bwMode="auto">
            <a:xfrm>
              <a:off x="480" y="3216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53" name="Oval 37"/>
            <p:cNvSpPr>
              <a:spLocks noChangeArrowheads="1"/>
            </p:cNvSpPr>
            <p:nvPr/>
          </p:nvSpPr>
          <p:spPr bwMode="auto">
            <a:xfrm>
              <a:off x="1344" y="3216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j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54" name="Line 38"/>
            <p:cNvSpPr>
              <a:spLocks noChangeShapeType="1"/>
            </p:cNvSpPr>
            <p:nvPr/>
          </p:nvSpPr>
          <p:spPr bwMode="auto">
            <a:xfrm>
              <a:off x="863" y="3408"/>
              <a:ext cx="4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39"/>
            <p:cNvSpPr>
              <a:spLocks noChangeShapeType="1"/>
            </p:cNvSpPr>
            <p:nvPr/>
          </p:nvSpPr>
          <p:spPr bwMode="auto">
            <a:xfrm>
              <a:off x="1728" y="340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Rectangle 40"/>
            <p:cNvSpPr>
              <a:spLocks noChangeArrowheads="1"/>
            </p:cNvSpPr>
            <p:nvPr/>
          </p:nvSpPr>
          <p:spPr bwMode="auto">
            <a:xfrm>
              <a:off x="816" y="307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57" name="Rectangle 41"/>
            <p:cNvSpPr>
              <a:spLocks noChangeArrowheads="1"/>
            </p:cNvSpPr>
            <p:nvPr/>
          </p:nvSpPr>
          <p:spPr bwMode="auto">
            <a:xfrm>
              <a:off x="1680" y="3072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1458" name="Oval 42"/>
            <p:cNvSpPr>
              <a:spLocks noChangeArrowheads="1"/>
            </p:cNvSpPr>
            <p:nvPr/>
          </p:nvSpPr>
          <p:spPr bwMode="auto">
            <a:xfrm>
              <a:off x="2208" y="3216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k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59" name="Rectangle 43"/>
            <p:cNvSpPr>
              <a:spLocks noChangeArrowheads="1"/>
            </p:cNvSpPr>
            <p:nvPr/>
          </p:nvSpPr>
          <p:spPr bwMode="auto">
            <a:xfrm>
              <a:off x="1296" y="3840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460" name="Freeform 44"/>
            <p:cNvSpPr>
              <a:spLocks/>
            </p:cNvSpPr>
            <p:nvPr/>
          </p:nvSpPr>
          <p:spPr bwMode="auto">
            <a:xfrm>
              <a:off x="1392" y="3456"/>
              <a:ext cx="336" cy="440"/>
            </a:xfrm>
            <a:custGeom>
              <a:avLst/>
              <a:gdLst>
                <a:gd name="T0" fmla="*/ 336 w 336"/>
                <a:gd name="T1" fmla="*/ 0 h 440"/>
                <a:gd name="T2" fmla="*/ 144 w 336"/>
                <a:gd name="T3" fmla="*/ 432 h 440"/>
                <a:gd name="T4" fmla="*/ 0 w 336"/>
                <a:gd name="T5" fmla="*/ 48 h 440"/>
                <a:gd name="T6" fmla="*/ 0 60000 65536"/>
                <a:gd name="T7" fmla="*/ 0 60000 65536"/>
                <a:gd name="T8" fmla="*/ 0 60000 65536"/>
                <a:gd name="T9" fmla="*/ 0 w 336"/>
                <a:gd name="T10" fmla="*/ 0 h 440"/>
                <a:gd name="T11" fmla="*/ 336 w 336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40">
                  <a:moveTo>
                    <a:pt x="336" y="0"/>
                  </a:moveTo>
                  <a:cubicBezTo>
                    <a:pt x="268" y="212"/>
                    <a:pt x="200" y="424"/>
                    <a:pt x="144" y="432"/>
                  </a:cubicBezTo>
                  <a:cubicBezTo>
                    <a:pt x="88" y="440"/>
                    <a:pt x="44" y="244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nimBg="1"/>
      <p:bldP spid="99330" grpId="0" autoUpdateAnimBg="0"/>
      <p:bldP spid="99344" grpId="0" autoUpdateAnimBg="0"/>
      <p:bldP spid="9935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62000" y="35052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kumimoji="1" lang="en-GB" altLang="zh-CN" sz="2400" b="1">
              <a:latin typeface="Times New Roman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331152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逐步把这个图转变为每条弧只标记为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dirty="0"/>
              <a:t>上的一个字符或</a:t>
            </a:r>
            <a:r>
              <a:rPr lang="zh-CN" altLang="en-US" dirty="0">
                <a:sym typeface="Symbol" pitchFamily="18" charset="2"/>
              </a:rPr>
              <a:t></a:t>
            </a:r>
            <a:r>
              <a:rPr lang="zh-CN" altLang="en-US" dirty="0"/>
              <a:t>，最后得到一个</a:t>
            </a:r>
            <a:r>
              <a:rPr lang="en-US" altLang="zh-CN" dirty="0"/>
              <a:t>NFA M’</a:t>
            </a:r>
            <a:r>
              <a:rPr lang="zh-CN" altLang="en-US" dirty="0"/>
              <a:t>，显然</a:t>
            </a:r>
            <a:r>
              <a:rPr lang="en-US" altLang="zh-CN" dirty="0"/>
              <a:t>L(M’)=L(V)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366838"/>
            <a:ext cx="7992888" cy="479846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示例：</a:t>
            </a:r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)*(</a:t>
            </a:r>
            <a:r>
              <a:rPr lang="en-US" altLang="zh-CN" dirty="0" err="1"/>
              <a:t>aa|bb</a:t>
            </a:r>
            <a:r>
              <a:rPr lang="en-US" altLang="zh-CN" dirty="0"/>
              <a:t>)(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382838"/>
            <a:ext cx="3276600" cy="685800"/>
            <a:chOff x="816" y="1248"/>
            <a:chExt cx="2064" cy="432"/>
          </a:xfrm>
        </p:grpSpPr>
        <p:sp>
          <p:nvSpPr>
            <p:cNvPr id="63525" name="Oval 4"/>
            <p:cNvSpPr>
              <a:spLocks noChangeArrowheads="1"/>
            </p:cNvSpPr>
            <p:nvPr/>
          </p:nvSpPr>
          <p:spPr bwMode="auto">
            <a:xfrm>
              <a:off x="816" y="1392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3526" name="Oval 5"/>
            <p:cNvSpPr>
              <a:spLocks noChangeArrowheads="1"/>
            </p:cNvSpPr>
            <p:nvPr/>
          </p:nvSpPr>
          <p:spPr bwMode="auto">
            <a:xfrm>
              <a:off x="2592" y="1392"/>
              <a:ext cx="288" cy="288"/>
            </a:xfrm>
            <a:prstGeom prst="ellipse">
              <a:avLst/>
            </a:prstGeom>
            <a:noFill/>
            <a:ln w="57150" cap="sq" cmpd="thickThin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3527" name="Line 6"/>
            <p:cNvSpPr>
              <a:spLocks noChangeShapeType="1"/>
            </p:cNvSpPr>
            <p:nvPr/>
          </p:nvSpPr>
          <p:spPr bwMode="auto">
            <a:xfrm>
              <a:off x="1104" y="1536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28" name="Rectangle 7"/>
            <p:cNvSpPr>
              <a:spLocks noChangeArrowheads="1"/>
            </p:cNvSpPr>
            <p:nvPr/>
          </p:nvSpPr>
          <p:spPr bwMode="auto">
            <a:xfrm>
              <a:off x="1200" y="1248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(a|b)*(aa|bb)(a|b)*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42988" y="3357563"/>
            <a:ext cx="6781800" cy="2209800"/>
            <a:chOff x="912" y="1824"/>
            <a:chExt cx="4272" cy="1392"/>
          </a:xfrm>
        </p:grpSpPr>
        <p:sp>
          <p:nvSpPr>
            <p:cNvPr id="63493" name="Oval 9"/>
            <p:cNvSpPr>
              <a:spLocks noChangeArrowheads="1"/>
            </p:cNvSpPr>
            <p:nvPr/>
          </p:nvSpPr>
          <p:spPr bwMode="auto">
            <a:xfrm>
              <a:off x="912" y="2448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3494" name="Oval 10"/>
            <p:cNvSpPr>
              <a:spLocks noChangeArrowheads="1"/>
            </p:cNvSpPr>
            <p:nvPr/>
          </p:nvSpPr>
          <p:spPr bwMode="auto">
            <a:xfrm>
              <a:off x="4896" y="2448"/>
              <a:ext cx="288" cy="288"/>
            </a:xfrm>
            <a:prstGeom prst="ellipse">
              <a:avLst/>
            </a:prstGeom>
            <a:noFill/>
            <a:ln w="57150" cap="sq" cmpd="thickThin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3495" name="Line 11"/>
            <p:cNvSpPr>
              <a:spLocks noChangeShapeType="1"/>
            </p:cNvSpPr>
            <p:nvPr/>
          </p:nvSpPr>
          <p:spPr bwMode="auto">
            <a:xfrm>
              <a:off x="1200" y="2592"/>
              <a:ext cx="384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496" name="Rectangle 12"/>
            <p:cNvSpPr>
              <a:spLocks noChangeArrowheads="1"/>
            </p:cNvSpPr>
            <p:nvPr/>
          </p:nvSpPr>
          <p:spPr bwMode="auto">
            <a:xfrm>
              <a:off x="1200" y="230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3497" name="Oval 13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498" name="Freeform 14"/>
            <p:cNvSpPr>
              <a:spLocks/>
            </p:cNvSpPr>
            <p:nvPr/>
          </p:nvSpPr>
          <p:spPr bwMode="auto">
            <a:xfrm>
              <a:off x="1520" y="2104"/>
              <a:ext cx="424" cy="392"/>
            </a:xfrm>
            <a:custGeom>
              <a:avLst/>
              <a:gdLst>
                <a:gd name="T0" fmla="*/ 304 w 424"/>
                <a:gd name="T1" fmla="*/ 392 h 392"/>
                <a:gd name="T2" fmla="*/ 400 w 424"/>
                <a:gd name="T3" fmla="*/ 296 h 392"/>
                <a:gd name="T4" fmla="*/ 400 w 424"/>
                <a:gd name="T5" fmla="*/ 104 h 392"/>
                <a:gd name="T6" fmla="*/ 256 w 424"/>
                <a:gd name="T7" fmla="*/ 8 h 392"/>
                <a:gd name="T8" fmla="*/ 64 w 424"/>
                <a:gd name="T9" fmla="*/ 56 h 392"/>
                <a:gd name="T10" fmla="*/ 16 w 424"/>
                <a:gd name="T11" fmla="*/ 152 h 392"/>
                <a:gd name="T12" fmla="*/ 16 w 424"/>
                <a:gd name="T13" fmla="*/ 296 h 392"/>
                <a:gd name="T14" fmla="*/ 112 w 424"/>
                <a:gd name="T15" fmla="*/ 392 h 3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4"/>
                <a:gd name="T25" fmla="*/ 0 h 392"/>
                <a:gd name="T26" fmla="*/ 424 w 424"/>
                <a:gd name="T27" fmla="*/ 392 h 3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4" h="392">
                  <a:moveTo>
                    <a:pt x="304" y="392"/>
                  </a:moveTo>
                  <a:cubicBezTo>
                    <a:pt x="344" y="368"/>
                    <a:pt x="384" y="344"/>
                    <a:pt x="400" y="296"/>
                  </a:cubicBezTo>
                  <a:cubicBezTo>
                    <a:pt x="416" y="248"/>
                    <a:pt x="424" y="152"/>
                    <a:pt x="400" y="104"/>
                  </a:cubicBezTo>
                  <a:cubicBezTo>
                    <a:pt x="376" y="56"/>
                    <a:pt x="312" y="16"/>
                    <a:pt x="256" y="8"/>
                  </a:cubicBezTo>
                  <a:cubicBezTo>
                    <a:pt x="200" y="0"/>
                    <a:pt x="104" y="32"/>
                    <a:pt x="64" y="56"/>
                  </a:cubicBezTo>
                  <a:cubicBezTo>
                    <a:pt x="24" y="80"/>
                    <a:pt x="24" y="112"/>
                    <a:pt x="16" y="152"/>
                  </a:cubicBezTo>
                  <a:cubicBezTo>
                    <a:pt x="8" y="192"/>
                    <a:pt x="0" y="256"/>
                    <a:pt x="16" y="296"/>
                  </a:cubicBezTo>
                  <a:cubicBezTo>
                    <a:pt x="32" y="336"/>
                    <a:pt x="72" y="364"/>
                    <a:pt x="112" y="392"/>
                  </a:cubicBez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499" name="Freeform 15"/>
            <p:cNvSpPr>
              <a:spLocks/>
            </p:cNvSpPr>
            <p:nvPr/>
          </p:nvSpPr>
          <p:spPr bwMode="auto">
            <a:xfrm>
              <a:off x="1480" y="2640"/>
              <a:ext cx="440" cy="344"/>
            </a:xfrm>
            <a:custGeom>
              <a:avLst/>
              <a:gdLst>
                <a:gd name="T0" fmla="*/ 392 w 440"/>
                <a:gd name="T1" fmla="*/ 0 h 344"/>
                <a:gd name="T2" fmla="*/ 440 w 440"/>
                <a:gd name="T3" fmla="*/ 96 h 344"/>
                <a:gd name="T4" fmla="*/ 392 w 440"/>
                <a:gd name="T5" fmla="*/ 240 h 344"/>
                <a:gd name="T6" fmla="*/ 200 w 440"/>
                <a:gd name="T7" fmla="*/ 336 h 344"/>
                <a:gd name="T8" fmla="*/ 56 w 440"/>
                <a:gd name="T9" fmla="*/ 288 h 344"/>
                <a:gd name="T10" fmla="*/ 8 w 440"/>
                <a:gd name="T11" fmla="*/ 144 h 344"/>
                <a:gd name="T12" fmla="*/ 104 w 440"/>
                <a:gd name="T13" fmla="*/ 48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"/>
                <a:gd name="T22" fmla="*/ 0 h 344"/>
                <a:gd name="T23" fmla="*/ 440 w 440"/>
                <a:gd name="T24" fmla="*/ 344 h 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" h="344">
                  <a:moveTo>
                    <a:pt x="392" y="0"/>
                  </a:moveTo>
                  <a:cubicBezTo>
                    <a:pt x="416" y="28"/>
                    <a:pt x="440" y="56"/>
                    <a:pt x="440" y="96"/>
                  </a:cubicBezTo>
                  <a:cubicBezTo>
                    <a:pt x="440" y="136"/>
                    <a:pt x="432" y="200"/>
                    <a:pt x="392" y="240"/>
                  </a:cubicBezTo>
                  <a:cubicBezTo>
                    <a:pt x="352" y="280"/>
                    <a:pt x="256" y="328"/>
                    <a:pt x="200" y="336"/>
                  </a:cubicBezTo>
                  <a:cubicBezTo>
                    <a:pt x="144" y="344"/>
                    <a:pt x="88" y="320"/>
                    <a:pt x="56" y="288"/>
                  </a:cubicBezTo>
                  <a:cubicBezTo>
                    <a:pt x="24" y="256"/>
                    <a:pt x="0" y="184"/>
                    <a:pt x="8" y="144"/>
                  </a:cubicBezTo>
                  <a:cubicBezTo>
                    <a:pt x="16" y="104"/>
                    <a:pt x="60" y="76"/>
                    <a:pt x="104" y="48"/>
                  </a:cubicBez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00" name="Line 16"/>
            <p:cNvSpPr>
              <a:spLocks noChangeShapeType="1"/>
            </p:cNvSpPr>
            <p:nvPr/>
          </p:nvSpPr>
          <p:spPr bwMode="auto">
            <a:xfrm>
              <a:off x="1872" y="2592"/>
              <a:ext cx="384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01" name="Oval 17"/>
            <p:cNvSpPr>
              <a:spLocks noChangeArrowheads="1"/>
            </p:cNvSpPr>
            <p:nvPr/>
          </p:nvSpPr>
          <p:spPr bwMode="auto">
            <a:xfrm>
              <a:off x="2256" y="2448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02" name="Oval 18"/>
            <p:cNvSpPr>
              <a:spLocks noChangeArrowheads="1"/>
            </p:cNvSpPr>
            <p:nvPr/>
          </p:nvSpPr>
          <p:spPr bwMode="auto">
            <a:xfrm>
              <a:off x="2880" y="2784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503" name="Oval 19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04" name="Oval 20"/>
            <p:cNvSpPr>
              <a:spLocks noChangeArrowheads="1"/>
            </p:cNvSpPr>
            <p:nvPr/>
          </p:nvSpPr>
          <p:spPr bwMode="auto">
            <a:xfrm>
              <a:off x="2880" y="2016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05" name="Oval 21"/>
            <p:cNvSpPr>
              <a:spLocks noChangeArrowheads="1"/>
            </p:cNvSpPr>
            <p:nvPr/>
          </p:nvSpPr>
          <p:spPr bwMode="auto">
            <a:xfrm>
              <a:off x="4224" y="2448"/>
              <a:ext cx="288" cy="288"/>
            </a:xfrm>
            <a:prstGeom prst="ellips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06" name="Freeform 22"/>
            <p:cNvSpPr>
              <a:spLocks/>
            </p:cNvSpPr>
            <p:nvPr/>
          </p:nvSpPr>
          <p:spPr bwMode="auto">
            <a:xfrm>
              <a:off x="4168" y="2104"/>
              <a:ext cx="424" cy="392"/>
            </a:xfrm>
            <a:custGeom>
              <a:avLst/>
              <a:gdLst>
                <a:gd name="T0" fmla="*/ 304 w 424"/>
                <a:gd name="T1" fmla="*/ 392 h 392"/>
                <a:gd name="T2" fmla="*/ 400 w 424"/>
                <a:gd name="T3" fmla="*/ 296 h 392"/>
                <a:gd name="T4" fmla="*/ 400 w 424"/>
                <a:gd name="T5" fmla="*/ 104 h 392"/>
                <a:gd name="T6" fmla="*/ 256 w 424"/>
                <a:gd name="T7" fmla="*/ 8 h 392"/>
                <a:gd name="T8" fmla="*/ 64 w 424"/>
                <a:gd name="T9" fmla="*/ 56 h 392"/>
                <a:gd name="T10" fmla="*/ 16 w 424"/>
                <a:gd name="T11" fmla="*/ 152 h 392"/>
                <a:gd name="T12" fmla="*/ 16 w 424"/>
                <a:gd name="T13" fmla="*/ 296 h 392"/>
                <a:gd name="T14" fmla="*/ 112 w 424"/>
                <a:gd name="T15" fmla="*/ 392 h 3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4"/>
                <a:gd name="T25" fmla="*/ 0 h 392"/>
                <a:gd name="T26" fmla="*/ 424 w 424"/>
                <a:gd name="T27" fmla="*/ 392 h 3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4" h="392">
                  <a:moveTo>
                    <a:pt x="304" y="392"/>
                  </a:moveTo>
                  <a:cubicBezTo>
                    <a:pt x="344" y="368"/>
                    <a:pt x="384" y="344"/>
                    <a:pt x="400" y="296"/>
                  </a:cubicBezTo>
                  <a:cubicBezTo>
                    <a:pt x="416" y="248"/>
                    <a:pt x="424" y="152"/>
                    <a:pt x="400" y="104"/>
                  </a:cubicBezTo>
                  <a:cubicBezTo>
                    <a:pt x="376" y="56"/>
                    <a:pt x="312" y="16"/>
                    <a:pt x="256" y="8"/>
                  </a:cubicBezTo>
                  <a:cubicBezTo>
                    <a:pt x="200" y="0"/>
                    <a:pt x="104" y="32"/>
                    <a:pt x="64" y="56"/>
                  </a:cubicBezTo>
                  <a:cubicBezTo>
                    <a:pt x="24" y="80"/>
                    <a:pt x="24" y="112"/>
                    <a:pt x="16" y="152"/>
                  </a:cubicBezTo>
                  <a:cubicBezTo>
                    <a:pt x="8" y="192"/>
                    <a:pt x="0" y="256"/>
                    <a:pt x="16" y="296"/>
                  </a:cubicBezTo>
                  <a:cubicBezTo>
                    <a:pt x="32" y="336"/>
                    <a:pt x="72" y="364"/>
                    <a:pt x="112" y="392"/>
                  </a:cubicBez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07" name="Freeform 23"/>
            <p:cNvSpPr>
              <a:spLocks/>
            </p:cNvSpPr>
            <p:nvPr/>
          </p:nvSpPr>
          <p:spPr bwMode="auto">
            <a:xfrm>
              <a:off x="4128" y="2640"/>
              <a:ext cx="440" cy="344"/>
            </a:xfrm>
            <a:custGeom>
              <a:avLst/>
              <a:gdLst>
                <a:gd name="T0" fmla="*/ 392 w 440"/>
                <a:gd name="T1" fmla="*/ 0 h 344"/>
                <a:gd name="T2" fmla="*/ 440 w 440"/>
                <a:gd name="T3" fmla="*/ 96 h 344"/>
                <a:gd name="T4" fmla="*/ 392 w 440"/>
                <a:gd name="T5" fmla="*/ 240 h 344"/>
                <a:gd name="T6" fmla="*/ 200 w 440"/>
                <a:gd name="T7" fmla="*/ 336 h 344"/>
                <a:gd name="T8" fmla="*/ 56 w 440"/>
                <a:gd name="T9" fmla="*/ 288 h 344"/>
                <a:gd name="T10" fmla="*/ 8 w 440"/>
                <a:gd name="T11" fmla="*/ 144 h 344"/>
                <a:gd name="T12" fmla="*/ 104 w 440"/>
                <a:gd name="T13" fmla="*/ 48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"/>
                <a:gd name="T22" fmla="*/ 0 h 344"/>
                <a:gd name="T23" fmla="*/ 440 w 440"/>
                <a:gd name="T24" fmla="*/ 344 h 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" h="344">
                  <a:moveTo>
                    <a:pt x="392" y="0"/>
                  </a:moveTo>
                  <a:cubicBezTo>
                    <a:pt x="416" y="28"/>
                    <a:pt x="440" y="56"/>
                    <a:pt x="440" y="96"/>
                  </a:cubicBezTo>
                  <a:cubicBezTo>
                    <a:pt x="440" y="136"/>
                    <a:pt x="432" y="200"/>
                    <a:pt x="392" y="240"/>
                  </a:cubicBezTo>
                  <a:cubicBezTo>
                    <a:pt x="352" y="280"/>
                    <a:pt x="256" y="328"/>
                    <a:pt x="200" y="336"/>
                  </a:cubicBezTo>
                  <a:cubicBezTo>
                    <a:pt x="144" y="344"/>
                    <a:pt x="88" y="320"/>
                    <a:pt x="56" y="288"/>
                  </a:cubicBezTo>
                  <a:cubicBezTo>
                    <a:pt x="24" y="256"/>
                    <a:pt x="0" y="184"/>
                    <a:pt x="8" y="144"/>
                  </a:cubicBezTo>
                  <a:cubicBezTo>
                    <a:pt x="16" y="104"/>
                    <a:pt x="60" y="76"/>
                    <a:pt x="104" y="48"/>
                  </a:cubicBez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08" name="Line 24"/>
            <p:cNvSpPr>
              <a:spLocks noChangeShapeType="1"/>
            </p:cNvSpPr>
            <p:nvPr/>
          </p:nvSpPr>
          <p:spPr bwMode="auto">
            <a:xfrm flipV="1">
              <a:off x="2496" y="2208"/>
              <a:ext cx="384" cy="28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09" name="Line 25"/>
            <p:cNvSpPr>
              <a:spLocks noChangeShapeType="1"/>
            </p:cNvSpPr>
            <p:nvPr/>
          </p:nvSpPr>
          <p:spPr bwMode="auto">
            <a:xfrm>
              <a:off x="2496" y="2688"/>
              <a:ext cx="384" cy="192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10" name="Line 26"/>
            <p:cNvSpPr>
              <a:spLocks noChangeShapeType="1"/>
            </p:cNvSpPr>
            <p:nvPr/>
          </p:nvSpPr>
          <p:spPr bwMode="auto">
            <a:xfrm>
              <a:off x="3168" y="2208"/>
              <a:ext cx="432" cy="28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11" name="Line 27"/>
            <p:cNvSpPr>
              <a:spLocks noChangeShapeType="1"/>
            </p:cNvSpPr>
            <p:nvPr/>
          </p:nvSpPr>
          <p:spPr bwMode="auto">
            <a:xfrm flipV="1">
              <a:off x="3168" y="2736"/>
              <a:ext cx="432" cy="192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12" name="Line 28"/>
            <p:cNvSpPr>
              <a:spLocks noChangeShapeType="1"/>
            </p:cNvSpPr>
            <p:nvPr/>
          </p:nvSpPr>
          <p:spPr bwMode="auto">
            <a:xfrm>
              <a:off x="3840" y="2592"/>
              <a:ext cx="384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13" name="Line 29"/>
            <p:cNvSpPr>
              <a:spLocks noChangeShapeType="1"/>
            </p:cNvSpPr>
            <p:nvPr/>
          </p:nvSpPr>
          <p:spPr bwMode="auto">
            <a:xfrm>
              <a:off x="4512" y="2592"/>
              <a:ext cx="384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14" name="Rectangle 30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63515" name="Rectangle 31"/>
            <p:cNvSpPr>
              <a:spLocks noChangeArrowheads="1"/>
            </p:cNvSpPr>
            <p:nvPr/>
          </p:nvSpPr>
          <p:spPr bwMode="auto">
            <a:xfrm>
              <a:off x="1632" y="2928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63516" name="Rectangle 32"/>
            <p:cNvSpPr>
              <a:spLocks noChangeArrowheads="1"/>
            </p:cNvSpPr>
            <p:nvPr/>
          </p:nvSpPr>
          <p:spPr bwMode="auto">
            <a:xfrm>
              <a:off x="1920" y="230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3517" name="Rectangle 33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3518" name="Rectangle 34"/>
            <p:cNvSpPr>
              <a:spLocks noChangeArrowheads="1"/>
            </p:cNvSpPr>
            <p:nvPr/>
          </p:nvSpPr>
          <p:spPr bwMode="auto">
            <a:xfrm>
              <a:off x="4560" y="2352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3519" name="Rectangle 35"/>
            <p:cNvSpPr>
              <a:spLocks noChangeArrowheads="1"/>
            </p:cNvSpPr>
            <p:nvPr/>
          </p:nvSpPr>
          <p:spPr bwMode="auto">
            <a:xfrm>
              <a:off x="4272" y="182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63520" name="Rectangle 36"/>
            <p:cNvSpPr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63521" name="Rectangle 37"/>
            <p:cNvSpPr>
              <a:spLocks noChangeArrowheads="1"/>
            </p:cNvSpPr>
            <p:nvPr/>
          </p:nvSpPr>
          <p:spPr bwMode="auto">
            <a:xfrm>
              <a:off x="2496" y="206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63522" name="Rectangle 38"/>
            <p:cNvSpPr>
              <a:spLocks noChangeArrowheads="1"/>
            </p:cNvSpPr>
            <p:nvPr/>
          </p:nvSpPr>
          <p:spPr bwMode="auto">
            <a:xfrm>
              <a:off x="2496" y="2736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63523" name="Rectangle 39"/>
            <p:cNvSpPr>
              <a:spLocks noChangeArrowheads="1"/>
            </p:cNvSpPr>
            <p:nvPr/>
          </p:nvSpPr>
          <p:spPr bwMode="auto">
            <a:xfrm>
              <a:off x="3264" y="206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63524" name="Rectangle 40"/>
            <p:cNvSpPr>
              <a:spLocks noChangeArrowheads="1"/>
            </p:cNvSpPr>
            <p:nvPr/>
          </p:nvSpPr>
          <p:spPr bwMode="auto">
            <a:xfrm>
              <a:off x="3312" y="2784"/>
              <a:ext cx="288" cy="288"/>
            </a:xfrm>
            <a:prstGeom prst="rect">
              <a:avLst/>
            </a:prstGeom>
            <a:noFill/>
            <a:ln w="15875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为下面的正则表达式构建</a:t>
            </a:r>
            <a:r>
              <a:rPr lang="en-US" altLang="zh-CN" dirty="0"/>
              <a:t>NFA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ab|a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(ab)*a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l(</a:t>
            </a:r>
            <a:r>
              <a:rPr lang="en-US" altLang="zh-CN" dirty="0" err="1"/>
              <a:t>d|l</a:t>
            </a:r>
            <a:r>
              <a:rPr lang="en-US" altLang="zh-CN" dirty="0"/>
              <a:t>)*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 err="1"/>
              <a:t>a|b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en-US" altLang="zh-CN" dirty="0" err="1"/>
              <a:t>abb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确定化为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3025"/>
            <a:ext cx="8229600" cy="475027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定义：对于任何两个有限自动机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M’</a:t>
            </a:r>
            <a:r>
              <a:rPr lang="zh-CN" altLang="en-US" dirty="0"/>
              <a:t>，如果</a:t>
            </a:r>
            <a:r>
              <a:rPr lang="en-US" altLang="zh-CN" dirty="0"/>
              <a:t>L(M)=L(M’)</a:t>
            </a:r>
            <a:r>
              <a:rPr lang="zh-CN" altLang="en-US" dirty="0"/>
              <a:t>，则称</a:t>
            </a:r>
            <a:r>
              <a:rPr lang="en-US" altLang="zh-CN" dirty="0"/>
              <a:t>M</a:t>
            </a:r>
            <a:r>
              <a:rPr lang="zh-CN" altLang="en-US" dirty="0"/>
              <a:t>与</a:t>
            </a:r>
            <a:r>
              <a:rPr lang="en-US" altLang="zh-CN" dirty="0"/>
              <a:t>M’</a:t>
            </a:r>
            <a:r>
              <a:rPr lang="zh-CN" altLang="en-US" dirty="0"/>
              <a:t>等价。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自动机理论中一个重要的结论：判定两个自动机等价性的算法是存在的。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对于每个</a:t>
            </a:r>
            <a:r>
              <a:rPr lang="en-US" altLang="zh-CN" dirty="0"/>
              <a:t>NFA M</a:t>
            </a:r>
            <a:r>
              <a:rPr lang="zh-CN" altLang="en-US" dirty="0"/>
              <a:t>存在一个</a:t>
            </a:r>
            <a:r>
              <a:rPr lang="en-US" altLang="zh-CN" dirty="0"/>
              <a:t>DFA M’</a:t>
            </a:r>
            <a:r>
              <a:rPr lang="zh-CN" altLang="en-US" dirty="0"/>
              <a:t>，使得 </a:t>
            </a:r>
            <a:r>
              <a:rPr lang="en-US" altLang="zh-CN" dirty="0"/>
              <a:t>L(M)=L(M’)</a:t>
            </a:r>
            <a:r>
              <a:rPr lang="zh-CN" altLang="en-US" dirty="0"/>
              <a:t>。亦即</a:t>
            </a:r>
            <a:r>
              <a:rPr lang="en-US" altLang="zh-CN" dirty="0"/>
              <a:t>DFA</a:t>
            </a:r>
            <a:r>
              <a:rPr lang="zh-CN" altLang="en-US" dirty="0"/>
              <a:t>与</a:t>
            </a:r>
            <a:r>
              <a:rPr lang="en-US" altLang="zh-CN" dirty="0"/>
              <a:t>NFA</a:t>
            </a:r>
            <a:r>
              <a:rPr lang="zh-CN" altLang="en-US" dirty="0"/>
              <a:t>描述能力相同。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确定化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82227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NFA-&gt;DFA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消除</a:t>
            </a:r>
            <a:r>
              <a:rPr kumimoji="1" lang="zh-CN" altLang="en-US" dirty="0">
                <a:sym typeface="Symbol" pitchFamily="18" charset="2"/>
              </a:rPr>
              <a:t>连接</a:t>
            </a:r>
            <a:endParaRPr kumimoji="1" lang="en-US" altLang="zh-CN" dirty="0"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sym typeface="Symbol" pitchFamily="18" charset="2"/>
              </a:rPr>
              <a:t>消除多重转换</a:t>
            </a:r>
            <a:endParaRPr kumimoji="1" lang="en-US" altLang="zh-CN" dirty="0">
              <a:sym typeface="Symbol" pitchFamily="18" charset="2"/>
            </a:endParaRPr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dirty="0"/>
              <a:t>设</a:t>
            </a:r>
            <a:r>
              <a:rPr kumimoji="1" lang="en-US" altLang="zh-CN" dirty="0"/>
              <a:t>I</a:t>
            </a:r>
            <a:r>
              <a:rPr kumimoji="1" lang="zh-CN" altLang="en-US" dirty="0"/>
              <a:t>是状态集的一个子集，定义</a:t>
            </a:r>
            <a:r>
              <a:rPr kumimoji="1" lang="en-US" altLang="zh-CN" dirty="0"/>
              <a:t>I</a:t>
            </a:r>
            <a:r>
              <a:rPr kumimoji="1" lang="zh-CN" altLang="en-US" dirty="0"/>
              <a:t>的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en-US" altLang="zh-CN" dirty="0"/>
              <a:t>-</a:t>
            </a:r>
            <a:r>
              <a:rPr kumimoji="1" lang="zh-CN" altLang="en-US" dirty="0"/>
              <a:t>闭包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en-US" altLang="zh-CN" dirty="0">
                <a:sym typeface="Symbol" pitchFamily="18" charset="2"/>
              </a:rPr>
              <a:t>-closure(I)</a:t>
            </a:r>
            <a:r>
              <a:rPr kumimoji="1" lang="zh-CN" altLang="en-US" dirty="0"/>
              <a:t>为</a:t>
            </a:r>
            <a:r>
              <a:rPr kumimoji="1" lang="en-US" altLang="zh-CN" dirty="0"/>
              <a:t>: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</a:t>
            </a:r>
            <a:r>
              <a:rPr kumimoji="1" lang="zh-CN" altLang="en-US" dirty="0"/>
              <a:t>若</a:t>
            </a:r>
            <a:r>
              <a:rPr kumimoji="1" lang="en-US" altLang="zh-CN" dirty="0" err="1"/>
              <a:t>s</a:t>
            </a:r>
            <a:r>
              <a:rPr kumimoji="1" lang="en-US" altLang="zh-CN" dirty="0" err="1">
                <a:sym typeface="Symbol" pitchFamily="18" charset="2"/>
              </a:rPr>
              <a:t>I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s</a:t>
            </a:r>
            <a:r>
              <a:rPr kumimoji="1" lang="en-US" altLang="zh-CN" dirty="0">
                <a:sym typeface="Symbol" pitchFamily="18" charset="2"/>
              </a:rPr>
              <a:t>-closure(I)</a:t>
            </a:r>
            <a:r>
              <a:rPr kumimoji="1" lang="zh-CN" altLang="en-US" dirty="0">
                <a:sym typeface="Symbol" pitchFamily="18" charset="2"/>
              </a:rPr>
              <a:t>；</a:t>
            </a:r>
            <a:endParaRPr kumimoji="1" lang="zh-CN" altLang="en-US" dirty="0"/>
          </a:p>
          <a:p>
            <a:pPr>
              <a:lnSpc>
                <a:spcPct val="150000"/>
              </a:lnSpc>
              <a:defRPr/>
            </a:pPr>
            <a:r>
              <a:rPr kumimoji="1" lang="zh-CN" altLang="en-US" dirty="0"/>
              <a:t>  </a:t>
            </a:r>
            <a:r>
              <a:rPr kumimoji="1" lang="en-US" altLang="zh-CN" dirty="0"/>
              <a:t>ii) </a:t>
            </a:r>
            <a:r>
              <a:rPr kumimoji="1" lang="zh-CN" altLang="en-US" dirty="0"/>
              <a:t>若</a:t>
            </a:r>
            <a:r>
              <a:rPr kumimoji="1" lang="en-US" altLang="zh-CN" dirty="0" err="1"/>
              <a:t>s</a:t>
            </a:r>
            <a:r>
              <a:rPr kumimoji="1" lang="en-US" altLang="zh-CN" dirty="0" err="1">
                <a:sym typeface="Symbol" pitchFamily="18" charset="2"/>
              </a:rPr>
              <a:t>I</a:t>
            </a:r>
            <a:r>
              <a:rPr kumimoji="1" lang="zh-CN" altLang="en-US" dirty="0">
                <a:sym typeface="Symbol" pitchFamily="18" charset="2"/>
              </a:rPr>
              <a:t>，</a:t>
            </a:r>
            <a:r>
              <a:rPr kumimoji="1" lang="zh-CN" altLang="en-US" dirty="0"/>
              <a:t>则从</a:t>
            </a:r>
            <a:r>
              <a:rPr kumimoji="1" lang="en-US" altLang="zh-CN" dirty="0"/>
              <a:t>s</a:t>
            </a:r>
            <a:r>
              <a:rPr kumimoji="1" lang="zh-CN" altLang="en-US" dirty="0"/>
              <a:t>出发经过任意条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zh-CN" altLang="en-US" dirty="0"/>
              <a:t>弧而能到达的任何状态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都属于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en-US" altLang="zh-CN" dirty="0">
                <a:sym typeface="Symbol" pitchFamily="18" charset="2"/>
              </a:rPr>
              <a:t>-closure(I),</a:t>
            </a:r>
            <a:r>
              <a:rPr kumimoji="1" lang="en-US" altLang="zh-CN" dirty="0"/>
              <a:t>  </a:t>
            </a:r>
            <a:r>
              <a:rPr kumimoji="1" lang="zh-CN" altLang="en-US" dirty="0"/>
              <a:t>即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dirty="0"/>
              <a:t>  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en-US" altLang="zh-CN" dirty="0">
                <a:sym typeface="Symbol" pitchFamily="18" charset="2"/>
              </a:rPr>
              <a:t>-closure(I)=I{s’|</a:t>
            </a:r>
            <a:r>
              <a:rPr kumimoji="1" lang="zh-CN" altLang="en-US" dirty="0"/>
              <a:t>从某个</a:t>
            </a:r>
            <a:r>
              <a:rPr kumimoji="1" lang="en-US" altLang="zh-CN" dirty="0" err="1"/>
              <a:t>s</a:t>
            </a:r>
            <a:r>
              <a:rPr kumimoji="1" lang="en-US" altLang="zh-CN" dirty="0" err="1">
                <a:sym typeface="Symbol" pitchFamily="18" charset="2"/>
              </a:rPr>
              <a:t>I</a:t>
            </a:r>
            <a:r>
              <a:rPr kumimoji="1" lang="zh-CN" altLang="en-US" dirty="0"/>
              <a:t>出发经过任意条</a:t>
            </a:r>
            <a:r>
              <a:rPr kumimoji="1" lang="zh-CN" altLang="en-US" dirty="0">
                <a:sym typeface="Symbol" pitchFamily="18" charset="2"/>
              </a:rPr>
              <a:t></a:t>
            </a:r>
            <a:r>
              <a:rPr kumimoji="1" lang="zh-CN" altLang="en-US" dirty="0"/>
              <a:t>弧能到达</a:t>
            </a:r>
            <a:r>
              <a:rPr kumimoji="1" lang="en-US" altLang="zh-CN" dirty="0"/>
              <a:t>s’</a:t>
            </a:r>
            <a:r>
              <a:rPr kumimoji="1" lang="en-US" altLang="zh-CN" dirty="0">
                <a:sym typeface="Symbol" pitchFamily="18" charset="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确定化</a:t>
            </a:r>
            <a:r>
              <a:rPr lang="en-US" altLang="zh-CN" dirty="0"/>
              <a:t>——</a:t>
            </a:r>
            <a:r>
              <a:rPr lang="zh-CN" altLang="en-US" dirty="0"/>
              <a:t>子集法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0708B0BC-EBF7-47E2-8BAA-3695DC82942D}"/>
              </a:ext>
            </a:extLst>
          </p:cNvPr>
          <p:cNvSpPr txBox="1">
            <a:spLocks/>
          </p:cNvSpPr>
          <p:nvPr/>
        </p:nvSpPr>
        <p:spPr bwMode="auto">
          <a:xfrm>
            <a:off x="323528" y="1196752"/>
            <a:ext cx="8568952" cy="5400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115616" y="1196752"/>
            <a:ext cx="5751810" cy="2075086"/>
            <a:chOff x="3068" y="5496"/>
            <a:chExt cx="5752" cy="2340"/>
          </a:xfrm>
          <a:noFill/>
        </p:grpSpPr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3068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594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630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a</a:t>
              </a:r>
            </a:p>
            <a:p>
              <a:pPr algn="l"/>
              <a:endParaRPr lang="en-US" altLang="zh-CN"/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540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2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684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3</a:t>
              </a: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 rot="10800000">
              <a:off x="5760" y="5964"/>
              <a:ext cx="1260" cy="624"/>
              <a:chOff x="2149" y="4014"/>
              <a:chExt cx="2978" cy="546"/>
            </a:xfrm>
            <a:grpFill/>
          </p:grpSpPr>
          <p:sp>
            <p:nvSpPr>
              <p:cNvPr id="24" name="Arc 34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8280" y="6432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738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450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396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1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6300" y="549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4320" y="6744"/>
              <a:ext cx="4140" cy="1092"/>
              <a:chOff x="2149" y="4014"/>
              <a:chExt cx="2978" cy="546"/>
            </a:xfrm>
            <a:grpFill/>
          </p:grpSpPr>
          <p:sp>
            <p:nvSpPr>
              <p:cNvPr id="22" name="Arc 42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6300" y="721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486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774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8460" y="65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4</a:t>
              </a:r>
            </a:p>
            <a:p>
              <a:pPr algn="l"/>
              <a:endParaRPr lang="en-US" altLang="zh-CN"/>
            </a:p>
          </p:txBody>
        </p:sp>
      </p:grp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683568" y="3501008"/>
          <a:ext cx="7745413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Microsoft Word 97-2003" r:id="rId4" imgW="6171702" imgH="2179383" progId="Word.Document.8">
                  <p:embed/>
                </p:oleObj>
              </mc:Choice>
              <mc:Fallback>
                <p:oleObj name="Microsoft Word 97-2003" r:id="rId4" imgW="6171702" imgH="217938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7745413" cy="2728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子集法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子集法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31215"/>
              </p:ext>
            </p:extLst>
          </p:nvPr>
        </p:nvGraphicFramePr>
        <p:xfrm>
          <a:off x="224846" y="1556792"/>
          <a:ext cx="8694308" cy="401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文档" r:id="rId3" imgW="5903747" imgH="2475893" progId="Word.Document.8">
                  <p:embed/>
                </p:oleObj>
              </mc:Choice>
              <mc:Fallback>
                <p:oleObj name="文档" r:id="rId3" imgW="5903747" imgH="247589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46" y="1556792"/>
                        <a:ext cx="8694308" cy="40102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9999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相关数据结构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07694" y="1268760"/>
            <a:ext cx="8252411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{IF, THEN, ELSE, PLUS, MINUS, NUM, ID,</a:t>
            </a:r>
            <a:r>
              <a:rPr lang="en-US" altLang="zh-CN" sz="2400" dirty="0">
                <a:latin typeface="Arial"/>
              </a:rPr>
              <a:t>…</a:t>
            </a:r>
            <a:r>
              <a:rPr lang="en-US" altLang="zh-CN" sz="2400" dirty="0"/>
              <a:t>}</a:t>
            </a:r>
            <a:r>
              <a:rPr lang="en-US" altLang="zh-CN" sz="2400" dirty="0" err="1">
                <a:solidFill>
                  <a:srgbClr val="FF0000"/>
                </a:solidFill>
              </a:rPr>
              <a:t>TokenType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 marL="360363">
              <a:buFontTx/>
              <a:buNone/>
            </a:pPr>
            <a:r>
              <a:rPr lang="en-US" altLang="zh-CN" sz="2400" dirty="0"/>
              <a:t>	{</a:t>
            </a:r>
          </a:p>
          <a:p>
            <a:pPr marL="360363">
              <a:buFontTx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TokenType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tokenval</a:t>
            </a:r>
            <a:r>
              <a:rPr lang="en-US" altLang="zh-CN" sz="2400" dirty="0"/>
              <a:t>;</a:t>
            </a:r>
          </a:p>
          <a:p>
            <a:pPr marL="360363">
              <a:buFontTx/>
              <a:buNone/>
            </a:pPr>
            <a:r>
              <a:rPr lang="en-US" altLang="zh-CN" sz="2400" dirty="0"/>
              <a:t>              union</a:t>
            </a:r>
          </a:p>
          <a:p>
            <a:pPr marL="360363">
              <a:buFontTx/>
              <a:buNone/>
            </a:pPr>
            <a:r>
              <a:rPr lang="en-US" altLang="zh-CN" sz="2400" dirty="0"/>
              <a:t>              {  </a:t>
            </a:r>
          </a:p>
          <a:p>
            <a:pPr marL="360363">
              <a:buFontTx/>
              <a:buNone/>
            </a:pPr>
            <a:r>
              <a:rPr lang="en-US" altLang="zh-CN" sz="2400" dirty="0"/>
              <a:t>                   char * </a:t>
            </a:r>
            <a:r>
              <a:rPr lang="en-US" altLang="zh-CN" sz="2400" dirty="0" err="1"/>
              <a:t>stringval</a:t>
            </a:r>
            <a:r>
              <a:rPr lang="en-US" altLang="zh-CN" sz="2400" dirty="0"/>
              <a:t>;</a:t>
            </a:r>
          </a:p>
          <a:p>
            <a:pPr marL="360363">
              <a:buFontTx/>
              <a:buNone/>
            </a:pPr>
            <a:r>
              <a:rPr lang="en-US" altLang="zh-CN" sz="2400" dirty="0"/>
              <a:t>			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   </a:t>
            </a:r>
            <a:r>
              <a:rPr lang="en-US" altLang="zh-CN" sz="2400" dirty="0" err="1"/>
              <a:t>numval</a:t>
            </a:r>
            <a:r>
              <a:rPr lang="en-US" altLang="zh-CN" sz="2400" dirty="0"/>
              <a:t>; </a:t>
            </a:r>
          </a:p>
          <a:p>
            <a:pPr marL="360363">
              <a:buFontTx/>
              <a:buNone/>
            </a:pPr>
            <a:r>
              <a:rPr lang="en-US" altLang="zh-CN" sz="2400" dirty="0"/>
              <a:t>              } attribute;</a:t>
            </a:r>
          </a:p>
          <a:p>
            <a:pPr marL="360363">
              <a:buFontTx/>
              <a:buNone/>
            </a:pPr>
            <a:r>
              <a:rPr lang="en-US" altLang="zh-CN" sz="2400" dirty="0"/>
              <a:t>	} </a:t>
            </a:r>
            <a:r>
              <a:rPr lang="en-US" altLang="zh-CN" sz="2400" dirty="0" err="1">
                <a:solidFill>
                  <a:srgbClr val="FF0000"/>
                </a:solidFill>
              </a:rPr>
              <a:t>TokenRecord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BD9AC193-11E4-4ADE-BAAA-01D71216C04C}"/>
              </a:ext>
            </a:extLst>
          </p:cNvPr>
          <p:cNvSpPr txBox="1">
            <a:spLocks/>
          </p:cNvSpPr>
          <p:nvPr/>
        </p:nvSpPr>
        <p:spPr bwMode="auto">
          <a:xfrm>
            <a:off x="210010" y="1374758"/>
            <a:ext cx="8682469" cy="514142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</p:txBody>
      </p:sp>
      <p:graphicFrame>
        <p:nvGraphicFramePr>
          <p:cNvPr id="254039" name="Group 87"/>
          <p:cNvGraphicFramePr>
            <a:graphicFrameLocks noGrp="1"/>
          </p:cNvGraphicFramePr>
          <p:nvPr>
            <p:ph idx="4294967295"/>
          </p:nvPr>
        </p:nvGraphicFramePr>
        <p:xfrm>
          <a:off x="539552" y="3789040"/>
          <a:ext cx="3528392" cy="1872209"/>
        </p:xfrm>
        <a:graphic>
          <a:graphicData uri="http://schemas.openxmlformats.org/drawingml/2006/table">
            <a:tbl>
              <a:tblPr/>
              <a:tblGrid>
                <a:gridCol w="56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3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S 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-closure of 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0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5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1,2,4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2,3,4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1556792"/>
            <a:ext cx="5688682" cy="1944663"/>
            <a:chOff x="3068" y="5496"/>
            <a:chExt cx="5752" cy="2340"/>
          </a:xfrm>
          <a:noFill/>
        </p:grpSpPr>
        <p:sp>
          <p:nvSpPr>
            <p:cNvPr id="253957" name="Line 5"/>
            <p:cNvSpPr>
              <a:spLocks noChangeShapeType="1"/>
            </p:cNvSpPr>
            <p:nvPr/>
          </p:nvSpPr>
          <p:spPr bwMode="auto">
            <a:xfrm>
              <a:off x="3068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58" name="Line 6"/>
            <p:cNvSpPr>
              <a:spLocks noChangeShapeType="1"/>
            </p:cNvSpPr>
            <p:nvPr/>
          </p:nvSpPr>
          <p:spPr bwMode="auto">
            <a:xfrm>
              <a:off x="594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630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a</a:t>
              </a:r>
            </a:p>
            <a:p>
              <a:pPr algn="l"/>
              <a:endParaRPr lang="en-US" altLang="zh-CN"/>
            </a:p>
          </p:txBody>
        </p:sp>
        <p:sp>
          <p:nvSpPr>
            <p:cNvPr id="253960" name="Oval 8"/>
            <p:cNvSpPr>
              <a:spLocks noChangeArrowheads="1"/>
            </p:cNvSpPr>
            <p:nvPr/>
          </p:nvSpPr>
          <p:spPr bwMode="auto">
            <a:xfrm>
              <a:off x="540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dirty="0"/>
                <a:t>2</a:t>
              </a:r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684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3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10800000">
              <a:off x="5760" y="5964"/>
              <a:ext cx="1260" cy="624"/>
              <a:chOff x="2149" y="4014"/>
              <a:chExt cx="2978" cy="546"/>
            </a:xfrm>
            <a:grpFill/>
          </p:grpSpPr>
          <p:sp>
            <p:nvSpPr>
              <p:cNvPr id="253963" name="Arc 11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4" name="Line 12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965" name="AutoShape 13"/>
            <p:cNvSpPr>
              <a:spLocks noChangeArrowheads="1"/>
            </p:cNvSpPr>
            <p:nvPr/>
          </p:nvSpPr>
          <p:spPr bwMode="auto">
            <a:xfrm>
              <a:off x="8280" y="6432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738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7" name="Line 15"/>
            <p:cNvSpPr>
              <a:spLocks noChangeShapeType="1"/>
            </p:cNvSpPr>
            <p:nvPr/>
          </p:nvSpPr>
          <p:spPr bwMode="auto">
            <a:xfrm>
              <a:off x="4500" y="6744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8" name="Oval 16"/>
            <p:cNvSpPr>
              <a:spLocks noChangeArrowheads="1"/>
            </p:cNvSpPr>
            <p:nvPr/>
          </p:nvSpPr>
          <p:spPr bwMode="auto">
            <a:xfrm>
              <a:off x="3960" y="6432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1</a:t>
              </a:r>
            </a:p>
          </p:txBody>
        </p:sp>
        <p:sp>
          <p:nvSpPr>
            <p:cNvPr id="253969" name="Rectangle 17"/>
            <p:cNvSpPr>
              <a:spLocks noChangeArrowheads="1"/>
            </p:cNvSpPr>
            <p:nvPr/>
          </p:nvSpPr>
          <p:spPr bwMode="auto">
            <a:xfrm>
              <a:off x="6300" y="549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320" y="6744"/>
              <a:ext cx="4140" cy="1092"/>
              <a:chOff x="2149" y="4014"/>
              <a:chExt cx="2978" cy="546"/>
            </a:xfrm>
            <a:grpFill/>
          </p:grpSpPr>
          <p:sp>
            <p:nvSpPr>
              <p:cNvPr id="253971" name="Arc 19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72" name="Line 20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973" name="Rectangle 21"/>
            <p:cNvSpPr>
              <a:spLocks noChangeArrowheads="1"/>
            </p:cNvSpPr>
            <p:nvPr/>
          </p:nvSpPr>
          <p:spPr bwMode="auto">
            <a:xfrm>
              <a:off x="6300" y="721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dirty="0">
                  <a:sym typeface="Symbol" pitchFamily="18" charset="2"/>
                </a:rPr>
                <a:t></a:t>
              </a:r>
              <a:endParaRPr lang="zh-CN" altLang="en-US" dirty="0"/>
            </a:p>
            <a:p>
              <a:pPr algn="l"/>
              <a:endParaRPr lang="zh-CN" altLang="en-US" dirty="0"/>
            </a:p>
          </p:txBody>
        </p:sp>
        <p:sp>
          <p:nvSpPr>
            <p:cNvPr id="253974" name="Rectangle 22"/>
            <p:cNvSpPr>
              <a:spLocks noChangeArrowheads="1"/>
            </p:cNvSpPr>
            <p:nvPr/>
          </p:nvSpPr>
          <p:spPr bwMode="auto">
            <a:xfrm>
              <a:off x="486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53975" name="Rectangle 23"/>
            <p:cNvSpPr>
              <a:spLocks noChangeArrowheads="1"/>
            </p:cNvSpPr>
            <p:nvPr/>
          </p:nvSpPr>
          <p:spPr bwMode="auto">
            <a:xfrm>
              <a:off x="7740" y="62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53976" name="Rectangle 24"/>
            <p:cNvSpPr>
              <a:spLocks noChangeArrowheads="1"/>
            </p:cNvSpPr>
            <p:nvPr/>
          </p:nvSpPr>
          <p:spPr bwMode="auto">
            <a:xfrm>
              <a:off x="8460" y="65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4</a:t>
              </a:r>
            </a:p>
            <a:p>
              <a:pPr algn="l"/>
              <a:endParaRPr lang="en-US" altLang="zh-CN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4644008" y="4005064"/>
            <a:ext cx="4032448" cy="1629841"/>
            <a:chOff x="1260" y="4872"/>
            <a:chExt cx="5220" cy="1092"/>
          </a:xfrm>
          <a:noFill/>
        </p:grpSpPr>
        <p:sp>
          <p:nvSpPr>
            <p:cNvPr id="254041" name="Line 89"/>
            <p:cNvSpPr>
              <a:spLocks noChangeShapeType="1"/>
            </p:cNvSpPr>
            <p:nvPr/>
          </p:nvSpPr>
          <p:spPr bwMode="auto">
            <a:xfrm>
              <a:off x="1260" y="5652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4042" name="Rectangle 90"/>
            <p:cNvSpPr>
              <a:spLocks noChangeArrowheads="1"/>
            </p:cNvSpPr>
            <p:nvPr/>
          </p:nvSpPr>
          <p:spPr bwMode="auto">
            <a:xfrm>
              <a:off x="3960" y="518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a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254043" name="AutoShape 91"/>
            <p:cNvSpPr>
              <a:spLocks noChangeArrowheads="1"/>
            </p:cNvSpPr>
            <p:nvPr/>
          </p:nvSpPr>
          <p:spPr bwMode="auto">
            <a:xfrm>
              <a:off x="2160" y="5340"/>
              <a:ext cx="14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4044" name="Line 92"/>
            <p:cNvSpPr>
              <a:spLocks noChangeShapeType="1"/>
            </p:cNvSpPr>
            <p:nvPr/>
          </p:nvSpPr>
          <p:spPr bwMode="auto">
            <a:xfrm>
              <a:off x="3600" y="5652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4045" name="AutoShape 93"/>
            <p:cNvSpPr>
              <a:spLocks noChangeArrowheads="1"/>
            </p:cNvSpPr>
            <p:nvPr/>
          </p:nvSpPr>
          <p:spPr bwMode="auto">
            <a:xfrm>
              <a:off x="4500" y="5340"/>
              <a:ext cx="162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6" name="Group 94"/>
            <p:cNvGrpSpPr>
              <a:grpSpLocks/>
            </p:cNvGrpSpPr>
            <p:nvPr/>
          </p:nvGrpSpPr>
          <p:grpSpPr bwMode="auto">
            <a:xfrm rot="3738652">
              <a:off x="5603" y="4849"/>
              <a:ext cx="540" cy="585"/>
              <a:chOff x="4500" y="6003"/>
              <a:chExt cx="540" cy="585"/>
            </a:xfrm>
            <a:grpFill/>
          </p:grpSpPr>
          <p:sp>
            <p:nvSpPr>
              <p:cNvPr id="254047" name="Line 95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54048" name="Arc 96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54049" name="Rectangle 97"/>
            <p:cNvSpPr>
              <a:spLocks noChangeArrowheads="1"/>
            </p:cNvSpPr>
            <p:nvPr/>
          </p:nvSpPr>
          <p:spPr bwMode="auto">
            <a:xfrm>
              <a:off x="6300" y="50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a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254050" name="Rectangle 98"/>
            <p:cNvSpPr>
              <a:spLocks noChangeArrowheads="1"/>
            </p:cNvSpPr>
            <p:nvPr/>
          </p:nvSpPr>
          <p:spPr bwMode="auto">
            <a:xfrm>
              <a:off x="2520" y="549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{1,2,4}</a:t>
              </a:r>
            </a:p>
            <a:p>
              <a:pPr algn="l"/>
              <a:endParaRPr lang="en-US" altLang="zh-CN" sz="1600" dirty="0"/>
            </a:p>
          </p:txBody>
        </p:sp>
        <p:sp>
          <p:nvSpPr>
            <p:cNvPr id="254051" name="Rectangle 99"/>
            <p:cNvSpPr>
              <a:spLocks noChangeArrowheads="1"/>
            </p:cNvSpPr>
            <p:nvPr/>
          </p:nvSpPr>
          <p:spPr bwMode="auto">
            <a:xfrm>
              <a:off x="4860" y="549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{2,3,4}</a:t>
              </a:r>
            </a:p>
            <a:p>
              <a:pPr algn="l"/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4048FFD-BD60-4CA3-ACFB-1112E950A2EF}"/>
              </a:ext>
            </a:extLst>
          </p:cNvPr>
          <p:cNvSpPr txBox="1">
            <a:spLocks/>
          </p:cNvSpPr>
          <p:nvPr/>
        </p:nvSpPr>
        <p:spPr bwMode="auto">
          <a:xfrm>
            <a:off x="316135" y="1268760"/>
            <a:ext cx="8568952" cy="547260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</a:t>
            </a:r>
          </a:p>
        </p:txBody>
      </p:sp>
      <p:graphicFrame>
        <p:nvGraphicFramePr>
          <p:cNvPr id="256144" name="Group 144"/>
          <p:cNvGraphicFramePr>
            <a:graphicFrameLocks noGrp="1"/>
          </p:cNvGraphicFramePr>
          <p:nvPr>
            <p:ph idx="4294967295"/>
          </p:nvPr>
        </p:nvGraphicFramePr>
        <p:xfrm>
          <a:off x="1187624" y="3717032"/>
          <a:ext cx="6264275" cy="1642428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-closure of 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 (S)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0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000" b="0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1,2,6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3,7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3,7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3,4,7,8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5,8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9607" y="1340769"/>
            <a:ext cx="7478777" cy="2159670"/>
            <a:chOff x="360" y="1908"/>
            <a:chExt cx="8640" cy="2496"/>
          </a:xfrm>
          <a:noFill/>
        </p:grpSpPr>
        <p:sp>
          <p:nvSpPr>
            <p:cNvPr id="256005" name="Line 5"/>
            <p:cNvSpPr>
              <a:spLocks noChangeShapeType="1"/>
            </p:cNvSpPr>
            <p:nvPr/>
          </p:nvSpPr>
          <p:spPr bwMode="auto">
            <a:xfrm>
              <a:off x="7740" y="2532"/>
              <a:ext cx="720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6" name="Oval 6"/>
            <p:cNvSpPr>
              <a:spLocks noChangeArrowheads="1"/>
            </p:cNvSpPr>
            <p:nvPr/>
          </p:nvSpPr>
          <p:spPr bwMode="auto">
            <a:xfrm>
              <a:off x="558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4</a:t>
              </a:r>
            </a:p>
          </p:txBody>
        </p:sp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>
              <a:off x="4500" y="2376"/>
              <a:ext cx="10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8" name="Rectangle 8"/>
            <p:cNvSpPr>
              <a:spLocks noChangeArrowheads="1"/>
            </p:cNvSpPr>
            <p:nvPr/>
          </p:nvSpPr>
          <p:spPr bwMode="auto">
            <a:xfrm>
              <a:off x="4860" y="19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56009" name="Rectangle 9"/>
            <p:cNvSpPr>
              <a:spLocks noChangeArrowheads="1"/>
            </p:cNvSpPr>
            <p:nvPr/>
          </p:nvSpPr>
          <p:spPr bwMode="auto">
            <a:xfrm>
              <a:off x="3240" y="19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a</a:t>
              </a:r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396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3</a:t>
              </a:r>
            </a:p>
          </p:txBody>
        </p:sp>
        <p:sp>
          <p:nvSpPr>
            <p:cNvPr id="256011" name="Line 11"/>
            <p:cNvSpPr>
              <a:spLocks noChangeShapeType="1"/>
            </p:cNvSpPr>
            <p:nvPr/>
          </p:nvSpPr>
          <p:spPr bwMode="auto">
            <a:xfrm>
              <a:off x="2880" y="2376"/>
              <a:ext cx="10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234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2</a:t>
              </a:r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 flipV="1">
              <a:off x="1620" y="2376"/>
              <a:ext cx="72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4" name="Rectangle 14"/>
            <p:cNvSpPr>
              <a:spLocks noChangeArrowheads="1"/>
            </p:cNvSpPr>
            <p:nvPr/>
          </p:nvSpPr>
          <p:spPr bwMode="auto">
            <a:xfrm>
              <a:off x="6480" y="19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b</a:t>
              </a:r>
            </a:p>
            <a:p>
              <a:pPr algn="l"/>
              <a:endParaRPr lang="en-US" altLang="zh-CN"/>
            </a:p>
          </p:txBody>
        </p:sp>
        <p:sp>
          <p:nvSpPr>
            <p:cNvPr id="256015" name="Oval 15"/>
            <p:cNvSpPr>
              <a:spLocks noChangeArrowheads="1"/>
            </p:cNvSpPr>
            <p:nvPr/>
          </p:nvSpPr>
          <p:spPr bwMode="auto">
            <a:xfrm>
              <a:off x="108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1</a:t>
              </a:r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>
              <a:off x="360" y="3156"/>
              <a:ext cx="72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8460" y="284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8" name="Oval 18"/>
            <p:cNvSpPr>
              <a:spLocks noChangeArrowheads="1"/>
            </p:cNvSpPr>
            <p:nvPr/>
          </p:nvSpPr>
          <p:spPr bwMode="auto">
            <a:xfrm>
              <a:off x="720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5</a:t>
              </a:r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6120" y="2376"/>
              <a:ext cx="10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>
              <a:off x="1620" y="3312"/>
              <a:ext cx="1800" cy="7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1" name="Oval 21"/>
            <p:cNvSpPr>
              <a:spLocks noChangeArrowheads="1"/>
            </p:cNvSpPr>
            <p:nvPr/>
          </p:nvSpPr>
          <p:spPr bwMode="auto">
            <a:xfrm>
              <a:off x="3420" y="3780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6</a:t>
              </a:r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3960" y="4092"/>
              <a:ext cx="19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3" name="Oval 23"/>
            <p:cNvSpPr>
              <a:spLocks noChangeArrowheads="1"/>
            </p:cNvSpPr>
            <p:nvPr/>
          </p:nvSpPr>
          <p:spPr bwMode="auto">
            <a:xfrm>
              <a:off x="5940" y="3780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7</a:t>
              </a:r>
            </a:p>
          </p:txBody>
        </p:sp>
        <p:sp>
          <p:nvSpPr>
            <p:cNvPr id="256024" name="Line 24"/>
            <p:cNvSpPr>
              <a:spLocks noChangeShapeType="1"/>
            </p:cNvSpPr>
            <p:nvPr/>
          </p:nvSpPr>
          <p:spPr bwMode="auto">
            <a:xfrm flipV="1">
              <a:off x="6480" y="3312"/>
              <a:ext cx="1980" cy="7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5" name="Rectangle 25"/>
            <p:cNvSpPr>
              <a:spLocks noChangeArrowheads="1"/>
            </p:cNvSpPr>
            <p:nvPr/>
          </p:nvSpPr>
          <p:spPr bwMode="auto">
            <a:xfrm>
              <a:off x="1800" y="222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56026" name="Rectangle 26"/>
            <p:cNvSpPr>
              <a:spLocks noChangeArrowheads="1"/>
            </p:cNvSpPr>
            <p:nvPr/>
          </p:nvSpPr>
          <p:spPr bwMode="auto">
            <a:xfrm>
              <a:off x="252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  <p:sp>
          <p:nvSpPr>
            <p:cNvPr id="256027" name="Rectangle 27"/>
            <p:cNvSpPr>
              <a:spLocks noChangeArrowheads="1"/>
            </p:cNvSpPr>
            <p:nvPr/>
          </p:nvSpPr>
          <p:spPr bwMode="auto">
            <a:xfrm>
              <a:off x="738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dirty="0">
                  <a:sym typeface="Symbol" pitchFamily="18" charset="2"/>
                </a:rPr>
                <a:t></a:t>
              </a:r>
              <a:endParaRPr lang="zh-CN" altLang="en-US" dirty="0"/>
            </a:p>
            <a:p>
              <a:pPr algn="l"/>
              <a:endParaRPr lang="zh-CN" altLang="en-US" dirty="0"/>
            </a:p>
          </p:txBody>
        </p:sp>
        <p:sp>
          <p:nvSpPr>
            <p:cNvPr id="256028" name="Rectangle 28"/>
            <p:cNvSpPr>
              <a:spLocks noChangeArrowheads="1"/>
            </p:cNvSpPr>
            <p:nvPr/>
          </p:nvSpPr>
          <p:spPr bwMode="auto">
            <a:xfrm>
              <a:off x="4860" y="346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a</a:t>
              </a:r>
            </a:p>
          </p:txBody>
        </p:sp>
        <p:sp>
          <p:nvSpPr>
            <p:cNvPr id="256029" name="Rectangle 29"/>
            <p:cNvSpPr>
              <a:spLocks noChangeArrowheads="1"/>
            </p:cNvSpPr>
            <p:nvPr/>
          </p:nvSpPr>
          <p:spPr bwMode="auto">
            <a:xfrm>
              <a:off x="8100" y="222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sym typeface="Symbol" pitchFamily="18" charset="2"/>
                </a:rPr>
                <a:t></a:t>
              </a:r>
              <a:endParaRPr lang="zh-CN" altLang="en-US"/>
            </a:p>
            <a:p>
              <a:pPr algn="l"/>
              <a:endParaRPr lang="zh-CN" altLang="en-US"/>
            </a:p>
          </p:txBody>
        </p:sp>
      </p:grp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1619672" y="5517232"/>
            <a:ext cx="5616623" cy="1152128"/>
            <a:chOff x="1080" y="5808"/>
            <a:chExt cx="7020" cy="780"/>
          </a:xfrm>
          <a:noFill/>
        </p:grpSpPr>
        <p:sp>
          <p:nvSpPr>
            <p:cNvPr id="256146" name="Line 146"/>
            <p:cNvSpPr>
              <a:spLocks noChangeShapeType="1"/>
            </p:cNvSpPr>
            <p:nvPr/>
          </p:nvSpPr>
          <p:spPr bwMode="auto">
            <a:xfrm>
              <a:off x="2880" y="627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6147" name="Oval 147"/>
            <p:cNvSpPr>
              <a:spLocks noChangeArrowheads="1"/>
            </p:cNvSpPr>
            <p:nvPr/>
          </p:nvSpPr>
          <p:spPr bwMode="auto">
            <a:xfrm>
              <a:off x="1620" y="5964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zh-CN" sz="1600" noProof="1"/>
                <a:t>{1,2,6}</a:t>
              </a:r>
              <a:endParaRPr lang="en-US" altLang="zh-CN" sz="1600"/>
            </a:p>
          </p:txBody>
        </p:sp>
        <p:sp>
          <p:nvSpPr>
            <p:cNvPr id="256148" name="Rectangle 148"/>
            <p:cNvSpPr>
              <a:spLocks noChangeArrowheads="1"/>
            </p:cNvSpPr>
            <p:nvPr/>
          </p:nvSpPr>
          <p:spPr bwMode="auto">
            <a:xfrm>
              <a:off x="5580" y="58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b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256149" name="AutoShape 149"/>
            <p:cNvSpPr>
              <a:spLocks noChangeArrowheads="1"/>
            </p:cNvSpPr>
            <p:nvPr/>
          </p:nvSpPr>
          <p:spPr bwMode="auto">
            <a:xfrm>
              <a:off x="3780" y="5964"/>
              <a:ext cx="180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6150" name="Line 150"/>
            <p:cNvSpPr>
              <a:spLocks noChangeShapeType="1"/>
            </p:cNvSpPr>
            <p:nvPr/>
          </p:nvSpPr>
          <p:spPr bwMode="auto">
            <a:xfrm>
              <a:off x="5580" y="627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6151" name="AutoShape 151"/>
            <p:cNvSpPr>
              <a:spLocks noChangeArrowheads="1"/>
            </p:cNvSpPr>
            <p:nvPr/>
          </p:nvSpPr>
          <p:spPr bwMode="auto">
            <a:xfrm>
              <a:off x="6480" y="5964"/>
              <a:ext cx="162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6152" name="Rectangle 152"/>
            <p:cNvSpPr>
              <a:spLocks noChangeArrowheads="1"/>
            </p:cNvSpPr>
            <p:nvPr/>
          </p:nvSpPr>
          <p:spPr bwMode="auto">
            <a:xfrm>
              <a:off x="4140" y="6120"/>
              <a:ext cx="90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{3,4,7,8}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256153" name="Rectangle 153"/>
            <p:cNvSpPr>
              <a:spLocks noChangeArrowheads="1"/>
            </p:cNvSpPr>
            <p:nvPr/>
          </p:nvSpPr>
          <p:spPr bwMode="auto">
            <a:xfrm>
              <a:off x="6840" y="612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{5,8}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256154" name="Line 154"/>
            <p:cNvSpPr>
              <a:spLocks noChangeShapeType="1"/>
            </p:cNvSpPr>
            <p:nvPr/>
          </p:nvSpPr>
          <p:spPr bwMode="auto">
            <a:xfrm>
              <a:off x="1080" y="627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6155" name="Rectangle 155"/>
            <p:cNvSpPr>
              <a:spLocks noChangeArrowheads="1"/>
            </p:cNvSpPr>
            <p:nvPr/>
          </p:nvSpPr>
          <p:spPr bwMode="auto">
            <a:xfrm>
              <a:off x="3240" y="58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a</a:t>
              </a:r>
            </a:p>
            <a:p>
              <a:pPr algn="l"/>
              <a:endParaRPr lang="en-US" altLang="zh-CN" sz="1600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内容占位符 2">
            <a:extLst>
              <a:ext uri="{FF2B5EF4-FFF2-40B4-BE49-F238E27FC236}">
                <a16:creationId xmlns:a16="http://schemas.microsoft.com/office/drawing/2014/main" id="{9F697226-EB4F-42E0-8592-2A51A81D40BE}"/>
              </a:ext>
            </a:extLst>
          </p:cNvPr>
          <p:cNvSpPr txBox="1">
            <a:spLocks/>
          </p:cNvSpPr>
          <p:nvPr/>
        </p:nvSpPr>
        <p:spPr bwMode="auto">
          <a:xfrm>
            <a:off x="106933" y="1196751"/>
            <a:ext cx="8929117" cy="560272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</p:txBody>
      </p:sp>
      <p:graphicFrame>
        <p:nvGraphicFramePr>
          <p:cNvPr id="258232" name="Group 18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871003"/>
              </p:ext>
            </p:extLst>
          </p:nvPr>
        </p:nvGraphicFramePr>
        <p:xfrm>
          <a:off x="323527" y="3336776"/>
          <a:ext cx="3744417" cy="1676400"/>
        </p:xfrm>
        <a:graphic>
          <a:graphicData uri="http://schemas.openxmlformats.org/drawingml/2006/table">
            <a:tbl>
              <a:tblPr/>
              <a:tblGrid>
                <a:gridCol w="36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-closure of M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 (S)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600" b="0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letter</a:t>
                      </a:r>
                      <a:endParaRPr kumimoji="0" lang="en-US" altLang="zh-CN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1600" b="0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digit</a:t>
                      </a:r>
                      <a:endParaRPr kumimoji="0" lang="en-US" altLang="zh-CN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2,3,4,5,7,10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4,5,6,7,9,10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4,5,7,8,9,10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648" y="1196752"/>
            <a:ext cx="7489403" cy="2836639"/>
            <a:chOff x="360" y="1128"/>
            <a:chExt cx="10260" cy="3900"/>
          </a:xfrm>
          <a:noFill/>
        </p:grpSpPr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>
              <a:off x="6480" y="237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6660" y="190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letter</a:t>
              </a:r>
            </a:p>
            <a:p>
              <a:pPr algn="l"/>
              <a:endParaRPr lang="en-US" altLang="zh-CN" sz="1400" dirty="0"/>
            </a:p>
          </p:txBody>
        </p:sp>
        <p:sp>
          <p:nvSpPr>
            <p:cNvPr id="258055" name="Oval 7"/>
            <p:cNvSpPr>
              <a:spLocks noChangeArrowheads="1"/>
            </p:cNvSpPr>
            <p:nvPr/>
          </p:nvSpPr>
          <p:spPr bwMode="auto">
            <a:xfrm>
              <a:off x="594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5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V="1">
              <a:off x="5220" y="2376"/>
              <a:ext cx="72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57" name="Line 9"/>
            <p:cNvSpPr>
              <a:spLocks noChangeShapeType="1"/>
            </p:cNvSpPr>
            <p:nvPr/>
          </p:nvSpPr>
          <p:spPr bwMode="auto">
            <a:xfrm>
              <a:off x="6480" y="393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58" name="Rectangle 10"/>
            <p:cNvSpPr>
              <a:spLocks noChangeArrowheads="1"/>
            </p:cNvSpPr>
            <p:nvPr/>
          </p:nvSpPr>
          <p:spPr bwMode="auto">
            <a:xfrm>
              <a:off x="6660" y="346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letter</a:t>
              </a:r>
            </a:p>
            <a:p>
              <a:pPr algn="l"/>
              <a:endParaRPr lang="en-US" altLang="zh-CN" sz="1400" dirty="0"/>
            </a:p>
          </p:txBody>
        </p:sp>
        <p:sp>
          <p:nvSpPr>
            <p:cNvPr id="258059" name="AutoShape 11"/>
            <p:cNvSpPr>
              <a:spLocks noChangeArrowheads="1"/>
            </p:cNvSpPr>
            <p:nvPr/>
          </p:nvSpPr>
          <p:spPr bwMode="auto">
            <a:xfrm>
              <a:off x="10080" y="2844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5940" y="362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7</a:t>
              </a:r>
            </a:p>
          </p:txBody>
        </p:sp>
        <p:sp>
          <p:nvSpPr>
            <p:cNvPr id="258061" name="Line 13"/>
            <p:cNvSpPr>
              <a:spLocks noChangeShapeType="1"/>
            </p:cNvSpPr>
            <p:nvPr/>
          </p:nvSpPr>
          <p:spPr bwMode="auto">
            <a:xfrm>
              <a:off x="5220" y="3312"/>
              <a:ext cx="72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7380" y="206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dirty="0"/>
                <a:t>6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7380" y="362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8</a:t>
              </a:r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>
              <a:off x="7920" y="2532"/>
              <a:ext cx="720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 flipV="1">
              <a:off x="7920" y="3312"/>
              <a:ext cx="720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66" name="Oval 18"/>
            <p:cNvSpPr>
              <a:spLocks noChangeArrowheads="1"/>
            </p:cNvSpPr>
            <p:nvPr/>
          </p:nvSpPr>
          <p:spPr bwMode="auto">
            <a:xfrm>
              <a:off x="468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dirty="0"/>
                <a:t>4</a:t>
              </a:r>
            </a:p>
          </p:txBody>
        </p:sp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2880" y="315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5400" y="222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558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8280" y="222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71" name="Rectangle 23"/>
            <p:cNvSpPr>
              <a:spLocks noChangeArrowheads="1"/>
            </p:cNvSpPr>
            <p:nvPr/>
          </p:nvSpPr>
          <p:spPr bwMode="auto">
            <a:xfrm>
              <a:off x="810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780" y="3156"/>
              <a:ext cx="6480" cy="1872"/>
              <a:chOff x="2149" y="4014"/>
              <a:chExt cx="2978" cy="546"/>
            </a:xfrm>
            <a:grpFill/>
          </p:grpSpPr>
          <p:sp>
            <p:nvSpPr>
              <p:cNvPr id="258073" name="Arc 25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074" name="Line 26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10800000">
              <a:off x="4860" y="1596"/>
              <a:ext cx="4140" cy="1560"/>
              <a:chOff x="2149" y="4014"/>
              <a:chExt cx="2978" cy="546"/>
            </a:xfrm>
            <a:grpFill/>
          </p:grpSpPr>
          <p:sp>
            <p:nvSpPr>
              <p:cNvPr id="258076" name="Arc 28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077" name="Line 29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58078" name="Rectangle 30"/>
            <p:cNvSpPr>
              <a:spLocks noChangeArrowheads="1"/>
            </p:cNvSpPr>
            <p:nvPr/>
          </p:nvSpPr>
          <p:spPr bwMode="auto">
            <a:xfrm>
              <a:off x="6840" y="11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>
              <a:off x="9180" y="315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864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9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342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3</a:t>
              </a:r>
            </a:p>
          </p:txBody>
        </p:sp>
        <p:sp>
          <p:nvSpPr>
            <p:cNvPr id="258082" name="Line 34"/>
            <p:cNvSpPr>
              <a:spLocks noChangeShapeType="1"/>
            </p:cNvSpPr>
            <p:nvPr/>
          </p:nvSpPr>
          <p:spPr bwMode="auto">
            <a:xfrm>
              <a:off x="3960" y="3156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4140" y="26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84" name="Rectangle 36"/>
            <p:cNvSpPr>
              <a:spLocks noChangeArrowheads="1"/>
            </p:cNvSpPr>
            <p:nvPr/>
          </p:nvSpPr>
          <p:spPr bwMode="auto">
            <a:xfrm>
              <a:off x="9360" y="26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85" name="Rectangle 37"/>
            <p:cNvSpPr>
              <a:spLocks noChangeArrowheads="1"/>
            </p:cNvSpPr>
            <p:nvPr/>
          </p:nvSpPr>
          <p:spPr bwMode="auto">
            <a:xfrm>
              <a:off x="6840" y="456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  <p:sp>
          <p:nvSpPr>
            <p:cNvPr id="258086" name="Line 38"/>
            <p:cNvSpPr>
              <a:spLocks noChangeShapeType="1"/>
            </p:cNvSpPr>
            <p:nvPr/>
          </p:nvSpPr>
          <p:spPr bwMode="auto">
            <a:xfrm>
              <a:off x="1440" y="3156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1620" y="268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90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1</a:t>
              </a:r>
            </a:p>
          </p:txBody>
        </p:sp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>
              <a:off x="360" y="3156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2340" y="2844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/>
                <a:t>2</a:t>
              </a:r>
            </a:p>
          </p:txBody>
        </p:sp>
        <p:sp>
          <p:nvSpPr>
            <p:cNvPr id="258091" name="Rectangle 43"/>
            <p:cNvSpPr>
              <a:spLocks noChangeArrowheads="1"/>
            </p:cNvSpPr>
            <p:nvPr/>
          </p:nvSpPr>
          <p:spPr bwMode="auto">
            <a:xfrm>
              <a:off x="3060" y="26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ym typeface="Symbol" pitchFamily="18" charset="2"/>
                </a:rPr>
                <a:t></a:t>
              </a:r>
              <a:endParaRPr lang="zh-CN" altLang="en-US" sz="1400"/>
            </a:p>
            <a:p>
              <a:pPr algn="l"/>
              <a:endParaRPr lang="zh-CN" altLang="en-US" sz="1400"/>
            </a:p>
          </p:txBody>
        </p:sp>
      </p:grpSp>
      <p:grpSp>
        <p:nvGrpSpPr>
          <p:cNvPr id="5" name="Group 185"/>
          <p:cNvGrpSpPr>
            <a:grpSpLocks/>
          </p:cNvGrpSpPr>
          <p:nvPr/>
        </p:nvGrpSpPr>
        <p:grpSpPr bwMode="auto">
          <a:xfrm>
            <a:off x="2123728" y="4221088"/>
            <a:ext cx="6912322" cy="2505151"/>
            <a:chOff x="1080" y="6120"/>
            <a:chExt cx="8640" cy="2925"/>
          </a:xfrm>
          <a:noFill/>
        </p:grpSpPr>
        <p:sp>
          <p:nvSpPr>
            <p:cNvPr id="258234" name="Line 186"/>
            <p:cNvSpPr>
              <a:spLocks noChangeShapeType="1"/>
            </p:cNvSpPr>
            <p:nvPr/>
          </p:nvSpPr>
          <p:spPr bwMode="auto">
            <a:xfrm>
              <a:off x="2520" y="7680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6" name="Group 187"/>
            <p:cNvGrpSpPr>
              <a:grpSpLocks/>
            </p:cNvGrpSpPr>
            <p:nvPr/>
          </p:nvGrpSpPr>
          <p:grpSpPr bwMode="auto">
            <a:xfrm rot="5189427">
              <a:off x="7158" y="7590"/>
              <a:ext cx="623" cy="179"/>
              <a:chOff x="2149" y="4014"/>
              <a:chExt cx="2978" cy="546"/>
            </a:xfrm>
            <a:grpFill/>
          </p:grpSpPr>
          <p:sp>
            <p:nvSpPr>
              <p:cNvPr id="258236" name="Arc 188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237" name="Line 189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58238" name="AutoShape 190"/>
            <p:cNvSpPr>
              <a:spLocks noChangeArrowheads="1"/>
            </p:cNvSpPr>
            <p:nvPr/>
          </p:nvSpPr>
          <p:spPr bwMode="auto">
            <a:xfrm>
              <a:off x="3420" y="7368"/>
              <a:ext cx="252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39" name="Rectangle 191"/>
            <p:cNvSpPr>
              <a:spLocks noChangeArrowheads="1"/>
            </p:cNvSpPr>
            <p:nvPr/>
          </p:nvSpPr>
          <p:spPr bwMode="auto">
            <a:xfrm>
              <a:off x="3960" y="7524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{2,3,4,5,7,10}</a:t>
              </a:r>
            </a:p>
          </p:txBody>
        </p:sp>
        <p:sp>
          <p:nvSpPr>
            <p:cNvPr id="258240" name="Line 192"/>
            <p:cNvSpPr>
              <a:spLocks noChangeShapeType="1"/>
            </p:cNvSpPr>
            <p:nvPr/>
          </p:nvSpPr>
          <p:spPr bwMode="auto">
            <a:xfrm>
              <a:off x="1080" y="768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41" name="Oval 193"/>
            <p:cNvSpPr>
              <a:spLocks noChangeArrowheads="1"/>
            </p:cNvSpPr>
            <p:nvPr/>
          </p:nvSpPr>
          <p:spPr bwMode="auto">
            <a:xfrm>
              <a:off x="1620" y="7368"/>
              <a:ext cx="90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zh-CN" sz="1400" noProof="1"/>
                <a:t>{1}</a:t>
              </a:r>
              <a:endParaRPr lang="en-US" altLang="zh-CN" sz="1400"/>
            </a:p>
          </p:txBody>
        </p:sp>
        <p:sp>
          <p:nvSpPr>
            <p:cNvPr id="258242" name="Rectangle 194"/>
            <p:cNvSpPr>
              <a:spLocks noChangeArrowheads="1"/>
            </p:cNvSpPr>
            <p:nvPr/>
          </p:nvSpPr>
          <p:spPr bwMode="auto">
            <a:xfrm>
              <a:off x="2700" y="721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letter</a:t>
              </a:r>
            </a:p>
            <a:p>
              <a:pPr algn="l"/>
              <a:endParaRPr lang="en-US" altLang="zh-CN" sz="1400" dirty="0"/>
            </a:p>
          </p:txBody>
        </p:sp>
        <p:sp>
          <p:nvSpPr>
            <p:cNvPr id="258243" name="Line 195"/>
            <p:cNvSpPr>
              <a:spLocks noChangeShapeType="1"/>
            </p:cNvSpPr>
            <p:nvPr/>
          </p:nvSpPr>
          <p:spPr bwMode="auto">
            <a:xfrm flipV="1">
              <a:off x="5760" y="7212"/>
              <a:ext cx="1080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44" name="Line 196"/>
            <p:cNvSpPr>
              <a:spLocks noChangeShapeType="1"/>
            </p:cNvSpPr>
            <p:nvPr/>
          </p:nvSpPr>
          <p:spPr bwMode="auto">
            <a:xfrm>
              <a:off x="5760" y="7836"/>
              <a:ext cx="1080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45" name="AutoShape 197"/>
            <p:cNvSpPr>
              <a:spLocks noChangeArrowheads="1"/>
            </p:cNvSpPr>
            <p:nvPr/>
          </p:nvSpPr>
          <p:spPr bwMode="auto">
            <a:xfrm>
              <a:off x="6660" y="6744"/>
              <a:ext cx="216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46" name="Rectangle 198"/>
            <p:cNvSpPr>
              <a:spLocks noChangeArrowheads="1"/>
            </p:cNvSpPr>
            <p:nvPr/>
          </p:nvSpPr>
          <p:spPr bwMode="auto">
            <a:xfrm>
              <a:off x="7020" y="6900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{4,5,6,7,9,10}</a:t>
              </a:r>
            </a:p>
            <a:p>
              <a:pPr algn="l"/>
              <a:endParaRPr lang="en-US" altLang="zh-CN" sz="1400" dirty="0"/>
            </a:p>
          </p:txBody>
        </p:sp>
        <p:sp>
          <p:nvSpPr>
            <p:cNvPr id="258247" name="AutoShape 199"/>
            <p:cNvSpPr>
              <a:spLocks noChangeArrowheads="1"/>
            </p:cNvSpPr>
            <p:nvPr/>
          </p:nvSpPr>
          <p:spPr bwMode="auto">
            <a:xfrm>
              <a:off x="6660" y="7992"/>
              <a:ext cx="234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8248" name="Rectangle 200"/>
            <p:cNvSpPr>
              <a:spLocks noChangeArrowheads="1"/>
            </p:cNvSpPr>
            <p:nvPr/>
          </p:nvSpPr>
          <p:spPr bwMode="auto">
            <a:xfrm>
              <a:off x="7020" y="8148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{4,5,7,8,9,10}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258249" name="Rectangle 201"/>
            <p:cNvSpPr>
              <a:spLocks noChangeArrowheads="1"/>
            </p:cNvSpPr>
            <p:nvPr/>
          </p:nvSpPr>
          <p:spPr bwMode="auto">
            <a:xfrm>
              <a:off x="5760" y="690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258250" name="Rectangle 202"/>
            <p:cNvSpPr>
              <a:spLocks noChangeArrowheads="1"/>
            </p:cNvSpPr>
            <p:nvPr/>
          </p:nvSpPr>
          <p:spPr bwMode="auto">
            <a:xfrm>
              <a:off x="5760" y="814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  <p:grpSp>
          <p:nvGrpSpPr>
            <p:cNvPr id="7" name="Group 203"/>
            <p:cNvGrpSpPr>
              <a:grpSpLocks/>
            </p:cNvGrpSpPr>
            <p:nvPr/>
          </p:nvGrpSpPr>
          <p:grpSpPr bwMode="auto">
            <a:xfrm rot="16200000">
              <a:off x="7698" y="7590"/>
              <a:ext cx="623" cy="179"/>
              <a:chOff x="2149" y="4014"/>
              <a:chExt cx="2978" cy="546"/>
            </a:xfrm>
            <a:grpFill/>
          </p:grpSpPr>
          <p:sp>
            <p:nvSpPr>
              <p:cNvPr id="258252" name="Arc 204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253" name="Line 205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58254" name="Rectangle 206"/>
            <p:cNvSpPr>
              <a:spLocks noChangeArrowheads="1"/>
            </p:cNvSpPr>
            <p:nvPr/>
          </p:nvSpPr>
          <p:spPr bwMode="auto">
            <a:xfrm>
              <a:off x="8280" y="752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258255" name="Rectangle 207"/>
            <p:cNvSpPr>
              <a:spLocks noChangeArrowheads="1"/>
            </p:cNvSpPr>
            <p:nvPr/>
          </p:nvSpPr>
          <p:spPr bwMode="auto">
            <a:xfrm>
              <a:off x="6660" y="752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 rot="3134284">
              <a:off x="8123" y="6253"/>
              <a:ext cx="540" cy="585"/>
              <a:chOff x="4500" y="6003"/>
              <a:chExt cx="540" cy="585"/>
            </a:xfrm>
            <a:grpFill/>
          </p:grpSpPr>
          <p:sp>
            <p:nvSpPr>
              <p:cNvPr id="258257" name="Line 209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258" name="Arc 210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 rot="12536021">
              <a:off x="8460" y="8460"/>
              <a:ext cx="540" cy="585"/>
              <a:chOff x="4500" y="6003"/>
              <a:chExt cx="540" cy="585"/>
            </a:xfrm>
            <a:grpFill/>
          </p:grpSpPr>
          <p:sp>
            <p:nvSpPr>
              <p:cNvPr id="258260" name="Line 212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58261" name="Arc 213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258262" name="Rectangle 214"/>
            <p:cNvSpPr>
              <a:spLocks noChangeArrowheads="1"/>
            </p:cNvSpPr>
            <p:nvPr/>
          </p:nvSpPr>
          <p:spPr bwMode="auto">
            <a:xfrm>
              <a:off x="8820" y="612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258263" name="Rectangle 215"/>
            <p:cNvSpPr>
              <a:spLocks noChangeArrowheads="1"/>
            </p:cNvSpPr>
            <p:nvPr/>
          </p:nvSpPr>
          <p:spPr bwMode="auto">
            <a:xfrm>
              <a:off x="9180" y="846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7BF761A2-68B4-4FF6-9696-C8925591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44" y="3068960"/>
            <a:ext cx="1944688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Regular</a:t>
            </a:r>
          </a:p>
          <a:p>
            <a:pPr algn="ctr"/>
            <a:r>
              <a:rPr lang="en-US" altLang="zh-CN" b="1" dirty="0"/>
              <a:t> Expression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4C06E9E2-1C16-48ED-92F5-E6E8B427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07" y="3068960"/>
            <a:ext cx="1152525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NFA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E9B9EE3C-9AE2-4BB5-9AF8-1401525A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068960"/>
            <a:ext cx="1152525" cy="792162"/>
          </a:xfrm>
          <a:prstGeom prst="ellipse">
            <a:avLst/>
          </a:prstGeom>
          <a:solidFill>
            <a:srgbClr val="99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DFA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AA8F721A-68CD-4F00-9CAF-37D43DE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82" y="3068885"/>
            <a:ext cx="1944687" cy="7921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Program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21E5335B-BF99-4AE1-9CAE-028F6EC5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032" y="350076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D7F4CCBC-5440-4599-8ECD-15355AA22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2332" y="350076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BD9A760-173B-4AF8-8139-2AF050B4C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557" y="350076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zh-CN" altLang="en-US"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确定有限自动机的化简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2159" cy="504031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对</a:t>
            </a:r>
            <a:r>
              <a:rPr lang="en-US" altLang="zh-CN" dirty="0"/>
              <a:t>DFA M</a:t>
            </a:r>
            <a:r>
              <a:rPr lang="zh-CN" altLang="en-US" dirty="0"/>
              <a:t>的化简</a:t>
            </a:r>
            <a:r>
              <a:rPr lang="en-US" altLang="zh-CN" dirty="0"/>
              <a:t>:</a:t>
            </a:r>
            <a:r>
              <a:rPr lang="zh-CN" altLang="en-US" dirty="0"/>
              <a:t>寻找一个状态数比</a:t>
            </a:r>
            <a:r>
              <a:rPr lang="en-US" altLang="zh-CN" dirty="0"/>
              <a:t>M</a:t>
            </a:r>
            <a:r>
              <a:rPr lang="zh-CN" altLang="en-US" dirty="0"/>
              <a:t>少的</a:t>
            </a:r>
            <a:r>
              <a:rPr lang="en-US" altLang="zh-CN" dirty="0"/>
              <a:t>DFA M’</a:t>
            </a:r>
            <a:r>
              <a:rPr lang="zh-CN" altLang="en-US" dirty="0"/>
              <a:t>，使得</a:t>
            </a:r>
            <a:r>
              <a:rPr lang="en-US" altLang="zh-CN" dirty="0"/>
              <a:t>L(M)=L(M’)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的两个状态，称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en-US" altLang="zh-CN" dirty="0"/>
              <a:t>:</a:t>
            </a:r>
            <a:r>
              <a:rPr lang="zh-CN" altLang="en-US" dirty="0"/>
              <a:t>如果从状态</a:t>
            </a:r>
            <a:r>
              <a:rPr lang="en-US" altLang="zh-CN" dirty="0"/>
              <a:t>s</a:t>
            </a:r>
            <a:r>
              <a:rPr lang="zh-CN" altLang="en-US" dirty="0"/>
              <a:t>出发能读出某个字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而停止于终态，那么同样，从</a:t>
            </a:r>
            <a:r>
              <a:rPr lang="en-US" altLang="zh-CN" dirty="0"/>
              <a:t>t</a:t>
            </a:r>
            <a:r>
              <a:rPr lang="zh-CN" altLang="en-US" dirty="0"/>
              <a:t>出发也能读出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而停止于终态；反之亦然。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两个状态不等价，则称它们是</a:t>
            </a:r>
            <a:r>
              <a:rPr lang="zh-CN" altLang="en-US" dirty="0">
                <a:solidFill>
                  <a:srgbClr val="FF3300"/>
                </a:solidFill>
              </a:rPr>
              <a:t>可区别</a:t>
            </a:r>
            <a:r>
              <a:rPr lang="zh-CN" altLang="en-US" dirty="0"/>
              <a:t>的。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</a:t>
            </a:r>
            <a:r>
              <a:rPr lang="en-US" altLang="zh-CN" dirty="0"/>
              <a:t>DFA</a:t>
            </a:r>
            <a:r>
              <a:rPr lang="zh-CN" altLang="en-US" dirty="0"/>
              <a:t>的化简？</a:t>
            </a:r>
            <a:endParaRPr lang="en-US" altLang="zh-CN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136904" cy="482453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根据子集法构造的</a:t>
            </a:r>
            <a:r>
              <a:rPr lang="en-US" altLang="zh-CN" sz="2800" dirty="0"/>
              <a:t>DFA</a:t>
            </a:r>
            <a:r>
              <a:rPr lang="zh-CN" altLang="en-US" sz="2800" dirty="0"/>
              <a:t>并不一定是最简单的。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而为了编码的效率， 我们希望找到最简化的</a:t>
            </a:r>
            <a:r>
              <a:rPr lang="en-US" altLang="zh-CN" dirty="0"/>
              <a:t>DFA</a:t>
            </a:r>
            <a:r>
              <a:rPr lang="zh-CN" altLang="en-US" dirty="0"/>
              <a:t>，然后再构造扫描程序。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对</a:t>
            </a:r>
            <a:r>
              <a:rPr lang="en-US" altLang="zh-CN" sz="2800" dirty="0"/>
              <a:t>a* </a:t>
            </a:r>
            <a:r>
              <a:rPr lang="zh-CN" altLang="en-US" sz="2800" dirty="0"/>
              <a:t>来说下面构造了两个</a:t>
            </a:r>
            <a:r>
              <a:rPr lang="zh-CN" altLang="en-US" dirty="0"/>
              <a:t>不同的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  <a:endParaRPr lang="zh-CN" alt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1207" y="4585890"/>
            <a:ext cx="2857500" cy="793750"/>
            <a:chOff x="4680" y="3312"/>
            <a:chExt cx="4500" cy="1248"/>
          </a:xfrm>
          <a:noFill/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6660" y="378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dirty="0"/>
                <a:t>a</a:t>
              </a:r>
            </a:p>
          </p:txBody>
        </p:sp>
        <p:sp>
          <p:nvSpPr>
            <p:cNvPr id="267270" name="AutoShape 6"/>
            <p:cNvSpPr>
              <a:spLocks noChangeArrowheads="1"/>
            </p:cNvSpPr>
            <p:nvPr/>
          </p:nvSpPr>
          <p:spPr bwMode="auto">
            <a:xfrm>
              <a:off x="7740" y="3936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1515499">
              <a:off x="7920" y="3468"/>
              <a:ext cx="649" cy="634"/>
              <a:chOff x="5680" y="3755"/>
              <a:chExt cx="649" cy="634"/>
            </a:xfrm>
            <a:grpFill/>
          </p:grpSpPr>
          <p:sp>
            <p:nvSpPr>
              <p:cNvPr id="267272" name="Arc 8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3" name="Line 9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>
              <a:off x="6480" y="4248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5" name="AutoShape 11"/>
            <p:cNvSpPr>
              <a:spLocks noChangeArrowheads="1"/>
            </p:cNvSpPr>
            <p:nvPr/>
          </p:nvSpPr>
          <p:spPr bwMode="auto">
            <a:xfrm>
              <a:off x="5940" y="3936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>
              <a:off x="4680" y="4248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8640" y="331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a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868144" y="4581128"/>
            <a:ext cx="1485900" cy="792162"/>
            <a:chOff x="6660" y="4404"/>
            <a:chExt cx="2340" cy="1248"/>
          </a:xfrm>
          <a:noFill/>
        </p:grpSpPr>
        <p:sp>
          <p:nvSpPr>
            <p:cNvPr id="267279" name="AutoShape 15"/>
            <p:cNvSpPr>
              <a:spLocks noChangeArrowheads="1"/>
            </p:cNvSpPr>
            <p:nvPr/>
          </p:nvSpPr>
          <p:spPr bwMode="auto">
            <a:xfrm>
              <a:off x="7560" y="5028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 rot="1515499">
              <a:off x="7740" y="4560"/>
              <a:ext cx="649" cy="634"/>
              <a:chOff x="5680" y="3755"/>
              <a:chExt cx="649" cy="634"/>
            </a:xfrm>
            <a:grpFill/>
          </p:grpSpPr>
          <p:sp>
            <p:nvSpPr>
              <p:cNvPr id="267281" name="Arc 17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2" name="Line 18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>
              <a:off x="6660" y="5340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8460" y="440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dirty="0"/>
                <a:t>a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628800"/>
            <a:ext cx="7848600" cy="37338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对一个</a:t>
            </a:r>
            <a:r>
              <a:rPr lang="en-US" altLang="zh-CN" dirty="0"/>
              <a:t>DFA M</a:t>
            </a:r>
            <a:r>
              <a:rPr lang="zh-CN" altLang="en-US" dirty="0">
                <a:solidFill>
                  <a:srgbClr val="FF0000"/>
                </a:solidFill>
              </a:rPr>
              <a:t>最小化</a:t>
            </a:r>
            <a:r>
              <a:rPr lang="zh-CN" altLang="en-US" dirty="0"/>
              <a:t>的基本思想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把</a:t>
            </a:r>
            <a:r>
              <a:rPr lang="en-US" altLang="zh-CN" dirty="0"/>
              <a:t>M</a:t>
            </a:r>
            <a:r>
              <a:rPr lang="zh-CN" altLang="en-US" dirty="0"/>
              <a:t>的状态集划分为一些不相交的子集，使得任何两个不同子集的状态是可区别的，而同一子集的任何两个状态是等价的。最后，让每个子集选出一个代表，同时消去其他状态。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424936" cy="540097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具体做法</a:t>
            </a:r>
            <a:r>
              <a:rPr lang="en-US" altLang="zh-CN" dirty="0"/>
              <a:t>: </a:t>
            </a:r>
            <a:r>
              <a:rPr lang="zh-CN" altLang="en-US" dirty="0"/>
              <a:t>对</a:t>
            </a:r>
            <a:r>
              <a:rPr lang="en-US" altLang="zh-CN" dirty="0"/>
              <a:t>M</a:t>
            </a:r>
            <a:r>
              <a:rPr lang="zh-CN" altLang="en-US" dirty="0"/>
              <a:t>的状态集进行划分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首先，把</a:t>
            </a:r>
            <a:r>
              <a:rPr lang="en-US" altLang="zh-CN" dirty="0"/>
              <a:t>S</a:t>
            </a:r>
            <a:r>
              <a:rPr lang="zh-CN" altLang="en-US" dirty="0"/>
              <a:t>划分为终态和非终态两个子集，形成基本划分</a:t>
            </a:r>
            <a:r>
              <a:rPr lang="zh-CN" altLang="en-US" dirty="0">
                <a:sym typeface="Symbol" pitchFamily="18" charset="2"/>
              </a:rPr>
              <a:t></a:t>
            </a:r>
            <a:r>
              <a:rPr lang="zh-CN" altLang="en-US" dirty="0"/>
              <a:t>。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/>
              <a:t>假定到某个时候，</a:t>
            </a:r>
            <a:r>
              <a:rPr lang="zh-CN" altLang="en-US" dirty="0">
                <a:sym typeface="Symbol" pitchFamily="18" charset="2"/>
              </a:rPr>
              <a:t></a:t>
            </a:r>
            <a:r>
              <a:rPr lang="zh-CN" altLang="en-US" dirty="0"/>
              <a:t>已含</a:t>
            </a:r>
            <a:r>
              <a:rPr lang="en-US" altLang="zh-CN" dirty="0"/>
              <a:t>m</a:t>
            </a:r>
            <a:r>
              <a:rPr lang="zh-CN" altLang="en-US" dirty="0"/>
              <a:t>个子集，记为</a:t>
            </a:r>
            <a:r>
              <a:rPr lang="zh-CN" altLang="en-US" dirty="0">
                <a:sym typeface="Symbol" pitchFamily="18" charset="2"/>
              </a:rPr>
              <a:t></a:t>
            </a:r>
            <a:r>
              <a:rPr lang="en-US" altLang="zh-CN" dirty="0"/>
              <a:t>={I</a:t>
            </a:r>
            <a:r>
              <a:rPr lang="en-US" altLang="zh-CN" baseline="30000" dirty="0"/>
              <a:t>(1)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30000" dirty="0"/>
              <a:t>(2)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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30000" dirty="0"/>
              <a:t>(m)</a:t>
            </a:r>
            <a:r>
              <a:rPr lang="en-US" altLang="zh-CN" dirty="0"/>
              <a:t>}</a:t>
            </a:r>
            <a:r>
              <a:rPr lang="zh-CN" altLang="en-US" dirty="0"/>
              <a:t>，检查</a:t>
            </a:r>
            <a:r>
              <a:rPr lang="zh-CN" altLang="en-US" dirty="0">
                <a:sym typeface="Symbol" pitchFamily="18" charset="2"/>
              </a:rPr>
              <a:t></a:t>
            </a:r>
            <a:r>
              <a:rPr lang="zh-CN" altLang="en-US" dirty="0"/>
              <a:t>中的每个子集看是否能进一步划分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/>
              <a:t>对某个</a:t>
            </a:r>
            <a:r>
              <a:rPr lang="en-US" altLang="zh-CN" dirty="0"/>
              <a:t>I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zh-CN" altLang="en-US" dirty="0"/>
              <a:t>，令</a:t>
            </a:r>
            <a:r>
              <a:rPr lang="en-US" altLang="zh-CN" dirty="0"/>
              <a:t>I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en-US" altLang="zh-CN" dirty="0"/>
              <a:t>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18" charset="2"/>
              </a:rPr>
              <a:t></a:t>
            </a:r>
            <a:r>
              <a:rPr lang="en-US" altLang="zh-CN" dirty="0"/>
              <a:t>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，若存在一个输入字符</a:t>
            </a:r>
            <a:r>
              <a:rPr lang="en-US" altLang="zh-CN" dirty="0"/>
              <a:t>a</a:t>
            </a:r>
            <a:r>
              <a:rPr lang="zh-CN" altLang="en-US" dirty="0"/>
              <a:t>使得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a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en-US" altLang="zh-CN" baseline="-25000" dirty="0"/>
              <a:t> </a:t>
            </a:r>
            <a:r>
              <a:rPr lang="zh-CN" altLang="en-US" dirty="0"/>
              <a:t>不会包含在现行</a:t>
            </a:r>
            <a:r>
              <a:rPr lang="zh-CN" altLang="en-US" dirty="0">
                <a:sym typeface="Symbol" pitchFamily="18" charset="2"/>
              </a:rPr>
              <a:t></a:t>
            </a:r>
            <a:r>
              <a:rPr lang="zh-CN" altLang="en-US" dirty="0"/>
              <a:t>的某个子集</a:t>
            </a:r>
            <a:r>
              <a:rPr lang="en-US" altLang="zh-CN" dirty="0"/>
              <a:t>I</a:t>
            </a:r>
            <a:r>
              <a:rPr lang="en-US" altLang="zh-CN" baseline="30000" dirty="0"/>
              <a:t>(j)</a:t>
            </a:r>
            <a:r>
              <a:rPr lang="zh-CN" altLang="en-US" dirty="0"/>
              <a:t>中，则至少应把</a:t>
            </a:r>
            <a:r>
              <a:rPr lang="en-US" altLang="zh-CN" dirty="0"/>
              <a:t>I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zh-CN" altLang="en-US" dirty="0"/>
              <a:t>分为两个部分。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3"/>
            <a:ext cx="8223448" cy="554461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例如，假定状态</a:t>
            </a:r>
            <a:r>
              <a:rPr lang="en-US" altLang="zh-CN" dirty="0">
                <a:solidFill>
                  <a:srgbClr val="3217BB"/>
                </a:solidFill>
              </a:rPr>
              <a:t>s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3300"/>
                </a:solidFill>
              </a:rPr>
              <a:t>s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经</a:t>
            </a:r>
            <a:r>
              <a:rPr lang="en-US" altLang="zh-CN" dirty="0"/>
              <a:t>a</a:t>
            </a:r>
            <a:r>
              <a:rPr lang="zh-CN" altLang="en-US" dirty="0"/>
              <a:t>弧分别到达</a:t>
            </a:r>
            <a:r>
              <a:rPr lang="en-US" altLang="zh-CN" dirty="0">
                <a:solidFill>
                  <a:srgbClr val="3217BB"/>
                </a:solidFill>
              </a:rPr>
              <a:t>t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3300"/>
                </a:solidFill>
              </a:rPr>
              <a:t>t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3217BB"/>
                </a:solidFill>
              </a:rPr>
              <a:t>t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属于现行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中的两个不同子集，说明有一个字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rgbClr val="3217BB"/>
                </a:solidFill>
              </a:rPr>
              <a:t>t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读出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后到达终态，而</a:t>
            </a:r>
            <a:r>
              <a:rPr lang="en-US" altLang="zh-CN" dirty="0">
                <a:solidFill>
                  <a:srgbClr val="FF3300"/>
                </a:solidFill>
              </a:rPr>
              <a:t>t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读出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n-US" dirty="0"/>
              <a:t>后不能到达终态，或者反之，那么对于字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rgbClr val="3217BB"/>
                </a:solidFill>
              </a:rPr>
              <a:t>s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读出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zh-CN" altLang="en-US" dirty="0"/>
              <a:t>后到达终态，而</a:t>
            </a:r>
            <a:r>
              <a:rPr lang="en-US" altLang="zh-CN" dirty="0">
                <a:solidFill>
                  <a:srgbClr val="FF3300"/>
                </a:solidFill>
              </a:rPr>
              <a:t>s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读出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zh-CN" altLang="en-US" dirty="0"/>
              <a:t>不能到达终态，或者反之，所以</a:t>
            </a:r>
            <a:r>
              <a:rPr lang="en-US" altLang="zh-CN" dirty="0">
                <a:solidFill>
                  <a:srgbClr val="3217BB"/>
                </a:solidFill>
              </a:rPr>
              <a:t>s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3300"/>
                </a:solidFill>
              </a:rPr>
              <a:t>s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zh-CN" altLang="en-US" dirty="0"/>
              <a:t>不等价。</a:t>
            </a:r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2197100" y="4541838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3217BB"/>
                </a:solidFill>
              </a:rPr>
              <a:t>s</a:t>
            </a:r>
            <a:r>
              <a:rPr lang="en-US" altLang="zh-CN" sz="3200" b="1" baseline="-25000">
                <a:solidFill>
                  <a:srgbClr val="3217BB"/>
                </a:solidFill>
              </a:rPr>
              <a:t>1</a:t>
            </a:r>
          </a:p>
        </p:txBody>
      </p:sp>
      <p:sp>
        <p:nvSpPr>
          <p:cNvPr id="61459" name="Oval 19"/>
          <p:cNvSpPr>
            <a:spLocks noChangeArrowheads="1"/>
          </p:cNvSpPr>
          <p:nvPr/>
        </p:nvSpPr>
        <p:spPr bwMode="auto">
          <a:xfrm>
            <a:off x="4102100" y="4541838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3217BB"/>
                </a:solidFill>
              </a:rPr>
              <a:t>t</a:t>
            </a:r>
            <a:r>
              <a:rPr lang="en-US" altLang="zh-CN" sz="3200" b="1" baseline="-25000">
                <a:solidFill>
                  <a:srgbClr val="3217BB"/>
                </a:solidFill>
              </a:rPr>
              <a:t>1</a:t>
            </a: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2805113" y="4846638"/>
            <a:ext cx="1296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3022600" y="4398963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ym typeface="Symbol" pitchFamily="18" charset="2"/>
              </a:rPr>
              <a:t>a</a:t>
            </a:r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2205038" y="5518150"/>
            <a:ext cx="608012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3300"/>
                </a:solidFill>
              </a:rPr>
              <a:t>s</a:t>
            </a:r>
            <a:r>
              <a:rPr lang="en-US" altLang="zh-CN" sz="3200" b="1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4110038" y="5518150"/>
            <a:ext cx="608012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3300"/>
                </a:solidFill>
              </a:rPr>
              <a:t>t</a:t>
            </a:r>
            <a:r>
              <a:rPr lang="en-US" altLang="zh-CN" sz="3200" b="1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2813050" y="5822950"/>
            <a:ext cx="1296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3030538" y="5375275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ym typeface="Symbol" pitchFamily="18" charset="2"/>
              </a:rPr>
              <a:t>a</a:t>
            </a: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4714875" y="4364038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ym typeface="Symbol" pitchFamily="18" charset="2"/>
              </a:rPr>
              <a:t></a:t>
            </a:r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6011863" y="4508500"/>
            <a:ext cx="608012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3217BB"/>
                </a:solidFill>
              </a:rPr>
              <a:t>i</a:t>
            </a:r>
            <a:endParaRPr lang="en-US" altLang="zh-CN" sz="3200" b="1" baseline="-25000">
              <a:solidFill>
                <a:srgbClr val="3217BB"/>
              </a:solidFill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4714875" y="4813300"/>
            <a:ext cx="1296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4714875" y="5373688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ym typeface="Symbol" pitchFamily="18" charset="2"/>
              </a:rPr>
              <a:t></a:t>
            </a:r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011863" y="5518150"/>
            <a:ext cx="608012" cy="533400"/>
          </a:xfrm>
          <a:prstGeom prst="ellips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3217BB"/>
                </a:solidFill>
              </a:rPr>
              <a:t>j</a:t>
            </a:r>
            <a:endParaRPr lang="en-US" altLang="zh-CN" sz="3200" b="1" baseline="-25000">
              <a:solidFill>
                <a:srgbClr val="3217BB"/>
              </a:solidFill>
            </a:endParaRPr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4714875" y="5822950"/>
            <a:ext cx="1296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58" grpId="0" animBg="1"/>
      <p:bldP spid="61459" grpId="0" animBg="1"/>
      <p:bldP spid="61460" grpId="0" animBg="1"/>
      <p:bldP spid="61461" grpId="0"/>
      <p:bldP spid="61462" grpId="0" animBg="1"/>
      <p:bldP spid="61463" grpId="0" animBg="1"/>
      <p:bldP spid="61464" grpId="0" animBg="1"/>
      <p:bldP spid="61465" grpId="0"/>
      <p:bldP spid="61466" grpId="0"/>
      <p:bldP spid="61467" grpId="0" animBg="1"/>
      <p:bldP spid="61468" grpId="0" animBg="1"/>
      <p:bldP spid="61469" grpId="0"/>
      <p:bldP spid="61470" grpId="0" animBg="1"/>
      <p:bldP spid="614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</a:rPr>
              <a:t>词法分析器作为一个独立子程序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9543" y="1484784"/>
            <a:ext cx="8208714" cy="439248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词法分析是作为一个独立的阶段，是否应当将其处理为一遍呢？</a:t>
            </a:r>
          </a:p>
          <a:p>
            <a:pPr lvl="1"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作为独立阶段的优点</a:t>
            </a:r>
            <a:r>
              <a:rPr lang="zh-CN" altLang="en-US" dirty="0">
                <a:latin typeface="宋体" pitchFamily="2" charset="-122"/>
              </a:rPr>
              <a:t>：结构简洁、清晰和条理化，有利于集中考虑词法分析一些枝节问题。</a:t>
            </a:r>
          </a:p>
          <a:p>
            <a:pPr lvl="1" algn="just"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不作为一遍的优点</a:t>
            </a:r>
            <a:r>
              <a:rPr lang="zh-CN" altLang="en-US" dirty="0">
                <a:latin typeface="宋体" pitchFamily="2" charset="-122"/>
              </a:rPr>
              <a:t>：将其处理为一个子程序，减少资源开销。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EC5E98F-027C-4D2F-9334-F406E72CC724}"/>
              </a:ext>
            </a:extLst>
          </p:cNvPr>
          <p:cNvSpPr txBox="1">
            <a:spLocks/>
          </p:cNvSpPr>
          <p:nvPr/>
        </p:nvSpPr>
        <p:spPr bwMode="auto">
          <a:xfrm>
            <a:off x="395536" y="1196751"/>
            <a:ext cx="8352928" cy="554461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3306322"/>
            <a:ext cx="8001000" cy="329102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则将</a:t>
            </a:r>
            <a:r>
              <a:rPr lang="en-US" altLang="zh-CN" sz="3600" dirty="0"/>
              <a:t>I</a:t>
            </a:r>
            <a:r>
              <a:rPr lang="en-US" altLang="zh-CN" sz="3600" baseline="30000" dirty="0"/>
              <a:t>(</a:t>
            </a:r>
            <a:r>
              <a:rPr lang="en-US" altLang="zh-CN" sz="3600" baseline="30000" dirty="0" err="1"/>
              <a:t>i</a:t>
            </a:r>
            <a:r>
              <a:rPr lang="en-US" altLang="zh-CN" sz="3600" baseline="30000" dirty="0"/>
              <a:t>)</a:t>
            </a:r>
            <a:r>
              <a:rPr lang="zh-CN" altLang="en-US" dirty="0"/>
              <a:t>分成两半，使得一半含有</a:t>
            </a:r>
            <a:r>
              <a:rPr lang="en-US" altLang="zh-CN" dirty="0">
                <a:solidFill>
                  <a:srgbClr val="3217BB"/>
                </a:solidFill>
              </a:rPr>
              <a:t>s</a:t>
            </a:r>
            <a:r>
              <a:rPr lang="en-US" altLang="zh-CN" baseline="-25000" dirty="0">
                <a:solidFill>
                  <a:srgbClr val="3217BB"/>
                </a:solidFill>
              </a:rPr>
              <a:t>1</a:t>
            </a:r>
            <a:r>
              <a:rPr lang="en-US" altLang="zh-CN" baseline="-25000" dirty="0"/>
              <a:t> 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I</a:t>
            </a:r>
            <a:r>
              <a:rPr lang="en-US" altLang="zh-CN" baseline="30000" dirty="0"/>
              <a:t>(i1)</a:t>
            </a:r>
            <a:r>
              <a:rPr lang="en-US" altLang="zh-CN" dirty="0"/>
              <a:t>={</a:t>
            </a:r>
            <a:r>
              <a:rPr lang="en-US" altLang="zh-CN" dirty="0" err="1"/>
              <a:t>s|s</a:t>
            </a:r>
            <a:r>
              <a:rPr lang="en-US" altLang="zh-CN" dirty="0" err="1">
                <a:sym typeface="Symbol" pitchFamily="18" charset="2"/>
              </a:rPr>
              <a:t>I</a:t>
            </a:r>
            <a:r>
              <a:rPr lang="en-US" altLang="zh-CN" baseline="30000" dirty="0">
                <a:sym typeface="Symbol" pitchFamily="18" charset="2"/>
              </a:rPr>
              <a:t>(</a:t>
            </a:r>
            <a:r>
              <a:rPr lang="en-US" altLang="zh-CN" baseline="30000" dirty="0" err="1">
                <a:sym typeface="Symbol" pitchFamily="18" charset="2"/>
              </a:rPr>
              <a:t>i</a:t>
            </a:r>
            <a:r>
              <a:rPr lang="en-US" altLang="zh-CN" baseline="30000" dirty="0">
                <a:sym typeface="Symbol" pitchFamily="18" charset="2"/>
              </a:rPr>
              <a:t>)</a:t>
            </a:r>
            <a:r>
              <a:rPr lang="zh-CN" altLang="zh-CN" dirty="0">
                <a:sym typeface="Symbol" pitchFamily="18" charset="2"/>
              </a:rPr>
              <a:t>且</a:t>
            </a:r>
            <a:r>
              <a:rPr lang="en-US" altLang="zh-CN" dirty="0">
                <a:sym typeface="Symbol" pitchFamily="18" charset="2"/>
              </a:rPr>
              <a:t>s</a:t>
            </a:r>
            <a:r>
              <a:rPr lang="zh-CN" altLang="en-US" dirty="0">
                <a:sym typeface="Symbol" pitchFamily="18" charset="2"/>
              </a:rPr>
              <a:t>经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弧到达</a:t>
            </a:r>
            <a:r>
              <a:rPr lang="en-US" altLang="zh-CN" dirty="0">
                <a:sym typeface="Symbol" pitchFamily="18" charset="2"/>
              </a:rPr>
              <a:t>t,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         </a:t>
            </a:r>
            <a:r>
              <a:rPr lang="zh-CN" altLang="en-US" dirty="0">
                <a:sym typeface="Symbol" pitchFamily="18" charset="2"/>
              </a:rPr>
              <a:t>且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/>
              <a:t>属于现行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中的同一子集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</a:t>
            </a:r>
            <a:r>
              <a:rPr lang="zh-CN" altLang="en-US" dirty="0"/>
              <a:t>另一半含有</a:t>
            </a:r>
            <a:r>
              <a:rPr lang="en-US" altLang="zh-CN" dirty="0">
                <a:solidFill>
                  <a:srgbClr val="FF3300"/>
                </a:solidFill>
              </a:rPr>
              <a:t>s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en-US" altLang="zh-CN" baseline="-25000" dirty="0"/>
              <a:t> </a:t>
            </a:r>
            <a:r>
              <a:rPr lang="en-US" altLang="zh-CN" dirty="0"/>
              <a:t>: I</a:t>
            </a:r>
            <a:r>
              <a:rPr lang="en-US" altLang="zh-CN" baseline="30000" dirty="0"/>
              <a:t>(i2)</a:t>
            </a:r>
            <a:r>
              <a:rPr lang="en-US" altLang="zh-CN" dirty="0"/>
              <a:t>=I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en-US" altLang="zh-CN" dirty="0"/>
              <a:t>-I</a:t>
            </a:r>
            <a:r>
              <a:rPr lang="en-US" altLang="zh-CN" baseline="30000" dirty="0"/>
              <a:t>(i1)</a:t>
            </a:r>
          </a:p>
        </p:txBody>
      </p:sp>
      <p:grpSp>
        <p:nvGrpSpPr>
          <p:cNvPr id="71683" name="Group 17"/>
          <p:cNvGrpSpPr>
            <a:grpSpLocks/>
          </p:cNvGrpSpPr>
          <p:nvPr/>
        </p:nvGrpSpPr>
        <p:grpSpPr bwMode="auto">
          <a:xfrm>
            <a:off x="1979712" y="1340768"/>
            <a:ext cx="4422775" cy="1687513"/>
            <a:chOff x="1203" y="527"/>
            <a:chExt cx="2786" cy="1063"/>
          </a:xfrm>
        </p:grpSpPr>
        <p:sp>
          <p:nvSpPr>
            <p:cNvPr id="71684" name="Oval 3"/>
            <p:cNvSpPr>
              <a:spLocks noChangeArrowheads="1"/>
            </p:cNvSpPr>
            <p:nvPr/>
          </p:nvSpPr>
          <p:spPr bwMode="auto">
            <a:xfrm>
              <a:off x="1203" y="639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3217BB"/>
                  </a:solidFill>
                </a:rPr>
                <a:t>s</a:t>
              </a:r>
              <a:r>
                <a:rPr lang="en-US" altLang="zh-CN" sz="3200" b="1" baseline="-25000">
                  <a:solidFill>
                    <a:srgbClr val="3217BB"/>
                  </a:solidFill>
                </a:rPr>
                <a:t>1</a:t>
              </a:r>
            </a:p>
          </p:txBody>
        </p:sp>
        <p:sp>
          <p:nvSpPr>
            <p:cNvPr id="71685" name="Oval 4"/>
            <p:cNvSpPr>
              <a:spLocks noChangeArrowheads="1"/>
            </p:cNvSpPr>
            <p:nvPr/>
          </p:nvSpPr>
          <p:spPr bwMode="auto">
            <a:xfrm>
              <a:off x="2403" y="639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3217BB"/>
                  </a:solidFill>
                </a:rPr>
                <a:t>t</a:t>
              </a:r>
              <a:r>
                <a:rPr lang="en-US" altLang="zh-CN" sz="3200" b="1" baseline="-25000">
                  <a:solidFill>
                    <a:srgbClr val="3217BB"/>
                  </a:solidFill>
                </a:rPr>
                <a:t>1</a:t>
              </a:r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>
              <a:off x="1586" y="83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1723" y="549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ym typeface="Symbol" pitchFamily="18" charset="2"/>
                </a:rPr>
                <a:t>a</a:t>
              </a:r>
            </a:p>
          </p:txBody>
        </p:sp>
        <p:sp>
          <p:nvSpPr>
            <p:cNvPr id="71688" name="Oval 7"/>
            <p:cNvSpPr>
              <a:spLocks noChangeArrowheads="1"/>
            </p:cNvSpPr>
            <p:nvPr/>
          </p:nvSpPr>
          <p:spPr bwMode="auto">
            <a:xfrm>
              <a:off x="1208" y="1254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FF3300"/>
                  </a:solidFill>
                </a:rPr>
                <a:t>s</a:t>
              </a:r>
              <a:r>
                <a:rPr lang="en-US" altLang="zh-CN" sz="32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689" name="Oval 8"/>
            <p:cNvSpPr>
              <a:spLocks noChangeArrowheads="1"/>
            </p:cNvSpPr>
            <p:nvPr/>
          </p:nvSpPr>
          <p:spPr bwMode="auto">
            <a:xfrm>
              <a:off x="2408" y="1254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FF3300"/>
                  </a:solidFill>
                </a:rPr>
                <a:t>t</a:t>
              </a:r>
              <a:r>
                <a:rPr lang="en-US" altLang="zh-CN" sz="32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690" name="Line 9"/>
            <p:cNvSpPr>
              <a:spLocks noChangeShapeType="1"/>
            </p:cNvSpPr>
            <p:nvPr/>
          </p:nvSpPr>
          <p:spPr bwMode="auto">
            <a:xfrm>
              <a:off x="1591" y="1446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Rectangle 10"/>
            <p:cNvSpPr>
              <a:spLocks noChangeArrowheads="1"/>
            </p:cNvSpPr>
            <p:nvPr/>
          </p:nvSpPr>
          <p:spPr bwMode="auto">
            <a:xfrm>
              <a:off x="1728" y="1164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ym typeface="Symbol" pitchFamily="18" charset="2"/>
                </a:rPr>
                <a:t>a</a:t>
              </a:r>
            </a:p>
          </p:txBody>
        </p:sp>
        <p:sp>
          <p:nvSpPr>
            <p:cNvPr id="71692" name="Rectangle 11"/>
            <p:cNvSpPr>
              <a:spLocks noChangeArrowheads="1"/>
            </p:cNvSpPr>
            <p:nvPr/>
          </p:nvSpPr>
          <p:spPr bwMode="auto">
            <a:xfrm>
              <a:off x="2789" y="527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ym typeface="Symbol" pitchFamily="18" charset="2"/>
                </a:rPr>
                <a:t></a:t>
              </a:r>
            </a:p>
          </p:txBody>
        </p:sp>
        <p:sp>
          <p:nvSpPr>
            <p:cNvPr id="71693" name="Oval 12"/>
            <p:cNvSpPr>
              <a:spLocks noChangeArrowheads="1"/>
            </p:cNvSpPr>
            <p:nvPr/>
          </p:nvSpPr>
          <p:spPr bwMode="auto">
            <a:xfrm>
              <a:off x="3606" y="618"/>
              <a:ext cx="383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3217BB"/>
                  </a:solidFill>
                </a:rPr>
                <a:t>i</a:t>
              </a:r>
              <a:endParaRPr lang="en-US" altLang="zh-CN" sz="3200" b="1" baseline="-25000">
                <a:solidFill>
                  <a:srgbClr val="3217BB"/>
                </a:solidFill>
              </a:endParaRPr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>
              <a:off x="2789" y="81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Rectangle 14"/>
            <p:cNvSpPr>
              <a:spLocks noChangeArrowheads="1"/>
            </p:cNvSpPr>
            <p:nvPr/>
          </p:nvSpPr>
          <p:spPr bwMode="auto">
            <a:xfrm>
              <a:off x="2789" y="1163"/>
              <a:ext cx="52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ym typeface="Symbol" pitchFamily="18" charset="2"/>
                </a:rPr>
                <a:t></a:t>
              </a:r>
            </a:p>
          </p:txBody>
        </p:sp>
        <p:sp>
          <p:nvSpPr>
            <p:cNvPr id="71696" name="Oval 15"/>
            <p:cNvSpPr>
              <a:spLocks noChangeArrowheads="1"/>
            </p:cNvSpPr>
            <p:nvPr/>
          </p:nvSpPr>
          <p:spPr bwMode="auto">
            <a:xfrm>
              <a:off x="3606" y="1254"/>
              <a:ext cx="383" cy="336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3217BB"/>
                  </a:solidFill>
                </a:rPr>
                <a:t>j</a:t>
              </a:r>
              <a:endParaRPr lang="en-US" altLang="zh-CN" sz="3200" b="1" baseline="-25000">
                <a:solidFill>
                  <a:srgbClr val="3217BB"/>
                </a:solidFill>
              </a:endParaRPr>
            </a:p>
          </p:txBody>
        </p:sp>
        <p:sp>
          <p:nvSpPr>
            <p:cNvPr id="71697" name="Line 16"/>
            <p:cNvSpPr>
              <a:spLocks noChangeShapeType="1"/>
            </p:cNvSpPr>
            <p:nvPr/>
          </p:nvSpPr>
          <p:spPr bwMode="auto">
            <a:xfrm>
              <a:off x="2789" y="1446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476672"/>
            <a:ext cx="8712968" cy="597666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一般地，对某个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I</a:t>
            </a:r>
            <a:r>
              <a:rPr lang="en-US" altLang="zh-CN" baseline="30000" dirty="0"/>
              <a:t>(</a:t>
            </a:r>
            <a:r>
              <a:rPr lang="en-US" altLang="zh-CN" baseline="30000" dirty="0" err="1"/>
              <a:t>i</a:t>
            </a:r>
            <a:r>
              <a:rPr lang="en-US" altLang="zh-CN" baseline="30000" dirty="0"/>
              <a:t>)</a:t>
            </a:r>
            <a:r>
              <a:rPr lang="zh-CN" altLang="en-US" dirty="0"/>
              <a:t>，若</a:t>
            </a:r>
            <a:r>
              <a:rPr lang="en-US" altLang="zh-CN" sz="3600" dirty="0" err="1"/>
              <a:t>I</a:t>
            </a:r>
            <a:r>
              <a:rPr lang="en-US" altLang="zh-CN" sz="3600" baseline="-25000" dirty="0" err="1"/>
              <a:t>a</a:t>
            </a:r>
            <a:r>
              <a:rPr lang="en-US" altLang="zh-CN" sz="3600" baseline="30000" dirty="0"/>
              <a:t>(</a:t>
            </a:r>
            <a:r>
              <a:rPr lang="en-US" altLang="zh-CN" sz="3600" baseline="30000" dirty="0" err="1"/>
              <a:t>i</a:t>
            </a:r>
            <a:r>
              <a:rPr lang="en-US" altLang="zh-CN" sz="3600" baseline="30000" dirty="0"/>
              <a:t>)</a:t>
            </a:r>
            <a:r>
              <a:rPr lang="en-US" altLang="zh-CN" sz="3600" baseline="-25000" dirty="0"/>
              <a:t> </a:t>
            </a:r>
            <a:r>
              <a:rPr lang="zh-CN" altLang="en-US" dirty="0"/>
              <a:t>落入现行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中 </a:t>
            </a:r>
            <a:r>
              <a:rPr lang="en-US" altLang="zh-CN" dirty="0"/>
              <a:t>N</a:t>
            </a:r>
            <a:r>
              <a:rPr lang="zh-CN" altLang="en-US" dirty="0"/>
              <a:t>个不同子集，则应把</a:t>
            </a:r>
            <a:r>
              <a:rPr lang="en-US" altLang="zh-CN" sz="3600" dirty="0"/>
              <a:t>I</a:t>
            </a:r>
            <a:r>
              <a:rPr lang="en-US" altLang="zh-CN" sz="3600" baseline="30000" dirty="0"/>
              <a:t>(</a:t>
            </a:r>
            <a:r>
              <a:rPr lang="en-US" altLang="zh-CN" sz="3600" baseline="30000" dirty="0" err="1"/>
              <a:t>i</a:t>
            </a:r>
            <a:r>
              <a:rPr lang="en-US" altLang="zh-CN" sz="3600" baseline="30000" dirty="0"/>
              <a:t>)</a:t>
            </a:r>
            <a:r>
              <a:rPr lang="zh-CN" altLang="en-US" dirty="0"/>
              <a:t>划分成</a:t>
            </a:r>
            <a:r>
              <a:rPr lang="en-US" altLang="zh-CN" dirty="0"/>
              <a:t>N</a:t>
            </a:r>
            <a:r>
              <a:rPr lang="zh-CN" altLang="en-US" dirty="0"/>
              <a:t>个不相交的组，使得每个组</a:t>
            </a:r>
            <a:r>
              <a:rPr lang="en-US" altLang="zh-CN" dirty="0"/>
              <a:t>J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en-US" altLang="zh-CN" baseline="-25000" dirty="0"/>
              <a:t>a</a:t>
            </a:r>
            <a:r>
              <a:rPr lang="zh-CN" altLang="en-US" dirty="0"/>
              <a:t>都落入的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同一子集。这样构成新的划分。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重复上述过程，直到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所含子集数不再增长。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对于上述最后划分</a:t>
            </a:r>
            <a:r>
              <a:rPr lang="zh-CN" altLang="en-US" sz="3600" dirty="0">
                <a:sym typeface="Symbol" pitchFamily="18" charset="2"/>
              </a:rPr>
              <a:t></a:t>
            </a:r>
            <a:r>
              <a:rPr lang="zh-CN" altLang="en-US" dirty="0"/>
              <a:t>中的每个子集，我们选取每个子集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zh-CN" altLang="en-US" dirty="0"/>
              <a:t>中的一个状态代表其他状态，则可得到化简后的</a:t>
            </a:r>
            <a:r>
              <a:rPr lang="en-US" altLang="zh-CN" dirty="0"/>
              <a:t>DFA M’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I</a:t>
            </a:r>
            <a:r>
              <a:rPr lang="zh-CN" altLang="en-US" dirty="0"/>
              <a:t>含有原来的初态，则其代表为新的初态，若</a:t>
            </a:r>
            <a:r>
              <a:rPr lang="en-US" altLang="zh-CN" dirty="0"/>
              <a:t>I</a:t>
            </a:r>
            <a:r>
              <a:rPr lang="zh-CN" altLang="en-US" dirty="0"/>
              <a:t>含有原来的终态，则其代表为新的终态</a:t>
            </a:r>
            <a:r>
              <a:rPr lang="zh-CN" altLang="en-US" dirty="0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内容占位符 2">
            <a:extLst>
              <a:ext uri="{FF2B5EF4-FFF2-40B4-BE49-F238E27FC236}">
                <a16:creationId xmlns:a16="http://schemas.microsoft.com/office/drawing/2014/main" id="{D66426AE-876C-4770-91C3-718298296BE6}"/>
              </a:ext>
            </a:extLst>
          </p:cNvPr>
          <p:cNvSpPr txBox="1">
            <a:spLocks/>
          </p:cNvSpPr>
          <p:nvPr/>
        </p:nvSpPr>
        <p:spPr bwMode="auto">
          <a:xfrm>
            <a:off x="251234" y="1268760"/>
            <a:ext cx="8641531" cy="532859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66" name="标题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67544" y="3933057"/>
            <a:ext cx="5256584" cy="720080"/>
          </a:xfrm>
        </p:spPr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A={1}</a:t>
            </a:r>
            <a:r>
              <a:rPr lang="zh-CN" altLang="en-US" dirty="0"/>
              <a:t>， </a:t>
            </a:r>
            <a:r>
              <a:rPr lang="en-US" altLang="zh-CN" dirty="0"/>
              <a:t>B={2, 3, 4}</a:t>
            </a:r>
            <a:endParaRPr lang="zh-CN" altLang="en-US" dirty="0"/>
          </a:p>
        </p:txBody>
      </p: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971600" y="1412776"/>
            <a:ext cx="7128792" cy="2304256"/>
            <a:chOff x="1080" y="6120"/>
            <a:chExt cx="8640" cy="2925"/>
          </a:xfrm>
          <a:noFill/>
        </p:grpSpPr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2520" y="7680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37" name="Group 6"/>
            <p:cNvGrpSpPr>
              <a:grpSpLocks/>
            </p:cNvGrpSpPr>
            <p:nvPr/>
          </p:nvGrpSpPr>
          <p:grpSpPr bwMode="auto">
            <a:xfrm rot="5189427">
              <a:off x="7158" y="7590"/>
              <a:ext cx="623" cy="179"/>
              <a:chOff x="2149" y="4014"/>
              <a:chExt cx="2978" cy="546"/>
            </a:xfrm>
            <a:grpFill/>
          </p:grpSpPr>
          <p:sp>
            <p:nvSpPr>
              <p:cNvPr id="64" name="Arc 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38" name="AutoShape 9"/>
            <p:cNvSpPr>
              <a:spLocks noChangeArrowheads="1"/>
            </p:cNvSpPr>
            <p:nvPr/>
          </p:nvSpPr>
          <p:spPr bwMode="auto">
            <a:xfrm>
              <a:off x="3420" y="7368"/>
              <a:ext cx="252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484" y="7524"/>
              <a:ext cx="736" cy="2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2</a:t>
              </a: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080" y="768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1620" y="7368"/>
              <a:ext cx="90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noProof="1"/>
                <a:t>   1</a:t>
              </a:r>
              <a:endParaRPr lang="en-US" altLang="zh-CN" sz="1400" dirty="0"/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700" y="721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5760" y="7212"/>
              <a:ext cx="1080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5760" y="7836"/>
              <a:ext cx="1080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6660" y="6744"/>
              <a:ext cx="216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7020" y="6900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 dirty="0"/>
                <a:t>3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6660" y="7992"/>
              <a:ext cx="2340" cy="624"/>
            </a:xfrm>
            <a:custGeom>
              <a:avLst/>
              <a:gdLst>
                <a:gd name="G0" fmla="+- 1414 0 0"/>
                <a:gd name="G1" fmla="+- 21600 0 1414"/>
                <a:gd name="G2" fmla="+- 21600 0 14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14" y="10800"/>
                  </a:moveTo>
                  <a:cubicBezTo>
                    <a:pt x="1414" y="15984"/>
                    <a:pt x="5616" y="20186"/>
                    <a:pt x="10800" y="20186"/>
                  </a:cubicBezTo>
                  <a:cubicBezTo>
                    <a:pt x="15984" y="20186"/>
                    <a:pt x="20186" y="15984"/>
                    <a:pt x="20186" y="10800"/>
                  </a:cubicBezTo>
                  <a:cubicBezTo>
                    <a:pt x="20186" y="5616"/>
                    <a:pt x="15984" y="1414"/>
                    <a:pt x="10800" y="1414"/>
                  </a:cubicBezTo>
                  <a:cubicBezTo>
                    <a:pt x="5616" y="1414"/>
                    <a:pt x="1414" y="5616"/>
                    <a:pt x="1414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7020" y="8148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 dirty="0"/>
                <a:t>4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5760" y="690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760" y="8148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 rot="16200000">
              <a:off x="7698" y="7590"/>
              <a:ext cx="623" cy="179"/>
              <a:chOff x="2149" y="4014"/>
              <a:chExt cx="2978" cy="546"/>
            </a:xfrm>
            <a:grpFill/>
          </p:grpSpPr>
          <p:sp>
            <p:nvSpPr>
              <p:cNvPr id="62" name="Arc 23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8280" y="752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60" y="752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  <p:grpSp>
          <p:nvGrpSpPr>
            <p:cNvPr id="54" name="Group 27"/>
            <p:cNvGrpSpPr>
              <a:grpSpLocks/>
            </p:cNvGrpSpPr>
            <p:nvPr/>
          </p:nvGrpSpPr>
          <p:grpSpPr bwMode="auto">
            <a:xfrm rot="3134284">
              <a:off x="8123" y="6253"/>
              <a:ext cx="540" cy="585"/>
              <a:chOff x="4500" y="6003"/>
              <a:chExt cx="540" cy="585"/>
            </a:xfrm>
            <a:grpFill/>
          </p:grpSpPr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1" name="Arc 29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55" name="Group 30"/>
            <p:cNvGrpSpPr>
              <a:grpSpLocks/>
            </p:cNvGrpSpPr>
            <p:nvPr/>
          </p:nvGrpSpPr>
          <p:grpSpPr bwMode="auto">
            <a:xfrm rot="12536021">
              <a:off x="8460" y="8460"/>
              <a:ext cx="540" cy="585"/>
              <a:chOff x="4500" y="6003"/>
              <a:chExt cx="540" cy="585"/>
            </a:xfrm>
            <a:grpFill/>
          </p:grpSpPr>
          <p:sp>
            <p:nvSpPr>
              <p:cNvPr id="58" name="Line 31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9" name="Arc 32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8820" y="612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  <a:p>
              <a:pPr algn="l"/>
              <a:endParaRPr lang="en-US" altLang="zh-CN" sz="1400"/>
            </a:p>
          </p:txBody>
        </p:sp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9180" y="846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  <a:p>
              <a:pPr algn="l"/>
              <a:endParaRPr lang="en-US" altLang="zh-CN" sz="1400"/>
            </a:p>
          </p:txBody>
        </p:sp>
      </p:grp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827584" y="4653136"/>
          <a:ext cx="3888432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digit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Ø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5436096" y="4653136"/>
            <a:ext cx="2808312" cy="1388169"/>
            <a:chOff x="5220" y="4404"/>
            <a:chExt cx="3780" cy="1734"/>
          </a:xfrm>
          <a:noFill/>
        </p:grpSpPr>
        <p:sp>
          <p:nvSpPr>
            <p:cNvPr id="70" name="AutoShape 68"/>
            <p:cNvSpPr>
              <a:spLocks noChangeArrowheads="1"/>
            </p:cNvSpPr>
            <p:nvPr/>
          </p:nvSpPr>
          <p:spPr bwMode="auto">
            <a:xfrm>
              <a:off x="7560" y="5028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71" name="Group 69"/>
            <p:cNvGrpSpPr>
              <a:grpSpLocks/>
            </p:cNvGrpSpPr>
            <p:nvPr/>
          </p:nvGrpSpPr>
          <p:grpSpPr bwMode="auto">
            <a:xfrm rot="1515499">
              <a:off x="7740" y="4560"/>
              <a:ext cx="649" cy="634"/>
              <a:chOff x="5680" y="3755"/>
              <a:chExt cx="649" cy="634"/>
            </a:xfrm>
            <a:grpFill/>
          </p:grpSpPr>
          <p:sp>
            <p:nvSpPr>
              <p:cNvPr id="82" name="Arc 70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83" name="Line 71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6480" y="5340"/>
              <a:ext cx="10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8460" y="4404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</p:txBody>
        </p:sp>
        <p:grpSp>
          <p:nvGrpSpPr>
            <p:cNvPr id="74" name="Group 74"/>
            <p:cNvGrpSpPr>
              <a:grpSpLocks/>
            </p:cNvGrpSpPr>
            <p:nvPr/>
          </p:nvGrpSpPr>
          <p:grpSpPr bwMode="auto">
            <a:xfrm rot="8705858">
              <a:off x="7732" y="5504"/>
              <a:ext cx="649" cy="634"/>
              <a:chOff x="5680" y="3755"/>
              <a:chExt cx="649" cy="634"/>
            </a:xfrm>
            <a:grpFill/>
          </p:grpSpPr>
          <p:sp>
            <p:nvSpPr>
              <p:cNvPr id="80" name="Arc 75"/>
              <p:cNvSpPr>
                <a:spLocks/>
              </p:cNvSpPr>
              <p:nvPr/>
            </p:nvSpPr>
            <p:spPr bwMode="auto">
              <a:xfrm rot="2886807" flipH="1">
                <a:off x="5684" y="3751"/>
                <a:ext cx="631" cy="640"/>
              </a:xfrm>
              <a:custGeom>
                <a:avLst/>
                <a:gdLst>
                  <a:gd name="G0" fmla="+- 21024 0 0"/>
                  <a:gd name="G1" fmla="+- 21600 0 0"/>
                  <a:gd name="G2" fmla="+- 21600 0 0"/>
                  <a:gd name="T0" fmla="*/ 0 w 42624"/>
                  <a:gd name="T1" fmla="*/ 16646 h 43200"/>
                  <a:gd name="T2" fmla="*/ 16944 w 42624"/>
                  <a:gd name="T3" fmla="*/ 42811 h 43200"/>
                  <a:gd name="T4" fmla="*/ 21024 w 4262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24" h="43200" fill="none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</a:path>
                  <a:path w="42624" h="43200" stroke="0" extrusionOk="0">
                    <a:moveTo>
                      <a:pt x="-1" y="16645"/>
                    </a:moveTo>
                    <a:cubicBezTo>
                      <a:pt x="2298" y="6892"/>
                      <a:pt x="11003" y="-1"/>
                      <a:pt x="21024" y="0"/>
                    </a:cubicBezTo>
                    <a:cubicBezTo>
                      <a:pt x="32953" y="0"/>
                      <a:pt x="42624" y="9670"/>
                      <a:pt x="42624" y="21600"/>
                    </a:cubicBezTo>
                    <a:cubicBezTo>
                      <a:pt x="42624" y="33529"/>
                      <a:pt x="32953" y="43200"/>
                      <a:pt x="21024" y="43200"/>
                    </a:cubicBezTo>
                    <a:cubicBezTo>
                      <a:pt x="19654" y="43200"/>
                      <a:pt x="18288" y="43069"/>
                      <a:pt x="16943" y="42811"/>
                    </a:cubicBezTo>
                    <a:lnTo>
                      <a:pt x="2102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81" name="Line 76"/>
              <p:cNvSpPr>
                <a:spLocks noChangeShapeType="1"/>
              </p:cNvSpPr>
              <p:nvPr/>
            </p:nvSpPr>
            <p:spPr bwMode="auto">
              <a:xfrm rot="20582887" flipH="1">
                <a:off x="6120" y="4248"/>
                <a:ext cx="209" cy="1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8460" y="5496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digit</a:t>
              </a:r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7740" y="518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dirty="0"/>
                <a:t>B</a:t>
              </a: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6840" y="4872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/>
                <a:t>letter</a:t>
              </a:r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5940" y="5028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400" dirty="0"/>
                <a:t>A</a:t>
              </a: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5220" y="534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4E0AB702-4640-48CC-AF5A-EEBB4D91324B}"/>
              </a:ext>
            </a:extLst>
          </p:cNvPr>
          <p:cNvSpPr txBox="1">
            <a:spLocks/>
          </p:cNvSpPr>
          <p:nvPr/>
        </p:nvSpPr>
        <p:spPr bwMode="auto">
          <a:xfrm>
            <a:off x="251520" y="1322317"/>
            <a:ext cx="8709964" cy="520302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67544" y="1484784"/>
            <a:ext cx="3083504" cy="2372585"/>
            <a:chOff x="4140" y="12516"/>
            <a:chExt cx="3600" cy="2769"/>
          </a:xfrm>
          <a:noFill/>
        </p:grpSpPr>
        <p:sp>
          <p:nvSpPr>
            <p:cNvPr id="3" name="Rectangle 92"/>
            <p:cNvSpPr>
              <a:spLocks noChangeArrowheads="1"/>
            </p:cNvSpPr>
            <p:nvPr/>
          </p:nvSpPr>
          <p:spPr bwMode="auto">
            <a:xfrm>
              <a:off x="6480" y="1251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a</a:t>
              </a:r>
            </a:p>
          </p:txBody>
        </p:sp>
        <p:grpSp>
          <p:nvGrpSpPr>
            <p:cNvPr id="4" name="Group 93"/>
            <p:cNvGrpSpPr>
              <a:grpSpLocks/>
            </p:cNvGrpSpPr>
            <p:nvPr/>
          </p:nvGrpSpPr>
          <p:grpSpPr bwMode="auto">
            <a:xfrm rot="10335521">
              <a:off x="6480" y="14700"/>
              <a:ext cx="540" cy="585"/>
              <a:chOff x="4500" y="6003"/>
              <a:chExt cx="540" cy="585"/>
            </a:xfrm>
            <a:grpFill/>
          </p:grpSpPr>
          <p:sp>
            <p:nvSpPr>
              <p:cNvPr id="18" name="Line 9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" name="Arc 9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5" name="Line 96"/>
            <p:cNvSpPr>
              <a:spLocks noChangeShapeType="1"/>
            </p:cNvSpPr>
            <p:nvPr/>
          </p:nvSpPr>
          <p:spPr bwMode="auto">
            <a:xfrm>
              <a:off x="41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Line 97"/>
            <p:cNvSpPr>
              <a:spLocks noChangeShapeType="1"/>
            </p:cNvSpPr>
            <p:nvPr/>
          </p:nvSpPr>
          <p:spPr bwMode="auto">
            <a:xfrm>
              <a:off x="5940" y="12984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" name="AutoShape 98"/>
            <p:cNvSpPr>
              <a:spLocks noChangeArrowheads="1"/>
            </p:cNvSpPr>
            <p:nvPr/>
          </p:nvSpPr>
          <p:spPr bwMode="auto">
            <a:xfrm>
              <a:off x="7200" y="12672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Rectangle 99"/>
            <p:cNvSpPr>
              <a:spLocks noChangeArrowheads="1"/>
            </p:cNvSpPr>
            <p:nvPr/>
          </p:nvSpPr>
          <p:spPr bwMode="auto">
            <a:xfrm>
              <a:off x="738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2</a:t>
              </a:r>
            </a:p>
            <a:p>
              <a:pPr algn="l"/>
              <a:endParaRPr lang="en-US" altLang="zh-CN" sz="1600"/>
            </a:p>
          </p:txBody>
        </p:sp>
        <p:sp>
          <p:nvSpPr>
            <p:cNvPr id="9" name="AutoShape 100"/>
            <p:cNvSpPr>
              <a:spLocks noChangeArrowheads="1"/>
            </p:cNvSpPr>
            <p:nvPr/>
          </p:nvSpPr>
          <p:spPr bwMode="auto">
            <a:xfrm>
              <a:off x="5400" y="12672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Line 101"/>
            <p:cNvSpPr>
              <a:spLocks noChangeShapeType="1"/>
            </p:cNvSpPr>
            <p:nvPr/>
          </p:nvSpPr>
          <p:spPr bwMode="auto">
            <a:xfrm>
              <a:off x="5760" y="13296"/>
              <a:ext cx="540" cy="9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Line 102"/>
            <p:cNvSpPr>
              <a:spLocks noChangeShapeType="1"/>
            </p:cNvSpPr>
            <p:nvPr/>
          </p:nvSpPr>
          <p:spPr bwMode="auto">
            <a:xfrm flipH="1">
              <a:off x="6480" y="13296"/>
              <a:ext cx="900" cy="9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AutoShape 103"/>
            <p:cNvSpPr>
              <a:spLocks noChangeArrowheads="1"/>
            </p:cNvSpPr>
            <p:nvPr/>
          </p:nvSpPr>
          <p:spPr bwMode="auto">
            <a:xfrm>
              <a:off x="6120" y="14232"/>
              <a:ext cx="540" cy="624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Rectangle 104"/>
            <p:cNvSpPr>
              <a:spLocks noChangeArrowheads="1"/>
            </p:cNvSpPr>
            <p:nvPr/>
          </p:nvSpPr>
          <p:spPr bwMode="auto">
            <a:xfrm>
              <a:off x="5580" y="136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b</a:t>
              </a:r>
            </a:p>
          </p:txBody>
        </p:sp>
        <p:sp>
          <p:nvSpPr>
            <p:cNvPr id="14" name="Rectangle 105"/>
            <p:cNvSpPr>
              <a:spLocks noChangeArrowheads="1"/>
            </p:cNvSpPr>
            <p:nvPr/>
          </p:nvSpPr>
          <p:spPr bwMode="auto">
            <a:xfrm>
              <a:off x="7380" y="1360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b</a:t>
              </a:r>
            </a:p>
          </p:txBody>
        </p:sp>
        <p:sp>
          <p:nvSpPr>
            <p:cNvPr id="15" name="Rectangle 106"/>
            <p:cNvSpPr>
              <a:spLocks noChangeArrowheads="1"/>
            </p:cNvSpPr>
            <p:nvPr/>
          </p:nvSpPr>
          <p:spPr bwMode="auto">
            <a:xfrm>
              <a:off x="7200" y="1470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b</a:t>
              </a:r>
            </a:p>
          </p:txBody>
        </p:sp>
        <p:sp>
          <p:nvSpPr>
            <p:cNvPr id="16" name="Rectangle 107"/>
            <p:cNvSpPr>
              <a:spLocks noChangeArrowheads="1"/>
            </p:cNvSpPr>
            <p:nvPr/>
          </p:nvSpPr>
          <p:spPr bwMode="auto">
            <a:xfrm>
              <a:off x="5580" y="1282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1</a:t>
              </a:r>
            </a:p>
            <a:p>
              <a:pPr algn="l"/>
              <a:endParaRPr lang="en-US" altLang="zh-CN" sz="1600" dirty="0"/>
            </a:p>
          </p:txBody>
        </p:sp>
        <p:sp>
          <p:nvSpPr>
            <p:cNvPr id="17" name="Rectangle 108"/>
            <p:cNvSpPr>
              <a:spLocks noChangeArrowheads="1"/>
            </p:cNvSpPr>
            <p:nvPr/>
          </p:nvSpPr>
          <p:spPr bwMode="auto">
            <a:xfrm>
              <a:off x="6300" y="1438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3</a:t>
              </a:r>
            </a:p>
            <a:p>
              <a:pPr algn="l"/>
              <a:endParaRPr lang="en-US" altLang="zh-CN" sz="1600"/>
            </a:p>
          </p:txBody>
        </p:sp>
      </p:grpSp>
      <p:grpSp>
        <p:nvGrpSpPr>
          <p:cNvPr id="20" name="Group 109"/>
          <p:cNvGrpSpPr>
            <a:grpSpLocks/>
          </p:cNvGrpSpPr>
          <p:nvPr/>
        </p:nvGrpSpPr>
        <p:grpSpPr bwMode="auto">
          <a:xfrm>
            <a:off x="4499992" y="4581128"/>
            <a:ext cx="4316905" cy="935757"/>
            <a:chOff x="4680" y="10956"/>
            <a:chExt cx="5040" cy="1092"/>
          </a:xfrm>
          <a:noFill/>
        </p:grpSpPr>
        <p:grpSp>
          <p:nvGrpSpPr>
            <p:cNvPr id="21" name="Group 110"/>
            <p:cNvGrpSpPr>
              <a:grpSpLocks/>
            </p:cNvGrpSpPr>
            <p:nvPr/>
          </p:nvGrpSpPr>
          <p:grpSpPr bwMode="auto">
            <a:xfrm rot="5400000">
              <a:off x="8843" y="11089"/>
              <a:ext cx="540" cy="585"/>
              <a:chOff x="4500" y="6003"/>
              <a:chExt cx="540" cy="585"/>
            </a:xfrm>
            <a:grpFill/>
          </p:grpSpPr>
          <p:sp>
            <p:nvSpPr>
              <p:cNvPr id="38" name="Line 111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9" name="Arc 112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2" name="Rectangle 113"/>
            <p:cNvSpPr>
              <a:spLocks noChangeArrowheads="1"/>
            </p:cNvSpPr>
            <p:nvPr/>
          </p:nvSpPr>
          <p:spPr bwMode="auto">
            <a:xfrm>
              <a:off x="9540" y="109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b</a:t>
              </a:r>
            </a:p>
          </p:txBody>
        </p:sp>
        <p:grpSp>
          <p:nvGrpSpPr>
            <p:cNvPr id="23" name="Group 114"/>
            <p:cNvGrpSpPr>
              <a:grpSpLocks/>
            </p:cNvGrpSpPr>
            <p:nvPr/>
          </p:nvGrpSpPr>
          <p:grpSpPr bwMode="auto">
            <a:xfrm>
              <a:off x="8100" y="11424"/>
              <a:ext cx="900" cy="624"/>
              <a:chOff x="7740" y="11424"/>
              <a:chExt cx="900" cy="624"/>
            </a:xfrm>
            <a:grpFill/>
          </p:grpSpPr>
          <p:sp>
            <p:nvSpPr>
              <p:cNvPr id="36" name="AutoShape 115"/>
              <p:cNvSpPr>
                <a:spLocks noChangeArrowheads="1"/>
              </p:cNvSpPr>
              <p:nvPr/>
            </p:nvSpPr>
            <p:spPr bwMode="auto">
              <a:xfrm>
                <a:off x="7740" y="11424"/>
                <a:ext cx="900" cy="624"/>
              </a:xfrm>
              <a:custGeom>
                <a:avLst/>
                <a:gdLst>
                  <a:gd name="G0" fmla="+- 1695 0 0"/>
                  <a:gd name="G1" fmla="+- 21600 0 1695"/>
                  <a:gd name="G2" fmla="+- 21600 0 169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695" y="10800"/>
                    </a:moveTo>
                    <a:cubicBezTo>
                      <a:pt x="1695" y="15829"/>
                      <a:pt x="5771" y="19905"/>
                      <a:pt x="10800" y="19905"/>
                    </a:cubicBezTo>
                    <a:cubicBezTo>
                      <a:pt x="15829" y="19905"/>
                      <a:pt x="19905" y="15829"/>
                      <a:pt x="19905" y="10800"/>
                    </a:cubicBezTo>
                    <a:cubicBezTo>
                      <a:pt x="19905" y="5771"/>
                      <a:pt x="15829" y="1695"/>
                      <a:pt x="10800" y="1695"/>
                    </a:cubicBezTo>
                    <a:cubicBezTo>
                      <a:pt x="5771" y="1695"/>
                      <a:pt x="1695" y="5771"/>
                      <a:pt x="1695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7" name="Rectangle 116"/>
              <p:cNvSpPr>
                <a:spLocks noChangeArrowheads="1"/>
              </p:cNvSpPr>
              <p:nvPr/>
            </p:nvSpPr>
            <p:spPr bwMode="auto">
              <a:xfrm>
                <a:off x="7920" y="11580"/>
                <a:ext cx="54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600" dirty="0"/>
                  <a:t>B</a:t>
                </a:r>
              </a:p>
            </p:txBody>
          </p:sp>
        </p:grp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>
              <a:off x="4680" y="11736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>
              <a:off x="6660" y="11892"/>
              <a:ext cx="1620" cy="156"/>
              <a:chOff x="2149" y="4014"/>
              <a:chExt cx="2978" cy="546"/>
            </a:xfrm>
            <a:grpFill/>
          </p:grpSpPr>
          <p:sp>
            <p:nvSpPr>
              <p:cNvPr id="34" name="Arc 119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5" name="Line 120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 rot="10800000" flipH="1">
              <a:off x="6660" y="11424"/>
              <a:ext cx="1620" cy="156"/>
              <a:chOff x="2149" y="4014"/>
              <a:chExt cx="2978" cy="546"/>
            </a:xfrm>
            <a:grpFill/>
          </p:grpSpPr>
          <p:sp>
            <p:nvSpPr>
              <p:cNvPr id="32" name="Arc 122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3" name="Line 123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7" name="Group 124"/>
            <p:cNvGrpSpPr>
              <a:grpSpLocks/>
            </p:cNvGrpSpPr>
            <p:nvPr/>
          </p:nvGrpSpPr>
          <p:grpSpPr bwMode="auto">
            <a:xfrm>
              <a:off x="5940" y="11424"/>
              <a:ext cx="900" cy="624"/>
              <a:chOff x="5940" y="11424"/>
              <a:chExt cx="900" cy="624"/>
            </a:xfrm>
            <a:grpFill/>
          </p:grpSpPr>
          <p:sp>
            <p:nvSpPr>
              <p:cNvPr id="30" name="Rectangle 125"/>
              <p:cNvSpPr>
                <a:spLocks noChangeArrowheads="1"/>
              </p:cNvSpPr>
              <p:nvPr/>
            </p:nvSpPr>
            <p:spPr bwMode="auto">
              <a:xfrm>
                <a:off x="6120" y="11580"/>
                <a:ext cx="494" cy="21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600" dirty="0"/>
                  <a:t>A</a:t>
                </a:r>
              </a:p>
            </p:txBody>
          </p:sp>
          <p:sp>
            <p:nvSpPr>
              <p:cNvPr id="31" name="AutoShape 126"/>
              <p:cNvSpPr>
                <a:spLocks noChangeArrowheads="1"/>
              </p:cNvSpPr>
              <p:nvPr/>
            </p:nvSpPr>
            <p:spPr bwMode="auto">
              <a:xfrm>
                <a:off x="5940" y="11424"/>
                <a:ext cx="900" cy="624"/>
              </a:xfrm>
              <a:custGeom>
                <a:avLst/>
                <a:gdLst>
                  <a:gd name="G0" fmla="+- 1695 0 0"/>
                  <a:gd name="G1" fmla="+- 21600 0 1695"/>
                  <a:gd name="G2" fmla="+- 21600 0 169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695" y="10800"/>
                    </a:moveTo>
                    <a:cubicBezTo>
                      <a:pt x="1695" y="15829"/>
                      <a:pt x="5771" y="19905"/>
                      <a:pt x="10800" y="19905"/>
                    </a:cubicBezTo>
                    <a:cubicBezTo>
                      <a:pt x="15829" y="19905"/>
                      <a:pt x="19905" y="15829"/>
                      <a:pt x="19905" y="10800"/>
                    </a:cubicBezTo>
                    <a:cubicBezTo>
                      <a:pt x="19905" y="5771"/>
                      <a:pt x="15829" y="1695"/>
                      <a:pt x="10800" y="1695"/>
                    </a:cubicBezTo>
                    <a:cubicBezTo>
                      <a:pt x="5771" y="1695"/>
                      <a:pt x="1695" y="5771"/>
                      <a:pt x="1695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8" name="Rectangle 127"/>
            <p:cNvSpPr>
              <a:spLocks noChangeArrowheads="1"/>
            </p:cNvSpPr>
            <p:nvPr/>
          </p:nvSpPr>
          <p:spPr bwMode="auto">
            <a:xfrm>
              <a:off x="7380" y="1158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/>
                <a:t>b</a:t>
              </a:r>
            </a:p>
          </p:txBody>
        </p:sp>
        <p:sp>
          <p:nvSpPr>
            <p:cNvPr id="29" name="Rectangle 128"/>
            <p:cNvSpPr>
              <a:spLocks noChangeArrowheads="1"/>
            </p:cNvSpPr>
            <p:nvPr/>
          </p:nvSpPr>
          <p:spPr bwMode="auto">
            <a:xfrm>
              <a:off x="7380" y="109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/>
                <a:t>a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9552" y="450912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lt"/>
                <a:ea typeface="+mn-ea"/>
              </a:rPr>
              <a:t>令</a:t>
            </a:r>
            <a:r>
              <a:rPr lang="en-US" altLang="zh-CN" sz="2800" b="1" dirty="0">
                <a:latin typeface="+mn-lt"/>
                <a:ea typeface="+mn-ea"/>
              </a:rPr>
              <a:t>A={1</a:t>
            </a:r>
            <a:r>
              <a:rPr lang="zh-CN" altLang="en-US" sz="2800" b="1" dirty="0">
                <a:latin typeface="+mn-lt"/>
                <a:ea typeface="+mn-ea"/>
              </a:rPr>
              <a:t>， 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， </a:t>
            </a:r>
            <a:r>
              <a:rPr lang="en-US" altLang="zh-CN" sz="2800" b="1" dirty="0">
                <a:latin typeface="+mn-lt"/>
                <a:ea typeface="+mn-ea"/>
              </a:rPr>
              <a:t>3}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39552" y="5301208"/>
          <a:ext cx="3888432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AØ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716016" y="2636912"/>
          <a:ext cx="3888432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Ø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16016" y="177281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lt"/>
                <a:ea typeface="+mn-ea"/>
              </a:rPr>
              <a:t>令</a:t>
            </a:r>
            <a:r>
              <a:rPr lang="en-US" altLang="zh-CN" sz="2800" b="1" dirty="0">
                <a:latin typeface="+mn-lt"/>
                <a:ea typeface="+mn-ea"/>
              </a:rPr>
              <a:t>A={1},B={2</a:t>
            </a:r>
            <a:r>
              <a:rPr lang="zh-CN" altLang="en-US" sz="2800" b="1" dirty="0">
                <a:latin typeface="+mn-lt"/>
                <a:ea typeface="+mn-ea"/>
              </a:rPr>
              <a:t>， </a:t>
            </a:r>
            <a:r>
              <a:rPr lang="en-US" altLang="zh-CN" sz="2800" b="1" dirty="0">
                <a:latin typeface="+mn-lt"/>
                <a:ea typeface="+mn-ea"/>
              </a:rPr>
              <a:t>3}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EB6F4535-E07A-4473-B93D-47A258E3BAD3}"/>
              </a:ext>
            </a:extLst>
          </p:cNvPr>
          <p:cNvSpPr txBox="1">
            <a:spLocks/>
          </p:cNvSpPr>
          <p:nvPr/>
        </p:nvSpPr>
        <p:spPr bwMode="auto">
          <a:xfrm>
            <a:off x="106933" y="1196751"/>
            <a:ext cx="8929117" cy="560272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528" y="1340768"/>
            <a:ext cx="5184577" cy="2304256"/>
            <a:chOff x="816" y="2208"/>
            <a:chExt cx="3696" cy="1880"/>
          </a:xfrm>
        </p:grpSpPr>
        <p:sp>
          <p:nvSpPr>
            <p:cNvPr id="73737" name="Oval 3"/>
            <p:cNvSpPr>
              <a:spLocks noChangeArrowheads="1"/>
            </p:cNvSpPr>
            <p:nvPr/>
          </p:nvSpPr>
          <p:spPr bwMode="auto">
            <a:xfrm>
              <a:off x="816" y="3024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738" name="Oval 4"/>
            <p:cNvSpPr>
              <a:spLocks noChangeArrowheads="1"/>
            </p:cNvSpPr>
            <p:nvPr/>
          </p:nvSpPr>
          <p:spPr bwMode="auto">
            <a:xfrm>
              <a:off x="1680" y="2592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39" name="Oval 5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40" name="Oval 6"/>
            <p:cNvSpPr>
              <a:spLocks noChangeArrowheads="1"/>
            </p:cNvSpPr>
            <p:nvPr/>
          </p:nvSpPr>
          <p:spPr bwMode="auto">
            <a:xfrm>
              <a:off x="2880" y="2592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3741" name="Oval 7"/>
            <p:cNvSpPr>
              <a:spLocks noChangeArrowheads="1"/>
            </p:cNvSpPr>
            <p:nvPr/>
          </p:nvSpPr>
          <p:spPr bwMode="auto">
            <a:xfrm>
              <a:off x="2880" y="3408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3742" name="Oval 8"/>
            <p:cNvSpPr>
              <a:spLocks noChangeArrowheads="1"/>
            </p:cNvSpPr>
            <p:nvPr/>
          </p:nvSpPr>
          <p:spPr bwMode="auto">
            <a:xfrm>
              <a:off x="3984" y="2592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3743" name="Oval 9"/>
            <p:cNvSpPr>
              <a:spLocks noChangeArrowheads="1"/>
            </p:cNvSpPr>
            <p:nvPr/>
          </p:nvSpPr>
          <p:spPr bwMode="auto">
            <a:xfrm>
              <a:off x="3984" y="3408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3744" name="Line 10"/>
            <p:cNvSpPr>
              <a:spLocks noChangeShapeType="1"/>
            </p:cNvSpPr>
            <p:nvPr/>
          </p:nvSpPr>
          <p:spPr bwMode="auto">
            <a:xfrm flipV="1">
              <a:off x="1152" y="2784"/>
              <a:ext cx="528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45" name="Line 11"/>
            <p:cNvSpPr>
              <a:spLocks noChangeShapeType="1"/>
            </p:cNvSpPr>
            <p:nvPr/>
          </p:nvSpPr>
          <p:spPr bwMode="auto">
            <a:xfrm>
              <a:off x="2064" y="27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46" name="Line 12"/>
            <p:cNvSpPr>
              <a:spLocks noChangeShapeType="1"/>
            </p:cNvSpPr>
            <p:nvPr/>
          </p:nvSpPr>
          <p:spPr bwMode="auto">
            <a:xfrm>
              <a:off x="326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47" name="Line 13"/>
            <p:cNvSpPr>
              <a:spLocks noChangeShapeType="1"/>
            </p:cNvSpPr>
            <p:nvPr/>
          </p:nvSpPr>
          <p:spPr bwMode="auto">
            <a:xfrm>
              <a:off x="1152" y="3360"/>
              <a:ext cx="528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48" name="Line 14"/>
            <p:cNvSpPr>
              <a:spLocks noChangeShapeType="1"/>
            </p:cNvSpPr>
            <p:nvPr/>
          </p:nvSpPr>
          <p:spPr bwMode="auto">
            <a:xfrm>
              <a:off x="2064" y="3600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49" name="Line 15"/>
            <p:cNvSpPr>
              <a:spLocks noChangeShapeType="1"/>
            </p:cNvSpPr>
            <p:nvPr/>
          </p:nvSpPr>
          <p:spPr bwMode="auto">
            <a:xfrm>
              <a:off x="3264" y="3600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0" name="Line 16"/>
            <p:cNvSpPr>
              <a:spLocks noChangeShapeType="1"/>
            </p:cNvSpPr>
            <p:nvPr/>
          </p:nvSpPr>
          <p:spPr bwMode="auto">
            <a:xfrm>
              <a:off x="1920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1" name="Line 17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2" name="Line 18"/>
            <p:cNvSpPr>
              <a:spLocks noChangeShapeType="1"/>
            </p:cNvSpPr>
            <p:nvPr/>
          </p:nvSpPr>
          <p:spPr bwMode="auto">
            <a:xfrm flipV="1">
              <a:off x="4128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3" name="Line 19"/>
            <p:cNvSpPr>
              <a:spLocks noChangeShapeType="1"/>
            </p:cNvSpPr>
            <p:nvPr/>
          </p:nvSpPr>
          <p:spPr bwMode="auto">
            <a:xfrm>
              <a:off x="4272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4" name="Line 20"/>
            <p:cNvSpPr>
              <a:spLocks noChangeShapeType="1"/>
            </p:cNvSpPr>
            <p:nvPr/>
          </p:nvSpPr>
          <p:spPr bwMode="auto">
            <a:xfrm flipH="1">
              <a:off x="3216" y="2928"/>
              <a:ext cx="816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5" name="Line 21"/>
            <p:cNvSpPr>
              <a:spLocks noChangeShapeType="1"/>
            </p:cNvSpPr>
            <p:nvPr/>
          </p:nvSpPr>
          <p:spPr bwMode="auto">
            <a:xfrm flipH="1" flipV="1">
              <a:off x="3216" y="2880"/>
              <a:ext cx="816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56" name="Rectangle 22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57" name="Rectangle 23"/>
            <p:cNvSpPr>
              <a:spLocks noChangeArrowheads="1"/>
            </p:cNvSpPr>
            <p:nvPr/>
          </p:nvSpPr>
          <p:spPr bwMode="auto">
            <a:xfrm>
              <a:off x="2256" y="254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58" name="Rectangle 24"/>
            <p:cNvSpPr>
              <a:spLocks noChangeArrowheads="1"/>
            </p:cNvSpPr>
            <p:nvPr/>
          </p:nvSpPr>
          <p:spPr bwMode="auto">
            <a:xfrm>
              <a:off x="3456" y="254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59" name="Rectangle 25"/>
            <p:cNvSpPr>
              <a:spLocks noChangeArrowheads="1"/>
            </p:cNvSpPr>
            <p:nvPr/>
          </p:nvSpPr>
          <p:spPr bwMode="auto">
            <a:xfrm>
              <a:off x="1200" y="340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0" name="Rectangle 26"/>
            <p:cNvSpPr>
              <a:spLocks noChangeArrowheads="1"/>
            </p:cNvSpPr>
            <p:nvPr/>
          </p:nvSpPr>
          <p:spPr bwMode="auto">
            <a:xfrm>
              <a:off x="2256" y="355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1" name="Rectangle 27"/>
            <p:cNvSpPr>
              <a:spLocks noChangeArrowheads="1"/>
            </p:cNvSpPr>
            <p:nvPr/>
          </p:nvSpPr>
          <p:spPr bwMode="auto">
            <a:xfrm>
              <a:off x="3408" y="350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2" name="Rectangle 28"/>
            <p:cNvSpPr>
              <a:spLocks noChangeArrowheads="1"/>
            </p:cNvSpPr>
            <p:nvPr/>
          </p:nvSpPr>
          <p:spPr bwMode="auto">
            <a:xfrm>
              <a:off x="1824" y="297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3" name="Rectangle 29"/>
            <p:cNvSpPr>
              <a:spLocks noChangeArrowheads="1"/>
            </p:cNvSpPr>
            <p:nvPr/>
          </p:nvSpPr>
          <p:spPr bwMode="auto">
            <a:xfrm>
              <a:off x="1536" y="307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4" name="Rectangle 30"/>
            <p:cNvSpPr>
              <a:spLocks noChangeArrowheads="1"/>
            </p:cNvSpPr>
            <p:nvPr/>
          </p:nvSpPr>
          <p:spPr bwMode="auto">
            <a:xfrm>
              <a:off x="4176" y="302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5" name="Rectangle 31"/>
            <p:cNvSpPr>
              <a:spLocks noChangeArrowheads="1"/>
            </p:cNvSpPr>
            <p:nvPr/>
          </p:nvSpPr>
          <p:spPr bwMode="auto">
            <a:xfrm>
              <a:off x="3888" y="307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6" name="Rectangle 32"/>
            <p:cNvSpPr>
              <a:spLocks noChangeArrowheads="1"/>
            </p:cNvSpPr>
            <p:nvPr/>
          </p:nvSpPr>
          <p:spPr bwMode="auto">
            <a:xfrm>
              <a:off x="316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67" name="Rectangle 33"/>
            <p:cNvSpPr>
              <a:spLocks noChangeArrowheads="1"/>
            </p:cNvSpPr>
            <p:nvPr/>
          </p:nvSpPr>
          <p:spPr bwMode="auto">
            <a:xfrm>
              <a:off x="3168" y="316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b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73768" name="Freeform 34"/>
            <p:cNvSpPr>
              <a:spLocks/>
            </p:cNvSpPr>
            <p:nvPr/>
          </p:nvSpPr>
          <p:spPr bwMode="auto">
            <a:xfrm>
              <a:off x="2928" y="2256"/>
              <a:ext cx="288" cy="384"/>
            </a:xfrm>
            <a:custGeom>
              <a:avLst/>
              <a:gdLst>
                <a:gd name="T0" fmla="*/ 288 w 288"/>
                <a:gd name="T1" fmla="*/ 384 h 384"/>
                <a:gd name="T2" fmla="*/ 144 w 288"/>
                <a:gd name="T3" fmla="*/ 0 h 384"/>
                <a:gd name="T4" fmla="*/ 0 w 288"/>
                <a:gd name="T5" fmla="*/ 384 h 384"/>
                <a:gd name="T6" fmla="*/ 0 60000 65536"/>
                <a:gd name="T7" fmla="*/ 0 60000 65536"/>
                <a:gd name="T8" fmla="*/ 0 60000 65536"/>
                <a:gd name="T9" fmla="*/ 0 w 288"/>
                <a:gd name="T10" fmla="*/ 0 h 384"/>
                <a:gd name="T11" fmla="*/ 288 w 28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84">
                  <a:moveTo>
                    <a:pt x="288" y="384"/>
                  </a:moveTo>
                  <a:cubicBezTo>
                    <a:pt x="240" y="192"/>
                    <a:pt x="192" y="0"/>
                    <a:pt x="144" y="0"/>
                  </a:cubicBezTo>
                  <a:cubicBezTo>
                    <a:pt x="96" y="0"/>
                    <a:pt x="48" y="192"/>
                    <a:pt x="0" y="38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69" name="Freeform 35"/>
            <p:cNvSpPr>
              <a:spLocks/>
            </p:cNvSpPr>
            <p:nvPr/>
          </p:nvSpPr>
          <p:spPr bwMode="auto">
            <a:xfrm>
              <a:off x="2928" y="3624"/>
              <a:ext cx="360" cy="464"/>
            </a:xfrm>
            <a:custGeom>
              <a:avLst/>
              <a:gdLst>
                <a:gd name="T0" fmla="*/ 336 w 360"/>
                <a:gd name="T1" fmla="*/ 24 h 464"/>
                <a:gd name="T2" fmla="*/ 336 w 360"/>
                <a:gd name="T3" fmla="*/ 72 h 464"/>
                <a:gd name="T4" fmla="*/ 192 w 360"/>
                <a:gd name="T5" fmla="*/ 456 h 464"/>
                <a:gd name="T6" fmla="*/ 0 w 360"/>
                <a:gd name="T7" fmla="*/ 120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464"/>
                <a:gd name="T14" fmla="*/ 360 w 360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464">
                  <a:moveTo>
                    <a:pt x="336" y="24"/>
                  </a:moveTo>
                  <a:cubicBezTo>
                    <a:pt x="348" y="12"/>
                    <a:pt x="360" y="0"/>
                    <a:pt x="336" y="72"/>
                  </a:cubicBezTo>
                  <a:cubicBezTo>
                    <a:pt x="312" y="144"/>
                    <a:pt x="248" y="448"/>
                    <a:pt x="192" y="456"/>
                  </a:cubicBezTo>
                  <a:cubicBezTo>
                    <a:pt x="136" y="464"/>
                    <a:pt x="68" y="292"/>
                    <a:pt x="0" y="12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770" name="Rectangle 36"/>
            <p:cNvSpPr>
              <a:spLocks noChangeArrowheads="1"/>
            </p:cNvSpPr>
            <p:nvPr/>
          </p:nvSpPr>
          <p:spPr bwMode="auto">
            <a:xfrm>
              <a:off x="2736" y="220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3771" name="Rectangle 37"/>
            <p:cNvSpPr>
              <a:spLocks noChangeArrowheads="1"/>
            </p:cNvSpPr>
            <p:nvPr/>
          </p:nvSpPr>
          <p:spPr bwMode="auto">
            <a:xfrm>
              <a:off x="3120" y="379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sp>
        <p:nvSpPr>
          <p:cNvPr id="121915" name="Text Box 59"/>
          <p:cNvSpPr txBox="1">
            <a:spLocks noChangeArrowheads="1"/>
          </p:cNvSpPr>
          <p:nvPr/>
        </p:nvSpPr>
        <p:spPr bwMode="auto">
          <a:xfrm>
            <a:off x="6012160" y="1196752"/>
            <a:ext cx="2520280" cy="9540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A={0, 1, 2}   </a:t>
            </a:r>
          </a:p>
          <a:p>
            <a:r>
              <a:rPr lang="en-US" altLang="zh-CN" sz="2800" b="1" dirty="0">
                <a:latin typeface="Times New Roman" pitchFamily="18" charset="0"/>
              </a:rPr>
              <a:t>B={3, 4, 5, 6} 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5940151" y="2420888"/>
          <a:ext cx="3024336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827585" y="4077073"/>
            <a:ext cx="2952328" cy="95410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A={0, 2}    C={1}  </a:t>
            </a:r>
          </a:p>
          <a:p>
            <a:r>
              <a:rPr lang="en-US" altLang="zh-CN" sz="2800" b="1" dirty="0">
                <a:latin typeface="Times New Roman" pitchFamily="18" charset="0"/>
              </a:rPr>
              <a:t>B={3, 4, 5, 6} 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83568" y="5157192"/>
          <a:ext cx="345638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Text Box 59"/>
          <p:cNvSpPr txBox="1">
            <a:spLocks noChangeArrowheads="1"/>
          </p:cNvSpPr>
          <p:nvPr/>
        </p:nvSpPr>
        <p:spPr bwMode="auto">
          <a:xfrm>
            <a:off x="4932040" y="3771037"/>
            <a:ext cx="3600399" cy="95410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A={0}    C={1}   D={2}  </a:t>
            </a:r>
          </a:p>
          <a:p>
            <a:r>
              <a:rPr lang="en-US" altLang="zh-CN" sz="2800" b="1" dirty="0">
                <a:latin typeface="Times New Roman" pitchFamily="18" charset="0"/>
              </a:rPr>
              <a:t>B={3, 4, 5, 6} 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5076056" y="4869160"/>
          <a:ext cx="3456384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标题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5" grpId="0" uiExpand="1" build="p"/>
      <p:bldP spid="45" grpId="0" uiExpand="1" build="p"/>
      <p:bldP spid="68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9A0CF93C-48D1-4912-BAE5-8881C9CD6F98}"/>
              </a:ext>
            </a:extLst>
          </p:cNvPr>
          <p:cNvSpPr txBox="1">
            <a:spLocks/>
          </p:cNvSpPr>
          <p:nvPr/>
        </p:nvSpPr>
        <p:spPr bwMode="auto">
          <a:xfrm>
            <a:off x="106933" y="620688"/>
            <a:ext cx="8929117" cy="578373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55701" y="782874"/>
            <a:ext cx="5400675" cy="2538413"/>
            <a:chOff x="816" y="2208"/>
            <a:chExt cx="3696" cy="1880"/>
          </a:xfrm>
        </p:grpSpPr>
        <p:sp>
          <p:nvSpPr>
            <p:cNvPr id="74776" name="Oval 3"/>
            <p:cNvSpPr>
              <a:spLocks noChangeArrowheads="1"/>
            </p:cNvSpPr>
            <p:nvPr/>
          </p:nvSpPr>
          <p:spPr bwMode="auto">
            <a:xfrm>
              <a:off x="816" y="3024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777" name="Oval 4"/>
            <p:cNvSpPr>
              <a:spLocks noChangeArrowheads="1"/>
            </p:cNvSpPr>
            <p:nvPr/>
          </p:nvSpPr>
          <p:spPr bwMode="auto">
            <a:xfrm>
              <a:off x="1680" y="2592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78" name="Oval 5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779" name="Oval 6"/>
            <p:cNvSpPr>
              <a:spLocks noChangeArrowheads="1"/>
            </p:cNvSpPr>
            <p:nvPr/>
          </p:nvSpPr>
          <p:spPr bwMode="auto">
            <a:xfrm>
              <a:off x="2880" y="2592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4780" name="Oval 7"/>
            <p:cNvSpPr>
              <a:spLocks noChangeArrowheads="1"/>
            </p:cNvSpPr>
            <p:nvPr/>
          </p:nvSpPr>
          <p:spPr bwMode="auto">
            <a:xfrm>
              <a:off x="2880" y="3408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4781" name="Oval 8"/>
            <p:cNvSpPr>
              <a:spLocks noChangeArrowheads="1"/>
            </p:cNvSpPr>
            <p:nvPr/>
          </p:nvSpPr>
          <p:spPr bwMode="auto">
            <a:xfrm>
              <a:off x="3984" y="2592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4782" name="Oval 9"/>
            <p:cNvSpPr>
              <a:spLocks noChangeArrowheads="1"/>
            </p:cNvSpPr>
            <p:nvPr/>
          </p:nvSpPr>
          <p:spPr bwMode="auto">
            <a:xfrm>
              <a:off x="3984" y="3408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4783" name="Line 10"/>
            <p:cNvSpPr>
              <a:spLocks noChangeShapeType="1"/>
            </p:cNvSpPr>
            <p:nvPr/>
          </p:nvSpPr>
          <p:spPr bwMode="auto">
            <a:xfrm flipV="1">
              <a:off x="1152" y="2784"/>
              <a:ext cx="528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4" name="Line 11"/>
            <p:cNvSpPr>
              <a:spLocks noChangeShapeType="1"/>
            </p:cNvSpPr>
            <p:nvPr/>
          </p:nvSpPr>
          <p:spPr bwMode="auto">
            <a:xfrm>
              <a:off x="2064" y="27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5" name="Line 12"/>
            <p:cNvSpPr>
              <a:spLocks noChangeShapeType="1"/>
            </p:cNvSpPr>
            <p:nvPr/>
          </p:nvSpPr>
          <p:spPr bwMode="auto">
            <a:xfrm>
              <a:off x="326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6" name="Line 13"/>
            <p:cNvSpPr>
              <a:spLocks noChangeShapeType="1"/>
            </p:cNvSpPr>
            <p:nvPr/>
          </p:nvSpPr>
          <p:spPr bwMode="auto">
            <a:xfrm>
              <a:off x="1152" y="3360"/>
              <a:ext cx="528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7" name="Line 14"/>
            <p:cNvSpPr>
              <a:spLocks noChangeShapeType="1"/>
            </p:cNvSpPr>
            <p:nvPr/>
          </p:nvSpPr>
          <p:spPr bwMode="auto">
            <a:xfrm>
              <a:off x="2064" y="3600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8" name="Line 15"/>
            <p:cNvSpPr>
              <a:spLocks noChangeShapeType="1"/>
            </p:cNvSpPr>
            <p:nvPr/>
          </p:nvSpPr>
          <p:spPr bwMode="auto">
            <a:xfrm>
              <a:off x="3264" y="3600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89" name="Line 16"/>
            <p:cNvSpPr>
              <a:spLocks noChangeShapeType="1"/>
            </p:cNvSpPr>
            <p:nvPr/>
          </p:nvSpPr>
          <p:spPr bwMode="auto">
            <a:xfrm>
              <a:off x="1920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0" name="Line 17"/>
            <p:cNvSpPr>
              <a:spLocks noChangeShapeType="1"/>
            </p:cNvSpPr>
            <p:nvPr/>
          </p:nvSpPr>
          <p:spPr bwMode="auto">
            <a:xfrm flipV="1">
              <a:off x="1776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1" name="Line 18"/>
            <p:cNvSpPr>
              <a:spLocks noChangeShapeType="1"/>
            </p:cNvSpPr>
            <p:nvPr/>
          </p:nvSpPr>
          <p:spPr bwMode="auto">
            <a:xfrm flipV="1">
              <a:off x="4128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2" name="Line 19"/>
            <p:cNvSpPr>
              <a:spLocks noChangeShapeType="1"/>
            </p:cNvSpPr>
            <p:nvPr/>
          </p:nvSpPr>
          <p:spPr bwMode="auto">
            <a:xfrm>
              <a:off x="4272" y="297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3" name="Line 20"/>
            <p:cNvSpPr>
              <a:spLocks noChangeShapeType="1"/>
            </p:cNvSpPr>
            <p:nvPr/>
          </p:nvSpPr>
          <p:spPr bwMode="auto">
            <a:xfrm flipH="1">
              <a:off x="3216" y="2928"/>
              <a:ext cx="816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4" name="Line 21"/>
            <p:cNvSpPr>
              <a:spLocks noChangeShapeType="1"/>
            </p:cNvSpPr>
            <p:nvPr/>
          </p:nvSpPr>
          <p:spPr bwMode="auto">
            <a:xfrm flipH="1" flipV="1">
              <a:off x="3216" y="2880"/>
              <a:ext cx="816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95" name="Rectangle 22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96" name="Rectangle 23"/>
            <p:cNvSpPr>
              <a:spLocks noChangeArrowheads="1"/>
            </p:cNvSpPr>
            <p:nvPr/>
          </p:nvSpPr>
          <p:spPr bwMode="auto">
            <a:xfrm>
              <a:off x="2256" y="254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97" name="Rectangle 24"/>
            <p:cNvSpPr>
              <a:spLocks noChangeArrowheads="1"/>
            </p:cNvSpPr>
            <p:nvPr/>
          </p:nvSpPr>
          <p:spPr bwMode="auto">
            <a:xfrm>
              <a:off x="3456" y="254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98" name="Rectangle 25"/>
            <p:cNvSpPr>
              <a:spLocks noChangeArrowheads="1"/>
            </p:cNvSpPr>
            <p:nvPr/>
          </p:nvSpPr>
          <p:spPr bwMode="auto">
            <a:xfrm>
              <a:off x="1200" y="340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99" name="Rectangle 26"/>
            <p:cNvSpPr>
              <a:spLocks noChangeArrowheads="1"/>
            </p:cNvSpPr>
            <p:nvPr/>
          </p:nvSpPr>
          <p:spPr bwMode="auto">
            <a:xfrm>
              <a:off x="2256" y="355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0" name="Rectangle 27"/>
            <p:cNvSpPr>
              <a:spLocks noChangeArrowheads="1"/>
            </p:cNvSpPr>
            <p:nvPr/>
          </p:nvSpPr>
          <p:spPr bwMode="auto">
            <a:xfrm>
              <a:off x="3408" y="350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1" name="Rectangle 28"/>
            <p:cNvSpPr>
              <a:spLocks noChangeArrowheads="1"/>
            </p:cNvSpPr>
            <p:nvPr/>
          </p:nvSpPr>
          <p:spPr bwMode="auto">
            <a:xfrm>
              <a:off x="1824" y="297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2" name="Rectangle 29"/>
            <p:cNvSpPr>
              <a:spLocks noChangeArrowheads="1"/>
            </p:cNvSpPr>
            <p:nvPr/>
          </p:nvSpPr>
          <p:spPr bwMode="auto">
            <a:xfrm>
              <a:off x="1536" y="307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3" name="Rectangle 30"/>
            <p:cNvSpPr>
              <a:spLocks noChangeArrowheads="1"/>
            </p:cNvSpPr>
            <p:nvPr/>
          </p:nvSpPr>
          <p:spPr bwMode="auto">
            <a:xfrm>
              <a:off x="4176" y="302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4" name="Rectangle 31"/>
            <p:cNvSpPr>
              <a:spLocks noChangeArrowheads="1"/>
            </p:cNvSpPr>
            <p:nvPr/>
          </p:nvSpPr>
          <p:spPr bwMode="auto">
            <a:xfrm>
              <a:off x="3888" y="307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5" name="Rectangle 32"/>
            <p:cNvSpPr>
              <a:spLocks noChangeArrowheads="1"/>
            </p:cNvSpPr>
            <p:nvPr/>
          </p:nvSpPr>
          <p:spPr bwMode="auto">
            <a:xfrm>
              <a:off x="316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6" name="Rectangle 33"/>
            <p:cNvSpPr>
              <a:spLocks noChangeArrowheads="1"/>
            </p:cNvSpPr>
            <p:nvPr/>
          </p:nvSpPr>
          <p:spPr bwMode="auto">
            <a:xfrm>
              <a:off x="3168" y="316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07" name="Freeform 34"/>
            <p:cNvSpPr>
              <a:spLocks/>
            </p:cNvSpPr>
            <p:nvPr/>
          </p:nvSpPr>
          <p:spPr bwMode="auto">
            <a:xfrm>
              <a:off x="2928" y="2256"/>
              <a:ext cx="288" cy="384"/>
            </a:xfrm>
            <a:custGeom>
              <a:avLst/>
              <a:gdLst>
                <a:gd name="T0" fmla="*/ 288 w 288"/>
                <a:gd name="T1" fmla="*/ 384 h 384"/>
                <a:gd name="T2" fmla="*/ 144 w 288"/>
                <a:gd name="T3" fmla="*/ 0 h 384"/>
                <a:gd name="T4" fmla="*/ 0 w 288"/>
                <a:gd name="T5" fmla="*/ 384 h 384"/>
                <a:gd name="T6" fmla="*/ 0 60000 65536"/>
                <a:gd name="T7" fmla="*/ 0 60000 65536"/>
                <a:gd name="T8" fmla="*/ 0 60000 65536"/>
                <a:gd name="T9" fmla="*/ 0 w 288"/>
                <a:gd name="T10" fmla="*/ 0 h 384"/>
                <a:gd name="T11" fmla="*/ 288 w 28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84">
                  <a:moveTo>
                    <a:pt x="288" y="384"/>
                  </a:moveTo>
                  <a:cubicBezTo>
                    <a:pt x="240" y="192"/>
                    <a:pt x="192" y="0"/>
                    <a:pt x="144" y="0"/>
                  </a:cubicBezTo>
                  <a:cubicBezTo>
                    <a:pt x="96" y="0"/>
                    <a:pt x="48" y="192"/>
                    <a:pt x="0" y="38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808" name="Freeform 35"/>
            <p:cNvSpPr>
              <a:spLocks/>
            </p:cNvSpPr>
            <p:nvPr/>
          </p:nvSpPr>
          <p:spPr bwMode="auto">
            <a:xfrm>
              <a:off x="2928" y="3624"/>
              <a:ext cx="360" cy="464"/>
            </a:xfrm>
            <a:custGeom>
              <a:avLst/>
              <a:gdLst>
                <a:gd name="T0" fmla="*/ 336 w 360"/>
                <a:gd name="T1" fmla="*/ 24 h 464"/>
                <a:gd name="T2" fmla="*/ 336 w 360"/>
                <a:gd name="T3" fmla="*/ 72 h 464"/>
                <a:gd name="T4" fmla="*/ 192 w 360"/>
                <a:gd name="T5" fmla="*/ 456 h 464"/>
                <a:gd name="T6" fmla="*/ 0 w 360"/>
                <a:gd name="T7" fmla="*/ 120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464"/>
                <a:gd name="T14" fmla="*/ 360 w 360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464">
                  <a:moveTo>
                    <a:pt x="336" y="24"/>
                  </a:moveTo>
                  <a:cubicBezTo>
                    <a:pt x="348" y="12"/>
                    <a:pt x="360" y="0"/>
                    <a:pt x="336" y="72"/>
                  </a:cubicBezTo>
                  <a:cubicBezTo>
                    <a:pt x="312" y="144"/>
                    <a:pt x="248" y="448"/>
                    <a:pt x="192" y="456"/>
                  </a:cubicBezTo>
                  <a:cubicBezTo>
                    <a:pt x="136" y="464"/>
                    <a:pt x="68" y="292"/>
                    <a:pt x="0" y="12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809" name="Rectangle 36"/>
            <p:cNvSpPr>
              <a:spLocks noChangeArrowheads="1"/>
            </p:cNvSpPr>
            <p:nvPr/>
          </p:nvSpPr>
          <p:spPr bwMode="auto">
            <a:xfrm>
              <a:off x="2736" y="220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810" name="Rectangle 37"/>
            <p:cNvSpPr>
              <a:spLocks noChangeArrowheads="1"/>
            </p:cNvSpPr>
            <p:nvPr/>
          </p:nvSpPr>
          <p:spPr bwMode="auto">
            <a:xfrm>
              <a:off x="3120" y="379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91880" y="3826037"/>
            <a:ext cx="4840288" cy="2139950"/>
            <a:chOff x="1056" y="2400"/>
            <a:chExt cx="3312" cy="1584"/>
          </a:xfrm>
        </p:grpSpPr>
        <p:sp>
          <p:nvSpPr>
            <p:cNvPr id="74756" name="Oval 39"/>
            <p:cNvSpPr>
              <a:spLocks noChangeArrowheads="1"/>
            </p:cNvSpPr>
            <p:nvPr/>
          </p:nvSpPr>
          <p:spPr bwMode="auto">
            <a:xfrm>
              <a:off x="1056" y="2976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4757" name="Oval 40"/>
            <p:cNvSpPr>
              <a:spLocks noChangeArrowheads="1"/>
            </p:cNvSpPr>
            <p:nvPr/>
          </p:nvSpPr>
          <p:spPr bwMode="auto">
            <a:xfrm>
              <a:off x="2256" y="2400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4758" name="Oval 41"/>
            <p:cNvSpPr>
              <a:spLocks noChangeArrowheads="1"/>
            </p:cNvSpPr>
            <p:nvPr/>
          </p:nvSpPr>
          <p:spPr bwMode="auto">
            <a:xfrm>
              <a:off x="2304" y="3600"/>
              <a:ext cx="384" cy="38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4759" name="Oval 42"/>
            <p:cNvSpPr>
              <a:spLocks noChangeArrowheads="1"/>
            </p:cNvSpPr>
            <p:nvPr/>
          </p:nvSpPr>
          <p:spPr bwMode="auto">
            <a:xfrm>
              <a:off x="3648" y="3024"/>
              <a:ext cx="384" cy="384"/>
            </a:xfrm>
            <a:prstGeom prst="ellipse">
              <a:avLst/>
            </a:prstGeom>
            <a:noFill/>
            <a:ln w="76200" cap="sq" cmpd="dbl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4760" name="Line 43"/>
            <p:cNvSpPr>
              <a:spLocks noChangeShapeType="1"/>
            </p:cNvSpPr>
            <p:nvPr/>
          </p:nvSpPr>
          <p:spPr bwMode="auto">
            <a:xfrm flipV="1">
              <a:off x="1392" y="2640"/>
              <a:ext cx="864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61" name="Line 44"/>
            <p:cNvSpPr>
              <a:spLocks noChangeShapeType="1"/>
            </p:cNvSpPr>
            <p:nvPr/>
          </p:nvSpPr>
          <p:spPr bwMode="auto">
            <a:xfrm>
              <a:off x="2640" y="2592"/>
              <a:ext cx="1056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62" name="Line 45"/>
            <p:cNvSpPr>
              <a:spLocks noChangeShapeType="1"/>
            </p:cNvSpPr>
            <p:nvPr/>
          </p:nvSpPr>
          <p:spPr bwMode="auto">
            <a:xfrm>
              <a:off x="1392" y="3312"/>
              <a:ext cx="912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63" name="Line 46"/>
            <p:cNvSpPr>
              <a:spLocks noChangeShapeType="1"/>
            </p:cNvSpPr>
            <p:nvPr/>
          </p:nvSpPr>
          <p:spPr bwMode="auto">
            <a:xfrm>
              <a:off x="2544" y="2784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64" name="Line 47"/>
            <p:cNvSpPr>
              <a:spLocks noChangeShapeType="1"/>
            </p:cNvSpPr>
            <p:nvPr/>
          </p:nvSpPr>
          <p:spPr bwMode="auto">
            <a:xfrm flipV="1">
              <a:off x="2400" y="2784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65" name="Rectangle 48"/>
            <p:cNvSpPr>
              <a:spLocks noChangeArrowheads="1"/>
            </p:cNvSpPr>
            <p:nvPr/>
          </p:nvSpPr>
          <p:spPr bwMode="auto">
            <a:xfrm>
              <a:off x="1632" y="254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66" name="Rectangle 49"/>
            <p:cNvSpPr>
              <a:spLocks noChangeArrowheads="1"/>
            </p:cNvSpPr>
            <p:nvPr/>
          </p:nvSpPr>
          <p:spPr bwMode="auto">
            <a:xfrm>
              <a:off x="3984" y="2688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67" name="Rectangle 50"/>
            <p:cNvSpPr>
              <a:spLocks noChangeArrowheads="1"/>
            </p:cNvSpPr>
            <p:nvPr/>
          </p:nvSpPr>
          <p:spPr bwMode="auto">
            <a:xfrm>
              <a:off x="1680" y="355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68" name="Rectangle 51"/>
            <p:cNvSpPr>
              <a:spLocks noChangeArrowheads="1"/>
            </p:cNvSpPr>
            <p:nvPr/>
          </p:nvSpPr>
          <p:spPr bwMode="auto">
            <a:xfrm>
              <a:off x="4032" y="355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69" name="Rectangle 52"/>
            <p:cNvSpPr>
              <a:spLocks noChangeArrowheads="1"/>
            </p:cNvSpPr>
            <p:nvPr/>
          </p:nvSpPr>
          <p:spPr bwMode="auto">
            <a:xfrm>
              <a:off x="2496" y="307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70" name="Rectangle 53"/>
            <p:cNvSpPr>
              <a:spLocks noChangeArrowheads="1"/>
            </p:cNvSpPr>
            <p:nvPr/>
          </p:nvSpPr>
          <p:spPr bwMode="auto">
            <a:xfrm>
              <a:off x="2112" y="3024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71" name="Rectangle 54"/>
            <p:cNvSpPr>
              <a:spLocks noChangeArrowheads="1"/>
            </p:cNvSpPr>
            <p:nvPr/>
          </p:nvSpPr>
          <p:spPr bwMode="auto">
            <a:xfrm>
              <a:off x="2928" y="249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772" name="Line 55"/>
            <p:cNvSpPr>
              <a:spLocks noChangeShapeType="1"/>
            </p:cNvSpPr>
            <p:nvPr/>
          </p:nvSpPr>
          <p:spPr bwMode="auto">
            <a:xfrm flipV="1">
              <a:off x="2688" y="3360"/>
              <a:ext cx="105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73" name="Rectangle 56"/>
            <p:cNvSpPr>
              <a:spLocks noChangeArrowheads="1"/>
            </p:cNvSpPr>
            <p:nvPr/>
          </p:nvSpPr>
          <p:spPr bwMode="auto">
            <a:xfrm>
              <a:off x="2880" y="336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b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4774" name="Freeform 57"/>
            <p:cNvSpPr>
              <a:spLocks/>
            </p:cNvSpPr>
            <p:nvPr/>
          </p:nvSpPr>
          <p:spPr bwMode="auto">
            <a:xfrm>
              <a:off x="3792" y="2640"/>
              <a:ext cx="192" cy="432"/>
            </a:xfrm>
            <a:custGeom>
              <a:avLst/>
              <a:gdLst>
                <a:gd name="T0" fmla="*/ 192 w 192"/>
                <a:gd name="T1" fmla="*/ 348 h 536"/>
                <a:gd name="T2" fmla="*/ 144 w 192"/>
                <a:gd name="T3" fmla="*/ 5 h 536"/>
                <a:gd name="T4" fmla="*/ 0 w 192"/>
                <a:gd name="T5" fmla="*/ 317 h 536"/>
                <a:gd name="T6" fmla="*/ 0 60000 65536"/>
                <a:gd name="T7" fmla="*/ 0 60000 65536"/>
                <a:gd name="T8" fmla="*/ 0 60000 65536"/>
                <a:gd name="T9" fmla="*/ 0 w 192"/>
                <a:gd name="T10" fmla="*/ 0 h 536"/>
                <a:gd name="T11" fmla="*/ 192 w 192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36">
                  <a:moveTo>
                    <a:pt x="192" y="536"/>
                  </a:moveTo>
                  <a:cubicBezTo>
                    <a:pt x="184" y="276"/>
                    <a:pt x="176" y="16"/>
                    <a:pt x="144" y="8"/>
                  </a:cubicBezTo>
                  <a:cubicBezTo>
                    <a:pt x="112" y="0"/>
                    <a:pt x="56" y="244"/>
                    <a:pt x="0" y="488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775" name="Freeform 58"/>
            <p:cNvSpPr>
              <a:spLocks/>
            </p:cNvSpPr>
            <p:nvPr/>
          </p:nvSpPr>
          <p:spPr bwMode="auto">
            <a:xfrm>
              <a:off x="3792" y="3360"/>
              <a:ext cx="192" cy="440"/>
            </a:xfrm>
            <a:custGeom>
              <a:avLst/>
              <a:gdLst>
                <a:gd name="T0" fmla="*/ 192 w 192"/>
                <a:gd name="T1" fmla="*/ 0 h 440"/>
                <a:gd name="T2" fmla="*/ 96 w 192"/>
                <a:gd name="T3" fmla="*/ 432 h 440"/>
                <a:gd name="T4" fmla="*/ 0 w 192"/>
                <a:gd name="T5" fmla="*/ 48 h 440"/>
                <a:gd name="T6" fmla="*/ 0 60000 65536"/>
                <a:gd name="T7" fmla="*/ 0 60000 65536"/>
                <a:gd name="T8" fmla="*/ 0 60000 65536"/>
                <a:gd name="T9" fmla="*/ 0 w 192"/>
                <a:gd name="T10" fmla="*/ 0 h 440"/>
                <a:gd name="T11" fmla="*/ 192 w 192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40">
                  <a:moveTo>
                    <a:pt x="192" y="0"/>
                  </a:moveTo>
                  <a:cubicBezTo>
                    <a:pt x="160" y="212"/>
                    <a:pt x="128" y="424"/>
                    <a:pt x="96" y="432"/>
                  </a:cubicBezTo>
                  <a:cubicBezTo>
                    <a:pt x="64" y="440"/>
                    <a:pt x="32" y="244"/>
                    <a:pt x="0" y="48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467544" y="3177965"/>
            <a:ext cx="3600399" cy="95410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A={0}    C={1}   D={2}  </a:t>
            </a:r>
          </a:p>
          <a:p>
            <a:r>
              <a:rPr lang="en-US" altLang="zh-CN" sz="2800" b="1" dirty="0">
                <a:latin typeface="Times New Roman" pitchFamily="18" charset="0"/>
              </a:rPr>
              <a:t>B={3, 4, 5, 6}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ABC0C754-6534-4F25-99ED-9B7AD9753D4D}"/>
              </a:ext>
            </a:extLst>
          </p:cNvPr>
          <p:cNvSpPr txBox="1">
            <a:spLocks/>
          </p:cNvSpPr>
          <p:nvPr/>
        </p:nvSpPr>
        <p:spPr bwMode="auto">
          <a:xfrm>
            <a:off x="106933" y="548680"/>
            <a:ext cx="8929117" cy="560272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708400" y="2708945"/>
            <a:ext cx="2016125" cy="2808288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 lim="800000"/>
            <a:headEnd/>
            <a:tailEnd type="none" w="lg" len="lg"/>
          </a:ln>
        </p:spPr>
        <p:txBody>
          <a:bodyPr wrap="none"/>
          <a:lstStyle/>
          <a:p>
            <a:pPr algn="ctr"/>
            <a:r>
              <a:rPr lang="en-GB" altLang="zh-CN" b="1">
                <a:solidFill>
                  <a:srgbClr val="3217BB"/>
                </a:solidFill>
              </a:rPr>
              <a:t>FA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971550" y="3069308"/>
            <a:ext cx="1512888" cy="576262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GB" sz="2400" b="1" dirty="0">
                <a:latin typeface="+mn-lt"/>
                <a:ea typeface="+mn-ea"/>
              </a:rPr>
              <a:t>正规集</a:t>
            </a:r>
            <a:endParaRPr lang="en-GB" altLang="zh-CN" sz="2400" b="1" dirty="0">
              <a:latin typeface="+mn-lt"/>
              <a:ea typeface="+mn-ea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971550" y="4798095"/>
            <a:ext cx="1512888" cy="5762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GB" sz="2400" b="1">
                <a:latin typeface="+mn-lt"/>
                <a:ea typeface="+mn-ea"/>
              </a:rPr>
              <a:t>正规式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4067175" y="3069308"/>
            <a:ext cx="1512888" cy="576262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altLang="zh-CN" sz="2400" b="1">
                <a:latin typeface="+mn-lt"/>
                <a:ea typeface="+mn-ea"/>
              </a:rPr>
              <a:t>DFA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4067175" y="4798095"/>
            <a:ext cx="1512888" cy="5762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altLang="zh-CN" sz="2400" b="1">
                <a:latin typeface="+mn-lt"/>
                <a:ea typeface="+mn-ea"/>
              </a:rPr>
              <a:t>NFA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6946900" y="4798095"/>
            <a:ext cx="1512888" cy="5762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GB" sz="2400" b="1">
                <a:latin typeface="+mn-lt"/>
                <a:ea typeface="+mn-ea"/>
              </a:rPr>
              <a:t>正规文法</a:t>
            </a:r>
          </a:p>
        </p:txBody>
      </p:sp>
      <p:sp>
        <p:nvSpPr>
          <p:cNvPr id="150537" name="AutoShape 9"/>
          <p:cNvSpPr>
            <a:spLocks noChangeArrowheads="1"/>
          </p:cNvSpPr>
          <p:nvPr/>
        </p:nvSpPr>
        <p:spPr bwMode="auto">
          <a:xfrm>
            <a:off x="2482850" y="4940970"/>
            <a:ext cx="1223963" cy="288925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5722938" y="4940970"/>
            <a:ext cx="1223962" cy="288925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619250" y="3688433"/>
            <a:ext cx="360363" cy="1081087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3366FF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4643438" y="3702720"/>
            <a:ext cx="360362" cy="1081088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3366FF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6804025" y="3069308"/>
            <a:ext cx="1512888" cy="576262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altLang="zh-CN" sz="2000" b="1">
                <a:latin typeface="+mn-lt"/>
                <a:ea typeface="+mn-ea"/>
              </a:rPr>
              <a:t>DFA</a:t>
            </a:r>
          </a:p>
        </p:txBody>
      </p:sp>
      <p:sp>
        <p:nvSpPr>
          <p:cNvPr id="150547" name="AutoShape 19"/>
          <p:cNvSpPr>
            <a:spLocks noChangeArrowheads="1"/>
          </p:cNvSpPr>
          <p:nvPr/>
        </p:nvSpPr>
        <p:spPr bwMode="auto">
          <a:xfrm>
            <a:off x="5622925" y="3256633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3366FF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684336" y="1052737"/>
            <a:ext cx="1944688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Regular</a:t>
            </a:r>
          </a:p>
          <a:p>
            <a:pPr algn="ctr"/>
            <a:r>
              <a:rPr lang="en-US" altLang="zh-CN" b="1" dirty="0"/>
              <a:t> Expression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987799" y="1052737"/>
            <a:ext cx="1152525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NFA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788024" y="1052737"/>
            <a:ext cx="1152525" cy="7921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DFA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45374" y="981299"/>
            <a:ext cx="1944687" cy="7921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Program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629024" y="1484537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4140324" y="148453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5940549" y="148453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32" grpId="0" animBg="1"/>
      <p:bldP spid="150533" grpId="0" animBg="1"/>
      <p:bldP spid="150534" grpId="0" animBg="1"/>
      <p:bldP spid="150535" grpId="0" animBg="1"/>
      <p:bldP spid="150536" grpId="0" animBg="1"/>
      <p:bldP spid="150537" grpId="0" animBg="1"/>
      <p:bldP spid="150538" grpId="0" animBg="1"/>
      <p:bldP spid="150539" grpId="0" animBg="1"/>
      <p:bldP spid="150540" grpId="0" animBg="1"/>
      <p:bldP spid="150545" grpId="0" animBg="1"/>
      <p:bldP spid="1505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词法扫描综合练习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7D95B29-0D6B-4963-945D-19AFCBEAA619}"/>
              </a:ext>
            </a:extLst>
          </p:cNvPr>
          <p:cNvSpPr txBox="1">
            <a:spLocks/>
          </p:cNvSpPr>
          <p:nvPr/>
        </p:nvSpPr>
        <p:spPr bwMode="auto">
          <a:xfrm>
            <a:off x="228600" y="1484784"/>
            <a:ext cx="8735888" cy="475252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词法分析器的自动产生</a:t>
            </a:r>
            <a:r>
              <a:rPr lang="en-US" altLang="zh-CN" dirty="0"/>
              <a:t>--LEX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48000" y="1989138"/>
            <a:ext cx="28956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/>
            <a:r>
              <a:rPr kumimoji="1" lang="zh-CN" altLang="en-US" sz="3200" b="1">
                <a:latin typeface="Times New Roman" pitchFamily="18" charset="0"/>
              </a:rPr>
              <a:t>词法分析程序自动产生器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791200" y="1989138"/>
            <a:ext cx="31242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/>
            <a:r>
              <a:rPr kumimoji="1" lang="zh-CN" altLang="en-US" sz="3200" b="1">
                <a:latin typeface="Times New Roman" pitchFamily="18" charset="0"/>
              </a:rPr>
              <a:t>词法分析程序</a:t>
            </a:r>
            <a:r>
              <a:rPr kumimoji="1" lang="en-US" altLang="zh-CN" sz="3200" b="1">
                <a:latin typeface="Times New Roman" pitchFamily="18" charset="0"/>
              </a:rPr>
              <a:t>L</a:t>
            </a:r>
            <a:endParaRPr kumimoji="1" lang="en-US" altLang="zh-CN" sz="2400" b="1">
              <a:latin typeface="宋体" pitchFamily="2" charset="-122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1989138"/>
            <a:ext cx="25146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/>
            <a:r>
              <a:rPr kumimoji="1" lang="en-US" altLang="zh-CN" sz="3200" b="1">
                <a:latin typeface="Times New Roman" pitchFamily="18" charset="0"/>
              </a:rPr>
              <a:t>LEX</a:t>
            </a:r>
            <a:r>
              <a:rPr kumimoji="1" lang="zh-CN" altLang="en-US" sz="3200" b="1">
                <a:latin typeface="Times New Roman" pitchFamily="18" charset="0"/>
              </a:rPr>
              <a:t>源程序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609600" y="2598738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5943600" y="259873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124200" y="3817938"/>
            <a:ext cx="31242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just" eaLnBrk="0" hangingPunct="0">
              <a:lnSpc>
                <a:spcPct val="110000"/>
              </a:lnSpc>
            </a:pPr>
            <a:r>
              <a:rPr kumimoji="1" lang="en-US" altLang="zh-CN" sz="3200" b="1">
                <a:latin typeface="宋体" pitchFamily="2" charset="-122"/>
              </a:rPr>
              <a:t> </a:t>
            </a:r>
            <a:r>
              <a:rPr kumimoji="1" lang="zh-CN" altLang="en-US" sz="3200" b="1">
                <a:latin typeface="宋体" pitchFamily="2" charset="-122"/>
              </a:rPr>
              <a:t>词法分析程序</a:t>
            </a:r>
            <a:r>
              <a:rPr kumimoji="1" lang="en-US" altLang="zh-CN" sz="3200" b="1">
                <a:latin typeface="宋体" pitchFamily="2" charset="-122"/>
              </a:rPr>
              <a:t>L</a:t>
            </a:r>
            <a:endParaRPr kumimoji="1" lang="en-US" altLang="zh-CN" sz="2800" b="1">
              <a:latin typeface="宋体" pitchFamily="2" charset="-122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943600" y="4046538"/>
            <a:ext cx="25146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/>
            <a:r>
              <a:rPr kumimoji="1" lang="zh-CN" altLang="en-US" sz="3200" b="1">
                <a:latin typeface="宋体" pitchFamily="2" charset="-122"/>
              </a:rPr>
              <a:t>单词符号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990600" y="3970338"/>
            <a:ext cx="25146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/>
            <a:r>
              <a:rPr kumimoji="1" lang="zh-CN" altLang="en-US" sz="3200" b="1">
                <a:latin typeface="宋体" pitchFamily="2" charset="-122"/>
              </a:rPr>
              <a:t>输入串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685800" y="465613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6248400" y="473233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276600" y="5113338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3000" b="1">
                <a:latin typeface="宋体" pitchFamily="2" charset="-122"/>
              </a:rPr>
              <a:t>状态转换矩阵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3276600" y="4579938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3000" b="1">
                <a:latin typeface="宋体" pitchFamily="2" charset="-122"/>
              </a:rPr>
              <a:t>控制执行程序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  <p:bldP spid="63494" grpId="0" autoUpdateAnimBg="0"/>
      <p:bldP spid="63495" grpId="0" autoUpdateAnimBg="0"/>
      <p:bldP spid="63496" grpId="0" animBg="1"/>
      <p:bldP spid="63497" grpId="0" animBg="1"/>
      <p:bldP spid="63498" grpId="0" animBg="1" autoUpdateAnimBg="0"/>
      <p:bldP spid="63499" grpId="0" autoUpdateAnimBg="0"/>
      <p:bldP spid="63500" grpId="0" autoUpdateAnimBg="0"/>
      <p:bldP spid="63501" grpId="0" animBg="1"/>
      <p:bldP spid="63502" grpId="0" animBg="1"/>
      <p:bldP spid="63503" grpId="0" animBg="1" autoUpdateAnimBg="0"/>
      <p:bldP spid="6350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6C1693A7-BC85-4716-9EC8-28D3113B95C4}"/>
              </a:ext>
            </a:extLst>
          </p:cNvPr>
          <p:cNvSpPr/>
          <p:nvPr/>
        </p:nvSpPr>
        <p:spPr bwMode="auto">
          <a:xfrm>
            <a:off x="331139" y="1340767"/>
            <a:ext cx="8568630" cy="46085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26035" y="2040533"/>
            <a:ext cx="5257800" cy="3124200"/>
            <a:chOff x="1344" y="1392"/>
            <a:chExt cx="3312" cy="1968"/>
          </a:xfrm>
        </p:grpSpPr>
        <p:sp>
          <p:nvSpPr>
            <p:cNvPr id="14355" name="Rectangle 5"/>
            <p:cNvSpPr>
              <a:spLocks noChangeArrowheads="1"/>
            </p:cNvSpPr>
            <p:nvPr/>
          </p:nvSpPr>
          <p:spPr bwMode="auto">
            <a:xfrm>
              <a:off x="1344" y="1392"/>
              <a:ext cx="912" cy="76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词法分</a:t>
              </a:r>
            </a:p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析器</a:t>
              </a:r>
            </a:p>
          </p:txBody>
        </p:sp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3744" y="1440"/>
              <a:ext cx="912" cy="76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语法分</a:t>
              </a:r>
            </a:p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析器</a:t>
              </a:r>
            </a:p>
          </p:txBody>
        </p:sp>
        <p:sp>
          <p:nvSpPr>
            <p:cNvPr id="14357" name="Rectangle 7"/>
            <p:cNvSpPr>
              <a:spLocks noChangeArrowheads="1"/>
            </p:cNvSpPr>
            <p:nvPr/>
          </p:nvSpPr>
          <p:spPr bwMode="auto">
            <a:xfrm>
              <a:off x="2352" y="2880"/>
              <a:ext cx="1344" cy="480"/>
            </a:xfrm>
            <a:prstGeom prst="rect">
              <a:avLst/>
            </a:prstGeom>
            <a:solidFill>
              <a:srgbClr val="92D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符号表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1560" y="2081808"/>
            <a:ext cx="1524000" cy="762000"/>
            <a:chOff x="384" y="1392"/>
            <a:chExt cx="960" cy="480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354" name="Line 11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583360" y="1700808"/>
            <a:ext cx="2362200" cy="762000"/>
            <a:chOff x="2256" y="1152"/>
            <a:chExt cx="1488" cy="480"/>
          </a:xfrm>
        </p:grpSpPr>
        <p:sp>
          <p:nvSpPr>
            <p:cNvPr id="14351" name="Rectangle 9"/>
            <p:cNvSpPr>
              <a:spLocks noChangeArrowheads="1"/>
            </p:cNvSpPr>
            <p:nvPr/>
          </p:nvSpPr>
          <p:spPr bwMode="auto">
            <a:xfrm>
              <a:off x="2496" y="1152"/>
              <a:ext cx="960" cy="43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单词符号</a:t>
              </a:r>
            </a:p>
          </p:txBody>
        </p:sp>
        <p:sp>
          <p:nvSpPr>
            <p:cNvPr id="14352" name="Line 12"/>
            <p:cNvSpPr>
              <a:spLocks noChangeShapeType="1"/>
            </p:cNvSpPr>
            <p:nvPr/>
          </p:nvSpPr>
          <p:spPr bwMode="auto">
            <a:xfrm>
              <a:off x="2256" y="163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83360" y="2996208"/>
            <a:ext cx="2362200" cy="685800"/>
            <a:chOff x="2256" y="1968"/>
            <a:chExt cx="1488" cy="432"/>
          </a:xfrm>
        </p:grpSpPr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2304" y="1968"/>
              <a:ext cx="1440" cy="43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取下一单词</a:t>
              </a:r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>
              <a:off x="2256" y="1968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821360" y="3301008"/>
            <a:ext cx="3962400" cy="1447800"/>
            <a:chOff x="1776" y="2160"/>
            <a:chExt cx="2496" cy="912"/>
          </a:xfrm>
        </p:grpSpPr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>
              <a:off x="1776" y="2160"/>
              <a:ext cx="576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3696" y="2208"/>
              <a:ext cx="576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393360" y="2386608"/>
            <a:ext cx="1447800" cy="685800"/>
            <a:chOff x="4656" y="1584"/>
            <a:chExt cx="912" cy="432"/>
          </a:xfrm>
        </p:grpSpPr>
        <p:sp>
          <p:nvSpPr>
            <p:cNvPr id="14345" name="Line 16"/>
            <p:cNvSpPr>
              <a:spLocks noChangeShapeType="1"/>
            </p:cNvSpPr>
            <p:nvPr/>
          </p:nvSpPr>
          <p:spPr bwMode="auto">
            <a:xfrm>
              <a:off x="4656" y="1824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46" name="Rectangle 17"/>
            <p:cNvSpPr>
              <a:spLocks noChangeArrowheads="1"/>
            </p:cNvSpPr>
            <p:nvPr/>
          </p:nvSpPr>
          <p:spPr bwMode="auto">
            <a:xfrm>
              <a:off x="5040" y="1584"/>
              <a:ext cx="528" cy="43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09600" y="548680"/>
            <a:ext cx="7848600" cy="5635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latin typeface="+mj-ea"/>
              </a:rPr>
              <a:t>词法分析器作为一个独立子程序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79512" y="692696"/>
            <a:ext cx="8712968" cy="55983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373"/>
            <a:ext cx="8439150" cy="5208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217BB"/>
                </a:solidFill>
              </a:rPr>
              <a:t>AUXILIARY DEFINITION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letter</a:t>
            </a:r>
            <a:r>
              <a:rPr lang="en-US" altLang="zh-CN" sz="2000">
                <a:sym typeface="Symbol" pitchFamily="18" charset="2"/>
              </a:rPr>
              <a:t>A|B|...|Z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digit 0|1|...|9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217BB"/>
                </a:solidFill>
                <a:sym typeface="Symbol" pitchFamily="18" charset="2"/>
              </a:rPr>
              <a:t>RECOGNITION RULES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		DIM				{ RETURN (1,-)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2		IF				{ RETURN (2,-)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3		DO				{ RETURN (3,-)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4		STOP				{ RETURN (4,-)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5		END				{ RETURN (5,-)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6		letter(letter|digit) *	{ RETURN (6, TOKEN)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7		digit(digit)*			{ RETURN (7, DTB)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8		=				{ RETURN (8, 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9		+				{ RETURN (9,-)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10		*			{ RETURN (10,-)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11		**			{ RETURN (11,-)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12		,			{ RETURN (12,-)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13		(			{ RETURN (13,-)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14		)			{ RETURN (14,-) }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187450" y="2132335"/>
            <a:ext cx="3240088" cy="3960813"/>
          </a:xfrm>
          <a:prstGeom prst="rect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9999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4602518" y="903472"/>
            <a:ext cx="1728787" cy="647700"/>
          </a:xfrm>
          <a:prstGeom prst="wedgeRectCallout">
            <a:avLst>
              <a:gd name="adj1" fmla="val -83032"/>
              <a:gd name="adj2" fmla="val 166352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/>
          <a:p>
            <a:pPr algn="ctr"/>
            <a:r>
              <a:rPr lang="zh-CN" altLang="en-GB" sz="3200" b="1" dirty="0">
                <a:ea typeface="华文行楷" pitchFamily="2" charset="-122"/>
              </a:rPr>
              <a:t>正规式</a:t>
            </a:r>
            <a:endParaRPr lang="en-GB" altLang="zh-CN" sz="3200" b="1" dirty="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4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 autoUpdateAnimBg="0"/>
      <p:bldP spid="64516" grpId="0" animBg="1"/>
      <p:bldP spid="645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的工作过程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3025"/>
            <a:ext cx="8229600" cy="453424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/>
              <a:t>首先，对每条识别规则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构造一个相应的非确定有限自动机</a:t>
            </a:r>
            <a:r>
              <a:rPr lang="en-US" altLang="zh-CN" dirty="0"/>
              <a:t>M</a:t>
            </a:r>
            <a:r>
              <a:rPr lang="en-US" altLang="zh-CN" baseline="-25000" dirty="0"/>
              <a:t>i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/>
              <a:t>然后，引进一个新初态</a:t>
            </a:r>
            <a:r>
              <a:rPr lang="en-US" altLang="zh-CN" dirty="0"/>
              <a:t>X</a:t>
            </a:r>
            <a:r>
              <a:rPr lang="zh-CN" altLang="en-US" dirty="0"/>
              <a:t>，通过</a:t>
            </a:r>
            <a:r>
              <a:rPr lang="zh-CN" altLang="en-US" dirty="0">
                <a:sym typeface="Symbol" pitchFamily="18" charset="2"/>
              </a:rPr>
              <a:t></a:t>
            </a:r>
            <a:r>
              <a:rPr lang="zh-CN" altLang="en-US" dirty="0"/>
              <a:t>弧，将这些自动机连接成一个新的</a:t>
            </a:r>
            <a:r>
              <a:rPr lang="en-US" altLang="zh-CN" dirty="0"/>
              <a:t>NFA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/>
              <a:t>最后，把</a:t>
            </a:r>
            <a:r>
              <a:rPr lang="en-US" altLang="zh-CN" dirty="0"/>
              <a:t>M</a:t>
            </a:r>
            <a:r>
              <a:rPr lang="zh-CN" altLang="en-US" dirty="0"/>
              <a:t>确定化、最小化，生成该</a:t>
            </a:r>
            <a:r>
              <a:rPr lang="en-US" altLang="zh-CN" dirty="0"/>
              <a:t>DFA</a:t>
            </a:r>
            <a:r>
              <a:rPr lang="zh-CN" altLang="en-US" dirty="0"/>
              <a:t>的状态转换表和控制执行程序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bldLvl="2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45EF424-FCD4-4A5F-9B08-A4C817DA16F6}"/>
              </a:ext>
            </a:extLst>
          </p:cNvPr>
          <p:cNvSpPr txBox="1">
            <a:spLocks/>
          </p:cNvSpPr>
          <p:nvPr/>
        </p:nvSpPr>
        <p:spPr bwMode="auto">
          <a:xfrm>
            <a:off x="539552" y="1196751"/>
            <a:ext cx="8136904" cy="446449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  <p:sp>
        <p:nvSpPr>
          <p:cNvPr id="79874" name="Oval 4"/>
          <p:cNvSpPr>
            <a:spLocks noChangeArrowheads="1"/>
          </p:cNvSpPr>
          <p:nvPr/>
        </p:nvSpPr>
        <p:spPr bwMode="auto">
          <a:xfrm>
            <a:off x="12954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X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1981200" y="27432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</a:t>
            </a:r>
            <a:endParaRPr kumimoji="1" lang="en-US" altLang="zh-CN" sz="24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79876" name="Oval 7"/>
          <p:cNvSpPr>
            <a:spLocks noChangeArrowheads="1"/>
          </p:cNvSpPr>
          <p:nvPr/>
        </p:nvSpPr>
        <p:spPr bwMode="auto">
          <a:xfrm>
            <a:off x="30480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en-GB" altLang="zh-CN" sz="2400" b="1">
              <a:latin typeface="Times New Roman" pitchFamily="18" charset="0"/>
            </a:endParaRPr>
          </a:p>
        </p:txBody>
      </p:sp>
      <p:sp>
        <p:nvSpPr>
          <p:cNvPr id="79877" name="Oval 9"/>
          <p:cNvSpPr>
            <a:spLocks noChangeArrowheads="1"/>
          </p:cNvSpPr>
          <p:nvPr/>
        </p:nvSpPr>
        <p:spPr bwMode="auto">
          <a:xfrm>
            <a:off x="3048000" y="4419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en-GB" altLang="zh-CN" sz="2400" b="1">
              <a:latin typeface="Times New Roman" pitchFamily="18" charset="0"/>
            </a:endParaRPr>
          </a:p>
        </p:txBody>
      </p:sp>
      <p:sp>
        <p:nvSpPr>
          <p:cNvPr id="79878" name="Oval 10"/>
          <p:cNvSpPr>
            <a:spLocks noChangeArrowheads="1"/>
          </p:cNvSpPr>
          <p:nvPr/>
        </p:nvSpPr>
        <p:spPr bwMode="auto">
          <a:xfrm>
            <a:off x="3048000" y="16002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en-GB" altLang="zh-CN" sz="2400" b="1">
              <a:latin typeface="Times New Roman" pitchFamily="18" charset="0"/>
            </a:endParaRPr>
          </a:p>
        </p:txBody>
      </p:sp>
      <p:sp>
        <p:nvSpPr>
          <p:cNvPr id="79879" name="Oval 12"/>
          <p:cNvSpPr>
            <a:spLocks noChangeArrowheads="1"/>
          </p:cNvSpPr>
          <p:nvPr/>
        </p:nvSpPr>
        <p:spPr bwMode="auto">
          <a:xfrm>
            <a:off x="70104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80" name="Line 13"/>
          <p:cNvSpPr>
            <a:spLocks noChangeShapeType="1"/>
          </p:cNvSpPr>
          <p:nvPr/>
        </p:nvSpPr>
        <p:spPr bwMode="auto">
          <a:xfrm flipV="1">
            <a:off x="1828800" y="2057400"/>
            <a:ext cx="1295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Line 14"/>
          <p:cNvSpPr>
            <a:spLocks noChangeShapeType="1"/>
          </p:cNvSpPr>
          <p:nvPr/>
        </p:nvSpPr>
        <p:spPr bwMode="auto">
          <a:xfrm>
            <a:off x="36576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Line 16"/>
          <p:cNvSpPr>
            <a:spLocks noChangeShapeType="1"/>
          </p:cNvSpPr>
          <p:nvPr/>
        </p:nvSpPr>
        <p:spPr bwMode="auto">
          <a:xfrm>
            <a:off x="1905000" y="3200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>
            <a:off x="3657600" y="3200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5791200" y="3200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5" name="Line 19"/>
          <p:cNvSpPr>
            <a:spLocks noChangeShapeType="1"/>
          </p:cNvSpPr>
          <p:nvPr/>
        </p:nvSpPr>
        <p:spPr bwMode="auto">
          <a:xfrm>
            <a:off x="1752600" y="3352800"/>
            <a:ext cx="12954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Line 20"/>
          <p:cNvSpPr>
            <a:spLocks noChangeShapeType="1"/>
          </p:cNvSpPr>
          <p:nvPr/>
        </p:nvSpPr>
        <p:spPr bwMode="auto">
          <a:xfrm>
            <a:off x="3657600" y="4724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Rectangle 22"/>
          <p:cNvSpPr>
            <a:spLocks noChangeArrowheads="1"/>
          </p:cNvSpPr>
          <p:nvPr/>
        </p:nvSpPr>
        <p:spPr bwMode="auto">
          <a:xfrm>
            <a:off x="1981200" y="20574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79888" name="Rectangle 23"/>
          <p:cNvSpPr>
            <a:spLocks noChangeArrowheads="1"/>
          </p:cNvSpPr>
          <p:nvPr/>
        </p:nvSpPr>
        <p:spPr bwMode="auto">
          <a:xfrm>
            <a:off x="1676400" y="36576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</a:t>
            </a:r>
            <a:endParaRPr kumimoji="1" lang="en-US" altLang="zh-CN" sz="24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79889" name="Rectangle 24"/>
          <p:cNvSpPr>
            <a:spLocks noChangeArrowheads="1"/>
          </p:cNvSpPr>
          <p:nvPr/>
        </p:nvSpPr>
        <p:spPr bwMode="auto">
          <a:xfrm>
            <a:off x="2895600" y="36576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</a:t>
            </a:r>
            <a:endParaRPr kumimoji="1" lang="en-US" altLang="zh-CN" sz="24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79890" name="Rectangle 27"/>
          <p:cNvSpPr>
            <a:spLocks noChangeArrowheads="1"/>
          </p:cNvSpPr>
          <p:nvPr/>
        </p:nvSpPr>
        <p:spPr bwMode="auto">
          <a:xfrm>
            <a:off x="4724400" y="13716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91" name="Rectangle 28"/>
          <p:cNvSpPr>
            <a:spLocks noChangeArrowheads="1"/>
          </p:cNvSpPr>
          <p:nvPr/>
        </p:nvSpPr>
        <p:spPr bwMode="auto">
          <a:xfrm>
            <a:off x="4800600" y="4343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latin typeface="Times New Roman" pitchFamily="18" charset="0"/>
              </a:rPr>
              <a:t>m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92" name="Rectangle 29"/>
          <p:cNvSpPr>
            <a:spLocks noChangeArrowheads="1"/>
          </p:cNvSpPr>
          <p:nvPr/>
        </p:nvSpPr>
        <p:spPr bwMode="auto">
          <a:xfrm>
            <a:off x="4724400" y="27432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93" name="Oval 32"/>
          <p:cNvSpPr>
            <a:spLocks noChangeArrowheads="1"/>
          </p:cNvSpPr>
          <p:nvPr/>
        </p:nvSpPr>
        <p:spPr bwMode="auto">
          <a:xfrm>
            <a:off x="7010400" y="15240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94" name="Line 33"/>
          <p:cNvSpPr>
            <a:spLocks noChangeShapeType="1"/>
          </p:cNvSpPr>
          <p:nvPr/>
        </p:nvSpPr>
        <p:spPr bwMode="auto">
          <a:xfrm>
            <a:off x="5791200" y="1828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5" name="Oval 34"/>
          <p:cNvSpPr>
            <a:spLocks noChangeArrowheads="1"/>
          </p:cNvSpPr>
          <p:nvPr/>
        </p:nvSpPr>
        <p:spPr bwMode="auto">
          <a:xfrm>
            <a:off x="7086600" y="4419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m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79896" name="Line 35"/>
          <p:cNvSpPr>
            <a:spLocks noChangeShapeType="1"/>
          </p:cNvSpPr>
          <p:nvPr/>
        </p:nvSpPr>
        <p:spPr bwMode="auto">
          <a:xfrm>
            <a:off x="5867400" y="4724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Rectangle 36"/>
          <p:cNvSpPr>
            <a:spLocks noChangeArrowheads="1"/>
          </p:cNvSpPr>
          <p:nvPr/>
        </p:nvSpPr>
        <p:spPr bwMode="auto">
          <a:xfrm>
            <a:off x="6858000" y="35814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</a:t>
            </a:r>
            <a:endParaRPr kumimoji="1" lang="en-US" altLang="zh-CN" sz="24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79898" name="Rectangle 37"/>
          <p:cNvSpPr>
            <a:spLocks noChangeArrowheads="1"/>
          </p:cNvSpPr>
          <p:nvPr/>
        </p:nvSpPr>
        <p:spPr bwMode="auto">
          <a:xfrm>
            <a:off x="4953000" y="3657600"/>
            <a:ext cx="8382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</a:t>
            </a:r>
            <a:endParaRPr kumimoji="1" lang="en-US" altLang="zh-CN" sz="2400" b="1">
              <a:latin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" y="116632"/>
            <a:ext cx="8435280" cy="720080"/>
          </a:xfr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Tiny</a:t>
            </a:r>
            <a:r>
              <a:rPr lang="zh-CN" altLang="en-US" sz="4000" b="1" dirty="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313184" y="836712"/>
            <a:ext cx="8435280" cy="583264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en-US" altLang="zh-CN" sz="2400" dirty="0"/>
              <a:t>The features of a program in TINY:</a:t>
            </a:r>
          </a:p>
          <a:p>
            <a:pPr lvl="1"/>
            <a:r>
              <a:rPr lang="en-US" altLang="zh-CN" sz="2400" dirty="0"/>
              <a:t>a sequence of statements separated by semicolons </a:t>
            </a:r>
          </a:p>
          <a:p>
            <a:pPr lvl="1"/>
            <a:r>
              <a:rPr lang="en-US" altLang="zh-CN" sz="2400" dirty="0"/>
              <a:t>no procedure, no declarations</a:t>
            </a:r>
          </a:p>
          <a:p>
            <a:pPr lvl="1"/>
            <a:r>
              <a:rPr lang="en-US" altLang="zh-CN" sz="2400" dirty="0"/>
              <a:t>all variables are integer,</a:t>
            </a:r>
          </a:p>
          <a:p>
            <a:pPr lvl="1"/>
            <a:r>
              <a:rPr lang="en-US" altLang="zh-CN" sz="2400" dirty="0"/>
              <a:t>two control statement : if-else and repeat </a:t>
            </a:r>
          </a:p>
          <a:p>
            <a:pPr lvl="1"/>
            <a:r>
              <a:rPr lang="en-US" altLang="zh-CN" sz="2400" dirty="0"/>
              <a:t>read and write statements </a:t>
            </a:r>
          </a:p>
          <a:p>
            <a:pPr lvl="1"/>
            <a:r>
              <a:rPr lang="en-US" altLang="zh-CN" sz="2400" dirty="0"/>
              <a:t>comments with curly brackets; but can not be nested</a:t>
            </a:r>
          </a:p>
          <a:p>
            <a:pPr lvl="1"/>
            <a:r>
              <a:rPr lang="en-US" altLang="zh-CN" sz="2400" dirty="0"/>
              <a:t>expressions are Boolean and integer arithmetic expressions ( using &lt; ,=), (+,-,* /, parentheses, constants, variables ),	Boolean expressions are only as tests in control statements.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语言示例程序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280" y="1340768"/>
            <a:ext cx="8229600" cy="499539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Read x; {input an integer}</a:t>
            </a:r>
          </a:p>
          <a:p>
            <a:pPr>
              <a:buFontTx/>
              <a:buNone/>
            </a:pPr>
            <a:r>
              <a:rPr lang="en-US" altLang="zh-CN" sz="2800" dirty="0"/>
              <a:t>	If x&gt;0 then {don</a:t>
            </a:r>
            <a:r>
              <a:rPr lang="en-US" altLang="zh-CN" sz="2800" dirty="0">
                <a:latin typeface="Arial"/>
              </a:rPr>
              <a:t>’</a:t>
            </a:r>
            <a:r>
              <a:rPr lang="en-US" altLang="zh-CN" sz="2800" dirty="0"/>
              <a:t>t compute if x &lt;=0}</a:t>
            </a:r>
          </a:p>
          <a:p>
            <a:pPr>
              <a:buFontTx/>
              <a:buNone/>
            </a:pPr>
            <a:r>
              <a:rPr lang="en-US" altLang="zh-CN" sz="2800" dirty="0"/>
              <a:t>		Fact:=1;</a:t>
            </a:r>
          </a:p>
          <a:p>
            <a:pPr>
              <a:buFontTx/>
              <a:buNone/>
            </a:pPr>
            <a:r>
              <a:rPr lang="en-US" altLang="zh-CN" sz="2800" dirty="0"/>
              <a:t>		Repeat</a:t>
            </a:r>
          </a:p>
          <a:p>
            <a:pPr>
              <a:buFontTx/>
              <a:buNone/>
            </a:pPr>
            <a:r>
              <a:rPr lang="en-US" altLang="zh-CN" sz="2800" dirty="0"/>
              <a:t>			Fact :=fact *x;</a:t>
            </a:r>
          </a:p>
          <a:p>
            <a:pPr>
              <a:buFontTx/>
              <a:buNone/>
            </a:pPr>
            <a:r>
              <a:rPr lang="en-US" altLang="zh-CN" sz="2800" dirty="0"/>
              <a:t>			X:=x-1;</a:t>
            </a:r>
          </a:p>
          <a:p>
            <a:pPr>
              <a:buFontTx/>
              <a:buNone/>
            </a:pPr>
            <a:r>
              <a:rPr lang="en-US" altLang="zh-CN" sz="2800" dirty="0"/>
              <a:t>		Until x=0;</a:t>
            </a:r>
          </a:p>
          <a:p>
            <a:pPr>
              <a:buFontTx/>
              <a:buNone/>
            </a:pPr>
            <a:r>
              <a:rPr lang="en-US" altLang="zh-CN" sz="2800" dirty="0"/>
              <a:t>		Write fact {output factorial of x}</a:t>
            </a:r>
          </a:p>
          <a:p>
            <a:pPr>
              <a:buFontTx/>
              <a:buNone/>
            </a:pPr>
            <a:r>
              <a:rPr lang="en-US" altLang="zh-CN" sz="2800" dirty="0"/>
              <a:t>	End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 </a:t>
            </a:r>
            <a:r>
              <a:rPr lang="en-US" altLang="zh-CN" dirty="0"/>
              <a:t>TINY</a:t>
            </a:r>
            <a:r>
              <a:rPr lang="zh-CN" altLang="en-US" dirty="0"/>
              <a:t>语言词法规则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96944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Reserved Words    Special Symbols       Other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if	    		        +                           number</a:t>
            </a:r>
          </a:p>
          <a:p>
            <a:pPr marL="0" indent="0">
              <a:buNone/>
            </a:pPr>
            <a:r>
              <a:rPr lang="en-US" altLang="zh-CN" sz="2400" b="1" dirty="0"/>
              <a:t>then	   			-                  </a:t>
            </a:r>
          </a:p>
          <a:p>
            <a:pPr marL="0" indent="0">
              <a:buNone/>
            </a:pPr>
            <a:r>
              <a:rPr lang="en-US" altLang="zh-CN" sz="2400" b="1" dirty="0"/>
              <a:t>else	    			*                 </a:t>
            </a:r>
          </a:p>
          <a:p>
            <a:pPr marL="0" indent="0">
              <a:buNone/>
            </a:pPr>
            <a:r>
              <a:rPr lang="en-US" altLang="zh-CN" sz="2400" b="1" dirty="0"/>
              <a:t>end	    			/</a:t>
            </a:r>
          </a:p>
          <a:p>
            <a:pPr marL="0" indent="0">
              <a:buNone/>
            </a:pPr>
            <a:r>
              <a:rPr lang="en-US" altLang="zh-CN" sz="2400" b="1" dirty="0"/>
              <a:t>repeat             		=</a:t>
            </a:r>
          </a:p>
          <a:p>
            <a:pPr marL="0" indent="0">
              <a:buNone/>
            </a:pPr>
            <a:r>
              <a:rPr lang="en-US" altLang="zh-CN" sz="2400" b="1" dirty="0"/>
              <a:t>until               		&lt;                          identifier</a:t>
            </a:r>
          </a:p>
          <a:p>
            <a:pPr marL="0" indent="0">
              <a:buNone/>
            </a:pPr>
            <a:r>
              <a:rPr lang="en-US" altLang="zh-CN" sz="2400" b="1" dirty="0"/>
              <a:t>read              		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b="1" dirty="0"/>
              <a:t>write             </a:t>
            </a:r>
            <a:r>
              <a:rPr lang="en-US" altLang="zh-CN" sz="2400" dirty="0"/>
              <a:t> 		)</a:t>
            </a:r>
            <a:r>
              <a:rPr lang="en-US" altLang="zh-CN" sz="2400" b="1" dirty="0"/>
              <a:t>   </a:t>
            </a:r>
          </a:p>
          <a:p>
            <a:pPr marL="0" indent="0">
              <a:buNone/>
            </a:pPr>
            <a:r>
              <a:rPr lang="en-US" altLang="zh-CN" sz="2400" b="1" dirty="0"/>
              <a:t>		 	         ;</a:t>
            </a:r>
          </a:p>
          <a:p>
            <a:pPr marL="0" indent="0">
              <a:buNone/>
            </a:pPr>
            <a:r>
              <a:rPr lang="en-US" altLang="zh-CN" sz="2400" b="1" dirty="0"/>
              <a:t>                  		:=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23528" y="1143000"/>
            <a:ext cx="8712968" cy="55983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Comments are enclosed in curly brackets {</a:t>
            </a:r>
            <a:r>
              <a:rPr lang="en-US" altLang="zh-CN" dirty="0">
                <a:latin typeface="Arial"/>
              </a:rPr>
              <a:t>…</a:t>
            </a:r>
            <a:r>
              <a:rPr lang="en-US" altLang="zh-CN" dirty="0"/>
              <a:t>} and cannot be nested;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The code is free format; white space consists of blanks, tabs, and newlines;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The principle of longest substring is followed in recognizing tokens.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179512" y="1268760"/>
            <a:ext cx="8856984" cy="547260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864" y="579438"/>
            <a:ext cx="7848600" cy="563562"/>
          </a:xfrm>
        </p:spPr>
        <p:txBody>
          <a:bodyPr/>
          <a:lstStyle/>
          <a:p>
            <a:r>
              <a:rPr lang="en-US" altLang="zh-CN" dirty="0"/>
              <a:t>DFAs for TINY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7544" y="3572916"/>
            <a:ext cx="3240856" cy="2736404"/>
            <a:chOff x="1980" y="1596"/>
            <a:chExt cx="4500" cy="3900"/>
          </a:xfrm>
          <a:noFill/>
        </p:grpSpPr>
        <p:sp>
          <p:nvSpPr>
            <p:cNvPr id="289797" name="Oval 5"/>
            <p:cNvSpPr>
              <a:spLocks noChangeArrowheads="1"/>
            </p:cNvSpPr>
            <p:nvPr/>
          </p:nvSpPr>
          <p:spPr bwMode="auto">
            <a:xfrm>
              <a:off x="2880" y="3000"/>
              <a:ext cx="54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200"/>
            </a:p>
          </p:txBody>
        </p:sp>
        <p:sp>
          <p:nvSpPr>
            <p:cNvPr id="289798" name="Line 6"/>
            <p:cNvSpPr>
              <a:spLocks noChangeShapeType="1"/>
            </p:cNvSpPr>
            <p:nvPr/>
          </p:nvSpPr>
          <p:spPr bwMode="auto">
            <a:xfrm>
              <a:off x="1980" y="3312"/>
              <a:ext cx="9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799" name="AutoShape 7"/>
            <p:cNvSpPr>
              <a:spLocks noChangeArrowheads="1"/>
            </p:cNvSpPr>
            <p:nvPr/>
          </p:nvSpPr>
          <p:spPr bwMode="auto">
            <a:xfrm>
              <a:off x="4500" y="1596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0" name="Line 8"/>
            <p:cNvSpPr>
              <a:spLocks noChangeShapeType="1"/>
            </p:cNvSpPr>
            <p:nvPr/>
          </p:nvSpPr>
          <p:spPr bwMode="auto">
            <a:xfrm flipV="1">
              <a:off x="3240" y="1908"/>
              <a:ext cx="1260" cy="109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1" name="AutoShape 9"/>
            <p:cNvSpPr>
              <a:spLocks noChangeArrowheads="1"/>
            </p:cNvSpPr>
            <p:nvPr/>
          </p:nvSpPr>
          <p:spPr bwMode="auto">
            <a:xfrm>
              <a:off x="4500" y="2532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 flipV="1">
              <a:off x="3420" y="2844"/>
              <a:ext cx="1080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3" name="AutoShape 11"/>
            <p:cNvSpPr>
              <a:spLocks noChangeArrowheads="1"/>
            </p:cNvSpPr>
            <p:nvPr/>
          </p:nvSpPr>
          <p:spPr bwMode="auto">
            <a:xfrm>
              <a:off x="4500" y="4872"/>
              <a:ext cx="540" cy="624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4" name="Line 12"/>
            <p:cNvSpPr>
              <a:spLocks noChangeShapeType="1"/>
            </p:cNvSpPr>
            <p:nvPr/>
          </p:nvSpPr>
          <p:spPr bwMode="auto">
            <a:xfrm>
              <a:off x="3240" y="3624"/>
              <a:ext cx="1260" cy="15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3420" y="206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/>
                <a:t>+</a:t>
              </a:r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3960" y="253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/>
                <a:t>-</a:t>
              </a:r>
            </a:p>
          </p:txBody>
        </p:sp>
        <p:sp>
          <p:nvSpPr>
            <p:cNvPr id="289807" name="Rectangle 15"/>
            <p:cNvSpPr>
              <a:spLocks noChangeArrowheads="1"/>
            </p:cNvSpPr>
            <p:nvPr/>
          </p:nvSpPr>
          <p:spPr bwMode="auto">
            <a:xfrm>
              <a:off x="5220" y="1752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 dirty="0"/>
                <a:t>return PLUS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5220" y="5028"/>
              <a:ext cx="126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/>
                <a:t>return SEMI</a:t>
              </a:r>
            </a:p>
          </p:txBody>
        </p:sp>
        <p:sp>
          <p:nvSpPr>
            <p:cNvPr id="289809" name="Rectangle 17"/>
            <p:cNvSpPr>
              <a:spLocks noChangeArrowheads="1"/>
            </p:cNvSpPr>
            <p:nvPr/>
          </p:nvSpPr>
          <p:spPr bwMode="auto">
            <a:xfrm>
              <a:off x="4140" y="424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/>
                <a:t>;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420" y="3312"/>
              <a:ext cx="1260" cy="0"/>
              <a:chOff x="7200" y="3468"/>
              <a:chExt cx="1260" cy="0"/>
            </a:xfrm>
            <a:grpFill/>
          </p:grpSpPr>
          <p:sp>
            <p:nvSpPr>
              <p:cNvPr id="289811" name="Line 19"/>
              <p:cNvSpPr>
                <a:spLocks noChangeShapeType="1"/>
              </p:cNvSpPr>
              <p:nvPr/>
            </p:nvSpPr>
            <p:spPr bwMode="auto">
              <a:xfrm>
                <a:off x="7200" y="3468"/>
                <a:ext cx="18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2" name="Line 20"/>
              <p:cNvSpPr>
                <a:spLocks noChangeShapeType="1"/>
              </p:cNvSpPr>
              <p:nvPr/>
            </p:nvSpPr>
            <p:spPr bwMode="auto">
              <a:xfrm>
                <a:off x="7560" y="3468"/>
                <a:ext cx="18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3" name="Line 21"/>
              <p:cNvSpPr>
                <a:spLocks noChangeShapeType="1"/>
              </p:cNvSpPr>
              <p:nvPr/>
            </p:nvSpPr>
            <p:spPr bwMode="auto">
              <a:xfrm>
                <a:off x="7920" y="3468"/>
                <a:ext cx="18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4" name="Line 22"/>
              <p:cNvSpPr>
                <a:spLocks noChangeShapeType="1"/>
              </p:cNvSpPr>
              <p:nvPr/>
            </p:nvSpPr>
            <p:spPr bwMode="auto">
              <a:xfrm>
                <a:off x="8280" y="3468"/>
                <a:ext cx="18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420" y="3468"/>
              <a:ext cx="1260" cy="1092"/>
              <a:chOff x="7560" y="3000"/>
              <a:chExt cx="1260" cy="1092"/>
            </a:xfrm>
            <a:grpFill/>
          </p:grpSpPr>
          <p:sp>
            <p:nvSpPr>
              <p:cNvPr id="289816" name="Line 24"/>
              <p:cNvSpPr>
                <a:spLocks noChangeShapeType="1"/>
              </p:cNvSpPr>
              <p:nvPr/>
            </p:nvSpPr>
            <p:spPr bwMode="auto">
              <a:xfrm>
                <a:off x="7560" y="3000"/>
                <a:ext cx="18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7" name="Line 25"/>
              <p:cNvSpPr>
                <a:spLocks noChangeShapeType="1"/>
              </p:cNvSpPr>
              <p:nvPr/>
            </p:nvSpPr>
            <p:spPr bwMode="auto">
              <a:xfrm>
                <a:off x="7920" y="3312"/>
                <a:ext cx="18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8" name="Line 26"/>
              <p:cNvSpPr>
                <a:spLocks noChangeShapeType="1"/>
              </p:cNvSpPr>
              <p:nvPr/>
            </p:nvSpPr>
            <p:spPr bwMode="auto">
              <a:xfrm>
                <a:off x="8280" y="3624"/>
                <a:ext cx="18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19" name="Line 27"/>
              <p:cNvSpPr>
                <a:spLocks noChangeShapeType="1"/>
              </p:cNvSpPr>
              <p:nvPr/>
            </p:nvSpPr>
            <p:spPr bwMode="auto">
              <a:xfrm>
                <a:off x="8640" y="3936"/>
                <a:ext cx="18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</p:grpSp>
      <p:sp>
        <p:nvSpPr>
          <p:cNvPr id="28982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3816424" cy="1296144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/>
              <a:t>The DFA for the special symbols </a:t>
            </a:r>
            <a:r>
              <a:rPr lang="en-US" altLang="zh-CN" sz="2400" dirty="0">
                <a:solidFill>
                  <a:srgbClr val="FF3300"/>
                </a:solidFill>
              </a:rPr>
              <a:t>except assignment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289821" name="Rectangle 29"/>
          <p:cNvSpPr>
            <a:spLocks noChangeArrowheads="1"/>
          </p:cNvSpPr>
          <p:nvPr/>
        </p:nvSpPr>
        <p:spPr bwMode="auto">
          <a:xfrm>
            <a:off x="4427984" y="1628800"/>
            <a:ext cx="4464496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 sz="2400" b="1" dirty="0">
                <a:latin typeface="+mn-lt"/>
                <a:ea typeface="+mn-ea"/>
              </a:rPr>
              <a:t>The  DFA  combined with </a:t>
            </a:r>
            <a:r>
              <a:rPr lang="en-US" altLang="zh-CN" sz="2400" b="1" dirty="0" err="1">
                <a:latin typeface="+mn-lt"/>
                <a:ea typeface="+mn-ea"/>
              </a:rPr>
              <a:t>DFAs</a:t>
            </a:r>
            <a:r>
              <a:rPr lang="en-US" altLang="zh-CN" sz="2400" b="1" dirty="0">
                <a:latin typeface="+mn-lt"/>
                <a:ea typeface="+mn-ea"/>
              </a:rPr>
              <a:t> that accept numbers and identifiers: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59832" y="3140968"/>
            <a:ext cx="5905351" cy="3025131"/>
            <a:chOff x="1980" y="660"/>
            <a:chExt cx="7740" cy="3744"/>
          </a:xfrm>
          <a:noFill/>
        </p:grpSpPr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>
              <a:off x="1980" y="300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24" name="Oval 32"/>
            <p:cNvSpPr>
              <a:spLocks noChangeArrowheads="1"/>
            </p:cNvSpPr>
            <p:nvPr/>
          </p:nvSpPr>
          <p:spPr bwMode="auto">
            <a:xfrm>
              <a:off x="2700" y="2688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START</a:t>
              </a:r>
            </a:p>
          </p:txBody>
        </p:sp>
        <p:sp>
          <p:nvSpPr>
            <p:cNvPr id="289825" name="Rectangle 33"/>
            <p:cNvSpPr>
              <a:spLocks noChangeArrowheads="1"/>
            </p:cNvSpPr>
            <p:nvPr/>
          </p:nvSpPr>
          <p:spPr bwMode="auto">
            <a:xfrm>
              <a:off x="7200" y="66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289826" name="Line 34"/>
            <p:cNvSpPr>
              <a:spLocks noChangeShapeType="1"/>
            </p:cNvSpPr>
            <p:nvPr/>
          </p:nvSpPr>
          <p:spPr bwMode="auto">
            <a:xfrm>
              <a:off x="396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flipV="1">
              <a:off x="3600" y="1596"/>
              <a:ext cx="1980" cy="109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28" name="Oval 36"/>
            <p:cNvSpPr>
              <a:spLocks noChangeArrowheads="1"/>
            </p:cNvSpPr>
            <p:nvPr/>
          </p:nvSpPr>
          <p:spPr bwMode="auto">
            <a:xfrm>
              <a:off x="5580" y="2688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INID</a:t>
              </a:r>
            </a:p>
          </p:txBody>
        </p:sp>
        <p:sp>
          <p:nvSpPr>
            <p:cNvPr id="289829" name="Oval 37"/>
            <p:cNvSpPr>
              <a:spLocks noChangeArrowheads="1"/>
            </p:cNvSpPr>
            <p:nvPr/>
          </p:nvSpPr>
          <p:spPr bwMode="auto">
            <a:xfrm>
              <a:off x="5400" y="1128"/>
              <a:ext cx="162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INNUM</a:t>
              </a:r>
            </a:p>
          </p:txBody>
        </p:sp>
        <p:grpSp>
          <p:nvGrpSpPr>
            <p:cNvPr id="6" name="Group 38"/>
            <p:cNvGrpSpPr>
              <a:grpSpLocks/>
            </p:cNvGrpSpPr>
            <p:nvPr/>
          </p:nvGrpSpPr>
          <p:grpSpPr bwMode="auto">
            <a:xfrm rot="3748193">
              <a:off x="6503" y="637"/>
              <a:ext cx="540" cy="585"/>
              <a:chOff x="4500" y="6003"/>
              <a:chExt cx="540" cy="585"/>
            </a:xfrm>
            <a:grpFill/>
          </p:grpSpPr>
          <p:sp>
            <p:nvSpPr>
              <p:cNvPr id="289831" name="Line 39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32" name="Arc 40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89833" name="Rectangle 41"/>
            <p:cNvSpPr>
              <a:spLocks noChangeArrowheads="1"/>
            </p:cNvSpPr>
            <p:nvPr/>
          </p:nvSpPr>
          <p:spPr bwMode="auto">
            <a:xfrm>
              <a:off x="3780" y="175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289834" name="Rectangle 42"/>
            <p:cNvSpPr>
              <a:spLocks noChangeArrowheads="1"/>
            </p:cNvSpPr>
            <p:nvPr/>
          </p:nvSpPr>
          <p:spPr bwMode="auto">
            <a:xfrm>
              <a:off x="432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letter</a:t>
              </a:r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 rot="3748193">
              <a:off x="6503" y="2197"/>
              <a:ext cx="540" cy="585"/>
              <a:chOff x="4500" y="6003"/>
              <a:chExt cx="540" cy="585"/>
            </a:xfrm>
            <a:grpFill/>
          </p:grpSpPr>
          <p:sp>
            <p:nvSpPr>
              <p:cNvPr id="289836" name="Line 4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37" name="Arc 4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89838" name="Rectangle 46"/>
            <p:cNvSpPr>
              <a:spLocks noChangeArrowheads="1"/>
            </p:cNvSpPr>
            <p:nvPr/>
          </p:nvSpPr>
          <p:spPr bwMode="auto">
            <a:xfrm>
              <a:off x="5760" y="190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letter</a:t>
              </a:r>
            </a:p>
          </p:txBody>
        </p:sp>
        <p:sp>
          <p:nvSpPr>
            <p:cNvPr id="289839" name="Line 47"/>
            <p:cNvSpPr>
              <a:spLocks noChangeShapeType="1"/>
            </p:cNvSpPr>
            <p:nvPr/>
          </p:nvSpPr>
          <p:spPr bwMode="auto">
            <a:xfrm>
              <a:off x="7020" y="1440"/>
              <a:ext cx="1800" cy="124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40" name="Oval 48"/>
            <p:cNvSpPr>
              <a:spLocks noChangeArrowheads="1"/>
            </p:cNvSpPr>
            <p:nvPr/>
          </p:nvSpPr>
          <p:spPr bwMode="auto">
            <a:xfrm>
              <a:off x="8460" y="2688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DONE</a:t>
              </a:r>
            </a:p>
          </p:txBody>
        </p:sp>
        <p:sp>
          <p:nvSpPr>
            <p:cNvPr id="289841" name="Line 49"/>
            <p:cNvSpPr>
              <a:spLocks noChangeShapeType="1"/>
            </p:cNvSpPr>
            <p:nvPr/>
          </p:nvSpPr>
          <p:spPr bwMode="auto">
            <a:xfrm>
              <a:off x="684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9842" name="Rectangle 50"/>
            <p:cNvSpPr>
              <a:spLocks noChangeArrowheads="1"/>
            </p:cNvSpPr>
            <p:nvPr/>
          </p:nvSpPr>
          <p:spPr bwMode="auto">
            <a:xfrm>
              <a:off x="738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[other]</a:t>
              </a:r>
            </a:p>
          </p:txBody>
        </p:sp>
        <p:sp>
          <p:nvSpPr>
            <p:cNvPr id="289843" name="Rectangle 51"/>
            <p:cNvSpPr>
              <a:spLocks noChangeArrowheads="1"/>
            </p:cNvSpPr>
            <p:nvPr/>
          </p:nvSpPr>
          <p:spPr bwMode="auto">
            <a:xfrm>
              <a:off x="8100" y="159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[other]</a:t>
              </a:r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3240" y="3000"/>
              <a:ext cx="5940" cy="1404"/>
              <a:chOff x="2149" y="4014"/>
              <a:chExt cx="2978" cy="546"/>
            </a:xfrm>
            <a:grpFill/>
          </p:grpSpPr>
          <p:sp>
            <p:nvSpPr>
              <p:cNvPr id="289845" name="Arc 53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89846" name="Line 54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89847" name="Rectangle 55"/>
            <p:cNvSpPr>
              <a:spLocks noChangeArrowheads="1"/>
            </p:cNvSpPr>
            <p:nvPr/>
          </p:nvSpPr>
          <p:spPr bwMode="auto">
            <a:xfrm>
              <a:off x="5760" y="3780"/>
              <a:ext cx="14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+ - * / = &lt; ( )</a:t>
              </a: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251520" y="1215009"/>
            <a:ext cx="8712968" cy="55983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856" y="579438"/>
            <a:ext cx="7848600" cy="563562"/>
          </a:xfrm>
        </p:spPr>
        <p:txBody>
          <a:bodyPr/>
          <a:lstStyle/>
          <a:p>
            <a:r>
              <a:rPr lang="en-US" altLang="zh-CN" dirty="0"/>
              <a:t>DFAs for TINY</a:t>
            </a:r>
            <a:endParaRPr lang="zh-CN" alt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136061" cy="1941647"/>
          </a:xfrm>
        </p:spPr>
        <p:txBody>
          <a:bodyPr/>
          <a:lstStyle/>
          <a:p>
            <a:r>
              <a:rPr lang="en-US" altLang="zh-CN" sz="2400" dirty="0"/>
              <a:t>The DFA extended by </a:t>
            </a:r>
            <a:r>
              <a:rPr lang="en-US" altLang="zh-CN" sz="2400" dirty="0">
                <a:solidFill>
                  <a:srgbClr val="FF3300"/>
                </a:solidFill>
              </a:rPr>
              <a:t>adding  comments, white space, and assignment</a:t>
            </a:r>
            <a:r>
              <a:rPr lang="en-US" altLang="zh-CN" sz="2400" dirty="0"/>
              <a:t> to this DFA  </a:t>
            </a:r>
          </a:p>
          <a:p>
            <a:r>
              <a:rPr lang="en-US" altLang="zh-CN" sz="2400" dirty="0"/>
              <a:t>The DFA </a:t>
            </a:r>
            <a:r>
              <a:rPr lang="en-US" altLang="zh-CN" sz="2400" dirty="0">
                <a:solidFill>
                  <a:srgbClr val="FF3300"/>
                </a:solidFill>
              </a:rPr>
              <a:t>considers reserved words to be the same as identifiers, and then to look up the identifiers in a table of reserved words </a:t>
            </a:r>
          </a:p>
          <a:p>
            <a:endParaRPr lang="zh-CN" altLang="en-US" sz="2400" dirty="0">
              <a:solidFill>
                <a:srgbClr val="FF33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3728" y="3284984"/>
            <a:ext cx="6264696" cy="3429000"/>
            <a:chOff x="1980" y="660"/>
            <a:chExt cx="7920" cy="4930"/>
          </a:xfrm>
          <a:noFill/>
        </p:grpSpPr>
        <p:sp>
          <p:nvSpPr>
            <p:cNvPr id="290821" name="Line 5"/>
            <p:cNvSpPr>
              <a:spLocks noChangeShapeType="1"/>
            </p:cNvSpPr>
            <p:nvPr/>
          </p:nvSpPr>
          <p:spPr bwMode="auto">
            <a:xfrm>
              <a:off x="1980" y="300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22" name="Oval 6"/>
            <p:cNvSpPr>
              <a:spLocks noChangeArrowheads="1"/>
            </p:cNvSpPr>
            <p:nvPr/>
          </p:nvSpPr>
          <p:spPr bwMode="auto">
            <a:xfrm>
              <a:off x="2700" y="2688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 dirty="0"/>
                <a:t>START</a:t>
              </a:r>
            </a:p>
          </p:txBody>
        </p:sp>
        <p:sp>
          <p:nvSpPr>
            <p:cNvPr id="290823" name="AutoShape 7"/>
            <p:cNvSpPr>
              <a:spLocks noChangeArrowheads="1"/>
            </p:cNvSpPr>
            <p:nvPr/>
          </p:nvSpPr>
          <p:spPr bwMode="auto">
            <a:xfrm>
              <a:off x="8460" y="2688"/>
              <a:ext cx="1440" cy="624"/>
            </a:xfrm>
            <a:custGeom>
              <a:avLst/>
              <a:gdLst>
                <a:gd name="G0" fmla="+- 1440 0 0"/>
                <a:gd name="G1" fmla="+- 21600 0 1440"/>
                <a:gd name="G2" fmla="+- 21600 0 144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40" y="10800"/>
                  </a:moveTo>
                  <a:cubicBezTo>
                    <a:pt x="1440" y="15969"/>
                    <a:pt x="5631" y="20160"/>
                    <a:pt x="10800" y="20160"/>
                  </a:cubicBezTo>
                  <a:cubicBezTo>
                    <a:pt x="15969" y="20160"/>
                    <a:pt x="20160" y="15969"/>
                    <a:pt x="20160" y="10800"/>
                  </a:cubicBezTo>
                  <a:cubicBezTo>
                    <a:pt x="20160" y="5631"/>
                    <a:pt x="15969" y="1440"/>
                    <a:pt x="10800" y="1440"/>
                  </a:cubicBezTo>
                  <a:cubicBezTo>
                    <a:pt x="5631" y="1440"/>
                    <a:pt x="1440" y="5631"/>
                    <a:pt x="1440" y="1080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24" name="Rectangle 8"/>
            <p:cNvSpPr>
              <a:spLocks noChangeArrowheads="1"/>
            </p:cNvSpPr>
            <p:nvPr/>
          </p:nvSpPr>
          <p:spPr bwMode="auto">
            <a:xfrm>
              <a:off x="7200" y="66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290825" name="Line 9"/>
            <p:cNvSpPr>
              <a:spLocks noChangeShapeType="1"/>
            </p:cNvSpPr>
            <p:nvPr/>
          </p:nvSpPr>
          <p:spPr bwMode="auto">
            <a:xfrm>
              <a:off x="396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26" name="Line 10"/>
            <p:cNvSpPr>
              <a:spLocks noChangeShapeType="1"/>
            </p:cNvSpPr>
            <p:nvPr/>
          </p:nvSpPr>
          <p:spPr bwMode="auto">
            <a:xfrm flipV="1">
              <a:off x="3600" y="1596"/>
              <a:ext cx="1980" cy="109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27" name="Oval 11"/>
            <p:cNvSpPr>
              <a:spLocks noChangeArrowheads="1"/>
            </p:cNvSpPr>
            <p:nvPr/>
          </p:nvSpPr>
          <p:spPr bwMode="auto">
            <a:xfrm>
              <a:off x="5580" y="2688"/>
              <a:ext cx="12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INID</a:t>
              </a:r>
            </a:p>
          </p:txBody>
        </p:sp>
        <p:sp>
          <p:nvSpPr>
            <p:cNvPr id="290828" name="Oval 12"/>
            <p:cNvSpPr>
              <a:spLocks noChangeArrowheads="1"/>
            </p:cNvSpPr>
            <p:nvPr/>
          </p:nvSpPr>
          <p:spPr bwMode="auto">
            <a:xfrm>
              <a:off x="5400" y="1128"/>
              <a:ext cx="162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INNUM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1846699">
              <a:off x="2880" y="2220"/>
              <a:ext cx="540" cy="468"/>
              <a:chOff x="4500" y="6003"/>
              <a:chExt cx="540" cy="585"/>
            </a:xfrm>
            <a:grpFill/>
          </p:grpSpPr>
          <p:sp>
            <p:nvSpPr>
              <p:cNvPr id="290830" name="Line 1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31" name="Arc 1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32" name="Rectangle 16"/>
            <p:cNvSpPr>
              <a:spLocks noChangeArrowheads="1"/>
            </p:cNvSpPr>
            <p:nvPr/>
          </p:nvSpPr>
          <p:spPr bwMode="auto">
            <a:xfrm>
              <a:off x="4320" y="144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432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letter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3748193">
              <a:off x="6503" y="2197"/>
              <a:ext cx="540" cy="585"/>
              <a:chOff x="4500" y="6003"/>
              <a:chExt cx="540" cy="585"/>
            </a:xfrm>
            <a:grpFill/>
          </p:grpSpPr>
          <p:sp>
            <p:nvSpPr>
              <p:cNvPr id="290835" name="Line 19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36" name="Arc 20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37" name="Rectangle 21"/>
            <p:cNvSpPr>
              <a:spLocks noChangeArrowheads="1"/>
            </p:cNvSpPr>
            <p:nvPr/>
          </p:nvSpPr>
          <p:spPr bwMode="auto">
            <a:xfrm>
              <a:off x="5760" y="222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letter</a:t>
              </a:r>
            </a:p>
          </p:txBody>
        </p:sp>
        <p:sp>
          <p:nvSpPr>
            <p:cNvPr id="290838" name="Line 22"/>
            <p:cNvSpPr>
              <a:spLocks noChangeShapeType="1"/>
            </p:cNvSpPr>
            <p:nvPr/>
          </p:nvSpPr>
          <p:spPr bwMode="auto">
            <a:xfrm>
              <a:off x="7020" y="1440"/>
              <a:ext cx="1800" cy="124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39" name="Line 23"/>
            <p:cNvSpPr>
              <a:spLocks noChangeShapeType="1"/>
            </p:cNvSpPr>
            <p:nvPr/>
          </p:nvSpPr>
          <p:spPr bwMode="auto">
            <a:xfrm>
              <a:off x="684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40" name="Rectangle 24"/>
            <p:cNvSpPr>
              <a:spLocks noChangeArrowheads="1"/>
            </p:cNvSpPr>
            <p:nvPr/>
          </p:nvSpPr>
          <p:spPr bwMode="auto">
            <a:xfrm>
              <a:off x="738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[other]</a:t>
              </a:r>
            </a:p>
          </p:txBody>
        </p:sp>
        <p:sp>
          <p:nvSpPr>
            <p:cNvPr id="290841" name="Rectangle 25"/>
            <p:cNvSpPr>
              <a:spLocks noChangeArrowheads="1"/>
            </p:cNvSpPr>
            <p:nvPr/>
          </p:nvSpPr>
          <p:spPr bwMode="auto">
            <a:xfrm>
              <a:off x="8100" y="159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[other]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780" y="2844"/>
              <a:ext cx="5580" cy="2184"/>
              <a:chOff x="2149" y="4014"/>
              <a:chExt cx="2978" cy="546"/>
            </a:xfrm>
            <a:grpFill/>
          </p:grpSpPr>
          <p:sp>
            <p:nvSpPr>
              <p:cNvPr id="290843" name="Arc 2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44" name="Line 2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45" name="Oval 29"/>
            <p:cNvSpPr>
              <a:spLocks noChangeArrowheads="1"/>
            </p:cNvSpPr>
            <p:nvPr/>
          </p:nvSpPr>
          <p:spPr bwMode="auto">
            <a:xfrm>
              <a:off x="5220" y="3936"/>
              <a:ext cx="180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INASSIGN</a:t>
              </a:r>
            </a:p>
          </p:txBody>
        </p:sp>
        <p:sp>
          <p:nvSpPr>
            <p:cNvPr id="290846" name="Line 30"/>
            <p:cNvSpPr>
              <a:spLocks noChangeShapeType="1"/>
            </p:cNvSpPr>
            <p:nvPr/>
          </p:nvSpPr>
          <p:spPr bwMode="auto">
            <a:xfrm>
              <a:off x="3960" y="3156"/>
              <a:ext cx="1260" cy="9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0847" name="Rectangle 31"/>
            <p:cNvSpPr>
              <a:spLocks noChangeArrowheads="1"/>
            </p:cNvSpPr>
            <p:nvPr/>
          </p:nvSpPr>
          <p:spPr bwMode="auto">
            <a:xfrm>
              <a:off x="4860" y="331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:</a:t>
              </a:r>
            </a:p>
          </p:txBody>
        </p:sp>
        <p:sp>
          <p:nvSpPr>
            <p:cNvPr id="290848" name="Rectangle 32"/>
            <p:cNvSpPr>
              <a:spLocks noChangeArrowheads="1"/>
            </p:cNvSpPr>
            <p:nvPr/>
          </p:nvSpPr>
          <p:spPr bwMode="auto">
            <a:xfrm>
              <a:off x="2880" y="1284"/>
              <a:ext cx="720" cy="6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white</a:t>
              </a:r>
            </a:p>
            <a:p>
              <a:pPr algn="just"/>
              <a:r>
                <a:rPr lang="en-US" altLang="zh-CN" sz="1200"/>
                <a:t>space</a:t>
              </a:r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 rot="3748193">
              <a:off x="6503" y="637"/>
              <a:ext cx="540" cy="585"/>
              <a:chOff x="4500" y="6003"/>
              <a:chExt cx="540" cy="585"/>
            </a:xfrm>
            <a:grpFill/>
          </p:grpSpPr>
          <p:sp>
            <p:nvSpPr>
              <p:cNvPr id="290850" name="Line 3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51" name="Arc 3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 rot="-1778784">
              <a:off x="6883" y="3788"/>
              <a:ext cx="2302" cy="301"/>
              <a:chOff x="2149" y="4014"/>
              <a:chExt cx="2978" cy="546"/>
            </a:xfrm>
            <a:grpFill/>
          </p:grpSpPr>
          <p:sp>
            <p:nvSpPr>
              <p:cNvPr id="290853" name="Arc 3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54" name="Line 3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 rot="9155086" flipH="1">
              <a:off x="6631" y="3474"/>
              <a:ext cx="1980" cy="156"/>
              <a:chOff x="2149" y="4014"/>
              <a:chExt cx="2978" cy="546"/>
            </a:xfrm>
            <a:grpFill/>
          </p:grpSpPr>
          <p:sp>
            <p:nvSpPr>
              <p:cNvPr id="290856" name="Arc 40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57" name="Line 41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58" name="Rectangle 42"/>
            <p:cNvSpPr>
              <a:spLocks noChangeArrowheads="1"/>
            </p:cNvSpPr>
            <p:nvPr/>
          </p:nvSpPr>
          <p:spPr bwMode="auto">
            <a:xfrm>
              <a:off x="7020" y="502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other</a:t>
              </a:r>
            </a:p>
          </p:txBody>
        </p:sp>
        <p:sp>
          <p:nvSpPr>
            <p:cNvPr id="290859" name="Rectangle 43"/>
            <p:cNvSpPr>
              <a:spLocks noChangeArrowheads="1"/>
            </p:cNvSpPr>
            <p:nvPr/>
          </p:nvSpPr>
          <p:spPr bwMode="auto">
            <a:xfrm>
              <a:off x="702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=</a:t>
              </a:r>
            </a:p>
          </p:txBody>
        </p:sp>
        <p:sp>
          <p:nvSpPr>
            <p:cNvPr id="290860" name="Rectangle 44"/>
            <p:cNvSpPr>
              <a:spLocks noChangeArrowheads="1"/>
            </p:cNvSpPr>
            <p:nvPr/>
          </p:nvSpPr>
          <p:spPr bwMode="auto">
            <a:xfrm>
              <a:off x="8820" y="2844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DONE</a:t>
              </a:r>
            </a:p>
          </p:txBody>
        </p:sp>
        <p:sp>
          <p:nvSpPr>
            <p:cNvPr id="290861" name="Oval 45"/>
            <p:cNvSpPr>
              <a:spLocks noChangeArrowheads="1"/>
            </p:cNvSpPr>
            <p:nvPr/>
          </p:nvSpPr>
          <p:spPr bwMode="auto">
            <a:xfrm>
              <a:off x="2160" y="4404"/>
              <a:ext cx="2160" cy="62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INCOMMENT</a:t>
              </a:r>
            </a:p>
          </p:txBody>
        </p:sp>
        <p:grpSp>
          <p:nvGrpSpPr>
            <p:cNvPr id="9" name="Group 46"/>
            <p:cNvGrpSpPr>
              <a:grpSpLocks/>
            </p:cNvGrpSpPr>
            <p:nvPr/>
          </p:nvGrpSpPr>
          <p:grpSpPr bwMode="auto">
            <a:xfrm rot="5428922" flipH="1">
              <a:off x="2424" y="3768"/>
              <a:ext cx="1092" cy="179"/>
              <a:chOff x="2149" y="4014"/>
              <a:chExt cx="2978" cy="546"/>
            </a:xfrm>
            <a:grpFill/>
          </p:grpSpPr>
          <p:sp>
            <p:nvSpPr>
              <p:cNvPr id="290863" name="Arc 4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64" name="Line 4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 rot="15838434" flipH="1">
              <a:off x="2964" y="3768"/>
              <a:ext cx="1092" cy="179"/>
              <a:chOff x="2149" y="4014"/>
              <a:chExt cx="2978" cy="546"/>
            </a:xfrm>
            <a:grpFill/>
          </p:grpSpPr>
          <p:sp>
            <p:nvSpPr>
              <p:cNvPr id="290866" name="Arc 50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67" name="Line 51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68" name="Rectangle 52"/>
            <p:cNvSpPr>
              <a:spLocks noChangeArrowheads="1"/>
            </p:cNvSpPr>
            <p:nvPr/>
          </p:nvSpPr>
          <p:spPr bwMode="auto">
            <a:xfrm>
              <a:off x="3780" y="393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}</a:t>
              </a:r>
            </a:p>
          </p:txBody>
        </p:sp>
        <p:sp>
          <p:nvSpPr>
            <p:cNvPr id="290869" name="Rectangle 53"/>
            <p:cNvSpPr>
              <a:spLocks noChangeArrowheads="1"/>
            </p:cNvSpPr>
            <p:nvPr/>
          </p:nvSpPr>
          <p:spPr bwMode="auto">
            <a:xfrm>
              <a:off x="2520" y="378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{</a:t>
              </a:r>
            </a:p>
          </p:txBody>
        </p:sp>
        <p:sp>
          <p:nvSpPr>
            <p:cNvPr id="290870" name="Rectangle 54"/>
            <p:cNvSpPr>
              <a:spLocks noChangeArrowheads="1"/>
            </p:cNvSpPr>
            <p:nvPr/>
          </p:nvSpPr>
          <p:spPr bwMode="auto">
            <a:xfrm>
              <a:off x="7560" y="3624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[other]</a:t>
              </a:r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 rot="12722646">
              <a:off x="3443" y="5005"/>
              <a:ext cx="540" cy="585"/>
              <a:chOff x="4500" y="6003"/>
              <a:chExt cx="540" cy="585"/>
            </a:xfrm>
            <a:grpFill/>
          </p:grpSpPr>
          <p:sp>
            <p:nvSpPr>
              <p:cNvPr id="290872" name="Line 56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290873" name="Arc 57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90874" name="Rectangle 58"/>
            <p:cNvSpPr>
              <a:spLocks noChangeArrowheads="1"/>
            </p:cNvSpPr>
            <p:nvPr/>
          </p:nvSpPr>
          <p:spPr bwMode="auto">
            <a:xfrm>
              <a:off x="4320" y="502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other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4067</TotalTime>
  <Words>5514</Words>
  <Application>Microsoft Office PowerPoint</Application>
  <PresentationFormat>全屏显示(4:3)</PresentationFormat>
  <Paragraphs>1174</Paragraphs>
  <Slides>98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黑体</vt:lpstr>
      <vt:lpstr>宋体</vt:lpstr>
      <vt:lpstr>Arial</vt:lpstr>
      <vt:lpstr>Courier New</vt:lpstr>
      <vt:lpstr>Symbol</vt:lpstr>
      <vt:lpstr>Times New Roman</vt:lpstr>
      <vt:lpstr>Verdana</vt:lpstr>
      <vt:lpstr>Wingdings</vt:lpstr>
      <vt:lpstr>主题4</vt:lpstr>
      <vt:lpstr>Microsoft Word 97-2003</vt:lpstr>
      <vt:lpstr>文档</vt:lpstr>
      <vt:lpstr>第二章 词法分析</vt:lpstr>
      <vt:lpstr>词法分析</vt:lpstr>
      <vt:lpstr>对于词法分析器的要求</vt:lpstr>
      <vt:lpstr>PowerPoint 演示文稿</vt:lpstr>
      <vt:lpstr>PowerPoint 演示文稿</vt:lpstr>
      <vt:lpstr>词法扫描示例</vt:lpstr>
      <vt:lpstr>相关数据结构</vt:lpstr>
      <vt:lpstr>词法分析器作为一个独立子程序</vt:lpstr>
      <vt:lpstr>PowerPoint 演示文稿</vt:lpstr>
      <vt:lpstr>词法分析器的结构</vt:lpstr>
      <vt:lpstr>输入、预处理</vt:lpstr>
      <vt:lpstr>单词符号的识别:超前搜索</vt:lpstr>
      <vt:lpstr>单词识别</vt:lpstr>
      <vt:lpstr>状态转换图</vt:lpstr>
      <vt:lpstr>PowerPoint 演示文稿</vt:lpstr>
      <vt:lpstr>练习</vt:lpstr>
      <vt:lpstr>PowerPoint 演示文稿</vt:lpstr>
      <vt:lpstr>PowerPoint 演示文稿</vt:lpstr>
      <vt:lpstr>状态转换图的实现</vt:lpstr>
      <vt:lpstr>PowerPoint 演示文稿</vt:lpstr>
      <vt:lpstr>双层case的实现方法</vt:lpstr>
      <vt:lpstr>PowerPoint 演示文稿</vt:lpstr>
      <vt:lpstr>表驱动的实现方法</vt:lpstr>
      <vt:lpstr>PowerPoint 演示文稿</vt:lpstr>
      <vt:lpstr>PowerPoint 演示文稿</vt:lpstr>
      <vt:lpstr>练习</vt:lpstr>
      <vt:lpstr>正则表达式与有限自动机</vt:lpstr>
      <vt:lpstr>正则表达式</vt:lpstr>
      <vt:lpstr>正则式和正则集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给正则表达式命名</vt:lpstr>
      <vt:lpstr>某个程序语言词法的正则表达式</vt:lpstr>
      <vt:lpstr>二义性</vt:lpstr>
      <vt:lpstr>Examples of Regular Expressions</vt:lpstr>
      <vt:lpstr>Examples of Regular Expressions</vt:lpstr>
      <vt:lpstr>Examples of Regular Expressions</vt:lpstr>
      <vt:lpstr>Examples of Regular Expressions</vt:lpstr>
      <vt:lpstr>正则表达式的扩展</vt:lpstr>
      <vt:lpstr>正则表达式的扩展</vt:lpstr>
      <vt:lpstr>练习</vt:lpstr>
      <vt:lpstr>确定有限自动机(DFA)</vt:lpstr>
      <vt:lpstr>PowerPoint 演示文稿</vt:lpstr>
      <vt:lpstr>PowerPoint 演示文稿</vt:lpstr>
      <vt:lpstr>PowerPoint 演示文稿</vt:lpstr>
      <vt:lpstr>Examples of DFA</vt:lpstr>
      <vt:lpstr>Examples of DFA</vt:lpstr>
      <vt:lpstr>Examples of DFA</vt:lpstr>
      <vt:lpstr>Examples of DFA</vt:lpstr>
      <vt:lpstr>练习</vt:lpstr>
      <vt:lpstr>程序词法中DFA的处理</vt:lpstr>
      <vt:lpstr>非确定有限自动机(NFA) </vt:lpstr>
      <vt:lpstr>PowerPoint 演示文稿</vt:lpstr>
      <vt:lpstr>PowerPoint 演示文稿</vt:lpstr>
      <vt:lpstr>词法扫描的构建流程</vt:lpstr>
      <vt:lpstr>正则文法与有限自动机的等价性</vt:lpstr>
      <vt:lpstr>PowerPoint 演示文稿</vt:lpstr>
      <vt:lpstr>PowerPoint 演示文稿</vt:lpstr>
      <vt:lpstr>PowerPoint 演示文稿</vt:lpstr>
      <vt:lpstr>PowerPoint 演示文稿</vt:lpstr>
      <vt:lpstr>练习</vt:lpstr>
      <vt:lpstr>NFA确定化为DFA</vt:lpstr>
      <vt:lpstr>NFA确定化</vt:lpstr>
      <vt:lpstr>NFA确定化——子集法</vt:lpstr>
      <vt:lpstr>子集法</vt:lpstr>
      <vt:lpstr>子集法</vt:lpstr>
      <vt:lpstr>Examples</vt:lpstr>
      <vt:lpstr>Examples </vt:lpstr>
      <vt:lpstr>Examples</vt:lpstr>
      <vt:lpstr>练习</vt:lpstr>
      <vt:lpstr>PowerPoint 演示文稿</vt:lpstr>
      <vt:lpstr>确定有限自动机的化简</vt:lpstr>
      <vt:lpstr>为什么要做DFA的化简？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</vt:lpstr>
      <vt:lpstr>例2</vt:lpstr>
      <vt:lpstr>例3</vt:lpstr>
      <vt:lpstr>PowerPoint 演示文稿</vt:lpstr>
      <vt:lpstr>练习</vt:lpstr>
      <vt:lpstr>PowerPoint 演示文稿</vt:lpstr>
      <vt:lpstr>词法扫描综合练习</vt:lpstr>
      <vt:lpstr>词法分析器的自动产生--LEX</vt:lpstr>
      <vt:lpstr>PowerPoint 演示文稿</vt:lpstr>
      <vt:lpstr>LEX的工作过程</vt:lpstr>
      <vt:lpstr>PowerPoint 演示文稿</vt:lpstr>
      <vt:lpstr>Tiny语言</vt:lpstr>
      <vt:lpstr>TINY语言示例程序</vt:lpstr>
      <vt:lpstr> TINY语言词法规则</vt:lpstr>
      <vt:lpstr>PowerPoint 演示文稿</vt:lpstr>
      <vt:lpstr>DFAs for TINY</vt:lpstr>
      <vt:lpstr>DFAs for TINY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291</cp:revision>
  <dcterms:created xsi:type="dcterms:W3CDTF">1999-05-10T08:46:26Z</dcterms:created>
  <dcterms:modified xsi:type="dcterms:W3CDTF">2019-03-01T09:32:01Z</dcterms:modified>
</cp:coreProperties>
</file>