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3"/>
  </p:notesMasterIdLst>
  <p:handoutMasterIdLst>
    <p:handoutMasterId r:id="rId74"/>
  </p:handoutMasterIdLst>
  <p:sldIdLst>
    <p:sldId id="393" r:id="rId2"/>
    <p:sldId id="256" r:id="rId3"/>
    <p:sldId id="257" r:id="rId4"/>
    <p:sldId id="394" r:id="rId5"/>
    <p:sldId id="395" r:id="rId6"/>
    <p:sldId id="404" r:id="rId7"/>
    <p:sldId id="405" r:id="rId8"/>
    <p:sldId id="406" r:id="rId9"/>
    <p:sldId id="408" r:id="rId10"/>
    <p:sldId id="407" r:id="rId11"/>
    <p:sldId id="396" r:id="rId12"/>
    <p:sldId id="397" r:id="rId13"/>
    <p:sldId id="398" r:id="rId14"/>
    <p:sldId id="399" r:id="rId15"/>
    <p:sldId id="400" r:id="rId16"/>
    <p:sldId id="401" r:id="rId17"/>
    <p:sldId id="409" r:id="rId18"/>
    <p:sldId id="410" r:id="rId19"/>
    <p:sldId id="402" r:id="rId20"/>
    <p:sldId id="403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4" r:id="rId34"/>
    <p:sldId id="425" r:id="rId35"/>
    <p:sldId id="423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3" r:id="rId52"/>
    <p:sldId id="442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6" r:id="rId65"/>
    <p:sldId id="455" r:id="rId66"/>
    <p:sldId id="457" r:id="rId67"/>
    <p:sldId id="458" r:id="rId68"/>
    <p:sldId id="459" r:id="rId69"/>
    <p:sldId id="460" r:id="rId70"/>
    <p:sldId id="461" r:id="rId71"/>
    <p:sldId id="462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99FF"/>
    <a:srgbClr val="FFFF99"/>
    <a:srgbClr val="FFCC99"/>
    <a:srgbClr val="FFFFCC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8" d="100"/>
          <a:sy n="88" d="100"/>
        </p:scale>
        <p:origin x="750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 上下文无关文法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3025"/>
            <a:ext cx="8640960" cy="503830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关于</a:t>
            </a:r>
            <a:r>
              <a:rPr lang="en-US" altLang="zh-CN" sz="2400" dirty="0" smtClean="0">
                <a:solidFill>
                  <a:srgbClr val="FF0000"/>
                </a:solidFill>
              </a:rPr>
              <a:t>(4-2)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推导</a:t>
            </a:r>
            <a:r>
              <a:rPr lang="zh-CN" altLang="en-US" sz="2400" dirty="0" smtClean="0"/>
              <a:t>过程：</a:t>
            </a:r>
            <a:endParaRPr lang="en-US" altLang="zh-CN" sz="2400" dirty="0" smtClean="0"/>
          </a:p>
          <a:p>
            <a:pPr lvl="1" eaLnBrk="1" hangingPunct="1">
              <a:buFontTx/>
              <a:buNone/>
            </a:pPr>
            <a:r>
              <a:rPr lang="en-US" altLang="zh-CN" sz="1800" i="1" dirty="0" err="1" smtClean="0"/>
              <a:t>exp</a:t>
            </a:r>
            <a:r>
              <a:rPr lang="en-US" altLang="zh-CN" sz="1800" i="1" dirty="0" smtClean="0"/>
              <a:t> </a:t>
            </a:r>
            <a:r>
              <a:rPr lang="en-US" altLang="zh-CN" sz="1800" dirty="0"/>
              <a:t>=&gt; 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 op 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	 		 </a:t>
            </a:r>
            <a:r>
              <a:rPr lang="en-US" altLang="zh-CN" sz="1800" dirty="0"/>
              <a:t>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op 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 op </a:t>
            </a:r>
            <a:r>
              <a:rPr lang="en-US" altLang="zh-CN" sz="1800" i="1" dirty="0">
                <a:solidFill>
                  <a:srgbClr val="0000CC"/>
                </a:solidFill>
              </a:rPr>
              <a:t>number</a:t>
            </a:r>
            <a:r>
              <a:rPr lang="en-US" altLang="zh-CN" sz="1800" dirty="0"/>
              <a:t>	 	             </a:t>
            </a:r>
            <a:r>
              <a:rPr lang="en-US" altLang="zh-CN" sz="1800" dirty="0" smtClean="0"/>
              <a:t>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number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0000CC"/>
                </a:solidFill>
              </a:rPr>
              <a:t>*</a:t>
            </a:r>
            <a:r>
              <a:rPr lang="en-US" altLang="zh-CN" sz="1800" i="1" dirty="0"/>
              <a:t> number   	 	 </a:t>
            </a:r>
            <a:r>
              <a:rPr lang="en-US" altLang="zh-CN" sz="1800" i="1" dirty="0" smtClean="0"/>
              <a:t>            </a:t>
            </a:r>
            <a:r>
              <a:rPr lang="en-US" altLang="zh-CN" sz="1800" dirty="0" smtClean="0"/>
              <a:t>[</a:t>
            </a:r>
            <a:r>
              <a:rPr lang="en-US" altLang="zh-CN" sz="1800" i="1" dirty="0">
                <a:solidFill>
                  <a:srgbClr val="FF0000"/>
                </a:solidFill>
              </a:rPr>
              <a:t>op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* 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dirty="0">
                <a:solidFill>
                  <a:srgbClr val="0000CC"/>
                </a:solidFill>
              </a:rPr>
              <a:t>( </a:t>
            </a:r>
            <a:r>
              <a:rPr lang="en-US" altLang="zh-CN" sz="1800" i="1" dirty="0" err="1">
                <a:solidFill>
                  <a:srgbClr val="0000CC"/>
                </a:solidFill>
              </a:rPr>
              <a:t>exp</a:t>
            </a:r>
            <a:r>
              <a:rPr lang="en-US" altLang="zh-CN" sz="1800" i="1" dirty="0">
                <a:solidFill>
                  <a:srgbClr val="0000CC"/>
                </a:solidFill>
              </a:rPr>
              <a:t> </a:t>
            </a:r>
            <a:r>
              <a:rPr lang="en-US" altLang="zh-CN" sz="1800" dirty="0">
                <a:solidFill>
                  <a:srgbClr val="0000CC"/>
                </a:solidFill>
              </a:rPr>
              <a:t>) </a:t>
            </a:r>
            <a:r>
              <a:rPr lang="en-US" altLang="zh-CN" sz="1800" dirty="0"/>
              <a:t>* </a:t>
            </a:r>
            <a:r>
              <a:rPr lang="en-US" altLang="zh-CN" sz="1800" i="1" dirty="0"/>
              <a:t>number</a:t>
            </a:r>
            <a:r>
              <a:rPr lang="en-US" altLang="zh-CN" sz="1800" dirty="0"/>
              <a:t>	 	 </a:t>
            </a:r>
            <a:r>
              <a:rPr lang="en-US" altLang="zh-CN" sz="1800" dirty="0" smtClean="0"/>
              <a:t>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 ( 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(</a:t>
            </a:r>
            <a:r>
              <a:rPr lang="en-US" altLang="zh-CN" sz="1800" i="1" dirty="0" err="1" smtClean="0">
                <a:solidFill>
                  <a:srgbClr val="0000CC"/>
                </a:solidFill>
              </a:rPr>
              <a:t>exp</a:t>
            </a:r>
            <a:r>
              <a:rPr lang="en-US" altLang="zh-CN" sz="1800" i="1" dirty="0" smtClean="0">
                <a:solidFill>
                  <a:srgbClr val="0000CC"/>
                </a:solidFill>
              </a:rPr>
              <a:t> </a:t>
            </a:r>
            <a:r>
              <a:rPr lang="en-US" altLang="zh-CN" sz="1800" i="1" dirty="0">
                <a:solidFill>
                  <a:srgbClr val="0000CC"/>
                </a:solidFill>
              </a:rPr>
              <a:t>op </a:t>
            </a:r>
            <a:r>
              <a:rPr lang="en-US" altLang="zh-CN" sz="1800" i="1" dirty="0" err="1">
                <a:solidFill>
                  <a:srgbClr val="0000CC"/>
                </a:solidFill>
              </a:rPr>
              <a:t>exp</a:t>
            </a:r>
            <a:r>
              <a:rPr lang="en-US" altLang="zh-CN" sz="1800" i="1" dirty="0">
                <a:solidFill>
                  <a:srgbClr val="0000CC"/>
                </a:solidFill>
              </a:rPr>
              <a:t> </a:t>
            </a:r>
            <a:r>
              <a:rPr lang="en-US" altLang="zh-CN" sz="1800" dirty="0"/>
              <a:t>) * </a:t>
            </a:r>
            <a:r>
              <a:rPr lang="en-US" altLang="zh-CN" sz="1800" i="1" dirty="0"/>
              <a:t>number</a:t>
            </a:r>
            <a:r>
              <a:rPr lang="en-US" altLang="zh-CN" sz="1800" dirty="0"/>
              <a:t>	 	 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op 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1800" dirty="0" smtClean="0"/>
              <a:t>]</a:t>
            </a:r>
            <a:endParaRPr lang="en-US" altLang="zh-CN" sz="1800" dirty="0"/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 op </a:t>
            </a:r>
            <a:r>
              <a:rPr lang="en-US" altLang="zh-CN" sz="1800" dirty="0">
                <a:solidFill>
                  <a:srgbClr val="0000CC"/>
                </a:solidFill>
              </a:rPr>
              <a:t>number</a:t>
            </a:r>
            <a:r>
              <a:rPr lang="en-US" altLang="zh-CN" sz="1800" dirty="0"/>
              <a:t>) * </a:t>
            </a:r>
            <a:r>
              <a:rPr lang="en-US" altLang="zh-CN" sz="1800" i="1" dirty="0"/>
              <a:t>number</a:t>
            </a:r>
            <a:r>
              <a:rPr lang="en-US" altLang="zh-CN" sz="1800" dirty="0"/>
              <a:t>	 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number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exp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0000CC"/>
                </a:solidFill>
              </a:rPr>
              <a:t>-</a:t>
            </a:r>
            <a:r>
              <a:rPr lang="en-US" altLang="zh-CN" sz="1800" i="1" dirty="0"/>
              <a:t> </a:t>
            </a:r>
            <a:r>
              <a:rPr lang="en-US" altLang="zh-CN" sz="1800" dirty="0"/>
              <a:t>number) * </a:t>
            </a:r>
            <a:r>
              <a:rPr lang="en-US" altLang="zh-CN" sz="1800" i="1" dirty="0"/>
              <a:t>number</a:t>
            </a:r>
            <a:r>
              <a:rPr lang="en-US" altLang="zh-CN" sz="1800" dirty="0"/>
              <a:t>	 [</a:t>
            </a:r>
            <a:r>
              <a:rPr lang="en-US" altLang="zh-CN" sz="1800" i="1" dirty="0">
                <a:solidFill>
                  <a:srgbClr val="FF0000"/>
                </a:solidFill>
              </a:rPr>
              <a:t>op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  - </a:t>
            </a:r>
            <a:r>
              <a:rPr lang="en-US" altLang="zh-CN" sz="1800" dirty="0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/>
              <a:t>       =&gt;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CC"/>
                </a:solidFill>
              </a:rPr>
              <a:t>number</a:t>
            </a:r>
            <a:r>
              <a:rPr lang="en-US" altLang="zh-CN" sz="1800" dirty="0"/>
              <a:t> - number) *</a:t>
            </a:r>
            <a:r>
              <a:rPr lang="en-US" altLang="zh-CN" sz="1800" i="1" dirty="0"/>
              <a:t> number</a:t>
            </a:r>
            <a:r>
              <a:rPr lang="en-US" altLang="zh-CN" sz="1800" dirty="0"/>
              <a:t>	 [</a:t>
            </a:r>
            <a:r>
              <a:rPr lang="en-US" altLang="zh-CN" sz="1800" i="1" dirty="0" err="1">
                <a:solidFill>
                  <a:srgbClr val="FF0000"/>
                </a:solidFill>
              </a:rPr>
              <a:t>exp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FF0000"/>
                </a:solidFill>
              </a:rPr>
              <a:t>  number</a:t>
            </a:r>
            <a:r>
              <a:rPr lang="en-US" altLang="zh-CN" sz="1800" dirty="0" smtClean="0"/>
              <a:t>]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788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12776"/>
            <a:ext cx="822960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/>
            <a:r>
              <a:rPr lang="zh-CN" altLang="en-US" dirty="0" smtClean="0"/>
              <a:t>定义：一</a:t>
            </a:r>
            <a:r>
              <a:rPr lang="zh-CN" altLang="en-US" dirty="0"/>
              <a:t>个上下文无关文法</a:t>
            </a:r>
            <a:r>
              <a:rPr lang="en-US" altLang="zh-CN" dirty="0"/>
              <a:t>G</a:t>
            </a:r>
            <a:r>
              <a:rPr lang="zh-CN" altLang="en-US" dirty="0"/>
              <a:t>是一个四元式</a:t>
            </a:r>
          </a:p>
          <a:p>
            <a:pPr marL="288925" indent="-288925" eaLnBrk="1" hangingPunct="1">
              <a:buNone/>
            </a:pPr>
            <a:r>
              <a:rPr lang="zh-CN" altLang="en-US" dirty="0"/>
              <a:t> 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G</a:t>
            </a:r>
            <a:r>
              <a:rPr lang="en-US" altLang="zh-CN" dirty="0"/>
              <a:t>=(V</a:t>
            </a:r>
            <a:r>
              <a:rPr lang="en-US" altLang="zh-CN" baseline="-25000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P)</a:t>
            </a:r>
            <a:r>
              <a:rPr lang="zh-CN" altLang="en-US" dirty="0"/>
              <a:t>，其中</a:t>
            </a:r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zh-CN" altLang="en-US" dirty="0"/>
              <a:t>：终结符集合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：非终结符集合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V</a:t>
            </a:r>
            <a:r>
              <a:rPr lang="en-US" altLang="zh-CN" baseline="-25000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baseline="-25000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/>
              <a:t>S</a:t>
            </a:r>
            <a:r>
              <a:rPr lang="zh-CN" altLang="en-US" dirty="0"/>
              <a:t>：文法的开始符号，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endParaRPr lang="en-US" altLang="zh-CN" dirty="0"/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/>
              <a:t>P</a:t>
            </a:r>
            <a:r>
              <a:rPr lang="zh-CN" altLang="en-US" dirty="0"/>
              <a:t>：产生式集合</a:t>
            </a:r>
            <a:r>
              <a:rPr lang="en-US" altLang="zh-CN" dirty="0"/>
              <a:t>(</a:t>
            </a:r>
            <a:r>
              <a:rPr lang="zh-CN" altLang="en-US" dirty="0"/>
              <a:t>有限</a:t>
            </a:r>
            <a:r>
              <a:rPr lang="en-US" altLang="zh-CN" dirty="0"/>
              <a:t>)</a:t>
            </a:r>
            <a:r>
              <a:rPr lang="zh-CN" altLang="en-US" dirty="0"/>
              <a:t>，每个产生式形式为</a:t>
            </a:r>
          </a:p>
          <a:p>
            <a:pPr marL="1184275" lvl="2" eaLnBrk="1" hangingPunct="1">
              <a:spcBef>
                <a:spcPct val="0"/>
              </a:spcBef>
              <a:buNone/>
            </a:pP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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 </a:t>
            </a:r>
            <a:r>
              <a:rPr lang="zh-CN" altLang="en-US" dirty="0">
                <a:sym typeface="Symbol" panose="05050102010706020507" pitchFamily="18" charset="2"/>
              </a:rPr>
              <a:t> 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V</a:t>
            </a:r>
            <a:r>
              <a:rPr lang="en-US" altLang="zh-CN" baseline="-25000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baseline="-25000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endParaRPr lang="en-US" altLang="zh-CN" dirty="0"/>
          </a:p>
          <a:p>
            <a:pPr marL="666750" lvl="1" indent="-187325" eaLnBrk="1" hangingPunct="1"/>
            <a:r>
              <a:rPr lang="zh-CN" altLang="en-US" dirty="0"/>
              <a:t>开始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S</a:t>
            </a:r>
            <a:r>
              <a:rPr lang="zh-CN" altLang="en-US" dirty="0"/>
              <a:t>至少必须在某个产生式的左部出现一次。</a:t>
            </a:r>
          </a:p>
        </p:txBody>
      </p:sp>
    </p:spTree>
    <p:extLst>
      <p:ext uri="{BB962C8B-B14F-4D97-AF65-F5344CB8AC3E}">
        <p14:creationId xmlns:p14="http://schemas.microsoft.com/office/powerpoint/2010/main" val="3852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794" y="1412776"/>
            <a:ext cx="8620211" cy="489654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产生式</a:t>
            </a:r>
            <a:r>
              <a:rPr lang="zh-CN" altLang="en-US" sz="2400" dirty="0" smtClean="0"/>
              <a:t>：用于表示文法规则，说明非终结符的构成。比如：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    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                   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+|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en-US" altLang="zh-CN" sz="2400" dirty="0" smtClean="0"/>
          </a:p>
          <a:p>
            <a:pPr marL="288925" indent="-288925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终结符</a:t>
            </a:r>
            <a:r>
              <a:rPr lang="zh-CN" altLang="en-US" sz="2400" dirty="0" smtClean="0"/>
              <a:t>：字母表中的符号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即是</a:t>
            </a:r>
            <a:r>
              <a:rPr lang="zh-CN" altLang="en-US" sz="2400" dirty="0" smtClean="0">
                <a:solidFill>
                  <a:srgbClr val="0000CC"/>
                </a:solidFill>
              </a:rPr>
              <a:t>词法扫描产生的单词记号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常称为终结符。它们会终结语法推导。终结符是</a:t>
            </a:r>
            <a:r>
              <a:rPr lang="zh-CN" altLang="en-US" sz="2400" dirty="0" smtClean="0">
                <a:solidFill>
                  <a:srgbClr val="0000CC"/>
                </a:solidFill>
              </a:rPr>
              <a:t>一个语言不可再分的基本符号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8925" indent="-288925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非终结符</a:t>
            </a:r>
            <a:r>
              <a:rPr lang="zh-CN" altLang="en-US" sz="2400" dirty="0" smtClean="0"/>
              <a:t>：用来表示一类</a:t>
            </a:r>
            <a:r>
              <a:rPr lang="zh-CN" altLang="en-US" sz="2400" dirty="0" smtClean="0">
                <a:solidFill>
                  <a:srgbClr val="0000CC"/>
                </a:solidFill>
              </a:rPr>
              <a:t>语法范畴</a:t>
            </a:r>
            <a:r>
              <a:rPr lang="zh-CN" altLang="en-US" sz="2400" dirty="0" smtClean="0"/>
              <a:t>。比如“算术表达式”、“赋值语句”，它们在语法推导中总是被替换。</a:t>
            </a:r>
            <a:r>
              <a:rPr lang="zh-CN" altLang="en-US" sz="2400" dirty="0" smtClean="0">
                <a:solidFill>
                  <a:srgbClr val="0000CC"/>
                </a:solidFill>
              </a:rPr>
              <a:t>通常会出现在产生式的左侧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8925" indent="-288925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开始符号</a:t>
            </a:r>
            <a:r>
              <a:rPr lang="zh-CN" altLang="en-US" sz="2400" dirty="0" smtClean="0"/>
              <a:t>：一般是文法规则中第一条产生式左侧的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非终结符，这个符号表示的串集合就是这个文法生成的语言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一个上下文无关文法如何定义一个语言呢？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反复使用文法规则进行推导</a:t>
            </a:r>
            <a:r>
              <a:rPr lang="zh-CN" altLang="en-US" dirty="0" smtClean="0"/>
              <a:t>来判别有效的单词记号串。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推导</a:t>
            </a:r>
            <a:r>
              <a:rPr lang="en-US" altLang="zh-CN" dirty="0" smtClean="0">
                <a:solidFill>
                  <a:srgbClr val="FF0000"/>
                </a:solidFill>
              </a:rPr>
              <a:t>(derivation)</a:t>
            </a:r>
            <a:r>
              <a:rPr lang="zh-CN" altLang="en-US" dirty="0" smtClean="0"/>
              <a:t>是</a:t>
            </a:r>
            <a:r>
              <a:rPr lang="zh-CN" altLang="en-US" dirty="0"/>
              <a:t>指</a:t>
            </a:r>
            <a:r>
              <a:rPr lang="zh-CN" altLang="en-US" dirty="0" smtClean="0"/>
              <a:t>在</a:t>
            </a:r>
            <a:r>
              <a:rPr lang="zh-CN" altLang="en-US" dirty="0"/>
              <a:t>文法规则的</a:t>
            </a:r>
            <a:r>
              <a:rPr lang="zh-CN" altLang="en-US" dirty="0" smtClean="0"/>
              <a:t>右边选择一个序列来替换左侧的非终结符。</a:t>
            </a:r>
            <a:r>
              <a:rPr lang="zh-CN" altLang="en-US" dirty="0"/>
              <a:t>推导</a:t>
            </a:r>
            <a:r>
              <a:rPr lang="zh-CN" altLang="en-US" dirty="0">
                <a:solidFill>
                  <a:srgbClr val="0000CC"/>
                </a:solidFill>
              </a:rPr>
              <a:t>以一</a:t>
            </a:r>
            <a:r>
              <a:rPr lang="zh-CN" altLang="en-US" dirty="0" smtClean="0">
                <a:solidFill>
                  <a:srgbClr val="0000CC"/>
                </a:solidFill>
              </a:rPr>
              <a:t>个非终结符开始</a:t>
            </a:r>
            <a:r>
              <a:rPr lang="zh-CN" altLang="en-US" dirty="0">
                <a:solidFill>
                  <a:srgbClr val="0000CC"/>
                </a:solidFill>
              </a:rPr>
              <a:t>并</a:t>
            </a:r>
            <a:r>
              <a:rPr lang="zh-CN" altLang="en-US" dirty="0" smtClean="0">
                <a:solidFill>
                  <a:srgbClr val="0000CC"/>
                </a:solidFill>
              </a:rPr>
              <a:t>以终结符串</a:t>
            </a:r>
            <a:r>
              <a:rPr lang="zh-CN" altLang="en-US" dirty="0">
                <a:solidFill>
                  <a:srgbClr val="0000CC"/>
                </a:solidFill>
              </a:rPr>
              <a:t>结束</a:t>
            </a:r>
            <a:r>
              <a:rPr lang="zh-CN" altLang="en-US" dirty="0"/>
              <a:t>。在推导的每一</a:t>
            </a:r>
            <a:r>
              <a:rPr lang="zh-CN" altLang="en-US" dirty="0" smtClean="0"/>
              <a:t>个步骤</a:t>
            </a:r>
            <a:r>
              <a:rPr lang="zh-CN" altLang="en-US" dirty="0"/>
              <a:t>中，使用来自文法规则的</a:t>
            </a:r>
            <a:r>
              <a:rPr lang="zh-CN" altLang="en-US" dirty="0" smtClean="0"/>
              <a:t>选择生成</a:t>
            </a:r>
            <a:r>
              <a:rPr lang="zh-CN" altLang="en-US" dirty="0"/>
              <a:t>一个替换</a:t>
            </a:r>
            <a:r>
              <a:rPr lang="zh-CN" altLang="en-US" dirty="0" smtClean="0"/>
              <a:t>。通常用符号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sym typeface="Symbol" panose="05050102010706020507" pitchFamily="18" charset="2"/>
              </a:rPr>
              <a:t>”</a:t>
            </a:r>
            <a:r>
              <a:rPr lang="zh-CN" altLang="en-US" dirty="0" smtClean="0"/>
              <a:t>表示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45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  <a:buClr>
                <a:srgbClr val="FFC000"/>
              </a:buClr>
              <a:buSzPct val="75000"/>
            </a:pPr>
            <a:r>
              <a:rPr lang="zh-CN" altLang="en-US" dirty="0">
                <a:latin typeface="宋体" panose="02010600030101010101" pitchFamily="2" charset="-122"/>
              </a:rPr>
              <a:t>通常，用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表示：从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出发，经过一步或若干步，可以推出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宋体" panose="02010600030101010101" pitchFamily="2" charset="-122"/>
              </a:rPr>
              <a:t>用        </a:t>
            </a:r>
            <a:r>
              <a:rPr kumimoji="1" lang="zh-CN" altLang="en-US" dirty="0" smtClean="0">
                <a:latin typeface="宋体" panose="02010600030101010101" pitchFamily="2" charset="-122"/>
              </a:rPr>
              <a:t>表示</a:t>
            </a:r>
            <a:r>
              <a:rPr kumimoji="1" lang="zh-CN" altLang="en-US" dirty="0">
                <a:latin typeface="宋体" panose="02010600030101010101" pitchFamily="2" charset="-122"/>
              </a:rPr>
              <a:t>：从</a:t>
            </a:r>
            <a:r>
              <a:rPr kumimoji="1"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1" lang="en-US" altLang="zh-CN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latin typeface="宋体" panose="02010600030101010101" pitchFamily="2" charset="-122"/>
              </a:rPr>
              <a:t>出发，经过</a:t>
            </a:r>
            <a:r>
              <a:rPr kumimoji="1" lang="en-US" altLang="zh-CN" dirty="0">
                <a:latin typeface="宋体" panose="02010600030101010101" pitchFamily="2" charset="-122"/>
              </a:rPr>
              <a:t>0</a:t>
            </a:r>
            <a:r>
              <a:rPr kumimoji="1" lang="zh-CN" altLang="en-US" dirty="0">
                <a:latin typeface="宋体" panose="02010600030101010101" pitchFamily="2" charset="-122"/>
              </a:rPr>
              <a:t>步或若干步，可以推出</a:t>
            </a:r>
            <a:r>
              <a:rPr kumimoji="1"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1" lang="en-US" altLang="zh-CN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定义：</a:t>
            </a:r>
            <a:r>
              <a:rPr lang="zh-CN" altLang="en-US" dirty="0"/>
              <a:t>假定</a:t>
            </a:r>
            <a:r>
              <a:rPr lang="en-US" altLang="zh-CN" dirty="0"/>
              <a:t>G</a:t>
            </a:r>
            <a:r>
              <a:rPr lang="zh-CN" altLang="en-US" dirty="0"/>
              <a:t>是一个文法，</a:t>
            </a:r>
            <a:r>
              <a:rPr lang="en-US" altLang="zh-CN" dirty="0"/>
              <a:t>S </a:t>
            </a:r>
            <a:r>
              <a:rPr lang="zh-CN" altLang="en-US" dirty="0"/>
              <a:t>是它的</a:t>
            </a:r>
            <a:r>
              <a:rPr lang="zh-CN" altLang="en-US" dirty="0">
                <a:solidFill>
                  <a:srgbClr val="FF0000"/>
                </a:solidFill>
              </a:rPr>
              <a:t>开始符号</a:t>
            </a:r>
            <a:r>
              <a:rPr lang="zh-CN" altLang="en-US" dirty="0"/>
              <a:t>。如果         ，则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称是一个</a:t>
            </a:r>
            <a:r>
              <a:rPr lang="zh-CN" altLang="en-US" dirty="0">
                <a:solidFill>
                  <a:srgbClr val="FF0000"/>
                </a:solidFill>
              </a:rPr>
              <a:t>句型</a:t>
            </a:r>
            <a:r>
              <a:rPr lang="zh-CN" altLang="en-US" dirty="0"/>
              <a:t>。仅含终结符号的句型是一个</a:t>
            </a:r>
            <a:r>
              <a:rPr lang="zh-CN" altLang="en-US" dirty="0">
                <a:solidFill>
                  <a:srgbClr val="FF0000"/>
                </a:solidFill>
              </a:rPr>
              <a:t>句子</a:t>
            </a:r>
            <a:r>
              <a:rPr lang="zh-CN" altLang="en-US" dirty="0"/>
              <a:t>。文法</a:t>
            </a:r>
            <a:r>
              <a:rPr lang="en-US" altLang="zh-CN" dirty="0"/>
              <a:t>G</a:t>
            </a:r>
            <a:r>
              <a:rPr lang="zh-CN" altLang="en-US" dirty="0"/>
              <a:t>所产生的句子的全体是一个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/>
              <a:t>，将它记为 </a:t>
            </a:r>
            <a:r>
              <a:rPr lang="en-US" altLang="zh-CN" dirty="0"/>
              <a:t>L(G)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55615"/>
              </p:ext>
            </p:extLst>
          </p:nvPr>
        </p:nvGraphicFramePr>
        <p:xfrm>
          <a:off x="2339752" y="1340768"/>
          <a:ext cx="1080120" cy="62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0" name="公式" r:id="rId3" imgW="507960" imgH="317160" progId="Equation.3">
                  <p:embed/>
                </p:oleObj>
              </mc:Choice>
              <mc:Fallback>
                <p:oleObj name="公式" r:id="rId3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40768"/>
                        <a:ext cx="1080120" cy="62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89359"/>
              </p:ext>
            </p:extLst>
          </p:nvPr>
        </p:nvGraphicFramePr>
        <p:xfrm>
          <a:off x="1259632" y="2321640"/>
          <a:ext cx="1086215" cy="67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" name="公式" r:id="rId5" imgW="507960" imgH="317160" progId="Equation.3">
                  <p:embed/>
                </p:oleObj>
              </mc:Choice>
              <mc:Fallback>
                <p:oleObj name="公式" r:id="rId5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21640"/>
                        <a:ext cx="1086215" cy="67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64147"/>
              </p:ext>
            </p:extLst>
          </p:nvPr>
        </p:nvGraphicFramePr>
        <p:xfrm>
          <a:off x="1115615" y="3977824"/>
          <a:ext cx="864097" cy="61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" name="公式" r:id="rId7" imgW="419040" imgH="279360" progId="Equation.3">
                  <p:embed/>
                </p:oleObj>
              </mc:Choice>
              <mc:Fallback>
                <p:oleObj name="公式" r:id="rId7" imgW="4190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3977824"/>
                        <a:ext cx="864097" cy="61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39307"/>
              </p:ext>
            </p:extLst>
          </p:nvPr>
        </p:nvGraphicFramePr>
        <p:xfrm>
          <a:off x="2339752" y="5747469"/>
          <a:ext cx="468052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3" name="公式" r:id="rId9" imgW="1701720" imgH="304560" progId="Equation.3">
                  <p:embed/>
                </p:oleObj>
              </mc:Choice>
              <mc:Fallback>
                <p:oleObj name="公式" r:id="rId9" imgW="1701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747469"/>
                        <a:ext cx="4680520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9999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9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45388" cy="475252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zh-CN" altLang="en-US" dirty="0" smtClean="0"/>
              <a:t>：文法</a:t>
            </a:r>
            <a:r>
              <a:rPr lang="en-US" altLang="zh-CN" sz="3200" dirty="0" smtClean="0"/>
              <a:t>G(E</a:t>
            </a:r>
            <a:r>
              <a:rPr lang="en-US" altLang="zh-CN" sz="3200" dirty="0"/>
              <a:t>)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E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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| E+E | E*E | (E)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E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(E) </a:t>
            </a:r>
            <a:r>
              <a:rPr lang="en-US" altLang="zh-CN" dirty="0">
                <a:sym typeface="Symbol" panose="05050102010706020507" pitchFamily="18" charset="2"/>
              </a:rPr>
              <a:t> (</a:t>
            </a:r>
            <a:r>
              <a:rPr lang="en-US" altLang="zh-CN" dirty="0"/>
              <a:t>E+E</a:t>
            </a:r>
            <a:r>
              <a:rPr lang="en-US" altLang="zh-CN" dirty="0">
                <a:sym typeface="Symbol" panose="05050102010706020507" pitchFamily="18" charset="2"/>
              </a:rPr>
              <a:t>) (</a:t>
            </a:r>
            <a:r>
              <a:rPr lang="en-US" altLang="zh-CN" dirty="0"/>
              <a:t>E*E+E</a:t>
            </a:r>
            <a:r>
              <a:rPr lang="en-US" altLang="zh-CN" dirty="0">
                <a:sym typeface="Symbol" panose="05050102010706020507" pitchFamily="18" charset="2"/>
              </a:rPr>
              <a:t>)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/>
              <a:t>E+E</a:t>
            </a:r>
            <a:r>
              <a:rPr lang="en-US" altLang="zh-CN" dirty="0">
                <a:sym typeface="Symbol" panose="05050102010706020507" pitchFamily="18" charset="2"/>
              </a:rPr>
              <a:t>) 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 err="1"/>
              <a:t>i+E</a:t>
            </a:r>
            <a:r>
              <a:rPr lang="en-US" altLang="zh-CN" dirty="0">
                <a:sym typeface="Symbol" panose="05050102010706020507" pitchFamily="18" charset="2"/>
              </a:rPr>
              <a:t>) 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 err="1"/>
              <a:t>i+i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i+i</a:t>
            </a:r>
            <a:r>
              <a:rPr lang="en-US" altLang="zh-CN" dirty="0"/>
              <a:t>)</a:t>
            </a:r>
            <a:r>
              <a:rPr lang="zh-CN" altLang="en-US" dirty="0" smtClean="0"/>
              <a:t>是文法可以识别的句子。</a:t>
            </a:r>
            <a:r>
              <a:rPr lang="en-US" altLang="zh-CN" dirty="0" smtClean="0"/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(E)</a:t>
            </a:r>
            <a:r>
              <a:rPr lang="zh-CN" altLang="en-US" dirty="0"/>
              <a:t>，</a:t>
            </a:r>
            <a:r>
              <a:rPr lang="en-US" altLang="zh-CN" dirty="0"/>
              <a:t>(E*E+E)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i+i</a:t>
            </a:r>
            <a:r>
              <a:rPr lang="en-US" altLang="zh-CN" dirty="0"/>
              <a:t>)</a:t>
            </a:r>
            <a:r>
              <a:rPr lang="zh-CN" altLang="en-US" dirty="0"/>
              <a:t>是句型。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12776"/>
            <a:ext cx="822960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en-US" altLang="zh-CN" dirty="0"/>
              <a:t>:  </a:t>
            </a:r>
            <a:r>
              <a:rPr lang="zh-CN" altLang="en-US" dirty="0" smtClean="0"/>
              <a:t>文法</a:t>
            </a:r>
            <a:r>
              <a:rPr lang="en-US" altLang="zh-CN" dirty="0" smtClean="0"/>
              <a:t>G(E): </a:t>
            </a:r>
            <a:r>
              <a:rPr lang="en-US" altLang="zh-CN" dirty="0"/>
              <a:t>	</a:t>
            </a:r>
            <a:r>
              <a:rPr lang="en-US" altLang="zh-CN" i="1" dirty="0"/>
              <a:t>E 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(E) | a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请写出文法能识别的语言，判断</a:t>
            </a:r>
            <a:r>
              <a:rPr lang="en-US" altLang="zh-CN" dirty="0" smtClean="0"/>
              <a:t>((a))</a:t>
            </a:r>
            <a:r>
              <a:rPr lang="zh-CN" altLang="en-US" dirty="0" smtClean="0"/>
              <a:t>是不是文法能识别的句子？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i="1" dirty="0" smtClean="0"/>
              <a:t>L(G</a:t>
            </a:r>
            <a:r>
              <a:rPr lang="en-US" altLang="zh-CN" i="1" dirty="0"/>
              <a:t>) = { a,(a),((a)),(((a))),</a:t>
            </a:r>
            <a:r>
              <a:rPr lang="en-US" altLang="zh-CN" i="1" dirty="0">
                <a:latin typeface="Arial" panose="020B0604020202020204" pitchFamily="34" charset="0"/>
              </a:rPr>
              <a:t>…</a:t>
            </a:r>
            <a:r>
              <a:rPr lang="en-US" altLang="zh-CN" i="1" dirty="0"/>
              <a:t>} </a:t>
            </a:r>
            <a:endParaRPr lang="en-US" altLang="zh-CN" i="1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= </a:t>
            </a:r>
            <a:r>
              <a:rPr lang="en-US" altLang="zh-CN" i="1" dirty="0"/>
              <a:t>{ (</a:t>
            </a:r>
            <a:r>
              <a:rPr lang="en-US" altLang="zh-CN" i="1" baseline="30000" dirty="0" err="1"/>
              <a:t>n</a:t>
            </a:r>
            <a:r>
              <a:rPr lang="en-US" altLang="zh-CN" i="1" dirty="0" err="1"/>
              <a:t>a</a:t>
            </a:r>
            <a:r>
              <a:rPr lang="en-US" altLang="zh-CN" i="1" dirty="0"/>
              <a:t>)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| n </a:t>
            </a:r>
            <a:r>
              <a:rPr lang="en-US" altLang="zh-CN" dirty="0" smtClean="0"/>
              <a:t>&gt;= </a:t>
            </a:r>
            <a:r>
              <a:rPr lang="en-US" altLang="zh-CN" dirty="0"/>
              <a:t>0 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  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((</a:t>
            </a:r>
            <a:r>
              <a:rPr lang="en-US" altLang="zh-CN" dirty="0"/>
              <a:t>a</a:t>
            </a:r>
            <a:r>
              <a:rPr lang="en-US" altLang="zh-CN" dirty="0" smtClean="0"/>
              <a:t>))</a:t>
            </a:r>
            <a:r>
              <a:rPr lang="zh-CN" altLang="en-US" dirty="0" smtClean="0"/>
              <a:t>是该语言的句子。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i="1" dirty="0" smtClean="0"/>
              <a:t>E </a:t>
            </a:r>
            <a:r>
              <a:rPr lang="en-US" altLang="zh-CN" dirty="0"/>
              <a:t>=&gt;</a:t>
            </a:r>
            <a:r>
              <a:rPr lang="en-US" altLang="zh-CN" i="1" dirty="0"/>
              <a:t> (E) </a:t>
            </a:r>
            <a:r>
              <a:rPr lang="en-US" altLang="zh-CN" dirty="0"/>
              <a:t>=&gt; </a:t>
            </a:r>
            <a:r>
              <a:rPr lang="en-US" altLang="zh-CN" i="1" dirty="0"/>
              <a:t>((E)) </a:t>
            </a:r>
            <a:r>
              <a:rPr lang="en-US" altLang="zh-CN" dirty="0"/>
              <a:t>=&gt; </a:t>
            </a:r>
            <a:r>
              <a:rPr lang="en-US" altLang="zh-CN" i="1" dirty="0"/>
              <a:t>((a))</a:t>
            </a:r>
            <a:endParaRPr lang="zh-CN" altLang="en-US" i="1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12776"/>
            <a:ext cx="822960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2:  </a:t>
            </a:r>
            <a:r>
              <a:rPr lang="zh-CN" altLang="en-US" dirty="0" smtClean="0"/>
              <a:t>文法</a:t>
            </a:r>
            <a:r>
              <a:rPr lang="en-US" altLang="zh-CN" dirty="0" smtClean="0"/>
              <a:t>G(E): </a:t>
            </a:r>
            <a:r>
              <a:rPr lang="en-US" altLang="zh-CN" dirty="0"/>
              <a:t>	</a:t>
            </a:r>
            <a:r>
              <a:rPr lang="en-US" altLang="zh-CN" i="1" dirty="0"/>
              <a:t>E 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(E</a:t>
            </a:r>
            <a:r>
              <a:rPr lang="en-US" altLang="zh-CN" i="1" dirty="0" smtClean="0"/>
              <a:t>)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请问文法能识别的语言是什么？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i="1" dirty="0" smtClean="0"/>
              <a:t>L(G</a:t>
            </a:r>
            <a:r>
              <a:rPr lang="en-US" altLang="zh-CN" i="1" dirty="0"/>
              <a:t>) </a:t>
            </a:r>
            <a:r>
              <a:rPr lang="en-US" altLang="zh-CN" i="1" dirty="0" smtClean="0"/>
              <a:t>=</a:t>
            </a:r>
            <a:r>
              <a:rPr lang="el-GR" altLang="zh-CN" i="1" dirty="0" smtClean="0"/>
              <a:t>Φ</a:t>
            </a:r>
            <a:r>
              <a:rPr lang="en-US" altLang="zh-CN" i="1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48072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3:  </a:t>
            </a:r>
            <a:r>
              <a:rPr lang="zh-CN" altLang="en-US" dirty="0" smtClean="0"/>
              <a:t>文法</a:t>
            </a:r>
            <a:r>
              <a:rPr lang="en-US" altLang="zh-CN" dirty="0" smtClean="0"/>
              <a:t>G(E):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smtClean="0"/>
              <a:t>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marL="0" indent="0" eaLnBrk="1" hangingPunct="1">
              <a:buNone/>
            </a:pPr>
            <a:r>
              <a:rPr lang="en-US" altLang="zh-CN" sz="2400" i="1" dirty="0" smtClean="0"/>
              <a:t>	if-</a:t>
            </a:r>
            <a:r>
              <a:rPr lang="en-US" altLang="zh-CN" sz="2400" i="1" dirty="0" err="1" smtClean="0"/>
              <a:t>stmt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</a:t>
            </a:r>
            <a:r>
              <a:rPr lang="en-US" altLang="zh-CN" sz="2400" dirty="0"/>
              <a:t>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 smtClean="0"/>
              <a:t>	        | </a:t>
            </a:r>
            <a:r>
              <a:rPr lang="en-US" altLang="zh-CN" sz="2400" dirty="0"/>
              <a:t>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 </a:t>
            </a:r>
            <a:r>
              <a:rPr lang="en-US" altLang="zh-CN" sz="2400" dirty="0"/>
              <a:t>else </a:t>
            </a:r>
            <a:r>
              <a:rPr lang="en-US" altLang="zh-CN" sz="2400" i="1" dirty="0"/>
              <a:t>statement 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0 | 1           </a:t>
            </a:r>
          </a:p>
          <a:p>
            <a:pPr eaLnBrk="1" hangingPunct="1"/>
            <a:r>
              <a:rPr lang="zh-CN" altLang="en-US" dirty="0" smtClean="0"/>
              <a:t>请写出终结符，非终结符，句子？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终结符：</a:t>
            </a:r>
            <a:r>
              <a:rPr lang="en-US" altLang="zh-CN" i="1" dirty="0"/>
              <a:t> statement </a:t>
            </a:r>
            <a:r>
              <a:rPr lang="zh-CN" altLang="en-US" i="1" dirty="0" smtClean="0"/>
              <a:t>、</a:t>
            </a:r>
            <a:r>
              <a:rPr lang="en-US" altLang="zh-CN" i="1" dirty="0"/>
              <a:t> if-</a:t>
            </a:r>
            <a:r>
              <a:rPr lang="en-US" altLang="zh-CN" i="1" dirty="0" err="1"/>
              <a:t>stmt</a:t>
            </a:r>
            <a:r>
              <a:rPr lang="en-US" altLang="zh-CN" i="1" dirty="0"/>
              <a:t> </a:t>
            </a:r>
            <a:r>
              <a:rPr lang="zh-CN" altLang="en-US" i="1" dirty="0" smtClean="0"/>
              <a:t>、</a:t>
            </a:r>
            <a:r>
              <a:rPr lang="en-US" altLang="zh-CN" i="1" dirty="0"/>
              <a:t> </a:t>
            </a:r>
            <a:r>
              <a:rPr lang="en-US" altLang="zh-CN" i="1" dirty="0" err="1"/>
              <a:t>exp</a:t>
            </a:r>
            <a:r>
              <a:rPr lang="en-US" altLang="zh-CN" i="1" dirty="0"/>
              <a:t> </a:t>
            </a:r>
            <a:endParaRPr lang="en-US" altLang="zh-CN" i="1" dirty="0" smtClean="0"/>
          </a:p>
          <a:p>
            <a:pPr eaLnBrk="1" hangingPunct="1"/>
            <a:r>
              <a:rPr lang="zh-CN" altLang="en-US" dirty="0" smtClean="0"/>
              <a:t>非终结符：</a:t>
            </a:r>
            <a:r>
              <a:rPr lang="en-US" altLang="zh-CN" i="1" dirty="0"/>
              <a:t>other</a:t>
            </a:r>
            <a:r>
              <a:rPr lang="zh-CN" altLang="en-US" i="1" dirty="0"/>
              <a:t>、</a:t>
            </a:r>
            <a:r>
              <a:rPr lang="en-US" altLang="zh-CN" i="1" dirty="0"/>
              <a:t>if</a:t>
            </a:r>
            <a:r>
              <a:rPr lang="zh-CN" altLang="en-US" i="1" dirty="0"/>
              <a:t>、</a:t>
            </a:r>
            <a:r>
              <a:rPr lang="en-US" altLang="zh-CN" i="1" dirty="0"/>
              <a:t>(</a:t>
            </a:r>
            <a:r>
              <a:rPr lang="zh-CN" altLang="en-US" i="1" dirty="0"/>
              <a:t>、</a:t>
            </a:r>
            <a:r>
              <a:rPr lang="en-US" altLang="zh-CN" i="1" dirty="0"/>
              <a:t>)</a:t>
            </a:r>
            <a:r>
              <a:rPr lang="zh-CN" altLang="en-US" i="1" dirty="0"/>
              <a:t>、</a:t>
            </a:r>
            <a:r>
              <a:rPr lang="en-US" altLang="zh-CN" i="1" dirty="0"/>
              <a:t>else</a:t>
            </a:r>
            <a:r>
              <a:rPr lang="zh-CN" altLang="en-US" i="1" dirty="0"/>
              <a:t>、</a:t>
            </a:r>
            <a:r>
              <a:rPr lang="en-US" altLang="zh-CN" i="1" dirty="0"/>
              <a:t>0</a:t>
            </a:r>
            <a:r>
              <a:rPr lang="zh-CN" altLang="en-US" i="1" dirty="0"/>
              <a:t>、</a:t>
            </a:r>
            <a:r>
              <a:rPr lang="en-US" altLang="zh-CN" i="1" dirty="0" smtClean="0"/>
              <a:t>1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句子：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other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(0) </a:t>
            </a:r>
            <a:r>
              <a:rPr lang="en-US" altLang="zh-CN" sz="2400" dirty="0" smtClean="0"/>
              <a:t>other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(1) other else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(0) if  (0) </a:t>
            </a:r>
            <a:r>
              <a:rPr lang="en-US" altLang="zh-CN" sz="2400" dirty="0" smtClean="0"/>
              <a:t>other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(0) if  (1) other else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(1) other else if (0) other </a:t>
            </a:r>
            <a:r>
              <a:rPr lang="en-US" altLang="zh-CN" sz="2400" dirty="0" smtClean="0"/>
              <a:t>else </a:t>
            </a:r>
            <a:r>
              <a:rPr lang="en-US" altLang="zh-CN" sz="2400" dirty="0"/>
              <a:t>other</a:t>
            </a:r>
            <a:endParaRPr lang="zh-CN" altLang="en-US" sz="2400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73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340768"/>
            <a:ext cx="8229600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在上下文无关文法里面，通常使用</a:t>
            </a:r>
            <a:r>
              <a:rPr lang="zh-CN" altLang="en-US" dirty="0" smtClean="0">
                <a:solidFill>
                  <a:srgbClr val="FF0000"/>
                </a:solidFill>
              </a:rPr>
              <a:t>递归</a:t>
            </a:r>
            <a:r>
              <a:rPr lang="zh-CN" altLang="en-US" dirty="0" smtClean="0"/>
              <a:t>来实现重复运算。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 dirty="0" smtClean="0"/>
              <a:t>   </a:t>
            </a:r>
            <a:r>
              <a:rPr lang="en-US" altLang="zh-CN" i="1" dirty="0" smtClean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or    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这两个文法产生的语言都是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| n </a:t>
            </a:r>
            <a:r>
              <a:rPr lang="en-US" altLang="zh-CN" sz="2400" dirty="0" smtClean="0"/>
              <a:t>&gt;=</a:t>
            </a:r>
            <a:r>
              <a:rPr lang="en-US" altLang="zh-CN" sz="2400" dirty="0"/>
              <a:t>1 }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和正则表达式</a:t>
            </a:r>
            <a:r>
              <a:rPr lang="en-US" altLang="zh-CN" sz="2400" dirty="0" smtClean="0"/>
              <a:t>a+</a:t>
            </a:r>
            <a:r>
              <a:rPr lang="zh-CN" altLang="en-US" sz="2400" dirty="0"/>
              <a:t>产生的</a:t>
            </a:r>
            <a:r>
              <a:rPr lang="zh-CN" altLang="en-US" sz="2400" dirty="0" smtClean="0"/>
              <a:t>语言一样。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/>
              <a:t>A </a:t>
            </a:r>
            <a:r>
              <a:rPr lang="en-US" altLang="zh-CN" sz="2400" dirty="0" smtClean="0"/>
              <a:t>=&gt; </a:t>
            </a:r>
            <a:r>
              <a:rPr lang="en-US" altLang="zh-CN" sz="2400" i="1" dirty="0" err="1"/>
              <a:t>Aa</a:t>
            </a:r>
            <a:r>
              <a:rPr lang="en-US" altLang="zh-CN" sz="2400" i="1" dirty="0"/>
              <a:t> </a:t>
            </a:r>
            <a:r>
              <a:rPr lang="en-US" altLang="zh-CN" sz="2400" dirty="0"/>
              <a:t>=&gt; </a:t>
            </a:r>
            <a:r>
              <a:rPr lang="en-US" altLang="zh-CN" sz="2400" i="1" dirty="0" err="1"/>
              <a:t>Aaa</a:t>
            </a:r>
            <a:r>
              <a:rPr lang="en-US" altLang="zh-CN" sz="2400" i="1" dirty="0"/>
              <a:t>  </a:t>
            </a:r>
            <a:r>
              <a:rPr lang="en-US" altLang="zh-CN" sz="2400" dirty="0"/>
              <a:t>=&gt;  </a:t>
            </a:r>
            <a:r>
              <a:rPr lang="en-US" altLang="zh-CN" sz="2400" i="1" dirty="0" err="1"/>
              <a:t>Aaaa</a:t>
            </a:r>
            <a:r>
              <a:rPr lang="en-US" altLang="zh-CN" sz="2400" i="1" dirty="0"/>
              <a:t> </a:t>
            </a:r>
            <a:r>
              <a:rPr lang="en-US" altLang="zh-CN" sz="2400" dirty="0"/>
              <a:t>=&gt; </a:t>
            </a:r>
            <a:r>
              <a:rPr lang="en-US" altLang="zh-CN" sz="2400" i="1" dirty="0" err="1" smtClean="0"/>
              <a:t>aaaa</a:t>
            </a:r>
            <a:endParaRPr lang="en-US" altLang="zh-CN" sz="2400" i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思考如果要用上下文文法产生</a:t>
            </a:r>
            <a:r>
              <a:rPr lang="en-US" altLang="zh-CN" dirty="0"/>
              <a:t>a</a:t>
            </a:r>
            <a:r>
              <a:rPr lang="zh-CN" altLang="en-US" dirty="0"/>
              <a:t>*怎么办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A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</a:rPr>
              <a:t>A </a:t>
            </a:r>
            <a:r>
              <a:rPr lang="en-US" altLang="zh-CN" sz="2400" i="1" dirty="0" err="1">
                <a:solidFill>
                  <a:srgbClr val="FF0000"/>
                </a:solidFill>
              </a:rPr>
              <a:t>a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| </a:t>
            </a:r>
            <a:r>
              <a:rPr lang="el-GR" altLang="zh-CN" sz="2400" i="1" dirty="0" smtClean="0">
                <a:solidFill>
                  <a:srgbClr val="FF0000"/>
                </a:solidFill>
              </a:rPr>
              <a:t>ε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506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</a:rPr>
              <a:t>语法分析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496944" cy="504056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程序设计语言的语法</a:t>
            </a:r>
            <a:r>
              <a:rPr lang="zh-CN" altLang="en-US" dirty="0"/>
              <a:t>通常是由</a:t>
            </a:r>
            <a:r>
              <a:rPr lang="zh-CN" altLang="en-US" dirty="0" smtClean="0">
                <a:solidFill>
                  <a:srgbClr val="FF0000"/>
                </a:solidFill>
              </a:rPr>
              <a:t>上下文无关文法</a:t>
            </a:r>
            <a:r>
              <a:rPr lang="en-US" altLang="zh-CN" dirty="0" smtClean="0">
                <a:solidFill>
                  <a:srgbClr val="FF0000"/>
                </a:solidFill>
              </a:rPr>
              <a:t>(context-free grammar)</a:t>
            </a:r>
            <a:r>
              <a:rPr lang="zh-CN" altLang="en-US" dirty="0" smtClean="0"/>
              <a:t>的</a:t>
            </a:r>
            <a:r>
              <a:rPr lang="zh-CN" altLang="en-US" dirty="0"/>
              <a:t>文法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(grammar rule)</a:t>
            </a:r>
            <a:r>
              <a:rPr lang="zh-CN" altLang="en-US" dirty="0" smtClean="0"/>
              <a:t>给出。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上下文无关文法</a:t>
            </a:r>
            <a:r>
              <a:rPr lang="zh-CN" altLang="en-US" dirty="0" smtClean="0"/>
              <a:t>与正则表达式最大的区别在于能够表达</a:t>
            </a:r>
            <a:r>
              <a:rPr lang="zh-CN" altLang="en-US" dirty="0" smtClean="0">
                <a:solidFill>
                  <a:srgbClr val="FF0000"/>
                </a:solidFill>
              </a:rPr>
              <a:t>递归</a:t>
            </a:r>
            <a:r>
              <a:rPr lang="en-US" altLang="zh-CN" dirty="0" smtClean="0">
                <a:solidFill>
                  <a:srgbClr val="FF0000"/>
                </a:solidFill>
              </a:rPr>
              <a:t>(recursive)</a:t>
            </a:r>
            <a:r>
              <a:rPr lang="zh-CN" altLang="en-US" dirty="0" smtClean="0"/>
              <a:t>。例如</a:t>
            </a:r>
            <a:r>
              <a:rPr lang="zh-CN" altLang="en-US" dirty="0"/>
              <a:t>：</a:t>
            </a:r>
            <a:r>
              <a:rPr lang="zh-CN" altLang="en-US" dirty="0" smtClean="0"/>
              <a:t>一般来说，</a:t>
            </a:r>
            <a:r>
              <a:rPr lang="en-US" altLang="zh-CN" dirty="0" smtClean="0"/>
              <a:t>if </a:t>
            </a:r>
            <a:r>
              <a:rPr lang="zh-CN" altLang="en-US" dirty="0"/>
              <a:t>语句的结构应允</a:t>
            </a:r>
            <a:r>
              <a:rPr lang="zh-CN" altLang="en-US" dirty="0" smtClean="0"/>
              <a:t>许其中嵌套</a:t>
            </a:r>
            <a:r>
              <a:rPr lang="zh-CN" altLang="en-US" dirty="0"/>
              <a:t>其他的</a:t>
            </a:r>
            <a:r>
              <a:rPr lang="en-US" altLang="zh-CN" dirty="0" smtClean="0"/>
              <a:t>if</a:t>
            </a:r>
            <a:r>
              <a:rPr lang="zh-CN" altLang="en-US" dirty="0"/>
              <a:t>语句，而在正则表达式中却不能这样做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zh-CN" altLang="en-US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10" y="1412776"/>
            <a:ext cx="839718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左递归：左侧非终结符出现在右侧第一个位置。</a:t>
            </a:r>
            <a:endParaRPr lang="en-US" altLang="zh-CN" dirty="0" smtClean="0"/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endParaRPr lang="en-US" altLang="zh-CN" dirty="0" smtClean="0"/>
          </a:p>
          <a:p>
            <a:r>
              <a:rPr lang="zh-CN" altLang="en-US" dirty="0" smtClean="0"/>
              <a:t>右递归：</a:t>
            </a:r>
            <a:r>
              <a:rPr lang="zh-CN" altLang="en-US" dirty="0"/>
              <a:t>左侧非终结符出现在</a:t>
            </a:r>
            <a:r>
              <a:rPr lang="zh-CN" altLang="en-US" dirty="0" smtClean="0"/>
              <a:t>右侧最后一</a:t>
            </a:r>
            <a:r>
              <a:rPr lang="zh-CN" altLang="en-US" dirty="0"/>
              <a:t>个位置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dirty="0"/>
              <a:t>考虑更一般的</a:t>
            </a:r>
            <a:r>
              <a:rPr lang="zh-CN" altLang="en-US" dirty="0" smtClean="0"/>
              <a:t>情况：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A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|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>
                <a:cs typeface="+mn-cs"/>
                <a:sym typeface="Symbol" panose="05050102010706020507" pitchFamily="18" charset="2"/>
              </a:rPr>
              <a:t>表示字母表上的任意</a:t>
            </a:r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串，其中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不能以</a:t>
            </a:r>
            <a:r>
              <a:rPr lang="en-US" altLang="zh-CN" dirty="0" smtClean="0">
                <a:cs typeface="+mn-cs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开头。</a:t>
            </a:r>
            <a:endParaRPr lang="en-US" altLang="zh-CN" dirty="0" smtClean="0">
              <a:cs typeface="+mn-cs"/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思考这个文法表示的语言是？</a:t>
            </a:r>
            <a:endParaRPr lang="en-US" altLang="zh-CN" dirty="0" smtClean="0">
              <a:cs typeface="+mn-cs"/>
              <a:sym typeface="Symbol" panose="05050102010706020507" pitchFamily="18" charset="2"/>
            </a:endParaRPr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cs typeface="+mn-cs"/>
                <a:sym typeface="Symbol" panose="05050102010706020507" pitchFamily="18" charset="2"/>
              </a:rPr>
              <a:t>如果换成右递归来写还是表示一样的语言吗</a:t>
            </a:r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？</a:t>
            </a:r>
            <a:endParaRPr lang="en-US" altLang="zh-CN" dirty="0" smtClean="0">
              <a:cs typeface="+mn-cs"/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不是。</a:t>
            </a:r>
            <a:r>
              <a:rPr lang="en-US" altLang="zh-CN" i="1" dirty="0">
                <a:solidFill>
                  <a:srgbClr val="FF0000"/>
                </a:solidFill>
              </a:rPr>
              <a:t> 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 smtClean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|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表示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</a:p>
          <a:p>
            <a:pPr lvl="1"/>
            <a:endParaRPr lang="en-US" altLang="zh-CN" dirty="0"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64946" cy="513715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dirty="0" smtClean="0">
                    <a:cs typeface="+mn-cs"/>
                    <a:sym typeface="Symbol" panose="05050102010706020507" pitchFamily="18" charset="2"/>
                  </a:rPr>
                  <a:t>思考怎么用文法表示和</a:t>
                </a:r>
                <a:r>
                  <a:rPr lang="en-US" altLang="zh-CN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 </a:t>
                </a:r>
                <a:r>
                  <a:rPr lang="zh-CN" altLang="en-US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r>
                  <a:rPr lang="zh-CN" altLang="en-US" dirty="0" smtClean="0">
                    <a:sym typeface="Symbol" panose="05050102010706020507" pitchFamily="18" charset="2"/>
                  </a:rPr>
                  <a:t>一样</a:t>
                </a:r>
                <a:r>
                  <a:rPr lang="zh-CN" altLang="en-US" dirty="0">
                    <a:sym typeface="Symbol" panose="05050102010706020507" pitchFamily="18" charset="2"/>
                  </a:rPr>
                  <a:t>的语言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？</a:t>
                </a:r>
                <a:endParaRPr lang="en-US" altLang="zh-CN" dirty="0" smtClean="0">
                  <a:sym typeface="Symbol" panose="05050102010706020507" pitchFamily="18" charset="2"/>
                </a:endParaRPr>
              </a:p>
              <a:p>
                <a:r>
                  <a:rPr lang="zh-CN" altLang="en-US" dirty="0" smtClean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dirty="0" smtClean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en-US" altLang="zh-CN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</a:t>
                </a:r>
                <a:endParaRPr lang="en-US" altLang="zh-CN" dirty="0"/>
              </a:p>
              <a:p>
                <a:r>
                  <a:rPr lang="zh-CN" altLang="en-US" dirty="0" smtClean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2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B|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3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64946" cy="5137150"/>
              </a:xfrm>
              <a:blipFill rotWithShape="0">
                <a:blip r:embed="rId2"/>
                <a:stretch>
                  <a:fillRect l="-1176" t="-1299" b="-2834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>
                <a:cs typeface="+mn-cs"/>
                <a:sym typeface="Symbol" panose="05050102010706020507" pitchFamily="18" charset="2"/>
              </a:rPr>
              <a:t>请用文法表示和</a:t>
            </a:r>
            <a:r>
              <a:rPr lang="en-US" altLang="zh-CN" dirty="0" smtClean="0">
                <a:cs typeface="+mn-cs"/>
                <a:sym typeface="Symbol" panose="05050102010706020507" pitchFamily="18" charset="2"/>
              </a:rPr>
              <a:t>a(ab)*</a:t>
            </a:r>
            <a:r>
              <a:rPr lang="en-US" altLang="zh-CN" dirty="0" err="1" smtClean="0">
                <a:cs typeface="+mn-cs"/>
                <a:sym typeface="Symbol" panose="05050102010706020507" pitchFamily="18" charset="2"/>
              </a:rPr>
              <a:t>cb</a:t>
            </a:r>
            <a:r>
              <a:rPr lang="zh-CN" altLang="en-US" dirty="0" smtClean="0">
                <a:sym typeface="Symbol" panose="05050102010706020507" pitchFamily="18" charset="2"/>
              </a:rPr>
              <a:t>一样</a:t>
            </a:r>
            <a:r>
              <a:rPr lang="zh-CN" altLang="en-US" dirty="0">
                <a:sym typeface="Symbol" panose="05050102010706020507" pitchFamily="18" charset="2"/>
              </a:rPr>
              <a:t>的语言</a:t>
            </a:r>
            <a:r>
              <a:rPr lang="zh-CN" altLang="en-US" dirty="0" smtClean="0">
                <a:sym typeface="Symbol" panose="05050102010706020507" pitchFamily="18" charset="2"/>
              </a:rPr>
              <a:t>？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sz="2400" i="1" dirty="0"/>
              <a:t>A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(A) A | </a:t>
            </a:r>
            <a:r>
              <a:rPr lang="en-US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请问这个文法产生的语言是什么？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请为串</a:t>
            </a:r>
            <a:r>
              <a:rPr lang="en-US" altLang="zh-CN" dirty="0" smtClean="0"/>
              <a:t> </a:t>
            </a:r>
            <a:r>
              <a:rPr lang="en-US" altLang="zh-CN" dirty="0"/>
              <a:t>(( ) (( ))) ( </a:t>
            </a:r>
            <a:r>
              <a:rPr lang="en-US" altLang="zh-CN" dirty="0" smtClean="0"/>
              <a:t>)</a:t>
            </a:r>
            <a:r>
              <a:rPr lang="zh-CN" altLang="en-US" dirty="0" smtClean="0"/>
              <a:t>写出推导过程。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=&gt; (A) A</a:t>
            </a:r>
            <a:r>
              <a:rPr lang="en-US" altLang="zh-CN" sz="2400" i="1" dirty="0"/>
              <a:t>  </a:t>
            </a:r>
            <a:r>
              <a:rPr lang="en-US" altLang="zh-CN" sz="2400" i="1" dirty="0" smtClean="0"/>
              <a:t>         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(A)(A)A</a:t>
            </a:r>
            <a:r>
              <a:rPr lang="en-US" altLang="zh-CN" sz="2400" i="1" dirty="0"/>
              <a:t> </a:t>
            </a:r>
            <a:endParaRPr lang="en-US" altLang="zh-CN" sz="2400" i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(A)(A) </a:t>
            </a:r>
            <a:r>
              <a:rPr lang="en-US" altLang="zh-CN" sz="2400" dirty="0" smtClean="0"/>
              <a:t>             =&gt;(</a:t>
            </a:r>
            <a:r>
              <a:rPr lang="en-US" altLang="zh-CN" sz="2400" dirty="0"/>
              <a:t>A)( ) 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=&gt; </a:t>
            </a:r>
            <a:r>
              <a:rPr lang="en-US" altLang="zh-CN" sz="2400" dirty="0"/>
              <a:t>((A)A)( ) </a:t>
            </a:r>
            <a:r>
              <a:rPr lang="en-US" altLang="zh-CN" sz="2400" dirty="0" smtClean="0"/>
              <a:t>         =&gt;( </a:t>
            </a:r>
            <a:r>
              <a:rPr lang="en-US" altLang="zh-CN" sz="2400" dirty="0"/>
              <a:t>( )A)()</a:t>
            </a:r>
            <a:r>
              <a:rPr lang="en-US" altLang="zh-CN" sz="2400" i="1" dirty="0"/>
              <a:t> </a:t>
            </a:r>
            <a:endParaRPr lang="en-US" altLang="zh-CN" sz="2400" i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(( ) (A)A ) () </a:t>
            </a:r>
            <a:r>
              <a:rPr lang="en-US" altLang="zh-CN" sz="2400" dirty="0" smtClean="0"/>
              <a:t>   =&gt; </a:t>
            </a:r>
            <a:r>
              <a:rPr lang="en-US" altLang="zh-CN" sz="2400" dirty="0"/>
              <a:t>(( )( A ))( ) 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=&gt;  </a:t>
            </a:r>
            <a:r>
              <a:rPr lang="en-US" altLang="zh-CN" sz="2400" dirty="0"/>
              <a:t>(( )((A)A))( )  =&gt; (( )(( )A))( ) 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=&gt; </a:t>
            </a:r>
            <a:r>
              <a:rPr lang="en-US" altLang="zh-CN" sz="2400" dirty="0"/>
              <a:t>(( )(( )))( )</a:t>
            </a:r>
            <a:endParaRPr lang="zh-CN" altLang="en-US" sz="2400" dirty="0"/>
          </a:p>
          <a:p>
            <a:r>
              <a:rPr lang="zh-CN" altLang="en-US" dirty="0" smtClean="0"/>
              <a:t>请找出所有长度为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的句子。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((()))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(()())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(())()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()(())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()()()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5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：观察两个文法的区别。</a:t>
            </a:r>
            <a:endParaRPr lang="en-US" altLang="zh-CN" dirty="0"/>
          </a:p>
          <a:p>
            <a:pPr lvl="1" eaLnBrk="1" hangingPunct="1"/>
            <a:r>
              <a:rPr lang="en-US" altLang="zh-CN" sz="2400" i="1" dirty="0" smtClean="0"/>
              <a:t>  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	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</a:t>
            </a:r>
            <a:r>
              <a:rPr lang="en-US" altLang="zh-CN" sz="2400" dirty="0"/>
              <a:t>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>
                <a:solidFill>
                  <a:srgbClr val="FF0000"/>
                </a:solidFill>
              </a:rPr>
              <a:t>| if ( </a:t>
            </a:r>
            <a:r>
              <a:rPr lang="en-US" altLang="zh-CN" sz="2400" i="1" dirty="0" err="1">
                <a:solidFill>
                  <a:srgbClr val="FF0000"/>
                </a:solidFill>
              </a:rPr>
              <a:t>exp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</a:rPr>
              <a:t>statement </a:t>
            </a:r>
            <a:r>
              <a:rPr lang="en-US" altLang="zh-CN" sz="2400" dirty="0">
                <a:solidFill>
                  <a:srgbClr val="FF0000"/>
                </a:solidFill>
              </a:rPr>
              <a:t>else </a:t>
            </a:r>
            <a:r>
              <a:rPr lang="en-US" altLang="zh-CN" sz="2400" i="1" dirty="0">
                <a:solidFill>
                  <a:srgbClr val="FF0000"/>
                </a:solidFill>
              </a:rPr>
              <a:t>statement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dirty="0"/>
              <a:t>	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0 | 1 </a:t>
            </a:r>
            <a:r>
              <a:rPr lang="en-US" altLang="zh-CN" sz="2400" dirty="0" smtClean="0"/>
              <a:t> 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	</a:t>
            </a:r>
            <a:r>
              <a:rPr lang="en-US" altLang="zh-CN" sz="2400" i="1" dirty="0"/>
              <a:t>statement 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</a:t>
            </a:r>
            <a:r>
              <a:rPr lang="en-US" altLang="zh-CN" sz="2400" i="1" dirty="0" smtClean="0"/>
              <a:t>  if-</a:t>
            </a:r>
            <a:r>
              <a:rPr lang="en-US" altLang="zh-CN" sz="2400" i="1" dirty="0" err="1" smtClean="0"/>
              <a:t>stmt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 else-part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 smtClean="0"/>
              <a:t>  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else-part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else </a:t>
            </a:r>
            <a:r>
              <a:rPr lang="en-US" altLang="zh-CN" sz="2400" i="1" dirty="0">
                <a:solidFill>
                  <a:srgbClr val="FF0000"/>
                </a:solidFill>
              </a:rPr>
              <a:t>statement |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0 | 1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</a:t>
            </a:r>
            <a:r>
              <a:rPr lang="zh-CN" altLang="en-US" dirty="0" smtClean="0">
                <a:sym typeface="Symbol" panose="05050102010706020507" pitchFamily="18" charset="2"/>
              </a:rPr>
              <a:t>产生式用来表示可选。通常能推导出空串的非终结符其产生式都含有</a:t>
            </a:r>
            <a:r>
              <a:rPr lang="en-US" altLang="zh-CN" dirty="0" smtClean="0">
                <a:sym typeface="Symbol" panose="05050102010706020507" pitchFamily="18" charset="2"/>
              </a:rPr>
              <a:t>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667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64946" cy="547260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：观察下面文法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产生的语言是什么？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 smtClean="0"/>
              <a:t>      s-sequence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 smtClean="0"/>
              <a:t>s-sequence </a:t>
            </a:r>
            <a:r>
              <a:rPr lang="en-US" altLang="zh-CN" sz="2400" i="1" dirty="0"/>
              <a:t>|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</a:t>
            </a:r>
            <a:r>
              <a:rPr lang="en-US" altLang="zh-CN" sz="2400" i="1" dirty="0" err="1" smtClean="0"/>
              <a:t>stmt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Symbol" panose="05050102010706020507" pitchFamily="18" charset="2"/>
              </a:rPr>
              <a:t>该文法产生的语言和</a:t>
            </a:r>
            <a:r>
              <a:rPr lang="en-US" altLang="zh-CN" dirty="0" smtClean="0">
                <a:sym typeface="Symbol" panose="05050102010706020507" pitchFamily="18" charset="2"/>
              </a:rPr>
              <a:t>(s;)*s</a:t>
            </a:r>
            <a:r>
              <a:rPr lang="zh-CN" altLang="en-US" dirty="0" smtClean="0">
                <a:sym typeface="Symbol" panose="05050102010706020507" pitchFamily="18" charset="2"/>
              </a:rPr>
              <a:t>一样。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)= { s</a:t>
            </a:r>
            <a:r>
              <a:rPr lang="en-US" altLang="zh-CN" i="1" dirty="0"/>
              <a:t>, </a:t>
            </a:r>
            <a:r>
              <a:rPr lang="en-US" altLang="zh-CN" dirty="0"/>
              <a:t>s; s, s; s; s,... 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如果想表示</a:t>
            </a:r>
            <a:r>
              <a:rPr lang="en-US" altLang="zh-CN" dirty="0" smtClean="0"/>
              <a:t>;</a:t>
            </a:r>
            <a:r>
              <a:rPr lang="zh-CN" altLang="en-US" dirty="0" smtClean="0"/>
              <a:t>为结束符呢？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 smtClean="0"/>
              <a:t>s-sequence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/>
              <a:t>s-sequence </a:t>
            </a:r>
            <a:r>
              <a:rPr lang="en-US" altLang="zh-CN" sz="2400" i="1" dirty="0" smtClean="0"/>
              <a:t>| </a:t>
            </a:r>
            <a:r>
              <a:rPr lang="en-US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i="1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5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64946" cy="547260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70000"/>
              </a:spcBef>
              <a:buClr>
                <a:srgbClr val="FFC000"/>
              </a:buClr>
            </a:pPr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kumimoji="1" lang="zh-CN" altLang="en-US" noProof="1"/>
              <a:t>文法</a:t>
            </a:r>
            <a:r>
              <a:rPr kumimoji="1" lang="en-US" altLang="zh-CN" noProof="1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noProof="1"/>
              <a:t>(A)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>
                <a:sym typeface="Symbol" panose="05050102010706020507" pitchFamily="18" charset="2"/>
              </a:rPr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 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c|Ab</a:t>
            </a:r>
            <a:r>
              <a:rPr kumimoji="1" lang="zh-CN" altLang="en-US" dirty="0" smtClean="0">
                <a:sym typeface="Symbol" panose="05050102010706020507" pitchFamily="18" charset="2"/>
              </a:rPr>
              <a:t>表示</a:t>
            </a:r>
            <a:r>
              <a:rPr kumimoji="1" lang="zh-CN" altLang="en-US" dirty="0" smtClean="0"/>
              <a:t>的语言是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L(</a:t>
            </a:r>
            <a:r>
              <a:rPr kumimoji="1" lang="en-US" altLang="zh-CN" noProof="1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)={c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cbb</a:t>
            </a:r>
            <a:r>
              <a:rPr kumimoji="1" lang="zh-CN" altLang="en-US" dirty="0"/>
              <a:t>，</a:t>
            </a:r>
            <a:r>
              <a:rPr kumimoji="1" lang="zh-CN" altLang="en-US" dirty="0">
                <a:sym typeface="Symbol" panose="05050102010706020507" pitchFamily="18" charset="2"/>
              </a:rPr>
              <a:t></a:t>
            </a:r>
            <a:r>
              <a:rPr kumimoji="1"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以</a:t>
            </a:r>
            <a:r>
              <a:rPr kumimoji="1" lang="en-US" altLang="zh-CN" dirty="0"/>
              <a:t>c</a:t>
            </a:r>
            <a:r>
              <a:rPr kumimoji="1" lang="zh-CN" altLang="en-US" dirty="0"/>
              <a:t>开头，后继若干个</a:t>
            </a:r>
            <a:r>
              <a:rPr kumimoji="1" lang="en-US" altLang="zh-CN" dirty="0"/>
              <a:t>b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45365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noProof="1"/>
              <a:t>文法</a:t>
            </a:r>
            <a:r>
              <a:rPr lang="en-US" altLang="zh-CN" noProof="1" smtClean="0"/>
              <a:t>G(S)</a:t>
            </a:r>
            <a:r>
              <a:rPr lang="zh-CN" altLang="en-US" noProof="1" smtClean="0"/>
              <a:t>产生的语言是？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noProof="1" smtClean="0"/>
              <a:t>G(S)</a:t>
            </a:r>
            <a:r>
              <a:rPr lang="zh-CN" altLang="en-US" noProof="1" smtClean="0"/>
              <a:t>：</a:t>
            </a:r>
            <a:r>
              <a:rPr lang="en-US" altLang="zh-CN" dirty="0" smtClean="0"/>
              <a:t> S </a:t>
            </a:r>
            <a:r>
              <a:rPr lang="en-US" altLang="zh-CN" dirty="0">
                <a:sym typeface="Symbol" panose="05050102010706020507" pitchFamily="18" charset="2"/>
              </a:rPr>
              <a:t> AB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A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aA|a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B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 smtClean="0">
                <a:sym typeface="Symbol" panose="05050102010706020507" pitchFamily="18" charset="2"/>
              </a:rPr>
              <a:t>bB|b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L(</a:t>
            </a:r>
            <a:r>
              <a:rPr lang="en-US" altLang="zh-CN" noProof="1" smtClean="0"/>
              <a:t>G</a:t>
            </a:r>
            <a:r>
              <a:rPr lang="en-US" altLang="zh-CN" dirty="0" smtClean="0"/>
              <a:t>)={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|m</a:t>
            </a:r>
            <a:r>
              <a:rPr lang="zh-CN" altLang="en-US" dirty="0"/>
              <a:t>，</a:t>
            </a:r>
            <a:r>
              <a:rPr lang="en-US" altLang="zh-CN" dirty="0"/>
              <a:t>n&gt;0}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45365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kumimoji="1" lang="zh-CN" altLang="en-US" dirty="0" smtClean="0"/>
              <a:t>给</a:t>
            </a:r>
            <a:r>
              <a:rPr kumimoji="1" lang="zh-CN" altLang="en-US" dirty="0"/>
              <a:t>出产生语言为</a:t>
            </a:r>
            <a:r>
              <a:rPr kumimoji="1" lang="en-US" altLang="zh-CN" dirty="0"/>
              <a:t>{a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|n</a:t>
            </a:r>
            <a:r>
              <a:rPr kumimoji="1" lang="en-US" altLang="zh-CN" dirty="0">
                <a:sym typeface="Symbol" panose="05050102010706020507" pitchFamily="18" charset="2"/>
              </a:rPr>
              <a:t>1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的文法。</a:t>
            </a:r>
          </a:p>
          <a:p>
            <a:pPr>
              <a:lnSpc>
                <a:spcPct val="150000"/>
              </a:lnSpc>
            </a:pPr>
            <a:r>
              <a:rPr kumimoji="1" lang="en-US" altLang="zh-CN" noProof="1" smtClean="0"/>
              <a:t>G(S</a:t>
            </a:r>
            <a:r>
              <a:rPr kumimoji="1" lang="en-US" altLang="zh-CN" noProof="1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 </a:t>
            </a:r>
            <a:r>
              <a:rPr kumimoji="1" lang="en-US" altLang="zh-CN" dirty="0">
                <a:sym typeface="Symbol" panose="05050102010706020507" pitchFamily="18" charset="2"/>
              </a:rPr>
              <a:t> </a:t>
            </a:r>
            <a:r>
              <a:rPr kumimoji="1" lang="en-US" altLang="zh-CN" dirty="0" err="1">
                <a:sym typeface="Symbol" panose="05050102010706020507" pitchFamily="18" charset="2"/>
              </a:rPr>
              <a:t>aSb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ym typeface="Symbol" panose="05050102010706020507" pitchFamily="18" charset="2"/>
              </a:rPr>
              <a:t>             S </a:t>
            </a:r>
            <a:r>
              <a:rPr kumimoji="1" lang="en-US" altLang="zh-CN" dirty="0">
                <a:sym typeface="Symbol" panose="05050102010706020507" pitchFamily="18" charset="2"/>
              </a:rPr>
              <a:t> ab</a:t>
            </a:r>
            <a:endParaRPr kumimoji="1"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4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45365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kumimoji="1" lang="zh-CN" altLang="en-US" dirty="0" smtClean="0"/>
              <a:t>给</a:t>
            </a:r>
            <a:r>
              <a:rPr kumimoji="1" lang="zh-CN" altLang="en-US" dirty="0"/>
              <a:t>出产生语言为</a:t>
            </a:r>
            <a:r>
              <a:rPr kumimoji="1" lang="en-US" altLang="zh-CN" dirty="0"/>
              <a:t>{a</a:t>
            </a:r>
            <a:r>
              <a:rPr kumimoji="1" lang="en-US" altLang="zh-CN" baseline="30000" dirty="0"/>
              <a:t>m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|1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dirty="0"/>
              <a:t>n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dirty="0"/>
              <a:t>m</a:t>
            </a:r>
            <a:r>
              <a:rPr kumimoji="1" lang="en-US" altLang="zh-CN" dirty="0">
                <a:sym typeface="Symbol" panose="05050102010706020507" pitchFamily="18" charset="2"/>
              </a:rPr>
              <a:t>2n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的文法。</a:t>
            </a:r>
          </a:p>
          <a:p>
            <a:pPr>
              <a:lnSpc>
                <a:spcPct val="150000"/>
              </a:lnSpc>
            </a:pPr>
            <a:r>
              <a:rPr kumimoji="1" lang="en-US" altLang="zh-CN" noProof="1" smtClean="0"/>
              <a:t>G(S</a:t>
            </a:r>
            <a:r>
              <a:rPr kumimoji="1" lang="en-US" altLang="zh-CN" noProof="1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S </a:t>
            </a:r>
            <a:r>
              <a:rPr kumimoji="1" lang="en-US" altLang="zh-CN" dirty="0">
                <a:sym typeface="Symbol" panose="05050102010706020507" pitchFamily="18" charset="2"/>
              </a:rPr>
              <a:t> </a:t>
            </a:r>
            <a:r>
              <a:rPr kumimoji="1" lang="en-US" altLang="zh-CN" dirty="0" err="1">
                <a:sym typeface="Symbol" panose="05050102010706020507" pitchFamily="18" charset="2"/>
              </a:rPr>
              <a:t>aSb</a:t>
            </a:r>
            <a:r>
              <a:rPr kumimoji="1" lang="en-US" altLang="zh-CN" dirty="0">
                <a:sym typeface="Symbol" panose="05050102010706020507" pitchFamily="18" charset="2"/>
              </a:rPr>
              <a:t> | </a:t>
            </a:r>
            <a:r>
              <a:rPr kumimoji="1" lang="en-US" altLang="zh-CN" dirty="0" err="1">
                <a:sym typeface="Symbol" panose="05050102010706020507" pitchFamily="18" charset="2"/>
              </a:rPr>
              <a:t>aaSb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ym typeface="Symbol" panose="05050102010706020507" pitchFamily="18" charset="2"/>
              </a:rPr>
              <a:t>             </a:t>
            </a:r>
            <a:r>
              <a:rPr kumimoji="1" lang="en-US" altLang="zh-CN" dirty="0">
                <a:sym typeface="Symbol" panose="05050102010706020507" pitchFamily="18" charset="2"/>
              </a:rPr>
              <a:t>S  ab | </a:t>
            </a:r>
            <a:r>
              <a:rPr kumimoji="1" lang="en-US" altLang="zh-CN" dirty="0" err="1">
                <a:sym typeface="Symbol" panose="05050102010706020507" pitchFamily="18" charset="2"/>
              </a:rPr>
              <a:t>aab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2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</a:rPr>
              <a:t>语法分析</a:t>
            </a:r>
            <a:r>
              <a:rPr lang="zh-CN" altLang="en-US" dirty="0" smtClean="0">
                <a:latin typeface="黑体" pitchFamily="2" charset="-122"/>
              </a:rPr>
              <a:t>的</a:t>
            </a:r>
            <a:r>
              <a:rPr lang="zh-CN" altLang="en-US" dirty="0">
                <a:latin typeface="黑体" pitchFamily="2" charset="-122"/>
              </a:rPr>
              <a:t>任务</a:t>
            </a:r>
            <a:endParaRPr lang="zh-CN" altLang="en-US" dirty="0" smtClean="0">
              <a:latin typeface="黑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628800"/>
            <a:ext cx="8134672" cy="428964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语法分析</a:t>
            </a:r>
            <a:r>
              <a:rPr lang="en-US" altLang="zh-CN" dirty="0">
                <a:solidFill>
                  <a:srgbClr val="FF0000"/>
                </a:solidFill>
              </a:rPr>
              <a:t>(Syntax Analysis)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的任务</a:t>
            </a:r>
            <a:r>
              <a:rPr lang="zh-CN" altLang="en-US" dirty="0" smtClean="0">
                <a:latin typeface="宋体" pitchFamily="2" charset="-122"/>
              </a:rPr>
              <a:t>：根据</a:t>
            </a:r>
            <a:r>
              <a:rPr lang="zh-CN" altLang="en-US" dirty="0" smtClean="0"/>
              <a:t>扫描</a:t>
            </a:r>
            <a:r>
              <a:rPr lang="zh-CN" altLang="en-US" dirty="0"/>
              <a:t>程序产生的记号</a:t>
            </a:r>
            <a:r>
              <a:rPr lang="zh-CN" altLang="en-US" dirty="0" smtClean="0"/>
              <a:t>中</a:t>
            </a:r>
            <a:r>
              <a:rPr lang="zh-CN" altLang="en-US" dirty="0" smtClean="0">
                <a:latin typeface="宋体" pitchFamily="2" charset="-122"/>
              </a:rPr>
              <a:t>确定</a:t>
            </a:r>
            <a:r>
              <a:rPr lang="zh-CN" altLang="en-US" dirty="0">
                <a:latin typeface="宋体" pitchFamily="2" charset="-122"/>
              </a:rPr>
              <a:t>程序的语法</a:t>
            </a:r>
            <a:r>
              <a:rPr lang="zh-CN" altLang="en-US" dirty="0" smtClean="0">
                <a:latin typeface="宋体" pitchFamily="2" charset="-122"/>
              </a:rPr>
              <a:t>结构，。</a:t>
            </a: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语法分析阶段的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分析树或者语法</a:t>
            </a:r>
            <a:r>
              <a:rPr lang="zh-CN" altLang="en-US" dirty="0" smtClean="0">
                <a:solidFill>
                  <a:srgbClr val="FF0000"/>
                </a:solidFill>
              </a:rPr>
              <a:t>树，</a:t>
            </a:r>
            <a:r>
              <a:rPr lang="zh-CN" altLang="en-US" dirty="0" smtClean="0"/>
              <a:t>因为需要表示递归结构。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09120"/>
            <a:ext cx="4804042" cy="102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518457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kumimoji="1" lang="zh-CN" altLang="en-US" dirty="0" smtClean="0"/>
              <a:t>给</a:t>
            </a:r>
            <a:r>
              <a:rPr kumimoji="1" lang="zh-CN" altLang="en-US" dirty="0"/>
              <a:t>出产生语言为</a:t>
            </a:r>
            <a:r>
              <a:rPr kumimoji="1" lang="en-US" altLang="zh-CN" dirty="0"/>
              <a:t>{</a:t>
            </a:r>
            <a:r>
              <a:rPr kumimoji="1" lang="en-US" altLang="zh-CN" dirty="0" smtClean="0"/>
              <a:t>a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b</a:t>
            </a:r>
            <a:r>
              <a:rPr kumimoji="1" lang="en-US" altLang="zh-CN" baseline="30000" dirty="0" smtClean="0"/>
              <a:t>n+2</a:t>
            </a:r>
            <a:r>
              <a:rPr kumimoji="1" lang="en-US" altLang="zh-CN" dirty="0" smtClean="0"/>
              <a:t>C|</a:t>
            </a:r>
            <a:r>
              <a:rPr kumimoji="1" lang="en-US" altLang="zh-CN" dirty="0" smtClean="0">
                <a:sym typeface="Symbol" panose="05050102010706020507" pitchFamily="18" charset="2"/>
              </a:rPr>
              <a:t>n&gt;=1</a:t>
            </a:r>
            <a:r>
              <a:rPr kumimoji="1" lang="en-US" altLang="zh-CN" dirty="0" smtClean="0"/>
              <a:t>}</a:t>
            </a:r>
            <a:r>
              <a:rPr kumimoji="1" lang="zh-CN" altLang="en-US" dirty="0"/>
              <a:t>的文法。</a:t>
            </a:r>
          </a:p>
          <a:p>
            <a:pPr>
              <a:lnSpc>
                <a:spcPct val="120000"/>
              </a:lnSpc>
            </a:pPr>
            <a:endParaRPr kumimoji="1"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sym typeface="Symbol" panose="05050102010706020507" pitchFamily="18" charset="2"/>
              </a:rPr>
              <a:t>如果</a:t>
            </a:r>
            <a:r>
              <a:rPr kumimoji="1" lang="en-US" altLang="zh-CN" dirty="0" smtClean="0">
                <a:sym typeface="Symbol" panose="05050102010706020507" pitchFamily="18" charset="2"/>
              </a:rPr>
              <a:t>n&gt;=0</a:t>
            </a:r>
            <a:r>
              <a:rPr kumimoji="1" lang="zh-CN" altLang="en-US" dirty="0" smtClean="0">
                <a:sym typeface="Symbol" panose="05050102010706020507" pitchFamily="18" charset="2"/>
              </a:rPr>
              <a:t>呢？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0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64946" cy="518457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对于给定的串，推导过程并不是唯一的。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以串</a:t>
            </a:r>
            <a:r>
              <a:rPr lang="en-US" altLang="zh-CN" dirty="0"/>
              <a:t>(</a:t>
            </a:r>
            <a:r>
              <a:rPr lang="en-US" altLang="zh-CN" i="1" dirty="0"/>
              <a:t>number - number </a:t>
            </a:r>
            <a:r>
              <a:rPr lang="en-US" altLang="zh-CN" dirty="0"/>
              <a:t>) * </a:t>
            </a:r>
            <a:r>
              <a:rPr lang="en-US" altLang="zh-CN" dirty="0" smtClean="0"/>
              <a:t>number</a:t>
            </a:r>
            <a:r>
              <a:rPr lang="zh-CN" altLang="en-US" dirty="0" smtClean="0">
                <a:sym typeface="Symbol" panose="05050102010706020507" pitchFamily="18" charset="2"/>
              </a:rPr>
              <a:t>为例， 请尝试给出</a:t>
            </a:r>
            <a:r>
              <a:rPr lang="en-US" altLang="zh-CN" dirty="0" smtClean="0"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sym typeface="Symbol" panose="05050102010706020507" pitchFamily="18" charset="2"/>
              </a:rPr>
              <a:t>种不同的推导过程。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4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427" y="1268760"/>
            <a:ext cx="8264946" cy="27363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err="1" smtClean="0"/>
              <a:t>exp</a:t>
            </a:r>
            <a:r>
              <a:rPr lang="en-US" altLang="zh-CN" sz="2000" i="1" dirty="0" smtClean="0"/>
              <a:t> </a:t>
            </a:r>
            <a:r>
              <a:rPr lang="en-US" altLang="zh-CN" sz="2000" dirty="0"/>
              <a:t>=&gt;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	 		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smtClean="0"/>
              <a:t>number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</a:t>
            </a:r>
            <a:r>
              <a:rPr lang="en-US" altLang="zh-CN" sz="2000" dirty="0" smtClean="0"/>
              <a:t>=&gt;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* </a:t>
            </a:r>
            <a:r>
              <a:rPr lang="en-US" altLang="zh-CN" sz="2000" i="1" dirty="0" smtClean="0"/>
              <a:t>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</a:t>
            </a:r>
            <a:r>
              <a:rPr lang="en-US" altLang="zh-CN" sz="2000" dirty="0" smtClean="0"/>
              <a:t>=&gt; </a:t>
            </a:r>
            <a:r>
              <a:rPr lang="en-US" altLang="zh-CN" sz="2000" dirty="0"/>
              <a:t>(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dirty="0"/>
              <a:t>) * </a:t>
            </a:r>
            <a:r>
              <a:rPr lang="en-US" altLang="zh-CN" sz="2000" i="1" dirty="0" smtClean="0"/>
              <a:t>number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=&gt;(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dirty="0"/>
              <a:t>) * </a:t>
            </a:r>
            <a:r>
              <a:rPr lang="en-US" altLang="zh-CN" sz="2000" i="1" dirty="0" smtClean="0"/>
              <a:t>number</a:t>
            </a:r>
            <a:r>
              <a:rPr lang="en-US" altLang="zh-CN" sz="20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dirty="0"/>
              <a:t>number) * </a:t>
            </a:r>
            <a:r>
              <a:rPr lang="en-US" altLang="zh-CN" sz="2000" i="1" dirty="0"/>
              <a:t>number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- </a:t>
            </a:r>
            <a:r>
              <a:rPr lang="en-US" altLang="zh-CN" sz="2000" dirty="0"/>
              <a:t>number) * </a:t>
            </a:r>
            <a:r>
              <a:rPr lang="en-US" altLang="zh-CN" sz="2000" i="1" dirty="0"/>
              <a:t>number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 </a:t>
            </a:r>
            <a:r>
              <a:rPr lang="en-US" altLang="zh-CN" sz="2000" dirty="0"/>
              <a:t>(number - number) *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number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1427" y="4005064"/>
            <a:ext cx="8264946" cy="273630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dirty="0"/>
              <a:t>=&gt;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	</a:t>
            </a:r>
            <a:endParaRPr lang="en-US" altLang="zh-CN" sz="2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</a:t>
            </a:r>
            <a:r>
              <a:rPr lang="en-US" altLang="zh-CN" sz="2000" dirty="0" smtClean="0"/>
              <a:t>=&gt;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op </a:t>
            </a:r>
            <a:r>
              <a:rPr lang="en-US" altLang="zh-CN" sz="2000" i="1" dirty="0" err="1" smtClean="0"/>
              <a:t>exp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=&gt;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op </a:t>
            </a:r>
            <a:endParaRPr lang="en-US" altLang="zh-CN" sz="2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=&gt; </a:t>
            </a:r>
            <a:r>
              <a:rPr lang="en-US" altLang="zh-CN" sz="2000" dirty="0"/>
              <a:t>(</a:t>
            </a:r>
            <a:r>
              <a:rPr lang="en-US" altLang="zh-CN" sz="2000" i="1" dirty="0"/>
              <a:t>number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op </a:t>
            </a:r>
            <a:r>
              <a:rPr lang="en-US" altLang="zh-CN" sz="2000" i="1" dirty="0" err="1"/>
              <a:t>exp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=&gt;(</a:t>
            </a:r>
            <a:r>
              <a:rPr lang="en-US" altLang="zh-CN" sz="2000" i="1" dirty="0"/>
              <a:t>number -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op </a:t>
            </a:r>
            <a:r>
              <a:rPr lang="en-US" altLang="zh-CN" sz="2000" i="1" dirty="0" err="1"/>
              <a:t>exp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=&gt; </a:t>
            </a:r>
            <a:r>
              <a:rPr lang="en-US" altLang="zh-CN" sz="2000" dirty="0"/>
              <a:t>(</a:t>
            </a:r>
            <a:r>
              <a:rPr lang="en-US" altLang="zh-CN" sz="2000" i="1" dirty="0"/>
              <a:t>number - number)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=&gt; </a:t>
            </a:r>
            <a:r>
              <a:rPr lang="en-US" altLang="zh-CN" sz="2000" dirty="0"/>
              <a:t>(</a:t>
            </a:r>
            <a:r>
              <a:rPr lang="en-US" altLang="zh-CN" sz="2000" i="1" dirty="0"/>
              <a:t>number - number) </a:t>
            </a:r>
            <a:r>
              <a:rPr lang="en-US" altLang="zh-CN" sz="2000" dirty="0"/>
              <a:t>* </a:t>
            </a:r>
            <a:r>
              <a:rPr lang="en-US" altLang="zh-CN" sz="2000" i="1" dirty="0" err="1"/>
              <a:t>exp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=&gt;(</a:t>
            </a:r>
            <a:r>
              <a:rPr lang="en-US" altLang="zh-CN" sz="2000" i="1" dirty="0"/>
              <a:t>number - number) </a:t>
            </a:r>
            <a:r>
              <a:rPr lang="en-US" altLang="zh-CN" sz="2000" dirty="0"/>
              <a:t>* </a:t>
            </a:r>
            <a:r>
              <a:rPr lang="en-US" altLang="zh-CN" sz="2000" i="1" dirty="0"/>
              <a:t>number</a:t>
            </a:r>
            <a:endParaRPr lang="en-US" altLang="zh-CN" sz="2000" kern="0" dirty="0"/>
          </a:p>
        </p:txBody>
      </p:sp>
      <p:sp>
        <p:nvSpPr>
          <p:cNvPr id="5" name="矩形 4"/>
          <p:cNvSpPr/>
          <p:nvPr/>
        </p:nvSpPr>
        <p:spPr>
          <a:xfrm>
            <a:off x="4559068" y="1268760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64946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最左推导</a:t>
            </a:r>
            <a:r>
              <a:rPr lang="zh-CN" altLang="en-US" dirty="0" smtClean="0"/>
              <a:t>：是指每一步中最左的那个非终结符都要被替换的推导。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最右推导</a:t>
            </a:r>
            <a:r>
              <a:rPr lang="zh-CN" altLang="en-US" dirty="0" smtClean="0"/>
              <a:t>：</a:t>
            </a:r>
            <a:r>
              <a:rPr lang="zh-CN" altLang="en-US" dirty="0"/>
              <a:t>是指每一步中</a:t>
            </a:r>
            <a:r>
              <a:rPr lang="zh-CN" altLang="en-US" dirty="0" smtClean="0"/>
              <a:t>最右的</a:t>
            </a:r>
            <a:r>
              <a:rPr lang="zh-CN" altLang="en-US" dirty="0"/>
              <a:t>那个非终结符都要被替换的推导。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060848"/>
            <a:ext cx="3474967" cy="1584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23" y="4653136"/>
            <a:ext cx="34664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64946" cy="374441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还可能存在既非最左推导又非最右的推导：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为了方便规律处理， 通常我们比较关注最左和最右推导。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366171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64946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ym typeface="Symbol" panose="05050102010706020507" pitchFamily="18" charset="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树形结构表示推导过程</a:t>
            </a:r>
            <a:r>
              <a:rPr lang="zh-CN" altLang="en-US" dirty="0" smtClean="0">
                <a:sym typeface="Symbol" panose="05050102010706020507" pitchFamily="18" charset="2"/>
              </a:rPr>
              <a:t>就可以得到串的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分析树</a:t>
            </a:r>
            <a:r>
              <a:rPr lang="zh-CN" altLang="en-US" dirty="0" smtClean="0">
                <a:sym typeface="Symbol" panose="05050102010706020507" pitchFamily="18" charset="2"/>
              </a:rPr>
              <a:t>，分析树中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叶子节点</a:t>
            </a:r>
            <a:r>
              <a:rPr lang="zh-CN" altLang="en-US" dirty="0" smtClean="0">
                <a:sym typeface="Symbol" panose="05050102010706020507" pitchFamily="18" charset="2"/>
              </a:rPr>
              <a:t>标记终结符，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其他节点</a:t>
            </a:r>
            <a:r>
              <a:rPr lang="zh-CN" altLang="en-US" dirty="0">
                <a:sym typeface="Symbol" panose="05050102010706020507" pitchFamily="18" charset="2"/>
              </a:rPr>
              <a:t>标记非终结符，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根</a:t>
            </a:r>
            <a:r>
              <a:rPr lang="zh-CN" altLang="en-US" dirty="0">
                <a:sym typeface="Symbol" panose="05050102010706020507" pitchFamily="18" charset="2"/>
              </a:rPr>
              <a:t>标记开始</a:t>
            </a:r>
            <a:r>
              <a:rPr lang="zh-CN" altLang="en-US" dirty="0" smtClean="0">
                <a:sym typeface="Symbol" panose="05050102010706020507" pitchFamily="18" charset="2"/>
              </a:rPr>
              <a:t>符号。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/>
              <a:t>以下面推导为例：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=&gt;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endParaRPr lang="en-US" altLang="zh-CN" sz="2400" i="1" dirty="0" smtClean="0"/>
          </a:p>
          <a:p>
            <a:pPr marL="800100" lvl="2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number </a:t>
            </a:r>
            <a:r>
              <a:rPr lang="en-US" altLang="zh-CN" sz="2400" i="1" dirty="0"/>
              <a:t>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endParaRPr lang="en-US" altLang="zh-CN" sz="2400" i="1" dirty="0" smtClean="0"/>
          </a:p>
          <a:p>
            <a:pPr marL="800100" lvl="2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number +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endParaRPr lang="en-US" altLang="zh-CN" sz="2400" i="1" dirty="0" smtClean="0"/>
          </a:p>
          <a:p>
            <a:pPr marL="800100" lvl="2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</a:t>
            </a:r>
            <a:r>
              <a:rPr lang="en-US" altLang="zh-CN" sz="2400" dirty="0" smtClean="0"/>
              <a:t>=&gt; </a:t>
            </a:r>
            <a:r>
              <a:rPr lang="en-US" altLang="zh-CN" sz="2400" dirty="0"/>
              <a:t>number + </a:t>
            </a:r>
            <a:r>
              <a:rPr lang="en-US" altLang="zh-CN" sz="2400" dirty="0" err="1" smtClean="0"/>
              <a:t>numer</a:t>
            </a:r>
            <a:endParaRPr lang="en-US" altLang="zh-CN" sz="2400" dirty="0" smtClean="0"/>
          </a:p>
          <a:p>
            <a:r>
              <a:rPr lang="zh-CN" altLang="en-US" dirty="0" smtClean="0"/>
              <a:t>对应的分析树如下：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81128"/>
            <a:ext cx="394918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分析树与推导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80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请为另外两种推导方式画出对应的分析树。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474967" cy="1584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1" y="4293096"/>
            <a:ext cx="3466432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64" y="2196405"/>
            <a:ext cx="3949189" cy="1800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89026" y="4259157"/>
            <a:ext cx="4065927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zh-CN" altLang="en-US" sz="2400" b="1" dirty="0" smtClean="0">
                <a:latin typeface="+mn-ea"/>
                <a:ea typeface="+mn-ea"/>
                <a:sym typeface="Symbol" panose="05050102010706020507" pitchFamily="18" charset="2"/>
              </a:rPr>
              <a:t>三种推导对应的分析树是一样的，只是遍历的顺序不同。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9026" y="5302113"/>
            <a:ext cx="4065927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zh-CN" altLang="en-US" sz="2400" b="1" dirty="0" smtClean="0">
                <a:latin typeface="+mn-ea"/>
                <a:ea typeface="+mn-ea"/>
                <a:sym typeface="Symbol" panose="05050102010706020507" pitchFamily="18" charset="2"/>
              </a:rPr>
              <a:t>分析树的叶子节点从左至右连接起来就是它识别的句子。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52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80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请</a:t>
            </a:r>
            <a:r>
              <a:rPr lang="zh-CN" altLang="en-US" dirty="0" smtClean="0"/>
              <a:t>为</a:t>
            </a:r>
            <a:r>
              <a:rPr lang="zh-CN" altLang="en-US" dirty="0" smtClean="0"/>
              <a:t>串</a:t>
            </a:r>
            <a:r>
              <a:rPr lang="en-US" altLang="zh-CN" dirty="0" err="1" smtClean="0"/>
              <a:t>aa+a</a:t>
            </a:r>
            <a:r>
              <a:rPr lang="en-US" altLang="zh-CN" dirty="0" smtClean="0"/>
              <a:t>*</a:t>
            </a:r>
            <a:r>
              <a:rPr lang="zh-CN" altLang="en-US" dirty="0" smtClean="0"/>
              <a:t>写出最左推导和最右推导并画出</a:t>
            </a:r>
            <a:r>
              <a:rPr lang="zh-CN" altLang="en-US" dirty="0" smtClean="0"/>
              <a:t>对应的分析树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G(s):  S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</a:t>
            </a:r>
            <a:r>
              <a:rPr lang="en-US" altLang="zh-CN" dirty="0" smtClean="0"/>
              <a:t>SS* | SS+ | 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80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分析树是一种表述记号串结构的非常有用的方法，叶子节点完整的保留了句子，内部节点则表示了推导步骤，它和源代码之间可以双向转换。</a:t>
            </a:r>
            <a:endParaRPr lang="en-US" altLang="zh-CN" dirty="0" smtClean="0"/>
          </a:p>
          <a:p>
            <a:r>
              <a:rPr lang="zh-CN" altLang="en-US" dirty="0" smtClean="0"/>
              <a:t>但是这些信息里，有些信息对于生成可执行代码是冗余的。以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3933056"/>
            <a:ext cx="3238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14857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可以用一种更简洁的方式表示，那就是</a:t>
            </a:r>
            <a:r>
              <a:rPr lang="zh-CN" altLang="en-US" dirty="0" smtClean="0">
                <a:solidFill>
                  <a:srgbClr val="FF0000"/>
                </a:solidFill>
              </a:rPr>
              <a:t>抽象语法树</a:t>
            </a:r>
            <a:r>
              <a:rPr lang="zh-CN" altLang="en-US" dirty="0" smtClean="0">
                <a:solidFill>
                  <a:srgbClr val="FF0000"/>
                </a:solidFill>
              </a:rPr>
              <a:t>，简称语法树</a:t>
            </a:r>
            <a:r>
              <a:rPr lang="en-US" altLang="zh-CN" dirty="0" smtClean="0">
                <a:solidFill>
                  <a:srgbClr val="FF0000"/>
                </a:solidFill>
              </a:rPr>
              <a:t>(syntax tree)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在语法树里面，</a:t>
            </a:r>
            <a:r>
              <a:rPr lang="zh-CN" altLang="en-US" dirty="0">
                <a:solidFill>
                  <a:srgbClr val="FF0000"/>
                </a:solidFill>
              </a:rPr>
              <a:t>叶子节点是参与运算的数，其他节点表示运算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左侧分析树含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个节点，右侧语法树含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个节点。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78" y="2456892"/>
            <a:ext cx="3238500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080779"/>
            <a:ext cx="1543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412776"/>
            <a:ext cx="8784976" cy="504056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记号序列通常不是显式输入</a:t>
            </a:r>
            <a:r>
              <a:rPr lang="zh-CN" altLang="en-US" dirty="0" smtClean="0"/>
              <a:t>参数。</a:t>
            </a: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zh-CN" altLang="en-US" dirty="0">
                <a:solidFill>
                  <a:srgbClr val="FF0000"/>
                </a:solidFill>
              </a:rPr>
              <a:t>分析过程需要下一个记号时，分析程序就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zh-CN" altLang="en-US" dirty="0">
                <a:solidFill>
                  <a:srgbClr val="FF0000"/>
                </a:solidFill>
              </a:rPr>
              <a:t>去</a:t>
            </a:r>
            <a:r>
              <a:rPr lang="zh-CN" altLang="en-US" dirty="0" smtClean="0">
                <a:solidFill>
                  <a:srgbClr val="FF0000"/>
                </a:solidFill>
              </a:rPr>
              <a:t>获取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编译器</a:t>
            </a:r>
            <a:r>
              <a:rPr lang="zh-CN" altLang="en-US" dirty="0"/>
              <a:t>的分析步骤可减为对分析程序</a:t>
            </a:r>
            <a:r>
              <a:rPr lang="zh-CN" altLang="en-US" dirty="0" smtClean="0"/>
              <a:t>的一</a:t>
            </a:r>
            <a:r>
              <a:rPr lang="zh-CN" altLang="en-US" dirty="0"/>
              <a:t>个调用，如下所示：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err="1" smtClean="0"/>
              <a:t>syntaxTree</a:t>
            </a:r>
            <a:r>
              <a:rPr lang="en-US" altLang="zh-CN" dirty="0" smtClean="0"/>
              <a:t> </a:t>
            </a:r>
            <a:r>
              <a:rPr lang="en-US" altLang="zh-CN" dirty="0"/>
              <a:t>= parse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在单遍编译中，分析程序合并编译器中所有的其他阶段，因此也就不需要构造显式的语法树了。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64946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再看</a:t>
            </a:r>
            <a:r>
              <a:rPr lang="en-US" altLang="zh-CN" dirty="0" smtClean="0"/>
              <a:t>(34-3)*42</a:t>
            </a:r>
            <a:r>
              <a:rPr lang="zh-CN" altLang="en-US" dirty="0" smtClean="0"/>
              <a:t>的分析树和语法树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句子中的括号在语法树中没有了，但是它表示的优先级意思仍然保留在树形结构中。从语法树无法还原源代码串，但是它包含后续处理需要的所有信息，并且拥有简洁的结构。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38" y="1916832"/>
            <a:ext cx="3409950" cy="2905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45481"/>
            <a:ext cx="2238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zh-CN" altLang="en-US" dirty="0" smtClean="0"/>
              <a:t>树相关数据结构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445" y="1268760"/>
            <a:ext cx="8264946" cy="547260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简单算术表达式的语法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树相关数据结构如下：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err="1" smtClean="0"/>
              <a:t>typedef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enum</a:t>
            </a:r>
            <a:r>
              <a:rPr lang="en-US" altLang="zh-CN" sz="2000" i="1" dirty="0" smtClean="0"/>
              <a:t> {Plus, Minus, Times}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OpKind</a:t>
            </a:r>
            <a:r>
              <a:rPr lang="en-US" altLang="zh-CN" sz="2000" i="1" dirty="0" smtClean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err="1" smtClean="0"/>
              <a:t>typedef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enum</a:t>
            </a:r>
            <a:r>
              <a:rPr lang="en-US" altLang="zh-CN" sz="2000" i="1" dirty="0" smtClean="0"/>
              <a:t> {</a:t>
            </a:r>
            <a:r>
              <a:rPr lang="en-US" altLang="zh-CN" sz="2000" i="1" dirty="0" err="1" smtClean="0"/>
              <a:t>OpK</a:t>
            </a:r>
            <a:r>
              <a:rPr lang="en-US" altLang="zh-CN" sz="2000" i="1" dirty="0" smtClean="0"/>
              <a:t>, </a:t>
            </a:r>
            <a:r>
              <a:rPr lang="en-US" altLang="zh-CN" sz="2000" i="1" dirty="0" err="1" smtClean="0"/>
              <a:t>ConstK</a:t>
            </a:r>
            <a:r>
              <a:rPr lang="en-US" altLang="zh-CN" sz="2000" i="1" dirty="0" smtClean="0"/>
              <a:t>}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ExpKind</a:t>
            </a:r>
            <a:r>
              <a:rPr lang="en-US" altLang="zh-CN" sz="2000" i="1" dirty="0" smtClean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err="1" smtClean="0"/>
              <a:t>typedef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struct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>
                <a:solidFill>
                  <a:srgbClr val="0000CC"/>
                </a:solidFill>
              </a:rPr>
              <a:t>streenode</a:t>
            </a:r>
            <a:endParaRPr lang="en-US" altLang="zh-CN" sz="2000" i="1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{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      </a:t>
            </a:r>
            <a:r>
              <a:rPr lang="en-US" altLang="zh-CN" sz="2000" i="1" dirty="0" err="1" smtClean="0"/>
              <a:t>ExpKind</a:t>
            </a:r>
            <a:r>
              <a:rPr lang="en-US" altLang="zh-CN" sz="2000" i="1" dirty="0" smtClean="0"/>
              <a:t> kind;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i="1" dirty="0" err="1" smtClean="0"/>
              <a:t>OpKind</a:t>
            </a:r>
            <a:r>
              <a:rPr lang="en-US" altLang="zh-CN" sz="2000" i="1" dirty="0" smtClean="0"/>
              <a:t> op;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      </a:t>
            </a:r>
            <a:r>
              <a:rPr lang="en-US" altLang="zh-CN" sz="2000" i="1" dirty="0" err="1" smtClean="0"/>
              <a:t>struct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>
                <a:solidFill>
                  <a:srgbClr val="0000CC"/>
                </a:solidFill>
              </a:rPr>
              <a:t>streenode</a:t>
            </a:r>
            <a:r>
              <a:rPr lang="en-US" altLang="zh-CN" sz="2000" i="1" dirty="0" smtClean="0"/>
              <a:t> *</a:t>
            </a:r>
            <a:r>
              <a:rPr lang="en-US" altLang="zh-CN" sz="2000" i="1" dirty="0" err="1" smtClean="0"/>
              <a:t>lchild</a:t>
            </a:r>
            <a:r>
              <a:rPr lang="en-US" altLang="zh-CN" sz="2000" i="1" dirty="0" smtClean="0"/>
              <a:t>, *</a:t>
            </a:r>
            <a:r>
              <a:rPr lang="en-US" altLang="zh-CN" sz="2000" i="1" dirty="0" err="1" smtClean="0"/>
              <a:t>rchild</a:t>
            </a:r>
            <a:r>
              <a:rPr lang="en-US" altLang="zh-CN" sz="2000" i="1" dirty="0" smtClean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      </a:t>
            </a:r>
            <a:r>
              <a:rPr lang="en-US" altLang="zh-CN" sz="2000" i="1" dirty="0" err="1" smtClean="0"/>
              <a:t>int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val</a:t>
            </a:r>
            <a:r>
              <a:rPr lang="en-US" altLang="zh-CN" sz="2000" i="1" dirty="0" smtClean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 }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STreeNode</a:t>
            </a:r>
            <a:r>
              <a:rPr lang="en-US" altLang="zh-CN" sz="2000" i="1" dirty="0" smtClean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typedef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STreeNode</a:t>
            </a:r>
            <a:r>
              <a:rPr lang="en-US" altLang="zh-CN" sz="2000" i="1" dirty="0" smtClean="0"/>
              <a:t> *</a:t>
            </a:r>
            <a:r>
              <a:rPr lang="en-US" altLang="zh-CN" sz="2000" i="1" dirty="0" err="1" smtClean="0"/>
              <a:t>SyntaxTree</a:t>
            </a:r>
            <a:r>
              <a:rPr lang="en-US" altLang="zh-CN" sz="2000" i="1" dirty="0" smtClean="0"/>
              <a:t>;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9167" y="1268760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1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3314328" cy="563562"/>
          </a:xfrm>
        </p:spPr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445" y="1412776"/>
            <a:ext cx="8264946" cy="489654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：给定的简化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语句文法，为下面的串画出分析树和语法树。 </a:t>
            </a:r>
            <a:r>
              <a:rPr lang="en-US" altLang="zh-CN" dirty="0">
                <a:solidFill>
                  <a:srgbClr val="FF0000"/>
                </a:solidFill>
              </a:rPr>
              <a:t>if  (0) other else other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19872" y="68431"/>
            <a:ext cx="5361519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if-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if-</a:t>
            </a:r>
            <a:r>
              <a:rPr lang="en-US" altLang="zh-CN" sz="2000" i="1" dirty="0" err="1"/>
              <a:t>stmt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 </a:t>
            </a:r>
            <a:r>
              <a:rPr lang="en-US" altLang="zh-CN" sz="2000" i="1" dirty="0"/>
              <a:t>exp </a:t>
            </a:r>
            <a:r>
              <a:rPr lang="en-US" altLang="zh-CN" sz="2000" dirty="0"/>
              <a:t>)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|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s</a:t>
            </a:r>
            <a:r>
              <a:rPr lang="en-US" altLang="zh-CN" sz="2000" i="1" dirty="0"/>
              <a:t>tatement </a:t>
            </a:r>
          </a:p>
          <a:p>
            <a:r>
              <a:rPr lang="en-US" altLang="zh-CN" sz="2000" i="1" dirty="0"/>
              <a:t> exp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0 | 1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4848913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06" y="3284984"/>
            <a:ext cx="2809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3314328" cy="563562"/>
          </a:xfrm>
        </p:spPr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57863" cy="493459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：给定的另一种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语句文法，为下面的串画出分析树和语法树。 </a:t>
            </a:r>
            <a:r>
              <a:rPr lang="en-US" altLang="zh-CN" dirty="0">
                <a:solidFill>
                  <a:srgbClr val="FF0000"/>
                </a:solidFill>
              </a:rPr>
              <a:t>if  (0) other else other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923928" y="68431"/>
            <a:ext cx="4857463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 smtClean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 else-part</a:t>
            </a:r>
          </a:p>
          <a:p>
            <a:r>
              <a:rPr lang="en-US" altLang="zh-CN" sz="2000" i="1" dirty="0" smtClean="0"/>
              <a:t>else-part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|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r>
              <a:rPr lang="en-US" altLang="zh-CN" sz="2000" dirty="0" smtClean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0 | 1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5048250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55" y="3165723"/>
            <a:ext cx="2809875" cy="1390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161" y="5516373"/>
            <a:ext cx="844123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和例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对比说明：同一个语言，描述的语法规则的改变会影响到分析树的变化，但是却不会影响到语法树的表示。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4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语句定义合适的数据结构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 {</a:t>
            </a:r>
            <a:r>
              <a:rPr lang="en-US" altLang="zh-CN" sz="2000" dirty="0" err="1"/>
              <a:t>ExpK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StmtK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NodeKind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 {Zero, One} </a:t>
            </a:r>
            <a:r>
              <a:rPr lang="en-US" altLang="zh-CN" sz="2000" dirty="0" err="1">
                <a:solidFill>
                  <a:srgbClr val="FF0000"/>
                </a:solidFill>
              </a:rPr>
              <a:t>ExpKind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{</a:t>
            </a:r>
            <a:r>
              <a:rPr lang="en-US" altLang="zh-CN" sz="2000" dirty="0" err="1"/>
              <a:t>IfK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OtherK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StmtKind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streenode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{ </a:t>
            </a:r>
            <a:endParaRPr lang="en-US" altLang="zh-CN" sz="2000" dirty="0" smtClean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NodeKind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kind;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ExpKind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ekind</a:t>
            </a:r>
            <a:r>
              <a:rPr lang="en-US" altLang="zh-CN" sz="2000" dirty="0"/>
              <a:t>;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StmtKind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skind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streenode</a:t>
            </a:r>
            <a:r>
              <a:rPr lang="en-US" altLang="zh-CN" sz="2000" dirty="0" smtClean="0"/>
              <a:t> *</a:t>
            </a:r>
            <a:r>
              <a:rPr lang="en-US" altLang="zh-CN" sz="2000" dirty="0"/>
              <a:t>test,*</a:t>
            </a:r>
            <a:r>
              <a:rPr lang="en-US" altLang="zh-CN" sz="2000" dirty="0" err="1"/>
              <a:t>thenpart</a:t>
            </a:r>
            <a:r>
              <a:rPr lang="en-US" altLang="zh-CN" sz="2000" dirty="0"/>
              <a:t>,*</a:t>
            </a:r>
            <a:r>
              <a:rPr lang="en-US" altLang="zh-CN" sz="2000" dirty="0" err="1"/>
              <a:t>elsepart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smtClean="0"/>
              <a:t>} </a:t>
            </a:r>
            <a:r>
              <a:rPr lang="en-US" altLang="zh-CN" sz="2000" dirty="0" err="1"/>
              <a:t>STreeNode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STreeNode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SyntaxTree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61856" y="3356992"/>
            <a:ext cx="3096344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试试为前面的语法图中的节点定义对象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61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3314328" cy="563562"/>
          </a:xfrm>
        </p:spPr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445" y="1412776"/>
            <a:ext cx="8264946" cy="489654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：给定的语句序列文法，为下面的串画出分析树和语法树。 </a:t>
            </a:r>
            <a:r>
              <a:rPr lang="en-US" altLang="zh-CN" i="1" dirty="0">
                <a:solidFill>
                  <a:srgbClr val="FF0000"/>
                </a:solidFill>
              </a:rPr>
              <a:t>s; s; 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19872" y="704890"/>
            <a:ext cx="5361519" cy="70788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stmt-sequence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stmt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;</a:t>
            </a:r>
            <a:r>
              <a:rPr lang="en-US" altLang="zh-CN" sz="2000" dirty="0"/>
              <a:t> </a:t>
            </a:r>
            <a:r>
              <a:rPr lang="en-US" altLang="zh-CN" sz="2000" i="1" dirty="0"/>
              <a:t>stmt-sequence| </a:t>
            </a:r>
            <a:r>
              <a:rPr lang="en-US" altLang="zh-CN" sz="2000" i="1" dirty="0" smtClean="0"/>
              <a:t>stmt</a:t>
            </a:r>
          </a:p>
          <a:p>
            <a:r>
              <a:rPr lang="en-US" altLang="zh-CN" sz="2000" i="1" dirty="0" smtClean="0"/>
              <a:t>stmt </a:t>
            </a:r>
            <a:r>
              <a:rPr lang="en-US" altLang="zh-CN" sz="2000" i="1" dirty="0" smtClean="0">
                <a:sym typeface="Symbol" panose="05050102010706020507" pitchFamily="18" charset="2"/>
              </a:rPr>
              <a:t></a:t>
            </a: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s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4336927" cy="274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30" y="3268546"/>
            <a:ext cx="1711729" cy="15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同属连接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事实上，各个语句之间</a:t>
            </a:r>
            <a:r>
              <a:rPr lang="zh-CN" altLang="en-US" dirty="0"/>
              <a:t>应该是顺序执行</a:t>
            </a:r>
            <a:r>
              <a:rPr lang="zh-CN" altLang="en-US" dirty="0" smtClean="0"/>
              <a:t>的，并没有优先级，所以通常将之作如下处理：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这样又带来新问题，一个节点可能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有个数不定的子节点，因此引入</a:t>
            </a:r>
            <a:r>
              <a:rPr lang="zh-CN" altLang="en-US" dirty="0" smtClean="0">
                <a:solidFill>
                  <a:srgbClr val="FF0000"/>
                </a:solidFill>
              </a:rPr>
              <a:t>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属连接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需同子连接区分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76" y="3013369"/>
            <a:ext cx="1672444" cy="1080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5" y="2780928"/>
            <a:ext cx="1711729" cy="154500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2901212" y="3337405"/>
            <a:ext cx="982942" cy="432048"/>
          </a:xfrm>
          <a:prstGeom prst="right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75" y="3013369"/>
            <a:ext cx="1419225" cy="10382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6012160" y="3337405"/>
            <a:ext cx="982942" cy="432048"/>
          </a:xfrm>
          <a:prstGeom prst="right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75" y="5016436"/>
            <a:ext cx="1485900" cy="4000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 bwMode="auto">
          <a:xfrm>
            <a:off x="7748842" y="4093489"/>
            <a:ext cx="371689" cy="922947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3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80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请</a:t>
            </a:r>
            <a:r>
              <a:rPr lang="zh-CN" altLang="en-US" dirty="0" smtClean="0"/>
              <a:t>为</a:t>
            </a:r>
            <a:r>
              <a:rPr lang="zh-CN" altLang="en-US" dirty="0" smtClean="0"/>
              <a:t>串</a:t>
            </a:r>
            <a:r>
              <a:rPr lang="en-US" altLang="zh-CN" dirty="0" smtClean="0"/>
              <a:t>if (0) if (1) other else other</a:t>
            </a:r>
            <a:r>
              <a:rPr lang="zh-CN" altLang="en-US" dirty="0" smtClean="0"/>
              <a:t>画出</a:t>
            </a:r>
            <a:r>
              <a:rPr lang="zh-CN" altLang="en-US" dirty="0" smtClean="0"/>
              <a:t>对应</a:t>
            </a:r>
            <a:r>
              <a:rPr lang="zh-CN" altLang="en-US" dirty="0" smtClean="0"/>
              <a:t>的</a:t>
            </a:r>
            <a:r>
              <a:rPr lang="zh-CN" altLang="en-US" dirty="0"/>
              <a:t>语法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2609617"/>
            <a:ext cx="6480720" cy="156966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1" dirty="0"/>
              <a:t>statement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</a:t>
            </a:r>
            <a:r>
              <a:rPr lang="en-US" altLang="zh-CN" sz="2400" b="1" i="1" dirty="0"/>
              <a:t>other</a:t>
            </a:r>
            <a:endParaRPr lang="en-US" altLang="zh-CN" sz="2400" i="1" dirty="0"/>
          </a:p>
          <a:p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 </a:t>
            </a:r>
            <a:r>
              <a:rPr lang="en-US" altLang="zh-CN" sz="2400" i="1" dirty="0"/>
              <a:t>exp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  | </a:t>
            </a:r>
            <a:r>
              <a:rPr lang="en-US" altLang="zh-CN" sz="2400" b="1" dirty="0"/>
              <a:t>if (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  <a:r>
              <a:rPr lang="en-US" altLang="zh-CN" sz="2400" b="1" i="1" dirty="0"/>
              <a:t> )</a:t>
            </a:r>
            <a:r>
              <a:rPr lang="en-US" altLang="zh-CN" sz="2400" i="1" dirty="0"/>
              <a:t> statement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 s</a:t>
            </a:r>
            <a:r>
              <a:rPr lang="en-US" altLang="zh-CN" sz="2400" i="1" dirty="0"/>
              <a:t>tatement </a:t>
            </a:r>
          </a:p>
          <a:p>
            <a:r>
              <a:rPr lang="en-US" altLang="zh-CN" sz="2400" i="1" dirty="0" smtClean="0"/>
              <a:t>exp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b="1" dirty="0"/>
              <a:t>0 |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94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352928" cy="45365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分析树和语法树都能唯一的标识一个语法结构。但是，槽糕的是有时文法允许</a:t>
            </a:r>
            <a:r>
              <a:rPr lang="zh-CN" altLang="en-US" dirty="0" smtClean="0">
                <a:solidFill>
                  <a:srgbClr val="FF0000"/>
                </a:solidFill>
              </a:rPr>
              <a:t>一个串对应多个分析树</a:t>
            </a:r>
            <a:r>
              <a:rPr lang="zh-CN" altLang="en-US" dirty="0" smtClean="0"/>
              <a:t>，这样的文法被称作</a:t>
            </a:r>
            <a:r>
              <a:rPr lang="zh-CN" altLang="en-US" dirty="0" smtClean="0">
                <a:solidFill>
                  <a:srgbClr val="FF0000"/>
                </a:solidFill>
              </a:rPr>
              <a:t>二义性文法（</a:t>
            </a:r>
            <a:r>
              <a:rPr lang="en-US" altLang="zh-CN" dirty="0" smtClean="0">
                <a:solidFill>
                  <a:srgbClr val="FF0000"/>
                </a:solidFill>
              </a:rPr>
              <a:t>ambiguous grammar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尝试为串</a:t>
            </a:r>
            <a:r>
              <a:rPr lang="en-US" altLang="zh-CN" dirty="0" smtClean="0"/>
              <a:t>34-3</a:t>
            </a:r>
            <a:r>
              <a:rPr lang="zh-CN" altLang="en-US" dirty="0" smtClean="0"/>
              <a:t>*</a:t>
            </a:r>
            <a:r>
              <a:rPr lang="en-US" altLang="zh-CN" dirty="0" smtClean="0"/>
              <a:t>42</a:t>
            </a:r>
            <a:r>
              <a:rPr lang="zh-CN" altLang="en-US" dirty="0" smtClean="0"/>
              <a:t>找出多个分析树。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339752" y="4437112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352928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尝试为串</a:t>
            </a:r>
            <a:r>
              <a:rPr lang="en-US" altLang="zh-CN" dirty="0" smtClean="0"/>
              <a:t>34-3</a:t>
            </a:r>
            <a:r>
              <a:rPr lang="zh-CN" altLang="en-US" dirty="0" smtClean="0"/>
              <a:t>*</a:t>
            </a:r>
            <a:r>
              <a:rPr lang="en-US" altLang="zh-CN" dirty="0" smtClean="0"/>
              <a:t>42</a:t>
            </a:r>
            <a:r>
              <a:rPr lang="zh-CN" altLang="en-US" dirty="0" smtClean="0"/>
              <a:t>找出多个分析树。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267744" y="2060848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08194"/>
            <a:ext cx="2781300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4" y="3620145"/>
            <a:ext cx="3238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12776"/>
            <a:ext cx="822960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文法</a:t>
            </a:r>
            <a:r>
              <a:rPr lang="zh-CN" altLang="en-US" dirty="0" smtClean="0">
                <a:latin typeface="宋体" panose="02010600030101010101" pitchFamily="2" charset="-122"/>
              </a:rPr>
              <a:t>：描述</a:t>
            </a:r>
            <a:r>
              <a:rPr lang="zh-CN" altLang="en-US" dirty="0">
                <a:latin typeface="宋体" panose="02010600030101010101" pitchFamily="2" charset="-122"/>
              </a:rPr>
              <a:t>语言的语法结构的形式</a:t>
            </a:r>
            <a:r>
              <a:rPr lang="zh-CN" altLang="en-US" dirty="0" smtClean="0">
                <a:latin typeface="宋体" panose="02010600030101010101" pitchFamily="2" charset="-122"/>
              </a:rPr>
              <a:t>规则。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288925" indent="-288925"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He </a:t>
            </a:r>
            <a:r>
              <a:rPr lang="en-US" altLang="zh-CN" dirty="0"/>
              <a:t>gave me a book.</a:t>
            </a:r>
          </a:p>
          <a:p>
            <a:pPr marL="849313" lvl="1" indent="-369888" eaLnBrk="1" hangingPunct="1">
              <a:spcBef>
                <a:spcPct val="50000"/>
              </a:spcBef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句子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主语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主语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动词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冠词</a:t>
            </a:r>
            <a:r>
              <a:rPr lang="en-US" altLang="zh-CN" sz="2000" dirty="0"/>
              <a:t>&gt; 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He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me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book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冠词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a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动词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gave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4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两个分析树对应着两个</a:t>
            </a:r>
            <a:r>
              <a:rPr lang="zh-CN" altLang="en-US" dirty="0" smtClean="0">
                <a:solidFill>
                  <a:srgbClr val="FF0000"/>
                </a:solidFill>
              </a:rPr>
              <a:t>最左推导</a:t>
            </a:r>
            <a:r>
              <a:rPr lang="zh-CN" altLang="en-US" dirty="0" smtClean="0"/>
              <a:t>和两个</a:t>
            </a:r>
            <a:r>
              <a:rPr lang="zh-CN" altLang="en-US" dirty="0" smtClean="0">
                <a:solidFill>
                  <a:srgbClr val="FF0000"/>
                </a:solidFill>
              </a:rPr>
              <a:t>语法树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5440" y="1928290"/>
            <a:ext cx="3740535" cy="299604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 op exp</a:t>
            </a:r>
            <a:endParaRPr lang="en-US" altLang="zh-CN" sz="20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 op exp op exp </a:t>
            </a:r>
            <a:endParaRPr lang="en-US" altLang="zh-CN" sz="20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exp op exp</a:t>
            </a:r>
            <a:endParaRPr lang="en-US" altLang="zh-CN" sz="20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 op exp</a:t>
            </a:r>
            <a:endParaRPr lang="en-US" altLang="zh-CN" sz="20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-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exp</a:t>
            </a:r>
          </a:p>
          <a:p>
            <a:pPr eaLnBrk="1" hangingPunct="1"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- number </a:t>
            </a:r>
            <a:r>
              <a:rPr lang="en-US" altLang="zh-CN" sz="20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exp</a:t>
            </a:r>
            <a:endParaRPr lang="en-US" altLang="zh-CN" sz="20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- number *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26443" y="1916832"/>
            <a:ext cx="3886200" cy="300750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  <a:extLst/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0" i="1" dirty="0" smtClean="0"/>
              <a:t>exp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b="0" dirty="0"/>
              <a:t>exp </a:t>
            </a:r>
            <a:r>
              <a:rPr lang="en-US" altLang="zh-CN" sz="2000" b="0" i="1" dirty="0"/>
              <a:t>op exp </a:t>
            </a:r>
            <a:endParaRPr lang="en-US" altLang="zh-CN" sz="2000" b="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i="1" dirty="0" smtClean="0"/>
              <a:t>number</a:t>
            </a:r>
            <a:r>
              <a:rPr lang="en-US" altLang="zh-CN" sz="2000" b="0" dirty="0" smtClean="0"/>
              <a:t> </a:t>
            </a:r>
            <a:r>
              <a:rPr lang="en-US" altLang="zh-CN" sz="2000" b="0" i="1" dirty="0"/>
              <a:t>op</a:t>
            </a:r>
            <a:r>
              <a:rPr lang="en-US" altLang="zh-CN" sz="2000" b="0" dirty="0"/>
              <a:t> </a:t>
            </a:r>
            <a:r>
              <a:rPr lang="en-US" altLang="zh-CN" sz="2000" b="0" i="1" dirty="0"/>
              <a:t>exp </a:t>
            </a:r>
            <a:endParaRPr lang="en-US" altLang="zh-CN" sz="2000" b="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i="1" dirty="0" smtClean="0"/>
              <a:t>number </a:t>
            </a:r>
            <a:r>
              <a:rPr lang="en-US" altLang="zh-CN" sz="2000" i="1" dirty="0"/>
              <a:t>- </a:t>
            </a:r>
            <a:r>
              <a:rPr lang="en-US" altLang="zh-CN" sz="2000" b="0" i="1" dirty="0"/>
              <a:t>exp</a:t>
            </a:r>
            <a:r>
              <a:rPr lang="en-US" altLang="zh-CN" sz="2000" b="0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i="1" dirty="0" smtClean="0"/>
              <a:t>number </a:t>
            </a:r>
            <a:r>
              <a:rPr lang="en-US" altLang="zh-CN" sz="2000" i="1" dirty="0"/>
              <a:t>-</a:t>
            </a:r>
            <a:r>
              <a:rPr lang="en-US" altLang="zh-CN" sz="2000" b="0" dirty="0"/>
              <a:t> </a:t>
            </a:r>
            <a:r>
              <a:rPr lang="en-US" altLang="zh-CN" sz="2000" b="0" i="1" dirty="0"/>
              <a:t>exp</a:t>
            </a:r>
            <a:r>
              <a:rPr lang="en-US" altLang="zh-CN" sz="2000" b="0" dirty="0"/>
              <a:t> op </a:t>
            </a:r>
            <a:r>
              <a:rPr lang="en-US" altLang="zh-CN" sz="2000" b="0" i="1" dirty="0"/>
              <a:t>exp  </a:t>
            </a:r>
            <a:endParaRPr lang="en-US" altLang="zh-CN" sz="2000" b="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i="1" dirty="0" smtClean="0"/>
              <a:t>number </a:t>
            </a:r>
            <a:r>
              <a:rPr lang="en-US" altLang="zh-CN" sz="2000" i="1" dirty="0"/>
              <a:t>- number </a:t>
            </a:r>
            <a:r>
              <a:rPr lang="en-US" altLang="zh-CN" sz="2000" b="0" dirty="0"/>
              <a:t>op </a:t>
            </a:r>
            <a:r>
              <a:rPr lang="en-US" altLang="zh-CN" sz="2000" b="0" i="1" dirty="0"/>
              <a:t>exp</a:t>
            </a:r>
            <a:r>
              <a:rPr lang="en-US" altLang="zh-CN" sz="2000" b="0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 smtClean="0"/>
              <a:t>=&gt; </a:t>
            </a:r>
            <a:r>
              <a:rPr lang="en-US" altLang="zh-CN" sz="2000" i="1" dirty="0" smtClean="0"/>
              <a:t>number </a:t>
            </a:r>
            <a:r>
              <a:rPr lang="en-US" altLang="zh-CN" sz="2000" i="1" dirty="0"/>
              <a:t>- number </a:t>
            </a:r>
            <a:r>
              <a:rPr lang="en-US" altLang="zh-CN" sz="2000" b="0" i="1" dirty="0"/>
              <a:t>* exp </a:t>
            </a:r>
            <a:endParaRPr lang="en-US" altLang="zh-CN" sz="2000" b="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/>
              <a:t>=&gt; </a:t>
            </a:r>
            <a:r>
              <a:rPr lang="en-US" altLang="zh-CN" sz="2000" i="1" dirty="0"/>
              <a:t>number - number </a:t>
            </a:r>
            <a:r>
              <a:rPr lang="en-US" altLang="zh-CN" sz="2000" b="0" i="1" dirty="0"/>
              <a:t>*</a:t>
            </a:r>
            <a:r>
              <a:rPr lang="en-US" altLang="zh-CN" sz="2000" i="1" dirty="0"/>
              <a:t> number</a:t>
            </a:r>
            <a:endParaRPr lang="zh-CN" altLang="en-US" sz="2000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22654"/>
            <a:ext cx="23050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41" y="5013129"/>
            <a:ext cx="2314575" cy="1485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11435" y="5525615"/>
            <a:ext cx="2384702" cy="646331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ym typeface="Symbol" panose="05050102010706020507" pitchFamily="18" charset="2"/>
              </a:rPr>
              <a:t>不同的运算顺序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79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80"/>
            <a:ext cx="8264946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请问下面的文法是否是二义性文法？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95736" y="2276872"/>
            <a:ext cx="3384376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1" dirty="0" smtClean="0"/>
              <a:t>S </a:t>
            </a:r>
            <a:r>
              <a:rPr lang="en-US" altLang="zh-CN" sz="2400" dirty="0" smtClean="0">
                <a:sym typeface="Symbol" panose="05050102010706020507" pitchFamily="18" charset="2"/>
              </a:rPr>
              <a:t>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aSbS</a:t>
            </a:r>
            <a:r>
              <a:rPr lang="en-US" altLang="zh-CN" sz="2400" dirty="0" smtClean="0"/>
              <a:t>  | </a:t>
            </a:r>
            <a:r>
              <a:rPr lang="en-US" altLang="zh-CN" sz="2400" dirty="0" err="1" smtClean="0"/>
              <a:t>bSaS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 |  </a:t>
            </a:r>
            <a:r>
              <a:rPr lang="el-GR" altLang="zh-CN" sz="2400" dirty="0" smtClean="0"/>
              <a:t>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1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68052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文法的二义性是一种语言语法不完善的表现，在实际处理时需要想办法消除它。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种办法是为可能发生二义性的情况设置规则，指出哪种分析树是对的。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另一</a:t>
            </a:r>
            <a:r>
              <a:rPr lang="zh-CN" altLang="en-US" dirty="0" smtClean="0"/>
              <a:t>种办法是修改文法，消除它的二义性。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随便哪种方法都需要明确指出哪种分析树是对的。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7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 smtClean="0"/>
              <a:t>考虑串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 smtClean="0"/>
              <a:t>42</a:t>
            </a:r>
            <a:r>
              <a:rPr lang="zh-CN" altLang="en-US" dirty="0" smtClean="0"/>
              <a:t>的二义性怎么消除？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左边先算减法后算乘法，右边先算乘法后算减法。</a:t>
            </a:r>
            <a:r>
              <a:rPr lang="zh-CN" altLang="en-US" dirty="0" smtClean="0">
                <a:solidFill>
                  <a:srgbClr val="FF0000"/>
                </a:solidFill>
              </a:rPr>
              <a:t>运算优先级的不确定通常是二义性的一个来源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我们看见这个串就会认为右侧的语法树是对的，为什么？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23050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36" y="2378224"/>
            <a:ext cx="2314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那是不是规定乘除运算优先就消除二义性了？请分析串</a:t>
            </a:r>
            <a:r>
              <a:rPr lang="en-US" altLang="zh-CN" dirty="0" smtClean="0"/>
              <a:t>34-3-42</a:t>
            </a:r>
            <a:r>
              <a:rPr lang="zh-CN" altLang="en-US" dirty="0" smtClean="0"/>
              <a:t>是否具有二义性？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除了优先级， </a:t>
            </a:r>
            <a:r>
              <a:rPr lang="zh-CN" altLang="en-US" dirty="0" smtClean="0">
                <a:solidFill>
                  <a:srgbClr val="FF0000"/>
                </a:solidFill>
              </a:rPr>
              <a:t>结合性不明确也可能产生二义性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对优先级相同的运算符，通常规定为左结合性，按这个规则，那么左边的树是对的。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2305050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59" y="2732162"/>
            <a:ext cx="2162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当然也可以规定运算是</a:t>
            </a:r>
            <a:r>
              <a:rPr lang="zh-CN" altLang="en-US" dirty="0" smtClean="0">
                <a:solidFill>
                  <a:srgbClr val="FF0000"/>
                </a:solidFill>
              </a:rPr>
              <a:t>非结合性</a:t>
            </a:r>
            <a:r>
              <a:rPr lang="zh-CN" altLang="en-US" dirty="0" smtClean="0"/>
              <a:t>的，不允许一个表达式出现连续的多个运算符。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339752" y="2881389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4581128"/>
            <a:ext cx="4102224" cy="1419748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factor op factor | factor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factor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( </a:t>
            </a:r>
            <a:r>
              <a:rPr lang="en-US" altLang="zh-CN" sz="2000" i="1" dirty="0"/>
              <a:t>exp </a:t>
            </a:r>
            <a:r>
              <a:rPr lang="en-US" altLang="zh-CN" sz="2000" dirty="0"/>
              <a:t>) | </a:t>
            </a:r>
            <a:r>
              <a:rPr lang="en-US" altLang="zh-CN" sz="2000" i="1" dirty="0"/>
              <a:t>number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op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|- | *</a:t>
            </a:r>
            <a:endParaRPr lang="en-US" altLang="zh-CN" sz="2000" dirty="0"/>
          </a:p>
        </p:txBody>
      </p:sp>
      <p:sp>
        <p:nvSpPr>
          <p:cNvPr id="8" name="下箭头 7"/>
          <p:cNvSpPr/>
          <p:nvPr/>
        </p:nvSpPr>
        <p:spPr bwMode="auto">
          <a:xfrm>
            <a:off x="4067944" y="4005064"/>
            <a:ext cx="557014" cy="460256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88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这样修改后，</a:t>
            </a:r>
            <a:r>
              <a:rPr lang="en-US" altLang="zh-CN" dirty="0" smtClean="0"/>
              <a:t>34-3-42</a:t>
            </a:r>
            <a:r>
              <a:rPr lang="zh-CN" altLang="en-US" dirty="0" smtClean="0"/>
              <a:t>就变成非法串了，必须写成</a:t>
            </a:r>
            <a:r>
              <a:rPr lang="en-US" altLang="zh-CN" dirty="0" smtClean="0"/>
              <a:t>(34-3)-42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34-3</a:t>
            </a:r>
            <a:r>
              <a:rPr lang="zh-CN" altLang="en-US" dirty="0" smtClean="0"/>
              <a:t>*</a:t>
            </a:r>
            <a:r>
              <a:rPr lang="en-US" altLang="zh-CN" dirty="0" smtClean="0"/>
              <a:t>42</a:t>
            </a:r>
            <a:r>
              <a:rPr lang="zh-CN" altLang="en-US" dirty="0" smtClean="0"/>
              <a:t>也得改成</a:t>
            </a:r>
            <a:r>
              <a:rPr lang="en-US" altLang="zh-CN" dirty="0" smtClean="0"/>
              <a:t>34-(3</a:t>
            </a:r>
            <a:r>
              <a:rPr lang="zh-CN" altLang="en-US" dirty="0"/>
              <a:t>*</a:t>
            </a:r>
            <a:r>
              <a:rPr lang="en-US" altLang="zh-CN" dirty="0" smtClean="0"/>
              <a:t>42)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这种处理方法不仅修改了文法，还改变了语言。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339752" y="2996952"/>
            <a:ext cx="4102224" cy="1419748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factor op factor | factor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factor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( </a:t>
            </a:r>
            <a:r>
              <a:rPr lang="en-US" altLang="zh-CN" sz="2000" i="1" dirty="0"/>
              <a:t>exp </a:t>
            </a:r>
            <a:r>
              <a:rPr lang="en-US" altLang="zh-CN" sz="2000" dirty="0"/>
              <a:t>) | </a:t>
            </a:r>
            <a:r>
              <a:rPr lang="en-US" altLang="zh-CN" sz="2000" i="1" dirty="0"/>
              <a:t>number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/>
              <a:t>op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|- | *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01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修改文法解决优先级问题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为了解决优先级可能引起的二义性，将优先级相同的运算归为一组，为每一组规定不同的推导规则。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403648" y="4509120"/>
            <a:ext cx="4102224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exp 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exp </a:t>
            </a:r>
            <a:r>
              <a:rPr lang="en-US" altLang="zh-CN" sz="2000" i="1" dirty="0" err="1"/>
              <a:t>addop</a:t>
            </a:r>
            <a:r>
              <a:rPr lang="en-US" altLang="zh-CN" sz="2000" i="1" dirty="0"/>
              <a:t> exp |  term</a:t>
            </a:r>
          </a:p>
          <a:p>
            <a:r>
              <a:rPr lang="en-US" altLang="zh-CN" sz="2000" i="1" dirty="0" err="1"/>
              <a:t>addop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 + | -</a:t>
            </a:r>
            <a:endParaRPr lang="en-US" altLang="zh-CN" sz="2000" i="1" dirty="0"/>
          </a:p>
          <a:p>
            <a:r>
              <a:rPr lang="en-US" altLang="zh-CN" sz="2000" i="1" dirty="0"/>
              <a:t>term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term </a:t>
            </a:r>
            <a:r>
              <a:rPr lang="en-US" altLang="zh-CN" sz="2000" i="1" dirty="0" err="1"/>
              <a:t>mulop</a:t>
            </a:r>
            <a:r>
              <a:rPr lang="en-US" altLang="zh-CN" sz="2000" i="1" dirty="0"/>
              <a:t> term| factor</a:t>
            </a:r>
          </a:p>
          <a:p>
            <a:r>
              <a:rPr lang="en-US" altLang="zh-CN" sz="2000" i="1" dirty="0" err="1"/>
              <a:t>mulop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 *</a:t>
            </a:r>
          </a:p>
          <a:p>
            <a:r>
              <a:rPr lang="en-US" altLang="zh-CN" sz="2000" dirty="0"/>
              <a:t>factor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( </a:t>
            </a:r>
            <a:r>
              <a:rPr lang="en-US" altLang="zh-CN" sz="2000" dirty="0"/>
              <a:t>exp</a:t>
            </a:r>
            <a:r>
              <a:rPr lang="en-US" altLang="zh-CN" sz="2000" b="1" dirty="0"/>
              <a:t> )</a:t>
            </a:r>
            <a:r>
              <a:rPr lang="en-US" altLang="zh-CN" sz="2000" dirty="0"/>
              <a:t> | </a:t>
            </a:r>
            <a:r>
              <a:rPr lang="en-US" altLang="zh-CN" sz="2000" b="1" dirty="0"/>
              <a:t>number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403648" y="2780928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3180319" y="3933056"/>
            <a:ext cx="504056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4160" y="3179584"/>
            <a:ext cx="2088232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优先级越越高的运算离开始符号越远，这种方法称为优先级联。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修改文法解决结合性问题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考虑下面三种文法表示的结合性。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左递归表示了左结合性，右递归表示了右结合性。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771800" y="2153887"/>
            <a:ext cx="32403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exp op exp | </a:t>
            </a:r>
            <a:r>
              <a:rPr lang="en-US" altLang="zh-CN" sz="2000" i="1" dirty="0" smtClean="0"/>
              <a:t>term</a:t>
            </a:r>
            <a:endParaRPr lang="en-US" altLang="zh-CN" sz="2000" i="1" dirty="0"/>
          </a:p>
        </p:txBody>
      </p:sp>
      <p:sp>
        <p:nvSpPr>
          <p:cNvPr id="9" name="矩形 8"/>
          <p:cNvSpPr/>
          <p:nvPr/>
        </p:nvSpPr>
        <p:spPr>
          <a:xfrm>
            <a:off x="683568" y="2856665"/>
            <a:ext cx="32403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exp op </a:t>
            </a:r>
            <a:r>
              <a:rPr lang="en-US" altLang="zh-CN" sz="2000" i="1" dirty="0" smtClean="0"/>
              <a:t>term </a:t>
            </a:r>
            <a:r>
              <a:rPr lang="en-US" altLang="zh-CN" sz="2000" i="1" dirty="0"/>
              <a:t>| </a:t>
            </a:r>
            <a:r>
              <a:rPr lang="en-US" altLang="zh-CN" sz="2000" i="1" dirty="0" smtClean="0"/>
              <a:t>term</a:t>
            </a:r>
            <a:endParaRPr lang="en-US" altLang="zh-CN" sz="2000" i="1" dirty="0"/>
          </a:p>
        </p:txBody>
      </p:sp>
      <p:sp>
        <p:nvSpPr>
          <p:cNvPr id="10" name="矩形 9"/>
          <p:cNvSpPr/>
          <p:nvPr/>
        </p:nvSpPr>
        <p:spPr>
          <a:xfrm>
            <a:off x="5004048" y="2850387"/>
            <a:ext cx="32403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term </a:t>
            </a:r>
            <a:r>
              <a:rPr lang="en-US" altLang="zh-CN" sz="2000" i="1" dirty="0"/>
              <a:t>op exp | </a:t>
            </a:r>
            <a:r>
              <a:rPr lang="en-US" altLang="zh-CN" sz="2000" i="1" dirty="0" smtClean="0"/>
              <a:t>term</a:t>
            </a:r>
            <a:endParaRPr lang="en-US" altLang="zh-CN" sz="2000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73" y="3594542"/>
            <a:ext cx="2419350" cy="2000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1704"/>
            <a:ext cx="2514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重写文法规则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重新整理所有规则使之满足左结合性。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267744" y="3897052"/>
            <a:ext cx="4102224" cy="234307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 exp </a:t>
            </a:r>
            <a:r>
              <a:rPr lang="en-US" altLang="zh-CN" sz="2000" i="1" dirty="0" err="1"/>
              <a:t>addop</a:t>
            </a:r>
            <a:r>
              <a:rPr lang="en-US" altLang="zh-CN" sz="2000" i="1" dirty="0"/>
              <a:t> term |term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err="1"/>
              <a:t>addop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+ | -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term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term </a:t>
            </a:r>
            <a:r>
              <a:rPr lang="en-US" altLang="zh-CN" sz="2000" i="1" dirty="0" err="1"/>
              <a:t>mulop</a:t>
            </a:r>
            <a:r>
              <a:rPr lang="en-US" altLang="zh-CN" sz="2000" i="1" dirty="0"/>
              <a:t> factor | factor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err="1"/>
              <a:t>mulop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*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factor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( </a:t>
            </a:r>
            <a:r>
              <a:rPr lang="en-US" altLang="zh-CN" sz="2000" i="1" dirty="0"/>
              <a:t>exp </a:t>
            </a:r>
            <a:r>
              <a:rPr lang="en-US" altLang="zh-CN" sz="2000" b="1" i="1" dirty="0"/>
              <a:t>)</a:t>
            </a:r>
            <a:r>
              <a:rPr lang="en-US" altLang="zh-CN" sz="2000" i="1" dirty="0"/>
              <a:t> | </a:t>
            </a:r>
            <a:r>
              <a:rPr lang="en-US" altLang="zh-CN" sz="2000" b="1" i="1" dirty="0"/>
              <a:t>number</a:t>
            </a:r>
            <a:endParaRPr lang="zh-CN" altLang="en-US" sz="2000" b="1" i="1" dirty="0"/>
          </a:p>
        </p:txBody>
      </p:sp>
      <p:sp>
        <p:nvSpPr>
          <p:cNvPr id="5" name="矩形 4"/>
          <p:cNvSpPr/>
          <p:nvPr/>
        </p:nvSpPr>
        <p:spPr>
          <a:xfrm>
            <a:off x="2267744" y="2134152"/>
            <a:ext cx="4102224" cy="101566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| 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) | number</a:t>
            </a:r>
          </a:p>
          <a:p>
            <a:pPr marL="0"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op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+ | </a:t>
            </a:r>
            <a:r>
              <a:rPr lang="en-US" altLang="zh-CN" sz="2000" i="1" dirty="0">
                <a:latin typeface="Arial" panose="020B0604020202020204" pitchFamily="34" charset="0"/>
              </a:rPr>
              <a:t>–</a:t>
            </a:r>
            <a:r>
              <a:rPr lang="en-US" altLang="zh-CN" sz="2000" i="1" dirty="0"/>
              <a:t> | *</a:t>
            </a:r>
            <a:endParaRPr lang="en-US" altLang="zh-CN" sz="1600" dirty="0">
              <a:sym typeface="Symbol" panose="05050102010706020507" pitchFamily="18" charset="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4066828" y="3325715"/>
            <a:ext cx="504056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7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147404"/>
            <a:ext cx="7704856" cy="378565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句子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主语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谓语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间接宾语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直接宾语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主语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谓语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动词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间接宾语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直接宾语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冠词</a:t>
            </a:r>
            <a:r>
              <a:rPr lang="en-US" altLang="zh-CN" dirty="0">
                <a:latin typeface="+mn-lt"/>
              </a:rPr>
              <a:t>&gt; &lt;</a:t>
            </a:r>
            <a:r>
              <a:rPr lang="zh-CN" altLang="en-US" dirty="0">
                <a:latin typeface="+mn-lt"/>
              </a:rPr>
              <a:t>名词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+mn-lt"/>
              </a:rPr>
              <a:t>He</a:t>
            </a:r>
            <a:endParaRPr lang="en-US" altLang="zh-CN" dirty="0">
              <a:latin typeface="+mn-lt"/>
            </a:endParaRP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+mn-lt"/>
              </a:rPr>
              <a:t>me</a:t>
            </a:r>
            <a:endParaRPr lang="en-US" altLang="zh-CN" dirty="0">
              <a:latin typeface="+mn-lt"/>
            </a:endParaRP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名词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+mn-lt"/>
              </a:rPr>
              <a:t>book</a:t>
            </a:r>
            <a:endParaRPr lang="en-US" altLang="zh-CN" dirty="0">
              <a:latin typeface="+mn-lt"/>
            </a:endParaRP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冠词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+mn-lt"/>
              </a:rPr>
              <a:t>a</a:t>
            </a:r>
            <a:endParaRPr lang="en-US" altLang="zh-CN" dirty="0">
              <a:latin typeface="+mn-lt"/>
            </a:endParaRP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动词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+mn-lt"/>
              </a:rPr>
              <a:t>gave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71800" y="2348880"/>
            <a:ext cx="6300192" cy="443706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/>
              <a:t>&lt;</a:t>
            </a:r>
            <a:r>
              <a:rPr lang="zh-CN" altLang="en-US" sz="2400" kern="0" dirty="0" smtClean="0"/>
              <a:t>句子</a:t>
            </a:r>
            <a:r>
              <a:rPr lang="en-US" altLang="zh-CN" sz="2400" kern="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主语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谓语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间接宾语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直接宾语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代词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kern="0" dirty="0" smtClean="0"/>
              <a:t>&lt;</a:t>
            </a:r>
            <a:r>
              <a:rPr lang="zh-CN" altLang="en-US" sz="2400" kern="0" dirty="0" smtClean="0"/>
              <a:t>谓语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间接宾语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He</a:t>
            </a:r>
            <a:r>
              <a:rPr lang="en-US" altLang="zh-CN" sz="2400" kern="0" dirty="0" smtClean="0"/>
              <a:t> &lt;</a:t>
            </a:r>
            <a:r>
              <a:rPr lang="zh-CN" altLang="en-US" sz="2400" kern="0" dirty="0" smtClean="0"/>
              <a:t>谓语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间接宾语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动词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kern="0" dirty="0" smtClean="0"/>
              <a:t>&lt;</a:t>
            </a:r>
            <a:r>
              <a:rPr lang="zh-CN" altLang="en-US" sz="2400" kern="0" dirty="0" smtClean="0"/>
              <a:t>间接宾语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gave</a:t>
            </a:r>
            <a:r>
              <a:rPr lang="en-US" altLang="zh-CN" sz="2400" kern="0" dirty="0" smtClean="0"/>
              <a:t> &lt;</a:t>
            </a:r>
            <a:r>
              <a:rPr lang="zh-CN" altLang="en-US" sz="2400" kern="0" dirty="0" smtClean="0"/>
              <a:t>间接宾语</a:t>
            </a:r>
            <a:r>
              <a:rPr lang="en-US" altLang="zh-CN" sz="2400" kern="0" dirty="0" smtClean="0"/>
              <a:t>&gt;&lt;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gave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代词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kern="0" dirty="0" smtClean="0"/>
              <a:t>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gave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me</a:t>
            </a:r>
            <a:r>
              <a:rPr lang="en-US" altLang="zh-CN" sz="2400" kern="0" dirty="0" smtClean="0"/>
              <a:t> &lt;</a:t>
            </a:r>
            <a:r>
              <a:rPr lang="zh-CN" altLang="en-US" sz="2400" kern="0" dirty="0" smtClean="0"/>
              <a:t>直接宾语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gave me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冠词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名词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gave me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a</a:t>
            </a:r>
            <a:r>
              <a:rPr lang="en-US" altLang="zh-CN" sz="2400" kern="0" dirty="0" smtClean="0"/>
              <a:t> &lt;</a:t>
            </a:r>
            <a:r>
              <a:rPr lang="zh-CN" altLang="en-US" sz="2400" kern="0" dirty="0" smtClean="0"/>
              <a:t>名词</a:t>
            </a:r>
            <a:r>
              <a:rPr lang="en-US" altLang="zh-CN" sz="2400" kern="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 smtClean="0">
                <a:sym typeface="Symbol" panose="05050102010706020507" pitchFamily="18" charset="2"/>
              </a:rPr>
              <a:t></a:t>
            </a:r>
            <a:r>
              <a:rPr lang="en-US" altLang="zh-CN" sz="2400" kern="0" dirty="0" smtClean="0"/>
              <a:t>He gave me a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828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为串</a:t>
            </a:r>
            <a:r>
              <a:rPr lang="en-US" altLang="zh-CN" dirty="0" smtClean="0"/>
              <a:t>34-3</a:t>
            </a:r>
            <a:r>
              <a:rPr lang="zh-CN" altLang="en-US" dirty="0" smtClean="0"/>
              <a:t>*</a:t>
            </a:r>
            <a:r>
              <a:rPr lang="en-US" altLang="zh-CN" dirty="0" smtClean="0"/>
              <a:t>42</a:t>
            </a:r>
            <a:r>
              <a:rPr lang="zh-CN" altLang="en-US" dirty="0" smtClean="0"/>
              <a:t>画出分析树和语法树。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513582" y="2173295"/>
            <a:ext cx="4102224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 exp </a:t>
            </a:r>
            <a:r>
              <a:rPr lang="en-US" altLang="zh-CN" sz="2000" i="1" dirty="0" err="1"/>
              <a:t>addop</a:t>
            </a:r>
            <a:r>
              <a:rPr lang="en-US" altLang="zh-CN" sz="2000" i="1" dirty="0"/>
              <a:t> term |term</a:t>
            </a:r>
          </a:p>
          <a:p>
            <a:r>
              <a:rPr lang="en-US" altLang="zh-CN" sz="2000" i="1" dirty="0" err="1"/>
              <a:t>addop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+ | -</a:t>
            </a:r>
          </a:p>
          <a:p>
            <a:r>
              <a:rPr lang="en-US" altLang="zh-CN" sz="2000" i="1" dirty="0"/>
              <a:t>term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term </a:t>
            </a:r>
            <a:r>
              <a:rPr lang="en-US" altLang="zh-CN" sz="2000" i="1" dirty="0" err="1"/>
              <a:t>mulop</a:t>
            </a:r>
            <a:r>
              <a:rPr lang="en-US" altLang="zh-CN" sz="2000" i="1" dirty="0"/>
              <a:t> factor | factor</a:t>
            </a:r>
          </a:p>
          <a:p>
            <a:r>
              <a:rPr lang="en-US" altLang="zh-CN" sz="2000" i="1" dirty="0" err="1"/>
              <a:t>mulop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*</a:t>
            </a:r>
            <a:endParaRPr lang="en-US" altLang="zh-CN" sz="2000" i="1" dirty="0"/>
          </a:p>
          <a:p>
            <a:r>
              <a:rPr lang="en-US" altLang="zh-CN" sz="2000" i="1" dirty="0"/>
              <a:t>factor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( </a:t>
            </a:r>
            <a:r>
              <a:rPr lang="en-US" altLang="zh-CN" sz="2000" i="1" dirty="0"/>
              <a:t>exp </a:t>
            </a:r>
            <a:r>
              <a:rPr lang="en-US" altLang="zh-CN" sz="2000" b="1" i="1" dirty="0"/>
              <a:t>)</a:t>
            </a:r>
            <a:r>
              <a:rPr lang="en-US" altLang="zh-CN" sz="2000" i="1" dirty="0"/>
              <a:t> | </a:t>
            </a:r>
            <a:r>
              <a:rPr lang="en-US" altLang="zh-CN" sz="2000" b="1" i="1" dirty="0"/>
              <a:t>number</a:t>
            </a:r>
            <a:endParaRPr lang="zh-CN" altLang="en-US" sz="2000" b="1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6" y="3854384"/>
            <a:ext cx="4157414" cy="26843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2" y="4653136"/>
            <a:ext cx="2314575" cy="1485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3941" y="2173295"/>
            <a:ext cx="3693772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对文法的修改导致分析树变复杂了， 但是语法树并没有受影响。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改写文法消除以下文法的二义性。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483768" y="2204864"/>
            <a:ext cx="244827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SS |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S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| ()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43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考虑如下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语句文法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分析串</a:t>
            </a:r>
            <a:r>
              <a:rPr lang="en-US" altLang="zh-CN" dirty="0"/>
              <a:t>if </a:t>
            </a:r>
            <a:r>
              <a:rPr lang="en-US" altLang="zh-CN" dirty="0" smtClean="0"/>
              <a:t>(</a:t>
            </a:r>
            <a:r>
              <a:rPr lang="en-US" altLang="zh-CN" dirty="0"/>
              <a:t>0) </a:t>
            </a:r>
            <a:r>
              <a:rPr lang="en-US" altLang="zh-CN" dirty="0" smtClean="0"/>
              <a:t>if (</a:t>
            </a:r>
            <a:r>
              <a:rPr lang="en-US" altLang="zh-CN" dirty="0"/>
              <a:t>1) </a:t>
            </a:r>
            <a:r>
              <a:rPr lang="en-US" altLang="zh-CN" dirty="0" smtClean="0"/>
              <a:t>other else other</a:t>
            </a:r>
            <a:r>
              <a:rPr lang="zh-CN" altLang="en-US" dirty="0" smtClean="0"/>
              <a:t>是否对应多个分析树？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691680" y="2204864"/>
            <a:ext cx="5688632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| </a:t>
            </a:r>
            <a:r>
              <a:rPr lang="en-US" altLang="zh-CN" sz="2000" b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0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6042"/>
            <a:ext cx="6060531" cy="45172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4128" y="2298938"/>
            <a:ext cx="3168352" cy="553998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if (0) if (1) other else other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193864"/>
            <a:ext cx="5400600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| </a:t>
            </a:r>
            <a:r>
              <a:rPr lang="en-US" altLang="zh-CN" sz="2000" b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99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8" y="1628800"/>
            <a:ext cx="6534812" cy="483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4128" y="2298938"/>
            <a:ext cx="3168352" cy="553998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if (0) if (1) other else other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193864"/>
            <a:ext cx="5400600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| </a:t>
            </a:r>
            <a:r>
              <a:rPr lang="en-US" altLang="zh-CN" sz="2000" b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06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由于在该文法中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部分是可选的，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到底和哪个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匹配不确定，因此造成了文法的二义性。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835696" y="2852936"/>
            <a:ext cx="5688632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r>
              <a:rPr lang="en-US" altLang="zh-CN" sz="2000" dirty="0" smtClean="0"/>
              <a:t>                | </a:t>
            </a:r>
            <a:r>
              <a:rPr lang="en-US" altLang="zh-CN" sz="2000" b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</a:t>
            </a:r>
            <a:endParaRPr lang="en-US" altLang="zh-CN" sz="2000" dirty="0"/>
          </a:p>
          <a:p>
            <a:r>
              <a:rPr lang="en-US" altLang="zh-CN" sz="2000" dirty="0" smtClean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831570" y="4558740"/>
            <a:ext cx="2812437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if</a:t>
            </a:r>
          </a:p>
          <a:p>
            <a:r>
              <a:rPr lang="en-US" altLang="zh-CN" sz="2400" dirty="0" smtClean="0"/>
              <a:t>	if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else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4932040" y="4538938"/>
            <a:ext cx="2592288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if</a:t>
            </a:r>
          </a:p>
          <a:p>
            <a:r>
              <a:rPr lang="en-US" altLang="zh-CN" sz="2400" dirty="0" smtClean="0"/>
              <a:t>	if</a:t>
            </a:r>
          </a:p>
          <a:p>
            <a:r>
              <a:rPr lang="en-US" altLang="zh-CN" sz="2400" dirty="0" smtClean="0"/>
              <a:t>else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89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语言里面是怎么消除这个二义性的？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就近匹配原则：易于程序实现。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如果想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和第一个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匹配怎么办？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91484" y="2204864"/>
            <a:ext cx="4266947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if (x != 0)</a:t>
            </a:r>
          </a:p>
          <a:p>
            <a:r>
              <a:rPr lang="en-US" altLang="zh-CN" sz="2400" dirty="0" smtClean="0"/>
              <a:t>	if </a:t>
            </a:r>
            <a:r>
              <a:rPr lang="en-US" altLang="zh-CN" sz="2400" dirty="0"/>
              <a:t>(y = = 1/x)  ok = </a:t>
            </a:r>
            <a:r>
              <a:rPr lang="en-US" altLang="zh-CN" sz="2400" dirty="0" smtClean="0"/>
              <a:t>1;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en-US" altLang="zh-CN" sz="2400" dirty="0" smtClean="0"/>
              <a:t>else  </a:t>
            </a:r>
            <a:r>
              <a:rPr lang="en-US" altLang="zh-CN" sz="2400" dirty="0"/>
              <a:t>z = 1/x;</a:t>
            </a:r>
          </a:p>
        </p:txBody>
      </p:sp>
      <p:sp>
        <p:nvSpPr>
          <p:cNvPr id="8" name="矩形 7"/>
          <p:cNvSpPr/>
          <p:nvPr/>
        </p:nvSpPr>
        <p:spPr>
          <a:xfrm>
            <a:off x="2491483" y="5085184"/>
            <a:ext cx="4266947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if (x != 0)</a:t>
            </a:r>
          </a:p>
          <a:p>
            <a:r>
              <a:rPr lang="en-US" altLang="zh-CN" sz="2400" dirty="0" smtClean="0"/>
              <a:t>	{if </a:t>
            </a:r>
            <a:r>
              <a:rPr lang="en-US" altLang="zh-CN" sz="2400" dirty="0"/>
              <a:t>(y = = 1/x)  ok = </a:t>
            </a:r>
            <a:r>
              <a:rPr lang="en-US" altLang="zh-CN" sz="2400" dirty="0" smtClean="0"/>
              <a:t>1;}</a:t>
            </a:r>
            <a:endParaRPr lang="en-US" altLang="zh-CN" sz="2400" dirty="0"/>
          </a:p>
          <a:p>
            <a:r>
              <a:rPr lang="en-US" altLang="zh-CN" sz="2400" dirty="0" smtClean="0"/>
              <a:t>else  </a:t>
            </a:r>
            <a:r>
              <a:rPr lang="en-US" altLang="zh-CN" sz="2400" dirty="0"/>
              <a:t>z = 1/x;</a:t>
            </a:r>
          </a:p>
        </p:txBody>
      </p:sp>
    </p:spTree>
    <p:extLst>
      <p:ext uri="{BB962C8B-B14F-4D97-AF65-F5344CB8AC3E}">
        <p14:creationId xmlns:p14="http://schemas.microsoft.com/office/powerpoint/2010/main" val="8705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改写文法解决悬空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268760"/>
            <a:ext cx="8535044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之间只能是匹配的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对，使得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会被尽快匹配掉。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80640" y="1412776"/>
            <a:ext cx="5688632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</a:t>
            </a:r>
            <a:endParaRPr lang="en-US" altLang="zh-CN" sz="2000" dirty="0"/>
          </a:p>
          <a:p>
            <a:r>
              <a:rPr lang="en-US" altLang="zh-CN" sz="2000" dirty="0" smtClean="0"/>
              <a:t>                | </a:t>
            </a:r>
            <a:r>
              <a:rPr lang="en-US" altLang="zh-CN" sz="2000" b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/>
              <a:t>statement </a:t>
            </a:r>
            <a:endParaRPr lang="en-US" altLang="zh-CN" sz="2000" dirty="0"/>
          </a:p>
          <a:p>
            <a:r>
              <a:rPr lang="en-US" altLang="zh-CN" sz="2000" dirty="0" smtClean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  <p:sp>
        <p:nvSpPr>
          <p:cNvPr id="9" name="矩形 8"/>
          <p:cNvSpPr/>
          <p:nvPr/>
        </p:nvSpPr>
        <p:spPr>
          <a:xfrm>
            <a:off x="609600" y="3356992"/>
            <a:ext cx="8136904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matched-stmt | </a:t>
            </a:r>
            <a:r>
              <a:rPr lang="en-US" altLang="zh-CN" sz="2000" i="1" dirty="0">
                <a:solidFill>
                  <a:srgbClr val="7030A0"/>
                </a:solidFill>
              </a:rPr>
              <a:t>unmatched-stmt</a:t>
            </a:r>
          </a:p>
          <a:p>
            <a:r>
              <a:rPr lang="en-US" altLang="zh-CN" sz="2000" i="1" dirty="0"/>
              <a:t>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if  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matched-stmt</a:t>
            </a:r>
          </a:p>
          <a:p>
            <a:r>
              <a:rPr lang="en-US" altLang="zh-CN" sz="2000" i="1" dirty="0" smtClean="0"/>
              <a:t>                             | </a:t>
            </a:r>
            <a:r>
              <a:rPr lang="en-US" altLang="zh-CN" sz="2000" b="1" dirty="0" smtClean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unmatched-stmt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if 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</a:p>
          <a:p>
            <a:r>
              <a:rPr lang="en-US" altLang="zh-CN" sz="2000" i="1" dirty="0"/>
              <a:t>                            </a:t>
            </a:r>
            <a:r>
              <a:rPr lang="en-US" altLang="zh-CN" sz="2000" i="1" dirty="0" smtClean="0"/>
              <a:t>    </a:t>
            </a:r>
            <a:r>
              <a:rPr lang="en-US" altLang="zh-CN" sz="2000" i="1" dirty="0"/>
              <a:t>|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7030A0"/>
                </a:solidFill>
              </a:rPr>
              <a:t>unmatched-stmt</a:t>
            </a:r>
          </a:p>
          <a:p>
            <a:r>
              <a:rPr lang="en-US" altLang="zh-CN" sz="2000" i="1" dirty="0"/>
              <a:t> </a:t>
            </a:r>
            <a:r>
              <a:rPr lang="en-US" altLang="zh-CN" sz="2000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  <p:sp>
        <p:nvSpPr>
          <p:cNvPr id="10" name="下箭头 9"/>
          <p:cNvSpPr/>
          <p:nvPr/>
        </p:nvSpPr>
        <p:spPr bwMode="auto">
          <a:xfrm>
            <a:off x="4067944" y="2852936"/>
            <a:ext cx="557012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2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48440"/>
            <a:ext cx="6974844" cy="435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0032" y="2564904"/>
            <a:ext cx="3168352" cy="553998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if (0) if (1) other else other</a:t>
            </a:r>
          </a:p>
        </p:txBody>
      </p:sp>
      <p:sp>
        <p:nvSpPr>
          <p:cNvPr id="10" name="矩形 9"/>
          <p:cNvSpPr/>
          <p:nvPr/>
        </p:nvSpPr>
        <p:spPr>
          <a:xfrm>
            <a:off x="556506" y="236672"/>
            <a:ext cx="8136904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matched-stmt | </a:t>
            </a:r>
            <a:r>
              <a:rPr lang="en-US" altLang="zh-CN" sz="2000" i="1" dirty="0">
                <a:solidFill>
                  <a:srgbClr val="7030A0"/>
                </a:solidFill>
              </a:rPr>
              <a:t>unmatched-stmt</a:t>
            </a:r>
          </a:p>
          <a:p>
            <a:r>
              <a:rPr lang="en-US" altLang="zh-CN" sz="2000" i="1" dirty="0"/>
              <a:t>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if  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matched-stmt</a:t>
            </a:r>
          </a:p>
          <a:p>
            <a:r>
              <a:rPr lang="en-US" altLang="zh-CN" sz="2000" i="1" dirty="0" smtClean="0"/>
              <a:t>                             | </a:t>
            </a:r>
            <a:r>
              <a:rPr lang="en-US" altLang="zh-CN" sz="2000" b="1" dirty="0" smtClean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unmatched-stmt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b="1" dirty="0"/>
              <a:t>if 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) </a:t>
            </a:r>
            <a:r>
              <a:rPr lang="en-US" altLang="zh-CN" sz="2000" i="1" dirty="0"/>
              <a:t>statement</a:t>
            </a:r>
          </a:p>
          <a:p>
            <a:r>
              <a:rPr lang="en-US" altLang="zh-CN" sz="2000" i="1" dirty="0"/>
              <a:t>                            </a:t>
            </a:r>
            <a:r>
              <a:rPr lang="en-US" altLang="zh-CN" sz="2000" i="1" dirty="0" smtClean="0"/>
              <a:t>    </a:t>
            </a:r>
            <a:r>
              <a:rPr lang="en-US" altLang="zh-CN" sz="2000" i="1" dirty="0"/>
              <a:t>|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if  (</a:t>
            </a:r>
            <a:r>
              <a:rPr lang="en-US" altLang="zh-CN" sz="2000" dirty="0"/>
              <a:t> </a:t>
            </a:r>
            <a:r>
              <a:rPr lang="en-US" altLang="zh-CN" sz="2000" i="1" dirty="0"/>
              <a:t>exp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else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7030A0"/>
                </a:solidFill>
              </a:rPr>
              <a:t>unmatched-stmt</a:t>
            </a:r>
          </a:p>
          <a:p>
            <a:r>
              <a:rPr lang="en-US" altLang="zh-CN" sz="2000" i="1" dirty="0"/>
              <a:t> </a:t>
            </a:r>
            <a:r>
              <a:rPr lang="en-US" altLang="zh-CN" sz="2000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b="1" dirty="0"/>
              <a:t>0 | 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1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另一</a:t>
            </a:r>
            <a:r>
              <a:rPr lang="zh-CN" altLang="en-US" dirty="0" smtClean="0"/>
              <a:t>种解决悬空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问题的方法是改变语言设计。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</a:t>
            </a:r>
            <a:r>
              <a:rPr lang="zh-CN" altLang="en-US" dirty="0" smtClean="0"/>
              <a:t>必须有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为</a:t>
            </a:r>
            <a:r>
              <a:rPr lang="en-US" altLang="zh-CN" dirty="0" smtClean="0"/>
              <a:t>if</a:t>
            </a:r>
            <a:r>
              <a:rPr lang="zh-CN" altLang="en-US" dirty="0" smtClean="0"/>
              <a:t>设置结束符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39483" y="3711150"/>
            <a:ext cx="2812437" cy="2308324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400" b="1" dirty="0"/>
              <a:t>if x /= 0  then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 smtClean="0"/>
              <a:t>    if </a:t>
            </a:r>
            <a:r>
              <a:rPr lang="en-US" altLang="zh-CN" sz="2400" b="1" dirty="0"/>
              <a:t>y = 1/x then </a:t>
            </a:r>
            <a:r>
              <a:rPr lang="en-US" altLang="zh-CN" sz="2400" b="1" dirty="0" smtClean="0"/>
              <a:t>   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ok</a:t>
            </a:r>
            <a:r>
              <a:rPr lang="en-US" altLang="zh-CN" sz="2400" b="1" i="1" dirty="0" smtClean="0"/>
              <a:t> </a:t>
            </a:r>
            <a:r>
              <a:rPr lang="en-US" altLang="zh-CN" sz="2400" b="1" dirty="0"/>
              <a:t>:= true;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 smtClean="0"/>
              <a:t>    else  </a:t>
            </a:r>
            <a:r>
              <a:rPr lang="en-US" altLang="zh-CN" sz="2400" b="1" dirty="0"/>
              <a:t>z := 1/x;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 smtClean="0"/>
              <a:t>    end </a:t>
            </a:r>
            <a:r>
              <a:rPr lang="en-US" altLang="zh-CN" sz="2400" b="1" dirty="0"/>
              <a:t>if; 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/>
              <a:t>end if;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5292080" y="3341818"/>
            <a:ext cx="2880320" cy="267765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400" b="1" dirty="0"/>
              <a:t>if x  /=  0 then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/>
              <a:t>    if </a:t>
            </a:r>
            <a:r>
              <a:rPr lang="en-US" altLang="zh-CN" sz="2400" b="1" dirty="0"/>
              <a:t>y = 1/x then  </a:t>
            </a:r>
            <a:r>
              <a:rPr lang="en-US" altLang="zh-CN" sz="2400" b="1" dirty="0" smtClean="0"/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ok </a:t>
            </a:r>
            <a:r>
              <a:rPr lang="en-US" altLang="zh-CN" sz="2400" b="1" dirty="0"/>
              <a:t>:= true;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 smtClean="0"/>
              <a:t>    end </a:t>
            </a:r>
            <a:r>
              <a:rPr lang="en-US" altLang="zh-CN" sz="2400" b="1" dirty="0"/>
              <a:t>if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/>
              <a:t>else z := 1/x;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/>
              <a:t>end if;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4148336" y="4449813"/>
            <a:ext cx="847328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Ada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946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82227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上下文无关文法说明程序设计语言的语法结构。</a:t>
            </a:r>
            <a:r>
              <a:rPr lang="zh-CN" altLang="en-US" dirty="0" smtClean="0">
                <a:solidFill>
                  <a:srgbClr val="FF0000"/>
                </a:solidFill>
              </a:rPr>
              <a:t>除了涉及</a:t>
            </a:r>
            <a:r>
              <a:rPr lang="zh-CN" altLang="en-US" dirty="0">
                <a:solidFill>
                  <a:srgbClr val="FF0000"/>
                </a:solidFill>
              </a:rPr>
              <a:t>到了递归规则</a:t>
            </a:r>
            <a:r>
              <a:rPr lang="zh-CN" altLang="en-US" dirty="0" smtClean="0">
                <a:solidFill>
                  <a:srgbClr val="FF0000"/>
                </a:solidFill>
              </a:rPr>
              <a:t>之外</a:t>
            </a:r>
            <a:r>
              <a:rPr lang="zh-CN" altLang="en-US" dirty="0">
                <a:solidFill>
                  <a:srgbClr val="FF0000"/>
                </a:solidFill>
              </a:rPr>
              <a:t>，这样的说明与使用正则表达式的词法结构的说明十分类似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例如：带有</a:t>
            </a:r>
            <a:r>
              <a:rPr lang="zh-CN" altLang="en-US" dirty="0"/>
              <a:t>加法、减法和乘法的</a:t>
            </a:r>
            <a:r>
              <a:rPr lang="zh-CN" altLang="en-US" dirty="0">
                <a:solidFill>
                  <a:srgbClr val="0000CC"/>
                </a:solidFill>
              </a:rPr>
              <a:t>简单整型</a:t>
            </a:r>
            <a:r>
              <a:rPr lang="zh-CN" altLang="en-US" dirty="0" smtClean="0">
                <a:solidFill>
                  <a:srgbClr val="0000CC"/>
                </a:solidFill>
              </a:rPr>
              <a:t>算术表达式</a:t>
            </a:r>
            <a:r>
              <a:rPr lang="zh-CN" altLang="en-US" dirty="0" smtClean="0"/>
              <a:t>可</a:t>
            </a:r>
            <a:r>
              <a:rPr lang="zh-CN" altLang="en-US" dirty="0"/>
              <a:t>由下面的文法给出：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6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以下文法是否是二义性</a:t>
            </a:r>
            <a:r>
              <a:rPr lang="zh-CN" altLang="en-US" dirty="0" smtClean="0"/>
              <a:t>文法？为什么？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907704" y="2204864"/>
            <a:ext cx="4824536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if (exp) s | </a:t>
            </a:r>
            <a:r>
              <a:rPr lang="en-US" altLang="zh-CN" sz="2400" dirty="0" err="1" smtClean="0"/>
              <a:t>ms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if (exp) 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 else s | other</a:t>
            </a:r>
          </a:p>
          <a:p>
            <a:r>
              <a:rPr lang="en-US" altLang="zh-CN" sz="2400" dirty="0" smtClean="0"/>
              <a:t>exp </a:t>
            </a:r>
            <a:r>
              <a:rPr lang="en-US" altLang="zh-CN" sz="2400" dirty="0" smtClean="0">
                <a:sym typeface="Symbol" panose="05050102010706020507" pitchFamily="18" charset="2"/>
              </a:rPr>
              <a:t> 0 | 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57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6" y="1340768"/>
            <a:ext cx="8535044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以下文法是否是二义性</a:t>
            </a:r>
            <a:r>
              <a:rPr lang="zh-CN" altLang="en-US" dirty="0" smtClean="0"/>
              <a:t>文法？为什么？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907704" y="2204864"/>
            <a:ext cx="4824536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if (exp) s | </a:t>
            </a:r>
            <a:r>
              <a:rPr lang="en-US" altLang="zh-CN" sz="2400" dirty="0" err="1" smtClean="0"/>
              <a:t>ms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if (exp) 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 else s | other</a:t>
            </a:r>
          </a:p>
          <a:p>
            <a:r>
              <a:rPr lang="en-US" altLang="zh-CN" sz="2400" dirty="0" smtClean="0"/>
              <a:t>exp </a:t>
            </a:r>
            <a:r>
              <a:rPr lang="en-US" altLang="zh-CN" sz="2400" dirty="0" smtClean="0">
                <a:sym typeface="Symbol" panose="05050102010706020507" pitchFamily="18" charset="2"/>
              </a:rPr>
              <a:t> 0 | 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1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3025"/>
            <a:ext cx="8640960" cy="532633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文法规则</a:t>
            </a:r>
            <a:r>
              <a:rPr lang="zh-CN" altLang="en-US" dirty="0">
                <a:solidFill>
                  <a:srgbClr val="FF0000"/>
                </a:solidFill>
              </a:rPr>
              <a:t>定义了在箭头左边名字的结构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个规则定义了一个表达式</a:t>
            </a:r>
            <a:r>
              <a:rPr lang="zh-CN" altLang="en-US" dirty="0" smtClean="0"/>
              <a:t>结构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，它由一</a:t>
            </a:r>
            <a:r>
              <a:rPr lang="zh-CN" altLang="en-US" dirty="0"/>
              <a:t>个算符</a:t>
            </a:r>
            <a:r>
              <a:rPr lang="zh-CN" altLang="en-US" dirty="0" smtClean="0"/>
              <a:t>和两个表达式，或</a:t>
            </a:r>
            <a:r>
              <a:rPr lang="zh-CN" altLang="en-US" dirty="0"/>
              <a:t>一</a:t>
            </a:r>
            <a:r>
              <a:rPr lang="zh-CN" altLang="en-US" dirty="0" smtClean="0"/>
              <a:t>个加上括号的</a:t>
            </a:r>
            <a:r>
              <a:rPr lang="zh-CN" altLang="en-US" dirty="0"/>
              <a:t>表达式，或一</a:t>
            </a:r>
            <a:r>
              <a:rPr lang="zh-CN" altLang="en-US" dirty="0" smtClean="0"/>
              <a:t>个常数</a:t>
            </a:r>
            <a:r>
              <a:rPr lang="zh-CN" altLang="en-US" dirty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个规则定义一个</a:t>
            </a:r>
            <a:r>
              <a:rPr lang="zh-CN" altLang="en-US" dirty="0" smtClean="0"/>
              <a:t>算符结构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，它由符号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或*构成。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1765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58923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 smtClean="0"/>
              <a:t>exp</a:t>
            </a:r>
            <a:r>
              <a:rPr lang="en-US" altLang="zh-CN" sz="2400" i="1" dirty="0" smtClean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</a:t>
            </a:r>
            <a:r>
              <a:rPr lang="en-US" altLang="zh-CN" sz="2400" i="1" dirty="0" smtClean="0"/>
              <a:t>*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箭头</a:t>
            </a:r>
            <a:r>
              <a:rPr lang="zh-CN" altLang="en-US" dirty="0" smtClean="0"/>
              <a:t>表示由什么可以组成的意思。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zh-CN" altLang="en-US" dirty="0" smtClean="0">
                <a:solidFill>
                  <a:srgbClr val="FF0000"/>
                </a:solidFill>
              </a:rPr>
              <a:t>选择</a:t>
            </a:r>
            <a:r>
              <a:rPr lang="zh-CN" altLang="en-US" dirty="0" smtClean="0"/>
              <a:t>运算，用“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”表示。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zh-CN" altLang="en-US" dirty="0" smtClean="0">
                <a:solidFill>
                  <a:srgbClr val="FF0000"/>
                </a:solidFill>
              </a:rPr>
              <a:t>连接</a:t>
            </a:r>
            <a:r>
              <a:rPr lang="zh-CN" altLang="en-US" dirty="0" smtClean="0"/>
              <a:t>运算。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思考：与正则表达式比较一下，少了什么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i="1" dirty="0" smtClean="0"/>
              <a:t>    </a:t>
            </a:r>
            <a:r>
              <a:rPr lang="en-US" altLang="zh-CN" sz="2400" i="1" dirty="0" smtClean="0"/>
              <a:t>number </a:t>
            </a:r>
            <a:r>
              <a:rPr lang="en-US" altLang="zh-CN" sz="2400" i="1" dirty="0"/>
              <a:t>= digit digit*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    </a:t>
            </a:r>
            <a:r>
              <a:rPr lang="en-US" altLang="zh-CN" sz="2400" i="1" dirty="0" smtClean="0"/>
              <a:t>digit </a:t>
            </a:r>
            <a:r>
              <a:rPr lang="en-US" altLang="zh-CN" sz="2400" i="1" dirty="0"/>
              <a:t>=  0|1|2|3|4|5|6|7|8|9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8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5038</TotalTime>
  <Words>4009</Words>
  <Application>Microsoft Office PowerPoint</Application>
  <PresentationFormat>全屏显示(4:3)</PresentationFormat>
  <Paragraphs>597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黑体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主题4</vt:lpstr>
      <vt:lpstr>公式</vt:lpstr>
      <vt:lpstr>第三章 上下文无关文法 与语法分析</vt:lpstr>
      <vt:lpstr>语法分析</vt:lpstr>
      <vt:lpstr>语法分析的任务</vt:lpstr>
      <vt:lpstr>语法分析程序</vt:lpstr>
      <vt:lpstr>文法</vt:lpstr>
      <vt:lpstr>PowerPoint 演示文稿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推导</vt:lpstr>
      <vt:lpstr>推导</vt:lpstr>
      <vt:lpstr>推导</vt:lpstr>
      <vt:lpstr>示例</vt:lpstr>
      <vt:lpstr>示例</vt:lpstr>
      <vt:lpstr>PowerPoint 演示文稿</vt:lpstr>
      <vt:lpstr>递归</vt:lpstr>
      <vt:lpstr>递归</vt:lpstr>
      <vt:lpstr>递归</vt:lpstr>
      <vt:lpstr>练习</vt:lpstr>
      <vt:lpstr>示例</vt:lpstr>
      <vt:lpstr>示例</vt:lpstr>
      <vt:lpstr>示例</vt:lpstr>
      <vt:lpstr>示例</vt:lpstr>
      <vt:lpstr>示例</vt:lpstr>
      <vt:lpstr>示例</vt:lpstr>
      <vt:lpstr>示例</vt:lpstr>
      <vt:lpstr>练习</vt:lpstr>
      <vt:lpstr>分析树与推导</vt:lpstr>
      <vt:lpstr>分析树与推导</vt:lpstr>
      <vt:lpstr>分析树与推导</vt:lpstr>
      <vt:lpstr>分析树与推导</vt:lpstr>
      <vt:lpstr>分析树与推导</vt:lpstr>
      <vt:lpstr>分析树与推导</vt:lpstr>
      <vt:lpstr>练习</vt:lpstr>
      <vt:lpstr>语法树</vt:lpstr>
      <vt:lpstr>语法树</vt:lpstr>
      <vt:lpstr>语法树</vt:lpstr>
      <vt:lpstr>语法树相关数据结构</vt:lpstr>
      <vt:lpstr>示例</vt:lpstr>
      <vt:lpstr>示例</vt:lpstr>
      <vt:lpstr>为if语句定义合适的数据结构</vt:lpstr>
      <vt:lpstr>示例</vt:lpstr>
      <vt:lpstr>同属连接</vt:lpstr>
      <vt:lpstr>练习</vt:lpstr>
      <vt:lpstr>二义性</vt:lpstr>
      <vt:lpstr>二义性</vt:lpstr>
      <vt:lpstr>二义性</vt:lpstr>
      <vt:lpstr>练习</vt:lpstr>
      <vt:lpstr>二义性</vt:lpstr>
      <vt:lpstr>二义性</vt:lpstr>
      <vt:lpstr>二义性</vt:lpstr>
      <vt:lpstr>二义性</vt:lpstr>
      <vt:lpstr>二义性</vt:lpstr>
      <vt:lpstr>修改文法解决优先级问题</vt:lpstr>
      <vt:lpstr>修改文法解决结合性问题</vt:lpstr>
      <vt:lpstr>重写文法规则</vt:lpstr>
      <vt:lpstr>示例</vt:lpstr>
      <vt:lpstr>练习</vt:lpstr>
      <vt:lpstr>悬空else问题</vt:lpstr>
      <vt:lpstr>PowerPoint 演示文稿</vt:lpstr>
      <vt:lpstr>PowerPoint 演示文稿</vt:lpstr>
      <vt:lpstr>悬空else问题</vt:lpstr>
      <vt:lpstr>悬空else问题</vt:lpstr>
      <vt:lpstr>改写文法解决悬空else问题</vt:lpstr>
      <vt:lpstr>PowerPoint 演示文稿</vt:lpstr>
      <vt:lpstr>悬空else问题</vt:lpstr>
      <vt:lpstr>练习</vt:lpstr>
      <vt:lpstr>练习</vt:lpstr>
    </vt:vector>
  </TitlesOfParts>
  <Company>csit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Administrator</cp:lastModifiedBy>
  <cp:revision>350</cp:revision>
  <dcterms:created xsi:type="dcterms:W3CDTF">1999-05-10T08:46:26Z</dcterms:created>
  <dcterms:modified xsi:type="dcterms:W3CDTF">2019-03-25T09:53:30Z</dcterms:modified>
</cp:coreProperties>
</file>