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393" r:id="rId2"/>
    <p:sldId id="257" r:id="rId3"/>
    <p:sldId id="394" r:id="rId4"/>
    <p:sldId id="396" r:id="rId5"/>
    <p:sldId id="397" r:id="rId6"/>
    <p:sldId id="398" r:id="rId7"/>
    <p:sldId id="404" r:id="rId8"/>
    <p:sldId id="403" r:id="rId9"/>
    <p:sldId id="399" r:id="rId10"/>
    <p:sldId id="405" r:id="rId11"/>
    <p:sldId id="400" r:id="rId12"/>
    <p:sldId id="401" r:id="rId13"/>
    <p:sldId id="402" r:id="rId14"/>
    <p:sldId id="406" r:id="rId15"/>
    <p:sldId id="407" r:id="rId16"/>
    <p:sldId id="40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99FF"/>
    <a:srgbClr val="FFFF99"/>
    <a:srgbClr val="FFCC99"/>
    <a:srgbClr val="FFFFCC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8" d="100"/>
          <a:sy n="88" d="100"/>
        </p:scale>
        <p:origin x="141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上下文无关文法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与语法分析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乔姆斯基语言分类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784976" cy="525658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型语言</a:t>
                </a:r>
                <a:r>
                  <a:rPr lang="en-US" altLang="zh-CN" dirty="0"/>
                  <a:t>(</a:t>
                </a:r>
                <a:r>
                  <a:rPr lang="zh-CN" altLang="en-US" noProof="1"/>
                  <a:t>上下文有关文法，线性界限自动机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产生式形如：</a:t>
                </a:r>
                <a:r>
                  <a:rPr lang="zh-CN" altLang="en-US" dirty="0">
                    <a:sym typeface="Symbol" panose="05050102010706020507" pitchFamily="18" charset="2"/>
                  </a:rPr>
                  <a:t>  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 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其中：</a:t>
                </a:r>
                <a:r>
                  <a:rPr lang="en-US" altLang="zh-CN" dirty="0"/>
                  <a:t>|</a:t>
                </a:r>
                <a:r>
                  <a:rPr lang="en-US" altLang="zh-CN" dirty="0">
                    <a:sym typeface="Symbol" panose="05050102010706020507" pitchFamily="18" charset="2"/>
                  </a:rPr>
                  <a:t>|  ||</a:t>
                </a:r>
                <a:r>
                  <a:rPr lang="zh-CN" altLang="en-US" dirty="0">
                    <a:sym typeface="Symbol" panose="05050102010706020507" pitchFamily="18" charset="2"/>
                  </a:rPr>
                  <a:t>，仅 </a:t>
                </a:r>
                <a:r>
                  <a:rPr lang="en-US" altLang="zh-CN" dirty="0">
                    <a:sym typeface="Symbol" panose="05050102010706020507" pitchFamily="18" charset="2"/>
                  </a:rPr>
                  <a:t>S </a:t>
                </a:r>
                <a:r>
                  <a:rPr lang="zh-CN" altLang="en-US" dirty="0">
                    <a:sym typeface="Symbol" panose="05050102010706020507" pitchFamily="18" charset="2"/>
                  </a:rPr>
                  <a:t>例外。 </a:t>
                </a:r>
                <a:r>
                  <a:rPr lang="zh-CN" altLang="en-US" dirty="0">
                    <a:sym typeface="Symbol" panose="05050102010706020507" pitchFamily="18" charset="2"/>
                  </a:rPr>
                  <a:t>，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 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*</a:t>
                </a:r>
                <a:r>
                  <a:rPr lang="zh-CN" altLang="en-US" dirty="0" smtClean="0"/>
                  <a:t>且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endParaRPr kumimoji="1" lang="en-US" altLang="zh-CN" baseline="-25000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型语言</a:t>
                </a:r>
                <a:r>
                  <a:rPr lang="en-US" altLang="zh-CN" dirty="0"/>
                  <a:t>(</a:t>
                </a:r>
                <a:r>
                  <a:rPr lang="zh-CN" altLang="en-US" noProof="1"/>
                  <a:t>短语文法，图灵机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产生式形如：</a:t>
                </a:r>
                <a:r>
                  <a:rPr lang="zh-CN" altLang="en-US" dirty="0">
                    <a:sym typeface="Symbol" panose="05050102010706020507" pitchFamily="18" charset="2"/>
                  </a:rPr>
                  <a:t>  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 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其中：</a:t>
                </a:r>
                <a:r>
                  <a:rPr lang="zh-CN" altLang="en-US" dirty="0">
                    <a:sym typeface="Symbol" panose="05050102010706020507" pitchFamily="18" charset="2"/>
                  </a:rPr>
                  <a:t> ，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 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*</a:t>
                </a:r>
                <a:r>
                  <a:rPr lang="zh-CN" altLang="en-US" dirty="0"/>
                  <a:t>且</a:t>
                </a:r>
                <a:r>
                  <a:rPr lang="zh-CN" altLang="en-US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784976" cy="5256584"/>
              </a:xfrm>
              <a:blipFill rotWithShape="0">
                <a:blip r:embed="rId2"/>
                <a:stretch>
                  <a:fillRect l="-1037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3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noProof="1">
                <a:solidFill>
                  <a:srgbClr val="FF0000"/>
                </a:solidFill>
              </a:rPr>
              <a:t>L</a:t>
            </a:r>
            <a:r>
              <a:rPr lang="en-US" altLang="zh-CN" baseline="-25000" noProof="1">
                <a:solidFill>
                  <a:srgbClr val="FF0000"/>
                </a:solidFill>
              </a:rPr>
              <a:t>5</a:t>
            </a:r>
            <a:r>
              <a:rPr lang="en-US" altLang="zh-CN" noProof="1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{a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|n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FF0000"/>
                </a:solidFill>
              </a:rPr>
              <a:t>} </a:t>
            </a:r>
            <a:r>
              <a:rPr lang="zh-CN" altLang="en-US" dirty="0"/>
              <a:t>不能由正规文法产生，但可由上下文无关文法产生：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noProof="1"/>
              <a:t>    </a:t>
            </a:r>
            <a:r>
              <a:rPr lang="en-US" altLang="zh-CN" noProof="1"/>
              <a:t>G</a:t>
            </a:r>
            <a:r>
              <a:rPr lang="en-US" altLang="zh-CN" baseline="-25000" noProof="1"/>
              <a:t>5</a:t>
            </a:r>
            <a:r>
              <a:rPr lang="en-US" altLang="zh-CN" noProof="1"/>
              <a:t>(S)</a:t>
            </a:r>
            <a:r>
              <a:rPr lang="zh-CN" altLang="en-US" dirty="0"/>
              <a:t>：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</a:t>
            </a:r>
            <a:r>
              <a:rPr lang="en-US" altLang="zh-CN" dirty="0">
                <a:sym typeface="Symbol" panose="05050102010706020507" pitchFamily="18" charset="2"/>
              </a:rPr>
              <a:t>| ab</a:t>
            </a:r>
            <a:endParaRPr lang="en-US" altLang="zh-CN" dirty="0"/>
          </a:p>
          <a:p>
            <a:pPr eaLnBrk="1" hangingPunct="1">
              <a:spcBef>
                <a:spcPct val="70000"/>
              </a:spcBef>
            </a:pPr>
            <a:r>
              <a:rPr lang="en-US" altLang="zh-CN" noProof="1">
                <a:solidFill>
                  <a:srgbClr val="FF0000"/>
                </a:solidFill>
              </a:rPr>
              <a:t>L</a:t>
            </a:r>
            <a:r>
              <a:rPr lang="en-US" altLang="zh-CN" baseline="-25000" noProof="1">
                <a:solidFill>
                  <a:srgbClr val="FF0000"/>
                </a:solidFill>
              </a:rPr>
              <a:t>6</a:t>
            </a:r>
            <a:r>
              <a:rPr lang="en-US" altLang="zh-CN" noProof="1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{a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|n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/>
              <a:t>不能由上下文无关文法产生，</a:t>
            </a:r>
            <a:r>
              <a:rPr lang="zh-CN" altLang="zh-CN" dirty="0"/>
              <a:t>但</a:t>
            </a:r>
            <a:r>
              <a:rPr lang="zh-CN" altLang="en-US" dirty="0"/>
              <a:t>可由上下文有关文法产生：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zh-CN" altLang="en-US" noProof="1"/>
              <a:t>  </a:t>
            </a:r>
            <a:r>
              <a:rPr lang="en-US" altLang="zh-CN" noProof="1"/>
              <a:t>G</a:t>
            </a:r>
            <a:r>
              <a:rPr lang="en-US" altLang="zh-CN" baseline="-25000" noProof="1"/>
              <a:t>6</a:t>
            </a:r>
            <a:r>
              <a:rPr lang="en-US" altLang="zh-CN" noProof="1"/>
              <a:t>(S)</a:t>
            </a:r>
            <a:r>
              <a:rPr lang="zh-CN" altLang="en-US" dirty="0"/>
              <a:t>： 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aSBC</a:t>
            </a:r>
            <a:r>
              <a:rPr lang="en-US" altLang="zh-CN" dirty="0">
                <a:sym typeface="Symbol" panose="05050102010706020507" pitchFamily="18" charset="2"/>
              </a:rPr>
              <a:t>| </a:t>
            </a:r>
            <a:r>
              <a:rPr lang="en-US" altLang="zh-CN" dirty="0" err="1">
                <a:sym typeface="Symbol" panose="05050102010706020507" pitchFamily="18" charset="2"/>
              </a:rPr>
              <a:t>aBC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CB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BC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aB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ab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bB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bb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cC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cc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28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={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c| (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a|b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不能由上下文无关文法产生，甚至连上下文有关文法也不能产生，只能由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型文法产生。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noProof="1">
                <a:latin typeface="宋体" panose="02010600030101010101" pitchFamily="2" charset="-122"/>
              </a:rPr>
              <a:t>程序设计语言不是上下文无关语言，甚至不是上下文有关语言</a:t>
            </a:r>
            <a:r>
              <a:rPr lang="zh-CN" altLang="zh-CN" noProof="1">
                <a:latin typeface="宋体" panose="02010600030101010101" pitchFamily="2" charset="-122"/>
              </a:rPr>
              <a:t>。</a:t>
            </a:r>
            <a:endParaRPr lang="en-US" altLang="en-US" dirty="0"/>
          </a:p>
          <a:p>
            <a:pPr lvl="1" eaLnBrk="1" hangingPunct="1"/>
            <a:r>
              <a:rPr lang="zh-CN" altLang="en-US" noProof="1">
                <a:latin typeface="宋体" panose="02010600030101010101" pitchFamily="2" charset="-122"/>
              </a:rPr>
              <a:t>标识符引用</a:t>
            </a:r>
          </a:p>
          <a:p>
            <a:pPr lvl="1" eaLnBrk="1" hangingPunct="1"/>
            <a:r>
              <a:rPr lang="zh-CN" altLang="en-US" noProof="1">
                <a:latin typeface="宋体" panose="02010600030101010101" pitchFamily="2" charset="-122"/>
              </a:rPr>
              <a:t>过程调用过程中，"形-实参数地对应性"(如个数，顺序和类型一致性)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现今程序设计语言</a:t>
            </a:r>
            <a:r>
              <a:rPr lang="zh-CN" altLang="en-US" dirty="0" smtClean="0">
                <a:latin typeface="宋体" panose="02010600030101010101" pitchFamily="2" charset="-122"/>
              </a:rPr>
              <a:t>的主要语言</a:t>
            </a:r>
            <a:r>
              <a:rPr lang="zh-CN" altLang="en-US" dirty="0">
                <a:latin typeface="宋体" panose="02010600030101010101" pitchFamily="2" charset="-122"/>
              </a:rPr>
              <a:t>结构，用上下文无关文法描述就足够了</a:t>
            </a:r>
            <a:r>
              <a:rPr lang="zh-CN" altLang="en-US" dirty="0" smtClean="0">
                <a:latin typeface="宋体" panose="02010600030101010101" pitchFamily="2" charset="-122"/>
              </a:rPr>
              <a:t>。不能描述的特性归类到语义里面。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2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program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/>
              <a:t>statement |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            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statement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repeat-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assign-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      | read-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write-</a:t>
            </a:r>
            <a:r>
              <a:rPr lang="en-US" altLang="zh-CN" sz="2400" i="1" dirty="0" err="1"/>
              <a:t>stmt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then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end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	         | 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en-US" altLang="zh-CN" sz="2400" i="1" dirty="0"/>
              <a:t> exp </a:t>
            </a:r>
            <a:r>
              <a:rPr lang="en-US" altLang="zh-CN" sz="2400" dirty="0">
                <a:solidFill>
                  <a:srgbClr val="FF0000"/>
                </a:solidFill>
              </a:rPr>
              <a:t>then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else</a:t>
            </a:r>
            <a:r>
              <a:rPr lang="en-US" altLang="zh-CN" sz="2400" i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end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repeat-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repeat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until </a:t>
            </a:r>
            <a:r>
              <a:rPr lang="en-US" altLang="zh-CN" sz="2400" i="1" dirty="0"/>
              <a:t>exp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assign-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:=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read-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read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write-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r>
              <a:rPr lang="en-US" altLang="zh-CN" sz="2400" i="1" dirty="0"/>
              <a:t> exp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625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simple-exp comparison-op simple-exp 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              | simple-exp</a:t>
            </a:r>
          </a:p>
          <a:p>
            <a:pPr eaLnBrk="1" hangingPunct="1"/>
            <a:r>
              <a:rPr lang="en-US" altLang="zh-CN" sz="2400" i="1" dirty="0"/>
              <a:t>comparison-op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simple-exp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simple-exp </a:t>
            </a:r>
            <a:r>
              <a:rPr lang="en-US" altLang="zh-CN" sz="2400" i="1" dirty="0" err="1"/>
              <a:t>addop</a:t>
            </a:r>
            <a:r>
              <a:rPr lang="en-US" altLang="zh-CN" sz="2400" i="1" dirty="0"/>
              <a:t> term | term </a:t>
            </a:r>
          </a:p>
          <a:p>
            <a:pPr eaLnBrk="1" hangingPunct="1"/>
            <a:r>
              <a:rPr lang="en-US" altLang="zh-CN" sz="2400" i="1" dirty="0" err="1"/>
              <a:t>addop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|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term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term </a:t>
            </a:r>
            <a:r>
              <a:rPr lang="en-US" altLang="zh-CN" sz="2400" i="1" dirty="0" err="1"/>
              <a:t>mulop</a:t>
            </a:r>
            <a:r>
              <a:rPr lang="en-US" altLang="zh-CN" sz="2400" i="1" dirty="0"/>
              <a:t> factor </a:t>
            </a:r>
            <a:r>
              <a:rPr lang="en-US" altLang="zh-CN" sz="2400" i="1" dirty="0" err="1"/>
              <a:t>factor</a:t>
            </a:r>
            <a:r>
              <a:rPr lang="en-US" altLang="zh-CN" sz="2400" i="1" dirty="0"/>
              <a:t> | factor</a:t>
            </a:r>
          </a:p>
          <a:p>
            <a:pPr eaLnBrk="1" hangingPunct="1"/>
            <a:r>
              <a:rPr lang="en-US" altLang="zh-CN" sz="2400" i="1" dirty="0" err="1"/>
              <a:t>mulop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/>
              <a:t>|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factor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/>
              <a:t>exp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number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358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35D9020-4524-4B59-AA72-3E606EE70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2776"/>
            <a:ext cx="8229600" cy="499539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kern="0"/>
              <a:t>	</a:t>
            </a:r>
            <a:r>
              <a:rPr lang="en-US" altLang="zh-CN" kern="0"/>
              <a:t>read x; {input an integer}</a:t>
            </a:r>
          </a:p>
          <a:p>
            <a:pPr>
              <a:buFontTx/>
              <a:buNone/>
            </a:pPr>
            <a:r>
              <a:rPr lang="en-US" altLang="zh-CN" kern="0"/>
              <a:t>	if 0&lt;x then {don</a:t>
            </a:r>
            <a:r>
              <a:rPr lang="en-US" altLang="zh-CN" kern="0">
                <a:latin typeface="Arial"/>
              </a:rPr>
              <a:t>’</a:t>
            </a:r>
            <a:r>
              <a:rPr lang="en-US" altLang="zh-CN" kern="0"/>
              <a:t>t compute if x &lt;=0}</a:t>
            </a:r>
          </a:p>
          <a:p>
            <a:pPr>
              <a:buFontTx/>
              <a:buNone/>
            </a:pPr>
            <a:r>
              <a:rPr lang="en-US" altLang="zh-CN" kern="0"/>
              <a:t>		fact:=1;</a:t>
            </a:r>
          </a:p>
          <a:p>
            <a:pPr>
              <a:buFontTx/>
              <a:buNone/>
            </a:pPr>
            <a:r>
              <a:rPr lang="en-US" altLang="zh-CN" kern="0"/>
              <a:t>		repeat</a:t>
            </a:r>
          </a:p>
          <a:p>
            <a:pPr>
              <a:buFontTx/>
              <a:buNone/>
            </a:pPr>
            <a:r>
              <a:rPr lang="en-US" altLang="zh-CN" kern="0"/>
              <a:t>			fact :=fact *x;</a:t>
            </a:r>
          </a:p>
          <a:p>
            <a:pPr>
              <a:buFontTx/>
              <a:buNone/>
            </a:pPr>
            <a:r>
              <a:rPr lang="en-US" altLang="zh-CN" kern="0"/>
              <a:t>			x:=x-1;</a:t>
            </a:r>
          </a:p>
          <a:p>
            <a:pPr>
              <a:buFontTx/>
              <a:buNone/>
            </a:pPr>
            <a:r>
              <a:rPr lang="en-US" altLang="zh-CN" kern="0"/>
              <a:t>		until x=0;</a:t>
            </a:r>
          </a:p>
          <a:p>
            <a:pPr>
              <a:buFontTx/>
              <a:buNone/>
            </a:pPr>
            <a:r>
              <a:rPr lang="en-US" altLang="zh-CN" kern="0"/>
              <a:t>		write fact {output factorial of x}</a:t>
            </a:r>
          </a:p>
          <a:p>
            <a:pPr>
              <a:buFontTx/>
              <a:buNone/>
            </a:pPr>
            <a:r>
              <a:rPr lang="en-US" altLang="zh-CN" kern="0"/>
              <a:t>	end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002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1814F360-7C49-419C-99BE-D51D995AF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81087"/>
              </p:ext>
            </p:extLst>
          </p:nvPr>
        </p:nvGraphicFramePr>
        <p:xfrm>
          <a:off x="971599" y="1373201"/>
          <a:ext cx="7509329" cy="520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位图图像" r:id="rId3" imgW="7125695" imgH="3467584" progId="Paint.Picture">
                  <p:embed/>
                </p:oleObj>
              </mc:Choice>
              <mc:Fallback>
                <p:oleObj name="位图图像" r:id="rId3" imgW="7125695" imgH="3467584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1373201"/>
                        <a:ext cx="7509329" cy="5209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扩展的表示方法：</a:t>
            </a:r>
            <a:r>
              <a:rPr lang="en-US" altLang="zh-CN" dirty="0"/>
              <a:t>EBNF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77754" y="1375927"/>
            <a:ext cx="8134672" cy="482453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前面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FF0000"/>
                </a:solidFill>
              </a:rPr>
              <a:t>表示上下文无关文法规则</a:t>
            </a:r>
            <a:r>
              <a:rPr lang="zh-CN" altLang="en-US" dirty="0"/>
              <a:t>的形式被称为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/>
              <a:t>（</a:t>
            </a:r>
            <a:r>
              <a:rPr lang="en-US" altLang="zh-CN" dirty="0"/>
              <a:t>Backus-Naur form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EBNF</a:t>
            </a:r>
            <a:r>
              <a:rPr lang="zh-CN" altLang="en-US" dirty="0"/>
              <a:t>是</a:t>
            </a:r>
            <a:r>
              <a:rPr lang="en-US" altLang="zh-CN" dirty="0"/>
              <a:t>BNF</a:t>
            </a:r>
            <a:r>
              <a:rPr lang="zh-CN" altLang="en-US" dirty="0"/>
              <a:t>的扩展表示方法。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BNF</a:t>
            </a:r>
            <a:r>
              <a:rPr lang="zh-CN" altLang="en-US" dirty="0"/>
              <a:t>中，重复是使用递归表示的，重复实际分两种：</a:t>
            </a:r>
            <a:r>
              <a:rPr lang="zh-CN" altLang="en-US" dirty="0">
                <a:solidFill>
                  <a:srgbClr val="FF0000"/>
                </a:solidFill>
              </a:rPr>
              <a:t>嵌套重复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并列重复</a:t>
            </a:r>
            <a:r>
              <a:rPr lang="zh-CN" altLang="en-US" dirty="0"/>
              <a:t>，并列重复对应到程序是可以用循环来实现的。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为了更方便的表示并列重复，对</a:t>
            </a:r>
            <a:r>
              <a:rPr lang="en-US" altLang="zh-CN" dirty="0"/>
              <a:t>BNF</a:t>
            </a:r>
            <a:r>
              <a:rPr lang="zh-CN" altLang="en-US" dirty="0"/>
              <a:t>进行扩展。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中的重复表示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下面两种重复的递归形式表达的就是并列抽重复：</a:t>
            </a:r>
            <a:endParaRPr lang="en-US" altLang="zh-CN" dirty="0"/>
          </a:p>
          <a:p>
            <a:pPr marL="1009650" lvl="1" indent="-609600" eaLnBrk="1" hangingPunct="1"/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    </a:t>
            </a:r>
          </a:p>
          <a:p>
            <a:pPr marL="1009650" lvl="1" indent="-609600" eaLnBrk="1" hangingPunct="1"/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A</a:t>
            </a:r>
            <a:r>
              <a:rPr lang="en-US" altLang="zh-CN" dirty="0">
                <a:solidFill>
                  <a:srgbClr val="FF0000"/>
                </a:solidFill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 </a:t>
            </a:r>
          </a:p>
          <a:p>
            <a:pPr marL="590550" indent="-533400" eaLnBrk="1" hangingPunct="1"/>
            <a:r>
              <a:rPr lang="zh-CN" altLang="en-US" dirty="0"/>
              <a:t>其中第一条中要求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i="1" dirty="0"/>
              <a:t> </a:t>
            </a:r>
            <a:r>
              <a:rPr lang="zh-CN" altLang="en-US" dirty="0"/>
              <a:t>不能以</a:t>
            </a:r>
            <a:r>
              <a:rPr lang="en-US" altLang="zh-CN" dirty="0"/>
              <a:t>A</a:t>
            </a:r>
            <a:r>
              <a:rPr lang="zh-CN" altLang="en-US" dirty="0"/>
              <a:t>开头，</a:t>
            </a:r>
            <a:r>
              <a:rPr lang="en-US" altLang="zh-CN" dirty="0"/>
              <a:t> </a:t>
            </a:r>
            <a:r>
              <a:rPr lang="zh-CN" altLang="en-US" dirty="0"/>
              <a:t>而第二条中要求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i="1" dirty="0"/>
              <a:t> </a:t>
            </a:r>
            <a:r>
              <a:rPr lang="zh-CN" altLang="en-US" dirty="0"/>
              <a:t>不能以</a:t>
            </a:r>
            <a:r>
              <a:rPr lang="en-US" altLang="zh-CN" dirty="0"/>
              <a:t>A</a:t>
            </a:r>
            <a:r>
              <a:rPr lang="zh-CN" altLang="en-US" dirty="0"/>
              <a:t>结尾。对应的正则表达式为：</a:t>
            </a:r>
            <a:endParaRPr lang="en-US" altLang="zh-CN" dirty="0"/>
          </a:p>
          <a:p>
            <a:pPr marL="990600" lvl="1" indent="-533400" eaLnBrk="1" hangingPunct="1"/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</a:t>
            </a:r>
            <a:r>
              <a:rPr lang="en-US" altLang="zh-CN" i="1" dirty="0">
                <a:solidFill>
                  <a:srgbClr val="FF0000"/>
                </a:solidFill>
              </a:rPr>
              <a:t> *</a:t>
            </a:r>
            <a:r>
              <a:rPr lang="en-US" altLang="zh-CN" i="1" dirty="0">
                <a:solidFill>
                  <a:srgbClr val="FF0000"/>
                </a:solidFill>
                <a:cs typeface="+mn-cs"/>
              </a:rPr>
              <a:t>	</a:t>
            </a:r>
          </a:p>
          <a:p>
            <a:pPr marL="990600" lvl="1" indent="-533400" eaLnBrk="1" hangingPunct="1"/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  <a:cs typeface="+mn-cs"/>
              </a:rPr>
              <a:t>*</a:t>
            </a:r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</a:t>
            </a:r>
            <a:r>
              <a:rPr lang="zh-CN" altLang="en-US" i="1" dirty="0">
                <a:cs typeface="+mn-cs"/>
                <a:sym typeface="Symbol" panose="05050102010706020507" pitchFamily="18" charset="2"/>
              </a:rPr>
              <a:t>。</a:t>
            </a:r>
            <a:endParaRPr lang="en-US" altLang="zh-CN" i="1" dirty="0">
              <a:cs typeface="+mn-cs"/>
              <a:sym typeface="Symbol" panose="05050102010706020507" pitchFamily="18" charset="2"/>
            </a:endParaRPr>
          </a:p>
          <a:p>
            <a:pPr marL="590550" indent="-533400" eaLnBrk="1" hangingPunct="1"/>
            <a:r>
              <a:rPr lang="en-US" altLang="zh-CN" i="1" dirty="0">
                <a:sym typeface="Symbol" panose="05050102010706020507" pitchFamily="18" charset="2"/>
              </a:rPr>
              <a:t>EBNF</a:t>
            </a:r>
            <a:r>
              <a:rPr lang="zh-CN" altLang="en-US" dirty="0">
                <a:sym typeface="Symbol" panose="05050102010706020507" pitchFamily="18" charset="2"/>
              </a:rPr>
              <a:t>中使用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{…}</a:t>
            </a:r>
            <a:r>
              <a:rPr lang="zh-CN" altLang="en-US" dirty="0">
                <a:sym typeface="Symbol" panose="05050102010706020507" pitchFamily="18" charset="2"/>
              </a:rPr>
              <a:t>来表示这种重复：</a:t>
            </a:r>
            <a:endParaRPr lang="en-US" altLang="zh-CN" dirty="0">
              <a:cs typeface="+mn-cs"/>
            </a:endParaRPr>
          </a:p>
          <a:p>
            <a:pPr lvl="1" eaLnBrk="1" hangingPunct="1"/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</a:rPr>
              <a:t> }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endParaRPr lang="en-US" altLang="zh-CN" dirty="0">
              <a:solidFill>
                <a:srgbClr val="FF0000"/>
              </a:solidFill>
            </a:endParaRPr>
          </a:p>
          <a:p>
            <a:pPr marL="590550" indent="-533400" eaLnBrk="1" hangingPunct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1: </a:t>
            </a:r>
            <a:r>
              <a:rPr lang="zh-CN" altLang="en-US" sz="2400" dirty="0"/>
              <a:t>语句序列文法</a:t>
            </a:r>
            <a:r>
              <a:rPr lang="en-US" altLang="zh-CN" sz="2400" dirty="0"/>
              <a:t>: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|  </a:t>
            </a:r>
            <a:r>
              <a:rPr lang="en-US" altLang="zh-CN" sz="2400" i="1" dirty="0" err="1"/>
              <a:t>stmt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EBNF </a:t>
            </a:r>
            <a:r>
              <a:rPr lang="zh-CN" altLang="en-US" sz="2400" dirty="0"/>
              <a:t>来修改如下：</a:t>
            </a:r>
            <a:r>
              <a:rPr lang="en-US" altLang="zh-CN" sz="2400" dirty="0"/>
              <a:t>	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-sequence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{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; }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 </a:t>
            </a:r>
            <a:r>
              <a:rPr lang="en-US" altLang="zh-CN" sz="2400" dirty="0"/>
              <a:t>(</a:t>
            </a:r>
            <a:r>
              <a:rPr lang="zh-CN" altLang="en-US" sz="2400" dirty="0"/>
              <a:t>右递归形式</a:t>
            </a:r>
            <a:r>
              <a:rPr lang="en-US" altLang="zh-CN" sz="2400" dirty="0"/>
              <a:t>)  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-sequence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 { </a:t>
            </a:r>
            <a:r>
              <a:rPr lang="en-US" altLang="zh-CN" sz="2400" dirty="0">
                <a:solidFill>
                  <a:srgbClr val="0000CC"/>
                </a:solidFill>
              </a:rPr>
              <a:t>;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}  </a:t>
            </a:r>
            <a:r>
              <a:rPr lang="en-US" altLang="zh-CN" sz="2400" dirty="0"/>
              <a:t>(</a:t>
            </a:r>
            <a:r>
              <a:rPr lang="zh-CN" altLang="en-US" sz="2400" dirty="0"/>
              <a:t>左递归形式</a:t>
            </a:r>
            <a:r>
              <a:rPr lang="en-US" altLang="zh-CN" sz="2400" dirty="0"/>
              <a:t>)</a:t>
            </a:r>
          </a:p>
          <a:p>
            <a:pPr marL="590550" indent="-533400" eaLnBrk="1" hangingPunct="1"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：将下面的文法用</a:t>
            </a:r>
            <a:r>
              <a:rPr lang="en-US" altLang="zh-CN" dirty="0"/>
              <a:t>EBNF</a:t>
            </a:r>
            <a:r>
              <a:rPr lang="zh-CN" altLang="en-US" dirty="0"/>
              <a:t>表示：</a:t>
            </a:r>
            <a:endParaRPr lang="en-US" altLang="zh-CN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i="1" dirty="0"/>
              <a:t>exp 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exp </a:t>
            </a:r>
            <a:r>
              <a:rPr lang="en-US" altLang="zh-CN" i="1" dirty="0" err="1"/>
              <a:t>addop</a:t>
            </a:r>
            <a:r>
              <a:rPr lang="en-US" altLang="zh-CN" i="1" dirty="0"/>
              <a:t> term | term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i="1" dirty="0">
                <a:solidFill>
                  <a:srgbClr val="0000CC"/>
                </a:solidFill>
              </a:rPr>
              <a:t>exp </a:t>
            </a:r>
            <a:r>
              <a:rPr lang="en-US" altLang="zh-CN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en-US" altLang="zh-CN" i="1" dirty="0">
                <a:solidFill>
                  <a:srgbClr val="0000CC"/>
                </a:solidFill>
              </a:rPr>
              <a:t>term { </a:t>
            </a:r>
            <a:r>
              <a:rPr lang="en-US" altLang="zh-CN" i="1" dirty="0" err="1">
                <a:solidFill>
                  <a:srgbClr val="0000CC"/>
                </a:solidFill>
              </a:rPr>
              <a:t>addop</a:t>
            </a:r>
            <a:r>
              <a:rPr lang="en-US" altLang="zh-CN" i="1" dirty="0">
                <a:solidFill>
                  <a:srgbClr val="0000CC"/>
                </a:solidFill>
              </a:rPr>
              <a:t> term } </a:t>
            </a:r>
            <a:r>
              <a:rPr lang="en-US" altLang="zh-CN" dirty="0"/>
              <a:t>(</a:t>
            </a:r>
            <a:r>
              <a:rPr lang="zh-CN" altLang="en-US" dirty="0"/>
              <a:t>左结合性</a:t>
            </a:r>
            <a:r>
              <a:rPr lang="en-US" altLang="zh-CN" dirty="0"/>
              <a:t>)</a:t>
            </a:r>
            <a:endParaRPr lang="en-US" altLang="zh-CN" i="1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i="1" dirty="0">
                <a:solidFill>
                  <a:srgbClr val="0000CC"/>
                </a:solidFill>
              </a:rPr>
              <a:t>exp </a:t>
            </a:r>
            <a:r>
              <a:rPr lang="en-US" altLang="zh-CN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 {</a:t>
            </a:r>
            <a:r>
              <a:rPr lang="en-US" altLang="zh-CN" i="1" dirty="0">
                <a:solidFill>
                  <a:srgbClr val="0000CC"/>
                </a:solidFill>
              </a:rPr>
              <a:t>term </a:t>
            </a:r>
            <a:r>
              <a:rPr lang="en-US" altLang="zh-CN" i="1" dirty="0" err="1">
                <a:solidFill>
                  <a:srgbClr val="0000CC"/>
                </a:solidFill>
              </a:rPr>
              <a:t>addop</a:t>
            </a:r>
            <a:r>
              <a:rPr lang="en-US" altLang="zh-CN" i="1" dirty="0">
                <a:solidFill>
                  <a:srgbClr val="0000CC"/>
                </a:solidFill>
              </a:rPr>
              <a:t> } term  </a:t>
            </a:r>
            <a:r>
              <a:rPr lang="en-US" altLang="zh-CN" dirty="0"/>
              <a:t>(</a:t>
            </a:r>
            <a:r>
              <a:rPr lang="zh-CN" altLang="en-US" dirty="0"/>
              <a:t>右结合性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中的可选表示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196752"/>
            <a:ext cx="8784976" cy="554461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另一种</a:t>
            </a:r>
            <a:r>
              <a:rPr lang="en-US" altLang="zh-CN" sz="2400" dirty="0"/>
              <a:t>EBNF</a:t>
            </a:r>
            <a:r>
              <a:rPr lang="zh-CN" altLang="en-US" sz="2400" dirty="0"/>
              <a:t>扩展的表示方式是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zh-CN" altLang="en-US" sz="2400" dirty="0"/>
              <a:t>，使用</a:t>
            </a:r>
            <a:r>
              <a:rPr lang="en-US" altLang="zh-CN" sz="2400" dirty="0">
                <a:solidFill>
                  <a:srgbClr val="FF0000"/>
                </a:solidFill>
              </a:rPr>
              <a:t>[...]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rgbClr val="0000CC"/>
                </a:solidFill>
              </a:rPr>
              <a:t>if</a:t>
            </a:r>
            <a:r>
              <a:rPr lang="zh-CN" altLang="en-US" sz="2400" dirty="0">
                <a:solidFill>
                  <a:srgbClr val="0000CC"/>
                </a:solidFill>
              </a:rPr>
              <a:t>语句文法</a:t>
            </a:r>
            <a:r>
              <a:rPr lang="zh-CN" altLang="en-US" sz="2400" dirty="0"/>
              <a:t>为例：</a:t>
            </a:r>
            <a:endParaRPr lang="en-US" altLang="zh-CN" sz="2400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if-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| other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if-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</a:t>
            </a:r>
            <a:r>
              <a:rPr lang="en-US" altLang="zh-CN" sz="2000" dirty="0">
                <a:solidFill>
                  <a:srgbClr val="0000CC"/>
                </a:solidFill>
              </a:rPr>
              <a:t>if ( </a:t>
            </a:r>
            <a:r>
              <a:rPr lang="en-US" altLang="zh-CN" sz="2000" i="1" dirty="0">
                <a:solidFill>
                  <a:srgbClr val="0000CC"/>
                </a:solidFill>
              </a:rPr>
              <a:t>exp </a:t>
            </a:r>
            <a:r>
              <a:rPr lang="en-US" altLang="zh-CN" sz="2000" dirty="0">
                <a:solidFill>
                  <a:srgbClr val="0000CC"/>
                </a:solidFill>
              </a:rPr>
              <a:t>) </a:t>
            </a:r>
            <a:r>
              <a:rPr lang="en-US" altLang="zh-CN" sz="2000" i="1" dirty="0">
                <a:solidFill>
                  <a:srgbClr val="0000CC"/>
                </a:solidFill>
              </a:rPr>
              <a:t>statement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  | if ( </a:t>
            </a:r>
            <a:r>
              <a:rPr lang="en-US" altLang="zh-CN" sz="2000" i="1" dirty="0">
                <a:solidFill>
                  <a:srgbClr val="0000CC"/>
                </a:solidFill>
              </a:rPr>
              <a:t>exp </a:t>
            </a:r>
            <a:r>
              <a:rPr lang="en-US" altLang="zh-CN" sz="2000" dirty="0">
                <a:solidFill>
                  <a:srgbClr val="0000CC"/>
                </a:solidFill>
              </a:rPr>
              <a:t>) </a:t>
            </a:r>
            <a:r>
              <a:rPr lang="en-US" altLang="zh-CN" sz="2000" i="1" dirty="0">
                <a:solidFill>
                  <a:srgbClr val="0000CC"/>
                </a:solidFill>
              </a:rPr>
              <a:t>statement </a:t>
            </a:r>
            <a:r>
              <a:rPr lang="en-US" altLang="zh-CN" sz="2000" dirty="0">
                <a:solidFill>
                  <a:srgbClr val="0000CC"/>
                </a:solidFill>
              </a:rPr>
              <a:t>else </a:t>
            </a:r>
            <a:r>
              <a:rPr lang="en-US" altLang="zh-CN" sz="2000" i="1" dirty="0">
                <a:solidFill>
                  <a:srgbClr val="0000CC"/>
                </a:solidFill>
              </a:rPr>
              <a:t>statement 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 0 |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可以表示为：</a:t>
            </a:r>
            <a:endParaRPr lang="en-US" altLang="zh-CN" sz="2400" i="1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i="1" dirty="0"/>
              <a:t>if-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| </a:t>
            </a:r>
            <a:r>
              <a:rPr lang="en-US" altLang="zh-CN" sz="2000" dirty="0"/>
              <a:t>other</a:t>
            </a:r>
            <a:endParaRPr lang="en-US" altLang="zh-CN" sz="2000" i="1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if-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if   ( </a:t>
            </a:r>
            <a:r>
              <a:rPr lang="en-US" altLang="zh-CN" sz="2000" i="1" dirty="0">
                <a:solidFill>
                  <a:srgbClr val="0000CC"/>
                </a:solidFill>
              </a:rPr>
              <a:t>exp </a:t>
            </a:r>
            <a:r>
              <a:rPr lang="en-US" altLang="zh-CN" sz="2000" dirty="0">
                <a:solidFill>
                  <a:srgbClr val="0000CC"/>
                </a:solidFill>
              </a:rPr>
              <a:t>)</a:t>
            </a:r>
            <a:r>
              <a:rPr lang="en-US" altLang="zh-CN" sz="2000" i="1" dirty="0">
                <a:solidFill>
                  <a:srgbClr val="0000CC"/>
                </a:solidFill>
              </a:rPr>
              <a:t> statement 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else </a:t>
            </a:r>
            <a:r>
              <a:rPr lang="en-US" altLang="zh-CN" sz="2000" i="1" dirty="0"/>
              <a:t>statement 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endParaRPr lang="en-US" altLang="zh-CN" sz="2000" i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000" i="1" dirty="0"/>
              <a:t> 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0 | 1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3977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中的可选表示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语句序列：</a:t>
            </a:r>
            <a:endParaRPr lang="en-US" altLang="zh-CN" sz="2400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000" i="1" dirty="0" err="1"/>
              <a:t>stmt</a:t>
            </a:r>
            <a:r>
              <a:rPr lang="en-US" altLang="zh-CN" sz="2000" i="1" dirty="0"/>
              <a:t>-sequence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stmt</a:t>
            </a:r>
            <a:r>
              <a:rPr lang="en-US" altLang="zh-CN" sz="2000" dirty="0"/>
              <a:t>; 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-sequence | 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可以表示为：</a:t>
            </a:r>
            <a:endParaRPr lang="en-US" altLang="zh-CN" sz="2400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000" dirty="0" err="1"/>
              <a:t>stmt</a:t>
            </a:r>
            <a:r>
              <a:rPr lang="en-US" altLang="zh-CN" sz="2000" dirty="0"/>
              <a:t>-sequence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/>
              <a:t> ;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-sequence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000" dirty="0" err="1" smtClean="0"/>
              <a:t>stmt</a:t>
            </a:r>
            <a:r>
              <a:rPr lang="en-US" altLang="zh-CN" sz="2000" dirty="0" smtClean="0"/>
              <a:t>-sequence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{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; </a:t>
            </a:r>
            <a:r>
              <a:rPr lang="en-US" altLang="zh-CN" sz="2000" dirty="0" err="1" smtClean="0"/>
              <a:t>stmt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}  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：将下面的文法用</a:t>
            </a:r>
            <a:r>
              <a:rPr lang="en-US" altLang="zh-CN" dirty="0"/>
              <a:t>EBNF</a:t>
            </a:r>
            <a:r>
              <a:rPr lang="zh-CN" altLang="en-US" dirty="0"/>
              <a:t>表示：</a:t>
            </a:r>
            <a:endParaRPr lang="en-US" altLang="zh-CN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exp </a:t>
            </a:r>
            <a:r>
              <a:rPr lang="en-US" altLang="zh-CN" sz="2400" i="1" dirty="0" err="1"/>
              <a:t>addop</a:t>
            </a:r>
            <a:r>
              <a:rPr lang="en-US" altLang="zh-CN" sz="2400" i="1" dirty="0"/>
              <a:t> term | term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</a:rPr>
              <a:t>exp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</a:rPr>
              <a:t>  </a:t>
            </a:r>
            <a:r>
              <a:rPr lang="en-US" altLang="zh-CN" sz="2400" i="1" dirty="0">
                <a:solidFill>
                  <a:srgbClr val="0000CC"/>
                </a:solidFill>
              </a:rPr>
              <a:t>term { </a:t>
            </a:r>
            <a:r>
              <a:rPr lang="en-US" altLang="zh-CN" sz="2400" i="1" dirty="0" err="1">
                <a:solidFill>
                  <a:srgbClr val="0000CC"/>
                </a:solidFill>
              </a:rPr>
              <a:t>addop</a:t>
            </a:r>
            <a:r>
              <a:rPr lang="en-US" altLang="zh-CN" sz="2400" i="1" dirty="0">
                <a:solidFill>
                  <a:srgbClr val="0000CC"/>
                </a:solidFill>
              </a:rPr>
              <a:t> term } </a:t>
            </a:r>
            <a:r>
              <a:rPr lang="en-US" altLang="zh-CN" sz="2400" dirty="0"/>
              <a:t>(</a:t>
            </a:r>
            <a:r>
              <a:rPr lang="zh-CN" altLang="en-US" sz="2400" dirty="0"/>
              <a:t>左结合性</a:t>
            </a:r>
            <a:r>
              <a:rPr lang="en-US" altLang="zh-CN" sz="2400" dirty="0"/>
              <a:t>)</a:t>
            </a:r>
            <a:endParaRPr lang="en-US" altLang="zh-CN" sz="2400" i="1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</a:rPr>
              <a:t>exp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 {</a:t>
            </a:r>
            <a:r>
              <a:rPr lang="en-US" altLang="zh-CN" sz="2400" i="1" dirty="0">
                <a:solidFill>
                  <a:srgbClr val="0000CC"/>
                </a:solidFill>
              </a:rPr>
              <a:t>term </a:t>
            </a:r>
            <a:r>
              <a:rPr lang="en-US" altLang="zh-CN" sz="2400" i="1" dirty="0" err="1">
                <a:solidFill>
                  <a:srgbClr val="0000CC"/>
                </a:solidFill>
              </a:rPr>
              <a:t>addop</a:t>
            </a:r>
            <a:r>
              <a:rPr lang="en-US" altLang="zh-CN" sz="2400" i="1" dirty="0">
                <a:solidFill>
                  <a:srgbClr val="0000CC"/>
                </a:solidFill>
              </a:rPr>
              <a:t> } term  </a:t>
            </a:r>
            <a:r>
              <a:rPr lang="en-US" altLang="zh-CN" sz="2400" dirty="0"/>
              <a:t>(</a:t>
            </a:r>
            <a:r>
              <a:rPr lang="zh-CN" altLang="en-US" sz="2400" dirty="0"/>
              <a:t>右结合性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FCA091F-72CB-448E-81B2-41BEB8D88F6E}"/>
              </a:ext>
            </a:extLst>
          </p:cNvPr>
          <p:cNvSpPr/>
          <p:nvPr/>
        </p:nvSpPr>
        <p:spPr>
          <a:xfrm>
            <a:off x="395536" y="4509120"/>
            <a:ext cx="4464496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exp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exp </a:t>
            </a:r>
            <a:r>
              <a:rPr lang="en-US" altLang="zh-CN" sz="2000" b="1" i="1" dirty="0" err="1"/>
              <a:t>addop</a:t>
            </a:r>
            <a:r>
              <a:rPr lang="en-US" altLang="zh-CN" sz="2000" b="1" i="1" dirty="0"/>
              <a:t> term | term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 err="1"/>
              <a:t>addop</a:t>
            </a:r>
            <a:r>
              <a:rPr lang="en-US" altLang="zh-CN" sz="2000" b="1" i="1" dirty="0"/>
              <a:t>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+ | -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term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term </a:t>
            </a:r>
            <a:r>
              <a:rPr lang="en-US" altLang="zh-CN" sz="2000" b="1" i="1" dirty="0" err="1"/>
              <a:t>mulop</a:t>
            </a:r>
            <a:r>
              <a:rPr lang="en-US" altLang="zh-CN" sz="2000" b="1" i="1" dirty="0"/>
              <a:t> factor | factor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 </a:t>
            </a:r>
            <a:r>
              <a:rPr lang="en-US" altLang="zh-CN" sz="2000" b="1" i="1" dirty="0" err="1"/>
              <a:t>mulop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*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factor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( exp ) | number</a:t>
            </a:r>
            <a:endParaRPr lang="zh-CN" altLang="en-US" sz="20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12DCBD-F1C7-49DF-BC7F-F0AA2B5195E4}"/>
              </a:ext>
            </a:extLst>
          </p:cNvPr>
          <p:cNvSpPr/>
          <p:nvPr/>
        </p:nvSpPr>
        <p:spPr>
          <a:xfrm>
            <a:off x="4966207" y="4509295"/>
            <a:ext cx="3816424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exp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term { </a:t>
            </a:r>
            <a:r>
              <a:rPr lang="en-US" altLang="zh-CN" sz="2000" b="1" i="1" dirty="0" err="1"/>
              <a:t>addop</a:t>
            </a:r>
            <a:r>
              <a:rPr lang="en-US" altLang="zh-CN" sz="2000" b="1" i="1" dirty="0"/>
              <a:t> term }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 err="1"/>
              <a:t>addop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+ | -</a:t>
            </a:r>
            <a:endParaRPr lang="en-US" altLang="zh-CN" sz="2000" b="1" i="1" dirty="0"/>
          </a:p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term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</a:t>
            </a:r>
            <a:r>
              <a:rPr lang="en-US" altLang="zh-CN" sz="2000" b="1" i="1" dirty="0"/>
              <a:t>factor { </a:t>
            </a:r>
            <a:r>
              <a:rPr lang="en-US" altLang="zh-CN" sz="2000" b="1" i="1" dirty="0" err="1"/>
              <a:t>mulop</a:t>
            </a:r>
            <a:r>
              <a:rPr lang="en-US" altLang="zh-CN" sz="2000" b="1" i="1" dirty="0"/>
              <a:t> factor }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 err="1"/>
              <a:t>mulop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</a:t>
            </a:r>
            <a:r>
              <a:rPr lang="en-US" altLang="zh-CN" sz="2000" b="1" i="1" dirty="0"/>
              <a:t>*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i="1" dirty="0"/>
              <a:t>factor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( </a:t>
            </a:r>
            <a:r>
              <a:rPr lang="en-US" altLang="zh-CN" sz="2000" b="1" i="1" dirty="0"/>
              <a:t>exp ) | number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0967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乔姆斯基语言分类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2565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型语言</a:t>
            </a:r>
            <a:r>
              <a:rPr kumimoji="1" lang="en-US" altLang="zh-CN" dirty="0"/>
              <a:t>(</a:t>
            </a:r>
            <a:r>
              <a:rPr kumimoji="1" lang="zh-CN" altLang="en-US" noProof="1"/>
              <a:t>正规文法，有限自动机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B </a:t>
            </a:r>
            <a:r>
              <a:rPr kumimoji="1" lang="zh-CN" altLang="en-US" dirty="0"/>
              <a:t>或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/>
              <a:t>其中：</a:t>
            </a:r>
            <a:r>
              <a:rPr kumimoji="1" lang="zh-CN" altLang="en-US" dirty="0">
                <a:sym typeface="Symbol" panose="05050102010706020507" pitchFamily="18" charset="2"/>
              </a:rPr>
              <a:t> 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</a:t>
            </a:r>
            <a:r>
              <a:rPr kumimoji="1" lang="en-US" altLang="zh-CN" baseline="30000" dirty="0"/>
              <a:t>*</a:t>
            </a:r>
            <a:r>
              <a:rPr kumimoji="1" lang="zh-CN" altLang="en-US" dirty="0"/>
              <a:t>；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B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</a:p>
          <a:p>
            <a:pPr lvl="1"/>
            <a:r>
              <a:rPr kumimoji="1" lang="zh-CN" altLang="en-US" dirty="0"/>
              <a:t>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B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/>
              <a:t>其中：</a:t>
            </a:r>
            <a:r>
              <a:rPr kumimoji="1" lang="zh-CN" altLang="en-US" dirty="0">
                <a:sym typeface="Symbol" panose="05050102010706020507" pitchFamily="18" charset="2"/>
              </a:rPr>
              <a:t> 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</a:t>
            </a:r>
            <a:r>
              <a:rPr kumimoji="1" lang="en-US" altLang="zh-CN" baseline="30000" dirty="0"/>
              <a:t>*</a:t>
            </a:r>
            <a:r>
              <a:rPr kumimoji="1" lang="zh-CN" altLang="en-US" dirty="0"/>
              <a:t>；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B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</a:p>
          <a:p>
            <a:endParaRPr kumimoji="1" lang="en-US" altLang="zh-CN" baseline="-25000" dirty="0">
              <a:solidFill>
                <a:srgbClr val="0000CC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型语言</a:t>
            </a:r>
            <a:r>
              <a:rPr kumimoji="1" lang="en-US" altLang="zh-CN" dirty="0"/>
              <a:t>(</a:t>
            </a:r>
            <a:r>
              <a:rPr kumimoji="1" lang="zh-CN" altLang="en-US" noProof="1"/>
              <a:t>上下文无关文法，非确定下推自动机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  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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  </a:t>
            </a:r>
            <a:r>
              <a:rPr kumimoji="1" lang="zh-CN" altLang="en-US" dirty="0"/>
              <a:t>其中：</a:t>
            </a:r>
            <a:r>
              <a:rPr kumimoji="1" lang="en-US" altLang="zh-CN" dirty="0">
                <a:sym typeface="Symbol" panose="05050102010706020507" pitchFamily="18" charset="2"/>
              </a:rPr>
              <a:t>A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  <a:r>
              <a:rPr kumimoji="1" lang="zh-CN" altLang="en-US" dirty="0"/>
              <a:t>；</a:t>
            </a:r>
            <a:r>
              <a:rPr kumimoji="1" lang="zh-CN" altLang="en-US" dirty="0">
                <a:sym typeface="Symbol" panose="05050102010706020507" pitchFamily="18" charset="2"/>
              </a:rPr>
              <a:t>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 </a:t>
            </a:r>
            <a:r>
              <a:rPr kumimoji="1" lang="en-US" altLang="zh-CN" dirty="0">
                <a:sym typeface="Symbol" panose="05050102010706020507" pitchFamily="18" charset="2"/>
              </a:rPr>
              <a:t></a:t>
            </a:r>
            <a:r>
              <a:rPr kumimoji="1" lang="en-US" altLang="zh-CN" baseline="-25000" dirty="0"/>
              <a:t>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)</a:t>
            </a:r>
            <a:r>
              <a:rPr kumimoji="1" lang="en-US" altLang="zh-CN" baseline="30000" dirty="0"/>
              <a:t>*</a:t>
            </a:r>
            <a:endParaRPr kumimoji="1" lang="en-US" altLang="zh-CN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7E616DDF-4535-440C-8BA8-3C9D0F0C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347342"/>
            <a:ext cx="1979612" cy="544513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/>
              <a:t>右线性文法</a:t>
            </a:r>
            <a:endParaRPr kumimoji="1" lang="en-GB" altLang="zh-CN" sz="2800" b="1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6E63A981-E975-43D7-B416-D4217455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3356992"/>
            <a:ext cx="1979612" cy="544513"/>
          </a:xfrm>
          <a:prstGeom prst="rect">
            <a:avLst/>
          </a:prstGeom>
          <a:solidFill>
            <a:srgbClr val="CCFFFF"/>
          </a:solidFill>
          <a:ln w="25400">
            <a:solidFill>
              <a:srgbClr val="333399"/>
            </a:solidFill>
            <a:miter lim="800000"/>
            <a:headEnd/>
            <a:tailEnd type="none" w="lg" len="lg"/>
          </a:ln>
        </p:spPr>
        <p:txBody>
          <a:bodyPr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800" b="1"/>
              <a:t>左线性文法</a:t>
            </a:r>
            <a:endParaRPr kumimoji="1" lang="en-GB" altLang="zh-CN" sz="2800" b="1"/>
          </a:p>
        </p:txBody>
      </p:sp>
    </p:spTree>
    <p:extLst>
      <p:ext uri="{BB962C8B-B14F-4D97-AF65-F5344CB8AC3E}">
        <p14:creationId xmlns:p14="http://schemas.microsoft.com/office/powerpoint/2010/main" val="37972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5239</TotalTime>
  <Words>856</Words>
  <Application>Microsoft Office PowerPoint</Application>
  <PresentationFormat>全屏显示(4:3)</PresentationFormat>
  <Paragraphs>130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主题4</vt:lpstr>
      <vt:lpstr>位图图像</vt:lpstr>
      <vt:lpstr>第三章 上下文无关文法 与语法分析</vt:lpstr>
      <vt:lpstr>扩展的表示方法：EBNF</vt:lpstr>
      <vt:lpstr>EBNF中的重复表示</vt:lpstr>
      <vt:lpstr>示例</vt:lpstr>
      <vt:lpstr>示例</vt:lpstr>
      <vt:lpstr>EBNF中的可选表示</vt:lpstr>
      <vt:lpstr>EBNF中的可选表示</vt:lpstr>
      <vt:lpstr>示例</vt:lpstr>
      <vt:lpstr>乔姆斯基语言分类</vt:lpstr>
      <vt:lpstr>乔姆斯基语言分类</vt:lpstr>
      <vt:lpstr>上下文无关文法的局限性</vt:lpstr>
      <vt:lpstr>上下文无关文法的局限性</vt:lpstr>
      <vt:lpstr>TINY语言的语法</vt:lpstr>
      <vt:lpstr>TINY语言的语法</vt:lpstr>
      <vt:lpstr>TINY语言的语法</vt:lpstr>
      <vt:lpstr>TINY语言的语法</vt:lpstr>
    </vt:vector>
  </TitlesOfParts>
  <Company>csit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Administrator</cp:lastModifiedBy>
  <cp:revision>371</cp:revision>
  <dcterms:created xsi:type="dcterms:W3CDTF">1999-05-10T08:46:26Z</dcterms:created>
  <dcterms:modified xsi:type="dcterms:W3CDTF">2019-04-22T03:08:41Z</dcterms:modified>
</cp:coreProperties>
</file>