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6"/>
  </p:notesMasterIdLst>
  <p:handoutMasterIdLst>
    <p:handoutMasterId r:id="rId17"/>
  </p:handoutMasterIdLst>
  <p:sldIdLst>
    <p:sldId id="393" r:id="rId2"/>
    <p:sldId id="257" r:id="rId3"/>
    <p:sldId id="409" r:id="rId4"/>
    <p:sldId id="394" r:id="rId5"/>
    <p:sldId id="396" r:id="rId6"/>
    <p:sldId id="397" r:id="rId7"/>
    <p:sldId id="398" r:id="rId8"/>
    <p:sldId id="404" r:id="rId9"/>
    <p:sldId id="410" r:id="rId10"/>
    <p:sldId id="403" r:id="rId11"/>
    <p:sldId id="411" r:id="rId12"/>
    <p:sldId id="413" r:id="rId13"/>
    <p:sldId id="414" r:id="rId14"/>
    <p:sldId id="412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0000CC"/>
    <a:srgbClr val="FFFF99"/>
    <a:srgbClr val="FFCC99"/>
    <a:srgbClr val="FFFFCC"/>
    <a:srgbClr val="3366CC"/>
    <a:srgbClr val="339933"/>
    <a:srgbClr val="3217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1058" autoAdjust="0"/>
  </p:normalViewPr>
  <p:slideViewPr>
    <p:cSldViewPr>
      <p:cViewPr varScale="1">
        <p:scale>
          <a:sx n="87" d="100"/>
          <a:sy n="87" d="100"/>
        </p:scale>
        <p:origin x="135" y="51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D1789-4991-4012-AA0B-0311859506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3851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9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825CEE83-8A2A-48C4-91B1-F00C976E2A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5408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-9525" y="2708275"/>
            <a:ext cx="9183688" cy="1501775"/>
            <a:chOff x="-23" y="1319"/>
            <a:chExt cx="5799" cy="946"/>
          </a:xfrm>
        </p:grpSpPr>
        <p:sp>
          <p:nvSpPr>
            <p:cNvPr id="5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dist="77251" dir="4832261" algn="ctr" rotWithShape="0">
                <a:srgbClr val="000066">
                  <a:alpha val="18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798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5513" y="4365625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196975"/>
            <a:ext cx="7772400" cy="1470025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900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900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43025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87800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43025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87800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66294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3695700"/>
            <a:ext cx="66294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43025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43025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87800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87800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FC6AE96-43E9-4D4A-B7B7-8F9A2F2ADEF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6"/>
          <p:cNvSpPr>
            <a:spLocks/>
          </p:cNvSpPr>
          <p:nvPr/>
        </p:nvSpPr>
        <p:spPr bwMode="gray">
          <a:xfrm>
            <a:off x="0" y="360363"/>
            <a:ext cx="9148763" cy="900112"/>
          </a:xfrm>
          <a:custGeom>
            <a:avLst/>
            <a:gdLst>
              <a:gd name="T0" fmla="*/ 0 w 5763"/>
              <a:gd name="T1" fmla="*/ 584200 h 567"/>
              <a:gd name="T2" fmla="*/ 698500 w 5763"/>
              <a:gd name="T3" fmla="*/ 584200 h 567"/>
              <a:gd name="T4" fmla="*/ 1233488 w 5763"/>
              <a:gd name="T5" fmla="*/ 0 h 567"/>
              <a:gd name="T6" fmla="*/ 3432175 w 5763"/>
              <a:gd name="T7" fmla="*/ 0 h 567"/>
              <a:gd name="T8" fmla="*/ 3595688 w 5763"/>
              <a:gd name="T9" fmla="*/ 184150 h 567"/>
              <a:gd name="T10" fmla="*/ 9137650 w 5763"/>
              <a:gd name="T11" fmla="*/ 177800 h 567"/>
              <a:gd name="T12" fmla="*/ 9148763 w 5763"/>
              <a:gd name="T13" fmla="*/ 900112 h 567"/>
              <a:gd name="T14" fmla="*/ 9525 w 5763"/>
              <a:gd name="T15" fmla="*/ 882650 h 56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27" name="Freeform 15" descr="01b_img(Global Digtal Desigm(imageState)"/>
          <p:cNvSpPr>
            <a:spLocks/>
          </p:cNvSpPr>
          <p:nvPr/>
        </p:nvSpPr>
        <p:spPr bwMode="gray">
          <a:xfrm>
            <a:off x="-9525" y="336550"/>
            <a:ext cx="9182100" cy="838200"/>
          </a:xfrm>
          <a:custGeom>
            <a:avLst/>
            <a:gdLst>
              <a:gd name="T0" fmla="*/ 712788 w 5784"/>
              <a:gd name="T1" fmla="*/ 587375 h 528"/>
              <a:gd name="T2" fmla="*/ 1219200 w 5784"/>
              <a:gd name="T3" fmla="*/ 1588 h 528"/>
              <a:gd name="T4" fmla="*/ 3425825 w 5784"/>
              <a:gd name="T5" fmla="*/ 0 h 528"/>
              <a:gd name="T6" fmla="*/ 3584575 w 5784"/>
              <a:gd name="T7" fmla="*/ 182563 h 528"/>
              <a:gd name="T8" fmla="*/ 9182100 w 5784"/>
              <a:gd name="T9" fmla="*/ 182563 h 528"/>
              <a:gd name="T10" fmla="*/ 9174163 w 5784"/>
              <a:gd name="T11" fmla="*/ 838200 h 528"/>
              <a:gd name="T12" fmla="*/ 0 w 5784"/>
              <a:gd name="T13" fmla="*/ 823913 h 528"/>
              <a:gd name="T14" fmla="*/ 0 w 5784"/>
              <a:gd name="T15" fmla="*/ 588963 h 5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20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3025"/>
            <a:ext cx="82296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579438"/>
            <a:ext cx="7848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2" r:id="rId1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第四章 自顶向下的分析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412" y="1340768"/>
            <a:ext cx="8784976" cy="1656184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EBNF</a:t>
            </a:r>
            <a:r>
              <a:rPr lang="zh-CN" altLang="en-US" dirty="0"/>
              <a:t>表示后如何保证左结合性呢？</a:t>
            </a:r>
            <a:endParaRPr lang="en-US" altLang="zh-CN" dirty="0"/>
          </a:p>
          <a:p>
            <a:pPr marL="609600" indent="-609600" eaLnBrk="1" hangingPunct="1">
              <a:lnSpc>
                <a:spcPct val="150000"/>
              </a:lnSpc>
            </a:pPr>
            <a:r>
              <a:rPr lang="zh-CN" altLang="en-US" dirty="0"/>
              <a:t>通过程序处理运算顺序。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9485BC7-23BA-4789-A81B-8DD7FC405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12" y="3212976"/>
            <a:ext cx="4502596" cy="3384252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altLang="zh-CN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None/>
            </a:pP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var </a:t>
            </a:r>
            <a:r>
              <a:rPr lang="en-US" altLang="zh-CN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temp: integer</a:t>
            </a: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None/>
            </a:pP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begin</a:t>
            </a:r>
          </a:p>
          <a:p>
            <a:pPr>
              <a:buNone/>
            </a:pP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temp:=term;</a:t>
            </a:r>
          </a:p>
          <a:p>
            <a:pPr>
              <a:buNone/>
            </a:pP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token=+ or token = - do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48EBB45-20D3-4466-B7F1-C40768AE4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948" y="3212976"/>
            <a:ext cx="3960440" cy="3384252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  <a:effectLst/>
          <a:extLst/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>
              <a:lnSpc>
                <a:spcPct val="80000"/>
              </a:lnSpc>
              <a:buNone/>
            </a:pPr>
            <a:r>
              <a:rPr lang="en-US" altLang="zh-CN" b="1" i="1" dirty="0"/>
              <a:t>case token of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b="1" i="1" dirty="0">
                <a:solidFill>
                  <a:srgbClr val="FF0000"/>
                </a:solidFill>
              </a:rPr>
              <a:t>+</a:t>
            </a:r>
            <a:r>
              <a:rPr lang="en-US" altLang="zh-CN" b="1" i="1" dirty="0"/>
              <a:t> : match(+);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b="1" i="1" dirty="0"/>
              <a:t>   </a:t>
            </a:r>
            <a:r>
              <a:rPr lang="en-US" altLang="zh-CN" b="1" i="1" dirty="0">
                <a:solidFill>
                  <a:srgbClr val="FF0000"/>
                </a:solidFill>
              </a:rPr>
              <a:t>temp:=</a:t>
            </a:r>
            <a:r>
              <a:rPr lang="en-US" altLang="zh-CN" b="1" i="1" dirty="0" err="1">
                <a:solidFill>
                  <a:srgbClr val="FF0000"/>
                </a:solidFill>
              </a:rPr>
              <a:t>temp+term</a:t>
            </a:r>
            <a:r>
              <a:rPr lang="en-US" altLang="zh-CN" b="1" i="1" dirty="0">
                <a:solidFill>
                  <a:srgbClr val="FF0000"/>
                </a:solidFill>
              </a:rPr>
              <a:t>;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b="1" i="1" dirty="0">
                <a:solidFill>
                  <a:srgbClr val="FF0000"/>
                </a:solidFill>
              </a:rPr>
              <a:t>- </a:t>
            </a:r>
            <a:r>
              <a:rPr lang="en-US" altLang="zh-CN" b="1" i="1" dirty="0"/>
              <a:t>: match(-);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b="1" i="1" dirty="0"/>
              <a:t>   </a:t>
            </a:r>
            <a:r>
              <a:rPr lang="en-US" altLang="zh-CN" b="1" i="1" dirty="0">
                <a:solidFill>
                  <a:srgbClr val="FF0000"/>
                </a:solidFill>
              </a:rPr>
              <a:t>temp:=temp-term;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b="1" i="1" dirty="0"/>
              <a:t>end case</a:t>
            </a:r>
            <a:r>
              <a:rPr lang="en-US" altLang="zh-CN" sz="2000" b="1" i="1" dirty="0"/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2400" b="1" i="1" dirty="0"/>
              <a:t>end while;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2400" b="1" i="1" dirty="0">
                <a:solidFill>
                  <a:srgbClr val="FF0000"/>
                </a:solidFill>
              </a:rPr>
              <a:t>return temp;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i="1" dirty="0"/>
              <a:t>end exp;</a:t>
            </a:r>
            <a:endParaRPr lang="zh-CN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4096710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80920" cy="792088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</a:pPr>
            <a:r>
              <a:rPr lang="zh-CN" altLang="en-US" dirty="0"/>
              <a:t>思考：如果要实现右结合性呢？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0100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构建语法树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5976664" cy="720080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</a:pPr>
            <a:r>
              <a:rPr lang="zh-CN" altLang="en-US" dirty="0"/>
              <a:t>如何在程序中构建语法树？</a:t>
            </a:r>
            <a:endParaRPr lang="en-US" altLang="zh-CN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9BC55346-501A-43AC-823D-01F3AAE89257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1484784"/>
            <a:ext cx="2119064" cy="1656184"/>
            <a:chOff x="3780" y="1284"/>
            <a:chExt cx="2880" cy="2496"/>
          </a:xfrm>
          <a:solidFill>
            <a:schemeClr val="bg1"/>
          </a:solidFill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963ACA3E-E9EE-4E2E-AA0D-D9A4372E6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0" y="1284"/>
              <a:ext cx="180" cy="312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/>
                <a:t>+</a:t>
              </a:r>
            </a:p>
            <a:p>
              <a:endParaRPr lang="en-US" altLang="zh-CN" sz="4000"/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8F8307BC-E1CA-445F-BF02-AA356034E3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0" y="1596"/>
              <a:ext cx="540" cy="624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973E4BDF-6F8C-4EA4-8AC3-FDED4C160C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40" y="1596"/>
              <a:ext cx="540" cy="624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1596C0D-A865-4929-A25A-17A307B63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2376"/>
              <a:ext cx="180" cy="312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/>
                <a:t>+</a:t>
              </a:r>
            </a:p>
            <a:p>
              <a:endParaRPr lang="en-US" altLang="zh-CN" sz="4000"/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A94C4B70-7AA6-4FDC-97A2-1D841F1F5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" y="2376"/>
              <a:ext cx="180" cy="312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/>
                <a:t>5</a:t>
              </a:r>
            </a:p>
            <a:p>
              <a:endParaRPr lang="en-US" altLang="zh-CN" sz="4000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BF41BE08-06C7-4AD4-8202-F1061C80AB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0" y="2688"/>
              <a:ext cx="540" cy="624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D3945AAF-980C-4F72-95FE-1287AFAC3F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40" y="2688"/>
              <a:ext cx="540" cy="624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088EC2DB-F70A-4022-BFF8-4B9C993F9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" y="3468"/>
              <a:ext cx="180" cy="312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/>
                <a:t>3</a:t>
              </a:r>
            </a:p>
            <a:p>
              <a:endParaRPr lang="en-US" altLang="zh-CN" sz="4000"/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14926827-1324-4C36-B1A4-8077633E1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0" y="3468"/>
              <a:ext cx="180" cy="312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/>
                <a:t>4</a:t>
              </a:r>
            </a:p>
            <a:p>
              <a:endParaRPr lang="en-US" altLang="zh-CN" sz="4000"/>
            </a:p>
          </p:txBody>
        </p:sp>
      </p:grpSp>
      <p:sp>
        <p:nvSpPr>
          <p:cNvPr id="14" name="Rectangle 3">
            <a:extLst>
              <a:ext uri="{FF2B5EF4-FFF2-40B4-BE49-F238E27FC236}">
                <a16:creationId xmlns:a16="http://schemas.microsoft.com/office/drawing/2014/main" id="{28416B51-24BD-4533-A7C8-F7B415019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733" y="2344108"/>
            <a:ext cx="6058343" cy="4114800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altLang="zh-CN" sz="20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zh-CN" sz="2000" i="1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syntaxTree</a:t>
            </a: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var </a:t>
            </a:r>
            <a:r>
              <a:rPr lang="en-US" altLang="zh-CN" sz="20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temp, </a:t>
            </a:r>
            <a:r>
              <a:rPr lang="en-US" altLang="zh-CN" sz="2000" i="1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newtemp</a:t>
            </a:r>
            <a:r>
              <a:rPr lang="en-US" altLang="zh-CN" sz="20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i="1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syntaxTree</a:t>
            </a: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begin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temp:=term</a:t>
            </a: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while token=+ or token = - do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case token of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  <a:r>
              <a:rPr lang="en-US" altLang="zh-CN" sz="2000" i="1" kern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match(+);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       </a:t>
            </a:r>
            <a:r>
              <a:rPr lang="en-US" altLang="zh-CN" sz="20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newtemp</a:t>
            </a: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altLang="zh-CN" sz="2000" i="1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makeOpNode</a:t>
            </a: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(+);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       </a:t>
            </a:r>
            <a:r>
              <a:rPr lang="en-US" altLang="zh-CN" sz="2000" i="1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leftChild</a:t>
            </a: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newtemp</a:t>
            </a: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):=temp;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       </a:t>
            </a:r>
            <a:r>
              <a:rPr lang="en-US" altLang="zh-CN" sz="2000" i="1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rightChild</a:t>
            </a: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newtemp</a:t>
            </a: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):=term;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       temp=</a:t>
            </a:r>
            <a:r>
              <a:rPr lang="en-US" altLang="zh-CN" sz="20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newtemp</a:t>
            </a: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000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8657131-4E0F-4863-A222-001553AD4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741" y="3556384"/>
            <a:ext cx="4248472" cy="3152671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zh-CN" sz="2000" i="1" kern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match(-);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  </a:t>
            </a:r>
            <a:r>
              <a:rPr lang="en-US" altLang="zh-CN" sz="20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newtemp</a:t>
            </a: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altLang="zh-CN" sz="2000" i="1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makeOpNode</a:t>
            </a: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  </a:t>
            </a:r>
            <a:r>
              <a:rPr lang="en-US" altLang="zh-CN" sz="2000" i="1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leftChild</a:t>
            </a: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newtemp</a:t>
            </a: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):=temp;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  </a:t>
            </a:r>
            <a:r>
              <a:rPr lang="en-US" altLang="zh-CN" sz="2000" i="1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rightChild</a:t>
            </a: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newtemp</a:t>
            </a: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):=term;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  temp=</a:t>
            </a:r>
            <a:r>
              <a:rPr lang="en-US" altLang="zh-CN" sz="20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newtemp</a:t>
            </a: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end case;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end while;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temp;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exp;</a:t>
            </a:r>
            <a:endParaRPr lang="zh-CN" altLang="en-US" sz="2000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968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构建语法树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8416B51-24BD-4533-A7C8-F7B415019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9" y="1412776"/>
            <a:ext cx="6702523" cy="3600400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ifstatement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syntaxTree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var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temp:syntaxTree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begin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match(if);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match(();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temp:= 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makeStmtNode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(if);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testChild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(temp):=exp;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match());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thenChild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(temp):=statement;</a:t>
            </a:r>
          </a:p>
          <a:p>
            <a:pPr>
              <a:lnSpc>
                <a:spcPct val="80000"/>
              </a:lnSpc>
              <a:buFontTx/>
              <a:buNone/>
            </a:pP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8657131-4E0F-4863-A222-001553AD4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241" y="2924944"/>
            <a:ext cx="4447213" cy="3281611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token= else then</a:t>
            </a:r>
          </a:p>
          <a:p>
            <a:pPr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match(else);          </a:t>
            </a:r>
          </a:p>
          <a:p>
            <a:pPr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elseChild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(temp):=statement;</a:t>
            </a:r>
          </a:p>
          <a:p>
            <a:pPr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</a:p>
          <a:p>
            <a:pPr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elseChild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(temp):=nil;</a:t>
            </a:r>
          </a:p>
          <a:p>
            <a:pPr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end if;</a:t>
            </a:r>
          </a:p>
          <a:p>
            <a:pPr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ifstatement</a:t>
            </a:r>
            <a:endParaRPr lang="zh-CN" altLang="en-US" sz="2400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7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2C364-6818-43C5-A0A9-3A9B4DD54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EBNF</a:t>
            </a:r>
            <a:r>
              <a:rPr lang="zh-CN" altLang="en-US" dirty="0"/>
              <a:t>和递归下降的局限性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EE6E1-54CB-47F3-919F-1028A0313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851375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几个问题：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如果有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→α</a:t>
            </a:r>
            <a:r>
              <a:rPr lang="zh-CN" altLang="en-US" dirty="0"/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→β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zh-CN" altLang="en-US" dirty="0"/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都是非终结符，现在的方法能处理吗？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如果有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</a:t>
            </a:r>
            <a:r>
              <a:rPr lang="en-US" altLang="zh-CN" dirty="0">
                <a:solidFill>
                  <a:srgbClr val="FF3300"/>
                </a:solidFill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dirty="0">
                <a:solidFill>
                  <a:srgbClr val="FF3300"/>
                </a:solidFill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，现在的方法能处理吗？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29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自顶向下的分析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345812"/>
            <a:ext cx="8352928" cy="5253473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自顶向下</a:t>
            </a:r>
            <a:r>
              <a:rPr lang="en-US" altLang="zh-CN" sz="2400" dirty="0">
                <a:solidFill>
                  <a:srgbClr val="FF0000"/>
                </a:solidFill>
              </a:rPr>
              <a:t>(top-down)</a:t>
            </a:r>
            <a:r>
              <a:rPr lang="zh-CN" altLang="en-US" sz="2400" dirty="0"/>
              <a:t>的分析算法通过在</a:t>
            </a:r>
            <a:r>
              <a:rPr lang="zh-CN" altLang="en-US" sz="2400" dirty="0">
                <a:solidFill>
                  <a:srgbClr val="FF0000"/>
                </a:solidFill>
              </a:rPr>
              <a:t>最左推导</a:t>
            </a:r>
            <a:r>
              <a:rPr lang="zh-CN" altLang="en-US" sz="2400" dirty="0"/>
              <a:t>中描述出来的各个步骤来分析记号串的输入，这意味着分析是从语法树的根节点开始向叶子节点进行的推导。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主要分为两类：</a:t>
            </a:r>
            <a:endParaRPr lang="en-US" altLang="zh-CN" sz="24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回溯分析程序</a:t>
            </a:r>
            <a:r>
              <a:rPr lang="en-US" altLang="zh-CN" sz="2400" dirty="0"/>
              <a:t>(backtracking parser)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预测分析程序</a:t>
            </a:r>
            <a:r>
              <a:rPr lang="en-US" altLang="zh-CN" sz="2400" dirty="0"/>
              <a:t>(predictive parser)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回溯分析比预测分析强大，但通常都非常慢，对构造实际的编译器并不合适。本章介绍的都是预测分析方法。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自顶向下的分析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345812"/>
            <a:ext cx="8352928" cy="5253473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接下来要介绍的预测分析方法有两种：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递归下降分析</a:t>
            </a:r>
            <a:r>
              <a:rPr lang="en-US" altLang="zh-CN" dirty="0"/>
              <a:t>(recursive-decent </a:t>
            </a:r>
            <a:r>
              <a:rPr lang="en-US" altLang="zh-CN" dirty="0" err="1"/>
              <a:t>pasering</a:t>
            </a:r>
            <a:r>
              <a:rPr lang="en-US" altLang="zh-CN" dirty="0"/>
              <a:t>)</a:t>
            </a:r>
            <a:r>
              <a:rPr lang="zh-CN" altLang="en-US" dirty="0"/>
              <a:t>：适合手工构造分析程序。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LL(1)</a:t>
            </a:r>
            <a:r>
              <a:rPr lang="zh-CN" altLang="en-US" dirty="0">
                <a:solidFill>
                  <a:srgbClr val="FF0000"/>
                </a:solidFill>
              </a:rPr>
              <a:t>分析</a:t>
            </a:r>
            <a:r>
              <a:rPr lang="en-US" altLang="zh-CN" dirty="0"/>
              <a:t>(LL(1) </a:t>
            </a:r>
            <a:r>
              <a:rPr lang="en-US" altLang="zh-CN" dirty="0" err="1"/>
              <a:t>pasering</a:t>
            </a:r>
            <a:r>
              <a:rPr lang="en-US" altLang="zh-CN" dirty="0"/>
              <a:t>)</a:t>
            </a:r>
            <a:r>
              <a:rPr lang="zh-CN" altLang="en-US" dirty="0"/>
              <a:t>：带有显式栈的分析方法。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90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递归下降分析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412" y="1340768"/>
            <a:ext cx="8784976" cy="5256584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递归下降分析</a:t>
            </a:r>
            <a:r>
              <a:rPr lang="zh-CN" altLang="en-US" dirty="0"/>
              <a:t>的概念极为简单：</a:t>
            </a:r>
            <a:r>
              <a:rPr lang="zh-CN" altLang="en-US" dirty="0">
                <a:solidFill>
                  <a:srgbClr val="FF0000"/>
                </a:solidFill>
              </a:rPr>
              <a:t>将一个非终结符的文法规则看作是识别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的一个过程的定义</a:t>
            </a:r>
            <a:r>
              <a:rPr lang="zh-CN" altLang="en-US" dirty="0"/>
              <a:t>。</a:t>
            </a:r>
            <a:endParaRPr lang="en-US" altLang="zh-CN" dirty="0"/>
          </a:p>
          <a:p>
            <a:pPr marL="609600" indent="-609600" eaLnBrk="1" hangingPunct="1">
              <a:lnSpc>
                <a:spcPct val="150000"/>
              </a:lnSpc>
            </a:pPr>
            <a:r>
              <a:rPr lang="en-US" altLang="zh-CN" dirty="0"/>
              <a:t>A</a:t>
            </a:r>
            <a:r>
              <a:rPr lang="zh-CN" altLang="en-US" dirty="0"/>
              <a:t>的文法规则的右侧描述了这个过程的代码结构：</a:t>
            </a:r>
            <a:endParaRPr lang="en-US" altLang="zh-CN" dirty="0"/>
          </a:p>
          <a:p>
            <a:pPr marL="1009650" lvl="1" indent="-609600" eaLnBrk="1" hangingPunct="1">
              <a:lnSpc>
                <a:spcPct val="150000"/>
              </a:lnSpc>
            </a:pPr>
            <a:r>
              <a:rPr lang="zh-CN" altLang="en-US" dirty="0"/>
              <a:t>终结符对应着输入匹配的检查</a:t>
            </a:r>
            <a:endParaRPr lang="en-US" altLang="zh-CN" dirty="0"/>
          </a:p>
          <a:p>
            <a:pPr marL="1009650" lvl="1" indent="-609600" eaLnBrk="1" hangingPunct="1">
              <a:lnSpc>
                <a:spcPct val="150000"/>
              </a:lnSpc>
            </a:pPr>
            <a:r>
              <a:rPr lang="zh-CN" altLang="en-US" dirty="0"/>
              <a:t>非终结符对应着相应实现过程的调用</a:t>
            </a:r>
            <a:endParaRPr lang="en-US" altLang="zh-CN" dirty="0"/>
          </a:p>
          <a:p>
            <a:pPr marL="1009650" lvl="1" indent="-609600" eaLnBrk="1" hangingPunct="1">
              <a:lnSpc>
                <a:spcPct val="150000"/>
              </a:lnSpc>
            </a:pPr>
            <a:r>
              <a:rPr lang="zh-CN" altLang="en-US" dirty="0"/>
              <a:t>选择对应着代码中的</a:t>
            </a:r>
            <a:r>
              <a:rPr lang="en-US" altLang="zh-CN" dirty="0"/>
              <a:t>case</a:t>
            </a:r>
            <a:r>
              <a:rPr lang="zh-CN" altLang="en-US" dirty="0"/>
              <a:t>或者</a:t>
            </a:r>
            <a:r>
              <a:rPr lang="en-US" altLang="zh-CN" dirty="0"/>
              <a:t>if</a:t>
            </a:r>
            <a:r>
              <a:rPr lang="zh-CN" altLang="en-US" dirty="0"/>
              <a:t>结构。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09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96752"/>
            <a:ext cx="5006652" cy="2520280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算术表达式文法</a:t>
            </a:r>
            <a:r>
              <a:rPr lang="en-US" altLang="zh-CN" sz="2400" dirty="0"/>
              <a:t>:</a:t>
            </a:r>
            <a:endParaRPr lang="en-US" altLang="zh-CN" sz="2400" i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 → exp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addop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∣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addop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+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∣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→ term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mulop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factor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∣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factor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mulop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 →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∣ number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0550" indent="-533400" eaLnBrk="1" hangingPunct="1"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FA78D8-8BF7-4360-865A-5704B222E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1196752"/>
            <a:ext cx="3456384" cy="3960440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case </a:t>
            </a:r>
            <a:r>
              <a:rPr lang="en-US" altLang="zh-CN" sz="2400" kern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( :  </a:t>
            </a:r>
            <a:r>
              <a:rPr lang="en-US" altLang="zh-CN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kern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kern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number: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kern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</a:t>
            </a: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end case;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zh-CN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B91196B-CBCC-4435-A4E2-98365699B51D}"/>
              </a:ext>
            </a:extLst>
          </p:cNvPr>
          <p:cNvSpPr txBox="1">
            <a:spLocks/>
          </p:cNvSpPr>
          <p:nvPr/>
        </p:nvSpPr>
        <p:spPr bwMode="auto">
          <a:xfrm>
            <a:off x="179512" y="3914800"/>
            <a:ext cx="5006652" cy="2826568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expectedToken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 =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expectedToken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  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400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getToken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end if;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match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7E28D0F-2179-4F00-8CAE-C75101162F71}"/>
              </a:ext>
            </a:extLst>
          </p:cNvPr>
          <p:cNvSpPr txBox="1">
            <a:spLocks/>
          </p:cNvSpPr>
          <p:nvPr/>
        </p:nvSpPr>
        <p:spPr bwMode="auto">
          <a:xfrm>
            <a:off x="5501720" y="5373216"/>
            <a:ext cx="3462768" cy="1368152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kern="0" dirty="0"/>
              <a:t>token</a:t>
            </a:r>
            <a:r>
              <a:rPr lang="zh-CN" altLang="en-US" sz="2400" kern="0" dirty="0"/>
              <a:t>里面存放的是下一个待分析记号。</a:t>
            </a:r>
          </a:p>
        </p:txBody>
      </p:sp>
    </p:spTree>
    <p:extLst>
      <p:ext uri="{BB962C8B-B14F-4D97-AF65-F5344CB8AC3E}">
        <p14:creationId xmlns:p14="http://schemas.microsoft.com/office/powerpoint/2010/main" val="302939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D4B8008-A0C8-4C55-AC02-6E1533D4F774}"/>
              </a:ext>
            </a:extLst>
          </p:cNvPr>
          <p:cNvSpPr txBox="1">
            <a:spLocks/>
          </p:cNvSpPr>
          <p:nvPr/>
        </p:nvSpPr>
        <p:spPr bwMode="auto">
          <a:xfrm>
            <a:off x="179512" y="1340768"/>
            <a:ext cx="5472608" cy="3168352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kern="0" dirty="0"/>
              <a:t>思考能不能用同样的方法写出</a:t>
            </a:r>
            <a:r>
              <a:rPr lang="en-US" altLang="zh-CN" sz="2400" kern="0" dirty="0"/>
              <a:t>term</a:t>
            </a:r>
            <a:r>
              <a:rPr lang="zh-CN" altLang="en-US" sz="2400" kern="0" dirty="0"/>
              <a:t>的识别过程？</a:t>
            </a:r>
            <a:endParaRPr lang="en-US" altLang="zh-CN" sz="2400" i="1" kern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 → exp </a:t>
            </a:r>
            <a:r>
              <a:rPr lang="en-US" altLang="zh-CN" sz="24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addop</a:t>
            </a: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en-US" altLang="zh-CN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∣</a:t>
            </a:r>
            <a:r>
              <a:rPr lang="en-US" altLang="zh-CN" sz="24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endParaRPr lang="en-US" altLang="zh-CN" sz="2400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addop</a:t>
            </a: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+ 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∣</a:t>
            </a: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→ term </a:t>
            </a:r>
            <a:r>
              <a:rPr lang="en-US" altLang="zh-CN" sz="2400" i="1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mulop</a:t>
            </a:r>
            <a:r>
              <a:rPr lang="en-US" altLang="zh-CN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factor 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∣</a:t>
            </a:r>
            <a:r>
              <a:rPr lang="en-US" altLang="zh-CN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factor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mulop</a:t>
            </a: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→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∣ number</a:t>
            </a:r>
            <a:endParaRPr lang="zh-CN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2EE793A-F268-4697-908C-D5B58379F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136" y="1340768"/>
            <a:ext cx="2952328" cy="4104456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  ……?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zh-CN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i="1" kern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i="1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mulop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i="1" kern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error;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end case;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term ;</a:t>
            </a:r>
            <a:endParaRPr lang="zh-CN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710708C-4E41-4144-ABE1-D2AD807C24B1}"/>
              </a:ext>
            </a:extLst>
          </p:cNvPr>
          <p:cNvSpPr txBox="1">
            <a:spLocks/>
          </p:cNvSpPr>
          <p:nvPr/>
        </p:nvSpPr>
        <p:spPr bwMode="auto">
          <a:xfrm>
            <a:off x="179512" y="4653136"/>
            <a:ext cx="5472608" cy="1368152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kern="0" dirty="0"/>
              <a:t>if</a:t>
            </a:r>
            <a:r>
              <a:rPr lang="zh-CN" altLang="en-US" sz="2400" kern="0" dirty="0"/>
              <a:t>的判断条件怎么设置？</a:t>
            </a:r>
            <a:endParaRPr lang="en-US" altLang="zh-CN" sz="2400" kern="0" dirty="0"/>
          </a:p>
          <a:p>
            <a:pPr>
              <a:lnSpc>
                <a:spcPct val="150000"/>
              </a:lnSpc>
            </a:pPr>
            <a:r>
              <a:rPr lang="zh-CN" altLang="en-US" sz="2400" kern="0" dirty="0"/>
              <a:t>如果条件设好是不是就能正常工作？</a:t>
            </a:r>
          </a:p>
        </p:txBody>
      </p:sp>
    </p:spTree>
    <p:extLst>
      <p:ext uri="{BB962C8B-B14F-4D97-AF65-F5344CB8AC3E}">
        <p14:creationId xmlns:p14="http://schemas.microsoft.com/office/powerpoint/2010/main" val="57468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BCB229E-5BEA-4809-B78C-A4A100569A93}"/>
              </a:ext>
            </a:extLst>
          </p:cNvPr>
          <p:cNvSpPr txBox="1">
            <a:spLocks/>
          </p:cNvSpPr>
          <p:nvPr/>
        </p:nvSpPr>
        <p:spPr bwMode="auto">
          <a:xfrm>
            <a:off x="609600" y="1412776"/>
            <a:ext cx="7704856" cy="2088232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kern="0" dirty="0"/>
              <a:t>需要使用</a:t>
            </a:r>
            <a:r>
              <a:rPr lang="en-US" altLang="zh-CN" sz="2400" kern="0" dirty="0"/>
              <a:t>EBNF</a:t>
            </a:r>
            <a:r>
              <a:rPr lang="zh-CN" altLang="en-US" sz="2400" kern="0" dirty="0"/>
              <a:t>对文法进行改写</a:t>
            </a:r>
            <a:endParaRPr lang="en-US" altLang="zh-CN" sz="2400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term → term </a:t>
            </a:r>
            <a:r>
              <a:rPr lang="en-US" altLang="zh-CN" sz="2400" i="1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mulop</a:t>
            </a:r>
            <a:r>
              <a:rPr lang="en-US" altLang="zh-CN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factor 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∣</a:t>
            </a:r>
            <a:r>
              <a:rPr lang="en-US" altLang="zh-CN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factor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term → factor {</a:t>
            </a:r>
            <a:r>
              <a:rPr lang="en-US" altLang="zh-CN" sz="2400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mulop</a:t>
            </a:r>
            <a:r>
              <a:rPr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factor}</a:t>
            </a:r>
          </a:p>
          <a:p>
            <a:pPr eaLnBrk="1" hangingPunct="1">
              <a:lnSpc>
                <a:spcPct val="150000"/>
              </a:lnSpc>
            </a:pPr>
            <a:endParaRPr lang="en-US" altLang="zh-CN" sz="2400" i="1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头: 右弧形 6">
            <a:extLst>
              <a:ext uri="{FF2B5EF4-FFF2-40B4-BE49-F238E27FC236}">
                <a16:creationId xmlns:a16="http://schemas.microsoft.com/office/drawing/2014/main" id="{FB946692-1D41-4DD4-AF2B-CDF1E370CE1A}"/>
              </a:ext>
            </a:extLst>
          </p:cNvPr>
          <p:cNvSpPr/>
          <p:nvPr/>
        </p:nvSpPr>
        <p:spPr bwMode="auto">
          <a:xfrm>
            <a:off x="6156176" y="2348880"/>
            <a:ext cx="648072" cy="792088"/>
          </a:xfrm>
          <a:prstGeom prst="curvedLeftArrow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156516-B98B-4C85-9E9C-FF68FA088F66}"/>
              </a:ext>
            </a:extLst>
          </p:cNvPr>
          <p:cNvSpPr/>
          <p:nvPr/>
        </p:nvSpPr>
        <p:spPr>
          <a:xfrm>
            <a:off x="609600" y="3645024"/>
            <a:ext cx="3818384" cy="3046988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procedure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begin</a:t>
            </a:r>
          </a:p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while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</a:p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(token);</a:t>
            </a:r>
          </a:p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end while;</a:t>
            </a:r>
          </a:p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end exp;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7394B97-C608-4C47-9E5A-298E0519466D}"/>
              </a:ext>
            </a:extLst>
          </p:cNvPr>
          <p:cNvSpPr/>
          <p:nvPr/>
        </p:nvSpPr>
        <p:spPr>
          <a:xfrm>
            <a:off x="4620593" y="3631534"/>
            <a:ext cx="3693863" cy="3060478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+mn-lt"/>
                <a:ea typeface="+mn-ea"/>
                <a:cs typeface="Times New Roman" panose="02020603050405020304" pitchFamily="18" charset="0"/>
              </a:rPr>
              <a:t>通过改写消除左递归</a:t>
            </a:r>
            <a:endParaRPr lang="en-US" altLang="zh-CN" sz="2400" b="1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+mn-lt"/>
                <a:ea typeface="+mn-ea"/>
                <a:cs typeface="Times New Roman" panose="02020603050405020304" pitchFamily="18" charset="0"/>
              </a:rPr>
              <a:t>重复用循环语句实现</a:t>
            </a:r>
            <a:endParaRPr lang="en-US" altLang="zh-CN" sz="2400" b="1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latin typeface="+mn-lt"/>
                <a:ea typeface="+mn-ea"/>
                <a:cs typeface="Times New Roman" panose="02020603050405020304" pitchFamily="18" charset="0"/>
              </a:rPr>
              <a:t>mulop</a:t>
            </a:r>
            <a:r>
              <a:rPr lang="zh-CN" altLang="en-US" sz="2400" b="1" dirty="0">
                <a:latin typeface="+mn-lt"/>
                <a:ea typeface="+mn-ea"/>
                <a:cs typeface="Times New Roman" panose="02020603050405020304" pitchFamily="18" charset="0"/>
              </a:rPr>
              <a:t>因为只含一个终结符因此处理过程合并到</a:t>
            </a:r>
            <a:r>
              <a:rPr lang="en-US" altLang="zh-CN" sz="2400" b="1" dirty="0">
                <a:latin typeface="+mn-lt"/>
                <a:ea typeface="+mn-ea"/>
                <a:cs typeface="Times New Roman" panose="02020603050405020304" pitchFamily="18" charset="0"/>
              </a:rPr>
              <a:t>term</a:t>
            </a:r>
            <a:r>
              <a:rPr lang="zh-CN" altLang="en-US" sz="2400" b="1" dirty="0">
                <a:latin typeface="+mn-lt"/>
                <a:ea typeface="+mn-ea"/>
                <a:cs typeface="Times New Roman" panose="02020603050405020304" pitchFamily="18" charset="0"/>
              </a:rPr>
              <a:t>当中。</a:t>
            </a:r>
            <a:endParaRPr lang="en-US" altLang="zh-CN" sz="2400" b="1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77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13CE654-2490-443F-89B9-8D0EF7881784}"/>
              </a:ext>
            </a:extLst>
          </p:cNvPr>
          <p:cNvSpPr txBox="1">
            <a:spLocks/>
          </p:cNvSpPr>
          <p:nvPr/>
        </p:nvSpPr>
        <p:spPr bwMode="auto">
          <a:xfrm>
            <a:off x="1257672" y="1318116"/>
            <a:ext cx="6770712" cy="2088232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kern="0" dirty="0"/>
              <a:t>需要使用</a:t>
            </a:r>
            <a:r>
              <a:rPr lang="en-US" altLang="zh-CN" sz="2400" kern="0" dirty="0"/>
              <a:t>EBNF</a:t>
            </a:r>
            <a:r>
              <a:rPr lang="zh-CN" altLang="en-US" sz="2400" kern="0" dirty="0"/>
              <a:t>对文法进行改写</a:t>
            </a:r>
            <a:endParaRPr lang="en-US" altLang="zh-CN" sz="2400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exp → exp </a:t>
            </a:r>
            <a:r>
              <a:rPr lang="en-US" altLang="zh-CN" sz="2400" i="1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addlop</a:t>
            </a:r>
            <a:r>
              <a:rPr lang="en-US" altLang="zh-CN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term 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∣</a:t>
            </a:r>
            <a:r>
              <a:rPr lang="en-US" altLang="zh-CN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term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exp → term {</a:t>
            </a:r>
            <a:r>
              <a:rPr lang="en-US" altLang="zh-CN" sz="2400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addlop</a:t>
            </a:r>
            <a:r>
              <a:rPr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term}</a:t>
            </a:r>
          </a:p>
          <a:p>
            <a:pPr eaLnBrk="1" hangingPunct="1">
              <a:lnSpc>
                <a:spcPct val="150000"/>
              </a:lnSpc>
            </a:pPr>
            <a:endParaRPr lang="en-US" altLang="zh-CN" sz="2400" i="1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头: 右弧形 6">
            <a:extLst>
              <a:ext uri="{FF2B5EF4-FFF2-40B4-BE49-F238E27FC236}">
                <a16:creationId xmlns:a16="http://schemas.microsoft.com/office/drawing/2014/main" id="{1351AF89-0889-4590-B644-A83086503A27}"/>
              </a:ext>
            </a:extLst>
          </p:cNvPr>
          <p:cNvSpPr/>
          <p:nvPr/>
        </p:nvSpPr>
        <p:spPr bwMode="auto">
          <a:xfrm>
            <a:off x="6804248" y="2254220"/>
            <a:ext cx="648072" cy="792088"/>
          </a:xfrm>
          <a:prstGeom prst="curvedLeftArrow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C8B92A-CADC-48CD-A7B6-AA4B021CC672}"/>
              </a:ext>
            </a:extLst>
          </p:cNvPr>
          <p:cNvSpPr/>
          <p:nvPr/>
        </p:nvSpPr>
        <p:spPr>
          <a:xfrm>
            <a:off x="1257672" y="3550364"/>
            <a:ext cx="6770712" cy="3046988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procedure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begin</a:t>
            </a:r>
          </a:p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while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or -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</a:p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(token);</a:t>
            </a:r>
          </a:p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end while;</a:t>
            </a:r>
          </a:p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end exp;</a:t>
            </a:r>
          </a:p>
        </p:txBody>
      </p:sp>
    </p:spTree>
    <p:extLst>
      <p:ext uri="{BB962C8B-B14F-4D97-AF65-F5344CB8AC3E}">
        <p14:creationId xmlns:p14="http://schemas.microsoft.com/office/powerpoint/2010/main" val="50443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13CE654-2490-443F-89B9-8D0EF7881784}"/>
              </a:ext>
            </a:extLst>
          </p:cNvPr>
          <p:cNvSpPr txBox="1">
            <a:spLocks/>
          </p:cNvSpPr>
          <p:nvPr/>
        </p:nvSpPr>
        <p:spPr bwMode="auto">
          <a:xfrm>
            <a:off x="323528" y="1318116"/>
            <a:ext cx="8568952" cy="1750844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kern="0" dirty="0"/>
              <a:t>再来考虑</a:t>
            </a:r>
            <a:r>
              <a:rPr lang="en-US" altLang="zh-CN" sz="2400" kern="0" dirty="0"/>
              <a:t>if</a:t>
            </a:r>
            <a:r>
              <a:rPr lang="zh-CN" altLang="en-US" sz="2400" kern="0" dirty="0"/>
              <a:t>语句的文法</a:t>
            </a:r>
            <a:endParaRPr lang="en-US" altLang="zh-CN" sz="2400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if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∣ if (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else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 eaLnBrk="1" hangingPunct="1">
              <a:lnSpc>
                <a:spcPct val="150000"/>
              </a:lnSpc>
            </a:pPr>
            <a:endParaRPr lang="en-US" altLang="zh-CN" sz="2400" i="1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C8B92A-CADC-48CD-A7B6-AA4B021CC672}"/>
              </a:ext>
            </a:extLst>
          </p:cNvPr>
          <p:cNvSpPr/>
          <p:nvPr/>
        </p:nvSpPr>
        <p:spPr>
          <a:xfrm>
            <a:off x="323528" y="3220081"/>
            <a:ext cx="5184576" cy="3416320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procedure </a:t>
            </a:r>
            <a:r>
              <a:rPr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ifstmt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begin</a:t>
            </a:r>
          </a:p>
          <a:p>
            <a:pPr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     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          </a:t>
            </a:r>
          </a:p>
          <a:p>
            <a:pPr>
              <a:buFontTx/>
              <a:buNone/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exp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       </a:t>
            </a:r>
          </a:p>
          <a:p>
            <a:pPr>
              <a:buFontTx/>
              <a:buNone/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statement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if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</a:t>
            </a:r>
          </a:p>
          <a:p>
            <a:pPr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   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end if;</a:t>
            </a:r>
          </a:p>
          <a:p>
            <a:pPr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end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ifstmt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6F1E68A-8917-4242-BE8C-68DD273D9FBF}"/>
              </a:ext>
            </a:extLst>
          </p:cNvPr>
          <p:cNvSpPr/>
          <p:nvPr/>
        </p:nvSpPr>
        <p:spPr>
          <a:xfrm>
            <a:off x="5720702" y="3218084"/>
            <a:ext cx="3099770" cy="3416320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+mn-lt"/>
                <a:ea typeface="+mn-ea"/>
                <a:cs typeface="Times New Roman" panose="02020603050405020304" pitchFamily="18" charset="0"/>
              </a:rPr>
              <a:t>思考：这个文法是一个二义性文法，这样写程序对吗？</a:t>
            </a:r>
            <a:endParaRPr lang="en-US" altLang="zh-CN" sz="2400" b="1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EBNF:</a:t>
            </a:r>
          </a:p>
          <a:p>
            <a:pPr eaLnBrk="1" hangingPunct="1"/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</a:t>
            </a: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if ( exp ) statement 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statement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zh-CN" sz="2400" b="1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37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主题4">
  <a:themeElements>
    <a:clrScheme name="">
      <a:dk1>
        <a:srgbClr val="000000"/>
      </a:dk1>
      <a:lt1>
        <a:srgbClr val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FFFFFF"/>
      </a:accent3>
      <a:accent4>
        <a:srgbClr val="000000"/>
      </a:accent4>
      <a:accent5>
        <a:srgbClr val="D8AFB9"/>
      </a:accent5>
      <a:accent6>
        <a:srgbClr val="9B5CA9"/>
      </a:accent6>
      <a:hlink>
        <a:srgbClr val="FFDE66"/>
      </a:hlink>
      <a:folHlink>
        <a:srgbClr val="D490C5"/>
      </a:folHlink>
    </a:clrScheme>
    <a:fontScheme name="1_3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3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主题4</Template>
  <TotalTime>5314</TotalTime>
  <Words>824</Words>
  <Application>Microsoft Office PowerPoint</Application>
  <PresentationFormat>全屏显示(4:3)</PresentationFormat>
  <Paragraphs>174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Verdana</vt:lpstr>
      <vt:lpstr>Wingdings</vt:lpstr>
      <vt:lpstr>主题4</vt:lpstr>
      <vt:lpstr>第四章 自顶向下的分析</vt:lpstr>
      <vt:lpstr>自顶向下的分析</vt:lpstr>
      <vt:lpstr>自顶向下的分析</vt:lpstr>
      <vt:lpstr>递归下降分析</vt:lpstr>
      <vt:lpstr>示例</vt:lpstr>
      <vt:lpstr>示例</vt:lpstr>
      <vt:lpstr>示例</vt:lpstr>
      <vt:lpstr>示例</vt:lpstr>
      <vt:lpstr>示例</vt:lpstr>
      <vt:lpstr>示例</vt:lpstr>
      <vt:lpstr>示例</vt:lpstr>
      <vt:lpstr>构建语法树</vt:lpstr>
      <vt:lpstr>构建语法树</vt:lpstr>
      <vt:lpstr>EBNF和递归下降的局限性</vt:lpstr>
    </vt:vector>
  </TitlesOfParts>
  <Company>csit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wt</dc:creator>
  <cp:lastModifiedBy>薇 潘</cp:lastModifiedBy>
  <cp:revision>381</cp:revision>
  <dcterms:created xsi:type="dcterms:W3CDTF">1999-05-10T08:46:26Z</dcterms:created>
  <dcterms:modified xsi:type="dcterms:W3CDTF">2019-04-21T04:08:31Z</dcterms:modified>
</cp:coreProperties>
</file>