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9"/>
  </p:notesMasterIdLst>
  <p:handoutMasterIdLst>
    <p:handoutMasterId r:id="rId40"/>
  </p:handoutMasterIdLst>
  <p:sldIdLst>
    <p:sldId id="393" r:id="rId2"/>
    <p:sldId id="257" r:id="rId3"/>
    <p:sldId id="409" r:id="rId4"/>
    <p:sldId id="394" r:id="rId5"/>
    <p:sldId id="396" r:id="rId6"/>
    <p:sldId id="411" r:id="rId7"/>
    <p:sldId id="415" r:id="rId8"/>
    <p:sldId id="416" r:id="rId9"/>
    <p:sldId id="417" r:id="rId10"/>
    <p:sldId id="444" r:id="rId11"/>
    <p:sldId id="418" r:id="rId12"/>
    <p:sldId id="419" r:id="rId13"/>
    <p:sldId id="420" r:id="rId14"/>
    <p:sldId id="421" r:id="rId15"/>
    <p:sldId id="422" r:id="rId16"/>
    <p:sldId id="412" r:id="rId17"/>
    <p:sldId id="423" r:id="rId18"/>
    <p:sldId id="424" r:id="rId19"/>
    <p:sldId id="425" r:id="rId20"/>
    <p:sldId id="426" r:id="rId21"/>
    <p:sldId id="428" r:id="rId22"/>
    <p:sldId id="427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8" r:id="rId32"/>
    <p:sldId id="437" r:id="rId33"/>
    <p:sldId id="439" r:id="rId34"/>
    <p:sldId id="440" r:id="rId35"/>
    <p:sldId id="441" r:id="rId36"/>
    <p:sldId id="442" r:id="rId37"/>
    <p:sldId id="443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FFCC99"/>
    <a:srgbClr val="CCCCFF"/>
    <a:srgbClr val="9999FF"/>
    <a:srgbClr val="FFFF99"/>
    <a:srgbClr val="3366CC"/>
    <a:srgbClr val="339933"/>
    <a:srgbClr val="3217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5468" autoAdjust="0"/>
  </p:normalViewPr>
  <p:slideViewPr>
    <p:cSldViewPr>
      <p:cViewPr varScale="1">
        <p:scale>
          <a:sx n="83" d="100"/>
          <a:sy n="83" d="100"/>
        </p:scale>
        <p:origin x="981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4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365625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196975"/>
            <a:ext cx="7772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第四章 自顶向下的分析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64-6818-43C5-A0A9-3A9B4DD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412776"/>
                <a:ext cx="8229600" cy="4851375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设有文法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endParaRPr lang="en-US" altLang="zh-CN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𝒂𝒂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𝒂𝑩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𝑩𝒂</m:t>
                      </m:r>
                    </m:oMath>
                  </m:oMathPara>
                </a14:m>
                <a:endParaRPr lang="en-US" altLang="zh-CN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请构造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LL(1)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分析表。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412776"/>
                <a:ext cx="8229600" cy="4851375"/>
              </a:xfrm>
              <a:blipFill>
                <a:blip r:embed="rId2"/>
                <a:stretch>
                  <a:fillRect l="-118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49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493779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LL(1)</a:t>
            </a:r>
            <a:r>
              <a:rPr lang="zh-CN" altLang="en-US" sz="2400" dirty="0"/>
              <a:t>文法的定义：如果一个文法</a:t>
            </a:r>
            <a:r>
              <a:rPr lang="en-US" altLang="zh-CN" sz="2400" dirty="0"/>
              <a:t>G</a:t>
            </a:r>
            <a:r>
              <a:rPr lang="zh-CN" altLang="en-US" sz="2400" dirty="0"/>
              <a:t>，由它构造的</a:t>
            </a:r>
            <a:r>
              <a:rPr lang="en-US" altLang="zh-CN" sz="2400" dirty="0"/>
              <a:t>LL(1)</a:t>
            </a:r>
            <a:r>
              <a:rPr lang="zh-CN" altLang="en-US" sz="2400" dirty="0"/>
              <a:t>分析表中的每个子项中</a:t>
            </a:r>
            <a:r>
              <a:rPr lang="zh-CN" altLang="en-US" sz="2400" dirty="0">
                <a:solidFill>
                  <a:srgbClr val="FF0000"/>
                </a:solidFill>
              </a:rPr>
              <a:t>最多只含一个产生式</a:t>
            </a:r>
            <a:r>
              <a:rPr lang="zh-CN" altLang="en-US" sz="2400" dirty="0"/>
              <a:t>，那么它就是</a:t>
            </a:r>
            <a:r>
              <a:rPr lang="en-US" altLang="zh-CN" sz="2400" dirty="0"/>
              <a:t>LL(1)</a:t>
            </a:r>
            <a:r>
              <a:rPr lang="zh-CN" altLang="en-US" sz="2400" dirty="0"/>
              <a:t>文法。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思考：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如果某个格子里面没有产生式是什么情况？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如果某个格子含</a:t>
            </a:r>
            <a:r>
              <a:rPr lang="en-US" altLang="zh-CN" sz="2400" dirty="0"/>
              <a:t>2</a:t>
            </a:r>
            <a:r>
              <a:rPr lang="zh-CN" altLang="en-US" sz="2400" dirty="0"/>
              <a:t>个产生式是什么情况？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LL(1)</a:t>
            </a:r>
            <a:r>
              <a:rPr lang="zh-CN" altLang="en-US" sz="2400" dirty="0"/>
              <a:t>文法能不能有二义性？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192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32859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symbol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of the parsing stack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of the parsing stack ≠ $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input token ≠ $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top of the parsing stack  =  terminal a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input token = a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 match *)</a:t>
            </a: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parsing stack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if 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of the parsing stack =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non-terminal A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input token =  terminal a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table entry M[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contains production A→X1X2…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 generate *)</a:t>
            </a: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parsing stack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i:=n </a:t>
            </a:r>
            <a:r>
              <a:rPr lang="en-US" altLang="zh-CN" sz="1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parsing stack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top of the parsing stack = $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input token = $  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4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3989" y="1412777"/>
            <a:ext cx="4501144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if-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other</a:t>
            </a:r>
          </a:p>
          <a:p>
            <a:pPr marL="0" lvl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statement else-part</a:t>
            </a:r>
          </a:p>
          <a:p>
            <a:pPr marL="0" lvl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else-part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else statement | ε</a:t>
            </a:r>
          </a:p>
          <a:p>
            <a:pPr marL="0" lvl="1"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0 | 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2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155333"/>
              </p:ext>
            </p:extLst>
          </p:nvPr>
        </p:nvGraphicFramePr>
        <p:xfrm>
          <a:off x="181155" y="2852936"/>
          <a:ext cx="8781689" cy="3622592"/>
        </p:xfrm>
        <a:graphic>
          <a:graphicData uri="http://schemas.openxmlformats.org/drawingml/2006/table">
            <a:tbl>
              <a:tblPr/>
              <a:tblGrid>
                <a:gridCol w="116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1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2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M[N,T]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9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statement → if-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stmt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statement → 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58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if-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stmt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if-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stmt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→ if 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 statement else-part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else-part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else-part → else statement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else-part→ε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else-part→ε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45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exp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exp→0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exp→1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1412777"/>
            <a:ext cx="4104456" cy="13192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请给出右侧文法的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LL(1)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分析表。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3285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分析对二义性的处理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32859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M[else-part, else]</a:t>
            </a:r>
            <a:r>
              <a:rPr lang="zh-CN" altLang="en-US" sz="2400" dirty="0"/>
              <a:t>里面有两项产生式，对应着悬挂</a:t>
            </a:r>
            <a:r>
              <a:rPr lang="en-US" altLang="zh-CN" sz="2400" dirty="0"/>
              <a:t>else</a:t>
            </a:r>
            <a:r>
              <a:rPr lang="zh-CN" altLang="en-US" sz="2400" dirty="0"/>
              <a:t>问题产生的二义性。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else-part → else statement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else-part →ε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事实上</a:t>
            </a:r>
            <a:r>
              <a:rPr lang="zh-CN" altLang="en-US" sz="2400" dirty="0">
                <a:solidFill>
                  <a:srgbClr val="FF0000"/>
                </a:solidFill>
              </a:rPr>
              <a:t>第一条对应</a:t>
            </a:r>
            <a:r>
              <a:rPr lang="en-US" altLang="zh-CN" sz="2400" dirty="0">
                <a:solidFill>
                  <a:srgbClr val="FF0000"/>
                </a:solidFill>
              </a:rPr>
              <a:t>else</a:t>
            </a:r>
            <a:r>
              <a:rPr lang="zh-CN" altLang="en-US" sz="2400" dirty="0">
                <a:solidFill>
                  <a:srgbClr val="FF0000"/>
                </a:solidFill>
              </a:rPr>
              <a:t>的就近匹配</a:t>
            </a:r>
            <a:r>
              <a:rPr lang="zh-CN" altLang="en-US" sz="2400" dirty="0"/>
              <a:t>，可以在表格标注采用第一条产生式进行分析，这样就</a:t>
            </a:r>
            <a:r>
              <a:rPr lang="zh-CN" altLang="en-US" sz="2400" dirty="0">
                <a:solidFill>
                  <a:srgbClr val="FF0000"/>
                </a:solidFill>
              </a:rPr>
              <a:t>消除了二义性</a:t>
            </a:r>
            <a:r>
              <a:rPr lang="zh-CN" altLang="en-US" sz="2400" dirty="0"/>
              <a:t>，使得这个不是</a:t>
            </a:r>
            <a:r>
              <a:rPr lang="en-US" altLang="zh-CN" sz="2400" dirty="0"/>
              <a:t>LL(1)</a:t>
            </a:r>
            <a:r>
              <a:rPr lang="zh-CN" altLang="en-US" sz="2400" dirty="0"/>
              <a:t>的文法能够采用</a:t>
            </a:r>
            <a:r>
              <a:rPr lang="en-US" altLang="zh-CN" sz="2400" dirty="0"/>
              <a:t>LL(1)</a:t>
            </a:r>
            <a:r>
              <a:rPr lang="zh-CN" altLang="en-US" sz="2400" dirty="0"/>
              <a:t>方法进行分析。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+mn-cs"/>
              </a:rPr>
              <a:t>下面给出</a:t>
            </a:r>
            <a:r>
              <a:rPr lang="en-US" altLang="zh-CN" sz="2400" dirty="0">
                <a:cs typeface="+mn-cs"/>
              </a:rPr>
              <a:t>if (0) if (1) other else other</a:t>
            </a:r>
            <a:r>
              <a:rPr lang="zh-CN" altLang="en-US" sz="2400" dirty="0">
                <a:cs typeface="+mn-cs"/>
              </a:rPr>
              <a:t>的分析过程。</a:t>
            </a:r>
            <a:endParaRPr lang="en-US" altLang="zh-CN" sz="2400" dirty="0"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statement= S, if-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=I, else-part=L,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=E, if=I, else=e, other=o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08032"/>
              </p:ext>
            </p:extLst>
          </p:nvPr>
        </p:nvGraphicFramePr>
        <p:xfrm>
          <a:off x="1187624" y="116632"/>
          <a:ext cx="7129463" cy="6497646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Steps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i(0)i(1)oeo$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S→I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$I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i(0)i(1)oeo$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I→i(E)SL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$LS)E(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i(0)i(1)oeo$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LS)E(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(0)i(1)oeo $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LS)E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0)i(1)oeo $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E→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I→i(E)SL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E→1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L→eS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L→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4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64-6818-43C5-A0A9-3A9B4DD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412776"/>
                <a:ext cx="8229600" cy="4851375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设有文法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endParaRPr lang="en-US" altLang="zh-CN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𝑨𝑩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𝒂𝑨𝒃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请构造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LL(1)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分析表，并分析串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abba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是否是该文法可以接受的串？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64EE6E1-54CB-47F3-919F-1028A031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412776"/>
                <a:ext cx="8229600" cy="4851375"/>
              </a:xfrm>
              <a:blipFill rotWithShape="0">
                <a:blip r:embed="rId2"/>
                <a:stretch>
                  <a:fillRect l="-118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9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文法的限制条件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7544" y="1412776"/>
                <a:ext cx="8229600" cy="48513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设有文法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endParaRPr lang="en-US" altLang="zh-CN" i="1" kern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CN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𝑨𝑩</m:t>
                      </m:r>
                      <m:r>
                        <a:rPr lang="en-US" altLang="zh-CN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altLang="zh-CN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kern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b="1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𝒂𝒃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𝒂𝒄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i="1" kern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kern="0" dirty="0">
                    <a:cs typeface="Times New Roman" panose="02020603050405020304" pitchFamily="18" charset="0"/>
                  </a:rPr>
                  <a:t>请构造</a:t>
                </a:r>
                <a:r>
                  <a:rPr lang="en-US" altLang="zh-CN" kern="0" dirty="0">
                    <a:cs typeface="Times New Roman" panose="02020603050405020304" pitchFamily="18" charset="0"/>
                  </a:rPr>
                  <a:t>LL(1)</a:t>
                </a:r>
                <a:r>
                  <a:rPr lang="zh-CN" altLang="en-US" kern="0" dirty="0">
                    <a:cs typeface="Times New Roman" panose="02020603050405020304" pitchFamily="18" charset="0"/>
                  </a:rPr>
                  <a:t>分析表？</a:t>
                </a:r>
                <a:endParaRPr lang="en-US" altLang="zh-CN" kern="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B64EE6E1-54CB-47F3-919F-1028A031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412776"/>
                <a:ext cx="8229600" cy="4851375"/>
              </a:xfrm>
              <a:prstGeom prst="rect">
                <a:avLst/>
              </a:prstGeom>
              <a:blipFill rotWithShape="0">
                <a:blip r:embed="rId2"/>
                <a:stretch>
                  <a:fillRect l="-1181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65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文法的限制条件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7544" y="1268760"/>
                <a:ext cx="8229600" cy="51125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24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400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CN" sz="24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𝑨𝑩</m:t>
                      </m:r>
                      <m:r>
                        <a:rPr lang="en-US" altLang="zh-CN" sz="2400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altLang="zh-CN" sz="240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i="1" kern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4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sz="24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sz="2400" b="1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4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𝒂𝒃</m:t>
                      </m:r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𝒂𝒄</m:t>
                      </m:r>
                      <m:r>
                        <a:rPr lang="en-US" altLang="zh-CN" sz="24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latin typeface="+mn-ea"/>
                    <a:cs typeface="Times New Roman" panose="02020603050405020304" pitchFamily="18" charset="0"/>
                  </a:rPr>
                  <a:t>思考：这个文法有二义性吗？为什么会出现一个格子多个产生式的情况？怎么办？</a:t>
                </a:r>
                <a:endParaRPr lang="en-US" altLang="zh-CN" sz="2400" kern="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i="1" kern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B64EE6E1-54CB-47F3-919F-1028A031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268760"/>
                <a:ext cx="8229600" cy="5112568"/>
              </a:xfrm>
              <a:prstGeom prst="rect">
                <a:avLst/>
              </a:prstGeom>
              <a:blipFill rotWithShape="0">
                <a:blip r:embed="rId2"/>
                <a:stretch>
                  <a:fillRect l="-886" r="-295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2F252AB-2ED1-4E0C-BC26-420AE14AAD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428318"/>
                  </p:ext>
                </p:extLst>
              </p:nvPr>
            </p:nvGraphicFramePr>
            <p:xfrm>
              <a:off x="1125960" y="2564904"/>
              <a:ext cx="6912768" cy="2440382"/>
            </p:xfrm>
            <a:graphic>
              <a:graphicData uri="http://schemas.openxmlformats.org/drawingml/2006/table">
                <a:tbl>
                  <a:tblPr/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446307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511109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indent="0">
                            <a:buFont typeface="Wingdings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kern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000" i="1" kern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000" i="1" kern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𝑨𝑩</m:t>
                                </m:r>
                              </m:oMath>
                            </m:oMathPara>
                          </a14:m>
                          <a:endParaRPr lang="en-US" altLang="zh-CN" sz="2000" i="1" kern="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511109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altLang="zh-CN" sz="2000" b="1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  <m:r>
                                <a:rPr lang="en-US" altLang="zh-CN" sz="20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2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  <m:r>
                                <a:rPr lang="en-US" altLang="zh-CN" sz="2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81926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𝒂𝒃</m:t>
                                </m:r>
                              </m:oMath>
                            </m:oMathPara>
                          </a14:m>
                          <a:endParaRPr lang="en-US" altLang="zh-CN" sz="2000" b="1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𝒂𝒄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xmlns="" id="{B2F252AB-2ED1-4E0C-BC26-420AE14AAD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428318"/>
                  </p:ext>
                </p:extLst>
              </p:nvPr>
            </p:nvGraphicFramePr>
            <p:xfrm>
              <a:off x="1125960" y="2564904"/>
              <a:ext cx="6912768" cy="2440382"/>
            </p:xfrm>
            <a:graphic>
              <a:graphicData uri="http://schemas.openxmlformats.org/drawingml/2006/table">
                <a:tbl>
                  <a:tblPr/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xmlns="" val="404855506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xmlns="" val="11147326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xmlns="" val="2644561432"/>
                        </a:ext>
                      </a:extLst>
                    </a:gridCol>
                    <a:gridCol w="1440160"/>
                    <a:gridCol w="1512168">
                      <a:extLst>
                        <a:ext uri="{9D8B030D-6E8A-4147-A177-3AD203B41FA5}">
                          <a16:colId xmlns:a16="http://schemas.microsoft.com/office/drawing/2014/main" xmlns="" val="1388992323"/>
                        </a:ext>
                      </a:extLst>
                    </a:gridCol>
                  </a:tblGrid>
                  <a:tr h="446307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74547452"/>
                      </a:ext>
                    </a:extLst>
                  </a:tr>
                  <a:tr h="511109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90625" t="-89286" r="-217411" b="-2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7566657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00469" t="-138261" r="-333803" b="-11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81926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00469" t="-212403" r="-333803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15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文法的限制条件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467544" y="1268760"/>
            <a:ext cx="8352928" cy="547260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LL(1)</a:t>
            </a:r>
            <a:r>
              <a:rPr lang="zh-CN" altLang="en-US" sz="2400" dirty="0"/>
              <a:t>文法的限制条件：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不能含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左递归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不能有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左因子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实际上，所有的自顶而下的分析方法都不能含左递归和左因子。递归下降的方法是采用改写成</a:t>
            </a:r>
            <a:r>
              <a:rPr lang="en-US" altLang="zh-CN" sz="2400" kern="0" dirty="0">
                <a:cs typeface="Times New Roman" panose="02020603050405020304" pitchFamily="18" charset="0"/>
              </a:rPr>
              <a:t>EBNF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去掉左递归和左因子的，</a:t>
            </a:r>
            <a:r>
              <a:rPr lang="zh-CN" altLang="en-US" sz="2400" kern="0" dirty="0">
                <a:cs typeface="Times New Roman" panose="02020603050405020304" pitchFamily="18" charset="0"/>
              </a:rPr>
              <a:t>但</a:t>
            </a:r>
            <a:r>
              <a:rPr lang="en-US" altLang="zh-CN" sz="2400" kern="0" dirty="0">
                <a:cs typeface="Times New Roman" panose="02020603050405020304" pitchFamily="18" charset="0"/>
              </a:rPr>
              <a:t>EBNF</a:t>
            </a:r>
            <a:r>
              <a:rPr lang="zh-CN" altLang="en-US" sz="2400" kern="0" dirty="0">
                <a:cs typeface="Times New Roman" panose="02020603050405020304" pitchFamily="18" charset="0"/>
              </a:rPr>
              <a:t>不适合用</a:t>
            </a:r>
            <a:r>
              <a:rPr lang="en-US" altLang="zh-CN" sz="2400" kern="0" dirty="0">
                <a:cs typeface="Times New Roman" panose="02020603050405020304" pitchFamily="18" charset="0"/>
              </a:rPr>
              <a:t>LL(1)</a:t>
            </a:r>
            <a:r>
              <a:rPr lang="zh-CN" altLang="en-US" sz="2400" kern="0" dirty="0">
                <a:cs typeface="Times New Roman" panose="02020603050405020304" pitchFamily="18" charset="0"/>
              </a:rPr>
              <a:t>。这里将介绍两个新的方法来处理这种情况。</a:t>
            </a:r>
            <a:endParaRPr lang="en-US" altLang="zh-CN" sz="2400" kern="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kern="0" dirty="0">
                <a:cs typeface="Times New Roman" panose="02020603050405020304" pitchFamily="18" charset="0"/>
              </a:rPr>
              <a:t>消除左递归</a:t>
            </a:r>
            <a:endParaRPr lang="en-US" altLang="zh-CN" sz="2400" kern="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kern="0" dirty="0">
                <a:cs typeface="Times New Roman" panose="02020603050405020304" pitchFamily="18" charset="0"/>
              </a:rPr>
              <a:t>提取左因子</a:t>
            </a:r>
            <a:endParaRPr lang="en-US" altLang="zh-CN" sz="2400" kern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LL(1)</a:t>
            </a:r>
            <a:r>
              <a:rPr lang="zh-CN" altLang="en-US" dirty="0"/>
              <a:t>分析方法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5812"/>
            <a:ext cx="8352928" cy="525347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LL(1)</a:t>
            </a:r>
            <a:r>
              <a:rPr lang="zh-CN" altLang="en-US" sz="2400" dirty="0">
                <a:solidFill>
                  <a:srgbClr val="FF0000"/>
                </a:solidFill>
              </a:rPr>
              <a:t>分析</a:t>
            </a:r>
            <a:r>
              <a:rPr lang="zh-CN" altLang="en-US" sz="2400" dirty="0"/>
              <a:t>是一种典型的</a:t>
            </a:r>
            <a:r>
              <a:rPr lang="zh-CN" altLang="en-US" sz="2400" dirty="0">
                <a:solidFill>
                  <a:srgbClr val="FF0000"/>
                </a:solidFill>
              </a:rPr>
              <a:t>自顶向下</a:t>
            </a:r>
            <a:r>
              <a:rPr lang="zh-CN" altLang="en-US" sz="2400" dirty="0"/>
              <a:t>分析算法。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第一个</a:t>
            </a:r>
            <a:r>
              <a:rPr lang="en-US" altLang="zh-CN" sz="2400" dirty="0"/>
              <a:t>L</a:t>
            </a:r>
            <a:r>
              <a:rPr lang="zh-CN" altLang="en-US" sz="2400" dirty="0"/>
              <a:t>意味着从左至右的处理输入记号串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第二个</a:t>
            </a:r>
            <a:r>
              <a:rPr lang="en-US" altLang="zh-CN" sz="2400" dirty="0"/>
              <a:t>L</a:t>
            </a:r>
            <a:r>
              <a:rPr lang="zh-CN" altLang="en-US" sz="2400" dirty="0"/>
              <a:t>意味着分析过程对应着最左推导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表示预测的时候只需要根据</a:t>
            </a:r>
            <a:r>
              <a:rPr lang="en-US" altLang="zh-CN" sz="2400" dirty="0"/>
              <a:t>1</a:t>
            </a:r>
            <a:r>
              <a:rPr lang="zh-CN" altLang="en-US" sz="2400" dirty="0"/>
              <a:t>个输入记号进行预测。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LL(1)</a:t>
            </a:r>
            <a:r>
              <a:rPr lang="zh-CN" altLang="en-US" sz="2400" dirty="0"/>
              <a:t>分析方法使用</a:t>
            </a:r>
            <a:r>
              <a:rPr lang="zh-CN" altLang="en-US" sz="2400" dirty="0">
                <a:solidFill>
                  <a:srgbClr val="FF0000"/>
                </a:solidFill>
              </a:rPr>
              <a:t>显式栈</a:t>
            </a:r>
            <a:r>
              <a:rPr lang="zh-CN" altLang="en-US" sz="2400" dirty="0"/>
              <a:t>而不是递归来辅助分析。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7544" y="1340768"/>
                <a:ext cx="8352928" cy="48245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简单直接左递归</a:t>
                </a:r>
                <a:r>
                  <a:rPr lang="zh-CN" altLang="en-US" sz="2400" kern="0" dirty="0">
                    <a:cs typeface="Times New Roman" panose="02020603050405020304" pitchFamily="18" charset="0"/>
                  </a:rPr>
                  <a:t>：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zh-CN" altLang="en-US" sz="2400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400" b="1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zh-CN" altLang="en-US" sz="2400" b="1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sz="2400" b="1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1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</m:oMath>
                  </m:oMathPara>
                </a14:m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不以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开头。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采用将左递归改为等价的右递归的方法改写该文法如下：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b="1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zh-CN" altLang="en-US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sSup>
                      <m:sSupPr>
                        <m:ctrlP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US" altLang="zh-CN" sz="2400" b="1" kern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400" b="1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sz="24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p>
                        <m:sSupPr>
                          <m:ctrlPr>
                            <a:rPr lang="en-US" altLang="zh-CN" sz="24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kern="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B64EE6E1-54CB-47F3-919F-1028A031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340768"/>
                <a:ext cx="8352928" cy="4824536"/>
              </a:xfrm>
              <a:prstGeom prst="rect">
                <a:avLst/>
              </a:prstGeom>
              <a:blipFill rotWithShape="0">
                <a:blip r:embed="rId2"/>
                <a:stretch>
                  <a:fillRect l="-873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云形标注 20">
                <a:extLst>
                  <a:ext uri="{FF2B5EF4-FFF2-40B4-BE49-F238E27FC236}">
                    <a16:creationId xmlns:a16="http://schemas.microsoft.com/office/drawing/2014/main" id="{E1E767F9-0798-46CB-A7A6-7C3D52790951}"/>
                  </a:ext>
                </a:extLst>
              </p:cNvPr>
              <p:cNvSpPr/>
              <p:nvPr/>
            </p:nvSpPr>
            <p:spPr bwMode="auto">
              <a:xfrm>
                <a:off x="3923928" y="5157192"/>
                <a:ext cx="4538151" cy="864096"/>
              </a:xfrm>
              <a:prstGeom prst="cloudCallout">
                <a:avLst>
                  <a:gd name="adj1" fmla="val -45907"/>
                  <a:gd name="adj2" fmla="val -81373"/>
                </a:avLst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b="1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对应着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𝜷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p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*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中的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" name="云形标注 20">
                <a:extLst>
                  <a:ext uri="{FF2B5EF4-FFF2-40B4-BE49-F238E27FC236}">
                    <a16:creationId xmlns:a16="http://schemas.microsoft.com/office/drawing/2014/main" id="{E1E767F9-0798-46CB-A7A6-7C3D52790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5157192"/>
                <a:ext cx="4538151" cy="864096"/>
              </a:xfrm>
              <a:prstGeom prst="cloudCallout">
                <a:avLst>
                  <a:gd name="adj1" fmla="val -45907"/>
                  <a:gd name="adj2" fmla="val -81373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云形标注 20">
                <a:extLst>
                  <a:ext uri="{FF2B5EF4-FFF2-40B4-BE49-F238E27FC236}">
                    <a16:creationId xmlns:a16="http://schemas.microsoft.com/office/drawing/2014/main" id="{04759950-F26B-42C3-B461-0D32E8B8EC94}"/>
                  </a:ext>
                </a:extLst>
              </p:cNvPr>
              <p:cNvSpPr/>
              <p:nvPr/>
            </p:nvSpPr>
            <p:spPr bwMode="auto">
              <a:xfrm>
                <a:off x="609600" y="4149080"/>
                <a:ext cx="2810272" cy="864096"/>
              </a:xfrm>
              <a:prstGeom prst="cloudCallout">
                <a:avLst>
                  <a:gd name="adj1" fmla="val 65847"/>
                  <a:gd name="adj2" fmla="val -31635"/>
                </a:avLst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对应着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𝜷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p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*</m:t>
                        </m:r>
                      </m:sup>
                    </m:sSup>
                  </m:oMath>
                </a14:m>
                <a:endPara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6" name="云形标注 20">
                <a:extLst>
                  <a:ext uri="{FF2B5EF4-FFF2-40B4-BE49-F238E27FC236}">
                    <a16:creationId xmlns:a16="http://schemas.microsoft.com/office/drawing/2014/main" id="{04759950-F26B-42C3-B461-0D32E8B8E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49080"/>
                <a:ext cx="2810272" cy="864096"/>
              </a:xfrm>
              <a:prstGeom prst="cloudCallout">
                <a:avLst>
                  <a:gd name="adj1" fmla="val 65847"/>
                  <a:gd name="adj2" fmla="val -31635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7436" y="1454026"/>
                <a:ext cx="8352928" cy="48245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示例：消除下面规则的左递归。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addop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| term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kern="0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zh-CN" altLang="en-US" sz="24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zh-CN" altLang="en-US" sz="24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24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4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altLang="zh-CN" sz="2400" kern="0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 :  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zh-CN" altLang="en-US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US" altLang="zh-CN" sz="2400" kern="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2400" kern="0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′→</m:t>
                    </m:r>
                    <m:r>
                      <a:rPr lang="zh-CN" altLang="en-US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endParaRPr lang="en-US" altLang="zh-CN" sz="2400" i="1" kern="0" dirty="0">
                  <a:solidFill>
                    <a:srgbClr val="0000CC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term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400" kern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addop term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400" kern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zh-CN" altLang="en-US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endParaRPr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436" y="1454026"/>
                <a:ext cx="8352928" cy="4824536"/>
              </a:xfrm>
              <a:prstGeom prst="rect">
                <a:avLst/>
              </a:prstGeom>
              <a:blipFill>
                <a:blip r:embed="rId2"/>
                <a:stretch>
                  <a:fillRect l="-873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70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7544" y="1340768"/>
                <a:ext cx="8352928" cy="52565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普遍的直接左递归</a:t>
                </a:r>
                <a:r>
                  <a:rPr lang="zh-CN" altLang="en-US" sz="2400" kern="0" dirty="0">
                    <a:cs typeface="Times New Roman" panose="02020603050405020304" pitchFamily="18" charset="0"/>
                  </a:rPr>
                  <a:t>：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zh-CN" altLang="en-US" sz="2400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4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4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b="1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400" b="1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1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 kern="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kern="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400" i="1" kern="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都不以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开头。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改写该文法如下：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kern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b="1" i="1" kern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kern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kern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kern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kern="0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kern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|⋯|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kern="0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kern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2400" b="1" kern="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400" b="1" i="1" kern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kern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kern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1" i="1" kern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kern="0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|⋯|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kern="0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b="1" i="1" kern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400" kern="0" dirty="0">
                  <a:solidFill>
                    <a:srgbClr val="0000CC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kern="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340768"/>
                <a:ext cx="8352928" cy="5256584"/>
              </a:xfrm>
              <a:prstGeom prst="rect">
                <a:avLst/>
              </a:prstGeom>
              <a:blipFill>
                <a:blip r:embed="rId2"/>
                <a:stretch>
                  <a:fillRect l="-873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2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7544" y="1340768"/>
                <a:ext cx="8352928" cy="48245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示例：消除下面规则的左递归。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 → exp + term | exp - term |term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|⋯|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2400" kern="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|⋯|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400" kern="0" dirty="0">
                  <a:solidFill>
                    <a:srgbClr val="0000CC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改为：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term </a:t>
                </a:r>
                <a:r>
                  <a:rPr lang="en-US" altLang="zh-CN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</a:t>
                </a:r>
              </a:p>
              <a:p>
                <a:pPr lvl="1">
                  <a:buFontTx/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altLang="zh-CN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+ term </a:t>
                </a:r>
                <a:r>
                  <a:rPr lang="en-US" altLang="zh-CN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- term </a:t>
                </a:r>
                <a:r>
                  <a:rPr lang="en-US" altLang="zh-CN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|ε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340768"/>
                <a:ext cx="8352928" cy="4824536"/>
              </a:xfrm>
              <a:prstGeom prst="rect">
                <a:avLst/>
              </a:prstGeom>
              <a:blipFill>
                <a:blip r:embed="rId2"/>
                <a:stretch>
                  <a:fillRect l="-873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7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7544" y="1340768"/>
                <a:ext cx="8352928" cy="48245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练习：消除下面规则的左递归。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S→ S*T | S/T | T | (T)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|⋯|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2400" kern="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|⋯|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400" kern="0" dirty="0">
                  <a:solidFill>
                    <a:srgbClr val="0000CC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340768"/>
                <a:ext cx="8352928" cy="4824536"/>
              </a:xfrm>
              <a:prstGeom prst="rect">
                <a:avLst/>
              </a:prstGeom>
              <a:blipFill>
                <a:blip r:embed="rId2"/>
                <a:stretch>
                  <a:fillRect l="-873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32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7436" y="1340768"/>
                <a:ext cx="8352928" cy="52565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一般的左递归</a:t>
                </a:r>
                <a:r>
                  <a:rPr lang="zh-CN" altLang="en-US" sz="2400" kern="0" dirty="0">
                    <a:cs typeface="Times New Roman" panose="02020603050405020304" pitchFamily="18" charset="0"/>
                  </a:rPr>
                  <a:t>：不带</a:t>
                </a:r>
                <a14:m>
                  <m:oMath xmlns:m="http://schemas.openxmlformats.org/officeDocument/2006/math">
                    <m:r>
                      <a:rPr lang="zh-CN" alt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且没有循环</a:t>
                </a:r>
                <a14:m>
                  <m:oMath xmlns:m="http://schemas.openxmlformats.org/officeDocument/2006/math">
                    <m:r>
                      <a:rPr lang="en-US" altLang="zh-CN" sz="2400" b="1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kern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的左递归文法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处理方法：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将文法的所有非终结符按任意一种顺序</a:t>
                </a:r>
                <a:r>
                  <a:rPr lang="zh-CN" altLang="en-US" sz="24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排序</a:t>
                </a:r>
                <a:r>
                  <a:rPr lang="zh-CN" altLang="en-US" sz="2400" kern="0" dirty="0">
                    <a:cs typeface="Times New Roman" panose="02020603050405020304" pitchFamily="18" charset="0"/>
                  </a:rPr>
                  <a:t>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对每一个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，如果存在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，有产生式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zh-CN" altLang="en-US" sz="240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，那么进行</a:t>
                </a:r>
                <a:r>
                  <a:rPr lang="zh-CN" altLang="en-US" sz="24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代入</a:t>
                </a:r>
                <a:r>
                  <a:rPr lang="zh-CN" altLang="en-US" sz="2400" kern="0" dirty="0">
                    <a:cs typeface="Times New Roman" panose="02020603050405020304" pitchFamily="18" charset="0"/>
                  </a:rPr>
                  <a:t>操作生成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zh-CN" altLang="en-US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。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如果存在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40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2400" b="1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，那么执行</a:t>
                </a:r>
                <a:r>
                  <a:rPr lang="zh-CN" altLang="en-US" sz="24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消除直接左递归</a:t>
                </a:r>
                <a:r>
                  <a:rPr lang="zh-CN" altLang="en-US" sz="2400" kern="0" dirty="0">
                    <a:cs typeface="Times New Roman" panose="02020603050405020304" pitchFamily="18" charset="0"/>
                  </a:rPr>
                  <a:t>，改为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sSubSup>
                      <m:sSubSupPr>
                        <m:ctrlPr>
                          <a:rPr lang="en-US" altLang="zh-CN" sz="24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</m:t>
                        </m:r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sSubSup>
                      <m:sSubSup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4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2400" kern="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436" y="1340768"/>
                <a:ext cx="8352928" cy="5256584"/>
              </a:xfrm>
              <a:prstGeom prst="rect">
                <a:avLst/>
              </a:prstGeom>
              <a:blipFill>
                <a:blip r:embed="rId2"/>
                <a:stretch>
                  <a:fillRect l="-873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991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467544" y="1268760"/>
            <a:ext cx="8352928" cy="5400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kern="0" dirty="0">
                <a:cs typeface="Times New Roman" panose="02020603050405020304" pitchFamily="18" charset="0"/>
              </a:rPr>
              <a:t>示例：消除下面规则的左递归。</a:t>
            </a:r>
            <a:endParaRPr lang="en-US" altLang="zh-CN" sz="2400" kern="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A→Ba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c</a:t>
            </a:r>
          </a:p>
          <a:p>
            <a:pPr marL="0" indent="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B→Bb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Ab| d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无需代入，没有比它编号小的非终结符。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消除左递归：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buFontTx/>
              <a:buNone/>
            </a:pP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A→BaA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’| c A’</a:t>
            </a:r>
          </a:p>
          <a:p>
            <a:pPr lvl="1" algn="ctr"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A’→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’| ε</a:t>
            </a:r>
          </a:p>
          <a:p>
            <a:pPr lvl="1" algn="ctr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B→Bb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Ab| 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467544" y="1268760"/>
            <a:ext cx="8352928" cy="5400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ctr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A→BaA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’| c A’</a:t>
            </a:r>
          </a:p>
          <a:p>
            <a:pPr lvl="1" algn="ctr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A’→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’| ε</a:t>
            </a:r>
          </a:p>
          <a:p>
            <a:pPr lvl="1" algn="ctr">
              <a:buFontTx/>
              <a:buNone/>
            </a:pP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B→Bb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Ab| d</a:t>
            </a:r>
            <a:endParaRPr lang="zh-CN" altLang="en-US" sz="2400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代入：               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A→BaA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’| c A’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A’→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’| ε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B→Bb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BaA’b|cAb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消除左递归：   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A→BaA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’| c A’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A’→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’| ε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B→|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cA’bB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’| dB’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B→bB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|aA’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’|ε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467544" y="1412776"/>
            <a:ext cx="8352928" cy="489654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kern="0" dirty="0">
                <a:cs typeface="Times New Roman" panose="02020603050405020304" pitchFamily="18" charset="0"/>
              </a:rPr>
              <a:t>练习：消除下面规则的左递归。</a:t>
            </a:r>
            <a:endParaRPr lang="en-US" altLang="zh-CN" sz="2400" kern="0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S→Qc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c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Q→Rb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b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R→Sa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a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40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357436" y="1484784"/>
            <a:ext cx="8352928" cy="489654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这种对文法的修改没有改变语言，但是却改变了文法和分析树。以简单算术表达式为例：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term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2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’→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  <a:p>
            <a:pPr lvl="2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+ -</a:t>
            </a:r>
          </a:p>
          <a:p>
            <a:pPr lvl="2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→ factor term’</a:t>
            </a:r>
          </a:p>
          <a:p>
            <a:pPr lvl="2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term’ →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term’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→*</a:t>
            </a:r>
          </a:p>
          <a:p>
            <a:pPr lvl="2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→(expr)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3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LL(1)</a:t>
            </a:r>
            <a:r>
              <a:rPr lang="zh-CN" altLang="en-US" dirty="0"/>
              <a:t>分析示例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5812"/>
            <a:ext cx="8568952" cy="525347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以文法</a:t>
            </a:r>
            <a:r>
              <a:rPr lang="en-US" altLang="zh-CN" sz="2400" dirty="0"/>
              <a:t>G(S): S→(S) </a:t>
            </a:r>
            <a:r>
              <a:rPr lang="en-US" altLang="zh-CN" sz="2400" dirty="0" err="1"/>
              <a:t>S∣ε</a:t>
            </a:r>
            <a:r>
              <a:rPr lang="zh-CN" altLang="en-US" sz="2400" dirty="0"/>
              <a:t>为例，下面给出串</a:t>
            </a:r>
            <a:r>
              <a:rPr lang="en-US" altLang="zh-CN" sz="2400" dirty="0"/>
              <a:t>()</a:t>
            </a:r>
            <a:r>
              <a:rPr lang="zh-CN" altLang="en-US" sz="2400" dirty="0"/>
              <a:t>的分析过程。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</p:txBody>
      </p:sp>
      <p:graphicFrame>
        <p:nvGraphicFramePr>
          <p:cNvPr id="4" name="Group 183">
            <a:extLst>
              <a:ext uri="{FF2B5EF4-FFF2-40B4-BE49-F238E27FC236}">
                <a16:creationId xmlns:a16="http://schemas.microsoft.com/office/drawing/2014/main" id="{DDC1BA8B-EDDB-4CA5-988A-36A57A706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180832"/>
              </p:ext>
            </p:extLst>
          </p:nvPr>
        </p:nvGraphicFramePr>
        <p:xfrm>
          <a:off x="793630" y="2225615"/>
          <a:ext cx="7594793" cy="4091177"/>
        </p:xfrm>
        <a:graphic>
          <a:graphicData uri="http://schemas.openxmlformats.org/drawingml/2006/table">
            <a:tbl>
              <a:tblPr/>
              <a:tblGrid>
                <a:gridCol w="99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0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8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(S) 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0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S)S(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$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0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0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58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0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9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395536" y="1340768"/>
            <a:ext cx="8391028" cy="532859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3-4-5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的分析树变成：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73536546"/>
              </p:ext>
            </p:extLst>
          </p:nvPr>
        </p:nvGraphicFramePr>
        <p:xfrm>
          <a:off x="755576" y="2132830"/>
          <a:ext cx="7468049" cy="4392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文档" r:id="rId3" imgW="4182015" imgH="3398277" progId="Word.Document.8">
                  <p:embed/>
                </p:oleObj>
              </mc:Choice>
              <mc:Fallback>
                <p:oleObj name="文档" r:id="rId3" imgW="4182015" imgH="3398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32830"/>
                        <a:ext cx="7468049" cy="4392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628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395536" y="1340768"/>
            <a:ext cx="8391028" cy="532859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但这个文法是一个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94244"/>
              </p:ext>
            </p:extLst>
          </p:nvPr>
        </p:nvGraphicFramePr>
        <p:xfrm>
          <a:off x="683569" y="1988840"/>
          <a:ext cx="7920878" cy="45453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M[N,T]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(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number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)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+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*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$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</a:rPr>
                        <a:t>e</a:t>
                      </a:r>
                      <a:r>
                        <a:rPr lang="en-US" sz="1400" b="1" kern="100" dirty="0">
                          <a:effectLst/>
                        </a:rPr>
                        <a:t>xp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</a:rPr>
                        <a:t>exp</a:t>
                      </a:r>
                      <a:r>
                        <a:rPr lang="zh-CN" sz="1400" b="1" kern="100" dirty="0">
                          <a:effectLst/>
                        </a:rPr>
                        <a:t>→ </a:t>
                      </a:r>
                      <a:r>
                        <a:rPr lang="en-US" sz="1400" b="1" kern="100" dirty="0">
                          <a:effectLst/>
                        </a:rPr>
                        <a:t>term </a:t>
                      </a:r>
                      <a:r>
                        <a:rPr lang="en-US" sz="1400" b="1" kern="100" dirty="0" err="1">
                          <a:effectLst/>
                        </a:rPr>
                        <a:t>exp</a:t>
                      </a:r>
                      <a:r>
                        <a:rPr lang="en-US" sz="1400" b="1" kern="100" dirty="0">
                          <a:effectLst/>
                        </a:rPr>
                        <a:t>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exp </a:t>
                      </a:r>
                      <a:r>
                        <a:rPr lang="zh-CN" sz="1400" b="1" kern="100" dirty="0">
                          <a:effectLst/>
                        </a:rPr>
                        <a:t>→ </a:t>
                      </a:r>
                      <a:r>
                        <a:rPr lang="en-US" sz="1400" b="1" kern="100" dirty="0">
                          <a:effectLst/>
                        </a:rPr>
                        <a:t>term exp’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exp’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</a:rPr>
                        <a:t>exp</a:t>
                      </a:r>
                      <a:r>
                        <a:rPr lang="en-US" sz="1400" b="1" kern="100" dirty="0">
                          <a:effectLst/>
                        </a:rPr>
                        <a:t>’</a:t>
                      </a:r>
                      <a:r>
                        <a:rPr lang="zh-CN" sz="1400" b="1" kern="100" dirty="0">
                          <a:effectLst/>
                        </a:rPr>
                        <a:t>→ε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</a:rPr>
                        <a:t>exp</a:t>
                      </a:r>
                      <a:r>
                        <a:rPr lang="en-US" sz="1400" b="1" kern="100" dirty="0">
                          <a:effectLst/>
                        </a:rPr>
                        <a:t>’</a:t>
                      </a:r>
                      <a:r>
                        <a:rPr lang="zh-CN" sz="1400" b="1" kern="100" dirty="0">
                          <a:effectLst/>
                        </a:rPr>
                        <a:t>→ </a:t>
                      </a:r>
                      <a:r>
                        <a:rPr lang="en-US" sz="1400" b="1" kern="100" dirty="0" err="1">
                          <a:effectLst/>
                        </a:rPr>
                        <a:t>addop</a:t>
                      </a:r>
                      <a:r>
                        <a:rPr lang="en-US" sz="1400" b="1" kern="100" dirty="0">
                          <a:effectLst/>
                        </a:rPr>
                        <a:t> term </a:t>
                      </a:r>
                      <a:r>
                        <a:rPr lang="en-US" sz="1400" b="1" kern="100" dirty="0" err="1">
                          <a:effectLst/>
                        </a:rPr>
                        <a:t>exp</a:t>
                      </a:r>
                      <a:r>
                        <a:rPr lang="en-US" sz="1400" b="1" kern="100" dirty="0">
                          <a:effectLst/>
                        </a:rPr>
                        <a:t>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exp’</a:t>
                      </a:r>
                      <a:r>
                        <a:rPr lang="zh-CN" sz="1400" b="1" kern="100">
                          <a:effectLst/>
                        </a:rPr>
                        <a:t>→ </a:t>
                      </a:r>
                      <a:r>
                        <a:rPr lang="en-US" sz="1400" b="1" kern="100">
                          <a:effectLst/>
                        </a:rPr>
                        <a:t>addop term exp’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exp’</a:t>
                      </a:r>
                      <a:r>
                        <a:rPr lang="zh-CN" sz="1400" b="1" kern="100">
                          <a:effectLst/>
                        </a:rPr>
                        <a:t>→ε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</a:rPr>
                        <a:t>addop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addop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 +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addop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 -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term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 factor term’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term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 factor term’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7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term’ </a:t>
                      </a:r>
                      <a:r>
                        <a:rPr lang="zh-CN" sz="1400" b="1" kern="100" dirty="0">
                          <a:effectLst/>
                        </a:rPr>
                        <a:t>→ε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term’ </a:t>
                      </a:r>
                      <a:r>
                        <a:rPr lang="zh-CN" sz="1400" b="1" kern="100">
                          <a:effectLst/>
                        </a:rPr>
                        <a:t>→ε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term’ </a:t>
                      </a:r>
                      <a:r>
                        <a:rPr lang="zh-CN" sz="1400" b="1" kern="100" dirty="0">
                          <a:effectLst/>
                        </a:rPr>
                        <a:t>→ε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term’ </a:t>
                      </a:r>
                      <a:r>
                        <a:rPr lang="zh-CN" sz="1400" b="1" kern="100" dirty="0">
                          <a:effectLst/>
                        </a:rPr>
                        <a:t>→</a:t>
                      </a:r>
                      <a:r>
                        <a:rPr lang="en-US" sz="1400" b="1" kern="100" dirty="0">
                          <a:effectLst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</a:rPr>
                        <a:t>mulop</a:t>
                      </a:r>
                      <a:r>
                        <a:rPr lang="en-US" sz="1400" b="1" kern="100" dirty="0">
                          <a:effectLst/>
                        </a:rPr>
                        <a:t> factor term’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term’ </a:t>
                      </a:r>
                      <a:r>
                        <a:rPr lang="zh-CN" sz="1400" b="1" kern="100" dirty="0">
                          <a:effectLst/>
                        </a:rPr>
                        <a:t>→ε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</a:rPr>
                        <a:t>mulop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mulop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*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factor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factor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(expr)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factor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 number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6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提取左因子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395536" y="1412776"/>
            <a:ext cx="8391028" cy="511256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当两个或者更多文法规则选择共享一个通用前缀串的时候，需要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提取左因子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A→αβ|αγ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需要改写为：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A→αA’</a:t>
            </a:r>
          </a:p>
          <a:p>
            <a:pPr lvl="1" algn="ctr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A’→β|γ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更一般的情况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→αβ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|αβ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|…|αβ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|α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|…|α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需要改写为：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→αA’ | α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|…|α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A’→β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|β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|…|β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36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提取左因子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395536" y="1412776"/>
            <a:ext cx="8391028" cy="511256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示例：</a:t>
            </a:r>
            <a:r>
              <a:rPr lang="en-US" altLang="zh-CN" sz="2400" dirty="0"/>
              <a:t> </a:t>
            </a:r>
            <a:r>
              <a:rPr lang="zh-CN" altLang="en-US" sz="2400" dirty="0"/>
              <a:t>消除下面文法的左因子</a:t>
            </a:r>
            <a:endParaRPr lang="en-US" altLang="zh-CN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stmt-sequence→stmt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-sequence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stmt→s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改为：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stmt-sequence→stmt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stmt-seq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stmt-seq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→;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-sequence | ε</a:t>
            </a:r>
          </a:p>
        </p:txBody>
      </p:sp>
    </p:spTree>
    <p:extLst>
      <p:ext uri="{BB962C8B-B14F-4D97-AF65-F5344CB8AC3E}">
        <p14:creationId xmlns:p14="http://schemas.microsoft.com/office/powerpoint/2010/main" val="18695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提取左因子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395536" y="1412776"/>
            <a:ext cx="8391028" cy="511256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示例：</a:t>
            </a:r>
            <a:r>
              <a:rPr lang="en-US" altLang="zh-CN" sz="2400" dirty="0"/>
              <a:t> </a:t>
            </a:r>
            <a:r>
              <a:rPr lang="zh-CN" altLang="en-US" sz="2400" dirty="0"/>
              <a:t>消除下面文法的左因子</a:t>
            </a:r>
            <a:endParaRPr lang="en-US" altLang="zh-CN" sz="2400" dirty="0"/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(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statement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statement else statement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改为：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if-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statement else-part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else-part → else statement | ε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0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提取左因子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395536" y="1412776"/>
            <a:ext cx="8391028" cy="511256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示例：</a:t>
            </a:r>
            <a:r>
              <a:rPr lang="en-US" altLang="zh-CN" sz="2400" dirty="0"/>
              <a:t> </a:t>
            </a:r>
            <a:r>
              <a:rPr lang="zh-CN" altLang="en-US" sz="2400" dirty="0"/>
              <a:t>消除下面文法的左因子</a:t>
            </a:r>
            <a:endParaRPr lang="en-US" altLang="zh-CN" sz="2400" dirty="0"/>
          </a:p>
          <a:p>
            <a:pPr lvl="1" algn="ctr">
              <a:lnSpc>
                <a:spcPct val="150000"/>
              </a:lnSpc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term+exp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|term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改为：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term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’→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替换为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可以得到：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term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’→ + term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这与消除左递归得到的文法一致。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提取左因子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395536" y="1412776"/>
            <a:ext cx="8391028" cy="511256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提取左因子可能失败的例子：</a:t>
            </a:r>
            <a:endParaRPr lang="en-US" altLang="zh-CN" sz="2400" dirty="0"/>
          </a:p>
          <a:p>
            <a:pPr lvl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statement → assign-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call-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other</a:t>
            </a:r>
          </a:p>
          <a:p>
            <a:pPr lvl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assign-stmt→identifier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call-stmt→indentifier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-list)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实际这是一种间接左因子。如果层数太深，考虑通过程序处理来解决。层数浅则看而考虑先代入再提取。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→ identifier:=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indentifier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-list) | other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 → identifier statement’ | other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statement’ →:=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-list)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 txBox="1">
            <a:spLocks/>
          </p:cNvSpPr>
          <p:nvPr/>
        </p:nvSpPr>
        <p:spPr bwMode="auto">
          <a:xfrm>
            <a:off x="467544" y="1412776"/>
            <a:ext cx="8352928" cy="489654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kern="0" dirty="0">
                <a:cs typeface="Times New Roman" panose="02020603050405020304" pitchFamily="18" charset="0"/>
              </a:rPr>
              <a:t>练习：消除下面文法的左递归和左因子。</a:t>
            </a:r>
            <a:endParaRPr lang="en-US" altLang="zh-CN" sz="2400" kern="0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S→(T)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a+S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T→T, S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| S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1412" y="1340768"/>
                <a:ext cx="8784976" cy="5040560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对</a:t>
                </a:r>
                <a:r>
                  <a:rPr lang="en-US" altLang="zh-CN" sz="2400" dirty="0"/>
                  <a:t>LL(1)</a:t>
                </a:r>
                <a:r>
                  <a:rPr lang="zh-CN" altLang="en-US" sz="2400" dirty="0"/>
                  <a:t>分析来说，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初始化栈应该为空</a:t>
                </a:r>
                <a:r>
                  <a:rPr lang="zh-CN" altLang="en-US" sz="2400" dirty="0"/>
                  <a:t>，栈里面的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$</a:t>
                </a:r>
                <a:r>
                  <a:rPr lang="zh-CN" altLang="en-US" sz="2400" dirty="0"/>
                  <a:t>表示栈底，输入串中的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$</a:t>
                </a:r>
                <a:r>
                  <a:rPr lang="zh-CN" altLang="en-US" sz="2400" dirty="0"/>
                  <a:t>表示串结束。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可以执行的动作有两个：生成和匹配。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生成</a:t>
                </a:r>
                <a:r>
                  <a:rPr lang="zh-CN" altLang="en-US" sz="2400" dirty="0"/>
                  <a:t>：将栈顶非终结符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用产生式</a:t>
                </a:r>
                <a:r>
                  <a:rPr lang="en-US" altLang="zh-CN" sz="2400" dirty="0"/>
                  <a:t>A-&gt;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替换成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，需要注意的是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出栈后，候选串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颠倒入栈</a:t>
                </a:r>
                <a:r>
                  <a:rPr lang="zh-CN" altLang="en-US" sz="2400" dirty="0"/>
                  <a:t>的。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匹配</a:t>
                </a:r>
                <a:r>
                  <a:rPr lang="zh-CN" altLang="en-US" sz="2400" dirty="0"/>
                  <a:t>：将栈顶的记号和输入的记号进行匹配。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如果分析进行到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输入只剩下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$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的时候栈里面也为空，那么这个串是该文法可以接受的串</a:t>
                </a:r>
                <a:r>
                  <a:rPr lang="zh-CN" altLang="en-US" sz="2400" dirty="0"/>
                  <a:t>，否则出错，该串不可识别。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412" y="1340768"/>
                <a:ext cx="8784976" cy="5040560"/>
              </a:xfrm>
              <a:blipFill rotWithShape="0">
                <a:blip r:embed="rId2"/>
                <a:stretch>
                  <a:fillRect l="-761" r="-415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0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分析过程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1C2D2A-B219-4F81-9706-8124B91C2C8F}"/>
              </a:ext>
            </a:extLst>
          </p:cNvPr>
          <p:cNvSpPr/>
          <p:nvPr/>
        </p:nvSpPr>
        <p:spPr>
          <a:xfrm>
            <a:off x="5076056" y="1637461"/>
            <a:ext cx="3744416" cy="4455835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可以观察到分析过程用到的产生式的顺序正好对应着串</a:t>
            </a: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的最左分析过程，这是自顶而下的分析方法的特点。</a:t>
            </a:r>
            <a:endParaRPr lang="en-US" altLang="zh-CN" sz="24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=&gt; (S)S    [S→(S) S]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=&gt; ( )S      [</a:t>
            </a:r>
            <a:r>
              <a:rPr lang="en-US" altLang="zh-CN" sz="2400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S→ε</a:t>
            </a: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=&gt; ( )        [</a:t>
            </a:r>
            <a:r>
              <a:rPr lang="en-US" altLang="zh-CN" sz="2400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S→ε</a:t>
            </a: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graphicFrame>
        <p:nvGraphicFramePr>
          <p:cNvPr id="10" name="Group 183">
            <a:extLst>
              <a:ext uri="{FF2B5EF4-FFF2-40B4-BE49-F238E27FC236}">
                <a16:creationId xmlns:a16="http://schemas.microsoft.com/office/drawing/2014/main" id="{13DFC53C-B6E2-4270-92ED-BDFDA4CB3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858082"/>
              </p:ext>
            </p:extLst>
          </p:nvPr>
        </p:nvGraphicFramePr>
        <p:xfrm>
          <a:off x="251520" y="2478539"/>
          <a:ext cx="4680520" cy="2773680"/>
        </p:xfrm>
        <a:graphic>
          <a:graphicData uri="http://schemas.openxmlformats.org/drawingml/2006/table">
            <a:tbl>
              <a:tblPr/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78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6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S→(S) 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$S)S(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76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93779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在分析过程中，匹配动作相对简单，只要</a:t>
            </a:r>
            <a:r>
              <a:rPr lang="zh-CN" altLang="en-US" sz="2400" dirty="0">
                <a:solidFill>
                  <a:srgbClr val="FF0000"/>
                </a:solidFill>
              </a:rPr>
              <a:t>栈顶符号和输入串最左侧记号相同</a:t>
            </a:r>
            <a:r>
              <a:rPr lang="zh-CN" altLang="en-US" sz="2400" dirty="0"/>
              <a:t>就可以进行</a:t>
            </a:r>
            <a:r>
              <a:rPr lang="zh-CN" altLang="en-US" sz="2400" dirty="0">
                <a:solidFill>
                  <a:srgbClr val="FF0000"/>
                </a:solidFill>
              </a:rPr>
              <a:t>匹配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当栈顶符号为非终结符时</a:t>
            </a:r>
            <a:r>
              <a:rPr lang="zh-CN" altLang="en-US" sz="2400" dirty="0"/>
              <a:t>需要采用</a:t>
            </a:r>
            <a:r>
              <a:rPr lang="zh-CN" altLang="en-US" sz="2400" dirty="0">
                <a:solidFill>
                  <a:srgbClr val="FF0000"/>
                </a:solidFill>
              </a:rPr>
              <a:t>生成</a:t>
            </a:r>
            <a:r>
              <a:rPr lang="zh-CN" altLang="en-US" sz="2400" dirty="0"/>
              <a:t>动作，但当同一个非终结符含有多个产生式时怎么选择呢？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比如文法：</a:t>
            </a:r>
            <a:r>
              <a:rPr lang="en-US" altLang="zh-CN" sz="2400" dirty="0"/>
              <a:t>A-&gt;B|C     B-&gt;*    C-&gt;+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这就需要建立</a:t>
            </a:r>
            <a:r>
              <a:rPr lang="en-US" altLang="zh-CN" sz="2400" dirty="0">
                <a:solidFill>
                  <a:srgbClr val="FF0000"/>
                </a:solidFill>
              </a:rPr>
              <a:t>LL(1)</a:t>
            </a:r>
            <a:r>
              <a:rPr lang="zh-CN" altLang="en-US" sz="2400" dirty="0">
                <a:solidFill>
                  <a:srgbClr val="FF0000"/>
                </a:solidFill>
              </a:rPr>
              <a:t>分析表</a:t>
            </a:r>
            <a:r>
              <a:rPr lang="zh-CN" altLang="en-US" sz="2400" dirty="0"/>
              <a:t>，表中根据当前</a:t>
            </a:r>
            <a:r>
              <a:rPr lang="zh-CN" altLang="en-US" sz="2400" dirty="0">
                <a:solidFill>
                  <a:srgbClr val="FF0000"/>
                </a:solidFill>
              </a:rPr>
              <a:t>栈顶非终结符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输入串最左侧记号</a:t>
            </a:r>
            <a:r>
              <a:rPr lang="zh-CN" altLang="en-US" sz="2400" dirty="0"/>
              <a:t>给出对应的产生式。也就是根据输入串最左侧记号进行</a:t>
            </a:r>
            <a:r>
              <a:rPr lang="zh-CN" altLang="en-US" sz="2400" dirty="0">
                <a:solidFill>
                  <a:srgbClr val="FF0000"/>
                </a:solidFill>
              </a:rPr>
              <a:t>预测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401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93779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下面给出前面例子文法的</a:t>
            </a:r>
            <a:r>
              <a:rPr lang="en-US" altLang="zh-CN" sz="2400" dirty="0"/>
              <a:t>LL(1)</a:t>
            </a:r>
            <a:r>
              <a:rPr lang="zh-CN" altLang="en-US" sz="2400" dirty="0"/>
              <a:t>分析表。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这是一张二维表，横向为所有非终结符，</a:t>
            </a:r>
            <a:r>
              <a:rPr lang="en-US" altLang="zh-CN" sz="2400" dirty="0"/>
              <a:t>$</a:t>
            </a:r>
            <a:r>
              <a:rPr lang="zh-CN" altLang="en-US" sz="2400" dirty="0"/>
              <a:t>表示串结束符；纵向为所有终结符。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请根据分析表来分析串</a:t>
            </a:r>
            <a:r>
              <a:rPr lang="en-US" altLang="zh-CN" sz="2400" dirty="0"/>
              <a:t>(())()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F252AB-2ED1-4E0C-BC26-420AE14A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11247"/>
              </p:ext>
            </p:extLst>
          </p:nvPr>
        </p:nvGraphicFramePr>
        <p:xfrm>
          <a:off x="1691914" y="2060848"/>
          <a:ext cx="5885497" cy="1092689"/>
        </p:xfrm>
        <a:graphic>
          <a:graphicData uri="http://schemas.openxmlformats.org/drawingml/2006/table">
            <a:tbl>
              <a:tblPr/>
              <a:tblGrid>
                <a:gridCol w="1093541">
                  <a:extLst>
                    <a:ext uri="{9D8B030D-6E8A-4147-A177-3AD203B41FA5}">
                      <a16:colId xmlns:a16="http://schemas.microsoft.com/office/drawing/2014/main" val="4048555069"/>
                    </a:ext>
                  </a:extLst>
                </a:gridCol>
                <a:gridCol w="1541402">
                  <a:extLst>
                    <a:ext uri="{9D8B030D-6E8A-4147-A177-3AD203B41FA5}">
                      <a16:colId xmlns:a16="http://schemas.microsoft.com/office/drawing/2014/main" val="111473261"/>
                    </a:ext>
                  </a:extLst>
                </a:gridCol>
                <a:gridCol w="1701240">
                  <a:extLst>
                    <a:ext uri="{9D8B030D-6E8A-4147-A177-3AD203B41FA5}">
                      <a16:colId xmlns:a16="http://schemas.microsoft.com/office/drawing/2014/main" val="2644561432"/>
                    </a:ext>
                  </a:extLst>
                </a:gridCol>
                <a:gridCol w="1549314">
                  <a:extLst>
                    <a:ext uri="{9D8B030D-6E8A-4147-A177-3AD203B41FA5}">
                      <a16:colId xmlns:a16="http://schemas.microsoft.com/office/drawing/2014/main" val="1388992323"/>
                    </a:ext>
                  </a:extLst>
                </a:gridCol>
              </a:tblGrid>
              <a:tr h="58924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M[N,T]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47452"/>
                  </a:ext>
                </a:extLst>
              </a:tr>
              <a:tr h="50344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S→(S)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ε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ε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6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分析表的构造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40768"/>
                <a:ext cx="8568952" cy="4937794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简单的文法可以根据以下规则构造</a:t>
                </a:r>
                <a:r>
                  <a:rPr lang="en-US" altLang="zh-CN" sz="2400" dirty="0"/>
                  <a:t>LL(1)</a:t>
                </a:r>
                <a:r>
                  <a:rPr lang="zh-CN" altLang="en-US" sz="2400" dirty="0"/>
                  <a:t>分析表。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/>
                  <a:t>如果有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dirty="0"/>
                  <a:t>，其中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/>
                  <a:t>是一个终结符，那么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/>
                  <a:t>如果有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，有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$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𝑨𝒂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400" dirty="0"/>
                  <a:t>，其中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/>
                  <a:t>是一个终结符，那么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如果文法中不存在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dirty="0"/>
                  <a:t>的产生式，那可以只考虑第一条规则。如果对某个非终结符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存在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dirty="0"/>
                  <a:t>，那么需要考虑第二条。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40768"/>
                <a:ext cx="8568952" cy="4937794"/>
              </a:xfrm>
              <a:blipFill>
                <a:blip r:embed="rId2"/>
                <a:stretch>
                  <a:fillRect l="-780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43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11256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还是以文法</a:t>
            </a:r>
            <a:r>
              <a:rPr lang="en-US" altLang="zh-CN" sz="2400" dirty="0"/>
              <a:t>G(S): S→(S) </a:t>
            </a:r>
            <a:r>
              <a:rPr lang="en-US" altLang="zh-CN" sz="2400" dirty="0" err="1"/>
              <a:t>S∣ε</a:t>
            </a:r>
            <a:r>
              <a:rPr lang="zh-CN" altLang="en-US" sz="2400" dirty="0"/>
              <a:t>为例。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对产生式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dirty="0"/>
              <a:t>→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S) S</a:t>
            </a:r>
            <a:r>
              <a:rPr lang="zh-CN" altLang="en-US" sz="2400" dirty="0"/>
              <a:t>来说，右侧以</a:t>
            </a:r>
            <a:r>
              <a:rPr lang="en-US" altLang="zh-CN" sz="2400" dirty="0"/>
              <a:t>(</a:t>
            </a:r>
            <a:r>
              <a:rPr lang="zh-CN" altLang="en-US" sz="2400" dirty="0"/>
              <a:t>开头，所以该产生式需要填充到</a:t>
            </a:r>
            <a:r>
              <a:rPr lang="en-US" altLang="zh-CN" sz="2400" dirty="0"/>
              <a:t>M[S,(]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对产生式</a:t>
            </a:r>
            <a:r>
              <a:rPr lang="en-US" altLang="zh-CN" sz="2400" dirty="0" err="1"/>
              <a:t>S→ε</a:t>
            </a:r>
            <a:r>
              <a:rPr lang="zh-CN" altLang="en-US" sz="2400" dirty="0"/>
              <a:t>来说，因为有推出空，因此需要考虑</a:t>
            </a:r>
            <a:r>
              <a:rPr lang="en-US" altLang="zh-CN" sz="2400" dirty="0"/>
              <a:t>S</a:t>
            </a:r>
            <a:r>
              <a:rPr lang="zh-CN" altLang="en-US" sz="2400" dirty="0"/>
              <a:t>后面可能出现哪些终结符。</a:t>
            </a:r>
            <a:r>
              <a:rPr lang="en-US" altLang="zh-CN" sz="2400" dirty="0"/>
              <a:t> </a:t>
            </a:r>
            <a:r>
              <a:rPr lang="zh-CN" altLang="en-US" sz="2400" dirty="0"/>
              <a:t>从</a:t>
            </a:r>
            <a:r>
              <a:rPr lang="en-US" altLang="zh-CN" sz="2400" dirty="0"/>
              <a:t>S→(S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 S</a:t>
            </a:r>
            <a:r>
              <a:rPr lang="en-US" altLang="zh-CN" sz="2400" dirty="0">
                <a:solidFill>
                  <a:srgbClr val="FF0000"/>
                </a:solidFill>
              </a:rPr>
              <a:t>$</a:t>
            </a:r>
            <a:r>
              <a:rPr lang="zh-CN" altLang="en-US" sz="2400" dirty="0"/>
              <a:t>来看，该产生式应该填充到</a:t>
            </a:r>
            <a:r>
              <a:rPr lang="en-US" altLang="zh-CN" sz="2400" dirty="0"/>
              <a:t>M[S,)]</a:t>
            </a:r>
            <a:r>
              <a:rPr lang="zh-CN" altLang="en-US" sz="2400" dirty="0"/>
              <a:t>和</a:t>
            </a:r>
            <a:r>
              <a:rPr lang="en-US" altLang="zh-CN" sz="2400" dirty="0"/>
              <a:t>M[S,$]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F252AB-2ED1-4E0C-BC26-420AE14A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08283"/>
              </p:ext>
            </p:extLst>
          </p:nvPr>
        </p:nvGraphicFramePr>
        <p:xfrm>
          <a:off x="1600202" y="4996544"/>
          <a:ext cx="5914547" cy="1109322"/>
        </p:xfrm>
        <a:graphic>
          <a:graphicData uri="http://schemas.openxmlformats.org/drawingml/2006/table">
            <a:tbl>
              <a:tblPr/>
              <a:tblGrid>
                <a:gridCol w="1098939">
                  <a:extLst>
                    <a:ext uri="{9D8B030D-6E8A-4147-A177-3AD203B41FA5}">
                      <a16:colId xmlns:a16="http://schemas.microsoft.com/office/drawing/2014/main" val="4048555069"/>
                    </a:ext>
                  </a:extLst>
                </a:gridCol>
                <a:gridCol w="1549010">
                  <a:extLst>
                    <a:ext uri="{9D8B030D-6E8A-4147-A177-3AD203B41FA5}">
                      <a16:colId xmlns:a16="http://schemas.microsoft.com/office/drawing/2014/main" val="111473261"/>
                    </a:ext>
                  </a:extLst>
                </a:gridCol>
                <a:gridCol w="1709637">
                  <a:extLst>
                    <a:ext uri="{9D8B030D-6E8A-4147-A177-3AD203B41FA5}">
                      <a16:colId xmlns:a16="http://schemas.microsoft.com/office/drawing/2014/main" val="2644561432"/>
                    </a:ext>
                  </a:extLst>
                </a:gridCol>
                <a:gridCol w="1556961">
                  <a:extLst>
                    <a:ext uri="{9D8B030D-6E8A-4147-A177-3AD203B41FA5}">
                      <a16:colId xmlns:a16="http://schemas.microsoft.com/office/drawing/2014/main" val="1388992323"/>
                    </a:ext>
                  </a:extLst>
                </a:gridCol>
              </a:tblGrid>
              <a:tr h="598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M[N,T]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47452"/>
                  </a:ext>
                </a:extLst>
              </a:tr>
              <a:tr h="51110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S→(S)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ε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ε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6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31658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6192</TotalTime>
  <Words>2881</Words>
  <Application>Microsoft Office PowerPoint</Application>
  <PresentationFormat>全屏显示(4:3)</PresentationFormat>
  <Paragraphs>463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主题4</vt:lpstr>
      <vt:lpstr>文档</vt:lpstr>
      <vt:lpstr>第四章 自顶向下的分析</vt:lpstr>
      <vt:lpstr>LL(1)分析方法</vt:lpstr>
      <vt:lpstr>LL(1)分析示例</vt:lpstr>
      <vt:lpstr>LL(1)分析过程</vt:lpstr>
      <vt:lpstr>LL(1)分析过程</vt:lpstr>
      <vt:lpstr>LL(1)分析表</vt:lpstr>
      <vt:lpstr>LL(1)分析表</vt:lpstr>
      <vt:lpstr>LL(1)分析表的构造</vt:lpstr>
      <vt:lpstr>LL(1)分析表</vt:lpstr>
      <vt:lpstr>练习</vt:lpstr>
      <vt:lpstr>LL(1)文法的定义</vt:lpstr>
      <vt:lpstr>LL(1)分析过程</vt:lpstr>
      <vt:lpstr>示例</vt:lpstr>
      <vt:lpstr>LL(1)分析对二义性的处理</vt:lpstr>
      <vt:lpstr>PowerPoint 演示文稿</vt:lpstr>
      <vt:lpstr>练习</vt:lpstr>
      <vt:lpstr>LL(1)文法的限制条件</vt:lpstr>
      <vt:lpstr>LL(1)文法的限制条件</vt:lpstr>
      <vt:lpstr>LL(1)文法的限制条件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提取左因子</vt:lpstr>
      <vt:lpstr>提取左因子</vt:lpstr>
      <vt:lpstr>提取左因子</vt:lpstr>
      <vt:lpstr>提取左因子</vt:lpstr>
      <vt:lpstr>提取左因子</vt:lpstr>
      <vt:lpstr>练习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薇 潘</cp:lastModifiedBy>
  <cp:revision>433</cp:revision>
  <dcterms:created xsi:type="dcterms:W3CDTF">1999-05-10T08:46:26Z</dcterms:created>
  <dcterms:modified xsi:type="dcterms:W3CDTF">2019-05-06T07:47:53Z</dcterms:modified>
</cp:coreProperties>
</file>