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4"/>
  </p:notesMasterIdLst>
  <p:handoutMasterIdLst>
    <p:handoutMasterId r:id="rId35"/>
  </p:handoutMasterIdLst>
  <p:sldIdLst>
    <p:sldId id="393" r:id="rId2"/>
    <p:sldId id="437" r:id="rId3"/>
    <p:sldId id="409" r:id="rId4"/>
    <p:sldId id="257" r:id="rId5"/>
    <p:sldId id="394" r:id="rId6"/>
    <p:sldId id="414" r:id="rId7"/>
    <p:sldId id="411" r:id="rId8"/>
    <p:sldId id="415" r:id="rId9"/>
    <p:sldId id="412" r:id="rId10"/>
    <p:sldId id="416" r:id="rId11"/>
    <p:sldId id="417" r:id="rId12"/>
    <p:sldId id="420" r:id="rId13"/>
    <p:sldId id="418" r:id="rId14"/>
    <p:sldId id="419" r:id="rId15"/>
    <p:sldId id="421" r:id="rId16"/>
    <p:sldId id="422" r:id="rId17"/>
    <p:sldId id="423" r:id="rId18"/>
    <p:sldId id="424" r:id="rId19"/>
    <p:sldId id="425" r:id="rId20"/>
    <p:sldId id="426" r:id="rId21"/>
    <p:sldId id="427" r:id="rId22"/>
    <p:sldId id="428" r:id="rId23"/>
    <p:sldId id="429" r:id="rId24"/>
    <p:sldId id="438" r:id="rId25"/>
    <p:sldId id="431" r:id="rId26"/>
    <p:sldId id="432" r:id="rId27"/>
    <p:sldId id="433" r:id="rId28"/>
    <p:sldId id="434" r:id="rId29"/>
    <p:sldId id="435" r:id="rId30"/>
    <p:sldId id="441" r:id="rId31"/>
    <p:sldId id="439" r:id="rId32"/>
    <p:sldId id="440"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CC99"/>
    <a:srgbClr val="CCCCFF"/>
    <a:srgbClr val="FFFFCC"/>
    <a:srgbClr val="0000CC"/>
    <a:srgbClr val="FFFF99"/>
    <a:srgbClr val="3366CC"/>
    <a:srgbClr val="339933"/>
    <a:srgbClr val="3217B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058" autoAdjust="0"/>
  </p:normalViewPr>
  <p:slideViewPr>
    <p:cSldViewPr>
      <p:cViewPr varScale="1">
        <p:scale>
          <a:sx n="87" d="100"/>
          <a:sy n="87" d="100"/>
        </p:scale>
        <p:origin x="861" y="5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EBD1789-4991-4012-AA0B-0311859506BA}" type="slidenum">
              <a:rPr lang="en-US" altLang="zh-CN"/>
              <a:pPr>
                <a:defRPr/>
              </a:pPr>
              <a:t>‹#›</a:t>
            </a:fld>
            <a:endParaRPr lang="en-US" altLang="zh-CN"/>
          </a:p>
        </p:txBody>
      </p:sp>
    </p:spTree>
    <p:extLst>
      <p:ext uri="{BB962C8B-B14F-4D97-AF65-F5344CB8AC3E}">
        <p14:creationId xmlns:p14="http://schemas.microsoft.com/office/powerpoint/2010/main" val="63385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809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825CEE83-8A2A-48C4-91B1-F00C976E2AEA}" type="slidenum">
              <a:rPr lang="en-US" altLang="zh-CN"/>
              <a:pPr>
                <a:defRPr/>
              </a:pPr>
              <a:t>‹#›</a:t>
            </a:fld>
            <a:endParaRPr lang="en-US" altLang="zh-CN"/>
          </a:p>
        </p:txBody>
      </p:sp>
    </p:spTree>
    <p:extLst>
      <p:ext uri="{BB962C8B-B14F-4D97-AF65-F5344CB8AC3E}">
        <p14:creationId xmlns:p14="http://schemas.microsoft.com/office/powerpoint/2010/main" val="1238540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79874" name="Rectangle 3"/>
          <p:cNvSpPr>
            <a:spLocks noGrp="1" noChangeArrowheads="1"/>
          </p:cNvSpPr>
          <p:nvPr>
            <p:ph type="subTitle" idx="1"/>
          </p:nvPr>
        </p:nvSpPr>
        <p:spPr>
          <a:xfrm>
            <a:off x="2195513" y="4365625"/>
            <a:ext cx="64008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79875"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14400" y="36957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fld id="{AFC6AE96-43E9-4D4A-B7B7-8F9A2F2ADEFE}"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a:ea typeface="+mn-ea"/>
            </a:endParaRPr>
          </a:p>
        </p:txBody>
      </p:sp>
      <p:sp>
        <p:nvSpPr>
          <p:cNvPr id="5124"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5125"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31"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2" r:id="rId17"/>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3"/>
          <p:cNvSpPr>
            <a:spLocks noGrp="1"/>
          </p:cNvSpPr>
          <p:nvPr>
            <p:ph type="ctrTitle"/>
          </p:nvPr>
        </p:nvSpPr>
        <p:spPr/>
        <p:txBody>
          <a:bodyPr/>
          <a:lstStyle/>
          <a:p>
            <a:pPr eaLnBrk="1" hangingPunct="1"/>
            <a:r>
              <a:rPr lang="zh-CN" altLang="en-US" dirty="0"/>
              <a:t>第四章 自顶向下的分析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2C364-6818-43C5-A0A9-3A9B4DD54682}"/>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B64EE6E1-54CB-47F3-919F-1028A03133CF}"/>
              </a:ext>
            </a:extLst>
          </p:cNvPr>
          <p:cNvSpPr>
            <a:spLocks noGrp="1"/>
          </p:cNvSpPr>
          <p:nvPr>
            <p:ph idx="1"/>
          </p:nvPr>
        </p:nvSpPr>
        <p:spPr>
          <a:xfrm>
            <a:off x="457200" y="1340768"/>
            <a:ext cx="8229600" cy="5328591"/>
          </a:xfrm>
          <a:solidFill>
            <a:schemeClr val="bg1"/>
          </a:solidFill>
          <a:ln w="28575">
            <a:solidFill>
              <a:srgbClr val="9999FF"/>
            </a:solidFill>
          </a:ln>
        </p:spPr>
        <p:txBody>
          <a:bodyPr/>
          <a:lstStyle/>
          <a:p>
            <a:pPr>
              <a:tabLst>
                <a:tab pos="1158875" algn="l"/>
              </a:tabLst>
            </a:pPr>
            <a:r>
              <a:rPr lang="zh-CN" altLang="en-US" sz="2400" dirty="0"/>
              <a:t>为</a:t>
            </a:r>
            <a:r>
              <a:rPr lang="en-US" altLang="zh-CN" sz="2400" dirty="0"/>
              <a:t>if</a:t>
            </a:r>
            <a:r>
              <a:rPr lang="zh-CN" altLang="en-US" sz="2400" dirty="0"/>
              <a:t>语句文法计算</a:t>
            </a:r>
            <a:r>
              <a:rPr lang="en-US" altLang="zh-CN" sz="2400" dirty="0"/>
              <a:t>First</a:t>
            </a:r>
            <a:r>
              <a:rPr lang="zh-CN" altLang="en-US" sz="2400" dirty="0"/>
              <a:t>集。</a:t>
            </a:r>
            <a:endParaRPr lang="en-US" altLang="zh-CN" sz="2400" dirty="0"/>
          </a:p>
          <a:p>
            <a:pPr>
              <a:buFontTx/>
              <a:buNone/>
              <a:tabLst>
                <a:tab pos="1158875" algn="l"/>
              </a:tabLst>
            </a:pPr>
            <a:r>
              <a:rPr lang="en-US" altLang="zh-CN" sz="2400" dirty="0"/>
              <a:t>          </a:t>
            </a:r>
            <a:r>
              <a:rPr lang="en-US" altLang="zh-CN" sz="2400" dirty="0">
                <a:latin typeface="Arial" panose="020B0604020202020204" pitchFamily="34" charset="0"/>
                <a:cs typeface="Arial" panose="020B0604020202020204" pitchFamily="34" charset="0"/>
              </a:rPr>
              <a:t>statement →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other</a:t>
            </a:r>
          </a:p>
          <a:p>
            <a:pPr>
              <a:buFontTx/>
              <a:buNone/>
              <a:tabLst>
                <a:tab pos="1158875" algn="l"/>
              </a:tabLst>
            </a:pPr>
            <a:r>
              <a:rPr lang="en-US" altLang="zh-CN" sz="2400" dirty="0">
                <a:latin typeface="Arial" panose="020B0604020202020204" pitchFamily="34" charset="0"/>
                <a:cs typeface="Arial" panose="020B0604020202020204" pitchFamily="34" charset="0"/>
              </a:rPr>
              <a:t>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if (exp) statement else-part</a:t>
            </a:r>
          </a:p>
          <a:p>
            <a:pPr>
              <a:buFontTx/>
              <a:buNone/>
              <a:tabLst>
                <a:tab pos="1158875" algn="l"/>
              </a:tabLst>
            </a:pPr>
            <a:r>
              <a:rPr lang="en-US" altLang="zh-CN" sz="2400" dirty="0">
                <a:latin typeface="Arial" panose="020B0604020202020204" pitchFamily="34" charset="0"/>
                <a:cs typeface="Arial" panose="020B0604020202020204" pitchFamily="34" charset="0"/>
              </a:rPr>
              <a:t>             else-part → else statement | ε</a:t>
            </a:r>
          </a:p>
          <a:p>
            <a:pPr>
              <a:buFontTx/>
              <a:buNone/>
              <a:tabLst>
                <a:tab pos="1158875" algn="l"/>
              </a:tabLst>
            </a:pPr>
            <a:r>
              <a:rPr lang="en-US" altLang="zh-CN" sz="2400" dirty="0">
                <a:latin typeface="Arial" panose="020B0604020202020204" pitchFamily="34" charset="0"/>
                <a:cs typeface="Arial" panose="020B0604020202020204" pitchFamily="34" charset="0"/>
              </a:rPr>
              <a:t>             exp → 0 | 1</a:t>
            </a:r>
          </a:p>
          <a:p>
            <a:pPr>
              <a:tabLst>
                <a:tab pos="1158875" algn="l"/>
              </a:tabLst>
            </a:pPr>
            <a:r>
              <a:rPr lang="zh-CN" altLang="en-US" sz="2400" dirty="0"/>
              <a:t>展开：</a:t>
            </a:r>
            <a:endParaRPr lang="en-US" altLang="zh-CN" sz="2400" dirty="0"/>
          </a:p>
          <a:p>
            <a:pPr marL="400050" lvl="1" indent="0">
              <a:buNone/>
              <a:tabLst>
                <a:tab pos="1158875" algn="l"/>
              </a:tabLst>
            </a:pPr>
            <a:r>
              <a:rPr lang="en-US" altLang="zh-CN" sz="2400" dirty="0"/>
              <a:t>    </a:t>
            </a:r>
            <a:r>
              <a:rPr lang="en-US" altLang="zh-CN" sz="2000" dirty="0">
                <a:latin typeface="Arial" panose="020B0604020202020204" pitchFamily="34" charset="0"/>
                <a:cs typeface="Arial" panose="020B0604020202020204" pitchFamily="34" charset="0"/>
              </a:rPr>
              <a:t>(1) statement → if-</a:t>
            </a:r>
            <a:r>
              <a:rPr lang="en-US" altLang="zh-CN" sz="2000" dirty="0" err="1">
                <a:latin typeface="Arial" panose="020B0604020202020204" pitchFamily="34" charset="0"/>
                <a:cs typeface="Arial" panose="020B0604020202020204" pitchFamily="34" charset="0"/>
              </a:rPr>
              <a:t>stmt</a:t>
            </a:r>
            <a:endParaRPr lang="en-US" altLang="zh-CN" sz="2000" dirty="0">
              <a:latin typeface="Arial" panose="020B0604020202020204" pitchFamily="34" charset="0"/>
              <a:cs typeface="Arial" panose="020B0604020202020204" pitchFamily="34" charset="0"/>
            </a:endParaRPr>
          </a:p>
          <a:p>
            <a:pPr lvl="1">
              <a:buNone/>
              <a:tabLst>
                <a:tab pos="1158875" algn="l"/>
              </a:tabLst>
            </a:pPr>
            <a:r>
              <a:rPr lang="en-US" altLang="zh-CN" sz="2000" dirty="0">
                <a:latin typeface="Arial" panose="020B0604020202020204" pitchFamily="34" charset="0"/>
                <a:cs typeface="Arial" panose="020B0604020202020204" pitchFamily="34" charset="0"/>
              </a:rPr>
              <a:t>     (2) statement → other</a:t>
            </a:r>
          </a:p>
          <a:p>
            <a:pPr lvl="1">
              <a:buNone/>
              <a:tabLst>
                <a:tab pos="1158875" algn="l"/>
              </a:tabLst>
            </a:pPr>
            <a:r>
              <a:rPr lang="en-US" altLang="zh-CN" sz="2000" dirty="0">
                <a:latin typeface="Arial" panose="020B0604020202020204" pitchFamily="34" charset="0"/>
                <a:cs typeface="Arial" panose="020B0604020202020204" pitchFamily="34" charset="0"/>
              </a:rPr>
              <a:t>     (3) if-</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 → if (exp) statement else-part</a:t>
            </a:r>
          </a:p>
          <a:p>
            <a:pPr lvl="1">
              <a:buNone/>
              <a:tabLst>
                <a:tab pos="1158875" algn="l"/>
              </a:tabLst>
            </a:pPr>
            <a:r>
              <a:rPr lang="en-US" altLang="zh-CN" sz="2000" dirty="0">
                <a:latin typeface="Arial" panose="020B0604020202020204" pitchFamily="34" charset="0"/>
                <a:cs typeface="Arial" panose="020B0604020202020204" pitchFamily="34" charset="0"/>
              </a:rPr>
              <a:t>     (4) else-part → else statement</a:t>
            </a:r>
          </a:p>
          <a:p>
            <a:pPr lvl="1">
              <a:buNone/>
              <a:tabLst>
                <a:tab pos="1158875" algn="l"/>
              </a:tabLst>
            </a:pPr>
            <a:r>
              <a:rPr lang="en-US" altLang="zh-CN" sz="2000" dirty="0">
                <a:latin typeface="Arial" panose="020B0604020202020204" pitchFamily="34" charset="0"/>
                <a:cs typeface="Arial" panose="020B0604020202020204" pitchFamily="34" charset="0"/>
              </a:rPr>
              <a:t>     (5) else-part →ε</a:t>
            </a:r>
          </a:p>
          <a:p>
            <a:pPr lvl="1">
              <a:buNone/>
              <a:tabLst>
                <a:tab pos="1158875" algn="l"/>
              </a:tabLst>
            </a:pPr>
            <a:r>
              <a:rPr lang="en-US" altLang="zh-CN" sz="2000" dirty="0">
                <a:latin typeface="Arial" panose="020B0604020202020204" pitchFamily="34" charset="0"/>
                <a:cs typeface="Arial" panose="020B0604020202020204" pitchFamily="34" charset="0"/>
              </a:rPr>
              <a:t>     (6) exp → 0 </a:t>
            </a:r>
          </a:p>
          <a:p>
            <a:pPr lvl="1">
              <a:buNone/>
              <a:tabLst>
                <a:tab pos="1158875" algn="l"/>
              </a:tabLst>
            </a:pPr>
            <a:r>
              <a:rPr lang="en-US" altLang="zh-CN" sz="2000" dirty="0">
                <a:latin typeface="Arial" panose="020B0604020202020204" pitchFamily="34" charset="0"/>
                <a:cs typeface="Arial" panose="020B0604020202020204" pitchFamily="34" charset="0"/>
              </a:rPr>
              <a:t>     (7) exp → 1</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525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graphicFrame>
        <p:nvGraphicFramePr>
          <p:cNvPr id="6" name="内容占位符 5">
            <a:extLst>
              <a:ext uri="{FF2B5EF4-FFF2-40B4-BE49-F238E27FC236}">
                <a16:creationId xmlns:a16="http://schemas.microsoft.com/office/drawing/2014/main" id="{98DFED6C-1AEC-4335-BF52-1ED24761002D}"/>
              </a:ext>
            </a:extLst>
          </p:cNvPr>
          <p:cNvGraphicFramePr>
            <a:graphicFrameLocks noGrp="1"/>
          </p:cNvGraphicFramePr>
          <p:nvPr>
            <p:ph idx="1"/>
            <p:extLst>
              <p:ext uri="{D42A27DB-BD31-4B8C-83A1-F6EECF244321}">
                <p14:modId xmlns:p14="http://schemas.microsoft.com/office/powerpoint/2010/main" val="2882990044"/>
              </p:ext>
            </p:extLst>
          </p:nvPr>
        </p:nvGraphicFramePr>
        <p:xfrm>
          <a:off x="107504" y="1484784"/>
          <a:ext cx="8928993" cy="4741754"/>
        </p:xfrm>
        <a:graphic>
          <a:graphicData uri="http://schemas.openxmlformats.org/drawingml/2006/table">
            <a:tbl>
              <a:tblPr>
                <a:tableStyleId>{ED083AE6-46FA-4A59-8FB0-9F97EB10719F}</a:tableStyleId>
              </a:tblPr>
              <a:tblGrid>
                <a:gridCol w="2468177">
                  <a:extLst>
                    <a:ext uri="{9D8B030D-6E8A-4147-A177-3AD203B41FA5}">
                      <a16:colId xmlns:a16="http://schemas.microsoft.com/office/drawing/2014/main" val="1045340364"/>
                    </a:ext>
                  </a:extLst>
                </a:gridCol>
                <a:gridCol w="3121518">
                  <a:extLst>
                    <a:ext uri="{9D8B030D-6E8A-4147-A177-3AD203B41FA5}">
                      <a16:colId xmlns:a16="http://schemas.microsoft.com/office/drawing/2014/main" val="2607549710"/>
                    </a:ext>
                  </a:extLst>
                </a:gridCol>
                <a:gridCol w="3339298">
                  <a:extLst>
                    <a:ext uri="{9D8B030D-6E8A-4147-A177-3AD203B41FA5}">
                      <a16:colId xmlns:a16="http://schemas.microsoft.com/office/drawing/2014/main" val="3863572603"/>
                    </a:ext>
                  </a:extLst>
                </a:gridCol>
              </a:tblGrid>
              <a:tr h="54492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854875457"/>
                  </a:ext>
                </a:extLst>
              </a:tr>
              <a:tr h="607202">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statement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if-</a:t>
                      </a:r>
                      <a:r>
                        <a:rPr lang="en-US" sz="2000" b="1" kern="100" dirty="0" err="1">
                          <a:effectLst/>
                          <a:latin typeface="Arial" panose="020B0604020202020204" pitchFamily="34" charset="0"/>
                          <a:cs typeface="Arial" panose="020B0604020202020204" pitchFamily="34" charset="0"/>
                        </a:rPr>
                        <a:t>stmt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First(statement)={</a:t>
                      </a:r>
                      <a:r>
                        <a:rPr lang="en-US" sz="2000" b="1" kern="100" dirty="0" err="1">
                          <a:effectLst/>
                          <a:latin typeface="Arial" panose="020B0604020202020204" pitchFamily="34" charset="0"/>
                          <a:cs typeface="Arial" panose="020B0604020202020204" pitchFamily="34" charset="0"/>
                        </a:rPr>
                        <a:t>if,other</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874698049"/>
                  </a:ext>
                </a:extLst>
              </a:tr>
              <a:tr h="5760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statement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other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First(statement)={other}</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4211923480"/>
                  </a:ext>
                </a:extLst>
              </a:tr>
              <a:tr h="817388">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if-</a:t>
                      </a:r>
                      <a:r>
                        <a:rPr lang="en-US" sz="2000" b="1" kern="100" dirty="0" err="1">
                          <a:effectLst/>
                          <a:latin typeface="Arial" panose="020B0604020202020204" pitchFamily="34" charset="0"/>
                          <a:cs typeface="Arial" panose="020B0604020202020204" pitchFamily="34" charset="0"/>
                        </a:rPr>
                        <a:t>stmt</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if (exp) </a:t>
                      </a:r>
                    </a:p>
                    <a:p>
                      <a:pPr algn="just">
                        <a:spcAft>
                          <a:spcPts val="0"/>
                        </a:spcAft>
                      </a:pPr>
                      <a:r>
                        <a:rPr lang="en-US" sz="2000" b="1" kern="100" dirty="0">
                          <a:effectLst/>
                          <a:latin typeface="Arial" panose="020B0604020202020204" pitchFamily="34" charset="0"/>
                          <a:cs typeface="Arial" panose="020B0604020202020204" pitchFamily="34" charset="0"/>
                        </a:rPr>
                        <a:t>statement else-part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First(if-stmt)={if}</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570445670"/>
                  </a:ext>
                </a:extLst>
              </a:tr>
              <a:tr h="5507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else-part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else</a:t>
                      </a:r>
                    </a:p>
                    <a:p>
                      <a:pPr algn="just">
                        <a:spcAft>
                          <a:spcPts val="0"/>
                        </a:spcAft>
                      </a:pPr>
                      <a:r>
                        <a:rPr lang="en-US" sz="2000" b="1" kern="100" dirty="0">
                          <a:effectLst/>
                          <a:latin typeface="Arial" panose="020B0604020202020204" pitchFamily="34" charset="0"/>
                          <a:cs typeface="Arial" panose="020B0604020202020204" pitchFamily="34" charset="0"/>
                        </a:rPr>
                        <a:t> statement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First(else-part)={else}</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487247360"/>
                  </a:ext>
                </a:extLst>
              </a:tr>
              <a:tr h="5760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else-part </a:t>
                      </a:r>
                      <a:r>
                        <a:rPr lang="zh-CN" sz="2000" b="1" kern="100" dirty="0">
                          <a:effectLst/>
                          <a:latin typeface="Arial" panose="020B0604020202020204" pitchFamily="34" charset="0"/>
                          <a:cs typeface="Arial" panose="020B0604020202020204" pitchFamily="34" charset="0"/>
                        </a:rPr>
                        <a:t>→ε</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First(else-part)={else,</a:t>
                      </a:r>
                      <a:r>
                        <a:rPr lang="zh-CN" sz="2000" b="1" kern="100">
                          <a:effectLst/>
                          <a:latin typeface="Arial" panose="020B0604020202020204" pitchFamily="34" charset="0"/>
                          <a:cs typeface="Arial" panose="020B0604020202020204" pitchFamily="34" charset="0"/>
                        </a:rPr>
                        <a:t>ε</a:t>
                      </a:r>
                      <a:r>
                        <a:rPr lang="en-US" sz="2000" b="1" kern="100">
                          <a:effectLst/>
                          <a:latin typeface="Arial" panose="020B0604020202020204" pitchFamily="34" charset="0"/>
                          <a:cs typeface="Arial" panose="020B0604020202020204" pitchFamily="34" charset="0"/>
                        </a:rPr>
                        <a:t>}</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485220124"/>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0</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First(exp)={1}</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799609158"/>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First(exp)={0,1}</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31553933"/>
                  </a:ext>
                </a:extLst>
              </a:tr>
            </a:tbl>
          </a:graphicData>
        </a:graphic>
      </p:graphicFrame>
    </p:spTree>
    <p:extLst>
      <p:ext uri="{BB962C8B-B14F-4D97-AF65-F5344CB8AC3E}">
        <p14:creationId xmlns:p14="http://schemas.microsoft.com/office/powerpoint/2010/main" val="47082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323528" y="1340768"/>
            <a:ext cx="8496944" cy="4937794"/>
          </a:xfrm>
          <a:solidFill>
            <a:schemeClr val="bg1"/>
          </a:solidFill>
          <a:ln w="28575">
            <a:solidFill>
              <a:srgbClr val="9999FF"/>
            </a:solidFill>
          </a:ln>
        </p:spPr>
        <p:txBody>
          <a:bodyPr/>
          <a:lstStyle/>
          <a:p>
            <a:pPr>
              <a:lnSpc>
                <a:spcPct val="150000"/>
              </a:lnSpc>
            </a:pPr>
            <a:r>
              <a:rPr lang="zh-CN" altLang="en-US" dirty="0"/>
              <a:t>所以</a:t>
            </a:r>
            <a:r>
              <a:rPr lang="en-US" altLang="zh-CN" dirty="0"/>
              <a:t>First</a:t>
            </a:r>
            <a:r>
              <a:rPr lang="zh-CN" altLang="en-US" dirty="0"/>
              <a:t>集如下：</a:t>
            </a:r>
            <a:endParaRPr lang="en-US" altLang="zh-CN" dirty="0"/>
          </a:p>
          <a:p>
            <a:pPr>
              <a:lnSpc>
                <a:spcPct val="150000"/>
              </a:lnSpc>
              <a:buFontTx/>
              <a:buNone/>
            </a:pPr>
            <a:r>
              <a:rPr lang="en-US" altLang="zh-CN" dirty="0"/>
              <a:t>        	</a:t>
            </a:r>
            <a:r>
              <a:rPr lang="en-US" altLang="zh-CN" dirty="0">
                <a:latin typeface="Arial" panose="020B0604020202020204" pitchFamily="34" charset="0"/>
                <a:cs typeface="Arial" panose="020B0604020202020204" pitchFamily="34" charset="0"/>
              </a:rPr>
              <a:t>First(statement) = {</a:t>
            </a:r>
            <a:r>
              <a:rPr lang="en-US" altLang="zh-CN" dirty="0" err="1">
                <a:latin typeface="Arial" panose="020B0604020202020204" pitchFamily="34" charset="0"/>
                <a:cs typeface="Arial" panose="020B0604020202020204" pitchFamily="34" charset="0"/>
              </a:rPr>
              <a:t>if,other</a:t>
            </a:r>
            <a:r>
              <a:rPr lang="en-US" altLang="zh-CN" dirty="0">
                <a:latin typeface="Arial" panose="020B0604020202020204" pitchFamily="34" charset="0"/>
                <a:cs typeface="Arial" panose="020B0604020202020204" pitchFamily="34" charset="0"/>
              </a:rPr>
              <a:t>}</a:t>
            </a:r>
          </a:p>
          <a:p>
            <a:pPr>
              <a:lnSpc>
                <a:spcPct val="150000"/>
              </a:lnSpc>
              <a:buFontTx/>
              <a:buNone/>
            </a:pPr>
            <a:r>
              <a:rPr lang="en-US" altLang="zh-CN" dirty="0">
                <a:latin typeface="Arial" panose="020B0604020202020204" pitchFamily="34" charset="0"/>
                <a:cs typeface="Arial" panose="020B0604020202020204" pitchFamily="34" charset="0"/>
              </a:rPr>
              <a:t>			First(if-</a:t>
            </a:r>
            <a:r>
              <a:rPr lang="en-US" altLang="zh-CN" dirty="0" err="1">
                <a:latin typeface="Arial" panose="020B0604020202020204" pitchFamily="34" charset="0"/>
                <a:cs typeface="Arial" panose="020B0604020202020204" pitchFamily="34" charset="0"/>
              </a:rPr>
              <a:t>stmt</a:t>
            </a:r>
            <a:r>
              <a:rPr lang="en-US" altLang="zh-CN" dirty="0">
                <a:latin typeface="Arial" panose="020B0604020202020204" pitchFamily="34" charset="0"/>
                <a:cs typeface="Arial" panose="020B0604020202020204" pitchFamily="34" charset="0"/>
              </a:rPr>
              <a:t>)       = {if}</a:t>
            </a:r>
          </a:p>
          <a:p>
            <a:pPr>
              <a:lnSpc>
                <a:spcPct val="150000"/>
              </a:lnSpc>
              <a:buFontTx/>
              <a:buNone/>
            </a:pPr>
            <a:r>
              <a:rPr lang="en-US" altLang="zh-CN" dirty="0">
                <a:latin typeface="Arial" panose="020B0604020202020204" pitchFamily="34" charset="0"/>
                <a:cs typeface="Arial" panose="020B0604020202020204" pitchFamily="34" charset="0"/>
              </a:rPr>
              <a:t>			First(else-part)   = {</a:t>
            </a:r>
            <a:r>
              <a:rPr lang="en-US" altLang="zh-CN" dirty="0" err="1">
                <a:latin typeface="Arial" panose="020B0604020202020204" pitchFamily="34" charset="0"/>
                <a:cs typeface="Arial" panose="020B0604020202020204" pitchFamily="34" charset="0"/>
              </a:rPr>
              <a:t>else,ε</a:t>
            </a:r>
            <a:r>
              <a:rPr lang="en-US" altLang="zh-CN" dirty="0">
                <a:latin typeface="Arial" panose="020B0604020202020204" pitchFamily="34" charset="0"/>
                <a:cs typeface="Arial" panose="020B0604020202020204" pitchFamily="34" charset="0"/>
              </a:rPr>
              <a:t>}</a:t>
            </a:r>
          </a:p>
          <a:p>
            <a:pPr>
              <a:lnSpc>
                <a:spcPct val="150000"/>
              </a:lnSpc>
              <a:buFontTx/>
              <a:buNone/>
            </a:pPr>
            <a:r>
              <a:rPr lang="en-US" altLang="zh-CN" dirty="0">
                <a:latin typeface="Arial" panose="020B0604020202020204" pitchFamily="34" charset="0"/>
                <a:cs typeface="Arial" panose="020B0604020202020204" pitchFamily="34" charset="0"/>
              </a:rPr>
              <a:t>			First(exp)            = {0,1}</a:t>
            </a:r>
            <a:endParaRPr lang="zh-CN" altLang="en-US" dirty="0">
              <a:latin typeface="Arial" panose="020B0604020202020204" pitchFamily="34" charset="0"/>
              <a:cs typeface="Arial" panose="020B0604020202020204" pitchFamily="34" charset="0"/>
            </a:endParaRPr>
          </a:p>
          <a:p>
            <a:pPr>
              <a:lnSpc>
                <a:spcPct val="150000"/>
              </a:lnSpc>
            </a:pPr>
            <a:endParaRPr lang="en-US" altLang="zh-CN" dirty="0"/>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429355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2C364-6818-43C5-A0A9-3A9B4DD54682}"/>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B64EE6E1-54CB-47F3-919F-1028A03133CF}"/>
              </a:ext>
            </a:extLst>
          </p:cNvPr>
          <p:cNvSpPr>
            <a:spLocks noGrp="1"/>
          </p:cNvSpPr>
          <p:nvPr>
            <p:ph idx="1"/>
          </p:nvPr>
        </p:nvSpPr>
        <p:spPr>
          <a:xfrm>
            <a:off x="457200" y="1340768"/>
            <a:ext cx="8229600" cy="5328591"/>
          </a:xfrm>
          <a:solidFill>
            <a:schemeClr val="bg1"/>
          </a:solidFill>
          <a:ln w="28575">
            <a:solidFill>
              <a:srgbClr val="9999FF"/>
            </a:solidFill>
          </a:ln>
        </p:spPr>
        <p:txBody>
          <a:bodyPr/>
          <a:lstStyle/>
          <a:p>
            <a:pPr>
              <a:tabLst>
                <a:tab pos="1158875" algn="l"/>
              </a:tabLst>
            </a:pPr>
            <a:r>
              <a:rPr lang="zh-CN" altLang="en-US" sz="2400" dirty="0"/>
              <a:t>为语句序列文法计算</a:t>
            </a:r>
            <a:r>
              <a:rPr lang="en-US" altLang="zh-CN" sz="2400" dirty="0"/>
              <a:t>First</a:t>
            </a:r>
            <a:r>
              <a:rPr lang="zh-CN" altLang="en-US" sz="2400" dirty="0"/>
              <a:t>集。</a:t>
            </a:r>
            <a:endParaRPr lang="en-US" altLang="zh-CN" sz="2400" dirty="0"/>
          </a:p>
          <a:p>
            <a:pPr marL="0" indent="0">
              <a:lnSpc>
                <a:spcPct val="80000"/>
              </a:lnSpc>
              <a:buNone/>
            </a:pPr>
            <a:r>
              <a:rPr lang="en-US" altLang="zh-CN" sz="2400" dirty="0"/>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 </a:t>
            </a:r>
            <a:r>
              <a:rPr lang="en-US" altLang="zh-CN" sz="2400" dirty="0" err="1">
                <a:latin typeface="Arial" panose="020B0604020202020204" pitchFamily="34" charset="0"/>
                <a:cs typeface="Arial" panose="020B0604020202020204" pitchFamily="34" charset="0"/>
              </a:rPr>
              <a:t>stmt-sequence|ε</a:t>
            </a:r>
            <a:endParaRPr lang="en-US" altLang="zh-CN" sz="2400" dirty="0">
              <a:latin typeface="Arial" panose="020B0604020202020204" pitchFamily="34" charset="0"/>
              <a:cs typeface="Arial" panose="020B0604020202020204" pitchFamily="34" charset="0"/>
            </a:endParaRP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stmt→s</a:t>
            </a:r>
            <a:endParaRPr lang="en-US" altLang="zh-CN" sz="2400" dirty="0">
              <a:latin typeface="Arial" panose="020B0604020202020204" pitchFamily="34" charset="0"/>
              <a:cs typeface="Arial" panose="020B0604020202020204" pitchFamily="34" charset="0"/>
            </a:endParaRPr>
          </a:p>
          <a:p>
            <a:pPr>
              <a:lnSpc>
                <a:spcPct val="80000"/>
              </a:lnSpc>
            </a:pPr>
            <a:r>
              <a:rPr lang="zh-CN" altLang="en-US" sz="2400" dirty="0"/>
              <a:t>展开：</a:t>
            </a:r>
            <a:endParaRPr lang="en-US" altLang="zh-CN" sz="2400" dirty="0"/>
          </a:p>
          <a:p>
            <a:pPr marL="0" indent="0">
              <a:lnSpc>
                <a:spcPct val="80000"/>
              </a:lnSpc>
              <a:buNone/>
            </a:pPr>
            <a:r>
              <a:rPr lang="en-US" altLang="zh-CN" sz="2400" dirty="0"/>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→ε</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stmt→s</a:t>
            </a:r>
            <a:endParaRPr lang="en-US" altLang="zh-CN" sz="2400" dirty="0">
              <a:latin typeface="Arial" panose="020B0604020202020204" pitchFamily="34" charset="0"/>
              <a:cs typeface="Arial" panose="020B0604020202020204" pitchFamily="34" charset="0"/>
            </a:endParaRPr>
          </a:p>
          <a:p>
            <a:pPr>
              <a:lnSpc>
                <a:spcPct val="80000"/>
              </a:lnSpc>
            </a:pPr>
            <a:r>
              <a:rPr lang="en-US" altLang="zh-CN" sz="2400" dirty="0"/>
              <a:t>First</a:t>
            </a:r>
            <a:r>
              <a:rPr lang="zh-CN" altLang="en-US" sz="2400" dirty="0"/>
              <a:t>集如下</a:t>
            </a:r>
            <a:r>
              <a:rPr lang="en-US" altLang="zh-CN" sz="2400" dirty="0"/>
              <a:t>:</a:t>
            </a:r>
          </a:p>
          <a:p>
            <a:pPr marL="0" indent="0">
              <a:buNone/>
            </a:pPr>
            <a:r>
              <a:rPr lang="en-US" altLang="zh-CN" sz="2400" dirty="0"/>
              <a:t>	</a:t>
            </a:r>
            <a:r>
              <a:rPr lang="en-US" altLang="zh-CN" sz="2400" dirty="0">
                <a:latin typeface="Arial" panose="020B0604020202020204" pitchFamily="34" charset="0"/>
                <a:cs typeface="Arial" panose="020B0604020202020204" pitchFamily="34" charset="0"/>
              </a:rPr>
              <a:t>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-sequence)={s}</a:t>
            </a:r>
          </a:p>
          <a:p>
            <a:pPr marL="0" indent="0">
              <a:buNone/>
            </a:pPr>
            <a:r>
              <a:rPr lang="en-US" altLang="zh-CN" sz="2400" dirty="0">
                <a:latin typeface="Arial" panose="020B0604020202020204" pitchFamily="34" charset="0"/>
                <a:cs typeface="Arial" panose="020B0604020202020204" pitchFamily="34" charset="0"/>
              </a:rPr>
              <a:t>	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 ε}</a:t>
            </a:r>
          </a:p>
          <a:p>
            <a:pPr marL="0" indent="0">
              <a:buNone/>
            </a:pPr>
            <a:r>
              <a:rPr lang="en-US" altLang="zh-CN" sz="2400" dirty="0">
                <a:latin typeface="Arial" panose="020B0604020202020204" pitchFamily="34" charset="0"/>
                <a:cs typeface="Arial" panose="020B0604020202020204" pitchFamily="34" charset="0"/>
              </a:rPr>
              <a:t>	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a:t>
            </a:r>
            <a:endParaRPr lang="zh-CN" altLang="en-US" sz="2400" dirty="0">
              <a:latin typeface="Arial" panose="020B0604020202020204" pitchFamily="34" charset="0"/>
              <a:cs typeface="Arial" panose="020B0604020202020204" pitchFamily="34" charset="0"/>
            </a:endParaRPr>
          </a:p>
          <a:p>
            <a:pPr lvl="1">
              <a:buNone/>
              <a:tabLst>
                <a:tab pos="1158875" algn="l"/>
              </a:tabLst>
            </a:pP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1000"/>
                                        <p:tgtEl>
                                          <p:spTgt spid="3">
                                            <p:txEl>
                                              <p:pRg st="10" end="10"/>
                                            </p:txEl>
                                          </p:spTgt>
                                        </p:tgtEl>
                                      </p:cBhvr>
                                    </p:animEffect>
                                    <p:anim calcmode="lin" valueType="num">
                                      <p:cBhvr>
                                        <p:cTn id="1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1000"/>
                                        <p:tgtEl>
                                          <p:spTgt spid="3">
                                            <p:txEl>
                                              <p:pRg st="11" end="11"/>
                                            </p:txEl>
                                          </p:spTgt>
                                        </p:tgtEl>
                                      </p:cBhvr>
                                    </p:animEffect>
                                    <p:anim calcmode="lin" valueType="num">
                                      <p:cBhvr>
                                        <p:cTn id="1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1000"/>
                                        <p:tgtEl>
                                          <p:spTgt spid="3">
                                            <p:txEl>
                                              <p:pRg st="12" end="12"/>
                                            </p:txEl>
                                          </p:spTgt>
                                        </p:tgtEl>
                                      </p:cBhvr>
                                    </p:animEffect>
                                    <p:anim calcmode="lin" valueType="num">
                                      <p:cBhvr>
                                        <p:cTn id="2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539552" y="1484784"/>
                <a:ext cx="7992888" cy="4680520"/>
              </a:xfrm>
              <a:solidFill>
                <a:schemeClr val="bg1"/>
              </a:solidFill>
              <a:ln w="28575">
                <a:solidFill>
                  <a:srgbClr val="9999FF"/>
                </a:solidFill>
              </a:ln>
            </p:spPr>
            <p:txBody>
              <a:bodyPr/>
              <a:lstStyle/>
              <a:p>
                <a:pPr eaLnBrk="1" hangingPunct="1">
                  <a:lnSpc>
                    <a:spcPct val="150000"/>
                  </a:lnSpc>
                </a:pPr>
                <a:r>
                  <a:rPr lang="zh-CN" altLang="en-US" sz="2400" dirty="0"/>
                  <a:t>写出下面文法的</a:t>
                </a:r>
                <a:r>
                  <a:rPr lang="en-US" altLang="zh-CN" sz="2400" dirty="0" err="1"/>
                  <a:t>Fisrt</a:t>
                </a:r>
                <a:r>
                  <a:rPr lang="zh-CN" altLang="en-US" sz="2400" dirty="0"/>
                  <a:t>集：</a:t>
                </a:r>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d>
                        <m:dPr>
                          <m:ctrlPr>
                            <a:rPr lang="en-US" altLang="zh-CN" sz="2400" b="1" i="1" dirty="0" smtClean="0">
                              <a:latin typeface="Cambria Math" panose="02040503050406030204" pitchFamily="18" charset="0"/>
                              <a:ea typeface="Cambria Math" panose="02040503050406030204" pitchFamily="18" charset="0"/>
                            </a:rPr>
                          </m:ctrlPr>
                        </m:dPr>
                        <m:e>
                          <m:r>
                            <a:rPr lang="en-US" altLang="zh-CN" sz="2400" b="1" i="1" dirty="0" smtClean="0">
                              <a:latin typeface="Cambria Math" panose="02040503050406030204" pitchFamily="18" charset="0"/>
                              <a:ea typeface="Cambria Math" panose="02040503050406030204" pitchFamily="18" charset="0"/>
                            </a:rPr>
                            <m:t>𝑻</m:t>
                          </m:r>
                        </m:e>
                      </m:d>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𝒂</m:t>
                      </m:r>
                      <m:sSup>
                        <m:sSupPr>
                          <m:ctrlPr>
                            <a:rPr lang="en-US" altLang="zh-CN" sz="2400" b="1" i="1" dirty="0" smtClean="0">
                              <a:latin typeface="Cambria Math" panose="02040503050406030204" pitchFamily="18" charset="0"/>
                              <a:ea typeface="Cambria Math" panose="02040503050406030204" pitchFamily="18" charset="0"/>
                            </a:rPr>
                          </m:ctrlPr>
                        </m:sSupPr>
                        <m:e>
                          <m:r>
                            <a:rPr lang="en-US" altLang="zh-CN" sz="2400" b="1" i="1" dirty="0" smtClean="0">
                              <a:latin typeface="Cambria Math" panose="02040503050406030204" pitchFamily="18" charset="0"/>
                              <a:ea typeface="Cambria Math" panose="02040503050406030204" pitchFamily="18" charset="0"/>
                            </a:rPr>
                            <m:t>𝑺</m:t>
                          </m:r>
                        </m:e>
                        <m:sup>
                          <m:r>
                            <a:rPr lang="en-US" altLang="zh-CN" sz="2400" b="1" i="1" dirty="0" smtClean="0">
                              <a:latin typeface="Cambria Math" panose="02040503050406030204" pitchFamily="18" charset="0"/>
                              <a:ea typeface="Cambria Math" panose="02040503050406030204" pitchFamily="18" charset="0"/>
                            </a:rPr>
                            <m:t>′</m:t>
                          </m:r>
                        </m:sup>
                      </m:sSup>
                    </m:oMath>
                  </m:oMathPara>
                </a14:m>
                <a:endParaRPr lang="en-US" altLang="zh-CN" sz="2400" b="1" dirty="0">
                  <a:ea typeface="Cambria Math" panose="02040503050406030204" pitchFamily="18" charset="0"/>
                </a:endParaRPr>
              </a:p>
              <a:p>
                <a:pPr marL="0" indent="0" algn="ctr" eaLnBrk="1" hangingPunct="1">
                  <a:lnSpc>
                    <a:spcPct val="150000"/>
                  </a:lnSpc>
                  <a:buNone/>
                </a:pPr>
                <a14:m>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a14:m>
                <a:r>
                  <a:rPr lang="en-US" altLang="zh-CN" sz="2400" b="1" dirty="0">
                    <a:ea typeface="Cambria Math" panose="02040503050406030204" pitchFamily="18" charset="0"/>
                  </a:rPr>
                  <a:t>   </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r>
                        <a:rPr lang="en-US" altLang="zh-CN" sz="2400" b="1" i="1" smtClean="0">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539552" y="1484784"/>
                <a:ext cx="7992888" cy="4680520"/>
              </a:xfrm>
              <a:blipFill>
                <a:blip r:embed="rId2"/>
                <a:stretch>
                  <a:fillRect l="-912"/>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164734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pPr eaLnBrk="1" hangingPunct="1"/>
            <a:r>
              <a:rPr lang="en-US" altLang="zh-CN" dirty="0"/>
              <a:t>Follow</a:t>
            </a:r>
            <a:r>
              <a:rPr lang="zh-CN" altLang="en-US" dirty="0"/>
              <a:t>集</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xfrm>
                <a:off x="427348" y="1268760"/>
                <a:ext cx="8136904" cy="5369768"/>
              </a:xfrm>
              <a:solidFill>
                <a:schemeClr val="bg1"/>
              </a:solidFill>
              <a:ln w="28575">
                <a:solidFill>
                  <a:srgbClr val="9999FF"/>
                </a:solidFill>
              </a:ln>
            </p:spPr>
            <p:txBody>
              <a:bodyPr/>
              <a:lstStyle/>
              <a:p>
                <a:pPr eaLnBrk="1" hangingPunct="1">
                  <a:lnSpc>
                    <a:spcPct val="150000"/>
                  </a:lnSpc>
                </a:pPr>
                <a:r>
                  <a:rPr lang="en-US" altLang="zh-CN" sz="2400" dirty="0">
                    <a:solidFill>
                      <a:srgbClr val="FF0000"/>
                    </a:solidFill>
                  </a:rPr>
                  <a:t>Follow</a:t>
                </a:r>
                <a:r>
                  <a:rPr lang="zh-CN" altLang="en-US" sz="2400" dirty="0">
                    <a:solidFill>
                      <a:srgbClr val="FF0000"/>
                    </a:solidFill>
                  </a:rPr>
                  <a:t>集</a:t>
                </a:r>
                <a:r>
                  <a:rPr lang="zh-CN" altLang="en-US" sz="2400" dirty="0"/>
                  <a:t>定义：给出一个非终结符</a:t>
                </a:r>
                <a14:m>
                  <m:oMath xmlns:m="http://schemas.openxmlformats.org/officeDocument/2006/math">
                    <m:r>
                      <a:rPr lang="en-US" altLang="zh-CN" sz="2400" b="1" i="1" dirty="0">
                        <a:latin typeface="Cambria Math" panose="02040503050406030204" pitchFamily="18" charset="0"/>
                      </a:rPr>
                      <m:t>𝑨</m:t>
                    </m:r>
                  </m:oMath>
                </a14:m>
                <a:r>
                  <a:rPr lang="zh-CN" altLang="en-US" sz="2400" dirty="0"/>
                  <a:t>，那么集合</a:t>
                </a:r>
                <a14:m>
                  <m:oMath xmlns:m="http://schemas.openxmlformats.org/officeDocument/2006/math">
                    <m:r>
                      <a:rPr lang="en-US" altLang="zh-CN" sz="2400" b="1" i="1" dirty="0">
                        <a:latin typeface="Cambria Math" panose="02040503050406030204" pitchFamily="18" charset="0"/>
                      </a:rPr>
                      <m:t>𝑭</m:t>
                    </m:r>
                    <m:r>
                      <a:rPr lang="en-US" altLang="zh-CN" sz="2400" b="1" i="1" dirty="0" smtClean="0">
                        <a:latin typeface="Cambria Math" panose="02040503050406030204" pitchFamily="18" charset="0"/>
                      </a:rPr>
                      <m:t>𝒐𝒍𝒍𝒐𝒘</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𝑨</m:t>
                    </m:r>
                    <m:r>
                      <a:rPr lang="en-US" altLang="zh-CN" sz="2400" b="1" i="1" dirty="0">
                        <a:latin typeface="Cambria Math" panose="02040503050406030204" pitchFamily="18" charset="0"/>
                      </a:rPr>
                      <m:t>)</m:t>
                    </m:r>
                  </m:oMath>
                </a14:m>
                <a:r>
                  <a:rPr lang="zh-CN" altLang="en-US" sz="2400" dirty="0"/>
                  <a:t>则是由终结符组成，也可能包含</a:t>
                </a:r>
                <a14:m>
                  <m:oMath xmlns:m="http://schemas.openxmlformats.org/officeDocument/2006/math">
                    <m:r>
                      <a:rPr lang="en-US" altLang="zh-CN" sz="2400" b="1" i="1" smtClean="0">
                        <a:latin typeface="Cambria Math" panose="02040503050406030204" pitchFamily="18" charset="0"/>
                      </a:rPr>
                      <m:t>$</m:t>
                    </m:r>
                  </m:oMath>
                </a14:m>
                <a:r>
                  <a:rPr lang="zh-CN" altLang="en-US" sz="2400" dirty="0"/>
                  <a:t>，它包含的是</a:t>
                </a:r>
                <a:r>
                  <a:rPr lang="zh-CN" altLang="en-US" sz="2400" dirty="0">
                    <a:solidFill>
                      <a:srgbClr val="FF0000"/>
                    </a:solidFill>
                  </a:rPr>
                  <a:t>在推导中可能出现在</a:t>
                </a:r>
                <a14:m>
                  <m:oMath xmlns:m="http://schemas.openxmlformats.org/officeDocument/2006/math">
                    <m:r>
                      <a:rPr lang="en-US" altLang="zh-CN" sz="2400" i="1" dirty="0">
                        <a:solidFill>
                          <a:srgbClr val="FF0000"/>
                        </a:solidFill>
                        <a:latin typeface="Cambria Math" panose="02040503050406030204" pitchFamily="18" charset="0"/>
                      </a:rPr>
                      <m:t>𝑨</m:t>
                    </m:r>
                  </m:oMath>
                </a14:m>
                <a:r>
                  <a:rPr lang="zh-CN" altLang="en-US" sz="2400" dirty="0">
                    <a:solidFill>
                      <a:srgbClr val="FF0000"/>
                    </a:solidFill>
                  </a:rPr>
                  <a:t>后面的第一个终结符或者</a:t>
                </a:r>
                <a14:m>
                  <m:oMath xmlns:m="http://schemas.openxmlformats.org/officeDocument/2006/math">
                    <m:r>
                      <a:rPr lang="en-US" altLang="zh-CN" sz="2400" i="1">
                        <a:solidFill>
                          <a:srgbClr val="FF0000"/>
                        </a:solidFill>
                        <a:latin typeface="Cambria Math" panose="02040503050406030204" pitchFamily="18" charset="0"/>
                      </a:rPr>
                      <m:t>$ </m:t>
                    </m:r>
                  </m:oMath>
                </a14:m>
                <a:r>
                  <a:rPr lang="zh-CN" altLang="en-US" sz="2400" dirty="0"/>
                  <a:t>。它的定义如下：</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b="1" i="1" smtClean="0">
                        <a:latin typeface="Cambria Math" panose="02040503050406030204" pitchFamily="18" charset="0"/>
                      </a:rPr>
                      <m:t>𝑨</m:t>
                    </m:r>
                  </m:oMath>
                </a14:m>
                <a:r>
                  <a:rPr lang="zh-CN" altLang="en-US" sz="2400" dirty="0"/>
                  <a:t>是开始符号，则</a:t>
                </a:r>
                <a14:m>
                  <m:oMath xmlns:m="http://schemas.openxmlformats.org/officeDocument/2006/math">
                    <m:r>
                      <a:rPr lang="en-US" altLang="zh-CN" sz="2400" i="1">
                        <a:latin typeface="Cambria Math" panose="02040503050406030204" pitchFamily="18" charset="0"/>
                      </a:rPr>
                      <m:t>$</m:t>
                    </m:r>
                  </m:oMath>
                </a14:m>
                <a:r>
                  <a:rPr lang="zh-CN" altLang="en-US" sz="2400" dirty="0"/>
                  <a:t>就在</a:t>
                </a:r>
                <a14:m>
                  <m:oMath xmlns:m="http://schemas.openxmlformats.org/officeDocument/2006/math">
                    <m:r>
                      <a:rPr lang="en-US" altLang="zh-CN" sz="2400" b="1" i="1" dirty="0">
                        <a:latin typeface="Cambria Math" panose="02040503050406030204" pitchFamily="18" charset="0"/>
                      </a:rPr>
                      <m:t>𝑭</m:t>
                    </m:r>
                    <m:r>
                      <a:rPr lang="en-US" altLang="zh-CN" sz="2400" b="1" i="1" dirty="0" smtClean="0">
                        <a:latin typeface="Cambria Math" panose="02040503050406030204" pitchFamily="18" charset="0"/>
                      </a:rPr>
                      <m:t>𝒐𝒍𝒍𝒐𝒘</m:t>
                    </m:r>
                    <m:d>
                      <m:dPr>
                        <m:ctrlPr>
                          <a:rPr lang="en-US" altLang="zh-CN" sz="2400" i="1" dirty="0">
                            <a:latin typeface="Cambria Math" panose="02040503050406030204" pitchFamily="18" charset="0"/>
                          </a:rPr>
                        </m:ctrlPr>
                      </m:dPr>
                      <m:e>
                        <m:r>
                          <a:rPr lang="en-US" altLang="zh-CN" sz="2400" b="1" i="1" dirty="0" smtClean="0">
                            <a:latin typeface="Cambria Math" panose="02040503050406030204" pitchFamily="18" charset="0"/>
                          </a:rPr>
                          <m:t>𝑨</m:t>
                        </m:r>
                      </m:e>
                    </m:d>
                  </m:oMath>
                </a14:m>
                <a:r>
                  <a:rPr lang="zh-CN" altLang="en-US" sz="2400" dirty="0"/>
                  <a:t>中。</a:t>
                </a:r>
                <a:endParaRPr lang="en-US" altLang="zh-CN" sz="2400" dirty="0"/>
              </a:p>
              <a:p>
                <a:pPr lvl="1" eaLnBrk="1" hangingPunct="1">
                  <a:lnSpc>
                    <a:spcPct val="150000"/>
                  </a:lnSpc>
                </a:pPr>
                <a:r>
                  <a:rPr lang="zh-CN" altLang="en-US" sz="2400" dirty="0"/>
                  <a:t>若存在产生式</a:t>
                </a:r>
                <a14:m>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𝑩</m:t>
                    </m:r>
                    <m:r>
                      <a:rPr lang="en-US" altLang="zh-CN" sz="2400" b="1" i="1" dirty="0" smtClean="0">
                        <a:latin typeface="Cambria Math" panose="02040503050406030204" pitchFamily="18" charset="0"/>
                        <a:ea typeface="Cambria Math" panose="02040503050406030204" pitchFamily="18" charset="0"/>
                      </a:rPr>
                      <m:t>→</m:t>
                    </m:r>
                    <m:r>
                      <a:rPr lang="zh-CN" altLang="en-US" sz="2400" b="1" i="1" dirty="0" smtClean="0">
                        <a:latin typeface="Cambria Math" panose="02040503050406030204" pitchFamily="18" charset="0"/>
                        <a:ea typeface="Cambria Math" panose="02040503050406030204" pitchFamily="18" charset="0"/>
                      </a:rPr>
                      <m:t>𝜶</m:t>
                    </m:r>
                    <m:r>
                      <a:rPr lang="en-US" altLang="zh-CN" sz="2400" b="1" i="1" dirty="0" smtClean="0">
                        <a:latin typeface="Cambria Math" panose="02040503050406030204" pitchFamily="18" charset="0"/>
                        <a:ea typeface="Cambria Math" panose="02040503050406030204" pitchFamily="18" charset="0"/>
                      </a:rPr>
                      <m:t>𝑨</m:t>
                    </m:r>
                    <m:r>
                      <a:rPr lang="zh-CN" altLang="en-US" sz="2400" b="1" i="1" dirty="0" smtClean="0">
                        <a:latin typeface="Cambria Math" panose="02040503050406030204" pitchFamily="18" charset="0"/>
                        <a:ea typeface="Cambria Math" panose="02040503050406030204" pitchFamily="18" charset="0"/>
                      </a:rPr>
                      <m:t>𝜸</m:t>
                    </m:r>
                    <m:r>
                      <a:rPr lang="zh-CN" altLang="en-US" sz="2400" b="1" i="1" dirty="0" smtClean="0">
                        <a:latin typeface="Cambria Math" panose="02040503050406030204" pitchFamily="18" charset="0"/>
                        <a:ea typeface="Cambria Math" panose="02040503050406030204" pitchFamily="18" charset="0"/>
                      </a:rPr>
                      <m:t>，</m:t>
                    </m:r>
                  </m:oMath>
                </a14:m>
                <a:r>
                  <a:rPr lang="en-US" altLang="zh-CN" sz="2400" dirty="0"/>
                  <a:t> </a:t>
                </a:r>
                <a:r>
                  <a:rPr lang="zh-CN" altLang="en-US" sz="2400" dirty="0"/>
                  <a:t>则</a:t>
                </a:r>
                <a14:m>
                  <m:oMath xmlns:m="http://schemas.openxmlformats.org/officeDocument/2006/math">
                    <m:r>
                      <a:rPr lang="en-US" altLang="zh-CN" sz="2400" b="1" i="1" dirty="0">
                        <a:latin typeface="Cambria Math" panose="02040503050406030204" pitchFamily="18" charset="0"/>
                      </a:rPr>
                      <m:t>𝑭𝒊𝒓𝒔𝒕</m:t>
                    </m:r>
                    <m:r>
                      <a:rPr lang="en-US" altLang="zh-CN" sz="2400" b="1" i="1" dirty="0">
                        <a:latin typeface="Cambria Math" panose="02040503050406030204" pitchFamily="18" charset="0"/>
                      </a:rPr>
                      <m:t>(</m:t>
                    </m:r>
                    <m:r>
                      <a:rPr lang="zh-CN" altLang="en-US" sz="2400" b="1" i="1" dirty="0" smtClean="0">
                        <a:latin typeface="Cambria Math" panose="02040503050406030204" pitchFamily="18" charset="0"/>
                      </a:rPr>
                      <m:t>𝜸</m:t>
                    </m:r>
                    <m:r>
                      <a:rPr lang="en-US" altLang="zh-CN" sz="2400" b="1" i="1" dirty="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smtClean="0">
                        <a:latin typeface="Cambria Math" panose="02040503050406030204" pitchFamily="18" charset="0"/>
                        <a:ea typeface="Cambria Math" panose="02040503050406030204" pitchFamily="18" charset="0"/>
                      </a:rPr>
                      <m:t>{</m:t>
                    </m:r>
                    <m:r>
                      <a:rPr lang="zh-CN" altLang="en-US" sz="2400" i="1" dirty="0" smtClean="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m:t>
                    </m:r>
                  </m:oMath>
                </a14:m>
                <a:r>
                  <a:rPr lang="zh-CN" altLang="en-US" sz="2400" dirty="0"/>
                  <a:t>在</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中。</a:t>
                </a:r>
                <a:endParaRPr lang="en-US" altLang="zh-CN" sz="2400" dirty="0"/>
              </a:p>
              <a:p>
                <a:pPr lvl="1" eaLnBrk="1" hangingPunct="1">
                  <a:lnSpc>
                    <a:spcPct val="150000"/>
                  </a:lnSpc>
                </a:pPr>
                <a:r>
                  <a:rPr lang="zh-CN" altLang="en-US" sz="2400" dirty="0"/>
                  <a:t>若存在产生式</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𝑩</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𝜶</m:t>
                    </m:r>
                    <m:r>
                      <a:rPr lang="en-US" altLang="zh-CN" sz="2400" i="1" dirty="0">
                        <a:latin typeface="Cambria Math" panose="02040503050406030204" pitchFamily="18" charset="0"/>
                        <a:ea typeface="Cambria Math" panose="02040503050406030204" pitchFamily="18" charset="0"/>
                      </a:rPr>
                      <m:t>𝑨</m:t>
                    </m:r>
                    <m:r>
                      <a:rPr lang="zh-CN" altLang="en-US" sz="2400" i="1" dirty="0">
                        <a:latin typeface="Cambria Math" panose="02040503050406030204" pitchFamily="18" charset="0"/>
                        <a:ea typeface="Cambria Math" panose="02040503050406030204" pitchFamily="18" charset="0"/>
                      </a:rPr>
                      <m:t>𝜸</m:t>
                    </m:r>
                    <m:r>
                      <a:rPr lang="zh-CN" altLang="en-US" sz="2400" i="1" dirty="0">
                        <a:latin typeface="Cambria Math" panose="02040503050406030204" pitchFamily="18" charset="0"/>
                        <a:ea typeface="Cambria Math" panose="02040503050406030204" pitchFamily="18" charset="0"/>
                      </a:rPr>
                      <m:t>，</m:t>
                    </m:r>
                  </m:oMath>
                </a14:m>
                <a:r>
                  <a:rPr lang="en-US" altLang="zh-CN" sz="2400" dirty="0"/>
                  <a:t> </a:t>
                </a:r>
                <a:r>
                  <a:rPr lang="zh-CN" altLang="en-US" sz="2400" dirty="0"/>
                  <a:t>且</a:t>
                </a:r>
                <a14:m>
                  <m:oMath xmlns:m="http://schemas.openxmlformats.org/officeDocument/2006/math">
                    <m:r>
                      <a:rPr lang="zh-CN" altLang="en-US" sz="2400" i="1" dirty="0">
                        <a:latin typeface="Cambria Math" panose="02040503050406030204" pitchFamily="18" charset="0"/>
                        <a:ea typeface="Cambria Math" panose="02040503050406030204" pitchFamily="18" charset="0"/>
                      </a:rPr>
                      <m:t>𝜺</m:t>
                    </m:r>
                  </m:oMath>
                </a14:m>
                <a:r>
                  <a:rPr lang="zh-CN" altLang="en-US" sz="2400" dirty="0"/>
                  <a:t>在</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zh-CN" altLang="en-US" sz="2400" i="1" dirty="0">
                        <a:latin typeface="Cambria Math" panose="02040503050406030204" pitchFamily="18" charset="0"/>
                      </a:rPr>
                      <m:t>𝜸</m:t>
                    </m:r>
                    <m:r>
                      <a:rPr lang="en-US" altLang="zh-CN" sz="2400" i="1" dirty="0">
                        <a:latin typeface="Cambria Math" panose="02040503050406030204" pitchFamily="18" charset="0"/>
                      </a:rPr>
                      <m:t>) </m:t>
                    </m:r>
                  </m:oMath>
                </a14:m>
                <a:r>
                  <a:rPr lang="zh-CN" altLang="en-US" sz="2400" dirty="0"/>
                  <a:t>中，则</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包含</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b="1" i="1" dirty="0">
                            <a:latin typeface="Cambria Math" panose="02040503050406030204" pitchFamily="18" charset="0"/>
                          </a:rPr>
                          <m:t>𝑩</m:t>
                        </m:r>
                      </m:e>
                    </m:d>
                  </m:oMath>
                </a14:m>
                <a:r>
                  <a:rPr lang="zh-CN" altLang="en-US" sz="2400" dirty="0"/>
                  <a:t>。</a:t>
                </a:r>
                <a:endParaRPr lang="en-US" altLang="zh-CN" sz="2400" dirty="0"/>
              </a:p>
            </p:txBody>
          </p:sp>
        </mc:Choice>
        <mc:Fallback>
          <p:sp>
            <p:nvSpPr>
              <p:cNvPr id="10243" name="Rectangle 3"/>
              <p:cNvSpPr>
                <a:spLocks noGrp="1" noRot="1" noChangeAspect="1" noMove="1" noResize="1" noEditPoints="1" noAdjustHandles="1" noChangeArrowheads="1" noChangeShapeType="1" noTextEdit="1"/>
              </p:cNvSpPr>
              <p:nvPr>
                <p:ph idx="1"/>
              </p:nvPr>
            </p:nvSpPr>
            <p:spPr>
              <a:xfrm>
                <a:off x="427348" y="1268760"/>
                <a:ext cx="8136904" cy="5369768"/>
              </a:xfrm>
              <a:blipFill>
                <a:blip r:embed="rId2"/>
                <a:stretch>
                  <a:fillRect l="-821"/>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97627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2"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Follow</a:t>
            </a:r>
            <a:r>
              <a:rPr lang="zh-CN" altLang="en-US" dirty="0"/>
              <a:t>集的方法</a:t>
            </a:r>
          </a:p>
        </p:txBody>
      </p:sp>
      <p:sp>
        <p:nvSpPr>
          <p:cNvPr id="3" name="内容占位符 2"/>
          <p:cNvSpPr>
            <a:spLocks noGrp="1"/>
          </p:cNvSpPr>
          <p:nvPr>
            <p:ph idx="1"/>
          </p:nvPr>
        </p:nvSpPr>
        <p:spPr>
          <a:xfrm>
            <a:off x="576672" y="1484784"/>
            <a:ext cx="7990656" cy="4608512"/>
          </a:xfrm>
          <a:solidFill>
            <a:schemeClr val="bg1"/>
          </a:solidFill>
          <a:ln w="28575">
            <a:solidFill>
              <a:srgbClr val="9999FF"/>
            </a:solidFill>
          </a:ln>
        </p:spPr>
        <p:txBody>
          <a:bodyPr/>
          <a:lstStyle/>
          <a:p>
            <a:pPr marL="400050" lvl="1" indent="0">
              <a:lnSpc>
                <a:spcPct val="150000"/>
              </a:lnSpc>
              <a:buNone/>
            </a:pPr>
            <a:r>
              <a:rPr lang="en-US" altLang="zh-CN" sz="2000" dirty="0">
                <a:solidFill>
                  <a:srgbClr val="FF0000"/>
                </a:solidFill>
                <a:latin typeface="Arial" panose="020B0604020202020204" pitchFamily="34" charset="0"/>
                <a:cs typeface="Arial" panose="020B0604020202020204" pitchFamily="34" charset="0"/>
              </a:rPr>
              <a:t>Follow(start-symbol):={$}</a:t>
            </a:r>
            <a:r>
              <a:rPr lang="en-US" altLang="zh-CN" sz="2000" dirty="0">
                <a:latin typeface="Arial" panose="020B0604020202020204" pitchFamily="34" charset="0"/>
                <a:cs typeface="Arial" panose="020B0604020202020204" pitchFamily="34" charset="0"/>
              </a:rPr>
              <a:t>;</a:t>
            </a:r>
          </a:p>
          <a:p>
            <a:pPr marL="400050" lvl="1" indent="0">
              <a:lnSpc>
                <a:spcPct val="150000"/>
              </a:lnSpc>
              <a:buNone/>
            </a:pPr>
            <a:r>
              <a:rPr lang="en-US" altLang="zh-CN" sz="2000" dirty="0">
                <a:latin typeface="Arial" panose="020B0604020202020204" pitchFamily="34" charset="0"/>
                <a:cs typeface="Arial" panose="020B0604020202020204" pitchFamily="34" charset="0"/>
              </a:rPr>
              <a:t>for all </a:t>
            </a:r>
            <a:r>
              <a:rPr lang="en-US" altLang="zh-CN" sz="2000" dirty="0">
                <a:solidFill>
                  <a:srgbClr val="0000CC"/>
                </a:solidFill>
                <a:latin typeface="Arial" panose="020B0604020202020204" pitchFamily="34" charset="0"/>
                <a:cs typeface="Arial" panose="020B0604020202020204" pitchFamily="34" charset="0"/>
              </a:rPr>
              <a:t>non-terminals </a:t>
            </a:r>
            <a:r>
              <a:rPr lang="en-US" altLang="zh-CN" sz="2000" dirty="0" err="1">
                <a:solidFill>
                  <a:srgbClr val="0000CC"/>
                </a:solidFill>
                <a:latin typeface="Arial" panose="020B0604020202020204" pitchFamily="34" charset="0"/>
                <a:cs typeface="Arial" panose="020B0604020202020204" pitchFamily="34" charset="0"/>
              </a:rPr>
              <a:t>A≠start-symbol</a:t>
            </a:r>
            <a:r>
              <a:rPr lang="en-US" altLang="zh-CN" sz="2000" dirty="0">
                <a:solidFill>
                  <a:srgbClr val="0000CC"/>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do </a:t>
            </a:r>
            <a:r>
              <a:rPr lang="en-US" altLang="zh-CN" sz="2000" dirty="0">
                <a:solidFill>
                  <a:srgbClr val="FF0000"/>
                </a:solidFill>
                <a:latin typeface="Arial" panose="020B0604020202020204" pitchFamily="34" charset="0"/>
                <a:cs typeface="Arial" panose="020B0604020202020204" pitchFamily="34" charset="0"/>
              </a:rPr>
              <a:t>follow(A):={ }</a:t>
            </a:r>
            <a:r>
              <a:rPr lang="en-US" altLang="zh-CN" sz="2000" dirty="0">
                <a:latin typeface="Arial" panose="020B0604020202020204" pitchFamily="34" charset="0"/>
                <a:cs typeface="Arial" panose="020B0604020202020204" pitchFamily="34" charset="0"/>
              </a:rPr>
              <a:t>;</a:t>
            </a:r>
          </a:p>
          <a:p>
            <a:pPr marL="400050" lvl="1" indent="0">
              <a:lnSpc>
                <a:spcPct val="150000"/>
              </a:lnSpc>
              <a:buNone/>
            </a:pPr>
            <a:r>
              <a:rPr lang="en-US" altLang="zh-CN" sz="2000" dirty="0">
                <a:latin typeface="Arial" panose="020B0604020202020204" pitchFamily="34" charset="0"/>
                <a:cs typeface="Arial" panose="020B0604020202020204" pitchFamily="34" charset="0"/>
              </a:rPr>
              <a:t>while there </a:t>
            </a:r>
            <a:r>
              <a:rPr lang="en-US" altLang="zh-CN" sz="2000" dirty="0">
                <a:solidFill>
                  <a:srgbClr val="0000CC"/>
                </a:solidFill>
                <a:latin typeface="Arial" panose="020B0604020202020204" pitchFamily="34" charset="0"/>
                <a:cs typeface="Arial" panose="020B0604020202020204" pitchFamily="34" charset="0"/>
              </a:rPr>
              <a:t>changes to any follow sets </a:t>
            </a:r>
            <a:r>
              <a:rPr lang="en-US" altLang="zh-CN" sz="2000" dirty="0">
                <a:latin typeface="Arial" panose="020B0604020202020204" pitchFamily="34" charset="0"/>
                <a:cs typeface="Arial" panose="020B0604020202020204" pitchFamily="34" charset="0"/>
              </a:rPr>
              <a:t>do</a:t>
            </a:r>
          </a:p>
          <a:p>
            <a:pPr marL="400050" lvl="1" indent="0">
              <a:lnSpc>
                <a:spcPct val="150000"/>
              </a:lnSpc>
              <a:buNone/>
            </a:pPr>
            <a:r>
              <a:rPr lang="en-US" altLang="zh-CN" sz="2000" dirty="0">
                <a:latin typeface="Arial" panose="020B0604020202020204" pitchFamily="34" charset="0"/>
                <a:cs typeface="Arial" panose="020B0604020202020204" pitchFamily="34" charset="0"/>
              </a:rPr>
              <a:t>    for each production </a:t>
            </a:r>
            <a:r>
              <a:rPr lang="en-US" altLang="zh-CN" sz="2000" dirty="0">
                <a:solidFill>
                  <a:srgbClr val="0000CC"/>
                </a:solidFill>
                <a:latin typeface="Arial" panose="020B0604020202020204" pitchFamily="34" charset="0"/>
                <a:cs typeface="Arial" panose="020B0604020202020204" pitchFamily="34" charset="0"/>
              </a:rPr>
              <a:t>A→X1X2…</a:t>
            </a:r>
            <a:r>
              <a:rPr lang="en-US" altLang="zh-CN" sz="2000" dirty="0" err="1">
                <a:solidFill>
                  <a:srgbClr val="0000CC"/>
                </a:solidFill>
                <a:latin typeface="Arial" panose="020B0604020202020204" pitchFamily="34" charset="0"/>
                <a:cs typeface="Arial" panose="020B0604020202020204" pitchFamily="34" charset="0"/>
              </a:rPr>
              <a:t>Xn</a:t>
            </a:r>
            <a:r>
              <a:rPr lang="en-US" altLang="zh-CN" sz="2000" dirty="0">
                <a:solidFill>
                  <a:srgbClr val="0000CC"/>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do</a:t>
            </a:r>
          </a:p>
          <a:p>
            <a:pPr marL="857250" lvl="2" indent="0">
              <a:lnSpc>
                <a:spcPct val="150000"/>
              </a:lnSpc>
              <a:buNone/>
            </a:pPr>
            <a:r>
              <a:rPr lang="en-US" altLang="zh-CN" sz="2000" dirty="0">
                <a:latin typeface="Arial" panose="020B0604020202020204" pitchFamily="34" charset="0"/>
                <a:cs typeface="Arial" panose="020B0604020202020204" pitchFamily="34" charset="0"/>
              </a:rPr>
              <a:t>	 for each </a:t>
            </a:r>
            <a:r>
              <a:rPr lang="en-US" altLang="zh-CN" sz="2000" dirty="0">
                <a:solidFill>
                  <a:srgbClr val="0000CC"/>
                </a:solidFill>
                <a:latin typeface="Arial" panose="020B0604020202020204" pitchFamily="34" charset="0"/>
                <a:cs typeface="Arial" panose="020B0604020202020204" pitchFamily="34" charset="0"/>
              </a:rPr>
              <a:t>Xi that is a non-terminal </a:t>
            </a:r>
            <a:r>
              <a:rPr lang="en-US" altLang="zh-CN" sz="2000" dirty="0">
                <a:latin typeface="Arial" panose="020B0604020202020204" pitchFamily="34" charset="0"/>
                <a:cs typeface="Arial" panose="020B0604020202020204" pitchFamily="34" charset="0"/>
              </a:rPr>
              <a:t>do</a:t>
            </a:r>
          </a:p>
          <a:p>
            <a:pPr marL="857250" lvl="2" indent="0">
              <a:lnSpc>
                <a:spcPct val="150000"/>
              </a:lnSpc>
              <a:buNone/>
            </a:pPr>
            <a:r>
              <a:rPr lang="en-US" altLang="zh-CN" sz="2000" dirty="0">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add First(Xi+1Xi+2…</a:t>
            </a:r>
            <a:r>
              <a:rPr lang="en-US" altLang="zh-CN" sz="2000" dirty="0" err="1">
                <a:solidFill>
                  <a:srgbClr val="FF0000"/>
                </a:solidFill>
                <a:latin typeface="Arial" panose="020B0604020202020204" pitchFamily="34" charset="0"/>
                <a:cs typeface="Arial" panose="020B0604020202020204" pitchFamily="34" charset="0"/>
              </a:rPr>
              <a:t>Xn</a:t>
            </a:r>
            <a:r>
              <a:rPr lang="en-US" altLang="zh-CN" sz="2000" dirty="0">
                <a:solidFill>
                  <a:srgbClr val="FF0000"/>
                </a:solidFill>
                <a:latin typeface="Arial" panose="020B0604020202020204" pitchFamily="34" charset="0"/>
                <a:cs typeface="Arial" panose="020B0604020202020204" pitchFamily="34" charset="0"/>
              </a:rPr>
              <a:t>) – {ε} to Follow(Xi)</a:t>
            </a:r>
          </a:p>
          <a:p>
            <a:pPr marL="857250" lvl="2" indent="0">
              <a:lnSpc>
                <a:spcPct val="150000"/>
              </a:lnSpc>
              <a:buNone/>
            </a:pPr>
            <a:r>
              <a:rPr lang="en-US" altLang="zh-CN" sz="2000" dirty="0">
                <a:latin typeface="Arial" panose="020B0604020202020204" pitchFamily="34" charset="0"/>
                <a:cs typeface="Arial" panose="020B0604020202020204" pitchFamily="34" charset="0"/>
              </a:rPr>
              <a:t>	     if </a:t>
            </a:r>
            <a:r>
              <a:rPr lang="en-US" altLang="zh-CN" sz="2000" dirty="0">
                <a:solidFill>
                  <a:srgbClr val="0000CC"/>
                </a:solidFill>
                <a:latin typeface="Arial" panose="020B0604020202020204" pitchFamily="34" charset="0"/>
                <a:cs typeface="Arial" panose="020B0604020202020204" pitchFamily="34" charset="0"/>
              </a:rPr>
              <a:t>ε is in First(Xi+1Xi+2…</a:t>
            </a:r>
            <a:r>
              <a:rPr lang="en-US" altLang="zh-CN" sz="2000" dirty="0" err="1">
                <a:solidFill>
                  <a:srgbClr val="0000CC"/>
                </a:solidFill>
                <a:latin typeface="Arial" panose="020B0604020202020204" pitchFamily="34" charset="0"/>
                <a:cs typeface="Arial" panose="020B0604020202020204" pitchFamily="34" charset="0"/>
              </a:rPr>
              <a:t>Xn</a:t>
            </a:r>
            <a:r>
              <a:rPr lang="en-US" altLang="zh-CN" sz="2000" dirty="0">
                <a:solidFill>
                  <a:srgbClr val="0000CC"/>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then</a:t>
            </a:r>
          </a:p>
          <a:p>
            <a:pPr marL="857250" lvl="2" indent="0">
              <a:lnSpc>
                <a:spcPct val="150000"/>
              </a:lnSpc>
              <a:buNone/>
            </a:pPr>
            <a:r>
              <a:rPr lang="en-US" altLang="zh-CN" sz="2000" dirty="0">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add Follow(A) to Follow(Xi)</a:t>
            </a:r>
            <a:endParaRPr lang="zh-CN" altLang="en-US" sz="2000" dirty="0">
              <a:solidFill>
                <a:srgbClr val="FF0000"/>
              </a:solidFill>
              <a:latin typeface="Arial" panose="020B0604020202020204" pitchFamily="34" charset="0"/>
              <a:cs typeface="Arial" panose="020B0604020202020204" pitchFamily="34" charset="0"/>
            </a:endParaRPr>
          </a:p>
          <a:p>
            <a:pPr>
              <a:lnSpc>
                <a:spcPct val="150000"/>
              </a:lnSpc>
            </a:pPr>
            <a:endParaRPr lang="zh-CN" altLang="en-US" sz="2000" dirty="0"/>
          </a:p>
        </p:txBody>
      </p:sp>
    </p:spTree>
    <p:extLst>
      <p:ext uri="{BB962C8B-B14F-4D97-AF65-F5344CB8AC3E}">
        <p14:creationId xmlns:p14="http://schemas.microsoft.com/office/powerpoint/2010/main" val="126721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计算示例</a:t>
            </a:r>
          </a:p>
        </p:txBody>
      </p:sp>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4989900" y="1700808"/>
            <a:ext cx="3975532" cy="40324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     = {(,number}</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term</a:t>
            </a:r>
            <a:r>
              <a:rPr lang="en-US" altLang="zh-CN" sz="2400" dirty="0">
                <a:latin typeface="Arial" panose="020B0604020202020204" pitchFamily="34" charset="0"/>
                <a:cs typeface="Arial" panose="020B0604020202020204" pitchFamily="34" charset="0"/>
              </a:rPr>
              <a:t>)   = {(,number}</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factor</a:t>
            </a:r>
            <a:r>
              <a:rPr lang="en-US" altLang="zh-CN" sz="2400" dirty="0">
                <a:latin typeface="Arial" panose="020B0604020202020204" pitchFamily="34" charset="0"/>
                <a:cs typeface="Arial" panose="020B0604020202020204" pitchFamily="34" charset="0"/>
              </a:rPr>
              <a:t>) = {(,number}</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err="1">
                <a:solidFill>
                  <a:srgbClr val="FF0000"/>
                </a:solidFill>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err="1">
                <a:solidFill>
                  <a:srgbClr val="FF0000"/>
                </a:solidFill>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 {*}</a:t>
            </a:r>
            <a:endParaRPr lang="zh-CN" altLang="en-US" sz="24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179512" y="1700808"/>
            <a:ext cx="4447213" cy="40324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buNone/>
            </a:pPr>
            <a:r>
              <a:rPr lang="en-US" altLang="zh-CN" sz="2400" dirty="0">
                <a:latin typeface="Arial" panose="020B0604020202020204" pitchFamily="34" charset="0"/>
                <a:cs typeface="Arial" panose="020B0604020202020204" pitchFamily="34" charset="0"/>
              </a:rPr>
              <a:t>(1) exp → exp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term</a:t>
            </a:r>
          </a:p>
          <a:p>
            <a:pPr>
              <a:buNone/>
            </a:pPr>
            <a:r>
              <a:rPr lang="en-US" altLang="zh-CN" sz="2400" dirty="0">
                <a:latin typeface="Arial" panose="020B0604020202020204" pitchFamily="34" charset="0"/>
                <a:cs typeface="Arial" panose="020B0604020202020204" pitchFamily="34" charset="0"/>
              </a:rPr>
              <a:t>(2) exp → term</a:t>
            </a:r>
          </a:p>
          <a:p>
            <a:pPr>
              <a:buNone/>
            </a:pPr>
            <a:r>
              <a:rPr lang="en-US" altLang="zh-CN" sz="2400" dirty="0">
                <a:latin typeface="Arial" panose="020B0604020202020204" pitchFamily="34" charset="0"/>
                <a:cs typeface="Arial" panose="020B0604020202020204" pitchFamily="34" charset="0"/>
              </a:rPr>
              <a:t>(3)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(4)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(5) term → term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factor</a:t>
            </a:r>
          </a:p>
          <a:p>
            <a:pPr>
              <a:buNone/>
            </a:pPr>
            <a:r>
              <a:rPr lang="en-US" altLang="zh-CN" sz="2400" dirty="0">
                <a:latin typeface="Arial" panose="020B0604020202020204" pitchFamily="34" charset="0"/>
                <a:cs typeface="Arial" panose="020B0604020202020204" pitchFamily="34" charset="0"/>
              </a:rPr>
              <a:t>(6) term → factor</a:t>
            </a:r>
          </a:p>
          <a:p>
            <a:pPr>
              <a:buNone/>
            </a:pPr>
            <a:r>
              <a:rPr lang="en-US" altLang="zh-CN" sz="2400" dirty="0">
                <a:latin typeface="Arial" panose="020B0604020202020204" pitchFamily="34" charset="0"/>
                <a:cs typeface="Arial" panose="020B0604020202020204" pitchFamily="34" charset="0"/>
              </a:rPr>
              <a:t>(7)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a:t>
            </a:r>
          </a:p>
          <a:p>
            <a:pPr>
              <a:buNone/>
            </a:pPr>
            <a:r>
              <a:rPr lang="en-US" altLang="zh-CN" sz="2400" dirty="0">
                <a:latin typeface="Arial" panose="020B0604020202020204" pitchFamily="34" charset="0"/>
                <a:cs typeface="Arial" panose="020B0604020202020204" pitchFamily="34" charset="0"/>
              </a:rPr>
              <a:t>(8) factor →(exp) </a:t>
            </a:r>
          </a:p>
          <a:p>
            <a:pPr>
              <a:buNone/>
            </a:pPr>
            <a:r>
              <a:rPr lang="en-US" altLang="zh-CN" sz="2400" dirty="0">
                <a:latin typeface="Arial" panose="020B0604020202020204" pitchFamily="34" charset="0"/>
                <a:cs typeface="Arial" panose="020B0604020202020204" pitchFamily="34" charset="0"/>
              </a:rPr>
              <a:t>(9) factor →number</a:t>
            </a:r>
            <a:endParaRPr lang="zh-CN" altLang="en-US" sz="2400" dirty="0">
              <a:latin typeface="Arial" panose="020B0604020202020204" pitchFamily="34" charset="0"/>
              <a:cs typeface="Arial" panose="020B0604020202020204" pitchFamily="34" charset="0"/>
            </a:endParaRPr>
          </a:p>
          <a:p>
            <a:pPr>
              <a:buFontTx/>
              <a:buNone/>
            </a:pPr>
            <a:endParaRPr lang="zh-CN" altLang="en-US" sz="2400" i="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83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graphicFrame>
        <p:nvGraphicFramePr>
          <p:cNvPr id="6" name="内容占位符 5">
            <a:extLst>
              <a:ext uri="{FF2B5EF4-FFF2-40B4-BE49-F238E27FC236}">
                <a16:creationId xmlns:a16="http://schemas.microsoft.com/office/drawing/2014/main" id="{E67DF6DF-A931-486B-8C68-0A8063403C2A}"/>
              </a:ext>
            </a:extLst>
          </p:cNvPr>
          <p:cNvGraphicFramePr>
            <a:graphicFrameLocks noGrp="1"/>
          </p:cNvGraphicFramePr>
          <p:nvPr>
            <p:ph idx="1"/>
            <p:extLst>
              <p:ext uri="{D42A27DB-BD31-4B8C-83A1-F6EECF244321}">
                <p14:modId xmlns:p14="http://schemas.microsoft.com/office/powerpoint/2010/main" val="3682432184"/>
              </p:ext>
            </p:extLst>
          </p:nvPr>
        </p:nvGraphicFramePr>
        <p:xfrm>
          <a:off x="177416" y="2060848"/>
          <a:ext cx="8712967" cy="4332058"/>
        </p:xfrm>
        <a:graphic>
          <a:graphicData uri="http://schemas.openxmlformats.org/drawingml/2006/table">
            <a:tbl>
              <a:tblPr>
                <a:tableStyleId>{616DA210-FB5B-4158-B5E0-FEB733F419BA}</a:tableStyleId>
              </a:tblPr>
              <a:tblGrid>
                <a:gridCol w="2159625">
                  <a:extLst>
                    <a:ext uri="{9D8B030D-6E8A-4147-A177-3AD203B41FA5}">
                      <a16:colId xmlns:a16="http://schemas.microsoft.com/office/drawing/2014/main" val="2064869774"/>
                    </a:ext>
                  </a:extLst>
                </a:gridCol>
                <a:gridCol w="3721628">
                  <a:extLst>
                    <a:ext uri="{9D8B030D-6E8A-4147-A177-3AD203B41FA5}">
                      <a16:colId xmlns:a16="http://schemas.microsoft.com/office/drawing/2014/main" val="195800686"/>
                    </a:ext>
                  </a:extLst>
                </a:gridCol>
                <a:gridCol w="2831714">
                  <a:extLst>
                    <a:ext uri="{9D8B030D-6E8A-4147-A177-3AD203B41FA5}">
                      <a16:colId xmlns:a16="http://schemas.microsoft.com/office/drawing/2014/main" val="1926366772"/>
                    </a:ext>
                  </a:extLst>
                </a:gridCol>
              </a:tblGrid>
              <a:tr h="527050">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1623528625"/>
                  </a:ext>
                </a:extLst>
              </a:tr>
              <a:tr h="1271284">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exp </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Follow(exp)={$,+,- }</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a:effectLst/>
                          <a:latin typeface="Arial" panose="020B0604020202020204" pitchFamily="34" charset="0"/>
                          <a:cs typeface="Arial" panose="020B0604020202020204" pitchFamily="34" charset="0"/>
                        </a:rPr>
                        <a:t>Follow(</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)={(,number)</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a:effectLst/>
                          <a:latin typeface="Arial" panose="020B0604020202020204" pitchFamily="34" charset="0"/>
                          <a:cs typeface="Arial" panose="020B0604020202020204" pitchFamily="34" charset="0"/>
                        </a:rPr>
                        <a:t>Follow(term)={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Follow(term)={ $,+,-,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71468625"/>
                  </a:ext>
                </a:extLst>
              </a:tr>
              <a:tr h="447146">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898408764"/>
                  </a:ext>
                </a:extLst>
              </a:tr>
              <a:tr h="1271284">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 </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Follow(term)={ $,+,-, *}</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a:effectLst/>
                          <a:latin typeface="Arial" panose="020B0604020202020204" pitchFamily="34" charset="0"/>
                          <a:cs typeface="Arial" panose="020B0604020202020204" pitchFamily="34" charset="0"/>
                        </a:rPr>
                        <a:t>Follow(</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)={(,number)</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a:effectLst/>
                          <a:latin typeface="Arial" panose="020B0604020202020204" pitchFamily="34" charset="0"/>
                          <a:cs typeface="Arial" panose="020B0604020202020204" pitchFamily="34" charset="0"/>
                        </a:rPr>
                        <a:t>Follow(factor)={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Follow(factor)={ $,+,-,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960963004"/>
                  </a:ext>
                </a:extLst>
              </a:tr>
              <a:tr h="391532">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465982183"/>
                  </a:ext>
                </a:extLst>
              </a:tr>
              <a:tr h="423762">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factor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(exp)</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a:effectLst/>
                          <a:latin typeface="Arial" panose="020B0604020202020204" pitchFamily="34" charset="0"/>
                          <a:cs typeface="Arial" panose="020B0604020202020204" pitchFamily="34" charset="0"/>
                        </a:rPr>
                        <a:t>Follow(exp)={$,+,-,</a:t>
                      </a:r>
                      <a:r>
                        <a:rPr lang="zh-CN" sz="2000" b="1" kern="100">
                          <a:effectLst/>
                          <a:latin typeface="Arial" panose="020B0604020202020204" pitchFamily="34" charset="0"/>
                          <a:cs typeface="Arial" panose="020B0604020202020204" pitchFamily="34" charset="0"/>
                        </a:rPr>
                        <a:t>）</a:t>
                      </a:r>
                      <a:r>
                        <a:rPr lang="en-US" sz="2000" b="1" kern="100">
                          <a:effectLst/>
                          <a:latin typeface="Arial" panose="020B0604020202020204" pitchFamily="34" charset="0"/>
                          <a:cs typeface="Arial" panose="020B0604020202020204" pitchFamily="34" charset="0"/>
                        </a:rPr>
                        <a:t>}</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879210025"/>
                  </a:ext>
                </a:extLst>
              </a:tr>
            </a:tbl>
          </a:graphicData>
        </a:graphic>
      </p:graphicFrame>
      <p:sp>
        <p:nvSpPr>
          <p:cNvPr id="7" name="Rectangle 3">
            <a:extLst>
              <a:ext uri="{FF2B5EF4-FFF2-40B4-BE49-F238E27FC236}">
                <a16:creationId xmlns:a16="http://schemas.microsoft.com/office/drawing/2014/main" id="{548A94DC-38B4-4C7F-9A7C-1EE8EBDD2587}"/>
              </a:ext>
            </a:extLst>
          </p:cNvPr>
          <p:cNvSpPr txBox="1">
            <a:spLocks noChangeArrowheads="1"/>
          </p:cNvSpPr>
          <p:nvPr/>
        </p:nvSpPr>
        <p:spPr bwMode="auto">
          <a:xfrm>
            <a:off x="5364088" y="116632"/>
            <a:ext cx="3528391" cy="187220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buFontTx/>
              <a:buNone/>
            </a:pPr>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exp</a:t>
            </a:r>
            <a:r>
              <a:rPr lang="en-US" altLang="zh-CN" sz="2000" dirty="0">
                <a:latin typeface="Arial" panose="020B0604020202020204" pitchFamily="34" charset="0"/>
                <a:cs typeface="Arial" panose="020B0604020202020204" pitchFamily="34" charset="0"/>
              </a:rPr>
              <a:t>)     = {(,number}</a:t>
            </a:r>
          </a:p>
          <a:p>
            <a:pPr>
              <a:buFontTx/>
              <a:buNone/>
            </a:pPr>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term</a:t>
            </a:r>
            <a:r>
              <a:rPr lang="en-US" altLang="zh-CN" sz="2000" dirty="0">
                <a:latin typeface="Arial" panose="020B0604020202020204" pitchFamily="34" charset="0"/>
                <a:cs typeface="Arial" panose="020B0604020202020204" pitchFamily="34" charset="0"/>
              </a:rPr>
              <a:t>)   = {(,number}</a:t>
            </a:r>
          </a:p>
          <a:p>
            <a:pPr>
              <a:buFontTx/>
              <a:buNone/>
            </a:pPr>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factor</a:t>
            </a:r>
            <a:r>
              <a:rPr lang="en-US" altLang="zh-CN" sz="2000" dirty="0">
                <a:latin typeface="Arial" panose="020B0604020202020204" pitchFamily="34" charset="0"/>
                <a:cs typeface="Arial" panose="020B0604020202020204" pitchFamily="34" charset="0"/>
              </a:rPr>
              <a:t>) = {(,number}</a:t>
            </a:r>
          </a:p>
          <a:p>
            <a:pPr>
              <a:buFontTx/>
              <a:buNone/>
            </a:pPr>
            <a:r>
              <a:rPr lang="en-US" altLang="zh-CN" sz="2000" dirty="0">
                <a:latin typeface="Arial" panose="020B0604020202020204" pitchFamily="34" charset="0"/>
                <a:cs typeface="Arial" panose="020B0604020202020204" pitchFamily="34" charset="0"/>
              </a:rPr>
              <a:t>First(</a:t>
            </a:r>
            <a:r>
              <a:rPr lang="en-US" altLang="zh-CN" sz="2000" dirty="0" err="1">
                <a:solidFill>
                  <a:srgbClr val="FF0000"/>
                </a:solidFill>
                <a:latin typeface="Arial" panose="020B0604020202020204" pitchFamily="34" charset="0"/>
                <a:cs typeface="Arial" panose="020B0604020202020204" pitchFamily="34" charset="0"/>
              </a:rPr>
              <a:t>addop</a:t>
            </a:r>
            <a:r>
              <a:rPr lang="en-US" altLang="zh-CN" sz="2000" dirty="0">
                <a:latin typeface="Arial" panose="020B0604020202020204" pitchFamily="34" charset="0"/>
                <a:cs typeface="Arial" panose="020B0604020202020204" pitchFamily="34" charset="0"/>
              </a:rPr>
              <a:t>) = {+,-}</a:t>
            </a:r>
          </a:p>
          <a:p>
            <a:pPr>
              <a:buFontTx/>
              <a:buNone/>
            </a:pPr>
            <a:r>
              <a:rPr lang="en-US" altLang="zh-CN" sz="2000" dirty="0">
                <a:latin typeface="Arial" panose="020B0604020202020204" pitchFamily="34" charset="0"/>
                <a:cs typeface="Arial" panose="020B0604020202020204" pitchFamily="34" charset="0"/>
              </a:rPr>
              <a:t>First(</a:t>
            </a:r>
            <a:r>
              <a:rPr lang="en-US" altLang="zh-CN" sz="2000" dirty="0" err="1">
                <a:solidFill>
                  <a:srgbClr val="FF0000"/>
                </a:solidFill>
                <a:latin typeface="Arial" panose="020B0604020202020204" pitchFamily="34" charset="0"/>
                <a:cs typeface="Arial" panose="020B0604020202020204" pitchFamily="34" charset="0"/>
              </a:rPr>
              <a:t>mulop</a:t>
            </a:r>
            <a:r>
              <a:rPr lang="en-US" altLang="zh-CN" sz="2000" dirty="0">
                <a:latin typeface="Arial" panose="020B0604020202020204" pitchFamily="34" charset="0"/>
                <a:cs typeface="Arial" panose="020B0604020202020204" pitchFamily="34" charset="0"/>
              </a:rPr>
              <a:t>) =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79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323528" y="1484784"/>
            <a:ext cx="8496944" cy="4793778"/>
          </a:xfrm>
          <a:solidFill>
            <a:schemeClr val="bg1"/>
          </a:solidFill>
          <a:ln w="28575">
            <a:solidFill>
              <a:srgbClr val="9999FF"/>
            </a:solidFill>
          </a:ln>
        </p:spPr>
        <p:txBody>
          <a:bodyPr/>
          <a:lstStyle/>
          <a:p>
            <a:pPr>
              <a:lnSpc>
                <a:spcPct val="150000"/>
              </a:lnSpc>
            </a:pPr>
            <a:r>
              <a:rPr lang="zh-CN" altLang="en-US" dirty="0"/>
              <a:t>所以</a:t>
            </a:r>
            <a:r>
              <a:rPr lang="en-US" altLang="zh-CN" dirty="0"/>
              <a:t>Follow</a:t>
            </a:r>
            <a:r>
              <a:rPr lang="zh-CN" altLang="en-US" dirty="0"/>
              <a:t>集如下：</a:t>
            </a:r>
            <a:endParaRPr lang="en-US" altLang="zh-CN" dirty="0"/>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      = {$,+,-, } }</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err="1">
                <a:solidFill>
                  <a:srgbClr val="FF0000"/>
                </a:solidFill>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{(,number)</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term</a:t>
            </a:r>
            <a:r>
              <a:rPr lang="en-US" altLang="zh-CN" sz="2400" dirty="0">
                <a:latin typeface="Arial" panose="020B0604020202020204" pitchFamily="34" charset="0"/>
                <a:cs typeface="Arial" panose="020B0604020202020204" pitchFamily="34" charset="0"/>
              </a:rPr>
              <a:t>)    = { $,+,-, *,}}</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err="1">
                <a:solidFill>
                  <a:srgbClr val="FF0000"/>
                </a:solidFill>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 {(,number)</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factor</a:t>
            </a:r>
            <a:r>
              <a:rPr lang="en-US" altLang="zh-CN" sz="2400" dirty="0">
                <a:latin typeface="Arial" panose="020B0604020202020204" pitchFamily="34" charset="0"/>
                <a:cs typeface="Arial" panose="020B0604020202020204" pitchFamily="34" charset="0"/>
              </a:rPr>
              <a:t>)  = { $,+,-, *,}}</a:t>
            </a:r>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427784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23298-5E98-4AA5-8356-4E661E637325}"/>
              </a:ext>
            </a:extLst>
          </p:cNvPr>
          <p:cNvSpPr>
            <a:spLocks noGrp="1"/>
          </p:cNvSpPr>
          <p:nvPr>
            <p:ph type="title"/>
          </p:nvPr>
        </p:nvSpPr>
        <p:spPr/>
        <p:txBody>
          <a:bodyPr/>
          <a:lstStyle/>
          <a:p>
            <a:r>
              <a:rPr lang="zh-CN" altLang="en-US" dirty="0"/>
              <a:t>一个例子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1610E63-64D8-43FB-A1C1-21061B50D4FC}"/>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考虑为下面的文法建立</a:t>
                </a:r>
                <a:r>
                  <a:rPr lang="en-US" altLang="zh-CN" dirty="0"/>
                  <a:t>LL(1)</a:t>
                </a:r>
                <a:r>
                  <a:rPr lang="zh-CN" altLang="en-US" dirty="0"/>
                  <a:t>分析表</a:t>
                </a:r>
                <a:r>
                  <a:rPr lang="en-US" altLang="zh-CN" dirty="0"/>
                  <a:t>:</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𝑪𝑫𝒆</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𝑪𝒂</m:t>
                      </m:r>
                      <m:r>
                        <a:rPr lang="en-US" altLang="zh-CN" b="1"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𝑫𝒃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𝑪</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𝒄</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𝑫</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𝒅</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zh-CN" altLang="en-US" dirty="0"/>
              </a:p>
            </p:txBody>
          </p:sp>
        </mc:Choice>
        <mc:Fallback>
          <p:sp>
            <p:nvSpPr>
              <p:cNvPr id="3" name="内容占位符 2">
                <a:extLst>
                  <a:ext uri="{FF2B5EF4-FFF2-40B4-BE49-F238E27FC236}">
                    <a16:creationId xmlns:a16="http://schemas.microsoft.com/office/drawing/2014/main" id="{51610E63-64D8-43FB-A1C1-21061B50D4FC}"/>
                  </a:ext>
                </a:extLst>
              </p:cNvPr>
              <p:cNvSpPr>
                <a:spLocks noGrp="1" noRot="1" noChangeAspect="1" noMove="1" noResize="1" noEditPoints="1" noAdjustHandles="1" noChangeArrowheads="1" noChangeShapeType="1" noTextEdit="1"/>
              </p:cNvSpPr>
              <p:nvPr>
                <p:ph idx="1"/>
              </p:nvPr>
            </p:nvSpPr>
            <p:spPr>
              <a:blipFill>
                <a:blip r:embed="rId2"/>
                <a:stretch>
                  <a:fillRect l="-1107"/>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94789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计算示例</a:t>
            </a:r>
          </a:p>
        </p:txBody>
      </p:sp>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4788024" y="1700808"/>
            <a:ext cx="4177408" cy="40324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statement</a:t>
            </a:r>
            <a:r>
              <a:rPr lang="en-US" altLang="zh-CN" sz="2400" dirty="0">
                <a:latin typeface="Arial" panose="020B0604020202020204" pitchFamily="34" charset="0"/>
                <a:cs typeface="Arial" panose="020B0604020202020204" pitchFamily="34" charset="0"/>
              </a:rPr>
              <a:t>) = {</a:t>
            </a:r>
            <a:r>
              <a:rPr lang="en-US" altLang="zh-CN" sz="2400" dirty="0" err="1">
                <a:latin typeface="Arial" panose="020B0604020202020204" pitchFamily="34" charset="0"/>
                <a:cs typeface="Arial" panose="020B0604020202020204" pitchFamily="34" charset="0"/>
              </a:rPr>
              <a:t>if,other</a:t>
            </a:r>
            <a:r>
              <a:rPr lang="en-US" altLang="zh-CN" sz="2400" dirty="0">
                <a:latin typeface="Arial" panose="020B0604020202020204" pitchFamily="34" charset="0"/>
                <a:cs typeface="Arial" panose="020B0604020202020204" pitchFamily="34" charset="0"/>
              </a:rPr>
              <a:t>}</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if-</a:t>
            </a:r>
            <a:r>
              <a:rPr lang="en-US" altLang="zh-CN" sz="2400" dirty="0" err="1">
                <a:solidFill>
                  <a:srgbClr val="FF0000"/>
                </a:solidFill>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{if}</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else-part</a:t>
            </a:r>
            <a:r>
              <a:rPr lang="en-US" altLang="zh-CN" sz="2400" dirty="0">
                <a:latin typeface="Arial" panose="020B0604020202020204" pitchFamily="34" charset="0"/>
                <a:cs typeface="Arial" panose="020B0604020202020204" pitchFamily="34" charset="0"/>
              </a:rPr>
              <a:t>)   = {</a:t>
            </a:r>
            <a:r>
              <a:rPr lang="en-US" altLang="zh-CN" sz="2400" dirty="0" err="1">
                <a:latin typeface="Arial" panose="020B0604020202020204" pitchFamily="34" charset="0"/>
                <a:cs typeface="Arial" panose="020B0604020202020204" pitchFamily="34" charset="0"/>
              </a:rPr>
              <a:t>else,ε</a:t>
            </a:r>
            <a:r>
              <a:rPr lang="en-US" altLang="zh-CN" sz="2400" dirty="0">
                <a:latin typeface="Arial" panose="020B0604020202020204" pitchFamily="34" charset="0"/>
                <a:cs typeface="Arial" panose="020B0604020202020204" pitchFamily="34" charset="0"/>
              </a:rPr>
              <a:t>}</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            = {0,1}</a:t>
            </a:r>
            <a:endParaRPr lang="zh-CN" altLang="en-US" sz="24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179512" y="1700808"/>
            <a:ext cx="4447213" cy="40324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buNone/>
              <a:tabLst>
                <a:tab pos="1158875" algn="l"/>
              </a:tabLst>
            </a:pPr>
            <a:r>
              <a:rPr lang="en-US" altLang="zh-CN" sz="2400" dirty="0">
                <a:latin typeface="Arial" panose="020B0604020202020204" pitchFamily="34" charset="0"/>
                <a:cs typeface="Arial" panose="020B0604020202020204" pitchFamily="34" charset="0"/>
              </a:rPr>
              <a:t>(1) statement → if-</a:t>
            </a:r>
            <a:r>
              <a:rPr lang="en-US" altLang="zh-CN" sz="2400" dirty="0" err="1">
                <a:latin typeface="Arial" panose="020B0604020202020204" pitchFamily="34" charset="0"/>
                <a:cs typeface="Arial" panose="020B0604020202020204" pitchFamily="34" charset="0"/>
              </a:rPr>
              <a:t>stmt</a:t>
            </a:r>
            <a:endParaRPr lang="en-US" altLang="zh-CN" sz="2400" dirty="0">
              <a:latin typeface="Arial" panose="020B0604020202020204" pitchFamily="34" charset="0"/>
              <a:cs typeface="Arial" panose="020B0604020202020204" pitchFamily="34" charset="0"/>
            </a:endParaRPr>
          </a:p>
          <a:p>
            <a:pPr>
              <a:buNone/>
              <a:tabLst>
                <a:tab pos="1158875" algn="l"/>
              </a:tabLst>
            </a:pPr>
            <a:r>
              <a:rPr lang="en-US" altLang="zh-CN" sz="2400" dirty="0">
                <a:latin typeface="Arial" panose="020B0604020202020204" pitchFamily="34" charset="0"/>
                <a:cs typeface="Arial" panose="020B0604020202020204" pitchFamily="34" charset="0"/>
              </a:rPr>
              <a:t>(2) statement → other</a:t>
            </a:r>
          </a:p>
          <a:p>
            <a:pPr>
              <a:buNone/>
              <a:tabLst>
                <a:tab pos="1158875" algn="l"/>
              </a:tabLst>
            </a:pPr>
            <a:r>
              <a:rPr lang="en-US" altLang="zh-CN" sz="2400" dirty="0">
                <a:latin typeface="Arial" panose="020B0604020202020204" pitchFamily="34" charset="0"/>
                <a:cs typeface="Arial" panose="020B0604020202020204" pitchFamily="34" charset="0"/>
              </a:rPr>
              <a:t>(3)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if (exp) statement else-part</a:t>
            </a:r>
          </a:p>
          <a:p>
            <a:pPr>
              <a:buNone/>
              <a:tabLst>
                <a:tab pos="1158875" algn="l"/>
              </a:tabLst>
            </a:pPr>
            <a:r>
              <a:rPr lang="en-US" altLang="zh-CN" sz="2400" dirty="0">
                <a:latin typeface="Arial" panose="020B0604020202020204" pitchFamily="34" charset="0"/>
                <a:cs typeface="Arial" panose="020B0604020202020204" pitchFamily="34" charset="0"/>
              </a:rPr>
              <a:t>(4) else-part → else statement</a:t>
            </a:r>
          </a:p>
          <a:p>
            <a:pPr>
              <a:buNone/>
              <a:tabLst>
                <a:tab pos="1158875" algn="l"/>
              </a:tabLst>
            </a:pPr>
            <a:r>
              <a:rPr lang="en-US" altLang="zh-CN" sz="2400" dirty="0">
                <a:latin typeface="Arial" panose="020B0604020202020204" pitchFamily="34" charset="0"/>
                <a:cs typeface="Arial" panose="020B0604020202020204" pitchFamily="34" charset="0"/>
              </a:rPr>
              <a:t>(5) else-part →ε</a:t>
            </a:r>
          </a:p>
          <a:p>
            <a:pPr>
              <a:buNone/>
              <a:tabLst>
                <a:tab pos="1158875" algn="l"/>
              </a:tabLst>
            </a:pPr>
            <a:r>
              <a:rPr lang="en-US" altLang="zh-CN" sz="2400" dirty="0">
                <a:latin typeface="Arial" panose="020B0604020202020204" pitchFamily="34" charset="0"/>
                <a:cs typeface="Arial" panose="020B0604020202020204" pitchFamily="34" charset="0"/>
              </a:rPr>
              <a:t>(6) exp → 0 </a:t>
            </a:r>
          </a:p>
          <a:p>
            <a:pPr>
              <a:buNone/>
              <a:tabLst>
                <a:tab pos="1158875" algn="l"/>
              </a:tabLst>
            </a:pPr>
            <a:r>
              <a:rPr lang="en-US" altLang="zh-CN" sz="2400" dirty="0">
                <a:latin typeface="Arial" panose="020B0604020202020204" pitchFamily="34" charset="0"/>
                <a:cs typeface="Arial" panose="020B0604020202020204" pitchFamily="34" charset="0"/>
              </a:rPr>
              <a:t>(7) exp → 1</a:t>
            </a:r>
            <a:endParaRPr lang="zh-CN" altLang="en-US" sz="2400" i="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862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7" name="Rectangle 3">
            <a:extLst>
              <a:ext uri="{FF2B5EF4-FFF2-40B4-BE49-F238E27FC236}">
                <a16:creationId xmlns:a16="http://schemas.microsoft.com/office/drawing/2014/main" id="{548A94DC-38B4-4C7F-9A7C-1EE8EBDD2587}"/>
              </a:ext>
            </a:extLst>
          </p:cNvPr>
          <p:cNvSpPr txBox="1">
            <a:spLocks noChangeArrowheads="1"/>
          </p:cNvSpPr>
          <p:nvPr/>
        </p:nvSpPr>
        <p:spPr bwMode="auto">
          <a:xfrm>
            <a:off x="5400093" y="260648"/>
            <a:ext cx="3528391" cy="158417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buFontTx/>
              <a:buNone/>
            </a:pPr>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statement</a:t>
            </a:r>
            <a:r>
              <a:rPr lang="en-US" altLang="zh-CN" sz="2000" dirty="0">
                <a:latin typeface="Arial" panose="020B0604020202020204" pitchFamily="34" charset="0"/>
                <a:cs typeface="Arial" panose="020B0604020202020204" pitchFamily="34" charset="0"/>
              </a:rPr>
              <a:t>) = {</a:t>
            </a:r>
            <a:r>
              <a:rPr lang="en-US" altLang="zh-CN" sz="2000" dirty="0" err="1">
                <a:latin typeface="Arial" panose="020B0604020202020204" pitchFamily="34" charset="0"/>
                <a:cs typeface="Arial" panose="020B0604020202020204" pitchFamily="34" charset="0"/>
              </a:rPr>
              <a:t>if,other</a:t>
            </a:r>
            <a:r>
              <a:rPr lang="en-US" altLang="zh-CN" sz="2000" dirty="0">
                <a:latin typeface="Arial" panose="020B0604020202020204" pitchFamily="34" charset="0"/>
                <a:cs typeface="Arial" panose="020B0604020202020204" pitchFamily="34" charset="0"/>
              </a:rPr>
              <a:t>}</a:t>
            </a:r>
          </a:p>
          <a:p>
            <a:pPr>
              <a:buFontTx/>
              <a:buNone/>
            </a:pPr>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if-</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       = {if}</a:t>
            </a:r>
          </a:p>
          <a:p>
            <a:pPr>
              <a:buFontTx/>
              <a:buNone/>
            </a:pPr>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else-part</a:t>
            </a:r>
            <a:r>
              <a:rPr lang="en-US" altLang="zh-CN" sz="2000" dirty="0">
                <a:latin typeface="Arial" panose="020B0604020202020204" pitchFamily="34" charset="0"/>
                <a:cs typeface="Arial" panose="020B0604020202020204" pitchFamily="34" charset="0"/>
              </a:rPr>
              <a:t>)   = {</a:t>
            </a:r>
            <a:r>
              <a:rPr lang="en-US" altLang="zh-CN" sz="2000" dirty="0" err="1">
                <a:latin typeface="Arial" panose="020B0604020202020204" pitchFamily="34" charset="0"/>
                <a:cs typeface="Arial" panose="020B0604020202020204" pitchFamily="34" charset="0"/>
              </a:rPr>
              <a:t>else,ε</a:t>
            </a:r>
            <a:r>
              <a:rPr lang="en-US" altLang="zh-CN" sz="2000" dirty="0">
                <a:latin typeface="Arial" panose="020B0604020202020204" pitchFamily="34" charset="0"/>
                <a:cs typeface="Arial" panose="020B0604020202020204" pitchFamily="34" charset="0"/>
              </a:rPr>
              <a:t>}</a:t>
            </a:r>
          </a:p>
          <a:p>
            <a:pPr>
              <a:buFontTx/>
              <a:buNone/>
            </a:pPr>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exp</a:t>
            </a:r>
            <a:r>
              <a:rPr lang="en-US" altLang="zh-CN" sz="2000" dirty="0">
                <a:latin typeface="Arial" panose="020B0604020202020204" pitchFamily="34" charset="0"/>
                <a:cs typeface="Arial" panose="020B0604020202020204" pitchFamily="34" charset="0"/>
              </a:rPr>
              <a:t>)            = {0,1}</a:t>
            </a:r>
            <a:endParaRPr lang="zh-CN" altLang="en-US" sz="2000" dirty="0">
              <a:latin typeface="Arial" panose="020B0604020202020204" pitchFamily="34" charset="0"/>
              <a:cs typeface="Arial" panose="020B0604020202020204" pitchFamily="34" charset="0"/>
            </a:endParaRPr>
          </a:p>
        </p:txBody>
      </p:sp>
      <p:graphicFrame>
        <p:nvGraphicFramePr>
          <p:cNvPr id="10" name="内容占位符 9">
            <a:extLst>
              <a:ext uri="{FF2B5EF4-FFF2-40B4-BE49-F238E27FC236}">
                <a16:creationId xmlns:a16="http://schemas.microsoft.com/office/drawing/2014/main" id="{4AD550F6-A7DA-4DCF-907C-EBFAE0027C2E}"/>
              </a:ext>
            </a:extLst>
          </p:cNvPr>
          <p:cNvGraphicFramePr>
            <a:graphicFrameLocks noGrp="1"/>
          </p:cNvGraphicFramePr>
          <p:nvPr>
            <p:ph idx="1"/>
            <p:extLst>
              <p:ext uri="{D42A27DB-BD31-4B8C-83A1-F6EECF244321}">
                <p14:modId xmlns:p14="http://schemas.microsoft.com/office/powerpoint/2010/main" val="3205720383"/>
              </p:ext>
            </p:extLst>
          </p:nvPr>
        </p:nvGraphicFramePr>
        <p:xfrm>
          <a:off x="215516" y="1988840"/>
          <a:ext cx="8712968" cy="4405907"/>
        </p:xfrm>
        <a:graphic>
          <a:graphicData uri="http://schemas.openxmlformats.org/drawingml/2006/table">
            <a:tbl>
              <a:tblPr>
                <a:tableStyleId>{616DA210-FB5B-4158-B5E0-FEB733F419BA}</a:tableStyleId>
              </a:tblPr>
              <a:tblGrid>
                <a:gridCol w="1872208">
                  <a:extLst>
                    <a:ext uri="{9D8B030D-6E8A-4147-A177-3AD203B41FA5}">
                      <a16:colId xmlns:a16="http://schemas.microsoft.com/office/drawing/2014/main" val="3540114729"/>
                    </a:ext>
                  </a:extLst>
                </a:gridCol>
                <a:gridCol w="3528392">
                  <a:extLst>
                    <a:ext uri="{9D8B030D-6E8A-4147-A177-3AD203B41FA5}">
                      <a16:colId xmlns:a16="http://schemas.microsoft.com/office/drawing/2014/main" val="2780832079"/>
                    </a:ext>
                  </a:extLst>
                </a:gridCol>
                <a:gridCol w="3312368">
                  <a:extLst>
                    <a:ext uri="{9D8B030D-6E8A-4147-A177-3AD203B41FA5}">
                      <a16:colId xmlns:a16="http://schemas.microsoft.com/office/drawing/2014/main" val="2424108712"/>
                    </a:ext>
                  </a:extLst>
                </a:gridCol>
              </a:tblGrid>
              <a:tr h="399972">
                <a:tc>
                  <a:txBody>
                    <a:bodyPr/>
                    <a:lstStyle/>
                    <a:p>
                      <a:pPr algn="just">
                        <a:spcAft>
                          <a:spcPts val="0"/>
                        </a:spcAft>
                      </a:pPr>
                      <a:r>
                        <a:rPr lang="en-US" sz="2000" b="1" kern="100">
                          <a:effectLst/>
                          <a:latin typeface="Arial" panose="020B0604020202020204" pitchFamily="34" charset="0"/>
                          <a:cs typeface="Arial" panose="020B0604020202020204" pitchFamily="34" charset="0"/>
                        </a:rPr>
                        <a:t>Grammar rule</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Pass 1</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572825739"/>
                  </a:ext>
                </a:extLst>
              </a:tr>
              <a:tr h="1199915">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exp </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Follow(exp)={$,+,- }</a:t>
                      </a:r>
                      <a:endParaRPr lang="zh-CN" sz="2000" b="1" kern="100" dirty="0">
                        <a:effectLst/>
                        <a:latin typeface="Arial" panose="020B0604020202020204" pitchFamily="34" charset="0"/>
                        <a:cs typeface="Arial" panose="020B0604020202020204" pitchFamily="34" charset="0"/>
                      </a:endParaRPr>
                    </a:p>
                    <a:p>
                      <a:pPr algn="just">
                        <a:spcAft>
                          <a:spcPts val="0"/>
                        </a:spcAft>
                      </a:pPr>
                      <a:r>
                        <a:rPr lang="en-US" sz="2000" b="1" kern="100" dirty="0">
                          <a:effectLst/>
                          <a:latin typeface="Arial" panose="020B0604020202020204" pitchFamily="34" charset="0"/>
                          <a:cs typeface="Arial" panose="020B0604020202020204" pitchFamily="34" charset="0"/>
                        </a:rPr>
                        <a:t>Follow(</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)={(,number)</a:t>
                      </a:r>
                      <a:endParaRPr lang="zh-CN" sz="2000" b="1" kern="100" dirty="0">
                        <a:effectLst/>
                        <a:latin typeface="Arial" panose="020B0604020202020204" pitchFamily="34" charset="0"/>
                        <a:cs typeface="Arial" panose="020B0604020202020204" pitchFamily="34" charset="0"/>
                      </a:endParaRPr>
                    </a:p>
                    <a:p>
                      <a:pPr algn="just">
                        <a:spcAft>
                          <a:spcPts val="0"/>
                        </a:spcAft>
                      </a:pPr>
                      <a:r>
                        <a:rPr lang="en-US" sz="2000" b="1" kern="100" dirty="0">
                          <a:effectLst/>
                          <a:latin typeface="Arial" panose="020B0604020202020204" pitchFamily="34" charset="0"/>
                          <a:cs typeface="Arial" panose="020B0604020202020204" pitchFamily="34" charset="0"/>
                        </a:rPr>
                        <a:t>Follow(term)={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Follow(term)={ $,+,-, *,</a:t>
                      </a:r>
                      <a:r>
                        <a:rPr lang="zh-CN" sz="2000" b="1" kern="100">
                          <a:effectLst/>
                          <a:latin typeface="Arial" panose="020B0604020202020204" pitchFamily="34" charset="0"/>
                          <a:cs typeface="Arial" panose="020B0604020202020204" pitchFamily="34" charset="0"/>
                        </a:rPr>
                        <a:t>）</a:t>
                      </a:r>
                      <a:r>
                        <a:rPr lang="en-US" sz="2000" b="1" kern="100">
                          <a:effectLst/>
                          <a:latin typeface="Arial" panose="020B0604020202020204" pitchFamily="34" charset="0"/>
                          <a:cs typeface="Arial" panose="020B0604020202020204" pitchFamily="34" charset="0"/>
                        </a:rPr>
                        <a:t>}</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477617655"/>
                  </a:ext>
                </a:extLst>
              </a:tr>
              <a:tr h="488345">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497931133"/>
                  </a:ext>
                </a:extLst>
              </a:tr>
              <a:tr h="1309563">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 </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Follow(term)={ $,+,-, *}</a:t>
                      </a:r>
                      <a:endParaRPr lang="zh-CN" sz="2000" b="1" kern="100" dirty="0">
                        <a:effectLst/>
                        <a:latin typeface="Arial" panose="020B0604020202020204" pitchFamily="34" charset="0"/>
                        <a:cs typeface="Arial" panose="020B0604020202020204" pitchFamily="34" charset="0"/>
                      </a:endParaRPr>
                    </a:p>
                    <a:p>
                      <a:pPr algn="just">
                        <a:spcAft>
                          <a:spcPts val="0"/>
                        </a:spcAft>
                      </a:pPr>
                      <a:r>
                        <a:rPr lang="en-US" sz="2000" b="1" kern="100" dirty="0">
                          <a:effectLst/>
                          <a:latin typeface="Arial" panose="020B0604020202020204" pitchFamily="34" charset="0"/>
                          <a:cs typeface="Arial" panose="020B0604020202020204" pitchFamily="34" charset="0"/>
                        </a:rPr>
                        <a:t>Follow(</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)={(,number)</a:t>
                      </a:r>
                      <a:endParaRPr lang="zh-CN" sz="2000" b="1" kern="100" dirty="0">
                        <a:effectLst/>
                        <a:latin typeface="Arial" panose="020B0604020202020204" pitchFamily="34" charset="0"/>
                        <a:cs typeface="Arial" panose="020B0604020202020204" pitchFamily="34" charset="0"/>
                      </a:endParaRPr>
                    </a:p>
                    <a:p>
                      <a:pPr algn="just">
                        <a:spcAft>
                          <a:spcPts val="0"/>
                        </a:spcAft>
                      </a:pPr>
                      <a:r>
                        <a:rPr lang="en-US" sz="2000" b="1" kern="100" dirty="0">
                          <a:effectLst/>
                          <a:latin typeface="Arial" panose="020B0604020202020204" pitchFamily="34" charset="0"/>
                          <a:cs typeface="Arial" panose="020B0604020202020204" pitchFamily="34" charset="0"/>
                        </a:rPr>
                        <a:t>Follow(factor)={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Follow(factor)={ $,+,-,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084980375"/>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909726407"/>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factor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(exp)</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Follow(exp)={$,+,-,</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653647410"/>
                  </a:ext>
                </a:extLst>
              </a:tr>
            </a:tbl>
          </a:graphicData>
        </a:graphic>
      </p:graphicFrame>
    </p:spTree>
    <p:extLst>
      <p:ext uri="{BB962C8B-B14F-4D97-AF65-F5344CB8AC3E}">
        <p14:creationId xmlns:p14="http://schemas.microsoft.com/office/powerpoint/2010/main" val="410957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323528" y="1484784"/>
            <a:ext cx="8496944" cy="4793778"/>
          </a:xfrm>
          <a:solidFill>
            <a:schemeClr val="bg1"/>
          </a:solidFill>
          <a:ln w="28575">
            <a:solidFill>
              <a:srgbClr val="9999FF"/>
            </a:solidFill>
          </a:ln>
        </p:spPr>
        <p:txBody>
          <a:bodyPr/>
          <a:lstStyle/>
          <a:p>
            <a:pPr>
              <a:lnSpc>
                <a:spcPct val="150000"/>
              </a:lnSpc>
            </a:pPr>
            <a:r>
              <a:rPr lang="zh-CN" altLang="en-US" dirty="0"/>
              <a:t>所以</a:t>
            </a:r>
            <a:r>
              <a:rPr lang="en-US" altLang="zh-CN" dirty="0"/>
              <a:t>Follow</a:t>
            </a:r>
            <a:r>
              <a:rPr lang="zh-CN" altLang="en-US" dirty="0"/>
              <a:t>集如下：</a:t>
            </a:r>
            <a:endParaRPr lang="en-US" altLang="zh-CN" dirty="0"/>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statement</a:t>
            </a:r>
            <a:r>
              <a:rPr lang="en-US" altLang="zh-CN" sz="2400" dirty="0">
                <a:latin typeface="Arial" panose="020B0604020202020204" pitchFamily="34" charset="0"/>
                <a:cs typeface="Arial" panose="020B0604020202020204" pitchFamily="34" charset="0"/>
              </a:rPr>
              <a:t>)={$,else}</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if-statement</a:t>
            </a:r>
            <a:r>
              <a:rPr lang="en-US" altLang="zh-CN" sz="2400" dirty="0">
                <a:latin typeface="Arial" panose="020B0604020202020204" pitchFamily="34" charset="0"/>
                <a:cs typeface="Arial" panose="020B0604020202020204" pitchFamily="34" charset="0"/>
              </a:rPr>
              <a:t>)={$,else}</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else-part</a:t>
            </a:r>
            <a:r>
              <a:rPr lang="en-US" altLang="zh-CN" sz="2400" dirty="0">
                <a:latin typeface="Arial" panose="020B0604020202020204" pitchFamily="34" charset="0"/>
                <a:cs typeface="Arial" panose="020B0604020202020204" pitchFamily="34" charset="0"/>
              </a:rPr>
              <a:t>)={$,else}</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153608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2C364-6818-43C5-A0A9-3A9B4DD54682}"/>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B64EE6E1-54CB-47F3-919F-1028A03133CF}"/>
              </a:ext>
            </a:extLst>
          </p:cNvPr>
          <p:cNvSpPr>
            <a:spLocks noGrp="1"/>
          </p:cNvSpPr>
          <p:nvPr>
            <p:ph idx="1"/>
          </p:nvPr>
        </p:nvSpPr>
        <p:spPr>
          <a:xfrm>
            <a:off x="457200" y="1340768"/>
            <a:ext cx="8229600" cy="5328591"/>
          </a:xfrm>
          <a:solidFill>
            <a:schemeClr val="bg1"/>
          </a:solidFill>
          <a:ln w="28575">
            <a:solidFill>
              <a:srgbClr val="9999FF"/>
            </a:solidFill>
          </a:ln>
        </p:spPr>
        <p:txBody>
          <a:bodyPr/>
          <a:lstStyle/>
          <a:p>
            <a:pPr>
              <a:tabLst>
                <a:tab pos="1158875" algn="l"/>
              </a:tabLst>
            </a:pPr>
            <a:r>
              <a:rPr lang="zh-CN" altLang="en-US" sz="2400" dirty="0"/>
              <a:t>为语句序列文法计算</a:t>
            </a:r>
            <a:r>
              <a:rPr lang="en-US" altLang="zh-CN" sz="2400" dirty="0"/>
              <a:t>Follow</a:t>
            </a:r>
            <a:r>
              <a:rPr lang="zh-CN" altLang="en-US" sz="2400" dirty="0"/>
              <a:t>集。</a:t>
            </a:r>
            <a:endParaRPr lang="en-US" altLang="zh-CN" sz="2400" dirty="0"/>
          </a:p>
          <a:p>
            <a:pPr marL="0" indent="0">
              <a:lnSpc>
                <a:spcPct val="80000"/>
              </a:lnSpc>
              <a:buNone/>
            </a:pPr>
            <a:r>
              <a:rPr lang="en-US" altLang="zh-CN" sz="2400" dirty="0"/>
              <a:t>        	</a:t>
            </a:r>
            <a:r>
              <a:rPr lang="en-US" altLang="zh-CN" sz="2400" dirty="0" err="1"/>
              <a:t>s</a:t>
            </a:r>
            <a:r>
              <a:rPr lang="en-US" altLang="zh-CN" sz="2400" dirty="0" err="1">
                <a:latin typeface="Arial" panose="020B0604020202020204" pitchFamily="34" charset="0"/>
                <a:cs typeface="Arial" panose="020B0604020202020204" pitchFamily="34" charset="0"/>
              </a:rPr>
              <a:t>tmt</a:t>
            </a:r>
            <a:r>
              <a:rPr lang="en-US" altLang="zh-CN" sz="2400" dirty="0">
                <a:latin typeface="Arial" panose="020B0604020202020204" pitchFamily="34" charset="0"/>
                <a:cs typeface="Arial" panose="020B0604020202020204" pitchFamily="34" charset="0"/>
              </a:rPr>
              <a:t>-sequence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→ε</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stmt→s</a:t>
            </a:r>
            <a:endParaRPr lang="en-US" altLang="zh-CN" sz="2400" dirty="0">
              <a:latin typeface="Arial" panose="020B0604020202020204" pitchFamily="34" charset="0"/>
              <a:cs typeface="Arial" panose="020B0604020202020204" pitchFamily="34" charset="0"/>
            </a:endParaRPr>
          </a:p>
          <a:p>
            <a:pPr>
              <a:lnSpc>
                <a:spcPct val="80000"/>
              </a:lnSpc>
            </a:pPr>
            <a:r>
              <a:rPr lang="en-US" altLang="zh-CN" sz="2400" dirty="0"/>
              <a:t>First</a:t>
            </a:r>
            <a:r>
              <a:rPr lang="zh-CN" altLang="en-US" sz="2400" dirty="0"/>
              <a:t>集如下</a:t>
            </a:r>
            <a:r>
              <a:rPr lang="en-US" altLang="zh-CN" sz="2400" dirty="0"/>
              <a:t>:</a:t>
            </a:r>
          </a:p>
          <a:p>
            <a:pPr marL="0" indent="0">
              <a:buNone/>
            </a:pPr>
            <a:r>
              <a:rPr lang="en-US" altLang="zh-CN" sz="2400" dirty="0"/>
              <a:t>	</a:t>
            </a:r>
            <a:r>
              <a:rPr lang="en-US" altLang="zh-CN" sz="2400" dirty="0">
                <a:latin typeface="Arial" panose="020B0604020202020204" pitchFamily="34" charset="0"/>
                <a:cs typeface="Arial" panose="020B0604020202020204" pitchFamily="34" charset="0"/>
              </a:rPr>
              <a:t>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-sequence)={s}</a:t>
            </a:r>
          </a:p>
          <a:p>
            <a:pPr marL="0" indent="0">
              <a:buNone/>
            </a:pPr>
            <a:r>
              <a:rPr lang="en-US" altLang="zh-CN" sz="2400" dirty="0">
                <a:latin typeface="Arial" panose="020B0604020202020204" pitchFamily="34" charset="0"/>
                <a:cs typeface="Arial" panose="020B0604020202020204" pitchFamily="34" charset="0"/>
              </a:rPr>
              <a:t>	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 ε}</a:t>
            </a:r>
          </a:p>
          <a:p>
            <a:pPr marL="0" indent="0">
              <a:buNone/>
            </a:pPr>
            <a:r>
              <a:rPr lang="en-US" altLang="zh-CN" sz="2400" dirty="0">
                <a:latin typeface="Arial" panose="020B0604020202020204" pitchFamily="34" charset="0"/>
                <a:cs typeface="Arial" panose="020B0604020202020204" pitchFamily="34" charset="0"/>
              </a:rPr>
              <a:t>	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a:t>
            </a:r>
          </a:p>
          <a:p>
            <a:r>
              <a:rPr lang="en-US" altLang="zh-CN" sz="2400" dirty="0"/>
              <a:t>Follow</a:t>
            </a:r>
            <a:r>
              <a:rPr lang="zh-CN" altLang="en-US" sz="2400" dirty="0"/>
              <a:t>集如下</a:t>
            </a:r>
            <a:r>
              <a:rPr lang="en-US" altLang="zh-CN" sz="2400" dirty="0"/>
              <a:t>:</a:t>
            </a:r>
            <a:endParaRPr lang="zh-CN" altLang="en-US" sz="2400" dirty="0">
              <a:latin typeface="Arial" panose="020B0604020202020204" pitchFamily="34" charset="0"/>
              <a:cs typeface="Arial" panose="020B0604020202020204" pitchFamily="34" charset="0"/>
            </a:endParaRPr>
          </a:p>
          <a:p>
            <a:pPr lvl="1">
              <a:lnSpc>
                <a:spcPct val="9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a:t>
            </a:r>
          </a:p>
          <a:p>
            <a:pPr lvl="1">
              <a:lnSpc>
                <a:spcPct val="9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a:t>
            </a:r>
          </a:p>
          <a:p>
            <a:pPr lvl="1">
              <a:lnSpc>
                <a:spcPct val="9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a:t>
            </a:r>
            <a:endParaRPr lang="zh-CN" altLang="en-US" sz="2400" dirty="0">
              <a:latin typeface="Arial" panose="020B0604020202020204" pitchFamily="34" charset="0"/>
              <a:cs typeface="Arial" panose="020B0604020202020204" pitchFamily="34" charset="0"/>
            </a:endParaRPr>
          </a:p>
          <a:p>
            <a:pPr lvl="1">
              <a:buNone/>
              <a:tabLst>
                <a:tab pos="1158875" algn="l"/>
              </a:tabLst>
            </a:pP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11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359532" y="1385509"/>
                <a:ext cx="8424936" cy="4865786"/>
              </a:xfrm>
              <a:solidFill>
                <a:schemeClr val="bg1"/>
              </a:solidFill>
              <a:ln w="28575">
                <a:solidFill>
                  <a:srgbClr val="9999FF"/>
                </a:solidFill>
              </a:ln>
            </p:spPr>
            <p:txBody>
              <a:bodyPr/>
              <a:lstStyle/>
              <a:p>
                <a:pPr eaLnBrk="1" hangingPunct="1">
                  <a:lnSpc>
                    <a:spcPct val="150000"/>
                  </a:lnSpc>
                </a:pPr>
                <a:r>
                  <a:rPr lang="zh-CN" altLang="en-US" sz="2400" dirty="0"/>
                  <a:t>写出下面文法的</a:t>
                </a:r>
                <a:r>
                  <a:rPr lang="en-US" altLang="zh-CN" sz="2400" dirty="0"/>
                  <a:t>Follow</a:t>
                </a:r>
                <a:r>
                  <a:rPr lang="zh-CN" altLang="en-US" sz="2400" dirty="0"/>
                  <a:t>集：</a:t>
                </a:r>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d>
                        <m:dPr>
                          <m:ctrlPr>
                            <a:rPr lang="en-US" altLang="zh-CN" sz="2400" b="1" i="1" dirty="0" smtClean="0">
                              <a:latin typeface="Cambria Math" panose="02040503050406030204" pitchFamily="18" charset="0"/>
                              <a:ea typeface="Cambria Math" panose="02040503050406030204" pitchFamily="18" charset="0"/>
                            </a:rPr>
                          </m:ctrlPr>
                        </m:dPr>
                        <m:e>
                          <m:r>
                            <a:rPr lang="en-US" altLang="zh-CN" sz="2400" b="1" i="1" dirty="0" smtClean="0">
                              <a:latin typeface="Cambria Math" panose="02040503050406030204" pitchFamily="18" charset="0"/>
                              <a:ea typeface="Cambria Math" panose="02040503050406030204" pitchFamily="18" charset="0"/>
                            </a:rPr>
                            <m:t>𝑻</m:t>
                          </m:r>
                        </m:e>
                      </m:d>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𝒂</m:t>
                      </m:r>
                      <m:sSup>
                        <m:sSupPr>
                          <m:ctrlPr>
                            <a:rPr lang="en-US" altLang="zh-CN" sz="2400" b="1" i="1" dirty="0" smtClean="0">
                              <a:latin typeface="Cambria Math" panose="02040503050406030204" pitchFamily="18" charset="0"/>
                              <a:ea typeface="Cambria Math" panose="02040503050406030204" pitchFamily="18" charset="0"/>
                            </a:rPr>
                          </m:ctrlPr>
                        </m:sSupPr>
                        <m:e>
                          <m:r>
                            <a:rPr lang="en-US" altLang="zh-CN" sz="2400" b="1" i="1" dirty="0" smtClean="0">
                              <a:latin typeface="Cambria Math" panose="02040503050406030204" pitchFamily="18" charset="0"/>
                              <a:ea typeface="Cambria Math" panose="02040503050406030204" pitchFamily="18" charset="0"/>
                            </a:rPr>
                            <m:t>𝑺</m:t>
                          </m:r>
                        </m:e>
                        <m:sup>
                          <m:r>
                            <a:rPr lang="en-US" altLang="zh-CN" sz="2400" b="1" i="1" dirty="0" smtClean="0">
                              <a:latin typeface="Cambria Math" panose="02040503050406030204" pitchFamily="18" charset="0"/>
                              <a:ea typeface="Cambria Math" panose="02040503050406030204" pitchFamily="18" charset="0"/>
                            </a:rPr>
                            <m:t>′</m:t>
                          </m:r>
                        </m:sup>
                      </m:sSup>
                    </m:oMath>
                  </m:oMathPara>
                </a14:m>
                <a:endParaRPr lang="en-US" altLang="zh-CN" sz="2400" b="1" dirty="0">
                  <a:ea typeface="Cambria Math" panose="02040503050406030204" pitchFamily="18" charset="0"/>
                </a:endParaRPr>
              </a:p>
              <a:p>
                <a:pPr marL="0" indent="0" algn="ctr" eaLnBrk="1" hangingPunct="1">
                  <a:lnSpc>
                    <a:spcPct val="150000"/>
                  </a:lnSpc>
                  <a:buNone/>
                </a:pPr>
                <a14:m>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a14:m>
                <a:r>
                  <a:rPr lang="en-US" altLang="zh-CN" sz="2400" b="1" dirty="0">
                    <a:ea typeface="Cambria Math" panose="02040503050406030204" pitchFamily="18" charset="0"/>
                  </a:rPr>
                  <a:t>   </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r>
                        <a:rPr lang="en-US" altLang="zh-CN" sz="2400" b="1" i="1" smtClean="0">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359532" y="1385509"/>
                <a:ext cx="8424936" cy="4865786"/>
              </a:xfrm>
              <a:blipFill>
                <a:blip r:embed="rId2"/>
                <a:stretch>
                  <a:fillRect l="-865"/>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41194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pPr eaLnBrk="1" hangingPunct="1"/>
            <a:r>
              <a:rPr lang="zh-CN" altLang="en-US" dirty="0"/>
              <a:t>使用</a:t>
            </a:r>
            <a:r>
              <a:rPr lang="en-US" altLang="zh-CN" dirty="0"/>
              <a:t>First</a:t>
            </a:r>
            <a:r>
              <a:rPr lang="zh-CN" altLang="en-US" dirty="0"/>
              <a:t>集和</a:t>
            </a:r>
            <a:r>
              <a:rPr lang="en-US" altLang="zh-CN" dirty="0"/>
              <a:t>Follow</a:t>
            </a:r>
            <a:r>
              <a:rPr lang="zh-CN" altLang="en-US" dirty="0"/>
              <a:t>集构造分析表</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idx="1"/>
              </p:nvPr>
            </p:nvSpPr>
            <p:spPr>
              <a:xfrm>
                <a:off x="323528" y="1484784"/>
                <a:ext cx="8496944" cy="5042493"/>
              </a:xfrm>
              <a:solidFill>
                <a:schemeClr val="bg1"/>
              </a:solidFill>
              <a:ln w="28575">
                <a:solidFill>
                  <a:srgbClr val="9999FF"/>
                </a:solidFill>
              </a:ln>
            </p:spPr>
            <p:txBody>
              <a:bodyPr/>
              <a:lstStyle/>
              <a:p>
                <a:pPr eaLnBrk="1" hangingPunct="1">
                  <a:lnSpc>
                    <a:spcPct val="150000"/>
                  </a:lnSpc>
                </a:pPr>
                <a:r>
                  <a:rPr lang="en-US" altLang="zh-CN" dirty="0">
                    <a:solidFill>
                      <a:srgbClr val="FF0000"/>
                    </a:solidFill>
                  </a:rPr>
                  <a:t>LL(1)</a:t>
                </a:r>
                <a:r>
                  <a:rPr lang="zh-CN" altLang="en-US" dirty="0">
                    <a:solidFill>
                      <a:srgbClr val="FF0000"/>
                    </a:solidFill>
                  </a:rPr>
                  <a:t>分析表</a:t>
                </a:r>
                <a:r>
                  <a:rPr lang="zh-CN" altLang="en-US" dirty="0"/>
                  <a:t>的构造：为每个非终结符</a:t>
                </a:r>
                <a14:m>
                  <m:oMath xmlns:m="http://schemas.openxmlformats.org/officeDocument/2006/math">
                    <m:r>
                      <a:rPr lang="en-US" altLang="zh-CN" b="1" i="1" dirty="0">
                        <a:latin typeface="Cambria Math" panose="02040503050406030204" pitchFamily="18" charset="0"/>
                      </a:rPr>
                      <m:t>𝑨</m:t>
                    </m:r>
                  </m:oMath>
                </a14:m>
                <a:r>
                  <a:rPr lang="zh-CN" altLang="en-US" dirty="0"/>
                  <a:t>和产生式</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重复以下两个步骤：</a:t>
                </a:r>
                <a:endParaRPr lang="en-US" altLang="zh-CN" dirty="0"/>
              </a:p>
              <a:p>
                <a:pPr lvl="1" eaLnBrk="1" hangingPunct="1">
                  <a:lnSpc>
                    <a:spcPct val="150000"/>
                  </a:lnSpc>
                </a:pPr>
                <a:r>
                  <a:rPr lang="zh-CN" altLang="en-US" dirty="0"/>
                  <a:t>对</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r>
                      <a:rPr lang="en-US" altLang="zh-CN" i="1" dirty="0">
                        <a:latin typeface="Cambria Math" panose="02040503050406030204" pitchFamily="18" charset="0"/>
                      </a:rPr>
                      <m:t>)</m:t>
                    </m:r>
                  </m:oMath>
                </a14:m>
                <a:r>
                  <a:rPr lang="zh-CN" altLang="en-US" dirty="0"/>
                  <a:t>中的每个记号</a:t>
                </a:r>
                <a14:m>
                  <m:oMath xmlns:m="http://schemas.openxmlformats.org/officeDocument/2006/math">
                    <m:r>
                      <a:rPr lang="en-US" altLang="zh-CN" b="1" i="1" dirty="0">
                        <a:latin typeface="Cambria Math" panose="02040503050406030204" pitchFamily="18" charset="0"/>
                      </a:rPr>
                      <m:t>𝒂</m:t>
                    </m:r>
                  </m:oMath>
                </a14:m>
                <a:r>
                  <a:rPr lang="zh-CN" altLang="en-US" dirty="0"/>
                  <a:t>，都将</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添加到</a:t>
                </a:r>
                <a14:m>
                  <m:oMath xmlns:m="http://schemas.openxmlformats.org/officeDocument/2006/math">
                    <m:r>
                      <a:rPr lang="en-US" altLang="zh-CN" b="1" i="1" smtClean="0">
                        <a:latin typeface="Cambria Math" panose="02040503050406030204" pitchFamily="18" charset="0"/>
                      </a:rPr>
                      <m:t>𝑴</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oMath>
                </a14:m>
                <a:r>
                  <a:rPr lang="zh-CN" altLang="en-US" dirty="0"/>
                  <a:t>中。</a:t>
                </a:r>
                <a:endParaRPr lang="en-US" altLang="zh-CN" dirty="0"/>
              </a:p>
              <a:p>
                <a:pPr lvl="1" eaLnBrk="1" hangingPunct="1">
                  <a:lnSpc>
                    <a:spcPct val="150000"/>
                  </a:lnSpc>
                </a:pPr>
                <a:r>
                  <a:rPr lang="zh-CN" altLang="en-US" dirty="0"/>
                  <a:t>若</a:t>
                </a:r>
                <a14:m>
                  <m:oMath xmlns:m="http://schemas.openxmlformats.org/officeDocument/2006/math">
                    <m:r>
                      <a:rPr lang="zh-CN" altLang="en-US" i="1" dirty="0">
                        <a:latin typeface="Cambria Math" panose="02040503050406030204" pitchFamily="18" charset="0"/>
                        <a:ea typeface="Cambria Math" panose="02040503050406030204" pitchFamily="18" charset="0"/>
                      </a:rPr>
                      <m:t>𝜺</m:t>
                    </m:r>
                  </m:oMath>
                </a14:m>
                <a:r>
                  <a:rPr lang="zh-CN" altLang="en-US" dirty="0"/>
                  <a:t>在</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r>
                      <a:rPr lang="en-US" altLang="zh-CN" i="1" dirty="0">
                        <a:latin typeface="Cambria Math" panose="02040503050406030204" pitchFamily="18" charset="0"/>
                      </a:rPr>
                      <m:t>) </m:t>
                    </m:r>
                  </m:oMath>
                </a14:m>
                <a:r>
                  <a:rPr lang="zh-CN" altLang="en-US" dirty="0"/>
                  <a:t>中，则对于</a:t>
                </a:r>
                <a14:m>
                  <m:oMath xmlns:m="http://schemas.openxmlformats.org/officeDocument/2006/math">
                    <m:r>
                      <a:rPr lang="en-US" altLang="zh-CN" i="1" dirty="0">
                        <a:latin typeface="Cambria Math" panose="02040503050406030204" pitchFamily="18" charset="0"/>
                      </a:rPr>
                      <m:t>𝑭𝒐𝒍𝒍𝒐𝒘</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𝑨</m:t>
                        </m:r>
                      </m:e>
                    </m:d>
                  </m:oMath>
                </a14:m>
                <a:r>
                  <a:rPr lang="zh-CN" altLang="en-US" dirty="0"/>
                  <a:t>的每个元素</a:t>
                </a:r>
                <a14:m>
                  <m:oMath xmlns:m="http://schemas.openxmlformats.org/officeDocument/2006/math">
                    <m:r>
                      <a:rPr lang="en-US" altLang="zh-CN" i="1" dirty="0">
                        <a:latin typeface="Cambria Math" panose="02040503050406030204" pitchFamily="18" charset="0"/>
                      </a:rPr>
                      <m:t>𝒂</m:t>
                    </m:r>
                  </m:oMath>
                </a14:m>
                <a:r>
                  <a:rPr lang="zh-CN" altLang="en-US" dirty="0"/>
                  <a:t>，都将</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添加到</a:t>
                </a:r>
                <a14:m>
                  <m:oMath xmlns:m="http://schemas.openxmlformats.org/officeDocument/2006/math">
                    <m:r>
                      <a:rPr lang="en-US" altLang="zh-CN" i="1">
                        <a:latin typeface="Cambria Math" panose="02040503050406030204" pitchFamily="18" charset="0"/>
                      </a:rPr>
                      <m:t>𝑴</m:t>
                    </m:r>
                    <m:r>
                      <a:rPr lang="en-US" altLang="zh-CN" i="1">
                        <a:latin typeface="Cambria Math" panose="02040503050406030204" pitchFamily="18" charset="0"/>
                      </a:rPr>
                      <m:t>[</m:t>
                    </m:r>
                    <m:r>
                      <a:rPr lang="en-US" altLang="zh-CN"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𝒂</m:t>
                    </m:r>
                    <m:r>
                      <a:rPr lang="en-US" altLang="zh-CN" i="1">
                        <a:latin typeface="Cambria Math" panose="02040503050406030204" pitchFamily="18" charset="0"/>
                      </a:rPr>
                      <m:t>]</m:t>
                    </m:r>
                  </m:oMath>
                </a14:m>
                <a:r>
                  <a:rPr lang="zh-CN" altLang="en-US" dirty="0"/>
                  <a:t>中。</a:t>
                </a:r>
                <a:endParaRPr lang="en-US" altLang="zh-CN" dirty="0"/>
              </a:p>
            </p:txBody>
          </p:sp>
        </mc:Choice>
        <mc:Fallback xmlns="">
          <p:sp>
            <p:nvSpPr>
              <p:cNvPr id="10243" name="Rectangle 3"/>
              <p:cNvSpPr>
                <a:spLocks noGrp="1" noRot="1" noChangeAspect="1" noMove="1" noResize="1" noEditPoints="1" noAdjustHandles="1" noChangeArrowheads="1" noChangeShapeType="1" noTextEdit="1"/>
              </p:cNvSpPr>
              <p:nvPr>
                <p:ph idx="1"/>
              </p:nvPr>
            </p:nvSpPr>
            <p:spPr>
              <a:xfrm>
                <a:off x="323528" y="1484784"/>
                <a:ext cx="8496944" cy="5042493"/>
              </a:xfrm>
              <a:blipFill>
                <a:blip r:embed="rId2"/>
                <a:stretch>
                  <a:fillRect l="-1072"/>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56581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2"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pPr eaLnBrk="1" hangingPunct="1"/>
            <a:r>
              <a:rPr lang="zh-CN" altLang="en-US" dirty="0"/>
              <a:t>定理</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idx="1"/>
              </p:nvPr>
            </p:nvSpPr>
            <p:spPr>
              <a:xfrm>
                <a:off x="175320" y="1371600"/>
                <a:ext cx="8640960" cy="5042493"/>
              </a:xfrm>
              <a:solidFill>
                <a:schemeClr val="bg1"/>
              </a:solidFill>
              <a:ln w="28575">
                <a:solidFill>
                  <a:srgbClr val="9999FF"/>
                </a:solidFill>
              </a:ln>
            </p:spPr>
            <p:txBody>
              <a:bodyPr/>
              <a:lstStyle/>
              <a:p>
                <a:pPr eaLnBrk="1" hangingPunct="1">
                  <a:lnSpc>
                    <a:spcPct val="150000"/>
                  </a:lnSpc>
                </a:pPr>
                <a:r>
                  <a:rPr lang="zh-CN" altLang="en-US" dirty="0">
                    <a:solidFill>
                      <a:srgbClr val="FF0000"/>
                    </a:solidFill>
                  </a:rPr>
                  <a:t>一个文法若满足以下条件，则该文法就是</a:t>
                </a:r>
                <a:r>
                  <a:rPr lang="en-US" altLang="zh-CN" dirty="0">
                    <a:solidFill>
                      <a:srgbClr val="FF0000"/>
                    </a:solidFill>
                  </a:rPr>
                  <a:t>LL(1)</a:t>
                </a:r>
                <a:r>
                  <a:rPr lang="zh-CN" altLang="en-US" dirty="0">
                    <a:solidFill>
                      <a:srgbClr val="FF0000"/>
                    </a:solidFill>
                  </a:rPr>
                  <a:t>文法</a:t>
                </a:r>
                <a:r>
                  <a:rPr lang="zh-CN" altLang="en-US" dirty="0"/>
                  <a:t>：</a:t>
                </a:r>
                <a:endParaRPr lang="en-US" altLang="zh-CN" dirty="0"/>
              </a:p>
              <a:p>
                <a:pPr lvl="1" eaLnBrk="1" hangingPunct="1">
                  <a:lnSpc>
                    <a:spcPct val="150000"/>
                  </a:lnSpc>
                </a:pPr>
                <a:r>
                  <a:rPr lang="zh-CN" altLang="en-US" dirty="0"/>
                  <a:t>在每个产生式</a:t>
                </a:r>
                <a14:m>
                  <m:oMath xmlns:m="http://schemas.openxmlformats.org/officeDocument/2006/math">
                    <m:r>
                      <a:rPr lang="en-US" altLang="zh-CN" b="1" i="1" dirty="0">
                        <a:latin typeface="Cambria Math" panose="02040503050406030204" pitchFamily="18" charset="0"/>
                      </a:rPr>
                      <m:t>𝑨</m:t>
                    </m:r>
                    <m:r>
                      <a:rPr lang="en-US" altLang="zh-CN" b="1" i="1" dirty="0" smtClean="0">
                        <a:latin typeface="Cambria Math" panose="02040503050406030204" pitchFamily="18" charset="0"/>
                        <a:ea typeface="Cambria Math" panose="02040503050406030204" pitchFamily="18" charset="0"/>
                      </a:rPr>
                      <m:t>→</m:t>
                    </m:r>
                    <m:sSub>
                      <m:sSubPr>
                        <m:ctrlPr>
                          <a:rPr lang="en-US" altLang="zh-CN" b="1" i="1" dirty="0" smtClean="0">
                            <a:latin typeface="Cambria Math" panose="02040503050406030204" pitchFamily="18" charset="0"/>
                            <a:ea typeface="Cambria Math" panose="02040503050406030204" pitchFamily="18" charset="0"/>
                          </a:rPr>
                        </m:ctrlPr>
                      </m:sSubPr>
                      <m:e>
                        <m:r>
                          <a:rPr lang="zh-CN" altLang="en-US" b="1" i="1" dirty="0" smtClean="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𝟏</m:t>
                        </m:r>
                      </m:sub>
                    </m:sSub>
                    <m:r>
                      <a:rPr lang="en-US" altLang="zh-CN" b="1"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𝟐</m:t>
                        </m:r>
                      </m:sub>
                    </m:sSub>
                    <m:r>
                      <a:rPr lang="en-US" altLang="zh-CN"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𝒏</m:t>
                        </m:r>
                      </m:sub>
                    </m:sSub>
                  </m:oMath>
                </a14:m>
                <a:r>
                  <a:rPr lang="zh-CN" altLang="en-US" dirty="0"/>
                  <a:t>中，对于所有的</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𝒊</m:t>
                    </m:r>
                  </m:oMath>
                </a14:m>
                <a:r>
                  <a:rPr lang="zh-CN" altLang="en-US" dirty="0"/>
                  <a:t>和</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𝒋</m:t>
                    </m:r>
                  </m:oMath>
                </a14:m>
                <a:r>
                  <a:rPr lang="zh-CN" altLang="en-US" dirty="0"/>
                  <a:t>：</a:t>
                </a:r>
                <a14:m>
                  <m:oMath xmlns:m="http://schemas.openxmlformats.org/officeDocument/2006/math">
                    <m:r>
                      <a:rPr lang="en-US" altLang="zh-CN" b="1" i="0" dirty="0" smtClean="0">
                        <a:latin typeface="Cambria Math" panose="02040503050406030204" pitchFamily="18" charset="0"/>
                      </a:rPr>
                      <m:t>𝟏</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𝒋</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𝒏</m:t>
                    </m:r>
                    <m:r>
                      <a:rPr lang="en-US" altLang="zh-CN" b="1" i="1"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𝒋</m:t>
                    </m:r>
                  </m:oMath>
                </a14:m>
                <a:r>
                  <a:rPr lang="zh-CN" altLang="en-US" dirty="0"/>
                  <a:t>，</a:t>
                </a:r>
                <a:r>
                  <a:rPr lang="en-US" altLang="zh-CN" dirty="0"/>
                  <a:t> </a:t>
                </a:r>
                <a14:m>
                  <m:oMath xmlns:m="http://schemas.openxmlformats.org/officeDocument/2006/math">
                    <m:r>
                      <a:rPr lang="en-US" altLang="zh-CN" i="1" dirty="0">
                        <a:latin typeface="Cambria Math" panose="02040503050406030204" pitchFamily="18" charset="0"/>
                      </a:rPr>
                      <m:t>𝑭𝒊𝒓𝒔𝒕</m:t>
                    </m:r>
                    <m:d>
                      <m:dPr>
                        <m:ctrlPr>
                          <a:rPr lang="en-US" altLang="zh-CN" i="1" dirty="0">
                            <a:latin typeface="Cambria Math" panose="02040503050406030204" pitchFamily="18" charset="0"/>
                          </a:rPr>
                        </m:ctrlPr>
                      </m:dPr>
                      <m:e>
                        <m:sSub>
                          <m:sSubPr>
                            <m:ctrlPr>
                              <a:rPr lang="en-US" altLang="zh-CN" i="1" dirty="0" smtClean="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𝒊</m:t>
                            </m:r>
                          </m:sub>
                        </m:sSub>
                      </m:e>
                    </m:d>
                    <m:r>
                      <a:rPr lang="zh-CN" altLang="en-US" dirty="0">
                        <a:latin typeface="Cambria Math" panose="02040503050406030204" pitchFamily="18" charset="0"/>
                      </a:rPr>
                      <m:t>∩</m:t>
                    </m:r>
                    <m:r>
                      <a:rPr lang="en-US" altLang="zh-CN" i="1" dirty="0">
                        <a:latin typeface="Cambria Math" panose="02040503050406030204" pitchFamily="18" charset="0"/>
                      </a:rPr>
                      <m:t>𝑭𝒊𝒓𝒔𝒕</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𝒋</m:t>
                            </m:r>
                          </m:sub>
                        </m:sSub>
                      </m:e>
                    </m:d>
                  </m:oMath>
                </a14:m>
                <a:r>
                  <a:rPr lang="zh-CN" altLang="en-US" dirty="0"/>
                  <a:t>为空。</a:t>
                </a:r>
                <a:endParaRPr lang="en-US" altLang="zh-CN" dirty="0"/>
              </a:p>
              <a:p>
                <a:pPr lvl="1" eaLnBrk="1" hangingPunct="1">
                  <a:lnSpc>
                    <a:spcPct val="150000"/>
                  </a:lnSpc>
                </a:pPr>
                <a:r>
                  <a:rPr lang="zh-CN" altLang="en-US" dirty="0"/>
                  <a:t>若对于非终结符</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oMath>
                </a14:m>
                <a:r>
                  <a:rPr lang="zh-CN" altLang="en-US" dirty="0"/>
                  <a:t>有</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en-US" altLang="zh-CN" b="1" i="1" dirty="0" smtClean="0">
                        <a:latin typeface="Cambria Math" panose="02040503050406030204" pitchFamily="18" charset="0"/>
                      </a:rPr>
                      <m:t>𝑨</m:t>
                    </m:r>
                    <m:r>
                      <a:rPr lang="en-US" altLang="zh-CN" i="1" dirty="0">
                        <a:latin typeface="Cambria Math" panose="02040503050406030204" pitchFamily="18" charset="0"/>
                      </a:rPr>
                      <m:t>) </m:t>
                    </m:r>
                  </m:oMath>
                </a14:m>
                <a:r>
                  <a:rPr lang="zh-CN" altLang="en-US" dirty="0"/>
                  <a:t>包含</a:t>
                </a:r>
                <a14:m>
                  <m:oMath xmlns:m="http://schemas.openxmlformats.org/officeDocument/2006/math">
                    <m:r>
                      <a:rPr lang="zh-CN" altLang="en-US" i="1" smtClean="0">
                        <a:latin typeface="Cambria Math" panose="02040503050406030204" pitchFamily="18" charset="0"/>
                      </a:rPr>
                      <m:t>𝜺</m:t>
                    </m:r>
                  </m:oMath>
                </a14:m>
                <a:r>
                  <a:rPr lang="zh-CN" altLang="en-US" dirty="0"/>
                  <a:t>，那么于</a:t>
                </a:r>
                <a14:m>
                  <m:oMath xmlns:m="http://schemas.openxmlformats.org/officeDocument/2006/math">
                    <m:r>
                      <a:rPr lang="en-US" altLang="zh-CN" i="1" dirty="0">
                        <a:latin typeface="Cambria Math" panose="02040503050406030204" pitchFamily="18" charset="0"/>
                      </a:rPr>
                      <m:t>𝑭𝒊𝒓𝒔𝒕</m:t>
                    </m:r>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𝑨</m:t>
                        </m:r>
                      </m:e>
                    </m:d>
                    <m:r>
                      <a:rPr lang="zh-CN" altLang="en-US" dirty="0">
                        <a:latin typeface="Cambria Math" panose="02040503050406030204" pitchFamily="18" charset="0"/>
                      </a:rPr>
                      <m:t>∩</m:t>
                    </m:r>
                    <m:r>
                      <a:rPr lang="en-US" altLang="zh-CN" i="1" dirty="0">
                        <a:latin typeface="Cambria Math" panose="02040503050406030204" pitchFamily="18" charset="0"/>
                      </a:rPr>
                      <m:t>𝑭𝒐𝒍𝒍𝒐𝒘</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𝑨</m:t>
                        </m:r>
                      </m:e>
                    </m:d>
                  </m:oMath>
                </a14:m>
                <a:r>
                  <a:rPr lang="zh-CN" altLang="en-US" dirty="0"/>
                  <a:t>为空。</a:t>
                </a:r>
                <a:endParaRPr lang="en-US" altLang="zh-CN" dirty="0"/>
              </a:p>
            </p:txBody>
          </p:sp>
        </mc:Choice>
        <mc:Fallback xmlns="">
          <p:sp>
            <p:nvSpPr>
              <p:cNvPr id="10243" name="Rectangle 3"/>
              <p:cNvSpPr>
                <a:spLocks noGrp="1" noRot="1" noChangeAspect="1" noMove="1" noResize="1" noEditPoints="1" noAdjustHandles="1" noChangeArrowheads="1" noChangeShapeType="1" noTextEdit="1"/>
              </p:cNvSpPr>
              <p:nvPr>
                <p:ph idx="1"/>
              </p:nvPr>
            </p:nvSpPr>
            <p:spPr>
              <a:xfrm>
                <a:off x="175320" y="1371600"/>
                <a:ext cx="8640960" cy="5042493"/>
              </a:xfrm>
              <a:blipFill>
                <a:blip r:embed="rId2"/>
                <a:stretch>
                  <a:fillRect l="-1125"/>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044127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107504" y="188640"/>
            <a:ext cx="4405519" cy="194421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exp</a:t>
            </a:r>
            <a:r>
              <a:rPr lang="en-US" altLang="zh-CN" sz="2000" dirty="0">
                <a:latin typeface="Arial" panose="020B0604020202020204" pitchFamily="34" charset="0"/>
                <a:cs typeface="Arial" panose="020B0604020202020204" pitchFamily="34" charset="0"/>
              </a:rPr>
              <a:t>)     = {(,number}</a:t>
            </a:r>
          </a:p>
          <a:p>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term</a:t>
            </a:r>
            <a:r>
              <a:rPr lang="en-US" altLang="zh-CN" sz="2000" dirty="0">
                <a:latin typeface="Arial" panose="020B0604020202020204" pitchFamily="34" charset="0"/>
                <a:cs typeface="Arial" panose="020B0604020202020204" pitchFamily="34" charset="0"/>
              </a:rPr>
              <a:t>)   = {(,number}</a:t>
            </a:r>
          </a:p>
          <a:p>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factor</a:t>
            </a:r>
            <a:r>
              <a:rPr lang="en-US" altLang="zh-CN" sz="2000" dirty="0">
                <a:latin typeface="Arial" panose="020B0604020202020204" pitchFamily="34" charset="0"/>
                <a:cs typeface="Arial" panose="020B0604020202020204" pitchFamily="34" charset="0"/>
              </a:rPr>
              <a:t>) = {(,number}</a:t>
            </a:r>
          </a:p>
          <a:p>
            <a:r>
              <a:rPr lang="en-US" altLang="zh-CN" sz="2000" dirty="0">
                <a:latin typeface="Arial" panose="020B0604020202020204" pitchFamily="34" charset="0"/>
                <a:cs typeface="Arial" panose="020B0604020202020204" pitchFamily="34" charset="0"/>
              </a:rPr>
              <a:t>First(</a:t>
            </a:r>
            <a:r>
              <a:rPr lang="en-US" altLang="zh-CN" sz="2000" dirty="0" err="1">
                <a:solidFill>
                  <a:srgbClr val="FF0000"/>
                </a:solidFill>
                <a:latin typeface="Arial" panose="020B0604020202020204" pitchFamily="34" charset="0"/>
                <a:cs typeface="Arial" panose="020B0604020202020204" pitchFamily="34" charset="0"/>
              </a:rPr>
              <a:t>addop</a:t>
            </a:r>
            <a:r>
              <a:rPr lang="en-US" altLang="zh-CN" sz="2000" dirty="0">
                <a:latin typeface="Arial" panose="020B0604020202020204" pitchFamily="34" charset="0"/>
                <a:cs typeface="Arial" panose="020B0604020202020204" pitchFamily="34" charset="0"/>
              </a:rPr>
              <a:t>) = {+,-}</a:t>
            </a:r>
          </a:p>
          <a:p>
            <a:r>
              <a:rPr lang="en-US" altLang="zh-CN" sz="2000" dirty="0">
                <a:latin typeface="Arial" panose="020B0604020202020204" pitchFamily="34" charset="0"/>
                <a:cs typeface="Arial" panose="020B0604020202020204" pitchFamily="34" charset="0"/>
              </a:rPr>
              <a:t>First(</a:t>
            </a:r>
            <a:r>
              <a:rPr lang="en-US" altLang="zh-CN" sz="2000" dirty="0" err="1">
                <a:solidFill>
                  <a:srgbClr val="FF0000"/>
                </a:solidFill>
                <a:latin typeface="Arial" panose="020B0604020202020204" pitchFamily="34" charset="0"/>
                <a:cs typeface="Arial" panose="020B0604020202020204" pitchFamily="34" charset="0"/>
              </a:rPr>
              <a:t>mulop</a:t>
            </a:r>
            <a:r>
              <a:rPr lang="en-US" altLang="zh-CN" sz="2000" dirty="0">
                <a:latin typeface="Arial" panose="020B0604020202020204" pitchFamily="34" charset="0"/>
                <a:cs typeface="Arial" panose="020B0604020202020204" pitchFamily="34" charset="0"/>
              </a:rPr>
              <a:t>) = {*}</a:t>
            </a:r>
            <a:endParaRPr lang="zh-CN" altLang="en-US" sz="20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4630979" y="188640"/>
            <a:ext cx="4333509" cy="194421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r>
              <a:rPr lang="en-US" altLang="zh-CN" sz="2000" dirty="0">
                <a:latin typeface="Arial" panose="020B0604020202020204" pitchFamily="34" charset="0"/>
                <a:cs typeface="Arial" panose="020B0604020202020204" pitchFamily="34" charset="0"/>
              </a:rPr>
              <a:t>Follow(</a:t>
            </a:r>
            <a:r>
              <a:rPr lang="en-US" altLang="zh-CN" sz="2000" dirty="0">
                <a:solidFill>
                  <a:srgbClr val="FF0000"/>
                </a:solidFill>
                <a:latin typeface="Arial" panose="020B0604020202020204" pitchFamily="34" charset="0"/>
                <a:cs typeface="Arial" panose="020B0604020202020204" pitchFamily="34" charset="0"/>
              </a:rPr>
              <a:t>exp</a:t>
            </a:r>
            <a:r>
              <a:rPr lang="en-US" altLang="zh-CN" sz="2000" dirty="0">
                <a:latin typeface="Arial" panose="020B0604020202020204" pitchFamily="34" charset="0"/>
                <a:cs typeface="Arial" panose="020B0604020202020204" pitchFamily="34" charset="0"/>
              </a:rPr>
              <a:t>)      = {$,+,-, )}</a:t>
            </a:r>
          </a:p>
          <a:p>
            <a:r>
              <a:rPr lang="en-US" altLang="zh-CN" sz="2000" dirty="0">
                <a:latin typeface="Arial" panose="020B0604020202020204" pitchFamily="34" charset="0"/>
                <a:cs typeface="Arial" panose="020B0604020202020204" pitchFamily="34" charset="0"/>
              </a:rPr>
              <a:t>Follow(</a:t>
            </a:r>
            <a:r>
              <a:rPr lang="en-US" altLang="zh-CN" sz="2000" dirty="0" err="1">
                <a:solidFill>
                  <a:srgbClr val="FF0000"/>
                </a:solidFill>
                <a:latin typeface="Arial" panose="020B0604020202020204" pitchFamily="34" charset="0"/>
                <a:cs typeface="Arial" panose="020B0604020202020204" pitchFamily="34" charset="0"/>
              </a:rPr>
              <a:t>addop</a:t>
            </a:r>
            <a:r>
              <a:rPr lang="en-US" altLang="zh-CN" sz="2000" dirty="0">
                <a:latin typeface="Arial" panose="020B0604020202020204" pitchFamily="34" charset="0"/>
                <a:cs typeface="Arial" panose="020B0604020202020204" pitchFamily="34" charset="0"/>
              </a:rPr>
              <a:t>) = {(,number)</a:t>
            </a:r>
          </a:p>
          <a:p>
            <a:r>
              <a:rPr lang="en-US" altLang="zh-CN" sz="2000" dirty="0">
                <a:latin typeface="Arial" panose="020B0604020202020204" pitchFamily="34" charset="0"/>
                <a:cs typeface="Arial" panose="020B0604020202020204" pitchFamily="34" charset="0"/>
              </a:rPr>
              <a:t>Follow(</a:t>
            </a:r>
            <a:r>
              <a:rPr lang="en-US" altLang="zh-CN" sz="2000" dirty="0">
                <a:solidFill>
                  <a:srgbClr val="FF0000"/>
                </a:solidFill>
                <a:latin typeface="Arial" panose="020B0604020202020204" pitchFamily="34" charset="0"/>
                <a:cs typeface="Arial" panose="020B0604020202020204" pitchFamily="34" charset="0"/>
              </a:rPr>
              <a:t>term</a:t>
            </a:r>
            <a:r>
              <a:rPr lang="en-US" altLang="zh-CN" sz="2000" dirty="0">
                <a:latin typeface="Arial" panose="020B0604020202020204" pitchFamily="34" charset="0"/>
                <a:cs typeface="Arial" panose="020B0604020202020204" pitchFamily="34" charset="0"/>
              </a:rPr>
              <a:t>)    = { $,+,-, *,)}</a:t>
            </a:r>
          </a:p>
          <a:p>
            <a:r>
              <a:rPr lang="en-US" altLang="zh-CN" sz="2000" dirty="0">
                <a:latin typeface="Arial" panose="020B0604020202020204" pitchFamily="34" charset="0"/>
                <a:cs typeface="Arial" panose="020B0604020202020204" pitchFamily="34" charset="0"/>
              </a:rPr>
              <a:t>Follow(</a:t>
            </a:r>
            <a:r>
              <a:rPr lang="en-US" altLang="zh-CN" sz="2000" dirty="0" err="1">
                <a:solidFill>
                  <a:srgbClr val="FF0000"/>
                </a:solidFill>
                <a:latin typeface="Arial" panose="020B0604020202020204" pitchFamily="34" charset="0"/>
                <a:cs typeface="Arial" panose="020B0604020202020204" pitchFamily="34" charset="0"/>
              </a:rPr>
              <a:t>mulop</a:t>
            </a:r>
            <a:r>
              <a:rPr lang="en-US" altLang="zh-CN" sz="2000" dirty="0">
                <a:latin typeface="Arial" panose="020B0604020202020204" pitchFamily="34" charset="0"/>
                <a:cs typeface="Arial" panose="020B0604020202020204" pitchFamily="34" charset="0"/>
              </a:rPr>
              <a:t>) = {(,number)</a:t>
            </a:r>
          </a:p>
          <a:p>
            <a:r>
              <a:rPr lang="en-US" altLang="zh-CN" sz="2000" dirty="0">
                <a:latin typeface="Arial" panose="020B0604020202020204" pitchFamily="34" charset="0"/>
                <a:cs typeface="Arial" panose="020B0604020202020204" pitchFamily="34" charset="0"/>
              </a:rPr>
              <a:t>Follow(</a:t>
            </a:r>
            <a:r>
              <a:rPr lang="en-US" altLang="zh-CN" sz="2000" dirty="0">
                <a:solidFill>
                  <a:srgbClr val="FF0000"/>
                </a:solidFill>
                <a:latin typeface="Arial" panose="020B0604020202020204" pitchFamily="34" charset="0"/>
                <a:cs typeface="Arial" panose="020B0604020202020204" pitchFamily="34" charset="0"/>
              </a:rPr>
              <a:t>factor</a:t>
            </a:r>
            <a:r>
              <a:rPr lang="en-US" altLang="zh-CN" sz="2000" dirty="0">
                <a:latin typeface="Arial" panose="020B0604020202020204" pitchFamily="34" charset="0"/>
                <a:cs typeface="Arial" panose="020B0604020202020204" pitchFamily="34" charset="0"/>
              </a:rPr>
              <a:t>)  = { $,+,-, *,)}</a:t>
            </a:r>
          </a:p>
          <a:p>
            <a:endParaRPr lang="zh-CN" altLang="en-US" sz="2000" i="1" kern="0" dirty="0">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B1EBD5AE-673F-450E-A435-2C94F446C2A8}"/>
              </a:ext>
            </a:extLst>
          </p:cNvPr>
          <p:cNvGraphicFramePr>
            <a:graphicFrameLocks noGrp="1"/>
          </p:cNvGraphicFramePr>
          <p:nvPr>
            <p:extLst>
              <p:ext uri="{D42A27DB-BD31-4B8C-83A1-F6EECF244321}">
                <p14:modId xmlns:p14="http://schemas.microsoft.com/office/powerpoint/2010/main" val="2543180681"/>
              </p:ext>
            </p:extLst>
          </p:nvPr>
        </p:nvGraphicFramePr>
        <p:xfrm>
          <a:off x="107504" y="2204864"/>
          <a:ext cx="8856985" cy="4464495"/>
        </p:xfrm>
        <a:graphic>
          <a:graphicData uri="http://schemas.openxmlformats.org/drawingml/2006/table">
            <a:tbl>
              <a:tblPr>
                <a:tableStyleId>{616DA210-FB5B-4158-B5E0-FEB733F419BA}</a:tableStyleId>
              </a:tblPr>
              <a:tblGrid>
                <a:gridCol w="926181">
                  <a:extLst>
                    <a:ext uri="{9D8B030D-6E8A-4147-A177-3AD203B41FA5}">
                      <a16:colId xmlns:a16="http://schemas.microsoft.com/office/drawing/2014/main" val="3907841762"/>
                    </a:ext>
                  </a:extLst>
                </a:gridCol>
                <a:gridCol w="1231969">
                  <a:extLst>
                    <a:ext uri="{9D8B030D-6E8A-4147-A177-3AD203B41FA5}">
                      <a16:colId xmlns:a16="http://schemas.microsoft.com/office/drawing/2014/main" val="460899667"/>
                    </a:ext>
                  </a:extLst>
                </a:gridCol>
                <a:gridCol w="1108383">
                  <a:extLst>
                    <a:ext uri="{9D8B030D-6E8A-4147-A177-3AD203B41FA5}">
                      <a16:colId xmlns:a16="http://schemas.microsoft.com/office/drawing/2014/main" val="2522087144"/>
                    </a:ext>
                  </a:extLst>
                </a:gridCol>
                <a:gridCol w="981939">
                  <a:extLst>
                    <a:ext uri="{9D8B030D-6E8A-4147-A177-3AD203B41FA5}">
                      <a16:colId xmlns:a16="http://schemas.microsoft.com/office/drawing/2014/main" val="322234820"/>
                    </a:ext>
                  </a:extLst>
                </a:gridCol>
                <a:gridCol w="1080120">
                  <a:extLst>
                    <a:ext uri="{9D8B030D-6E8A-4147-A177-3AD203B41FA5}">
                      <a16:colId xmlns:a16="http://schemas.microsoft.com/office/drawing/2014/main" val="3196153269"/>
                    </a:ext>
                  </a:extLst>
                </a:gridCol>
                <a:gridCol w="1008112">
                  <a:extLst>
                    <a:ext uri="{9D8B030D-6E8A-4147-A177-3AD203B41FA5}">
                      <a16:colId xmlns:a16="http://schemas.microsoft.com/office/drawing/2014/main" val="985555725"/>
                    </a:ext>
                  </a:extLst>
                </a:gridCol>
                <a:gridCol w="1399941">
                  <a:extLst>
                    <a:ext uri="{9D8B030D-6E8A-4147-A177-3AD203B41FA5}">
                      <a16:colId xmlns:a16="http://schemas.microsoft.com/office/drawing/2014/main" val="2655253293"/>
                    </a:ext>
                  </a:extLst>
                </a:gridCol>
                <a:gridCol w="1120340">
                  <a:extLst>
                    <a:ext uri="{9D8B030D-6E8A-4147-A177-3AD203B41FA5}">
                      <a16:colId xmlns:a16="http://schemas.microsoft.com/office/drawing/2014/main" val="2831305832"/>
                    </a:ext>
                  </a:extLst>
                </a:gridCol>
              </a:tblGrid>
              <a:tr h="262261">
                <a:tc>
                  <a:txBody>
                    <a:bodyPr/>
                    <a:lstStyle/>
                    <a:p>
                      <a:pPr algn="just">
                        <a:lnSpc>
                          <a:spcPts val="1200"/>
                        </a:lnSpc>
                        <a:spcAft>
                          <a:spcPts val="0"/>
                        </a:spcAft>
                      </a:pPr>
                      <a:r>
                        <a:rPr lang="en-US" sz="1400" b="1" kern="100" dirty="0">
                          <a:effectLst/>
                        </a:rPr>
                        <a:t>M[N,T]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number</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243326326"/>
                  </a:ext>
                </a:extLst>
              </a:tr>
              <a:tr h="520011">
                <a:tc>
                  <a:txBody>
                    <a:bodyPr/>
                    <a:lstStyle/>
                    <a:p>
                      <a:pPr algn="just">
                        <a:lnSpc>
                          <a:spcPts val="1200"/>
                        </a:lnSpc>
                        <a:spcAft>
                          <a:spcPts val="0"/>
                        </a:spcAft>
                      </a:pPr>
                      <a:r>
                        <a:rPr lang="en-US" sz="1400" b="1" kern="100" dirty="0">
                          <a:effectLst/>
                        </a:rPr>
                        <a:t>exp</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dirty="0">
                          <a:effectLst/>
                        </a:rPr>
                        <a:t>exp </a:t>
                      </a:r>
                      <a:r>
                        <a:rPr lang="zh-CN" sz="1400" b="1" kern="100" dirty="0">
                          <a:effectLst/>
                        </a:rPr>
                        <a:t>→</a:t>
                      </a:r>
                      <a:r>
                        <a:rPr lang="en-US" sz="1400" b="1" kern="100" dirty="0">
                          <a:effectLst/>
                        </a:rPr>
                        <a:t> </a:t>
                      </a:r>
                    </a:p>
                    <a:p>
                      <a:pPr algn="just">
                        <a:lnSpc>
                          <a:spcPts val="1200"/>
                        </a:lnSpc>
                        <a:spcAft>
                          <a:spcPts val="0"/>
                        </a:spcAft>
                      </a:pPr>
                      <a:r>
                        <a:rPr lang="en-US" sz="1400" b="1" kern="100" dirty="0">
                          <a:effectLst/>
                        </a:rPr>
                        <a:t>term exp’</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exp </a:t>
                      </a:r>
                      <a:r>
                        <a:rPr lang="zh-CN" sz="1400" b="1" kern="100">
                          <a:effectLst/>
                        </a:rPr>
                        <a:t>→</a:t>
                      </a:r>
                      <a:r>
                        <a:rPr lang="en-US" sz="1400" b="1" kern="100">
                          <a:effectLst/>
                        </a:rPr>
                        <a:t> term exp’</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343339674"/>
                  </a:ext>
                </a:extLst>
              </a:tr>
              <a:tr h="777761">
                <a:tc>
                  <a:txBody>
                    <a:bodyPr/>
                    <a:lstStyle/>
                    <a:p>
                      <a:pPr algn="just">
                        <a:lnSpc>
                          <a:spcPts val="1200"/>
                        </a:lnSpc>
                        <a:spcAft>
                          <a:spcPts val="0"/>
                        </a:spcAft>
                      </a:pPr>
                      <a:r>
                        <a:rPr lang="en-US" sz="1400" b="1" kern="100" dirty="0">
                          <a:effectLst/>
                        </a:rPr>
                        <a:t>exp’</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exp’</a:t>
                      </a:r>
                      <a:r>
                        <a:rPr lang="zh-CN" sz="1400" b="1" kern="100" dirty="0">
                          <a:effectLst/>
                        </a:rPr>
                        <a:t>→ε</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exp’</a:t>
                      </a:r>
                      <a:r>
                        <a:rPr lang="zh-CN" sz="1400" b="1" kern="100" dirty="0">
                          <a:effectLst/>
                        </a:rPr>
                        <a:t>→</a:t>
                      </a:r>
                      <a:r>
                        <a:rPr lang="en-US" sz="1400" b="1" kern="100" dirty="0">
                          <a:effectLst/>
                        </a:rPr>
                        <a:t> </a:t>
                      </a:r>
                      <a:r>
                        <a:rPr lang="en-US" sz="1400" b="1" kern="100" dirty="0" err="1">
                          <a:effectLst/>
                        </a:rPr>
                        <a:t>addop</a:t>
                      </a:r>
                      <a:r>
                        <a:rPr lang="en-US" sz="1400" b="1" kern="100" dirty="0">
                          <a:effectLst/>
                        </a:rPr>
                        <a:t> term exp’</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exp’</a:t>
                      </a:r>
                      <a:r>
                        <a:rPr lang="zh-CN" sz="1400" b="1" kern="100">
                          <a:effectLst/>
                        </a:rPr>
                        <a:t>→</a:t>
                      </a:r>
                      <a:r>
                        <a:rPr lang="en-US" sz="1400" b="1" kern="100">
                          <a:effectLst/>
                        </a:rPr>
                        <a:t> addop term exp’</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exp’</a:t>
                      </a:r>
                      <a:r>
                        <a:rPr lang="zh-CN" sz="1400" b="1" kern="100" dirty="0">
                          <a:effectLst/>
                        </a:rPr>
                        <a:t>→ε</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662346425"/>
                  </a:ext>
                </a:extLst>
              </a:tr>
              <a:tr h="520011">
                <a:tc>
                  <a:txBody>
                    <a:bodyPr/>
                    <a:lstStyle/>
                    <a:p>
                      <a:pPr algn="just">
                        <a:lnSpc>
                          <a:spcPts val="1200"/>
                        </a:lnSpc>
                        <a:spcAft>
                          <a:spcPts val="0"/>
                        </a:spcAft>
                      </a:pPr>
                      <a:r>
                        <a:rPr lang="en-US" sz="1400" b="1" kern="100" dirty="0" err="1">
                          <a:effectLst/>
                        </a:rPr>
                        <a:t>addop</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err="1">
                          <a:effectLst/>
                        </a:rPr>
                        <a:t>addop</a:t>
                      </a:r>
                      <a:r>
                        <a:rPr lang="zh-CN" sz="1400" b="1" kern="100" dirty="0">
                          <a:effectLst/>
                        </a:rPr>
                        <a:t>→</a:t>
                      </a: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err="1">
                          <a:effectLst/>
                        </a:rPr>
                        <a:t>addop</a:t>
                      </a:r>
                      <a:r>
                        <a:rPr lang="zh-CN" sz="1400" b="1" kern="100" dirty="0">
                          <a:effectLst/>
                        </a:rPr>
                        <a:t>→</a:t>
                      </a: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061337673"/>
                  </a:ext>
                </a:extLst>
              </a:tr>
              <a:tr h="777761">
                <a:tc>
                  <a:txBody>
                    <a:bodyPr/>
                    <a:lstStyle/>
                    <a:p>
                      <a:pPr algn="just">
                        <a:lnSpc>
                          <a:spcPts val="1200"/>
                        </a:lnSpc>
                        <a:spcAft>
                          <a:spcPts val="0"/>
                        </a:spcAft>
                      </a:pPr>
                      <a:r>
                        <a:rPr lang="en-US" sz="1400" b="1" kern="100" dirty="0">
                          <a:effectLst/>
                        </a:rPr>
                        <a:t>term</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dirty="0">
                          <a:effectLst/>
                        </a:rPr>
                        <a:t>term </a:t>
                      </a:r>
                      <a:r>
                        <a:rPr lang="zh-CN" sz="1400" b="1" kern="100" dirty="0">
                          <a:effectLst/>
                        </a:rPr>
                        <a:t>→</a:t>
                      </a:r>
                      <a:r>
                        <a:rPr lang="en-US" sz="1400" b="1" kern="100" dirty="0">
                          <a:effectLst/>
                        </a:rPr>
                        <a:t> </a:t>
                      </a:r>
                    </a:p>
                    <a:p>
                      <a:pPr algn="just">
                        <a:lnSpc>
                          <a:spcPts val="1200"/>
                        </a:lnSpc>
                        <a:spcAft>
                          <a:spcPts val="0"/>
                        </a:spcAft>
                      </a:pPr>
                      <a:r>
                        <a:rPr lang="en-US" sz="1400" b="1" kern="100" dirty="0">
                          <a:effectLst/>
                        </a:rPr>
                        <a:t>factor term’</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term </a:t>
                      </a:r>
                      <a:r>
                        <a:rPr lang="zh-CN" sz="1400" b="1" kern="100">
                          <a:effectLst/>
                        </a:rPr>
                        <a:t>→</a:t>
                      </a:r>
                      <a:r>
                        <a:rPr lang="en-US" sz="1400" b="1" kern="100">
                          <a:effectLst/>
                        </a:rPr>
                        <a:t> factor term’</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465137553"/>
                  </a:ext>
                </a:extLst>
              </a:tr>
              <a:tr h="822698">
                <a:tc>
                  <a:txBody>
                    <a:bodyPr/>
                    <a:lstStyle/>
                    <a:p>
                      <a:pPr algn="just">
                        <a:lnSpc>
                          <a:spcPts val="1200"/>
                        </a:lnSpc>
                        <a:spcAft>
                          <a:spcPts val="0"/>
                        </a:spcAft>
                      </a:pPr>
                      <a:r>
                        <a:rPr lang="en-US" sz="1400" b="1" kern="100" dirty="0">
                          <a:effectLst/>
                        </a:rPr>
                        <a:t>term’</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term’ </a:t>
                      </a:r>
                      <a:r>
                        <a:rPr lang="zh-CN" sz="1400" b="1" kern="100">
                          <a:effectLst/>
                        </a:rPr>
                        <a:t>→ε</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term’ </a:t>
                      </a:r>
                      <a:r>
                        <a:rPr lang="zh-CN" sz="1400" b="1" kern="100">
                          <a:effectLst/>
                        </a:rPr>
                        <a:t>→ε</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term’ </a:t>
                      </a:r>
                      <a:r>
                        <a:rPr lang="zh-CN" sz="1400" b="1" kern="100">
                          <a:effectLst/>
                        </a:rPr>
                        <a:t>→ε</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term’ </a:t>
                      </a:r>
                      <a:r>
                        <a:rPr lang="zh-CN" sz="1400" b="1" kern="100" dirty="0">
                          <a:effectLst/>
                        </a:rPr>
                        <a:t>→</a:t>
                      </a:r>
                      <a:r>
                        <a:rPr lang="en-US" sz="1400" b="1" kern="100" dirty="0">
                          <a:effectLst/>
                        </a:rPr>
                        <a:t> </a:t>
                      </a:r>
                      <a:r>
                        <a:rPr lang="en-US" sz="1400" b="1" kern="100" dirty="0" err="1">
                          <a:effectLst/>
                        </a:rPr>
                        <a:t>mulop</a:t>
                      </a:r>
                      <a:r>
                        <a:rPr lang="en-US" sz="1400" b="1" kern="100" dirty="0">
                          <a:effectLst/>
                        </a:rPr>
                        <a:t> factor term’</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term’ </a:t>
                      </a:r>
                      <a:r>
                        <a:rPr lang="zh-CN" sz="1400" b="1" kern="100">
                          <a:effectLst/>
                        </a:rPr>
                        <a:t>→ε</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631213195"/>
                  </a:ext>
                </a:extLst>
              </a:tr>
              <a:tr h="263121">
                <a:tc>
                  <a:txBody>
                    <a:bodyPr/>
                    <a:lstStyle/>
                    <a:p>
                      <a:pPr algn="just">
                        <a:lnSpc>
                          <a:spcPts val="1200"/>
                        </a:lnSpc>
                        <a:spcAft>
                          <a:spcPts val="0"/>
                        </a:spcAft>
                      </a:pPr>
                      <a:r>
                        <a:rPr lang="en-US" sz="1400" b="1" kern="100" dirty="0" err="1">
                          <a:effectLst/>
                        </a:rPr>
                        <a:t>mulop</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err="1">
                          <a:effectLst/>
                        </a:rPr>
                        <a:t>mulop</a:t>
                      </a:r>
                      <a:r>
                        <a:rPr lang="en-US" sz="1400" b="1" kern="100" dirty="0">
                          <a:effectLst/>
                        </a:rPr>
                        <a:t> </a:t>
                      </a:r>
                      <a:r>
                        <a:rPr lang="zh-CN" sz="1400" b="1" kern="100" dirty="0">
                          <a:effectLst/>
                        </a:rPr>
                        <a:t>→</a:t>
                      </a: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698875521"/>
                  </a:ext>
                </a:extLst>
              </a:tr>
              <a:tr h="520871">
                <a:tc>
                  <a:txBody>
                    <a:bodyPr/>
                    <a:lstStyle/>
                    <a:p>
                      <a:pPr algn="just">
                        <a:lnSpc>
                          <a:spcPts val="1200"/>
                        </a:lnSpc>
                        <a:spcAft>
                          <a:spcPts val="0"/>
                        </a:spcAft>
                      </a:pPr>
                      <a:r>
                        <a:rPr lang="en-US" sz="1400" b="1" kern="100" dirty="0">
                          <a:effectLst/>
                        </a:rPr>
                        <a:t>factor</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a:effectLst/>
                        </a:rPr>
                        <a:t>factor </a:t>
                      </a:r>
                      <a:r>
                        <a:rPr lang="zh-CN" sz="1400" b="1" kern="100">
                          <a:effectLst/>
                        </a:rPr>
                        <a:t>→</a:t>
                      </a:r>
                      <a:r>
                        <a:rPr lang="en-US" sz="1400" b="1" kern="100">
                          <a:effectLst/>
                        </a:rPr>
                        <a:t>(expr)</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factor </a:t>
                      </a:r>
                      <a:r>
                        <a:rPr lang="zh-CN" sz="1400" b="1" kern="100">
                          <a:effectLst/>
                        </a:rPr>
                        <a:t>→</a:t>
                      </a:r>
                      <a:r>
                        <a:rPr lang="en-US" sz="1400" b="1" kern="100">
                          <a:effectLst/>
                        </a:rPr>
                        <a:t> number</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92706070"/>
                  </a:ext>
                </a:extLst>
              </a:tr>
            </a:tbl>
          </a:graphicData>
        </a:graphic>
      </p:graphicFrame>
    </p:spTree>
    <p:extLst>
      <p:ext uri="{BB962C8B-B14F-4D97-AF65-F5344CB8AC3E}">
        <p14:creationId xmlns:p14="http://schemas.microsoft.com/office/powerpoint/2010/main" val="1221348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107504" y="332656"/>
            <a:ext cx="4405519" cy="158417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statement</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if,other</a:t>
            </a:r>
            <a:r>
              <a:rPr lang="en-US" altLang="zh-CN" sz="2000" dirty="0">
                <a:latin typeface="Arial" panose="020B0604020202020204" pitchFamily="34" charset="0"/>
                <a:cs typeface="Arial" panose="020B0604020202020204" pitchFamily="34" charset="0"/>
              </a:rPr>
              <a:t>}</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if-</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)={if}</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else-part</a:t>
            </a:r>
            <a:r>
              <a:rPr lang="en-US" altLang="zh-CN" sz="2000" dirty="0">
                <a:latin typeface="Arial" panose="020B0604020202020204" pitchFamily="34" charset="0"/>
                <a:cs typeface="Arial" panose="020B0604020202020204" pitchFamily="34" charset="0"/>
              </a:rPr>
              <a:t>)={else,</a:t>
            </a:r>
            <a:r>
              <a:rPr lang="zh-CN" altLang="zh-CN" sz="2000" dirty="0">
                <a:latin typeface="Arial" panose="020B0604020202020204" pitchFamily="34" charset="0"/>
                <a:cs typeface="Arial" panose="020B0604020202020204" pitchFamily="34" charset="0"/>
              </a:rPr>
              <a:t>ε</a:t>
            </a:r>
            <a:r>
              <a:rPr lang="en-US" altLang="zh-CN" sz="2000" dirty="0">
                <a:latin typeface="Arial" panose="020B0604020202020204" pitchFamily="34" charset="0"/>
                <a:cs typeface="Arial" panose="020B0604020202020204" pitchFamily="34" charset="0"/>
              </a:rPr>
              <a:t>}</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First(</a:t>
            </a:r>
            <a:r>
              <a:rPr lang="en-US" altLang="zh-CN" sz="2000" dirty="0">
                <a:solidFill>
                  <a:srgbClr val="FF0000"/>
                </a:solidFill>
                <a:latin typeface="Arial" panose="020B0604020202020204" pitchFamily="34" charset="0"/>
                <a:cs typeface="Arial" panose="020B0604020202020204" pitchFamily="34" charset="0"/>
              </a:rPr>
              <a:t>exp</a:t>
            </a:r>
            <a:r>
              <a:rPr lang="en-US" altLang="zh-CN" sz="2000" dirty="0">
                <a:latin typeface="Arial" panose="020B0604020202020204" pitchFamily="34" charset="0"/>
                <a:cs typeface="Arial" panose="020B0604020202020204" pitchFamily="34" charset="0"/>
              </a:rPr>
              <a:t>)={0,1}</a:t>
            </a:r>
            <a:endParaRPr lang="zh-CN" altLang="zh-CN" sz="20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4630979" y="332656"/>
            <a:ext cx="4333509" cy="158417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r>
              <a:rPr lang="en-US" altLang="zh-CN" sz="2000" dirty="0">
                <a:latin typeface="Arial" panose="020B0604020202020204" pitchFamily="34" charset="0"/>
                <a:cs typeface="Arial" panose="020B0604020202020204" pitchFamily="34" charset="0"/>
              </a:rPr>
              <a:t>Follow(</a:t>
            </a:r>
            <a:r>
              <a:rPr lang="en-US" altLang="zh-CN" sz="2000" dirty="0">
                <a:solidFill>
                  <a:srgbClr val="FF0000"/>
                </a:solidFill>
                <a:latin typeface="Arial" panose="020B0604020202020204" pitchFamily="34" charset="0"/>
                <a:cs typeface="Arial" panose="020B0604020202020204" pitchFamily="34" charset="0"/>
              </a:rPr>
              <a:t>statement</a:t>
            </a:r>
            <a:r>
              <a:rPr lang="en-US" altLang="zh-CN" sz="2000" dirty="0">
                <a:latin typeface="Arial" panose="020B0604020202020204" pitchFamily="34" charset="0"/>
                <a:cs typeface="Arial" panose="020B0604020202020204" pitchFamily="34" charset="0"/>
              </a:rPr>
              <a:t>)={$,else}</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Follow(</a:t>
            </a:r>
            <a:r>
              <a:rPr lang="en-US" altLang="zh-CN" sz="2000" dirty="0">
                <a:solidFill>
                  <a:srgbClr val="FF0000"/>
                </a:solidFill>
                <a:latin typeface="Arial" panose="020B0604020202020204" pitchFamily="34" charset="0"/>
                <a:cs typeface="Arial" panose="020B0604020202020204" pitchFamily="34" charset="0"/>
              </a:rPr>
              <a:t>if-statement</a:t>
            </a:r>
            <a:r>
              <a:rPr lang="en-US" altLang="zh-CN" sz="2000" dirty="0">
                <a:latin typeface="Arial" panose="020B0604020202020204" pitchFamily="34" charset="0"/>
                <a:cs typeface="Arial" panose="020B0604020202020204" pitchFamily="34" charset="0"/>
              </a:rPr>
              <a:t>)={$,else}</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Follow(</a:t>
            </a:r>
            <a:r>
              <a:rPr lang="en-US" altLang="zh-CN" sz="2000" dirty="0">
                <a:solidFill>
                  <a:srgbClr val="FF0000"/>
                </a:solidFill>
                <a:latin typeface="Arial" panose="020B0604020202020204" pitchFamily="34" charset="0"/>
                <a:cs typeface="Arial" panose="020B0604020202020204" pitchFamily="34" charset="0"/>
              </a:rPr>
              <a:t>else-part</a:t>
            </a:r>
            <a:r>
              <a:rPr lang="en-US" altLang="zh-CN" sz="2000" dirty="0">
                <a:latin typeface="Arial" panose="020B0604020202020204" pitchFamily="34" charset="0"/>
                <a:cs typeface="Arial" panose="020B0604020202020204" pitchFamily="34" charset="0"/>
              </a:rPr>
              <a:t>)={$,else}</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Follow(</a:t>
            </a:r>
            <a:r>
              <a:rPr lang="en-US" altLang="zh-CN" sz="2000" dirty="0">
                <a:solidFill>
                  <a:srgbClr val="FF0000"/>
                </a:solidFill>
                <a:latin typeface="Arial" panose="020B0604020202020204" pitchFamily="34" charset="0"/>
                <a:cs typeface="Arial" panose="020B0604020202020204" pitchFamily="34" charset="0"/>
              </a:rPr>
              <a:t>exp</a:t>
            </a:r>
            <a:r>
              <a:rPr lang="en-US" altLang="zh-CN" sz="2000" dirty="0">
                <a:latin typeface="Arial" panose="020B0604020202020204" pitchFamily="34" charset="0"/>
                <a:cs typeface="Arial" panose="020B0604020202020204" pitchFamily="34" charset="0"/>
              </a:rPr>
              <a:t>)={)}</a:t>
            </a:r>
            <a:endParaRPr lang="zh-CN" altLang="en-US" sz="1600" i="1" kern="0" dirty="0">
              <a:latin typeface="Arial" panose="020B0604020202020204" pitchFamily="34" charset="0"/>
              <a:cs typeface="Arial" panose="020B0604020202020204" pitchFamily="34" charset="0"/>
            </a:endParaRPr>
          </a:p>
        </p:txBody>
      </p:sp>
      <p:graphicFrame>
        <p:nvGraphicFramePr>
          <p:cNvPr id="2" name="表格 1">
            <a:extLst>
              <a:ext uri="{FF2B5EF4-FFF2-40B4-BE49-F238E27FC236}">
                <a16:creationId xmlns:a16="http://schemas.microsoft.com/office/drawing/2014/main" id="{6549BD5B-7CE2-42F9-A50D-3BB952768A62}"/>
              </a:ext>
            </a:extLst>
          </p:cNvPr>
          <p:cNvGraphicFramePr>
            <a:graphicFrameLocks noGrp="1"/>
          </p:cNvGraphicFramePr>
          <p:nvPr>
            <p:extLst>
              <p:ext uri="{D42A27DB-BD31-4B8C-83A1-F6EECF244321}">
                <p14:modId xmlns:p14="http://schemas.microsoft.com/office/powerpoint/2010/main" val="3083713802"/>
              </p:ext>
            </p:extLst>
          </p:nvPr>
        </p:nvGraphicFramePr>
        <p:xfrm>
          <a:off x="107504" y="2060848"/>
          <a:ext cx="8856984" cy="4320480"/>
        </p:xfrm>
        <a:graphic>
          <a:graphicData uri="http://schemas.openxmlformats.org/drawingml/2006/table">
            <a:tbl>
              <a:tblPr>
                <a:tableStyleId>{616DA210-FB5B-4158-B5E0-FEB733F419BA}</a:tableStyleId>
              </a:tblPr>
              <a:tblGrid>
                <a:gridCol w="1224136">
                  <a:extLst>
                    <a:ext uri="{9D8B030D-6E8A-4147-A177-3AD203B41FA5}">
                      <a16:colId xmlns:a16="http://schemas.microsoft.com/office/drawing/2014/main" val="4161332109"/>
                    </a:ext>
                  </a:extLst>
                </a:gridCol>
                <a:gridCol w="1296144">
                  <a:extLst>
                    <a:ext uri="{9D8B030D-6E8A-4147-A177-3AD203B41FA5}">
                      <a16:colId xmlns:a16="http://schemas.microsoft.com/office/drawing/2014/main" val="2329741188"/>
                    </a:ext>
                  </a:extLst>
                </a:gridCol>
                <a:gridCol w="1296144">
                  <a:extLst>
                    <a:ext uri="{9D8B030D-6E8A-4147-A177-3AD203B41FA5}">
                      <a16:colId xmlns:a16="http://schemas.microsoft.com/office/drawing/2014/main" val="3793242440"/>
                    </a:ext>
                  </a:extLst>
                </a:gridCol>
                <a:gridCol w="1944216">
                  <a:extLst>
                    <a:ext uri="{9D8B030D-6E8A-4147-A177-3AD203B41FA5}">
                      <a16:colId xmlns:a16="http://schemas.microsoft.com/office/drawing/2014/main" val="919167433"/>
                    </a:ext>
                  </a:extLst>
                </a:gridCol>
                <a:gridCol w="1080120">
                  <a:extLst>
                    <a:ext uri="{9D8B030D-6E8A-4147-A177-3AD203B41FA5}">
                      <a16:colId xmlns:a16="http://schemas.microsoft.com/office/drawing/2014/main" val="121216914"/>
                    </a:ext>
                  </a:extLst>
                </a:gridCol>
                <a:gridCol w="1033138">
                  <a:extLst>
                    <a:ext uri="{9D8B030D-6E8A-4147-A177-3AD203B41FA5}">
                      <a16:colId xmlns:a16="http://schemas.microsoft.com/office/drawing/2014/main" val="664323822"/>
                    </a:ext>
                  </a:extLst>
                </a:gridCol>
                <a:gridCol w="983086">
                  <a:extLst>
                    <a:ext uri="{9D8B030D-6E8A-4147-A177-3AD203B41FA5}">
                      <a16:colId xmlns:a16="http://schemas.microsoft.com/office/drawing/2014/main" val="3032757012"/>
                    </a:ext>
                  </a:extLst>
                </a:gridCol>
              </a:tblGrid>
              <a:tr h="372275">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M[N,T]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if</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other</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0</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1</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3202272025"/>
                  </a:ext>
                </a:extLst>
              </a:tr>
              <a:tr h="893793">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statement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statement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if-</a:t>
                      </a:r>
                      <a:r>
                        <a:rPr lang="en-US" sz="1800" b="1" kern="100" dirty="0" err="1">
                          <a:effectLst/>
                          <a:latin typeface="Arial" panose="020B0604020202020204" pitchFamily="34" charset="0"/>
                          <a:cs typeface="Arial" panose="020B0604020202020204" pitchFamily="34" charset="0"/>
                        </a:rPr>
                        <a:t>stmt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statement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other</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46574339"/>
                  </a:ext>
                </a:extLst>
              </a:tr>
              <a:tr h="1395320">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if-</a:t>
                      </a:r>
                      <a:r>
                        <a:rPr lang="en-US" sz="1800" b="1" kern="100" dirty="0" err="1">
                          <a:effectLst/>
                          <a:latin typeface="Arial" panose="020B0604020202020204" pitchFamily="34" charset="0"/>
                          <a:cs typeface="Arial" panose="020B0604020202020204" pitchFamily="34" charset="0"/>
                        </a:rPr>
                        <a:t>stmt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if-</a:t>
                      </a:r>
                      <a:r>
                        <a:rPr lang="en-US" sz="1800" b="1" kern="100" dirty="0" err="1">
                          <a:effectLst/>
                          <a:latin typeface="Arial" panose="020B0604020202020204" pitchFamily="34" charset="0"/>
                          <a:cs typeface="Arial" panose="020B0604020202020204" pitchFamily="34" charset="0"/>
                        </a:rPr>
                        <a:t>stmt</a:t>
                      </a:r>
                      <a:r>
                        <a:rPr lang="en-US" sz="1800" b="1" kern="100" dirty="0">
                          <a:effectLst/>
                          <a:latin typeface="Arial" panose="020B0604020202020204" pitchFamily="34" charset="0"/>
                          <a:cs typeface="Arial" panose="020B0604020202020204" pitchFamily="34" charset="0"/>
                        </a:rPr>
                        <a: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if (exp) statement else-part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279407443"/>
                  </a:ext>
                </a:extLst>
              </a:tr>
              <a:tr h="1135748">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else statement</a:t>
                      </a:r>
                      <a:endParaRPr lang="zh-CN" sz="1800" b="1" kern="100" dirty="0">
                        <a:effectLst/>
                        <a:latin typeface="Arial" panose="020B0604020202020204" pitchFamily="34" charset="0"/>
                        <a:cs typeface="Arial" panose="020B0604020202020204" pitchFamily="34" charset="0"/>
                      </a:endParaRPr>
                    </a:p>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 </a:t>
                      </a:r>
                      <a:r>
                        <a:rPr lang="zh-CN" sz="1800" b="1" kern="100" dirty="0">
                          <a:effectLst/>
                          <a:latin typeface="Arial" panose="020B0604020202020204" pitchFamily="34" charset="0"/>
                          <a:cs typeface="Arial" panose="020B0604020202020204" pitchFamily="34" charset="0"/>
                        </a:rPr>
                        <a:t>→ε</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 </a:t>
                      </a:r>
                      <a:r>
                        <a:rPr lang="zh-CN" sz="1800" b="1" kern="100" dirty="0">
                          <a:effectLst/>
                          <a:latin typeface="Arial" panose="020B0604020202020204" pitchFamily="34" charset="0"/>
                          <a:cs typeface="Arial" panose="020B0604020202020204" pitchFamily="34" charset="0"/>
                        </a:rPr>
                        <a:t>→ε</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974140604"/>
                  </a:ext>
                </a:extLst>
              </a:tr>
              <a:tr h="523344">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exp</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exp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0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exp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1</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820607191"/>
                  </a:ext>
                </a:extLst>
              </a:tr>
            </a:tbl>
          </a:graphicData>
        </a:graphic>
      </p:graphicFrame>
    </p:spTree>
    <p:extLst>
      <p:ext uri="{BB962C8B-B14F-4D97-AF65-F5344CB8AC3E}">
        <p14:creationId xmlns:p14="http://schemas.microsoft.com/office/powerpoint/2010/main" val="205457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107504" y="620688"/>
            <a:ext cx="4405519" cy="122413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r>
              <a:rPr lang="en-US" altLang="zh-CN" sz="2000" dirty="0">
                <a:latin typeface="Arial" panose="020B0604020202020204" pitchFamily="34" charset="0"/>
                <a:cs typeface="Arial" panose="020B0604020202020204" pitchFamily="34" charset="0"/>
              </a:rPr>
              <a:t>First(</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solidFill>
                  <a:srgbClr val="FF0000"/>
                </a:solidFill>
                <a:latin typeface="Arial" panose="020B0604020202020204" pitchFamily="34" charset="0"/>
                <a:cs typeface="Arial" panose="020B0604020202020204" pitchFamily="34" charset="0"/>
              </a:rPr>
              <a:t>-sequence</a:t>
            </a:r>
            <a:r>
              <a:rPr lang="en-US" altLang="zh-CN" sz="2000" dirty="0">
                <a:latin typeface="Arial" panose="020B0604020202020204" pitchFamily="34" charset="0"/>
                <a:cs typeface="Arial" panose="020B0604020202020204" pitchFamily="34" charset="0"/>
              </a:rPr>
              <a:t>)={s}</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First(</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First(</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solidFill>
                  <a:srgbClr val="FF0000"/>
                </a:solidFill>
                <a:latin typeface="Arial" panose="020B0604020202020204" pitchFamily="34" charset="0"/>
                <a:cs typeface="Arial" panose="020B0604020202020204" pitchFamily="34" charset="0"/>
              </a:rPr>
              <a:t>-seq’</a:t>
            </a:r>
            <a:r>
              <a:rPr lang="en-US" altLang="zh-CN" sz="2000" dirty="0">
                <a:latin typeface="Arial" panose="020B0604020202020204" pitchFamily="34" charset="0"/>
                <a:cs typeface="Arial" panose="020B0604020202020204" pitchFamily="34" charset="0"/>
              </a:rPr>
              <a:t>)={;, </a:t>
            </a:r>
            <a:r>
              <a:rPr lang="zh-CN" altLang="zh-CN" sz="2000" dirty="0">
                <a:latin typeface="Arial" panose="020B0604020202020204" pitchFamily="34" charset="0"/>
                <a:cs typeface="Arial" panose="020B0604020202020204" pitchFamily="34" charset="0"/>
              </a:rPr>
              <a:t>ε</a:t>
            </a:r>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4630979" y="620688"/>
            <a:ext cx="4333509" cy="122413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r>
              <a:rPr lang="en-US" altLang="zh-CN" sz="2000" dirty="0">
                <a:latin typeface="Arial" panose="020B0604020202020204" pitchFamily="34" charset="0"/>
                <a:cs typeface="Arial" panose="020B0604020202020204" pitchFamily="34" charset="0"/>
              </a:rPr>
              <a:t>Follow(</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solidFill>
                  <a:srgbClr val="FF0000"/>
                </a:solidFill>
                <a:latin typeface="Arial" panose="020B0604020202020204" pitchFamily="34" charset="0"/>
                <a:cs typeface="Arial" panose="020B0604020202020204" pitchFamily="34" charset="0"/>
              </a:rPr>
              <a:t>-sequence</a:t>
            </a:r>
            <a:r>
              <a:rPr lang="en-US" altLang="zh-CN" sz="2000" dirty="0">
                <a:latin typeface="Arial" panose="020B0604020202020204" pitchFamily="34" charset="0"/>
                <a:cs typeface="Arial" panose="020B0604020202020204" pitchFamily="34" charset="0"/>
              </a:rPr>
              <a:t>)={$}</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Follow(</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a:t>
            </a:r>
            <a:endParaRPr lang="zh-CN"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Follow(</a:t>
            </a:r>
            <a:r>
              <a:rPr lang="en-US" altLang="zh-CN" sz="2000" dirty="0" err="1">
                <a:solidFill>
                  <a:srgbClr val="FF0000"/>
                </a:solidFill>
                <a:latin typeface="Arial" panose="020B0604020202020204" pitchFamily="34" charset="0"/>
                <a:cs typeface="Arial" panose="020B0604020202020204" pitchFamily="34" charset="0"/>
              </a:rPr>
              <a:t>stmt</a:t>
            </a:r>
            <a:r>
              <a:rPr lang="en-US" altLang="zh-CN" sz="2000" dirty="0">
                <a:solidFill>
                  <a:srgbClr val="FF0000"/>
                </a:solidFill>
                <a:latin typeface="Arial" panose="020B0604020202020204" pitchFamily="34" charset="0"/>
                <a:cs typeface="Arial" panose="020B0604020202020204" pitchFamily="34" charset="0"/>
              </a:rPr>
              <a:t>-seq’</a:t>
            </a:r>
            <a:r>
              <a:rPr lang="en-US" altLang="zh-CN" sz="2000" dirty="0">
                <a:latin typeface="Arial" panose="020B0604020202020204" pitchFamily="34" charset="0"/>
                <a:cs typeface="Arial" panose="020B0604020202020204" pitchFamily="34" charset="0"/>
              </a:rPr>
              <a:t>)={$}</a:t>
            </a:r>
            <a:endParaRPr lang="zh-CN" altLang="en-US" sz="1600" i="1" kern="0" dirty="0">
              <a:latin typeface="Arial" panose="020B0604020202020204" pitchFamily="34" charset="0"/>
              <a:cs typeface="Arial" panose="020B0604020202020204" pitchFamily="34" charset="0"/>
            </a:endParaRPr>
          </a:p>
        </p:txBody>
      </p:sp>
      <p:graphicFrame>
        <p:nvGraphicFramePr>
          <p:cNvPr id="2" name="表格 1">
            <a:extLst>
              <a:ext uri="{FF2B5EF4-FFF2-40B4-BE49-F238E27FC236}">
                <a16:creationId xmlns:a16="http://schemas.microsoft.com/office/drawing/2014/main" id="{FF055079-0400-4A8D-B49A-29858CEDB271}"/>
              </a:ext>
            </a:extLst>
          </p:cNvPr>
          <p:cNvGraphicFramePr>
            <a:graphicFrameLocks noGrp="1"/>
          </p:cNvGraphicFramePr>
          <p:nvPr>
            <p:extLst>
              <p:ext uri="{D42A27DB-BD31-4B8C-83A1-F6EECF244321}">
                <p14:modId xmlns:p14="http://schemas.microsoft.com/office/powerpoint/2010/main" val="1219850577"/>
              </p:ext>
            </p:extLst>
          </p:nvPr>
        </p:nvGraphicFramePr>
        <p:xfrm>
          <a:off x="107504" y="2132856"/>
          <a:ext cx="8856984" cy="3384376"/>
        </p:xfrm>
        <a:graphic>
          <a:graphicData uri="http://schemas.openxmlformats.org/drawingml/2006/table">
            <a:tbl>
              <a:tblPr>
                <a:tableStyleId>{616DA210-FB5B-4158-B5E0-FEB733F419BA}</a:tableStyleId>
              </a:tblPr>
              <a:tblGrid>
                <a:gridCol w="2088232">
                  <a:extLst>
                    <a:ext uri="{9D8B030D-6E8A-4147-A177-3AD203B41FA5}">
                      <a16:colId xmlns:a16="http://schemas.microsoft.com/office/drawing/2014/main" val="2504560"/>
                    </a:ext>
                  </a:extLst>
                </a:gridCol>
                <a:gridCol w="2592288">
                  <a:extLst>
                    <a:ext uri="{9D8B030D-6E8A-4147-A177-3AD203B41FA5}">
                      <a16:colId xmlns:a16="http://schemas.microsoft.com/office/drawing/2014/main" val="2786849477"/>
                    </a:ext>
                  </a:extLst>
                </a:gridCol>
                <a:gridCol w="2232248">
                  <a:extLst>
                    <a:ext uri="{9D8B030D-6E8A-4147-A177-3AD203B41FA5}">
                      <a16:colId xmlns:a16="http://schemas.microsoft.com/office/drawing/2014/main" val="3541831849"/>
                    </a:ext>
                  </a:extLst>
                </a:gridCol>
                <a:gridCol w="1944216">
                  <a:extLst>
                    <a:ext uri="{9D8B030D-6E8A-4147-A177-3AD203B41FA5}">
                      <a16:colId xmlns:a16="http://schemas.microsoft.com/office/drawing/2014/main" val="3836727243"/>
                    </a:ext>
                  </a:extLst>
                </a:gridCol>
              </a:tblGrid>
              <a:tr h="564063">
                <a:tc>
                  <a:txBody>
                    <a:bodyPr/>
                    <a:lstStyle/>
                    <a:p>
                      <a:pPr algn="just">
                        <a:spcAft>
                          <a:spcPts val="0"/>
                        </a:spcAft>
                      </a:pPr>
                      <a:r>
                        <a:rPr lang="en-US" sz="1800" b="1" kern="100" dirty="0">
                          <a:effectLst/>
                        </a:rPr>
                        <a:t>M[N,T]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1800" b="1" kern="100" dirty="0">
                          <a:effectLst/>
                        </a:rPr>
                        <a:t>S</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1128125">
                <a:tc>
                  <a:txBody>
                    <a:bodyPr/>
                    <a:lstStyle/>
                    <a:p>
                      <a:pPr algn="just">
                        <a:spcAft>
                          <a:spcPts val="0"/>
                        </a:spcAft>
                      </a:pPr>
                      <a:r>
                        <a:rPr lang="en-US" sz="1800" b="1" kern="100" dirty="0" err="1">
                          <a:effectLst/>
                        </a:rPr>
                        <a:t>stmt</a:t>
                      </a:r>
                      <a:r>
                        <a:rPr lang="en-US" sz="1800" b="1" kern="100" dirty="0">
                          <a:effectLst/>
                        </a:rPr>
                        <a:t>-sequence</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1800" b="1" kern="100" dirty="0" err="1">
                          <a:effectLst/>
                        </a:rPr>
                        <a:t>stmt</a:t>
                      </a:r>
                      <a:r>
                        <a:rPr lang="en-US" sz="1800" b="1" kern="100" dirty="0">
                          <a:effectLst/>
                        </a:rPr>
                        <a:t>-sequence </a:t>
                      </a:r>
                      <a:r>
                        <a:rPr lang="zh-CN" sz="1800" b="1" kern="100" dirty="0">
                          <a:effectLst/>
                        </a:rPr>
                        <a:t>→</a:t>
                      </a:r>
                      <a:r>
                        <a:rPr lang="en-US" sz="1800" b="1" kern="100" dirty="0" err="1">
                          <a:effectLst/>
                        </a:rPr>
                        <a:t>stmt</a:t>
                      </a:r>
                      <a:r>
                        <a:rPr lang="en-US" sz="1800" b="1" kern="100" dirty="0">
                          <a:effectLst/>
                        </a:rPr>
                        <a:t> </a:t>
                      </a:r>
                      <a:r>
                        <a:rPr lang="en-US" sz="1800" b="1" kern="100" dirty="0" err="1">
                          <a:effectLst/>
                        </a:rPr>
                        <a:t>stmt</a:t>
                      </a:r>
                      <a:r>
                        <a:rPr lang="en-US" sz="1800" b="1" kern="100" dirty="0">
                          <a:effectLst/>
                        </a:rPr>
                        <a:t>-seq’</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64063">
                <a:tc>
                  <a:txBody>
                    <a:bodyPr/>
                    <a:lstStyle/>
                    <a:p>
                      <a:pPr algn="just">
                        <a:spcAft>
                          <a:spcPts val="0"/>
                        </a:spcAft>
                      </a:pPr>
                      <a:r>
                        <a:rPr lang="en-US" sz="1800" b="1" kern="100" dirty="0" err="1">
                          <a:effectLst/>
                        </a:rPr>
                        <a:t>stmt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1800" b="1" kern="100">
                          <a:effectLst/>
                        </a:rPr>
                        <a:t>stmt</a:t>
                      </a:r>
                      <a:r>
                        <a:rPr lang="zh-CN" sz="1800" b="1" kern="100">
                          <a:effectLst/>
                        </a:rPr>
                        <a:t>→</a:t>
                      </a:r>
                      <a:r>
                        <a:rPr lang="en-US" sz="1800" b="1" kern="100">
                          <a:effectLst/>
                        </a:rPr>
                        <a:t>s</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dirty="0">
                          <a:effectLst/>
                        </a:rPr>
                        <a:t> </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1128125">
                <a:tc>
                  <a:txBody>
                    <a:bodyPr/>
                    <a:lstStyle/>
                    <a:p>
                      <a:pPr algn="just">
                        <a:spcAft>
                          <a:spcPts val="0"/>
                        </a:spcAft>
                      </a:pPr>
                      <a:r>
                        <a:rPr lang="en-US" sz="1800" b="1" kern="100" dirty="0" err="1">
                          <a:effectLst/>
                        </a:rPr>
                        <a:t>stmt</a:t>
                      </a:r>
                      <a:r>
                        <a:rPr lang="en-US" sz="1800" b="1" kern="100" dirty="0">
                          <a:effectLst/>
                        </a:rPr>
                        <a:t>-seq’</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dirty="0" err="1">
                          <a:effectLst/>
                        </a:rPr>
                        <a:t>stmt</a:t>
                      </a:r>
                      <a:r>
                        <a:rPr lang="en-US" sz="1800" b="1" kern="100" dirty="0">
                          <a:effectLst/>
                        </a:rPr>
                        <a:t>-seq’ </a:t>
                      </a:r>
                      <a:r>
                        <a:rPr lang="zh-CN" sz="1800" b="1" kern="100" dirty="0">
                          <a:effectLst/>
                        </a:rPr>
                        <a:t>→</a:t>
                      </a:r>
                      <a:r>
                        <a:rPr lang="en-US" sz="1800" b="1" kern="100" dirty="0">
                          <a:effectLst/>
                        </a:rPr>
                        <a:t>; </a:t>
                      </a:r>
                      <a:r>
                        <a:rPr lang="en-US" sz="1800" b="1" kern="100" dirty="0" err="1">
                          <a:effectLst/>
                        </a:rPr>
                        <a:t>stmt</a:t>
                      </a:r>
                      <a:r>
                        <a:rPr lang="en-US" sz="1800" b="1" kern="100" dirty="0">
                          <a:effectLst/>
                        </a:rPr>
                        <a:t>-sequence</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dirty="0" err="1">
                          <a:effectLst/>
                        </a:rPr>
                        <a:t>stmt</a:t>
                      </a:r>
                      <a:r>
                        <a:rPr lang="en-US" sz="1800" b="1" kern="100" dirty="0">
                          <a:effectLst/>
                        </a:rPr>
                        <a:t>-seq’ </a:t>
                      </a:r>
                      <a:r>
                        <a:rPr lang="zh-CN" sz="1800" b="1" kern="100" dirty="0">
                          <a:effectLst/>
                        </a:rPr>
                        <a:t>→ε</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bl>
          </a:graphicData>
        </a:graphic>
      </p:graphicFrame>
    </p:spTree>
    <p:extLst>
      <p:ext uri="{BB962C8B-B14F-4D97-AF65-F5344CB8AC3E}">
        <p14:creationId xmlns:p14="http://schemas.microsoft.com/office/powerpoint/2010/main" val="238759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pPr eaLnBrk="1" hangingPunct="1"/>
            <a:r>
              <a:rPr lang="en-US" altLang="zh-CN" dirty="0"/>
              <a:t>First</a:t>
            </a:r>
            <a:r>
              <a:rPr lang="zh-CN" altLang="en-US" dirty="0"/>
              <a:t>集和</a:t>
            </a:r>
            <a:r>
              <a:rPr lang="en-US" altLang="zh-CN" dirty="0"/>
              <a:t>Follow</a:t>
            </a:r>
            <a:r>
              <a:rPr lang="zh-CN" altLang="en-US" dirty="0"/>
              <a:t>集</a:t>
            </a:r>
          </a:p>
        </p:txBody>
      </p:sp>
      <p:sp>
        <p:nvSpPr>
          <p:cNvPr id="10243" name="Rectangle 3"/>
          <p:cNvSpPr>
            <a:spLocks noGrp="1" noChangeArrowheads="1"/>
          </p:cNvSpPr>
          <p:nvPr>
            <p:ph idx="1"/>
          </p:nvPr>
        </p:nvSpPr>
        <p:spPr>
          <a:xfrm>
            <a:off x="395536" y="1371600"/>
            <a:ext cx="8424936" cy="5253473"/>
          </a:xfrm>
          <a:solidFill>
            <a:schemeClr val="bg1"/>
          </a:solidFill>
          <a:ln w="28575">
            <a:solidFill>
              <a:srgbClr val="9999FF"/>
            </a:solidFill>
          </a:ln>
        </p:spPr>
        <p:txBody>
          <a:bodyPr/>
          <a:lstStyle/>
          <a:p>
            <a:pPr eaLnBrk="1" hangingPunct="1">
              <a:lnSpc>
                <a:spcPct val="150000"/>
              </a:lnSpc>
            </a:pPr>
            <a:r>
              <a:rPr lang="zh-CN" altLang="en-US" sz="2400" dirty="0"/>
              <a:t>当文法比较复杂时，使用前面的规则构造分析表比较麻烦。</a:t>
            </a:r>
            <a:endParaRPr lang="en-US" altLang="zh-CN" sz="2400" dirty="0"/>
          </a:p>
          <a:p>
            <a:pPr eaLnBrk="1" hangingPunct="1">
              <a:lnSpc>
                <a:spcPct val="150000"/>
              </a:lnSpc>
            </a:pPr>
            <a:r>
              <a:rPr lang="zh-CN" altLang="en-US" sz="2400" dirty="0"/>
              <a:t>因此需要引入</a:t>
            </a:r>
            <a:r>
              <a:rPr lang="en-US" altLang="zh-CN" sz="2400" dirty="0">
                <a:solidFill>
                  <a:srgbClr val="FF0000"/>
                </a:solidFill>
              </a:rPr>
              <a:t>First</a:t>
            </a:r>
            <a:r>
              <a:rPr lang="zh-CN" altLang="en-US" sz="2400" dirty="0">
                <a:solidFill>
                  <a:srgbClr val="FF0000"/>
                </a:solidFill>
              </a:rPr>
              <a:t>集</a:t>
            </a:r>
            <a:r>
              <a:rPr lang="zh-CN" altLang="en-US" sz="2400" dirty="0"/>
              <a:t>和</a:t>
            </a:r>
            <a:r>
              <a:rPr lang="en-US" altLang="zh-CN" sz="2400" dirty="0">
                <a:solidFill>
                  <a:srgbClr val="FF0000"/>
                </a:solidFill>
              </a:rPr>
              <a:t>Follow</a:t>
            </a:r>
            <a:r>
              <a:rPr lang="zh-CN" altLang="en-US" sz="2400" dirty="0">
                <a:solidFill>
                  <a:srgbClr val="FF0000"/>
                </a:solidFill>
              </a:rPr>
              <a:t>集</a:t>
            </a:r>
            <a:r>
              <a:rPr lang="zh-CN" altLang="en-US" sz="2400" dirty="0"/>
              <a:t>的概念，来辅助构造分析表。</a:t>
            </a:r>
            <a:endParaRPr lang="en-US" altLang="zh-CN" sz="2400" dirty="0"/>
          </a:p>
          <a:p>
            <a:pPr eaLnBrk="1" hangingPunct="1">
              <a:lnSpc>
                <a:spcPct val="150000"/>
              </a:lnSpc>
            </a:pPr>
            <a:r>
              <a:rPr lang="zh-CN" altLang="en-US" sz="2400" dirty="0"/>
              <a:t>当产生式右侧以非终结符开始时，我们需要计算</a:t>
            </a:r>
            <a:r>
              <a:rPr lang="en-US" altLang="zh-CN" sz="2400" dirty="0"/>
              <a:t>First</a:t>
            </a:r>
            <a:r>
              <a:rPr lang="zh-CN" altLang="en-US" sz="2400" dirty="0"/>
              <a:t>集，就是计算产生式右侧可能以哪些终结符开始。</a:t>
            </a:r>
            <a:endParaRPr lang="en-US" altLang="zh-CN" sz="2400" dirty="0"/>
          </a:p>
          <a:p>
            <a:pPr eaLnBrk="1" hangingPunct="1">
              <a:lnSpc>
                <a:spcPct val="150000"/>
              </a:lnSpc>
            </a:pPr>
            <a:r>
              <a:rPr lang="zh-CN" altLang="en-US" sz="2400" dirty="0"/>
              <a:t>当某个终结符可以推出空时，我们需要计算</a:t>
            </a:r>
            <a:r>
              <a:rPr lang="en-US" altLang="zh-CN" sz="2400" dirty="0"/>
              <a:t>Follow</a:t>
            </a:r>
            <a:r>
              <a:rPr lang="zh-CN" altLang="en-US" sz="2400" dirty="0"/>
              <a:t>集，就是计算当在这个终结符后面出现哪些终结符时用推出空这个产生式。</a:t>
            </a:r>
            <a:endParaRPr lang="en-US" altLang="zh-CN" sz="2400" dirty="0"/>
          </a:p>
          <a:p>
            <a:pPr eaLnBrk="1" hangingPunct="1">
              <a:lnSpc>
                <a:spcPct val="150000"/>
              </a:lnSpc>
            </a:pPr>
            <a:endParaRPr lang="en-US" altLang="zh-CN" sz="2400" dirty="0"/>
          </a:p>
        </p:txBody>
      </p:sp>
    </p:spTree>
    <p:extLst>
      <p:ext uri="{BB962C8B-B14F-4D97-AF65-F5344CB8AC3E}">
        <p14:creationId xmlns:p14="http://schemas.microsoft.com/office/powerpoint/2010/main" val="175890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fade">
                                      <p:cBhvr>
                                        <p:cTn id="7" dur="1000"/>
                                        <p:tgtEl>
                                          <p:spTgt spid="10243">
                                            <p:txEl>
                                              <p:pRg st="2" end="2"/>
                                            </p:txEl>
                                          </p:spTgt>
                                        </p:tgtEl>
                                      </p:cBhvr>
                                    </p:animEffect>
                                    <p:anim calcmode="lin" valueType="num">
                                      <p:cBhvr>
                                        <p:cTn id="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3" end="3"/>
                                            </p:txEl>
                                          </p:spTgt>
                                        </p:tgtEl>
                                        <p:attrNameLst>
                                          <p:attrName>style.visibility</p:attrName>
                                        </p:attrNameLst>
                                      </p:cBhvr>
                                      <p:to>
                                        <p:strVal val="visible"/>
                                      </p:to>
                                    </p:set>
                                    <p:animEffect transition="in" filter="fade">
                                      <p:cBhvr>
                                        <p:cTn id="14" dur="1000"/>
                                        <p:tgtEl>
                                          <p:spTgt spid="10243">
                                            <p:txEl>
                                              <p:pRg st="3" end="3"/>
                                            </p:txEl>
                                          </p:spTgt>
                                        </p:tgtEl>
                                      </p:cBhvr>
                                    </p:animEffect>
                                    <p:anim calcmode="lin" valueType="num">
                                      <p:cBhvr>
                                        <p:cTn id="1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359532" y="1385509"/>
                <a:ext cx="8424936" cy="4865786"/>
              </a:xfrm>
              <a:solidFill>
                <a:schemeClr val="bg1"/>
              </a:solidFill>
              <a:ln w="28575">
                <a:solidFill>
                  <a:srgbClr val="9999FF"/>
                </a:solidFill>
              </a:ln>
            </p:spPr>
            <p:txBody>
              <a:bodyPr/>
              <a:lstStyle/>
              <a:p>
                <a:pPr eaLnBrk="1" hangingPunct="1">
                  <a:lnSpc>
                    <a:spcPct val="150000"/>
                  </a:lnSpc>
                </a:pPr>
                <a:r>
                  <a:rPr lang="zh-CN" altLang="en-US" sz="2400" dirty="0"/>
                  <a:t>为下面文法构造</a:t>
                </a:r>
                <a:r>
                  <a:rPr lang="en-US" altLang="zh-CN" sz="2400" dirty="0"/>
                  <a:t>LL(1)</a:t>
                </a:r>
                <a:r>
                  <a:rPr lang="zh-CN" altLang="en-US" sz="2400" dirty="0"/>
                  <a:t>分析表，它是不是</a:t>
                </a:r>
                <a:r>
                  <a:rPr lang="en-US" altLang="zh-CN" sz="2400" dirty="0"/>
                  <a:t>LL(1)</a:t>
                </a:r>
                <a:r>
                  <a:rPr lang="zh-CN" altLang="en-US" sz="2400" dirty="0"/>
                  <a:t>文法？</a:t>
                </a:r>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d>
                        <m:dPr>
                          <m:ctrlPr>
                            <a:rPr lang="en-US" altLang="zh-CN" sz="2400" b="1" i="1" dirty="0" smtClean="0">
                              <a:latin typeface="Cambria Math" panose="02040503050406030204" pitchFamily="18" charset="0"/>
                              <a:ea typeface="Cambria Math" panose="02040503050406030204" pitchFamily="18" charset="0"/>
                            </a:rPr>
                          </m:ctrlPr>
                        </m:dPr>
                        <m:e>
                          <m:r>
                            <a:rPr lang="en-US" altLang="zh-CN" sz="2400" b="1" i="1" dirty="0" smtClean="0">
                              <a:latin typeface="Cambria Math" panose="02040503050406030204" pitchFamily="18" charset="0"/>
                              <a:ea typeface="Cambria Math" panose="02040503050406030204" pitchFamily="18" charset="0"/>
                            </a:rPr>
                            <m:t>𝑻</m:t>
                          </m:r>
                        </m:e>
                      </m:d>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𝒂</m:t>
                      </m:r>
                      <m:sSup>
                        <m:sSupPr>
                          <m:ctrlPr>
                            <a:rPr lang="en-US" altLang="zh-CN" sz="2400" b="1" i="1" dirty="0" smtClean="0">
                              <a:latin typeface="Cambria Math" panose="02040503050406030204" pitchFamily="18" charset="0"/>
                              <a:ea typeface="Cambria Math" panose="02040503050406030204" pitchFamily="18" charset="0"/>
                            </a:rPr>
                          </m:ctrlPr>
                        </m:sSupPr>
                        <m:e>
                          <m:r>
                            <a:rPr lang="en-US" altLang="zh-CN" sz="2400" b="1" i="1" dirty="0" smtClean="0">
                              <a:latin typeface="Cambria Math" panose="02040503050406030204" pitchFamily="18" charset="0"/>
                              <a:ea typeface="Cambria Math" panose="02040503050406030204" pitchFamily="18" charset="0"/>
                            </a:rPr>
                            <m:t>𝑺</m:t>
                          </m:r>
                        </m:e>
                        <m:sup>
                          <m:r>
                            <a:rPr lang="en-US" altLang="zh-CN" sz="2400" b="1" i="1" dirty="0" smtClean="0">
                              <a:latin typeface="Cambria Math" panose="02040503050406030204" pitchFamily="18" charset="0"/>
                              <a:ea typeface="Cambria Math" panose="02040503050406030204" pitchFamily="18" charset="0"/>
                            </a:rPr>
                            <m:t>′</m:t>
                          </m:r>
                        </m:sup>
                      </m:sSup>
                    </m:oMath>
                  </m:oMathPara>
                </a14:m>
                <a:endParaRPr lang="en-US" altLang="zh-CN" sz="2400" b="1" dirty="0">
                  <a:ea typeface="Cambria Math" panose="02040503050406030204" pitchFamily="18" charset="0"/>
                </a:endParaRPr>
              </a:p>
              <a:p>
                <a:pPr marL="0" indent="0" algn="ctr" eaLnBrk="1" hangingPunct="1">
                  <a:lnSpc>
                    <a:spcPct val="150000"/>
                  </a:lnSpc>
                  <a:buNone/>
                </a:pPr>
                <a14:m>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a14:m>
                <a:r>
                  <a:rPr lang="en-US" altLang="zh-CN" sz="2400" b="1" dirty="0">
                    <a:ea typeface="Cambria Math" panose="02040503050406030204" pitchFamily="18" charset="0"/>
                  </a:rPr>
                  <a:t>   </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r>
                        <a:rPr lang="en-US" altLang="zh-CN" sz="2400" b="1" i="1" smtClean="0">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359532" y="1385509"/>
                <a:ext cx="8424936" cy="4865786"/>
              </a:xfrm>
              <a:blipFill>
                <a:blip r:embed="rId2"/>
                <a:stretch>
                  <a:fillRect l="-865"/>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2129875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综合练习</a:t>
            </a:r>
            <a:r>
              <a:rPr lang="en-US" altLang="zh-CN" dirty="0"/>
              <a:t>1</a:t>
            </a:r>
            <a:endParaRPr lang="zh-CN" altLang="en-US" dirty="0"/>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539552" y="1412777"/>
                <a:ext cx="8136904" cy="4865786"/>
              </a:xfrm>
              <a:solidFill>
                <a:schemeClr val="bg1"/>
              </a:solidFill>
              <a:ln w="28575">
                <a:solidFill>
                  <a:srgbClr val="9999FF"/>
                </a:solidFill>
              </a:ln>
            </p:spPr>
            <p:txBody>
              <a:bodyPr/>
              <a:lstStyle/>
              <a:p>
                <a:pPr eaLnBrk="1" hangingPunct="1">
                  <a:lnSpc>
                    <a:spcPct val="150000"/>
                  </a:lnSpc>
                </a:pPr>
                <a:r>
                  <a:rPr lang="zh-CN" altLang="en-US" sz="2400" dirty="0"/>
                  <a:t>改写下面文法为</a:t>
                </a:r>
                <a:r>
                  <a:rPr lang="en-US" altLang="zh-CN" sz="2400" dirty="0"/>
                  <a:t>LL(1)</a:t>
                </a:r>
                <a:r>
                  <a:rPr lang="zh-CN" altLang="en-US" sz="2400" dirty="0"/>
                  <a:t>文法，并构造</a:t>
                </a:r>
                <a:r>
                  <a:rPr lang="en-US" altLang="zh-CN" sz="2400" dirty="0"/>
                  <a:t>LL(1)</a:t>
                </a:r>
                <a:r>
                  <a:rPr lang="zh-CN" altLang="en-US" sz="2400" dirty="0"/>
                  <a:t>分析表分析串</a:t>
                </a:r>
                <a:r>
                  <a:rPr lang="en-US" altLang="zh-CN" sz="2400" dirty="0"/>
                  <a:t>(</a:t>
                </a:r>
                <a:r>
                  <a:rPr lang="en-US" altLang="zh-CN" sz="2400" dirty="0" err="1"/>
                  <a:t>a,a</a:t>
                </a:r>
                <a:r>
                  <a:rPr lang="en-US" altLang="zh-CN" sz="2400" dirty="0"/>
                  <a:t>)</a:t>
                </a:r>
                <a:r>
                  <a:rPr lang="zh-CN" altLang="en-US" sz="2400" dirty="0"/>
                  <a:t>是不是该文法可以识别的串？</a:t>
                </a:r>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d>
                        <m:dPr>
                          <m:ctrlPr>
                            <a:rPr lang="en-US" altLang="zh-CN" sz="2400" b="1" i="1" dirty="0" smtClean="0">
                              <a:latin typeface="Cambria Math" panose="02040503050406030204" pitchFamily="18" charset="0"/>
                              <a:ea typeface="Cambria Math" panose="02040503050406030204" pitchFamily="18" charset="0"/>
                            </a:rPr>
                          </m:ctrlPr>
                        </m:dPr>
                        <m:e>
                          <m:r>
                            <a:rPr lang="en-US" altLang="zh-CN" sz="2400" b="1" i="1" dirty="0" smtClean="0">
                              <a:latin typeface="Cambria Math" panose="02040503050406030204" pitchFamily="18" charset="0"/>
                              <a:ea typeface="Cambria Math" panose="02040503050406030204" pitchFamily="18" charset="0"/>
                            </a:rPr>
                            <m:t>𝑻</m:t>
                          </m:r>
                        </m:e>
                      </m:d>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𝒂</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𝒂</m:t>
                      </m:r>
                    </m:oMath>
                  </m:oMathPara>
                </a14:m>
                <a:endParaRPr lang="en-US" altLang="zh-CN" sz="2400" b="1" dirty="0">
                  <a:ea typeface="Cambria Math" panose="02040503050406030204" pitchFamily="18" charset="0"/>
                </a:endParaRP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𝑻</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539552" y="1412777"/>
                <a:ext cx="8136904" cy="4865786"/>
              </a:xfrm>
              <a:blipFill>
                <a:blip r:embed="rId2"/>
                <a:stretch>
                  <a:fillRect l="-896"/>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094997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23298-5E98-4AA5-8356-4E661E637325}"/>
              </a:ext>
            </a:extLst>
          </p:cNvPr>
          <p:cNvSpPr>
            <a:spLocks noGrp="1"/>
          </p:cNvSpPr>
          <p:nvPr>
            <p:ph type="title"/>
          </p:nvPr>
        </p:nvSpPr>
        <p:spPr/>
        <p:txBody>
          <a:bodyPr/>
          <a:lstStyle/>
          <a:p>
            <a:r>
              <a:rPr lang="zh-CN" altLang="en-US" dirty="0"/>
              <a:t>综合练习</a:t>
            </a:r>
            <a:r>
              <a:rPr lang="en-US" altLang="zh-CN" dirty="0"/>
              <a:t>2</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1610E63-64D8-43FB-A1C1-21061B50D4FC}"/>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为下面的文法建立</a:t>
                </a:r>
                <a:r>
                  <a:rPr lang="en-US" altLang="zh-CN" dirty="0"/>
                  <a:t>LL(1)</a:t>
                </a:r>
                <a:r>
                  <a:rPr lang="zh-CN" altLang="en-US" dirty="0"/>
                  <a:t>分析表并分析串</a:t>
                </a:r>
                <a:r>
                  <a:rPr lang="en-US" altLang="zh-CN" dirty="0" err="1"/>
                  <a:t>ce</a:t>
                </a:r>
                <a:r>
                  <a:rPr lang="zh-CN" altLang="en-US" dirty="0"/>
                  <a:t>是否时该文法可以识别的串</a:t>
                </a:r>
                <a:r>
                  <a:rPr lang="en-US" altLang="zh-CN" dirty="0"/>
                  <a:t>:</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𝑪𝑫𝒆</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𝑪𝒂</m:t>
                      </m:r>
                      <m:r>
                        <a:rPr lang="en-US" altLang="zh-CN" b="1"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𝑫𝒃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𝑪</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𝒄</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𝑫</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𝒅</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zh-CN" altLang="en-US" dirty="0"/>
              </a:p>
            </p:txBody>
          </p:sp>
        </mc:Choice>
        <mc:Fallback>
          <p:sp>
            <p:nvSpPr>
              <p:cNvPr id="3" name="内容占位符 2">
                <a:extLst>
                  <a:ext uri="{FF2B5EF4-FFF2-40B4-BE49-F238E27FC236}">
                    <a16:creationId xmlns:a16="http://schemas.microsoft.com/office/drawing/2014/main" id="{51610E63-64D8-43FB-A1C1-21061B50D4FC}"/>
                  </a:ext>
                </a:extLst>
              </p:cNvPr>
              <p:cNvSpPr>
                <a:spLocks noGrp="1" noRot="1" noChangeAspect="1" noMove="1" noResize="1" noEditPoints="1" noAdjustHandles="1" noChangeArrowheads="1" noChangeShapeType="1" noTextEdit="1"/>
              </p:cNvSpPr>
              <p:nvPr>
                <p:ph idx="1"/>
              </p:nvPr>
            </p:nvSpPr>
            <p:spPr>
              <a:blipFill>
                <a:blip r:embed="rId2"/>
                <a:stretch>
                  <a:fillRect l="-1107" r="-369"/>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02388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pPr eaLnBrk="1" hangingPunct="1"/>
            <a:r>
              <a:rPr lang="en-US" altLang="zh-CN" dirty="0"/>
              <a:t>First</a:t>
            </a:r>
            <a:r>
              <a:rPr lang="zh-CN" altLang="en-US" dirty="0"/>
              <a:t>集</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xfrm>
                <a:off x="251520" y="1298875"/>
                <a:ext cx="8640960" cy="5330525"/>
              </a:xfrm>
              <a:solidFill>
                <a:schemeClr val="bg1"/>
              </a:solidFill>
              <a:ln w="28575">
                <a:solidFill>
                  <a:srgbClr val="9999FF"/>
                </a:solidFill>
              </a:ln>
            </p:spPr>
            <p:txBody>
              <a:bodyPr/>
              <a:lstStyle/>
              <a:p>
                <a:pPr eaLnBrk="1" hangingPunct="1">
                  <a:lnSpc>
                    <a:spcPct val="150000"/>
                  </a:lnSpc>
                </a:pPr>
                <a:r>
                  <a:rPr lang="en-US" altLang="zh-CN" sz="2400" dirty="0">
                    <a:solidFill>
                      <a:srgbClr val="FF0000"/>
                    </a:solidFill>
                  </a:rPr>
                  <a:t>First</a:t>
                </a:r>
                <a:r>
                  <a:rPr lang="zh-CN" altLang="en-US" sz="2400" dirty="0">
                    <a:solidFill>
                      <a:srgbClr val="FF0000"/>
                    </a:solidFill>
                  </a:rPr>
                  <a:t>集</a:t>
                </a:r>
                <a:r>
                  <a:rPr lang="zh-CN" altLang="en-US" sz="2400" dirty="0"/>
                  <a:t>定义：令</a:t>
                </a:r>
                <a14:m>
                  <m:oMath xmlns:m="http://schemas.openxmlformats.org/officeDocument/2006/math">
                    <m:r>
                      <a:rPr lang="en-US" altLang="zh-CN" sz="2400" b="1" i="1" dirty="0">
                        <a:latin typeface="Cambria Math" panose="02040503050406030204" pitchFamily="18" charset="0"/>
                      </a:rPr>
                      <m:t>𝑿</m:t>
                    </m:r>
                  </m:oMath>
                </a14:m>
                <a:r>
                  <a:rPr lang="zh-CN" altLang="en-US" sz="2400" dirty="0"/>
                  <a:t>为一个文法符号</a:t>
                </a:r>
                <a:r>
                  <a:rPr lang="en-US" altLang="zh-CN" sz="2400" dirty="0"/>
                  <a:t>(</a:t>
                </a:r>
                <a:r>
                  <a:rPr lang="zh-CN" altLang="en-US" sz="2400" dirty="0"/>
                  <a:t>一个终结符或者非终结符</a:t>
                </a:r>
                <a:r>
                  <a:rPr lang="en-US" altLang="zh-CN" sz="2400" dirty="0"/>
                  <a:t>)</a:t>
                </a:r>
                <a:r>
                  <a:rPr lang="zh-CN" altLang="en-US" sz="2400" dirty="0"/>
                  <a:t>或者</a:t>
                </a:r>
                <a14:m>
                  <m:oMath xmlns:m="http://schemas.openxmlformats.org/officeDocument/2006/math">
                    <m:r>
                      <a:rPr lang="zh-CN" altLang="en-US" sz="2400" b="1" i="1" smtClean="0">
                        <a:latin typeface="Cambria Math" panose="02040503050406030204" pitchFamily="18" charset="0"/>
                      </a:rPr>
                      <m:t>𝜺</m:t>
                    </m:r>
                  </m:oMath>
                </a14:m>
                <a:r>
                  <a:rPr lang="zh-CN" altLang="en-US" sz="2400" dirty="0"/>
                  <a:t>，则集合</a:t>
                </a:r>
                <a14:m>
                  <m:oMath xmlns:m="http://schemas.openxmlformats.org/officeDocument/2006/math">
                    <m:r>
                      <a:rPr lang="en-US" altLang="zh-CN" sz="2400" b="1" i="1" dirty="0">
                        <a:latin typeface="Cambria Math" panose="02040503050406030204" pitchFamily="18" charset="0"/>
                      </a:rPr>
                      <m:t>𝑭𝒊𝒓𝒔𝒕</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𝑿</m:t>
                    </m:r>
                    <m:r>
                      <a:rPr lang="en-US" altLang="zh-CN" sz="2400" b="1" i="1" dirty="0">
                        <a:latin typeface="Cambria Math" panose="02040503050406030204" pitchFamily="18" charset="0"/>
                      </a:rPr>
                      <m:t>)</m:t>
                    </m:r>
                  </m:oMath>
                </a14:m>
                <a:r>
                  <a:rPr lang="zh-CN" altLang="en-US" sz="2400" dirty="0">
                    <a:solidFill>
                      <a:srgbClr val="FF0000"/>
                    </a:solidFill>
                  </a:rPr>
                  <a:t>包含</a:t>
                </a:r>
                <a14:m>
                  <m:oMath xmlns:m="http://schemas.openxmlformats.org/officeDocument/2006/math">
                    <m:r>
                      <a:rPr lang="en-US" altLang="zh-CN" sz="2400" i="1" dirty="0">
                        <a:solidFill>
                          <a:srgbClr val="FF0000"/>
                        </a:solidFill>
                        <a:latin typeface="Cambria Math" panose="02040503050406030204" pitchFamily="18" charset="0"/>
                      </a:rPr>
                      <m:t>𝑿</m:t>
                    </m:r>
                  </m:oMath>
                </a14:m>
                <a:r>
                  <a:rPr lang="zh-CN" altLang="en-US" sz="2400" dirty="0">
                    <a:solidFill>
                      <a:srgbClr val="FF0000"/>
                    </a:solidFill>
                  </a:rPr>
                  <a:t>所有可能推导的第一个终结符或者</a:t>
                </a:r>
                <a14:m>
                  <m:oMath xmlns:m="http://schemas.openxmlformats.org/officeDocument/2006/math">
                    <m:r>
                      <a:rPr lang="zh-CN" altLang="en-US" sz="2400" b="1" i="1">
                        <a:solidFill>
                          <a:srgbClr val="FF0000"/>
                        </a:solidFill>
                        <a:latin typeface="Cambria Math" panose="02040503050406030204" pitchFamily="18" charset="0"/>
                      </a:rPr>
                      <m:t>𝜺</m:t>
                    </m:r>
                  </m:oMath>
                </a14:m>
                <a:r>
                  <a:rPr lang="zh-CN" altLang="en-US" sz="2400" dirty="0"/>
                  <a:t>。它的定义如下：</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b="1" i="1" dirty="0">
                        <a:latin typeface="Cambria Math" panose="02040503050406030204" pitchFamily="18" charset="0"/>
                      </a:rPr>
                      <m:t>𝑿</m:t>
                    </m:r>
                  </m:oMath>
                </a14:m>
                <a:r>
                  <a:rPr lang="zh-CN" altLang="en-US" sz="2400" dirty="0"/>
                  <a:t>是终结符或者</a:t>
                </a:r>
                <a14:m>
                  <m:oMath xmlns:m="http://schemas.openxmlformats.org/officeDocument/2006/math">
                    <m:r>
                      <a:rPr lang="zh-CN" altLang="en-US" sz="2400" b="1" i="1">
                        <a:latin typeface="Cambria Math" panose="02040503050406030204" pitchFamily="18" charset="0"/>
                      </a:rPr>
                      <m:t>𝜺</m:t>
                    </m:r>
                  </m:oMath>
                </a14:m>
                <a:r>
                  <a:rPr lang="zh-CN" altLang="en-US" sz="2400" dirty="0"/>
                  <a:t>，则</a:t>
                </a:r>
                <a14:m>
                  <m:oMath xmlns:m="http://schemas.openxmlformats.org/officeDocument/2006/math">
                    <m:r>
                      <a:rPr lang="en-US" altLang="zh-CN" sz="2400" b="1"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r>
                          <a:rPr lang="en-US" altLang="zh-CN" sz="2400" b="1" i="1" dirty="0">
                            <a:latin typeface="Cambria Math" panose="02040503050406030204" pitchFamily="18" charset="0"/>
                          </a:rPr>
                          <m:t>𝑿</m:t>
                        </m:r>
                      </m:e>
                    </m:d>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𝑿</m:t>
                    </m:r>
                    <m:r>
                      <a:rPr lang="en-US" altLang="zh-CN" sz="2400" b="1" i="1" dirty="0" smtClean="0">
                        <a:latin typeface="Cambria Math" panose="02040503050406030204" pitchFamily="18" charset="0"/>
                      </a:rPr>
                      <m:t>}</m:t>
                    </m:r>
                  </m:oMath>
                </a14:m>
                <a:r>
                  <a:rPr lang="zh-CN" altLang="en-US" sz="2400" dirty="0"/>
                  <a:t>。</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b="1" i="1" dirty="0">
                        <a:latin typeface="Cambria Math" panose="02040503050406030204" pitchFamily="18" charset="0"/>
                      </a:rPr>
                      <m:t>𝑿</m:t>
                    </m:r>
                  </m:oMath>
                </a14:m>
                <a:r>
                  <a:rPr lang="zh-CN" altLang="en-US" sz="2400" dirty="0"/>
                  <a:t>是非终结符，则对于每个产生式</a:t>
                </a:r>
                <a14:m>
                  <m:oMath xmlns:m="http://schemas.openxmlformats.org/officeDocument/2006/math">
                    <m:r>
                      <a:rPr lang="en-US" altLang="zh-CN" sz="2400" b="1" i="1" dirty="0">
                        <a:latin typeface="Cambria Math" panose="02040503050406030204" pitchFamily="18" charset="0"/>
                      </a:rPr>
                      <m:t>𝑿</m:t>
                    </m:r>
                    <m:r>
                      <a:rPr lang="en-US" altLang="zh-CN" sz="2400" b="1" i="1" dirty="0" smtClean="0">
                        <a:latin typeface="Cambria Math" panose="02040503050406030204" pitchFamily="18" charset="0"/>
                        <a:ea typeface="Cambria Math" panose="02040503050406030204" pitchFamily="18" charset="0"/>
                      </a:rPr>
                      <m:t>→</m:t>
                    </m:r>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b="1" i="1" dirty="0" smtClean="0">
                            <a:latin typeface="Cambria Math" panose="02040503050406030204" pitchFamily="18" charset="0"/>
                            <a:ea typeface="Cambria Math" panose="02040503050406030204" pitchFamily="18" charset="0"/>
                          </a:rPr>
                          <m:t>𝑿</m:t>
                        </m:r>
                      </m:e>
                      <m:sub>
                        <m:r>
                          <a:rPr lang="en-US" altLang="zh-CN" sz="2400" b="1" i="1" dirty="0" smtClean="0">
                            <a:latin typeface="Cambria Math" panose="02040503050406030204" pitchFamily="18" charset="0"/>
                            <a:ea typeface="Cambria Math" panose="02040503050406030204" pitchFamily="18" charset="0"/>
                          </a:rPr>
                          <m:t>𝟏</m:t>
                        </m:r>
                      </m:sub>
                    </m:sSub>
                    <m:sSub>
                      <m:sSubPr>
                        <m:ctrlPr>
                          <a:rPr lang="en-US" altLang="zh-CN" sz="2400" i="1" dirty="0">
                            <a:latin typeface="Cambria Math" panose="02040503050406030204" pitchFamily="18" charset="0"/>
                            <a:ea typeface="Cambria Math" panose="02040503050406030204" pitchFamily="18" charset="0"/>
                          </a:rPr>
                        </m:ctrlPr>
                      </m:sSubPr>
                      <m:e>
                        <m:r>
                          <a:rPr lang="en-US" altLang="zh-CN" sz="2400" b="1" i="1" dirty="0">
                            <a:latin typeface="Cambria Math" panose="02040503050406030204" pitchFamily="18" charset="0"/>
                            <a:ea typeface="Cambria Math" panose="02040503050406030204" pitchFamily="18" charset="0"/>
                          </a:rPr>
                          <m:t>𝑿</m:t>
                        </m:r>
                      </m:e>
                      <m:sub>
                        <m:r>
                          <a:rPr lang="en-US" altLang="zh-CN" sz="2400" b="1" i="1" dirty="0" smtClean="0">
                            <a:latin typeface="Cambria Math" panose="02040503050406030204" pitchFamily="18" charset="0"/>
                            <a:ea typeface="Cambria Math" panose="02040503050406030204" pitchFamily="18" charset="0"/>
                          </a:rPr>
                          <m:t>𝟐</m:t>
                        </m:r>
                      </m:sub>
                    </m:sSub>
                    <m:r>
                      <a:rPr lang="en-US" altLang="zh-CN" sz="2400" b="1"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b="1" i="1" dirty="0">
                            <a:latin typeface="Cambria Math" panose="02040503050406030204" pitchFamily="18" charset="0"/>
                            <a:ea typeface="Cambria Math" panose="02040503050406030204" pitchFamily="18" charset="0"/>
                          </a:rPr>
                          <m:t>𝑿</m:t>
                        </m:r>
                      </m:e>
                      <m:sub>
                        <m:r>
                          <a:rPr lang="en-US" altLang="zh-CN" sz="2400" b="1" i="1" dirty="0" smtClean="0">
                            <a:latin typeface="Cambria Math" panose="02040503050406030204" pitchFamily="18" charset="0"/>
                            <a:ea typeface="Cambria Math" panose="02040503050406030204" pitchFamily="18" charset="0"/>
                          </a:rPr>
                          <m:t>𝒏</m:t>
                        </m:r>
                      </m:sub>
                    </m:sSub>
                    <m:r>
                      <a:rPr lang="zh-CN" altLang="en-US" sz="2400" b="1" i="1" dirty="0" smtClean="0">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r>
                      <a:rPr lang="en-US" altLang="zh-CN" sz="2400" b="1" i="1" dirty="0">
                        <a:latin typeface="Cambria Math" panose="02040503050406030204" pitchFamily="18" charset="0"/>
                      </a:rPr>
                      <m:t>𝑭𝒊𝒓𝒔𝒕</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𝑿</m:t>
                    </m:r>
                    <m:r>
                      <a:rPr lang="en-US" altLang="zh-CN" sz="2400" b="1" i="1" dirty="0">
                        <a:latin typeface="Cambria Math" panose="02040503050406030204" pitchFamily="18" charset="0"/>
                      </a:rPr>
                      <m:t>)</m:t>
                    </m:r>
                  </m:oMath>
                </a14:m>
                <a:r>
                  <a:rPr lang="zh-CN" altLang="en-US" sz="2400" dirty="0"/>
                  <a:t>都包含了</a:t>
                </a:r>
                <a14:m>
                  <m:oMath xmlns:m="http://schemas.openxmlformats.org/officeDocument/2006/math">
                    <m:r>
                      <a:rPr lang="en-US" altLang="zh-CN" sz="2400" b="1"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smtClean="0">
                                <a:latin typeface="Cambria Math" panose="02040503050406030204" pitchFamily="18" charset="0"/>
                              </a:rPr>
                            </m:ctrlPr>
                          </m:sSubPr>
                          <m:e>
                            <m:r>
                              <a:rPr lang="en-US" altLang="zh-CN" sz="2400" b="1" i="1" dirty="0" smtClean="0">
                                <a:latin typeface="Cambria Math" panose="02040503050406030204" pitchFamily="18" charset="0"/>
                              </a:rPr>
                              <m:t>𝑿</m:t>
                            </m:r>
                          </m:e>
                          <m:sub>
                            <m:r>
                              <a:rPr lang="en-US" altLang="zh-CN" sz="2400" b="1" i="1" dirty="0" smtClean="0">
                                <a:latin typeface="Cambria Math" panose="02040503050406030204" pitchFamily="18" charset="0"/>
                              </a:rPr>
                              <m:t>𝟏</m:t>
                            </m:r>
                          </m:sub>
                        </m:sSub>
                      </m:e>
                    </m:d>
                    <m:r>
                      <a:rPr lang="en-US" altLang="zh-CN" sz="2400" b="1" i="1" dirty="0" smtClean="0">
                        <a:latin typeface="Cambria Math" panose="02040503050406030204" pitchFamily="18" charset="0"/>
                      </a:rPr>
                      <m:t>−{</m:t>
                    </m:r>
                    <m:r>
                      <a:rPr lang="zh-CN" altLang="en-US" sz="2400" b="1" i="1" dirty="0" smtClean="0">
                        <a:latin typeface="Cambria Math" panose="02040503050406030204" pitchFamily="18" charset="0"/>
                      </a:rPr>
                      <m:t>𝜺</m:t>
                    </m:r>
                    <m:r>
                      <a:rPr lang="en-US" altLang="zh-CN" sz="2400" b="1" i="1" dirty="0" smtClean="0">
                        <a:latin typeface="Cambria Math" panose="02040503050406030204" pitchFamily="18" charset="0"/>
                      </a:rPr>
                      <m:t>}</m:t>
                    </m:r>
                    <m:r>
                      <a:rPr lang="zh-CN" altLang="en-US" sz="2400" b="1" i="1" dirty="0">
                        <a:latin typeface="Cambria Math" panose="02040503050406030204" pitchFamily="18" charset="0"/>
                      </a:rPr>
                      <m:t>。</m:t>
                    </m:r>
                  </m:oMath>
                </a14:m>
                <a:endParaRPr lang="en-US" altLang="zh-CN" sz="2400" dirty="0"/>
              </a:p>
              <a:p>
                <a:pPr lvl="1" eaLnBrk="1" hangingPunct="1">
                  <a:lnSpc>
                    <a:spcPct val="150000"/>
                  </a:lnSpc>
                </a:pPr>
                <a:r>
                  <a:rPr lang="zh-CN" altLang="en-US" sz="2400" dirty="0"/>
                  <a:t>若于某个</a:t>
                </a:r>
                <a14:m>
                  <m:oMath xmlns:m="http://schemas.openxmlformats.org/officeDocument/2006/math">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&lt;</m:t>
                    </m:r>
                    <m:r>
                      <a:rPr lang="en-US" altLang="zh-CN" sz="2400" b="1" i="1" smtClean="0">
                        <a:latin typeface="Cambria Math" panose="02040503050406030204" pitchFamily="18" charset="0"/>
                      </a:rPr>
                      <m:t>𝒏</m:t>
                    </m:r>
                  </m:oMath>
                </a14:m>
                <a:r>
                  <a:rPr lang="zh-CN" altLang="en-US" sz="2400" dirty="0"/>
                  <a:t>，集合</a:t>
                </a:r>
                <a14:m>
                  <m:oMath xmlns:m="http://schemas.openxmlformats.org/officeDocument/2006/math">
                    <m:r>
                      <a:rPr lang="en-US" altLang="zh-CN" sz="2400" b="1"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𝑿</m:t>
                            </m:r>
                          </m:e>
                          <m:sub>
                            <m:r>
                              <a:rPr lang="en-US" altLang="zh-CN" sz="2400" b="1" i="1" dirty="0">
                                <a:latin typeface="Cambria Math" panose="02040503050406030204" pitchFamily="18" charset="0"/>
                              </a:rPr>
                              <m:t>𝟏</m:t>
                            </m:r>
                          </m:sub>
                        </m:sSub>
                      </m:e>
                    </m:d>
                    <m:r>
                      <a:rPr lang="en-US" altLang="zh-CN" sz="2400" b="1" i="1" dirty="0" smtClean="0">
                        <a:latin typeface="Cambria Math" panose="02040503050406030204" pitchFamily="18" charset="0"/>
                      </a:rPr>
                      <m:t>,</m:t>
                    </m:r>
                    <m:r>
                      <a:rPr lang="zh-CN" altLang="en-US" sz="2400" b="1" i="1" dirty="0">
                        <a:latin typeface="Cambria Math" panose="02040503050406030204" pitchFamily="18" charset="0"/>
                      </a:rPr>
                      <m:t>⋯</m:t>
                    </m:r>
                    <m:r>
                      <a:rPr lang="en-US" altLang="zh-CN" sz="2400" b="1"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𝑿</m:t>
                            </m:r>
                          </m:e>
                          <m:sub>
                            <m:r>
                              <a:rPr lang="en-US" altLang="zh-CN" sz="2400" b="1" i="1" dirty="0" smtClean="0">
                                <a:latin typeface="Cambria Math" panose="02040503050406030204" pitchFamily="18" charset="0"/>
                              </a:rPr>
                              <m:t>𝒊</m:t>
                            </m:r>
                          </m:sub>
                        </m:sSub>
                      </m:e>
                    </m:d>
                  </m:oMath>
                </a14:m>
                <a:r>
                  <a:rPr lang="zh-CN" altLang="en-US" sz="2400" dirty="0"/>
                  <a:t>都包含</a:t>
                </a:r>
                <a14:m>
                  <m:oMath xmlns:m="http://schemas.openxmlformats.org/officeDocument/2006/math">
                    <m:r>
                      <a:rPr lang="zh-CN" altLang="en-US" sz="2400" b="1" i="1" dirty="0">
                        <a:latin typeface="Cambria Math" panose="02040503050406030204" pitchFamily="18" charset="0"/>
                      </a:rPr>
                      <m:t>𝜺</m:t>
                    </m:r>
                  </m:oMath>
                </a14:m>
                <a:r>
                  <a:rPr lang="zh-CN" altLang="en-US" sz="2400" dirty="0"/>
                  <a:t>，则</a:t>
                </a:r>
                <a14:m>
                  <m:oMath xmlns:m="http://schemas.openxmlformats.org/officeDocument/2006/math">
                    <m:r>
                      <a:rPr lang="en-US" altLang="zh-CN" sz="2400" b="1" i="1" dirty="0" smtClean="0">
                        <a:latin typeface="Cambria Math" panose="02040503050406030204" pitchFamily="18" charset="0"/>
                      </a:rPr>
                      <m:t>𝑭𝒊𝒓𝒔𝒕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𝑿</m:t>
                    </m:r>
                    <m:r>
                      <a:rPr lang="en-US" altLang="zh-CN" sz="2400" b="1" i="1" dirty="0" smtClean="0">
                        <a:latin typeface="Cambria Math" panose="02040503050406030204" pitchFamily="18" charset="0"/>
                      </a:rPr>
                      <m:t>)</m:t>
                    </m:r>
                  </m:oMath>
                </a14:m>
                <a:r>
                  <a:rPr lang="zh-CN" altLang="en-US" sz="2400" dirty="0"/>
                  <a:t>也包含</a:t>
                </a:r>
                <a14:m>
                  <m:oMath xmlns:m="http://schemas.openxmlformats.org/officeDocument/2006/math">
                    <m:r>
                      <a:rPr lang="en-US" altLang="zh-CN" sz="2400" b="1"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𝑿</m:t>
                            </m:r>
                          </m:e>
                          <m:sub>
                            <m:r>
                              <a:rPr lang="en-US" altLang="zh-CN" sz="2400" b="1" i="1" dirty="0" smtClean="0">
                                <a:latin typeface="Cambria Math" panose="02040503050406030204" pitchFamily="18" charset="0"/>
                              </a:rPr>
                              <m:t>𝒊</m:t>
                            </m:r>
                            <m:r>
                              <a:rPr lang="en-US" altLang="zh-CN" sz="2400" b="1" i="1" dirty="0" smtClean="0">
                                <a:latin typeface="Cambria Math" panose="02040503050406030204" pitchFamily="18" charset="0"/>
                              </a:rPr>
                              <m:t>+</m:t>
                            </m:r>
                            <m:r>
                              <a:rPr lang="en-US" altLang="zh-CN" sz="2400" b="1" i="1" dirty="0">
                                <a:latin typeface="Cambria Math" panose="02040503050406030204" pitchFamily="18" charset="0"/>
                              </a:rPr>
                              <m:t>𝟏</m:t>
                            </m:r>
                          </m:sub>
                        </m:sSub>
                      </m:e>
                    </m:d>
                    <m:r>
                      <a:rPr lang="en-US" altLang="zh-CN" sz="2400" b="1" i="1" dirty="0">
                        <a:latin typeface="Cambria Math" panose="02040503050406030204" pitchFamily="18" charset="0"/>
                      </a:rPr>
                      <m:t>−{</m:t>
                    </m:r>
                    <m:r>
                      <a:rPr lang="zh-CN" altLang="en-US" sz="2400" b="1" i="1" dirty="0">
                        <a:latin typeface="Cambria Math" panose="02040503050406030204" pitchFamily="18" charset="0"/>
                      </a:rPr>
                      <m:t>𝜺</m:t>
                    </m:r>
                    <m:r>
                      <a:rPr lang="en-US" altLang="zh-CN" sz="2400" b="1" i="1" dirty="0">
                        <a:latin typeface="Cambria Math" panose="02040503050406030204" pitchFamily="18" charset="0"/>
                      </a:rPr>
                      <m:t>}</m:t>
                    </m:r>
                    <m:r>
                      <a:rPr lang="zh-CN" altLang="en-US" sz="2400" b="1" i="1" dirty="0">
                        <a:latin typeface="Cambria Math" panose="02040503050406030204" pitchFamily="18" charset="0"/>
                      </a:rPr>
                      <m:t>。</m:t>
                    </m:r>
                  </m:oMath>
                </a14:m>
                <a:r>
                  <a:rPr lang="zh-CN" altLang="en-US" sz="2400" dirty="0"/>
                  <a:t>若所有的集合</a:t>
                </a:r>
                <a14:m>
                  <m:oMath xmlns:m="http://schemas.openxmlformats.org/officeDocument/2006/math">
                    <m:r>
                      <a:rPr lang="en-US" altLang="zh-CN" sz="2400" b="1"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𝑿</m:t>
                            </m:r>
                          </m:e>
                          <m:sub>
                            <m:r>
                              <a:rPr lang="en-US" altLang="zh-CN" sz="2400" b="1" i="1" dirty="0">
                                <a:latin typeface="Cambria Math" panose="02040503050406030204" pitchFamily="18" charset="0"/>
                              </a:rPr>
                              <m:t>𝟏</m:t>
                            </m:r>
                          </m:sub>
                        </m:sSub>
                      </m:e>
                    </m:d>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 </m:t>
                    </m:r>
                    <m:r>
                      <a:rPr lang="zh-CN" altLang="en-US" sz="2400" b="1" i="1" dirty="0">
                        <a:latin typeface="Cambria Math" panose="02040503050406030204" pitchFamily="18" charset="0"/>
                      </a:rPr>
                      <m:t>⋯</m:t>
                    </m:r>
                    <m:r>
                      <a:rPr lang="en-US" altLang="zh-CN" sz="2400" b="1"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𝑿</m:t>
                            </m:r>
                          </m:e>
                          <m:sub>
                            <m:r>
                              <a:rPr lang="en-US" altLang="zh-CN" sz="2400" b="1" i="1" dirty="0">
                                <a:latin typeface="Cambria Math" panose="02040503050406030204" pitchFamily="18" charset="0"/>
                              </a:rPr>
                              <m:t>𝒏</m:t>
                            </m:r>
                          </m:sub>
                        </m:sSub>
                      </m:e>
                    </m:d>
                  </m:oMath>
                </a14:m>
                <a:r>
                  <a:rPr lang="zh-CN" altLang="en-US" sz="2400" dirty="0"/>
                  <a:t>都包含</a:t>
                </a:r>
                <a14:m>
                  <m:oMath xmlns:m="http://schemas.openxmlformats.org/officeDocument/2006/math">
                    <m:r>
                      <a:rPr lang="zh-CN" altLang="en-US" sz="2400" b="1" i="1" dirty="0">
                        <a:latin typeface="Cambria Math" panose="02040503050406030204" pitchFamily="18" charset="0"/>
                      </a:rPr>
                      <m:t>𝜺</m:t>
                    </m:r>
                  </m:oMath>
                </a14:m>
                <a:r>
                  <a:rPr lang="zh-CN" altLang="en-US" sz="2400" dirty="0"/>
                  <a:t>，则</a:t>
                </a:r>
                <a14:m>
                  <m:oMath xmlns:m="http://schemas.openxmlformats.org/officeDocument/2006/math">
                    <m:r>
                      <a:rPr lang="en-US" altLang="zh-CN" sz="2400" b="1" i="1" dirty="0">
                        <a:latin typeface="Cambria Math" panose="02040503050406030204" pitchFamily="18" charset="0"/>
                      </a:rPr>
                      <m:t>𝑭𝒊𝒓𝒔𝒕</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𝑿</m:t>
                    </m:r>
                    <m:r>
                      <a:rPr lang="en-US" altLang="zh-CN" sz="2400" b="1" i="1" dirty="0">
                        <a:latin typeface="Cambria Math" panose="02040503050406030204" pitchFamily="18" charset="0"/>
                      </a:rPr>
                      <m:t>)</m:t>
                    </m:r>
                  </m:oMath>
                </a14:m>
                <a:r>
                  <a:rPr lang="zh-CN" altLang="en-US" sz="2400" dirty="0"/>
                  <a:t>也包含</a:t>
                </a:r>
                <a14:m>
                  <m:oMath xmlns:m="http://schemas.openxmlformats.org/officeDocument/2006/math">
                    <m:r>
                      <a:rPr lang="zh-CN" altLang="en-US" sz="2400" b="1" i="1" dirty="0">
                        <a:latin typeface="Cambria Math" panose="02040503050406030204" pitchFamily="18" charset="0"/>
                      </a:rPr>
                      <m:t>𝜺</m:t>
                    </m:r>
                    <m:r>
                      <a:rPr lang="zh-CN" altLang="en-US" sz="2400" b="1" i="1" dirty="0" smtClean="0">
                        <a:latin typeface="Cambria Math" panose="02040503050406030204" pitchFamily="18" charset="0"/>
                      </a:rPr>
                      <m:t>。</m:t>
                    </m:r>
                  </m:oMath>
                </a14:m>
                <a:endParaRPr lang="en-US" altLang="zh-CN" sz="2400" dirty="0"/>
              </a:p>
            </p:txBody>
          </p:sp>
        </mc:Choice>
        <mc:Fallback>
          <p:sp>
            <p:nvSpPr>
              <p:cNvPr id="10243" name="Rectangle 3"/>
              <p:cNvSpPr>
                <a:spLocks noGrp="1" noRot="1" noChangeAspect="1" noMove="1" noResize="1" noEditPoints="1" noAdjustHandles="1" noChangeArrowheads="1" noChangeShapeType="1" noTextEdit="1"/>
              </p:cNvSpPr>
              <p:nvPr>
                <p:ph idx="1"/>
              </p:nvPr>
            </p:nvSpPr>
            <p:spPr>
              <a:xfrm>
                <a:off x="251520" y="1298875"/>
                <a:ext cx="8640960" cy="5330525"/>
              </a:xfrm>
              <a:blipFill>
                <a:blip r:embed="rId2"/>
                <a:stretch>
                  <a:fillRect l="-773"/>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checkerboard(down)">
                                      <p:cBhvr>
                                        <p:cTn id="17"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First</a:t>
            </a:r>
            <a:r>
              <a:rPr lang="zh-CN" altLang="en-US" dirty="0"/>
              <a:t>集的方法</a:t>
            </a:r>
          </a:p>
        </p:txBody>
      </p:sp>
      <p:sp>
        <p:nvSpPr>
          <p:cNvPr id="3" name="内容占位符 2"/>
          <p:cNvSpPr>
            <a:spLocks noGrp="1"/>
          </p:cNvSpPr>
          <p:nvPr>
            <p:ph idx="1"/>
          </p:nvPr>
        </p:nvSpPr>
        <p:spPr>
          <a:xfrm>
            <a:off x="467544" y="1412776"/>
            <a:ext cx="8424936" cy="5256584"/>
          </a:xfrm>
          <a:solidFill>
            <a:schemeClr val="bg1"/>
          </a:solidFill>
          <a:ln w="28575">
            <a:solidFill>
              <a:srgbClr val="9999FF"/>
            </a:solidFill>
          </a:ln>
        </p:spPr>
        <p:txBody>
          <a:bodyPr/>
          <a:lstStyle/>
          <a:p>
            <a:pPr lvl="1">
              <a:lnSpc>
                <a:spcPct val="150000"/>
              </a:lnSpc>
              <a:buNone/>
            </a:pPr>
            <a:r>
              <a:rPr lang="en-US" altLang="zh-CN" sz="2000" i="1" dirty="0">
                <a:latin typeface="Arial" panose="020B0604020202020204" pitchFamily="34" charset="0"/>
                <a:cs typeface="Arial" panose="020B0604020202020204" pitchFamily="34" charset="0"/>
              </a:rPr>
              <a:t>for all </a:t>
            </a:r>
            <a:r>
              <a:rPr lang="en-US" altLang="zh-CN" sz="2000" i="1" dirty="0">
                <a:solidFill>
                  <a:srgbClr val="0000CC"/>
                </a:solidFill>
                <a:latin typeface="Arial" panose="020B0604020202020204" pitchFamily="34" charset="0"/>
                <a:cs typeface="Arial" panose="020B0604020202020204" pitchFamily="34" charset="0"/>
              </a:rPr>
              <a:t>non-terminal A</a:t>
            </a:r>
            <a:r>
              <a:rPr lang="en-US" altLang="zh-CN" sz="2000" i="1" dirty="0">
                <a:latin typeface="Arial" panose="020B0604020202020204" pitchFamily="34" charset="0"/>
                <a:cs typeface="Arial" panose="020B0604020202020204" pitchFamily="34" charset="0"/>
              </a:rPr>
              <a:t> do </a:t>
            </a:r>
            <a:r>
              <a:rPr lang="en-US" altLang="zh-CN" sz="2000" i="1" dirty="0">
                <a:solidFill>
                  <a:srgbClr val="FF0000"/>
                </a:solidFill>
                <a:latin typeface="Arial" panose="020B0604020202020204" pitchFamily="34" charset="0"/>
                <a:cs typeface="Arial" panose="020B0604020202020204" pitchFamily="34" charset="0"/>
              </a:rPr>
              <a:t>First(A):={ }</a:t>
            </a:r>
            <a:r>
              <a:rPr lang="en-US" altLang="zh-CN" sz="2000" i="1" dirty="0">
                <a:latin typeface="Arial" panose="020B0604020202020204" pitchFamily="34" charset="0"/>
                <a:cs typeface="Arial" panose="020B0604020202020204" pitchFamily="34" charset="0"/>
              </a:rPr>
              <a:t>;</a:t>
            </a:r>
          </a:p>
          <a:p>
            <a:pPr lvl="1">
              <a:lnSpc>
                <a:spcPct val="150000"/>
              </a:lnSpc>
              <a:buNone/>
            </a:pPr>
            <a:r>
              <a:rPr lang="en-US" altLang="zh-CN" sz="2000" i="1" dirty="0">
                <a:latin typeface="Arial" panose="020B0604020202020204" pitchFamily="34" charset="0"/>
                <a:cs typeface="Arial" panose="020B0604020202020204" pitchFamily="34" charset="0"/>
              </a:rPr>
              <a:t>while there are </a:t>
            </a:r>
            <a:r>
              <a:rPr lang="en-US" altLang="zh-CN" sz="2000" i="1" dirty="0">
                <a:solidFill>
                  <a:srgbClr val="0000CC"/>
                </a:solidFill>
                <a:latin typeface="Arial" panose="020B0604020202020204" pitchFamily="34" charset="0"/>
                <a:cs typeface="Arial" panose="020B0604020202020204" pitchFamily="34" charset="0"/>
              </a:rPr>
              <a:t>changes to any First(A) </a:t>
            </a:r>
            <a:r>
              <a:rPr lang="en-US" altLang="zh-CN" sz="2000" i="1" dirty="0">
                <a:latin typeface="Arial" panose="020B0604020202020204" pitchFamily="34" charset="0"/>
                <a:cs typeface="Arial" panose="020B0604020202020204" pitchFamily="34" charset="0"/>
              </a:rPr>
              <a:t>do</a:t>
            </a:r>
          </a:p>
          <a:p>
            <a:pPr lvl="1">
              <a:lnSpc>
                <a:spcPct val="150000"/>
              </a:lnSpc>
              <a:buNone/>
            </a:pPr>
            <a:r>
              <a:rPr lang="en-US" altLang="zh-CN" sz="2000" i="1" dirty="0">
                <a:latin typeface="Arial" panose="020B0604020202020204" pitchFamily="34" charset="0"/>
                <a:cs typeface="Arial" panose="020B0604020202020204" pitchFamily="34" charset="0"/>
              </a:rPr>
              <a:t>   for each production choice </a:t>
            </a:r>
            <a:r>
              <a:rPr lang="en-US" altLang="zh-CN" sz="2000" i="1" dirty="0">
                <a:solidFill>
                  <a:srgbClr val="0000CC"/>
                </a:solidFill>
                <a:latin typeface="Arial" panose="020B0604020202020204" pitchFamily="34" charset="0"/>
                <a:cs typeface="Arial" panose="020B0604020202020204" pitchFamily="34" charset="0"/>
              </a:rPr>
              <a:t>A→X1X2…</a:t>
            </a:r>
            <a:r>
              <a:rPr lang="en-US" altLang="zh-CN" sz="2000" i="1" dirty="0" err="1">
                <a:solidFill>
                  <a:srgbClr val="0000CC"/>
                </a:solidFill>
                <a:latin typeface="Arial" panose="020B0604020202020204" pitchFamily="34" charset="0"/>
                <a:cs typeface="Arial" panose="020B0604020202020204" pitchFamily="34" charset="0"/>
              </a:rPr>
              <a:t>Xn</a:t>
            </a:r>
            <a:r>
              <a:rPr lang="en-US" altLang="zh-CN" sz="2000" i="1" dirty="0">
                <a:solidFill>
                  <a:srgbClr val="0000CC"/>
                </a:solidFill>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do</a:t>
            </a:r>
          </a:p>
          <a:p>
            <a:pPr lvl="1">
              <a:lnSpc>
                <a:spcPct val="150000"/>
              </a:lnSpc>
              <a:buNone/>
            </a:pPr>
            <a:r>
              <a:rPr lang="en-US" altLang="zh-CN" sz="2000" i="1" dirty="0">
                <a:latin typeface="Arial" panose="020B0604020202020204" pitchFamily="34" charset="0"/>
                <a:cs typeface="Arial" panose="020B0604020202020204" pitchFamily="34" charset="0"/>
              </a:rPr>
              <a:t>      k:=1; </a:t>
            </a:r>
          </a:p>
          <a:p>
            <a:pPr lvl="1">
              <a:lnSpc>
                <a:spcPct val="150000"/>
              </a:lnSpc>
              <a:buNone/>
            </a:pPr>
            <a:r>
              <a:rPr lang="en-US" altLang="zh-CN" sz="2000" i="1" dirty="0">
                <a:latin typeface="Arial" panose="020B0604020202020204" pitchFamily="34" charset="0"/>
                <a:cs typeface="Arial" panose="020B0604020202020204" pitchFamily="34" charset="0"/>
              </a:rPr>
              <a:t>     Continue:=true;</a:t>
            </a:r>
          </a:p>
          <a:p>
            <a:pPr lvl="1">
              <a:lnSpc>
                <a:spcPct val="150000"/>
              </a:lnSpc>
              <a:buNone/>
            </a:pPr>
            <a:r>
              <a:rPr lang="en-US" altLang="zh-CN" sz="2000" i="1" dirty="0">
                <a:latin typeface="Arial" panose="020B0604020202020204" pitchFamily="34" charset="0"/>
                <a:cs typeface="Arial" panose="020B0604020202020204" pitchFamily="34" charset="0"/>
              </a:rPr>
              <a:t>      while </a:t>
            </a:r>
            <a:r>
              <a:rPr lang="en-US" altLang="zh-CN" sz="2000" i="1" dirty="0">
                <a:solidFill>
                  <a:srgbClr val="0000CC"/>
                </a:solidFill>
                <a:latin typeface="Arial" panose="020B0604020202020204" pitchFamily="34" charset="0"/>
                <a:cs typeface="Arial" panose="020B0604020202020204" pitchFamily="34" charset="0"/>
              </a:rPr>
              <a:t>Continue= true </a:t>
            </a:r>
            <a:r>
              <a:rPr lang="en-US" altLang="zh-CN" sz="2000" i="1" dirty="0">
                <a:latin typeface="Arial" panose="020B0604020202020204" pitchFamily="34" charset="0"/>
                <a:cs typeface="Arial" panose="020B0604020202020204" pitchFamily="34" charset="0"/>
              </a:rPr>
              <a:t>and </a:t>
            </a:r>
            <a:r>
              <a:rPr lang="en-US" altLang="zh-CN" sz="2000" i="1" dirty="0">
                <a:solidFill>
                  <a:srgbClr val="0000CC"/>
                </a:solidFill>
                <a:latin typeface="Arial" panose="020B0604020202020204" pitchFamily="34" charset="0"/>
                <a:cs typeface="Arial" panose="020B0604020202020204" pitchFamily="34" charset="0"/>
              </a:rPr>
              <a:t>k&lt;=n </a:t>
            </a:r>
            <a:r>
              <a:rPr lang="en-US" altLang="zh-CN" sz="2000" i="1" dirty="0">
                <a:latin typeface="Arial" panose="020B0604020202020204" pitchFamily="34" charset="0"/>
                <a:cs typeface="Arial" panose="020B0604020202020204" pitchFamily="34" charset="0"/>
              </a:rPr>
              <a:t>do</a:t>
            </a:r>
          </a:p>
          <a:p>
            <a:pPr lvl="1">
              <a:lnSpc>
                <a:spcPct val="150000"/>
              </a:lnSpc>
              <a:buNone/>
            </a:pPr>
            <a:r>
              <a:rPr lang="en-US" altLang="zh-CN" sz="2000" i="1" dirty="0">
                <a:latin typeface="Arial" panose="020B0604020202020204" pitchFamily="34" charset="0"/>
                <a:cs typeface="Arial" panose="020B0604020202020204" pitchFamily="34" charset="0"/>
              </a:rPr>
              <a:t>         </a:t>
            </a:r>
            <a:r>
              <a:rPr lang="en-US" altLang="zh-CN" sz="2000" i="1" dirty="0">
                <a:solidFill>
                  <a:srgbClr val="FF0000"/>
                </a:solidFill>
                <a:latin typeface="Arial" panose="020B0604020202020204" pitchFamily="34" charset="0"/>
                <a:cs typeface="Arial" panose="020B0604020202020204" pitchFamily="34" charset="0"/>
              </a:rPr>
              <a:t>add First(</a:t>
            </a:r>
            <a:r>
              <a:rPr lang="en-US" altLang="zh-CN" sz="2000" i="1" dirty="0" err="1">
                <a:solidFill>
                  <a:srgbClr val="FF0000"/>
                </a:solidFill>
                <a:latin typeface="Arial" panose="020B0604020202020204" pitchFamily="34" charset="0"/>
                <a:cs typeface="Arial" panose="020B0604020202020204" pitchFamily="34" charset="0"/>
              </a:rPr>
              <a:t>X</a:t>
            </a:r>
            <a:r>
              <a:rPr lang="en-US" altLang="zh-CN" sz="2000" i="1" baseline="-25000" dirty="0" err="1">
                <a:solidFill>
                  <a:srgbClr val="FF0000"/>
                </a:solidFill>
                <a:latin typeface="Arial" panose="020B0604020202020204" pitchFamily="34" charset="0"/>
                <a:cs typeface="Arial" panose="020B0604020202020204" pitchFamily="34" charset="0"/>
              </a:rPr>
              <a:t>k</a:t>
            </a:r>
            <a:r>
              <a:rPr lang="en-US" altLang="zh-CN" sz="2000" i="1" dirty="0">
                <a:solidFill>
                  <a:srgbClr val="FF0000"/>
                </a:solidFill>
                <a:latin typeface="Arial" panose="020B0604020202020204" pitchFamily="34" charset="0"/>
                <a:cs typeface="Arial" panose="020B0604020202020204" pitchFamily="34" charset="0"/>
              </a:rPr>
              <a:t>)-{ε} to First(A)</a:t>
            </a:r>
            <a:r>
              <a:rPr lang="en-US" altLang="zh-CN" sz="2000" i="1" dirty="0">
                <a:latin typeface="Arial" panose="020B0604020202020204" pitchFamily="34" charset="0"/>
                <a:cs typeface="Arial" panose="020B0604020202020204" pitchFamily="34" charset="0"/>
              </a:rPr>
              <a:t>;</a:t>
            </a:r>
          </a:p>
          <a:p>
            <a:pPr lvl="1">
              <a:lnSpc>
                <a:spcPct val="150000"/>
              </a:lnSpc>
              <a:buNone/>
            </a:pPr>
            <a:r>
              <a:rPr lang="en-US" altLang="zh-CN" sz="2000" i="1" dirty="0">
                <a:latin typeface="Arial" panose="020B0604020202020204" pitchFamily="34" charset="0"/>
                <a:cs typeface="Arial" panose="020B0604020202020204" pitchFamily="34" charset="0"/>
              </a:rPr>
              <a:t>         if </a:t>
            </a:r>
            <a:r>
              <a:rPr lang="en-US" altLang="zh-CN" sz="2000" i="1" dirty="0">
                <a:solidFill>
                  <a:srgbClr val="0000CC"/>
                </a:solidFill>
                <a:latin typeface="Arial" panose="020B0604020202020204" pitchFamily="34" charset="0"/>
                <a:cs typeface="Arial" panose="020B0604020202020204" pitchFamily="34" charset="0"/>
              </a:rPr>
              <a:t>ε is not in First(</a:t>
            </a:r>
            <a:r>
              <a:rPr lang="en-US" altLang="zh-CN" sz="2000" i="1" dirty="0" err="1">
                <a:solidFill>
                  <a:srgbClr val="0000CC"/>
                </a:solidFill>
                <a:latin typeface="Arial" panose="020B0604020202020204" pitchFamily="34" charset="0"/>
                <a:cs typeface="Arial" panose="020B0604020202020204" pitchFamily="34" charset="0"/>
              </a:rPr>
              <a:t>X</a:t>
            </a:r>
            <a:r>
              <a:rPr lang="en-US" altLang="zh-CN" sz="2000" i="1" baseline="-25000" dirty="0" err="1">
                <a:solidFill>
                  <a:srgbClr val="0000CC"/>
                </a:solidFill>
                <a:latin typeface="Arial" panose="020B0604020202020204" pitchFamily="34" charset="0"/>
                <a:cs typeface="Arial" panose="020B0604020202020204" pitchFamily="34" charset="0"/>
              </a:rPr>
              <a:t>k</a:t>
            </a:r>
            <a:r>
              <a:rPr lang="en-US" altLang="zh-CN" sz="2000" i="1" dirty="0">
                <a:solidFill>
                  <a:srgbClr val="0000CC"/>
                </a:solidFill>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then </a:t>
            </a:r>
            <a:r>
              <a:rPr lang="en-US" altLang="zh-CN" sz="2000" i="1" dirty="0">
                <a:solidFill>
                  <a:srgbClr val="FF0000"/>
                </a:solidFill>
                <a:latin typeface="Arial" panose="020B0604020202020204" pitchFamily="34" charset="0"/>
                <a:cs typeface="Arial" panose="020B0604020202020204" pitchFamily="34" charset="0"/>
              </a:rPr>
              <a:t>Continue:= false</a:t>
            </a:r>
            <a:r>
              <a:rPr lang="en-US" altLang="zh-CN" sz="2000" i="1" dirty="0">
                <a:latin typeface="Arial" panose="020B0604020202020204" pitchFamily="34" charset="0"/>
                <a:cs typeface="Arial" panose="020B0604020202020204" pitchFamily="34" charset="0"/>
              </a:rPr>
              <a:t>;</a:t>
            </a:r>
          </a:p>
          <a:p>
            <a:pPr lvl="1">
              <a:lnSpc>
                <a:spcPct val="150000"/>
              </a:lnSpc>
              <a:buNone/>
            </a:pPr>
            <a:r>
              <a:rPr lang="en-US" altLang="zh-CN" sz="2000" i="1" dirty="0">
                <a:latin typeface="Arial" panose="020B0604020202020204" pitchFamily="34" charset="0"/>
                <a:cs typeface="Arial" panose="020B0604020202020204" pitchFamily="34" charset="0"/>
              </a:rPr>
              <a:t>         k:=k+1;</a:t>
            </a:r>
          </a:p>
          <a:p>
            <a:pPr lvl="1">
              <a:lnSpc>
                <a:spcPct val="150000"/>
              </a:lnSpc>
              <a:buNone/>
            </a:pPr>
            <a:r>
              <a:rPr lang="en-US" altLang="zh-CN" sz="2000" i="1" dirty="0">
                <a:latin typeface="Arial" panose="020B0604020202020204" pitchFamily="34" charset="0"/>
                <a:cs typeface="Arial" panose="020B0604020202020204" pitchFamily="34" charset="0"/>
              </a:rPr>
              <a:t>      if </a:t>
            </a:r>
            <a:r>
              <a:rPr lang="en-US" altLang="zh-CN" sz="2000" i="1" dirty="0">
                <a:solidFill>
                  <a:srgbClr val="0000CC"/>
                </a:solidFill>
                <a:latin typeface="Arial" panose="020B0604020202020204" pitchFamily="34" charset="0"/>
                <a:cs typeface="Arial" panose="020B0604020202020204" pitchFamily="34" charset="0"/>
              </a:rPr>
              <a:t>Continue = true </a:t>
            </a:r>
            <a:r>
              <a:rPr lang="en-US" altLang="zh-CN" sz="2000" i="1" dirty="0">
                <a:latin typeface="Arial" panose="020B0604020202020204" pitchFamily="34" charset="0"/>
                <a:cs typeface="Arial" panose="020B0604020202020204" pitchFamily="34" charset="0"/>
              </a:rPr>
              <a:t>then </a:t>
            </a:r>
            <a:r>
              <a:rPr lang="en-US" altLang="zh-CN" sz="2000" i="1" dirty="0">
                <a:solidFill>
                  <a:srgbClr val="FF0000"/>
                </a:solidFill>
                <a:latin typeface="Arial" panose="020B0604020202020204" pitchFamily="34" charset="0"/>
                <a:cs typeface="Arial" panose="020B0604020202020204" pitchFamily="34" charset="0"/>
              </a:rPr>
              <a:t>add ε to First(A)</a:t>
            </a:r>
            <a:r>
              <a:rPr lang="en-US" altLang="zh-CN" sz="2000" i="1" dirty="0">
                <a:latin typeface="Arial" panose="020B0604020202020204" pitchFamily="34" charset="0"/>
                <a:cs typeface="Arial" panose="020B0604020202020204" pitchFamily="34" charset="0"/>
              </a:rPr>
              <a:t>;</a:t>
            </a:r>
          </a:p>
          <a:p>
            <a:pPr>
              <a:lnSpc>
                <a:spcPct val="150000"/>
              </a:lnSpc>
            </a:pPr>
            <a:endParaRPr lang="zh-CN" altLang="en-US" sz="2000" dirty="0"/>
          </a:p>
        </p:txBody>
      </p:sp>
    </p:spTree>
    <p:extLst>
      <p:ext uri="{BB962C8B-B14F-4D97-AF65-F5344CB8AC3E}">
        <p14:creationId xmlns:p14="http://schemas.microsoft.com/office/powerpoint/2010/main" val="60909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计算示例</a:t>
            </a:r>
          </a:p>
        </p:txBody>
      </p:sp>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323528" y="1340768"/>
            <a:ext cx="5186919" cy="22322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lnSpc>
                <a:spcPct val="90000"/>
              </a:lnSpc>
              <a:buNone/>
            </a:pPr>
            <a:r>
              <a:rPr lang="en-US" altLang="zh-CN" sz="2400" dirty="0">
                <a:latin typeface="Arial" panose="020B0604020202020204" pitchFamily="34" charset="0"/>
                <a:cs typeface="Arial" panose="020B0604020202020204" pitchFamily="34" charset="0"/>
              </a:rPr>
              <a:t>exp → expr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term∣term</a:t>
            </a:r>
            <a:endParaRPr lang="en-US" altLang="zh-CN" sz="2400" dirty="0">
              <a:latin typeface="Arial" panose="020B0604020202020204" pitchFamily="34" charset="0"/>
              <a:cs typeface="Arial" panose="020B0604020202020204" pitchFamily="34" charset="0"/>
            </a:endParaRPr>
          </a:p>
          <a:p>
            <a:pPr>
              <a:lnSpc>
                <a:spcPct val="90000"/>
              </a:lnSpc>
              <a:buNone/>
            </a:pP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lnSpc>
                <a:spcPct val="90000"/>
              </a:lnSpc>
              <a:buNone/>
            </a:pPr>
            <a:r>
              <a:rPr lang="en-US" altLang="zh-CN" sz="2400" dirty="0">
                <a:latin typeface="Arial" panose="020B0604020202020204" pitchFamily="34" charset="0"/>
                <a:cs typeface="Arial" panose="020B0604020202020204" pitchFamily="34" charset="0"/>
              </a:rPr>
              <a:t>term → term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factor ∣ factor</a:t>
            </a:r>
          </a:p>
          <a:p>
            <a:pPr>
              <a:lnSpc>
                <a:spcPct val="90000"/>
              </a:lnSpc>
              <a:buNone/>
            </a:pP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a:t>
            </a:r>
          </a:p>
          <a:p>
            <a:pPr>
              <a:lnSpc>
                <a:spcPct val="90000"/>
              </a:lnSpc>
              <a:buNone/>
            </a:pPr>
            <a:r>
              <a:rPr lang="en-US" altLang="zh-CN" sz="2400" dirty="0">
                <a:latin typeface="Arial" panose="020B0604020202020204" pitchFamily="34" charset="0"/>
                <a:cs typeface="Arial" panose="020B0604020202020204" pitchFamily="34" charset="0"/>
              </a:rPr>
              <a:t>factor →(exp) ∣ number</a:t>
            </a:r>
            <a:endParaRPr lang="zh-CN" altLang="en-US" sz="24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4510241" y="2636912"/>
            <a:ext cx="4447213" cy="40324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buNone/>
            </a:pPr>
            <a:r>
              <a:rPr lang="en-US" altLang="zh-CN" sz="2400" dirty="0">
                <a:latin typeface="Arial" panose="020B0604020202020204" pitchFamily="34" charset="0"/>
                <a:cs typeface="Arial" panose="020B0604020202020204" pitchFamily="34" charset="0"/>
              </a:rPr>
              <a:t>(1) exp → exp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term</a:t>
            </a:r>
          </a:p>
          <a:p>
            <a:pPr>
              <a:buNone/>
            </a:pPr>
            <a:r>
              <a:rPr lang="en-US" altLang="zh-CN" sz="2400" dirty="0">
                <a:latin typeface="Arial" panose="020B0604020202020204" pitchFamily="34" charset="0"/>
                <a:cs typeface="Arial" panose="020B0604020202020204" pitchFamily="34" charset="0"/>
              </a:rPr>
              <a:t>(2) exp → term</a:t>
            </a:r>
          </a:p>
          <a:p>
            <a:pPr>
              <a:buNone/>
            </a:pPr>
            <a:r>
              <a:rPr lang="en-US" altLang="zh-CN" sz="2400" dirty="0">
                <a:latin typeface="Arial" panose="020B0604020202020204" pitchFamily="34" charset="0"/>
                <a:cs typeface="Arial" panose="020B0604020202020204" pitchFamily="34" charset="0"/>
              </a:rPr>
              <a:t>(3)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(4)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(5) term → term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factor</a:t>
            </a:r>
          </a:p>
          <a:p>
            <a:pPr>
              <a:buNone/>
            </a:pPr>
            <a:r>
              <a:rPr lang="en-US" altLang="zh-CN" sz="2400" dirty="0">
                <a:latin typeface="Arial" panose="020B0604020202020204" pitchFamily="34" charset="0"/>
                <a:cs typeface="Arial" panose="020B0604020202020204" pitchFamily="34" charset="0"/>
              </a:rPr>
              <a:t>(6) term → factor</a:t>
            </a:r>
          </a:p>
          <a:p>
            <a:pPr>
              <a:buNone/>
            </a:pPr>
            <a:r>
              <a:rPr lang="en-US" altLang="zh-CN" sz="2400" dirty="0">
                <a:latin typeface="Arial" panose="020B0604020202020204" pitchFamily="34" charset="0"/>
                <a:cs typeface="Arial" panose="020B0604020202020204" pitchFamily="34" charset="0"/>
              </a:rPr>
              <a:t>(7)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a:t>
            </a:r>
          </a:p>
          <a:p>
            <a:pPr>
              <a:buNone/>
            </a:pPr>
            <a:r>
              <a:rPr lang="en-US" altLang="zh-CN" sz="2400" dirty="0">
                <a:latin typeface="Arial" panose="020B0604020202020204" pitchFamily="34" charset="0"/>
                <a:cs typeface="Arial" panose="020B0604020202020204" pitchFamily="34" charset="0"/>
              </a:rPr>
              <a:t>(8) factor →(exp) </a:t>
            </a:r>
          </a:p>
          <a:p>
            <a:pPr>
              <a:buNone/>
            </a:pPr>
            <a:r>
              <a:rPr lang="en-US" altLang="zh-CN" sz="2400" dirty="0">
                <a:latin typeface="Arial" panose="020B0604020202020204" pitchFamily="34" charset="0"/>
                <a:cs typeface="Arial" panose="020B0604020202020204" pitchFamily="34" charset="0"/>
              </a:rPr>
              <a:t>(9) factor →number</a:t>
            </a:r>
            <a:endParaRPr lang="zh-CN" altLang="en-US" sz="2400" dirty="0">
              <a:latin typeface="Arial" panose="020B0604020202020204" pitchFamily="34" charset="0"/>
              <a:cs typeface="Arial" panose="020B0604020202020204" pitchFamily="34" charset="0"/>
            </a:endParaRPr>
          </a:p>
          <a:p>
            <a:pPr>
              <a:buFontTx/>
              <a:buNone/>
            </a:pPr>
            <a:endParaRPr lang="zh-CN" altLang="en-US" sz="2400" i="1" kern="0" dirty="0">
              <a:latin typeface="Times New Roman" panose="02020603050405020304" pitchFamily="18" charset="0"/>
              <a:cs typeface="Times New Roman" panose="02020603050405020304" pitchFamily="18" charset="0"/>
            </a:endParaRPr>
          </a:p>
        </p:txBody>
      </p:sp>
      <p:sp>
        <p:nvSpPr>
          <p:cNvPr id="3" name="箭头: 直角上 2">
            <a:extLst>
              <a:ext uri="{FF2B5EF4-FFF2-40B4-BE49-F238E27FC236}">
                <a16:creationId xmlns:a16="http://schemas.microsoft.com/office/drawing/2014/main" id="{EE534916-A316-4BC5-9AB7-44991EA7D213}"/>
              </a:ext>
            </a:extLst>
          </p:cNvPr>
          <p:cNvSpPr/>
          <p:nvPr/>
        </p:nvSpPr>
        <p:spPr bwMode="auto">
          <a:xfrm rot="5400000">
            <a:off x="2339752" y="3861048"/>
            <a:ext cx="1512168" cy="1224136"/>
          </a:xfrm>
          <a:prstGeom prst="bentUpArrow">
            <a:avLst/>
          </a:prstGeom>
          <a:solidFill>
            <a:srgbClr val="9999FF"/>
          </a:solidFill>
          <a:ln w="9525" cap="flat" cmpd="sng" algn="ctr">
            <a:solidFill>
              <a:schemeClr val="tx1"/>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32669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graphicFrame>
        <p:nvGraphicFramePr>
          <p:cNvPr id="4" name="内容占位符 3">
            <a:extLst>
              <a:ext uri="{FF2B5EF4-FFF2-40B4-BE49-F238E27FC236}">
                <a16:creationId xmlns:a16="http://schemas.microsoft.com/office/drawing/2014/main" id="{F98007A0-12B4-44A2-8FCE-479DDE1BE183}"/>
              </a:ext>
            </a:extLst>
          </p:cNvPr>
          <p:cNvGraphicFramePr>
            <a:graphicFrameLocks noGrp="1"/>
          </p:cNvGraphicFramePr>
          <p:nvPr>
            <p:ph idx="1"/>
            <p:extLst>
              <p:ext uri="{D42A27DB-BD31-4B8C-83A1-F6EECF244321}">
                <p14:modId xmlns:p14="http://schemas.microsoft.com/office/powerpoint/2010/main" val="389503858"/>
              </p:ext>
            </p:extLst>
          </p:nvPr>
        </p:nvGraphicFramePr>
        <p:xfrm>
          <a:off x="143508" y="1340768"/>
          <a:ext cx="8856984" cy="5359604"/>
        </p:xfrm>
        <a:graphic>
          <a:graphicData uri="http://schemas.openxmlformats.org/drawingml/2006/table">
            <a:tbl>
              <a:tblPr>
                <a:tableStyleId>{ED083AE6-46FA-4A59-8FB0-9F97EB10719F}</a:tableStyleId>
              </a:tblPr>
              <a:tblGrid>
                <a:gridCol w="2052228">
                  <a:extLst>
                    <a:ext uri="{9D8B030D-6E8A-4147-A177-3AD203B41FA5}">
                      <a16:colId xmlns:a16="http://schemas.microsoft.com/office/drawing/2014/main" val="23919380"/>
                    </a:ext>
                  </a:extLst>
                </a:gridCol>
                <a:gridCol w="2736304">
                  <a:extLst>
                    <a:ext uri="{9D8B030D-6E8A-4147-A177-3AD203B41FA5}">
                      <a16:colId xmlns:a16="http://schemas.microsoft.com/office/drawing/2014/main" val="134236169"/>
                    </a:ext>
                  </a:extLst>
                </a:gridCol>
                <a:gridCol w="1988126">
                  <a:extLst>
                    <a:ext uri="{9D8B030D-6E8A-4147-A177-3AD203B41FA5}">
                      <a16:colId xmlns:a16="http://schemas.microsoft.com/office/drawing/2014/main" val="1171527994"/>
                    </a:ext>
                  </a:extLst>
                </a:gridCol>
                <a:gridCol w="2080326">
                  <a:extLst>
                    <a:ext uri="{9D8B030D-6E8A-4147-A177-3AD203B41FA5}">
                      <a16:colId xmlns:a16="http://schemas.microsoft.com/office/drawing/2014/main" val="2847333176"/>
                    </a:ext>
                  </a:extLst>
                </a:gridCol>
              </a:tblGrid>
              <a:tr h="40559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Pass 2</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3</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expr </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First(exp)={(, number}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First(</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First(</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term</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term </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First(term)={(, number}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First(mulop)={*}</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factor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(expr)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First(factor)={()</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841889310"/>
                  </a:ext>
                </a:extLst>
              </a:tr>
              <a:tr h="60839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factor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number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First(factor)={(, number)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160505266"/>
                  </a:ext>
                </a:extLst>
              </a:tr>
            </a:tbl>
          </a:graphicData>
        </a:graphic>
      </p:graphicFrame>
    </p:spTree>
    <p:extLst>
      <p:ext uri="{BB962C8B-B14F-4D97-AF65-F5344CB8AC3E}">
        <p14:creationId xmlns:p14="http://schemas.microsoft.com/office/powerpoint/2010/main" val="234010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323528" y="1340768"/>
            <a:ext cx="8496944" cy="4937794"/>
          </a:xfrm>
          <a:solidFill>
            <a:schemeClr val="bg1"/>
          </a:solidFill>
          <a:ln w="28575">
            <a:solidFill>
              <a:srgbClr val="9999FF"/>
            </a:solidFill>
          </a:ln>
        </p:spPr>
        <p:txBody>
          <a:bodyPr/>
          <a:lstStyle/>
          <a:p>
            <a:pPr>
              <a:lnSpc>
                <a:spcPct val="150000"/>
              </a:lnSpc>
            </a:pPr>
            <a:r>
              <a:rPr lang="zh-CN" altLang="en-US" dirty="0"/>
              <a:t>所以</a:t>
            </a:r>
            <a:r>
              <a:rPr lang="en-US" altLang="zh-CN" dirty="0"/>
              <a:t>First</a:t>
            </a:r>
            <a:r>
              <a:rPr lang="zh-CN" altLang="en-US" dirty="0"/>
              <a:t>集如下：</a:t>
            </a:r>
            <a:endParaRPr lang="en-US" altLang="zh-CN" dirty="0"/>
          </a:p>
          <a:p>
            <a:pPr lvl="1">
              <a:lnSpc>
                <a:spcPct val="150000"/>
              </a:lnSpc>
              <a:buFontTx/>
              <a:buNone/>
            </a:pPr>
            <a:r>
              <a:rPr lang="en-US" altLang="zh-CN" dirty="0"/>
              <a:t>        First(exp)     = {(,number}</a:t>
            </a:r>
          </a:p>
          <a:p>
            <a:pPr lvl="1">
              <a:lnSpc>
                <a:spcPct val="150000"/>
              </a:lnSpc>
              <a:buFontTx/>
              <a:buNone/>
            </a:pPr>
            <a:r>
              <a:rPr lang="en-US" altLang="zh-CN" dirty="0"/>
              <a:t>        First(term)   = {(,number}</a:t>
            </a:r>
          </a:p>
          <a:p>
            <a:pPr lvl="1">
              <a:lnSpc>
                <a:spcPct val="150000"/>
              </a:lnSpc>
              <a:buFontTx/>
              <a:buNone/>
            </a:pPr>
            <a:r>
              <a:rPr lang="en-US" altLang="zh-CN" dirty="0"/>
              <a:t>        First(factor) = {(,number}</a:t>
            </a:r>
          </a:p>
          <a:p>
            <a:pPr lvl="1">
              <a:lnSpc>
                <a:spcPct val="150000"/>
              </a:lnSpc>
              <a:buFontTx/>
              <a:buNone/>
            </a:pPr>
            <a:r>
              <a:rPr lang="en-US" altLang="zh-CN" dirty="0"/>
              <a:t>        First(</a:t>
            </a:r>
            <a:r>
              <a:rPr lang="en-US" altLang="zh-CN" dirty="0" err="1"/>
              <a:t>addop</a:t>
            </a:r>
            <a:r>
              <a:rPr lang="en-US" altLang="zh-CN" dirty="0"/>
              <a:t>) = {+,-}</a:t>
            </a:r>
          </a:p>
          <a:p>
            <a:pPr lvl="1">
              <a:lnSpc>
                <a:spcPct val="150000"/>
              </a:lnSpc>
              <a:buFontTx/>
              <a:buNone/>
            </a:pPr>
            <a:r>
              <a:rPr lang="en-US" altLang="zh-CN" dirty="0"/>
              <a:t>        First(</a:t>
            </a:r>
            <a:r>
              <a:rPr lang="en-US" altLang="zh-CN" dirty="0" err="1"/>
              <a:t>mulop</a:t>
            </a:r>
            <a:r>
              <a:rPr lang="en-US" altLang="zh-CN" dirty="0"/>
              <a:t>) = {*}</a:t>
            </a:r>
            <a:endParaRPr lang="zh-CN" altLang="en-US" dirty="0"/>
          </a:p>
          <a:p>
            <a:pPr>
              <a:lnSpc>
                <a:spcPct val="150000"/>
              </a:lnSpc>
            </a:pPr>
            <a:endParaRPr lang="en-US" altLang="zh-CN" dirty="0"/>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53487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2C364-6818-43C5-A0A9-3A9B4DD54682}"/>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B64EE6E1-54CB-47F3-919F-1028A03133CF}"/>
              </a:ext>
            </a:extLst>
          </p:cNvPr>
          <p:cNvSpPr>
            <a:spLocks noGrp="1"/>
          </p:cNvSpPr>
          <p:nvPr>
            <p:ph idx="1"/>
          </p:nvPr>
        </p:nvSpPr>
        <p:spPr>
          <a:xfrm>
            <a:off x="457200" y="1340768"/>
            <a:ext cx="8229600" cy="5328591"/>
          </a:xfrm>
          <a:solidFill>
            <a:schemeClr val="bg1"/>
          </a:solidFill>
          <a:ln w="28575">
            <a:solidFill>
              <a:srgbClr val="9999FF"/>
            </a:solidFill>
          </a:ln>
        </p:spPr>
        <p:txBody>
          <a:bodyPr/>
          <a:lstStyle/>
          <a:p>
            <a:pPr>
              <a:tabLst>
                <a:tab pos="1158875" algn="l"/>
              </a:tabLst>
            </a:pPr>
            <a:r>
              <a:rPr lang="zh-CN" altLang="en-US" sz="2400" dirty="0"/>
              <a:t>为</a:t>
            </a:r>
            <a:r>
              <a:rPr lang="en-US" altLang="zh-CN" sz="2400" dirty="0"/>
              <a:t>if</a:t>
            </a:r>
            <a:r>
              <a:rPr lang="zh-CN" altLang="en-US" sz="2400" dirty="0"/>
              <a:t>语句文法计算</a:t>
            </a:r>
            <a:r>
              <a:rPr lang="en-US" altLang="zh-CN" sz="2400" dirty="0"/>
              <a:t>First</a:t>
            </a:r>
            <a:r>
              <a:rPr lang="zh-CN" altLang="en-US" sz="2400" dirty="0"/>
              <a:t>集。</a:t>
            </a:r>
            <a:endParaRPr lang="en-US" altLang="zh-CN" sz="2400" dirty="0"/>
          </a:p>
          <a:p>
            <a:pPr>
              <a:buFontTx/>
              <a:buNone/>
              <a:tabLst>
                <a:tab pos="1158875" algn="l"/>
              </a:tabLst>
            </a:pPr>
            <a:r>
              <a:rPr lang="en-US" altLang="zh-CN" sz="2400" dirty="0"/>
              <a:t>          </a:t>
            </a:r>
            <a:r>
              <a:rPr lang="en-US" altLang="zh-CN" sz="2400" dirty="0">
                <a:latin typeface="Arial" panose="020B0604020202020204" pitchFamily="34" charset="0"/>
                <a:cs typeface="Arial" panose="020B0604020202020204" pitchFamily="34" charset="0"/>
              </a:rPr>
              <a:t>statement →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other</a:t>
            </a:r>
          </a:p>
          <a:p>
            <a:pPr>
              <a:buFontTx/>
              <a:buNone/>
              <a:tabLst>
                <a:tab pos="1158875" algn="l"/>
              </a:tabLst>
            </a:pPr>
            <a:r>
              <a:rPr lang="en-US" altLang="zh-CN" sz="2400" dirty="0">
                <a:latin typeface="Arial" panose="020B0604020202020204" pitchFamily="34" charset="0"/>
                <a:cs typeface="Arial" panose="020B0604020202020204" pitchFamily="34" charset="0"/>
              </a:rPr>
              <a:t>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if (exp) statement else-part</a:t>
            </a:r>
          </a:p>
          <a:p>
            <a:pPr>
              <a:buFontTx/>
              <a:buNone/>
              <a:tabLst>
                <a:tab pos="1158875" algn="l"/>
              </a:tabLst>
            </a:pPr>
            <a:r>
              <a:rPr lang="en-US" altLang="zh-CN" sz="2400" dirty="0">
                <a:latin typeface="Arial" panose="020B0604020202020204" pitchFamily="34" charset="0"/>
                <a:cs typeface="Arial" panose="020B0604020202020204" pitchFamily="34" charset="0"/>
              </a:rPr>
              <a:t>             else-part → else statement | ε</a:t>
            </a:r>
          </a:p>
          <a:p>
            <a:pPr>
              <a:buFontTx/>
              <a:buNone/>
              <a:tabLst>
                <a:tab pos="1158875" algn="l"/>
              </a:tabLst>
            </a:pPr>
            <a:r>
              <a:rPr lang="en-US" altLang="zh-CN" sz="2400" dirty="0">
                <a:latin typeface="Arial" panose="020B0604020202020204" pitchFamily="34" charset="0"/>
                <a:cs typeface="Arial" panose="020B0604020202020204" pitchFamily="34" charset="0"/>
              </a:rPr>
              <a:t>             exp → 0 | 1</a:t>
            </a:r>
          </a:p>
          <a:p>
            <a:pPr>
              <a:tabLst>
                <a:tab pos="1158875" algn="l"/>
              </a:tabLst>
            </a:pPr>
            <a:r>
              <a:rPr lang="zh-CN" altLang="en-US" sz="2400" dirty="0"/>
              <a:t>展开：</a:t>
            </a:r>
            <a:endParaRPr lang="en-US" altLang="zh-CN" sz="2400" dirty="0"/>
          </a:p>
          <a:p>
            <a:pPr marL="400050" lvl="1" indent="0">
              <a:buNone/>
              <a:tabLst>
                <a:tab pos="1158875" algn="l"/>
              </a:tabLst>
            </a:pPr>
            <a:r>
              <a:rPr lang="en-US" altLang="zh-CN" sz="2400" dirty="0"/>
              <a:t>    </a:t>
            </a:r>
            <a:r>
              <a:rPr lang="en-US" altLang="zh-CN" sz="2000" dirty="0">
                <a:latin typeface="Arial" panose="020B0604020202020204" pitchFamily="34" charset="0"/>
                <a:cs typeface="Arial" panose="020B0604020202020204" pitchFamily="34" charset="0"/>
              </a:rPr>
              <a:t>(1) statement → if-</a:t>
            </a:r>
            <a:r>
              <a:rPr lang="en-US" altLang="zh-CN" sz="2000" dirty="0" err="1">
                <a:latin typeface="Arial" panose="020B0604020202020204" pitchFamily="34" charset="0"/>
                <a:cs typeface="Arial" panose="020B0604020202020204" pitchFamily="34" charset="0"/>
              </a:rPr>
              <a:t>stmt</a:t>
            </a:r>
            <a:endParaRPr lang="en-US" altLang="zh-CN" sz="2000" dirty="0">
              <a:latin typeface="Arial" panose="020B0604020202020204" pitchFamily="34" charset="0"/>
              <a:cs typeface="Arial" panose="020B0604020202020204" pitchFamily="34" charset="0"/>
            </a:endParaRPr>
          </a:p>
          <a:p>
            <a:pPr lvl="1">
              <a:buNone/>
              <a:tabLst>
                <a:tab pos="1158875" algn="l"/>
              </a:tabLst>
            </a:pPr>
            <a:r>
              <a:rPr lang="en-US" altLang="zh-CN" sz="2000" dirty="0">
                <a:latin typeface="Arial" panose="020B0604020202020204" pitchFamily="34" charset="0"/>
                <a:cs typeface="Arial" panose="020B0604020202020204" pitchFamily="34" charset="0"/>
              </a:rPr>
              <a:t>     (2) statement → other</a:t>
            </a:r>
          </a:p>
          <a:p>
            <a:pPr lvl="1">
              <a:buNone/>
              <a:tabLst>
                <a:tab pos="1158875" algn="l"/>
              </a:tabLst>
            </a:pPr>
            <a:r>
              <a:rPr lang="en-US" altLang="zh-CN" sz="2000" dirty="0">
                <a:latin typeface="Arial" panose="020B0604020202020204" pitchFamily="34" charset="0"/>
                <a:cs typeface="Arial" panose="020B0604020202020204" pitchFamily="34" charset="0"/>
              </a:rPr>
              <a:t>     (3) if-</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 → if (exp) statement else-part</a:t>
            </a:r>
          </a:p>
          <a:p>
            <a:pPr lvl="1">
              <a:buNone/>
              <a:tabLst>
                <a:tab pos="1158875" algn="l"/>
              </a:tabLst>
            </a:pPr>
            <a:r>
              <a:rPr lang="en-US" altLang="zh-CN" sz="2000" dirty="0">
                <a:latin typeface="Arial" panose="020B0604020202020204" pitchFamily="34" charset="0"/>
                <a:cs typeface="Arial" panose="020B0604020202020204" pitchFamily="34" charset="0"/>
              </a:rPr>
              <a:t>     (4) else-part → else statement</a:t>
            </a:r>
          </a:p>
          <a:p>
            <a:pPr lvl="1">
              <a:buNone/>
              <a:tabLst>
                <a:tab pos="1158875" algn="l"/>
              </a:tabLst>
            </a:pPr>
            <a:r>
              <a:rPr lang="en-US" altLang="zh-CN" sz="2000" dirty="0">
                <a:latin typeface="Arial" panose="020B0604020202020204" pitchFamily="34" charset="0"/>
                <a:cs typeface="Arial" panose="020B0604020202020204" pitchFamily="34" charset="0"/>
              </a:rPr>
              <a:t>     (5) else-part →ε</a:t>
            </a:r>
          </a:p>
          <a:p>
            <a:pPr lvl="1">
              <a:buNone/>
              <a:tabLst>
                <a:tab pos="1158875" algn="l"/>
              </a:tabLst>
            </a:pPr>
            <a:r>
              <a:rPr lang="en-US" altLang="zh-CN" sz="2000" dirty="0">
                <a:latin typeface="Arial" panose="020B0604020202020204" pitchFamily="34" charset="0"/>
                <a:cs typeface="Arial" panose="020B0604020202020204" pitchFamily="34" charset="0"/>
              </a:rPr>
              <a:t>     (6) exp → 0 </a:t>
            </a:r>
          </a:p>
          <a:p>
            <a:pPr lvl="1">
              <a:buNone/>
              <a:tabLst>
                <a:tab pos="1158875" algn="l"/>
              </a:tabLst>
            </a:pPr>
            <a:r>
              <a:rPr lang="en-US" altLang="zh-CN" sz="2000" dirty="0">
                <a:latin typeface="Arial" panose="020B0604020202020204" pitchFamily="34" charset="0"/>
                <a:cs typeface="Arial" panose="020B0604020202020204" pitchFamily="34" charset="0"/>
              </a:rPr>
              <a:t>     (7) exp → 1</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5292441"/>
      </p:ext>
    </p:extLst>
  </p:cSld>
  <p:clrMapOvr>
    <a:masterClrMapping/>
  </p:clrMapOvr>
</p:sld>
</file>

<file path=ppt/theme/theme1.xml><?xml version="1.0" encoding="utf-8"?>
<a:theme xmlns:a="http://schemas.openxmlformats.org/drawingml/2006/main" name="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7278</TotalTime>
  <Words>2252</Words>
  <Application>Microsoft Office PowerPoint</Application>
  <PresentationFormat>全屏显示(4:3)</PresentationFormat>
  <Paragraphs>471</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Arial</vt:lpstr>
      <vt:lpstr>Cambria Math</vt:lpstr>
      <vt:lpstr>Times New Roman</vt:lpstr>
      <vt:lpstr>Verdana</vt:lpstr>
      <vt:lpstr>Wingdings</vt:lpstr>
      <vt:lpstr>主题4</vt:lpstr>
      <vt:lpstr>第四章 自顶向下的分析</vt:lpstr>
      <vt:lpstr>一个例子</vt:lpstr>
      <vt:lpstr>First集和Follow集</vt:lpstr>
      <vt:lpstr>First集</vt:lpstr>
      <vt:lpstr>计算First集的方法</vt:lpstr>
      <vt:lpstr>计算示例</vt:lpstr>
      <vt:lpstr>示例</vt:lpstr>
      <vt:lpstr>示例</vt:lpstr>
      <vt:lpstr>示例</vt:lpstr>
      <vt:lpstr>示例</vt:lpstr>
      <vt:lpstr>示例</vt:lpstr>
      <vt:lpstr>示例</vt:lpstr>
      <vt:lpstr>示例</vt:lpstr>
      <vt:lpstr>练习</vt:lpstr>
      <vt:lpstr>Follow集</vt:lpstr>
      <vt:lpstr>计算Follow集的方法</vt:lpstr>
      <vt:lpstr>计算示例</vt:lpstr>
      <vt:lpstr>示例</vt:lpstr>
      <vt:lpstr>示例</vt:lpstr>
      <vt:lpstr>计算示例</vt:lpstr>
      <vt:lpstr>示例</vt:lpstr>
      <vt:lpstr>示例</vt:lpstr>
      <vt:lpstr>示例</vt:lpstr>
      <vt:lpstr>练习</vt:lpstr>
      <vt:lpstr>使用First集和Follow集构造分析表</vt:lpstr>
      <vt:lpstr>定理</vt:lpstr>
      <vt:lpstr>PowerPoint 演示文稿</vt:lpstr>
      <vt:lpstr>PowerPoint 演示文稿</vt:lpstr>
      <vt:lpstr>PowerPoint 演示文稿</vt:lpstr>
      <vt:lpstr>练习</vt:lpstr>
      <vt:lpstr>综合练习1</vt:lpstr>
      <vt:lpstr>综合练习2</vt:lpstr>
    </vt:vector>
  </TitlesOfParts>
  <Company>csit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wt</dc:creator>
  <cp:lastModifiedBy>薇 潘</cp:lastModifiedBy>
  <cp:revision>430</cp:revision>
  <dcterms:created xsi:type="dcterms:W3CDTF">1999-05-10T08:46:26Z</dcterms:created>
  <dcterms:modified xsi:type="dcterms:W3CDTF">2019-05-06T08:26:52Z</dcterms:modified>
</cp:coreProperties>
</file>