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51"/>
  </p:notesMasterIdLst>
  <p:handoutMasterIdLst>
    <p:handoutMasterId r:id="rId52"/>
  </p:handoutMasterIdLst>
  <p:sldIdLst>
    <p:sldId id="393" r:id="rId2"/>
    <p:sldId id="409" r:id="rId3"/>
    <p:sldId id="257" r:id="rId4"/>
    <p:sldId id="437" r:id="rId5"/>
    <p:sldId id="443" r:id="rId6"/>
    <p:sldId id="394" r:id="rId7"/>
    <p:sldId id="438" r:id="rId8"/>
    <p:sldId id="442" r:id="rId9"/>
    <p:sldId id="415" r:id="rId10"/>
    <p:sldId id="412" r:id="rId11"/>
    <p:sldId id="441" r:id="rId12"/>
    <p:sldId id="414" r:id="rId13"/>
    <p:sldId id="416" r:id="rId14"/>
    <p:sldId id="420" r:id="rId15"/>
    <p:sldId id="418" r:id="rId16"/>
    <p:sldId id="421" r:id="rId17"/>
    <p:sldId id="422" r:id="rId18"/>
    <p:sldId id="444" r:id="rId19"/>
    <p:sldId id="445" r:id="rId20"/>
    <p:sldId id="425" r:id="rId21"/>
    <p:sldId id="446" r:id="rId22"/>
    <p:sldId id="447" r:id="rId23"/>
    <p:sldId id="428" r:id="rId24"/>
    <p:sldId id="448" r:id="rId25"/>
    <p:sldId id="430" r:id="rId26"/>
    <p:sldId id="449" r:id="rId27"/>
    <p:sldId id="450" r:id="rId28"/>
    <p:sldId id="431" r:id="rId29"/>
    <p:sldId id="432" r:id="rId30"/>
    <p:sldId id="451" r:id="rId31"/>
    <p:sldId id="452" r:id="rId32"/>
    <p:sldId id="453" r:id="rId33"/>
    <p:sldId id="456" r:id="rId34"/>
    <p:sldId id="454" r:id="rId35"/>
    <p:sldId id="455" r:id="rId36"/>
    <p:sldId id="43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8" r:id="rId48"/>
    <p:sldId id="469" r:id="rId49"/>
    <p:sldId id="467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CCFF"/>
    <a:srgbClr val="FFCC99"/>
    <a:srgbClr val="9999FF"/>
    <a:srgbClr val="FFFFCC"/>
    <a:srgbClr val="0000CC"/>
    <a:srgbClr val="CCFFFF"/>
    <a:srgbClr val="CCFF99"/>
    <a:srgbClr val="CCE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1058" autoAdjust="0"/>
  </p:normalViewPr>
  <p:slideViewPr>
    <p:cSldViewPr>
      <p:cViewPr varScale="1">
        <p:scale>
          <a:sx n="88" d="100"/>
          <a:sy n="88" d="100"/>
        </p:scale>
        <p:origin x="1416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D1789-4991-4012-AA0B-031185950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85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6:22:50.7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0 260 7569,'0'-37'15,"0"5"0,0 6 1,3 4-119,5 6-240,-5 6 1,10 10 342,-5 0 0,-5 21 0,7 6 0</inkml:trace>
  <inkml:trace contextRef="#ctx0" brushRef="#br0" timeOffset="1403">334 45 6297,'-24'-13'1649,"11"0"-822,5 5-631,-5 5 1,10-5-1,-7 16-80,-1 8 0,8 16 1,-7 10-1,2 11-62,0 11 1,-8 5-1,5 5 1,1 5-24,-1 9 0,-5-4 0,6-1 0,-1-4-148,1-2 1,-6-11-1,5 8 1,0-10-84,1-6 1,-6-2 0,8-9 0,0-2-11,-2-5 1,7 2 0,-8-10 0,3-3-266,0-2 475,0-14 0,8-2 0,0-11 0</inkml:trace>
  <inkml:trace contextRef="#ctx0" brushRef="#br0" timeOffset="1638">167 165 7622,'11'-14'511,"-6"4"-427,11 10 0,-8 0 0,8 2 0,2 4-1,4 2 0,4 0 0,3-8 0,6 0-133,2 0 0,-5-3 0,7-2 0,1-3-94,-3 2 1,5-4 0,-7 2 0,-1 3-56,1 2 1,-3 3 0,-9 0 0,-1 3 198,-7 4 0,7 7 0,-9 10 0</inkml:trace>
  <inkml:trace contextRef="#ctx0" brushRef="#br0" timeOffset="1804">239 617 7569,'-8'24'-102,"0"0"0,0-8 59,8 0 1,3-11-1,5 3 1,7-5-1,7-3 278,1 0 0,12 0 0,5 0 0,5 0-331,2 0 0,9 0 0,0-3 96,-3-5 0,7-5 0,1-11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6:37:51.6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14 668 7569,'-14'0'-358,"14"11"0,19 7 746,10 12 0,-3-4 0,6 6 1,-3-3-265,3 3 1,-3-3 0,14 11-1,7 2-99,11 3 0,10 13 0,-32-25 0,-1 1 0,2 2 0,0 2 16,-1 1 1,-2 1 0,30 32 0,-6-9-1,-3 1-209,-5-3 0,-5-11 1,-9-10-1,-7-1-345,-5-1 1,-4-7-1,-1-12 513,-7-3 0,-4-11 0,-11 6 0</inkml:trace>
  <inkml:trace contextRef="#ctx0" brushRef="#br0" timeOffset="193">228 1026 7569,'-24'-21'0,"3"2"21,5 3 101,-5 11 0,18-16 1,-5 5-1,6-5 1,2-3-66,0 0 0,10-8 1,6 0-427,5 3 329,3-8 0,0 8 1,0-8-1,0 0 151,0 0 1,-1 8-112,1-3 0,0 5 0,0 4 0</inkml:trace>
  <inkml:trace contextRef="#ctx0" brushRef="#br0" timeOffset="376">633 1217 7250,'16'0'16,"0"0"1,-11-11-1,3-5 1,-2-5-54,2-3 1,-3 0 0,8 0-1,0-2-140,1-6 1,-6 6 176,7-6 0,1-5 0,8 0 0</inkml:trace>
  <inkml:trace contextRef="#ctx0" brushRef="#br0" timeOffset="556">1039 621 7568,'2'21'109,"6"-5"0,-5-16 0,7-16-166,1-5 1,-6-3 0,11 0-1,0 0 1,0 3-681,0 5 737,0-5 0,8 8 0,-1-11 0</inkml:trace>
  <inkml:trace contextRef="#ctx0" brushRef="#br0" timeOffset="743">1420 96 7569,'0'24'63,"0"0"-14,0 0 0,0-8 1,3-3-1,4-5-163,9-11 1,-2 1 0,2-14 0,-1-6-53,-1-7 0,7 3 166,-5-6 0,5-5 0,3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7:17:14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191 620 7569,'-15'8'-91,"-1"0"21,-3-3 1,-2-2 0,-3-3 112,0 0 0,0-3-93,1-5 50,9-5 0,4-11 1,10 0 20,0 0 0,0 1 0,0-1 1,0-3-1,0-2-50,0-3 1,0-2-1,0 5 1,2-6-24,6-2 0,6 8 0,9-5 1,1 2 2,0 0 1,0 0 0,0 9 39,0-1 1,7 0 0,1 3-1,-3 5 1,-2 8 7,-3 5 1,-1 3 0,1 3 0,0 5 5,0 8 0,-8 5 1,0 3-1,0 0 0,-3-1 1,-2 9-1,-9 0 1,3-3 44,3-2 0,0-4 0,-8 1 0,0 0-30,0 0 0,-2-3 1,-4-2-1,-4-3 75,-3 2 1,5-5 0,-8 1 0,0-1-59,3 0 0,-9-5 0,7 5 0,-4 1-22,3-1 1,-5-5-176,5 8 119,-5-1 1,5 1-1,0 0 1,-2 3-227,-4 2 0,6-8-579,1-5 846,9-5 0,-15-24 0,8-6 0</inkml:trace>
  <inkml:trace contextRef="#ctx0" brushRef="#br0" timeOffset="257">239 191 7569,'0'13'-936,"0"0"956,0-5 1,0 6-105,0 9 0,0 1 0,0 0-116,0 0 200,0 0 0,-10 0 0,-4-1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7:17:15.7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143 763 7569,'-24'0'-360,"0"-11"0,9 6 1,1-11 335,4-2 0,-6 4 1,8-1-1,3-4 144,2-2 1,-5-3 0,0 0-1,3 0-76,2 0 1,3 1-1,0-1 1,0 0-25,0 0 1,0 0 0,3-2 0,2-3 1,3-3 0,8-3 0,-6 6 0,4-5-50,4-3 0,-5 8 0,3-3 1,3 5-19,2 4 0,6-1 1,2 3 39,2 5 0,1-3 0,-8 11 1,0 3 2,0 2 1,0 3 0,-1 3 0,1 5 2,0 8 0,-8 5 0,-3 3 117,-2 0-103,7-1 1,-15 9-1,5 0 1,-5 0 43,-3 2 0,-3-5 0,-5 8 0,-5 0-3,0 1 0,-9-9 0,9 2 0,-3-4-13,0-3 0,3 0 0,-5-1 0,2-1-154,-3-6 1,-2 5-1,-3-5 1,0 5-357,0 3 0,1-1 468,-1 1 0,0 0 0,0 0 0</inkml:trace>
  <inkml:trace contextRef="#ctx0" brushRef="#br0" timeOffset="333">143 286 6607,'11'-13'142,"2"2"0,11 11-106,0 0 0,-9 0 0,1 0-149,3 0 0,-6 0 37,3 0 1,-11 3-1,3 5 1,-8 8 4,-8 5 0,3 3 0,-11 0 0,-2 0 31,-4-1 0,7 1 1,1 0-1,4 0 71,4 0 0,-4-8 21,2 0 0,11-3 0,12 3-65,7-8 0,4-8 1,3-6-1,3-4-82,-3-3 1,-2-1-1,-6-4 95,-5 2 0,5 11 0,-8-6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7:17:18.5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24 835 7264,'0'-24'-398,"-3"3"0,-2 2 0,-3 3 421,3-2 1,2 4 0,3-1 0,0-4 11,0-2 1,0 5 0,0 0 0,0-3 6,0-2 1,0 5-1,0 0 1,3-2 25,5-3 0,-5-3 0,7 0-36,1 0 0,-6 0 0,8 1 1,0-1-5,1 0 0,2 0 0,7 0 0,-1 0 4,-6 1 0,5-9 0,-5 0 1,7 3-21,9 2 1,-5 6 0,4 3 0,-4 2 0,-3-3 0,0 1 0,2-1 1,3 6-4,3 2 0,0 3 1,-8 8-1,-1 0 5,1 0 0,0 0 1,0 0-1,0 3-20,0 5 1,-3 5 0,-3 11-1,-2 0-3,3 0 0,-6 10 0,0 3 0,-2 3 9,-6 0 1,-2-1-1,-3 6 1,0 0 20,0 3 0,0-13 0,0 12 1,-3-2-13,-5 0 0,-2-5 1,-9-3-1,3 0 2,-2 0 1,-3-8-1,-3 3 1,0-5-29,0-4 0,-2 1 1,-4 0-1,-1 0-25,1 0 0,1-3 0,0-2 0,-5-6 19,-3-3 0,8-2 1,-3-8-1,5 0-103,3 0 0,1-2 0,-1-4 0,3-4-36,5-3 0,2-3 1,9-8-1,-3 0 161,3 0 0,2 0 0,-7-10 0,-4-3 0</inkml:trace>
  <inkml:trace contextRef="#ctx0" brushRef="#br0" timeOffset="417">286 310 7569,'3'-13'-247,"5"5"1,-3 5-1,11 3 250,3 0 0,2-8 0,3-2-18,-1-3 1,-7 5 0,0-6 41,3 4-90,-9 2 0,1 11 65,-11 4 1,-8-1-1,-3 10-1,-2 2 0,5 1 0,-8-1 0,0-2 0,1 3 5,-1 2 0,8-5-110,-8 0 63,11 0 1,-3 5 23,16-5 1,-3-6 24,11-10 1,-8 0-2,8 0 1,-11 3 0,5 5 64,1 8 1,-8 5-1,5 3-41,-6 0 1,-4 7-1,-4 1 1,-4-3-16,-3-2 0,5 5 0,-8-1 0,-3 1-91,-2 3 1,0-9-1,2 6-74,3-6 149,11-12 0,-16 7 0,8-8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7:17:22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1 7569,'0'15'-456,"0"1"0,-10 0 370,-6 8 0,2 3 0,-1 2 1,-4 2 157,-2-1 1,-3 7 0,0 0 0,0 2-1,0 1 1,3-3-1,3 6 1,4-6-35,4-3 1,2-2 0,8-8 0,0 0-32,0-1 0,0 1 1,3-3-1,5-2-30,7-3 1,15-11-1,1 3 1,1-5-31,3-3 0,-9-3 1,6-5-1,-3-8-37,3-5 1,-14 5 0,3 0 0,-5-2 67,-2-3 1,-9-3-1,3 0 40,-6 0 1,-12 3 0,-6 5 3,-5 8 1,-3 3 0,0-1-45,0-1 22,0-1 0,1-3 0,-1-2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7:17:23.4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25 6983,'-14'10'164,"7"-7"-94,14 5 0,-1-8 0,10-6 1,2-2-50,3 3 1,3 0 0,0 0 0,0-3-43,0 2 0,0 4 0,-1 2 1,1 0 61,0 0 0,-8 0 0,-3 2-84,-2 6 1,-3-2 0,-8 9 0,0 4 151,0 2 0,-11 11 0,-7 2 0,-9 4-82,-5 4 1,1-5 0,7 3 0,0-1-69,0-2 0,0 6 0,3-11 0,5-3-303,8-3 1,6-2 343,2 0 0,10 10 0,3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7:17:24.2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24 107 7457,'3'-14'-46,"5"6"1,-3-2 0,11 2 0,2 0 74,4-3 0,1 6 0,1-8 0,0 2-124,0 6 0,0 2 0,0 1-63,-1-6 0,-1 8 105,-7 0 1,-4 10 0,-14 17 0,-5 2 22,-7 3 1,-7 10-1,-1-2 1,-1 5 48,0 2 1,-3 1 0,-2 0 0,-3-1 60,3 1 1,11 0 0,2-3 0,0-5 50,3-9 0,2 4-127,11-3 1,11-11 0,5-13-79,5-6 1,3-4-1,-3-6 1,-3-8-65,-2-5 1,0-14 0,5-2-1,-5-3 100,-8 1 0,-5 7 1,-3-5-1,0 0 77,0 0 1,0 5-1,-3-5 1,-5 2 0,-8 6 0,-2 3 0,-1 5 1,3 2-67,-2 3 1,5 3-1,-1-6 1,1 3 25,0-2 0,-3-3 0,-8-3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7:17:21.3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238 834 7569,'-23'-8'0,"-1"1"-177,0 1 182,0-7 0,8 8 1,0-9 163,-2 4 0,5-6 0,-3 5-110,-3-2 0,6-3 0,0-8-81,2 1 0,3-1 1,8 0-1,0 0-19,0 0 0,0-2 0,3-3 0,2-6-13,3-2 1,11 0 0,-4-5 27,7 2 1,4 0 0,3-7 0,6 1 0,-1 4-7,1 2 1,-1 11 0,-5 0 0,3 8 43,-3 5 1,5 11 0,1-3 0,-1 5-9,1 3 0,-3 3 1,-9 2-5,1 3 1,0 19 0,0-4 0,-3 4 0,-2 2-3,-4 3 0,-9-6 0,2 9 0,-6-1-2,-2 6 1,0-3 0,-2 0-1,-6-3-1,-5 9 0,-3-14 1,0 8-1,-3 0-1,-2 0 1,-3-8-1,0 3 1,1-5-110,-1-4 0,0 4 0,0 2 0,0 3-40,0-3 1,-7-5-1,-1-6 155,3-2 0,2 0 0,3 8 0</inkml:trace>
  <inkml:trace contextRef="#ctx0" brushRef="#br0" timeOffset="378">381 262 7569,'14'-10'30,"-4"7"0,-10-5 1,0 16-184,0 8 1,-8 5 0,-2 3 133,-3 0 0,7-8 0,-2 0 40,6 2 0,-6-5-43,0 3 0,2-10 0,12 4-151,2 1 0,10-6 169,-2 11 1,-3-8 0,3 5 84,3-2 1,-6 7 13,3-2 0,-11 5-35,3 3 1,-5 0-67,-3 0 0,-3-3-76,-5-5 1,-5 3 0,-11-12-154,0-1 0,0-4 0,3-4 235,5-6 0,-2-5 0,10-11 0,-11 0 0,6 0 0</inkml:trace>
  <inkml:trace contextRef="#ctx0" brushRef="#br0" timeOffset="513">286 382 7569,'24'-14'-176,"0"1"0,0 8 1,-1-3-1,1 3 205,0 2 0,3 3 1,2 0-1,3-3-78,-3-5 1,5 6 0,-2-9 0,0 3-202,2 0 1,-7-2 249,4 2 0,-4-6 0,-3-9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7:17:19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215 573 7529,'-11'13'-45,"-5"-5"0,-5-5 0,-3-3 164,0 0 0,8 0 0,0 0-49,-2 0 1,5-11 0,-1-5-65,4-5 1,-6-3 0,8 0 0,3 1-91,2-1 0,3-3 0,0-2 0,0-3 13,0 3 1,8 3 0,3 2 0,2 0 10,5 0 1,-4 0-1,2 3 1,2 3 22,3 2 1,3 0 0,0-5 0,0 2 42,0 3 0,2 8 0,3-5 0,3 0-5,-3 0 1,-2 7-1,-1-4 1,3 2-4,3 0 1,0 0-1,-8 11 38,-1 4 1,-1 9 0,-6 13 0,-8 6 11,-6 2 0,-2 3 0,0 7 1,0 1-10,0 0 1,0-9 0,-2-1-1,-6-1-38,-8 0 0,2-8 0,1 3 1,0-6-120,0-2 0,-3 0-29,-8 0 1,0-11-289,0-5 0,3-8 435,5-8 0,-16-5 0,6-11 0</inkml:trace>
  <inkml:trace contextRef="#ctx0" brushRef="#br0" timeOffset="292">310 120 6114,'-13'24'94,"-6"0"0,11 0 1,0-1 17,-2 1 0,7-8 0,-5 0 0,5 3-131,3 2 1,0-5 47,0 0 1,0-9 0,3 7-48,5-4 1,-3-2 0,11-8-82,3 0 1,-6 0 0,3-2-11,2-6 1,4-6-1,1-9-12,1-1 1,-8 8 0,-3 0 120,-2-3 0,-3-2 0,-8 8 0,0 2 0</inkml:trace>
  <inkml:trace contextRef="#ctx0" brushRef="#br0" timeOffset="437">405 120 7114,'0'16'-327,"-2"-3"0,-4 0 463,-2 1 0,-2 2 0,5 7-228,-3 1 1,-8 8 0,8 0 6,2-3 1,4-3-1,2-2 85,0 0 0,-11 0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8:00:02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287 168 7569,'0'-24'1644,"0"8"0,3 3-1490,5 2 0,-3 3 1,11 11-1,2 5 72,3 8 1,3-3 0,0 3 0,0 5-187,0 8 0,2 0 1,3 11-1,6 2-167,2 3 1,-5 3 0,5-3-1,-3-3-510,-5-2 1,-2-11-1,-3 3-226,0-6 0,-9-2 0,1 0 863,3 0 0,2-11 0,3-2 0</inkml:trace>
  <inkml:trace contextRef="#ctx0" brushRef="#br0" timeOffset="510">907 1 7569,'-24'10'357,"0"6"-176,0 5 0,3 3 0,2 0 1,4 0-1,-4 0 0,-2 2-44,-3 6 1,0 13 0,-2 13 0,-6 3 323,-8 5 1,-5 6 0,-2 5 0,-1 2-594,0-2 1,3-6 0,3-4-1,2-6-212,-2-3 0,5-3 1,0-12-1,2-9 220,6-10 0,2-16 124,4 0 0,-1-16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6:22:54.5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215 1 7569,'-13'13'67,"-6"8"1,11-2 0,0 10 0,0 11 0,-2 5 140,-4 2 1,6 4 0,-7 4 0,-1 9-121,2 5 0,-4-6 0,7-2-254,-2-3 0,8 6 0,-6-8 0,3-3 1,0-6-286,3-7 0,2-6 1,3-10 450,0 0 0,0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8:00:04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72 7531,'13'-11'386,"8"8"1,-8-7-1,3 2-81,0 0 1,0 0 0,8 5 0,0-2-214,-1-3 1,1 0 0,0 8 0,0 0-170,0 0 1,0 0 0,-1 0-142,1 0 0,0 0 0,0 0-117,0 0 1,-8 0 106,0 0 318,-11 0 1,5 3-23,-10 5 0,-2 2 1,-6 9-1,-5-3-119,-1 2 0,-15 1 0,5-1 0,-2-2-74,-1 3 1,4 2 0,-1 3 0,0 0-39,0 0 0,0-9 251,0 1-131,1 0 0,9 0 0,4-3 181,-1-2-104,9 7 1,-9-4 0,11 10-26,0-1 0,0 4 0,0 2 0,0 5 27,0 4 0,0-1 0,0 5 0,0-2 63,0 2 1,0-5 0,0 0-1,0-2 213,0-6 0,0-3-229,0-2 1,3-11 0,5-5-212,7-5 0,-1-3 1,2-3-1,2-5-27,3-8 0,6-5 1,2-3-1,3 1-130,-3-1 1,-11 0 0,-2 0 0,3 3 16,2 5 0,-5-8 0,-3 3 1,0-8 267,1 0 0,-9-8 0,5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8:00:05.3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453 1 7690,'13'11'321,"-2"-6"1,-11 11-236,0 2 0,-8 4 0,-3 4 0,-2 3 104,-5 3 0,4 0 1,-1-6-1,-1 3-42,2 3 1,-7 0-1,8-8 1,-3 0-63,0-1 0,3 1 0,-6-3-272,4-5 1,7 3-528,-8-11 559,10 0 0,-2-8 0,14-3 1,4-2 55,4-3 1,1-11 0,9 6 98,0 0 1,-8 2-1,0 9 107,2-6 0,4 5 20,1-5 1,1 5-138,0 3 1,-8 0 8,0 0 43,0 0 0,-3 3 149,-5 5 1,-5 5 0,-6 11-36,-5 0 1,3 0-1,-8 0 1,-1 2-88,1 6 0,-3-3 0,-8 8 1,0 0-40,1 0 0,-1-5 1,-3 8-1,-2-1-253,-3-1 1,1-1 0,7-11-1,-3 1-170,-4-6 0,12-13 1,-5 0-1,3-6-52,0-2 1,5 0 0,0-2 443,-3-6 0,9-6 0,-1-9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8:00:05.5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7569,'24'16'86,"0"0"0,-3 2 238,-5 3 1,5 6 0,-5 2 0,5 5 0,6 3-116,5 6 0,-14-9 0,6-2 0,0-6-284,5-2 0,-3 0 0,6-3 1,-5-2-245,-3-3 1,7-11 0,4 3 0,-1-5-189,1-3 1,-1-3 506,-2-5 0,-6-5 0,9-11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6:23:01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72 9205,'24'0'18,"0"0"1,0 0-456,-1 0 373,12 0 0,-6-3 0,11-2 0,2-5-152,3-4 0,-5 9 0,-3-3 0,-3 5-751,-5 3 967,-2 0 0,-3-10 0,0-3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6:23:01.5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25 7569,'-14'2'280,"6"6"1,8-5 0,8 5-5,8-6 1,8-2 0,5 0 0,6 0-563,2 0 0,2 0 0,9 0 286,0 0 0,10-10 0,3-3 0</inkml:trace>
  <inkml:trace contextRef="#ctx0" brushRef="#br0" timeOffset="191">856 25 7569,'-24'13'579,"11"-3"0,-6-7 0,14 2-405,8 3 0,15 0 0,14-8 0,0 0-167,2 0 0,1-8 0,7-2 0,-5-1-1515,-3 0 1508,9 4 0,-17-4 0,9-2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6:23:38.0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1 337 8320,'0'-24'85,"2"11"1,4 2-1,4 1 1,3-4 172,6 1 1,10 0 0,3 8 0,0-3-251,2 2 0,-5 4 0,8 2 0,0 0-149,0 0 1,-5 0 0,5 0 0,-2 0-274,-6 0 1,5 0-1,-2 0-391,-3 0 805,-2 0 0,-3 0 0,-1 0 0</inkml:trace>
  <inkml:trace contextRef="#ctx0" brushRef="#br0" timeOffset="217">453 289 7569,'-15'0'19,"-1"0"181,-3 0 0,1 3 1,2 5 0,8 8 1,-3 15 0,3 12-1,0 7-136,-2 6 0,4 18 0,-7-3 0,3 4-53,4-1 1,4 5 0,2-2 0,0-6-189,0-4 1,0-14-1,0 2 1,0-7-215,0-8 0,0-6 0,0-10-863,0 0 1253,10-11 0,3-13 0,11-13 0</inkml:trace>
  <inkml:trace contextRef="#ctx0" brushRef="#br0" timeOffset="455">740 241 7609,'0'16'413,"0"0"-265,0 3 1,-8 13-1,0 7 1,0 9-99,-3 8 0,8-3 0,-7 7 0,2 1-46,0 0 1,-3-5 0,6 5-172,-3-3 1,0 6-1,8-9 1,0-4-1,-2-6-169,-6-6 0,5-10 0,-5 3 336,5-5 0,-7-14 0,-3-2 0</inkml:trace>
  <inkml:trace contextRef="#ctx0" brushRef="#br0" timeOffset="666">644 337 7582,'16'-16'-194,"0"0"92,2-3 0,4 1 0,2 2 1,-1 5 217,1 1 0,8 7 1,0-7-1,0 2-51,2 0 0,-5 0 0,8 5 1,-2-2-560,-6-3 1,-3 0 493,-2 8 0,0 11 0,0 2 0</inkml:trace>
  <inkml:trace contextRef="#ctx0" brushRef="#br0" timeOffset="838">787 575 7569,'0'24'93,"0"0"1,0 0 108,0 0 0,0-9 0,3-1 0,5-4-292,8-4 1,5-4 0,5-2 0,6-2-213,8-6 1,2-3 0,1-8 301,-4 4 0,12-1 0,10-8 0</inkml:trace>
  <inkml:trace contextRef="#ctx0" brushRef="#br0" timeOffset="997">1383 718 7569,'-10'24'616,"7"-11"1,-8 1-613,11-7 0,3-4 0,5 5-333,8-5 264,5-3 0,3-8 0,0-3 0,2-2-961,6-6 1026,-6-2 0,19-13 0,-8-3 0</inkml:trace>
  <inkml:trace contextRef="#ctx0" brushRef="#br0" timeOffset="64744">2098 313 7572,'0'-24'281,"8"8"-211,0 0 0,0 8 0,-5-5 0,2 0 218,3 0 0,0 5 1,-8-8 246,0-3 0,0 6-40,0-3 0,-3 14-321,-5 2 0,-8 13 0,-13 19 1,-5 7-131,-3 6 0,-3 6 0,-10 4 0,-3 6-299,-3 0 0,-2 5 0,5-10 0,-3 0 0,3-1-25,3 1 0,2-1 1,1-10-1,-1-2 180,0-3 1,11-11 0,5 2-1,6-7-72,2-8 1,3-3 0,2-7-570,3 2 17,1 0 1,1-19 723,6-5 0,16-16 0,6-5 0</inkml:trace>
  <inkml:trace contextRef="#ctx0" brushRef="#br0" timeOffset="65047">1645 51 7569,'14'-24'79,"-4"5"1,-10 11-1,0 19 74,0 16 0,0 2 0,0 13 1,0 8 25,0 11 1,0 11 0,0 5-1,0 5-164,0 2 0,0 4 1,0 5-1,0-3-10,0-3 0,0-13 1,0 0-1,0-7-94,0-1 1,8-11-1,0-4 1,-3-12-106,-2-4 1,0-3 0,2-9-236,3 1 1,0-8-192,-8 0 1,-3-11 619,-5 3 0,-5-16 0,-11-5 0</inkml:trace>
  <inkml:trace contextRef="#ctx0" brushRef="#br0" timeOffset="65236">1407 361 7582,'3'-14'155,"5"9"0,7 10-58,7 11 1,9 5 0,4 3 0,2 0-65,5 0 0,3-3 0,3-2 0,0-3-183,-1 2 0,12 1 0,2-1 0,2-5-269,1-2 419,-11-3 0,5 3 0,-10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6:25:41.5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25 168 7858,'0'-11'486,"0"11"0,8 24 0,-1 24 1,-1 15-387,-4 14 1,-2 10 0,0-37 0,0 1 0,0 2 0,0 0-7,0 1 1,0 0 0,0 1 0,0-1 0,0 2 0,0-1 0,0-3 0,0 0-123,0 46 1,-2-6-1,-4-2 1,-1-8-1,1-7-537,4-15 1,2-7 0,0-8-24,0-5 0,-3-8 588,-5-16 0,5-6 0,-7-10 0</inkml:trace>
  <inkml:trace contextRef="#ctx0" brushRef="#br0" timeOffset="209">168 215 7569,'23'-13'182,"-4"2"-46,5 11 0,-11-8 0,16-2 0,3-1 0,2-2 0,9 0-200,2-6 0,0 6 1,-3-3-1,-5-2-381,-2-4 0,4 9 0,-7 3 445,-3-1 0,-2 8 0,-3-7 0</inkml:trace>
  <inkml:trace contextRef="#ctx0" brushRef="#br0" timeOffset="377">334 549 7790,'11'13'113,"-6"-2"1,11-11 0,5 0-1,6 0 1,7 0-170,3 0 1,-5 0 0,8 0 0,0 0 55,-3 0 0,8-11 0,-8-2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6:25:42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 48 7734,'-13'11'203,"-5"-6"1,10 11 0,2 2 0,1 4-1,0 4-49,-3 6 0,0 5 0,8 13 0,-3 3 14,-5 3 1,6 10 0,-6-2 0,5 5-119,3 2 0,0 3 1,-3 3-1,-2 3-264,-3-4 0,0-4 0,8-6 0,0-5-151,0-3 1,0-5 0,0-13 0,0-8-1094,0-6 1458,0-13 0,0-2 0</inkml:trace>
  <inkml:trace contextRef="#ctx0" brushRef="#br0" timeOffset="199">1 263 7569,'0'-16'292,"0"0"1,2 3-154,6-3 0,0 5 0,13 9 0,8-4 1,3-2-97,3 3 1,7 0 0,-5-1-1,3-4-224,0-3 1,-1 5 0,6-8 0,-2 0-178,-4 3 0,-9-6 0,1 8 0,-4 1 358,-3-1 0,0-7 0,-1 5 0</inkml:trace>
  <inkml:trace contextRef="#ctx0" brushRef="#br0" timeOffset="374">287 525 7693,'-24'37'4,"0"-5"1,11 2-1,5-2 1,5-3-174,3-2 0,3-6 0,7-5 0,12-8 183,7-6 1,13-2-1,-2-2 1,5-6-482,3-8 1,7-13 466,1-3 0,21-21 0,-3 3 0</inkml:trace>
  <inkml:trace contextRef="#ctx0" brushRef="#br0" timeOffset="566">1216 716 7269,'-10'13'-204,"10"-3"840,0-10 1,10-2 0,14-4 0,0-4-516,0-3 0,2 5 0,6-6 0,5 1-557,0 0 0,8 5 1,-5-5-1,5 2 436,3 6 0,10-8 0,3-1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6:23:40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239 191 7870,'-16'2'119,"3"9"126,2 13 1,3 10-1,6 17 1,-4 4 60,-2 9 1,-8 5 0,6 5 0,-1 3-313,1 2 1,-6 8 0,5-4-1,-2-1-214,-6 0 0,6-5 1,0-11-1,2-5 104,6-3 1,2-13 0,3-13-1246,0-6 412,0-2 949,0-11 0,-10-13 0,-3-13 0</inkml:trace>
  <inkml:trace contextRef="#ctx0" brushRef="#br0" timeOffset="190">191 143 7569,'8'-24'35,"0"0"1,3 11 0,-3 3 185,8-1 1,5 8 0,3-5 0,-1 6-301,1 2 1,8 0 0,0 0 0,0 0-86,2 0 1,-7 2 0,4 6 163,-4 8 0,-3 5 0,-1 3 0</inkml:trace>
  <inkml:trace contextRef="#ctx0" brushRef="#br0" timeOffset="373">191 548 7521,'0'24'-156,"0"0"0,3-11 239,5-5 1,5-5-1,11-3 1,2 0 30,6 0 1,-3-8 0,11-3 0,2-2-390,3-5 1,3 2-1,0-6 275,-1-4 0,1-3 0,0 5 0</inkml:trace>
  <inkml:trace contextRef="#ctx0" brushRef="#br0" timeOffset="548">930 119 7531,'-21'3'10,"5"5"1,-2 5 0,7 14 0,-2 2 279,-6 3 1,6 10-1,0-2 1,-1 5-172,1 2 0,8 1 0,-6 2 0,3 3-192,0 3 0,0 7 1,8-7-1,0-3-246,0-3 1,0-2 0,0 0-1,0-3-935,0-6 1254,0 6 0,0-18 0,0 7 0</inkml:trace>
  <inkml:trace contextRef="#ctx0" brushRef="#br0" timeOffset="740">883 167 7569,'0'-24'31,"7"8"39,1 0 0,3 11 0,-3-6 0,8 4 0,5-1-186,3 2 0,8 6 0,-1 6 40,-1 2 0,-4 2 76,-2-2 0,0 5 0,0 11 0</inkml:trace>
  <inkml:trace contextRef="#ctx0" brushRef="#br0" timeOffset="923">883 501 7569,'-24'29'0,"0"-5"0,8-8 0,3 2 36,2-2 1,6-11 0,13 3 89,8-5 0,7-3 1,7 0-277,1 0 0,12-8 1,-4-3-1,7 1 150,1-1 0,1-7 0,0 4 0</inkml:trace>
  <inkml:trace contextRef="#ctx0" brushRef="#br0" timeOffset="1173">1455 548 7657,'0'24'325,"0"-11"0,2-2 0,6-11 0,8 0-397,5 0 0,-5 0 1,0 0-1,3 0-129,2 0 0,3-3 0,-1-2 0,1-3-192,0 3 1,0 0-1,0-1 393,0-2 0,-1-10 0,1 5 0</inkml:trace>
  <inkml:trace contextRef="#ctx0" brushRef="#br0" timeOffset="1389">1884 525 7569,'-8'15'12,"0"1"0,2-10 0,14 2 100,8-6 0,5-2 0,3 0 0,0 0-225,0 0 1,2 0 0,4-2 0,4-4-169,3-2 0,-8-8 1,3 6 280,-6-3 0,9 7 0,2-4 0</inkml:trace>
  <inkml:trace contextRef="#ctx0" brushRef="#br0" timeOffset="1967">2885 0 7549,'-24'0'-31,"11"3"1,5 5 218,5 8 0,3 7 0,0 9 0,0 8 18,0 5 0,0 13 0,0 6 0,0 5-301,0 2 0,0 9 0,0-1 0,0-2 14,0-3 0,0-5 0,0-8 0,0-14-85,0-12 0,0-9-1327,0-2 943,0-11 488,0-13 0,0-13 62,0-11 0,0 1 0,0-1 0</inkml:trace>
  <inkml:trace contextRef="#ctx0" brushRef="#br0" timeOffset="2176">2694 215 7531,'0'23'-44,"0"1"1,0 0 0,0 0 0,3 2 348,5 6 0,2-5 0,9 5 0,-3-9-250,2-7 0,3 3 1,3-9-1,0 1-140,0 0 0,0-3 1,0-8-405,-1 0 0,-1 2 0,-4 3 489,-2 3 0,-11 11 0,6-6 0</inkml:trace>
  <inkml:trace contextRef="#ctx0" brushRef="#br0" timeOffset="2352">2599 763 7569,'-21'3'965,"2"2"-795,3 3 0,24-11 0,8-15 0,18-9-209,11-5 0,6-13 1,2 0-1,5-10-704,3-6 0,2 8 743,9-3 0,-11-5 0,-3 0 0</inkml:trace>
  <inkml:trace contextRef="#ctx0" brushRef="#br0" timeOffset="123871">549 1645 10157,'0'-13'-85,"0"2"0,0 14 0,0 5 4,0 7 1,0 9 0,0 8 0,0 8-10,0 5 0,0 16 1,0 8-1,0 10 47,0 6 1,-8 10 0,4-43-1,0-1 1,1 0 0,1-1-96,-1 48 0,-5-13 0,0-6 1,0-5-27,-2-2 0,7-3 0,-5-8 0,5-11-375,3-8 0,0-12 539,0 1 0,-10-4 0,-4-3 0</inkml:trace>
  <inkml:trace contextRef="#ctx0" brushRef="#br0" timeOffset="124135">620 1931 7569,'3'13'83,"5"-5"1,-3-5-1,11-3 1,3 0-102,2 0 0,3-3 1,-1-5-1,4-8-41,5-5 1,-3-3 0,11 0 0,-1 1-106,-2-1 1,-2 10-1,-11 6 164,0 6 0,-1 2 0,1 0 0</inkml:trace>
  <inkml:trace contextRef="#ctx0" brushRef="#br0" timeOffset="124329">644 2312 7569,'24'0'-111,"0"0"1,8-8 0,2-2 0,3-4-1,5-4 1,4-3 164,1-3 0,-7 5-54,0-4 0,-1 4 0,9-15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8T06:37:44.8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308 1023 7569,'-48'0'0,"0"0"-106,1 0 0,2 0 29,5 0 0,13 3 1,12 2-1,-1 6 166,2 2 0,6-8-120,16 3 1,-2-2-1,10-1 1,5 5 72,8 4 1,0-9 0,11 3 0,2-5-82,3-3 1,3 0 0,0-3-1,2-5 19,5-8 0,-2-8 1,8-5-185,-2-3 176,-4-10 1,-7 13-1,-3-11 1,-5 0-17,-9 3 1,-12-8 0,-6 6 0,-2-4 13,-6 3 1,-13-5-1,-8 6 1,-8-6 14,-7-3 1,-6 0-1,-11 1 1,0-4 19,1-4 0,-4 12 0,1-4 0,0 2 78,5 0 0,10 10 0,1 9 1,5 10 4,7 5 1,17 6 126,5 13 0,21 8 0,22 16-90,10 7-104,29 6 0,-33-12 0,2 0 0,10 2 1,3-1-1,2 2 0,0 0-119,4 1 0,1 0 0,-5-2 1,0 2-1,4 4 0,-2 0 0,-9-6 1,-2-2 26,-6-2 0,-1-1 0,0 2 0,-2 0 0,29 21 0,-11-8-19,-16-11 1,-13-10 0,-13-8 88,0-8 0,-13-5 1,-11-3-1,-14 0-72,-7 0 0,-13-8 0,-9-5 0,-10-6-50,-10-8 0,-6-2 0,-5 3 0,-6-3 89,-7-3 1,5 0-1,2 8 1,9 3 1,7 5 0,9 3 4,15 5 28,6 5 0,28-7 0,12 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25CEE83-8A2A-48C4-91B1-F00C976E2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4365625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196975"/>
            <a:ext cx="7772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6AE96-43E9-4D4A-B7B7-8F9A2F2ADE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5.png"/><Relationship Id="rId19" Type="http://schemas.openxmlformats.org/officeDocument/2006/relationships/customXml" Target="../ink/ink9.xml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16.xml"/><Relationship Id="rId18" Type="http://schemas.openxmlformats.org/officeDocument/2006/relationships/image" Target="../media/image37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34.png"/><Relationship Id="rId17" Type="http://schemas.openxmlformats.org/officeDocument/2006/relationships/customXml" Target="../ink/ink18.xml"/><Relationship Id="rId2" Type="http://schemas.openxmlformats.org/officeDocument/2006/relationships/image" Target="../media/image29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14.xml"/><Relationship Id="rId1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39.png"/><Relationship Id="rId4" Type="http://schemas.openxmlformats.org/officeDocument/2006/relationships/customXml" Target="../ink/ink20.xm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第五章 自底向上的分析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C364-6818-43C5-A0A9-3A9B4DD5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>
                <a:latin typeface="宋体" panose="02010600030101010101" pitchFamily="2" charset="-122"/>
              </a:rPr>
              <a:t>几个概念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668" y="1340768"/>
                <a:ext cx="8062664" cy="4937794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  <a:tabLst>
                    <a:tab pos="1158875" algn="l"/>
                  </a:tabLst>
                </a:pPr>
                <a:r>
                  <a:rPr lang="zh-CN" altLang="en-US" sz="2400" noProof="1">
                    <a:latin typeface="宋体" panose="02010600030101010101" pitchFamily="2" charset="-122"/>
                  </a:rPr>
                  <a:t>定义：令</a:t>
                </a:r>
                <a14:m>
                  <m:oMath xmlns:m="http://schemas.openxmlformats.org/officeDocument/2006/math">
                    <m:r>
                      <a:rPr lang="en-US" altLang="zh-CN" sz="2400" b="1" i="1" noProof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2400" noProof="1">
                    <a:latin typeface="宋体" panose="02010600030101010101" pitchFamily="2" charset="-122"/>
                  </a:rPr>
                  <a:t>是一个文法，</a:t>
                </a:r>
                <a14:m>
                  <m:oMath xmlns:m="http://schemas.openxmlformats.org/officeDocument/2006/math">
                    <m:r>
                      <a:rPr lang="en-US" altLang="zh-CN" sz="2400" b="1" i="1" noProof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noProof="1">
                    <a:latin typeface="宋体" panose="02010600030101010101" pitchFamily="2" charset="-122"/>
                  </a:rPr>
                  <a:t>是文法的开始符号。</a:t>
                </a:r>
                <a:endParaRPr lang="en-US" altLang="zh-CN" sz="2400" noProof="1">
                  <a:latin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tabLst>
                    <a:tab pos="1158875" algn="l"/>
                  </a:tabLst>
                </a:pPr>
                <a:r>
                  <a:rPr lang="zh-CN" altLang="en-US" sz="2400" noProof="1">
                    <a:latin typeface="宋体" panose="02010600030101010101" pitchFamily="2" charset="-122"/>
                  </a:rPr>
                  <a:t>假定</a:t>
                </a:r>
                <a14:m>
                  <m:oMath xmlns:m="http://schemas.openxmlformats.org/officeDocument/2006/math">
                    <m:r>
                      <a:rPr lang="zh-CN" altLang="en-US" sz="2400" i="1" noProof="1" smtClean="0">
                        <a:latin typeface="Cambria Math" panose="02040503050406030204" pitchFamily="18" charset="0"/>
                      </a:rPr>
                      <m:t>𝜶𝜷𝜹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是文法</a:t>
                </a:r>
                <a14:m>
                  <m:oMath xmlns:m="http://schemas.openxmlformats.org/officeDocument/2006/math">
                    <m:r>
                      <a:rPr lang="en-US" altLang="zh-CN" sz="2400" i="1" noProof="1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的一个句型，如果有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</a:rPr>
                  <a:t>，</a:t>
                </a:r>
                <a:r>
                  <a:rPr kumimoji="1" lang="zh-CN" altLang="en-US" sz="2400" dirty="0">
                    <a:latin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400" i="1" noProof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</a:rPr>
                  <a:t>称是句型</a:t>
                </a:r>
                <a14:m>
                  <m:oMath xmlns:m="http://schemas.openxmlformats.org/officeDocument/2006/math">
                    <m:r>
                      <a:rPr lang="zh-CN" altLang="en-US" sz="2400" i="1" noProof="1">
                        <a:latin typeface="Cambria Math" panose="02040503050406030204" pitchFamily="18" charset="0"/>
                      </a:rPr>
                      <m:t>𝜶𝜷𝜹</m:t>
                    </m:r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</a:rPr>
                  <a:t>相对于非终结符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</a:rPr>
                  <a:t>的</a:t>
                </a:r>
                <a:r>
                  <a:rPr kumimoji="1" lang="zh-CN" altLang="en-US" sz="2400" dirty="0">
                    <a:solidFill>
                      <a:srgbClr val="FF3300"/>
                    </a:solidFill>
                    <a:latin typeface="宋体" panose="02010600030101010101" pitchFamily="2" charset="-122"/>
                  </a:rPr>
                  <a:t>短语</a:t>
                </a:r>
                <a:r>
                  <a:rPr kumimoji="1" lang="zh-CN" altLang="en-US" sz="2400" dirty="0">
                    <a:latin typeface="宋体" panose="02010600030101010101" pitchFamily="2" charset="-122"/>
                  </a:rPr>
                  <a:t>。</a:t>
                </a:r>
                <a:endParaRPr kumimoji="1" lang="en-US" altLang="zh-CN" sz="2400" dirty="0">
                  <a:latin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tabLst>
                    <a:tab pos="1158875" algn="l"/>
                  </a:tabLst>
                </a:pPr>
                <a:r>
                  <a:rPr kumimoji="1" lang="zh-CN" altLang="en-US" sz="2400" dirty="0">
                    <a:latin typeface="宋体" panose="02010600030101010101" pitchFamily="2" charset="-122"/>
                  </a:rPr>
                  <a:t>如果有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groupChr>
                      <m:groupChrPr>
                        <m:chr m:val="⇒"/>
                        <m:vertJc m:val="bot"/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kumimoji="1" lang="zh-CN" altLang="en-US" sz="24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en-US" altLang="zh-CN" sz="2400" dirty="0">
                    <a:latin typeface="宋体" panose="02010600030101010101" pitchFamily="2" charset="-122"/>
                  </a:rPr>
                  <a:t>,</a:t>
                </a:r>
                <a:r>
                  <a:rPr kumimoji="1" lang="zh-CN" altLang="en-US" sz="2400" dirty="0">
                    <a:latin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zh-CN" altLang="en-US" sz="2400" i="1" noProof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</a:rPr>
                  <a:t>是句型</a:t>
                </a:r>
                <a14:m>
                  <m:oMath xmlns:m="http://schemas.openxmlformats.org/officeDocument/2006/math">
                    <m:r>
                      <a:rPr lang="zh-CN" altLang="en-US" sz="2400" i="1" noProof="1">
                        <a:latin typeface="Cambria Math" panose="02040503050406030204" pitchFamily="18" charset="0"/>
                      </a:rPr>
                      <m:t>𝜶𝜷𝜹</m:t>
                    </m:r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</a:rPr>
                  <a:t>相对于规则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zh-CN" altLang="en-US" sz="2400" dirty="0">
                    <a:latin typeface="宋体" panose="02010600030101010101" pitchFamily="2" charset="-122"/>
                  </a:rPr>
                  <a:t>的</a:t>
                </a:r>
                <a:r>
                  <a:rPr kumimoji="1" lang="zh-CN" altLang="en-US" sz="2400" dirty="0">
                    <a:solidFill>
                      <a:srgbClr val="FF3300"/>
                    </a:solidFill>
                    <a:latin typeface="宋体" panose="02010600030101010101" pitchFamily="2" charset="-122"/>
                  </a:rPr>
                  <a:t>直接短语</a:t>
                </a:r>
                <a:r>
                  <a:rPr kumimoji="1" lang="zh-CN" altLang="en-US" sz="2400" dirty="0">
                    <a:latin typeface="宋体" panose="02010600030101010101" pitchFamily="2" charset="-122"/>
                  </a:rPr>
                  <a:t>。</a:t>
                </a:r>
                <a:endParaRPr kumimoji="1" lang="en-US" altLang="zh-CN" sz="2400" dirty="0">
                  <a:latin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tabLst>
                    <a:tab pos="1158875" algn="l"/>
                  </a:tabLst>
                </a:pPr>
                <a:r>
                  <a:rPr kumimoji="1" lang="zh-CN" altLang="en-US" sz="2400" dirty="0">
                    <a:latin typeface="宋体" panose="02010600030101010101" pitchFamily="2" charset="-122"/>
                  </a:rPr>
                  <a:t>一个句型的最左直接短语称为该句型的</a:t>
                </a:r>
                <a:r>
                  <a:rPr kumimoji="1" lang="zh-CN" altLang="en-US" sz="2400" dirty="0">
                    <a:solidFill>
                      <a:srgbClr val="FF3300"/>
                    </a:solidFill>
                    <a:latin typeface="宋体" panose="02010600030101010101" pitchFamily="2" charset="-122"/>
                  </a:rPr>
                  <a:t>句柄</a:t>
                </a:r>
                <a:r>
                  <a:rPr kumimoji="1" lang="zh-CN" altLang="en-US" sz="2400" dirty="0">
                    <a:latin typeface="宋体" panose="02010600030101010101" pitchFamily="2" charset="-122"/>
                  </a:rPr>
                  <a:t>。</a:t>
                </a:r>
                <a:endParaRPr kumimoji="1" lang="en-US" altLang="zh-CN" sz="2400" dirty="0">
                  <a:latin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tabLst>
                    <a:tab pos="1158875" algn="l"/>
                  </a:tabLst>
                </a:pPr>
                <a:r>
                  <a:rPr lang="zh-CN" altLang="en-US" sz="2400" noProof="1">
                    <a:solidFill>
                      <a:srgbClr val="FF0000"/>
                    </a:solidFill>
                  </a:rPr>
                  <a:t>句柄可以用来对句子进行归约，句柄就是可归约串</a:t>
                </a:r>
                <a:r>
                  <a:rPr lang="zh-CN" altLang="en-US" sz="2400" noProof="1"/>
                  <a:t>。</a:t>
                </a:r>
                <a:endParaRPr kumimoji="1" lang="en-US" altLang="zh-CN" sz="2400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tabLst>
                    <a:tab pos="1158875" algn="l"/>
                  </a:tabLst>
                </a:pPr>
                <a:endParaRPr kumimoji="1" lang="zh-CN" altLang="en-US" sz="2400" dirty="0">
                  <a:latin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tabLst>
                    <a:tab pos="1158875" algn="l"/>
                  </a:tabLst>
                </a:pPr>
                <a:endParaRPr lang="zh-CN" altLang="en-US" sz="2400" dirty="0">
                  <a:latin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tabLst>
                    <a:tab pos="1158875" algn="l"/>
                  </a:tabLst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668" y="1340768"/>
                <a:ext cx="8062664" cy="4937794"/>
              </a:xfrm>
              <a:blipFill>
                <a:blip r:embed="rId2"/>
                <a:stretch>
                  <a:fillRect l="-904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9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8209534" cy="563562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7" y="1340768"/>
            <a:ext cx="4831004" cy="266429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试找出句子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abbcde</a:t>
            </a:r>
            <a:r>
              <a:rPr lang="zh-CN" altLang="en-US" dirty="0">
                <a:latin typeface="宋体" panose="02010600030101010101" pitchFamily="2" charset="-122"/>
              </a:rPr>
              <a:t>的短语，直接短语和句柄。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         	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S 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aAcBe</a:t>
            </a:r>
            <a:endParaRPr lang="en-US" altLang="zh-CN" dirty="0"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     	A  b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     	A  Ab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     	B  d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2">
                <a:extLst>
                  <a:ext uri="{FF2B5EF4-FFF2-40B4-BE49-F238E27FC236}">
                    <a16:creationId xmlns:a16="http://schemas.microsoft.com/office/drawing/2014/main" id="{4E56A537-CF51-4BC6-8345-7696FF62D99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4867" y="4291886"/>
                <a:ext cx="4829664" cy="21390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短语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	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直接短语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𝑨</m:t>
                    </m:r>
                    <m:groupChr>
                      <m:groupChrPr>
                        <m:chr m:val="⇒"/>
                        <m:vertJc m:val="bot"/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	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句柄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:r>
                  <a:rPr kumimoji="1" lang="zh-CN" altLang="en-US" sz="2400" dirty="0">
                    <a:latin typeface="宋体" panose="02010600030101010101" pitchFamily="2" charset="-122"/>
                  </a:rPr>
                  <a:t>最左直接短语 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内容占位符 2">
                <a:extLst>
                  <a:ext uri="{FF2B5EF4-FFF2-40B4-BE49-F238E27FC236}">
                    <a16:creationId xmlns:a16="http://schemas.microsoft.com/office/drawing/2014/main" id="{4E56A537-CF51-4BC6-8345-7696FF62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867" y="4291886"/>
                <a:ext cx="4829664" cy="2139076"/>
              </a:xfrm>
              <a:prstGeom prst="rect">
                <a:avLst/>
              </a:prstGeom>
              <a:blipFill>
                <a:blip r:embed="rId2"/>
                <a:stretch>
                  <a:fillRect l="-1378"/>
                </a:stretch>
              </a:blip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>
                <a:extLst>
                  <a:ext uri="{FF2B5EF4-FFF2-40B4-BE49-F238E27FC236}">
                    <a16:creationId xmlns:a16="http://schemas.microsoft.com/office/drawing/2014/main" id="{BFC2B440-A520-4D19-9E79-DDBEF53E3F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096" y="1340768"/>
                <a:ext cx="3383038" cy="26642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首要条件：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  =&gt;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aAcBe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=&gt;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aAcde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=&gt;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aAbcde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=&gt;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abbcde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Rectangle 3">
                <a:extLst>
                  <a:ext uri="{FF2B5EF4-FFF2-40B4-BE49-F238E27FC236}">
                    <a16:creationId xmlns:a16="http://schemas.microsoft.com/office/drawing/2014/main" id="{BFC2B440-A520-4D19-9E79-DDBEF53E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1340768"/>
                <a:ext cx="3383038" cy="2664296"/>
              </a:xfrm>
              <a:prstGeom prst="rect">
                <a:avLst/>
              </a:prstGeom>
              <a:blipFill>
                <a:blip r:embed="rId3"/>
                <a:stretch>
                  <a:fillRect l="-2500" t="-452"/>
                </a:stretch>
              </a:blip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2656C81D-9D79-4AA7-BF7D-22B4C7F8BC4F}"/>
              </a:ext>
            </a:extLst>
          </p:cNvPr>
          <p:cNvSpPr txBox="1">
            <a:spLocks/>
          </p:cNvSpPr>
          <p:nvPr/>
        </p:nvSpPr>
        <p:spPr bwMode="auto">
          <a:xfrm>
            <a:off x="5436096" y="4291886"/>
            <a:ext cx="3383038" cy="213907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abbcde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8657131-4E0F-4863-A222-001553AD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307" y="1100246"/>
            <a:ext cx="4889511" cy="5130991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在一个句型对应的分析树中：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以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某非终结符为根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子树的所有叶子节点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从左到右排列就是相对于该非终结符的一个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短语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如果对应的子树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只有两代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 则该短语就是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直接短语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最左子树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对应的短语就是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句柄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en-US" sz="24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CE4D89C-3A16-44A3-8774-F5306EEA88B8}"/>
              </a:ext>
            </a:extLst>
          </p:cNvPr>
          <p:cNvSpPr txBox="1">
            <a:spLocks/>
          </p:cNvSpPr>
          <p:nvPr/>
        </p:nvSpPr>
        <p:spPr bwMode="auto">
          <a:xfrm>
            <a:off x="186545" y="4653136"/>
            <a:ext cx="3528391" cy="172819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短语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abbcde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直接短语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kumimoji="1" lang="en-US" altLang="zh-CN" sz="2400" dirty="0"/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	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句柄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6706B5-087D-4924-988B-C7D8A634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4" y="1250337"/>
            <a:ext cx="3528391" cy="32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7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C364-6818-43C5-A0A9-3A9B4DD5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328591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  <a:tabLst>
                    <a:tab pos="1158875" algn="l"/>
                  </a:tabLst>
                </a:pPr>
                <a:r>
                  <a:rPr lang="zh-CN" altLang="en-US" dirty="0"/>
                  <a:t>已知文法</a:t>
                </a:r>
                <a:r>
                  <a:rPr lang="en-US" altLang="zh-CN" dirty="0"/>
                  <a:t>G(E)</a:t>
                </a:r>
                <a:r>
                  <a:rPr lang="zh-CN" altLang="en-US" dirty="0"/>
                  <a:t>： 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  <a:tabLst>
                    <a:tab pos="1158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𝑬𝑻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  <a:tabLst>
                    <a:tab pos="1158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  <a:tabLst>
                    <a:tab pos="1158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  <a:tabLst>
                    <a:tab pos="1158875" algn="l"/>
                  </a:tabLst>
                </a:pPr>
                <a:r>
                  <a:rPr lang="zh-CN" altLang="en-US" dirty="0"/>
                  <a:t>请问文法的句型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−−∗</m:t>
                    </m:r>
                  </m:oMath>
                </a14:m>
                <a:r>
                  <a:rPr lang="zh-CN" altLang="en-US" dirty="0"/>
                  <a:t>中的短语有</a:t>
                </a:r>
                <a:r>
                  <a:rPr lang="en-US" altLang="zh-CN" dirty="0"/>
                  <a:t>____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 ____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 ____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____</a:t>
                </a:r>
                <a:r>
                  <a:rPr lang="zh-CN" altLang="en-US" dirty="0"/>
                  <a:t>，直接短语有</a:t>
                </a:r>
                <a:r>
                  <a:rPr lang="en-US" altLang="zh-CN" dirty="0"/>
                  <a:t>____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____</a:t>
                </a:r>
                <a:r>
                  <a:rPr lang="zh-CN" altLang="en-US" dirty="0"/>
                  <a:t>，句柄是 </a:t>
                </a:r>
                <a:r>
                  <a:rPr lang="en-US" altLang="zh-CN" dirty="0"/>
                  <a:t>____</a:t>
                </a:r>
                <a:r>
                  <a:rPr lang="zh-CN" altLang="en-US" dirty="0"/>
                  <a:t>。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328591"/>
              </a:xfrm>
              <a:blipFill>
                <a:blip r:embed="rId2"/>
                <a:stretch>
                  <a:fillRect l="-1107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8">
                <a:extLst>
                  <a:ext uri="{FF2B5EF4-FFF2-40B4-BE49-F238E27FC236}">
                    <a16:creationId xmlns:a16="http://schemas.microsoft.com/office/drawing/2014/main" id="{4A503F3F-22EF-EA41-BEE4-A40A112A4AE4}"/>
                  </a:ext>
                </a:extLst>
              </p14:cNvPr>
              <p14:cNvContentPartPr/>
              <p14:nvPr/>
            </p14:nvContentPartPr>
            <p14:xfrm>
              <a:off x="6873461" y="3942472"/>
              <a:ext cx="292320" cy="522720"/>
            </p14:xfrm>
          </p:contentPart>
        </mc:Choice>
        <mc:Fallback>
          <p:pic>
            <p:nvPicPr>
              <p:cNvPr id="8" name="墨迹 8">
                <a:extLst>
                  <a:ext uri="{FF2B5EF4-FFF2-40B4-BE49-F238E27FC236}">
                    <a16:creationId xmlns:a16="http://schemas.microsoft.com/office/drawing/2014/main" id="{4A503F3F-22EF-EA41-BEE4-A40A112A4A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322" y="3926992"/>
                <a:ext cx="322958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71E5287-39A8-6D4B-BBC6-8FE2FBBF4F64}"/>
                  </a:ext>
                </a:extLst>
              </p14:cNvPr>
              <p14:cNvContentPartPr/>
              <p14:nvPr/>
            </p14:nvContentPartPr>
            <p14:xfrm>
              <a:off x="901061" y="4825192"/>
              <a:ext cx="77760" cy="3693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71E5287-39A8-6D4B-BBC6-8FE2FBBF4F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5581" y="4809712"/>
                <a:ext cx="1083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5E56596F-CA72-974F-94C7-C77420A18978}"/>
                  </a:ext>
                </a:extLst>
              </p14:cNvPr>
              <p14:cNvContentPartPr/>
              <p14:nvPr/>
            </p14:nvContentPartPr>
            <p14:xfrm>
              <a:off x="1021301" y="4782352"/>
              <a:ext cx="180720" cy="2628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5E56596F-CA72-974F-94C7-C77420A189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5821" y="4767232"/>
                <a:ext cx="2109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墨迹 22">
                <a:extLst>
                  <a:ext uri="{FF2B5EF4-FFF2-40B4-BE49-F238E27FC236}">
                    <a16:creationId xmlns:a16="http://schemas.microsoft.com/office/drawing/2014/main" id="{C17B24DB-03E5-1447-8A4F-E22EE4FA13D4}"/>
                  </a:ext>
                </a:extLst>
              </p14:cNvPr>
              <p14:cNvContentPartPr/>
              <p14:nvPr/>
            </p14:nvContentPartPr>
            <p14:xfrm>
              <a:off x="987821" y="4936792"/>
              <a:ext cx="419760" cy="26280"/>
            </p14:xfrm>
          </p:contentPart>
        </mc:Choice>
        <mc:Fallback>
          <p:pic>
            <p:nvPicPr>
              <p:cNvPr id="22" name="墨迹 22">
                <a:extLst>
                  <a:ext uri="{FF2B5EF4-FFF2-40B4-BE49-F238E27FC236}">
                    <a16:creationId xmlns:a16="http://schemas.microsoft.com/office/drawing/2014/main" id="{C17B24DB-03E5-1447-8A4F-E22EE4FA13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2701" y="4921672"/>
                <a:ext cx="4503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0" name="墨迹 50">
                <a:extLst>
                  <a:ext uri="{FF2B5EF4-FFF2-40B4-BE49-F238E27FC236}">
                    <a16:creationId xmlns:a16="http://schemas.microsoft.com/office/drawing/2014/main" id="{8096BD0E-C7CC-3D41-8695-4A15857BBC1C}"/>
                  </a:ext>
                </a:extLst>
              </p14:cNvPr>
              <p14:cNvContentPartPr/>
              <p14:nvPr/>
            </p14:nvContentPartPr>
            <p14:xfrm>
              <a:off x="2565701" y="4704232"/>
              <a:ext cx="789840" cy="532440"/>
            </p14:xfrm>
          </p:contentPart>
        </mc:Choice>
        <mc:Fallback>
          <p:pic>
            <p:nvPicPr>
              <p:cNvPr id="50" name="墨迹 50">
                <a:extLst>
                  <a:ext uri="{FF2B5EF4-FFF2-40B4-BE49-F238E27FC236}">
                    <a16:creationId xmlns:a16="http://schemas.microsoft.com/office/drawing/2014/main" id="{8096BD0E-C7CC-3D41-8695-4A15857BBC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50581" y="4689112"/>
                <a:ext cx="8204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5" name="墨迹 55">
                <a:extLst>
                  <a:ext uri="{FF2B5EF4-FFF2-40B4-BE49-F238E27FC236}">
                    <a16:creationId xmlns:a16="http://schemas.microsoft.com/office/drawing/2014/main" id="{4E55FC1E-B3A9-1244-8C42-3675E0727F7B}"/>
                  </a:ext>
                </a:extLst>
              </p14:cNvPr>
              <p14:cNvContentPartPr/>
              <p14:nvPr/>
            </p14:nvContentPartPr>
            <p14:xfrm>
              <a:off x="7225181" y="4619272"/>
              <a:ext cx="266400" cy="644040"/>
            </p14:xfrm>
          </p:contentPart>
        </mc:Choice>
        <mc:Fallback>
          <p:pic>
            <p:nvPicPr>
              <p:cNvPr id="55" name="墨迹 55">
                <a:extLst>
                  <a:ext uri="{FF2B5EF4-FFF2-40B4-BE49-F238E27FC236}">
                    <a16:creationId xmlns:a16="http://schemas.microsoft.com/office/drawing/2014/main" id="{4E55FC1E-B3A9-1244-8C42-3675E0727F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10061" y="4604152"/>
                <a:ext cx="29700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5" name="墨迹 66">
                <a:extLst>
                  <a:ext uri="{FF2B5EF4-FFF2-40B4-BE49-F238E27FC236}">
                    <a16:creationId xmlns:a16="http://schemas.microsoft.com/office/drawing/2014/main" id="{DF52DE1B-608C-984B-BDA9-EEB315A11C61}"/>
                  </a:ext>
                </a:extLst>
              </p14:cNvPr>
              <p14:cNvContentPartPr/>
              <p14:nvPr/>
            </p14:nvContentPartPr>
            <p14:xfrm>
              <a:off x="1201301" y="5365912"/>
              <a:ext cx="618120" cy="498240"/>
            </p14:xfrm>
          </p:contentPart>
        </mc:Choice>
        <mc:Fallback>
          <p:pic>
            <p:nvPicPr>
              <p:cNvPr id="65" name="墨迹 66">
                <a:extLst>
                  <a:ext uri="{FF2B5EF4-FFF2-40B4-BE49-F238E27FC236}">
                    <a16:creationId xmlns:a16="http://schemas.microsoft.com/office/drawing/2014/main" id="{DF52DE1B-608C-984B-BDA9-EEB315A11C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86181" y="5350792"/>
                <a:ext cx="64872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8" name="墨迹 68">
                <a:extLst>
                  <a:ext uri="{FF2B5EF4-FFF2-40B4-BE49-F238E27FC236}">
                    <a16:creationId xmlns:a16="http://schemas.microsoft.com/office/drawing/2014/main" id="{14E904A0-9219-474A-B7E1-D9B131268D9D}"/>
                  </a:ext>
                </a:extLst>
              </p14:cNvPr>
              <p14:cNvContentPartPr/>
              <p14:nvPr/>
            </p14:nvContentPartPr>
            <p14:xfrm>
              <a:off x="3878621" y="4705312"/>
              <a:ext cx="1124640" cy="1124280"/>
            </p14:xfrm>
          </p:contentPart>
        </mc:Choice>
        <mc:Fallback>
          <p:pic>
            <p:nvPicPr>
              <p:cNvPr id="68" name="墨迹 68">
                <a:extLst>
                  <a:ext uri="{FF2B5EF4-FFF2-40B4-BE49-F238E27FC236}">
                    <a16:creationId xmlns:a16="http://schemas.microsoft.com/office/drawing/2014/main" id="{14E904A0-9219-474A-B7E1-D9B131268D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63501" y="4689837"/>
                <a:ext cx="1154880" cy="1154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DC0D8510-2B1D-D44D-A5D0-F098787CE5FF}"/>
                  </a:ext>
                </a:extLst>
              </p14:cNvPr>
              <p14:cNvContentPartPr/>
              <p14:nvPr/>
            </p14:nvContentPartPr>
            <p14:xfrm>
              <a:off x="2661101" y="4645912"/>
              <a:ext cx="672480" cy="40284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DC0D8510-2B1D-D44D-A5D0-F098787CE5F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45981" y="4630792"/>
                <a:ext cx="70308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6" name="墨迹 76">
                <a:extLst>
                  <a:ext uri="{FF2B5EF4-FFF2-40B4-BE49-F238E27FC236}">
                    <a16:creationId xmlns:a16="http://schemas.microsoft.com/office/drawing/2014/main" id="{17A5E131-D8B9-5945-9659-8B1D20B736A9}"/>
                  </a:ext>
                </a:extLst>
              </p14:cNvPr>
              <p14:cNvContentPartPr/>
              <p14:nvPr/>
            </p14:nvContentPartPr>
            <p14:xfrm>
              <a:off x="1986101" y="4610632"/>
              <a:ext cx="571320" cy="644040"/>
            </p14:xfrm>
          </p:contentPart>
        </mc:Choice>
        <mc:Fallback>
          <p:pic>
            <p:nvPicPr>
              <p:cNvPr id="76" name="墨迹 76">
                <a:extLst>
                  <a:ext uri="{FF2B5EF4-FFF2-40B4-BE49-F238E27FC236}">
                    <a16:creationId xmlns:a16="http://schemas.microsoft.com/office/drawing/2014/main" id="{17A5E131-D8B9-5945-9659-8B1D20B736A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70621" y="4595512"/>
                <a:ext cx="601920" cy="6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25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4536504" cy="2664296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 sz="2400" dirty="0"/>
                  <a:t>可用句柄来对句型进行归约 </a:t>
                </a:r>
                <a:endParaRPr lang="en-US" altLang="zh-CN" sz="2400" dirty="0"/>
              </a:p>
              <a:p>
                <a:pPr lvl="1"/>
                <a:r>
                  <a:rPr lang="en-US" altLang="zh-CN" sz="2400" dirty="0" err="1"/>
                  <a:t>a</a:t>
                </a:r>
                <a:r>
                  <a:rPr lang="en-US" altLang="zh-CN" sz="2400" u="sng" dirty="0" err="1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400" dirty="0" err="1"/>
                  <a:t>bcde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𝒃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楷体_GB2312" pitchFamily="49" charset="-122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CN" sz="2400" dirty="0" err="1"/>
                  <a:t>a</a:t>
                </a:r>
                <a:r>
                  <a:rPr lang="en-US" altLang="zh-CN" sz="2400" u="sng" dirty="0" err="1">
                    <a:solidFill>
                      <a:srgbClr val="FF0000"/>
                    </a:solidFill>
                  </a:rPr>
                  <a:t>Ab</a:t>
                </a:r>
                <a:r>
                  <a:rPr lang="en-US" altLang="zh-CN" sz="2400" dirty="0" err="1"/>
                  <a:t>cde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𝑨𝒃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altLang="zh-CN" sz="2400" dirty="0"/>
              </a:p>
              <a:p>
                <a:pPr lvl="1"/>
                <a:r>
                  <a:rPr lang="en-US" altLang="zh-CN" sz="2400" dirty="0"/>
                  <a:t>aAc</a:t>
                </a:r>
                <a:r>
                  <a:rPr lang="en-US" altLang="zh-CN" sz="2400" u="sng" dirty="0">
                    <a:solidFill>
                      <a:srgbClr val="FF0000"/>
                    </a:solidFill>
                  </a:rPr>
                  <a:t>d</a:t>
                </a:r>
                <a:r>
                  <a:rPr lang="en-US" altLang="zh-CN" sz="2400" dirty="0"/>
                  <a:t>e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altLang="zh-CN" sz="2400" dirty="0"/>
              </a:p>
              <a:p>
                <a:pPr lvl="1"/>
                <a:r>
                  <a:rPr lang="en-US" altLang="zh-CN" sz="2400" u="sng" dirty="0" err="1">
                    <a:solidFill>
                      <a:srgbClr val="FF0000"/>
                    </a:solidFill>
                  </a:rPr>
                  <a:t>aAcBe</a:t>
                </a:r>
                <a:r>
                  <a:rPr lang="en-US" altLang="zh-CN" sz="2400" dirty="0"/>
                  <a:t>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𝒂𝑨𝒄𝑩𝒆</m:t>
                    </m:r>
                  </m:oMath>
                </a14:m>
                <a:endParaRPr lang="en-US" altLang="zh-CN" sz="2400" dirty="0"/>
              </a:p>
              <a:p>
                <a:pPr lvl="1"/>
                <a:r>
                  <a:rPr lang="en-US" altLang="zh-CN" sz="2400" dirty="0"/>
                  <a:t>S</a:t>
                </a:r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4536504" cy="2664296"/>
              </a:xfrm>
              <a:blipFill>
                <a:blip r:embed="rId2"/>
                <a:stretch>
                  <a:fillRect l="-1469" t="-1810" b="-4072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D8E1D98-E9FB-4D94-BBD6-A60DF0CF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301418"/>
            <a:ext cx="3096344" cy="1816522"/>
          </a:xfrm>
          <a:prstGeom prst="rect">
            <a:avLst/>
          </a:prstGeom>
          <a:ln w="28575">
            <a:solidFill>
              <a:srgbClr val="9999FF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28EEC3-C86C-4D1D-BE60-6C475C79B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47" y="4099595"/>
            <a:ext cx="3113641" cy="2399639"/>
          </a:xfrm>
          <a:prstGeom prst="rect">
            <a:avLst/>
          </a:prstGeom>
          <a:ln w="28575">
            <a:solidFill>
              <a:srgbClr val="9999FF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8D6FA6-04AC-4CE8-BB12-6D549BDA4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775" y="3276358"/>
            <a:ext cx="3113641" cy="1715759"/>
          </a:xfrm>
          <a:prstGeom prst="rect">
            <a:avLst/>
          </a:prstGeom>
          <a:ln w="28575">
            <a:solidFill>
              <a:srgbClr val="9999FF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E7ADB5-3B82-43E9-B4FC-6BA5AB197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775" y="5152517"/>
            <a:ext cx="3113641" cy="1341095"/>
          </a:xfrm>
          <a:prstGeom prst="rect">
            <a:avLst/>
          </a:prstGeom>
          <a:ln w="28575">
            <a:solidFill>
              <a:srgbClr val="9999FF"/>
            </a:solidFill>
          </a:ln>
        </p:spPr>
      </p:pic>
    </p:spTree>
    <p:extLst>
      <p:ext uri="{BB962C8B-B14F-4D97-AF65-F5344CB8AC3E}">
        <p14:creationId xmlns:p14="http://schemas.microsoft.com/office/powerpoint/2010/main" val="429355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C364-6818-43C5-A0A9-3A9B4DD5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1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把上例倒过来写，则得到： 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  =&gt;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aAcBe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=&gt;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aAcde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2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=&gt;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aAbcde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2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=&gt;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abbcde</a:t>
            </a:r>
            <a:endParaRPr lang="en-US" altLang="zh-CN" dirty="0"/>
          </a:p>
          <a:p>
            <a:pPr>
              <a:lnSpc>
                <a:spcPct val="150000"/>
              </a:lnSpc>
              <a:tabLst>
                <a:tab pos="1158875" algn="l"/>
              </a:tabLst>
            </a:pPr>
            <a:r>
              <a:rPr lang="zh-CN" altLang="en-US" dirty="0"/>
              <a:t>显然这是一个</a:t>
            </a:r>
            <a:r>
              <a:rPr lang="zh-CN" altLang="en-US" dirty="0">
                <a:solidFill>
                  <a:srgbClr val="FF0000"/>
                </a:solidFill>
              </a:rPr>
              <a:t>最右推导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  <a:tabLst>
                <a:tab pos="1158875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规范归约是一个最右推导的逆过程。</a:t>
            </a:r>
          </a:p>
          <a:p>
            <a:pPr>
              <a:lnSpc>
                <a:spcPct val="150000"/>
              </a:lnSpc>
              <a:tabLst>
                <a:tab pos="1158875" algn="l"/>
              </a:tabLst>
            </a:pPr>
            <a:r>
              <a:rPr lang="zh-CN" altLang="en-US" dirty="0"/>
              <a:t>由规范推导推出的句型称为</a:t>
            </a:r>
            <a:r>
              <a:rPr lang="zh-CN" altLang="en-US" dirty="0">
                <a:solidFill>
                  <a:srgbClr val="FF0000"/>
                </a:solidFill>
              </a:rPr>
              <a:t>规范句型</a:t>
            </a:r>
            <a:r>
              <a:rPr lang="zh-CN" altLang="en-US" dirty="0"/>
              <a:t>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LR(0)</a:t>
            </a:r>
            <a:r>
              <a:rPr lang="zh-CN" altLang="en-US" dirty="0"/>
              <a:t>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1520" y="1371735"/>
                <a:ext cx="8640960" cy="5042493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/>
                  <a:t>我们已经找到了可归约串，但是什么时候归约的问题还没有解决。在解决之前先引入一个新的辅助概念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LR(0)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项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LR(0)</a:t>
                </a:r>
                <a:r>
                  <a:rPr lang="zh-CN" altLang="en-US" sz="2400" dirty="0"/>
                  <a:t>项：在右侧带有区分位置的产生式选择项，使用“</a:t>
                </a:r>
                <a:r>
                  <a:rPr lang="en-US" altLang="zh-CN" sz="2400" dirty="0"/>
                  <a:t>·</a:t>
                </a:r>
                <a:r>
                  <a:rPr lang="zh-CN" altLang="en-US" sz="2400" dirty="0"/>
                  <a:t>”来表示这个区分位置， 可以出现在产生式右侧的任意位置。</a:t>
                </a: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/>
                  <a:t>比如：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𝜷𝜸</m:t>
                    </m:r>
                  </m:oMath>
                </a14:m>
                <a:r>
                  <a:rPr lang="zh-CN" altLang="en-US" sz="2400" dirty="0"/>
                  <a:t>的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LR(0)</a:t>
                </a:r>
                <a:r>
                  <a:rPr lang="zh-CN" altLang="en-US" sz="2400" dirty="0"/>
                  <a:t>项如下：</a:t>
                </a:r>
                <a:endParaRPr lang="en-US" altLang="zh-CN" sz="2400" dirty="0"/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𝜷𝜸</m:t>
                    </m:r>
                  </m:oMath>
                </a14:m>
                <a:endParaRPr lang="en-US" altLang="zh-CN" sz="2400" dirty="0"/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altLang="zh-CN" sz="2400" dirty="0"/>
              </a:p>
              <a:p>
                <a:pPr lvl="1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𝜷𝜸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71735"/>
                <a:ext cx="8640960" cy="5042493"/>
              </a:xfrm>
              <a:blipFill rotWithShape="0">
                <a:blip r:embed="rId2"/>
                <a:stretch>
                  <a:fillRect l="-773" r="-562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2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示例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8572" y="1340768"/>
                <a:ext cx="7990656" cy="5256584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Cambria Math" panose="02040503050406030204" pitchFamily="18" charset="0"/>
                  </a:rPr>
                  <a:t>考虑下面的文法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b="1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Cambria Math" panose="02040503050406030204" pitchFamily="18" charset="0"/>
                  </a:rPr>
                  <a:t>它含有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个产生式和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个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LR(0)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项：</a:t>
                </a:r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    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>
                    <a:ea typeface="Cambria Math" panose="02040503050406030204" pitchFamily="18" charset="0"/>
                  </a:rPr>
                  <a:t>  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572" y="1340768"/>
                <a:ext cx="7990656" cy="5256584"/>
              </a:xfrm>
              <a:blipFill rotWithShape="0">
                <a:blip r:embed="rId2"/>
                <a:stretch>
                  <a:fillRect l="-836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218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示例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8424936" cy="5256584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Cambria Math" panose="02040503050406030204" pitchFamily="18" charset="0"/>
                  </a:rPr>
                  <a:t>考虑下面的文法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en-US" altLang="zh-CN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400" b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+mn-ea"/>
                  </a:rPr>
                  <a:t>它的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LR(0)</a:t>
                </a:r>
                <a:r>
                  <a:rPr lang="zh-CN" altLang="en-US" sz="2400" dirty="0">
                    <a:latin typeface="+mn-ea"/>
                  </a:rPr>
                  <a:t>项如下：</a:t>
                </a:r>
                <a:endParaRPr lang="en-US" altLang="zh-CN" sz="24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    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>
                    <a:ea typeface="Cambria Math" panose="02040503050406030204" pitchFamily="18" charset="0"/>
                  </a:rPr>
                  <a:t>  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8424936" cy="5256584"/>
              </a:xfrm>
              <a:blipFill rotWithShape="0">
                <a:blip r:embed="rId2"/>
                <a:stretch>
                  <a:fillRect l="-865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34C7D2C3-C168-4689-A135-A28586D08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949646"/>
              </p:ext>
            </p:extLst>
          </p:nvPr>
        </p:nvGraphicFramePr>
        <p:xfrm>
          <a:off x="4355976" y="1459118"/>
          <a:ext cx="4320480" cy="2651760"/>
        </p:xfrm>
        <a:graphic>
          <a:graphicData uri="http://schemas.openxmlformats.org/drawingml/2006/table">
            <a:tbl>
              <a:tblPr/>
              <a:tblGrid>
                <a:gridCol w="407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7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1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1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$E+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E+n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n+n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+n$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n$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E→n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E→E + 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E’→E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云形标注 20">
            <a:extLst>
              <a:ext uri="{FF2B5EF4-FFF2-40B4-BE49-F238E27FC236}">
                <a16:creationId xmlns:a16="http://schemas.microsoft.com/office/drawing/2014/main" id="{265C4BF9-818D-4BC8-B5EA-E8F2FD54F529}"/>
              </a:ext>
            </a:extLst>
          </p:cNvPr>
          <p:cNvSpPr/>
          <p:nvPr/>
        </p:nvSpPr>
        <p:spPr bwMode="auto">
          <a:xfrm>
            <a:off x="5470376" y="4653136"/>
            <a:ext cx="2987824" cy="1421904"/>
          </a:xfrm>
          <a:prstGeom prst="cloudCallout">
            <a:avLst>
              <a:gd name="adj1" fmla="val -75306"/>
              <a:gd name="adj2" fmla="val -41791"/>
            </a:avLst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思考：</a:t>
            </a:r>
            <a:r>
              <a:rPr lang="en-US" altLang="zh-CN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·</a:t>
            </a:r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号到底标注了什么位置信息？</a:t>
            </a:r>
          </a:p>
        </p:txBody>
      </p:sp>
    </p:spTree>
    <p:extLst>
      <p:ext uri="{BB962C8B-B14F-4D97-AF65-F5344CB8AC3E}">
        <p14:creationId xmlns:p14="http://schemas.microsoft.com/office/powerpoint/2010/main" val="333181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1452" y="1340768"/>
                <a:ext cx="8064896" cy="5256584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     	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>
                    <a:ea typeface="Cambria Math" panose="02040503050406030204" pitchFamily="18" charset="0"/>
                  </a:rPr>
                  <a:t>  	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	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		</a:t>
                </a:r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452" y="1340768"/>
                <a:ext cx="8064896" cy="5256584"/>
              </a:xfr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LR(0)</a:t>
            </a:r>
            <a:r>
              <a:rPr lang="zh-CN" altLang="en-US" dirty="0"/>
              <a:t>项分类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5220072" y="1806150"/>
            <a:ext cx="1512168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归约项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220072" y="2814262"/>
            <a:ext cx="1512168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接受项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5220072" y="3913719"/>
            <a:ext cx="1512168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移进项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5220072" y="5013176"/>
            <a:ext cx="1512168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待归约项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2339752" y="1700808"/>
            <a:ext cx="2880320" cy="35283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2843808" y="3023288"/>
            <a:ext cx="2376264" cy="22779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2339752" y="2362878"/>
            <a:ext cx="2808312" cy="8210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2843808" y="2247038"/>
            <a:ext cx="2304256" cy="26221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 flipV="1">
            <a:off x="2267744" y="2362878"/>
            <a:ext cx="2880320" cy="37304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2843808" y="3544011"/>
            <a:ext cx="2304256" cy="6770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>
            <a:off x="2843808" y="4242589"/>
            <a:ext cx="2304256" cy="943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V="1">
            <a:off x="2339752" y="4425947"/>
            <a:ext cx="2808312" cy="10081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9962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自底向上的分析方法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5812"/>
            <a:ext cx="8568952" cy="525347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自底向上</a:t>
            </a:r>
            <a:r>
              <a:rPr lang="zh-CN" altLang="en-US" sz="2400" dirty="0"/>
              <a:t>的分析方法</a:t>
            </a:r>
            <a:r>
              <a:rPr lang="en-US" altLang="zh-CN" sz="2400" dirty="0"/>
              <a:t>(bottom-up parser)</a:t>
            </a:r>
            <a:r>
              <a:rPr lang="zh-CN" altLang="en-US" sz="2400" dirty="0"/>
              <a:t>分析过程对应着</a:t>
            </a:r>
            <a:r>
              <a:rPr lang="zh-CN" altLang="en-US" sz="2400" dirty="0">
                <a:solidFill>
                  <a:srgbClr val="FF0000"/>
                </a:solidFill>
              </a:rPr>
              <a:t>最右推导</a:t>
            </a:r>
            <a:r>
              <a:rPr lang="zh-CN" altLang="en-US" sz="2400" dirty="0"/>
              <a:t>，也称为</a:t>
            </a:r>
            <a:r>
              <a:rPr lang="zh-CN" altLang="en-US" sz="2400" dirty="0">
                <a:solidFill>
                  <a:srgbClr val="FF0000"/>
                </a:solidFill>
              </a:rPr>
              <a:t>自下而上</a:t>
            </a:r>
            <a:r>
              <a:rPr lang="zh-CN" altLang="en-US" sz="2400" dirty="0"/>
              <a:t>的分析方法。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自底向上的分析方法</a:t>
            </a:r>
            <a:r>
              <a:rPr lang="zh-CN" altLang="en-US" sz="2400" dirty="0">
                <a:solidFill>
                  <a:srgbClr val="FF0000"/>
                </a:solidFill>
              </a:rPr>
              <a:t>从记号串开始</a:t>
            </a:r>
            <a:r>
              <a:rPr lang="zh-CN" altLang="en-US" sz="2400" dirty="0"/>
              <a:t>，使用产生式进行</a:t>
            </a:r>
            <a:r>
              <a:rPr lang="zh-CN" altLang="en-US" sz="2400" dirty="0">
                <a:solidFill>
                  <a:srgbClr val="FF0000"/>
                </a:solidFill>
              </a:rPr>
              <a:t>归约</a:t>
            </a:r>
            <a:r>
              <a:rPr lang="zh-CN" altLang="en-US" sz="2400" dirty="0"/>
              <a:t>，期望得到</a:t>
            </a:r>
            <a:r>
              <a:rPr lang="zh-CN" altLang="en-US" sz="2400" dirty="0">
                <a:solidFill>
                  <a:srgbClr val="FF0000"/>
                </a:solidFill>
              </a:rPr>
              <a:t>开始符号</a:t>
            </a:r>
            <a:r>
              <a:rPr lang="zh-CN" altLang="en-US" sz="2400" dirty="0"/>
              <a:t>，如果能归约到开始符号，那么这个记号串是该文法可以识别的句子。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自底向上的分析方法的处理能力比自顶而下的分析方法要强大，比如它能处理含有左递归的情况。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手工构造自底向上分析程序太复杂，但适合</a:t>
            </a:r>
            <a:r>
              <a:rPr lang="en-US" altLang="zh-CN" sz="2400" dirty="0" err="1"/>
              <a:t>Yacc</a:t>
            </a:r>
            <a:r>
              <a:rPr lang="zh-CN" altLang="en-US" sz="2400" dirty="0"/>
              <a:t>这样的程序来自动生成。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890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LR(0)</a:t>
            </a:r>
            <a:r>
              <a:rPr lang="zh-CN" altLang="en-US" dirty="0"/>
              <a:t>项的有限自动机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5428" y="1340768"/>
                <a:ext cx="8496944" cy="5112568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LR(0)</a:t>
                </a:r>
                <a:r>
                  <a:rPr lang="zh-CN" altLang="en-US" sz="2400" dirty="0"/>
                  <a:t>项可以作为一个保持有关分析栈和移进</a:t>
                </a:r>
                <a:r>
                  <a:rPr lang="en-US" altLang="zh-CN" sz="2400" dirty="0"/>
                  <a:t>-</a:t>
                </a:r>
                <a:r>
                  <a:rPr lang="zh-CN" altLang="en-US" sz="2400" dirty="0"/>
                  <a:t>归约分析过程的信息的有穷自动机的状态来使用。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若有项目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𝛄</m:t>
                    </m:r>
                  </m:oMath>
                </a14:m>
                <a:r>
                  <a:rPr lang="zh-CN" altLang="en-US" sz="2400" dirty="0"/>
                  <a:t>，且假设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𝛄</m:t>
                    </m:r>
                  </m:oMath>
                </a14:m>
                <a:r>
                  <a:rPr lang="zh-CN" altLang="en-US" sz="2400" dirty="0"/>
                  <a:t>以符号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/>
                  <a:t>开始，那么可以写作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如果是终结符</a:t>
                </a:r>
                <a:r>
                  <a:rPr lang="zh-CN" altLang="en-US" sz="2400" dirty="0"/>
                  <a:t>，那么可以在有限自动机建立如下变换，表示向栈内移进了一个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/>
                  <a:t>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428" y="1340768"/>
                <a:ext cx="8496944" cy="5112568"/>
              </a:xfrm>
              <a:blipFill rotWithShape="0">
                <a:blip r:embed="rId2"/>
                <a:stretch>
                  <a:fillRect l="-858" r="-786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475656" y="5013176"/>
            <a:ext cx="5760640" cy="648072"/>
            <a:chOff x="5760" y="1284"/>
            <a:chExt cx="4860" cy="78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760" y="1440"/>
              <a:ext cx="2160" cy="6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α·</a:t>
              </a:r>
              <a:r>
                <a:rPr kumimoji="0" lang="en-US" altLang="zh-CN" sz="2000" b="1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000" b="1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endParaRPr kumimoji="0" lang="en-US" altLang="zh-CN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7920" y="175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100" y="128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Oval 2"/>
            <p:cNvSpPr>
              <a:spLocks noChangeArrowheads="1"/>
            </p:cNvSpPr>
            <p:nvPr/>
          </p:nvSpPr>
          <p:spPr bwMode="auto">
            <a:xfrm>
              <a:off x="8460" y="1440"/>
              <a:ext cx="2160" cy="624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α</a:t>
              </a:r>
              <a:r>
                <a:rPr kumimoji="0" lang="en-US" altLang="zh-CN" sz="2000" b="1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X·</a:t>
              </a:r>
              <a:r>
                <a:rPr kumimoji="0" lang="en-US" altLang="zh-CN" sz="2000" b="1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endPara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840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LR(0)</a:t>
            </a:r>
            <a:r>
              <a:rPr lang="zh-CN" altLang="en-US" dirty="0"/>
              <a:t>项的有限自动机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5428" y="1340768"/>
                <a:ext cx="8496944" cy="5112568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若有项目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𝛄</m:t>
                    </m:r>
                  </m:oMath>
                </a14:m>
                <a:r>
                  <a:rPr lang="zh-CN" altLang="en-US" sz="2400" dirty="0"/>
                  <a:t>，且假设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𝛄</m:t>
                    </m:r>
                  </m:oMath>
                </a14:m>
                <a:r>
                  <a:rPr lang="zh-CN" altLang="en-US" sz="2400" dirty="0"/>
                  <a:t>以符号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/>
                  <a:t>开始，那么可以写作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如果是非终结符</a:t>
                </a:r>
                <a:r>
                  <a:rPr lang="zh-CN" altLang="en-US" sz="2400" dirty="0"/>
                  <a:t>，不可能直接移进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/>
                  <a:t>，这时可能发生的转换是对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/>
                  <a:t>的归约结束后，比如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2400" dirty="0"/>
                  <a:t>，在这个归约前一定会有对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2400" dirty="0"/>
                  <a:t>的识别，初始项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2400" dirty="0"/>
                  <a:t>代表了这个识别的开始，因此对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sz="2400" dirty="0"/>
                  <a:t>必须为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/>
                  <a:t>的每个产生式添加一个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2400" dirty="0"/>
                  <a:t>转换：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428" y="1340768"/>
                <a:ext cx="8496944" cy="5112568"/>
              </a:xfrm>
              <a:blipFill rotWithShape="0">
                <a:blip r:embed="rId2"/>
                <a:stretch>
                  <a:fillRect l="-858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475656" y="5013176"/>
            <a:ext cx="5760640" cy="648072"/>
            <a:chOff x="5760" y="1284"/>
            <a:chExt cx="4860" cy="78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760" y="1440"/>
              <a:ext cx="2160" cy="6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α·</a:t>
              </a:r>
              <a:r>
                <a:rPr kumimoji="0" lang="en-US" altLang="zh-CN" sz="2000" b="1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000" b="1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δ</a:t>
              </a:r>
              <a:endParaRPr kumimoji="0" lang="en-US" altLang="zh-CN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7920" y="175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3"/>
                <p:cNvSpPr>
                  <a:spLocks noChangeArrowheads="1"/>
                </p:cNvSpPr>
                <p:nvPr/>
              </p:nvSpPr>
              <p:spPr bwMode="auto">
                <a:xfrm>
                  <a:off x="8100" y="1284"/>
                  <a:ext cx="180" cy="31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algn="ctr" eaLnBrk="0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kumimoji="0" lang="en-US" altLang="zh-CN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00" y="1284"/>
                  <a:ext cx="180" cy="3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324" b="-17778"/>
                  </a:stretch>
                </a:blip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2"/>
                <p:cNvSpPr>
                  <a:spLocks noChangeArrowheads="1"/>
                </p:cNvSpPr>
                <p:nvPr/>
              </p:nvSpPr>
              <p:spPr bwMode="auto">
                <a:xfrm>
                  <a:off x="8460" y="1440"/>
                  <a:ext cx="2160" cy="624"/>
                </a:xfrm>
                <a:prstGeom prst="ellipse">
                  <a:avLst/>
                </a:prstGeom>
                <a:solidFill>
                  <a:srgbClr val="9999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algn="ctr" eaLnBrk="0" hangingPunct="0"/>
                  <a:r>
                    <a:rPr kumimoji="0" lang="en-US" altLang="zh-CN" sz="2000" b="1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 → ·</a:t>
                  </a:r>
                  <a14:m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a14:m>
                  <a:endParaRPr kumimoji="0" lang="en-US" altLang="zh-CN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Oval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60" y="1440"/>
                  <a:ext cx="2160" cy="62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b="-2299"/>
                  </a:stretch>
                </a:blip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2839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LR(0)</a:t>
            </a:r>
            <a:r>
              <a:rPr lang="zh-CN" altLang="en-US" dirty="0"/>
              <a:t>项的有限自动机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85428" y="1340768"/>
                <a:ext cx="8496944" cy="5112568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NFA</a:t>
                </a:r>
                <a:r>
                  <a:rPr lang="zh-CN" altLang="en-US" sz="2400" dirty="0"/>
                  <a:t>的初始状态应与分析过程的初始状态对应，此时栈是空的，而且将要识别一个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/>
                  <a:t>是文法的开始符号，因此由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/>
                  <a:t>的产生式构造的初始项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2400" dirty="0"/>
                  <a:t>都可以作为开始状态。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而满足这个条件的初始项可能不止一个，因此通常的做法是通过产生式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/>
                  <a:t>扩充文法，其中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/>
                  <a:t>是一个新的开始符号，那么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/>
                  <a:t>也成为</a:t>
                </a:r>
                <a:r>
                  <a:rPr lang="en-US" altLang="zh-CN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NFA</a:t>
                </a:r>
                <a:r>
                  <a:rPr lang="zh-CN" altLang="en-US" sz="2400" dirty="0"/>
                  <a:t>新的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开始状态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+mn-ea"/>
                    <a:cs typeface="Arial" panose="020B0604020202020204" pitchFamily="34" charset="0"/>
                  </a:rPr>
                  <a:t>这个</a:t>
                </a:r>
                <a:r>
                  <a:rPr lang="en-US" altLang="zh-CN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NFA</a:t>
                </a:r>
                <a:r>
                  <a:rPr lang="zh-CN" altLang="en-US" sz="2400" dirty="0">
                    <a:latin typeface="+mn-ea"/>
                    <a:cs typeface="Arial" panose="020B0604020202020204" pitchFamily="34" charset="0"/>
                  </a:rPr>
                  <a:t>并没有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  <a:cs typeface="Arial" panose="020B0604020202020204" pitchFamily="34" charset="0"/>
                  </a:rPr>
                  <a:t>结束状态</a:t>
                </a:r>
                <a:r>
                  <a:rPr lang="zh-CN" altLang="en-US" sz="2400" dirty="0">
                    <a:latin typeface="+mn-ea"/>
                    <a:cs typeface="Arial" panose="020B0604020202020204" pitchFamily="34" charset="0"/>
                  </a:rPr>
                  <a:t>。分析何时结束时由分析程序决定的。</a:t>
                </a: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428" y="1340768"/>
                <a:ext cx="8496944" cy="5112568"/>
              </a:xfrm>
              <a:blipFill rotWithShape="0">
                <a:blip r:embed="rId2"/>
                <a:stretch>
                  <a:fillRect l="-858" r="-786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108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443" y="1286290"/>
                <a:ext cx="8496944" cy="5311062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为下面文法构造</a:t>
                </a:r>
                <a:r>
                  <a:rPr lang="en-US" altLang="zh-CN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NFA 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443" y="1286290"/>
                <a:ext cx="8496944" cy="5311062"/>
              </a:xfrm>
              <a:blipFill rotWithShape="0">
                <a:blip r:embed="rId2"/>
                <a:stretch>
                  <a:fillRect l="-858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grpSp>
        <p:nvGrpSpPr>
          <p:cNvPr id="39" name="Group 54"/>
          <p:cNvGrpSpPr>
            <a:grpSpLocks/>
          </p:cNvGrpSpPr>
          <p:nvPr/>
        </p:nvGrpSpPr>
        <p:grpSpPr bwMode="auto">
          <a:xfrm>
            <a:off x="2627784" y="2708920"/>
            <a:ext cx="6079030" cy="3672408"/>
            <a:chOff x="1078" y="1596"/>
            <a:chExt cx="8462" cy="4708"/>
          </a:xfrm>
        </p:grpSpPr>
        <p:sp>
          <p:nvSpPr>
            <p:cNvPr id="40" name="Oval 86"/>
            <p:cNvSpPr>
              <a:spLocks noChangeArrowheads="1"/>
            </p:cNvSpPr>
            <p:nvPr/>
          </p:nvSpPr>
          <p:spPr bwMode="auto">
            <a:xfrm>
              <a:off x="1800" y="1752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S’ →·S</a:t>
              </a: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85"/>
            <p:cNvSpPr>
              <a:spLocks noChangeShapeType="1"/>
            </p:cNvSpPr>
            <p:nvPr/>
          </p:nvSpPr>
          <p:spPr bwMode="auto">
            <a:xfrm>
              <a:off x="3600" y="2064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2" name="Rectangle 84"/>
            <p:cNvSpPr>
              <a:spLocks noChangeArrowheads="1"/>
            </p:cNvSpPr>
            <p:nvPr/>
          </p:nvSpPr>
          <p:spPr bwMode="auto">
            <a:xfrm>
              <a:off x="3960" y="1596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Line 83"/>
            <p:cNvSpPr>
              <a:spLocks noChangeShapeType="1"/>
            </p:cNvSpPr>
            <p:nvPr/>
          </p:nvSpPr>
          <p:spPr bwMode="auto">
            <a:xfrm>
              <a:off x="1080" y="206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4" name="Oval 82"/>
            <p:cNvSpPr>
              <a:spLocks noChangeArrowheads="1"/>
            </p:cNvSpPr>
            <p:nvPr/>
          </p:nvSpPr>
          <p:spPr bwMode="auto">
            <a:xfrm>
              <a:off x="4680" y="1752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S’ →S·</a:t>
              </a:r>
              <a:endPara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Line 81"/>
            <p:cNvSpPr>
              <a:spLocks noChangeShapeType="1"/>
            </p:cNvSpPr>
            <p:nvPr/>
          </p:nvSpPr>
          <p:spPr bwMode="auto">
            <a:xfrm>
              <a:off x="2700" y="237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46" name="Rectangle 80"/>
            <p:cNvSpPr>
              <a:spLocks noChangeArrowheads="1"/>
            </p:cNvSpPr>
            <p:nvPr/>
          </p:nvSpPr>
          <p:spPr bwMode="auto">
            <a:xfrm>
              <a:off x="2340" y="2532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47" name="Oval 79"/>
            <p:cNvSpPr>
              <a:spLocks noChangeArrowheads="1"/>
            </p:cNvSpPr>
            <p:nvPr/>
          </p:nvSpPr>
          <p:spPr bwMode="auto">
            <a:xfrm>
              <a:off x="1800" y="3000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→·(S)S</a:t>
              </a: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Oval 78"/>
            <p:cNvSpPr>
              <a:spLocks noChangeArrowheads="1"/>
            </p:cNvSpPr>
            <p:nvPr/>
          </p:nvSpPr>
          <p:spPr bwMode="auto">
            <a:xfrm>
              <a:off x="4500" y="3312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</a:t>
              </a: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Line 77"/>
            <p:cNvSpPr>
              <a:spLocks noChangeShapeType="1"/>
            </p:cNvSpPr>
            <p:nvPr/>
          </p:nvSpPr>
          <p:spPr bwMode="auto">
            <a:xfrm>
              <a:off x="3060" y="2376"/>
              <a:ext cx="162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50" name="Rectangle 76"/>
            <p:cNvSpPr>
              <a:spLocks noChangeArrowheads="1"/>
            </p:cNvSpPr>
            <p:nvPr/>
          </p:nvSpPr>
          <p:spPr bwMode="auto">
            <a:xfrm>
              <a:off x="3600" y="2376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51" name="Oval 75"/>
            <p:cNvSpPr>
              <a:spLocks noChangeArrowheads="1"/>
            </p:cNvSpPr>
            <p:nvPr/>
          </p:nvSpPr>
          <p:spPr bwMode="auto">
            <a:xfrm>
              <a:off x="1800" y="4716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 (·S)S</a:t>
              </a: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Line 74"/>
            <p:cNvSpPr>
              <a:spLocks noChangeShapeType="1"/>
            </p:cNvSpPr>
            <p:nvPr/>
          </p:nvSpPr>
          <p:spPr bwMode="auto">
            <a:xfrm>
              <a:off x="2520" y="3624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53" name="Line 73"/>
            <p:cNvSpPr>
              <a:spLocks noChangeShapeType="1"/>
            </p:cNvSpPr>
            <p:nvPr/>
          </p:nvSpPr>
          <p:spPr bwMode="auto">
            <a:xfrm flipV="1">
              <a:off x="2880" y="3624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54" name="Rectangle 72"/>
            <p:cNvSpPr>
              <a:spLocks noChangeArrowheads="1"/>
            </p:cNvSpPr>
            <p:nvPr/>
          </p:nvSpPr>
          <p:spPr bwMode="auto">
            <a:xfrm>
              <a:off x="3060" y="3936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55" name="Rectangle 71"/>
            <p:cNvSpPr>
              <a:spLocks noChangeArrowheads="1"/>
            </p:cNvSpPr>
            <p:nvPr/>
          </p:nvSpPr>
          <p:spPr bwMode="auto">
            <a:xfrm>
              <a:off x="2160" y="3936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Line 70"/>
            <p:cNvSpPr>
              <a:spLocks noChangeShapeType="1"/>
            </p:cNvSpPr>
            <p:nvPr/>
          </p:nvSpPr>
          <p:spPr bwMode="auto">
            <a:xfrm flipV="1">
              <a:off x="3240" y="3780"/>
              <a:ext cx="144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57" name="Rectangle 69"/>
            <p:cNvSpPr>
              <a:spLocks noChangeArrowheads="1"/>
            </p:cNvSpPr>
            <p:nvPr/>
          </p:nvSpPr>
          <p:spPr bwMode="auto">
            <a:xfrm>
              <a:off x="3780" y="378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58" name="Oval 68"/>
            <p:cNvSpPr>
              <a:spLocks noChangeArrowheads="1"/>
            </p:cNvSpPr>
            <p:nvPr/>
          </p:nvSpPr>
          <p:spPr bwMode="auto">
            <a:xfrm>
              <a:off x="4500" y="4716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 (S·)S</a:t>
              </a: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Line 67"/>
            <p:cNvSpPr>
              <a:spLocks noChangeShapeType="1"/>
            </p:cNvSpPr>
            <p:nvPr/>
          </p:nvSpPr>
          <p:spPr bwMode="auto">
            <a:xfrm flipV="1">
              <a:off x="3600" y="502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960" y="4560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Oval 65"/>
            <p:cNvSpPr>
              <a:spLocks noChangeArrowheads="1"/>
            </p:cNvSpPr>
            <p:nvPr/>
          </p:nvSpPr>
          <p:spPr bwMode="auto">
            <a:xfrm>
              <a:off x="7740" y="4716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 (S)·S</a:t>
              </a: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Line 64"/>
            <p:cNvSpPr>
              <a:spLocks noChangeShapeType="1"/>
            </p:cNvSpPr>
            <p:nvPr/>
          </p:nvSpPr>
          <p:spPr bwMode="auto">
            <a:xfrm flipV="1">
              <a:off x="6300" y="5028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6840" y="4560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H="1" flipV="1">
              <a:off x="6120" y="3780"/>
              <a:ext cx="216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7200" y="378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66" name="Oval 60"/>
            <p:cNvSpPr>
              <a:spLocks noChangeArrowheads="1"/>
            </p:cNvSpPr>
            <p:nvPr/>
          </p:nvSpPr>
          <p:spPr bwMode="auto">
            <a:xfrm>
              <a:off x="7560" y="2532"/>
              <a:ext cx="198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 (S) S·</a:t>
              </a: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Line 59"/>
            <p:cNvSpPr>
              <a:spLocks noChangeShapeType="1"/>
            </p:cNvSpPr>
            <p:nvPr/>
          </p:nvSpPr>
          <p:spPr bwMode="auto">
            <a:xfrm flipV="1">
              <a:off x="8640" y="3156"/>
              <a:ext cx="0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68" name="Rectangle 58"/>
            <p:cNvSpPr>
              <a:spLocks noChangeArrowheads="1"/>
            </p:cNvSpPr>
            <p:nvPr/>
          </p:nvSpPr>
          <p:spPr bwMode="auto">
            <a:xfrm>
              <a:off x="8820" y="3780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Arc 57"/>
            <p:cNvSpPr>
              <a:spLocks/>
            </p:cNvSpPr>
            <p:nvPr/>
          </p:nvSpPr>
          <p:spPr bwMode="auto">
            <a:xfrm rot="5090164">
              <a:off x="3006" y="1397"/>
              <a:ext cx="2979" cy="6836"/>
            </a:xfrm>
            <a:custGeom>
              <a:avLst/>
              <a:gdLst>
                <a:gd name="G0" fmla="+- 14321 0 0"/>
                <a:gd name="G1" fmla="+- 17995 0 0"/>
                <a:gd name="G2" fmla="+- 21600 0 0"/>
                <a:gd name="T0" fmla="*/ 26268 w 35921"/>
                <a:gd name="T1" fmla="*/ 0 h 39595"/>
                <a:gd name="T2" fmla="*/ 0 w 35921"/>
                <a:gd name="T3" fmla="*/ 34165 h 39595"/>
                <a:gd name="T4" fmla="*/ 14321 w 35921"/>
                <a:gd name="T5" fmla="*/ 17995 h 39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921" h="39595" fill="none" extrusionOk="0">
                  <a:moveTo>
                    <a:pt x="26268" y="-1"/>
                  </a:moveTo>
                  <a:cubicBezTo>
                    <a:pt x="32297" y="4002"/>
                    <a:pt x="35921" y="10758"/>
                    <a:pt x="35921" y="17995"/>
                  </a:cubicBezTo>
                  <a:cubicBezTo>
                    <a:pt x="35921" y="29924"/>
                    <a:pt x="26250" y="39595"/>
                    <a:pt x="14321" y="39595"/>
                  </a:cubicBezTo>
                  <a:cubicBezTo>
                    <a:pt x="9044" y="39595"/>
                    <a:pt x="3950" y="37663"/>
                    <a:pt x="-1" y="34165"/>
                  </a:cubicBezTo>
                </a:path>
                <a:path w="35921" h="39595" stroke="0" extrusionOk="0">
                  <a:moveTo>
                    <a:pt x="26268" y="-1"/>
                  </a:moveTo>
                  <a:cubicBezTo>
                    <a:pt x="32297" y="4002"/>
                    <a:pt x="35921" y="10758"/>
                    <a:pt x="35921" y="17995"/>
                  </a:cubicBezTo>
                  <a:cubicBezTo>
                    <a:pt x="35921" y="29924"/>
                    <a:pt x="26250" y="39595"/>
                    <a:pt x="14321" y="39595"/>
                  </a:cubicBezTo>
                  <a:cubicBezTo>
                    <a:pt x="9044" y="39595"/>
                    <a:pt x="3950" y="37663"/>
                    <a:pt x="-1" y="34165"/>
                  </a:cubicBezTo>
                  <a:lnTo>
                    <a:pt x="14321" y="1799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  <p:sp>
          <p:nvSpPr>
            <p:cNvPr id="70" name="Rectangle 56"/>
            <p:cNvSpPr>
              <a:spLocks noChangeArrowheads="1"/>
            </p:cNvSpPr>
            <p:nvPr/>
          </p:nvSpPr>
          <p:spPr bwMode="auto">
            <a:xfrm>
              <a:off x="4320" y="5904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71" name="Line 55"/>
            <p:cNvSpPr>
              <a:spLocks noChangeShapeType="1"/>
            </p:cNvSpPr>
            <p:nvPr/>
          </p:nvSpPr>
          <p:spPr bwMode="auto">
            <a:xfrm flipV="1">
              <a:off x="1800" y="3468"/>
              <a:ext cx="18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53608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443" y="1286290"/>
                <a:ext cx="8496944" cy="5311062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为下面文法构造</a:t>
                </a:r>
                <a:r>
                  <a:rPr lang="en-US" altLang="zh-CN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NFA 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443" y="1286290"/>
                <a:ext cx="8496944" cy="5311062"/>
              </a:xfrm>
              <a:blipFill rotWithShape="0">
                <a:blip r:embed="rId2"/>
                <a:stretch>
                  <a:fillRect l="-858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1763688" y="2924944"/>
            <a:ext cx="6912768" cy="3456384"/>
            <a:chOff x="1800" y="1440"/>
            <a:chExt cx="8100" cy="3432"/>
          </a:xfrm>
        </p:grpSpPr>
        <p:sp>
          <p:nvSpPr>
            <p:cNvPr id="6" name="Oval 30"/>
            <p:cNvSpPr>
              <a:spLocks noChangeArrowheads="1"/>
            </p:cNvSpPr>
            <p:nvPr/>
          </p:nvSpPr>
          <p:spPr bwMode="auto">
            <a:xfrm>
              <a:off x="2520" y="1596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E’ →·E</a:t>
              </a:r>
              <a:endParaRPr kumimoji="0" lang="en-US" altLang="zh-CN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>
              <a:off x="4320" y="1908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b="1"/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4680" y="1440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0" lang="en-US" altLang="zh-CN" sz="1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>
              <a:off x="1800" y="190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b="1"/>
            </a:p>
          </p:txBody>
        </p:sp>
        <p:sp>
          <p:nvSpPr>
            <p:cNvPr id="10" name="Oval 26"/>
            <p:cNvSpPr>
              <a:spLocks noChangeArrowheads="1"/>
            </p:cNvSpPr>
            <p:nvPr/>
          </p:nvSpPr>
          <p:spPr bwMode="auto">
            <a:xfrm>
              <a:off x="5400" y="1596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E’ →E·</a:t>
              </a:r>
              <a:endParaRPr kumimoji="0" lang="en-US" altLang="zh-CN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3420" y="222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b="1"/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3060" y="2376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2520" y="2844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→·E+n</a:t>
              </a:r>
              <a:endParaRPr kumimoji="0" lang="en-US" altLang="zh-CN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Oval 22"/>
            <p:cNvSpPr>
              <a:spLocks noChangeArrowheads="1"/>
            </p:cNvSpPr>
            <p:nvPr/>
          </p:nvSpPr>
          <p:spPr bwMode="auto">
            <a:xfrm>
              <a:off x="5400" y="2844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→·n</a:t>
              </a:r>
              <a:endParaRPr kumimoji="0" lang="en-US" altLang="zh-CN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600" y="2220"/>
              <a:ext cx="198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b="1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4860" y="222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2520" y="4248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 E·+n</a:t>
              </a:r>
              <a:endParaRPr kumimoji="0" lang="en-US" altLang="zh-CN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420" y="3468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b="1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600" y="378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0" lang="en-US" altLang="zh-CN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4320" y="456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b="1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680" y="4092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kumimoji="0" lang="en-US" altLang="zh-CN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V="1">
              <a:off x="7200" y="456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b="1"/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7560" y="3936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en-US" altLang="zh-CN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4" name="Group 10"/>
            <p:cNvGrpSpPr>
              <a:grpSpLocks/>
            </p:cNvGrpSpPr>
            <p:nvPr/>
          </p:nvGrpSpPr>
          <p:grpSpPr bwMode="auto">
            <a:xfrm rot="-975721">
              <a:off x="2522" y="3201"/>
              <a:ext cx="545" cy="548"/>
              <a:chOff x="1750" y="3378"/>
              <a:chExt cx="6833" cy="2807"/>
            </a:xfrm>
          </p:grpSpPr>
          <p:sp>
            <p:nvSpPr>
              <p:cNvPr id="33" name="Arc 12"/>
              <p:cNvSpPr>
                <a:spLocks/>
              </p:cNvSpPr>
              <p:nvPr/>
            </p:nvSpPr>
            <p:spPr bwMode="auto">
              <a:xfrm rot="5356494">
                <a:off x="3866" y="1467"/>
                <a:ext cx="2602" cy="6833"/>
              </a:xfrm>
              <a:custGeom>
                <a:avLst/>
                <a:gdLst>
                  <a:gd name="G0" fmla="+- 14321 0 0"/>
                  <a:gd name="G1" fmla="+- 17995 0 0"/>
                  <a:gd name="G2" fmla="+- 21600 0 0"/>
                  <a:gd name="T0" fmla="*/ 26268 w 35921"/>
                  <a:gd name="T1" fmla="*/ 0 h 39595"/>
                  <a:gd name="T2" fmla="*/ 0 w 35921"/>
                  <a:gd name="T3" fmla="*/ 34165 h 39595"/>
                  <a:gd name="T4" fmla="*/ 14321 w 35921"/>
                  <a:gd name="T5" fmla="*/ 17995 h 39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921" h="39595" fill="none" extrusionOk="0">
                    <a:moveTo>
                      <a:pt x="26268" y="-1"/>
                    </a:moveTo>
                    <a:cubicBezTo>
                      <a:pt x="32297" y="4002"/>
                      <a:pt x="35921" y="10758"/>
                      <a:pt x="35921" y="17995"/>
                    </a:cubicBezTo>
                    <a:cubicBezTo>
                      <a:pt x="35921" y="29924"/>
                      <a:pt x="26250" y="39595"/>
                      <a:pt x="14321" y="39595"/>
                    </a:cubicBezTo>
                    <a:cubicBezTo>
                      <a:pt x="9044" y="39595"/>
                      <a:pt x="3950" y="37663"/>
                      <a:pt x="-1" y="34165"/>
                    </a:cubicBezTo>
                  </a:path>
                  <a:path w="35921" h="39595" stroke="0" extrusionOk="0">
                    <a:moveTo>
                      <a:pt x="26268" y="-1"/>
                    </a:moveTo>
                    <a:cubicBezTo>
                      <a:pt x="32297" y="4002"/>
                      <a:pt x="35921" y="10758"/>
                      <a:pt x="35921" y="17995"/>
                    </a:cubicBezTo>
                    <a:cubicBezTo>
                      <a:pt x="35921" y="29924"/>
                      <a:pt x="26250" y="39595"/>
                      <a:pt x="14321" y="39595"/>
                    </a:cubicBezTo>
                    <a:cubicBezTo>
                      <a:pt x="9044" y="39595"/>
                      <a:pt x="3950" y="37663"/>
                      <a:pt x="-1" y="34165"/>
                    </a:cubicBezTo>
                    <a:lnTo>
                      <a:pt x="14321" y="17995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1600" b="1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 flipV="1">
                <a:off x="2583" y="3378"/>
                <a:ext cx="1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1600" b="1"/>
              </a:p>
            </p:txBody>
          </p:sp>
        </p:grp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4320" y="3156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b="1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4320" y="268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7200" y="315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b="1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380" y="268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en-US" altLang="zh-CN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8100" y="2844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→n·</a:t>
              </a:r>
              <a:endParaRPr kumimoji="0" lang="en-US" altLang="zh-CN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5400" y="4248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 E+·n</a:t>
              </a:r>
              <a:endParaRPr kumimoji="0" lang="en-US" altLang="zh-CN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Oval 3"/>
            <p:cNvSpPr>
              <a:spLocks noChangeArrowheads="1"/>
            </p:cNvSpPr>
            <p:nvPr/>
          </p:nvSpPr>
          <p:spPr bwMode="auto">
            <a:xfrm>
              <a:off x="8100" y="4248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 E+n·</a:t>
              </a:r>
              <a:endParaRPr kumimoji="0" lang="en-US" altLang="zh-CN" sz="16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"/>
            <p:cNvSpPr>
              <a:spLocks noChangeArrowheads="1"/>
            </p:cNvSpPr>
            <p:nvPr/>
          </p:nvSpPr>
          <p:spPr bwMode="auto">
            <a:xfrm>
              <a:off x="2160" y="3624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05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NFA</a:t>
            </a:r>
            <a:r>
              <a:rPr lang="zh-CN" altLang="en-US" dirty="0">
                <a:latin typeface="+mn-ea"/>
                <a:ea typeface="+mn-ea"/>
                <a:cs typeface="Arial" panose="020B0604020202020204" pitchFamily="34" charset="0"/>
              </a:rPr>
              <a:t>确定化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496944" cy="504249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为了完成分析，需要对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NFA</a:t>
            </a:r>
            <a:r>
              <a:rPr lang="zh-CN" altLang="en-US" dirty="0"/>
              <a:t>使用子集法进行确定化成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DFA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90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286290"/>
                <a:ext cx="8784976" cy="5311062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为下面文法构造</a:t>
                </a:r>
                <a:r>
                  <a:rPr lang="en-US" altLang="zh-CN" sz="2400" dirty="0"/>
                  <a:t>D</a:t>
                </a:r>
                <a:r>
                  <a:rPr lang="en-US" altLang="zh-CN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FA 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286290"/>
                <a:ext cx="8784976" cy="5311062"/>
              </a:xfrm>
              <a:blipFill rotWithShape="0">
                <a:blip r:embed="rId2"/>
                <a:stretch>
                  <a:fillRect l="-760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grpSp>
        <p:nvGrpSpPr>
          <p:cNvPr id="39" name="Group 54"/>
          <p:cNvGrpSpPr>
            <a:grpSpLocks/>
          </p:cNvGrpSpPr>
          <p:nvPr/>
        </p:nvGrpSpPr>
        <p:grpSpPr bwMode="auto">
          <a:xfrm>
            <a:off x="3825658" y="1443922"/>
            <a:ext cx="4922806" cy="2473291"/>
            <a:chOff x="1078" y="1596"/>
            <a:chExt cx="8462" cy="4708"/>
          </a:xfrm>
        </p:grpSpPr>
        <p:sp>
          <p:nvSpPr>
            <p:cNvPr id="40" name="Oval 86"/>
            <p:cNvSpPr>
              <a:spLocks noChangeArrowheads="1"/>
            </p:cNvSpPr>
            <p:nvPr/>
          </p:nvSpPr>
          <p:spPr bwMode="auto">
            <a:xfrm>
              <a:off x="1800" y="1752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S’ →·S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85"/>
            <p:cNvSpPr>
              <a:spLocks noChangeShapeType="1"/>
            </p:cNvSpPr>
            <p:nvPr/>
          </p:nvSpPr>
          <p:spPr bwMode="auto">
            <a:xfrm>
              <a:off x="3600" y="2064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2" name="Rectangle 84"/>
            <p:cNvSpPr>
              <a:spLocks noChangeArrowheads="1"/>
            </p:cNvSpPr>
            <p:nvPr/>
          </p:nvSpPr>
          <p:spPr bwMode="auto">
            <a:xfrm>
              <a:off x="3960" y="1596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Line 83"/>
            <p:cNvSpPr>
              <a:spLocks noChangeShapeType="1"/>
            </p:cNvSpPr>
            <p:nvPr/>
          </p:nvSpPr>
          <p:spPr bwMode="auto">
            <a:xfrm>
              <a:off x="1080" y="206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4" name="Oval 82"/>
            <p:cNvSpPr>
              <a:spLocks noChangeArrowheads="1"/>
            </p:cNvSpPr>
            <p:nvPr/>
          </p:nvSpPr>
          <p:spPr bwMode="auto">
            <a:xfrm>
              <a:off x="4680" y="1752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S’ →S·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Line 81"/>
            <p:cNvSpPr>
              <a:spLocks noChangeShapeType="1"/>
            </p:cNvSpPr>
            <p:nvPr/>
          </p:nvSpPr>
          <p:spPr bwMode="auto">
            <a:xfrm>
              <a:off x="2700" y="237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6" name="Rectangle 80"/>
            <p:cNvSpPr>
              <a:spLocks noChangeArrowheads="1"/>
            </p:cNvSpPr>
            <p:nvPr/>
          </p:nvSpPr>
          <p:spPr bwMode="auto">
            <a:xfrm>
              <a:off x="2340" y="2532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47" name="Oval 79"/>
            <p:cNvSpPr>
              <a:spLocks noChangeArrowheads="1"/>
            </p:cNvSpPr>
            <p:nvPr/>
          </p:nvSpPr>
          <p:spPr bwMode="auto">
            <a:xfrm>
              <a:off x="1800" y="3000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→·(S)S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Oval 78"/>
            <p:cNvSpPr>
              <a:spLocks noChangeArrowheads="1"/>
            </p:cNvSpPr>
            <p:nvPr/>
          </p:nvSpPr>
          <p:spPr bwMode="auto">
            <a:xfrm>
              <a:off x="4500" y="3312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Line 77"/>
            <p:cNvSpPr>
              <a:spLocks noChangeShapeType="1"/>
            </p:cNvSpPr>
            <p:nvPr/>
          </p:nvSpPr>
          <p:spPr bwMode="auto">
            <a:xfrm>
              <a:off x="3060" y="2376"/>
              <a:ext cx="162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0" name="Rectangle 76"/>
            <p:cNvSpPr>
              <a:spLocks noChangeArrowheads="1"/>
            </p:cNvSpPr>
            <p:nvPr/>
          </p:nvSpPr>
          <p:spPr bwMode="auto">
            <a:xfrm>
              <a:off x="3600" y="2376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51" name="Oval 75"/>
            <p:cNvSpPr>
              <a:spLocks noChangeArrowheads="1"/>
            </p:cNvSpPr>
            <p:nvPr/>
          </p:nvSpPr>
          <p:spPr bwMode="auto">
            <a:xfrm>
              <a:off x="1800" y="4716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 (·S)S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Line 74"/>
            <p:cNvSpPr>
              <a:spLocks noChangeShapeType="1"/>
            </p:cNvSpPr>
            <p:nvPr/>
          </p:nvSpPr>
          <p:spPr bwMode="auto">
            <a:xfrm>
              <a:off x="2520" y="3624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3" name="Line 73"/>
            <p:cNvSpPr>
              <a:spLocks noChangeShapeType="1"/>
            </p:cNvSpPr>
            <p:nvPr/>
          </p:nvSpPr>
          <p:spPr bwMode="auto">
            <a:xfrm flipV="1">
              <a:off x="2880" y="3624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4" name="Rectangle 72"/>
            <p:cNvSpPr>
              <a:spLocks noChangeArrowheads="1"/>
            </p:cNvSpPr>
            <p:nvPr/>
          </p:nvSpPr>
          <p:spPr bwMode="auto">
            <a:xfrm>
              <a:off x="3060" y="3936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55" name="Rectangle 71"/>
            <p:cNvSpPr>
              <a:spLocks noChangeArrowheads="1"/>
            </p:cNvSpPr>
            <p:nvPr/>
          </p:nvSpPr>
          <p:spPr bwMode="auto">
            <a:xfrm>
              <a:off x="2160" y="3936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Line 70"/>
            <p:cNvSpPr>
              <a:spLocks noChangeShapeType="1"/>
            </p:cNvSpPr>
            <p:nvPr/>
          </p:nvSpPr>
          <p:spPr bwMode="auto">
            <a:xfrm flipV="1">
              <a:off x="3240" y="3780"/>
              <a:ext cx="144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7" name="Rectangle 69"/>
            <p:cNvSpPr>
              <a:spLocks noChangeArrowheads="1"/>
            </p:cNvSpPr>
            <p:nvPr/>
          </p:nvSpPr>
          <p:spPr bwMode="auto">
            <a:xfrm>
              <a:off x="3780" y="378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58" name="Oval 68"/>
            <p:cNvSpPr>
              <a:spLocks noChangeArrowheads="1"/>
            </p:cNvSpPr>
            <p:nvPr/>
          </p:nvSpPr>
          <p:spPr bwMode="auto">
            <a:xfrm>
              <a:off x="4500" y="4716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 (S·)S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Line 67"/>
            <p:cNvSpPr>
              <a:spLocks noChangeShapeType="1"/>
            </p:cNvSpPr>
            <p:nvPr/>
          </p:nvSpPr>
          <p:spPr bwMode="auto">
            <a:xfrm flipV="1">
              <a:off x="3600" y="502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960" y="4560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Oval 65"/>
            <p:cNvSpPr>
              <a:spLocks noChangeArrowheads="1"/>
            </p:cNvSpPr>
            <p:nvPr/>
          </p:nvSpPr>
          <p:spPr bwMode="auto">
            <a:xfrm>
              <a:off x="7740" y="4716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 (S)·S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Line 64"/>
            <p:cNvSpPr>
              <a:spLocks noChangeShapeType="1"/>
            </p:cNvSpPr>
            <p:nvPr/>
          </p:nvSpPr>
          <p:spPr bwMode="auto">
            <a:xfrm flipV="1">
              <a:off x="6300" y="5028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6840" y="4560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H="1" flipV="1">
              <a:off x="6120" y="3780"/>
              <a:ext cx="216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7200" y="378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66" name="Oval 60"/>
            <p:cNvSpPr>
              <a:spLocks noChangeArrowheads="1"/>
            </p:cNvSpPr>
            <p:nvPr/>
          </p:nvSpPr>
          <p:spPr bwMode="auto">
            <a:xfrm>
              <a:off x="7560" y="2532"/>
              <a:ext cx="198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 (S) S·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Line 59"/>
            <p:cNvSpPr>
              <a:spLocks noChangeShapeType="1"/>
            </p:cNvSpPr>
            <p:nvPr/>
          </p:nvSpPr>
          <p:spPr bwMode="auto">
            <a:xfrm flipV="1">
              <a:off x="8640" y="3156"/>
              <a:ext cx="0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68" name="Rectangle 58"/>
            <p:cNvSpPr>
              <a:spLocks noChangeArrowheads="1"/>
            </p:cNvSpPr>
            <p:nvPr/>
          </p:nvSpPr>
          <p:spPr bwMode="auto">
            <a:xfrm>
              <a:off x="8820" y="3780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Arc 57"/>
            <p:cNvSpPr>
              <a:spLocks/>
            </p:cNvSpPr>
            <p:nvPr/>
          </p:nvSpPr>
          <p:spPr bwMode="auto">
            <a:xfrm rot="5090164">
              <a:off x="3006" y="1397"/>
              <a:ext cx="2979" cy="6836"/>
            </a:xfrm>
            <a:custGeom>
              <a:avLst/>
              <a:gdLst>
                <a:gd name="G0" fmla="+- 14321 0 0"/>
                <a:gd name="G1" fmla="+- 17995 0 0"/>
                <a:gd name="G2" fmla="+- 21600 0 0"/>
                <a:gd name="T0" fmla="*/ 26268 w 35921"/>
                <a:gd name="T1" fmla="*/ 0 h 39595"/>
                <a:gd name="T2" fmla="*/ 0 w 35921"/>
                <a:gd name="T3" fmla="*/ 34165 h 39595"/>
                <a:gd name="T4" fmla="*/ 14321 w 35921"/>
                <a:gd name="T5" fmla="*/ 17995 h 39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921" h="39595" fill="none" extrusionOk="0">
                  <a:moveTo>
                    <a:pt x="26268" y="-1"/>
                  </a:moveTo>
                  <a:cubicBezTo>
                    <a:pt x="32297" y="4002"/>
                    <a:pt x="35921" y="10758"/>
                    <a:pt x="35921" y="17995"/>
                  </a:cubicBezTo>
                  <a:cubicBezTo>
                    <a:pt x="35921" y="29924"/>
                    <a:pt x="26250" y="39595"/>
                    <a:pt x="14321" y="39595"/>
                  </a:cubicBezTo>
                  <a:cubicBezTo>
                    <a:pt x="9044" y="39595"/>
                    <a:pt x="3950" y="37663"/>
                    <a:pt x="-1" y="34165"/>
                  </a:cubicBezTo>
                </a:path>
                <a:path w="35921" h="39595" stroke="0" extrusionOk="0">
                  <a:moveTo>
                    <a:pt x="26268" y="-1"/>
                  </a:moveTo>
                  <a:cubicBezTo>
                    <a:pt x="32297" y="4002"/>
                    <a:pt x="35921" y="10758"/>
                    <a:pt x="35921" y="17995"/>
                  </a:cubicBezTo>
                  <a:cubicBezTo>
                    <a:pt x="35921" y="29924"/>
                    <a:pt x="26250" y="39595"/>
                    <a:pt x="14321" y="39595"/>
                  </a:cubicBezTo>
                  <a:cubicBezTo>
                    <a:pt x="9044" y="39595"/>
                    <a:pt x="3950" y="37663"/>
                    <a:pt x="-1" y="34165"/>
                  </a:cubicBezTo>
                  <a:lnTo>
                    <a:pt x="14321" y="1799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70" name="Rectangle 56"/>
            <p:cNvSpPr>
              <a:spLocks noChangeArrowheads="1"/>
            </p:cNvSpPr>
            <p:nvPr/>
          </p:nvSpPr>
          <p:spPr bwMode="auto">
            <a:xfrm>
              <a:off x="4320" y="5904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71" name="Line 55"/>
            <p:cNvSpPr>
              <a:spLocks noChangeShapeType="1"/>
            </p:cNvSpPr>
            <p:nvPr/>
          </p:nvSpPr>
          <p:spPr bwMode="auto">
            <a:xfrm flipV="1">
              <a:off x="1800" y="3468"/>
              <a:ext cx="18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</p:grp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-2519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739301" y="4065683"/>
            <a:ext cx="5600700" cy="2332152"/>
            <a:chOff x="2700" y="1908"/>
            <a:chExt cx="8820" cy="4836"/>
          </a:xfrm>
        </p:grpSpPr>
        <p:sp>
          <p:nvSpPr>
            <p:cNvPr id="6" name="AutoShape 35"/>
            <p:cNvSpPr>
              <a:spLocks noChangeArrowheads="1"/>
            </p:cNvSpPr>
            <p:nvPr/>
          </p:nvSpPr>
          <p:spPr bwMode="auto">
            <a:xfrm>
              <a:off x="3600" y="1908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3780" y="2064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S’ →·S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→·(S)S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Oval 33"/>
            <p:cNvSpPr>
              <a:spLocks noChangeArrowheads="1"/>
            </p:cNvSpPr>
            <p:nvPr/>
          </p:nvSpPr>
          <p:spPr bwMode="auto">
            <a:xfrm>
              <a:off x="5040" y="2688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2880" y="253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>
              <a:off x="5580" y="253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5940" y="206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AutoShape 29"/>
            <p:cNvSpPr>
              <a:spLocks noChangeArrowheads="1"/>
            </p:cNvSpPr>
            <p:nvPr/>
          </p:nvSpPr>
          <p:spPr bwMode="auto">
            <a:xfrm>
              <a:off x="6660" y="1908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6840" y="2064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S’ →S·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8100" y="222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>
              <a:off x="6660" y="3312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6840" y="3468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→(S·)S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8100" y="3624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AutoShape 23"/>
            <p:cNvSpPr>
              <a:spLocks noChangeArrowheads="1"/>
            </p:cNvSpPr>
            <p:nvPr/>
          </p:nvSpPr>
          <p:spPr bwMode="auto">
            <a:xfrm>
              <a:off x="3600" y="4092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780" y="4248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→(·S)S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→·(S)S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5040" y="4872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500" y="3312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120" y="502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5580" y="3780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5940" y="362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auto">
            <a:xfrm>
              <a:off x="6660" y="5340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840" y="5496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→(S) ·S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→·(S)S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/>
          </p:nvSpPr>
          <p:spPr bwMode="auto">
            <a:xfrm>
              <a:off x="8100" y="612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560" y="4248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7740" y="456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 flipH="1" flipV="1">
              <a:off x="5580" y="5028"/>
              <a:ext cx="108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>
              <a:off x="9540" y="5496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9720" y="5652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→(S)S·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0980" y="5808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>
              <a:off x="8640" y="596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9000" y="5496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4140" y="3624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4"/>
            <p:cNvSpPr>
              <a:spLocks noChangeShapeType="1"/>
            </p:cNvSpPr>
            <p:nvPr/>
          </p:nvSpPr>
          <p:spPr bwMode="auto">
            <a:xfrm>
              <a:off x="3420" y="4872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8" name="Arc 3"/>
            <p:cNvSpPr>
              <a:spLocks/>
            </p:cNvSpPr>
            <p:nvPr/>
          </p:nvSpPr>
          <p:spPr bwMode="auto">
            <a:xfrm>
              <a:off x="3060" y="4872"/>
              <a:ext cx="757" cy="7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7472 w 37472"/>
                <a:gd name="T1" fmla="*/ 36251 h 43200"/>
                <a:gd name="T2" fmla="*/ 21600 w 37472"/>
                <a:gd name="T3" fmla="*/ 0 h 43200"/>
                <a:gd name="T4" fmla="*/ 21600 w 3747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72" h="43200" fill="none" extrusionOk="0">
                  <a:moveTo>
                    <a:pt x="37471" y="36250"/>
                  </a:moveTo>
                  <a:cubicBezTo>
                    <a:pt x="33382" y="40680"/>
                    <a:pt x="27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37472" h="43200" stroke="0" extrusionOk="0">
                  <a:moveTo>
                    <a:pt x="37471" y="36250"/>
                  </a:moveTo>
                  <a:cubicBezTo>
                    <a:pt x="33382" y="40680"/>
                    <a:pt x="27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72" name="Rectangle 2"/>
            <p:cNvSpPr>
              <a:spLocks noChangeArrowheads="1"/>
            </p:cNvSpPr>
            <p:nvPr/>
          </p:nvSpPr>
          <p:spPr bwMode="auto">
            <a:xfrm>
              <a:off x="2700" y="534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443" y="1286290"/>
                <a:ext cx="8496944" cy="5311062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为下面文法构造</a:t>
                </a:r>
                <a:r>
                  <a:rPr lang="en-US" altLang="zh-CN" sz="2400" dirty="0"/>
                  <a:t>D</a:t>
                </a:r>
                <a:r>
                  <a:rPr lang="en-US" altLang="zh-CN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FA 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443" y="1286290"/>
                <a:ext cx="8496944" cy="5311062"/>
              </a:xfrm>
              <a:blipFill rotWithShape="0">
                <a:blip r:embed="rId2"/>
                <a:stretch>
                  <a:fillRect l="-858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4283968" y="1412776"/>
            <a:ext cx="4320480" cy="2376264"/>
            <a:chOff x="1800" y="1440"/>
            <a:chExt cx="8100" cy="3432"/>
          </a:xfrm>
        </p:grpSpPr>
        <p:sp>
          <p:nvSpPr>
            <p:cNvPr id="6" name="Oval 30"/>
            <p:cNvSpPr>
              <a:spLocks noChangeArrowheads="1"/>
            </p:cNvSpPr>
            <p:nvPr/>
          </p:nvSpPr>
          <p:spPr bwMode="auto">
            <a:xfrm>
              <a:off x="2520" y="1596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E’ →·E</a:t>
              </a:r>
              <a:endParaRPr kumimoji="0" lang="en-US" altLang="zh-CN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>
              <a:off x="4320" y="1908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200" b="1"/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4680" y="1440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0" lang="en-US" altLang="zh-CN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>
              <a:off x="1800" y="190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200" b="1"/>
            </a:p>
          </p:txBody>
        </p:sp>
        <p:sp>
          <p:nvSpPr>
            <p:cNvPr id="10" name="Oval 26"/>
            <p:cNvSpPr>
              <a:spLocks noChangeArrowheads="1"/>
            </p:cNvSpPr>
            <p:nvPr/>
          </p:nvSpPr>
          <p:spPr bwMode="auto">
            <a:xfrm>
              <a:off x="5400" y="1596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E’ →E·</a:t>
              </a:r>
              <a:endParaRPr kumimoji="0" lang="en-US" altLang="zh-CN" sz="12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3420" y="222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200" b="1"/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3060" y="2376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2520" y="2844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→·E+n</a:t>
              </a:r>
              <a:endParaRPr kumimoji="0" lang="en-US" altLang="zh-CN" sz="12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Oval 22"/>
            <p:cNvSpPr>
              <a:spLocks noChangeArrowheads="1"/>
            </p:cNvSpPr>
            <p:nvPr/>
          </p:nvSpPr>
          <p:spPr bwMode="auto">
            <a:xfrm>
              <a:off x="5400" y="2844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→·n</a:t>
              </a:r>
              <a:endParaRPr kumimoji="0" lang="en-US" altLang="zh-CN" sz="12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600" y="2220"/>
              <a:ext cx="198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200" b="1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4860" y="222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2520" y="4248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 E·+n</a:t>
              </a:r>
              <a:endParaRPr kumimoji="0" lang="en-US" altLang="zh-CN" sz="12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420" y="3468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200" b="1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600" y="378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0" lang="en-US" altLang="zh-CN" sz="12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4320" y="456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200" b="1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680" y="4092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kumimoji="0" lang="en-US" altLang="zh-CN" sz="12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V="1">
              <a:off x="7200" y="456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200" b="1"/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7560" y="3936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en-US" altLang="zh-CN" sz="12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4" name="Group 10"/>
            <p:cNvGrpSpPr>
              <a:grpSpLocks/>
            </p:cNvGrpSpPr>
            <p:nvPr/>
          </p:nvGrpSpPr>
          <p:grpSpPr bwMode="auto">
            <a:xfrm rot="-975721">
              <a:off x="2527" y="3167"/>
              <a:ext cx="545" cy="581"/>
              <a:chOff x="1872" y="3218"/>
              <a:chExt cx="6833" cy="2979"/>
            </a:xfrm>
          </p:grpSpPr>
          <p:sp>
            <p:nvSpPr>
              <p:cNvPr id="33" name="Arc 12"/>
              <p:cNvSpPr>
                <a:spLocks/>
              </p:cNvSpPr>
              <p:nvPr/>
            </p:nvSpPr>
            <p:spPr bwMode="auto">
              <a:xfrm rot="5090164">
                <a:off x="3799" y="1291"/>
                <a:ext cx="2979" cy="6833"/>
              </a:xfrm>
              <a:custGeom>
                <a:avLst/>
                <a:gdLst>
                  <a:gd name="G0" fmla="+- 14321 0 0"/>
                  <a:gd name="G1" fmla="+- 17995 0 0"/>
                  <a:gd name="G2" fmla="+- 21600 0 0"/>
                  <a:gd name="T0" fmla="*/ 26268 w 35921"/>
                  <a:gd name="T1" fmla="*/ 0 h 39595"/>
                  <a:gd name="T2" fmla="*/ 0 w 35921"/>
                  <a:gd name="T3" fmla="*/ 34165 h 39595"/>
                  <a:gd name="T4" fmla="*/ 14321 w 35921"/>
                  <a:gd name="T5" fmla="*/ 17995 h 39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921" h="39595" fill="none" extrusionOk="0">
                    <a:moveTo>
                      <a:pt x="26268" y="-1"/>
                    </a:moveTo>
                    <a:cubicBezTo>
                      <a:pt x="32297" y="4002"/>
                      <a:pt x="35921" y="10758"/>
                      <a:pt x="35921" y="17995"/>
                    </a:cubicBezTo>
                    <a:cubicBezTo>
                      <a:pt x="35921" y="29924"/>
                      <a:pt x="26250" y="39595"/>
                      <a:pt x="14321" y="39595"/>
                    </a:cubicBezTo>
                    <a:cubicBezTo>
                      <a:pt x="9044" y="39595"/>
                      <a:pt x="3950" y="37663"/>
                      <a:pt x="-1" y="34165"/>
                    </a:cubicBezTo>
                  </a:path>
                  <a:path w="35921" h="39595" stroke="0" extrusionOk="0">
                    <a:moveTo>
                      <a:pt x="26268" y="-1"/>
                    </a:moveTo>
                    <a:cubicBezTo>
                      <a:pt x="32297" y="4002"/>
                      <a:pt x="35921" y="10758"/>
                      <a:pt x="35921" y="17995"/>
                    </a:cubicBezTo>
                    <a:cubicBezTo>
                      <a:pt x="35921" y="29924"/>
                      <a:pt x="26250" y="39595"/>
                      <a:pt x="14321" y="39595"/>
                    </a:cubicBezTo>
                    <a:cubicBezTo>
                      <a:pt x="9044" y="39595"/>
                      <a:pt x="3950" y="37663"/>
                      <a:pt x="-1" y="34165"/>
                    </a:cubicBezTo>
                    <a:lnTo>
                      <a:pt x="14321" y="17995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1200" b="1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 flipV="1">
                <a:off x="2583" y="3378"/>
                <a:ext cx="1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1200" b="1"/>
              </a:p>
            </p:txBody>
          </p:sp>
        </p:grp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4320" y="3156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200" b="1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4320" y="268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7200" y="3156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200" b="1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380" y="268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en-US" altLang="zh-CN" sz="12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8100" y="2844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→n·</a:t>
              </a:r>
              <a:endParaRPr kumimoji="0" lang="en-US" altLang="zh-CN" sz="12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5400" y="4248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 E+·n</a:t>
              </a:r>
              <a:endParaRPr kumimoji="0" lang="en-US" altLang="zh-CN" sz="12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Oval 3"/>
            <p:cNvSpPr>
              <a:spLocks noChangeArrowheads="1"/>
            </p:cNvSpPr>
            <p:nvPr/>
          </p:nvSpPr>
          <p:spPr bwMode="auto">
            <a:xfrm>
              <a:off x="8100" y="4248"/>
              <a:ext cx="1800" cy="6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 E+n·</a:t>
              </a:r>
              <a:endParaRPr kumimoji="0" lang="en-US" altLang="zh-CN" sz="12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"/>
            <p:cNvSpPr>
              <a:spLocks noChangeArrowheads="1"/>
            </p:cNvSpPr>
            <p:nvPr/>
          </p:nvSpPr>
          <p:spPr bwMode="auto">
            <a:xfrm>
              <a:off x="2160" y="3624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5" name="Group 1"/>
          <p:cNvGrpSpPr>
            <a:grpSpLocks/>
          </p:cNvGrpSpPr>
          <p:nvPr/>
        </p:nvGrpSpPr>
        <p:grpSpPr bwMode="auto">
          <a:xfrm>
            <a:off x="609600" y="3976057"/>
            <a:ext cx="5257800" cy="2079625"/>
            <a:chOff x="2880" y="1908"/>
            <a:chExt cx="8280" cy="3276"/>
          </a:xfrm>
        </p:grpSpPr>
        <p:sp>
          <p:nvSpPr>
            <p:cNvPr id="36" name="AutoShape 25"/>
            <p:cNvSpPr>
              <a:spLocks noChangeArrowheads="1"/>
            </p:cNvSpPr>
            <p:nvPr/>
          </p:nvSpPr>
          <p:spPr bwMode="auto">
            <a:xfrm>
              <a:off x="3600" y="1908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3780" y="2064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E’ →·E</a:t>
              </a:r>
              <a:endPara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→·E+n</a:t>
              </a:r>
              <a:endPara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→·n</a:t>
              </a:r>
              <a:endPara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Oval 23"/>
            <p:cNvSpPr>
              <a:spLocks noChangeArrowheads="1"/>
            </p:cNvSpPr>
            <p:nvPr/>
          </p:nvSpPr>
          <p:spPr bwMode="auto">
            <a:xfrm>
              <a:off x="5040" y="2688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2880" y="253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>
              <a:off x="5580" y="253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5940" y="206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AutoShape 19"/>
            <p:cNvSpPr>
              <a:spLocks noChangeArrowheads="1"/>
            </p:cNvSpPr>
            <p:nvPr/>
          </p:nvSpPr>
          <p:spPr bwMode="auto">
            <a:xfrm>
              <a:off x="6660" y="1908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6840" y="2064"/>
              <a:ext cx="108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E’ →E·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→E·+n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8100" y="222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AutoShape 16"/>
            <p:cNvSpPr>
              <a:spLocks noChangeArrowheads="1"/>
            </p:cNvSpPr>
            <p:nvPr/>
          </p:nvSpPr>
          <p:spPr bwMode="auto">
            <a:xfrm>
              <a:off x="3600" y="4092"/>
              <a:ext cx="1980" cy="109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3780" y="4248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 n·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40" y="456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4500" y="3312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4140" y="346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7560" y="2844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7200" y="3156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AutoShape 9"/>
            <p:cNvSpPr>
              <a:spLocks noChangeArrowheads="1"/>
            </p:cNvSpPr>
            <p:nvPr/>
          </p:nvSpPr>
          <p:spPr bwMode="auto">
            <a:xfrm>
              <a:off x="6660" y="4092"/>
              <a:ext cx="1980" cy="109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6840" y="4248"/>
              <a:ext cx="12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 E+·n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8100" y="456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Line 6"/>
            <p:cNvSpPr>
              <a:spLocks noChangeShapeType="1"/>
            </p:cNvSpPr>
            <p:nvPr/>
          </p:nvSpPr>
          <p:spPr bwMode="auto">
            <a:xfrm>
              <a:off x="8640" y="471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9180" y="4092"/>
              <a:ext cx="1980" cy="109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9360" y="4248"/>
              <a:ext cx="12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 E+n·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Oval 3"/>
            <p:cNvSpPr>
              <a:spLocks noChangeArrowheads="1"/>
            </p:cNvSpPr>
            <p:nvPr/>
          </p:nvSpPr>
          <p:spPr bwMode="auto">
            <a:xfrm>
              <a:off x="10620" y="456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2"/>
            <p:cNvSpPr>
              <a:spLocks noChangeArrowheads="1"/>
            </p:cNvSpPr>
            <p:nvPr/>
          </p:nvSpPr>
          <p:spPr bwMode="auto">
            <a:xfrm>
              <a:off x="8820" y="4248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2" name="墨迹 62">
                <a:extLst>
                  <a:ext uri="{FF2B5EF4-FFF2-40B4-BE49-F238E27FC236}">
                    <a16:creationId xmlns:a16="http://schemas.microsoft.com/office/drawing/2014/main" id="{5A30BEA2-3C35-7C4F-AA2D-04AB969C2D35}"/>
                  </a:ext>
                </a:extLst>
              </p14:cNvPr>
              <p14:cNvContentPartPr/>
              <p14:nvPr/>
            </p14:nvContentPartPr>
            <p14:xfrm>
              <a:off x="4547861" y="1289992"/>
              <a:ext cx="180720" cy="232200"/>
            </p14:xfrm>
          </p:contentPart>
        </mc:Choice>
        <mc:Fallback>
          <p:pic>
            <p:nvPicPr>
              <p:cNvPr id="62" name="墨迹 62">
                <a:extLst>
                  <a:ext uri="{FF2B5EF4-FFF2-40B4-BE49-F238E27FC236}">
                    <a16:creationId xmlns:a16="http://schemas.microsoft.com/office/drawing/2014/main" id="{5A30BEA2-3C35-7C4F-AA2D-04AB969C2D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2741" y="1274512"/>
                <a:ext cx="2109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6" name="墨迹 66">
                <a:extLst>
                  <a:ext uri="{FF2B5EF4-FFF2-40B4-BE49-F238E27FC236}">
                    <a16:creationId xmlns:a16="http://schemas.microsoft.com/office/drawing/2014/main" id="{84EFFDFC-7599-B94B-B9A6-7B6B056833D5}"/>
                  </a:ext>
                </a:extLst>
              </p14:cNvPr>
              <p14:cNvContentPartPr/>
              <p14:nvPr/>
            </p14:nvContentPartPr>
            <p14:xfrm>
              <a:off x="6264341" y="1289992"/>
              <a:ext cx="180720" cy="275040"/>
            </p14:xfrm>
          </p:contentPart>
        </mc:Choice>
        <mc:Fallback>
          <p:pic>
            <p:nvPicPr>
              <p:cNvPr id="66" name="墨迹 66">
                <a:extLst>
                  <a:ext uri="{FF2B5EF4-FFF2-40B4-BE49-F238E27FC236}">
                    <a16:creationId xmlns:a16="http://schemas.microsoft.com/office/drawing/2014/main" id="{84EFFDFC-7599-B94B-B9A6-7B6B056833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8861" y="1274512"/>
                <a:ext cx="2109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0" name="墨迹 70">
                <a:extLst>
                  <a:ext uri="{FF2B5EF4-FFF2-40B4-BE49-F238E27FC236}">
                    <a16:creationId xmlns:a16="http://schemas.microsoft.com/office/drawing/2014/main" id="{FE4278E7-8764-A54F-B622-A90FBD082F5A}"/>
                  </a:ext>
                </a:extLst>
              </p14:cNvPr>
              <p14:cNvContentPartPr/>
              <p14:nvPr/>
            </p14:nvContentPartPr>
            <p14:xfrm>
              <a:off x="4470821" y="2122312"/>
              <a:ext cx="283680" cy="369360"/>
            </p14:xfrm>
          </p:contentPart>
        </mc:Choice>
        <mc:Fallback>
          <p:pic>
            <p:nvPicPr>
              <p:cNvPr id="70" name="墨迹 70">
                <a:extLst>
                  <a:ext uri="{FF2B5EF4-FFF2-40B4-BE49-F238E27FC236}">
                    <a16:creationId xmlns:a16="http://schemas.microsoft.com/office/drawing/2014/main" id="{FE4278E7-8764-A54F-B622-A90FBD082F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55341" y="2107192"/>
                <a:ext cx="3139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462D17A7-DC9A-7F48-878E-47282F035C7B}"/>
                  </a:ext>
                </a:extLst>
              </p14:cNvPr>
              <p14:cNvContentPartPr/>
              <p14:nvPr/>
            </p14:nvContentPartPr>
            <p14:xfrm>
              <a:off x="5431661" y="3109072"/>
              <a:ext cx="129240" cy="249120"/>
            </p14:xfrm>
          </p:contentPart>
        </mc:Choice>
        <mc:Fallback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462D17A7-DC9A-7F48-878E-47282F035C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16541" y="3093952"/>
                <a:ext cx="1594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D8EC5CB4-AA9F-6B41-9D29-0407653CEE0F}"/>
                  </a:ext>
                </a:extLst>
              </p14:cNvPr>
              <p14:cNvContentPartPr/>
              <p14:nvPr/>
            </p14:nvContentPartPr>
            <p14:xfrm>
              <a:off x="6642701" y="3100432"/>
              <a:ext cx="110880" cy="22356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D8EC5CB4-AA9F-6B41-9D29-0407653CEE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7581" y="3085312"/>
                <a:ext cx="1414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777102D9-DCCF-FF41-82F6-766D54CFDEAF}"/>
                  </a:ext>
                </a:extLst>
              </p14:cNvPr>
              <p14:cNvContentPartPr/>
              <p14:nvPr/>
            </p14:nvContentPartPr>
            <p14:xfrm>
              <a:off x="7989101" y="3070912"/>
              <a:ext cx="111960" cy="26172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777102D9-DCCF-FF41-82F6-766D54CFDE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73621" y="3055792"/>
                <a:ext cx="1425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1" name="墨迹 82">
                <a:extLst>
                  <a:ext uri="{FF2B5EF4-FFF2-40B4-BE49-F238E27FC236}">
                    <a16:creationId xmlns:a16="http://schemas.microsoft.com/office/drawing/2014/main" id="{44419B9B-F30A-124E-9ED3-432D28DECB8A}"/>
                  </a:ext>
                </a:extLst>
              </p14:cNvPr>
              <p14:cNvContentPartPr/>
              <p14:nvPr/>
            </p14:nvContentPartPr>
            <p14:xfrm>
              <a:off x="7834661" y="1976512"/>
              <a:ext cx="283680" cy="326520"/>
            </p14:xfrm>
          </p:contentPart>
        </mc:Choice>
        <mc:Fallback>
          <p:pic>
            <p:nvPicPr>
              <p:cNvPr id="81" name="墨迹 82">
                <a:extLst>
                  <a:ext uri="{FF2B5EF4-FFF2-40B4-BE49-F238E27FC236}">
                    <a16:creationId xmlns:a16="http://schemas.microsoft.com/office/drawing/2014/main" id="{44419B9B-F30A-124E-9ED3-432D28DECB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9181" y="1961032"/>
                <a:ext cx="31392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2" name="墨迹 83">
                <a:extLst>
                  <a:ext uri="{FF2B5EF4-FFF2-40B4-BE49-F238E27FC236}">
                    <a16:creationId xmlns:a16="http://schemas.microsoft.com/office/drawing/2014/main" id="{71341F10-B57E-E346-B715-9670947C16AA}"/>
                  </a:ext>
                </a:extLst>
              </p14:cNvPr>
              <p14:cNvContentPartPr/>
              <p14:nvPr/>
            </p14:nvContentPartPr>
            <p14:xfrm>
              <a:off x="6367301" y="2096392"/>
              <a:ext cx="206280" cy="231120"/>
            </p14:xfrm>
          </p:contentPart>
        </mc:Choice>
        <mc:Fallback>
          <p:pic>
            <p:nvPicPr>
              <p:cNvPr id="82" name="墨迹 83">
                <a:extLst>
                  <a:ext uri="{FF2B5EF4-FFF2-40B4-BE49-F238E27FC236}">
                    <a16:creationId xmlns:a16="http://schemas.microsoft.com/office/drawing/2014/main" id="{71341F10-B57E-E346-B715-9670947C16A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51821" y="2081272"/>
                <a:ext cx="23688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5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练习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97698"/>
            <a:ext cx="8496944" cy="504249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5813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LR(0)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分析算法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75320" y="1371600"/>
            <a:ext cx="8640960" cy="504249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LR(0)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分析算法与以往方法的不同要采用的动作和当前所处的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DFA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状态有关系。因此需要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在分析栈中需要保存状态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初始状态也需要把在初始状态放入栈内。假设现在移进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到栈后状态切换到状态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，这个过程表示如下：</a:t>
            </a:r>
            <a:endParaRPr lang="en-US" altLang="zh-CN" sz="2400" dirty="0"/>
          </a:p>
        </p:txBody>
      </p:sp>
      <p:graphicFrame>
        <p:nvGraphicFramePr>
          <p:cNvPr id="4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796468"/>
              </p:ext>
            </p:extLst>
          </p:nvPr>
        </p:nvGraphicFramePr>
        <p:xfrm>
          <a:off x="2011524" y="4077072"/>
          <a:ext cx="4968552" cy="1514799"/>
        </p:xfrm>
        <a:graphic>
          <a:graphicData uri="http://schemas.openxmlformats.org/drawingml/2006/table">
            <a:tbl>
              <a:tblPr/>
              <a:tblGrid>
                <a:gridCol w="158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868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 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Input String$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Input String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剩余部分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12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自底向上的分析方法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412776"/>
            <a:ext cx="8856984" cy="496855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自底向上的分析方法</a:t>
            </a:r>
            <a:r>
              <a:rPr lang="zh-CN" altLang="en-US" sz="2400" dirty="0"/>
              <a:t>也采用</a:t>
            </a:r>
            <a:r>
              <a:rPr lang="zh-CN" altLang="en-US" sz="2400" dirty="0">
                <a:solidFill>
                  <a:srgbClr val="FF0000"/>
                </a:solidFill>
              </a:rPr>
              <a:t>显式栈</a:t>
            </a:r>
            <a:r>
              <a:rPr lang="zh-CN" altLang="en-US" sz="2400" dirty="0"/>
              <a:t>来辅助完成分析。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初始化时，需要将栈清空。如果最后栈中应只有开始符号，输入串为空，那么分析成功，否则失败。</a:t>
            </a:r>
            <a:endParaRPr lang="en-US" altLang="zh-CN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/>
              <a:t>			</a:t>
            </a:r>
          </a:p>
          <a:p>
            <a:pPr lvl="1">
              <a:buFontTx/>
              <a:buNone/>
            </a:pPr>
            <a:r>
              <a:rPr lang="en-US" altLang="zh-CN" dirty="0"/>
              <a:t>		 		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AE215F4-B726-4D8E-8CC2-2AE7BBFD1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7629"/>
              </p:ext>
            </p:extLst>
          </p:nvPr>
        </p:nvGraphicFramePr>
        <p:xfrm>
          <a:off x="609600" y="3428999"/>
          <a:ext cx="8066856" cy="253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952">
                  <a:extLst>
                    <a:ext uri="{9D8B030D-6E8A-4147-A177-3AD203B41FA5}">
                      <a16:colId xmlns:a16="http://schemas.microsoft.com/office/drawing/2014/main" val="571539648"/>
                    </a:ext>
                  </a:extLst>
                </a:gridCol>
                <a:gridCol w="2688952">
                  <a:extLst>
                    <a:ext uri="{9D8B030D-6E8A-4147-A177-3AD203B41FA5}">
                      <a16:colId xmlns:a16="http://schemas.microsoft.com/office/drawing/2014/main" val="351540153"/>
                    </a:ext>
                  </a:extLst>
                </a:gridCol>
                <a:gridCol w="2688952">
                  <a:extLst>
                    <a:ext uri="{9D8B030D-6E8A-4147-A177-3AD203B41FA5}">
                      <a16:colId xmlns:a16="http://schemas.microsoft.com/office/drawing/2014/main" val="425144312"/>
                    </a:ext>
                  </a:extLst>
                </a:gridCol>
              </a:tblGrid>
              <a:tr h="63283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stack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565745"/>
                  </a:ext>
                </a:extLst>
              </a:tr>
              <a:tr h="63283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InputString</a:t>
                      </a:r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955347"/>
                  </a:ext>
                </a:extLst>
              </a:tr>
              <a:tr h="63283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96035"/>
                  </a:ext>
                </a:extLst>
              </a:tr>
              <a:tr h="63283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</a:t>
                      </a:r>
                      <a:r>
                        <a:rPr lang="en-US" altLang="zh-CN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StartSymbol</a:t>
                      </a:r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accept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844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LR(0)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分析算法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95536" y="1371600"/>
                <a:ext cx="8496944" cy="5009728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令为当前的状态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（位于分析栈顶部），则动作定义如下：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若状态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包含了格式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𝜷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的任何项目，其中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是一个终结符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，则动作就是将当前的输入记号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移进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到栈中。若进栈的记号是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，则压入栈中的新状态就是包含了项目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𝜷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的状态。如果入栈的记号不是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，那么报错。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71600"/>
                <a:ext cx="8496944" cy="5009728"/>
              </a:xfrm>
              <a:blipFill rotWithShape="0">
                <a:blip r:embed="rId2"/>
                <a:stretch>
                  <a:fillRect l="-858" r="-572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989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LR(0)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分析算法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34194" y="1371600"/>
                <a:ext cx="8323212" cy="4793704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若状态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包含了任何归约项目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𝜸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，则动作是同规则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𝜸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进行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归约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。如果输入记号为空，又使用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进行归约，那么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接受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输入串。其他情况下，将串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𝜸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和它对应的状态出栈，新的栈顶状态如果包含一个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𝜷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的项目，那么将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入栈并将包含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𝜷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的状态作为新状态入栈。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如果上述规则都是无歧义的，那么这个文法就是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LR(0)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文法。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194" y="1371600"/>
                <a:ext cx="8323212" cy="4793704"/>
              </a:xfrm>
              <a:blipFill rotWithShape="0">
                <a:blip r:embed="rId2"/>
                <a:stretch>
                  <a:fillRect l="-876" r="-876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48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LR(0)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分析算法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09228" y="1371600"/>
                <a:ext cx="8573144" cy="5042493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思考：规则无歧义意味着什么？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如果某个状态包含两个项目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𝜸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𝜷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是一个终结符，有没有歧义？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如果某个状态包含两个项目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𝜸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𝜷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有没有歧义？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移进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归约冲突和归约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归约冲突。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228" y="1371600"/>
                <a:ext cx="8573144" cy="5042493"/>
              </a:xfrm>
              <a:blipFill rotWithShape="0">
                <a:blip r:embed="rId2"/>
                <a:stretch>
                  <a:fillRect l="-779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7505" y="1268760"/>
                <a:ext cx="8928992" cy="5112568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用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LR(0)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方法分析串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𝐚</m:t>
                        </m:r>
                      </m:e>
                    </m:d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是不是文法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可以识别的串。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2238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cs typeface="Arial" panose="020B0604020202020204" pitchFamily="34" charset="0"/>
                  </a:rPr>
                  <a:t>改写文法如下：</a:t>
                </a:r>
                <a:endParaRPr lang="en-US" altLang="zh-CN" sz="240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marL="522288" lvl="1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sz="24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522288" lvl="1" indent="-342900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</m:oMath>
                </a14:m>
                <a:endParaRPr lang="en-US" altLang="zh-CN" sz="2400" i="1" dirty="0">
                  <a:solidFill>
                    <a:schemeClr val="tx1"/>
                  </a:solidFill>
                </a:endParaRPr>
              </a:p>
              <a:p>
                <a:pPr marL="122238">
                  <a:lnSpc>
                    <a:spcPct val="150000"/>
                  </a:lnSpc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LR(0)</a:t>
                </a:r>
                <a:r>
                  <a:rPr lang="zh-CN" altLang="en-US" sz="2400" dirty="0"/>
                  <a:t>项如下：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  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→.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→.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522288" lvl="1" indent="-342900">
                  <a:lnSpc>
                    <a:spcPct val="150000"/>
                  </a:lnSpc>
                </a:pPr>
                <a:endParaRPr lang="en-US" altLang="zh-CN" sz="2000" i="1" dirty="0"/>
              </a:p>
              <a:p>
                <a:pPr marL="465138" lvl="1">
                  <a:lnSpc>
                    <a:spcPct val="150000"/>
                  </a:lnSpc>
                  <a:buFontTx/>
                  <a:buNone/>
                </a:pPr>
                <a:r>
                  <a:rPr lang="en-US" altLang="zh-CN" sz="2000" dirty="0"/>
                  <a:t>	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5" y="1268760"/>
                <a:ext cx="8928992" cy="5112568"/>
              </a:xfrm>
              <a:blipFill rotWithShape="0">
                <a:blip r:embed="rId2"/>
                <a:stretch>
                  <a:fillRect l="-817" r="-340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示例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4139952" y="2276872"/>
            <a:ext cx="3960440" cy="3470448"/>
            <a:chOff x="1808" y="1518"/>
            <a:chExt cx="5940" cy="5382"/>
          </a:xfrm>
        </p:grpSpPr>
        <p:sp>
          <p:nvSpPr>
            <p:cNvPr id="5" name="AutoShape 35"/>
            <p:cNvSpPr>
              <a:spLocks noChangeArrowheads="1"/>
            </p:cNvSpPr>
            <p:nvPr/>
          </p:nvSpPr>
          <p:spPr bwMode="auto">
            <a:xfrm>
              <a:off x="2708" y="1518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6" name="Rectangle 34"/>
            <p:cNvSpPr>
              <a:spLocks noChangeArrowheads="1"/>
            </p:cNvSpPr>
            <p:nvPr/>
          </p:nvSpPr>
          <p:spPr bwMode="auto">
            <a:xfrm>
              <a:off x="2888" y="1674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A’ →·A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→·(A)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→·a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Oval 33"/>
            <p:cNvSpPr>
              <a:spLocks noChangeArrowheads="1"/>
            </p:cNvSpPr>
            <p:nvPr/>
          </p:nvSpPr>
          <p:spPr bwMode="auto">
            <a:xfrm>
              <a:off x="4148" y="2298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Line 32"/>
            <p:cNvSpPr>
              <a:spLocks noChangeShapeType="1"/>
            </p:cNvSpPr>
            <p:nvPr/>
          </p:nvSpPr>
          <p:spPr bwMode="auto">
            <a:xfrm>
              <a:off x="1988" y="214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>
              <a:off x="4688" y="214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5048" y="167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AutoShape 29"/>
            <p:cNvSpPr>
              <a:spLocks noChangeArrowheads="1"/>
            </p:cNvSpPr>
            <p:nvPr/>
          </p:nvSpPr>
          <p:spPr bwMode="auto">
            <a:xfrm>
              <a:off x="5768" y="1518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5957" y="1830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A’ →A·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Oval 27"/>
            <p:cNvSpPr>
              <a:spLocks noChangeArrowheads="1"/>
            </p:cNvSpPr>
            <p:nvPr/>
          </p:nvSpPr>
          <p:spPr bwMode="auto">
            <a:xfrm>
              <a:off x="7208" y="1830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AutoShape 26"/>
            <p:cNvSpPr>
              <a:spLocks noChangeArrowheads="1"/>
            </p:cNvSpPr>
            <p:nvPr/>
          </p:nvSpPr>
          <p:spPr bwMode="auto">
            <a:xfrm>
              <a:off x="5768" y="2922"/>
              <a:ext cx="1980" cy="9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5957" y="3200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a·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/>
          </p:nvSpPr>
          <p:spPr bwMode="auto">
            <a:xfrm>
              <a:off x="7208" y="3234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2708" y="3702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2888" y="3858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→(·A)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→·(A)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→·a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148" y="4482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608" y="2922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5220" y="424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4688" y="3390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5048" y="323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AutoShape 16"/>
            <p:cNvSpPr>
              <a:spLocks noChangeArrowheads="1"/>
            </p:cNvSpPr>
            <p:nvPr/>
          </p:nvSpPr>
          <p:spPr bwMode="auto">
            <a:xfrm>
              <a:off x="5760" y="5964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5957" y="6217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→(A)·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7200" y="6169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6688" y="5262"/>
              <a:ext cx="0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6902" y="5298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248" y="307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2528" y="4482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1" name="Arc 9"/>
            <p:cNvSpPr>
              <a:spLocks/>
            </p:cNvSpPr>
            <p:nvPr/>
          </p:nvSpPr>
          <p:spPr bwMode="auto">
            <a:xfrm>
              <a:off x="2168" y="4482"/>
              <a:ext cx="757" cy="7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7472 w 37472"/>
                <a:gd name="T1" fmla="*/ 36251 h 43200"/>
                <a:gd name="T2" fmla="*/ 21600 w 37472"/>
                <a:gd name="T3" fmla="*/ 0 h 43200"/>
                <a:gd name="T4" fmla="*/ 21600 w 3747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72" h="43200" fill="none" extrusionOk="0">
                  <a:moveTo>
                    <a:pt x="37471" y="36250"/>
                  </a:moveTo>
                  <a:cubicBezTo>
                    <a:pt x="33382" y="40680"/>
                    <a:pt x="27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37472" h="43200" stroke="0" extrusionOk="0">
                  <a:moveTo>
                    <a:pt x="37471" y="36250"/>
                  </a:moveTo>
                  <a:cubicBezTo>
                    <a:pt x="33382" y="40680"/>
                    <a:pt x="27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1808" y="495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4680" y="2688"/>
              <a:ext cx="108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5040" y="2376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4680" y="4716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5760" y="4248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7" name="Rectangle 3"/>
            <p:cNvSpPr>
              <a:spLocks noChangeArrowheads="1"/>
            </p:cNvSpPr>
            <p:nvPr/>
          </p:nvSpPr>
          <p:spPr bwMode="auto">
            <a:xfrm>
              <a:off x="5957" y="4520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→(A·)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Oval 2"/>
            <p:cNvSpPr>
              <a:spLocks noChangeArrowheads="1"/>
            </p:cNvSpPr>
            <p:nvPr/>
          </p:nvSpPr>
          <p:spPr bwMode="auto">
            <a:xfrm>
              <a:off x="7200" y="456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62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7505" y="1268760"/>
                <a:ext cx="8928992" cy="4896543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用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LR(0)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方法分析串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𝐚</m:t>
                        </m:r>
                      </m:e>
                    </m:d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是不是文法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可以识别的串。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5" y="1268760"/>
                <a:ext cx="8928992" cy="4896543"/>
              </a:xfrm>
              <a:blipFill rotWithShape="0">
                <a:blip r:embed="rId2"/>
                <a:stretch>
                  <a:fillRect l="-817" r="-340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示例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87422" y="2304060"/>
            <a:ext cx="3384376" cy="2817440"/>
            <a:chOff x="1808" y="1518"/>
            <a:chExt cx="5940" cy="5382"/>
          </a:xfrm>
        </p:grpSpPr>
        <p:sp>
          <p:nvSpPr>
            <p:cNvPr id="5" name="AutoShape 35"/>
            <p:cNvSpPr>
              <a:spLocks noChangeArrowheads="1"/>
            </p:cNvSpPr>
            <p:nvPr/>
          </p:nvSpPr>
          <p:spPr bwMode="auto">
            <a:xfrm>
              <a:off x="2708" y="1518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6" name="Rectangle 34"/>
            <p:cNvSpPr>
              <a:spLocks noChangeArrowheads="1"/>
            </p:cNvSpPr>
            <p:nvPr/>
          </p:nvSpPr>
          <p:spPr bwMode="auto">
            <a:xfrm>
              <a:off x="2888" y="1674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A’ →·A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→·(A)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→·a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Oval 33"/>
            <p:cNvSpPr>
              <a:spLocks noChangeArrowheads="1"/>
            </p:cNvSpPr>
            <p:nvPr/>
          </p:nvSpPr>
          <p:spPr bwMode="auto">
            <a:xfrm>
              <a:off x="4148" y="2298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Line 32"/>
            <p:cNvSpPr>
              <a:spLocks noChangeShapeType="1"/>
            </p:cNvSpPr>
            <p:nvPr/>
          </p:nvSpPr>
          <p:spPr bwMode="auto">
            <a:xfrm>
              <a:off x="1988" y="214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>
              <a:off x="4688" y="214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5048" y="167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AutoShape 29"/>
            <p:cNvSpPr>
              <a:spLocks noChangeArrowheads="1"/>
            </p:cNvSpPr>
            <p:nvPr/>
          </p:nvSpPr>
          <p:spPr bwMode="auto">
            <a:xfrm>
              <a:off x="5768" y="1518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5957" y="1830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A’ →A·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Oval 27"/>
            <p:cNvSpPr>
              <a:spLocks noChangeArrowheads="1"/>
            </p:cNvSpPr>
            <p:nvPr/>
          </p:nvSpPr>
          <p:spPr bwMode="auto">
            <a:xfrm>
              <a:off x="7208" y="1830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AutoShape 26"/>
            <p:cNvSpPr>
              <a:spLocks noChangeArrowheads="1"/>
            </p:cNvSpPr>
            <p:nvPr/>
          </p:nvSpPr>
          <p:spPr bwMode="auto">
            <a:xfrm>
              <a:off x="5768" y="2922"/>
              <a:ext cx="1980" cy="9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5957" y="3200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a·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/>
          </p:nvSpPr>
          <p:spPr bwMode="auto">
            <a:xfrm>
              <a:off x="7208" y="3234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2708" y="3702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2888" y="3858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→(·A)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→·(A)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→·a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148" y="4482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608" y="2922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5220" y="424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4688" y="3390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5048" y="323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AutoShape 16"/>
            <p:cNvSpPr>
              <a:spLocks noChangeArrowheads="1"/>
            </p:cNvSpPr>
            <p:nvPr/>
          </p:nvSpPr>
          <p:spPr bwMode="auto">
            <a:xfrm>
              <a:off x="5760" y="5964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5957" y="6217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→(A)·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7200" y="6169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6688" y="5262"/>
              <a:ext cx="0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6902" y="5298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248" y="307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2528" y="4482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1" name="Arc 9"/>
            <p:cNvSpPr>
              <a:spLocks/>
            </p:cNvSpPr>
            <p:nvPr/>
          </p:nvSpPr>
          <p:spPr bwMode="auto">
            <a:xfrm>
              <a:off x="2168" y="4482"/>
              <a:ext cx="757" cy="7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7472 w 37472"/>
                <a:gd name="T1" fmla="*/ 36251 h 43200"/>
                <a:gd name="T2" fmla="*/ 21600 w 37472"/>
                <a:gd name="T3" fmla="*/ 0 h 43200"/>
                <a:gd name="T4" fmla="*/ 21600 w 3747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72" h="43200" fill="none" extrusionOk="0">
                  <a:moveTo>
                    <a:pt x="37471" y="36250"/>
                  </a:moveTo>
                  <a:cubicBezTo>
                    <a:pt x="33382" y="40680"/>
                    <a:pt x="27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37472" h="43200" stroke="0" extrusionOk="0">
                  <a:moveTo>
                    <a:pt x="37471" y="36250"/>
                  </a:moveTo>
                  <a:cubicBezTo>
                    <a:pt x="33382" y="40680"/>
                    <a:pt x="27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1808" y="495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4680" y="2688"/>
              <a:ext cx="108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5040" y="2376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4680" y="4716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5760" y="4248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7" name="Rectangle 3"/>
            <p:cNvSpPr>
              <a:spLocks noChangeArrowheads="1"/>
            </p:cNvSpPr>
            <p:nvPr/>
          </p:nvSpPr>
          <p:spPr bwMode="auto">
            <a:xfrm>
              <a:off x="5957" y="4520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→(A·)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Oval 2"/>
            <p:cNvSpPr>
              <a:spLocks noChangeArrowheads="1"/>
            </p:cNvSpPr>
            <p:nvPr/>
          </p:nvSpPr>
          <p:spPr bwMode="auto">
            <a:xfrm>
              <a:off x="7200" y="456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1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572396"/>
              </p:ext>
            </p:extLst>
          </p:nvPr>
        </p:nvGraphicFramePr>
        <p:xfrm>
          <a:off x="3746714" y="2047021"/>
          <a:ext cx="5209732" cy="3535680"/>
        </p:xfrm>
        <a:graphic>
          <a:graphicData uri="http://schemas.openxmlformats.org/drawingml/2006/table">
            <a:tbl>
              <a:tblPr/>
              <a:tblGrid>
                <a:gridCol w="435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5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874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Parsing stack            input           Action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5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$ 0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$ 0 ( 3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$ 0 ( 3 ( 3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$ 0 ( 3 ( 3 a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$ 0 ( 3 ( 3 A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$ 0 ( 3 ( 3 A 4 ) 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$ 0 ( 3 A 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$ 0 ( 3 A 4 ) 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$ 0 A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$ 0 A’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 (a) )$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 a) )$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)$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)$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)$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)$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)$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A→a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A→(A)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A→(A)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A’ →A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793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LR(0)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分析表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09228" y="1371600"/>
            <a:ext cx="8573144" cy="504249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也可以将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DFA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和指定的动作合并生成一个分析表用来分析。这样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LR(0)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就变成一个表驱动的分析方法了。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95536" y="2852936"/>
            <a:ext cx="3384376" cy="2817440"/>
            <a:chOff x="1808" y="1518"/>
            <a:chExt cx="5940" cy="5382"/>
          </a:xfrm>
        </p:grpSpPr>
        <p:sp>
          <p:nvSpPr>
            <p:cNvPr id="5" name="AutoShape 35"/>
            <p:cNvSpPr>
              <a:spLocks noChangeArrowheads="1"/>
            </p:cNvSpPr>
            <p:nvPr/>
          </p:nvSpPr>
          <p:spPr bwMode="auto">
            <a:xfrm>
              <a:off x="2708" y="1518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6" name="Rectangle 34"/>
            <p:cNvSpPr>
              <a:spLocks noChangeArrowheads="1"/>
            </p:cNvSpPr>
            <p:nvPr/>
          </p:nvSpPr>
          <p:spPr bwMode="auto">
            <a:xfrm>
              <a:off x="2888" y="1674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A’ →·A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→·(A)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→·a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Oval 33"/>
            <p:cNvSpPr>
              <a:spLocks noChangeArrowheads="1"/>
            </p:cNvSpPr>
            <p:nvPr/>
          </p:nvSpPr>
          <p:spPr bwMode="auto">
            <a:xfrm>
              <a:off x="4148" y="2298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Line 32"/>
            <p:cNvSpPr>
              <a:spLocks noChangeShapeType="1"/>
            </p:cNvSpPr>
            <p:nvPr/>
          </p:nvSpPr>
          <p:spPr bwMode="auto">
            <a:xfrm>
              <a:off x="1988" y="214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>
              <a:off x="4688" y="214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5048" y="167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AutoShape 29"/>
            <p:cNvSpPr>
              <a:spLocks noChangeArrowheads="1"/>
            </p:cNvSpPr>
            <p:nvPr/>
          </p:nvSpPr>
          <p:spPr bwMode="auto">
            <a:xfrm>
              <a:off x="5768" y="1518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5957" y="1830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A’ →A·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Oval 27"/>
            <p:cNvSpPr>
              <a:spLocks noChangeArrowheads="1"/>
            </p:cNvSpPr>
            <p:nvPr/>
          </p:nvSpPr>
          <p:spPr bwMode="auto">
            <a:xfrm>
              <a:off x="7208" y="1830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AutoShape 26"/>
            <p:cNvSpPr>
              <a:spLocks noChangeArrowheads="1"/>
            </p:cNvSpPr>
            <p:nvPr/>
          </p:nvSpPr>
          <p:spPr bwMode="auto">
            <a:xfrm>
              <a:off x="5768" y="2922"/>
              <a:ext cx="1980" cy="9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5957" y="3200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 a·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/>
          </p:nvSpPr>
          <p:spPr bwMode="auto">
            <a:xfrm>
              <a:off x="7208" y="3234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2708" y="3702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2888" y="3858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→(·A)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→·(A)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→·a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148" y="4482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608" y="2922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5220" y="424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4688" y="3390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5048" y="323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AutoShape 16"/>
            <p:cNvSpPr>
              <a:spLocks noChangeArrowheads="1"/>
            </p:cNvSpPr>
            <p:nvPr/>
          </p:nvSpPr>
          <p:spPr bwMode="auto">
            <a:xfrm>
              <a:off x="5760" y="5964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5957" y="6217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→(A)·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7200" y="6169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6688" y="5262"/>
              <a:ext cx="0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6902" y="5298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248" y="307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2528" y="4482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1" name="Arc 9"/>
            <p:cNvSpPr>
              <a:spLocks/>
            </p:cNvSpPr>
            <p:nvPr/>
          </p:nvSpPr>
          <p:spPr bwMode="auto">
            <a:xfrm>
              <a:off x="2168" y="4482"/>
              <a:ext cx="757" cy="7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7472 w 37472"/>
                <a:gd name="T1" fmla="*/ 36251 h 43200"/>
                <a:gd name="T2" fmla="*/ 21600 w 37472"/>
                <a:gd name="T3" fmla="*/ 0 h 43200"/>
                <a:gd name="T4" fmla="*/ 21600 w 3747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72" h="43200" fill="none" extrusionOk="0">
                  <a:moveTo>
                    <a:pt x="37471" y="36250"/>
                  </a:moveTo>
                  <a:cubicBezTo>
                    <a:pt x="33382" y="40680"/>
                    <a:pt x="27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37472" h="43200" stroke="0" extrusionOk="0">
                  <a:moveTo>
                    <a:pt x="37471" y="36250"/>
                  </a:moveTo>
                  <a:cubicBezTo>
                    <a:pt x="33382" y="40680"/>
                    <a:pt x="27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1808" y="495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4680" y="2688"/>
              <a:ext cx="108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5040" y="2376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4680" y="4716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6" name="AutoShape 4"/>
            <p:cNvSpPr>
              <a:spLocks noChangeArrowheads="1"/>
            </p:cNvSpPr>
            <p:nvPr/>
          </p:nvSpPr>
          <p:spPr bwMode="auto">
            <a:xfrm>
              <a:off x="5760" y="4248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7" name="Rectangle 3"/>
            <p:cNvSpPr>
              <a:spLocks noChangeArrowheads="1"/>
            </p:cNvSpPr>
            <p:nvPr/>
          </p:nvSpPr>
          <p:spPr bwMode="auto">
            <a:xfrm>
              <a:off x="5957" y="4520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→(A·)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Oval 2"/>
            <p:cNvSpPr>
              <a:spLocks noChangeArrowheads="1"/>
            </p:cNvSpPr>
            <p:nvPr/>
          </p:nvSpPr>
          <p:spPr bwMode="auto">
            <a:xfrm>
              <a:off x="7200" y="456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9" name="Group 1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922895"/>
              </p:ext>
            </p:extLst>
          </p:nvPr>
        </p:nvGraphicFramePr>
        <p:xfrm>
          <a:off x="4087584" y="2973602"/>
          <a:ext cx="4588872" cy="2318345"/>
        </p:xfrm>
        <a:graphic>
          <a:graphicData uri="http://schemas.openxmlformats.org/drawingml/2006/table">
            <a:tbl>
              <a:tblPr/>
              <a:tblGrid>
                <a:gridCol w="79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49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810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Rule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Goto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0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→A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A→(A)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A→a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墨迹 40">
                <a:extLst>
                  <a:ext uri="{FF2B5EF4-FFF2-40B4-BE49-F238E27FC236}">
                    <a16:creationId xmlns:a16="http://schemas.microsoft.com/office/drawing/2014/main" id="{0DFED60A-A4B3-B849-970C-68FE4A181259}"/>
                  </a:ext>
                </a:extLst>
              </p14:cNvPr>
              <p14:cNvContentPartPr/>
              <p14:nvPr/>
            </p14:nvContentPartPr>
            <p14:xfrm>
              <a:off x="7842941" y="5408752"/>
              <a:ext cx="326520" cy="419760"/>
            </p14:xfrm>
          </p:contentPart>
        </mc:Choice>
        <mc:Fallback>
          <p:pic>
            <p:nvPicPr>
              <p:cNvPr id="40" name="墨迹 40">
                <a:extLst>
                  <a:ext uri="{FF2B5EF4-FFF2-40B4-BE49-F238E27FC236}">
                    <a16:creationId xmlns:a16="http://schemas.microsoft.com/office/drawing/2014/main" id="{0DFED60A-A4B3-B849-970C-68FE4A1812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27821" y="5393632"/>
                <a:ext cx="3567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FAB29131-A263-394F-B2B6-70E6760B3103}"/>
                  </a:ext>
                </a:extLst>
              </p14:cNvPr>
              <p14:cNvContentPartPr/>
              <p14:nvPr/>
            </p14:nvContentPartPr>
            <p14:xfrm>
              <a:off x="7233821" y="5434672"/>
              <a:ext cx="163440" cy="32652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FAB29131-A263-394F-B2B6-70E6760B31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8701" y="5419192"/>
                <a:ext cx="1940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BA48BE0B-26D8-F749-B133-23EBA14F57B9}"/>
                  </a:ext>
                </a:extLst>
              </p14:cNvPr>
              <p14:cNvContentPartPr/>
              <p14:nvPr/>
            </p14:nvContentPartPr>
            <p14:xfrm>
              <a:off x="7354061" y="5339992"/>
              <a:ext cx="189000" cy="35208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BA48BE0B-26D8-F749-B133-23EBA14F57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38581" y="5324872"/>
                <a:ext cx="2196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1CFC52C3-AA05-C044-9531-4DCA3E865326}"/>
                  </a:ext>
                </a:extLst>
              </p14:cNvPr>
              <p14:cNvContentPartPr/>
              <p14:nvPr/>
            </p14:nvContentPartPr>
            <p14:xfrm>
              <a:off x="7457021" y="5511712"/>
              <a:ext cx="240480" cy="16344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1CFC52C3-AA05-C044-9531-4DCA3E8653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1541" y="5496592"/>
                <a:ext cx="271080" cy="1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59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343025"/>
                <a:ext cx="8568952" cy="5137150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给定文法如下：</a:t>
                </a:r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𝑺𝑹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该文法是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LR(0) </a:t>
                </a:r>
                <a:r>
                  <a:rPr lang="zh-CN" altLang="en-US" sz="2400" dirty="0"/>
                  <a:t>文法吗？如果是，请给出分析表。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/>
                  <a:t>输入串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是文法的句子吗？给出分析过程。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343025"/>
                <a:ext cx="8568952" cy="5137150"/>
              </a:xfrm>
              <a:blipFill rotWithShape="0">
                <a:blip r:embed="rId2"/>
                <a:stretch>
                  <a:fillRect l="-780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751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SLR(1)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分析算法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09228" y="1371600"/>
                <a:ext cx="8573144" cy="5042493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SLR(1)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分析算法，也称为简单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LR(1)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算法。它在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LR(0)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算法的基础上，引入下一个记号进行动作的预测，大大提高分析算法的处理能力。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令为当前的状态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（位于分析栈顶部），则动作定义如下：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若状态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包含了格式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𝜷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的任何项目，其中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是一个终结符且是输入串中的下一个记号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，则动作就是将当前的输入记号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移进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到栈中，且压入栈中的新状态就是包含了项目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𝜷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的状态。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228" y="1371600"/>
                <a:ext cx="8573144" cy="5042493"/>
              </a:xfrm>
              <a:blipFill rotWithShape="0">
                <a:blip r:embed="rId2"/>
                <a:stretch>
                  <a:fillRect l="-779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5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SLR(1)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分析算法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09228" y="1371600"/>
                <a:ext cx="8683252" cy="5225752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若状态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包含了任何归约项目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𝜸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且输入串中的下一个记号是在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𝑭𝒐𝒍𝒍𝒐𝒘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中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，则动作是使用规则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𝜸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进行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归约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。使用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进行归约等价于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接受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输入串。其他情况下，将串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𝜸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和它对应的状态出栈，新的栈顶状态如果包含一个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𝜷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的项目，那么将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入栈并将包含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𝜷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的状态作为新状态入栈。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如果下一个输入记号都不是上面两种情况提到的，则声明一个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错误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如果上述规则都是无歧义的，那么这个文法就是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SLR(1)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文法。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228" y="1371600"/>
                <a:ext cx="8683252" cy="5225752"/>
              </a:xfrm>
              <a:blipFill rotWithShape="0">
                <a:blip r:embed="rId2"/>
                <a:stretch>
                  <a:fillRect l="-769" r="-4336" b="-232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044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SLR(1)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分析算法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09228" y="1371600"/>
                <a:ext cx="8573144" cy="5042493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思考：规则无歧义意味着什么？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如果某个状态包含两个项目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𝜸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𝜷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是一个终结符，有没有歧义？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𝑭𝒐𝒍𝒍𝒐𝒘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中才有歧义。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如果某个状态包含两个项目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𝜸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𝜷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有没有歧义？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𝑭𝒐𝒍𝒍𝒐𝒘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𝑭𝒐𝒍𝒍𝒐𝒘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有交集才有歧义。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228" y="1371600"/>
                <a:ext cx="8573144" cy="5042493"/>
              </a:xfrm>
              <a:blipFill rotWithShape="0">
                <a:blip r:embed="rId2"/>
                <a:stretch>
                  <a:fillRect l="-779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7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自底向上的分析方法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23528" y="1412776"/>
                <a:ext cx="8496944" cy="4968552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在自底向上的分析方法</a:t>
                </a:r>
                <a:r>
                  <a:rPr lang="zh-CN" altLang="en-US" sz="2400" dirty="0"/>
                  <a:t>中除了</a:t>
                </a:r>
                <a:r>
                  <a:rPr lang="en-US" altLang="zh-CN" sz="2400" dirty="0"/>
                  <a:t>accept</a:t>
                </a:r>
                <a:r>
                  <a:rPr lang="zh-CN" altLang="en-US" sz="2400" dirty="0"/>
                  <a:t>以外还有两个允许的动作：</a:t>
                </a:r>
                <a:endParaRPr lang="en-US" altLang="zh-CN" sz="2400" dirty="0"/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400" dirty="0"/>
                  <a:t>移进</a:t>
                </a:r>
                <a:r>
                  <a:rPr lang="en-US" altLang="zh-CN" sz="2400" dirty="0"/>
                  <a:t>shift</a:t>
                </a:r>
                <a:r>
                  <a:rPr lang="zh-CN" altLang="en-US" sz="2400" dirty="0"/>
                  <a:t>：将终结符从输入的左侧移进到分析栈的顶部</a:t>
                </a:r>
                <a:endParaRPr lang="en-US" altLang="zh-CN" sz="2400" dirty="0"/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zh-CN" altLang="en-US" sz="2400" dirty="0"/>
                  <a:t>归约</a:t>
                </a:r>
                <a:r>
                  <a:rPr lang="en-US" altLang="zh-CN" sz="2400" dirty="0"/>
                  <a:t>reduce</a:t>
                </a:r>
                <a:r>
                  <a:rPr lang="zh-CN" altLang="en-US" sz="2400" dirty="0"/>
                  <a:t>：假设有产生式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，将栈顶的串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归约为非终结符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。归约是推导的逆过程。</a:t>
                </a: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/>
                  <a:t>因此，自底向上的分析程序也被称为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移进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归约分析</a:t>
                </a:r>
                <a:r>
                  <a:rPr lang="zh-CN" altLang="en-US" sz="2400" dirty="0"/>
                  <a:t>程序。</a:t>
                </a: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/>
                  <a:t>自底向上的分析程序需要为文法增加新的开始符号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 algn="ctr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altLang="zh-CN" dirty="0"/>
              </a:p>
              <a:p>
                <a:pPr lvl="1">
                  <a:buFontTx/>
                  <a:buNone/>
                </a:pPr>
                <a:r>
                  <a:rPr lang="en-US" altLang="zh-CN" dirty="0"/>
                  <a:t>		 		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12776"/>
                <a:ext cx="8496944" cy="4968552"/>
              </a:xfrm>
              <a:blipFill>
                <a:blip r:embed="rId2"/>
                <a:stretch>
                  <a:fillRect l="-786" r="-429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4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1519" y="1268760"/>
                <a:ext cx="8640961" cy="5400600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为下面文法构造</a:t>
                </a:r>
                <a:r>
                  <a:rPr lang="en-US" altLang="zh-CN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SLR(1)</a:t>
                </a:r>
                <a:r>
                  <a:rPr lang="zh-CN" altLang="en-US" sz="2400" dirty="0"/>
                  <a:t>分析表：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+mn-ea"/>
                  </a:rPr>
                  <a:t>这个文法不是一个</a:t>
                </a:r>
                <a:r>
                  <a:rPr lang="en-US" altLang="zh-CN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LR(0)</a:t>
                </a:r>
                <a:r>
                  <a:rPr lang="zh-CN" altLang="en-US" sz="2400" dirty="0">
                    <a:latin typeface="+mn-ea"/>
                    <a:cs typeface="Arial" panose="020B0604020202020204" pitchFamily="34" charset="0"/>
                  </a:rPr>
                  <a:t>文法，因为状态</a:t>
                </a:r>
                <a:r>
                  <a:rPr lang="en-US" altLang="zh-CN" sz="2400" dirty="0">
                    <a:latin typeface="+mn-ea"/>
                    <a:cs typeface="Arial" panose="020B0604020202020204" pitchFamily="34" charset="0"/>
                  </a:rPr>
                  <a:t>1</a:t>
                </a:r>
                <a:r>
                  <a:rPr lang="zh-CN" altLang="en-US" sz="2400" dirty="0">
                    <a:latin typeface="+mn-ea"/>
                    <a:cs typeface="Arial" panose="020B0604020202020204" pitchFamily="34" charset="0"/>
                  </a:rPr>
                  <a:t>里面包含移进</a:t>
                </a:r>
                <a:r>
                  <a:rPr lang="en-US" altLang="zh-CN" sz="2400" dirty="0">
                    <a:latin typeface="+mn-ea"/>
                    <a:cs typeface="Arial" panose="020B0604020202020204" pitchFamily="34" charset="0"/>
                  </a:rPr>
                  <a:t>-</a:t>
                </a:r>
                <a:r>
                  <a:rPr lang="zh-CN" altLang="en-US" sz="2400" dirty="0">
                    <a:latin typeface="+mn-ea"/>
                    <a:cs typeface="Arial" panose="020B0604020202020204" pitchFamily="34" charset="0"/>
                  </a:rPr>
                  <a:t>归约冲突。</a:t>
                </a:r>
                <a:endParaRPr lang="en-US" altLang="zh-CN" sz="2400" dirty="0">
                  <a:latin typeface="+mn-ea"/>
                  <a:cs typeface="Arial" panose="020B0604020202020204" pitchFamily="34" charset="0"/>
                </a:endParaRPr>
              </a:p>
              <a:p>
                <a:endParaRPr lang="en-US" altLang="zh-CN" sz="2400" dirty="0">
                  <a:latin typeface="+mn-ea"/>
                  <a:cs typeface="Arial" panose="020B0604020202020204" pitchFamily="34" charset="0"/>
                </a:endParaRPr>
              </a:p>
              <a:p>
                <a:endParaRPr lang="en-US" altLang="zh-CN" sz="2400" dirty="0">
                  <a:latin typeface="+mn-ea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𝑭𝒐𝒍𝒍𝒐𝒘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={$}</m:t>
                    </m:r>
                  </m:oMath>
                </a14:m>
                <a:r>
                  <a:rPr lang="zh-CN" altLang="en-US" sz="2400" dirty="0"/>
                  <a:t>，因此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dirty="0"/>
                  <a:t>并不在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𝑭𝒐𝒍𝒍𝒐𝒘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/>
                  <a:t>里面，所以这个文法是</a:t>
                </a:r>
                <a:r>
                  <a:rPr lang="en-US" altLang="zh-CN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SLR(1) </a:t>
                </a:r>
                <a:r>
                  <a:rPr lang="zh-CN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的</a:t>
                </a:r>
                <a:r>
                  <a:rPr lang="zh-CN" altLang="en-US" sz="2400" dirty="0"/>
                  <a:t>。</a:t>
                </a:r>
                <a:endParaRPr lang="en-US" altLang="zh-CN" sz="2400" dirty="0">
                  <a:latin typeface="+mn-ea"/>
                </a:endParaRPr>
              </a:p>
              <a:p>
                <a:pPr marL="179388" lvl="1" indent="0">
                  <a:lnSpc>
                    <a:spcPct val="150000"/>
                  </a:lnSpc>
                  <a:buNone/>
                </a:pPr>
                <a:endParaRPr lang="en-US" altLang="zh-CN" sz="2000" i="1" dirty="0"/>
              </a:p>
              <a:p>
                <a:pPr marL="465138" lvl="1">
                  <a:lnSpc>
                    <a:spcPct val="150000"/>
                  </a:lnSpc>
                  <a:buFontTx/>
                  <a:buNone/>
                </a:pPr>
                <a:r>
                  <a:rPr lang="en-US" altLang="zh-CN" sz="2000" dirty="0"/>
                  <a:t>	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1268760"/>
                <a:ext cx="8640961" cy="5400600"/>
              </a:xfrm>
              <a:blipFill rotWithShape="0">
                <a:blip r:embed="rId2"/>
                <a:stretch>
                  <a:fillRect l="-773" r="-773" b="-337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示例</a:t>
            </a:r>
          </a:p>
        </p:txBody>
      </p:sp>
      <p:grpSp>
        <p:nvGrpSpPr>
          <p:cNvPr id="39" name="Group 1"/>
          <p:cNvGrpSpPr>
            <a:grpSpLocks/>
          </p:cNvGrpSpPr>
          <p:nvPr/>
        </p:nvGrpSpPr>
        <p:grpSpPr bwMode="auto">
          <a:xfrm>
            <a:off x="2123728" y="3610630"/>
            <a:ext cx="5257800" cy="1690578"/>
            <a:chOff x="2880" y="1908"/>
            <a:chExt cx="8280" cy="3276"/>
          </a:xfrm>
        </p:grpSpPr>
        <p:sp>
          <p:nvSpPr>
            <p:cNvPr id="40" name="AutoShape 25"/>
            <p:cNvSpPr>
              <a:spLocks noChangeArrowheads="1"/>
            </p:cNvSpPr>
            <p:nvPr/>
          </p:nvSpPr>
          <p:spPr bwMode="auto">
            <a:xfrm>
              <a:off x="3600" y="1908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3780" y="2064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E’ →·E</a:t>
              </a:r>
              <a:endPara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→·E+n</a:t>
              </a:r>
              <a:endPara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→·n</a:t>
              </a:r>
              <a:endPara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5040" y="2688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2880" y="253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5580" y="253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5940" y="206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AutoShape 19"/>
            <p:cNvSpPr>
              <a:spLocks noChangeArrowheads="1"/>
            </p:cNvSpPr>
            <p:nvPr/>
          </p:nvSpPr>
          <p:spPr bwMode="auto">
            <a:xfrm>
              <a:off x="6660" y="1908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6840" y="2064"/>
              <a:ext cx="108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E’ →E·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→E·+n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8100" y="2220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AutoShape 16"/>
            <p:cNvSpPr>
              <a:spLocks noChangeArrowheads="1"/>
            </p:cNvSpPr>
            <p:nvPr/>
          </p:nvSpPr>
          <p:spPr bwMode="auto">
            <a:xfrm>
              <a:off x="3600" y="4092"/>
              <a:ext cx="1980" cy="109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780" y="4248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 n·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>
              <a:off x="5040" y="456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500" y="3312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4140" y="346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7560" y="2844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7200" y="3156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6660" y="4092"/>
              <a:ext cx="1980" cy="109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6840" y="4248"/>
              <a:ext cx="12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 E+·n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8100" y="456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Line 6"/>
            <p:cNvSpPr>
              <a:spLocks noChangeShapeType="1"/>
            </p:cNvSpPr>
            <p:nvPr/>
          </p:nvSpPr>
          <p:spPr bwMode="auto">
            <a:xfrm>
              <a:off x="8640" y="471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60" name="AutoShape 5"/>
            <p:cNvSpPr>
              <a:spLocks noChangeArrowheads="1"/>
            </p:cNvSpPr>
            <p:nvPr/>
          </p:nvSpPr>
          <p:spPr bwMode="auto">
            <a:xfrm>
              <a:off x="9180" y="4092"/>
              <a:ext cx="1980" cy="109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61" name="Rectangle 4"/>
            <p:cNvSpPr>
              <a:spLocks noChangeArrowheads="1"/>
            </p:cNvSpPr>
            <p:nvPr/>
          </p:nvSpPr>
          <p:spPr bwMode="auto">
            <a:xfrm>
              <a:off x="9360" y="4248"/>
              <a:ext cx="12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 E+n·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Oval 3"/>
            <p:cNvSpPr>
              <a:spLocks noChangeArrowheads="1"/>
            </p:cNvSpPr>
            <p:nvPr/>
          </p:nvSpPr>
          <p:spPr bwMode="auto">
            <a:xfrm>
              <a:off x="10620" y="456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2"/>
            <p:cNvSpPr>
              <a:spLocks noChangeArrowheads="1"/>
            </p:cNvSpPr>
            <p:nvPr/>
          </p:nvSpPr>
          <p:spPr bwMode="auto">
            <a:xfrm>
              <a:off x="8820" y="4248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86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1519" y="1268760"/>
                <a:ext cx="8640961" cy="5400600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𝑭𝒐𝒍𝒍𝒐𝒘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$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𝑭𝒐𝒍𝒍𝒐𝒘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+, $</m:t>
                        </m:r>
                      </m:e>
                    </m:d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endParaRPr lang="en-US" altLang="zh-CN" sz="2400" dirty="0">
                  <a:latin typeface="+mn-ea"/>
                  <a:cs typeface="Arial" panose="020B0604020202020204" pitchFamily="34" charset="0"/>
                </a:endParaRPr>
              </a:p>
              <a:p>
                <a:endParaRPr lang="en-US" altLang="zh-CN" sz="2400" dirty="0">
                  <a:latin typeface="+mn-ea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pPr marL="179388" lvl="1" indent="0">
                  <a:lnSpc>
                    <a:spcPct val="150000"/>
                  </a:lnSpc>
                  <a:buNone/>
                </a:pPr>
                <a:endParaRPr lang="en-US" altLang="zh-CN" sz="2000" i="1" dirty="0"/>
              </a:p>
              <a:p>
                <a:pPr marL="465138" lvl="1">
                  <a:lnSpc>
                    <a:spcPct val="150000"/>
                  </a:lnSpc>
                  <a:buFontTx/>
                  <a:buNone/>
                </a:pPr>
                <a:r>
                  <a:rPr lang="en-US" altLang="zh-CN" sz="2000" dirty="0"/>
                  <a:t>	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1268760"/>
                <a:ext cx="8640961" cy="5400600"/>
              </a:xfrm>
              <a:blipFill rotWithShape="0">
                <a:blip r:embed="rId2"/>
                <a:stretch>
                  <a:fillRect l="-773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示例</a:t>
            </a:r>
          </a:p>
        </p:txBody>
      </p:sp>
      <p:grpSp>
        <p:nvGrpSpPr>
          <p:cNvPr id="39" name="Group 1"/>
          <p:cNvGrpSpPr>
            <a:grpSpLocks/>
          </p:cNvGrpSpPr>
          <p:nvPr/>
        </p:nvGrpSpPr>
        <p:grpSpPr bwMode="auto">
          <a:xfrm>
            <a:off x="3707904" y="1412776"/>
            <a:ext cx="4968552" cy="1944216"/>
            <a:chOff x="2880" y="1908"/>
            <a:chExt cx="8280" cy="3276"/>
          </a:xfrm>
        </p:grpSpPr>
        <p:sp>
          <p:nvSpPr>
            <p:cNvPr id="40" name="AutoShape 25"/>
            <p:cNvSpPr>
              <a:spLocks noChangeArrowheads="1"/>
            </p:cNvSpPr>
            <p:nvPr/>
          </p:nvSpPr>
          <p:spPr bwMode="auto">
            <a:xfrm>
              <a:off x="3600" y="1908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3780" y="2064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E’ →·E</a:t>
              </a:r>
              <a:endPara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→·E+n</a:t>
              </a:r>
              <a:endPara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→·n</a:t>
              </a:r>
              <a:endPara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5040" y="2688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2880" y="253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4" name="Line 21"/>
            <p:cNvSpPr>
              <a:spLocks noChangeShapeType="1"/>
            </p:cNvSpPr>
            <p:nvPr/>
          </p:nvSpPr>
          <p:spPr bwMode="auto">
            <a:xfrm>
              <a:off x="5580" y="253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5940" y="206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AutoShape 19"/>
            <p:cNvSpPr>
              <a:spLocks noChangeArrowheads="1"/>
            </p:cNvSpPr>
            <p:nvPr/>
          </p:nvSpPr>
          <p:spPr bwMode="auto">
            <a:xfrm>
              <a:off x="6660" y="1908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6840" y="2064"/>
              <a:ext cx="108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E’ →E·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→E·+n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8100" y="2220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AutoShape 16"/>
            <p:cNvSpPr>
              <a:spLocks noChangeArrowheads="1"/>
            </p:cNvSpPr>
            <p:nvPr/>
          </p:nvSpPr>
          <p:spPr bwMode="auto">
            <a:xfrm>
              <a:off x="3600" y="4092"/>
              <a:ext cx="1980" cy="109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780" y="4248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 n·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>
              <a:off x="5040" y="456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500" y="3312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4140" y="346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7560" y="2844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7200" y="3156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6660" y="4092"/>
              <a:ext cx="1980" cy="109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6840" y="4248"/>
              <a:ext cx="12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 E+·n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8100" y="456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Line 6"/>
            <p:cNvSpPr>
              <a:spLocks noChangeShapeType="1"/>
            </p:cNvSpPr>
            <p:nvPr/>
          </p:nvSpPr>
          <p:spPr bwMode="auto">
            <a:xfrm>
              <a:off x="8640" y="471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60" name="AutoShape 5"/>
            <p:cNvSpPr>
              <a:spLocks noChangeArrowheads="1"/>
            </p:cNvSpPr>
            <p:nvPr/>
          </p:nvSpPr>
          <p:spPr bwMode="auto">
            <a:xfrm>
              <a:off x="9180" y="4092"/>
              <a:ext cx="1980" cy="109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61" name="Rectangle 4"/>
            <p:cNvSpPr>
              <a:spLocks noChangeArrowheads="1"/>
            </p:cNvSpPr>
            <p:nvPr/>
          </p:nvSpPr>
          <p:spPr bwMode="auto">
            <a:xfrm>
              <a:off x="9360" y="4248"/>
              <a:ext cx="12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 → E+n·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Oval 3"/>
            <p:cNvSpPr>
              <a:spLocks noChangeArrowheads="1"/>
            </p:cNvSpPr>
            <p:nvPr/>
          </p:nvSpPr>
          <p:spPr bwMode="auto">
            <a:xfrm>
              <a:off x="10620" y="456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2"/>
            <p:cNvSpPr>
              <a:spLocks noChangeArrowheads="1"/>
            </p:cNvSpPr>
            <p:nvPr/>
          </p:nvSpPr>
          <p:spPr bwMode="auto">
            <a:xfrm>
              <a:off x="8820" y="4248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9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767964"/>
              </p:ext>
            </p:extLst>
          </p:nvPr>
        </p:nvGraphicFramePr>
        <p:xfrm>
          <a:off x="900905" y="3650802"/>
          <a:ext cx="7342187" cy="2516188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Goto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 → 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 →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E+n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1"/>
                      <a:r>
                        <a:rPr lang="en-US" altLang="zh-CN" sz="2000" b="1" i="1" dirty="0" err="1">
                          <a:solidFill>
                            <a:srgbClr val="FF0000"/>
                          </a:solidFill>
                        </a:rPr>
                        <a:t>accpet</a:t>
                      </a:r>
                      <a:endParaRPr lang="zh-CN" altLang="en-US" sz="2000" b="1" i="1" dirty="0">
                        <a:solidFill>
                          <a:srgbClr val="FF0000"/>
                        </a:solidFill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 → 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 →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E+n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43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51519" y="116632"/>
            <a:ext cx="8640961" cy="6624735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下面给出串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+ n + n</a:t>
            </a:r>
            <a:r>
              <a:rPr lang="zh-CN" altLang="en-US" sz="2400" b="1" dirty="0">
                <a:latin typeface="+mn-ea"/>
              </a:rPr>
              <a:t>的分析过程。</a:t>
            </a:r>
            <a:endParaRPr lang="en-US" altLang="zh-CN" sz="2400" b="1" dirty="0">
              <a:latin typeface="+mn-ea"/>
            </a:endParaRPr>
          </a:p>
          <a:p>
            <a:endParaRPr lang="en-US" altLang="zh-CN" sz="2400" dirty="0">
              <a:latin typeface="+mn-ea"/>
              <a:cs typeface="Arial" panose="020B0604020202020204" pitchFamily="34" charset="0"/>
            </a:endParaRPr>
          </a:p>
          <a:p>
            <a:endParaRPr lang="en-US" altLang="zh-CN" sz="2400" dirty="0">
              <a:latin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i="1" dirty="0">
              <a:latin typeface="Cambria Math" panose="02040503050406030204" pitchFamily="18" charset="0"/>
            </a:endParaRPr>
          </a:p>
          <a:p>
            <a:pPr marL="179388" lvl="1" indent="0">
              <a:lnSpc>
                <a:spcPct val="150000"/>
              </a:lnSpc>
              <a:buNone/>
            </a:pPr>
            <a:endParaRPr lang="en-US" altLang="zh-CN" sz="2000" i="1" dirty="0"/>
          </a:p>
          <a:p>
            <a:pPr marL="465138" lvl="1">
              <a:lnSpc>
                <a:spcPct val="150000"/>
              </a:lnSpc>
              <a:buFontTx/>
              <a:buNone/>
            </a:pPr>
            <a:r>
              <a:rPr lang="en-US" altLang="zh-CN" sz="2000" dirty="0"/>
              <a:t>	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9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605147"/>
              </p:ext>
            </p:extLst>
          </p:nvPr>
        </p:nvGraphicFramePr>
        <p:xfrm>
          <a:off x="900905" y="744096"/>
          <a:ext cx="7342187" cy="246888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10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Goto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06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31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S3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 → 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 →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E+n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lvl="1"/>
                      <a:r>
                        <a:rPr lang="en-US" altLang="zh-CN" sz="2000" b="1" i="1" dirty="0" err="1">
                          <a:solidFill>
                            <a:srgbClr val="FF0000"/>
                          </a:solidFill>
                        </a:rPr>
                        <a:t>accpet</a:t>
                      </a:r>
                      <a:endParaRPr lang="zh-CN" altLang="en-US" sz="2000" b="1" i="1" dirty="0">
                        <a:solidFill>
                          <a:srgbClr val="FF0000"/>
                        </a:solidFill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 → 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 →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E+n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341526"/>
              </p:ext>
            </p:extLst>
          </p:nvPr>
        </p:nvGraphicFramePr>
        <p:xfrm>
          <a:off x="900905" y="3305512"/>
          <a:ext cx="7342188" cy="3291840"/>
        </p:xfrm>
        <a:graphic>
          <a:graphicData uri="http://schemas.openxmlformats.org/drawingml/2006/table">
            <a:tbl>
              <a:tblPr/>
              <a:tblGrid>
                <a:gridCol w="863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273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Parsing stack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2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 n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0E1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$0E1+3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$0E1+3n4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$0E1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$0E1+3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$0E1+3n4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$0E1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 + n + n $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 + n $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 + n $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 + n $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n $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 n $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 $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$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$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 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E →n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E →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E+n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E →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E+n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30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1519" y="1196752"/>
                <a:ext cx="8640961" cy="5544616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为下面文法构造</a:t>
                </a:r>
                <a:r>
                  <a:rPr lang="en-US" altLang="zh-CN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SLR(1)</a:t>
                </a:r>
                <a:r>
                  <a:rPr lang="zh-CN" altLang="en-US" sz="2400" dirty="0"/>
                  <a:t>分析表：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+mn-ea"/>
                  </a:rPr>
                  <a:t>这个文法也不是一个</a:t>
                </a:r>
                <a:r>
                  <a:rPr lang="en-US" altLang="zh-CN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LR(0)</a:t>
                </a:r>
                <a:r>
                  <a:rPr lang="zh-CN" altLang="en-US" sz="2400" dirty="0">
                    <a:latin typeface="+mn-ea"/>
                    <a:cs typeface="Arial" panose="020B0604020202020204" pitchFamily="34" charset="0"/>
                  </a:rPr>
                  <a:t>文法，因为状态</a:t>
                </a:r>
                <a:r>
                  <a:rPr lang="en-US" altLang="zh-CN" sz="2400" dirty="0">
                    <a:latin typeface="+mn-ea"/>
                    <a:cs typeface="Arial" panose="020B0604020202020204" pitchFamily="34" charset="0"/>
                  </a:rPr>
                  <a:t>0</a:t>
                </a:r>
                <a:r>
                  <a:rPr lang="zh-CN" altLang="en-US" sz="2400" dirty="0">
                    <a:latin typeface="+mn-ea"/>
                    <a:cs typeface="Arial" panose="020B0604020202020204" pitchFamily="34" charset="0"/>
                  </a:rPr>
                  <a:t>、</a:t>
                </a:r>
                <a:r>
                  <a:rPr lang="en-US" altLang="zh-CN" sz="2400" dirty="0">
                    <a:latin typeface="+mn-ea"/>
                    <a:cs typeface="Arial" panose="020B0604020202020204" pitchFamily="34" charset="0"/>
                  </a:rPr>
                  <a:t>2</a:t>
                </a:r>
                <a:r>
                  <a:rPr lang="zh-CN" altLang="en-US" sz="2400" dirty="0">
                    <a:latin typeface="+mn-ea"/>
                    <a:cs typeface="Arial" panose="020B0604020202020204" pitchFamily="34" charset="0"/>
                  </a:rPr>
                  <a:t>、</a:t>
                </a:r>
                <a:r>
                  <a:rPr lang="en-US" altLang="zh-CN" sz="2400" dirty="0">
                    <a:latin typeface="+mn-ea"/>
                    <a:cs typeface="Arial" panose="020B0604020202020204" pitchFamily="34" charset="0"/>
                  </a:rPr>
                  <a:t>4</a:t>
                </a:r>
                <a:r>
                  <a:rPr lang="zh-CN" altLang="en-US" sz="2400" dirty="0">
                    <a:latin typeface="+mn-ea"/>
                    <a:cs typeface="Arial" panose="020B0604020202020204" pitchFamily="34" charset="0"/>
                  </a:rPr>
                  <a:t>里面包含移进</a:t>
                </a:r>
                <a:r>
                  <a:rPr lang="en-US" altLang="zh-CN" sz="2400" dirty="0">
                    <a:latin typeface="+mn-ea"/>
                    <a:cs typeface="Arial" panose="020B0604020202020204" pitchFamily="34" charset="0"/>
                  </a:rPr>
                  <a:t>-</a:t>
                </a:r>
                <a:r>
                  <a:rPr lang="zh-CN" altLang="en-US" sz="2400" dirty="0">
                    <a:latin typeface="+mn-ea"/>
                    <a:cs typeface="Arial" panose="020B0604020202020204" pitchFamily="34" charset="0"/>
                  </a:rPr>
                  <a:t>归约冲突。</a:t>
                </a:r>
                <a:endParaRPr lang="en-US" altLang="zh-CN" sz="2400" dirty="0">
                  <a:latin typeface="+mn-ea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+mn-ea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latin typeface="+mn-ea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𝑭𝒐𝒍𝒍𝒐𝒘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={$, )}</m:t>
                    </m:r>
                  </m:oMath>
                </a14:m>
                <a:r>
                  <a:rPr lang="zh-CN" altLang="en-US" sz="2400" dirty="0"/>
                  <a:t>，因此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sz="2400" dirty="0"/>
                  <a:t>并不在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𝑭𝒐𝒍𝒍𝒐𝒘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zh-CN" altLang="en-US" sz="2400" dirty="0"/>
                  <a:t>里面，所以这个文法是</a:t>
                </a:r>
                <a:r>
                  <a:rPr lang="en-US" altLang="zh-CN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SLR(1) </a:t>
                </a:r>
                <a:r>
                  <a:rPr lang="zh-CN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的</a:t>
                </a:r>
                <a:r>
                  <a:rPr lang="zh-CN" altLang="en-US" sz="2400" dirty="0"/>
                  <a:t>。</a:t>
                </a:r>
                <a:endParaRPr lang="en-US" altLang="zh-CN" sz="2400" dirty="0">
                  <a:latin typeface="+mn-ea"/>
                </a:endParaRPr>
              </a:p>
              <a:p>
                <a:pPr marL="179388" lvl="1" indent="0">
                  <a:lnSpc>
                    <a:spcPct val="150000"/>
                  </a:lnSpc>
                  <a:buNone/>
                </a:pPr>
                <a:endParaRPr lang="en-US" altLang="zh-CN" sz="2000" i="1" dirty="0"/>
              </a:p>
              <a:p>
                <a:pPr marL="465138" lvl="1">
                  <a:lnSpc>
                    <a:spcPct val="150000"/>
                  </a:lnSpc>
                  <a:buFontTx/>
                  <a:buNone/>
                </a:pPr>
                <a:r>
                  <a:rPr lang="en-US" altLang="zh-CN" sz="2000" dirty="0"/>
                  <a:t>	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1196752"/>
                <a:ext cx="8640961" cy="5544616"/>
              </a:xfrm>
              <a:blipFill rotWithShape="0">
                <a:blip r:embed="rId2"/>
                <a:stretch>
                  <a:fillRect l="-773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示例</a:t>
            </a:r>
          </a:p>
        </p:txBody>
      </p:sp>
      <p:grpSp>
        <p:nvGrpSpPr>
          <p:cNvPr id="29" name="Group 1"/>
          <p:cNvGrpSpPr>
            <a:grpSpLocks/>
          </p:cNvGrpSpPr>
          <p:nvPr/>
        </p:nvGrpSpPr>
        <p:grpSpPr bwMode="auto">
          <a:xfrm>
            <a:off x="2987824" y="3284984"/>
            <a:ext cx="5600700" cy="2160240"/>
            <a:chOff x="2700" y="1908"/>
            <a:chExt cx="8820" cy="4836"/>
          </a:xfrm>
        </p:grpSpPr>
        <p:sp>
          <p:nvSpPr>
            <p:cNvPr id="30" name="AutoShape 35"/>
            <p:cNvSpPr>
              <a:spLocks noChangeArrowheads="1"/>
            </p:cNvSpPr>
            <p:nvPr/>
          </p:nvSpPr>
          <p:spPr bwMode="auto">
            <a:xfrm>
              <a:off x="3600" y="1908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3780" y="2064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S’ →·S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→·(S)S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Oval 33"/>
            <p:cNvSpPr>
              <a:spLocks noChangeArrowheads="1"/>
            </p:cNvSpPr>
            <p:nvPr/>
          </p:nvSpPr>
          <p:spPr bwMode="auto">
            <a:xfrm>
              <a:off x="5040" y="2688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880" y="253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580" y="253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5940" y="206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AutoShape 29"/>
            <p:cNvSpPr>
              <a:spLocks noChangeArrowheads="1"/>
            </p:cNvSpPr>
            <p:nvPr/>
          </p:nvSpPr>
          <p:spPr bwMode="auto">
            <a:xfrm>
              <a:off x="6660" y="1908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6840" y="2064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S’ →S·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Oval 27"/>
            <p:cNvSpPr>
              <a:spLocks noChangeArrowheads="1"/>
            </p:cNvSpPr>
            <p:nvPr/>
          </p:nvSpPr>
          <p:spPr bwMode="auto">
            <a:xfrm>
              <a:off x="8100" y="222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AutoShape 26"/>
            <p:cNvSpPr>
              <a:spLocks noChangeArrowheads="1"/>
            </p:cNvSpPr>
            <p:nvPr/>
          </p:nvSpPr>
          <p:spPr bwMode="auto">
            <a:xfrm>
              <a:off x="6660" y="3312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6840" y="3468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→(S·)S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8100" y="3624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AutoShape 23"/>
            <p:cNvSpPr>
              <a:spLocks noChangeArrowheads="1"/>
            </p:cNvSpPr>
            <p:nvPr/>
          </p:nvSpPr>
          <p:spPr bwMode="auto">
            <a:xfrm>
              <a:off x="3600" y="4092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68" name="Rectangle 22"/>
            <p:cNvSpPr>
              <a:spLocks noChangeArrowheads="1"/>
            </p:cNvSpPr>
            <p:nvPr/>
          </p:nvSpPr>
          <p:spPr bwMode="auto">
            <a:xfrm>
              <a:off x="3780" y="4248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→(·S)S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→·(S)S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Oval 21"/>
            <p:cNvSpPr>
              <a:spLocks noChangeArrowheads="1"/>
            </p:cNvSpPr>
            <p:nvPr/>
          </p:nvSpPr>
          <p:spPr bwMode="auto">
            <a:xfrm>
              <a:off x="5040" y="4872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4500" y="3312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6120" y="502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 flipV="1">
              <a:off x="5580" y="3780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73" name="Rectangle 17"/>
            <p:cNvSpPr>
              <a:spLocks noChangeArrowheads="1"/>
            </p:cNvSpPr>
            <p:nvPr/>
          </p:nvSpPr>
          <p:spPr bwMode="auto">
            <a:xfrm>
              <a:off x="5940" y="362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AutoShape 16"/>
            <p:cNvSpPr>
              <a:spLocks noChangeArrowheads="1"/>
            </p:cNvSpPr>
            <p:nvPr/>
          </p:nvSpPr>
          <p:spPr bwMode="auto">
            <a:xfrm>
              <a:off x="6660" y="5340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75" name="Rectangle 15"/>
            <p:cNvSpPr>
              <a:spLocks noChangeArrowheads="1"/>
            </p:cNvSpPr>
            <p:nvPr/>
          </p:nvSpPr>
          <p:spPr bwMode="auto">
            <a:xfrm>
              <a:off x="6840" y="5496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→(S) ·S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→·(S)S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Oval 14"/>
            <p:cNvSpPr>
              <a:spLocks noChangeArrowheads="1"/>
            </p:cNvSpPr>
            <p:nvPr/>
          </p:nvSpPr>
          <p:spPr bwMode="auto">
            <a:xfrm>
              <a:off x="8100" y="6120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7560" y="4248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7740" y="456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Line 11"/>
            <p:cNvSpPr>
              <a:spLocks noChangeShapeType="1"/>
            </p:cNvSpPr>
            <p:nvPr/>
          </p:nvSpPr>
          <p:spPr bwMode="auto">
            <a:xfrm flipH="1" flipV="1">
              <a:off x="5580" y="5028"/>
              <a:ext cx="108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80" name="AutoShape 10"/>
            <p:cNvSpPr>
              <a:spLocks noChangeArrowheads="1"/>
            </p:cNvSpPr>
            <p:nvPr/>
          </p:nvSpPr>
          <p:spPr bwMode="auto">
            <a:xfrm>
              <a:off x="9540" y="5496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auto">
            <a:xfrm>
              <a:off x="9720" y="5652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→(S)S·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10980" y="5808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auto">
            <a:xfrm>
              <a:off x="8640" y="596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9000" y="5496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5"/>
            <p:cNvSpPr>
              <a:spLocks noChangeArrowheads="1"/>
            </p:cNvSpPr>
            <p:nvPr/>
          </p:nvSpPr>
          <p:spPr bwMode="auto">
            <a:xfrm>
              <a:off x="4140" y="3624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Line 4"/>
            <p:cNvSpPr>
              <a:spLocks noChangeShapeType="1"/>
            </p:cNvSpPr>
            <p:nvPr/>
          </p:nvSpPr>
          <p:spPr bwMode="auto">
            <a:xfrm>
              <a:off x="3420" y="4872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87" name="Arc 3"/>
            <p:cNvSpPr>
              <a:spLocks/>
            </p:cNvSpPr>
            <p:nvPr/>
          </p:nvSpPr>
          <p:spPr bwMode="auto">
            <a:xfrm>
              <a:off x="3060" y="4872"/>
              <a:ext cx="757" cy="7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7472 w 37472"/>
                <a:gd name="T1" fmla="*/ 36251 h 43200"/>
                <a:gd name="T2" fmla="*/ 21600 w 37472"/>
                <a:gd name="T3" fmla="*/ 0 h 43200"/>
                <a:gd name="T4" fmla="*/ 21600 w 3747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72" h="43200" fill="none" extrusionOk="0">
                  <a:moveTo>
                    <a:pt x="37471" y="36250"/>
                  </a:moveTo>
                  <a:cubicBezTo>
                    <a:pt x="33382" y="40680"/>
                    <a:pt x="27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37472" h="43200" stroke="0" extrusionOk="0">
                  <a:moveTo>
                    <a:pt x="37471" y="36250"/>
                  </a:moveTo>
                  <a:cubicBezTo>
                    <a:pt x="33382" y="40680"/>
                    <a:pt x="27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88" name="Rectangle 2"/>
            <p:cNvSpPr>
              <a:spLocks noChangeArrowheads="1"/>
            </p:cNvSpPr>
            <p:nvPr/>
          </p:nvSpPr>
          <p:spPr bwMode="auto">
            <a:xfrm>
              <a:off x="2700" y="534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67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1519" y="1268760"/>
                <a:ext cx="8640961" cy="5472608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𝑭𝒐𝒍𝒍𝒐𝒘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$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𝑭𝒐𝒍𝒍𝒐𝒘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={$, )}</m:t>
                    </m:r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endParaRPr lang="en-US" altLang="zh-CN" sz="2400" dirty="0">
                  <a:latin typeface="+mn-ea"/>
                  <a:cs typeface="Arial" panose="020B0604020202020204" pitchFamily="34" charset="0"/>
                </a:endParaRPr>
              </a:p>
              <a:p>
                <a:endParaRPr lang="en-US" altLang="zh-CN" sz="2400" dirty="0">
                  <a:latin typeface="+mn-ea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pPr marL="179388" lvl="1" indent="0">
                  <a:lnSpc>
                    <a:spcPct val="150000"/>
                  </a:lnSpc>
                  <a:buNone/>
                </a:pPr>
                <a:endParaRPr lang="en-US" altLang="zh-CN" sz="2000" i="1" dirty="0"/>
              </a:p>
              <a:p>
                <a:pPr marL="465138" lvl="1">
                  <a:lnSpc>
                    <a:spcPct val="150000"/>
                  </a:lnSpc>
                  <a:buFontTx/>
                  <a:buNone/>
                </a:pPr>
                <a:r>
                  <a:rPr lang="en-US" altLang="zh-CN" sz="2000" dirty="0"/>
                  <a:t>	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1268760"/>
                <a:ext cx="8640961" cy="5472608"/>
              </a:xfrm>
              <a:blipFill rotWithShape="0">
                <a:blip r:embed="rId2"/>
                <a:stretch>
                  <a:fillRect l="-773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示例</a:t>
            </a:r>
          </a:p>
        </p:txBody>
      </p:sp>
      <p:grpSp>
        <p:nvGrpSpPr>
          <p:cNvPr id="30" name="Group 1"/>
          <p:cNvGrpSpPr>
            <a:grpSpLocks/>
          </p:cNvGrpSpPr>
          <p:nvPr/>
        </p:nvGrpSpPr>
        <p:grpSpPr bwMode="auto">
          <a:xfrm>
            <a:off x="3131840" y="1432771"/>
            <a:ext cx="5600700" cy="2160240"/>
            <a:chOff x="2700" y="1908"/>
            <a:chExt cx="8820" cy="4836"/>
          </a:xfrm>
        </p:grpSpPr>
        <p:sp>
          <p:nvSpPr>
            <p:cNvPr id="31" name="AutoShape 35"/>
            <p:cNvSpPr>
              <a:spLocks noChangeArrowheads="1"/>
            </p:cNvSpPr>
            <p:nvPr/>
          </p:nvSpPr>
          <p:spPr bwMode="auto">
            <a:xfrm>
              <a:off x="3600" y="1908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780" y="2064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S’ →·S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→·(S)S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5040" y="2688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880" y="253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580" y="253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5940" y="206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AutoShape 29"/>
            <p:cNvSpPr>
              <a:spLocks noChangeArrowheads="1"/>
            </p:cNvSpPr>
            <p:nvPr/>
          </p:nvSpPr>
          <p:spPr bwMode="auto">
            <a:xfrm>
              <a:off x="6660" y="1908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840" y="2064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S’ →S·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Oval 27"/>
            <p:cNvSpPr>
              <a:spLocks noChangeArrowheads="1"/>
            </p:cNvSpPr>
            <p:nvPr/>
          </p:nvSpPr>
          <p:spPr bwMode="auto">
            <a:xfrm>
              <a:off x="8100" y="2220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AutoShape 26"/>
            <p:cNvSpPr>
              <a:spLocks noChangeArrowheads="1"/>
            </p:cNvSpPr>
            <p:nvPr/>
          </p:nvSpPr>
          <p:spPr bwMode="auto">
            <a:xfrm>
              <a:off x="6660" y="3312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66" name="Rectangle 25"/>
            <p:cNvSpPr>
              <a:spLocks noChangeArrowheads="1"/>
            </p:cNvSpPr>
            <p:nvPr/>
          </p:nvSpPr>
          <p:spPr bwMode="auto">
            <a:xfrm>
              <a:off x="6840" y="3468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→(S·)S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Oval 24"/>
            <p:cNvSpPr>
              <a:spLocks noChangeArrowheads="1"/>
            </p:cNvSpPr>
            <p:nvPr/>
          </p:nvSpPr>
          <p:spPr bwMode="auto">
            <a:xfrm>
              <a:off x="8100" y="3624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AutoShape 23"/>
            <p:cNvSpPr>
              <a:spLocks noChangeArrowheads="1"/>
            </p:cNvSpPr>
            <p:nvPr/>
          </p:nvSpPr>
          <p:spPr bwMode="auto">
            <a:xfrm>
              <a:off x="3600" y="4092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3780" y="4248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→(·S)S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→·(S)S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Oval 21"/>
            <p:cNvSpPr>
              <a:spLocks noChangeArrowheads="1"/>
            </p:cNvSpPr>
            <p:nvPr/>
          </p:nvSpPr>
          <p:spPr bwMode="auto">
            <a:xfrm>
              <a:off x="5040" y="4872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Line 20"/>
            <p:cNvSpPr>
              <a:spLocks noChangeShapeType="1"/>
            </p:cNvSpPr>
            <p:nvPr/>
          </p:nvSpPr>
          <p:spPr bwMode="auto">
            <a:xfrm>
              <a:off x="4500" y="3312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6120" y="5028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Line 18"/>
            <p:cNvSpPr>
              <a:spLocks noChangeShapeType="1"/>
            </p:cNvSpPr>
            <p:nvPr/>
          </p:nvSpPr>
          <p:spPr bwMode="auto">
            <a:xfrm flipV="1">
              <a:off x="5580" y="3780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5940" y="362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AutoShape 16"/>
            <p:cNvSpPr>
              <a:spLocks noChangeArrowheads="1"/>
            </p:cNvSpPr>
            <p:nvPr/>
          </p:nvSpPr>
          <p:spPr bwMode="auto">
            <a:xfrm>
              <a:off x="6660" y="5340"/>
              <a:ext cx="198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76" name="Rectangle 15"/>
            <p:cNvSpPr>
              <a:spLocks noChangeArrowheads="1"/>
            </p:cNvSpPr>
            <p:nvPr/>
          </p:nvSpPr>
          <p:spPr bwMode="auto">
            <a:xfrm>
              <a:off x="6840" y="5496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→(S) ·S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→·(S)S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Oval 14"/>
            <p:cNvSpPr>
              <a:spLocks noChangeArrowheads="1"/>
            </p:cNvSpPr>
            <p:nvPr/>
          </p:nvSpPr>
          <p:spPr bwMode="auto">
            <a:xfrm>
              <a:off x="8100" y="6120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7560" y="4248"/>
              <a:ext cx="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79" name="Rectangle 12"/>
            <p:cNvSpPr>
              <a:spLocks noChangeArrowheads="1"/>
            </p:cNvSpPr>
            <p:nvPr/>
          </p:nvSpPr>
          <p:spPr bwMode="auto">
            <a:xfrm>
              <a:off x="7740" y="456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Line 11"/>
            <p:cNvSpPr>
              <a:spLocks noChangeShapeType="1"/>
            </p:cNvSpPr>
            <p:nvPr/>
          </p:nvSpPr>
          <p:spPr bwMode="auto">
            <a:xfrm flipH="1" flipV="1">
              <a:off x="5580" y="5028"/>
              <a:ext cx="108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81" name="AutoShape 10"/>
            <p:cNvSpPr>
              <a:spLocks noChangeArrowheads="1"/>
            </p:cNvSpPr>
            <p:nvPr/>
          </p:nvSpPr>
          <p:spPr bwMode="auto">
            <a:xfrm>
              <a:off x="9540" y="5496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82" name="Rectangle 9"/>
            <p:cNvSpPr>
              <a:spLocks noChangeArrowheads="1"/>
            </p:cNvSpPr>
            <p:nvPr/>
          </p:nvSpPr>
          <p:spPr bwMode="auto">
            <a:xfrm>
              <a:off x="9720" y="5652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 →(S)S·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10980" y="5808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>
              <a:off x="8640" y="596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9000" y="5496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5"/>
            <p:cNvSpPr>
              <a:spLocks noChangeArrowheads="1"/>
            </p:cNvSpPr>
            <p:nvPr/>
          </p:nvSpPr>
          <p:spPr bwMode="auto">
            <a:xfrm>
              <a:off x="4140" y="3624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Line 4"/>
            <p:cNvSpPr>
              <a:spLocks noChangeShapeType="1"/>
            </p:cNvSpPr>
            <p:nvPr/>
          </p:nvSpPr>
          <p:spPr bwMode="auto">
            <a:xfrm>
              <a:off x="3420" y="4872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88" name="Arc 3"/>
            <p:cNvSpPr>
              <a:spLocks/>
            </p:cNvSpPr>
            <p:nvPr/>
          </p:nvSpPr>
          <p:spPr bwMode="auto">
            <a:xfrm>
              <a:off x="3060" y="4872"/>
              <a:ext cx="757" cy="7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7472 w 37472"/>
                <a:gd name="T1" fmla="*/ 36251 h 43200"/>
                <a:gd name="T2" fmla="*/ 21600 w 37472"/>
                <a:gd name="T3" fmla="*/ 0 h 43200"/>
                <a:gd name="T4" fmla="*/ 21600 w 3747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72" h="43200" fill="none" extrusionOk="0">
                  <a:moveTo>
                    <a:pt x="37471" y="36250"/>
                  </a:moveTo>
                  <a:cubicBezTo>
                    <a:pt x="33382" y="40680"/>
                    <a:pt x="27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37472" h="43200" stroke="0" extrusionOk="0">
                  <a:moveTo>
                    <a:pt x="37471" y="36250"/>
                  </a:moveTo>
                  <a:cubicBezTo>
                    <a:pt x="33382" y="40680"/>
                    <a:pt x="2762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b="1"/>
            </a:p>
          </p:txBody>
        </p:sp>
        <p:sp>
          <p:nvSpPr>
            <p:cNvPr id="89" name="Rectangle 2"/>
            <p:cNvSpPr>
              <a:spLocks noChangeArrowheads="1"/>
            </p:cNvSpPr>
            <p:nvPr/>
          </p:nvSpPr>
          <p:spPr bwMode="auto">
            <a:xfrm>
              <a:off x="2700" y="534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90" name="Group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841955"/>
              </p:ext>
            </p:extLst>
          </p:nvPr>
        </p:nvGraphicFramePr>
        <p:xfrm>
          <a:off x="802184" y="3687336"/>
          <a:ext cx="7631112" cy="2809681"/>
        </p:xfrm>
        <a:graphic>
          <a:graphicData uri="http://schemas.openxmlformats.org/drawingml/2006/table">
            <a:tbl>
              <a:tblPr/>
              <a:tblGrid>
                <a:gridCol w="89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5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Goto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01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2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(S)S)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(S)S)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51519" y="116632"/>
            <a:ext cx="8640961" cy="6624735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下面给出串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()()</a:t>
            </a:r>
            <a:r>
              <a:rPr lang="zh-CN" altLang="en-US" sz="2400" b="1" dirty="0">
                <a:latin typeface="+mn-ea"/>
              </a:rPr>
              <a:t>的分析过程。</a:t>
            </a:r>
            <a:endParaRPr lang="en-US" altLang="zh-CN" sz="2400" b="1" dirty="0">
              <a:latin typeface="+mn-ea"/>
            </a:endParaRPr>
          </a:p>
          <a:p>
            <a:endParaRPr lang="en-US" altLang="zh-CN" sz="2400" dirty="0">
              <a:latin typeface="+mn-ea"/>
              <a:cs typeface="Arial" panose="020B0604020202020204" pitchFamily="34" charset="0"/>
            </a:endParaRPr>
          </a:p>
          <a:p>
            <a:endParaRPr lang="en-US" altLang="zh-CN" sz="2400" dirty="0">
              <a:latin typeface="+mn-ea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i="1" dirty="0">
              <a:latin typeface="Cambria Math" panose="02040503050406030204" pitchFamily="18" charset="0"/>
            </a:endParaRPr>
          </a:p>
          <a:p>
            <a:pPr marL="179388" lvl="1" indent="0">
              <a:lnSpc>
                <a:spcPct val="150000"/>
              </a:lnSpc>
              <a:buNone/>
            </a:pPr>
            <a:endParaRPr lang="en-US" altLang="zh-CN" sz="2000" i="1" dirty="0"/>
          </a:p>
          <a:p>
            <a:pPr marL="465138" lvl="1">
              <a:lnSpc>
                <a:spcPct val="150000"/>
              </a:lnSpc>
              <a:buFontTx/>
              <a:buNone/>
            </a:pPr>
            <a:r>
              <a:rPr lang="en-US" altLang="zh-CN" sz="2000" dirty="0"/>
              <a:t>	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772616"/>
              </p:ext>
            </p:extLst>
          </p:nvPr>
        </p:nvGraphicFramePr>
        <p:xfrm>
          <a:off x="900905" y="764704"/>
          <a:ext cx="7342188" cy="2514600"/>
        </p:xfrm>
        <a:graphic>
          <a:graphicData uri="http://schemas.openxmlformats.org/drawingml/2006/table">
            <a:tbl>
              <a:tblPr/>
              <a:tblGrid>
                <a:gridCol w="86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69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Goto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91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2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(S)S)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(S)S)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349942"/>
              </p:ext>
            </p:extLst>
          </p:nvPr>
        </p:nvGraphicFramePr>
        <p:xfrm>
          <a:off x="900906" y="3394866"/>
          <a:ext cx="7342187" cy="3202486"/>
        </p:xfrm>
        <a:graphic>
          <a:graphicData uri="http://schemas.openxmlformats.org/drawingml/2006/table">
            <a:tbl>
              <a:tblPr/>
              <a:tblGrid>
                <a:gridCol w="86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46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Parsing stack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$0( 2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$0(2S3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$0(2S3)4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$0(2S3)4(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$0(2S3)4(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2S3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$0(2S3)4(2S3)4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$0(2S3)4(2S3)4S5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$0(2S3)4S5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$0S1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 ) ( )$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( )$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( )$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 )$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$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$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$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 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→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→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→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S → (S)S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S → (S)S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193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3025"/>
            <a:ext cx="8568952" cy="513715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请给出串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(())</a:t>
            </a:r>
            <a:r>
              <a:rPr lang="zh-CN" altLang="en-US" sz="2400" dirty="0">
                <a:latin typeface="+mn-ea"/>
              </a:rPr>
              <a:t>的分析过程。</a:t>
            </a:r>
            <a:endParaRPr lang="en-US" altLang="zh-CN" sz="2400" dirty="0">
              <a:latin typeface="+mn-ea"/>
            </a:endParaRPr>
          </a:p>
        </p:txBody>
      </p:sp>
      <p:graphicFrame>
        <p:nvGraphicFramePr>
          <p:cNvPr id="4" name="Group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399640"/>
              </p:ext>
            </p:extLst>
          </p:nvPr>
        </p:nvGraphicFramePr>
        <p:xfrm>
          <a:off x="936910" y="2348880"/>
          <a:ext cx="7342188" cy="2514600"/>
        </p:xfrm>
        <a:graphic>
          <a:graphicData uri="http://schemas.openxmlformats.org/drawingml/2006/table">
            <a:tbl>
              <a:tblPr/>
              <a:tblGrid>
                <a:gridCol w="86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6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69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Goto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91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28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(S)S)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r(S → (S)S)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547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SLR(1)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分析算法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2382" y="1371600"/>
            <a:ext cx="8386836" cy="504249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SLR(1)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分析中仍然可能存在着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移进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归约冲突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归约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归约冲突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通常移进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归约冲突意味着有二义性，那么可以采用移进优先这样的策略来消除二义性。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而归约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归约冲突通常指出文法设计中的错误。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51519" y="1196752"/>
            <a:ext cx="8640961" cy="554461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0" indent="-400050"/>
            <a:r>
              <a:rPr lang="en-US" altLang="zh-CN" sz="2000" i="1" dirty="0"/>
              <a:t>S→I| other</a:t>
            </a:r>
          </a:p>
          <a:p>
            <a:pPr marL="0" indent="-400050"/>
            <a:r>
              <a:rPr lang="en-US" altLang="zh-CN" sz="2000" i="1" dirty="0" err="1"/>
              <a:t>I→if</a:t>
            </a:r>
            <a:r>
              <a:rPr lang="en-US" altLang="zh-CN" sz="2000" i="1" dirty="0"/>
              <a:t> S | if S else S</a:t>
            </a:r>
            <a:endParaRPr lang="en-US" altLang="zh-CN" sz="2000" dirty="0"/>
          </a:p>
          <a:p>
            <a:pPr marL="122238"/>
            <a:r>
              <a:rPr lang="en-US" altLang="zh-CN" sz="2000" dirty="0"/>
              <a:t>Follow(S)=Follow(I)={$, </a:t>
            </a:r>
            <a:r>
              <a:rPr lang="en-US" altLang="zh-CN" sz="2000" i="1" dirty="0"/>
              <a:t>else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marL="179388" lvl="1" indent="0">
              <a:lnSpc>
                <a:spcPct val="150000"/>
              </a:lnSpc>
              <a:buNone/>
            </a:pPr>
            <a:endParaRPr lang="en-US" altLang="zh-CN" sz="2000" i="1" dirty="0"/>
          </a:p>
          <a:p>
            <a:pPr marL="465138" lvl="1">
              <a:lnSpc>
                <a:spcPct val="150000"/>
              </a:lnSpc>
              <a:buFontTx/>
              <a:buNone/>
            </a:pPr>
            <a:r>
              <a:rPr lang="en-US" altLang="zh-CN" sz="2000" dirty="0"/>
              <a:t>	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示例</a:t>
            </a:r>
          </a:p>
        </p:txBody>
      </p:sp>
      <p:sp>
        <p:nvSpPr>
          <p:cNvPr id="2" name="Rectangle 55"/>
          <p:cNvSpPr>
            <a:spLocks noChangeArrowheads="1"/>
          </p:cNvSpPr>
          <p:nvPr/>
        </p:nvSpPr>
        <p:spPr bwMode="auto">
          <a:xfrm>
            <a:off x="2771800" y="720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2763281" y="2496343"/>
            <a:ext cx="5829300" cy="4148714"/>
            <a:chOff x="2160" y="1596"/>
            <a:chExt cx="9180" cy="9157"/>
          </a:xfrm>
        </p:grpSpPr>
        <p:sp>
          <p:nvSpPr>
            <p:cNvPr id="4" name="AutoShape 54"/>
            <p:cNvSpPr>
              <a:spLocks noChangeArrowheads="1"/>
            </p:cNvSpPr>
            <p:nvPr/>
          </p:nvSpPr>
          <p:spPr bwMode="auto">
            <a:xfrm>
              <a:off x="5580" y="4560"/>
              <a:ext cx="2340" cy="28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AutoShape 53"/>
            <p:cNvSpPr>
              <a:spLocks noChangeArrowheads="1"/>
            </p:cNvSpPr>
            <p:nvPr/>
          </p:nvSpPr>
          <p:spPr bwMode="auto">
            <a:xfrm>
              <a:off x="2700" y="1596"/>
              <a:ext cx="2332" cy="23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52"/>
            <p:cNvSpPr>
              <a:spLocks noChangeArrowheads="1"/>
            </p:cNvSpPr>
            <p:nvPr/>
          </p:nvSpPr>
          <p:spPr bwMode="auto">
            <a:xfrm>
              <a:off x="2880" y="1752"/>
              <a:ext cx="1792" cy="16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S’ →·S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 →·</a:t>
              </a:r>
              <a:r>
                <a:rPr kumimoji="0" lang="en-US" altLang="zh-CN" sz="12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 →·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other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 →·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S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 →·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S else S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Oval 51"/>
            <p:cNvSpPr>
              <a:spLocks noChangeArrowheads="1"/>
            </p:cNvSpPr>
            <p:nvPr/>
          </p:nvSpPr>
          <p:spPr bwMode="auto">
            <a:xfrm>
              <a:off x="4500" y="3312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Line 50"/>
            <p:cNvSpPr>
              <a:spLocks noChangeShapeType="1"/>
            </p:cNvSpPr>
            <p:nvPr/>
          </p:nvSpPr>
          <p:spPr bwMode="auto">
            <a:xfrm>
              <a:off x="3780" y="393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49"/>
            <p:cNvSpPr>
              <a:spLocks noChangeShapeType="1"/>
            </p:cNvSpPr>
            <p:nvPr/>
          </p:nvSpPr>
          <p:spPr bwMode="auto">
            <a:xfrm>
              <a:off x="5040" y="2064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5400" y="1596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AutoShape 47"/>
            <p:cNvSpPr>
              <a:spLocks noChangeArrowheads="1"/>
            </p:cNvSpPr>
            <p:nvPr/>
          </p:nvSpPr>
          <p:spPr bwMode="auto">
            <a:xfrm>
              <a:off x="6120" y="1596"/>
              <a:ext cx="180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46"/>
            <p:cNvSpPr>
              <a:spLocks noChangeArrowheads="1"/>
            </p:cNvSpPr>
            <p:nvPr/>
          </p:nvSpPr>
          <p:spPr bwMode="auto">
            <a:xfrm>
              <a:off x="6292" y="1830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S’ →S·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7380" y="1908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44"/>
            <p:cNvSpPr>
              <a:spLocks noChangeArrowheads="1"/>
            </p:cNvSpPr>
            <p:nvPr/>
          </p:nvSpPr>
          <p:spPr bwMode="auto">
            <a:xfrm>
              <a:off x="2880" y="4092"/>
              <a:ext cx="54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other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Oval 43"/>
            <p:cNvSpPr>
              <a:spLocks noChangeArrowheads="1"/>
            </p:cNvSpPr>
            <p:nvPr/>
          </p:nvSpPr>
          <p:spPr bwMode="auto">
            <a:xfrm>
              <a:off x="7380" y="6744"/>
              <a:ext cx="360" cy="4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5400" y="6744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Arc 41"/>
            <p:cNvSpPr>
              <a:spLocks/>
            </p:cNvSpPr>
            <p:nvPr/>
          </p:nvSpPr>
          <p:spPr bwMode="auto">
            <a:xfrm>
              <a:off x="5040" y="6747"/>
              <a:ext cx="784" cy="7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8831 w 38831"/>
                <a:gd name="T1" fmla="*/ 34625 h 43200"/>
                <a:gd name="T2" fmla="*/ 21600 w 38831"/>
                <a:gd name="T3" fmla="*/ 0 h 43200"/>
                <a:gd name="T4" fmla="*/ 21600 w 3883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31" h="43200" fill="none" extrusionOk="0">
                  <a:moveTo>
                    <a:pt x="38831" y="34625"/>
                  </a:moveTo>
                  <a:cubicBezTo>
                    <a:pt x="34748" y="40025"/>
                    <a:pt x="2837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38831" h="43200" stroke="0" extrusionOk="0">
                  <a:moveTo>
                    <a:pt x="38831" y="34625"/>
                  </a:moveTo>
                  <a:cubicBezTo>
                    <a:pt x="34748" y="40025"/>
                    <a:pt x="2837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AutoShape 40"/>
            <p:cNvSpPr>
              <a:spLocks noChangeArrowheads="1"/>
            </p:cNvSpPr>
            <p:nvPr/>
          </p:nvSpPr>
          <p:spPr bwMode="auto">
            <a:xfrm>
              <a:off x="2700" y="4560"/>
              <a:ext cx="198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2880" y="4716"/>
              <a:ext cx="12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 →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other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4140" y="4872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2160" y="2532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5040" y="3156"/>
              <a:ext cx="2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5580" y="2688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AutoShape 34"/>
            <p:cNvSpPr>
              <a:spLocks noChangeArrowheads="1"/>
            </p:cNvSpPr>
            <p:nvPr/>
          </p:nvSpPr>
          <p:spPr bwMode="auto">
            <a:xfrm>
              <a:off x="7740" y="2844"/>
              <a:ext cx="180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33"/>
            <p:cNvSpPr>
              <a:spLocks noChangeArrowheads="1"/>
            </p:cNvSpPr>
            <p:nvPr/>
          </p:nvSpPr>
          <p:spPr bwMode="auto">
            <a:xfrm>
              <a:off x="7920" y="3000"/>
              <a:ext cx="10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 →</a:t>
              </a:r>
              <a:r>
                <a:rPr kumimoji="0" lang="en-US" altLang="zh-CN" sz="12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9000" y="3156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5760" y="4716"/>
              <a:ext cx="1792" cy="20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 →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 →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 else S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 →·</a:t>
              </a:r>
              <a:r>
                <a:rPr kumimoji="0" lang="en-US" altLang="zh-CN" sz="12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 →·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other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 →·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S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 →·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S else S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4680" y="6744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flipH="1">
              <a:off x="4680" y="502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4860" y="4560"/>
              <a:ext cx="54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other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>
              <a:off x="4680" y="3936"/>
              <a:ext cx="108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5400" y="3780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AutoShape 25"/>
            <p:cNvSpPr>
              <a:spLocks noChangeArrowheads="1"/>
            </p:cNvSpPr>
            <p:nvPr/>
          </p:nvSpPr>
          <p:spPr bwMode="auto">
            <a:xfrm>
              <a:off x="9000" y="4560"/>
              <a:ext cx="2340" cy="28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24"/>
            <p:cNvSpPr>
              <a:spLocks noChangeArrowheads="1"/>
            </p:cNvSpPr>
            <p:nvPr/>
          </p:nvSpPr>
          <p:spPr bwMode="auto">
            <a:xfrm>
              <a:off x="10800" y="6744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23"/>
            <p:cNvSpPr>
              <a:spLocks noChangeArrowheads="1"/>
            </p:cNvSpPr>
            <p:nvPr/>
          </p:nvSpPr>
          <p:spPr bwMode="auto">
            <a:xfrm>
              <a:off x="9180" y="4716"/>
              <a:ext cx="1800" cy="15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 →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S else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 →·</a:t>
              </a:r>
              <a:r>
                <a:rPr kumimoji="0" lang="en-US" altLang="zh-CN" sz="12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 →·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other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 →·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S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 →·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S else S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flipH="1">
              <a:off x="7920" y="5964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8280" y="5496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 flipH="1" flipV="1">
              <a:off x="9540" y="3468"/>
              <a:ext cx="72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 flipV="1">
              <a:off x="6660" y="3468"/>
              <a:ext cx="108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6840" y="3780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10080" y="3624"/>
              <a:ext cx="180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AutoShape 16"/>
            <p:cNvSpPr>
              <a:spLocks noChangeArrowheads="1"/>
            </p:cNvSpPr>
            <p:nvPr/>
          </p:nvSpPr>
          <p:spPr bwMode="auto">
            <a:xfrm>
              <a:off x="9000" y="9817"/>
              <a:ext cx="2340" cy="9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9139" y="10147"/>
              <a:ext cx="162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 →</a:t>
              </a: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S </a:t>
              </a:r>
              <a:r>
                <a:rPr kumimoji="0" lang="en-US" altLang="zh-CN" sz="12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elseS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endParaRPr kumimoji="0" lang="en-US" altLang="zh-CN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Oval 14"/>
            <p:cNvSpPr>
              <a:spLocks noChangeArrowheads="1"/>
            </p:cNvSpPr>
            <p:nvPr/>
          </p:nvSpPr>
          <p:spPr bwMode="auto">
            <a:xfrm>
              <a:off x="10800" y="10153"/>
              <a:ext cx="360" cy="4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10620" y="7368"/>
              <a:ext cx="11" cy="2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10800" y="924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5580" y="8304"/>
              <a:ext cx="2340" cy="14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5760" y="8460"/>
              <a:ext cx="1620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 →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S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 →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S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else S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Oval 9"/>
            <p:cNvSpPr>
              <a:spLocks noChangeArrowheads="1"/>
            </p:cNvSpPr>
            <p:nvPr/>
          </p:nvSpPr>
          <p:spPr bwMode="auto">
            <a:xfrm>
              <a:off x="7380" y="9084"/>
              <a:ext cx="360" cy="46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6840" y="7368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6480" y="7680"/>
              <a:ext cx="18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Line 6"/>
            <p:cNvSpPr>
              <a:spLocks noChangeShapeType="1"/>
            </p:cNvSpPr>
            <p:nvPr/>
          </p:nvSpPr>
          <p:spPr bwMode="auto">
            <a:xfrm flipV="1">
              <a:off x="7740" y="7056"/>
              <a:ext cx="126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5"/>
            <p:cNvSpPr>
              <a:spLocks noChangeArrowheads="1"/>
            </p:cNvSpPr>
            <p:nvPr/>
          </p:nvSpPr>
          <p:spPr bwMode="auto">
            <a:xfrm>
              <a:off x="7920" y="7368"/>
              <a:ext cx="36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else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Arc 4"/>
            <p:cNvSpPr>
              <a:spLocks/>
            </p:cNvSpPr>
            <p:nvPr/>
          </p:nvSpPr>
          <p:spPr bwMode="auto">
            <a:xfrm rot="16200000">
              <a:off x="4232" y="4967"/>
              <a:ext cx="5049" cy="6309"/>
            </a:xfrm>
            <a:custGeom>
              <a:avLst/>
              <a:gdLst>
                <a:gd name="G0" fmla="+- 21600 0 0"/>
                <a:gd name="G1" fmla="+- 21598 0 0"/>
                <a:gd name="G2" fmla="+- 21600 0 0"/>
                <a:gd name="T0" fmla="*/ 14019 w 21600"/>
                <a:gd name="T1" fmla="*/ 41824 h 41824"/>
                <a:gd name="T2" fmla="*/ 21305 w 21600"/>
                <a:gd name="T3" fmla="*/ 0 h 41824"/>
                <a:gd name="T4" fmla="*/ 21600 w 21600"/>
                <a:gd name="T5" fmla="*/ 21598 h 4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824" fill="none" extrusionOk="0">
                  <a:moveTo>
                    <a:pt x="14019" y="41823"/>
                  </a:moveTo>
                  <a:cubicBezTo>
                    <a:pt x="5586" y="38663"/>
                    <a:pt x="0" y="30603"/>
                    <a:pt x="0" y="21598"/>
                  </a:cubicBezTo>
                  <a:cubicBezTo>
                    <a:pt x="-1" y="9783"/>
                    <a:pt x="9491" y="161"/>
                    <a:pt x="21305" y="0"/>
                  </a:cubicBezTo>
                </a:path>
                <a:path w="21600" h="41824" stroke="0" extrusionOk="0">
                  <a:moveTo>
                    <a:pt x="14019" y="41823"/>
                  </a:moveTo>
                  <a:cubicBezTo>
                    <a:pt x="5586" y="38663"/>
                    <a:pt x="0" y="30603"/>
                    <a:pt x="0" y="21598"/>
                  </a:cubicBezTo>
                  <a:cubicBezTo>
                    <a:pt x="-1" y="9783"/>
                    <a:pt x="9491" y="161"/>
                    <a:pt x="21305" y="0"/>
                  </a:cubicBezTo>
                  <a:lnTo>
                    <a:pt x="21600" y="2159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Line 3"/>
            <p:cNvSpPr>
              <a:spLocks noChangeShapeType="1"/>
            </p:cNvSpPr>
            <p:nvPr/>
          </p:nvSpPr>
          <p:spPr bwMode="auto">
            <a:xfrm flipV="1">
              <a:off x="3600" y="5496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2"/>
            <p:cNvSpPr>
              <a:spLocks noChangeArrowheads="1"/>
            </p:cNvSpPr>
            <p:nvPr/>
          </p:nvSpPr>
          <p:spPr bwMode="auto">
            <a:xfrm>
              <a:off x="8460" y="8148"/>
              <a:ext cx="54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other</a:t>
              </a:r>
              <a:endParaRPr kumimoji="0" lang="en-US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80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7416" y="1412776"/>
                <a:ext cx="8712968" cy="5137150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为下面文法构造</a:t>
                </a:r>
                <a:r>
                  <a:rPr lang="en-US" altLang="zh-CN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SLR(1)</a:t>
                </a:r>
                <a:r>
                  <a:rPr lang="zh-CN" altLang="en-US" sz="2400" dirty="0"/>
                  <a:t>分析表，并</a:t>
                </a:r>
                <a:r>
                  <a:rPr lang="zh-CN" altLang="en-US" sz="2400" dirty="0">
                    <a:latin typeface="+mn-ea"/>
                  </a:rPr>
                  <a:t>给出串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acbb</a:t>
                </a:r>
                <a:r>
                  <a:rPr lang="zh-CN" altLang="en-US" sz="2400" dirty="0">
                    <a:latin typeface="+mn-ea"/>
                  </a:rPr>
                  <a:t>的分析过程。</a:t>
                </a:r>
                <a:endParaRPr lang="en-US" altLang="zh-CN" sz="2400" dirty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𝒂𝒄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16" y="1412776"/>
                <a:ext cx="8712968" cy="5137150"/>
              </a:xfrm>
              <a:blipFill rotWithShape="0">
                <a:blip r:embed="rId2"/>
                <a:stretch>
                  <a:fillRect l="-767" r="-418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24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回忆思考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55BBED1-9F10-47EA-814F-F47FFE0CE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568" y="1458344"/>
                <a:ext cx="1728192" cy="8640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="" xmlns:a16="http://schemas.microsoft.com/office/drawing/2014/main" id="{D55BBED1-9F10-47EA-814F-F47FFE0C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458344"/>
                <a:ext cx="1728192" cy="864096"/>
              </a:xfrm>
              <a:prstGeom prst="rect">
                <a:avLst/>
              </a:prstGeom>
              <a:blipFill rotWithShape="0">
                <a:blip r:embed="rId2"/>
                <a:stretch>
                  <a:fillRect l="-346"/>
                </a:stretch>
              </a:blip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云形标注 2">
            <a:extLst>
              <a:ext uri="{FF2B5EF4-FFF2-40B4-BE49-F238E27FC236}">
                <a16:creationId xmlns:a16="http://schemas.microsoft.com/office/drawing/2014/main" id="{28777067-6478-428E-8E36-DDF51A71360E}"/>
              </a:ext>
            </a:extLst>
          </p:cNvPr>
          <p:cNvSpPr/>
          <p:nvPr/>
        </p:nvSpPr>
        <p:spPr bwMode="auto">
          <a:xfrm>
            <a:off x="5998990" y="5241584"/>
            <a:ext cx="2952328" cy="1386680"/>
          </a:xfrm>
          <a:prstGeom prst="cloudCallout">
            <a:avLst>
              <a:gd name="adj1" fmla="val -74971"/>
              <a:gd name="adj2" fmla="val -26698"/>
            </a:avLst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回忆：</a:t>
            </a:r>
            <a:r>
              <a:rPr lang="en-US" altLang="zh-CN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LL(1)</a:t>
            </a:r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分 析每步的动作由 什么确定的？</a:t>
            </a:r>
          </a:p>
        </p:txBody>
      </p:sp>
      <p:sp>
        <p:nvSpPr>
          <p:cNvPr id="11" name="云形标注 2">
            <a:extLst>
              <a:ext uri="{FF2B5EF4-FFF2-40B4-BE49-F238E27FC236}">
                <a16:creationId xmlns:a16="http://schemas.microsoft.com/office/drawing/2014/main" id="{86704F86-3AE6-4398-A296-8782A7DF62BC}"/>
              </a:ext>
            </a:extLst>
          </p:cNvPr>
          <p:cNvSpPr/>
          <p:nvPr/>
        </p:nvSpPr>
        <p:spPr bwMode="auto">
          <a:xfrm>
            <a:off x="6071284" y="2172509"/>
            <a:ext cx="2880034" cy="1504870"/>
          </a:xfrm>
          <a:prstGeom prst="cloudCallout">
            <a:avLst>
              <a:gd name="adj1" fmla="val -78961"/>
              <a:gd name="adj2" fmla="val 13475"/>
            </a:avLst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回忆：</a:t>
            </a:r>
            <a:r>
              <a:rPr lang="en-US" altLang="zh-CN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LL(1) </a:t>
            </a:r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分析的主要 动作有哪些？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2" name="Group 183">
            <a:extLst>
              <a:ext uri="{FF2B5EF4-FFF2-40B4-BE49-F238E27FC236}">
                <a16:creationId xmlns:a16="http://schemas.microsoft.com/office/drawing/2014/main" id="{CC99731B-49F0-49C3-BDD0-7B247DFC0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481460"/>
              </p:ext>
            </p:extLst>
          </p:nvPr>
        </p:nvGraphicFramePr>
        <p:xfrm>
          <a:off x="683568" y="2924944"/>
          <a:ext cx="4680520" cy="2773680"/>
        </p:xfrm>
        <a:graphic>
          <a:graphicData uri="http://schemas.openxmlformats.org/drawingml/2006/table">
            <a:tbl>
              <a:tblPr/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78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Steps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Parsing Stack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6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 ) 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S→(S) 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$S)S(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 ) 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$S)S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76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7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AC2FC61-A598-4343-9919-6A53C345C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411430"/>
              </p:ext>
            </p:extLst>
          </p:nvPr>
        </p:nvGraphicFramePr>
        <p:xfrm>
          <a:off x="2627784" y="1458344"/>
          <a:ext cx="3744416" cy="86409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4048555069"/>
                    </a:ext>
                  </a:extLst>
                </a:gridCol>
                <a:gridCol w="1062656">
                  <a:extLst>
                    <a:ext uri="{9D8B030D-6E8A-4147-A177-3AD203B41FA5}">
                      <a16:colId xmlns:a16="http://schemas.microsoft.com/office/drawing/2014/main" val="111473261"/>
                    </a:ext>
                  </a:extLst>
                </a:gridCol>
                <a:gridCol w="881560">
                  <a:extLst>
                    <a:ext uri="{9D8B030D-6E8A-4147-A177-3AD203B41FA5}">
                      <a16:colId xmlns:a16="http://schemas.microsoft.com/office/drawing/2014/main" val="26445614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88992323"/>
                    </a:ext>
                  </a:extLst>
                </a:gridCol>
              </a:tblGrid>
              <a:tr h="43204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M[N,T]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47452"/>
                  </a:ext>
                </a:extLst>
              </a:tr>
              <a:tr h="43204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S→(S)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S→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ε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S→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ε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66579"/>
                  </a:ext>
                </a:extLst>
              </a:tr>
            </a:tbl>
          </a:graphicData>
        </a:graphic>
      </p:graphicFrame>
      <p:sp>
        <p:nvSpPr>
          <p:cNvPr id="14" name="云形标注 2">
            <a:extLst>
              <a:ext uri="{FF2B5EF4-FFF2-40B4-BE49-F238E27FC236}">
                <a16:creationId xmlns:a16="http://schemas.microsoft.com/office/drawing/2014/main" id="{B7179F3F-C954-4A6C-9D7A-693A9CC023E7}"/>
              </a:ext>
            </a:extLst>
          </p:cNvPr>
          <p:cNvSpPr/>
          <p:nvPr/>
        </p:nvSpPr>
        <p:spPr bwMode="auto">
          <a:xfrm>
            <a:off x="6164970" y="3802253"/>
            <a:ext cx="1368152" cy="651680"/>
          </a:xfrm>
          <a:prstGeom prst="cloudCallout">
            <a:avLst>
              <a:gd name="adj1" fmla="val -118842"/>
              <a:gd name="adj2" fmla="val -2596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匹配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云形标注 2">
            <a:extLst>
              <a:ext uri="{FF2B5EF4-FFF2-40B4-BE49-F238E27FC236}">
                <a16:creationId xmlns:a16="http://schemas.microsoft.com/office/drawing/2014/main" id="{3C6D04C5-0220-442F-9D67-F79586D785AE}"/>
              </a:ext>
            </a:extLst>
          </p:cNvPr>
          <p:cNvSpPr/>
          <p:nvPr/>
        </p:nvSpPr>
        <p:spPr bwMode="auto">
          <a:xfrm>
            <a:off x="6071284" y="4589904"/>
            <a:ext cx="1368152" cy="651680"/>
          </a:xfrm>
          <a:prstGeom prst="cloudCallout">
            <a:avLst>
              <a:gd name="adj1" fmla="val -115640"/>
              <a:gd name="adj2" fmla="val -89822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生成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4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0CFECD78-2B7A-4590-B9CA-DD11F4A8D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5937" y="1484784"/>
                <a:ext cx="1800199" cy="8640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="" xmlns:a16="http://schemas.microsoft.com/office/drawing/2014/main" id="{0CFECD78-2B7A-4590-B9CA-DD11F4A8D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7" y="1484784"/>
                <a:ext cx="1800199" cy="864096"/>
              </a:xfrm>
              <a:prstGeom prst="rect">
                <a:avLst/>
              </a:prstGeom>
              <a:blipFill rotWithShape="0">
                <a:blip r:embed="rId2"/>
                <a:stretch>
                  <a:fillRect l="-333" b="-4795"/>
                </a:stretch>
              </a:blip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55BBED1-9F10-47EA-814F-F47FFE0CE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569" y="1484784"/>
                <a:ext cx="1944215" cy="8640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="" xmlns:a16="http://schemas.microsoft.com/office/drawing/2014/main" id="{D55BBED1-9F10-47EA-814F-F47FFE0C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9" y="1484784"/>
                <a:ext cx="1944215" cy="864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5E00889D-6864-442D-8719-B3BD1BFE7C90}"/>
              </a:ext>
            </a:extLst>
          </p:cNvPr>
          <p:cNvSpPr/>
          <p:nvPr/>
        </p:nvSpPr>
        <p:spPr bwMode="auto">
          <a:xfrm>
            <a:off x="2843808" y="1700808"/>
            <a:ext cx="864096" cy="360040"/>
          </a:xfrm>
          <a:prstGeom prst="rightArrow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9" name="Group 55">
            <a:extLst>
              <a:ext uri="{FF2B5EF4-FFF2-40B4-BE49-F238E27FC236}">
                <a16:creationId xmlns:a16="http://schemas.microsoft.com/office/drawing/2014/main" id="{F5910E7F-5E44-4B61-B693-91FE82DC4F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910306"/>
              </p:ext>
            </p:extLst>
          </p:nvPr>
        </p:nvGraphicFramePr>
        <p:xfrm>
          <a:off x="645447" y="2690664"/>
          <a:ext cx="5976664" cy="3474720"/>
        </p:xfrm>
        <a:graphic>
          <a:graphicData uri="http://schemas.openxmlformats.org/drawingml/2006/table">
            <a:tbl>
              <a:tblPr/>
              <a:tblGrid>
                <a:gridCol w="569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Parsing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$(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$(S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$(S)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(S)S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$S'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)$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)$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)$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shift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reduce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S→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ε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shift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reduce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S→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ε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reduce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 → (S)S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reduce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S' → 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云形标注 2">
            <a:extLst>
              <a:ext uri="{FF2B5EF4-FFF2-40B4-BE49-F238E27FC236}">
                <a16:creationId xmlns:a16="http://schemas.microsoft.com/office/drawing/2014/main" id="{28777067-6478-428E-8E36-DDF51A71360E}"/>
              </a:ext>
            </a:extLst>
          </p:cNvPr>
          <p:cNvSpPr/>
          <p:nvPr/>
        </p:nvSpPr>
        <p:spPr bwMode="auto">
          <a:xfrm>
            <a:off x="6074939" y="1143000"/>
            <a:ext cx="3060339" cy="1872480"/>
          </a:xfrm>
          <a:prstGeom prst="cloudCallout">
            <a:avLst>
              <a:gd name="adj1" fmla="val -55685"/>
              <a:gd name="adj2" fmla="val 49639"/>
            </a:avLst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为什么</a:t>
            </a:r>
            <a:r>
              <a:rPr lang="en-US" altLang="zh-CN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行和</a:t>
            </a:r>
            <a:r>
              <a:rPr lang="en-US" altLang="zh-CN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行 栈顶符号都是</a:t>
            </a:r>
            <a:r>
              <a:rPr lang="en-US" altLang="zh-CN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， 但采用不同的产 生式来归约呢？</a:t>
            </a:r>
          </a:p>
        </p:txBody>
      </p:sp>
      <p:sp>
        <p:nvSpPr>
          <p:cNvPr id="11" name="云形标注 2">
            <a:extLst>
              <a:ext uri="{FF2B5EF4-FFF2-40B4-BE49-F238E27FC236}">
                <a16:creationId xmlns:a16="http://schemas.microsoft.com/office/drawing/2014/main" id="{86704F86-3AE6-4398-A296-8782A7DF62BC}"/>
              </a:ext>
            </a:extLst>
          </p:cNvPr>
          <p:cNvSpPr/>
          <p:nvPr/>
        </p:nvSpPr>
        <p:spPr bwMode="auto">
          <a:xfrm>
            <a:off x="6660231" y="4588426"/>
            <a:ext cx="2505391" cy="1847198"/>
          </a:xfrm>
          <a:prstGeom prst="cloudCallout">
            <a:avLst>
              <a:gd name="adj1" fmla="val -76127"/>
              <a:gd name="adj2" fmla="val 6198"/>
            </a:avLst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与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LL(1)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分析不同，参与决策的不只是栈顶符号</a:t>
            </a:r>
          </a:p>
        </p:txBody>
      </p:sp>
      <p:sp>
        <p:nvSpPr>
          <p:cNvPr id="12" name="云形标注 2">
            <a:extLst>
              <a:ext uri="{FF2B5EF4-FFF2-40B4-BE49-F238E27FC236}">
                <a16:creationId xmlns:a16="http://schemas.microsoft.com/office/drawing/2014/main" id="{92F405E1-C6C9-4D2E-A0A6-D2A7EE4F0E80}"/>
              </a:ext>
            </a:extLst>
          </p:cNvPr>
          <p:cNvSpPr/>
          <p:nvPr/>
        </p:nvSpPr>
        <p:spPr bwMode="auto">
          <a:xfrm>
            <a:off x="7164288" y="3115553"/>
            <a:ext cx="1368152" cy="651680"/>
          </a:xfrm>
          <a:prstGeom prst="cloudCallout">
            <a:avLst>
              <a:gd name="adj1" fmla="val -209754"/>
              <a:gd name="adj2" fmla="val 5421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移进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云形标注 2">
            <a:extLst>
              <a:ext uri="{FF2B5EF4-FFF2-40B4-BE49-F238E27FC236}">
                <a16:creationId xmlns:a16="http://schemas.microsoft.com/office/drawing/2014/main" id="{0EEE8671-A168-4557-B293-5958ADB8FDD1}"/>
              </a:ext>
            </a:extLst>
          </p:cNvPr>
          <p:cNvSpPr/>
          <p:nvPr/>
        </p:nvSpPr>
        <p:spPr bwMode="auto">
          <a:xfrm>
            <a:off x="7070602" y="3903204"/>
            <a:ext cx="1368152" cy="651680"/>
          </a:xfrm>
          <a:prstGeom prst="cloudCallout">
            <a:avLst>
              <a:gd name="adj1" fmla="val -150925"/>
              <a:gd name="adj2" fmla="val -8771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归约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9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55BBED1-9F10-47EA-814F-F47FFE0CE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568" y="1430140"/>
                <a:ext cx="2160240" cy="93610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l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𝑬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𝑬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𝑬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𝑬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𝒏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="" xmlns:a16="http://schemas.microsoft.com/office/drawing/2014/main" id="{D55BBED1-9F10-47EA-814F-F47FFE0C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430140"/>
                <a:ext cx="2160240" cy="936104"/>
              </a:xfrm>
              <a:prstGeom prst="rect">
                <a:avLst/>
              </a:prstGeom>
              <a:blipFill rotWithShape="0">
                <a:blip r:embed="rId2"/>
                <a:stretch>
                  <a:fillRect b="-2532"/>
                </a:stretch>
              </a:blipFill>
              <a:ln w="28575">
                <a:solidFill>
                  <a:srgbClr val="99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34C7D2C3-C168-4689-A135-A28586D08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015399"/>
              </p:ext>
            </p:extLst>
          </p:nvPr>
        </p:nvGraphicFramePr>
        <p:xfrm>
          <a:off x="683568" y="2636912"/>
          <a:ext cx="5832129" cy="3474720"/>
        </p:xfrm>
        <a:graphic>
          <a:graphicData uri="http://schemas.openxmlformats.org/drawingml/2006/table">
            <a:tbl>
              <a:tblPr/>
              <a:tblGrid>
                <a:gridCol w="502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Parsing stack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$E+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E+n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n+n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+n$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n$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E→n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shift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E→E + 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 E’→E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云形标注 20">
            <a:extLst>
              <a:ext uri="{FF2B5EF4-FFF2-40B4-BE49-F238E27FC236}">
                <a16:creationId xmlns:a16="http://schemas.microsoft.com/office/drawing/2014/main" id="{7184D238-9FF8-4D72-8032-9235B2C50E4D}"/>
              </a:ext>
            </a:extLst>
          </p:cNvPr>
          <p:cNvSpPr/>
          <p:nvPr/>
        </p:nvSpPr>
        <p:spPr bwMode="auto">
          <a:xfrm>
            <a:off x="6444208" y="3392016"/>
            <a:ext cx="2669340" cy="1944216"/>
          </a:xfrm>
          <a:prstGeom prst="cloudCallout">
            <a:avLst>
              <a:gd name="adj1" fmla="val -103449"/>
              <a:gd name="adj2" fmla="val 6906"/>
            </a:avLst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决策是由栈中的待归约串和输入串共同决定的。</a:t>
            </a:r>
          </a:p>
        </p:txBody>
      </p:sp>
      <p:sp>
        <p:nvSpPr>
          <p:cNvPr id="6" name="云形标注 20">
            <a:extLst>
              <a:ext uri="{FF2B5EF4-FFF2-40B4-BE49-F238E27FC236}">
                <a16:creationId xmlns:a16="http://schemas.microsoft.com/office/drawing/2014/main" id="{265C4BF9-818D-4BC8-B5EA-E8F2FD54F529}"/>
              </a:ext>
            </a:extLst>
          </p:cNvPr>
          <p:cNvSpPr/>
          <p:nvPr/>
        </p:nvSpPr>
        <p:spPr bwMode="auto">
          <a:xfrm>
            <a:off x="4139952" y="1143000"/>
            <a:ext cx="4248472" cy="1421904"/>
          </a:xfrm>
          <a:prstGeom prst="cloudCallout">
            <a:avLst>
              <a:gd name="adj1" fmla="val -102267"/>
              <a:gd name="adj2" fmla="val 174101"/>
            </a:avLst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为什么</a:t>
            </a:r>
            <a:r>
              <a:rPr lang="en-US" altLang="zh-CN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行和</a:t>
            </a:r>
            <a:r>
              <a:rPr lang="en-US" altLang="zh-CN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行栈里都只有符号</a:t>
            </a:r>
            <a:r>
              <a:rPr lang="en-US" altLang="zh-CN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lang="zh-CN" altLang="en-US" sz="20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， 但一个移进一个归 约呢？</a:t>
            </a:r>
          </a:p>
        </p:txBody>
      </p:sp>
    </p:spTree>
    <p:extLst>
      <p:ext uri="{BB962C8B-B14F-4D97-AF65-F5344CB8AC3E}">
        <p14:creationId xmlns:p14="http://schemas.microsoft.com/office/powerpoint/2010/main" val="18312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C364-6818-43C5-A0A9-3A9B4DD5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>
                <a:latin typeface="宋体" panose="02010600030101010101" pitchFamily="2" charset="-122"/>
              </a:rPr>
              <a:t>规范归约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EE6E1-54CB-47F3-919F-1028A031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479377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tabLst>
                <a:tab pos="1158875" algn="l"/>
              </a:tabLst>
            </a:pPr>
            <a:r>
              <a:rPr lang="zh-CN" altLang="en-US" sz="2400" noProof="1">
                <a:latin typeface="宋体" panose="02010600030101010101" pitchFamily="2" charset="-122"/>
              </a:rPr>
              <a:t>通过前面的例子可以看出移进的策略相对简单：不能归约就移进。</a:t>
            </a:r>
            <a:endParaRPr lang="en-US" altLang="zh-CN" sz="2400" noProof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1158875" algn="l"/>
              </a:tabLst>
            </a:pPr>
            <a:r>
              <a:rPr kumimoji="1" lang="zh-CN" altLang="en-US" sz="2400" noProof="1">
                <a:latin typeface="宋体" panose="02010600030101010101" pitchFamily="2" charset="-122"/>
              </a:rPr>
              <a:t>那么关键问题来了：</a:t>
            </a:r>
            <a:endParaRPr kumimoji="1" lang="en-US" altLang="zh-CN" sz="2400" noProof="1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tabLst>
                <a:tab pos="1158875" algn="l"/>
              </a:tabLst>
            </a:pPr>
            <a:r>
              <a:rPr kumimoji="1" lang="zh-CN" altLang="en-US" sz="2400" noProof="1">
                <a:latin typeface="宋体" panose="02010600030101010101" pitchFamily="2" charset="-122"/>
              </a:rPr>
              <a:t>何时归约？</a:t>
            </a:r>
            <a:endParaRPr kumimoji="1" lang="en-US" altLang="zh-CN" sz="2400" noProof="1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tabLst>
                <a:tab pos="1158875" algn="l"/>
              </a:tabLst>
            </a:pPr>
            <a:r>
              <a:rPr kumimoji="1" lang="zh-CN" altLang="en-US" sz="2400" noProof="1">
                <a:latin typeface="宋体" panose="02010600030101010101" pitchFamily="2" charset="-122"/>
              </a:rPr>
              <a:t>怎么归约？</a:t>
            </a:r>
            <a:endParaRPr kumimoji="1"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1158875" algn="l"/>
              </a:tabLst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1158875" algn="l"/>
              </a:tabLst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0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53EEE9B8-0247-47D8-AAE2-E26C2A9D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4254699"/>
            <a:ext cx="6162675" cy="2133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4178424" cy="563562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7" y="1340768"/>
                <a:ext cx="4431531" cy="2664296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latin typeface="宋体" panose="02010600030101010101" pitchFamily="2" charset="-122"/>
                  </a:rPr>
                  <a:t>试对串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abbcde</a:t>
                </a:r>
                <a:r>
                  <a:rPr lang="zh-CN" altLang="en-US" dirty="0">
                    <a:latin typeface="宋体" panose="02010600030101010101" pitchFamily="2" charset="-122"/>
                  </a:rPr>
                  <a:t>进行分析，文法如下：</a:t>
                </a:r>
                <a:endParaRPr lang="en-US" altLang="zh-CN" dirty="0"/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_GB2312" pitchFamily="49" charset="-122"/>
                  </a:rPr>
                  <a:t>          	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𝒂𝑨𝒄𝑩𝒆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zh-CN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  <a:sym typeface="Symbol" panose="05050102010706020507" pitchFamily="18" charset="2"/>
                  </a:rPr>
                  <a:t>     	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𝒃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zh-CN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  <a:sym typeface="Symbol" panose="05050102010706020507" pitchFamily="18" charset="2"/>
                  </a:rPr>
                  <a:t>     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𝒃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zh-CN" dirty="0">
                    <a:latin typeface="Arial" panose="020B0604020202020204" pitchFamily="34" charset="0"/>
                    <a:ea typeface="楷体_GB2312" pitchFamily="49" charset="-122"/>
                    <a:cs typeface="Arial" panose="020B0604020202020204" pitchFamily="34" charset="0"/>
                    <a:sym typeface="Symbol" panose="05050102010706020507" pitchFamily="18" charset="2"/>
                  </a:rPr>
                  <a:t>     	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楷体_GB2312" pitchFamily="49" charset="-122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𝒅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7" y="1340768"/>
                <a:ext cx="4431531" cy="2664296"/>
              </a:xfrm>
              <a:blipFill>
                <a:blip r:embed="rId3"/>
                <a:stretch>
                  <a:fillRect l="-2049" t="-2715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2D9C9AC5-0BF8-404B-ACF1-E5EF8E14ABF8}"/>
              </a:ext>
            </a:extLst>
          </p:cNvPr>
          <p:cNvGrpSpPr/>
          <p:nvPr/>
        </p:nvGrpSpPr>
        <p:grpSpPr>
          <a:xfrm>
            <a:off x="5004048" y="376090"/>
            <a:ext cx="3960440" cy="3628974"/>
            <a:chOff x="5076056" y="675284"/>
            <a:chExt cx="3960440" cy="3628974"/>
          </a:xfrm>
        </p:grpSpPr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0DA13533-DEF1-4BEF-BAE9-2D1FC13F0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675284"/>
              <a:ext cx="3960440" cy="36289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99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l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l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l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l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l"/>
                <a:defRPr sz="1600" b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</a:pP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84533F2-0F79-4FF7-A45C-F39795DCD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8496" y="3816895"/>
              <a:ext cx="225425" cy="487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0" hangingPunct="0"/>
              <a:r>
                <a:rPr kumimoji="1" lang="en-US" altLang="zh-CN" sz="3200" b="1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9BFA4959-91A1-4982-B107-6F796A5AD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8471" y="2750095"/>
              <a:ext cx="2254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0" hangingPunct="0"/>
              <a:r>
                <a:rPr kumimoji="1" lang="en-US" altLang="zh-CN" sz="3200" b="1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83C7231-50E1-465B-917E-B46A7AB27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996" y="2750095"/>
              <a:ext cx="22542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0" hangingPunct="0"/>
              <a:r>
                <a:rPr kumimoji="1" lang="en-US" altLang="zh-CN" sz="3200" b="1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2890DD7-17CC-4EC4-A02C-F28E4D0D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696" y="1835695"/>
              <a:ext cx="203200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0" hangingPunct="0"/>
              <a:r>
                <a:rPr kumimoji="1" lang="en-US" altLang="zh-CN" sz="3200" b="1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556E2DC2-D7A3-4CED-8C4E-C8AFA75FF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5509" y="1861095"/>
              <a:ext cx="1809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0" hangingPunct="0"/>
              <a:r>
                <a:rPr kumimoji="1" lang="en-US" altLang="zh-CN" sz="3200" b="1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CBCBBFD7-23DF-4259-BF12-D9F05F0C6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7296" y="1861095"/>
              <a:ext cx="180975" cy="487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0" hangingPunct="0"/>
              <a:r>
                <a:rPr kumimoji="1" lang="en-US" altLang="zh-CN" sz="3200" b="1">
                  <a:latin typeface="Times New Roman" panose="02020603050405020304" pitchFamily="18" charset="0"/>
                </a:rPr>
                <a:t>e</a:t>
              </a: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8C66D485-143A-4329-91DF-0CB38F05E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6096" y="692696"/>
              <a:ext cx="3276600" cy="1219201"/>
              <a:chOff x="2208" y="528"/>
              <a:chExt cx="2064" cy="768"/>
            </a:xfrm>
          </p:grpSpPr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5718B50F-BC08-44D1-8D3E-4D60DBF68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528"/>
                <a:ext cx="14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just" eaLnBrk="0" hangingPunct="0"/>
                <a:r>
                  <a:rPr kumimoji="1" lang="en-US" altLang="zh-CN" sz="3200" b="1" dirty="0"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7C2D64E1-ADC9-47E6-A215-E0E694806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816"/>
                <a:ext cx="960" cy="48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999C5C94-45A2-406F-8A0A-5723568BB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816"/>
                <a:ext cx="432" cy="48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" name="Line 12">
                <a:extLst>
                  <a:ext uri="{FF2B5EF4-FFF2-40B4-BE49-F238E27FC236}">
                    <a16:creationId xmlns:a16="http://schemas.microsoft.com/office/drawing/2014/main" id="{BC3827AA-506B-48C5-B156-8934C0A85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144" cy="48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08E48913-613B-4E49-A908-620D4F7F2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672" cy="528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Line 14">
                <a:extLst>
                  <a:ext uri="{FF2B5EF4-FFF2-40B4-BE49-F238E27FC236}">
                    <a16:creationId xmlns:a16="http://schemas.microsoft.com/office/drawing/2014/main" id="{F17DD12F-4ADA-43BA-AAB4-5E785BD55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768"/>
                <a:ext cx="1104" cy="528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49EA4411-B6C2-4BFF-880E-6BA37697A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0903" y="1861097"/>
              <a:ext cx="1143002" cy="965201"/>
              <a:chOff x="2400" y="1264"/>
              <a:chExt cx="720" cy="608"/>
            </a:xfrm>
          </p:grpSpPr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5C2B7627-B501-44DC-875E-13182A4A0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" y="1264"/>
                <a:ext cx="185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just" eaLnBrk="0" hangingPunct="0"/>
                <a:r>
                  <a:rPr kumimoji="1" lang="en-US" altLang="zh-CN" sz="3200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9" name="Line 17">
                <a:extLst>
                  <a:ext uri="{FF2B5EF4-FFF2-40B4-BE49-F238E27FC236}">
                    <a16:creationId xmlns:a16="http://schemas.microsoft.com/office/drawing/2014/main" id="{23EBF39C-9BC1-44E6-9781-221CB1F37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1536"/>
                <a:ext cx="288" cy="336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" name="Line 18">
                <a:extLst>
                  <a:ext uri="{FF2B5EF4-FFF2-40B4-BE49-F238E27FC236}">
                    <a16:creationId xmlns:a16="http://schemas.microsoft.com/office/drawing/2014/main" id="{9C278030-EA74-49BC-A5DC-637BD464F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536"/>
                <a:ext cx="432" cy="336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1" name="Group 19">
              <a:extLst>
                <a:ext uri="{FF2B5EF4-FFF2-40B4-BE49-F238E27FC236}">
                  <a16:creationId xmlns:a16="http://schemas.microsoft.com/office/drawing/2014/main" id="{D9244F34-832F-42DA-87F7-0D1D36793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87196" y="1861097"/>
              <a:ext cx="271463" cy="889001"/>
              <a:chOff x="3752" y="1264"/>
              <a:chExt cx="171" cy="560"/>
            </a:xfrm>
          </p:grpSpPr>
          <p:sp>
            <p:nvSpPr>
              <p:cNvPr id="22" name="Rectangle 20">
                <a:extLst>
                  <a:ext uri="{FF2B5EF4-FFF2-40B4-BE49-F238E27FC236}">
                    <a16:creationId xmlns:a16="http://schemas.microsoft.com/office/drawing/2014/main" id="{02DB04C9-D334-4488-90F2-A7434D294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264"/>
                <a:ext cx="171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just" eaLnBrk="0" hangingPunct="0"/>
                <a:r>
                  <a:rPr kumimoji="1" lang="en-US" altLang="zh-CN" sz="3200" b="1" dirty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5B6DFA27-B422-4849-8850-3373A4800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536"/>
                <a:ext cx="0" cy="288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4" name="Group 22">
              <a:extLst>
                <a:ext uri="{FF2B5EF4-FFF2-40B4-BE49-F238E27FC236}">
                  <a16:creationId xmlns:a16="http://schemas.microsoft.com/office/drawing/2014/main" id="{89F5F902-20CD-4A3C-B661-2512E681C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2296" y="2750101"/>
              <a:ext cx="293688" cy="990602"/>
              <a:chOff x="2256" y="1824"/>
              <a:chExt cx="185" cy="624"/>
            </a:xfrm>
          </p:grpSpPr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00F22148-BEF1-4ADB-9277-6F83B0BC3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824"/>
                <a:ext cx="185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just" eaLnBrk="0" hangingPunct="0"/>
                <a:r>
                  <a:rPr kumimoji="1" lang="en-US" altLang="zh-CN" sz="3200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grpSp>
            <p:nvGrpSpPr>
              <p:cNvPr id="26" name="Group 24">
                <a:extLst>
                  <a:ext uri="{FF2B5EF4-FFF2-40B4-BE49-F238E27FC236}">
                    <a16:creationId xmlns:a16="http://schemas.microsoft.com/office/drawing/2014/main" id="{2AA66EAA-6EFE-455E-B4EA-7E91D916C2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3" y="1939"/>
                <a:ext cx="79" cy="509"/>
                <a:chOff x="2273" y="1939"/>
                <a:chExt cx="79" cy="509"/>
              </a:xfrm>
            </p:grpSpPr>
            <p:sp>
              <p:nvSpPr>
                <p:cNvPr id="27" name="Line 25">
                  <a:extLst>
                    <a:ext uri="{FF2B5EF4-FFF2-40B4-BE49-F238E27FC236}">
                      <a16:creationId xmlns:a16="http://schemas.microsoft.com/office/drawing/2014/main" id="{F84F6ADE-C639-4B4D-9BB9-BBB45D478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3" y="1939"/>
                  <a:ext cx="2" cy="267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" name="Line 26">
                  <a:extLst>
                    <a:ext uri="{FF2B5EF4-FFF2-40B4-BE49-F238E27FC236}">
                      <a16:creationId xmlns:a16="http://schemas.microsoft.com/office/drawing/2014/main" id="{79FFF35E-AD7A-41A1-B6D0-48DE3765A3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2112"/>
                  <a:ext cx="0" cy="336"/>
                </a:xfrm>
                <a:prstGeom prst="line">
                  <a:avLst/>
                </a:prstGeom>
                <a:noFill/>
                <a:ln w="222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sp>
        <p:nvSpPr>
          <p:cNvPr id="29" name="云形标注 83">
            <a:extLst>
              <a:ext uri="{FF2B5EF4-FFF2-40B4-BE49-F238E27FC236}">
                <a16:creationId xmlns:a16="http://schemas.microsoft.com/office/drawing/2014/main" id="{60CB01A8-0EE4-405D-AE58-9281FDEC7992}"/>
              </a:ext>
            </a:extLst>
          </p:cNvPr>
          <p:cNvSpPr/>
          <p:nvPr/>
        </p:nvSpPr>
        <p:spPr bwMode="auto">
          <a:xfrm>
            <a:off x="6771654" y="4581128"/>
            <a:ext cx="2264842" cy="1697434"/>
          </a:xfrm>
          <a:prstGeom prst="cloudCallout">
            <a:avLst>
              <a:gd name="adj1" fmla="val -90104"/>
              <a:gd name="adj2" fmla="val 507"/>
            </a:avLst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核心问题：</a:t>
            </a:r>
            <a:r>
              <a:rPr kumimoji="1" lang="zh-CN" altLang="en-US" sz="2400" b="1" noProof="1">
                <a:latin typeface="+mn-ea"/>
                <a:ea typeface="+mn-ea"/>
              </a:rPr>
              <a:t>识别可归约串！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48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8839</TotalTime>
  <Words>3604</Words>
  <Application>Microsoft Office PowerPoint</Application>
  <PresentationFormat>全屏显示(4:3)</PresentationFormat>
  <Paragraphs>1089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主题4</vt:lpstr>
      <vt:lpstr>第五章 自底向上的分析</vt:lpstr>
      <vt:lpstr>自底向上的分析方法</vt:lpstr>
      <vt:lpstr>自底向上的分析方法</vt:lpstr>
      <vt:lpstr>自底向上的分析方法</vt:lpstr>
      <vt:lpstr>回忆思考</vt:lpstr>
      <vt:lpstr>示例</vt:lpstr>
      <vt:lpstr>示例</vt:lpstr>
      <vt:lpstr>规范归约</vt:lpstr>
      <vt:lpstr>示例</vt:lpstr>
      <vt:lpstr>几个概念</vt:lpstr>
      <vt:lpstr>示例</vt:lpstr>
      <vt:lpstr>示例</vt:lpstr>
      <vt:lpstr>练习</vt:lpstr>
      <vt:lpstr>示例</vt:lpstr>
      <vt:lpstr>示例</vt:lpstr>
      <vt:lpstr>LR(0)项</vt:lpstr>
      <vt:lpstr>示例</vt:lpstr>
      <vt:lpstr>示例</vt:lpstr>
      <vt:lpstr>LR(0)项分类</vt:lpstr>
      <vt:lpstr>LR(0)项的有限自动机</vt:lpstr>
      <vt:lpstr>LR(0)项的有限自动机</vt:lpstr>
      <vt:lpstr>LR(0)项的有限自动机</vt:lpstr>
      <vt:lpstr>示例</vt:lpstr>
      <vt:lpstr>示例</vt:lpstr>
      <vt:lpstr>NFA确定化</vt:lpstr>
      <vt:lpstr>示例</vt:lpstr>
      <vt:lpstr>示例</vt:lpstr>
      <vt:lpstr>练习</vt:lpstr>
      <vt:lpstr>LR(0)分析算法</vt:lpstr>
      <vt:lpstr>LR(0)分析算法</vt:lpstr>
      <vt:lpstr>LR(0)分析算法</vt:lpstr>
      <vt:lpstr>LR(0)分析算法</vt:lpstr>
      <vt:lpstr>示例</vt:lpstr>
      <vt:lpstr>示例</vt:lpstr>
      <vt:lpstr>LR(0)分析表</vt:lpstr>
      <vt:lpstr>练习</vt:lpstr>
      <vt:lpstr>SLR(1)分析算法</vt:lpstr>
      <vt:lpstr>SLR(1)分析算法</vt:lpstr>
      <vt:lpstr>SLR(1)分析算法</vt:lpstr>
      <vt:lpstr>示例</vt:lpstr>
      <vt:lpstr>示例</vt:lpstr>
      <vt:lpstr>PowerPoint 演示文稿</vt:lpstr>
      <vt:lpstr>示例</vt:lpstr>
      <vt:lpstr>示例</vt:lpstr>
      <vt:lpstr>PowerPoint 演示文稿</vt:lpstr>
      <vt:lpstr>练习</vt:lpstr>
      <vt:lpstr>SLR(1)分析算法</vt:lpstr>
      <vt:lpstr>示例</vt:lpstr>
      <vt:lpstr>综合练习</vt:lpstr>
    </vt:vector>
  </TitlesOfParts>
  <Company>csit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wt</dc:creator>
  <cp:lastModifiedBy>郭 家昕</cp:lastModifiedBy>
  <cp:revision>476</cp:revision>
  <dcterms:created xsi:type="dcterms:W3CDTF">1999-05-10T08:46:26Z</dcterms:created>
  <dcterms:modified xsi:type="dcterms:W3CDTF">2019-05-28T08:00:14Z</dcterms:modified>
</cp:coreProperties>
</file>