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3"/>
  </p:notesMasterIdLst>
  <p:handoutMasterIdLst>
    <p:handoutMasterId r:id="rId34"/>
  </p:handoutMasterIdLst>
  <p:sldIdLst>
    <p:sldId id="393" r:id="rId2"/>
    <p:sldId id="257" r:id="rId3"/>
    <p:sldId id="394" r:id="rId4"/>
    <p:sldId id="477" r:id="rId5"/>
    <p:sldId id="476" r:id="rId6"/>
    <p:sldId id="395" r:id="rId7"/>
    <p:sldId id="405" r:id="rId8"/>
    <p:sldId id="463" r:id="rId9"/>
    <p:sldId id="478" r:id="rId10"/>
    <p:sldId id="408" r:id="rId11"/>
    <p:sldId id="407" r:id="rId12"/>
    <p:sldId id="479" r:id="rId13"/>
    <p:sldId id="406" r:id="rId14"/>
    <p:sldId id="464" r:id="rId15"/>
    <p:sldId id="396" r:id="rId16"/>
    <p:sldId id="397" r:id="rId17"/>
    <p:sldId id="400" r:id="rId18"/>
    <p:sldId id="465" r:id="rId19"/>
    <p:sldId id="398" r:id="rId20"/>
    <p:sldId id="467" r:id="rId21"/>
    <p:sldId id="468" r:id="rId22"/>
    <p:sldId id="466" r:id="rId23"/>
    <p:sldId id="469" r:id="rId24"/>
    <p:sldId id="470" r:id="rId25"/>
    <p:sldId id="471" r:id="rId26"/>
    <p:sldId id="472" r:id="rId27"/>
    <p:sldId id="473" r:id="rId28"/>
    <p:sldId id="462" r:id="rId29"/>
    <p:sldId id="474" r:id="rId30"/>
    <p:sldId id="409" r:id="rId31"/>
    <p:sldId id="475"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0000CC"/>
    <a:srgbClr val="CCCCFF"/>
    <a:srgbClr val="FFFF99"/>
    <a:srgbClr val="FFCC99"/>
    <a:srgbClr val="FFFFCC"/>
    <a:srgbClr val="3366CC"/>
    <a:srgbClr val="339933"/>
    <a:srgbClr val="3217B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58" autoAdjust="0"/>
  </p:normalViewPr>
  <p:slideViewPr>
    <p:cSldViewPr>
      <p:cViewPr varScale="1">
        <p:scale>
          <a:sx n="88" d="100"/>
          <a:sy n="88" d="100"/>
        </p:scale>
        <p:origin x="1416"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BD1789-4991-4012-AA0B-0311859506BA}" type="slidenum">
              <a:rPr lang="en-US" altLang="zh-CN"/>
              <a:pPr>
                <a:defRPr/>
              </a:pPr>
              <a:t>‹#›</a:t>
            </a:fld>
            <a:endParaRPr lang="en-US" altLang="zh-CN"/>
          </a:p>
        </p:txBody>
      </p:sp>
    </p:spTree>
    <p:extLst>
      <p:ext uri="{BB962C8B-B14F-4D97-AF65-F5344CB8AC3E}">
        <p14:creationId xmlns:p14="http://schemas.microsoft.com/office/powerpoint/2010/main" val="63385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25CEE83-8A2A-48C4-91B1-F00C976E2AEA}" type="slidenum">
              <a:rPr lang="en-US" altLang="zh-CN"/>
              <a:pPr>
                <a:defRPr/>
              </a:pPr>
              <a:t>‹#›</a:t>
            </a:fld>
            <a:endParaRPr lang="en-US" altLang="zh-CN"/>
          </a:p>
        </p:txBody>
      </p:sp>
    </p:spTree>
    <p:extLst>
      <p:ext uri="{BB962C8B-B14F-4D97-AF65-F5344CB8AC3E}">
        <p14:creationId xmlns:p14="http://schemas.microsoft.com/office/powerpoint/2010/main" val="1238540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79874"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fld id="{AFC6AE96-43E9-4D4A-B7B7-8F9A2F2ADEF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a:ea typeface="+mn-ea"/>
            </a:endParaRPr>
          </a:p>
        </p:txBody>
      </p:sp>
      <p:sp>
        <p:nvSpPr>
          <p:cNvPr id="5124"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5125"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31"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2" r:id="rId17"/>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3"/>
          <p:cNvSpPr>
            <a:spLocks noGrp="1"/>
          </p:cNvSpPr>
          <p:nvPr>
            <p:ph type="ctrTitle"/>
          </p:nvPr>
        </p:nvSpPr>
        <p:spPr/>
        <p:txBody>
          <a:bodyPr/>
          <a:lstStyle/>
          <a:p>
            <a:pPr eaLnBrk="1" hangingPunct="1"/>
            <a:r>
              <a:rPr lang="zh-CN" altLang="en-US" dirty="0"/>
              <a:t>第六章 语法制导的翻译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3746376" cy="563562"/>
          </a:xfrm>
        </p:spPr>
        <p:txBody>
          <a:bodyPr/>
          <a:lstStyle/>
          <a:p>
            <a:r>
              <a:rPr lang="zh-CN" altLang="en-US" dirty="0"/>
              <a:t>注释语法分析树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196752"/>
                <a:ext cx="8856984" cy="5589239"/>
              </a:xfrm>
              <a:solidFill>
                <a:schemeClr val="bg1"/>
              </a:solidFill>
              <a:ln w="28575">
                <a:solidFill>
                  <a:srgbClr val="9999FF"/>
                </a:solidFill>
              </a:ln>
            </p:spPr>
            <p:txBody>
              <a:bodyPr/>
              <a:lstStyle/>
              <a:p>
                <a:pPr eaLnBrk="1" hangingPunct="1">
                  <a:lnSpc>
                    <a:spcPct val="150000"/>
                  </a:lnSpc>
                </a:pPr>
                <a:r>
                  <a:rPr lang="zh-CN" altLang="en-US" sz="2400" dirty="0"/>
                  <a:t>串</a:t>
                </a:r>
                <a14:m>
                  <m:oMath xmlns:m="http://schemas.openxmlformats.org/officeDocument/2006/math">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r>
                      <a:rPr lang="en-US" altLang="zh-CN" sz="2400" b="1" i="1" smtClean="0">
                        <a:latin typeface="Cambria Math" panose="02040503050406030204" pitchFamily="18" charset="0"/>
                      </a:rPr>
                      <m:t>𝒏</m:t>
                    </m:r>
                  </m:oMath>
                </a14:m>
                <a:r>
                  <a:rPr lang="zh-CN" altLang="en-US" sz="2400" dirty="0"/>
                  <a:t>的</a:t>
                </a:r>
                <a:r>
                  <a:rPr lang="zh-CN" altLang="en-US" sz="2400" dirty="0">
                    <a:solidFill>
                      <a:srgbClr val="FF0000"/>
                    </a:solidFill>
                  </a:rPr>
                  <a:t>注释语法</a:t>
                </a:r>
                <a:endParaRPr lang="en-US" altLang="zh-CN" sz="2400" dirty="0">
                  <a:solidFill>
                    <a:srgbClr val="FF0000"/>
                  </a:solidFill>
                </a:endParaRPr>
              </a:p>
              <a:p>
                <a:pPr marL="0" indent="0" eaLnBrk="1" hangingPunct="1">
                  <a:lnSpc>
                    <a:spcPct val="150000"/>
                  </a:lnSpc>
                  <a:buNone/>
                </a:pPr>
                <a:r>
                  <a:rPr lang="zh-CN" altLang="en-US" sz="2400" dirty="0">
                    <a:solidFill>
                      <a:srgbClr val="FF0000"/>
                    </a:solidFill>
                  </a:rPr>
                  <a:t>分析树</a:t>
                </a:r>
                <a:r>
                  <a:rPr lang="zh-CN" altLang="en-US" sz="2400" dirty="0"/>
                  <a:t>如下：</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196752"/>
                <a:ext cx="8856984" cy="5589239"/>
              </a:xfrm>
              <a:blipFill rotWithShape="0">
                <a:blip r:embed="rId2"/>
                <a:stretch>
                  <a:fillRect l="-892"/>
                </a:stretch>
              </a:blipFill>
              <a:ln w="28575">
                <a:solidFill>
                  <a:srgbClr val="9999FF"/>
                </a:solidFill>
              </a:ln>
            </p:spPr>
            <p:txBody>
              <a:bodyPr/>
              <a:lstStyle/>
              <a:p>
                <a:r>
                  <a:rPr lang="zh-CN" altLang="en-US">
                    <a:noFill/>
                  </a:rPr>
                  <a:t> </a:t>
                </a:r>
              </a:p>
            </p:txBody>
          </p:sp>
        </mc:Fallback>
      </mc:AlternateContent>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47" t="1740" b="10427"/>
          <a:stretch/>
        </p:blipFill>
        <p:spPr bwMode="auto">
          <a:xfrm>
            <a:off x="323528" y="2326973"/>
            <a:ext cx="5469126" cy="424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763" t="3010" r="12859" b="18621"/>
          <a:stretch/>
        </p:blipFill>
        <p:spPr bwMode="auto">
          <a:xfrm>
            <a:off x="4326487" y="116632"/>
            <a:ext cx="4565993" cy="2624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9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09600" y="476672"/>
                <a:ext cx="7848600" cy="666328"/>
              </a:xfrm>
            </p:spPr>
            <p:txBody>
              <a:bodyPr/>
              <a:lstStyle/>
              <a:p>
                <a:pPr eaLnBrk="1" hangingPunct="1">
                  <a:lnSpc>
                    <a:spcPct val="150000"/>
                  </a:lnSpc>
                </a:pPr>
                <a:r>
                  <a:rPr lang="zh-CN" altLang="en-US" dirty="0"/>
                  <a:t>同时具有继承属性和综合属性的</a:t>
                </a:r>
                <a14:m>
                  <m:oMath xmlns:m="http://schemas.openxmlformats.org/officeDocument/2006/math">
                    <m:r>
                      <a:rPr lang="en-US" altLang="zh-CN" i="1">
                        <a:latin typeface="Cambria Math" panose="02040503050406030204" pitchFamily="18" charset="0"/>
                      </a:rPr>
                      <m:t>𝑺𝑫𝑫</m:t>
                    </m:r>
                  </m:oMath>
                </a14:m>
                <a:endParaRPr lang="en-US" altLang="zh-CN"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09600" y="476672"/>
                <a:ext cx="7848600" cy="666328"/>
              </a:xfrm>
              <a:blipFill rotWithShape="0">
                <a:blip r:embed="rId2"/>
                <a:stretch>
                  <a:fillRect t="-4545" b="-23636"/>
                </a:stretch>
              </a:blipFill>
            </p:spPr>
            <p:txBody>
              <a:bodyPr/>
              <a:lstStyle/>
              <a:p>
                <a:r>
                  <a:rPr lang="zh-CN" altLang="en-US">
                    <a:noFill/>
                  </a:rPr>
                  <a:t> </a:t>
                </a:r>
              </a:p>
            </p:txBody>
          </p:sp>
        </mc:Fallback>
      </mc:AlternateContent>
      <p:sp>
        <p:nvSpPr>
          <p:cNvPr id="3" name="内容占位符 2"/>
          <p:cNvSpPr>
            <a:spLocks noGrp="1"/>
          </p:cNvSpPr>
          <p:nvPr>
            <p:ph idx="1"/>
          </p:nvPr>
        </p:nvSpPr>
        <p:spPr>
          <a:xfrm>
            <a:off x="373676" y="1241883"/>
            <a:ext cx="2736304" cy="5427477"/>
          </a:xfrm>
          <a:solidFill>
            <a:schemeClr val="bg1"/>
          </a:solidFill>
          <a:ln w="28575">
            <a:solidFill>
              <a:srgbClr val="9999FF"/>
            </a:solidFill>
          </a:ln>
        </p:spPr>
        <p:txBody>
          <a:bodyPr/>
          <a:lstStyle/>
          <a:p>
            <a:pPr eaLnBrk="1" hangingPunct="1">
              <a:lnSpc>
                <a:spcPct val="150000"/>
              </a:lnSpc>
            </a:pPr>
            <a:r>
              <a:rPr lang="zh-CN" altLang="en-US" sz="2400" dirty="0">
                <a:solidFill>
                  <a:srgbClr val="FF0000"/>
                </a:solidFill>
                <a:latin typeface="华文新魏" panose="02010800040101010101" pitchFamily="2" charset="-122"/>
              </a:rPr>
              <a:t>综合属性的值</a:t>
            </a:r>
            <a:r>
              <a:rPr lang="zh-CN" altLang="en-US" sz="2400" dirty="0">
                <a:latin typeface="华文新魏" panose="02010800040101010101" pitchFamily="2" charset="-122"/>
              </a:rPr>
              <a:t>是由</a:t>
            </a:r>
            <a:r>
              <a:rPr lang="zh-CN" altLang="en-US" sz="2400" dirty="0">
                <a:solidFill>
                  <a:srgbClr val="FF0000"/>
                </a:solidFill>
                <a:latin typeface="华文新魏" panose="02010800040101010101" pitchFamily="2" charset="-122"/>
              </a:rPr>
              <a:t>自己</a:t>
            </a:r>
            <a:r>
              <a:rPr lang="zh-CN" altLang="en-US" sz="2400" dirty="0">
                <a:latin typeface="华文新魏" panose="02010800040101010101" pitchFamily="2" charset="-122"/>
              </a:rPr>
              <a:t>或者</a:t>
            </a:r>
            <a:r>
              <a:rPr lang="zh-CN" altLang="en-US" sz="2400" dirty="0">
                <a:solidFill>
                  <a:srgbClr val="FF0000"/>
                </a:solidFill>
                <a:latin typeface="华文新魏" panose="02010800040101010101" pitchFamily="2" charset="-122"/>
              </a:rPr>
              <a:t>子结点</a:t>
            </a:r>
            <a:r>
              <a:rPr lang="zh-CN" altLang="en-US" sz="2400" dirty="0">
                <a:latin typeface="华文新魏" panose="02010800040101010101" pitchFamily="2" charset="-122"/>
              </a:rPr>
              <a:t>的某些属性值来决定的。</a:t>
            </a:r>
            <a:endParaRPr lang="en-US" altLang="zh-CN" sz="2400" dirty="0">
              <a:latin typeface="华文新魏" panose="02010800040101010101" pitchFamily="2" charset="-122"/>
            </a:endParaRPr>
          </a:p>
          <a:p>
            <a:pPr eaLnBrk="1" hangingPunct="1">
              <a:lnSpc>
                <a:spcPct val="150000"/>
              </a:lnSpc>
            </a:pPr>
            <a:r>
              <a:rPr lang="zh-CN" altLang="en-US" sz="2400" dirty="0">
                <a:solidFill>
                  <a:srgbClr val="FF0000"/>
                </a:solidFill>
                <a:latin typeface="华文新魏" panose="02010800040101010101" pitchFamily="2" charset="-122"/>
              </a:rPr>
              <a:t>继承属性的值</a:t>
            </a:r>
            <a:r>
              <a:rPr lang="zh-CN" altLang="en-US" sz="2400" dirty="0">
                <a:latin typeface="华文新魏" panose="02010800040101010101" pitchFamily="2" charset="-122"/>
              </a:rPr>
              <a:t>是由此结点的</a:t>
            </a:r>
            <a:r>
              <a:rPr lang="zh-CN" altLang="en-US" sz="2400" dirty="0">
                <a:solidFill>
                  <a:srgbClr val="FF0000"/>
                </a:solidFill>
                <a:latin typeface="华文新魏" panose="02010800040101010101" pitchFamily="2" charset="-122"/>
              </a:rPr>
              <a:t>父结点</a:t>
            </a:r>
            <a:r>
              <a:rPr lang="zh-CN" altLang="en-US" sz="2400" dirty="0">
                <a:latin typeface="华文新魏" panose="02010800040101010101" pitchFamily="2" charset="-122"/>
              </a:rPr>
              <a:t>和</a:t>
            </a:r>
            <a:r>
              <a:rPr lang="zh-CN" altLang="en-US" sz="2400" dirty="0">
                <a:solidFill>
                  <a:srgbClr val="FF0000"/>
                </a:solidFill>
                <a:latin typeface="华文新魏" panose="02010800040101010101" pitchFamily="2" charset="-122"/>
              </a:rPr>
              <a:t>兄弟结点</a:t>
            </a:r>
            <a:r>
              <a:rPr lang="zh-CN" altLang="en-US" sz="2400" dirty="0">
                <a:latin typeface="华文新魏" panose="02010800040101010101" pitchFamily="2" charset="-122"/>
              </a:rPr>
              <a:t>的某些属性值来决定的。</a:t>
            </a:r>
            <a:endParaRPr lang="en-US" altLang="zh-CN" sz="2400" dirty="0">
              <a:latin typeface="华文新魏" panose="02010800040101010101" pitchFamily="2" charset="-122"/>
            </a:endParaRPr>
          </a:p>
          <a:p>
            <a:pPr eaLnBrk="1" hangingPunct="1">
              <a:lnSpc>
                <a:spcPct val="150000"/>
              </a:lnSpc>
            </a:pPr>
            <a:endParaRPr lang="en-US" altLang="zh-CN" sz="2400"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39" b="18764"/>
          <a:stretch/>
        </p:blipFill>
        <p:spPr bwMode="auto">
          <a:xfrm>
            <a:off x="3275856" y="3645023"/>
            <a:ext cx="5457174" cy="3024337"/>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61" t="2885" r="16569" b="17827"/>
          <a:stretch/>
        </p:blipFill>
        <p:spPr bwMode="auto">
          <a:xfrm>
            <a:off x="4067944" y="1241883"/>
            <a:ext cx="4032448" cy="2304256"/>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 6"/>
          <p:cNvSpPr/>
          <p:nvPr/>
        </p:nvSpPr>
        <p:spPr bwMode="auto">
          <a:xfrm>
            <a:off x="5983873" y="1556792"/>
            <a:ext cx="1296144" cy="288032"/>
          </a:xfrm>
          <a:prstGeom prst="roundRect">
            <a:avLst/>
          </a:prstGeom>
          <a:noFill/>
          <a:ln w="952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 name="圆角矩形 7"/>
          <p:cNvSpPr/>
          <p:nvPr/>
        </p:nvSpPr>
        <p:spPr bwMode="auto">
          <a:xfrm>
            <a:off x="5983873" y="2204864"/>
            <a:ext cx="2016224" cy="288032"/>
          </a:xfrm>
          <a:prstGeom prst="roundRect">
            <a:avLst/>
          </a:prstGeom>
          <a:noFill/>
          <a:ln w="952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9" name="圆角矩形 8"/>
          <p:cNvSpPr/>
          <p:nvPr/>
        </p:nvSpPr>
        <p:spPr bwMode="auto">
          <a:xfrm>
            <a:off x="5983873" y="2780928"/>
            <a:ext cx="1368152" cy="288032"/>
          </a:xfrm>
          <a:prstGeom prst="roundRect">
            <a:avLst/>
          </a:prstGeom>
          <a:noFill/>
          <a:ln w="952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97885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249424" y="1340768"/>
            <a:ext cx="8568952" cy="5137150"/>
          </a:xfrm>
          <a:solidFill>
            <a:schemeClr val="bg1"/>
          </a:solidFill>
          <a:ln w="28575">
            <a:solidFill>
              <a:srgbClr val="9999FF"/>
            </a:solidFill>
          </a:ln>
        </p:spPr>
        <p:txBody>
          <a:bodyPr/>
          <a:lstStyle/>
          <a:p>
            <a:pPr eaLnBrk="1" hangingPunct="1">
              <a:lnSpc>
                <a:spcPct val="150000"/>
              </a:lnSpc>
            </a:pPr>
            <a:r>
              <a:rPr lang="zh-CN" altLang="en-US" dirty="0">
                <a:latin typeface="华文新魏" panose="02010800040101010101" pitchFamily="2" charset="-122"/>
              </a:rPr>
              <a:t>求下列语法制导定义中的综合属性集和继承属性集。</a:t>
            </a: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endParaRPr lang="en-US" altLang="zh-CN" dirty="0"/>
          </a:p>
          <a:p>
            <a:pPr marL="0" indent="0" eaLnBrk="1" hangingPunct="1">
              <a:lnSpc>
                <a:spcPct val="150000"/>
              </a:lnSpc>
              <a:buNone/>
            </a:pPr>
            <a:endParaRPr lang="en-US" altLang="zh-CN"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916126817"/>
                  </p:ext>
                </p:extLst>
              </p:nvPr>
            </p:nvGraphicFramePr>
            <p:xfrm>
              <a:off x="1485900" y="2276872"/>
              <a:ext cx="6096000" cy="3561897"/>
            </p:xfrm>
            <a:graphic>
              <a:graphicData uri="http://schemas.openxmlformats.org/drawingml/2006/table">
                <a:tbl>
                  <a:tblPr firstRow="1" bandRow="1">
                    <a:tableStyleId>{8A107856-5554-42FB-B03E-39F5DBC370BA}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5387">
                    <a:tc>
                      <a:txBody>
                        <a:bodyPr/>
                        <a:lstStyle/>
                        <a:p>
                          <a:pPr algn="ctr"/>
                          <a:r>
                            <a:rPr lang="zh-CN" altLang="en-US" sz="2000" dirty="0"/>
                            <a:t>产生式</a:t>
                          </a:r>
                        </a:p>
                      </a:txBody>
                      <a:tcPr/>
                    </a:tc>
                    <a:tc>
                      <a:txBody>
                        <a:bodyPr/>
                        <a:lstStyle/>
                        <a:p>
                          <a:pPr algn="ctr"/>
                          <a:r>
                            <a:rPr lang="zh-CN" altLang="en-US" sz="2000" dirty="0"/>
                            <a:t>语义动作</a:t>
                          </a:r>
                        </a:p>
                      </a:txBody>
                      <a:tcPr/>
                    </a:tc>
                    <a:extLst>
                      <a:ext uri="{0D108BD9-81ED-4DB2-BD59-A6C34878D82A}">
                        <a16:rowId xmlns:a16="http://schemas.microsoft.com/office/drawing/2014/main" val="10000"/>
                      </a:ext>
                    </a:extLst>
                  </a:tr>
                  <a:tr h="1024243">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𝑃</m:t>
                                </m:r>
                                <m:r>
                                  <a:rPr lang="en-US" altLang="zh-CN" sz="2000" i="1" smtClean="0">
                                    <a:latin typeface="Cambria Math" panose="02040503050406030204" pitchFamily="18" charset="0"/>
                                    <a:ea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𝑥𝑄</m:t>
                                </m:r>
                                <m:r>
                                  <a:rPr lang="en-US" altLang="zh-CN" sz="2000" b="0" i="1" smtClean="0">
                                    <a:latin typeface="Cambria Math" panose="02040503050406030204" pitchFamily="18" charset="0"/>
                                    <a:ea typeface="Cambria Math" panose="02040503050406030204" pitchFamily="18" charset="0"/>
                                  </a:rPr>
                                  <m:t>𝑅</m:t>
                                </m:r>
                              </m:oMath>
                            </m:oMathPara>
                          </a14:m>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 </m:t>
                                </m:r>
                                <m:r>
                                  <m:rPr>
                                    <m:nor/>
                                  </m:rPr>
                                  <a:rPr lang="en-US" altLang="zh-CN" sz="2000" i="0" kern="1200" dirty="0" smtClean="0">
                                    <a:solidFill>
                                      <a:schemeClr val="dk1"/>
                                    </a:solidFill>
                                    <a:latin typeface="Cambria Math" panose="02040503050406030204" pitchFamily="18" charset="0"/>
                                    <a:ea typeface="+mn-ea"/>
                                    <a:cs typeface="+mn-cs"/>
                                  </a:rPr>
                                  <m:t>=</m:t>
                                </m:r>
                                <m:r>
                                  <m:rPr>
                                    <m:nor/>
                                  </m:rPr>
                                  <a:rPr lang="en-US" altLang="zh-CN" sz="2000" b="0" i="0" kern="1200" dirty="0" smtClean="0">
                                    <a:solidFill>
                                      <a:schemeClr val="dk1"/>
                                    </a:solidFill>
                                    <a:latin typeface="Cambria Math" panose="02040503050406030204" pitchFamily="18" charset="0"/>
                                    <a:ea typeface="+mn-ea"/>
                                    <a:cs typeface="+mn-cs"/>
                                  </a:rPr>
                                  <m:t> </m:t>
                                </m:r>
                                <m:r>
                                  <a:rPr lang="en-US" altLang="zh-CN" sz="2000" i="1" smtClean="0">
                                    <a:latin typeface="Cambria Math" panose="02040503050406030204" pitchFamily="18" charset="0"/>
                                    <a:ea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oMath>
                            </m:oMathPara>
                          </a14:m>
                          <a:endParaRPr lang="en-US" altLang="zh-CN" sz="2000"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m:rPr>
                                    <m:nor/>
                                  </m:rPr>
                                  <a:rPr lang="en-US" altLang="zh-CN" sz="2000" b="0" i="0" smtClean="0">
                                    <a:latin typeface="Cambria Math" panose="02040503050406030204" pitchFamily="18" charset="0"/>
                                  </a:rPr>
                                  <m:t> </m:t>
                                </m:r>
                                <m:r>
                                  <m:rPr>
                                    <m:nor/>
                                  </m:rPr>
                                  <a:rPr lang="en-US" altLang="zh-CN" sz="2000" i="0" kern="1200" dirty="0" smtClean="0">
                                    <a:solidFill>
                                      <a:schemeClr val="dk1"/>
                                    </a:solidFill>
                                    <a:latin typeface="Cambria Math" panose="02040503050406030204" pitchFamily="18" charset="0"/>
                                    <a:ea typeface="+mn-ea"/>
                                    <a:cs typeface="+mn-cs"/>
                                  </a:rPr>
                                  <m:t>=</m:t>
                                </m:r>
                                <m:r>
                                  <m:rPr>
                                    <m:nor/>
                                  </m:rPr>
                                  <a:rPr lang="en-US" altLang="zh-CN" sz="2000" b="0" i="0" kern="1200" dirty="0" smtClean="0">
                                    <a:solidFill>
                                      <a:schemeClr val="dk1"/>
                                    </a:solidFill>
                                    <a:latin typeface="Cambria Math" panose="02040503050406030204" pitchFamily="18" charset="0"/>
                                    <a:ea typeface="+mn-ea"/>
                                    <a:cs typeface="+mn-cs"/>
                                  </a:rPr>
                                  <m:t> </m:t>
                                </m:r>
                                <m:r>
                                  <a:rPr lang="en-US" altLang="zh-CN" sz="200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     </m:t>
                                </m:r>
                              </m:oMath>
                            </m:oMathPara>
                          </a14:m>
                          <a:endParaRPr lang="en-US" altLang="zh-CN" sz="2000" i="1" dirty="0">
                            <a:latin typeface="Cambria Math" panose="02040503050406030204" pitchFamily="18" charset="0"/>
                            <a:ea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r>
                                  <m:rPr>
                                    <m:nor/>
                                  </m:rPr>
                                  <a:rPr lang="en-US" altLang="zh-CN" sz="2000" b="0" i="0" smtClean="0">
                                    <a:latin typeface="Cambria Math" panose="02040503050406030204" pitchFamily="18" charset="0"/>
                                  </a:rPr>
                                  <m:t> </m:t>
                                </m:r>
                                <m:r>
                                  <m:rPr>
                                    <m:nor/>
                                  </m:rPr>
                                  <a:rPr lang="en-US" altLang="zh-CN" sz="2000" i="0" kern="1200" dirty="0" smtClean="0">
                                    <a:solidFill>
                                      <a:schemeClr val="dk1"/>
                                    </a:solidFill>
                                    <a:latin typeface="Cambria Math" panose="02040503050406030204" pitchFamily="18" charset="0"/>
                                    <a:ea typeface="+mn-ea"/>
                                    <a:cs typeface="+mn-cs"/>
                                  </a:rPr>
                                  <m:t>=</m:t>
                                </m:r>
                                <m:r>
                                  <m:rPr>
                                    <m:nor/>
                                  </m:rPr>
                                  <a:rPr lang="en-US" altLang="zh-CN" sz="2000" b="0" i="0" kern="1200" dirty="0" smtClean="0">
                                    <a:solidFill>
                                      <a:schemeClr val="dk1"/>
                                    </a:solidFill>
                                    <a:latin typeface="Cambria Math" panose="02040503050406030204" pitchFamily="18" charset="0"/>
                                    <a:ea typeface="+mn-ea"/>
                                    <a:cs typeface="+mn-cs"/>
                                  </a:rPr>
                                  <m:t> </m:t>
                                </m:r>
                                <m:r>
                                  <a:rPr lang="en-US" altLang="zh-CN" sz="2000" b="0" i="1" smtClean="0">
                                    <a:latin typeface="Cambria Math" panose="02040503050406030204" pitchFamily="18" charset="0"/>
                                    <a:ea typeface="Cambria Math" panose="02040503050406030204" pitchFamily="18" charset="0"/>
                                  </a:rPr>
                                  <m:t>𝑄</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oMath>
                            </m:oMathPara>
                          </a14:m>
                          <a:endParaRPr lang="en-US" altLang="zh-CN" sz="2000" b="0" i="1" dirty="0">
                            <a:latin typeface="Cambria Math" panose="02040503050406030204" pitchFamily="18" charset="0"/>
                          </a:endParaRPr>
                        </a:p>
                      </a:txBody>
                      <a:tcPr/>
                    </a:tc>
                    <a:extLst>
                      <a:ext uri="{0D108BD9-81ED-4DB2-BD59-A6C34878D82A}">
                        <a16:rowId xmlns:a16="http://schemas.microsoft.com/office/drawing/2014/main" val="10001"/>
                      </a:ext>
                    </a:extLst>
                  </a:tr>
                  <a:tr h="415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𝑄</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𝑢</m:t>
                                </m:r>
                                <m:r>
                                  <a:rPr lang="en-US" altLang="zh-CN" sz="2000" b="0" i="1" smtClean="0">
                                    <a:latin typeface="Cambria Math" panose="02040503050406030204" pitchFamily="18" charset="0"/>
                                    <a:ea typeface="Cambria Math" panose="02040503050406030204" pitchFamily="18" charset="0"/>
                                  </a:rPr>
                                  <m:t>        </m:t>
                                </m:r>
                              </m:oMath>
                            </m:oMathPara>
                          </a14:m>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    </m:t>
                                </m:r>
                              </m:oMath>
                            </m:oMathPara>
                          </a14:m>
                          <a:endParaRPr lang="zh-CN" altLang="en-US" sz="2000" dirty="0"/>
                        </a:p>
                      </a:txBody>
                      <a:tcPr/>
                    </a:tc>
                    <a:extLst>
                      <a:ext uri="{0D108BD9-81ED-4DB2-BD59-A6C34878D82A}">
                        <a16:rowId xmlns:a16="http://schemas.microsoft.com/office/drawing/2014/main" val="10002"/>
                      </a:ext>
                    </a:extLst>
                  </a:tr>
                  <a:tr h="415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𝑃</m:t>
                                </m:r>
                                <m:r>
                                  <a:rPr lang="en-US" altLang="zh-CN" sz="2000" i="1" smtClean="0">
                                    <a:latin typeface="Cambria Math" panose="02040503050406030204" pitchFamily="18" charset="0"/>
                                    <a:ea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𝑦𝑄</m:t>
                                </m:r>
                                <m:r>
                                  <a:rPr lang="en-US" altLang="zh-CN" sz="2000" b="0" i="1" smtClean="0">
                                    <a:latin typeface="Cambria Math" panose="02040503050406030204" pitchFamily="18" charset="0"/>
                                    <a:ea typeface="Cambria Math" panose="02040503050406030204" pitchFamily="18" charset="0"/>
                                  </a:rPr>
                                  <m:t>𝑅</m:t>
                                </m:r>
                                <m:r>
                                  <a:rPr lang="en-US" altLang="zh-CN" sz="2000" b="0" i="1" smtClean="0">
                                    <a:latin typeface="Cambria Math" panose="02040503050406030204" pitchFamily="18" charset="0"/>
                                    <a:ea typeface="Cambria Math" panose="02040503050406030204" pitchFamily="18" charset="0"/>
                                  </a:rPr>
                                  <m:t>  </m:t>
                                </m:r>
                              </m:oMath>
                            </m:oMathPara>
                          </a14:m>
                          <a:endParaRPr lang="zh-CN"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m:rPr>
                                    <m:nor/>
                                  </m:rPr>
                                  <a:rPr lang="en-US" altLang="zh-CN" sz="2000" b="0" i="0" smtClean="0">
                                    <a:latin typeface="Cambria Math" panose="02040503050406030204" pitchFamily="18" charset="0"/>
                                  </a:rPr>
                                  <m:t> </m:t>
                                </m:r>
                                <m:r>
                                  <m:rPr>
                                    <m:nor/>
                                  </m:rPr>
                                  <a:rPr lang="en-US" altLang="zh-CN" sz="2000" i="0" kern="1200" dirty="0" smtClean="0">
                                    <a:solidFill>
                                      <a:schemeClr val="dk1"/>
                                    </a:solidFill>
                                    <a:latin typeface="Cambria Math" panose="02040503050406030204" pitchFamily="18" charset="0"/>
                                    <a:ea typeface="+mn-ea"/>
                                    <a:cs typeface="+mn-cs"/>
                                  </a:rPr>
                                  <m:t>=</m:t>
                                </m:r>
                                <m:r>
                                  <m:rPr>
                                    <m:nor/>
                                  </m:rPr>
                                  <a:rPr lang="en-US" altLang="zh-CN" sz="2000" b="0" i="0" kern="1200" dirty="0" smtClean="0">
                                    <a:solidFill>
                                      <a:schemeClr val="dk1"/>
                                    </a:solidFill>
                                    <a:latin typeface="Cambria Math" panose="02040503050406030204" pitchFamily="18" charset="0"/>
                                    <a:ea typeface="+mn-ea"/>
                                    <a:cs typeface="+mn-cs"/>
                                  </a:rPr>
                                  <m:t> </m:t>
                                </m:r>
                                <m:r>
                                  <m:rPr>
                                    <m:nor/>
                                  </m:rPr>
                                  <a:rPr lang="en-US" altLang="zh-CN" sz="2000" b="0" i="1" kern="1200" dirty="0" smtClean="0">
                                    <a:solidFill>
                                      <a:schemeClr val="dk1"/>
                                    </a:solidFill>
                                    <a:latin typeface="Cambria Math" panose="02040503050406030204" pitchFamily="18" charset="0"/>
                                    <a:ea typeface="+mn-ea"/>
                                    <a:cs typeface="+mn-cs"/>
                                  </a:rPr>
                                  <m:t>R</m:t>
                                </m:r>
                                <m:r>
                                  <m:rPr>
                                    <m:nor/>
                                  </m:rPr>
                                  <a:rPr lang="en-US" altLang="zh-CN" sz="2000" i="1" kern="1200" dirty="0" smtClean="0">
                                    <a:solidFill>
                                      <a:schemeClr val="dk1"/>
                                    </a:solidFill>
                                    <a:latin typeface="Cambria Math" panose="02040503050406030204" pitchFamily="18" charset="0"/>
                                    <a:ea typeface="+mn-ea"/>
                                    <a:cs typeface="+mn-cs"/>
                                  </a:rPr>
                                  <m:t>.</m:t>
                                </m:r>
                                <m:r>
                                  <a:rPr lang="en-US" altLang="zh-CN" sz="2000" b="0" i="1" smtClean="0">
                                    <a:latin typeface="Cambria Math" panose="02040503050406030204" pitchFamily="18" charset="0"/>
                                  </a:rPr>
                                  <m:t>𝑓</m:t>
                                </m:r>
                              </m:oMath>
                            </m:oMathPara>
                          </a14:m>
                          <a:endParaRPr lang="en-US" altLang="zh-CN"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m:rPr>
                                    <m:nor/>
                                  </m:rPr>
                                  <a:rPr lang="en-US" altLang="zh-CN" sz="2000" b="0" i="0" smtClean="0">
                                    <a:latin typeface="Cambria Math" panose="02040503050406030204" pitchFamily="18" charset="0"/>
                                  </a:rPr>
                                  <m:t> </m:t>
                                </m:r>
                                <m:r>
                                  <m:rPr>
                                    <m:nor/>
                                  </m:rPr>
                                  <a:rPr lang="en-US" altLang="zh-CN" sz="2000" i="0" kern="1200" dirty="0" smtClean="0">
                                    <a:solidFill>
                                      <a:schemeClr val="dk1"/>
                                    </a:solidFill>
                                    <a:latin typeface="Cambria Math" panose="02040503050406030204" pitchFamily="18" charset="0"/>
                                    <a:ea typeface="+mn-ea"/>
                                    <a:cs typeface="+mn-cs"/>
                                  </a:rPr>
                                  <m:t>=</m:t>
                                </m:r>
                                <m:r>
                                  <m:rPr>
                                    <m:nor/>
                                  </m:rPr>
                                  <a:rPr lang="en-US" altLang="zh-CN" sz="2000" b="0" i="0" kern="1200" dirty="0" smtClean="0">
                                    <a:solidFill>
                                      <a:schemeClr val="dk1"/>
                                    </a:solidFill>
                                    <a:latin typeface="Cambria Math" panose="02040503050406030204" pitchFamily="18" charset="0"/>
                                    <a:ea typeface="+mn-ea"/>
                                    <a:cs typeface="+mn-cs"/>
                                  </a:rPr>
                                  <m:t> </m:t>
                                </m:r>
                                <m:r>
                                  <m:rPr>
                                    <m:nor/>
                                  </m:rPr>
                                  <a:rPr lang="en-US" altLang="zh-CN" sz="2000" b="0" i="1" kern="1200" dirty="0" smtClean="0">
                                    <a:solidFill>
                                      <a:schemeClr val="dk1"/>
                                    </a:solidFill>
                                    <a:latin typeface="Cambria Math" panose="02040503050406030204" pitchFamily="18" charset="0"/>
                                    <a:ea typeface="+mn-ea"/>
                                    <a:cs typeface="+mn-cs"/>
                                  </a:rPr>
                                  <m:t>Q</m:t>
                                </m:r>
                                <m:r>
                                  <m:rPr>
                                    <m:nor/>
                                  </m:rPr>
                                  <a:rPr lang="en-US" altLang="zh-CN" sz="2000" b="0" i="1" kern="1200" dirty="0" smtClean="0">
                                    <a:solidFill>
                                      <a:schemeClr val="dk1"/>
                                    </a:solidFill>
                                    <a:latin typeface="Cambria Math" panose="02040503050406030204" pitchFamily="18" charset="0"/>
                                    <a:ea typeface="+mn-ea"/>
                                    <a:cs typeface="+mn-cs"/>
                                  </a:rPr>
                                  <m:t>.</m:t>
                                </m:r>
                                <m:r>
                                  <m:rPr>
                                    <m:nor/>
                                  </m:rPr>
                                  <a:rPr lang="en-US" altLang="zh-CN" sz="2000" b="0" i="1" kern="1200" dirty="0" smtClean="0">
                                    <a:solidFill>
                                      <a:schemeClr val="dk1"/>
                                    </a:solidFill>
                                    <a:latin typeface="Cambria Math" panose="02040503050406030204" pitchFamily="18" charset="0"/>
                                    <a:ea typeface="+mn-ea"/>
                                    <a:cs typeface="+mn-cs"/>
                                  </a:rPr>
                                  <m:t>a</m:t>
                                </m:r>
                              </m:oMath>
                            </m:oMathPara>
                          </a14:m>
                          <a:endParaRPr lang="zh-CN" alt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m:rPr>
                                    <m:nor/>
                                  </m:rPr>
                                  <a:rPr lang="en-US" altLang="zh-CN" sz="2000" b="0" i="0" smtClean="0">
                                    <a:latin typeface="Cambria Math" panose="02040503050406030204" pitchFamily="18" charset="0"/>
                                  </a:rPr>
                                  <m:t> </m:t>
                                </m:r>
                                <m:r>
                                  <m:rPr>
                                    <m:nor/>
                                  </m:rPr>
                                  <a:rPr lang="en-US" altLang="zh-CN" sz="2000" i="0" kern="1200" dirty="0" smtClean="0">
                                    <a:solidFill>
                                      <a:schemeClr val="dk1"/>
                                    </a:solidFill>
                                    <a:latin typeface="Cambria Math" panose="02040503050406030204" pitchFamily="18" charset="0"/>
                                    <a:ea typeface="+mn-ea"/>
                                    <a:cs typeface="+mn-cs"/>
                                  </a:rPr>
                                  <m:t>=</m:t>
                                </m:r>
                                <m:r>
                                  <m:rPr>
                                    <m:nor/>
                                  </m:rPr>
                                  <a:rPr lang="en-US" altLang="zh-CN" sz="2000" b="0" i="0" kern="1200" dirty="0" smtClean="0">
                                    <a:solidFill>
                                      <a:schemeClr val="dk1"/>
                                    </a:solidFill>
                                    <a:latin typeface="Cambria Math" panose="02040503050406030204" pitchFamily="18" charset="0"/>
                                    <a:ea typeface="+mn-ea"/>
                                    <a:cs typeface="+mn-cs"/>
                                  </a:rPr>
                                  <m:t> </m:t>
                                </m:r>
                                <m:r>
                                  <m:rPr>
                                    <m:nor/>
                                  </m:rPr>
                                  <a:rPr lang="en-US" altLang="zh-CN" sz="2000" b="0" i="1" kern="1200" dirty="0" smtClean="0">
                                    <a:solidFill>
                                      <a:schemeClr val="dk1"/>
                                    </a:solidFill>
                                    <a:latin typeface="Cambria Math" panose="02040503050406030204" pitchFamily="18" charset="0"/>
                                    <a:ea typeface="+mn-ea"/>
                                    <a:cs typeface="+mn-cs"/>
                                  </a:rPr>
                                  <m:t>R</m:t>
                                </m:r>
                                <m:r>
                                  <m:rPr>
                                    <m:nor/>
                                  </m:rPr>
                                  <a:rPr lang="en-US" altLang="zh-CN" sz="2000" i="1" kern="1200" dirty="0" smtClean="0">
                                    <a:solidFill>
                                      <a:schemeClr val="dk1"/>
                                    </a:solidFill>
                                    <a:latin typeface="Cambria Math" panose="02040503050406030204" pitchFamily="18" charset="0"/>
                                    <a:ea typeface="+mn-ea"/>
                                    <a:cs typeface="+mn-cs"/>
                                  </a:rPr>
                                  <m:t>.</m:t>
                                </m:r>
                                <m:r>
                                  <a:rPr lang="en-US" altLang="zh-CN" sz="2000" b="0" i="1" smtClean="0">
                                    <a:latin typeface="Cambria Math" panose="02040503050406030204" pitchFamily="18" charset="0"/>
                                  </a:rPr>
                                  <m:t>𝑓</m:t>
                                </m:r>
                              </m:oMath>
                            </m:oMathPara>
                          </a14:m>
                          <a:endParaRPr lang="zh-CN" altLang="en-US" sz="2000" dirty="0"/>
                        </a:p>
                      </a:txBody>
                      <a:tcPr/>
                    </a:tc>
                    <a:extLst>
                      <a:ext uri="{0D108BD9-81ED-4DB2-BD59-A6C34878D82A}">
                        <a16:rowId xmlns:a16="http://schemas.microsoft.com/office/drawing/2014/main" val="10003"/>
                      </a:ext>
                    </a:extLst>
                  </a:tr>
                  <a:tr h="415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𝑣</m:t>
                                </m:r>
                                <m:r>
                                  <a:rPr lang="en-US" altLang="zh-CN" sz="2000" b="0" i="1" smtClean="0">
                                    <a:latin typeface="Cambria Math" panose="02040503050406030204" pitchFamily="18" charset="0"/>
                                    <a:ea typeface="Cambria Math" panose="02040503050406030204" pitchFamily="18" charset="0"/>
                                  </a:rPr>
                                  <m:t>        </m:t>
                                </m:r>
                              </m:oMath>
                            </m:oMathPara>
                          </a14:m>
                          <a:endParaRPr lang="zh-CN"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m:oMathPara>
                          </a14:m>
                          <a:endParaRPr lang="en-US" altLang="zh-CN" sz="2000" b="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oMath>
                            </m:oMathPara>
                          </a14:m>
                          <a:endParaRPr lang="en-US" altLang="zh-CN" sz="2000" b="0"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916126817"/>
                  </p:ext>
                </p:extLst>
              </p:nvPr>
            </p:nvGraphicFramePr>
            <p:xfrm>
              <a:off x="1485900" y="2276872"/>
              <a:ext cx="6096000" cy="3561897"/>
            </p:xfrm>
            <a:graphic>
              <a:graphicData uri="http://schemas.openxmlformats.org/drawingml/2006/table">
                <a:tbl>
                  <a:tblPr firstRow="1" bandRow="1">
                    <a:tableStyleId>{8A107856-5554-42FB-B03E-39F5DBC370BA}</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415387">
                    <a:tc>
                      <a:txBody>
                        <a:bodyPr/>
                        <a:lstStyle/>
                        <a:p>
                          <a:pPr algn="ctr"/>
                          <a:r>
                            <a:rPr lang="zh-CN" altLang="en-US" sz="2000" dirty="0"/>
                            <a:t>产生式</a:t>
                          </a:r>
                        </a:p>
                      </a:txBody>
                      <a:tcPr/>
                    </a:tc>
                    <a:tc>
                      <a:txBody>
                        <a:bodyPr/>
                        <a:lstStyle/>
                        <a:p>
                          <a:pPr algn="ctr"/>
                          <a:r>
                            <a:rPr lang="zh-CN" altLang="en-US" sz="2000" dirty="0"/>
                            <a:t>语义动作</a:t>
                          </a:r>
                        </a:p>
                      </a:txBody>
                      <a:tcPr/>
                    </a:tc>
                    <a:extLst>
                      <a:ext uri="{0D108BD9-81ED-4DB2-BD59-A6C34878D82A}">
                        <a16:rowId xmlns:a16="http://schemas.microsoft.com/office/drawing/2014/main" xmlns:a14="http://schemas.microsoft.com/office/drawing/2010/main" xmlns="" val="10000"/>
                      </a:ext>
                    </a:extLst>
                  </a:tr>
                  <a:tr h="1024243">
                    <a:tc>
                      <a:txBody>
                        <a:bodyPr/>
                        <a:lstStyle/>
                        <a:p>
                          <a:endParaRPr lang="zh-CN"/>
                        </a:p>
                      </a:txBody>
                      <a:tcPr>
                        <a:blipFill rotWithShape="0">
                          <a:blip r:embed="rId2"/>
                          <a:stretch>
                            <a:fillRect l="-200" t="-44048" r="-100200" b="-214881"/>
                          </a:stretch>
                        </a:blipFill>
                      </a:tcPr>
                    </a:tc>
                    <a:tc>
                      <a:txBody>
                        <a:bodyPr/>
                        <a:lstStyle/>
                        <a:p>
                          <a:endParaRPr lang="zh-CN"/>
                        </a:p>
                      </a:txBody>
                      <a:tcPr>
                        <a:blipFill rotWithShape="0">
                          <a:blip r:embed="rId2"/>
                          <a:stretch>
                            <a:fillRect l="-100400" t="-44048" r="-400" b="-214881"/>
                          </a:stretch>
                        </a:blipFill>
                      </a:tcPr>
                    </a:tc>
                    <a:extLst>
                      <a:ext uri="{0D108BD9-81ED-4DB2-BD59-A6C34878D82A}">
                        <a16:rowId xmlns:a16="http://schemas.microsoft.com/office/drawing/2014/main" xmlns:a14="http://schemas.microsoft.com/office/drawing/2010/main" xmlns="" val="10001"/>
                      </a:ext>
                    </a:extLst>
                  </a:tr>
                  <a:tr h="415387">
                    <a:tc>
                      <a:txBody>
                        <a:bodyPr/>
                        <a:lstStyle/>
                        <a:p>
                          <a:endParaRPr lang="zh-CN"/>
                        </a:p>
                      </a:txBody>
                      <a:tcPr>
                        <a:blipFill rotWithShape="0">
                          <a:blip r:embed="rId2"/>
                          <a:stretch>
                            <a:fillRect l="-200" t="-350725" r="-100200" b="-423188"/>
                          </a:stretch>
                        </a:blipFill>
                      </a:tcPr>
                    </a:tc>
                    <a:tc>
                      <a:txBody>
                        <a:bodyPr/>
                        <a:lstStyle/>
                        <a:p>
                          <a:endParaRPr lang="zh-CN"/>
                        </a:p>
                      </a:txBody>
                      <a:tcPr>
                        <a:blipFill rotWithShape="0">
                          <a:blip r:embed="rId2"/>
                          <a:stretch>
                            <a:fillRect l="-100400" t="-350725" r="-400" b="-423188"/>
                          </a:stretch>
                        </a:blipFill>
                      </a:tcPr>
                    </a:tc>
                    <a:extLst>
                      <a:ext uri="{0D108BD9-81ED-4DB2-BD59-A6C34878D82A}">
                        <a16:rowId xmlns:a16="http://schemas.microsoft.com/office/drawing/2014/main" xmlns:a14="http://schemas.microsoft.com/office/drawing/2010/main" xmlns="" val="10002"/>
                      </a:ext>
                    </a:extLst>
                  </a:tr>
                  <a:tr h="1005840">
                    <a:tc>
                      <a:txBody>
                        <a:bodyPr/>
                        <a:lstStyle/>
                        <a:p>
                          <a:endParaRPr lang="zh-CN"/>
                        </a:p>
                      </a:txBody>
                      <a:tcPr>
                        <a:blipFill rotWithShape="0">
                          <a:blip r:embed="rId2"/>
                          <a:stretch>
                            <a:fillRect l="-200" t="-188485" r="-100200" b="-76970"/>
                          </a:stretch>
                        </a:blipFill>
                      </a:tcPr>
                    </a:tc>
                    <a:tc>
                      <a:txBody>
                        <a:bodyPr/>
                        <a:lstStyle/>
                        <a:p>
                          <a:endParaRPr lang="zh-CN"/>
                        </a:p>
                      </a:txBody>
                      <a:tcPr>
                        <a:blipFill rotWithShape="0">
                          <a:blip r:embed="rId2"/>
                          <a:stretch>
                            <a:fillRect l="-100400" t="-188485" r="-400" b="-76970"/>
                          </a:stretch>
                        </a:blipFill>
                      </a:tcPr>
                    </a:tc>
                    <a:extLst>
                      <a:ext uri="{0D108BD9-81ED-4DB2-BD59-A6C34878D82A}">
                        <a16:rowId xmlns:a16="http://schemas.microsoft.com/office/drawing/2014/main" xmlns:a14="http://schemas.microsoft.com/office/drawing/2010/main" xmlns="" val="10003"/>
                      </a:ext>
                    </a:extLst>
                  </a:tr>
                  <a:tr h="701040">
                    <a:tc>
                      <a:txBody>
                        <a:bodyPr/>
                        <a:lstStyle/>
                        <a:p>
                          <a:endParaRPr lang="zh-CN"/>
                        </a:p>
                      </a:txBody>
                      <a:tcPr>
                        <a:blipFill rotWithShape="0">
                          <a:blip r:embed="rId2"/>
                          <a:stretch>
                            <a:fillRect l="-200" t="-413913" r="-100200" b="-10435"/>
                          </a:stretch>
                        </a:blipFill>
                      </a:tcPr>
                    </a:tc>
                    <a:tc>
                      <a:txBody>
                        <a:bodyPr/>
                        <a:lstStyle/>
                        <a:p>
                          <a:endParaRPr lang="zh-CN"/>
                        </a:p>
                      </a:txBody>
                      <a:tcPr>
                        <a:blipFill rotWithShape="0">
                          <a:blip r:embed="rId2"/>
                          <a:stretch>
                            <a:fillRect l="-100400" t="-413913" r="-400" b="-10435"/>
                          </a:stretch>
                        </a:blipFill>
                      </a:tcPr>
                    </a:tc>
                    <a:extLst>
                      <a:ext uri="{0D108BD9-81ED-4DB2-BD59-A6C34878D82A}">
                        <a16:rowId xmlns:a16="http://schemas.microsoft.com/office/drawing/2014/main" xmlns:a14="http://schemas.microsoft.com/office/drawing/2010/main" xmlns="" val="10004"/>
                      </a:ext>
                    </a:extLst>
                  </a:tr>
                </a:tbl>
              </a:graphicData>
            </a:graphic>
          </p:graphicFrame>
        </mc:Fallback>
      </mc:AlternateContent>
    </p:spTree>
    <p:extLst>
      <p:ext uri="{BB962C8B-B14F-4D97-AF65-F5344CB8AC3E}">
        <p14:creationId xmlns:p14="http://schemas.microsoft.com/office/powerpoint/2010/main" val="36710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对</a:t>
                </a:r>
                <a14:m>
                  <m:oMath xmlns:m="http://schemas.openxmlformats.org/officeDocument/2006/math">
                    <m:r>
                      <a:rPr lang="en-US" altLang="zh-CN" i="1">
                        <a:latin typeface="Cambria Math" panose="02040503050406030204" pitchFamily="18" charset="0"/>
                      </a:rPr>
                      <m:t>𝑺𝑫𝑫</m:t>
                    </m:r>
                  </m:oMath>
                </a14:m>
                <a:r>
                  <a:rPr lang="zh-CN" altLang="en-US" dirty="0"/>
                  <a:t>求值</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t="-18280" b="-33333"/>
                </a:stretch>
              </a:blipFill>
            </p:spPr>
            <p:txBody>
              <a:bodyPr/>
              <a:lstStyle/>
              <a:p>
                <a:r>
                  <a:rPr lang="zh-CN" altLang="en-US">
                    <a:noFill/>
                  </a:rPr>
                  <a:t> </a:t>
                </a:r>
              </a:p>
            </p:txBody>
          </p:sp>
        </mc:Fallback>
      </mc:AlternateContent>
      <p:sp>
        <p:nvSpPr>
          <p:cNvPr id="3" name="内容占位符 2"/>
          <p:cNvSpPr>
            <a:spLocks noGrp="1"/>
          </p:cNvSpPr>
          <p:nvPr>
            <p:ph idx="1"/>
          </p:nvPr>
        </p:nvSpPr>
        <p:spPr>
          <a:xfrm>
            <a:off x="501452" y="1412777"/>
            <a:ext cx="8064896" cy="4824536"/>
          </a:xfrm>
          <a:solidFill>
            <a:schemeClr val="bg1"/>
          </a:solidFill>
          <a:ln w="28575">
            <a:solidFill>
              <a:srgbClr val="9999FF"/>
            </a:solidFill>
          </a:ln>
        </p:spPr>
        <p:txBody>
          <a:bodyPr/>
          <a:lstStyle/>
          <a:p>
            <a:pPr eaLnBrk="1" hangingPunct="1">
              <a:lnSpc>
                <a:spcPct val="150000"/>
              </a:lnSpc>
            </a:pPr>
            <a:r>
              <a:rPr lang="zh-CN" altLang="en-US" sz="2400" dirty="0"/>
              <a:t>在对某个节点的属性求值前， 需要先计算出这个属性值</a:t>
            </a:r>
            <a:r>
              <a:rPr lang="zh-CN" altLang="en-US" sz="2400" dirty="0">
                <a:solidFill>
                  <a:srgbClr val="FF0000"/>
                </a:solidFill>
              </a:rPr>
              <a:t>所依赖</a:t>
            </a:r>
            <a:r>
              <a:rPr lang="zh-CN" altLang="en-US" sz="2400" dirty="0"/>
              <a:t>的所有的属性值，这导致</a:t>
            </a:r>
            <a:r>
              <a:rPr lang="zh-CN" altLang="en-US" sz="2400" dirty="0">
                <a:solidFill>
                  <a:srgbClr val="FF0000"/>
                </a:solidFill>
              </a:rPr>
              <a:t>求值需要遵循一定的顺序</a:t>
            </a:r>
            <a:r>
              <a:rPr lang="zh-CN" altLang="en-US" sz="2400" dirty="0"/>
              <a:t>。</a:t>
            </a:r>
            <a:endParaRPr lang="en-US" altLang="zh-CN" sz="2400" dirty="0"/>
          </a:p>
          <a:p>
            <a:pPr eaLnBrk="1" hangingPunct="1">
              <a:lnSpc>
                <a:spcPct val="150000"/>
              </a:lnSpc>
            </a:pPr>
            <a:r>
              <a:rPr lang="zh-CN" altLang="en-US" sz="2400" dirty="0"/>
              <a:t>对于</a:t>
            </a:r>
            <a:r>
              <a:rPr lang="zh-CN" altLang="en-US" sz="2400" dirty="0">
                <a:solidFill>
                  <a:srgbClr val="FF0000"/>
                </a:solidFill>
              </a:rPr>
              <a:t>综合属性</a:t>
            </a:r>
            <a:r>
              <a:rPr lang="zh-CN" altLang="en-US" sz="2400" dirty="0"/>
              <a:t>，可以按照</a:t>
            </a:r>
            <a:r>
              <a:rPr lang="zh-CN" altLang="en-US" sz="2400" dirty="0">
                <a:solidFill>
                  <a:srgbClr val="FF0000"/>
                </a:solidFill>
              </a:rPr>
              <a:t>任何自底向上的顺序</a:t>
            </a:r>
            <a:r>
              <a:rPr lang="zh-CN" altLang="en-US" sz="2400" dirty="0"/>
              <a:t>进行求值计算。</a:t>
            </a:r>
            <a:endParaRPr lang="en-US" altLang="zh-CN" sz="2400" dirty="0"/>
          </a:p>
          <a:p>
            <a:pPr eaLnBrk="1" hangingPunct="1">
              <a:lnSpc>
                <a:spcPct val="150000"/>
              </a:lnSpc>
            </a:pPr>
            <a:r>
              <a:rPr lang="zh-CN" altLang="en-US" sz="2400" dirty="0"/>
              <a:t>对</a:t>
            </a:r>
            <a:r>
              <a:rPr lang="zh-CN" altLang="en-US" sz="2400" dirty="0">
                <a:solidFill>
                  <a:srgbClr val="FF0000"/>
                </a:solidFill>
              </a:rPr>
              <a:t>同时具有继承和综合属性</a:t>
            </a:r>
            <a:r>
              <a:rPr lang="zh-CN" altLang="en-US" sz="2400" dirty="0"/>
              <a:t>的，求值顺序更为复杂。</a:t>
            </a:r>
            <a:endParaRPr lang="en-US" altLang="zh-CN" sz="2400" dirty="0"/>
          </a:p>
        </p:txBody>
      </p:sp>
    </p:spTree>
    <p:extLst>
      <p:ext uri="{BB962C8B-B14F-4D97-AF65-F5344CB8AC3E}">
        <p14:creationId xmlns:p14="http://schemas.microsoft.com/office/powerpoint/2010/main" val="417657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对</a:t>
                </a:r>
                <a14:m>
                  <m:oMath xmlns:m="http://schemas.openxmlformats.org/officeDocument/2006/math">
                    <m:r>
                      <a:rPr lang="en-US" altLang="zh-CN" i="1">
                        <a:latin typeface="Cambria Math" panose="02040503050406030204" pitchFamily="18" charset="0"/>
                      </a:rPr>
                      <m:t>𝑺𝑫𝑫</m:t>
                    </m:r>
                  </m:oMath>
                </a14:m>
                <a:r>
                  <a:rPr lang="zh-CN" altLang="en-US" dirty="0"/>
                  <a:t>求值</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t="-18280"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343025"/>
                <a:ext cx="8496944" cy="5110311"/>
              </a:xfrm>
              <a:solidFill>
                <a:schemeClr val="bg1"/>
              </a:solidFill>
              <a:ln w="28575">
                <a:solidFill>
                  <a:srgbClr val="9999FF"/>
                </a:solidFill>
              </a:ln>
            </p:spPr>
            <p:txBody>
              <a:bodyPr/>
              <a:lstStyle/>
              <a:p>
                <a:pPr eaLnBrk="1" hangingPunct="1">
                  <a:lnSpc>
                    <a:spcPct val="150000"/>
                  </a:lnSpc>
                </a:pPr>
                <a:r>
                  <a:rPr lang="zh-CN" altLang="en-US" sz="2400" dirty="0"/>
                  <a:t>考虑非终结符</a:t>
                </a:r>
                <a14:m>
                  <m:oMath xmlns:m="http://schemas.openxmlformats.org/officeDocument/2006/math">
                    <m:r>
                      <a:rPr lang="en-US" altLang="zh-CN" sz="2400" b="1" i="1" smtClean="0">
                        <a:latin typeface="Cambria Math" panose="02040503050406030204" pitchFamily="18" charset="0"/>
                      </a:rPr>
                      <m:t>𝑨</m:t>
                    </m:r>
                  </m:oMath>
                </a14:m>
                <a:r>
                  <a:rPr lang="zh-CN" altLang="en-US" sz="2400" dirty="0"/>
                  <a:t>和</a:t>
                </a:r>
                <a14:m>
                  <m:oMath xmlns:m="http://schemas.openxmlformats.org/officeDocument/2006/math">
                    <m:r>
                      <a:rPr lang="en-US" altLang="zh-CN" sz="2400" b="1" i="1" smtClean="0">
                        <a:latin typeface="Cambria Math" panose="02040503050406030204" pitchFamily="18" charset="0"/>
                      </a:rPr>
                      <m:t>𝑩</m:t>
                    </m:r>
                    <m:r>
                      <a:rPr lang="en-US" altLang="zh-CN" sz="2400" i="1">
                        <a:latin typeface="Cambria Math" panose="02040503050406030204" pitchFamily="18" charset="0"/>
                      </a:rPr>
                      <m:t> </m:t>
                    </m:r>
                  </m:oMath>
                </a14:m>
                <a:r>
                  <a:rPr lang="zh-CN" altLang="en-US" sz="2400" dirty="0"/>
                  <a:t>，它们分别有</a:t>
                </a:r>
                <a:r>
                  <a:rPr lang="zh-CN" altLang="en-US" sz="2400" dirty="0">
                    <a:solidFill>
                      <a:srgbClr val="FF0000"/>
                    </a:solidFill>
                  </a:rPr>
                  <a:t>综合属性</a:t>
                </a:r>
                <a14:m>
                  <m:oMath xmlns:m="http://schemas.openxmlformats.org/officeDocument/2006/math">
                    <m:r>
                      <a:rPr lang="en-US" altLang="zh-CN" sz="2400" i="1">
                        <a:solidFill>
                          <a:srgbClr val="FF0000"/>
                        </a:solidFill>
                        <a:latin typeface="Cambria Math" panose="02040503050406030204" pitchFamily="18" charset="0"/>
                      </a:rPr>
                      <m:t>𝑨</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𝒔</m:t>
                    </m:r>
                  </m:oMath>
                </a14:m>
                <a:r>
                  <a:rPr lang="zh-CN" altLang="en-US" sz="2400" dirty="0"/>
                  <a:t>和</a:t>
                </a:r>
                <a:r>
                  <a:rPr lang="zh-CN" altLang="en-US" sz="2400" dirty="0">
                    <a:solidFill>
                      <a:srgbClr val="FF0000"/>
                    </a:solidFill>
                  </a:rPr>
                  <a:t>继承属性</a:t>
                </a:r>
                <a14:m>
                  <m:oMath xmlns:m="http://schemas.openxmlformats.org/officeDocument/2006/math">
                    <m:r>
                      <a:rPr lang="en-US" altLang="zh-CN" sz="2400" b="1" i="1" smtClean="0">
                        <a:solidFill>
                          <a:srgbClr val="FF0000"/>
                        </a:solidFill>
                        <a:latin typeface="Cambria Math" panose="02040503050406030204" pitchFamily="18" charset="0"/>
                      </a:rPr>
                      <m:t>𝑩</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𝒊</m:t>
                    </m:r>
                  </m:oMath>
                </a14:m>
                <a:r>
                  <a:rPr lang="zh-CN" altLang="en-US" sz="2400" dirty="0"/>
                  <a:t>，同时它们的产生式和规则如下：</a:t>
                </a:r>
                <a:endParaRPr lang="en-US" altLang="zh-CN" sz="2400" dirty="0"/>
              </a:p>
              <a:p>
                <a:pPr eaLnBrk="1" hangingPunct="1">
                  <a:lnSpc>
                    <a:spcPct val="150000"/>
                  </a:lnSpc>
                </a:pPr>
                <a:endParaRPr lang="en-US" altLang="zh-CN" sz="2400" dirty="0"/>
              </a:p>
              <a:p>
                <a:pPr eaLnBrk="1" hangingPunct="1">
                  <a:lnSpc>
                    <a:spcPct val="150000"/>
                  </a:lnSpc>
                </a:pPr>
                <a:endParaRPr lang="en-US" altLang="zh-CN" sz="2400" dirty="0"/>
              </a:p>
              <a:p>
                <a:pPr eaLnBrk="1" hangingPunct="1">
                  <a:lnSpc>
                    <a:spcPct val="150000"/>
                  </a:lnSpc>
                </a:pPr>
                <a:endParaRPr lang="en-US" altLang="zh-CN" sz="2400" dirty="0"/>
              </a:p>
              <a:p>
                <a:pPr eaLnBrk="1" hangingPunct="1">
                  <a:lnSpc>
                    <a:spcPct val="150000"/>
                  </a:lnSpc>
                </a:pPr>
                <a:endParaRPr lang="en-US" altLang="zh-CN" sz="2400" dirty="0"/>
              </a:p>
              <a:p>
                <a:pPr eaLnBrk="1" hangingPunct="1">
                  <a:lnSpc>
                    <a:spcPct val="150000"/>
                  </a:lnSpc>
                </a:pPr>
                <a:r>
                  <a:rPr lang="zh-CN" altLang="en-US" sz="2400" dirty="0"/>
                  <a:t>这些规则是循环定义的。属性之间的</a:t>
                </a:r>
                <a:endParaRPr lang="en-US" altLang="zh-CN" sz="2400" dirty="0"/>
              </a:p>
              <a:p>
                <a:pPr marL="0" indent="0" eaLnBrk="1" hangingPunct="1">
                  <a:lnSpc>
                    <a:spcPct val="150000"/>
                  </a:lnSpc>
                  <a:buNone/>
                </a:pPr>
                <a:r>
                  <a:rPr lang="en-US" altLang="zh-CN" sz="2400" dirty="0"/>
                  <a:t>    </a:t>
                </a:r>
                <a:r>
                  <a:rPr lang="zh-CN" altLang="en-US" sz="2400" dirty="0"/>
                  <a:t>对应关系如右图：</a:t>
                </a:r>
                <a:endParaRPr lang="en-US" altLang="zh-CN" sz="2400" dirty="0"/>
              </a:p>
              <a:p>
                <a:pPr eaLnBrk="1" hangingPunct="1">
                  <a:lnSpc>
                    <a:spcPct val="150000"/>
                  </a:lnSpc>
                </a:pP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343025"/>
                <a:ext cx="8496944" cy="5110311"/>
              </a:xfrm>
              <a:blipFill rotWithShape="0">
                <a:blip r:embed="rId3"/>
                <a:stretch>
                  <a:fillRect l="-786"/>
                </a:stretch>
              </a:blipFill>
              <a:ln w="28575">
                <a:solidFill>
                  <a:srgbClr val="9999FF"/>
                </a:solidFill>
              </a:ln>
            </p:spPr>
            <p:txBody>
              <a:bodyPr/>
              <a:lstStyle/>
              <a:p>
                <a:r>
                  <a:rPr lang="zh-CN" altLang="en-US">
                    <a:noFill/>
                  </a:rPr>
                  <a:t> </a:t>
                </a:r>
              </a:p>
            </p:txBody>
          </p:sp>
        </mc:Fallback>
      </mc:AlternateContent>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5749" t="-356" r="38026" b="14703"/>
          <a:stretch/>
        </p:blipFill>
        <p:spPr bwMode="auto">
          <a:xfrm>
            <a:off x="6110774" y="2492896"/>
            <a:ext cx="223224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196857289"/>
                  </p:ext>
                </p:extLst>
              </p:nvPr>
            </p:nvGraphicFramePr>
            <p:xfrm>
              <a:off x="971600" y="2708920"/>
              <a:ext cx="4608512" cy="1872208"/>
            </p:xfrm>
            <a:graphic>
              <a:graphicData uri="http://schemas.openxmlformats.org/drawingml/2006/table">
                <a:tbl>
                  <a:tblPr firstRow="1" bandRow="1">
                    <a:tableStyleId>{5940675A-B579-460E-94D1-54222C63F5DA}</a:tableStyleId>
                  </a:tblPr>
                  <a:tblGrid>
                    <a:gridCol w="1728192">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677868">
                    <a:tc>
                      <a:txBody>
                        <a:bodyPr/>
                        <a:lstStyle/>
                        <a:p>
                          <a:r>
                            <a:rPr lang="zh-CN" altLang="en-US" sz="2000" b="1" dirty="0"/>
                            <a:t>产生式</a:t>
                          </a:r>
                        </a:p>
                      </a:txBody>
                      <a:tcPr anchor="ctr" anchorCtr="1">
                        <a:solidFill>
                          <a:srgbClr val="CCCCFF"/>
                        </a:solidFill>
                      </a:tcPr>
                    </a:tc>
                    <a:tc>
                      <a:txBody>
                        <a:bodyPr/>
                        <a:lstStyle/>
                        <a:p>
                          <a:r>
                            <a:rPr lang="zh-CN" altLang="en-US" sz="2000" b="1" dirty="0"/>
                            <a:t>语义规则</a:t>
                          </a:r>
                        </a:p>
                      </a:txBody>
                      <a:tcPr anchor="ctr" anchorCtr="1">
                        <a:solidFill>
                          <a:srgbClr val="CCCCFF"/>
                        </a:solidFill>
                      </a:tcPr>
                    </a:tc>
                    <a:extLst>
                      <a:ext uri="{0D108BD9-81ED-4DB2-BD59-A6C34878D82A}">
                        <a16:rowId xmlns:a16="http://schemas.microsoft.com/office/drawing/2014/main" val="10000"/>
                      </a:ext>
                    </a:extLst>
                  </a:tr>
                  <a:tr h="1194340">
                    <a:tc>
                      <a:txBody>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𝑨</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𝑩</m:t>
                                </m:r>
                              </m:oMath>
                            </m:oMathPara>
                          </a14:m>
                          <a:endParaRPr lang="zh-CN" altLang="en-US" sz="2000" b="1" dirty="0"/>
                        </a:p>
                      </a:txBody>
                      <a:tcPr anchor="ctr" anchorCtr="1">
                        <a:solidFill>
                          <a:srgbClr val="FF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000" b="1" i="1" smtClean="0">
                                    <a:latin typeface="Cambria Math" panose="02040503050406030204" pitchFamily="18" charset="0"/>
                                  </a:rPr>
                                  <m:t>𝑨</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𝑩</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𝒊</m:t>
                                </m:r>
                              </m:oMath>
                            </m:oMathPara>
                          </a14:m>
                          <a:endParaRPr lang="en-US" altLang="zh-CN" sz="2000" b="1" dirty="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000" b="1" i="1" smtClean="0">
                                    <a:latin typeface="Cambria Math" panose="02040503050406030204" pitchFamily="18" charset="0"/>
                                  </a:rPr>
                                  <m:t>𝑩</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𝑨</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𝒔</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oMath>
                            </m:oMathPara>
                          </a14:m>
                          <a:endParaRPr lang="zh-CN" altLang="en-US" sz="2000" b="1" dirty="0"/>
                        </a:p>
                      </a:txBody>
                      <a:tcPr anchor="ctr" anchorCtr="1">
                        <a:solidFill>
                          <a:srgbClr val="FFFF99"/>
                        </a:solidFill>
                      </a:tcPr>
                    </a:tc>
                    <a:extLst>
                      <a:ext uri="{0D108BD9-81ED-4DB2-BD59-A6C34878D82A}">
                        <a16:rowId xmlns:a16="http://schemas.microsoft.com/office/drawing/2014/main" val="10001"/>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196857289"/>
                  </p:ext>
                </p:extLst>
              </p:nvPr>
            </p:nvGraphicFramePr>
            <p:xfrm>
              <a:off x="971600" y="2708920"/>
              <a:ext cx="4608512" cy="1872208"/>
            </p:xfrm>
            <a:graphic>
              <a:graphicData uri="http://schemas.openxmlformats.org/drawingml/2006/table">
                <a:tbl>
                  <a:tblPr firstRow="1" bandRow="1">
                    <a:tableStyleId>{5940675A-B579-460E-94D1-54222C63F5DA}</a:tableStyleId>
                  </a:tblPr>
                  <a:tblGrid>
                    <a:gridCol w="1728192"/>
                    <a:gridCol w="2880320"/>
                  </a:tblGrid>
                  <a:tr h="677868">
                    <a:tc>
                      <a:txBody>
                        <a:bodyPr/>
                        <a:lstStyle/>
                        <a:p>
                          <a:r>
                            <a:rPr lang="zh-CN" altLang="en-US" sz="2000" b="1" dirty="0" smtClean="0"/>
                            <a:t>产生式</a:t>
                          </a:r>
                          <a:endParaRPr lang="zh-CN" altLang="en-US" sz="2000" b="1" dirty="0"/>
                        </a:p>
                      </a:txBody>
                      <a:tcPr anchor="ctr" anchorCtr="1">
                        <a:solidFill>
                          <a:srgbClr val="CCCCFF"/>
                        </a:solidFill>
                      </a:tcPr>
                    </a:tc>
                    <a:tc>
                      <a:txBody>
                        <a:bodyPr/>
                        <a:lstStyle/>
                        <a:p>
                          <a:r>
                            <a:rPr lang="zh-CN" altLang="en-US" sz="2000" b="1" dirty="0" smtClean="0"/>
                            <a:t>语义规则</a:t>
                          </a:r>
                          <a:endParaRPr lang="zh-CN" altLang="en-US" sz="2000" b="1" dirty="0"/>
                        </a:p>
                      </a:txBody>
                      <a:tcPr anchor="ctr" anchorCtr="1">
                        <a:solidFill>
                          <a:srgbClr val="CCCCFF"/>
                        </a:solidFill>
                      </a:tcPr>
                    </a:tc>
                  </a:tr>
                  <a:tr h="1194340">
                    <a:tc>
                      <a:txBody>
                        <a:bodyPr/>
                        <a:lstStyle/>
                        <a:p>
                          <a:endParaRPr lang="zh-CN"/>
                        </a:p>
                      </a:txBody>
                      <a:tcPr anchor="ctr" anchorCtr="1">
                        <a:blipFill rotWithShape="0">
                          <a:blip r:embed="rId5"/>
                          <a:stretch>
                            <a:fillRect l="-352" t="-57653" r="-167254" b="-1020"/>
                          </a:stretch>
                        </a:blipFill>
                      </a:tcPr>
                    </a:tc>
                    <a:tc>
                      <a:txBody>
                        <a:bodyPr/>
                        <a:lstStyle/>
                        <a:p>
                          <a:endParaRPr lang="zh-CN"/>
                        </a:p>
                      </a:txBody>
                      <a:tcPr anchor="ctr" anchorCtr="1">
                        <a:blipFill rotWithShape="0">
                          <a:blip r:embed="rId5"/>
                          <a:stretch>
                            <a:fillRect l="-60254" t="-57653" r="-423" b="-1020"/>
                          </a:stretch>
                        </a:blipFill>
                      </a:tcPr>
                    </a:tc>
                  </a:tr>
                </a:tbl>
              </a:graphicData>
            </a:graphic>
          </p:graphicFrame>
        </mc:Fallback>
      </mc:AlternateContent>
    </p:spTree>
    <p:extLst>
      <p:ext uri="{BB962C8B-B14F-4D97-AF65-F5344CB8AC3E}">
        <p14:creationId xmlns:p14="http://schemas.microsoft.com/office/powerpoint/2010/main" val="244096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1432" y="1340768"/>
                <a:ext cx="8424936" cy="5137150"/>
              </a:xfrm>
              <a:solidFill>
                <a:schemeClr val="bg1"/>
              </a:solidFill>
              <a:ln w="28575">
                <a:solidFill>
                  <a:srgbClr val="9999FF"/>
                </a:solidFill>
              </a:ln>
            </p:spPr>
            <p:txBody>
              <a:bodyPr/>
              <a:lstStyle/>
              <a:p>
                <a:pPr marL="288925" indent="-288925" eaLnBrk="1" hangingPunct="1">
                  <a:lnSpc>
                    <a:spcPct val="150000"/>
                  </a:lnSpc>
                </a:pPr>
                <a:r>
                  <a:rPr lang="zh-CN" altLang="en-US" sz="2400" dirty="0">
                    <a:solidFill>
                      <a:srgbClr val="FF0000"/>
                    </a:solidFill>
                  </a:rPr>
                  <a:t>依赖图</a:t>
                </a:r>
                <a:r>
                  <a:rPr lang="en-US" altLang="zh-CN" sz="2400" dirty="0">
                    <a:solidFill>
                      <a:srgbClr val="FF0000"/>
                    </a:solidFill>
                    <a:latin typeface="Arial" panose="020B0604020202020204" pitchFamily="34" charset="0"/>
                    <a:cs typeface="Arial" panose="020B0604020202020204" pitchFamily="34" charset="0"/>
                  </a:rPr>
                  <a:t>(dependency graph)</a:t>
                </a:r>
                <a:r>
                  <a:rPr lang="zh-CN" altLang="en-US" sz="2400" dirty="0"/>
                  <a:t>用于确定一颗给定语法分析树中各个属性实例的求值顺序。</a:t>
                </a:r>
                <a:endParaRPr lang="en-US" altLang="zh-CN" sz="2400" dirty="0"/>
              </a:p>
              <a:p>
                <a:pPr marL="688975" lvl="1" indent="-288925" eaLnBrk="1" hangingPunct="1">
                  <a:lnSpc>
                    <a:spcPct val="150000"/>
                  </a:lnSpc>
                </a:pPr>
                <a:r>
                  <a:rPr lang="zh-CN" altLang="en-US" sz="2400" dirty="0"/>
                  <a:t>对于每个语法分析树的节点</a:t>
                </a:r>
                <a14:m>
                  <m:oMath xmlns:m="http://schemas.openxmlformats.org/officeDocument/2006/math">
                    <m:r>
                      <a:rPr lang="en-US" altLang="zh-CN" sz="2400" b="1" i="1" smtClean="0">
                        <a:latin typeface="Cambria Math" panose="02040503050406030204" pitchFamily="18" charset="0"/>
                      </a:rPr>
                      <m:t>𝑿</m:t>
                    </m:r>
                  </m:oMath>
                </a14:m>
                <a:r>
                  <a:rPr lang="zh-CN" altLang="en-US" sz="2400" dirty="0"/>
                  <a:t>，和</a:t>
                </a:r>
                <a14:m>
                  <m:oMath xmlns:m="http://schemas.openxmlformats.org/officeDocument/2006/math">
                    <m:r>
                      <a:rPr lang="en-US" altLang="zh-CN" sz="2400" i="1">
                        <a:latin typeface="Cambria Math" panose="02040503050406030204" pitchFamily="18" charset="0"/>
                      </a:rPr>
                      <m:t>𝑿</m:t>
                    </m:r>
                  </m:oMath>
                </a14:m>
                <a:r>
                  <a:rPr lang="zh-CN" altLang="en-US" sz="2400" dirty="0"/>
                  <a:t>关联的每个属性都在依赖图里面有一个节点。</a:t>
                </a:r>
                <a:endParaRPr lang="en-US" altLang="zh-CN" sz="2400" dirty="0"/>
              </a:p>
              <a:p>
                <a:pPr marL="688975" lvl="1" indent="-288925" eaLnBrk="1" hangingPunct="1">
                  <a:lnSpc>
                    <a:spcPct val="150000"/>
                  </a:lnSpc>
                </a:pPr>
                <a:r>
                  <a:rPr lang="zh-CN" altLang="en-US" sz="2400" dirty="0"/>
                  <a:t>假设和产生式</a:t>
                </a:r>
                <a14:m>
                  <m:oMath xmlns:m="http://schemas.openxmlformats.org/officeDocument/2006/math">
                    <m:r>
                      <a:rPr lang="en-US" altLang="zh-CN" sz="2400" b="1" i="1" smtClean="0">
                        <a:latin typeface="Cambria Math" panose="02040503050406030204" pitchFamily="18" charset="0"/>
                      </a:rPr>
                      <m:t>𝒑</m:t>
                    </m:r>
                  </m:oMath>
                </a14:m>
                <a:r>
                  <a:rPr lang="zh-CN" altLang="en-US" sz="2400" dirty="0"/>
                  <a:t>关联的语义规则通过</a:t>
                </a:r>
                <a14:m>
                  <m:oMath xmlns:m="http://schemas.openxmlformats.org/officeDocument/2006/math">
                    <m:r>
                      <a:rPr lang="en-US" altLang="zh-CN" sz="2400" i="1">
                        <a:latin typeface="Cambria Math" panose="02040503050406030204" pitchFamily="18" charset="0"/>
                      </a:rPr>
                      <m:t>𝑿</m:t>
                    </m:r>
                    <m:r>
                      <a:rPr lang="en-US" altLang="zh-CN" sz="2400" i="1">
                        <a:latin typeface="Cambria Math" panose="02040503050406030204" pitchFamily="18" charset="0"/>
                      </a:rPr>
                      <m:t>.</m:t>
                    </m:r>
                    <m:r>
                      <a:rPr lang="en-US" altLang="zh-CN" sz="2400" i="1">
                        <a:latin typeface="Cambria Math" panose="02040503050406030204" pitchFamily="18" charset="0"/>
                      </a:rPr>
                      <m:t>𝒄</m:t>
                    </m:r>
                  </m:oMath>
                </a14:m>
                <a:r>
                  <a:rPr lang="zh-CN" altLang="en-US" sz="2400" dirty="0"/>
                  <a:t>的值定义了综合属性</a:t>
                </a:r>
                <a14:m>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𝒃</m:t>
                    </m:r>
                  </m:oMath>
                </a14:m>
                <a:r>
                  <a:rPr lang="zh-CN" altLang="en-US" sz="2400" dirty="0"/>
                  <a:t>的值，那么依赖图中有一条从</a:t>
                </a:r>
                <a14:m>
                  <m:oMath xmlns:m="http://schemas.openxmlformats.org/officeDocument/2006/math">
                    <m:r>
                      <a:rPr lang="en-US" altLang="zh-CN" sz="2400" i="1">
                        <a:latin typeface="Cambria Math" panose="02040503050406030204" pitchFamily="18" charset="0"/>
                      </a:rPr>
                      <m:t>𝑿</m:t>
                    </m:r>
                    <m:r>
                      <a:rPr lang="en-US" altLang="zh-CN" sz="2400" i="1">
                        <a:latin typeface="Cambria Math" panose="02040503050406030204" pitchFamily="18" charset="0"/>
                      </a:rPr>
                      <m:t>.</m:t>
                    </m:r>
                    <m:r>
                      <a:rPr lang="en-US" altLang="zh-CN" sz="2400" i="1">
                        <a:latin typeface="Cambria Math" panose="02040503050406030204" pitchFamily="18" charset="0"/>
                      </a:rPr>
                      <m:t>𝒄</m:t>
                    </m:r>
                  </m:oMath>
                </a14:m>
                <a:r>
                  <a:rPr lang="zh-CN" altLang="en-US" sz="2400" dirty="0"/>
                  <a:t>到</a:t>
                </a:r>
                <a14:m>
                  <m:oMath xmlns:m="http://schemas.openxmlformats.org/officeDocument/2006/math">
                    <m:r>
                      <a:rPr lang="en-US" altLang="zh-CN" sz="2400" i="1">
                        <a:latin typeface="Cambria Math" panose="02040503050406030204" pitchFamily="18" charset="0"/>
                      </a:rPr>
                      <m:t>𝑨</m:t>
                    </m:r>
                    <m:r>
                      <a:rPr lang="en-US" altLang="zh-CN" sz="2400" i="1">
                        <a:latin typeface="Cambria Math" panose="02040503050406030204" pitchFamily="18" charset="0"/>
                      </a:rPr>
                      <m:t>.</m:t>
                    </m:r>
                    <m:r>
                      <a:rPr lang="en-US" altLang="zh-CN" sz="2400" i="1">
                        <a:latin typeface="Cambria Math" panose="02040503050406030204" pitchFamily="18" charset="0"/>
                      </a:rPr>
                      <m:t>𝒃</m:t>
                    </m:r>
                  </m:oMath>
                </a14:m>
                <a:r>
                  <a:rPr lang="zh-CN" altLang="en-US" sz="2400" dirty="0"/>
                  <a:t>的边。</a:t>
                </a:r>
                <a:endParaRPr lang="en-US" altLang="zh-CN" sz="2400" dirty="0"/>
              </a:p>
              <a:p>
                <a:pPr marL="688975" lvl="1" indent="-288925" eaLnBrk="1" hangingPunct="1">
                  <a:lnSpc>
                    <a:spcPct val="150000"/>
                  </a:lnSpc>
                </a:pPr>
                <a:r>
                  <a:rPr lang="zh-CN" altLang="en-US" sz="2400" dirty="0"/>
                  <a:t>假设和产生式</a:t>
                </a:r>
                <a14:m>
                  <m:oMath xmlns:m="http://schemas.openxmlformats.org/officeDocument/2006/math">
                    <m:r>
                      <a:rPr lang="en-US" altLang="zh-CN" sz="2400" i="1">
                        <a:latin typeface="Cambria Math" panose="02040503050406030204" pitchFamily="18" charset="0"/>
                      </a:rPr>
                      <m:t>𝒑</m:t>
                    </m:r>
                  </m:oMath>
                </a14:m>
                <a:r>
                  <a:rPr lang="zh-CN" altLang="en-US" sz="2400" dirty="0"/>
                  <a:t>关联的语义规则通过</a:t>
                </a:r>
                <a14:m>
                  <m:oMath xmlns:m="http://schemas.openxmlformats.org/officeDocument/2006/math">
                    <m:r>
                      <a:rPr lang="en-US" altLang="zh-CN" sz="2400" i="1">
                        <a:latin typeface="Cambria Math" panose="02040503050406030204" pitchFamily="18" charset="0"/>
                      </a:rPr>
                      <m:t>𝑿</m:t>
                    </m:r>
                    <m:r>
                      <a:rPr lang="en-US" altLang="zh-CN" sz="2400" i="1">
                        <a:latin typeface="Cambria Math" panose="02040503050406030204" pitchFamily="18" charset="0"/>
                      </a:rPr>
                      <m:t>.</m:t>
                    </m:r>
                    <m:r>
                      <a:rPr lang="en-US" altLang="zh-CN" sz="2400" b="1" i="1" smtClean="0">
                        <a:latin typeface="Cambria Math" panose="02040503050406030204" pitchFamily="18" charset="0"/>
                      </a:rPr>
                      <m:t>𝒂</m:t>
                    </m:r>
                  </m:oMath>
                </a14:m>
                <a:r>
                  <a:rPr lang="zh-CN" altLang="en-US" sz="2400" dirty="0"/>
                  <a:t>的值定义了继承属性</a:t>
                </a:r>
                <a14:m>
                  <m:oMath xmlns:m="http://schemas.openxmlformats.org/officeDocument/2006/math">
                    <m:r>
                      <a:rPr lang="en-US" altLang="zh-CN" sz="2400" b="1" i="1" smtClean="0">
                        <a:latin typeface="Cambria Math" panose="02040503050406030204" pitchFamily="18" charset="0"/>
                      </a:rPr>
                      <m:t>𝑩</m:t>
                    </m:r>
                    <m:r>
                      <a:rPr lang="en-US" altLang="zh-CN" sz="2400" i="1">
                        <a:latin typeface="Cambria Math" panose="02040503050406030204" pitchFamily="18" charset="0"/>
                      </a:rPr>
                      <m:t>.</m:t>
                    </m:r>
                    <m:r>
                      <a:rPr lang="en-US" altLang="zh-CN" sz="2400" b="1" i="1" smtClean="0">
                        <a:latin typeface="Cambria Math" panose="02040503050406030204" pitchFamily="18" charset="0"/>
                      </a:rPr>
                      <m:t>𝒄</m:t>
                    </m:r>
                  </m:oMath>
                </a14:m>
                <a:r>
                  <a:rPr lang="zh-CN" altLang="en-US" sz="2400" dirty="0"/>
                  <a:t>的值，那么依赖图中有一条从</a:t>
                </a:r>
                <a14:m>
                  <m:oMath xmlns:m="http://schemas.openxmlformats.org/officeDocument/2006/math">
                    <m:r>
                      <a:rPr lang="en-US" altLang="zh-CN" sz="2400" i="1">
                        <a:latin typeface="Cambria Math" panose="02040503050406030204" pitchFamily="18" charset="0"/>
                      </a:rPr>
                      <m:t>𝑿</m:t>
                    </m:r>
                    <m:r>
                      <a:rPr lang="en-US" altLang="zh-CN" sz="2400" i="1">
                        <a:latin typeface="Cambria Math" panose="02040503050406030204" pitchFamily="18" charset="0"/>
                      </a:rPr>
                      <m:t>.</m:t>
                    </m:r>
                    <m:r>
                      <a:rPr lang="en-US" altLang="zh-CN" sz="2400" i="1">
                        <a:latin typeface="Cambria Math" panose="02040503050406030204" pitchFamily="18" charset="0"/>
                      </a:rPr>
                      <m:t>𝒂</m:t>
                    </m:r>
                  </m:oMath>
                </a14:m>
                <a:r>
                  <a:rPr lang="zh-CN" altLang="en-US" sz="2400" dirty="0"/>
                  <a:t>到</a:t>
                </a:r>
                <a14:m>
                  <m:oMath xmlns:m="http://schemas.openxmlformats.org/officeDocument/2006/math">
                    <m:r>
                      <a:rPr lang="en-US" altLang="zh-CN" sz="2400" i="1">
                        <a:latin typeface="Cambria Math" panose="02040503050406030204" pitchFamily="18" charset="0"/>
                      </a:rPr>
                      <m:t>𝑩</m:t>
                    </m:r>
                    <m:r>
                      <a:rPr lang="en-US" altLang="zh-CN" sz="2400" i="1">
                        <a:latin typeface="Cambria Math" panose="02040503050406030204" pitchFamily="18" charset="0"/>
                      </a:rPr>
                      <m:t>.</m:t>
                    </m:r>
                    <m:r>
                      <a:rPr lang="en-US" altLang="zh-CN" sz="2400" i="1">
                        <a:latin typeface="Cambria Math" panose="02040503050406030204" pitchFamily="18" charset="0"/>
                      </a:rPr>
                      <m:t>𝒄</m:t>
                    </m:r>
                  </m:oMath>
                </a14:m>
                <a:r>
                  <a:rPr lang="zh-CN" altLang="en-US" sz="2400" dirty="0"/>
                  <a:t>的边。</a:t>
                </a:r>
                <a:endParaRPr lang="en-US" altLang="zh-CN" sz="2400" dirty="0"/>
              </a:p>
              <a:p>
                <a:pPr marL="288925" indent="-288925" eaLnBrk="1" hangingPunct="1">
                  <a:lnSpc>
                    <a:spcPct val="150000"/>
                  </a:lnSpc>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1432" y="1340768"/>
                <a:ext cx="8424936" cy="5137150"/>
              </a:xfrm>
              <a:blipFill rotWithShape="0">
                <a:blip r:embed="rId2"/>
                <a:stretch>
                  <a:fillRect l="-865"/>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8529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依赖图示例</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445" r="7205" b="15555"/>
          <a:stretch/>
        </p:blipFill>
        <p:spPr bwMode="auto">
          <a:xfrm>
            <a:off x="971600" y="3754038"/>
            <a:ext cx="6912768" cy="3033712"/>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39" b="18764"/>
          <a:stretch/>
        </p:blipFill>
        <p:spPr bwMode="auto">
          <a:xfrm>
            <a:off x="4355976" y="1283696"/>
            <a:ext cx="4727112" cy="2370241"/>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61" t="2885" r="16569" b="17827"/>
          <a:stretch/>
        </p:blipFill>
        <p:spPr bwMode="auto">
          <a:xfrm>
            <a:off x="107504" y="1283695"/>
            <a:ext cx="4147922" cy="2370241"/>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96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412776"/>
                <a:ext cx="8545388" cy="5184576"/>
              </a:xfrm>
              <a:solidFill>
                <a:schemeClr val="bg1"/>
              </a:solidFill>
              <a:ln w="28575">
                <a:solidFill>
                  <a:srgbClr val="9999FF"/>
                </a:solidFill>
              </a:ln>
            </p:spPr>
            <p:txBody>
              <a:bodyPr/>
              <a:lstStyle/>
              <a:p>
                <a:r>
                  <a:rPr lang="zh-CN" altLang="en-US" sz="2400" dirty="0">
                    <a:latin typeface="+mn-ea"/>
                  </a:rPr>
                  <a:t>考虑文法如下：</a:t>
                </a:r>
                <a:endParaRPr lang="en-US" altLang="zh-CN" sz="2400" dirty="0">
                  <a:latin typeface="+mn-ea"/>
                </a:endParaRPr>
              </a:p>
              <a:p>
                <a:pPr marL="0" indent="0">
                  <a:buNone/>
                </a:pPr>
                <a:r>
                  <a:rPr lang="en-US" altLang="zh-CN" sz="2400" dirty="0">
                    <a:latin typeface="+mn-ea"/>
                  </a:rPr>
                  <a:t>	</a:t>
                </a:r>
                <a14:m>
                  <m:oMath xmlns:m="http://schemas.openxmlformats.org/officeDocument/2006/math">
                    <m:r>
                      <a:rPr lang="en-US" altLang="zh-CN" sz="2400" b="1" i="1" dirty="0">
                        <a:latin typeface="Cambria Math" panose="02040503050406030204" pitchFamily="18" charset="0"/>
                      </a:rPr>
                      <m:t>𝑫</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𝑻</m:t>
                    </m:r>
                    <m:r>
                      <a:rPr lang="en-US" altLang="zh-CN" sz="2400" b="1" i="1" dirty="0" smtClean="0">
                        <a:latin typeface="Cambria Math" panose="02040503050406030204" pitchFamily="18" charset="0"/>
                        <a:ea typeface="Cambria Math" panose="02040503050406030204" pitchFamily="18" charset="0"/>
                      </a:rPr>
                      <m:t>  </m:t>
                    </m:r>
                    <m:r>
                      <a:rPr lang="en-US" altLang="zh-CN" sz="2400" b="1" i="1" dirty="0" smtClean="0">
                        <a:latin typeface="Cambria Math" panose="02040503050406030204" pitchFamily="18" charset="0"/>
                        <a:ea typeface="Cambria Math" panose="02040503050406030204" pitchFamily="18" charset="0"/>
                      </a:rPr>
                      <m:t>𝑳</m:t>
                    </m:r>
                  </m:oMath>
                </a14:m>
                <a:endParaRPr lang="en-US" altLang="zh-CN" sz="2400" b="1" i="1" dirty="0">
                  <a:latin typeface="Cambria Math" panose="02040503050406030204" pitchFamily="18" charset="0"/>
                  <a:ea typeface="Cambria Math" panose="02040503050406030204" pitchFamily="18" charset="0"/>
                </a:endParaRPr>
              </a:p>
              <a:p>
                <a:pPr marL="0" indent="0">
                  <a:buNone/>
                </a:pPr>
                <a:r>
                  <a:rPr lang="en-US" altLang="zh-CN" sz="2400" b="1" dirty="0">
                    <a:ea typeface="Cambria Math" panose="02040503050406030204" pitchFamily="18" charset="0"/>
                  </a:rPr>
                  <a:t>	</a:t>
                </a:r>
                <a14:m>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𝑻</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𝒊𝒏𝒕</m:t>
                    </m:r>
                    <m:r>
                      <a:rPr lang="en-US" altLang="zh-CN" sz="2400" b="1" i="1" dirty="0" smtClean="0">
                        <a:latin typeface="Cambria Math" panose="02040503050406030204" pitchFamily="18" charset="0"/>
                        <a:ea typeface="Cambria Math" panose="02040503050406030204" pitchFamily="18" charset="0"/>
                      </a:rPr>
                      <m:t>  | </m:t>
                    </m:r>
                    <m:r>
                      <a:rPr lang="en-US" altLang="zh-CN" sz="2400" b="1" i="1" dirty="0" smtClean="0">
                        <a:latin typeface="Cambria Math" panose="02040503050406030204" pitchFamily="18" charset="0"/>
                        <a:ea typeface="Cambria Math" panose="02040503050406030204" pitchFamily="18" charset="0"/>
                      </a:rPr>
                      <m:t>𝒇𝒍𝒐𝒂𝒕</m:t>
                    </m:r>
                    <m:r>
                      <a:rPr lang="en-US" altLang="zh-CN" sz="2400" b="1" i="1" dirty="0" smtClean="0">
                        <a:latin typeface="Cambria Math" panose="02040503050406030204" pitchFamily="18" charset="0"/>
                        <a:ea typeface="Cambria Math" panose="02040503050406030204" pitchFamily="18" charset="0"/>
                      </a:rPr>
                      <m:t> </m:t>
                    </m:r>
                  </m:oMath>
                </a14:m>
                <a:endParaRPr lang="en-US" altLang="zh-CN" sz="2400" b="1" i="1" dirty="0">
                  <a:latin typeface="Cambria Math" panose="02040503050406030204" pitchFamily="18" charset="0"/>
                  <a:ea typeface="Cambria Math" panose="02040503050406030204" pitchFamily="18" charset="0"/>
                </a:endParaRPr>
              </a:p>
              <a:p>
                <a:pPr marL="0" indent="0">
                  <a:buNone/>
                </a:pPr>
                <a:r>
                  <a:rPr lang="en-US" altLang="zh-CN" sz="2400" b="1" dirty="0">
                    <a:ea typeface="Cambria Math" panose="02040503050406030204" pitchFamily="18" charset="0"/>
                  </a:rPr>
                  <a:t>	</a:t>
                </a:r>
                <a14:m>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𝑳</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𝑳</m:t>
                    </m:r>
                    <m:r>
                      <a:rPr lang="en-US" altLang="zh-CN" sz="2400" b="1" i="1" dirty="0" smtClean="0">
                        <a:latin typeface="Cambria Math" panose="02040503050406030204" pitchFamily="18" charset="0"/>
                        <a:ea typeface="Cambria Math" panose="02040503050406030204" pitchFamily="18" charset="0"/>
                      </a:rPr>
                      <m:t>,  </m:t>
                    </m:r>
                    <m:r>
                      <a:rPr lang="en-US" altLang="zh-CN" sz="2400" b="1" i="1" dirty="0" smtClean="0">
                        <a:latin typeface="Cambria Math" panose="02040503050406030204" pitchFamily="18" charset="0"/>
                        <a:ea typeface="Cambria Math" panose="02040503050406030204" pitchFamily="18" charset="0"/>
                      </a:rPr>
                      <m:t>𝒊𝒅</m:t>
                    </m:r>
                    <m:r>
                      <a:rPr lang="en-US" altLang="zh-CN" sz="2400" b="1" i="1" dirty="0" smtClean="0">
                        <a:latin typeface="Cambria Math" panose="02040503050406030204" pitchFamily="18" charset="0"/>
                        <a:ea typeface="Cambria Math" panose="02040503050406030204" pitchFamily="18" charset="0"/>
                      </a:rPr>
                      <m:t>| </m:t>
                    </m:r>
                    <m:r>
                      <a:rPr lang="en-US" altLang="zh-CN" sz="2400" b="1" i="1" dirty="0" smtClean="0">
                        <a:latin typeface="Cambria Math" panose="02040503050406030204" pitchFamily="18" charset="0"/>
                        <a:ea typeface="Cambria Math" panose="02040503050406030204" pitchFamily="18" charset="0"/>
                      </a:rPr>
                      <m:t>𝒊𝒅</m:t>
                    </m:r>
                  </m:oMath>
                </a14:m>
                <a:endParaRPr lang="en-US" altLang="zh-CN" sz="2400" i="1" dirty="0">
                  <a:latin typeface="+mn-ea"/>
                </a:endParaRPr>
              </a:p>
              <a:p>
                <a:pPr>
                  <a:lnSpc>
                    <a:spcPct val="150000"/>
                  </a:lnSpc>
                </a:pPr>
                <a:r>
                  <a:rPr lang="zh-CN" altLang="en-US" sz="2400" dirty="0">
                    <a:latin typeface="+mn-ea"/>
                  </a:rPr>
                  <a:t>给出属性文法如下，为串</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𝒇𝒍𝒐𝒂𝒕</m:t>
                    </m:r>
                    <m:r>
                      <a:rPr lang="en-US" altLang="zh-CN" sz="2400" b="1" i="1" dirty="0" smtClean="0">
                        <a:latin typeface="Cambria Math" panose="02040503050406030204" pitchFamily="18" charset="0"/>
                        <a:ea typeface="Cambria Math" panose="02040503050406030204" pitchFamily="18" charset="0"/>
                      </a:rPr>
                      <m:t> </m:t>
                    </m:r>
                    <m:r>
                      <a:rPr lang="en-US" altLang="zh-CN" sz="2400" b="1" i="1" dirty="0" smtClean="0">
                        <a:latin typeface="Cambria Math" panose="02040503050406030204" pitchFamily="18" charset="0"/>
                        <a:ea typeface="Cambria Math" panose="02040503050406030204" pitchFamily="18" charset="0"/>
                      </a:rPr>
                      <m:t>𝒊𝒅</m:t>
                    </m:r>
                    <m:r>
                      <a:rPr lang="en-US" altLang="zh-CN" sz="2400" b="1" i="1" dirty="0" smtClean="0">
                        <a:latin typeface="Cambria Math" panose="02040503050406030204" pitchFamily="18" charset="0"/>
                        <a:ea typeface="Cambria Math" panose="02040503050406030204" pitchFamily="18" charset="0"/>
                      </a:rPr>
                      <m:t>𝟏</m:t>
                    </m:r>
                    <m:r>
                      <a:rPr lang="en-US" altLang="zh-CN" sz="2400" b="1" i="1" dirty="0" smtClean="0">
                        <a:latin typeface="Cambria Math" panose="02040503050406030204" pitchFamily="18" charset="0"/>
                        <a:ea typeface="Cambria Math" panose="02040503050406030204" pitchFamily="18" charset="0"/>
                      </a:rPr>
                      <m:t>, </m:t>
                    </m:r>
                    <m:r>
                      <a:rPr lang="en-US" altLang="zh-CN" sz="2400" b="1" i="1" dirty="0" smtClean="0">
                        <a:latin typeface="Cambria Math" panose="02040503050406030204" pitchFamily="18" charset="0"/>
                        <a:ea typeface="Cambria Math" panose="02040503050406030204" pitchFamily="18" charset="0"/>
                      </a:rPr>
                      <m:t>𝒊𝒅</m:t>
                    </m:r>
                    <m:r>
                      <a:rPr lang="en-US" altLang="zh-CN" sz="2400" b="1" i="1" dirty="0" smtClean="0">
                        <a:latin typeface="Cambria Math" panose="02040503050406030204" pitchFamily="18" charset="0"/>
                        <a:ea typeface="Cambria Math" panose="02040503050406030204" pitchFamily="18" charset="0"/>
                      </a:rPr>
                      <m:t>𝟐</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𝒊𝒅</m:t>
                    </m:r>
                    <m:r>
                      <a:rPr lang="en-US" altLang="zh-CN" sz="2400" b="1" i="1" dirty="0" smtClean="0">
                        <a:latin typeface="Cambria Math" panose="02040503050406030204" pitchFamily="18" charset="0"/>
                        <a:ea typeface="Cambria Math" panose="02040503050406030204" pitchFamily="18" charset="0"/>
                      </a:rPr>
                      <m:t>𝟑</m:t>
                    </m:r>
                  </m:oMath>
                </a14:m>
                <a:r>
                  <a:rPr lang="zh-CN" altLang="en-US" sz="2400" dirty="0">
                    <a:latin typeface="+mn-ea"/>
                  </a:rPr>
                  <a:t>画出依赖图。</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412776"/>
                <a:ext cx="8545388" cy="5184576"/>
              </a:xfrm>
              <a:blipFill rotWithShape="0">
                <a:blip r:embed="rId2"/>
                <a:stretch>
                  <a:fillRect l="-853" t="-702"/>
                </a:stretch>
              </a:blipFill>
              <a:ln w="28575">
                <a:solidFill>
                  <a:srgbClr val="9999FF"/>
                </a:solidFill>
              </a:ln>
            </p:spPr>
            <p:txBody>
              <a:bodyPr/>
              <a:lstStyle/>
              <a:p>
                <a:r>
                  <a:rPr lang="zh-CN" altLang="en-US">
                    <a:noFill/>
                  </a:rPr>
                  <a:t> </a:t>
                </a:r>
              </a:p>
            </p:txBody>
          </p:sp>
        </mc:Fallback>
      </mc:AlternateContent>
      <p:pic>
        <p:nvPicPr>
          <p:cNvPr id="3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73" r="11727" b="19455"/>
          <a:stretch/>
        </p:blipFill>
        <p:spPr bwMode="auto">
          <a:xfrm>
            <a:off x="1763688" y="3715641"/>
            <a:ext cx="5542520" cy="2850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62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3242320" cy="563562"/>
          </a:xfrm>
        </p:spPr>
        <p:txBody>
          <a:bodyPr/>
          <a:lstStyle/>
          <a:p>
            <a:r>
              <a:rPr lang="zh-CN" altLang="en-US" dirty="0"/>
              <a:t>依赖图示例</a:t>
            </a:r>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612" r="4177" b="13167"/>
          <a:stretch/>
        </p:blipFill>
        <p:spPr bwMode="auto">
          <a:xfrm>
            <a:off x="467544" y="2276872"/>
            <a:ext cx="6192689" cy="4121031"/>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73" r="11727" b="19455"/>
          <a:stretch/>
        </p:blipFill>
        <p:spPr bwMode="auto">
          <a:xfrm>
            <a:off x="3995936" y="188640"/>
            <a:ext cx="5040259" cy="2592288"/>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62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拓扑排序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340768"/>
                <a:ext cx="8352928" cy="5328592"/>
              </a:xfrm>
              <a:solidFill>
                <a:schemeClr val="bg1"/>
              </a:solidFill>
              <a:ln w="28575">
                <a:solidFill>
                  <a:srgbClr val="9999FF"/>
                </a:solidFill>
              </a:ln>
            </p:spPr>
            <p:txBody>
              <a:bodyPr/>
              <a:lstStyle/>
              <a:p>
                <a:pPr>
                  <a:lnSpc>
                    <a:spcPct val="150000"/>
                  </a:lnSpc>
                </a:pPr>
                <a:r>
                  <a:rPr lang="zh-CN" altLang="en-US" sz="2400" dirty="0"/>
                  <a:t>在依赖图中，如果有一条从节点</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𝑵</m:t>
                        </m:r>
                      </m:e>
                      <m:sub>
                        <m:r>
                          <a:rPr lang="en-US" altLang="zh-CN" sz="2400" b="1" i="1" smtClean="0">
                            <a:latin typeface="Cambria Math" panose="02040503050406030204" pitchFamily="18" charset="0"/>
                          </a:rPr>
                          <m:t>𝒊</m:t>
                        </m:r>
                      </m:sub>
                    </m:sSub>
                  </m:oMath>
                </a14:m>
                <a:r>
                  <a:rPr lang="zh-CN" altLang="en-US" sz="2400" dirty="0"/>
                  <a:t>到节点</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𝑵</m:t>
                        </m:r>
                      </m:e>
                      <m:sub>
                        <m:r>
                          <a:rPr lang="en-US" altLang="zh-CN" sz="2400" b="1" i="1" smtClean="0">
                            <a:latin typeface="Cambria Math" panose="02040503050406030204" pitchFamily="18" charset="0"/>
                          </a:rPr>
                          <m:t>𝒋</m:t>
                        </m:r>
                      </m:sub>
                    </m:sSub>
                  </m:oMath>
                </a14:m>
                <a:r>
                  <a:rPr lang="zh-CN" altLang="en-US" sz="2400" dirty="0"/>
                  <a:t>的边， 那么</a:t>
                </a:r>
                <a14:m>
                  <m:oMath xmlns:m="http://schemas.openxmlformats.org/officeDocument/2006/math">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&lt;</m:t>
                    </m:r>
                    <m:r>
                      <a:rPr lang="en-US" altLang="zh-CN" sz="2400" b="1" i="1" smtClean="0">
                        <a:latin typeface="Cambria Math" panose="02040503050406030204" pitchFamily="18" charset="0"/>
                      </a:rPr>
                      <m:t>𝒋</m:t>
                    </m:r>
                  </m:oMath>
                </a14:m>
                <a:r>
                  <a:rPr lang="zh-CN" altLang="en-US" sz="2400" dirty="0"/>
                  <a:t>，这样的排序将有向图变成了一个线性排序，这个排序称为这个图的</a:t>
                </a:r>
                <a:r>
                  <a:rPr lang="zh-CN" altLang="en-US" sz="2400" dirty="0">
                    <a:solidFill>
                      <a:srgbClr val="FF0000"/>
                    </a:solidFill>
                  </a:rPr>
                  <a:t>拓扑排序</a:t>
                </a:r>
                <a:r>
                  <a:rPr lang="en-US" altLang="zh-CN" sz="2400" dirty="0">
                    <a:solidFill>
                      <a:srgbClr val="FF0000"/>
                    </a:solidFill>
                  </a:rPr>
                  <a:t>(topological sort)</a:t>
                </a:r>
                <a:r>
                  <a:rPr lang="zh-CN" altLang="en-US" sz="2400" dirty="0"/>
                  <a:t>。</a:t>
                </a:r>
                <a:endParaRPr lang="en-US" altLang="zh-CN" sz="2400" dirty="0"/>
              </a:p>
              <a:p>
                <a:pPr>
                  <a:lnSpc>
                    <a:spcPct val="150000"/>
                  </a:lnSpc>
                </a:pPr>
                <a:r>
                  <a:rPr lang="zh-CN" altLang="en-US" sz="2400" dirty="0"/>
                  <a:t>依赖图中如果存在环，那么就不存在拓扑排序。不存在环的图称作</a:t>
                </a:r>
                <a:r>
                  <a:rPr lang="zh-CN" altLang="en-US" sz="2400" dirty="0">
                    <a:solidFill>
                      <a:srgbClr val="FF0000"/>
                    </a:solidFill>
                  </a:rPr>
                  <a:t>确定非循环图</a:t>
                </a:r>
                <a:r>
                  <a:rPr lang="en-US" altLang="zh-CN" sz="2400" dirty="0">
                    <a:solidFill>
                      <a:srgbClr val="FF0000"/>
                    </a:solidFill>
                  </a:rPr>
                  <a:t>(DAGs)</a:t>
                </a:r>
                <a:r>
                  <a:rPr lang="zh-CN" altLang="en-US" sz="2400" dirty="0"/>
                  <a:t>。</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340768"/>
                <a:ext cx="8352928" cy="5328592"/>
              </a:xfrm>
              <a:blipFill rotWithShape="0">
                <a:blip r:embed="rId2"/>
                <a:stretch>
                  <a:fillRect l="-873"/>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234455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pPr eaLnBrk="1" hangingPunct="1"/>
            <a:r>
              <a:rPr lang="zh-CN" altLang="en-US" dirty="0"/>
              <a:t>语义分析</a:t>
            </a:r>
          </a:p>
        </p:txBody>
      </p:sp>
      <p:sp>
        <p:nvSpPr>
          <p:cNvPr id="10243" name="Rectangle 3"/>
          <p:cNvSpPr>
            <a:spLocks noGrp="1" noChangeArrowheads="1"/>
          </p:cNvSpPr>
          <p:nvPr>
            <p:ph idx="1"/>
          </p:nvPr>
        </p:nvSpPr>
        <p:spPr>
          <a:xfrm>
            <a:off x="577754" y="1375927"/>
            <a:ext cx="8134672" cy="4824536"/>
          </a:xfrm>
          <a:solidFill>
            <a:schemeClr val="bg1"/>
          </a:solidFill>
          <a:ln w="28575">
            <a:solidFill>
              <a:srgbClr val="9999FF"/>
            </a:solidFill>
          </a:ln>
        </p:spPr>
        <p:txBody>
          <a:bodyPr/>
          <a:lstStyle/>
          <a:p>
            <a:pPr eaLnBrk="1" hangingPunct="1">
              <a:lnSpc>
                <a:spcPct val="150000"/>
              </a:lnSpc>
            </a:pPr>
            <a:r>
              <a:rPr lang="zh-CN" altLang="en-US" sz="2400" dirty="0">
                <a:solidFill>
                  <a:srgbClr val="FF0000"/>
                </a:solidFill>
              </a:rPr>
              <a:t>语义分析阶段</a:t>
            </a:r>
            <a:r>
              <a:rPr lang="zh-CN" altLang="en-US" sz="2400" dirty="0"/>
              <a:t>计算编译过程所需要的附加信息，包括一些上下文无关文法不能处理的部分。</a:t>
            </a:r>
            <a:endParaRPr lang="en-US" altLang="zh-CN" sz="2400" dirty="0"/>
          </a:p>
          <a:p>
            <a:pPr eaLnBrk="1" hangingPunct="1">
              <a:lnSpc>
                <a:spcPct val="150000"/>
              </a:lnSpc>
            </a:pPr>
            <a:r>
              <a:rPr lang="zh-CN" altLang="en-US" sz="2400" dirty="0"/>
              <a:t>语义分析包括</a:t>
            </a:r>
            <a:r>
              <a:rPr lang="zh-CN" altLang="en-US" sz="2400" dirty="0">
                <a:solidFill>
                  <a:srgbClr val="FF0000"/>
                </a:solidFill>
              </a:rPr>
              <a:t>构造符号表</a:t>
            </a:r>
            <a:r>
              <a:rPr lang="zh-CN" altLang="en-US" sz="2400" dirty="0"/>
              <a:t>、</a:t>
            </a:r>
            <a:r>
              <a:rPr lang="zh-CN" altLang="en-US" sz="2400" dirty="0">
                <a:solidFill>
                  <a:srgbClr val="FF0000"/>
                </a:solidFill>
              </a:rPr>
              <a:t>类型检查</a:t>
            </a:r>
            <a:r>
              <a:rPr lang="zh-CN" altLang="en-US" sz="2400" dirty="0"/>
              <a:t>等等。</a:t>
            </a:r>
            <a:endParaRPr lang="en-US" altLang="zh-CN" sz="2400" dirty="0"/>
          </a:p>
          <a:p>
            <a:pPr eaLnBrk="1" hangingPunct="1">
              <a:lnSpc>
                <a:spcPct val="150000"/>
              </a:lnSpc>
            </a:pPr>
            <a:r>
              <a:rPr lang="zh-CN" altLang="en-US" sz="2400" dirty="0"/>
              <a:t>但不同语言在语义上差别很大，不像前面阶段那样具有简单有效的数学工具。</a:t>
            </a:r>
            <a:endParaRPr lang="en-US" altLang="zh-CN" sz="2400" dirty="0"/>
          </a:p>
          <a:p>
            <a:pPr eaLnBrk="1" hangingPunct="1">
              <a:lnSpc>
                <a:spcPct val="150000"/>
              </a:lnSpc>
            </a:pPr>
            <a:r>
              <a:rPr lang="zh-CN" altLang="en-US" sz="2400" dirty="0"/>
              <a:t>现代编译器的语义分析一般还包括</a:t>
            </a:r>
            <a:r>
              <a:rPr lang="zh-CN" altLang="en-US" sz="2400" dirty="0">
                <a:solidFill>
                  <a:srgbClr val="FF0000"/>
                </a:solidFill>
              </a:rPr>
              <a:t>代码翻译</a:t>
            </a:r>
            <a:r>
              <a:rPr lang="zh-CN" altLang="en-US" sz="2400" dirty="0"/>
              <a:t>，翻译的过程就是对语法树进行遍历的过程。对于遵循</a:t>
            </a:r>
            <a:r>
              <a:rPr lang="zh-CN" altLang="en-US" sz="2400" dirty="0">
                <a:solidFill>
                  <a:srgbClr val="FF0000"/>
                </a:solidFill>
              </a:rPr>
              <a:t>语法制导语义原理</a:t>
            </a:r>
            <a:r>
              <a:rPr lang="zh-CN" altLang="en-US" sz="2400" dirty="0"/>
              <a:t>的语言，</a:t>
            </a:r>
            <a:r>
              <a:rPr lang="zh-CN" altLang="en-US" sz="2400" dirty="0">
                <a:solidFill>
                  <a:srgbClr val="FF0000"/>
                </a:solidFill>
              </a:rPr>
              <a:t>属性文法</a:t>
            </a:r>
            <a:r>
              <a:rPr lang="zh-CN" altLang="en-US" sz="2400" dirty="0"/>
              <a:t>是一个可行的方案。</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拓扑排序</a:t>
            </a:r>
          </a:p>
        </p:txBody>
      </p:sp>
      <p:sp>
        <p:nvSpPr>
          <p:cNvPr id="3" name="内容占位符 2"/>
          <p:cNvSpPr>
            <a:spLocks noGrp="1"/>
          </p:cNvSpPr>
          <p:nvPr>
            <p:ph idx="1"/>
          </p:nvPr>
        </p:nvSpPr>
        <p:spPr>
          <a:xfrm>
            <a:off x="467544" y="1340768"/>
            <a:ext cx="8208912" cy="5040560"/>
          </a:xfrm>
          <a:solidFill>
            <a:schemeClr val="bg1"/>
          </a:solidFill>
          <a:ln w="28575">
            <a:solidFill>
              <a:srgbClr val="9999FF"/>
            </a:solidFill>
          </a:ln>
        </p:spPr>
        <p:txBody>
          <a:bodyPr/>
          <a:lstStyle/>
          <a:p>
            <a:pPr>
              <a:lnSpc>
                <a:spcPct val="150000"/>
              </a:lnSpc>
            </a:pPr>
            <a:r>
              <a:rPr lang="zh-CN" altLang="en-US" sz="2400" dirty="0"/>
              <a:t>对下面的图来说，一种拓扑排序是</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a:t>
            </a:r>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a:t>
            </a:r>
            <a:endParaRPr lang="en-US" altLang="zh-CN" sz="2400" dirty="0"/>
          </a:p>
          <a:p>
            <a:pPr>
              <a:lnSpc>
                <a:spcPct val="150000"/>
              </a:lnSpc>
            </a:pPr>
            <a:r>
              <a:rPr lang="zh-CN" altLang="en-US" sz="2400" dirty="0"/>
              <a:t>也可以是：</a:t>
            </a:r>
            <a:r>
              <a:rPr lang="en-US" altLang="zh-CN" sz="2400" dirty="0"/>
              <a:t>1</a:t>
            </a:r>
            <a:r>
              <a:rPr lang="zh-CN" altLang="en-US" sz="2400" dirty="0"/>
              <a:t>、</a:t>
            </a:r>
            <a:r>
              <a:rPr lang="en-US" altLang="zh-CN" sz="2400" dirty="0"/>
              <a:t>3</a:t>
            </a:r>
            <a:r>
              <a:rPr lang="zh-CN" altLang="en-US" sz="2400" dirty="0"/>
              <a:t>、</a:t>
            </a:r>
            <a:r>
              <a:rPr lang="en-US" altLang="zh-CN" sz="2400" dirty="0"/>
              <a:t>5</a:t>
            </a:r>
            <a:r>
              <a:rPr lang="zh-CN" altLang="en-US" sz="2400" dirty="0"/>
              <a:t>、</a:t>
            </a:r>
            <a:r>
              <a:rPr lang="en-US" altLang="zh-CN" sz="2400" dirty="0"/>
              <a:t>2</a:t>
            </a:r>
            <a:r>
              <a:rPr lang="zh-CN" altLang="en-US" sz="2400" dirty="0"/>
              <a:t>、</a:t>
            </a:r>
            <a:r>
              <a:rPr lang="en-US" altLang="zh-CN" sz="2400" dirty="0"/>
              <a:t>4</a:t>
            </a:r>
            <a:r>
              <a:rPr lang="zh-CN" altLang="en-US" sz="2400" dirty="0"/>
              <a:t>、</a:t>
            </a:r>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a:t>
            </a:r>
            <a:endParaRPr lang="en-US" altLang="zh-CN" sz="2400"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445" r="7205" b="15555"/>
          <a:stretch/>
        </p:blipFill>
        <p:spPr bwMode="auto">
          <a:xfrm>
            <a:off x="1427271" y="3284984"/>
            <a:ext cx="6213258" cy="2726728"/>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59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拓扑排序</a:t>
            </a:r>
          </a:p>
        </p:txBody>
      </p:sp>
      <p:sp>
        <p:nvSpPr>
          <p:cNvPr id="3" name="内容占位符 2"/>
          <p:cNvSpPr>
            <a:spLocks noGrp="1"/>
          </p:cNvSpPr>
          <p:nvPr>
            <p:ph idx="1"/>
          </p:nvPr>
        </p:nvSpPr>
        <p:spPr>
          <a:xfrm>
            <a:off x="467544" y="1340768"/>
            <a:ext cx="8208912" cy="5040560"/>
          </a:xfrm>
          <a:solidFill>
            <a:schemeClr val="bg1"/>
          </a:solidFill>
          <a:ln w="28575">
            <a:solidFill>
              <a:srgbClr val="9999FF"/>
            </a:solidFill>
          </a:ln>
        </p:spPr>
        <p:txBody>
          <a:bodyPr/>
          <a:lstStyle/>
          <a:p>
            <a:pPr>
              <a:lnSpc>
                <a:spcPct val="150000"/>
              </a:lnSpc>
            </a:pPr>
            <a:r>
              <a:rPr lang="zh-CN" altLang="en-US" sz="2400" dirty="0"/>
              <a:t>请给出下图的拓扑排序。</a:t>
            </a:r>
            <a:endParaRPr lang="en-US" altLang="zh-CN" sz="24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132856"/>
            <a:ext cx="6637418" cy="3384376"/>
          </a:xfrm>
          <a:prstGeom prst="rect">
            <a:avLst/>
          </a:prstGeom>
        </p:spPr>
      </p:pic>
      <p:sp>
        <p:nvSpPr>
          <p:cNvPr id="8" name="椭圆 7"/>
          <p:cNvSpPr/>
          <p:nvPr/>
        </p:nvSpPr>
        <p:spPr bwMode="auto">
          <a:xfrm>
            <a:off x="6888938" y="3609020"/>
            <a:ext cx="1008112" cy="504056"/>
          </a:xfrm>
          <a:prstGeom prst="ellipse">
            <a:avLst/>
          </a:prstGeom>
          <a:noFill/>
          <a:ln w="19050"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9" name="椭圆 8"/>
          <p:cNvSpPr/>
          <p:nvPr/>
        </p:nvSpPr>
        <p:spPr bwMode="auto">
          <a:xfrm>
            <a:off x="6888938" y="3101685"/>
            <a:ext cx="1008112" cy="504056"/>
          </a:xfrm>
          <a:prstGeom prst="ellipse">
            <a:avLst/>
          </a:prstGeom>
          <a:noFill/>
          <a:ln w="19050"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0" name="椭圆 9"/>
          <p:cNvSpPr/>
          <p:nvPr/>
        </p:nvSpPr>
        <p:spPr bwMode="auto">
          <a:xfrm>
            <a:off x="2843808" y="5013176"/>
            <a:ext cx="1008112" cy="504056"/>
          </a:xfrm>
          <a:prstGeom prst="ellipse">
            <a:avLst/>
          </a:prstGeom>
          <a:noFill/>
          <a:ln w="19050"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1" name="椭圆 10"/>
          <p:cNvSpPr/>
          <p:nvPr/>
        </p:nvSpPr>
        <p:spPr bwMode="auto">
          <a:xfrm>
            <a:off x="6084168" y="4266456"/>
            <a:ext cx="1008112" cy="504056"/>
          </a:xfrm>
          <a:prstGeom prst="ellipse">
            <a:avLst/>
          </a:prstGeom>
          <a:noFill/>
          <a:ln w="19050"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2" name="椭圆 11"/>
          <p:cNvSpPr/>
          <p:nvPr/>
        </p:nvSpPr>
        <p:spPr bwMode="auto">
          <a:xfrm>
            <a:off x="3131840" y="2924944"/>
            <a:ext cx="1008112" cy="504056"/>
          </a:xfrm>
          <a:prstGeom prst="ellipse">
            <a:avLst/>
          </a:prstGeom>
          <a:noFill/>
          <a:ln w="19050" cap="flat" cmpd="sng" algn="ctr">
            <a:solidFill>
              <a:srgbClr val="0000CC"/>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3" name="椭圆 12"/>
          <p:cNvSpPr/>
          <p:nvPr/>
        </p:nvSpPr>
        <p:spPr bwMode="auto">
          <a:xfrm>
            <a:off x="5724128" y="3684071"/>
            <a:ext cx="1008112" cy="504056"/>
          </a:xfrm>
          <a:prstGeom prst="ellipse">
            <a:avLst/>
          </a:prstGeom>
          <a:noFill/>
          <a:ln w="19050" cap="flat" cmpd="sng" algn="ctr">
            <a:solidFill>
              <a:srgbClr val="92D05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4" name="椭圆 13"/>
          <p:cNvSpPr/>
          <p:nvPr/>
        </p:nvSpPr>
        <p:spPr bwMode="auto">
          <a:xfrm>
            <a:off x="2339752" y="3672442"/>
            <a:ext cx="1008112" cy="504056"/>
          </a:xfrm>
          <a:prstGeom prst="ellipse">
            <a:avLst/>
          </a:prstGeom>
          <a:noFill/>
          <a:ln w="19050" cap="flat" cmpd="sng" algn="ctr">
            <a:solidFill>
              <a:srgbClr val="92D05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椭圆 14"/>
          <p:cNvSpPr/>
          <p:nvPr/>
        </p:nvSpPr>
        <p:spPr bwMode="auto">
          <a:xfrm>
            <a:off x="1115616" y="4265712"/>
            <a:ext cx="1008112" cy="504056"/>
          </a:xfrm>
          <a:prstGeom prst="ellipse">
            <a:avLst/>
          </a:prstGeom>
          <a:noFill/>
          <a:ln w="19050" cap="flat" cmpd="sng" algn="ctr">
            <a:solidFill>
              <a:srgbClr val="FFC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椭圆 15"/>
          <p:cNvSpPr/>
          <p:nvPr/>
        </p:nvSpPr>
        <p:spPr bwMode="auto">
          <a:xfrm>
            <a:off x="4296650" y="4265712"/>
            <a:ext cx="1008112" cy="504056"/>
          </a:xfrm>
          <a:prstGeom prst="ellipse">
            <a:avLst/>
          </a:prstGeom>
          <a:noFill/>
          <a:ln w="19050" cap="flat" cmpd="sng" algn="ctr">
            <a:solidFill>
              <a:srgbClr val="FFC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7" name="椭圆 16"/>
          <p:cNvSpPr/>
          <p:nvPr/>
        </p:nvSpPr>
        <p:spPr bwMode="auto">
          <a:xfrm>
            <a:off x="2821225" y="4231196"/>
            <a:ext cx="1008112" cy="504056"/>
          </a:xfrm>
          <a:prstGeom prst="ellipse">
            <a:avLst/>
          </a:prstGeom>
          <a:noFill/>
          <a:ln w="19050" cap="flat" cmpd="sng" algn="ctr">
            <a:solidFill>
              <a:srgbClr val="7030A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8" name="椭圆 17"/>
          <p:cNvSpPr/>
          <p:nvPr/>
        </p:nvSpPr>
        <p:spPr bwMode="auto">
          <a:xfrm>
            <a:off x="1056290" y="4967536"/>
            <a:ext cx="1008112" cy="504056"/>
          </a:xfrm>
          <a:prstGeom prst="ellipse">
            <a:avLst/>
          </a:prstGeom>
          <a:noFill/>
          <a:ln w="19050" cap="flat" cmpd="sng" algn="ctr">
            <a:solidFill>
              <a:srgbClr val="7030A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9" name="椭圆 18"/>
          <p:cNvSpPr/>
          <p:nvPr/>
        </p:nvSpPr>
        <p:spPr bwMode="auto">
          <a:xfrm>
            <a:off x="4110289" y="3672442"/>
            <a:ext cx="1008112" cy="504056"/>
          </a:xfrm>
          <a:prstGeom prst="ellipse">
            <a:avLst/>
          </a:prstGeom>
          <a:noFill/>
          <a:ln w="19050" cap="flat" cmpd="sng" algn="ctr">
            <a:solidFill>
              <a:srgbClr val="C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0" name="椭圆 19"/>
          <p:cNvSpPr/>
          <p:nvPr/>
        </p:nvSpPr>
        <p:spPr bwMode="auto">
          <a:xfrm>
            <a:off x="4932040" y="2897560"/>
            <a:ext cx="1008112" cy="504056"/>
          </a:xfrm>
          <a:prstGeom prst="ellipse">
            <a:avLst/>
          </a:prstGeom>
          <a:noFill/>
          <a:ln w="19050" cap="flat" cmpd="sng" algn="ctr">
            <a:solidFill>
              <a:srgbClr val="00B0F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1" name="椭圆 20"/>
          <p:cNvSpPr/>
          <p:nvPr/>
        </p:nvSpPr>
        <p:spPr bwMode="auto">
          <a:xfrm>
            <a:off x="5944517" y="2132856"/>
            <a:ext cx="993846" cy="489857"/>
          </a:xfrm>
          <a:prstGeom prst="ellipse">
            <a:avLst/>
          </a:prstGeom>
          <a:noFill/>
          <a:ln w="19050" cap="flat" cmpd="sng" algn="ctr">
            <a:solidFill>
              <a:srgbClr val="FFFF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608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属性求值顺序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340768"/>
                <a:ext cx="8352928" cy="5328592"/>
              </a:xfrm>
              <a:solidFill>
                <a:schemeClr val="bg1"/>
              </a:solidFill>
              <a:ln w="28575">
                <a:solidFill>
                  <a:srgbClr val="9999FF"/>
                </a:solidFill>
              </a:ln>
            </p:spPr>
            <p:txBody>
              <a:bodyPr/>
              <a:lstStyle/>
              <a:p>
                <a:pPr>
                  <a:lnSpc>
                    <a:spcPct val="150000"/>
                  </a:lnSpc>
                </a:pPr>
                <a:r>
                  <a:rPr lang="zh-CN" altLang="en-US" sz="2400" dirty="0"/>
                  <a:t>特定类型的</a:t>
                </a:r>
                <a14:m>
                  <m:oMath xmlns:m="http://schemas.openxmlformats.org/officeDocument/2006/math">
                    <m:r>
                      <a:rPr lang="en-US" altLang="zh-CN" sz="2400" i="1">
                        <a:latin typeface="Cambria Math" panose="02040503050406030204" pitchFamily="18" charset="0"/>
                      </a:rPr>
                      <m:t>𝑺𝑫𝑫</m:t>
                    </m:r>
                  </m:oMath>
                </a14:m>
                <a:r>
                  <a:rPr lang="zh-CN" altLang="en-US" sz="2400" dirty="0"/>
                  <a:t>能够保证一定有一个求值顺序。</a:t>
                </a:r>
                <a:endParaRPr lang="en-US" altLang="zh-CN" sz="2400" dirty="0"/>
              </a:p>
              <a:p>
                <a:pPr lvl="1">
                  <a:lnSpc>
                    <a:spcPct val="150000"/>
                  </a:lnSpc>
                </a:pPr>
                <a14:m>
                  <m:oMath xmlns:m="http://schemas.openxmlformats.org/officeDocument/2006/math">
                    <m:r>
                      <a:rPr lang="en-US" altLang="zh-CN" sz="2400" i="1">
                        <a:latin typeface="Cambria Math" panose="02040503050406030204" pitchFamily="18" charset="0"/>
                      </a:rPr>
                      <m:t>𝑺</m:t>
                    </m:r>
                  </m:oMath>
                </a14:m>
                <a:r>
                  <a:rPr lang="zh-CN" altLang="en-US" sz="2400" dirty="0"/>
                  <a:t>属性的</a:t>
                </a:r>
                <a14:m>
                  <m:oMath xmlns:m="http://schemas.openxmlformats.org/officeDocument/2006/math">
                    <m:r>
                      <a:rPr lang="en-US" altLang="zh-CN" sz="2400" i="1">
                        <a:latin typeface="Cambria Math" panose="02040503050406030204" pitchFamily="18" charset="0"/>
                      </a:rPr>
                      <m:t>𝑺𝑫𝑫</m:t>
                    </m:r>
                  </m:oMath>
                </a14:m>
                <a:r>
                  <a:rPr lang="zh-CN" altLang="en-US" sz="2400" dirty="0"/>
                  <a:t>：每个属性都是综合属性。</a:t>
                </a:r>
                <a:endParaRPr lang="en-US" altLang="zh-CN" sz="2400" dirty="0"/>
              </a:p>
              <a:p>
                <a:pPr lvl="1">
                  <a:lnSpc>
                    <a:spcPct val="150000"/>
                  </a:lnSpc>
                </a:pPr>
                <a14:m>
                  <m:oMath xmlns:m="http://schemas.openxmlformats.org/officeDocument/2006/math">
                    <m:r>
                      <a:rPr lang="en-US" altLang="zh-CN" sz="2400" b="1" i="1" smtClean="0">
                        <a:latin typeface="Cambria Math" panose="02040503050406030204" pitchFamily="18" charset="0"/>
                      </a:rPr>
                      <m:t>𝑳</m:t>
                    </m:r>
                  </m:oMath>
                </a14:m>
                <a:r>
                  <a:rPr lang="zh-CN" altLang="en-US" sz="2400" dirty="0"/>
                  <a:t>属性的</a:t>
                </a:r>
                <a14:m>
                  <m:oMath xmlns:m="http://schemas.openxmlformats.org/officeDocument/2006/math">
                    <m:r>
                      <a:rPr lang="en-US" altLang="zh-CN" sz="2400" i="1">
                        <a:latin typeface="Cambria Math" panose="02040503050406030204" pitchFamily="18" charset="0"/>
                      </a:rPr>
                      <m:t>𝑺𝑫𝑫</m:t>
                    </m:r>
                  </m:oMath>
                </a14:m>
                <a:r>
                  <a:rPr lang="zh-CN" altLang="en-US" sz="2400" dirty="0"/>
                  <a:t>：依赖图的边总是从左到右的。</a:t>
                </a:r>
                <a:endParaRPr lang="en-US" altLang="zh-CN" sz="2400" dirty="0"/>
              </a:p>
              <a:p>
                <a:pPr>
                  <a:lnSpc>
                    <a:spcPct val="150000"/>
                  </a:lnSpc>
                </a:pPr>
                <a:r>
                  <a:rPr lang="zh-CN" altLang="en-US" sz="2400" dirty="0"/>
                  <a:t>如果一个</a:t>
                </a:r>
                <a14:m>
                  <m:oMath xmlns:m="http://schemas.openxmlformats.org/officeDocument/2006/math">
                    <m:r>
                      <a:rPr lang="en-US" altLang="zh-CN" sz="2400" i="1">
                        <a:latin typeface="Cambria Math" panose="02040503050406030204" pitchFamily="18" charset="0"/>
                      </a:rPr>
                      <m:t>𝑺𝑫𝑫</m:t>
                    </m:r>
                  </m:oMath>
                </a14:m>
                <a:r>
                  <a:rPr lang="zh-CN" altLang="en-US" sz="2400" dirty="0"/>
                  <a:t>是</a:t>
                </a:r>
                <a14:m>
                  <m:oMath xmlns:m="http://schemas.openxmlformats.org/officeDocument/2006/math">
                    <m:r>
                      <a:rPr lang="en-US" altLang="zh-CN" sz="2400" i="1">
                        <a:latin typeface="Cambria Math" panose="02040503050406030204" pitchFamily="18" charset="0"/>
                      </a:rPr>
                      <m:t>𝑺</m:t>
                    </m:r>
                  </m:oMath>
                </a14:m>
                <a:r>
                  <a:rPr lang="zh-CN" altLang="en-US" sz="2400" dirty="0"/>
                  <a:t>属性的，那么我们可以按照分析树节点任何</a:t>
                </a:r>
                <a:r>
                  <a:rPr lang="zh-CN" altLang="en-US" sz="2400" dirty="0">
                    <a:solidFill>
                      <a:srgbClr val="FF0000"/>
                    </a:solidFill>
                  </a:rPr>
                  <a:t>自下而上的顺序</a:t>
                </a:r>
                <a:r>
                  <a:rPr lang="zh-CN" altLang="en-US" sz="2400" dirty="0"/>
                  <a:t>来计算它的属性值。</a:t>
                </a:r>
                <a:endParaRPr lang="en-US" altLang="zh-CN" sz="2400" dirty="0"/>
              </a:p>
              <a:p>
                <a:pPr>
                  <a:lnSpc>
                    <a:spcPct val="150000"/>
                  </a:lnSpc>
                </a:pPr>
                <a:r>
                  <a:rPr lang="zh-CN" altLang="en-US" sz="2400" dirty="0"/>
                  <a:t>对</a:t>
                </a:r>
                <a14:m>
                  <m:oMath xmlns:m="http://schemas.openxmlformats.org/officeDocument/2006/math">
                    <m:r>
                      <a:rPr lang="en-US" altLang="zh-CN" sz="2400" i="1">
                        <a:latin typeface="Cambria Math" panose="02040503050406030204" pitchFamily="18" charset="0"/>
                      </a:rPr>
                      <m:t>𝑳</m:t>
                    </m:r>
                  </m:oMath>
                </a14:m>
                <a:r>
                  <a:rPr lang="zh-CN" altLang="en-US" sz="2400" dirty="0"/>
                  <a:t>属性的</a:t>
                </a:r>
                <a14:m>
                  <m:oMath xmlns:m="http://schemas.openxmlformats.org/officeDocument/2006/math">
                    <m:r>
                      <a:rPr lang="en-US" altLang="zh-CN" sz="2400" i="1">
                        <a:latin typeface="Cambria Math" panose="02040503050406030204" pitchFamily="18" charset="0"/>
                      </a:rPr>
                      <m:t>𝑺𝑫𝑫</m:t>
                    </m:r>
                  </m:oMath>
                </a14:m>
                <a:r>
                  <a:rPr lang="zh-CN" altLang="en-US" sz="2400" dirty="0"/>
                  <a:t>来说，一个属性要么是综合属性，如果是继承属性， 那么对一个产生式而言， 只能</a:t>
                </a:r>
                <a:r>
                  <a:rPr lang="zh-CN" altLang="en-US" sz="2400" dirty="0">
                    <a:solidFill>
                      <a:srgbClr val="FF0000"/>
                    </a:solidFill>
                  </a:rPr>
                  <a:t>右边的继承左边</a:t>
                </a:r>
                <a:r>
                  <a:rPr lang="zh-CN" altLang="en-US" sz="2400" dirty="0"/>
                  <a:t>的。</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340768"/>
                <a:ext cx="8352928" cy="5328592"/>
              </a:xfrm>
              <a:blipFill rotWithShape="0">
                <a:blip r:embed="rId2"/>
                <a:stretch>
                  <a:fillRect l="-873"/>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293584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7436" y="1340768"/>
                <a:ext cx="8535044" cy="5256584"/>
              </a:xfrm>
              <a:solidFill>
                <a:schemeClr val="bg1"/>
              </a:solidFill>
              <a:ln w="28575">
                <a:solidFill>
                  <a:srgbClr val="9999FF"/>
                </a:solidFill>
              </a:ln>
            </p:spPr>
            <p:txBody>
              <a:bodyPr/>
              <a:lstStyle/>
              <a:p>
                <a:pPr>
                  <a:lnSpc>
                    <a:spcPct val="150000"/>
                  </a:lnSpc>
                </a:pPr>
                <a:r>
                  <a:rPr lang="zh-CN" altLang="en-US" dirty="0"/>
                  <a:t>包含下面规则的</a:t>
                </a:r>
                <a14:m>
                  <m:oMath xmlns:m="http://schemas.openxmlformats.org/officeDocument/2006/math">
                    <m:r>
                      <a:rPr lang="en-US" altLang="zh-CN" i="1">
                        <a:latin typeface="Cambria Math" panose="02040503050406030204" pitchFamily="18" charset="0"/>
                      </a:rPr>
                      <m:t>𝑺𝑫𝑫</m:t>
                    </m:r>
                  </m:oMath>
                </a14:m>
                <a:r>
                  <a:rPr lang="zh-CN" altLang="en-US" dirty="0"/>
                  <a:t>不是</a:t>
                </a:r>
                <a14:m>
                  <m:oMath xmlns:m="http://schemas.openxmlformats.org/officeDocument/2006/math">
                    <m:r>
                      <a:rPr lang="en-US" altLang="zh-CN" i="1">
                        <a:latin typeface="Cambria Math" panose="02040503050406030204" pitchFamily="18" charset="0"/>
                      </a:rPr>
                      <m:t>𝑳</m:t>
                    </m:r>
                  </m:oMath>
                </a14:m>
                <a:r>
                  <a:rPr lang="zh-CN" altLang="en-US" dirty="0"/>
                  <a:t>属性的。</a:t>
                </a:r>
                <a:endParaRPr lang="en-US" altLang="zh-CN" dirty="0"/>
              </a:p>
              <a:p>
                <a:pPr marL="0" indent="0">
                  <a:lnSpc>
                    <a:spcPct val="150000"/>
                  </a:lnSpc>
                  <a:buNone/>
                </a:pPr>
                <a:r>
                  <a:rPr lang="en-US" altLang="zh-CN" dirty="0"/>
                  <a:t>        </a:t>
                </a:r>
                <a:r>
                  <a:rPr lang="zh-CN" altLang="en-US" dirty="0"/>
                  <a:t>产生式             语义规则</a:t>
                </a:r>
                <a:endParaRPr lang="en-US" altLang="zh-CN" dirty="0"/>
              </a:p>
              <a:p>
                <a:pPr marL="0" indent="0">
                  <a:lnSpc>
                    <a:spcPct val="150000"/>
                  </a:lnSpc>
                  <a:buNone/>
                </a:pPr>
                <a:r>
                  <a:rPr lang="en-US" altLang="zh-CN" dirty="0"/>
                  <a:t>        </a:t>
                </a:r>
                <a14:m>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𝑩𝑪</m:t>
                    </m:r>
                  </m:oMath>
                </a14:m>
                <a:r>
                  <a:rPr lang="en-US" altLang="zh-CN" dirty="0"/>
                  <a:t>           </a:t>
                </a:r>
                <a14:m>
                  <m:oMath xmlns:m="http://schemas.openxmlformats.org/officeDocument/2006/math">
                    <m:r>
                      <a:rPr lang="en-US" altLang="zh-CN" i="1">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oMath>
                </a14:m>
                <a:endParaRPr lang="en-US" altLang="zh-CN" b="1" i="1" dirty="0">
                  <a:latin typeface="Cambria Math" panose="02040503050406030204" pitchFamily="18" charset="0"/>
                  <a:ea typeface="Cambria Math" panose="02040503050406030204" pitchFamily="18" charset="0"/>
                </a:endParaRPr>
              </a:p>
              <a:p>
                <a:pPr marL="0" indent="0">
                  <a:lnSpc>
                    <a:spcPct val="150000"/>
                  </a:lnSpc>
                  <a:buNone/>
                </a:pPr>
                <a:r>
                  <a:rPr lang="en-US" altLang="zh-CN" dirty="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𝒄</m:t>
                    </m:r>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𝒔</m:t>
                    </m:r>
                    <m:r>
                      <a:rPr lang="en-US" altLang="zh-CN" b="1" i="1" smtClean="0">
                        <a:latin typeface="Cambria Math" panose="02040503050406030204" pitchFamily="18" charset="0"/>
                        <a:ea typeface="Cambria Math" panose="02040503050406030204" pitchFamily="18" charset="0"/>
                      </a:rPr>
                      <m:t>)</m:t>
                    </m:r>
                  </m:oMath>
                </a14:m>
                <a:endParaRPr lang="en-US" altLang="zh-CN" dirty="0"/>
              </a:p>
              <a:p>
                <a:pPr marL="0" indent="0">
                  <a:lnSpc>
                    <a:spcPct val="150000"/>
                  </a:lnSpc>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7436" y="1340768"/>
                <a:ext cx="8535044" cy="5256584"/>
              </a:xfrm>
              <a:blipFill rotWithShape="0">
                <a:blip r:embed="rId2"/>
                <a:stretch>
                  <a:fillRect l="-1139"/>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74066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语法制导的翻译方案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7436" y="1340768"/>
                <a:ext cx="8535044" cy="5256584"/>
              </a:xfrm>
              <a:solidFill>
                <a:schemeClr val="bg1"/>
              </a:solidFill>
              <a:ln w="28575">
                <a:solidFill>
                  <a:srgbClr val="9999FF"/>
                </a:solidFill>
              </a:ln>
            </p:spPr>
            <p:txBody>
              <a:bodyPr/>
              <a:lstStyle/>
              <a:p>
                <a:pPr>
                  <a:lnSpc>
                    <a:spcPct val="150000"/>
                  </a:lnSpc>
                </a:pPr>
                <a:r>
                  <a:rPr lang="zh-CN" altLang="en-US" sz="2400" dirty="0">
                    <a:solidFill>
                      <a:srgbClr val="FF0000"/>
                    </a:solidFill>
                  </a:rPr>
                  <a:t>语法制导的翻译方案</a:t>
                </a:r>
                <a:r>
                  <a:rPr lang="en-US" altLang="zh-CN" sz="2400" dirty="0">
                    <a:solidFill>
                      <a:srgbClr val="FF0000"/>
                    </a:solidFill>
                  </a:rPr>
                  <a:t>(SDT)</a:t>
                </a:r>
                <a:r>
                  <a:rPr lang="zh-CN" altLang="en-US" sz="2400" dirty="0"/>
                  <a:t>是在产生式中嵌入了程序片段的一个上下文无关文法。这些片段称为</a:t>
                </a:r>
                <a:r>
                  <a:rPr lang="zh-CN" altLang="en-US" sz="2400" dirty="0">
                    <a:solidFill>
                      <a:srgbClr val="FF0000"/>
                    </a:solidFill>
                  </a:rPr>
                  <a:t>语义动作</a:t>
                </a:r>
                <a:r>
                  <a:rPr lang="zh-CN" altLang="en-US" sz="2400" dirty="0"/>
                  <a:t>，它们可以</a:t>
                </a:r>
                <a:r>
                  <a:rPr lang="zh-CN" altLang="en-US" sz="2400" dirty="0">
                    <a:solidFill>
                      <a:srgbClr val="FF0000"/>
                    </a:solidFill>
                  </a:rPr>
                  <a:t>出现在产生式的任何位置</a:t>
                </a:r>
                <a:r>
                  <a:rPr lang="zh-CN" altLang="en-US" sz="2400" dirty="0"/>
                  <a:t>。默认用</a:t>
                </a:r>
                <a:r>
                  <a:rPr lang="en-US" altLang="zh-CN" sz="2400" dirty="0"/>
                  <a:t>{}</a:t>
                </a:r>
                <a:r>
                  <a:rPr lang="zh-CN" altLang="en-US" sz="2400" dirty="0"/>
                  <a:t>括起来。</a:t>
                </a:r>
                <a:endParaRPr lang="en-US" altLang="zh-CN" sz="2400" dirty="0"/>
              </a:p>
              <a:p>
                <a:pPr>
                  <a:lnSpc>
                    <a:spcPct val="150000"/>
                  </a:lnSpc>
                </a:pPr>
                <a:r>
                  <a:rPr lang="zh-CN" altLang="en-US" sz="2400" dirty="0"/>
                  <a:t>任何</a:t>
                </a:r>
                <a14:m>
                  <m:oMath xmlns:m="http://schemas.openxmlformats.org/officeDocument/2006/math">
                    <m:r>
                      <a:rPr lang="en-US" altLang="zh-CN" sz="2400" i="1">
                        <a:latin typeface="Cambria Math" panose="02040503050406030204" pitchFamily="18" charset="0"/>
                      </a:rPr>
                      <m:t>𝑺𝑫</m:t>
                    </m:r>
                    <m:r>
                      <a:rPr lang="en-US" altLang="zh-CN" sz="2400" b="1" i="1" smtClean="0">
                        <a:latin typeface="Cambria Math" panose="02040503050406030204" pitchFamily="18" charset="0"/>
                      </a:rPr>
                      <m:t>𝑻</m:t>
                    </m:r>
                  </m:oMath>
                </a14:m>
                <a:r>
                  <a:rPr lang="zh-CN" altLang="en-US" sz="2400" dirty="0"/>
                  <a:t>都可以如下实现：首先建立一颗语法分析树，然后按照从左到右的深度优先顺序来执行这些动作。</a:t>
                </a:r>
                <a:endParaRPr lang="en-US" altLang="zh-CN" sz="2400" dirty="0"/>
              </a:p>
              <a:p>
                <a:pPr>
                  <a:lnSpc>
                    <a:spcPct val="150000"/>
                  </a:lnSpc>
                </a:pPr>
                <a:r>
                  <a:rPr lang="zh-CN" altLang="en-US" sz="2400" dirty="0"/>
                  <a:t>也可以在语法分析过程中，将内嵌语义动作替换为一个新的非终结符，只有一个产生式</a:t>
                </a:r>
                <a14:m>
                  <m:oMath xmlns:m="http://schemas.openxmlformats.org/officeDocument/2006/math">
                    <m:r>
                      <a:rPr lang="en-US" altLang="zh-CN" sz="2400" b="1" i="1" smtClean="0">
                        <a:latin typeface="Cambria Math" panose="02040503050406030204" pitchFamily="18" charset="0"/>
                      </a:rPr>
                      <m:t>𝑿</m:t>
                    </m:r>
                    <m:r>
                      <a:rPr lang="en-US" altLang="zh-CN" sz="2400" b="1"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oMath>
                </a14:m>
                <a:r>
                  <a:rPr lang="zh-CN" altLang="en-US" sz="2400" dirty="0"/>
                  <a:t>，那么语法分析进行到这里就可以实现相应的动作。</a:t>
                </a:r>
                <a:endParaRPr lang="en-US" altLang="zh-CN" sz="2400" dirty="0"/>
              </a:p>
              <a:p>
                <a:pPr>
                  <a:lnSpc>
                    <a:spcPct val="150000"/>
                  </a:lnSpc>
                </a:pP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7436" y="1340768"/>
                <a:ext cx="8535044" cy="5256584"/>
              </a:xfrm>
              <a:blipFill rotWithShape="0">
                <a:blip r:embed="rId2"/>
                <a:stretch>
                  <a:fillRect l="-854" r="-356"/>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32943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后缀翻译方案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90414" y="1412776"/>
                <a:ext cx="7886972" cy="4608512"/>
              </a:xfrm>
              <a:solidFill>
                <a:schemeClr val="bg1"/>
              </a:solidFill>
              <a:ln w="28575">
                <a:solidFill>
                  <a:srgbClr val="9999FF"/>
                </a:solidFill>
              </a:ln>
            </p:spPr>
            <p:txBody>
              <a:bodyPr/>
              <a:lstStyle/>
              <a:p>
                <a:pPr>
                  <a:lnSpc>
                    <a:spcPct val="150000"/>
                  </a:lnSpc>
                </a:pPr>
                <a:r>
                  <a:rPr lang="zh-CN" altLang="en-US" sz="2400" dirty="0"/>
                  <a:t>对</a:t>
                </a:r>
                <a14:m>
                  <m:oMath xmlns:m="http://schemas.openxmlformats.org/officeDocument/2006/math">
                    <m:r>
                      <a:rPr lang="en-US" altLang="zh-CN" sz="2400" i="1">
                        <a:latin typeface="Cambria Math" panose="02040503050406030204" pitchFamily="18" charset="0"/>
                      </a:rPr>
                      <m:t>𝑺</m:t>
                    </m:r>
                  </m:oMath>
                </a14:m>
                <a:r>
                  <a:rPr lang="zh-CN" altLang="en-US" sz="2400" dirty="0"/>
                  <a:t>属性的</a:t>
                </a:r>
                <a14:m>
                  <m:oMath xmlns:m="http://schemas.openxmlformats.org/officeDocument/2006/math">
                    <m:r>
                      <a:rPr lang="en-US" altLang="zh-CN" sz="2400" i="1">
                        <a:latin typeface="Cambria Math" panose="02040503050406030204" pitchFamily="18" charset="0"/>
                      </a:rPr>
                      <m:t>𝑺𝑫𝑫</m:t>
                    </m:r>
                  </m:oMath>
                </a14:m>
                <a:r>
                  <a:rPr lang="zh-CN" altLang="en-US" sz="2400" dirty="0"/>
                  <a:t>，可以构造出一个</a:t>
                </a:r>
                <a14:m>
                  <m:oMath xmlns:m="http://schemas.openxmlformats.org/officeDocument/2006/math">
                    <m:r>
                      <a:rPr lang="en-US" altLang="zh-CN" sz="2400" i="1">
                        <a:latin typeface="Cambria Math" panose="02040503050406030204" pitchFamily="18" charset="0"/>
                      </a:rPr>
                      <m:t>𝑺𝑫</m:t>
                    </m:r>
                    <m:r>
                      <a:rPr lang="en-US" altLang="zh-CN" sz="2400" b="1" i="1" smtClean="0">
                        <a:latin typeface="Cambria Math" panose="02040503050406030204" pitchFamily="18" charset="0"/>
                      </a:rPr>
                      <m:t>𝑻</m:t>
                    </m:r>
                  </m:oMath>
                </a14:m>
                <a:r>
                  <a:rPr lang="en-US" altLang="zh-CN" sz="2400" dirty="0"/>
                  <a:t>:</a:t>
                </a:r>
              </a:p>
              <a:p>
                <a:pPr>
                  <a:lnSpc>
                    <a:spcPct val="150000"/>
                  </a:lnSpc>
                </a:pPr>
                <a:r>
                  <a:rPr lang="zh-CN" altLang="en-US" sz="2400" dirty="0">
                    <a:solidFill>
                      <a:srgbClr val="FF0000"/>
                    </a:solidFill>
                  </a:rPr>
                  <a:t>每个动作都放在产生式的结尾</a:t>
                </a:r>
                <a:r>
                  <a:rPr lang="zh-CN" altLang="en-US" sz="2400" dirty="0"/>
                  <a:t>，</a:t>
                </a:r>
                <a:endParaRPr lang="en-US" altLang="zh-CN" sz="2400" dirty="0"/>
              </a:p>
              <a:p>
                <a:pPr>
                  <a:lnSpc>
                    <a:spcPct val="150000"/>
                  </a:lnSpc>
                </a:pPr>
                <a:r>
                  <a:rPr lang="zh-CN" altLang="en-US" sz="2400" dirty="0"/>
                  <a:t>当使用自下而上的分析方法将这个产生式</a:t>
                </a:r>
                <a:r>
                  <a:rPr lang="zh-CN" altLang="en-US" sz="2400" dirty="0">
                    <a:solidFill>
                      <a:srgbClr val="FF0000"/>
                    </a:solidFill>
                  </a:rPr>
                  <a:t>归约</a:t>
                </a:r>
                <a:r>
                  <a:rPr lang="zh-CN" altLang="en-US" sz="2400" dirty="0"/>
                  <a:t>为左侧非终结符时执行动作。</a:t>
                </a:r>
                <a:endParaRPr lang="en-US" altLang="zh-CN" sz="2400" dirty="0"/>
              </a:p>
              <a:p>
                <a:pPr>
                  <a:lnSpc>
                    <a:spcPct val="150000"/>
                  </a:lnSpc>
                </a:pPr>
                <a:r>
                  <a:rPr lang="zh-CN" altLang="en-US" sz="2400" dirty="0"/>
                  <a:t>这种所有动作都放在产生式的结尾的</a:t>
                </a:r>
                <a14:m>
                  <m:oMath xmlns:m="http://schemas.openxmlformats.org/officeDocument/2006/math">
                    <m:r>
                      <a:rPr lang="en-US" altLang="zh-CN" sz="2400" i="1">
                        <a:latin typeface="Cambria Math" panose="02040503050406030204" pitchFamily="18" charset="0"/>
                      </a:rPr>
                      <m:t>𝑺𝑫𝑻</m:t>
                    </m:r>
                  </m:oMath>
                </a14:m>
                <a:r>
                  <a:rPr lang="zh-CN" altLang="en-US" sz="2400" dirty="0"/>
                  <a:t>称为</a:t>
                </a:r>
                <a:r>
                  <a:rPr lang="zh-CN" altLang="en-US" sz="2400" dirty="0">
                    <a:solidFill>
                      <a:srgbClr val="FF0000"/>
                    </a:solidFill>
                  </a:rPr>
                  <a:t>后缀翻译方案</a:t>
                </a:r>
                <a:r>
                  <a:rPr lang="zh-CN" altLang="en-US" sz="2400" dirty="0"/>
                  <a:t>。</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90414" y="1412776"/>
                <a:ext cx="7886972" cy="4608512"/>
              </a:xfrm>
              <a:blipFill rotWithShape="0">
                <a:blip r:embed="rId2"/>
                <a:stretch>
                  <a:fillRect l="-924" r="-770"/>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1519621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后缀翻译方案示例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7436" y="1340768"/>
                <a:ext cx="3206452" cy="5258653"/>
              </a:xfrm>
              <a:solidFill>
                <a:schemeClr val="bg1"/>
              </a:solidFill>
              <a:ln w="28575">
                <a:solidFill>
                  <a:srgbClr val="9999FF"/>
                </a:solidFill>
              </a:ln>
            </p:spPr>
            <p:txBody>
              <a:bodyPr/>
              <a:lstStyle/>
              <a:p>
                <a:pPr>
                  <a:lnSpc>
                    <a:spcPct val="150000"/>
                  </a:lnSpc>
                </a:pPr>
                <a:r>
                  <a:rPr lang="zh-CN" altLang="en-US" sz="2400" dirty="0"/>
                  <a:t>下图是实现打印上图</a:t>
                </a:r>
                <a14:m>
                  <m:oMath xmlns:m="http://schemas.openxmlformats.org/officeDocument/2006/math">
                    <m:r>
                      <a:rPr lang="en-US" altLang="zh-CN" sz="2400" i="1">
                        <a:latin typeface="Cambria Math" panose="02040503050406030204" pitchFamily="18" charset="0"/>
                      </a:rPr>
                      <m:t>𝑺𝑫𝑫</m:t>
                    </m:r>
                  </m:oMath>
                </a14:m>
                <a:r>
                  <a:rPr lang="zh-CN" altLang="en-US" sz="2400" dirty="0"/>
                  <a:t>计算结果的</a:t>
                </a:r>
                <a14:m>
                  <m:oMath xmlns:m="http://schemas.openxmlformats.org/officeDocument/2006/math">
                    <m:r>
                      <a:rPr lang="en-US" altLang="zh-CN" sz="2400" i="1">
                        <a:latin typeface="Cambria Math" panose="02040503050406030204" pitchFamily="18" charset="0"/>
                      </a:rPr>
                      <m:t>𝑺𝑫𝑻</m:t>
                    </m:r>
                  </m:oMath>
                </a14:m>
                <a:r>
                  <a:rPr lang="zh-CN" altLang="en-US" sz="2400" dirty="0"/>
                  <a:t>，其中引入了</a:t>
                </a:r>
                <a:r>
                  <a:rPr lang="en-US" altLang="zh-CN" sz="2400" dirty="0"/>
                  <a:t>print</a:t>
                </a:r>
                <a:r>
                  <a:rPr lang="zh-CN" altLang="en-US" sz="2400" dirty="0"/>
                  <a:t>动作，用于输出计算结果。</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7436" y="1340768"/>
                <a:ext cx="3206452" cy="5258653"/>
              </a:xfrm>
              <a:blipFill rotWithShape="0">
                <a:blip r:embed="rId2"/>
                <a:stretch>
                  <a:fillRect l="-2260" r="-2260"/>
                </a:stretch>
              </a:blipFill>
              <a:ln w="28575">
                <a:solidFill>
                  <a:srgbClr val="9999FF"/>
                </a:solidFill>
              </a:ln>
            </p:spPr>
            <p:txBody>
              <a:bodyPr/>
              <a:lstStyle/>
              <a:p>
                <a:r>
                  <a:rPr lang="zh-CN" altLang="en-US">
                    <a:noFill/>
                  </a:rPr>
                  <a:t> </a:t>
                </a:r>
              </a:p>
            </p:txBody>
          </p:sp>
        </mc:Fallback>
      </mc:AlternateContent>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763" t="3010" r="12859" b="18621"/>
          <a:stretch/>
        </p:blipFill>
        <p:spPr bwMode="auto">
          <a:xfrm>
            <a:off x="3851919" y="1340768"/>
            <a:ext cx="4864564" cy="2795726"/>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528" r="11385" b="25098"/>
          <a:stretch/>
        </p:blipFill>
        <p:spPr bwMode="auto">
          <a:xfrm>
            <a:off x="3851919" y="4509120"/>
            <a:ext cx="4864565" cy="2090301"/>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19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后缀翻译方案的分析栈实现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340768"/>
                <a:ext cx="8640960" cy="5256584"/>
              </a:xfrm>
              <a:solidFill>
                <a:schemeClr val="bg1"/>
              </a:solidFill>
              <a:ln w="28575">
                <a:solidFill>
                  <a:srgbClr val="9999FF"/>
                </a:solidFill>
              </a:ln>
            </p:spPr>
            <p:txBody>
              <a:bodyPr/>
              <a:lstStyle/>
              <a:p>
                <a:pPr>
                  <a:lnSpc>
                    <a:spcPct val="150000"/>
                  </a:lnSpc>
                </a:pPr>
                <a:r>
                  <a:rPr lang="zh-CN" altLang="en-US" sz="2400" dirty="0">
                    <a:solidFill>
                      <a:srgbClr val="FF0000"/>
                    </a:solidFill>
                  </a:rPr>
                  <a:t>后缀</a:t>
                </a:r>
                <a14:m>
                  <m:oMath xmlns:m="http://schemas.openxmlformats.org/officeDocument/2006/math">
                    <m:r>
                      <a:rPr lang="en-US" altLang="zh-CN" sz="2400" i="1">
                        <a:solidFill>
                          <a:srgbClr val="FF0000"/>
                        </a:solidFill>
                        <a:latin typeface="Cambria Math" panose="02040503050406030204" pitchFamily="18" charset="0"/>
                      </a:rPr>
                      <m:t>𝑺𝑫𝑻</m:t>
                    </m:r>
                  </m:oMath>
                </a14:m>
                <a:r>
                  <a:rPr lang="zh-CN" altLang="en-US" sz="2400" dirty="0"/>
                  <a:t>可以在</a:t>
                </a:r>
                <a:r>
                  <a:rPr lang="en-US" altLang="zh-CN" sz="2400" dirty="0"/>
                  <a:t>LR</a:t>
                </a:r>
                <a:r>
                  <a:rPr lang="zh-CN" altLang="en-US" sz="2400" dirty="0"/>
                  <a:t>语法分析过程中实现，当归约发生时执行相应的语义动作。文法符号的属性应一起放入分析栈中。</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由于所有属性都是综合属性，当使用产生式</a:t>
                </a:r>
                <a14:m>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𝑿𝒀𝒁</m:t>
                    </m:r>
                  </m:oMath>
                </a14:m>
                <a:r>
                  <a:rPr lang="zh-CN" altLang="en-US" sz="2400" dirty="0"/>
                  <a:t>进行归约时，将</a:t>
                </a:r>
                <a14:m>
                  <m:oMath xmlns:m="http://schemas.openxmlformats.org/officeDocument/2006/math">
                    <m:r>
                      <a:rPr lang="en-US" altLang="zh-CN" sz="2400" i="1">
                        <a:latin typeface="Cambria Math" panose="02040503050406030204" pitchFamily="18" charset="0"/>
                        <a:ea typeface="Cambria Math" panose="02040503050406030204" pitchFamily="18" charset="0"/>
                      </a:rPr>
                      <m:t>𝑿𝒀𝒁</m:t>
                    </m:r>
                  </m:oMath>
                </a14:m>
                <a:r>
                  <a:rPr lang="zh-CN" altLang="en-US" sz="2400" dirty="0"/>
                  <a:t>和它们的属性一起出栈，然后执行动作</a:t>
                </a:r>
                <a:r>
                  <a:rPr lang="en-US" altLang="zh-CN" sz="2400" dirty="0"/>
                  <a:t>(</a:t>
                </a:r>
                <a:r>
                  <a:rPr lang="zh-CN" altLang="en-US" sz="2400" dirty="0"/>
                  <a:t>比如可以使用</a:t>
                </a:r>
                <a14:m>
                  <m:oMath xmlns:m="http://schemas.openxmlformats.org/officeDocument/2006/math">
                    <m:r>
                      <a:rPr lang="en-US" altLang="zh-CN" sz="2400" i="1">
                        <a:latin typeface="Cambria Math" panose="02040503050406030204" pitchFamily="18" charset="0"/>
                        <a:ea typeface="Cambria Math" panose="02040503050406030204" pitchFamily="18" charset="0"/>
                      </a:rPr>
                      <m:t>𝑿𝒀𝒁</m:t>
                    </m:r>
                  </m:oMath>
                </a14:m>
                <a:r>
                  <a:rPr lang="zh-CN" altLang="en-US" sz="2400" dirty="0"/>
                  <a:t>的属性来计算</a:t>
                </a:r>
                <a14:m>
                  <m:oMath xmlns:m="http://schemas.openxmlformats.org/officeDocument/2006/math">
                    <m:r>
                      <a:rPr lang="en-US" altLang="zh-CN" sz="2400" i="1">
                        <a:latin typeface="Cambria Math" panose="02040503050406030204" pitchFamily="18" charset="0"/>
                      </a:rPr>
                      <m:t>𝑨</m:t>
                    </m:r>
                  </m:oMath>
                </a14:m>
                <a:r>
                  <a:rPr lang="zh-CN" altLang="en-US" sz="2400" dirty="0"/>
                  <a:t>的属性，也可以是别的动作</a:t>
                </a:r>
                <a:r>
                  <a:rPr lang="en-US" altLang="zh-CN" sz="2400" dirty="0"/>
                  <a:t>)</a:t>
                </a:r>
                <a:r>
                  <a:rPr lang="zh-CN" altLang="en-US" sz="2400" dirty="0"/>
                  <a:t>。然后将</a:t>
                </a:r>
                <a14:m>
                  <m:oMath xmlns:m="http://schemas.openxmlformats.org/officeDocument/2006/math">
                    <m:r>
                      <a:rPr lang="en-US" altLang="zh-CN" sz="2400" i="1">
                        <a:latin typeface="Cambria Math" panose="02040503050406030204" pitchFamily="18" charset="0"/>
                      </a:rPr>
                      <m:t>𝑨</m:t>
                    </m:r>
                  </m:oMath>
                </a14:m>
                <a:r>
                  <a:rPr lang="zh-CN" altLang="en-US" sz="2400" dirty="0"/>
                  <a:t>和</a:t>
                </a:r>
                <a14:m>
                  <m:oMath xmlns:m="http://schemas.openxmlformats.org/officeDocument/2006/math">
                    <m:r>
                      <a:rPr lang="en-US" altLang="zh-CN" sz="2400" i="1">
                        <a:latin typeface="Cambria Math" panose="02040503050406030204" pitchFamily="18" charset="0"/>
                      </a:rPr>
                      <m:t>𝑨</m:t>
                    </m:r>
                  </m:oMath>
                </a14:m>
                <a:r>
                  <a:rPr lang="zh-CN" altLang="en-US" sz="2400" dirty="0"/>
                  <a:t>的属性一起入栈。</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340768"/>
                <a:ext cx="8640960" cy="5256584"/>
              </a:xfrm>
              <a:blipFill rotWithShape="0">
                <a:blip r:embed="rId2"/>
                <a:stretch>
                  <a:fillRect l="-773" r="-562" b="-1961"/>
                </a:stretch>
              </a:blipFill>
              <a:ln w="28575">
                <a:solidFill>
                  <a:srgbClr val="9999FF"/>
                </a:solidFill>
              </a:ln>
            </p:spPr>
            <p:txBody>
              <a:bodyPr/>
              <a:lstStyle/>
              <a:p>
                <a:r>
                  <a:rPr lang="zh-CN" altLang="en-US">
                    <a:noFill/>
                  </a:rPr>
                  <a:t> </a:t>
                </a:r>
              </a:p>
            </p:txBody>
          </p:sp>
        </mc:Fallback>
      </mc:AlternateContent>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87" r="8418" b="30152"/>
          <a:stretch/>
        </p:blipFill>
        <p:spPr bwMode="auto">
          <a:xfrm>
            <a:off x="1187624" y="2708920"/>
            <a:ext cx="7200800" cy="17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39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7436" y="1340768"/>
                <a:ext cx="8535044" cy="5256584"/>
              </a:xfrm>
              <a:solidFill>
                <a:schemeClr val="bg1"/>
              </a:solidFill>
              <a:ln w="28575">
                <a:solidFill>
                  <a:srgbClr val="9999FF"/>
                </a:solidFill>
              </a:ln>
            </p:spPr>
            <p:txBody>
              <a:bodyPr/>
              <a:lstStyle/>
              <a:p>
                <a:pPr>
                  <a:lnSpc>
                    <a:spcPct val="150000"/>
                  </a:lnSpc>
                </a:pPr>
                <a:r>
                  <a:rPr lang="zh-CN" altLang="en-US" dirty="0"/>
                  <a:t>下面的</a:t>
                </a:r>
                <a14:m>
                  <m:oMath xmlns:m="http://schemas.openxmlformats.org/officeDocument/2006/math">
                    <m:r>
                      <a:rPr lang="en-US" altLang="zh-CN" i="1">
                        <a:latin typeface="Cambria Math" panose="02040503050406030204" pitchFamily="18" charset="0"/>
                      </a:rPr>
                      <m:t>𝑺𝑫𝑫</m:t>
                    </m:r>
                  </m:oMath>
                </a14:m>
                <a:r>
                  <a:rPr lang="zh-CN" altLang="en-US" dirty="0"/>
                  <a:t>是</a:t>
                </a:r>
                <a14:m>
                  <m:oMath xmlns:m="http://schemas.openxmlformats.org/officeDocument/2006/math">
                    <m:r>
                      <a:rPr lang="en-US" altLang="zh-CN" i="1">
                        <a:latin typeface="Cambria Math" panose="02040503050406030204" pitchFamily="18" charset="0"/>
                      </a:rPr>
                      <m:t>𝑳</m:t>
                    </m:r>
                  </m:oMath>
                </a14:m>
                <a:r>
                  <a:rPr lang="zh-CN" altLang="en-US" dirty="0"/>
                  <a:t>属性的。</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7436" y="1340768"/>
                <a:ext cx="8535044" cy="5256584"/>
              </a:xfrm>
              <a:blipFill rotWithShape="0">
                <a:blip r:embed="rId2"/>
                <a:stretch>
                  <a:fillRect l="-1139"/>
                </a:stretch>
              </a:blipFill>
              <a:ln w="28575">
                <a:solidFill>
                  <a:srgbClr val="9999FF"/>
                </a:solidFill>
              </a:ln>
            </p:spPr>
            <p:txBody>
              <a:bodyPr/>
              <a:lstStyle/>
              <a:p>
                <a:r>
                  <a:rPr lang="zh-CN" altLang="en-US">
                    <a:noFill/>
                  </a:rPr>
                  <a:t> </a:t>
                </a:r>
              </a:p>
            </p:txBody>
          </p:sp>
        </mc:Fallback>
      </mc:AlternateContent>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61" t="2885" r="16569" b="17827"/>
          <a:stretch/>
        </p:blipFill>
        <p:spPr bwMode="auto">
          <a:xfrm>
            <a:off x="1619672" y="2276872"/>
            <a:ext cx="5904656" cy="3374089"/>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bwMode="auto">
          <a:xfrm>
            <a:off x="4468180" y="2821124"/>
            <a:ext cx="2952328" cy="432048"/>
          </a:xfrm>
          <a:prstGeom prst="roundRect">
            <a:avLst/>
          </a:prstGeom>
          <a:noFill/>
          <a:ln w="19050"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 name="圆角矩形 7"/>
          <p:cNvSpPr/>
          <p:nvPr/>
        </p:nvSpPr>
        <p:spPr bwMode="auto">
          <a:xfrm>
            <a:off x="4468180" y="3645024"/>
            <a:ext cx="2952328" cy="432048"/>
          </a:xfrm>
          <a:prstGeom prst="roundRect">
            <a:avLst/>
          </a:prstGeom>
          <a:noFill/>
          <a:ln w="19050"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225172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后缀翻译方案的分析栈实现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340768"/>
                <a:ext cx="8640960" cy="5256584"/>
              </a:xfrm>
              <a:solidFill>
                <a:schemeClr val="bg1"/>
              </a:solidFill>
              <a:ln w="28575">
                <a:solidFill>
                  <a:srgbClr val="9999FF"/>
                </a:solidFill>
              </a:ln>
            </p:spPr>
            <p:txBody>
              <a:bodyPr/>
              <a:lstStyle/>
              <a:p>
                <a:pPr>
                  <a:lnSpc>
                    <a:spcPct val="150000"/>
                  </a:lnSpc>
                </a:pPr>
                <a:r>
                  <a:rPr lang="zh-CN" altLang="en-US" sz="2400" dirty="0"/>
                  <a:t>将前面的</a:t>
                </a:r>
                <a14:m>
                  <m:oMath xmlns:m="http://schemas.openxmlformats.org/officeDocument/2006/math">
                    <m:r>
                      <a:rPr lang="en-US" altLang="zh-CN" sz="2400" i="1">
                        <a:latin typeface="Cambria Math" panose="02040503050406030204" pitchFamily="18" charset="0"/>
                      </a:rPr>
                      <m:t>𝑺𝑫𝑻</m:t>
                    </m:r>
                    <m:r>
                      <a:rPr lang="en-US" altLang="zh-CN" sz="2400" i="1">
                        <a:latin typeface="Cambria Math" panose="02040503050406030204" pitchFamily="18" charset="0"/>
                      </a:rPr>
                      <m:t> </m:t>
                    </m:r>
                  </m:oMath>
                </a14:m>
                <a:r>
                  <a:rPr lang="zh-CN" altLang="en-US" sz="2400" dirty="0"/>
                  <a:t>中的动作改为显式操作分析栈的方式如下。</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340768"/>
                <a:ext cx="8640960" cy="5256584"/>
              </a:xfrm>
              <a:blipFill rotWithShape="0">
                <a:blip r:embed="rId2"/>
                <a:stretch>
                  <a:fillRect l="-773"/>
                </a:stretch>
              </a:blipFill>
              <a:ln w="28575">
                <a:solidFill>
                  <a:srgbClr val="9999FF"/>
                </a:solidFill>
              </a:ln>
            </p:spPr>
            <p:txBody>
              <a:bodyPr/>
              <a:lstStyle/>
              <a:p>
                <a:r>
                  <a:rPr lang="zh-CN" altLang="en-US">
                    <a:noFill/>
                  </a:rPr>
                  <a:t> </a:t>
                </a:r>
              </a:p>
            </p:txBody>
          </p:sp>
        </mc:Fallback>
      </mc:AlternateContent>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18" r="2186" b="15479"/>
          <a:stretch/>
        </p:blipFill>
        <p:spPr bwMode="auto">
          <a:xfrm>
            <a:off x="976153" y="2132856"/>
            <a:ext cx="7482047" cy="397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76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语法制导翻译的基本思想</a:t>
            </a:r>
          </a:p>
        </p:txBody>
      </p:sp>
      <p:sp>
        <p:nvSpPr>
          <p:cNvPr id="3" name="内容占位符 2"/>
          <p:cNvSpPr>
            <a:spLocks noGrp="1"/>
          </p:cNvSpPr>
          <p:nvPr>
            <p:ph idx="1"/>
          </p:nvPr>
        </p:nvSpPr>
        <p:spPr>
          <a:xfrm>
            <a:off x="268474" y="1412776"/>
            <a:ext cx="8530852" cy="5040560"/>
          </a:xfrm>
          <a:solidFill>
            <a:schemeClr val="bg1"/>
          </a:solidFill>
          <a:ln w="28575">
            <a:solidFill>
              <a:srgbClr val="9999FF"/>
            </a:solidFill>
          </a:ln>
        </p:spPr>
        <p:txBody>
          <a:bodyPr/>
          <a:lstStyle/>
          <a:p>
            <a:pPr>
              <a:lnSpc>
                <a:spcPct val="150000"/>
              </a:lnSpc>
            </a:pPr>
            <a:r>
              <a:rPr lang="zh-CN" altLang="en-US" sz="2400" dirty="0"/>
              <a:t>将语言结构的</a:t>
            </a:r>
            <a:r>
              <a:rPr lang="zh-CN" altLang="en-US" sz="2400" dirty="0">
                <a:solidFill>
                  <a:srgbClr val="FF0000"/>
                </a:solidFill>
              </a:rPr>
              <a:t>语义</a:t>
            </a:r>
            <a:r>
              <a:rPr lang="zh-CN" altLang="en-US" sz="2400" dirty="0"/>
              <a:t>以</a:t>
            </a:r>
            <a:r>
              <a:rPr lang="zh-CN" altLang="en-US" sz="2400" dirty="0">
                <a:solidFill>
                  <a:srgbClr val="FF0000"/>
                </a:solidFill>
              </a:rPr>
              <a:t>属性</a:t>
            </a:r>
            <a:r>
              <a:rPr lang="en-US" altLang="zh-CN" sz="2400" dirty="0">
                <a:solidFill>
                  <a:srgbClr val="FF0000"/>
                </a:solidFill>
              </a:rPr>
              <a:t>(attribute)</a:t>
            </a:r>
            <a:r>
              <a:rPr lang="zh-CN" altLang="en-US" sz="2400" dirty="0"/>
              <a:t>的形式赋予代表此结构的文法符号。</a:t>
            </a:r>
            <a:endParaRPr lang="en-US" altLang="zh-CN" sz="2400" dirty="0"/>
          </a:p>
          <a:p>
            <a:pPr>
              <a:lnSpc>
                <a:spcPct val="150000"/>
              </a:lnSpc>
            </a:pPr>
            <a:r>
              <a:rPr lang="zh-CN" altLang="en-US" sz="2400" dirty="0"/>
              <a:t>而</a:t>
            </a:r>
            <a:r>
              <a:rPr lang="zh-CN" altLang="en-US" sz="2400" dirty="0">
                <a:solidFill>
                  <a:srgbClr val="FF0000"/>
                </a:solidFill>
              </a:rPr>
              <a:t>属性的计算</a:t>
            </a:r>
            <a:r>
              <a:rPr lang="zh-CN" altLang="en-US" sz="2400" dirty="0"/>
              <a:t>以</a:t>
            </a:r>
            <a:r>
              <a:rPr lang="zh-CN" altLang="en-US" sz="2400" dirty="0">
                <a:solidFill>
                  <a:srgbClr val="FF0000"/>
                </a:solidFill>
              </a:rPr>
              <a:t>语义规则</a:t>
            </a:r>
            <a:r>
              <a:rPr lang="en-US" altLang="zh-CN" sz="2400" dirty="0">
                <a:solidFill>
                  <a:srgbClr val="FF0000"/>
                </a:solidFill>
              </a:rPr>
              <a:t>(semantic rules)</a:t>
            </a:r>
            <a:r>
              <a:rPr lang="zh-CN" altLang="en-US" sz="2400" dirty="0"/>
              <a:t>的形式赋予由文法符号组成的产生式。</a:t>
            </a:r>
          </a:p>
          <a:p>
            <a:pPr>
              <a:lnSpc>
                <a:spcPct val="150000"/>
              </a:lnSpc>
            </a:pPr>
            <a:r>
              <a:rPr lang="zh-CN" altLang="en-US" sz="2400" dirty="0"/>
              <a:t>在语法分析</a:t>
            </a:r>
            <a:r>
              <a:rPr lang="zh-CN" altLang="en-US" sz="2400" dirty="0">
                <a:solidFill>
                  <a:srgbClr val="FF0000"/>
                </a:solidFill>
              </a:rPr>
              <a:t>推导或归约</a:t>
            </a:r>
            <a:r>
              <a:rPr lang="zh-CN" altLang="en-US" sz="2400" dirty="0"/>
              <a:t>的每一步骤中，通过</a:t>
            </a:r>
            <a:r>
              <a:rPr lang="zh-CN" altLang="en-US" sz="2400" dirty="0">
                <a:solidFill>
                  <a:srgbClr val="FF0000"/>
                </a:solidFill>
              </a:rPr>
              <a:t>语义规则实现对属性的计算</a:t>
            </a:r>
            <a:r>
              <a:rPr lang="zh-CN" altLang="en-US" sz="2400" dirty="0"/>
              <a:t>，以达到对语义的处理。</a:t>
            </a:r>
            <a:endParaRPr lang="en-US" altLang="zh-CN" sz="2400" dirty="0"/>
          </a:p>
          <a:p>
            <a:pPr>
              <a:lnSpc>
                <a:spcPct val="150000"/>
              </a:lnSpc>
            </a:pPr>
            <a:r>
              <a:rPr lang="zh-CN" altLang="en-US" sz="2400" dirty="0"/>
              <a:t>换句话说就是：</a:t>
            </a:r>
            <a:r>
              <a:rPr lang="zh-CN" altLang="en-US" sz="2400" dirty="0">
                <a:solidFill>
                  <a:srgbClr val="FF0000"/>
                </a:solidFill>
              </a:rPr>
              <a:t>为每一个产生式配上语义规则并且在适当的时候执行这些规则</a:t>
            </a:r>
            <a:r>
              <a:rPr lang="zh-CN" altLang="en-US" sz="2400" dirty="0"/>
              <a:t>。</a:t>
            </a:r>
          </a:p>
        </p:txBody>
      </p:sp>
    </p:spTree>
    <p:extLst>
      <p:ext uri="{BB962C8B-B14F-4D97-AF65-F5344CB8AC3E}">
        <p14:creationId xmlns:p14="http://schemas.microsoft.com/office/powerpoint/2010/main" val="609097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323528" y="1412776"/>
            <a:ext cx="8568952" cy="5137150"/>
          </a:xfrm>
          <a:solidFill>
            <a:schemeClr val="bg1"/>
          </a:solidFill>
          <a:ln w="28575">
            <a:solidFill>
              <a:srgbClr val="9999FF"/>
            </a:solidFill>
          </a:ln>
        </p:spPr>
        <p:txBody>
          <a:bodyPr/>
          <a:lstStyle/>
          <a:p>
            <a:pPr eaLnBrk="1" hangingPunct="1">
              <a:lnSpc>
                <a:spcPct val="150000"/>
              </a:lnSpc>
            </a:pPr>
            <a:r>
              <a:rPr lang="zh-CN" altLang="en-US" dirty="0"/>
              <a:t>文法</a:t>
            </a:r>
            <a:r>
              <a:rPr lang="en-US" altLang="zh-CN" dirty="0"/>
              <a:t>G(S)</a:t>
            </a:r>
            <a:r>
              <a:rPr lang="zh-CN" altLang="en-US" dirty="0"/>
              <a:t>及其语法制导翻译定义如下：</a:t>
            </a: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r>
              <a:rPr lang="zh-CN" altLang="en-US" dirty="0"/>
              <a:t>若输入为</a:t>
            </a:r>
            <a:r>
              <a:rPr lang="en-US" altLang="zh-CN" dirty="0"/>
              <a:t>( a,( a))</a:t>
            </a:r>
            <a:r>
              <a:rPr lang="zh-CN" altLang="en-US" dirty="0"/>
              <a:t>，且采用自底向上的分析方法，请给出输出。</a:t>
            </a:r>
            <a:endParaRPr lang="en-US" altLang="zh-CN" dirty="0"/>
          </a:p>
          <a:p>
            <a:pPr eaLnBrk="1" hangingPunct="1">
              <a:lnSpc>
                <a:spcPct val="150000"/>
              </a:lnSpc>
            </a:pPr>
            <a:endParaRPr lang="en-US" altLang="zh-CN"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388805131"/>
                  </p:ext>
                </p:extLst>
              </p:nvPr>
            </p:nvGraphicFramePr>
            <p:xfrm>
              <a:off x="1560004" y="2348880"/>
              <a:ext cx="6096000" cy="2664294"/>
            </p:xfrm>
            <a:graphic>
              <a:graphicData uri="http://schemas.openxmlformats.org/drawingml/2006/table">
                <a:tbl>
                  <a:tblPr firstRow="1" bandRow="1">
                    <a:tableStyleId>{8A107856-5554-42FB-B03E-39F5DBC370BA}</a:tableStyleId>
                  </a:tblPr>
                  <a:tblGrid>
                    <a:gridCol w="2304256">
                      <a:extLst>
                        <a:ext uri="{9D8B030D-6E8A-4147-A177-3AD203B41FA5}">
                          <a16:colId xmlns:a16="http://schemas.microsoft.com/office/drawing/2014/main" val="20000"/>
                        </a:ext>
                      </a:extLst>
                    </a:gridCol>
                    <a:gridCol w="3791744">
                      <a:extLst>
                        <a:ext uri="{9D8B030D-6E8A-4147-A177-3AD203B41FA5}">
                          <a16:colId xmlns:a16="http://schemas.microsoft.com/office/drawing/2014/main" val="20001"/>
                        </a:ext>
                      </a:extLst>
                    </a:gridCol>
                  </a:tblGrid>
                  <a:tr h="444049">
                    <a:tc>
                      <a:txBody>
                        <a:bodyPr/>
                        <a:lstStyle/>
                        <a:p>
                          <a:pPr algn="ctr"/>
                          <a:r>
                            <a:rPr lang="zh-CN" altLang="en-US" dirty="0"/>
                            <a:t>产生式</a:t>
                          </a:r>
                        </a:p>
                      </a:txBody>
                      <a:tcPr/>
                    </a:tc>
                    <a:tc>
                      <a:txBody>
                        <a:bodyPr/>
                        <a:lstStyle/>
                        <a:p>
                          <a:pPr algn="ctr"/>
                          <a:r>
                            <a:rPr lang="zh-CN" altLang="en-US" dirty="0"/>
                            <a:t>语义动作</a:t>
                          </a:r>
                        </a:p>
                      </a:txBody>
                      <a:tcPr/>
                    </a:tc>
                    <a:extLst>
                      <a:ext uri="{0D108BD9-81ED-4DB2-BD59-A6C34878D82A}">
                        <a16:rowId xmlns:a16="http://schemas.microsoft.com/office/drawing/2014/main" val="10000"/>
                      </a:ext>
                    </a:extLst>
                  </a:tr>
                  <a:tr h="444049">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kern="1200" dirty="0" smtClean="0">
                                    <a:solidFill>
                                      <a:schemeClr val="dk1"/>
                                    </a:solidFill>
                                    <a:latin typeface="Cambria Math" panose="02040503050406030204" pitchFamily="18" charset="0"/>
                                    <a:ea typeface="+mn-ea"/>
                                    <a:cs typeface="+mn-cs"/>
                                  </a:rPr>
                                  <m:t>𝑝𝑟𝑖𝑛𝑡</m:t>
                                </m:r>
                                <m:r>
                                  <a:rPr lang="en-US" altLang="zh-CN" sz="1800" b="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S</m:t>
                                </m:r>
                                <m:r>
                                  <m:rPr>
                                    <m:nor/>
                                  </m:rPr>
                                  <a:rPr lang="en-US" altLang="zh-CN" sz="180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num</m:t>
                                </m:r>
                                <m:r>
                                  <m:rPr>
                                    <m:nor/>
                                  </m:rPr>
                                  <a:rPr lang="en-US" altLang="zh-CN" sz="1800" b="0" i="0" kern="1200" dirty="0" smtClean="0">
                                    <a:solidFill>
                                      <a:schemeClr val="dk1"/>
                                    </a:solidFill>
                                    <a:latin typeface="Cambria Math" panose="02040503050406030204" pitchFamily="18" charset="0"/>
                                    <a:ea typeface="+mn-ea"/>
                                    <a:cs typeface="+mn-cs"/>
                                  </a:rPr>
                                  <m:t>)</m:t>
                                </m:r>
                              </m:oMath>
                            </m:oMathPara>
                          </a14:m>
                          <a:endParaRPr lang="zh-CN" altLang="en-US" sz="1800" i="0"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0001"/>
                      </a:ext>
                    </a:extLst>
                  </a:tr>
                  <a:tr h="444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i="1" smtClean="0">
                                  <a:latin typeface="Cambria Math" panose="02040503050406030204" pitchFamily="18" charset="0"/>
                                </a:rPr>
                                <m:t>𝑆</m:t>
                              </m:r>
                              <m:r>
                                <a:rPr lang="en-US" altLang="zh-CN"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𝐿</m:t>
                                  </m:r>
                                </m:e>
                              </m:d>
                              <m:r>
                                <a:rPr lang="en-US" altLang="zh-CN" b="0" i="1" smtClean="0">
                                  <a:latin typeface="Cambria Math" panose="02040503050406030204" pitchFamily="18" charset="0"/>
                                  <a:ea typeface="Cambria Math" panose="02040503050406030204" pitchFamily="18" charset="0"/>
                                </a:rPr>
                                <m:t>     </m:t>
                              </m:r>
                            </m:oMath>
                          </a14:m>
                          <a:r>
                            <a:rPr lang="zh-CN" altLang="en-US"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1800" i="1" kern="1200" dirty="0" smtClean="0">
                                    <a:solidFill>
                                      <a:schemeClr val="dk1"/>
                                    </a:solidFill>
                                    <a:latin typeface="Cambria Math" panose="02040503050406030204" pitchFamily="18" charset="0"/>
                                    <a:ea typeface="+mn-ea"/>
                                    <a:cs typeface="+mn-cs"/>
                                  </a:rPr>
                                  <m:t>S</m:t>
                                </m:r>
                                <m:r>
                                  <m:rPr>
                                    <m:nor/>
                                  </m:rPr>
                                  <a:rPr lang="en-US" altLang="zh-CN" sz="180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num</m:t>
                                </m:r>
                                <m:r>
                                  <m:rPr>
                                    <m:nor/>
                                  </m:rPr>
                                  <a:rPr lang="en-US" altLang="zh-CN" sz="1800" b="0" i="0" kern="1200" dirty="0" smtClean="0">
                                    <a:solidFill>
                                      <a:schemeClr val="dk1"/>
                                    </a:solidFill>
                                    <a:latin typeface="Cambria Math" panose="02040503050406030204" pitchFamily="18" charset="0"/>
                                    <a:ea typeface="+mn-ea"/>
                                    <a:cs typeface="+mn-cs"/>
                                  </a:rPr>
                                  <m:t> </m:t>
                                </m:r>
                                <m:r>
                                  <m:rPr>
                                    <m:nor/>
                                  </m:rPr>
                                  <a:rPr lang="en-US" altLang="zh-CN" sz="1800" i="0" kern="1200" dirty="0" smtClean="0">
                                    <a:solidFill>
                                      <a:schemeClr val="dk1"/>
                                    </a:solidFill>
                                    <a:latin typeface="Cambria Math" panose="02040503050406030204" pitchFamily="18" charset="0"/>
                                    <a:ea typeface="+mn-ea"/>
                                    <a:cs typeface="+mn-cs"/>
                                  </a:rPr>
                                  <m:t>=</m:t>
                                </m:r>
                                <m:r>
                                  <m:rPr>
                                    <m:nor/>
                                  </m:rPr>
                                  <a:rPr lang="en-US" altLang="zh-CN" sz="1800" b="0" i="1" kern="1200" dirty="0" smtClean="0">
                                    <a:solidFill>
                                      <a:schemeClr val="dk1"/>
                                    </a:solidFill>
                                    <a:latin typeface="Cambria Math" panose="02040503050406030204" pitchFamily="18" charset="0"/>
                                    <a:ea typeface="+mn-ea"/>
                                    <a:cs typeface="+mn-cs"/>
                                  </a:rPr>
                                  <m:t> </m:t>
                                </m:r>
                                <m:r>
                                  <m:rPr>
                                    <m:nor/>
                                  </m:rPr>
                                  <a:rPr lang="en-US" altLang="zh-CN" sz="1800" i="1" kern="1200" dirty="0" smtClean="0">
                                    <a:solidFill>
                                      <a:schemeClr val="dk1"/>
                                    </a:solidFill>
                                    <a:latin typeface="Cambria Math" panose="02040503050406030204" pitchFamily="18" charset="0"/>
                                    <a:ea typeface="+mn-ea"/>
                                    <a:cs typeface="+mn-cs"/>
                                  </a:rPr>
                                  <m:t>L</m:t>
                                </m:r>
                                <m:r>
                                  <m:rPr>
                                    <m:nor/>
                                  </m:rPr>
                                  <a:rPr lang="en-US" altLang="zh-CN" sz="180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num</m:t>
                                </m:r>
                                <m:r>
                                  <m:rPr>
                                    <m:nor/>
                                  </m:rPr>
                                  <a:rPr lang="en-US" altLang="zh-CN" sz="1800" b="0" i="0" kern="1200" dirty="0" smtClean="0">
                                    <a:solidFill>
                                      <a:schemeClr val="dk1"/>
                                    </a:solidFill>
                                    <a:latin typeface="Cambria Math" panose="02040503050406030204" pitchFamily="18" charset="0"/>
                                    <a:ea typeface="+mn-ea"/>
                                    <a:cs typeface="+mn-cs"/>
                                  </a:rPr>
                                  <m:t> + 2</m:t>
                                </m:r>
                              </m:oMath>
                            </m:oMathPara>
                          </a14:m>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0002"/>
                      </a:ext>
                    </a:extLst>
                  </a:tr>
                  <a:tr h="444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𝑆</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1800" i="1" kern="1200" dirty="0" smtClean="0">
                                    <a:solidFill>
                                      <a:schemeClr val="dk1"/>
                                    </a:solidFill>
                                    <a:latin typeface="Cambria Math" panose="02040503050406030204" pitchFamily="18" charset="0"/>
                                    <a:ea typeface="+mn-ea"/>
                                    <a:cs typeface="+mn-cs"/>
                                  </a:rPr>
                                  <m:t>S</m:t>
                                </m:r>
                                <m:r>
                                  <m:rPr>
                                    <m:nor/>
                                  </m:rPr>
                                  <a:rPr lang="en-US" altLang="zh-CN" sz="180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num</m:t>
                                </m:r>
                                <m:r>
                                  <m:rPr>
                                    <m:nor/>
                                  </m:rPr>
                                  <a:rPr lang="en-US" altLang="zh-CN" sz="1800" b="0" i="0" kern="1200" dirty="0" smtClean="0">
                                    <a:solidFill>
                                      <a:schemeClr val="dk1"/>
                                    </a:solidFill>
                                    <a:latin typeface="Cambria Math" panose="02040503050406030204" pitchFamily="18" charset="0"/>
                                    <a:ea typeface="+mn-ea"/>
                                    <a:cs typeface="+mn-cs"/>
                                  </a:rPr>
                                  <m:t> </m:t>
                                </m:r>
                                <m:r>
                                  <m:rPr>
                                    <m:nor/>
                                  </m:rPr>
                                  <a:rPr lang="en-US" altLang="zh-CN" sz="1800" i="0" kern="1200" dirty="0" smtClean="0">
                                    <a:solidFill>
                                      <a:schemeClr val="dk1"/>
                                    </a:solidFill>
                                    <a:latin typeface="Cambria Math" panose="02040503050406030204" pitchFamily="18" charset="0"/>
                                    <a:ea typeface="+mn-ea"/>
                                    <a:cs typeface="+mn-cs"/>
                                  </a:rPr>
                                  <m:t>=</m:t>
                                </m:r>
                                <m:r>
                                  <m:rPr>
                                    <m:nor/>
                                  </m:rPr>
                                  <a:rPr lang="en-US" altLang="zh-CN" sz="1800" b="0" i="0" kern="1200" dirty="0" smtClean="0">
                                    <a:solidFill>
                                      <a:schemeClr val="dk1"/>
                                    </a:solidFill>
                                    <a:latin typeface="Cambria Math" panose="02040503050406030204" pitchFamily="18" charset="0"/>
                                    <a:ea typeface="+mn-ea"/>
                                    <a:cs typeface="+mn-cs"/>
                                  </a:rPr>
                                  <m:t>1</m:t>
                                </m:r>
                              </m:oMath>
                            </m:oMathPara>
                          </a14:m>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0003"/>
                      </a:ext>
                    </a:extLst>
                  </a:tr>
                  <a:tr h="444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𝐿</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1800" i="1" kern="1200" dirty="0" smtClean="0">
                                    <a:solidFill>
                                      <a:schemeClr val="dk1"/>
                                    </a:solidFill>
                                    <a:latin typeface="Cambria Math" panose="02040503050406030204" pitchFamily="18" charset="0"/>
                                    <a:ea typeface="+mn-ea"/>
                                    <a:cs typeface="+mn-cs"/>
                                  </a:rPr>
                                  <m:t>S</m:t>
                                </m:r>
                                <m:r>
                                  <m:rPr>
                                    <m:nor/>
                                  </m:rPr>
                                  <a:rPr lang="en-US" altLang="zh-CN" sz="180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num</m:t>
                                </m:r>
                                <m:r>
                                  <m:rPr>
                                    <m:nor/>
                                  </m:rPr>
                                  <a:rPr lang="en-US" altLang="zh-CN" sz="1800" b="0" i="1" kern="1200" dirty="0" smtClean="0">
                                    <a:solidFill>
                                      <a:schemeClr val="dk1"/>
                                    </a:solidFill>
                                    <a:latin typeface="Cambria Math" panose="02040503050406030204" pitchFamily="18" charset="0"/>
                                    <a:ea typeface="+mn-ea"/>
                                    <a:cs typeface="+mn-cs"/>
                                  </a:rPr>
                                  <m:t> </m:t>
                                </m:r>
                                <m:r>
                                  <m:rPr>
                                    <m:nor/>
                                  </m:rPr>
                                  <a:rPr lang="en-US" altLang="zh-CN" sz="1800" i="0" kern="1200" dirty="0" smtClean="0">
                                    <a:solidFill>
                                      <a:schemeClr val="dk1"/>
                                    </a:solidFill>
                                    <a:latin typeface="Cambria Math" panose="02040503050406030204" pitchFamily="18" charset="0"/>
                                    <a:ea typeface="+mn-ea"/>
                                    <a:cs typeface="+mn-cs"/>
                                  </a:rPr>
                                  <m:t>=</m:t>
                                </m:r>
                                <m:r>
                                  <m:rPr>
                                    <m:nor/>
                                  </m:rPr>
                                  <a:rPr lang="en-US" altLang="zh-CN" sz="1800" b="0" i="0" kern="1200" dirty="0" smtClean="0">
                                    <a:solidFill>
                                      <a:schemeClr val="dk1"/>
                                    </a:solidFill>
                                    <a:latin typeface="Cambria Math" panose="02040503050406030204" pitchFamily="18" charset="0"/>
                                    <a:ea typeface="+mn-ea"/>
                                    <a:cs typeface="+mn-cs"/>
                                  </a:rPr>
                                  <m:t> </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1</m:t>
                                    </m:r>
                                  </m:sub>
                                </m:sSub>
                                <m:r>
                                  <m:rPr>
                                    <m:nor/>
                                  </m:rPr>
                                  <a:rPr lang="en-US" altLang="zh-CN" sz="1800" i="1" kern="1200" dirty="0" smtClean="0">
                                    <a:solidFill>
                                      <a:schemeClr val="dk1"/>
                                    </a:solidFill>
                                    <a:latin typeface="Cambria Math" panose="02040503050406030204" pitchFamily="18" charset="0"/>
                                    <a:ea typeface="+mn-ea"/>
                                    <a:cs typeface="+mn-cs"/>
                                  </a:rPr>
                                  <m:t>.</m:t>
                                </m:r>
                                <m:r>
                                  <m:rPr>
                                    <m:nor/>
                                  </m:rPr>
                                  <a:rPr lang="en-US" altLang="zh-CN" sz="1800" i="1" kern="1200" dirty="0" smtClean="0">
                                    <a:solidFill>
                                      <a:schemeClr val="dk1"/>
                                    </a:solidFill>
                                    <a:latin typeface="Cambria Math" panose="02040503050406030204" pitchFamily="18" charset="0"/>
                                    <a:ea typeface="+mn-ea"/>
                                    <a:cs typeface="+mn-cs"/>
                                  </a:rPr>
                                  <m:t>num</m:t>
                                </m:r>
                                <m:r>
                                  <m:rPr>
                                    <m:nor/>
                                  </m:rPr>
                                  <a:rPr lang="en-US" altLang="zh-CN" sz="1800" b="0" i="0" kern="1200" dirty="0" smtClean="0">
                                    <a:solidFill>
                                      <a:schemeClr val="dk1"/>
                                    </a:solidFill>
                                    <a:latin typeface="Cambria Math" panose="02040503050406030204" pitchFamily="18" charset="0"/>
                                    <a:ea typeface="+mn-ea"/>
                                    <a:cs typeface="+mn-cs"/>
                                  </a:rPr>
                                  <m:t> + 3</m:t>
                                </m:r>
                              </m:oMath>
                            </m:oMathPara>
                          </a14:m>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0004"/>
                      </a:ext>
                    </a:extLst>
                  </a:tr>
                  <a:tr h="444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𝐿</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𝑛𝑢𝑚</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𝑛𝑢𝑚</m:t>
                                </m:r>
                              </m:oMath>
                            </m:oMathPara>
                          </a14:m>
                          <a:endParaRPr lang="zh-CN" altLang="en-US" dirty="0"/>
                        </a:p>
                      </a:txBody>
                      <a:tcPr/>
                    </a:tc>
                    <a:extLst>
                      <a:ext uri="{0D108BD9-81ED-4DB2-BD59-A6C34878D82A}">
                        <a16:rowId xmlns:a16="http://schemas.microsoft.com/office/drawing/2014/main" val="10005"/>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388805131"/>
                  </p:ext>
                </p:extLst>
              </p:nvPr>
            </p:nvGraphicFramePr>
            <p:xfrm>
              <a:off x="1560004" y="2348880"/>
              <a:ext cx="6096000" cy="2664294"/>
            </p:xfrm>
            <a:graphic>
              <a:graphicData uri="http://schemas.openxmlformats.org/drawingml/2006/table">
                <a:tbl>
                  <a:tblPr firstRow="1" bandRow="1">
                    <a:tableStyleId>{8A107856-5554-42FB-B03E-39F5DBC370BA}</a:tableStyleId>
                  </a:tblPr>
                  <a:tblGrid>
                    <a:gridCol w="2304256">
                      <a:extLst>
                        <a:ext uri="{9D8B030D-6E8A-4147-A177-3AD203B41FA5}">
                          <a16:colId xmlns:a16="http://schemas.microsoft.com/office/drawing/2014/main" xmlns:a14="http://schemas.microsoft.com/office/drawing/2010/main" xmlns="" val="20000"/>
                        </a:ext>
                      </a:extLst>
                    </a:gridCol>
                    <a:gridCol w="3791744">
                      <a:extLst>
                        <a:ext uri="{9D8B030D-6E8A-4147-A177-3AD203B41FA5}">
                          <a16:colId xmlns:a16="http://schemas.microsoft.com/office/drawing/2014/main" xmlns:a14="http://schemas.microsoft.com/office/drawing/2010/main" xmlns="" val="20001"/>
                        </a:ext>
                      </a:extLst>
                    </a:gridCol>
                  </a:tblGrid>
                  <a:tr h="444049">
                    <a:tc>
                      <a:txBody>
                        <a:bodyPr/>
                        <a:lstStyle/>
                        <a:p>
                          <a:pPr algn="ctr"/>
                          <a:r>
                            <a:rPr lang="zh-CN" altLang="en-US" dirty="0"/>
                            <a:t>产生式</a:t>
                          </a:r>
                        </a:p>
                      </a:txBody>
                      <a:tcPr/>
                    </a:tc>
                    <a:tc>
                      <a:txBody>
                        <a:bodyPr/>
                        <a:lstStyle/>
                        <a:p>
                          <a:pPr algn="ctr"/>
                          <a:r>
                            <a:rPr lang="zh-CN" altLang="en-US" dirty="0"/>
                            <a:t>语义动作</a:t>
                          </a:r>
                        </a:p>
                      </a:txBody>
                      <a:tcPr/>
                    </a:tc>
                    <a:extLst>
                      <a:ext uri="{0D108BD9-81ED-4DB2-BD59-A6C34878D82A}">
                        <a16:rowId xmlns:a16="http://schemas.microsoft.com/office/drawing/2014/main" xmlns:a14="http://schemas.microsoft.com/office/drawing/2010/main" xmlns="" val="10000"/>
                      </a:ext>
                    </a:extLst>
                  </a:tr>
                  <a:tr h="444049">
                    <a:tc>
                      <a:txBody>
                        <a:bodyPr/>
                        <a:lstStyle/>
                        <a:p>
                          <a:endParaRPr lang="zh-CN"/>
                        </a:p>
                      </a:txBody>
                      <a:tcPr>
                        <a:blipFill rotWithShape="0">
                          <a:blip r:embed="rId2"/>
                          <a:stretch>
                            <a:fillRect l="-265" t="-109589" r="-165344" b="-402740"/>
                          </a:stretch>
                        </a:blipFill>
                      </a:tcPr>
                    </a:tc>
                    <a:tc>
                      <a:txBody>
                        <a:bodyPr/>
                        <a:lstStyle/>
                        <a:p>
                          <a:endParaRPr lang="zh-CN"/>
                        </a:p>
                      </a:txBody>
                      <a:tcPr>
                        <a:blipFill rotWithShape="0">
                          <a:blip r:embed="rId2"/>
                          <a:stretch>
                            <a:fillRect l="-60835" t="-109589" r="-321" b="-402740"/>
                          </a:stretch>
                        </a:blipFill>
                      </a:tcPr>
                    </a:tc>
                    <a:extLst>
                      <a:ext uri="{0D108BD9-81ED-4DB2-BD59-A6C34878D82A}">
                        <a16:rowId xmlns:a16="http://schemas.microsoft.com/office/drawing/2014/main" xmlns:a14="http://schemas.microsoft.com/office/drawing/2010/main" xmlns="" val="10001"/>
                      </a:ext>
                    </a:extLst>
                  </a:tr>
                  <a:tr h="444049">
                    <a:tc>
                      <a:txBody>
                        <a:bodyPr/>
                        <a:lstStyle/>
                        <a:p>
                          <a:endParaRPr lang="zh-CN"/>
                        </a:p>
                      </a:txBody>
                      <a:tcPr>
                        <a:blipFill rotWithShape="0">
                          <a:blip r:embed="rId2"/>
                          <a:stretch>
                            <a:fillRect l="-265" t="-209589" r="-165344" b="-302740"/>
                          </a:stretch>
                        </a:blipFill>
                      </a:tcPr>
                    </a:tc>
                    <a:tc>
                      <a:txBody>
                        <a:bodyPr/>
                        <a:lstStyle/>
                        <a:p>
                          <a:endParaRPr lang="zh-CN"/>
                        </a:p>
                      </a:txBody>
                      <a:tcPr>
                        <a:blipFill rotWithShape="0">
                          <a:blip r:embed="rId2"/>
                          <a:stretch>
                            <a:fillRect l="-60835" t="-209589" r="-321" b="-302740"/>
                          </a:stretch>
                        </a:blipFill>
                      </a:tcPr>
                    </a:tc>
                    <a:extLst>
                      <a:ext uri="{0D108BD9-81ED-4DB2-BD59-A6C34878D82A}">
                        <a16:rowId xmlns:a16="http://schemas.microsoft.com/office/drawing/2014/main" xmlns:a14="http://schemas.microsoft.com/office/drawing/2010/main" xmlns="" val="10002"/>
                      </a:ext>
                    </a:extLst>
                  </a:tr>
                  <a:tr h="444049">
                    <a:tc>
                      <a:txBody>
                        <a:bodyPr/>
                        <a:lstStyle/>
                        <a:p>
                          <a:endParaRPr lang="zh-CN"/>
                        </a:p>
                      </a:txBody>
                      <a:tcPr>
                        <a:blipFill rotWithShape="0">
                          <a:blip r:embed="rId2"/>
                          <a:stretch>
                            <a:fillRect l="-265" t="-309589" r="-165344" b="-202740"/>
                          </a:stretch>
                        </a:blipFill>
                      </a:tcPr>
                    </a:tc>
                    <a:tc>
                      <a:txBody>
                        <a:bodyPr/>
                        <a:lstStyle/>
                        <a:p>
                          <a:endParaRPr lang="zh-CN"/>
                        </a:p>
                      </a:txBody>
                      <a:tcPr>
                        <a:blipFill rotWithShape="0">
                          <a:blip r:embed="rId2"/>
                          <a:stretch>
                            <a:fillRect l="-60835" t="-309589" r="-321" b="-202740"/>
                          </a:stretch>
                        </a:blipFill>
                      </a:tcPr>
                    </a:tc>
                    <a:extLst>
                      <a:ext uri="{0D108BD9-81ED-4DB2-BD59-A6C34878D82A}">
                        <a16:rowId xmlns:a16="http://schemas.microsoft.com/office/drawing/2014/main" xmlns:a14="http://schemas.microsoft.com/office/drawing/2010/main" xmlns="" val="10003"/>
                      </a:ext>
                    </a:extLst>
                  </a:tr>
                  <a:tr h="444049">
                    <a:tc>
                      <a:txBody>
                        <a:bodyPr/>
                        <a:lstStyle/>
                        <a:p>
                          <a:endParaRPr lang="zh-CN"/>
                        </a:p>
                      </a:txBody>
                      <a:tcPr>
                        <a:blipFill rotWithShape="0">
                          <a:blip r:embed="rId2"/>
                          <a:stretch>
                            <a:fillRect l="-265" t="-409589" r="-165344" b="-102740"/>
                          </a:stretch>
                        </a:blipFill>
                      </a:tcPr>
                    </a:tc>
                    <a:tc>
                      <a:txBody>
                        <a:bodyPr/>
                        <a:lstStyle/>
                        <a:p>
                          <a:endParaRPr lang="zh-CN"/>
                        </a:p>
                      </a:txBody>
                      <a:tcPr>
                        <a:blipFill rotWithShape="0">
                          <a:blip r:embed="rId2"/>
                          <a:stretch>
                            <a:fillRect l="-60835" t="-409589" r="-321" b="-102740"/>
                          </a:stretch>
                        </a:blipFill>
                      </a:tcPr>
                    </a:tc>
                    <a:extLst>
                      <a:ext uri="{0D108BD9-81ED-4DB2-BD59-A6C34878D82A}">
                        <a16:rowId xmlns:a16="http://schemas.microsoft.com/office/drawing/2014/main" xmlns:a14="http://schemas.microsoft.com/office/drawing/2010/main" xmlns="" val="10004"/>
                      </a:ext>
                    </a:extLst>
                  </a:tr>
                  <a:tr h="444049">
                    <a:tc>
                      <a:txBody>
                        <a:bodyPr/>
                        <a:lstStyle/>
                        <a:p>
                          <a:endParaRPr lang="zh-CN"/>
                        </a:p>
                      </a:txBody>
                      <a:tcPr>
                        <a:blipFill rotWithShape="0">
                          <a:blip r:embed="rId2"/>
                          <a:stretch>
                            <a:fillRect l="-265" t="-509589" r="-165344" b="-2740"/>
                          </a:stretch>
                        </a:blipFill>
                      </a:tcPr>
                    </a:tc>
                    <a:tc>
                      <a:txBody>
                        <a:bodyPr/>
                        <a:lstStyle/>
                        <a:p>
                          <a:endParaRPr lang="zh-CN"/>
                        </a:p>
                      </a:txBody>
                      <a:tcPr>
                        <a:blipFill rotWithShape="0">
                          <a:blip r:embed="rId2"/>
                          <a:stretch>
                            <a:fillRect l="-60835" t="-509589" r="-321" b="-2740"/>
                          </a:stretch>
                        </a:blipFill>
                      </a:tcPr>
                    </a:tc>
                    <a:extLst>
                      <a:ext uri="{0D108BD9-81ED-4DB2-BD59-A6C34878D82A}">
                        <a16:rowId xmlns:a16="http://schemas.microsoft.com/office/drawing/2014/main" xmlns:a14="http://schemas.microsoft.com/office/drawing/2010/main" xmlns="" val="10005"/>
                      </a:ext>
                    </a:extLst>
                  </a:tr>
                </a:tbl>
              </a:graphicData>
            </a:graphic>
          </p:graphicFrame>
        </mc:Fallback>
      </mc:AlternateContent>
    </p:spTree>
    <p:extLst>
      <p:ext uri="{BB962C8B-B14F-4D97-AF65-F5344CB8AC3E}">
        <p14:creationId xmlns:p14="http://schemas.microsoft.com/office/powerpoint/2010/main" val="67442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323528" y="1412776"/>
            <a:ext cx="8568952" cy="5137150"/>
          </a:xfrm>
          <a:solidFill>
            <a:schemeClr val="bg1"/>
          </a:solidFill>
          <a:ln w="28575">
            <a:solidFill>
              <a:srgbClr val="9999FF"/>
            </a:solidFill>
          </a:ln>
        </p:spPr>
        <p:txBody>
          <a:bodyPr/>
          <a:lstStyle/>
          <a:p>
            <a:pPr eaLnBrk="1" hangingPunct="1">
              <a:lnSpc>
                <a:spcPct val="150000"/>
              </a:lnSpc>
            </a:pPr>
            <a:r>
              <a:rPr lang="zh-CN" altLang="en-US" dirty="0"/>
              <a:t>文法</a:t>
            </a:r>
            <a:r>
              <a:rPr lang="en-US" altLang="zh-CN" dirty="0"/>
              <a:t>G(E)</a:t>
            </a:r>
            <a:r>
              <a:rPr lang="zh-CN" altLang="en-US" dirty="0"/>
              <a:t>及其语法制导翻译如下：</a:t>
            </a: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endParaRPr lang="en-US" altLang="zh-CN" dirty="0"/>
          </a:p>
          <a:p>
            <a:pPr eaLnBrk="1" hangingPunct="1">
              <a:lnSpc>
                <a:spcPct val="150000"/>
              </a:lnSpc>
            </a:pPr>
            <a:r>
              <a:rPr lang="zh-CN" altLang="en-US" dirty="0"/>
              <a:t>若输入为</a:t>
            </a:r>
            <a:r>
              <a:rPr lang="en-US" altLang="zh-CN" dirty="0"/>
              <a:t>3^5#4</a:t>
            </a:r>
            <a:r>
              <a:rPr lang="zh-CN" altLang="en-US" dirty="0"/>
              <a:t>，且采用自底向上的分析方法，请给出输出。</a:t>
            </a:r>
            <a:endParaRPr lang="en-US" altLang="zh-CN" dirty="0"/>
          </a:p>
          <a:p>
            <a:pPr eaLnBrk="1" hangingPunct="1">
              <a:lnSpc>
                <a:spcPct val="150000"/>
              </a:lnSpc>
            </a:pPr>
            <a:endParaRPr lang="en-US" altLang="zh-CN"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575230078"/>
                  </p:ext>
                </p:extLst>
              </p:nvPr>
            </p:nvGraphicFramePr>
            <p:xfrm>
              <a:off x="1560004" y="2204864"/>
              <a:ext cx="6096000" cy="2857808"/>
            </p:xfrm>
            <a:graphic>
              <a:graphicData uri="http://schemas.openxmlformats.org/drawingml/2006/table">
                <a:tbl>
                  <a:tblPr firstRow="1" bandRow="1">
                    <a:tableStyleId>{8A107856-5554-42FB-B03E-39F5DBC370BA}</a:tableStyleId>
                  </a:tblPr>
                  <a:tblGrid>
                    <a:gridCol w="2376264">
                      <a:extLst>
                        <a:ext uri="{9D8B030D-6E8A-4147-A177-3AD203B41FA5}">
                          <a16:colId xmlns:a16="http://schemas.microsoft.com/office/drawing/2014/main" val="20000"/>
                        </a:ext>
                      </a:extLst>
                    </a:gridCol>
                    <a:gridCol w="3719736">
                      <a:extLst>
                        <a:ext uri="{9D8B030D-6E8A-4147-A177-3AD203B41FA5}">
                          <a16:colId xmlns:a16="http://schemas.microsoft.com/office/drawing/2014/main" val="20001"/>
                        </a:ext>
                      </a:extLst>
                    </a:gridCol>
                  </a:tblGrid>
                  <a:tr h="442930">
                    <a:tc>
                      <a:txBody>
                        <a:bodyPr/>
                        <a:lstStyle/>
                        <a:p>
                          <a:pPr algn="ctr"/>
                          <a:r>
                            <a:rPr lang="zh-CN" altLang="en-US" dirty="0"/>
                            <a:t>产生式</a:t>
                          </a:r>
                        </a:p>
                      </a:txBody>
                      <a:tcPr/>
                    </a:tc>
                    <a:tc>
                      <a:txBody>
                        <a:bodyPr/>
                        <a:lstStyle/>
                        <a:p>
                          <a:pPr algn="ctr"/>
                          <a:r>
                            <a:rPr lang="zh-CN" altLang="en-US" dirty="0"/>
                            <a:t>语义动作</a:t>
                          </a:r>
                        </a:p>
                      </a:txBody>
                      <a:tcPr/>
                    </a:tc>
                    <a:extLst>
                      <a:ext uri="{0D108BD9-81ED-4DB2-BD59-A6C34878D82A}">
                        <a16:rowId xmlns:a16="http://schemas.microsoft.com/office/drawing/2014/main" val="10000"/>
                      </a:ext>
                    </a:extLst>
                  </a:tr>
                  <a:tr h="764509">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𝐸</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m:rPr>
                                    <m:nor/>
                                  </m:rPr>
                                  <a:rPr lang="en-US" altLang="zh-CN" b="0" i="0" smtClean="0">
                                    <a:latin typeface="Cambria Math" panose="02040503050406030204" pitchFamily="18" charset="0"/>
                                  </a:rPr>
                                  <m:t> </m:t>
                                </m:r>
                                <m:r>
                                  <m:rPr>
                                    <m:nor/>
                                  </m:rPr>
                                  <a:rPr lang="en-US" altLang="zh-CN" sz="1800" i="0" kern="1200" dirty="0" smtClean="0">
                                    <a:solidFill>
                                      <a:schemeClr val="dk1"/>
                                    </a:solidFill>
                                    <a:latin typeface="Cambria Math" panose="02040503050406030204" pitchFamily="18" charset="0"/>
                                    <a:ea typeface="+mn-ea"/>
                                    <a:cs typeface="+mn-cs"/>
                                  </a:rPr>
                                  <m:t>=</m:t>
                                </m:r>
                                <m:r>
                                  <m:rPr>
                                    <m:nor/>
                                  </m:rPr>
                                  <a:rPr lang="en-US" altLang="zh-CN" sz="1800" b="0" i="0" kern="1200" dirty="0" smtClean="0">
                                    <a:solidFill>
                                      <a:schemeClr val="dk1"/>
                                    </a:solidFill>
                                    <a:latin typeface="Cambria Math" panose="02040503050406030204" pitchFamily="18" charset="0"/>
                                    <a:ea typeface="+mn-ea"/>
                                    <a:cs typeface="+mn-cs"/>
                                  </a:rPr>
                                  <m:t> </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m:rPr>
                                    <m:nor/>
                                  </m:rPr>
                                  <a:rPr lang="en-US" altLang="zh-CN" sz="1800" i="1" kern="1200" dirty="0" smtClean="0">
                                    <a:solidFill>
                                      <a:schemeClr val="dk1"/>
                                    </a:solidFill>
                                    <a:latin typeface="Cambria Math" panose="02040503050406030204" pitchFamily="18" charset="0"/>
                                    <a:ea typeface="+mn-ea"/>
                                    <a:cs typeface="+mn-cs"/>
                                  </a:rPr>
                                  <m:t>.</m:t>
                                </m:r>
                                <m:r>
                                  <a:rPr lang="en-US" altLang="zh-CN" b="0" i="1" smtClean="0">
                                    <a:latin typeface="Cambria Math" panose="02040503050406030204" pitchFamily="18" charset="0"/>
                                  </a:rPr>
                                  <m:t>𝑣𝑎𝑙</m:t>
                                </m:r>
                                <m:r>
                                  <m:rPr>
                                    <m:nor/>
                                  </m:rPr>
                                  <a:rPr lang="en-US" altLang="zh-CN" b="0" i="0" smtClean="0">
                                    <a:latin typeface="Cambria Math" panose="02040503050406030204" pitchFamily="18" charset="0"/>
                                  </a:rPr>
                                  <m:t> </m:t>
                                </m:r>
                                <m:r>
                                  <m:rPr>
                                    <m:nor/>
                                  </m:rPr>
                                  <a:rPr lang="en-US" altLang="zh-CN" sz="1800" b="0" i="0" kern="1200" dirty="0" smtClean="0">
                                    <a:solidFill>
                                      <a:schemeClr val="dk1"/>
                                    </a:solidFill>
                                    <a:latin typeface="Cambria Math" panose="02040503050406030204" pitchFamily="18" charset="0"/>
                                    <a:ea typeface="+mn-ea"/>
                                    <a:cs typeface="+mn-cs"/>
                                  </a:rPr>
                                  <m:t>∗ </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oMath>
                            </m:oMathPara>
                          </a14:m>
                          <a:endParaRPr lang="zh-CN" altLang="en-US" dirty="0"/>
                        </a:p>
                        <a:p>
                          <a:pPr algn="ctr"/>
                          <a14:m>
                            <m:oMathPara xmlns:m="http://schemas.openxmlformats.org/officeDocument/2006/math">
                              <m:oMathParaPr>
                                <m:jc m:val="centerGroup"/>
                              </m:oMathParaPr>
                              <m:oMath xmlns:m="http://schemas.openxmlformats.org/officeDocument/2006/math">
                                <m:r>
                                  <a:rPr lang="en-US" altLang="zh-CN" sz="1800" b="0" i="1" kern="1200" dirty="0" smtClean="0">
                                    <a:solidFill>
                                      <a:schemeClr val="dk1"/>
                                    </a:solidFill>
                                    <a:latin typeface="Cambria Math" panose="02040503050406030204" pitchFamily="18" charset="0"/>
                                    <a:ea typeface="+mn-ea"/>
                                    <a:cs typeface="+mn-cs"/>
                                  </a:rPr>
                                  <m:t>𝑝𝑟𝑖𝑛𝑡</m:t>
                                </m:r>
                                <m:r>
                                  <a:rPr lang="en-US" altLang="zh-CN" sz="1800" b="0" i="1" kern="1200" dirty="0" smtClean="0">
                                    <a:solidFill>
                                      <a:schemeClr val="dk1"/>
                                    </a:solidFill>
                                    <a:latin typeface="Cambria Math" panose="02040503050406030204" pitchFamily="18" charset="0"/>
                                    <a:ea typeface="+mn-ea"/>
                                    <a:cs typeface="+mn-cs"/>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m:rPr>
                                    <m:nor/>
                                  </m:rPr>
                                  <a:rPr lang="en-US" altLang="zh-CN" sz="1800" b="0" i="0" kern="1200" dirty="0" smtClean="0">
                                    <a:solidFill>
                                      <a:schemeClr val="dk1"/>
                                    </a:solidFill>
                                    <a:latin typeface="Cambria Math" panose="02040503050406030204" pitchFamily="18" charset="0"/>
                                    <a:ea typeface="+mn-ea"/>
                                    <a:cs typeface="+mn-cs"/>
                                  </a:rPr>
                                  <m:t>)</m:t>
                                </m:r>
                              </m:oMath>
                            </m:oMathPara>
                          </a14:m>
                          <a:endParaRPr lang="zh-CN" altLang="en-US" sz="1800" i="0"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0001"/>
                      </a:ext>
                    </a:extLst>
                  </a:tr>
                  <a:tr h="7645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𝐸</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oMath>
                            </m:oMathPara>
                          </a14:m>
                          <a:endParaRPr lang="zh-CN" altLang="en-US" dirty="0"/>
                        </a:p>
                        <a:p>
                          <a:pPr algn="ctr"/>
                          <a14:m>
                            <m:oMathPara xmlns:m="http://schemas.openxmlformats.org/officeDocument/2006/math">
                              <m:oMathParaPr>
                                <m:jc m:val="centerGroup"/>
                              </m:oMathParaPr>
                              <m:oMath xmlns:m="http://schemas.openxmlformats.org/officeDocument/2006/math">
                                <m:r>
                                  <a:rPr lang="en-US" altLang="zh-CN" sz="1800" b="0" i="1" kern="1200" dirty="0" smtClean="0">
                                    <a:solidFill>
                                      <a:schemeClr val="dk1"/>
                                    </a:solidFill>
                                    <a:latin typeface="Cambria Math" panose="02040503050406030204" pitchFamily="18" charset="0"/>
                                    <a:ea typeface="+mn-ea"/>
                                    <a:cs typeface="+mn-cs"/>
                                  </a:rPr>
                                  <m:t>𝑝𝑟𝑖𝑛𝑡</m:t>
                                </m:r>
                                <m:r>
                                  <a:rPr lang="en-US" altLang="zh-CN" sz="1800" b="0" i="1" kern="1200" dirty="0" smtClean="0">
                                    <a:solidFill>
                                      <a:schemeClr val="dk1"/>
                                    </a:solidFill>
                                    <a:latin typeface="Cambria Math" panose="02040503050406030204" pitchFamily="18" charset="0"/>
                                    <a:ea typeface="+mn-ea"/>
                                    <a:cs typeface="+mn-cs"/>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m:rPr>
                                    <m:nor/>
                                  </m:rPr>
                                  <a:rPr lang="en-US" altLang="zh-CN" sz="1800" b="0" i="0" kern="1200" dirty="0" smtClean="0">
                                    <a:solidFill>
                                      <a:schemeClr val="dk1"/>
                                    </a:solidFill>
                                    <a:latin typeface="Cambria Math" panose="02040503050406030204" pitchFamily="18" charset="0"/>
                                    <a:ea typeface="+mn-ea"/>
                                    <a:cs typeface="+mn-cs"/>
                                  </a:rPr>
                                  <m:t>)</m:t>
                                </m:r>
                              </m:oMath>
                            </m:oMathPara>
                          </a14:m>
                          <a:endParaRPr lang="zh-CN" altLang="en-US" sz="1800" i="0"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0002"/>
                      </a:ext>
                    </a:extLst>
                  </a:tr>
                  <a:tr h="4429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𝑇</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m:rPr>
                                    <m:nor/>
                                  </m:rPr>
                                  <a:rPr lang="en-US" altLang="zh-CN" b="0" i="0" smtClean="0">
                                    <a:latin typeface="Cambria Math" panose="02040503050406030204" pitchFamily="18" charset="0"/>
                                  </a:rPr>
                                  <m:t> </m:t>
                                </m:r>
                                <m:r>
                                  <m:rPr>
                                    <m:nor/>
                                  </m:rPr>
                                  <a:rPr lang="en-US" altLang="zh-CN" sz="1800" i="0" kern="1200" dirty="0" smtClean="0">
                                    <a:solidFill>
                                      <a:schemeClr val="dk1"/>
                                    </a:solidFill>
                                    <a:latin typeface="Cambria Math" panose="02040503050406030204" pitchFamily="18" charset="0"/>
                                    <a:ea typeface="+mn-ea"/>
                                    <a:cs typeface="+mn-cs"/>
                                  </a:rPr>
                                  <m:t>=</m:t>
                                </m:r>
                                <m:r>
                                  <m:rPr>
                                    <m:nor/>
                                  </m:rPr>
                                  <a:rPr lang="en-US" altLang="zh-CN" sz="1800" b="0" i="0" kern="1200" dirty="0" smtClean="0">
                                    <a:solidFill>
                                      <a:schemeClr val="dk1"/>
                                    </a:solidFill>
                                    <a:latin typeface="Cambria Math" panose="02040503050406030204" pitchFamily="18" charset="0"/>
                                    <a:ea typeface="+mn-ea"/>
                                    <a:cs typeface="+mn-cs"/>
                                  </a:rPr>
                                  <m:t> </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1</m:t>
                                    </m:r>
                                  </m:sub>
                                </m:sSub>
                                <m:r>
                                  <m:rPr>
                                    <m:nor/>
                                  </m:rPr>
                                  <a:rPr lang="en-US" altLang="zh-CN" sz="1800" i="1" kern="1200" dirty="0" smtClean="0">
                                    <a:solidFill>
                                      <a:schemeClr val="dk1"/>
                                    </a:solidFill>
                                    <a:latin typeface="Cambria Math" panose="02040503050406030204" pitchFamily="18" charset="0"/>
                                    <a:ea typeface="+mn-ea"/>
                                    <a:cs typeface="+mn-cs"/>
                                  </a:rPr>
                                  <m:t>.</m:t>
                                </m:r>
                                <m:r>
                                  <a:rPr lang="en-US" altLang="zh-CN" b="0" i="1" smtClean="0">
                                    <a:latin typeface="Cambria Math" panose="02040503050406030204" pitchFamily="18" charset="0"/>
                                  </a:rPr>
                                  <m:t>𝑣𝑎𝑙</m:t>
                                </m:r>
                                <m:r>
                                  <m:rPr>
                                    <m:nor/>
                                  </m:rPr>
                                  <a:rPr lang="en-US" altLang="zh-CN" b="0" i="0" smtClean="0">
                                    <a:latin typeface="Cambria Math" panose="02040503050406030204" pitchFamily="18" charset="0"/>
                                  </a:rPr>
                                  <m:t> </m:t>
                                </m:r>
                                <m:r>
                                  <m:rPr>
                                    <m:nor/>
                                  </m:rPr>
                                  <a:rPr lang="en-US" altLang="zh-CN" sz="1800" b="0" i="0" kern="1200" dirty="0" smtClean="0">
                                    <a:solidFill>
                                      <a:schemeClr val="dk1"/>
                                    </a:solidFill>
                                    <a:latin typeface="Cambria Math" panose="02040503050406030204" pitchFamily="18" charset="0"/>
                                    <a:ea typeface="+mn-ea"/>
                                    <a:cs typeface="+mn-cs"/>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oMath>
                            </m:oMathPara>
                          </a14:m>
                          <a:endParaRPr lang="zh-CN" altLang="en-US" dirty="0"/>
                        </a:p>
                      </a:txBody>
                      <a:tcPr/>
                    </a:tc>
                    <a:extLst>
                      <a:ext uri="{0D108BD9-81ED-4DB2-BD59-A6C34878D82A}">
                        <a16:rowId xmlns:a16="http://schemas.microsoft.com/office/drawing/2014/main" val="10003"/>
                      </a:ext>
                    </a:extLst>
                  </a:tr>
                  <a:tr h="4429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oMath>
                            </m:oMathPara>
                          </a14:m>
                          <a:endParaRPr lang="zh-CN" alt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575230078"/>
                  </p:ext>
                </p:extLst>
              </p:nvPr>
            </p:nvGraphicFramePr>
            <p:xfrm>
              <a:off x="1560004" y="2204864"/>
              <a:ext cx="6096000" cy="2857808"/>
            </p:xfrm>
            <a:graphic>
              <a:graphicData uri="http://schemas.openxmlformats.org/drawingml/2006/table">
                <a:tbl>
                  <a:tblPr firstRow="1" bandRow="1">
                    <a:tableStyleId>{8A107856-5554-42FB-B03E-39F5DBC370BA}</a:tableStyleId>
                  </a:tblPr>
                  <a:tblGrid>
                    <a:gridCol w="2376264">
                      <a:extLst>
                        <a:ext uri="{9D8B030D-6E8A-4147-A177-3AD203B41FA5}">
                          <a16:colId xmlns:a16="http://schemas.microsoft.com/office/drawing/2014/main" xmlns:a14="http://schemas.microsoft.com/office/drawing/2010/main" xmlns="" val="20000"/>
                        </a:ext>
                      </a:extLst>
                    </a:gridCol>
                    <a:gridCol w="3719736">
                      <a:extLst>
                        <a:ext uri="{9D8B030D-6E8A-4147-A177-3AD203B41FA5}">
                          <a16:colId xmlns:a16="http://schemas.microsoft.com/office/drawing/2014/main" xmlns:a14="http://schemas.microsoft.com/office/drawing/2010/main" xmlns="" val="20001"/>
                        </a:ext>
                      </a:extLst>
                    </a:gridCol>
                  </a:tblGrid>
                  <a:tr h="442930">
                    <a:tc>
                      <a:txBody>
                        <a:bodyPr/>
                        <a:lstStyle/>
                        <a:p>
                          <a:pPr algn="ctr"/>
                          <a:r>
                            <a:rPr lang="zh-CN" altLang="en-US" dirty="0"/>
                            <a:t>产生式</a:t>
                          </a:r>
                        </a:p>
                      </a:txBody>
                      <a:tcPr/>
                    </a:tc>
                    <a:tc>
                      <a:txBody>
                        <a:bodyPr/>
                        <a:lstStyle/>
                        <a:p>
                          <a:pPr algn="ctr"/>
                          <a:r>
                            <a:rPr lang="zh-CN" altLang="en-US" dirty="0"/>
                            <a:t>语义动作</a:t>
                          </a:r>
                        </a:p>
                      </a:txBody>
                      <a:tcPr/>
                    </a:tc>
                    <a:extLst>
                      <a:ext uri="{0D108BD9-81ED-4DB2-BD59-A6C34878D82A}">
                        <a16:rowId xmlns:a16="http://schemas.microsoft.com/office/drawing/2014/main" xmlns:a14="http://schemas.microsoft.com/office/drawing/2010/main" xmlns="" val="10000"/>
                      </a:ext>
                    </a:extLst>
                  </a:tr>
                  <a:tr h="764509">
                    <a:tc>
                      <a:txBody>
                        <a:bodyPr/>
                        <a:lstStyle/>
                        <a:p>
                          <a:endParaRPr lang="zh-CN"/>
                        </a:p>
                      </a:txBody>
                      <a:tcPr>
                        <a:blipFill rotWithShape="0">
                          <a:blip r:embed="rId2"/>
                          <a:stretch>
                            <a:fillRect l="-256" t="-63492" r="-157179" b="-216667"/>
                          </a:stretch>
                        </a:blipFill>
                      </a:tcPr>
                    </a:tc>
                    <a:tc>
                      <a:txBody>
                        <a:bodyPr/>
                        <a:lstStyle/>
                        <a:p>
                          <a:endParaRPr lang="zh-CN"/>
                        </a:p>
                      </a:txBody>
                      <a:tcPr>
                        <a:blipFill rotWithShape="0">
                          <a:blip r:embed="rId2"/>
                          <a:stretch>
                            <a:fillRect l="-63993" t="-63492" r="-327" b="-216667"/>
                          </a:stretch>
                        </a:blipFill>
                      </a:tcPr>
                    </a:tc>
                    <a:extLst>
                      <a:ext uri="{0D108BD9-81ED-4DB2-BD59-A6C34878D82A}">
                        <a16:rowId xmlns:a16="http://schemas.microsoft.com/office/drawing/2014/main" xmlns:a14="http://schemas.microsoft.com/office/drawing/2010/main" xmlns="" val="10001"/>
                      </a:ext>
                    </a:extLst>
                  </a:tr>
                  <a:tr h="764509">
                    <a:tc>
                      <a:txBody>
                        <a:bodyPr/>
                        <a:lstStyle/>
                        <a:p>
                          <a:endParaRPr lang="zh-CN"/>
                        </a:p>
                      </a:txBody>
                      <a:tcPr>
                        <a:blipFill rotWithShape="0">
                          <a:blip r:embed="rId2"/>
                          <a:stretch>
                            <a:fillRect l="-256" t="-164800" r="-157179" b="-118400"/>
                          </a:stretch>
                        </a:blipFill>
                      </a:tcPr>
                    </a:tc>
                    <a:tc>
                      <a:txBody>
                        <a:bodyPr/>
                        <a:lstStyle/>
                        <a:p>
                          <a:endParaRPr lang="zh-CN"/>
                        </a:p>
                      </a:txBody>
                      <a:tcPr>
                        <a:blipFill rotWithShape="0">
                          <a:blip r:embed="rId2"/>
                          <a:stretch>
                            <a:fillRect l="-63993" t="-164800" r="-327" b="-118400"/>
                          </a:stretch>
                        </a:blipFill>
                      </a:tcPr>
                    </a:tc>
                    <a:extLst>
                      <a:ext uri="{0D108BD9-81ED-4DB2-BD59-A6C34878D82A}">
                        <a16:rowId xmlns:a16="http://schemas.microsoft.com/office/drawing/2014/main" xmlns:a14="http://schemas.microsoft.com/office/drawing/2010/main" xmlns="" val="10002"/>
                      </a:ext>
                    </a:extLst>
                  </a:tr>
                  <a:tr h="442930">
                    <a:tc>
                      <a:txBody>
                        <a:bodyPr/>
                        <a:lstStyle/>
                        <a:p>
                          <a:endParaRPr lang="zh-CN"/>
                        </a:p>
                      </a:txBody>
                      <a:tcPr>
                        <a:blipFill rotWithShape="0">
                          <a:blip r:embed="rId2"/>
                          <a:stretch>
                            <a:fillRect l="-256" t="-453425" r="-157179" b="-102740"/>
                          </a:stretch>
                        </a:blipFill>
                      </a:tcPr>
                    </a:tc>
                    <a:tc>
                      <a:txBody>
                        <a:bodyPr/>
                        <a:lstStyle/>
                        <a:p>
                          <a:endParaRPr lang="zh-CN"/>
                        </a:p>
                      </a:txBody>
                      <a:tcPr>
                        <a:blipFill rotWithShape="0">
                          <a:blip r:embed="rId2"/>
                          <a:stretch>
                            <a:fillRect l="-63993" t="-453425" r="-327" b="-102740"/>
                          </a:stretch>
                        </a:blipFill>
                      </a:tcPr>
                    </a:tc>
                    <a:extLst>
                      <a:ext uri="{0D108BD9-81ED-4DB2-BD59-A6C34878D82A}">
                        <a16:rowId xmlns:a16="http://schemas.microsoft.com/office/drawing/2014/main" xmlns:a14="http://schemas.microsoft.com/office/drawing/2010/main" xmlns="" val="10003"/>
                      </a:ext>
                    </a:extLst>
                  </a:tr>
                  <a:tr h="442930">
                    <a:tc>
                      <a:txBody>
                        <a:bodyPr/>
                        <a:lstStyle/>
                        <a:p>
                          <a:endParaRPr lang="zh-CN"/>
                        </a:p>
                      </a:txBody>
                      <a:tcPr>
                        <a:blipFill rotWithShape="0">
                          <a:blip r:embed="rId2"/>
                          <a:stretch>
                            <a:fillRect l="-256" t="-553425" r="-157179" b="-2740"/>
                          </a:stretch>
                        </a:blipFill>
                      </a:tcPr>
                    </a:tc>
                    <a:tc>
                      <a:txBody>
                        <a:bodyPr/>
                        <a:lstStyle/>
                        <a:p>
                          <a:endParaRPr lang="zh-CN"/>
                        </a:p>
                      </a:txBody>
                      <a:tcPr>
                        <a:blipFill rotWithShape="0">
                          <a:blip r:embed="rId2"/>
                          <a:stretch>
                            <a:fillRect l="-63993" t="-553425" r="-327" b="-2740"/>
                          </a:stretch>
                        </a:blipFill>
                      </a:tcPr>
                    </a:tc>
                    <a:extLst>
                      <a:ext uri="{0D108BD9-81ED-4DB2-BD59-A6C34878D82A}">
                        <a16:rowId xmlns:a16="http://schemas.microsoft.com/office/drawing/2014/main" xmlns:a14="http://schemas.microsoft.com/office/drawing/2010/main" xmlns="" val="10004"/>
                      </a:ext>
                    </a:extLst>
                  </a:tr>
                </a:tbl>
              </a:graphicData>
            </a:graphic>
          </p:graphicFrame>
        </mc:Fallback>
      </mc:AlternateContent>
    </p:spTree>
    <p:extLst>
      <p:ext uri="{BB962C8B-B14F-4D97-AF65-F5344CB8AC3E}">
        <p14:creationId xmlns:p14="http://schemas.microsoft.com/office/powerpoint/2010/main" val="223587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语法制导翻译的基本思想</a:t>
            </a:r>
          </a:p>
        </p:txBody>
      </p:sp>
      <p:sp>
        <p:nvSpPr>
          <p:cNvPr id="3" name="内容占位符 2"/>
          <p:cNvSpPr>
            <a:spLocks noGrp="1"/>
          </p:cNvSpPr>
          <p:nvPr>
            <p:ph idx="1"/>
          </p:nvPr>
        </p:nvSpPr>
        <p:spPr>
          <a:xfrm>
            <a:off x="179512" y="1397000"/>
            <a:ext cx="8784976" cy="5200352"/>
          </a:xfrm>
          <a:solidFill>
            <a:schemeClr val="bg1"/>
          </a:solidFill>
          <a:ln w="28575">
            <a:solidFill>
              <a:srgbClr val="9999FF"/>
            </a:solidFill>
          </a:ln>
        </p:spPr>
        <p:txBody>
          <a:bodyPr/>
          <a:lstStyle/>
          <a:p>
            <a:pPr>
              <a:lnSpc>
                <a:spcPct val="150000"/>
              </a:lnSpc>
            </a:pPr>
            <a:r>
              <a:rPr lang="zh-CN" altLang="en-US" sz="2400" dirty="0"/>
              <a:t>当归约（或推导）到某个产生式时，除了按照产生式进行相应的代换之外</a:t>
            </a:r>
            <a:r>
              <a:rPr lang="en-US" altLang="zh-CN" sz="2400" dirty="0"/>
              <a:t>(</a:t>
            </a:r>
            <a:r>
              <a:rPr lang="zh-CN" altLang="en-US" sz="2400" dirty="0">
                <a:solidFill>
                  <a:srgbClr val="FF0000"/>
                </a:solidFill>
              </a:rPr>
              <a:t>语法分析</a:t>
            </a:r>
            <a:r>
              <a:rPr lang="en-US" altLang="zh-CN" sz="2400" dirty="0"/>
              <a:t>)</a:t>
            </a:r>
            <a:r>
              <a:rPr lang="zh-CN" altLang="en-US" sz="2400" dirty="0"/>
              <a:t>，还要</a:t>
            </a:r>
            <a:r>
              <a:rPr lang="zh-CN" altLang="en-US" sz="2400" dirty="0">
                <a:solidFill>
                  <a:srgbClr val="FF0000"/>
                </a:solidFill>
              </a:rPr>
              <a:t>按照产生式所对应的语义规则执行相应的语义动作</a:t>
            </a:r>
            <a:r>
              <a:rPr lang="zh-CN" altLang="en-US" sz="2400" dirty="0"/>
              <a:t>，如计算表达式、查填符号表、产生中间代码</a:t>
            </a:r>
            <a:r>
              <a:rPr lang="en-US" altLang="zh-CN" sz="2400" dirty="0"/>
              <a:t>(</a:t>
            </a:r>
            <a:r>
              <a:rPr lang="zh-CN" altLang="en-US" sz="2400" dirty="0">
                <a:solidFill>
                  <a:srgbClr val="FF0000"/>
                </a:solidFill>
              </a:rPr>
              <a:t>语义分析</a:t>
            </a:r>
            <a:r>
              <a:rPr lang="en-US" altLang="zh-CN" sz="2400" dirty="0"/>
              <a:t>)</a:t>
            </a:r>
            <a:r>
              <a:rPr lang="zh-CN" altLang="en-US" sz="2400" dirty="0"/>
              <a:t>等等。</a:t>
            </a:r>
            <a:endParaRPr lang="en-US" altLang="zh-CN" sz="2400" dirty="0"/>
          </a:p>
          <a:p>
            <a:pPr>
              <a:lnSpc>
                <a:spcPct val="150000"/>
              </a:lnSpc>
            </a:pPr>
            <a:r>
              <a:rPr lang="zh-CN" altLang="en-US" sz="2400" dirty="0"/>
              <a:t>语法制导翻译是目前最常用的语义分析技术。</a:t>
            </a:r>
          </a:p>
        </p:txBody>
      </p:sp>
      <p:graphicFrame>
        <p:nvGraphicFramePr>
          <p:cNvPr id="4" name="表格 3"/>
          <p:cNvGraphicFramePr>
            <a:graphicFrameLocks noGrp="1"/>
          </p:cNvGraphicFramePr>
          <p:nvPr>
            <p:extLst>
              <p:ext uri="{D42A27DB-BD31-4B8C-83A1-F6EECF244321}">
                <p14:modId xmlns:p14="http://schemas.microsoft.com/office/powerpoint/2010/main" val="3729660559"/>
              </p:ext>
            </p:extLst>
          </p:nvPr>
        </p:nvGraphicFramePr>
        <p:xfrm>
          <a:off x="1259632" y="4581128"/>
          <a:ext cx="6408712" cy="1584177"/>
        </p:xfrm>
        <a:graphic>
          <a:graphicData uri="http://schemas.openxmlformats.org/drawingml/2006/table">
            <a:tbl>
              <a:tblPr firstRow="1" bandRow="1">
                <a:tableStyleId>{8A107856-5554-42FB-B03E-39F5DBC370BA}</a:tableStyleId>
              </a:tblPr>
              <a:tblGrid>
                <a:gridCol w="2573863">
                  <a:extLst>
                    <a:ext uri="{9D8B030D-6E8A-4147-A177-3AD203B41FA5}">
                      <a16:colId xmlns:a16="http://schemas.microsoft.com/office/drawing/2014/main" val="20000"/>
                    </a:ext>
                  </a:extLst>
                </a:gridCol>
                <a:gridCol w="3834849">
                  <a:extLst>
                    <a:ext uri="{9D8B030D-6E8A-4147-A177-3AD203B41FA5}">
                      <a16:colId xmlns:a16="http://schemas.microsoft.com/office/drawing/2014/main" val="20001"/>
                    </a:ext>
                  </a:extLst>
                </a:gridCol>
              </a:tblGrid>
              <a:tr h="528059">
                <a:tc>
                  <a:txBody>
                    <a:bodyPr/>
                    <a:lstStyle/>
                    <a:p>
                      <a:pPr algn="ctr"/>
                      <a:r>
                        <a:rPr lang="zh-CN" altLang="en-US" sz="2000" b="1" dirty="0">
                          <a:solidFill>
                            <a:schemeClr val="tx1"/>
                          </a:solidFill>
                        </a:rPr>
                        <a:t>语法分析</a:t>
                      </a:r>
                    </a:p>
                  </a:txBody>
                  <a:tcPr anchor="ctr"/>
                </a:tc>
                <a:tc>
                  <a:txBody>
                    <a:bodyPr/>
                    <a:lstStyle/>
                    <a:p>
                      <a:pPr algn="ctr"/>
                      <a:r>
                        <a:rPr lang="zh-CN" altLang="en-US" sz="2000" b="1" dirty="0">
                          <a:solidFill>
                            <a:schemeClr val="tx1"/>
                          </a:solidFill>
                        </a:rPr>
                        <a:t>建立语法分析树</a:t>
                      </a:r>
                    </a:p>
                  </a:txBody>
                  <a:tcPr anchor="ctr"/>
                </a:tc>
                <a:extLst>
                  <a:ext uri="{0D108BD9-81ED-4DB2-BD59-A6C34878D82A}">
                    <a16:rowId xmlns:a16="http://schemas.microsoft.com/office/drawing/2014/main" val="10000"/>
                  </a:ext>
                </a:extLst>
              </a:tr>
              <a:tr h="528059">
                <a:tc>
                  <a:txBody>
                    <a:bodyPr/>
                    <a:lstStyle/>
                    <a:p>
                      <a:pPr algn="ctr"/>
                      <a:r>
                        <a:rPr lang="zh-CN" altLang="en-US" sz="2000" b="1" dirty="0">
                          <a:solidFill>
                            <a:schemeClr val="tx1"/>
                          </a:solidFill>
                          <a:latin typeface="华文新魏" panose="02010800040101010101" pitchFamily="2" charset="-122"/>
                        </a:rPr>
                        <a:t>语义分析</a:t>
                      </a:r>
                      <a:endParaRPr lang="zh-CN" altLang="en-US" sz="2000" b="1"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tx1"/>
                          </a:solidFill>
                          <a:latin typeface="华文新魏" panose="02010800040101010101" pitchFamily="2" charset="-122"/>
                        </a:rPr>
                        <a:t>遍历语法分析树</a:t>
                      </a:r>
                      <a:endParaRPr lang="zh-CN" altLang="en-US" sz="2000" b="1" dirty="0">
                        <a:solidFill>
                          <a:schemeClr val="tx1"/>
                        </a:solidFill>
                      </a:endParaRPr>
                    </a:p>
                  </a:txBody>
                  <a:tcPr anchor="ctr"/>
                </a:tc>
                <a:extLst>
                  <a:ext uri="{0D108BD9-81ED-4DB2-BD59-A6C34878D82A}">
                    <a16:rowId xmlns:a16="http://schemas.microsoft.com/office/drawing/2014/main" val="10001"/>
                  </a:ext>
                </a:extLst>
              </a:tr>
              <a:tr h="528059">
                <a:tc>
                  <a:txBody>
                    <a:bodyPr/>
                    <a:lstStyle/>
                    <a:p>
                      <a:pPr algn="ctr"/>
                      <a:r>
                        <a:rPr lang="zh-CN" altLang="en-US" sz="2000" b="1" dirty="0">
                          <a:solidFill>
                            <a:schemeClr val="tx1"/>
                          </a:solidFill>
                          <a:latin typeface="华文新魏" panose="02010800040101010101" pitchFamily="2" charset="-122"/>
                        </a:rPr>
                        <a:t>语法制导翻译</a:t>
                      </a:r>
                      <a:endParaRPr lang="zh-CN" altLang="en-US" sz="2000" b="1" dirty="0">
                        <a:solidFill>
                          <a:schemeClr val="tx1"/>
                        </a:solidFill>
                      </a:endParaRPr>
                    </a:p>
                  </a:txBody>
                  <a:tcPr anchor="ctr"/>
                </a:tc>
                <a:tc>
                  <a:txBody>
                    <a:bodyPr/>
                    <a:lstStyle/>
                    <a:p>
                      <a:pPr algn="ctr"/>
                      <a:r>
                        <a:rPr lang="zh-CN" altLang="en-US" sz="2000" b="1" dirty="0">
                          <a:solidFill>
                            <a:schemeClr val="tx1"/>
                          </a:solidFill>
                          <a:latin typeface="华文新魏" panose="02010800040101010101" pitchFamily="2" charset="-122"/>
                        </a:rPr>
                        <a:t>建立与遍历同时完成</a:t>
                      </a:r>
                      <a:endParaRPr lang="zh-CN" altLang="en-US" sz="2000" b="1" dirty="0">
                        <a:solidFill>
                          <a:schemeClr val="tx1"/>
                        </a:solidFill>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518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语法制导定义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0482" y="1412776"/>
                <a:ext cx="8386836" cy="5040560"/>
              </a:xfrm>
              <a:solidFill>
                <a:schemeClr val="bg1"/>
              </a:solidFill>
              <a:ln w="28575">
                <a:solidFill>
                  <a:srgbClr val="9999FF"/>
                </a:solidFill>
              </a:ln>
            </p:spPr>
            <p:txBody>
              <a:bodyPr/>
              <a:lstStyle/>
              <a:p>
                <a:pPr>
                  <a:lnSpc>
                    <a:spcPct val="150000"/>
                  </a:lnSpc>
                </a:pPr>
                <a:r>
                  <a:rPr lang="zh-CN" altLang="en-US" sz="2400" dirty="0">
                    <a:solidFill>
                      <a:srgbClr val="FF0000"/>
                    </a:solidFill>
                  </a:rPr>
                  <a:t>语法制导定义</a:t>
                </a:r>
                <a:r>
                  <a:rPr lang="en-US" altLang="zh-CN" sz="2400" dirty="0">
                    <a:solidFill>
                      <a:srgbClr val="FF0000"/>
                    </a:solidFill>
                  </a:rPr>
                  <a:t>(Syntax-Directed Definition</a:t>
                </a:r>
                <a:r>
                  <a:rPr lang="zh-CN" altLang="en-US" sz="2400" dirty="0">
                    <a:solidFill>
                      <a:srgbClr val="FF0000"/>
                    </a:solidFill>
                  </a:rPr>
                  <a:t>， </a:t>
                </a:r>
                <a:r>
                  <a:rPr lang="en-US" altLang="zh-CN" sz="2400" dirty="0">
                    <a:solidFill>
                      <a:srgbClr val="FF0000"/>
                    </a:solidFill>
                  </a:rPr>
                  <a:t>SDD)</a:t>
                </a:r>
                <a:r>
                  <a:rPr lang="zh-CN" altLang="en-US" sz="2400" dirty="0"/>
                  <a:t>是一个上下文无关文法和属性及规则的结合。</a:t>
                </a:r>
                <a:r>
                  <a:rPr lang="zh-CN" altLang="en-US" sz="2400" dirty="0">
                    <a:solidFill>
                      <a:srgbClr val="FF0000"/>
                    </a:solidFill>
                  </a:rPr>
                  <a:t>属性</a:t>
                </a:r>
                <a:r>
                  <a:rPr lang="zh-CN" altLang="en-US" sz="2400" dirty="0"/>
                  <a:t>和</a:t>
                </a:r>
                <a:r>
                  <a:rPr lang="zh-CN" altLang="en-US" sz="2400" dirty="0">
                    <a:solidFill>
                      <a:srgbClr val="FF0000"/>
                    </a:solidFill>
                  </a:rPr>
                  <a:t>文法符号</a:t>
                </a:r>
                <a:r>
                  <a:rPr lang="zh-CN" altLang="en-US" sz="2400" dirty="0"/>
                  <a:t>相关联，而</a:t>
                </a:r>
                <a:r>
                  <a:rPr lang="zh-CN" altLang="en-US" sz="2400" dirty="0">
                    <a:solidFill>
                      <a:srgbClr val="FF0000"/>
                    </a:solidFill>
                  </a:rPr>
                  <a:t>规则</a:t>
                </a:r>
                <a:r>
                  <a:rPr lang="zh-CN" altLang="en-US" sz="2400" dirty="0"/>
                  <a:t>和</a:t>
                </a:r>
                <a:r>
                  <a:rPr lang="zh-CN" altLang="en-US" sz="2400" dirty="0">
                    <a:solidFill>
                      <a:srgbClr val="FF0000"/>
                    </a:solidFill>
                  </a:rPr>
                  <a:t>产生式</a:t>
                </a:r>
                <a:r>
                  <a:rPr lang="zh-CN" altLang="en-US" sz="2400" dirty="0"/>
                  <a:t>相关联，有时也称为属性文法。</a:t>
                </a:r>
                <a:endParaRPr lang="en-US" altLang="zh-CN" sz="2400" dirty="0"/>
              </a:p>
              <a:p>
                <a:pPr>
                  <a:lnSpc>
                    <a:spcPct val="150000"/>
                  </a:lnSpc>
                </a:pPr>
                <a:r>
                  <a:rPr lang="zh-CN" altLang="en-US" sz="2400" dirty="0"/>
                  <a:t>如果</a:t>
                </a:r>
                <a14:m>
                  <m:oMath xmlns:m="http://schemas.openxmlformats.org/officeDocument/2006/math">
                    <m:r>
                      <a:rPr lang="en-US" altLang="zh-CN" sz="2400" b="1" i="1" smtClean="0">
                        <a:latin typeface="Cambria Math" panose="02040503050406030204" pitchFamily="18" charset="0"/>
                      </a:rPr>
                      <m:t>𝑿</m:t>
                    </m:r>
                  </m:oMath>
                </a14:m>
                <a:r>
                  <a:rPr lang="zh-CN" altLang="en-US" sz="2400" dirty="0"/>
                  <a:t>是一个符号，而</a:t>
                </a:r>
                <a14:m>
                  <m:oMath xmlns:m="http://schemas.openxmlformats.org/officeDocument/2006/math">
                    <m:r>
                      <a:rPr lang="en-US" altLang="zh-CN" sz="2400" i="1">
                        <a:latin typeface="Cambria Math" panose="02040503050406030204" pitchFamily="18" charset="0"/>
                      </a:rPr>
                      <m:t>𝒂</m:t>
                    </m:r>
                  </m:oMath>
                </a14:m>
                <a:r>
                  <a:rPr lang="zh-CN" altLang="en-US" sz="2400" dirty="0"/>
                  <a:t>是</a:t>
                </a:r>
                <a14:m>
                  <m:oMath xmlns:m="http://schemas.openxmlformats.org/officeDocument/2006/math">
                    <m:r>
                      <a:rPr lang="en-US" altLang="zh-CN" sz="2400" i="1">
                        <a:latin typeface="Cambria Math" panose="02040503050406030204" pitchFamily="18" charset="0"/>
                      </a:rPr>
                      <m:t>𝑿</m:t>
                    </m:r>
                  </m:oMath>
                </a14:m>
                <a:r>
                  <a:rPr lang="zh-CN" altLang="en-US" sz="2400" dirty="0"/>
                  <a:t>的一个属性，那么用</a:t>
                </a:r>
                <a14:m>
                  <m:oMath xmlns:m="http://schemas.openxmlformats.org/officeDocument/2006/math">
                    <m:r>
                      <a:rPr lang="en-US" altLang="zh-CN" sz="2400" i="1">
                        <a:latin typeface="Cambria Math" panose="02040503050406030204" pitchFamily="18" charset="0"/>
                      </a:rPr>
                      <m:t>𝑿</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𝒂</m:t>
                    </m:r>
                  </m:oMath>
                </a14:m>
                <a:r>
                  <a:rPr lang="zh-CN" altLang="en-US" sz="2400" dirty="0"/>
                  <a:t>来表示在某个标号为</a:t>
                </a:r>
                <a14:m>
                  <m:oMath xmlns:m="http://schemas.openxmlformats.org/officeDocument/2006/math">
                    <m:r>
                      <a:rPr lang="en-US" altLang="zh-CN" sz="2400" i="1">
                        <a:latin typeface="Cambria Math" panose="02040503050406030204" pitchFamily="18" charset="0"/>
                      </a:rPr>
                      <m:t>𝑿</m:t>
                    </m:r>
                  </m:oMath>
                </a14:m>
                <a:r>
                  <a:rPr lang="zh-CN" altLang="en-US" sz="2400" dirty="0"/>
                  <a:t>的分析树节点上的属性值。</a:t>
                </a:r>
              </a:p>
              <a:p>
                <a:pPr>
                  <a:lnSpc>
                    <a:spcPct val="150000"/>
                  </a:lnSpc>
                </a:pPr>
                <a:r>
                  <a:rPr lang="zh-CN" altLang="en-US" sz="2400" dirty="0">
                    <a:solidFill>
                      <a:srgbClr val="FF0000"/>
                    </a:solidFill>
                  </a:rPr>
                  <a:t>属性</a:t>
                </a:r>
                <a:r>
                  <a:rPr lang="zh-CN" altLang="en-US" sz="2400" dirty="0"/>
                  <a:t>可以有很多类型，比如变量的数据类型、表达式的值、变量的地址、数字的有效位数等等。</a:t>
                </a:r>
                <a:endParaRPr lang="en-US" altLang="zh-CN" sz="2400" dirty="0"/>
              </a:p>
              <a:p>
                <a:pPr>
                  <a:lnSpc>
                    <a:spcPct val="150000"/>
                  </a:lnSpc>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0482" y="1412776"/>
                <a:ext cx="8386836" cy="5040560"/>
              </a:xfrm>
              <a:blipFill rotWithShape="0">
                <a:blip r:embed="rId2"/>
                <a:stretch>
                  <a:fillRect l="-869" r="-869"/>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72225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1206" y="1268760"/>
                <a:ext cx="8545388" cy="5256584"/>
              </a:xfrm>
              <a:solidFill>
                <a:schemeClr val="bg1"/>
              </a:solidFill>
              <a:ln w="28575">
                <a:solidFill>
                  <a:srgbClr val="9999FF"/>
                </a:solidFill>
              </a:ln>
            </p:spPr>
            <p:txBody>
              <a:bodyPr/>
              <a:lstStyle/>
              <a:p>
                <a:pPr>
                  <a:lnSpc>
                    <a:spcPct val="150000"/>
                  </a:lnSpc>
                </a:pPr>
                <a:r>
                  <a:rPr lang="zh-CN" altLang="en-US" sz="2400" dirty="0"/>
                  <a:t>我们将处理</a:t>
                </a:r>
                <a:r>
                  <a:rPr lang="zh-CN" altLang="en-US" sz="2400" dirty="0">
                    <a:solidFill>
                      <a:srgbClr val="FF0000"/>
                    </a:solidFill>
                  </a:rPr>
                  <a:t>非终结符</a:t>
                </a:r>
                <a:r>
                  <a:rPr lang="zh-CN" altLang="en-US" sz="2400" dirty="0"/>
                  <a:t>的两种属性：</a:t>
                </a:r>
                <a:endParaRPr lang="en-US" altLang="zh-CN" sz="2400" dirty="0"/>
              </a:p>
              <a:p>
                <a:pPr lvl="1">
                  <a:lnSpc>
                    <a:spcPct val="150000"/>
                  </a:lnSpc>
                </a:pPr>
                <a:r>
                  <a:rPr lang="zh-CN" altLang="en-US" sz="2400" dirty="0">
                    <a:solidFill>
                      <a:srgbClr val="FF0000"/>
                    </a:solidFill>
                  </a:rPr>
                  <a:t>综合属性</a:t>
                </a:r>
                <a:r>
                  <a:rPr lang="en-US" altLang="zh-CN" sz="2400" dirty="0">
                    <a:solidFill>
                      <a:srgbClr val="FF0000"/>
                    </a:solidFill>
                    <a:latin typeface="Arial" panose="020B0604020202020204" pitchFamily="34" charset="0"/>
                    <a:cs typeface="Arial" panose="020B0604020202020204" pitchFamily="34" charset="0"/>
                  </a:rPr>
                  <a:t>(synthesized attribute)</a:t>
                </a:r>
                <a:r>
                  <a:rPr lang="zh-CN" altLang="en-US" sz="2400" dirty="0"/>
                  <a:t>：分析树的某个节点</a:t>
                </a:r>
                <a14:m>
                  <m:oMath xmlns:m="http://schemas.openxmlformats.org/officeDocument/2006/math">
                    <m:r>
                      <a:rPr lang="en-US" altLang="zh-CN" sz="2400" b="1" i="1" smtClean="0">
                        <a:latin typeface="Cambria Math" panose="02040503050406030204" pitchFamily="18" charset="0"/>
                      </a:rPr>
                      <m:t>𝑵</m:t>
                    </m:r>
                  </m:oMath>
                </a14:m>
                <a:r>
                  <a:rPr lang="zh-CN" altLang="en-US" sz="2400" dirty="0"/>
                  <a:t>上的非终结符</a:t>
                </a:r>
                <a14:m>
                  <m:oMath xmlns:m="http://schemas.openxmlformats.org/officeDocument/2006/math">
                    <m:r>
                      <a:rPr lang="en-US" altLang="zh-CN" sz="2400" b="1" i="1" smtClean="0">
                        <a:latin typeface="Cambria Math" panose="02040503050406030204" pitchFamily="18" charset="0"/>
                      </a:rPr>
                      <m:t>𝑨</m:t>
                    </m:r>
                  </m:oMath>
                </a14:m>
                <a:r>
                  <a:rPr lang="zh-CN" altLang="en-US" sz="2400" dirty="0"/>
                  <a:t>的综合属性是由</a:t>
                </a:r>
                <a14:m>
                  <m:oMath xmlns:m="http://schemas.openxmlformats.org/officeDocument/2006/math">
                    <m:r>
                      <a:rPr lang="en-US" altLang="zh-CN" sz="2400" i="1">
                        <a:latin typeface="Cambria Math" panose="02040503050406030204" pitchFamily="18" charset="0"/>
                      </a:rPr>
                      <m:t>𝑵</m:t>
                    </m:r>
                  </m:oMath>
                </a14:m>
                <a:r>
                  <a:rPr lang="zh-CN" altLang="en-US" sz="2400" dirty="0"/>
                  <a:t>上的产生式（产生式左侧应该是</a:t>
                </a:r>
                <a14:m>
                  <m:oMath xmlns:m="http://schemas.openxmlformats.org/officeDocument/2006/math">
                    <m:r>
                      <a:rPr lang="en-US" altLang="zh-CN" sz="2400" i="1">
                        <a:latin typeface="Cambria Math" panose="02040503050406030204" pitchFamily="18" charset="0"/>
                      </a:rPr>
                      <m:t>𝑨</m:t>
                    </m:r>
                    <m:r>
                      <a:rPr lang="en-US" altLang="zh-CN" sz="2400" i="1">
                        <a:latin typeface="Cambria Math" panose="02040503050406030204" pitchFamily="18" charset="0"/>
                      </a:rPr>
                      <m:t> </m:t>
                    </m:r>
                  </m:oMath>
                </a14:m>
                <a:r>
                  <a:rPr lang="zh-CN" altLang="en-US" sz="2400" dirty="0"/>
                  <a:t>）所关联的语义规则来定义的。</a:t>
                </a:r>
                <a:endParaRPr lang="en-US" altLang="zh-CN" sz="2400" dirty="0"/>
              </a:p>
              <a:p>
                <a:pPr lvl="1">
                  <a:lnSpc>
                    <a:spcPct val="150000"/>
                  </a:lnSpc>
                </a:pPr>
                <a:r>
                  <a:rPr lang="zh-CN" altLang="en-US" sz="2400" dirty="0">
                    <a:solidFill>
                      <a:srgbClr val="FF0000"/>
                    </a:solidFill>
                  </a:rPr>
                  <a:t>继承属性</a:t>
                </a:r>
                <a:r>
                  <a:rPr lang="en-US" altLang="zh-CN" sz="2400" dirty="0">
                    <a:solidFill>
                      <a:srgbClr val="FF0000"/>
                    </a:solidFill>
                    <a:latin typeface="Arial" panose="020B0604020202020204" pitchFamily="34" charset="0"/>
                    <a:cs typeface="Arial" panose="020B0604020202020204" pitchFamily="34" charset="0"/>
                  </a:rPr>
                  <a:t>(inherited attribute) </a:t>
                </a:r>
                <a:r>
                  <a:rPr lang="zh-CN" altLang="en-US" sz="2400" dirty="0"/>
                  <a:t>：分析树的某个节点</a:t>
                </a:r>
                <a14:m>
                  <m:oMath xmlns:m="http://schemas.openxmlformats.org/officeDocument/2006/math">
                    <m:r>
                      <a:rPr lang="en-US" altLang="zh-CN" sz="2400" i="1">
                        <a:latin typeface="Cambria Math" panose="02040503050406030204" pitchFamily="18" charset="0"/>
                      </a:rPr>
                      <m:t>𝑵</m:t>
                    </m:r>
                  </m:oMath>
                </a14:m>
                <a:r>
                  <a:rPr lang="zh-CN" altLang="en-US" sz="2400" dirty="0"/>
                  <a:t>上的非终结符</a:t>
                </a:r>
                <a14:m>
                  <m:oMath xmlns:m="http://schemas.openxmlformats.org/officeDocument/2006/math">
                    <m:r>
                      <a:rPr lang="en-US" altLang="zh-CN" sz="2400" b="1" i="1" smtClean="0">
                        <a:latin typeface="Cambria Math" panose="02040503050406030204" pitchFamily="18" charset="0"/>
                      </a:rPr>
                      <m:t>𝑩</m:t>
                    </m:r>
                  </m:oMath>
                </a14:m>
                <a:r>
                  <a:rPr lang="zh-CN" altLang="en-US" sz="2400" dirty="0"/>
                  <a:t>的继承属性是由</a:t>
                </a:r>
                <a14:m>
                  <m:oMath xmlns:m="http://schemas.openxmlformats.org/officeDocument/2006/math">
                    <m:r>
                      <a:rPr lang="en-US" altLang="zh-CN" sz="2400" i="1">
                        <a:latin typeface="Cambria Math" panose="02040503050406030204" pitchFamily="18" charset="0"/>
                      </a:rPr>
                      <m:t>𝑵</m:t>
                    </m:r>
                  </m:oMath>
                </a14:m>
                <a:r>
                  <a:rPr lang="zh-CN" altLang="en-US" sz="2400" dirty="0"/>
                  <a:t>的父节点上的产生式（产生式左侧应该是</a:t>
                </a:r>
                <a14:m>
                  <m:oMath xmlns:m="http://schemas.openxmlformats.org/officeDocument/2006/math">
                    <m:r>
                      <a:rPr lang="en-US" altLang="zh-CN" sz="2400" i="1">
                        <a:latin typeface="Cambria Math" panose="02040503050406030204" pitchFamily="18" charset="0"/>
                      </a:rPr>
                      <m:t>𝑩</m:t>
                    </m:r>
                    <m:r>
                      <a:rPr lang="en-US" altLang="zh-CN" sz="2400" i="1">
                        <a:latin typeface="Cambria Math" panose="02040503050406030204" pitchFamily="18" charset="0"/>
                      </a:rPr>
                      <m:t> </m:t>
                    </m:r>
                  </m:oMath>
                </a14:m>
                <a:r>
                  <a:rPr lang="zh-CN" altLang="en-US" sz="2400" dirty="0"/>
                  <a:t>）所关联的语义规则来定义的。</a:t>
                </a:r>
                <a:endParaRPr lang="en-US" altLang="zh-CN" sz="2400" dirty="0"/>
              </a:p>
              <a:p>
                <a:pPr>
                  <a:lnSpc>
                    <a:spcPct val="150000"/>
                  </a:lnSpc>
                </a:pPr>
                <a:r>
                  <a:rPr lang="zh-CN" altLang="en-US" sz="2400" dirty="0">
                    <a:solidFill>
                      <a:srgbClr val="FF0000"/>
                    </a:solidFill>
                  </a:rPr>
                  <a:t>终结符</a:t>
                </a:r>
                <a:r>
                  <a:rPr lang="zh-CN" altLang="en-US" sz="2400" dirty="0"/>
                  <a:t>可以具有综合属性（词法分析得到的值），但是不能有继承属性。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1206" y="1268760"/>
                <a:ext cx="8545388" cy="5256584"/>
              </a:xfrm>
              <a:blipFill rotWithShape="0">
                <a:blip r:embed="rId2"/>
                <a:stretch>
                  <a:fillRect l="-853" r="-213" b="-577"/>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45647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289" y="1268760"/>
                <a:ext cx="8229600" cy="5398343"/>
              </a:xfrm>
              <a:solidFill>
                <a:schemeClr val="bg1"/>
              </a:solidFill>
              <a:ln w="28575">
                <a:solidFill>
                  <a:srgbClr val="9999FF"/>
                </a:solidFill>
              </a:ln>
            </p:spPr>
            <p:txBody>
              <a:bodyPr/>
              <a:lstStyle/>
              <a:p>
                <a:pPr>
                  <a:lnSpc>
                    <a:spcPct val="150000"/>
                  </a:lnSpc>
                </a:pPr>
                <a:r>
                  <a:rPr lang="zh-CN" altLang="en-US" sz="2400" dirty="0"/>
                  <a:t>一般将</a:t>
                </a:r>
                <a:r>
                  <a:rPr lang="zh-CN" altLang="en-US" sz="2400" dirty="0">
                    <a:solidFill>
                      <a:srgbClr val="FF0000"/>
                    </a:solidFill>
                  </a:rPr>
                  <a:t>属性文法</a:t>
                </a:r>
                <a:r>
                  <a:rPr lang="zh-CN" altLang="en-US" sz="2400" dirty="0"/>
                  <a:t>写成表格形式，每个文法规则用属性等式的集合或者相应规则的语义规则列出。</a:t>
                </a:r>
                <a:endParaRPr lang="en-US" altLang="zh-CN" sz="2400" dirty="0"/>
              </a:p>
              <a:p>
                <a:pPr>
                  <a:lnSpc>
                    <a:spcPct val="150000"/>
                  </a:lnSpc>
                </a:pPr>
                <a:r>
                  <a:rPr lang="zh-CN" altLang="en-US" sz="2400" dirty="0"/>
                  <a:t>下面给出简单算术表达式文法的</a:t>
                </a:r>
                <a14:m>
                  <m:oMath xmlns:m="http://schemas.openxmlformats.org/officeDocument/2006/math">
                    <m:r>
                      <a:rPr lang="en-US" altLang="zh-CN" sz="2400" b="1" i="1" smtClean="0">
                        <a:latin typeface="Cambria Math" panose="02040503050406030204" pitchFamily="18" charset="0"/>
                      </a:rPr>
                      <m:t>𝑺𝑫𝑫</m:t>
                    </m:r>
                  </m:oMath>
                </a14:m>
                <a:r>
                  <a:rPr lang="zh-CN" altLang="en-US" sz="2400" dirty="0"/>
                  <a:t>，它对以</a:t>
                </a:r>
                <a14:m>
                  <m:oMath xmlns:m="http://schemas.openxmlformats.org/officeDocument/2006/math">
                    <m:r>
                      <a:rPr lang="en-US" altLang="zh-CN" sz="2400" b="1" i="1" smtClean="0">
                        <a:latin typeface="Cambria Math" panose="02040503050406030204" pitchFamily="18" charset="0"/>
                      </a:rPr>
                      <m:t>𝒏</m:t>
                    </m:r>
                  </m:oMath>
                </a14:m>
                <a:r>
                  <a:rPr lang="zh-CN" altLang="en-US" sz="2400" dirty="0"/>
                  <a:t>结束的表达式求值。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289" y="1268760"/>
                <a:ext cx="8229600" cy="5398343"/>
              </a:xfrm>
              <a:blipFill rotWithShape="0">
                <a:blip r:embed="rId2"/>
                <a:stretch>
                  <a:fillRect l="-812" r="-369"/>
                </a:stretch>
              </a:blipFill>
              <a:ln w="28575">
                <a:solidFill>
                  <a:srgbClr val="9999FF"/>
                </a:solidFill>
              </a:ln>
            </p:spPr>
            <p:txBody>
              <a:bodyPr/>
              <a:lstStyle/>
              <a:p>
                <a:r>
                  <a:rPr lang="zh-CN" altLang="en-US">
                    <a:noFill/>
                  </a:rPr>
                  <a:t> </a:t>
                </a:r>
              </a:p>
            </p:txBody>
          </p:sp>
        </mc:Fallback>
      </mc:AlternateContent>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763" t="3010" r="12859" b="18621"/>
          <a:stretch/>
        </p:blipFill>
        <p:spPr bwMode="auto">
          <a:xfrm>
            <a:off x="2051719" y="3573016"/>
            <a:ext cx="5204739" cy="299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6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2810272" cy="563562"/>
          </a:xfrm>
        </p:spPr>
        <p:txBody>
          <a:bodyPr/>
          <a:lstStyle/>
          <a:p>
            <a:r>
              <a:rPr lang="zh-CN" altLang="en-US" dirty="0"/>
              <a:t>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3078850"/>
                <a:ext cx="8724490" cy="3588253"/>
              </a:xfrm>
              <a:solidFill>
                <a:schemeClr val="bg1"/>
              </a:solidFill>
              <a:ln w="28575">
                <a:solidFill>
                  <a:srgbClr val="9999FF"/>
                </a:solidFill>
              </a:ln>
            </p:spPr>
            <p:txBody>
              <a:bodyPr/>
              <a:lstStyle/>
              <a:p>
                <a:pPr>
                  <a:lnSpc>
                    <a:spcPct val="150000"/>
                  </a:lnSpc>
                </a:pPr>
                <a:r>
                  <a:rPr lang="zh-CN" altLang="en-US" sz="2400" dirty="0"/>
                  <a:t>每个非终结符有综合属性</a:t>
                </a:r>
                <a14:m>
                  <m:oMath xmlns:m="http://schemas.openxmlformats.org/officeDocument/2006/math">
                    <m:r>
                      <a:rPr lang="en-US" altLang="zh-CN" sz="2400" b="1" i="1" smtClean="0">
                        <a:latin typeface="Cambria Math" panose="02040503050406030204" pitchFamily="18" charset="0"/>
                      </a:rPr>
                      <m:t>𝒗𝒂𝒍</m:t>
                    </m:r>
                  </m:oMath>
                </a14:m>
                <a:r>
                  <a:rPr lang="zh-CN" altLang="en-US" sz="2400" dirty="0"/>
                  <a:t> 。</a:t>
                </a:r>
                <a:endParaRPr lang="en-US" altLang="zh-CN" sz="2400" dirty="0"/>
              </a:p>
              <a:p>
                <a:pPr>
                  <a:lnSpc>
                    <a:spcPct val="150000"/>
                  </a:lnSpc>
                </a:pPr>
                <a:r>
                  <a:rPr lang="zh-CN" altLang="en-US" sz="2400" dirty="0"/>
                  <a:t>设</a:t>
                </a:r>
                <a14:m>
                  <m:oMath xmlns:m="http://schemas.openxmlformats.org/officeDocument/2006/math">
                    <m:r>
                      <a:rPr lang="en-US" altLang="zh-CN" sz="2400" b="1" i="1" dirty="0">
                        <a:latin typeface="Cambria Math" panose="02040503050406030204" pitchFamily="18" charset="0"/>
                      </a:rPr>
                      <m:t>𝒅𝒊𝒈𝒊𝒕</m:t>
                    </m:r>
                  </m:oMath>
                </a14:m>
                <a:r>
                  <a:rPr lang="zh-CN" altLang="en-US" sz="2400" dirty="0"/>
                  <a:t>有综合属性</a:t>
                </a:r>
                <a14:m>
                  <m:oMath xmlns:m="http://schemas.openxmlformats.org/officeDocument/2006/math">
                    <m:r>
                      <a:rPr lang="en-US" altLang="zh-CN" sz="2400" b="1" i="1" smtClean="0">
                        <a:latin typeface="Cambria Math" panose="02040503050406030204" pitchFamily="18" charset="0"/>
                      </a:rPr>
                      <m:t>𝒍𝒆𝒙𝒗𝒂𝒍</m:t>
                    </m:r>
                  </m:oMath>
                </a14:m>
                <a:r>
                  <a:rPr lang="zh-CN" altLang="en-US" sz="2400" dirty="0"/>
                  <a:t> 。</a:t>
                </a:r>
                <a:endParaRPr lang="en-US" altLang="zh-CN" sz="2400" dirty="0"/>
              </a:p>
              <a:p>
                <a:pPr>
                  <a:lnSpc>
                    <a:spcPct val="150000"/>
                  </a:lnSpc>
                </a:pPr>
                <a:r>
                  <a:rPr lang="zh-CN" altLang="en-US" sz="2400" dirty="0"/>
                  <a:t>产生式</a:t>
                </a:r>
                <a14:m>
                  <m:oMath xmlns:m="http://schemas.openxmlformats.org/officeDocument/2006/math">
                    <m:r>
                      <a:rPr lang="en-US" altLang="zh-CN" sz="2400" b="1" i="1" smtClean="0">
                        <a:solidFill>
                          <a:srgbClr val="FF0000"/>
                        </a:solidFill>
                        <a:latin typeface="Cambria Math" panose="02040503050406030204" pitchFamily="18" charset="0"/>
                      </a:rPr>
                      <m:t>𝑳</m:t>
                    </m:r>
                    <m:r>
                      <a:rPr lang="en-US" altLang="zh-CN" sz="2400" b="1" i="1" smtClean="0">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𝑬𝒏</m:t>
                    </m:r>
                  </m:oMath>
                </a14:m>
                <a:r>
                  <a:rPr lang="zh-CN" altLang="en-US" sz="2400" dirty="0"/>
                  <a:t>的规则将</a:t>
                </a:r>
                <a14:m>
                  <m:oMath xmlns:m="http://schemas.openxmlformats.org/officeDocument/2006/math">
                    <m:r>
                      <a:rPr lang="en-US" altLang="zh-CN" sz="2400" i="1">
                        <a:latin typeface="Cambria Math" panose="02040503050406030204" pitchFamily="18" charset="0"/>
                      </a:rPr>
                      <m:t>𝑳</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𝒗𝒂𝒍</m:t>
                    </m:r>
                  </m:oMath>
                </a14:m>
                <a:r>
                  <a:rPr lang="zh-CN" altLang="en-US" sz="2400" dirty="0"/>
                  <a:t>设置为</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𝑬</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𝒗𝒂𝒍</m:t>
                    </m:r>
                  </m:oMath>
                </a14:m>
                <a:r>
                  <a:rPr lang="zh-CN" altLang="en-US" sz="2400" dirty="0"/>
                  <a:t> 。</a:t>
                </a:r>
                <a:endParaRPr lang="en-US" altLang="zh-CN" sz="2400" dirty="0"/>
              </a:p>
              <a:p>
                <a:pPr>
                  <a:lnSpc>
                    <a:spcPct val="150000"/>
                  </a:lnSpc>
                </a:pPr>
                <a:r>
                  <a:rPr lang="zh-CN" altLang="en-US" sz="2400" dirty="0"/>
                  <a:t>产生式</a:t>
                </a:r>
                <a14:m>
                  <m:oMath xmlns:m="http://schemas.openxmlformats.org/officeDocument/2006/math">
                    <m:r>
                      <a:rPr lang="en-US" altLang="zh-CN" sz="2400" b="1" i="1" smtClean="0">
                        <a:solidFill>
                          <a:srgbClr val="FF0000"/>
                        </a:solidFill>
                        <a:latin typeface="Cambria Math" panose="02040503050406030204" pitchFamily="18" charset="0"/>
                      </a:rPr>
                      <m:t>𝑬</m:t>
                    </m:r>
                    <m:r>
                      <a:rPr lang="en-US" altLang="zh-CN" sz="2400" i="1">
                        <a:solidFill>
                          <a:srgbClr val="FF0000"/>
                        </a:solidFill>
                        <a:latin typeface="Cambria Math" panose="02040503050406030204" pitchFamily="18" charset="0"/>
                        <a:ea typeface="Cambria Math" panose="02040503050406030204" pitchFamily="18" charset="0"/>
                      </a:rPr>
                      <m:t>→</m:t>
                    </m:r>
                    <m:sSub>
                      <m:sSubPr>
                        <m:ctrlPr>
                          <a:rPr lang="en-US" altLang="zh-CN" sz="2400" i="1" smtClean="0">
                            <a:solidFill>
                              <a:srgbClr val="FF0000"/>
                            </a:solidFill>
                            <a:latin typeface="Cambria Math" panose="02040503050406030204" pitchFamily="18" charset="0"/>
                            <a:ea typeface="Cambria Math" panose="02040503050406030204" pitchFamily="18" charset="0"/>
                          </a:rPr>
                        </m:ctrlPr>
                      </m:sSubPr>
                      <m:e>
                        <m:r>
                          <a:rPr lang="en-US" altLang="zh-CN" sz="2400" b="1" i="1" smtClean="0">
                            <a:solidFill>
                              <a:srgbClr val="FF0000"/>
                            </a:solidFill>
                            <a:latin typeface="Cambria Math" panose="02040503050406030204" pitchFamily="18" charset="0"/>
                            <a:ea typeface="Cambria Math" panose="02040503050406030204" pitchFamily="18" charset="0"/>
                          </a:rPr>
                          <m:t>𝑬</m:t>
                        </m:r>
                      </m:e>
                      <m:sub>
                        <m:r>
                          <a:rPr lang="en-US" altLang="zh-CN" sz="2400" b="1" i="1" smtClean="0">
                            <a:solidFill>
                              <a:srgbClr val="FF0000"/>
                            </a:solidFill>
                            <a:latin typeface="Cambria Math" panose="02040503050406030204" pitchFamily="18" charset="0"/>
                            <a:ea typeface="Cambria Math" panose="02040503050406030204" pitchFamily="18" charset="0"/>
                          </a:rPr>
                          <m:t>𝟏</m:t>
                        </m:r>
                      </m:sub>
                    </m:sSub>
                    <m:r>
                      <a:rPr lang="en-US" altLang="zh-CN" sz="2400" b="1" i="1" smtClean="0">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𝑻</m:t>
                    </m:r>
                  </m:oMath>
                </a14:m>
                <a:r>
                  <a:rPr lang="zh-CN" altLang="en-US" sz="2400" dirty="0"/>
                  <a:t>的规则将</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𝑬</m:t>
                        </m:r>
                      </m:e>
                      <m:sub>
                        <m:r>
                          <a:rPr lang="en-US" altLang="zh-CN" sz="2400" i="1">
                            <a:latin typeface="Cambria Math" panose="02040503050406030204" pitchFamily="18" charset="0"/>
                            <a:ea typeface="Cambria Math" panose="02040503050406030204" pitchFamily="18" charset="0"/>
                          </a:rPr>
                          <m:t>𝟏</m:t>
                        </m:r>
                      </m:sub>
                    </m:sSub>
                  </m:oMath>
                </a14:m>
                <a:r>
                  <a:rPr lang="zh-CN" altLang="en-US" sz="2400" dirty="0"/>
                  <a:t>和</a:t>
                </a:r>
                <a14:m>
                  <m:oMath xmlns:m="http://schemas.openxmlformats.org/officeDocument/2006/math">
                    <m:r>
                      <a:rPr lang="en-US" altLang="zh-CN" sz="2400" i="1">
                        <a:latin typeface="Cambria Math" panose="02040503050406030204" pitchFamily="18" charset="0"/>
                        <a:ea typeface="Cambria Math" panose="02040503050406030204" pitchFamily="18" charset="0"/>
                      </a:rPr>
                      <m:t>𝑻</m:t>
                    </m:r>
                  </m:oMath>
                </a14:m>
                <a:r>
                  <a:rPr lang="zh-CN" altLang="en-US" sz="2400" dirty="0"/>
                  <a:t>的值的和作为</a:t>
                </a:r>
                <a14:m>
                  <m:oMath xmlns:m="http://schemas.openxmlformats.org/officeDocument/2006/math">
                    <m:r>
                      <a:rPr lang="en-US" altLang="zh-CN" sz="2400" i="1">
                        <a:latin typeface="Cambria Math" panose="02040503050406030204" pitchFamily="18" charset="0"/>
                        <a:ea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𝒗𝒂𝒍</m:t>
                    </m:r>
                  </m:oMath>
                </a14:m>
                <a:r>
                  <a:rPr lang="zh-CN" altLang="en-US" sz="2400" dirty="0"/>
                  <a:t>的值。</a:t>
                </a:r>
                <a:endParaRPr lang="en-US" altLang="zh-CN" sz="2400" dirty="0"/>
              </a:p>
              <a:p>
                <a:pPr>
                  <a:lnSpc>
                    <a:spcPct val="150000"/>
                  </a:lnSpc>
                </a:pPr>
                <a:r>
                  <a:rPr lang="zh-CN" altLang="en-US" sz="2400" dirty="0"/>
                  <a:t>产生式</a:t>
                </a:r>
                <a14:m>
                  <m:oMath xmlns:m="http://schemas.openxmlformats.org/officeDocument/2006/math">
                    <m:r>
                      <a:rPr lang="en-US" altLang="zh-CN" sz="2400" b="1" i="1" smtClean="0">
                        <a:solidFill>
                          <a:srgbClr val="FF0000"/>
                        </a:solidFill>
                        <a:latin typeface="Cambria Math" panose="02040503050406030204" pitchFamily="18" charset="0"/>
                      </a:rPr>
                      <m:t>𝑭</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𝒅𝒊𝒈𝒊𝒕</m:t>
                    </m:r>
                  </m:oMath>
                </a14:m>
                <a:r>
                  <a:rPr lang="zh-CN" altLang="en-US" sz="2400" dirty="0"/>
                  <a:t>的规则将</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𝑭</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𝒗𝒂𝒍</m:t>
                    </m:r>
                  </m:oMath>
                </a14:m>
                <a:r>
                  <a:rPr lang="zh-CN" altLang="en-US" sz="2400" dirty="0"/>
                  <a:t>设置为</a:t>
                </a:r>
                <a14:m>
                  <m:oMath xmlns:m="http://schemas.openxmlformats.org/officeDocument/2006/math">
                    <m:r>
                      <a:rPr lang="en-US" altLang="zh-CN" sz="2400" i="1">
                        <a:latin typeface="Cambria Math" panose="02040503050406030204" pitchFamily="18" charset="0"/>
                      </a:rPr>
                      <m:t>𝒅𝒊𝒈𝒊𝒕</m:t>
                    </m:r>
                    <m:r>
                      <a:rPr lang="en-US" altLang="zh-CN" sz="2400" i="1">
                        <a:latin typeface="Cambria Math" panose="02040503050406030204" pitchFamily="18" charset="0"/>
                      </a:rPr>
                      <m:t>.</m:t>
                    </m:r>
                    <m:r>
                      <a:rPr lang="en-US" altLang="zh-CN" sz="2400" i="1">
                        <a:latin typeface="Cambria Math" panose="02040503050406030204" pitchFamily="18" charset="0"/>
                      </a:rPr>
                      <m:t>𝒍𝒆𝒙𝒗𝒂𝒍</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3078850"/>
                <a:ext cx="8724490" cy="3588253"/>
              </a:xfrm>
              <a:blipFill rotWithShape="0">
                <a:blip r:embed="rId2"/>
                <a:stretch>
                  <a:fillRect l="-766"/>
                </a:stretch>
              </a:blipFill>
              <a:ln w="28575">
                <a:solidFill>
                  <a:srgbClr val="9999FF"/>
                </a:solidFill>
              </a:ln>
            </p:spPr>
            <p:txBody>
              <a:bodyPr/>
              <a:lstStyle/>
              <a:p>
                <a:r>
                  <a:rPr lang="zh-CN" altLang="en-US">
                    <a:noFill/>
                  </a:rPr>
                  <a:t> </a:t>
                </a:r>
              </a:p>
            </p:txBody>
          </p:sp>
        </mc:Fallback>
      </mc:AlternateContent>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763" t="3010" r="12859" b="18621"/>
          <a:stretch/>
        </p:blipFill>
        <p:spPr bwMode="auto">
          <a:xfrm>
            <a:off x="3779912" y="85222"/>
            <a:ext cx="5191704" cy="2983738"/>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75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0695" y="1484784"/>
                <a:ext cx="8366410" cy="4680520"/>
              </a:xfrm>
              <a:solidFill>
                <a:schemeClr val="bg1"/>
              </a:solidFill>
              <a:ln w="28575">
                <a:solidFill>
                  <a:srgbClr val="9999FF"/>
                </a:solidFill>
              </a:ln>
            </p:spPr>
            <p:txBody>
              <a:bodyPr/>
              <a:lstStyle/>
              <a:p>
                <a:pPr>
                  <a:lnSpc>
                    <a:spcPct val="150000"/>
                  </a:lnSpc>
                </a:pPr>
                <a:r>
                  <a:rPr lang="zh-CN" altLang="en-US" sz="2400" dirty="0"/>
                  <a:t>一个只包含综合属性的</a:t>
                </a:r>
                <a14:m>
                  <m:oMath xmlns:m="http://schemas.openxmlformats.org/officeDocument/2006/math">
                    <m:r>
                      <a:rPr lang="en-US" altLang="zh-CN" sz="2400" i="1">
                        <a:latin typeface="Cambria Math" panose="02040503050406030204" pitchFamily="18" charset="0"/>
                      </a:rPr>
                      <m:t>𝑺𝑫𝑫</m:t>
                    </m:r>
                  </m:oMath>
                </a14:m>
                <a:r>
                  <a:rPr lang="zh-CN" altLang="en-US" sz="2400" dirty="0"/>
                  <a:t>称为</a:t>
                </a:r>
                <a14:m>
                  <m:oMath xmlns:m="http://schemas.openxmlformats.org/officeDocument/2006/math">
                    <m:r>
                      <a:rPr lang="en-US" altLang="zh-CN" sz="2400" i="1" smtClean="0">
                        <a:solidFill>
                          <a:srgbClr val="FF0000"/>
                        </a:solidFill>
                        <a:latin typeface="Cambria Math" panose="02040503050406030204" pitchFamily="18" charset="0"/>
                      </a:rPr>
                      <m:t>𝑺</m:t>
                    </m:r>
                  </m:oMath>
                </a14:m>
                <a:r>
                  <a:rPr lang="zh-CN" altLang="en-US" sz="2400" dirty="0">
                    <a:solidFill>
                      <a:srgbClr val="FF0000"/>
                    </a:solidFill>
                  </a:rPr>
                  <a:t>属性的</a:t>
                </a:r>
                <a14:m>
                  <m:oMath xmlns:m="http://schemas.openxmlformats.org/officeDocument/2006/math">
                    <m:r>
                      <a:rPr lang="en-US" altLang="zh-CN" sz="2400" i="1">
                        <a:solidFill>
                          <a:srgbClr val="FF0000"/>
                        </a:solidFill>
                        <a:latin typeface="Cambria Math" panose="02040503050406030204" pitchFamily="18" charset="0"/>
                      </a:rPr>
                      <m:t>𝑺𝑫𝑫</m:t>
                    </m:r>
                  </m:oMath>
                </a14:m>
                <a:r>
                  <a:rPr lang="zh-CN" altLang="en-US" sz="2400" dirty="0"/>
                  <a:t>。</a:t>
                </a:r>
                <a:endParaRPr lang="en-US" altLang="zh-CN" sz="2400" dirty="0"/>
              </a:p>
              <a:p>
                <a:pPr>
                  <a:lnSpc>
                    <a:spcPct val="150000"/>
                  </a:lnSpc>
                </a:pPr>
                <a:r>
                  <a:rPr lang="zh-CN" altLang="en-US" sz="2400" dirty="0"/>
                  <a:t>在一个</a:t>
                </a:r>
                <a14:m>
                  <m:oMath xmlns:m="http://schemas.openxmlformats.org/officeDocument/2006/math">
                    <m:r>
                      <a:rPr lang="en-US" altLang="zh-CN" sz="2400" i="1" smtClean="0">
                        <a:solidFill>
                          <a:schemeClr val="tx1"/>
                        </a:solidFill>
                        <a:latin typeface="Cambria Math" panose="02040503050406030204" pitchFamily="18" charset="0"/>
                      </a:rPr>
                      <m:t>𝑺</m:t>
                    </m:r>
                  </m:oMath>
                </a14:m>
                <a:r>
                  <a:rPr lang="zh-CN" altLang="en-US" sz="2400" dirty="0">
                    <a:solidFill>
                      <a:schemeClr val="tx1"/>
                    </a:solidFill>
                  </a:rPr>
                  <a:t>属性的</a:t>
                </a:r>
                <a14:m>
                  <m:oMath xmlns:m="http://schemas.openxmlformats.org/officeDocument/2006/math">
                    <m:r>
                      <a:rPr lang="en-US" altLang="zh-CN" sz="2400" i="1">
                        <a:solidFill>
                          <a:schemeClr val="tx1"/>
                        </a:solidFill>
                        <a:latin typeface="Cambria Math" panose="02040503050406030204" pitchFamily="18" charset="0"/>
                      </a:rPr>
                      <m:t>𝑺𝑫𝑫</m:t>
                    </m:r>
                  </m:oMath>
                </a14:m>
                <a:r>
                  <a:rPr lang="zh-CN" altLang="en-US" sz="2400" dirty="0"/>
                  <a:t>中，每个规则都根据相应的产生式中属性值来计算其左侧非终结符的一个属性值。</a:t>
                </a:r>
                <a:endParaRPr lang="en-US" altLang="zh-CN" sz="2400" dirty="0"/>
              </a:p>
              <a:p>
                <a:pPr>
                  <a:lnSpc>
                    <a:spcPct val="150000"/>
                  </a:lnSpc>
                </a:pPr>
                <a:r>
                  <a:rPr lang="zh-CN" altLang="en-US" sz="2400" dirty="0"/>
                  <a:t>在语法分析树上进行求值有助于将</a:t>
                </a:r>
                <a14:m>
                  <m:oMath xmlns:m="http://schemas.openxmlformats.org/officeDocument/2006/math">
                    <m:r>
                      <a:rPr lang="en-US" altLang="zh-CN" sz="2400" i="1">
                        <a:latin typeface="Cambria Math" panose="02040503050406030204" pitchFamily="18" charset="0"/>
                      </a:rPr>
                      <m:t>𝑺𝑫𝑫</m:t>
                    </m:r>
                  </m:oMath>
                </a14:m>
                <a:r>
                  <a:rPr lang="zh-CN" altLang="en-US" sz="2400" dirty="0"/>
                  <a:t>描述的翻译方案可视化。</a:t>
                </a:r>
                <a:endParaRPr lang="en-US" altLang="zh-CN" sz="2400" dirty="0"/>
              </a:p>
              <a:p>
                <a:pPr>
                  <a:lnSpc>
                    <a:spcPct val="150000"/>
                  </a:lnSpc>
                </a:pPr>
                <a:r>
                  <a:rPr lang="zh-CN" altLang="en-US" sz="2400" dirty="0"/>
                  <a:t>一个记录了它的各个节点的属性值的语法分析树称为</a:t>
                </a:r>
                <a:r>
                  <a:rPr lang="zh-CN" altLang="en-US" sz="2400" dirty="0">
                    <a:solidFill>
                      <a:srgbClr val="FF0000"/>
                    </a:solidFill>
                  </a:rPr>
                  <a:t>注释语法分析树</a:t>
                </a:r>
                <a:r>
                  <a:rPr lang="en-US" altLang="zh-CN" sz="2400" dirty="0">
                    <a:solidFill>
                      <a:srgbClr val="FF0000"/>
                    </a:solidFill>
                    <a:latin typeface="Arial" panose="020B0604020202020204" pitchFamily="34" charset="0"/>
                    <a:cs typeface="Arial" panose="020B0604020202020204" pitchFamily="34" charset="0"/>
                  </a:rPr>
                  <a:t>(annotated parse tree) </a:t>
                </a:r>
                <a:r>
                  <a:rPr lang="zh-CN" altLang="en-US" sz="2400" dirty="0"/>
                  <a:t>。</a:t>
                </a:r>
                <a:endParaRPr lang="en-US" altLang="zh-CN" sz="2400" dirty="0"/>
              </a:p>
              <a:p>
                <a:pPr>
                  <a:lnSpc>
                    <a:spcPct val="150000"/>
                  </a:lnSpc>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0695" y="1484784"/>
                <a:ext cx="8366410" cy="4680520"/>
              </a:xfrm>
              <a:blipFill rotWithShape="0">
                <a:blip r:embed="rId2"/>
                <a:stretch>
                  <a:fillRect l="-871"/>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标题 1"/>
              <p:cNvSpPr>
                <a:spLocks noGrp="1"/>
              </p:cNvSpPr>
              <p:nvPr>
                <p:ph type="title"/>
              </p:nvPr>
            </p:nvSpPr>
            <p:spPr>
              <a:xfrm>
                <a:off x="609600" y="579438"/>
                <a:ext cx="7848600" cy="563562"/>
              </a:xfrm>
            </p:spPr>
            <p:txBody>
              <a:bodyPr/>
              <a:lstStyle/>
              <a:p>
                <a:r>
                  <a:rPr lang="zh-CN" altLang="en-US" dirty="0"/>
                  <a:t>对</a:t>
                </a:r>
                <a14:m>
                  <m:oMath xmlns:m="http://schemas.openxmlformats.org/officeDocument/2006/math">
                    <m:r>
                      <a:rPr lang="en-US" altLang="zh-CN" i="1">
                        <a:latin typeface="Cambria Math" panose="02040503050406030204" pitchFamily="18" charset="0"/>
                      </a:rPr>
                      <m:t>𝑺𝑫𝑫</m:t>
                    </m:r>
                  </m:oMath>
                </a14:m>
                <a:r>
                  <a:rPr lang="zh-CN" altLang="en-US" dirty="0"/>
                  <a:t>求值</a:t>
                </a:r>
              </a:p>
            </p:txBody>
          </p:sp>
        </mc:Choice>
        <mc:Fallback xmlns="">
          <p:sp>
            <p:nvSpPr>
              <p:cNvPr id="6" name="标题 1"/>
              <p:cNvSpPr>
                <a:spLocks noGrp="1" noRot="1" noChangeAspect="1" noMove="1" noResize="1" noEditPoints="1" noAdjustHandles="1" noChangeArrowheads="1" noChangeShapeType="1" noTextEdit="1"/>
              </p:cNvSpPr>
              <p:nvPr>
                <p:ph type="title"/>
              </p:nvPr>
            </p:nvSpPr>
            <p:spPr>
              <a:xfrm>
                <a:off x="609600" y="579438"/>
                <a:ext cx="7848600" cy="563562"/>
              </a:xfrm>
              <a:blipFill rotWithShape="0">
                <a:blip r:embed="rId3"/>
                <a:stretch>
                  <a:fillRect t="-18280"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9944163"/>
      </p:ext>
    </p:extLst>
  </p:cSld>
  <p:clrMapOvr>
    <a:masterClrMapping/>
  </p:clrMapOvr>
</p:sld>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5646</TotalTime>
  <Words>1792</Words>
  <Application>Microsoft Office PowerPoint</Application>
  <PresentationFormat>全屏显示(4:3)</PresentationFormat>
  <Paragraphs>178</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主题4</vt:lpstr>
      <vt:lpstr>第六章 语法制导的翻译</vt:lpstr>
      <vt:lpstr>语义分析</vt:lpstr>
      <vt:lpstr>语法制导翻译的基本思想</vt:lpstr>
      <vt:lpstr>语法制导翻译的基本思想</vt:lpstr>
      <vt:lpstr>语法制导定义</vt:lpstr>
      <vt:lpstr>属性</vt:lpstr>
      <vt:lpstr>示例</vt:lpstr>
      <vt:lpstr>示例</vt:lpstr>
      <vt:lpstr>对SDD求值</vt:lpstr>
      <vt:lpstr>注释语法分析树</vt:lpstr>
      <vt:lpstr>同时具有继承属性和综合属性的SDD</vt:lpstr>
      <vt:lpstr>练习</vt:lpstr>
      <vt:lpstr>对SDD求值</vt:lpstr>
      <vt:lpstr>对SDD求值</vt:lpstr>
      <vt:lpstr>依赖图</vt:lpstr>
      <vt:lpstr>依赖图示例</vt:lpstr>
      <vt:lpstr>示例</vt:lpstr>
      <vt:lpstr>依赖图示例</vt:lpstr>
      <vt:lpstr>拓扑排序</vt:lpstr>
      <vt:lpstr>拓扑排序</vt:lpstr>
      <vt:lpstr>拓扑排序</vt:lpstr>
      <vt:lpstr>属性求值顺序</vt:lpstr>
      <vt:lpstr>示例</vt:lpstr>
      <vt:lpstr>语法制导的翻译方案</vt:lpstr>
      <vt:lpstr>后缀翻译方案</vt:lpstr>
      <vt:lpstr>后缀翻译方案示例</vt:lpstr>
      <vt:lpstr>后缀翻译方案的分析栈实现</vt:lpstr>
      <vt:lpstr>示例</vt:lpstr>
      <vt:lpstr>后缀翻译方案的分析栈实现</vt:lpstr>
      <vt:lpstr>示例</vt:lpstr>
      <vt:lpstr>练习</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wt</dc:creator>
  <cp:lastModifiedBy>郭 家昕</cp:lastModifiedBy>
  <cp:revision>405</cp:revision>
  <dcterms:created xsi:type="dcterms:W3CDTF">1999-05-10T08:46:26Z</dcterms:created>
  <dcterms:modified xsi:type="dcterms:W3CDTF">2019-06-04T08:05:52Z</dcterms:modified>
</cp:coreProperties>
</file>