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3" r:id="rId1"/>
  </p:sldMasterIdLst>
  <p:sldIdLst>
    <p:sldId id="256" r:id="rId2"/>
    <p:sldId id="258" r:id="rId3"/>
    <p:sldId id="259" r:id="rId4"/>
    <p:sldId id="264" r:id="rId5"/>
    <p:sldId id="266" r:id="rId6"/>
    <p:sldId id="265" r:id="rId7"/>
    <p:sldId id="268" r:id="rId8"/>
    <p:sldId id="260" r:id="rId9"/>
    <p:sldId id="261" r:id="rId10"/>
    <p:sldId id="269" r:id="rId11"/>
    <p:sldId id="262" r:id="rId12"/>
    <p:sldId id="26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p:restoredTop sz="94677"/>
  </p:normalViewPr>
  <p:slideViewPr>
    <p:cSldViewPr snapToGrid="0" snapToObjects="1">
      <p:cViewPr varScale="1">
        <p:scale>
          <a:sx n="147" d="100"/>
          <a:sy n="147" d="100"/>
        </p:scale>
        <p:origin x="11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8DB3F2-4866-524A-92F3-353A5916DCE9}" type="datetimeFigureOut">
              <a:rPr lang="en-US" smtClean="0"/>
              <a:t>5/3/20</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40E32D20-60F6-B54F-85D7-440D55EE4DE4}"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240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DB3F2-4866-524A-92F3-353A5916DCE9}" type="datetimeFigureOut">
              <a:rPr lang="en-US" smtClean="0"/>
              <a:t>5/3/20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32D20-60F6-B54F-85D7-440D55EE4DE4}" type="slidenum">
              <a:rPr lang="en-US" smtClean="0"/>
              <a:t>‹#›</a:t>
            </a:fld>
            <a:endParaRPr lang="en-US"/>
          </a:p>
        </p:txBody>
      </p:sp>
    </p:spTree>
    <p:extLst>
      <p:ext uri="{BB962C8B-B14F-4D97-AF65-F5344CB8AC3E}">
        <p14:creationId xmlns:p14="http://schemas.microsoft.com/office/powerpoint/2010/main" val="3083398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DB3F2-4866-524A-92F3-353A5916DCE9}" type="datetimeFigureOut">
              <a:rPr lang="en-US" smtClean="0"/>
              <a:t>5/3/20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32D20-60F6-B54F-85D7-440D55EE4DE4}"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89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DB3F2-4866-524A-92F3-353A5916DCE9}" type="datetimeFigureOut">
              <a:rPr lang="en-US" smtClean="0"/>
              <a:t>5/3/20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32D20-60F6-B54F-85D7-440D55EE4DE4}"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264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8DB3F2-4866-524A-92F3-353A5916DCE9}" type="datetimeFigureOut">
              <a:rPr lang="en-US" smtClean="0"/>
              <a:t>5/3/20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32D20-60F6-B54F-85D7-440D55EE4DE4}"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9598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8DB3F2-4866-524A-92F3-353A5916DCE9}" type="datetimeFigureOut">
              <a:rPr lang="en-US" smtClean="0"/>
              <a:t>5/3/20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E32D20-60F6-B54F-85D7-440D55EE4DE4}"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266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8DB3F2-4866-524A-92F3-353A5916DCE9}" type="datetimeFigureOut">
              <a:rPr lang="en-US" smtClean="0"/>
              <a:t>5/3/20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E32D20-60F6-B54F-85D7-440D55EE4DE4}" type="slidenum">
              <a:rPr lang="en-US" smtClean="0"/>
              <a:t>‹#›</a:t>
            </a:fld>
            <a:endParaRPr lang="en-US"/>
          </a:p>
        </p:txBody>
      </p:sp>
    </p:spTree>
    <p:extLst>
      <p:ext uri="{BB962C8B-B14F-4D97-AF65-F5344CB8AC3E}">
        <p14:creationId xmlns:p14="http://schemas.microsoft.com/office/powerpoint/2010/main" val="4136624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8DB3F2-4866-524A-92F3-353A5916DCE9}" type="datetimeFigureOut">
              <a:rPr lang="en-US" smtClean="0"/>
              <a:t>5/3/20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E32D20-60F6-B54F-85D7-440D55EE4DE4}" type="slidenum">
              <a:rPr lang="en-US" smtClean="0"/>
              <a:t>‹#›</a:t>
            </a:fld>
            <a:endParaRPr lang="en-US"/>
          </a:p>
        </p:txBody>
      </p:sp>
    </p:spTree>
    <p:extLst>
      <p:ext uri="{BB962C8B-B14F-4D97-AF65-F5344CB8AC3E}">
        <p14:creationId xmlns:p14="http://schemas.microsoft.com/office/powerpoint/2010/main" val="994502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DB3F2-4866-524A-92F3-353A5916DCE9}" type="datetimeFigureOut">
              <a:rPr lang="en-US" smtClean="0"/>
              <a:t>5/3/20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E32D20-60F6-B54F-85D7-440D55EE4DE4}" type="slidenum">
              <a:rPr lang="en-US" smtClean="0"/>
              <a:t>‹#›</a:t>
            </a:fld>
            <a:endParaRPr lang="en-US"/>
          </a:p>
        </p:txBody>
      </p:sp>
    </p:spTree>
    <p:extLst>
      <p:ext uri="{BB962C8B-B14F-4D97-AF65-F5344CB8AC3E}">
        <p14:creationId xmlns:p14="http://schemas.microsoft.com/office/powerpoint/2010/main" val="143767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88DB3F2-4866-524A-92F3-353A5916DCE9}" type="datetimeFigureOut">
              <a:rPr lang="en-US" smtClean="0"/>
              <a:t>5/3/20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E32D20-60F6-B54F-85D7-440D55EE4DE4}"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9243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D88DB3F2-4866-524A-92F3-353A5916DCE9}" type="datetimeFigureOut">
              <a:rPr lang="en-US" smtClean="0"/>
              <a:t>5/3/20</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40E32D20-60F6-B54F-85D7-440D55EE4DE4}"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3375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88DB3F2-4866-524A-92F3-353A5916DCE9}" type="datetimeFigureOut">
              <a:rPr lang="en-US" smtClean="0"/>
              <a:t>5/3/20</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40E32D20-60F6-B54F-85D7-440D55EE4DE4}" type="slidenum">
              <a:rPr lang="en-US" smtClean="0"/>
              <a:t>‹#›</a:t>
            </a:fld>
            <a:endParaRPr lang="en-US"/>
          </a:p>
        </p:txBody>
      </p:sp>
    </p:spTree>
    <p:extLst>
      <p:ext uri="{BB962C8B-B14F-4D97-AF65-F5344CB8AC3E}">
        <p14:creationId xmlns:p14="http://schemas.microsoft.com/office/powerpoint/2010/main" val="3398710596"/>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dcourt.ca.gov/portal/page?_pageid=55,1524259&amp;_dad=portal&amp;_schema=PORTAL" TargetMode="External"/><Relationship Id="rId2" Type="http://schemas.openxmlformats.org/officeDocument/2006/relationships/hyperlink" Target="https://www.sandiegocounty.gov/content/sdc/hhsa/programs/phs/community_epidemiology/dc/2019-nCoV/status.html#Tab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80266-778B-714D-A03B-07D8641F61B7}"/>
              </a:ext>
            </a:extLst>
          </p:cNvPr>
          <p:cNvSpPr>
            <a:spLocks noGrp="1"/>
          </p:cNvSpPr>
          <p:nvPr>
            <p:ph type="ctrTitle"/>
          </p:nvPr>
        </p:nvSpPr>
        <p:spPr>
          <a:xfrm>
            <a:off x="4938900" y="1582625"/>
            <a:ext cx="3113480" cy="1780887"/>
          </a:xfrm>
        </p:spPr>
        <p:txBody>
          <a:bodyPr>
            <a:normAutofit/>
          </a:bodyPr>
          <a:lstStyle/>
          <a:p>
            <a:r>
              <a:rPr lang="en-US" sz="3600"/>
              <a:t>Capstone Project</a:t>
            </a:r>
          </a:p>
        </p:txBody>
      </p:sp>
      <p:sp>
        <p:nvSpPr>
          <p:cNvPr id="3" name="Subtitle 2">
            <a:extLst>
              <a:ext uri="{FF2B5EF4-FFF2-40B4-BE49-F238E27FC236}">
                <a16:creationId xmlns:a16="http://schemas.microsoft.com/office/drawing/2014/main" id="{B385A9E5-9F20-A84F-B07A-3E4A89554F32}"/>
              </a:ext>
            </a:extLst>
          </p:cNvPr>
          <p:cNvSpPr>
            <a:spLocks noGrp="1"/>
          </p:cNvSpPr>
          <p:nvPr>
            <p:ph type="subTitle" idx="1"/>
          </p:nvPr>
        </p:nvSpPr>
        <p:spPr>
          <a:xfrm>
            <a:off x="4934736" y="3504119"/>
            <a:ext cx="3445939" cy="1204932"/>
          </a:xfrm>
        </p:spPr>
        <p:txBody>
          <a:bodyPr>
            <a:normAutofit lnSpcReduction="10000"/>
          </a:bodyPr>
          <a:lstStyle/>
          <a:p>
            <a:r>
              <a:rPr lang="en-US" sz="2000" dirty="0"/>
              <a:t>Finding the Best Locations for New Covid19 Testing Sites </a:t>
            </a:r>
          </a:p>
          <a:p>
            <a:endParaRPr lang="en-US" dirty="0"/>
          </a:p>
        </p:txBody>
      </p:sp>
      <p:pic>
        <p:nvPicPr>
          <p:cNvPr id="5" name="Picture 4" descr="A picture containing cake, decorated, indoor, birthday&#10;&#10;Description automatically generated">
            <a:extLst>
              <a:ext uri="{FF2B5EF4-FFF2-40B4-BE49-F238E27FC236}">
                <a16:creationId xmlns:a16="http://schemas.microsoft.com/office/drawing/2014/main" id="{1BA0A5DD-6E7E-4B45-9B98-BD35E6C9ACA1}"/>
              </a:ext>
            </a:extLst>
          </p:cNvPr>
          <p:cNvPicPr>
            <a:picLocks noChangeAspect="1"/>
          </p:cNvPicPr>
          <p:nvPr/>
        </p:nvPicPr>
        <p:blipFill>
          <a:blip r:embed="rId2"/>
          <a:stretch>
            <a:fillRect/>
          </a:stretch>
        </p:blipFill>
        <p:spPr>
          <a:xfrm>
            <a:off x="847522" y="1693189"/>
            <a:ext cx="3720332" cy="3032069"/>
          </a:xfrm>
          <a:prstGeom prst="rect">
            <a:avLst/>
          </a:prstGeom>
        </p:spPr>
      </p:pic>
    </p:spTree>
    <p:extLst>
      <p:ext uri="{BB962C8B-B14F-4D97-AF65-F5344CB8AC3E}">
        <p14:creationId xmlns:p14="http://schemas.microsoft.com/office/powerpoint/2010/main" val="367596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1BCA5-FEE4-0D4E-833D-9CAF4A8750B8}"/>
              </a:ext>
            </a:extLst>
          </p:cNvPr>
          <p:cNvSpPr>
            <a:spLocks noGrp="1"/>
          </p:cNvSpPr>
          <p:nvPr>
            <p:ph type="title"/>
          </p:nvPr>
        </p:nvSpPr>
        <p:spPr/>
        <p:txBody>
          <a:bodyPr/>
          <a:lstStyle/>
          <a:p>
            <a:r>
              <a:rPr lang="en-US" dirty="0"/>
              <a:t>Results</a:t>
            </a:r>
          </a:p>
        </p:txBody>
      </p:sp>
      <p:sp>
        <p:nvSpPr>
          <p:cNvPr id="7" name="Content Placeholder 2">
            <a:extLst>
              <a:ext uri="{FF2B5EF4-FFF2-40B4-BE49-F238E27FC236}">
                <a16:creationId xmlns:a16="http://schemas.microsoft.com/office/drawing/2014/main" id="{0BBAE422-6A4F-D141-8FCC-621085089157}"/>
              </a:ext>
            </a:extLst>
          </p:cNvPr>
          <p:cNvSpPr txBox="1">
            <a:spLocks/>
          </p:cNvSpPr>
          <p:nvPr/>
        </p:nvSpPr>
        <p:spPr>
          <a:xfrm>
            <a:off x="4331855" y="1853755"/>
            <a:ext cx="4430483" cy="3700055"/>
          </a:xfrm>
          <a:prstGeom prst="rect">
            <a:avLst/>
          </a:prstGeom>
        </p:spPr>
        <p:txBody>
          <a:bodyPr vert="horz" lIns="91440" tIns="45720" rIns="91440" bIns="45720" rtlCol="0" anchor="t">
            <a:noAutofit/>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600" dirty="0"/>
              <a:t>A folium map is created with three clusters in red, purple, and green colors. Medical venues data is in black circle with blue filling, bigger size circle represents a greater number of medical venues in that area. </a:t>
            </a:r>
          </a:p>
          <a:p>
            <a:r>
              <a:rPr lang="en-US" sz="1600" dirty="0"/>
              <a:t>Cluster2 green has highest count and rate of Covid19. and there are no medical venues (black circles) near </a:t>
            </a:r>
            <a:r>
              <a:rPr lang="en-US" sz="1600" dirty="0" err="1"/>
              <a:t>Otay</a:t>
            </a:r>
            <a:r>
              <a:rPr lang="en-US" sz="1600" dirty="0"/>
              <a:t> Mesa, 92154 (green bottom right). </a:t>
            </a:r>
          </a:p>
          <a:p>
            <a:r>
              <a:rPr lang="en-US" sz="1600" dirty="0"/>
              <a:t>It is highly recommended to set up a new testing site in </a:t>
            </a:r>
            <a:r>
              <a:rPr lang="en-US" sz="1600" dirty="0" err="1"/>
              <a:t>Otaytes</a:t>
            </a:r>
            <a:r>
              <a:rPr lang="en-US" sz="1600" dirty="0"/>
              <a:t> Mesa, 92154.</a:t>
            </a:r>
          </a:p>
          <a:p>
            <a:endParaRPr lang="en-US" sz="1600" dirty="0"/>
          </a:p>
        </p:txBody>
      </p:sp>
      <p:pic>
        <p:nvPicPr>
          <p:cNvPr id="12" name="Content Placeholder 11" descr="A close up of a map&#10;&#10;Description automatically generated">
            <a:extLst>
              <a:ext uri="{FF2B5EF4-FFF2-40B4-BE49-F238E27FC236}">
                <a16:creationId xmlns:a16="http://schemas.microsoft.com/office/drawing/2014/main" id="{141AD1D0-5D55-BE49-9393-C5E6A044D08C}"/>
              </a:ext>
            </a:extLst>
          </p:cNvPr>
          <p:cNvPicPr>
            <a:picLocks noGrp="1" noChangeAspect="1"/>
          </p:cNvPicPr>
          <p:nvPr>
            <p:ph idx="1"/>
          </p:nvPr>
        </p:nvPicPr>
        <p:blipFill>
          <a:blip r:embed="rId2"/>
          <a:stretch>
            <a:fillRect/>
          </a:stretch>
        </p:blipFill>
        <p:spPr>
          <a:xfrm>
            <a:off x="584797" y="1978963"/>
            <a:ext cx="3597590" cy="3449638"/>
          </a:xfrm>
        </p:spPr>
      </p:pic>
    </p:spTree>
    <p:extLst>
      <p:ext uri="{BB962C8B-B14F-4D97-AF65-F5344CB8AC3E}">
        <p14:creationId xmlns:p14="http://schemas.microsoft.com/office/powerpoint/2010/main" val="223766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ECFFA-6B04-2A4A-A27A-BDB0C431AFD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A25FBFB0-4926-244A-8F6D-23D2E05B539B}"/>
              </a:ext>
            </a:extLst>
          </p:cNvPr>
          <p:cNvSpPr>
            <a:spLocks noGrp="1"/>
          </p:cNvSpPr>
          <p:nvPr>
            <p:ph idx="1"/>
          </p:nvPr>
        </p:nvSpPr>
        <p:spPr/>
        <p:txBody>
          <a:bodyPr/>
          <a:lstStyle/>
          <a:p>
            <a:r>
              <a:rPr lang="en-US" dirty="0"/>
              <a:t>From Foursquare API, it only returns medical venues within search range of each zip code. Medical venues out of range are not counted. </a:t>
            </a:r>
          </a:p>
          <a:p>
            <a:r>
              <a:rPr lang="en-US" dirty="0"/>
              <a:t>Since the Covid-19 is highly infectious, drive-thru testing sites are recommended.  With drive-thru sites, people do not come in contact with other patients, which limits opportunities for disease transmission. </a:t>
            </a:r>
          </a:p>
          <a:p>
            <a:pPr marL="0" indent="0">
              <a:buNone/>
            </a:pPr>
            <a:endParaRPr lang="en-US" dirty="0"/>
          </a:p>
        </p:txBody>
      </p:sp>
    </p:spTree>
    <p:extLst>
      <p:ext uri="{BB962C8B-B14F-4D97-AF65-F5344CB8AC3E}">
        <p14:creationId xmlns:p14="http://schemas.microsoft.com/office/powerpoint/2010/main" val="2960869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35387-A814-8A4F-A87E-5AB0384C577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FCEAF66-B4B2-FF4C-BE11-43F2E3E5C34E}"/>
              </a:ext>
            </a:extLst>
          </p:cNvPr>
          <p:cNvSpPr>
            <a:spLocks noGrp="1"/>
          </p:cNvSpPr>
          <p:nvPr>
            <p:ph idx="1"/>
          </p:nvPr>
        </p:nvSpPr>
        <p:spPr/>
        <p:txBody>
          <a:bodyPr>
            <a:normAutofit fontScale="92500" lnSpcReduction="10000"/>
          </a:bodyPr>
          <a:lstStyle/>
          <a:p>
            <a:r>
              <a:rPr lang="en-US" dirty="0"/>
              <a:t>k mean clustering is used to analyze Covid19 cases in San Diego area. Cluster2 is the group has highest count and rate of Covid19 cases. </a:t>
            </a:r>
          </a:p>
          <a:p>
            <a:r>
              <a:rPr lang="en-US" dirty="0"/>
              <a:t>Foursquare API is used to search for medical venues in San Diego area. </a:t>
            </a:r>
          </a:p>
          <a:p>
            <a:r>
              <a:rPr lang="en-US" dirty="0" err="1"/>
              <a:t>Otay</a:t>
            </a:r>
            <a:r>
              <a:rPr lang="en-US" dirty="0"/>
              <a:t> Mesa, 92154 is belong to cluster2, and there is no medical venues near this area. </a:t>
            </a:r>
          </a:p>
          <a:p>
            <a:r>
              <a:rPr lang="en-US" dirty="0"/>
              <a:t> It is highly recommended to set up a testing site in </a:t>
            </a:r>
            <a:r>
              <a:rPr lang="en-US" dirty="0" err="1"/>
              <a:t>Otaytes</a:t>
            </a:r>
            <a:r>
              <a:rPr lang="en-US" dirty="0"/>
              <a:t> Mesa, 92154.</a:t>
            </a:r>
          </a:p>
          <a:p>
            <a:pPr marL="0" indent="0">
              <a:buNone/>
            </a:pPr>
            <a:endParaRPr lang="en-US" dirty="0"/>
          </a:p>
        </p:txBody>
      </p:sp>
    </p:spTree>
    <p:extLst>
      <p:ext uri="{BB962C8B-B14F-4D97-AF65-F5344CB8AC3E}">
        <p14:creationId xmlns:p14="http://schemas.microsoft.com/office/powerpoint/2010/main" val="3842550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725B-5139-F34C-BE85-B908EB9150EB}"/>
              </a:ext>
            </a:extLst>
          </p:cNvPr>
          <p:cNvSpPr>
            <a:spLocks noGrp="1"/>
          </p:cNvSpPr>
          <p:nvPr>
            <p:ph type="title"/>
          </p:nvPr>
        </p:nvSpPr>
        <p:spPr/>
        <p:txBody>
          <a:bodyPr/>
          <a:lstStyle/>
          <a:p>
            <a:r>
              <a:rPr lang="en-US" dirty="0"/>
              <a:t>Business Problem </a:t>
            </a:r>
          </a:p>
        </p:txBody>
      </p:sp>
      <p:sp>
        <p:nvSpPr>
          <p:cNvPr id="3" name="Content Placeholder 2">
            <a:extLst>
              <a:ext uri="{FF2B5EF4-FFF2-40B4-BE49-F238E27FC236}">
                <a16:creationId xmlns:a16="http://schemas.microsoft.com/office/drawing/2014/main" id="{107B1264-3961-6546-BA36-045CB74EF6B9}"/>
              </a:ext>
            </a:extLst>
          </p:cNvPr>
          <p:cNvSpPr>
            <a:spLocks noGrp="1"/>
          </p:cNvSpPr>
          <p:nvPr>
            <p:ph idx="1"/>
          </p:nvPr>
        </p:nvSpPr>
        <p:spPr>
          <a:xfrm>
            <a:off x="1443491" y="1853755"/>
            <a:ext cx="6571343" cy="3963571"/>
          </a:xfrm>
        </p:spPr>
        <p:txBody>
          <a:bodyPr>
            <a:noAutofit/>
          </a:bodyPr>
          <a:lstStyle/>
          <a:p>
            <a:r>
              <a:rPr lang="en-US" sz="1600" dirty="0"/>
              <a:t>As the coronavirus (Covid-19) outbreaks this spring 2020, total confirmed cases are over one million in the United States and total death is over 70K by May 3</a:t>
            </a:r>
            <a:r>
              <a:rPr lang="en-US" sz="1600" baseline="30000" dirty="0"/>
              <a:t>rd</a:t>
            </a:r>
            <a:r>
              <a:rPr lang="en-US" sz="1600" dirty="0"/>
              <a:t>, 2020.  San Diego is the 8</a:t>
            </a:r>
            <a:r>
              <a:rPr lang="en-US" sz="1600" baseline="30000" dirty="0"/>
              <a:t>th</a:t>
            </a:r>
            <a:r>
              <a:rPr lang="en-US" sz="1600" dirty="0"/>
              <a:t> largest city in the US with population over 1.5 million. By May 3</a:t>
            </a:r>
            <a:r>
              <a:rPr lang="en-US" sz="1600" baseline="30000" dirty="0"/>
              <a:t>rd</a:t>
            </a:r>
            <a:r>
              <a:rPr lang="en-US" sz="1600" dirty="0"/>
              <a:t>, the reported Covid-19 cases in San Diego has been over 4000 and the number keeps increasing. Covid-19 is an infectious disease. The Covid-19 virus spreads primarily through discharge from the nose when an infected person coughs or sneezes. Currently, there is no preventive vaccine for Covid-19.</a:t>
            </a:r>
          </a:p>
          <a:p>
            <a:r>
              <a:rPr lang="en-US" sz="1600" dirty="0"/>
              <a:t> Due to the rapidly increasing number of Covid-19 cases, city government of San Diego plans to setup new Covid-19 testing sites. </a:t>
            </a:r>
          </a:p>
          <a:p>
            <a:r>
              <a:rPr lang="en-US" sz="1600" dirty="0"/>
              <a:t>This project is to find the best locations for coronavirus testing sites in San Diego, California. </a:t>
            </a:r>
          </a:p>
        </p:txBody>
      </p:sp>
    </p:spTree>
    <p:extLst>
      <p:ext uri="{BB962C8B-B14F-4D97-AF65-F5344CB8AC3E}">
        <p14:creationId xmlns:p14="http://schemas.microsoft.com/office/powerpoint/2010/main" val="4209488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F278-170E-5B47-8E0A-A97C102B9FFB}"/>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17B0CB60-4B1C-A447-972C-FC0309096499}"/>
              </a:ext>
            </a:extLst>
          </p:cNvPr>
          <p:cNvSpPr>
            <a:spLocks noGrp="1"/>
          </p:cNvSpPr>
          <p:nvPr>
            <p:ph idx="1"/>
          </p:nvPr>
        </p:nvSpPr>
        <p:spPr/>
        <p:txBody>
          <a:bodyPr>
            <a:normAutofit fontScale="85000" lnSpcReduction="20000"/>
          </a:bodyPr>
          <a:lstStyle/>
          <a:p>
            <a:r>
              <a:rPr lang="en-US" sz="2100" dirty="0"/>
              <a:t>Number of coronavirus cases by zip code are from </a:t>
            </a:r>
            <a:r>
              <a:rPr lang="en-US" sz="2100" dirty="0" err="1"/>
              <a:t>SanDiegoCounty.gov</a:t>
            </a:r>
            <a:r>
              <a:rPr lang="en-US" sz="2100" dirty="0"/>
              <a:t>.  Tabula library is imported to read data from the pdf file.  </a:t>
            </a:r>
            <a:r>
              <a:rPr lang="en-US" sz="1900" dirty="0">
                <a:hlinkClick r:id="rId2"/>
              </a:rPr>
              <a:t>COVID-19 Summary of Cases by Zip Code </a:t>
            </a:r>
            <a:endParaRPr lang="en-US" sz="2100" dirty="0"/>
          </a:p>
          <a:p>
            <a:r>
              <a:rPr lang="en-US" sz="2100" dirty="0"/>
              <a:t>San Diego zip code and corresponding neighborhoods are from Superior Court of California. </a:t>
            </a:r>
            <a:r>
              <a:rPr lang="en-US" sz="2100" dirty="0" err="1"/>
              <a:t>Beautifulsoup</a:t>
            </a:r>
            <a:r>
              <a:rPr lang="en-US" sz="2100" dirty="0"/>
              <a:t> is used to scrape the web data </a:t>
            </a:r>
            <a:r>
              <a:rPr lang="en-US" sz="2100" dirty="0">
                <a:hlinkClick r:id="rId3"/>
              </a:rPr>
              <a:t>Zipcode and Neighborhoods</a:t>
            </a:r>
            <a:endParaRPr lang="en-US" sz="2100" dirty="0"/>
          </a:p>
          <a:p>
            <a:r>
              <a:rPr lang="en-US" sz="2100" dirty="0"/>
              <a:t>Google Geocode is used to pull out latitude and longitude information at each zip code</a:t>
            </a:r>
          </a:p>
          <a:p>
            <a:r>
              <a:rPr lang="en-US" sz="2100" dirty="0"/>
              <a:t>Foursquare API is used to search nearby medical or clinic centers at each zip code</a:t>
            </a:r>
          </a:p>
          <a:p>
            <a:endParaRPr lang="en-US" sz="4800" dirty="0"/>
          </a:p>
          <a:p>
            <a:endParaRPr lang="en-US" sz="1800" dirty="0"/>
          </a:p>
        </p:txBody>
      </p:sp>
    </p:spTree>
    <p:extLst>
      <p:ext uri="{BB962C8B-B14F-4D97-AF65-F5344CB8AC3E}">
        <p14:creationId xmlns:p14="http://schemas.microsoft.com/office/powerpoint/2010/main" val="3209185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C58C-D8E0-5F46-9EFA-294D0D1E390E}"/>
              </a:ext>
            </a:extLst>
          </p:cNvPr>
          <p:cNvSpPr>
            <a:spLocks noGrp="1"/>
          </p:cNvSpPr>
          <p:nvPr>
            <p:ph type="title"/>
          </p:nvPr>
        </p:nvSpPr>
        <p:spPr/>
        <p:txBody>
          <a:bodyPr/>
          <a:lstStyle/>
          <a:p>
            <a:r>
              <a:rPr lang="en-US" dirty="0"/>
              <a:t>Data - Covid19 cases</a:t>
            </a:r>
          </a:p>
        </p:txBody>
      </p:sp>
      <p:sp>
        <p:nvSpPr>
          <p:cNvPr id="9" name="Content Placeholder 2">
            <a:extLst>
              <a:ext uri="{FF2B5EF4-FFF2-40B4-BE49-F238E27FC236}">
                <a16:creationId xmlns:a16="http://schemas.microsoft.com/office/drawing/2014/main" id="{1C4C0C02-E3A7-324B-A62F-676BEA92B5D2}"/>
              </a:ext>
            </a:extLst>
          </p:cNvPr>
          <p:cNvSpPr txBox="1">
            <a:spLocks/>
          </p:cNvSpPr>
          <p:nvPr/>
        </p:nvSpPr>
        <p:spPr>
          <a:xfrm>
            <a:off x="5550011" y="1853756"/>
            <a:ext cx="3349226" cy="4117674"/>
          </a:xfrm>
          <a:prstGeom prst="rect">
            <a:avLst/>
          </a:prstGeom>
        </p:spPr>
        <p:txBody>
          <a:bodyPr vert="horz" lIns="68580" tIns="34290" rIns="68580" bIns="3429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600" dirty="0"/>
              <a:t>Table1 below summarized number of reported coronavirus cases by ‘Count’ and  ‘ Rate_per_100K population’ by zip code.</a:t>
            </a:r>
          </a:p>
          <a:p>
            <a:r>
              <a:rPr lang="en-US" sz="1600" dirty="0"/>
              <a:t>Table2 summarized zip code and neighborhoods in San Diego area.</a:t>
            </a:r>
          </a:p>
          <a:p>
            <a:r>
              <a:rPr lang="en-US" sz="1600" dirty="0"/>
              <a:t>Table3 combined table1 and table2 data based on same zip code. Population is calculated based on Count and Rate_per_100K.</a:t>
            </a:r>
          </a:p>
        </p:txBody>
      </p:sp>
      <p:pic>
        <p:nvPicPr>
          <p:cNvPr id="11" name="Picture 10" descr="A screenshot of a cell phone&#10;&#10;Description automatically generated">
            <a:extLst>
              <a:ext uri="{FF2B5EF4-FFF2-40B4-BE49-F238E27FC236}">
                <a16:creationId xmlns:a16="http://schemas.microsoft.com/office/drawing/2014/main" id="{A22B0A4F-CE2E-8B46-83ED-1A177939C991}"/>
              </a:ext>
            </a:extLst>
          </p:cNvPr>
          <p:cNvPicPr>
            <a:picLocks noChangeAspect="1"/>
          </p:cNvPicPr>
          <p:nvPr/>
        </p:nvPicPr>
        <p:blipFill>
          <a:blip r:embed="rId2"/>
          <a:stretch>
            <a:fillRect/>
          </a:stretch>
        </p:blipFill>
        <p:spPr>
          <a:xfrm>
            <a:off x="244763" y="1838587"/>
            <a:ext cx="2613245" cy="1669043"/>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8C1BEB2F-E56E-9840-87C0-4CC789966166}"/>
              </a:ext>
            </a:extLst>
          </p:cNvPr>
          <p:cNvPicPr>
            <a:picLocks noChangeAspect="1"/>
          </p:cNvPicPr>
          <p:nvPr/>
        </p:nvPicPr>
        <p:blipFill>
          <a:blip r:embed="rId3"/>
          <a:stretch>
            <a:fillRect/>
          </a:stretch>
        </p:blipFill>
        <p:spPr>
          <a:xfrm>
            <a:off x="3029625" y="1853755"/>
            <a:ext cx="2449753" cy="1636215"/>
          </a:xfrm>
          <a:prstGeom prst="rect">
            <a:avLst/>
          </a:prstGeom>
        </p:spPr>
      </p:pic>
      <p:sp>
        <p:nvSpPr>
          <p:cNvPr id="14" name="TextBox 13">
            <a:extLst>
              <a:ext uri="{FF2B5EF4-FFF2-40B4-BE49-F238E27FC236}">
                <a16:creationId xmlns:a16="http://schemas.microsoft.com/office/drawing/2014/main" id="{C2ECE3EA-7DAA-4B43-B0AC-F3290892C57C}"/>
              </a:ext>
            </a:extLst>
          </p:cNvPr>
          <p:cNvSpPr txBox="1"/>
          <p:nvPr/>
        </p:nvSpPr>
        <p:spPr>
          <a:xfrm>
            <a:off x="494168" y="3522799"/>
            <a:ext cx="2225177" cy="461665"/>
          </a:xfrm>
          <a:prstGeom prst="rect">
            <a:avLst/>
          </a:prstGeom>
          <a:noFill/>
        </p:spPr>
        <p:txBody>
          <a:bodyPr wrap="square" rtlCol="0">
            <a:spAutoFit/>
          </a:bodyPr>
          <a:lstStyle/>
          <a:p>
            <a:r>
              <a:rPr lang="en-US" sz="1200" dirty="0"/>
              <a:t>Table1. Number of coronavirus cases by zip code (top 5 rows)</a:t>
            </a:r>
          </a:p>
        </p:txBody>
      </p:sp>
      <p:sp>
        <p:nvSpPr>
          <p:cNvPr id="15" name="TextBox 14">
            <a:extLst>
              <a:ext uri="{FF2B5EF4-FFF2-40B4-BE49-F238E27FC236}">
                <a16:creationId xmlns:a16="http://schemas.microsoft.com/office/drawing/2014/main" id="{BB6E3FFE-50BB-2849-8F56-E397452FA647}"/>
              </a:ext>
            </a:extLst>
          </p:cNvPr>
          <p:cNvSpPr txBox="1"/>
          <p:nvPr/>
        </p:nvSpPr>
        <p:spPr>
          <a:xfrm>
            <a:off x="3022089" y="3522799"/>
            <a:ext cx="2225177" cy="461665"/>
          </a:xfrm>
          <a:prstGeom prst="rect">
            <a:avLst/>
          </a:prstGeom>
          <a:noFill/>
        </p:spPr>
        <p:txBody>
          <a:bodyPr wrap="square" rtlCol="0">
            <a:spAutoFit/>
          </a:bodyPr>
          <a:lstStyle/>
          <a:p>
            <a:r>
              <a:rPr lang="en-US" sz="1200" dirty="0"/>
              <a:t>Table2. Zip code and corresponding neighborhood</a:t>
            </a:r>
          </a:p>
        </p:txBody>
      </p:sp>
      <p:sp>
        <p:nvSpPr>
          <p:cNvPr id="16" name="TextBox 15">
            <a:extLst>
              <a:ext uri="{FF2B5EF4-FFF2-40B4-BE49-F238E27FC236}">
                <a16:creationId xmlns:a16="http://schemas.microsoft.com/office/drawing/2014/main" id="{7C22E365-D041-3840-B854-35661D09E84B}"/>
              </a:ext>
            </a:extLst>
          </p:cNvPr>
          <p:cNvSpPr txBox="1"/>
          <p:nvPr/>
        </p:nvSpPr>
        <p:spPr>
          <a:xfrm>
            <a:off x="596347" y="5776481"/>
            <a:ext cx="3459371" cy="276999"/>
          </a:xfrm>
          <a:prstGeom prst="rect">
            <a:avLst/>
          </a:prstGeom>
          <a:noFill/>
        </p:spPr>
        <p:txBody>
          <a:bodyPr wrap="square" rtlCol="0">
            <a:spAutoFit/>
          </a:bodyPr>
          <a:lstStyle/>
          <a:p>
            <a:r>
              <a:rPr lang="en-US" sz="1200" dirty="0"/>
              <a:t>Table3. number of coronavirus cases by zip code </a:t>
            </a:r>
          </a:p>
        </p:txBody>
      </p:sp>
      <p:pic>
        <p:nvPicPr>
          <p:cNvPr id="20" name="Content Placeholder 19" descr="A screenshot of a cell phone&#10;&#10;Description automatically generated">
            <a:extLst>
              <a:ext uri="{FF2B5EF4-FFF2-40B4-BE49-F238E27FC236}">
                <a16:creationId xmlns:a16="http://schemas.microsoft.com/office/drawing/2014/main" id="{E3A7329D-8728-A34B-812E-683B778E4E75}"/>
              </a:ext>
            </a:extLst>
          </p:cNvPr>
          <p:cNvPicPr>
            <a:picLocks noGrp="1" noChangeAspect="1"/>
          </p:cNvPicPr>
          <p:nvPr>
            <p:ph idx="1"/>
          </p:nvPr>
        </p:nvPicPr>
        <p:blipFill>
          <a:blip r:embed="rId4"/>
          <a:stretch>
            <a:fillRect/>
          </a:stretch>
        </p:blipFill>
        <p:spPr>
          <a:xfrm>
            <a:off x="228535" y="3991071"/>
            <a:ext cx="4981619" cy="1706923"/>
          </a:xfrm>
        </p:spPr>
      </p:pic>
    </p:spTree>
    <p:extLst>
      <p:ext uri="{BB962C8B-B14F-4D97-AF65-F5344CB8AC3E}">
        <p14:creationId xmlns:p14="http://schemas.microsoft.com/office/powerpoint/2010/main" val="1830968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3AAFA-CC76-9142-97E5-9C421702FC2A}"/>
              </a:ext>
            </a:extLst>
          </p:cNvPr>
          <p:cNvSpPr>
            <a:spLocks noGrp="1"/>
          </p:cNvSpPr>
          <p:nvPr>
            <p:ph type="title"/>
          </p:nvPr>
        </p:nvSpPr>
        <p:spPr/>
        <p:txBody>
          <a:bodyPr/>
          <a:lstStyle/>
          <a:p>
            <a:r>
              <a:rPr lang="en-US" dirty="0"/>
              <a:t>Data - Covid19 cases plots</a:t>
            </a:r>
          </a:p>
        </p:txBody>
      </p:sp>
      <p:pic>
        <p:nvPicPr>
          <p:cNvPr id="6" name="Content Placeholder 5" descr="A screenshot of a cell phone&#10;&#10;Description automatically generated">
            <a:extLst>
              <a:ext uri="{FF2B5EF4-FFF2-40B4-BE49-F238E27FC236}">
                <a16:creationId xmlns:a16="http://schemas.microsoft.com/office/drawing/2014/main" id="{C450988A-9664-BC46-8030-7355AFDDC46F}"/>
              </a:ext>
            </a:extLst>
          </p:cNvPr>
          <p:cNvPicPr>
            <a:picLocks noGrp="1" noChangeAspect="1"/>
          </p:cNvPicPr>
          <p:nvPr>
            <p:ph idx="1"/>
          </p:nvPr>
        </p:nvPicPr>
        <p:blipFill>
          <a:blip r:embed="rId2"/>
          <a:stretch>
            <a:fillRect/>
          </a:stretch>
        </p:blipFill>
        <p:spPr>
          <a:xfrm>
            <a:off x="470496" y="1880844"/>
            <a:ext cx="4037895" cy="2858134"/>
          </a:xfrm>
        </p:spPr>
      </p:pic>
      <p:pic>
        <p:nvPicPr>
          <p:cNvPr id="8" name="Picture 7" descr="A screenshot of a cell phone&#10;&#10;Description automatically generated">
            <a:extLst>
              <a:ext uri="{FF2B5EF4-FFF2-40B4-BE49-F238E27FC236}">
                <a16:creationId xmlns:a16="http://schemas.microsoft.com/office/drawing/2014/main" id="{F17FE5C5-B8AE-5041-8D9E-68AECA3A746C}"/>
              </a:ext>
            </a:extLst>
          </p:cNvPr>
          <p:cNvPicPr>
            <a:picLocks noChangeAspect="1"/>
          </p:cNvPicPr>
          <p:nvPr/>
        </p:nvPicPr>
        <p:blipFill>
          <a:blip r:embed="rId3"/>
          <a:stretch>
            <a:fillRect/>
          </a:stretch>
        </p:blipFill>
        <p:spPr>
          <a:xfrm>
            <a:off x="4572000" y="1897992"/>
            <a:ext cx="3880236" cy="2858134"/>
          </a:xfrm>
          <a:prstGeom prst="rect">
            <a:avLst/>
          </a:prstGeom>
        </p:spPr>
      </p:pic>
      <p:sp>
        <p:nvSpPr>
          <p:cNvPr id="9" name="Content Placeholder 2">
            <a:extLst>
              <a:ext uri="{FF2B5EF4-FFF2-40B4-BE49-F238E27FC236}">
                <a16:creationId xmlns:a16="http://schemas.microsoft.com/office/drawing/2014/main" id="{B8A5E12E-FFB7-6F48-BC31-F8E1EAE0D581}"/>
              </a:ext>
            </a:extLst>
          </p:cNvPr>
          <p:cNvSpPr txBox="1">
            <a:spLocks/>
          </p:cNvSpPr>
          <p:nvPr/>
        </p:nvSpPr>
        <p:spPr>
          <a:xfrm>
            <a:off x="470496" y="4800363"/>
            <a:ext cx="7981739" cy="1171067"/>
          </a:xfrm>
          <a:prstGeom prst="rect">
            <a:avLst/>
          </a:prstGeom>
        </p:spPr>
        <p:txBody>
          <a:bodyPr vert="horz" lIns="68580" tIns="34290" rIns="68580" bIns="3429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600" dirty="0"/>
              <a:t>Plots above show top 10 areas have highest Covid19 cases and highest Covid19 Rate.</a:t>
            </a:r>
          </a:p>
          <a:p>
            <a:r>
              <a:rPr lang="en-US" sz="1600" dirty="0"/>
              <a:t>From the plots above, </a:t>
            </a:r>
            <a:r>
              <a:rPr lang="en-US" sz="1600" dirty="0" err="1"/>
              <a:t>Otay</a:t>
            </a:r>
            <a:r>
              <a:rPr lang="en-US" sz="1600" dirty="0"/>
              <a:t> Mesa, 92154 has highest number of Covid19 cases, while San Ysidro, 92173 has highest rate of cases. </a:t>
            </a:r>
          </a:p>
        </p:txBody>
      </p:sp>
    </p:spTree>
    <p:extLst>
      <p:ext uri="{BB962C8B-B14F-4D97-AF65-F5344CB8AC3E}">
        <p14:creationId xmlns:p14="http://schemas.microsoft.com/office/powerpoint/2010/main" val="363310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75A23-E29E-DF40-BDE1-095A8D14525B}"/>
              </a:ext>
            </a:extLst>
          </p:cNvPr>
          <p:cNvSpPr>
            <a:spLocks noGrp="1"/>
          </p:cNvSpPr>
          <p:nvPr>
            <p:ph type="title"/>
          </p:nvPr>
        </p:nvSpPr>
        <p:spPr/>
        <p:txBody>
          <a:bodyPr>
            <a:normAutofit/>
          </a:bodyPr>
          <a:lstStyle/>
          <a:p>
            <a:r>
              <a:rPr lang="en-US" dirty="0"/>
              <a:t>DATA – Covid19 cases with latitudes and longitude</a:t>
            </a:r>
          </a:p>
        </p:txBody>
      </p:sp>
      <p:sp>
        <p:nvSpPr>
          <p:cNvPr id="6" name="Content Placeholder 2">
            <a:extLst>
              <a:ext uri="{FF2B5EF4-FFF2-40B4-BE49-F238E27FC236}">
                <a16:creationId xmlns:a16="http://schemas.microsoft.com/office/drawing/2014/main" id="{28D862D1-DBD1-5D4C-85DC-3F098ABCF5CB}"/>
              </a:ext>
            </a:extLst>
          </p:cNvPr>
          <p:cNvSpPr txBox="1">
            <a:spLocks/>
          </p:cNvSpPr>
          <p:nvPr/>
        </p:nvSpPr>
        <p:spPr>
          <a:xfrm>
            <a:off x="1200647" y="3928398"/>
            <a:ext cx="6917635" cy="2043031"/>
          </a:xfrm>
          <a:prstGeom prst="rect">
            <a:avLst/>
          </a:prstGeom>
        </p:spPr>
        <p:txBody>
          <a:bodyPr vert="horz" lIns="68580" tIns="34290" rIns="68580" bIns="3429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600" dirty="0"/>
              <a:t>Google geocode is used to find location data for each zip code. </a:t>
            </a:r>
          </a:p>
        </p:txBody>
      </p:sp>
      <p:sp>
        <p:nvSpPr>
          <p:cNvPr id="7" name="TextBox 6">
            <a:extLst>
              <a:ext uri="{FF2B5EF4-FFF2-40B4-BE49-F238E27FC236}">
                <a16:creationId xmlns:a16="http://schemas.microsoft.com/office/drawing/2014/main" id="{B1AD737C-CD20-D64A-B93F-B63B1AE49A97}"/>
              </a:ext>
            </a:extLst>
          </p:cNvPr>
          <p:cNvSpPr txBox="1"/>
          <p:nvPr/>
        </p:nvSpPr>
        <p:spPr>
          <a:xfrm>
            <a:off x="2033669" y="3622466"/>
            <a:ext cx="5390985" cy="276999"/>
          </a:xfrm>
          <a:prstGeom prst="rect">
            <a:avLst/>
          </a:prstGeom>
          <a:noFill/>
        </p:spPr>
        <p:txBody>
          <a:bodyPr wrap="square" rtlCol="0">
            <a:spAutoFit/>
          </a:bodyPr>
          <a:lstStyle/>
          <a:p>
            <a:r>
              <a:rPr lang="en-US" sz="1200" dirty="0"/>
              <a:t>Table4. Number of coronavirus cases by zip code with latitude and longitude</a:t>
            </a:r>
          </a:p>
        </p:txBody>
      </p:sp>
      <p:pic>
        <p:nvPicPr>
          <p:cNvPr id="10" name="Content Placeholder 9" descr="A screenshot of a cell phone&#10;&#10;Description automatically generated">
            <a:extLst>
              <a:ext uri="{FF2B5EF4-FFF2-40B4-BE49-F238E27FC236}">
                <a16:creationId xmlns:a16="http://schemas.microsoft.com/office/drawing/2014/main" id="{6E51EF96-7741-8D4D-ACCC-278550404E7F}"/>
              </a:ext>
            </a:extLst>
          </p:cNvPr>
          <p:cNvPicPr>
            <a:picLocks noGrp="1" noChangeAspect="1"/>
          </p:cNvPicPr>
          <p:nvPr>
            <p:ph idx="1"/>
          </p:nvPr>
        </p:nvPicPr>
        <p:blipFill>
          <a:blip r:embed="rId2"/>
          <a:stretch>
            <a:fillRect/>
          </a:stretch>
        </p:blipFill>
        <p:spPr>
          <a:xfrm>
            <a:off x="350618" y="1933665"/>
            <a:ext cx="8442764" cy="1495335"/>
          </a:xfrm>
        </p:spPr>
      </p:pic>
    </p:spTree>
    <p:extLst>
      <p:ext uri="{BB962C8B-B14F-4D97-AF65-F5344CB8AC3E}">
        <p14:creationId xmlns:p14="http://schemas.microsoft.com/office/powerpoint/2010/main" val="3513561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E213-9D4C-5B47-BC28-43B653C20F4A}"/>
              </a:ext>
            </a:extLst>
          </p:cNvPr>
          <p:cNvSpPr>
            <a:spLocks noGrp="1"/>
          </p:cNvSpPr>
          <p:nvPr>
            <p:ph type="title"/>
          </p:nvPr>
        </p:nvSpPr>
        <p:spPr/>
        <p:txBody>
          <a:bodyPr/>
          <a:lstStyle/>
          <a:p>
            <a:r>
              <a:rPr lang="en-US" dirty="0"/>
              <a:t>Data – Medical facilities </a:t>
            </a:r>
          </a:p>
        </p:txBody>
      </p:sp>
      <p:sp>
        <p:nvSpPr>
          <p:cNvPr id="3" name="Content Placeholder 2">
            <a:extLst>
              <a:ext uri="{FF2B5EF4-FFF2-40B4-BE49-F238E27FC236}">
                <a16:creationId xmlns:a16="http://schemas.microsoft.com/office/drawing/2014/main" id="{E6D44A3D-5F0A-B747-BEA4-1390DD723F92}"/>
              </a:ext>
            </a:extLst>
          </p:cNvPr>
          <p:cNvSpPr>
            <a:spLocks noGrp="1"/>
          </p:cNvSpPr>
          <p:nvPr>
            <p:ph idx="1"/>
          </p:nvPr>
        </p:nvSpPr>
        <p:spPr>
          <a:xfrm>
            <a:off x="1443491" y="1853755"/>
            <a:ext cx="6571343" cy="2241167"/>
          </a:xfrm>
        </p:spPr>
        <p:txBody>
          <a:bodyPr/>
          <a:lstStyle/>
          <a:p>
            <a:r>
              <a:rPr lang="en-US" dirty="0"/>
              <a:t>Foursquare API is used to search medical related venues in each zip code.</a:t>
            </a:r>
          </a:p>
          <a:p>
            <a:r>
              <a:rPr lang="en-US" dirty="0"/>
              <a:t>Since medical centers can provide test service and treatments, we plan to locate new test sites in areas lacks of medical service. </a:t>
            </a:r>
          </a:p>
        </p:txBody>
      </p:sp>
      <p:pic>
        <p:nvPicPr>
          <p:cNvPr id="5" name="Picture 4" descr="A screenshot of a cell phone&#10;&#10;Description automatically generated">
            <a:extLst>
              <a:ext uri="{FF2B5EF4-FFF2-40B4-BE49-F238E27FC236}">
                <a16:creationId xmlns:a16="http://schemas.microsoft.com/office/drawing/2014/main" id="{61BCDE3D-7EE1-F143-A9D3-58662FEC6C40}"/>
              </a:ext>
            </a:extLst>
          </p:cNvPr>
          <p:cNvPicPr>
            <a:picLocks noChangeAspect="1"/>
          </p:cNvPicPr>
          <p:nvPr/>
        </p:nvPicPr>
        <p:blipFill>
          <a:blip r:embed="rId2"/>
          <a:stretch>
            <a:fillRect/>
          </a:stretch>
        </p:blipFill>
        <p:spPr>
          <a:xfrm>
            <a:off x="757526" y="4238617"/>
            <a:ext cx="7943272" cy="1389707"/>
          </a:xfrm>
          <a:prstGeom prst="rect">
            <a:avLst/>
          </a:prstGeom>
        </p:spPr>
      </p:pic>
    </p:spTree>
    <p:extLst>
      <p:ext uri="{BB962C8B-B14F-4D97-AF65-F5344CB8AC3E}">
        <p14:creationId xmlns:p14="http://schemas.microsoft.com/office/powerpoint/2010/main" val="914307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39FA-D182-6C44-A229-498540942C3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66A402A-2970-6342-9465-BA70D3D79F54}"/>
              </a:ext>
            </a:extLst>
          </p:cNvPr>
          <p:cNvSpPr>
            <a:spLocks noGrp="1"/>
          </p:cNvSpPr>
          <p:nvPr>
            <p:ph idx="1"/>
          </p:nvPr>
        </p:nvSpPr>
        <p:spPr>
          <a:xfrm>
            <a:off x="972841" y="1860091"/>
            <a:ext cx="6571343" cy="4131405"/>
          </a:xfrm>
        </p:spPr>
        <p:txBody>
          <a:bodyPr/>
          <a:lstStyle/>
          <a:p>
            <a:r>
              <a:rPr lang="en-US" altLang="en-US" sz="1600" dirty="0">
                <a:latin typeface="Calibri" panose="020F0502020204030204" pitchFamily="34" charset="0"/>
                <a:ea typeface="DengXian" panose="02010600030101010101" pitchFamily="2" charset="-122"/>
                <a:cs typeface="Calibri" panose="020F0502020204030204" pitchFamily="34" charset="0"/>
              </a:rPr>
              <a:t>Civid19 testing sites are built for potential patients. Both count and rate of Covid19 cases are important features while evaluating the testing site locations. Before modeling, standard scaler is used to normalize data </a:t>
            </a:r>
            <a:r>
              <a:rPr lang="en-US" altLang="en-US" sz="1600" dirty="0">
                <a:solidFill>
                  <a:srgbClr val="000000"/>
                </a:solidFill>
                <a:latin typeface="Calibri" panose="020F0502020204030204" pitchFamily="34" charset="0"/>
                <a:ea typeface="Times New Roman" panose="02020603050405020304" pitchFamily="18" charset="0"/>
                <a:cs typeface="Calibri" panose="020F0502020204030204" pitchFamily="34" charset="0"/>
              </a:rPr>
              <a:t>with different magnitudes</a:t>
            </a:r>
            <a:r>
              <a:rPr lang="en-US" altLang="en-US" sz="1600" dirty="0">
                <a:latin typeface="Calibri" panose="020F0502020204030204" pitchFamily="34" charset="0"/>
                <a:ea typeface="DengXian" panose="02010600030101010101" pitchFamily="2" charset="-122"/>
                <a:cs typeface="Calibri" panose="020F0502020204030204" pitchFamily="34" charset="0"/>
              </a:rPr>
              <a:t>. </a:t>
            </a:r>
          </a:p>
          <a:p>
            <a:r>
              <a:rPr lang="en-US" altLang="en-US" sz="1600" dirty="0">
                <a:latin typeface="Calibri" panose="020F0502020204030204" pitchFamily="34" charset="0"/>
                <a:ea typeface="DengXian" panose="02010600030101010101" pitchFamily="2" charset="-122"/>
                <a:cs typeface="Calibri" panose="020F0502020204030204" pitchFamily="34" charset="0"/>
              </a:rPr>
              <a:t>After normalization, machine learning k-means clustering algorithm is applied to the unsupervised Covid19 data. Cluster number is set at 3. </a:t>
            </a:r>
            <a:endParaRPr lang="en-US" altLang="en-US" sz="1600" dirty="0">
              <a:latin typeface="Calibri" panose="020F0502020204030204" pitchFamily="34" charset="0"/>
              <a:cs typeface="Calibri" panose="020F0502020204030204" pitchFamily="34" charset="0"/>
            </a:endParaRPr>
          </a:p>
          <a:p>
            <a:endParaRPr lang="en-US" altLang="en-US" sz="1100" dirty="0"/>
          </a:p>
        </p:txBody>
      </p:sp>
      <p:pic>
        <p:nvPicPr>
          <p:cNvPr id="1026" name="Picture 9" descr="A screenshot of a cell phone&#10;&#10;Description automatically generated">
            <a:extLst>
              <a:ext uri="{FF2B5EF4-FFF2-40B4-BE49-F238E27FC236}">
                <a16:creationId xmlns:a16="http://schemas.microsoft.com/office/drawing/2014/main" id="{7A5E78D6-10B3-4C4D-A08D-B0F9EB3FE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3861358"/>
            <a:ext cx="33020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2" descr="A close up of a logo&#10;&#10;Description automatically generated">
            <a:extLst>
              <a:ext uri="{FF2B5EF4-FFF2-40B4-BE49-F238E27FC236}">
                <a16:creationId xmlns:a16="http://schemas.microsoft.com/office/drawing/2014/main" id="{A6CA21CC-1F1D-C84E-86AE-6D16AB874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5309158"/>
            <a:ext cx="593090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735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65B4-DF72-134B-930C-72B6F819AE18}"/>
              </a:ext>
            </a:extLst>
          </p:cNvPr>
          <p:cNvSpPr>
            <a:spLocks noGrp="1"/>
          </p:cNvSpPr>
          <p:nvPr>
            <p:ph type="title"/>
          </p:nvPr>
        </p:nvSpPr>
        <p:spPr/>
        <p:txBody>
          <a:bodyPr/>
          <a:lstStyle/>
          <a:p>
            <a:r>
              <a:rPr lang="en-US" dirty="0"/>
              <a:t>Results</a:t>
            </a:r>
          </a:p>
        </p:txBody>
      </p:sp>
      <p:pic>
        <p:nvPicPr>
          <p:cNvPr id="4" name="Picture 3" descr="A screenshot of a cell phone&#10;&#10;Description automatically generated">
            <a:extLst>
              <a:ext uri="{FF2B5EF4-FFF2-40B4-BE49-F238E27FC236}">
                <a16:creationId xmlns:a16="http://schemas.microsoft.com/office/drawing/2014/main" id="{C659196D-40FC-094B-8068-A7EB3DB23F2D}"/>
              </a:ext>
            </a:extLst>
          </p:cNvPr>
          <p:cNvPicPr>
            <a:picLocks noChangeAspect="1"/>
          </p:cNvPicPr>
          <p:nvPr/>
        </p:nvPicPr>
        <p:blipFill>
          <a:blip r:embed="rId2"/>
          <a:stretch>
            <a:fillRect/>
          </a:stretch>
        </p:blipFill>
        <p:spPr>
          <a:xfrm>
            <a:off x="1313819" y="1526168"/>
            <a:ext cx="3404000" cy="2234317"/>
          </a:xfrm>
          <a:prstGeom prst="rect">
            <a:avLst/>
          </a:prstGeom>
        </p:spPr>
      </p:pic>
      <p:sp>
        <p:nvSpPr>
          <p:cNvPr id="8" name="Content Placeholder 2">
            <a:extLst>
              <a:ext uri="{FF2B5EF4-FFF2-40B4-BE49-F238E27FC236}">
                <a16:creationId xmlns:a16="http://schemas.microsoft.com/office/drawing/2014/main" id="{32A97248-E0FE-564D-A78F-B095EA2AEB1E}"/>
              </a:ext>
            </a:extLst>
          </p:cNvPr>
          <p:cNvSpPr txBox="1">
            <a:spLocks/>
          </p:cNvSpPr>
          <p:nvPr/>
        </p:nvSpPr>
        <p:spPr>
          <a:xfrm>
            <a:off x="1004979" y="4553290"/>
            <a:ext cx="7056373" cy="1500191"/>
          </a:xfrm>
          <a:prstGeom prst="rect">
            <a:avLst/>
          </a:prstGeom>
        </p:spPr>
        <p:txBody>
          <a:bodyPr vert="horz" lIns="91440" tIns="45720" rIns="91440" bIns="45720" rtlCol="0" anchor="t">
            <a:noAutofit/>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600" dirty="0"/>
              <a:t>Covid19 data was grouped into three clusters.  k-Means visual plot is created. Covid19 data is well clustered to three groups.  </a:t>
            </a:r>
          </a:p>
          <a:p>
            <a:r>
              <a:rPr lang="en-US" sz="1600" dirty="0"/>
              <a:t>Cluster2 is the group has highest mean values of Covid19 count and rate.</a:t>
            </a:r>
          </a:p>
          <a:p>
            <a:r>
              <a:rPr lang="en-US" sz="1600" dirty="0"/>
              <a:t>It is recommended to setup new Covid19 testing sites in cluster2 areas.  </a:t>
            </a:r>
          </a:p>
          <a:p>
            <a:endParaRPr lang="en-US" sz="1400" dirty="0"/>
          </a:p>
        </p:txBody>
      </p:sp>
      <p:pic>
        <p:nvPicPr>
          <p:cNvPr id="9" name="Picture 8">
            <a:extLst>
              <a:ext uri="{FF2B5EF4-FFF2-40B4-BE49-F238E27FC236}">
                <a16:creationId xmlns:a16="http://schemas.microsoft.com/office/drawing/2014/main" id="{D0D0AEE0-546F-8B4E-A4BB-391BBCC71E66}"/>
              </a:ext>
            </a:extLst>
          </p:cNvPr>
          <p:cNvPicPr>
            <a:picLocks noChangeAspect="1"/>
          </p:cNvPicPr>
          <p:nvPr/>
        </p:nvPicPr>
        <p:blipFill>
          <a:blip r:embed="rId3"/>
          <a:stretch>
            <a:fillRect/>
          </a:stretch>
        </p:blipFill>
        <p:spPr>
          <a:xfrm>
            <a:off x="1016321" y="3760485"/>
            <a:ext cx="7425681" cy="792805"/>
          </a:xfrm>
          <a:prstGeom prst="rect">
            <a:avLst/>
          </a:prstGeom>
        </p:spPr>
      </p:pic>
      <p:graphicFrame>
        <p:nvGraphicFramePr>
          <p:cNvPr id="12" name="Table 11">
            <a:extLst>
              <a:ext uri="{FF2B5EF4-FFF2-40B4-BE49-F238E27FC236}">
                <a16:creationId xmlns:a16="http://schemas.microsoft.com/office/drawing/2014/main" id="{4560704A-16F7-9C4B-B173-3D6B8D7B7651}"/>
              </a:ext>
            </a:extLst>
          </p:cNvPr>
          <p:cNvGraphicFramePr>
            <a:graphicFrameLocks noGrp="1"/>
          </p:cNvGraphicFramePr>
          <p:nvPr>
            <p:extLst>
              <p:ext uri="{D42A27DB-BD31-4B8C-83A1-F6EECF244321}">
                <p14:modId xmlns:p14="http://schemas.microsoft.com/office/powerpoint/2010/main" val="847926412"/>
              </p:ext>
            </p:extLst>
          </p:nvPr>
        </p:nvGraphicFramePr>
        <p:xfrm>
          <a:off x="4847491" y="1853755"/>
          <a:ext cx="2831919" cy="1049236"/>
        </p:xfrm>
        <a:graphic>
          <a:graphicData uri="http://schemas.openxmlformats.org/drawingml/2006/table">
            <a:tbl>
              <a:tblPr firstRow="1" firstCol="1">
                <a:tableStyleId>{5C22544A-7EE6-4342-B048-85BDC9FD1C3A}</a:tableStyleId>
              </a:tblPr>
              <a:tblGrid>
                <a:gridCol w="943973">
                  <a:extLst>
                    <a:ext uri="{9D8B030D-6E8A-4147-A177-3AD203B41FA5}">
                      <a16:colId xmlns:a16="http://schemas.microsoft.com/office/drawing/2014/main" val="3613973033"/>
                    </a:ext>
                  </a:extLst>
                </a:gridCol>
                <a:gridCol w="943973">
                  <a:extLst>
                    <a:ext uri="{9D8B030D-6E8A-4147-A177-3AD203B41FA5}">
                      <a16:colId xmlns:a16="http://schemas.microsoft.com/office/drawing/2014/main" val="1381849793"/>
                    </a:ext>
                  </a:extLst>
                </a:gridCol>
                <a:gridCol w="943973">
                  <a:extLst>
                    <a:ext uri="{9D8B030D-6E8A-4147-A177-3AD203B41FA5}">
                      <a16:colId xmlns:a16="http://schemas.microsoft.com/office/drawing/2014/main" val="109368189"/>
                    </a:ext>
                  </a:extLst>
                </a:gridCol>
              </a:tblGrid>
              <a:tr h="399805">
                <a:tc>
                  <a:txBody>
                    <a:bodyPr/>
                    <a:lstStyle/>
                    <a:p>
                      <a:pPr algn="ctr" fontAlgn="ctr"/>
                      <a:r>
                        <a:rPr lang="en-US" sz="1200" u="none" strike="noStrike" dirty="0">
                          <a:effectLst/>
                        </a:rPr>
                        <a:t>Cluster</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mean of Count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mean of Rate</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96830283"/>
                  </a:ext>
                </a:extLst>
              </a:tr>
              <a:tr h="216477">
                <a:tc>
                  <a:txBody>
                    <a:bodyPr/>
                    <a:lstStyle/>
                    <a:p>
                      <a:pPr algn="ctr" fontAlgn="ctr"/>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71</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67888554"/>
                  </a:ext>
                </a:extLst>
              </a:tr>
              <a:tr h="216477">
                <a:tc>
                  <a:txBody>
                    <a:bodyPr/>
                    <a:lstStyle/>
                    <a:p>
                      <a:pPr algn="ctr" fontAlgn="ctr"/>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104</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199</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79043231"/>
                  </a:ext>
                </a:extLst>
              </a:tr>
              <a:tr h="216477">
                <a:tc>
                  <a:txBody>
                    <a:bodyPr/>
                    <a:lstStyle/>
                    <a:p>
                      <a:pPr algn="ctr" fontAlgn="ctr"/>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258</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272</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51793870"/>
                  </a:ext>
                </a:extLst>
              </a:tr>
            </a:tbl>
          </a:graphicData>
        </a:graphic>
      </p:graphicFrame>
    </p:spTree>
    <p:extLst>
      <p:ext uri="{BB962C8B-B14F-4D97-AF65-F5344CB8AC3E}">
        <p14:creationId xmlns:p14="http://schemas.microsoft.com/office/powerpoint/2010/main" val="19142037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{4591B781-FEA3-D24D-804A-F31063EFBD69}tf10001119</Template>
  <TotalTime>4058</TotalTime>
  <Words>826</Words>
  <Application>Microsoft Macintosh PowerPoint</Application>
  <PresentationFormat>On-screen Show (4:3)</PresentationFormat>
  <Paragraphs>58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Gallery</vt:lpstr>
      <vt:lpstr>Capstone Project</vt:lpstr>
      <vt:lpstr>Business Problem </vt:lpstr>
      <vt:lpstr>Data</vt:lpstr>
      <vt:lpstr>Data - Covid19 cases</vt:lpstr>
      <vt:lpstr>Data - Covid19 cases plots</vt:lpstr>
      <vt:lpstr>DATA – Covid19 cases with latitudes and longitude</vt:lpstr>
      <vt:lpstr>Data – Medical facilities </vt:lpstr>
      <vt:lpstr>Methodology</vt:lpstr>
      <vt:lpstr>Results</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Shujin Jiang</dc:creator>
  <cp:lastModifiedBy>Shujin Jiang</cp:lastModifiedBy>
  <cp:revision>82</cp:revision>
  <dcterms:created xsi:type="dcterms:W3CDTF">2020-05-06T03:51:28Z</dcterms:created>
  <dcterms:modified xsi:type="dcterms:W3CDTF">2020-05-08T23:38:32Z</dcterms:modified>
</cp:coreProperties>
</file>