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Oswald Regular"/>
      <p:regular r:id="rId12"/>
      <p:bold r:id="rId13"/>
    </p:embeddedFont>
    <p:embeddedFont>
      <p:font typeface="Amatic SC"/>
      <p:regular r:id="rId14"/>
      <p:bold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5CE616A-A274-4671-9F42-AA084A409C9B}">
  <a:tblStyle styleId="{65CE616A-A274-4671-9F42-AA084A409C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swaldRegular-bold.fntdata"/><Relationship Id="rId12" Type="http://schemas.openxmlformats.org/officeDocument/2006/relationships/font" Target="fonts/OswaldRegula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8dabbb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8dabbb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8dabbb5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8dabbb5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8dabbb5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8dabbb5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78dabbb5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8dabbb5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4000"/>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79675"/>
            <a:ext cx="8520600" cy="1337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4200">
                <a:latin typeface="Amatic SC"/>
                <a:ea typeface="Amatic SC"/>
                <a:cs typeface="Amatic SC"/>
                <a:sym typeface="Amatic SC"/>
              </a:rPr>
              <a:t>How to make a successful movie </a:t>
            </a:r>
            <a:endParaRPr b="1" sz="4200">
              <a:latin typeface="Amatic SC"/>
              <a:ea typeface="Amatic SC"/>
              <a:cs typeface="Amatic SC"/>
              <a:sym typeface="Amatic SC"/>
            </a:endParaRPr>
          </a:p>
          <a:p>
            <a:pPr indent="0" lvl="0" marL="0" rtl="0" algn="ctr">
              <a:spcBef>
                <a:spcPts val="0"/>
              </a:spcBef>
              <a:spcAft>
                <a:spcPts val="0"/>
              </a:spcAft>
              <a:buNone/>
            </a:pPr>
            <a:r>
              <a:rPr b="1" lang="en" sz="4200">
                <a:latin typeface="Amatic SC"/>
                <a:ea typeface="Amatic SC"/>
                <a:cs typeface="Amatic SC"/>
                <a:sym typeface="Amatic SC"/>
              </a:rPr>
              <a:t>in terms of high rating &amp; high grossing?</a:t>
            </a:r>
            <a:endParaRPr b="1" sz="4200">
              <a:latin typeface="Amatic SC"/>
              <a:ea typeface="Amatic SC"/>
              <a:cs typeface="Amatic SC"/>
              <a:sym typeface="Amatic SC"/>
            </a:endParaRPr>
          </a:p>
        </p:txBody>
      </p:sp>
      <p:cxnSp>
        <p:nvCxnSpPr>
          <p:cNvPr id="56" name="Google Shape;56;p13"/>
          <p:cNvCxnSpPr>
            <a:stCxn id="57" idx="2"/>
            <a:endCxn id="58" idx="1"/>
          </p:cNvCxnSpPr>
          <p:nvPr/>
        </p:nvCxnSpPr>
        <p:spPr>
          <a:xfrm rot="-5400000">
            <a:off x="2099550" y="2450949"/>
            <a:ext cx="895800" cy="609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59" name="Google Shape;59;p13"/>
          <p:cNvSpPr/>
          <p:nvPr/>
        </p:nvSpPr>
        <p:spPr>
          <a:xfrm>
            <a:off x="5349425" y="2237863"/>
            <a:ext cx="1431000" cy="1431000"/>
          </a:xfrm>
          <a:prstGeom prst="ellipse">
            <a:avLst/>
          </a:prstGeom>
          <a:solidFill>
            <a:srgbClr val="B4A7D6"/>
          </a:solid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Rating</a:t>
            </a:r>
            <a:endParaRPr b="1" sz="2800">
              <a:latin typeface="Amatic SC"/>
              <a:ea typeface="Amatic SC"/>
              <a:cs typeface="Amatic SC"/>
              <a:sym typeface="Amatic SC"/>
            </a:endParaRPr>
          </a:p>
        </p:txBody>
      </p:sp>
      <p:sp>
        <p:nvSpPr>
          <p:cNvPr id="60" name="Google Shape;60;p13"/>
          <p:cNvSpPr/>
          <p:nvPr/>
        </p:nvSpPr>
        <p:spPr>
          <a:xfrm>
            <a:off x="2249275" y="2237875"/>
            <a:ext cx="1431000" cy="1431000"/>
          </a:xfrm>
          <a:prstGeom prst="ellipse">
            <a:avLst/>
          </a:prstGeom>
          <a:solidFill>
            <a:srgbClr val="9FC5E8"/>
          </a:solid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REvenue</a:t>
            </a:r>
            <a:endParaRPr b="1" sz="2800">
              <a:latin typeface="Amatic SC"/>
              <a:ea typeface="Amatic SC"/>
              <a:cs typeface="Amatic SC"/>
              <a:sym typeface="Amatic SC"/>
            </a:endParaRPr>
          </a:p>
        </p:txBody>
      </p:sp>
      <p:sp>
        <p:nvSpPr>
          <p:cNvPr id="61" name="Google Shape;61;p13"/>
          <p:cNvSpPr/>
          <p:nvPr/>
        </p:nvSpPr>
        <p:spPr>
          <a:xfrm>
            <a:off x="6385350" y="1341825"/>
            <a:ext cx="1040100" cy="1040100"/>
          </a:xfrm>
          <a:prstGeom prst="ellipse">
            <a:avLst/>
          </a:prstGeom>
          <a:solidFill>
            <a:srgbClr val="EAD1DC"/>
          </a:solidFill>
          <a:ln cap="flat" cmpd="sng" w="38100">
            <a:solidFill>
              <a:srgbClr val="D5A6B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Amatic SC"/>
                <a:ea typeface="Amatic SC"/>
                <a:cs typeface="Amatic SC"/>
                <a:sym typeface="Amatic SC"/>
              </a:rPr>
              <a:t>Genre</a:t>
            </a:r>
            <a:endParaRPr b="1" sz="2500">
              <a:latin typeface="Amatic SC"/>
              <a:ea typeface="Amatic SC"/>
              <a:cs typeface="Amatic SC"/>
              <a:sym typeface="Amatic SC"/>
            </a:endParaRPr>
          </a:p>
        </p:txBody>
      </p:sp>
      <p:sp>
        <p:nvSpPr>
          <p:cNvPr id="62" name="Google Shape;62;p13"/>
          <p:cNvSpPr/>
          <p:nvPr/>
        </p:nvSpPr>
        <p:spPr>
          <a:xfrm>
            <a:off x="6473300" y="3736975"/>
            <a:ext cx="1040100" cy="1040100"/>
          </a:xfrm>
          <a:prstGeom prst="ellipse">
            <a:avLst/>
          </a:prstGeom>
          <a:solidFill>
            <a:srgbClr val="D5A6BD"/>
          </a:solidFill>
          <a:ln cap="flat" cmpd="sng" w="38100">
            <a:solidFill>
              <a:srgbClr val="C27BA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Amatic SC"/>
                <a:ea typeface="Amatic SC"/>
                <a:cs typeface="Amatic SC"/>
                <a:sym typeface="Amatic SC"/>
              </a:rPr>
              <a:t>Director</a:t>
            </a:r>
            <a:endParaRPr b="1" sz="1600">
              <a:latin typeface="Amatic SC"/>
              <a:ea typeface="Amatic SC"/>
              <a:cs typeface="Amatic SC"/>
              <a:sym typeface="Amatic SC"/>
            </a:endParaRPr>
          </a:p>
        </p:txBody>
      </p:sp>
      <p:sp>
        <p:nvSpPr>
          <p:cNvPr id="63" name="Google Shape;63;p13"/>
          <p:cNvSpPr/>
          <p:nvPr/>
        </p:nvSpPr>
        <p:spPr>
          <a:xfrm>
            <a:off x="7425475" y="1855187"/>
            <a:ext cx="1040100" cy="1040100"/>
          </a:xfrm>
          <a:prstGeom prst="ellipse">
            <a:avLst/>
          </a:prstGeom>
          <a:solidFill>
            <a:srgbClr val="D9D2E9"/>
          </a:solidFill>
          <a:ln cap="flat" cmpd="sng" w="38100">
            <a:solidFill>
              <a:srgbClr val="B4A7D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Actor</a:t>
            </a:r>
            <a:endParaRPr b="1" sz="2600">
              <a:latin typeface="Amatic SC"/>
              <a:ea typeface="Amatic SC"/>
              <a:cs typeface="Amatic SC"/>
              <a:sym typeface="Amatic SC"/>
            </a:endParaRPr>
          </a:p>
        </p:txBody>
      </p:sp>
      <p:sp>
        <p:nvSpPr>
          <p:cNvPr id="64" name="Google Shape;64;p13"/>
          <p:cNvSpPr/>
          <p:nvPr/>
        </p:nvSpPr>
        <p:spPr>
          <a:xfrm>
            <a:off x="2328150" y="1253775"/>
            <a:ext cx="895800" cy="895800"/>
          </a:xfrm>
          <a:prstGeom prst="ellipse">
            <a:avLst/>
          </a:prstGeom>
          <a:solidFill>
            <a:srgbClr val="CFE2F3"/>
          </a:solidFill>
          <a:ln cap="flat" cmpd="sng" w="38100">
            <a:solidFill>
              <a:srgbClr val="9FC5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Amatic SC"/>
                <a:ea typeface="Amatic SC"/>
                <a:cs typeface="Amatic SC"/>
                <a:sym typeface="Amatic SC"/>
              </a:rPr>
              <a:t>Time</a:t>
            </a:r>
            <a:endParaRPr b="1" sz="2400">
              <a:latin typeface="Amatic SC"/>
              <a:ea typeface="Amatic SC"/>
              <a:cs typeface="Amatic SC"/>
              <a:sym typeface="Amatic SC"/>
            </a:endParaRPr>
          </a:p>
        </p:txBody>
      </p:sp>
      <p:sp>
        <p:nvSpPr>
          <p:cNvPr id="65" name="Google Shape;65;p13"/>
          <p:cNvSpPr/>
          <p:nvPr/>
        </p:nvSpPr>
        <p:spPr>
          <a:xfrm>
            <a:off x="1358075" y="1504127"/>
            <a:ext cx="877800" cy="877800"/>
          </a:xfrm>
          <a:prstGeom prst="ellipse">
            <a:avLst/>
          </a:prstGeom>
          <a:solidFill>
            <a:srgbClr val="A2C4C9"/>
          </a:solidFill>
          <a:ln cap="flat" cmpd="sng" w="38100">
            <a:solidFill>
              <a:srgbClr val="76A5A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Amatic SC"/>
                <a:ea typeface="Amatic SC"/>
                <a:cs typeface="Amatic SC"/>
                <a:sym typeface="Amatic SC"/>
              </a:rPr>
              <a:t>Budget</a:t>
            </a:r>
            <a:endParaRPr b="1" sz="1700">
              <a:latin typeface="Amatic SC"/>
              <a:ea typeface="Amatic SC"/>
              <a:cs typeface="Amatic SC"/>
              <a:sym typeface="Amatic SC"/>
            </a:endParaRPr>
          </a:p>
        </p:txBody>
      </p:sp>
      <p:sp>
        <p:nvSpPr>
          <p:cNvPr id="66" name="Google Shape;66;p13"/>
          <p:cNvSpPr/>
          <p:nvPr/>
        </p:nvSpPr>
        <p:spPr>
          <a:xfrm>
            <a:off x="7307325" y="3030775"/>
            <a:ext cx="1040100" cy="10401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Amatic SC"/>
                <a:ea typeface="Amatic SC"/>
                <a:cs typeface="Amatic SC"/>
                <a:sym typeface="Amatic SC"/>
              </a:rPr>
              <a:t>Budget</a:t>
            </a:r>
            <a:endParaRPr b="1" sz="2000">
              <a:latin typeface="Amatic SC"/>
              <a:ea typeface="Amatic SC"/>
              <a:cs typeface="Amatic SC"/>
              <a:sym typeface="Amatic SC"/>
            </a:endParaRPr>
          </a:p>
        </p:txBody>
      </p:sp>
      <p:sp>
        <p:nvSpPr>
          <p:cNvPr id="67" name="Google Shape;67;p13"/>
          <p:cNvSpPr/>
          <p:nvPr/>
        </p:nvSpPr>
        <p:spPr>
          <a:xfrm>
            <a:off x="464100" y="3125875"/>
            <a:ext cx="849900" cy="849900"/>
          </a:xfrm>
          <a:prstGeom prst="ellipse">
            <a:avLst/>
          </a:prstGeom>
          <a:solidFill>
            <a:srgbClr val="C9DAF8"/>
          </a:solidFill>
          <a:ln cap="flat" cmpd="sng" w="38100">
            <a:solidFill>
              <a:srgbClr val="A4C2F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Amatic SC"/>
                <a:ea typeface="Amatic SC"/>
                <a:cs typeface="Amatic SC"/>
                <a:sym typeface="Amatic SC"/>
              </a:rPr>
              <a:t>Actor</a:t>
            </a:r>
            <a:endParaRPr b="1" sz="1900">
              <a:latin typeface="Amatic SC"/>
              <a:ea typeface="Amatic SC"/>
              <a:cs typeface="Amatic SC"/>
              <a:sym typeface="Amatic SC"/>
            </a:endParaRPr>
          </a:p>
        </p:txBody>
      </p:sp>
      <p:sp>
        <p:nvSpPr>
          <p:cNvPr id="68" name="Google Shape;68;p13"/>
          <p:cNvSpPr/>
          <p:nvPr/>
        </p:nvSpPr>
        <p:spPr>
          <a:xfrm>
            <a:off x="1090425" y="3832075"/>
            <a:ext cx="849900" cy="849900"/>
          </a:xfrm>
          <a:prstGeom prst="ellipse">
            <a:avLst/>
          </a:prstGeom>
          <a:solidFill>
            <a:srgbClr val="CFE2F3"/>
          </a:solidFill>
          <a:ln cap="flat" cmpd="sng" w="38100">
            <a:solidFill>
              <a:srgbClr val="9FC5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Amatic SC"/>
                <a:ea typeface="Amatic SC"/>
                <a:cs typeface="Amatic SC"/>
                <a:sym typeface="Amatic SC"/>
              </a:rPr>
              <a:t>Director</a:t>
            </a:r>
            <a:endParaRPr b="1">
              <a:latin typeface="Amatic SC"/>
              <a:ea typeface="Amatic SC"/>
              <a:cs typeface="Amatic SC"/>
              <a:sym typeface="Amatic SC"/>
            </a:endParaRPr>
          </a:p>
        </p:txBody>
      </p:sp>
      <p:sp>
        <p:nvSpPr>
          <p:cNvPr id="69" name="Google Shape;69;p13"/>
          <p:cNvSpPr/>
          <p:nvPr/>
        </p:nvSpPr>
        <p:spPr>
          <a:xfrm>
            <a:off x="679250" y="2199775"/>
            <a:ext cx="849900" cy="8499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Amatic SC"/>
                <a:ea typeface="Amatic SC"/>
                <a:cs typeface="Amatic SC"/>
                <a:sym typeface="Amatic SC"/>
              </a:rPr>
              <a:t>Genre</a:t>
            </a:r>
            <a:endParaRPr b="1" sz="1900">
              <a:latin typeface="Amatic SC"/>
              <a:ea typeface="Amatic SC"/>
              <a:cs typeface="Amatic SC"/>
              <a:sym typeface="Amatic SC"/>
            </a:endParaRPr>
          </a:p>
        </p:txBody>
      </p:sp>
      <p:sp>
        <p:nvSpPr>
          <p:cNvPr id="70" name="Google Shape;70;p13"/>
          <p:cNvSpPr/>
          <p:nvPr/>
        </p:nvSpPr>
        <p:spPr>
          <a:xfrm>
            <a:off x="1340475" y="3030375"/>
            <a:ext cx="849975" cy="305125"/>
          </a:xfrm>
          <a:custGeom>
            <a:rect b="b" l="l" r="r" t="t"/>
            <a:pathLst>
              <a:path extrusionOk="0" h="12205" w="33999">
                <a:moveTo>
                  <a:pt x="0" y="12205"/>
                </a:moveTo>
                <a:cubicBezTo>
                  <a:pt x="12041" y="12205"/>
                  <a:pt x="21958" y="0"/>
                  <a:pt x="33999" y="0"/>
                </a:cubicBezTo>
              </a:path>
            </a:pathLst>
          </a:custGeom>
          <a:noFill/>
          <a:ln cap="flat" cmpd="sng" w="9525">
            <a:solidFill>
              <a:schemeClr val="dk2"/>
            </a:solidFill>
            <a:prstDash val="solid"/>
            <a:round/>
            <a:headEnd len="med" w="med" type="oval"/>
            <a:tailEnd len="med" w="med" type="oval"/>
          </a:ln>
        </p:spPr>
      </p:sp>
      <p:sp>
        <p:nvSpPr>
          <p:cNvPr id="71" name="Google Shape;71;p13"/>
          <p:cNvSpPr/>
          <p:nvPr/>
        </p:nvSpPr>
        <p:spPr>
          <a:xfrm rot="-1559475">
            <a:off x="6691245" y="2440964"/>
            <a:ext cx="141681" cy="130771"/>
          </a:xfrm>
          <a:custGeom>
            <a:rect b="b" l="l" r="r" t="t"/>
            <a:pathLst>
              <a:path extrusionOk="0" h="8229" w="13646">
                <a:moveTo>
                  <a:pt x="0" y="8229"/>
                </a:moveTo>
                <a:cubicBezTo>
                  <a:pt x="4769" y="6868"/>
                  <a:pt x="17079" y="-1831"/>
                  <a:pt x="12641" y="383"/>
                </a:cubicBezTo>
              </a:path>
            </a:pathLst>
          </a:custGeom>
          <a:noFill/>
          <a:ln cap="flat" cmpd="sng" w="9525">
            <a:solidFill>
              <a:schemeClr val="dk2"/>
            </a:solidFill>
            <a:prstDash val="solid"/>
            <a:round/>
            <a:headEnd len="med" w="med" type="oval"/>
            <a:tailEnd len="med" w="med" type="oval"/>
          </a:ln>
        </p:spPr>
      </p:sp>
      <p:sp>
        <p:nvSpPr>
          <p:cNvPr id="72" name="Google Shape;72;p13"/>
          <p:cNvSpPr/>
          <p:nvPr/>
        </p:nvSpPr>
        <p:spPr>
          <a:xfrm>
            <a:off x="1940325" y="4174100"/>
            <a:ext cx="849900" cy="849900"/>
          </a:xfrm>
          <a:prstGeom prst="ellipse">
            <a:avLst/>
          </a:prstGeom>
          <a:solidFill>
            <a:srgbClr val="D9EAD3"/>
          </a:solidFill>
          <a:ln cap="flat" cmpd="sng" w="38100">
            <a:solidFill>
              <a:srgbClr val="B6D7A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PPP</a:t>
            </a:r>
            <a:endParaRPr b="1" sz="3200">
              <a:latin typeface="Amatic SC"/>
              <a:ea typeface="Amatic SC"/>
              <a:cs typeface="Amatic SC"/>
              <a:sym typeface="Amatic SC"/>
            </a:endParaRPr>
          </a:p>
        </p:txBody>
      </p:sp>
      <p:sp>
        <p:nvSpPr>
          <p:cNvPr id="73" name="Google Shape;73;p13"/>
          <p:cNvSpPr/>
          <p:nvPr/>
        </p:nvSpPr>
        <p:spPr>
          <a:xfrm>
            <a:off x="2960650" y="4174100"/>
            <a:ext cx="849900" cy="849900"/>
          </a:xfrm>
          <a:prstGeom prst="ellipse">
            <a:avLst/>
          </a:prstGeom>
          <a:solidFill>
            <a:srgbClr val="FFF2CC"/>
          </a:solidFill>
          <a:ln cap="flat" cmpd="sng" w="38100">
            <a:solidFill>
              <a:srgbClr val="FFE5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latin typeface="Amatic SC"/>
                <a:ea typeface="Amatic SC"/>
                <a:cs typeface="Amatic SC"/>
                <a:sym typeface="Amatic SC"/>
              </a:rPr>
              <a:t>ROI</a:t>
            </a:r>
            <a:endParaRPr b="1" sz="2500">
              <a:latin typeface="Amatic SC"/>
              <a:ea typeface="Amatic SC"/>
              <a:cs typeface="Amatic SC"/>
              <a:sym typeface="Amatic SC"/>
            </a:endParaRPr>
          </a:p>
        </p:txBody>
      </p:sp>
      <p:sp>
        <p:nvSpPr>
          <p:cNvPr id="74" name="Google Shape;74;p13"/>
          <p:cNvSpPr/>
          <p:nvPr/>
        </p:nvSpPr>
        <p:spPr>
          <a:xfrm>
            <a:off x="1569475" y="2736150"/>
            <a:ext cx="697425" cy="21800"/>
          </a:xfrm>
          <a:custGeom>
            <a:rect b="b" l="l" r="r" t="t"/>
            <a:pathLst>
              <a:path extrusionOk="0" h="872" w="27897">
                <a:moveTo>
                  <a:pt x="27897" y="0"/>
                </a:moveTo>
                <a:cubicBezTo>
                  <a:pt x="18593" y="0"/>
                  <a:pt x="9304" y="872"/>
                  <a:pt x="0" y="872"/>
                </a:cubicBezTo>
              </a:path>
            </a:pathLst>
          </a:custGeom>
          <a:noFill/>
          <a:ln cap="flat" cmpd="sng" w="9525">
            <a:solidFill>
              <a:schemeClr val="dk2"/>
            </a:solidFill>
            <a:prstDash val="solid"/>
            <a:round/>
            <a:headEnd len="med" w="med" type="oval"/>
            <a:tailEnd len="med" w="med" type="oval"/>
          </a:ln>
        </p:spPr>
      </p:sp>
      <p:sp>
        <p:nvSpPr>
          <p:cNvPr id="75" name="Google Shape;75;p13"/>
          <p:cNvSpPr/>
          <p:nvPr/>
        </p:nvSpPr>
        <p:spPr>
          <a:xfrm>
            <a:off x="2103425" y="2300275"/>
            <a:ext cx="250650" cy="196150"/>
          </a:xfrm>
          <a:custGeom>
            <a:rect b="b" l="l" r="r" t="t"/>
            <a:pathLst>
              <a:path extrusionOk="0" h="7846" w="10026">
                <a:moveTo>
                  <a:pt x="10026" y="7846"/>
                </a:moveTo>
                <a:cubicBezTo>
                  <a:pt x="6387" y="5663"/>
                  <a:pt x="3797" y="1894"/>
                  <a:pt x="0" y="0"/>
                </a:cubicBezTo>
              </a:path>
            </a:pathLst>
          </a:custGeom>
          <a:noFill/>
          <a:ln cap="flat" cmpd="sng" w="9525">
            <a:solidFill>
              <a:schemeClr val="dk2"/>
            </a:solidFill>
            <a:prstDash val="solid"/>
            <a:round/>
            <a:headEnd len="med" w="med" type="oval"/>
            <a:tailEnd len="med" w="med" type="oval"/>
          </a:ln>
        </p:spPr>
      </p:sp>
      <p:sp>
        <p:nvSpPr>
          <p:cNvPr id="76" name="Google Shape;76;p13"/>
          <p:cNvSpPr/>
          <p:nvPr/>
        </p:nvSpPr>
        <p:spPr>
          <a:xfrm>
            <a:off x="2831678" y="2115000"/>
            <a:ext cx="34575" cy="130775"/>
          </a:xfrm>
          <a:custGeom>
            <a:rect b="b" l="l" r="r" t="t"/>
            <a:pathLst>
              <a:path extrusionOk="0" h="5231" w="1383">
                <a:moveTo>
                  <a:pt x="75" y="0"/>
                </a:moveTo>
                <a:cubicBezTo>
                  <a:pt x="75" y="1797"/>
                  <a:pt x="-225" y="4427"/>
                  <a:pt x="1383" y="5231"/>
                </a:cubicBezTo>
              </a:path>
            </a:pathLst>
          </a:custGeom>
          <a:noFill/>
          <a:ln cap="flat" cmpd="sng" w="9525">
            <a:solidFill>
              <a:schemeClr val="dk2"/>
            </a:solidFill>
            <a:prstDash val="solid"/>
            <a:round/>
            <a:headEnd len="med" w="med" type="oval"/>
            <a:tailEnd len="med" w="med" type="oval"/>
          </a:ln>
        </p:spPr>
      </p:sp>
      <p:sp>
        <p:nvSpPr>
          <p:cNvPr id="77" name="Google Shape;77;p13"/>
          <p:cNvSpPr/>
          <p:nvPr/>
        </p:nvSpPr>
        <p:spPr>
          <a:xfrm>
            <a:off x="1809200" y="3455375"/>
            <a:ext cx="544875" cy="468575"/>
          </a:xfrm>
          <a:custGeom>
            <a:rect b="b" l="l" r="r" t="t"/>
            <a:pathLst>
              <a:path extrusionOk="0" h="18743" w="21795">
                <a:moveTo>
                  <a:pt x="0" y="18743"/>
                </a:moveTo>
                <a:cubicBezTo>
                  <a:pt x="6777" y="11969"/>
                  <a:pt x="13225" y="4285"/>
                  <a:pt x="21795" y="0"/>
                </a:cubicBezTo>
              </a:path>
            </a:pathLst>
          </a:custGeom>
          <a:noFill/>
          <a:ln cap="flat" cmpd="sng" w="9525">
            <a:solidFill>
              <a:schemeClr val="dk2"/>
            </a:solidFill>
            <a:prstDash val="solid"/>
            <a:round/>
            <a:headEnd len="med" w="med" type="oval"/>
            <a:tailEnd len="med" w="med" type="oval"/>
          </a:ln>
        </p:spPr>
      </p:sp>
      <p:sp>
        <p:nvSpPr>
          <p:cNvPr id="78" name="Google Shape;78;p13"/>
          <p:cNvSpPr/>
          <p:nvPr/>
        </p:nvSpPr>
        <p:spPr>
          <a:xfrm>
            <a:off x="2506625" y="3640625"/>
            <a:ext cx="141679" cy="533991"/>
          </a:xfrm>
          <a:custGeom>
            <a:rect b="b" l="l" r="r" t="t"/>
            <a:pathLst>
              <a:path extrusionOk="0" h="19179" w="7410">
                <a:moveTo>
                  <a:pt x="0" y="19179"/>
                </a:moveTo>
                <a:cubicBezTo>
                  <a:pt x="0" y="12325"/>
                  <a:pt x="2564" y="4846"/>
                  <a:pt x="7410" y="0"/>
                </a:cubicBezTo>
              </a:path>
            </a:pathLst>
          </a:custGeom>
          <a:noFill/>
          <a:ln cap="flat" cmpd="sng" w="9525">
            <a:solidFill>
              <a:schemeClr val="dk2"/>
            </a:solidFill>
            <a:prstDash val="solid"/>
            <a:round/>
            <a:headEnd len="med" w="med" type="oval"/>
            <a:tailEnd len="med" w="med" type="oval"/>
          </a:ln>
        </p:spPr>
      </p:sp>
      <p:sp>
        <p:nvSpPr>
          <p:cNvPr id="79" name="Google Shape;79;p13"/>
          <p:cNvSpPr/>
          <p:nvPr/>
        </p:nvSpPr>
        <p:spPr>
          <a:xfrm>
            <a:off x="3204050" y="3695100"/>
            <a:ext cx="141675" cy="479500"/>
          </a:xfrm>
          <a:custGeom>
            <a:rect b="b" l="l" r="r" t="t"/>
            <a:pathLst>
              <a:path extrusionOk="0" h="19180" w="5667">
                <a:moveTo>
                  <a:pt x="5667" y="19180"/>
                </a:moveTo>
                <a:cubicBezTo>
                  <a:pt x="5667" y="12513"/>
                  <a:pt x="4714" y="4714"/>
                  <a:pt x="0" y="0"/>
                </a:cubicBezTo>
              </a:path>
            </a:pathLst>
          </a:custGeom>
          <a:noFill/>
          <a:ln cap="flat" cmpd="sng" w="9525">
            <a:solidFill>
              <a:schemeClr val="dk2"/>
            </a:solidFill>
            <a:prstDash val="solid"/>
            <a:round/>
            <a:headEnd len="med" w="med" type="oval"/>
            <a:tailEnd len="med" w="med" type="oval"/>
          </a:ln>
        </p:spPr>
      </p:sp>
      <p:sp>
        <p:nvSpPr>
          <p:cNvPr id="80" name="Google Shape;80;p13"/>
          <p:cNvSpPr txBox="1"/>
          <p:nvPr/>
        </p:nvSpPr>
        <p:spPr>
          <a:xfrm>
            <a:off x="3865699" y="4719725"/>
            <a:ext cx="37845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Oswald Regular"/>
                <a:ea typeface="Oswald Regular"/>
                <a:cs typeface="Oswald Regular"/>
                <a:sym typeface="Oswald Regular"/>
              </a:rPr>
              <a:t>* </a:t>
            </a:r>
            <a:r>
              <a:rPr lang="en">
                <a:solidFill>
                  <a:srgbClr val="434343"/>
                </a:solidFill>
                <a:latin typeface="Oswald Regular"/>
                <a:ea typeface="Oswald Regular"/>
                <a:cs typeface="Oswald Regular"/>
                <a:sym typeface="Oswald Regular"/>
              </a:rPr>
              <a:t>The bubble with </a:t>
            </a:r>
            <a:r>
              <a:rPr lang="en">
                <a:solidFill>
                  <a:srgbClr val="434343"/>
                </a:solidFill>
                <a:latin typeface="Oswald Regular"/>
                <a:ea typeface="Oswald Regular"/>
                <a:cs typeface="Oswald Regular"/>
                <a:sym typeface="Oswald Regular"/>
              </a:rPr>
              <a:t>dotted line will be presented in this PPT</a:t>
            </a:r>
            <a:endParaRPr>
              <a:solidFill>
                <a:srgbClr val="434343"/>
              </a:solidFill>
              <a:latin typeface="Oswald Regular"/>
              <a:ea typeface="Oswald Regular"/>
              <a:cs typeface="Oswald Regular"/>
              <a:sym typeface="Oswald Regular"/>
            </a:endParaRPr>
          </a:p>
        </p:txBody>
      </p:sp>
      <p:sp>
        <p:nvSpPr>
          <p:cNvPr id="81" name="Google Shape;81;p13"/>
          <p:cNvSpPr/>
          <p:nvPr/>
        </p:nvSpPr>
        <p:spPr>
          <a:xfrm>
            <a:off x="6843725" y="2627175"/>
            <a:ext cx="621150" cy="228850"/>
          </a:xfrm>
          <a:custGeom>
            <a:rect b="b" l="l" r="r" t="t"/>
            <a:pathLst>
              <a:path extrusionOk="0" h="9154" w="24846">
                <a:moveTo>
                  <a:pt x="0" y="9154"/>
                </a:moveTo>
                <a:cubicBezTo>
                  <a:pt x="8826" y="9154"/>
                  <a:pt x="18605" y="6241"/>
                  <a:pt x="24846" y="0"/>
                </a:cubicBezTo>
              </a:path>
            </a:pathLst>
          </a:custGeom>
          <a:noFill/>
          <a:ln cap="flat" cmpd="sng" w="9525">
            <a:solidFill>
              <a:schemeClr val="dk2"/>
            </a:solidFill>
            <a:prstDash val="solid"/>
            <a:round/>
            <a:headEnd len="med" w="med" type="oval"/>
            <a:tailEnd len="med" w="med" type="oval"/>
          </a:ln>
        </p:spPr>
      </p:sp>
      <p:sp>
        <p:nvSpPr>
          <p:cNvPr id="82" name="Google Shape;82;p13"/>
          <p:cNvSpPr/>
          <p:nvPr/>
        </p:nvSpPr>
        <p:spPr>
          <a:xfrm>
            <a:off x="6451425" y="3618825"/>
            <a:ext cx="174375" cy="207050"/>
          </a:xfrm>
          <a:custGeom>
            <a:rect b="b" l="l" r="r" t="t"/>
            <a:pathLst>
              <a:path extrusionOk="0" h="8282" w="6975">
                <a:moveTo>
                  <a:pt x="0" y="0"/>
                </a:moveTo>
                <a:cubicBezTo>
                  <a:pt x="593" y="3560"/>
                  <a:pt x="5361" y="5054"/>
                  <a:pt x="6975" y="8282"/>
                </a:cubicBezTo>
              </a:path>
            </a:pathLst>
          </a:custGeom>
          <a:noFill/>
          <a:ln cap="flat" cmpd="sng" w="9525">
            <a:solidFill>
              <a:schemeClr val="dk2"/>
            </a:solidFill>
            <a:prstDash val="solid"/>
            <a:round/>
            <a:headEnd len="med" w="med" type="oval"/>
            <a:tailEnd len="med" w="med" type="oval"/>
          </a:ln>
        </p:spPr>
      </p:sp>
      <p:sp>
        <p:nvSpPr>
          <p:cNvPr id="83" name="Google Shape;83;p13"/>
          <p:cNvSpPr/>
          <p:nvPr/>
        </p:nvSpPr>
        <p:spPr>
          <a:xfrm>
            <a:off x="6800150" y="3204725"/>
            <a:ext cx="523075" cy="163475"/>
          </a:xfrm>
          <a:custGeom>
            <a:rect b="b" l="l" r="r" t="t"/>
            <a:pathLst>
              <a:path extrusionOk="0" h="6539" w="20923">
                <a:moveTo>
                  <a:pt x="0" y="0"/>
                </a:moveTo>
                <a:cubicBezTo>
                  <a:pt x="7234" y="1034"/>
                  <a:pt x="13616" y="6539"/>
                  <a:pt x="20923" y="6539"/>
                </a:cubicBezTo>
              </a:path>
            </a:pathLst>
          </a:custGeom>
          <a:noFill/>
          <a:ln cap="flat" cmpd="sng" w="9525">
            <a:solidFill>
              <a:schemeClr val="dk2"/>
            </a:solidFill>
            <a:prstDash val="solid"/>
            <a:round/>
            <a:headEnd len="med" w="med" type="oval"/>
            <a:tailEnd len="med" w="med" type="oval"/>
          </a:ln>
        </p:spPr>
      </p:sp>
      <p:sp>
        <p:nvSpPr>
          <p:cNvPr id="84" name="Google Shape;84;p13"/>
          <p:cNvSpPr/>
          <p:nvPr/>
        </p:nvSpPr>
        <p:spPr>
          <a:xfrm>
            <a:off x="3636150" y="2074675"/>
            <a:ext cx="1757400" cy="1757400"/>
          </a:xfrm>
          <a:prstGeom prst="ellipse">
            <a:avLst/>
          </a:prstGeom>
          <a:solidFill>
            <a:srgbClr val="A4C2F4"/>
          </a:solidFill>
          <a:ln cap="flat" cmpd="sng" w="285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Successful Movie</a:t>
            </a:r>
            <a:endParaRPr b="1" sz="2800">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169800" y="118350"/>
            <a:ext cx="330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Genre → Rating</a:t>
            </a:r>
            <a:endParaRPr b="1" sz="3400">
              <a:latin typeface="Amatic SC"/>
              <a:ea typeface="Amatic SC"/>
              <a:cs typeface="Amatic SC"/>
              <a:sym typeface="Amatic SC"/>
            </a:endParaRPr>
          </a:p>
        </p:txBody>
      </p:sp>
      <p:sp>
        <p:nvSpPr>
          <p:cNvPr id="90" name="Google Shape;90;p14"/>
          <p:cNvSpPr txBox="1"/>
          <p:nvPr>
            <p:ph idx="1" type="body"/>
          </p:nvPr>
        </p:nvSpPr>
        <p:spPr>
          <a:xfrm>
            <a:off x="200300" y="767250"/>
            <a:ext cx="4899900" cy="13560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 sz="1300">
                <a:latin typeface="Oswald Regular"/>
                <a:ea typeface="Oswald Regular"/>
                <a:cs typeface="Oswald Regular"/>
                <a:sym typeface="Oswald Regular"/>
              </a:rPr>
              <a:t>Drama (blue line): always highly appear but goes down. Comedy (orange line): popular genre in the 1980s but it dropped a lot. Crime (green line) was very popular in the 1990s, but it was not that popular in other decades.</a:t>
            </a:r>
            <a:endParaRPr sz="1300">
              <a:latin typeface="Oswald Regular"/>
              <a:ea typeface="Oswald Regular"/>
              <a:cs typeface="Oswald Regular"/>
              <a:sym typeface="Oswald Regular"/>
            </a:endParaRPr>
          </a:p>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Action (purple line): becomes more and more popular these years. </a:t>
            </a:r>
            <a:r>
              <a:rPr lang="en" sz="1300">
                <a:latin typeface="Oswald Regular"/>
                <a:ea typeface="Oswald Regular"/>
                <a:cs typeface="Oswald Regular"/>
                <a:sym typeface="Oswald Regular"/>
              </a:rPr>
              <a:t>Animation (pink line) also shows a upward sloping trend.</a:t>
            </a:r>
            <a:endParaRPr sz="1400">
              <a:latin typeface="Oswald Regular"/>
              <a:ea typeface="Oswald Regular"/>
              <a:cs typeface="Oswald Regular"/>
              <a:sym typeface="Oswald Regular"/>
            </a:endParaRPr>
          </a:p>
        </p:txBody>
      </p:sp>
      <p:pic>
        <p:nvPicPr>
          <p:cNvPr id="91" name="Google Shape;91;p14"/>
          <p:cNvPicPr preferRelativeResize="0"/>
          <p:nvPr/>
        </p:nvPicPr>
        <p:blipFill>
          <a:blip r:embed="rId3">
            <a:alphaModFix/>
          </a:blip>
          <a:stretch>
            <a:fillRect/>
          </a:stretch>
        </p:blipFill>
        <p:spPr>
          <a:xfrm>
            <a:off x="5393575" y="118350"/>
            <a:ext cx="3499915" cy="2319175"/>
          </a:xfrm>
          <a:prstGeom prst="rect">
            <a:avLst/>
          </a:prstGeom>
          <a:noFill/>
          <a:ln>
            <a:noFill/>
          </a:ln>
        </p:spPr>
      </p:pic>
      <p:pic>
        <p:nvPicPr>
          <p:cNvPr id="92" name="Google Shape;92;p14"/>
          <p:cNvPicPr preferRelativeResize="0"/>
          <p:nvPr/>
        </p:nvPicPr>
        <p:blipFill>
          <a:blip r:embed="rId4">
            <a:alphaModFix/>
          </a:blip>
          <a:stretch>
            <a:fillRect/>
          </a:stretch>
        </p:blipFill>
        <p:spPr>
          <a:xfrm>
            <a:off x="47899" y="2823376"/>
            <a:ext cx="3722976" cy="2144501"/>
          </a:xfrm>
          <a:prstGeom prst="rect">
            <a:avLst/>
          </a:prstGeom>
          <a:noFill/>
          <a:ln>
            <a:noFill/>
          </a:ln>
        </p:spPr>
      </p:pic>
      <p:pic>
        <p:nvPicPr>
          <p:cNvPr id="93" name="Google Shape;93;p14"/>
          <p:cNvPicPr preferRelativeResize="0"/>
          <p:nvPr/>
        </p:nvPicPr>
        <p:blipFill>
          <a:blip r:embed="rId5">
            <a:alphaModFix/>
          </a:blip>
          <a:stretch>
            <a:fillRect/>
          </a:stretch>
        </p:blipFill>
        <p:spPr>
          <a:xfrm>
            <a:off x="3453625" y="2774250"/>
            <a:ext cx="3943515" cy="2117425"/>
          </a:xfrm>
          <a:prstGeom prst="rect">
            <a:avLst/>
          </a:prstGeom>
          <a:noFill/>
          <a:ln>
            <a:noFill/>
          </a:ln>
        </p:spPr>
      </p:pic>
      <p:sp>
        <p:nvSpPr>
          <p:cNvPr id="94" name="Google Shape;94;p14"/>
          <p:cNvSpPr txBox="1"/>
          <p:nvPr>
            <p:ph type="title"/>
          </p:nvPr>
        </p:nvSpPr>
        <p:spPr>
          <a:xfrm>
            <a:off x="169800" y="2225050"/>
            <a:ext cx="457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Director &amp; actor</a:t>
            </a:r>
            <a:r>
              <a:rPr b="1" lang="en" sz="3400">
                <a:latin typeface="Amatic SC"/>
                <a:ea typeface="Amatic SC"/>
                <a:cs typeface="Amatic SC"/>
                <a:sym typeface="Amatic SC"/>
              </a:rPr>
              <a:t> → Rating</a:t>
            </a:r>
            <a:endParaRPr b="1" sz="3400">
              <a:latin typeface="Amatic SC"/>
              <a:ea typeface="Amatic SC"/>
              <a:cs typeface="Amatic SC"/>
              <a:sym typeface="Amatic SC"/>
            </a:endParaRPr>
          </a:p>
        </p:txBody>
      </p:sp>
      <p:sp>
        <p:nvSpPr>
          <p:cNvPr id="95" name="Google Shape;95;p14"/>
          <p:cNvSpPr txBox="1"/>
          <p:nvPr>
            <p:ph idx="1" type="body"/>
          </p:nvPr>
        </p:nvSpPr>
        <p:spPr>
          <a:xfrm>
            <a:off x="7337850" y="2819925"/>
            <a:ext cx="1641900" cy="186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Actors and directors may also affect the ratings of movies. Alexandre Rodrigues shows to be the actor with highest ratings, and Nitesh Tiwari shows to be the director with highest ratings. </a:t>
            </a:r>
            <a:endParaRPr sz="1400">
              <a:latin typeface="Oswald Regular"/>
              <a:ea typeface="Oswald Regular"/>
              <a:cs typeface="Oswald Regular"/>
              <a:sym typeface="Oswald Regular"/>
            </a:endParaRPr>
          </a:p>
        </p:txBody>
      </p:sp>
      <p:cxnSp>
        <p:nvCxnSpPr>
          <p:cNvPr id="96" name="Google Shape;96;p14"/>
          <p:cNvCxnSpPr/>
          <p:nvPr/>
        </p:nvCxnSpPr>
        <p:spPr>
          <a:xfrm>
            <a:off x="54750" y="2234875"/>
            <a:ext cx="4936500" cy="0"/>
          </a:xfrm>
          <a:prstGeom prst="straightConnector1">
            <a:avLst/>
          </a:prstGeom>
          <a:noFill/>
          <a:ln cap="flat" cmpd="sng" w="28575">
            <a:solidFill>
              <a:srgbClr val="B7B7B7"/>
            </a:solidFill>
            <a:prstDash val="dot"/>
            <a:round/>
            <a:headEnd len="med" w="med" type="none"/>
            <a:tailEnd len="med" w="med" type="none"/>
          </a:ln>
        </p:spPr>
      </p:cxnSp>
      <p:cxnSp>
        <p:nvCxnSpPr>
          <p:cNvPr id="97" name="Google Shape;97;p14"/>
          <p:cNvCxnSpPr/>
          <p:nvPr/>
        </p:nvCxnSpPr>
        <p:spPr>
          <a:xfrm flipH="1">
            <a:off x="124100" y="1869175"/>
            <a:ext cx="16200" cy="731400"/>
          </a:xfrm>
          <a:prstGeom prst="straightConnector1">
            <a:avLst/>
          </a:prstGeom>
          <a:noFill/>
          <a:ln cap="flat" cmpd="sng" w="19050">
            <a:solidFill>
              <a:srgbClr val="B7B7B7"/>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02725" y="194400"/>
            <a:ext cx="33828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Releasing time → Gross</a:t>
            </a:r>
            <a:endParaRPr b="1" sz="3400">
              <a:latin typeface="Amatic SC"/>
              <a:ea typeface="Amatic SC"/>
              <a:cs typeface="Amatic SC"/>
              <a:sym typeface="Amatic SC"/>
            </a:endParaRPr>
          </a:p>
        </p:txBody>
      </p:sp>
      <p:pic>
        <p:nvPicPr>
          <p:cNvPr id="103" name="Google Shape;103;p15"/>
          <p:cNvPicPr preferRelativeResize="0"/>
          <p:nvPr/>
        </p:nvPicPr>
        <p:blipFill>
          <a:blip r:embed="rId3">
            <a:alphaModFix/>
          </a:blip>
          <a:stretch>
            <a:fillRect/>
          </a:stretch>
        </p:blipFill>
        <p:spPr>
          <a:xfrm>
            <a:off x="4009575" y="1017188"/>
            <a:ext cx="4867499" cy="3109125"/>
          </a:xfrm>
          <a:prstGeom prst="rect">
            <a:avLst/>
          </a:prstGeom>
          <a:noFill/>
          <a:ln>
            <a:noFill/>
          </a:ln>
        </p:spPr>
      </p:pic>
      <p:graphicFrame>
        <p:nvGraphicFramePr>
          <p:cNvPr id="104" name="Google Shape;104;p15"/>
          <p:cNvGraphicFramePr/>
          <p:nvPr/>
        </p:nvGraphicFramePr>
        <p:xfrm>
          <a:off x="310975" y="879213"/>
          <a:ext cx="3000000" cy="3000000"/>
        </p:xfrm>
        <a:graphic>
          <a:graphicData uri="http://schemas.openxmlformats.org/drawingml/2006/table">
            <a:tbl>
              <a:tblPr>
                <a:noFill/>
                <a:tableStyleId>{65CE616A-A274-4671-9F42-AA084A409C9B}</a:tableStyleId>
              </a:tblPr>
              <a:tblGrid>
                <a:gridCol w="679150"/>
                <a:gridCol w="510250"/>
                <a:gridCol w="1169075"/>
                <a:gridCol w="1197150"/>
              </a:tblGrid>
              <a:tr h="276375">
                <a:tc>
                  <a:txBody>
                    <a:bodyPr/>
                    <a:lstStyle/>
                    <a:p>
                      <a:pPr indent="0" lvl="0" marL="0" rtl="0" algn="l">
                        <a:spcBef>
                          <a:spcPts val="0"/>
                        </a:spcBef>
                        <a:spcAft>
                          <a:spcPts val="0"/>
                        </a:spcAft>
                        <a:buNone/>
                      </a:pPr>
                      <a:r>
                        <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all</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famous directors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unknown directors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r h="1301250">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Best release time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May, June, July </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May and July. High gross, highly competitive</a:t>
                      </a:r>
                      <a:endParaRPr>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Nov, Feb and Mar are less competitive and moderately profitable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r h="583475">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Worst release time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0"/>
                        </a:spcAft>
                        <a:buClr>
                          <a:schemeClr val="dk1"/>
                        </a:buClr>
                        <a:buSzPts val="1100"/>
                        <a:buFont typeface="Arial"/>
                        <a:buNone/>
                      </a:pPr>
                      <a:r>
                        <a:rPr lang="en">
                          <a:latin typeface="Oswald Regular"/>
                          <a:ea typeface="Oswald Regular"/>
                          <a:cs typeface="Oswald Regular"/>
                          <a:sym typeface="Oswald Regular"/>
                        </a:rPr>
                        <a:t>Sep, Oct, Nov.</a:t>
                      </a:r>
                      <a:endParaRPr>
                        <a:latin typeface="Oswald Regular"/>
                        <a:ea typeface="Oswald Regular"/>
                        <a:cs typeface="Oswald Regular"/>
                        <a:sym typeface="Oswald Regular"/>
                      </a:endParaRPr>
                    </a:p>
                    <a:p>
                      <a:pPr indent="0" lvl="0" marL="0" rtl="0" algn="l">
                        <a:spcBef>
                          <a:spcPts val="1600"/>
                        </a:spcBef>
                        <a:spcAft>
                          <a:spcPts val="0"/>
                        </a:spcAft>
                        <a:buNone/>
                      </a:pPr>
                      <a:r>
                        <a:t/>
                      </a:r>
                      <a:endParaRPr>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Aug, Sep, Oct has little gross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April is highly competitive with little gross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172675"/>
            <a:ext cx="411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Budget → Gross</a:t>
            </a:r>
            <a:endParaRPr b="1" sz="3400">
              <a:latin typeface="Amatic SC"/>
              <a:ea typeface="Amatic SC"/>
              <a:cs typeface="Amatic SC"/>
              <a:sym typeface="Amatic SC"/>
            </a:endParaRPr>
          </a:p>
        </p:txBody>
      </p:sp>
      <p:sp>
        <p:nvSpPr>
          <p:cNvPr id="110" name="Google Shape;110;p16"/>
          <p:cNvSpPr txBox="1"/>
          <p:nvPr>
            <p:ph idx="1" type="body"/>
          </p:nvPr>
        </p:nvSpPr>
        <p:spPr>
          <a:xfrm>
            <a:off x="143000" y="803925"/>
            <a:ext cx="4712100" cy="171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Oswald Regular"/>
                <a:ea typeface="Oswald Regular"/>
                <a:cs typeface="Oswald Regular"/>
                <a:sym typeface="Oswald Regular"/>
              </a:rPr>
              <a:t>Run linear regression on production budget and worldwide gross. </a:t>
            </a:r>
            <a:endParaRPr sz="1600">
              <a:latin typeface="Oswald Regular"/>
              <a:ea typeface="Oswald Regular"/>
              <a:cs typeface="Oswald Regular"/>
              <a:sym typeface="Oswald Regular"/>
            </a:endParaRPr>
          </a:p>
          <a:p>
            <a:pPr indent="0" lvl="0" marL="0" rtl="0" algn="l">
              <a:lnSpc>
                <a:spcPct val="100000"/>
              </a:lnSpc>
              <a:spcBef>
                <a:spcPts val="1600"/>
              </a:spcBef>
              <a:spcAft>
                <a:spcPts val="0"/>
              </a:spcAft>
              <a:buNone/>
            </a:pPr>
            <a:r>
              <a:rPr b="1" lang="en" sz="1600">
                <a:latin typeface="Oswald"/>
                <a:ea typeface="Oswald"/>
                <a:cs typeface="Oswald"/>
                <a:sym typeface="Oswald"/>
              </a:rPr>
              <a:t>worldwide_gross_hat = 3.5budget-32m</a:t>
            </a:r>
            <a:endParaRPr b="1" sz="1600">
              <a:latin typeface="Oswald"/>
              <a:ea typeface="Oswald"/>
              <a:cs typeface="Oswald"/>
              <a:sym typeface="Oswald"/>
            </a:endParaRPr>
          </a:p>
          <a:p>
            <a:pPr indent="0" lvl="0" marL="0" rtl="0" algn="l">
              <a:lnSpc>
                <a:spcPct val="100000"/>
              </a:lnSpc>
              <a:spcBef>
                <a:spcPts val="1600"/>
              </a:spcBef>
              <a:spcAft>
                <a:spcPts val="0"/>
              </a:spcAft>
              <a:buNone/>
            </a:pPr>
            <a:r>
              <a:rPr lang="en" sz="1500">
                <a:latin typeface="Oswald Regular"/>
                <a:ea typeface="Oswald Regular"/>
                <a:cs typeface="Oswald Regular"/>
                <a:sym typeface="Oswald Regular"/>
              </a:rPr>
              <a:t>There are other features that determine the gross such as director, main actors, time of release,genre etc.</a:t>
            </a:r>
            <a:endParaRPr sz="1500">
              <a:latin typeface="Oswald Regular"/>
              <a:ea typeface="Oswald Regular"/>
              <a:cs typeface="Oswald Regular"/>
              <a:sym typeface="Oswald Regular"/>
            </a:endParaRPr>
          </a:p>
          <a:p>
            <a:pPr indent="0" lvl="0" marL="0" rtl="0" algn="l">
              <a:lnSpc>
                <a:spcPct val="100000"/>
              </a:lnSpc>
              <a:spcBef>
                <a:spcPts val="1600"/>
              </a:spcBef>
              <a:spcAft>
                <a:spcPts val="0"/>
              </a:spcAft>
              <a:buClr>
                <a:schemeClr val="dk1"/>
              </a:buClr>
              <a:buSzPts val="1100"/>
              <a:buFont typeface="Arial"/>
              <a:buNone/>
            </a:pPr>
            <a:r>
              <a:t/>
            </a:r>
            <a:endParaRPr sz="1500">
              <a:latin typeface="Oswald Regular"/>
              <a:ea typeface="Oswald Regular"/>
              <a:cs typeface="Oswald Regular"/>
              <a:sym typeface="Oswald Regular"/>
            </a:endParaRPr>
          </a:p>
          <a:p>
            <a:pPr indent="0" lvl="0" marL="0" rtl="0" algn="l">
              <a:lnSpc>
                <a:spcPct val="100000"/>
              </a:lnSpc>
              <a:spcBef>
                <a:spcPts val="1600"/>
              </a:spcBef>
              <a:spcAft>
                <a:spcPts val="1600"/>
              </a:spcAft>
              <a:buNone/>
            </a:pPr>
            <a:r>
              <a:t/>
            </a:r>
            <a:endParaRPr sz="1600">
              <a:latin typeface="Oswald Regular"/>
              <a:ea typeface="Oswald Regular"/>
              <a:cs typeface="Oswald Regular"/>
              <a:sym typeface="Oswald Regular"/>
            </a:endParaRPr>
          </a:p>
        </p:txBody>
      </p:sp>
      <p:pic>
        <p:nvPicPr>
          <p:cNvPr id="111" name="Google Shape;111;p16"/>
          <p:cNvPicPr preferRelativeResize="0"/>
          <p:nvPr/>
        </p:nvPicPr>
        <p:blipFill>
          <a:blip r:embed="rId3">
            <a:alphaModFix/>
          </a:blip>
          <a:stretch>
            <a:fillRect/>
          </a:stretch>
        </p:blipFill>
        <p:spPr>
          <a:xfrm>
            <a:off x="4778900" y="47700"/>
            <a:ext cx="4267200" cy="2790283"/>
          </a:xfrm>
          <a:prstGeom prst="rect">
            <a:avLst/>
          </a:prstGeom>
          <a:noFill/>
          <a:ln>
            <a:noFill/>
          </a:ln>
        </p:spPr>
      </p:pic>
      <p:pic>
        <p:nvPicPr>
          <p:cNvPr id="112" name="Google Shape;112;p16"/>
          <p:cNvPicPr preferRelativeResize="0"/>
          <p:nvPr/>
        </p:nvPicPr>
        <p:blipFill>
          <a:blip r:embed="rId4">
            <a:alphaModFix/>
          </a:blip>
          <a:stretch>
            <a:fillRect/>
          </a:stretch>
        </p:blipFill>
        <p:spPr>
          <a:xfrm>
            <a:off x="143000" y="3074852"/>
            <a:ext cx="3269451" cy="1918276"/>
          </a:xfrm>
          <a:prstGeom prst="rect">
            <a:avLst/>
          </a:prstGeom>
          <a:noFill/>
          <a:ln>
            <a:noFill/>
          </a:ln>
        </p:spPr>
      </p:pic>
      <p:pic>
        <p:nvPicPr>
          <p:cNvPr id="113" name="Google Shape;113;p16"/>
          <p:cNvPicPr preferRelativeResize="0"/>
          <p:nvPr/>
        </p:nvPicPr>
        <p:blipFill>
          <a:blip r:embed="rId5">
            <a:alphaModFix/>
          </a:blip>
          <a:stretch>
            <a:fillRect/>
          </a:stretch>
        </p:blipFill>
        <p:spPr>
          <a:xfrm>
            <a:off x="3368499" y="3063000"/>
            <a:ext cx="3269451" cy="1975003"/>
          </a:xfrm>
          <a:prstGeom prst="rect">
            <a:avLst/>
          </a:prstGeom>
          <a:noFill/>
          <a:ln>
            <a:noFill/>
          </a:ln>
        </p:spPr>
      </p:pic>
      <p:cxnSp>
        <p:nvCxnSpPr>
          <p:cNvPr id="114" name="Google Shape;114;p16"/>
          <p:cNvCxnSpPr/>
          <p:nvPr/>
        </p:nvCxnSpPr>
        <p:spPr>
          <a:xfrm>
            <a:off x="30800" y="2419350"/>
            <a:ext cx="4818900" cy="11700"/>
          </a:xfrm>
          <a:prstGeom prst="straightConnector1">
            <a:avLst/>
          </a:prstGeom>
          <a:noFill/>
          <a:ln cap="flat" cmpd="sng" w="28575">
            <a:solidFill>
              <a:srgbClr val="B7B7B7"/>
            </a:solidFill>
            <a:prstDash val="dot"/>
            <a:round/>
            <a:headEnd len="med" w="med" type="none"/>
            <a:tailEnd len="med" w="med" type="none"/>
          </a:ln>
        </p:spPr>
      </p:cxnSp>
      <p:cxnSp>
        <p:nvCxnSpPr>
          <p:cNvPr id="115" name="Google Shape;115;p16"/>
          <p:cNvCxnSpPr/>
          <p:nvPr/>
        </p:nvCxnSpPr>
        <p:spPr>
          <a:xfrm flipH="1">
            <a:off x="100150" y="2053650"/>
            <a:ext cx="16200" cy="731400"/>
          </a:xfrm>
          <a:prstGeom prst="straightConnector1">
            <a:avLst/>
          </a:prstGeom>
          <a:noFill/>
          <a:ln cap="flat" cmpd="sng" w="19050">
            <a:solidFill>
              <a:srgbClr val="B7B7B7"/>
            </a:solidFill>
            <a:prstDash val="dot"/>
            <a:round/>
            <a:headEnd len="med" w="med" type="none"/>
            <a:tailEnd len="med" w="med" type="none"/>
          </a:ln>
        </p:spPr>
      </p:cxnSp>
      <p:sp>
        <p:nvSpPr>
          <p:cNvPr id="116" name="Google Shape;116;p16"/>
          <p:cNvSpPr txBox="1"/>
          <p:nvPr>
            <p:ph type="title"/>
          </p:nvPr>
        </p:nvSpPr>
        <p:spPr>
          <a:xfrm>
            <a:off x="169800" y="2453650"/>
            <a:ext cx="457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Director &amp; actor → Gross</a:t>
            </a:r>
            <a:endParaRPr b="1" sz="3400">
              <a:latin typeface="Amatic SC"/>
              <a:ea typeface="Amatic SC"/>
              <a:cs typeface="Amatic SC"/>
              <a:sym typeface="Amatic SC"/>
            </a:endParaRPr>
          </a:p>
        </p:txBody>
      </p:sp>
      <p:sp>
        <p:nvSpPr>
          <p:cNvPr id="117" name="Google Shape;117;p16"/>
          <p:cNvSpPr txBox="1"/>
          <p:nvPr>
            <p:ph idx="1" type="body"/>
          </p:nvPr>
        </p:nvSpPr>
        <p:spPr>
          <a:xfrm>
            <a:off x="6738500" y="3100538"/>
            <a:ext cx="2253000" cy="186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Actors and directors may also affect the gross revenues of movies. Daisy Ridley shows to be the actor with highest average gross revenues and Lee Unkrich shows to be the director with highest average gross revenues.</a:t>
            </a:r>
            <a:endParaRPr sz="1400">
              <a:latin typeface="Oswald Regular"/>
              <a:ea typeface="Oswald Regular"/>
              <a:cs typeface="Oswald Regular"/>
              <a:sym typeface="Oswald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257200" y="152400"/>
            <a:ext cx="198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PPP</a:t>
            </a:r>
            <a:r>
              <a:rPr b="1" lang="en" sz="3400">
                <a:latin typeface="Amatic SC"/>
                <a:ea typeface="Amatic SC"/>
                <a:cs typeface="Amatic SC"/>
                <a:sym typeface="Amatic SC"/>
              </a:rPr>
              <a:t> → </a:t>
            </a:r>
            <a:r>
              <a:rPr b="1" lang="en" sz="3400">
                <a:latin typeface="Amatic SC"/>
                <a:ea typeface="Amatic SC"/>
                <a:cs typeface="Amatic SC"/>
                <a:sym typeface="Amatic SC"/>
              </a:rPr>
              <a:t>Gross</a:t>
            </a:r>
            <a:endParaRPr b="1" sz="3400">
              <a:latin typeface="Amatic SC"/>
              <a:ea typeface="Amatic SC"/>
              <a:cs typeface="Amatic SC"/>
              <a:sym typeface="Amatic SC"/>
            </a:endParaRPr>
          </a:p>
        </p:txBody>
      </p:sp>
      <p:sp>
        <p:nvSpPr>
          <p:cNvPr id="123" name="Google Shape;123;p17"/>
          <p:cNvSpPr txBox="1"/>
          <p:nvPr>
            <p:ph idx="1" type="body"/>
          </p:nvPr>
        </p:nvSpPr>
        <p:spPr>
          <a:xfrm>
            <a:off x="300800" y="781975"/>
            <a:ext cx="5093700" cy="146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latin typeface="Oswald Regular"/>
                <a:ea typeface="Oswald Regular"/>
                <a:cs typeface="Oswald Regular"/>
                <a:sym typeface="Oswald Regular"/>
              </a:rPr>
              <a:t>The linear relationship between gross revenue and income (ppp) shows to be statistically significant. As real disposable income grows over the years, the gross revenue of movies increases.</a:t>
            </a:r>
            <a:endParaRPr sz="1700">
              <a:latin typeface="Oswald Regular"/>
              <a:ea typeface="Oswald Regular"/>
              <a:cs typeface="Oswald Regular"/>
              <a:sym typeface="Oswald Regular"/>
            </a:endParaRPr>
          </a:p>
        </p:txBody>
      </p:sp>
      <p:pic>
        <p:nvPicPr>
          <p:cNvPr id="124" name="Google Shape;124;p17"/>
          <p:cNvPicPr preferRelativeResize="0"/>
          <p:nvPr/>
        </p:nvPicPr>
        <p:blipFill>
          <a:blip r:embed="rId3">
            <a:alphaModFix/>
          </a:blip>
          <a:stretch>
            <a:fillRect/>
          </a:stretch>
        </p:blipFill>
        <p:spPr>
          <a:xfrm>
            <a:off x="5394500" y="152400"/>
            <a:ext cx="3503451" cy="2305758"/>
          </a:xfrm>
          <a:prstGeom prst="rect">
            <a:avLst/>
          </a:prstGeom>
          <a:noFill/>
          <a:ln>
            <a:noFill/>
          </a:ln>
        </p:spPr>
      </p:pic>
      <p:pic>
        <p:nvPicPr>
          <p:cNvPr id="125" name="Google Shape;125;p17"/>
          <p:cNvPicPr preferRelativeResize="0"/>
          <p:nvPr/>
        </p:nvPicPr>
        <p:blipFill>
          <a:blip r:embed="rId4">
            <a:alphaModFix/>
          </a:blip>
          <a:stretch>
            <a:fillRect/>
          </a:stretch>
        </p:blipFill>
        <p:spPr>
          <a:xfrm>
            <a:off x="5394500" y="2560887"/>
            <a:ext cx="3503460" cy="2483325"/>
          </a:xfrm>
          <a:prstGeom prst="rect">
            <a:avLst/>
          </a:prstGeom>
          <a:noFill/>
          <a:ln>
            <a:noFill/>
          </a:ln>
        </p:spPr>
      </p:pic>
      <p:sp>
        <p:nvSpPr>
          <p:cNvPr id="126" name="Google Shape;126;p17"/>
          <p:cNvSpPr txBox="1"/>
          <p:nvPr/>
        </p:nvSpPr>
        <p:spPr>
          <a:xfrm>
            <a:off x="300800" y="2881400"/>
            <a:ext cx="4936500" cy="18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highlight>
                  <a:srgbClr val="FFFFFF"/>
                </a:highlight>
                <a:latin typeface="Oswald Regular"/>
                <a:ea typeface="Oswald Regular"/>
                <a:cs typeface="Oswald Regular"/>
                <a:sym typeface="Oswald Regular"/>
              </a:rPr>
              <a:t>From our regression result, gross revenue alone can hardly define profitability. We believe budget also plays a significant role. However, for young and new directors, it is more important to gain fame instead of a one-time profit. In this case, gross revenue is a better indicator for popularity since high revenue means that many people have seen the film.</a:t>
            </a:r>
            <a:endParaRPr sz="1700">
              <a:solidFill>
                <a:schemeClr val="dk2"/>
              </a:solidFill>
              <a:latin typeface="Oswald Regular"/>
              <a:ea typeface="Oswald Regular"/>
              <a:cs typeface="Oswald Regular"/>
              <a:sym typeface="Oswald Regular"/>
            </a:endParaRPr>
          </a:p>
        </p:txBody>
      </p:sp>
      <p:sp>
        <p:nvSpPr>
          <p:cNvPr id="127" name="Google Shape;127;p17"/>
          <p:cNvSpPr txBox="1"/>
          <p:nvPr>
            <p:ph type="title"/>
          </p:nvPr>
        </p:nvSpPr>
        <p:spPr>
          <a:xfrm>
            <a:off x="191650" y="2190025"/>
            <a:ext cx="27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Gross</a:t>
            </a:r>
            <a:r>
              <a:rPr b="1" lang="en" sz="3400">
                <a:latin typeface="Amatic SC"/>
                <a:ea typeface="Amatic SC"/>
                <a:cs typeface="Amatic SC"/>
                <a:sym typeface="Amatic SC"/>
              </a:rPr>
              <a:t> → ROI</a:t>
            </a:r>
            <a:endParaRPr b="1" sz="3400">
              <a:latin typeface="Amatic SC"/>
              <a:ea typeface="Amatic SC"/>
              <a:cs typeface="Amatic SC"/>
              <a:sym typeface="Amatic SC"/>
            </a:endParaRPr>
          </a:p>
        </p:txBody>
      </p:sp>
      <p:cxnSp>
        <p:nvCxnSpPr>
          <p:cNvPr id="128" name="Google Shape;128;p17"/>
          <p:cNvCxnSpPr/>
          <p:nvPr/>
        </p:nvCxnSpPr>
        <p:spPr>
          <a:xfrm>
            <a:off x="129850" y="2071350"/>
            <a:ext cx="4936500" cy="0"/>
          </a:xfrm>
          <a:prstGeom prst="straightConnector1">
            <a:avLst/>
          </a:prstGeom>
          <a:noFill/>
          <a:ln cap="flat" cmpd="sng" w="28575">
            <a:solidFill>
              <a:srgbClr val="B7B7B7"/>
            </a:solidFill>
            <a:prstDash val="dot"/>
            <a:round/>
            <a:headEnd len="med" w="med" type="none"/>
            <a:tailEnd len="med" w="med" type="none"/>
          </a:ln>
        </p:spPr>
      </p:cxnSp>
      <p:cxnSp>
        <p:nvCxnSpPr>
          <p:cNvPr id="129" name="Google Shape;129;p17"/>
          <p:cNvCxnSpPr/>
          <p:nvPr/>
        </p:nvCxnSpPr>
        <p:spPr>
          <a:xfrm flipH="1">
            <a:off x="199200" y="1705650"/>
            <a:ext cx="16200" cy="731400"/>
          </a:xfrm>
          <a:prstGeom prst="straightConnector1">
            <a:avLst/>
          </a:prstGeom>
          <a:noFill/>
          <a:ln cap="flat" cmpd="sng" w="19050">
            <a:solidFill>
              <a:srgbClr val="B7B7B7"/>
            </a:solidFill>
            <a:prstDash val="dot"/>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