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swald Regular"/>
      <p:regular r:id="rId12"/>
      <p:bold r:id="rId13"/>
    </p:embeddedFont>
    <p:embeddedFont>
      <p:font typeface="Amatic SC"/>
      <p:regular r:id="rId14"/>
      <p:bold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9392B4-2FF4-4779-8E3F-47476E47A949}">
  <a:tblStyle styleId="{B79392B4-2FF4-4779-8E3F-47476E47A9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Regular-bold.fntdata"/><Relationship Id="rId12" Type="http://schemas.openxmlformats.org/officeDocument/2006/relationships/font" Target="fonts/Oswald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8dabbb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8dabbb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8dabbb5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8dabbb5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dabbb5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dabbb5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8dabbb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8dabbb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4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79675"/>
            <a:ext cx="8520600" cy="1337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200">
                <a:latin typeface="Amatic SC"/>
                <a:ea typeface="Amatic SC"/>
                <a:cs typeface="Amatic SC"/>
                <a:sym typeface="Amatic SC"/>
              </a:rPr>
              <a:t>How to make a successful movie </a:t>
            </a:r>
            <a:endParaRPr b="1" sz="4200">
              <a:latin typeface="Amatic SC"/>
              <a:ea typeface="Amatic SC"/>
              <a:cs typeface="Amatic SC"/>
              <a:sym typeface="Amatic SC"/>
            </a:endParaRPr>
          </a:p>
          <a:p>
            <a:pPr indent="0" lvl="0" marL="0" rtl="0" algn="ctr">
              <a:spcBef>
                <a:spcPts val="0"/>
              </a:spcBef>
              <a:spcAft>
                <a:spcPts val="0"/>
              </a:spcAft>
              <a:buNone/>
            </a:pPr>
            <a:r>
              <a:rPr b="1" lang="en" sz="4200">
                <a:latin typeface="Amatic SC"/>
                <a:ea typeface="Amatic SC"/>
                <a:cs typeface="Amatic SC"/>
                <a:sym typeface="Amatic SC"/>
              </a:rPr>
              <a:t>in terms of high rating &amp; high grossing?</a:t>
            </a:r>
            <a:endParaRPr b="1" sz="4200">
              <a:latin typeface="Amatic SC"/>
              <a:ea typeface="Amatic SC"/>
              <a:cs typeface="Amatic SC"/>
              <a:sym typeface="Amatic SC"/>
            </a:endParaRPr>
          </a:p>
        </p:txBody>
      </p:sp>
      <p:cxnSp>
        <p:nvCxnSpPr>
          <p:cNvPr id="56" name="Google Shape;56;p13"/>
          <p:cNvCxnSpPr>
            <a:stCxn id="57" idx="2"/>
            <a:endCxn id="58" idx="1"/>
          </p:cNvCxnSpPr>
          <p:nvPr/>
        </p:nvCxnSpPr>
        <p:spPr>
          <a:xfrm rot="-5400000">
            <a:off x="2099550" y="2450949"/>
            <a:ext cx="895800" cy="609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59" name="Google Shape;59;p13"/>
          <p:cNvSpPr/>
          <p:nvPr/>
        </p:nvSpPr>
        <p:spPr>
          <a:xfrm>
            <a:off x="5349425" y="2237863"/>
            <a:ext cx="1431000" cy="1431000"/>
          </a:xfrm>
          <a:prstGeom prst="ellipse">
            <a:avLst/>
          </a:prstGeom>
          <a:solidFill>
            <a:srgbClr val="B4A7D6"/>
          </a:solid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Rating</a:t>
            </a:r>
            <a:endParaRPr b="1" sz="2800">
              <a:latin typeface="Amatic SC"/>
              <a:ea typeface="Amatic SC"/>
              <a:cs typeface="Amatic SC"/>
              <a:sym typeface="Amatic SC"/>
            </a:endParaRPr>
          </a:p>
        </p:txBody>
      </p:sp>
      <p:sp>
        <p:nvSpPr>
          <p:cNvPr id="60" name="Google Shape;60;p13"/>
          <p:cNvSpPr/>
          <p:nvPr/>
        </p:nvSpPr>
        <p:spPr>
          <a:xfrm>
            <a:off x="2249275" y="2237875"/>
            <a:ext cx="1431000" cy="1431000"/>
          </a:xfrm>
          <a:prstGeom prst="ellipse">
            <a:avLst/>
          </a:prstGeom>
          <a:solidFill>
            <a:srgbClr val="9FC5E8"/>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REvenue</a:t>
            </a:r>
            <a:endParaRPr b="1" sz="2800">
              <a:latin typeface="Amatic SC"/>
              <a:ea typeface="Amatic SC"/>
              <a:cs typeface="Amatic SC"/>
              <a:sym typeface="Amatic SC"/>
            </a:endParaRPr>
          </a:p>
        </p:txBody>
      </p:sp>
      <p:sp>
        <p:nvSpPr>
          <p:cNvPr id="61" name="Google Shape;61;p13"/>
          <p:cNvSpPr/>
          <p:nvPr/>
        </p:nvSpPr>
        <p:spPr>
          <a:xfrm>
            <a:off x="6385350" y="1341825"/>
            <a:ext cx="1040100" cy="1040100"/>
          </a:xfrm>
          <a:prstGeom prst="ellipse">
            <a:avLst/>
          </a:prstGeom>
          <a:solidFill>
            <a:srgbClr val="EAD1DC"/>
          </a:solidFill>
          <a:ln cap="flat" cmpd="sng" w="38100">
            <a:solidFill>
              <a:srgbClr val="D5A6B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matic SC"/>
                <a:ea typeface="Amatic SC"/>
                <a:cs typeface="Amatic SC"/>
                <a:sym typeface="Amatic SC"/>
              </a:rPr>
              <a:t>Genre</a:t>
            </a:r>
            <a:endParaRPr b="1" sz="2500">
              <a:latin typeface="Amatic SC"/>
              <a:ea typeface="Amatic SC"/>
              <a:cs typeface="Amatic SC"/>
              <a:sym typeface="Amatic SC"/>
            </a:endParaRPr>
          </a:p>
        </p:txBody>
      </p:sp>
      <p:sp>
        <p:nvSpPr>
          <p:cNvPr id="62" name="Google Shape;62;p13"/>
          <p:cNvSpPr/>
          <p:nvPr/>
        </p:nvSpPr>
        <p:spPr>
          <a:xfrm>
            <a:off x="6473300" y="3736975"/>
            <a:ext cx="1040100" cy="1040100"/>
          </a:xfrm>
          <a:prstGeom prst="ellipse">
            <a:avLst/>
          </a:prstGeom>
          <a:solidFill>
            <a:srgbClr val="D5A6BD"/>
          </a:solidFill>
          <a:ln cap="flat" cmpd="sng" w="3810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Amatic SC"/>
                <a:ea typeface="Amatic SC"/>
                <a:cs typeface="Amatic SC"/>
                <a:sym typeface="Amatic SC"/>
              </a:rPr>
              <a:t>Director</a:t>
            </a:r>
            <a:endParaRPr b="1" sz="1600">
              <a:latin typeface="Amatic SC"/>
              <a:ea typeface="Amatic SC"/>
              <a:cs typeface="Amatic SC"/>
              <a:sym typeface="Amatic SC"/>
            </a:endParaRPr>
          </a:p>
        </p:txBody>
      </p:sp>
      <p:sp>
        <p:nvSpPr>
          <p:cNvPr id="63" name="Google Shape;63;p13"/>
          <p:cNvSpPr/>
          <p:nvPr/>
        </p:nvSpPr>
        <p:spPr>
          <a:xfrm>
            <a:off x="7425475" y="1855187"/>
            <a:ext cx="1040100" cy="1040100"/>
          </a:xfrm>
          <a:prstGeom prst="ellipse">
            <a:avLst/>
          </a:prstGeom>
          <a:solidFill>
            <a:srgbClr val="D9D2E9"/>
          </a:solidFill>
          <a:ln cap="flat" cmpd="sng" w="38100">
            <a:solidFill>
              <a:srgbClr val="B4A7D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Actor</a:t>
            </a:r>
            <a:endParaRPr b="1" sz="2600">
              <a:latin typeface="Amatic SC"/>
              <a:ea typeface="Amatic SC"/>
              <a:cs typeface="Amatic SC"/>
              <a:sym typeface="Amatic SC"/>
            </a:endParaRPr>
          </a:p>
        </p:txBody>
      </p:sp>
      <p:sp>
        <p:nvSpPr>
          <p:cNvPr id="64" name="Google Shape;64;p13"/>
          <p:cNvSpPr/>
          <p:nvPr/>
        </p:nvSpPr>
        <p:spPr>
          <a:xfrm>
            <a:off x="2328150" y="1253775"/>
            <a:ext cx="895800" cy="8958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Time</a:t>
            </a:r>
            <a:endParaRPr b="1" sz="2400">
              <a:latin typeface="Amatic SC"/>
              <a:ea typeface="Amatic SC"/>
              <a:cs typeface="Amatic SC"/>
              <a:sym typeface="Amatic SC"/>
            </a:endParaRPr>
          </a:p>
        </p:txBody>
      </p:sp>
      <p:sp>
        <p:nvSpPr>
          <p:cNvPr id="65" name="Google Shape;65;p13"/>
          <p:cNvSpPr/>
          <p:nvPr/>
        </p:nvSpPr>
        <p:spPr>
          <a:xfrm>
            <a:off x="1358075" y="1504127"/>
            <a:ext cx="877800" cy="877800"/>
          </a:xfrm>
          <a:prstGeom prst="ellipse">
            <a:avLst/>
          </a:prstGeom>
          <a:solidFill>
            <a:srgbClr val="A2C4C9"/>
          </a:solidFill>
          <a:ln cap="flat" cmpd="sng" w="38100">
            <a:solidFill>
              <a:srgbClr val="76A5A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Amatic SC"/>
                <a:ea typeface="Amatic SC"/>
                <a:cs typeface="Amatic SC"/>
                <a:sym typeface="Amatic SC"/>
              </a:rPr>
              <a:t>Budget</a:t>
            </a:r>
            <a:endParaRPr b="1" sz="1700">
              <a:latin typeface="Amatic SC"/>
              <a:ea typeface="Amatic SC"/>
              <a:cs typeface="Amatic SC"/>
              <a:sym typeface="Amatic SC"/>
            </a:endParaRPr>
          </a:p>
        </p:txBody>
      </p:sp>
      <p:sp>
        <p:nvSpPr>
          <p:cNvPr id="66" name="Google Shape;66;p13"/>
          <p:cNvSpPr/>
          <p:nvPr/>
        </p:nvSpPr>
        <p:spPr>
          <a:xfrm>
            <a:off x="7307325" y="3030775"/>
            <a:ext cx="1040100" cy="10401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Amatic SC"/>
                <a:ea typeface="Amatic SC"/>
                <a:cs typeface="Amatic SC"/>
                <a:sym typeface="Amatic SC"/>
              </a:rPr>
              <a:t>Budget</a:t>
            </a:r>
            <a:endParaRPr b="1" sz="2000">
              <a:latin typeface="Amatic SC"/>
              <a:ea typeface="Amatic SC"/>
              <a:cs typeface="Amatic SC"/>
              <a:sym typeface="Amatic SC"/>
            </a:endParaRPr>
          </a:p>
        </p:txBody>
      </p:sp>
      <p:sp>
        <p:nvSpPr>
          <p:cNvPr id="67" name="Google Shape;67;p13"/>
          <p:cNvSpPr/>
          <p:nvPr/>
        </p:nvSpPr>
        <p:spPr>
          <a:xfrm>
            <a:off x="464100" y="3125875"/>
            <a:ext cx="849900" cy="849900"/>
          </a:xfrm>
          <a:prstGeom prst="ellipse">
            <a:avLst/>
          </a:prstGeom>
          <a:solidFill>
            <a:srgbClr val="C9DAF8"/>
          </a:solidFill>
          <a:ln cap="flat" cmpd="sng" w="38100">
            <a:solidFill>
              <a:srgbClr val="A4C2F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Amatic SC"/>
                <a:ea typeface="Amatic SC"/>
                <a:cs typeface="Amatic SC"/>
                <a:sym typeface="Amatic SC"/>
              </a:rPr>
              <a:t>Actor</a:t>
            </a:r>
            <a:endParaRPr b="1" sz="1900">
              <a:latin typeface="Amatic SC"/>
              <a:ea typeface="Amatic SC"/>
              <a:cs typeface="Amatic SC"/>
              <a:sym typeface="Amatic SC"/>
            </a:endParaRPr>
          </a:p>
        </p:txBody>
      </p:sp>
      <p:sp>
        <p:nvSpPr>
          <p:cNvPr id="68" name="Google Shape;68;p13"/>
          <p:cNvSpPr/>
          <p:nvPr/>
        </p:nvSpPr>
        <p:spPr>
          <a:xfrm>
            <a:off x="1090425" y="3832075"/>
            <a:ext cx="849900" cy="8499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matic SC"/>
                <a:ea typeface="Amatic SC"/>
                <a:cs typeface="Amatic SC"/>
                <a:sym typeface="Amatic SC"/>
              </a:rPr>
              <a:t>Director</a:t>
            </a:r>
            <a:endParaRPr b="1">
              <a:latin typeface="Amatic SC"/>
              <a:ea typeface="Amatic SC"/>
              <a:cs typeface="Amatic SC"/>
              <a:sym typeface="Amatic SC"/>
            </a:endParaRPr>
          </a:p>
        </p:txBody>
      </p:sp>
      <p:sp>
        <p:nvSpPr>
          <p:cNvPr id="69" name="Google Shape;69;p13"/>
          <p:cNvSpPr/>
          <p:nvPr/>
        </p:nvSpPr>
        <p:spPr>
          <a:xfrm>
            <a:off x="679250" y="2199775"/>
            <a:ext cx="849900" cy="849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Amatic SC"/>
                <a:ea typeface="Amatic SC"/>
                <a:cs typeface="Amatic SC"/>
                <a:sym typeface="Amatic SC"/>
              </a:rPr>
              <a:t>Genre</a:t>
            </a:r>
            <a:endParaRPr b="1" sz="1900">
              <a:latin typeface="Amatic SC"/>
              <a:ea typeface="Amatic SC"/>
              <a:cs typeface="Amatic SC"/>
              <a:sym typeface="Amatic SC"/>
            </a:endParaRPr>
          </a:p>
        </p:txBody>
      </p:sp>
      <p:sp>
        <p:nvSpPr>
          <p:cNvPr id="70" name="Google Shape;70;p13"/>
          <p:cNvSpPr/>
          <p:nvPr/>
        </p:nvSpPr>
        <p:spPr>
          <a:xfrm>
            <a:off x="1340475" y="3030375"/>
            <a:ext cx="849975" cy="305125"/>
          </a:xfrm>
          <a:custGeom>
            <a:rect b="b" l="l" r="r" t="t"/>
            <a:pathLst>
              <a:path extrusionOk="0" h="12205" w="33999">
                <a:moveTo>
                  <a:pt x="0" y="12205"/>
                </a:moveTo>
                <a:cubicBezTo>
                  <a:pt x="12041" y="12205"/>
                  <a:pt x="21958" y="0"/>
                  <a:pt x="33999" y="0"/>
                </a:cubicBezTo>
              </a:path>
            </a:pathLst>
          </a:custGeom>
          <a:noFill/>
          <a:ln cap="flat" cmpd="sng" w="9525">
            <a:solidFill>
              <a:schemeClr val="dk2"/>
            </a:solidFill>
            <a:prstDash val="solid"/>
            <a:round/>
            <a:headEnd len="med" w="med" type="oval"/>
            <a:tailEnd len="med" w="med" type="oval"/>
          </a:ln>
        </p:spPr>
      </p:sp>
      <p:sp>
        <p:nvSpPr>
          <p:cNvPr id="71" name="Google Shape;71;p13"/>
          <p:cNvSpPr/>
          <p:nvPr/>
        </p:nvSpPr>
        <p:spPr>
          <a:xfrm rot="-1559475">
            <a:off x="6691245" y="2440964"/>
            <a:ext cx="141681" cy="130771"/>
          </a:xfrm>
          <a:custGeom>
            <a:rect b="b" l="l" r="r" t="t"/>
            <a:pathLst>
              <a:path extrusionOk="0" h="8229" w="13646">
                <a:moveTo>
                  <a:pt x="0" y="8229"/>
                </a:moveTo>
                <a:cubicBezTo>
                  <a:pt x="4769" y="6868"/>
                  <a:pt x="17079" y="-1831"/>
                  <a:pt x="12641" y="383"/>
                </a:cubicBezTo>
              </a:path>
            </a:pathLst>
          </a:custGeom>
          <a:noFill/>
          <a:ln cap="flat" cmpd="sng" w="9525">
            <a:solidFill>
              <a:schemeClr val="dk2"/>
            </a:solidFill>
            <a:prstDash val="solid"/>
            <a:round/>
            <a:headEnd len="med" w="med" type="oval"/>
            <a:tailEnd len="med" w="med" type="oval"/>
          </a:ln>
        </p:spPr>
      </p:sp>
      <p:sp>
        <p:nvSpPr>
          <p:cNvPr id="72" name="Google Shape;72;p13"/>
          <p:cNvSpPr/>
          <p:nvPr/>
        </p:nvSpPr>
        <p:spPr>
          <a:xfrm>
            <a:off x="1940325" y="4174100"/>
            <a:ext cx="849900" cy="849900"/>
          </a:xfrm>
          <a:prstGeom prst="ellipse">
            <a:avLst/>
          </a:prstGeom>
          <a:solidFill>
            <a:srgbClr val="D9EAD3"/>
          </a:solidFill>
          <a:ln cap="flat" cmpd="sng" w="38100">
            <a:solidFill>
              <a:srgbClr val="B6D7A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Amatic SC"/>
                <a:ea typeface="Amatic SC"/>
                <a:cs typeface="Amatic SC"/>
                <a:sym typeface="Amatic SC"/>
              </a:rPr>
              <a:t>income</a:t>
            </a:r>
            <a:endParaRPr b="1" sz="1900">
              <a:latin typeface="Amatic SC"/>
              <a:ea typeface="Amatic SC"/>
              <a:cs typeface="Amatic SC"/>
              <a:sym typeface="Amatic SC"/>
            </a:endParaRPr>
          </a:p>
        </p:txBody>
      </p:sp>
      <p:sp>
        <p:nvSpPr>
          <p:cNvPr id="73" name="Google Shape;73;p13"/>
          <p:cNvSpPr/>
          <p:nvPr/>
        </p:nvSpPr>
        <p:spPr>
          <a:xfrm>
            <a:off x="2960650" y="4174100"/>
            <a:ext cx="849900" cy="849900"/>
          </a:xfrm>
          <a:prstGeom prst="ellipse">
            <a:avLst/>
          </a:prstGeom>
          <a:solidFill>
            <a:srgbClr val="FFF2CC"/>
          </a:solidFill>
          <a:ln cap="flat" cmpd="sng" w="38100">
            <a:solidFill>
              <a:srgbClr val="FFE5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Amatic SC"/>
                <a:ea typeface="Amatic SC"/>
                <a:cs typeface="Amatic SC"/>
                <a:sym typeface="Amatic SC"/>
              </a:rPr>
              <a:t>ROI</a:t>
            </a:r>
            <a:endParaRPr b="1" sz="2500">
              <a:latin typeface="Amatic SC"/>
              <a:ea typeface="Amatic SC"/>
              <a:cs typeface="Amatic SC"/>
              <a:sym typeface="Amatic SC"/>
            </a:endParaRPr>
          </a:p>
        </p:txBody>
      </p:sp>
      <p:sp>
        <p:nvSpPr>
          <p:cNvPr id="74" name="Google Shape;74;p13"/>
          <p:cNvSpPr/>
          <p:nvPr/>
        </p:nvSpPr>
        <p:spPr>
          <a:xfrm>
            <a:off x="1569475" y="2736150"/>
            <a:ext cx="697425" cy="21800"/>
          </a:xfrm>
          <a:custGeom>
            <a:rect b="b" l="l" r="r" t="t"/>
            <a:pathLst>
              <a:path extrusionOk="0" h="872" w="27897">
                <a:moveTo>
                  <a:pt x="27897" y="0"/>
                </a:moveTo>
                <a:cubicBezTo>
                  <a:pt x="18593" y="0"/>
                  <a:pt x="9304" y="872"/>
                  <a:pt x="0" y="872"/>
                </a:cubicBezTo>
              </a:path>
            </a:pathLst>
          </a:custGeom>
          <a:noFill/>
          <a:ln cap="flat" cmpd="sng" w="9525">
            <a:solidFill>
              <a:schemeClr val="dk2"/>
            </a:solidFill>
            <a:prstDash val="solid"/>
            <a:round/>
            <a:headEnd len="med" w="med" type="oval"/>
            <a:tailEnd len="med" w="med" type="oval"/>
          </a:ln>
        </p:spPr>
      </p:sp>
      <p:sp>
        <p:nvSpPr>
          <p:cNvPr id="75" name="Google Shape;75;p13"/>
          <p:cNvSpPr/>
          <p:nvPr/>
        </p:nvSpPr>
        <p:spPr>
          <a:xfrm>
            <a:off x="2103425" y="2300275"/>
            <a:ext cx="250650" cy="196150"/>
          </a:xfrm>
          <a:custGeom>
            <a:rect b="b" l="l" r="r" t="t"/>
            <a:pathLst>
              <a:path extrusionOk="0" h="7846" w="10026">
                <a:moveTo>
                  <a:pt x="10026" y="7846"/>
                </a:moveTo>
                <a:cubicBezTo>
                  <a:pt x="6387" y="5663"/>
                  <a:pt x="3797" y="1894"/>
                  <a:pt x="0" y="0"/>
                </a:cubicBezTo>
              </a:path>
            </a:pathLst>
          </a:custGeom>
          <a:noFill/>
          <a:ln cap="flat" cmpd="sng" w="9525">
            <a:solidFill>
              <a:schemeClr val="dk2"/>
            </a:solidFill>
            <a:prstDash val="solid"/>
            <a:round/>
            <a:headEnd len="med" w="med" type="oval"/>
            <a:tailEnd len="med" w="med" type="oval"/>
          </a:ln>
        </p:spPr>
      </p:sp>
      <p:sp>
        <p:nvSpPr>
          <p:cNvPr id="76" name="Google Shape;76;p13"/>
          <p:cNvSpPr/>
          <p:nvPr/>
        </p:nvSpPr>
        <p:spPr>
          <a:xfrm>
            <a:off x="2831678" y="2115000"/>
            <a:ext cx="34575" cy="130775"/>
          </a:xfrm>
          <a:custGeom>
            <a:rect b="b" l="l" r="r" t="t"/>
            <a:pathLst>
              <a:path extrusionOk="0" h="5231" w="1383">
                <a:moveTo>
                  <a:pt x="75" y="0"/>
                </a:moveTo>
                <a:cubicBezTo>
                  <a:pt x="75" y="1797"/>
                  <a:pt x="-225" y="4427"/>
                  <a:pt x="1383" y="5231"/>
                </a:cubicBezTo>
              </a:path>
            </a:pathLst>
          </a:custGeom>
          <a:noFill/>
          <a:ln cap="flat" cmpd="sng" w="9525">
            <a:solidFill>
              <a:schemeClr val="dk2"/>
            </a:solidFill>
            <a:prstDash val="solid"/>
            <a:round/>
            <a:headEnd len="med" w="med" type="oval"/>
            <a:tailEnd len="med" w="med" type="oval"/>
          </a:ln>
        </p:spPr>
      </p:sp>
      <p:sp>
        <p:nvSpPr>
          <p:cNvPr id="77" name="Google Shape;77;p13"/>
          <p:cNvSpPr/>
          <p:nvPr/>
        </p:nvSpPr>
        <p:spPr>
          <a:xfrm>
            <a:off x="1809200" y="3455375"/>
            <a:ext cx="544875" cy="468575"/>
          </a:xfrm>
          <a:custGeom>
            <a:rect b="b" l="l" r="r" t="t"/>
            <a:pathLst>
              <a:path extrusionOk="0" h="18743" w="21795">
                <a:moveTo>
                  <a:pt x="0" y="18743"/>
                </a:moveTo>
                <a:cubicBezTo>
                  <a:pt x="6777" y="11969"/>
                  <a:pt x="13225" y="4285"/>
                  <a:pt x="21795" y="0"/>
                </a:cubicBezTo>
              </a:path>
            </a:pathLst>
          </a:custGeom>
          <a:noFill/>
          <a:ln cap="flat" cmpd="sng" w="9525">
            <a:solidFill>
              <a:schemeClr val="dk2"/>
            </a:solidFill>
            <a:prstDash val="solid"/>
            <a:round/>
            <a:headEnd len="med" w="med" type="oval"/>
            <a:tailEnd len="med" w="med" type="oval"/>
          </a:ln>
        </p:spPr>
      </p:sp>
      <p:sp>
        <p:nvSpPr>
          <p:cNvPr id="78" name="Google Shape;78;p13"/>
          <p:cNvSpPr/>
          <p:nvPr/>
        </p:nvSpPr>
        <p:spPr>
          <a:xfrm>
            <a:off x="2506625" y="3640625"/>
            <a:ext cx="141679" cy="533991"/>
          </a:xfrm>
          <a:custGeom>
            <a:rect b="b" l="l" r="r" t="t"/>
            <a:pathLst>
              <a:path extrusionOk="0" h="19179" w="7410">
                <a:moveTo>
                  <a:pt x="0" y="19179"/>
                </a:moveTo>
                <a:cubicBezTo>
                  <a:pt x="0" y="12325"/>
                  <a:pt x="2564" y="4846"/>
                  <a:pt x="7410" y="0"/>
                </a:cubicBezTo>
              </a:path>
            </a:pathLst>
          </a:custGeom>
          <a:noFill/>
          <a:ln cap="flat" cmpd="sng" w="9525">
            <a:solidFill>
              <a:schemeClr val="dk2"/>
            </a:solidFill>
            <a:prstDash val="solid"/>
            <a:round/>
            <a:headEnd len="med" w="med" type="oval"/>
            <a:tailEnd len="med" w="med" type="oval"/>
          </a:ln>
        </p:spPr>
      </p:sp>
      <p:sp>
        <p:nvSpPr>
          <p:cNvPr id="79" name="Google Shape;79;p13"/>
          <p:cNvSpPr/>
          <p:nvPr/>
        </p:nvSpPr>
        <p:spPr>
          <a:xfrm>
            <a:off x="3204050" y="3695100"/>
            <a:ext cx="141675" cy="479500"/>
          </a:xfrm>
          <a:custGeom>
            <a:rect b="b" l="l" r="r" t="t"/>
            <a:pathLst>
              <a:path extrusionOk="0" h="19180" w="5667">
                <a:moveTo>
                  <a:pt x="5667" y="19180"/>
                </a:moveTo>
                <a:cubicBezTo>
                  <a:pt x="5667" y="12513"/>
                  <a:pt x="4714" y="4714"/>
                  <a:pt x="0" y="0"/>
                </a:cubicBezTo>
              </a:path>
            </a:pathLst>
          </a:custGeom>
          <a:noFill/>
          <a:ln cap="flat" cmpd="sng" w="9525">
            <a:solidFill>
              <a:schemeClr val="dk2"/>
            </a:solidFill>
            <a:prstDash val="solid"/>
            <a:round/>
            <a:headEnd len="med" w="med" type="oval"/>
            <a:tailEnd len="med" w="med" type="oval"/>
          </a:ln>
        </p:spPr>
      </p:sp>
      <p:sp>
        <p:nvSpPr>
          <p:cNvPr id="80" name="Google Shape;80;p13"/>
          <p:cNvSpPr txBox="1"/>
          <p:nvPr/>
        </p:nvSpPr>
        <p:spPr>
          <a:xfrm>
            <a:off x="3865699" y="4719725"/>
            <a:ext cx="37845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Regular"/>
                <a:ea typeface="Oswald Regular"/>
                <a:cs typeface="Oswald Regular"/>
                <a:sym typeface="Oswald Regular"/>
              </a:rPr>
              <a:t>* </a:t>
            </a:r>
            <a:r>
              <a:rPr lang="en">
                <a:solidFill>
                  <a:srgbClr val="434343"/>
                </a:solidFill>
                <a:latin typeface="Oswald Regular"/>
                <a:ea typeface="Oswald Regular"/>
                <a:cs typeface="Oswald Regular"/>
                <a:sym typeface="Oswald Regular"/>
              </a:rPr>
              <a:t>The bubble with </a:t>
            </a:r>
            <a:r>
              <a:rPr lang="en">
                <a:solidFill>
                  <a:srgbClr val="434343"/>
                </a:solidFill>
                <a:latin typeface="Oswald Regular"/>
                <a:ea typeface="Oswald Regular"/>
                <a:cs typeface="Oswald Regular"/>
                <a:sym typeface="Oswald Regular"/>
              </a:rPr>
              <a:t>dotted line will be presented in this PPT</a:t>
            </a:r>
            <a:endParaRPr>
              <a:solidFill>
                <a:srgbClr val="434343"/>
              </a:solidFill>
              <a:latin typeface="Oswald Regular"/>
              <a:ea typeface="Oswald Regular"/>
              <a:cs typeface="Oswald Regular"/>
              <a:sym typeface="Oswald Regular"/>
            </a:endParaRPr>
          </a:p>
        </p:txBody>
      </p:sp>
      <p:sp>
        <p:nvSpPr>
          <p:cNvPr id="81" name="Google Shape;81;p13"/>
          <p:cNvSpPr/>
          <p:nvPr/>
        </p:nvSpPr>
        <p:spPr>
          <a:xfrm>
            <a:off x="6843725" y="2627175"/>
            <a:ext cx="621150" cy="228850"/>
          </a:xfrm>
          <a:custGeom>
            <a:rect b="b" l="l" r="r" t="t"/>
            <a:pathLst>
              <a:path extrusionOk="0" h="9154" w="24846">
                <a:moveTo>
                  <a:pt x="0" y="9154"/>
                </a:moveTo>
                <a:cubicBezTo>
                  <a:pt x="8826" y="9154"/>
                  <a:pt x="18605" y="6241"/>
                  <a:pt x="24846" y="0"/>
                </a:cubicBezTo>
              </a:path>
            </a:pathLst>
          </a:custGeom>
          <a:noFill/>
          <a:ln cap="flat" cmpd="sng" w="9525">
            <a:solidFill>
              <a:schemeClr val="dk2"/>
            </a:solidFill>
            <a:prstDash val="solid"/>
            <a:round/>
            <a:headEnd len="med" w="med" type="oval"/>
            <a:tailEnd len="med" w="med" type="oval"/>
          </a:ln>
        </p:spPr>
      </p:sp>
      <p:sp>
        <p:nvSpPr>
          <p:cNvPr id="82" name="Google Shape;82;p13"/>
          <p:cNvSpPr/>
          <p:nvPr/>
        </p:nvSpPr>
        <p:spPr>
          <a:xfrm>
            <a:off x="6451425" y="3618825"/>
            <a:ext cx="174375" cy="207050"/>
          </a:xfrm>
          <a:custGeom>
            <a:rect b="b" l="l" r="r" t="t"/>
            <a:pathLst>
              <a:path extrusionOk="0" h="8282" w="6975">
                <a:moveTo>
                  <a:pt x="0" y="0"/>
                </a:moveTo>
                <a:cubicBezTo>
                  <a:pt x="593" y="3560"/>
                  <a:pt x="5361" y="5054"/>
                  <a:pt x="6975" y="8282"/>
                </a:cubicBezTo>
              </a:path>
            </a:pathLst>
          </a:custGeom>
          <a:noFill/>
          <a:ln cap="flat" cmpd="sng" w="9525">
            <a:solidFill>
              <a:schemeClr val="dk2"/>
            </a:solidFill>
            <a:prstDash val="solid"/>
            <a:round/>
            <a:headEnd len="med" w="med" type="oval"/>
            <a:tailEnd len="med" w="med" type="oval"/>
          </a:ln>
        </p:spPr>
      </p:sp>
      <p:sp>
        <p:nvSpPr>
          <p:cNvPr id="83" name="Google Shape;83;p13"/>
          <p:cNvSpPr/>
          <p:nvPr/>
        </p:nvSpPr>
        <p:spPr>
          <a:xfrm>
            <a:off x="6800150" y="3204725"/>
            <a:ext cx="523075" cy="163475"/>
          </a:xfrm>
          <a:custGeom>
            <a:rect b="b" l="l" r="r" t="t"/>
            <a:pathLst>
              <a:path extrusionOk="0" h="6539" w="20923">
                <a:moveTo>
                  <a:pt x="0" y="0"/>
                </a:moveTo>
                <a:cubicBezTo>
                  <a:pt x="7234" y="1034"/>
                  <a:pt x="13616" y="6539"/>
                  <a:pt x="20923" y="6539"/>
                </a:cubicBezTo>
              </a:path>
            </a:pathLst>
          </a:custGeom>
          <a:noFill/>
          <a:ln cap="flat" cmpd="sng" w="9525">
            <a:solidFill>
              <a:schemeClr val="dk2"/>
            </a:solidFill>
            <a:prstDash val="solid"/>
            <a:round/>
            <a:headEnd len="med" w="med" type="oval"/>
            <a:tailEnd len="med" w="med" type="oval"/>
          </a:ln>
        </p:spPr>
      </p:sp>
      <p:sp>
        <p:nvSpPr>
          <p:cNvPr id="84" name="Google Shape;84;p13"/>
          <p:cNvSpPr/>
          <p:nvPr/>
        </p:nvSpPr>
        <p:spPr>
          <a:xfrm>
            <a:off x="3636150" y="2074675"/>
            <a:ext cx="1757400" cy="1757400"/>
          </a:xfrm>
          <a:prstGeom prst="ellipse">
            <a:avLst/>
          </a:prstGeom>
          <a:solidFill>
            <a:srgbClr val="A4C2F4"/>
          </a:solid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Successful Movie</a:t>
            </a:r>
            <a:endParaRPr b="1" sz="28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169800" y="118350"/>
            <a:ext cx="330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Genre → Rating</a:t>
            </a:r>
            <a:endParaRPr b="1" sz="3400">
              <a:latin typeface="Amatic SC"/>
              <a:ea typeface="Amatic SC"/>
              <a:cs typeface="Amatic SC"/>
              <a:sym typeface="Amatic SC"/>
            </a:endParaRPr>
          </a:p>
        </p:txBody>
      </p:sp>
      <p:sp>
        <p:nvSpPr>
          <p:cNvPr id="90" name="Google Shape;90;p14"/>
          <p:cNvSpPr txBox="1"/>
          <p:nvPr>
            <p:ph idx="1" type="body"/>
          </p:nvPr>
        </p:nvSpPr>
        <p:spPr>
          <a:xfrm>
            <a:off x="200300" y="767250"/>
            <a:ext cx="4899900" cy="13560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1300">
                <a:latin typeface="Oswald Regular"/>
                <a:ea typeface="Oswald Regular"/>
                <a:cs typeface="Oswald Regular"/>
                <a:sym typeface="Oswald Regular"/>
              </a:rPr>
              <a:t>Drama (blue line): always highly appear but goes down. Comedy (orange line): popular genre in the 1980s but it dropped a lot. Crime (green line) was very popular in the 1990s, but it was not that popular in other decades.</a:t>
            </a:r>
            <a:endParaRPr sz="1300">
              <a:latin typeface="Oswald Regular"/>
              <a:ea typeface="Oswald Regular"/>
              <a:cs typeface="Oswald Regular"/>
              <a:sym typeface="Oswald Regular"/>
            </a:endParaRPr>
          </a:p>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Action (purple line): becomes more and more popular these years. </a:t>
            </a:r>
            <a:r>
              <a:rPr lang="en" sz="1300">
                <a:latin typeface="Oswald Regular"/>
                <a:ea typeface="Oswald Regular"/>
                <a:cs typeface="Oswald Regular"/>
                <a:sym typeface="Oswald Regular"/>
              </a:rPr>
              <a:t>Animation (pink line) also shows a upward sloping trend.</a:t>
            </a:r>
            <a:endParaRPr sz="1400">
              <a:latin typeface="Oswald Regular"/>
              <a:ea typeface="Oswald Regular"/>
              <a:cs typeface="Oswald Regular"/>
              <a:sym typeface="Oswald Regular"/>
            </a:endParaRPr>
          </a:p>
        </p:txBody>
      </p:sp>
      <p:pic>
        <p:nvPicPr>
          <p:cNvPr id="91" name="Google Shape;91;p14"/>
          <p:cNvPicPr preferRelativeResize="0"/>
          <p:nvPr/>
        </p:nvPicPr>
        <p:blipFill>
          <a:blip r:embed="rId3">
            <a:alphaModFix/>
          </a:blip>
          <a:stretch>
            <a:fillRect/>
          </a:stretch>
        </p:blipFill>
        <p:spPr>
          <a:xfrm>
            <a:off x="5393575" y="118350"/>
            <a:ext cx="3499915" cy="2319175"/>
          </a:xfrm>
          <a:prstGeom prst="rect">
            <a:avLst/>
          </a:prstGeom>
          <a:noFill/>
          <a:ln>
            <a:noFill/>
          </a:ln>
        </p:spPr>
      </p:pic>
      <p:pic>
        <p:nvPicPr>
          <p:cNvPr id="92" name="Google Shape;92;p14"/>
          <p:cNvPicPr preferRelativeResize="0"/>
          <p:nvPr/>
        </p:nvPicPr>
        <p:blipFill>
          <a:blip r:embed="rId4">
            <a:alphaModFix/>
          </a:blip>
          <a:stretch>
            <a:fillRect/>
          </a:stretch>
        </p:blipFill>
        <p:spPr>
          <a:xfrm>
            <a:off x="47899" y="2823376"/>
            <a:ext cx="3722976" cy="2144501"/>
          </a:xfrm>
          <a:prstGeom prst="rect">
            <a:avLst/>
          </a:prstGeom>
          <a:noFill/>
          <a:ln>
            <a:noFill/>
          </a:ln>
        </p:spPr>
      </p:pic>
      <p:pic>
        <p:nvPicPr>
          <p:cNvPr id="93" name="Google Shape;93;p14"/>
          <p:cNvPicPr preferRelativeResize="0"/>
          <p:nvPr/>
        </p:nvPicPr>
        <p:blipFill>
          <a:blip r:embed="rId5">
            <a:alphaModFix/>
          </a:blip>
          <a:stretch>
            <a:fillRect/>
          </a:stretch>
        </p:blipFill>
        <p:spPr>
          <a:xfrm>
            <a:off x="3453625" y="2774250"/>
            <a:ext cx="3943515" cy="2117425"/>
          </a:xfrm>
          <a:prstGeom prst="rect">
            <a:avLst/>
          </a:prstGeom>
          <a:noFill/>
          <a:ln>
            <a:noFill/>
          </a:ln>
        </p:spPr>
      </p:pic>
      <p:sp>
        <p:nvSpPr>
          <p:cNvPr id="94" name="Google Shape;94;p14"/>
          <p:cNvSpPr txBox="1"/>
          <p:nvPr>
            <p:ph type="title"/>
          </p:nvPr>
        </p:nvSpPr>
        <p:spPr>
          <a:xfrm>
            <a:off x="169800" y="22250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a:t>
            </a:r>
            <a:r>
              <a:rPr b="1" lang="en" sz="3400">
                <a:latin typeface="Amatic SC"/>
                <a:ea typeface="Amatic SC"/>
                <a:cs typeface="Amatic SC"/>
                <a:sym typeface="Amatic SC"/>
              </a:rPr>
              <a:t> → Rating</a:t>
            </a:r>
            <a:endParaRPr b="1" sz="3400">
              <a:latin typeface="Amatic SC"/>
              <a:ea typeface="Amatic SC"/>
              <a:cs typeface="Amatic SC"/>
              <a:sym typeface="Amatic SC"/>
            </a:endParaRPr>
          </a:p>
        </p:txBody>
      </p:sp>
      <p:sp>
        <p:nvSpPr>
          <p:cNvPr id="95" name="Google Shape;95;p14"/>
          <p:cNvSpPr txBox="1"/>
          <p:nvPr>
            <p:ph idx="1" type="body"/>
          </p:nvPr>
        </p:nvSpPr>
        <p:spPr>
          <a:xfrm>
            <a:off x="7337850" y="2819925"/>
            <a:ext cx="16419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ratings of movies. Alexandre Rodrigues shows to be the actor with highest ratings, and Nitesh Tiwari shows to be the director with highest ratings. </a:t>
            </a:r>
            <a:endParaRPr sz="1400">
              <a:latin typeface="Oswald Regular"/>
              <a:ea typeface="Oswald Regular"/>
              <a:cs typeface="Oswald Regular"/>
              <a:sym typeface="Oswald Regular"/>
            </a:endParaRPr>
          </a:p>
        </p:txBody>
      </p:sp>
      <p:cxnSp>
        <p:nvCxnSpPr>
          <p:cNvPr id="96" name="Google Shape;96;p14"/>
          <p:cNvCxnSpPr/>
          <p:nvPr/>
        </p:nvCxnSpPr>
        <p:spPr>
          <a:xfrm>
            <a:off x="54750" y="2234875"/>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97" name="Google Shape;97;p14"/>
          <p:cNvCxnSpPr/>
          <p:nvPr/>
        </p:nvCxnSpPr>
        <p:spPr>
          <a:xfrm flipH="1">
            <a:off x="124100" y="1869175"/>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02725" y="194400"/>
            <a:ext cx="33828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Releasing time → Gross</a:t>
            </a:r>
            <a:endParaRPr b="1" sz="3400">
              <a:latin typeface="Amatic SC"/>
              <a:ea typeface="Amatic SC"/>
              <a:cs typeface="Amatic SC"/>
              <a:sym typeface="Amatic SC"/>
            </a:endParaRPr>
          </a:p>
        </p:txBody>
      </p:sp>
      <p:pic>
        <p:nvPicPr>
          <p:cNvPr id="103" name="Google Shape;103;p15"/>
          <p:cNvPicPr preferRelativeResize="0"/>
          <p:nvPr/>
        </p:nvPicPr>
        <p:blipFill>
          <a:blip r:embed="rId3">
            <a:alphaModFix/>
          </a:blip>
          <a:stretch>
            <a:fillRect/>
          </a:stretch>
        </p:blipFill>
        <p:spPr>
          <a:xfrm>
            <a:off x="4009575" y="1017188"/>
            <a:ext cx="4867499" cy="3109125"/>
          </a:xfrm>
          <a:prstGeom prst="rect">
            <a:avLst/>
          </a:prstGeom>
          <a:noFill/>
          <a:ln>
            <a:noFill/>
          </a:ln>
        </p:spPr>
      </p:pic>
      <p:graphicFrame>
        <p:nvGraphicFramePr>
          <p:cNvPr id="104" name="Google Shape;104;p15"/>
          <p:cNvGraphicFramePr/>
          <p:nvPr/>
        </p:nvGraphicFramePr>
        <p:xfrm>
          <a:off x="310975" y="879213"/>
          <a:ext cx="3000000" cy="3000000"/>
        </p:xfrm>
        <a:graphic>
          <a:graphicData uri="http://schemas.openxmlformats.org/drawingml/2006/table">
            <a:tbl>
              <a:tblPr>
                <a:noFill/>
                <a:tableStyleId>{B79392B4-2FF4-4779-8E3F-47476E47A949}</a:tableStyleId>
              </a:tblPr>
              <a:tblGrid>
                <a:gridCol w="679150"/>
                <a:gridCol w="510250"/>
                <a:gridCol w="1169075"/>
                <a:gridCol w="1197150"/>
              </a:tblGrid>
              <a:tr h="276375">
                <a:tc>
                  <a:txBody>
                    <a:bodyPr/>
                    <a:lstStyle/>
                    <a:p>
                      <a:pPr indent="0" lvl="0" marL="0" rtl="0" algn="l">
                        <a:spcBef>
                          <a:spcPts val="0"/>
                        </a:spcBef>
                        <a:spcAft>
                          <a:spcPts val="0"/>
                        </a:spcAft>
                        <a:buNone/>
                      </a:pPr>
                      <a:r>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all</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famous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unknown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1301250">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Best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June, July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and July. High gross, highly competitive</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Nov, Feb and Mar are less competitive and moderately profitable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583475">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Worst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0"/>
                        </a:spcAft>
                        <a:buClr>
                          <a:schemeClr val="dk1"/>
                        </a:buClr>
                        <a:buSzPts val="1100"/>
                        <a:buFont typeface="Arial"/>
                        <a:buNone/>
                      </a:pPr>
                      <a:r>
                        <a:rPr lang="en">
                          <a:latin typeface="Oswald Regular"/>
                          <a:ea typeface="Oswald Regular"/>
                          <a:cs typeface="Oswald Regular"/>
                          <a:sym typeface="Oswald Regular"/>
                        </a:rPr>
                        <a:t>Sep, Oct, Nov.</a:t>
                      </a:r>
                      <a:endParaRPr>
                        <a:latin typeface="Oswald Regular"/>
                        <a:ea typeface="Oswald Regular"/>
                        <a:cs typeface="Oswald Regular"/>
                        <a:sym typeface="Oswald Regular"/>
                      </a:endParaRPr>
                    </a:p>
                    <a:p>
                      <a:pPr indent="0" lvl="0" marL="0" rtl="0" algn="l">
                        <a:spcBef>
                          <a:spcPts val="1600"/>
                        </a:spcBef>
                        <a:spcAft>
                          <a:spcPts val="0"/>
                        </a:spcAft>
                        <a:buNone/>
                      </a:pPr>
                      <a:r>
                        <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Aug, Sep, Oct has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April is highly competitive with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172675"/>
            <a:ext cx="4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Budget → Gross</a:t>
            </a:r>
            <a:endParaRPr b="1" sz="3400">
              <a:latin typeface="Amatic SC"/>
              <a:ea typeface="Amatic SC"/>
              <a:cs typeface="Amatic SC"/>
              <a:sym typeface="Amatic SC"/>
            </a:endParaRPr>
          </a:p>
        </p:txBody>
      </p:sp>
      <p:sp>
        <p:nvSpPr>
          <p:cNvPr id="110" name="Google Shape;110;p16"/>
          <p:cNvSpPr txBox="1"/>
          <p:nvPr>
            <p:ph idx="1" type="body"/>
          </p:nvPr>
        </p:nvSpPr>
        <p:spPr>
          <a:xfrm>
            <a:off x="143000" y="803925"/>
            <a:ext cx="4712100" cy="171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Regular"/>
                <a:ea typeface="Oswald Regular"/>
                <a:cs typeface="Oswald Regular"/>
                <a:sym typeface="Oswald Regular"/>
              </a:rPr>
              <a:t>Run linear regression on production budget and worldwide gross. </a:t>
            </a:r>
            <a:endParaRPr sz="1600">
              <a:latin typeface="Oswald Regular"/>
              <a:ea typeface="Oswald Regular"/>
              <a:cs typeface="Oswald Regular"/>
              <a:sym typeface="Oswald Regular"/>
            </a:endParaRPr>
          </a:p>
          <a:p>
            <a:pPr indent="0" lvl="0" marL="0" rtl="0" algn="l">
              <a:lnSpc>
                <a:spcPct val="100000"/>
              </a:lnSpc>
              <a:spcBef>
                <a:spcPts val="1600"/>
              </a:spcBef>
              <a:spcAft>
                <a:spcPts val="0"/>
              </a:spcAft>
              <a:buNone/>
            </a:pPr>
            <a:r>
              <a:rPr b="1" lang="en" sz="1600">
                <a:latin typeface="Oswald"/>
                <a:ea typeface="Oswald"/>
                <a:cs typeface="Oswald"/>
                <a:sym typeface="Oswald"/>
              </a:rPr>
              <a:t>worldwide_gross_hat = 3.5budget-32m</a:t>
            </a:r>
            <a:endParaRPr b="1" sz="1600">
              <a:latin typeface="Oswald"/>
              <a:ea typeface="Oswald"/>
              <a:cs typeface="Oswald"/>
              <a:sym typeface="Oswald"/>
            </a:endParaRPr>
          </a:p>
          <a:p>
            <a:pPr indent="0" lvl="0" marL="0" rtl="0" algn="l">
              <a:lnSpc>
                <a:spcPct val="100000"/>
              </a:lnSpc>
              <a:spcBef>
                <a:spcPts val="1600"/>
              </a:spcBef>
              <a:spcAft>
                <a:spcPts val="0"/>
              </a:spcAft>
              <a:buNone/>
            </a:pPr>
            <a:r>
              <a:rPr lang="en" sz="1500">
                <a:latin typeface="Oswald Regular"/>
                <a:ea typeface="Oswald Regular"/>
                <a:cs typeface="Oswald Regular"/>
                <a:sym typeface="Oswald Regular"/>
              </a:rPr>
              <a:t>There are other features that determine the gross such as director, main actors, time of release, genre etc.</a:t>
            </a:r>
            <a:endParaRPr sz="1500">
              <a:latin typeface="Oswald Regular"/>
              <a:ea typeface="Oswald Regular"/>
              <a:cs typeface="Oswald Regular"/>
              <a:sym typeface="Oswald Regular"/>
            </a:endParaRPr>
          </a:p>
          <a:p>
            <a:pPr indent="0" lvl="0" marL="0" rtl="0" algn="l">
              <a:lnSpc>
                <a:spcPct val="100000"/>
              </a:lnSpc>
              <a:spcBef>
                <a:spcPts val="1600"/>
              </a:spcBef>
              <a:spcAft>
                <a:spcPts val="0"/>
              </a:spcAft>
              <a:buClr>
                <a:schemeClr val="dk1"/>
              </a:buClr>
              <a:buSzPts val="1100"/>
              <a:buFont typeface="Arial"/>
              <a:buNone/>
            </a:pPr>
            <a:r>
              <a:t/>
            </a:r>
            <a:endParaRPr sz="1500">
              <a:latin typeface="Oswald Regular"/>
              <a:ea typeface="Oswald Regular"/>
              <a:cs typeface="Oswald Regular"/>
              <a:sym typeface="Oswald Regular"/>
            </a:endParaRPr>
          </a:p>
          <a:p>
            <a:pPr indent="0" lvl="0" marL="0" rtl="0" algn="l">
              <a:lnSpc>
                <a:spcPct val="100000"/>
              </a:lnSpc>
              <a:spcBef>
                <a:spcPts val="1600"/>
              </a:spcBef>
              <a:spcAft>
                <a:spcPts val="1600"/>
              </a:spcAft>
              <a:buNone/>
            </a:pPr>
            <a:r>
              <a:t/>
            </a:r>
            <a:endParaRPr sz="1600">
              <a:latin typeface="Oswald Regular"/>
              <a:ea typeface="Oswald Regular"/>
              <a:cs typeface="Oswald Regular"/>
              <a:sym typeface="Oswald Regular"/>
            </a:endParaRPr>
          </a:p>
        </p:txBody>
      </p:sp>
      <p:pic>
        <p:nvPicPr>
          <p:cNvPr id="111" name="Google Shape;111;p16"/>
          <p:cNvPicPr preferRelativeResize="0"/>
          <p:nvPr/>
        </p:nvPicPr>
        <p:blipFill>
          <a:blip r:embed="rId3">
            <a:alphaModFix/>
          </a:blip>
          <a:stretch>
            <a:fillRect/>
          </a:stretch>
        </p:blipFill>
        <p:spPr>
          <a:xfrm>
            <a:off x="4778900" y="47700"/>
            <a:ext cx="4267200" cy="2790283"/>
          </a:xfrm>
          <a:prstGeom prst="rect">
            <a:avLst/>
          </a:prstGeom>
          <a:noFill/>
          <a:ln>
            <a:noFill/>
          </a:ln>
        </p:spPr>
      </p:pic>
      <p:pic>
        <p:nvPicPr>
          <p:cNvPr id="112" name="Google Shape;112;p16"/>
          <p:cNvPicPr preferRelativeResize="0"/>
          <p:nvPr/>
        </p:nvPicPr>
        <p:blipFill>
          <a:blip r:embed="rId4">
            <a:alphaModFix/>
          </a:blip>
          <a:stretch>
            <a:fillRect/>
          </a:stretch>
        </p:blipFill>
        <p:spPr>
          <a:xfrm>
            <a:off x="143000" y="3074852"/>
            <a:ext cx="3269451" cy="1918276"/>
          </a:xfrm>
          <a:prstGeom prst="rect">
            <a:avLst/>
          </a:prstGeom>
          <a:noFill/>
          <a:ln>
            <a:noFill/>
          </a:ln>
        </p:spPr>
      </p:pic>
      <p:pic>
        <p:nvPicPr>
          <p:cNvPr id="113" name="Google Shape;113;p16"/>
          <p:cNvPicPr preferRelativeResize="0"/>
          <p:nvPr/>
        </p:nvPicPr>
        <p:blipFill>
          <a:blip r:embed="rId5">
            <a:alphaModFix/>
          </a:blip>
          <a:stretch>
            <a:fillRect/>
          </a:stretch>
        </p:blipFill>
        <p:spPr>
          <a:xfrm>
            <a:off x="3368499" y="3063000"/>
            <a:ext cx="3269451" cy="1975003"/>
          </a:xfrm>
          <a:prstGeom prst="rect">
            <a:avLst/>
          </a:prstGeom>
          <a:noFill/>
          <a:ln>
            <a:noFill/>
          </a:ln>
        </p:spPr>
      </p:pic>
      <p:cxnSp>
        <p:nvCxnSpPr>
          <p:cNvPr id="114" name="Google Shape;114;p16"/>
          <p:cNvCxnSpPr/>
          <p:nvPr/>
        </p:nvCxnSpPr>
        <p:spPr>
          <a:xfrm>
            <a:off x="30800" y="2419350"/>
            <a:ext cx="4818900" cy="11700"/>
          </a:xfrm>
          <a:prstGeom prst="straightConnector1">
            <a:avLst/>
          </a:prstGeom>
          <a:noFill/>
          <a:ln cap="flat" cmpd="sng" w="28575">
            <a:solidFill>
              <a:srgbClr val="B7B7B7"/>
            </a:solidFill>
            <a:prstDash val="dot"/>
            <a:round/>
            <a:headEnd len="med" w="med" type="none"/>
            <a:tailEnd len="med" w="med" type="none"/>
          </a:ln>
        </p:spPr>
      </p:cxnSp>
      <p:cxnSp>
        <p:nvCxnSpPr>
          <p:cNvPr id="115" name="Google Shape;115;p16"/>
          <p:cNvCxnSpPr/>
          <p:nvPr/>
        </p:nvCxnSpPr>
        <p:spPr>
          <a:xfrm flipH="1">
            <a:off x="100150" y="2053650"/>
            <a:ext cx="16200" cy="731400"/>
          </a:xfrm>
          <a:prstGeom prst="straightConnector1">
            <a:avLst/>
          </a:prstGeom>
          <a:noFill/>
          <a:ln cap="flat" cmpd="sng" w="19050">
            <a:solidFill>
              <a:srgbClr val="B7B7B7"/>
            </a:solidFill>
            <a:prstDash val="dot"/>
            <a:round/>
            <a:headEnd len="med" w="med" type="none"/>
            <a:tailEnd len="med" w="med" type="none"/>
          </a:ln>
        </p:spPr>
      </p:cxnSp>
      <p:sp>
        <p:nvSpPr>
          <p:cNvPr id="116" name="Google Shape;116;p16"/>
          <p:cNvSpPr txBox="1"/>
          <p:nvPr>
            <p:ph type="title"/>
          </p:nvPr>
        </p:nvSpPr>
        <p:spPr>
          <a:xfrm>
            <a:off x="169800" y="24536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 → Gross</a:t>
            </a:r>
            <a:endParaRPr b="1" sz="3400">
              <a:latin typeface="Amatic SC"/>
              <a:ea typeface="Amatic SC"/>
              <a:cs typeface="Amatic SC"/>
              <a:sym typeface="Amatic SC"/>
            </a:endParaRPr>
          </a:p>
        </p:txBody>
      </p:sp>
      <p:sp>
        <p:nvSpPr>
          <p:cNvPr id="117" name="Google Shape;117;p16"/>
          <p:cNvSpPr txBox="1"/>
          <p:nvPr>
            <p:ph idx="1" type="body"/>
          </p:nvPr>
        </p:nvSpPr>
        <p:spPr>
          <a:xfrm>
            <a:off x="6738500" y="3100538"/>
            <a:ext cx="22530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gross revenues of movies. Daisy Ridley shows to be the actor with highest average gross revenues and Lee Unkrich shows to be the director with highest average gross revenues.</a:t>
            </a:r>
            <a:endParaRPr sz="1400">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57200" y="152400"/>
            <a:ext cx="26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income</a:t>
            </a:r>
            <a:r>
              <a:rPr b="1" lang="en" sz="3400">
                <a:latin typeface="Amatic SC"/>
                <a:ea typeface="Amatic SC"/>
                <a:cs typeface="Amatic SC"/>
                <a:sym typeface="Amatic SC"/>
              </a:rPr>
              <a:t> → </a:t>
            </a:r>
            <a:r>
              <a:rPr b="1" lang="en" sz="3400">
                <a:latin typeface="Amatic SC"/>
                <a:ea typeface="Amatic SC"/>
                <a:cs typeface="Amatic SC"/>
                <a:sym typeface="Amatic SC"/>
              </a:rPr>
              <a:t>Gross</a:t>
            </a:r>
            <a:endParaRPr b="1" sz="3400">
              <a:latin typeface="Amatic SC"/>
              <a:ea typeface="Amatic SC"/>
              <a:cs typeface="Amatic SC"/>
              <a:sym typeface="Amatic SC"/>
            </a:endParaRPr>
          </a:p>
        </p:txBody>
      </p:sp>
      <p:sp>
        <p:nvSpPr>
          <p:cNvPr id="123" name="Google Shape;123;p17"/>
          <p:cNvSpPr txBox="1"/>
          <p:nvPr>
            <p:ph idx="1" type="body"/>
          </p:nvPr>
        </p:nvSpPr>
        <p:spPr>
          <a:xfrm>
            <a:off x="300800" y="781975"/>
            <a:ext cx="5093700" cy="14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Oswald Regular"/>
                <a:ea typeface="Oswald Regular"/>
                <a:cs typeface="Oswald Regular"/>
                <a:sym typeface="Oswald Regular"/>
              </a:rPr>
              <a:t>The linear relationship between gross revenue and income shows to be statistically significant. As real disposable income grows over the years, the gross revenue of movies increases.</a:t>
            </a:r>
            <a:endParaRPr sz="1700">
              <a:latin typeface="Oswald Regular"/>
              <a:ea typeface="Oswald Regular"/>
              <a:cs typeface="Oswald Regular"/>
              <a:sym typeface="Oswald Regular"/>
            </a:endParaRPr>
          </a:p>
        </p:txBody>
      </p:sp>
      <p:pic>
        <p:nvPicPr>
          <p:cNvPr id="124" name="Google Shape;124;p17"/>
          <p:cNvPicPr preferRelativeResize="0"/>
          <p:nvPr/>
        </p:nvPicPr>
        <p:blipFill>
          <a:blip r:embed="rId3">
            <a:alphaModFix/>
          </a:blip>
          <a:stretch>
            <a:fillRect/>
          </a:stretch>
        </p:blipFill>
        <p:spPr>
          <a:xfrm>
            <a:off x="5394500" y="152400"/>
            <a:ext cx="3503451" cy="2305758"/>
          </a:xfrm>
          <a:prstGeom prst="rect">
            <a:avLst/>
          </a:prstGeom>
          <a:noFill/>
          <a:ln>
            <a:noFill/>
          </a:ln>
        </p:spPr>
      </p:pic>
      <p:pic>
        <p:nvPicPr>
          <p:cNvPr id="125" name="Google Shape;125;p17"/>
          <p:cNvPicPr preferRelativeResize="0"/>
          <p:nvPr/>
        </p:nvPicPr>
        <p:blipFill>
          <a:blip r:embed="rId4">
            <a:alphaModFix/>
          </a:blip>
          <a:stretch>
            <a:fillRect/>
          </a:stretch>
        </p:blipFill>
        <p:spPr>
          <a:xfrm>
            <a:off x="5394500" y="2560887"/>
            <a:ext cx="3503460" cy="2483325"/>
          </a:xfrm>
          <a:prstGeom prst="rect">
            <a:avLst/>
          </a:prstGeom>
          <a:noFill/>
          <a:ln>
            <a:noFill/>
          </a:ln>
        </p:spPr>
      </p:pic>
      <p:sp>
        <p:nvSpPr>
          <p:cNvPr id="126" name="Google Shape;126;p17"/>
          <p:cNvSpPr txBox="1"/>
          <p:nvPr/>
        </p:nvSpPr>
        <p:spPr>
          <a:xfrm>
            <a:off x="300800" y="2881400"/>
            <a:ext cx="4936500" cy="18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highlight>
                  <a:srgbClr val="FFFFFF"/>
                </a:highlight>
                <a:latin typeface="Oswald Regular"/>
                <a:ea typeface="Oswald Regular"/>
                <a:cs typeface="Oswald Regular"/>
                <a:sym typeface="Oswald Regular"/>
              </a:rPr>
              <a:t>From our regression result, gross revenue alone can hardly define profitability. We believe budget also plays a significant role. However, for young and new directors, it is more important to gain fame instead of a one-time profit. In this case, gross revenue is a better indicator for popularity since high revenue means that many people have seen the film.</a:t>
            </a:r>
            <a:endParaRPr sz="1700">
              <a:solidFill>
                <a:schemeClr val="dk2"/>
              </a:solidFill>
              <a:latin typeface="Oswald Regular"/>
              <a:ea typeface="Oswald Regular"/>
              <a:cs typeface="Oswald Regular"/>
              <a:sym typeface="Oswald Regular"/>
            </a:endParaRPr>
          </a:p>
        </p:txBody>
      </p:sp>
      <p:sp>
        <p:nvSpPr>
          <p:cNvPr id="127" name="Google Shape;127;p17"/>
          <p:cNvSpPr txBox="1"/>
          <p:nvPr>
            <p:ph type="title"/>
          </p:nvPr>
        </p:nvSpPr>
        <p:spPr>
          <a:xfrm>
            <a:off x="191650" y="2190025"/>
            <a:ext cx="27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Gross</a:t>
            </a:r>
            <a:r>
              <a:rPr b="1" lang="en" sz="3400">
                <a:latin typeface="Amatic SC"/>
                <a:ea typeface="Amatic SC"/>
                <a:cs typeface="Amatic SC"/>
                <a:sym typeface="Amatic SC"/>
              </a:rPr>
              <a:t> → ROI</a:t>
            </a:r>
            <a:endParaRPr b="1" sz="3400">
              <a:latin typeface="Amatic SC"/>
              <a:ea typeface="Amatic SC"/>
              <a:cs typeface="Amatic SC"/>
              <a:sym typeface="Amatic SC"/>
            </a:endParaRPr>
          </a:p>
        </p:txBody>
      </p:sp>
      <p:cxnSp>
        <p:nvCxnSpPr>
          <p:cNvPr id="128" name="Google Shape;128;p17"/>
          <p:cNvCxnSpPr/>
          <p:nvPr/>
        </p:nvCxnSpPr>
        <p:spPr>
          <a:xfrm>
            <a:off x="129850" y="2071350"/>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129" name="Google Shape;129;p17"/>
          <p:cNvCxnSpPr/>
          <p:nvPr/>
        </p:nvCxnSpPr>
        <p:spPr>
          <a:xfrm flipH="1">
            <a:off x="199200" y="1705650"/>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