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72" r:id="rId2"/>
    <p:sldId id="273" r:id="rId3"/>
    <p:sldId id="259" r:id="rId4"/>
    <p:sldId id="284" r:id="rId5"/>
    <p:sldId id="268" r:id="rId6"/>
    <p:sldId id="285" r:id="rId7"/>
    <p:sldId id="286" r:id="rId8"/>
    <p:sldId id="261" r:id="rId9"/>
    <p:sldId id="288" r:id="rId10"/>
    <p:sldId id="287" r:id="rId11"/>
    <p:sldId id="263" r:id="rId12"/>
    <p:sldId id="266" r:id="rId13"/>
    <p:sldId id="262" r:id="rId14"/>
    <p:sldId id="282"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830"/>
  </p:normalViewPr>
  <p:slideViewPr>
    <p:cSldViewPr snapToGrid="0">
      <p:cViewPr varScale="1">
        <p:scale>
          <a:sx n="76" d="100"/>
          <a:sy n="76" d="100"/>
        </p:scale>
        <p:origin x="126" y="69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6/23/2023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258584"/>
            <a:ext cx="8421384" cy="3323690"/>
          </a:xfrm>
        </p:spPr>
        <p:txBody>
          <a:bodyPr/>
          <a:lstStyle/>
          <a:p>
            <a:r>
              <a:rPr lang="en-US" dirty="0"/>
              <a:t>Data Cleansing </a:t>
            </a:r>
            <a:r>
              <a:rPr lang="en-US" dirty="0" err="1"/>
              <a:t>Komentar</a:t>
            </a:r>
            <a:r>
              <a:rPr lang="en-US" dirty="0"/>
              <a:t> Twitter </a:t>
            </a:r>
            <a:r>
              <a:rPr lang="en-US" dirty="0" err="1"/>
              <a:t>Mengunakan</a:t>
            </a:r>
            <a:r>
              <a:rPr lang="en-US" dirty="0"/>
              <a:t> Descriptive Analytics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477767" y="5090845"/>
            <a:ext cx="8935092" cy="847618"/>
          </a:xfrm>
        </p:spPr>
        <p:txBody>
          <a:bodyPr>
            <a:normAutofit lnSpcReduction="10000"/>
          </a:bodyPr>
          <a:lstStyle/>
          <a:p>
            <a:r>
              <a:rPr lang="en-US" dirty="0"/>
              <a:t>[</a:t>
            </a:r>
            <a:r>
              <a:rPr lang="en-US" b="1" dirty="0" err="1"/>
              <a:t>Binar</a:t>
            </a:r>
            <a:r>
              <a:rPr lang="en-US" b="1" dirty="0"/>
              <a:t>] Gold Challenge DSC WAVE 9</a:t>
            </a:r>
          </a:p>
          <a:p>
            <a:r>
              <a:rPr lang="en-US" b="1" dirty="0"/>
              <a:t>Author : </a:t>
            </a:r>
            <a:r>
              <a:rPr lang="en-US" b="1" dirty="0" err="1"/>
              <a:t>Susilawaty</a:t>
            </a:r>
            <a:endParaRPr lang="en-US" b="1"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HASIL &amp; KESIMPULAN</a:t>
            </a:r>
            <a:endParaRPr lang="en-US" dirty="0"/>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Hasil</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2" name="Title 3">
            <a:extLst>
              <a:ext uri="{FF2B5EF4-FFF2-40B4-BE49-F238E27FC236}">
                <a16:creationId xmlns:a16="http://schemas.microsoft.com/office/drawing/2014/main" id="{00263F47-A3EC-1FD2-E95E-158E2FA56B3F}"/>
              </a:ext>
            </a:extLst>
          </p:cNvPr>
          <p:cNvSpPr txBox="1">
            <a:spLocks/>
          </p:cNvSpPr>
          <p:nvPr/>
        </p:nvSpPr>
        <p:spPr>
          <a:xfrm>
            <a:off x="723900" y="1390396"/>
            <a:ext cx="10367772" cy="8194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1600" b="1" dirty="0"/>
              <a:t>Bivariate Analysis</a:t>
            </a:r>
          </a:p>
        </p:txBody>
      </p:sp>
      <p:pic>
        <p:nvPicPr>
          <p:cNvPr id="21" name="Picture 20">
            <a:extLst>
              <a:ext uri="{FF2B5EF4-FFF2-40B4-BE49-F238E27FC236}">
                <a16:creationId xmlns:a16="http://schemas.microsoft.com/office/drawing/2014/main" id="{9A678AB9-A4B4-9C52-4897-622B8D8FE76E}"/>
              </a:ext>
            </a:extLst>
          </p:cNvPr>
          <p:cNvPicPr>
            <a:picLocks noChangeAspect="1"/>
          </p:cNvPicPr>
          <p:nvPr/>
        </p:nvPicPr>
        <p:blipFill>
          <a:blip r:embed="rId2"/>
          <a:stretch>
            <a:fillRect/>
          </a:stretch>
        </p:blipFill>
        <p:spPr>
          <a:xfrm>
            <a:off x="859536" y="2362199"/>
            <a:ext cx="3067072" cy="942982"/>
          </a:xfrm>
          <a:prstGeom prst="rect">
            <a:avLst/>
          </a:prstGeom>
        </p:spPr>
      </p:pic>
      <p:pic>
        <p:nvPicPr>
          <p:cNvPr id="24" name="Content Placeholder 9">
            <a:extLst>
              <a:ext uri="{FF2B5EF4-FFF2-40B4-BE49-F238E27FC236}">
                <a16:creationId xmlns:a16="http://schemas.microsoft.com/office/drawing/2014/main" id="{76382DC6-55EE-2DEA-0CA6-30468B7FE7CF}"/>
              </a:ext>
            </a:extLst>
          </p:cNvPr>
          <p:cNvPicPr>
            <a:picLocks noGrp="1" noChangeAspect="1"/>
          </p:cNvPicPr>
          <p:nvPr>
            <p:ph idx="1"/>
          </p:nvPr>
        </p:nvPicPr>
        <p:blipFill>
          <a:blip r:embed="rId3"/>
          <a:stretch>
            <a:fillRect/>
          </a:stretch>
        </p:blipFill>
        <p:spPr>
          <a:xfrm>
            <a:off x="8052107" y="2362199"/>
            <a:ext cx="3963109" cy="3148275"/>
          </a:xfrm>
        </p:spPr>
      </p:pic>
      <p:pic>
        <p:nvPicPr>
          <p:cNvPr id="25" name="Picture 24">
            <a:extLst>
              <a:ext uri="{FF2B5EF4-FFF2-40B4-BE49-F238E27FC236}">
                <a16:creationId xmlns:a16="http://schemas.microsoft.com/office/drawing/2014/main" id="{7A3A51C3-C5A1-459F-F390-37B5C7999265}"/>
              </a:ext>
            </a:extLst>
          </p:cNvPr>
          <p:cNvPicPr>
            <a:picLocks noChangeAspect="1"/>
          </p:cNvPicPr>
          <p:nvPr/>
        </p:nvPicPr>
        <p:blipFill>
          <a:blip r:embed="rId4"/>
          <a:stretch>
            <a:fillRect/>
          </a:stretch>
        </p:blipFill>
        <p:spPr>
          <a:xfrm>
            <a:off x="4063417" y="2349742"/>
            <a:ext cx="3754703" cy="3117862"/>
          </a:xfrm>
          <a:prstGeom prst="rect">
            <a:avLst/>
          </a:prstGeom>
        </p:spPr>
      </p:pic>
    </p:spTree>
    <p:extLst>
      <p:ext uri="{BB962C8B-B14F-4D97-AF65-F5344CB8AC3E}">
        <p14:creationId xmlns:p14="http://schemas.microsoft.com/office/powerpoint/2010/main" val="1876875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Hasil</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11</a:t>
            </a:fld>
            <a:endParaRPr lang="en-US" dirty="0"/>
          </a:p>
        </p:txBody>
      </p:sp>
      <p:pic>
        <p:nvPicPr>
          <p:cNvPr id="8" name="Content Placeholder 16">
            <a:extLst>
              <a:ext uri="{FF2B5EF4-FFF2-40B4-BE49-F238E27FC236}">
                <a16:creationId xmlns:a16="http://schemas.microsoft.com/office/drawing/2014/main" id="{2D4242E2-5FDE-9D15-539D-2A31F57F82D5}"/>
              </a:ext>
            </a:extLst>
          </p:cNvPr>
          <p:cNvPicPr>
            <a:picLocks noChangeAspect="1"/>
          </p:cNvPicPr>
          <p:nvPr/>
        </p:nvPicPr>
        <p:blipFill>
          <a:blip r:embed="rId2"/>
          <a:stretch>
            <a:fillRect/>
          </a:stretch>
        </p:blipFill>
        <p:spPr>
          <a:xfrm>
            <a:off x="693926" y="2310077"/>
            <a:ext cx="7726173" cy="3894495"/>
          </a:xfrm>
          <a:prstGeom prst="rect">
            <a:avLst/>
          </a:prstGeom>
        </p:spPr>
      </p:pic>
      <p:pic>
        <p:nvPicPr>
          <p:cNvPr id="17" name="Picture 16">
            <a:extLst>
              <a:ext uri="{FF2B5EF4-FFF2-40B4-BE49-F238E27FC236}">
                <a16:creationId xmlns:a16="http://schemas.microsoft.com/office/drawing/2014/main" id="{5BC7E9B7-3A84-D0C1-8A9E-A4DAB2FF8324}"/>
              </a:ext>
            </a:extLst>
          </p:cNvPr>
          <p:cNvPicPr>
            <a:picLocks noChangeAspect="1"/>
          </p:cNvPicPr>
          <p:nvPr/>
        </p:nvPicPr>
        <p:blipFill>
          <a:blip r:embed="rId3"/>
          <a:stretch>
            <a:fillRect/>
          </a:stretch>
        </p:blipFill>
        <p:spPr>
          <a:xfrm>
            <a:off x="693926" y="810972"/>
            <a:ext cx="5579917" cy="1368987"/>
          </a:xfrm>
          <a:prstGeom prst="rect">
            <a:avLst/>
          </a:prstGeom>
        </p:spPr>
      </p:pic>
      <p:sp>
        <p:nvSpPr>
          <p:cNvPr id="19" name="TextBox 18">
            <a:extLst>
              <a:ext uri="{FF2B5EF4-FFF2-40B4-BE49-F238E27FC236}">
                <a16:creationId xmlns:a16="http://schemas.microsoft.com/office/drawing/2014/main" id="{8DC5C163-CB30-AFE5-93B2-DD0A249DC687}"/>
              </a:ext>
            </a:extLst>
          </p:cNvPr>
          <p:cNvSpPr txBox="1"/>
          <p:nvPr/>
        </p:nvSpPr>
        <p:spPr>
          <a:xfrm>
            <a:off x="516889" y="181404"/>
            <a:ext cx="7726173" cy="369332"/>
          </a:xfrm>
          <a:prstGeom prst="rect">
            <a:avLst/>
          </a:prstGeom>
          <a:noFill/>
        </p:spPr>
        <p:txBody>
          <a:bodyPr wrap="square">
            <a:spAutoFit/>
          </a:bodyPr>
          <a:lstStyle/>
          <a:p>
            <a:r>
              <a:rPr lang="en-US" b="1" dirty="0"/>
              <a:t>Data kata-kata yang </a:t>
            </a:r>
            <a:r>
              <a:rPr lang="en-US" b="1" dirty="0" err="1"/>
              <a:t>banyak</a:t>
            </a:r>
            <a:r>
              <a:rPr lang="en-US" b="1" dirty="0"/>
              <a:t> </a:t>
            </a:r>
            <a:r>
              <a:rPr lang="en-US" b="1" dirty="0" err="1"/>
              <a:t>atau</a:t>
            </a:r>
            <a:r>
              <a:rPr lang="en-US" b="1" dirty="0"/>
              <a:t> </a:t>
            </a:r>
            <a:r>
              <a:rPr lang="en-US" b="1" dirty="0" err="1"/>
              <a:t>sering</a:t>
            </a:r>
            <a:r>
              <a:rPr lang="en-US" b="1" dirty="0"/>
              <a:t> </a:t>
            </a:r>
            <a:r>
              <a:rPr lang="en-US" b="1" dirty="0" err="1"/>
              <a:t>muncul</a:t>
            </a:r>
            <a:r>
              <a:rPr lang="en-US" b="1" dirty="0"/>
              <a:t> pada twitter</a:t>
            </a:r>
            <a:endParaRPr lang="en-PH" b="1" dirty="0"/>
          </a:p>
        </p:txBody>
      </p:sp>
    </p:spTree>
    <p:extLst>
      <p:ext uri="{BB962C8B-B14F-4D97-AF65-F5344CB8AC3E}">
        <p14:creationId xmlns:p14="http://schemas.microsoft.com/office/powerpoint/2010/main" val="1096717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12</a:t>
            </a:fld>
            <a:endParaRPr lang="en-US" dirty="0"/>
          </a:p>
        </p:txBody>
      </p:sp>
      <p:pic>
        <p:nvPicPr>
          <p:cNvPr id="3" name="Picture 2">
            <a:extLst>
              <a:ext uri="{FF2B5EF4-FFF2-40B4-BE49-F238E27FC236}">
                <a16:creationId xmlns:a16="http://schemas.microsoft.com/office/drawing/2014/main" id="{3B9CC8D6-82DA-3087-4761-0F48CAF85126}"/>
              </a:ext>
            </a:extLst>
          </p:cNvPr>
          <p:cNvPicPr>
            <a:picLocks noChangeAspect="1"/>
          </p:cNvPicPr>
          <p:nvPr/>
        </p:nvPicPr>
        <p:blipFill>
          <a:blip r:embed="rId3"/>
          <a:stretch>
            <a:fillRect/>
          </a:stretch>
        </p:blipFill>
        <p:spPr>
          <a:xfrm>
            <a:off x="707389" y="1080281"/>
            <a:ext cx="2889874" cy="4697437"/>
          </a:xfrm>
          <a:prstGeom prst="rect">
            <a:avLst/>
          </a:prstGeom>
        </p:spPr>
      </p:pic>
      <p:sp>
        <p:nvSpPr>
          <p:cNvPr id="5" name="TextBox 4">
            <a:extLst>
              <a:ext uri="{FF2B5EF4-FFF2-40B4-BE49-F238E27FC236}">
                <a16:creationId xmlns:a16="http://schemas.microsoft.com/office/drawing/2014/main" id="{05E7E2D6-0993-B8FB-37C0-A83787BCCBA1}"/>
              </a:ext>
            </a:extLst>
          </p:cNvPr>
          <p:cNvSpPr txBox="1"/>
          <p:nvPr/>
        </p:nvSpPr>
        <p:spPr>
          <a:xfrm>
            <a:off x="707389" y="422704"/>
            <a:ext cx="2889875" cy="646331"/>
          </a:xfrm>
          <a:prstGeom prst="rect">
            <a:avLst/>
          </a:prstGeom>
          <a:noFill/>
        </p:spPr>
        <p:txBody>
          <a:bodyPr wrap="square">
            <a:spAutoFit/>
          </a:bodyPr>
          <a:lstStyle/>
          <a:p>
            <a:r>
              <a:rPr lang="en-US" b="1" dirty="0"/>
              <a:t>Kata-kata abusive yang </a:t>
            </a:r>
            <a:r>
              <a:rPr lang="en-US" b="1" dirty="0" err="1"/>
              <a:t>sering</a:t>
            </a:r>
            <a:r>
              <a:rPr lang="en-US" b="1" dirty="0"/>
              <a:t> </a:t>
            </a:r>
            <a:r>
              <a:rPr lang="en-US" b="1" dirty="0" err="1"/>
              <a:t>muncul</a:t>
            </a:r>
            <a:endParaRPr lang="en-PH" b="1" dirty="0"/>
          </a:p>
        </p:txBody>
      </p:sp>
      <p:sp>
        <p:nvSpPr>
          <p:cNvPr id="8" name="TextBox 7">
            <a:extLst>
              <a:ext uri="{FF2B5EF4-FFF2-40B4-BE49-F238E27FC236}">
                <a16:creationId xmlns:a16="http://schemas.microsoft.com/office/drawing/2014/main" id="{5D50B364-10F8-54A4-5CF5-0061A1DFB48D}"/>
              </a:ext>
            </a:extLst>
          </p:cNvPr>
          <p:cNvSpPr txBox="1"/>
          <p:nvPr/>
        </p:nvSpPr>
        <p:spPr>
          <a:xfrm>
            <a:off x="4206562" y="411620"/>
            <a:ext cx="2889875" cy="369332"/>
          </a:xfrm>
          <a:prstGeom prst="rect">
            <a:avLst/>
          </a:prstGeom>
          <a:noFill/>
        </p:spPr>
        <p:txBody>
          <a:bodyPr wrap="square">
            <a:spAutoFit/>
          </a:bodyPr>
          <a:lstStyle/>
          <a:p>
            <a:r>
              <a:rPr lang="en-US" b="1" dirty="0"/>
              <a:t>Top 10 kata abusive</a:t>
            </a:r>
            <a:endParaRPr lang="en-PH" b="1" dirty="0"/>
          </a:p>
        </p:txBody>
      </p:sp>
      <p:pic>
        <p:nvPicPr>
          <p:cNvPr id="9" name="Picture 8">
            <a:extLst>
              <a:ext uri="{FF2B5EF4-FFF2-40B4-BE49-F238E27FC236}">
                <a16:creationId xmlns:a16="http://schemas.microsoft.com/office/drawing/2014/main" id="{B9DF432C-9908-9E18-90DE-8B1EF75C5BDF}"/>
              </a:ext>
            </a:extLst>
          </p:cNvPr>
          <p:cNvPicPr>
            <a:picLocks noChangeAspect="1"/>
          </p:cNvPicPr>
          <p:nvPr/>
        </p:nvPicPr>
        <p:blipFill>
          <a:blip r:embed="rId4"/>
          <a:stretch>
            <a:fillRect/>
          </a:stretch>
        </p:blipFill>
        <p:spPr>
          <a:xfrm>
            <a:off x="8342375" y="1069035"/>
            <a:ext cx="3508484" cy="4317218"/>
          </a:xfrm>
          <a:prstGeom prst="rect">
            <a:avLst/>
          </a:prstGeom>
        </p:spPr>
      </p:pic>
      <p:pic>
        <p:nvPicPr>
          <p:cNvPr id="11" name="Picture 10">
            <a:extLst>
              <a:ext uri="{FF2B5EF4-FFF2-40B4-BE49-F238E27FC236}">
                <a16:creationId xmlns:a16="http://schemas.microsoft.com/office/drawing/2014/main" id="{C70FEB1D-3050-4183-0283-CC051FC1EA9F}"/>
              </a:ext>
            </a:extLst>
          </p:cNvPr>
          <p:cNvPicPr>
            <a:picLocks noChangeAspect="1"/>
          </p:cNvPicPr>
          <p:nvPr/>
        </p:nvPicPr>
        <p:blipFill>
          <a:blip r:embed="rId5"/>
          <a:stretch>
            <a:fillRect/>
          </a:stretch>
        </p:blipFill>
        <p:spPr>
          <a:xfrm>
            <a:off x="3677456" y="1080281"/>
            <a:ext cx="4584726" cy="4416536"/>
          </a:xfrm>
          <a:prstGeom prst="rect">
            <a:avLst/>
          </a:prstGeom>
        </p:spPr>
      </p:pic>
      <p:sp>
        <p:nvSpPr>
          <p:cNvPr id="12" name="TextBox 11">
            <a:extLst>
              <a:ext uri="{FF2B5EF4-FFF2-40B4-BE49-F238E27FC236}">
                <a16:creationId xmlns:a16="http://schemas.microsoft.com/office/drawing/2014/main" id="{B4A5E5A2-A4BA-3B7E-5920-E04A95865836}"/>
              </a:ext>
            </a:extLst>
          </p:cNvPr>
          <p:cNvSpPr txBox="1"/>
          <p:nvPr/>
        </p:nvSpPr>
        <p:spPr>
          <a:xfrm>
            <a:off x="8342375" y="345092"/>
            <a:ext cx="2889875" cy="646331"/>
          </a:xfrm>
          <a:prstGeom prst="rect">
            <a:avLst/>
          </a:prstGeom>
          <a:noFill/>
        </p:spPr>
        <p:txBody>
          <a:bodyPr wrap="square">
            <a:spAutoFit/>
          </a:bodyPr>
          <a:lstStyle/>
          <a:p>
            <a:r>
              <a:rPr lang="en-US" b="1" dirty="0"/>
              <a:t>Total </a:t>
            </a:r>
            <a:r>
              <a:rPr lang="en-US" b="1" dirty="0" err="1"/>
              <a:t>semua</a:t>
            </a:r>
            <a:r>
              <a:rPr lang="en-US" b="1" dirty="0"/>
              <a:t> kata yang </a:t>
            </a:r>
            <a:r>
              <a:rPr lang="en-US" b="1" dirty="0" err="1"/>
              <a:t>sering</a:t>
            </a:r>
            <a:r>
              <a:rPr lang="en-US" b="1" dirty="0"/>
              <a:t> </a:t>
            </a:r>
            <a:r>
              <a:rPr lang="en-US" b="1" dirty="0" err="1"/>
              <a:t>muncul</a:t>
            </a:r>
            <a:endParaRPr lang="en-PH" b="1" dirty="0"/>
          </a:p>
        </p:txBody>
      </p:sp>
    </p:spTree>
    <p:extLst>
      <p:ext uri="{BB962C8B-B14F-4D97-AF65-F5344CB8AC3E}">
        <p14:creationId xmlns:p14="http://schemas.microsoft.com/office/powerpoint/2010/main" val="123413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Hasil</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17" name="Picture 16">
            <a:extLst>
              <a:ext uri="{FF2B5EF4-FFF2-40B4-BE49-F238E27FC236}">
                <a16:creationId xmlns:a16="http://schemas.microsoft.com/office/drawing/2014/main" id="{9983407F-CB7E-B287-237D-14ADA517A54C}"/>
              </a:ext>
            </a:extLst>
          </p:cNvPr>
          <p:cNvPicPr>
            <a:picLocks noChangeAspect="1"/>
          </p:cNvPicPr>
          <p:nvPr/>
        </p:nvPicPr>
        <p:blipFill>
          <a:blip r:embed="rId2"/>
          <a:stretch>
            <a:fillRect/>
          </a:stretch>
        </p:blipFill>
        <p:spPr>
          <a:xfrm>
            <a:off x="754052" y="2362284"/>
            <a:ext cx="5697548" cy="3700271"/>
          </a:xfrm>
          <a:prstGeom prst="rect">
            <a:avLst/>
          </a:prstGeom>
        </p:spPr>
      </p:pic>
      <p:sp>
        <p:nvSpPr>
          <p:cNvPr id="20" name="Title 9">
            <a:extLst>
              <a:ext uri="{FF2B5EF4-FFF2-40B4-BE49-F238E27FC236}">
                <a16:creationId xmlns:a16="http://schemas.microsoft.com/office/drawing/2014/main" id="{34C5866D-71DB-21E9-B291-8B170DDC6916}"/>
              </a:ext>
            </a:extLst>
          </p:cNvPr>
          <p:cNvSpPr>
            <a:spLocks noGrp="1"/>
          </p:cNvSpPr>
          <p:nvPr>
            <p:ph type="title"/>
          </p:nvPr>
        </p:nvSpPr>
        <p:spPr>
          <a:xfrm>
            <a:off x="576072" y="704088"/>
            <a:ext cx="10515600" cy="676656"/>
          </a:xfrm>
        </p:spPr>
        <p:txBody>
          <a:bodyPr/>
          <a:lstStyle/>
          <a:p>
            <a:r>
              <a:rPr lang="en-US" dirty="0"/>
              <a:t>Bivariate Analysis</a:t>
            </a:r>
          </a:p>
        </p:txBody>
      </p:sp>
      <p:pic>
        <p:nvPicPr>
          <p:cNvPr id="22" name="Picture 21">
            <a:extLst>
              <a:ext uri="{FF2B5EF4-FFF2-40B4-BE49-F238E27FC236}">
                <a16:creationId xmlns:a16="http://schemas.microsoft.com/office/drawing/2014/main" id="{AD3ED5BC-4A90-3915-452D-A68E61EA3201}"/>
              </a:ext>
            </a:extLst>
          </p:cNvPr>
          <p:cNvPicPr>
            <a:picLocks noChangeAspect="1"/>
          </p:cNvPicPr>
          <p:nvPr/>
        </p:nvPicPr>
        <p:blipFill>
          <a:blip r:embed="rId3"/>
          <a:stretch>
            <a:fillRect/>
          </a:stretch>
        </p:blipFill>
        <p:spPr>
          <a:xfrm>
            <a:off x="754051" y="1436400"/>
            <a:ext cx="3859352" cy="824200"/>
          </a:xfrm>
          <a:prstGeom prst="rect">
            <a:avLst/>
          </a:prstGeom>
        </p:spPr>
      </p:pic>
      <p:pic>
        <p:nvPicPr>
          <p:cNvPr id="23" name="Picture 22">
            <a:extLst>
              <a:ext uri="{FF2B5EF4-FFF2-40B4-BE49-F238E27FC236}">
                <a16:creationId xmlns:a16="http://schemas.microsoft.com/office/drawing/2014/main" id="{4AC860EA-6E60-0F15-F260-A713F19CA4A3}"/>
              </a:ext>
            </a:extLst>
          </p:cNvPr>
          <p:cNvPicPr>
            <a:picLocks noChangeAspect="1"/>
          </p:cNvPicPr>
          <p:nvPr/>
        </p:nvPicPr>
        <p:blipFill>
          <a:blip r:embed="rId4"/>
          <a:stretch>
            <a:fillRect/>
          </a:stretch>
        </p:blipFill>
        <p:spPr>
          <a:xfrm>
            <a:off x="6781800" y="976168"/>
            <a:ext cx="4067205" cy="5086387"/>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1100328" y="704088"/>
            <a:ext cx="9991344" cy="676656"/>
          </a:xfrm>
        </p:spPr>
        <p:txBody>
          <a:bodyPr/>
          <a:lstStyle/>
          <a:p>
            <a:r>
              <a:rPr lang="en-US" dirty="0"/>
              <a:t>KESIMPULAN</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Kesimpulan</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14</a:t>
            </a:fld>
            <a:endParaRPr lang="en-US" dirty="0"/>
          </a:p>
        </p:txBody>
      </p:sp>
      <p:sp>
        <p:nvSpPr>
          <p:cNvPr id="28" name="TextBox 27">
            <a:extLst>
              <a:ext uri="{FF2B5EF4-FFF2-40B4-BE49-F238E27FC236}">
                <a16:creationId xmlns:a16="http://schemas.microsoft.com/office/drawing/2014/main" id="{42552FC6-7355-410C-57A9-3C01CED7A644}"/>
              </a:ext>
            </a:extLst>
          </p:cNvPr>
          <p:cNvSpPr txBox="1"/>
          <p:nvPr/>
        </p:nvSpPr>
        <p:spPr>
          <a:xfrm>
            <a:off x="1100328" y="1380744"/>
            <a:ext cx="10278872" cy="3139321"/>
          </a:xfrm>
          <a:prstGeom prst="rect">
            <a:avLst/>
          </a:prstGeom>
          <a:noFill/>
        </p:spPr>
        <p:txBody>
          <a:bodyPr wrap="square">
            <a:spAutoFit/>
          </a:bodyPr>
          <a:lstStyle/>
          <a:p>
            <a:r>
              <a:rPr lang="en-US" dirty="0" err="1"/>
              <a:t>Berdasarkan</a:t>
            </a:r>
            <a:r>
              <a:rPr lang="en-US" dirty="0"/>
              <a:t> </a:t>
            </a:r>
            <a:r>
              <a:rPr lang="en-US" dirty="0" err="1"/>
              <a:t>analisa</a:t>
            </a:r>
            <a:r>
              <a:rPr lang="en-US" dirty="0"/>
              <a:t> yang </a:t>
            </a:r>
            <a:r>
              <a:rPr lang="en-US" dirty="0" err="1"/>
              <a:t>sudah</a:t>
            </a:r>
            <a:r>
              <a:rPr lang="en-US" dirty="0"/>
              <a:t> di </a:t>
            </a:r>
            <a:r>
              <a:rPr lang="en-US" dirty="0" err="1"/>
              <a:t>lakukan</a:t>
            </a:r>
            <a:r>
              <a:rPr lang="en-US" dirty="0"/>
              <a:t> </a:t>
            </a:r>
            <a:r>
              <a:rPr lang="en-US" dirty="0" err="1"/>
              <a:t>dengan</a:t>
            </a:r>
            <a:r>
              <a:rPr lang="en-US" dirty="0"/>
              <a:t>  </a:t>
            </a:r>
            <a:r>
              <a:rPr lang="en-US" dirty="0" err="1"/>
              <a:t>pendekatan</a:t>
            </a:r>
            <a:r>
              <a:rPr lang="en-US" dirty="0"/>
              <a:t> univariate and bivariate analysis </a:t>
            </a:r>
            <a:r>
              <a:rPr lang="en-US" dirty="0" err="1"/>
              <a:t>telah</a:t>
            </a:r>
            <a:r>
              <a:rPr lang="en-US" dirty="0"/>
              <a:t> di </a:t>
            </a:r>
            <a:r>
              <a:rPr lang="en-US" dirty="0" err="1"/>
              <a:t>ketahui</a:t>
            </a:r>
            <a:r>
              <a:rPr lang="en-US" dirty="0"/>
              <a:t> </a:t>
            </a:r>
            <a:r>
              <a:rPr lang="en-US" dirty="0" err="1"/>
              <a:t>bahwa</a:t>
            </a:r>
            <a:r>
              <a:rPr lang="en-US" dirty="0"/>
              <a:t> </a:t>
            </a:r>
            <a:r>
              <a:rPr lang="en-US" dirty="0" err="1"/>
              <a:t>terdapat</a:t>
            </a:r>
            <a:r>
              <a:rPr lang="en-US" dirty="0"/>
              <a:t> :</a:t>
            </a:r>
          </a:p>
          <a:p>
            <a:pPr marL="285750" indent="-285750">
              <a:buFont typeface="Arial" panose="020B0604020202020204" pitchFamily="34" charset="0"/>
              <a:buChar char="•"/>
            </a:pPr>
            <a:r>
              <a:rPr lang="en-US" dirty="0"/>
              <a:t>Rata-rata </a:t>
            </a:r>
            <a:r>
              <a:rPr lang="en-US" dirty="0" err="1"/>
              <a:t>jumlah</a:t>
            </a:r>
            <a:r>
              <a:rPr lang="en-US" dirty="0"/>
              <a:t> </a:t>
            </a:r>
            <a:r>
              <a:rPr lang="en-US" dirty="0" err="1"/>
              <a:t>karakter</a:t>
            </a:r>
            <a:r>
              <a:rPr lang="en-US" dirty="0"/>
              <a:t> 114.11 dan rata-rata </a:t>
            </a:r>
            <a:r>
              <a:rPr lang="en-US" dirty="0" err="1"/>
              <a:t>jumlah</a:t>
            </a:r>
            <a:r>
              <a:rPr lang="en-US" dirty="0"/>
              <a:t> kata 17.25 </a:t>
            </a:r>
            <a:br>
              <a:rPr lang="en-US" dirty="0"/>
            </a:br>
            <a:r>
              <a:rPr lang="en-US" dirty="0"/>
              <a:t>5501 hate speech dan 4992 kata abusive</a:t>
            </a:r>
          </a:p>
          <a:p>
            <a:pPr marL="285750" indent="-285750">
              <a:buFont typeface="Arial" panose="020B0604020202020204" pitchFamily="34" charset="0"/>
              <a:buChar char="•"/>
            </a:pPr>
            <a:r>
              <a:rPr lang="en-US" dirty="0"/>
              <a:t>Max </a:t>
            </a:r>
            <a:r>
              <a:rPr lang="en-US" dirty="0" err="1"/>
              <a:t>karakter</a:t>
            </a:r>
            <a:r>
              <a:rPr lang="en-US" dirty="0"/>
              <a:t> </a:t>
            </a:r>
            <a:r>
              <a:rPr lang="en-US" dirty="0" err="1"/>
              <a:t>adalah</a:t>
            </a:r>
            <a:r>
              <a:rPr lang="en-US" dirty="0"/>
              <a:t> 561 dan Min 4</a:t>
            </a:r>
          </a:p>
          <a:p>
            <a:pPr marL="285750" indent="-285750">
              <a:buFont typeface="Arial" panose="020B0604020202020204" pitchFamily="34" charset="0"/>
              <a:buChar char="•"/>
            </a:pPr>
            <a:r>
              <a:rPr lang="en-US" dirty="0"/>
              <a:t>Max kata </a:t>
            </a:r>
            <a:r>
              <a:rPr lang="en-US" dirty="0" err="1"/>
              <a:t>adalah</a:t>
            </a:r>
            <a:r>
              <a:rPr lang="en-US" dirty="0"/>
              <a:t> 52 dan Min 1</a:t>
            </a:r>
          </a:p>
          <a:p>
            <a:pPr marL="285750" indent="-285750">
              <a:buFont typeface="Arial" panose="020B0604020202020204" pitchFamily="34" charset="0"/>
              <a:buChar char="•"/>
            </a:pPr>
            <a:r>
              <a:rPr lang="en-US" dirty="0"/>
              <a:t>Kata yang </a:t>
            </a:r>
            <a:r>
              <a:rPr lang="en-US" dirty="0" err="1"/>
              <a:t>sering</a:t>
            </a:r>
            <a:r>
              <a:rPr lang="en-US" dirty="0"/>
              <a:t> </a:t>
            </a:r>
            <a:r>
              <a:rPr lang="en-US" dirty="0" err="1"/>
              <a:t>muncul</a:t>
            </a:r>
            <a:r>
              <a:rPr lang="en-US" dirty="0"/>
              <a:t> di tweeter </a:t>
            </a:r>
            <a:r>
              <a:rPr lang="en-US" dirty="0" err="1"/>
              <a:t>adalah</a:t>
            </a:r>
            <a:r>
              <a:rPr lang="en-US" dirty="0"/>
              <a:t> “user”, “yang” &amp; “</a:t>
            </a:r>
            <a:r>
              <a:rPr lang="en-US" dirty="0" err="1"/>
              <a:t>itu</a:t>
            </a:r>
            <a:r>
              <a:rPr lang="en-US" dirty="0"/>
              <a:t>”</a:t>
            </a:r>
          </a:p>
          <a:p>
            <a:pPr marL="285750" indent="-285750">
              <a:buFont typeface="Arial" panose="020B0604020202020204" pitchFamily="34" charset="0"/>
              <a:buChar char="•"/>
            </a:pPr>
            <a:r>
              <a:rPr lang="en-US" dirty="0"/>
              <a:t>Kata abusive &amp; kata </a:t>
            </a:r>
            <a:r>
              <a:rPr lang="en-US" dirty="0" err="1"/>
              <a:t>alay</a:t>
            </a:r>
            <a:r>
              <a:rPr lang="en-US" dirty="0"/>
              <a:t> yang </a:t>
            </a:r>
            <a:r>
              <a:rPr lang="en-US" dirty="0" err="1"/>
              <a:t>sering</a:t>
            </a:r>
            <a:r>
              <a:rPr lang="en-US" dirty="0"/>
              <a:t> </a:t>
            </a:r>
            <a:r>
              <a:rPr lang="en-US" dirty="0" err="1"/>
              <a:t>muncul</a:t>
            </a:r>
            <a:r>
              <a:rPr lang="en-US" dirty="0"/>
              <a:t> </a:t>
            </a:r>
            <a:r>
              <a:rPr lang="en-US" dirty="0" err="1"/>
              <a:t>adalah</a:t>
            </a:r>
            <a:r>
              <a:rPr lang="en-US" dirty="0"/>
              <a:t> “</a:t>
            </a:r>
            <a:r>
              <a:rPr lang="en-US" dirty="0" err="1"/>
              <a:t>dungu</a:t>
            </a:r>
            <a:r>
              <a:rPr lang="en-US" dirty="0"/>
              <a:t>” ,”</a:t>
            </a:r>
            <a:r>
              <a:rPr lang="en-US" dirty="0" err="1"/>
              <a:t>bani</a:t>
            </a:r>
            <a:r>
              <a:rPr lang="en-US" dirty="0"/>
              <a:t>”  “</a:t>
            </a:r>
            <a:r>
              <a:rPr lang="en-US" dirty="0" err="1"/>
              <a:t>tolol</a:t>
            </a:r>
            <a:r>
              <a:rPr lang="en-US" dirty="0"/>
              <a:t>”, &amp; “Jokowi”</a:t>
            </a:r>
          </a:p>
          <a:p>
            <a:pPr marL="285750" indent="-285750">
              <a:buFont typeface="Arial" panose="020B0604020202020204" pitchFamily="34" charset="0"/>
              <a:buChar char="•"/>
            </a:pPr>
            <a:r>
              <a:rPr lang="en-US" dirty="0" err="1"/>
              <a:t>Dengan</a:t>
            </a:r>
            <a:r>
              <a:rPr lang="en-US" dirty="0"/>
              <a:t> </a:t>
            </a:r>
            <a:r>
              <a:rPr lang="en-US" dirty="0" err="1"/>
              <a:t>mengunakan</a:t>
            </a:r>
            <a:r>
              <a:rPr lang="en-US" dirty="0"/>
              <a:t> data cleansing </a:t>
            </a:r>
            <a:r>
              <a:rPr lang="en-US" dirty="0" err="1"/>
              <a:t>kita</a:t>
            </a:r>
            <a:r>
              <a:rPr lang="en-US" dirty="0"/>
              <a:t> </a:t>
            </a:r>
            <a:r>
              <a:rPr lang="en-US" dirty="0" err="1"/>
              <a:t>bisa</a:t>
            </a:r>
            <a:r>
              <a:rPr lang="en-US" dirty="0"/>
              <a:t> </a:t>
            </a:r>
            <a:r>
              <a:rPr lang="en-US" dirty="0" err="1"/>
              <a:t>mensensor</a:t>
            </a:r>
            <a:r>
              <a:rPr lang="en-US" dirty="0"/>
              <a:t> kata-kata </a:t>
            </a:r>
            <a:r>
              <a:rPr lang="en-US" dirty="0" err="1"/>
              <a:t>kasar</a:t>
            </a:r>
            <a:r>
              <a:rPr lang="en-US" dirty="0"/>
              <a:t> yang </a:t>
            </a:r>
            <a:r>
              <a:rPr lang="en-US" dirty="0" err="1"/>
              <a:t>ada</a:t>
            </a:r>
            <a:r>
              <a:rPr lang="en-US" dirty="0"/>
              <a:t> pada tweet </a:t>
            </a:r>
            <a:r>
              <a:rPr lang="en-US" dirty="0" err="1"/>
              <a:t>untuk</a:t>
            </a:r>
            <a:r>
              <a:rPr lang="en-US" dirty="0"/>
              <a:t> </a:t>
            </a:r>
            <a:r>
              <a:rPr lang="en-US" dirty="0" err="1"/>
              <a:t>menghindari</a:t>
            </a:r>
            <a:r>
              <a:rPr lang="en-US" dirty="0"/>
              <a:t> </a:t>
            </a:r>
            <a:r>
              <a:rPr lang="en-US" dirty="0" err="1"/>
              <a:t>tindakan</a:t>
            </a:r>
            <a:r>
              <a:rPr lang="en-US" dirty="0"/>
              <a:t> yang </a:t>
            </a:r>
            <a:r>
              <a:rPr lang="en-US" dirty="0" err="1"/>
              <a:t>bisa</a:t>
            </a:r>
            <a:r>
              <a:rPr lang="en-US" dirty="0"/>
              <a:t> </a:t>
            </a:r>
            <a:r>
              <a:rPr lang="en-US" dirty="0" err="1"/>
              <a:t>memicu</a:t>
            </a:r>
            <a:r>
              <a:rPr lang="en-US" dirty="0"/>
              <a:t> </a:t>
            </a:r>
            <a:r>
              <a:rPr lang="en-US" dirty="0" err="1"/>
              <a:t>argumen</a:t>
            </a:r>
            <a:br>
              <a:rPr lang="en-US" dirty="0"/>
            </a:br>
            <a:r>
              <a:rPr lang="en-US" dirty="0"/>
              <a:t> </a:t>
            </a:r>
          </a:p>
        </p:txBody>
      </p:sp>
    </p:spTree>
    <p:extLst>
      <p:ext uri="{BB962C8B-B14F-4D97-AF65-F5344CB8AC3E}">
        <p14:creationId xmlns:p14="http://schemas.microsoft.com/office/powerpoint/2010/main" val="1164941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https://github.com/Susilawaty/flask_swagger_template</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184795025"/>
              </p:ext>
            </p:extLst>
          </p:nvPr>
        </p:nvGraphicFramePr>
        <p:xfrm>
          <a:off x="7355353" y="1030288"/>
          <a:ext cx="4132263" cy="5128615"/>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PENDAHULUAN</a:t>
                      </a:r>
                    </a:p>
                    <a:p>
                      <a:pPr algn="r"/>
                      <a:r>
                        <a:rPr lang="en-US" sz="1800" dirty="0">
                          <a:latin typeface="+mj-lt"/>
                        </a:rPr>
                        <a:t>1</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Gill Sans Light" panose="020B0302020104020203" pitchFamily="34" charset="-79"/>
                        </a:rPr>
                        <a:t>TUJUAN &amp; RUMUSAN MASALAH</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Gill Sans Light" panose="020B0302020104020203" pitchFamily="34" charset="-79"/>
                        </a:rPr>
                        <a:t>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METODE &amp; PENELITIAN</a:t>
                      </a:r>
                    </a:p>
                    <a:p>
                      <a:pPr marL="0" algn="r" defTabSz="914400" rtl="0" eaLnBrk="1" latinLnBrk="0" hangingPunct="1"/>
                      <a:r>
                        <a:rPr lang="en-US" sz="1800" kern="1200" dirty="0">
                          <a:solidFill>
                            <a:schemeClr val="tx1"/>
                          </a:solidFill>
                          <a:latin typeface="+mn-lt"/>
                          <a:ea typeface="+mn-ea"/>
                          <a:cs typeface="+mn-cs"/>
                        </a:rPr>
                        <a:t>1</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Gill Sans Light" panose="020B0302020104020203" pitchFamily="34" charset="-79"/>
                        </a:rPr>
                        <a:t>HASIL &amp; KESIMPULAN</a:t>
                      </a:r>
                    </a:p>
                    <a:p>
                      <a:pPr marL="0" algn="r" defTabSz="914400" rtl="0" eaLnBrk="1" latinLnBrk="0" hangingPunct="1"/>
                      <a:r>
                        <a:rPr lang="en-US" sz="1400" kern="1200" dirty="0">
                          <a:solidFill>
                            <a:schemeClr val="tx1"/>
                          </a:solidFill>
                          <a:latin typeface="+mn-lt"/>
                          <a:ea typeface="+mn-ea"/>
                          <a:cs typeface="+mn-cs"/>
                        </a:rPr>
                        <a:t>9</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7504882"/>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PENUTUP</a:t>
                      </a:r>
                    </a:p>
                    <a:p>
                      <a:pPr marL="0" algn="r" defTabSz="914400" rtl="0" eaLnBrk="1" latinLnBrk="0" hangingPunct="1"/>
                      <a:r>
                        <a:rPr lang="en-US" sz="1800" kern="1200" dirty="0">
                          <a:solidFill>
                            <a:schemeClr val="tx1"/>
                          </a:solidFill>
                          <a:latin typeface="+mj-lt"/>
                          <a:ea typeface="+mn-ea"/>
                          <a:cs typeface="+mn-cs"/>
                        </a:rPr>
                        <a:t>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PENDAHULUAN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fontScale="77500" lnSpcReduction="20000"/>
          </a:bodyPr>
          <a:lstStyle/>
          <a:p>
            <a:r>
              <a:rPr lang="en-PH" sz="1800" dirty="0">
                <a:latin typeface="Calibri" panose="020F0502020204030204" pitchFamily="34" charset="0"/>
                <a:ea typeface="Calibri" panose="020F0502020204030204" pitchFamily="34" charset="0"/>
                <a:cs typeface="Calibri" panose="020F0502020204030204" pitchFamily="34" charset="0"/>
              </a:rPr>
              <a:t>Dari lima negara </a:t>
            </a:r>
            <a:r>
              <a:rPr lang="en-PH" sz="1800" dirty="0" err="1">
                <a:latin typeface="Calibri" panose="020F0502020204030204" pitchFamily="34" charset="0"/>
                <a:ea typeface="Calibri" panose="020F0502020204030204" pitchFamily="34" charset="0"/>
                <a:cs typeface="Calibri" panose="020F0502020204030204" pitchFamily="34" charset="0"/>
              </a:rPr>
              <a:t>teratas</a:t>
            </a:r>
            <a:r>
              <a:rPr lang="en-PH" sz="1800" dirty="0">
                <a:latin typeface="Calibri" panose="020F0502020204030204" pitchFamily="34" charset="0"/>
                <a:ea typeface="Calibri" panose="020F0502020204030204" pitchFamily="34" charset="0"/>
                <a:cs typeface="Calibri" panose="020F0502020204030204" pitchFamily="34" charset="0"/>
              </a:rPr>
              <a:t>, Indonesia </a:t>
            </a:r>
            <a:r>
              <a:rPr lang="en-PH" sz="1800" dirty="0" err="1">
                <a:latin typeface="Calibri" panose="020F0502020204030204" pitchFamily="34" charset="0"/>
                <a:ea typeface="Calibri" panose="020F0502020204030204" pitchFamily="34" charset="0"/>
                <a:cs typeface="Calibri" panose="020F0502020204030204" pitchFamily="34" charset="0"/>
              </a:rPr>
              <a:t>merupakan</a:t>
            </a:r>
            <a:r>
              <a:rPr lang="en-PH" sz="1800" dirty="0">
                <a:latin typeface="Calibri" panose="020F0502020204030204" pitchFamily="34" charset="0"/>
                <a:ea typeface="Calibri" panose="020F0502020204030204" pitchFamily="34" charset="0"/>
                <a:cs typeface="Calibri" panose="020F0502020204030204" pitchFamily="34" charset="0"/>
              </a:rPr>
              <a:t> salah </a:t>
            </a:r>
            <a:r>
              <a:rPr lang="en-PH" sz="1800" dirty="0" err="1">
                <a:latin typeface="Calibri" panose="020F0502020204030204" pitchFamily="34" charset="0"/>
                <a:ea typeface="Calibri" panose="020F0502020204030204" pitchFamily="34" charset="0"/>
                <a:cs typeface="Calibri" panose="020F0502020204030204" pitchFamily="34" charset="0"/>
              </a:rPr>
              <a:t>satu</a:t>
            </a:r>
            <a:r>
              <a:rPr lang="en-PH" sz="1800" dirty="0">
                <a:latin typeface="Calibri" panose="020F0502020204030204" pitchFamily="34" charset="0"/>
                <a:ea typeface="Calibri" panose="020F0502020204030204" pitchFamily="34" charset="0"/>
                <a:cs typeface="Calibri" panose="020F0502020204030204" pitchFamily="34" charset="0"/>
              </a:rPr>
              <a:t> negara yang </a:t>
            </a:r>
            <a:r>
              <a:rPr lang="en-PH" sz="1800" dirty="0" err="1">
                <a:latin typeface="Calibri" panose="020F0502020204030204" pitchFamily="34" charset="0"/>
                <a:ea typeface="Calibri" panose="020F0502020204030204" pitchFamily="34" charset="0"/>
                <a:cs typeface="Calibri" panose="020F0502020204030204" pitchFamily="34" charset="0"/>
              </a:rPr>
              <a:t>berinvestasi</a:t>
            </a:r>
            <a:r>
              <a:rPr lang="en-PH" sz="1800" dirty="0">
                <a:latin typeface="Calibri" panose="020F0502020204030204" pitchFamily="34" charset="0"/>
                <a:ea typeface="Calibri" panose="020F0502020204030204" pitchFamily="34" charset="0"/>
                <a:cs typeface="Calibri" panose="020F0502020204030204" pitchFamily="34" charset="0"/>
              </a:rPr>
              <a:t> di media social pada </a:t>
            </a:r>
            <a:r>
              <a:rPr lang="en-PH" sz="1800" dirty="0" err="1">
                <a:latin typeface="Calibri" panose="020F0502020204030204" pitchFamily="34" charset="0"/>
                <a:ea typeface="Calibri" panose="020F0502020204030204" pitchFamily="34" charset="0"/>
                <a:cs typeface="Calibri" panose="020F0502020204030204" pitchFamily="34" charset="0"/>
              </a:rPr>
              <a:t>umumnya</a:t>
            </a:r>
            <a:r>
              <a:rPr lang="en-PH" sz="1800" dirty="0">
                <a:latin typeface="Calibri" panose="020F0502020204030204" pitchFamily="34" charset="0"/>
                <a:ea typeface="Calibri" panose="020F0502020204030204" pitchFamily="34" charset="0"/>
                <a:cs typeface="Calibri" panose="020F0502020204030204" pitchFamily="34" charset="0"/>
              </a:rPr>
              <a:t>, twitter. T</a:t>
            </a:r>
            <a:r>
              <a:rPr lang="en" sz="1800" dirty="0">
                <a:latin typeface="Calibri" panose="020F0502020204030204" pitchFamily="34" charset="0"/>
                <a:ea typeface="Calibri" panose="020F0502020204030204" pitchFamily="34" charset="0"/>
                <a:cs typeface="Calibri" panose="020F0502020204030204" pitchFamily="34" charset="0"/>
              </a:rPr>
              <a:t>witter merupakan salah satu media sosial yang populer untuk menyalurkan opini berupa kritik dan saran. Kritik bisa menjadi bentuk ujaran kebencian jika kritik tersebut mengandung arti menyerang sesuatu(individu, ras, atau kelompok). Dengan batas 280 karakter dalam sebuath tweet, sering terjadi ketidakcocokan kosakata akibat singkatan yang dapat di selesaikan dengan penyisipkan kata. Kejahatan ujaran kebencian telah di masukkan dalam UU ITE nomor 11 Tahun 2008 Pasal 45 Ayat2[3].</a:t>
            </a:r>
            <a:br>
              <a:rPr lang="en" sz="1800" dirty="0">
                <a:latin typeface="Calibri" panose="020F0502020204030204" pitchFamily="34" charset="0"/>
                <a:ea typeface="Calibri" panose="020F0502020204030204" pitchFamily="34" charset="0"/>
                <a:cs typeface="Calibri" panose="020F0502020204030204" pitchFamily="34" charset="0"/>
              </a:rPr>
            </a:br>
            <a:br>
              <a:rPr lang="en" sz="1800" dirty="0">
                <a:latin typeface="Calibri" panose="020F0502020204030204" pitchFamily="34" charset="0"/>
                <a:ea typeface="Calibri" panose="020F0502020204030204" pitchFamily="34" charset="0"/>
                <a:cs typeface="Calibri" panose="020F0502020204030204" pitchFamily="34" charset="0"/>
              </a:rPr>
            </a:br>
            <a:r>
              <a:rPr lang="en" sz="1800" dirty="0">
                <a:latin typeface="Calibri" panose="020F0502020204030204" pitchFamily="34" charset="0"/>
                <a:ea typeface="Calibri" panose="020F0502020204030204" pitchFamily="34" charset="0"/>
                <a:cs typeface="Calibri" panose="020F0502020204030204" pitchFamily="34" charset="0"/>
              </a:rPr>
              <a:t>Dalam proses pendektesian, penggunaan kosa kata yang tidak tepat membuat kalimat yang di unggah dalam bentuk tweet sulit untuk dipahami tanpa konteks, yang dapat di atasi dengan penyematan kata. </a:t>
            </a:r>
            <a:br>
              <a:rPr lang="en" sz="1800" dirty="0">
                <a:latin typeface="Calibri" panose="020F0502020204030204" pitchFamily="34" charset="0"/>
                <a:ea typeface="Calibri" panose="020F0502020204030204" pitchFamily="34" charset="0"/>
                <a:cs typeface="Calibri" panose="020F0502020204030204" pitchFamily="34" charset="0"/>
              </a:rPr>
            </a:br>
            <a:br>
              <a:rPr lang="en" sz="1800" dirty="0">
                <a:latin typeface="Calibri" panose="020F0502020204030204" pitchFamily="34" charset="0"/>
                <a:ea typeface="Calibri" panose="020F0502020204030204" pitchFamily="34" charset="0"/>
                <a:cs typeface="Calibri" panose="020F0502020204030204" pitchFamily="34" charset="0"/>
              </a:rPr>
            </a:br>
            <a:r>
              <a:rPr lang="en-PH" sz="1800" dirty="0">
                <a:latin typeface="Calibri" panose="020F0502020204030204" pitchFamily="34" charset="0"/>
                <a:ea typeface="Calibri" panose="020F0502020204030204" pitchFamily="34" charset="0"/>
                <a:cs typeface="Calibri" panose="020F0502020204030204" pitchFamily="34" charset="0"/>
              </a:rPr>
              <a:t>O</a:t>
            </a:r>
            <a:r>
              <a:rPr lang="en" sz="1800" dirty="0">
                <a:latin typeface="Calibri" panose="020F0502020204030204" pitchFamily="34" charset="0"/>
                <a:ea typeface="Calibri" panose="020F0502020204030204" pitchFamily="34" charset="0"/>
                <a:cs typeface="Calibri" panose="020F0502020204030204" pitchFamily="34" charset="0"/>
              </a:rPr>
              <a:t>leh karena itu, penelitian ini bertujuan untuk menganalisa jumlah karakteristik ujaran kebencian yang sering di gunakan dalam komentar di internet, terutama pada social media twitter. Harapannya dalam analisa ini dapat di gunakan untuk menjadi bahan pertimbangan berbagai pihak.</a:t>
            </a:r>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err="1"/>
              <a:t>pendahuluan</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how we get there</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err="1"/>
              <a:t>tujuan</a:t>
            </a:r>
            <a:r>
              <a:rPr lang="en-US" dirty="0"/>
              <a:t> </a:t>
            </a:r>
            <a:r>
              <a:rPr lang="en-US" dirty="0" err="1"/>
              <a:t>penelitian</a:t>
            </a:r>
            <a:endParaRPr lang="en-US" dirty="0"/>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err="1"/>
              <a:t>Menganalisis</a:t>
            </a:r>
            <a:r>
              <a:rPr lang="en-US" dirty="0"/>
              <a:t> kata-kata di tweeter yang di </a:t>
            </a:r>
            <a:r>
              <a:rPr lang="en-US" dirty="0" err="1"/>
              <a:t>gunakan</a:t>
            </a:r>
            <a:r>
              <a:rPr lang="en-US" dirty="0"/>
              <a:t> </a:t>
            </a:r>
            <a:r>
              <a:rPr lang="en-US" dirty="0" err="1"/>
              <a:t>dalam</a:t>
            </a:r>
            <a:r>
              <a:rPr lang="en-US" dirty="0"/>
              <a:t> </a:t>
            </a:r>
            <a:r>
              <a:rPr lang="en-US" dirty="0" err="1"/>
              <a:t>hatespeech</a:t>
            </a:r>
            <a:r>
              <a:rPr lang="en-US" dirty="0"/>
              <a:t> dan abusive tweet </a:t>
            </a:r>
            <a:r>
              <a:rPr lang="en-US" dirty="0" err="1"/>
              <a:t>dari</a:t>
            </a:r>
            <a:r>
              <a:rPr lang="en-US" dirty="0"/>
              <a:t> data set yang di </a:t>
            </a:r>
            <a:r>
              <a:rPr lang="en-US" dirty="0" err="1"/>
              <a:t>sediakan</a:t>
            </a:r>
            <a:endParaRPr lang="en-US" dirty="0"/>
          </a:p>
          <a:p>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err="1"/>
              <a:t>RUMUsan</a:t>
            </a:r>
            <a:r>
              <a:rPr lang="en-US" dirty="0"/>
              <a:t> </a:t>
            </a:r>
            <a:r>
              <a:rPr lang="en-US" dirty="0" err="1"/>
              <a:t>masalah</a:t>
            </a:r>
            <a:endParaRPr lang="en-US" dirty="0"/>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a:xfrm>
            <a:off x="4782312" y="2505075"/>
            <a:ext cx="2944368" cy="3027045"/>
          </a:xfrm>
        </p:spPr>
        <p:txBody>
          <a:bodyPr>
            <a:normAutofit fontScale="92500" lnSpcReduction="20000"/>
          </a:bodyPr>
          <a:lstStyle/>
          <a:p>
            <a:r>
              <a:rPr lang="en-US" dirty="0"/>
              <a:t>Kata abusive yang </a:t>
            </a:r>
            <a:r>
              <a:rPr lang="en-US" dirty="0" err="1"/>
              <a:t>sering</a:t>
            </a:r>
            <a:r>
              <a:rPr lang="en-US" dirty="0"/>
              <a:t> </a:t>
            </a:r>
            <a:r>
              <a:rPr lang="en-US" dirty="0" err="1"/>
              <a:t>muncul</a:t>
            </a:r>
            <a:endParaRPr lang="en-US" dirty="0"/>
          </a:p>
          <a:p>
            <a:endParaRPr lang="en-US" dirty="0"/>
          </a:p>
          <a:p>
            <a:r>
              <a:rPr lang="en-US" dirty="0" err="1"/>
              <a:t>Jumlah</a:t>
            </a:r>
            <a:r>
              <a:rPr lang="en-US" dirty="0"/>
              <a:t> rata- rata </a:t>
            </a:r>
            <a:r>
              <a:rPr lang="en-US" dirty="0" err="1"/>
              <a:t>karakter</a:t>
            </a:r>
            <a:r>
              <a:rPr lang="en-US" dirty="0"/>
              <a:t> dan </a:t>
            </a:r>
            <a:r>
              <a:rPr lang="en-US" dirty="0" err="1"/>
              <a:t>jumlah</a:t>
            </a:r>
            <a:r>
              <a:rPr lang="en-US" dirty="0"/>
              <a:t> kata di tweeter</a:t>
            </a:r>
          </a:p>
          <a:p>
            <a:endParaRPr lang="en-US" dirty="0"/>
          </a:p>
          <a:p>
            <a:r>
              <a:rPr lang="en-US" dirty="0" err="1"/>
              <a:t>Jenis</a:t>
            </a:r>
            <a:r>
              <a:rPr lang="en-US" dirty="0"/>
              <a:t> </a:t>
            </a:r>
            <a:r>
              <a:rPr lang="en-US" dirty="0" err="1"/>
              <a:t>kategori</a:t>
            </a:r>
            <a:r>
              <a:rPr lang="en-US" dirty="0"/>
              <a:t> </a:t>
            </a:r>
            <a:r>
              <a:rPr lang="en-US" dirty="0" err="1"/>
              <a:t>hatespeech</a:t>
            </a:r>
            <a:r>
              <a:rPr lang="en-US" dirty="0"/>
              <a:t> yang </a:t>
            </a:r>
            <a:r>
              <a:rPr lang="en-US" dirty="0" err="1"/>
              <a:t>sering</a:t>
            </a:r>
            <a:r>
              <a:rPr lang="en-US" dirty="0"/>
              <a:t> </a:t>
            </a:r>
            <a:r>
              <a:rPr lang="en-US" dirty="0" err="1"/>
              <a:t>muncul</a:t>
            </a:r>
            <a:endParaRPr lang="en-US" dirty="0"/>
          </a:p>
          <a:p>
            <a:r>
              <a:rPr lang="en-US" dirty="0" err="1"/>
              <a:t>Perbandingan</a:t>
            </a:r>
            <a:r>
              <a:rPr lang="en-US" dirty="0"/>
              <a:t> hate speech, kata abusive </a:t>
            </a:r>
            <a:r>
              <a:rPr lang="en-US" dirty="0" err="1"/>
              <a:t>dengan</a:t>
            </a:r>
            <a:r>
              <a:rPr lang="en-US" dirty="0"/>
              <a:t> other </a:t>
            </a:r>
            <a:r>
              <a:rPr lang="en-US" dirty="0" err="1"/>
              <a:t>kategori</a:t>
            </a:r>
            <a:r>
              <a:rPr lang="en-US" dirty="0"/>
              <a:t> (non toxic)</a:t>
            </a:r>
          </a:p>
          <a:p>
            <a:r>
              <a:rPr lang="en-US" dirty="0" err="1"/>
              <a:t>Mensensor</a:t>
            </a:r>
            <a:r>
              <a:rPr lang="en-US" dirty="0"/>
              <a:t> kata abusive </a:t>
            </a:r>
            <a:r>
              <a:rPr lang="en-US" dirty="0" err="1"/>
              <a:t>dengan</a:t>
            </a:r>
            <a:r>
              <a:rPr lang="en-US" dirty="0"/>
              <a:t> char *****</a:t>
            </a:r>
          </a:p>
          <a:p>
            <a:endParaRPr lang="en-US" dirty="0"/>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err="1"/>
              <a:t>Tujuan</a:t>
            </a:r>
            <a:endParaRPr lang="en-US" dirty="0"/>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204000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sz="4800" dirty="0">
                <a:latin typeface="+mn-lt"/>
                <a:cs typeface="Gill Sans Light" panose="020B0302020104020203" pitchFamily="34" charset="-79"/>
              </a:rPr>
              <a:t>METODE &amp; PENELITIAN</a:t>
            </a:r>
            <a:endParaRPr lang="en-US" dirty="0"/>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1511300"/>
            <a:ext cx="7539228" cy="3594100"/>
          </a:xfrm>
        </p:spPr>
        <p:txBody>
          <a:bodyPr>
            <a:normAutofit fontScale="85000" lnSpcReduction="10000"/>
          </a:bodyPr>
          <a:lstStyle/>
          <a:p>
            <a:pPr marL="0" indent="0">
              <a:buNone/>
            </a:pPr>
            <a:r>
              <a:rPr lang="en-US" dirty="0"/>
              <a:t>Proses data </a:t>
            </a:r>
            <a:r>
              <a:rPr lang="en-US" dirty="0" err="1"/>
              <a:t>analisis</a:t>
            </a:r>
            <a:r>
              <a:rPr lang="en-US" dirty="0"/>
              <a:t> </a:t>
            </a:r>
            <a:r>
              <a:rPr lang="en-US" dirty="0" err="1"/>
              <a:t>untuk</a:t>
            </a:r>
            <a:r>
              <a:rPr lang="en-US" dirty="0"/>
              <a:t> </a:t>
            </a:r>
            <a:r>
              <a:rPr lang="en-US" dirty="0" err="1"/>
              <a:t>mendapatkan</a:t>
            </a:r>
            <a:r>
              <a:rPr lang="en-US" dirty="0"/>
              <a:t> </a:t>
            </a:r>
            <a:r>
              <a:rPr lang="en-US" dirty="0" err="1"/>
              <a:t>gambaran</a:t>
            </a:r>
            <a:r>
              <a:rPr lang="en-US" dirty="0"/>
              <a:t> </a:t>
            </a:r>
            <a:r>
              <a:rPr lang="en-US" dirty="0" err="1"/>
              <a:t>umum</a:t>
            </a:r>
            <a:r>
              <a:rPr lang="en-US" dirty="0"/>
              <a:t> </a:t>
            </a:r>
            <a:r>
              <a:rPr lang="en-US" dirty="0" err="1"/>
              <a:t>dari</a:t>
            </a:r>
            <a:r>
              <a:rPr lang="en-US" dirty="0"/>
              <a:t> data yang </a:t>
            </a:r>
            <a:r>
              <a:rPr lang="en-US" dirty="0" err="1"/>
              <a:t>sudah</a:t>
            </a:r>
            <a:r>
              <a:rPr lang="en-US" dirty="0"/>
              <a:t> di </a:t>
            </a:r>
            <a:r>
              <a:rPr lang="en-US" dirty="0" err="1"/>
              <a:t>kumpulkan</a:t>
            </a:r>
            <a:r>
              <a:rPr lang="en-US" dirty="0"/>
              <a:t>. Dataset yang di </a:t>
            </a:r>
            <a:r>
              <a:rPr lang="en-US" dirty="0" err="1"/>
              <a:t>peroleh</a:t>
            </a:r>
            <a:r>
              <a:rPr lang="en-US" dirty="0"/>
              <a:t> </a:t>
            </a:r>
            <a:r>
              <a:rPr lang="en-US" dirty="0" err="1"/>
              <a:t>dari</a:t>
            </a:r>
            <a:r>
              <a:rPr lang="en-US" dirty="0"/>
              <a:t> “https://github.com/okkyibrohim/id-multi-label-hate-speech-and-abusive-language-detection”</a:t>
            </a:r>
          </a:p>
          <a:p>
            <a:pPr marL="0" indent="0">
              <a:buNone/>
            </a:pPr>
            <a:endParaRPr lang="en-US" dirty="0"/>
          </a:p>
          <a:p>
            <a:pPr marL="0" indent="0">
              <a:buNone/>
            </a:pPr>
            <a:r>
              <a:rPr lang="en-US" dirty="0" err="1"/>
              <a:t>Metode</a:t>
            </a:r>
            <a:r>
              <a:rPr lang="en-US" dirty="0"/>
              <a:t> </a:t>
            </a:r>
            <a:r>
              <a:rPr lang="en-US" dirty="0" err="1"/>
              <a:t>penelitian</a:t>
            </a:r>
            <a:r>
              <a:rPr lang="en-US" dirty="0"/>
              <a:t> yang </a:t>
            </a:r>
            <a:r>
              <a:rPr lang="en-US" dirty="0" err="1"/>
              <a:t>dipakai</a:t>
            </a:r>
            <a:r>
              <a:rPr lang="en-US" dirty="0"/>
              <a:t> </a:t>
            </a:r>
            <a:r>
              <a:rPr lang="en-US" dirty="0" err="1"/>
              <a:t>adalah</a:t>
            </a:r>
            <a:r>
              <a:rPr lang="en-US" dirty="0"/>
              <a:t> Descriptive Analytics (EDA) </a:t>
            </a:r>
            <a:r>
              <a:rPr lang="en-US" dirty="0" err="1"/>
              <a:t>dimana</a:t>
            </a:r>
            <a:r>
              <a:rPr lang="en-US" dirty="0"/>
              <a:t> data di </a:t>
            </a:r>
            <a:r>
              <a:rPr lang="en-US" dirty="0" err="1"/>
              <a:t>interpretasikan</a:t>
            </a:r>
            <a:r>
              <a:rPr lang="en-US" dirty="0"/>
              <a:t> </a:t>
            </a:r>
            <a:r>
              <a:rPr lang="en-US" dirty="0" err="1"/>
              <a:t>menggunakan</a:t>
            </a:r>
            <a:r>
              <a:rPr lang="en-US" dirty="0"/>
              <a:t> </a:t>
            </a:r>
            <a:r>
              <a:rPr lang="en-US" dirty="0" err="1"/>
              <a:t>pendekatan</a:t>
            </a:r>
            <a:r>
              <a:rPr lang="en-US" dirty="0"/>
              <a:t> statistic dan </a:t>
            </a:r>
            <a:r>
              <a:rPr lang="en-US" dirty="0" err="1"/>
              <a:t>visualisasi</a:t>
            </a:r>
            <a:r>
              <a:rPr lang="en-US" dirty="0"/>
              <a:t> </a:t>
            </a:r>
            <a:r>
              <a:rPr lang="en-US" dirty="0" err="1"/>
              <a:t>dengan</a:t>
            </a:r>
            <a:r>
              <a:rPr lang="en-US" dirty="0"/>
              <a:t> </a:t>
            </a:r>
            <a:r>
              <a:rPr lang="en-US" dirty="0" err="1"/>
              <a:t>menganalisis</a:t>
            </a:r>
            <a:r>
              <a:rPr lang="en-US" dirty="0"/>
              <a:t> dua variable </a:t>
            </a:r>
            <a:r>
              <a:rPr lang="en-US" dirty="0" err="1"/>
              <a:t>yaitu</a:t>
            </a:r>
            <a:r>
              <a:rPr lang="en-US" dirty="0"/>
              <a:t> total </a:t>
            </a:r>
            <a:r>
              <a:rPr lang="en-US" dirty="0" err="1"/>
              <a:t>karakter</a:t>
            </a:r>
            <a:r>
              <a:rPr lang="en-US" dirty="0"/>
              <a:t> dan total kata </a:t>
            </a:r>
            <a:r>
              <a:rPr lang="en-US" dirty="0" err="1"/>
              <a:t>dari</a:t>
            </a:r>
            <a:r>
              <a:rPr lang="en-US" dirty="0"/>
              <a:t> sentiment tweeter. </a:t>
            </a:r>
            <a:r>
              <a:rPr lang="en-US" dirty="0" err="1"/>
              <a:t>Metode</a:t>
            </a:r>
            <a:r>
              <a:rPr lang="en-US" dirty="0"/>
              <a:t> </a:t>
            </a:r>
            <a:r>
              <a:rPr lang="en-US" dirty="0" err="1"/>
              <a:t>sebagai</a:t>
            </a:r>
            <a:r>
              <a:rPr lang="en-US" dirty="0"/>
              <a:t> </a:t>
            </a:r>
            <a:r>
              <a:rPr lang="en-US" dirty="0" err="1"/>
              <a:t>berikut</a:t>
            </a:r>
            <a:r>
              <a:rPr lang="en-US" dirty="0"/>
              <a:t> : </a:t>
            </a:r>
          </a:p>
          <a:p>
            <a:r>
              <a:rPr lang="en-US" dirty="0" err="1"/>
              <a:t>Memproses</a:t>
            </a:r>
            <a:r>
              <a:rPr lang="en-US" dirty="0"/>
              <a:t> data kata </a:t>
            </a:r>
            <a:r>
              <a:rPr lang="en-US" dirty="0" err="1"/>
              <a:t>alay</a:t>
            </a:r>
            <a:r>
              <a:rPr lang="en-US" dirty="0"/>
              <a:t> dan kata abusive </a:t>
            </a:r>
            <a:r>
              <a:rPr lang="en-US" dirty="0" err="1"/>
              <a:t>dalam</a:t>
            </a:r>
            <a:r>
              <a:rPr lang="en-US" dirty="0"/>
              <a:t> </a:t>
            </a:r>
            <a:r>
              <a:rPr lang="en-US" dirty="0" err="1"/>
              <a:t>bentuk</a:t>
            </a:r>
            <a:r>
              <a:rPr lang="en-US" dirty="0"/>
              <a:t> </a:t>
            </a:r>
            <a:r>
              <a:rPr lang="en-US" dirty="0" err="1"/>
              <a:t>DataFrame</a:t>
            </a:r>
            <a:r>
              <a:rPr lang="en-US" dirty="0"/>
              <a:t> </a:t>
            </a:r>
            <a:r>
              <a:rPr lang="en-US" dirty="0" err="1"/>
              <a:t>menggunakan</a:t>
            </a:r>
            <a:r>
              <a:rPr lang="en-US" dirty="0"/>
              <a:t> pandas</a:t>
            </a:r>
          </a:p>
          <a:p>
            <a:r>
              <a:rPr lang="en-US" dirty="0" err="1"/>
              <a:t>Memproses</a:t>
            </a:r>
            <a:r>
              <a:rPr lang="en-US" dirty="0"/>
              <a:t> code function </a:t>
            </a:r>
            <a:r>
              <a:rPr lang="en-US" dirty="0" err="1"/>
              <a:t>akta</a:t>
            </a:r>
            <a:r>
              <a:rPr lang="en-US" dirty="0"/>
              <a:t> abusive cleansing </a:t>
            </a:r>
            <a:r>
              <a:rPr lang="en-US" dirty="0" err="1"/>
              <a:t>menggunakan</a:t>
            </a:r>
            <a:r>
              <a:rPr lang="en-US" dirty="0"/>
              <a:t> regex</a:t>
            </a:r>
          </a:p>
          <a:p>
            <a:r>
              <a:rPr lang="en-US" dirty="0" err="1"/>
              <a:t>Memproses</a:t>
            </a:r>
            <a:r>
              <a:rPr lang="en-US" dirty="0"/>
              <a:t> data </a:t>
            </a:r>
            <a:r>
              <a:rPr lang="en-US" dirty="0" err="1"/>
              <a:t>visualisasi</a:t>
            </a:r>
            <a:r>
              <a:rPr lang="en-US" dirty="0"/>
              <a:t> data tweet </a:t>
            </a:r>
            <a:r>
              <a:rPr lang="en-US" dirty="0" err="1"/>
              <a:t>menggunakan</a:t>
            </a:r>
            <a:r>
              <a:rPr lang="en-US" dirty="0"/>
              <a:t> seaborn dan matplotlib</a:t>
            </a:r>
          </a:p>
          <a:p>
            <a:r>
              <a:rPr lang="en-US" dirty="0" err="1"/>
              <a:t>Menggambarkan</a:t>
            </a:r>
            <a:r>
              <a:rPr lang="en-US" dirty="0"/>
              <a:t> kata-kata yang </a:t>
            </a:r>
            <a:r>
              <a:rPr lang="en-US" dirty="0" err="1"/>
              <a:t>sering</a:t>
            </a:r>
            <a:r>
              <a:rPr lang="en-US" dirty="0"/>
              <a:t> </a:t>
            </a:r>
            <a:r>
              <a:rPr lang="en-US" dirty="0" err="1"/>
              <a:t>muncul</a:t>
            </a:r>
            <a:r>
              <a:rPr lang="en-US" dirty="0"/>
              <a:t> pada twitter </a:t>
            </a:r>
            <a:r>
              <a:rPr lang="en-US" dirty="0" err="1"/>
              <a:t>menggunakan</a:t>
            </a:r>
            <a:r>
              <a:rPr lang="en-US" dirty="0"/>
              <a:t> </a:t>
            </a:r>
            <a:r>
              <a:rPr lang="en-US" dirty="0" err="1"/>
              <a:t>wordcloud</a:t>
            </a:r>
            <a:endParaRPr lang="en-US" dirty="0"/>
          </a:p>
          <a:p>
            <a:r>
              <a:rPr lang="en-US" dirty="0" err="1"/>
              <a:t>Membuat</a:t>
            </a:r>
            <a:r>
              <a:rPr lang="en-US" dirty="0"/>
              <a:t> API </a:t>
            </a:r>
            <a:r>
              <a:rPr lang="en-US" dirty="0" err="1"/>
              <a:t>dengan</a:t>
            </a:r>
            <a:r>
              <a:rPr lang="en-US" dirty="0"/>
              <a:t> Flask dan Swagger UI dan </a:t>
            </a:r>
            <a:r>
              <a:rPr lang="en-US" dirty="0" err="1"/>
              <a:t>memasukan</a:t>
            </a:r>
            <a:r>
              <a:rPr lang="en-US" dirty="0"/>
              <a:t> </a:t>
            </a:r>
            <a:r>
              <a:rPr lang="en-US" dirty="0" err="1"/>
              <a:t>hasil</a:t>
            </a:r>
            <a:r>
              <a:rPr lang="en-US" dirty="0"/>
              <a:t> </a:t>
            </a:r>
            <a:r>
              <a:rPr lang="en-US" dirty="0" err="1"/>
              <a:t>koding</a:t>
            </a:r>
            <a:r>
              <a:rPr lang="en-US" dirty="0"/>
              <a:t> cleansing data </a:t>
            </a:r>
            <a:r>
              <a:rPr lang="en-US" dirty="0" err="1"/>
              <a:t>ke</a:t>
            </a:r>
            <a:r>
              <a:rPr lang="en-US" dirty="0"/>
              <a:t> flask</a:t>
            </a:r>
          </a:p>
          <a:p>
            <a:r>
              <a:rPr lang="en-US" dirty="0" err="1"/>
              <a:t>Menyimpan</a:t>
            </a:r>
            <a:r>
              <a:rPr lang="en-US" dirty="0"/>
              <a:t> database </a:t>
            </a:r>
            <a:r>
              <a:rPr lang="en-US" dirty="0" err="1"/>
              <a:t>dalam</a:t>
            </a:r>
            <a:r>
              <a:rPr lang="en-US" dirty="0"/>
              <a:t> </a:t>
            </a:r>
            <a:r>
              <a:rPr lang="en-US" dirty="0" err="1"/>
              <a:t>bentuk</a:t>
            </a:r>
            <a:r>
              <a:rPr lang="en-US" dirty="0"/>
              <a:t> SQLite3 &amp; </a:t>
            </a:r>
            <a:r>
              <a:rPr lang="en-US" dirty="0" err="1"/>
              <a:t>DBeaver</a:t>
            </a:r>
            <a:endParaRPr lang="en-US" dirty="0"/>
          </a:p>
          <a:p>
            <a:r>
              <a:rPr lang="en-US" dirty="0" err="1"/>
              <a:t>Menggunakan</a:t>
            </a:r>
            <a:r>
              <a:rPr lang="en-US" dirty="0"/>
              <a:t> Git dan </a:t>
            </a:r>
            <a:r>
              <a:rPr lang="en-US" dirty="0" err="1"/>
              <a:t>Github</a:t>
            </a:r>
            <a:r>
              <a:rPr lang="en-US" dirty="0"/>
              <a:t> </a:t>
            </a:r>
            <a:r>
              <a:rPr lang="en-US" dirty="0" err="1"/>
              <a:t>untuk</a:t>
            </a:r>
            <a:r>
              <a:rPr lang="en-US" dirty="0"/>
              <a:t> </a:t>
            </a:r>
            <a:r>
              <a:rPr lang="en-US" dirty="0" err="1"/>
              <a:t>kolaborasi</a:t>
            </a:r>
            <a:endParaRPr lang="en-US" dirty="0"/>
          </a:p>
          <a:p>
            <a:endParaRPr lang="en-US" dirty="0"/>
          </a:p>
          <a:p>
            <a:endParaRPr lang="en-US" dirty="0"/>
          </a:p>
          <a:p>
            <a:endParaRPr lang="en-US" dirty="0"/>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err="1"/>
              <a:t>Metode</a:t>
            </a:r>
            <a:r>
              <a:rPr lang="en-US" dirty="0"/>
              <a:t> &amp; </a:t>
            </a:r>
            <a:r>
              <a:rPr lang="en-US" dirty="0" err="1"/>
              <a:t>Penelitian</a:t>
            </a:r>
            <a:endParaRPr lang="en-US"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80644" y="261874"/>
            <a:ext cx="10515600" cy="676656"/>
          </a:xfrm>
        </p:spPr>
        <p:txBody>
          <a:bodyPr/>
          <a:lstStyle/>
          <a:p>
            <a:r>
              <a:rPr lang="en-US" sz="4800" dirty="0">
                <a:latin typeface="Sagona Book" panose="020F0502020204030204" pitchFamily="34" charset="0"/>
                <a:cs typeface="Sagona Book" panose="020F0502020204030204" pitchFamily="34" charset="0"/>
              </a:rPr>
              <a:t>HASIL &amp; KESIMPULAN</a:t>
            </a:r>
            <a:endParaRPr lang="en-US" dirty="0"/>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Hasil</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2" name="Title 3">
            <a:extLst>
              <a:ext uri="{FF2B5EF4-FFF2-40B4-BE49-F238E27FC236}">
                <a16:creationId xmlns:a16="http://schemas.microsoft.com/office/drawing/2014/main" id="{00263F47-A3EC-1FD2-E95E-158E2FA56B3F}"/>
              </a:ext>
            </a:extLst>
          </p:cNvPr>
          <p:cNvSpPr txBox="1">
            <a:spLocks/>
          </p:cNvSpPr>
          <p:nvPr/>
        </p:nvSpPr>
        <p:spPr>
          <a:xfrm>
            <a:off x="689356" y="841248"/>
            <a:ext cx="10367772"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1600" dirty="0">
                <a:latin typeface="Sagona Book" panose="020F0502020204030204" pitchFamily="34" charset="0"/>
                <a:cs typeface="Sagona Book" panose="020F0502020204030204" pitchFamily="34" charset="0"/>
              </a:rPr>
              <a:t>1.1 HASIL</a:t>
            </a:r>
          </a:p>
          <a:p>
            <a:r>
              <a:rPr lang="en-US" sz="1600" dirty="0" err="1">
                <a:latin typeface="Sagona Book" panose="020F0502020204030204" pitchFamily="34" charset="0"/>
              </a:rPr>
              <a:t>Jenis</a:t>
            </a:r>
            <a:r>
              <a:rPr lang="en-US" sz="1600" dirty="0">
                <a:latin typeface="Sagona Book" panose="020F0502020204030204" pitchFamily="34" charset="0"/>
              </a:rPr>
              <a:t> </a:t>
            </a:r>
            <a:r>
              <a:rPr lang="en-US" sz="1600" dirty="0" err="1">
                <a:latin typeface="Sagona Book" panose="020F0502020204030204" pitchFamily="34" charset="0"/>
              </a:rPr>
              <a:t>hatespeech</a:t>
            </a:r>
            <a:r>
              <a:rPr lang="en-US" sz="1600" dirty="0">
                <a:latin typeface="Sagona Book" panose="020F0502020204030204" pitchFamily="34" charset="0"/>
              </a:rPr>
              <a:t> </a:t>
            </a:r>
            <a:r>
              <a:rPr lang="en-US" sz="1600" dirty="0" err="1">
                <a:latin typeface="Sagona Book" panose="020F0502020204030204" pitchFamily="34" charset="0"/>
              </a:rPr>
              <a:t>kategori</a:t>
            </a:r>
            <a:r>
              <a:rPr lang="en-US" sz="1600" dirty="0">
                <a:latin typeface="Sagona Book" panose="020F0502020204030204" pitchFamily="34" charset="0"/>
              </a:rPr>
              <a:t> dan </a:t>
            </a:r>
            <a:r>
              <a:rPr lang="en-US" sz="1600" dirty="0" err="1">
                <a:latin typeface="Sagona Book" panose="020F0502020204030204" pitchFamily="34" charset="0"/>
              </a:rPr>
              <a:t>jumlah</a:t>
            </a:r>
            <a:r>
              <a:rPr lang="en-US" sz="1600" dirty="0">
                <a:latin typeface="Sagona Book" panose="020F0502020204030204" pitchFamily="34" charset="0"/>
              </a:rPr>
              <a:t> </a:t>
            </a:r>
            <a:r>
              <a:rPr lang="en-US" sz="1600" dirty="0" err="1">
                <a:latin typeface="Sagona Book" panose="020F0502020204030204" pitchFamily="34" charset="0"/>
              </a:rPr>
              <a:t>nya</a:t>
            </a:r>
            <a:r>
              <a:rPr lang="en-US" sz="1600" dirty="0">
                <a:latin typeface="Sagona Book" panose="020F0502020204030204" pitchFamily="34" charset="0"/>
              </a:rPr>
              <a:t> </a:t>
            </a:r>
            <a:r>
              <a:rPr lang="en-US" sz="1600" dirty="0" err="1">
                <a:latin typeface="Sagona Book" panose="020F0502020204030204" pitchFamily="34" charset="0"/>
              </a:rPr>
              <a:t>dapat</a:t>
            </a:r>
            <a:r>
              <a:rPr lang="en-US" sz="1600" dirty="0">
                <a:latin typeface="Sagona Book" panose="020F0502020204030204" pitchFamily="34" charset="0"/>
              </a:rPr>
              <a:t> di </a:t>
            </a:r>
            <a:r>
              <a:rPr lang="en-US" sz="1600" dirty="0" err="1">
                <a:latin typeface="Sagona Book" panose="020F0502020204030204" pitchFamily="34" charset="0"/>
              </a:rPr>
              <a:t>lihat</a:t>
            </a:r>
            <a:r>
              <a:rPr lang="en-US" sz="1600" dirty="0">
                <a:latin typeface="Sagona Book" panose="020F0502020204030204" pitchFamily="34" charset="0"/>
              </a:rPr>
              <a:t> </a:t>
            </a:r>
            <a:r>
              <a:rPr lang="en-US" sz="1600" dirty="0" err="1">
                <a:latin typeface="Sagona Book" panose="020F0502020204030204" pitchFamily="34" charset="0"/>
              </a:rPr>
              <a:t>sebagai</a:t>
            </a:r>
            <a:r>
              <a:rPr lang="en-US" sz="1600" dirty="0">
                <a:latin typeface="Sagona Book" panose="020F0502020204030204" pitchFamily="34" charset="0"/>
              </a:rPr>
              <a:t> </a:t>
            </a:r>
            <a:r>
              <a:rPr lang="en-US" sz="1600" dirty="0" err="1">
                <a:latin typeface="Sagona Book" panose="020F0502020204030204" pitchFamily="34" charset="0"/>
              </a:rPr>
              <a:t>berikut</a:t>
            </a:r>
            <a:r>
              <a:rPr lang="en-US" sz="1600" dirty="0">
                <a:latin typeface="Sagona Book" panose="020F0502020204030204" pitchFamily="34" charset="0"/>
              </a:rPr>
              <a:t> </a:t>
            </a:r>
            <a:endParaRPr lang="en-US" sz="1600" dirty="0"/>
          </a:p>
        </p:txBody>
      </p:sp>
      <p:pic>
        <p:nvPicPr>
          <p:cNvPr id="5" name="Picture 4">
            <a:extLst>
              <a:ext uri="{FF2B5EF4-FFF2-40B4-BE49-F238E27FC236}">
                <a16:creationId xmlns:a16="http://schemas.microsoft.com/office/drawing/2014/main" id="{463A5C3D-CCED-945B-5701-50756E19A129}"/>
              </a:ext>
            </a:extLst>
          </p:cNvPr>
          <p:cNvPicPr>
            <a:picLocks noChangeAspect="1"/>
          </p:cNvPicPr>
          <p:nvPr/>
        </p:nvPicPr>
        <p:blipFill>
          <a:blip r:embed="rId2"/>
          <a:stretch>
            <a:fillRect/>
          </a:stretch>
        </p:blipFill>
        <p:spPr>
          <a:xfrm>
            <a:off x="689356" y="1429004"/>
            <a:ext cx="4465658" cy="1999996"/>
          </a:xfrm>
          <a:prstGeom prst="rect">
            <a:avLst/>
          </a:prstGeom>
        </p:spPr>
      </p:pic>
      <p:pic>
        <p:nvPicPr>
          <p:cNvPr id="13" name="Picture 12">
            <a:extLst>
              <a:ext uri="{FF2B5EF4-FFF2-40B4-BE49-F238E27FC236}">
                <a16:creationId xmlns:a16="http://schemas.microsoft.com/office/drawing/2014/main" id="{15A6E213-B169-8640-4905-3788361EB372}"/>
              </a:ext>
            </a:extLst>
          </p:cNvPr>
          <p:cNvPicPr>
            <a:picLocks noChangeAspect="1"/>
          </p:cNvPicPr>
          <p:nvPr/>
        </p:nvPicPr>
        <p:blipFill>
          <a:blip r:embed="rId3"/>
          <a:stretch>
            <a:fillRect/>
          </a:stretch>
        </p:blipFill>
        <p:spPr>
          <a:xfrm>
            <a:off x="689356" y="3517901"/>
            <a:ext cx="10406888" cy="2628900"/>
          </a:xfrm>
          <a:prstGeom prst="rect">
            <a:avLst/>
          </a:prstGeom>
        </p:spPr>
      </p:pic>
    </p:spTree>
    <p:extLst>
      <p:ext uri="{BB962C8B-B14F-4D97-AF65-F5344CB8AC3E}">
        <p14:creationId xmlns:p14="http://schemas.microsoft.com/office/powerpoint/2010/main" val="413637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HASIL &amp; KESIMPULAN</a:t>
            </a:r>
            <a:endParaRPr lang="en-US" dirty="0"/>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Hasil</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6" name="Content Placeholder 17">
            <a:extLst>
              <a:ext uri="{FF2B5EF4-FFF2-40B4-BE49-F238E27FC236}">
                <a16:creationId xmlns:a16="http://schemas.microsoft.com/office/drawing/2014/main" id="{19766F79-6C31-AFF6-2EF8-1114CF828368}"/>
              </a:ext>
            </a:extLst>
          </p:cNvPr>
          <p:cNvPicPr>
            <a:picLocks noChangeAspect="1"/>
          </p:cNvPicPr>
          <p:nvPr/>
        </p:nvPicPr>
        <p:blipFill>
          <a:blip r:embed="rId2"/>
          <a:stretch>
            <a:fillRect/>
          </a:stretch>
        </p:blipFill>
        <p:spPr>
          <a:xfrm>
            <a:off x="823947" y="2327135"/>
            <a:ext cx="4764053" cy="3318777"/>
          </a:xfrm>
          <a:prstGeom prst="rect">
            <a:avLst/>
          </a:prstGeom>
        </p:spPr>
      </p:pic>
      <p:sp>
        <p:nvSpPr>
          <p:cNvPr id="10" name="TextBox 9">
            <a:extLst>
              <a:ext uri="{FF2B5EF4-FFF2-40B4-BE49-F238E27FC236}">
                <a16:creationId xmlns:a16="http://schemas.microsoft.com/office/drawing/2014/main" id="{70DCCF67-A1E7-8C87-7B70-7762BA882705}"/>
              </a:ext>
            </a:extLst>
          </p:cNvPr>
          <p:cNvSpPr txBox="1"/>
          <p:nvPr/>
        </p:nvSpPr>
        <p:spPr>
          <a:xfrm>
            <a:off x="681226" y="1333659"/>
            <a:ext cx="7726173" cy="923330"/>
          </a:xfrm>
          <a:prstGeom prst="rect">
            <a:avLst/>
          </a:prstGeom>
          <a:noFill/>
        </p:spPr>
        <p:txBody>
          <a:bodyPr wrap="square">
            <a:spAutoFit/>
          </a:bodyPr>
          <a:lstStyle/>
          <a:p>
            <a:r>
              <a:rPr lang="en-US" b="1" dirty="0" err="1"/>
              <a:t>Perbandingan</a:t>
            </a:r>
            <a:r>
              <a:rPr lang="en-US" b="1" dirty="0"/>
              <a:t> data hate speech vs abusive out of all </a:t>
            </a:r>
            <a:r>
              <a:rPr lang="en-US" b="1" dirty="0" err="1"/>
              <a:t>jenis</a:t>
            </a:r>
            <a:r>
              <a:rPr lang="en-US" b="1" dirty="0"/>
              <a:t> </a:t>
            </a:r>
            <a:r>
              <a:rPr lang="en-US" b="1" dirty="0" err="1"/>
              <a:t>kategori</a:t>
            </a:r>
            <a:r>
              <a:rPr lang="en-US" b="1" dirty="0"/>
              <a:t> </a:t>
            </a:r>
            <a:r>
              <a:rPr lang="en-US" b="1" dirty="0" err="1"/>
              <a:t>dimana</a:t>
            </a:r>
            <a:r>
              <a:rPr lang="en-US" b="1" dirty="0"/>
              <a:t> </a:t>
            </a:r>
            <a:r>
              <a:rPr lang="en-US" b="1" dirty="0" err="1"/>
              <a:t>jumlah</a:t>
            </a:r>
            <a:r>
              <a:rPr lang="en-US" b="1" dirty="0"/>
              <a:t> kata </a:t>
            </a:r>
            <a:r>
              <a:rPr lang="en-US" b="1" dirty="0" err="1"/>
              <a:t>positif</a:t>
            </a:r>
            <a:r>
              <a:rPr lang="en-US" b="1" dirty="0"/>
              <a:t> or non toxic (5780) </a:t>
            </a:r>
            <a:r>
              <a:rPr lang="en-US" b="1" dirty="0" err="1"/>
              <a:t>dalam</a:t>
            </a:r>
            <a:r>
              <a:rPr lang="en-US" b="1" dirty="0"/>
              <a:t> </a:t>
            </a:r>
            <a:r>
              <a:rPr lang="en-US" b="1" dirty="0" err="1"/>
              <a:t>satu</a:t>
            </a:r>
            <a:r>
              <a:rPr lang="en-US" b="1" dirty="0"/>
              <a:t> </a:t>
            </a:r>
            <a:r>
              <a:rPr lang="en-US" b="1" dirty="0" err="1"/>
              <a:t>kalimat</a:t>
            </a:r>
            <a:r>
              <a:rPr lang="en-US" b="1" dirty="0"/>
              <a:t> </a:t>
            </a:r>
            <a:r>
              <a:rPr lang="en-US" b="1" dirty="0" err="1"/>
              <a:t>sedikit</a:t>
            </a:r>
            <a:r>
              <a:rPr lang="en-US" b="1" dirty="0"/>
              <a:t> </a:t>
            </a:r>
            <a:r>
              <a:rPr lang="en-US" b="1" dirty="0" err="1"/>
              <a:t>lebih</a:t>
            </a:r>
            <a:r>
              <a:rPr lang="en-US" b="1" dirty="0"/>
              <a:t> </a:t>
            </a:r>
            <a:r>
              <a:rPr lang="en-US" b="1" dirty="0" err="1"/>
              <a:t>banyak</a:t>
            </a:r>
            <a:r>
              <a:rPr lang="en-US" b="1" dirty="0"/>
              <a:t> di </a:t>
            </a:r>
            <a:r>
              <a:rPr lang="en-US" b="1" dirty="0" err="1"/>
              <a:t>susul</a:t>
            </a:r>
            <a:r>
              <a:rPr lang="en-US" b="1" dirty="0"/>
              <a:t> oleh hate speech (5501) dan kata abusive (4992)</a:t>
            </a:r>
            <a:endParaRPr lang="en-PH" b="1" dirty="0"/>
          </a:p>
        </p:txBody>
      </p:sp>
    </p:spTree>
    <p:extLst>
      <p:ext uri="{BB962C8B-B14F-4D97-AF65-F5344CB8AC3E}">
        <p14:creationId xmlns:p14="http://schemas.microsoft.com/office/powerpoint/2010/main" val="127479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75564" y="336297"/>
            <a:ext cx="10515600" cy="676656"/>
          </a:xfrm>
        </p:spPr>
        <p:txBody>
          <a:bodyPr/>
          <a:lstStyle/>
          <a:p>
            <a:r>
              <a:rPr lang="en-US" sz="4800" dirty="0">
                <a:latin typeface="Sagona Book" panose="020F0502020204030204" pitchFamily="34" charset="0"/>
                <a:cs typeface="Sagona Book" panose="020F0502020204030204" pitchFamily="34" charset="0"/>
              </a:rPr>
              <a:t>HASIL &amp; KESIMPULAN</a:t>
            </a:r>
            <a:endParaRPr lang="en-US" dirty="0"/>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Hasil</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14" name="TextBox 13">
            <a:extLst>
              <a:ext uri="{FF2B5EF4-FFF2-40B4-BE49-F238E27FC236}">
                <a16:creationId xmlns:a16="http://schemas.microsoft.com/office/drawing/2014/main" id="{54ADC763-4B85-1F24-7CBD-96D1F5908F26}"/>
              </a:ext>
            </a:extLst>
          </p:cNvPr>
          <p:cNvSpPr txBox="1"/>
          <p:nvPr/>
        </p:nvSpPr>
        <p:spPr>
          <a:xfrm>
            <a:off x="711201" y="1196077"/>
            <a:ext cx="6115050" cy="369332"/>
          </a:xfrm>
          <a:prstGeom prst="rect">
            <a:avLst/>
          </a:prstGeom>
          <a:noFill/>
        </p:spPr>
        <p:txBody>
          <a:bodyPr wrap="square">
            <a:spAutoFit/>
          </a:bodyPr>
          <a:lstStyle/>
          <a:p>
            <a:r>
              <a:rPr lang="en-US" b="1" dirty="0" err="1"/>
              <a:t>Contoh</a:t>
            </a:r>
            <a:r>
              <a:rPr lang="en-US" b="1" dirty="0"/>
              <a:t> </a:t>
            </a:r>
            <a:r>
              <a:rPr lang="en-US" b="1" dirty="0" err="1"/>
              <a:t>hasil</a:t>
            </a:r>
            <a:r>
              <a:rPr lang="en-US" b="1" dirty="0"/>
              <a:t> cleansing kata abusive </a:t>
            </a:r>
            <a:r>
              <a:rPr lang="en-US" b="1" dirty="0" err="1"/>
              <a:t>hasil</a:t>
            </a:r>
            <a:r>
              <a:rPr lang="en-US" b="1" dirty="0"/>
              <a:t> </a:t>
            </a:r>
            <a:r>
              <a:rPr lang="en-US" b="1" dirty="0" err="1"/>
              <a:t>dapat</a:t>
            </a:r>
            <a:r>
              <a:rPr lang="en-US" b="1" dirty="0"/>
              <a:t> di </a:t>
            </a:r>
            <a:r>
              <a:rPr lang="en-US" b="1" dirty="0" err="1"/>
              <a:t>lihat</a:t>
            </a:r>
            <a:r>
              <a:rPr lang="en-US" b="1" dirty="0"/>
              <a:t> di </a:t>
            </a:r>
            <a:r>
              <a:rPr lang="en-US" b="1" dirty="0" err="1"/>
              <a:t>clean_text</a:t>
            </a:r>
            <a:endParaRPr lang="en-PH" dirty="0"/>
          </a:p>
        </p:txBody>
      </p:sp>
      <p:pic>
        <p:nvPicPr>
          <p:cNvPr id="16" name="Picture 15">
            <a:extLst>
              <a:ext uri="{FF2B5EF4-FFF2-40B4-BE49-F238E27FC236}">
                <a16:creationId xmlns:a16="http://schemas.microsoft.com/office/drawing/2014/main" id="{A6E355A9-46FC-6202-5410-E10174F99D61}"/>
              </a:ext>
            </a:extLst>
          </p:cNvPr>
          <p:cNvPicPr>
            <a:picLocks noChangeAspect="1"/>
          </p:cNvPicPr>
          <p:nvPr/>
        </p:nvPicPr>
        <p:blipFill>
          <a:blip r:embed="rId2"/>
          <a:stretch>
            <a:fillRect/>
          </a:stretch>
        </p:blipFill>
        <p:spPr>
          <a:xfrm>
            <a:off x="711201" y="1668266"/>
            <a:ext cx="8762999" cy="4549064"/>
          </a:xfrm>
          <a:prstGeom prst="rect">
            <a:avLst/>
          </a:prstGeom>
        </p:spPr>
      </p:pic>
    </p:spTree>
    <p:extLst>
      <p:ext uri="{BB962C8B-B14F-4D97-AF65-F5344CB8AC3E}">
        <p14:creationId xmlns:p14="http://schemas.microsoft.com/office/powerpoint/2010/main" val="169908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75564" y="336297"/>
            <a:ext cx="10515600" cy="676656"/>
          </a:xfrm>
        </p:spPr>
        <p:txBody>
          <a:bodyPr/>
          <a:lstStyle/>
          <a:p>
            <a:r>
              <a:rPr lang="en-US" sz="4800" dirty="0">
                <a:latin typeface="Sagona Book" panose="020F0502020204030204" pitchFamily="34" charset="0"/>
                <a:cs typeface="Sagona Book" panose="020F0502020204030204" pitchFamily="34" charset="0"/>
              </a:rPr>
              <a:t>HASIL &amp; KESIMPULAN</a:t>
            </a:r>
            <a:endParaRPr lang="en-US" dirty="0"/>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Hasil</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14" name="TextBox 13">
            <a:extLst>
              <a:ext uri="{FF2B5EF4-FFF2-40B4-BE49-F238E27FC236}">
                <a16:creationId xmlns:a16="http://schemas.microsoft.com/office/drawing/2014/main" id="{54ADC763-4B85-1F24-7CBD-96D1F5908F26}"/>
              </a:ext>
            </a:extLst>
          </p:cNvPr>
          <p:cNvSpPr txBox="1"/>
          <p:nvPr/>
        </p:nvSpPr>
        <p:spPr>
          <a:xfrm>
            <a:off x="711200" y="1196077"/>
            <a:ext cx="8394700" cy="646331"/>
          </a:xfrm>
          <a:prstGeom prst="rect">
            <a:avLst/>
          </a:prstGeom>
          <a:noFill/>
        </p:spPr>
        <p:txBody>
          <a:bodyPr wrap="square">
            <a:spAutoFit/>
          </a:bodyPr>
          <a:lstStyle/>
          <a:p>
            <a:r>
              <a:rPr lang="en-US" b="1" dirty="0" err="1"/>
              <a:t>Contoh</a:t>
            </a:r>
            <a:r>
              <a:rPr lang="en-US" b="1" dirty="0"/>
              <a:t> </a:t>
            </a:r>
            <a:r>
              <a:rPr lang="en-US" b="1" dirty="0" err="1"/>
              <a:t>hasil</a:t>
            </a:r>
            <a:r>
              <a:rPr lang="en-US" b="1" dirty="0"/>
              <a:t> raw text vs clean text kata abusive </a:t>
            </a:r>
            <a:r>
              <a:rPr lang="en-US" b="1" dirty="0" err="1"/>
              <a:t>dapat</a:t>
            </a:r>
            <a:r>
              <a:rPr lang="en-US" b="1" dirty="0"/>
              <a:t> di </a:t>
            </a:r>
            <a:r>
              <a:rPr lang="en-US" b="1" dirty="0" err="1"/>
              <a:t>lihat</a:t>
            </a:r>
            <a:r>
              <a:rPr lang="en-US" b="1" dirty="0"/>
              <a:t> </a:t>
            </a:r>
            <a:r>
              <a:rPr lang="en-US" b="1" dirty="0" err="1"/>
              <a:t>dengan</a:t>
            </a:r>
            <a:r>
              <a:rPr lang="en-US" b="1" dirty="0"/>
              <a:t> di </a:t>
            </a:r>
            <a:r>
              <a:rPr lang="en-US" b="1" dirty="0" err="1"/>
              <a:t>sesor</a:t>
            </a:r>
            <a:r>
              <a:rPr lang="en-US" b="1" dirty="0"/>
              <a:t> </a:t>
            </a:r>
            <a:r>
              <a:rPr lang="en-US" b="1" dirty="0" err="1"/>
              <a:t>karakter</a:t>
            </a:r>
            <a:r>
              <a:rPr lang="en-US" b="1" dirty="0"/>
              <a:t> </a:t>
            </a:r>
            <a:r>
              <a:rPr lang="en-PH" dirty="0">
                <a:solidFill>
                  <a:srgbClr val="CE9178"/>
                </a:solidFill>
                <a:latin typeface="Consolas" panose="020B0609020204030204" pitchFamily="49" charset="0"/>
              </a:rPr>
              <a:t>‘</a:t>
            </a:r>
            <a:r>
              <a:rPr lang="en-PH" b="0" dirty="0">
                <a:solidFill>
                  <a:srgbClr val="CE9178"/>
                </a:solidFill>
                <a:effectLst/>
                <a:latin typeface="Consolas" panose="020B0609020204030204" pitchFamily="49" charset="0"/>
              </a:rPr>
              <a:t>*****’</a:t>
            </a:r>
            <a:endParaRPr lang="en-PH" b="0" dirty="0">
              <a:solidFill>
                <a:srgbClr val="CCCCCC"/>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ABC19CEB-F69E-2787-2CFC-A30EEDECEB52}"/>
              </a:ext>
            </a:extLst>
          </p:cNvPr>
          <p:cNvPicPr>
            <a:picLocks noChangeAspect="1"/>
          </p:cNvPicPr>
          <p:nvPr/>
        </p:nvPicPr>
        <p:blipFill>
          <a:blip r:embed="rId2"/>
          <a:stretch>
            <a:fillRect/>
          </a:stretch>
        </p:blipFill>
        <p:spPr>
          <a:xfrm>
            <a:off x="2585660" y="1583971"/>
            <a:ext cx="3588632" cy="4645602"/>
          </a:xfrm>
          <a:prstGeom prst="rect">
            <a:avLst/>
          </a:prstGeom>
        </p:spPr>
      </p:pic>
    </p:spTree>
    <p:extLst>
      <p:ext uri="{BB962C8B-B14F-4D97-AF65-F5344CB8AC3E}">
        <p14:creationId xmlns:p14="http://schemas.microsoft.com/office/powerpoint/2010/main" val="2357443809"/>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{2B97C9B2-30CC-46ED-B2BC-CACDF719C518}tf11964407_win32</Template>
  <TotalTime>298</TotalTime>
  <Words>697</Words>
  <Application>Microsoft Office PowerPoint</Application>
  <PresentationFormat>Widescreen</PresentationFormat>
  <Paragraphs>94</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Courier New</vt:lpstr>
      <vt:lpstr>Gill Sans Nova</vt:lpstr>
      <vt:lpstr>Gill Sans Nova Light</vt:lpstr>
      <vt:lpstr>Sagona Book</vt:lpstr>
      <vt:lpstr>Office Theme</vt:lpstr>
      <vt:lpstr>Data Cleansing Komentar Twitter Mengunakan Descriptive Analytics</vt:lpstr>
      <vt:lpstr>agenda</vt:lpstr>
      <vt:lpstr>PENDAHULUAN</vt:lpstr>
      <vt:lpstr>how we get there</vt:lpstr>
      <vt:lpstr>METODE &amp; PENELITIAN</vt:lpstr>
      <vt:lpstr>HASIL &amp; KESIMPULAN</vt:lpstr>
      <vt:lpstr>HASIL &amp; KESIMPULAN</vt:lpstr>
      <vt:lpstr>HASIL &amp; KESIMPULAN</vt:lpstr>
      <vt:lpstr>HASIL &amp; KESIMPULAN</vt:lpstr>
      <vt:lpstr>HASIL &amp; KESIMPULAN</vt:lpstr>
      <vt:lpstr>PowerPoint Presentation</vt:lpstr>
      <vt:lpstr>PowerPoint Presentation</vt:lpstr>
      <vt:lpstr>Bivariate Analysis</vt:lpstr>
      <vt:lpstr>KESIMPULAN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Cleansing Komentar Twitter Mengunakan Descriptive Analytics</dc:title>
  <dc:creator>Susi cen</dc:creator>
  <cp:lastModifiedBy>Susi cen</cp:lastModifiedBy>
  <cp:revision>13</cp:revision>
  <dcterms:created xsi:type="dcterms:W3CDTF">2023-06-19T12:45:02Z</dcterms:created>
  <dcterms:modified xsi:type="dcterms:W3CDTF">2023-06-23T07:46:29Z</dcterms:modified>
</cp:coreProperties>
</file>