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8" autoAdjust="0"/>
  </p:normalViewPr>
  <p:slideViewPr>
    <p:cSldViewPr>
      <p:cViewPr varScale="1">
        <p:scale>
          <a:sx n="71" d="100"/>
          <a:sy n="71" d="100"/>
        </p:scale>
        <p:origin x="-135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24922-0263-44D9-83E9-D404DC7C0206}" type="datetimeFigureOut">
              <a:rPr lang="en-US" smtClean="0"/>
              <a:t>14-Jan-24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E112F-06F6-4045-9456-449C59C66640}" type="slidenum">
              <a:rPr lang="en-US" smtClean="0"/>
              <a:t>‹#›</a:t>
            </a:fld>
            <a:endParaRPr lang="en-US"/>
          </a:p>
        </p:txBody>
      </p:sp>
    </p:spTree>
    <p:extLst>
      <p:ext uri="{BB962C8B-B14F-4D97-AF65-F5344CB8AC3E}">
        <p14:creationId xmlns:p14="http://schemas.microsoft.com/office/powerpoint/2010/main" val="390241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E112F-06F6-4045-9456-449C59C66640}" type="slidenum">
              <a:rPr lang="en-US" smtClean="0"/>
              <a:t>1</a:t>
            </a:fld>
            <a:endParaRPr lang="en-US"/>
          </a:p>
        </p:txBody>
      </p:sp>
    </p:spTree>
    <p:extLst>
      <p:ext uri="{BB962C8B-B14F-4D97-AF65-F5344CB8AC3E}">
        <p14:creationId xmlns:p14="http://schemas.microsoft.com/office/powerpoint/2010/main" val="2692501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E112F-06F6-4045-9456-449C59C66640}" type="slidenum">
              <a:rPr lang="en-US" smtClean="0"/>
              <a:t>3</a:t>
            </a:fld>
            <a:endParaRPr lang="en-US"/>
          </a:p>
        </p:txBody>
      </p:sp>
    </p:spTree>
    <p:extLst>
      <p:ext uri="{BB962C8B-B14F-4D97-AF65-F5344CB8AC3E}">
        <p14:creationId xmlns:p14="http://schemas.microsoft.com/office/powerpoint/2010/main" val="158738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E112F-06F6-4045-9456-449C59C66640}" type="slidenum">
              <a:rPr lang="en-US" smtClean="0"/>
              <a:t>11</a:t>
            </a:fld>
            <a:endParaRPr lang="en-US"/>
          </a:p>
        </p:txBody>
      </p:sp>
    </p:spTree>
    <p:extLst>
      <p:ext uri="{BB962C8B-B14F-4D97-AF65-F5344CB8AC3E}">
        <p14:creationId xmlns:p14="http://schemas.microsoft.com/office/powerpoint/2010/main" val="482793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48776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extLst>
      <p:ext uri="{BB962C8B-B14F-4D97-AF65-F5344CB8AC3E}">
        <p14:creationId xmlns:p14="http://schemas.microsoft.com/office/powerpoint/2010/main" val="400046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72035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80213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358041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extLst>
      <p:ext uri="{BB962C8B-B14F-4D97-AF65-F5344CB8AC3E}">
        <p14:creationId xmlns:p14="http://schemas.microsoft.com/office/powerpoint/2010/main" val="231397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2C6B1FF6-39B9-40F5-8B67-33C6354A3D4F}" type="slidenum">
              <a:rPr kumimoji="0" lang="en-US" smtClean="0"/>
              <a:pPr algn="ctr" eaLnBrk="1" latinLnBrk="0" hangingPunct="1"/>
              <a:t>‹#›</a:t>
            </a:fld>
            <a:endParaRPr kumimoji="0" lang="en-US" dirty="0"/>
          </a:p>
        </p:txBody>
      </p:sp>
    </p:spTree>
    <p:extLst>
      <p:ext uri="{BB962C8B-B14F-4D97-AF65-F5344CB8AC3E}">
        <p14:creationId xmlns:p14="http://schemas.microsoft.com/office/powerpoint/2010/main" val="1676894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344147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300965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2805170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14-Jan-24</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23444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9D21D778-B565-4D7E-94D7-64010A445B68}" type="datetimeFigureOut">
              <a:rPr lang="en-US" smtClean="0"/>
              <a:pPr algn="r" eaLnBrk="1" latinLnBrk="0" hangingPunct="1"/>
              <a:t>14-Jan-24</a:t>
            </a:fld>
            <a:endParaRPr lang="en-US" sz="1400" dirty="0">
              <a:solidFill>
                <a:srgbClr val="FFFFFF"/>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Tree>
    <p:extLst>
      <p:ext uri="{BB962C8B-B14F-4D97-AF65-F5344CB8AC3E}">
        <p14:creationId xmlns:p14="http://schemas.microsoft.com/office/powerpoint/2010/main" val="28012321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cloud-object-storage-cos-static-web-hosting-34portfolio.s3.jp-tok.cloud-object-storage.appdomain.cloud/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1219201"/>
            <a:ext cx="7772400" cy="1752599"/>
          </a:xfrm>
        </p:spPr>
        <p:txBody>
          <a:bodyPr/>
          <a:lstStyle/>
          <a:p>
            <a:r>
              <a:rPr lang="en-US" b="1" dirty="0" smtClean="0"/>
              <a:t>Web Hosting in IBM Cloud</a:t>
            </a:r>
            <a:endParaRPr lang="en-US" b="1" dirty="0"/>
          </a:p>
        </p:txBody>
      </p:sp>
      <p:sp>
        <p:nvSpPr>
          <p:cNvPr id="2" name="Subtitle 1"/>
          <p:cNvSpPr>
            <a:spLocks noGrp="1"/>
          </p:cNvSpPr>
          <p:nvPr>
            <p:ph type="subTitle" idx="1"/>
          </p:nvPr>
        </p:nvSpPr>
        <p:spPr>
          <a:xfrm>
            <a:off x="609600" y="3886200"/>
            <a:ext cx="7924800" cy="1752600"/>
          </a:xfrm>
        </p:spPr>
        <p:txBody>
          <a:bodyPr>
            <a:normAutofit fontScale="85000" lnSpcReduction="20000"/>
          </a:bodyPr>
          <a:lstStyle/>
          <a:p>
            <a:r>
              <a:rPr lang="en-US" dirty="0" smtClean="0">
                <a:solidFill>
                  <a:schemeClr val="tx1"/>
                </a:solidFill>
              </a:rPr>
              <a:t>Guide by : - Ms.  </a:t>
            </a:r>
            <a:r>
              <a:rPr lang="en-US" dirty="0" err="1" smtClean="0">
                <a:solidFill>
                  <a:schemeClr val="tx1"/>
                </a:solidFill>
              </a:rPr>
              <a:t>Arpita</a:t>
            </a:r>
            <a:r>
              <a:rPr lang="en-US" dirty="0" smtClean="0">
                <a:solidFill>
                  <a:schemeClr val="tx1"/>
                </a:solidFill>
              </a:rPr>
              <a:t> Roy</a:t>
            </a:r>
          </a:p>
          <a:p>
            <a:endParaRPr lang="en-US" dirty="0" smtClean="0">
              <a:solidFill>
                <a:schemeClr val="tx1"/>
              </a:solidFill>
            </a:endParaRPr>
          </a:p>
          <a:p>
            <a:r>
              <a:rPr lang="en-US" dirty="0" smtClean="0">
                <a:solidFill>
                  <a:schemeClr val="tx1"/>
                </a:solidFill>
              </a:rPr>
              <a:t>                              </a:t>
            </a:r>
          </a:p>
          <a:p>
            <a:r>
              <a:rPr lang="en-US" dirty="0" smtClean="0">
                <a:solidFill>
                  <a:schemeClr val="tx1"/>
                </a:solidFill>
              </a:rPr>
              <a:t>                                      Project by :- Susma Kumari Singh</a:t>
            </a:r>
          </a:p>
          <a:p>
            <a:endParaRPr lang="en-US" dirty="0">
              <a:solidFill>
                <a:schemeClr val="tx1"/>
              </a:solidFill>
            </a:endParaRPr>
          </a:p>
        </p:txBody>
      </p:sp>
    </p:spTree>
    <p:extLst>
      <p:ext uri="{BB962C8B-B14F-4D97-AF65-F5344CB8AC3E}">
        <p14:creationId xmlns:p14="http://schemas.microsoft.com/office/powerpoint/2010/main" val="1400369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Performance Optimization</a:t>
            </a:r>
            <a:br>
              <a:rPr lang="en-US" b="1" dirty="0" smtClean="0"/>
            </a:br>
            <a:endParaRPr lang="en-US" b="1"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Performance optimization involves enhancing the speed, responsiveness, and efficiency of systems. In short, key strategies include</a:t>
            </a:r>
            <a:r>
              <a:rPr lang="en-US" dirty="0" smtClean="0"/>
              <a:t>:</a:t>
            </a:r>
          </a:p>
          <a:p>
            <a:pPr marL="0" indent="0">
              <a:buNone/>
            </a:pPr>
            <a:endParaRPr lang="en-US" dirty="0" smtClean="0"/>
          </a:p>
          <a:p>
            <a:pPr marL="514350" indent="-514350">
              <a:buFont typeface="+mj-lt"/>
              <a:buAutoNum type="arabicPeriod"/>
            </a:pPr>
            <a:r>
              <a:rPr lang="en-US" dirty="0" smtClean="0"/>
              <a:t>Caching</a:t>
            </a:r>
          </a:p>
          <a:p>
            <a:pPr marL="514350" indent="-514350">
              <a:buFont typeface="+mj-lt"/>
              <a:buAutoNum type="arabicPeriod"/>
            </a:pPr>
            <a:r>
              <a:rPr lang="en-US" dirty="0" smtClean="0"/>
              <a:t>Content Delivery Network(CDN)</a:t>
            </a:r>
          </a:p>
          <a:p>
            <a:pPr marL="514350" indent="-514350">
              <a:buFont typeface="+mj-lt"/>
              <a:buAutoNum type="arabicPeriod"/>
            </a:pPr>
            <a:r>
              <a:rPr lang="en-US" dirty="0" smtClean="0"/>
              <a:t>Optimized Images</a:t>
            </a:r>
          </a:p>
          <a:p>
            <a:pPr marL="514350" indent="-514350">
              <a:buFont typeface="+mj-lt"/>
              <a:buAutoNum type="arabicPeriod"/>
            </a:pPr>
            <a:r>
              <a:rPr lang="en-US" dirty="0" err="1" smtClean="0"/>
              <a:t>Minification</a:t>
            </a:r>
            <a:r>
              <a:rPr lang="en-US" dirty="0" smtClean="0"/>
              <a:t> and compression</a:t>
            </a:r>
          </a:p>
          <a:p>
            <a:pPr marL="514350" indent="-514350">
              <a:buFont typeface="+mj-lt"/>
              <a:buAutoNum type="arabicPeriod"/>
            </a:pPr>
            <a:r>
              <a:rPr lang="en-US" dirty="0" smtClean="0"/>
              <a:t>Browser caching</a:t>
            </a:r>
          </a:p>
          <a:p>
            <a:pPr marL="514350" indent="-514350">
              <a:buFont typeface="+mj-lt"/>
              <a:buAutoNum type="arabicPeriod"/>
            </a:pPr>
            <a:r>
              <a:rPr lang="en-US" dirty="0" smtClean="0"/>
              <a:t>Database Optimization</a:t>
            </a:r>
          </a:p>
          <a:p>
            <a:pPr marL="514350" indent="-514350">
              <a:buFont typeface="+mj-lt"/>
              <a:buAutoNum type="arabicPeriod"/>
            </a:pPr>
            <a:r>
              <a:rPr lang="en-US" dirty="0" smtClean="0"/>
              <a:t>Load Balancing</a:t>
            </a:r>
          </a:p>
          <a:p>
            <a:pPr marL="514350" indent="-514350">
              <a:buFont typeface="+mj-lt"/>
              <a:buAutoNum type="arabicPeriod"/>
            </a:pPr>
            <a:r>
              <a:rPr lang="en-US" dirty="0" smtClean="0"/>
              <a:t>Content Optimization</a:t>
            </a:r>
          </a:p>
          <a:p>
            <a:pPr marL="514350" indent="-514350">
              <a:buFont typeface="+mj-lt"/>
              <a:buAutoNum type="arabicPeriod"/>
            </a:pPr>
            <a:r>
              <a:rPr lang="en-US" dirty="0" smtClean="0"/>
              <a:t>Code splitting</a:t>
            </a:r>
          </a:p>
          <a:p>
            <a:pPr marL="514350" indent="-514350">
              <a:buFont typeface="+mj-lt"/>
              <a:buAutoNum type="arabicPeriod"/>
            </a:pPr>
            <a:r>
              <a:rPr lang="en-US" dirty="0" smtClean="0"/>
              <a:t>Responsive design</a:t>
            </a:r>
          </a:p>
          <a:p>
            <a:pPr marL="514350" indent="-514350">
              <a:buFont typeface="+mj-lt"/>
              <a:buAutoNum type="arabicPeriod"/>
            </a:pPr>
            <a:r>
              <a:rPr lang="en-US" dirty="0" smtClean="0"/>
              <a:t>Resource Concatenation</a:t>
            </a:r>
          </a:p>
          <a:p>
            <a:pPr marL="514350" indent="-514350">
              <a:buFont typeface="+mj-lt"/>
              <a:buAutoNum type="arabicPeriod"/>
            </a:pPr>
            <a:r>
              <a:rPr lang="en-US" dirty="0" smtClean="0"/>
              <a:t>Server Response Time</a:t>
            </a:r>
            <a:endParaRPr lang="en-US" dirty="0"/>
          </a:p>
        </p:txBody>
      </p:sp>
    </p:spTree>
    <p:extLst>
      <p:ext uri="{BB962C8B-B14F-4D97-AF65-F5344CB8AC3E}">
        <p14:creationId xmlns:p14="http://schemas.microsoft.com/office/powerpoint/2010/main" val="1552578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Result</a:t>
            </a:r>
            <a:br>
              <a:rPr lang="en-US" b="1" dirty="0" smtClean="0"/>
            </a:br>
            <a:endParaRPr lang="en-US" b="1" dirty="0"/>
          </a:p>
        </p:txBody>
      </p:sp>
      <p:pic>
        <p:nvPicPr>
          <p:cNvPr id="7" name="Content Placeholder 6"/>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762000" y="1600200"/>
            <a:ext cx="3733800" cy="4572000"/>
          </a:xfrm>
        </p:spPr>
      </p:pic>
      <p:sp>
        <p:nvSpPr>
          <p:cNvPr id="4" name="Content Placeholder 3"/>
          <p:cNvSpPr>
            <a:spLocks noGrp="1"/>
          </p:cNvSpPr>
          <p:nvPr>
            <p:ph sz="half" idx="2"/>
          </p:nvPr>
        </p:nvSpPr>
        <p:spPr/>
        <p:txBody>
          <a:bodyPr>
            <a:normAutofit/>
          </a:bodyPr>
          <a:lstStyle/>
          <a:p>
            <a:r>
              <a:rPr lang="en-US" sz="1800" dirty="0" smtClean="0">
                <a:hlinkClick r:id="rId4"/>
              </a:rPr>
              <a:t>https://cloud-object-storage-cos-static-web-hosting-34portfolio.s3.jp-tok.cloud-object-storage.appdomain.cloud/index.html</a:t>
            </a:r>
            <a:endParaRPr lang="en-US" sz="1800" dirty="0" smtClean="0"/>
          </a:p>
          <a:p>
            <a:pPr marL="0" indent="0">
              <a:buNone/>
            </a:pPr>
            <a:endParaRPr lang="en-US" sz="1800" dirty="0"/>
          </a:p>
        </p:txBody>
      </p:sp>
    </p:spTree>
    <p:extLst>
      <p:ext uri="{BB962C8B-B14F-4D97-AF65-F5344CB8AC3E}">
        <p14:creationId xmlns:p14="http://schemas.microsoft.com/office/powerpoint/2010/main" val="2776370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0362"/>
          </a:xfrm>
        </p:spPr>
        <p:txBody>
          <a:bodyPr/>
          <a:lstStyle/>
          <a:p>
            <a:r>
              <a:rPr lang="en-US" b="1" dirty="0" smtClean="0"/>
              <a:t>THANK YOU</a:t>
            </a:r>
            <a:endParaRPr lang="en-US" b="1" dirty="0"/>
          </a:p>
        </p:txBody>
      </p:sp>
    </p:spTree>
    <p:extLst>
      <p:ext uri="{BB962C8B-B14F-4D97-AF65-F5344CB8AC3E}">
        <p14:creationId xmlns:p14="http://schemas.microsoft.com/office/powerpoint/2010/main" val="2437258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sz="1800" dirty="0" smtClean="0"/>
              <a:t>Introduction to Web Hosting</a:t>
            </a:r>
          </a:p>
          <a:p>
            <a:r>
              <a:rPr lang="en-US" sz="1800" dirty="0" smtClean="0"/>
              <a:t>What is IBM Cloud?</a:t>
            </a:r>
          </a:p>
          <a:p>
            <a:r>
              <a:rPr lang="en-US" sz="1800" dirty="0" smtClean="0"/>
              <a:t>IBM Cloud Hosting Services</a:t>
            </a:r>
          </a:p>
          <a:p>
            <a:r>
              <a:rPr lang="en-US" sz="1800" dirty="0" smtClean="0"/>
              <a:t>Advantages of Web Hosting in IBM Cloud</a:t>
            </a:r>
          </a:p>
          <a:p>
            <a:r>
              <a:rPr lang="en-US" sz="1800" dirty="0" smtClean="0"/>
              <a:t>Getting Started with IBM Cloud Hosting</a:t>
            </a:r>
          </a:p>
          <a:p>
            <a:r>
              <a:rPr lang="en-US" sz="1800" dirty="0" smtClean="0"/>
              <a:t>Choosing the Right Hosting Plan</a:t>
            </a:r>
          </a:p>
          <a:p>
            <a:r>
              <a:rPr lang="en-US" sz="1800" dirty="0" smtClean="0"/>
              <a:t>IBM Cloud Security Features</a:t>
            </a:r>
          </a:p>
          <a:p>
            <a:r>
              <a:rPr lang="en-US" sz="1800" dirty="0" smtClean="0"/>
              <a:t> Performance Optimization</a:t>
            </a:r>
          </a:p>
          <a:p>
            <a:r>
              <a:rPr lang="en-US" sz="1800" dirty="0" smtClean="0"/>
              <a:t>Result</a:t>
            </a:r>
          </a:p>
          <a:p>
            <a:r>
              <a:rPr lang="en-US" sz="1800" dirty="0" smtClean="0"/>
              <a:t>Conclusion</a:t>
            </a:r>
          </a:p>
          <a:p>
            <a:endParaRPr lang="en-US" sz="1800" dirty="0"/>
          </a:p>
          <a:p>
            <a:pPr marL="0" indent="0">
              <a:buNone/>
            </a:pPr>
            <a:endParaRPr lang="en-US" sz="1800" dirty="0"/>
          </a:p>
        </p:txBody>
      </p:sp>
    </p:spTree>
    <p:extLst>
      <p:ext uri="{BB962C8B-B14F-4D97-AF65-F5344CB8AC3E}">
        <p14:creationId xmlns:p14="http://schemas.microsoft.com/office/powerpoint/2010/main" val="725686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 to Web Hosting</a:t>
            </a:r>
            <a:br>
              <a:rPr lang="en-US" b="1" dirty="0" smtClean="0"/>
            </a:br>
            <a:endParaRPr lang="en-US" b="1" dirty="0"/>
          </a:p>
        </p:txBody>
      </p:sp>
      <p:sp>
        <p:nvSpPr>
          <p:cNvPr id="3" name="Content Placeholder 2"/>
          <p:cNvSpPr>
            <a:spLocks noGrp="1"/>
          </p:cNvSpPr>
          <p:nvPr>
            <p:ph idx="1"/>
          </p:nvPr>
        </p:nvSpPr>
        <p:spPr/>
        <p:txBody>
          <a:bodyPr>
            <a:normAutofit/>
          </a:bodyPr>
          <a:lstStyle/>
          <a:p>
            <a:pPr marL="0" indent="0">
              <a:buNone/>
            </a:pPr>
            <a:r>
              <a:rPr lang="en-US" sz="1800" dirty="0" smtClean="0"/>
              <a:t>IBM Cloud offers web hosting services as part of its broader cloud computing solutions. IBM Cloud Web Hosting provides a platform for individuals and businesses to host and manage their websites and applications. Key features of IBM Cloud Web Hosting </a:t>
            </a:r>
            <a:r>
              <a:rPr lang="en-US" sz="1800" smtClean="0"/>
              <a:t>include</a:t>
            </a:r>
            <a:r>
              <a:rPr lang="en-US" sz="1800" smtClean="0"/>
              <a:t>:</a:t>
            </a:r>
          </a:p>
          <a:p>
            <a:pPr marL="0" indent="0">
              <a:buNone/>
            </a:pPr>
            <a:endParaRPr lang="en-US" sz="1800" dirty="0" smtClean="0"/>
          </a:p>
          <a:p>
            <a:pPr marL="514350" indent="-514350">
              <a:buFont typeface="+mj-lt"/>
              <a:buAutoNum type="arabicPeriod"/>
            </a:pPr>
            <a:r>
              <a:rPr lang="en-US" sz="1800" dirty="0" smtClean="0"/>
              <a:t>Scalability</a:t>
            </a:r>
          </a:p>
          <a:p>
            <a:pPr marL="514350" indent="-514350">
              <a:buFont typeface="+mj-lt"/>
              <a:buAutoNum type="arabicPeriod"/>
            </a:pPr>
            <a:r>
              <a:rPr lang="en-US" sz="1800" dirty="0" smtClean="0"/>
              <a:t>Security</a:t>
            </a:r>
          </a:p>
          <a:p>
            <a:pPr marL="514350" indent="-514350">
              <a:buFont typeface="+mj-lt"/>
              <a:buAutoNum type="arabicPeriod"/>
            </a:pPr>
            <a:r>
              <a:rPr lang="en-US" sz="1800" dirty="0" smtClean="0"/>
              <a:t>Global Presence</a:t>
            </a:r>
          </a:p>
          <a:p>
            <a:pPr marL="514350" indent="-514350">
              <a:buFont typeface="+mj-lt"/>
              <a:buAutoNum type="arabicPeriod"/>
            </a:pPr>
            <a:r>
              <a:rPr lang="en-US" sz="1800" dirty="0" smtClean="0"/>
              <a:t>Integration</a:t>
            </a:r>
          </a:p>
          <a:p>
            <a:pPr marL="514350" indent="-514350">
              <a:buFont typeface="+mj-lt"/>
              <a:buAutoNum type="arabicPeriod"/>
            </a:pPr>
            <a:r>
              <a:rPr lang="en-US" sz="1800" dirty="0" smtClean="0"/>
              <a:t>Flexibility</a:t>
            </a:r>
          </a:p>
          <a:p>
            <a:pPr marL="514350" indent="-514350">
              <a:buFont typeface="+mj-lt"/>
              <a:buAutoNum type="arabicPeriod"/>
            </a:pPr>
            <a:r>
              <a:rPr lang="en-US" sz="1800" dirty="0" smtClean="0"/>
              <a:t>Developer-friendly Tools</a:t>
            </a:r>
          </a:p>
          <a:p>
            <a:pPr marL="514350" indent="-514350">
              <a:buFont typeface="+mj-lt"/>
              <a:buAutoNum type="arabicPeriod"/>
            </a:pPr>
            <a:r>
              <a:rPr lang="en-US" sz="1800" dirty="0" smtClean="0"/>
              <a:t>Reliability</a:t>
            </a:r>
            <a:endParaRPr lang="en-US" sz="1800" dirty="0"/>
          </a:p>
        </p:txBody>
      </p:sp>
    </p:spTree>
    <p:extLst>
      <p:ext uri="{BB962C8B-B14F-4D97-AF65-F5344CB8AC3E}">
        <p14:creationId xmlns:p14="http://schemas.microsoft.com/office/powerpoint/2010/main" val="45304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IBM Cloud?</a:t>
            </a:r>
            <a:br>
              <a:rPr lang="en-US" b="1" dirty="0" smtClean="0"/>
            </a:br>
            <a:endParaRPr lang="en-US" b="1" dirty="0"/>
          </a:p>
        </p:txBody>
      </p:sp>
      <p:sp>
        <p:nvSpPr>
          <p:cNvPr id="3" name="Content Placeholder 2"/>
          <p:cNvSpPr>
            <a:spLocks noGrp="1"/>
          </p:cNvSpPr>
          <p:nvPr>
            <p:ph idx="1"/>
          </p:nvPr>
        </p:nvSpPr>
        <p:spPr/>
        <p:txBody>
          <a:bodyPr>
            <a:normAutofit/>
          </a:bodyPr>
          <a:lstStyle/>
          <a:p>
            <a:r>
              <a:rPr lang="en-US" sz="1800" dirty="0" smtClean="0"/>
              <a:t>IBM Cloud is a comprehensive suite of cloud computing services and solutions provided by IBM. It offers a diverse range of infrastructure, platform, and software services delivered over the internet. IBM Cloud enables businesses and individuals to deploy, manage, and scale applications and services without the need for physical hardware. Key features include</a:t>
            </a:r>
            <a:r>
              <a:rPr lang="en-US" sz="1800" dirty="0" smtClean="0"/>
              <a:t>:</a:t>
            </a:r>
          </a:p>
          <a:p>
            <a:pPr marL="0" indent="0">
              <a:buNone/>
            </a:pPr>
            <a:endParaRPr lang="en-US" sz="1800" dirty="0" smtClean="0"/>
          </a:p>
          <a:p>
            <a:pPr marL="514350" indent="-514350">
              <a:buFont typeface="+mj-lt"/>
              <a:buAutoNum type="arabicPeriod"/>
            </a:pPr>
            <a:r>
              <a:rPr lang="en-US" sz="1800" dirty="0" smtClean="0"/>
              <a:t>Infrastructure Services</a:t>
            </a:r>
          </a:p>
          <a:p>
            <a:pPr marL="514350" indent="-514350">
              <a:buFont typeface="+mj-lt"/>
              <a:buAutoNum type="arabicPeriod"/>
            </a:pPr>
            <a:r>
              <a:rPr lang="en-US" sz="1800" dirty="0" smtClean="0"/>
              <a:t>Platform Services</a:t>
            </a:r>
          </a:p>
          <a:p>
            <a:pPr marL="514350" indent="-514350">
              <a:buFont typeface="+mj-lt"/>
              <a:buAutoNum type="arabicPeriod"/>
            </a:pPr>
            <a:r>
              <a:rPr lang="en-US" sz="1800" dirty="0" smtClean="0"/>
              <a:t>Software services</a:t>
            </a:r>
          </a:p>
          <a:p>
            <a:pPr marL="514350" indent="-514350">
              <a:buFont typeface="+mj-lt"/>
              <a:buAutoNum type="arabicPeriod"/>
            </a:pPr>
            <a:r>
              <a:rPr lang="en-US" sz="1800" dirty="0" smtClean="0"/>
              <a:t>Hybrid cloud solution</a:t>
            </a:r>
          </a:p>
          <a:p>
            <a:pPr marL="514350" indent="-514350">
              <a:buFont typeface="+mj-lt"/>
              <a:buAutoNum type="arabicPeriod"/>
            </a:pPr>
            <a:r>
              <a:rPr lang="en-US" sz="1800" dirty="0" smtClean="0"/>
              <a:t>AI and Analytics</a:t>
            </a:r>
          </a:p>
          <a:p>
            <a:pPr marL="514350" indent="-514350">
              <a:buFont typeface="+mj-lt"/>
              <a:buAutoNum type="arabicPeriod"/>
            </a:pPr>
            <a:r>
              <a:rPr lang="en-US" sz="1800" dirty="0" smtClean="0"/>
              <a:t>Security and Compliance</a:t>
            </a:r>
          </a:p>
          <a:p>
            <a:pPr marL="514350" indent="-514350">
              <a:buFont typeface="+mj-lt"/>
              <a:buAutoNum type="arabicPeriod"/>
            </a:pPr>
            <a:r>
              <a:rPr lang="en-US" sz="1800" dirty="0" smtClean="0"/>
              <a:t>Global Network of Data Centers</a:t>
            </a:r>
          </a:p>
          <a:p>
            <a:pPr marL="514350" indent="-514350">
              <a:buFont typeface="+mj-lt"/>
              <a:buAutoNum type="arabicPeriod"/>
            </a:pPr>
            <a:r>
              <a:rPr lang="en-US" sz="1800" dirty="0" smtClean="0"/>
              <a:t>Developer </a:t>
            </a:r>
            <a:r>
              <a:rPr lang="en-US" sz="1800" dirty="0" err="1" smtClean="0"/>
              <a:t>Toops</a:t>
            </a:r>
            <a:endParaRPr lang="en-US" sz="1800" dirty="0" smtClean="0"/>
          </a:p>
          <a:p>
            <a:pPr marL="0" indent="0">
              <a:buNone/>
            </a:pPr>
            <a:endParaRPr lang="en-US" sz="1800" dirty="0"/>
          </a:p>
        </p:txBody>
      </p:sp>
    </p:spTree>
    <p:extLst>
      <p:ext uri="{BB962C8B-B14F-4D97-AF65-F5344CB8AC3E}">
        <p14:creationId xmlns:p14="http://schemas.microsoft.com/office/powerpoint/2010/main" val="1885194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IBM Cloud Hosting Services</a:t>
            </a:r>
            <a:br>
              <a:rPr lang="en-US" b="1" dirty="0" smtClean="0"/>
            </a:br>
            <a:endParaRPr lang="en-US" b="1" dirty="0"/>
          </a:p>
        </p:txBody>
      </p:sp>
      <p:sp>
        <p:nvSpPr>
          <p:cNvPr id="3" name="Content Placeholder 2"/>
          <p:cNvSpPr>
            <a:spLocks noGrp="1"/>
          </p:cNvSpPr>
          <p:nvPr>
            <p:ph idx="1"/>
          </p:nvPr>
        </p:nvSpPr>
        <p:spPr/>
        <p:txBody>
          <a:bodyPr>
            <a:normAutofit/>
          </a:bodyPr>
          <a:lstStyle/>
          <a:p>
            <a:r>
              <a:rPr lang="en-US" sz="1800" dirty="0" smtClean="0"/>
              <a:t>As of my last knowledge update in January 2022, IBM Cloud offers a variety of hosting services catering to different needs. Please note that service offerings may evolve, so it's advisable to check the latest information on the IBM Cloud website. As of my last update, here are some of the key hosting services provided by IBM Cloud</a:t>
            </a:r>
            <a:r>
              <a:rPr lang="en-US" sz="1800" dirty="0" smtClean="0"/>
              <a:t>:</a:t>
            </a:r>
          </a:p>
          <a:p>
            <a:pPr marL="0" indent="0">
              <a:buNone/>
            </a:pPr>
            <a:endParaRPr lang="en-US" sz="1800" dirty="0" smtClean="0"/>
          </a:p>
          <a:p>
            <a:pPr marL="514350" indent="-514350">
              <a:buFont typeface="+mj-lt"/>
              <a:buAutoNum type="arabicPeriod"/>
            </a:pPr>
            <a:r>
              <a:rPr lang="en-US" sz="1800" dirty="0" smtClean="0"/>
              <a:t>Virtual Servers</a:t>
            </a:r>
          </a:p>
          <a:p>
            <a:pPr marL="514350" indent="-514350">
              <a:buFont typeface="+mj-lt"/>
              <a:buAutoNum type="arabicPeriod"/>
            </a:pPr>
            <a:r>
              <a:rPr lang="en-US" sz="1800" dirty="0" err="1" smtClean="0"/>
              <a:t>Kubernetes</a:t>
            </a:r>
            <a:r>
              <a:rPr lang="en-US" sz="1800" dirty="0" smtClean="0"/>
              <a:t> Service</a:t>
            </a:r>
          </a:p>
          <a:p>
            <a:pPr marL="514350" indent="-514350">
              <a:buFont typeface="+mj-lt"/>
              <a:buAutoNum type="arabicPeriod"/>
            </a:pPr>
            <a:r>
              <a:rPr lang="en-US" sz="1800" dirty="0" smtClean="0"/>
              <a:t>Functions as a Service(</a:t>
            </a:r>
            <a:r>
              <a:rPr lang="en-US" sz="1800" dirty="0" err="1"/>
              <a:t>F</a:t>
            </a:r>
            <a:r>
              <a:rPr lang="en-US" sz="1800" dirty="0" err="1" smtClean="0"/>
              <a:t>aas</a:t>
            </a:r>
            <a:r>
              <a:rPr lang="en-US" sz="1800" dirty="0" smtClean="0"/>
              <a:t>)</a:t>
            </a:r>
          </a:p>
          <a:p>
            <a:pPr marL="514350" indent="-514350">
              <a:buFont typeface="+mj-lt"/>
              <a:buAutoNum type="arabicPeriod"/>
            </a:pPr>
            <a:r>
              <a:rPr lang="en-US" sz="1800" dirty="0" smtClean="0"/>
              <a:t>Managed databases</a:t>
            </a:r>
          </a:p>
          <a:p>
            <a:pPr marL="514350" indent="-514350">
              <a:buFont typeface="+mj-lt"/>
              <a:buAutoNum type="arabicPeriod"/>
            </a:pPr>
            <a:r>
              <a:rPr lang="en-US" sz="1800" dirty="0" smtClean="0"/>
              <a:t>Cloud foundry</a:t>
            </a:r>
          </a:p>
          <a:p>
            <a:pPr marL="514350" indent="-514350">
              <a:buFont typeface="+mj-lt"/>
              <a:buAutoNum type="arabicPeriod"/>
            </a:pPr>
            <a:r>
              <a:rPr lang="en-US" sz="1800" dirty="0" smtClean="0"/>
              <a:t>Load Balancers</a:t>
            </a:r>
            <a:endParaRPr lang="en-US" sz="1800" dirty="0"/>
          </a:p>
        </p:txBody>
      </p:sp>
    </p:spTree>
    <p:extLst>
      <p:ext uri="{BB962C8B-B14F-4D97-AF65-F5344CB8AC3E}">
        <p14:creationId xmlns:p14="http://schemas.microsoft.com/office/powerpoint/2010/main" val="2902249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US" b="1" dirty="0" smtClean="0"/>
              <a:t>Advantages of Web Hosting in IBM Cloud</a:t>
            </a:r>
            <a:br>
              <a:rPr lang="en-US" b="1" dirty="0" smtClean="0"/>
            </a:br>
            <a:endParaRPr lang="en-US" b="1" dirty="0"/>
          </a:p>
        </p:txBody>
      </p:sp>
      <p:sp>
        <p:nvSpPr>
          <p:cNvPr id="3" name="Content Placeholder 2"/>
          <p:cNvSpPr>
            <a:spLocks noGrp="1"/>
          </p:cNvSpPr>
          <p:nvPr>
            <p:ph idx="1"/>
          </p:nvPr>
        </p:nvSpPr>
        <p:spPr/>
        <p:txBody>
          <a:bodyPr>
            <a:normAutofit/>
          </a:bodyPr>
          <a:lstStyle/>
          <a:p>
            <a:r>
              <a:rPr lang="en-US" sz="1800" dirty="0" smtClean="0"/>
              <a:t>As of my last knowledge update in January 2022, here are some potential advantages of using IBM Cloud for web hosting</a:t>
            </a:r>
            <a:r>
              <a:rPr lang="en-US" sz="1800" dirty="0" smtClean="0"/>
              <a:t>:</a:t>
            </a:r>
          </a:p>
          <a:p>
            <a:pPr marL="0" indent="0">
              <a:buNone/>
            </a:pPr>
            <a:endParaRPr lang="en-US" sz="1800" dirty="0" smtClean="0"/>
          </a:p>
          <a:p>
            <a:pPr marL="514350" indent="-514350">
              <a:buFont typeface="+mj-lt"/>
              <a:buAutoNum type="arabicPeriod"/>
            </a:pPr>
            <a:r>
              <a:rPr lang="en-US" sz="1800" dirty="0" smtClean="0"/>
              <a:t>Global Reach</a:t>
            </a:r>
          </a:p>
          <a:p>
            <a:pPr marL="514350" indent="-514350">
              <a:buFont typeface="+mj-lt"/>
              <a:buAutoNum type="arabicPeriod"/>
            </a:pPr>
            <a:r>
              <a:rPr lang="en-US" sz="1800" dirty="0" smtClean="0"/>
              <a:t>Scalability</a:t>
            </a:r>
          </a:p>
          <a:p>
            <a:pPr marL="514350" indent="-514350">
              <a:buFont typeface="+mj-lt"/>
              <a:buAutoNum type="arabicPeriod"/>
            </a:pPr>
            <a:r>
              <a:rPr lang="en-US" sz="1800" dirty="0" smtClean="0"/>
              <a:t>Security Features</a:t>
            </a:r>
          </a:p>
          <a:p>
            <a:pPr marL="514350" indent="-514350">
              <a:buFont typeface="+mj-lt"/>
              <a:buAutoNum type="arabicPeriod"/>
            </a:pPr>
            <a:r>
              <a:rPr lang="en-US" sz="1800" dirty="0" smtClean="0"/>
              <a:t>Hybrid Cloud Capabilities</a:t>
            </a:r>
          </a:p>
          <a:p>
            <a:pPr marL="514350" indent="-514350">
              <a:buFont typeface="+mj-lt"/>
              <a:buAutoNum type="arabicPeriod"/>
            </a:pPr>
            <a:r>
              <a:rPr lang="en-US" sz="1800" dirty="0" smtClean="0"/>
              <a:t>Managed Services</a:t>
            </a:r>
          </a:p>
          <a:p>
            <a:pPr marL="514350" indent="-514350">
              <a:buFont typeface="+mj-lt"/>
              <a:buAutoNum type="arabicPeriod"/>
            </a:pPr>
            <a:r>
              <a:rPr lang="en-US" sz="1800" dirty="0" smtClean="0"/>
              <a:t>AI and Analytics Integration</a:t>
            </a:r>
          </a:p>
          <a:p>
            <a:pPr marL="514350" indent="-514350">
              <a:buFont typeface="+mj-lt"/>
              <a:buAutoNum type="arabicPeriod"/>
            </a:pPr>
            <a:r>
              <a:rPr lang="en-US" sz="1800" dirty="0" smtClean="0"/>
              <a:t>Developer-Friendly Tool</a:t>
            </a:r>
          </a:p>
          <a:p>
            <a:pPr marL="514350" indent="-514350">
              <a:buFont typeface="+mj-lt"/>
              <a:buAutoNum type="arabicPeriod"/>
            </a:pPr>
            <a:r>
              <a:rPr lang="en-US" sz="1800" dirty="0" smtClean="0"/>
              <a:t>Reliability and Redundancy</a:t>
            </a:r>
          </a:p>
          <a:p>
            <a:pPr marL="514350" indent="-514350">
              <a:buFont typeface="+mj-lt"/>
              <a:buAutoNum type="arabicPeriod"/>
            </a:pPr>
            <a:r>
              <a:rPr lang="en-US" sz="1800" dirty="0" smtClean="0"/>
              <a:t>Support and Documentation</a:t>
            </a:r>
            <a:endParaRPr lang="en-US" sz="1800" dirty="0"/>
          </a:p>
        </p:txBody>
      </p:sp>
    </p:spTree>
    <p:extLst>
      <p:ext uri="{BB962C8B-B14F-4D97-AF65-F5344CB8AC3E}">
        <p14:creationId xmlns:p14="http://schemas.microsoft.com/office/powerpoint/2010/main" val="1312521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normAutofit fontScale="90000"/>
          </a:bodyPr>
          <a:lstStyle/>
          <a:p>
            <a:r>
              <a:rPr lang="en-US" b="1" dirty="0" smtClean="0"/>
              <a:t>Getting Started with IBM Cloud Hosting</a:t>
            </a:r>
            <a:br>
              <a:rPr lang="en-US" b="1" dirty="0" smtClean="0"/>
            </a:br>
            <a:endParaRPr lang="en-US" b="1" dirty="0"/>
          </a:p>
        </p:txBody>
      </p:sp>
      <p:sp>
        <p:nvSpPr>
          <p:cNvPr id="3" name="Content Placeholder 2"/>
          <p:cNvSpPr>
            <a:spLocks noGrp="1"/>
          </p:cNvSpPr>
          <p:nvPr>
            <p:ph idx="1"/>
          </p:nvPr>
        </p:nvSpPr>
        <p:spPr/>
        <p:txBody>
          <a:bodyPr>
            <a:normAutofit/>
          </a:bodyPr>
          <a:lstStyle/>
          <a:p>
            <a:r>
              <a:rPr lang="en-US" sz="1800" dirty="0" smtClean="0"/>
              <a:t>To get started with IBM Cloud hosting, follow these brief steps</a:t>
            </a:r>
            <a:r>
              <a:rPr lang="en-US" sz="1800" dirty="0" smtClean="0"/>
              <a:t>:</a:t>
            </a:r>
          </a:p>
          <a:p>
            <a:pPr marL="0" indent="0">
              <a:buNone/>
            </a:pPr>
            <a:endParaRPr lang="en-US" sz="1800" dirty="0" smtClean="0"/>
          </a:p>
          <a:p>
            <a:pPr marL="514350" indent="-514350">
              <a:buFont typeface="+mj-lt"/>
              <a:buAutoNum type="arabicPeriod"/>
            </a:pPr>
            <a:r>
              <a:rPr lang="en-US" sz="1800" dirty="0" smtClean="0"/>
              <a:t>Create an IBM Cloud Account</a:t>
            </a:r>
          </a:p>
          <a:p>
            <a:pPr marL="514350" indent="-514350">
              <a:buFont typeface="+mj-lt"/>
              <a:buAutoNum type="arabicPeriod"/>
            </a:pPr>
            <a:r>
              <a:rPr lang="en-US" sz="1800" dirty="0" smtClean="0"/>
              <a:t>Explore IBM Cloud Dashboard</a:t>
            </a:r>
          </a:p>
          <a:p>
            <a:pPr marL="514350" indent="-514350">
              <a:buFont typeface="+mj-lt"/>
              <a:buAutoNum type="arabicPeriod"/>
            </a:pPr>
            <a:r>
              <a:rPr lang="en-US" sz="1800" dirty="0" smtClean="0"/>
              <a:t>Select a Web Hosting service</a:t>
            </a:r>
          </a:p>
          <a:p>
            <a:pPr marL="514350" indent="-514350">
              <a:buFont typeface="+mj-lt"/>
              <a:buAutoNum type="arabicPeriod"/>
            </a:pPr>
            <a:r>
              <a:rPr lang="en-US" sz="1800" dirty="0" smtClean="0"/>
              <a:t>Configure And Deploy</a:t>
            </a:r>
          </a:p>
          <a:p>
            <a:pPr marL="514350" indent="-514350">
              <a:buFont typeface="+mj-lt"/>
              <a:buAutoNum type="arabicPeriod"/>
            </a:pPr>
            <a:r>
              <a:rPr lang="en-US" sz="1800" dirty="0" smtClean="0"/>
              <a:t>Manage resources </a:t>
            </a:r>
          </a:p>
          <a:p>
            <a:pPr marL="514350" indent="-514350">
              <a:buFont typeface="+mj-lt"/>
              <a:buAutoNum type="arabicPeriod"/>
            </a:pPr>
            <a:r>
              <a:rPr lang="en-US" sz="1800" dirty="0" smtClean="0"/>
              <a:t>Integrate Additional Services</a:t>
            </a:r>
          </a:p>
          <a:p>
            <a:pPr marL="514350" indent="-514350">
              <a:buFont typeface="+mj-lt"/>
              <a:buAutoNum type="arabicPeriod"/>
            </a:pPr>
            <a:r>
              <a:rPr lang="en-US" sz="1800" dirty="0" smtClean="0"/>
              <a:t>Ensure Security Measures</a:t>
            </a:r>
          </a:p>
          <a:p>
            <a:pPr marL="514350" indent="-514350">
              <a:buFont typeface="+mj-lt"/>
              <a:buAutoNum type="arabicPeriod"/>
            </a:pPr>
            <a:r>
              <a:rPr lang="en-US" sz="1800" dirty="0" smtClean="0"/>
              <a:t>Scale Resources As Needed</a:t>
            </a:r>
          </a:p>
          <a:p>
            <a:pPr marL="514350" indent="-514350">
              <a:buFont typeface="+mj-lt"/>
              <a:buAutoNum type="arabicPeriod"/>
            </a:pPr>
            <a:r>
              <a:rPr lang="en-US" sz="1800" dirty="0" smtClean="0"/>
              <a:t>Explore Documentation and Support</a:t>
            </a:r>
          </a:p>
          <a:p>
            <a:pPr marL="514350" indent="-514350">
              <a:buFont typeface="+mj-lt"/>
              <a:buAutoNum type="arabicPeriod"/>
            </a:pPr>
            <a:r>
              <a:rPr lang="en-US" sz="1800" dirty="0" smtClean="0"/>
              <a:t>Stay Update</a:t>
            </a:r>
            <a:endParaRPr lang="en-US" sz="1800" dirty="0"/>
          </a:p>
        </p:txBody>
      </p:sp>
    </p:spTree>
    <p:extLst>
      <p:ext uri="{BB962C8B-B14F-4D97-AF65-F5344CB8AC3E}">
        <p14:creationId xmlns:p14="http://schemas.microsoft.com/office/powerpoint/2010/main" val="3302893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Choosing the Right Hosting Plan</a:t>
            </a:r>
            <a:br>
              <a:rPr lang="en-US" b="1" dirty="0" smtClean="0"/>
            </a:br>
            <a:endParaRPr lang="en-US" b="1" dirty="0"/>
          </a:p>
        </p:txBody>
      </p:sp>
      <p:sp>
        <p:nvSpPr>
          <p:cNvPr id="3" name="Content Placeholder 2"/>
          <p:cNvSpPr>
            <a:spLocks noGrp="1"/>
          </p:cNvSpPr>
          <p:nvPr>
            <p:ph idx="1"/>
          </p:nvPr>
        </p:nvSpPr>
        <p:spPr/>
        <p:txBody>
          <a:bodyPr>
            <a:normAutofit/>
          </a:bodyPr>
          <a:lstStyle/>
          <a:p>
            <a:r>
              <a:rPr lang="en-US" sz="1800" dirty="0"/>
              <a:t>When choosing a hosting plan, consider the following in </a:t>
            </a:r>
            <a:r>
              <a:rPr lang="en-US" sz="1800" dirty="0" smtClean="0"/>
              <a:t>brief:</a:t>
            </a:r>
          </a:p>
          <a:p>
            <a:pPr marL="0" indent="0">
              <a:buNone/>
            </a:pPr>
            <a:endParaRPr lang="en-US" sz="1800" dirty="0" smtClean="0"/>
          </a:p>
          <a:p>
            <a:pPr marL="514350" indent="-514350">
              <a:buFont typeface="+mj-lt"/>
              <a:buAutoNum type="arabicPeriod"/>
            </a:pPr>
            <a:r>
              <a:rPr lang="en-US" sz="1800" dirty="0" smtClean="0"/>
              <a:t>Understand Your Needs</a:t>
            </a:r>
          </a:p>
          <a:p>
            <a:pPr marL="514350" indent="-514350">
              <a:buFont typeface="+mj-lt"/>
              <a:buAutoNum type="arabicPeriod"/>
            </a:pPr>
            <a:r>
              <a:rPr lang="en-US" sz="1800" dirty="0" smtClean="0"/>
              <a:t>Type of hosting</a:t>
            </a:r>
          </a:p>
          <a:p>
            <a:pPr marL="514350" indent="-514350">
              <a:buFont typeface="+mj-lt"/>
              <a:buAutoNum type="arabicPeriod"/>
            </a:pPr>
            <a:r>
              <a:rPr lang="en-US" sz="1800" dirty="0" smtClean="0"/>
              <a:t>Scalability</a:t>
            </a:r>
          </a:p>
          <a:p>
            <a:pPr marL="514350" indent="-514350">
              <a:buFont typeface="+mj-lt"/>
              <a:buAutoNum type="arabicPeriod"/>
            </a:pPr>
            <a:r>
              <a:rPr lang="en-US" sz="1800" dirty="0" smtClean="0"/>
              <a:t>Performance and resources</a:t>
            </a:r>
          </a:p>
          <a:p>
            <a:pPr marL="514350" indent="-514350">
              <a:buFont typeface="+mj-lt"/>
              <a:buAutoNum type="arabicPeriod"/>
            </a:pPr>
            <a:r>
              <a:rPr lang="en-US" sz="1800" dirty="0" smtClean="0"/>
              <a:t>Security Features</a:t>
            </a:r>
          </a:p>
          <a:p>
            <a:pPr marL="514350" indent="-514350">
              <a:buFont typeface="+mj-lt"/>
              <a:buAutoNum type="arabicPeriod"/>
            </a:pPr>
            <a:r>
              <a:rPr lang="en-US" sz="1800" dirty="0" smtClean="0"/>
              <a:t>Support and Uptime</a:t>
            </a:r>
          </a:p>
          <a:p>
            <a:pPr marL="514350" indent="-514350">
              <a:buFont typeface="+mj-lt"/>
              <a:buAutoNum type="arabicPeriod"/>
            </a:pPr>
            <a:r>
              <a:rPr lang="en-US" sz="1800" dirty="0" smtClean="0"/>
              <a:t>Budget Considerations</a:t>
            </a:r>
          </a:p>
          <a:p>
            <a:pPr marL="514350" indent="-514350">
              <a:buFont typeface="+mj-lt"/>
              <a:buAutoNum type="arabicPeriod"/>
            </a:pPr>
            <a:r>
              <a:rPr lang="en-US" sz="1800" dirty="0" smtClean="0"/>
              <a:t>Technical Features</a:t>
            </a:r>
          </a:p>
          <a:p>
            <a:pPr marL="514350" indent="-514350">
              <a:buFont typeface="+mj-lt"/>
              <a:buAutoNum type="arabicPeriod"/>
            </a:pPr>
            <a:r>
              <a:rPr lang="en-US" sz="1800" dirty="0" smtClean="0"/>
              <a:t>Reviews and reputation</a:t>
            </a:r>
          </a:p>
          <a:p>
            <a:pPr marL="514350" indent="-514350">
              <a:buFont typeface="+mj-lt"/>
              <a:buAutoNum type="arabicPeriod"/>
            </a:pPr>
            <a:r>
              <a:rPr lang="en-US" sz="1800" dirty="0" smtClean="0"/>
              <a:t>Trial Periods</a:t>
            </a:r>
            <a:endParaRPr lang="en-US" sz="1800" dirty="0"/>
          </a:p>
        </p:txBody>
      </p:sp>
    </p:spTree>
    <p:extLst>
      <p:ext uri="{BB962C8B-B14F-4D97-AF65-F5344CB8AC3E}">
        <p14:creationId xmlns:p14="http://schemas.microsoft.com/office/powerpoint/2010/main" val="174490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IBM Cloud Security Features</a:t>
            </a:r>
            <a:br>
              <a:rPr lang="en-US" b="1" dirty="0" smtClean="0"/>
            </a:br>
            <a:endParaRPr lang="en-US" b="1" dirty="0"/>
          </a:p>
        </p:txBody>
      </p:sp>
      <p:sp>
        <p:nvSpPr>
          <p:cNvPr id="3" name="Content Placeholder 2"/>
          <p:cNvSpPr>
            <a:spLocks noGrp="1"/>
          </p:cNvSpPr>
          <p:nvPr>
            <p:ph idx="1"/>
          </p:nvPr>
        </p:nvSpPr>
        <p:spPr/>
        <p:txBody>
          <a:bodyPr>
            <a:noAutofit/>
          </a:bodyPr>
          <a:lstStyle/>
          <a:p>
            <a:r>
              <a:rPr lang="en-US" sz="1800" dirty="0" smtClean="0"/>
              <a:t>IBM Cloud provides robust security features to safeguard data and applications. In short, key security features include</a:t>
            </a:r>
            <a:r>
              <a:rPr lang="en-US" sz="1800" dirty="0" smtClean="0"/>
              <a:t>:</a:t>
            </a:r>
          </a:p>
          <a:p>
            <a:pPr marL="0" indent="0">
              <a:buNone/>
            </a:pPr>
            <a:endParaRPr lang="en-US" sz="1800" dirty="0" smtClean="0"/>
          </a:p>
          <a:p>
            <a:pPr marL="514350" indent="-514350">
              <a:buFont typeface="+mj-lt"/>
              <a:buAutoNum type="arabicPeriod"/>
            </a:pPr>
            <a:r>
              <a:rPr lang="en-US" sz="1800" dirty="0" smtClean="0"/>
              <a:t>Encryption</a:t>
            </a:r>
          </a:p>
          <a:p>
            <a:pPr marL="514350" indent="-514350">
              <a:buFont typeface="+mj-lt"/>
              <a:buAutoNum type="arabicPeriod"/>
            </a:pPr>
            <a:r>
              <a:rPr lang="en-US" sz="1800" dirty="0" smtClean="0"/>
              <a:t>Identity and Access Management(IAM)</a:t>
            </a:r>
          </a:p>
          <a:p>
            <a:pPr marL="514350" indent="-514350">
              <a:buFont typeface="+mj-lt"/>
              <a:buAutoNum type="arabicPeriod"/>
            </a:pPr>
            <a:r>
              <a:rPr lang="en-US" sz="1800" dirty="0" smtClean="0"/>
              <a:t>Firewalls</a:t>
            </a:r>
          </a:p>
          <a:p>
            <a:pPr marL="514350" indent="-514350">
              <a:buFont typeface="+mj-lt"/>
              <a:buAutoNum type="arabicPeriod"/>
            </a:pPr>
            <a:r>
              <a:rPr lang="en-US" sz="1800" dirty="0" smtClean="0"/>
              <a:t>Vulnerability Scanning</a:t>
            </a:r>
          </a:p>
          <a:p>
            <a:pPr marL="514350" indent="-514350">
              <a:buFont typeface="+mj-lt"/>
              <a:buAutoNum type="arabicPeriod"/>
            </a:pPr>
            <a:r>
              <a:rPr lang="en-US" sz="1800" dirty="0" smtClean="0"/>
              <a:t>Security Information and Event Management(SIEM)</a:t>
            </a:r>
          </a:p>
          <a:p>
            <a:pPr marL="514350" indent="-514350">
              <a:buFont typeface="+mj-lt"/>
              <a:buAutoNum type="arabicPeriod"/>
            </a:pPr>
            <a:r>
              <a:rPr lang="en-US" sz="1800" dirty="0" smtClean="0"/>
              <a:t>Compliance management</a:t>
            </a:r>
          </a:p>
          <a:p>
            <a:pPr marL="514350" indent="-514350">
              <a:buFont typeface="+mj-lt"/>
              <a:buAutoNum type="arabicPeriod"/>
            </a:pPr>
            <a:r>
              <a:rPr lang="en-US" sz="1800" dirty="0" err="1" smtClean="0"/>
              <a:t>DDoS</a:t>
            </a:r>
            <a:r>
              <a:rPr lang="en-US" sz="1800" dirty="0" smtClean="0"/>
              <a:t> Protection</a:t>
            </a:r>
          </a:p>
          <a:p>
            <a:pPr marL="514350" indent="-514350">
              <a:buFont typeface="+mj-lt"/>
              <a:buAutoNum type="arabicPeriod"/>
            </a:pPr>
            <a:r>
              <a:rPr lang="en-US" sz="1800" dirty="0" smtClean="0"/>
              <a:t>Multi-Factor Authentication(MFA)</a:t>
            </a:r>
          </a:p>
          <a:p>
            <a:pPr marL="514350" indent="-514350">
              <a:buFont typeface="+mj-lt"/>
              <a:buAutoNum type="arabicPeriod"/>
            </a:pPr>
            <a:r>
              <a:rPr lang="en-US" sz="1800" dirty="0" smtClean="0"/>
              <a:t>Data masking and </a:t>
            </a:r>
            <a:r>
              <a:rPr lang="en-US" sz="1800" dirty="0" err="1" smtClean="0"/>
              <a:t>anonymization</a:t>
            </a:r>
            <a:endParaRPr lang="en-US" sz="1800" dirty="0" smtClean="0"/>
          </a:p>
          <a:p>
            <a:pPr marL="514350" indent="-514350">
              <a:buFont typeface="+mj-lt"/>
              <a:buAutoNum type="arabicPeriod"/>
            </a:pPr>
            <a:r>
              <a:rPr lang="en-US" sz="1800" dirty="0" smtClean="0"/>
              <a:t>Incident response</a:t>
            </a:r>
          </a:p>
          <a:p>
            <a:pPr marL="514350" indent="-514350">
              <a:buFont typeface="+mj-lt"/>
              <a:buAutoNum type="arabicPeriod"/>
            </a:pPr>
            <a:r>
              <a:rPr lang="en-US" sz="1800" dirty="0" smtClean="0"/>
              <a:t>Audit trails</a:t>
            </a:r>
          </a:p>
          <a:p>
            <a:pPr marL="514350" indent="-514350">
              <a:buFont typeface="+mj-lt"/>
              <a:buAutoNum type="arabicPeriod"/>
            </a:pPr>
            <a:r>
              <a:rPr lang="en-US" sz="1800" dirty="0" smtClean="0"/>
              <a:t>Secure </a:t>
            </a:r>
            <a:r>
              <a:rPr lang="en-US" sz="1800" dirty="0" err="1" smtClean="0"/>
              <a:t>devOps</a:t>
            </a:r>
            <a:endParaRPr lang="en-US" sz="1800" dirty="0" smtClean="0"/>
          </a:p>
          <a:p>
            <a:endParaRPr lang="en-US" sz="1800" dirty="0"/>
          </a:p>
        </p:txBody>
      </p:sp>
    </p:spTree>
    <p:extLst>
      <p:ext uri="{BB962C8B-B14F-4D97-AF65-F5344CB8AC3E}">
        <p14:creationId xmlns:p14="http://schemas.microsoft.com/office/powerpoint/2010/main" val="1955404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552</Words>
  <Application>Microsoft Office PowerPoint</Application>
  <PresentationFormat>On-screen Show (4:3)</PresentationFormat>
  <Paragraphs>121</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Web Hosting in IBM Cloud</vt:lpstr>
      <vt:lpstr>Agenda</vt:lpstr>
      <vt:lpstr>Introduction to Web Hosting </vt:lpstr>
      <vt:lpstr>What is IBM Cloud? </vt:lpstr>
      <vt:lpstr>IBM Cloud Hosting Services </vt:lpstr>
      <vt:lpstr>Advantages of Web Hosting in IBM Cloud </vt:lpstr>
      <vt:lpstr>Getting Started with IBM Cloud Hosting </vt:lpstr>
      <vt:lpstr>Choosing the Right Hosting Plan </vt:lpstr>
      <vt:lpstr>IBM Cloud Security Features </vt:lpstr>
      <vt:lpstr>Performance Optimization </vt:lpstr>
      <vt:lpstr>Result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Hosting in IBM Cloud</dc:title>
  <dc:creator>abcde</dc:creator>
  <cp:lastModifiedBy>abcde</cp:lastModifiedBy>
  <cp:revision>21</cp:revision>
  <dcterms:created xsi:type="dcterms:W3CDTF">2024-01-14T08:55:31Z</dcterms:created>
  <dcterms:modified xsi:type="dcterms:W3CDTF">2024-01-14T10:27:32Z</dcterms:modified>
</cp:coreProperties>
</file>