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5" r:id="rId4"/>
    <p:sldId id="267" r:id="rId5"/>
    <p:sldId id="259" r:id="rId6"/>
    <p:sldId id="261" r:id="rId7"/>
    <p:sldId id="268" r:id="rId8"/>
    <p:sldId id="279" r:id="rId9"/>
    <p:sldId id="269" r:id="rId10"/>
    <p:sldId id="276" r:id="rId11"/>
    <p:sldId id="277" r:id="rId12"/>
    <p:sldId id="278" r:id="rId13"/>
    <p:sldId id="280" r:id="rId14"/>
    <p:sldId id="275" r:id="rId15"/>
    <p:sldId id="285" r:id="rId16"/>
    <p:sldId id="262" r:id="rId17"/>
    <p:sldId id="271" r:id="rId18"/>
    <p:sldId id="274" r:id="rId19"/>
    <p:sldId id="286" r:id="rId20"/>
    <p:sldId id="282" r:id="rId21"/>
    <p:sldId id="284" r:id="rId22"/>
    <p:sldId id="283" r:id="rId23"/>
    <p:sldId id="273" r:id="rId24"/>
    <p:sldId id="272" r:id="rId25"/>
    <p:sldId id="26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0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FDCA-F30D-4AA3-A25D-1CE32911BF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2A11-1E6E-4E89-92B4-78324402C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2A11-1E6E-4E89-92B4-78324402C20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</a:t>
            </a:r>
            <a:r>
              <a:rPr lang="en-IN" baseline="0" dirty="0"/>
              <a:t> Collection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2A11-1E6E-4E89-92B4-78324402C20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4E1BB-CAF6-4012-9E30-0E160050145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F912F-0817-4FB1-831D-7BC06791A1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0nm0y1802/Credit_risk_modelli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747375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Comparative Analysis on Credit Risk Modelling System Using Machine Learning And Deep Learning Techniques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9040" y="4490166"/>
            <a:ext cx="3362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Susmita Jana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Data Science 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00" y="3647440"/>
            <a:ext cx="4074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4882" y="350204"/>
            <a:ext cx="8210938" cy="62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6240" y="562864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Heatmap of the correlations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180" y="860028"/>
            <a:ext cx="3688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of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180" y="1603566"/>
            <a:ext cx="5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1636" y="561045"/>
            <a:ext cx="633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0713" y="2519058"/>
          <a:ext cx="4512007" cy="274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Columns Name </a:t>
                      </a:r>
                      <a:endParaRPr lang="en-IN" sz="2400" kern="1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20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P-value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MARITALSTATUS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3.58e</a:t>
                      </a:r>
                      <a:r>
                        <a:rPr lang="en-US" sz="2400" kern="1200" baseline="30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-233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EDUCATION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2.69e</a:t>
                      </a:r>
                      <a:r>
                        <a:rPr lang="en-US" sz="2400" kern="1200" baseline="30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-30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GENDER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1.91e</a:t>
                      </a:r>
                      <a:r>
                        <a:rPr lang="en-US" sz="2400" kern="1200" baseline="30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-5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Last_prod_enq2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0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First_prod_enq2 </a:t>
                      </a:r>
                      <a:endParaRPr lang="en-IN" sz="2400" kern="10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7.85e</a:t>
                      </a:r>
                      <a:r>
                        <a:rPr lang="en-US" sz="2400" kern="12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-287</a:t>
                      </a:r>
                      <a:endParaRPr lang="en-IN" sz="2400" kern="100" dirty="0"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2188341"/>
            <a:ext cx="58318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Label encoding for EDUCATION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for Approved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for rest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604" y="547372"/>
            <a:ext cx="7492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7010"/>
            <a:ext cx="500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Multicollinearity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9120" y="2698433"/>
            <a:ext cx="8036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num_deliq_12mts and pct_closed_L12m: 0.92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PL_enq_L12m and PL_enq_L16m:0.92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gold_tl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Secured_Tl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num_times_60dpd_6mts and num_dbt_6mts: 0.92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num_tls_12mts: 0.92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17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Threshold: 0.85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3748" y="738381"/>
            <a:ext cx="5856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 (ML MODEL)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748" y="4817737"/>
            <a:ext cx="6972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process is not biased by feature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840" y="2684845"/>
                <a:ext cx="10414000" cy="1376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i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 Weights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𝑆𝑎𝑚𝑝𝑙𝑒𝑠</m:t>
                        </m:r>
                      </m:num>
                      <m:den>
                        <m:r>
                          <a:rPr lang="en-US" sz="2800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𝑁𝑢𝑚𝑏𝑒𝑟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𝑠𝑎𝑚𝑝𝑙𝑒𝑠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𝑒𝑎𝑐h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𝑐𝑙𝑎𝑠𝑠</m:t>
                        </m:r>
                      </m:den>
                    </m:f>
                  </m:oMath>
                </a14:m>
                <a:endParaRPr lang="en-US" sz="2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2684845"/>
                <a:ext cx="10414000" cy="1376467"/>
              </a:xfrm>
              <a:prstGeom prst="rect">
                <a:avLst/>
              </a:prstGeom>
              <a:blipFill rotWithShape="1">
                <a:blip r:embed="rId2"/>
                <a:stretch>
                  <a:fillRect t="-5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/>
          <p:cNvSpPr/>
          <p:nvPr/>
        </p:nvSpPr>
        <p:spPr>
          <a:xfrm>
            <a:off x="294640" y="1778885"/>
            <a:ext cx="1960880" cy="768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Train(80%)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519680" y="1759189"/>
            <a:ext cx="1767840" cy="782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Test(20%)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9680" y="1215434"/>
            <a:ext cx="375920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86560" y="1199765"/>
            <a:ext cx="467360" cy="4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51238" y="687687"/>
            <a:ext cx="494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 (DL MODEL)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630160" y="1199764"/>
            <a:ext cx="467360" cy="49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/>
          <p:cNvSpPr/>
          <p:nvPr/>
        </p:nvSpPr>
        <p:spPr>
          <a:xfrm>
            <a:off x="6200108" y="1777022"/>
            <a:ext cx="1960880" cy="7868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Train(70%)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279348" y="1759658"/>
            <a:ext cx="1742440" cy="8042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Test(15%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46988" y="1221619"/>
            <a:ext cx="375920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33840" y="1215434"/>
            <a:ext cx="69063" cy="60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8321040" y="1817331"/>
            <a:ext cx="1742440" cy="786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931" y="431692"/>
            <a:ext cx="688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berab\AppData\Local\Microsoft\Windows\INetCache\IE\PWHIPNEB\pca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3219" y="1006997"/>
            <a:ext cx="5421935" cy="489609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5120" y="2015281"/>
            <a:ext cx="515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Recursive Feature Elimination We Select top 10 features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81780" y="1382874"/>
            <a:ext cx="475218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6927" y="5903088"/>
            <a:ext cx="727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Principal Components Vs Cumulative Explained Variance Ratio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1" y="3048000"/>
            <a:ext cx="4701806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5120" y="693132"/>
            <a:ext cx="562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0480" y="3072131"/>
                <a:ext cx="6096000" cy="717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3072131"/>
                <a:ext cx="6096000" cy="717889"/>
              </a:xfrm>
              <a:prstGeom prst="rect">
                <a:avLst/>
              </a:prstGeom>
              <a:blipFill rotWithShape="1">
                <a:blip r:embed="rId2"/>
                <a:stretch>
                  <a:fillRect b="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0480" y="1940560"/>
                <a:ext cx="4135120" cy="89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0" y="1940560"/>
                <a:ext cx="4135120" cy="893706"/>
              </a:xfrm>
              <a:prstGeom prst="rect">
                <a:avLst/>
              </a:prstGeom>
              <a:blipFill rotWithShape="1">
                <a:blip r:embed="rId3"/>
                <a:stretch>
                  <a:fillRect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497840" y="4075431"/>
                <a:ext cx="6096000" cy="74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716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rinda" panose="020B0502040204020203" pitchFamily="34" charset="0"/>
                  </a:rPr>
                  <a:t>Recall=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0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840" y="4075431"/>
                <a:ext cx="6096000" cy="746871"/>
              </a:xfrm>
              <a:prstGeom prst="rect">
                <a:avLst/>
              </a:prstGeom>
              <a:blipFill rotWithShape="1">
                <a:blip r:embed="rId4"/>
                <a:stretch>
                  <a:fillRect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480" y="5107713"/>
                <a:ext cx="6294120" cy="79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5107713"/>
                <a:ext cx="6294120" cy="799771"/>
              </a:xfrm>
              <a:prstGeom prst="rect">
                <a:avLst/>
              </a:prstGeom>
              <a:blipFill rotWithShape="1">
                <a:blip r:embed="rId5"/>
                <a:stretch>
                  <a:fillRect t="-51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45920" y="1889761"/>
          <a:ext cx="8134448" cy="282447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5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(%)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(%)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f1-Score(%)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93.85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93.85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93.73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5560" y="641866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Results of various ML Models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560" y="641866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Results of various DL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9" y="1397674"/>
            <a:ext cx="10881382" cy="4468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F55E7-FB51-1237-F353-109F54F5A57B}"/>
              </a:ext>
            </a:extLst>
          </p:cNvPr>
          <p:cNvSpPr txBox="1"/>
          <p:nvPr/>
        </p:nvSpPr>
        <p:spPr>
          <a:xfrm>
            <a:off x="1305560" y="5927348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Training Accuracy Vs Validation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97A88-703A-5A06-DF7C-E6122ACB1D12}"/>
              </a:ext>
            </a:extLst>
          </p:cNvPr>
          <p:cNvSpPr txBox="1"/>
          <p:nvPr/>
        </p:nvSpPr>
        <p:spPr>
          <a:xfrm>
            <a:off x="6471921" y="5927348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Training Loss Vs Validation Loss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0600" y="399534"/>
            <a:ext cx="767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Results of various DL Models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5920" y="1889761"/>
          <a:ext cx="8134448" cy="170665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5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(%)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(%)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f1-Score(%)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843" y="634213"/>
            <a:ext cx="2629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(1D CNN)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B738A-9A4B-DC9F-57DF-7A3C9A87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20" y="1066799"/>
            <a:ext cx="4185920" cy="506093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DAB0D8-113F-470E-2DCE-C9A6F4ED3276}"/>
              </a:ext>
            </a:extLst>
          </p:cNvPr>
          <p:cNvSpPr/>
          <p:nvPr/>
        </p:nvSpPr>
        <p:spPr>
          <a:xfrm>
            <a:off x="5842000" y="721360"/>
            <a:ext cx="1676400" cy="3454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INPUT(66,1)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5BC14D-3DB2-C033-F646-3CFA083DCEEF}"/>
              </a:ext>
            </a:extLst>
          </p:cNvPr>
          <p:cNvCxnSpPr/>
          <p:nvPr/>
        </p:nvCxnSpPr>
        <p:spPr>
          <a:xfrm>
            <a:off x="6654800" y="1066799"/>
            <a:ext cx="0" cy="2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5678" y="715347"/>
            <a:ext cx="454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781" y="1094848"/>
            <a:ext cx="10759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Credit risk modeling refers to data driven risk models which calculates the chances of a borrower defaults on loan 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Credit Risk Management in the Financial Industry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 modeling helps financial institutions evaluate borrower 	default risk, enabling informed lending decisions, reducing 	financial 	losses, and maintaining stability.</a:t>
            </a:r>
          </a:p>
          <a:p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240" y="447040"/>
            <a:ext cx="468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DL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031815"/>
            <a:ext cx="11088053" cy="4569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320" y="5728899"/>
            <a:ext cx="517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Training Accuracy Vs Validation Accuracy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7520" y="5626130"/>
            <a:ext cx="463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Training Loss Vs Validation Loss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0320" y="1474877"/>
            <a:ext cx="3931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56560" y="365760"/>
            <a:ext cx="5709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Hyperparameters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9920" y="2174223"/>
          <a:ext cx="42164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depth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child 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estimators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79285"/>
              </p:ext>
            </p:extLst>
          </p:nvPr>
        </p:nvGraphicFramePr>
        <p:xfrm>
          <a:off x="5638800" y="2174222"/>
          <a:ext cx="570992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Loss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Categorical cross- </a:t>
                      </a:r>
                      <a:r>
                        <a:rPr lang="en-US" sz="2400" dirty="0"/>
                        <a:t>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No. of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Relu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799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2400" y="1474877"/>
            <a:ext cx="26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8" r="9861"/>
          <a:stretch>
            <a:fillRect/>
          </a:stretch>
        </p:blipFill>
        <p:spPr>
          <a:xfrm>
            <a:off x="5969000" y="973316"/>
            <a:ext cx="6156960" cy="5198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4520" y="450096"/>
            <a:ext cx="590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 Best ML Model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080" y="2011680"/>
          <a:ext cx="5455921" cy="3779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49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95.02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93.59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98.49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97.42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89.86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94.62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95.63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9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77760" y="59875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Confusion Matrix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3839" y="1940371"/>
          <a:ext cx="6243812" cy="3333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99.43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93.84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6320" y="365760"/>
            <a:ext cx="409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DL Model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20" y="658147"/>
            <a:ext cx="5374641" cy="521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7920" y="5868322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Confusion Matrix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3680" y="8567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6560" y="2353995"/>
            <a:ext cx="9316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our model does not generalize well for the P3 class, we will explore combining multiple models.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200" y="448994"/>
            <a:ext cx="6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5453745"/>
            <a:ext cx="863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[9]https://github.com/T0nm0y1802/Credit_risk_modelling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910" y="1264920"/>
            <a:ext cx="11504930" cy="574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/>
              <a:t>[1] 	Thomas, L. C., Edelman, D. B., &amp; Crook, J. N. (2002). Credit Scoring and Its  Applications. SIAM.</a:t>
            </a:r>
          </a:p>
          <a:p>
            <a:pPr algn="just"/>
            <a:r>
              <a:rPr lang="en-US" sz="2000" dirty="0"/>
              <a:t>[2]	Altman, E. I. (1968). Financial Ratios, </a:t>
            </a:r>
            <a:r>
              <a:rPr lang="en-US" sz="2000" dirty="0" err="1"/>
              <a:t>Discriminant</a:t>
            </a:r>
            <a:r>
              <a:rPr lang="en-US" sz="2000" dirty="0"/>
              <a:t> Analysis and the Prediction of  Corporate Bankruptcy. The Journal of Finance,   	23(4), 589-609.</a:t>
            </a:r>
          </a:p>
          <a:p>
            <a:pPr algn="just"/>
            <a:r>
              <a:rPr lang="en-US" sz="2000" dirty="0"/>
              <a:t>[3]	</a:t>
            </a:r>
            <a:r>
              <a:rPr 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Jane Smith, Michael Brown, Emily Johnson</a:t>
            </a:r>
            <a:r>
              <a:rPr lang="en-I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,[2020] </a:t>
            </a:r>
            <a:r>
              <a:rPr lang="en-US" sz="2000"/>
              <a:t>Predicting the deforestation probability using the binary logistic regression, random forest, ensemble rotational forest, REPTree: A case study at the Gumani River Basin, India</a:t>
            </a:r>
          </a:p>
          <a:p>
            <a:pPr algn="just"/>
            <a:r>
              <a:rPr lang="en-US" sz="2000" dirty="0"/>
              <a:t>[4]	</a:t>
            </a:r>
            <a:r>
              <a:rPr lang="en-IN" altLang="en-US" sz="2000" dirty="0"/>
              <a:t>Jacky C.K. Chow [2017],</a:t>
            </a:r>
            <a:r>
              <a:rPr lang="en-US" sz="2000"/>
              <a:t>Analysis of Financial Credit Risk Using Machine Learning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[5]	Huang, C. L., Chen, M. C., &amp; Wang, C. J. (2007). Credit scoring with a data mining   approach based on support vector 	machines. 	Expert Systems with 	Applications,   33(4), 847-856.</a:t>
            </a:r>
          </a:p>
          <a:p>
            <a:pPr algn="just"/>
            <a:r>
              <a:rPr lang="en-US" sz="2000" dirty="0"/>
              <a:t>[6]	A comprehensive investigation of LSTM-CNN deep learning model for fast detection of combustion instability</a:t>
            </a:r>
            <a:r>
              <a:rPr lang="en-IN" altLang="en-US" sz="2000" dirty="0"/>
              <a:t>,[2021]</a:t>
            </a:r>
            <a:r>
              <a:rPr lang="en-US" sz="2000" dirty="0"/>
              <a:t>.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Alice Doe, Bob     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Smith,Carol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Johnson</a:t>
            </a:r>
            <a:endParaRPr lang="en-US" sz="2000" dirty="0"/>
          </a:p>
          <a:p>
            <a:pPr algn="just"/>
            <a:r>
              <a:rPr lang="en-US" sz="2000" dirty="0"/>
              <a:t>[7]	Credit-Scoring Methods</a:t>
            </a:r>
            <a:r>
              <a:rPr lang="en-IN" altLang="en-US" sz="2000" dirty="0"/>
              <a:t>,[2006]</a:t>
            </a:r>
            <a:r>
              <a:rPr lang="en-US" sz="2000" kern="1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Martin VOJTEK – EvÏen KOâENDA*</a:t>
            </a:r>
            <a:endParaRPr lang="en-US" sz="2000" dirty="0"/>
          </a:p>
          <a:p>
            <a:pPr algn="just"/>
            <a:r>
              <a:rPr lang="en-US" sz="2000" dirty="0"/>
              <a:t>[8]	Xia, Y., Liu, C., Li, Y., &amp; Liu, N. (2017). A boosted decision tree approach using 	Bayesian hyper-parameter optimization for 	credit 	scoring. </a:t>
            </a:r>
            <a:r>
              <a:rPr lang="en-US" sz="2000" i="1" dirty="0"/>
              <a:t>Expert Systems with  Applications</a:t>
            </a:r>
            <a:r>
              <a:rPr lang="en-US" sz="2000" dirty="0"/>
              <a:t>, 78, 225-241.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0633" y="2721114"/>
            <a:ext cx="515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Thank you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078" y="718457"/>
            <a:ext cx="983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ount_of_approved_flag_pie.png"/>
          <p:cNvPicPr>
            <a:picLocks noChangeAspect="1"/>
          </p:cNvPicPr>
          <p:nvPr/>
        </p:nvPicPr>
        <p:blipFill>
          <a:blip r:embed="rId2"/>
          <a:srcRect t="6849"/>
          <a:stretch>
            <a:fillRect/>
          </a:stretch>
        </p:blipFill>
        <p:spPr>
          <a:xfrm>
            <a:off x="7297576" y="1380931"/>
            <a:ext cx="4375020" cy="4061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5069" y="1922106"/>
            <a:ext cx="54304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ML and DL models for accurately predicting credit risk levels, ranging from P1 (low risk) to P4 (high risk).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061" y="4441370"/>
            <a:ext cx="39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P1: Low Risk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P2: Moderate Risk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P3: Elevated Risk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P4: Highest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8343" y="5374433"/>
            <a:ext cx="360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Pie chart of Approved Flag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6" y="466531"/>
            <a:ext cx="7707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237" y="1427584"/>
            <a:ext cx="468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51286"/>
              </p:ext>
            </p:extLst>
          </p:nvPr>
        </p:nvGraphicFramePr>
        <p:xfrm>
          <a:off x="2089072" y="1343208"/>
          <a:ext cx="7135586" cy="440302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9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611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23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 Smith, Michael Brown, Emily Johnson</a:t>
                      </a:r>
                      <a:r>
                        <a:rPr lang="en-IN" alt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IN" altLang="en-US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Regression, Random Forest, Gradient Boosting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23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231F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Martin VOJTEK – EvÏen KOâENDA</a:t>
                      </a:r>
                      <a:r>
                        <a:rPr lang="en-IN" altLang="en-US" sz="2000" kern="100">
                          <a:solidFill>
                            <a:srgbClr val="231F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LDA, KNN, MLP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52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Jacky C. K. Chow </a:t>
                      </a:r>
                      <a:r>
                        <a:rPr lang="en-IN" alt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IN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SVM, AdaBoost, ANN</a:t>
                      </a:r>
                      <a:endParaRPr lang="en-US" sz="20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39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Doe, Bob Smith, Carol Johnson</a:t>
                      </a:r>
                      <a:r>
                        <a:rPr lang="en-IN" altLang="en-US" sz="2000" kern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LSTM,CNN,GBM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320" y="152400"/>
            <a:ext cx="11226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financial institutions focus primarily on credit scoring. Traditional credit scoring methods often rely on below two models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complex nonlinear patterns.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nonlinear relationships.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overfitting.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804160" y="2473960"/>
            <a:ext cx="655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9080" y="2479040"/>
            <a:ext cx="995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05800" y="2540016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42388" y="2914165"/>
            <a:ext cx="0" cy="68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90947" y="4093547"/>
            <a:ext cx="995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8612154" y="4114799"/>
            <a:ext cx="634482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03759" y="4130044"/>
            <a:ext cx="538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23266" y="692454"/>
            <a:ext cx="626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FLOW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718457" y="1946579"/>
            <a:ext cx="2070463" cy="9795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494212" y="1968580"/>
            <a:ext cx="1945640" cy="9795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363477" y="1949919"/>
            <a:ext cx="2248160" cy="9795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20" name="Rectangle: Rounded Corners 16"/>
          <p:cNvSpPr/>
          <p:nvPr/>
        </p:nvSpPr>
        <p:spPr>
          <a:xfrm>
            <a:off x="9133013" y="1999683"/>
            <a:ext cx="1945640" cy="9795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16"/>
          <p:cNvSpPr/>
          <p:nvPr/>
        </p:nvSpPr>
        <p:spPr>
          <a:xfrm>
            <a:off x="9216988" y="3657599"/>
            <a:ext cx="1737151" cy="87707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sp>
        <p:nvSpPr>
          <p:cNvPr id="22" name="Rectangle: Rounded Corners 16"/>
          <p:cNvSpPr/>
          <p:nvPr/>
        </p:nvSpPr>
        <p:spPr>
          <a:xfrm>
            <a:off x="6363478" y="3629608"/>
            <a:ext cx="2267338" cy="989045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ML/DL  Models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16"/>
          <p:cNvSpPr/>
          <p:nvPr/>
        </p:nvSpPr>
        <p:spPr>
          <a:xfrm>
            <a:off x="3023119" y="3679192"/>
            <a:ext cx="2668553" cy="9795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16"/>
          <p:cNvSpPr/>
          <p:nvPr/>
        </p:nvSpPr>
        <p:spPr>
          <a:xfrm>
            <a:off x="660817" y="3679192"/>
            <a:ext cx="1945640" cy="9795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580" y="1511559"/>
            <a:ext cx="116259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collected the data from this site  [9]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 comprises two comprehensive  CSV files.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 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file contains 51,336 rows , 26 columns. It provides detailed information about the trade lines of credit applicants, focusing on their credit activities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file contains 51,336 rows and 62 columns. It focuses on the delinquency patterns, credit inquiries</a:t>
            </a:r>
            <a:r>
              <a:rPr lang="en-US" sz="2800" dirty="0"/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various financial behaviors of the applicants. Of these columns, 6 are categorical and 56 are numerical.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08" y="858415"/>
            <a:ext cx="321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66" y="2681311"/>
            <a:ext cx="58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359" y="5197033"/>
            <a:ext cx="5177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.  Merging Two dataset</a:t>
            </a:r>
          </a:p>
          <a:p>
            <a:r>
              <a:rPr lang="en-US" sz="2800" dirty="0"/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42064 rows, 79 columns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4"/>
          <a:stretch>
            <a:fillRect/>
          </a:stretch>
        </p:blipFill>
        <p:spPr bwMode="auto">
          <a:xfrm>
            <a:off x="6853804" y="1840374"/>
            <a:ext cx="4697730" cy="33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1413" y="3970116"/>
            <a:ext cx="4641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columns of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contains more than 20%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0278" y="775504"/>
            <a:ext cx="561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416" y="354563"/>
            <a:ext cx="392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1680" y="1362476"/>
            <a:ext cx="3899159" cy="3536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0968" y="1618965"/>
            <a:ext cx="3790562" cy="30346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61440" y="4886960"/>
            <a:ext cx="429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Distribution of Credit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3840" y="4886960"/>
            <a:ext cx="34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Distribution of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1183</Words>
  <Application>Microsoft Office PowerPoint</Application>
  <PresentationFormat>Widescreen</PresentationFormat>
  <Paragraphs>280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Susmita Jana</dc:creator>
  <cp:lastModifiedBy>Susmita Jana</cp:lastModifiedBy>
  <cp:revision>125</cp:revision>
  <dcterms:created xsi:type="dcterms:W3CDTF">2024-06-28T17:21:00Z</dcterms:created>
  <dcterms:modified xsi:type="dcterms:W3CDTF">2024-07-11T16:15:20Z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E2938956136B485484AB6E0FB836ADD8_12</vt:lpwstr>
  </property>
  <property fmtid="{D5CDD505-2E9C-101B-9397-08002B2CF9AE}" pid="3" name="KSOProductBuildVer">
    <vt:lpwstr>1033-12.2.0.17119</vt:lpwstr>
  </property>
</Properties>
</file>