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0" r:id="rId5"/>
    <p:sldId id="261" r:id="rId6"/>
    <p:sldId id="262" r:id="rId7"/>
    <p:sldId id="277" r:id="rId8"/>
    <p:sldId id="278" r:id="rId9"/>
    <p:sldId id="279" r:id="rId10"/>
    <p:sldId id="280" r:id="rId11"/>
    <p:sldId id="27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11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897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6999" y="1234589"/>
            <a:ext cx="7304962" cy="2129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Library Management System using C++</a:t>
            </a:r>
            <a:endParaRPr lang="en-US" sz="6354" dirty="0"/>
          </a:p>
        </p:txBody>
      </p:sp>
      <p:sp>
        <p:nvSpPr>
          <p:cNvPr id="6" name="Text 3"/>
          <p:cNvSpPr/>
          <p:nvPr/>
        </p:nvSpPr>
        <p:spPr>
          <a:xfrm>
            <a:off x="852250" y="3650530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Explore the power of C++ in building a comprehensive library management system. Streamline book inventory  circulation with this robust software solution.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299686" y="6224707"/>
            <a:ext cx="264140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F992C-EFD1-9C6E-4DCD-FF648898A157}"/>
              </a:ext>
            </a:extLst>
          </p:cNvPr>
          <p:cNvSpPr txBox="1"/>
          <p:nvPr/>
        </p:nvSpPr>
        <p:spPr>
          <a:xfrm>
            <a:off x="833198" y="5651688"/>
            <a:ext cx="331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Team Member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0E693-4CA2-1FE8-9C5C-B8B190BD35BB}"/>
              </a:ext>
            </a:extLst>
          </p:cNvPr>
          <p:cNvSpPr txBox="1"/>
          <p:nvPr/>
        </p:nvSpPr>
        <p:spPr>
          <a:xfrm>
            <a:off x="902733" y="6272450"/>
            <a:ext cx="370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Sarad Chandra Acharya</a:t>
            </a:r>
          </a:p>
          <a:p>
            <a:r>
              <a:rPr lang="en-US" sz="2400" dirty="0" err="1"/>
              <a:t>Susmita</a:t>
            </a:r>
            <a:r>
              <a:rPr lang="en-US" sz="2400" dirty="0"/>
              <a:t> Dangal</a:t>
            </a:r>
          </a:p>
          <a:p>
            <a:r>
              <a:rPr lang="en-US" sz="2400" dirty="0" err="1"/>
              <a:t>Prajita</a:t>
            </a:r>
            <a:r>
              <a:rPr lang="en-US" sz="2400" dirty="0"/>
              <a:t> Thapa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EEC41-2FE0-4434-AAFC-CE8863949446}"/>
              </a:ext>
            </a:extLst>
          </p:cNvPr>
          <p:cNvSpPr txBox="1"/>
          <p:nvPr/>
        </p:nvSpPr>
        <p:spPr>
          <a:xfrm>
            <a:off x="1263535" y="1120775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EA9B6-8670-8BED-DC94-71CB4B8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4" y="1942321"/>
            <a:ext cx="8611985" cy="5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46D67-7CC8-AA90-66CA-0EF8FEBAEFBF}"/>
              </a:ext>
            </a:extLst>
          </p:cNvPr>
          <p:cNvSpPr txBox="1"/>
          <p:nvPr/>
        </p:nvSpPr>
        <p:spPr>
          <a:xfrm>
            <a:off x="1154798" y="627053"/>
            <a:ext cx="11326762" cy="1083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300" b="1" dirty="0">
                <a:effectLst/>
                <a:latin typeface="Alexandria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6300" dirty="0">
              <a:effectLst/>
              <a:latin typeface="Alexandri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65F3F-7EE6-76DD-1AF3-248B777778B0}"/>
              </a:ext>
            </a:extLst>
          </p:cNvPr>
          <p:cNvSpPr txBox="1"/>
          <p:nvPr/>
        </p:nvSpPr>
        <p:spPr>
          <a:xfrm>
            <a:off x="778776" y="2048400"/>
            <a:ext cx="12444566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ora"/>
                <a:cs typeface="Times New Roman" panose="02020603050405020304" pitchFamily="18" charset="0"/>
              </a:rPr>
              <a:t>In conclusion, our Library Management System (LMS) represents a significant step forward in enhancing the efficiency, accessibility, and overall user experience within the library environment. By integrating all the manual interaction of the librarian into a interactive system developed using C++ which streamlines essential functions such as adding, updating, deleting and student record management. This system not only facilitates better resource management but also ensures seamless interactions between users/students and library staff.</a:t>
            </a:r>
            <a:endParaRPr lang="en-US" dirty="0">
              <a:effectLst/>
              <a:latin typeface="Sor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65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" y="961846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13716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10683"/>
            <a:ext cx="7477601" cy="1008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Features</a:t>
            </a:r>
            <a:endParaRPr lang="en-US" sz="6354" dirty="0"/>
          </a:p>
        </p:txBody>
      </p:sp>
      <p:sp>
        <p:nvSpPr>
          <p:cNvPr id="6" name="Text 3"/>
          <p:cNvSpPr/>
          <p:nvPr/>
        </p:nvSpPr>
        <p:spPr>
          <a:xfrm>
            <a:off x="833199" y="3952518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19094-2970-31C7-16B2-DC87F3182464}"/>
              </a:ext>
            </a:extLst>
          </p:cNvPr>
          <p:cNvSpPr txBox="1"/>
          <p:nvPr/>
        </p:nvSpPr>
        <p:spPr>
          <a:xfrm>
            <a:off x="787478" y="3769995"/>
            <a:ext cx="718304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ra"/>
                <a:ea typeface="Sora"/>
              </a:rPr>
              <a:t>Offers a robust set of features to efficiently manage library operations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ra"/>
                <a:ea typeface="Sora"/>
              </a:rPr>
              <a:t> Includes user 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ra"/>
                <a:ea typeface="Sora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ra"/>
                <a:ea typeface="Sora"/>
              </a:rPr>
              <a:t> resource management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ra"/>
                <a:ea typeface="Sora"/>
              </a:rPr>
              <a:t> Provides book issue and deposit functionality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ra"/>
                <a:ea typeface="Sora"/>
              </a:rPr>
              <a:t>Comprehensive CRUD (Create, Read, Update, Delete) functionality for  book records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10683"/>
            <a:ext cx="7477601" cy="1008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Objectives</a:t>
            </a:r>
            <a:endParaRPr lang="en-US" sz="6354" dirty="0"/>
          </a:p>
        </p:txBody>
      </p:sp>
      <p:sp>
        <p:nvSpPr>
          <p:cNvPr id="6" name="Text 3"/>
          <p:cNvSpPr/>
          <p:nvPr/>
        </p:nvSpPr>
        <p:spPr>
          <a:xfrm>
            <a:off x="833199" y="3952518"/>
            <a:ext cx="7477601" cy="1503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key objectives of this library management system are to streamline book circulation, improve resource tracking, and simplify administrative tasks. It aims to provide an efficient, user-friendly platform for managing  book inventory, and book lending activities.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42066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B1B27"/>
                </a:solidFill>
                <a:latin typeface="Alexandria"/>
                <a:ea typeface="Corben" pitchFamily="34" charset="-122"/>
                <a:cs typeface="Corben" pitchFamily="34" charset="-120"/>
              </a:rPr>
              <a:t>Limitations of Library Management System</a:t>
            </a:r>
            <a:endParaRPr lang="en-US" sz="4374" b="1" dirty="0">
              <a:latin typeface="Alexandria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4142661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C++ Library Management System often has a console-based interface, limited scalability, basic file storage, weak security, and lacks advanced features and multi-user support. It faces cross-platform issues, complex error handling, and challenges integrating with modern applications, impacting overall usability and scalability.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73536" y="548997"/>
            <a:ext cx="4991100" cy="623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13"/>
              </a:lnSpc>
              <a:buNone/>
            </a:pPr>
            <a:r>
              <a:rPr lang="en-US" sz="3930" b="1" dirty="0">
                <a:solidFill>
                  <a:srgbClr val="1B1B27"/>
                </a:solidFill>
                <a:latin typeface="Alexandria"/>
                <a:ea typeface="Corben" pitchFamily="34" charset="-122"/>
                <a:cs typeface="Corben" pitchFamily="34" charset="-120"/>
              </a:rPr>
              <a:t>Flowchart Overview</a:t>
            </a:r>
            <a:endParaRPr lang="en-US" sz="3930" b="1" dirty="0">
              <a:latin typeface="Alexandria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949" y="1572101"/>
            <a:ext cx="1564719" cy="14297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907280" y="2284214"/>
            <a:ext cx="73819" cy="374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48"/>
              </a:lnSpc>
              <a:buNone/>
            </a:pPr>
            <a:r>
              <a:rPr lang="en-US" sz="196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1965" dirty="0"/>
          </a:p>
        </p:txBody>
      </p:sp>
      <p:sp>
        <p:nvSpPr>
          <p:cNvPr id="7" name="Text 3"/>
          <p:cNvSpPr/>
          <p:nvPr/>
        </p:nvSpPr>
        <p:spPr>
          <a:xfrm>
            <a:off x="5926217" y="1921312"/>
            <a:ext cx="1778556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Login</a:t>
            </a:r>
            <a:endParaRPr lang="en-US" sz="1965" dirty="0"/>
          </a:p>
        </p:txBody>
      </p:sp>
      <p:sp>
        <p:nvSpPr>
          <p:cNvPr id="8" name="Text 4"/>
          <p:cNvSpPr/>
          <p:nvPr/>
        </p:nvSpPr>
        <p:spPr>
          <a:xfrm>
            <a:off x="5926217" y="2353032"/>
            <a:ext cx="1778556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572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 main menu</a:t>
            </a:r>
            <a:endParaRPr lang="en-US" sz="1572" dirty="0"/>
          </a:p>
        </p:txBody>
      </p:sp>
      <p:sp>
        <p:nvSpPr>
          <p:cNvPr id="9" name="Shape 5"/>
          <p:cNvSpPr/>
          <p:nvPr/>
        </p:nvSpPr>
        <p:spPr>
          <a:xfrm>
            <a:off x="5776555" y="3004393"/>
            <a:ext cx="6230303" cy="19943"/>
          </a:xfrm>
          <a:prstGeom prst="roundRect">
            <a:avLst>
              <a:gd name="adj" fmla="val 450488"/>
            </a:avLst>
          </a:prstGeom>
          <a:solidFill>
            <a:srgbClr val="B8BFD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89" y="3051691"/>
            <a:ext cx="3129439" cy="142970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879062" y="3579376"/>
            <a:ext cx="130254" cy="374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48"/>
              </a:lnSpc>
              <a:buNone/>
            </a:pPr>
            <a:r>
              <a:rPr lang="en-US" sz="196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1965" dirty="0"/>
          </a:p>
        </p:txBody>
      </p:sp>
      <p:sp>
        <p:nvSpPr>
          <p:cNvPr id="12" name="Text 7"/>
          <p:cNvSpPr/>
          <p:nvPr/>
        </p:nvSpPr>
        <p:spPr>
          <a:xfrm>
            <a:off x="6708577" y="3400901"/>
            <a:ext cx="249555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Main Menu</a:t>
            </a:r>
            <a:endParaRPr lang="en-US" sz="1965" dirty="0"/>
          </a:p>
        </p:txBody>
      </p:sp>
      <p:sp>
        <p:nvSpPr>
          <p:cNvPr id="13" name="Text 8"/>
          <p:cNvSpPr/>
          <p:nvPr/>
        </p:nvSpPr>
        <p:spPr>
          <a:xfrm>
            <a:off x="6708577" y="3832622"/>
            <a:ext cx="440352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572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Book Issue, Book Deposit, Administrative, Exit</a:t>
            </a:r>
            <a:endParaRPr lang="en-US" sz="1572" dirty="0"/>
          </a:p>
        </p:txBody>
      </p:sp>
      <p:sp>
        <p:nvSpPr>
          <p:cNvPr id="14" name="Shape 9"/>
          <p:cNvSpPr/>
          <p:nvPr/>
        </p:nvSpPr>
        <p:spPr>
          <a:xfrm>
            <a:off x="6558915" y="4483983"/>
            <a:ext cx="5447943" cy="19943"/>
          </a:xfrm>
          <a:prstGeom prst="roundRect">
            <a:avLst>
              <a:gd name="adj" fmla="val 450488"/>
            </a:avLst>
          </a:prstGeom>
          <a:solidFill>
            <a:srgbClr val="B8BFDF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229" y="4531281"/>
            <a:ext cx="4694158" cy="142970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874181" y="5058966"/>
            <a:ext cx="140137" cy="374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48"/>
              </a:lnSpc>
              <a:buNone/>
            </a:pPr>
            <a:r>
              <a:rPr lang="en-US" sz="196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1965" dirty="0"/>
          </a:p>
        </p:txBody>
      </p:sp>
      <p:sp>
        <p:nvSpPr>
          <p:cNvPr id="17" name="Text 11"/>
          <p:cNvSpPr/>
          <p:nvPr/>
        </p:nvSpPr>
        <p:spPr>
          <a:xfrm>
            <a:off x="7490936" y="4730829"/>
            <a:ext cx="2519005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Administrative Menu</a:t>
            </a:r>
            <a:endParaRPr lang="en-US" sz="1965" dirty="0"/>
          </a:p>
        </p:txBody>
      </p:sp>
      <p:sp>
        <p:nvSpPr>
          <p:cNvPr id="18" name="Text 12"/>
          <p:cNvSpPr/>
          <p:nvPr/>
        </p:nvSpPr>
        <p:spPr>
          <a:xfrm>
            <a:off x="7490936" y="5162550"/>
            <a:ext cx="4366260" cy="598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572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CRUD operations on  book records</a:t>
            </a:r>
            <a:endParaRPr lang="en-US" sz="1572" dirty="0"/>
          </a:p>
        </p:txBody>
      </p:sp>
      <p:sp>
        <p:nvSpPr>
          <p:cNvPr id="19" name="Text 13"/>
          <p:cNvSpPr/>
          <p:nvPr/>
        </p:nvSpPr>
        <p:spPr>
          <a:xfrm>
            <a:off x="2573536" y="6185535"/>
            <a:ext cx="9483209" cy="1497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572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flowchart overview illustrates the key steps in the library management system application built with C++. The central focus is on the main menu, which can only be accessed after a successful user login. The main menu offers 4 options: Book Issue, Book Deposit, Administrative, and Exit. When users choose the Administrative menu, the user can perform various CRUD operations on book records.</a:t>
            </a:r>
            <a:endParaRPr lang="en-US" sz="1572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69050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CRUD Operations for Book Records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31249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1195" y="3155632"/>
            <a:ext cx="13787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5"/>
          <p:cNvSpPr/>
          <p:nvPr/>
        </p:nvSpPr>
        <p:spPr>
          <a:xfrm>
            <a:off x="2482334" y="312491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Create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2482334" y="3623667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Add new book records to the system, capturing all necessary details such as student information, book titles, authors, and availability status.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49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1542" y="3155632"/>
            <a:ext cx="209431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9"/>
          <p:cNvSpPr/>
          <p:nvPr/>
        </p:nvSpPr>
        <p:spPr>
          <a:xfrm>
            <a:off x="8148399" y="312491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Read</a:t>
            </a:r>
            <a:endParaRPr lang="en-US" sz="2302" dirty="0"/>
          </a:p>
        </p:txBody>
      </p:sp>
      <p:sp>
        <p:nvSpPr>
          <p:cNvPr id="12" name="Text 10"/>
          <p:cNvSpPr/>
          <p:nvPr/>
        </p:nvSpPr>
        <p:spPr>
          <a:xfrm>
            <a:off x="8148399" y="362366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Retrieve and display existing  book records, allowing users to search and view specific information.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4287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905238" y="5459492"/>
            <a:ext cx="2097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3"/>
          <p:cNvSpPr/>
          <p:nvPr/>
        </p:nvSpPr>
        <p:spPr>
          <a:xfrm>
            <a:off x="2482334" y="542877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Update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2482334" y="5927527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Modify existing  book records, such as updating contact information, changing book details, or marking books as issued or returned.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287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0470" y="5459492"/>
            <a:ext cx="21157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7"/>
          <p:cNvSpPr/>
          <p:nvPr/>
        </p:nvSpPr>
        <p:spPr>
          <a:xfrm>
            <a:off x="8148399" y="542877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Delete</a:t>
            </a:r>
            <a:endParaRPr lang="en-US" sz="2302" dirty="0"/>
          </a:p>
        </p:txBody>
      </p:sp>
      <p:sp>
        <p:nvSpPr>
          <p:cNvPr id="20" name="Text 18"/>
          <p:cNvSpPr/>
          <p:nvPr/>
        </p:nvSpPr>
        <p:spPr>
          <a:xfrm>
            <a:off x="8148399" y="5927527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 book records from the system, ensuring proper handling of associated data, such as issued books and student enrollment.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AE84F-AC5C-D1D6-AE21-AEE5C54E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79" y="2528887"/>
            <a:ext cx="10125959" cy="397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3BE4F-3316-6C13-61BE-69625A06480B}"/>
              </a:ext>
            </a:extLst>
          </p:cNvPr>
          <p:cNvSpPr txBox="1"/>
          <p:nvPr/>
        </p:nvSpPr>
        <p:spPr>
          <a:xfrm>
            <a:off x="2058179" y="133333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panel</a:t>
            </a:r>
          </a:p>
        </p:txBody>
      </p:sp>
    </p:spTree>
    <p:extLst>
      <p:ext uri="{BB962C8B-B14F-4D97-AF65-F5344CB8AC3E}">
        <p14:creationId xmlns:p14="http://schemas.microsoft.com/office/powerpoint/2010/main" val="309467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3B68CD-3CA2-57DC-8FE6-41050239DFCE}"/>
              </a:ext>
            </a:extLst>
          </p:cNvPr>
          <p:cNvSpPr txBox="1"/>
          <p:nvPr/>
        </p:nvSpPr>
        <p:spPr>
          <a:xfrm>
            <a:off x="2058179" y="1333336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37BDC-6860-0DD1-826C-D4554481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79" y="2294313"/>
            <a:ext cx="8707396" cy="50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BA8BC-E90B-2B91-7C4A-A6EAC0061B8D}"/>
              </a:ext>
            </a:extLst>
          </p:cNvPr>
          <p:cNvSpPr txBox="1"/>
          <p:nvPr/>
        </p:nvSpPr>
        <p:spPr>
          <a:xfrm>
            <a:off x="1413163" y="1277276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67DAA-C1ED-0512-6623-DC5FB079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2181078"/>
            <a:ext cx="8506973" cy="50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480</Words>
  <Application>Microsoft Office PowerPoint</Application>
  <PresentationFormat>Custom</PresentationFormat>
  <Paragraphs>51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Alexandria</vt:lpstr>
      <vt:lpstr>Arial</vt:lpstr>
      <vt:lpstr>Corben</vt:lpstr>
      <vt:lpstr>Nobile</vt:lpstr>
      <vt:lpstr>Sora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Saugat Dangal</cp:lastModifiedBy>
  <cp:revision>31</cp:revision>
  <dcterms:created xsi:type="dcterms:W3CDTF">2024-06-09T15:58:27Z</dcterms:created>
  <dcterms:modified xsi:type="dcterms:W3CDTF">2024-06-14T15:03:52Z</dcterms:modified>
</cp:coreProperties>
</file>