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71" r:id="rId6"/>
    <p:sldId id="260" r:id="rId7"/>
    <p:sldId id="265" r:id="rId8"/>
    <p:sldId id="270" r:id="rId9"/>
    <p:sldId id="272" r:id="rId10"/>
    <p:sldId id="274" r:id="rId11"/>
    <p:sldId id="261" r:id="rId12"/>
    <p:sldId id="262" r:id="rId13"/>
    <p:sldId id="263" r:id="rId14"/>
    <p:sldId id="269" r:id="rId15"/>
    <p:sldId id="266" r:id="rId16"/>
    <p:sldId id="275" r:id="rId17"/>
    <p:sldId id="276" r:id="rId18"/>
    <p:sldId id="278" r:id="rId19"/>
    <p:sldId id="267" r:id="rId20"/>
    <p:sldId id="280" r:id="rId21"/>
    <p:sldId id="279" r:id="rId22"/>
    <p:sldId id="268" r:id="rId23"/>
    <p:sldId id="26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mitasagar038@gmail.com" initials="s" lastIdx="3" clrIdx="0">
    <p:extLst>
      <p:ext uri="{19B8F6BF-5375-455C-9EA6-DF929625EA0E}">
        <p15:presenceInfo xmlns:p15="http://schemas.microsoft.com/office/powerpoint/2012/main" userId="3c187719488698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0" autoAdjust="0"/>
    <p:restoredTop sz="94660"/>
  </p:normalViewPr>
  <p:slideViewPr>
    <p:cSldViewPr snapToGrid="0">
      <p:cViewPr varScale="1">
        <p:scale>
          <a:sx n="72" d="100"/>
          <a:sy n="72" d="100"/>
        </p:scale>
        <p:origin x="81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866699-30AD-4097-8896-1750AA634C95}"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2F989-FAB3-4286-8205-CC68ED95A5F9}" type="slidenum">
              <a:rPr lang="en-IN" smtClean="0"/>
              <a:t>‹#›</a:t>
            </a:fld>
            <a:endParaRPr lang="en-IN"/>
          </a:p>
        </p:txBody>
      </p:sp>
    </p:spTree>
    <p:extLst>
      <p:ext uri="{BB962C8B-B14F-4D97-AF65-F5344CB8AC3E}">
        <p14:creationId xmlns:p14="http://schemas.microsoft.com/office/powerpoint/2010/main" val="114795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866699-30AD-4097-8896-1750AA634C95}" type="datetimeFigureOut">
              <a:rPr lang="en-IN" smtClean="0"/>
              <a:t>14-07-2021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22F989-FAB3-4286-8205-CC68ED95A5F9}" type="slidenum">
              <a:rPr lang="en-IN" smtClean="0"/>
              <a:t>‹#›</a:t>
            </a:fld>
            <a:endParaRPr lang="en-IN"/>
          </a:p>
        </p:txBody>
      </p:sp>
    </p:spTree>
    <p:extLst>
      <p:ext uri="{BB962C8B-B14F-4D97-AF65-F5344CB8AC3E}">
        <p14:creationId xmlns:p14="http://schemas.microsoft.com/office/powerpoint/2010/main" val="283090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866699-30AD-4097-8896-1750AA634C95}" type="datetimeFigureOut">
              <a:rPr lang="en-IN" smtClean="0"/>
              <a:t>14-07-2021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22F989-FAB3-4286-8205-CC68ED95A5F9}" type="slidenum">
              <a:rPr lang="en-IN" smtClean="0"/>
              <a:t>‹#›</a:t>
            </a:fld>
            <a:endParaRPr lang="en-IN"/>
          </a:p>
        </p:txBody>
      </p:sp>
    </p:spTree>
    <p:extLst>
      <p:ext uri="{BB962C8B-B14F-4D97-AF65-F5344CB8AC3E}">
        <p14:creationId xmlns:p14="http://schemas.microsoft.com/office/powerpoint/2010/main" val="3230140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866699-30AD-4097-8896-1750AA634C95}" type="datetimeFigureOut">
              <a:rPr lang="en-IN" smtClean="0"/>
              <a:t>14-07-2021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22F989-FAB3-4286-8205-CC68ED95A5F9}"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38130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866699-30AD-4097-8896-1750AA634C95}" type="datetimeFigureOut">
              <a:rPr lang="en-IN" smtClean="0"/>
              <a:t>14-07-2021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22F989-FAB3-4286-8205-CC68ED95A5F9}" type="slidenum">
              <a:rPr lang="en-IN" smtClean="0"/>
              <a:t>‹#›</a:t>
            </a:fld>
            <a:endParaRPr lang="en-IN"/>
          </a:p>
        </p:txBody>
      </p:sp>
    </p:spTree>
    <p:extLst>
      <p:ext uri="{BB962C8B-B14F-4D97-AF65-F5344CB8AC3E}">
        <p14:creationId xmlns:p14="http://schemas.microsoft.com/office/powerpoint/2010/main" val="3247815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3866699-30AD-4097-8896-1750AA634C95}" type="datetimeFigureOut">
              <a:rPr lang="en-IN" smtClean="0"/>
              <a:t>14-07-2021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22F989-FAB3-4286-8205-CC68ED95A5F9}" type="slidenum">
              <a:rPr lang="en-IN" smtClean="0"/>
              <a:t>‹#›</a:t>
            </a:fld>
            <a:endParaRPr lang="en-IN"/>
          </a:p>
        </p:txBody>
      </p:sp>
    </p:spTree>
    <p:extLst>
      <p:ext uri="{BB962C8B-B14F-4D97-AF65-F5344CB8AC3E}">
        <p14:creationId xmlns:p14="http://schemas.microsoft.com/office/powerpoint/2010/main" val="1518452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3866699-30AD-4097-8896-1750AA634C95}" type="datetimeFigureOut">
              <a:rPr lang="en-IN" smtClean="0"/>
              <a:t>14-07-2021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22F989-FAB3-4286-8205-CC68ED95A5F9}" type="slidenum">
              <a:rPr lang="en-IN" smtClean="0"/>
              <a:t>‹#›</a:t>
            </a:fld>
            <a:endParaRPr lang="en-IN"/>
          </a:p>
        </p:txBody>
      </p:sp>
    </p:spTree>
    <p:extLst>
      <p:ext uri="{BB962C8B-B14F-4D97-AF65-F5344CB8AC3E}">
        <p14:creationId xmlns:p14="http://schemas.microsoft.com/office/powerpoint/2010/main" val="2732705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866699-30AD-4097-8896-1750AA634C95}"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2F989-FAB3-4286-8205-CC68ED95A5F9}" type="slidenum">
              <a:rPr lang="en-IN" smtClean="0"/>
              <a:t>‹#›</a:t>
            </a:fld>
            <a:endParaRPr lang="en-IN"/>
          </a:p>
        </p:txBody>
      </p:sp>
    </p:spTree>
    <p:extLst>
      <p:ext uri="{BB962C8B-B14F-4D97-AF65-F5344CB8AC3E}">
        <p14:creationId xmlns:p14="http://schemas.microsoft.com/office/powerpoint/2010/main" val="18699396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866699-30AD-4097-8896-1750AA634C95}"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2F989-FAB3-4286-8205-CC68ED95A5F9}" type="slidenum">
              <a:rPr lang="en-IN" smtClean="0"/>
              <a:t>‹#›</a:t>
            </a:fld>
            <a:endParaRPr lang="en-IN"/>
          </a:p>
        </p:txBody>
      </p:sp>
    </p:spTree>
    <p:extLst>
      <p:ext uri="{BB962C8B-B14F-4D97-AF65-F5344CB8AC3E}">
        <p14:creationId xmlns:p14="http://schemas.microsoft.com/office/powerpoint/2010/main" val="612639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866699-30AD-4097-8896-1750AA634C95}"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2F989-FAB3-4286-8205-CC68ED95A5F9}" type="slidenum">
              <a:rPr lang="en-IN" smtClean="0"/>
              <a:t>‹#›</a:t>
            </a:fld>
            <a:endParaRPr lang="en-IN"/>
          </a:p>
        </p:txBody>
      </p:sp>
    </p:spTree>
    <p:extLst>
      <p:ext uri="{BB962C8B-B14F-4D97-AF65-F5344CB8AC3E}">
        <p14:creationId xmlns:p14="http://schemas.microsoft.com/office/powerpoint/2010/main" val="1796232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866699-30AD-4097-8896-1750AA634C95}"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2F989-FAB3-4286-8205-CC68ED95A5F9}" type="slidenum">
              <a:rPr lang="en-IN" smtClean="0"/>
              <a:t>‹#›</a:t>
            </a:fld>
            <a:endParaRPr lang="en-IN"/>
          </a:p>
        </p:txBody>
      </p:sp>
    </p:spTree>
    <p:extLst>
      <p:ext uri="{BB962C8B-B14F-4D97-AF65-F5344CB8AC3E}">
        <p14:creationId xmlns:p14="http://schemas.microsoft.com/office/powerpoint/2010/main" val="3582670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866699-30AD-4097-8896-1750AA634C95}" type="datetimeFigureOut">
              <a:rPr lang="en-IN" smtClean="0"/>
              <a:t>14-07-2021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22F989-FAB3-4286-8205-CC68ED95A5F9}" type="slidenum">
              <a:rPr lang="en-IN" smtClean="0"/>
              <a:t>‹#›</a:t>
            </a:fld>
            <a:endParaRPr lang="en-IN"/>
          </a:p>
        </p:txBody>
      </p:sp>
    </p:spTree>
    <p:extLst>
      <p:ext uri="{BB962C8B-B14F-4D97-AF65-F5344CB8AC3E}">
        <p14:creationId xmlns:p14="http://schemas.microsoft.com/office/powerpoint/2010/main" val="2700136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866699-30AD-4097-8896-1750AA634C95}" type="datetimeFigureOut">
              <a:rPr lang="en-IN" smtClean="0"/>
              <a:t>14-07-2021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22F989-FAB3-4286-8205-CC68ED95A5F9}" type="slidenum">
              <a:rPr lang="en-IN" smtClean="0"/>
              <a:t>‹#›</a:t>
            </a:fld>
            <a:endParaRPr lang="en-IN"/>
          </a:p>
        </p:txBody>
      </p:sp>
    </p:spTree>
    <p:extLst>
      <p:ext uri="{BB962C8B-B14F-4D97-AF65-F5344CB8AC3E}">
        <p14:creationId xmlns:p14="http://schemas.microsoft.com/office/powerpoint/2010/main" val="3864202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866699-30AD-4097-8896-1750AA634C95}" type="datetimeFigureOut">
              <a:rPr lang="en-IN" smtClean="0"/>
              <a:t>14-07-2021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22F989-FAB3-4286-8205-CC68ED95A5F9}" type="slidenum">
              <a:rPr lang="en-IN" smtClean="0"/>
              <a:t>‹#›</a:t>
            </a:fld>
            <a:endParaRPr lang="en-IN"/>
          </a:p>
        </p:txBody>
      </p:sp>
    </p:spTree>
    <p:extLst>
      <p:ext uri="{BB962C8B-B14F-4D97-AF65-F5344CB8AC3E}">
        <p14:creationId xmlns:p14="http://schemas.microsoft.com/office/powerpoint/2010/main" val="1853842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866699-30AD-4097-8896-1750AA634C95}" type="datetimeFigureOut">
              <a:rPr lang="en-IN" smtClean="0"/>
              <a:t>14-07-2021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22F989-FAB3-4286-8205-CC68ED95A5F9}" type="slidenum">
              <a:rPr lang="en-IN" smtClean="0"/>
              <a:t>‹#›</a:t>
            </a:fld>
            <a:endParaRPr lang="en-IN"/>
          </a:p>
        </p:txBody>
      </p:sp>
    </p:spTree>
    <p:extLst>
      <p:ext uri="{BB962C8B-B14F-4D97-AF65-F5344CB8AC3E}">
        <p14:creationId xmlns:p14="http://schemas.microsoft.com/office/powerpoint/2010/main" val="314084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866699-30AD-4097-8896-1750AA634C95}" type="datetimeFigureOut">
              <a:rPr lang="en-IN" smtClean="0"/>
              <a:t>14-07-2021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22F989-FAB3-4286-8205-CC68ED95A5F9}" type="slidenum">
              <a:rPr lang="en-IN" smtClean="0"/>
              <a:t>‹#›</a:t>
            </a:fld>
            <a:endParaRPr lang="en-IN"/>
          </a:p>
        </p:txBody>
      </p:sp>
    </p:spTree>
    <p:extLst>
      <p:ext uri="{BB962C8B-B14F-4D97-AF65-F5344CB8AC3E}">
        <p14:creationId xmlns:p14="http://schemas.microsoft.com/office/powerpoint/2010/main" val="3351279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866699-30AD-4097-8896-1750AA634C95}" type="datetimeFigureOut">
              <a:rPr lang="en-IN" smtClean="0"/>
              <a:t>14-07-2021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22F989-FAB3-4286-8205-CC68ED95A5F9}" type="slidenum">
              <a:rPr lang="en-IN" smtClean="0"/>
              <a:t>‹#›</a:t>
            </a:fld>
            <a:endParaRPr lang="en-IN"/>
          </a:p>
        </p:txBody>
      </p:sp>
    </p:spTree>
    <p:extLst>
      <p:ext uri="{BB962C8B-B14F-4D97-AF65-F5344CB8AC3E}">
        <p14:creationId xmlns:p14="http://schemas.microsoft.com/office/powerpoint/2010/main" val="491137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3866699-30AD-4097-8896-1750AA634C95}" type="datetimeFigureOut">
              <a:rPr lang="en-IN" smtClean="0"/>
              <a:t>14-07-2021</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F22F989-FAB3-4286-8205-CC68ED95A5F9}" type="slidenum">
              <a:rPr lang="en-IN" smtClean="0"/>
              <a:t>‹#›</a:t>
            </a:fld>
            <a:endParaRPr lang="en-IN"/>
          </a:p>
        </p:txBody>
      </p:sp>
    </p:spTree>
    <p:extLst>
      <p:ext uri="{BB962C8B-B14F-4D97-AF65-F5344CB8AC3E}">
        <p14:creationId xmlns:p14="http://schemas.microsoft.com/office/powerpoint/2010/main" val="57177287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Observable_variable" TargetMode="External"/><Relationship Id="rId2" Type="http://schemas.openxmlformats.org/officeDocument/2006/relationships/hyperlink" Target="https://en.wikipedia.org/wiki/Hypothesis" TargetMode="External"/><Relationship Id="rId1" Type="http://schemas.openxmlformats.org/officeDocument/2006/relationships/slideLayout" Target="../slideLayouts/slideLayout1.xml"/><Relationship Id="rId4" Type="http://schemas.openxmlformats.org/officeDocument/2006/relationships/hyperlink" Target="https://en.wikipedia.org/wiki/Statistical_mode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investopedia.com/terms/n/null_hypothesis.asp" TargetMode="External"/><Relationship Id="rId2" Type="http://schemas.openxmlformats.org/officeDocument/2006/relationships/hyperlink" Target="https://www.investopedia.com/terms/w/wilcoxon-test.asp"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2A3C9-0CFB-4371-BF37-E5C94B54D0B1}"/>
              </a:ext>
            </a:extLst>
          </p:cNvPr>
          <p:cNvSpPr>
            <a:spLocks noGrp="1"/>
          </p:cNvSpPr>
          <p:nvPr>
            <p:ph type="ctrTitle"/>
          </p:nvPr>
        </p:nvSpPr>
        <p:spPr>
          <a:xfrm>
            <a:off x="1524000" y="2213113"/>
            <a:ext cx="9144000" cy="3405808"/>
          </a:xfrm>
        </p:spPr>
        <p:txBody>
          <a:bodyPr>
            <a:normAutofit/>
          </a:bodyPr>
          <a:lstStyle/>
          <a:p>
            <a:r>
              <a:rPr lang="en-US" dirty="0">
                <a:solidFill>
                  <a:srgbClr val="C00000"/>
                </a:solidFill>
              </a:rPr>
              <a:t>On Statical  testing of Hypothesis in National Income</a:t>
            </a:r>
            <a:endParaRPr lang="en-IN" dirty="0">
              <a:solidFill>
                <a:srgbClr val="C00000"/>
              </a:solidFill>
            </a:endParaRPr>
          </a:p>
        </p:txBody>
      </p:sp>
      <p:sp>
        <p:nvSpPr>
          <p:cNvPr id="3" name="Subtitle 2">
            <a:extLst>
              <a:ext uri="{FF2B5EF4-FFF2-40B4-BE49-F238E27FC236}">
                <a16:creationId xmlns:a16="http://schemas.microsoft.com/office/drawing/2014/main" id="{28DBBF20-0824-436E-B8D2-C53397810B29}"/>
              </a:ext>
            </a:extLst>
          </p:cNvPr>
          <p:cNvSpPr>
            <a:spLocks noGrp="1"/>
          </p:cNvSpPr>
          <p:nvPr>
            <p:ph type="subTitle" idx="1"/>
          </p:nvPr>
        </p:nvSpPr>
        <p:spPr>
          <a:xfrm>
            <a:off x="4280452" y="554417"/>
            <a:ext cx="3631096" cy="1658696"/>
          </a:xfrm>
        </p:spPr>
        <p:txBody>
          <a:bodyPr>
            <a:normAutofit/>
          </a:bodyPr>
          <a:lstStyle/>
          <a:p>
            <a:r>
              <a:rPr lang="en-US" sz="3600" dirty="0">
                <a:solidFill>
                  <a:schemeClr val="tx1">
                    <a:lumMod val="85000"/>
                    <a:lumOff val="15000"/>
                  </a:schemeClr>
                </a:solidFill>
              </a:rPr>
              <a:t>By </a:t>
            </a:r>
            <a:r>
              <a:rPr lang="en-US" sz="3600" dirty="0" err="1">
                <a:solidFill>
                  <a:schemeClr val="tx1">
                    <a:lumMod val="85000"/>
                    <a:lumOff val="15000"/>
                  </a:schemeClr>
                </a:solidFill>
              </a:rPr>
              <a:t>Susmita</a:t>
            </a:r>
            <a:r>
              <a:rPr lang="en-US" sz="3600" dirty="0">
                <a:solidFill>
                  <a:schemeClr val="tx1">
                    <a:lumMod val="85000"/>
                    <a:lumOff val="15000"/>
                  </a:schemeClr>
                </a:solidFill>
              </a:rPr>
              <a:t> Sagar </a:t>
            </a:r>
          </a:p>
          <a:p>
            <a:r>
              <a:rPr lang="en-US" sz="3600" dirty="0">
                <a:solidFill>
                  <a:schemeClr val="tx1">
                    <a:lumMod val="85000"/>
                    <a:lumOff val="15000"/>
                  </a:schemeClr>
                </a:solidFill>
              </a:rPr>
              <a:t>Roll no - 202124</a:t>
            </a:r>
            <a:endParaRPr lang="en-IN" sz="3600" dirty="0">
              <a:solidFill>
                <a:schemeClr val="tx1">
                  <a:lumMod val="85000"/>
                  <a:lumOff val="15000"/>
                </a:schemeClr>
              </a:solidFill>
            </a:endParaRPr>
          </a:p>
        </p:txBody>
      </p:sp>
    </p:spTree>
    <p:extLst>
      <p:ext uri="{BB962C8B-B14F-4D97-AF65-F5344CB8AC3E}">
        <p14:creationId xmlns:p14="http://schemas.microsoft.com/office/powerpoint/2010/main" val="2171725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BF2E1-AE1D-4F80-8525-A916E7CD63BA}"/>
              </a:ext>
            </a:extLst>
          </p:cNvPr>
          <p:cNvSpPr>
            <a:spLocks noGrp="1"/>
          </p:cNvSpPr>
          <p:nvPr>
            <p:ph type="title"/>
          </p:nvPr>
        </p:nvSpPr>
        <p:spPr>
          <a:xfrm>
            <a:off x="641005" y="550033"/>
            <a:ext cx="3932237" cy="877957"/>
          </a:xfrm>
        </p:spPr>
        <p:txBody>
          <a:bodyPr/>
          <a:lstStyle/>
          <a:p>
            <a:r>
              <a:rPr lang="en-US" dirty="0"/>
              <a:t>Hypothesis testing</a:t>
            </a:r>
            <a:endParaRPr lang="en-IN" dirty="0"/>
          </a:p>
        </p:txBody>
      </p:sp>
      <p:sp>
        <p:nvSpPr>
          <p:cNvPr id="3" name="Content Placeholder 2">
            <a:extLst>
              <a:ext uri="{FF2B5EF4-FFF2-40B4-BE49-F238E27FC236}">
                <a16:creationId xmlns:a16="http://schemas.microsoft.com/office/drawing/2014/main" id="{5296E3D4-8510-4505-A825-B0E535EAABA8}"/>
              </a:ext>
            </a:extLst>
          </p:cNvPr>
          <p:cNvSpPr>
            <a:spLocks noGrp="1"/>
          </p:cNvSpPr>
          <p:nvPr>
            <p:ph idx="1"/>
          </p:nvPr>
        </p:nvSpPr>
        <p:spPr>
          <a:xfrm>
            <a:off x="5183188" y="2239617"/>
            <a:ext cx="6172200" cy="4161183"/>
          </a:xfrm>
        </p:spPr>
        <p:txBody>
          <a:bodyPr>
            <a:normAutofit/>
          </a:bodyPr>
          <a:lstStyle/>
          <a:p>
            <a:pPr marL="0" indent="0">
              <a:buNone/>
            </a:pPr>
            <a:r>
              <a:rPr lang="en-US" dirty="0"/>
              <a:t>Where,</a:t>
            </a:r>
          </a:p>
          <a:p>
            <a:pPr marL="0" indent="0">
              <a:buNone/>
            </a:pPr>
            <a:r>
              <a:rPr lang="en-US" b="0" i="0" dirty="0">
                <a:solidFill>
                  <a:schemeClr val="tx1"/>
                </a:solidFill>
                <a:effectLst/>
                <a:latin typeface="arial" panose="020B0604020202020204" pitchFamily="34" charset="0"/>
              </a:rPr>
              <a:t> x is the raw score,</a:t>
            </a:r>
          </a:p>
          <a:p>
            <a:pPr marL="0" indent="0">
              <a:buNone/>
            </a:pPr>
            <a:r>
              <a:rPr lang="en-US" b="0" i="0" dirty="0">
                <a:solidFill>
                  <a:schemeClr val="tx1"/>
                </a:solidFill>
                <a:effectLst/>
                <a:latin typeface="arial" panose="020B0604020202020204" pitchFamily="34" charset="0"/>
              </a:rPr>
              <a:t> μ is the population mean, </a:t>
            </a:r>
          </a:p>
          <a:p>
            <a:pPr marL="0" indent="0">
              <a:buNone/>
            </a:pPr>
            <a:r>
              <a:rPr lang="en-US" b="0" i="0" dirty="0">
                <a:solidFill>
                  <a:schemeClr val="tx1"/>
                </a:solidFill>
                <a:effectLst/>
                <a:latin typeface="arial" panose="020B0604020202020204" pitchFamily="34" charset="0"/>
              </a:rPr>
              <a:t>σ is the population standard deviation.</a:t>
            </a:r>
          </a:p>
          <a:p>
            <a:pPr marL="0" indent="0">
              <a:buNone/>
            </a:pPr>
            <a:r>
              <a:rPr lang="en-US" dirty="0">
                <a:solidFill>
                  <a:schemeClr val="tx1"/>
                </a:solidFill>
                <a:latin typeface="arial" panose="020B0604020202020204" pitchFamily="34" charset="0"/>
              </a:rPr>
              <a:t>n&lt;30 .</a:t>
            </a:r>
          </a:p>
          <a:p>
            <a:pPr marL="0" indent="0">
              <a:buNone/>
            </a:pPr>
            <a:r>
              <a:rPr lang="en-US" b="0" i="0" dirty="0">
                <a:solidFill>
                  <a:schemeClr val="tx1"/>
                </a:solidFill>
                <a:effectLst/>
                <a:latin typeface="arial" panose="020B0604020202020204" pitchFamily="34" charset="0"/>
              </a:rPr>
              <a:t>Sample standard deviation is unknown.</a:t>
            </a:r>
          </a:p>
          <a:p>
            <a:pPr marL="0" indent="0">
              <a:buNone/>
            </a:pPr>
            <a:endParaRPr lang="en-IN" b="0" i="0" dirty="0">
              <a:solidFill>
                <a:schemeClr val="tx1"/>
              </a:solidFill>
              <a:effectLst/>
              <a:latin typeface="arial" panose="020B0604020202020204" pitchFamily="34" charset="0"/>
            </a:endParaRPr>
          </a:p>
          <a:p>
            <a:pPr marL="0" indent="0">
              <a:buNone/>
            </a:pPr>
            <a:endParaRPr lang="en-IN" b="0" i="0" dirty="0">
              <a:solidFill>
                <a:schemeClr val="tx1"/>
              </a:solidFill>
              <a:effectLst/>
              <a:latin typeface="arial" panose="020B0604020202020204" pitchFamily="34" charset="0"/>
            </a:endParaRPr>
          </a:p>
          <a:p>
            <a:pPr marL="0" indent="0">
              <a:buNone/>
            </a:pPr>
            <a:endParaRPr lang="en-IN" dirty="0"/>
          </a:p>
        </p:txBody>
      </p:sp>
      <p:sp>
        <p:nvSpPr>
          <p:cNvPr id="4" name="Text Placeholder 3">
            <a:extLst>
              <a:ext uri="{FF2B5EF4-FFF2-40B4-BE49-F238E27FC236}">
                <a16:creationId xmlns:a16="http://schemas.microsoft.com/office/drawing/2014/main" id="{5039CBBA-837C-490F-8F7B-E48631A6F158}"/>
              </a:ext>
            </a:extLst>
          </p:cNvPr>
          <p:cNvSpPr>
            <a:spLocks noGrp="1"/>
          </p:cNvSpPr>
          <p:nvPr>
            <p:ph type="body" sz="half" idx="2"/>
          </p:nvPr>
        </p:nvSpPr>
        <p:spPr>
          <a:xfrm>
            <a:off x="836612" y="1897546"/>
            <a:ext cx="3932237" cy="3811588"/>
          </a:xfrm>
        </p:spPr>
        <p:txBody>
          <a:bodyPr>
            <a:normAutofit lnSpcReduction="10000"/>
          </a:bodyPr>
          <a:lstStyle/>
          <a:p>
            <a:r>
              <a:rPr lang="en-US" sz="2400" b="1" i="0" dirty="0">
                <a:solidFill>
                  <a:schemeClr val="tx1"/>
                </a:solidFill>
                <a:effectLst/>
                <a:latin typeface="arial" panose="020B0604020202020204" pitchFamily="34" charset="0"/>
              </a:rPr>
              <a:t>P</a:t>
            </a:r>
            <a:r>
              <a:rPr lang="en-US" sz="2400" b="0" i="0" dirty="0">
                <a:solidFill>
                  <a:schemeClr val="tx1"/>
                </a:solidFill>
                <a:effectLst/>
                <a:latin typeface="arial" panose="020B0604020202020204" pitchFamily="34" charset="0"/>
              </a:rPr>
              <a:t> &gt; </a:t>
            </a:r>
            <a:r>
              <a:rPr lang="en-US" sz="2400" b="1" i="0" dirty="0">
                <a:solidFill>
                  <a:schemeClr val="tx1"/>
                </a:solidFill>
                <a:effectLst/>
                <a:latin typeface="arial" panose="020B0604020202020204" pitchFamily="34" charset="0"/>
              </a:rPr>
              <a:t>0.05 is the</a:t>
            </a:r>
            <a:r>
              <a:rPr lang="en-US" sz="2400" b="0" i="0" dirty="0">
                <a:solidFill>
                  <a:schemeClr val="tx1"/>
                </a:solidFill>
                <a:effectLst/>
                <a:latin typeface="arial" panose="020B0604020202020204" pitchFamily="34" charset="0"/>
              </a:rPr>
              <a:t> probability that the null hypothesis is true. ...</a:t>
            </a:r>
          </a:p>
          <a:p>
            <a:r>
              <a:rPr lang="en-US" sz="2400" b="0" i="0" dirty="0">
                <a:solidFill>
                  <a:schemeClr val="tx1"/>
                </a:solidFill>
                <a:effectLst/>
                <a:latin typeface="arial" panose="020B0604020202020204" pitchFamily="34" charset="0"/>
              </a:rPr>
              <a:t> A statistically significant test result (</a:t>
            </a:r>
            <a:r>
              <a:rPr lang="en-US" sz="2400" b="1" i="0" dirty="0">
                <a:solidFill>
                  <a:schemeClr val="tx1"/>
                </a:solidFill>
                <a:effectLst/>
                <a:latin typeface="arial" panose="020B0604020202020204" pitchFamily="34" charset="0"/>
              </a:rPr>
              <a:t>P</a:t>
            </a:r>
            <a:r>
              <a:rPr lang="en-US" sz="2400" b="0" i="0" dirty="0">
                <a:solidFill>
                  <a:schemeClr val="tx1"/>
                </a:solidFill>
                <a:effectLst/>
                <a:latin typeface="arial" panose="020B0604020202020204" pitchFamily="34" charset="0"/>
              </a:rPr>
              <a:t> ≤ </a:t>
            </a:r>
            <a:r>
              <a:rPr lang="en-US" sz="2400" b="1" i="0" dirty="0">
                <a:solidFill>
                  <a:schemeClr val="tx1"/>
                </a:solidFill>
                <a:effectLst/>
                <a:latin typeface="arial" panose="020B0604020202020204" pitchFamily="34" charset="0"/>
              </a:rPr>
              <a:t>0.05</a:t>
            </a:r>
            <a:r>
              <a:rPr lang="en-US" sz="2400" b="0" i="0" dirty="0">
                <a:solidFill>
                  <a:schemeClr val="tx1"/>
                </a:solidFill>
                <a:effectLst/>
                <a:latin typeface="arial" panose="020B0604020202020204" pitchFamily="34" charset="0"/>
              </a:rPr>
              <a:t>) means that the test hypothesis is false or should be rejected</a:t>
            </a:r>
            <a:r>
              <a:rPr lang="en-US" sz="2400" b="0" i="0" dirty="0">
                <a:solidFill>
                  <a:srgbClr val="202124"/>
                </a:solidFill>
                <a:effectLst/>
                <a:latin typeface="arial" panose="020B0604020202020204" pitchFamily="34" charset="0"/>
              </a:rPr>
              <a:t>.</a:t>
            </a:r>
          </a:p>
          <a:p>
            <a:r>
              <a:rPr lang="en-US" sz="2400" b="0" i="0" dirty="0">
                <a:solidFill>
                  <a:schemeClr val="tx1"/>
                </a:solidFill>
                <a:effectLst/>
                <a:latin typeface="arial" panose="020B0604020202020204" pitchFamily="34" charset="0"/>
              </a:rPr>
              <a:t> A P </a:t>
            </a:r>
            <a:r>
              <a:rPr lang="en-US" sz="2400" b="1" i="0" dirty="0">
                <a:solidFill>
                  <a:schemeClr val="tx1"/>
                </a:solidFill>
                <a:effectLst/>
                <a:latin typeface="arial" panose="020B0604020202020204" pitchFamily="34" charset="0"/>
              </a:rPr>
              <a:t>value</a:t>
            </a:r>
            <a:r>
              <a:rPr lang="en-US" sz="2400" b="0" i="0" dirty="0">
                <a:solidFill>
                  <a:schemeClr val="tx1"/>
                </a:solidFill>
                <a:effectLst/>
                <a:latin typeface="arial" panose="020B0604020202020204" pitchFamily="34" charset="0"/>
              </a:rPr>
              <a:t> greater than </a:t>
            </a:r>
            <a:r>
              <a:rPr lang="en-US" sz="2400" b="1" i="0" dirty="0">
                <a:solidFill>
                  <a:schemeClr val="tx1"/>
                </a:solidFill>
                <a:effectLst/>
                <a:latin typeface="arial" panose="020B0604020202020204" pitchFamily="34" charset="0"/>
              </a:rPr>
              <a:t>0.05</a:t>
            </a:r>
            <a:r>
              <a:rPr lang="en-US" sz="2400" b="0" i="0" dirty="0">
                <a:solidFill>
                  <a:schemeClr val="tx1"/>
                </a:solidFill>
                <a:effectLst/>
                <a:latin typeface="arial" panose="020B0604020202020204" pitchFamily="34" charset="0"/>
              </a:rPr>
              <a:t> means that no effect was observed</a:t>
            </a:r>
            <a:endParaRPr lang="en-IN" sz="2400" dirty="0">
              <a:solidFill>
                <a:schemeClr val="tx1"/>
              </a:solidFill>
            </a:endParaRPr>
          </a:p>
        </p:txBody>
      </p:sp>
      <p:pic>
        <p:nvPicPr>
          <p:cNvPr id="1026" name="Picture 2">
            <a:extLst>
              <a:ext uri="{FF2B5EF4-FFF2-40B4-BE49-F238E27FC236}">
                <a16:creationId xmlns:a16="http://schemas.microsoft.com/office/drawing/2014/main" id="{D605EC3A-4D2C-401E-8898-957E096E6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816" y="457200"/>
            <a:ext cx="1933161"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22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B9CC-2973-4234-BCF5-C86BBF37E2EC}"/>
              </a:ext>
            </a:extLst>
          </p:cNvPr>
          <p:cNvSpPr>
            <a:spLocks noGrp="1"/>
          </p:cNvSpPr>
          <p:nvPr>
            <p:ph type="title"/>
          </p:nvPr>
        </p:nvSpPr>
        <p:spPr>
          <a:xfrm>
            <a:off x="838200" y="365125"/>
            <a:ext cx="10515600" cy="1050925"/>
          </a:xfrm>
        </p:spPr>
        <p:txBody>
          <a:bodyPr/>
          <a:lstStyle/>
          <a:p>
            <a:r>
              <a:rPr lang="en-US" u="sng" dirty="0">
                <a:effectLst>
                  <a:outerShdw blurRad="38100" dist="38100" dir="2700000" algn="tl">
                    <a:srgbClr val="000000">
                      <a:alpha val="43137"/>
                    </a:srgbClr>
                  </a:outerShdw>
                </a:effectLst>
              </a:rPr>
              <a:t>Hypothesis testing strategies</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9B8A904-0331-4BBA-8BAF-6B608056CDEE}"/>
              </a:ext>
            </a:extLst>
          </p:cNvPr>
          <p:cNvSpPr>
            <a:spLocks noGrp="1"/>
          </p:cNvSpPr>
          <p:nvPr>
            <p:ph idx="4294967295"/>
          </p:nvPr>
        </p:nvSpPr>
        <p:spPr>
          <a:xfrm>
            <a:off x="0" y="1416050"/>
            <a:ext cx="10515600" cy="5273675"/>
          </a:xfrm>
        </p:spPr>
        <p:txBody>
          <a:bodyPr>
            <a:normAutofit/>
          </a:bodyPr>
          <a:lstStyle/>
          <a:p>
            <a:r>
              <a:rPr lang="en-US" dirty="0"/>
              <a:t>There are two types of tests of hypotheses</a:t>
            </a:r>
          </a:p>
          <a:p>
            <a:pPr marL="971550" lvl="1" indent="-514350">
              <a:buAutoNum type="arabicPeriod"/>
            </a:pPr>
            <a:r>
              <a:rPr lang="en-US" sz="3600" dirty="0">
                <a:solidFill>
                  <a:srgbClr val="FF0000"/>
                </a:solidFill>
              </a:rPr>
              <a:t>Parametric tests</a:t>
            </a:r>
          </a:p>
          <a:p>
            <a:pPr marL="0" indent="0">
              <a:buNone/>
            </a:pPr>
            <a:r>
              <a:rPr lang="en-US" dirty="0">
                <a:solidFill>
                  <a:srgbClr val="FF0000"/>
                </a:solidFill>
              </a:rPr>
              <a:t> </a:t>
            </a:r>
            <a:r>
              <a:rPr lang="en-US" dirty="0"/>
              <a:t>( standard test of hypotheses):-</a:t>
            </a:r>
          </a:p>
          <a:p>
            <a:pPr marL="0" indent="0">
              <a:buNone/>
            </a:pPr>
            <a:r>
              <a:rPr lang="en-US" dirty="0"/>
              <a:t> Usually assume certain properties of the</a:t>
            </a:r>
          </a:p>
          <a:p>
            <a:pPr marL="0" indent="0">
              <a:buNone/>
            </a:pPr>
            <a:r>
              <a:rPr lang="en-US" dirty="0"/>
              <a:t> population from which we draw samples.</a:t>
            </a:r>
          </a:p>
          <a:p>
            <a:r>
              <a:rPr lang="en-US" dirty="0">
                <a:highlight>
                  <a:srgbClr val="808080"/>
                </a:highlight>
              </a:rPr>
              <a:t>Quantitative data</a:t>
            </a:r>
          </a:p>
          <a:p>
            <a:r>
              <a:rPr lang="en-US" dirty="0"/>
              <a:t>Observation come from </a:t>
            </a:r>
            <a:r>
              <a:rPr lang="en-US" dirty="0">
                <a:highlight>
                  <a:srgbClr val="808080"/>
                </a:highlight>
              </a:rPr>
              <a:t>normally distributed </a:t>
            </a:r>
            <a:r>
              <a:rPr lang="en-US" dirty="0" err="1">
                <a:highlight>
                  <a:srgbClr val="808080"/>
                </a:highlight>
              </a:rPr>
              <a:t>populatio</a:t>
            </a:r>
            <a:endParaRPr lang="en-US" dirty="0">
              <a:highlight>
                <a:srgbClr val="00FFFF"/>
              </a:highlight>
            </a:endParaRPr>
          </a:p>
          <a:p>
            <a:r>
              <a:rPr lang="en-US" dirty="0"/>
              <a:t>Sample size is small.</a:t>
            </a:r>
          </a:p>
          <a:p>
            <a:r>
              <a:rPr lang="en-US" dirty="0"/>
              <a:t>Population parameters like mean, variance, etc. are hold good.</a:t>
            </a:r>
          </a:p>
          <a:p>
            <a:r>
              <a:rPr lang="en-US" dirty="0"/>
              <a:t>Requires measurement equivalent to interval scaled data.</a:t>
            </a:r>
          </a:p>
        </p:txBody>
      </p:sp>
      <p:pic>
        <p:nvPicPr>
          <p:cNvPr id="5" name="Picture 4">
            <a:extLst>
              <a:ext uri="{FF2B5EF4-FFF2-40B4-BE49-F238E27FC236}">
                <a16:creationId xmlns:a16="http://schemas.microsoft.com/office/drawing/2014/main" id="{AB9C8032-D3A4-4CBB-AF86-534696B9466D}"/>
              </a:ext>
            </a:extLst>
          </p:cNvPr>
          <p:cNvPicPr>
            <a:picLocks noChangeAspect="1"/>
          </p:cNvPicPr>
          <p:nvPr/>
        </p:nvPicPr>
        <p:blipFill rotWithShape="1">
          <a:blip r:embed="rId2"/>
          <a:srcRect l="62075" t="23268" r="8302" b="40524"/>
          <a:stretch/>
        </p:blipFill>
        <p:spPr>
          <a:xfrm>
            <a:off x="6287841" y="1276488"/>
            <a:ext cx="5718628" cy="3331483"/>
          </a:xfrm>
          <a:prstGeom prst="rect">
            <a:avLst/>
          </a:prstGeom>
        </p:spPr>
      </p:pic>
    </p:spTree>
    <p:extLst>
      <p:ext uri="{BB962C8B-B14F-4D97-AF65-F5344CB8AC3E}">
        <p14:creationId xmlns:p14="http://schemas.microsoft.com/office/powerpoint/2010/main" val="1793962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4C899-3404-4C56-BDE9-5CC81ABF32E4}"/>
              </a:ext>
            </a:extLst>
          </p:cNvPr>
          <p:cNvSpPr>
            <a:spLocks noGrp="1"/>
          </p:cNvSpPr>
          <p:nvPr>
            <p:ph type="ctrTitle"/>
          </p:nvPr>
        </p:nvSpPr>
        <p:spPr>
          <a:xfrm>
            <a:off x="1524000" y="225287"/>
            <a:ext cx="9144000" cy="1603513"/>
          </a:xfrm>
        </p:spPr>
        <p:txBody>
          <a:bodyPr>
            <a:normAutofit fontScale="90000"/>
          </a:bodyPr>
          <a:lstStyle/>
          <a:p>
            <a:r>
              <a:rPr lang="en-US" sz="4400" dirty="0">
                <a:solidFill>
                  <a:srgbClr val="FF0000"/>
                </a:solidFill>
              </a:rPr>
              <a:t>2.Non-parametric </a:t>
            </a:r>
            <a:r>
              <a:rPr lang="en-US" sz="3600" dirty="0">
                <a:solidFill>
                  <a:srgbClr val="FF0000"/>
                </a:solidFill>
              </a:rPr>
              <a:t>tests</a:t>
            </a:r>
            <a:r>
              <a:rPr lang="en-US" sz="4400" dirty="0">
                <a:solidFill>
                  <a:srgbClr val="FF0000"/>
                </a:solidFill>
              </a:rPr>
              <a:t> </a:t>
            </a:r>
            <a:r>
              <a:rPr lang="en-US" sz="4000" dirty="0"/>
              <a:t>(distribution free test of hypotheses).</a:t>
            </a:r>
            <a:br>
              <a:rPr lang="en-IN" sz="4000" dirty="0"/>
            </a:br>
            <a:endParaRPr lang="en-IN" sz="4000" dirty="0"/>
          </a:p>
        </p:txBody>
      </p:sp>
      <p:sp>
        <p:nvSpPr>
          <p:cNvPr id="3" name="Subtitle 2">
            <a:extLst>
              <a:ext uri="{FF2B5EF4-FFF2-40B4-BE49-F238E27FC236}">
                <a16:creationId xmlns:a16="http://schemas.microsoft.com/office/drawing/2014/main" id="{7C2FF3B5-A4B7-489B-B9BC-181C1ED8A799}"/>
              </a:ext>
            </a:extLst>
          </p:cNvPr>
          <p:cNvSpPr>
            <a:spLocks noGrp="1"/>
          </p:cNvSpPr>
          <p:nvPr>
            <p:ph type="subTitle" idx="1"/>
          </p:nvPr>
        </p:nvSpPr>
        <p:spPr>
          <a:xfrm>
            <a:off x="929545" y="1696279"/>
            <a:ext cx="11143186" cy="4717143"/>
          </a:xfrm>
        </p:spPr>
        <p:txBody>
          <a:bodyPr>
            <a:normAutofit fontScale="92500" lnSpcReduction="20000"/>
          </a:bodyPr>
          <a:lstStyle/>
          <a:p>
            <a:pPr marL="457200" indent="-457200" algn="l">
              <a:buFont typeface="Arial" panose="020B0604020202020204" pitchFamily="34" charset="0"/>
              <a:buChar char="•"/>
            </a:pPr>
            <a:r>
              <a:rPr lang="en-US" sz="3200" dirty="0">
                <a:effectLst>
                  <a:outerShdw blurRad="38100" dist="38100" dir="2700000" algn="tl">
                    <a:srgbClr val="000000">
                      <a:alpha val="43137"/>
                    </a:srgbClr>
                  </a:outerShdw>
                </a:effectLst>
              </a:rPr>
              <a:t>Non-Parametric tests;- </a:t>
            </a:r>
          </a:p>
          <a:p>
            <a:pPr marL="457200" indent="-457200" algn="l">
              <a:buFont typeface="Arial" panose="020B0604020202020204" pitchFamily="34" charset="0"/>
              <a:buChar char="•"/>
            </a:pPr>
            <a:r>
              <a:rPr lang="en-US" sz="3200" dirty="0"/>
              <a:t>Does not under any assumption </a:t>
            </a:r>
          </a:p>
          <a:p>
            <a:pPr marL="457200" indent="-457200" algn="l">
              <a:buFont typeface="Arial" panose="020B0604020202020204" pitchFamily="34" charset="0"/>
              <a:buChar char="•"/>
            </a:pPr>
            <a:r>
              <a:rPr lang="en-US" sz="3200" dirty="0"/>
              <a:t>Assumes only nominal or ordinal data </a:t>
            </a:r>
          </a:p>
          <a:p>
            <a:pPr marL="457200" indent="-457200" algn="l">
              <a:buFont typeface="Arial" panose="020B0604020202020204" pitchFamily="34" charset="0"/>
              <a:buChar char="•"/>
            </a:pPr>
            <a:r>
              <a:rPr lang="en-US" sz="3200" dirty="0"/>
              <a:t>Non-parametric tests need entire population (or very large sample size)</a:t>
            </a:r>
          </a:p>
          <a:p>
            <a:pPr marL="457200" indent="-457200" algn="l">
              <a:buFont typeface="Arial" panose="020B0604020202020204" pitchFamily="34" charset="0"/>
              <a:buChar char="•"/>
            </a:pPr>
            <a:r>
              <a:rPr lang="en-US" sz="3200" dirty="0">
                <a:highlight>
                  <a:srgbClr val="808080"/>
                </a:highlight>
              </a:rPr>
              <a:t>Population is not normally distributed</a:t>
            </a:r>
            <a:r>
              <a:rPr lang="en-US" sz="3200" dirty="0"/>
              <a:t>. (skew or uniform distribution)</a:t>
            </a:r>
          </a:p>
          <a:p>
            <a:pPr marL="457200" indent="-457200" algn="l">
              <a:buFont typeface="Arial" panose="020B0604020202020204" pitchFamily="34" charset="0"/>
              <a:buChar char="•"/>
            </a:pPr>
            <a:r>
              <a:rPr lang="en-US" sz="3200" dirty="0"/>
              <a:t>Parameters like mean , standard deviation ,mode are not used.</a:t>
            </a:r>
          </a:p>
          <a:p>
            <a:pPr marL="457200" indent="-457200">
              <a:buFont typeface="Arial" panose="020B0604020202020204" pitchFamily="34" charset="0"/>
              <a:buChar char="•"/>
            </a:pPr>
            <a:r>
              <a:rPr lang="en-US" sz="3200" dirty="0"/>
              <a:t>Data is </a:t>
            </a:r>
            <a:r>
              <a:rPr lang="en-US" sz="3200" dirty="0">
                <a:highlight>
                  <a:srgbClr val="808080"/>
                </a:highlight>
              </a:rPr>
              <a:t>qualitative</a:t>
            </a:r>
          </a:p>
          <a:p>
            <a:pPr marL="457200" indent="-457200">
              <a:buFont typeface="Arial" panose="020B0604020202020204" pitchFamily="34" charset="0"/>
              <a:buChar char="•"/>
            </a:pPr>
            <a:endParaRPr lang="en-US" sz="3200" dirty="0">
              <a:highlight>
                <a:srgbClr val="00FFFF"/>
              </a:highlight>
            </a:endParaRPr>
          </a:p>
        </p:txBody>
      </p:sp>
    </p:spTree>
    <p:extLst>
      <p:ext uri="{BB962C8B-B14F-4D97-AF65-F5344CB8AC3E}">
        <p14:creationId xmlns:p14="http://schemas.microsoft.com/office/powerpoint/2010/main" val="3877089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3BBAD-742D-4DC8-A323-3B3FA252B167}"/>
              </a:ext>
            </a:extLst>
          </p:cNvPr>
          <p:cNvSpPr>
            <a:spLocks noGrp="1"/>
          </p:cNvSpPr>
          <p:nvPr>
            <p:ph type="title"/>
          </p:nvPr>
        </p:nvSpPr>
        <p:spPr>
          <a:xfrm>
            <a:off x="838200" y="8283"/>
            <a:ext cx="10515600" cy="1337917"/>
          </a:xfrm>
        </p:spPr>
        <p:txBody>
          <a:bodyPr>
            <a:normAutofit fontScale="90000"/>
          </a:bodyPr>
          <a:lstStyle/>
          <a:p>
            <a:r>
              <a:rPr lang="en-US" dirty="0">
                <a:effectLst>
                  <a:outerShdw blurRad="38100" dist="38100" dir="2700000" algn="tl">
                    <a:srgbClr val="000000">
                      <a:alpha val="43137"/>
                    </a:srgbClr>
                  </a:outerShdw>
                </a:effectLst>
              </a:rPr>
              <a:t>National income trend line</a:t>
            </a:r>
            <a:br>
              <a:rPr lang="en-US" dirty="0">
                <a:effectLst>
                  <a:outerShdw blurRad="38100" dist="38100" dir="2700000" algn="tl">
                    <a:srgbClr val="000000">
                      <a:alpha val="43137"/>
                    </a:srgbClr>
                  </a:outerShdw>
                </a:effectLst>
              </a:rPr>
            </a:br>
            <a:r>
              <a:rPr lang="en-US" sz="2000" b="0" i="0" dirty="0">
                <a:solidFill>
                  <a:srgbClr val="202124"/>
                </a:solidFill>
                <a:effectLst/>
                <a:latin typeface="arial" panose="020B0604020202020204" pitchFamily="34" charset="0"/>
              </a:rPr>
              <a:t> </a:t>
            </a:r>
            <a:r>
              <a:rPr lang="en-US" sz="2000" b="0" i="0" dirty="0">
                <a:solidFill>
                  <a:srgbClr val="202124"/>
                </a:solidFill>
                <a:effectLst/>
                <a:highlight>
                  <a:srgbClr val="808080"/>
                </a:highlight>
                <a:latin typeface="arial" panose="020B0604020202020204" pitchFamily="34" charset="0"/>
              </a:rPr>
              <a:t>Nominal Net National Income (NNP), also known as National Income (at </a:t>
            </a:r>
            <a:r>
              <a:rPr lang="en-US" sz="2000" b="1" i="0" dirty="0">
                <a:solidFill>
                  <a:srgbClr val="202124"/>
                </a:solidFill>
                <a:effectLst/>
                <a:highlight>
                  <a:srgbClr val="808080"/>
                </a:highlight>
                <a:latin typeface="arial" panose="020B0604020202020204" pitchFamily="34" charset="0"/>
              </a:rPr>
              <a:t>Current Prices</a:t>
            </a:r>
            <a:r>
              <a:rPr lang="en-US" sz="2000" b="0" i="0" dirty="0">
                <a:solidFill>
                  <a:srgbClr val="202124"/>
                </a:solidFill>
                <a:effectLst/>
                <a:highlight>
                  <a:srgbClr val="808080"/>
                </a:highlight>
                <a:latin typeface="arial" panose="020B0604020202020204" pitchFamily="34" charset="0"/>
              </a:rPr>
              <a:t>) is likely to be ₹181.10 </a:t>
            </a:r>
            <a:r>
              <a:rPr lang="en-US" sz="2200" b="0" i="0" dirty="0">
                <a:solidFill>
                  <a:srgbClr val="202124"/>
                </a:solidFill>
                <a:effectLst/>
                <a:highlight>
                  <a:srgbClr val="808080"/>
                </a:highlight>
                <a:latin typeface="arial" panose="020B0604020202020204" pitchFamily="34" charset="0"/>
              </a:rPr>
              <a:t>lakh crore during 2019-20.</a:t>
            </a:r>
            <a:endParaRPr lang="en-IN" sz="2200" dirty="0">
              <a:highlight>
                <a:srgbClr val="808080"/>
              </a:highlight>
            </a:endParaRPr>
          </a:p>
        </p:txBody>
      </p:sp>
      <p:pic>
        <p:nvPicPr>
          <p:cNvPr id="5" name="Content Placeholder 4">
            <a:extLst>
              <a:ext uri="{FF2B5EF4-FFF2-40B4-BE49-F238E27FC236}">
                <a16:creationId xmlns:a16="http://schemas.microsoft.com/office/drawing/2014/main" id="{AF107AA3-EA80-457E-AE82-BDB53284D5F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694" t="18028" r="31436" b="5782"/>
          <a:stretch/>
        </p:blipFill>
        <p:spPr>
          <a:xfrm>
            <a:off x="711200" y="1346200"/>
            <a:ext cx="10071100" cy="5146675"/>
          </a:xfrm>
        </p:spPr>
      </p:pic>
    </p:spTree>
    <p:extLst>
      <p:ext uri="{BB962C8B-B14F-4D97-AF65-F5344CB8AC3E}">
        <p14:creationId xmlns:p14="http://schemas.microsoft.com/office/powerpoint/2010/main" val="2878034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65D1C-1469-4BAB-A2E8-E0F9170A1FFD}"/>
              </a:ext>
            </a:extLst>
          </p:cNvPr>
          <p:cNvSpPr>
            <a:spLocks noGrp="1"/>
          </p:cNvSpPr>
          <p:nvPr>
            <p:ph type="title"/>
          </p:nvPr>
        </p:nvSpPr>
        <p:spPr>
          <a:xfrm>
            <a:off x="838200" y="365126"/>
            <a:ext cx="10323286" cy="883104"/>
          </a:xfrm>
        </p:spPr>
        <p:style>
          <a:lnRef idx="2">
            <a:schemeClr val="dk1"/>
          </a:lnRef>
          <a:fillRef idx="1">
            <a:schemeClr val="lt1"/>
          </a:fillRef>
          <a:effectRef idx="0">
            <a:schemeClr val="dk1"/>
          </a:effectRef>
          <a:fontRef idx="minor">
            <a:schemeClr val="dk1"/>
          </a:fontRef>
        </p:style>
        <p:txBody>
          <a:bodyPr>
            <a:normAutofit/>
          </a:bodyPr>
          <a:lstStyle/>
          <a:p>
            <a:r>
              <a:rPr lang="en-US" dirty="0"/>
              <a:t>In 2020 National income decreased due covid   </a:t>
            </a:r>
            <a:endParaRPr lang="en-IN" dirty="0"/>
          </a:p>
        </p:txBody>
      </p:sp>
      <p:pic>
        <p:nvPicPr>
          <p:cNvPr id="4" name="Content Placeholder 5">
            <a:extLst>
              <a:ext uri="{FF2B5EF4-FFF2-40B4-BE49-F238E27FC236}">
                <a16:creationId xmlns:a16="http://schemas.microsoft.com/office/drawing/2014/main" id="{5557263C-D8E4-4089-8CEF-BD5D9EF63E4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001" t="18996" r="37564" b="8002"/>
          <a:stretch/>
        </p:blipFill>
        <p:spPr>
          <a:xfrm>
            <a:off x="627743" y="1460499"/>
            <a:ext cx="10744200" cy="5397501"/>
          </a:xfrm>
        </p:spPr>
      </p:pic>
      <p:cxnSp>
        <p:nvCxnSpPr>
          <p:cNvPr id="6" name="Straight Arrow Connector 5">
            <a:extLst>
              <a:ext uri="{FF2B5EF4-FFF2-40B4-BE49-F238E27FC236}">
                <a16:creationId xmlns:a16="http://schemas.microsoft.com/office/drawing/2014/main" id="{4ED8A89D-884B-4C4A-9236-691B75C8FF7C}"/>
              </a:ext>
            </a:extLst>
          </p:cNvPr>
          <p:cNvCxnSpPr>
            <a:cxnSpLocks/>
          </p:cNvCxnSpPr>
          <p:nvPr/>
        </p:nvCxnSpPr>
        <p:spPr>
          <a:xfrm>
            <a:off x="9332686" y="3048000"/>
            <a:ext cx="0" cy="48439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Arrow: Down 10">
            <a:extLst>
              <a:ext uri="{FF2B5EF4-FFF2-40B4-BE49-F238E27FC236}">
                <a16:creationId xmlns:a16="http://schemas.microsoft.com/office/drawing/2014/main" id="{C5F02F53-95F5-4B48-9CA4-BABE1BE7CAD4}"/>
              </a:ext>
            </a:extLst>
          </p:cNvPr>
          <p:cNvSpPr/>
          <p:nvPr/>
        </p:nvSpPr>
        <p:spPr>
          <a:xfrm>
            <a:off x="8929757" y="3151394"/>
            <a:ext cx="275769" cy="3810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cxnSp>
        <p:nvCxnSpPr>
          <p:cNvPr id="17" name="Straight Arrow Connector 16">
            <a:extLst>
              <a:ext uri="{FF2B5EF4-FFF2-40B4-BE49-F238E27FC236}">
                <a16:creationId xmlns:a16="http://schemas.microsoft.com/office/drawing/2014/main" id="{DCB96AC8-77F5-4F83-936A-D9B9FE043869}"/>
              </a:ext>
            </a:extLst>
          </p:cNvPr>
          <p:cNvCxnSpPr>
            <a:cxnSpLocks/>
          </p:cNvCxnSpPr>
          <p:nvPr/>
        </p:nvCxnSpPr>
        <p:spPr>
          <a:xfrm>
            <a:off x="5999843" y="3532395"/>
            <a:ext cx="464275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2" name="Freeform: Shape 21">
            <a:extLst>
              <a:ext uri="{FF2B5EF4-FFF2-40B4-BE49-F238E27FC236}">
                <a16:creationId xmlns:a16="http://schemas.microsoft.com/office/drawing/2014/main" id="{EC60DF4E-910B-4FB8-B763-24DF4207FB7E}"/>
              </a:ext>
            </a:extLst>
          </p:cNvPr>
          <p:cNvSpPr/>
          <p:nvPr/>
        </p:nvSpPr>
        <p:spPr>
          <a:xfrm>
            <a:off x="2104571" y="4804229"/>
            <a:ext cx="0" cy="0"/>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8759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726F-6542-40B9-93B5-BE1557AD581E}"/>
              </a:ext>
            </a:extLst>
          </p:cNvPr>
          <p:cNvSpPr>
            <a:spLocks noGrp="1"/>
          </p:cNvSpPr>
          <p:nvPr>
            <p:ph type="title"/>
          </p:nvPr>
        </p:nvSpPr>
        <p:spPr>
          <a:xfrm>
            <a:off x="132522" y="23588"/>
            <a:ext cx="11926956" cy="1444954"/>
          </a:xfrm>
        </p:spPr>
        <p:txBody>
          <a:bodyPr>
            <a:noAutofit/>
          </a:bodyPr>
          <a:lstStyle/>
          <a:p>
            <a:r>
              <a:rPr lang="en-US" sz="2400" dirty="0"/>
              <a:t>Comparison in Graph between </a:t>
            </a:r>
            <a:r>
              <a:rPr lang="en-US" sz="2400" b="1" dirty="0">
                <a:effectLst>
                  <a:outerShdw blurRad="38100" dist="38100" dir="2700000" algn="tl">
                    <a:srgbClr val="000000">
                      <a:alpha val="43137"/>
                    </a:srgbClr>
                  </a:outerShdw>
                </a:effectLst>
              </a:rPr>
              <a:t>Literacy rate </a:t>
            </a:r>
            <a:r>
              <a:rPr lang="en-US" sz="2400" dirty="0"/>
              <a:t>and </a:t>
            </a:r>
            <a:r>
              <a:rPr lang="en-US" sz="2400" b="1" dirty="0">
                <a:effectLst>
                  <a:outerShdw blurRad="38100" dist="38100" dir="2700000" algn="tl">
                    <a:srgbClr val="000000">
                      <a:alpha val="43137"/>
                    </a:srgbClr>
                  </a:outerShdw>
                </a:effectLst>
              </a:rPr>
              <a:t>National Income </a:t>
            </a:r>
            <a:r>
              <a:rPr lang="en-US" sz="2400" dirty="0"/>
              <a:t>of India.</a:t>
            </a:r>
            <a:br>
              <a:rPr lang="en-US" sz="2400" dirty="0"/>
            </a:br>
            <a:r>
              <a:rPr lang="en-US" sz="2400" b="1" u="sng" spc="300" dirty="0"/>
              <a:t>HYPOTHESIS 1</a:t>
            </a:r>
            <a:r>
              <a:rPr lang="en-US" sz="2400" dirty="0"/>
              <a:t>:-  With the passing time , national income increases as the literacy rate increases.</a:t>
            </a:r>
            <a:endParaRPr lang="en-IN" sz="2400" dirty="0"/>
          </a:p>
        </p:txBody>
      </p:sp>
      <p:sp>
        <p:nvSpPr>
          <p:cNvPr id="5" name="Text Placeholder 4">
            <a:extLst>
              <a:ext uri="{FF2B5EF4-FFF2-40B4-BE49-F238E27FC236}">
                <a16:creationId xmlns:a16="http://schemas.microsoft.com/office/drawing/2014/main" id="{85535A1F-B6B3-49E8-9985-294500C57D65}"/>
              </a:ext>
            </a:extLst>
          </p:cNvPr>
          <p:cNvSpPr>
            <a:spLocks noGrp="1"/>
          </p:cNvSpPr>
          <p:nvPr>
            <p:ph type="body" idx="1"/>
          </p:nvPr>
        </p:nvSpPr>
        <p:spPr/>
        <p:txBody>
          <a:bodyPr/>
          <a:lstStyle/>
          <a:p>
            <a:endParaRPr lang="en-IN"/>
          </a:p>
        </p:txBody>
      </p:sp>
      <p:pic>
        <p:nvPicPr>
          <p:cNvPr id="18" name="Content Placeholder 17">
            <a:extLst>
              <a:ext uri="{FF2B5EF4-FFF2-40B4-BE49-F238E27FC236}">
                <a16:creationId xmlns:a16="http://schemas.microsoft.com/office/drawing/2014/main" id="{E705432C-CE8A-4885-BFF6-3A80C2571F49}"/>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4694" t="35598" r="38158" b="14402"/>
          <a:stretch/>
        </p:blipFill>
        <p:spPr>
          <a:xfrm>
            <a:off x="5556964" y="1468542"/>
            <a:ext cx="6502514" cy="5392374"/>
          </a:xfrm>
        </p:spPr>
      </p:pic>
      <p:pic>
        <p:nvPicPr>
          <p:cNvPr id="9" name="Content Placeholder 7">
            <a:extLst>
              <a:ext uri="{FF2B5EF4-FFF2-40B4-BE49-F238E27FC236}">
                <a16:creationId xmlns:a16="http://schemas.microsoft.com/office/drawing/2014/main" id="{5B98876C-C651-4BB3-B3D9-35EDCF10F27B}"/>
              </a:ext>
            </a:extLst>
          </p:cNvPr>
          <p:cNvPicPr>
            <a:picLocks noChangeAspect="1"/>
          </p:cNvPicPr>
          <p:nvPr/>
        </p:nvPicPr>
        <p:blipFill rotWithShape="1">
          <a:blip r:embed="rId3">
            <a:extLst>
              <a:ext uri="{28A0092B-C50C-407E-A947-70E740481C1C}">
                <a14:useLocalDpi xmlns:a14="http://schemas.microsoft.com/office/drawing/2010/main" val="0"/>
              </a:ext>
            </a:extLst>
          </a:blip>
          <a:srcRect l="7555" t="26957" r="39744" b="13850"/>
          <a:stretch/>
        </p:blipFill>
        <p:spPr>
          <a:xfrm>
            <a:off x="132522" y="1468542"/>
            <a:ext cx="5556964" cy="5079685"/>
          </a:xfrm>
          <a:prstGeom prst="rect">
            <a:avLst/>
          </a:prstGeom>
        </p:spPr>
      </p:pic>
    </p:spTree>
    <p:extLst>
      <p:ext uri="{BB962C8B-B14F-4D97-AF65-F5344CB8AC3E}">
        <p14:creationId xmlns:p14="http://schemas.microsoft.com/office/powerpoint/2010/main" val="1927367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1D5E3-FBC9-4F10-9126-7065204D6766}"/>
              </a:ext>
            </a:extLst>
          </p:cNvPr>
          <p:cNvSpPr>
            <a:spLocks noGrp="1"/>
          </p:cNvSpPr>
          <p:nvPr>
            <p:ph type="title"/>
          </p:nvPr>
        </p:nvSpPr>
        <p:spPr>
          <a:xfrm>
            <a:off x="913795" y="112643"/>
            <a:ext cx="10353762" cy="1467407"/>
          </a:xfrm>
        </p:spPr>
        <p:txBody>
          <a:bodyPr/>
          <a:lstStyle/>
          <a:p>
            <a:r>
              <a:rPr lang="en-IN" dirty="0"/>
              <a:t>Hypothesis testing on literacy of India.</a:t>
            </a:r>
          </a:p>
        </p:txBody>
      </p:sp>
      <p:sp>
        <p:nvSpPr>
          <p:cNvPr id="3" name="Content Placeholder 2">
            <a:extLst>
              <a:ext uri="{FF2B5EF4-FFF2-40B4-BE49-F238E27FC236}">
                <a16:creationId xmlns:a16="http://schemas.microsoft.com/office/drawing/2014/main" id="{54CE2151-D007-416C-AA67-0A21BC89301B}"/>
              </a:ext>
            </a:extLst>
          </p:cNvPr>
          <p:cNvSpPr>
            <a:spLocks noGrp="1"/>
          </p:cNvSpPr>
          <p:nvPr>
            <p:ph sz="half" idx="1"/>
          </p:nvPr>
        </p:nvSpPr>
        <p:spPr>
          <a:xfrm>
            <a:off x="225287" y="1580051"/>
            <a:ext cx="11820939" cy="5165306"/>
          </a:xfrm>
        </p:spPr>
        <p:txBody>
          <a:bodyPr>
            <a:normAutofit/>
          </a:bodyPr>
          <a:lstStyle/>
          <a:p>
            <a:r>
              <a:rPr lang="en-US" dirty="0"/>
              <a:t>investigation of the following hypothesis is done:</a:t>
            </a:r>
          </a:p>
          <a:p>
            <a:endParaRPr lang="en-US" dirty="0"/>
          </a:p>
          <a:p>
            <a:r>
              <a:rPr lang="en-US" dirty="0"/>
              <a:t> H0: Literacy rate has no strong impact on the economic progress of India. </a:t>
            </a:r>
          </a:p>
          <a:p>
            <a:r>
              <a:rPr lang="en-US" dirty="0"/>
              <a:t>H1: Literacy rate has a strong impact on the economic progress of India.</a:t>
            </a:r>
          </a:p>
          <a:p>
            <a:endParaRPr lang="en-US" dirty="0"/>
          </a:p>
          <a:p>
            <a:r>
              <a:rPr lang="en-US" dirty="0"/>
              <a:t> To study the relation between literacy rate and GDP in India, hypothesis has been done.</a:t>
            </a:r>
          </a:p>
          <a:p>
            <a:r>
              <a:rPr lang="en-US" dirty="0"/>
              <a:t>The literacy rate of India in present is  74.37%. In 2001 it was 65.38%.</a:t>
            </a:r>
          </a:p>
          <a:p>
            <a:r>
              <a:rPr lang="en-US" dirty="0"/>
              <a:t>Population in the year 2001 is1,028.74 million, and number of literates are 561 million.</a:t>
            </a:r>
          </a:p>
          <a:p>
            <a:r>
              <a:rPr lang="en-US" dirty="0">
                <a:solidFill>
                  <a:schemeClr val="tx1"/>
                </a:solidFill>
              </a:rPr>
              <a:t>From formula  of proportion we will calculate z and from p value we get the final decision . we perform it at 95%  confidence level.</a:t>
            </a:r>
            <a:endParaRPr lang="en-US" dirty="0"/>
          </a:p>
          <a:p>
            <a:r>
              <a:rPr lang="en-US" b="0" i="0" dirty="0">
                <a:solidFill>
                  <a:srgbClr val="000000"/>
                </a:solidFill>
                <a:effectLst/>
                <a:latin typeface="Arial" panose="020B0604020202020204" pitchFamily="34" charset="0"/>
              </a:rPr>
              <a:t> </a:t>
            </a:r>
            <a:r>
              <a:rPr lang="en-US" b="0" i="0" dirty="0">
                <a:solidFill>
                  <a:schemeClr val="tx1"/>
                </a:solidFill>
                <a:effectLst/>
                <a:latin typeface="Arial" panose="020B0604020202020204" pitchFamily="34" charset="0"/>
              </a:rPr>
              <a:t>reference  from </a:t>
            </a:r>
            <a:r>
              <a:rPr lang="en-US" b="0" i="0" dirty="0">
                <a:solidFill>
                  <a:schemeClr val="bg2">
                    <a:lumMod val="10000"/>
                    <a:lumOff val="90000"/>
                  </a:schemeClr>
                </a:solidFill>
                <a:effectLst/>
                <a:latin typeface="Arial" panose="020B0604020202020204" pitchFamily="34" charset="0"/>
              </a:rPr>
              <a:t>Office of the Registrar General &amp; Census Commissioner, India.</a:t>
            </a:r>
          </a:p>
          <a:p>
            <a:endParaRPr lang="en-IN" dirty="0"/>
          </a:p>
        </p:txBody>
      </p:sp>
    </p:spTree>
    <p:extLst>
      <p:ext uri="{BB962C8B-B14F-4D97-AF65-F5344CB8AC3E}">
        <p14:creationId xmlns:p14="http://schemas.microsoft.com/office/powerpoint/2010/main" val="3596371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BB41-0411-43F7-9149-756D8CC6213D}"/>
              </a:ext>
            </a:extLst>
          </p:cNvPr>
          <p:cNvSpPr>
            <a:spLocks noGrp="1"/>
          </p:cNvSpPr>
          <p:nvPr>
            <p:ph type="title"/>
          </p:nvPr>
        </p:nvSpPr>
        <p:spPr/>
        <p:txBody>
          <a:bodyPr/>
          <a:lstStyle/>
          <a:p>
            <a:r>
              <a:rPr lang="en-IN" dirty="0"/>
              <a:t>Calculation </a:t>
            </a:r>
          </a:p>
        </p:txBody>
      </p:sp>
      <p:sp>
        <p:nvSpPr>
          <p:cNvPr id="3" name="Content Placeholder 2">
            <a:extLst>
              <a:ext uri="{FF2B5EF4-FFF2-40B4-BE49-F238E27FC236}">
                <a16:creationId xmlns:a16="http://schemas.microsoft.com/office/drawing/2014/main" id="{6AF2702E-86FA-422D-B0A7-9CFFA6A50F3A}"/>
              </a:ext>
            </a:extLst>
          </p:cNvPr>
          <p:cNvSpPr>
            <a:spLocks noGrp="1"/>
          </p:cNvSpPr>
          <p:nvPr>
            <p:ph idx="1"/>
          </p:nvPr>
        </p:nvSpPr>
        <p:spPr>
          <a:xfrm>
            <a:off x="410816" y="1732450"/>
            <a:ext cx="11476383" cy="4933394"/>
          </a:xfrm>
        </p:spPr>
        <p:txBody>
          <a:bodyPr>
            <a:normAutofit/>
          </a:bodyPr>
          <a:lstStyle/>
          <a:p>
            <a:r>
              <a:rPr lang="en-US" dirty="0"/>
              <a:t>Formula for z =(p’-p0)/√[p0(q0)]/n</a:t>
            </a:r>
          </a:p>
          <a:p>
            <a:r>
              <a:rPr lang="en-US" dirty="0"/>
              <a:t>p’= 561/1028.74 = 0.545  ,  </a:t>
            </a:r>
            <a:r>
              <a:rPr lang="en-IN" dirty="0"/>
              <a:t>q0 = 1-p0 = 0.346  , n =1028.74</a:t>
            </a:r>
          </a:p>
          <a:p>
            <a:r>
              <a:rPr lang="en-IN" dirty="0"/>
              <a:t>p’-p0 = -0.109</a:t>
            </a:r>
          </a:p>
          <a:p>
            <a:r>
              <a:rPr lang="en-IN" dirty="0"/>
              <a:t>Our z after calculation is 519.048 . Two tailed.</a:t>
            </a:r>
          </a:p>
          <a:p>
            <a:r>
              <a:rPr lang="en-IN" dirty="0"/>
              <a:t>p = 0.00001    that means p &lt; 0.05 </a:t>
            </a:r>
          </a:p>
          <a:p>
            <a:pPr marL="36900" indent="0">
              <a:buNone/>
            </a:pPr>
            <a:r>
              <a:rPr lang="en-IN" dirty="0"/>
              <a:t>By calculation alpha  is less than p so we reject the null hypothesis and this means that our national income has a strong impact of literacy rate .</a:t>
            </a:r>
          </a:p>
          <a:p>
            <a:r>
              <a:rPr lang="en-US" dirty="0"/>
              <a:t>As the result shows a very high positive correlation between literacy and GDP, the null hypothesis (H0) is rejected and the research hypothesis (H1) is accepted. Thus literacy having a strong impact in the economic progress of India can be verified from the above result. If India’s GDP is considered over the past few decade, it has been increasing with an increasing growth rate in general. This growth rate has also had its effect on the literacy rate in turn increasing the literacy rate. However there are certain challenges as just being literate will not guarantee access to jobs.</a:t>
            </a:r>
            <a:endParaRPr lang="en-IN" dirty="0"/>
          </a:p>
        </p:txBody>
      </p:sp>
    </p:spTree>
    <p:extLst>
      <p:ext uri="{BB962C8B-B14F-4D97-AF65-F5344CB8AC3E}">
        <p14:creationId xmlns:p14="http://schemas.microsoft.com/office/powerpoint/2010/main" val="2848300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6D6A4-2FD6-4E1E-AEAA-5734CDD93CDD}"/>
              </a:ext>
            </a:extLst>
          </p:cNvPr>
          <p:cNvSpPr>
            <a:spLocks noGrp="1"/>
          </p:cNvSpPr>
          <p:nvPr>
            <p:ph type="title"/>
          </p:nvPr>
        </p:nvSpPr>
        <p:spPr>
          <a:xfrm>
            <a:off x="913794" y="159026"/>
            <a:ext cx="10602345" cy="907775"/>
          </a:xfrm>
        </p:spPr>
        <p:txBody>
          <a:bodyPr>
            <a:normAutofit/>
          </a:bodyPr>
          <a:lstStyle/>
          <a:p>
            <a:r>
              <a:rPr lang="en-IN" sz="4400" dirty="0"/>
              <a:t>Graph between GDP and literacy</a:t>
            </a:r>
          </a:p>
        </p:txBody>
      </p:sp>
      <p:pic>
        <p:nvPicPr>
          <p:cNvPr id="6" name="Content Placeholder 5">
            <a:extLst>
              <a:ext uri="{FF2B5EF4-FFF2-40B4-BE49-F238E27FC236}">
                <a16:creationId xmlns:a16="http://schemas.microsoft.com/office/drawing/2014/main" id="{0E63D597-1000-4D2A-BDF1-24C97DE1B6C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4856163" y="1397930"/>
            <a:ext cx="6411912" cy="3604940"/>
          </a:xfrm>
        </p:spPr>
      </p:pic>
      <p:sp>
        <p:nvSpPr>
          <p:cNvPr id="9" name="Text Placeholder 8">
            <a:extLst>
              <a:ext uri="{FF2B5EF4-FFF2-40B4-BE49-F238E27FC236}">
                <a16:creationId xmlns:a16="http://schemas.microsoft.com/office/drawing/2014/main" id="{B9ECDBE8-EDAE-4507-BA15-F326F8614093}"/>
              </a:ext>
            </a:extLst>
          </p:cNvPr>
          <p:cNvSpPr>
            <a:spLocks noGrp="1"/>
          </p:cNvSpPr>
          <p:nvPr>
            <p:ph type="body" sz="half" idx="2"/>
          </p:nvPr>
        </p:nvSpPr>
        <p:spPr>
          <a:xfrm>
            <a:off x="410817" y="1510748"/>
            <a:ext cx="4209867" cy="5347252"/>
          </a:xfrm>
        </p:spPr>
        <p:txBody>
          <a:bodyPr/>
          <a:lstStyle/>
          <a:p>
            <a:r>
              <a:rPr lang="en-US" sz="2800" dirty="0"/>
              <a:t>The increase of 13.75% in literacy rate in the last one decade, marks a recognition of the combined efforts in the field of elementary education and adult education through the total literacy campaigns. </a:t>
            </a:r>
            <a:endParaRPr lang="en-IN" sz="2800" dirty="0"/>
          </a:p>
          <a:p>
            <a:endParaRPr lang="en-IN" dirty="0"/>
          </a:p>
          <a:p>
            <a:endParaRPr lang="en-IN" dirty="0"/>
          </a:p>
          <a:p>
            <a:r>
              <a:rPr lang="en-IN" dirty="0"/>
              <a:t>Reference from ijeronline.com</a:t>
            </a:r>
          </a:p>
        </p:txBody>
      </p:sp>
      <p:pic>
        <p:nvPicPr>
          <p:cNvPr id="8" name="Content Placeholder 7">
            <a:extLst>
              <a:ext uri="{FF2B5EF4-FFF2-40B4-BE49-F238E27FC236}">
                <a16:creationId xmlns:a16="http://schemas.microsoft.com/office/drawing/2014/main" id="{D6942992-C909-475D-9915-7344D8BC07E9}"/>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l="36880" t="44371" r="25916" b="5503"/>
          <a:stretch/>
        </p:blipFill>
        <p:spPr>
          <a:xfrm>
            <a:off x="4856163" y="1208502"/>
            <a:ext cx="6388100" cy="4967287"/>
          </a:xfrm>
        </p:spPr>
      </p:pic>
    </p:spTree>
    <p:extLst>
      <p:ext uri="{BB962C8B-B14F-4D97-AF65-F5344CB8AC3E}">
        <p14:creationId xmlns:p14="http://schemas.microsoft.com/office/powerpoint/2010/main" val="1057717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22CAF-1D30-4287-97C3-D504089C2E83}"/>
              </a:ext>
            </a:extLst>
          </p:cNvPr>
          <p:cNvSpPr>
            <a:spLocks noGrp="1"/>
          </p:cNvSpPr>
          <p:nvPr>
            <p:ph type="title"/>
          </p:nvPr>
        </p:nvSpPr>
        <p:spPr>
          <a:xfrm>
            <a:off x="278295" y="138752"/>
            <a:ext cx="5340627" cy="1656521"/>
          </a:xfrm>
        </p:spPr>
        <p:txBody>
          <a:bodyPr>
            <a:normAutofit fontScale="90000"/>
          </a:bodyPr>
          <a:lstStyle/>
          <a:p>
            <a:r>
              <a:rPr lang="en-US" sz="3200" b="1" u="sng" spc="300" dirty="0">
                <a:effectLst>
                  <a:outerShdw blurRad="38100" dist="38100" dir="2700000" algn="tl">
                    <a:srgbClr val="000000">
                      <a:alpha val="43137"/>
                    </a:srgbClr>
                  </a:outerShdw>
                </a:effectLst>
              </a:rPr>
              <a:t>HYPOTHESIS </a:t>
            </a:r>
            <a:r>
              <a:rPr lang="en-US" b="1" u="sng" spc="300" dirty="0">
                <a:effectLst>
                  <a:outerShdw blurRad="38100" dist="38100" dir="2700000" algn="tl">
                    <a:srgbClr val="000000">
                      <a:alpha val="43137"/>
                    </a:srgbClr>
                  </a:outerShdw>
                </a:effectLst>
              </a:rPr>
              <a:t>2</a:t>
            </a:r>
            <a:r>
              <a:rPr lang="en-US" b="1" spc="300" dirty="0">
                <a:effectLst>
                  <a:outerShdw blurRad="38100" dist="38100" dir="2700000" algn="tl">
                    <a:srgbClr val="000000">
                      <a:alpha val="43137"/>
                    </a:srgbClr>
                  </a:outerShdw>
                </a:effectLst>
              </a:rPr>
              <a:t>:- </a:t>
            </a:r>
            <a:br>
              <a:rPr lang="en-US" spc="300" dirty="0"/>
            </a:br>
            <a:r>
              <a:rPr lang="en-US" dirty="0"/>
              <a:t>with time as the agriculture sector of India declines, our national income increases.</a:t>
            </a:r>
            <a:endParaRPr lang="en-IN" dirty="0"/>
          </a:p>
        </p:txBody>
      </p:sp>
      <p:pic>
        <p:nvPicPr>
          <p:cNvPr id="10" name="Picture Placeholder 9">
            <a:extLst>
              <a:ext uri="{FF2B5EF4-FFF2-40B4-BE49-F238E27FC236}">
                <a16:creationId xmlns:a16="http://schemas.microsoft.com/office/drawing/2014/main" id="{8092C14F-937D-4F49-9B8C-A35EE3FC84F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2207" t="42138" r="39015" b="30885"/>
          <a:stretch/>
        </p:blipFill>
        <p:spPr>
          <a:xfrm>
            <a:off x="5687708" y="967012"/>
            <a:ext cx="6279006" cy="4679044"/>
          </a:xfrm>
        </p:spPr>
      </p:pic>
      <p:sp>
        <p:nvSpPr>
          <p:cNvPr id="4" name="Text Placeholder 3">
            <a:extLst>
              <a:ext uri="{FF2B5EF4-FFF2-40B4-BE49-F238E27FC236}">
                <a16:creationId xmlns:a16="http://schemas.microsoft.com/office/drawing/2014/main" id="{1A63CE0C-D94E-413E-956B-3A3337BE2B8D}"/>
              </a:ext>
            </a:extLst>
          </p:cNvPr>
          <p:cNvSpPr>
            <a:spLocks noGrp="1"/>
          </p:cNvSpPr>
          <p:nvPr>
            <p:ph type="body" sz="half" idx="2"/>
          </p:nvPr>
        </p:nvSpPr>
        <p:spPr>
          <a:xfrm>
            <a:off x="715617" y="2057400"/>
            <a:ext cx="4903305" cy="4409661"/>
          </a:xfrm>
        </p:spPr>
        <p:txBody>
          <a:bodyPr>
            <a:noAutofit/>
          </a:bodyPr>
          <a:lstStyle/>
          <a:p>
            <a:r>
              <a:rPr lang="en-US" sz="2400" b="1" i="0" dirty="0">
                <a:solidFill>
                  <a:srgbClr val="FF0000"/>
                </a:solidFill>
                <a:effectLst/>
                <a:latin typeface="arial" panose="020B0604020202020204" pitchFamily="34" charset="0"/>
              </a:rPr>
              <a:t>Agriculture</a:t>
            </a:r>
            <a:r>
              <a:rPr lang="en-US" sz="2400" b="0" i="0" dirty="0">
                <a:solidFill>
                  <a:srgbClr val="202124"/>
                </a:solidFill>
                <a:effectLst/>
                <a:latin typeface="arial" panose="020B0604020202020204" pitchFamily="34" charset="0"/>
              </a:rPr>
              <a:t> </a:t>
            </a:r>
            <a:r>
              <a:rPr lang="en-US" sz="2400" b="0" i="0" dirty="0">
                <a:solidFill>
                  <a:srgbClr val="202124"/>
                </a:solidFill>
                <a:effectLst/>
                <a:highlight>
                  <a:srgbClr val="808080"/>
                </a:highlight>
                <a:latin typeface="arial" panose="020B0604020202020204" pitchFamily="34" charset="0"/>
              </a:rPr>
              <a:t>is an important sector of Indian economy as it contributes about </a:t>
            </a:r>
            <a:r>
              <a:rPr lang="en-US" sz="2400" b="0" i="0" u="sng" dirty="0">
                <a:effectLst/>
                <a:highlight>
                  <a:srgbClr val="808080"/>
                </a:highlight>
                <a:latin typeface="arial" panose="020B0604020202020204" pitchFamily="34" charset="0"/>
              </a:rPr>
              <a:t>17% to the total GDP and provides employment to over 60% of the population</a:t>
            </a:r>
            <a:r>
              <a:rPr lang="en-US" sz="2400" b="0" i="0" dirty="0">
                <a:effectLst/>
                <a:highlight>
                  <a:srgbClr val="808080"/>
                </a:highlight>
                <a:latin typeface="arial" panose="020B0604020202020204" pitchFamily="34" charset="0"/>
              </a:rPr>
              <a:t>.</a:t>
            </a:r>
          </a:p>
          <a:p>
            <a:r>
              <a:rPr lang="en-US" sz="2400" b="0" i="0" dirty="0">
                <a:solidFill>
                  <a:srgbClr val="202124"/>
                </a:solidFill>
                <a:effectLst/>
                <a:highlight>
                  <a:srgbClr val="808080"/>
                </a:highlight>
                <a:latin typeface="arial" panose="020B0604020202020204" pitchFamily="34" charset="0"/>
              </a:rPr>
              <a:t>The </a:t>
            </a:r>
            <a:r>
              <a:rPr lang="en-US" sz="2400" b="1" i="0" dirty="0">
                <a:solidFill>
                  <a:srgbClr val="202124"/>
                </a:solidFill>
                <a:effectLst/>
                <a:highlight>
                  <a:srgbClr val="808080"/>
                </a:highlight>
                <a:latin typeface="arial" panose="020B0604020202020204" pitchFamily="34" charset="0"/>
              </a:rPr>
              <a:t>per capita income</a:t>
            </a:r>
            <a:r>
              <a:rPr lang="en-US" sz="2400" b="0" i="0" dirty="0">
                <a:solidFill>
                  <a:srgbClr val="202124"/>
                </a:solidFill>
                <a:effectLst/>
                <a:highlight>
                  <a:srgbClr val="808080"/>
                </a:highlight>
                <a:latin typeface="arial" panose="020B0604020202020204" pitchFamily="34" charset="0"/>
              </a:rPr>
              <a:t> of the </a:t>
            </a:r>
            <a:r>
              <a:rPr lang="en-US" sz="2400" b="1" i="0" dirty="0">
                <a:solidFill>
                  <a:srgbClr val="202124"/>
                </a:solidFill>
                <a:effectLst/>
                <a:highlight>
                  <a:srgbClr val="808080"/>
                </a:highlight>
                <a:latin typeface="arial" panose="020B0604020202020204" pitchFamily="34" charset="0"/>
              </a:rPr>
              <a:t>agriculture</a:t>
            </a:r>
            <a:r>
              <a:rPr lang="en-US" sz="2400" b="0" i="0" dirty="0">
                <a:solidFill>
                  <a:srgbClr val="202124"/>
                </a:solidFill>
                <a:effectLst/>
                <a:highlight>
                  <a:srgbClr val="808080"/>
                </a:highlight>
                <a:latin typeface="arial" panose="020B0604020202020204" pitchFamily="34" charset="0"/>
              </a:rPr>
              <a:t> sector declines </a:t>
            </a:r>
            <a:r>
              <a:rPr lang="en-US" sz="2400" b="0" i="0" dirty="0">
                <a:solidFill>
                  <a:srgbClr val="202124"/>
                </a:solidFill>
                <a:effectLst/>
                <a:latin typeface="arial" panose="020B0604020202020204" pitchFamily="34" charset="0"/>
              </a:rPr>
              <a:t>to </a:t>
            </a:r>
            <a:r>
              <a:rPr lang="en-US" sz="2400" b="0" i="0" dirty="0">
                <a:solidFill>
                  <a:schemeClr val="tx1"/>
                </a:solidFill>
                <a:effectLst/>
                <a:latin typeface="arial" panose="020B0604020202020204" pitchFamily="34" charset="0"/>
              </a:rPr>
              <a:t>1/3 of the </a:t>
            </a:r>
            <a:r>
              <a:rPr lang="en-US" sz="2400" b="1" i="0" dirty="0">
                <a:solidFill>
                  <a:schemeClr val="tx1"/>
                </a:solidFill>
                <a:effectLst/>
                <a:latin typeface="arial" panose="020B0604020202020204" pitchFamily="34" charset="0"/>
              </a:rPr>
              <a:t>national per capita income</a:t>
            </a:r>
            <a:r>
              <a:rPr lang="en-US" sz="2400" b="0" i="0" dirty="0">
                <a:solidFill>
                  <a:schemeClr val="tx1"/>
                </a:solidFill>
                <a:effectLst/>
                <a:latin typeface="arial" panose="020B0604020202020204" pitchFamily="34" charset="0"/>
              </a:rPr>
              <a:t> during the recent years.</a:t>
            </a:r>
          </a:p>
          <a:p>
            <a:endParaRPr lang="en-IN" sz="2400" dirty="0">
              <a:solidFill>
                <a:schemeClr val="tx1"/>
              </a:solidFill>
              <a:effectLst/>
              <a:latin typeface="arial" panose="020B0604020202020204" pitchFamily="34" charset="0"/>
            </a:endParaRPr>
          </a:p>
          <a:p>
            <a:r>
              <a:rPr lang="en-US" sz="1200" dirty="0" err="1">
                <a:solidFill>
                  <a:schemeClr val="tx1"/>
                </a:solidFill>
                <a:effectLst/>
                <a:latin typeface="arial" panose="020B0604020202020204" pitchFamily="34" charset="0"/>
              </a:rPr>
              <a:t>Referanc</a:t>
            </a:r>
            <a:r>
              <a:rPr lang="en-US" sz="1200" dirty="0">
                <a:solidFill>
                  <a:schemeClr val="tx1"/>
                </a:solidFill>
                <a:effectLst/>
                <a:latin typeface="arial" panose="020B0604020202020204" pitchFamily="34" charset="0"/>
              </a:rPr>
              <a:t> from </a:t>
            </a:r>
          </a:p>
        </p:txBody>
      </p:sp>
    </p:spTree>
    <p:extLst>
      <p:ext uri="{BB962C8B-B14F-4D97-AF65-F5344CB8AC3E}">
        <p14:creationId xmlns:p14="http://schemas.microsoft.com/office/powerpoint/2010/main" val="1249011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8E091-9BDF-4468-8AEA-214B6661563F}"/>
              </a:ext>
            </a:extLst>
          </p:cNvPr>
          <p:cNvSpPr>
            <a:spLocks noGrp="1"/>
          </p:cNvSpPr>
          <p:nvPr>
            <p:ph type="title"/>
          </p:nvPr>
        </p:nvSpPr>
        <p:spPr/>
        <p:txBody>
          <a:bodyPr/>
          <a:lstStyle/>
          <a:p>
            <a:r>
              <a:rPr lang="en-US" b="1" dirty="0">
                <a:solidFill>
                  <a:srgbClr val="002060"/>
                </a:solidFill>
                <a:effectLst>
                  <a:outerShdw blurRad="38100" dist="38100" dir="2700000" algn="tl">
                    <a:srgbClr val="000000">
                      <a:alpha val="43137"/>
                    </a:srgbClr>
                  </a:outerShdw>
                </a:effectLst>
              </a:rPr>
              <a:t>Introduction</a:t>
            </a:r>
            <a:endParaRPr lang="en-IN" b="1" dirty="0">
              <a:solidFill>
                <a:srgbClr val="00206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D025B10-7A2E-45CA-B1DA-ADEF39824AEC}"/>
              </a:ext>
            </a:extLst>
          </p:cNvPr>
          <p:cNvSpPr>
            <a:spLocks noGrp="1"/>
          </p:cNvSpPr>
          <p:nvPr>
            <p:ph idx="1"/>
          </p:nvPr>
        </p:nvSpPr>
        <p:spPr>
          <a:xfrm>
            <a:off x="838200" y="1758631"/>
            <a:ext cx="10515600" cy="4351338"/>
          </a:xfrm>
        </p:spPr>
        <p:txBody>
          <a:bodyPr/>
          <a:lstStyle/>
          <a:p>
            <a:pPr marL="0" indent="0">
              <a:buNone/>
            </a:pPr>
            <a:r>
              <a:rPr lang="en-US" sz="4400" dirty="0"/>
              <a:t>All about National</a:t>
            </a:r>
            <a:r>
              <a:rPr lang="en-US" dirty="0"/>
              <a:t> </a:t>
            </a:r>
            <a:r>
              <a:rPr lang="en-US" sz="4000" dirty="0"/>
              <a:t>Income</a:t>
            </a:r>
            <a:r>
              <a:rPr lang="en-US" dirty="0"/>
              <a:t>:-</a:t>
            </a:r>
            <a:endParaRPr lang="en-IN" dirty="0"/>
          </a:p>
        </p:txBody>
      </p:sp>
      <p:sp>
        <p:nvSpPr>
          <p:cNvPr id="5" name="TextBox 4">
            <a:extLst>
              <a:ext uri="{FF2B5EF4-FFF2-40B4-BE49-F238E27FC236}">
                <a16:creationId xmlns:a16="http://schemas.microsoft.com/office/drawing/2014/main" id="{8FA111DF-756E-4521-824B-8FEB6CE7965A}"/>
              </a:ext>
            </a:extLst>
          </p:cNvPr>
          <p:cNvSpPr txBox="1"/>
          <p:nvPr/>
        </p:nvSpPr>
        <p:spPr>
          <a:xfrm>
            <a:off x="742122" y="2693649"/>
            <a:ext cx="10515600" cy="3416320"/>
          </a:xfrm>
          <a:prstGeom prst="rect">
            <a:avLst/>
          </a:prstGeom>
          <a:noFill/>
        </p:spPr>
        <p:txBody>
          <a:bodyPr wrap="square">
            <a:spAutoFit/>
          </a:bodyPr>
          <a:lstStyle/>
          <a:p>
            <a:r>
              <a:rPr lang="en-US" sz="3600" dirty="0"/>
              <a:t>National Income refers to the money value of all the goods and services produced in a country during a financial year. In other words, the final outcome of all the economic activities of the nation during a period of one year, valued in terms of money is called as a National income.</a:t>
            </a:r>
          </a:p>
        </p:txBody>
      </p:sp>
    </p:spTree>
    <p:extLst>
      <p:ext uri="{BB962C8B-B14F-4D97-AF65-F5344CB8AC3E}">
        <p14:creationId xmlns:p14="http://schemas.microsoft.com/office/powerpoint/2010/main" val="633479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B35E9-8259-4A0B-8554-BD0EB821AE28}"/>
              </a:ext>
            </a:extLst>
          </p:cNvPr>
          <p:cNvSpPr>
            <a:spLocks noGrp="1"/>
          </p:cNvSpPr>
          <p:nvPr>
            <p:ph type="title"/>
          </p:nvPr>
        </p:nvSpPr>
        <p:spPr>
          <a:xfrm>
            <a:off x="371061" y="357809"/>
            <a:ext cx="11436626" cy="1222241"/>
          </a:xfrm>
        </p:spPr>
        <p:txBody>
          <a:bodyPr/>
          <a:lstStyle/>
          <a:p>
            <a:r>
              <a:rPr lang="en-IN" dirty="0"/>
              <a:t>Hypothetical analysis on agricultural sector</a:t>
            </a:r>
          </a:p>
        </p:txBody>
      </p:sp>
      <p:sp>
        <p:nvSpPr>
          <p:cNvPr id="3" name="Content Placeholder 2">
            <a:extLst>
              <a:ext uri="{FF2B5EF4-FFF2-40B4-BE49-F238E27FC236}">
                <a16:creationId xmlns:a16="http://schemas.microsoft.com/office/drawing/2014/main" id="{AC33D0FB-3F7E-4721-9E0B-59F1A07A6CA0}"/>
              </a:ext>
            </a:extLst>
          </p:cNvPr>
          <p:cNvSpPr>
            <a:spLocks noGrp="1"/>
          </p:cNvSpPr>
          <p:nvPr>
            <p:ph idx="1"/>
          </p:nvPr>
        </p:nvSpPr>
        <p:spPr>
          <a:xfrm>
            <a:off x="198783" y="1732449"/>
            <a:ext cx="11781182" cy="5026160"/>
          </a:xfrm>
        </p:spPr>
        <p:txBody>
          <a:bodyPr>
            <a:normAutofit/>
          </a:bodyPr>
          <a:lstStyle/>
          <a:p>
            <a:r>
              <a:rPr lang="en-IN" dirty="0"/>
              <a:t>Let agricultural sector contribute 16.11% to GDP.</a:t>
            </a:r>
          </a:p>
          <a:p>
            <a:r>
              <a:rPr lang="en-IN" dirty="0"/>
              <a:t>H0 = 0.1611</a:t>
            </a:r>
          </a:p>
          <a:p>
            <a:r>
              <a:rPr lang="en-IN" dirty="0"/>
              <a:t>Ha &gt; 0.1611</a:t>
            </a:r>
          </a:p>
          <a:p>
            <a:r>
              <a:rPr lang="en-IN" dirty="0"/>
              <a:t>Total income (2014) , </a:t>
            </a:r>
          </a:p>
          <a:p>
            <a:r>
              <a:rPr lang="en-IN" dirty="0"/>
              <a:t>Agricultural sector = 366.92 dollar billion </a:t>
            </a:r>
          </a:p>
          <a:p>
            <a:r>
              <a:rPr lang="en-IN" dirty="0"/>
              <a:t>Total income combined primary , secondary and tertiary sector = 2,048.33</a:t>
            </a:r>
          </a:p>
          <a:p>
            <a:r>
              <a:rPr lang="en-IN" dirty="0"/>
              <a:t>P’=366.92/2048.33 = 0.179</a:t>
            </a:r>
          </a:p>
          <a:p>
            <a:r>
              <a:rPr lang="en-IN" dirty="0"/>
              <a:t>Q0= 0.839</a:t>
            </a:r>
          </a:p>
          <a:p>
            <a:r>
              <a:rPr lang="en-IN" dirty="0"/>
              <a:t>z = (p’-p0)/√p0q0/n  by calculating this and  at  level of confidence of 99%  </a:t>
            </a:r>
          </a:p>
          <a:p>
            <a:r>
              <a:rPr lang="en-IN" dirty="0">
                <a:latin typeface="Times New Roman" panose="02020603050405020304" pitchFamily="18" charset="0"/>
                <a:cs typeface="Times New Roman" panose="02020603050405020304" pitchFamily="18" charset="0"/>
              </a:rPr>
              <a:t>Significant </a:t>
            </a:r>
            <a:r>
              <a:rPr lang="el-GR" dirty="0">
                <a:latin typeface="Times New Roman" panose="02020603050405020304" pitchFamily="18" charset="0"/>
                <a:cs typeface="Times New Roman" panose="02020603050405020304" pitchFamily="18" charset="0"/>
              </a:rPr>
              <a:t>α</a:t>
            </a:r>
            <a:r>
              <a:rPr lang="en-IN" dirty="0">
                <a:latin typeface="Times New Roman" panose="02020603050405020304" pitchFamily="18" charset="0"/>
                <a:cs typeface="Times New Roman" panose="02020603050405020304" pitchFamily="18" charset="0"/>
              </a:rPr>
              <a:t> = 0.01</a:t>
            </a:r>
          </a:p>
          <a:p>
            <a:r>
              <a:rPr lang="en-IN" dirty="0">
                <a:latin typeface="Times New Roman" panose="02020603050405020304" pitchFamily="18" charset="0"/>
                <a:cs typeface="Times New Roman" panose="02020603050405020304" pitchFamily="18" charset="0"/>
              </a:rPr>
              <a:t>Its critical value </a:t>
            </a:r>
            <a:r>
              <a:rPr lang="en-IN" dirty="0" err="1">
                <a:latin typeface="Times New Roman" panose="02020603050405020304" pitchFamily="18" charset="0"/>
                <a:cs typeface="Times New Roman" panose="02020603050405020304" pitchFamily="18" charset="0"/>
              </a:rPr>
              <a:t>Zc</a:t>
            </a:r>
            <a:r>
              <a:rPr lang="en-IN" dirty="0">
                <a:latin typeface="Times New Roman" panose="02020603050405020304" pitchFamily="18" charset="0"/>
                <a:cs typeface="Times New Roman" panose="02020603050405020304" pitchFamily="18" charset="0"/>
              </a:rPr>
              <a:t> = 2.576</a:t>
            </a:r>
          </a:p>
          <a:p>
            <a:endParaRPr lang="en-IN" dirty="0"/>
          </a:p>
          <a:p>
            <a:endParaRPr lang="en-IN" dirty="0"/>
          </a:p>
          <a:p>
            <a:endParaRPr lang="en-IN" dirty="0"/>
          </a:p>
        </p:txBody>
      </p:sp>
    </p:spTree>
    <p:extLst>
      <p:ext uri="{BB962C8B-B14F-4D97-AF65-F5344CB8AC3E}">
        <p14:creationId xmlns:p14="http://schemas.microsoft.com/office/powerpoint/2010/main" val="1030384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D9F19F-1623-497A-9261-3431084DC674}"/>
              </a:ext>
            </a:extLst>
          </p:cNvPr>
          <p:cNvSpPr>
            <a:spLocks noGrp="1"/>
          </p:cNvSpPr>
          <p:nvPr>
            <p:ph idx="1"/>
          </p:nvPr>
        </p:nvSpPr>
        <p:spPr/>
        <p:txBody>
          <a:bodyPr>
            <a:normAutofit/>
          </a:bodyPr>
          <a:lstStyle/>
          <a:p>
            <a:pPr algn="l"/>
            <a:r>
              <a:rPr lang="en-US" b="0" i="0" dirty="0">
                <a:solidFill>
                  <a:srgbClr val="0000FF"/>
                </a:solidFill>
                <a:effectLst/>
                <a:latin typeface="Open Sans" panose="020B0604020202020204" pitchFamily="34" charset="0"/>
              </a:rPr>
              <a:t>The P-Value is .004998.</a:t>
            </a:r>
            <a:br>
              <a:rPr lang="en-US" b="0" i="0" dirty="0">
                <a:solidFill>
                  <a:srgbClr val="0000FF"/>
                </a:solidFill>
                <a:effectLst/>
                <a:latin typeface="Open Sans" panose="020B0604020202020204" pitchFamily="34" charset="0"/>
              </a:rPr>
            </a:br>
            <a:br>
              <a:rPr lang="en-US" b="0" i="0" dirty="0">
                <a:solidFill>
                  <a:srgbClr val="0000FF"/>
                </a:solidFill>
                <a:effectLst/>
                <a:latin typeface="Open Sans" panose="020B0604020202020204" pitchFamily="34" charset="0"/>
              </a:rPr>
            </a:br>
            <a:r>
              <a:rPr lang="en-US" b="0" i="0" dirty="0">
                <a:solidFill>
                  <a:srgbClr val="0000FF"/>
                </a:solidFill>
                <a:effectLst/>
                <a:latin typeface="Open Sans" panose="020B0604020202020204" pitchFamily="34" charset="0"/>
              </a:rPr>
              <a:t>The result is significant at p &lt; .01.</a:t>
            </a:r>
          </a:p>
          <a:p>
            <a:r>
              <a:rPr lang="en-US" dirty="0"/>
              <a:t> means our  agricultural sector  has less than 16.11%  contribution in national income as per the current scene.</a:t>
            </a:r>
            <a:endParaRPr lang="en-US" dirty="0">
              <a:solidFill>
                <a:schemeClr val="tx1"/>
              </a:solidFill>
              <a:effectLst/>
              <a:latin typeface="AdobeCaslonRegular"/>
            </a:endParaRPr>
          </a:p>
          <a:p>
            <a:endParaRPr lang="en-US" b="0" i="0" dirty="0">
              <a:solidFill>
                <a:schemeClr val="tx1"/>
              </a:solidFill>
              <a:effectLst/>
              <a:latin typeface="AdobeCaslonRegular"/>
            </a:endParaRPr>
          </a:p>
          <a:p>
            <a:r>
              <a:rPr lang="en-US" b="0" i="0" dirty="0">
                <a:solidFill>
                  <a:schemeClr val="tx1"/>
                </a:solidFill>
                <a:effectLst/>
                <a:latin typeface="AdobeCaslonRegular"/>
              </a:rPr>
              <a:t>Over the past few decades, the manufacturing and services sectors have increasingly contributed to the growth of the economy, while the agriculture sector’s contribution has decreased from more than 50% of GDP in the 1950s to 15.4% in 2015-16 (at constant prices).</a:t>
            </a:r>
            <a:endParaRPr lang="en-IN" dirty="0">
              <a:solidFill>
                <a:schemeClr val="tx1"/>
              </a:solidFill>
            </a:endParaRPr>
          </a:p>
        </p:txBody>
      </p:sp>
    </p:spTree>
    <p:extLst>
      <p:ext uri="{BB962C8B-B14F-4D97-AF65-F5344CB8AC3E}">
        <p14:creationId xmlns:p14="http://schemas.microsoft.com/office/powerpoint/2010/main" val="3669960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AF8FA-4ABF-425D-8C24-C3FE94551041}"/>
              </a:ext>
            </a:extLst>
          </p:cNvPr>
          <p:cNvSpPr>
            <a:spLocks noGrp="1"/>
          </p:cNvSpPr>
          <p:nvPr>
            <p:ph type="title"/>
          </p:nvPr>
        </p:nvSpPr>
        <p:spPr>
          <a:xfrm>
            <a:off x="682171" y="365125"/>
            <a:ext cx="10671629" cy="1325563"/>
          </a:xfrm>
        </p:spPr>
        <p:txBody>
          <a:bodyPr>
            <a:normAutofit/>
          </a:bodyPr>
          <a:lstStyle/>
          <a:p>
            <a:r>
              <a:rPr lang="en-US" sz="3600" dirty="0"/>
              <a:t>As the Agricultural sector decline, our national income is increased.(inversely proportional )</a:t>
            </a:r>
            <a:endParaRPr lang="en-IN" sz="3600" dirty="0"/>
          </a:p>
        </p:txBody>
      </p:sp>
      <p:pic>
        <p:nvPicPr>
          <p:cNvPr id="8" name="Content Placeholder 7">
            <a:extLst>
              <a:ext uri="{FF2B5EF4-FFF2-40B4-BE49-F238E27FC236}">
                <a16:creationId xmlns:a16="http://schemas.microsoft.com/office/drawing/2014/main" id="{84599D24-F5A4-46D4-A280-D12B01A6D43F}"/>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4032" t="15969" r="15162" b="11580"/>
          <a:stretch/>
        </p:blipFill>
        <p:spPr>
          <a:xfrm>
            <a:off x="2073965" y="1934817"/>
            <a:ext cx="8044070" cy="4373218"/>
          </a:xfrm>
        </p:spPr>
      </p:pic>
    </p:spTree>
    <p:extLst>
      <p:ext uri="{BB962C8B-B14F-4D97-AF65-F5344CB8AC3E}">
        <p14:creationId xmlns:p14="http://schemas.microsoft.com/office/powerpoint/2010/main" val="2984034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78C76-ECE1-4681-9C4D-04E144EC6749}"/>
              </a:ext>
            </a:extLst>
          </p:cNvPr>
          <p:cNvSpPr>
            <a:spLocks noGrp="1"/>
          </p:cNvSpPr>
          <p:nvPr>
            <p:ph type="title"/>
          </p:nvPr>
        </p:nvSpPr>
        <p:spPr>
          <a:xfrm>
            <a:off x="839788" y="330200"/>
            <a:ext cx="3932237" cy="558800"/>
          </a:xfrm>
        </p:spPr>
        <p:txBody>
          <a:bodyPr>
            <a:normAutofit fontScale="90000"/>
          </a:bodyPr>
          <a:lstStyle/>
          <a:p>
            <a:r>
              <a:rPr lang="en-US" dirty="0">
                <a:solidFill>
                  <a:srgbClr val="FF0000"/>
                </a:solidFill>
              </a:rPr>
              <a:t> </a:t>
            </a:r>
            <a:r>
              <a:rPr lang="en-US" sz="4000" dirty="0">
                <a:solidFill>
                  <a:srgbClr val="FF0000"/>
                </a:solidFill>
              </a:rPr>
              <a:t>GDP growth rate</a:t>
            </a:r>
            <a:endParaRPr lang="en-IN" sz="4000" dirty="0">
              <a:solidFill>
                <a:srgbClr val="FF0000"/>
              </a:solidFill>
            </a:endParaRPr>
          </a:p>
        </p:txBody>
      </p:sp>
      <p:pic>
        <p:nvPicPr>
          <p:cNvPr id="9" name="Picture Placeholder 5">
            <a:extLst>
              <a:ext uri="{FF2B5EF4-FFF2-40B4-BE49-F238E27FC236}">
                <a16:creationId xmlns:a16="http://schemas.microsoft.com/office/drawing/2014/main" id="{EDBA4EF4-5210-4CBA-984B-F8FBCB327750}"/>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3444" t="23153" r="25591" b="30346"/>
          <a:stretch/>
        </p:blipFill>
        <p:spPr>
          <a:xfrm>
            <a:off x="5702300" y="457200"/>
            <a:ext cx="6375400" cy="5778500"/>
          </a:xfrm>
        </p:spPr>
      </p:pic>
      <p:sp>
        <p:nvSpPr>
          <p:cNvPr id="4" name="Text Placeholder 3">
            <a:extLst>
              <a:ext uri="{FF2B5EF4-FFF2-40B4-BE49-F238E27FC236}">
                <a16:creationId xmlns:a16="http://schemas.microsoft.com/office/drawing/2014/main" id="{01AA7C4F-662A-4788-A8BC-AC4955ED9C58}"/>
              </a:ext>
            </a:extLst>
          </p:cNvPr>
          <p:cNvSpPr>
            <a:spLocks noGrp="1"/>
          </p:cNvSpPr>
          <p:nvPr>
            <p:ph type="body" sz="half" idx="2"/>
          </p:nvPr>
        </p:nvSpPr>
        <p:spPr>
          <a:xfrm>
            <a:off x="114300" y="927100"/>
            <a:ext cx="5588000" cy="5778500"/>
          </a:xfrm>
        </p:spPr>
        <p:txBody>
          <a:bodyPr>
            <a:normAutofit fontScale="92500" lnSpcReduction="10000"/>
          </a:bodyPr>
          <a:lstStyle/>
          <a:p>
            <a:r>
              <a:rPr lang="en-US" sz="2000" b="0" i="0" dirty="0">
                <a:solidFill>
                  <a:schemeClr val="bg1"/>
                </a:solidFill>
                <a:effectLst/>
                <a:latin typeface="Arial" panose="020B0604020202020204" pitchFamily="34" charset="0"/>
              </a:rPr>
              <a:t> </a:t>
            </a:r>
            <a:r>
              <a:rPr lang="en-US" sz="2000" b="0" i="0" dirty="0">
                <a:solidFill>
                  <a:schemeClr val="tx2">
                    <a:lumMod val="75000"/>
                  </a:schemeClr>
                </a:solidFill>
                <a:effectLst/>
                <a:latin typeface="Arial" panose="020B0604020202020204" pitchFamily="34" charset="0"/>
              </a:rPr>
              <a:t>In the case of real GDP, Advance Estimates ( AEs) were revised upwards in twelve years and only in two years were there revisions in a downward direction.</a:t>
            </a:r>
          </a:p>
          <a:p>
            <a:r>
              <a:rPr lang="en-US" sz="2000" b="0" i="0" dirty="0">
                <a:solidFill>
                  <a:schemeClr val="tx2">
                    <a:lumMod val="75000"/>
                  </a:schemeClr>
                </a:solidFill>
                <a:effectLst/>
                <a:latin typeface="Arial" panose="020B0604020202020204" pitchFamily="34" charset="0"/>
              </a:rPr>
              <a:t> We observe that at the ‘upturns’ in the Indian economy during 2005-06 and 2009-10 and the downturn of 2008-09, which coincided with the</a:t>
            </a:r>
            <a:r>
              <a:rPr lang="en-US" sz="2000" b="0" i="0" dirty="0">
                <a:solidFill>
                  <a:schemeClr val="bg1"/>
                </a:solidFill>
                <a:effectLst/>
                <a:latin typeface="Arial" panose="020B0604020202020204" pitchFamily="34" charset="0"/>
              </a:rPr>
              <a:t> </a:t>
            </a:r>
            <a:r>
              <a:rPr lang="en-US" sz="2000" b="0" i="0" dirty="0">
                <a:solidFill>
                  <a:srgbClr val="000000"/>
                </a:solidFill>
                <a:effectLst/>
                <a:highlight>
                  <a:srgbClr val="808080"/>
                </a:highlight>
                <a:latin typeface="Arial" panose="020B0604020202020204" pitchFamily="34" charset="0"/>
              </a:rPr>
              <a:t>global financial crisis (GFC), </a:t>
            </a:r>
            <a:r>
              <a:rPr lang="en-US" sz="2000" b="0" i="0" dirty="0">
                <a:solidFill>
                  <a:schemeClr val="tx2">
                    <a:lumMod val="75000"/>
                  </a:schemeClr>
                </a:solidFill>
                <a:effectLst/>
                <a:latin typeface="Arial" panose="020B0604020202020204" pitchFamily="34" charset="0"/>
              </a:rPr>
              <a:t>there have been huge revisions in the subsequent ).</a:t>
            </a:r>
          </a:p>
          <a:p>
            <a:r>
              <a:rPr lang="en-US" sz="2000" b="0" i="0" dirty="0">
                <a:solidFill>
                  <a:schemeClr val="tx2">
                    <a:lumMod val="75000"/>
                  </a:schemeClr>
                </a:solidFill>
                <a:effectLst/>
                <a:latin typeface="Arial" panose="020B0604020202020204" pitchFamily="34" charset="0"/>
              </a:rPr>
              <a:t> On the other hand, for 2008-09, the CSO revised real GDP growth downward from 7.1 per cent in AE to 3.9 per cent in final estimates (overestimation of around 320 basis points</a:t>
            </a:r>
            <a:r>
              <a:rPr lang="en-US" sz="2000" b="0" i="0" dirty="0">
                <a:solidFill>
                  <a:srgbClr val="000000"/>
                </a:solidFill>
                <a:effectLst/>
                <a:latin typeface="Arial" panose="020B0604020202020204" pitchFamily="34" charset="0"/>
              </a:rPr>
              <a:t>).</a:t>
            </a:r>
          </a:p>
          <a:p>
            <a:endParaRPr lang="en-US" sz="2000" b="0" i="0" dirty="0">
              <a:solidFill>
                <a:schemeClr val="tx2">
                  <a:lumMod val="75000"/>
                </a:schemeClr>
              </a:solidFill>
              <a:effectLst/>
              <a:latin typeface="Arial" panose="020B0604020202020204" pitchFamily="34" charset="0"/>
            </a:endParaRPr>
          </a:p>
          <a:p>
            <a:r>
              <a:rPr lang="en-US" b="1" dirty="0">
                <a:solidFill>
                  <a:schemeClr val="tx2">
                    <a:lumMod val="75000"/>
                  </a:schemeClr>
                </a:solidFill>
                <a:effectLst>
                  <a:outerShdw blurRad="38100" dist="38100" dir="2700000" algn="tl">
                    <a:srgbClr val="000000">
                      <a:alpha val="43137"/>
                    </a:srgbClr>
                  </a:outerShdw>
                </a:effectLst>
                <a:latin typeface="arial" panose="020B0604020202020204" pitchFamily="34" charset="0"/>
              </a:rPr>
              <a:t>#</a:t>
            </a:r>
            <a:r>
              <a:rPr lang="en-US" dirty="0">
                <a:solidFill>
                  <a:schemeClr val="tx2">
                    <a:lumMod val="75000"/>
                  </a:schemeClr>
                </a:solidFill>
                <a:latin typeface="arial" panose="020B0604020202020204" pitchFamily="34" charset="0"/>
              </a:rPr>
              <a:t> </a:t>
            </a:r>
            <a:r>
              <a:rPr lang="en-US" b="0" i="0" dirty="0">
                <a:solidFill>
                  <a:schemeClr val="tx2">
                    <a:lumMod val="75000"/>
                  </a:schemeClr>
                </a:solidFill>
                <a:effectLst/>
                <a:latin typeface="arial" panose="020B0604020202020204" pitchFamily="34" charset="0"/>
              </a:rPr>
              <a:t>The Central Statistics Office (</a:t>
            </a:r>
            <a:r>
              <a:rPr lang="en-US" b="1" i="0" dirty="0">
                <a:solidFill>
                  <a:schemeClr val="tx2">
                    <a:lumMod val="75000"/>
                  </a:schemeClr>
                </a:solidFill>
                <a:effectLst/>
                <a:latin typeface="arial" panose="020B0604020202020204" pitchFamily="34" charset="0"/>
              </a:rPr>
              <a:t>CSO</a:t>
            </a:r>
            <a:r>
              <a:rPr lang="en-US" b="0" i="0" dirty="0">
                <a:solidFill>
                  <a:schemeClr val="tx2">
                    <a:lumMod val="75000"/>
                  </a:schemeClr>
                </a:solidFill>
                <a:effectLst/>
                <a:latin typeface="arial" panose="020B0604020202020204" pitchFamily="34" charset="0"/>
              </a:rPr>
              <a:t>) is a governmental agency in India under the Ministry of Statistics and </a:t>
            </a:r>
            <a:r>
              <a:rPr lang="en-US" b="0" i="0" dirty="0" err="1">
                <a:solidFill>
                  <a:schemeClr val="tx2">
                    <a:lumMod val="75000"/>
                  </a:schemeClr>
                </a:solidFill>
                <a:effectLst/>
                <a:latin typeface="arial" panose="020B0604020202020204" pitchFamily="34" charset="0"/>
              </a:rPr>
              <a:t>Programme</a:t>
            </a:r>
            <a:r>
              <a:rPr lang="en-US" b="0" i="0" dirty="0">
                <a:solidFill>
                  <a:schemeClr val="tx2">
                    <a:lumMod val="75000"/>
                  </a:schemeClr>
                </a:solidFill>
                <a:effectLst/>
                <a:latin typeface="arial" panose="020B0604020202020204" pitchFamily="34" charset="0"/>
              </a:rPr>
              <a:t> Implementation responsible for co-ordination of statistical activities in India, and evolving and maintaining statistical standards.</a:t>
            </a:r>
            <a:endParaRPr lang="en-IN" dirty="0">
              <a:solidFill>
                <a:schemeClr val="tx2">
                  <a:lumMod val="75000"/>
                </a:schemeClr>
              </a:solidFill>
            </a:endParaRPr>
          </a:p>
        </p:txBody>
      </p:sp>
    </p:spTree>
    <p:extLst>
      <p:ext uri="{BB962C8B-B14F-4D97-AF65-F5344CB8AC3E}">
        <p14:creationId xmlns:p14="http://schemas.microsoft.com/office/powerpoint/2010/main" val="3070323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747DF-DCB6-4D71-A68D-B409A8F3833C}"/>
              </a:ext>
            </a:extLst>
          </p:cNvPr>
          <p:cNvSpPr>
            <a:spLocks noGrp="1"/>
          </p:cNvSpPr>
          <p:nvPr>
            <p:ph type="ctrTitle"/>
          </p:nvPr>
        </p:nvSpPr>
        <p:spPr>
          <a:xfrm>
            <a:off x="1736035" y="181526"/>
            <a:ext cx="9144000" cy="4231448"/>
          </a:xfrm>
        </p:spPr>
        <p:txBody>
          <a:bodyPr>
            <a:normAutofit fontScale="90000"/>
          </a:bodyPr>
          <a:lstStyle/>
          <a:p>
            <a:r>
              <a:rPr lang="en-US" dirty="0">
                <a:solidFill>
                  <a:srgbClr val="FF0000"/>
                </a:solidFill>
              </a:rPr>
              <a:t>Methodology of National Income Estimation in India:</a:t>
            </a:r>
            <a:br>
              <a:rPr lang="en-US" dirty="0">
                <a:solidFill>
                  <a:srgbClr val="FF0000"/>
                </a:solidFill>
              </a:rPr>
            </a:br>
            <a:r>
              <a:rPr lang="en-US" sz="4400" dirty="0"/>
              <a:t>In India, the estimation of national income is being done by two methods:- 1.Product method </a:t>
            </a:r>
            <a:br>
              <a:rPr lang="en-US" sz="4400" dirty="0"/>
            </a:br>
            <a:r>
              <a:rPr lang="en-US" sz="4400" dirty="0"/>
              <a:t>2.Income method</a:t>
            </a:r>
            <a:endParaRPr lang="en-IN" sz="4400" dirty="0"/>
          </a:p>
        </p:txBody>
      </p:sp>
      <p:sp>
        <p:nvSpPr>
          <p:cNvPr id="3" name="Subtitle 2">
            <a:extLst>
              <a:ext uri="{FF2B5EF4-FFF2-40B4-BE49-F238E27FC236}">
                <a16:creationId xmlns:a16="http://schemas.microsoft.com/office/drawing/2014/main" id="{78BEDF23-6F78-49E9-A863-556D02F72812}"/>
              </a:ext>
            </a:extLst>
          </p:cNvPr>
          <p:cNvSpPr>
            <a:spLocks noGrp="1"/>
          </p:cNvSpPr>
          <p:nvPr>
            <p:ph type="subTitle" idx="1"/>
          </p:nvPr>
        </p:nvSpPr>
        <p:spPr>
          <a:xfrm>
            <a:off x="1630017" y="4412974"/>
            <a:ext cx="9435548" cy="2263499"/>
          </a:xfrm>
        </p:spPr>
        <p:txBody>
          <a:bodyPr>
            <a:normAutofit/>
          </a:bodyPr>
          <a:lstStyle/>
          <a:p>
            <a:r>
              <a:rPr lang="en-US" dirty="0"/>
              <a:t> </a:t>
            </a:r>
            <a:r>
              <a:rPr lang="en-US" sz="2800" dirty="0"/>
              <a:t>Economic activities include all the human activities that produce goods and services that can be valued at market price. Such as production by farmers, production by firms in different industrial sectors, production of goods and services by government, services produced by business intermediaries</a:t>
            </a:r>
            <a:endParaRPr lang="en-IN" sz="2800" dirty="0">
              <a:solidFill>
                <a:srgbClr val="FF0000"/>
              </a:solidFill>
            </a:endParaRPr>
          </a:p>
        </p:txBody>
      </p:sp>
    </p:spTree>
    <p:extLst>
      <p:ext uri="{BB962C8B-B14F-4D97-AF65-F5344CB8AC3E}">
        <p14:creationId xmlns:p14="http://schemas.microsoft.com/office/powerpoint/2010/main" val="2596140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2500-6E42-471F-A743-9ACCC62D103A}"/>
              </a:ext>
            </a:extLst>
          </p:cNvPr>
          <p:cNvSpPr>
            <a:spLocks noGrp="1"/>
          </p:cNvSpPr>
          <p:nvPr>
            <p:ph type="ctrTitle"/>
          </p:nvPr>
        </p:nvSpPr>
        <p:spPr>
          <a:xfrm>
            <a:off x="516835" y="954157"/>
            <a:ext cx="11489635" cy="4770782"/>
          </a:xfrm>
        </p:spPr>
        <p:txBody>
          <a:bodyPr>
            <a:noAutofit/>
          </a:bodyPr>
          <a:lstStyle/>
          <a:p>
            <a:r>
              <a:rPr lang="en-US" sz="3200" b="1" dirty="0">
                <a:solidFill>
                  <a:schemeClr val="accent2">
                    <a:lumMod val="60000"/>
                    <a:lumOff val="40000"/>
                  </a:schemeClr>
                </a:solidFill>
                <a:effectLst/>
                <a:latin typeface="Arial" panose="020B0604020202020204" pitchFamily="34" charset="0"/>
              </a:rPr>
              <a:t>S</a:t>
            </a:r>
            <a:r>
              <a:rPr lang="en-US" sz="3200" b="1" i="0" dirty="0">
                <a:solidFill>
                  <a:schemeClr val="accent2">
                    <a:lumMod val="60000"/>
                    <a:lumOff val="40000"/>
                  </a:schemeClr>
                </a:solidFill>
                <a:effectLst/>
                <a:latin typeface="Arial" panose="020B0604020202020204" pitchFamily="34" charset="0"/>
              </a:rPr>
              <a:t>tatistical </a:t>
            </a:r>
            <a:r>
              <a:rPr lang="en-US" sz="3200" b="1" dirty="0">
                <a:solidFill>
                  <a:schemeClr val="accent2">
                    <a:lumMod val="60000"/>
                    <a:lumOff val="40000"/>
                  </a:schemeClr>
                </a:solidFill>
                <a:effectLst/>
                <a:latin typeface="Arial" panose="020B0604020202020204" pitchFamily="34" charset="0"/>
              </a:rPr>
              <a:t>H</a:t>
            </a:r>
            <a:r>
              <a:rPr lang="en-US" sz="3200" b="1" i="0" dirty="0">
                <a:solidFill>
                  <a:schemeClr val="accent2">
                    <a:lumMod val="60000"/>
                    <a:lumOff val="40000"/>
                  </a:schemeClr>
                </a:solidFill>
                <a:effectLst/>
                <a:latin typeface="Arial" panose="020B0604020202020204" pitchFamily="34" charset="0"/>
              </a:rPr>
              <a:t>ypothesis</a:t>
            </a:r>
            <a:br>
              <a:rPr lang="en-US" sz="3200" b="1" i="0" dirty="0">
                <a:solidFill>
                  <a:schemeClr val="accent2">
                    <a:lumMod val="60000"/>
                    <a:lumOff val="40000"/>
                  </a:schemeClr>
                </a:solidFill>
                <a:effectLst/>
                <a:latin typeface="Arial" panose="020B0604020202020204" pitchFamily="34" charset="0"/>
              </a:rPr>
            </a:br>
            <a:r>
              <a:rPr lang="en-US" sz="3200" b="1" dirty="0">
                <a:solidFill>
                  <a:schemeClr val="accent2">
                    <a:lumMod val="60000"/>
                    <a:lumOff val="40000"/>
                  </a:schemeClr>
                </a:solidFill>
                <a:effectLst/>
                <a:latin typeface="Arial" panose="020B0604020202020204" pitchFamily="34" charset="0"/>
              </a:rPr>
              <a:t>It</a:t>
            </a:r>
            <a:r>
              <a:rPr lang="en-US" sz="3200" b="0" i="0" dirty="0">
                <a:solidFill>
                  <a:schemeClr val="accent2">
                    <a:lumMod val="60000"/>
                    <a:lumOff val="40000"/>
                  </a:schemeClr>
                </a:solidFill>
                <a:effectLst/>
                <a:latin typeface="Arial" panose="020B0604020202020204" pitchFamily="34" charset="0"/>
              </a:rPr>
              <a:t> is a </a:t>
            </a:r>
            <a:r>
              <a:rPr lang="en-US" sz="3200" b="0" i="0" u="none" strike="noStrike" dirty="0">
                <a:solidFill>
                  <a:schemeClr val="accent2">
                    <a:lumMod val="60000"/>
                    <a:lumOff val="40000"/>
                  </a:schemeClr>
                </a:solidFill>
                <a:effectLst/>
                <a:latin typeface="Arial" panose="020B0604020202020204" pitchFamily="34" charset="0"/>
                <a:hlinkClick r:id="rId2" tooltip="Hypothesis">
                  <a:extLst>
                    <a:ext uri="{A12FA001-AC4F-418D-AE19-62706E023703}">
                      <ahyp:hlinkClr xmlns:ahyp="http://schemas.microsoft.com/office/drawing/2018/hyperlinkcolor" val="tx"/>
                    </a:ext>
                  </a:extLst>
                </a:hlinkClick>
              </a:rPr>
              <a:t>hypothesis</a:t>
            </a:r>
            <a:r>
              <a:rPr lang="en-US" sz="3200" b="0" i="0" dirty="0">
                <a:solidFill>
                  <a:schemeClr val="accent2">
                    <a:lumMod val="60000"/>
                    <a:lumOff val="40000"/>
                  </a:schemeClr>
                </a:solidFill>
                <a:effectLst/>
                <a:latin typeface="Arial" panose="020B0604020202020204" pitchFamily="34" charset="0"/>
              </a:rPr>
              <a:t> that is testable on the basis of </a:t>
            </a:r>
            <a:r>
              <a:rPr lang="en-US" sz="3200" dirty="0">
                <a:solidFill>
                  <a:schemeClr val="accent2">
                    <a:lumMod val="60000"/>
                    <a:lumOff val="40000"/>
                  </a:schemeClr>
                </a:solidFill>
                <a:latin typeface="Arial" panose="020B0604020202020204" pitchFamily="34" charset="0"/>
                <a:hlinkClick r:id="rId3" tooltip="Observable variable">
                  <a:extLst>
                    <a:ext uri="{A12FA001-AC4F-418D-AE19-62706E023703}">
                      <ahyp:hlinkClr xmlns:ahyp="http://schemas.microsoft.com/office/drawing/2018/hyperlinkcolor" val="tx"/>
                    </a:ext>
                  </a:extLst>
                </a:hlinkClick>
              </a:rPr>
              <a:t>observed</a:t>
            </a:r>
            <a:r>
              <a:rPr lang="en-US" sz="3200" b="0" i="0" dirty="0">
                <a:solidFill>
                  <a:schemeClr val="accent2">
                    <a:lumMod val="60000"/>
                    <a:lumOff val="40000"/>
                  </a:schemeClr>
                </a:solidFill>
                <a:effectLst/>
                <a:latin typeface="Arial" panose="020B0604020202020204" pitchFamily="34" charset="0"/>
              </a:rPr>
              <a:t> data </a:t>
            </a:r>
            <a:r>
              <a:rPr lang="en-US" sz="3200" b="0" i="0" u="none" strike="noStrike" dirty="0">
                <a:solidFill>
                  <a:schemeClr val="accent2">
                    <a:lumMod val="60000"/>
                    <a:lumOff val="40000"/>
                  </a:schemeClr>
                </a:solidFill>
                <a:effectLst/>
                <a:latin typeface="Arial" panose="020B0604020202020204" pitchFamily="34" charset="0"/>
                <a:hlinkClick r:id="rId4" tooltip="Statistical model">
                  <a:extLst>
                    <a:ext uri="{A12FA001-AC4F-418D-AE19-62706E023703}">
                      <ahyp:hlinkClr xmlns:ahyp="http://schemas.microsoft.com/office/drawing/2018/hyperlinkcolor" val="tx"/>
                    </a:ext>
                  </a:extLst>
                </a:hlinkClick>
              </a:rPr>
              <a:t>modelled</a:t>
            </a:r>
            <a:r>
              <a:rPr lang="en-US" sz="3200" b="0" i="0" dirty="0">
                <a:solidFill>
                  <a:schemeClr val="accent2">
                    <a:lumMod val="60000"/>
                    <a:lumOff val="40000"/>
                  </a:schemeClr>
                </a:solidFill>
                <a:effectLst/>
                <a:latin typeface="Arial" panose="020B0604020202020204" pitchFamily="34" charset="0"/>
              </a:rPr>
              <a:t> as the </a:t>
            </a:r>
            <a:r>
              <a:rPr lang="en-US" sz="3200" b="0" i="0" dirty="0" err="1">
                <a:solidFill>
                  <a:schemeClr val="accent2">
                    <a:lumMod val="60000"/>
                    <a:lumOff val="40000"/>
                  </a:schemeClr>
                </a:solidFill>
                <a:effectLst/>
                <a:latin typeface="Arial" panose="020B0604020202020204" pitchFamily="34" charset="0"/>
              </a:rPr>
              <a:t>realised</a:t>
            </a:r>
            <a:r>
              <a:rPr lang="en-US" sz="3200" b="0" i="0" dirty="0">
                <a:solidFill>
                  <a:schemeClr val="accent2">
                    <a:lumMod val="60000"/>
                    <a:lumOff val="40000"/>
                  </a:schemeClr>
                </a:solidFill>
                <a:effectLst/>
                <a:latin typeface="Arial" panose="020B0604020202020204" pitchFamily="34" charset="0"/>
              </a:rPr>
              <a:t> values taken by a collection of </a:t>
            </a:r>
            <a:r>
              <a:rPr lang="en-US" sz="3200" dirty="0">
                <a:solidFill>
                  <a:schemeClr val="accent2">
                    <a:lumMod val="60000"/>
                    <a:lumOff val="40000"/>
                  </a:schemeClr>
                </a:solidFill>
                <a:effectLst/>
                <a:latin typeface="Arial" panose="020B0604020202020204" pitchFamily="34" charset="0"/>
              </a:rPr>
              <a:t>random variables </a:t>
            </a:r>
            <a:r>
              <a:rPr lang="en-US" sz="3200" b="0" i="0" dirty="0">
                <a:solidFill>
                  <a:schemeClr val="accent2">
                    <a:lumMod val="60000"/>
                    <a:lumOff val="40000"/>
                  </a:schemeClr>
                </a:solidFill>
                <a:effectLst/>
                <a:latin typeface="Arial" panose="020B0604020202020204" pitchFamily="34" charset="0"/>
              </a:rPr>
              <a:t>having a joint probability distribution in some set of possible joint distributions. The hypothesis being tested is exactly that set of possible probability distributions. </a:t>
            </a:r>
            <a:endParaRPr lang="en-IN" sz="3200" dirty="0">
              <a:solidFill>
                <a:schemeClr val="accent2">
                  <a:lumMod val="60000"/>
                  <a:lumOff val="40000"/>
                </a:schemeClr>
              </a:solidFill>
            </a:endParaRPr>
          </a:p>
        </p:txBody>
      </p:sp>
    </p:spTree>
    <p:extLst>
      <p:ext uri="{BB962C8B-B14F-4D97-AF65-F5344CB8AC3E}">
        <p14:creationId xmlns:p14="http://schemas.microsoft.com/office/powerpoint/2010/main" val="685843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588ACEA-4351-434F-A94C-E36D1C947D1E}"/>
              </a:ext>
            </a:extLst>
          </p:cNvPr>
          <p:cNvSpPr>
            <a:spLocks noGrp="1"/>
          </p:cNvSpPr>
          <p:nvPr>
            <p:ph type="title"/>
          </p:nvPr>
        </p:nvSpPr>
        <p:spPr>
          <a:xfrm>
            <a:off x="246744" y="365125"/>
            <a:ext cx="4891313" cy="1325563"/>
          </a:xfrm>
        </p:spPr>
        <p:txBody>
          <a:bodyPr>
            <a:normAutofit fontScale="90000"/>
          </a:bodyPr>
          <a:lstStyle/>
          <a:p>
            <a:r>
              <a:rPr lang="en-US" sz="3200" u="sng" dirty="0">
                <a:effectLst>
                  <a:outerShdw blurRad="38100" dist="38100" dir="2700000" algn="tl">
                    <a:srgbClr val="000000">
                      <a:alpha val="43137"/>
                    </a:srgbClr>
                  </a:outerShdw>
                </a:effectLst>
              </a:rPr>
              <a:t>Comparison between Parametric Test and Non-Parametric Test</a:t>
            </a:r>
            <a:r>
              <a:rPr lang="en-US" sz="2400" u="sng" dirty="0">
                <a:effectLst>
                  <a:outerShdw blurRad="38100" dist="38100" dir="2700000" algn="tl">
                    <a:srgbClr val="000000">
                      <a:alpha val="43137"/>
                    </a:srgbClr>
                  </a:outerShdw>
                </a:effectLst>
              </a:rPr>
              <a:t>.</a:t>
            </a:r>
            <a:endParaRPr lang="en-IN" sz="2400" u="sng" dirty="0">
              <a:effectLst>
                <a:outerShdw blurRad="38100" dist="38100" dir="2700000" algn="tl">
                  <a:srgbClr val="000000">
                    <a:alpha val="43137"/>
                  </a:srgbClr>
                </a:outerShdw>
              </a:effectLst>
            </a:endParaRPr>
          </a:p>
        </p:txBody>
      </p:sp>
      <p:sp>
        <p:nvSpPr>
          <p:cNvPr id="11" name="Subtitle 10">
            <a:extLst>
              <a:ext uri="{FF2B5EF4-FFF2-40B4-BE49-F238E27FC236}">
                <a16:creationId xmlns:a16="http://schemas.microsoft.com/office/drawing/2014/main" id="{04D1BDF7-7E4E-4EAC-8260-12B697F256FE}"/>
              </a:ext>
            </a:extLst>
          </p:cNvPr>
          <p:cNvSpPr>
            <a:spLocks noGrp="1"/>
          </p:cNvSpPr>
          <p:nvPr>
            <p:ph sz="half" idx="1"/>
          </p:nvPr>
        </p:nvSpPr>
        <p:spPr>
          <a:xfrm>
            <a:off x="145143" y="1825625"/>
            <a:ext cx="5152571" cy="4351338"/>
          </a:xfrm>
        </p:spPr>
        <p:txBody>
          <a:bodyPr/>
          <a:lstStyle/>
          <a:p>
            <a:r>
              <a:rPr lang="en-US" dirty="0"/>
              <a:t>All statical tests are </a:t>
            </a:r>
            <a:r>
              <a:rPr lang="en-US" dirty="0">
                <a:highlight>
                  <a:srgbClr val="808080"/>
                </a:highlight>
              </a:rPr>
              <a:t>being performed on only null hypothesis </a:t>
            </a:r>
            <a:r>
              <a:rPr lang="en-US" dirty="0"/>
              <a:t>and it is considered as true until we find evidence against it.</a:t>
            </a:r>
          </a:p>
          <a:p>
            <a:endParaRPr lang="en-US" dirty="0"/>
          </a:p>
          <a:p>
            <a:r>
              <a:rPr lang="en-US" dirty="0"/>
              <a:t>At the end as a result </a:t>
            </a:r>
            <a:r>
              <a:rPr lang="en-US" dirty="0">
                <a:highlight>
                  <a:srgbClr val="808080"/>
                </a:highlight>
              </a:rPr>
              <a:t>either the null hypothesis is rejected or accepted</a:t>
            </a:r>
            <a:r>
              <a:rPr lang="en-US" dirty="0"/>
              <a:t>.</a:t>
            </a:r>
            <a:endParaRPr lang="en-IN" dirty="0"/>
          </a:p>
        </p:txBody>
      </p:sp>
      <p:pic>
        <p:nvPicPr>
          <p:cNvPr id="17" name="Content Placeholder 16">
            <a:extLst>
              <a:ext uri="{FF2B5EF4-FFF2-40B4-BE49-F238E27FC236}">
                <a16:creationId xmlns:a16="http://schemas.microsoft.com/office/drawing/2014/main" id="{3D0F167A-C6BE-4A96-84B9-FD188003A8BE}"/>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36530" t="7811" r="9320" b="25428"/>
          <a:stretch/>
        </p:blipFill>
        <p:spPr>
          <a:xfrm>
            <a:off x="5297714" y="365125"/>
            <a:ext cx="6865257" cy="6127750"/>
          </a:xfrm>
        </p:spPr>
      </p:pic>
    </p:spTree>
    <p:extLst>
      <p:ext uri="{BB962C8B-B14F-4D97-AF65-F5344CB8AC3E}">
        <p14:creationId xmlns:p14="http://schemas.microsoft.com/office/powerpoint/2010/main" val="411936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6058-FC85-46E7-801A-5600031610BC}"/>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More about Hypotheses testing</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77202FC-8C72-4958-9C6D-9D6D30356A53}"/>
              </a:ext>
            </a:extLst>
          </p:cNvPr>
          <p:cNvSpPr>
            <a:spLocks noGrp="1"/>
          </p:cNvSpPr>
          <p:nvPr>
            <p:ph idx="1"/>
          </p:nvPr>
        </p:nvSpPr>
        <p:spPr/>
        <p:txBody>
          <a:bodyPr>
            <a:normAutofit/>
          </a:bodyPr>
          <a:lstStyle/>
          <a:p>
            <a:r>
              <a:rPr lang="en-US" dirty="0"/>
              <a:t>Hypotheses may be closer to reality, by attempting to include as many realistic elements as possible. But we shall never find any exact agreements with statistical data . Here our concern is whether certain relations can be established as statistical average laws. We may say that such laws connecting a certain set of specified entities are exact in a statistical sense if they, when the number of observations becomes very large, they approach in the limit a certain form which is virtually independent of elements not included in our model. </a:t>
            </a:r>
          </a:p>
          <a:p>
            <a:endParaRPr lang="en-US" dirty="0"/>
          </a:p>
          <a:p>
            <a:r>
              <a:rPr lang="en-US" dirty="0"/>
              <a:t>When seen at a large scale, statical hypothesis can’t give us exact  data . calculation is based on our imaginary </a:t>
            </a:r>
            <a:r>
              <a:rPr lang="en-US" sz="3200" dirty="0"/>
              <a:t>assumptions.</a:t>
            </a:r>
            <a:endParaRPr lang="en-IN" dirty="0"/>
          </a:p>
        </p:txBody>
      </p:sp>
    </p:spTree>
    <p:extLst>
      <p:ext uri="{BB962C8B-B14F-4D97-AF65-F5344CB8AC3E}">
        <p14:creationId xmlns:p14="http://schemas.microsoft.com/office/powerpoint/2010/main" val="649587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DA719-4882-408C-8EB6-B0389193C786}"/>
              </a:ext>
            </a:extLst>
          </p:cNvPr>
          <p:cNvSpPr>
            <a:spLocks noGrp="1"/>
          </p:cNvSpPr>
          <p:nvPr>
            <p:ph type="title"/>
          </p:nvPr>
        </p:nvSpPr>
        <p:spPr/>
        <p:txBody>
          <a:bodyPr/>
          <a:lstStyle/>
          <a:p>
            <a:r>
              <a:rPr lang="en-US" b="1" dirty="0">
                <a:solidFill>
                  <a:srgbClr val="FF0000"/>
                </a:solidFill>
                <a:effectLst>
                  <a:outerShdw blurRad="38100" dist="38100" dir="2700000" algn="tl">
                    <a:srgbClr val="000000">
                      <a:alpha val="43137"/>
                    </a:srgbClr>
                  </a:outerShdw>
                </a:effectLst>
              </a:rPr>
              <a:t>Hypothesis</a:t>
            </a:r>
            <a:endParaRPr lang="en-IN" b="1"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5A01B1F-104C-4756-87C4-A4A7568772C1}"/>
              </a:ext>
            </a:extLst>
          </p:cNvPr>
          <p:cNvSpPr>
            <a:spLocks noGrp="1"/>
          </p:cNvSpPr>
          <p:nvPr>
            <p:ph idx="1"/>
          </p:nvPr>
        </p:nvSpPr>
        <p:spPr>
          <a:xfrm>
            <a:off x="838200" y="2438400"/>
            <a:ext cx="10515600" cy="3738562"/>
          </a:xfrm>
        </p:spPr>
        <p:txBody>
          <a:bodyPr/>
          <a:lstStyle/>
          <a:p>
            <a:pPr marL="0" indent="0">
              <a:buNone/>
            </a:pPr>
            <a:r>
              <a:rPr lang="en-US" b="1" dirty="0"/>
              <a:t>Null Hypothesis(</a:t>
            </a:r>
            <a:r>
              <a:rPr lang="en-IN" b="0" i="0" dirty="0">
                <a:solidFill>
                  <a:schemeClr val="tx2">
                    <a:lumMod val="90000"/>
                  </a:schemeClr>
                </a:solidFill>
                <a:effectLst/>
                <a:latin typeface="arial" panose="020B0604020202020204" pitchFamily="34" charset="0"/>
              </a:rPr>
              <a:t>H </a:t>
            </a:r>
            <a:r>
              <a:rPr lang="en-IN" b="0" i="0" baseline="-25000" dirty="0">
                <a:solidFill>
                  <a:schemeClr val="tx2">
                    <a:lumMod val="90000"/>
                  </a:schemeClr>
                </a:solidFill>
                <a:effectLst/>
                <a:latin typeface="arial" panose="020B0604020202020204" pitchFamily="34" charset="0"/>
              </a:rPr>
              <a:t>0</a:t>
            </a:r>
            <a:r>
              <a:rPr lang="en-US" b="1" dirty="0">
                <a:solidFill>
                  <a:schemeClr val="tx2">
                    <a:lumMod val="90000"/>
                  </a:schemeClr>
                </a:solidFill>
              </a:rPr>
              <a:t> </a:t>
            </a:r>
            <a:r>
              <a:rPr lang="en-US" b="1" dirty="0"/>
              <a:t>)                                        Alternate Hypothesis(Ha)</a:t>
            </a:r>
          </a:p>
          <a:p>
            <a:pPr marL="0" indent="0">
              <a:buNone/>
            </a:pPr>
            <a:endParaRPr lang="en-IN" b="1" dirty="0"/>
          </a:p>
          <a:p>
            <a:pPr marL="0" indent="0">
              <a:buNone/>
            </a:pPr>
            <a:r>
              <a:rPr lang="en-IN" b="1" dirty="0"/>
              <a:t>                      </a:t>
            </a:r>
            <a:r>
              <a:rPr lang="en-IN" i="1" dirty="0"/>
              <a:t>hypothesis testing</a:t>
            </a:r>
            <a:endParaRPr lang="en-IN" b="1" dirty="0"/>
          </a:p>
          <a:p>
            <a:pPr marL="0" indent="0">
              <a:buNone/>
            </a:pPr>
            <a:r>
              <a:rPr lang="en-IN" b="1" dirty="0"/>
              <a:t>                      </a:t>
            </a:r>
          </a:p>
          <a:p>
            <a:pPr marL="0" indent="0">
              <a:buNone/>
            </a:pPr>
            <a:r>
              <a:rPr lang="en-IN" b="1" dirty="0"/>
              <a:t>                                          Statical Test              Parametric Test</a:t>
            </a:r>
          </a:p>
          <a:p>
            <a:pPr marL="0" indent="0">
              <a:buNone/>
            </a:pPr>
            <a:endParaRPr lang="en-IN" b="1" dirty="0"/>
          </a:p>
          <a:p>
            <a:pPr marL="0" indent="0">
              <a:buNone/>
            </a:pPr>
            <a:r>
              <a:rPr lang="en-IN" b="1" dirty="0"/>
              <a:t>                                                                       Non-Parametric Test</a:t>
            </a:r>
          </a:p>
        </p:txBody>
      </p:sp>
      <p:cxnSp>
        <p:nvCxnSpPr>
          <p:cNvPr id="5" name="Straight Arrow Connector 4">
            <a:extLst>
              <a:ext uri="{FF2B5EF4-FFF2-40B4-BE49-F238E27FC236}">
                <a16:creationId xmlns:a16="http://schemas.microsoft.com/office/drawing/2014/main" id="{478DDEF7-ED88-4236-BD07-DBD67E190247}"/>
              </a:ext>
            </a:extLst>
          </p:cNvPr>
          <p:cNvCxnSpPr>
            <a:cxnSpLocks/>
          </p:cNvCxnSpPr>
          <p:nvPr/>
        </p:nvCxnSpPr>
        <p:spPr>
          <a:xfrm flipH="1">
            <a:off x="3160643" y="1485900"/>
            <a:ext cx="2260600" cy="952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0ADA19A-8FF2-4E00-BBFB-5FAA9EEEF7CB}"/>
              </a:ext>
            </a:extLst>
          </p:cNvPr>
          <p:cNvCxnSpPr>
            <a:cxnSpLocks/>
          </p:cNvCxnSpPr>
          <p:nvPr/>
        </p:nvCxnSpPr>
        <p:spPr>
          <a:xfrm>
            <a:off x="5962652" y="1485900"/>
            <a:ext cx="2146300" cy="800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4DA85EED-33EA-4838-B803-C9F224E4B301}"/>
              </a:ext>
            </a:extLst>
          </p:cNvPr>
          <p:cNvCxnSpPr/>
          <p:nvPr/>
        </p:nvCxnSpPr>
        <p:spPr>
          <a:xfrm>
            <a:off x="8051800" y="2286000"/>
            <a:ext cx="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ctor: Elbow 15">
            <a:extLst>
              <a:ext uri="{FF2B5EF4-FFF2-40B4-BE49-F238E27FC236}">
                <a16:creationId xmlns:a16="http://schemas.microsoft.com/office/drawing/2014/main" id="{DDE65EE6-E2AB-4A0E-8FCF-278A569A6632}"/>
              </a:ext>
            </a:extLst>
          </p:cNvPr>
          <p:cNvCxnSpPr>
            <a:cxnSpLocks/>
          </p:cNvCxnSpPr>
          <p:nvPr/>
        </p:nvCxnSpPr>
        <p:spPr>
          <a:xfrm>
            <a:off x="1335156" y="2836518"/>
            <a:ext cx="927100" cy="7366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3F6F7A32-86B7-4D93-8365-86146D32D19B}"/>
              </a:ext>
            </a:extLst>
          </p:cNvPr>
          <p:cNvCxnSpPr/>
          <p:nvPr/>
        </p:nvCxnSpPr>
        <p:spPr>
          <a:xfrm>
            <a:off x="2811393" y="3903869"/>
            <a:ext cx="698500" cy="50800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9C13F550-D1DE-40E6-9C66-0116580E195C}"/>
              </a:ext>
            </a:extLst>
          </p:cNvPr>
          <p:cNvCxnSpPr/>
          <p:nvPr/>
        </p:nvCxnSpPr>
        <p:spPr>
          <a:xfrm>
            <a:off x="5156200" y="4435062"/>
            <a:ext cx="7874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id="{EBB66244-CC89-4A61-8295-3CC4A2FBA048}"/>
              </a:ext>
            </a:extLst>
          </p:cNvPr>
          <p:cNvCxnSpPr>
            <a:cxnSpLocks/>
          </p:cNvCxnSpPr>
          <p:nvPr/>
        </p:nvCxnSpPr>
        <p:spPr>
          <a:xfrm>
            <a:off x="4290943" y="4620418"/>
            <a:ext cx="1092200" cy="75168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66708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BFB0-26E0-48D1-8CD9-0A0FF87295E1}"/>
              </a:ext>
            </a:extLst>
          </p:cNvPr>
          <p:cNvSpPr>
            <a:spLocks noGrp="1"/>
          </p:cNvSpPr>
          <p:nvPr>
            <p:ph type="ctrTitle"/>
          </p:nvPr>
        </p:nvSpPr>
        <p:spPr>
          <a:xfrm>
            <a:off x="137885" y="43541"/>
            <a:ext cx="11720286" cy="885373"/>
          </a:xfrm>
        </p:spPr>
        <p:txBody>
          <a:bodyPr>
            <a:normAutofit/>
          </a:bodyPr>
          <a:lstStyle/>
          <a:p>
            <a:r>
              <a:rPr lang="en-US" sz="4000" dirty="0">
                <a:solidFill>
                  <a:srgbClr val="FF0000"/>
                </a:solidFill>
              </a:rPr>
              <a:t>Null Hypothesis and Alternative Hypothesis</a:t>
            </a:r>
            <a:endParaRPr lang="en-IN" sz="4000" dirty="0">
              <a:solidFill>
                <a:srgbClr val="FF0000"/>
              </a:solidFill>
            </a:endParaRPr>
          </a:p>
        </p:txBody>
      </p:sp>
      <p:sp>
        <p:nvSpPr>
          <p:cNvPr id="3" name="Subtitle 2">
            <a:extLst>
              <a:ext uri="{FF2B5EF4-FFF2-40B4-BE49-F238E27FC236}">
                <a16:creationId xmlns:a16="http://schemas.microsoft.com/office/drawing/2014/main" id="{3A472AB9-3B91-47D2-8B1C-B135A938CE22}"/>
              </a:ext>
            </a:extLst>
          </p:cNvPr>
          <p:cNvSpPr>
            <a:spLocks noGrp="1"/>
          </p:cNvSpPr>
          <p:nvPr>
            <p:ph type="subTitle" idx="1"/>
          </p:nvPr>
        </p:nvSpPr>
        <p:spPr>
          <a:xfrm>
            <a:off x="137885" y="1335314"/>
            <a:ext cx="11916229" cy="5217886"/>
          </a:xfrm>
        </p:spPr>
        <p:txBody>
          <a:bodyPr>
            <a:normAutofit/>
          </a:bodyPr>
          <a:lstStyle/>
          <a:p>
            <a:pPr algn="l"/>
            <a:r>
              <a:rPr lang="en-US" b="0" i="0" dirty="0">
                <a:solidFill>
                  <a:srgbClr val="111111"/>
                </a:solidFill>
                <a:effectLst/>
                <a:latin typeface="SourceSansPro"/>
              </a:rPr>
              <a:t> </a:t>
            </a:r>
            <a:r>
              <a:rPr lang="en-US" b="0" i="0" dirty="0">
                <a:solidFill>
                  <a:schemeClr val="accent1">
                    <a:lumMod val="20000"/>
                    <a:lumOff val="80000"/>
                  </a:schemeClr>
                </a:solidFill>
                <a:effectLst/>
                <a:latin typeface="SourceSansPro"/>
              </a:rPr>
              <a:t>“</a:t>
            </a:r>
            <a:r>
              <a:rPr lang="en-US" b="1" i="0" dirty="0">
                <a:solidFill>
                  <a:schemeClr val="accent1">
                    <a:lumMod val="20000"/>
                    <a:lumOff val="80000"/>
                  </a:schemeClr>
                </a:solidFill>
                <a:effectLst/>
                <a:latin typeface="Cabin-semi-bold"/>
              </a:rPr>
              <a:t>Null Hypothesis (H</a:t>
            </a:r>
            <a:r>
              <a:rPr lang="en-US" b="1" i="0" baseline="-25000" dirty="0">
                <a:solidFill>
                  <a:schemeClr val="accent1">
                    <a:lumMod val="20000"/>
                    <a:lumOff val="80000"/>
                  </a:schemeClr>
                </a:solidFill>
                <a:effectLst/>
                <a:latin typeface="Cabin-semi-bold"/>
              </a:rPr>
              <a:t>0</a:t>
            </a:r>
            <a:r>
              <a:rPr lang="en-US" b="1" i="0" dirty="0">
                <a:solidFill>
                  <a:schemeClr val="accent1">
                    <a:lumMod val="20000"/>
                    <a:lumOff val="80000"/>
                  </a:schemeClr>
                </a:solidFill>
                <a:effectLst/>
                <a:latin typeface="Cabin-semi-bold"/>
              </a:rPr>
              <a:t>)</a:t>
            </a:r>
            <a:r>
              <a:rPr lang="en-US" b="0" i="0" dirty="0">
                <a:solidFill>
                  <a:schemeClr val="accent1">
                    <a:lumMod val="20000"/>
                    <a:lumOff val="80000"/>
                  </a:schemeClr>
                </a:solidFill>
                <a:effectLst/>
                <a:latin typeface="SourceSansPro"/>
              </a:rPr>
              <a:t>”  </a:t>
            </a:r>
            <a:r>
              <a:rPr lang="en-US" b="0" i="0" dirty="0">
                <a:solidFill>
                  <a:srgbClr val="111111"/>
                </a:solidFill>
                <a:effectLst/>
                <a:highlight>
                  <a:srgbClr val="00FFFF"/>
                </a:highlight>
                <a:latin typeface="SourceSansPro"/>
              </a:rPr>
              <a:t>is </a:t>
            </a:r>
            <a:r>
              <a:rPr lang="en-US" b="1" i="1" dirty="0">
                <a:solidFill>
                  <a:srgbClr val="111111"/>
                </a:solidFill>
                <a:effectLst/>
                <a:highlight>
                  <a:srgbClr val="00FFFF"/>
                </a:highlight>
                <a:latin typeface="Cabin-semi-bold"/>
              </a:rPr>
              <a:t>assumed </a:t>
            </a:r>
            <a:r>
              <a:rPr lang="en-US" b="0" i="0" dirty="0">
                <a:solidFill>
                  <a:srgbClr val="111111"/>
                </a:solidFill>
                <a:effectLst/>
                <a:highlight>
                  <a:srgbClr val="00FFFF"/>
                </a:highlight>
                <a:latin typeface="SourceSansPro"/>
              </a:rPr>
              <a:t>to be true </a:t>
            </a:r>
            <a:r>
              <a:rPr lang="en-US" b="0" i="0" dirty="0">
                <a:solidFill>
                  <a:schemeClr val="accent1">
                    <a:lumMod val="20000"/>
                    <a:lumOff val="80000"/>
                  </a:schemeClr>
                </a:solidFill>
                <a:effectLst/>
                <a:latin typeface="SourceSansPro"/>
              </a:rPr>
              <a:t>– the way a defendant in a jury trial is presumed innocent until proven guilty by the evidence presented in court. Similarly, </a:t>
            </a:r>
            <a:r>
              <a:rPr lang="en-US" b="0" i="0" u="sng" dirty="0">
                <a:solidFill>
                  <a:schemeClr val="accent1">
                    <a:lumMod val="20000"/>
                    <a:lumOff val="80000"/>
                  </a:schemeClr>
                </a:solidFill>
                <a:effectLst/>
                <a:latin typeface="SourceSansPro"/>
                <a:hlinkClick r:id="rId2">
                  <a:extLst>
                    <a:ext uri="{A12FA001-AC4F-418D-AE19-62706E023703}">
                      <ahyp:hlinkClr xmlns:ahyp="http://schemas.microsoft.com/office/drawing/2018/hyperlinkcolor" val="tx"/>
                    </a:ext>
                  </a:extLst>
                </a:hlinkClick>
              </a:rPr>
              <a:t>hypothesis testing</a:t>
            </a:r>
            <a:r>
              <a:rPr lang="en-US" b="0" i="0" dirty="0">
                <a:solidFill>
                  <a:schemeClr val="accent1">
                    <a:lumMod val="20000"/>
                    <a:lumOff val="80000"/>
                  </a:schemeClr>
                </a:solidFill>
                <a:effectLst/>
                <a:latin typeface="SourceSansPro"/>
              </a:rPr>
              <a:t> starts by stating and assuming a “</a:t>
            </a:r>
            <a:r>
              <a:rPr lang="en-US" b="0" i="0" u="sng" dirty="0">
                <a:solidFill>
                  <a:schemeClr val="accent1">
                    <a:lumMod val="20000"/>
                    <a:lumOff val="80000"/>
                  </a:schemeClr>
                </a:solidFill>
                <a:effectLst/>
                <a:latin typeface="SourceSansPro"/>
                <a:hlinkClick r:id="rId3">
                  <a:extLst>
                    <a:ext uri="{A12FA001-AC4F-418D-AE19-62706E023703}">
                      <ahyp:hlinkClr xmlns:ahyp="http://schemas.microsoft.com/office/drawing/2018/hyperlinkcolor" val="tx"/>
                    </a:ext>
                  </a:extLst>
                </a:hlinkClick>
              </a:rPr>
              <a:t>null hypothesis</a:t>
            </a:r>
            <a:r>
              <a:rPr lang="en-US" b="0" i="0" dirty="0">
                <a:solidFill>
                  <a:schemeClr val="accent1">
                    <a:lumMod val="20000"/>
                    <a:lumOff val="80000"/>
                  </a:schemeClr>
                </a:solidFill>
                <a:effectLst/>
                <a:latin typeface="SourceSansPro"/>
              </a:rPr>
              <a:t>,” and then the process determines whether the assumption is likely to be true or false.</a:t>
            </a:r>
          </a:p>
          <a:p>
            <a:pPr algn="l"/>
            <a:r>
              <a:rPr lang="en-US" b="0" i="0" dirty="0">
                <a:solidFill>
                  <a:schemeClr val="accent1">
                    <a:lumMod val="20000"/>
                    <a:lumOff val="80000"/>
                  </a:schemeClr>
                </a:solidFill>
                <a:effectLst/>
                <a:latin typeface="SourceSansPro"/>
              </a:rPr>
              <a:t>The important point to note is that we are testing the null hypothesis because there is an </a:t>
            </a:r>
            <a:r>
              <a:rPr lang="en-US" b="0" i="0" dirty="0">
                <a:solidFill>
                  <a:schemeClr val="accent1">
                    <a:lumMod val="20000"/>
                    <a:lumOff val="80000"/>
                  </a:schemeClr>
                </a:solidFill>
                <a:effectLst/>
                <a:highlight>
                  <a:srgbClr val="808080"/>
                </a:highlight>
                <a:latin typeface="SourceSansPro"/>
              </a:rPr>
              <a:t>element of doubt </a:t>
            </a:r>
            <a:r>
              <a:rPr lang="en-US" b="0" i="0" dirty="0">
                <a:solidFill>
                  <a:schemeClr val="accent1">
                    <a:lumMod val="20000"/>
                    <a:lumOff val="80000"/>
                  </a:schemeClr>
                </a:solidFill>
                <a:effectLst/>
                <a:latin typeface="SourceSansPro"/>
              </a:rPr>
              <a:t>about its validity. Whatever information that </a:t>
            </a:r>
            <a:r>
              <a:rPr lang="en-US" b="0" i="0" dirty="0">
                <a:solidFill>
                  <a:schemeClr val="accent1">
                    <a:lumMod val="20000"/>
                    <a:lumOff val="80000"/>
                  </a:schemeClr>
                </a:solidFill>
                <a:effectLst/>
                <a:highlight>
                  <a:srgbClr val="808080"/>
                </a:highlight>
                <a:latin typeface="SourceSansPro"/>
              </a:rPr>
              <a:t>is against the stated null hypothesis </a:t>
            </a:r>
            <a:r>
              <a:rPr lang="en-US" b="0" i="0" dirty="0">
                <a:solidFill>
                  <a:schemeClr val="accent1">
                    <a:lumMod val="20000"/>
                    <a:lumOff val="80000"/>
                  </a:schemeClr>
                </a:solidFill>
                <a:effectLst/>
                <a:latin typeface="SourceSansPro"/>
              </a:rPr>
              <a:t>is captured in the </a:t>
            </a:r>
            <a:r>
              <a:rPr lang="en-US" b="1" i="0" dirty="0">
                <a:solidFill>
                  <a:schemeClr val="accent1">
                    <a:lumMod val="20000"/>
                    <a:lumOff val="80000"/>
                  </a:schemeClr>
                </a:solidFill>
                <a:effectLst/>
                <a:latin typeface="Cabin-semi-bold"/>
              </a:rPr>
              <a:t>Alternative Hypothesis (H</a:t>
            </a:r>
            <a:r>
              <a:rPr lang="en-US" b="1" baseline="-25000" dirty="0">
                <a:solidFill>
                  <a:schemeClr val="accent1">
                    <a:lumMod val="20000"/>
                    <a:lumOff val="80000"/>
                  </a:schemeClr>
                </a:solidFill>
                <a:latin typeface="Cabin-semi-bold"/>
              </a:rPr>
              <a:t>a</a:t>
            </a:r>
            <a:r>
              <a:rPr lang="en-US" b="1" i="0" dirty="0">
                <a:solidFill>
                  <a:schemeClr val="accent1">
                    <a:lumMod val="20000"/>
                    <a:lumOff val="80000"/>
                  </a:schemeClr>
                </a:solidFill>
                <a:effectLst/>
                <a:latin typeface="Cabin-semi-bold"/>
              </a:rPr>
              <a:t>)</a:t>
            </a:r>
          </a:p>
          <a:p>
            <a:pPr algn="l"/>
            <a:endParaRPr lang="en-US" b="0" i="0" dirty="0">
              <a:solidFill>
                <a:schemeClr val="accent1">
                  <a:lumMod val="20000"/>
                  <a:lumOff val="80000"/>
                </a:schemeClr>
              </a:solidFill>
              <a:effectLst/>
              <a:latin typeface="SourceSansPro"/>
            </a:endParaRPr>
          </a:p>
          <a:p>
            <a:pPr marL="342900" indent="-342900" algn="l">
              <a:buFont typeface="Arial" panose="020B0604020202020204" pitchFamily="34" charset="0"/>
              <a:buChar char="•"/>
            </a:pPr>
            <a:r>
              <a:rPr lang="en-US" b="0" i="0" dirty="0">
                <a:solidFill>
                  <a:schemeClr val="accent1">
                    <a:lumMod val="20000"/>
                    <a:lumOff val="80000"/>
                  </a:schemeClr>
                </a:solidFill>
                <a:effectLst>
                  <a:outerShdw blurRad="38100" dist="38100" dir="2700000" algn="tl">
                    <a:srgbClr val="000000">
                      <a:alpha val="43137"/>
                    </a:srgbClr>
                  </a:outerShdw>
                </a:effectLst>
                <a:latin typeface="SourceSansPro"/>
              </a:rPr>
              <a:t> </a:t>
            </a:r>
            <a:r>
              <a:rPr lang="en-US" sz="2800" b="0" i="0" dirty="0">
                <a:solidFill>
                  <a:schemeClr val="accent1">
                    <a:lumMod val="20000"/>
                    <a:lumOff val="80000"/>
                  </a:schemeClr>
                </a:solidFill>
                <a:effectLst>
                  <a:outerShdw blurRad="38100" dist="38100" dir="2700000" algn="tl">
                    <a:srgbClr val="000000">
                      <a:alpha val="43137"/>
                    </a:srgbClr>
                  </a:outerShdw>
                </a:effectLst>
                <a:latin typeface="SourceSansPro"/>
              </a:rPr>
              <a:t>The alternative hypothesis is a direct contradiction of the null hypothesis</a:t>
            </a:r>
            <a:r>
              <a:rPr lang="en-US" sz="2800" b="0" i="0" dirty="0">
                <a:solidFill>
                  <a:schemeClr val="accent1">
                    <a:lumMod val="20000"/>
                    <a:lumOff val="80000"/>
                  </a:schemeClr>
                </a:solidFill>
                <a:effectLst/>
                <a:latin typeface="SourceSansPro"/>
              </a:rPr>
              <a:t>.</a:t>
            </a:r>
          </a:p>
          <a:p>
            <a:pPr algn="l"/>
            <a:r>
              <a:rPr lang="en-US" b="0" i="0" dirty="0">
                <a:solidFill>
                  <a:schemeClr val="accent1">
                    <a:lumMod val="20000"/>
                    <a:lumOff val="80000"/>
                  </a:schemeClr>
                </a:solidFill>
                <a:effectLst/>
                <a:latin typeface="SourceSansPro"/>
              </a:rPr>
              <a:t>As in a trial, the jury assumes the defendant's innocence (null hypothesis). The prosecutor has to prove otherwise (alternative hypothesis). Similarly, the researcher has to prove that the null hypothesis is either true or false. </a:t>
            </a:r>
          </a:p>
          <a:p>
            <a:r>
              <a:rPr lang="en-US" dirty="0">
                <a:solidFill>
                  <a:schemeClr val="accent1">
                    <a:lumMod val="20000"/>
                    <a:lumOff val="80000"/>
                  </a:schemeClr>
                </a:solidFill>
                <a:latin typeface="SourceSansPro"/>
              </a:rPr>
              <a:t>I</a:t>
            </a:r>
            <a:r>
              <a:rPr lang="en-US" b="0" i="0" dirty="0">
                <a:solidFill>
                  <a:schemeClr val="accent1">
                    <a:lumMod val="20000"/>
                    <a:lumOff val="80000"/>
                  </a:schemeClr>
                </a:solidFill>
                <a:effectLst/>
                <a:latin typeface="SourceSansPro"/>
              </a:rPr>
              <a:t>f the researcher fails to prove an alternative hypothesis (or simply does nothing), then the null hypothesis is assumed to be true.</a:t>
            </a:r>
            <a:endParaRPr lang="en-IN" dirty="0">
              <a:solidFill>
                <a:schemeClr val="accent1">
                  <a:lumMod val="20000"/>
                  <a:lumOff val="80000"/>
                </a:schemeClr>
              </a:solidFill>
            </a:endParaRPr>
          </a:p>
        </p:txBody>
      </p:sp>
    </p:spTree>
    <p:extLst>
      <p:ext uri="{BB962C8B-B14F-4D97-AF65-F5344CB8AC3E}">
        <p14:creationId xmlns:p14="http://schemas.microsoft.com/office/powerpoint/2010/main" val="4021554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52A4D-183E-4117-BC78-E7D3317FEC0D}"/>
              </a:ext>
            </a:extLst>
          </p:cNvPr>
          <p:cNvSpPr>
            <a:spLocks noGrp="1"/>
          </p:cNvSpPr>
          <p:nvPr>
            <p:ph type="ctrTitle"/>
          </p:nvPr>
        </p:nvSpPr>
        <p:spPr>
          <a:xfrm>
            <a:off x="480783" y="659152"/>
            <a:ext cx="11190515" cy="1301523"/>
          </a:xfrm>
        </p:spPr>
        <p:txBody>
          <a:bodyPr>
            <a:normAutofit fontScale="90000"/>
          </a:bodyPr>
          <a:lstStyle/>
          <a:p>
            <a:pPr algn="l"/>
            <a:r>
              <a:rPr lang="en-US" sz="4000" dirty="0">
                <a:solidFill>
                  <a:srgbClr val="FF0000"/>
                </a:solidFill>
              </a:rPr>
              <a:t>Null hypothesis                     Alternative Hypothesis</a:t>
            </a:r>
            <a:endParaRPr lang="en-IN" sz="4000" dirty="0">
              <a:solidFill>
                <a:srgbClr val="FF0000"/>
              </a:solidFill>
            </a:endParaRPr>
          </a:p>
        </p:txBody>
      </p:sp>
      <p:sp>
        <p:nvSpPr>
          <p:cNvPr id="3" name="Subtitle 2">
            <a:extLst>
              <a:ext uri="{FF2B5EF4-FFF2-40B4-BE49-F238E27FC236}">
                <a16:creationId xmlns:a16="http://schemas.microsoft.com/office/drawing/2014/main" id="{F34C5484-ED27-4398-93EA-32280F32289B}"/>
              </a:ext>
            </a:extLst>
          </p:cNvPr>
          <p:cNvSpPr>
            <a:spLocks noGrp="1"/>
          </p:cNvSpPr>
          <p:nvPr>
            <p:ph type="subTitle" idx="1"/>
          </p:nvPr>
        </p:nvSpPr>
        <p:spPr/>
        <p:txBody>
          <a:bodyPr/>
          <a:lstStyle/>
          <a:p>
            <a:endParaRPr lang="en-IN" dirty="0"/>
          </a:p>
        </p:txBody>
      </p:sp>
      <p:graphicFrame>
        <p:nvGraphicFramePr>
          <p:cNvPr id="4" name="Table 3">
            <a:extLst>
              <a:ext uri="{FF2B5EF4-FFF2-40B4-BE49-F238E27FC236}">
                <a16:creationId xmlns:a16="http://schemas.microsoft.com/office/drawing/2014/main" id="{603AF802-0C57-4BFE-9808-24120E17203E}"/>
              </a:ext>
            </a:extLst>
          </p:cNvPr>
          <p:cNvGraphicFramePr>
            <a:graphicFrameLocks noGrp="1"/>
          </p:cNvGraphicFramePr>
          <p:nvPr>
            <p:extLst>
              <p:ext uri="{D42A27DB-BD31-4B8C-83A1-F6EECF244321}">
                <p14:modId xmlns:p14="http://schemas.microsoft.com/office/powerpoint/2010/main" val="1333109424"/>
              </p:ext>
            </p:extLst>
          </p:nvPr>
        </p:nvGraphicFramePr>
        <p:xfrm>
          <a:off x="163285" y="2641599"/>
          <a:ext cx="11593286" cy="3802744"/>
        </p:xfrm>
        <a:graphic>
          <a:graphicData uri="http://schemas.openxmlformats.org/drawingml/2006/table">
            <a:tbl>
              <a:tblPr/>
              <a:tblGrid>
                <a:gridCol w="5745041">
                  <a:extLst>
                    <a:ext uri="{9D8B030D-6E8A-4147-A177-3AD203B41FA5}">
                      <a16:colId xmlns:a16="http://schemas.microsoft.com/office/drawing/2014/main" val="2560905148"/>
                    </a:ext>
                  </a:extLst>
                </a:gridCol>
                <a:gridCol w="5848245">
                  <a:extLst>
                    <a:ext uri="{9D8B030D-6E8A-4147-A177-3AD203B41FA5}">
                      <a16:colId xmlns:a16="http://schemas.microsoft.com/office/drawing/2014/main" val="1593140868"/>
                    </a:ext>
                  </a:extLst>
                </a:gridCol>
              </a:tblGrid>
              <a:tr h="950686">
                <a:tc>
                  <a:txBody>
                    <a:bodyPr/>
                    <a:lstStyle/>
                    <a:p>
                      <a:pPr algn="l" fontAlgn="t"/>
                      <a:r>
                        <a:rPr lang="en-IN" b="1" dirty="0">
                          <a:solidFill>
                            <a:schemeClr val="bg2">
                              <a:lumMod val="75000"/>
                              <a:lumOff val="25000"/>
                            </a:schemeClr>
                          </a:solidFill>
                          <a:effectLst/>
                        </a:rPr>
                        <a:t>H</a:t>
                      </a:r>
                      <a:r>
                        <a:rPr lang="en-IN" b="1" baseline="-25000" dirty="0">
                          <a:solidFill>
                            <a:schemeClr val="bg2">
                              <a:lumMod val="75000"/>
                              <a:lumOff val="25000"/>
                            </a:schemeClr>
                          </a:solidFill>
                          <a:effectLst/>
                        </a:rPr>
                        <a:t>0</a:t>
                      </a:r>
                    </a:p>
                  </a:txBody>
                  <a:tcPr marR="95250" marT="76200" marB="76200">
                    <a:lnL>
                      <a:noFill/>
                    </a:lnL>
                    <a:lnR>
                      <a:noFill/>
                    </a:lnR>
                    <a:lnT>
                      <a:noFill/>
                    </a:lnT>
                    <a:lnB w="9525" cap="flat" cmpd="sng" algn="ctr">
                      <a:solidFill>
                        <a:srgbClr val="EBEBEB"/>
                      </a:solidFill>
                      <a:prstDash val="solid"/>
                      <a:round/>
                      <a:headEnd type="none" w="med" len="med"/>
                      <a:tailEnd type="none" w="med" len="med"/>
                    </a:lnB>
                    <a:solidFill>
                      <a:srgbClr val="FFFFFF"/>
                    </a:solidFill>
                  </a:tcPr>
                </a:tc>
                <a:tc>
                  <a:txBody>
                    <a:bodyPr/>
                    <a:lstStyle/>
                    <a:p>
                      <a:pPr algn="l" fontAlgn="t"/>
                      <a:r>
                        <a:rPr lang="en-IN" b="1" dirty="0">
                          <a:solidFill>
                            <a:schemeClr val="bg2"/>
                          </a:solidFill>
                          <a:effectLst/>
                        </a:rPr>
                        <a:t>H</a:t>
                      </a:r>
                      <a:r>
                        <a:rPr lang="en-IN" b="1" baseline="-25000" dirty="0">
                          <a:solidFill>
                            <a:schemeClr val="bg2"/>
                          </a:solidFill>
                          <a:effectLst/>
                        </a:rPr>
                        <a:t>a</a:t>
                      </a:r>
                      <a:endParaRPr lang="en-IN" b="1" dirty="0">
                        <a:solidFill>
                          <a:schemeClr val="bg2"/>
                        </a:solidFill>
                        <a:effectLst/>
                      </a:endParaRPr>
                    </a:p>
                  </a:txBody>
                  <a:tcPr marL="95250" marR="95250" marT="76200" marB="76200">
                    <a:lnL>
                      <a:noFill/>
                    </a:lnL>
                    <a:lnR>
                      <a:noFill/>
                    </a:lnR>
                    <a:lnT>
                      <a:noFill/>
                    </a:lnT>
                    <a:lnB w="9525"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3194228369"/>
                  </a:ext>
                </a:extLst>
              </a:tr>
              <a:tr h="950686">
                <a:tc>
                  <a:txBody>
                    <a:bodyPr/>
                    <a:lstStyle/>
                    <a:p>
                      <a:r>
                        <a:rPr lang="en-IN" dirty="0">
                          <a:solidFill>
                            <a:schemeClr val="bg2">
                              <a:lumMod val="75000"/>
                              <a:lumOff val="25000"/>
                            </a:schemeClr>
                          </a:solidFill>
                          <a:effectLst/>
                        </a:rPr>
                        <a:t>equal (=)</a:t>
                      </a:r>
                    </a:p>
                  </a:txBody>
                  <a:tcPr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c>
                  <a:txBody>
                    <a:bodyPr/>
                    <a:lstStyle/>
                    <a:p>
                      <a:r>
                        <a:rPr lang="en-US">
                          <a:solidFill>
                            <a:schemeClr val="bg2"/>
                          </a:solidFill>
                          <a:effectLst/>
                        </a:rPr>
                        <a:t>not equal (≠) or greater than (&gt;) or less than (&lt;)</a:t>
                      </a: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2452463099"/>
                  </a:ext>
                </a:extLst>
              </a:tr>
              <a:tr h="950686">
                <a:tc>
                  <a:txBody>
                    <a:bodyPr/>
                    <a:lstStyle/>
                    <a:p>
                      <a:r>
                        <a:rPr lang="en-US" dirty="0">
                          <a:solidFill>
                            <a:schemeClr val="bg2">
                              <a:lumMod val="75000"/>
                              <a:lumOff val="25000"/>
                            </a:schemeClr>
                          </a:solidFill>
                          <a:effectLst/>
                        </a:rPr>
                        <a:t>greater than or equal to (≥)</a:t>
                      </a:r>
                    </a:p>
                  </a:txBody>
                  <a:tcPr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c>
                  <a:txBody>
                    <a:bodyPr/>
                    <a:lstStyle/>
                    <a:p>
                      <a:r>
                        <a:rPr lang="en-IN">
                          <a:solidFill>
                            <a:schemeClr val="bg2"/>
                          </a:solidFill>
                          <a:effectLst/>
                        </a:rPr>
                        <a:t>less than (&lt;)</a:t>
                      </a: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3814860389"/>
                  </a:ext>
                </a:extLst>
              </a:tr>
              <a:tr h="950686">
                <a:tc>
                  <a:txBody>
                    <a:bodyPr/>
                    <a:lstStyle/>
                    <a:p>
                      <a:r>
                        <a:rPr lang="en-US" dirty="0">
                          <a:solidFill>
                            <a:schemeClr val="bg2">
                              <a:lumMod val="75000"/>
                              <a:lumOff val="25000"/>
                            </a:schemeClr>
                          </a:solidFill>
                          <a:effectLst/>
                        </a:rPr>
                        <a:t>less than or equal to (≤)</a:t>
                      </a:r>
                    </a:p>
                  </a:txBody>
                  <a:tcPr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c>
                  <a:txBody>
                    <a:bodyPr/>
                    <a:lstStyle/>
                    <a:p>
                      <a:r>
                        <a:rPr lang="en-IN" dirty="0">
                          <a:solidFill>
                            <a:schemeClr val="bg2"/>
                          </a:solidFill>
                          <a:effectLst/>
                        </a:rPr>
                        <a:t>more than (&gt;)</a:t>
                      </a: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3752343223"/>
                  </a:ext>
                </a:extLst>
              </a:tr>
            </a:tbl>
          </a:graphicData>
        </a:graphic>
      </p:graphicFrame>
    </p:spTree>
    <p:extLst>
      <p:ext uri="{BB962C8B-B14F-4D97-AF65-F5344CB8AC3E}">
        <p14:creationId xmlns:p14="http://schemas.microsoft.com/office/powerpoint/2010/main" val="8355226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2917</TotalTime>
  <Words>1714</Words>
  <Application>Microsoft Office PowerPoint</Application>
  <PresentationFormat>Widescreen</PresentationFormat>
  <Paragraphs>127</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AdobeCaslonRegular</vt:lpstr>
      <vt:lpstr>Arial</vt:lpstr>
      <vt:lpstr>Arial</vt:lpstr>
      <vt:lpstr>Cabin-semi-bold</vt:lpstr>
      <vt:lpstr>Calisto MT</vt:lpstr>
      <vt:lpstr>Open Sans</vt:lpstr>
      <vt:lpstr>SourceSansPro</vt:lpstr>
      <vt:lpstr>Times New Roman</vt:lpstr>
      <vt:lpstr>Wingdings 2</vt:lpstr>
      <vt:lpstr>Slate</vt:lpstr>
      <vt:lpstr>On Statical  testing of Hypothesis in National Income</vt:lpstr>
      <vt:lpstr>Introduction</vt:lpstr>
      <vt:lpstr>Methodology of National Income Estimation in India: In India, the estimation of national income is being done by two methods:- 1.Product method  2.Income method</vt:lpstr>
      <vt:lpstr>Statistical Hypothesis It is a hypothesis that is testable on the basis of observed data modelled as the realised values taken by a collection of random variables having a joint probability distribution in some set of possible joint distributions. The hypothesis being tested is exactly that set of possible probability distributions. </vt:lpstr>
      <vt:lpstr>Comparison between Parametric Test and Non-Parametric Test.</vt:lpstr>
      <vt:lpstr>More about Hypotheses testing</vt:lpstr>
      <vt:lpstr>Hypothesis</vt:lpstr>
      <vt:lpstr>Null Hypothesis and Alternative Hypothesis</vt:lpstr>
      <vt:lpstr>Null hypothesis                     Alternative Hypothesis</vt:lpstr>
      <vt:lpstr>Hypothesis testing</vt:lpstr>
      <vt:lpstr>Hypothesis testing strategies</vt:lpstr>
      <vt:lpstr>2.Non-parametric tests (distribution free test of hypotheses). </vt:lpstr>
      <vt:lpstr>National income trend line  Nominal Net National Income (NNP), also known as National Income (at Current Prices) is likely to be ₹181.10 lakh crore during 2019-20.</vt:lpstr>
      <vt:lpstr>In 2020 National income decreased due covid   </vt:lpstr>
      <vt:lpstr>Comparison in Graph between Literacy rate and National Income of India. HYPOTHESIS 1:-  With the passing time , national income increases as the literacy rate increases.</vt:lpstr>
      <vt:lpstr>Hypothesis testing on literacy of India.</vt:lpstr>
      <vt:lpstr>Calculation </vt:lpstr>
      <vt:lpstr>Graph between GDP and literacy</vt:lpstr>
      <vt:lpstr>HYPOTHESIS 2:-  with time as the agriculture sector of India declines, our national income increases.</vt:lpstr>
      <vt:lpstr>Hypothetical analysis on agricultural sector</vt:lpstr>
      <vt:lpstr>PowerPoint Presentation</vt:lpstr>
      <vt:lpstr>As the Agricultural sector decline, our national income is increased.(inversely proportional )</vt:lpstr>
      <vt:lpstr> GDP growth rate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Statical  testing of Hypothesis in National Income</dc:title>
  <dc:creator>susmitasagar038@gmail.com</dc:creator>
  <cp:lastModifiedBy>susmitasagar038@gmail.com</cp:lastModifiedBy>
  <cp:revision>87</cp:revision>
  <dcterms:created xsi:type="dcterms:W3CDTF">2021-06-03T15:36:04Z</dcterms:created>
  <dcterms:modified xsi:type="dcterms:W3CDTF">2021-07-14T17:21:14Z</dcterms:modified>
</cp:coreProperties>
</file>