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62" r:id="rId4"/>
    <p:sldId id="263" r:id="rId5"/>
    <p:sldId id="259" r:id="rId6"/>
    <p:sldId id="258" r:id="rId7"/>
    <p:sldId id="264" r:id="rId8"/>
    <p:sldId id="260" r:id="rId9"/>
    <p:sldId id="268" r:id="rId10"/>
    <p:sldId id="261" r:id="rId11"/>
    <p:sldId id="266" r:id="rId12"/>
    <p:sldId id="265" r:id="rId13"/>
    <p:sldId id="272" r:id="rId14"/>
    <p:sldId id="270" r:id="rId15"/>
    <p:sldId id="271" r:id="rId16"/>
    <p:sldId id="275" r:id="rId17"/>
    <p:sldId id="276" r:id="rId18"/>
    <p:sldId id="267" r:id="rId19"/>
    <p:sldId id="273"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FD51B7-B7B1-40C8-9E73-EF999EA70EA4}" type="datetimeFigureOut">
              <a:rPr lang="en-IN" smtClean="0"/>
              <a:t>28-07-2021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349303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1B7-B7B1-40C8-9E73-EF999EA70EA4}"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1683641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D51B7-B7B1-40C8-9E73-EF999EA70EA4}"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18984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D51B7-B7B1-40C8-9E73-EF999EA70EA4}"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2495397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D51B7-B7B1-40C8-9E73-EF999EA70EA4}"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1766756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D51B7-B7B1-40C8-9E73-EF999EA70EA4}"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818980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D51B7-B7B1-40C8-9E73-EF999EA70EA4}"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2199202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D51B7-B7B1-40C8-9E73-EF999EA70EA4}"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269396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D51B7-B7B1-40C8-9E73-EF999EA70EA4}"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322889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D51B7-B7B1-40C8-9E73-EF999EA70EA4}"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296811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D51B7-B7B1-40C8-9E73-EF999EA70EA4}" type="datetimeFigureOut">
              <a:rPr lang="en-IN" smtClean="0"/>
              <a:t>28-07-2021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369635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FD51B7-B7B1-40C8-9E73-EF999EA70EA4}"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140583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FD51B7-B7B1-40C8-9E73-EF999EA70EA4}" type="datetimeFigureOut">
              <a:rPr lang="en-IN" smtClean="0"/>
              <a:t>28-07-2021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1164043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FD51B7-B7B1-40C8-9E73-EF999EA70EA4}" type="datetimeFigureOut">
              <a:rPr lang="en-IN" smtClean="0"/>
              <a:t>28-07-2021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25773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D51B7-B7B1-40C8-9E73-EF999EA70EA4}" type="datetimeFigureOut">
              <a:rPr lang="en-IN" smtClean="0"/>
              <a:t>28-07-2021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60593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1B7-B7B1-40C8-9E73-EF999EA70EA4}"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308283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1B7-B7B1-40C8-9E73-EF999EA70EA4}" type="datetimeFigureOut">
              <a:rPr lang="en-IN" smtClean="0"/>
              <a:t>28-07-2021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C3464-FEBC-4694-8BE8-19858E636E5F}" type="slidenum">
              <a:rPr lang="en-IN" smtClean="0"/>
              <a:t>‹#›</a:t>
            </a:fld>
            <a:endParaRPr lang="en-IN"/>
          </a:p>
        </p:txBody>
      </p:sp>
    </p:spTree>
    <p:extLst>
      <p:ext uri="{BB962C8B-B14F-4D97-AF65-F5344CB8AC3E}">
        <p14:creationId xmlns:p14="http://schemas.microsoft.com/office/powerpoint/2010/main" val="428365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FD51B7-B7B1-40C8-9E73-EF999EA70EA4}" type="datetimeFigureOut">
              <a:rPr lang="en-IN" smtClean="0"/>
              <a:t>28-07-2021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1C3464-FEBC-4694-8BE8-19858E636E5F}" type="slidenum">
              <a:rPr lang="en-IN" smtClean="0"/>
              <a:t>‹#›</a:t>
            </a:fld>
            <a:endParaRPr lang="en-IN"/>
          </a:p>
        </p:txBody>
      </p:sp>
    </p:spTree>
    <p:extLst>
      <p:ext uri="{BB962C8B-B14F-4D97-AF65-F5344CB8AC3E}">
        <p14:creationId xmlns:p14="http://schemas.microsoft.com/office/powerpoint/2010/main" val="154951889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byjus.com/chemistry/electronegativit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byjus.com/chemistry/elements-and-compoun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Chemical_compoun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Radical_(chemistry)" TargetMode="External"/><Relationship Id="rId2" Type="http://schemas.openxmlformats.org/officeDocument/2006/relationships/hyperlink" Target="https://en.wikipedia.org/wiki/Chlorine" TargetMode="External"/><Relationship Id="rId1" Type="http://schemas.openxmlformats.org/officeDocument/2006/relationships/slideLayout" Target="../slideLayouts/slideLayout2.xml"/><Relationship Id="rId6" Type="http://schemas.openxmlformats.org/officeDocument/2006/relationships/hyperlink" Target="https://en.wikipedia.org/wiki/Methyl_chloride" TargetMode="External"/><Relationship Id="rId5" Type="http://schemas.openxmlformats.org/officeDocument/2006/relationships/hyperlink" Target="https://en.wikipedia.org/wiki/Carbon%E2%80%93hydrogen_bond" TargetMode="External"/><Relationship Id="rId4" Type="http://schemas.openxmlformats.org/officeDocument/2006/relationships/hyperlink" Target="https://en.wikipedia.org/wiki/Nucleophilic"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Hetero_atom" TargetMode="External"/><Relationship Id="rId13" Type="http://schemas.openxmlformats.org/officeDocument/2006/relationships/hyperlink" Target="https://en.wikipedia.org/wiki/Alcohol" TargetMode="External"/><Relationship Id="rId3" Type="http://schemas.openxmlformats.org/officeDocument/2006/relationships/hyperlink" Target="https://en.wikipedia.org/wiki/Organic_reaction" TargetMode="External"/><Relationship Id="rId7" Type="http://schemas.openxmlformats.org/officeDocument/2006/relationships/hyperlink" Target="https://en.wikipedia.org/wiki/Alkyne" TargetMode="External"/><Relationship Id="rId12" Type="http://schemas.openxmlformats.org/officeDocument/2006/relationships/hyperlink" Target="https://en.wikipedia.org/wiki/Hydration_reaction" TargetMode="External"/><Relationship Id="rId2" Type="http://schemas.openxmlformats.org/officeDocument/2006/relationships/hyperlink" Target="https://en.wikipedia.org/wiki/Organic_chemistry" TargetMode="External"/><Relationship Id="rId1" Type="http://schemas.openxmlformats.org/officeDocument/2006/relationships/slideLayout" Target="../slideLayouts/slideLayout2.xml"/><Relationship Id="rId6" Type="http://schemas.openxmlformats.org/officeDocument/2006/relationships/hyperlink" Target="https://en.wikipedia.org/wiki/Triple_bond" TargetMode="External"/><Relationship Id="rId11" Type="http://schemas.openxmlformats.org/officeDocument/2006/relationships/hyperlink" Target="https://en.wikipedia.org/wiki/Elimination_reaction" TargetMode="External"/><Relationship Id="rId5" Type="http://schemas.openxmlformats.org/officeDocument/2006/relationships/hyperlink" Target="https://en.wikipedia.org/wiki/Alkene" TargetMode="External"/><Relationship Id="rId10" Type="http://schemas.openxmlformats.org/officeDocument/2006/relationships/hyperlink" Target="https://en.wikipedia.org/wiki/Imine" TargetMode="External"/><Relationship Id="rId4" Type="http://schemas.openxmlformats.org/officeDocument/2006/relationships/hyperlink" Target="https://en.wikipedia.org/wiki/Double_bond" TargetMode="External"/><Relationship Id="rId9" Type="http://schemas.openxmlformats.org/officeDocument/2006/relationships/hyperlink" Target="https://en.wikipedia.org/wiki/Carbonyl" TargetMode="External"/><Relationship Id="rId14" Type="http://schemas.openxmlformats.org/officeDocument/2006/relationships/hyperlink" Target="https://en.wikipedia.org/wiki/Dehydration_reaction"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britannica.com/science/chemical-compound/Mass-spectrometry#ref61590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A66E-44DC-4C7A-A052-4EB23C4ED409}"/>
              </a:ext>
            </a:extLst>
          </p:cNvPr>
          <p:cNvSpPr>
            <a:spLocks noGrp="1"/>
          </p:cNvSpPr>
          <p:nvPr>
            <p:ph type="ctrTitle"/>
          </p:nvPr>
        </p:nvSpPr>
        <p:spPr>
          <a:xfrm>
            <a:off x="1656521" y="2043847"/>
            <a:ext cx="10535479" cy="4396710"/>
          </a:xfrm>
        </p:spPr>
        <p:txBody>
          <a:bodyPr>
            <a:normAutofit/>
          </a:bodyPr>
          <a:lstStyle/>
          <a:p>
            <a:r>
              <a:rPr lang="en-US" dirty="0">
                <a:solidFill>
                  <a:schemeClr val="tx2">
                    <a:lumMod val="75000"/>
                    <a:lumOff val="25000"/>
                  </a:schemeClr>
                </a:solidFill>
              </a:rPr>
              <a:t>Introduction to Reaction involving Substitution, Addition, Elimination, Oxidation and</a:t>
            </a:r>
            <a:r>
              <a:rPr lang="en-US" dirty="0"/>
              <a:t> </a:t>
            </a:r>
            <a:r>
              <a:rPr lang="en-US" dirty="0">
                <a:solidFill>
                  <a:schemeClr val="tx2">
                    <a:lumMod val="75000"/>
                    <a:lumOff val="25000"/>
                  </a:schemeClr>
                </a:solidFill>
              </a:rPr>
              <a:t>Reduction</a:t>
            </a:r>
            <a:endParaRPr lang="en-IN" dirty="0">
              <a:solidFill>
                <a:schemeClr val="tx2">
                  <a:lumMod val="75000"/>
                  <a:lumOff val="25000"/>
                </a:schemeClr>
              </a:solidFill>
            </a:endParaRPr>
          </a:p>
        </p:txBody>
      </p:sp>
      <p:sp>
        <p:nvSpPr>
          <p:cNvPr id="3" name="Subtitle 2">
            <a:extLst>
              <a:ext uri="{FF2B5EF4-FFF2-40B4-BE49-F238E27FC236}">
                <a16:creationId xmlns:a16="http://schemas.microsoft.com/office/drawing/2014/main" id="{C0D5F81B-8314-4107-83A2-315E056972B9}"/>
              </a:ext>
            </a:extLst>
          </p:cNvPr>
          <p:cNvSpPr>
            <a:spLocks noGrp="1"/>
          </p:cNvSpPr>
          <p:nvPr>
            <p:ph type="subTitle" idx="1"/>
          </p:nvPr>
        </p:nvSpPr>
        <p:spPr>
          <a:xfrm>
            <a:off x="1000538" y="531949"/>
            <a:ext cx="10535479" cy="1762539"/>
          </a:xfrm>
        </p:spPr>
        <p:txBody>
          <a:bodyPr>
            <a:normAutofit/>
          </a:bodyPr>
          <a:lstStyle/>
          <a:p>
            <a:r>
              <a:rPr lang="en-US" sz="3600" dirty="0">
                <a:solidFill>
                  <a:schemeClr val="accent1">
                    <a:lumMod val="75000"/>
                  </a:schemeClr>
                </a:solidFill>
              </a:rPr>
              <a:t>NAME - SUSMITA SAGAR</a:t>
            </a:r>
          </a:p>
          <a:p>
            <a:r>
              <a:rPr lang="en-US" sz="3600" dirty="0">
                <a:solidFill>
                  <a:schemeClr val="accent1">
                    <a:lumMod val="75000"/>
                  </a:schemeClr>
                </a:solidFill>
              </a:rPr>
              <a:t>ROLL NO - 202124</a:t>
            </a:r>
            <a:endParaRPr lang="en-IN" sz="3600" dirty="0">
              <a:solidFill>
                <a:schemeClr val="accent1">
                  <a:lumMod val="75000"/>
                </a:schemeClr>
              </a:solidFill>
            </a:endParaRPr>
          </a:p>
        </p:txBody>
      </p:sp>
    </p:spTree>
    <p:extLst>
      <p:ext uri="{BB962C8B-B14F-4D97-AF65-F5344CB8AC3E}">
        <p14:creationId xmlns:p14="http://schemas.microsoft.com/office/powerpoint/2010/main" val="929578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3F01-9DFC-459C-A0A4-9199BE6F1022}"/>
              </a:ext>
            </a:extLst>
          </p:cNvPr>
          <p:cNvSpPr>
            <a:spLocks noGrp="1"/>
          </p:cNvSpPr>
          <p:nvPr>
            <p:ph type="title"/>
          </p:nvPr>
        </p:nvSpPr>
        <p:spPr>
          <a:xfrm>
            <a:off x="1285460" y="60095"/>
            <a:ext cx="10643303" cy="1630593"/>
          </a:xfrm>
        </p:spPr>
        <p:txBody>
          <a:bodyPr>
            <a:noAutofit/>
          </a:bodyPr>
          <a:lstStyle/>
          <a:p>
            <a:r>
              <a:rPr lang="en-US" sz="3200" b="0" i="0" dirty="0">
                <a:solidFill>
                  <a:schemeClr val="accent1">
                    <a:lumMod val="75000"/>
                  </a:schemeClr>
                </a:solidFill>
                <a:effectLst/>
                <a:latin typeface="Arial" panose="020B0604020202020204" pitchFamily="34" charset="0"/>
              </a:rPr>
              <a:t>Top to bottom: electrophilic addition to alkene, nucleophilic addition of nucleophile to carbonyl and free-radical addition of halide to alkene</a:t>
            </a:r>
            <a:r>
              <a:rPr lang="en-US" sz="3200" b="0" i="0" dirty="0">
                <a:solidFill>
                  <a:schemeClr val="accent6">
                    <a:lumMod val="50000"/>
                  </a:schemeClr>
                </a:solidFill>
                <a:effectLst/>
                <a:latin typeface="Arial" panose="020B0604020202020204" pitchFamily="34" charset="0"/>
              </a:rPr>
              <a:t>.</a:t>
            </a:r>
            <a:endParaRPr lang="en-IN" sz="3200" dirty="0">
              <a:solidFill>
                <a:schemeClr val="accent6">
                  <a:lumMod val="50000"/>
                </a:schemeClr>
              </a:solidFill>
            </a:endParaRPr>
          </a:p>
        </p:txBody>
      </p:sp>
      <p:pic>
        <p:nvPicPr>
          <p:cNvPr id="1026" name="Picture 2">
            <a:extLst>
              <a:ext uri="{FF2B5EF4-FFF2-40B4-BE49-F238E27FC236}">
                <a16:creationId xmlns:a16="http://schemas.microsoft.com/office/drawing/2014/main" id="{AA3D38A1-2E39-47A7-8D57-C56026FBEB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799" y="1911927"/>
            <a:ext cx="10044546" cy="488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45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6D3D-C08A-4A07-945A-8EDA564815D7}"/>
              </a:ext>
            </a:extLst>
          </p:cNvPr>
          <p:cNvSpPr>
            <a:spLocks noGrp="1"/>
          </p:cNvSpPr>
          <p:nvPr>
            <p:ph type="title"/>
          </p:nvPr>
        </p:nvSpPr>
        <p:spPr>
          <a:xfrm>
            <a:off x="609601" y="0"/>
            <a:ext cx="10893424" cy="1259647"/>
          </a:xfrm>
        </p:spPr>
        <p:txBody>
          <a:bodyPr/>
          <a:lstStyle/>
          <a:p>
            <a:r>
              <a:rPr lang="en-US" dirty="0">
                <a:solidFill>
                  <a:schemeClr val="tx2">
                    <a:lumMod val="75000"/>
                    <a:lumOff val="25000"/>
                  </a:schemeClr>
                </a:solidFill>
                <a:effectLst>
                  <a:outerShdw blurRad="38100" dist="38100" dir="2700000" algn="tl">
                    <a:srgbClr val="000000">
                      <a:alpha val="43137"/>
                    </a:srgbClr>
                  </a:outerShdw>
                </a:effectLst>
              </a:rPr>
              <a:t>Compounds which give addition reaction</a:t>
            </a:r>
            <a:endParaRPr lang="en-IN" dirty="0">
              <a:solidFill>
                <a:schemeClr val="tx2">
                  <a:lumMod val="75000"/>
                  <a:lumOff val="25000"/>
                </a:schemeClr>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68EAFA82-0922-4581-BA18-371DF930A1C4}"/>
              </a:ext>
            </a:extLst>
          </p:cNvPr>
          <p:cNvSpPr>
            <a:spLocks noGrp="1"/>
          </p:cNvSpPr>
          <p:nvPr>
            <p:ph type="body" idx="1"/>
          </p:nvPr>
        </p:nvSpPr>
        <p:spPr/>
        <p:txBody>
          <a:bodyPr/>
          <a:lstStyle/>
          <a:p>
            <a:endParaRPr lang="en-IN"/>
          </a:p>
        </p:txBody>
      </p:sp>
      <p:sp>
        <p:nvSpPr>
          <p:cNvPr id="5" name="Text Placeholder 4">
            <a:extLst>
              <a:ext uri="{FF2B5EF4-FFF2-40B4-BE49-F238E27FC236}">
                <a16:creationId xmlns:a16="http://schemas.microsoft.com/office/drawing/2014/main" id="{6CA80038-8AA3-42E6-90F7-6657EA37C3A5}"/>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C675BAE0-D929-4D09-9F8D-247F060B63B8}"/>
              </a:ext>
            </a:extLst>
          </p:cNvPr>
          <p:cNvSpPr>
            <a:spLocks noGrp="1"/>
          </p:cNvSpPr>
          <p:nvPr>
            <p:ph sz="quarter" idx="4"/>
          </p:nvPr>
        </p:nvSpPr>
        <p:spPr/>
        <p:txBody>
          <a:bodyPr/>
          <a:lstStyle/>
          <a:p>
            <a:endParaRPr lang="en-IN"/>
          </a:p>
        </p:txBody>
      </p:sp>
      <p:pic>
        <p:nvPicPr>
          <p:cNvPr id="3074" name="Picture 2" descr="Alkenes | Free Exam Academy">
            <a:extLst>
              <a:ext uri="{FF2B5EF4-FFF2-40B4-BE49-F238E27FC236}">
                <a16:creationId xmlns:a16="http://schemas.microsoft.com/office/drawing/2014/main" id="{D2316EE8-D933-4FA0-BBA4-68B7763AD50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71061" y="1066801"/>
            <a:ext cx="11449878" cy="579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05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891C-0950-45A4-B8D9-480C28E8C13E}"/>
              </a:ext>
            </a:extLst>
          </p:cNvPr>
          <p:cNvSpPr>
            <a:spLocks noGrp="1"/>
          </p:cNvSpPr>
          <p:nvPr>
            <p:ph type="title"/>
          </p:nvPr>
        </p:nvSpPr>
        <p:spPr>
          <a:xfrm>
            <a:off x="1484311" y="132521"/>
            <a:ext cx="10018713" cy="1311966"/>
          </a:xfrm>
        </p:spPr>
        <p:txBody>
          <a:bodyPr/>
          <a:lstStyle/>
          <a:p>
            <a:r>
              <a:rPr lang="en-US" b="1" dirty="0">
                <a:solidFill>
                  <a:schemeClr val="accent1">
                    <a:lumMod val="75000"/>
                  </a:schemeClr>
                </a:solidFill>
                <a:effectLst>
                  <a:outerShdw blurRad="38100" dist="38100" dir="2700000" algn="tl">
                    <a:srgbClr val="000000">
                      <a:alpha val="43137"/>
                    </a:srgbClr>
                  </a:outerShdw>
                </a:effectLst>
              </a:rPr>
              <a:t>Elimination reaction</a:t>
            </a:r>
            <a:endParaRPr lang="en-IN" b="1"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4B3A876-86FC-478C-B9EA-138F25C1828D}"/>
              </a:ext>
            </a:extLst>
          </p:cNvPr>
          <p:cNvSpPr>
            <a:spLocks noGrp="1"/>
          </p:cNvSpPr>
          <p:nvPr>
            <p:ph idx="1"/>
          </p:nvPr>
        </p:nvSpPr>
        <p:spPr>
          <a:xfrm>
            <a:off x="1484310" y="1033671"/>
            <a:ext cx="10707690" cy="5824330"/>
          </a:xfrm>
        </p:spPr>
        <p:txBody>
          <a:bodyPr>
            <a:normAutofit/>
          </a:bodyPr>
          <a:lstStyle/>
          <a:p>
            <a:pPr algn="l"/>
            <a:r>
              <a:rPr lang="en-US" b="1" i="0" dirty="0">
                <a:solidFill>
                  <a:srgbClr val="1A1A1A"/>
                </a:solidFill>
                <a:effectLst/>
                <a:latin typeface="Georgia" panose="02040502050405020303" pitchFamily="18" charset="0"/>
              </a:rPr>
              <a:t>Elimination reaction</a:t>
            </a:r>
            <a:r>
              <a:rPr lang="en-US" b="0" i="0" dirty="0">
                <a:solidFill>
                  <a:srgbClr val="1A1A1A"/>
                </a:solidFill>
                <a:effectLst/>
                <a:latin typeface="Georgia" panose="02040502050405020303" pitchFamily="18" charset="0"/>
              </a:rPr>
              <a:t>, any of a class of </a:t>
            </a:r>
            <a:r>
              <a:rPr lang="en-US" dirty="0">
                <a:solidFill>
                  <a:srgbClr val="14599D"/>
                </a:solidFill>
                <a:latin typeface="Georgia" panose="02040502050405020303" pitchFamily="18" charset="0"/>
              </a:rPr>
              <a:t>organic</a:t>
            </a:r>
            <a:r>
              <a:rPr lang="en-US" b="0" i="0" dirty="0">
                <a:solidFill>
                  <a:srgbClr val="1A1A1A"/>
                </a:solidFill>
                <a:effectLst/>
                <a:latin typeface="Georgia" panose="02040502050405020303" pitchFamily="18" charset="0"/>
              </a:rPr>
              <a:t> chemical reactions in which a pair of </a:t>
            </a:r>
            <a:r>
              <a:rPr lang="en-US" dirty="0">
                <a:solidFill>
                  <a:srgbClr val="14599D"/>
                </a:solidFill>
                <a:latin typeface="Georgia" panose="02040502050405020303" pitchFamily="18" charset="0"/>
              </a:rPr>
              <a:t>atoms</a:t>
            </a:r>
            <a:r>
              <a:rPr lang="en-US" dirty="0">
                <a:solidFill>
                  <a:srgbClr val="1A1A1A"/>
                </a:solidFill>
                <a:latin typeface="Georgia" panose="02040502050405020303" pitchFamily="18" charset="0"/>
              </a:rPr>
              <a:t> </a:t>
            </a:r>
            <a:r>
              <a:rPr lang="en-US" b="0" i="0" dirty="0">
                <a:solidFill>
                  <a:srgbClr val="1A1A1A"/>
                </a:solidFill>
                <a:effectLst/>
                <a:latin typeface="Georgia" panose="02040502050405020303" pitchFamily="18" charset="0"/>
              </a:rPr>
              <a:t>or groups of atoms are removed from a molecule, usually through the action of acids, bases, or metals and, in some cases, by heating to a high </a:t>
            </a:r>
            <a:r>
              <a:rPr lang="en-US" dirty="0">
                <a:solidFill>
                  <a:srgbClr val="14599D"/>
                </a:solidFill>
                <a:latin typeface="Georgia" panose="02040502050405020303" pitchFamily="18" charset="0"/>
              </a:rPr>
              <a:t>temperature</a:t>
            </a:r>
            <a:r>
              <a:rPr lang="en-US" b="0" i="0" dirty="0">
                <a:solidFill>
                  <a:srgbClr val="1A1A1A"/>
                </a:solidFill>
                <a:effectLst/>
                <a:latin typeface="Georgia" panose="02040502050405020303" pitchFamily="18" charset="0"/>
              </a:rPr>
              <a:t>. It is the principal process by which organic </a:t>
            </a:r>
            <a:r>
              <a:rPr lang="en-US" dirty="0">
                <a:solidFill>
                  <a:srgbClr val="1A1A1A"/>
                </a:solidFill>
                <a:latin typeface="Georgia" panose="02040502050405020303" pitchFamily="18" charset="0"/>
              </a:rPr>
              <a:t>compounds</a:t>
            </a:r>
            <a:r>
              <a:rPr lang="en-US" b="0" i="0" dirty="0">
                <a:solidFill>
                  <a:srgbClr val="1A1A1A"/>
                </a:solidFill>
                <a:effectLst/>
                <a:latin typeface="Georgia" panose="02040502050405020303" pitchFamily="18" charset="0"/>
              </a:rPr>
              <a:t> containing only single carbon-carbon bonds (saturated compounds) are transformed to compounds containing double or triple carbon-carbon bonds (unsaturated compounds).</a:t>
            </a:r>
          </a:p>
        </p:txBody>
      </p:sp>
      <p:pic>
        <p:nvPicPr>
          <p:cNvPr id="2053" name="Picture 5" descr="newsletter icon">
            <a:extLst>
              <a:ext uri="{FF2B5EF4-FFF2-40B4-BE49-F238E27FC236}">
                <a16:creationId xmlns:a16="http://schemas.microsoft.com/office/drawing/2014/main" id="{DBBA2CB0-D2D1-4C1D-9EEB-846F6734B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7" y="3429000"/>
            <a:ext cx="762000"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41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0DB8-267F-4A72-9B88-953300666A72}"/>
              </a:ext>
            </a:extLst>
          </p:cNvPr>
          <p:cNvSpPr>
            <a:spLocks noGrp="1"/>
          </p:cNvSpPr>
          <p:nvPr>
            <p:ph type="title"/>
          </p:nvPr>
        </p:nvSpPr>
        <p:spPr>
          <a:xfrm>
            <a:off x="1484311" y="685800"/>
            <a:ext cx="10018713" cy="626165"/>
          </a:xfrm>
        </p:spPr>
        <p:txBody>
          <a:bodyPr>
            <a:normAutofit fontScale="90000"/>
          </a:bodyPr>
          <a:lstStyle/>
          <a:p>
            <a:r>
              <a:rPr lang="en-US" dirty="0">
                <a:solidFill>
                  <a:schemeClr val="accent1">
                    <a:lumMod val="75000"/>
                  </a:schemeClr>
                </a:solidFill>
              </a:rPr>
              <a:t>More about Elimination Reaction</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3807A133-85AA-4B14-B6F2-08B38D63C2D6}"/>
              </a:ext>
            </a:extLst>
          </p:cNvPr>
          <p:cNvSpPr>
            <a:spLocks noGrp="1"/>
          </p:cNvSpPr>
          <p:nvPr>
            <p:ph idx="1"/>
          </p:nvPr>
        </p:nvSpPr>
        <p:spPr>
          <a:xfrm>
            <a:off x="1484310" y="1603513"/>
            <a:ext cx="10018713" cy="5254487"/>
          </a:xfrm>
        </p:spPr>
        <p:txBody>
          <a:bodyPr>
            <a:normAutofit fontScale="92500" lnSpcReduction="20000"/>
          </a:bodyPr>
          <a:lstStyle/>
          <a:p>
            <a:r>
              <a:rPr lang="en-US" b="0" i="0" dirty="0">
                <a:solidFill>
                  <a:srgbClr val="1A1A1A"/>
                </a:solidFill>
                <a:effectLst/>
                <a:latin typeface="Georgia" panose="02040502050405020303" pitchFamily="18" charset="0"/>
              </a:rPr>
              <a:t>Elimination reactions are commonly known by the kind of atoms or groups of atoms leaving the molecule. </a:t>
            </a:r>
          </a:p>
          <a:p>
            <a:r>
              <a:rPr lang="en-US" b="0" i="0" dirty="0">
                <a:solidFill>
                  <a:srgbClr val="1A1A1A"/>
                </a:solidFill>
                <a:effectLst/>
                <a:latin typeface="Georgia" panose="02040502050405020303" pitchFamily="18" charset="0"/>
              </a:rPr>
              <a:t>The removal of a hydrogen atom and a </a:t>
            </a:r>
            <a:r>
              <a:rPr lang="en-US" dirty="0">
                <a:solidFill>
                  <a:srgbClr val="14599D"/>
                </a:solidFill>
                <a:latin typeface="Georgia" panose="02040502050405020303" pitchFamily="18" charset="0"/>
              </a:rPr>
              <a:t>halogen</a:t>
            </a:r>
            <a:r>
              <a:rPr lang="en-US" dirty="0">
                <a:solidFill>
                  <a:srgbClr val="1A1A1A"/>
                </a:solidFill>
                <a:latin typeface="Georgia" panose="02040502050405020303" pitchFamily="18" charset="0"/>
              </a:rPr>
              <a:t> </a:t>
            </a:r>
            <a:r>
              <a:rPr lang="en-US" b="0" i="0" dirty="0">
                <a:solidFill>
                  <a:srgbClr val="1A1A1A"/>
                </a:solidFill>
                <a:effectLst/>
                <a:latin typeface="Georgia" panose="02040502050405020303" pitchFamily="18" charset="0"/>
              </a:rPr>
              <a:t>atom, for example, is known as </a:t>
            </a:r>
            <a:r>
              <a:rPr lang="en-US" dirty="0">
                <a:solidFill>
                  <a:srgbClr val="14599D"/>
                </a:solidFill>
                <a:latin typeface="Georgia" panose="02040502050405020303" pitchFamily="18" charset="0"/>
              </a:rPr>
              <a:t>dehydrohalogenation</a:t>
            </a:r>
          </a:p>
          <a:p>
            <a:r>
              <a:rPr lang="en-US" b="0" i="0" dirty="0">
                <a:solidFill>
                  <a:srgbClr val="1A1A1A"/>
                </a:solidFill>
                <a:effectLst/>
                <a:latin typeface="Georgia" panose="02040502050405020303" pitchFamily="18" charset="0"/>
              </a:rPr>
              <a:t> when both leaving atoms are halogens, the reaction is known as dehalogenation. </a:t>
            </a:r>
          </a:p>
          <a:p>
            <a:r>
              <a:rPr lang="en-US" b="0" i="0" dirty="0">
                <a:solidFill>
                  <a:srgbClr val="1A1A1A"/>
                </a:solidFill>
                <a:effectLst/>
                <a:latin typeface="Georgia" panose="02040502050405020303" pitchFamily="18" charset="0"/>
              </a:rPr>
              <a:t>Similarly, the elimination of a water molecule, usually from an alcohol, is known as </a:t>
            </a:r>
            <a:r>
              <a:rPr lang="en-US" dirty="0">
                <a:solidFill>
                  <a:srgbClr val="14599D"/>
                </a:solidFill>
                <a:latin typeface="Georgia" panose="02040502050405020303" pitchFamily="18" charset="0"/>
              </a:rPr>
              <a:t>dehydration</a:t>
            </a:r>
          </a:p>
          <a:p>
            <a:r>
              <a:rPr lang="en-US" b="0" i="0" dirty="0">
                <a:solidFill>
                  <a:srgbClr val="1A1A1A"/>
                </a:solidFill>
                <a:effectLst/>
                <a:latin typeface="Georgia" panose="02040502050405020303" pitchFamily="18" charset="0"/>
              </a:rPr>
              <a:t> when both leaving atoms are hydrogen atoms, the reaction is known as </a:t>
            </a:r>
            <a:r>
              <a:rPr lang="en-US" dirty="0">
                <a:solidFill>
                  <a:srgbClr val="14599D"/>
                </a:solidFill>
                <a:latin typeface="Georgia" panose="02040502050405020303" pitchFamily="18" charset="0"/>
              </a:rPr>
              <a:t>dehydrogenation</a:t>
            </a:r>
          </a:p>
          <a:p>
            <a:r>
              <a:rPr lang="en-US" b="0" i="0" dirty="0">
                <a:solidFill>
                  <a:srgbClr val="1A1A1A"/>
                </a:solidFill>
                <a:effectLst/>
                <a:latin typeface="Georgia" panose="02040502050405020303" pitchFamily="18" charset="0"/>
              </a:rPr>
              <a:t>. Elimination reactions are also classified as E1 or </a:t>
            </a:r>
            <a:r>
              <a:rPr lang="en-US" dirty="0">
                <a:solidFill>
                  <a:srgbClr val="14599D"/>
                </a:solidFill>
                <a:latin typeface="Georgia" panose="02040502050405020303" pitchFamily="18" charset="0"/>
              </a:rPr>
              <a:t>E2</a:t>
            </a:r>
            <a:r>
              <a:rPr lang="en-US" b="0" i="0" dirty="0">
                <a:solidFill>
                  <a:srgbClr val="1A1A1A"/>
                </a:solidFill>
                <a:effectLst/>
                <a:latin typeface="Georgia" panose="02040502050405020303" pitchFamily="18" charset="0"/>
              </a:rPr>
              <a:t>, depending on the reaction kinetics. In an E1 reaction, the </a:t>
            </a:r>
            <a:r>
              <a:rPr lang="en-US" dirty="0">
                <a:solidFill>
                  <a:srgbClr val="14599D"/>
                </a:solidFill>
                <a:latin typeface="Georgia" panose="02040502050405020303" pitchFamily="18" charset="0"/>
              </a:rPr>
              <a:t>reaction rate </a:t>
            </a:r>
            <a:r>
              <a:rPr lang="en-US" b="0" i="0" dirty="0">
                <a:solidFill>
                  <a:srgbClr val="1A1A1A"/>
                </a:solidFill>
                <a:effectLst/>
                <a:latin typeface="Georgia" panose="02040502050405020303" pitchFamily="18" charset="0"/>
              </a:rPr>
              <a:t> is proportional to the concentration of the substance to be transformed; in an E2 reaction, the reaction rate is proportional to the concentrations of both the substrate and the eliminating agent</a:t>
            </a:r>
            <a:endParaRPr lang="en-IN" dirty="0"/>
          </a:p>
        </p:txBody>
      </p:sp>
    </p:spTree>
    <p:extLst>
      <p:ext uri="{BB962C8B-B14F-4D97-AF65-F5344CB8AC3E}">
        <p14:creationId xmlns:p14="http://schemas.microsoft.com/office/powerpoint/2010/main" val="1970771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0DB8-267F-4A72-9B88-953300666A72}"/>
              </a:ext>
            </a:extLst>
          </p:cNvPr>
          <p:cNvSpPr>
            <a:spLocks noGrp="1"/>
          </p:cNvSpPr>
          <p:nvPr>
            <p:ph type="title"/>
          </p:nvPr>
        </p:nvSpPr>
        <p:spPr/>
        <p:txBody>
          <a:bodyPr/>
          <a:lstStyle/>
          <a:p>
            <a:r>
              <a:rPr lang="en-US" dirty="0">
                <a:solidFill>
                  <a:schemeClr val="accent1">
                    <a:lumMod val="75000"/>
                  </a:schemeClr>
                </a:solidFill>
              </a:rPr>
              <a:t>Example of Elimination reaction</a:t>
            </a:r>
            <a:endParaRPr lang="en-IN" dirty="0">
              <a:solidFill>
                <a:schemeClr val="accent1">
                  <a:lumMod val="75000"/>
                </a:schemeClr>
              </a:solidFill>
            </a:endParaRPr>
          </a:p>
        </p:txBody>
      </p:sp>
      <p:pic>
        <p:nvPicPr>
          <p:cNvPr id="5122" name="Picture 2" descr="Preparation of Alkenes">
            <a:extLst>
              <a:ext uri="{FF2B5EF4-FFF2-40B4-BE49-F238E27FC236}">
                <a16:creationId xmlns:a16="http://schemas.microsoft.com/office/drawing/2014/main" id="{04D69A26-7CC7-470E-BD76-6883432A294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4543" r="178"/>
          <a:stretch/>
        </p:blipFill>
        <p:spPr bwMode="auto">
          <a:xfrm>
            <a:off x="1311965" y="2751484"/>
            <a:ext cx="10747514" cy="333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55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0DB8-267F-4A72-9B88-953300666A72}"/>
              </a:ext>
            </a:extLst>
          </p:cNvPr>
          <p:cNvSpPr>
            <a:spLocks noGrp="1"/>
          </p:cNvSpPr>
          <p:nvPr>
            <p:ph type="title"/>
          </p:nvPr>
        </p:nvSpPr>
        <p:spPr>
          <a:xfrm>
            <a:off x="1696278" y="483704"/>
            <a:ext cx="9806746" cy="629479"/>
          </a:xfrm>
        </p:spPr>
        <p:txBody>
          <a:bodyPr>
            <a:normAutofit fontScale="90000"/>
          </a:bodyPr>
          <a:lstStyle/>
          <a:p>
            <a:r>
              <a:rPr lang="en-US" b="1" i="0" dirty="0">
                <a:solidFill>
                  <a:schemeClr val="accent1">
                    <a:lumMod val="75000"/>
                  </a:schemeClr>
                </a:solidFill>
                <a:effectLst>
                  <a:outerShdw blurRad="38100" dist="38100" dir="2700000" algn="tl">
                    <a:srgbClr val="000000">
                      <a:alpha val="43137"/>
                    </a:srgbClr>
                  </a:outerShdw>
                </a:effectLst>
                <a:latin typeface="Roboto" panose="02000000000000000000" pitchFamily="2" charset="0"/>
              </a:rPr>
              <a:t>Important Methods of Elimination Reaction</a:t>
            </a:r>
            <a:br>
              <a:rPr lang="en-US" b="0" i="0" dirty="0">
                <a:solidFill>
                  <a:srgbClr val="813588"/>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3807A133-85AA-4B14-B6F2-08B38D63C2D6}"/>
              </a:ext>
            </a:extLst>
          </p:cNvPr>
          <p:cNvSpPr>
            <a:spLocks noGrp="1"/>
          </p:cNvSpPr>
          <p:nvPr>
            <p:ph idx="1"/>
          </p:nvPr>
        </p:nvSpPr>
        <p:spPr>
          <a:xfrm>
            <a:off x="1497496" y="874643"/>
            <a:ext cx="10813773" cy="5499653"/>
          </a:xfrm>
        </p:spPr>
        <p:txBody>
          <a:bodyPr>
            <a:normAutofit/>
          </a:bodyPr>
          <a:lstStyle/>
          <a:p>
            <a:pPr algn="l"/>
            <a:r>
              <a:rPr lang="en-US" dirty="0">
                <a:solidFill>
                  <a:srgbClr val="333333"/>
                </a:solidFill>
                <a:latin typeface="Roboto" panose="020B0604020202020204" pitchFamily="2" charset="0"/>
              </a:rPr>
              <a:t>E</a:t>
            </a:r>
            <a:r>
              <a:rPr lang="en-US" b="0" i="0" dirty="0">
                <a:solidFill>
                  <a:srgbClr val="333333"/>
                </a:solidFill>
                <a:effectLst/>
                <a:latin typeface="Roboto" panose="020B0604020202020204" pitchFamily="2" charset="0"/>
              </a:rPr>
              <a:t>limination reactions are distinguished by the kind of atoms or groups of atoms that leave the molecule. Due to this, there are two main methods involved in this type of reaction;</a:t>
            </a:r>
          </a:p>
          <a:p>
            <a:pPr algn="l">
              <a:buFont typeface="Arial" panose="020B0604020202020204" pitchFamily="34" charset="0"/>
              <a:buChar char="•"/>
            </a:pPr>
            <a:r>
              <a:rPr lang="en-US" b="1" i="1" dirty="0">
                <a:solidFill>
                  <a:srgbClr val="333333"/>
                </a:solidFill>
                <a:effectLst/>
                <a:latin typeface="Roboto" panose="020B0604020202020204" pitchFamily="2" charset="0"/>
              </a:rPr>
              <a:t>Dehydration</a:t>
            </a:r>
            <a:endParaRPr lang="en-US" b="0" i="0" dirty="0">
              <a:solidFill>
                <a:srgbClr val="333333"/>
              </a:solidFill>
              <a:effectLst/>
              <a:latin typeface="Roboto" panose="020B0604020202020204" pitchFamily="2" charset="0"/>
            </a:endParaRPr>
          </a:p>
          <a:p>
            <a:pPr algn="l">
              <a:buFont typeface="Arial" panose="020B0604020202020204" pitchFamily="34" charset="0"/>
              <a:buChar char="•"/>
            </a:pPr>
            <a:r>
              <a:rPr lang="en-US" b="1" i="1" dirty="0">
                <a:solidFill>
                  <a:srgbClr val="333333"/>
                </a:solidFill>
                <a:effectLst/>
                <a:latin typeface="Roboto" panose="020B0604020202020204" pitchFamily="2" charset="0"/>
              </a:rPr>
              <a:t>Dehydrohalogenation</a:t>
            </a:r>
            <a:endParaRPr lang="en-US" b="0" i="0" dirty="0">
              <a:solidFill>
                <a:srgbClr val="333333"/>
              </a:solidFill>
              <a:effectLst/>
              <a:latin typeface="Roboto" panose="020B0604020202020204" pitchFamily="2" charset="0"/>
            </a:endParaRPr>
          </a:p>
          <a:p>
            <a:pPr algn="just"/>
            <a:r>
              <a:rPr lang="en-US" b="0" i="0" dirty="0">
                <a:solidFill>
                  <a:srgbClr val="333333"/>
                </a:solidFill>
                <a:effectLst/>
                <a:latin typeface="Roboto" panose="020B0604020202020204" pitchFamily="2" charset="0"/>
              </a:rPr>
              <a:t>In the dehydration method, there is the elimination of a water molecule mostly from compounds such as alcohol. Sometimes, this method is also called Beta elimination reaction where the leaving group and H are placed at </a:t>
            </a:r>
            <a:r>
              <a:rPr lang="en-US" b="0" i="0" dirty="0" err="1">
                <a:solidFill>
                  <a:srgbClr val="333333"/>
                </a:solidFill>
                <a:effectLst/>
                <a:latin typeface="Roboto" panose="020B0604020202020204" pitchFamily="2" charset="0"/>
              </a:rPr>
              <a:t>neighbour</a:t>
            </a:r>
            <a:r>
              <a:rPr lang="en-US" b="0" i="0" dirty="0">
                <a:solidFill>
                  <a:srgbClr val="333333"/>
                </a:solidFill>
                <a:effectLst/>
                <a:latin typeface="Roboto" panose="020B0604020202020204" pitchFamily="2" charset="0"/>
              </a:rPr>
              <a:t> carbon atoms. On the other hand, in dehydrohalogenation, there is a removal of a hydrogen atom and a halogen atom.</a:t>
            </a:r>
          </a:p>
          <a:p>
            <a:endParaRPr lang="en-IN" dirty="0"/>
          </a:p>
        </p:txBody>
      </p:sp>
    </p:spTree>
    <p:extLst>
      <p:ext uri="{BB962C8B-B14F-4D97-AF65-F5344CB8AC3E}">
        <p14:creationId xmlns:p14="http://schemas.microsoft.com/office/powerpoint/2010/main" val="1640984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1F99-1ABA-4FF7-BEA0-A950D23564B1}"/>
              </a:ext>
            </a:extLst>
          </p:cNvPr>
          <p:cNvSpPr>
            <a:spLocks noGrp="1"/>
          </p:cNvSpPr>
          <p:nvPr>
            <p:ph type="title"/>
          </p:nvPr>
        </p:nvSpPr>
        <p:spPr/>
        <p:txBody>
          <a:bodyPr/>
          <a:lstStyle/>
          <a:p>
            <a:r>
              <a:rPr lang="en-US" b="0" i="0" dirty="0">
                <a:solidFill>
                  <a:schemeClr val="accent1">
                    <a:lumMod val="75000"/>
                  </a:schemeClr>
                </a:solidFill>
                <a:effectLst/>
                <a:latin typeface="Roboto" panose="02000000000000000000" pitchFamily="2" charset="0"/>
              </a:rPr>
              <a:t>What is Oxidation Reaction?</a:t>
            </a:r>
            <a:br>
              <a:rPr lang="en-US" b="0" i="0" dirty="0">
                <a:solidFill>
                  <a:schemeClr val="accent1">
                    <a:lumMod val="75000"/>
                  </a:schemeClr>
                </a:solidFill>
                <a:effectLst/>
                <a:latin typeface="Roboto" panose="02000000000000000000" pitchFamily="2" charset="0"/>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5E40F23-ED5F-4568-8ADA-217EBFAF8D30}"/>
              </a:ext>
            </a:extLst>
          </p:cNvPr>
          <p:cNvSpPr>
            <a:spLocks noGrp="1"/>
          </p:cNvSpPr>
          <p:nvPr>
            <p:ph idx="1"/>
          </p:nvPr>
        </p:nvSpPr>
        <p:spPr>
          <a:xfrm>
            <a:off x="1484310" y="1921565"/>
            <a:ext cx="10018713" cy="4810539"/>
          </a:xfrm>
        </p:spPr>
        <p:txBody>
          <a:bodyPr>
            <a:normAutofit/>
          </a:bodyPr>
          <a:lstStyle/>
          <a:p>
            <a:pPr algn="l"/>
            <a:r>
              <a:rPr lang="en-US" b="0" i="0" dirty="0">
                <a:solidFill>
                  <a:srgbClr val="333333"/>
                </a:solidFill>
                <a:effectLst/>
                <a:latin typeface="Roboto" panose="02000000000000000000" pitchFamily="2" charset="0"/>
              </a:rPr>
              <a:t>Oxidation may be defined as loss of electrons from a substance, the other definition of oxidation reactions states that the addition of oxygen or the more </a:t>
            </a:r>
            <a:r>
              <a:rPr lang="en-US" b="0" i="0" u="none" strike="noStrike" dirty="0">
                <a:solidFill>
                  <a:srgbClr val="73AD21"/>
                </a:solidFill>
                <a:effectLst/>
                <a:latin typeface="Roboto" panose="02000000000000000000" pitchFamily="2" charset="0"/>
                <a:hlinkClick r:id="rId2"/>
              </a:rPr>
              <a:t>electronegative element</a:t>
            </a:r>
            <a:r>
              <a:rPr lang="en-US" b="0" i="0" dirty="0">
                <a:solidFill>
                  <a:srgbClr val="333333"/>
                </a:solidFill>
                <a:effectLst/>
                <a:latin typeface="Roboto" panose="02000000000000000000" pitchFamily="2" charset="0"/>
              </a:rPr>
              <a:t> or removal of hydrogen or the more electropositive element from a substance is called an oxidation reaction.</a:t>
            </a:r>
          </a:p>
          <a:p>
            <a:pPr algn="l"/>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Following are some examples of oxidation reactions:</a:t>
            </a:r>
          </a:p>
          <a:p>
            <a:pPr algn="ctr"/>
            <a:r>
              <a:rPr lang="en-US" b="0" i="0" dirty="0">
                <a:solidFill>
                  <a:srgbClr val="333333"/>
                </a:solidFill>
                <a:effectLst/>
                <a:latin typeface="Roboto" panose="02000000000000000000" pitchFamily="2" charset="0"/>
              </a:rPr>
              <a:t>2S(s) + O</a:t>
            </a:r>
            <a:r>
              <a:rPr lang="en-US" b="0" i="0" baseline="-25000" dirty="0">
                <a:solidFill>
                  <a:srgbClr val="333333"/>
                </a:solidFill>
                <a:effectLst/>
                <a:latin typeface="Roboto" panose="02000000000000000000" pitchFamily="2" charset="0"/>
              </a:rPr>
              <a:t>2</a:t>
            </a:r>
            <a:r>
              <a:rPr lang="en-US" b="0" i="0" dirty="0">
                <a:solidFill>
                  <a:srgbClr val="333333"/>
                </a:solidFill>
                <a:effectLst/>
                <a:latin typeface="Roboto" panose="02000000000000000000" pitchFamily="2" charset="0"/>
              </a:rPr>
              <a:t> (g) → SO</a:t>
            </a:r>
            <a:r>
              <a:rPr lang="en-US" b="0" i="0" baseline="-25000" dirty="0">
                <a:solidFill>
                  <a:srgbClr val="333333"/>
                </a:solidFill>
                <a:effectLst/>
                <a:latin typeface="Roboto" panose="02000000000000000000" pitchFamily="2" charset="0"/>
              </a:rPr>
              <a:t>2</a:t>
            </a:r>
            <a:r>
              <a:rPr lang="en-US" b="0" i="0" dirty="0">
                <a:solidFill>
                  <a:srgbClr val="333333"/>
                </a:solidFill>
                <a:effectLst/>
                <a:latin typeface="Roboto" panose="02000000000000000000" pitchFamily="2" charset="0"/>
              </a:rPr>
              <a:t> (g) CH</a:t>
            </a:r>
            <a:r>
              <a:rPr lang="en-US" b="0" i="0" baseline="-25000" dirty="0">
                <a:solidFill>
                  <a:srgbClr val="333333"/>
                </a:solidFill>
                <a:effectLst/>
                <a:latin typeface="Roboto" panose="02000000000000000000" pitchFamily="2" charset="0"/>
              </a:rPr>
              <a:t>4</a:t>
            </a:r>
            <a:r>
              <a:rPr lang="en-US" b="0" i="0" dirty="0">
                <a:solidFill>
                  <a:srgbClr val="333333"/>
                </a:solidFill>
                <a:effectLst/>
                <a:latin typeface="Roboto" panose="02000000000000000000" pitchFamily="2" charset="0"/>
              </a:rPr>
              <a:t> (g) + 2O</a:t>
            </a:r>
            <a:r>
              <a:rPr lang="en-US" b="0" i="0" baseline="-25000" dirty="0">
                <a:solidFill>
                  <a:srgbClr val="333333"/>
                </a:solidFill>
                <a:effectLst/>
                <a:latin typeface="Roboto" panose="02000000000000000000" pitchFamily="2" charset="0"/>
              </a:rPr>
              <a:t>2</a:t>
            </a:r>
            <a:r>
              <a:rPr lang="en-US" b="0" i="0" dirty="0">
                <a:solidFill>
                  <a:srgbClr val="333333"/>
                </a:solidFill>
                <a:effectLst/>
                <a:latin typeface="Roboto" panose="02000000000000000000" pitchFamily="2" charset="0"/>
              </a:rPr>
              <a:t> (g) → CO</a:t>
            </a:r>
            <a:r>
              <a:rPr lang="en-US" b="0" i="0" baseline="-25000" dirty="0">
                <a:solidFill>
                  <a:srgbClr val="333333"/>
                </a:solidFill>
                <a:effectLst/>
                <a:latin typeface="Roboto" panose="02000000000000000000" pitchFamily="2" charset="0"/>
              </a:rPr>
              <a:t>2</a:t>
            </a:r>
            <a:r>
              <a:rPr lang="en-US" b="0" i="0" dirty="0">
                <a:solidFill>
                  <a:srgbClr val="333333"/>
                </a:solidFill>
                <a:effectLst/>
                <a:latin typeface="Roboto" panose="02000000000000000000" pitchFamily="2" charset="0"/>
              </a:rPr>
              <a:t> (g) + 2H</a:t>
            </a:r>
            <a:r>
              <a:rPr lang="en-US" b="0" i="0" baseline="-25000" dirty="0">
                <a:solidFill>
                  <a:srgbClr val="333333"/>
                </a:solidFill>
                <a:effectLst/>
                <a:latin typeface="Roboto" panose="02000000000000000000" pitchFamily="2" charset="0"/>
              </a:rPr>
              <a:t>2</a:t>
            </a:r>
            <a:r>
              <a:rPr lang="en-US" b="0" i="0" dirty="0">
                <a:solidFill>
                  <a:srgbClr val="333333"/>
                </a:solidFill>
                <a:effectLst/>
                <a:latin typeface="Roboto" panose="02000000000000000000" pitchFamily="2" charset="0"/>
              </a:rPr>
              <a:t>O (l)</a:t>
            </a:r>
          </a:p>
          <a:p>
            <a:endParaRPr lang="en-IN" dirty="0"/>
          </a:p>
        </p:txBody>
      </p:sp>
    </p:spTree>
    <p:extLst>
      <p:ext uri="{BB962C8B-B14F-4D97-AF65-F5344CB8AC3E}">
        <p14:creationId xmlns:p14="http://schemas.microsoft.com/office/powerpoint/2010/main" val="111153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6BB5-BBBD-4473-AF63-2E0354BCC588}"/>
              </a:ext>
            </a:extLst>
          </p:cNvPr>
          <p:cNvSpPr>
            <a:spLocks noGrp="1"/>
          </p:cNvSpPr>
          <p:nvPr>
            <p:ph type="title"/>
          </p:nvPr>
        </p:nvSpPr>
        <p:spPr>
          <a:xfrm>
            <a:off x="1484311" y="685801"/>
            <a:ext cx="10018713" cy="1540564"/>
          </a:xfrm>
        </p:spPr>
        <p:txBody>
          <a:bodyPr>
            <a:normAutofit/>
          </a:bodyPr>
          <a:lstStyle/>
          <a:p>
            <a:r>
              <a:rPr lang="en-US" b="0" i="0" dirty="0">
                <a:solidFill>
                  <a:schemeClr val="accent1">
                    <a:lumMod val="75000"/>
                  </a:schemeClr>
                </a:solidFill>
                <a:effectLst/>
                <a:latin typeface="Roboto" panose="02000000000000000000" pitchFamily="2" charset="0"/>
              </a:rPr>
              <a:t>What is Reduction Reaction?</a:t>
            </a:r>
            <a:br>
              <a:rPr lang="en-US" b="0" i="0" dirty="0">
                <a:solidFill>
                  <a:srgbClr val="813588"/>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4B90F307-714F-4C5D-8D30-BB5537735D8B}"/>
              </a:ext>
            </a:extLst>
          </p:cNvPr>
          <p:cNvSpPr>
            <a:spLocks noGrp="1"/>
          </p:cNvSpPr>
          <p:nvPr>
            <p:ph idx="1"/>
          </p:nvPr>
        </p:nvSpPr>
        <p:spPr>
          <a:xfrm>
            <a:off x="1484310" y="1828800"/>
            <a:ext cx="10018713" cy="5194851"/>
          </a:xfrm>
        </p:spPr>
        <p:txBody>
          <a:bodyPr>
            <a:normAutofit/>
          </a:bodyPr>
          <a:lstStyle/>
          <a:p>
            <a:pPr algn="l"/>
            <a:r>
              <a:rPr lang="en-US" b="0" i="0" dirty="0">
                <a:solidFill>
                  <a:srgbClr val="333333"/>
                </a:solidFill>
                <a:effectLst/>
                <a:latin typeface="Roboto" panose="02000000000000000000" pitchFamily="2" charset="0"/>
              </a:rPr>
              <a:t>Like oxidation reactions, reduction reactions are defined as the gain of electrons. Any substance that gains electron during a chemical reaction gets reduced.</a:t>
            </a:r>
          </a:p>
          <a:p>
            <a:pPr algn="l"/>
            <a:r>
              <a:rPr lang="en-US" b="0" i="0" dirty="0">
                <a:solidFill>
                  <a:srgbClr val="333333"/>
                </a:solidFill>
                <a:effectLst/>
                <a:latin typeface="Roboto" panose="02000000000000000000" pitchFamily="2" charset="0"/>
              </a:rPr>
              <a:t>In other forms, the reduction reaction is stated as the addition of hydrogen or more electropositive </a:t>
            </a:r>
            <a:r>
              <a:rPr lang="en-US" b="0" i="0" u="none" strike="noStrike" dirty="0">
                <a:solidFill>
                  <a:srgbClr val="73AD21"/>
                </a:solidFill>
                <a:effectLst/>
                <a:latin typeface="Roboto" panose="02000000000000000000" pitchFamily="2" charset="0"/>
                <a:hlinkClick r:id="rId2"/>
              </a:rPr>
              <a:t>element</a:t>
            </a:r>
            <a:r>
              <a:rPr lang="en-US" b="0" i="0" dirty="0">
                <a:solidFill>
                  <a:srgbClr val="333333"/>
                </a:solidFill>
                <a:effectLst/>
                <a:latin typeface="Roboto" panose="02000000000000000000" pitchFamily="2" charset="0"/>
              </a:rPr>
              <a:t> or removal of a more electronegative element or oxygen from a substance.</a:t>
            </a:r>
          </a:p>
          <a:p>
            <a:pPr algn="l"/>
            <a:r>
              <a:rPr lang="en-US" b="1" i="0" dirty="0">
                <a:solidFill>
                  <a:srgbClr val="333333"/>
                </a:solidFill>
                <a:effectLst/>
                <a:latin typeface="Roboto" panose="02000000000000000000" pitchFamily="2" charset="0"/>
              </a:rPr>
              <a:t>Below are some examples of reduction reactions:</a:t>
            </a:r>
            <a:endParaRPr lang="en-US" b="0" i="0" dirty="0">
              <a:solidFill>
                <a:srgbClr val="333333"/>
              </a:solidFill>
              <a:effectLst/>
              <a:latin typeface="Roboto" panose="02000000000000000000" pitchFamily="2" charset="0"/>
            </a:endParaRPr>
          </a:p>
          <a:p>
            <a:pPr algn="l">
              <a:buFont typeface="Arial" panose="020B0604020202020204" pitchFamily="34" charset="0"/>
              <a:buChar char="•"/>
            </a:pPr>
            <a:r>
              <a:rPr lang="en-US" b="0" i="0" dirty="0">
                <a:solidFill>
                  <a:srgbClr val="333333"/>
                </a:solidFill>
                <a:effectLst/>
                <a:latin typeface="Roboto" panose="02000000000000000000" pitchFamily="2" charset="0"/>
              </a:rPr>
              <a:t>2CH</a:t>
            </a:r>
            <a:r>
              <a:rPr lang="en-US" b="0" i="0" baseline="-25000" dirty="0">
                <a:solidFill>
                  <a:srgbClr val="333333"/>
                </a:solidFill>
                <a:effectLst/>
                <a:latin typeface="Roboto" panose="02000000000000000000" pitchFamily="2" charset="0"/>
              </a:rPr>
              <a:t>2</a:t>
            </a:r>
            <a:r>
              <a:rPr lang="en-US" b="0" i="0" dirty="0">
                <a:solidFill>
                  <a:srgbClr val="333333"/>
                </a:solidFill>
                <a:effectLst/>
                <a:latin typeface="Roboto" panose="02000000000000000000" pitchFamily="2" charset="0"/>
              </a:rPr>
              <a:t>CH</a:t>
            </a:r>
            <a:r>
              <a:rPr lang="en-US" b="0" i="0" baseline="-25000" dirty="0">
                <a:solidFill>
                  <a:srgbClr val="333333"/>
                </a:solidFill>
                <a:effectLst/>
                <a:latin typeface="Roboto" panose="02000000000000000000" pitchFamily="2" charset="0"/>
              </a:rPr>
              <a:t>2</a:t>
            </a:r>
            <a:r>
              <a:rPr lang="en-US" b="0" i="0" dirty="0">
                <a:solidFill>
                  <a:srgbClr val="333333"/>
                </a:solidFill>
                <a:effectLst/>
                <a:latin typeface="Roboto" panose="02000000000000000000" pitchFamily="2" charset="0"/>
              </a:rPr>
              <a:t> (g) + H</a:t>
            </a:r>
            <a:r>
              <a:rPr lang="en-US" b="0" i="0" baseline="-25000" dirty="0">
                <a:solidFill>
                  <a:srgbClr val="333333"/>
                </a:solidFill>
                <a:effectLst/>
                <a:latin typeface="Roboto" panose="02000000000000000000" pitchFamily="2" charset="0"/>
              </a:rPr>
              <a:t>2</a:t>
            </a:r>
            <a:r>
              <a:rPr lang="en-US" b="0" i="0" dirty="0">
                <a:solidFill>
                  <a:srgbClr val="333333"/>
                </a:solidFill>
                <a:effectLst/>
                <a:latin typeface="Roboto" panose="02000000000000000000" pitchFamily="2" charset="0"/>
              </a:rPr>
              <a:t> (g) → CH</a:t>
            </a:r>
            <a:r>
              <a:rPr lang="en-US" b="0" i="0" baseline="-25000" dirty="0">
                <a:solidFill>
                  <a:srgbClr val="333333"/>
                </a:solidFill>
                <a:effectLst/>
                <a:latin typeface="Roboto" panose="02000000000000000000" pitchFamily="2" charset="0"/>
              </a:rPr>
              <a:t>3</a:t>
            </a:r>
            <a:r>
              <a:rPr lang="en-US" b="0" i="0" dirty="0">
                <a:solidFill>
                  <a:srgbClr val="333333"/>
                </a:solidFill>
                <a:effectLst/>
                <a:latin typeface="Roboto" panose="02000000000000000000" pitchFamily="2" charset="0"/>
              </a:rPr>
              <a:t>CH</a:t>
            </a:r>
            <a:r>
              <a:rPr lang="en-US" b="0" i="0" baseline="-25000" dirty="0">
                <a:solidFill>
                  <a:srgbClr val="333333"/>
                </a:solidFill>
                <a:effectLst/>
                <a:latin typeface="Roboto" panose="02000000000000000000" pitchFamily="2" charset="0"/>
              </a:rPr>
              <a:t>3</a:t>
            </a:r>
            <a:r>
              <a:rPr lang="en-US" b="0" i="0" dirty="0">
                <a:solidFill>
                  <a:srgbClr val="333333"/>
                </a:solidFill>
                <a:effectLst/>
                <a:latin typeface="Roboto" panose="02000000000000000000" pitchFamily="2" charset="0"/>
              </a:rPr>
              <a:t> (g)</a:t>
            </a:r>
          </a:p>
          <a:p>
            <a:pPr algn="l">
              <a:buFont typeface="Arial" panose="020B0604020202020204" pitchFamily="34" charset="0"/>
              <a:buChar char="•"/>
            </a:pPr>
            <a:r>
              <a:rPr lang="en-US" b="0" i="0" dirty="0">
                <a:solidFill>
                  <a:srgbClr val="333333"/>
                </a:solidFill>
                <a:effectLst/>
                <a:latin typeface="Roboto" panose="02000000000000000000" pitchFamily="2" charset="0"/>
              </a:rPr>
              <a:t>2FeCl</a:t>
            </a:r>
            <a:r>
              <a:rPr lang="en-US" b="0" i="0" baseline="-25000" dirty="0">
                <a:solidFill>
                  <a:srgbClr val="333333"/>
                </a:solidFill>
                <a:effectLst/>
                <a:latin typeface="Roboto" panose="02000000000000000000" pitchFamily="2" charset="0"/>
              </a:rPr>
              <a:t>3</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aq</a:t>
            </a:r>
            <a:r>
              <a:rPr lang="en-US" b="0" i="0" dirty="0">
                <a:solidFill>
                  <a:srgbClr val="333333"/>
                </a:solidFill>
                <a:effectLst/>
                <a:latin typeface="Roboto" panose="02000000000000000000" pitchFamily="2" charset="0"/>
              </a:rPr>
              <a:t>) + H</a:t>
            </a:r>
            <a:r>
              <a:rPr lang="en-US" b="0" i="0" baseline="-25000" dirty="0">
                <a:solidFill>
                  <a:srgbClr val="333333"/>
                </a:solidFill>
                <a:effectLst/>
                <a:latin typeface="Roboto" panose="02000000000000000000" pitchFamily="2" charset="0"/>
              </a:rPr>
              <a:t>2</a:t>
            </a:r>
            <a:r>
              <a:rPr lang="en-US" b="0" i="0" dirty="0">
                <a:solidFill>
                  <a:srgbClr val="333333"/>
                </a:solidFill>
                <a:effectLst/>
                <a:latin typeface="Roboto" panose="02000000000000000000" pitchFamily="2" charset="0"/>
              </a:rPr>
              <a:t> (g) → 2FeCl</a:t>
            </a:r>
            <a:r>
              <a:rPr lang="en-US" b="0" i="0" baseline="-25000" dirty="0">
                <a:solidFill>
                  <a:srgbClr val="333333"/>
                </a:solidFill>
                <a:effectLst/>
                <a:latin typeface="Roboto" panose="02000000000000000000" pitchFamily="2" charset="0"/>
              </a:rPr>
              <a:t>2</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aq</a:t>
            </a:r>
            <a:r>
              <a:rPr lang="en-US" b="0" i="0" dirty="0">
                <a:solidFill>
                  <a:srgbClr val="333333"/>
                </a:solidFill>
                <a:effectLst/>
                <a:latin typeface="Roboto" panose="02000000000000000000" pitchFamily="2" charset="0"/>
              </a:rPr>
              <a:t>) + 2HCl (</a:t>
            </a:r>
            <a:r>
              <a:rPr lang="en-US" b="0" i="0" dirty="0" err="1">
                <a:solidFill>
                  <a:srgbClr val="333333"/>
                </a:solidFill>
                <a:effectLst/>
                <a:latin typeface="Roboto" panose="02000000000000000000" pitchFamily="2" charset="0"/>
              </a:rPr>
              <a:t>aq</a:t>
            </a:r>
            <a:r>
              <a:rPr lang="en-US" b="0" i="0" dirty="0">
                <a:solidFill>
                  <a:srgbClr val="333333"/>
                </a:solidFill>
                <a:effectLst/>
                <a:latin typeface="Roboto" panose="02000000000000000000" pitchFamily="2" charset="0"/>
              </a:rPr>
              <a:t>)</a:t>
            </a:r>
          </a:p>
          <a:p>
            <a:pPr marL="0" indent="0">
              <a:buNone/>
            </a:pPr>
            <a:endParaRPr lang="en-US" b="0" i="0" dirty="0">
              <a:solidFill>
                <a:srgbClr val="813588"/>
              </a:solidFill>
              <a:effectLst/>
              <a:latin typeface="Roboto" panose="02000000000000000000" pitchFamily="2" charset="0"/>
            </a:endParaRPr>
          </a:p>
        </p:txBody>
      </p:sp>
    </p:spTree>
    <p:extLst>
      <p:ext uri="{BB962C8B-B14F-4D97-AF65-F5344CB8AC3E}">
        <p14:creationId xmlns:p14="http://schemas.microsoft.com/office/powerpoint/2010/main" val="2643325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454A-9F0A-41CF-9338-9BB80AA0B8FC}"/>
              </a:ext>
            </a:extLst>
          </p:cNvPr>
          <p:cNvSpPr>
            <a:spLocks noGrp="1"/>
          </p:cNvSpPr>
          <p:nvPr>
            <p:ph type="title"/>
          </p:nvPr>
        </p:nvSpPr>
        <p:spPr>
          <a:xfrm>
            <a:off x="1484310" y="685800"/>
            <a:ext cx="10018713" cy="1752599"/>
          </a:xfrm>
        </p:spPr>
        <p:txBody>
          <a:bodyPr/>
          <a:lstStyle/>
          <a:p>
            <a:r>
              <a:rPr lang="en-US" dirty="0">
                <a:solidFill>
                  <a:schemeClr val="accent1">
                    <a:lumMod val="75000"/>
                  </a:schemeClr>
                </a:solidFill>
                <a:effectLst>
                  <a:outerShdw blurRad="38100" dist="38100" dir="2700000" algn="tl">
                    <a:srgbClr val="000000">
                      <a:alpha val="43137"/>
                    </a:srgbClr>
                  </a:outerShdw>
                </a:effectLst>
              </a:rPr>
              <a:t>Oxidation-Reduction  Reaction Example</a:t>
            </a:r>
            <a:endParaRPr lang="en-IN" dirty="0">
              <a:solidFill>
                <a:schemeClr val="accent1">
                  <a:lumMod val="75000"/>
                </a:schemeClr>
              </a:solidFill>
              <a:effectLst>
                <a:outerShdw blurRad="38100" dist="38100" dir="2700000" algn="tl">
                  <a:srgbClr val="000000">
                    <a:alpha val="43137"/>
                  </a:srgbClr>
                </a:outerShdw>
              </a:effectLst>
            </a:endParaRPr>
          </a:p>
        </p:txBody>
      </p:sp>
      <p:sp>
        <p:nvSpPr>
          <p:cNvPr id="11" name="Content Placeholder 10">
            <a:extLst>
              <a:ext uri="{FF2B5EF4-FFF2-40B4-BE49-F238E27FC236}">
                <a16:creationId xmlns:a16="http://schemas.microsoft.com/office/drawing/2014/main" id="{D6CB905F-AF9E-4509-ABAB-7F71069471CF}"/>
              </a:ext>
            </a:extLst>
          </p:cNvPr>
          <p:cNvSpPr>
            <a:spLocks noGrp="1"/>
          </p:cNvSpPr>
          <p:nvPr>
            <p:ph sz="half" idx="2"/>
          </p:nvPr>
        </p:nvSpPr>
        <p:spPr/>
        <p:txBody>
          <a:bodyPr/>
          <a:lstStyle/>
          <a:p>
            <a:endParaRPr lang="en-IN" dirty="0"/>
          </a:p>
        </p:txBody>
      </p:sp>
      <p:pic>
        <p:nvPicPr>
          <p:cNvPr id="7172" name="Picture 4" descr="Redox reaction image 2">
            <a:extLst>
              <a:ext uri="{FF2B5EF4-FFF2-40B4-BE49-F238E27FC236}">
                <a16:creationId xmlns:a16="http://schemas.microsoft.com/office/drawing/2014/main" id="{AD5CE3FD-D48C-4CB7-8FA3-CBAB74AA82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2" t="14489" r="5890" b="9501"/>
          <a:stretch/>
        </p:blipFill>
        <p:spPr bwMode="auto">
          <a:xfrm>
            <a:off x="1245705" y="2160104"/>
            <a:ext cx="10561982" cy="4280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954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8D9F-DDD2-4E70-A3FC-C3D1131D7BF2}"/>
              </a:ext>
            </a:extLst>
          </p:cNvPr>
          <p:cNvSpPr>
            <a:spLocks noGrp="1"/>
          </p:cNvSpPr>
          <p:nvPr>
            <p:ph type="title"/>
          </p:nvPr>
        </p:nvSpPr>
        <p:spPr>
          <a:xfrm>
            <a:off x="1484311" y="685801"/>
            <a:ext cx="10018713" cy="1447800"/>
          </a:xfrm>
        </p:spPr>
        <p:txBody>
          <a:bodyPr/>
          <a:lstStyle/>
          <a:p>
            <a:r>
              <a:rPr lang="en-US" dirty="0">
                <a:solidFill>
                  <a:schemeClr val="accent1">
                    <a:lumMod val="75000"/>
                  </a:schemeClr>
                </a:solidFill>
                <a:effectLst>
                  <a:outerShdw blurRad="38100" dist="38100" dir="2700000" algn="tl">
                    <a:srgbClr val="000000">
                      <a:alpha val="43137"/>
                    </a:srgbClr>
                  </a:outerShdw>
                </a:effectLst>
              </a:rPr>
              <a:t>Properties of redox reaction</a:t>
            </a:r>
            <a:endParaRPr lang="en-IN"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B02B489-64B2-4B13-BC45-AEC5F91A5485}"/>
              </a:ext>
            </a:extLst>
          </p:cNvPr>
          <p:cNvSpPr>
            <a:spLocks noGrp="1"/>
          </p:cNvSpPr>
          <p:nvPr>
            <p:ph idx="1"/>
          </p:nvPr>
        </p:nvSpPr>
        <p:spPr>
          <a:xfrm>
            <a:off x="1351789" y="2133601"/>
            <a:ext cx="10018713" cy="4943060"/>
          </a:xfrm>
        </p:spPr>
        <p:txBody>
          <a:bodyPr>
            <a:normAutofit/>
          </a:bodyPr>
          <a:lstStyle/>
          <a:p>
            <a:pPr algn="l"/>
            <a:r>
              <a:rPr lang="en-US" b="0" i="0" dirty="0">
                <a:solidFill>
                  <a:srgbClr val="000000"/>
                </a:solidFill>
                <a:effectLst/>
                <a:latin typeface="Tahoma" panose="020B0604030504040204" pitchFamily="34" charset="0"/>
              </a:rPr>
              <a:t>An oxidation-reduction (redox) reaction is a type of chemical reaction that involves a transfer of electrons between two species.</a:t>
            </a:r>
          </a:p>
          <a:p>
            <a:pPr algn="l"/>
            <a:r>
              <a:rPr lang="en-US" b="0" i="0" dirty="0">
                <a:solidFill>
                  <a:srgbClr val="000000"/>
                </a:solidFill>
                <a:effectLst/>
                <a:latin typeface="Tahoma" panose="020B0604030504040204" pitchFamily="34" charset="0"/>
              </a:rPr>
              <a:t> An oxidation-reduction reaction is any chemical reaction in which the oxidation number of a molecule, atom, or ion changes by gaining or losing an electron. </a:t>
            </a:r>
          </a:p>
          <a:p>
            <a:pPr algn="l"/>
            <a:r>
              <a:rPr lang="en-US" b="0" i="0" dirty="0">
                <a:solidFill>
                  <a:srgbClr val="000000"/>
                </a:solidFill>
                <a:effectLst/>
                <a:latin typeface="Tahoma" panose="020B0604030504040204" pitchFamily="34" charset="0"/>
              </a:rPr>
              <a:t>Redox reactions are common and vital to some of the basic functions of life, including photosynthesis, respiration, combustion, and corrosion or rusting.</a:t>
            </a:r>
          </a:p>
          <a:p>
            <a:br>
              <a:rPr lang="en-US" b="0" i="0" dirty="0">
                <a:solidFill>
                  <a:srgbClr val="000000"/>
                </a:solidFill>
                <a:effectLst/>
                <a:latin typeface="Tahoma" panose="020B0604030504040204" pitchFamily="34" charset="0"/>
              </a:rPr>
            </a:br>
            <a:endParaRPr lang="en-IN" dirty="0"/>
          </a:p>
        </p:txBody>
      </p:sp>
    </p:spTree>
    <p:extLst>
      <p:ext uri="{BB962C8B-B14F-4D97-AF65-F5344CB8AC3E}">
        <p14:creationId xmlns:p14="http://schemas.microsoft.com/office/powerpoint/2010/main" val="54042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7C0EA-17D8-4B49-885B-AF7829D31C27}"/>
              </a:ext>
            </a:extLst>
          </p:cNvPr>
          <p:cNvSpPr>
            <a:spLocks noGrp="1"/>
          </p:cNvSpPr>
          <p:nvPr>
            <p:ph type="title"/>
          </p:nvPr>
        </p:nvSpPr>
        <p:spPr/>
        <p:txBody>
          <a:bodyPr/>
          <a:lstStyle/>
          <a:p>
            <a:pPr marL="571500" indent="-571500">
              <a:buFont typeface="Arial" panose="020B0604020202020204" pitchFamily="34" charset="0"/>
              <a:buChar char="•"/>
            </a:pPr>
            <a:r>
              <a:rPr lang="en-US" b="1" dirty="0">
                <a:solidFill>
                  <a:schemeClr val="accent1">
                    <a:lumMod val="75000"/>
                  </a:schemeClr>
                </a:solidFill>
                <a:effectLst>
                  <a:outerShdw blurRad="38100" dist="38100" dir="2700000" algn="tl">
                    <a:srgbClr val="000000">
                      <a:alpha val="43137"/>
                    </a:srgbClr>
                  </a:outerShdw>
                </a:effectLst>
              </a:rPr>
              <a:t>  Substitution reaction</a:t>
            </a:r>
            <a:endParaRPr lang="en-IN" b="1"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7A0726D-FB23-40D2-9362-8230B20CFCC9}"/>
              </a:ext>
            </a:extLst>
          </p:cNvPr>
          <p:cNvSpPr>
            <a:spLocks noGrp="1"/>
          </p:cNvSpPr>
          <p:nvPr>
            <p:ph idx="1"/>
          </p:nvPr>
        </p:nvSpPr>
        <p:spPr>
          <a:xfrm>
            <a:off x="838200" y="1825625"/>
            <a:ext cx="10515600" cy="4667250"/>
          </a:xfrm>
        </p:spPr>
        <p:txBody>
          <a:bodyPr/>
          <a:lstStyle/>
          <a:p>
            <a:r>
              <a:rPr lang="en-US" b="0" i="0" dirty="0">
                <a:solidFill>
                  <a:srgbClr val="202122"/>
                </a:solidFill>
                <a:effectLst/>
                <a:latin typeface="Arial" panose="020B0604020202020204" pitchFamily="34" charset="0"/>
              </a:rPr>
              <a:t> A </a:t>
            </a:r>
            <a:r>
              <a:rPr lang="en-US" b="1" i="0" dirty="0">
                <a:solidFill>
                  <a:srgbClr val="202122"/>
                </a:solidFill>
                <a:effectLst/>
                <a:latin typeface="Arial" panose="020B0604020202020204" pitchFamily="34" charset="0"/>
              </a:rPr>
              <a:t>substitution reaction</a:t>
            </a:r>
            <a:r>
              <a:rPr lang="en-US" b="0" i="0" dirty="0">
                <a:solidFill>
                  <a:srgbClr val="202122"/>
                </a:solidFill>
                <a:effectLst/>
                <a:latin typeface="Arial" panose="020B0604020202020204" pitchFamily="34" charset="0"/>
              </a:rPr>
              <a:t> (also known as </a:t>
            </a:r>
            <a:r>
              <a:rPr lang="en-US" b="1" i="0" dirty="0">
                <a:solidFill>
                  <a:srgbClr val="202122"/>
                </a:solidFill>
                <a:effectLst/>
                <a:latin typeface="Arial" panose="020B0604020202020204" pitchFamily="34" charset="0"/>
              </a:rPr>
              <a:t>single displacement  reaction</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single substitution reaction)</a:t>
            </a:r>
            <a:r>
              <a:rPr lang="en-US" b="0" i="0" dirty="0">
                <a:solidFill>
                  <a:srgbClr val="202122"/>
                </a:solidFill>
                <a:effectLst/>
                <a:latin typeface="Arial" panose="020B0604020202020204" pitchFamily="34" charset="0"/>
              </a:rPr>
              <a:t> is a chemical reaction during which one </a:t>
            </a:r>
            <a:r>
              <a:rPr lang="en-US" dirty="0">
                <a:solidFill>
                  <a:srgbClr val="0645AD"/>
                </a:solidFill>
                <a:latin typeface="Arial" panose="020B0604020202020204" pitchFamily="34" charset="0"/>
              </a:rPr>
              <a:t> </a:t>
            </a:r>
            <a:r>
              <a:rPr lang="en-US" dirty="0">
                <a:latin typeface="Arial" panose="020B0604020202020204" pitchFamily="34" charset="0"/>
              </a:rPr>
              <a:t>functional </a:t>
            </a:r>
            <a:r>
              <a:rPr lang="en-US" b="0" i="0" u="none" strike="noStrike" dirty="0">
                <a:effectLst/>
                <a:latin typeface="Arial" panose="020B0604020202020204" pitchFamily="34" charset="0"/>
              </a:rPr>
              <a:t>group</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in a chemical</a:t>
            </a:r>
            <a:r>
              <a:rPr lang="en-US" b="0" i="0" u="none" strike="noStrike" dirty="0">
                <a:solidFill>
                  <a:srgbClr val="0645AD"/>
                </a:solidFill>
                <a:effectLst/>
                <a:latin typeface="Arial" panose="020B0604020202020204" pitchFamily="34" charset="0"/>
                <a:hlinkClick r:id="rId2" tooltip="Chemical compound"/>
              </a:rPr>
              <a:t> </a:t>
            </a:r>
            <a:r>
              <a:rPr lang="en-US" b="0" i="0" u="none" strike="noStrike" dirty="0">
                <a:effectLst/>
                <a:latin typeface="Arial" panose="020B0604020202020204" pitchFamily="34" charset="0"/>
              </a:rPr>
              <a:t>compound</a:t>
            </a:r>
            <a:r>
              <a:rPr lang="en-US" b="0" i="0" dirty="0">
                <a:solidFill>
                  <a:srgbClr val="202122"/>
                </a:solidFill>
                <a:effectLst/>
                <a:latin typeface="Arial" panose="020B0604020202020204" pitchFamily="34" charset="0"/>
              </a:rPr>
              <a:t> is replaced by another functional group.</a:t>
            </a:r>
            <a:r>
              <a:rPr lang="en-US" b="0" i="0" baseline="30000" dirty="0">
                <a:solidFill>
                  <a:srgbClr val="0645AD"/>
                </a:solidFill>
                <a:effectLst/>
                <a:latin typeface="Arial" panose="020B0604020202020204" pitchFamily="34" charset="0"/>
              </a:rPr>
              <a:t> </a:t>
            </a:r>
          </a:p>
          <a:p>
            <a:r>
              <a:rPr lang="en-US" b="0" i="0" dirty="0">
                <a:solidFill>
                  <a:srgbClr val="202122"/>
                </a:solidFill>
                <a:effectLst/>
                <a:latin typeface="Arial" panose="020B0604020202020204" pitchFamily="34" charset="0"/>
              </a:rPr>
              <a:t>Substitution reactions are of prime importance in organic chemistry. </a:t>
            </a:r>
            <a:endParaRPr lang="en-IN" dirty="0"/>
          </a:p>
        </p:txBody>
      </p:sp>
    </p:spTree>
    <p:extLst>
      <p:ext uri="{BB962C8B-B14F-4D97-AF65-F5344CB8AC3E}">
        <p14:creationId xmlns:p14="http://schemas.microsoft.com/office/powerpoint/2010/main" val="12621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9AC2-CBF1-49AF-A54F-FCCE725BB3D4}"/>
              </a:ext>
            </a:extLst>
          </p:cNvPr>
          <p:cNvSpPr>
            <a:spLocks noGrp="1"/>
          </p:cNvSpPr>
          <p:nvPr>
            <p:ph type="title"/>
          </p:nvPr>
        </p:nvSpPr>
        <p:spPr>
          <a:xfrm>
            <a:off x="1775791" y="198783"/>
            <a:ext cx="9727232" cy="1179443"/>
          </a:xfrm>
        </p:spPr>
        <p:txBody>
          <a:bodyPr>
            <a:normAutofit fontScale="90000"/>
          </a:bodyPr>
          <a:lstStyle/>
          <a:p>
            <a:r>
              <a:rPr lang="en-IN" b="1" dirty="0">
                <a:solidFill>
                  <a:srgbClr val="0372A6"/>
                </a:solidFill>
                <a:effectLst>
                  <a:outerShdw blurRad="38100" dist="38100" dir="2700000" algn="tl">
                    <a:srgbClr val="000000">
                      <a:alpha val="43137"/>
                    </a:srgbClr>
                  </a:outerShdw>
                </a:effectLst>
                <a:latin typeface="Tahoma" panose="020B0604030504040204" pitchFamily="34" charset="0"/>
              </a:rPr>
              <a:t>Oxidizing-Reducing agent</a:t>
            </a:r>
            <a:br>
              <a:rPr lang="en-IN" b="1" i="0" dirty="0">
                <a:solidFill>
                  <a:srgbClr val="0372A6"/>
                </a:solidFill>
                <a:effectLst/>
                <a:latin typeface="Tahoma" panose="020B0604030504040204" pitchFamily="34" charset="0"/>
              </a:rPr>
            </a:br>
            <a:endParaRPr lang="en-IN" dirty="0"/>
          </a:p>
        </p:txBody>
      </p:sp>
      <p:sp>
        <p:nvSpPr>
          <p:cNvPr id="4" name="Content Placeholder 3">
            <a:extLst>
              <a:ext uri="{FF2B5EF4-FFF2-40B4-BE49-F238E27FC236}">
                <a16:creationId xmlns:a16="http://schemas.microsoft.com/office/drawing/2014/main" id="{D6BC7FFD-5D0D-4012-A14B-47D5760A6586}"/>
              </a:ext>
            </a:extLst>
          </p:cNvPr>
          <p:cNvSpPr>
            <a:spLocks noGrp="1"/>
          </p:cNvSpPr>
          <p:nvPr>
            <p:ph sz="half" idx="2"/>
          </p:nvPr>
        </p:nvSpPr>
        <p:spPr>
          <a:xfrm>
            <a:off x="1484311" y="1113183"/>
            <a:ext cx="10469150" cy="5546034"/>
          </a:xfrm>
        </p:spPr>
        <p:txBody>
          <a:bodyPr>
            <a:normAutofit fontScale="92500" lnSpcReduction="10000"/>
          </a:bodyPr>
          <a:lstStyle/>
          <a:p>
            <a:pPr algn="l"/>
            <a:r>
              <a:rPr lang="en-US" sz="2400" b="0" i="0" dirty="0">
                <a:solidFill>
                  <a:srgbClr val="000000"/>
                </a:solidFill>
                <a:effectLst/>
                <a:latin typeface="Tahoma" panose="020B0604030504040204" pitchFamily="34" charset="0"/>
              </a:rPr>
              <a:t>Redox reactions are comprised of two parts, a reduced half and an oxidized half, that </a:t>
            </a:r>
            <a:r>
              <a:rPr lang="en-US" sz="2400" b="0" i="1" dirty="0">
                <a:solidFill>
                  <a:srgbClr val="000000"/>
                </a:solidFill>
                <a:effectLst/>
                <a:latin typeface="Tahoma" panose="020B0604030504040204" pitchFamily="34" charset="0"/>
              </a:rPr>
              <a:t>always</a:t>
            </a:r>
            <a:r>
              <a:rPr lang="en-US" sz="2400" b="0" i="0" dirty="0">
                <a:solidFill>
                  <a:srgbClr val="000000"/>
                </a:solidFill>
                <a:effectLst/>
                <a:latin typeface="Tahoma" panose="020B0604030504040204" pitchFamily="34" charset="0"/>
              </a:rPr>
              <a:t> occur together. The reduced half gains electrons and the oxidation number decreases, while the oxidized half loses electrons and the oxidation number increases. </a:t>
            </a:r>
          </a:p>
          <a:p>
            <a:pPr algn="l"/>
            <a:r>
              <a:rPr lang="en-US" sz="2400" b="0" i="0" dirty="0">
                <a:solidFill>
                  <a:srgbClr val="000000"/>
                </a:solidFill>
                <a:effectLst/>
                <a:latin typeface="Tahoma" panose="020B0604030504040204" pitchFamily="34" charset="0"/>
              </a:rPr>
              <a:t>There is no net change in the number of electrons in a redox reaction</a:t>
            </a:r>
          </a:p>
          <a:p>
            <a:pPr algn="l"/>
            <a:r>
              <a:rPr lang="en-US" sz="2400" b="0" i="0" dirty="0">
                <a:solidFill>
                  <a:srgbClr val="000000"/>
                </a:solidFill>
                <a:effectLst/>
                <a:latin typeface="Tahoma" panose="020B0604030504040204" pitchFamily="34" charset="0"/>
              </a:rPr>
              <a:t>The two species that exchange electrons in a redox reaction are given special names:-</a:t>
            </a:r>
          </a:p>
          <a:p>
            <a:pPr algn="l">
              <a:buFont typeface="+mj-lt"/>
              <a:buAutoNum type="arabicPeriod"/>
            </a:pPr>
            <a:r>
              <a:rPr lang="en-US" sz="2400" b="0" i="0" dirty="0">
                <a:solidFill>
                  <a:srgbClr val="000000"/>
                </a:solidFill>
                <a:effectLst/>
                <a:latin typeface="Tahoma" panose="020B0604030504040204" pitchFamily="34" charset="0"/>
              </a:rPr>
              <a:t>The ion or molecule that accepts electrons is called the </a:t>
            </a:r>
            <a:r>
              <a:rPr lang="en-US" sz="2400" b="1" i="0" dirty="0">
                <a:solidFill>
                  <a:srgbClr val="000000"/>
                </a:solidFill>
                <a:effectLst/>
                <a:latin typeface="Tahoma" panose="020B0604030504040204" pitchFamily="34" charset="0"/>
              </a:rPr>
              <a:t>oxidizing agent -</a:t>
            </a:r>
            <a:r>
              <a:rPr lang="en-US" sz="2400" b="0" i="0" dirty="0">
                <a:solidFill>
                  <a:srgbClr val="000000"/>
                </a:solidFill>
                <a:effectLst/>
                <a:latin typeface="Tahoma" panose="020B0604030504040204" pitchFamily="34" charset="0"/>
              </a:rPr>
              <a:t> by    accepting electrons it oxidizes other species.</a:t>
            </a:r>
          </a:p>
          <a:p>
            <a:pPr algn="l">
              <a:buFont typeface="+mj-lt"/>
              <a:buAutoNum type="arabicPeriod"/>
            </a:pPr>
            <a:r>
              <a:rPr lang="en-US" sz="2400" b="0" i="0" dirty="0">
                <a:solidFill>
                  <a:srgbClr val="000000"/>
                </a:solidFill>
                <a:effectLst/>
                <a:latin typeface="Tahoma" panose="020B0604030504040204" pitchFamily="34" charset="0"/>
              </a:rPr>
              <a:t>The ion or molecule that donates electrons is called the </a:t>
            </a:r>
            <a:r>
              <a:rPr lang="en-US" sz="2400" b="1" i="0" dirty="0">
                <a:solidFill>
                  <a:srgbClr val="000000"/>
                </a:solidFill>
                <a:effectLst/>
                <a:latin typeface="Tahoma" panose="020B0604030504040204" pitchFamily="34" charset="0"/>
              </a:rPr>
              <a:t>reducing agent -</a:t>
            </a:r>
            <a:r>
              <a:rPr lang="en-US" sz="2400" b="0" i="0" dirty="0">
                <a:solidFill>
                  <a:srgbClr val="000000"/>
                </a:solidFill>
                <a:effectLst/>
                <a:latin typeface="Tahoma" panose="020B0604030504040204" pitchFamily="34" charset="0"/>
              </a:rPr>
              <a:t> by giving electrons it reduces the other species.</a:t>
            </a:r>
          </a:p>
          <a:p>
            <a:pPr algn="l"/>
            <a:r>
              <a:rPr lang="en-US" sz="2400" b="0" i="0" dirty="0">
                <a:solidFill>
                  <a:srgbClr val="000000"/>
                </a:solidFill>
                <a:effectLst/>
                <a:latin typeface="Tahoma" panose="020B0604030504040204" pitchFamily="34" charset="0"/>
              </a:rPr>
              <a:t>Hence, what is oxidized is the reducing agent and what is reduced is the oxidizing agent. (Note: the oxidizing and reducing agents can be the same element or compound, as in disproportionation reactions discussed below).</a:t>
            </a:r>
          </a:p>
          <a:p>
            <a:endParaRPr lang="en-IN" dirty="0"/>
          </a:p>
        </p:txBody>
      </p:sp>
    </p:spTree>
    <p:extLst>
      <p:ext uri="{BB962C8B-B14F-4D97-AF65-F5344CB8AC3E}">
        <p14:creationId xmlns:p14="http://schemas.microsoft.com/office/powerpoint/2010/main" val="2649578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3DBB-730E-4332-947A-DF5E02ECE9E3}"/>
              </a:ext>
            </a:extLst>
          </p:cNvPr>
          <p:cNvSpPr>
            <a:spLocks noGrp="1"/>
          </p:cNvSpPr>
          <p:nvPr>
            <p:ph type="ctrTitle"/>
          </p:nvPr>
        </p:nvSpPr>
        <p:spPr>
          <a:xfrm>
            <a:off x="1302327" y="348528"/>
            <a:ext cx="10252364" cy="3080472"/>
          </a:xfrm>
        </p:spPr>
        <p:txBody>
          <a:bodyPr>
            <a:normAutofit/>
          </a:bodyPr>
          <a:lstStyle/>
          <a:p>
            <a:r>
              <a:rPr lang="en-US" sz="3100" b="0" i="0" dirty="0">
                <a:solidFill>
                  <a:srgbClr val="202124"/>
                </a:solidFill>
                <a:effectLst/>
                <a:latin typeface="arial" panose="020B0604020202020204" pitchFamily="34" charset="0"/>
              </a:rPr>
              <a:t>.</a:t>
            </a:r>
            <a:endParaRPr lang="en-IN" sz="3100" dirty="0"/>
          </a:p>
        </p:txBody>
      </p:sp>
      <p:sp>
        <p:nvSpPr>
          <p:cNvPr id="3" name="Subtitle 2">
            <a:extLst>
              <a:ext uri="{FF2B5EF4-FFF2-40B4-BE49-F238E27FC236}">
                <a16:creationId xmlns:a16="http://schemas.microsoft.com/office/drawing/2014/main" id="{FB063C9B-0035-4B1A-A51E-4FBCD633CC76}"/>
              </a:ext>
            </a:extLst>
          </p:cNvPr>
          <p:cNvSpPr>
            <a:spLocks noGrp="1"/>
          </p:cNvSpPr>
          <p:nvPr>
            <p:ph type="subTitle" idx="1"/>
          </p:nvPr>
        </p:nvSpPr>
        <p:spPr>
          <a:xfrm>
            <a:off x="3616037" y="1468438"/>
            <a:ext cx="6456218" cy="2618654"/>
          </a:xfrm>
        </p:spPr>
        <p:txBody>
          <a:bodyPr>
            <a:normAutofit lnSpcReduction="10000"/>
          </a:bodyPr>
          <a:lstStyle/>
          <a:p>
            <a:pPr algn="l"/>
            <a:br>
              <a:rPr lang="en-US" b="1" i="0" dirty="0">
                <a:solidFill>
                  <a:srgbClr val="202124"/>
                </a:solidFill>
                <a:effectLst/>
                <a:latin typeface="Google Sans"/>
              </a:rPr>
            </a:br>
            <a:r>
              <a:rPr lang="en-US" b="1" i="0" dirty="0">
                <a:solidFill>
                  <a:srgbClr val="202124"/>
                </a:solidFill>
                <a:effectLst/>
                <a:latin typeface="Google Sans"/>
              </a:rPr>
              <a:t>Four factors affect the rate of the reaction:</a:t>
            </a:r>
            <a:endParaRPr lang="en-US" b="0" i="0" dirty="0">
              <a:solidFill>
                <a:srgbClr val="202124"/>
              </a:solidFill>
              <a:effectLst/>
              <a:latin typeface="Google Sans"/>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Substrate.</a:t>
            </a:r>
          </a:p>
          <a:p>
            <a:pPr algn="l">
              <a:buFont typeface="Arial" panose="020B0604020202020204" pitchFamily="34" charset="0"/>
              <a:buChar char="•"/>
            </a:pPr>
            <a:r>
              <a:rPr lang="en-US" b="0" i="0" dirty="0">
                <a:solidFill>
                  <a:srgbClr val="202124"/>
                </a:solidFill>
                <a:effectLst/>
                <a:latin typeface="arial" panose="020B0604020202020204" pitchFamily="34" charset="0"/>
              </a:rPr>
              <a:t>Nucleophile.</a:t>
            </a:r>
          </a:p>
          <a:p>
            <a:pPr algn="l">
              <a:buFont typeface="Arial" panose="020B0604020202020204" pitchFamily="34" charset="0"/>
              <a:buChar char="•"/>
            </a:pPr>
            <a:r>
              <a:rPr lang="en-US" b="0" i="0" dirty="0">
                <a:solidFill>
                  <a:srgbClr val="202124"/>
                </a:solidFill>
                <a:effectLst/>
                <a:latin typeface="arial" panose="020B0604020202020204" pitchFamily="34" charset="0"/>
              </a:rPr>
              <a:t>Solvent.</a:t>
            </a:r>
          </a:p>
          <a:p>
            <a:pPr algn="l">
              <a:buFont typeface="Arial" panose="020B0604020202020204" pitchFamily="34" charset="0"/>
              <a:buChar char="•"/>
            </a:pPr>
            <a:r>
              <a:rPr lang="en-US" b="0" i="0" dirty="0">
                <a:solidFill>
                  <a:srgbClr val="202124"/>
                </a:solidFill>
                <a:effectLst/>
                <a:latin typeface="arial" panose="020B0604020202020204" pitchFamily="34" charset="0"/>
              </a:rPr>
              <a:t>Leaving group.</a:t>
            </a:r>
          </a:p>
          <a:p>
            <a:endParaRPr lang="en-IN" dirty="0"/>
          </a:p>
        </p:txBody>
      </p:sp>
    </p:spTree>
    <p:extLst>
      <p:ext uri="{BB962C8B-B14F-4D97-AF65-F5344CB8AC3E}">
        <p14:creationId xmlns:p14="http://schemas.microsoft.com/office/powerpoint/2010/main" val="272011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7BF1-6A92-4C11-8DD9-C9A493560421}"/>
              </a:ext>
            </a:extLst>
          </p:cNvPr>
          <p:cNvSpPr>
            <a:spLocks noGrp="1"/>
          </p:cNvSpPr>
          <p:nvPr>
            <p:ph type="title"/>
          </p:nvPr>
        </p:nvSpPr>
        <p:spPr>
          <a:xfrm>
            <a:off x="1484311" y="1856509"/>
            <a:ext cx="10018713" cy="581890"/>
          </a:xfrm>
        </p:spPr>
        <p:txBody>
          <a:bodyPr>
            <a:normAutofit fontScale="90000"/>
          </a:bodyPr>
          <a:lstStyle/>
          <a:p>
            <a:br>
              <a:rPr lang="en-US" b="1" i="0" dirty="0">
                <a:solidFill>
                  <a:srgbClr val="202124"/>
                </a:solidFill>
                <a:effectLst/>
                <a:latin typeface="arial" panose="020B0604020202020204" pitchFamily="34" charset="0"/>
              </a:rPr>
            </a:br>
            <a:r>
              <a:rPr lang="en-US" sz="4000" b="1" i="0" dirty="0">
                <a:solidFill>
                  <a:srgbClr val="202124"/>
                </a:solidFill>
                <a:effectLst/>
                <a:latin typeface="arial" panose="020B0604020202020204" pitchFamily="34" charset="0"/>
              </a:rPr>
              <a:t>Polar protic solvents</a:t>
            </a:r>
            <a:r>
              <a:rPr lang="en-US" sz="4000" b="0" i="0" dirty="0">
                <a:solidFill>
                  <a:srgbClr val="202124"/>
                </a:solidFill>
                <a:effectLst/>
                <a:latin typeface="arial" panose="020B0604020202020204" pitchFamily="34" charset="0"/>
              </a:rPr>
              <a:t> actually speed up the rate of the unimolecular substitution reaction because the large dipole moment of the solvent helps to stabilize the transition state. The highly positive and highly negative parts interact with the substrate to lower the energy of the transition state</a:t>
            </a:r>
            <a:endParaRPr lang="en-IN" dirty="0"/>
          </a:p>
        </p:txBody>
      </p:sp>
      <p:sp>
        <p:nvSpPr>
          <p:cNvPr id="4" name="Content Placeholder 3">
            <a:extLst>
              <a:ext uri="{FF2B5EF4-FFF2-40B4-BE49-F238E27FC236}">
                <a16:creationId xmlns:a16="http://schemas.microsoft.com/office/drawing/2014/main" id="{2CFF8A49-E41D-4A71-920C-C2AF9B87962E}"/>
              </a:ext>
            </a:extLst>
          </p:cNvPr>
          <p:cNvSpPr txBox="1">
            <a:spLocks noGrp="1"/>
          </p:cNvSpPr>
          <p:nvPr>
            <p:ph idx="1"/>
          </p:nvPr>
        </p:nvSpPr>
        <p:spPr>
          <a:xfrm>
            <a:off x="1858385" y="4094018"/>
            <a:ext cx="10018712" cy="3124200"/>
          </a:xfrm>
          <a:prstGeom prst="rect">
            <a:avLst/>
          </a:prstGeom>
          <a:noFill/>
        </p:spPr>
        <p:txBody>
          <a:bodyPr wrap="square">
            <a:spAutoFit/>
          </a:bodyPr>
          <a:lstStyle/>
          <a:p>
            <a:r>
              <a:rPr lang="en-US" b="0" i="0" dirty="0">
                <a:solidFill>
                  <a:srgbClr val="202124"/>
                </a:solidFill>
                <a:effectLst/>
                <a:latin typeface="arial" panose="020B0604020202020204" pitchFamily="34" charset="0"/>
              </a:rPr>
              <a:t>Polar protic solvents are </a:t>
            </a:r>
            <a:r>
              <a:rPr lang="en-US" b="1" i="0" dirty="0">
                <a:solidFill>
                  <a:srgbClr val="202124"/>
                </a:solidFill>
                <a:effectLst/>
                <a:latin typeface="arial" panose="020B0604020202020204" pitchFamily="34" charset="0"/>
              </a:rPr>
              <a:t>water, ethanol, methanol, ammonia, acetic acid, and others</a:t>
            </a:r>
            <a:r>
              <a:rPr lang="en-US" b="0" i="0" dirty="0">
                <a:solidFill>
                  <a:srgbClr val="202124"/>
                </a:solidFill>
                <a:effectLst/>
                <a:latin typeface="arial" panose="020B0604020202020204" pitchFamily="34" charset="0"/>
              </a:rPr>
              <a:t>. Polar aprotic solvents contain no hydrogen atoms connected directly to an electronegative atom, and they are not capable of hydrogen bonding.</a:t>
            </a:r>
            <a:endParaRPr lang="en-IN" dirty="0"/>
          </a:p>
        </p:txBody>
      </p:sp>
    </p:spTree>
    <p:extLst>
      <p:ext uri="{BB962C8B-B14F-4D97-AF65-F5344CB8AC3E}">
        <p14:creationId xmlns:p14="http://schemas.microsoft.com/office/powerpoint/2010/main" val="316694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33DE4-9E9D-40A1-97FA-05BFD028D886}"/>
              </a:ext>
            </a:extLst>
          </p:cNvPr>
          <p:cNvSpPr>
            <a:spLocks noGrp="1"/>
          </p:cNvSpPr>
          <p:nvPr>
            <p:ph type="title"/>
          </p:nvPr>
        </p:nvSpPr>
        <p:spPr/>
        <p:txBody>
          <a:bodyPr/>
          <a:lstStyle/>
          <a:p>
            <a:r>
              <a:rPr lang="en-US" dirty="0">
                <a:solidFill>
                  <a:schemeClr val="accent1">
                    <a:lumMod val="75000"/>
                  </a:schemeClr>
                </a:solidFill>
              </a:rPr>
              <a:t>Chlorination of methane by chlorine</a:t>
            </a:r>
            <a:endParaRPr lang="en-IN" dirty="0">
              <a:solidFill>
                <a:schemeClr val="accent1">
                  <a:lumMod val="75000"/>
                </a:schemeClr>
              </a:solidFill>
            </a:endParaRPr>
          </a:p>
        </p:txBody>
      </p:sp>
      <p:pic>
        <p:nvPicPr>
          <p:cNvPr id="1026" name="Picture 2" descr="Substitution reaction : chlorination of methane">
            <a:extLst>
              <a:ext uri="{FF2B5EF4-FFF2-40B4-BE49-F238E27FC236}">
                <a16:creationId xmlns:a16="http://schemas.microsoft.com/office/drawing/2014/main" id="{072331B5-AE19-471F-ADF1-79CDA29ED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48" y="2634007"/>
            <a:ext cx="10757452" cy="2676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68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9854-8764-473A-AD86-2DA45198F52F}"/>
              </a:ext>
            </a:extLst>
          </p:cNvPr>
          <p:cNvSpPr>
            <a:spLocks noGrp="1"/>
          </p:cNvSpPr>
          <p:nvPr>
            <p:ph type="title"/>
          </p:nvPr>
        </p:nvSpPr>
        <p:spPr>
          <a:xfrm>
            <a:off x="838200" y="503584"/>
            <a:ext cx="10515600" cy="6149008"/>
          </a:xfrm>
        </p:spPr>
        <p:txBody>
          <a:bodyPr>
            <a:normAutofit fontScale="90000"/>
          </a:bodyPr>
          <a:lstStyle/>
          <a:p>
            <a:r>
              <a:rPr lang="en-US" b="0" i="0" dirty="0">
                <a:solidFill>
                  <a:srgbClr val="202122"/>
                </a:solidFill>
                <a:effectLst/>
                <a:latin typeface="Arial" panose="020B0604020202020204" pitchFamily="34" charset="0"/>
              </a:rPr>
              <a:t>A good example of a substitution reaction is </a:t>
            </a:r>
            <a:r>
              <a:rPr lang="en-US" b="0" i="0" dirty="0">
                <a:effectLst/>
                <a:latin typeface="Arial" panose="020B0604020202020204" pitchFamily="34" charset="0"/>
              </a:rPr>
              <a:t>halogenation</a:t>
            </a:r>
            <a:r>
              <a:rPr lang="en-US" b="0" i="0" dirty="0">
                <a:solidFill>
                  <a:srgbClr val="202122"/>
                </a:solidFill>
                <a:effectLst/>
                <a:latin typeface="Arial" panose="020B0604020202020204" pitchFamily="34" charset="0"/>
              </a:rPr>
              <a:t>. When </a:t>
            </a:r>
            <a:r>
              <a:rPr lang="en-US" b="0" i="0" u="none" strike="noStrike" dirty="0">
                <a:effectLst/>
                <a:latin typeface="Arial" panose="020B0604020202020204" pitchFamily="34" charset="0"/>
                <a:hlinkClick r:id="rId2" tooltip="Chlorine">
                  <a:extLst>
                    <a:ext uri="{A12FA001-AC4F-418D-AE19-62706E023703}">
                      <ahyp:hlinkClr xmlns:ahyp="http://schemas.microsoft.com/office/drawing/2018/hyperlinkcolor" val="tx"/>
                    </a:ext>
                  </a:extLst>
                </a:hlinkClick>
              </a:rPr>
              <a:t>chlorine</a:t>
            </a:r>
            <a:r>
              <a:rPr lang="en-US" b="0" i="0" dirty="0">
                <a:solidFill>
                  <a:srgbClr val="202122"/>
                </a:solidFill>
                <a:effectLst/>
                <a:latin typeface="Arial" panose="020B0604020202020204" pitchFamily="34" charset="0"/>
              </a:rPr>
              <a:t> gas (Cl</a:t>
            </a:r>
            <a:r>
              <a:rPr lang="en-US" b="0" i="0" baseline="-25000" dirty="0">
                <a:solidFill>
                  <a:srgbClr val="202122"/>
                </a:solidFill>
                <a:effectLst/>
                <a:latin typeface="Arial" panose="020B0604020202020204" pitchFamily="34" charset="0"/>
              </a:rPr>
              <a:t>2</a:t>
            </a:r>
            <a:r>
              <a:rPr lang="en-US" b="0" i="0" dirty="0">
                <a:solidFill>
                  <a:srgbClr val="202122"/>
                </a:solidFill>
                <a:effectLst/>
                <a:latin typeface="Arial" panose="020B0604020202020204" pitchFamily="34" charset="0"/>
              </a:rPr>
              <a:t>) is irradiated, some of the molecules are split into two chlorine </a:t>
            </a:r>
            <a:r>
              <a:rPr lang="en-US" b="0" i="0" u="none" strike="noStrike" dirty="0">
                <a:effectLst/>
                <a:latin typeface="Arial" panose="020B0604020202020204" pitchFamily="34" charset="0"/>
                <a:hlinkClick r:id="rId3" tooltip="Radical (chemistry)">
                  <a:extLst>
                    <a:ext uri="{A12FA001-AC4F-418D-AE19-62706E023703}">
                      <ahyp:hlinkClr xmlns:ahyp="http://schemas.microsoft.com/office/drawing/2018/hyperlinkcolor" val="tx"/>
                    </a:ext>
                  </a:extLst>
                </a:hlinkClick>
              </a:rPr>
              <a:t>radicals</a:t>
            </a:r>
            <a:r>
              <a:rPr lang="en-US" b="0" i="0" dirty="0">
                <a:solidFill>
                  <a:srgbClr val="202122"/>
                </a:solidFill>
                <a:effectLst/>
                <a:latin typeface="Arial" panose="020B0604020202020204" pitchFamily="34" charset="0"/>
              </a:rPr>
              <a:t> (Cl•) whose free electrons are strongly</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4" tooltip="Nucleophilic">
                  <a:extLst>
                    <a:ext uri="{A12FA001-AC4F-418D-AE19-62706E023703}">
                      <ahyp:hlinkClr xmlns:ahyp="http://schemas.microsoft.com/office/drawing/2018/hyperlinkcolor" val="tx"/>
                    </a:ext>
                  </a:extLst>
                </a:hlinkClick>
              </a:rPr>
              <a:t>nucleophilic</a:t>
            </a:r>
            <a:r>
              <a:rPr lang="en-US" b="0" i="0" dirty="0">
                <a:solidFill>
                  <a:srgbClr val="202122"/>
                </a:solidFill>
                <a:effectLst/>
                <a:latin typeface="Arial" panose="020B0604020202020204" pitchFamily="34" charset="0"/>
              </a:rPr>
              <a:t>.</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 One of them breaks a </a:t>
            </a:r>
            <a:r>
              <a:rPr lang="en-US" b="0" i="0" u="none" strike="noStrike" dirty="0">
                <a:effectLst/>
                <a:latin typeface="Arial" panose="020B0604020202020204" pitchFamily="34" charset="0"/>
                <a:hlinkClick r:id="rId5">
                  <a:extLst>
                    <a:ext uri="{A12FA001-AC4F-418D-AE19-62706E023703}">
                      <ahyp:hlinkClr xmlns:ahyp="http://schemas.microsoft.com/office/drawing/2018/hyperlinkcolor" val="tx"/>
                    </a:ext>
                  </a:extLst>
                </a:hlinkClick>
              </a:rPr>
              <a:t>C–H covalent bond</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in CH</a:t>
            </a:r>
            <a:r>
              <a:rPr lang="en-US" b="0" i="0" baseline="-25000" dirty="0">
                <a:solidFill>
                  <a:srgbClr val="202122"/>
                </a:solidFill>
                <a:effectLst/>
                <a:latin typeface="Arial" panose="020B0604020202020204" pitchFamily="34" charset="0"/>
              </a:rPr>
              <a:t>4</a:t>
            </a:r>
            <a:r>
              <a:rPr lang="en-US" b="0" i="0" dirty="0">
                <a:solidFill>
                  <a:srgbClr val="202122"/>
                </a:solidFill>
                <a:effectLst/>
                <a:latin typeface="Arial" panose="020B0604020202020204" pitchFamily="34" charset="0"/>
              </a:rPr>
              <a:t> and grabs the hydrogen atom to form the electrically neutral HCl.</a:t>
            </a:r>
            <a:br>
              <a:rPr lang="en-US" b="0" i="0" dirty="0">
                <a:solidFill>
                  <a:srgbClr val="202122"/>
                </a:solidFill>
                <a:effectLst/>
                <a:latin typeface="Arial" panose="020B0604020202020204" pitchFamily="34" charset="0"/>
              </a:rPr>
            </a:br>
            <a:r>
              <a:rPr lang="en-US" b="0" i="0" dirty="0">
                <a:solidFill>
                  <a:srgbClr val="202122"/>
                </a:solidFill>
                <a:effectLst/>
                <a:latin typeface="Arial" panose="020B0604020202020204" pitchFamily="34" charset="0"/>
              </a:rPr>
              <a:t> The other radical reforms a covalent bond with the CH</a:t>
            </a:r>
            <a:r>
              <a:rPr lang="en-US" b="0" i="0" baseline="-25000" dirty="0">
                <a:solidFill>
                  <a:srgbClr val="202122"/>
                </a:solidFill>
                <a:effectLst/>
                <a:latin typeface="Arial" panose="020B0604020202020204" pitchFamily="34" charset="0"/>
              </a:rPr>
              <a:t>3</a:t>
            </a:r>
            <a:r>
              <a:rPr lang="en-US" b="0" i="0" dirty="0">
                <a:solidFill>
                  <a:srgbClr val="202122"/>
                </a:solidFill>
                <a:effectLst/>
                <a:latin typeface="Arial" panose="020B0604020202020204" pitchFamily="34" charset="0"/>
              </a:rPr>
              <a:t>• to form CH</a:t>
            </a:r>
            <a:r>
              <a:rPr lang="en-US" b="0" i="0" baseline="-25000" dirty="0">
                <a:solidFill>
                  <a:srgbClr val="202122"/>
                </a:solidFill>
                <a:effectLst/>
                <a:latin typeface="Arial" panose="020B0604020202020204" pitchFamily="34" charset="0"/>
              </a:rPr>
              <a:t>3</a:t>
            </a:r>
            <a:r>
              <a:rPr lang="en-US" b="0" i="0" dirty="0">
                <a:solidFill>
                  <a:srgbClr val="202122"/>
                </a:solidFill>
                <a:effectLst/>
                <a:latin typeface="Arial" panose="020B0604020202020204" pitchFamily="34" charset="0"/>
              </a:rPr>
              <a:t>Cl (</a:t>
            </a:r>
            <a:r>
              <a:rPr lang="en-US" b="0" i="0" u="none" strike="noStrike" dirty="0">
                <a:effectLst/>
                <a:latin typeface="Arial" panose="020B0604020202020204" pitchFamily="34" charset="0"/>
                <a:hlinkClick r:id="rId6" tooltip="Carbon–hydrogen bond">
                  <a:extLst>
                    <a:ext uri="{A12FA001-AC4F-418D-AE19-62706E023703}">
                      <ahyp:hlinkClr xmlns:ahyp="http://schemas.microsoft.com/office/drawing/2018/hyperlinkcolor" val="tx"/>
                    </a:ext>
                  </a:extLst>
                </a:hlinkClick>
              </a:rPr>
              <a:t>methyl chloride</a:t>
            </a:r>
            <a:r>
              <a:rPr lang="en-US" b="0" i="0" dirty="0">
                <a:solidFill>
                  <a:srgbClr val="202122"/>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397148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A15B-24D6-4157-9F33-FBF12520323F}"/>
              </a:ext>
            </a:extLst>
          </p:cNvPr>
          <p:cNvSpPr>
            <a:spLocks noGrp="1"/>
          </p:cNvSpPr>
          <p:nvPr>
            <p:ph type="title"/>
          </p:nvPr>
        </p:nvSpPr>
        <p:spPr/>
        <p:txBody>
          <a:bodyPr/>
          <a:lstStyle/>
          <a:p>
            <a:endParaRPr lang="en-IN" dirty="0"/>
          </a:p>
        </p:txBody>
      </p:sp>
      <p:pic>
        <p:nvPicPr>
          <p:cNvPr id="1026" name="Picture 2" descr="key pattern in substitution reactions is forming and breaking bond on carbon">
            <a:extLst>
              <a:ext uri="{FF2B5EF4-FFF2-40B4-BE49-F238E27FC236}">
                <a16:creationId xmlns:a16="http://schemas.microsoft.com/office/drawing/2014/main" id="{21168D9E-65B0-40F0-ABB1-C499F7B82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778" y="228600"/>
            <a:ext cx="10018713"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73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1F86-E584-4981-890C-29E3ADE0AB25}"/>
              </a:ext>
            </a:extLst>
          </p:cNvPr>
          <p:cNvSpPr>
            <a:spLocks noGrp="1"/>
          </p:cNvSpPr>
          <p:nvPr>
            <p:ph type="title"/>
          </p:nvPr>
        </p:nvSpPr>
        <p:spPr>
          <a:xfrm>
            <a:off x="415636" y="110837"/>
            <a:ext cx="10938164" cy="1149927"/>
          </a:xfrm>
        </p:spPr>
        <p:txBody>
          <a:bodyPr/>
          <a:lstStyle/>
          <a:p>
            <a:r>
              <a:rPr lang="en-US" b="1" dirty="0">
                <a:solidFill>
                  <a:schemeClr val="accent1">
                    <a:lumMod val="75000"/>
                  </a:schemeClr>
                </a:solidFill>
                <a:effectLst>
                  <a:outerShdw blurRad="38100" dist="38100" dir="2700000" algn="tl">
                    <a:srgbClr val="000000">
                      <a:alpha val="43137"/>
                    </a:srgbClr>
                  </a:outerShdw>
                </a:effectLst>
              </a:rPr>
              <a:t>Addition Reaction</a:t>
            </a:r>
            <a:endParaRPr lang="en-IN" b="1"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DD74671-8878-43ED-8519-DA15BDBEE903}"/>
              </a:ext>
            </a:extLst>
          </p:cNvPr>
          <p:cNvSpPr>
            <a:spLocks noGrp="1"/>
          </p:cNvSpPr>
          <p:nvPr>
            <p:ph idx="1"/>
          </p:nvPr>
        </p:nvSpPr>
        <p:spPr>
          <a:xfrm>
            <a:off x="1298712" y="1073426"/>
            <a:ext cx="10477651" cy="5673738"/>
          </a:xfrm>
        </p:spPr>
        <p:txBody>
          <a:bodyPr>
            <a:normAutofit/>
          </a:bodyPr>
          <a:lstStyle/>
          <a:p>
            <a:pPr algn="l"/>
            <a:r>
              <a:rPr lang="en-US" b="0" i="0" dirty="0">
                <a:solidFill>
                  <a:srgbClr val="202122"/>
                </a:solidFill>
                <a:effectLst/>
                <a:latin typeface="Arial" panose="020B0604020202020204" pitchFamily="34" charset="0"/>
              </a:rPr>
              <a:t>An </a:t>
            </a:r>
            <a:r>
              <a:rPr lang="en-US" b="1" i="0" dirty="0">
                <a:solidFill>
                  <a:srgbClr val="202122"/>
                </a:solidFill>
                <a:effectLst/>
                <a:latin typeface="Arial" panose="020B0604020202020204" pitchFamily="34" charset="0"/>
              </a:rPr>
              <a:t>addition reaction</a:t>
            </a:r>
            <a:r>
              <a:rPr lang="en-US" b="0" i="0" dirty="0">
                <a:solidFill>
                  <a:srgbClr val="202122"/>
                </a:solidFill>
                <a:effectLst/>
                <a:latin typeface="Arial" panose="020B0604020202020204" pitchFamily="34" charset="0"/>
              </a:rPr>
              <a:t>, in </a:t>
            </a:r>
            <a:r>
              <a:rPr lang="en-US" b="0" i="0" u="none" strike="noStrike" dirty="0">
                <a:effectLst/>
                <a:latin typeface="Arial" panose="020B0604020202020204" pitchFamily="34" charset="0"/>
                <a:hlinkClick r:id="rId2">
                  <a:extLst>
                    <a:ext uri="{A12FA001-AC4F-418D-AE19-62706E023703}">
                      <ahyp:hlinkClr xmlns:ahyp="http://schemas.microsoft.com/office/drawing/2018/hyperlinkcolor" val="tx"/>
                    </a:ext>
                  </a:extLst>
                </a:hlinkClick>
              </a:rPr>
              <a:t>organic chemistry</a:t>
            </a:r>
            <a:r>
              <a:rPr lang="en-US" b="0" i="0" dirty="0">
                <a:solidFill>
                  <a:srgbClr val="202122"/>
                </a:solidFill>
                <a:effectLst/>
                <a:latin typeface="Arial" panose="020B0604020202020204" pitchFamily="34" charset="0"/>
              </a:rPr>
              <a:t>, is in its simplest terms an </a:t>
            </a:r>
            <a:r>
              <a:rPr lang="en-US" b="0" i="0" u="none" strike="noStrike" dirty="0">
                <a:effectLst/>
                <a:latin typeface="Arial" panose="020B0604020202020204" pitchFamily="34" charset="0"/>
                <a:hlinkClick r:id="rId3" tooltip="Organic reaction">
                  <a:extLst>
                    <a:ext uri="{A12FA001-AC4F-418D-AE19-62706E023703}">
                      <ahyp:hlinkClr xmlns:ahyp="http://schemas.microsoft.com/office/drawing/2018/hyperlinkcolor" val="tx"/>
                    </a:ext>
                  </a:extLst>
                </a:hlinkClick>
              </a:rPr>
              <a:t>organic reaction</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where two or more molecules combine to form a larger one.</a:t>
            </a:r>
          </a:p>
          <a:p>
            <a:pPr algn="l"/>
            <a:r>
              <a:rPr lang="en-US" b="0" i="0" dirty="0">
                <a:solidFill>
                  <a:srgbClr val="202122"/>
                </a:solidFill>
                <a:effectLst/>
                <a:latin typeface="Arial" panose="020B0604020202020204" pitchFamily="34" charset="0"/>
              </a:rPr>
              <a:t>Addition reactions are limited to chemical compounds that have multiple bonds, such as molecules with carbon–carbon </a:t>
            </a:r>
            <a:r>
              <a:rPr lang="en-US" b="0" i="0" u="none" strike="noStrike" dirty="0">
                <a:effectLst/>
                <a:latin typeface="Arial" panose="020B0604020202020204" pitchFamily="34" charset="0"/>
                <a:hlinkClick r:id="rId4" tooltip="Double bond">
                  <a:extLst>
                    <a:ext uri="{A12FA001-AC4F-418D-AE19-62706E023703}">
                      <ahyp:hlinkClr xmlns:ahyp="http://schemas.microsoft.com/office/drawing/2018/hyperlinkcolor" val="tx"/>
                    </a:ext>
                  </a:extLst>
                </a:hlinkClick>
              </a:rPr>
              <a:t>double bonds</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5" tooltip="Alkene">
                  <a:extLst>
                    <a:ext uri="{A12FA001-AC4F-418D-AE19-62706E023703}">
                      <ahyp:hlinkClr xmlns:ahyp="http://schemas.microsoft.com/office/drawing/2018/hyperlinkcolor" val="tx"/>
                    </a:ext>
                  </a:extLst>
                </a:hlinkClick>
              </a:rPr>
              <a:t>alkenes</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or with</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6" tooltip="Triple bond">
                  <a:extLst>
                    <a:ext uri="{A12FA001-AC4F-418D-AE19-62706E023703}">
                      <ahyp:hlinkClr xmlns:ahyp="http://schemas.microsoft.com/office/drawing/2018/hyperlinkcolor" val="tx"/>
                    </a:ext>
                  </a:extLst>
                </a:hlinkClick>
              </a:rPr>
              <a:t>triple bonds</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7" tooltip="Alkyne">
                  <a:extLst>
                    <a:ext uri="{A12FA001-AC4F-418D-AE19-62706E023703}">
                      <ahyp:hlinkClr xmlns:ahyp="http://schemas.microsoft.com/office/drawing/2018/hyperlinkcolor" val="tx"/>
                    </a:ext>
                  </a:extLst>
                </a:hlinkClick>
              </a:rPr>
              <a:t>alkynes</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and compounds that have rings, which are also considered points of unsaturation.</a:t>
            </a:r>
          </a:p>
          <a:p>
            <a:pPr algn="l"/>
            <a:r>
              <a:rPr lang="en-US" b="0" i="0" dirty="0">
                <a:solidFill>
                  <a:srgbClr val="202122"/>
                </a:solidFill>
                <a:effectLst/>
                <a:latin typeface="Arial" panose="020B0604020202020204" pitchFamily="34" charset="0"/>
              </a:rPr>
              <a:t> Molecules containing carbon—</a:t>
            </a:r>
            <a:r>
              <a:rPr lang="en-US" b="0" i="0" u="none" strike="noStrike" dirty="0">
                <a:effectLst/>
                <a:latin typeface="Arial" panose="020B0604020202020204" pitchFamily="34" charset="0"/>
                <a:hlinkClick r:id="rId8" tooltip="Hetero atom">
                  <a:extLst>
                    <a:ext uri="{A12FA001-AC4F-418D-AE19-62706E023703}">
                      <ahyp:hlinkClr xmlns:ahyp="http://schemas.microsoft.com/office/drawing/2018/hyperlinkcolor" val="tx"/>
                    </a:ext>
                  </a:extLst>
                </a:hlinkClick>
              </a:rPr>
              <a:t>hetero</a:t>
            </a:r>
            <a:r>
              <a:rPr lang="en-US" b="0" i="0" dirty="0">
                <a:solidFill>
                  <a:srgbClr val="202122"/>
                </a:solidFill>
                <a:effectLst/>
                <a:latin typeface="Arial" panose="020B0604020202020204" pitchFamily="34" charset="0"/>
              </a:rPr>
              <a:t> double bonds like </a:t>
            </a:r>
            <a:r>
              <a:rPr lang="en-US" b="0" i="0" u="none" strike="noStrike" dirty="0">
                <a:effectLst/>
                <a:latin typeface="Arial" panose="020B0604020202020204" pitchFamily="34" charset="0"/>
                <a:hlinkClick r:id="rId9" tooltip="Carbonyl">
                  <a:extLst>
                    <a:ext uri="{A12FA001-AC4F-418D-AE19-62706E023703}">
                      <ahyp:hlinkClr xmlns:ahyp="http://schemas.microsoft.com/office/drawing/2018/hyperlinkcolor" val="tx"/>
                    </a:ext>
                  </a:extLst>
                </a:hlinkClick>
              </a:rPr>
              <a:t>carbonyl</a:t>
            </a:r>
            <a:r>
              <a:rPr lang="en-US" b="0" i="0" dirty="0">
                <a:solidFill>
                  <a:srgbClr val="202122"/>
                </a:solidFill>
                <a:effectLst/>
                <a:latin typeface="Arial" panose="020B0604020202020204" pitchFamily="34" charset="0"/>
              </a:rPr>
              <a:t> (C=O) groups, or </a:t>
            </a:r>
            <a:r>
              <a:rPr lang="en-US" b="0" i="0" u="none" strike="noStrike" dirty="0">
                <a:effectLst/>
                <a:latin typeface="Arial" panose="020B0604020202020204" pitchFamily="34" charset="0"/>
                <a:hlinkClick r:id="rId10" tooltip="Imine">
                  <a:extLst>
                    <a:ext uri="{A12FA001-AC4F-418D-AE19-62706E023703}">
                      <ahyp:hlinkClr xmlns:ahyp="http://schemas.microsoft.com/office/drawing/2018/hyperlinkcolor" val="tx"/>
                    </a:ext>
                  </a:extLst>
                </a:hlinkClick>
              </a:rPr>
              <a:t>imine</a:t>
            </a:r>
            <a:r>
              <a:rPr lang="en-US" b="0" i="0" dirty="0">
                <a:solidFill>
                  <a:srgbClr val="202122"/>
                </a:solidFill>
                <a:effectLst/>
                <a:latin typeface="Arial" panose="020B0604020202020204" pitchFamily="34" charset="0"/>
              </a:rPr>
              <a:t> (C=N) groups, can undergo addition, as they too have double-bond character.</a:t>
            </a:r>
          </a:p>
          <a:p>
            <a:pPr algn="l"/>
            <a:r>
              <a:rPr lang="en-US" b="0" i="0" dirty="0">
                <a:solidFill>
                  <a:srgbClr val="202122"/>
                </a:solidFill>
                <a:effectLst/>
                <a:latin typeface="Arial" panose="020B0604020202020204" pitchFamily="34" charset="0"/>
              </a:rPr>
              <a:t>An addition reaction is the reverse of an </a:t>
            </a:r>
            <a:r>
              <a:rPr lang="en-US" b="0" i="0" u="none" strike="noStrike" dirty="0">
                <a:effectLst/>
                <a:latin typeface="Arial" panose="020B0604020202020204" pitchFamily="34" charset="0"/>
                <a:hlinkClick r:id="rId11" tooltip="Elimination reaction">
                  <a:extLst>
                    <a:ext uri="{A12FA001-AC4F-418D-AE19-62706E023703}">
                      <ahyp:hlinkClr xmlns:ahyp="http://schemas.microsoft.com/office/drawing/2018/hyperlinkcolor" val="tx"/>
                    </a:ext>
                  </a:extLst>
                </a:hlinkClick>
              </a:rPr>
              <a:t>elimination reaction</a:t>
            </a:r>
            <a:r>
              <a:rPr lang="en-US" b="0" i="0" dirty="0">
                <a:solidFill>
                  <a:srgbClr val="202122"/>
                </a:solidFill>
                <a:effectLst/>
                <a:latin typeface="Arial" panose="020B0604020202020204" pitchFamily="34" charset="0"/>
              </a:rPr>
              <a:t>. For instance, the </a:t>
            </a:r>
            <a:r>
              <a:rPr lang="en-US" b="0" i="0" u="none" strike="noStrike" dirty="0">
                <a:effectLst/>
                <a:latin typeface="Arial" panose="020B0604020202020204" pitchFamily="34" charset="0"/>
                <a:hlinkClick r:id="rId12" tooltip="Hydration reaction">
                  <a:extLst>
                    <a:ext uri="{A12FA001-AC4F-418D-AE19-62706E023703}">
                      <ahyp:hlinkClr xmlns:ahyp="http://schemas.microsoft.com/office/drawing/2018/hyperlinkcolor" val="tx"/>
                    </a:ext>
                  </a:extLst>
                </a:hlinkClick>
              </a:rPr>
              <a:t>hydration</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of an</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5" tooltip="Alkene">
                  <a:extLst>
                    <a:ext uri="{A12FA001-AC4F-418D-AE19-62706E023703}">
                      <ahyp:hlinkClr xmlns:ahyp="http://schemas.microsoft.com/office/drawing/2018/hyperlinkcolor" val="tx"/>
                    </a:ext>
                  </a:extLst>
                </a:hlinkClick>
              </a:rPr>
              <a:t>alkene</a:t>
            </a:r>
            <a:r>
              <a:rPr lang="en-US" b="0" i="0" dirty="0">
                <a:effectLst/>
                <a:latin typeface="Arial" panose="020B0604020202020204" pitchFamily="34" charset="0"/>
              </a:rPr>
              <a:t> </a:t>
            </a:r>
            <a:r>
              <a:rPr lang="en-US" b="0" i="0" dirty="0">
                <a:solidFill>
                  <a:srgbClr val="202122"/>
                </a:solidFill>
                <a:effectLst/>
                <a:latin typeface="Arial" panose="020B0604020202020204" pitchFamily="34" charset="0"/>
              </a:rPr>
              <a:t>to an </a:t>
            </a:r>
            <a:r>
              <a:rPr lang="en-US" b="0" i="0" u="none" strike="noStrike" dirty="0">
                <a:effectLst/>
                <a:latin typeface="Arial" panose="020B0604020202020204" pitchFamily="34" charset="0"/>
                <a:hlinkClick r:id="rId13" tooltip="Alcohol">
                  <a:extLst>
                    <a:ext uri="{A12FA001-AC4F-418D-AE19-62706E023703}">
                      <ahyp:hlinkClr xmlns:ahyp="http://schemas.microsoft.com/office/drawing/2018/hyperlinkcolor" val="tx"/>
                    </a:ext>
                  </a:extLst>
                </a:hlinkClick>
              </a:rPr>
              <a:t>alcohol</a:t>
            </a:r>
            <a:r>
              <a:rPr lang="en-US" b="0" i="0" dirty="0">
                <a:solidFill>
                  <a:srgbClr val="202122"/>
                </a:solidFill>
                <a:effectLst/>
                <a:latin typeface="Arial" panose="020B0604020202020204" pitchFamily="34" charset="0"/>
              </a:rPr>
              <a:t> is reversed by </a:t>
            </a:r>
            <a:r>
              <a:rPr lang="en-US" b="0" i="0" u="none" strike="noStrike" dirty="0">
                <a:effectLst/>
                <a:latin typeface="Arial" panose="020B0604020202020204" pitchFamily="34" charset="0"/>
                <a:hlinkClick r:id="rId14" tooltip="Dehydration reaction">
                  <a:extLst>
                    <a:ext uri="{A12FA001-AC4F-418D-AE19-62706E023703}">
                      <ahyp:hlinkClr xmlns:ahyp="http://schemas.microsoft.com/office/drawing/2018/hyperlinkcolor" val="tx"/>
                    </a:ext>
                  </a:extLst>
                </a:hlinkClick>
              </a:rPr>
              <a:t>dehydration</a:t>
            </a:r>
            <a:r>
              <a:rPr lang="en-US" b="0" i="0" dirty="0">
                <a:effectLst/>
                <a:latin typeface="Arial" panose="020B0604020202020204" pitchFamily="34" charset="0"/>
              </a:rPr>
              <a:t>.</a:t>
            </a:r>
          </a:p>
          <a:p>
            <a:endParaRPr lang="en-IN" dirty="0"/>
          </a:p>
        </p:txBody>
      </p:sp>
    </p:spTree>
    <p:extLst>
      <p:ext uri="{BB962C8B-B14F-4D97-AF65-F5344CB8AC3E}">
        <p14:creationId xmlns:p14="http://schemas.microsoft.com/office/powerpoint/2010/main" val="1010201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6E807-14DC-4976-AD58-FD38A450F958}"/>
              </a:ext>
            </a:extLst>
          </p:cNvPr>
          <p:cNvSpPr>
            <a:spLocks noGrp="1"/>
          </p:cNvSpPr>
          <p:nvPr>
            <p:ph type="title"/>
          </p:nvPr>
        </p:nvSpPr>
        <p:spPr>
          <a:xfrm>
            <a:off x="1073426" y="1520686"/>
            <a:ext cx="10933179" cy="2703444"/>
          </a:xfrm>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lang="en-US" altLang="en-US" b="1" dirty="0">
                <a:ln>
                  <a:noFill/>
                </a:ln>
                <a:solidFill>
                  <a:schemeClr val="tx2">
                    <a:lumMod val="75000"/>
                    <a:lumOff val="25000"/>
                  </a:schemeClr>
                </a:solidFill>
                <a:effectLst>
                  <a:outerShdw blurRad="38100" dist="38100" dir="2700000" algn="tl">
                    <a:srgbClr val="000000">
                      <a:alpha val="43137"/>
                    </a:srgbClr>
                  </a:outerShdw>
                </a:effectLst>
                <a:latin typeface="-apple-system"/>
              </a:rPr>
              <a:t>Reaction mechanism: Addition reactions</a:t>
            </a:r>
            <a:br>
              <a:rPr lang="en-US" altLang="en-US" sz="4400" dirty="0">
                <a:ln>
                  <a:noFill/>
                </a:ln>
                <a:solidFill>
                  <a:schemeClr val="tx2">
                    <a:lumMod val="75000"/>
                    <a:lumOff val="25000"/>
                  </a:schemeClr>
                </a:solidFill>
                <a:effectLst>
                  <a:outerShdw blurRad="38100" dist="38100" dir="2700000" algn="tl">
                    <a:srgbClr val="000000">
                      <a:alpha val="43137"/>
                    </a:srgbClr>
                  </a:outerShdw>
                </a:effectLst>
                <a:latin typeface="-apple-system"/>
              </a:rPr>
            </a:br>
            <a:r>
              <a:rPr lang="en-US" altLang="en-US" dirty="0">
                <a:ln>
                  <a:noFill/>
                </a:ln>
                <a:solidFill>
                  <a:srgbClr val="14599D"/>
                </a:solidFill>
                <a:latin typeface="-apple-system"/>
              </a:rPr>
              <a:t>Reaction in which a multiple bond between two atoms becomes partly or fully saturated by covalent attachments at both centers are called addition reactions. Many mechanisms are known for such reactions; most of them are variants of four basic mechanisms, which differ chiefly.</a:t>
            </a:r>
            <a:br>
              <a:rPr kumimoji="0" lang="en-US" altLang="en-US" sz="4400" b="0" i="0" u="none" strike="noStrike" cap="none" normalizeH="0" baseline="0" dirty="0">
                <a:ln>
                  <a:noFill/>
                </a:ln>
                <a:solidFill>
                  <a:srgbClr val="1A1A1A"/>
                </a:solidFill>
                <a:effectLst/>
                <a:latin typeface="-apple-system"/>
              </a:rPr>
            </a:br>
            <a:r>
              <a:rPr kumimoji="0" lang="en-US" altLang="en-US" sz="4400" b="0" i="0" u="none" strike="noStrike" cap="none" normalizeH="0" baseline="0" dirty="0">
                <a:ln>
                  <a:noFill/>
                </a:ln>
                <a:solidFill>
                  <a:srgbClr val="14599D"/>
                </a:solidFill>
                <a:effectLst/>
                <a:latin typeface="-apple-system"/>
              </a:rPr>
              <a:t>  </a:t>
            </a:r>
            <a:r>
              <a:rPr kumimoji="0" lang="en-US" altLang="en-US" sz="9600" b="0" i="0" u="none" strike="noStrike" cap="none" normalizeH="0" baseline="0" dirty="0">
                <a:ln>
                  <a:noFill/>
                </a:ln>
                <a:solidFill>
                  <a:srgbClr val="14599D"/>
                </a:solidFill>
                <a:effectLst/>
                <a:latin typeface="-apple-system"/>
                <a:hlinkClick r:id="rId2"/>
              </a:rPr>
              <a:t> </a:t>
            </a:r>
            <a:endParaRPr lang="en-IN" dirty="0"/>
          </a:p>
        </p:txBody>
      </p:sp>
      <p:sp>
        <p:nvSpPr>
          <p:cNvPr id="8" name="Content Placeholder 7">
            <a:extLst>
              <a:ext uri="{FF2B5EF4-FFF2-40B4-BE49-F238E27FC236}">
                <a16:creationId xmlns:a16="http://schemas.microsoft.com/office/drawing/2014/main" id="{96FD6254-BB86-403A-A60B-888B61D8BEC4}"/>
              </a:ext>
            </a:extLst>
          </p:cNvPr>
          <p:cNvSpPr>
            <a:spLocks noGrp="1"/>
          </p:cNvSpPr>
          <p:nvPr>
            <p:ph idx="1"/>
          </p:nvPr>
        </p:nvSpPr>
        <p:spPr>
          <a:xfrm>
            <a:off x="1762404" y="3975651"/>
            <a:ext cx="10429596" cy="2703444"/>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2">
                    <a:lumMod val="75000"/>
                    <a:lumOff val="25000"/>
                  </a:schemeClr>
                </a:solidFill>
                <a:effectLst>
                  <a:outerShdw blurRad="38100" dist="38100" dir="2700000" algn="tl">
                    <a:srgbClr val="000000">
                      <a:alpha val="43137"/>
                    </a:srgbClr>
                  </a:outerShdw>
                </a:effectLst>
                <a:latin typeface="-apple-system"/>
              </a:rPr>
              <a:t>chemical compound: Addition reaction</a:t>
            </a:r>
            <a:endParaRPr lang="en-US" altLang="en-US" sz="2800" dirty="0">
              <a:solidFill>
                <a:schemeClr val="tx2">
                  <a:lumMod val="75000"/>
                  <a:lumOff val="25000"/>
                </a:schemeClr>
              </a:solidFill>
              <a:effectLst>
                <a:outerShdw blurRad="38100" dist="38100" dir="2700000" algn="tl">
                  <a:srgbClr val="000000">
                    <a:alpha val="43137"/>
                  </a:srgbClr>
                </a:outerShdw>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4599D"/>
                </a:solidFill>
                <a:latin typeface="-apple-system"/>
              </a:rPr>
              <a:t>The addition of one molecule to another to give a single new molecule constitutes an important class of reactions. Illustrative is the addition of chlorine to ethylene to give the dichloroethane used for the industrial production of vinyl chloride. Alcohols are commonly made</a:t>
            </a:r>
            <a:endParaRPr kumimoji="0" lang="en-US" altLang="en-US" sz="2800" b="0" i="0" u="none" strike="noStrike" cap="none" normalizeH="0" baseline="0" dirty="0">
              <a:ln>
                <a:noFill/>
              </a:ln>
              <a:solidFill>
                <a:srgbClr val="1A1A1A"/>
              </a:solidFill>
              <a:effectLst/>
              <a:latin typeface="-apple-system"/>
            </a:endParaRPr>
          </a:p>
        </p:txBody>
      </p:sp>
    </p:spTree>
    <p:extLst>
      <p:ext uri="{BB962C8B-B14F-4D97-AF65-F5344CB8AC3E}">
        <p14:creationId xmlns:p14="http://schemas.microsoft.com/office/powerpoint/2010/main" val="3692210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624</TotalTime>
  <Words>1326</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Arial</vt:lpstr>
      <vt:lpstr>Arial</vt:lpstr>
      <vt:lpstr>Corbel</vt:lpstr>
      <vt:lpstr>Georgia</vt:lpstr>
      <vt:lpstr>Google Sans</vt:lpstr>
      <vt:lpstr>Roboto</vt:lpstr>
      <vt:lpstr>Tahoma</vt:lpstr>
      <vt:lpstr>Parallax</vt:lpstr>
      <vt:lpstr>Introduction to Reaction involving Substitution, Addition, Elimination, Oxidation and Reduction</vt:lpstr>
      <vt:lpstr>  Substitution reaction</vt:lpstr>
      <vt:lpstr>.</vt:lpstr>
      <vt:lpstr> Polar protic solvents actually speed up the rate of the unimolecular substitution reaction because the large dipole moment of the solvent helps to stabilize the transition state. The highly positive and highly negative parts interact with the substrate to lower the energy of the transition state</vt:lpstr>
      <vt:lpstr>Chlorination of methane by chlorine</vt:lpstr>
      <vt:lpstr>A good example of a substitution reaction is halogenation. When chlorine gas (Cl2) is irradiated, some of the molecules are split into two chlorine radicals (Cl•) whose free electrons are strongly nucleophilic.  One of them breaks a C–H covalent bond in CH4 and grabs the hydrogen atom to form the electrically neutral HCl.  The other radical reforms a covalent bond with the CH3• to form CH3Cl (methyl chloride).</vt:lpstr>
      <vt:lpstr>PowerPoint Presentation</vt:lpstr>
      <vt:lpstr>Addition Reaction</vt:lpstr>
      <vt:lpstr>Reaction mechanism: Addition reactions Reaction in which a multiple bond between two atoms becomes partly or fully saturated by covalent attachments at both centers are called addition reactions. Many mechanisms are known for such reactions; most of them are variants of four basic mechanisms, which differ chiefly.    </vt:lpstr>
      <vt:lpstr>Top to bottom: electrophilic addition to alkene, nucleophilic addition of nucleophile to carbonyl and free-radical addition of halide to alkene.</vt:lpstr>
      <vt:lpstr>Compounds which give addition reaction</vt:lpstr>
      <vt:lpstr>Elimination reaction</vt:lpstr>
      <vt:lpstr>More about Elimination Reaction</vt:lpstr>
      <vt:lpstr>Example of Elimination reaction</vt:lpstr>
      <vt:lpstr>Important Methods of Elimination Reaction </vt:lpstr>
      <vt:lpstr>What is Oxidation Reaction? </vt:lpstr>
      <vt:lpstr>What is Reduction Reaction? </vt:lpstr>
      <vt:lpstr>Oxidation-Reduction  Reaction Example</vt:lpstr>
      <vt:lpstr>Properties of redox reaction</vt:lpstr>
      <vt:lpstr>Oxidizing-Reducing agent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susmitasagar038@gmail.com</dc:creator>
  <cp:lastModifiedBy>susmitasagar038@gmail.com</cp:lastModifiedBy>
  <cp:revision>13</cp:revision>
  <dcterms:created xsi:type="dcterms:W3CDTF">2021-07-14T08:20:32Z</dcterms:created>
  <dcterms:modified xsi:type="dcterms:W3CDTF">2021-07-28T18:24:31Z</dcterms:modified>
</cp:coreProperties>
</file>