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ileron" charset="1" panose="00000500000000000000"/>
      <p:regular r:id="rId15"/>
    </p:embeddedFont>
    <p:embeddedFont>
      <p:font typeface="Aileron Heavy Bold" charset="1" panose="00000A00000000000000"/>
      <p:regular r:id="rId16"/>
    </p:embeddedFont>
    <p:embeddedFont>
      <p:font typeface="Aileron Heavy" charset="1" panose="00000A00000000000000"/>
      <p:regular r:id="rId17"/>
    </p:embeddedFont>
    <p:embeddedFont>
      <p:font typeface="Glacial Indifference Bold" charset="1" panose="00000800000000000000"/>
      <p:regular r:id="rId18"/>
    </p:embeddedFont>
    <p:embeddedFont>
      <p:font typeface="Glacial Indifference" charset="1" panose="00000000000000000000"/>
      <p:regular r:id="rId19"/>
    </p:embeddedFont>
    <p:embeddedFont>
      <p:font typeface="Glacial Indifference Bold Italics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038350" y="1028700"/>
            <a:ext cx="285750" cy="8229600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1046321" y="-1046321"/>
            <a:ext cx="4150043" cy="4150043"/>
            <a:chOff x="0" y="0"/>
            <a:chExt cx="1708150" cy="17081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5" id="5"/>
          <p:cNvSpPr txBox="true"/>
          <p:nvPr/>
        </p:nvSpPr>
        <p:spPr>
          <a:xfrm rot="-5400000">
            <a:off x="-1757362" y="5525938"/>
            <a:ext cx="5524500" cy="680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 spc="62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STATISTICS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144500" y="0"/>
            <a:ext cx="10287000" cy="10287000"/>
            <a:chOff x="0" y="0"/>
            <a:chExt cx="1708150" cy="1708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105150" y="2511770"/>
            <a:ext cx="9623962" cy="5263461"/>
            <a:chOff x="0" y="0"/>
            <a:chExt cx="12831949" cy="701794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5725"/>
              <a:ext cx="12831949" cy="588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40"/>
                </a:lnSpc>
              </a:pPr>
              <a:r>
                <a:rPr lang="en-US" b="true" sz="10400" spc="-311">
                  <a:solidFill>
                    <a:srgbClr val="FFFFFF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INCOME DISTRIBUTION ANALYSIS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345060"/>
              <a:ext cx="12831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3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PCI - Per Capita Income.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877856" y="2733356"/>
            <a:ext cx="4820287" cy="4820287"/>
          </a:xfrm>
          <a:custGeom>
            <a:avLst/>
            <a:gdLst/>
            <a:ahLst/>
            <a:cxnLst/>
            <a:rect r="r" b="b" t="t" l="l"/>
            <a:pathLst>
              <a:path h="4820287" w="4820287">
                <a:moveTo>
                  <a:pt x="0" y="0"/>
                </a:moveTo>
                <a:lnTo>
                  <a:pt x="4820288" y="0"/>
                </a:lnTo>
                <a:lnTo>
                  <a:pt x="4820288" y="4820288"/>
                </a:lnTo>
                <a:lnTo>
                  <a:pt x="0" y="4820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5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-24389" r="-25610" b="-24389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95996" y="-623623"/>
            <a:ext cx="12617438" cy="10933376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38845">
            <a:off x="2078145" y="1903120"/>
            <a:ext cx="6480760" cy="6480760"/>
          </a:xfrm>
          <a:custGeom>
            <a:avLst/>
            <a:gdLst/>
            <a:ahLst/>
            <a:cxnLst/>
            <a:rect r="r" b="b" t="t" l="l"/>
            <a:pathLst>
              <a:path h="6480760" w="6480760">
                <a:moveTo>
                  <a:pt x="0" y="0"/>
                </a:moveTo>
                <a:lnTo>
                  <a:pt x="6480760" y="0"/>
                </a:lnTo>
                <a:lnTo>
                  <a:pt x="6480760" y="6480760"/>
                </a:lnTo>
                <a:lnTo>
                  <a:pt x="0" y="64807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16294" y="4300274"/>
            <a:ext cx="6004462" cy="1686452"/>
            <a:chOff x="0" y="0"/>
            <a:chExt cx="8005949" cy="224860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8005949" cy="1551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b="true" sz="3600" spc="107">
                  <a:solidFill>
                    <a:srgbClr val="FFFFFF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INCOME DISTRIBUTION</a:t>
              </a:r>
            </a:p>
            <a:p>
              <a:pPr algn="ctr">
                <a:lnSpc>
                  <a:spcPts val="4680"/>
                </a:lnSpc>
              </a:pPr>
              <a:r>
                <a:rPr lang="en-US" b="true" sz="3600" spc="107">
                  <a:solidFill>
                    <a:srgbClr val="FFFFFF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(AMONG COUNTRIES)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70002"/>
              <a:ext cx="8005949" cy="578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099634" y="127995"/>
            <a:ext cx="5159666" cy="9325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9"/>
              </a:lnSpc>
              <a:spcBef>
                <a:spcPct val="0"/>
              </a:spcBef>
            </a:pPr>
            <a:r>
              <a:rPr lang="en-US" sz="6058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This data has been sourced from the existing database of the International Monetary Fund.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5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-18738" r="-25610" b="-3004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9056" y="-365939"/>
            <a:ext cx="10236186" cy="1101887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936894" y="552301"/>
            <a:ext cx="6691032" cy="1345818"/>
            <a:chOff x="0" y="0"/>
            <a:chExt cx="8921376" cy="179442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8921376" cy="1308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8"/>
                </a:lnSpc>
              </a:pPr>
              <a:r>
                <a:rPr lang="en-US" b="true" sz="3006" spc="90">
                  <a:solidFill>
                    <a:srgbClr val="FFFFFF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INCOME DISTRIBUTION</a:t>
              </a:r>
            </a:p>
            <a:p>
              <a:pPr algn="ctr">
                <a:lnSpc>
                  <a:spcPts val="3908"/>
                </a:lnSpc>
              </a:pPr>
              <a:r>
                <a:rPr lang="en-US" b="true" sz="3006" spc="90">
                  <a:solidFill>
                    <a:srgbClr val="FFFFFF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(AMONG COUNTRIES)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84694"/>
              <a:ext cx="8921376" cy="409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4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056947" y="2681112"/>
            <a:ext cx="6570979" cy="5859842"/>
            <a:chOff x="0" y="0"/>
            <a:chExt cx="8761305" cy="781312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5800864" cy="944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8"/>
                </a:lnSpc>
              </a:pPr>
              <a:r>
                <a:rPr lang="en-US" b="true" sz="4656" spc="242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COUNTRY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2486889"/>
              <a:ext cx="5800864" cy="103000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99"/>
                </a:lnSpc>
              </a:pPr>
            </a:p>
            <a:p>
              <a:pPr algn="l">
                <a:lnSpc>
                  <a:spcPts val="6199"/>
                </a:lnSpc>
              </a:pPr>
            </a:p>
            <a:p>
              <a:pPr algn="l">
                <a:lnSpc>
                  <a:spcPts val="6199"/>
                </a:lnSpc>
              </a:pP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INDIA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CHINA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RUSSIA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SAUDI ARABIA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NEW ZEALAND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GERMANY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AUSTRALIA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160918" y="0"/>
              <a:ext cx="2600387" cy="944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8"/>
                </a:lnSpc>
              </a:pPr>
              <a:r>
                <a:rPr lang="en-US" b="true" sz="4656" spc="242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PCI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160918" y="620165"/>
              <a:ext cx="2600387" cy="7192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$2698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$</a:t>
              </a: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12969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$</a:t>
              </a: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14953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$</a:t>
              </a: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32881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$</a:t>
              </a: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47072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$</a:t>
              </a: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55521</a:t>
              </a:r>
            </a:p>
            <a:p>
              <a:pPr algn="l">
                <a:lnSpc>
                  <a:spcPts val="6199"/>
                </a:lnSpc>
              </a:pP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$</a:t>
              </a:r>
              <a:r>
                <a:rPr lang="en-US" sz="4558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65966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42423" y="-1678502"/>
            <a:ext cx="7788790" cy="6602927"/>
            <a:chOff x="0" y="0"/>
            <a:chExt cx="10385053" cy="8803903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2803153" y="1222003"/>
              <a:ext cx="7581900" cy="7581900"/>
              <a:chOff x="0" y="0"/>
              <a:chExt cx="1708150" cy="170815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38845">
              <a:off x="29013" y="29013"/>
              <a:ext cx="5164477" cy="5164477"/>
            </a:xfrm>
            <a:custGeom>
              <a:avLst/>
              <a:gdLst/>
              <a:ahLst/>
              <a:cxnLst/>
              <a:rect r="r" b="b" t="t" l="l"/>
              <a:pathLst>
                <a:path h="5164477" w="5164477">
                  <a:moveTo>
                    <a:pt x="0" y="0"/>
                  </a:moveTo>
                  <a:lnTo>
                    <a:pt x="5164477" y="0"/>
                  </a:lnTo>
                  <a:lnTo>
                    <a:pt x="5164477" y="5164477"/>
                  </a:lnTo>
                  <a:lnTo>
                    <a:pt x="0" y="5164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91177" y="1571625"/>
            <a:ext cx="10669754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 spc="-263" b="true">
                <a:solidFill>
                  <a:srgbClr val="FFFFFF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MEAN: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885825" y="1028700"/>
            <a:ext cx="285750" cy="82296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3502438" y="3292502"/>
            <a:ext cx="11283125" cy="163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  <a:spcBef>
                <a:spcPct val="0"/>
              </a:spcBef>
            </a:pPr>
            <a:r>
              <a:rPr lang="en-US" sz="318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Statistical analysis of income distribution examines how income is spread across a population using measures like mean and median.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94006" y="5248275"/>
            <a:ext cx="9899988" cy="428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43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MEAN =∑X/N</a:t>
            </a:r>
          </a:p>
          <a:p>
            <a:pPr algn="ctr">
              <a:lnSpc>
                <a:spcPts val="11469"/>
              </a:lnSpc>
            </a:pPr>
            <a:r>
              <a:rPr lang="en-US" sz="843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MEAN =723106     </a:t>
            </a:r>
          </a:p>
          <a:p>
            <a:pPr algn="ctr">
              <a:lnSpc>
                <a:spcPts val="11469"/>
              </a:lnSpc>
              <a:spcBef>
                <a:spcPct val="0"/>
              </a:spcBef>
            </a:pPr>
            <a:r>
              <a:rPr lang="en-US" sz="843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MEAN =33,151.43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42423" y="-1678502"/>
            <a:ext cx="7788790" cy="6602927"/>
            <a:chOff x="0" y="0"/>
            <a:chExt cx="10385053" cy="8803903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2803153" y="1222003"/>
              <a:ext cx="7581900" cy="7581900"/>
              <a:chOff x="0" y="0"/>
              <a:chExt cx="1708150" cy="170815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38845">
              <a:off x="29013" y="29013"/>
              <a:ext cx="5164477" cy="5164477"/>
            </a:xfrm>
            <a:custGeom>
              <a:avLst/>
              <a:gdLst/>
              <a:ahLst/>
              <a:cxnLst/>
              <a:rect r="r" b="b" t="t" l="l"/>
              <a:pathLst>
                <a:path h="5164477" w="5164477">
                  <a:moveTo>
                    <a:pt x="0" y="0"/>
                  </a:moveTo>
                  <a:lnTo>
                    <a:pt x="5164477" y="0"/>
                  </a:lnTo>
                  <a:lnTo>
                    <a:pt x="5164477" y="5164477"/>
                  </a:lnTo>
                  <a:lnTo>
                    <a:pt x="0" y="5164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91177" y="1571625"/>
            <a:ext cx="10669754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 spc="-263" b="true">
                <a:solidFill>
                  <a:srgbClr val="FFFFFF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MEDIAN: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885825" y="1028700"/>
            <a:ext cx="285750" cy="82296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3907835" y="3023514"/>
            <a:ext cx="10785878" cy="306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2"/>
              </a:lnSpc>
              <a:spcBef>
                <a:spcPct val="0"/>
              </a:spcBef>
            </a:pPr>
            <a:r>
              <a:rPr lang="en-US" sz="447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Statistical analysis of income distribution examines how income is spread across a population using measures like mean and median.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826874"/>
            <a:ext cx="16829898" cy="296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5"/>
              </a:lnSpc>
              <a:spcBef>
                <a:spcPct val="0"/>
              </a:spcBef>
            </a:pPr>
            <a:r>
              <a:rPr lang="en-US" b="true" sz="5158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Ordered values:</a:t>
            </a:r>
          </a:p>
          <a:p>
            <a:pPr algn="ctr">
              <a:lnSpc>
                <a:spcPts val="8239"/>
              </a:lnSpc>
              <a:spcBef>
                <a:spcPct val="0"/>
              </a:spcBef>
            </a:pPr>
            <a:r>
              <a:rPr lang="en-US" sz="605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2698, 12969, 14953, </a:t>
            </a:r>
            <a:r>
              <a:rPr lang="en-US" sz="6058" u="sng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32881</a:t>
            </a:r>
            <a:r>
              <a:rPr lang="en-US" sz="605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47072, 55521, 65966</a:t>
            </a:r>
          </a:p>
          <a:p>
            <a:pPr algn="ctr">
              <a:lnSpc>
                <a:spcPts val="8375"/>
              </a:lnSpc>
              <a:spcBef>
                <a:spcPct val="0"/>
              </a:spcBef>
            </a:pPr>
            <a:r>
              <a:rPr lang="en-US" sz="615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Median = Middle value = 32,881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42423" y="-1678502"/>
            <a:ext cx="7788790" cy="6602927"/>
            <a:chOff x="0" y="0"/>
            <a:chExt cx="10385053" cy="8803903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2803153" y="1222003"/>
              <a:ext cx="7581900" cy="7581900"/>
              <a:chOff x="0" y="0"/>
              <a:chExt cx="1708150" cy="170815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38845">
              <a:off x="29013" y="29013"/>
              <a:ext cx="5164477" cy="5164477"/>
            </a:xfrm>
            <a:custGeom>
              <a:avLst/>
              <a:gdLst/>
              <a:ahLst/>
              <a:cxnLst/>
              <a:rect r="r" b="b" t="t" l="l"/>
              <a:pathLst>
                <a:path h="5164477" w="5164477">
                  <a:moveTo>
                    <a:pt x="0" y="0"/>
                  </a:moveTo>
                  <a:lnTo>
                    <a:pt x="5164477" y="0"/>
                  </a:lnTo>
                  <a:lnTo>
                    <a:pt x="5164477" y="5164477"/>
                  </a:lnTo>
                  <a:lnTo>
                    <a:pt x="0" y="5164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91177" y="1571625"/>
            <a:ext cx="10669754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 spc="-263" b="true">
                <a:solidFill>
                  <a:srgbClr val="FFFFFF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MODE: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885825" y="1028700"/>
            <a:ext cx="285750" cy="82296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2767610" y="2838450"/>
            <a:ext cx="12752780" cy="7732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1"/>
              </a:lnSpc>
            </a:pPr>
            <a:r>
              <a:rPr lang="en-US" sz="453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2698, 12969, 14953, 32881, 47072, 55521, 65966</a:t>
            </a:r>
          </a:p>
          <a:p>
            <a:pPr algn="ctr">
              <a:lnSpc>
                <a:spcPts val="6171"/>
              </a:lnSpc>
            </a:pPr>
            <a:r>
              <a:rPr lang="en-US" sz="453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Since all values are unique (each appears only once), there is no mode in this dataset.</a:t>
            </a:r>
          </a:p>
          <a:p>
            <a:pPr algn="ctr">
              <a:lnSpc>
                <a:spcPts val="6171"/>
              </a:lnSpc>
            </a:pPr>
            <a:r>
              <a:rPr lang="en-US" b="true" sz="4537" i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Reason:</a:t>
            </a:r>
          </a:p>
          <a:p>
            <a:pPr algn="ctr">
              <a:lnSpc>
                <a:spcPts val="6171"/>
              </a:lnSpc>
            </a:pPr>
            <a:r>
              <a:rPr lang="en-US" sz="453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 represents the most frequently occurring value, but since no PCI value repeats, the dataset is mode-less.</a:t>
            </a:r>
          </a:p>
          <a:p>
            <a:pPr algn="ctr">
              <a:lnSpc>
                <a:spcPts val="6171"/>
              </a:lnSpc>
            </a:pPr>
          </a:p>
          <a:p>
            <a:pPr algn="ctr">
              <a:lnSpc>
                <a:spcPts val="6171"/>
              </a:lnSpc>
            </a:pPr>
            <a:r>
              <a:rPr lang="en-US" sz="453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(no mode)</a:t>
            </a:r>
          </a:p>
          <a:p>
            <a:pPr algn="ctr">
              <a:lnSpc>
                <a:spcPts val="61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42423" y="-1678502"/>
            <a:ext cx="7788790" cy="6602927"/>
            <a:chOff x="0" y="0"/>
            <a:chExt cx="10385053" cy="8803903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2803153" y="1222003"/>
              <a:ext cx="7581900" cy="7581900"/>
              <a:chOff x="0" y="0"/>
              <a:chExt cx="1708150" cy="170815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38845">
              <a:off x="29013" y="29013"/>
              <a:ext cx="5164477" cy="5164477"/>
            </a:xfrm>
            <a:custGeom>
              <a:avLst/>
              <a:gdLst/>
              <a:ahLst/>
              <a:cxnLst/>
              <a:rect r="r" b="b" t="t" l="l"/>
              <a:pathLst>
                <a:path h="5164477" w="5164477">
                  <a:moveTo>
                    <a:pt x="0" y="0"/>
                  </a:moveTo>
                  <a:lnTo>
                    <a:pt x="5164477" y="0"/>
                  </a:lnTo>
                  <a:lnTo>
                    <a:pt x="5164477" y="5164477"/>
                  </a:lnTo>
                  <a:lnTo>
                    <a:pt x="0" y="5164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91177" y="904875"/>
            <a:ext cx="10669754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 spc="-263" b="true">
                <a:solidFill>
                  <a:srgbClr val="FFFFFF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STANDARD DEVIATION (SD):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885825" y="1028700"/>
            <a:ext cx="285750" cy="82296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608337" y="4025081"/>
            <a:ext cx="15071326" cy="2170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1"/>
              </a:lnSpc>
              <a:spcBef>
                <a:spcPct val="0"/>
              </a:spcBef>
            </a:pPr>
            <a:r>
              <a:rPr lang="en-US" sz="425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Inequality in income distribution can be measured using Standard Deviation (SD), where a higher SD indicates greater income disparity.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24293" y="7056656"/>
            <a:ext cx="5639413" cy="134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6"/>
              </a:lnSpc>
              <a:spcBef>
                <a:spcPct val="0"/>
              </a:spcBef>
            </a:pPr>
            <a:r>
              <a:rPr lang="en-US" sz="797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σ = 21,879.78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038350" y="1028700"/>
            <a:ext cx="285750" cy="8229600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1046321" y="-1046321"/>
            <a:ext cx="4150043" cy="4150043"/>
            <a:chOff x="0" y="0"/>
            <a:chExt cx="1708150" cy="17081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5" id="5"/>
          <p:cNvSpPr txBox="true"/>
          <p:nvPr/>
        </p:nvSpPr>
        <p:spPr>
          <a:xfrm rot="-5400000">
            <a:off x="-1757362" y="5525938"/>
            <a:ext cx="5524500" cy="680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199" spc="62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STATISTICS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95377" y="408488"/>
            <a:ext cx="10797581" cy="207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0"/>
              </a:lnSpc>
            </a:pPr>
            <a:r>
              <a:rPr lang="en-US" b="true" sz="7300" spc="-219">
                <a:solidFill>
                  <a:srgbClr val="FFFFFF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ANALYSIS AND CONCLUSIONS: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4100" y="3008471"/>
            <a:ext cx="14935200" cy="6605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14829" indent="-507415" lvl="1">
              <a:lnSpc>
                <a:spcPts val="6580"/>
              </a:lnSpc>
              <a:buFont typeface="Arial"/>
              <a:buChar char="•"/>
            </a:pPr>
            <a:r>
              <a:rPr lang="en-US" sz="4700" spc="23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Mean (33,151.43) represents the average PCI but is influenced by extreme values.</a:t>
            </a:r>
          </a:p>
          <a:p>
            <a:pPr algn="ctr" marL="1014829" indent="-507415" lvl="1">
              <a:lnSpc>
                <a:spcPts val="6580"/>
              </a:lnSpc>
              <a:buFont typeface="Arial"/>
              <a:buChar char="•"/>
            </a:pPr>
            <a:r>
              <a:rPr lang="en-US" sz="4700" spc="23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Median (32,881) is the middle value, offering a better central measure when data is skewed.</a:t>
            </a:r>
          </a:p>
          <a:p>
            <a:pPr algn="ctr" marL="1014829" indent="-507415" lvl="1">
              <a:lnSpc>
                <a:spcPts val="6580"/>
              </a:lnSpc>
              <a:buFont typeface="Arial"/>
              <a:buChar char="•"/>
            </a:pPr>
            <a:r>
              <a:rPr lang="en-US" sz="4700" spc="23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Mode does not exist as all PCI values are unique.</a:t>
            </a:r>
          </a:p>
          <a:p>
            <a:pPr algn="ctr" marL="1014831" indent="-507415" lvl="1">
              <a:lnSpc>
                <a:spcPts val="6580"/>
              </a:lnSpc>
              <a:buFont typeface="Arial"/>
              <a:buChar char="•"/>
            </a:pPr>
            <a:r>
              <a:rPr lang="en-US" sz="4700" spc="23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Standard Deviation (21,879.78) indicates high income disparity among the countries.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5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7572" y="1028700"/>
            <a:ext cx="8993456" cy="3771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78"/>
              </a:lnSpc>
            </a:pPr>
            <a:r>
              <a:rPr lang="en-US" sz="12399" spc="-371" b="true">
                <a:solidFill>
                  <a:srgbClr val="FFFFFF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THANK </a:t>
            </a:r>
          </a:p>
          <a:p>
            <a:pPr algn="l">
              <a:lnSpc>
                <a:spcPts val="14878"/>
              </a:lnSpc>
            </a:pPr>
            <a:r>
              <a:rPr lang="en-US" sz="12399" spc="-371" b="true">
                <a:solidFill>
                  <a:srgbClr val="FFFFFF"/>
                </a:solidFill>
                <a:latin typeface="Aileron Heavy Bold"/>
                <a:ea typeface="Aileron Heavy Bold"/>
                <a:cs typeface="Aileron Heavy Bold"/>
                <a:sym typeface="Aileron Heavy Bold"/>
              </a:rPr>
              <a:t>YOU....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950399" y="5037121"/>
            <a:ext cx="16996642" cy="5033045"/>
            <a:chOff x="0" y="0"/>
            <a:chExt cx="22662189" cy="671072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22662189" cy="1449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44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680823"/>
              <a:ext cx="22662189" cy="5029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8"/>
                </a:lnSpc>
              </a:pPr>
              <a:r>
                <a:rPr lang="en-US" sz="4291" spc="21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-SAKTHI SUSMITHA </a:t>
              </a:r>
            </a:p>
            <a:p>
              <a:pPr algn="l">
                <a:lnSpc>
                  <a:spcPts val="6008"/>
                </a:lnSpc>
              </a:pPr>
              <a:r>
                <a:rPr lang="en-US" sz="4291" spc="21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-ANNIE JUDITH</a:t>
              </a:r>
            </a:p>
            <a:p>
              <a:pPr algn="l">
                <a:lnSpc>
                  <a:spcPts val="6008"/>
                </a:lnSpc>
              </a:pPr>
              <a:r>
                <a:rPr lang="en-US" sz="4291" spc="21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-AVANTHIKA</a:t>
              </a:r>
            </a:p>
            <a:p>
              <a:pPr algn="l">
                <a:lnSpc>
                  <a:spcPts val="6008"/>
                </a:lnSpc>
              </a:pPr>
              <a:r>
                <a:rPr lang="en-US" sz="4291" spc="21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-ANUPRIYA</a:t>
              </a:r>
            </a:p>
            <a:p>
              <a:pPr algn="l">
                <a:lnSpc>
                  <a:spcPts val="6008"/>
                </a:lnSpc>
              </a:pPr>
              <a:r>
                <a:rPr lang="en-US" sz="4291" spc="21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-BRINDHA</a:t>
              </a: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876550" y="5143500"/>
            <a:ext cx="10287000" cy="10287000"/>
            <a:chOff x="0" y="0"/>
            <a:chExt cx="1708150" cy="1708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2410144" y="2733356"/>
            <a:ext cx="4820287" cy="4820287"/>
          </a:xfrm>
          <a:custGeom>
            <a:avLst/>
            <a:gdLst/>
            <a:ahLst/>
            <a:cxnLst/>
            <a:rect r="r" b="b" t="t" l="l"/>
            <a:pathLst>
              <a:path h="4820287" w="4820287">
                <a:moveTo>
                  <a:pt x="0" y="0"/>
                </a:moveTo>
                <a:lnTo>
                  <a:pt x="4820288" y="0"/>
                </a:lnTo>
                <a:lnTo>
                  <a:pt x="4820288" y="4820288"/>
                </a:lnTo>
                <a:lnTo>
                  <a:pt x="0" y="4820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6542747" y="1028700"/>
            <a:ext cx="285750" cy="8229600"/>
          </a:xfrm>
          <a:prstGeom prst="rect">
            <a:avLst/>
          </a:prstGeom>
          <a:solidFill>
            <a:srgbClr val="37C9E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DAGhCM7aN1g</dc:identifier>
  <dcterms:modified xsi:type="dcterms:W3CDTF">2011-08-01T06:04:30Z</dcterms:modified>
  <cp:revision>1</cp:revision>
  <dc:title>Blue Pie Chart Presentation</dc:title>
</cp:coreProperties>
</file>