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Bold" charset="1" panose="00000800000000000000"/>
      <p:regular r:id="rId15"/>
    </p:embeddedFont>
    <p:embeddedFont>
      <p:font typeface="Anantason Semi-Bold" charset="1" panose="00000000000000000000"/>
      <p:regular r:id="rId16"/>
    </p:embeddedFont>
    <p:embeddedFont>
      <p:font typeface="Aileron" charset="1" panose="00000500000000000000"/>
      <p:regular r:id="rId17"/>
    </p:embeddedFont>
    <p:embeddedFont>
      <p:font typeface="Aileron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9901748">
            <a:off x="9074332" y="1086596"/>
            <a:ext cx="17704663" cy="14389062"/>
          </a:xfrm>
          <a:custGeom>
            <a:avLst/>
            <a:gdLst/>
            <a:ahLst/>
            <a:cxnLst/>
            <a:rect r="r" b="b" t="t" l="l"/>
            <a:pathLst>
              <a:path h="14389062" w="17704663">
                <a:moveTo>
                  <a:pt x="17704663" y="0"/>
                </a:moveTo>
                <a:lnTo>
                  <a:pt x="0" y="0"/>
                </a:lnTo>
                <a:lnTo>
                  <a:pt x="0" y="14389063"/>
                </a:lnTo>
                <a:lnTo>
                  <a:pt x="17704663" y="14389063"/>
                </a:lnTo>
                <a:lnTo>
                  <a:pt x="17704663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291070">
            <a:off x="-8777187" y="-3910802"/>
            <a:ext cx="18338784" cy="14904430"/>
          </a:xfrm>
          <a:custGeom>
            <a:avLst/>
            <a:gdLst/>
            <a:ahLst/>
            <a:cxnLst/>
            <a:rect r="r" b="b" t="t" l="l"/>
            <a:pathLst>
              <a:path h="14904430" w="18338784">
                <a:moveTo>
                  <a:pt x="18338784" y="0"/>
                </a:moveTo>
                <a:lnTo>
                  <a:pt x="0" y="0"/>
                </a:lnTo>
                <a:lnTo>
                  <a:pt x="0" y="14904430"/>
                </a:lnTo>
                <a:lnTo>
                  <a:pt x="18338784" y="14904430"/>
                </a:lnTo>
                <a:lnTo>
                  <a:pt x="18338784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70864" y="3317589"/>
            <a:ext cx="12746271" cy="3819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52"/>
              </a:lnSpc>
            </a:pPr>
            <a:r>
              <a:rPr lang="en-US" b="true" sz="1350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SECONDARY</a:t>
            </a:r>
          </a:p>
          <a:p>
            <a:pPr algn="ctr">
              <a:lnSpc>
                <a:spcPts val="14852"/>
              </a:lnSpc>
            </a:pPr>
            <a:r>
              <a:rPr lang="en-US" b="true" sz="1350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MARKET</a:t>
            </a:r>
          </a:p>
        </p:txBody>
      </p:sp>
      <p:sp>
        <p:nvSpPr>
          <p:cNvPr name="AutoShape 6" id="6"/>
          <p:cNvSpPr/>
          <p:nvPr/>
        </p:nvSpPr>
        <p:spPr>
          <a:xfrm>
            <a:off x="7558567" y="7922448"/>
            <a:ext cx="6989044" cy="0"/>
          </a:xfrm>
          <a:prstGeom prst="line">
            <a:avLst/>
          </a:prstGeom>
          <a:ln cap="flat" w="666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740388" y="7553825"/>
            <a:ext cx="3981900" cy="737246"/>
            <a:chOff x="0" y="0"/>
            <a:chExt cx="2194986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94986" cy="406400"/>
            </a:xfrm>
            <a:custGeom>
              <a:avLst/>
              <a:gdLst/>
              <a:ahLst/>
              <a:cxnLst/>
              <a:rect r="r" b="b" t="t" l="l"/>
              <a:pathLst>
                <a:path h="406400" w="2194986">
                  <a:moveTo>
                    <a:pt x="1991786" y="0"/>
                  </a:moveTo>
                  <a:cubicBezTo>
                    <a:pt x="2104010" y="0"/>
                    <a:pt x="2194986" y="90976"/>
                    <a:pt x="2194986" y="203200"/>
                  </a:cubicBezTo>
                  <a:cubicBezTo>
                    <a:pt x="2194986" y="315424"/>
                    <a:pt x="2104010" y="406400"/>
                    <a:pt x="199178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6FFC3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194986" cy="454025"/>
            </a:xfrm>
            <a:prstGeom prst="rect">
              <a:avLst/>
            </a:prstGeom>
          </p:spPr>
          <p:txBody>
            <a:bodyPr anchor="ctr" rtlCol="false" tIns="31690" lIns="31690" bIns="31690" rIns="3169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82323" y="7682160"/>
            <a:ext cx="3498031" cy="47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6"/>
              </a:lnSpc>
            </a:pPr>
            <a:r>
              <a:rPr lang="en-US" b="true" sz="275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STOCK MARKET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5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9901748">
            <a:off x="7855132" y="-132604"/>
            <a:ext cx="17704663" cy="14389062"/>
          </a:xfrm>
          <a:custGeom>
            <a:avLst/>
            <a:gdLst/>
            <a:ahLst/>
            <a:cxnLst/>
            <a:rect r="r" b="b" t="t" l="l"/>
            <a:pathLst>
              <a:path h="14389062" w="17704663">
                <a:moveTo>
                  <a:pt x="17704663" y="0"/>
                </a:moveTo>
                <a:lnTo>
                  <a:pt x="0" y="0"/>
                </a:lnTo>
                <a:lnTo>
                  <a:pt x="0" y="14389063"/>
                </a:lnTo>
                <a:lnTo>
                  <a:pt x="17704663" y="14389063"/>
                </a:lnTo>
                <a:lnTo>
                  <a:pt x="17704663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40256"/>
            <a:ext cx="15207239" cy="1393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65"/>
              </a:lnSpc>
            </a:pPr>
            <a:r>
              <a:rPr lang="en-US" b="true" sz="10257" spc="-615">
                <a:solidFill>
                  <a:srgbClr val="FFFFFF"/>
                </a:solidFill>
                <a:latin typeface="Anantason Semi-Bold"/>
                <a:ea typeface="Anantason Semi-Bold"/>
                <a:cs typeface="Anantason Semi-Bold"/>
                <a:sym typeface="Anantason Semi-Bold"/>
              </a:rPr>
              <a:t>What is Secondary market?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450476" y="4089808"/>
            <a:ext cx="3325070" cy="5168492"/>
            <a:chOff x="0" y="0"/>
            <a:chExt cx="673558" cy="10469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3558" cy="1046979"/>
            </a:xfrm>
            <a:custGeom>
              <a:avLst/>
              <a:gdLst/>
              <a:ahLst/>
              <a:cxnLst/>
              <a:rect r="r" b="b" t="t" l="l"/>
              <a:pathLst>
                <a:path h="1046979" w="673558">
                  <a:moveTo>
                    <a:pt x="53552" y="0"/>
                  </a:moveTo>
                  <a:lnTo>
                    <a:pt x="620006" y="0"/>
                  </a:lnTo>
                  <a:cubicBezTo>
                    <a:pt x="649582" y="0"/>
                    <a:pt x="673558" y="23976"/>
                    <a:pt x="673558" y="53552"/>
                  </a:cubicBezTo>
                  <a:lnTo>
                    <a:pt x="673558" y="993427"/>
                  </a:lnTo>
                  <a:cubicBezTo>
                    <a:pt x="673558" y="1023003"/>
                    <a:pt x="649582" y="1046979"/>
                    <a:pt x="620006" y="1046979"/>
                  </a:cubicBezTo>
                  <a:lnTo>
                    <a:pt x="53552" y="1046979"/>
                  </a:lnTo>
                  <a:cubicBezTo>
                    <a:pt x="23976" y="1046979"/>
                    <a:pt x="0" y="1023003"/>
                    <a:pt x="0" y="993427"/>
                  </a:cubicBezTo>
                  <a:lnTo>
                    <a:pt x="0" y="53552"/>
                  </a:lnTo>
                  <a:cubicBezTo>
                    <a:pt x="0" y="23976"/>
                    <a:pt x="23976" y="0"/>
                    <a:pt x="53552" y="0"/>
                  </a:cubicBezTo>
                  <a:close/>
                </a:path>
              </a:pathLst>
            </a:custGeom>
            <a:blipFill>
              <a:blip r:embed="rId4"/>
              <a:stretch>
                <a:fillRect l="-66652" t="0" r="-66652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50431" y="4083825"/>
            <a:ext cx="3325070" cy="5168492"/>
            <a:chOff x="0" y="0"/>
            <a:chExt cx="673558" cy="10469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3558" cy="1046979"/>
            </a:xfrm>
            <a:custGeom>
              <a:avLst/>
              <a:gdLst/>
              <a:ahLst/>
              <a:cxnLst/>
              <a:rect r="r" b="b" t="t" l="l"/>
              <a:pathLst>
                <a:path h="1046979" w="673558">
                  <a:moveTo>
                    <a:pt x="53552" y="0"/>
                  </a:moveTo>
                  <a:lnTo>
                    <a:pt x="620006" y="0"/>
                  </a:lnTo>
                  <a:cubicBezTo>
                    <a:pt x="649582" y="0"/>
                    <a:pt x="673558" y="23976"/>
                    <a:pt x="673558" y="53552"/>
                  </a:cubicBezTo>
                  <a:lnTo>
                    <a:pt x="673558" y="993427"/>
                  </a:lnTo>
                  <a:cubicBezTo>
                    <a:pt x="673558" y="1023003"/>
                    <a:pt x="649582" y="1046979"/>
                    <a:pt x="620006" y="1046979"/>
                  </a:cubicBezTo>
                  <a:lnTo>
                    <a:pt x="53552" y="1046979"/>
                  </a:lnTo>
                  <a:cubicBezTo>
                    <a:pt x="23976" y="1046979"/>
                    <a:pt x="0" y="1023003"/>
                    <a:pt x="0" y="993427"/>
                  </a:cubicBezTo>
                  <a:lnTo>
                    <a:pt x="0" y="53552"/>
                  </a:lnTo>
                  <a:cubicBezTo>
                    <a:pt x="0" y="23976"/>
                    <a:pt x="23976" y="0"/>
                    <a:pt x="53552" y="0"/>
                  </a:cubicBezTo>
                  <a:close/>
                </a:path>
              </a:pathLst>
            </a:custGeom>
            <a:blipFill>
              <a:blip r:embed="rId5"/>
              <a:stretch>
                <a:fillRect l="-12370" t="0" r="-1237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856160" y="2166617"/>
            <a:ext cx="8503752" cy="2270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6"/>
              </a:lnSpc>
              <a:spcBef>
                <a:spcPct val="0"/>
              </a:spcBef>
            </a:pPr>
            <a:r>
              <a:rPr lang="en-US" sz="325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The secondary market is where people buy and sell already issued stocks, bonds, and other financial assets. It helps in liquidity, fair pricing, and investment growth.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6160" y="4891803"/>
            <a:ext cx="8503752" cy="1802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6"/>
              </a:lnSpc>
            </a:pPr>
            <a:r>
              <a:rPr lang="en-US" sz="4354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Definition by Adam Smith:</a:t>
            </a:r>
          </a:p>
          <a:p>
            <a:pPr algn="l">
              <a:lnSpc>
                <a:spcPts val="4136"/>
              </a:lnSpc>
            </a:pPr>
            <a:r>
              <a:rPr lang="en-US" sz="295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"Markets act as an invisible hand that balances supply and demand to set fair prices."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6160" y="6985727"/>
            <a:ext cx="8503752" cy="2326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6"/>
              </a:lnSpc>
            </a:pPr>
            <a:r>
              <a:rPr lang="en-US" sz="4354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Types:</a:t>
            </a:r>
          </a:p>
          <a:p>
            <a:pPr algn="l">
              <a:lnSpc>
                <a:spcPts val="4136"/>
              </a:lnSpc>
            </a:pPr>
            <a:r>
              <a:rPr lang="en-US" sz="295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"Exchange Market (Organized Market).</a:t>
            </a:r>
          </a:p>
          <a:p>
            <a:pPr algn="l">
              <a:lnSpc>
                <a:spcPts val="4136"/>
              </a:lnSpc>
            </a:pPr>
            <a:r>
              <a:rPr lang="en-US" sz="295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Over-the-Counter (OTC) Market (Decentralized Market).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5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66383" y="731423"/>
            <a:ext cx="11006693" cy="106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79889" y="731423"/>
            <a:ext cx="4596398" cy="8272738"/>
            <a:chOff x="0" y="0"/>
            <a:chExt cx="6128531" cy="11030317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31491" t="0" r="31491" b="0"/>
            <a:stretch>
              <a:fillRect/>
            </a:stretch>
          </p:blipFill>
          <p:spPr>
            <a:xfrm flipH="false" flipV="false">
              <a:off x="0" y="0"/>
              <a:ext cx="6128531" cy="11030317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true" flipV="false" rot="9901748">
            <a:off x="8007532" y="19796"/>
            <a:ext cx="17704663" cy="14389062"/>
          </a:xfrm>
          <a:custGeom>
            <a:avLst/>
            <a:gdLst/>
            <a:ahLst/>
            <a:cxnLst/>
            <a:rect r="r" b="b" t="t" l="l"/>
            <a:pathLst>
              <a:path h="14389062" w="17704663">
                <a:moveTo>
                  <a:pt x="17704663" y="0"/>
                </a:moveTo>
                <a:lnTo>
                  <a:pt x="0" y="0"/>
                </a:lnTo>
                <a:lnTo>
                  <a:pt x="0" y="14389063"/>
                </a:lnTo>
                <a:lnTo>
                  <a:pt x="17704663" y="14389063"/>
                </a:lnTo>
                <a:lnTo>
                  <a:pt x="17704663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66383" y="2041290"/>
            <a:ext cx="12000870" cy="782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spc="191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Existing Securities – </a:t>
            </a:r>
          </a:p>
          <a:p>
            <a:pPr algn="l">
              <a:lnSpc>
                <a:spcPts val="3779"/>
              </a:lnSpc>
            </a:pP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Trades previously issued securities among investors.</a:t>
            </a:r>
          </a:p>
          <a:p>
            <a:pPr algn="l">
              <a:lnSpc>
                <a:spcPts val="377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spc="191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Liquidity –</a:t>
            </a:r>
          </a:p>
          <a:p>
            <a:pPr algn="l">
              <a:lnSpc>
                <a:spcPts val="3779"/>
              </a:lnSpc>
            </a:pPr>
            <a:r>
              <a:rPr lang="en-US" sz="2699" spc="172" b="true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</a:t>
            </a: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Enables easy buying and selling of securities.</a:t>
            </a:r>
          </a:p>
          <a:p>
            <a:pPr algn="l">
              <a:lnSpc>
                <a:spcPts val="377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spc="191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Price Determination – </a:t>
            </a:r>
          </a:p>
          <a:p>
            <a:pPr algn="l">
              <a:lnSpc>
                <a:spcPts val="3779"/>
              </a:lnSpc>
            </a:pP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Prices fluctuate based on demand and supply.</a:t>
            </a:r>
          </a:p>
          <a:p>
            <a:pPr algn="l">
              <a:lnSpc>
                <a:spcPts val="3779"/>
              </a:lnSpc>
            </a:pPr>
          </a:p>
          <a:p>
            <a:pPr algn="l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 spc="185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Market Participants –   </a:t>
            </a:r>
          </a:p>
          <a:p>
            <a:pPr algn="l">
              <a:lnSpc>
                <a:spcPts val="3779"/>
              </a:lnSpc>
            </a:pP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Includes investors, traders, brokers, and institutions.</a:t>
            </a:r>
          </a:p>
          <a:p>
            <a:pPr algn="l">
              <a:lnSpc>
                <a:spcPts val="377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spc="191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Exchange &amp; OTC – </a:t>
            </a:r>
          </a:p>
          <a:p>
            <a:pPr algn="l">
              <a:lnSpc>
                <a:spcPts val="3779"/>
              </a:lnSpc>
            </a:pP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Organized (exchange) and decentralized (OTC)                   </a:t>
            </a:r>
          </a:p>
          <a:p>
            <a:pPr algn="l">
              <a:lnSpc>
                <a:spcPts val="3779"/>
              </a:lnSpc>
            </a:pP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trading.    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5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66383" y="731423"/>
            <a:ext cx="11006693" cy="106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79889" y="731423"/>
            <a:ext cx="4596398" cy="8272738"/>
            <a:chOff x="0" y="0"/>
            <a:chExt cx="6128531" cy="11030317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31491" t="0" r="31491" b="0"/>
            <a:stretch>
              <a:fillRect/>
            </a:stretch>
          </p:blipFill>
          <p:spPr>
            <a:xfrm flipH="false" flipV="false">
              <a:off x="0" y="0"/>
              <a:ext cx="6128531" cy="11030317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true" flipV="false" rot="9901748">
            <a:off x="8007532" y="19796"/>
            <a:ext cx="17704663" cy="14389062"/>
          </a:xfrm>
          <a:custGeom>
            <a:avLst/>
            <a:gdLst/>
            <a:ahLst/>
            <a:cxnLst/>
            <a:rect r="r" b="b" t="t" l="l"/>
            <a:pathLst>
              <a:path h="14389062" w="17704663">
                <a:moveTo>
                  <a:pt x="17704663" y="0"/>
                </a:moveTo>
                <a:lnTo>
                  <a:pt x="0" y="0"/>
                </a:lnTo>
                <a:lnTo>
                  <a:pt x="0" y="14389063"/>
                </a:lnTo>
                <a:lnTo>
                  <a:pt x="17704663" y="14389063"/>
                </a:lnTo>
                <a:lnTo>
                  <a:pt x="17704663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56858" y="1910751"/>
            <a:ext cx="12770201" cy="7347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spc="191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Regulation –</a:t>
            </a:r>
          </a:p>
          <a:p>
            <a:pPr algn="l">
              <a:lnSpc>
                <a:spcPts val="3779"/>
              </a:lnSpc>
            </a:pP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Governed by financial authorities and stock exchanges.</a:t>
            </a:r>
          </a:p>
          <a:p>
            <a:pPr algn="l">
              <a:lnSpc>
                <a:spcPts val="377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spc="191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Continuous Trading –</a:t>
            </a:r>
            <a:r>
              <a:rPr lang="en-US" b="true" sz="2999" spc="19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l">
              <a:lnSpc>
                <a:spcPts val="3779"/>
              </a:lnSpc>
            </a:pP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Securities trade throughout market hours daily.</a:t>
            </a:r>
          </a:p>
          <a:p>
            <a:pPr algn="l">
              <a:lnSpc>
                <a:spcPts val="3779"/>
              </a:lnSpc>
            </a:pPr>
          </a:p>
          <a:p>
            <a:pPr algn="l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b="true" sz="2899" spc="185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Market Intermediaries –</a:t>
            </a:r>
          </a:p>
          <a:p>
            <a:pPr algn="l">
              <a:lnSpc>
                <a:spcPts val="3779"/>
              </a:lnSpc>
            </a:pPr>
            <a:r>
              <a:rPr lang="en-US" sz="2699" spc="172" b="true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Brokers, dealers, and market makers facilitate trades.</a:t>
            </a:r>
          </a:p>
          <a:p>
            <a:pPr algn="l">
              <a:lnSpc>
                <a:spcPts val="377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spc="191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Volume – </a:t>
            </a:r>
          </a:p>
          <a:p>
            <a:pPr algn="l">
              <a:lnSpc>
                <a:spcPts val="3779"/>
              </a:lnSpc>
            </a:pP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High trade volumes ensure market efficiency.</a:t>
            </a:r>
          </a:p>
          <a:p>
            <a:pPr algn="l">
              <a:lnSpc>
                <a:spcPts val="377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b="true" sz="2999" spc="191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Information Flow –</a:t>
            </a:r>
          </a:p>
          <a:p>
            <a:pPr algn="l">
              <a:lnSpc>
                <a:spcPts val="3779"/>
              </a:lnSpc>
            </a:pPr>
            <a:r>
              <a:rPr lang="en-US" sz="2699" spc="172" b="true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</a:t>
            </a:r>
            <a:r>
              <a:rPr lang="en-US" sz="2699" spc="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Market reacts to financial news and  reports.</a:t>
            </a:r>
          </a:p>
          <a:p>
            <a:pPr algn="l">
              <a:lnSpc>
                <a:spcPts val="37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5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588" y="1317189"/>
            <a:ext cx="7535858" cy="8632757"/>
            <a:chOff x="0" y="0"/>
            <a:chExt cx="1984753" cy="22736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84753" cy="2273648"/>
            </a:xfrm>
            <a:custGeom>
              <a:avLst/>
              <a:gdLst/>
              <a:ahLst/>
              <a:cxnLst/>
              <a:rect r="r" b="b" t="t" l="l"/>
              <a:pathLst>
                <a:path h="2273648" w="1984753">
                  <a:moveTo>
                    <a:pt x="20547" y="0"/>
                  </a:moveTo>
                  <a:lnTo>
                    <a:pt x="1964206" y="0"/>
                  </a:lnTo>
                  <a:cubicBezTo>
                    <a:pt x="1969655" y="0"/>
                    <a:pt x="1974881" y="2165"/>
                    <a:pt x="1978735" y="6018"/>
                  </a:cubicBezTo>
                  <a:cubicBezTo>
                    <a:pt x="1982588" y="9871"/>
                    <a:pt x="1984753" y="15098"/>
                    <a:pt x="1984753" y="20547"/>
                  </a:cubicBezTo>
                  <a:lnTo>
                    <a:pt x="1984753" y="2253101"/>
                  </a:lnTo>
                  <a:cubicBezTo>
                    <a:pt x="1984753" y="2258550"/>
                    <a:pt x="1982588" y="2263777"/>
                    <a:pt x="1978735" y="2267630"/>
                  </a:cubicBezTo>
                  <a:cubicBezTo>
                    <a:pt x="1974881" y="2271483"/>
                    <a:pt x="1969655" y="2273648"/>
                    <a:pt x="1964206" y="2273648"/>
                  </a:cubicBezTo>
                  <a:lnTo>
                    <a:pt x="20547" y="2273648"/>
                  </a:lnTo>
                  <a:cubicBezTo>
                    <a:pt x="15098" y="2273648"/>
                    <a:pt x="9871" y="2271483"/>
                    <a:pt x="6018" y="2267630"/>
                  </a:cubicBezTo>
                  <a:cubicBezTo>
                    <a:pt x="2165" y="2263777"/>
                    <a:pt x="0" y="2258550"/>
                    <a:pt x="0" y="2253101"/>
                  </a:cubicBezTo>
                  <a:lnTo>
                    <a:pt x="0" y="20547"/>
                  </a:lnTo>
                  <a:cubicBezTo>
                    <a:pt x="0" y="15098"/>
                    <a:pt x="2165" y="9871"/>
                    <a:pt x="6018" y="6018"/>
                  </a:cubicBezTo>
                  <a:cubicBezTo>
                    <a:pt x="9871" y="2165"/>
                    <a:pt x="15098" y="0"/>
                    <a:pt x="20547" y="0"/>
                  </a:cubicBezTo>
                  <a:close/>
                </a:path>
              </a:pathLst>
            </a:custGeom>
            <a:solidFill>
              <a:srgbClr val="57D45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984753" cy="2302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9901748">
            <a:off x="15316722" y="597341"/>
            <a:ext cx="17704663" cy="14389062"/>
          </a:xfrm>
          <a:custGeom>
            <a:avLst/>
            <a:gdLst/>
            <a:ahLst/>
            <a:cxnLst/>
            <a:rect r="r" b="b" t="t" l="l"/>
            <a:pathLst>
              <a:path h="14389062" w="17704663">
                <a:moveTo>
                  <a:pt x="17704663" y="0"/>
                </a:moveTo>
                <a:lnTo>
                  <a:pt x="0" y="0"/>
                </a:lnTo>
                <a:lnTo>
                  <a:pt x="0" y="14389062"/>
                </a:lnTo>
                <a:lnTo>
                  <a:pt x="17704663" y="14389062"/>
                </a:lnTo>
                <a:lnTo>
                  <a:pt x="17704663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31145" y="126618"/>
            <a:ext cx="1260010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Importance: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551753" y="1317189"/>
            <a:ext cx="8080800" cy="8632757"/>
            <a:chOff x="0" y="0"/>
            <a:chExt cx="2128277" cy="22736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8277" cy="2273648"/>
            </a:xfrm>
            <a:custGeom>
              <a:avLst/>
              <a:gdLst/>
              <a:ahLst/>
              <a:cxnLst/>
              <a:rect r="r" b="b" t="t" l="l"/>
              <a:pathLst>
                <a:path h="2273648" w="2128277">
                  <a:moveTo>
                    <a:pt x="19161" y="0"/>
                  </a:moveTo>
                  <a:lnTo>
                    <a:pt x="2109115" y="0"/>
                  </a:lnTo>
                  <a:cubicBezTo>
                    <a:pt x="2119698" y="0"/>
                    <a:pt x="2128277" y="8579"/>
                    <a:pt x="2128277" y="19161"/>
                  </a:cubicBezTo>
                  <a:lnTo>
                    <a:pt x="2128277" y="2254487"/>
                  </a:lnTo>
                  <a:cubicBezTo>
                    <a:pt x="2128277" y="2259568"/>
                    <a:pt x="2126258" y="2264442"/>
                    <a:pt x="2122664" y="2268036"/>
                  </a:cubicBezTo>
                  <a:cubicBezTo>
                    <a:pt x="2119071" y="2271629"/>
                    <a:pt x="2114197" y="2273648"/>
                    <a:pt x="2109115" y="2273648"/>
                  </a:cubicBezTo>
                  <a:lnTo>
                    <a:pt x="19161" y="2273648"/>
                  </a:lnTo>
                  <a:cubicBezTo>
                    <a:pt x="14079" y="2273648"/>
                    <a:pt x="9206" y="2271629"/>
                    <a:pt x="5612" y="2268036"/>
                  </a:cubicBezTo>
                  <a:cubicBezTo>
                    <a:pt x="2019" y="2264442"/>
                    <a:pt x="0" y="2259568"/>
                    <a:pt x="0" y="2254487"/>
                  </a:cubicBezTo>
                  <a:lnTo>
                    <a:pt x="0" y="19161"/>
                  </a:lnTo>
                  <a:cubicBezTo>
                    <a:pt x="0" y="14079"/>
                    <a:pt x="2019" y="9206"/>
                    <a:pt x="5612" y="5612"/>
                  </a:cubicBezTo>
                  <a:cubicBezTo>
                    <a:pt x="9206" y="2019"/>
                    <a:pt x="14079" y="0"/>
                    <a:pt x="19161" y="0"/>
                  </a:cubicBezTo>
                  <a:close/>
                </a:path>
              </a:pathLst>
            </a:custGeom>
            <a:solidFill>
              <a:srgbClr val="57D45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128277" cy="2302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66432" y="1710054"/>
            <a:ext cx="6378170" cy="7929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 spc="2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Liquidity –</a:t>
            </a:r>
          </a:p>
          <a:p>
            <a:pPr algn="ctr">
              <a:lnSpc>
                <a:spcPts val="4759"/>
              </a:lnSpc>
            </a:pPr>
            <a:r>
              <a:rPr lang="en-US" b="true" sz="3399" spc="2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Ensures easy buying and selling of securities.</a:t>
            </a:r>
          </a:p>
          <a:p>
            <a:pPr algn="ctr">
              <a:lnSpc>
                <a:spcPts val="4759"/>
              </a:lnSpc>
            </a:pPr>
          </a:p>
          <a:p>
            <a:pPr algn="ctr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 spc="2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Price Discovery –</a:t>
            </a:r>
          </a:p>
          <a:p>
            <a:pPr algn="ctr">
              <a:lnSpc>
                <a:spcPts val="4759"/>
              </a:lnSpc>
            </a:pPr>
            <a:r>
              <a:rPr lang="en-US" b="true" sz="3399" spc="21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399" spc="2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Determines fair prices based on demand-supply.</a:t>
            </a:r>
          </a:p>
          <a:p>
            <a:pPr algn="ctr">
              <a:lnSpc>
                <a:spcPts val="4759"/>
              </a:lnSpc>
            </a:pPr>
          </a:p>
          <a:p>
            <a:pPr algn="ctr" marL="777234" indent="-388617" lvl="1">
              <a:lnSpc>
                <a:spcPts val="5039"/>
              </a:lnSpc>
              <a:buFont typeface="Arial"/>
              <a:buChar char="•"/>
            </a:pPr>
            <a:r>
              <a:rPr lang="en-US" b="true" sz="3599" spc="23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Capital Formation –</a:t>
            </a:r>
          </a:p>
          <a:p>
            <a:pPr algn="ctr">
              <a:lnSpc>
                <a:spcPts val="4759"/>
              </a:lnSpc>
            </a:pPr>
            <a:r>
              <a:rPr lang="en-US" b="true" sz="3399" spc="21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399" spc="2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Helps businesses raise funds for growth.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403068" y="2610058"/>
            <a:ext cx="6378170" cy="614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 spc="2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Efficient Allocation of Capital – </a:t>
            </a:r>
          </a:p>
          <a:p>
            <a:pPr algn="ctr">
              <a:lnSpc>
                <a:spcPts val="4759"/>
              </a:lnSpc>
            </a:pPr>
            <a:r>
              <a:rPr lang="en-US" b="true" sz="3399" spc="2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Directs funds to productiv</a:t>
            </a:r>
            <a:r>
              <a:rPr lang="en-US" b="true" sz="3399" spc="2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investments.</a:t>
            </a:r>
          </a:p>
          <a:p>
            <a:pPr algn="ctr">
              <a:lnSpc>
                <a:spcPts val="4759"/>
              </a:lnSpc>
            </a:pPr>
          </a:p>
          <a:p>
            <a:pPr algn="ctr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 spc="2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Risk Management –</a:t>
            </a:r>
          </a:p>
          <a:p>
            <a:pPr algn="ctr">
              <a:lnSpc>
                <a:spcPts val="4759"/>
              </a:lnSpc>
            </a:pPr>
            <a:r>
              <a:rPr lang="en-US" b="true" sz="3399" spc="21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399" spc="2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Enables diversification and hedging against risks.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5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7588" y="1317189"/>
            <a:ext cx="7535858" cy="8632757"/>
            <a:chOff x="0" y="0"/>
            <a:chExt cx="1984753" cy="22736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84753" cy="2273648"/>
            </a:xfrm>
            <a:custGeom>
              <a:avLst/>
              <a:gdLst/>
              <a:ahLst/>
              <a:cxnLst/>
              <a:rect r="r" b="b" t="t" l="l"/>
              <a:pathLst>
                <a:path h="2273648" w="1984753">
                  <a:moveTo>
                    <a:pt x="20547" y="0"/>
                  </a:moveTo>
                  <a:lnTo>
                    <a:pt x="1964206" y="0"/>
                  </a:lnTo>
                  <a:cubicBezTo>
                    <a:pt x="1969655" y="0"/>
                    <a:pt x="1974881" y="2165"/>
                    <a:pt x="1978735" y="6018"/>
                  </a:cubicBezTo>
                  <a:cubicBezTo>
                    <a:pt x="1982588" y="9871"/>
                    <a:pt x="1984753" y="15098"/>
                    <a:pt x="1984753" y="20547"/>
                  </a:cubicBezTo>
                  <a:lnTo>
                    <a:pt x="1984753" y="2253101"/>
                  </a:lnTo>
                  <a:cubicBezTo>
                    <a:pt x="1984753" y="2258550"/>
                    <a:pt x="1982588" y="2263777"/>
                    <a:pt x="1978735" y="2267630"/>
                  </a:cubicBezTo>
                  <a:cubicBezTo>
                    <a:pt x="1974881" y="2271483"/>
                    <a:pt x="1969655" y="2273648"/>
                    <a:pt x="1964206" y="2273648"/>
                  </a:cubicBezTo>
                  <a:lnTo>
                    <a:pt x="20547" y="2273648"/>
                  </a:lnTo>
                  <a:cubicBezTo>
                    <a:pt x="15098" y="2273648"/>
                    <a:pt x="9871" y="2271483"/>
                    <a:pt x="6018" y="2267630"/>
                  </a:cubicBezTo>
                  <a:cubicBezTo>
                    <a:pt x="2165" y="2263777"/>
                    <a:pt x="0" y="2258550"/>
                    <a:pt x="0" y="2253101"/>
                  </a:cubicBezTo>
                  <a:lnTo>
                    <a:pt x="0" y="20547"/>
                  </a:lnTo>
                  <a:cubicBezTo>
                    <a:pt x="0" y="15098"/>
                    <a:pt x="2165" y="9871"/>
                    <a:pt x="6018" y="6018"/>
                  </a:cubicBezTo>
                  <a:cubicBezTo>
                    <a:pt x="9871" y="2165"/>
                    <a:pt x="15098" y="0"/>
                    <a:pt x="20547" y="0"/>
                  </a:cubicBezTo>
                  <a:close/>
                </a:path>
              </a:pathLst>
            </a:custGeom>
            <a:solidFill>
              <a:srgbClr val="57D45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984753" cy="2302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9901748">
            <a:off x="15316722" y="597341"/>
            <a:ext cx="17704663" cy="14389062"/>
          </a:xfrm>
          <a:custGeom>
            <a:avLst/>
            <a:gdLst/>
            <a:ahLst/>
            <a:cxnLst/>
            <a:rect r="r" b="b" t="t" l="l"/>
            <a:pathLst>
              <a:path h="14389062" w="17704663">
                <a:moveTo>
                  <a:pt x="17704663" y="0"/>
                </a:moveTo>
                <a:lnTo>
                  <a:pt x="0" y="0"/>
                </a:lnTo>
                <a:lnTo>
                  <a:pt x="0" y="14389062"/>
                </a:lnTo>
                <a:lnTo>
                  <a:pt x="17704663" y="14389062"/>
                </a:lnTo>
                <a:lnTo>
                  <a:pt x="17704663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31145" y="126618"/>
            <a:ext cx="1260010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7"/>
              </a:lnSpc>
            </a:pPr>
            <a:r>
              <a:rPr lang="en-US" sz="6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Importance: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551753" y="1317189"/>
            <a:ext cx="8080800" cy="8632757"/>
            <a:chOff x="0" y="0"/>
            <a:chExt cx="2128277" cy="22736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8277" cy="2273648"/>
            </a:xfrm>
            <a:custGeom>
              <a:avLst/>
              <a:gdLst/>
              <a:ahLst/>
              <a:cxnLst/>
              <a:rect r="r" b="b" t="t" l="l"/>
              <a:pathLst>
                <a:path h="2273648" w="2128277">
                  <a:moveTo>
                    <a:pt x="19161" y="0"/>
                  </a:moveTo>
                  <a:lnTo>
                    <a:pt x="2109115" y="0"/>
                  </a:lnTo>
                  <a:cubicBezTo>
                    <a:pt x="2119698" y="0"/>
                    <a:pt x="2128277" y="8579"/>
                    <a:pt x="2128277" y="19161"/>
                  </a:cubicBezTo>
                  <a:lnTo>
                    <a:pt x="2128277" y="2254487"/>
                  </a:lnTo>
                  <a:cubicBezTo>
                    <a:pt x="2128277" y="2259568"/>
                    <a:pt x="2126258" y="2264442"/>
                    <a:pt x="2122664" y="2268036"/>
                  </a:cubicBezTo>
                  <a:cubicBezTo>
                    <a:pt x="2119071" y="2271629"/>
                    <a:pt x="2114197" y="2273648"/>
                    <a:pt x="2109115" y="2273648"/>
                  </a:cubicBezTo>
                  <a:lnTo>
                    <a:pt x="19161" y="2273648"/>
                  </a:lnTo>
                  <a:cubicBezTo>
                    <a:pt x="14079" y="2273648"/>
                    <a:pt x="9206" y="2271629"/>
                    <a:pt x="5612" y="2268036"/>
                  </a:cubicBezTo>
                  <a:cubicBezTo>
                    <a:pt x="2019" y="2264442"/>
                    <a:pt x="0" y="2259568"/>
                    <a:pt x="0" y="2254487"/>
                  </a:cubicBezTo>
                  <a:lnTo>
                    <a:pt x="0" y="19161"/>
                  </a:lnTo>
                  <a:cubicBezTo>
                    <a:pt x="0" y="14079"/>
                    <a:pt x="2019" y="9206"/>
                    <a:pt x="5612" y="5612"/>
                  </a:cubicBezTo>
                  <a:cubicBezTo>
                    <a:pt x="9206" y="2019"/>
                    <a:pt x="14079" y="0"/>
                    <a:pt x="19161" y="0"/>
                  </a:cubicBezTo>
                  <a:close/>
                </a:path>
              </a:pathLst>
            </a:custGeom>
            <a:solidFill>
              <a:srgbClr val="57D45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128277" cy="23022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57306" y="1809640"/>
            <a:ext cx="6796421" cy="734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 spc="2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Investor Confidence –</a:t>
            </a:r>
          </a:p>
          <a:p>
            <a:pPr algn="ctr">
              <a:lnSpc>
                <a:spcPts val="4759"/>
              </a:lnSpc>
            </a:pPr>
            <a:r>
              <a:rPr lang="en-US" b="true" sz="3399" spc="21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399" spc="2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Transparent trading builds trust in markets.</a:t>
            </a:r>
          </a:p>
          <a:p>
            <a:pPr algn="ctr">
              <a:lnSpc>
                <a:spcPts val="4759"/>
              </a:lnSpc>
            </a:pPr>
          </a:p>
          <a:p>
            <a:pPr algn="ctr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 spc="2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</a:t>
            </a:r>
            <a:r>
              <a:rPr lang="en-US" b="true" sz="3699" spc="2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rket Efficiency –</a:t>
            </a:r>
          </a:p>
          <a:p>
            <a:pPr algn="ctr">
              <a:lnSpc>
                <a:spcPts val="4759"/>
              </a:lnSpc>
            </a:pPr>
            <a:r>
              <a:rPr lang="en-US" b="true" sz="3399" spc="2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Ensures fair pricing and smooth transactions.</a:t>
            </a:r>
          </a:p>
          <a:p>
            <a:pPr algn="ctr">
              <a:lnSpc>
                <a:spcPts val="4759"/>
              </a:lnSpc>
            </a:pPr>
          </a:p>
          <a:p>
            <a:pPr algn="ctr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 spc="2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Market Stability –</a:t>
            </a:r>
          </a:p>
          <a:p>
            <a:pPr algn="ctr">
              <a:lnSpc>
                <a:spcPts val="4759"/>
              </a:lnSpc>
            </a:pPr>
            <a:r>
              <a:rPr lang="en-US" b="true" sz="3399" spc="21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399" spc="2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Prevents excessive volatility and financial crises.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22844" y="2381050"/>
            <a:ext cx="6938618" cy="6205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 spc="2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Facilitation of Speculation &amp; Hedging – </a:t>
            </a:r>
          </a:p>
          <a:p>
            <a:pPr algn="ctr">
              <a:lnSpc>
                <a:spcPts val="4759"/>
              </a:lnSpc>
            </a:pPr>
            <a:r>
              <a:rPr lang="en-US" b="true" sz="3399" spc="2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Allows profit-making and risk protection.</a:t>
            </a:r>
          </a:p>
          <a:p>
            <a:pPr algn="ctr">
              <a:lnSpc>
                <a:spcPts val="4759"/>
              </a:lnSpc>
            </a:pPr>
          </a:p>
          <a:p>
            <a:pPr algn="ctr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 spc="23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Risk Reduction –</a:t>
            </a:r>
          </a:p>
          <a:p>
            <a:pPr algn="ctr">
              <a:lnSpc>
                <a:spcPts val="4759"/>
              </a:lnSpc>
            </a:pPr>
            <a:r>
              <a:rPr lang="en-US" b="true" sz="3399" spc="21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399" spc="21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Spreads risk through diversified investments.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5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440464" y="750653"/>
            <a:ext cx="12856865" cy="136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6"/>
              </a:lnSpc>
            </a:pPr>
            <a:r>
              <a:rPr lang="en-US" sz="8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Functions: 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9901748">
            <a:off x="9435669" y="1567106"/>
            <a:ext cx="17704663" cy="14389062"/>
          </a:xfrm>
          <a:custGeom>
            <a:avLst/>
            <a:gdLst/>
            <a:ahLst/>
            <a:cxnLst/>
            <a:rect r="r" b="b" t="t" l="l"/>
            <a:pathLst>
              <a:path h="14389062" w="17704663">
                <a:moveTo>
                  <a:pt x="17704662" y="0"/>
                </a:moveTo>
                <a:lnTo>
                  <a:pt x="0" y="0"/>
                </a:lnTo>
                <a:lnTo>
                  <a:pt x="0" y="14389063"/>
                </a:lnTo>
                <a:lnTo>
                  <a:pt x="17704662" y="14389063"/>
                </a:lnTo>
                <a:lnTo>
                  <a:pt x="17704662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207769"/>
            <a:ext cx="16230600" cy="6392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5979" indent="-437989" lvl="1">
              <a:lnSpc>
                <a:spcPts val="5680"/>
              </a:lnSpc>
              <a:buFont typeface="Arial"/>
              <a:buChar char="•"/>
            </a:pP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Liquidity Provision – </a:t>
            </a:r>
          </a:p>
          <a:p>
            <a:pPr algn="l">
              <a:lnSpc>
                <a:spcPts val="5680"/>
              </a:lnSpc>
            </a:pPr>
            <a:r>
              <a:rPr lang="en-US" sz="4057" spc="259" b="true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Ensu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 easy entry and exit for investors.</a:t>
            </a:r>
          </a:p>
          <a:p>
            <a:pPr algn="l" marL="875979" indent="-437989" lvl="1">
              <a:lnSpc>
                <a:spcPts val="5680"/>
              </a:lnSpc>
              <a:buFont typeface="Arial"/>
              <a:buChar char="•"/>
            </a:pP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</a:t>
            </a: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ice Discovery –</a:t>
            </a: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l">
              <a:lnSpc>
                <a:spcPts val="5680"/>
              </a:lnSpc>
            </a:pPr>
            <a:r>
              <a:rPr lang="en-US" sz="4057" spc="259" b="true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Determines asset prices through trading</a:t>
            </a:r>
          </a:p>
          <a:p>
            <a:pPr algn="l">
              <a:lnSpc>
                <a:spcPts val="5680"/>
              </a:lnSpc>
            </a:pP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activity.</a:t>
            </a:r>
          </a:p>
          <a:p>
            <a:pPr algn="l" marL="875979" indent="-437989" lvl="1">
              <a:lnSpc>
                <a:spcPts val="5680"/>
              </a:lnSpc>
              <a:buFont typeface="Arial"/>
              <a:buChar char="•"/>
            </a:pP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isk Management – </a:t>
            </a:r>
          </a:p>
          <a:p>
            <a:pPr algn="l">
              <a:lnSpc>
                <a:spcPts val="5680"/>
              </a:lnSpc>
            </a:pPr>
            <a:r>
              <a:rPr lang="en-US" sz="4057" spc="259" b="true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Allow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 hedging against financial uncertainties.</a:t>
            </a:r>
          </a:p>
          <a:p>
            <a:pPr algn="l" marL="875979" indent="-437989" lvl="1">
              <a:lnSpc>
                <a:spcPts val="5680"/>
              </a:lnSpc>
              <a:buFont typeface="Arial"/>
              <a:buChar char="•"/>
            </a:pP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</a:t>
            </a: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apital Formation – </a:t>
            </a:r>
          </a:p>
          <a:p>
            <a:pPr algn="l">
              <a:lnSpc>
                <a:spcPts val="5680"/>
              </a:lnSpc>
            </a:pPr>
            <a:r>
              <a:rPr lang="en-US" sz="4057" spc="259" b="true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Helps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b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usinesses raise funds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fo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 expansion.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5D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440464" y="750653"/>
            <a:ext cx="12856865" cy="1362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6"/>
              </a:lnSpc>
            </a:pPr>
            <a:r>
              <a:rPr lang="en-US" sz="898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Functions: 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9901748">
            <a:off x="9435669" y="1567106"/>
            <a:ext cx="17704663" cy="14389062"/>
          </a:xfrm>
          <a:custGeom>
            <a:avLst/>
            <a:gdLst/>
            <a:ahLst/>
            <a:cxnLst/>
            <a:rect r="r" b="b" t="t" l="l"/>
            <a:pathLst>
              <a:path h="14389062" w="17704663">
                <a:moveTo>
                  <a:pt x="17704662" y="0"/>
                </a:moveTo>
                <a:lnTo>
                  <a:pt x="0" y="0"/>
                </a:lnTo>
                <a:lnTo>
                  <a:pt x="0" y="14389063"/>
                </a:lnTo>
                <a:lnTo>
                  <a:pt x="17704662" y="14389063"/>
                </a:lnTo>
                <a:lnTo>
                  <a:pt x="17704662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207769"/>
            <a:ext cx="16230600" cy="7107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5979" indent="-437989" lvl="1">
              <a:lnSpc>
                <a:spcPts val="5680"/>
              </a:lnSpc>
              <a:buFont typeface="Arial"/>
              <a:buChar char="•"/>
            </a:pP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Efficient Allocation of Capital</a:t>
            </a: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– </a:t>
            </a:r>
          </a:p>
          <a:p>
            <a:pPr algn="l">
              <a:lnSpc>
                <a:spcPts val="5680"/>
              </a:lnSpc>
            </a:pPr>
            <a:r>
              <a:rPr lang="en-US" sz="4057" spc="259" b="true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rects investments to productive sectors.</a:t>
            </a:r>
          </a:p>
          <a:p>
            <a:pPr algn="l" marL="875979" indent="-437989" lvl="1">
              <a:lnSpc>
                <a:spcPts val="5680"/>
              </a:lnSpc>
              <a:buFont typeface="Arial"/>
              <a:buChar char="•"/>
            </a:pP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</a:t>
            </a: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cilitation of</a:t>
            </a: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Speculation</a:t>
            </a: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&amp; H</a:t>
            </a: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edging – </a:t>
            </a:r>
          </a:p>
          <a:p>
            <a:pPr algn="l">
              <a:lnSpc>
                <a:spcPts val="5680"/>
              </a:lnSpc>
            </a:pP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Enables profit-making and risk protection.</a:t>
            </a:r>
          </a:p>
          <a:p>
            <a:pPr algn="l" marL="875979" indent="-437989" lvl="1">
              <a:lnSpc>
                <a:spcPts val="5680"/>
              </a:lnSpc>
              <a:buFont typeface="Arial"/>
              <a:buChar char="•"/>
            </a:pP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Enhanced</a:t>
            </a: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Market Access – </a:t>
            </a:r>
          </a:p>
          <a:p>
            <a:pPr algn="l">
              <a:lnSpc>
                <a:spcPts val="5680"/>
              </a:lnSpc>
            </a:pPr>
            <a:r>
              <a:rPr lang="en-US" sz="4057" spc="259" b="true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Provides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 p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latform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for broad investor</a:t>
            </a:r>
          </a:p>
          <a:p>
            <a:pPr algn="l">
              <a:lnSpc>
                <a:spcPts val="5680"/>
              </a:lnSpc>
            </a:pP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participation.</a:t>
            </a:r>
          </a:p>
          <a:p>
            <a:pPr algn="l" marL="875979" indent="-437989" lvl="1">
              <a:lnSpc>
                <a:spcPts val="5680"/>
              </a:lnSpc>
              <a:buFont typeface="Arial"/>
              <a:buChar char="•"/>
            </a:pP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Divers</a:t>
            </a:r>
            <a:r>
              <a:rPr lang="en-US" b="true" sz="4057" spc="259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ification – </a:t>
            </a:r>
          </a:p>
          <a:p>
            <a:pPr algn="l">
              <a:lnSpc>
                <a:spcPts val="5680"/>
              </a:lnSpc>
            </a:pPr>
            <a:r>
              <a:rPr lang="en-US" sz="4057" spc="259" b="true">
                <a:solidFill>
                  <a:srgbClr val="A6FFC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Reduces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investment risk through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va</a:t>
            </a:r>
            <a:r>
              <a:rPr lang="en-US" sz="4057" spc="25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ried assets.</a:t>
            </a:r>
          </a:p>
          <a:p>
            <a:pPr algn="l">
              <a:lnSpc>
                <a:spcPts val="568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9901748">
            <a:off x="8312332" y="324596"/>
            <a:ext cx="17704663" cy="14389062"/>
          </a:xfrm>
          <a:custGeom>
            <a:avLst/>
            <a:gdLst/>
            <a:ahLst/>
            <a:cxnLst/>
            <a:rect r="r" b="b" t="t" l="l"/>
            <a:pathLst>
              <a:path h="14389062" w="17704663">
                <a:moveTo>
                  <a:pt x="17704663" y="0"/>
                </a:moveTo>
                <a:lnTo>
                  <a:pt x="0" y="0"/>
                </a:lnTo>
                <a:lnTo>
                  <a:pt x="0" y="14389063"/>
                </a:lnTo>
                <a:lnTo>
                  <a:pt x="17704663" y="14389063"/>
                </a:lnTo>
                <a:lnTo>
                  <a:pt x="17704663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765560" y="7841682"/>
            <a:ext cx="6337256" cy="0"/>
          </a:xfrm>
          <a:prstGeom prst="line">
            <a:avLst/>
          </a:prstGeom>
          <a:ln cap="flat" w="66675">
            <a:solidFill>
              <a:srgbClr val="A6FFC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true" flipV="false" rot="-2157671">
            <a:off x="-7823631" y="-6165831"/>
            <a:ext cx="17704663" cy="14389062"/>
          </a:xfrm>
          <a:custGeom>
            <a:avLst/>
            <a:gdLst/>
            <a:ahLst/>
            <a:cxnLst/>
            <a:rect r="r" b="b" t="t" l="l"/>
            <a:pathLst>
              <a:path h="14389062" w="17704663">
                <a:moveTo>
                  <a:pt x="17704662" y="0"/>
                </a:moveTo>
                <a:lnTo>
                  <a:pt x="0" y="0"/>
                </a:lnTo>
                <a:lnTo>
                  <a:pt x="0" y="14389062"/>
                </a:lnTo>
                <a:lnTo>
                  <a:pt x="17704662" y="14389062"/>
                </a:lnTo>
                <a:lnTo>
                  <a:pt x="17704662" y="0"/>
                </a:lnTo>
                <a:close/>
              </a:path>
            </a:pathLst>
          </a:custGeom>
          <a:blipFill>
            <a:blip r:embed="rId3">
              <a:alphaModFix amt="3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80696" y="7473060"/>
            <a:ext cx="4127600" cy="737246"/>
            <a:chOff x="0" y="0"/>
            <a:chExt cx="2275302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75302" cy="406400"/>
            </a:xfrm>
            <a:custGeom>
              <a:avLst/>
              <a:gdLst/>
              <a:ahLst/>
              <a:cxnLst/>
              <a:rect r="r" b="b" t="t" l="l"/>
              <a:pathLst>
                <a:path h="406400" w="2275302">
                  <a:moveTo>
                    <a:pt x="2072102" y="0"/>
                  </a:moveTo>
                  <a:cubicBezTo>
                    <a:pt x="2184326" y="0"/>
                    <a:pt x="2275302" y="90976"/>
                    <a:pt x="2275302" y="203200"/>
                  </a:cubicBezTo>
                  <a:cubicBezTo>
                    <a:pt x="2275302" y="315424"/>
                    <a:pt x="2184326" y="406400"/>
                    <a:pt x="207210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6FFC3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275302" cy="454025"/>
            </a:xfrm>
            <a:prstGeom prst="rect">
              <a:avLst/>
            </a:prstGeom>
          </p:spPr>
          <p:txBody>
            <a:bodyPr anchor="ctr" rtlCol="false" tIns="31690" lIns="31690" bIns="31690" rIns="31690"/>
            <a:lstStyle/>
            <a:p>
              <a:pPr algn="ctr" marL="0" indent="0" lvl="0">
                <a:lnSpc>
                  <a:spcPts val="32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80696" y="3252136"/>
            <a:ext cx="12682850" cy="374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35"/>
              </a:lnSpc>
            </a:pPr>
            <a:r>
              <a:rPr lang="en-US" sz="1330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</a:t>
            </a:r>
          </a:p>
          <a:p>
            <a:pPr algn="l">
              <a:lnSpc>
                <a:spcPts val="14635"/>
              </a:lnSpc>
            </a:pPr>
            <a:r>
              <a:rPr lang="en-US" sz="13304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02259" y="7610920"/>
            <a:ext cx="3729997" cy="47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6"/>
              </a:lnSpc>
            </a:pPr>
            <a:r>
              <a:rPr lang="en-US" b="true" sz="285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STOCK MARKET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382629" y="9054460"/>
            <a:ext cx="203840" cy="20384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FF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DAGiX_nWpVo</dc:identifier>
  <dcterms:modified xsi:type="dcterms:W3CDTF">2011-08-01T06:04:30Z</dcterms:modified>
  <cp:revision>1</cp:revision>
  <dc:title>By</dc:title>
</cp:coreProperties>
</file>