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91" r:id="rId4"/>
    <p:sldId id="258" r:id="rId5"/>
    <p:sldId id="259" r:id="rId6"/>
    <p:sldId id="260" r:id="rId7"/>
    <p:sldId id="262" r:id="rId8"/>
    <p:sldId id="263" r:id="rId9"/>
    <p:sldId id="285" r:id="rId10"/>
    <p:sldId id="286" r:id="rId11"/>
    <p:sldId id="287" r:id="rId12"/>
    <p:sldId id="288" r:id="rId13"/>
    <p:sldId id="266" r:id="rId14"/>
    <p:sldId id="268" r:id="rId15"/>
    <p:sldId id="267" r:id="rId16"/>
    <p:sldId id="269" r:id="rId17"/>
    <p:sldId id="270" r:id="rId18"/>
    <p:sldId id="273" r:id="rId19"/>
    <p:sldId id="274" r:id="rId20"/>
    <p:sldId id="276" r:id="rId21"/>
    <p:sldId id="275" r:id="rId22"/>
    <p:sldId id="292" r:id="rId23"/>
    <p:sldId id="261" r:id="rId24"/>
    <p:sldId id="284" r:id="rId25"/>
    <p:sldId id="277" r:id="rId26"/>
    <p:sldId id="278" r:id="rId27"/>
    <p:sldId id="281" r:id="rId28"/>
    <p:sldId id="279" r:id="rId29"/>
    <p:sldId id="282" r:id="rId30"/>
    <p:sldId id="283" r:id="rId31"/>
    <p:sldId id="280" r:id="rId32"/>
    <p:sldId id="289" r:id="rId33"/>
    <p:sldId id="290" r:id="rId34"/>
    <p:sldId id="26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DCA095-CFDF-4A65-A5FD-7BB3E5B3D366}" type="datetimeFigureOut">
              <a:rPr lang="en-IN" smtClean="0"/>
              <a:t>14-06-2021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820A6E-AA41-44E0-8FDF-1213811AAE0B}" type="slidenum">
              <a:rPr lang="en-IN" smtClean="0"/>
              <a:t>‹#›</a:t>
            </a:fld>
            <a:endParaRPr lang="en-IN"/>
          </a:p>
        </p:txBody>
      </p:sp>
    </p:spTree>
    <p:extLst>
      <p:ext uri="{BB962C8B-B14F-4D97-AF65-F5344CB8AC3E}">
        <p14:creationId xmlns:p14="http://schemas.microsoft.com/office/powerpoint/2010/main" val="985922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B820A6E-AA41-44E0-8FDF-1213811AAE0B}" type="slidenum">
              <a:rPr lang="en-IN" smtClean="0"/>
              <a:t>21</a:t>
            </a:fld>
            <a:endParaRPr lang="en-IN"/>
          </a:p>
        </p:txBody>
      </p:sp>
    </p:spTree>
    <p:extLst>
      <p:ext uri="{BB962C8B-B14F-4D97-AF65-F5344CB8AC3E}">
        <p14:creationId xmlns:p14="http://schemas.microsoft.com/office/powerpoint/2010/main" val="857929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D70A581D-EBC6-4A6B-B35B-7C7B4B5B3BFC}" type="datetimeFigureOut">
              <a:rPr lang="en-US" smtClean="0"/>
              <a:t>6/14/2021</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C28F4667-DFB7-47C9-86C9-AC77E5B91578}"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4186172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0A581D-EBC6-4A6B-B35B-7C7B4B5B3BFC}" type="datetimeFigureOut">
              <a:rPr lang="en-US" smtClean="0"/>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8F4667-DFB7-47C9-86C9-AC77E5B91578}" type="slidenum">
              <a:rPr lang="en-US" smtClean="0"/>
              <a:t>‹#›</a:t>
            </a:fld>
            <a:endParaRPr lang="en-US"/>
          </a:p>
        </p:txBody>
      </p:sp>
    </p:spTree>
    <p:extLst>
      <p:ext uri="{BB962C8B-B14F-4D97-AF65-F5344CB8AC3E}">
        <p14:creationId xmlns:p14="http://schemas.microsoft.com/office/powerpoint/2010/main" val="3313189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0A581D-EBC6-4A6B-B35B-7C7B4B5B3BFC}"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F4667-DFB7-47C9-86C9-AC77E5B91578}" type="slidenum">
              <a:rPr lang="en-US" smtClean="0"/>
              <a:t>‹#›</a:t>
            </a:fld>
            <a:endParaRPr lang="en-US"/>
          </a:p>
        </p:txBody>
      </p:sp>
    </p:spTree>
    <p:extLst>
      <p:ext uri="{BB962C8B-B14F-4D97-AF65-F5344CB8AC3E}">
        <p14:creationId xmlns:p14="http://schemas.microsoft.com/office/powerpoint/2010/main" val="2832515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0A581D-EBC6-4A6B-B35B-7C7B4B5B3BFC}"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F4667-DFB7-47C9-86C9-AC77E5B91578}" type="slidenum">
              <a:rPr lang="en-US" smtClean="0"/>
              <a:t>‹#›</a:t>
            </a:fld>
            <a:endParaRPr lang="en-US"/>
          </a:p>
        </p:txBody>
      </p:sp>
    </p:spTree>
    <p:extLst>
      <p:ext uri="{BB962C8B-B14F-4D97-AF65-F5344CB8AC3E}">
        <p14:creationId xmlns:p14="http://schemas.microsoft.com/office/powerpoint/2010/main" val="1849104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0A581D-EBC6-4A6B-B35B-7C7B4B5B3BFC}"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F4667-DFB7-47C9-86C9-AC77E5B91578}" type="slidenum">
              <a:rPr lang="en-US" smtClean="0"/>
              <a:t>‹#›</a:t>
            </a:fld>
            <a:endParaRPr lang="en-US"/>
          </a:p>
        </p:txBody>
      </p:sp>
    </p:spTree>
    <p:extLst>
      <p:ext uri="{BB962C8B-B14F-4D97-AF65-F5344CB8AC3E}">
        <p14:creationId xmlns:p14="http://schemas.microsoft.com/office/powerpoint/2010/main" val="14325193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0A581D-EBC6-4A6B-B35B-7C7B4B5B3BFC}"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F4667-DFB7-47C9-86C9-AC77E5B91578}" type="slidenum">
              <a:rPr lang="en-US" smtClean="0"/>
              <a:t>‹#›</a:t>
            </a:fld>
            <a:endParaRPr lang="en-US"/>
          </a:p>
        </p:txBody>
      </p:sp>
    </p:spTree>
    <p:extLst>
      <p:ext uri="{BB962C8B-B14F-4D97-AF65-F5344CB8AC3E}">
        <p14:creationId xmlns:p14="http://schemas.microsoft.com/office/powerpoint/2010/main" val="1385188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0A581D-EBC6-4A6B-B35B-7C7B4B5B3BFC}"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F4667-DFB7-47C9-86C9-AC77E5B91578}" type="slidenum">
              <a:rPr lang="en-US" smtClean="0"/>
              <a:t>‹#›</a:t>
            </a:fld>
            <a:endParaRPr lang="en-US"/>
          </a:p>
        </p:txBody>
      </p:sp>
    </p:spTree>
    <p:extLst>
      <p:ext uri="{BB962C8B-B14F-4D97-AF65-F5344CB8AC3E}">
        <p14:creationId xmlns:p14="http://schemas.microsoft.com/office/powerpoint/2010/main" val="2244899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0A581D-EBC6-4A6B-B35B-7C7B4B5B3BFC}"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F4667-DFB7-47C9-86C9-AC77E5B91578}" type="slidenum">
              <a:rPr lang="en-US" smtClean="0"/>
              <a:t>‹#›</a:t>
            </a:fld>
            <a:endParaRPr lang="en-US"/>
          </a:p>
        </p:txBody>
      </p:sp>
    </p:spTree>
    <p:extLst>
      <p:ext uri="{BB962C8B-B14F-4D97-AF65-F5344CB8AC3E}">
        <p14:creationId xmlns:p14="http://schemas.microsoft.com/office/powerpoint/2010/main" val="11924867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0A581D-EBC6-4A6B-B35B-7C7B4B5B3BFC}"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F4667-DFB7-47C9-86C9-AC77E5B91578}" type="slidenum">
              <a:rPr lang="en-US" smtClean="0"/>
              <a:t>‹#›</a:t>
            </a:fld>
            <a:endParaRPr lang="en-US"/>
          </a:p>
        </p:txBody>
      </p:sp>
    </p:spTree>
    <p:extLst>
      <p:ext uri="{BB962C8B-B14F-4D97-AF65-F5344CB8AC3E}">
        <p14:creationId xmlns:p14="http://schemas.microsoft.com/office/powerpoint/2010/main" val="163261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D70A581D-EBC6-4A6B-B35B-7C7B4B5B3BFC}" type="datetimeFigureOut">
              <a:rPr lang="en-US" smtClean="0"/>
              <a:t>6/14/2021</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C28F4667-DFB7-47C9-86C9-AC77E5B91578}" type="slidenum">
              <a:rPr lang="en-US" smtClean="0"/>
              <a:t>‹#›</a:t>
            </a:fld>
            <a:endParaRPr lang="en-US"/>
          </a:p>
        </p:txBody>
      </p:sp>
    </p:spTree>
    <p:extLst>
      <p:ext uri="{BB962C8B-B14F-4D97-AF65-F5344CB8AC3E}">
        <p14:creationId xmlns:p14="http://schemas.microsoft.com/office/powerpoint/2010/main" val="1318532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0A581D-EBC6-4A6B-B35B-7C7B4B5B3BFC}"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C28F4667-DFB7-47C9-86C9-AC77E5B91578}" type="slidenum">
              <a:rPr lang="en-US" smtClean="0"/>
              <a:t>‹#›</a:t>
            </a:fld>
            <a:endParaRPr lang="en-US"/>
          </a:p>
        </p:txBody>
      </p:sp>
    </p:spTree>
    <p:extLst>
      <p:ext uri="{BB962C8B-B14F-4D97-AF65-F5344CB8AC3E}">
        <p14:creationId xmlns:p14="http://schemas.microsoft.com/office/powerpoint/2010/main" val="4002409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0A581D-EBC6-4A6B-B35B-7C7B4B5B3BFC}" type="datetimeFigureOut">
              <a:rPr lang="en-US" smtClean="0"/>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8F4667-DFB7-47C9-86C9-AC77E5B91578}" type="slidenum">
              <a:rPr lang="en-US" smtClean="0"/>
              <a:t>‹#›</a:t>
            </a:fld>
            <a:endParaRPr lang="en-US"/>
          </a:p>
        </p:txBody>
      </p:sp>
    </p:spTree>
    <p:extLst>
      <p:ext uri="{BB962C8B-B14F-4D97-AF65-F5344CB8AC3E}">
        <p14:creationId xmlns:p14="http://schemas.microsoft.com/office/powerpoint/2010/main" val="26148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0A581D-EBC6-4A6B-B35B-7C7B4B5B3BFC}" type="datetimeFigureOut">
              <a:rPr lang="en-US" smtClean="0"/>
              <a:t>6/14/2021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8F4667-DFB7-47C9-86C9-AC77E5B91578}" type="slidenum">
              <a:rPr lang="en-US" smtClean="0"/>
              <a:t>‹#›</a:t>
            </a:fld>
            <a:endParaRPr lang="en-US"/>
          </a:p>
        </p:txBody>
      </p:sp>
    </p:spTree>
    <p:extLst>
      <p:ext uri="{BB962C8B-B14F-4D97-AF65-F5344CB8AC3E}">
        <p14:creationId xmlns:p14="http://schemas.microsoft.com/office/powerpoint/2010/main" val="199103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0A581D-EBC6-4A6B-B35B-7C7B4B5B3BFC}" type="datetimeFigureOut">
              <a:rPr lang="en-US" smtClean="0"/>
              <a:t>6/14/2021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8F4667-DFB7-47C9-86C9-AC77E5B91578}" type="slidenum">
              <a:rPr lang="en-US" smtClean="0"/>
              <a:t>‹#›</a:t>
            </a:fld>
            <a:endParaRPr lang="en-US"/>
          </a:p>
        </p:txBody>
      </p:sp>
    </p:spTree>
    <p:extLst>
      <p:ext uri="{BB962C8B-B14F-4D97-AF65-F5344CB8AC3E}">
        <p14:creationId xmlns:p14="http://schemas.microsoft.com/office/powerpoint/2010/main" val="3786650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0A581D-EBC6-4A6B-B35B-7C7B4B5B3BFC}" type="datetimeFigureOut">
              <a:rPr lang="en-US" smtClean="0"/>
              <a:t>6/14/2021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8F4667-DFB7-47C9-86C9-AC77E5B91578}" type="slidenum">
              <a:rPr lang="en-US" smtClean="0"/>
              <a:t>‹#›</a:t>
            </a:fld>
            <a:endParaRPr lang="en-US"/>
          </a:p>
        </p:txBody>
      </p:sp>
    </p:spTree>
    <p:extLst>
      <p:ext uri="{BB962C8B-B14F-4D97-AF65-F5344CB8AC3E}">
        <p14:creationId xmlns:p14="http://schemas.microsoft.com/office/powerpoint/2010/main" val="89576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0A581D-EBC6-4A6B-B35B-7C7B4B5B3BFC}" type="datetimeFigureOut">
              <a:rPr lang="en-US" smtClean="0"/>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8F4667-DFB7-47C9-86C9-AC77E5B91578}" type="slidenum">
              <a:rPr lang="en-US" smtClean="0"/>
              <a:t>‹#›</a:t>
            </a:fld>
            <a:endParaRPr lang="en-US"/>
          </a:p>
        </p:txBody>
      </p:sp>
    </p:spTree>
    <p:extLst>
      <p:ext uri="{BB962C8B-B14F-4D97-AF65-F5344CB8AC3E}">
        <p14:creationId xmlns:p14="http://schemas.microsoft.com/office/powerpoint/2010/main" val="2552163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0A581D-EBC6-4A6B-B35B-7C7B4B5B3BFC}" type="datetimeFigureOut">
              <a:rPr lang="en-US" smtClean="0"/>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8F4667-DFB7-47C9-86C9-AC77E5B91578}" type="slidenum">
              <a:rPr lang="en-US" smtClean="0"/>
              <a:t>‹#›</a:t>
            </a:fld>
            <a:endParaRPr lang="en-US"/>
          </a:p>
        </p:txBody>
      </p:sp>
    </p:spTree>
    <p:extLst>
      <p:ext uri="{BB962C8B-B14F-4D97-AF65-F5344CB8AC3E}">
        <p14:creationId xmlns:p14="http://schemas.microsoft.com/office/powerpoint/2010/main" val="1885869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70A581D-EBC6-4A6B-B35B-7C7B4B5B3BFC}" type="datetimeFigureOut">
              <a:rPr lang="en-US" smtClean="0"/>
              <a:t>6/14/2021</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28F4667-DFB7-47C9-86C9-AC77E5B91578}" type="slidenum">
              <a:rPr lang="en-US" smtClean="0"/>
              <a:t>‹#›</a:t>
            </a:fld>
            <a:endParaRPr lang="en-US"/>
          </a:p>
        </p:txBody>
      </p:sp>
    </p:spTree>
    <p:extLst>
      <p:ext uri="{BB962C8B-B14F-4D97-AF65-F5344CB8AC3E}">
        <p14:creationId xmlns:p14="http://schemas.microsoft.com/office/powerpoint/2010/main" val="31087692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14400"/>
            <a:ext cx="9525000" cy="2726266"/>
          </a:xfrm>
        </p:spPr>
        <p:txBody>
          <a:bodyPr>
            <a:normAutofit/>
          </a:bodyPr>
          <a:lstStyle/>
          <a:p>
            <a:r>
              <a:rPr lang="en-US" sz="6600" b="1" dirty="0">
                <a:solidFill>
                  <a:schemeClr val="accent6">
                    <a:lumMod val="75000"/>
                  </a:schemeClr>
                </a:solidFill>
                <a:latin typeface="Monotype Corsiva" panose="03010101010201010101" pitchFamily="66" charset="0"/>
              </a:rPr>
              <a:t>Tweets classification using machine learning</a:t>
            </a:r>
            <a:endParaRPr lang="en-US" sz="6600" dirty="0">
              <a:solidFill>
                <a:schemeClr val="accent6">
                  <a:lumMod val="75000"/>
                </a:schemeClr>
              </a:solidFill>
              <a:latin typeface="Monotype Corsiva" panose="03010101010201010101" pitchFamily="66" charset="0"/>
            </a:endParaRPr>
          </a:p>
        </p:txBody>
      </p:sp>
      <p:sp>
        <p:nvSpPr>
          <p:cNvPr id="3" name="Subtitle 2"/>
          <p:cNvSpPr>
            <a:spLocks noGrp="1"/>
          </p:cNvSpPr>
          <p:nvPr>
            <p:ph type="subTitle" idx="1"/>
          </p:nvPr>
        </p:nvSpPr>
        <p:spPr>
          <a:xfrm>
            <a:off x="2057400" y="4114800"/>
            <a:ext cx="6934200" cy="1499997"/>
          </a:xfrm>
        </p:spPr>
        <p:txBody>
          <a:bodyPr>
            <a:normAutofit/>
          </a:bodyPr>
          <a:lstStyle/>
          <a:p>
            <a:r>
              <a:rPr lang="en-US" sz="2400" dirty="0" smtClean="0">
                <a:solidFill>
                  <a:schemeClr val="accent5">
                    <a:lumMod val="75000"/>
                  </a:schemeClr>
                </a:solidFill>
                <a:latin typeface="Lucida Calligraphy" panose="03010101010101010101" pitchFamily="66" charset="0"/>
              </a:rPr>
              <a:t>UID:   111718031015-  </a:t>
            </a:r>
            <a:r>
              <a:rPr lang="en-US" sz="2400" dirty="0" err="1" smtClean="0">
                <a:solidFill>
                  <a:schemeClr val="accent5">
                    <a:lumMod val="75000"/>
                  </a:schemeClr>
                </a:solidFill>
                <a:latin typeface="Lucida Calligraphy" panose="03010101010101010101" pitchFamily="66" charset="0"/>
              </a:rPr>
              <a:t>Karnati</a:t>
            </a:r>
            <a:r>
              <a:rPr lang="en-US" sz="2400" dirty="0" smtClean="0">
                <a:solidFill>
                  <a:schemeClr val="accent5">
                    <a:lumMod val="75000"/>
                  </a:schemeClr>
                </a:solidFill>
                <a:latin typeface="Lucida Calligraphy" panose="03010101010101010101" pitchFamily="66" charset="0"/>
              </a:rPr>
              <a:t> </a:t>
            </a:r>
            <a:r>
              <a:rPr lang="en-US" sz="2400" dirty="0" err="1" smtClean="0">
                <a:solidFill>
                  <a:schemeClr val="accent5">
                    <a:lumMod val="75000"/>
                  </a:schemeClr>
                </a:solidFill>
                <a:latin typeface="Lucida Calligraphy" panose="03010101010101010101" pitchFamily="66" charset="0"/>
              </a:rPr>
              <a:t>Kusuma</a:t>
            </a:r>
            <a:endParaRPr lang="en-US" sz="2400" dirty="0" smtClean="0">
              <a:solidFill>
                <a:schemeClr val="accent5">
                  <a:lumMod val="75000"/>
                </a:schemeClr>
              </a:solidFill>
              <a:latin typeface="Lucida Calligraphy" panose="03010101010101010101" pitchFamily="66" charset="0"/>
            </a:endParaRPr>
          </a:p>
          <a:p>
            <a:r>
              <a:rPr lang="en-US" sz="2400" dirty="0" smtClean="0">
                <a:solidFill>
                  <a:schemeClr val="accent5">
                    <a:lumMod val="75000"/>
                  </a:schemeClr>
                </a:solidFill>
                <a:latin typeface="Lucida Calligraphy" panose="03010101010101010101" pitchFamily="66" charset="0"/>
              </a:rPr>
              <a:t>111718031039- Vattipally Vindhya </a:t>
            </a:r>
            <a:r>
              <a:rPr lang="en-US" sz="2400" dirty="0" err="1">
                <a:solidFill>
                  <a:schemeClr val="accent5">
                    <a:lumMod val="75000"/>
                  </a:schemeClr>
                </a:solidFill>
                <a:latin typeface="Lucida Calligraphy" panose="03010101010101010101" pitchFamily="66" charset="0"/>
              </a:rPr>
              <a:t>V</a:t>
            </a:r>
            <a:r>
              <a:rPr lang="en-US" sz="2400" dirty="0" err="1" smtClean="0">
                <a:solidFill>
                  <a:schemeClr val="accent5">
                    <a:lumMod val="75000"/>
                  </a:schemeClr>
                </a:solidFill>
                <a:latin typeface="Lucida Calligraphy" panose="03010101010101010101" pitchFamily="66" charset="0"/>
              </a:rPr>
              <a:t>asini</a:t>
            </a:r>
            <a:r>
              <a:rPr lang="en-US" sz="2400" dirty="0" smtClean="0">
                <a:solidFill>
                  <a:schemeClr val="accent5">
                    <a:lumMod val="75000"/>
                  </a:schemeClr>
                </a:solidFill>
                <a:latin typeface="Lucida Calligraphy" panose="03010101010101010101" pitchFamily="66" charset="0"/>
              </a:rPr>
              <a:t>            </a:t>
            </a:r>
            <a:endParaRPr lang="en-US" sz="2400" dirty="0">
              <a:solidFill>
                <a:schemeClr val="accent5">
                  <a:lumMod val="75000"/>
                </a:schemeClr>
              </a:solidFill>
              <a:latin typeface="Lucida Calligraphy" panose="03010101010101010101" pitchFamily="66"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2274838"/>
            <a:ext cx="7239000" cy="2677656"/>
          </a:xfrm>
          <a:prstGeom prst="rect">
            <a:avLst/>
          </a:prstGeom>
        </p:spPr>
        <p:txBody>
          <a:bodyPr wrap="square">
            <a:spAutoFit/>
          </a:bodyPr>
          <a:lstStyle/>
          <a:p>
            <a:r>
              <a:rPr lang="en-US" sz="2400" b="1" dirty="0" smtClean="0">
                <a:solidFill>
                  <a:srgbClr val="40424E"/>
                </a:solidFill>
                <a:latin typeface="urw-din"/>
              </a:rPr>
              <a:t>2.Decision </a:t>
            </a:r>
            <a:r>
              <a:rPr lang="en-US" sz="2400" b="1" dirty="0">
                <a:solidFill>
                  <a:srgbClr val="40424E"/>
                </a:solidFill>
                <a:latin typeface="urw-din"/>
              </a:rPr>
              <a:t>Tree </a:t>
            </a:r>
            <a:r>
              <a:rPr lang="en-US" sz="2400" b="1" dirty="0" smtClean="0">
                <a:solidFill>
                  <a:srgbClr val="40424E"/>
                </a:solidFill>
                <a:latin typeface="urw-din"/>
              </a:rPr>
              <a:t>:</a:t>
            </a:r>
          </a:p>
          <a:p>
            <a:r>
              <a:rPr lang="en-US" sz="2400" dirty="0">
                <a:solidFill>
                  <a:srgbClr val="40424E"/>
                </a:solidFill>
                <a:latin typeface="urw-din"/>
              </a:rPr>
              <a:t> Decision tree is the most powerful and popular tool for classification and prediction. A Decision tree is a flowchart like tree structure, where each internal node denotes a test on an attribute, each branch represents an outcome of the test, and each leaf node (terminal node) holds a class label.</a:t>
            </a:r>
            <a:endParaRPr lang="en-IN" sz="2400" dirty="0"/>
          </a:p>
        </p:txBody>
      </p:sp>
    </p:spTree>
    <p:extLst>
      <p:ext uri="{BB962C8B-B14F-4D97-AF65-F5344CB8AC3E}">
        <p14:creationId xmlns:p14="http://schemas.microsoft.com/office/powerpoint/2010/main" val="1454031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914400" y="675384"/>
            <a:ext cx="7620000" cy="21544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40424E"/>
                </a:solidFill>
                <a:effectLst/>
                <a:latin typeface="Calibri" panose="020F0502020204030204" pitchFamily="34" charset="0"/>
                <a:cs typeface="Calibri" panose="020F0502020204030204" pitchFamily="34" charset="0"/>
              </a:rPr>
              <a:t>3. </a:t>
            </a:r>
            <a:r>
              <a:rPr kumimoji="0" lang="en-US" altLang="en-US" sz="2000" b="1" i="0" u="none" strike="noStrike" cap="none" normalizeH="0" baseline="0" dirty="0" err="1" smtClean="0">
                <a:ln>
                  <a:noFill/>
                </a:ln>
                <a:solidFill>
                  <a:srgbClr val="40424E"/>
                </a:solidFill>
                <a:effectLst/>
                <a:latin typeface="Calibri" panose="020F0502020204030204" pitchFamily="34" charset="0"/>
                <a:cs typeface="Calibri" panose="020F0502020204030204" pitchFamily="34" charset="0"/>
              </a:rPr>
              <a:t>Multinomialnb</a:t>
            </a:r>
            <a:r>
              <a:rPr kumimoji="0" lang="en-US" altLang="en-US" sz="2000" b="1" i="0" u="none" strike="noStrike" cap="none" normalizeH="0" baseline="0" dirty="0" smtClean="0">
                <a:ln>
                  <a:noFill/>
                </a:ln>
                <a:solidFill>
                  <a:srgbClr val="40424E"/>
                </a:solidFill>
                <a:effectLst/>
                <a:latin typeface="Calibri" panose="020F0502020204030204" pitchFamily="34" charset="0"/>
                <a:cs typeface="Calibri" panose="020F0502020204030204" pitchFamily="34" charset="0"/>
              </a:rPr>
              <a:t>:</a:t>
            </a:r>
            <a:r>
              <a:rPr kumimoji="0" lang="en-US" altLang="en-US" sz="2000" b="1" i="0" u="none" strike="noStrike" cap="none" normalizeH="0" dirty="0" smtClean="0">
                <a:ln>
                  <a:noFill/>
                </a:ln>
                <a:solidFill>
                  <a:srgbClr val="40424E"/>
                </a:solidFill>
                <a:effectLst/>
                <a:latin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smtClean="0">
                <a:solidFill>
                  <a:srgbClr val="40424E"/>
                </a:solidFill>
                <a:latin typeface="Calibri" panose="020F0502020204030204" pitchFamily="34" charset="0"/>
                <a:cs typeface="Calibri" panose="020F0502020204030204" pitchFamily="34" charset="0"/>
              </a:rPr>
              <a:t>Multinomial Naive Bayes algorithm is a probabilistic learning method that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40424E"/>
                </a:solidFill>
                <a:latin typeface="Calibri" panose="020F0502020204030204" pitchFamily="34" charset="0"/>
                <a:cs typeface="Calibri" panose="020F0502020204030204" pitchFamily="34" charset="0"/>
              </a:rPr>
              <a:t>i</a:t>
            </a:r>
            <a:r>
              <a:rPr lang="en-US" altLang="en-US" sz="2000" dirty="0" smtClean="0">
                <a:solidFill>
                  <a:srgbClr val="40424E"/>
                </a:solidFill>
                <a:latin typeface="Calibri" panose="020F0502020204030204" pitchFamily="34" charset="0"/>
                <a:cs typeface="Calibri" panose="020F0502020204030204" pitchFamily="34" charset="0"/>
              </a:rPr>
              <a:t>s mostly  used in Natural Language Processing(NLP). The algorithm is based on the Bayes theorem and predicts the tag of a text  such as a piece of email or newspaper article. It calculates the probability of each tag for a given sample and then gives the tag with the highest probability as output.</a:t>
            </a:r>
            <a:endParaRPr kumimoji="0" lang="en-US" altLang="en-US" sz="2000" b="0" i="0" u="none" strike="noStrike" cap="none" normalizeH="0" baseline="0" dirty="0" smtClean="0">
              <a:ln>
                <a:noFill/>
              </a:ln>
              <a:solidFill>
                <a:schemeClr val="tx1"/>
              </a:solidFill>
              <a:effectLst/>
            </a:endParaRPr>
          </a:p>
        </p:txBody>
      </p:sp>
      <p:sp>
        <p:nvSpPr>
          <p:cNvPr id="3" name="Rectangle 2"/>
          <p:cNvSpPr/>
          <p:nvPr/>
        </p:nvSpPr>
        <p:spPr>
          <a:xfrm>
            <a:off x="685800" y="3276600"/>
            <a:ext cx="7543800" cy="2246769"/>
          </a:xfrm>
          <a:prstGeom prst="rect">
            <a:avLst/>
          </a:prstGeom>
        </p:spPr>
        <p:txBody>
          <a:bodyPr wrap="square">
            <a:spAutoFit/>
          </a:bodyPr>
          <a:lstStyle/>
          <a:p>
            <a:r>
              <a:rPr lang="en-US" sz="2000" b="1" dirty="0" smtClean="0">
                <a:solidFill>
                  <a:srgbClr val="40424E"/>
                </a:solidFill>
                <a:latin typeface="Calibri" panose="020F0502020204030204" pitchFamily="34" charset="0"/>
                <a:cs typeface="Calibri" panose="020F0502020204030204" pitchFamily="34" charset="0"/>
              </a:rPr>
              <a:t>4. Random forest:</a:t>
            </a:r>
          </a:p>
          <a:p>
            <a:r>
              <a:rPr lang="en-US" sz="2000" dirty="0" smtClean="0">
                <a:solidFill>
                  <a:srgbClr val="40424E"/>
                </a:solidFill>
                <a:latin typeface="Calibri" panose="020F0502020204030204" pitchFamily="34" charset="0"/>
                <a:cs typeface="Calibri" panose="020F0502020204030204" pitchFamily="34" charset="0"/>
              </a:rPr>
              <a:t>A </a:t>
            </a:r>
            <a:r>
              <a:rPr lang="en-US" sz="2000" dirty="0">
                <a:solidFill>
                  <a:srgbClr val="40424E"/>
                </a:solidFill>
                <a:latin typeface="Calibri" panose="020F0502020204030204" pitchFamily="34" charset="0"/>
                <a:cs typeface="Calibri" panose="020F0502020204030204" pitchFamily="34" charset="0"/>
              </a:rPr>
              <a:t>Random Forest is an ensemble technique capable of performing both regression and classification tasks with the use of multiple decision trees and a technique called Bootstrap and Aggregation, commonly known as </a:t>
            </a:r>
            <a:r>
              <a:rPr lang="en-US" sz="2000" b="1" dirty="0">
                <a:solidFill>
                  <a:srgbClr val="40424E"/>
                </a:solidFill>
                <a:latin typeface="Calibri" panose="020F0502020204030204" pitchFamily="34" charset="0"/>
                <a:cs typeface="Calibri" panose="020F0502020204030204" pitchFamily="34" charset="0"/>
              </a:rPr>
              <a:t>bagging</a:t>
            </a:r>
            <a:r>
              <a:rPr lang="en-US" sz="2000" dirty="0">
                <a:solidFill>
                  <a:srgbClr val="40424E"/>
                </a:solidFill>
                <a:latin typeface="Calibri" panose="020F0502020204030204" pitchFamily="34" charset="0"/>
                <a:cs typeface="Calibri" panose="020F0502020204030204" pitchFamily="34" charset="0"/>
              </a:rPr>
              <a:t>. The basic idea behind this is to combine multiple decision trees in determining the final output rather than relying on individual decision trees.</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67746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762000"/>
            <a:ext cx="7467600" cy="1631216"/>
          </a:xfrm>
          <a:prstGeom prst="rect">
            <a:avLst/>
          </a:prstGeom>
        </p:spPr>
        <p:txBody>
          <a:bodyPr wrap="square">
            <a:spAutoFit/>
          </a:bodyPr>
          <a:lstStyle/>
          <a:p>
            <a:r>
              <a:rPr lang="en-US" sz="2000" b="1" dirty="0" smtClean="0">
                <a:solidFill>
                  <a:srgbClr val="40424E"/>
                </a:solidFill>
                <a:latin typeface="Calibri" panose="020F0502020204030204" pitchFamily="34" charset="0"/>
                <a:cs typeface="Calibri" panose="020F0502020204030204" pitchFamily="34" charset="0"/>
              </a:rPr>
              <a:t>5. SVC/SVM: </a:t>
            </a:r>
            <a:r>
              <a:rPr lang="en-US" sz="2000" dirty="0" smtClean="0">
                <a:solidFill>
                  <a:srgbClr val="40424E"/>
                </a:solidFill>
                <a:latin typeface="Calibri" panose="020F0502020204030204" pitchFamily="34" charset="0"/>
                <a:cs typeface="Calibri" panose="020F0502020204030204" pitchFamily="34" charset="0"/>
              </a:rPr>
              <a:t>Support </a:t>
            </a:r>
            <a:r>
              <a:rPr lang="en-US" sz="2000" dirty="0">
                <a:solidFill>
                  <a:srgbClr val="40424E"/>
                </a:solidFill>
                <a:latin typeface="Calibri" panose="020F0502020204030204" pitchFamily="34" charset="0"/>
                <a:cs typeface="Calibri" panose="020F0502020204030204" pitchFamily="34" charset="0"/>
              </a:rPr>
              <a:t>Vector Machine(SVM) is a supervised machine learning algorithm used for both classification and regression. Though we say regression problems as well its best suited for classification. The objective of SVM </a:t>
            </a:r>
            <a:r>
              <a:rPr lang="en-US" sz="2000" dirty="0" smtClean="0">
                <a:solidFill>
                  <a:srgbClr val="40424E"/>
                </a:solidFill>
                <a:latin typeface="Calibri" panose="020F0502020204030204" pitchFamily="34" charset="0"/>
                <a:cs typeface="Calibri" panose="020F0502020204030204" pitchFamily="34" charset="0"/>
              </a:rPr>
              <a:t>algorithm </a:t>
            </a:r>
            <a:r>
              <a:rPr lang="en-US" sz="2000" dirty="0">
                <a:solidFill>
                  <a:srgbClr val="40424E"/>
                </a:solidFill>
                <a:latin typeface="Calibri" panose="020F0502020204030204" pitchFamily="34" charset="0"/>
                <a:cs typeface="Calibri" panose="020F0502020204030204" pitchFamily="34" charset="0"/>
              </a:rPr>
              <a:t>is to find a hyperplane in an N-dimensional space that distinctly classifies the data points</a:t>
            </a:r>
            <a:r>
              <a:rPr lang="en-US" sz="2000" dirty="0">
                <a:solidFill>
                  <a:srgbClr val="40424E"/>
                </a:solidFill>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990600" y="3124200"/>
            <a:ext cx="79248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6. Graph:</a:t>
            </a:r>
          </a:p>
          <a:p>
            <a:r>
              <a:rPr lang="en-IN" sz="2000" dirty="0" smtClean="0"/>
              <a:t>It is a </a:t>
            </a:r>
            <a:r>
              <a:rPr lang="en-IN" sz="2000" dirty="0"/>
              <a:t>diagram showing the relation between variable quantities, typically of two variables, each measured along one of a pair of axes </a:t>
            </a:r>
          </a:p>
        </p:txBody>
      </p:sp>
    </p:spTree>
    <p:extLst>
      <p:ext uri="{BB962C8B-B14F-4D97-AF65-F5344CB8AC3E}">
        <p14:creationId xmlns:p14="http://schemas.microsoft.com/office/powerpoint/2010/main" val="3186741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438400"/>
            <a:ext cx="7704667" cy="1981200"/>
          </a:xfrm>
        </p:spPr>
        <p:txBody>
          <a:bodyPr>
            <a:normAutofit/>
          </a:bodyPr>
          <a:lstStyle/>
          <a:p>
            <a:r>
              <a:rPr lang="en-US" sz="6000" dirty="0" smtClean="0">
                <a:solidFill>
                  <a:schemeClr val="accent5">
                    <a:lumMod val="75000"/>
                  </a:schemeClr>
                </a:solidFill>
              </a:rPr>
              <a:t>DESIGN PHASE</a:t>
            </a:r>
            <a:endParaRPr lang="en-IN" sz="6000" dirty="0">
              <a:solidFill>
                <a:schemeClr val="accent5">
                  <a:lumMod val="75000"/>
                </a:schemeClr>
              </a:solidFill>
            </a:endParaRPr>
          </a:p>
        </p:txBody>
      </p:sp>
    </p:spTree>
    <p:extLst>
      <p:ext uri="{BB962C8B-B14F-4D97-AF65-F5344CB8AC3E}">
        <p14:creationId xmlns:p14="http://schemas.microsoft.com/office/powerpoint/2010/main" val="3992217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786" y="503367"/>
            <a:ext cx="7704667" cy="1981200"/>
          </a:xfrm>
        </p:spPr>
        <p:txBody>
          <a:bodyPr>
            <a:normAutofit/>
          </a:bodyPr>
          <a:lstStyle/>
          <a:p>
            <a:r>
              <a:rPr lang="en-US" sz="4800" dirty="0" smtClean="0">
                <a:solidFill>
                  <a:schemeClr val="accent6">
                    <a:lumMod val="75000"/>
                  </a:schemeClr>
                </a:solidFill>
              </a:rPr>
              <a:t>UML DIAGRAMS</a:t>
            </a:r>
            <a:r>
              <a:rPr lang="en-US" sz="6600" dirty="0" smtClean="0">
                <a:solidFill>
                  <a:schemeClr val="accent6">
                    <a:lumMod val="75000"/>
                  </a:schemeClr>
                </a:solidFill>
              </a:rPr>
              <a:t>:</a:t>
            </a:r>
            <a:endParaRPr lang="en-IN" sz="6600" dirty="0">
              <a:solidFill>
                <a:schemeClr val="accent6">
                  <a:lumMod val="75000"/>
                </a:schemeClr>
              </a:solidFill>
            </a:endParaRPr>
          </a:p>
        </p:txBody>
      </p:sp>
      <p:sp>
        <p:nvSpPr>
          <p:cNvPr id="4" name="Rectangle 3"/>
          <p:cNvSpPr/>
          <p:nvPr/>
        </p:nvSpPr>
        <p:spPr>
          <a:xfrm>
            <a:off x="838200" y="2967335"/>
            <a:ext cx="7848600"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0000"/>
                </a:solidFill>
                <a:latin typeface="Arial" panose="020B0604020202020204" pitchFamily="34" charset="0"/>
              </a:rPr>
              <a:t> UML </a:t>
            </a:r>
            <a:r>
              <a:rPr lang="en-US" dirty="0">
                <a:solidFill>
                  <a:srgbClr val="000000"/>
                </a:solidFill>
                <a:latin typeface="Arial" panose="020B0604020202020204" pitchFamily="34" charset="0"/>
              </a:rPr>
              <a:t>is a standard language for specifying, visualizing, constructing, and documenting the artifacts of software systems.</a:t>
            </a:r>
            <a:endParaRPr lang="en-IN" dirty="0"/>
          </a:p>
        </p:txBody>
      </p:sp>
      <p:sp>
        <p:nvSpPr>
          <p:cNvPr id="5" name="Rectangle 4"/>
          <p:cNvSpPr/>
          <p:nvPr/>
        </p:nvSpPr>
        <p:spPr>
          <a:xfrm>
            <a:off x="841612" y="2541285"/>
            <a:ext cx="6096000" cy="369332"/>
          </a:xfrm>
          <a:prstGeom prst="rect">
            <a:avLst/>
          </a:prstGeom>
        </p:spPr>
        <p:txBody>
          <a:bodyPr wrap="square">
            <a:spAutoFit/>
          </a:bodyPr>
          <a:lstStyle/>
          <a:p>
            <a:pPr marL="285750" indent="-285750">
              <a:buFont typeface="Arial" panose="020B0604020202020204" pitchFamily="34" charset="0"/>
              <a:buChar char="•"/>
            </a:pPr>
            <a:r>
              <a:rPr lang="en-IN" dirty="0" smtClean="0">
                <a:solidFill>
                  <a:srgbClr val="000000"/>
                </a:solidFill>
                <a:latin typeface="Arial" panose="020B0604020202020204" pitchFamily="34" charset="0"/>
              </a:rPr>
              <a:t> UML </a:t>
            </a:r>
            <a:r>
              <a:rPr lang="en-IN" dirty="0">
                <a:solidFill>
                  <a:srgbClr val="000000"/>
                </a:solidFill>
                <a:latin typeface="Arial" panose="020B0604020202020204" pitchFamily="34" charset="0"/>
              </a:rPr>
              <a:t>stands for </a:t>
            </a:r>
            <a:r>
              <a:rPr lang="en-IN" b="1" dirty="0">
                <a:solidFill>
                  <a:srgbClr val="000000"/>
                </a:solidFill>
                <a:latin typeface="Arial" panose="020B0604020202020204" pitchFamily="34" charset="0"/>
              </a:rPr>
              <a:t>Unified </a:t>
            </a:r>
            <a:r>
              <a:rPr lang="en-IN" b="1" dirty="0" smtClean="0">
                <a:solidFill>
                  <a:srgbClr val="000000"/>
                </a:solidFill>
                <a:latin typeface="Arial" panose="020B0604020202020204" pitchFamily="34" charset="0"/>
              </a:rPr>
              <a:t>Modelling </a:t>
            </a:r>
            <a:r>
              <a:rPr lang="en-IN" b="1" dirty="0">
                <a:solidFill>
                  <a:srgbClr val="000000"/>
                </a:solidFill>
                <a:latin typeface="Arial" panose="020B0604020202020204" pitchFamily="34" charset="0"/>
              </a:rPr>
              <a:t>Language</a:t>
            </a:r>
            <a:endParaRPr lang="en-IN" dirty="0"/>
          </a:p>
        </p:txBody>
      </p:sp>
      <p:sp>
        <p:nvSpPr>
          <p:cNvPr id="6" name="Rectangle 5"/>
          <p:cNvSpPr/>
          <p:nvPr/>
        </p:nvSpPr>
        <p:spPr>
          <a:xfrm>
            <a:off x="838200" y="3773268"/>
            <a:ext cx="7689376"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0000"/>
                </a:solidFill>
                <a:latin typeface="Arial" panose="020B0604020202020204" pitchFamily="34" charset="0"/>
              </a:rPr>
              <a:t> UML </a:t>
            </a:r>
            <a:r>
              <a:rPr lang="en-US" dirty="0">
                <a:solidFill>
                  <a:srgbClr val="000000"/>
                </a:solidFill>
                <a:latin typeface="Arial" panose="020B0604020202020204" pitchFamily="34" charset="0"/>
              </a:rPr>
              <a:t>was created by the Object Management Group (OMG) and UML 1.0 specification draft was proposed to the OMG in January 1997.</a:t>
            </a:r>
            <a:endParaRPr lang="en-IN" dirty="0"/>
          </a:p>
        </p:txBody>
      </p:sp>
      <p:sp>
        <p:nvSpPr>
          <p:cNvPr id="7" name="Rectangle 6"/>
          <p:cNvSpPr/>
          <p:nvPr/>
        </p:nvSpPr>
        <p:spPr>
          <a:xfrm>
            <a:off x="838200" y="4566501"/>
            <a:ext cx="8077453"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Arial" panose="020B0604020202020204" pitchFamily="34" charset="0"/>
              </a:rPr>
              <a:t>UML is not a programming language but tools can be used to generate code in various languages using UML diagrams. UML has a direct relation with object oriented analysis and design. After some standardization, UML has become an OMG standard.</a:t>
            </a:r>
            <a:endParaRPr lang="en-IN" dirty="0"/>
          </a:p>
        </p:txBody>
      </p:sp>
    </p:spTree>
    <p:extLst>
      <p:ext uri="{BB962C8B-B14F-4D97-AF65-F5344CB8AC3E}">
        <p14:creationId xmlns:p14="http://schemas.microsoft.com/office/powerpoint/2010/main" val="4226622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1600200"/>
            <a:ext cx="7086600" cy="707886"/>
          </a:xfrm>
          <a:prstGeom prst="rect">
            <a:avLst/>
          </a:prstGeom>
        </p:spPr>
        <p:txBody>
          <a:bodyPr wrap="square">
            <a:spAutoFit/>
          </a:bodyPr>
          <a:lstStyle/>
          <a:p>
            <a:pPr algn="just">
              <a:buFont typeface="Arial" panose="020B0604020202020204" pitchFamily="34" charset="0"/>
              <a:buChar char="•"/>
            </a:pPr>
            <a:r>
              <a:rPr lang="en-US" dirty="0" smtClean="0">
                <a:solidFill>
                  <a:srgbClr val="000000"/>
                </a:solidFill>
                <a:latin typeface="Arial" panose="020B0604020202020204" pitchFamily="34" charset="0"/>
              </a:rPr>
              <a:t>    </a:t>
            </a:r>
            <a:r>
              <a:rPr lang="en-US" sz="2000" dirty="0" smtClean="0">
                <a:solidFill>
                  <a:srgbClr val="000000"/>
                </a:solidFill>
                <a:latin typeface="Arial" panose="020B0604020202020204" pitchFamily="34" charset="0"/>
              </a:rPr>
              <a:t>UML </a:t>
            </a:r>
            <a:r>
              <a:rPr lang="en-US" sz="2000" dirty="0">
                <a:solidFill>
                  <a:srgbClr val="000000"/>
                </a:solidFill>
                <a:latin typeface="Arial" panose="020B0604020202020204" pitchFamily="34" charset="0"/>
              </a:rPr>
              <a:t>is different from the other common programming languages such as C++, Java, COBOL, etc.</a:t>
            </a:r>
            <a:endParaRPr lang="en-US" sz="2000" b="0" i="0" dirty="0">
              <a:solidFill>
                <a:srgbClr val="000000"/>
              </a:solidFill>
              <a:effectLst/>
              <a:latin typeface="Arial" panose="020B0604020202020204" pitchFamily="34" charset="0"/>
            </a:endParaRPr>
          </a:p>
        </p:txBody>
      </p:sp>
      <p:sp>
        <p:nvSpPr>
          <p:cNvPr id="3" name="Rectangle 2"/>
          <p:cNvSpPr/>
          <p:nvPr/>
        </p:nvSpPr>
        <p:spPr>
          <a:xfrm>
            <a:off x="1282890" y="2362200"/>
            <a:ext cx="7403910" cy="2862322"/>
          </a:xfrm>
          <a:prstGeom prst="rect">
            <a:avLst/>
          </a:prstGeom>
        </p:spPr>
        <p:txBody>
          <a:bodyPr wrap="square">
            <a:spAutoFit/>
          </a:bodyPr>
          <a:lstStyle/>
          <a:p>
            <a:pPr algn="just">
              <a:buFont typeface="Arial" panose="020B0604020202020204" pitchFamily="34" charset="0"/>
              <a:buChar char="•"/>
            </a:pPr>
            <a:r>
              <a:rPr lang="en-US" sz="2000" dirty="0" smtClean="0">
                <a:solidFill>
                  <a:srgbClr val="000000"/>
                </a:solidFill>
                <a:latin typeface="Arial" panose="020B0604020202020204" pitchFamily="34" charset="0"/>
              </a:rPr>
              <a:t>    UML </a:t>
            </a:r>
            <a:r>
              <a:rPr lang="en-US" sz="2000" dirty="0">
                <a:solidFill>
                  <a:srgbClr val="000000"/>
                </a:solidFill>
                <a:latin typeface="Arial" panose="020B0604020202020204" pitchFamily="34" charset="0"/>
              </a:rPr>
              <a:t>is a pictorial language used to make software blueprints</a:t>
            </a:r>
            <a:r>
              <a:rPr lang="en-US" sz="2000" dirty="0" smtClean="0">
                <a:solidFill>
                  <a:srgbClr val="000000"/>
                </a:solidFill>
                <a:latin typeface="Arial" panose="020B0604020202020204" pitchFamily="34" charset="0"/>
              </a:rPr>
              <a:t>.</a:t>
            </a:r>
            <a:endParaRPr lang="en-US" sz="2000" dirty="0">
              <a:solidFill>
                <a:srgbClr val="000000"/>
              </a:solidFill>
              <a:latin typeface="Arial" panose="020B0604020202020204" pitchFamily="34" charset="0"/>
            </a:endParaRPr>
          </a:p>
          <a:p>
            <a:pPr algn="just">
              <a:buFont typeface="Arial" panose="020B0604020202020204" pitchFamily="34" charset="0"/>
              <a:buChar char="•"/>
            </a:pPr>
            <a:r>
              <a:rPr lang="en-US" sz="2000" dirty="0" smtClean="0">
                <a:solidFill>
                  <a:srgbClr val="000000"/>
                </a:solidFill>
                <a:latin typeface="Arial" panose="020B0604020202020204" pitchFamily="34" charset="0"/>
              </a:rPr>
              <a:t>    UML </a:t>
            </a:r>
            <a:r>
              <a:rPr lang="en-US" sz="2000" dirty="0">
                <a:solidFill>
                  <a:srgbClr val="000000"/>
                </a:solidFill>
                <a:latin typeface="Arial" panose="020B0604020202020204" pitchFamily="34" charset="0"/>
              </a:rPr>
              <a:t>can be described as a general purpose visual modeling language to visualize, specify, construct, and document software system.</a:t>
            </a:r>
          </a:p>
          <a:p>
            <a:pPr algn="just">
              <a:buFont typeface="Arial" panose="020B0604020202020204" pitchFamily="34" charset="0"/>
              <a:buChar char="•"/>
            </a:pPr>
            <a:r>
              <a:rPr lang="en-US" sz="2000" dirty="0" smtClean="0">
                <a:solidFill>
                  <a:srgbClr val="000000"/>
                </a:solidFill>
                <a:latin typeface="Arial" panose="020B0604020202020204" pitchFamily="34" charset="0"/>
              </a:rPr>
              <a:t>    Although </a:t>
            </a:r>
            <a:r>
              <a:rPr lang="en-US" sz="2000" dirty="0">
                <a:solidFill>
                  <a:srgbClr val="000000"/>
                </a:solidFill>
                <a:latin typeface="Arial" panose="020B0604020202020204" pitchFamily="34" charset="0"/>
              </a:rPr>
              <a:t>UML is generally used to model software systems, it is not limited within this boundary. It is also used to model non-software systems as well. For example, the process flow in a manufacturing unit, etc.</a:t>
            </a:r>
            <a:endParaRPr lang="en-US" sz="20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300292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7704667" cy="1981200"/>
          </a:xfrm>
        </p:spPr>
        <p:txBody>
          <a:bodyPr/>
          <a:lstStyle/>
          <a:p>
            <a:r>
              <a:rPr lang="en-US" dirty="0" smtClean="0">
                <a:solidFill>
                  <a:schemeClr val="accent6">
                    <a:lumMod val="75000"/>
                  </a:schemeClr>
                </a:solidFill>
              </a:rPr>
              <a:t>USE CASE DIAGRAM</a:t>
            </a:r>
            <a:r>
              <a:rPr lang="en-US" sz="4800" dirty="0" smtClean="0">
                <a:solidFill>
                  <a:schemeClr val="accent6">
                    <a:lumMod val="75000"/>
                  </a:schemeClr>
                </a:solidFill>
              </a:rPr>
              <a:t>:</a:t>
            </a:r>
            <a:endParaRPr lang="en-IN" sz="4800" dirty="0">
              <a:solidFill>
                <a:schemeClr val="accent6">
                  <a:lumMod val="75000"/>
                </a:schemeClr>
              </a:solidFill>
            </a:endParaRPr>
          </a:p>
        </p:txBody>
      </p:sp>
      <p:sp>
        <p:nvSpPr>
          <p:cNvPr id="3" name="Rectangle 2"/>
          <p:cNvSpPr/>
          <p:nvPr/>
        </p:nvSpPr>
        <p:spPr>
          <a:xfrm>
            <a:off x="685800" y="1905000"/>
            <a:ext cx="8458200" cy="2806666"/>
          </a:xfrm>
          <a:prstGeom prst="rect">
            <a:avLst/>
          </a:prstGeom>
        </p:spPr>
        <p:txBody>
          <a:bodyPr wrap="square">
            <a:spAutoFit/>
          </a:bodyPr>
          <a:lstStyle/>
          <a:p>
            <a:pPr indent="457200">
              <a:lnSpc>
                <a:spcPct val="150000"/>
              </a:lnSpc>
              <a:spcAft>
                <a:spcPts val="0"/>
              </a:spcAft>
            </a:pPr>
            <a:r>
              <a:rPr lang="en-US" sz="2000" kern="150" dirty="0">
                <a:solidFill>
                  <a:srgbClr val="000000"/>
                </a:solidFill>
                <a:latin typeface="Times New Roman" panose="02020603050405020304" pitchFamily="18" charset="0"/>
                <a:ea typeface="DejaVu Sans"/>
                <a:cs typeface="DejaVu Sans"/>
              </a:rPr>
              <a:t>A use case diagram in </a:t>
            </a:r>
            <a:r>
              <a:rPr lang="en-US" sz="2000" kern="150" dirty="0" smtClean="0">
                <a:solidFill>
                  <a:srgbClr val="000000"/>
                </a:solidFill>
                <a:latin typeface="Times New Roman" panose="02020603050405020304" pitchFamily="18" charset="0"/>
                <a:ea typeface="DejaVu Sans"/>
                <a:cs typeface="DejaVu Sans"/>
              </a:rPr>
              <a:t>the UML </a:t>
            </a:r>
            <a:r>
              <a:rPr lang="en-US" sz="2000" kern="150" dirty="0">
                <a:solidFill>
                  <a:srgbClr val="000000"/>
                </a:solidFill>
                <a:latin typeface="Times New Roman" panose="02020603050405020304" pitchFamily="18" charset="0"/>
                <a:ea typeface="DejaVu Sans"/>
                <a:cs typeface="DejaVu Sans"/>
              </a:rPr>
              <a:t>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endParaRPr lang="en-IN" sz="2000" kern="150" dirty="0">
              <a:effectLst/>
              <a:latin typeface="Liberation Serif"/>
              <a:ea typeface="DejaVu Sans"/>
              <a:cs typeface="DejaVu Sans"/>
            </a:endParaRPr>
          </a:p>
        </p:txBody>
      </p:sp>
    </p:spTree>
    <p:extLst>
      <p:ext uri="{BB962C8B-B14F-4D97-AF65-F5344CB8AC3E}">
        <p14:creationId xmlns:p14="http://schemas.microsoft.com/office/powerpoint/2010/main" val="3622746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62024" y="1195387"/>
            <a:ext cx="7572375" cy="4748213"/>
          </a:xfrm>
          <a:prstGeom prst="rect">
            <a:avLst/>
          </a:prstGeom>
        </p:spPr>
      </p:pic>
    </p:spTree>
    <p:extLst>
      <p:ext uri="{BB962C8B-B14F-4D97-AF65-F5344CB8AC3E}">
        <p14:creationId xmlns:p14="http://schemas.microsoft.com/office/powerpoint/2010/main" val="2695523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704667" cy="1981200"/>
          </a:xfrm>
        </p:spPr>
        <p:txBody>
          <a:bodyPr/>
          <a:lstStyle/>
          <a:p>
            <a:r>
              <a:rPr lang="en-US" dirty="0" smtClean="0">
                <a:solidFill>
                  <a:schemeClr val="accent6">
                    <a:lumMod val="75000"/>
                  </a:schemeClr>
                </a:solidFill>
              </a:rPr>
              <a:t>ACTIVITY DIAGRAM</a:t>
            </a:r>
            <a:r>
              <a:rPr lang="en-US" sz="4800" dirty="0" smtClean="0">
                <a:solidFill>
                  <a:schemeClr val="accent6">
                    <a:lumMod val="75000"/>
                  </a:schemeClr>
                </a:solidFill>
              </a:rPr>
              <a:t>:</a:t>
            </a:r>
            <a:endParaRPr lang="en-IN" sz="4800" dirty="0">
              <a:solidFill>
                <a:schemeClr val="accent6">
                  <a:lumMod val="75000"/>
                </a:schemeClr>
              </a:solidFill>
            </a:endParaRPr>
          </a:p>
        </p:txBody>
      </p:sp>
      <p:sp>
        <p:nvSpPr>
          <p:cNvPr id="3" name="Rectangle 2"/>
          <p:cNvSpPr/>
          <p:nvPr/>
        </p:nvSpPr>
        <p:spPr>
          <a:xfrm>
            <a:off x="1295400" y="1676400"/>
            <a:ext cx="7010400" cy="2812950"/>
          </a:xfrm>
          <a:prstGeom prst="rect">
            <a:avLst/>
          </a:prstGeom>
        </p:spPr>
        <p:txBody>
          <a:bodyPr wrap="square">
            <a:spAutoFit/>
          </a:bodyPr>
          <a:lstStyle/>
          <a:p>
            <a:pPr>
              <a:lnSpc>
                <a:spcPct val="150000"/>
              </a:lnSpc>
              <a:spcAft>
                <a:spcPts val="10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diagrams are graphical representations of workflows of stepwise activities and actions with support for choice, iteration and concurrency. In the Unified Modeling Language, activity diagrams can be used to describe the business and operational step-by-step workflows of components in a system. An activity diagram shows the overall flow of control.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7563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447800" y="866774"/>
            <a:ext cx="6858000" cy="5610225"/>
          </a:xfrm>
          <a:prstGeom prst="rect">
            <a:avLst/>
          </a:prstGeom>
        </p:spPr>
      </p:pic>
    </p:spTree>
    <p:extLst>
      <p:ext uri="{BB962C8B-B14F-4D97-AF65-F5344CB8AC3E}">
        <p14:creationId xmlns:p14="http://schemas.microsoft.com/office/powerpoint/2010/main" val="2748117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Abstract</a:t>
            </a:r>
            <a:endParaRPr lang="en-US" dirty="0">
              <a:solidFill>
                <a:schemeClr val="accent6">
                  <a:lumMod val="75000"/>
                </a:schemeClr>
              </a:solidFill>
            </a:endParaRPr>
          </a:p>
        </p:txBody>
      </p:sp>
      <p:sp>
        <p:nvSpPr>
          <p:cNvPr id="3" name="Content Placeholder 2"/>
          <p:cNvSpPr>
            <a:spLocks noGrp="1"/>
          </p:cNvSpPr>
          <p:nvPr>
            <p:ph idx="1"/>
          </p:nvPr>
        </p:nvSpPr>
        <p:spPr>
          <a:xfrm>
            <a:off x="982133" y="2133600"/>
            <a:ext cx="7704667" cy="3332816"/>
          </a:xfrm>
        </p:spPr>
        <p:txBody>
          <a:bodyPr>
            <a:normAutofit fontScale="92500"/>
          </a:bodyPr>
          <a:lstStyle/>
          <a:p>
            <a:r>
              <a:rPr lang="en-US" dirty="0">
                <a:cs typeface="Arial" panose="020B0604020202020204" pitchFamily="34" charset="0"/>
              </a:rPr>
              <a:t>Tweets classification is to classify tweets from twitter into “positive” or “negative”. Twitter is a microblogging website where people can share their feelings quickly and spontaneously by sending </a:t>
            </a:r>
            <a:r>
              <a:rPr lang="en-US" dirty="0" smtClean="0">
                <a:cs typeface="Arial" panose="020B0604020202020204" pitchFamily="34" charset="0"/>
              </a:rPr>
              <a:t>tweets.</a:t>
            </a:r>
            <a:r>
              <a:rPr lang="en-US" dirty="0">
                <a:cs typeface="Arial" panose="020B0604020202020204" pitchFamily="34" charset="0"/>
              </a:rPr>
              <a:t> The proposed work attempts a novel approach on twitter data by aggregating an adapted polarity lexicon which has learnt from product reviews of the domains under consideration, the tweet specific features and unigrams to build a classifier model using machine learning techniques</a:t>
            </a:r>
            <a:r>
              <a:rPr lang="en-US" dirty="0" smtClean="0">
                <a:cs typeface="Arial" panose="020B0604020202020204" pitchFamily="34" charset="0"/>
              </a:rPr>
              <a:t>.         </a:t>
            </a:r>
            <a:r>
              <a:rPr lang="en-US" dirty="0"/>
              <a:t>	</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704667" cy="1981200"/>
          </a:xfrm>
        </p:spPr>
        <p:txBody>
          <a:bodyPr/>
          <a:lstStyle/>
          <a:p>
            <a:r>
              <a:rPr lang="en-US" dirty="0" smtClean="0">
                <a:solidFill>
                  <a:schemeClr val="accent6">
                    <a:lumMod val="75000"/>
                  </a:schemeClr>
                </a:solidFill>
              </a:rPr>
              <a:t>CLASS DIAGRAM</a:t>
            </a:r>
            <a:r>
              <a:rPr lang="en-US" sz="4800" dirty="0" smtClean="0">
                <a:solidFill>
                  <a:schemeClr val="accent6">
                    <a:lumMod val="75000"/>
                  </a:schemeClr>
                </a:solidFill>
              </a:rPr>
              <a:t>:</a:t>
            </a:r>
            <a:endParaRPr lang="en-IN" sz="4800" dirty="0">
              <a:solidFill>
                <a:schemeClr val="accent6">
                  <a:lumMod val="75000"/>
                </a:schemeClr>
              </a:solidFill>
            </a:endParaRPr>
          </a:p>
        </p:txBody>
      </p:sp>
      <p:sp>
        <p:nvSpPr>
          <p:cNvPr id="3" name="Rectangle 2"/>
          <p:cNvSpPr/>
          <p:nvPr/>
        </p:nvSpPr>
        <p:spPr>
          <a:xfrm>
            <a:off x="762000" y="1720840"/>
            <a:ext cx="7696200" cy="2862322"/>
          </a:xfrm>
          <a:prstGeom prst="rect">
            <a:avLst/>
          </a:prstGeom>
        </p:spPr>
        <p:txBody>
          <a:bodyPr wrap="square">
            <a:spAutoFit/>
          </a:bodyPr>
          <a:lstStyle/>
          <a:p>
            <a:pPr>
              <a:lnSpc>
                <a:spcPct val="150000"/>
              </a:lnSpc>
              <a:spcAft>
                <a:spcPts val="1000"/>
              </a:spcAft>
              <a:tabLst>
                <a:tab pos="1573530" algn="l"/>
              </a:tabLst>
            </a:pP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software engineering, a class diagram in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UML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is a type of static structure diagram that describes the structure of a system by showing the system's classes, their attributes, operations (or methods), and the relationships among the classes. It explains which class contains information.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6217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066800" y="1676400"/>
            <a:ext cx="7543800" cy="4038600"/>
          </a:xfrm>
          <a:prstGeom prst="rect">
            <a:avLst/>
          </a:prstGeom>
        </p:spPr>
      </p:pic>
    </p:spTree>
    <p:extLst>
      <p:ext uri="{BB962C8B-B14F-4D97-AF65-F5344CB8AC3E}">
        <p14:creationId xmlns:p14="http://schemas.microsoft.com/office/powerpoint/2010/main" val="682136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514600"/>
            <a:ext cx="7704667" cy="1981200"/>
          </a:xfrm>
        </p:spPr>
        <p:txBody>
          <a:bodyPr>
            <a:normAutofit/>
          </a:bodyPr>
          <a:lstStyle/>
          <a:p>
            <a:r>
              <a:rPr lang="en-US" sz="6000" dirty="0" smtClean="0">
                <a:solidFill>
                  <a:schemeClr val="accent5">
                    <a:lumMod val="60000"/>
                    <a:lumOff val="40000"/>
                  </a:schemeClr>
                </a:solidFill>
              </a:rPr>
              <a:t>IMPLEMENTATION PHASE</a:t>
            </a:r>
            <a:endParaRPr lang="en-IN" sz="6000" dirty="0">
              <a:solidFill>
                <a:schemeClr val="accent5">
                  <a:lumMod val="60000"/>
                  <a:lumOff val="40000"/>
                </a:schemeClr>
              </a:solidFill>
            </a:endParaRPr>
          </a:p>
        </p:txBody>
      </p:sp>
    </p:spTree>
    <p:extLst>
      <p:ext uri="{BB962C8B-B14F-4D97-AF65-F5344CB8AC3E}">
        <p14:creationId xmlns:p14="http://schemas.microsoft.com/office/powerpoint/2010/main" val="610721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Modules</a:t>
            </a:r>
            <a:endParaRPr lang="en-US" dirty="0">
              <a:solidFill>
                <a:schemeClr val="accent6">
                  <a:lumMod val="75000"/>
                </a:schemeClr>
              </a:solidFill>
            </a:endParaRPr>
          </a:p>
        </p:txBody>
      </p:sp>
      <p:sp>
        <p:nvSpPr>
          <p:cNvPr id="3" name="Content Placeholder 2"/>
          <p:cNvSpPr>
            <a:spLocks noGrp="1"/>
          </p:cNvSpPr>
          <p:nvPr>
            <p:ph idx="1"/>
          </p:nvPr>
        </p:nvSpPr>
        <p:spPr>
          <a:xfrm>
            <a:off x="762000" y="2057400"/>
            <a:ext cx="7704667" cy="3866216"/>
          </a:xfrm>
        </p:spPr>
        <p:txBody>
          <a:bodyPr>
            <a:normAutofit/>
          </a:bodyPr>
          <a:lstStyle/>
          <a:p>
            <a:r>
              <a:rPr lang="en-US" b="1" u="sng" dirty="0" smtClean="0"/>
              <a:t>Load dataset:</a:t>
            </a:r>
          </a:p>
          <a:p>
            <a:pPr>
              <a:buFont typeface="Wingdings" panose="05000000000000000000" pitchFamily="2" charset="2"/>
              <a:buChar char="Ø"/>
            </a:pPr>
            <a:r>
              <a:rPr lang="en-US" dirty="0" smtClean="0"/>
              <a:t>Using pandas we will  upload </a:t>
            </a:r>
            <a:r>
              <a:rPr lang="en-US" dirty="0" smtClean="0"/>
              <a:t>dataset.</a:t>
            </a:r>
            <a:endParaRPr lang="en-US" dirty="0"/>
          </a:p>
          <a:p>
            <a:r>
              <a:rPr lang="en-US" b="1" u="sng" dirty="0" smtClean="0"/>
              <a:t>Split the data set:</a:t>
            </a:r>
          </a:p>
          <a:p>
            <a:pPr>
              <a:buFont typeface="Wingdings" panose="05000000000000000000" pitchFamily="2" charset="2"/>
              <a:buChar char="Ø"/>
            </a:pPr>
            <a:r>
              <a:rPr lang="en-US" dirty="0" smtClean="0"/>
              <a:t>Here data will be split into two categories. One is training another one is testing dataset. </a:t>
            </a:r>
          </a:p>
          <a:p>
            <a:pPr marL="0" indent="0">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85800"/>
            <a:ext cx="8458200" cy="5814925"/>
          </a:xfrm>
          <a:prstGeom prst="rect">
            <a:avLst/>
          </a:prstGeom>
        </p:spPr>
        <p:txBody>
          <a:bodyPr wrap="square">
            <a:spAutoFit/>
          </a:bodyPr>
          <a:lstStyle/>
          <a:p>
            <a:pPr lvl="0" algn="just">
              <a:lnSpc>
                <a:spcPct val="115000"/>
              </a:lnSpc>
              <a:spcAft>
                <a:spcPts val="0"/>
              </a:spcAft>
              <a:buClr>
                <a:srgbClr val="0070C0"/>
              </a:buClr>
            </a:pPr>
            <a:r>
              <a:rPr lang="en-US" sz="2400" b="1" u="sng" dirty="0" smtClean="0">
                <a:latin typeface="Corbel" panose="020B0503020204020204" pitchFamily="34" charset="0"/>
                <a:ea typeface="Calibri" panose="020F0502020204030204" pitchFamily="34" charset="0"/>
                <a:cs typeface="Times New Roman" panose="02020603050405020304" pitchFamily="18" charset="0"/>
              </a:rPr>
              <a:t>1.Training dataset:</a:t>
            </a:r>
          </a:p>
          <a:p>
            <a:pPr marL="342900" lvl="0" indent="-342900" algn="just">
              <a:lnSpc>
                <a:spcPct val="115000"/>
              </a:lnSpc>
              <a:spcAft>
                <a:spcPts val="0"/>
              </a:spcAft>
              <a:buClr>
                <a:srgbClr val="0070C0"/>
              </a:buClr>
              <a:buFont typeface="Wingdings" panose="05000000000000000000" pitchFamily="2" charset="2"/>
              <a:buChar char="Ø"/>
            </a:pPr>
            <a:r>
              <a:rPr lang="en-US" sz="2400" dirty="0"/>
              <a:t>The train set would contain the data which will be fed into the model. In simple terms, our model would learn from this data. For instance, a Regression model would use the examples in this data to find gradients in order to reduce the cost function.</a:t>
            </a:r>
            <a:endParaRPr lang="en-US" sz="2400" u="sng" dirty="0" smtClean="0">
              <a:latin typeface="Corbel" panose="020B0503020204020204" pitchFamily="34" charset="0"/>
              <a:ea typeface="Calibri" panose="020F0502020204030204" pitchFamily="34" charset="0"/>
              <a:cs typeface="Times New Roman" panose="02020603050405020304" pitchFamily="18" charset="0"/>
            </a:endParaRPr>
          </a:p>
          <a:p>
            <a:pPr lvl="0" algn="just">
              <a:lnSpc>
                <a:spcPct val="115000"/>
              </a:lnSpc>
              <a:spcAft>
                <a:spcPts val="0"/>
              </a:spcAft>
              <a:buClr>
                <a:srgbClr val="0070C0"/>
              </a:buClr>
            </a:pPr>
            <a:r>
              <a:rPr lang="en-US" sz="2400" b="1" u="sng" dirty="0" smtClean="0">
                <a:latin typeface="Corbel" panose="020B0503020204020204" pitchFamily="34" charset="0"/>
                <a:ea typeface="Calibri" panose="020F0502020204030204" pitchFamily="34" charset="0"/>
                <a:cs typeface="Times New Roman" panose="02020603050405020304" pitchFamily="18" charset="0"/>
              </a:rPr>
              <a:t>2.Test </a:t>
            </a:r>
            <a:r>
              <a:rPr lang="en-US" sz="2400" b="1" u="sng" dirty="0">
                <a:latin typeface="Corbel" panose="020B0503020204020204" pitchFamily="34" charset="0"/>
                <a:ea typeface="Calibri" panose="020F0502020204030204" pitchFamily="34" charset="0"/>
                <a:cs typeface="Times New Roman" panose="02020603050405020304" pitchFamily="18" charset="0"/>
              </a:rPr>
              <a:t>data set:</a:t>
            </a:r>
            <a:endParaRPr lang="en-IN" sz="2400" b="1" u="sng" dirty="0">
              <a:latin typeface="Corbel" panose="020B050302020402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Clr>
                <a:srgbClr val="0070C0"/>
              </a:buClr>
              <a:buFont typeface="Wingdings" panose="05000000000000000000" pitchFamily="2" charset="2"/>
              <a:buChar char="Ø"/>
            </a:pPr>
            <a:r>
              <a:rPr lang="en-US" sz="2400" dirty="0">
                <a:latin typeface="Corbel" panose="020B0503020204020204" pitchFamily="34" charset="0"/>
                <a:ea typeface="Calibri" panose="020F0502020204030204" pitchFamily="34" charset="0"/>
                <a:cs typeface="Times New Roman" panose="02020603050405020304" pitchFamily="18" charset="0"/>
              </a:rPr>
              <a:t>Test data set will test the data set using algorithm</a:t>
            </a:r>
            <a:r>
              <a:rPr lang="en-US" sz="2400" dirty="0" smtClean="0">
                <a:latin typeface="Corbel" panose="020B0503020204020204" pitchFamily="34" charset="0"/>
                <a:ea typeface="Calibri" panose="020F0502020204030204" pitchFamily="34" charset="0"/>
                <a:cs typeface="Times New Roman" panose="02020603050405020304" pitchFamily="18" charset="0"/>
              </a:rPr>
              <a:t>.</a:t>
            </a:r>
            <a:r>
              <a:rPr lang="en-US" sz="2400" dirty="0"/>
              <a:t> The test set contains the data on which we test the trained and validated model. It tells us how efficient our overall model is and how likely is it going to predict something which does not make sense</a:t>
            </a:r>
            <a:r>
              <a:rPr lang="en-US" sz="2400" dirty="0" smtClean="0"/>
              <a:t>.</a:t>
            </a:r>
            <a:endParaRPr lang="en-IN" sz="2400" dirty="0">
              <a:latin typeface="Corbel" panose="020B050302020402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Clr>
                <a:srgbClr val="0070C0"/>
              </a:buClr>
              <a:buFont typeface="Arial" panose="020B0604020202020204" pitchFamily="34" charset="0"/>
              <a:buChar char="•"/>
            </a:pPr>
            <a:r>
              <a:rPr lang="en-US" sz="2400" b="1" u="sng" dirty="0">
                <a:latin typeface="Corbel" panose="020B0503020204020204" pitchFamily="34" charset="0"/>
                <a:ea typeface="Calibri" panose="020F0502020204030204" pitchFamily="34" charset="0"/>
                <a:cs typeface="Times New Roman" panose="02020603050405020304" pitchFamily="18" charset="0"/>
              </a:rPr>
              <a:t>Predict data set:</a:t>
            </a:r>
            <a:endParaRPr lang="en-IN" sz="2400" b="1" u="sng" dirty="0">
              <a:latin typeface="Corbel" panose="020B0503020204020204" pitchFamily="34" charset="0"/>
              <a:ea typeface="Calibri" panose="020F0502020204030204" pitchFamily="34" charset="0"/>
              <a:cs typeface="Times New Roman" panose="02020603050405020304" pitchFamily="18" charset="0"/>
            </a:endParaRPr>
          </a:p>
          <a:p>
            <a:pPr marL="342900" indent="-342900">
              <a:buClr>
                <a:srgbClr val="0070C0"/>
              </a:buClr>
              <a:buFont typeface="Wingdings" panose="05000000000000000000" pitchFamily="2" charset="2"/>
              <a:buChar char="Ø"/>
            </a:pPr>
            <a:r>
              <a:rPr lang="en-US" sz="2400" dirty="0">
                <a:latin typeface="Corbel" panose="020B0503020204020204" pitchFamily="34" charset="0"/>
                <a:ea typeface="Calibri" panose="020F0502020204030204" pitchFamily="34" charset="0"/>
                <a:cs typeface="Times New Roman" panose="02020603050405020304" pitchFamily="18" charset="0"/>
              </a:rPr>
              <a:t>Predict() method will predict the results</a:t>
            </a:r>
            <a:endParaRPr lang="en-IN" sz="2400" dirty="0">
              <a:latin typeface="Corbel" panose="020B0503020204020204" pitchFamily="34" charset="0"/>
            </a:endParaRPr>
          </a:p>
        </p:txBody>
      </p:sp>
    </p:spTree>
    <p:extLst>
      <p:ext uri="{BB962C8B-B14F-4D97-AF65-F5344CB8AC3E}">
        <p14:creationId xmlns:p14="http://schemas.microsoft.com/office/powerpoint/2010/main" val="1301451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362200"/>
            <a:ext cx="7704667" cy="1981200"/>
          </a:xfrm>
        </p:spPr>
        <p:txBody>
          <a:bodyPr>
            <a:normAutofit/>
          </a:bodyPr>
          <a:lstStyle/>
          <a:p>
            <a:r>
              <a:rPr lang="en-US" sz="6000" dirty="0" smtClean="0">
                <a:solidFill>
                  <a:schemeClr val="accent5">
                    <a:lumMod val="60000"/>
                    <a:lumOff val="40000"/>
                  </a:schemeClr>
                </a:solidFill>
              </a:rPr>
              <a:t>OUTPUT SCREENS</a:t>
            </a:r>
            <a:endParaRPr lang="en-IN" sz="6000" dirty="0">
              <a:solidFill>
                <a:schemeClr val="accent5">
                  <a:lumMod val="60000"/>
                  <a:lumOff val="40000"/>
                </a:schemeClr>
              </a:solidFill>
            </a:endParaRPr>
          </a:p>
        </p:txBody>
      </p:sp>
    </p:spTree>
    <p:extLst>
      <p:ext uri="{BB962C8B-B14F-4D97-AF65-F5344CB8AC3E}">
        <p14:creationId xmlns:p14="http://schemas.microsoft.com/office/powerpoint/2010/main" val="2842348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 y="381000"/>
            <a:ext cx="8991600" cy="6248400"/>
          </a:xfrm>
          <a:prstGeom prst="rect">
            <a:avLst/>
          </a:prstGeom>
        </p:spPr>
      </p:pic>
    </p:spTree>
    <p:extLst>
      <p:ext uri="{BB962C8B-B14F-4D97-AF65-F5344CB8AC3E}">
        <p14:creationId xmlns:p14="http://schemas.microsoft.com/office/powerpoint/2010/main" val="1660074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838200"/>
            <a:ext cx="9144000" cy="5618495"/>
          </a:xfrm>
          <a:prstGeom prst="rect">
            <a:avLst/>
          </a:prstGeom>
        </p:spPr>
      </p:pic>
    </p:spTree>
    <p:extLst>
      <p:ext uri="{BB962C8B-B14F-4D97-AF65-F5344CB8AC3E}">
        <p14:creationId xmlns:p14="http://schemas.microsoft.com/office/powerpoint/2010/main" val="3013295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44000" cy="6400800"/>
          </a:xfrm>
          <a:prstGeom prst="rect">
            <a:avLst/>
          </a:prstGeom>
        </p:spPr>
      </p:pic>
    </p:spTree>
    <p:extLst>
      <p:ext uri="{BB962C8B-B14F-4D97-AF65-F5344CB8AC3E}">
        <p14:creationId xmlns:p14="http://schemas.microsoft.com/office/powerpoint/2010/main" val="2889664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81000"/>
            <a:ext cx="9144000" cy="6324600"/>
          </a:xfrm>
          <a:prstGeom prst="rect">
            <a:avLst/>
          </a:prstGeom>
        </p:spPr>
      </p:pic>
    </p:spTree>
    <p:extLst>
      <p:ext uri="{BB962C8B-B14F-4D97-AF65-F5344CB8AC3E}">
        <p14:creationId xmlns:p14="http://schemas.microsoft.com/office/powerpoint/2010/main" val="3321047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Introduction</a:t>
            </a:r>
            <a:endParaRPr lang="en-IN" dirty="0">
              <a:solidFill>
                <a:srgbClr val="7030A0"/>
              </a:solidFill>
            </a:endParaRPr>
          </a:p>
        </p:txBody>
      </p:sp>
      <p:sp>
        <p:nvSpPr>
          <p:cNvPr id="3" name="Rectangle 2"/>
          <p:cNvSpPr/>
          <p:nvPr/>
        </p:nvSpPr>
        <p:spPr>
          <a:xfrm>
            <a:off x="982132" y="1905000"/>
            <a:ext cx="7704667" cy="3406061"/>
          </a:xfrm>
          <a:prstGeom prst="rect">
            <a:avLst/>
          </a:prstGeom>
        </p:spPr>
        <p:txBody>
          <a:bodyPr wrap="square">
            <a:spAutoFit/>
          </a:bodyPr>
          <a:lstStyle/>
          <a:p>
            <a:pPr>
              <a:lnSpc>
                <a:spcPct val="115000"/>
              </a:lnSpc>
              <a:spcAft>
                <a:spcPts val="1000"/>
              </a:spcAft>
            </a:pPr>
            <a:r>
              <a:rPr lang="en-US" sz="2000" dirty="0">
                <a:latin typeface="Calibri" panose="020F0502020204030204" pitchFamily="34" charset="0"/>
                <a:ea typeface="Calibri" panose="020F0502020204030204" pitchFamily="34" charset="0"/>
                <a:cs typeface="Calibri" panose="020F0502020204030204" pitchFamily="34" charset="0"/>
              </a:rPr>
              <a:t>Tweets classification is to classify the tweets into “positive” or “negative”.  The tweets are collected from the </a:t>
            </a:r>
            <a:r>
              <a:rPr lang="en-US" sz="2000" dirty="0" smtClean="0">
                <a:latin typeface="Calibri" panose="020F0502020204030204" pitchFamily="34" charset="0"/>
                <a:ea typeface="Calibri" panose="020F0502020204030204" pitchFamily="34" charset="0"/>
                <a:cs typeface="Calibri" panose="020F0502020204030204" pitchFamily="34" charset="0"/>
              </a:rPr>
              <a:t>twitter</a:t>
            </a:r>
            <a:r>
              <a:rPr lang="en-US" sz="2000" dirty="0" smtClean="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and categorized into three columns ‘id’, ‘label’ and ‘tweet’. The label column contains binary operations 0 and 1 representing positive and negative respectively.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latin typeface="Calibri" panose="020F0502020204030204" pitchFamily="34" charset="0"/>
                <a:ea typeface="Calibri" panose="020F0502020204030204" pitchFamily="34" charset="0"/>
                <a:cs typeface="Calibri" panose="020F0502020204030204" pitchFamily="34" charset="0"/>
              </a:rPr>
              <a:t>The algorithms used are passive aggressive, random forest, decision trees, SVC/SVM, </a:t>
            </a:r>
            <a:r>
              <a:rPr lang="en-US" sz="2000" dirty="0" err="1">
                <a:latin typeface="Calibri" panose="020F0502020204030204" pitchFamily="34" charset="0"/>
                <a:ea typeface="Calibri" panose="020F0502020204030204" pitchFamily="34" charset="0"/>
                <a:cs typeface="Calibri" panose="020F0502020204030204" pitchFamily="34" charset="0"/>
              </a:rPr>
              <a:t>multinominalnb</a:t>
            </a:r>
            <a:r>
              <a:rPr lang="en-US" sz="2000" dirty="0">
                <a:latin typeface="Calibri" panose="020F0502020204030204" pitchFamily="34" charset="0"/>
                <a:ea typeface="Calibri" panose="020F0502020204030204" pitchFamily="34" charset="0"/>
                <a:cs typeface="Calibri" panose="020F0502020204030204" pitchFamily="34" charset="0"/>
              </a:rPr>
              <a:t>, graph. These algorithms are used because the accuracy is more compared to other algorithms. These are machine learning algorithms and are more efficient.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0655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648" y="304800"/>
            <a:ext cx="9144000" cy="6096000"/>
          </a:xfrm>
          <a:prstGeom prst="rect">
            <a:avLst/>
          </a:prstGeom>
        </p:spPr>
      </p:pic>
    </p:spTree>
    <p:extLst>
      <p:ext uri="{BB962C8B-B14F-4D97-AF65-F5344CB8AC3E}">
        <p14:creationId xmlns:p14="http://schemas.microsoft.com/office/powerpoint/2010/main" val="22738349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81000"/>
            <a:ext cx="9144000" cy="6324600"/>
          </a:xfrm>
          <a:prstGeom prst="rect">
            <a:avLst/>
          </a:prstGeom>
        </p:spPr>
      </p:pic>
    </p:spTree>
    <p:extLst>
      <p:ext uri="{BB962C8B-B14F-4D97-AF65-F5344CB8AC3E}">
        <p14:creationId xmlns:p14="http://schemas.microsoft.com/office/powerpoint/2010/main" val="18120715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CONCLUSION</a:t>
            </a:r>
            <a:endParaRPr lang="en-IN" dirty="0">
              <a:solidFill>
                <a:srgbClr val="7030A0"/>
              </a:solidFill>
            </a:endParaRPr>
          </a:p>
        </p:txBody>
      </p:sp>
      <p:sp>
        <p:nvSpPr>
          <p:cNvPr id="3" name="Rectangle 2"/>
          <p:cNvSpPr/>
          <p:nvPr/>
        </p:nvSpPr>
        <p:spPr>
          <a:xfrm>
            <a:off x="533400" y="2108639"/>
            <a:ext cx="8153400" cy="2640723"/>
          </a:xfrm>
          <a:prstGeom prst="rect">
            <a:avLst/>
          </a:prstGeom>
        </p:spPr>
        <p:txBody>
          <a:bodyPr wrap="square">
            <a:spAutoFit/>
          </a:bodyPr>
          <a:lstStyle/>
          <a:p>
            <a:pPr>
              <a:lnSpc>
                <a:spcPct val="115000"/>
              </a:lnSpc>
              <a:spcAft>
                <a:spcPts val="1000"/>
              </a:spcAft>
            </a:pPr>
            <a:r>
              <a:rPr lang="en-US" sz="2400" dirty="0">
                <a:latin typeface="Calibri" panose="020F0502020204030204" pitchFamily="34" charset="0"/>
                <a:ea typeface="Calibri" panose="020F0502020204030204" pitchFamily="34" charset="0"/>
                <a:cs typeface="Times New Roman" panose="02020603050405020304" pitchFamily="18" charset="0"/>
              </a:rPr>
              <a:t>Hence, we conclude that the tweets are classified as positive or negative using these algorithms. Also we can say that the accuracy is more based on the tweet. We used the above algorithms because the accuracy shows more compared to naïve </a:t>
            </a:r>
            <a:r>
              <a:rPr lang="en-US" sz="2400" dirty="0" err="1">
                <a:latin typeface="Calibri" panose="020F0502020204030204" pitchFamily="34" charset="0"/>
                <a:ea typeface="Calibri" panose="020F0502020204030204" pitchFamily="34" charset="0"/>
                <a:cs typeface="Times New Roman" panose="02020603050405020304" pitchFamily="18" charset="0"/>
              </a:rPr>
              <a:t>bayes</a:t>
            </a:r>
            <a:r>
              <a:rPr lang="en-US" sz="2400" dirty="0">
                <a:latin typeface="Calibri" panose="020F0502020204030204" pitchFamily="34" charset="0"/>
                <a:ea typeface="Calibri" panose="020F0502020204030204" pitchFamily="34" charset="0"/>
                <a:cs typeface="Times New Roman" panose="02020603050405020304" pitchFamily="18" charset="0"/>
              </a:rPr>
              <a:t> etc. The graph algorithm shows the graph of the accuracy of the tweet that is positive or negative.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30914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FUTURE SCOPE</a:t>
            </a:r>
            <a:endParaRPr lang="en-IN" dirty="0">
              <a:solidFill>
                <a:srgbClr val="7030A0"/>
              </a:solidFill>
            </a:endParaRPr>
          </a:p>
        </p:txBody>
      </p:sp>
      <p:sp>
        <p:nvSpPr>
          <p:cNvPr id="4" name="Rectangle 3"/>
          <p:cNvSpPr/>
          <p:nvPr/>
        </p:nvSpPr>
        <p:spPr>
          <a:xfrm>
            <a:off x="1143000" y="2108639"/>
            <a:ext cx="7543800" cy="2613857"/>
          </a:xfrm>
          <a:prstGeom prst="rect">
            <a:avLst/>
          </a:prstGeom>
        </p:spPr>
        <p:txBody>
          <a:bodyPr wrap="square">
            <a:spAutoFit/>
          </a:bodyPr>
          <a:lstStyle/>
          <a:p>
            <a:pPr>
              <a:lnSpc>
                <a:spcPct val="115000"/>
              </a:lnSpc>
              <a:spcAft>
                <a:spcPts val="1000"/>
              </a:spcAft>
            </a:pPr>
            <a:r>
              <a:rPr lang="en-US" sz="2400" dirty="0">
                <a:latin typeface="Calibri" panose="020F0502020204030204" pitchFamily="34" charset="0"/>
                <a:ea typeface="Calibri" panose="020F0502020204030204" pitchFamily="34" charset="0"/>
                <a:cs typeface="Calibri" panose="020F0502020204030204" pitchFamily="34" charset="0"/>
              </a:rPr>
              <a:t>The existing approaches also have some limitations such as low accuracy, low efﬁciency, and restricted application domain. This review brings a new insight analysis on various tweets classiﬁcation methods in different contexts. First we need to improve the pre-processing and classiﬁcation algorithm to enhance accuracy and efﬁciency.</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Calibri" panose="020F0502020204030204" pitchFamily="34" charset="0"/>
                <a:ea typeface="Calibri" panose="020F0502020204030204" pitchFamily="34" charset="0"/>
                <a:cs typeface="Calibri" panose="020F0502020204030204" pitchFamily="34"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74257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e the source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2200" y="533400"/>
            <a:ext cx="6172200"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976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3515" y="457200"/>
            <a:ext cx="7704667" cy="1981200"/>
          </a:xfrm>
        </p:spPr>
        <p:txBody>
          <a:bodyPr/>
          <a:lstStyle/>
          <a:p>
            <a:r>
              <a:rPr lang="en-US" dirty="0" smtClean="0">
                <a:solidFill>
                  <a:schemeClr val="accent6">
                    <a:lumMod val="75000"/>
                  </a:schemeClr>
                </a:solidFill>
              </a:rPr>
              <a:t>Existing system</a:t>
            </a:r>
            <a:endParaRPr lang="en-US" dirty="0">
              <a:solidFill>
                <a:schemeClr val="accent6">
                  <a:lumMod val="75000"/>
                </a:schemeClr>
              </a:solidFill>
            </a:endParaRPr>
          </a:p>
        </p:txBody>
      </p:sp>
      <p:sp>
        <p:nvSpPr>
          <p:cNvPr id="3" name="Content Placeholder 2"/>
          <p:cNvSpPr>
            <a:spLocks noGrp="1"/>
          </p:cNvSpPr>
          <p:nvPr>
            <p:ph idx="1"/>
          </p:nvPr>
        </p:nvSpPr>
        <p:spPr>
          <a:xfrm>
            <a:off x="838200" y="2209800"/>
            <a:ext cx="7848601" cy="3790015"/>
          </a:xfrm>
        </p:spPr>
        <p:txBody>
          <a:bodyPr>
            <a:normAutofit lnSpcReduction="10000"/>
          </a:bodyPr>
          <a:lstStyle/>
          <a:p>
            <a:pPr marL="0" indent="0" algn="just">
              <a:buNone/>
            </a:pPr>
            <a:r>
              <a:rPr lang="en-US" dirty="0" smtClean="0"/>
              <a:t>For </a:t>
            </a:r>
            <a:r>
              <a:rPr lang="en-US" dirty="0" smtClean="0"/>
              <a:t>implementation, the dataset is firstly processed, and then a supervised learning algorithm, Naïve Bayes, is applied. To implement Naïve </a:t>
            </a:r>
            <a:r>
              <a:rPr lang="en-US" dirty="0" err="1" smtClean="0"/>
              <a:t>Bayes</a:t>
            </a:r>
            <a:r>
              <a:rPr lang="en-US" dirty="0" smtClean="0"/>
              <a:t> algorithm a trained </a:t>
            </a:r>
            <a:r>
              <a:rPr lang="en-US" dirty="0" err="1" smtClean="0"/>
              <a:t>SentiWordNet</a:t>
            </a:r>
            <a:r>
              <a:rPr lang="en-US" dirty="0" smtClean="0"/>
              <a:t> dictionary is needed which is available online. Two methodologies are used to implement Naïve </a:t>
            </a:r>
            <a:r>
              <a:rPr lang="en-US" dirty="0" err="1" smtClean="0"/>
              <a:t>Bayes</a:t>
            </a:r>
            <a:r>
              <a:rPr lang="en-US" dirty="0" smtClean="0"/>
              <a:t>. Method 1 works on maps phase which reads the content of the </a:t>
            </a:r>
            <a:r>
              <a:rPr lang="en-US" dirty="0" err="1" smtClean="0"/>
              <a:t>SentiwordNet</a:t>
            </a:r>
            <a:r>
              <a:rPr lang="en-US" dirty="0" smtClean="0"/>
              <a:t> dictionary from a file and transform into the Hash map for key-value based polarity retrieval of words for faster processing. Method 2 is a reduce phase that collects the overall polarity of each tweet and transform into 5 different categories as </a:t>
            </a:r>
            <a:r>
              <a:rPr lang="en-US" dirty="0" smtClean="0"/>
              <a:t> positive, </a:t>
            </a:r>
            <a:r>
              <a:rPr lang="en-US" dirty="0" smtClean="0"/>
              <a:t>negative </a:t>
            </a:r>
            <a:r>
              <a:rPr lang="en-US" dirty="0" smtClean="0"/>
              <a:t> </a:t>
            </a: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Proposed system</a:t>
            </a:r>
            <a:endParaRPr lang="en-US" dirty="0">
              <a:solidFill>
                <a:schemeClr val="accent6">
                  <a:lumMod val="75000"/>
                </a:schemeClr>
              </a:solidFill>
            </a:endParaRPr>
          </a:p>
        </p:txBody>
      </p:sp>
      <p:sp>
        <p:nvSpPr>
          <p:cNvPr id="3" name="Content Placeholder 2"/>
          <p:cNvSpPr>
            <a:spLocks noGrp="1"/>
          </p:cNvSpPr>
          <p:nvPr>
            <p:ph idx="1"/>
          </p:nvPr>
        </p:nvSpPr>
        <p:spPr>
          <a:xfrm>
            <a:off x="940684" y="2209800"/>
            <a:ext cx="7704667" cy="3332816"/>
          </a:xfrm>
        </p:spPr>
        <p:txBody>
          <a:bodyPr>
            <a:normAutofit/>
          </a:bodyPr>
          <a:lstStyle/>
          <a:p>
            <a:pPr marL="0" indent="0" algn="just">
              <a:buNone/>
            </a:pPr>
            <a:r>
              <a:rPr lang="en-US" dirty="0" smtClean="0"/>
              <a:t>In machine learning both classifiers achieve the best results when using the features of the passive aggressive, decision trees, </a:t>
            </a:r>
            <a:r>
              <a:rPr lang="en-US" dirty="0" err="1" smtClean="0"/>
              <a:t>multinomialnb</a:t>
            </a:r>
            <a:r>
              <a:rPr lang="en-US" dirty="0" smtClean="0"/>
              <a:t>, random forest, SVC/SVM. We get the best accuracy for the tweet we predict using these algorithms. </a:t>
            </a:r>
          </a:p>
          <a:p>
            <a:pPr marL="0" indent="0" algn="just">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Packages</a:t>
            </a:r>
            <a:endParaRPr lang="en-US" dirty="0">
              <a:solidFill>
                <a:schemeClr val="accent6">
                  <a:lumMod val="75000"/>
                </a:schemeClr>
              </a:solidFill>
            </a:endParaRPr>
          </a:p>
        </p:txBody>
      </p:sp>
      <p:sp>
        <p:nvSpPr>
          <p:cNvPr id="3" name="Content Placeholder 2"/>
          <p:cNvSpPr>
            <a:spLocks noGrp="1"/>
          </p:cNvSpPr>
          <p:nvPr>
            <p:ph idx="1"/>
          </p:nvPr>
        </p:nvSpPr>
        <p:spPr>
          <a:xfrm>
            <a:off x="982132" y="2057400"/>
            <a:ext cx="7704667" cy="3332816"/>
          </a:xfrm>
        </p:spPr>
        <p:txBody>
          <a:bodyPr>
            <a:normAutofit/>
          </a:bodyPr>
          <a:lstStyle/>
          <a:p>
            <a:r>
              <a:rPr lang="en-US" sz="2800" dirty="0" smtClean="0"/>
              <a:t>Pandas</a:t>
            </a:r>
          </a:p>
          <a:p>
            <a:r>
              <a:rPr lang="en-US" sz="2800" dirty="0" err="1" smtClean="0"/>
              <a:t>Numpy</a:t>
            </a:r>
            <a:endParaRPr lang="en-US" sz="2800" dirty="0" smtClean="0"/>
          </a:p>
          <a:p>
            <a:r>
              <a:rPr lang="en-US" sz="2800" dirty="0" err="1" smtClean="0"/>
              <a:t>Sklearn</a:t>
            </a:r>
            <a:endParaRPr lang="en-US" sz="2800" dirty="0" smtClean="0"/>
          </a:p>
          <a:p>
            <a:r>
              <a:rPr lang="en-US" sz="2800" dirty="0" err="1" smtClean="0"/>
              <a:t>Matplotlib</a:t>
            </a: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1425" y="152400"/>
            <a:ext cx="7704667" cy="1981200"/>
          </a:xfrm>
        </p:spPr>
        <p:txBody>
          <a:bodyPr/>
          <a:lstStyle/>
          <a:p>
            <a:r>
              <a:rPr lang="en-US" dirty="0" smtClean="0">
                <a:solidFill>
                  <a:schemeClr val="accent6">
                    <a:lumMod val="75000"/>
                  </a:schemeClr>
                </a:solidFill>
              </a:rPr>
              <a:t>System requirements</a:t>
            </a:r>
            <a:endParaRPr lang="en-US" dirty="0">
              <a:solidFill>
                <a:schemeClr val="accent6">
                  <a:lumMod val="75000"/>
                </a:schemeClr>
              </a:solidFill>
            </a:endParaRPr>
          </a:p>
        </p:txBody>
      </p:sp>
      <p:sp>
        <p:nvSpPr>
          <p:cNvPr id="3" name="Content Placeholder 2"/>
          <p:cNvSpPr>
            <a:spLocks noGrp="1"/>
          </p:cNvSpPr>
          <p:nvPr>
            <p:ph idx="1"/>
          </p:nvPr>
        </p:nvSpPr>
        <p:spPr>
          <a:xfrm>
            <a:off x="982132" y="2209800"/>
            <a:ext cx="7704667" cy="3790016"/>
          </a:xfrm>
        </p:spPr>
        <p:txBody>
          <a:bodyPr>
            <a:noAutofit/>
          </a:bodyPr>
          <a:lstStyle/>
          <a:p>
            <a:r>
              <a:rPr lang="en-US" sz="1800" b="1" dirty="0" smtClean="0"/>
              <a:t>Software Requirements</a:t>
            </a:r>
            <a:endParaRPr lang="en-US" sz="1800" dirty="0" smtClean="0"/>
          </a:p>
          <a:p>
            <a:pPr marL="0" indent="0">
              <a:buNone/>
            </a:pPr>
            <a:r>
              <a:rPr lang="en-US" sz="1800" dirty="0" smtClean="0"/>
              <a:t>       For developing the application the following are the Software Requirements:</a:t>
            </a:r>
          </a:p>
          <a:p>
            <a:pPr marL="0" lvl="0" indent="0">
              <a:buNone/>
            </a:pPr>
            <a:r>
              <a:rPr lang="en-US" sz="1800" dirty="0" smtClean="0"/>
              <a:t>                 Python</a:t>
            </a:r>
          </a:p>
          <a:p>
            <a:pPr marL="0" lvl="0" indent="0">
              <a:buNone/>
            </a:pPr>
            <a:r>
              <a:rPr lang="en-US" sz="1800" dirty="0" smtClean="0"/>
              <a:t>                 </a:t>
            </a:r>
            <a:r>
              <a:rPr lang="en-US" sz="1800" dirty="0" err="1" smtClean="0"/>
              <a:t>Tkinter</a:t>
            </a:r>
            <a:endParaRPr lang="en-US" sz="1800" dirty="0" smtClean="0"/>
          </a:p>
          <a:p>
            <a:r>
              <a:rPr lang="en-US" sz="1800" b="1" dirty="0" smtClean="0"/>
              <a:t>Operating Systems supported</a:t>
            </a:r>
            <a:endParaRPr lang="en-US" sz="1800" dirty="0" smtClean="0"/>
          </a:p>
          <a:p>
            <a:pPr marL="0" lvl="0" indent="0">
              <a:buNone/>
            </a:pPr>
            <a:r>
              <a:rPr lang="en-US" sz="1800" dirty="0" smtClean="0"/>
              <a:t>                  Windows 7</a:t>
            </a:r>
          </a:p>
          <a:p>
            <a:pPr marL="0" lvl="0" indent="0">
              <a:buNone/>
            </a:pPr>
            <a:r>
              <a:rPr lang="en-US" sz="1800" dirty="0" smtClean="0"/>
              <a:t>                  Windows XP</a:t>
            </a:r>
          </a:p>
          <a:p>
            <a:pPr marL="0" lvl="0" indent="0">
              <a:buNone/>
            </a:pPr>
            <a:r>
              <a:rPr lang="en-US" sz="1800" dirty="0" smtClean="0"/>
              <a:t>                  Windows 8</a:t>
            </a:r>
          </a:p>
          <a:p>
            <a:r>
              <a:rPr lang="en-US" sz="1800" b="1" dirty="0" smtClean="0"/>
              <a:t>Technologies and Languages used to Develop</a:t>
            </a:r>
            <a:endParaRPr lang="en-US" sz="1800" dirty="0" smtClean="0"/>
          </a:p>
          <a:p>
            <a:pPr marL="0" lvl="0" indent="0">
              <a:buNone/>
            </a:pPr>
            <a:r>
              <a:rPr lang="en-US" sz="1800" dirty="0" smtClean="0"/>
              <a:t>                  Python</a:t>
            </a:r>
          </a:p>
          <a:p>
            <a:r>
              <a:rPr lang="en-US" sz="1800" b="1" dirty="0" smtClean="0"/>
              <a:t>Debugger and Emulator</a:t>
            </a:r>
            <a:endParaRPr lang="en-US" sz="1800" dirty="0" smtClean="0"/>
          </a:p>
          <a:p>
            <a:pPr marL="0" lvl="0" indent="0">
              <a:buNone/>
            </a:pPr>
            <a:r>
              <a:rPr lang="en-US" sz="1800" dirty="0" smtClean="0"/>
              <a:t>                  Any Browser (Particularly Chrome)</a:t>
            </a:r>
          </a:p>
          <a:p>
            <a:endParaRPr lang="en-US"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System requirements</a:t>
            </a:r>
            <a:endParaRPr lang="en-US" dirty="0">
              <a:solidFill>
                <a:schemeClr val="accent6">
                  <a:lumMod val="75000"/>
                </a:schemeClr>
              </a:solidFill>
            </a:endParaRPr>
          </a:p>
        </p:txBody>
      </p:sp>
      <p:sp>
        <p:nvSpPr>
          <p:cNvPr id="3" name="Content Placeholder 2"/>
          <p:cNvSpPr>
            <a:spLocks noGrp="1"/>
          </p:cNvSpPr>
          <p:nvPr>
            <p:ph idx="1"/>
          </p:nvPr>
        </p:nvSpPr>
        <p:spPr>
          <a:xfrm>
            <a:off x="982133" y="2057400"/>
            <a:ext cx="7704667" cy="3942416"/>
          </a:xfrm>
        </p:spPr>
        <p:txBody>
          <a:bodyPr/>
          <a:lstStyle/>
          <a:p>
            <a:r>
              <a:rPr lang="en-US" b="1" dirty="0" smtClean="0"/>
              <a:t>Hardware Requirements</a:t>
            </a:r>
            <a:endParaRPr lang="en-US" dirty="0" smtClean="0"/>
          </a:p>
          <a:p>
            <a:pPr marL="0" indent="0">
              <a:buNone/>
            </a:pPr>
            <a:r>
              <a:rPr lang="en-US" dirty="0" smtClean="0"/>
              <a:t>         For developing the application the following are the         </a:t>
            </a:r>
          </a:p>
          <a:p>
            <a:pPr marL="0" indent="0">
              <a:buNone/>
            </a:pPr>
            <a:r>
              <a:rPr lang="en-US" dirty="0"/>
              <a:t> </a:t>
            </a:r>
            <a:r>
              <a:rPr lang="en-US" dirty="0" smtClean="0"/>
              <a:t>        Hardware Requirements:</a:t>
            </a:r>
          </a:p>
          <a:p>
            <a:pPr lvl="0"/>
            <a:r>
              <a:rPr lang="en-US" dirty="0" smtClean="0"/>
              <a:t>Processor: Pentium IV or higher</a:t>
            </a:r>
          </a:p>
          <a:p>
            <a:pPr lvl="0"/>
            <a:r>
              <a:rPr lang="en-US" dirty="0" smtClean="0"/>
              <a:t>RAM: 256 MB</a:t>
            </a:r>
          </a:p>
          <a:p>
            <a:pPr lvl="0"/>
            <a:r>
              <a:rPr lang="en-US" dirty="0" smtClean="0"/>
              <a:t>Space on Hard Disk: minimum 512MB</a:t>
            </a:r>
          </a:p>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ALGORITHMS</a:t>
            </a:r>
            <a:endParaRPr lang="en-IN" dirty="0">
              <a:solidFill>
                <a:srgbClr val="7030A0"/>
              </a:solidFill>
            </a:endParaRPr>
          </a:p>
        </p:txBody>
      </p:sp>
      <p:sp>
        <p:nvSpPr>
          <p:cNvPr id="3" name="Rectangle 2"/>
          <p:cNvSpPr/>
          <p:nvPr/>
        </p:nvSpPr>
        <p:spPr>
          <a:xfrm>
            <a:off x="1219200" y="2690336"/>
            <a:ext cx="7086600" cy="1938992"/>
          </a:xfrm>
          <a:prstGeom prst="rect">
            <a:avLst/>
          </a:prstGeom>
        </p:spPr>
        <p:txBody>
          <a:bodyPr wrap="square">
            <a:spAutoFit/>
          </a:bodyPr>
          <a:lstStyle/>
          <a:p>
            <a:r>
              <a:rPr lang="en-US" sz="2400" b="1" dirty="0" smtClean="0">
                <a:solidFill>
                  <a:srgbClr val="40424E"/>
                </a:solidFill>
                <a:latin typeface="Calibri" panose="020F0502020204030204" pitchFamily="34" charset="0"/>
                <a:cs typeface="Calibri" panose="020F0502020204030204" pitchFamily="34" charset="0"/>
              </a:rPr>
              <a:t>1.Passive aggressive:</a:t>
            </a:r>
          </a:p>
          <a:p>
            <a:r>
              <a:rPr lang="en-US" sz="2400" dirty="0" smtClean="0">
                <a:solidFill>
                  <a:srgbClr val="40424E"/>
                </a:solidFill>
                <a:latin typeface="Calibri" panose="020F0502020204030204" pitchFamily="34" charset="0"/>
                <a:cs typeface="Calibri" panose="020F0502020204030204" pitchFamily="34" charset="0"/>
              </a:rPr>
              <a:t>The </a:t>
            </a:r>
            <a:r>
              <a:rPr lang="en-US" sz="2400" dirty="0">
                <a:solidFill>
                  <a:srgbClr val="40424E"/>
                </a:solidFill>
                <a:latin typeface="Calibri" panose="020F0502020204030204" pitchFamily="34" charset="0"/>
                <a:cs typeface="Calibri" panose="020F0502020204030204" pitchFamily="34" charset="0"/>
              </a:rPr>
              <a:t>Passive-Aggressive algorithms are a family of Machine learning algorithms that are not very well known by beginners and even intermediate Machine Learning enthusiasts.</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57665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5224</TotalTime>
  <Words>1338</Words>
  <Application>Microsoft Office PowerPoint</Application>
  <PresentationFormat>On-screen Show (4:3)</PresentationFormat>
  <Paragraphs>84</Paragraphs>
  <Slides>34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Arial</vt:lpstr>
      <vt:lpstr>Calibri</vt:lpstr>
      <vt:lpstr>Corbel</vt:lpstr>
      <vt:lpstr>DejaVu Sans</vt:lpstr>
      <vt:lpstr>Liberation Serif</vt:lpstr>
      <vt:lpstr>Lucida Calligraphy</vt:lpstr>
      <vt:lpstr>Monotype Corsiva</vt:lpstr>
      <vt:lpstr>Times New Roman</vt:lpstr>
      <vt:lpstr>urw-din</vt:lpstr>
      <vt:lpstr>Wingdings</vt:lpstr>
      <vt:lpstr>Parallax</vt:lpstr>
      <vt:lpstr>Tweets classification using machine learning</vt:lpstr>
      <vt:lpstr>Abstract</vt:lpstr>
      <vt:lpstr>Introduction</vt:lpstr>
      <vt:lpstr>Existing system</vt:lpstr>
      <vt:lpstr>Proposed system</vt:lpstr>
      <vt:lpstr>Packages</vt:lpstr>
      <vt:lpstr>System requirements</vt:lpstr>
      <vt:lpstr>System requirements</vt:lpstr>
      <vt:lpstr>ALGORITHMS</vt:lpstr>
      <vt:lpstr>PowerPoint Presentation</vt:lpstr>
      <vt:lpstr>PowerPoint Presentation</vt:lpstr>
      <vt:lpstr>PowerPoint Presentation</vt:lpstr>
      <vt:lpstr>DESIGN PHASE</vt:lpstr>
      <vt:lpstr>UML DIAGRAMS:</vt:lpstr>
      <vt:lpstr>PowerPoint Presentation</vt:lpstr>
      <vt:lpstr>USE CASE DIAGRAM:</vt:lpstr>
      <vt:lpstr>PowerPoint Presentation</vt:lpstr>
      <vt:lpstr>ACTIVITY DIAGRAM:</vt:lpstr>
      <vt:lpstr>PowerPoint Presentation</vt:lpstr>
      <vt:lpstr>CLASS DIAGRAM:</vt:lpstr>
      <vt:lpstr>PowerPoint Presentation</vt:lpstr>
      <vt:lpstr>IMPLEMENTATION PHASE</vt:lpstr>
      <vt:lpstr>Modules</vt:lpstr>
      <vt:lpstr>PowerPoint Presentation</vt:lpstr>
      <vt:lpstr>OUTPUT SCREENS</vt:lpstr>
      <vt:lpstr>PowerPoint Presentation</vt:lpstr>
      <vt:lpstr>PowerPoint Presentation</vt:lpstr>
      <vt:lpstr>PowerPoint Presentation</vt:lpstr>
      <vt:lpstr>PowerPoint Presentation</vt:lpstr>
      <vt:lpstr>PowerPoint Presentation</vt:lpstr>
      <vt:lpstr>PowerPoint Presentation</vt:lpstr>
      <vt:lpstr>CONCLUSION</vt:lpstr>
      <vt:lpstr>FUTURE SCOPE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Tweets classification using machine learning</dc:title>
  <dc:creator>india</dc:creator>
  <cp:lastModifiedBy>acer</cp:lastModifiedBy>
  <cp:revision>57</cp:revision>
  <dcterms:created xsi:type="dcterms:W3CDTF">2021-04-02T10:27:43Z</dcterms:created>
  <dcterms:modified xsi:type="dcterms:W3CDTF">2021-06-14T14:48:03Z</dcterms:modified>
</cp:coreProperties>
</file>