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63" r:id="rId5"/>
    <p:sldId id="260" r:id="rId6"/>
    <p:sldId id="261" r:id="rId7"/>
    <p:sldId id="281" r:id="rId8"/>
    <p:sldId id="264" r:id="rId9"/>
    <p:sldId id="265" r:id="rId10"/>
    <p:sldId id="268" r:id="rId11"/>
    <p:sldId id="267"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2" r:id="rId25"/>
    <p:sldId id="285" r:id="rId26"/>
    <p:sldId id="28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A8B3C8-84F0-4A6E-B0EE-8E19C4722289}"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EFBBD501-1863-4815-B42B-83C40D5B9359}">
      <dgm:prSet/>
      <dgm:spPr/>
      <dgm:t>
        <a:bodyPr/>
        <a:lstStyle/>
        <a:p>
          <a:r>
            <a:rPr lang="en-US" dirty="0"/>
            <a:t>Gaussian Naïve Bayes</a:t>
          </a:r>
        </a:p>
      </dgm:t>
    </dgm:pt>
    <dgm:pt modelId="{14EC8999-B42F-4E11-93F6-7F2AAA5EC17A}" type="parTrans" cxnId="{8C9EF2B7-204D-45F9-8067-EFFD5A526F19}">
      <dgm:prSet/>
      <dgm:spPr/>
      <dgm:t>
        <a:bodyPr/>
        <a:lstStyle/>
        <a:p>
          <a:endParaRPr lang="en-US"/>
        </a:p>
      </dgm:t>
    </dgm:pt>
    <dgm:pt modelId="{5F1B717C-F3AE-4AA6-9CBA-A54A03261BF3}" type="sibTrans" cxnId="{8C9EF2B7-204D-45F9-8067-EFFD5A526F19}">
      <dgm:prSet/>
      <dgm:spPr/>
      <dgm:t>
        <a:bodyPr/>
        <a:lstStyle/>
        <a:p>
          <a:endParaRPr lang="en-US"/>
        </a:p>
      </dgm:t>
    </dgm:pt>
    <dgm:pt modelId="{C1AE8F6A-4C7A-47A1-84EC-5A3CC0A1102B}">
      <dgm:prSet/>
      <dgm:spPr/>
      <dgm:t>
        <a:bodyPr/>
        <a:lstStyle/>
        <a:p>
          <a:r>
            <a:rPr lang="en-US"/>
            <a:t>KNN</a:t>
          </a:r>
        </a:p>
      </dgm:t>
    </dgm:pt>
    <dgm:pt modelId="{A47E4B7D-149D-4626-A1EF-5849775ADD2C}" type="parTrans" cxnId="{C2CDF4B1-AFAC-46E2-8701-CE9DD7795D7C}">
      <dgm:prSet/>
      <dgm:spPr/>
      <dgm:t>
        <a:bodyPr/>
        <a:lstStyle/>
        <a:p>
          <a:endParaRPr lang="en-US"/>
        </a:p>
      </dgm:t>
    </dgm:pt>
    <dgm:pt modelId="{8897D267-014A-43BE-8907-CC29698B92EF}" type="sibTrans" cxnId="{C2CDF4B1-AFAC-46E2-8701-CE9DD7795D7C}">
      <dgm:prSet/>
      <dgm:spPr/>
      <dgm:t>
        <a:bodyPr/>
        <a:lstStyle/>
        <a:p>
          <a:endParaRPr lang="en-US"/>
        </a:p>
      </dgm:t>
    </dgm:pt>
    <dgm:pt modelId="{D3C20EE8-6D0B-4B18-A4AA-5D72E0B9B15D}">
      <dgm:prSet/>
      <dgm:spPr/>
      <dgm:t>
        <a:bodyPr/>
        <a:lstStyle/>
        <a:p>
          <a:r>
            <a:rPr lang="en-US" dirty="0"/>
            <a:t>Logistic Regression</a:t>
          </a:r>
        </a:p>
      </dgm:t>
    </dgm:pt>
    <dgm:pt modelId="{7982F0E9-7330-40B5-B695-D998528ADD1B}" type="parTrans" cxnId="{A4CD4798-4BF3-4B5E-92C4-5BB9ACE565D7}">
      <dgm:prSet/>
      <dgm:spPr/>
      <dgm:t>
        <a:bodyPr/>
        <a:lstStyle/>
        <a:p>
          <a:endParaRPr lang="en-US"/>
        </a:p>
      </dgm:t>
    </dgm:pt>
    <dgm:pt modelId="{A211EBD5-9905-41C1-A5B8-4778AAB9C432}" type="sibTrans" cxnId="{A4CD4798-4BF3-4B5E-92C4-5BB9ACE565D7}">
      <dgm:prSet/>
      <dgm:spPr/>
      <dgm:t>
        <a:bodyPr/>
        <a:lstStyle/>
        <a:p>
          <a:endParaRPr lang="en-US"/>
        </a:p>
      </dgm:t>
    </dgm:pt>
    <dgm:pt modelId="{7B270D3E-382D-4212-9DFF-3A8BB9A621C2}">
      <dgm:prSet/>
      <dgm:spPr/>
      <dgm:t>
        <a:bodyPr/>
        <a:lstStyle/>
        <a:p>
          <a:r>
            <a:rPr lang="en-US"/>
            <a:t>Decision Tree</a:t>
          </a:r>
        </a:p>
      </dgm:t>
    </dgm:pt>
    <dgm:pt modelId="{2443820B-1CAE-46E8-A863-2E4E3AE29D1F}" type="parTrans" cxnId="{8E7DF72F-7CFA-44C7-9D41-991E49BA991C}">
      <dgm:prSet/>
      <dgm:spPr/>
      <dgm:t>
        <a:bodyPr/>
        <a:lstStyle/>
        <a:p>
          <a:endParaRPr lang="en-US"/>
        </a:p>
      </dgm:t>
    </dgm:pt>
    <dgm:pt modelId="{A45622D4-63A5-47DA-B3C5-0A8DE39A5516}" type="sibTrans" cxnId="{8E7DF72F-7CFA-44C7-9D41-991E49BA991C}">
      <dgm:prSet/>
      <dgm:spPr/>
      <dgm:t>
        <a:bodyPr/>
        <a:lstStyle/>
        <a:p>
          <a:endParaRPr lang="en-US"/>
        </a:p>
      </dgm:t>
    </dgm:pt>
    <dgm:pt modelId="{F184366B-2A6D-4F9F-9CEA-5EDB32674D24}">
      <dgm:prSet/>
      <dgm:spPr/>
      <dgm:t>
        <a:bodyPr/>
        <a:lstStyle/>
        <a:p>
          <a:r>
            <a:rPr lang="en-US"/>
            <a:t>Random Forest Tree</a:t>
          </a:r>
        </a:p>
      </dgm:t>
    </dgm:pt>
    <dgm:pt modelId="{3ADFC65B-EF15-4B65-B87A-46CDF6FD7B6E}" type="parTrans" cxnId="{B6059C59-6584-44EF-9E47-9A3D0CB85B55}">
      <dgm:prSet/>
      <dgm:spPr/>
      <dgm:t>
        <a:bodyPr/>
        <a:lstStyle/>
        <a:p>
          <a:endParaRPr lang="en-US"/>
        </a:p>
      </dgm:t>
    </dgm:pt>
    <dgm:pt modelId="{A55A92FD-6758-47E1-BF6E-12EC4F1B7405}" type="sibTrans" cxnId="{B6059C59-6584-44EF-9E47-9A3D0CB85B55}">
      <dgm:prSet/>
      <dgm:spPr/>
      <dgm:t>
        <a:bodyPr/>
        <a:lstStyle/>
        <a:p>
          <a:endParaRPr lang="en-US"/>
        </a:p>
      </dgm:t>
    </dgm:pt>
    <dgm:pt modelId="{E47FC715-4E75-491A-8F98-5FFC135776CD}" type="pres">
      <dgm:prSet presAssocID="{26A8B3C8-84F0-4A6E-B0EE-8E19C4722289}" presName="diagram" presStyleCnt="0">
        <dgm:presLayoutVars>
          <dgm:dir/>
          <dgm:resizeHandles val="exact"/>
        </dgm:presLayoutVars>
      </dgm:prSet>
      <dgm:spPr/>
    </dgm:pt>
    <dgm:pt modelId="{1479D0F1-A86B-462D-82AF-8C9BF19AD0CE}" type="pres">
      <dgm:prSet presAssocID="{EFBBD501-1863-4815-B42B-83C40D5B9359}" presName="node" presStyleLbl="node1" presStyleIdx="0" presStyleCnt="5">
        <dgm:presLayoutVars>
          <dgm:bulletEnabled val="1"/>
        </dgm:presLayoutVars>
      </dgm:prSet>
      <dgm:spPr/>
    </dgm:pt>
    <dgm:pt modelId="{F7F6CF21-B92D-4385-B3AC-B00AD86E3523}" type="pres">
      <dgm:prSet presAssocID="{5F1B717C-F3AE-4AA6-9CBA-A54A03261BF3}" presName="sibTrans" presStyleCnt="0"/>
      <dgm:spPr/>
    </dgm:pt>
    <dgm:pt modelId="{5E3CC097-03D6-4491-9088-F742495C291A}" type="pres">
      <dgm:prSet presAssocID="{C1AE8F6A-4C7A-47A1-84EC-5A3CC0A1102B}" presName="node" presStyleLbl="node1" presStyleIdx="1" presStyleCnt="5">
        <dgm:presLayoutVars>
          <dgm:bulletEnabled val="1"/>
        </dgm:presLayoutVars>
      </dgm:prSet>
      <dgm:spPr/>
    </dgm:pt>
    <dgm:pt modelId="{84EB2BB5-D4FD-4EBB-A3E9-BE8652005A37}" type="pres">
      <dgm:prSet presAssocID="{8897D267-014A-43BE-8907-CC29698B92EF}" presName="sibTrans" presStyleCnt="0"/>
      <dgm:spPr/>
    </dgm:pt>
    <dgm:pt modelId="{8870AFB2-A4C6-4A15-9C9B-91B595737968}" type="pres">
      <dgm:prSet presAssocID="{D3C20EE8-6D0B-4B18-A4AA-5D72E0B9B15D}" presName="node" presStyleLbl="node1" presStyleIdx="2" presStyleCnt="5">
        <dgm:presLayoutVars>
          <dgm:bulletEnabled val="1"/>
        </dgm:presLayoutVars>
      </dgm:prSet>
      <dgm:spPr/>
    </dgm:pt>
    <dgm:pt modelId="{E524D63D-B007-44A5-84B3-74DE90CF133F}" type="pres">
      <dgm:prSet presAssocID="{A211EBD5-9905-41C1-A5B8-4778AAB9C432}" presName="sibTrans" presStyleCnt="0"/>
      <dgm:spPr/>
    </dgm:pt>
    <dgm:pt modelId="{497BFBC4-8262-4959-9B21-A3FC59DF3304}" type="pres">
      <dgm:prSet presAssocID="{7B270D3E-382D-4212-9DFF-3A8BB9A621C2}" presName="node" presStyleLbl="node1" presStyleIdx="3" presStyleCnt="5">
        <dgm:presLayoutVars>
          <dgm:bulletEnabled val="1"/>
        </dgm:presLayoutVars>
      </dgm:prSet>
      <dgm:spPr/>
    </dgm:pt>
    <dgm:pt modelId="{464EB7DE-DAFE-4DBD-8645-2D137CC3EC27}" type="pres">
      <dgm:prSet presAssocID="{A45622D4-63A5-47DA-B3C5-0A8DE39A5516}" presName="sibTrans" presStyleCnt="0"/>
      <dgm:spPr/>
    </dgm:pt>
    <dgm:pt modelId="{AC410216-4166-46CD-81E6-3355B07E9D08}" type="pres">
      <dgm:prSet presAssocID="{F184366B-2A6D-4F9F-9CEA-5EDB32674D24}" presName="node" presStyleLbl="node1" presStyleIdx="4" presStyleCnt="5">
        <dgm:presLayoutVars>
          <dgm:bulletEnabled val="1"/>
        </dgm:presLayoutVars>
      </dgm:prSet>
      <dgm:spPr/>
    </dgm:pt>
  </dgm:ptLst>
  <dgm:cxnLst>
    <dgm:cxn modelId="{8F9A2322-B456-468B-BF92-15FBA9963229}" type="presOf" srcId="{26A8B3C8-84F0-4A6E-B0EE-8E19C4722289}" destId="{E47FC715-4E75-491A-8F98-5FFC135776CD}" srcOrd="0" destOrd="0" presId="urn:microsoft.com/office/officeart/2005/8/layout/default"/>
    <dgm:cxn modelId="{8E7DF72F-7CFA-44C7-9D41-991E49BA991C}" srcId="{26A8B3C8-84F0-4A6E-B0EE-8E19C4722289}" destId="{7B270D3E-382D-4212-9DFF-3A8BB9A621C2}" srcOrd="3" destOrd="0" parTransId="{2443820B-1CAE-46E8-A863-2E4E3AE29D1F}" sibTransId="{A45622D4-63A5-47DA-B3C5-0A8DE39A5516}"/>
    <dgm:cxn modelId="{37488950-8A86-43B8-9A6B-07BC11627BB8}" type="presOf" srcId="{D3C20EE8-6D0B-4B18-A4AA-5D72E0B9B15D}" destId="{8870AFB2-A4C6-4A15-9C9B-91B595737968}" srcOrd="0" destOrd="0" presId="urn:microsoft.com/office/officeart/2005/8/layout/default"/>
    <dgm:cxn modelId="{B6059C59-6584-44EF-9E47-9A3D0CB85B55}" srcId="{26A8B3C8-84F0-4A6E-B0EE-8E19C4722289}" destId="{F184366B-2A6D-4F9F-9CEA-5EDB32674D24}" srcOrd="4" destOrd="0" parTransId="{3ADFC65B-EF15-4B65-B87A-46CDF6FD7B6E}" sibTransId="{A55A92FD-6758-47E1-BF6E-12EC4F1B7405}"/>
    <dgm:cxn modelId="{F48D7B8D-D8D3-496E-8EED-21D54358291E}" type="presOf" srcId="{C1AE8F6A-4C7A-47A1-84EC-5A3CC0A1102B}" destId="{5E3CC097-03D6-4491-9088-F742495C291A}" srcOrd="0" destOrd="0" presId="urn:microsoft.com/office/officeart/2005/8/layout/default"/>
    <dgm:cxn modelId="{A4CD4798-4BF3-4B5E-92C4-5BB9ACE565D7}" srcId="{26A8B3C8-84F0-4A6E-B0EE-8E19C4722289}" destId="{D3C20EE8-6D0B-4B18-A4AA-5D72E0B9B15D}" srcOrd="2" destOrd="0" parTransId="{7982F0E9-7330-40B5-B695-D998528ADD1B}" sibTransId="{A211EBD5-9905-41C1-A5B8-4778AAB9C432}"/>
    <dgm:cxn modelId="{B12828AC-8DED-4CAB-9475-01B711FE1B94}" type="presOf" srcId="{7B270D3E-382D-4212-9DFF-3A8BB9A621C2}" destId="{497BFBC4-8262-4959-9B21-A3FC59DF3304}" srcOrd="0" destOrd="0" presId="urn:microsoft.com/office/officeart/2005/8/layout/default"/>
    <dgm:cxn modelId="{C2CDF4B1-AFAC-46E2-8701-CE9DD7795D7C}" srcId="{26A8B3C8-84F0-4A6E-B0EE-8E19C4722289}" destId="{C1AE8F6A-4C7A-47A1-84EC-5A3CC0A1102B}" srcOrd="1" destOrd="0" parTransId="{A47E4B7D-149D-4626-A1EF-5849775ADD2C}" sibTransId="{8897D267-014A-43BE-8907-CC29698B92EF}"/>
    <dgm:cxn modelId="{49C6DAB3-3C99-4A4E-BF0A-8D674426875C}" type="presOf" srcId="{F184366B-2A6D-4F9F-9CEA-5EDB32674D24}" destId="{AC410216-4166-46CD-81E6-3355B07E9D08}" srcOrd="0" destOrd="0" presId="urn:microsoft.com/office/officeart/2005/8/layout/default"/>
    <dgm:cxn modelId="{8C9EF2B7-204D-45F9-8067-EFFD5A526F19}" srcId="{26A8B3C8-84F0-4A6E-B0EE-8E19C4722289}" destId="{EFBBD501-1863-4815-B42B-83C40D5B9359}" srcOrd="0" destOrd="0" parTransId="{14EC8999-B42F-4E11-93F6-7F2AAA5EC17A}" sibTransId="{5F1B717C-F3AE-4AA6-9CBA-A54A03261BF3}"/>
    <dgm:cxn modelId="{4CF7A4E4-6C5C-42A1-AADF-1DA33A5B150D}" type="presOf" srcId="{EFBBD501-1863-4815-B42B-83C40D5B9359}" destId="{1479D0F1-A86B-462D-82AF-8C9BF19AD0CE}" srcOrd="0" destOrd="0" presId="urn:microsoft.com/office/officeart/2005/8/layout/default"/>
    <dgm:cxn modelId="{9EAF543C-661C-4E48-BA4C-E4C4FC026866}" type="presParOf" srcId="{E47FC715-4E75-491A-8F98-5FFC135776CD}" destId="{1479D0F1-A86B-462D-82AF-8C9BF19AD0CE}" srcOrd="0" destOrd="0" presId="urn:microsoft.com/office/officeart/2005/8/layout/default"/>
    <dgm:cxn modelId="{447D9D88-6436-4705-BF38-A01955B78433}" type="presParOf" srcId="{E47FC715-4E75-491A-8F98-5FFC135776CD}" destId="{F7F6CF21-B92D-4385-B3AC-B00AD86E3523}" srcOrd="1" destOrd="0" presId="urn:microsoft.com/office/officeart/2005/8/layout/default"/>
    <dgm:cxn modelId="{FD718788-7221-4B8E-82F5-AA15973037CF}" type="presParOf" srcId="{E47FC715-4E75-491A-8F98-5FFC135776CD}" destId="{5E3CC097-03D6-4491-9088-F742495C291A}" srcOrd="2" destOrd="0" presId="urn:microsoft.com/office/officeart/2005/8/layout/default"/>
    <dgm:cxn modelId="{4A793971-4700-440F-9B61-407C0918904D}" type="presParOf" srcId="{E47FC715-4E75-491A-8F98-5FFC135776CD}" destId="{84EB2BB5-D4FD-4EBB-A3E9-BE8652005A37}" srcOrd="3" destOrd="0" presId="urn:microsoft.com/office/officeart/2005/8/layout/default"/>
    <dgm:cxn modelId="{2F19F831-B6E6-4C64-B586-EDACD79F2103}" type="presParOf" srcId="{E47FC715-4E75-491A-8F98-5FFC135776CD}" destId="{8870AFB2-A4C6-4A15-9C9B-91B595737968}" srcOrd="4" destOrd="0" presId="urn:microsoft.com/office/officeart/2005/8/layout/default"/>
    <dgm:cxn modelId="{31728201-615C-4341-9548-9CA0DD71EFB9}" type="presParOf" srcId="{E47FC715-4E75-491A-8F98-5FFC135776CD}" destId="{E524D63D-B007-44A5-84B3-74DE90CF133F}" srcOrd="5" destOrd="0" presId="urn:microsoft.com/office/officeart/2005/8/layout/default"/>
    <dgm:cxn modelId="{10A99D52-2581-47E3-BB55-EF18CF79F8AA}" type="presParOf" srcId="{E47FC715-4E75-491A-8F98-5FFC135776CD}" destId="{497BFBC4-8262-4959-9B21-A3FC59DF3304}" srcOrd="6" destOrd="0" presId="urn:microsoft.com/office/officeart/2005/8/layout/default"/>
    <dgm:cxn modelId="{E67C1C72-1CB6-4342-8D39-40DA171ED65A}" type="presParOf" srcId="{E47FC715-4E75-491A-8F98-5FFC135776CD}" destId="{464EB7DE-DAFE-4DBD-8645-2D137CC3EC27}" srcOrd="7" destOrd="0" presId="urn:microsoft.com/office/officeart/2005/8/layout/default"/>
    <dgm:cxn modelId="{40CE43D0-1204-4633-91DE-D98C2D3AA045}" type="presParOf" srcId="{E47FC715-4E75-491A-8F98-5FFC135776CD}" destId="{AC410216-4166-46CD-81E6-3355B07E9D08}"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9D0F1-A86B-462D-82AF-8C9BF19AD0CE}">
      <dsp:nvSpPr>
        <dsp:cNvPr id="0" name=""/>
        <dsp:cNvSpPr/>
      </dsp:nvSpPr>
      <dsp:spPr>
        <a:xfrm>
          <a:off x="1061760" y="750"/>
          <a:ext cx="2380874" cy="1428524"/>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Gaussian Naïve Bayes</a:t>
          </a:r>
        </a:p>
      </dsp:txBody>
      <dsp:txXfrm>
        <a:off x="1061760" y="750"/>
        <a:ext cx="2380874" cy="1428524"/>
      </dsp:txXfrm>
    </dsp:sp>
    <dsp:sp modelId="{5E3CC097-03D6-4491-9088-F742495C291A}">
      <dsp:nvSpPr>
        <dsp:cNvPr id="0" name=""/>
        <dsp:cNvSpPr/>
      </dsp:nvSpPr>
      <dsp:spPr>
        <a:xfrm>
          <a:off x="3680722" y="750"/>
          <a:ext cx="2380874" cy="1428524"/>
        </a:xfrm>
        <a:prstGeom prst="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KNN</a:t>
          </a:r>
        </a:p>
      </dsp:txBody>
      <dsp:txXfrm>
        <a:off x="3680722" y="750"/>
        <a:ext cx="2380874" cy="1428524"/>
      </dsp:txXfrm>
    </dsp:sp>
    <dsp:sp modelId="{8870AFB2-A4C6-4A15-9C9B-91B595737968}">
      <dsp:nvSpPr>
        <dsp:cNvPr id="0" name=""/>
        <dsp:cNvSpPr/>
      </dsp:nvSpPr>
      <dsp:spPr>
        <a:xfrm>
          <a:off x="6299684" y="750"/>
          <a:ext cx="2380874" cy="1428524"/>
        </a:xfrm>
        <a:prstGeom prst="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Logistic Regression</a:t>
          </a:r>
        </a:p>
      </dsp:txBody>
      <dsp:txXfrm>
        <a:off x="6299684" y="750"/>
        <a:ext cx="2380874" cy="1428524"/>
      </dsp:txXfrm>
    </dsp:sp>
    <dsp:sp modelId="{497BFBC4-8262-4959-9B21-A3FC59DF3304}">
      <dsp:nvSpPr>
        <dsp:cNvPr id="0" name=""/>
        <dsp:cNvSpPr/>
      </dsp:nvSpPr>
      <dsp:spPr>
        <a:xfrm>
          <a:off x="2371241" y="1667362"/>
          <a:ext cx="2380874" cy="1428524"/>
        </a:xfrm>
        <a:prstGeom prst="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Decision Tree</a:t>
          </a:r>
        </a:p>
      </dsp:txBody>
      <dsp:txXfrm>
        <a:off x="2371241" y="1667362"/>
        <a:ext cx="2380874" cy="1428524"/>
      </dsp:txXfrm>
    </dsp:sp>
    <dsp:sp modelId="{AC410216-4166-46CD-81E6-3355B07E9D08}">
      <dsp:nvSpPr>
        <dsp:cNvPr id="0" name=""/>
        <dsp:cNvSpPr/>
      </dsp:nvSpPr>
      <dsp:spPr>
        <a:xfrm>
          <a:off x="4990203" y="1667362"/>
          <a:ext cx="2380874" cy="1428524"/>
        </a:xfrm>
        <a:prstGeom prst="rect">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Random Forest Tree</a:t>
          </a:r>
        </a:p>
      </dsp:txBody>
      <dsp:txXfrm>
        <a:off x="4990203" y="1667362"/>
        <a:ext cx="2380874" cy="142852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1687F9-6CAC-4EB5-AD6A-DB8116449500}" type="datetimeFigureOut">
              <a:rPr lang="en-US" smtClean="0"/>
              <a:t>12/9/2021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4D729B50-8AAD-4B17-9F2C-EBC115EEBFD2}" type="slidenum">
              <a:rPr lang="en-US" smtClean="0"/>
              <a:t>‹#›</a:t>
            </a:fld>
            <a:endParaRPr lang="en-US"/>
          </a:p>
        </p:txBody>
      </p:sp>
    </p:spTree>
    <p:extLst>
      <p:ext uri="{BB962C8B-B14F-4D97-AF65-F5344CB8AC3E}">
        <p14:creationId xmlns:p14="http://schemas.microsoft.com/office/powerpoint/2010/main" val="13836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1687F9-6CAC-4EB5-AD6A-DB8116449500}"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729B50-8AAD-4B17-9F2C-EBC115EEBFD2}" type="slidenum">
              <a:rPr lang="en-US" smtClean="0"/>
              <a:t>‹#›</a:t>
            </a:fld>
            <a:endParaRPr lang="en-US"/>
          </a:p>
        </p:txBody>
      </p:sp>
    </p:spTree>
    <p:extLst>
      <p:ext uri="{BB962C8B-B14F-4D97-AF65-F5344CB8AC3E}">
        <p14:creationId xmlns:p14="http://schemas.microsoft.com/office/powerpoint/2010/main" val="3297802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1687F9-6CAC-4EB5-AD6A-DB8116449500}"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729B50-8AAD-4B17-9F2C-EBC115EEBFD2}" type="slidenum">
              <a:rPr lang="en-US" smtClean="0"/>
              <a:t>‹#›</a:t>
            </a:fld>
            <a:endParaRPr lang="en-US"/>
          </a:p>
        </p:txBody>
      </p:sp>
    </p:spTree>
    <p:extLst>
      <p:ext uri="{BB962C8B-B14F-4D97-AF65-F5344CB8AC3E}">
        <p14:creationId xmlns:p14="http://schemas.microsoft.com/office/powerpoint/2010/main" val="3347323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1687F9-6CAC-4EB5-AD6A-DB8116449500}"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729B50-8AAD-4B17-9F2C-EBC115EEBFD2}" type="slidenum">
              <a:rPr lang="en-US" smtClean="0"/>
              <a:t>‹#›</a:t>
            </a:fld>
            <a:endParaRPr lang="en-US"/>
          </a:p>
        </p:txBody>
      </p:sp>
    </p:spTree>
    <p:extLst>
      <p:ext uri="{BB962C8B-B14F-4D97-AF65-F5344CB8AC3E}">
        <p14:creationId xmlns:p14="http://schemas.microsoft.com/office/powerpoint/2010/main" val="2250830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1687F9-6CAC-4EB5-AD6A-DB8116449500}"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729B50-8AAD-4B17-9F2C-EBC115EEBFD2}" type="slidenum">
              <a:rPr lang="en-US" smtClean="0"/>
              <a:t>‹#›</a:t>
            </a:fld>
            <a:endParaRPr lang="en-US"/>
          </a:p>
        </p:txBody>
      </p:sp>
    </p:spTree>
    <p:extLst>
      <p:ext uri="{BB962C8B-B14F-4D97-AF65-F5344CB8AC3E}">
        <p14:creationId xmlns:p14="http://schemas.microsoft.com/office/powerpoint/2010/main" val="236471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1687F9-6CAC-4EB5-AD6A-DB8116449500}"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729B50-8AAD-4B17-9F2C-EBC115EEBFD2}" type="slidenum">
              <a:rPr lang="en-US" smtClean="0"/>
              <a:t>‹#›</a:t>
            </a:fld>
            <a:endParaRPr lang="en-US"/>
          </a:p>
        </p:txBody>
      </p:sp>
    </p:spTree>
    <p:extLst>
      <p:ext uri="{BB962C8B-B14F-4D97-AF65-F5344CB8AC3E}">
        <p14:creationId xmlns:p14="http://schemas.microsoft.com/office/powerpoint/2010/main" val="4838817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1687F9-6CAC-4EB5-AD6A-DB8116449500}"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729B50-8AAD-4B17-9F2C-EBC115EEBFD2}" type="slidenum">
              <a:rPr lang="en-US" smtClean="0"/>
              <a:t>‹#›</a:t>
            </a:fld>
            <a:endParaRPr lang="en-US"/>
          </a:p>
        </p:txBody>
      </p:sp>
    </p:spTree>
    <p:extLst>
      <p:ext uri="{BB962C8B-B14F-4D97-AF65-F5344CB8AC3E}">
        <p14:creationId xmlns:p14="http://schemas.microsoft.com/office/powerpoint/2010/main" val="24907073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1687F9-6CAC-4EB5-AD6A-DB8116449500}"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729B50-8AAD-4B17-9F2C-EBC115EEBFD2}" type="slidenum">
              <a:rPr lang="en-US" smtClean="0"/>
              <a:t>‹#›</a:t>
            </a:fld>
            <a:endParaRPr lang="en-US"/>
          </a:p>
        </p:txBody>
      </p:sp>
    </p:spTree>
    <p:extLst>
      <p:ext uri="{BB962C8B-B14F-4D97-AF65-F5344CB8AC3E}">
        <p14:creationId xmlns:p14="http://schemas.microsoft.com/office/powerpoint/2010/main" val="3451658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1687F9-6CAC-4EB5-AD6A-DB8116449500}"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729B50-8AAD-4B17-9F2C-EBC115EEBFD2}" type="slidenum">
              <a:rPr lang="en-US" smtClean="0"/>
              <a:t>‹#›</a:t>
            </a:fld>
            <a:endParaRPr lang="en-US"/>
          </a:p>
        </p:txBody>
      </p:sp>
    </p:spTree>
    <p:extLst>
      <p:ext uri="{BB962C8B-B14F-4D97-AF65-F5344CB8AC3E}">
        <p14:creationId xmlns:p14="http://schemas.microsoft.com/office/powerpoint/2010/main" val="2417780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1687F9-6CAC-4EB5-AD6A-DB8116449500}"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4D729B50-8AAD-4B17-9F2C-EBC115EEBFD2}" type="slidenum">
              <a:rPr lang="en-US" smtClean="0"/>
              <a:t>‹#›</a:t>
            </a:fld>
            <a:endParaRPr lang="en-US"/>
          </a:p>
        </p:txBody>
      </p:sp>
    </p:spTree>
    <p:extLst>
      <p:ext uri="{BB962C8B-B14F-4D97-AF65-F5344CB8AC3E}">
        <p14:creationId xmlns:p14="http://schemas.microsoft.com/office/powerpoint/2010/main" val="543099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1687F9-6CAC-4EB5-AD6A-DB8116449500}"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729B50-8AAD-4B17-9F2C-EBC115EEBFD2}" type="slidenum">
              <a:rPr lang="en-US" smtClean="0"/>
              <a:t>‹#›</a:t>
            </a:fld>
            <a:endParaRPr lang="en-US"/>
          </a:p>
        </p:txBody>
      </p:sp>
    </p:spTree>
    <p:extLst>
      <p:ext uri="{BB962C8B-B14F-4D97-AF65-F5344CB8AC3E}">
        <p14:creationId xmlns:p14="http://schemas.microsoft.com/office/powerpoint/2010/main" val="415074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1687F9-6CAC-4EB5-AD6A-DB8116449500}"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729B50-8AAD-4B17-9F2C-EBC115EEBFD2}" type="slidenum">
              <a:rPr lang="en-US" smtClean="0"/>
              <a:t>‹#›</a:t>
            </a:fld>
            <a:endParaRPr lang="en-US"/>
          </a:p>
        </p:txBody>
      </p:sp>
    </p:spTree>
    <p:extLst>
      <p:ext uri="{BB962C8B-B14F-4D97-AF65-F5344CB8AC3E}">
        <p14:creationId xmlns:p14="http://schemas.microsoft.com/office/powerpoint/2010/main" val="475127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1687F9-6CAC-4EB5-AD6A-DB8116449500}" type="datetimeFigureOut">
              <a:rPr lang="en-US" smtClean="0"/>
              <a:t>12/9/2021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729B50-8AAD-4B17-9F2C-EBC115EEBFD2}" type="slidenum">
              <a:rPr lang="en-US" smtClean="0"/>
              <a:t>‹#›</a:t>
            </a:fld>
            <a:endParaRPr lang="en-US"/>
          </a:p>
        </p:txBody>
      </p:sp>
    </p:spTree>
    <p:extLst>
      <p:ext uri="{BB962C8B-B14F-4D97-AF65-F5344CB8AC3E}">
        <p14:creationId xmlns:p14="http://schemas.microsoft.com/office/powerpoint/2010/main" val="1503048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1687F9-6CAC-4EB5-AD6A-DB8116449500}" type="datetimeFigureOut">
              <a:rPr lang="en-US" smtClean="0"/>
              <a:t>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729B50-8AAD-4B17-9F2C-EBC115EEBFD2}" type="slidenum">
              <a:rPr lang="en-US" smtClean="0"/>
              <a:t>‹#›</a:t>
            </a:fld>
            <a:endParaRPr lang="en-US"/>
          </a:p>
        </p:txBody>
      </p:sp>
    </p:spTree>
    <p:extLst>
      <p:ext uri="{BB962C8B-B14F-4D97-AF65-F5344CB8AC3E}">
        <p14:creationId xmlns:p14="http://schemas.microsoft.com/office/powerpoint/2010/main" val="3069143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1687F9-6CAC-4EB5-AD6A-DB8116449500}" type="datetimeFigureOut">
              <a:rPr lang="en-US" smtClean="0"/>
              <a:t>12/9/2021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729B50-8AAD-4B17-9F2C-EBC115EEBFD2}" type="slidenum">
              <a:rPr lang="en-US" smtClean="0"/>
              <a:t>‹#›</a:t>
            </a:fld>
            <a:endParaRPr lang="en-US"/>
          </a:p>
        </p:txBody>
      </p:sp>
    </p:spTree>
    <p:extLst>
      <p:ext uri="{BB962C8B-B14F-4D97-AF65-F5344CB8AC3E}">
        <p14:creationId xmlns:p14="http://schemas.microsoft.com/office/powerpoint/2010/main" val="326995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1687F9-6CAC-4EB5-AD6A-DB8116449500}"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729B50-8AAD-4B17-9F2C-EBC115EEBFD2}" type="slidenum">
              <a:rPr lang="en-US" smtClean="0"/>
              <a:t>‹#›</a:t>
            </a:fld>
            <a:endParaRPr lang="en-US"/>
          </a:p>
        </p:txBody>
      </p:sp>
    </p:spTree>
    <p:extLst>
      <p:ext uri="{BB962C8B-B14F-4D97-AF65-F5344CB8AC3E}">
        <p14:creationId xmlns:p14="http://schemas.microsoft.com/office/powerpoint/2010/main" val="2893326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1687F9-6CAC-4EB5-AD6A-DB8116449500}"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729B50-8AAD-4B17-9F2C-EBC115EEBFD2}" type="slidenum">
              <a:rPr lang="en-US" smtClean="0"/>
              <a:t>‹#›</a:t>
            </a:fld>
            <a:endParaRPr lang="en-US"/>
          </a:p>
        </p:txBody>
      </p:sp>
    </p:spTree>
    <p:extLst>
      <p:ext uri="{BB962C8B-B14F-4D97-AF65-F5344CB8AC3E}">
        <p14:creationId xmlns:p14="http://schemas.microsoft.com/office/powerpoint/2010/main" val="287690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71687F9-6CAC-4EB5-AD6A-DB8116449500}" type="datetimeFigureOut">
              <a:rPr lang="en-US" smtClean="0"/>
              <a:t>12/9/2021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D729B50-8AAD-4B17-9F2C-EBC115EEBFD2}" type="slidenum">
              <a:rPr lang="en-US" smtClean="0"/>
              <a:t>‹#›</a:t>
            </a:fld>
            <a:endParaRPr lang="en-US"/>
          </a:p>
        </p:txBody>
      </p:sp>
    </p:spTree>
    <p:extLst>
      <p:ext uri="{BB962C8B-B14F-4D97-AF65-F5344CB8AC3E}">
        <p14:creationId xmlns:p14="http://schemas.microsoft.com/office/powerpoint/2010/main" val="151309652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Susmitha1594/Accidents-in-UK"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ata.gov.uk/dataset/cb7ae6f0-4be6-4935-9277-47e5ce24a11f/road-safety-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58348C3-6249-4952-AA86-C63DB35EA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E6174AD-DBB0-43E6-98C2-738DB3A152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59100" y="-4763"/>
            <a:ext cx="5014912" cy="6862763"/>
            <a:chOff x="2928938" y="-4763"/>
            <a:chExt cx="5014912" cy="6862763"/>
          </a:xfrm>
        </p:grpSpPr>
        <p:sp>
          <p:nvSpPr>
            <p:cNvPr id="25" name="Freeform 6">
              <a:extLst>
                <a:ext uri="{FF2B5EF4-FFF2-40B4-BE49-F238E27FC236}">
                  <a16:creationId xmlns:a16="http://schemas.microsoft.com/office/drawing/2014/main" id="{50A59800-3661-4778-9D8A-F816C85C4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6" name="Freeform 7">
              <a:extLst>
                <a:ext uri="{FF2B5EF4-FFF2-40B4-BE49-F238E27FC236}">
                  <a16:creationId xmlns:a16="http://schemas.microsoft.com/office/drawing/2014/main" id="{7A810977-C816-4698-B7E7-0E6BDED79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7" name="Freeform 9">
              <a:extLst>
                <a:ext uri="{FF2B5EF4-FFF2-40B4-BE49-F238E27FC236}">
                  <a16:creationId xmlns:a16="http://schemas.microsoft.com/office/drawing/2014/main" id="{181E4B1B-2437-4A14-8927-817FC7AED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8" name="Freeform 10">
              <a:extLst>
                <a:ext uri="{FF2B5EF4-FFF2-40B4-BE49-F238E27FC236}">
                  <a16:creationId xmlns:a16="http://schemas.microsoft.com/office/drawing/2014/main" id="{3F98AD26-9FF7-44EA-B876-9C857F8ED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9" name="Freeform 11">
              <a:extLst>
                <a:ext uri="{FF2B5EF4-FFF2-40B4-BE49-F238E27FC236}">
                  <a16:creationId xmlns:a16="http://schemas.microsoft.com/office/drawing/2014/main" id="{32EBB12A-A9CE-446F-9462-15DAC0D0F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30" name="Freeform 12">
              <a:extLst>
                <a:ext uri="{FF2B5EF4-FFF2-40B4-BE49-F238E27FC236}">
                  <a16:creationId xmlns:a16="http://schemas.microsoft.com/office/drawing/2014/main" id="{85925599-F99B-48E5-A384-76136C081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299F898A-638A-4ED1-A563-A518100C4169}"/>
              </a:ext>
            </a:extLst>
          </p:cNvPr>
          <p:cNvSpPr>
            <a:spLocks noGrp="1"/>
          </p:cNvSpPr>
          <p:nvPr>
            <p:ph type="ctrTitle"/>
          </p:nvPr>
        </p:nvSpPr>
        <p:spPr>
          <a:xfrm>
            <a:off x="3282950" y="394548"/>
            <a:ext cx="8482329" cy="2616199"/>
          </a:xfrm>
        </p:spPr>
        <p:txBody>
          <a:bodyPr>
            <a:normAutofit/>
          </a:bodyPr>
          <a:lstStyle/>
          <a:p>
            <a:r>
              <a:rPr lang="en-US" sz="7200" dirty="0">
                <a:latin typeface="Algerian" panose="04020705040A02060702" pitchFamily="82" charset="0"/>
              </a:rPr>
              <a:t>Accidents in UK</a:t>
            </a:r>
          </a:p>
        </p:txBody>
      </p:sp>
      <p:sp>
        <p:nvSpPr>
          <p:cNvPr id="3" name="Subtitle 2">
            <a:extLst>
              <a:ext uri="{FF2B5EF4-FFF2-40B4-BE49-F238E27FC236}">
                <a16:creationId xmlns:a16="http://schemas.microsoft.com/office/drawing/2014/main" id="{3DF0D998-8749-44BA-91F5-0F2CD226A4A3}"/>
              </a:ext>
            </a:extLst>
          </p:cNvPr>
          <p:cNvSpPr>
            <a:spLocks noGrp="1"/>
          </p:cNvSpPr>
          <p:nvPr>
            <p:ph type="subTitle" idx="1"/>
          </p:nvPr>
        </p:nvSpPr>
        <p:spPr>
          <a:xfrm>
            <a:off x="6598511" y="2316480"/>
            <a:ext cx="5166768" cy="1388534"/>
          </a:xfrm>
        </p:spPr>
        <p:txBody>
          <a:bodyPr>
            <a:normAutofit/>
          </a:bodyPr>
          <a:lstStyle/>
          <a:p>
            <a:r>
              <a:rPr lang="en-US" dirty="0"/>
              <a:t>  								</a:t>
            </a:r>
          </a:p>
          <a:p>
            <a:endParaRPr lang="en-US" dirty="0"/>
          </a:p>
          <a:p>
            <a:r>
              <a:rPr lang="en-US" dirty="0"/>
              <a:t>-Susmitha Rudraraju</a:t>
            </a:r>
          </a:p>
        </p:txBody>
      </p:sp>
      <p:pic>
        <p:nvPicPr>
          <p:cNvPr id="5" name="Picture 4" descr="A picture containing text, scene, way, road&#10;&#10;Description automatically generated">
            <a:extLst>
              <a:ext uri="{FF2B5EF4-FFF2-40B4-BE49-F238E27FC236}">
                <a16:creationId xmlns:a16="http://schemas.microsoft.com/office/drawing/2014/main" id="{0F8C7DFD-D8BF-45B8-99BC-594F47BDCAE8}"/>
              </a:ext>
            </a:extLst>
          </p:cNvPr>
          <p:cNvPicPr>
            <a:picLocks noChangeAspect="1"/>
          </p:cNvPicPr>
          <p:nvPr/>
        </p:nvPicPr>
        <p:blipFill rotWithShape="1">
          <a:blip r:embed="rId3">
            <a:extLst>
              <a:ext uri="{28A0092B-C50C-407E-A947-70E740481C1C}">
                <a14:useLocalDpi xmlns:a14="http://schemas.microsoft.com/office/drawing/2010/main" val="0"/>
              </a:ext>
            </a:extLst>
          </a:blip>
          <a:srcRect l="36617" r="22758" b="9091"/>
          <a:stretch/>
        </p:blipFill>
        <p:spPr>
          <a:xfrm>
            <a:off x="20" y="10"/>
            <a:ext cx="5448280" cy="6857990"/>
          </a:xfrm>
          <a:custGeom>
            <a:avLst/>
            <a:gdLst/>
            <a:ahLst/>
            <a:cxnLst/>
            <a:rect l="l" t="t" r="r" b="b"/>
            <a:pathLst>
              <a:path w="5448300" h="6858000">
                <a:moveTo>
                  <a:pt x="0" y="0"/>
                </a:moveTo>
                <a:lnTo>
                  <a:pt x="3513666" y="0"/>
                </a:lnTo>
                <a:lnTo>
                  <a:pt x="2861733" y="2548466"/>
                </a:lnTo>
                <a:lnTo>
                  <a:pt x="5448300" y="6853767"/>
                </a:lnTo>
                <a:lnTo>
                  <a:pt x="0" y="6858000"/>
                </a:lnTo>
                <a:lnTo>
                  <a:pt x="0" y="0"/>
                </a:lnTo>
                <a:close/>
              </a:path>
            </a:pathLst>
          </a:custGeom>
          <a:ln w="38100">
            <a:noFill/>
          </a:ln>
          <a:effectLst/>
        </p:spPr>
      </p:pic>
    </p:spTree>
    <p:extLst>
      <p:ext uri="{BB962C8B-B14F-4D97-AF65-F5344CB8AC3E}">
        <p14:creationId xmlns:p14="http://schemas.microsoft.com/office/powerpoint/2010/main" val="973809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5EE17-341C-4C0F-B8D4-B4B5BCE29768}"/>
              </a:ext>
            </a:extLst>
          </p:cNvPr>
          <p:cNvSpPr>
            <a:spLocks noGrp="1"/>
          </p:cNvSpPr>
          <p:nvPr>
            <p:ph type="title"/>
          </p:nvPr>
        </p:nvSpPr>
        <p:spPr>
          <a:xfrm>
            <a:off x="1484310" y="0"/>
            <a:ext cx="10018713" cy="1752599"/>
          </a:xfrm>
        </p:spPr>
        <p:txBody>
          <a:bodyPr>
            <a:normAutofit/>
          </a:bodyPr>
          <a:lstStyle/>
          <a:p>
            <a:r>
              <a:rPr lang="en-US" b="1" i="0" dirty="0">
                <a:effectLst/>
                <a:latin typeface="Times New Roman" panose="02020603050405020304" pitchFamily="18" charset="0"/>
                <a:cs typeface="Times New Roman" panose="02020603050405020304" pitchFamily="18" charset="0"/>
              </a:rPr>
              <a:t>Average Number of Casualties based on Speed Limit in part of a day</a:t>
            </a:r>
            <a:endParaRPr lang="en-US" dirty="0">
              <a:latin typeface="Times New Roman" panose="02020603050405020304" pitchFamily="18" charset="0"/>
              <a:cs typeface="Times New Roman" panose="02020603050405020304" pitchFamily="18" charset="0"/>
            </a:endParaRPr>
          </a:p>
        </p:txBody>
      </p:sp>
      <p:pic>
        <p:nvPicPr>
          <p:cNvPr id="7" name="Content Placeholder 6" descr="Chart, bar chart&#10;&#10;Description automatically generated">
            <a:extLst>
              <a:ext uri="{FF2B5EF4-FFF2-40B4-BE49-F238E27FC236}">
                <a16:creationId xmlns:a16="http://schemas.microsoft.com/office/drawing/2014/main" id="{3C5F73A9-BF35-4601-8048-C3B80A14CD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2155" y="1752600"/>
            <a:ext cx="6333605" cy="436372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11" name="Content Placeholder 10">
            <a:extLst>
              <a:ext uri="{FF2B5EF4-FFF2-40B4-BE49-F238E27FC236}">
                <a16:creationId xmlns:a16="http://schemas.microsoft.com/office/drawing/2014/main" id="{B57CD6C1-055B-4621-9306-521066264CA8}"/>
              </a:ext>
            </a:extLst>
          </p:cNvPr>
          <p:cNvSpPr>
            <a:spLocks noGrp="1"/>
          </p:cNvSpPr>
          <p:nvPr>
            <p:ph idx="1"/>
          </p:nvPr>
        </p:nvSpPr>
        <p:spPr>
          <a:xfrm>
            <a:off x="8636000" y="1752599"/>
            <a:ext cx="2867023" cy="4363720"/>
          </a:xfrm>
        </p:spPr>
        <p:txBody>
          <a:bodyPr anchor="t">
            <a:normAutofit/>
          </a:bodyPr>
          <a:lstStyle/>
          <a:p>
            <a:r>
              <a:rPr lang="en-US" sz="3200" dirty="0">
                <a:latin typeface="Times New Roman" panose="02020603050405020304" pitchFamily="18" charset="0"/>
                <a:cs typeface="Times New Roman" panose="02020603050405020304" pitchFamily="18" charset="0"/>
              </a:rPr>
              <a:t>Speeding caused accidents. Highest speed was 70mph which caused accidents.</a:t>
            </a:r>
          </a:p>
        </p:txBody>
      </p:sp>
    </p:spTree>
    <p:extLst>
      <p:ext uri="{BB962C8B-B14F-4D97-AF65-F5344CB8AC3E}">
        <p14:creationId xmlns:p14="http://schemas.microsoft.com/office/powerpoint/2010/main" val="643741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F2A92-DE18-41C8-BBD3-799E373836B4}"/>
              </a:ext>
            </a:extLst>
          </p:cNvPr>
          <p:cNvSpPr>
            <a:spLocks noGrp="1"/>
          </p:cNvSpPr>
          <p:nvPr>
            <p:ph type="title"/>
          </p:nvPr>
        </p:nvSpPr>
        <p:spPr>
          <a:xfrm>
            <a:off x="1484311" y="685800"/>
            <a:ext cx="10018713" cy="1752599"/>
          </a:xfrm>
        </p:spPr>
        <p:txBody>
          <a:bodyPr>
            <a:normAutofit/>
          </a:bodyPr>
          <a:lstStyle/>
          <a:p>
            <a:pPr>
              <a:lnSpc>
                <a:spcPct val="90000"/>
              </a:lnSpc>
            </a:pPr>
            <a:r>
              <a:rPr lang="en-US" b="1" i="0" dirty="0">
                <a:effectLst/>
                <a:latin typeface="Times New Roman" panose="02020603050405020304" pitchFamily="18" charset="0"/>
                <a:cs typeface="Times New Roman" panose="02020603050405020304" pitchFamily="18" charset="0"/>
              </a:rPr>
              <a:t>Total count of Accidents on Weekly basis</a:t>
            </a:r>
            <a:br>
              <a:rPr lang="en-US" b="1" i="0" dirty="0">
                <a:effectLst/>
                <a:latin typeface="Helvetica Neue"/>
              </a:rPr>
            </a:br>
            <a:endParaRPr lang="en-US" dirty="0"/>
          </a:p>
        </p:txBody>
      </p:sp>
      <p:pic>
        <p:nvPicPr>
          <p:cNvPr id="5" name="Content Placeholder 4" descr="Chart, bar chart&#10;&#10;Description automatically generated">
            <a:extLst>
              <a:ext uri="{FF2B5EF4-FFF2-40B4-BE49-F238E27FC236}">
                <a16:creationId xmlns:a16="http://schemas.microsoft.com/office/drawing/2014/main" id="{A20AA173-E54A-45B1-B9E3-01C96548BC4A}"/>
              </a:ext>
            </a:extLst>
          </p:cNvPr>
          <p:cNvPicPr>
            <a:picLocks noChangeAspect="1"/>
          </p:cNvPicPr>
          <p:nvPr/>
        </p:nvPicPr>
        <p:blipFill rotWithShape="1">
          <a:blip r:embed="rId3">
            <a:extLst>
              <a:ext uri="{28A0092B-C50C-407E-A947-70E740481C1C}">
                <a14:useLocalDpi xmlns:a14="http://schemas.microsoft.com/office/drawing/2010/main" val="0"/>
              </a:ext>
            </a:extLst>
          </a:blip>
          <a:srcRect r="4999" b="-1"/>
          <a:stretch/>
        </p:blipFill>
        <p:spPr>
          <a:xfrm>
            <a:off x="1393736" y="1997765"/>
            <a:ext cx="5971159" cy="446266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9" name="Content Placeholder 8">
            <a:extLst>
              <a:ext uri="{FF2B5EF4-FFF2-40B4-BE49-F238E27FC236}">
                <a16:creationId xmlns:a16="http://schemas.microsoft.com/office/drawing/2014/main" id="{4F49B500-AC24-474E-914E-F00F233041F8}"/>
              </a:ext>
            </a:extLst>
          </p:cNvPr>
          <p:cNvSpPr>
            <a:spLocks noGrp="1"/>
          </p:cNvSpPr>
          <p:nvPr>
            <p:ph idx="1"/>
          </p:nvPr>
        </p:nvSpPr>
        <p:spPr>
          <a:xfrm>
            <a:off x="8169965" y="2107097"/>
            <a:ext cx="3333058" cy="4234068"/>
          </a:xfrm>
        </p:spPr>
        <p:txBody>
          <a:bodyPr anchor="t">
            <a:normAutofit/>
          </a:bodyPr>
          <a:lstStyle/>
          <a:p>
            <a:r>
              <a:rPr lang="en-US" sz="3200" dirty="0">
                <a:latin typeface="Times New Roman" panose="02020603050405020304" pitchFamily="18" charset="0"/>
                <a:cs typeface="Times New Roman" panose="02020603050405020304" pitchFamily="18" charset="0"/>
              </a:rPr>
              <a:t>Highest accidents during Friday, Thursday.</a:t>
            </a:r>
          </a:p>
          <a:p>
            <a:r>
              <a:rPr lang="en-US" sz="3200" dirty="0">
                <a:latin typeface="Times New Roman" panose="02020603050405020304" pitchFamily="18" charset="0"/>
                <a:cs typeface="Times New Roman" panose="02020603050405020304" pitchFamily="18" charset="0"/>
              </a:rPr>
              <a:t>Least during Saturday and Sunday.</a:t>
            </a:r>
          </a:p>
        </p:txBody>
      </p:sp>
    </p:spTree>
    <p:extLst>
      <p:ext uri="{BB962C8B-B14F-4D97-AF65-F5344CB8AC3E}">
        <p14:creationId xmlns:p14="http://schemas.microsoft.com/office/powerpoint/2010/main" val="589040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73C5E-A5D1-41B3-B694-F38409891ACF}"/>
              </a:ext>
            </a:extLst>
          </p:cNvPr>
          <p:cNvSpPr>
            <a:spLocks noGrp="1"/>
          </p:cNvSpPr>
          <p:nvPr>
            <p:ph type="title"/>
          </p:nvPr>
        </p:nvSpPr>
        <p:spPr>
          <a:xfrm>
            <a:off x="1484310" y="357809"/>
            <a:ext cx="10018713" cy="1752599"/>
          </a:xfrm>
        </p:spPr>
        <p:txBody>
          <a:bodyPr>
            <a:normAutofit/>
          </a:bodyPr>
          <a:lstStyle/>
          <a:p>
            <a:pPr>
              <a:lnSpc>
                <a:spcPct val="90000"/>
              </a:lnSpc>
            </a:pPr>
            <a:r>
              <a:rPr lang="en-US" b="1" i="0" dirty="0">
                <a:effectLst/>
                <a:latin typeface="Times New Roman" panose="02020603050405020304" pitchFamily="18" charset="0"/>
                <a:cs typeface="Times New Roman" panose="02020603050405020304" pitchFamily="18" charset="0"/>
              </a:rPr>
              <a:t>Total Number of Accidents on Yearly basis</a:t>
            </a:r>
            <a:br>
              <a:rPr lang="en-US" b="1" i="0" dirty="0">
                <a:effectLst/>
                <a:latin typeface="Helvetica Neue"/>
              </a:rPr>
            </a:br>
            <a:endParaRPr lang="en-US" dirty="0"/>
          </a:p>
        </p:txBody>
      </p:sp>
      <p:pic>
        <p:nvPicPr>
          <p:cNvPr id="5" name="Content Placeholder 4" descr="Chart&#10;&#10;Description automatically generated">
            <a:extLst>
              <a:ext uri="{FF2B5EF4-FFF2-40B4-BE49-F238E27FC236}">
                <a16:creationId xmlns:a16="http://schemas.microsoft.com/office/drawing/2014/main" id="{96AF3C75-8968-44F0-9040-2838016A66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2155" y="1920240"/>
            <a:ext cx="7146405" cy="441959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9" name="Content Placeholder 8">
            <a:extLst>
              <a:ext uri="{FF2B5EF4-FFF2-40B4-BE49-F238E27FC236}">
                <a16:creationId xmlns:a16="http://schemas.microsoft.com/office/drawing/2014/main" id="{9CAAEC4D-F29F-447C-9E57-316EA7C8842C}"/>
              </a:ext>
            </a:extLst>
          </p:cNvPr>
          <p:cNvSpPr>
            <a:spLocks noGrp="1"/>
          </p:cNvSpPr>
          <p:nvPr>
            <p:ph idx="1"/>
          </p:nvPr>
        </p:nvSpPr>
        <p:spPr>
          <a:xfrm>
            <a:off x="9276080" y="1920241"/>
            <a:ext cx="2226943" cy="4419598"/>
          </a:xfrm>
        </p:spPr>
        <p:txBody>
          <a:bodyPr anchor="t">
            <a:normAutofit/>
          </a:bodyPr>
          <a:lstStyle/>
          <a:p>
            <a:r>
              <a:rPr lang="en-US" sz="3600" dirty="0">
                <a:latin typeface="Times New Roman" panose="02020603050405020304" pitchFamily="18" charset="0"/>
                <a:cs typeface="Times New Roman" panose="02020603050405020304" pitchFamily="18" charset="0"/>
              </a:rPr>
              <a:t>Most accidents in 2016</a:t>
            </a:r>
          </a:p>
          <a:p>
            <a:r>
              <a:rPr lang="en-US" sz="3600" dirty="0">
                <a:latin typeface="Times New Roman" panose="02020603050405020304" pitchFamily="18" charset="0"/>
                <a:cs typeface="Times New Roman" panose="02020603050405020304" pitchFamily="18" charset="0"/>
              </a:rPr>
              <a:t>Least in 2019</a:t>
            </a:r>
          </a:p>
        </p:txBody>
      </p:sp>
    </p:spTree>
    <p:extLst>
      <p:ext uri="{BB962C8B-B14F-4D97-AF65-F5344CB8AC3E}">
        <p14:creationId xmlns:p14="http://schemas.microsoft.com/office/powerpoint/2010/main" val="2468182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1679A-E6F2-4854-BDFD-3C96F6B59A29}"/>
              </a:ext>
            </a:extLst>
          </p:cNvPr>
          <p:cNvSpPr>
            <a:spLocks noGrp="1"/>
          </p:cNvSpPr>
          <p:nvPr>
            <p:ph type="title"/>
          </p:nvPr>
        </p:nvSpPr>
        <p:spPr>
          <a:xfrm>
            <a:off x="1440577" y="387626"/>
            <a:ext cx="10018713" cy="1752599"/>
          </a:xfrm>
        </p:spPr>
        <p:txBody>
          <a:bodyPr>
            <a:normAutofit/>
          </a:bodyPr>
          <a:lstStyle/>
          <a:p>
            <a:pPr>
              <a:lnSpc>
                <a:spcPct val="90000"/>
              </a:lnSpc>
            </a:pPr>
            <a:r>
              <a:rPr lang="en-US" sz="3100" b="1" i="0" dirty="0">
                <a:effectLst/>
                <a:latin typeface="Times New Roman" panose="02020603050405020304" pitchFamily="18" charset="0"/>
                <a:cs typeface="Times New Roman" panose="02020603050405020304" pitchFamily="18" charset="0"/>
              </a:rPr>
              <a:t>Total count of Severity of Accidents on yearly basis</a:t>
            </a:r>
            <a:br>
              <a:rPr lang="en-US" sz="3100" b="1" i="0" dirty="0">
                <a:effectLst/>
                <a:latin typeface="Helvetica Neue"/>
              </a:rPr>
            </a:br>
            <a:br>
              <a:rPr lang="en-US" sz="3100" b="0" i="0" dirty="0">
                <a:effectLst/>
                <a:latin typeface="Helvetica Neue"/>
              </a:rPr>
            </a:br>
            <a:endParaRPr lang="en-US" sz="3100" dirty="0"/>
          </a:p>
        </p:txBody>
      </p:sp>
      <p:sp>
        <p:nvSpPr>
          <p:cNvPr id="9" name="Content Placeholder 8">
            <a:extLst>
              <a:ext uri="{FF2B5EF4-FFF2-40B4-BE49-F238E27FC236}">
                <a16:creationId xmlns:a16="http://schemas.microsoft.com/office/drawing/2014/main" id="{E94C172C-0147-493D-A1BF-937744C64645}"/>
              </a:ext>
            </a:extLst>
          </p:cNvPr>
          <p:cNvSpPr>
            <a:spLocks noGrp="1"/>
          </p:cNvSpPr>
          <p:nvPr>
            <p:ph idx="1"/>
          </p:nvPr>
        </p:nvSpPr>
        <p:spPr>
          <a:xfrm>
            <a:off x="8371840" y="1838960"/>
            <a:ext cx="3131183" cy="4470399"/>
          </a:xfrm>
        </p:spPr>
        <p:txBody>
          <a:bodyPr anchor="t">
            <a:normAutofit/>
          </a:bodyPr>
          <a:lstStyle/>
          <a:p>
            <a:r>
              <a:rPr lang="en-US" sz="3200" dirty="0">
                <a:latin typeface="Times New Roman" panose="02020603050405020304" pitchFamily="18" charset="0"/>
                <a:cs typeface="Times New Roman" panose="02020603050405020304" pitchFamily="18" charset="0"/>
              </a:rPr>
              <a:t>Mostly Slight accidents occurred</a:t>
            </a:r>
          </a:p>
          <a:p>
            <a:r>
              <a:rPr lang="en-US" sz="3200" dirty="0">
                <a:latin typeface="Times New Roman" panose="02020603050405020304" pitchFamily="18" charset="0"/>
                <a:cs typeface="Times New Roman" panose="02020603050405020304" pitchFamily="18" charset="0"/>
              </a:rPr>
              <a:t>Serious and fatal were constant through out all the years.</a:t>
            </a:r>
          </a:p>
        </p:txBody>
      </p:sp>
      <p:pic>
        <p:nvPicPr>
          <p:cNvPr id="7" name="Picture 6" descr="Chart&#10;&#10;Description automatically generated with medium confidence">
            <a:extLst>
              <a:ext uri="{FF2B5EF4-FFF2-40B4-BE49-F238E27FC236}">
                <a16:creationId xmlns:a16="http://schemas.microsoft.com/office/drawing/2014/main" id="{688AAE83-F478-4A71-93F5-41E2D75546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5600" y="1701570"/>
            <a:ext cx="6421119" cy="4470630"/>
          </a:xfrm>
          <a:prstGeom prst="rect">
            <a:avLst/>
          </a:prstGeom>
        </p:spPr>
      </p:pic>
    </p:spTree>
    <p:extLst>
      <p:ext uri="{BB962C8B-B14F-4D97-AF65-F5344CB8AC3E}">
        <p14:creationId xmlns:p14="http://schemas.microsoft.com/office/powerpoint/2010/main" val="4099077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BD868-F5A1-4F22-9998-18077A588A3B}"/>
              </a:ext>
            </a:extLst>
          </p:cNvPr>
          <p:cNvSpPr>
            <a:spLocks noGrp="1"/>
          </p:cNvSpPr>
          <p:nvPr>
            <p:ph type="title"/>
          </p:nvPr>
        </p:nvSpPr>
        <p:spPr>
          <a:xfrm>
            <a:off x="1484311" y="259081"/>
            <a:ext cx="10018713" cy="1752599"/>
          </a:xfrm>
        </p:spPr>
        <p:txBody>
          <a:bodyPr>
            <a:normAutofit/>
          </a:bodyPr>
          <a:lstStyle/>
          <a:p>
            <a:pPr>
              <a:lnSpc>
                <a:spcPct val="90000"/>
              </a:lnSpc>
            </a:pPr>
            <a:r>
              <a:rPr lang="en-US" b="1" i="0" dirty="0">
                <a:effectLst/>
                <a:latin typeface="Times New Roman" panose="02020603050405020304" pitchFamily="18" charset="0"/>
                <a:cs typeface="Times New Roman" panose="02020603050405020304" pitchFamily="18" charset="0"/>
              </a:rPr>
              <a:t>Total accidents that occur Monthly based on Severity</a:t>
            </a:r>
            <a:br>
              <a:rPr lang="en-US" b="1" i="0" dirty="0">
                <a:effectLst/>
                <a:latin typeface="Helvetica Neue"/>
              </a:rPr>
            </a:br>
            <a:endParaRPr lang="en-US" dirty="0"/>
          </a:p>
        </p:txBody>
      </p:sp>
      <p:sp>
        <p:nvSpPr>
          <p:cNvPr id="9" name="Content Placeholder 8">
            <a:extLst>
              <a:ext uri="{FF2B5EF4-FFF2-40B4-BE49-F238E27FC236}">
                <a16:creationId xmlns:a16="http://schemas.microsoft.com/office/drawing/2014/main" id="{E2616C38-5212-4E52-8350-A4F0D5822F28}"/>
              </a:ext>
            </a:extLst>
          </p:cNvPr>
          <p:cNvSpPr>
            <a:spLocks noGrp="1"/>
          </p:cNvSpPr>
          <p:nvPr>
            <p:ph idx="1"/>
          </p:nvPr>
        </p:nvSpPr>
        <p:spPr>
          <a:xfrm>
            <a:off x="9482457" y="2011680"/>
            <a:ext cx="2450463" cy="4187627"/>
          </a:xfrm>
        </p:spPr>
        <p:txBody>
          <a:bodyPr anchor="t">
            <a:normAutofit/>
          </a:bodyPr>
          <a:lstStyle/>
          <a:p>
            <a:r>
              <a:rPr lang="en-US" dirty="0">
                <a:latin typeface="Times New Roman" panose="02020603050405020304" pitchFamily="18" charset="0"/>
                <a:cs typeface="Times New Roman" panose="02020603050405020304" pitchFamily="18" charset="0"/>
              </a:rPr>
              <a:t>Accidents mostly occurred during the month of October and November throughout all the five years</a:t>
            </a:r>
          </a:p>
        </p:txBody>
      </p:sp>
      <p:pic>
        <p:nvPicPr>
          <p:cNvPr id="7" name="Picture 6" descr="Chart, line chart&#10;&#10;Description automatically generated">
            <a:extLst>
              <a:ext uri="{FF2B5EF4-FFF2-40B4-BE49-F238E27FC236}">
                <a16:creationId xmlns:a16="http://schemas.microsoft.com/office/drawing/2014/main" id="{CD5E8A87-BB7B-4E91-9231-0126152633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4311" y="2011680"/>
            <a:ext cx="7649450" cy="4064209"/>
          </a:xfrm>
          <a:prstGeom prst="rect">
            <a:avLst/>
          </a:prstGeom>
        </p:spPr>
      </p:pic>
    </p:spTree>
    <p:extLst>
      <p:ext uri="{BB962C8B-B14F-4D97-AF65-F5344CB8AC3E}">
        <p14:creationId xmlns:p14="http://schemas.microsoft.com/office/powerpoint/2010/main" val="144186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76327-9D4E-4D6A-8B21-913F29EEE9E0}"/>
              </a:ext>
            </a:extLst>
          </p:cNvPr>
          <p:cNvSpPr>
            <a:spLocks noGrp="1"/>
          </p:cNvSpPr>
          <p:nvPr>
            <p:ph type="title"/>
          </p:nvPr>
        </p:nvSpPr>
        <p:spPr>
          <a:xfrm>
            <a:off x="1403031" y="-137160"/>
            <a:ext cx="10018713" cy="1752599"/>
          </a:xfrm>
        </p:spPr>
        <p:txBody>
          <a:bodyPr>
            <a:normAutofit/>
          </a:bodyPr>
          <a:lstStyle/>
          <a:p>
            <a:r>
              <a:rPr lang="en-US" dirty="0">
                <a:latin typeface="Times New Roman" panose="02020603050405020304" pitchFamily="18" charset="0"/>
                <a:cs typeface="Times New Roman" panose="02020603050405020304" pitchFamily="18" charset="0"/>
              </a:rPr>
              <a:t>Road and Weather Conditions</a:t>
            </a:r>
          </a:p>
        </p:txBody>
      </p:sp>
      <p:pic>
        <p:nvPicPr>
          <p:cNvPr id="5" name="Content Placeholder 4" descr="Chart, line chart&#10;&#10;Description automatically generated">
            <a:extLst>
              <a:ext uri="{FF2B5EF4-FFF2-40B4-BE49-F238E27FC236}">
                <a16:creationId xmlns:a16="http://schemas.microsoft.com/office/drawing/2014/main" id="{C6320F1D-D7D0-4030-9A82-5AEDD1CB58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2155" y="1351280"/>
            <a:ext cx="6709525" cy="416560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9" name="Content Placeholder 8">
            <a:extLst>
              <a:ext uri="{FF2B5EF4-FFF2-40B4-BE49-F238E27FC236}">
                <a16:creationId xmlns:a16="http://schemas.microsoft.com/office/drawing/2014/main" id="{6E26BC0F-417E-43DE-AA14-95DFBA06A4E9}"/>
              </a:ext>
            </a:extLst>
          </p:cNvPr>
          <p:cNvSpPr>
            <a:spLocks noGrp="1"/>
          </p:cNvSpPr>
          <p:nvPr>
            <p:ph idx="1"/>
          </p:nvPr>
        </p:nvSpPr>
        <p:spPr>
          <a:xfrm>
            <a:off x="8625840" y="1513840"/>
            <a:ext cx="2877183" cy="4003039"/>
          </a:xfrm>
        </p:spPr>
        <p:txBody>
          <a:bodyPr anchor="t">
            <a:normAutofit/>
          </a:bodyPr>
          <a:lstStyle/>
          <a:p>
            <a:r>
              <a:rPr lang="en-US" dirty="0">
                <a:latin typeface="Times New Roman" panose="02020603050405020304" pitchFamily="18" charset="0"/>
                <a:cs typeface="Times New Roman" panose="02020603050405020304" pitchFamily="18" charset="0"/>
              </a:rPr>
              <a:t>Accidents mostly occurred when all the conditions were normal</a:t>
            </a:r>
          </a:p>
        </p:txBody>
      </p:sp>
    </p:spTree>
    <p:extLst>
      <p:ext uri="{BB962C8B-B14F-4D97-AF65-F5344CB8AC3E}">
        <p14:creationId xmlns:p14="http://schemas.microsoft.com/office/powerpoint/2010/main" val="2266792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B4DC7-1A93-4FF4-8DF4-5E6784D96F20}"/>
              </a:ext>
            </a:extLst>
          </p:cNvPr>
          <p:cNvSpPr>
            <a:spLocks noGrp="1"/>
          </p:cNvSpPr>
          <p:nvPr>
            <p:ph type="title"/>
          </p:nvPr>
        </p:nvSpPr>
        <p:spPr>
          <a:xfrm>
            <a:off x="1413191" y="-123536"/>
            <a:ext cx="10018713" cy="1752599"/>
          </a:xfrm>
        </p:spPr>
        <p:txBody>
          <a:bodyPr/>
          <a:lstStyle/>
          <a:p>
            <a:r>
              <a:rPr lang="en-US" dirty="0">
                <a:latin typeface="Times New Roman" panose="02020603050405020304" pitchFamily="18" charset="0"/>
                <a:cs typeface="Times New Roman" panose="02020603050405020304" pitchFamily="18" charset="0"/>
              </a:rPr>
              <a:t>Age and Gender</a:t>
            </a:r>
          </a:p>
        </p:txBody>
      </p:sp>
      <p:pic>
        <p:nvPicPr>
          <p:cNvPr id="5" name="Content Placeholder 4" descr="Chart&#10;&#10;Description automatically generated">
            <a:extLst>
              <a:ext uri="{FF2B5EF4-FFF2-40B4-BE49-F238E27FC236}">
                <a16:creationId xmlns:a16="http://schemas.microsoft.com/office/drawing/2014/main" id="{E6B22D6C-B851-487A-9CBB-F60129C827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69760" y="1295399"/>
            <a:ext cx="4958079" cy="3887153"/>
          </a:xfrm>
        </p:spPr>
      </p:pic>
      <p:pic>
        <p:nvPicPr>
          <p:cNvPr id="7" name="Picture 6" descr="Chart, bar chart&#10;&#10;Description automatically generated">
            <a:extLst>
              <a:ext uri="{FF2B5EF4-FFF2-40B4-BE49-F238E27FC236}">
                <a16:creationId xmlns:a16="http://schemas.microsoft.com/office/drawing/2014/main" id="{A765E1FC-9CC3-4793-AD4F-5FF08EBE98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3191" y="1295400"/>
            <a:ext cx="5251769" cy="3887153"/>
          </a:xfrm>
          <a:prstGeom prst="rect">
            <a:avLst/>
          </a:prstGeom>
        </p:spPr>
      </p:pic>
      <p:sp>
        <p:nvSpPr>
          <p:cNvPr id="9" name="TextBox 8">
            <a:extLst>
              <a:ext uri="{FF2B5EF4-FFF2-40B4-BE49-F238E27FC236}">
                <a16:creationId xmlns:a16="http://schemas.microsoft.com/office/drawing/2014/main" id="{A2CAADE8-0960-4967-8838-09FA3578BF36}"/>
              </a:ext>
            </a:extLst>
          </p:cNvPr>
          <p:cNvSpPr txBox="1"/>
          <p:nvPr/>
        </p:nvSpPr>
        <p:spPr>
          <a:xfrm>
            <a:off x="2203947" y="5562600"/>
            <a:ext cx="9531626"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Male gender were prone to more accidents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Age band from 26-35 were involved in accidents more</a:t>
            </a:r>
          </a:p>
        </p:txBody>
      </p:sp>
    </p:spTree>
    <p:extLst>
      <p:ext uri="{BB962C8B-B14F-4D97-AF65-F5344CB8AC3E}">
        <p14:creationId xmlns:p14="http://schemas.microsoft.com/office/powerpoint/2010/main" val="796586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1765F-06C8-4601-B1E7-1365A8581561}"/>
              </a:ext>
            </a:extLst>
          </p:cNvPr>
          <p:cNvSpPr>
            <a:spLocks noGrp="1"/>
          </p:cNvSpPr>
          <p:nvPr>
            <p:ph type="title"/>
          </p:nvPr>
        </p:nvSpPr>
        <p:spPr>
          <a:xfrm>
            <a:off x="1325285" y="-168965"/>
            <a:ext cx="10018713" cy="1752599"/>
          </a:xfrm>
        </p:spPr>
        <p:txBody>
          <a:bodyPr/>
          <a:lstStyle/>
          <a:p>
            <a:r>
              <a:rPr lang="en-US" dirty="0">
                <a:latin typeface="Times New Roman" panose="02020603050405020304" pitchFamily="18" charset="0"/>
                <a:cs typeface="Times New Roman" panose="02020603050405020304" pitchFamily="18" charset="0"/>
              </a:rPr>
              <a:t>Maps</a:t>
            </a:r>
          </a:p>
        </p:txBody>
      </p:sp>
      <p:pic>
        <p:nvPicPr>
          <p:cNvPr id="5" name="Content Placeholder 4" descr="Diagram, map&#10;&#10;Description automatically generated">
            <a:extLst>
              <a:ext uri="{FF2B5EF4-FFF2-40B4-BE49-F238E27FC236}">
                <a16:creationId xmlns:a16="http://schemas.microsoft.com/office/drawing/2014/main" id="{DB0F9120-17B9-4E9E-BBD9-E133D76F1B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5286" y="1219000"/>
            <a:ext cx="5435110" cy="5037961"/>
          </a:xfrm>
        </p:spPr>
      </p:pic>
      <p:pic>
        <p:nvPicPr>
          <p:cNvPr id="7" name="Picture 6" descr="Graphical user interface, chart, scatter chart&#10;&#10;Description automatically generated">
            <a:extLst>
              <a:ext uri="{FF2B5EF4-FFF2-40B4-BE49-F238E27FC236}">
                <a16:creationId xmlns:a16="http://schemas.microsoft.com/office/drawing/2014/main" id="{BF5B96B2-B6FF-4C34-8A93-FF352FC631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3684" y="1058238"/>
            <a:ext cx="5308315" cy="5373384"/>
          </a:xfrm>
          <a:prstGeom prst="rect">
            <a:avLst/>
          </a:prstGeom>
        </p:spPr>
      </p:pic>
    </p:spTree>
    <p:extLst>
      <p:ext uri="{BB962C8B-B14F-4D97-AF65-F5344CB8AC3E}">
        <p14:creationId xmlns:p14="http://schemas.microsoft.com/office/powerpoint/2010/main" val="1766126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E7550-F489-4E45-9A11-E5794229B3CC}"/>
              </a:ext>
            </a:extLst>
          </p:cNvPr>
          <p:cNvSpPr>
            <a:spLocks noGrp="1"/>
          </p:cNvSpPr>
          <p:nvPr>
            <p:ph type="title"/>
          </p:nvPr>
        </p:nvSpPr>
        <p:spPr>
          <a:xfrm>
            <a:off x="1760706" y="685800"/>
            <a:ext cx="9742318" cy="1752599"/>
          </a:xfrm>
        </p:spPr>
        <p:txBody>
          <a:bodyPr>
            <a:normAutofit/>
          </a:bodyPr>
          <a:lstStyle/>
          <a:p>
            <a:r>
              <a:rPr lang="en-US" sz="4800" dirty="0">
                <a:solidFill>
                  <a:srgbClr val="002060"/>
                </a:solidFill>
                <a:latin typeface="Algerian" panose="04020705040A02060702" pitchFamily="82" charset="0"/>
              </a:rPr>
              <a:t>Machine Learning Algorithms</a:t>
            </a:r>
            <a:br>
              <a:rPr lang="en-US" sz="4800" dirty="0">
                <a:solidFill>
                  <a:srgbClr val="002060"/>
                </a:solidFill>
                <a:latin typeface="Algerian" panose="04020705040A02060702" pitchFamily="82" charset="0"/>
              </a:rPr>
            </a:br>
            <a:r>
              <a:rPr lang="en-US" sz="2800" dirty="0">
                <a:solidFill>
                  <a:srgbClr val="002060"/>
                </a:solidFill>
                <a:latin typeface="Times New Roman" panose="02020603050405020304" pitchFamily="18" charset="0"/>
                <a:cs typeface="Times New Roman" panose="02020603050405020304" pitchFamily="18" charset="0"/>
              </a:rPr>
              <a:t>Predicting the Severity of Accidents</a:t>
            </a:r>
          </a:p>
        </p:txBody>
      </p:sp>
      <p:graphicFrame>
        <p:nvGraphicFramePr>
          <p:cNvPr id="5" name="Content Placeholder 2">
            <a:extLst>
              <a:ext uri="{FF2B5EF4-FFF2-40B4-BE49-F238E27FC236}">
                <a16:creationId xmlns:a16="http://schemas.microsoft.com/office/drawing/2014/main" id="{09257BF7-9B44-4771-BA05-A4FF93BB9D0D}"/>
              </a:ext>
            </a:extLst>
          </p:cNvPr>
          <p:cNvGraphicFramePr>
            <a:graphicFrameLocks noGrp="1"/>
          </p:cNvGraphicFramePr>
          <p:nvPr>
            <p:ph idx="1"/>
            <p:extLst>
              <p:ext uri="{D42A27DB-BD31-4B8C-83A1-F6EECF244321}">
                <p14:modId xmlns:p14="http://schemas.microsoft.com/office/powerpoint/2010/main" val="2827387795"/>
              </p:ext>
            </p:extLst>
          </p:nvPr>
        </p:nvGraphicFramePr>
        <p:xfrm>
          <a:off x="1760705" y="2694562"/>
          <a:ext cx="9742319" cy="309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5380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FAF88-109B-4BEC-8398-D82EA1B097A1}"/>
              </a:ext>
            </a:extLst>
          </p:cNvPr>
          <p:cNvSpPr>
            <a:spLocks noGrp="1"/>
          </p:cNvSpPr>
          <p:nvPr>
            <p:ph type="title"/>
          </p:nvPr>
        </p:nvSpPr>
        <p:spPr>
          <a:xfrm>
            <a:off x="1484310" y="0"/>
            <a:ext cx="10018713" cy="1752599"/>
          </a:xfrm>
        </p:spPr>
        <p:txBody>
          <a:bodyPr>
            <a:normAutofit/>
          </a:bodyPr>
          <a:lstStyle/>
          <a:p>
            <a:r>
              <a:rPr lang="en-US" sz="4800" b="1" dirty="0">
                <a:latin typeface="Times New Roman" panose="02020603050405020304" pitchFamily="18" charset="0"/>
                <a:cs typeface="Times New Roman" panose="02020603050405020304" pitchFamily="18" charset="0"/>
              </a:rPr>
              <a:t>Gaussian Naïve Bayes</a:t>
            </a:r>
          </a:p>
        </p:txBody>
      </p:sp>
      <p:pic>
        <p:nvPicPr>
          <p:cNvPr id="5" name="Content Placeholder 4" descr="Chart&#10;&#10;Description automatically generated">
            <a:extLst>
              <a:ext uri="{FF2B5EF4-FFF2-40B4-BE49-F238E27FC236}">
                <a16:creationId xmlns:a16="http://schemas.microsoft.com/office/drawing/2014/main" id="{84DAAC2D-FCFE-4FB2-A114-3ABC7DF5CF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2155" y="1889760"/>
            <a:ext cx="3959211" cy="426720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9" name="Content Placeholder 8">
            <a:extLst>
              <a:ext uri="{FF2B5EF4-FFF2-40B4-BE49-F238E27FC236}">
                <a16:creationId xmlns:a16="http://schemas.microsoft.com/office/drawing/2014/main" id="{087F6DB8-FF7E-46D7-AF2F-264E2D5E39C3}"/>
              </a:ext>
            </a:extLst>
          </p:cNvPr>
          <p:cNvSpPr>
            <a:spLocks noGrp="1"/>
          </p:cNvSpPr>
          <p:nvPr>
            <p:ph idx="1"/>
          </p:nvPr>
        </p:nvSpPr>
        <p:spPr>
          <a:xfrm>
            <a:off x="6016336" y="1889760"/>
            <a:ext cx="5486687" cy="4368799"/>
          </a:xfrm>
        </p:spPr>
        <p:txBody>
          <a:bodyPr anchor="t">
            <a:normAutofit/>
          </a:bodyPr>
          <a:lstStyle/>
          <a:p>
            <a:endParaRPr lang="en-US" dirty="0"/>
          </a:p>
          <a:p>
            <a:r>
              <a:rPr lang="en-US" sz="2800" b="0" i="0" dirty="0">
                <a:solidFill>
                  <a:srgbClr val="000000"/>
                </a:solidFill>
                <a:effectLst/>
                <a:latin typeface="Times New Roman" panose="02020603050405020304" pitchFamily="18" charset="0"/>
                <a:cs typeface="Times New Roman" panose="02020603050405020304" pitchFamily="18" charset="0"/>
              </a:rPr>
              <a:t>Naive Bayes Theorem is a very simple classification that can make strong assumptions on every input variable independence.</a:t>
            </a:r>
          </a:p>
          <a:p>
            <a:r>
              <a:rPr lang="en-US" sz="2800" dirty="0">
                <a:latin typeface="Times New Roman" panose="02020603050405020304" pitchFamily="18" charset="0"/>
                <a:cs typeface="Times New Roman" panose="02020603050405020304" pitchFamily="18" charset="0"/>
              </a:rPr>
              <a:t>Accuracy is 63% and time taken for execution was around 350ms</a:t>
            </a:r>
          </a:p>
        </p:txBody>
      </p:sp>
    </p:spTree>
    <p:extLst>
      <p:ext uri="{BB962C8B-B14F-4D97-AF65-F5344CB8AC3E}">
        <p14:creationId xmlns:p14="http://schemas.microsoft.com/office/powerpoint/2010/main" val="2311631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A7E70-A0B4-42E2-8254-D0530A553FC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Content</a:t>
            </a:r>
            <a:br>
              <a:rPr lang="en-US" dirty="0"/>
            </a:br>
            <a:endParaRPr lang="en-US" dirty="0"/>
          </a:p>
        </p:txBody>
      </p:sp>
      <p:sp>
        <p:nvSpPr>
          <p:cNvPr id="3" name="Content Placeholder 2">
            <a:extLst>
              <a:ext uri="{FF2B5EF4-FFF2-40B4-BE49-F238E27FC236}">
                <a16:creationId xmlns:a16="http://schemas.microsoft.com/office/drawing/2014/main" id="{EF15A699-A217-4E95-A7FF-ABFB937A00CC}"/>
              </a:ext>
            </a:extLst>
          </p:cNvPr>
          <p:cNvSpPr>
            <a:spLocks noGrp="1"/>
          </p:cNvSpPr>
          <p:nvPr>
            <p:ph idx="1"/>
          </p:nvPr>
        </p:nvSpPr>
        <p:spPr>
          <a:xfrm>
            <a:off x="1484310" y="2062481"/>
            <a:ext cx="10018713" cy="3728720"/>
          </a:xfrm>
        </p:spPr>
        <p:txBody>
          <a:bodyPr/>
          <a:lstStyle/>
          <a:p>
            <a:r>
              <a:rPr lang="en-US" dirty="0">
                <a:latin typeface="Times New Roman" panose="02020603050405020304" pitchFamily="18" charset="0"/>
                <a:cs typeface="Times New Roman" panose="02020603050405020304" pitchFamily="18" charset="0"/>
              </a:rPr>
              <a:t>Overview</a:t>
            </a:r>
          </a:p>
          <a:p>
            <a:r>
              <a:rPr lang="en-US" dirty="0">
                <a:latin typeface="Times New Roman" panose="02020603050405020304" pitchFamily="18" charset="0"/>
                <a:cs typeface="Times New Roman" panose="02020603050405020304" pitchFamily="18" charset="0"/>
              </a:rPr>
              <a:t>Steps performed for analysis</a:t>
            </a:r>
          </a:p>
          <a:p>
            <a:r>
              <a:rPr lang="en-US" dirty="0">
                <a:latin typeface="Times New Roman" panose="02020603050405020304" pitchFamily="18" charset="0"/>
                <a:cs typeface="Times New Roman" panose="02020603050405020304" pitchFamily="18" charset="0"/>
              </a:rPr>
              <a:t>Data Source</a:t>
            </a:r>
          </a:p>
          <a:p>
            <a:r>
              <a:rPr lang="en-US" dirty="0">
                <a:latin typeface="Times New Roman" panose="02020603050405020304" pitchFamily="18" charset="0"/>
                <a:cs typeface="Times New Roman" panose="02020603050405020304" pitchFamily="18" charset="0"/>
              </a:rPr>
              <a:t>Data Pre-Processing</a:t>
            </a:r>
          </a:p>
          <a:p>
            <a:r>
              <a:rPr lang="en-US" dirty="0">
                <a:latin typeface="Times New Roman" panose="02020603050405020304" pitchFamily="18" charset="0"/>
                <a:cs typeface="Times New Roman" panose="02020603050405020304" pitchFamily="18" charset="0"/>
              </a:rPr>
              <a:t>Data Visualization</a:t>
            </a:r>
          </a:p>
          <a:p>
            <a:r>
              <a:rPr lang="en-US" dirty="0">
                <a:latin typeface="Times New Roman" panose="02020603050405020304" pitchFamily="18" charset="0"/>
                <a:cs typeface="Times New Roman" panose="02020603050405020304" pitchFamily="18" charset="0"/>
              </a:rPr>
              <a:t>Machine Learning Algorithms</a:t>
            </a:r>
          </a:p>
          <a:p>
            <a:r>
              <a:rPr lang="en-US" dirty="0">
                <a:latin typeface="Times New Roman" panose="02020603050405020304" pitchFamily="18" charset="0"/>
                <a:cs typeface="Times New Roman" panose="02020603050405020304" pitchFamily="18" charset="0"/>
              </a:rPr>
              <a:t>Conclusion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1562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D00FD-3262-4888-98C3-C9B3F5FDFCBD}"/>
              </a:ext>
            </a:extLst>
          </p:cNvPr>
          <p:cNvSpPr>
            <a:spLocks noGrp="1"/>
          </p:cNvSpPr>
          <p:nvPr>
            <p:ph type="title"/>
          </p:nvPr>
        </p:nvSpPr>
        <p:spPr>
          <a:xfrm>
            <a:off x="1484310" y="-137160"/>
            <a:ext cx="10018713" cy="1752599"/>
          </a:xfrm>
        </p:spPr>
        <p:txBody>
          <a:bodyPr>
            <a:normAutofit/>
          </a:bodyPr>
          <a:lstStyle/>
          <a:p>
            <a:r>
              <a:rPr lang="en-US" sz="4800" b="1" dirty="0">
                <a:latin typeface="Times New Roman" panose="02020603050405020304" pitchFamily="18" charset="0"/>
                <a:cs typeface="Times New Roman" panose="02020603050405020304" pitchFamily="18" charset="0"/>
              </a:rPr>
              <a:t>KNN</a:t>
            </a:r>
          </a:p>
        </p:txBody>
      </p:sp>
      <p:pic>
        <p:nvPicPr>
          <p:cNvPr id="5" name="Content Placeholder 4" descr="Chart&#10;&#10;Description automatically generated">
            <a:extLst>
              <a:ext uri="{FF2B5EF4-FFF2-40B4-BE49-F238E27FC236}">
                <a16:creationId xmlns:a16="http://schemas.microsoft.com/office/drawing/2014/main" id="{EA3505CC-39C4-4E3B-8059-70572B61AE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0046" y="1615439"/>
            <a:ext cx="4886674" cy="417575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9" name="Content Placeholder 8">
            <a:extLst>
              <a:ext uri="{FF2B5EF4-FFF2-40B4-BE49-F238E27FC236}">
                <a16:creationId xmlns:a16="http://schemas.microsoft.com/office/drawing/2014/main" id="{6B0E848B-DD5F-4B43-9DD2-A073554085E5}"/>
              </a:ext>
            </a:extLst>
          </p:cNvPr>
          <p:cNvSpPr>
            <a:spLocks noGrp="1"/>
          </p:cNvSpPr>
          <p:nvPr>
            <p:ph idx="1"/>
          </p:nvPr>
        </p:nvSpPr>
        <p:spPr>
          <a:xfrm>
            <a:off x="6969760" y="1615439"/>
            <a:ext cx="4533263" cy="4175761"/>
          </a:xfrm>
        </p:spPr>
        <p:txBody>
          <a:bodyPr anchor="t">
            <a:normAutofit/>
          </a:bodyPr>
          <a:lstStyle/>
          <a:p>
            <a:r>
              <a:rPr lang="en-US" b="0" i="0" dirty="0">
                <a:solidFill>
                  <a:srgbClr val="000000"/>
                </a:solidFill>
                <a:effectLst/>
                <a:latin typeface="Times New Roman" panose="02020603050405020304" pitchFamily="18" charset="0"/>
                <a:cs typeface="Times New Roman" panose="02020603050405020304" pitchFamily="18" charset="0"/>
              </a:rPr>
              <a:t>K-Nearest Neighbors Algorithm is a powerful algorithm to make predictions. Using KNN algorithm by taking '</a:t>
            </a:r>
            <a:r>
              <a:rPr lang="en-US" b="0" i="0" dirty="0" err="1">
                <a:solidFill>
                  <a:srgbClr val="000000"/>
                </a:solidFill>
                <a:effectLst/>
                <a:latin typeface="Times New Roman" panose="02020603050405020304" pitchFamily="18" charset="0"/>
                <a:cs typeface="Times New Roman" panose="02020603050405020304" pitchFamily="18" charset="0"/>
              </a:rPr>
              <a:t>n_neighbors</a:t>
            </a:r>
            <a:r>
              <a:rPr lang="en-US" b="0" i="0" dirty="0">
                <a:solidFill>
                  <a:srgbClr val="000000"/>
                </a:solidFill>
                <a:effectLst/>
                <a:latin typeface="Times New Roman" panose="02020603050405020304" pitchFamily="18" charset="0"/>
                <a:cs typeface="Times New Roman" panose="02020603050405020304" pitchFamily="18" charset="0"/>
              </a:rPr>
              <a:t>' with 4 to find out the accuracy</a:t>
            </a:r>
          </a:p>
          <a:p>
            <a:r>
              <a:rPr lang="en-US" dirty="0">
                <a:latin typeface="Times New Roman" panose="02020603050405020304" pitchFamily="18" charset="0"/>
                <a:cs typeface="Times New Roman" panose="02020603050405020304" pitchFamily="18" charset="0"/>
              </a:rPr>
              <a:t>Accuracy was 76% and time taken for execution was in between 35-50mins</a:t>
            </a:r>
          </a:p>
        </p:txBody>
      </p:sp>
    </p:spTree>
    <p:extLst>
      <p:ext uri="{BB962C8B-B14F-4D97-AF65-F5344CB8AC3E}">
        <p14:creationId xmlns:p14="http://schemas.microsoft.com/office/powerpoint/2010/main" val="4074671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D43AF-C765-48BF-B5D8-B221CBD6A3F9}"/>
              </a:ext>
            </a:extLst>
          </p:cNvPr>
          <p:cNvSpPr>
            <a:spLocks noGrp="1"/>
          </p:cNvSpPr>
          <p:nvPr>
            <p:ph type="title"/>
          </p:nvPr>
        </p:nvSpPr>
        <p:spPr>
          <a:xfrm>
            <a:off x="1626551" y="0"/>
            <a:ext cx="10018713" cy="1752599"/>
          </a:xfrm>
        </p:spPr>
        <p:txBody>
          <a:bodyPr>
            <a:normAutofit/>
          </a:bodyPr>
          <a:lstStyle/>
          <a:p>
            <a:r>
              <a:rPr lang="en-US" sz="4800" b="1" dirty="0">
                <a:latin typeface="Times New Roman" panose="02020603050405020304" pitchFamily="18" charset="0"/>
                <a:cs typeface="Times New Roman" panose="02020603050405020304" pitchFamily="18" charset="0"/>
              </a:rPr>
              <a:t>Logistic Regression</a:t>
            </a:r>
          </a:p>
        </p:txBody>
      </p:sp>
      <p:pic>
        <p:nvPicPr>
          <p:cNvPr id="5" name="Content Placeholder 4" descr="Chart&#10;&#10;Description automatically generated">
            <a:extLst>
              <a:ext uri="{FF2B5EF4-FFF2-40B4-BE49-F238E27FC236}">
                <a16:creationId xmlns:a16="http://schemas.microsoft.com/office/drawing/2014/main" id="{4A1471DE-8E8B-4A12-8DAE-6EC6278C7A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560" y="1676401"/>
            <a:ext cx="6287138" cy="411479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9" name="Content Placeholder 8">
            <a:extLst>
              <a:ext uri="{FF2B5EF4-FFF2-40B4-BE49-F238E27FC236}">
                <a16:creationId xmlns:a16="http://schemas.microsoft.com/office/drawing/2014/main" id="{A676A3EC-9489-472A-A5F0-EA2EE09BF6D0}"/>
              </a:ext>
            </a:extLst>
          </p:cNvPr>
          <p:cNvSpPr>
            <a:spLocks noGrp="1"/>
          </p:cNvSpPr>
          <p:nvPr>
            <p:ph idx="1"/>
          </p:nvPr>
        </p:nvSpPr>
        <p:spPr>
          <a:xfrm>
            <a:off x="8046721" y="1676400"/>
            <a:ext cx="3271520" cy="4038601"/>
          </a:xfrm>
        </p:spPr>
        <p:txBody>
          <a:bodyPr anchor="t">
            <a:normAutofit/>
          </a:bodyPr>
          <a:lstStyle/>
          <a:p>
            <a:r>
              <a:rPr lang="en-US" sz="3200" dirty="0">
                <a:latin typeface="Times New Roman" panose="02020603050405020304" pitchFamily="18" charset="0"/>
                <a:cs typeface="Times New Roman" panose="02020603050405020304" pitchFamily="18" charset="0"/>
              </a:rPr>
              <a:t>Accuracy was 78% and time taken for execution was 38ms</a:t>
            </a:r>
          </a:p>
        </p:txBody>
      </p:sp>
    </p:spTree>
    <p:extLst>
      <p:ext uri="{BB962C8B-B14F-4D97-AF65-F5344CB8AC3E}">
        <p14:creationId xmlns:p14="http://schemas.microsoft.com/office/powerpoint/2010/main" val="3514725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0AE6F-3DD1-4C12-B169-4CAA4BD28072}"/>
              </a:ext>
            </a:extLst>
          </p:cNvPr>
          <p:cNvSpPr>
            <a:spLocks noGrp="1"/>
          </p:cNvSpPr>
          <p:nvPr>
            <p:ph type="title"/>
          </p:nvPr>
        </p:nvSpPr>
        <p:spPr>
          <a:xfrm>
            <a:off x="1484310" y="0"/>
            <a:ext cx="10018713" cy="1752599"/>
          </a:xfrm>
        </p:spPr>
        <p:txBody>
          <a:bodyPr>
            <a:normAutofit/>
          </a:bodyPr>
          <a:lstStyle/>
          <a:p>
            <a:r>
              <a:rPr lang="en-US" sz="4800" b="1" dirty="0">
                <a:latin typeface="Times New Roman" panose="02020603050405020304" pitchFamily="18" charset="0"/>
                <a:cs typeface="Times New Roman" panose="02020603050405020304" pitchFamily="18" charset="0"/>
              </a:rPr>
              <a:t>Decision Tree</a:t>
            </a:r>
          </a:p>
        </p:txBody>
      </p:sp>
      <p:pic>
        <p:nvPicPr>
          <p:cNvPr id="5" name="Content Placeholder 4" descr="Chart&#10;&#10;Description automatically generated">
            <a:extLst>
              <a:ext uri="{FF2B5EF4-FFF2-40B4-BE49-F238E27FC236}">
                <a16:creationId xmlns:a16="http://schemas.microsoft.com/office/drawing/2014/main" id="{F14B616C-1781-430E-B436-5647C091D4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4310" y="1940561"/>
            <a:ext cx="6054410" cy="385063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9" name="Content Placeholder 8">
            <a:extLst>
              <a:ext uri="{FF2B5EF4-FFF2-40B4-BE49-F238E27FC236}">
                <a16:creationId xmlns:a16="http://schemas.microsoft.com/office/drawing/2014/main" id="{8F8DC02C-842F-41BF-AA38-3256DB7C1A46}"/>
              </a:ext>
            </a:extLst>
          </p:cNvPr>
          <p:cNvSpPr>
            <a:spLocks noGrp="1"/>
          </p:cNvSpPr>
          <p:nvPr>
            <p:ph idx="1"/>
          </p:nvPr>
        </p:nvSpPr>
        <p:spPr>
          <a:xfrm>
            <a:off x="7660640" y="1940562"/>
            <a:ext cx="3842383" cy="3850638"/>
          </a:xfrm>
        </p:spPr>
        <p:txBody>
          <a:bodyPr anchor="t">
            <a:normAutofit/>
          </a:bodyPr>
          <a:lstStyle/>
          <a:p>
            <a:r>
              <a:rPr lang="en-US" sz="2800" b="0" i="0" dirty="0">
                <a:solidFill>
                  <a:srgbClr val="000000"/>
                </a:solidFill>
                <a:effectLst/>
                <a:latin typeface="Times New Roman" panose="02020603050405020304" pitchFamily="18" charset="0"/>
                <a:cs typeface="Times New Roman" panose="02020603050405020304" pitchFamily="18" charset="0"/>
              </a:rPr>
              <a:t>Decision tree is built on a complete dataset by using all features. It is used when we need our model to be simple.</a:t>
            </a:r>
          </a:p>
          <a:p>
            <a:r>
              <a:rPr lang="en-US" sz="2800" dirty="0">
                <a:latin typeface="Times New Roman" panose="02020603050405020304" pitchFamily="18" charset="0"/>
                <a:cs typeface="Times New Roman" panose="02020603050405020304" pitchFamily="18" charset="0"/>
              </a:rPr>
              <a:t>Accuracy was 95% and time taken for execution was 80ms</a:t>
            </a:r>
          </a:p>
        </p:txBody>
      </p:sp>
    </p:spTree>
    <p:extLst>
      <p:ext uri="{BB962C8B-B14F-4D97-AF65-F5344CB8AC3E}">
        <p14:creationId xmlns:p14="http://schemas.microsoft.com/office/powerpoint/2010/main" val="1053663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F1604-307F-4DFA-8440-268E52E9B1FF}"/>
              </a:ext>
            </a:extLst>
          </p:cNvPr>
          <p:cNvSpPr>
            <a:spLocks noGrp="1"/>
          </p:cNvSpPr>
          <p:nvPr>
            <p:ph type="title"/>
          </p:nvPr>
        </p:nvSpPr>
        <p:spPr>
          <a:xfrm>
            <a:off x="1636711" y="-187960"/>
            <a:ext cx="10018713" cy="1752599"/>
          </a:xfrm>
        </p:spPr>
        <p:txBody>
          <a:bodyPr>
            <a:normAutofit/>
          </a:bodyPr>
          <a:lstStyle/>
          <a:p>
            <a:r>
              <a:rPr lang="en-US" b="1" dirty="0">
                <a:latin typeface="Times New Roman" panose="02020603050405020304" pitchFamily="18" charset="0"/>
                <a:cs typeface="Times New Roman" panose="02020603050405020304" pitchFamily="18" charset="0"/>
              </a:rPr>
              <a:t>Random Forest</a:t>
            </a:r>
          </a:p>
        </p:txBody>
      </p:sp>
      <p:pic>
        <p:nvPicPr>
          <p:cNvPr id="5" name="Content Placeholder 4" descr="Chart&#10;&#10;Description automatically generated">
            <a:extLst>
              <a:ext uri="{FF2B5EF4-FFF2-40B4-BE49-F238E27FC236}">
                <a16:creationId xmlns:a16="http://schemas.microsoft.com/office/drawing/2014/main" id="{44164630-E90C-4340-BA22-3D40F8E7DF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0280" y="1473201"/>
            <a:ext cx="5564920" cy="431799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9" name="Content Placeholder 8">
            <a:extLst>
              <a:ext uri="{FF2B5EF4-FFF2-40B4-BE49-F238E27FC236}">
                <a16:creationId xmlns:a16="http://schemas.microsoft.com/office/drawing/2014/main" id="{28F9F082-B707-4DF6-9389-1D3C19A04643}"/>
              </a:ext>
            </a:extLst>
          </p:cNvPr>
          <p:cNvSpPr>
            <a:spLocks noGrp="1"/>
          </p:cNvSpPr>
          <p:nvPr>
            <p:ph idx="1"/>
          </p:nvPr>
        </p:nvSpPr>
        <p:spPr>
          <a:xfrm>
            <a:off x="7406640" y="1518919"/>
            <a:ext cx="4441823" cy="4317999"/>
          </a:xfrm>
        </p:spPr>
        <p:txBody>
          <a:bodyPr anchor="t">
            <a:normAutofit lnSpcReduction="10000"/>
          </a:bodyPr>
          <a:lstStyle/>
          <a:p>
            <a:r>
              <a:rPr lang="en-US" b="0" i="0" dirty="0">
                <a:solidFill>
                  <a:srgbClr val="000000"/>
                </a:solidFill>
                <a:effectLst/>
                <a:latin typeface="Helvetica Neue"/>
              </a:rPr>
              <a:t> </a:t>
            </a:r>
            <a:r>
              <a:rPr lang="en-US" b="0" i="0" dirty="0">
                <a:solidFill>
                  <a:srgbClr val="000000"/>
                </a:solidFill>
                <a:effectLst/>
                <a:latin typeface="Times New Roman" panose="02020603050405020304" pitchFamily="18" charset="0"/>
                <a:cs typeface="Times New Roman" panose="02020603050405020304" pitchFamily="18" charset="0"/>
              </a:rPr>
              <a:t>In Random Forest it randomly selects different rows or observations and specific variables or features to get a multiple Decision Tree and then averages the results.</a:t>
            </a:r>
          </a:p>
          <a:p>
            <a:r>
              <a:rPr lang="en-US" dirty="0">
                <a:latin typeface="Times New Roman" panose="02020603050405020304" pitchFamily="18" charset="0"/>
                <a:cs typeface="Times New Roman" panose="02020603050405020304" pitchFamily="18" charset="0"/>
              </a:rPr>
              <a:t>Accuracy was 96% highest among all the models</a:t>
            </a:r>
          </a:p>
          <a:p>
            <a:r>
              <a:rPr lang="en-US" dirty="0">
                <a:latin typeface="Times New Roman" panose="02020603050405020304" pitchFamily="18" charset="0"/>
                <a:cs typeface="Times New Roman" panose="02020603050405020304" pitchFamily="18" charset="0"/>
              </a:rPr>
              <a:t>Time taken for execution was around 10s, which is the least time taken among all the models </a:t>
            </a:r>
          </a:p>
        </p:txBody>
      </p:sp>
    </p:spTree>
    <p:extLst>
      <p:ext uri="{BB962C8B-B14F-4D97-AF65-F5344CB8AC3E}">
        <p14:creationId xmlns:p14="http://schemas.microsoft.com/office/powerpoint/2010/main" val="2474402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7C14B5E-D3FD-453F-86C9-020DEB9A2A28}"/>
              </a:ext>
            </a:extLst>
          </p:cNvPr>
          <p:cNvSpPr>
            <a:spLocks noGrp="1"/>
          </p:cNvSpPr>
          <p:nvPr>
            <p:ph type="title"/>
          </p:nvPr>
        </p:nvSpPr>
        <p:spPr>
          <a:xfrm>
            <a:off x="496112" y="685801"/>
            <a:ext cx="2743200" cy="5105400"/>
          </a:xfrm>
        </p:spPr>
        <p:txBody>
          <a:bodyPr>
            <a:normAutofit/>
          </a:bodyPr>
          <a:lstStyle/>
          <a:p>
            <a:pPr algn="l"/>
            <a:r>
              <a:rPr lang="en-US" sz="3200" b="1" dirty="0">
                <a:solidFill>
                  <a:srgbClr val="FFFFFF"/>
                </a:solidFill>
                <a:latin typeface="Times New Roman" panose="02020603050405020304" pitchFamily="18" charset="0"/>
                <a:cs typeface="Times New Roman" panose="02020603050405020304" pitchFamily="18" charset="0"/>
              </a:rPr>
              <a:t>Conclusion</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a:extLst>
              <a:ext uri="{FF2B5EF4-FFF2-40B4-BE49-F238E27FC236}">
                <a16:creationId xmlns:a16="http://schemas.microsoft.com/office/drawing/2014/main" id="{FC479352-EC31-40FE-802B-64CD4EEECA23}"/>
              </a:ext>
            </a:extLst>
          </p:cNvPr>
          <p:cNvSpPr>
            <a:spLocks noGrp="1"/>
          </p:cNvSpPr>
          <p:nvPr>
            <p:ph idx="1"/>
          </p:nvPr>
        </p:nvSpPr>
        <p:spPr>
          <a:xfrm>
            <a:off x="5117106" y="685801"/>
            <a:ext cx="6385918" cy="5814390"/>
          </a:xfrm>
        </p:spPr>
        <p:txBody>
          <a:bodyPr>
            <a:normAutofit lnSpcReduction="10000"/>
          </a:bodyPr>
          <a:lstStyle/>
          <a:p>
            <a:r>
              <a:rPr lang="en-US" sz="2000" dirty="0">
                <a:latin typeface="Times New Roman" panose="02020603050405020304" pitchFamily="18" charset="0"/>
                <a:cs typeface="Times New Roman" panose="02020603050405020304" pitchFamily="18" charset="0"/>
              </a:rPr>
              <a:t>Number of accidents and casualties occurred the most during Working hours from 10am to 4pm. </a:t>
            </a:r>
          </a:p>
          <a:p>
            <a:r>
              <a:rPr lang="en-US" sz="2000" dirty="0">
                <a:latin typeface="Times New Roman" panose="02020603050405020304" pitchFamily="18" charset="0"/>
                <a:cs typeface="Times New Roman" panose="02020603050405020304" pitchFamily="18" charset="0"/>
              </a:rPr>
              <a:t>Accidents were more in 2016 but was less in 2019 and 2020. On monthly bases accidents were high during October and November every year.</a:t>
            </a:r>
          </a:p>
          <a:p>
            <a:r>
              <a:rPr lang="en-US" sz="2000" dirty="0">
                <a:latin typeface="Times New Roman" panose="02020603050405020304" pitchFamily="18" charset="0"/>
                <a:cs typeface="Times New Roman" panose="02020603050405020304" pitchFamily="18" charset="0"/>
              </a:rPr>
              <a:t>Severity of accidents were more in Slight, whereas Fatal and Serious were constant and less among all the five years.</a:t>
            </a:r>
          </a:p>
          <a:p>
            <a:r>
              <a:rPr lang="en-US" sz="2000" dirty="0">
                <a:latin typeface="Times New Roman" panose="02020603050405020304" pitchFamily="18" charset="0"/>
                <a:cs typeface="Times New Roman" panose="02020603050405020304" pitchFamily="18" charset="0"/>
              </a:rPr>
              <a:t>Road and Weather conditions did not play important role in occurrence of accidents.</a:t>
            </a:r>
          </a:p>
          <a:p>
            <a:r>
              <a:rPr lang="en-US" sz="2000" dirty="0">
                <a:latin typeface="Times New Roman" panose="02020603050405020304" pitchFamily="18" charset="0"/>
                <a:cs typeface="Times New Roman" panose="02020603050405020304" pitchFamily="18" charset="0"/>
              </a:rPr>
              <a:t>Males were more prone to accidents and age group of 26 to 35 had highest number of accidents.</a:t>
            </a:r>
          </a:p>
          <a:p>
            <a:r>
              <a:rPr lang="en-US" sz="2000" dirty="0">
                <a:latin typeface="Times New Roman" panose="02020603050405020304" pitchFamily="18" charset="0"/>
                <a:cs typeface="Times New Roman" panose="02020603050405020304" pitchFamily="18" charset="0"/>
              </a:rPr>
              <a:t>Accuracy in Predicting the Severity of Accidents was highest by Random Forest Tree classifier with 96% and it has taken the least time for execution which was about 10s. Therefore, best prediction was given by Random Forest Classifier.</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1530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24DFAAE7-061D-4086-99EC-872CB3050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47FA58-4DDE-4C3A-9B19-B2DC8236C123}"/>
              </a:ext>
            </a:extLst>
          </p:cNvPr>
          <p:cNvSpPr>
            <a:spLocks noGrp="1"/>
          </p:cNvSpPr>
          <p:nvPr>
            <p:ph type="title"/>
          </p:nvPr>
        </p:nvSpPr>
        <p:spPr>
          <a:xfrm>
            <a:off x="3854451" y="685800"/>
            <a:ext cx="7648573" cy="1752599"/>
          </a:xfrm>
        </p:spPr>
        <p:txBody>
          <a:bodyPr>
            <a:normAutofit/>
          </a:bodyPr>
          <a:lstStyle/>
          <a:p>
            <a:r>
              <a:rPr lang="en-US" b="1" dirty="0">
                <a:latin typeface="Times New Roman" panose="02020603050405020304" pitchFamily="18" charset="0"/>
                <a:cs typeface="Times New Roman" panose="02020603050405020304" pitchFamily="18" charset="0"/>
              </a:rPr>
              <a:t>GitHub Link</a:t>
            </a:r>
          </a:p>
        </p:txBody>
      </p:sp>
      <p:sp>
        <p:nvSpPr>
          <p:cNvPr id="49" name="Rectangle 48">
            <a:extLst>
              <a:ext uri="{FF2B5EF4-FFF2-40B4-BE49-F238E27FC236}">
                <a16:creationId xmlns:a16="http://schemas.microsoft.com/office/drawing/2014/main" id="{E7570099-A243-48DD-9EAE-36F4AC095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51" name="Freeform 6">
            <a:extLst>
              <a:ext uri="{FF2B5EF4-FFF2-40B4-BE49-F238E27FC236}">
                <a16:creationId xmlns:a16="http://schemas.microsoft.com/office/drawing/2014/main" id="{45E4A74B-6514-424A-ADFA-C232FA6B90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5233" y="1"/>
            <a:ext cx="858884" cy="2780957"/>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53" name="Freeform 7">
            <a:extLst>
              <a:ext uri="{FF2B5EF4-FFF2-40B4-BE49-F238E27FC236}">
                <a16:creationId xmlns:a16="http://schemas.microsoft.com/office/drawing/2014/main" id="{F61C5C86-C785-4B92-9F2D-133B8B8C2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1424" y="1"/>
            <a:ext cx="835810" cy="2671495"/>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55" name="Freeform 12">
            <a:extLst>
              <a:ext uri="{FF2B5EF4-FFF2-40B4-BE49-F238E27FC236}">
                <a16:creationId xmlns:a16="http://schemas.microsoft.com/office/drawing/2014/main" id="{954D0BF9-002C-4D3A-A222-C166094A5D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1424" y="2585830"/>
            <a:ext cx="2175413" cy="4272171"/>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57" name="Freeform 13">
            <a:extLst>
              <a:ext uri="{FF2B5EF4-FFF2-40B4-BE49-F238E27FC236}">
                <a16:creationId xmlns:a16="http://schemas.microsoft.com/office/drawing/2014/main" id="{6080EB6E-D69F-43B1-91EC-75C303342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9078" y="2695292"/>
            <a:ext cx="2690743" cy="4162709"/>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59" name="Freeform: Shape 58">
            <a:extLst>
              <a:ext uri="{FF2B5EF4-FFF2-40B4-BE49-F238E27FC236}">
                <a16:creationId xmlns:a16="http://schemas.microsoft.com/office/drawing/2014/main" id="{21BA816A-EE68-4A96-BA05-73303B2F4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5233" y="2690532"/>
            <a:ext cx="2904320" cy="4167469"/>
          </a:xfrm>
          <a:custGeom>
            <a:avLst/>
            <a:gdLst>
              <a:gd name="connsiteX0" fmla="*/ 0 w 2904320"/>
              <a:gd name="connsiteY0" fmla="*/ 0 h 4167469"/>
              <a:gd name="connsiteX1" fmla="*/ 288431 w 2904320"/>
              <a:gd name="connsiteY1" fmla="*/ 90425 h 4167469"/>
              <a:gd name="connsiteX2" fmla="*/ 2904320 w 2904320"/>
              <a:gd name="connsiteY2" fmla="*/ 3220465 h 4167469"/>
              <a:gd name="connsiteX3" fmla="*/ 2904320 w 2904320"/>
              <a:gd name="connsiteY3" fmla="*/ 4167469 h 4167469"/>
              <a:gd name="connsiteX4" fmla="*/ 2694589 w 2904320"/>
              <a:gd name="connsiteY4" fmla="*/ 4167469 h 4167469"/>
              <a:gd name="connsiteX5" fmla="*/ 3846 w 2904320"/>
              <a:gd name="connsiteY5" fmla="*/ 4759 h 416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04320" h="4167469">
                <a:moveTo>
                  <a:pt x="0" y="0"/>
                </a:moveTo>
                <a:lnTo>
                  <a:pt x="288431" y="90425"/>
                </a:lnTo>
                <a:lnTo>
                  <a:pt x="2904320" y="3220465"/>
                </a:lnTo>
                <a:lnTo>
                  <a:pt x="2904320" y="4167469"/>
                </a:lnTo>
                <a:lnTo>
                  <a:pt x="2694589" y="4167469"/>
                </a:lnTo>
                <a:lnTo>
                  <a:pt x="3846" y="4759"/>
                </a:lnTo>
                <a:close/>
              </a:path>
            </a:pathLst>
          </a:custGeom>
          <a:solidFill>
            <a:schemeClr val="accent1">
              <a:lumMod val="75000"/>
            </a:schemeClr>
          </a:solidFill>
          <a:ln>
            <a:noFill/>
          </a:ln>
        </p:spPr>
      </p:sp>
      <p:sp>
        <p:nvSpPr>
          <p:cNvPr id="61" name="Freeform 15">
            <a:extLst>
              <a:ext uri="{FF2B5EF4-FFF2-40B4-BE49-F238E27FC236}">
                <a16:creationId xmlns:a16="http://schemas.microsoft.com/office/drawing/2014/main" id="{22A94CDB-5D63-4C75-9CB6-6C18CDF37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1424" y="2581071"/>
            <a:ext cx="2894568" cy="427693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sp>
        <p:nvSpPr>
          <p:cNvPr id="3" name="Content Placeholder 2">
            <a:extLst>
              <a:ext uri="{FF2B5EF4-FFF2-40B4-BE49-F238E27FC236}">
                <a16:creationId xmlns:a16="http://schemas.microsoft.com/office/drawing/2014/main" id="{76FCC15D-51D8-4393-8D97-56E92828DBA3}"/>
              </a:ext>
            </a:extLst>
          </p:cNvPr>
          <p:cNvSpPr>
            <a:spLocks noGrp="1"/>
          </p:cNvSpPr>
          <p:nvPr>
            <p:ph idx="1"/>
          </p:nvPr>
        </p:nvSpPr>
        <p:spPr>
          <a:xfrm>
            <a:off x="3854451" y="2666999"/>
            <a:ext cx="7648572" cy="3124201"/>
          </a:xfrm>
        </p:spPr>
        <p:txBody>
          <a:bodyPr anchor="t">
            <a:normAutofit/>
          </a:bodyPr>
          <a:lstStyle/>
          <a:p>
            <a:pPr marL="0" indent="0">
              <a:buNone/>
            </a:pPr>
            <a:r>
              <a:rPr lang="en-US" sz="2800" dirty="0">
                <a:latin typeface="Times New Roman" panose="02020603050405020304" pitchFamily="18" charset="0"/>
                <a:cs typeface="Times New Roman" panose="02020603050405020304" pitchFamily="18" charset="0"/>
                <a:hlinkClick r:id="rId3"/>
              </a:rPr>
              <a:t>https://github.com/Susmitha1594/Accidents-in-UK</a:t>
            </a:r>
            <a:endParaRPr lang="en-US" sz="2800" dirty="0">
              <a:latin typeface="Times New Roman" panose="02020603050405020304" pitchFamily="18" charset="0"/>
              <a:cs typeface="Times New Roman" panose="02020603050405020304" pitchFamily="18" charset="0"/>
            </a:endParaRPr>
          </a:p>
          <a:p>
            <a:pPr marL="0" indent="0">
              <a:buNone/>
            </a:pPr>
            <a:endParaRPr lang="en-US" sz="2000" dirty="0"/>
          </a:p>
        </p:txBody>
      </p:sp>
    </p:spTree>
    <p:extLst>
      <p:ext uri="{BB962C8B-B14F-4D97-AF65-F5344CB8AC3E}">
        <p14:creationId xmlns:p14="http://schemas.microsoft.com/office/powerpoint/2010/main" val="11533074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6" name="Group 6">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9"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1"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2"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3"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27" name="Rectangle 14">
            <a:extLst>
              <a:ext uri="{FF2B5EF4-FFF2-40B4-BE49-F238E27FC236}">
                <a16:creationId xmlns:a16="http://schemas.microsoft.com/office/drawing/2014/main" id="{E67A1FC6-22FB-4EA7-B90A-C9F18FBEF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16">
            <a:extLst>
              <a:ext uri="{FF2B5EF4-FFF2-40B4-BE49-F238E27FC236}">
                <a16:creationId xmlns:a16="http://schemas.microsoft.com/office/drawing/2014/main" id="{6246FDC4-DD97-431A-914A-9EB57A4A3C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912130" cy="6858000"/>
          </a:xfrm>
          <a:custGeom>
            <a:avLst/>
            <a:gdLst>
              <a:gd name="connsiteX0" fmla="*/ 1073044 w 7912130"/>
              <a:gd name="connsiteY0" fmla="*/ 3032931 h 6858000"/>
              <a:gd name="connsiteX1" fmla="*/ 1073044 w 7912130"/>
              <a:gd name="connsiteY1" fmla="*/ 3035810 h 6858000"/>
              <a:gd name="connsiteX2" fmla="*/ 1076802 w 7912130"/>
              <a:gd name="connsiteY2" fmla="*/ 3035810 h 6858000"/>
              <a:gd name="connsiteX3" fmla="*/ 1170738 w 7912130"/>
              <a:gd name="connsiteY3" fmla="*/ 1248347 h 6858000"/>
              <a:gd name="connsiteX4" fmla="*/ 1170738 w 7912130"/>
              <a:gd name="connsiteY4" fmla="*/ 1273486 h 6858000"/>
              <a:gd name="connsiteX5" fmla="*/ 1183895 w 7912130"/>
              <a:gd name="connsiteY5" fmla="*/ 1248347 h 6858000"/>
              <a:gd name="connsiteX6" fmla="*/ 0 w 7912130"/>
              <a:gd name="connsiteY6" fmla="*/ 0 h 6858000"/>
              <a:gd name="connsiteX7" fmla="*/ 2133906 w 7912130"/>
              <a:gd name="connsiteY7" fmla="*/ 0 h 6858000"/>
              <a:gd name="connsiteX8" fmla="*/ 2629909 w 7912130"/>
              <a:gd name="connsiteY8" fmla="*/ 0 h 6858000"/>
              <a:gd name="connsiteX9" fmla="*/ 1227479 w 7912130"/>
              <a:gd name="connsiteY9" fmla="*/ 2669551 h 6858000"/>
              <a:gd name="connsiteX10" fmla="*/ 1235349 w 7912130"/>
              <a:gd name="connsiteY10" fmla="*/ 2673350 h 6858000"/>
              <a:gd name="connsiteX11" fmla="*/ 1353755 w 7912130"/>
              <a:gd name="connsiteY11" fmla="*/ 2754312 h 6858000"/>
              <a:gd name="connsiteX12" fmla="*/ 7912130 w 7912130"/>
              <a:gd name="connsiteY12" fmla="*/ 6858000 h 6858000"/>
              <a:gd name="connsiteX13" fmla="*/ 6066970 w 7912130"/>
              <a:gd name="connsiteY13" fmla="*/ 6858000 h 6858000"/>
              <a:gd name="connsiteX14" fmla="*/ 6059889 w 7912130"/>
              <a:gd name="connsiteY14" fmla="*/ 6852577 h 6858000"/>
              <a:gd name="connsiteX15" fmla="*/ 6059889 w 7912130"/>
              <a:gd name="connsiteY15" fmla="*/ 6857999 h 6858000"/>
              <a:gd name="connsiteX16" fmla="*/ 1707025 w 7912130"/>
              <a:gd name="connsiteY16" fmla="*/ 6857999 h 6858000"/>
              <a:gd name="connsiteX17" fmla="*/ 1707025 w 7912130"/>
              <a:gd name="connsiteY17" fmla="*/ 6858000 h 6858000"/>
              <a:gd name="connsiteX18" fmla="*/ 1073044 w 7912130"/>
              <a:gd name="connsiteY18" fmla="*/ 6858000 h 6858000"/>
              <a:gd name="connsiteX19" fmla="*/ 536592 w 7912130"/>
              <a:gd name="connsiteY19" fmla="*/ 6858000 h 6858000"/>
              <a:gd name="connsiteX20" fmla="*/ 0 w 7912130"/>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912130" h="6858000">
                <a:moveTo>
                  <a:pt x="1073044" y="3032931"/>
                </a:moveTo>
                <a:lnTo>
                  <a:pt x="1073044" y="3035810"/>
                </a:lnTo>
                <a:lnTo>
                  <a:pt x="1076802" y="3035810"/>
                </a:lnTo>
                <a:close/>
                <a:moveTo>
                  <a:pt x="1170738" y="1248347"/>
                </a:moveTo>
                <a:lnTo>
                  <a:pt x="1170738" y="1273486"/>
                </a:lnTo>
                <a:lnTo>
                  <a:pt x="1183895" y="1248347"/>
                </a:lnTo>
                <a:close/>
                <a:moveTo>
                  <a:pt x="0" y="0"/>
                </a:moveTo>
                <a:lnTo>
                  <a:pt x="2133906" y="0"/>
                </a:lnTo>
                <a:lnTo>
                  <a:pt x="2629909" y="0"/>
                </a:lnTo>
                <a:lnTo>
                  <a:pt x="1227479" y="2669551"/>
                </a:lnTo>
                <a:lnTo>
                  <a:pt x="1235349" y="2673350"/>
                </a:lnTo>
                <a:lnTo>
                  <a:pt x="1353755" y="2754312"/>
                </a:lnTo>
                <a:lnTo>
                  <a:pt x="7912130" y="6858000"/>
                </a:lnTo>
                <a:lnTo>
                  <a:pt x="6066970" y="6858000"/>
                </a:lnTo>
                <a:lnTo>
                  <a:pt x="6059889" y="6852577"/>
                </a:lnTo>
                <a:lnTo>
                  <a:pt x="6059889" y="6857999"/>
                </a:lnTo>
                <a:lnTo>
                  <a:pt x="1707025" y="6857999"/>
                </a:lnTo>
                <a:lnTo>
                  <a:pt x="1707025" y="6858000"/>
                </a:lnTo>
                <a:lnTo>
                  <a:pt x="1073044" y="6858000"/>
                </a:lnTo>
                <a:lnTo>
                  <a:pt x="536592" y="6858000"/>
                </a:lnTo>
                <a:lnTo>
                  <a:pt x="0" y="685800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CD4E68A2-74B0-42F5-BB75-2E1A7C2018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35917" cy="6858000"/>
          </a:xfrm>
          <a:custGeom>
            <a:avLst/>
            <a:gdLst>
              <a:gd name="connsiteX0" fmla="*/ 696831 w 7535917"/>
              <a:gd name="connsiteY0" fmla="*/ 3032931 h 6858000"/>
              <a:gd name="connsiteX1" fmla="*/ 696831 w 7535917"/>
              <a:gd name="connsiteY1" fmla="*/ 3035810 h 6858000"/>
              <a:gd name="connsiteX2" fmla="*/ 700589 w 7535917"/>
              <a:gd name="connsiteY2" fmla="*/ 3035810 h 6858000"/>
              <a:gd name="connsiteX3" fmla="*/ 794525 w 7535917"/>
              <a:gd name="connsiteY3" fmla="*/ 1248347 h 6858000"/>
              <a:gd name="connsiteX4" fmla="*/ 794525 w 7535917"/>
              <a:gd name="connsiteY4" fmla="*/ 1273486 h 6858000"/>
              <a:gd name="connsiteX5" fmla="*/ 807682 w 7535917"/>
              <a:gd name="connsiteY5" fmla="*/ 1248347 h 6858000"/>
              <a:gd name="connsiteX6" fmla="*/ 0 w 7535917"/>
              <a:gd name="connsiteY6" fmla="*/ 0 h 6858000"/>
              <a:gd name="connsiteX7" fmla="*/ 1757693 w 7535917"/>
              <a:gd name="connsiteY7" fmla="*/ 0 h 6858000"/>
              <a:gd name="connsiteX8" fmla="*/ 2253696 w 7535917"/>
              <a:gd name="connsiteY8" fmla="*/ 0 h 6858000"/>
              <a:gd name="connsiteX9" fmla="*/ 851266 w 7535917"/>
              <a:gd name="connsiteY9" fmla="*/ 2669551 h 6858000"/>
              <a:gd name="connsiteX10" fmla="*/ 859136 w 7535917"/>
              <a:gd name="connsiteY10" fmla="*/ 2673350 h 6858000"/>
              <a:gd name="connsiteX11" fmla="*/ 977542 w 7535917"/>
              <a:gd name="connsiteY11" fmla="*/ 2754312 h 6858000"/>
              <a:gd name="connsiteX12" fmla="*/ 7535917 w 7535917"/>
              <a:gd name="connsiteY12" fmla="*/ 6858000 h 6858000"/>
              <a:gd name="connsiteX13" fmla="*/ 5690757 w 7535917"/>
              <a:gd name="connsiteY13" fmla="*/ 6858000 h 6858000"/>
              <a:gd name="connsiteX14" fmla="*/ 5683676 w 7535917"/>
              <a:gd name="connsiteY14" fmla="*/ 6852577 h 6858000"/>
              <a:gd name="connsiteX15" fmla="*/ 5683676 w 7535917"/>
              <a:gd name="connsiteY15" fmla="*/ 6857999 h 6858000"/>
              <a:gd name="connsiteX16" fmla="*/ 1330812 w 7535917"/>
              <a:gd name="connsiteY16" fmla="*/ 6857999 h 6858000"/>
              <a:gd name="connsiteX17" fmla="*/ 1330812 w 7535917"/>
              <a:gd name="connsiteY17" fmla="*/ 6858000 h 6858000"/>
              <a:gd name="connsiteX18" fmla="*/ 696831 w 7535917"/>
              <a:gd name="connsiteY18" fmla="*/ 6858000 h 6858000"/>
              <a:gd name="connsiteX19" fmla="*/ 160379 w 7535917"/>
              <a:gd name="connsiteY19" fmla="*/ 6858000 h 6858000"/>
              <a:gd name="connsiteX20" fmla="*/ 0 w 7535917"/>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35917" h="6858000">
                <a:moveTo>
                  <a:pt x="696831" y="3032931"/>
                </a:moveTo>
                <a:lnTo>
                  <a:pt x="696831" y="3035810"/>
                </a:lnTo>
                <a:lnTo>
                  <a:pt x="700589" y="3035810"/>
                </a:lnTo>
                <a:close/>
                <a:moveTo>
                  <a:pt x="794525" y="1248347"/>
                </a:moveTo>
                <a:lnTo>
                  <a:pt x="794525" y="1273486"/>
                </a:lnTo>
                <a:lnTo>
                  <a:pt x="807682" y="1248347"/>
                </a:lnTo>
                <a:close/>
                <a:moveTo>
                  <a:pt x="0" y="0"/>
                </a:moveTo>
                <a:lnTo>
                  <a:pt x="1757693" y="0"/>
                </a:lnTo>
                <a:lnTo>
                  <a:pt x="2253696" y="0"/>
                </a:lnTo>
                <a:lnTo>
                  <a:pt x="851266" y="2669551"/>
                </a:lnTo>
                <a:lnTo>
                  <a:pt x="859136" y="2673350"/>
                </a:lnTo>
                <a:lnTo>
                  <a:pt x="977542" y="2754312"/>
                </a:lnTo>
                <a:lnTo>
                  <a:pt x="7535917" y="6858000"/>
                </a:lnTo>
                <a:lnTo>
                  <a:pt x="5690757" y="6858000"/>
                </a:lnTo>
                <a:lnTo>
                  <a:pt x="5683676" y="6852577"/>
                </a:lnTo>
                <a:lnTo>
                  <a:pt x="5683676" y="6857999"/>
                </a:lnTo>
                <a:lnTo>
                  <a:pt x="1330812" y="6857999"/>
                </a:lnTo>
                <a:lnTo>
                  <a:pt x="1330812" y="6858000"/>
                </a:lnTo>
                <a:lnTo>
                  <a:pt x="696831" y="6858000"/>
                </a:lnTo>
                <a:lnTo>
                  <a:pt x="1603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DF24AF8-CE7B-4A89-BEFC-A9D3E3A79666}"/>
              </a:ext>
            </a:extLst>
          </p:cNvPr>
          <p:cNvSpPr>
            <a:spLocks noGrp="1"/>
          </p:cNvSpPr>
          <p:nvPr>
            <p:ph type="title"/>
          </p:nvPr>
        </p:nvSpPr>
        <p:spPr>
          <a:xfrm>
            <a:off x="3786186" y="1035812"/>
            <a:ext cx="8426751" cy="3084576"/>
          </a:xfrm>
        </p:spPr>
        <p:txBody>
          <a:bodyPr vert="horz" lIns="91440" tIns="45720" rIns="91440" bIns="45720" rtlCol="0" anchor="ctr">
            <a:normAutofit/>
          </a:bodyPr>
          <a:lstStyle/>
          <a:p>
            <a:pPr algn="l"/>
            <a:r>
              <a:rPr lang="en-US" sz="6000" dirty="0"/>
              <a:t>Thank you!!!</a:t>
            </a:r>
          </a:p>
        </p:txBody>
      </p:sp>
    </p:spTree>
    <p:extLst>
      <p:ext uri="{BB962C8B-B14F-4D97-AF65-F5344CB8AC3E}">
        <p14:creationId xmlns:p14="http://schemas.microsoft.com/office/powerpoint/2010/main" val="11338692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24BA69F-1BCA-4428-96A0-01372439DD0F}"/>
              </a:ext>
            </a:extLst>
          </p:cNvPr>
          <p:cNvSpPr>
            <a:spLocks noGrp="1"/>
          </p:cNvSpPr>
          <p:nvPr>
            <p:ph type="title"/>
          </p:nvPr>
        </p:nvSpPr>
        <p:spPr>
          <a:xfrm>
            <a:off x="496112" y="685801"/>
            <a:ext cx="2743200" cy="5105400"/>
          </a:xfrm>
        </p:spPr>
        <p:txBody>
          <a:bodyPr>
            <a:normAutofit/>
          </a:bodyPr>
          <a:lstStyle/>
          <a:p>
            <a:pPr algn="l"/>
            <a:r>
              <a:rPr lang="en-US" sz="3200" dirty="0">
                <a:solidFill>
                  <a:srgbClr val="FFFFFF"/>
                </a:solidFill>
                <a:latin typeface="Times New Roman" panose="02020603050405020304" pitchFamily="18" charset="0"/>
                <a:cs typeface="Times New Roman" panose="02020603050405020304" pitchFamily="18" charset="0"/>
              </a:rPr>
              <a:t>Overview</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a:extLst>
              <a:ext uri="{FF2B5EF4-FFF2-40B4-BE49-F238E27FC236}">
                <a16:creationId xmlns:a16="http://schemas.microsoft.com/office/drawing/2014/main" id="{3BFD3D45-793F-4DC1-8F60-F61A4F77EF26}"/>
              </a:ext>
            </a:extLst>
          </p:cNvPr>
          <p:cNvSpPr>
            <a:spLocks noGrp="1"/>
          </p:cNvSpPr>
          <p:nvPr>
            <p:ph idx="1"/>
          </p:nvPr>
        </p:nvSpPr>
        <p:spPr>
          <a:xfrm>
            <a:off x="4659794" y="1528762"/>
            <a:ext cx="6994152" cy="5105400"/>
          </a:xfrm>
        </p:spPr>
        <p:txBody>
          <a:bodyPr>
            <a:normAutofit lnSpcReduction="10000"/>
          </a:bodyPr>
          <a:lstStyle/>
          <a:p>
            <a:r>
              <a:rPr lang="en-US" dirty="0">
                <a:solidFill>
                  <a:srgbClr val="000000"/>
                </a:solidFill>
                <a:effectLst/>
                <a:latin typeface="Times New Roman" panose="02020603050405020304" pitchFamily="18" charset="0"/>
                <a:ea typeface="Calibri" panose="020F0502020204030204" pitchFamily="34" charset="0"/>
              </a:rPr>
              <a:t>Road accidents have been a major concern for all the countries around the world. This will result in death and injuries of many people.</a:t>
            </a:r>
          </a:p>
          <a:p>
            <a:r>
              <a:rPr lang="en-US" dirty="0">
                <a:solidFill>
                  <a:srgbClr val="000000"/>
                </a:solidFill>
                <a:effectLst/>
                <a:latin typeface="Times New Roman" panose="02020603050405020304" pitchFamily="18" charset="0"/>
                <a:ea typeface="Calibri" panose="020F0502020204030204" pitchFamily="34" charset="0"/>
              </a:rPr>
              <a:t>Using data science techniques could be helpful in identifying the major reasons for occurrence of accidents and help in resolving the problems.</a:t>
            </a:r>
          </a:p>
          <a:p>
            <a:r>
              <a:rPr lang="en-US" dirty="0">
                <a:solidFill>
                  <a:srgbClr val="000000"/>
                </a:solidFill>
                <a:latin typeface="Times New Roman" panose="02020603050405020304" pitchFamily="18" charset="0"/>
                <a:cs typeface="Times New Roman" panose="02020603050405020304" pitchFamily="18" charset="0"/>
              </a:rPr>
              <a:t>A</a:t>
            </a:r>
            <a:r>
              <a:rPr lang="en-US" b="0" i="0" dirty="0">
                <a:solidFill>
                  <a:srgbClr val="000000"/>
                </a:solidFill>
                <a:effectLst/>
                <a:latin typeface="Times New Roman" panose="02020603050405020304" pitchFamily="18" charset="0"/>
                <a:cs typeface="Times New Roman" panose="02020603050405020304" pitchFamily="18" charset="0"/>
              </a:rPr>
              <a:t>nalyze the data, plot various Data Visualization graphs and implement different Machine Learning algorithms and finally evaluate the model that gives better accuracy in predicting the accidents severity which will help the police department to identify the reasons for accidents to take place and take necessary actions to provide safety of the people.</a:t>
            </a:r>
            <a:endParaRPr lang="en-US" dirty="0">
              <a:latin typeface="Times New Roman" panose="02020603050405020304" pitchFamily="18" charset="0"/>
              <a:cs typeface="Times New Roman" panose="02020603050405020304" pitchFamily="18" charset="0"/>
            </a:endParaRPr>
          </a:p>
          <a:p>
            <a:pPr marL="0" indent="0">
              <a:buNone/>
            </a:pPr>
            <a:endParaRPr lang="en-US" sz="1800" dirty="0">
              <a:solidFill>
                <a:srgbClr val="000000"/>
              </a:solidFill>
              <a:effectLst/>
              <a:latin typeface="Times New Roman" panose="02020603050405020304" pitchFamily="18" charset="0"/>
              <a:ea typeface="Calibri" panose="020F0502020204030204" pitchFamily="34" charset="0"/>
            </a:endParaRPr>
          </a:p>
          <a:p>
            <a:pPr marL="0" indent="0">
              <a:buNone/>
            </a:pPr>
            <a:endParaRPr lang="en-US" sz="1800" dirty="0">
              <a:solidFill>
                <a:srgbClr val="000000"/>
              </a:solidFill>
              <a:effectLst/>
              <a:latin typeface="Times New Roman" panose="02020603050405020304" pitchFamily="18" charset="0"/>
              <a:ea typeface="Calibri" panose="020F0502020204030204" pitchFamily="34"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5578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9060C-1E90-46A6-8DE1-CFEA8DE74019}"/>
              </a:ext>
            </a:extLst>
          </p:cNvPr>
          <p:cNvSpPr>
            <a:spLocks noGrp="1"/>
          </p:cNvSpPr>
          <p:nvPr>
            <p:ph type="title"/>
          </p:nvPr>
        </p:nvSpPr>
        <p:spPr>
          <a:xfrm>
            <a:off x="1484310" y="0"/>
            <a:ext cx="10018713" cy="1752599"/>
          </a:xfrm>
        </p:spPr>
        <p:txBody>
          <a:bodyPr/>
          <a:lstStyle/>
          <a:p>
            <a:r>
              <a:rPr lang="en-US" dirty="0">
                <a:latin typeface="Algerian" panose="04020705040A02060702" pitchFamily="82" charset="0"/>
              </a:rPr>
              <a:t>Steps performed for analysis</a:t>
            </a:r>
          </a:p>
        </p:txBody>
      </p:sp>
      <p:sp>
        <p:nvSpPr>
          <p:cNvPr id="3" name="Content Placeholder 2">
            <a:extLst>
              <a:ext uri="{FF2B5EF4-FFF2-40B4-BE49-F238E27FC236}">
                <a16:creationId xmlns:a16="http://schemas.microsoft.com/office/drawing/2014/main" id="{33B1F054-3CC4-4B7B-A37E-50EFBCABDA94}"/>
              </a:ext>
            </a:extLst>
          </p:cNvPr>
          <p:cNvSpPr>
            <a:spLocks noGrp="1"/>
          </p:cNvSpPr>
          <p:nvPr>
            <p:ph idx="1"/>
          </p:nvPr>
        </p:nvSpPr>
        <p:spPr>
          <a:xfrm>
            <a:off x="1484310" y="1480931"/>
            <a:ext cx="10018713" cy="4310270"/>
          </a:xfrm>
        </p:spPr>
        <p:txBody>
          <a:bodyPr>
            <a:norm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Collection from source</a:t>
            </a:r>
            <a:endParaRPr lang="en-US"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Pre-processing</a:t>
            </a:r>
            <a:endParaRPr lang="en-US"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Visualization</a:t>
            </a:r>
            <a:endParaRPr lang="en-US"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Modeling</a:t>
            </a:r>
            <a:endParaRPr lang="en-US"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Evaluation of the results</a:t>
            </a:r>
            <a:endParaRPr lang="en-US"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735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8FB7D-24B2-4935-A907-7DE1401E3356}"/>
              </a:ext>
            </a:extLst>
          </p:cNvPr>
          <p:cNvSpPr>
            <a:spLocks noGrp="1"/>
          </p:cNvSpPr>
          <p:nvPr>
            <p:ph type="title"/>
          </p:nvPr>
        </p:nvSpPr>
        <p:spPr>
          <a:xfrm>
            <a:off x="1285528" y="-109330"/>
            <a:ext cx="10018713" cy="1752599"/>
          </a:xfrm>
        </p:spPr>
        <p:txBody>
          <a:bodyPr/>
          <a:lstStyle/>
          <a:p>
            <a:r>
              <a:rPr lang="en-US" dirty="0">
                <a:latin typeface="Algerian" panose="04020705040A02060702" pitchFamily="82" charset="0"/>
              </a:rPr>
              <a:t>Data Source</a:t>
            </a:r>
          </a:p>
        </p:txBody>
      </p:sp>
      <p:sp>
        <p:nvSpPr>
          <p:cNvPr id="3" name="Content Placeholder 2">
            <a:extLst>
              <a:ext uri="{FF2B5EF4-FFF2-40B4-BE49-F238E27FC236}">
                <a16:creationId xmlns:a16="http://schemas.microsoft.com/office/drawing/2014/main" id="{1BE0D766-184F-441B-B721-1A051554D698}"/>
              </a:ext>
            </a:extLst>
          </p:cNvPr>
          <p:cNvSpPr>
            <a:spLocks noGrp="1"/>
          </p:cNvSpPr>
          <p:nvPr>
            <p:ph idx="1"/>
          </p:nvPr>
        </p:nvSpPr>
        <p:spPr>
          <a:xfrm>
            <a:off x="1792423" y="1292087"/>
            <a:ext cx="10018713" cy="4581939"/>
          </a:xfrm>
        </p:spPr>
        <p:txBody>
          <a:bodyPr>
            <a:noAutofit/>
          </a:bodyPr>
          <a:lstStyle/>
          <a:p>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was collected from government website of UK </a:t>
            </a:r>
          </a:p>
          <a:p>
            <a:pPr marL="0" indent="0">
              <a:buNone/>
            </a:pPr>
            <a:r>
              <a:rPr lang="en-US" sz="2000" dirty="0">
                <a:latin typeface="Times New Roman" panose="02020603050405020304" pitchFamily="18" charset="0"/>
                <a:cs typeface="Times New Roman" panose="02020603050405020304" pitchFamily="18" charset="0"/>
                <a:hlinkClick r:id="rId2"/>
              </a:rPr>
              <a:t>https://data.gov.uk/dataset/cb7ae6f0-4be6-4935-9277-47e5ce24a11f/road-safety-data</a:t>
            </a:r>
            <a:endParaRPr lang="en-US" sz="2000" dirty="0">
              <a:solidFill>
                <a:srgbClr val="000000"/>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U</a:t>
            </a:r>
            <a:r>
              <a:rPr lang="en-US" sz="2000" b="0" i="0" dirty="0">
                <a:solidFill>
                  <a:srgbClr val="000000"/>
                </a:solidFill>
                <a:effectLst/>
                <a:latin typeface="Times New Roman" panose="02020603050405020304" pitchFamily="18" charset="0"/>
                <a:cs typeface="Times New Roman" panose="02020603050405020304" pitchFamily="18" charset="0"/>
              </a:rPr>
              <a:t>sed the data from 2016-2020 CSV files.</a:t>
            </a:r>
          </a:p>
          <a:p>
            <a:pPr algn="l">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U</a:t>
            </a:r>
            <a:r>
              <a:rPr lang="en-US" sz="2000" b="0" i="0" dirty="0">
                <a:solidFill>
                  <a:srgbClr val="000000"/>
                </a:solidFill>
                <a:effectLst/>
                <a:latin typeface="Times New Roman" panose="02020603050405020304" pitchFamily="18" charset="0"/>
                <a:cs typeface="Times New Roman" panose="02020603050405020304" pitchFamily="18" charset="0"/>
              </a:rPr>
              <a:t>sed three CSV files that was published on 14th October 2021:</a:t>
            </a:r>
          </a:p>
          <a:p>
            <a:pPr marL="742950" lvl="1" indent="-285750"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Road Safety - Accidents last 5 years</a:t>
            </a:r>
          </a:p>
          <a:p>
            <a:pPr marL="742950" lvl="1" indent="-285750"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Road Safety - Vehicles last 5 years</a:t>
            </a:r>
          </a:p>
          <a:p>
            <a:pPr marL="742950" lvl="1" indent="-285750"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Road Safety - Casualties last 5 years</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'Road Safety Open Dataset Data Guide.xlsx’ is a supporting guide file which has details on Codes and Formats present in the csv files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1392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12"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16"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7"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8"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9"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0"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1"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7243929F-D2E5-4A93-AA07-45E5359B0003}"/>
              </a:ext>
            </a:extLst>
          </p:cNvPr>
          <p:cNvSpPr>
            <a:spLocks noGrp="1"/>
          </p:cNvSpPr>
          <p:nvPr>
            <p:ph type="title"/>
          </p:nvPr>
        </p:nvSpPr>
        <p:spPr>
          <a:xfrm>
            <a:off x="3962399" y="685800"/>
            <a:ext cx="7345891" cy="1413933"/>
          </a:xfrm>
        </p:spPr>
        <p:txBody>
          <a:bodyPr>
            <a:normAutofit/>
          </a:bodyPr>
          <a:lstStyle/>
          <a:p>
            <a:r>
              <a:rPr lang="en-US" dirty="0">
                <a:latin typeface="Algerian" panose="04020705040A02060702" pitchFamily="82" charset="0"/>
                <a:cs typeface="Times New Roman" panose="02020603050405020304" pitchFamily="18" charset="0"/>
              </a:rPr>
              <a:t>Data Pre-Processing</a:t>
            </a:r>
          </a:p>
        </p:txBody>
      </p:sp>
      <p:pic>
        <p:nvPicPr>
          <p:cNvPr id="5" name="Picture 4" descr="Programming data on computer monitor">
            <a:extLst>
              <a:ext uri="{FF2B5EF4-FFF2-40B4-BE49-F238E27FC236}">
                <a16:creationId xmlns:a16="http://schemas.microsoft.com/office/drawing/2014/main" id="{9A71DD84-D649-4096-8495-999B52C0F705}"/>
              </a:ext>
            </a:extLst>
          </p:cNvPr>
          <p:cNvPicPr>
            <a:picLocks noChangeAspect="1"/>
          </p:cNvPicPr>
          <p:nvPr/>
        </p:nvPicPr>
        <p:blipFill rotWithShape="1">
          <a:blip r:embed="rId3"/>
          <a:srcRect l="38138" r="28193" b="-1"/>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Content Placeholder 2">
            <a:extLst>
              <a:ext uri="{FF2B5EF4-FFF2-40B4-BE49-F238E27FC236}">
                <a16:creationId xmlns:a16="http://schemas.microsoft.com/office/drawing/2014/main" id="{481FFCB2-7A47-422C-80F1-0739CA8AABD7}"/>
              </a:ext>
            </a:extLst>
          </p:cNvPr>
          <p:cNvSpPr>
            <a:spLocks noGrp="1"/>
          </p:cNvSpPr>
          <p:nvPr>
            <p:ph idx="1"/>
          </p:nvPr>
        </p:nvSpPr>
        <p:spPr>
          <a:xfrm>
            <a:off x="3843867" y="2048933"/>
            <a:ext cx="7659156" cy="3742267"/>
          </a:xfrm>
        </p:spPr>
        <p:txBody>
          <a:bodyPr>
            <a:normAutofit/>
          </a:bodyPr>
          <a:lstStyle/>
          <a:p>
            <a:pPr>
              <a:lnSpc>
                <a:spcPct val="90000"/>
              </a:lnSpc>
            </a:pPr>
            <a:r>
              <a:rPr lang="en-US" dirty="0">
                <a:latin typeface="Times New Roman" panose="02020603050405020304" pitchFamily="18" charset="0"/>
                <a:cs typeface="Times New Roman" panose="02020603050405020304" pitchFamily="18" charset="0"/>
              </a:rPr>
              <a:t>Merged all the three CSV files into single data frame using a common column</a:t>
            </a:r>
          </a:p>
          <a:p>
            <a:pPr>
              <a:lnSpc>
                <a:spcPct val="90000"/>
              </a:lnSpc>
            </a:pPr>
            <a:r>
              <a:rPr lang="en-US" dirty="0">
                <a:latin typeface="Times New Roman" panose="02020603050405020304" pitchFamily="18" charset="0"/>
                <a:cs typeface="Times New Roman" panose="02020603050405020304" pitchFamily="18" charset="0"/>
              </a:rPr>
              <a:t>After merging the dataframe has 1229471 rows and 79 columns</a:t>
            </a:r>
          </a:p>
          <a:p>
            <a:pPr>
              <a:lnSpc>
                <a:spcPct val="90000"/>
              </a:lnSpc>
            </a:pPr>
            <a:r>
              <a:rPr lang="en-US" dirty="0">
                <a:latin typeface="Times New Roman" panose="02020603050405020304" pitchFamily="18" charset="0"/>
                <a:cs typeface="Times New Roman" panose="02020603050405020304" pitchFamily="18" charset="0"/>
              </a:rPr>
              <a:t>Removed Null values</a:t>
            </a:r>
          </a:p>
          <a:p>
            <a:pPr>
              <a:lnSpc>
                <a:spcPct val="90000"/>
              </a:lnSpc>
            </a:pPr>
            <a:r>
              <a:rPr lang="en-US" dirty="0">
                <a:latin typeface="Times New Roman" panose="02020603050405020304" pitchFamily="18" charset="0"/>
                <a:cs typeface="Times New Roman" panose="02020603050405020304" pitchFamily="18" charset="0"/>
              </a:rPr>
              <a:t>Changed few datatypes</a:t>
            </a:r>
          </a:p>
          <a:p>
            <a:pPr>
              <a:lnSpc>
                <a:spcPct val="90000"/>
              </a:lnSpc>
            </a:pPr>
            <a:r>
              <a:rPr lang="en-US" dirty="0">
                <a:latin typeface="Times New Roman" panose="02020603050405020304" pitchFamily="18" charset="0"/>
                <a:cs typeface="Times New Roman" panose="02020603050405020304" pitchFamily="18" charset="0"/>
              </a:rPr>
              <a:t>Changed few numeric values to categorical values</a:t>
            </a:r>
          </a:p>
          <a:p>
            <a:pPr>
              <a:lnSpc>
                <a:spcPct val="90000"/>
              </a:lnSpc>
            </a:pPr>
            <a:r>
              <a:rPr lang="en-US" dirty="0">
                <a:latin typeface="Times New Roman" panose="02020603050405020304" pitchFamily="18" charset="0"/>
                <a:cs typeface="Times New Roman" panose="02020603050405020304" pitchFamily="18" charset="0"/>
              </a:rPr>
              <a:t>Removed few unnecessary columns</a:t>
            </a:r>
          </a:p>
        </p:txBody>
      </p:sp>
    </p:spTree>
    <p:extLst>
      <p:ext uri="{BB962C8B-B14F-4D97-AF65-F5344CB8AC3E}">
        <p14:creationId xmlns:p14="http://schemas.microsoft.com/office/powerpoint/2010/main" val="3812335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1"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2"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3"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5"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pic>
        <p:nvPicPr>
          <p:cNvPr id="4" name="Picture 3" descr="A picture containing logo&#10;&#10;Description automatically generated">
            <a:extLst>
              <a:ext uri="{FF2B5EF4-FFF2-40B4-BE49-F238E27FC236}">
                <a16:creationId xmlns:a16="http://schemas.microsoft.com/office/drawing/2014/main" id="{566BC95B-DC3C-4164-AB04-750B11563BB5}"/>
              </a:ext>
            </a:extLst>
          </p:cNvPr>
          <p:cNvPicPr>
            <a:picLocks noChangeAspect="1"/>
          </p:cNvPicPr>
          <p:nvPr/>
        </p:nvPicPr>
        <p:blipFill rotWithShape="1">
          <a:blip r:embed="rId3">
            <a:duotone>
              <a:schemeClr val="bg2">
                <a:shade val="45000"/>
                <a:satMod val="135000"/>
              </a:schemeClr>
              <a:prstClr val="white"/>
            </a:duotone>
            <a:alphaModFix amt="35000"/>
            <a:extLst>
              <a:ext uri="{28A0092B-C50C-407E-A947-70E740481C1C}">
                <a14:useLocalDpi xmlns:a14="http://schemas.microsoft.com/office/drawing/2010/main" val="0"/>
              </a:ext>
            </a:extLst>
          </a:blip>
          <a:srcRect l="23068" r="35598"/>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503816F2-40D5-4C23-AF57-063E392361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8" name="Freeform 6">
              <a:extLst>
                <a:ext uri="{FF2B5EF4-FFF2-40B4-BE49-F238E27FC236}">
                  <a16:creationId xmlns:a16="http://schemas.microsoft.com/office/drawing/2014/main" id="{DBF222D0-66E9-48F8-B249-75AF858DF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9" name="Freeform 7">
              <a:extLst>
                <a:ext uri="{FF2B5EF4-FFF2-40B4-BE49-F238E27FC236}">
                  <a16:creationId xmlns:a16="http://schemas.microsoft.com/office/drawing/2014/main" id="{5312FABD-B1AF-4E20-A8BF-0A6F0C42C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0" name="Freeform 9">
              <a:extLst>
                <a:ext uri="{FF2B5EF4-FFF2-40B4-BE49-F238E27FC236}">
                  <a16:creationId xmlns:a16="http://schemas.microsoft.com/office/drawing/2014/main" id="{E6E2E6E5-F3C0-4B1A-8CEF-1F057A280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1" name="Freeform 10">
              <a:extLst>
                <a:ext uri="{FF2B5EF4-FFF2-40B4-BE49-F238E27FC236}">
                  <a16:creationId xmlns:a16="http://schemas.microsoft.com/office/drawing/2014/main" id="{850A45DB-9259-4551-88A8-0D3D3E4FD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2" name="Freeform 11">
              <a:extLst>
                <a:ext uri="{FF2B5EF4-FFF2-40B4-BE49-F238E27FC236}">
                  <a16:creationId xmlns:a16="http://schemas.microsoft.com/office/drawing/2014/main" id="{615A3848-AC67-4C67-A516-2823179F0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3" name="Freeform 12">
              <a:extLst>
                <a:ext uri="{FF2B5EF4-FFF2-40B4-BE49-F238E27FC236}">
                  <a16:creationId xmlns:a16="http://schemas.microsoft.com/office/drawing/2014/main" id="{13BA5F40-CE6A-44DD-BBCE-EA36A12F3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1F3D438F-5195-4F79-9B96-178B32A6B227}"/>
              </a:ext>
            </a:extLst>
          </p:cNvPr>
          <p:cNvSpPr>
            <a:spLocks noGrp="1"/>
          </p:cNvSpPr>
          <p:nvPr>
            <p:ph type="title"/>
          </p:nvPr>
        </p:nvSpPr>
        <p:spPr>
          <a:xfrm>
            <a:off x="2047875" y="812801"/>
            <a:ext cx="9392064" cy="2616199"/>
          </a:xfrm>
        </p:spPr>
        <p:txBody>
          <a:bodyPr vert="horz" lIns="91440" tIns="45720" rIns="91440" bIns="45720" rtlCol="0" anchor="b">
            <a:normAutofit/>
          </a:bodyPr>
          <a:lstStyle/>
          <a:p>
            <a:pPr algn="r"/>
            <a:r>
              <a:rPr lang="en-US" sz="6000" dirty="0">
                <a:solidFill>
                  <a:srgbClr val="002060"/>
                </a:solidFill>
                <a:latin typeface="Algerian" panose="04020705040A02060702" pitchFamily="82" charset="0"/>
              </a:rPr>
              <a:t>Data</a:t>
            </a:r>
            <a:r>
              <a:rPr lang="en-US" sz="6000" dirty="0">
                <a:solidFill>
                  <a:schemeClr val="accent1">
                    <a:lumMod val="50000"/>
                  </a:schemeClr>
                </a:solidFill>
                <a:latin typeface="Algerian" panose="04020705040A02060702" pitchFamily="82" charset="0"/>
              </a:rPr>
              <a:t> </a:t>
            </a:r>
            <a:r>
              <a:rPr lang="en-US" sz="6000" dirty="0">
                <a:solidFill>
                  <a:srgbClr val="002060"/>
                </a:solidFill>
                <a:latin typeface="Algerian" panose="04020705040A02060702" pitchFamily="82" charset="0"/>
              </a:rPr>
              <a:t>Visualization</a:t>
            </a:r>
          </a:p>
        </p:txBody>
      </p:sp>
    </p:spTree>
    <p:extLst>
      <p:ext uri="{BB962C8B-B14F-4D97-AF65-F5344CB8AC3E}">
        <p14:creationId xmlns:p14="http://schemas.microsoft.com/office/powerpoint/2010/main" val="1927576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C99A8-43A0-4CBA-8FCF-7F75EAE331D1}"/>
              </a:ext>
            </a:extLst>
          </p:cNvPr>
          <p:cNvSpPr>
            <a:spLocks noGrp="1"/>
          </p:cNvSpPr>
          <p:nvPr>
            <p:ph type="title"/>
          </p:nvPr>
        </p:nvSpPr>
        <p:spPr>
          <a:xfrm>
            <a:off x="1484311" y="685800"/>
            <a:ext cx="10018713" cy="1752599"/>
          </a:xfrm>
        </p:spPr>
        <p:txBody>
          <a:bodyPr>
            <a:normAutofit/>
          </a:bodyPr>
          <a:lstStyle/>
          <a:p>
            <a:pPr>
              <a:lnSpc>
                <a:spcPct val="90000"/>
              </a:lnSpc>
            </a:pPr>
            <a:r>
              <a:rPr lang="en-US" b="1" i="0" dirty="0">
                <a:effectLst/>
                <a:latin typeface="Times New Roman" panose="02020603050405020304" pitchFamily="18" charset="0"/>
                <a:cs typeface="Times New Roman" panose="02020603050405020304" pitchFamily="18" charset="0"/>
              </a:rPr>
              <a:t>Around what time of the day do accidents occur the most?</a:t>
            </a:r>
            <a:br>
              <a:rPr lang="en-US" b="1" i="0"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 name="Content Placeholder 4" descr="Chart, bar chart&#10;&#10;Description automatically generated">
            <a:extLst>
              <a:ext uri="{FF2B5EF4-FFF2-40B4-BE49-F238E27FC236}">
                <a16:creationId xmlns:a16="http://schemas.microsoft.com/office/drawing/2014/main" id="{265D7BB0-6B11-4DA6-B287-5880447040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2155" y="2153920"/>
            <a:ext cx="5891656" cy="410464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9" name="Content Placeholder 8">
            <a:extLst>
              <a:ext uri="{FF2B5EF4-FFF2-40B4-BE49-F238E27FC236}">
                <a16:creationId xmlns:a16="http://schemas.microsoft.com/office/drawing/2014/main" id="{FD0CF068-7B51-4CA1-9E6E-EB35D73EE63D}"/>
              </a:ext>
            </a:extLst>
          </p:cNvPr>
          <p:cNvSpPr>
            <a:spLocks noGrp="1"/>
          </p:cNvSpPr>
          <p:nvPr>
            <p:ph idx="1"/>
          </p:nvPr>
        </p:nvSpPr>
        <p:spPr>
          <a:xfrm>
            <a:off x="7909572" y="2159000"/>
            <a:ext cx="3959211" cy="3926839"/>
          </a:xfrm>
        </p:spPr>
        <p:txBody>
          <a:bodyPr anchor="t">
            <a:normAutofit/>
          </a:bodyPr>
          <a:lstStyle/>
          <a:p>
            <a:r>
              <a:rPr lang="en-US" sz="3600" dirty="0">
                <a:latin typeface="Times New Roman" panose="02020603050405020304" pitchFamily="18" charset="0"/>
                <a:cs typeface="Times New Roman" panose="02020603050405020304" pitchFamily="18" charset="0"/>
              </a:rPr>
              <a:t>Working Office hours from 10am to 4pm is the highest</a:t>
            </a:r>
          </a:p>
          <a:p>
            <a:r>
              <a:rPr lang="en-US" sz="3600" dirty="0">
                <a:latin typeface="Times New Roman" panose="02020603050405020304" pitchFamily="18" charset="0"/>
                <a:cs typeface="Times New Roman" panose="02020603050405020304" pitchFamily="18" charset="0"/>
              </a:rPr>
              <a:t>Least is during the Night.</a:t>
            </a:r>
          </a:p>
        </p:txBody>
      </p:sp>
    </p:spTree>
    <p:extLst>
      <p:ext uri="{BB962C8B-B14F-4D97-AF65-F5344CB8AC3E}">
        <p14:creationId xmlns:p14="http://schemas.microsoft.com/office/powerpoint/2010/main" val="1980871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56E2D-B18A-412C-9286-7A427DD7D4D1}"/>
              </a:ext>
            </a:extLst>
          </p:cNvPr>
          <p:cNvSpPr>
            <a:spLocks noGrp="1"/>
          </p:cNvSpPr>
          <p:nvPr>
            <p:ph type="title"/>
          </p:nvPr>
        </p:nvSpPr>
        <p:spPr>
          <a:xfrm>
            <a:off x="1484310" y="299721"/>
            <a:ext cx="10018713" cy="1752599"/>
          </a:xfrm>
        </p:spPr>
        <p:txBody>
          <a:bodyPr>
            <a:normAutofit/>
          </a:bodyPr>
          <a:lstStyle/>
          <a:p>
            <a:pPr>
              <a:lnSpc>
                <a:spcPct val="90000"/>
              </a:lnSpc>
            </a:pPr>
            <a:r>
              <a:rPr lang="en-US" b="1" i="0" dirty="0">
                <a:effectLst/>
                <a:latin typeface="Times New Roman" panose="02020603050405020304" pitchFamily="18" charset="0"/>
                <a:cs typeface="Times New Roman" panose="02020603050405020304" pitchFamily="18" charset="0"/>
              </a:rPr>
              <a:t>Average Number of Causalities based on part of a Day</a:t>
            </a:r>
            <a:br>
              <a:rPr lang="en-US" b="1" i="0" dirty="0">
                <a:effectLst/>
                <a:latin typeface="Helvetica Neue"/>
              </a:rPr>
            </a:br>
            <a:endParaRPr lang="en-US" dirty="0"/>
          </a:p>
        </p:txBody>
      </p:sp>
      <p:pic>
        <p:nvPicPr>
          <p:cNvPr id="5" name="Content Placeholder 4" descr="A picture containing graphical user interface&#10;&#10;Description automatically generated">
            <a:extLst>
              <a:ext uri="{FF2B5EF4-FFF2-40B4-BE49-F238E27FC236}">
                <a16:creationId xmlns:a16="http://schemas.microsoft.com/office/drawing/2014/main" id="{6524D79B-FBD1-4983-9B40-A26BE86B8C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2155" y="2052320"/>
            <a:ext cx="5845925" cy="429768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9" name="Content Placeholder 8">
            <a:extLst>
              <a:ext uri="{FF2B5EF4-FFF2-40B4-BE49-F238E27FC236}">
                <a16:creationId xmlns:a16="http://schemas.microsoft.com/office/drawing/2014/main" id="{DAA7E31D-2152-4B69-A94A-69FA08503332}"/>
              </a:ext>
            </a:extLst>
          </p:cNvPr>
          <p:cNvSpPr>
            <a:spLocks noGrp="1"/>
          </p:cNvSpPr>
          <p:nvPr>
            <p:ph idx="1"/>
          </p:nvPr>
        </p:nvSpPr>
        <p:spPr>
          <a:xfrm>
            <a:off x="7670800" y="2133600"/>
            <a:ext cx="3832223" cy="4216400"/>
          </a:xfrm>
        </p:spPr>
        <p:txBody>
          <a:bodyPr anchor="t">
            <a:normAutofit/>
          </a:bodyPr>
          <a:lstStyle/>
          <a:p>
            <a:r>
              <a:rPr lang="en-US" sz="3600" dirty="0">
                <a:latin typeface="Times New Roman" panose="02020603050405020304" pitchFamily="18" charset="0"/>
                <a:cs typeface="Times New Roman" panose="02020603050405020304" pitchFamily="18" charset="0"/>
              </a:rPr>
              <a:t>Highest during Night from 10pm to 6pm</a:t>
            </a:r>
          </a:p>
          <a:p>
            <a:r>
              <a:rPr lang="en-US" sz="3600" dirty="0">
                <a:latin typeface="Times New Roman" panose="02020603050405020304" pitchFamily="18" charset="0"/>
                <a:cs typeface="Times New Roman" panose="02020603050405020304" pitchFamily="18" charset="0"/>
              </a:rPr>
              <a:t>Least is during Rush in the Morning from 6am to 10pm</a:t>
            </a:r>
          </a:p>
        </p:txBody>
      </p:sp>
    </p:spTree>
    <p:extLst>
      <p:ext uri="{BB962C8B-B14F-4D97-AF65-F5344CB8AC3E}">
        <p14:creationId xmlns:p14="http://schemas.microsoft.com/office/powerpoint/2010/main" val="17792846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8032</TotalTime>
  <Words>849</Words>
  <Application>Microsoft Office PowerPoint</Application>
  <PresentationFormat>Widescreen</PresentationFormat>
  <Paragraphs>97</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Algerian</vt:lpstr>
      <vt:lpstr>Arial</vt:lpstr>
      <vt:lpstr>Calibri</vt:lpstr>
      <vt:lpstr>Century Gothic</vt:lpstr>
      <vt:lpstr>Corbel</vt:lpstr>
      <vt:lpstr>Helvetica Neue</vt:lpstr>
      <vt:lpstr>Symbol</vt:lpstr>
      <vt:lpstr>Times New Roman</vt:lpstr>
      <vt:lpstr>Parallax</vt:lpstr>
      <vt:lpstr>Accidents in UK</vt:lpstr>
      <vt:lpstr>Content </vt:lpstr>
      <vt:lpstr>Overview</vt:lpstr>
      <vt:lpstr>Steps performed for analysis</vt:lpstr>
      <vt:lpstr>Data Source</vt:lpstr>
      <vt:lpstr>Data Pre-Processing</vt:lpstr>
      <vt:lpstr>Data Visualization</vt:lpstr>
      <vt:lpstr>Around what time of the day do accidents occur the most? </vt:lpstr>
      <vt:lpstr>Average Number of Causalities based on part of a Day </vt:lpstr>
      <vt:lpstr>Average Number of Casualties based on Speed Limit in part of a day</vt:lpstr>
      <vt:lpstr>Total count of Accidents on Weekly basis </vt:lpstr>
      <vt:lpstr>Total Number of Accidents on Yearly basis </vt:lpstr>
      <vt:lpstr>Total count of Severity of Accidents on yearly basis  </vt:lpstr>
      <vt:lpstr>Total accidents that occur Monthly based on Severity </vt:lpstr>
      <vt:lpstr>Road and Weather Conditions</vt:lpstr>
      <vt:lpstr>Age and Gender</vt:lpstr>
      <vt:lpstr>Maps</vt:lpstr>
      <vt:lpstr>Machine Learning Algorithms Predicting the Severity of Accidents</vt:lpstr>
      <vt:lpstr>Gaussian Naïve Bayes</vt:lpstr>
      <vt:lpstr>KNN</vt:lpstr>
      <vt:lpstr>Logistic Regression</vt:lpstr>
      <vt:lpstr>Decision Tree</vt:lpstr>
      <vt:lpstr>Random Forest</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Accidents in UK</dc:title>
  <dc:creator>Susmitha Rudraraju</dc:creator>
  <cp:lastModifiedBy>Susmitha Rudraraju</cp:lastModifiedBy>
  <cp:revision>111</cp:revision>
  <dcterms:created xsi:type="dcterms:W3CDTF">2021-12-04T06:44:11Z</dcterms:created>
  <dcterms:modified xsi:type="dcterms:W3CDTF">2021-12-09T23:18:09Z</dcterms:modified>
</cp:coreProperties>
</file>