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5"/>
  </p:notesMasterIdLst>
  <p:sldIdLst>
    <p:sldId id="256" r:id="rId2"/>
    <p:sldId id="309" r:id="rId3"/>
    <p:sldId id="257" r:id="rId4"/>
    <p:sldId id="286" r:id="rId5"/>
    <p:sldId id="310" r:id="rId6"/>
    <p:sldId id="258" r:id="rId7"/>
    <p:sldId id="288" r:id="rId8"/>
    <p:sldId id="311" r:id="rId9"/>
    <p:sldId id="260" r:id="rId10"/>
    <p:sldId id="289" r:id="rId11"/>
    <p:sldId id="290" r:id="rId12"/>
    <p:sldId id="291" r:id="rId13"/>
    <p:sldId id="292" r:id="rId14"/>
    <p:sldId id="293" r:id="rId15"/>
    <p:sldId id="294" r:id="rId16"/>
    <p:sldId id="295" r:id="rId17"/>
    <p:sldId id="296" r:id="rId18"/>
    <p:sldId id="297" r:id="rId19"/>
    <p:sldId id="262" r:id="rId20"/>
    <p:sldId id="298" r:id="rId21"/>
    <p:sldId id="299" r:id="rId22"/>
    <p:sldId id="300" r:id="rId23"/>
    <p:sldId id="301" r:id="rId24"/>
    <p:sldId id="312" r:id="rId25"/>
    <p:sldId id="302" r:id="rId26"/>
    <p:sldId id="313" r:id="rId27"/>
    <p:sldId id="303" r:id="rId28"/>
    <p:sldId id="314" r:id="rId29"/>
    <p:sldId id="304" r:id="rId30"/>
    <p:sldId id="306" r:id="rId31"/>
    <p:sldId id="307" r:id="rId32"/>
    <p:sldId id="308" r:id="rId33"/>
    <p:sldId id="305" r:id="rId34"/>
  </p:sldIdLst>
  <p:sldSz cx="9144000" cy="5143500" type="screen16x9"/>
  <p:notesSz cx="6858000" cy="9144000"/>
  <p:embeddedFontLst>
    <p:embeddedFont>
      <p:font typeface="Agency FB" panose="020B0503020202020204" pitchFamily="34" charset="0"/>
      <p:regular r:id="rId36"/>
      <p:bold r:id="rId37"/>
    </p:embeddedFont>
    <p:embeddedFont>
      <p:font typeface="Algerian" panose="04020705040A02060702" pitchFamily="82" charset="0"/>
      <p:regular r:id="rId38"/>
    </p:embeddedFont>
    <p:embeddedFont>
      <p:font typeface="Dosis" panose="020B0604020202020204" charset="0"/>
      <p:regular r:id="rId39"/>
      <p:bold r:id="rId40"/>
    </p:embeddedFont>
    <p:embeddedFont>
      <p:font typeface="Dosis ExtraLight" panose="020B0604020202020204" charset="0"/>
      <p:regular r:id="rId41"/>
      <p:bold r:id="rId42"/>
    </p:embeddedFont>
    <p:embeddedFont>
      <p:font typeface="Titillium Web Light" panose="020B060402020202020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A28EFD-C747-4B63-B342-DE6663AAD031}">
  <a:tblStyle styleId="{F5A28EFD-C747-4B63-B342-DE6663AAD03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3" d="100"/>
          <a:sy n="83" d="100"/>
        </p:scale>
        <p:origin x="8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0194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3764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9616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5223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9654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2377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3832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3164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6309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Google Shape;386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2" name="Google Shape;386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60378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9686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2304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3256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547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9874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3802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1813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Google Shape;386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2" name="Google Shape;386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3270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0684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3"/>
        </a:solidFill>
        <a:effectLst/>
      </p:bgPr>
    </p:bg>
    <p:spTree>
      <p:nvGrpSpPr>
        <p:cNvPr id="1" name="Shape 1044"/>
        <p:cNvGrpSpPr/>
        <p:nvPr/>
      </p:nvGrpSpPr>
      <p:grpSpPr>
        <a:xfrm>
          <a:off x="0" y="0"/>
          <a:ext cx="0" cy="0"/>
          <a:chOff x="0" y="0"/>
          <a:chExt cx="0" cy="0"/>
        </a:xfrm>
      </p:grpSpPr>
      <p:sp>
        <p:nvSpPr>
          <p:cNvPr id="1045" name="Google Shape;1045;p4"/>
          <p:cNvSpPr txBox="1">
            <a:spLocks noGrp="1"/>
          </p:cNvSpPr>
          <p:nvPr>
            <p:ph type="body" idx="1"/>
          </p:nvPr>
        </p:nvSpPr>
        <p:spPr>
          <a:xfrm>
            <a:off x="1278575" y="739550"/>
            <a:ext cx="4281000" cy="36924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chemeClr val="lt1"/>
              </a:buClr>
              <a:buSzPts val="3000"/>
              <a:buChar char="▪"/>
              <a:defRPr sz="3000" i="1">
                <a:solidFill>
                  <a:schemeClr val="lt1"/>
                </a:solidFill>
              </a:defRPr>
            </a:lvl1pPr>
            <a:lvl2pPr marL="914400" lvl="1" indent="-419100" rtl="0">
              <a:spcBef>
                <a:spcPts val="0"/>
              </a:spcBef>
              <a:spcAft>
                <a:spcPts val="0"/>
              </a:spcAft>
              <a:buClr>
                <a:schemeClr val="lt1"/>
              </a:buClr>
              <a:buSzPts val="3000"/>
              <a:buChar char="▫"/>
              <a:defRPr sz="3000" i="1">
                <a:solidFill>
                  <a:schemeClr val="lt1"/>
                </a:solidFill>
              </a:defRPr>
            </a:lvl2pPr>
            <a:lvl3pPr marL="1371600" lvl="2" indent="-419100" rtl="0">
              <a:spcBef>
                <a:spcPts val="0"/>
              </a:spcBef>
              <a:spcAft>
                <a:spcPts val="0"/>
              </a:spcAft>
              <a:buClr>
                <a:schemeClr val="lt1"/>
              </a:buClr>
              <a:buSzPts val="3000"/>
              <a:buChar char="▫"/>
              <a:defRPr sz="3000" i="1">
                <a:solidFill>
                  <a:schemeClr val="lt1"/>
                </a:solidFill>
              </a:defRPr>
            </a:lvl3pPr>
            <a:lvl4pPr marL="1828800" lvl="3" indent="-419100" rtl="0">
              <a:spcBef>
                <a:spcPts val="0"/>
              </a:spcBef>
              <a:spcAft>
                <a:spcPts val="0"/>
              </a:spcAft>
              <a:buClr>
                <a:schemeClr val="lt1"/>
              </a:buClr>
              <a:buSzPts val="3000"/>
              <a:buChar char="▫"/>
              <a:defRPr sz="3000" i="1">
                <a:solidFill>
                  <a:schemeClr val="lt1"/>
                </a:solidFill>
              </a:defRPr>
            </a:lvl4pPr>
            <a:lvl5pPr marL="2286000" lvl="4" indent="-419100" rtl="0">
              <a:spcBef>
                <a:spcPts val="0"/>
              </a:spcBef>
              <a:spcAft>
                <a:spcPts val="0"/>
              </a:spcAft>
              <a:buClr>
                <a:schemeClr val="lt1"/>
              </a:buClr>
              <a:buSzPts val="3000"/>
              <a:buChar char="▫"/>
              <a:defRPr sz="3000" i="1">
                <a:solidFill>
                  <a:schemeClr val="lt1"/>
                </a:solidFill>
              </a:defRPr>
            </a:lvl5pPr>
            <a:lvl6pPr marL="2743200" lvl="5" indent="-419100" rtl="0">
              <a:spcBef>
                <a:spcPts val="0"/>
              </a:spcBef>
              <a:spcAft>
                <a:spcPts val="0"/>
              </a:spcAft>
              <a:buClr>
                <a:schemeClr val="lt1"/>
              </a:buClr>
              <a:buSzPts val="3000"/>
              <a:buChar char="▫"/>
              <a:defRPr sz="3000" i="1">
                <a:solidFill>
                  <a:schemeClr val="lt1"/>
                </a:solidFill>
              </a:defRPr>
            </a:lvl6pPr>
            <a:lvl7pPr marL="3200400" lvl="6" indent="-419100" rtl="0">
              <a:spcBef>
                <a:spcPts val="0"/>
              </a:spcBef>
              <a:spcAft>
                <a:spcPts val="0"/>
              </a:spcAft>
              <a:buClr>
                <a:schemeClr val="lt1"/>
              </a:buClr>
              <a:buSzPts val="3000"/>
              <a:buChar char="●"/>
              <a:defRPr sz="3000" i="1">
                <a:solidFill>
                  <a:schemeClr val="lt1"/>
                </a:solidFill>
              </a:defRPr>
            </a:lvl7pPr>
            <a:lvl8pPr marL="3657600" lvl="7" indent="-419100" rtl="0">
              <a:spcBef>
                <a:spcPts val="0"/>
              </a:spcBef>
              <a:spcAft>
                <a:spcPts val="0"/>
              </a:spcAft>
              <a:buClr>
                <a:schemeClr val="lt1"/>
              </a:buClr>
              <a:buSzPts val="3000"/>
              <a:buChar char="○"/>
              <a:defRPr sz="3000" i="1">
                <a:solidFill>
                  <a:schemeClr val="lt1"/>
                </a:solidFill>
              </a:defRPr>
            </a:lvl8pPr>
            <a:lvl9pPr marL="4114800" lvl="8" indent="-419100">
              <a:spcBef>
                <a:spcPts val="0"/>
              </a:spcBef>
              <a:spcAft>
                <a:spcPts val="0"/>
              </a:spcAft>
              <a:buClr>
                <a:schemeClr val="lt1"/>
              </a:buClr>
              <a:buSzPts val="3000"/>
              <a:buChar char="■"/>
              <a:defRPr sz="3000" i="1">
                <a:solidFill>
                  <a:schemeClr val="lt1"/>
                </a:solidFill>
              </a:defRPr>
            </a:lvl9pPr>
          </a:lstStyle>
          <a:p>
            <a:endParaRPr/>
          </a:p>
        </p:txBody>
      </p:sp>
      <p:sp>
        <p:nvSpPr>
          <p:cNvPr id="1046" name="Google Shape;1046;p4"/>
          <p:cNvSpPr txBox="1"/>
          <p:nvPr/>
        </p:nvSpPr>
        <p:spPr>
          <a:xfrm>
            <a:off x="659925" y="414075"/>
            <a:ext cx="752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chemeClr val="accent1"/>
                </a:solidFill>
                <a:latin typeface="Dosis"/>
                <a:ea typeface="Dosis"/>
                <a:cs typeface="Dosis"/>
                <a:sym typeface="Dosis"/>
              </a:rPr>
              <a:t>“</a:t>
            </a:r>
            <a:endParaRPr sz="12000">
              <a:solidFill>
                <a:schemeClr val="accent1"/>
              </a:solidFill>
              <a:latin typeface="Dosis"/>
              <a:ea typeface="Dosis"/>
              <a:cs typeface="Dosis"/>
              <a:sym typeface="Dosis"/>
            </a:endParaRPr>
          </a:p>
        </p:txBody>
      </p:sp>
      <p:sp>
        <p:nvSpPr>
          <p:cNvPr id="1047" name="Google Shape;1047;p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grpSp>
        <p:nvGrpSpPr>
          <p:cNvPr id="1048" name="Google Shape;1048;p4"/>
          <p:cNvGrpSpPr/>
          <p:nvPr/>
        </p:nvGrpSpPr>
        <p:grpSpPr>
          <a:xfrm rot="10800000">
            <a:off x="8705367" y="28698"/>
            <a:ext cx="410132" cy="5086302"/>
            <a:chOff x="836200" y="238125"/>
            <a:chExt cx="422425" cy="5238750"/>
          </a:xfrm>
        </p:grpSpPr>
        <p:sp>
          <p:nvSpPr>
            <p:cNvPr id="1049" name="Google Shape;1049;p4"/>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4"/>
          <p:cNvGrpSpPr/>
          <p:nvPr/>
        </p:nvGrpSpPr>
        <p:grpSpPr>
          <a:xfrm rot="10800000">
            <a:off x="6659535" y="28698"/>
            <a:ext cx="2309844" cy="5086302"/>
            <a:chOff x="986700" y="238125"/>
            <a:chExt cx="2379075" cy="5238750"/>
          </a:xfrm>
        </p:grpSpPr>
        <p:sp>
          <p:nvSpPr>
            <p:cNvPr id="1130" name="Google Shape;1130;p4"/>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4"/>
          <p:cNvGrpSpPr/>
          <p:nvPr/>
        </p:nvGrpSpPr>
        <p:grpSpPr>
          <a:xfrm rot="10800000">
            <a:off x="6367294" y="28698"/>
            <a:ext cx="2017554" cy="5086302"/>
            <a:chOff x="1588750" y="238125"/>
            <a:chExt cx="2078025" cy="5238750"/>
          </a:xfrm>
        </p:grpSpPr>
        <p:sp>
          <p:nvSpPr>
            <p:cNvPr id="1250" name="Google Shape;1250;p4"/>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9" name="Google Shape;1459;p4"/>
          <p:cNvGrpSpPr/>
          <p:nvPr/>
        </p:nvGrpSpPr>
        <p:grpSpPr>
          <a:xfrm rot="10800000">
            <a:off x="6367294" y="28698"/>
            <a:ext cx="2309820" cy="5086302"/>
            <a:chOff x="1287725" y="238125"/>
            <a:chExt cx="2379050" cy="5238750"/>
          </a:xfrm>
        </p:grpSpPr>
        <p:sp>
          <p:nvSpPr>
            <p:cNvPr id="1460" name="Google Shape;1460;p4"/>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5" name="Google Shape;1845;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1846" name="Google Shape;1846;p6"/>
          <p:cNvGrpSpPr/>
          <p:nvPr/>
        </p:nvGrpSpPr>
        <p:grpSpPr>
          <a:xfrm rot="10800000">
            <a:off x="8851487" y="28707"/>
            <a:ext cx="264012" cy="5086302"/>
            <a:chOff x="5307800" y="238125"/>
            <a:chExt cx="271925" cy="5238750"/>
          </a:xfrm>
        </p:grpSpPr>
        <p:sp>
          <p:nvSpPr>
            <p:cNvPr id="1847" name="Google Shape;1847;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4" name="Google Shape;1904;p6"/>
          <p:cNvGrpSpPr/>
          <p:nvPr/>
        </p:nvGrpSpPr>
        <p:grpSpPr>
          <a:xfrm rot="10800000">
            <a:off x="7828571" y="28707"/>
            <a:ext cx="1140783" cy="5086302"/>
            <a:chOff x="5458325" y="238125"/>
            <a:chExt cx="1174975" cy="5238750"/>
          </a:xfrm>
        </p:grpSpPr>
        <p:sp>
          <p:nvSpPr>
            <p:cNvPr id="1905" name="Google Shape;1905;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6"/>
          <p:cNvGrpSpPr/>
          <p:nvPr/>
        </p:nvGrpSpPr>
        <p:grpSpPr>
          <a:xfrm rot="10800000">
            <a:off x="7682451" y="28707"/>
            <a:ext cx="994639" cy="4940182"/>
            <a:chOff x="5759350" y="388625"/>
            <a:chExt cx="1024450" cy="5088250"/>
          </a:xfrm>
        </p:grpSpPr>
        <p:sp>
          <p:nvSpPr>
            <p:cNvPr id="1968" name="Google Shape;1968;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6"/>
          <p:cNvGrpSpPr/>
          <p:nvPr/>
        </p:nvGrpSpPr>
        <p:grpSpPr>
          <a:xfrm rot="10800000">
            <a:off x="7682451" y="28707"/>
            <a:ext cx="1140783" cy="5086302"/>
            <a:chOff x="5608825" y="238125"/>
            <a:chExt cx="1174975" cy="5238750"/>
          </a:xfrm>
        </p:grpSpPr>
        <p:sp>
          <p:nvSpPr>
            <p:cNvPr id="2070" name="Google Shape;2070;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sp>
        <p:nvSpPr>
          <p:cNvPr id="2955" name="Google Shape;2955;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956" name="Google Shape;2956;p10"/>
          <p:cNvGrpSpPr/>
          <p:nvPr/>
        </p:nvGrpSpPr>
        <p:grpSpPr>
          <a:xfrm rot="10800000">
            <a:off x="8851487" y="28707"/>
            <a:ext cx="264012" cy="5086302"/>
            <a:chOff x="5307800" y="238125"/>
            <a:chExt cx="271925" cy="5238750"/>
          </a:xfrm>
        </p:grpSpPr>
        <p:sp>
          <p:nvSpPr>
            <p:cNvPr id="2957" name="Google Shape;2957;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10"/>
          <p:cNvGrpSpPr/>
          <p:nvPr/>
        </p:nvGrpSpPr>
        <p:grpSpPr>
          <a:xfrm rot="10800000">
            <a:off x="7828571" y="28707"/>
            <a:ext cx="1140783" cy="5086302"/>
            <a:chOff x="5458325" y="238125"/>
            <a:chExt cx="1174975" cy="5238750"/>
          </a:xfrm>
        </p:grpSpPr>
        <p:sp>
          <p:nvSpPr>
            <p:cNvPr id="3015" name="Google Shape;3015;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7" name="Google Shape;3077;p10"/>
          <p:cNvGrpSpPr/>
          <p:nvPr/>
        </p:nvGrpSpPr>
        <p:grpSpPr>
          <a:xfrm rot="10800000">
            <a:off x="7682451" y="28707"/>
            <a:ext cx="994639" cy="4940182"/>
            <a:chOff x="5759350" y="388625"/>
            <a:chExt cx="1024450" cy="5088250"/>
          </a:xfrm>
        </p:grpSpPr>
        <p:sp>
          <p:nvSpPr>
            <p:cNvPr id="3078" name="Google Shape;3078;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9" name="Google Shape;3179;p10"/>
          <p:cNvGrpSpPr/>
          <p:nvPr/>
        </p:nvGrpSpPr>
        <p:grpSpPr>
          <a:xfrm rot="10800000">
            <a:off x="7682451" y="28707"/>
            <a:ext cx="1140783" cy="5086302"/>
            <a:chOff x="5608825" y="238125"/>
            <a:chExt cx="1174975" cy="5238750"/>
          </a:xfrm>
        </p:grpSpPr>
        <p:sp>
          <p:nvSpPr>
            <p:cNvPr id="3180" name="Google Shape;3180;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6" r:id="rId5"/>
    <p:sldLayoutId id="2147483657"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n3v375/chicago-crime-from-01jan2001-to-22jul2020"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861893" y="358326"/>
            <a:ext cx="5396700" cy="2991912"/>
          </a:xfrm>
          <a:prstGeom prst="rect">
            <a:avLst/>
          </a:prstGeom>
        </p:spPr>
        <p:txBody>
          <a:bodyPr spcFirstLastPara="1" wrap="square" lIns="91425" tIns="91425" rIns="91425" bIns="91425" anchor="t" anchorCtr="0">
            <a:noAutofit/>
          </a:bodyPr>
          <a:lstStyle/>
          <a:p>
            <a:pPr lvl="0"/>
            <a:br>
              <a:rPr lang="en-US" sz="4400" dirty="0">
                <a:latin typeface="Algerian" panose="04020705040A02060702" pitchFamily="82" charset="0"/>
              </a:rPr>
            </a:br>
            <a:r>
              <a:rPr lang="en-US" sz="4400" dirty="0">
                <a:latin typeface="Algerian" panose="04020705040A02060702" pitchFamily="82" charset="0"/>
              </a:rPr>
              <a:t>DATA ANALYSIS OF CRIMES IN CHICAGO</a:t>
            </a:r>
            <a:br>
              <a:rPr lang="en-US" dirty="0">
                <a:latin typeface="Agency FB" panose="020B0503020202020204" pitchFamily="34" charset="0"/>
              </a:rPr>
            </a:br>
            <a:r>
              <a:rPr lang="en-US" dirty="0">
                <a:latin typeface="Agency FB" panose="020B0503020202020204" pitchFamily="34" charset="0"/>
              </a:rPr>
              <a:t>                    </a:t>
            </a:r>
            <a:r>
              <a:rPr lang="en-US" sz="2400" dirty="0">
                <a:latin typeface="Agency FB" panose="020B0503020202020204" pitchFamily="34" charset="0"/>
              </a:rPr>
              <a:t>Susmitha Rudraraju</a:t>
            </a: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2005532" y="128597"/>
            <a:ext cx="9013372" cy="72711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latin typeface="Algerian" panose="04020705040A02060702" pitchFamily="82" charset="0"/>
              </a:rPr>
              <a:t>Word cloud</a:t>
            </a:r>
            <a:endParaRPr sz="4400" dirty="0">
              <a:latin typeface="Algerian" panose="04020705040A02060702" pitchFamily="82" charset="0"/>
            </a:endParaRPr>
          </a:p>
        </p:txBody>
      </p:sp>
      <p:sp>
        <p:nvSpPr>
          <p:cNvPr id="3844" name="Google Shape;3844;p14"/>
          <p:cNvSpPr txBox="1">
            <a:spLocks noGrp="1"/>
          </p:cNvSpPr>
          <p:nvPr>
            <p:ph type="body" idx="2"/>
          </p:nvPr>
        </p:nvSpPr>
        <p:spPr>
          <a:xfrm>
            <a:off x="810509" y="1677555"/>
            <a:ext cx="6761100" cy="1141200"/>
          </a:xfrm>
          <a:prstGeom prst="rect">
            <a:avLst/>
          </a:prstGeom>
        </p:spPr>
        <p:txBody>
          <a:bodyPr spcFirstLastPara="1" wrap="square" lIns="91425" tIns="91425" rIns="91425" bIns="91425" anchor="t" anchorCtr="0">
            <a:noAutofit/>
          </a:bodyPr>
          <a:lstStyle/>
          <a:p>
            <a:endParaRPr lang="en-US" sz="2000" dirty="0"/>
          </a:p>
          <a:p>
            <a:pPr algn="just"/>
            <a:endParaRPr lang="en-US" sz="2000" dirty="0"/>
          </a:p>
          <a:p>
            <a:pPr marL="0" lvl="0" indent="0" algn="l" rtl="0">
              <a:spcBef>
                <a:spcPts val="1000"/>
              </a:spcBef>
              <a:spcAft>
                <a:spcPts val="0"/>
              </a:spcAft>
              <a:buClr>
                <a:schemeClr val="dk1"/>
              </a:buClr>
              <a:buSzPts val="1100"/>
              <a:buFont typeface="Arial"/>
              <a:buNone/>
            </a:pPr>
            <a:endParaRPr sz="1200" dirty="0">
              <a:solidFill>
                <a:srgbClr val="0B87A1"/>
              </a:solidFill>
            </a:endParaRPr>
          </a:p>
          <a:p>
            <a:pPr marL="0" lvl="0" indent="0" algn="l" rtl="0">
              <a:spcBef>
                <a:spcPts val="1000"/>
              </a:spcBef>
              <a:spcAft>
                <a:spcPts val="1000"/>
              </a:spcAft>
              <a:buNone/>
            </a:pPr>
            <a:endParaRPr sz="1200" dirty="0">
              <a:solidFill>
                <a:srgbClr val="0B87A1"/>
              </a:solidFill>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endParaRPr/>
          </a:p>
        </p:txBody>
      </p:sp>
      <p:sp>
        <p:nvSpPr>
          <p:cNvPr id="6" name="TextBox 5">
            <a:extLst>
              <a:ext uri="{FF2B5EF4-FFF2-40B4-BE49-F238E27FC236}">
                <a16:creationId xmlns:a16="http://schemas.microsoft.com/office/drawing/2014/main" id="{02108415-01EC-45BD-A47E-3AC8B8FE591C}"/>
              </a:ext>
            </a:extLst>
          </p:cNvPr>
          <p:cNvSpPr txBox="1"/>
          <p:nvPr/>
        </p:nvSpPr>
        <p:spPr>
          <a:xfrm flipH="1">
            <a:off x="422622" y="1537468"/>
            <a:ext cx="7862972" cy="2246769"/>
          </a:xfrm>
          <a:prstGeom prst="rect">
            <a:avLst/>
          </a:prstGeom>
          <a:noFill/>
        </p:spPr>
        <p:txBody>
          <a:bodyPr wrap="square" rtlCol="0">
            <a:spAutoFit/>
          </a:bodyPr>
          <a:lstStyle/>
          <a:p>
            <a:pPr algn="just"/>
            <a:r>
              <a:rPr lang="en-US" sz="2000" dirty="0">
                <a:solidFill>
                  <a:schemeClr val="accent6"/>
                </a:solidFill>
                <a:latin typeface="Times New Roman" panose="02020603050405020304" pitchFamily="18" charset="0"/>
                <a:cs typeface="Times New Roman" panose="02020603050405020304" pitchFamily="18" charset="0"/>
              </a:rPr>
              <a:t>In word cloud , </a:t>
            </a:r>
          </a:p>
          <a:p>
            <a:pPr algn="just"/>
            <a:r>
              <a:rPr lang="en-US" sz="2000" dirty="0">
                <a:solidFill>
                  <a:schemeClr val="accent6"/>
                </a:solidFill>
                <a:latin typeface="Times New Roman" panose="02020603050405020304" pitchFamily="18" charset="0"/>
                <a:cs typeface="Times New Roman" panose="02020603050405020304" pitchFamily="18" charset="0"/>
              </a:rPr>
              <a:t>Theft, Battery, Criminal </a:t>
            </a:r>
          </a:p>
          <a:p>
            <a:pPr algn="just"/>
            <a:r>
              <a:rPr lang="en-US" sz="2000" dirty="0">
                <a:solidFill>
                  <a:schemeClr val="accent6"/>
                </a:solidFill>
                <a:latin typeface="Times New Roman" panose="02020603050405020304" pitchFamily="18" charset="0"/>
                <a:cs typeface="Times New Roman" panose="02020603050405020304" pitchFamily="18" charset="0"/>
              </a:rPr>
              <a:t>damage, Narcotics and </a:t>
            </a:r>
          </a:p>
          <a:p>
            <a:pPr algn="just"/>
            <a:r>
              <a:rPr lang="en-US" sz="2000" dirty="0">
                <a:solidFill>
                  <a:schemeClr val="accent6"/>
                </a:solidFill>
                <a:latin typeface="Times New Roman" panose="02020603050405020304" pitchFamily="18" charset="0"/>
                <a:cs typeface="Times New Roman" panose="02020603050405020304" pitchFamily="18" charset="0"/>
              </a:rPr>
              <a:t>Assault which occur </a:t>
            </a:r>
          </a:p>
          <a:p>
            <a:pPr algn="just"/>
            <a:r>
              <a:rPr lang="en-US" sz="2000" dirty="0">
                <a:solidFill>
                  <a:schemeClr val="accent6"/>
                </a:solidFill>
                <a:latin typeface="Times New Roman" panose="02020603050405020304" pitchFamily="18" charset="0"/>
                <a:cs typeface="Times New Roman" panose="02020603050405020304" pitchFamily="18" charset="0"/>
              </a:rPr>
              <a:t>maximum number of </a:t>
            </a:r>
          </a:p>
          <a:p>
            <a:pPr algn="just"/>
            <a:r>
              <a:rPr lang="en-US" sz="2000" dirty="0">
                <a:solidFill>
                  <a:schemeClr val="accent6"/>
                </a:solidFill>
                <a:latin typeface="Times New Roman" panose="02020603050405020304" pitchFamily="18" charset="0"/>
                <a:cs typeface="Times New Roman" panose="02020603050405020304" pitchFamily="18" charset="0"/>
              </a:rPr>
              <a:t>times are displayed in </a:t>
            </a:r>
          </a:p>
          <a:p>
            <a:pPr algn="just"/>
            <a:r>
              <a:rPr lang="en-US" sz="2000" dirty="0">
                <a:solidFill>
                  <a:schemeClr val="accent6"/>
                </a:solidFill>
                <a:latin typeface="Times New Roman" panose="02020603050405020304" pitchFamily="18" charset="0"/>
                <a:cs typeface="Times New Roman" panose="02020603050405020304" pitchFamily="18" charset="0"/>
              </a:rPr>
              <a:t>bigger font. </a:t>
            </a:r>
          </a:p>
        </p:txBody>
      </p:sp>
      <p:pic>
        <p:nvPicPr>
          <p:cNvPr id="7" name="Content Placeholder 4" descr="Text&#10;&#10;Description automatically generated">
            <a:extLst>
              <a:ext uri="{FF2B5EF4-FFF2-40B4-BE49-F238E27FC236}">
                <a16:creationId xmlns:a16="http://schemas.microsoft.com/office/drawing/2014/main" id="{44D2DA5A-F493-4294-B30A-2E8B0B3EB4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8398" y="898167"/>
            <a:ext cx="4946585" cy="4116736"/>
          </a:xfrm>
          <a:prstGeom prst="rect">
            <a:avLst/>
          </a:prstGeom>
          <a:noFill/>
          <a:ln>
            <a:noFill/>
          </a:ln>
        </p:spPr>
      </p:pic>
    </p:spTree>
    <p:extLst>
      <p:ext uri="{BB962C8B-B14F-4D97-AF65-F5344CB8AC3E}">
        <p14:creationId xmlns:p14="http://schemas.microsoft.com/office/powerpoint/2010/main" val="3951553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0" y="-9334"/>
            <a:ext cx="6761100" cy="727112"/>
          </a:xfrm>
          <a:prstGeom prst="rect">
            <a:avLst/>
          </a:prstGeom>
        </p:spPr>
        <p:txBody>
          <a:bodyPr spcFirstLastPara="1" wrap="square" lIns="91425" tIns="91425" rIns="91425" bIns="91425" anchor="b" anchorCtr="0">
            <a:noAutofit/>
          </a:bodyPr>
          <a:lstStyle/>
          <a:p>
            <a:pPr lvl="0"/>
            <a:r>
              <a:rPr lang="en-US" sz="4400" dirty="0">
                <a:latin typeface="Algerian" panose="04020705040A02060702" pitchFamily="82" charset="0"/>
              </a:rPr>
              <a:t>Occurrence of crimes</a:t>
            </a:r>
            <a:endParaRPr sz="4400" dirty="0">
              <a:latin typeface="Algerian" panose="04020705040A02060702" pitchFamily="82" charset="0"/>
            </a:endParaRPr>
          </a:p>
        </p:txBody>
      </p:sp>
      <p:sp>
        <p:nvSpPr>
          <p:cNvPr id="3844" name="Google Shape;3844;p14"/>
          <p:cNvSpPr txBox="1">
            <a:spLocks noGrp="1"/>
          </p:cNvSpPr>
          <p:nvPr>
            <p:ph type="body" idx="2"/>
          </p:nvPr>
        </p:nvSpPr>
        <p:spPr>
          <a:xfrm>
            <a:off x="810509" y="1677555"/>
            <a:ext cx="6761100" cy="1141200"/>
          </a:xfrm>
          <a:prstGeom prst="rect">
            <a:avLst/>
          </a:prstGeom>
        </p:spPr>
        <p:txBody>
          <a:bodyPr spcFirstLastPara="1" wrap="square" lIns="91425" tIns="91425" rIns="91425" bIns="91425" anchor="t" anchorCtr="0">
            <a:noAutofit/>
          </a:bodyPr>
          <a:lstStyle/>
          <a:p>
            <a:endParaRPr lang="en-US" sz="2000" dirty="0"/>
          </a:p>
          <a:p>
            <a:pPr algn="just"/>
            <a:endParaRPr lang="en-US" sz="2000" dirty="0"/>
          </a:p>
          <a:p>
            <a:pPr marL="0" lvl="0" indent="0" algn="l" rtl="0">
              <a:spcBef>
                <a:spcPts val="1000"/>
              </a:spcBef>
              <a:spcAft>
                <a:spcPts val="0"/>
              </a:spcAft>
              <a:buClr>
                <a:schemeClr val="dk1"/>
              </a:buClr>
              <a:buSzPts val="1100"/>
              <a:buFont typeface="Arial"/>
              <a:buNone/>
            </a:pPr>
            <a:endParaRPr sz="1200" dirty="0">
              <a:solidFill>
                <a:srgbClr val="0B87A1"/>
              </a:solidFill>
            </a:endParaRPr>
          </a:p>
          <a:p>
            <a:pPr marL="0" lvl="0" indent="0" algn="l" rtl="0">
              <a:spcBef>
                <a:spcPts val="1000"/>
              </a:spcBef>
              <a:spcAft>
                <a:spcPts val="1000"/>
              </a:spcAft>
              <a:buNone/>
            </a:pPr>
            <a:endParaRPr sz="1200" dirty="0">
              <a:solidFill>
                <a:srgbClr val="0B87A1"/>
              </a:solidFill>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sp>
        <p:nvSpPr>
          <p:cNvPr id="6" name="TextBox 5">
            <a:extLst>
              <a:ext uri="{FF2B5EF4-FFF2-40B4-BE49-F238E27FC236}">
                <a16:creationId xmlns:a16="http://schemas.microsoft.com/office/drawing/2014/main" id="{02108415-01EC-45BD-A47E-3AC8B8FE591C}"/>
              </a:ext>
            </a:extLst>
          </p:cNvPr>
          <p:cNvSpPr txBox="1"/>
          <p:nvPr/>
        </p:nvSpPr>
        <p:spPr>
          <a:xfrm flipH="1">
            <a:off x="153681" y="1497752"/>
            <a:ext cx="8285594"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Bar graph shows</a:t>
            </a:r>
          </a:p>
          <a:p>
            <a:pPr algn="just"/>
            <a:r>
              <a:rPr lang="en-US" sz="2000" dirty="0">
                <a:latin typeface="Times New Roman" panose="02020603050405020304" pitchFamily="18" charset="0"/>
                <a:cs typeface="Times New Roman" panose="02020603050405020304" pitchFamily="18" charset="0"/>
              </a:rPr>
              <a:t>the number of crimes </a:t>
            </a:r>
          </a:p>
          <a:p>
            <a:pPr algn="just"/>
            <a:r>
              <a:rPr lang="en-US" sz="2000" dirty="0">
                <a:latin typeface="Times New Roman" panose="02020603050405020304" pitchFamily="18" charset="0"/>
                <a:cs typeface="Times New Roman" panose="02020603050405020304" pitchFamily="18" charset="0"/>
              </a:rPr>
              <a:t>that are displayed based</a:t>
            </a:r>
          </a:p>
          <a:p>
            <a:pPr algn="just"/>
            <a:r>
              <a:rPr lang="en-US" sz="2000" dirty="0">
                <a:latin typeface="Times New Roman" panose="02020603050405020304" pitchFamily="18" charset="0"/>
                <a:cs typeface="Times New Roman" panose="02020603050405020304" pitchFamily="18" charset="0"/>
              </a:rPr>
              <a:t>on primary type. </a:t>
            </a:r>
          </a:p>
        </p:txBody>
      </p:sp>
      <p:pic>
        <p:nvPicPr>
          <p:cNvPr id="8" name="Content Placeholder 6">
            <a:extLst>
              <a:ext uri="{FF2B5EF4-FFF2-40B4-BE49-F238E27FC236}">
                <a16:creationId xmlns:a16="http://schemas.microsoft.com/office/drawing/2014/main" id="{89F7B7D0-3A11-409F-9D30-9364D848D1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1513" y="717778"/>
            <a:ext cx="5404081" cy="4253102"/>
          </a:xfrm>
          <a:prstGeom prst="rect">
            <a:avLst/>
          </a:prstGeom>
          <a:noFill/>
          <a:ln>
            <a:noFill/>
          </a:ln>
        </p:spPr>
      </p:pic>
    </p:spTree>
    <p:extLst>
      <p:ext uri="{BB962C8B-B14F-4D97-AF65-F5344CB8AC3E}">
        <p14:creationId xmlns:p14="http://schemas.microsoft.com/office/powerpoint/2010/main" val="423941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0" y="-9334"/>
            <a:ext cx="6761100" cy="727112"/>
          </a:xfrm>
          <a:prstGeom prst="rect">
            <a:avLst/>
          </a:prstGeom>
        </p:spPr>
        <p:txBody>
          <a:bodyPr spcFirstLastPara="1" wrap="square" lIns="91425" tIns="91425" rIns="91425" bIns="91425" anchor="b" anchorCtr="0">
            <a:noAutofit/>
          </a:bodyPr>
          <a:lstStyle/>
          <a:p>
            <a:pPr lvl="0"/>
            <a:r>
              <a:rPr lang="en-US" sz="4400" dirty="0">
                <a:latin typeface="Algerian" panose="04020705040A02060702" pitchFamily="82" charset="0"/>
              </a:rPr>
              <a:t>Time series graph</a:t>
            </a:r>
            <a:endParaRPr sz="4400" dirty="0">
              <a:latin typeface="Algerian" panose="04020705040A02060702" pitchFamily="82" charset="0"/>
            </a:endParaRPr>
          </a:p>
        </p:txBody>
      </p:sp>
      <p:sp>
        <p:nvSpPr>
          <p:cNvPr id="3844" name="Google Shape;3844;p14"/>
          <p:cNvSpPr txBox="1">
            <a:spLocks noGrp="1"/>
          </p:cNvSpPr>
          <p:nvPr>
            <p:ph type="body" idx="2"/>
          </p:nvPr>
        </p:nvSpPr>
        <p:spPr>
          <a:xfrm>
            <a:off x="810509" y="1677555"/>
            <a:ext cx="6761100" cy="1141200"/>
          </a:xfrm>
          <a:prstGeom prst="rect">
            <a:avLst/>
          </a:prstGeom>
        </p:spPr>
        <p:txBody>
          <a:bodyPr spcFirstLastPara="1" wrap="square" lIns="91425" tIns="91425" rIns="91425" bIns="91425" anchor="t" anchorCtr="0">
            <a:noAutofit/>
          </a:bodyPr>
          <a:lstStyle/>
          <a:p>
            <a:endParaRPr lang="en-US" sz="2000" dirty="0"/>
          </a:p>
          <a:p>
            <a:pPr algn="just"/>
            <a:endParaRPr lang="en-US" sz="2000" dirty="0"/>
          </a:p>
          <a:p>
            <a:pPr marL="0" lvl="0" indent="0" algn="l" rtl="0">
              <a:spcBef>
                <a:spcPts val="1000"/>
              </a:spcBef>
              <a:spcAft>
                <a:spcPts val="0"/>
              </a:spcAft>
              <a:buClr>
                <a:schemeClr val="dk1"/>
              </a:buClr>
              <a:buSzPts val="1100"/>
              <a:buFont typeface="Arial"/>
              <a:buNone/>
            </a:pPr>
            <a:endParaRPr sz="1200" dirty="0">
              <a:solidFill>
                <a:srgbClr val="0B87A1"/>
              </a:solidFill>
            </a:endParaRPr>
          </a:p>
          <a:p>
            <a:pPr marL="0" lvl="0" indent="0" algn="l" rtl="0">
              <a:spcBef>
                <a:spcPts val="1000"/>
              </a:spcBef>
              <a:spcAft>
                <a:spcPts val="1000"/>
              </a:spcAft>
              <a:buNone/>
            </a:pPr>
            <a:endParaRPr sz="1200" dirty="0">
              <a:solidFill>
                <a:srgbClr val="0B87A1"/>
              </a:solidFill>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endParaRPr/>
          </a:p>
        </p:txBody>
      </p:sp>
      <p:sp>
        <p:nvSpPr>
          <p:cNvPr id="6" name="TextBox 5">
            <a:extLst>
              <a:ext uri="{FF2B5EF4-FFF2-40B4-BE49-F238E27FC236}">
                <a16:creationId xmlns:a16="http://schemas.microsoft.com/office/drawing/2014/main" id="{02108415-01EC-45BD-A47E-3AC8B8FE591C}"/>
              </a:ext>
            </a:extLst>
          </p:cNvPr>
          <p:cNvSpPr txBox="1"/>
          <p:nvPr/>
        </p:nvSpPr>
        <p:spPr>
          <a:xfrm flipH="1">
            <a:off x="222837" y="1677555"/>
            <a:ext cx="8285594" cy="1015663"/>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Time series graph shows </a:t>
            </a:r>
          </a:p>
          <a:p>
            <a:pPr algn="just"/>
            <a:r>
              <a:rPr lang="en-US" sz="2000" dirty="0">
                <a:latin typeface="Times New Roman" panose="02020603050405020304" pitchFamily="18" charset="0"/>
                <a:cs typeface="Times New Roman" panose="02020603050405020304" pitchFamily="18" charset="0"/>
              </a:rPr>
              <a:t>the crimes occurred </a:t>
            </a:r>
          </a:p>
          <a:p>
            <a:pPr algn="just"/>
            <a:r>
              <a:rPr lang="en-US" sz="2000" dirty="0">
                <a:latin typeface="Times New Roman" panose="02020603050405020304" pitchFamily="18" charset="0"/>
                <a:cs typeface="Times New Roman" panose="02020603050405020304" pitchFamily="18" charset="0"/>
              </a:rPr>
              <a:t>in less than  24hrs.</a:t>
            </a:r>
          </a:p>
        </p:txBody>
      </p:sp>
      <p:pic>
        <p:nvPicPr>
          <p:cNvPr id="7" name="Picture 6" descr="Chart, line chart&#10;&#10;Description automatically generated">
            <a:extLst>
              <a:ext uri="{FF2B5EF4-FFF2-40B4-BE49-F238E27FC236}">
                <a16:creationId xmlns:a16="http://schemas.microsoft.com/office/drawing/2014/main" id="{9389D1B3-730D-4F66-8201-16B0FF18E7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1026" y="701516"/>
            <a:ext cx="4991092" cy="4023968"/>
          </a:xfrm>
          <a:prstGeom prst="rect">
            <a:avLst/>
          </a:prstGeom>
        </p:spPr>
      </p:pic>
    </p:spTree>
    <p:extLst>
      <p:ext uri="{BB962C8B-B14F-4D97-AF65-F5344CB8AC3E}">
        <p14:creationId xmlns:p14="http://schemas.microsoft.com/office/powerpoint/2010/main" val="140649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0" y="-9334"/>
            <a:ext cx="6761100" cy="727112"/>
          </a:xfrm>
          <a:prstGeom prst="rect">
            <a:avLst/>
          </a:prstGeom>
        </p:spPr>
        <p:txBody>
          <a:bodyPr spcFirstLastPara="1" wrap="square" lIns="91425" tIns="91425" rIns="91425" bIns="91425" anchor="b" anchorCtr="0">
            <a:noAutofit/>
          </a:bodyPr>
          <a:lstStyle/>
          <a:p>
            <a:pPr lvl="0"/>
            <a:r>
              <a:rPr lang="en-US" sz="4400" dirty="0">
                <a:latin typeface="Algerian" panose="04020705040A02060702" pitchFamily="82" charset="0"/>
              </a:rPr>
              <a:t>Time series graph</a:t>
            </a:r>
            <a:endParaRPr sz="4400" dirty="0">
              <a:latin typeface="Algerian" panose="04020705040A02060702" pitchFamily="82" charset="0"/>
            </a:endParaRPr>
          </a:p>
        </p:txBody>
      </p:sp>
      <p:sp>
        <p:nvSpPr>
          <p:cNvPr id="3844" name="Google Shape;3844;p14"/>
          <p:cNvSpPr txBox="1">
            <a:spLocks noGrp="1"/>
          </p:cNvSpPr>
          <p:nvPr>
            <p:ph type="body" idx="2"/>
          </p:nvPr>
        </p:nvSpPr>
        <p:spPr>
          <a:xfrm>
            <a:off x="810509" y="1677555"/>
            <a:ext cx="6761100" cy="1141200"/>
          </a:xfrm>
          <a:prstGeom prst="rect">
            <a:avLst/>
          </a:prstGeom>
        </p:spPr>
        <p:txBody>
          <a:bodyPr spcFirstLastPara="1" wrap="square" lIns="91425" tIns="91425" rIns="91425" bIns="91425" anchor="t" anchorCtr="0">
            <a:noAutofit/>
          </a:bodyPr>
          <a:lstStyle/>
          <a:p>
            <a:endParaRPr lang="en-US" sz="2000" dirty="0"/>
          </a:p>
          <a:p>
            <a:pPr algn="just"/>
            <a:endParaRPr lang="en-US" sz="2000" dirty="0"/>
          </a:p>
          <a:p>
            <a:pPr marL="0" lvl="0" indent="0" algn="l" rtl="0">
              <a:spcBef>
                <a:spcPts val="1000"/>
              </a:spcBef>
              <a:spcAft>
                <a:spcPts val="0"/>
              </a:spcAft>
              <a:buClr>
                <a:schemeClr val="dk1"/>
              </a:buClr>
              <a:buSzPts val="1100"/>
              <a:buFont typeface="Arial"/>
              <a:buNone/>
            </a:pPr>
            <a:endParaRPr sz="1200" dirty="0">
              <a:solidFill>
                <a:srgbClr val="0B87A1"/>
              </a:solidFill>
            </a:endParaRPr>
          </a:p>
          <a:p>
            <a:pPr marL="0" lvl="0" indent="0" algn="l" rtl="0">
              <a:spcBef>
                <a:spcPts val="1000"/>
              </a:spcBef>
              <a:spcAft>
                <a:spcPts val="1000"/>
              </a:spcAft>
              <a:buNone/>
            </a:pPr>
            <a:endParaRPr sz="1200" dirty="0">
              <a:solidFill>
                <a:srgbClr val="0B87A1"/>
              </a:solidFill>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a:p>
        </p:txBody>
      </p:sp>
      <p:sp>
        <p:nvSpPr>
          <p:cNvPr id="6" name="TextBox 5">
            <a:extLst>
              <a:ext uri="{FF2B5EF4-FFF2-40B4-BE49-F238E27FC236}">
                <a16:creationId xmlns:a16="http://schemas.microsoft.com/office/drawing/2014/main" id="{02108415-01EC-45BD-A47E-3AC8B8FE591C}"/>
              </a:ext>
            </a:extLst>
          </p:cNvPr>
          <p:cNvSpPr txBox="1"/>
          <p:nvPr/>
        </p:nvSpPr>
        <p:spPr>
          <a:xfrm flipH="1">
            <a:off x="207468" y="1537468"/>
            <a:ext cx="8078125" cy="1015663"/>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It shows the crimes</a:t>
            </a:r>
          </a:p>
          <a:p>
            <a:pPr algn="just"/>
            <a:r>
              <a:rPr lang="en-US" sz="2000" dirty="0">
                <a:latin typeface="Times New Roman" panose="02020603050405020304" pitchFamily="18" charset="0"/>
                <a:cs typeface="Times New Roman" panose="02020603050405020304" pitchFamily="18" charset="0"/>
              </a:rPr>
              <a:t>occurred monthly </a:t>
            </a:r>
          </a:p>
          <a:p>
            <a:pPr algn="just"/>
            <a:r>
              <a:rPr lang="en-US" sz="2000" dirty="0">
                <a:latin typeface="Times New Roman" panose="02020603050405020304" pitchFamily="18" charset="0"/>
                <a:cs typeface="Times New Roman" panose="02020603050405020304" pitchFamily="18" charset="0"/>
              </a:rPr>
              <a:t>for all years.</a:t>
            </a:r>
          </a:p>
        </p:txBody>
      </p:sp>
      <p:pic>
        <p:nvPicPr>
          <p:cNvPr id="8" name="Picture 7" descr="Chart, line chart&#10;&#10;Description automatically generated">
            <a:extLst>
              <a:ext uri="{FF2B5EF4-FFF2-40B4-BE49-F238E27FC236}">
                <a16:creationId xmlns:a16="http://schemas.microsoft.com/office/drawing/2014/main" id="{2AC0659A-4FCD-410E-8958-599D5B864C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0776" y="610956"/>
            <a:ext cx="5839865" cy="4415598"/>
          </a:xfrm>
          <a:prstGeom prst="rect">
            <a:avLst/>
          </a:prstGeom>
        </p:spPr>
      </p:pic>
    </p:spTree>
    <p:extLst>
      <p:ext uri="{BB962C8B-B14F-4D97-AF65-F5344CB8AC3E}">
        <p14:creationId xmlns:p14="http://schemas.microsoft.com/office/powerpoint/2010/main" val="3953954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0" y="-9334"/>
            <a:ext cx="6761100" cy="727112"/>
          </a:xfrm>
          <a:prstGeom prst="rect">
            <a:avLst/>
          </a:prstGeom>
        </p:spPr>
        <p:txBody>
          <a:bodyPr spcFirstLastPara="1" wrap="square" lIns="91425" tIns="91425" rIns="91425" bIns="91425" anchor="b" anchorCtr="0">
            <a:noAutofit/>
          </a:bodyPr>
          <a:lstStyle/>
          <a:p>
            <a:pPr lvl="0"/>
            <a:r>
              <a:rPr lang="en-US" sz="4400" dirty="0">
                <a:latin typeface="Algerian" panose="04020705040A02060702" pitchFamily="82" charset="0"/>
              </a:rPr>
              <a:t>Bar plot</a:t>
            </a:r>
            <a:endParaRPr sz="4400" dirty="0">
              <a:latin typeface="Algerian" panose="04020705040A02060702" pitchFamily="82" charset="0"/>
            </a:endParaRPr>
          </a:p>
        </p:txBody>
      </p:sp>
      <p:sp>
        <p:nvSpPr>
          <p:cNvPr id="3844" name="Google Shape;3844;p14"/>
          <p:cNvSpPr txBox="1">
            <a:spLocks noGrp="1"/>
          </p:cNvSpPr>
          <p:nvPr>
            <p:ph type="body" idx="2"/>
          </p:nvPr>
        </p:nvSpPr>
        <p:spPr>
          <a:xfrm>
            <a:off x="810509" y="1677555"/>
            <a:ext cx="6761100" cy="1141200"/>
          </a:xfrm>
          <a:prstGeom prst="rect">
            <a:avLst/>
          </a:prstGeom>
        </p:spPr>
        <p:txBody>
          <a:bodyPr spcFirstLastPara="1" wrap="square" lIns="91425" tIns="91425" rIns="91425" bIns="91425" anchor="t" anchorCtr="0">
            <a:noAutofit/>
          </a:bodyPr>
          <a:lstStyle/>
          <a:p>
            <a:endParaRPr lang="en-US" sz="2000" dirty="0"/>
          </a:p>
          <a:p>
            <a:pPr algn="just"/>
            <a:endParaRPr lang="en-US" sz="2000" dirty="0"/>
          </a:p>
          <a:p>
            <a:pPr marL="0" lvl="0" indent="0" algn="l" rtl="0">
              <a:spcBef>
                <a:spcPts val="1000"/>
              </a:spcBef>
              <a:spcAft>
                <a:spcPts val="0"/>
              </a:spcAft>
              <a:buClr>
                <a:schemeClr val="dk1"/>
              </a:buClr>
              <a:buSzPts val="1100"/>
              <a:buFont typeface="Arial"/>
              <a:buNone/>
            </a:pPr>
            <a:endParaRPr sz="1200" dirty="0">
              <a:solidFill>
                <a:srgbClr val="0B87A1"/>
              </a:solidFill>
            </a:endParaRPr>
          </a:p>
          <a:p>
            <a:pPr marL="0" lvl="0" indent="0" algn="l" rtl="0">
              <a:spcBef>
                <a:spcPts val="1000"/>
              </a:spcBef>
              <a:spcAft>
                <a:spcPts val="1000"/>
              </a:spcAft>
              <a:buNone/>
            </a:pPr>
            <a:endParaRPr sz="1200" dirty="0">
              <a:solidFill>
                <a:srgbClr val="0B87A1"/>
              </a:solidFill>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a:p>
        </p:txBody>
      </p:sp>
      <p:sp>
        <p:nvSpPr>
          <p:cNvPr id="6" name="TextBox 5">
            <a:extLst>
              <a:ext uri="{FF2B5EF4-FFF2-40B4-BE49-F238E27FC236}">
                <a16:creationId xmlns:a16="http://schemas.microsoft.com/office/drawing/2014/main" id="{02108415-01EC-45BD-A47E-3AC8B8FE591C}"/>
              </a:ext>
            </a:extLst>
          </p:cNvPr>
          <p:cNvSpPr txBox="1"/>
          <p:nvPr/>
        </p:nvSpPr>
        <p:spPr>
          <a:xfrm flipH="1">
            <a:off x="0" y="1537468"/>
            <a:ext cx="8285594" cy="1015663"/>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Number of crimes based </a:t>
            </a:r>
          </a:p>
          <a:p>
            <a:pPr algn="just"/>
            <a:r>
              <a:rPr lang="en-US" sz="2000" dirty="0">
                <a:latin typeface="Times New Roman" panose="02020603050405020304" pitchFamily="18" charset="0"/>
                <a:cs typeface="Times New Roman" panose="02020603050405020304" pitchFamily="18" charset="0"/>
              </a:rPr>
              <a:t>on primary type from </a:t>
            </a:r>
          </a:p>
          <a:p>
            <a:pPr algn="just"/>
            <a:r>
              <a:rPr lang="en-US" sz="2000" dirty="0">
                <a:latin typeface="Times New Roman" panose="02020603050405020304" pitchFamily="18" charset="0"/>
                <a:cs typeface="Times New Roman" panose="02020603050405020304" pitchFamily="18" charset="0"/>
              </a:rPr>
              <a:t>2001-2020</a:t>
            </a:r>
          </a:p>
        </p:txBody>
      </p:sp>
      <p:pic>
        <p:nvPicPr>
          <p:cNvPr id="7" name="Picture 6" descr="Chart, bar chart&#10;&#10;Description automatically generated">
            <a:extLst>
              <a:ext uri="{FF2B5EF4-FFF2-40B4-BE49-F238E27FC236}">
                <a16:creationId xmlns:a16="http://schemas.microsoft.com/office/drawing/2014/main" id="{6812D84E-65A7-4539-A16D-73D9C43B6E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8542" y="717778"/>
            <a:ext cx="5290245" cy="4396023"/>
          </a:xfrm>
          <a:prstGeom prst="rect">
            <a:avLst/>
          </a:prstGeom>
        </p:spPr>
      </p:pic>
    </p:spTree>
    <p:extLst>
      <p:ext uri="{BB962C8B-B14F-4D97-AF65-F5344CB8AC3E}">
        <p14:creationId xmlns:p14="http://schemas.microsoft.com/office/powerpoint/2010/main" val="1252807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0" y="-9334"/>
            <a:ext cx="6761100" cy="727112"/>
          </a:xfrm>
          <a:prstGeom prst="rect">
            <a:avLst/>
          </a:prstGeom>
        </p:spPr>
        <p:txBody>
          <a:bodyPr spcFirstLastPara="1" wrap="square" lIns="91425" tIns="91425" rIns="91425" bIns="91425" anchor="b" anchorCtr="0">
            <a:noAutofit/>
          </a:bodyPr>
          <a:lstStyle/>
          <a:p>
            <a:pPr lvl="0"/>
            <a:r>
              <a:rPr lang="en-US" sz="4400" dirty="0">
                <a:latin typeface="Algerian" panose="04020705040A02060702" pitchFamily="82" charset="0"/>
              </a:rPr>
              <a:t>Pie chart</a:t>
            </a:r>
            <a:endParaRPr sz="4400" dirty="0">
              <a:latin typeface="Algerian" panose="04020705040A02060702" pitchFamily="82" charset="0"/>
            </a:endParaRPr>
          </a:p>
        </p:txBody>
      </p:sp>
      <p:sp>
        <p:nvSpPr>
          <p:cNvPr id="3844" name="Google Shape;3844;p14"/>
          <p:cNvSpPr txBox="1">
            <a:spLocks noGrp="1"/>
          </p:cNvSpPr>
          <p:nvPr>
            <p:ph type="body" idx="2"/>
          </p:nvPr>
        </p:nvSpPr>
        <p:spPr>
          <a:xfrm>
            <a:off x="810509" y="1677555"/>
            <a:ext cx="6761100" cy="1141200"/>
          </a:xfrm>
          <a:prstGeom prst="rect">
            <a:avLst/>
          </a:prstGeom>
        </p:spPr>
        <p:txBody>
          <a:bodyPr spcFirstLastPara="1" wrap="square" lIns="91425" tIns="91425" rIns="91425" bIns="91425" anchor="t" anchorCtr="0">
            <a:noAutofit/>
          </a:bodyPr>
          <a:lstStyle/>
          <a:p>
            <a:endParaRPr lang="en-US" sz="2000" dirty="0"/>
          </a:p>
          <a:p>
            <a:pPr algn="just"/>
            <a:endParaRPr lang="en-US" sz="2000" dirty="0"/>
          </a:p>
          <a:p>
            <a:pPr marL="0" lvl="0" indent="0" algn="l" rtl="0">
              <a:spcBef>
                <a:spcPts val="1000"/>
              </a:spcBef>
              <a:spcAft>
                <a:spcPts val="0"/>
              </a:spcAft>
              <a:buClr>
                <a:schemeClr val="dk1"/>
              </a:buClr>
              <a:buSzPts val="1100"/>
              <a:buFont typeface="Arial"/>
              <a:buNone/>
            </a:pPr>
            <a:endParaRPr sz="1200" dirty="0">
              <a:solidFill>
                <a:srgbClr val="0B87A1"/>
              </a:solidFill>
            </a:endParaRPr>
          </a:p>
          <a:p>
            <a:pPr marL="0" lvl="0" indent="0" algn="l" rtl="0">
              <a:spcBef>
                <a:spcPts val="1000"/>
              </a:spcBef>
              <a:spcAft>
                <a:spcPts val="1000"/>
              </a:spcAft>
              <a:buNone/>
            </a:pPr>
            <a:endParaRPr sz="1200" dirty="0">
              <a:solidFill>
                <a:srgbClr val="0B87A1"/>
              </a:solidFill>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endParaRPr/>
          </a:p>
        </p:txBody>
      </p:sp>
      <p:sp>
        <p:nvSpPr>
          <p:cNvPr id="6" name="TextBox 5">
            <a:extLst>
              <a:ext uri="{FF2B5EF4-FFF2-40B4-BE49-F238E27FC236}">
                <a16:creationId xmlns:a16="http://schemas.microsoft.com/office/drawing/2014/main" id="{02108415-01EC-45BD-A47E-3AC8B8FE591C}"/>
              </a:ext>
            </a:extLst>
          </p:cNvPr>
          <p:cNvSpPr txBox="1"/>
          <p:nvPr/>
        </p:nvSpPr>
        <p:spPr>
          <a:xfrm flipH="1">
            <a:off x="0" y="1537468"/>
            <a:ext cx="8285594" cy="400110"/>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Percentage of arrests</a:t>
            </a:r>
          </a:p>
        </p:txBody>
      </p:sp>
      <p:pic>
        <p:nvPicPr>
          <p:cNvPr id="8" name="Picture 7" descr="Chart, pie chart&#10;&#10;Description automatically generated">
            <a:extLst>
              <a:ext uri="{FF2B5EF4-FFF2-40B4-BE49-F238E27FC236}">
                <a16:creationId xmlns:a16="http://schemas.microsoft.com/office/drawing/2014/main" id="{0F225A54-68B6-40A1-BBF8-657F94DEE7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5059" y="368835"/>
            <a:ext cx="5933771" cy="4164692"/>
          </a:xfrm>
          <a:prstGeom prst="rect">
            <a:avLst/>
          </a:prstGeom>
        </p:spPr>
      </p:pic>
    </p:spTree>
    <p:extLst>
      <p:ext uri="{BB962C8B-B14F-4D97-AF65-F5344CB8AC3E}">
        <p14:creationId xmlns:p14="http://schemas.microsoft.com/office/powerpoint/2010/main" val="901466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0" y="-9334"/>
            <a:ext cx="6761100" cy="727112"/>
          </a:xfrm>
          <a:prstGeom prst="rect">
            <a:avLst/>
          </a:prstGeom>
        </p:spPr>
        <p:txBody>
          <a:bodyPr spcFirstLastPara="1" wrap="square" lIns="91425" tIns="91425" rIns="91425" bIns="91425" anchor="b" anchorCtr="0">
            <a:noAutofit/>
          </a:bodyPr>
          <a:lstStyle/>
          <a:p>
            <a:pPr lvl="0"/>
            <a:r>
              <a:rPr lang="en-US" sz="4400" dirty="0">
                <a:latin typeface="Algerian" panose="04020705040A02060702" pitchFamily="82" charset="0"/>
              </a:rPr>
              <a:t>Successful arrests</a:t>
            </a:r>
            <a:endParaRPr sz="4400" dirty="0">
              <a:latin typeface="Algerian" panose="04020705040A02060702" pitchFamily="82" charset="0"/>
            </a:endParaRPr>
          </a:p>
        </p:txBody>
      </p:sp>
      <p:sp>
        <p:nvSpPr>
          <p:cNvPr id="3844" name="Google Shape;3844;p14"/>
          <p:cNvSpPr txBox="1">
            <a:spLocks noGrp="1"/>
          </p:cNvSpPr>
          <p:nvPr>
            <p:ph type="body" idx="2"/>
          </p:nvPr>
        </p:nvSpPr>
        <p:spPr>
          <a:xfrm>
            <a:off x="810509" y="1677555"/>
            <a:ext cx="6761100" cy="1141200"/>
          </a:xfrm>
          <a:prstGeom prst="rect">
            <a:avLst/>
          </a:prstGeom>
        </p:spPr>
        <p:txBody>
          <a:bodyPr spcFirstLastPara="1" wrap="square" lIns="91425" tIns="91425" rIns="91425" bIns="91425" anchor="t" anchorCtr="0">
            <a:noAutofit/>
          </a:bodyPr>
          <a:lstStyle/>
          <a:p>
            <a:endParaRPr lang="en-US" sz="2000" dirty="0"/>
          </a:p>
          <a:p>
            <a:pPr algn="just"/>
            <a:endParaRPr lang="en-US" sz="2000" dirty="0"/>
          </a:p>
          <a:p>
            <a:pPr marL="0" lvl="0" indent="0" algn="l" rtl="0">
              <a:spcBef>
                <a:spcPts val="1000"/>
              </a:spcBef>
              <a:spcAft>
                <a:spcPts val="0"/>
              </a:spcAft>
              <a:buClr>
                <a:schemeClr val="dk1"/>
              </a:buClr>
              <a:buSzPts val="1100"/>
              <a:buFont typeface="Arial"/>
              <a:buNone/>
            </a:pPr>
            <a:endParaRPr sz="1200" dirty="0">
              <a:solidFill>
                <a:srgbClr val="0B87A1"/>
              </a:solidFill>
            </a:endParaRPr>
          </a:p>
          <a:p>
            <a:pPr marL="0" lvl="0" indent="0" algn="l" rtl="0">
              <a:spcBef>
                <a:spcPts val="1000"/>
              </a:spcBef>
              <a:spcAft>
                <a:spcPts val="1000"/>
              </a:spcAft>
              <a:buNone/>
            </a:pPr>
            <a:endParaRPr sz="1200" dirty="0">
              <a:solidFill>
                <a:srgbClr val="0B87A1"/>
              </a:solidFill>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endParaRPr/>
          </a:p>
        </p:txBody>
      </p:sp>
      <p:sp>
        <p:nvSpPr>
          <p:cNvPr id="6" name="TextBox 5">
            <a:extLst>
              <a:ext uri="{FF2B5EF4-FFF2-40B4-BE49-F238E27FC236}">
                <a16:creationId xmlns:a16="http://schemas.microsoft.com/office/drawing/2014/main" id="{02108415-01EC-45BD-A47E-3AC8B8FE591C}"/>
              </a:ext>
            </a:extLst>
          </p:cNvPr>
          <p:cNvSpPr txBox="1"/>
          <p:nvPr/>
        </p:nvSpPr>
        <p:spPr>
          <a:xfrm flipH="1">
            <a:off x="0" y="1537468"/>
            <a:ext cx="8285594" cy="1015663"/>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Successful arrests in </a:t>
            </a:r>
          </a:p>
          <a:p>
            <a:pPr algn="just"/>
            <a:r>
              <a:rPr lang="en-US" sz="2000" dirty="0">
                <a:latin typeface="Times New Roman" panose="02020603050405020304" pitchFamily="18" charset="0"/>
                <a:cs typeface="Times New Roman" panose="02020603050405020304" pitchFamily="18" charset="0"/>
              </a:rPr>
              <a:t>percentages from </a:t>
            </a:r>
          </a:p>
          <a:p>
            <a:pPr algn="just"/>
            <a:r>
              <a:rPr lang="en-US" sz="2000" dirty="0">
                <a:latin typeface="Times New Roman" panose="02020603050405020304" pitchFamily="18" charset="0"/>
                <a:cs typeface="Times New Roman" panose="02020603050405020304" pitchFamily="18" charset="0"/>
              </a:rPr>
              <a:t>2001-2020.</a:t>
            </a:r>
          </a:p>
        </p:txBody>
      </p:sp>
      <p:pic>
        <p:nvPicPr>
          <p:cNvPr id="7" name="Picture 6" descr="Chart, line chart&#10;&#10;Description automatically generated">
            <a:extLst>
              <a:ext uri="{FF2B5EF4-FFF2-40B4-BE49-F238E27FC236}">
                <a16:creationId xmlns:a16="http://schemas.microsoft.com/office/drawing/2014/main" id="{5B711B5D-74B2-4F8C-B47D-65FA36796D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8982" y="537509"/>
            <a:ext cx="5356934" cy="4311304"/>
          </a:xfrm>
          <a:prstGeom prst="rect">
            <a:avLst/>
          </a:prstGeom>
        </p:spPr>
      </p:pic>
    </p:spTree>
    <p:extLst>
      <p:ext uri="{BB962C8B-B14F-4D97-AF65-F5344CB8AC3E}">
        <p14:creationId xmlns:p14="http://schemas.microsoft.com/office/powerpoint/2010/main" val="1505236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1" y="-9334"/>
            <a:ext cx="8360230" cy="727112"/>
          </a:xfrm>
          <a:prstGeom prst="rect">
            <a:avLst/>
          </a:prstGeom>
        </p:spPr>
        <p:txBody>
          <a:bodyPr spcFirstLastPara="1" wrap="square" lIns="91425" tIns="91425" rIns="91425" bIns="91425" anchor="b" anchorCtr="0">
            <a:noAutofit/>
          </a:bodyPr>
          <a:lstStyle/>
          <a:p>
            <a:pPr lvl="0"/>
            <a:r>
              <a:rPr lang="en-US" sz="2800" dirty="0">
                <a:latin typeface="Algerian" panose="04020705040A02060702" pitchFamily="82" charset="0"/>
              </a:rPr>
              <a:t>Number of incidents per police ward 2020</a:t>
            </a:r>
            <a:endParaRPr sz="2800" dirty="0">
              <a:latin typeface="Algerian" panose="04020705040A02060702" pitchFamily="82" charset="0"/>
            </a:endParaRPr>
          </a:p>
        </p:txBody>
      </p:sp>
      <p:sp>
        <p:nvSpPr>
          <p:cNvPr id="3844" name="Google Shape;3844;p14"/>
          <p:cNvSpPr txBox="1">
            <a:spLocks noGrp="1"/>
          </p:cNvSpPr>
          <p:nvPr>
            <p:ph type="body" idx="2"/>
          </p:nvPr>
        </p:nvSpPr>
        <p:spPr>
          <a:xfrm>
            <a:off x="810509" y="1677555"/>
            <a:ext cx="6761100" cy="1141200"/>
          </a:xfrm>
          <a:prstGeom prst="rect">
            <a:avLst/>
          </a:prstGeom>
        </p:spPr>
        <p:txBody>
          <a:bodyPr spcFirstLastPara="1" wrap="square" lIns="91425" tIns="91425" rIns="91425" bIns="91425" anchor="t" anchorCtr="0">
            <a:noAutofit/>
          </a:bodyPr>
          <a:lstStyle/>
          <a:p>
            <a:endParaRPr lang="en-US" sz="2000" dirty="0"/>
          </a:p>
          <a:p>
            <a:pPr algn="just"/>
            <a:endParaRPr lang="en-US" sz="2000" dirty="0"/>
          </a:p>
          <a:p>
            <a:pPr marL="0" lvl="0" indent="0" algn="l" rtl="0">
              <a:spcBef>
                <a:spcPts val="1000"/>
              </a:spcBef>
              <a:spcAft>
                <a:spcPts val="0"/>
              </a:spcAft>
              <a:buClr>
                <a:schemeClr val="dk1"/>
              </a:buClr>
              <a:buSzPts val="1100"/>
              <a:buFont typeface="Arial"/>
              <a:buNone/>
            </a:pPr>
            <a:endParaRPr sz="1200" dirty="0">
              <a:solidFill>
                <a:srgbClr val="0B87A1"/>
              </a:solidFill>
            </a:endParaRPr>
          </a:p>
          <a:p>
            <a:pPr marL="0" lvl="0" indent="0" algn="l" rtl="0">
              <a:spcBef>
                <a:spcPts val="1000"/>
              </a:spcBef>
              <a:spcAft>
                <a:spcPts val="1000"/>
              </a:spcAft>
              <a:buNone/>
            </a:pPr>
            <a:endParaRPr sz="1200" dirty="0">
              <a:solidFill>
                <a:srgbClr val="0B87A1"/>
              </a:solidFill>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endParaRPr/>
          </a:p>
        </p:txBody>
      </p:sp>
      <p:pic>
        <p:nvPicPr>
          <p:cNvPr id="8" name="Picture 7">
            <a:extLst>
              <a:ext uri="{FF2B5EF4-FFF2-40B4-BE49-F238E27FC236}">
                <a16:creationId xmlns:a16="http://schemas.microsoft.com/office/drawing/2014/main" id="{7587F6A6-9D73-4307-B0E2-F25CD2A2C3D2}"/>
              </a:ext>
            </a:extLst>
          </p:cNvPr>
          <p:cNvPicPr>
            <a:picLocks noChangeAspect="1"/>
          </p:cNvPicPr>
          <p:nvPr/>
        </p:nvPicPr>
        <p:blipFill>
          <a:blip r:embed="rId3"/>
          <a:stretch>
            <a:fillRect/>
          </a:stretch>
        </p:blipFill>
        <p:spPr>
          <a:xfrm>
            <a:off x="91531" y="822192"/>
            <a:ext cx="8722056" cy="3928745"/>
          </a:xfrm>
          <a:prstGeom prst="rect">
            <a:avLst/>
          </a:prstGeom>
        </p:spPr>
      </p:pic>
    </p:spTree>
    <p:extLst>
      <p:ext uri="{BB962C8B-B14F-4D97-AF65-F5344CB8AC3E}">
        <p14:creationId xmlns:p14="http://schemas.microsoft.com/office/powerpoint/2010/main" val="3354137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0" y="-9334"/>
            <a:ext cx="8329492" cy="727112"/>
          </a:xfrm>
          <a:prstGeom prst="rect">
            <a:avLst/>
          </a:prstGeom>
        </p:spPr>
        <p:txBody>
          <a:bodyPr spcFirstLastPara="1" wrap="square" lIns="91425" tIns="91425" rIns="91425" bIns="91425" anchor="b" anchorCtr="0">
            <a:noAutofit/>
          </a:bodyPr>
          <a:lstStyle/>
          <a:p>
            <a:pPr lvl="0"/>
            <a:r>
              <a:rPr lang="en-US" sz="2800" dirty="0">
                <a:latin typeface="Algerian" panose="04020705040A02060702" pitchFamily="82" charset="0"/>
              </a:rPr>
              <a:t>Number of incidents per police district 2020</a:t>
            </a:r>
            <a:endParaRPr sz="2800" dirty="0">
              <a:latin typeface="Algerian" panose="04020705040A02060702" pitchFamily="82" charset="0"/>
            </a:endParaRPr>
          </a:p>
        </p:txBody>
      </p:sp>
      <p:sp>
        <p:nvSpPr>
          <p:cNvPr id="3844" name="Google Shape;3844;p14"/>
          <p:cNvSpPr txBox="1">
            <a:spLocks noGrp="1"/>
          </p:cNvSpPr>
          <p:nvPr>
            <p:ph type="body" idx="2"/>
          </p:nvPr>
        </p:nvSpPr>
        <p:spPr>
          <a:xfrm>
            <a:off x="810509" y="1677555"/>
            <a:ext cx="6761100" cy="1141200"/>
          </a:xfrm>
          <a:prstGeom prst="rect">
            <a:avLst/>
          </a:prstGeom>
        </p:spPr>
        <p:txBody>
          <a:bodyPr spcFirstLastPara="1" wrap="square" lIns="91425" tIns="91425" rIns="91425" bIns="91425" anchor="t" anchorCtr="0">
            <a:noAutofit/>
          </a:bodyPr>
          <a:lstStyle/>
          <a:p>
            <a:endParaRPr lang="en-US" sz="2000" dirty="0"/>
          </a:p>
          <a:p>
            <a:pPr algn="just"/>
            <a:endParaRPr lang="en-US" sz="2000" dirty="0"/>
          </a:p>
          <a:p>
            <a:pPr marL="0" lvl="0" indent="0" algn="l" rtl="0">
              <a:spcBef>
                <a:spcPts val="1000"/>
              </a:spcBef>
              <a:spcAft>
                <a:spcPts val="0"/>
              </a:spcAft>
              <a:buClr>
                <a:schemeClr val="dk1"/>
              </a:buClr>
              <a:buSzPts val="1100"/>
              <a:buFont typeface="Arial"/>
              <a:buNone/>
            </a:pPr>
            <a:endParaRPr sz="1200" dirty="0">
              <a:solidFill>
                <a:srgbClr val="0B87A1"/>
              </a:solidFill>
            </a:endParaRPr>
          </a:p>
          <a:p>
            <a:pPr marL="0" lvl="0" indent="0" algn="l" rtl="0">
              <a:spcBef>
                <a:spcPts val="1000"/>
              </a:spcBef>
              <a:spcAft>
                <a:spcPts val="1000"/>
              </a:spcAft>
              <a:buNone/>
            </a:pPr>
            <a:endParaRPr sz="1200" dirty="0">
              <a:solidFill>
                <a:srgbClr val="0B87A1"/>
              </a:solidFill>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endParaRPr/>
          </a:p>
        </p:txBody>
      </p:sp>
      <p:pic>
        <p:nvPicPr>
          <p:cNvPr id="6" name="Picture 5">
            <a:extLst>
              <a:ext uri="{FF2B5EF4-FFF2-40B4-BE49-F238E27FC236}">
                <a16:creationId xmlns:a16="http://schemas.microsoft.com/office/drawing/2014/main" id="{3D9EB0DB-3424-4C15-A36B-72E3F9C9F33B}"/>
              </a:ext>
            </a:extLst>
          </p:cNvPr>
          <p:cNvPicPr>
            <a:picLocks noChangeAspect="1"/>
          </p:cNvPicPr>
          <p:nvPr/>
        </p:nvPicPr>
        <p:blipFill>
          <a:blip r:embed="rId3"/>
          <a:stretch>
            <a:fillRect/>
          </a:stretch>
        </p:blipFill>
        <p:spPr>
          <a:xfrm>
            <a:off x="91531" y="717778"/>
            <a:ext cx="8752792" cy="4107795"/>
          </a:xfrm>
          <a:prstGeom prst="rect">
            <a:avLst/>
          </a:prstGeom>
        </p:spPr>
      </p:pic>
    </p:spTree>
    <p:extLst>
      <p:ext uri="{BB962C8B-B14F-4D97-AF65-F5344CB8AC3E}">
        <p14:creationId xmlns:p14="http://schemas.microsoft.com/office/powerpoint/2010/main" val="667446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p:nvPr>
        </p:nvSpPr>
        <p:spPr>
          <a:xfrm>
            <a:off x="762000" y="696424"/>
            <a:ext cx="5396700" cy="2523185"/>
          </a:xfrm>
        </p:spPr>
        <p:txBody>
          <a:bodyPr spcFirstLastPara="1" wrap="square" lIns="91425" tIns="91425" rIns="91425" bIns="91425" anchor="t" anchorCtr="0">
            <a:noAutofit/>
          </a:bodyPr>
          <a:lstStyle/>
          <a:p>
            <a:pPr marL="0" lvl="0" indent="0" rtl="0">
              <a:lnSpc>
                <a:spcPct val="90000"/>
              </a:lnSpc>
              <a:spcBef>
                <a:spcPts val="0"/>
              </a:spcBef>
              <a:spcAft>
                <a:spcPts val="0"/>
              </a:spcAft>
              <a:buNone/>
            </a:pPr>
            <a:r>
              <a:rPr lang="en-US" dirty="0">
                <a:latin typeface="Algerian" panose="04020705040A02060702" pitchFamily="82" charset="0"/>
              </a:rPr>
              <a:t>Feature selection &amp; Correlation MATRIX</a:t>
            </a:r>
          </a:p>
        </p:txBody>
      </p:sp>
      <p:sp>
        <p:nvSpPr>
          <p:cNvPr id="3892" name="Google Shape;3892;p19" hidden="1"/>
          <p:cNvSpPr txBox="1">
            <a:spLocks noGrp="1"/>
          </p:cNvSpPr>
          <p:nvPr>
            <p:ph type="sldNum" idx="4294967295"/>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600"/>
              </a:spcAft>
              <a:buNone/>
            </a:pPr>
            <a:fld id="{00000000-1234-1234-1234-123412341234}" type="slidenum">
              <a:rPr lang="en"/>
              <a:pPr marL="0" lvl="0" indent="0" algn="l" rtl="0">
                <a:spcBef>
                  <a:spcPts val="0"/>
                </a:spcBef>
                <a:spcAft>
                  <a:spcPts val="600"/>
                </a:spcAft>
                <a:buNone/>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61FC2-AE7A-4B91-8C7A-4F5C6A64BF58}"/>
              </a:ext>
            </a:extLst>
          </p:cNvPr>
          <p:cNvSpPr>
            <a:spLocks noGrp="1"/>
          </p:cNvSpPr>
          <p:nvPr>
            <p:ph type="ctrTitle"/>
          </p:nvPr>
        </p:nvSpPr>
        <p:spPr>
          <a:xfrm>
            <a:off x="316967" y="81761"/>
            <a:ext cx="5268900" cy="1159800"/>
          </a:xfrm>
        </p:spPr>
        <p:txBody>
          <a:bodyPr/>
          <a:lstStyle/>
          <a:p>
            <a:r>
              <a:rPr lang="en-US" dirty="0">
                <a:latin typeface="Algerian" panose="04020705040A02060702" pitchFamily="82" charset="0"/>
              </a:rPr>
              <a:t>CONTENT</a:t>
            </a:r>
          </a:p>
        </p:txBody>
      </p:sp>
      <p:sp>
        <p:nvSpPr>
          <p:cNvPr id="3" name="Subtitle 2">
            <a:extLst>
              <a:ext uri="{FF2B5EF4-FFF2-40B4-BE49-F238E27FC236}">
                <a16:creationId xmlns:a16="http://schemas.microsoft.com/office/drawing/2014/main" id="{6B343128-CEF2-4F4E-A7A5-B4B8818DE1D7}"/>
              </a:ext>
            </a:extLst>
          </p:cNvPr>
          <p:cNvSpPr>
            <a:spLocks noGrp="1"/>
          </p:cNvSpPr>
          <p:nvPr>
            <p:ph type="subTitle" idx="1"/>
          </p:nvPr>
        </p:nvSpPr>
        <p:spPr>
          <a:xfrm>
            <a:off x="316967" y="1241561"/>
            <a:ext cx="5268900" cy="3338625"/>
          </a:xfrm>
        </p:spPr>
        <p:txBody>
          <a:bodyPr/>
          <a:lstStyle/>
          <a:p>
            <a:pPr>
              <a:buFont typeface="Arial" panose="020B0604020202020204" pitchFamily="34" charset="0"/>
              <a:buChar char="•"/>
            </a:pPr>
            <a:r>
              <a:rPr lang="en-US" dirty="0">
                <a:solidFill>
                  <a:schemeClr val="accent4">
                    <a:lumMod val="50000"/>
                  </a:schemeClr>
                </a:solidFill>
                <a:latin typeface="Times New Roman" panose="02020603050405020304" pitchFamily="18" charset="0"/>
                <a:cs typeface="Times New Roman" panose="02020603050405020304" pitchFamily="18" charset="0"/>
              </a:rPr>
              <a:t>Project</a:t>
            </a:r>
          </a:p>
          <a:p>
            <a:pPr>
              <a:buFont typeface="Arial" panose="020B0604020202020204" pitchFamily="34" charset="0"/>
              <a:buChar char="•"/>
            </a:pPr>
            <a:r>
              <a:rPr lang="en-US" dirty="0">
                <a:solidFill>
                  <a:schemeClr val="accent4">
                    <a:lumMod val="50000"/>
                  </a:schemeClr>
                </a:solidFill>
                <a:latin typeface="Times New Roman" panose="02020603050405020304" pitchFamily="18" charset="0"/>
                <a:cs typeface="Times New Roman" panose="02020603050405020304" pitchFamily="18" charset="0"/>
              </a:rPr>
              <a:t>Data Description</a:t>
            </a:r>
          </a:p>
          <a:p>
            <a:pPr>
              <a:buFont typeface="Arial" panose="020B0604020202020204" pitchFamily="34" charset="0"/>
              <a:buChar char="•"/>
            </a:pPr>
            <a:r>
              <a:rPr lang="en-US" dirty="0">
                <a:solidFill>
                  <a:schemeClr val="accent4">
                    <a:lumMod val="50000"/>
                  </a:schemeClr>
                </a:solidFill>
                <a:latin typeface="Times New Roman" panose="02020603050405020304" pitchFamily="18" charset="0"/>
                <a:cs typeface="Times New Roman" panose="02020603050405020304" pitchFamily="18" charset="0"/>
              </a:rPr>
              <a:t>Flow Chart</a:t>
            </a:r>
          </a:p>
          <a:p>
            <a:pPr>
              <a:buFont typeface="Arial" panose="020B0604020202020204" pitchFamily="34" charset="0"/>
              <a:buChar char="•"/>
            </a:pPr>
            <a:r>
              <a:rPr lang="en-US" dirty="0">
                <a:solidFill>
                  <a:schemeClr val="accent4">
                    <a:lumMod val="50000"/>
                  </a:schemeClr>
                </a:solidFill>
                <a:latin typeface="Times New Roman" panose="02020603050405020304" pitchFamily="18" charset="0"/>
                <a:cs typeface="Times New Roman" panose="02020603050405020304" pitchFamily="18" charset="0"/>
              </a:rPr>
              <a:t>Data Visualization</a:t>
            </a:r>
          </a:p>
          <a:p>
            <a:pPr>
              <a:buFont typeface="Arial" panose="020B0604020202020204" pitchFamily="34" charset="0"/>
              <a:buChar char="•"/>
            </a:pPr>
            <a:r>
              <a:rPr lang="en-US" dirty="0">
                <a:solidFill>
                  <a:schemeClr val="accent4">
                    <a:lumMod val="50000"/>
                  </a:schemeClr>
                </a:solidFill>
                <a:latin typeface="Times New Roman" panose="02020603050405020304" pitchFamily="18" charset="0"/>
                <a:cs typeface="Times New Roman" panose="02020603050405020304" pitchFamily="18" charset="0"/>
              </a:rPr>
              <a:t>Feature Selection and Correlation Matrix</a:t>
            </a:r>
          </a:p>
          <a:p>
            <a:pPr>
              <a:buFont typeface="Arial" panose="020B0604020202020204" pitchFamily="34" charset="0"/>
              <a:buChar char="•"/>
            </a:pPr>
            <a:r>
              <a:rPr lang="en-US" dirty="0">
                <a:solidFill>
                  <a:schemeClr val="accent4">
                    <a:lumMod val="50000"/>
                  </a:schemeClr>
                </a:solidFill>
                <a:latin typeface="Times New Roman" panose="02020603050405020304" pitchFamily="18" charset="0"/>
                <a:cs typeface="Times New Roman" panose="02020603050405020304" pitchFamily="18" charset="0"/>
              </a:rPr>
              <a:t>Data Models</a:t>
            </a:r>
          </a:p>
          <a:p>
            <a:pPr>
              <a:buFont typeface="Arial" panose="020B0604020202020204" pitchFamily="34" charset="0"/>
              <a:buChar char="•"/>
            </a:pPr>
            <a:r>
              <a:rPr lang="en-US" dirty="0">
                <a:solidFill>
                  <a:schemeClr val="accent4">
                    <a:lumMod val="50000"/>
                  </a:schemeClr>
                </a:solidFill>
                <a:latin typeface="Times New Roman" panose="02020603050405020304" pitchFamily="18" charset="0"/>
                <a:cs typeface="Times New Roman" panose="02020603050405020304" pitchFamily="18" charset="0"/>
              </a:rPr>
              <a:t>Evaluation of Results</a:t>
            </a:r>
          </a:p>
          <a:p>
            <a:pPr>
              <a:buFont typeface="Arial" panose="020B0604020202020204" pitchFamily="34" charset="0"/>
              <a:buChar char="•"/>
            </a:pPr>
            <a:r>
              <a:rPr lang="en-US" dirty="0">
                <a:solidFill>
                  <a:schemeClr val="accent4">
                    <a:lumMod val="50000"/>
                  </a:schemeClr>
                </a:solidFill>
                <a:latin typeface="Times New Roman" panose="02020603050405020304" pitchFamily="18" charset="0"/>
                <a:cs typeface="Times New Roman" panose="02020603050405020304" pitchFamily="18" charset="0"/>
              </a:rPr>
              <a:t>Conclusion</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646985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91531" y="90377"/>
            <a:ext cx="6761100" cy="727112"/>
          </a:xfrm>
          <a:prstGeom prst="rect">
            <a:avLst/>
          </a:prstGeom>
        </p:spPr>
        <p:txBody>
          <a:bodyPr spcFirstLastPara="1" wrap="square" lIns="91425" tIns="91425" rIns="91425" bIns="91425" anchor="b" anchorCtr="0">
            <a:noAutofit/>
          </a:bodyPr>
          <a:lstStyle/>
          <a:p>
            <a:pPr lvl="0"/>
            <a:r>
              <a:rPr lang="en-US" sz="4400" dirty="0">
                <a:latin typeface="Algerian" panose="04020705040A02060702" pitchFamily="82" charset="0"/>
              </a:rPr>
              <a:t>Correlation matrix</a:t>
            </a:r>
            <a:endParaRPr sz="4400" dirty="0">
              <a:latin typeface="Algerian" panose="04020705040A02060702" pitchFamily="82" charset="0"/>
            </a:endParaRPr>
          </a:p>
        </p:txBody>
      </p:sp>
      <p:sp>
        <p:nvSpPr>
          <p:cNvPr id="3844" name="Google Shape;3844;p14"/>
          <p:cNvSpPr txBox="1">
            <a:spLocks noGrp="1"/>
          </p:cNvSpPr>
          <p:nvPr>
            <p:ph type="body" idx="2"/>
          </p:nvPr>
        </p:nvSpPr>
        <p:spPr>
          <a:xfrm>
            <a:off x="810509" y="1677555"/>
            <a:ext cx="6761100" cy="1141200"/>
          </a:xfrm>
          <a:prstGeom prst="rect">
            <a:avLst/>
          </a:prstGeom>
        </p:spPr>
        <p:txBody>
          <a:bodyPr spcFirstLastPara="1" wrap="square" lIns="91425" tIns="91425" rIns="91425" bIns="91425" anchor="t" anchorCtr="0">
            <a:noAutofit/>
          </a:bodyPr>
          <a:lstStyle/>
          <a:p>
            <a:endParaRPr lang="en-US" sz="2000" dirty="0"/>
          </a:p>
          <a:p>
            <a:pPr algn="just"/>
            <a:endParaRPr lang="en-US" sz="2000" dirty="0"/>
          </a:p>
          <a:p>
            <a:pPr marL="0" lvl="0" indent="0" algn="l" rtl="0">
              <a:spcBef>
                <a:spcPts val="1000"/>
              </a:spcBef>
              <a:spcAft>
                <a:spcPts val="0"/>
              </a:spcAft>
              <a:buClr>
                <a:schemeClr val="dk1"/>
              </a:buClr>
              <a:buSzPts val="1100"/>
              <a:buFont typeface="Arial"/>
              <a:buNone/>
            </a:pPr>
            <a:endParaRPr sz="1200" dirty="0">
              <a:solidFill>
                <a:srgbClr val="0B87A1"/>
              </a:solidFill>
            </a:endParaRPr>
          </a:p>
          <a:p>
            <a:pPr marL="0" lvl="0" indent="0" algn="l" rtl="0">
              <a:spcBef>
                <a:spcPts val="1000"/>
              </a:spcBef>
              <a:spcAft>
                <a:spcPts val="1000"/>
              </a:spcAft>
              <a:buNone/>
            </a:pPr>
            <a:endParaRPr sz="1200" dirty="0">
              <a:solidFill>
                <a:srgbClr val="0B87A1"/>
              </a:solidFill>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endParaRPr/>
          </a:p>
        </p:txBody>
      </p:sp>
      <p:sp>
        <p:nvSpPr>
          <p:cNvPr id="6" name="TextBox 5">
            <a:extLst>
              <a:ext uri="{FF2B5EF4-FFF2-40B4-BE49-F238E27FC236}">
                <a16:creationId xmlns:a16="http://schemas.microsoft.com/office/drawing/2014/main" id="{02108415-01EC-45BD-A47E-3AC8B8FE591C}"/>
              </a:ext>
            </a:extLst>
          </p:cNvPr>
          <p:cNvSpPr txBox="1"/>
          <p:nvPr/>
        </p:nvSpPr>
        <p:spPr>
          <a:xfrm flipH="1">
            <a:off x="-2" y="1537468"/>
            <a:ext cx="5932075" cy="1015663"/>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We have converted few </a:t>
            </a:r>
          </a:p>
          <a:p>
            <a:pPr algn="just"/>
            <a:r>
              <a:rPr lang="en-US" sz="2000" dirty="0">
                <a:latin typeface="Times New Roman" panose="02020603050405020304" pitchFamily="18" charset="0"/>
                <a:cs typeface="Times New Roman" panose="02020603050405020304" pitchFamily="18" charset="0"/>
              </a:rPr>
              <a:t>columns to numeric values and </a:t>
            </a:r>
          </a:p>
          <a:p>
            <a:pPr algn="just"/>
            <a:r>
              <a:rPr lang="en-US" sz="2000" dirty="0">
                <a:latin typeface="Times New Roman" panose="02020603050405020304" pitchFamily="18" charset="0"/>
                <a:cs typeface="Times New Roman" panose="02020603050405020304" pitchFamily="18" charset="0"/>
              </a:rPr>
              <a:t>plotted a heatmap</a:t>
            </a:r>
          </a:p>
        </p:txBody>
      </p:sp>
      <p:pic>
        <p:nvPicPr>
          <p:cNvPr id="8" name="Content Placeholder 5">
            <a:extLst>
              <a:ext uri="{FF2B5EF4-FFF2-40B4-BE49-F238E27FC236}">
                <a16:creationId xmlns:a16="http://schemas.microsoft.com/office/drawing/2014/main" id="{06B55414-C4A6-460D-A551-BF5B46A8C473}"/>
              </a:ext>
            </a:extLst>
          </p:cNvPr>
          <p:cNvPicPr>
            <a:picLocks noChangeAspect="1"/>
          </p:cNvPicPr>
          <p:nvPr/>
        </p:nvPicPr>
        <p:blipFill>
          <a:blip r:embed="rId3"/>
          <a:stretch>
            <a:fillRect/>
          </a:stretch>
        </p:blipFill>
        <p:spPr>
          <a:xfrm>
            <a:off x="3457815" y="733460"/>
            <a:ext cx="5686185" cy="4410040"/>
          </a:xfrm>
          <a:prstGeom prst="rect">
            <a:avLst/>
          </a:prstGeom>
          <a:noFill/>
          <a:ln>
            <a:noFill/>
          </a:ln>
        </p:spPr>
      </p:pic>
    </p:spTree>
    <p:extLst>
      <p:ext uri="{BB962C8B-B14F-4D97-AF65-F5344CB8AC3E}">
        <p14:creationId xmlns:p14="http://schemas.microsoft.com/office/powerpoint/2010/main" val="3771074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0" y="-9334"/>
            <a:ext cx="6761100" cy="727112"/>
          </a:xfrm>
          <a:prstGeom prst="rect">
            <a:avLst/>
          </a:prstGeom>
        </p:spPr>
        <p:txBody>
          <a:bodyPr spcFirstLastPara="1" wrap="square" lIns="91425" tIns="91425" rIns="91425" bIns="91425" anchor="b" anchorCtr="0">
            <a:noAutofit/>
          </a:bodyPr>
          <a:lstStyle/>
          <a:p>
            <a:pPr lvl="0"/>
            <a:r>
              <a:rPr lang="en-US" sz="4400" dirty="0">
                <a:latin typeface="Algerian" panose="04020705040A02060702" pitchFamily="82" charset="0"/>
              </a:rPr>
              <a:t>Feature Selection</a:t>
            </a:r>
            <a:endParaRPr sz="4400" dirty="0">
              <a:latin typeface="Algerian" panose="04020705040A02060702" pitchFamily="82" charset="0"/>
            </a:endParaRPr>
          </a:p>
        </p:txBody>
      </p:sp>
      <p:sp>
        <p:nvSpPr>
          <p:cNvPr id="3844" name="Google Shape;3844;p14"/>
          <p:cNvSpPr txBox="1">
            <a:spLocks noGrp="1"/>
          </p:cNvSpPr>
          <p:nvPr>
            <p:ph type="body" idx="2"/>
          </p:nvPr>
        </p:nvSpPr>
        <p:spPr>
          <a:xfrm>
            <a:off x="810509" y="1677555"/>
            <a:ext cx="6761100" cy="1141200"/>
          </a:xfrm>
          <a:prstGeom prst="rect">
            <a:avLst/>
          </a:prstGeom>
        </p:spPr>
        <p:txBody>
          <a:bodyPr spcFirstLastPara="1" wrap="square" lIns="91425" tIns="91425" rIns="91425" bIns="91425" anchor="t" anchorCtr="0">
            <a:noAutofit/>
          </a:bodyPr>
          <a:lstStyle/>
          <a:p>
            <a:endParaRPr lang="en-US" sz="2000" dirty="0"/>
          </a:p>
          <a:p>
            <a:pPr algn="just"/>
            <a:endParaRPr lang="en-US" sz="2000" dirty="0"/>
          </a:p>
          <a:p>
            <a:pPr marL="0" lvl="0" indent="0" algn="l" rtl="0">
              <a:spcBef>
                <a:spcPts val="1000"/>
              </a:spcBef>
              <a:spcAft>
                <a:spcPts val="0"/>
              </a:spcAft>
              <a:buClr>
                <a:schemeClr val="dk1"/>
              </a:buClr>
              <a:buSzPts val="1100"/>
              <a:buFont typeface="Arial"/>
              <a:buNone/>
            </a:pPr>
            <a:endParaRPr sz="1200" dirty="0">
              <a:solidFill>
                <a:srgbClr val="0B87A1"/>
              </a:solidFill>
            </a:endParaRPr>
          </a:p>
          <a:p>
            <a:pPr marL="0" lvl="0" indent="0" algn="l" rtl="0">
              <a:spcBef>
                <a:spcPts val="1000"/>
              </a:spcBef>
              <a:spcAft>
                <a:spcPts val="1000"/>
              </a:spcAft>
              <a:buNone/>
            </a:pPr>
            <a:endParaRPr sz="1200" dirty="0">
              <a:solidFill>
                <a:srgbClr val="0B87A1"/>
              </a:solidFill>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21</a:t>
            </a:fld>
            <a:endParaRPr/>
          </a:p>
        </p:txBody>
      </p:sp>
      <p:sp>
        <p:nvSpPr>
          <p:cNvPr id="6" name="TextBox 5">
            <a:extLst>
              <a:ext uri="{FF2B5EF4-FFF2-40B4-BE49-F238E27FC236}">
                <a16:creationId xmlns:a16="http://schemas.microsoft.com/office/drawing/2014/main" id="{02108415-01EC-45BD-A47E-3AC8B8FE591C}"/>
              </a:ext>
            </a:extLst>
          </p:cNvPr>
          <p:cNvSpPr txBox="1"/>
          <p:nvPr/>
        </p:nvSpPr>
        <p:spPr>
          <a:xfrm flipH="1">
            <a:off x="173401" y="3600449"/>
            <a:ext cx="8285594" cy="923330"/>
          </a:xfrm>
          <a:prstGeom prst="rect">
            <a:avLst/>
          </a:prstGeom>
          <a:noFill/>
        </p:spPr>
        <p:txBody>
          <a:bodyPr wrap="square" rtlCol="0">
            <a:spAutoFit/>
          </a:bodyPr>
          <a:lstStyle/>
          <a:p>
            <a:pPr algn="just"/>
            <a:r>
              <a:rPr lang="en-US" sz="1800" dirty="0">
                <a:latin typeface="Times New Roman" panose="02020603050405020304" pitchFamily="18" charset="0"/>
                <a:cs typeface="Times New Roman" panose="02020603050405020304" pitchFamily="18" charset="0"/>
              </a:rPr>
              <a:t>Feature selection is done by taking the correlation values above 0.1. </a:t>
            </a:r>
          </a:p>
          <a:p>
            <a:pPr algn="just"/>
            <a:r>
              <a:rPr lang="en-US" sz="1800" dirty="0">
                <a:latin typeface="Times New Roman" panose="02020603050405020304" pitchFamily="18" charset="0"/>
                <a:cs typeface="Times New Roman" panose="02020603050405020304" pitchFamily="18" charset="0"/>
              </a:rPr>
              <a:t>From the results we can see that Description, Arrest and Domestic have </a:t>
            </a:r>
          </a:p>
          <a:p>
            <a:pPr algn="just"/>
            <a:r>
              <a:rPr lang="en-US" sz="1800" dirty="0">
                <a:latin typeface="Times New Roman" panose="02020603050405020304" pitchFamily="18" charset="0"/>
                <a:cs typeface="Times New Roman" panose="02020603050405020304" pitchFamily="18" charset="0"/>
              </a:rPr>
              <a:t>been more correlated for the model which we will use in train and test data</a:t>
            </a:r>
            <a:r>
              <a:rPr lang="en-US" sz="1800" dirty="0"/>
              <a:t>.</a:t>
            </a:r>
          </a:p>
        </p:txBody>
      </p:sp>
      <p:pic>
        <p:nvPicPr>
          <p:cNvPr id="7" name="Picture 6" descr="A picture containing text&#10;&#10;Description automatically generated">
            <a:extLst>
              <a:ext uri="{FF2B5EF4-FFF2-40B4-BE49-F238E27FC236}">
                <a16:creationId xmlns:a16="http://schemas.microsoft.com/office/drawing/2014/main" id="{355DF090-2F00-4729-97E9-9EF2836048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401" y="975872"/>
            <a:ext cx="5835513" cy="2428155"/>
          </a:xfrm>
          <a:prstGeom prst="rect">
            <a:avLst/>
          </a:prstGeom>
        </p:spPr>
      </p:pic>
    </p:spTree>
    <p:extLst>
      <p:ext uri="{BB962C8B-B14F-4D97-AF65-F5344CB8AC3E}">
        <p14:creationId xmlns:p14="http://schemas.microsoft.com/office/powerpoint/2010/main" val="1026479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4" name="Google Shape;3864;p17"/>
          <p:cNvSpPr txBox="1">
            <a:spLocks noGrp="1"/>
          </p:cNvSpPr>
          <p:nvPr>
            <p:ph type="ctrTitle"/>
          </p:nvPr>
        </p:nvSpPr>
        <p:spPr>
          <a:xfrm>
            <a:off x="685160" y="1733770"/>
            <a:ext cx="5396700" cy="1159800"/>
          </a:xfrm>
        </p:spPr>
        <p:txBody>
          <a:bodyPr spcFirstLastPara="1" wrap="square" lIns="91425" tIns="91425" rIns="91425" bIns="91425" anchor="t" anchorCtr="0">
            <a:normAutofit/>
          </a:bodyPr>
          <a:lstStyle/>
          <a:p>
            <a:pPr marL="0" lvl="0" indent="0" rtl="0">
              <a:lnSpc>
                <a:spcPct val="90000"/>
              </a:lnSpc>
              <a:spcBef>
                <a:spcPts val="600"/>
              </a:spcBef>
              <a:spcAft>
                <a:spcPts val="0"/>
              </a:spcAft>
              <a:buNone/>
            </a:pPr>
            <a:r>
              <a:rPr lang="en-US" dirty="0">
                <a:latin typeface="Algerian" panose="04020705040A02060702" pitchFamily="82" charset="0"/>
              </a:rPr>
              <a:t>Data Models</a:t>
            </a:r>
          </a:p>
        </p:txBody>
      </p:sp>
      <p:sp>
        <p:nvSpPr>
          <p:cNvPr id="3865" name="Google Shape;3865;p17" hidden="1"/>
          <p:cNvSpPr txBox="1">
            <a:spLocks noGrp="1"/>
          </p:cNvSpPr>
          <p:nvPr>
            <p:ph type="sldNum" idx="4294967295"/>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600"/>
              </a:spcAft>
              <a:buNone/>
            </a:pPr>
            <a:fld id="{00000000-1234-1234-1234-123412341234}" type="slidenum">
              <a:rPr lang="en"/>
              <a:pPr marL="0" lvl="0" indent="0" algn="l" rtl="0">
                <a:spcBef>
                  <a:spcPts val="0"/>
                </a:spcBef>
                <a:spcAft>
                  <a:spcPts val="600"/>
                </a:spcAft>
                <a:buNone/>
              </a:pPr>
              <a:t>22</a:t>
            </a:fld>
            <a:endParaRPr lang="en-US"/>
          </a:p>
        </p:txBody>
      </p:sp>
    </p:spTree>
    <p:extLst>
      <p:ext uri="{BB962C8B-B14F-4D97-AF65-F5344CB8AC3E}">
        <p14:creationId xmlns:p14="http://schemas.microsoft.com/office/powerpoint/2010/main" val="1941026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0" y="100321"/>
            <a:ext cx="8713694" cy="727112"/>
          </a:xfrm>
          <a:prstGeom prst="rect">
            <a:avLst/>
          </a:prstGeom>
        </p:spPr>
        <p:txBody>
          <a:bodyPr spcFirstLastPara="1" wrap="square" lIns="91425" tIns="91425" rIns="91425" bIns="91425" anchor="b" anchorCtr="0">
            <a:noAutofit/>
          </a:bodyPr>
          <a:lstStyle/>
          <a:p>
            <a:pPr lvl="0"/>
            <a:r>
              <a:rPr lang="en-US" dirty="0">
                <a:latin typeface="Times New Roman" panose="02020603050405020304" pitchFamily="18" charset="0"/>
                <a:cs typeface="Times New Roman" panose="02020603050405020304" pitchFamily="18" charset="0"/>
              </a:rPr>
              <a:t>Neural Networks using MLPClassifier</a:t>
            </a:r>
            <a:endParaRPr dirty="0">
              <a:latin typeface="Times New Roman" panose="02020603050405020304" pitchFamily="18" charset="0"/>
              <a:cs typeface="Times New Roman" panose="02020603050405020304" pitchFamily="18" charset="0"/>
            </a:endParaRPr>
          </a:p>
        </p:txBody>
      </p:sp>
      <p:sp>
        <p:nvSpPr>
          <p:cNvPr id="3844" name="Google Shape;3844;p14"/>
          <p:cNvSpPr txBox="1">
            <a:spLocks noGrp="1"/>
          </p:cNvSpPr>
          <p:nvPr>
            <p:ph type="body" idx="2"/>
          </p:nvPr>
        </p:nvSpPr>
        <p:spPr>
          <a:xfrm>
            <a:off x="810509" y="1677555"/>
            <a:ext cx="6761100" cy="1141200"/>
          </a:xfrm>
          <a:prstGeom prst="rect">
            <a:avLst/>
          </a:prstGeom>
        </p:spPr>
        <p:txBody>
          <a:bodyPr spcFirstLastPara="1" wrap="square" lIns="91425" tIns="91425" rIns="91425" bIns="91425" anchor="t" anchorCtr="0">
            <a:noAutofit/>
          </a:bodyPr>
          <a:lstStyle/>
          <a:p>
            <a:endParaRPr lang="en-US" sz="2000" dirty="0"/>
          </a:p>
          <a:p>
            <a:pPr algn="just"/>
            <a:endParaRPr lang="en-US" sz="2000" dirty="0"/>
          </a:p>
          <a:p>
            <a:pPr marL="0" lvl="0" indent="0" algn="l" rtl="0">
              <a:spcBef>
                <a:spcPts val="1000"/>
              </a:spcBef>
              <a:spcAft>
                <a:spcPts val="0"/>
              </a:spcAft>
              <a:buClr>
                <a:schemeClr val="dk1"/>
              </a:buClr>
              <a:buSzPts val="1100"/>
              <a:buFont typeface="Arial"/>
              <a:buNone/>
            </a:pPr>
            <a:endParaRPr sz="1200" dirty="0">
              <a:solidFill>
                <a:srgbClr val="0B87A1"/>
              </a:solidFill>
            </a:endParaRPr>
          </a:p>
          <a:p>
            <a:pPr marL="0" lvl="0" indent="0" algn="l" rtl="0">
              <a:spcBef>
                <a:spcPts val="1000"/>
              </a:spcBef>
              <a:spcAft>
                <a:spcPts val="1000"/>
              </a:spcAft>
              <a:buNone/>
            </a:pPr>
            <a:endParaRPr sz="1200" dirty="0">
              <a:solidFill>
                <a:srgbClr val="0B87A1"/>
              </a:solidFill>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23</a:t>
            </a:fld>
            <a:endParaRPr/>
          </a:p>
        </p:txBody>
      </p:sp>
      <p:sp>
        <p:nvSpPr>
          <p:cNvPr id="6" name="TextBox 5">
            <a:extLst>
              <a:ext uri="{FF2B5EF4-FFF2-40B4-BE49-F238E27FC236}">
                <a16:creationId xmlns:a16="http://schemas.microsoft.com/office/drawing/2014/main" id="{02108415-01EC-45BD-A47E-3AC8B8FE591C}"/>
              </a:ext>
            </a:extLst>
          </p:cNvPr>
          <p:cNvSpPr txBox="1"/>
          <p:nvPr/>
        </p:nvSpPr>
        <p:spPr>
          <a:xfrm flipH="1">
            <a:off x="173401" y="3791888"/>
            <a:ext cx="8285594" cy="646331"/>
          </a:xfrm>
          <a:prstGeom prst="rect">
            <a:avLst/>
          </a:prstGeom>
          <a:noFill/>
        </p:spPr>
        <p:txBody>
          <a:bodyPr wrap="square" rtlCol="0">
            <a:spAutoFit/>
          </a:bodyPr>
          <a:lstStyle/>
          <a:p>
            <a:pPr algn="just"/>
            <a:r>
              <a:rPr lang="en-US" sz="1800" dirty="0"/>
              <a:t>Accuracy,  recall, precision and f1-score has been printed after training</a:t>
            </a:r>
          </a:p>
          <a:p>
            <a:pPr algn="just"/>
            <a:r>
              <a:rPr lang="en-US" sz="1800" dirty="0"/>
              <a:t>and testing the model using neural networks.</a:t>
            </a:r>
          </a:p>
        </p:txBody>
      </p:sp>
      <p:pic>
        <p:nvPicPr>
          <p:cNvPr id="8" name="Picture 7" descr="Text&#10;&#10;Description automatically generated">
            <a:extLst>
              <a:ext uri="{FF2B5EF4-FFF2-40B4-BE49-F238E27FC236}">
                <a16:creationId xmlns:a16="http://schemas.microsoft.com/office/drawing/2014/main" id="{DE9C27AC-1462-4438-BDAE-0D934B2ABA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887" y="1500994"/>
            <a:ext cx="7401722" cy="1850431"/>
          </a:xfrm>
          <a:prstGeom prst="rect">
            <a:avLst/>
          </a:prstGeom>
        </p:spPr>
      </p:pic>
    </p:spTree>
    <p:extLst>
      <p:ext uri="{BB962C8B-B14F-4D97-AF65-F5344CB8AC3E}">
        <p14:creationId xmlns:p14="http://schemas.microsoft.com/office/powerpoint/2010/main" val="3718964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E47F30-EF04-450D-8552-F69917BF159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24</a:t>
            </a:fld>
            <a:endParaRPr lang="en"/>
          </a:p>
        </p:txBody>
      </p:sp>
      <p:pic>
        <p:nvPicPr>
          <p:cNvPr id="4" name="Picture 3" descr="Table&#10;&#10;Description automatically generated">
            <a:extLst>
              <a:ext uri="{FF2B5EF4-FFF2-40B4-BE49-F238E27FC236}">
                <a16:creationId xmlns:a16="http://schemas.microsoft.com/office/drawing/2014/main" id="{3C2D3F5D-3FE0-4504-8284-97BD684ADA52}"/>
              </a:ext>
            </a:extLst>
          </p:cNvPr>
          <p:cNvPicPr>
            <a:picLocks noChangeAspect="1"/>
          </p:cNvPicPr>
          <p:nvPr/>
        </p:nvPicPr>
        <p:blipFill>
          <a:blip r:embed="rId2"/>
          <a:stretch>
            <a:fillRect/>
          </a:stretch>
        </p:blipFill>
        <p:spPr>
          <a:xfrm>
            <a:off x="1526883" y="454166"/>
            <a:ext cx="5137414" cy="3835597"/>
          </a:xfrm>
          <a:prstGeom prst="rect">
            <a:avLst/>
          </a:prstGeom>
        </p:spPr>
      </p:pic>
    </p:spTree>
    <p:extLst>
      <p:ext uri="{BB962C8B-B14F-4D97-AF65-F5344CB8AC3E}">
        <p14:creationId xmlns:p14="http://schemas.microsoft.com/office/powerpoint/2010/main" val="641732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91531" y="223231"/>
            <a:ext cx="6761100" cy="727112"/>
          </a:xfrm>
          <a:prstGeom prst="rect">
            <a:avLst/>
          </a:prstGeom>
        </p:spPr>
        <p:txBody>
          <a:bodyPr spcFirstLastPara="1" wrap="square" lIns="91425" tIns="91425" rIns="91425" bIns="91425" anchor="b" anchorCtr="0">
            <a:noAutofit/>
          </a:bodyPr>
          <a:lstStyle/>
          <a:p>
            <a:pPr lvl="0"/>
            <a:r>
              <a:rPr lang="en-US" dirty="0">
                <a:latin typeface="Times New Roman" panose="02020603050405020304" pitchFamily="18" charset="0"/>
                <a:cs typeface="Times New Roman" panose="02020603050405020304" pitchFamily="18" charset="0"/>
              </a:rPr>
              <a:t>Random Forest Classifier </a:t>
            </a:r>
            <a:endParaRPr dirty="0">
              <a:latin typeface="Times New Roman" panose="02020603050405020304" pitchFamily="18" charset="0"/>
              <a:cs typeface="Times New Roman" panose="02020603050405020304" pitchFamily="18" charset="0"/>
            </a:endParaRPr>
          </a:p>
        </p:txBody>
      </p:sp>
      <p:sp>
        <p:nvSpPr>
          <p:cNvPr id="3844" name="Google Shape;3844;p14"/>
          <p:cNvSpPr txBox="1">
            <a:spLocks noGrp="1"/>
          </p:cNvSpPr>
          <p:nvPr>
            <p:ph type="body" idx="2"/>
          </p:nvPr>
        </p:nvSpPr>
        <p:spPr>
          <a:xfrm>
            <a:off x="810509" y="1677555"/>
            <a:ext cx="6761100" cy="1141200"/>
          </a:xfrm>
          <a:prstGeom prst="rect">
            <a:avLst/>
          </a:prstGeom>
        </p:spPr>
        <p:txBody>
          <a:bodyPr spcFirstLastPara="1" wrap="square" lIns="91425" tIns="91425" rIns="91425" bIns="91425" anchor="t" anchorCtr="0">
            <a:noAutofit/>
          </a:bodyPr>
          <a:lstStyle/>
          <a:p>
            <a:endParaRPr lang="en-US" sz="2000" dirty="0"/>
          </a:p>
          <a:p>
            <a:pPr algn="just"/>
            <a:endParaRPr lang="en-US" sz="2000" dirty="0"/>
          </a:p>
          <a:p>
            <a:pPr marL="0" lvl="0" indent="0" algn="l" rtl="0">
              <a:spcBef>
                <a:spcPts val="1000"/>
              </a:spcBef>
              <a:spcAft>
                <a:spcPts val="0"/>
              </a:spcAft>
              <a:buClr>
                <a:schemeClr val="dk1"/>
              </a:buClr>
              <a:buSzPts val="1100"/>
              <a:buFont typeface="Arial"/>
              <a:buNone/>
            </a:pPr>
            <a:endParaRPr sz="1200" dirty="0">
              <a:solidFill>
                <a:srgbClr val="0B87A1"/>
              </a:solidFill>
            </a:endParaRPr>
          </a:p>
          <a:p>
            <a:pPr marL="0" lvl="0" indent="0" algn="l" rtl="0">
              <a:spcBef>
                <a:spcPts val="1000"/>
              </a:spcBef>
              <a:spcAft>
                <a:spcPts val="1000"/>
              </a:spcAft>
              <a:buNone/>
            </a:pPr>
            <a:endParaRPr sz="1200" dirty="0">
              <a:solidFill>
                <a:srgbClr val="0B87A1"/>
              </a:solidFill>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25</a:t>
            </a:fld>
            <a:endParaRPr/>
          </a:p>
        </p:txBody>
      </p:sp>
      <p:sp>
        <p:nvSpPr>
          <p:cNvPr id="6" name="TextBox 5">
            <a:extLst>
              <a:ext uri="{FF2B5EF4-FFF2-40B4-BE49-F238E27FC236}">
                <a16:creationId xmlns:a16="http://schemas.microsoft.com/office/drawing/2014/main" id="{02108415-01EC-45BD-A47E-3AC8B8FE591C}"/>
              </a:ext>
            </a:extLst>
          </p:cNvPr>
          <p:cNvSpPr txBox="1"/>
          <p:nvPr/>
        </p:nvSpPr>
        <p:spPr>
          <a:xfrm flipH="1">
            <a:off x="173401" y="3340196"/>
            <a:ext cx="8285594" cy="646331"/>
          </a:xfrm>
          <a:prstGeom prst="rect">
            <a:avLst/>
          </a:prstGeom>
          <a:noFill/>
        </p:spPr>
        <p:txBody>
          <a:bodyPr wrap="square" rtlCol="0">
            <a:spAutoFit/>
          </a:bodyPr>
          <a:lstStyle/>
          <a:p>
            <a:pPr algn="just"/>
            <a:r>
              <a:rPr lang="en-US" sz="1800" dirty="0"/>
              <a:t>Accuracy,  recall, precision and f1-score has been printed after training</a:t>
            </a:r>
          </a:p>
          <a:p>
            <a:pPr algn="just"/>
            <a:r>
              <a:rPr lang="en-US" sz="1800" dirty="0"/>
              <a:t>and testing the model using random forest classifier.</a:t>
            </a:r>
          </a:p>
        </p:txBody>
      </p:sp>
      <p:pic>
        <p:nvPicPr>
          <p:cNvPr id="7" name="Picture 6" descr="Text, letter&#10;&#10;Description automatically generated">
            <a:extLst>
              <a:ext uri="{FF2B5EF4-FFF2-40B4-BE49-F238E27FC236}">
                <a16:creationId xmlns:a16="http://schemas.microsoft.com/office/drawing/2014/main" id="{84060659-0C96-4ED9-8EA3-3EA229B33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531" y="1255377"/>
            <a:ext cx="8205334" cy="1779785"/>
          </a:xfrm>
          <a:prstGeom prst="rect">
            <a:avLst/>
          </a:prstGeom>
        </p:spPr>
      </p:pic>
    </p:spTree>
    <p:extLst>
      <p:ext uri="{BB962C8B-B14F-4D97-AF65-F5344CB8AC3E}">
        <p14:creationId xmlns:p14="http://schemas.microsoft.com/office/powerpoint/2010/main" val="1921645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4D582C-C335-4EB3-9F16-29979103309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26</a:t>
            </a:fld>
            <a:endParaRPr lang="en"/>
          </a:p>
        </p:txBody>
      </p:sp>
      <p:pic>
        <p:nvPicPr>
          <p:cNvPr id="4" name="Picture 3" descr="A picture containing text, receipt&#10;&#10;Description automatically generated">
            <a:extLst>
              <a:ext uri="{FF2B5EF4-FFF2-40B4-BE49-F238E27FC236}">
                <a16:creationId xmlns:a16="http://schemas.microsoft.com/office/drawing/2014/main" id="{02591557-D34E-41B6-947B-7A23A5FA6E67}"/>
              </a:ext>
            </a:extLst>
          </p:cNvPr>
          <p:cNvPicPr>
            <a:picLocks noChangeAspect="1"/>
          </p:cNvPicPr>
          <p:nvPr/>
        </p:nvPicPr>
        <p:blipFill>
          <a:blip r:embed="rId2"/>
          <a:stretch>
            <a:fillRect/>
          </a:stretch>
        </p:blipFill>
        <p:spPr>
          <a:xfrm>
            <a:off x="1807251" y="540532"/>
            <a:ext cx="4807197" cy="3816546"/>
          </a:xfrm>
          <a:prstGeom prst="rect">
            <a:avLst/>
          </a:prstGeom>
        </p:spPr>
      </p:pic>
    </p:spTree>
    <p:extLst>
      <p:ext uri="{BB962C8B-B14F-4D97-AF65-F5344CB8AC3E}">
        <p14:creationId xmlns:p14="http://schemas.microsoft.com/office/powerpoint/2010/main" val="4149534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91531" y="223231"/>
            <a:ext cx="6761100" cy="727112"/>
          </a:xfrm>
          <a:prstGeom prst="rect">
            <a:avLst/>
          </a:prstGeom>
        </p:spPr>
        <p:txBody>
          <a:bodyPr spcFirstLastPara="1" wrap="square" lIns="91425" tIns="91425" rIns="91425" bIns="91425" anchor="b" anchorCtr="0">
            <a:noAutofit/>
          </a:bodyPr>
          <a:lstStyle/>
          <a:p>
            <a:pPr lvl="0"/>
            <a:r>
              <a:rPr lang="en-US" dirty="0">
                <a:latin typeface="Times New Roman" panose="02020603050405020304" pitchFamily="18" charset="0"/>
                <a:cs typeface="Times New Roman" panose="02020603050405020304" pitchFamily="18" charset="0"/>
              </a:rPr>
              <a:t>KNN Model</a:t>
            </a:r>
            <a:endParaRPr dirty="0">
              <a:latin typeface="Times New Roman" panose="02020603050405020304" pitchFamily="18" charset="0"/>
              <a:cs typeface="Times New Roman" panose="02020603050405020304" pitchFamily="18" charset="0"/>
            </a:endParaRPr>
          </a:p>
        </p:txBody>
      </p:sp>
      <p:sp>
        <p:nvSpPr>
          <p:cNvPr id="3844" name="Google Shape;3844;p14"/>
          <p:cNvSpPr txBox="1">
            <a:spLocks noGrp="1"/>
          </p:cNvSpPr>
          <p:nvPr>
            <p:ph type="body" idx="2"/>
          </p:nvPr>
        </p:nvSpPr>
        <p:spPr>
          <a:xfrm>
            <a:off x="810509" y="1677555"/>
            <a:ext cx="6761100" cy="1141200"/>
          </a:xfrm>
          <a:prstGeom prst="rect">
            <a:avLst/>
          </a:prstGeom>
        </p:spPr>
        <p:txBody>
          <a:bodyPr spcFirstLastPara="1" wrap="square" lIns="91425" tIns="91425" rIns="91425" bIns="91425" anchor="t" anchorCtr="0">
            <a:noAutofit/>
          </a:bodyPr>
          <a:lstStyle/>
          <a:p>
            <a:endParaRPr lang="en-US" sz="2000" dirty="0"/>
          </a:p>
          <a:p>
            <a:pPr algn="just"/>
            <a:endParaRPr lang="en-US" sz="2000" dirty="0"/>
          </a:p>
          <a:p>
            <a:pPr marL="0" lvl="0" indent="0" algn="l" rtl="0">
              <a:spcBef>
                <a:spcPts val="1000"/>
              </a:spcBef>
              <a:spcAft>
                <a:spcPts val="0"/>
              </a:spcAft>
              <a:buClr>
                <a:schemeClr val="dk1"/>
              </a:buClr>
              <a:buSzPts val="1100"/>
              <a:buFont typeface="Arial"/>
              <a:buNone/>
            </a:pPr>
            <a:endParaRPr sz="1200" dirty="0">
              <a:solidFill>
                <a:srgbClr val="0B87A1"/>
              </a:solidFill>
            </a:endParaRPr>
          </a:p>
          <a:p>
            <a:pPr marL="0" lvl="0" indent="0" algn="l" rtl="0">
              <a:spcBef>
                <a:spcPts val="1000"/>
              </a:spcBef>
              <a:spcAft>
                <a:spcPts val="1000"/>
              </a:spcAft>
              <a:buNone/>
            </a:pPr>
            <a:endParaRPr sz="1200" dirty="0">
              <a:solidFill>
                <a:srgbClr val="0B87A1"/>
              </a:solidFill>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27</a:t>
            </a:fld>
            <a:endParaRPr/>
          </a:p>
        </p:txBody>
      </p:sp>
      <p:sp>
        <p:nvSpPr>
          <p:cNvPr id="6" name="TextBox 5">
            <a:extLst>
              <a:ext uri="{FF2B5EF4-FFF2-40B4-BE49-F238E27FC236}">
                <a16:creationId xmlns:a16="http://schemas.microsoft.com/office/drawing/2014/main" id="{02108415-01EC-45BD-A47E-3AC8B8FE591C}"/>
              </a:ext>
            </a:extLst>
          </p:cNvPr>
          <p:cNvSpPr txBox="1"/>
          <p:nvPr/>
        </p:nvSpPr>
        <p:spPr>
          <a:xfrm flipH="1">
            <a:off x="173401" y="3791888"/>
            <a:ext cx="8285594" cy="646331"/>
          </a:xfrm>
          <a:prstGeom prst="rect">
            <a:avLst/>
          </a:prstGeom>
          <a:noFill/>
        </p:spPr>
        <p:txBody>
          <a:bodyPr wrap="square" rtlCol="0">
            <a:spAutoFit/>
          </a:bodyPr>
          <a:lstStyle/>
          <a:p>
            <a:pPr algn="just"/>
            <a:r>
              <a:rPr lang="en-US" sz="1800" dirty="0"/>
              <a:t>Accuracy,  recall, precision and f1-score has been printed after training</a:t>
            </a:r>
          </a:p>
          <a:p>
            <a:pPr algn="just"/>
            <a:r>
              <a:rPr lang="en-US" sz="1800" dirty="0"/>
              <a:t>and testing the model using KNN.</a:t>
            </a:r>
          </a:p>
        </p:txBody>
      </p:sp>
      <p:pic>
        <p:nvPicPr>
          <p:cNvPr id="8" name="Picture 7" descr="Text&#10;&#10;Description automatically generated">
            <a:extLst>
              <a:ext uri="{FF2B5EF4-FFF2-40B4-BE49-F238E27FC236}">
                <a16:creationId xmlns:a16="http://schemas.microsoft.com/office/drawing/2014/main" id="{89BCCF84-FB19-45FE-8FBC-53108777A2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401" y="1232325"/>
            <a:ext cx="6684615" cy="2134192"/>
          </a:xfrm>
          <a:prstGeom prst="rect">
            <a:avLst/>
          </a:prstGeom>
        </p:spPr>
      </p:pic>
    </p:spTree>
    <p:extLst>
      <p:ext uri="{BB962C8B-B14F-4D97-AF65-F5344CB8AC3E}">
        <p14:creationId xmlns:p14="http://schemas.microsoft.com/office/powerpoint/2010/main" val="3758361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C05566-7449-44C6-B151-F5568DD2B7A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28</a:t>
            </a:fld>
            <a:endParaRPr lang="en"/>
          </a:p>
        </p:txBody>
      </p:sp>
      <p:pic>
        <p:nvPicPr>
          <p:cNvPr id="4" name="Picture 3" descr="Table&#10;&#10;Description automatically generated">
            <a:extLst>
              <a:ext uri="{FF2B5EF4-FFF2-40B4-BE49-F238E27FC236}">
                <a16:creationId xmlns:a16="http://schemas.microsoft.com/office/drawing/2014/main" id="{6C351C8C-705F-4B44-9825-93299EBF2F4E}"/>
              </a:ext>
            </a:extLst>
          </p:cNvPr>
          <p:cNvPicPr>
            <a:picLocks noChangeAspect="1"/>
          </p:cNvPicPr>
          <p:nvPr/>
        </p:nvPicPr>
        <p:blipFill>
          <a:blip r:embed="rId2"/>
          <a:stretch>
            <a:fillRect/>
          </a:stretch>
        </p:blipFill>
        <p:spPr>
          <a:xfrm>
            <a:off x="1487068" y="519450"/>
            <a:ext cx="5416828" cy="3981655"/>
          </a:xfrm>
          <a:prstGeom prst="rect">
            <a:avLst/>
          </a:prstGeom>
        </p:spPr>
      </p:pic>
    </p:spTree>
    <p:extLst>
      <p:ext uri="{BB962C8B-B14F-4D97-AF65-F5344CB8AC3E}">
        <p14:creationId xmlns:p14="http://schemas.microsoft.com/office/powerpoint/2010/main" val="2806591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91531" y="223231"/>
            <a:ext cx="6761100" cy="727112"/>
          </a:xfrm>
          <a:prstGeom prst="rect">
            <a:avLst/>
          </a:prstGeom>
        </p:spPr>
        <p:txBody>
          <a:bodyPr spcFirstLastPara="1" wrap="square" lIns="91425" tIns="91425" rIns="91425" bIns="91425" anchor="b" anchorCtr="0">
            <a:noAutofit/>
          </a:bodyPr>
          <a:lstStyle/>
          <a:p>
            <a:pPr lvl="0"/>
            <a:r>
              <a:rPr lang="en-US" dirty="0">
                <a:latin typeface="Times New Roman" panose="02020603050405020304" pitchFamily="18" charset="0"/>
                <a:cs typeface="Times New Roman" panose="02020603050405020304" pitchFamily="18" charset="0"/>
              </a:rPr>
              <a:t>Ensemble Model</a:t>
            </a:r>
            <a:endParaRPr dirty="0">
              <a:latin typeface="Times New Roman" panose="02020603050405020304" pitchFamily="18" charset="0"/>
              <a:cs typeface="Times New Roman" panose="02020603050405020304" pitchFamily="18" charset="0"/>
            </a:endParaRPr>
          </a:p>
        </p:txBody>
      </p:sp>
      <p:sp>
        <p:nvSpPr>
          <p:cNvPr id="3844" name="Google Shape;3844;p14"/>
          <p:cNvSpPr txBox="1">
            <a:spLocks noGrp="1"/>
          </p:cNvSpPr>
          <p:nvPr>
            <p:ph type="body" idx="2"/>
          </p:nvPr>
        </p:nvSpPr>
        <p:spPr>
          <a:xfrm>
            <a:off x="810509" y="1677555"/>
            <a:ext cx="6761100" cy="1141200"/>
          </a:xfrm>
          <a:prstGeom prst="rect">
            <a:avLst/>
          </a:prstGeom>
        </p:spPr>
        <p:txBody>
          <a:bodyPr spcFirstLastPara="1" wrap="square" lIns="91425" tIns="91425" rIns="91425" bIns="91425" anchor="t" anchorCtr="0">
            <a:noAutofit/>
          </a:bodyPr>
          <a:lstStyle/>
          <a:p>
            <a:endParaRPr lang="en-US" sz="2000" dirty="0"/>
          </a:p>
          <a:p>
            <a:pPr algn="just"/>
            <a:endParaRPr lang="en-US" sz="2000" dirty="0"/>
          </a:p>
          <a:p>
            <a:pPr marL="0" lvl="0" indent="0" algn="l" rtl="0">
              <a:spcBef>
                <a:spcPts val="1000"/>
              </a:spcBef>
              <a:spcAft>
                <a:spcPts val="0"/>
              </a:spcAft>
              <a:buClr>
                <a:schemeClr val="dk1"/>
              </a:buClr>
              <a:buSzPts val="1100"/>
              <a:buFont typeface="Arial"/>
              <a:buNone/>
            </a:pPr>
            <a:endParaRPr sz="1200" dirty="0">
              <a:solidFill>
                <a:srgbClr val="0B87A1"/>
              </a:solidFill>
            </a:endParaRPr>
          </a:p>
          <a:p>
            <a:pPr marL="0" lvl="0" indent="0" algn="l" rtl="0">
              <a:spcBef>
                <a:spcPts val="1000"/>
              </a:spcBef>
              <a:spcAft>
                <a:spcPts val="1000"/>
              </a:spcAft>
              <a:buNone/>
            </a:pPr>
            <a:endParaRPr sz="1200" dirty="0">
              <a:solidFill>
                <a:srgbClr val="0B87A1"/>
              </a:solidFill>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29</a:t>
            </a:fld>
            <a:endParaRPr/>
          </a:p>
        </p:txBody>
      </p:sp>
      <p:sp>
        <p:nvSpPr>
          <p:cNvPr id="6" name="TextBox 5">
            <a:extLst>
              <a:ext uri="{FF2B5EF4-FFF2-40B4-BE49-F238E27FC236}">
                <a16:creationId xmlns:a16="http://schemas.microsoft.com/office/drawing/2014/main" id="{02108415-01EC-45BD-A47E-3AC8B8FE591C}"/>
              </a:ext>
            </a:extLst>
          </p:cNvPr>
          <p:cNvSpPr txBox="1"/>
          <p:nvPr/>
        </p:nvSpPr>
        <p:spPr>
          <a:xfrm flipH="1">
            <a:off x="173401" y="3791888"/>
            <a:ext cx="8285594" cy="646331"/>
          </a:xfrm>
          <a:prstGeom prst="rect">
            <a:avLst/>
          </a:prstGeom>
          <a:noFill/>
        </p:spPr>
        <p:txBody>
          <a:bodyPr wrap="square" rtlCol="0">
            <a:spAutoFit/>
          </a:bodyPr>
          <a:lstStyle/>
          <a:p>
            <a:pPr algn="just"/>
            <a:r>
              <a:rPr lang="en-US" sz="1800" dirty="0"/>
              <a:t>Accuracy,  recall, precision and f1-score has been printed after training</a:t>
            </a:r>
          </a:p>
          <a:p>
            <a:pPr algn="just"/>
            <a:r>
              <a:rPr lang="en-US" sz="1800" dirty="0"/>
              <a:t>and testing the model using ensemble.</a:t>
            </a:r>
          </a:p>
        </p:txBody>
      </p:sp>
      <p:pic>
        <p:nvPicPr>
          <p:cNvPr id="7" name="Picture 6" descr="Text&#10;&#10;Description automatically generated">
            <a:extLst>
              <a:ext uri="{FF2B5EF4-FFF2-40B4-BE49-F238E27FC236}">
                <a16:creationId xmlns:a16="http://schemas.microsoft.com/office/drawing/2014/main" id="{D16753EB-19DE-49E3-BC7B-D31A410D0B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401" y="1234973"/>
            <a:ext cx="7702733" cy="2462989"/>
          </a:xfrm>
          <a:prstGeom prst="rect">
            <a:avLst/>
          </a:prstGeom>
        </p:spPr>
      </p:pic>
    </p:spTree>
    <p:extLst>
      <p:ext uri="{BB962C8B-B14F-4D97-AF65-F5344CB8AC3E}">
        <p14:creationId xmlns:p14="http://schemas.microsoft.com/office/powerpoint/2010/main" val="1410497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710616" y="3106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latin typeface="Algerian" panose="04020705040A02060702" pitchFamily="82" charset="0"/>
              </a:rPr>
              <a:t>Project</a:t>
            </a:r>
            <a:endParaRPr sz="4400" dirty="0">
              <a:latin typeface="Algerian" panose="04020705040A02060702" pitchFamily="82" charset="0"/>
            </a:endParaRPr>
          </a:p>
        </p:txBody>
      </p:sp>
      <p:sp>
        <p:nvSpPr>
          <p:cNvPr id="3844" name="Google Shape;3844;p14"/>
          <p:cNvSpPr txBox="1">
            <a:spLocks noGrp="1"/>
          </p:cNvSpPr>
          <p:nvPr>
            <p:ph type="body" idx="2"/>
          </p:nvPr>
        </p:nvSpPr>
        <p:spPr>
          <a:xfrm>
            <a:off x="810509" y="1168075"/>
            <a:ext cx="6761100" cy="3204140"/>
          </a:xfrm>
          <a:prstGeom prst="rect">
            <a:avLst/>
          </a:prstGeom>
        </p:spPr>
        <p:txBody>
          <a:bodyPr spcFirstLastPara="1" wrap="square" lIns="91425" tIns="91425" rIns="91425" bIns="91425" anchor="t" anchorCtr="0">
            <a:noAutofit/>
          </a:bodyPr>
          <a:lstStyle/>
          <a:p>
            <a:pPr algn="just"/>
            <a:r>
              <a:rPr lang="en-US" sz="2000" dirty="0">
                <a:latin typeface="Times New Roman" panose="02020603050405020304" pitchFamily="18" charset="0"/>
                <a:cs typeface="Times New Roman" panose="02020603050405020304" pitchFamily="18" charset="0"/>
              </a:rPr>
              <a:t>Crime has been a major issue in the current world and has been increasing rapidly since past few years. The rate at which the crimes have been increasing is creating a chaos in the United States.</a:t>
            </a:r>
          </a:p>
          <a:p>
            <a:pPr algn="just"/>
            <a:r>
              <a:rPr lang="en-US" sz="2000" dirty="0">
                <a:latin typeface="Times New Roman" panose="02020603050405020304" pitchFamily="18" charset="0"/>
                <a:cs typeface="Times New Roman" panose="02020603050405020304" pitchFamily="18" charset="0"/>
              </a:rPr>
              <a:t>Classifying the crime rates that occurred in different locations and sending this data can be helpful for the police department to protect the public by identifying the underlying areas to protect people and provide safety. </a:t>
            </a:r>
          </a:p>
          <a:p>
            <a:pPr marL="0" lvl="0" indent="0" algn="l" rtl="0">
              <a:spcBef>
                <a:spcPts val="1000"/>
              </a:spcBef>
              <a:spcAft>
                <a:spcPts val="0"/>
              </a:spcAft>
              <a:buClr>
                <a:schemeClr val="dk1"/>
              </a:buClr>
              <a:buSzPts val="1100"/>
              <a:buFont typeface="Arial"/>
              <a:buNone/>
            </a:pPr>
            <a:endParaRPr sz="1200" dirty="0">
              <a:solidFill>
                <a:srgbClr val="0B87A1"/>
              </a:solidFill>
            </a:endParaRPr>
          </a:p>
          <a:p>
            <a:pPr marL="0" lvl="0" indent="0" algn="l" rtl="0">
              <a:spcBef>
                <a:spcPts val="1000"/>
              </a:spcBef>
              <a:spcAft>
                <a:spcPts val="1000"/>
              </a:spcAft>
              <a:buNone/>
            </a:pPr>
            <a:endParaRPr sz="1200" dirty="0">
              <a:solidFill>
                <a:srgbClr val="0B87A1"/>
              </a:solidFill>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FC4C748-460E-4879-8FBB-0F55CD6F4CFD}"/>
              </a:ext>
            </a:extLst>
          </p:cNvPr>
          <p:cNvSpPr>
            <a:spLocks noGrp="1"/>
          </p:cNvSpPr>
          <p:nvPr>
            <p:ph type="ctrTitle"/>
          </p:nvPr>
        </p:nvSpPr>
        <p:spPr>
          <a:xfrm>
            <a:off x="401491" y="212390"/>
            <a:ext cx="5745736" cy="801902"/>
          </a:xfrm>
        </p:spPr>
        <p:txBody>
          <a:bodyPr/>
          <a:lstStyle/>
          <a:p>
            <a:r>
              <a:rPr lang="en-US" sz="3600" dirty="0">
                <a:latin typeface="Algerian" panose="04020705040A02060702" pitchFamily="82" charset="0"/>
              </a:rPr>
              <a:t>Evaluation of Results</a:t>
            </a:r>
          </a:p>
        </p:txBody>
      </p:sp>
      <p:sp>
        <p:nvSpPr>
          <p:cNvPr id="7" name="Subtitle 6">
            <a:extLst>
              <a:ext uri="{FF2B5EF4-FFF2-40B4-BE49-F238E27FC236}">
                <a16:creationId xmlns:a16="http://schemas.microsoft.com/office/drawing/2014/main" id="{58223A48-E06A-4FB6-BBB5-88BFE9E2AFD4}"/>
              </a:ext>
            </a:extLst>
          </p:cNvPr>
          <p:cNvSpPr>
            <a:spLocks noGrp="1"/>
          </p:cNvSpPr>
          <p:nvPr>
            <p:ph type="subTitle" idx="1"/>
          </p:nvPr>
        </p:nvSpPr>
        <p:spPr>
          <a:xfrm>
            <a:off x="426463" y="1121869"/>
            <a:ext cx="5745735" cy="3597769"/>
          </a:xfrm>
        </p:spPr>
        <p:txBody>
          <a:bodyPr/>
          <a:lstStyle/>
          <a:p>
            <a:pPr>
              <a:buFont typeface="Arial" panose="020B0604020202020204" pitchFamily="34" charset="0"/>
              <a:buChar char="•"/>
            </a:pPr>
            <a:r>
              <a:rPr lang="en-US" dirty="0">
                <a:solidFill>
                  <a:schemeClr val="accent6"/>
                </a:solidFill>
                <a:latin typeface="Times New Roman" panose="02020603050405020304" pitchFamily="18" charset="0"/>
                <a:cs typeface="Times New Roman" panose="02020603050405020304" pitchFamily="18" charset="0"/>
              </a:rPr>
              <a:t>The models that we performed were Neural Network using MLPClassifier, Random Forest, KNN model. </a:t>
            </a:r>
          </a:p>
          <a:p>
            <a:pPr>
              <a:buFont typeface="Arial" panose="020B0604020202020204" pitchFamily="34" charset="0"/>
              <a:buChar char="•"/>
            </a:pPr>
            <a:r>
              <a:rPr lang="en-US" dirty="0">
                <a:solidFill>
                  <a:schemeClr val="accent6"/>
                </a:solidFill>
                <a:latin typeface="Times New Roman" panose="02020603050405020304" pitchFamily="18" charset="0"/>
                <a:cs typeface="Times New Roman" panose="02020603050405020304" pitchFamily="18" charset="0"/>
              </a:rPr>
              <a:t>NN using MLPClassifier has an accuracy of 90%, but the execution speed is very slow compared to other models.</a:t>
            </a:r>
          </a:p>
        </p:txBody>
      </p:sp>
      <p:sp>
        <p:nvSpPr>
          <p:cNvPr id="5" name="Slide Number Placeholder 4">
            <a:extLst>
              <a:ext uri="{FF2B5EF4-FFF2-40B4-BE49-F238E27FC236}">
                <a16:creationId xmlns:a16="http://schemas.microsoft.com/office/drawing/2014/main" id="{F327200C-1CA2-4693-8EF8-F990F195E4C5}"/>
              </a:ext>
            </a:extLst>
          </p:cNvPr>
          <p:cNvSpPr>
            <a:spLocks noGrp="1"/>
          </p:cNvSpPr>
          <p:nvPr>
            <p:ph type="sldNum" idx="4294967295"/>
          </p:nvPr>
        </p:nvSpPr>
        <p:spPr>
          <a:xfrm>
            <a:off x="0" y="4719638"/>
            <a:ext cx="547688" cy="393700"/>
          </a:xfrm>
        </p:spPr>
        <p:txBody>
          <a:bodyPr/>
          <a:lstStyle/>
          <a:p>
            <a:pPr marL="0" lvl="0" indent="0" algn="l"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1731849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E59667-BC3A-4BA3-8A07-47EDF65003A9}"/>
              </a:ext>
            </a:extLst>
          </p:cNvPr>
          <p:cNvSpPr/>
          <p:nvPr/>
        </p:nvSpPr>
        <p:spPr>
          <a:xfrm>
            <a:off x="614723" y="922084"/>
            <a:ext cx="7030890" cy="3046988"/>
          </a:xfrm>
          <a:prstGeom prst="rect">
            <a:avLst/>
          </a:prstGeom>
        </p:spPr>
        <p:txBody>
          <a:bodyPr wrap="square">
            <a:spAutoFit/>
          </a:bodyPr>
          <a:lstStyle/>
          <a:p>
            <a:pPr marL="342900" indent="-342900">
              <a:buFont typeface="Arial" panose="020B0604020202020204" pitchFamily="34" charset="0"/>
              <a:buChar char="•"/>
            </a:pPr>
            <a:r>
              <a:rPr lang="en-US" sz="2400" dirty="0">
                <a:solidFill>
                  <a:schemeClr val="accent6"/>
                </a:solidFill>
                <a:latin typeface="Times New Roman" panose="02020603050405020304" pitchFamily="18" charset="0"/>
                <a:cs typeface="Times New Roman" panose="02020603050405020304" pitchFamily="18" charset="0"/>
                <a:sym typeface="Titillium Web Light"/>
              </a:rPr>
              <a:t>Random Forest Classifier has an accuracy of 94% and the execution time is faster than other models.</a:t>
            </a:r>
          </a:p>
          <a:p>
            <a:pPr marL="342900" indent="-342900">
              <a:buFont typeface="Arial" panose="020B0604020202020204" pitchFamily="34" charset="0"/>
              <a:buChar char="•"/>
            </a:pPr>
            <a:r>
              <a:rPr lang="en-US" sz="2400" dirty="0">
                <a:solidFill>
                  <a:schemeClr val="accent6"/>
                </a:solidFill>
                <a:latin typeface="Times New Roman" panose="02020603050405020304" pitchFamily="18" charset="0"/>
                <a:cs typeface="Times New Roman" panose="02020603050405020304" pitchFamily="18" charset="0"/>
                <a:sym typeface="Titillium Web Light"/>
              </a:rPr>
              <a:t>KNN model has an accuracy of 93%. </a:t>
            </a:r>
          </a:p>
          <a:p>
            <a:pPr marL="342900" indent="-342900">
              <a:buFont typeface="Arial" panose="020B0604020202020204" pitchFamily="34" charset="0"/>
              <a:buChar char="•"/>
            </a:pPr>
            <a:r>
              <a:rPr lang="en-US" sz="2400" dirty="0">
                <a:solidFill>
                  <a:schemeClr val="accent6"/>
                </a:solidFill>
                <a:latin typeface="Times New Roman" panose="02020603050405020304" pitchFamily="18" charset="0"/>
                <a:cs typeface="Times New Roman" panose="02020603050405020304" pitchFamily="18" charset="0"/>
                <a:sym typeface="Titillium Web Light"/>
              </a:rPr>
              <a:t>Finally, in Ensemble model even thought if it has less execution speed it combines all the models together to give a little better accuracy of 94.1% which is almost close to Random Forest Classifiers accuracy.</a:t>
            </a:r>
          </a:p>
        </p:txBody>
      </p:sp>
    </p:spTree>
    <p:extLst>
      <p:ext uri="{BB962C8B-B14F-4D97-AF65-F5344CB8AC3E}">
        <p14:creationId xmlns:p14="http://schemas.microsoft.com/office/powerpoint/2010/main" val="38015529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B20E42-CD11-4A15-8992-FDDA21005286}"/>
              </a:ext>
            </a:extLst>
          </p:cNvPr>
          <p:cNvSpPr>
            <a:spLocks noGrp="1"/>
          </p:cNvSpPr>
          <p:nvPr>
            <p:ph type="ctrTitle"/>
          </p:nvPr>
        </p:nvSpPr>
        <p:spPr>
          <a:xfrm>
            <a:off x="547688" y="220075"/>
            <a:ext cx="5268900" cy="886426"/>
          </a:xfrm>
        </p:spPr>
        <p:txBody>
          <a:bodyPr/>
          <a:lstStyle/>
          <a:p>
            <a:r>
              <a:rPr lang="en-US" dirty="0">
                <a:latin typeface="Algerian" panose="04020705040A02060702" pitchFamily="82" charset="0"/>
              </a:rPr>
              <a:t>Conclusion</a:t>
            </a:r>
          </a:p>
        </p:txBody>
      </p:sp>
      <p:sp>
        <p:nvSpPr>
          <p:cNvPr id="4" name="Subtitle 3">
            <a:extLst>
              <a:ext uri="{FF2B5EF4-FFF2-40B4-BE49-F238E27FC236}">
                <a16:creationId xmlns:a16="http://schemas.microsoft.com/office/drawing/2014/main" id="{395EBB34-BC12-4550-8E44-CDC8C5798B30}"/>
              </a:ext>
            </a:extLst>
          </p:cNvPr>
          <p:cNvSpPr>
            <a:spLocks noGrp="1"/>
          </p:cNvSpPr>
          <p:nvPr>
            <p:ph type="subTitle" idx="1"/>
          </p:nvPr>
        </p:nvSpPr>
        <p:spPr>
          <a:xfrm>
            <a:off x="399570" y="1193750"/>
            <a:ext cx="6216383" cy="3401301"/>
          </a:xfrm>
        </p:spPr>
        <p:txBody>
          <a:bodyPr/>
          <a:lstStyle/>
          <a:p>
            <a:pPr>
              <a:buFont typeface="Arial" panose="020B0604020202020204" pitchFamily="34" charset="0"/>
              <a:buChar char="•"/>
            </a:pPr>
            <a:r>
              <a:rPr lang="en-US" dirty="0">
                <a:solidFill>
                  <a:schemeClr val="accent6"/>
                </a:solidFill>
                <a:latin typeface="Times New Roman" panose="02020603050405020304" pitchFamily="18" charset="0"/>
                <a:cs typeface="Times New Roman" panose="02020603050405020304" pitchFamily="18" charset="0"/>
              </a:rPr>
              <a:t>Random forest has a better accuracy with less execution time, but whereas Ensemble model has a little better accuracy than Random Forest model.</a:t>
            </a:r>
          </a:p>
          <a:p>
            <a:pPr>
              <a:buFont typeface="Arial" panose="020B0604020202020204" pitchFamily="34" charset="0"/>
              <a:buChar char="•"/>
            </a:pPr>
            <a:r>
              <a:rPr lang="en-US" dirty="0">
                <a:solidFill>
                  <a:schemeClr val="accent6"/>
                </a:solidFill>
                <a:latin typeface="Times New Roman" panose="02020603050405020304" pitchFamily="18" charset="0"/>
                <a:cs typeface="Times New Roman" panose="02020603050405020304" pitchFamily="18" charset="0"/>
              </a:rPr>
              <a:t>Data Visualization shows graph with areas and reasons why and where crimes have been occurring more that can be helpful for Police Departments to provide security for the people of Chicago.</a:t>
            </a:r>
          </a:p>
        </p:txBody>
      </p:sp>
      <p:sp>
        <p:nvSpPr>
          <p:cNvPr id="2" name="Slide Number Placeholder 1">
            <a:extLst>
              <a:ext uri="{FF2B5EF4-FFF2-40B4-BE49-F238E27FC236}">
                <a16:creationId xmlns:a16="http://schemas.microsoft.com/office/drawing/2014/main" id="{D4065252-2F34-4FD6-A943-C2C8781DF438}"/>
              </a:ext>
            </a:extLst>
          </p:cNvPr>
          <p:cNvSpPr>
            <a:spLocks noGrp="1"/>
          </p:cNvSpPr>
          <p:nvPr>
            <p:ph type="sldNum" idx="4294967295"/>
          </p:nvPr>
        </p:nvSpPr>
        <p:spPr>
          <a:xfrm>
            <a:off x="0" y="4719638"/>
            <a:ext cx="547688" cy="393700"/>
          </a:xfrm>
        </p:spPr>
        <p:txBody>
          <a:bodyPr/>
          <a:lstStyle/>
          <a:p>
            <a:pPr marL="0" lvl="0" indent="0" algn="l"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424808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2D4DC7A-7575-496A-9514-67A152218CB0}"/>
              </a:ext>
            </a:extLst>
          </p:cNvPr>
          <p:cNvSpPr>
            <a:spLocks noGrp="1"/>
          </p:cNvSpPr>
          <p:nvPr>
            <p:ph type="ctrTitle"/>
          </p:nvPr>
        </p:nvSpPr>
        <p:spPr>
          <a:xfrm>
            <a:off x="585266" y="1741454"/>
            <a:ext cx="6799090" cy="1159800"/>
          </a:xfrm>
        </p:spPr>
        <p:txBody>
          <a:bodyPr/>
          <a:lstStyle/>
          <a:p>
            <a:r>
              <a:rPr lang="en-US" dirty="0">
                <a:latin typeface="Algerian" panose="04020705040A02060702" pitchFamily="82" charset="0"/>
              </a:rPr>
              <a:t>Thank you</a:t>
            </a:r>
          </a:p>
        </p:txBody>
      </p:sp>
      <p:sp>
        <p:nvSpPr>
          <p:cNvPr id="5" name="Slide Number Placeholder 4" hidden="1">
            <a:extLst>
              <a:ext uri="{FF2B5EF4-FFF2-40B4-BE49-F238E27FC236}">
                <a16:creationId xmlns:a16="http://schemas.microsoft.com/office/drawing/2014/main" id="{9A9FC78B-3686-4446-86F5-7114A11F4040}"/>
              </a:ext>
            </a:extLst>
          </p:cNvPr>
          <p:cNvSpPr>
            <a:spLocks noGrp="1"/>
          </p:cNvSpPr>
          <p:nvPr>
            <p:ph type="sldNum" idx="4294967295"/>
          </p:nvPr>
        </p:nvSpPr>
        <p:spPr>
          <a:xfrm>
            <a:off x="91531" y="4720201"/>
            <a:ext cx="548700" cy="393600"/>
          </a:xfrm>
        </p:spPr>
        <p:txBody>
          <a:bodyPr/>
          <a:lstStyle/>
          <a:p>
            <a:pPr marL="0" lvl="0" indent="0" algn="l" rtl="0">
              <a:spcBef>
                <a:spcPts val="0"/>
              </a:spcBef>
              <a:spcAft>
                <a:spcPts val="600"/>
              </a:spcAft>
              <a:buNone/>
            </a:pPr>
            <a:fld id="{00000000-1234-1234-1234-123412341234}" type="slidenum">
              <a:rPr lang="en" smtClean="0"/>
              <a:pPr marL="0" lvl="0" indent="0" algn="l" rtl="0">
                <a:spcBef>
                  <a:spcPts val="0"/>
                </a:spcBef>
                <a:spcAft>
                  <a:spcPts val="600"/>
                </a:spcAft>
                <a:buNone/>
              </a:pPr>
              <a:t>33</a:t>
            </a:fld>
            <a:endParaRPr lang="en"/>
          </a:p>
        </p:txBody>
      </p:sp>
    </p:spTree>
    <p:extLst>
      <p:ext uri="{BB962C8B-B14F-4D97-AF65-F5344CB8AC3E}">
        <p14:creationId xmlns:p14="http://schemas.microsoft.com/office/powerpoint/2010/main" val="2341296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5" name="Google Shape;3845;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sp>
        <p:nvSpPr>
          <p:cNvPr id="3844" name="Google Shape;3844;p14"/>
          <p:cNvSpPr txBox="1">
            <a:spLocks noGrp="1"/>
          </p:cNvSpPr>
          <p:nvPr>
            <p:ph type="body" idx="4294967295"/>
          </p:nvPr>
        </p:nvSpPr>
        <p:spPr>
          <a:xfrm>
            <a:off x="640231" y="368234"/>
            <a:ext cx="6761163" cy="4181475"/>
          </a:xfrm>
          <a:prstGeom prst="rect">
            <a:avLst/>
          </a:prstGeom>
        </p:spPr>
        <p:txBody>
          <a:bodyPr spcFirstLastPara="1" wrap="square" lIns="91425" tIns="91425" rIns="91425" bIns="91425" anchor="t" anchorCtr="0">
            <a:noAutofit/>
          </a:bodyPr>
          <a:lstStyle/>
          <a:p>
            <a:r>
              <a:rPr lang="en-US" sz="1800" dirty="0">
                <a:latin typeface="Times New Roman" panose="02020603050405020304" pitchFamily="18" charset="0"/>
                <a:cs typeface="Times New Roman" panose="02020603050405020304" pitchFamily="18" charset="0"/>
              </a:rPr>
              <a:t>Chicago is one of those states where crime rate has been more. By using dataset from Kaggle ‘Chicago Crime from 01JAN2001 to 22JUL2020’  we will perform data analysis, check different types of crimes occurring and give the information to the police department and take necessary steps based on the type of crime.</a:t>
            </a:r>
          </a:p>
          <a:p>
            <a:r>
              <a:rPr lang="en-US" sz="1800" dirty="0">
                <a:latin typeface="Times New Roman" panose="02020603050405020304" pitchFamily="18" charset="0"/>
                <a:cs typeface="Times New Roman" panose="02020603050405020304" pitchFamily="18" charset="0"/>
              </a:rPr>
              <a:t>The main aim of the project is to perform Data Collection, importing data, plotting various Data Visualization graphs, implement different Machine Learning algorithms and finally evaluate the model that gives better accuracy in predicting the type of crimes which will help the police department in taking necessary actions to provide safety of the people.</a:t>
            </a:r>
          </a:p>
          <a:p>
            <a:endParaRPr lang="en-US" dirty="0"/>
          </a:p>
          <a:p>
            <a:pPr algn="just"/>
            <a:endParaRPr lang="en-US" sz="2000" dirty="0"/>
          </a:p>
          <a:p>
            <a:pPr marL="0" lvl="0" indent="0" algn="l" rtl="0">
              <a:spcBef>
                <a:spcPts val="1000"/>
              </a:spcBef>
              <a:spcAft>
                <a:spcPts val="0"/>
              </a:spcAft>
              <a:buClr>
                <a:schemeClr val="dk1"/>
              </a:buClr>
              <a:buSzPts val="1100"/>
              <a:buFont typeface="Arial"/>
              <a:buNone/>
            </a:pPr>
            <a:endParaRPr sz="1200" dirty="0">
              <a:solidFill>
                <a:srgbClr val="0B87A1"/>
              </a:solidFill>
            </a:endParaRPr>
          </a:p>
          <a:p>
            <a:pPr marL="0" lvl="0" indent="0" algn="l" rtl="0">
              <a:spcBef>
                <a:spcPts val="1000"/>
              </a:spcBef>
              <a:spcAft>
                <a:spcPts val="1000"/>
              </a:spcAft>
              <a:buNone/>
            </a:pPr>
            <a:endParaRPr sz="1200" dirty="0">
              <a:solidFill>
                <a:srgbClr val="0B87A1"/>
              </a:solidFill>
            </a:endParaRPr>
          </a:p>
        </p:txBody>
      </p:sp>
    </p:spTree>
    <p:extLst>
      <p:ext uri="{BB962C8B-B14F-4D97-AF65-F5344CB8AC3E}">
        <p14:creationId xmlns:p14="http://schemas.microsoft.com/office/powerpoint/2010/main" val="261912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278546" y="-204255"/>
            <a:ext cx="4139773" cy="94960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 dirty="0">
                <a:latin typeface="Algerian" panose="04020705040A02060702" pitchFamily="82" charset="0"/>
              </a:rPr>
              <a:t>Flowchart</a:t>
            </a:r>
            <a:endParaRPr dirty="0">
              <a:latin typeface="Algerian" panose="04020705040A02060702" pitchFamily="82" charset="0"/>
            </a:endParaRPr>
          </a:p>
        </p:txBody>
      </p:sp>
      <p:pic>
        <p:nvPicPr>
          <p:cNvPr id="11" name="Picture 10" descr="Diagram&#10;&#10;Description automatically generated">
            <a:extLst>
              <a:ext uri="{FF2B5EF4-FFF2-40B4-BE49-F238E27FC236}">
                <a16:creationId xmlns:a16="http://schemas.microsoft.com/office/drawing/2014/main" id="{203C300D-ACD1-4A7A-BCF3-FAEE9E310003}"/>
              </a:ext>
            </a:extLst>
          </p:cNvPr>
          <p:cNvPicPr>
            <a:picLocks noChangeAspect="1"/>
          </p:cNvPicPr>
          <p:nvPr/>
        </p:nvPicPr>
        <p:blipFill>
          <a:blip r:embed="rId3"/>
          <a:stretch>
            <a:fillRect/>
          </a:stretch>
        </p:blipFill>
        <p:spPr>
          <a:xfrm>
            <a:off x="2158166" y="491778"/>
            <a:ext cx="3628343" cy="4651722"/>
          </a:xfrm>
          <a:prstGeom prst="rect">
            <a:avLst/>
          </a:prstGeom>
        </p:spPr>
      </p:pic>
    </p:spTree>
    <p:extLst>
      <p:ext uri="{BB962C8B-B14F-4D97-AF65-F5344CB8AC3E}">
        <p14:creationId xmlns:p14="http://schemas.microsoft.com/office/powerpoint/2010/main" val="473755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Google Shape;3850;p15"/>
          <p:cNvSpPr txBox="1">
            <a:spLocks noGrp="1"/>
          </p:cNvSpPr>
          <p:nvPr>
            <p:ph type="ctrTitle" idx="4294967295"/>
          </p:nvPr>
        </p:nvSpPr>
        <p:spPr>
          <a:xfrm>
            <a:off x="2397541" y="246328"/>
            <a:ext cx="3731400" cy="62196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latin typeface="Algerian" panose="04020705040A02060702" pitchFamily="82" charset="0"/>
              </a:rPr>
              <a:t>Dataset Description</a:t>
            </a:r>
            <a:endParaRPr sz="2400" dirty="0">
              <a:latin typeface="Algerian" panose="04020705040A02060702" pitchFamily="82" charset="0"/>
            </a:endParaRPr>
          </a:p>
        </p:txBody>
      </p:sp>
      <p:sp>
        <p:nvSpPr>
          <p:cNvPr id="3851" name="Google Shape;3851;p15"/>
          <p:cNvSpPr txBox="1">
            <a:spLocks noGrp="1"/>
          </p:cNvSpPr>
          <p:nvPr>
            <p:ph type="subTitle" idx="4294967295"/>
          </p:nvPr>
        </p:nvSpPr>
        <p:spPr>
          <a:xfrm>
            <a:off x="2092975" y="868295"/>
            <a:ext cx="5583375" cy="3565391"/>
          </a:xfrm>
          <a:prstGeom prst="rect">
            <a:avLst/>
          </a:prstGeom>
        </p:spPr>
        <p:txBody>
          <a:bodyPr spcFirstLastPara="1" wrap="square" lIns="91425" tIns="91425" rIns="91425" bIns="91425" anchor="t" anchorCtr="0">
            <a:noAutofit/>
          </a:bodyPr>
          <a:lstStyle/>
          <a:p>
            <a:pPr marL="285750" indent="-285750" algn="just"/>
            <a:r>
              <a:rPr lang="en-US" sz="1800" dirty="0">
                <a:latin typeface="Times New Roman" panose="02020603050405020304" pitchFamily="18" charset="0"/>
                <a:cs typeface="Times New Roman" panose="02020603050405020304" pitchFamily="18" charset="0"/>
              </a:rPr>
              <a:t>The dataset “Chicago Crimes Dataset” </a:t>
            </a:r>
            <a:r>
              <a:rPr lang="en-US" sz="1600" dirty="0">
                <a:latin typeface="Times New Roman" panose="02020603050405020304" pitchFamily="18" charset="0"/>
                <a:cs typeface="Times New Roman" panose="02020603050405020304" pitchFamily="18" charset="0"/>
              </a:rPr>
              <a:t>(</a:t>
            </a:r>
            <a:r>
              <a:rPr lang="en-US" sz="1600" u="sng" dirty="0">
                <a:latin typeface="Times New Roman" panose="02020603050405020304" pitchFamily="18" charset="0"/>
                <a:cs typeface="Times New Roman" panose="02020603050405020304" pitchFamily="18" charset="0"/>
                <a:hlinkClick r:id="rId3"/>
              </a:rPr>
              <a:t>https://www.kaggle.com/n3v375/</a:t>
            </a:r>
            <a:r>
              <a:rPr lang="en-US" sz="1600" dirty="0">
                <a:latin typeface="Times New Roman" panose="02020603050405020304" pitchFamily="18" charset="0"/>
                <a:cs typeface="Times New Roman" panose="02020603050405020304" pitchFamily="18" charset="0"/>
                <a:hlinkClick r:id="rId3"/>
              </a:rPr>
              <a:t>chicago-crime-from-01jan2001-to-22jul2020</a:t>
            </a:r>
            <a:r>
              <a:rPr lang="en-US" sz="16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has been imported from Kaggle and it consists of 22 columns and I have taken a sample of 80000 as the dataset is huge.</a:t>
            </a:r>
          </a:p>
          <a:p>
            <a:pPr marL="285750" indent="-285750" algn="just"/>
            <a:r>
              <a:rPr lang="en-US" sz="1800" dirty="0">
                <a:latin typeface="Times New Roman" panose="02020603050405020304" pitchFamily="18" charset="0"/>
                <a:cs typeface="Times New Roman" panose="02020603050405020304" pitchFamily="18" charset="0"/>
              </a:rPr>
              <a:t>It comprises of reported incidents of crime (with the exception of murders where data exists for each victim) that occurred in the City of Chicago from 2001 to 2020.</a:t>
            </a:r>
          </a:p>
        </p:txBody>
      </p:sp>
      <p:pic>
        <p:nvPicPr>
          <p:cNvPr id="3852" name="Google Shape;3852;p15" descr="photo-1434030216411-0b793f4b4173.jpg"/>
          <p:cNvPicPr preferRelativeResize="0"/>
          <p:nvPr/>
        </p:nvPicPr>
        <p:blipFill rotWithShape="1">
          <a:blip r:embed="rId4">
            <a:alphaModFix/>
          </a:blip>
          <a:srcRect l="23367" r="21417"/>
          <a:stretch/>
        </p:blipFill>
        <p:spPr>
          <a:xfrm>
            <a:off x="0" y="0"/>
            <a:ext cx="2092975" cy="5143500"/>
          </a:xfrm>
          <a:prstGeom prst="rect">
            <a:avLst/>
          </a:prstGeom>
          <a:noFill/>
          <a:ln>
            <a:noFill/>
          </a:ln>
        </p:spPr>
      </p:pic>
      <p:sp>
        <p:nvSpPr>
          <p:cNvPr id="3853" name="Google Shape;3853;p1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5" name="Google Shape;3845;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sp>
        <p:nvSpPr>
          <p:cNvPr id="3844" name="Google Shape;3844;p14"/>
          <p:cNvSpPr txBox="1">
            <a:spLocks noGrp="1"/>
          </p:cNvSpPr>
          <p:nvPr>
            <p:ph type="body" idx="4294967295"/>
          </p:nvPr>
        </p:nvSpPr>
        <p:spPr>
          <a:xfrm>
            <a:off x="0" y="1677988"/>
            <a:ext cx="6761163" cy="1141412"/>
          </a:xfrm>
          <a:prstGeom prst="rect">
            <a:avLst/>
          </a:prstGeom>
        </p:spPr>
        <p:txBody>
          <a:bodyPr spcFirstLastPara="1" wrap="square" lIns="91425" tIns="91425" rIns="91425" bIns="91425" anchor="t" anchorCtr="0">
            <a:noAutofit/>
          </a:bodyPr>
          <a:lstStyle/>
          <a:p>
            <a:endParaRPr lang="en-US" sz="2000" dirty="0"/>
          </a:p>
          <a:p>
            <a:pPr algn="just"/>
            <a:endParaRPr lang="en-US" sz="2000" dirty="0"/>
          </a:p>
          <a:p>
            <a:pPr marL="0" lvl="0" indent="0" algn="l" rtl="0">
              <a:spcBef>
                <a:spcPts val="1000"/>
              </a:spcBef>
              <a:spcAft>
                <a:spcPts val="0"/>
              </a:spcAft>
              <a:buClr>
                <a:schemeClr val="dk1"/>
              </a:buClr>
              <a:buSzPts val="1100"/>
              <a:buFont typeface="Arial"/>
              <a:buNone/>
            </a:pPr>
            <a:endParaRPr sz="1200" dirty="0">
              <a:solidFill>
                <a:srgbClr val="0B87A1"/>
              </a:solidFill>
            </a:endParaRPr>
          </a:p>
          <a:p>
            <a:pPr marL="0" lvl="0" indent="0" algn="l" rtl="0">
              <a:spcBef>
                <a:spcPts val="1000"/>
              </a:spcBef>
              <a:spcAft>
                <a:spcPts val="1000"/>
              </a:spcAft>
              <a:buNone/>
            </a:pPr>
            <a:endParaRPr sz="1200" dirty="0">
              <a:solidFill>
                <a:srgbClr val="0B87A1"/>
              </a:solidFill>
            </a:endParaRPr>
          </a:p>
        </p:txBody>
      </p:sp>
      <p:sp>
        <p:nvSpPr>
          <p:cNvPr id="4" name="TextBox 3">
            <a:extLst>
              <a:ext uri="{FF2B5EF4-FFF2-40B4-BE49-F238E27FC236}">
                <a16:creationId xmlns:a16="http://schemas.microsoft.com/office/drawing/2014/main" id="{A2BB9268-F4B7-4914-A4EC-59BC542397A6}"/>
              </a:ext>
            </a:extLst>
          </p:cNvPr>
          <p:cNvSpPr txBox="1"/>
          <p:nvPr/>
        </p:nvSpPr>
        <p:spPr>
          <a:xfrm>
            <a:off x="5409560" y="983556"/>
            <a:ext cx="45719" cy="307777"/>
          </a:xfrm>
          <a:prstGeom prst="rect">
            <a:avLst/>
          </a:prstGeom>
          <a:noFill/>
        </p:spPr>
        <p:txBody>
          <a:bodyPr wrap="square" rtlCol="0">
            <a:spAutoFit/>
          </a:bodyPr>
          <a:lstStyle/>
          <a:p>
            <a:endParaRPr lang="en-US" dirty="0"/>
          </a:p>
        </p:txBody>
      </p:sp>
      <p:pic>
        <p:nvPicPr>
          <p:cNvPr id="3" name="Picture 2" descr="Table&#10;&#10;Description automatically generated">
            <a:extLst>
              <a:ext uri="{FF2B5EF4-FFF2-40B4-BE49-F238E27FC236}">
                <a16:creationId xmlns:a16="http://schemas.microsoft.com/office/drawing/2014/main" id="{624DA12D-4958-43C6-9744-71FB3A875A1F}"/>
              </a:ext>
            </a:extLst>
          </p:cNvPr>
          <p:cNvPicPr>
            <a:picLocks noChangeAspect="1"/>
          </p:cNvPicPr>
          <p:nvPr/>
        </p:nvPicPr>
        <p:blipFill>
          <a:blip r:embed="rId3"/>
          <a:stretch>
            <a:fillRect/>
          </a:stretch>
        </p:blipFill>
        <p:spPr>
          <a:xfrm>
            <a:off x="1661180" y="549171"/>
            <a:ext cx="4248227" cy="4045158"/>
          </a:xfrm>
          <a:prstGeom prst="rect">
            <a:avLst/>
          </a:prstGeom>
        </p:spPr>
      </p:pic>
    </p:spTree>
    <p:extLst>
      <p:ext uri="{BB962C8B-B14F-4D97-AF65-F5344CB8AC3E}">
        <p14:creationId xmlns:p14="http://schemas.microsoft.com/office/powerpoint/2010/main" val="3896197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C08A61-B9ED-45B6-8DE2-217EC394D104}"/>
              </a:ext>
            </a:extLst>
          </p:cNvPr>
          <p:cNvSpPr>
            <a:spLocks noGrp="1"/>
          </p:cNvSpPr>
          <p:nvPr>
            <p:ph type="ctrTitle"/>
          </p:nvPr>
        </p:nvSpPr>
        <p:spPr>
          <a:xfrm>
            <a:off x="0" y="-102655"/>
            <a:ext cx="7038575" cy="1159800"/>
          </a:xfrm>
        </p:spPr>
        <p:txBody>
          <a:bodyPr/>
          <a:lstStyle/>
          <a:p>
            <a:r>
              <a:rPr lang="en-US" sz="4400" dirty="0">
                <a:latin typeface="Algerian" panose="04020705040A02060702" pitchFamily="82" charset="0"/>
              </a:rPr>
              <a:t>Data Pre-processing</a:t>
            </a:r>
          </a:p>
        </p:txBody>
      </p:sp>
      <p:sp>
        <p:nvSpPr>
          <p:cNvPr id="4" name="Subtitle 3">
            <a:extLst>
              <a:ext uri="{FF2B5EF4-FFF2-40B4-BE49-F238E27FC236}">
                <a16:creationId xmlns:a16="http://schemas.microsoft.com/office/drawing/2014/main" id="{05AC1001-65A3-43DB-9033-25D5CF92B5E9}"/>
              </a:ext>
            </a:extLst>
          </p:cNvPr>
          <p:cNvSpPr>
            <a:spLocks noGrp="1"/>
          </p:cNvSpPr>
          <p:nvPr>
            <p:ph type="subTitle" idx="1"/>
          </p:nvPr>
        </p:nvSpPr>
        <p:spPr>
          <a:xfrm>
            <a:off x="155602" y="1057144"/>
            <a:ext cx="6229830" cy="3662493"/>
          </a:xfrm>
        </p:spPr>
        <p:txBody>
          <a:bodyPr/>
          <a:lstStyle/>
          <a:p>
            <a:pPr>
              <a:buFont typeface="Arial" panose="020B0604020202020204" pitchFamily="34" charset="0"/>
              <a:buChar char="•"/>
            </a:pPr>
            <a:r>
              <a:rPr lang="en-US" sz="3600" dirty="0">
                <a:solidFill>
                  <a:schemeClr val="accent6">
                    <a:lumMod val="90000"/>
                    <a:lumOff val="10000"/>
                  </a:schemeClr>
                </a:solidFill>
                <a:latin typeface="Times New Roman" panose="02020603050405020304" pitchFamily="18" charset="0"/>
                <a:cs typeface="Times New Roman" panose="02020603050405020304" pitchFamily="18" charset="0"/>
              </a:rPr>
              <a:t>Removing Null values</a:t>
            </a:r>
          </a:p>
          <a:p>
            <a:pPr>
              <a:buFont typeface="Arial" panose="020B0604020202020204" pitchFamily="34" charset="0"/>
              <a:buChar char="•"/>
            </a:pPr>
            <a:r>
              <a:rPr lang="en-US" sz="3600" dirty="0">
                <a:solidFill>
                  <a:schemeClr val="accent6">
                    <a:lumMod val="90000"/>
                    <a:lumOff val="10000"/>
                  </a:schemeClr>
                </a:solidFill>
                <a:latin typeface="Times New Roman" panose="02020603050405020304" pitchFamily="18" charset="0"/>
                <a:cs typeface="Times New Roman" panose="02020603050405020304" pitchFamily="18" charset="0"/>
              </a:rPr>
              <a:t>Changing Datatypes</a:t>
            </a:r>
          </a:p>
          <a:p>
            <a:pPr>
              <a:buFont typeface="Arial" panose="020B0604020202020204" pitchFamily="34" charset="0"/>
              <a:buChar char="•"/>
            </a:pPr>
            <a:r>
              <a:rPr lang="en-US" sz="3600" dirty="0">
                <a:solidFill>
                  <a:schemeClr val="accent6">
                    <a:lumMod val="90000"/>
                    <a:lumOff val="10000"/>
                  </a:schemeClr>
                </a:solidFill>
                <a:latin typeface="Times New Roman" panose="02020603050405020304" pitchFamily="18" charset="0"/>
                <a:cs typeface="Times New Roman" panose="02020603050405020304" pitchFamily="18" charset="0"/>
              </a:rPr>
              <a:t>Changing Datetime column</a:t>
            </a:r>
          </a:p>
          <a:p>
            <a:pPr>
              <a:buFont typeface="Arial" panose="020B0604020202020204" pitchFamily="34" charset="0"/>
              <a:buChar char="•"/>
            </a:pPr>
            <a:r>
              <a:rPr lang="en-US" sz="3600" dirty="0">
                <a:solidFill>
                  <a:schemeClr val="accent6">
                    <a:lumMod val="90000"/>
                    <a:lumOff val="10000"/>
                  </a:schemeClr>
                </a:solidFill>
                <a:latin typeface="Times New Roman" panose="02020603050405020304" pitchFamily="18" charset="0"/>
                <a:cs typeface="Times New Roman" panose="02020603050405020304" pitchFamily="18" charset="0"/>
              </a:rPr>
              <a:t>Changing column name</a:t>
            </a:r>
          </a:p>
        </p:txBody>
      </p:sp>
      <p:sp>
        <p:nvSpPr>
          <p:cNvPr id="2" name="Slide Number Placeholder 1">
            <a:extLst>
              <a:ext uri="{FF2B5EF4-FFF2-40B4-BE49-F238E27FC236}">
                <a16:creationId xmlns:a16="http://schemas.microsoft.com/office/drawing/2014/main" id="{00DF68BB-08A3-4388-9209-FDF54720F5DC}"/>
              </a:ext>
            </a:extLst>
          </p:cNvPr>
          <p:cNvSpPr>
            <a:spLocks noGrp="1"/>
          </p:cNvSpPr>
          <p:nvPr>
            <p:ph type="sldNum" idx="4294967295"/>
          </p:nvPr>
        </p:nvSpPr>
        <p:spPr>
          <a:xfrm>
            <a:off x="0" y="4719638"/>
            <a:ext cx="547688" cy="393700"/>
          </a:xfrm>
        </p:spPr>
        <p:txBody>
          <a:bodyPr/>
          <a:lstStyle/>
          <a:p>
            <a:pPr marL="0" lvl="0" indent="0" algn="l"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2915305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4" name="Google Shape;3864;p17"/>
          <p:cNvSpPr txBox="1">
            <a:spLocks noGrp="1"/>
          </p:cNvSpPr>
          <p:nvPr>
            <p:ph type="body" idx="1"/>
          </p:nvPr>
        </p:nvSpPr>
        <p:spPr>
          <a:xfrm>
            <a:off x="765451" y="1027801"/>
            <a:ext cx="5867576" cy="369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6000" dirty="0">
                <a:latin typeface="Algerian" panose="04020705040A02060702" pitchFamily="82" charset="0"/>
              </a:rPr>
              <a:t>Data Visualization</a:t>
            </a:r>
            <a:endParaRPr sz="6000" dirty="0">
              <a:latin typeface="Algerian" panose="04020705040A02060702" pitchFamily="82" charset="0"/>
            </a:endParaRPr>
          </a:p>
        </p:txBody>
      </p:sp>
      <p:sp>
        <p:nvSpPr>
          <p:cNvPr id="3865" name="Google Shape;3865;p1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526</TotalTime>
  <Words>777</Words>
  <Application>Microsoft Office PowerPoint</Application>
  <PresentationFormat>On-screen Show (16:9)</PresentationFormat>
  <Paragraphs>159</Paragraphs>
  <Slides>33</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Dosis ExtraLight</vt:lpstr>
      <vt:lpstr>Times New Roman</vt:lpstr>
      <vt:lpstr>Arial</vt:lpstr>
      <vt:lpstr>Titillium Web Light</vt:lpstr>
      <vt:lpstr>Algerian</vt:lpstr>
      <vt:lpstr>Agency FB</vt:lpstr>
      <vt:lpstr>Dosis</vt:lpstr>
      <vt:lpstr>Mowbray template</vt:lpstr>
      <vt:lpstr> DATA ANALYSIS OF CRIMES IN CHICAGO                     Susmitha Rudraraju</vt:lpstr>
      <vt:lpstr>CONTENT</vt:lpstr>
      <vt:lpstr>Project</vt:lpstr>
      <vt:lpstr>PowerPoint Presentation</vt:lpstr>
      <vt:lpstr> Flowchart</vt:lpstr>
      <vt:lpstr>Dataset Description</vt:lpstr>
      <vt:lpstr>PowerPoint Presentation</vt:lpstr>
      <vt:lpstr>Data Pre-processing</vt:lpstr>
      <vt:lpstr>PowerPoint Presentation</vt:lpstr>
      <vt:lpstr>Word cloud</vt:lpstr>
      <vt:lpstr>Occurrence of crimes</vt:lpstr>
      <vt:lpstr>Time series graph</vt:lpstr>
      <vt:lpstr>Time series graph</vt:lpstr>
      <vt:lpstr>Bar plot</vt:lpstr>
      <vt:lpstr>Pie chart</vt:lpstr>
      <vt:lpstr>Successful arrests</vt:lpstr>
      <vt:lpstr>Number of incidents per police ward 2020</vt:lpstr>
      <vt:lpstr>Number of incidents per police district 2020</vt:lpstr>
      <vt:lpstr>Feature selection &amp; Correlation MATRIX</vt:lpstr>
      <vt:lpstr>Correlation matrix</vt:lpstr>
      <vt:lpstr>Feature Selection</vt:lpstr>
      <vt:lpstr>Data Models</vt:lpstr>
      <vt:lpstr>Neural Networks using MLPClassifier</vt:lpstr>
      <vt:lpstr>PowerPoint Presentation</vt:lpstr>
      <vt:lpstr>Random Forest Classifier </vt:lpstr>
      <vt:lpstr>PowerPoint Presentation</vt:lpstr>
      <vt:lpstr>KNN Model</vt:lpstr>
      <vt:lpstr>PowerPoint Presentation</vt:lpstr>
      <vt:lpstr>Ensemble Model</vt:lpstr>
      <vt:lpstr>Evaluation of Results</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CRIME DATA ANALYSIS                     Susmitha Rudraraju</dc:title>
  <dc:creator>Susmitha Rudraraju</dc:creator>
  <cp:lastModifiedBy>Susmitha Rudraraju</cp:lastModifiedBy>
  <cp:revision>11</cp:revision>
  <dcterms:created xsi:type="dcterms:W3CDTF">2021-03-07T06:49:50Z</dcterms:created>
  <dcterms:modified xsi:type="dcterms:W3CDTF">2021-03-07T15:36:12Z</dcterms:modified>
</cp:coreProperties>
</file>