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notesMasterIdLst>
    <p:notesMasterId r:id="rId28"/>
  </p:notesMasterIdLst>
  <p:sldIdLst>
    <p:sldId id="256" r:id="rId2"/>
    <p:sldId id="269" r:id="rId3"/>
    <p:sldId id="278" r:id="rId4"/>
    <p:sldId id="273" r:id="rId5"/>
    <p:sldId id="283" r:id="rId6"/>
    <p:sldId id="284" r:id="rId7"/>
    <p:sldId id="276" r:id="rId8"/>
    <p:sldId id="285" r:id="rId9"/>
    <p:sldId id="286" r:id="rId10"/>
    <p:sldId id="288" r:id="rId11"/>
    <p:sldId id="297" r:id="rId12"/>
    <p:sldId id="277" r:id="rId13"/>
    <p:sldId id="289" r:id="rId14"/>
    <p:sldId id="291" r:id="rId15"/>
    <p:sldId id="294" r:id="rId16"/>
    <p:sldId id="295" r:id="rId17"/>
    <p:sldId id="298" r:id="rId18"/>
    <p:sldId id="299" r:id="rId19"/>
    <p:sldId id="293" r:id="rId20"/>
    <p:sldId id="272" r:id="rId21"/>
    <p:sldId id="279" r:id="rId22"/>
    <p:sldId id="281" r:id="rId23"/>
    <p:sldId id="275" r:id="rId24"/>
    <p:sldId id="274" r:id="rId25"/>
    <p:sldId id="27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694"/>
  </p:normalViewPr>
  <p:slideViewPr>
    <p:cSldViewPr snapToGrid="0">
      <p:cViewPr varScale="1">
        <p:scale>
          <a:sx n="121" d="100"/>
          <a:sy n="121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6B4A-910F-F04F-912B-3AA1A02DD92A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F469D-3AA5-524A-B90A-DEB9565B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F469D-3AA5-524A-B90A-DEB9565BB1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F469D-3AA5-524A-B90A-DEB9565BB1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Presently Driver Profile Information is 20KB, if vehicle details are added it can be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F469D-3AA5-524A-B90A-DEB9565BB1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F469D-3AA5-524A-B90A-DEB9565BB1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F469D-3AA5-524A-B90A-DEB9565BB1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3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97BBD5-FC52-DE4F-BBC4-96F5B4F066C1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3ED77B-154B-1943-89BB-ABA98201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BC368-F4EA-7FDB-1332-9097E86D7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sz="8000" dirty="0"/>
              <a:t>Driver </a:t>
            </a:r>
            <a:r>
              <a:rPr lang="en-US" sz="8000" dirty="0" err="1"/>
              <a:t>OnBoarding</a:t>
            </a:r>
            <a:endParaRPr lang="en-US" sz="8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32F448F-33EE-EE75-DD6C-9E7334364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7"/>
            <a:ext cx="6080030" cy="113968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</a:rPr>
              <a:t>-Presented By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 err="1">
                <a:solidFill>
                  <a:srgbClr val="000000"/>
                </a:solidFill>
              </a:rPr>
              <a:t>Susmitha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Boggavarapu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Software Engineer III, Walmart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AA2A4F05-46BC-3FA8-8839-DA3F8F818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12A7-0B69-5109-BC2A-2A7C3254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7805" cy="1609344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sz="5400" dirty="0"/>
              <a:t>.COnT..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4F0-5A0C-C17F-27B5-12B769A6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73808"/>
            <a:ext cx="4524836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"REG_DC_5",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"unsupported file format xlsx"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372D43-C60D-FA7C-D037-97C8BF4652FF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452483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"REG_DC_4",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"unsupported document type"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21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B648-B1FB-1678-A384-FAFBDD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958667"/>
            <a:ext cx="4807354" cy="856996"/>
          </a:xfrm>
        </p:spPr>
        <p:txBody>
          <a:bodyPr anchor="t">
            <a:noAutofit/>
          </a:bodyPr>
          <a:lstStyle/>
          <a:p>
            <a:r>
              <a:rPr lang="en-US" sz="4000" dirty="0"/>
              <a:t>2B.SUBMIT DOCUMENT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37D0-EBD1-B377-D18C-5B3D777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88" y="804983"/>
            <a:ext cx="5132665" cy="522827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Success Response Body: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&lt;file content&gt;</a:t>
            </a:r>
          </a:p>
          <a:p>
            <a:pPr marL="0" indent="0">
              <a:buNone/>
            </a:pPr>
            <a:endParaRPr lang="en-IN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Status: 200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Failure Scenarios: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Status: 204 (In case No document found)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Status: 400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"REG_DC_4",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"unsupported document type"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A0028-39B5-523E-B1F6-805A1ABE41C0}"/>
              </a:ext>
            </a:extLst>
          </p:cNvPr>
          <p:cNvSpPr txBox="1"/>
          <p:nvPr/>
        </p:nvSpPr>
        <p:spPr>
          <a:xfrm>
            <a:off x="862083" y="1815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35A34-44D6-E886-1AE0-4B4E6CFF135F}"/>
              </a:ext>
            </a:extLst>
          </p:cNvPr>
          <p:cNvSpPr txBox="1"/>
          <p:nvPr/>
        </p:nvSpPr>
        <p:spPr>
          <a:xfrm>
            <a:off x="757990" y="1730020"/>
            <a:ext cx="46978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 err="1">
                <a:solidFill>
                  <a:srgbClr val="172B4D"/>
                </a:solidFill>
                <a:effectLst/>
                <a:latin typeface="-apple-system"/>
              </a:rPr>
              <a:t>HttpMethod</a:t>
            </a: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– GET</a:t>
            </a:r>
            <a:b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URL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- {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baseurl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}/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</a:rPr>
              <a:t>register/documents/{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Inter"/>
              </a:rPr>
              <a:t>document_type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</a:rPr>
              <a:t>}</a:t>
            </a:r>
          </a:p>
          <a:p>
            <a:endParaRPr lang="en-IN" b="1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Headers</a:t>
            </a:r>
          </a:p>
          <a:p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Authorization-&lt;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auth_token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&gt;</a:t>
            </a:r>
          </a:p>
          <a:p>
            <a:endParaRPr lang="en-IN" b="1" i="0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en-IN" b="1" i="1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7925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6538-D18D-3A55-D2F4-4856F4A4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ONBOARD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D5E3-3FCF-9B00-AD4E-58C337AB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should be able to trigger onboarding process</a:t>
            </a:r>
          </a:p>
          <a:p>
            <a:pPr lvl="1"/>
            <a:r>
              <a:rPr lang="en-US" dirty="0"/>
              <a:t>The submitted documents are sent for verification process</a:t>
            </a:r>
          </a:p>
          <a:p>
            <a:r>
              <a:rPr lang="en-US" dirty="0"/>
              <a:t>Able to activate for taking ride requests</a:t>
            </a:r>
          </a:p>
        </p:txBody>
      </p:sp>
    </p:spTree>
    <p:extLst>
      <p:ext uri="{BB962C8B-B14F-4D97-AF65-F5344CB8AC3E}">
        <p14:creationId xmlns:p14="http://schemas.microsoft.com/office/powerpoint/2010/main" val="54570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B648-B1FB-1678-A384-FAFBDD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07" y="958667"/>
            <a:ext cx="4306904" cy="856996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3a. ONBOARD API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37D0-EBD1-B377-D18C-5B3D777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88" y="804983"/>
            <a:ext cx="5132665" cy="52282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Success Response Body: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"status": "SUCCESS",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"payload": "initiated onboarding process"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 : 200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A0028-39B5-523E-B1F6-805A1ABE41C0}"/>
              </a:ext>
            </a:extLst>
          </p:cNvPr>
          <p:cNvSpPr txBox="1"/>
          <p:nvPr/>
        </p:nvSpPr>
        <p:spPr>
          <a:xfrm>
            <a:off x="862083" y="1815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35A34-44D6-E886-1AE0-4B4E6CFF135F}"/>
              </a:ext>
            </a:extLst>
          </p:cNvPr>
          <p:cNvSpPr txBox="1"/>
          <p:nvPr/>
        </p:nvSpPr>
        <p:spPr>
          <a:xfrm>
            <a:off x="867455" y="1751444"/>
            <a:ext cx="46978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 err="1">
                <a:solidFill>
                  <a:srgbClr val="172B4D"/>
                </a:solidFill>
                <a:effectLst/>
                <a:latin typeface="-apple-system"/>
              </a:rPr>
              <a:t>HttpMethod</a:t>
            </a: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– POST</a:t>
            </a:r>
            <a:b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URL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- {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baseurl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}/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</a:rPr>
              <a:t>onboard/trigger</a:t>
            </a:r>
          </a:p>
          <a:p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Headers</a:t>
            </a:r>
          </a:p>
          <a:p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Authorization-&lt;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auth_token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&gt;</a:t>
            </a:r>
            <a:br>
              <a:rPr lang="en-IN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Request Body - NONE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0548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D724-24F4-C654-6938-68D6787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3a.ONBOARD API - FAILURE - 400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9709-B2BD-4EB4-A4EC-72820C3A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"REG_DC_2",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"missing documents [PAN, DRIVING_LICENCE, VEHICLE_INSURANCE, VEHICLE_PERMIT]"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70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B648-B1FB-1678-A384-FAFBDD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07" y="958667"/>
            <a:ext cx="4306904" cy="856996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3b.ONBOARD API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37D0-EBD1-B377-D18C-5B3D777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88" y="804983"/>
            <a:ext cx="5132665" cy="52282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Success Response Body: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"status": "SUCCESS",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"payload": "initiated onboarding process"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}</a:t>
            </a:r>
          </a:p>
          <a:p>
            <a:pPr marL="0" indent="0">
              <a:buNone/>
            </a:pPr>
            <a:endParaRPr lang="en-IN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 : 200</a:t>
            </a:r>
          </a:p>
          <a:p>
            <a:pPr marL="0" indent="0">
              <a:buNone/>
            </a:pPr>
            <a:endParaRPr lang="en-IN" b="1" dirty="0">
              <a:solidFill>
                <a:srgbClr val="172B4D"/>
              </a:solidFill>
              <a:latin typeface="-apple-system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A0028-39B5-523E-B1F6-805A1ABE41C0}"/>
              </a:ext>
            </a:extLst>
          </p:cNvPr>
          <p:cNvSpPr txBox="1"/>
          <p:nvPr/>
        </p:nvSpPr>
        <p:spPr>
          <a:xfrm>
            <a:off x="862083" y="1815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35A34-44D6-E886-1AE0-4B4E6CFF135F}"/>
              </a:ext>
            </a:extLst>
          </p:cNvPr>
          <p:cNvSpPr txBox="1"/>
          <p:nvPr/>
        </p:nvSpPr>
        <p:spPr>
          <a:xfrm>
            <a:off x="867455" y="1751444"/>
            <a:ext cx="46978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 err="1">
                <a:solidFill>
                  <a:srgbClr val="172B4D"/>
                </a:solidFill>
                <a:effectLst/>
                <a:latin typeface="-apple-system"/>
              </a:rPr>
              <a:t>HttpMethod</a:t>
            </a: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– POST</a:t>
            </a:r>
            <a:b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URL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- {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baseurl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}/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</a:rPr>
              <a:t>onboard/activate</a:t>
            </a:r>
          </a:p>
          <a:p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Headers</a:t>
            </a:r>
          </a:p>
          <a:p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Authorization-&lt;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auth_token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&gt;</a:t>
            </a:r>
            <a:br>
              <a:rPr lang="en-IN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Request Body - NONE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2410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D724-24F4-C654-6938-68D6787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3b.ONBOARD API - FAILURE - 400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9709-B2BD-4EB4-A4EC-72820C3A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"OB_RQ_1",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"either tracking device not sent / documents are not validated"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918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B648-B1FB-1678-A384-FAFBDD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06" y="958667"/>
            <a:ext cx="4697889" cy="856996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4. VALIDATION API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37D0-EBD1-B377-D18C-5B3D777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88" y="804983"/>
            <a:ext cx="5132665" cy="52282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Success Response Body: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IN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 : 200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A0028-39B5-523E-B1F6-805A1ABE41C0}"/>
              </a:ext>
            </a:extLst>
          </p:cNvPr>
          <p:cNvSpPr txBox="1"/>
          <p:nvPr/>
        </p:nvSpPr>
        <p:spPr>
          <a:xfrm>
            <a:off x="862083" y="1815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35A34-44D6-E886-1AE0-4B4E6CFF135F}"/>
              </a:ext>
            </a:extLst>
          </p:cNvPr>
          <p:cNvSpPr txBox="1"/>
          <p:nvPr/>
        </p:nvSpPr>
        <p:spPr>
          <a:xfrm>
            <a:off x="867455" y="1751444"/>
            <a:ext cx="46978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 err="1">
                <a:solidFill>
                  <a:srgbClr val="172B4D"/>
                </a:solidFill>
                <a:effectLst/>
                <a:latin typeface="-apple-system"/>
              </a:rPr>
              <a:t>HttpMethod</a:t>
            </a: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– POST</a:t>
            </a:r>
            <a:b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URL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- {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baseurl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}/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</a:rPr>
              <a:t>onboard/documents/validate</a:t>
            </a:r>
            <a:br>
              <a:rPr lang="en-IN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Request Body – </a:t>
            </a:r>
            <a:r>
              <a:rPr lang="en-IN" b="1" i="1" dirty="0">
                <a:solidFill>
                  <a:srgbClr val="172B4D"/>
                </a:solidFill>
                <a:effectLst/>
                <a:latin typeface="-apple-system"/>
              </a:rPr>
              <a:t>JSON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{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    "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requestId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": ”&lt;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request_id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&gt;",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    "mobile": ”&lt;mobile&gt;",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    "status": [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        {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            "type": ”&lt;doc_type_1&gt;",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            "valid": true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        },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     …….. for other doc types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]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81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B648-B1FB-1678-A384-FAFBDD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05" y="958667"/>
            <a:ext cx="4971393" cy="856996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5. </a:t>
            </a:r>
            <a:r>
              <a:rPr lang="en-US" sz="6000" dirty="0" err="1"/>
              <a:t>MARk</a:t>
            </a:r>
            <a:r>
              <a:rPr lang="en-US" sz="6000" dirty="0"/>
              <a:t> READY- API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37D0-EBD1-B377-D18C-5B3D777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88" y="804983"/>
            <a:ext cx="5132665" cy="52282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Success Response Body: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"status": "SUCCESS",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"payload": "ready to drive"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 : 200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Failure Response: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Code - &lt;Failure Response Code&gt;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”&lt;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error_code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&gt;",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”&lt;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error_description</a:t>
            </a:r>
            <a:r>
              <a:rPr lang="en-US">
                <a:solidFill>
                  <a:srgbClr val="172B4D"/>
                </a:solidFill>
                <a:latin typeface="-apple-system"/>
              </a:rPr>
              <a:t>&gt;"</a:t>
            </a:r>
            <a:endParaRPr lang="en-US" dirty="0">
              <a:solidFill>
                <a:srgbClr val="172B4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A0028-39B5-523E-B1F6-805A1ABE41C0}"/>
              </a:ext>
            </a:extLst>
          </p:cNvPr>
          <p:cNvSpPr txBox="1"/>
          <p:nvPr/>
        </p:nvSpPr>
        <p:spPr>
          <a:xfrm>
            <a:off x="862083" y="1815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35A34-44D6-E886-1AE0-4B4E6CFF135F}"/>
              </a:ext>
            </a:extLst>
          </p:cNvPr>
          <p:cNvSpPr txBox="1"/>
          <p:nvPr/>
        </p:nvSpPr>
        <p:spPr>
          <a:xfrm>
            <a:off x="867455" y="1751444"/>
            <a:ext cx="46978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 err="1">
                <a:solidFill>
                  <a:srgbClr val="172B4D"/>
                </a:solidFill>
                <a:effectLst/>
                <a:latin typeface="-apple-system"/>
              </a:rPr>
              <a:t>HttpMethod</a:t>
            </a: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– PATCH</a:t>
            </a:r>
            <a:b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URL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- {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baseurl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}/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</a:rPr>
              <a:t>onboard/activate</a:t>
            </a:r>
          </a:p>
          <a:p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Headers</a:t>
            </a:r>
          </a:p>
          <a:p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Authorization-&lt;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auth_token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&gt;</a:t>
            </a:r>
            <a:endParaRPr lang="en-IN" b="1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Request Body – </a:t>
            </a:r>
            <a:r>
              <a:rPr lang="en-IN" b="1" i="1" dirty="0">
                <a:solidFill>
                  <a:srgbClr val="172B4D"/>
                </a:solidFill>
                <a:effectLst/>
                <a:latin typeface="-apple-system"/>
              </a:rPr>
              <a:t>NONE</a:t>
            </a:r>
            <a:endParaRPr lang="en-IN" b="0" i="0" dirty="0">
              <a:solidFill>
                <a:srgbClr val="21212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46553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D724-24F4-C654-6938-68D6787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</a:t>
            </a:r>
            <a:r>
              <a:rPr lang="en-US" sz="5400" dirty="0"/>
              <a:t> API - FAILURE - 401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9709-B2BD-4EB4-A4EC-72820C3A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"AUTH_UR_1",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"unauthorized user 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172B4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"AUTH_UR_2",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”empty auth token 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3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31B7-B291-649A-6995-01841196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B172-A293-1E07-2DD6-2E160414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Driver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 Onboarding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Ready To Drive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2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7BC6-72F5-AF80-99E7-B003259B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B2ED-996B-F4AA-A066-44403EA2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drivers are onboarded based on region. </a:t>
            </a:r>
          </a:p>
          <a:p>
            <a:pPr lvl="1"/>
            <a:r>
              <a:rPr lang="en-US" dirty="0"/>
              <a:t>Ex, the documents to verify, varies from one country to another</a:t>
            </a:r>
          </a:p>
          <a:p>
            <a:r>
              <a:rPr lang="en-US" dirty="0"/>
              <a:t>The storage calculations change based on the region. </a:t>
            </a:r>
          </a:p>
          <a:p>
            <a:r>
              <a:rPr lang="en-US" dirty="0"/>
              <a:t>Storage For One Driver </a:t>
            </a:r>
          </a:p>
          <a:p>
            <a:pPr lvl="1"/>
            <a:r>
              <a:rPr lang="en-US" dirty="0"/>
              <a:t>Driver Profile Information – 20KB </a:t>
            </a:r>
          </a:p>
          <a:p>
            <a:pPr lvl="1"/>
            <a:r>
              <a:rPr lang="en-US" dirty="0"/>
              <a:t>Documents 6 * 10 = 60MB</a:t>
            </a:r>
          </a:p>
          <a:p>
            <a:pPr lvl="2"/>
            <a:r>
              <a:rPr lang="en-US" dirty="0"/>
              <a:t>6 Document Types and each max of 10 MB </a:t>
            </a:r>
          </a:p>
          <a:p>
            <a:r>
              <a:rPr lang="en-US" dirty="0"/>
              <a:t>Average Number of Drivers registering per month – 6,00,000 (India)</a:t>
            </a:r>
          </a:p>
          <a:p>
            <a:pPr lvl="1"/>
            <a:r>
              <a:rPr lang="en-US" dirty="0"/>
              <a:t>Per Day – 6,00,000 / 30 = 2000</a:t>
            </a:r>
          </a:p>
          <a:p>
            <a:pPr lvl="1"/>
            <a:r>
              <a:rPr lang="en-US" dirty="0"/>
              <a:t>11AM – 3PM more number of registrations – 2000/4 – 500 /</a:t>
            </a:r>
            <a:r>
              <a:rPr lang="en-US" dirty="0" err="1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0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EEF9-56C1-B500-B29B-EADAB52E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HLD</a:t>
            </a:r>
          </a:p>
        </p:txBody>
      </p:sp>
      <p:pic>
        <p:nvPicPr>
          <p:cNvPr id="5" name="Content Placeholder 4" descr="A picture containing diagram, screenshot, line, design&#10;&#10;Description automatically generated">
            <a:extLst>
              <a:ext uri="{FF2B5EF4-FFF2-40B4-BE49-F238E27FC236}">
                <a16:creationId xmlns:a16="http://schemas.microsoft.com/office/drawing/2014/main" id="{B8576DC3-057F-A3EA-A2B0-5A66F812C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96" y="1852863"/>
            <a:ext cx="10213366" cy="4319337"/>
          </a:xfrm>
        </p:spPr>
      </p:pic>
    </p:spTree>
    <p:extLst>
      <p:ext uri="{BB962C8B-B14F-4D97-AF65-F5344CB8AC3E}">
        <p14:creationId xmlns:p14="http://schemas.microsoft.com/office/powerpoint/2010/main" val="408562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36E5E-7767-C6AB-04E2-73925459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ER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9603C7-835A-BCDA-3C8F-EFBDD1F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driver and address entities are mapped by </a:t>
            </a:r>
            <a:r>
              <a:rPr lang="en-US" sz="1600" dirty="0" err="1"/>
              <a:t>driver_address</a:t>
            </a:r>
            <a:r>
              <a:rPr lang="en-US" sz="1600" dirty="0"/>
              <a:t> table</a:t>
            </a:r>
          </a:p>
          <a:p>
            <a:r>
              <a:rPr lang="en-US" sz="1600" dirty="0"/>
              <a:t>driver and document are mapped by </a:t>
            </a:r>
            <a:r>
              <a:rPr lang="en-US" sz="1600" dirty="0" err="1"/>
              <a:t>driver_documents</a:t>
            </a:r>
            <a:r>
              <a:rPr lang="en-US" sz="1600" dirty="0"/>
              <a:t> table</a:t>
            </a:r>
          </a:p>
          <a:p>
            <a:r>
              <a:rPr lang="en-US" sz="1600" dirty="0" err="1"/>
              <a:t>audit_onboard</a:t>
            </a:r>
            <a:r>
              <a:rPr lang="en-US" sz="1600" dirty="0"/>
              <a:t> and </a:t>
            </a:r>
            <a:r>
              <a:rPr lang="en-US" sz="1600" dirty="0" err="1"/>
              <a:t>audit_onboard_details</a:t>
            </a:r>
            <a:r>
              <a:rPr lang="en-US" sz="1600" dirty="0"/>
              <a:t> tables are populated for each onboarding request</a:t>
            </a:r>
          </a:p>
          <a:p>
            <a:r>
              <a:rPr lang="en-US" sz="1600" dirty="0" err="1"/>
              <a:t>Track_onboard</a:t>
            </a:r>
            <a:r>
              <a:rPr lang="en-US" sz="1600" dirty="0"/>
              <a:t> maintains onboarding status of driver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6" name="Picture 25" descr="A picture containing text, font, number, parallel&#10;&#10;Description automatically generated">
            <a:extLst>
              <a:ext uri="{FF2B5EF4-FFF2-40B4-BE49-F238E27FC236}">
                <a16:creationId xmlns:a16="http://schemas.microsoft.com/office/drawing/2014/main" id="{D44FEB1A-574B-D77A-094B-C93B8AA63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46" y="298289"/>
            <a:ext cx="7364869" cy="51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6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31B7-B291-649A-6995-01841196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B172-A293-1E07-2DD6-2E160414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When registering there can be two options</a:t>
            </a:r>
          </a:p>
          <a:p>
            <a:pPr marL="891540" lvl="2" indent="-342900">
              <a:buFont typeface="+mj-lt"/>
              <a:buAutoNum type="alphaLcParenR"/>
            </a:pPr>
            <a:r>
              <a:rPr lang="en-US" sz="1800" i="1" dirty="0"/>
              <a:t>Have Vehicle</a:t>
            </a:r>
          </a:p>
          <a:p>
            <a:pPr marL="891540" lvl="2" indent="-342900">
              <a:buFont typeface="+mj-lt"/>
              <a:buAutoNum type="alphaLcParenR"/>
            </a:pPr>
            <a:r>
              <a:rPr lang="en-US" sz="1800" dirty="0"/>
              <a:t>Need Vehicle</a:t>
            </a:r>
          </a:p>
          <a:p>
            <a:pPr marL="548640" lvl="2" indent="0">
              <a:buNone/>
            </a:pPr>
            <a:r>
              <a:rPr lang="en-US" sz="1800" dirty="0"/>
              <a:t>The assumption is, driver has vehicle already and required to submit documents related to vehicle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The document types to be submitted are fixed for a region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The documents are sent for verification via APIs</a:t>
            </a:r>
          </a:p>
          <a:p>
            <a:pPr marL="891540" lvl="2" indent="-342900">
              <a:buFont typeface="+mj-lt"/>
              <a:buAutoNum type="alphaLcPeriod"/>
            </a:pPr>
            <a:r>
              <a:rPr lang="en-US" sz="1800" dirty="0"/>
              <a:t>Other option can be documents are to be put in secure location and taken for verification on specified intervals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3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31B7-B291-649A-6995-01841196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B172-A293-1E07-2DD6-2E160414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sz="2000" dirty="0"/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Ability to login via email using SSO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Notify drivers about verification updates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Store files in S3 / azure any storage service and provide path details in document tables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Archival Based on year of inactivation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Authorization mechanism among </a:t>
            </a:r>
            <a:r>
              <a:rPr lang="en-US" sz="2000" dirty="0" err="1"/>
              <a:t>apis</a:t>
            </a:r>
            <a:endParaRPr lang="en-US" sz="2000" dirty="0"/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Caching of auth details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Get vehicle details and validations like not allowing cars older than 15 years  </a:t>
            </a:r>
          </a:p>
          <a:p>
            <a:pPr marL="1005840" lvl="2" indent="-457200">
              <a:buFont typeface="+mj-lt"/>
              <a:buAutoNum type="alphaLcParenR"/>
            </a:pPr>
            <a:r>
              <a:rPr lang="en-US" dirty="0"/>
              <a:t>Schedule an appointment for Vehicle Inspection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061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745D-9CED-FEA1-7695-063E6BF2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E3EA-FEB0-E2F4-2A33-510E4668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Registered driver details can also be extended to Uber Eats or Package Delivery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Ability to chose Car / Auto / Moto for driving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Referral Code for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Fraud detection service or validation service before sending to third party to avoid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Bank Details Registration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2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AD17C-ECB2-0699-8A1A-E92E8120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3EE4-E342-F2F6-CD87-90052BB1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0214293-B616-78FC-B791-2C0279D44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28" name="Group 20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97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B230-2098-E204-1813-195A20FA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Content Placeholder 6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4DEE6E76-9C8D-7BF2-5FA6-787FAA338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07" y="2120900"/>
            <a:ext cx="9092536" cy="4051300"/>
          </a:xfrm>
        </p:spPr>
      </p:pic>
    </p:spTree>
    <p:extLst>
      <p:ext uri="{BB962C8B-B14F-4D97-AF65-F5344CB8AC3E}">
        <p14:creationId xmlns:p14="http://schemas.microsoft.com/office/powerpoint/2010/main" val="182485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31B7-B291-649A-6995-01841196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Driver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B172-A293-1E07-2DD6-2E160414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profile details are to be provided for registration</a:t>
            </a:r>
          </a:p>
          <a:p>
            <a:pPr lvl="2"/>
            <a:r>
              <a:rPr lang="en-US" dirty="0" err="1"/>
              <a:t>Firstname</a:t>
            </a:r>
            <a:r>
              <a:rPr lang="en-US" dirty="0"/>
              <a:t> - Mandatory</a:t>
            </a:r>
          </a:p>
          <a:p>
            <a:pPr lvl="2"/>
            <a:r>
              <a:rPr lang="en-US" dirty="0" err="1"/>
              <a:t>Lastname</a:t>
            </a:r>
            <a:endParaRPr lang="en-US" dirty="0"/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Mobile - Mandatory</a:t>
            </a:r>
          </a:p>
          <a:p>
            <a:pPr lvl="2"/>
            <a:r>
              <a:rPr lang="en-US" dirty="0"/>
              <a:t>Password - Mandatory</a:t>
            </a:r>
          </a:p>
          <a:p>
            <a:pPr lvl="2"/>
            <a:r>
              <a:rPr lang="en-US" dirty="0"/>
              <a:t>Address</a:t>
            </a:r>
          </a:p>
          <a:p>
            <a:pPr lvl="3"/>
            <a:r>
              <a:rPr lang="en-US" dirty="0"/>
              <a:t>City</a:t>
            </a:r>
          </a:p>
          <a:p>
            <a:pPr lvl="3"/>
            <a:r>
              <a:rPr lang="en-US" dirty="0"/>
              <a:t>State</a:t>
            </a:r>
          </a:p>
          <a:p>
            <a:pPr lvl="3"/>
            <a:r>
              <a:rPr lang="en-US" dirty="0" err="1"/>
              <a:t>Pincode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B648-B1FB-1678-A384-FAFBDD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07" y="958667"/>
            <a:ext cx="4306904" cy="856996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1. REGISTER API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37D0-EBD1-B377-D18C-5B3D777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88" y="804983"/>
            <a:ext cx="5132665" cy="522827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Success Response Body: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"status": "SUCCESS",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"payload": {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"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firstname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": ""&lt;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firstname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&gt;",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"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lastname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": "&lt;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lastname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&gt;",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"email": ”&lt;email&gt;",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"mobile": "&lt;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mobile_number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&gt;",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"password": "&lt;password&gt;",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"address": {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    "city": "&lt;city&gt;",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    "state": "&lt;stage&gt;",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    "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pincode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": "&lt;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pincode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&gt;"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    }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}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 : 201 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A0028-39B5-523E-B1F6-805A1ABE41C0}"/>
              </a:ext>
            </a:extLst>
          </p:cNvPr>
          <p:cNvSpPr txBox="1"/>
          <p:nvPr/>
        </p:nvSpPr>
        <p:spPr>
          <a:xfrm>
            <a:off x="862083" y="1815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5D302-C20B-261F-7961-BA223334E97A}"/>
              </a:ext>
            </a:extLst>
          </p:cNvPr>
          <p:cNvSpPr txBox="1"/>
          <p:nvPr/>
        </p:nvSpPr>
        <p:spPr>
          <a:xfrm>
            <a:off x="862083" y="2745683"/>
            <a:ext cx="33842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{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"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firstname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" : "&lt;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firstname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&gt;",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"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lastname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" : "&lt;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lastname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&gt;",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"email": "</a:t>
            </a:r>
            <a:r>
              <a:rPr lang="en-IN" dirty="0">
                <a:solidFill>
                  <a:srgbClr val="172B4D"/>
                </a:solidFill>
                <a:latin typeface="-apple-system"/>
              </a:rPr>
              <a:t>&lt;email&gt;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"</a:t>
            </a:r>
            <a:r>
              <a:rPr lang="en-IN" dirty="0">
                <a:solidFill>
                  <a:srgbClr val="172B4D"/>
                </a:solidFill>
                <a:latin typeface="-apple-system"/>
              </a:rPr>
              <a:t>,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"mobile" : "&lt;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mobile_number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&gt;",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"password" : "&lt;password&gt;",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"address" : {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    "city" : "&lt;city&gt;",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    "state" : "&lt;stage&gt;",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    "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pincode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" : "&lt;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pincode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&gt;"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}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35A34-44D6-E886-1AE0-4B4E6CFF135F}"/>
              </a:ext>
            </a:extLst>
          </p:cNvPr>
          <p:cNvSpPr txBox="1"/>
          <p:nvPr/>
        </p:nvSpPr>
        <p:spPr>
          <a:xfrm>
            <a:off x="867455" y="1751444"/>
            <a:ext cx="46978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 err="1">
                <a:solidFill>
                  <a:srgbClr val="172B4D"/>
                </a:solidFill>
                <a:effectLst/>
                <a:latin typeface="-apple-system"/>
              </a:rPr>
              <a:t>HttpMethod</a:t>
            </a: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– POST</a:t>
            </a:r>
            <a:b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URL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- {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baseurl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}/register</a:t>
            </a:r>
            <a:br>
              <a:rPr lang="en-IN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Request Body - </a:t>
            </a:r>
            <a:r>
              <a:rPr lang="en-IN" b="1" i="1" dirty="0">
                <a:solidFill>
                  <a:srgbClr val="172B4D"/>
                </a:solidFill>
                <a:effectLst/>
                <a:latin typeface="-apple-system"/>
              </a:rPr>
              <a:t>JSON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4356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12A7-0B69-5109-BC2A-2A7C3254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1.REGISTER API - FAILURE - 400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4F0-5A0C-C17F-27B5-12B769A6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73808"/>
            <a:ext cx="4524836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"BAD_REQUEST",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firstname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 is required 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372D43-C60D-FA7C-D037-97C8BF4652FF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452483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"REG_UR_1",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"user with mobile already exists"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31B7-B291-649A-6995-01841196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SUBMIT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B172-A293-1E07-2DD6-2E160414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should be able to submit the following mandatory documents</a:t>
            </a:r>
          </a:p>
          <a:p>
            <a:pPr lvl="1"/>
            <a:r>
              <a:rPr lang="en-US" dirty="0"/>
              <a:t>PAN</a:t>
            </a:r>
          </a:p>
          <a:p>
            <a:pPr lvl="1"/>
            <a:r>
              <a:rPr lang="en-US" dirty="0"/>
              <a:t>VEHICLE RC</a:t>
            </a:r>
          </a:p>
          <a:p>
            <a:pPr lvl="1"/>
            <a:r>
              <a:rPr lang="en-US" dirty="0"/>
              <a:t>VEHICLE PERMIT</a:t>
            </a:r>
          </a:p>
          <a:p>
            <a:pPr lvl="1"/>
            <a:r>
              <a:rPr lang="en-US" dirty="0"/>
              <a:t>DRIVING LICENCE</a:t>
            </a:r>
          </a:p>
          <a:p>
            <a:pPr lvl="1"/>
            <a:r>
              <a:rPr lang="en-US" dirty="0"/>
              <a:t>VEHICLE INSURANCE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1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B648-B1FB-1678-A384-FAFBDD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958667"/>
            <a:ext cx="4807354" cy="856996"/>
          </a:xfrm>
        </p:spPr>
        <p:txBody>
          <a:bodyPr anchor="t">
            <a:noAutofit/>
          </a:bodyPr>
          <a:lstStyle/>
          <a:p>
            <a:r>
              <a:rPr lang="en-US" sz="4000" dirty="0"/>
              <a:t>2A.SUBMIT DOCUMENT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37D0-EBD1-B377-D18C-5B3D777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988" y="804983"/>
            <a:ext cx="5132665" cy="52282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Success Response Body: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"status": "SUCCESS",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    "payload": "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vehicle_rc.pdf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"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 : 201 (first time creation</a:t>
            </a:r>
            <a:r>
              <a:rPr lang="en-IN" sz="1800" dirty="0">
                <a:solidFill>
                  <a:srgbClr val="172B4D"/>
                </a:solidFill>
                <a:latin typeface="-apple-system"/>
              </a:rPr>
              <a:t>)</a:t>
            </a:r>
            <a:r>
              <a:rPr lang="en-IN" b="1" dirty="0">
                <a:solidFill>
                  <a:srgbClr val="172B4D"/>
                </a:solidFill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72B4D"/>
                </a:solidFill>
                <a:latin typeface="-apple-system"/>
              </a:rPr>
              <a:t>Response Status: 200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A0028-39B5-523E-B1F6-805A1ABE41C0}"/>
              </a:ext>
            </a:extLst>
          </p:cNvPr>
          <p:cNvSpPr txBox="1"/>
          <p:nvPr/>
        </p:nvSpPr>
        <p:spPr>
          <a:xfrm>
            <a:off x="862083" y="1815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35A34-44D6-E886-1AE0-4B4E6CFF135F}"/>
              </a:ext>
            </a:extLst>
          </p:cNvPr>
          <p:cNvSpPr txBox="1"/>
          <p:nvPr/>
        </p:nvSpPr>
        <p:spPr>
          <a:xfrm>
            <a:off x="757990" y="1730020"/>
            <a:ext cx="46978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 err="1">
                <a:solidFill>
                  <a:srgbClr val="172B4D"/>
                </a:solidFill>
                <a:effectLst/>
                <a:latin typeface="-apple-system"/>
              </a:rPr>
              <a:t>HttpMethod</a:t>
            </a: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– PUT</a:t>
            </a:r>
            <a:b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URL 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- {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baseurl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}/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</a:rPr>
              <a:t>register/documents/{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Inter"/>
              </a:rPr>
              <a:t>document_type</a:t>
            </a:r>
            <a:r>
              <a:rPr lang="en-IN" b="0" i="0" dirty="0">
                <a:solidFill>
                  <a:srgbClr val="212121"/>
                </a:solidFill>
                <a:effectLst/>
                <a:latin typeface="Inter"/>
              </a:rPr>
              <a:t>}</a:t>
            </a:r>
          </a:p>
          <a:p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Headers</a:t>
            </a:r>
          </a:p>
          <a:p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Authorization-&lt;</a:t>
            </a:r>
            <a:r>
              <a:rPr lang="en-IN" i="0" dirty="0" err="1">
                <a:solidFill>
                  <a:srgbClr val="172B4D"/>
                </a:solidFill>
                <a:effectLst/>
                <a:latin typeface="-apple-system"/>
              </a:rPr>
              <a:t>auth_token</a:t>
            </a:r>
            <a:r>
              <a:rPr lang="en-IN" i="0" dirty="0">
                <a:solidFill>
                  <a:srgbClr val="172B4D"/>
                </a:solidFill>
                <a:effectLst/>
                <a:latin typeface="-apple-system"/>
              </a:rPr>
              <a:t>&gt;</a:t>
            </a:r>
          </a:p>
          <a:p>
            <a:endParaRPr lang="en-IN" b="1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Request Body – </a:t>
            </a:r>
            <a:r>
              <a:rPr lang="en-IN" b="1" i="1" dirty="0">
                <a:solidFill>
                  <a:srgbClr val="172B4D"/>
                </a:solidFill>
                <a:effectLst/>
                <a:latin typeface="-apple-system"/>
              </a:rPr>
              <a:t>FORM DATA</a:t>
            </a:r>
          </a:p>
          <a:p>
            <a:endParaRPr lang="en-IN" b="1" i="1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{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   ”file" : ”&lt;</a:t>
            </a:r>
            <a:r>
              <a:rPr lang="en-IN" b="0" i="0" dirty="0" err="1">
                <a:solidFill>
                  <a:srgbClr val="172B4D"/>
                </a:solidFill>
                <a:effectLst/>
                <a:latin typeface="-apple-system"/>
              </a:rPr>
              <a:t>file.extention</a:t>
            </a: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&gt;",</a:t>
            </a:r>
            <a:br>
              <a:rPr lang="en-IN" dirty="0"/>
            </a:br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 }</a:t>
            </a:r>
            <a:endParaRPr lang="en-US" dirty="0"/>
          </a:p>
          <a:p>
            <a:endParaRPr lang="en-IN" b="1" i="1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6664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12A7-0B69-5109-BC2A-2A7C3254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27805" cy="1609344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sz="5400" dirty="0"/>
              <a:t>.SUBMIT DOCUMENTS API - FAILURE - 400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4F0-5A0C-C17F-27B5-12B769A6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73808"/>
            <a:ext cx="4524836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"error": "REG_DC_5",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": "unsupported file format xlsx"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  <a:latin typeface="-apple-system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372D43-C60D-FA7C-D037-97C8BF4652FF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452483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72B4D"/>
                </a:solidFill>
                <a:latin typeface="-apple-system"/>
              </a:rPr>
              <a:t> {</a:t>
            </a:r>
            <a:r>
              <a:rPr lang="en-US" dirty="0"/>
              <a:t>    </a:t>
            </a:r>
            <a:r>
              <a:rPr lang="en-US" sz="2100" dirty="0">
                <a:solidFill>
                  <a:srgbClr val="172B4D"/>
                </a:solidFill>
                <a:latin typeface="-apple-system"/>
              </a:rPr>
              <a:t>"error": "REG_DC_1",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sz="2100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sz="2100" dirty="0">
                <a:solidFill>
                  <a:srgbClr val="172B4D"/>
                </a:solidFill>
                <a:latin typeface="-apple-system"/>
              </a:rPr>
              <a:t>": "empty file Failed to store empty file "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172B4D"/>
                </a:solidFill>
                <a:latin typeface="-apple-system"/>
              </a:rPr>
              <a:t>}</a:t>
            </a:r>
          </a:p>
          <a:p>
            <a:pPr marL="0" indent="0">
              <a:buNone/>
            </a:pPr>
            <a:endParaRPr lang="en-US" sz="2100" dirty="0">
              <a:solidFill>
                <a:srgbClr val="172B4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172B4D"/>
                </a:solidFill>
                <a:latin typeface="-apple-system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172B4D"/>
                </a:solidFill>
                <a:latin typeface="-apple-system"/>
              </a:rPr>
              <a:t>    "error": "REG_DC_4",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172B4D"/>
                </a:solidFill>
                <a:latin typeface="-apple-system"/>
              </a:rPr>
              <a:t>    "</a:t>
            </a:r>
            <a:r>
              <a:rPr lang="en-US" sz="2100" dirty="0" err="1">
                <a:solidFill>
                  <a:srgbClr val="172B4D"/>
                </a:solidFill>
                <a:latin typeface="-apple-system"/>
              </a:rPr>
              <a:t>errorDescription</a:t>
            </a:r>
            <a:r>
              <a:rPr lang="en-US" sz="2100" dirty="0">
                <a:solidFill>
                  <a:srgbClr val="172B4D"/>
                </a:solidFill>
                <a:latin typeface="-apple-system"/>
              </a:rPr>
              <a:t>": "unsupported document type"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172B4D"/>
                </a:solidFill>
                <a:latin typeface="-apple-system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82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{619AD2D9-2C79-DA4C-9C2F-68CE2960D08E}tf10001070_mac</Template>
  <TotalTime>18031</TotalTime>
  <Words>1405</Words>
  <Application>Microsoft Macintosh PowerPoint</Application>
  <PresentationFormat>Widescreen</PresentationFormat>
  <Paragraphs>231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Calibri</vt:lpstr>
      <vt:lpstr>Inter</vt:lpstr>
      <vt:lpstr>Rockwell</vt:lpstr>
      <vt:lpstr>Rockwell Condensed</vt:lpstr>
      <vt:lpstr>Rockwell Extra Bold</vt:lpstr>
      <vt:lpstr>Wingdings</vt:lpstr>
      <vt:lpstr>Wood Type</vt:lpstr>
      <vt:lpstr>Driver OnBoarding</vt:lpstr>
      <vt:lpstr>Functional Requirements</vt:lpstr>
      <vt:lpstr>Use CASE DIAGRAM</vt:lpstr>
      <vt:lpstr>1. Driver registration</vt:lpstr>
      <vt:lpstr>1. REGISTER API </vt:lpstr>
      <vt:lpstr>1.REGISTER API - FAILURE - 400</vt:lpstr>
      <vt:lpstr>2. SUBMIT DOCUMENTS</vt:lpstr>
      <vt:lpstr>2A.SUBMIT DOCUMENT API</vt:lpstr>
      <vt:lpstr>2.SUBMIT DOCUMENTS API - FAILURE - 400</vt:lpstr>
      <vt:lpstr>2.COnT.. </vt:lpstr>
      <vt:lpstr>2B.SUBMIT DOCUMENT API</vt:lpstr>
      <vt:lpstr>3. ONBOARD</vt:lpstr>
      <vt:lpstr>3a. ONBOARD API </vt:lpstr>
      <vt:lpstr>3a.ONBOARD API - FAILURE - 400</vt:lpstr>
      <vt:lpstr>3b.ONBOARD API </vt:lpstr>
      <vt:lpstr>3b.ONBOARD API - FAILURE - 400</vt:lpstr>
      <vt:lpstr>4. VALIDATION API </vt:lpstr>
      <vt:lpstr>5. MARk READY- API </vt:lpstr>
      <vt:lpstr>COMMON API - FAILURE - 401</vt:lpstr>
      <vt:lpstr>Non Functional Requirements</vt:lpstr>
      <vt:lpstr>HLD</vt:lpstr>
      <vt:lpstr>ER Diagram</vt:lpstr>
      <vt:lpstr>ASSUMPTIONS</vt:lpstr>
      <vt:lpstr> IMPROVEMENTS</vt:lpstr>
      <vt:lpstr>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On Boarding</dc:title>
  <dc:subject/>
  <dc:creator>Susmitha Vutturi</dc:creator>
  <cp:keywords/>
  <dc:description/>
  <cp:lastModifiedBy>Susmitha Vutturi</cp:lastModifiedBy>
  <cp:revision>89</cp:revision>
  <dcterms:created xsi:type="dcterms:W3CDTF">2023-04-09T06:24:31Z</dcterms:created>
  <dcterms:modified xsi:type="dcterms:W3CDTF">2023-06-11T17:09:14Z</dcterms:modified>
  <cp:category/>
</cp:coreProperties>
</file>