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6" r:id="rId6"/>
    <p:sldId id="260" r:id="rId7"/>
    <p:sldId id="270" r:id="rId8"/>
    <p:sldId id="261" r:id="rId9"/>
    <p:sldId id="271" r:id="rId10"/>
    <p:sldId id="262" r:id="rId11"/>
    <p:sldId id="272" r:id="rId12"/>
    <p:sldId id="269" r:id="rId13"/>
    <p:sldId id="273" r:id="rId14"/>
    <p:sldId id="263" r:id="rId15"/>
    <p:sldId id="274" r:id="rId16"/>
    <p:sldId id="275" r:id="rId17"/>
    <p:sldId id="264" r:id="rId18"/>
    <p:sldId id="265" r:id="rId19"/>
    <p:sldId id="277"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EMPLOYEE%20SALARY%20DATA%20SET-SUSMITHA.M.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SALARY DATA SET-SUSMITHA.M.xlsx]Sheet1!PivotTable1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SALARY DETAILS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Experience_Years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Sheet1!$A$4:$A$13</c:f>
              <c:multiLvlStrCache>
                <c:ptCount val="7"/>
                <c:lvl>
                  <c:pt idx="0">
                    <c:v>high</c:v>
                  </c:pt>
                  <c:pt idx="1">
                    <c:v>low</c:v>
                  </c:pt>
                  <c:pt idx="2">
                    <c:v>very high</c:v>
                  </c:pt>
                  <c:pt idx="3">
                    <c:v>very low</c:v>
                  </c:pt>
                  <c:pt idx="4">
                    <c:v>high</c:v>
                  </c:pt>
                  <c:pt idx="5">
                    <c:v>low</c:v>
                  </c:pt>
                  <c:pt idx="6">
                    <c:v>very low</c:v>
                  </c:pt>
                </c:lvl>
                <c:lvl>
                  <c:pt idx="0">
                    <c:v>Female</c:v>
                  </c:pt>
                  <c:pt idx="4">
                    <c:v>Male</c:v>
                  </c:pt>
                </c:lvl>
              </c:multiLvlStrCache>
            </c:multiLvlStrRef>
          </c:cat>
          <c:val>
            <c:numRef>
              <c:f>Sheet1!$B$4:$B$13</c:f>
              <c:numCache>
                <c:formatCode>General</c:formatCode>
                <c:ptCount val="7"/>
                <c:pt idx="0">
                  <c:v>34</c:v>
                </c:pt>
                <c:pt idx="1">
                  <c:v>92</c:v>
                </c:pt>
                <c:pt idx="2">
                  <c:v>27</c:v>
                </c:pt>
                <c:pt idx="3">
                  <c:v>29</c:v>
                </c:pt>
                <c:pt idx="4">
                  <c:v>75</c:v>
                </c:pt>
                <c:pt idx="5">
                  <c:v>42</c:v>
                </c:pt>
                <c:pt idx="6">
                  <c:v>23</c:v>
                </c:pt>
              </c:numCache>
            </c:numRef>
          </c:val>
          <c:extLst>
            <c:ext xmlns:c16="http://schemas.microsoft.com/office/drawing/2014/chart" uri="{C3380CC4-5D6E-409C-BE32-E72D297353CC}">
              <c16:uniqueId val="{00000000-AF4B-C44B-B155-868F5FFF73CD}"/>
            </c:ext>
          </c:extLst>
        </c:ser>
        <c:ser>
          <c:idx val="1"/>
          <c:order val="1"/>
          <c:tx>
            <c:strRef>
              <c:f>Sheet1!$C$3</c:f>
              <c:strCache>
                <c:ptCount val="1"/>
                <c:pt idx="0">
                  <c:v>Sum of Salary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multiLvlStrRef>
              <c:f>Sheet1!$A$4:$A$13</c:f>
              <c:multiLvlStrCache>
                <c:ptCount val="7"/>
                <c:lvl>
                  <c:pt idx="0">
                    <c:v>high</c:v>
                  </c:pt>
                  <c:pt idx="1">
                    <c:v>low</c:v>
                  </c:pt>
                  <c:pt idx="2">
                    <c:v>very high</c:v>
                  </c:pt>
                  <c:pt idx="3">
                    <c:v>very low</c:v>
                  </c:pt>
                  <c:pt idx="4">
                    <c:v>high</c:v>
                  </c:pt>
                  <c:pt idx="5">
                    <c:v>low</c:v>
                  </c:pt>
                  <c:pt idx="6">
                    <c:v>very low</c:v>
                  </c:pt>
                </c:lvl>
                <c:lvl>
                  <c:pt idx="0">
                    <c:v>Female</c:v>
                  </c:pt>
                  <c:pt idx="4">
                    <c:v>Male</c:v>
                  </c:pt>
                </c:lvl>
              </c:multiLvlStrCache>
            </c:multiLvlStrRef>
          </c:cat>
          <c:val>
            <c:numRef>
              <c:f>Sheet1!$C$4:$C$13</c:f>
              <c:numCache>
                <c:formatCode>General</c:formatCode>
                <c:ptCount val="7"/>
                <c:pt idx="0">
                  <c:v>17200000</c:v>
                </c:pt>
                <c:pt idx="1">
                  <c:v>9420000</c:v>
                </c:pt>
                <c:pt idx="2">
                  <c:v>10000000</c:v>
                </c:pt>
                <c:pt idx="3">
                  <c:v>368500</c:v>
                </c:pt>
                <c:pt idx="4">
                  <c:v>32016050</c:v>
                </c:pt>
                <c:pt idx="5">
                  <c:v>2850100</c:v>
                </c:pt>
                <c:pt idx="6">
                  <c:v>215500</c:v>
                </c:pt>
              </c:numCache>
            </c:numRef>
          </c:val>
          <c:extLst>
            <c:ext xmlns:c16="http://schemas.microsoft.com/office/drawing/2014/chart" uri="{C3380CC4-5D6E-409C-BE32-E72D297353CC}">
              <c16:uniqueId val="{00000001-AF4B-C44B-B155-868F5FFF73CD}"/>
            </c:ext>
          </c:extLst>
        </c:ser>
        <c:ser>
          <c:idx val="2"/>
          <c:order val="2"/>
          <c:tx>
            <c:strRef>
              <c:f>Sheet1!$D$3</c:f>
              <c:strCache>
                <c:ptCount val="1"/>
                <c:pt idx="0">
                  <c:v>Sum of Age</c:v>
                </c:pt>
              </c:strCache>
            </c:strRef>
          </c:tx>
          <c:spPr>
            <a:solidFill>
              <a:schemeClr val="bg1">
                <a:lumMod val="50000"/>
              </a:schemeClr>
            </a:solidFill>
            <a:ln w="19050" cap="flat" cmpd="sng" algn="ctr">
              <a:noFill/>
              <a:prstDash val="solid"/>
              <a:miter lim="800000"/>
            </a:ln>
            <a:effectLst/>
            <a:scene3d>
              <a:camera prst="orthographicFront">
                <a:rot lat="0" lon="0" rev="0"/>
              </a:camera>
              <a:lightRig rig="threePt" dir="t">
                <a:rot lat="0" lon="0" rev="1200000"/>
              </a:lightRig>
            </a:scene3d>
            <a:sp3d>
              <a:bevelT w="63500" h="25400"/>
            </a:sp3d>
          </c:spPr>
          <c:invertIfNegative val="0"/>
          <c:cat>
            <c:multiLvlStrRef>
              <c:f>Sheet1!$A$4:$A$13</c:f>
              <c:multiLvlStrCache>
                <c:ptCount val="7"/>
                <c:lvl>
                  <c:pt idx="0">
                    <c:v>high</c:v>
                  </c:pt>
                  <c:pt idx="1">
                    <c:v>low</c:v>
                  </c:pt>
                  <c:pt idx="2">
                    <c:v>very high</c:v>
                  </c:pt>
                  <c:pt idx="3">
                    <c:v>very low</c:v>
                  </c:pt>
                  <c:pt idx="4">
                    <c:v>high</c:v>
                  </c:pt>
                  <c:pt idx="5">
                    <c:v>low</c:v>
                  </c:pt>
                  <c:pt idx="6">
                    <c:v>very low</c:v>
                  </c:pt>
                </c:lvl>
                <c:lvl>
                  <c:pt idx="0">
                    <c:v>Female</c:v>
                  </c:pt>
                  <c:pt idx="4">
                    <c:v>Male</c:v>
                  </c:pt>
                </c:lvl>
              </c:multiLvlStrCache>
            </c:multiLvlStrRef>
          </c:cat>
          <c:val>
            <c:numRef>
              <c:f>Sheet1!$D$4:$D$13</c:f>
              <c:numCache>
                <c:formatCode>General</c:formatCode>
                <c:ptCount val="7"/>
                <c:pt idx="0">
                  <c:v>107</c:v>
                </c:pt>
                <c:pt idx="1">
                  <c:v>305</c:v>
                </c:pt>
                <c:pt idx="2">
                  <c:v>62</c:v>
                </c:pt>
                <c:pt idx="3">
                  <c:v>194</c:v>
                </c:pt>
                <c:pt idx="4">
                  <c:v>233</c:v>
                </c:pt>
                <c:pt idx="5">
                  <c:v>159</c:v>
                </c:pt>
                <c:pt idx="6">
                  <c:v>182</c:v>
                </c:pt>
              </c:numCache>
            </c:numRef>
          </c:val>
          <c:extLst>
            <c:ext xmlns:c16="http://schemas.microsoft.com/office/drawing/2014/chart" uri="{C3380CC4-5D6E-409C-BE32-E72D297353CC}">
              <c16:uniqueId val="{00000002-AF4B-C44B-B155-868F5FFF73CD}"/>
            </c:ext>
          </c:extLst>
        </c:ser>
        <c:dLbls>
          <c:showLegendKey val="0"/>
          <c:showVal val="0"/>
          <c:showCatName val="0"/>
          <c:showSerName val="0"/>
          <c:showPercent val="0"/>
          <c:showBubbleSize val="0"/>
        </c:dLbls>
        <c:gapWidth val="100"/>
        <c:overlap val="-24"/>
        <c:axId val="794567487"/>
        <c:axId val="794578047"/>
      </c:barChart>
      <c:catAx>
        <c:axId val="7945674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4578047"/>
        <c:crosses val="autoZero"/>
        <c:auto val="1"/>
        <c:lblAlgn val="ctr"/>
        <c:lblOffset val="100"/>
        <c:noMultiLvlLbl val="0"/>
      </c:catAx>
      <c:valAx>
        <c:axId val="794578047"/>
        <c:scaling>
          <c:orientation val="minMax"/>
        </c:scaling>
        <c:delete val="0"/>
        <c:axPos val="l"/>
        <c:majorGridlines>
          <c:spPr>
            <a:ln w="19050" cap="flat" cmpd="sng" algn="ctr">
              <a:solidFill>
                <a:schemeClr val="accent1"/>
              </a:solidFill>
              <a:prstDash val="solid"/>
              <a:miter lim="800000"/>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9456748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 SUSMITHA</a:t>
            </a:r>
          </a:p>
          <a:p>
            <a:r>
              <a:rPr lang="en-US" sz="2400" dirty="0"/>
              <a:t>REGISTER NO: 312220831</a:t>
            </a:r>
          </a:p>
          <a:p>
            <a:r>
              <a:rPr lang="en-US" sz="2400" dirty="0"/>
              <a:t>DEPARTMENT: B.COM (GENERAL)</a:t>
            </a:r>
          </a:p>
          <a:p>
            <a:r>
              <a:rPr lang="en-US" sz="2400" dirty="0"/>
              <a:t>COLLEGE: GOVERNMENT ARTS AND SCIENCE COLLEGE SRIPERUMBUDUR, KUNDRATHUR.</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AB90297-B04B-1EA8-9318-67362B78B362}"/>
              </a:ext>
            </a:extLst>
          </p:cNvPr>
          <p:cNvSpPr txBox="1"/>
          <p:nvPr/>
        </p:nvSpPr>
        <p:spPr>
          <a:xfrm>
            <a:off x="2946797" y="2432685"/>
            <a:ext cx="7187803" cy="3785652"/>
          </a:xfrm>
          <a:prstGeom prst="rect">
            <a:avLst/>
          </a:prstGeom>
          <a:noFill/>
        </p:spPr>
        <p:txBody>
          <a:bodyPr wrap="square">
            <a:spAutoFit/>
          </a:bodyPr>
          <a:lstStyle/>
          <a:p>
            <a:pPr marL="342900" indent="-342900">
              <a:buFont typeface="Arial" panose="020B0604020202020204" pitchFamily="34" charset="0"/>
              <a:buChar char="•"/>
            </a:pPr>
            <a:r>
              <a:rPr lang="en-US" sz="2400" dirty="0"/>
              <a:t>Employee salary analysis using Excel offers a high level of efficiency in managing and analyzing employee compensation data. It provides a very high degree of flexibility with custom formulas, pivot tables, and data visualizations, making it easy to identify salary trends, disparities, and opportunities for optimization. The solution is highly user-friendly, requiring only basic Excel skills, while offering a low cost of implementation since it utilizes widely available software.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2843B4-818B-6943-E861-F58CAFFE37D4}"/>
              </a:ext>
            </a:extLst>
          </p:cNvPr>
          <p:cNvSpPr txBox="1"/>
          <p:nvPr/>
        </p:nvSpPr>
        <p:spPr>
          <a:xfrm>
            <a:off x="863203" y="475773"/>
            <a:ext cx="7084219" cy="3108543"/>
          </a:xfrm>
          <a:prstGeom prst="rect">
            <a:avLst/>
          </a:prstGeom>
          <a:noFill/>
        </p:spPr>
        <p:txBody>
          <a:bodyPr wrap="square">
            <a:spAutoFit/>
          </a:bodyPr>
          <a:lstStyle/>
          <a:p>
            <a:pPr marL="457200" indent="-457200">
              <a:buFont typeface="Arial" panose="020B0604020202020204" pitchFamily="34" charset="0"/>
              <a:buChar char="•"/>
            </a:pPr>
            <a:r>
              <a:rPr lang="en-US" sz="2800" dirty="0"/>
              <a:t>Additionally, it ensures a very low margin of error in data analysis, leading to more accurate and reliable insights for decision-making. This combination of high functionality and very low cost makes it an excellent choice for organizations looking to improve their salary analysis processes.</a:t>
            </a:r>
          </a:p>
        </p:txBody>
      </p:sp>
    </p:spTree>
    <p:extLst>
      <p:ext uri="{BB962C8B-B14F-4D97-AF65-F5344CB8AC3E}">
        <p14:creationId xmlns:p14="http://schemas.microsoft.com/office/powerpoint/2010/main" val="403178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089AAAA-5387-90F4-D1B9-AA4F08C418FE}"/>
              </a:ext>
            </a:extLst>
          </p:cNvPr>
          <p:cNvSpPr txBox="1"/>
          <p:nvPr/>
        </p:nvSpPr>
        <p:spPr>
          <a:xfrm>
            <a:off x="755332" y="1905504"/>
            <a:ext cx="8317231" cy="2677656"/>
          </a:xfrm>
          <a:prstGeom prst="rect">
            <a:avLst/>
          </a:prstGeom>
          <a:noFill/>
        </p:spPr>
        <p:txBody>
          <a:bodyPr wrap="square">
            <a:spAutoFit/>
          </a:bodyPr>
          <a:lstStyle/>
          <a:p>
            <a:pPr marL="342900" indent="-342900">
              <a:buFont typeface="Arial" panose="020B0604020202020204" pitchFamily="34" charset="0"/>
              <a:buChar char="•"/>
            </a:pPr>
            <a:r>
              <a:rPr lang="en-US" sz="2400" dirty="0"/>
              <a:t>Employee salary analysis in Excel includes key information such as Employee ID, Name, Department, Job Title, Years of Experience, Education Level, Gender, Age, Date of Hire, Base Salary, Bonuses, Overtime Pay, Total Compensation, and Salary Grade/Band. This data helps in analyzing salary distribution, identifying trends like pay gaps, and understanding the impact of factors like experience and education on compensation.</a:t>
            </a:r>
          </a:p>
        </p:txBody>
      </p:sp>
    </p:spTree>
    <p:extLst>
      <p:ext uri="{BB962C8B-B14F-4D97-AF65-F5344CB8AC3E}">
        <p14:creationId xmlns:p14="http://schemas.microsoft.com/office/powerpoint/2010/main"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323DDFE-5B38-9867-F544-232D2AFEDBD1}"/>
              </a:ext>
            </a:extLst>
          </p:cNvPr>
          <p:cNvSpPr>
            <a:spLocks noGrp="1"/>
          </p:cNvSpPr>
          <p:nvPr>
            <p:ph type="title"/>
          </p:nvPr>
        </p:nvSpPr>
        <p:spPr>
          <a:xfrm>
            <a:off x="755334" y="385443"/>
            <a:ext cx="6581746" cy="3323987"/>
          </a:xfrm>
        </p:spPr>
        <p:txBody>
          <a:bodyPr/>
          <a:lstStyle/>
          <a:p>
            <a:pPr marL="342900" indent="-342900">
              <a:buFont typeface="Arial" panose="020B0604020202020204" pitchFamily="34" charset="0"/>
              <a:buChar char="•"/>
            </a:pPr>
            <a:r>
              <a:rPr lang="en-US" sz="2400" b="0" dirty="0">
                <a:latin typeface="+mj-lt"/>
              </a:rPr>
              <a:t>This dataset is crucial for analyzing patterns such as salary distribution, gender pay gaps, departmental salary differences, and the correlation between experience or education level and compensation. By using Excel, various analytical tools like pivot tables, charts, and conditional formatting can be applied to identify trends, outliers, and insights within the employee salary data.</a:t>
            </a:r>
          </a:p>
        </p:txBody>
      </p:sp>
    </p:spTree>
    <p:extLst>
      <p:ext uri="{BB962C8B-B14F-4D97-AF65-F5344CB8AC3E}">
        <p14:creationId xmlns:p14="http://schemas.microsoft.com/office/powerpoint/2010/main" val="396116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5818429-B1BA-5EF2-CC8D-CDE31FBEBDD3}"/>
              </a:ext>
            </a:extLst>
          </p:cNvPr>
          <p:cNvSpPr txBox="1"/>
          <p:nvPr/>
        </p:nvSpPr>
        <p:spPr>
          <a:xfrm>
            <a:off x="3053952" y="2422267"/>
            <a:ext cx="6166247" cy="3785652"/>
          </a:xfrm>
          <a:prstGeom prst="rect">
            <a:avLst/>
          </a:prstGeom>
          <a:noFill/>
        </p:spPr>
        <p:txBody>
          <a:bodyPr wrap="square">
            <a:spAutoFit/>
          </a:bodyPr>
          <a:lstStyle/>
          <a:p>
            <a:pPr marL="342900" indent="-342900">
              <a:buFont typeface="Arial" panose="020B0604020202020204" pitchFamily="34" charset="0"/>
              <a:buChar char="•"/>
            </a:pPr>
            <a:r>
              <a:rPr lang="en-US" sz="2400" dirty="0"/>
              <a:t>Employee salary analysis using Excel is packed with features that bring a "wow" factor to the table. We've integrated salary data from various sources, enabling seamless updates and real-time analysis without the need for manual input. The dynamic dashboards we've created allow users to easily explore data by department, role, tenure, and performance, making trends and insights readily accessible.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84AF61-93F7-885F-F8CF-3D590DAFBC7B}"/>
              </a:ext>
            </a:extLst>
          </p:cNvPr>
          <p:cNvSpPr>
            <a:spLocks noGrp="1"/>
          </p:cNvSpPr>
          <p:nvPr>
            <p:ph type="title"/>
          </p:nvPr>
        </p:nvSpPr>
        <p:spPr>
          <a:xfrm>
            <a:off x="920776" y="270035"/>
            <a:ext cx="9154660" cy="3297115"/>
          </a:xfrm>
        </p:spPr>
        <p:txBody>
          <a:bodyPr/>
          <a:lstStyle/>
          <a:p>
            <a:pPr marL="342900" indent="-342900">
              <a:buFont typeface="Arial" panose="020B0604020202020204" pitchFamily="34" charset="0"/>
              <a:buChar char="•"/>
            </a:pPr>
            <a:r>
              <a:rPr lang="en-US" sz="2400" b="0" dirty="0">
                <a:latin typeface="+mj-lt"/>
              </a:rPr>
              <a:t>Advanced filtering options and segmentation tools empower users to quickly identify salary outliers, gender pay gaps, and other critical metrics. Conditional formatting highlights these insights instantly, while trend analysis tools help uncover patterns over time. We've also incorporated predictive analysis through regression, enabling the prediction of future salary trends and the identification of key influencing factors. The "What-If Analysis" tools in Excel allow users to model different scenarios, such as budget changes or adjustments in salary structures.</a:t>
            </a:r>
          </a:p>
        </p:txBody>
      </p:sp>
      <p:sp>
        <p:nvSpPr>
          <p:cNvPr id="3" name="TextBox 2">
            <a:extLst>
              <a:ext uri="{FF2B5EF4-FFF2-40B4-BE49-F238E27FC236}">
                <a16:creationId xmlns:a16="http://schemas.microsoft.com/office/drawing/2014/main" id="{380C0747-D80F-B60F-7BAB-210F7F9EB7A0}"/>
              </a:ext>
            </a:extLst>
          </p:cNvPr>
          <p:cNvSpPr txBox="1"/>
          <p:nvPr/>
        </p:nvSpPr>
        <p:spPr>
          <a:xfrm>
            <a:off x="796676" y="3993891"/>
            <a:ext cx="9402859" cy="2308324"/>
          </a:xfrm>
          <a:prstGeom prst="rect">
            <a:avLst/>
          </a:prstGeom>
          <a:noFill/>
        </p:spPr>
        <p:txBody>
          <a:bodyPr wrap="square">
            <a:spAutoFit/>
          </a:bodyPr>
          <a:lstStyle/>
          <a:p>
            <a:pPr marL="342900" indent="-342900">
              <a:buFont typeface="Arial" panose="020B0604020202020204" pitchFamily="34" charset="0"/>
              <a:buChar char="•"/>
            </a:pPr>
            <a:r>
              <a:rPr lang="en-US" sz="2400" dirty="0"/>
              <a:t>Pivot tables provide a deep dive into the data, offering flexibility in how information is viewed and analyzed. To top it off, we've automated report generation, saving time and ensuring consistency, all while maintaining the highest standards of data security and privacy with Excel's built-in protection features. This comprehensive approach transforms salary analysis into a powerful, intuitive, and secure process.</a:t>
            </a:r>
          </a:p>
        </p:txBody>
      </p:sp>
    </p:spTree>
    <p:extLst>
      <p:ext uri="{BB962C8B-B14F-4D97-AF65-F5344CB8AC3E}">
        <p14:creationId xmlns:p14="http://schemas.microsoft.com/office/powerpoint/2010/main" val="128319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84EFAC-D407-F751-9E02-9B5549175172}"/>
              </a:ext>
            </a:extLst>
          </p:cNvPr>
          <p:cNvSpPr txBox="1"/>
          <p:nvPr/>
        </p:nvSpPr>
        <p:spPr>
          <a:xfrm>
            <a:off x="739774" y="1687711"/>
            <a:ext cx="7591624" cy="1200329"/>
          </a:xfrm>
          <a:prstGeom prst="rect">
            <a:avLst/>
          </a:prstGeom>
          <a:noFill/>
        </p:spPr>
        <p:txBody>
          <a:bodyPr wrap="square">
            <a:spAutoFit/>
          </a:bodyPr>
          <a:lstStyle/>
          <a:p>
            <a:pPr marL="342900" indent="-342900">
              <a:buFont typeface="Arial" panose="020B0604020202020204" pitchFamily="34" charset="0"/>
              <a:buChar char="•"/>
            </a:pPr>
            <a:r>
              <a:rPr lang="en-US" sz="2400" b="1" dirty="0"/>
              <a:t>Data Organization: </a:t>
            </a:r>
            <a:r>
              <a:rPr lang="en-US" sz="2400" dirty="0"/>
              <a:t>Start by importing or inputting essential data such as employee IDs, names, job titles, departments, and salary figures.</a:t>
            </a:r>
          </a:p>
        </p:txBody>
      </p:sp>
      <p:sp>
        <p:nvSpPr>
          <p:cNvPr id="4" name="TextBox 3">
            <a:extLst>
              <a:ext uri="{FF2B5EF4-FFF2-40B4-BE49-F238E27FC236}">
                <a16:creationId xmlns:a16="http://schemas.microsoft.com/office/drawing/2014/main" id="{483891E5-21F0-DA4A-D9C0-D0D1A5ACFD06}"/>
              </a:ext>
            </a:extLst>
          </p:cNvPr>
          <p:cNvSpPr txBox="1"/>
          <p:nvPr/>
        </p:nvSpPr>
        <p:spPr>
          <a:xfrm>
            <a:off x="739773" y="2926249"/>
            <a:ext cx="7591624" cy="1200329"/>
          </a:xfrm>
          <a:prstGeom prst="rect">
            <a:avLst/>
          </a:prstGeom>
          <a:noFill/>
        </p:spPr>
        <p:txBody>
          <a:bodyPr wrap="square">
            <a:spAutoFit/>
          </a:bodyPr>
          <a:lstStyle/>
          <a:p>
            <a:pPr marL="342900" indent="-342900">
              <a:buFont typeface="Arial" panose="020B0604020202020204" pitchFamily="34" charset="0"/>
              <a:buChar char="•"/>
            </a:pPr>
            <a:r>
              <a:rPr lang="en-US" sz="2400" b="1" dirty="0"/>
              <a:t>Basic Calculations:</a:t>
            </a:r>
            <a:r>
              <a:rPr lang="en-US" sz="2400" dirty="0"/>
              <a:t> Use Excel functions like AVERAGE, SUM, and MEDIAN to calculate average salaries, total payroll costs, and median salaries.</a:t>
            </a:r>
          </a:p>
        </p:txBody>
      </p:sp>
      <p:sp>
        <p:nvSpPr>
          <p:cNvPr id="7" name="TextBox 6">
            <a:extLst>
              <a:ext uri="{FF2B5EF4-FFF2-40B4-BE49-F238E27FC236}">
                <a16:creationId xmlns:a16="http://schemas.microsoft.com/office/drawing/2014/main" id="{E574962A-FAA8-29F0-3AE9-F609A5B80CAA}"/>
              </a:ext>
            </a:extLst>
          </p:cNvPr>
          <p:cNvSpPr txBox="1"/>
          <p:nvPr/>
        </p:nvSpPr>
        <p:spPr>
          <a:xfrm>
            <a:off x="739773" y="4357412"/>
            <a:ext cx="7591624" cy="1569660"/>
          </a:xfrm>
          <a:prstGeom prst="rect">
            <a:avLst/>
          </a:prstGeom>
          <a:noFill/>
        </p:spPr>
        <p:txBody>
          <a:bodyPr wrap="square">
            <a:spAutoFit/>
          </a:bodyPr>
          <a:lstStyle/>
          <a:p>
            <a:pPr marL="342900" indent="-342900">
              <a:buFont typeface="Arial" panose="020B0604020202020204" pitchFamily="34" charset="0"/>
              <a:buChar char="•"/>
            </a:pPr>
            <a:r>
              <a:rPr lang="en-US" sz="2400" b="1" dirty="0"/>
              <a:t>Categorical Analysis:</a:t>
            </a:r>
            <a:r>
              <a:rPr lang="en-US" sz="2400" dirty="0"/>
              <a:t> Implement PivotTables to summarize salary data by categories like department, job title, or experience level, making it easier to compare different groups.</a:t>
            </a:r>
          </a:p>
        </p:txBody>
      </p:sp>
    </p:spTree>
    <p:extLst>
      <p:ext uri="{BB962C8B-B14F-4D97-AF65-F5344CB8AC3E}">
        <p14:creationId xmlns:p14="http://schemas.microsoft.com/office/powerpoint/2010/main" val="194256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17</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5EDDFC0-2CA7-BB54-4072-100A7A7FDD75}"/>
              </a:ext>
            </a:extLst>
          </p:cNvPr>
          <p:cNvSpPr txBox="1"/>
          <p:nvPr/>
        </p:nvSpPr>
        <p:spPr>
          <a:xfrm>
            <a:off x="648890" y="301899"/>
            <a:ext cx="7620001" cy="2337079"/>
          </a:xfrm>
          <a:prstGeom prst="rect">
            <a:avLst/>
          </a:prstGeom>
          <a:noFill/>
        </p:spPr>
        <p:txBody>
          <a:bodyPr wrap="square">
            <a:spAutoFit/>
          </a:bodyPr>
          <a:lstStyle/>
          <a:p>
            <a:pPr marL="342900" indent="-342900">
              <a:buFont typeface="Arial" panose="020B0604020202020204" pitchFamily="34" charset="0"/>
              <a:buChar char="•"/>
            </a:pPr>
            <a:r>
              <a:rPr lang="en-US" sz="2400" b="1" dirty="0"/>
              <a:t>Data Visualization:</a:t>
            </a:r>
            <a:r>
              <a:rPr lang="en-US" sz="2400" dirty="0"/>
              <a:t> Create charts (e.g., bar charts, pie charts) to visually represent salary distributions, helping to identify trends and outliers. </a:t>
            </a:r>
          </a:p>
          <a:p>
            <a:pPr marL="342900" indent="-342900">
              <a:buFont typeface="Arial" panose="020B0604020202020204" pitchFamily="34" charset="0"/>
              <a:buChar char="•"/>
            </a:pPr>
            <a:r>
              <a:rPr lang="en-US" sz="2400" b="1" dirty="0"/>
              <a:t>Advance Analysis: </a:t>
            </a:r>
            <a:r>
              <a:rPr lang="en-US" sz="2400" dirty="0"/>
              <a:t>Use IF statements and conditional formatting for more complex analyses, such as identifying employees below a certain salary threshold.</a:t>
            </a:r>
          </a:p>
        </p:txBody>
      </p:sp>
      <p:sp>
        <p:nvSpPr>
          <p:cNvPr id="4" name="TextBox 3">
            <a:extLst>
              <a:ext uri="{FF2B5EF4-FFF2-40B4-BE49-F238E27FC236}">
                <a16:creationId xmlns:a16="http://schemas.microsoft.com/office/drawing/2014/main" id="{91469913-936A-701E-6CCD-74DF6D75C50E}"/>
              </a:ext>
            </a:extLst>
          </p:cNvPr>
          <p:cNvSpPr txBox="1"/>
          <p:nvPr/>
        </p:nvSpPr>
        <p:spPr>
          <a:xfrm>
            <a:off x="639152" y="2695529"/>
            <a:ext cx="8714398" cy="3046988"/>
          </a:xfrm>
          <a:prstGeom prst="rect">
            <a:avLst/>
          </a:prstGeom>
          <a:noFill/>
        </p:spPr>
        <p:txBody>
          <a:bodyPr wrap="square">
            <a:spAutoFit/>
          </a:bodyPr>
          <a:lstStyle/>
          <a:p>
            <a:pPr marL="342900" indent="-342900">
              <a:buFont typeface="Arial" panose="020B0604020202020204" pitchFamily="34" charset="0"/>
              <a:buChar char="•"/>
            </a:pPr>
            <a:r>
              <a:rPr lang="en-US" sz="2400" b="1" dirty="0"/>
              <a:t>Scenario Modeling: </a:t>
            </a:r>
            <a:r>
              <a:rPr lang="en-US" sz="2400" dirty="0"/>
              <a:t>Leverage tools like Goal Seek or data tables to perform what-if scenarios, predicting the effects of salary adjustments on overall payroll.</a:t>
            </a:r>
          </a:p>
          <a:p>
            <a:pPr marL="342900" indent="-342900">
              <a:buFont typeface="Arial" panose="020B0604020202020204" pitchFamily="34" charset="0"/>
              <a:buChar char="•"/>
            </a:pPr>
            <a:r>
              <a:rPr lang="en-US" sz="2400" b="1" dirty="0"/>
              <a:t>Data Validation: </a:t>
            </a:r>
            <a:r>
              <a:rPr lang="en-US" sz="2400" dirty="0"/>
              <a:t>Ensure data accuracy by applying Excel’s data validation tools to prevent errors in data entry or calculations.</a:t>
            </a:r>
          </a:p>
          <a:p>
            <a:pPr marL="342900" indent="-342900">
              <a:buFont typeface="Arial" panose="020B0604020202020204" pitchFamily="34" charset="0"/>
              <a:buChar char="•"/>
            </a:pPr>
            <a:r>
              <a:rPr lang="en-US" sz="2400" b="1" dirty="0"/>
              <a:t>Reporting:</a:t>
            </a:r>
            <a:r>
              <a:rPr lang="en-US" sz="2400" dirty="0"/>
              <a:t> Compile the analysis into comprehensive reports, utilizing Excel's formatting and layout options to present findings clearly and professionally.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26BF7A51-2AC9-2BDE-30FE-A88DCFBE8295}"/>
              </a:ext>
            </a:extLst>
          </p:cNvPr>
          <p:cNvGraphicFramePr>
            <a:graphicFrameLocks/>
          </p:cNvGraphicFramePr>
          <p:nvPr>
            <p:extLst>
              <p:ext uri="{D42A27DB-BD31-4B8C-83A1-F6EECF244321}">
                <p14:modId xmlns:p14="http://schemas.microsoft.com/office/powerpoint/2010/main" val="1646208439"/>
              </p:ext>
            </p:extLst>
          </p:nvPr>
        </p:nvGraphicFramePr>
        <p:xfrm>
          <a:off x="1666875" y="1690995"/>
          <a:ext cx="6906815" cy="42291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2DCF5-AA38-56FD-19C3-83DB727B734A}"/>
              </a:ext>
            </a:extLst>
          </p:cNvPr>
          <p:cNvSpPr txBox="1"/>
          <p:nvPr/>
        </p:nvSpPr>
        <p:spPr>
          <a:xfrm>
            <a:off x="1765101" y="1351508"/>
            <a:ext cx="7875985" cy="4154984"/>
          </a:xfrm>
          <a:prstGeom prst="rect">
            <a:avLst/>
          </a:prstGeom>
          <a:noFill/>
        </p:spPr>
        <p:txBody>
          <a:bodyPr wrap="square">
            <a:spAutoFit/>
          </a:bodyPr>
          <a:lstStyle/>
          <a:p>
            <a:r>
              <a:rPr lang="en-US" sz="2400" dirty="0"/>
              <a:t>The salary analysis conducted in Excel focused on identifying salary distributions among male and female employees, with a particular emphasis on those earning "Very High" and "Very Low" salaries. By calculating salary quartiles, we categorized the data into four groups: "Very Low," "Low," "High," and "Very High." The analysis revealed that a significant proportion of male employees fell into the "Very High" salary category, indicating a concentration of higher earnings within this group. Conversely, both male and female employees were represented in the "Very Low" salary category, highlighting potential areas of concern regarding equitable compensation.</a:t>
            </a:r>
          </a:p>
        </p:txBody>
      </p:sp>
    </p:spTree>
    <p:extLst>
      <p:ext uri="{BB962C8B-B14F-4D97-AF65-F5344CB8AC3E}">
        <p14:creationId xmlns:p14="http://schemas.microsoft.com/office/powerpoint/2010/main" val="107909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34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F860C8-C9E3-564D-BF84-6D3AA29F9177}"/>
              </a:ext>
            </a:extLst>
          </p:cNvPr>
          <p:cNvSpPr txBox="1"/>
          <p:nvPr/>
        </p:nvSpPr>
        <p:spPr>
          <a:xfrm>
            <a:off x="1285874" y="1497598"/>
            <a:ext cx="8483203" cy="4538871"/>
          </a:xfrm>
          <a:prstGeom prst="rect">
            <a:avLst/>
          </a:prstGeom>
          <a:noFill/>
        </p:spPr>
        <p:txBody>
          <a:bodyPr wrap="square">
            <a:spAutoFit/>
          </a:bodyPr>
          <a:lstStyle/>
          <a:p>
            <a:r>
              <a:rPr lang="en-US" sz="2400" dirty="0"/>
              <a:t>Employee salaries using Excel provides valuable insights into compensation trends and structures within an organization. By utilizing Excel’s data organization tools, such as pivot tables, charts, and formulas, one can identify patterns, disparities, and areas for potential improvement. This analysis helps in ensuring equitable pay, aligning compensation with industry standards, and making informed decisions about salary adjustments. Additionally, it enables HR departments to strategize effectively, improve employee satisfaction, and enhance overall organizational efficiency. Excel's capabilities make it a powerful tool for comprehensive salary analysis, supporting data-driven decision-making in human resources management.</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70399" y="1727407"/>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8B00C25-EC7A-F7A2-A5C9-DC18A1913E4B}"/>
              </a:ext>
            </a:extLst>
          </p:cNvPr>
          <p:cNvSpPr txBox="1"/>
          <p:nvPr/>
        </p:nvSpPr>
        <p:spPr>
          <a:xfrm>
            <a:off x="676275" y="1607554"/>
            <a:ext cx="10289382" cy="1938992"/>
          </a:xfrm>
          <a:prstGeom prst="rect">
            <a:avLst/>
          </a:prstGeom>
          <a:noFill/>
        </p:spPr>
        <p:txBody>
          <a:bodyPr wrap="square">
            <a:spAutoFit/>
          </a:bodyPr>
          <a:lstStyle/>
          <a:p>
            <a:pPr marL="342900" indent="-342900">
              <a:buFont typeface="Arial" panose="020B0604020202020204" pitchFamily="34" charset="0"/>
              <a:buChar char="•"/>
            </a:pPr>
            <a:r>
              <a:rPr lang="en-US" sz="2400" dirty="0"/>
              <a:t>The company is seeking to improve its understanding of salary distribution among employees to ensure fair and competitive compensation practices. However, current data is scattered across various sources, making it difficult to analyze salary trends effectively. The task involves consolidating this data into Excel and utilizing its functions to conduct a comprehensive analysis.</a:t>
            </a:r>
          </a:p>
        </p:txBody>
      </p:sp>
      <p:sp>
        <p:nvSpPr>
          <p:cNvPr id="12" name="TextBox 11">
            <a:extLst>
              <a:ext uri="{FF2B5EF4-FFF2-40B4-BE49-F238E27FC236}">
                <a16:creationId xmlns:a16="http://schemas.microsoft.com/office/drawing/2014/main" id="{3126D262-6C41-2613-9F73-85E0E1CD8E54}"/>
              </a:ext>
            </a:extLst>
          </p:cNvPr>
          <p:cNvSpPr txBox="1"/>
          <p:nvPr/>
        </p:nvSpPr>
        <p:spPr>
          <a:xfrm>
            <a:off x="676275" y="3734098"/>
            <a:ext cx="7458075"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This analysis will include identifying patterns in salary distribution, detecting any disparities based on roles, experience, or departments, and providing actionable insights for aligning compensation with industry standards. The goal is to enable data-driven decisions that enhance employee satisfaction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183D8D-D156-6D26-6CD7-75F26E6E3118}"/>
              </a:ext>
            </a:extLst>
          </p:cNvPr>
          <p:cNvSpPr txBox="1"/>
          <p:nvPr/>
        </p:nvSpPr>
        <p:spPr>
          <a:xfrm>
            <a:off x="821531" y="1073348"/>
            <a:ext cx="9126142" cy="4524315"/>
          </a:xfrm>
          <a:prstGeom prst="rect">
            <a:avLst/>
          </a:prstGeom>
          <a:noFill/>
        </p:spPr>
        <p:txBody>
          <a:bodyPr wrap="square">
            <a:spAutoFit/>
          </a:bodyPr>
          <a:lstStyle/>
          <a:p>
            <a:pPr marL="342900" indent="-342900">
              <a:buFont typeface="Arial" panose="020B0604020202020204" pitchFamily="34" charset="0"/>
              <a:buChar char="•"/>
            </a:pPr>
            <a:r>
              <a:rPr lang="en-US" sz="2400" dirty="0"/>
              <a:t>First, the objective is to evaluate the distribution and trends in employee salaries within the organization. This requires collecting and organizing data on employee salaries, including factors such as employee ID, department, job title, years of experience, and salary amount. The analysis should focus on understanding salary distribution across various departments and roles, comparing salaries based on experience and job titles, and identifying any trends or anomalies in the data. Visualizing the data through Excel charts and graphs will aid in understanding these patterns. Finally, the analysis should be summarized in a report that highlights key findings and provides recommendations for any necessary adjustments to the salary structure.</a:t>
            </a:r>
          </a:p>
        </p:txBody>
      </p:sp>
    </p:spTree>
    <p:extLst>
      <p:ext uri="{BB962C8B-B14F-4D97-AF65-F5344CB8AC3E}">
        <p14:creationId xmlns:p14="http://schemas.microsoft.com/office/powerpoint/2010/main" val="302108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B9772954-4552-388D-ED5A-D287E97774FB}"/>
              </a:ext>
            </a:extLst>
          </p:cNvPr>
          <p:cNvSpPr txBox="1"/>
          <p:nvPr/>
        </p:nvSpPr>
        <p:spPr>
          <a:xfrm>
            <a:off x="739775" y="2200810"/>
            <a:ext cx="6738342" cy="3785652"/>
          </a:xfrm>
          <a:prstGeom prst="rect">
            <a:avLst/>
          </a:prstGeom>
          <a:noFill/>
        </p:spPr>
        <p:txBody>
          <a:bodyPr wrap="square" rtlCol="0">
            <a:spAutoFit/>
          </a:bodyPr>
          <a:lstStyle/>
          <a:p>
            <a:pPr algn="l"/>
            <a:r>
              <a:rPr lang="en-US" sz="2400" b="0" i="0">
                <a:solidFill>
                  <a:srgbClr val="0D0D0D"/>
                </a:solidFill>
                <a:effectLst/>
                <a:latin typeface="Times New Roman" panose="02020603050405020304" pitchFamily="18" charset="0"/>
                <a:cs typeface="Times New Roman" panose="02020603050405020304" pitchFamily="18" charset="0"/>
              </a:rPr>
              <a:t>The project on employee salary analysis using Excel involves examining and evaluating the salary data of employees within an organization. The goal is to analyze various aspects of the salary structure, such as salary distribution, trends over time, and comparisons across different departments or job roles. Using Excel, the data is organized into spreadsheets where functions like filtering, sorting, and pivot tables are employed to summarize and visualize the data effectively.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C0451-46A9-D240-94E4-0E508BA135BE}"/>
              </a:ext>
            </a:extLst>
          </p:cNvPr>
          <p:cNvSpPr txBox="1"/>
          <p:nvPr/>
        </p:nvSpPr>
        <p:spPr>
          <a:xfrm>
            <a:off x="473272" y="457911"/>
            <a:ext cx="8947547" cy="1938992"/>
          </a:xfrm>
          <a:prstGeom prst="rect">
            <a:avLst/>
          </a:prstGeom>
          <a:noFill/>
        </p:spPr>
        <p:txBody>
          <a:bodyPr wrap="square">
            <a:spAutoFit/>
          </a:bodyPr>
          <a:lstStyle/>
          <a:p>
            <a:pPr marL="285750" indent="-285750">
              <a:buFont typeface="Arial" panose="020B0604020202020204" pitchFamily="34" charset="0"/>
              <a:buChar char="•"/>
            </a:pPr>
            <a:r>
              <a:rPr lang="en-US" sz="2400" dirty="0"/>
              <a:t>The project may also include calculating key metrics such as average salary, median salary, and salary ranges. This analysis helps in identifying patterns, disparities, and potential areas for improvement in compensation strategies, ultimately aiding in making informed decisions regarding employee remuneration.</a:t>
            </a:r>
          </a:p>
        </p:txBody>
      </p:sp>
      <p:sp>
        <p:nvSpPr>
          <p:cNvPr id="4" name="TextBox 3">
            <a:extLst>
              <a:ext uri="{FF2B5EF4-FFF2-40B4-BE49-F238E27FC236}">
                <a16:creationId xmlns:a16="http://schemas.microsoft.com/office/drawing/2014/main" id="{76FF61B8-6E04-F31D-F885-0472C1E86069}"/>
              </a:ext>
            </a:extLst>
          </p:cNvPr>
          <p:cNvSpPr txBox="1"/>
          <p:nvPr/>
        </p:nvSpPr>
        <p:spPr>
          <a:xfrm>
            <a:off x="526852" y="2522106"/>
            <a:ext cx="8893967" cy="1938992"/>
          </a:xfrm>
          <a:prstGeom prst="rect">
            <a:avLst/>
          </a:prstGeom>
          <a:noFill/>
        </p:spPr>
        <p:txBody>
          <a:bodyPr wrap="square">
            <a:spAutoFit/>
          </a:bodyPr>
          <a:lstStyle/>
          <a:p>
            <a:pPr marL="285750" indent="-285750">
              <a:buFont typeface="Arial" panose="020B0604020202020204" pitchFamily="34" charset="0"/>
              <a:buChar char="•"/>
            </a:pPr>
            <a:r>
              <a:rPr lang="en-US" sz="2400" dirty="0"/>
              <a:t>The project on employee salary analysis using Excel involves organizing salary data into spreadsheets, utilizing Excel functions like filtering, sorting, and pivot tables for effective data analysis. Key metrics, such as average and median salaries, as well as salary ranges, are calculated to assess overall compensation.</a:t>
            </a:r>
          </a:p>
        </p:txBody>
      </p:sp>
      <p:sp>
        <p:nvSpPr>
          <p:cNvPr id="5" name="TextBox 4">
            <a:extLst>
              <a:ext uri="{FF2B5EF4-FFF2-40B4-BE49-F238E27FC236}">
                <a16:creationId xmlns:a16="http://schemas.microsoft.com/office/drawing/2014/main" id="{196DF9F1-F29A-17A7-B48E-82CBF4FEC3A7}"/>
              </a:ext>
            </a:extLst>
          </p:cNvPr>
          <p:cNvSpPr txBox="1"/>
          <p:nvPr/>
        </p:nvSpPr>
        <p:spPr>
          <a:xfrm>
            <a:off x="526852" y="4586301"/>
            <a:ext cx="8893968" cy="1938992"/>
          </a:xfrm>
          <a:prstGeom prst="rect">
            <a:avLst/>
          </a:prstGeom>
          <a:noFill/>
        </p:spPr>
        <p:txBody>
          <a:bodyPr wrap="square">
            <a:spAutoFit/>
          </a:bodyPr>
          <a:lstStyle/>
          <a:p>
            <a:pPr marL="285750" indent="-285750">
              <a:buFont typeface="Arial" panose="020B0604020202020204" pitchFamily="34" charset="0"/>
              <a:buChar char="•"/>
            </a:pPr>
            <a:r>
              <a:rPr lang="en-US" sz="2400" dirty="0"/>
              <a:t>The analysis compares salary distribution across different departments and job roles, identifies trends over time, and highlights patterns or disparities in pay. This comprehensive analysis supports informed decision-making in enhancing compensation strategies.</a:t>
            </a:r>
          </a:p>
        </p:txBody>
      </p:sp>
    </p:spTree>
    <p:extLst>
      <p:ext uri="{BB962C8B-B14F-4D97-AF65-F5344CB8AC3E}">
        <p14:creationId xmlns:p14="http://schemas.microsoft.com/office/powerpoint/2010/main" val="227524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7184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D4908DE-1029-9C65-6C21-0CA16B8B858F}"/>
              </a:ext>
            </a:extLst>
          </p:cNvPr>
          <p:cNvSpPr txBox="1"/>
          <p:nvPr/>
        </p:nvSpPr>
        <p:spPr>
          <a:xfrm rot="10800000" flipV="1">
            <a:off x="940550" y="1592488"/>
            <a:ext cx="5292371" cy="965597"/>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B3FB5BE4-CC9E-52A9-0FFE-CC8CA86BC019}"/>
              </a:ext>
            </a:extLst>
          </p:cNvPr>
          <p:cNvSpPr txBox="1"/>
          <p:nvPr/>
        </p:nvSpPr>
        <p:spPr>
          <a:xfrm>
            <a:off x="679845" y="1486152"/>
            <a:ext cx="8854680" cy="2246769"/>
          </a:xfrm>
          <a:prstGeom prst="rect">
            <a:avLst/>
          </a:prstGeom>
          <a:noFill/>
        </p:spPr>
        <p:txBody>
          <a:bodyPr wrap="square" rtlCol="0">
            <a:spAutoFit/>
          </a:bodyPr>
          <a:lstStyle/>
          <a:p>
            <a:pPr algn="l"/>
            <a:r>
              <a:rPr lang="en-US" sz="2800" b="1" dirty="0"/>
              <a:t>Employee Salary analysis using Excel, the end users can include: </a:t>
            </a:r>
          </a:p>
          <a:p>
            <a:pPr algn="l"/>
            <a:endParaRPr lang="en-US" sz="2800" b="1" dirty="0"/>
          </a:p>
          <a:p>
            <a:pPr algn="l"/>
            <a:endParaRPr lang="en-US" sz="2800" dirty="0"/>
          </a:p>
          <a:p>
            <a:pPr algn="l"/>
            <a:endParaRPr lang="en-US" sz="2800" dirty="0"/>
          </a:p>
        </p:txBody>
      </p:sp>
      <p:sp>
        <p:nvSpPr>
          <p:cNvPr id="9" name="TextBox 8">
            <a:extLst>
              <a:ext uri="{FF2B5EF4-FFF2-40B4-BE49-F238E27FC236}">
                <a16:creationId xmlns:a16="http://schemas.microsoft.com/office/drawing/2014/main" id="{F93C93DA-B152-DD92-89F8-FD4EDB672828}"/>
              </a:ext>
            </a:extLst>
          </p:cNvPr>
          <p:cNvSpPr txBox="1"/>
          <p:nvPr/>
        </p:nvSpPr>
        <p:spPr>
          <a:xfrm>
            <a:off x="1119144" y="2844225"/>
            <a:ext cx="7314090" cy="3416320"/>
          </a:xfrm>
          <a:prstGeom prst="rect">
            <a:avLst/>
          </a:prstGeom>
          <a:noFill/>
        </p:spPr>
        <p:txBody>
          <a:bodyPr wrap="square">
            <a:spAutoFit/>
          </a:bodyPr>
          <a:lstStyle/>
          <a:p>
            <a:pPr marL="457200" indent="-457200">
              <a:buFont typeface="+mj-lt"/>
              <a:buAutoNum type="arabicPeriod"/>
            </a:pPr>
            <a:r>
              <a:rPr lang="en-US" sz="2400" dirty="0"/>
              <a:t>HR Department </a:t>
            </a:r>
          </a:p>
          <a:p>
            <a:pPr marL="457200" indent="-457200">
              <a:buFont typeface="+mj-lt"/>
              <a:buAutoNum type="arabicPeriod"/>
            </a:pPr>
            <a:r>
              <a:rPr lang="en-US" sz="2400" dirty="0"/>
              <a:t>Finance  Department </a:t>
            </a:r>
          </a:p>
          <a:p>
            <a:pPr marL="457200" indent="-457200">
              <a:buFont typeface="+mj-lt"/>
              <a:buAutoNum type="arabicPeriod"/>
            </a:pPr>
            <a:r>
              <a:rPr lang="en-US" sz="2400" dirty="0"/>
              <a:t>Management/Executives </a:t>
            </a:r>
          </a:p>
          <a:p>
            <a:pPr marL="457200" indent="-457200">
              <a:buFont typeface="+mj-lt"/>
              <a:buAutoNum type="arabicPeriod"/>
            </a:pPr>
            <a:r>
              <a:rPr lang="en-US" sz="2400" dirty="0"/>
              <a:t>Payroll Department </a:t>
            </a:r>
          </a:p>
          <a:p>
            <a:pPr marL="457200" indent="-457200">
              <a:buFont typeface="+mj-lt"/>
              <a:buAutoNum type="arabicPeriod"/>
            </a:pPr>
            <a:r>
              <a:rPr lang="en-US" sz="2400" dirty="0"/>
              <a:t>Teams leader/management </a:t>
            </a:r>
          </a:p>
          <a:p>
            <a:pPr marL="457200" indent="-457200">
              <a:buFont typeface="+mj-lt"/>
              <a:buAutoNum type="arabicPeriod"/>
            </a:pPr>
            <a:r>
              <a:rPr lang="en-US" sz="2400" dirty="0"/>
              <a:t>Auditors</a:t>
            </a:r>
          </a:p>
          <a:p>
            <a:pPr marL="457200" indent="-457200">
              <a:buFont typeface="+mj-lt"/>
              <a:buAutoNum type="arabicPeriod"/>
            </a:pPr>
            <a:r>
              <a:rPr lang="en-US" sz="2400" dirty="0"/>
              <a:t>Employee </a:t>
            </a:r>
          </a:p>
          <a:p>
            <a:endParaRPr lang="en-US" sz="2400" dirty="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B0A180-1CD0-33C2-A34D-3B3CDC8E1C4A}"/>
              </a:ext>
            </a:extLst>
          </p:cNvPr>
          <p:cNvSpPr txBox="1"/>
          <p:nvPr/>
        </p:nvSpPr>
        <p:spPr>
          <a:xfrm>
            <a:off x="964405" y="448984"/>
            <a:ext cx="7893844" cy="2308324"/>
          </a:xfrm>
          <a:prstGeom prst="rect">
            <a:avLst/>
          </a:prstGeom>
          <a:noFill/>
        </p:spPr>
        <p:txBody>
          <a:bodyPr wrap="square">
            <a:spAutoFit/>
          </a:bodyPr>
          <a:lstStyle/>
          <a:p>
            <a:pPr marL="342900" indent="-342900">
              <a:buFont typeface="Arial" panose="020B0604020202020204" pitchFamily="34" charset="0"/>
              <a:buChar char="•"/>
            </a:pPr>
            <a:r>
              <a:rPr lang="en-US" sz="2400" dirty="0"/>
              <a:t>The HR Department uses the data to ensure fair compensation and track salary changes over time.</a:t>
            </a:r>
          </a:p>
          <a:p>
            <a:pPr marL="342900" indent="-342900">
              <a:buFont typeface="Arial" panose="020B0604020202020204" pitchFamily="34" charset="0"/>
              <a:buChar char="•"/>
            </a:pPr>
            <a:r>
              <a:rPr lang="en-US" sz="2400" dirty="0"/>
              <a:t>The Finance Department relies on it for budgeting and monitoring salary expenses. </a:t>
            </a:r>
          </a:p>
          <a:p>
            <a:pPr marL="342900" indent="-342900">
              <a:buFont typeface="Arial" panose="020B0604020202020204" pitchFamily="34" charset="0"/>
              <a:buChar char="•"/>
            </a:pPr>
            <a:r>
              <a:rPr lang="en-US" sz="2400" dirty="0"/>
              <a:t>Management and Executives review the analysis to make strategic decisions on compensation and set salary policies.</a:t>
            </a:r>
          </a:p>
        </p:txBody>
      </p:sp>
      <p:sp>
        <p:nvSpPr>
          <p:cNvPr id="6" name="TextBox 5">
            <a:extLst>
              <a:ext uri="{FF2B5EF4-FFF2-40B4-BE49-F238E27FC236}">
                <a16:creationId xmlns:a16="http://schemas.microsoft.com/office/drawing/2014/main" id="{F3ACFEC0-4D55-AE4B-C834-438ECDF344F3}"/>
              </a:ext>
            </a:extLst>
          </p:cNvPr>
          <p:cNvSpPr txBox="1"/>
          <p:nvPr/>
        </p:nvSpPr>
        <p:spPr>
          <a:xfrm>
            <a:off x="964405" y="2992696"/>
            <a:ext cx="8036719" cy="3416320"/>
          </a:xfrm>
          <a:prstGeom prst="rect">
            <a:avLst/>
          </a:prstGeom>
          <a:noFill/>
        </p:spPr>
        <p:txBody>
          <a:bodyPr wrap="square">
            <a:spAutoFit/>
          </a:bodyPr>
          <a:lstStyle/>
          <a:p>
            <a:pPr marL="342900" indent="-342900">
              <a:buFont typeface="Arial" panose="020B0604020202020204" pitchFamily="34" charset="0"/>
              <a:buChar char="•"/>
            </a:pPr>
            <a:r>
              <a:rPr lang="en-US" sz="2400" dirty="0"/>
              <a:t>The Payroll Department utilizes the data to process payroll accurately and ensure compliance with regulations. </a:t>
            </a:r>
          </a:p>
          <a:p>
            <a:pPr marL="342900" indent="-342900">
              <a:buFont typeface="Arial" panose="020B0604020202020204" pitchFamily="34" charset="0"/>
              <a:buChar char="•"/>
            </a:pPr>
            <a:r>
              <a:rPr lang="en-US" sz="2400" dirty="0"/>
              <a:t>Team Leads and Managers access the data to manage team budgets and recommend salary adjustments.</a:t>
            </a:r>
          </a:p>
          <a:p>
            <a:pPr marL="342900" indent="-342900">
              <a:buFont typeface="Arial" panose="020B0604020202020204" pitchFamily="34" charset="0"/>
              <a:buChar char="•"/>
            </a:pPr>
            <a:r>
              <a:rPr lang="en-US" sz="2400" dirty="0"/>
              <a:t> Auditors use the information to verify accuracy and compliance during audits. </a:t>
            </a:r>
          </a:p>
          <a:p>
            <a:pPr marL="342900" indent="-342900">
              <a:buFont typeface="Arial" panose="020B0604020202020204" pitchFamily="34" charset="0"/>
              <a:buChar char="•"/>
            </a:pPr>
            <a:r>
              <a:rPr lang="en-US" sz="2400" dirty="0"/>
              <a:t>Finally, Employees may review their own salary information to understand their compensation better or discuss potential raises with management.</a:t>
            </a:r>
          </a:p>
        </p:txBody>
      </p:sp>
    </p:spTree>
    <p:extLst>
      <p:ext uri="{BB962C8B-B14F-4D97-AF65-F5344CB8AC3E}">
        <p14:creationId xmlns:p14="http://schemas.microsoft.com/office/powerpoint/2010/main" val="3358097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Employee Data Analysis using Excel  </vt:lpstr>
      <vt:lpstr>PROJECT TITLE</vt:lpstr>
      <vt:lpstr>AGENDA</vt:lpstr>
      <vt:lpstr>PROBLEM STATEMENT</vt:lpstr>
      <vt:lpstr>PowerPoint Presentation</vt:lpstr>
      <vt:lpstr>PROJECT OVERVIEW</vt:lpstr>
      <vt:lpstr>PowerPoint Presentation</vt:lpstr>
      <vt:lpstr>WHO ARE THE END USERS?</vt:lpstr>
      <vt:lpstr>PowerPoint Presentation</vt:lpstr>
      <vt:lpstr>OUR SOLUTION AND ITS VALUE PROPOSITION</vt:lpstr>
      <vt:lpstr>PowerPoint Presentation</vt:lpstr>
      <vt:lpstr>Dataset Description</vt:lpstr>
      <vt:lpstr>This dataset is crucial for analyzing patterns such as salary distribution, gender pay gaps, departmental salary differences, and the correlation between experience or education level and compensation. By using Excel, various analytical tools like pivot tables, charts, and conditional formatting can be applied to identify trends, outliers, and insights within the employee salary data.</vt:lpstr>
      <vt:lpstr>THE "WOW" IN OUR SOLUTION</vt:lpstr>
      <vt:lpstr>Advanced filtering options and segmentation tools empower users to quickly identify salary outliers, gender pay gaps, and other critical metrics. Conditional formatting highlights these insights instantly, while trend analysis tools help uncover patterns over time. We've also incorporated predictive analysis through regression, enabling the prediction of future salary trends and the identification of key influencing factors. The "What-If Analysis" tools in Excel allow users to model different scenarios, such as budget changes or adjustments in salary structures.</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53</cp:revision>
  <dcterms:created xsi:type="dcterms:W3CDTF">2024-03-29T15:07:22Z</dcterms:created>
  <dcterms:modified xsi:type="dcterms:W3CDTF">2024-09-03T06:36:43Z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