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Nunito SemiBold"/>
      <p:regular r:id="rId20"/>
      <p:bold r:id="rId21"/>
      <p:italic r:id="rId22"/>
      <p:boldItalic r:id="rId23"/>
    </p:embeddedFont>
    <p:embeddedFont>
      <p:font typeface="Roboto"/>
      <p:regular r:id="rId24"/>
      <p:bold r:id="rId25"/>
      <p:italic r:id="rId26"/>
      <p:boldItalic r:id="rId27"/>
    </p:embeddedFont>
    <p:embeddedFont>
      <p:font typeface="Nuni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SemiBold-regular.fntdata"/><Relationship Id="rId22" Type="http://schemas.openxmlformats.org/officeDocument/2006/relationships/font" Target="fonts/NunitoSemiBold-italic.fntdata"/><Relationship Id="rId21" Type="http://schemas.openxmlformats.org/officeDocument/2006/relationships/font" Target="fonts/NunitoSemiBold-bold.fntdata"/><Relationship Id="rId24" Type="http://schemas.openxmlformats.org/officeDocument/2006/relationships/font" Target="fonts/Roboto-regular.fntdata"/><Relationship Id="rId23" Type="http://schemas.openxmlformats.org/officeDocument/2006/relationships/font" Target="fonts/NunitoSemiBold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Nunito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boldItalic.fntdata"/><Relationship Id="rId30" Type="http://schemas.openxmlformats.org/officeDocument/2006/relationships/font" Target="fonts/Nuni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 matching By using normalised cross correlation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2852c8cda_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2852c8cd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cf471a56c2_0_6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cf471a56c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f471a56c2_0_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cf471a56c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cf471a56c2_0_6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cf471a56c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cf471a56c2_0_7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cf471a56c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2852c8cda_1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2852c8cda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f471a56c2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f471a56c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f471a56c2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f471a56c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f471a56c2_0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f471a56c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f471a56c2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f471a56c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2852c8cda_1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2852c8cd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405050" y="1585800"/>
            <a:ext cx="7330800" cy="119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Nunito"/>
                <a:ea typeface="Nunito"/>
                <a:cs typeface="Nunito"/>
                <a:sym typeface="Nunito"/>
              </a:rPr>
              <a:t>Template matching using Normalised Cross Correlation</a:t>
            </a:r>
            <a:endParaRPr sz="3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6191500" y="3668025"/>
            <a:ext cx="2565000" cy="13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Presented By</a:t>
            </a:r>
            <a:endParaRPr sz="1600" u="sng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Name: Susmoy Sen Gupta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ID: 1603110201234(A)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Batch: 31</a:t>
            </a:r>
            <a:r>
              <a:rPr baseline="30000"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st</a:t>
            </a: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 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/>
        </p:nvSpPr>
        <p:spPr>
          <a:xfrm>
            <a:off x="3351000" y="270425"/>
            <a:ext cx="244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Processing </a:t>
            </a:r>
            <a:r>
              <a:rPr b="1"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Example</a:t>
            </a:r>
            <a:endParaRPr b="1"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55" name="Google Shape;1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2775" y="732125"/>
            <a:ext cx="67627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3213" y="1719275"/>
            <a:ext cx="1295400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2"/>
          <p:cNvPicPr preferRelativeResize="0"/>
          <p:nvPr/>
        </p:nvPicPr>
        <p:blipFill rotWithShape="1">
          <a:blip r:embed="rId5">
            <a:alphaModFix/>
          </a:blip>
          <a:srcRect b="17722" l="7970" r="5584" t="0"/>
          <a:stretch/>
        </p:blipFill>
        <p:spPr>
          <a:xfrm>
            <a:off x="623425" y="2854000"/>
            <a:ext cx="3054975" cy="67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2"/>
          <p:cNvPicPr preferRelativeResize="0"/>
          <p:nvPr/>
        </p:nvPicPr>
        <p:blipFill rotWithShape="1">
          <a:blip r:embed="rId6">
            <a:alphaModFix/>
          </a:blip>
          <a:srcRect b="24641" l="7396" r="4968" t="9806"/>
          <a:stretch/>
        </p:blipFill>
        <p:spPr>
          <a:xfrm>
            <a:off x="623438" y="3862588"/>
            <a:ext cx="3054975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2"/>
          <p:cNvSpPr/>
          <p:nvPr/>
        </p:nvSpPr>
        <p:spPr>
          <a:xfrm>
            <a:off x="2061688" y="1322675"/>
            <a:ext cx="178500" cy="396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2"/>
          <p:cNvPicPr preferRelativeResize="0"/>
          <p:nvPr/>
        </p:nvPicPr>
        <p:blipFill rotWithShape="1">
          <a:blip r:embed="rId7">
            <a:alphaModFix/>
          </a:blip>
          <a:srcRect b="22874" l="6551" r="7137" t="16658"/>
          <a:stretch/>
        </p:blipFill>
        <p:spPr>
          <a:xfrm>
            <a:off x="4714825" y="2281250"/>
            <a:ext cx="4233876" cy="742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Google Shape;161;p22"/>
          <p:cNvCxnSpPr>
            <a:stCxn id="156" idx="3"/>
            <a:endCxn id="160" idx="0"/>
          </p:cNvCxnSpPr>
          <p:nvPr/>
        </p:nvCxnSpPr>
        <p:spPr>
          <a:xfrm>
            <a:off x="2798613" y="2000263"/>
            <a:ext cx="4033200" cy="281100"/>
          </a:xfrm>
          <a:prstGeom prst="bentConnector2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" name="Google Shape;162;p22"/>
          <p:cNvSpPr/>
          <p:nvPr/>
        </p:nvSpPr>
        <p:spPr>
          <a:xfrm>
            <a:off x="2061538" y="3516825"/>
            <a:ext cx="178500" cy="33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3" name="Google Shape;163;p22"/>
          <p:cNvCxnSpPr>
            <a:endCxn id="160" idx="2"/>
          </p:cNvCxnSpPr>
          <p:nvPr/>
        </p:nvCxnSpPr>
        <p:spPr>
          <a:xfrm flipH="1" rot="10800000">
            <a:off x="3676963" y="3024200"/>
            <a:ext cx="3154800" cy="1119600"/>
          </a:xfrm>
          <a:prstGeom prst="bentConnector2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" name="Google Shape;164;p22"/>
          <p:cNvSpPr txBox="1"/>
          <p:nvPr/>
        </p:nvSpPr>
        <p:spPr>
          <a:xfrm>
            <a:off x="4039375" y="4616625"/>
            <a:ext cx="93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Page</a:t>
            </a:r>
            <a:r>
              <a:rPr b="1"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09</a:t>
            </a:r>
            <a:endParaRPr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SemiBold"/>
                <a:ea typeface="Nunito SemiBold"/>
                <a:cs typeface="Nunito SemiBold"/>
                <a:sym typeface="Nunito SemiBold"/>
              </a:rPr>
              <a:t>Conclusion</a:t>
            </a:r>
            <a:endParaRPr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70" name="Google Shape;170;p23"/>
          <p:cNvSpPr txBox="1"/>
          <p:nvPr/>
        </p:nvSpPr>
        <p:spPr>
          <a:xfrm>
            <a:off x="4039375" y="4616625"/>
            <a:ext cx="93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Page 10</a:t>
            </a:r>
            <a:endParaRPr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type="title"/>
          </p:nvPr>
        </p:nvSpPr>
        <p:spPr>
          <a:xfrm>
            <a:off x="564925" y="2202300"/>
            <a:ext cx="3337500" cy="7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SemiBold"/>
                <a:ea typeface="Nunito SemiBold"/>
                <a:cs typeface="Nunito SemiBold"/>
                <a:sym typeface="Nunito SemiBold"/>
              </a:rPr>
              <a:t>Merit</a:t>
            </a:r>
            <a:endParaRPr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76" name="Google Shape;176;p24"/>
          <p:cNvSpPr txBox="1"/>
          <p:nvPr/>
        </p:nvSpPr>
        <p:spPr>
          <a:xfrm>
            <a:off x="5079925" y="1740600"/>
            <a:ext cx="36819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➔"/>
            </a:pP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Easy </a:t>
            </a: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implementation.</a:t>
            </a: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➔"/>
            </a:pP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Simple, efficient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➔"/>
            </a:pP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Fast working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7" name="Google Shape;177;p24"/>
          <p:cNvSpPr txBox="1"/>
          <p:nvPr/>
        </p:nvSpPr>
        <p:spPr>
          <a:xfrm>
            <a:off x="3779100" y="248200"/>
            <a:ext cx="1585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Conclu</a:t>
            </a:r>
            <a:r>
              <a:rPr b="1"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sion</a:t>
            </a:r>
            <a:endParaRPr b="1"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8" name="Google Shape;178;p24"/>
          <p:cNvSpPr txBox="1"/>
          <p:nvPr/>
        </p:nvSpPr>
        <p:spPr>
          <a:xfrm>
            <a:off x="4039375" y="4616625"/>
            <a:ext cx="93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Page</a:t>
            </a:r>
            <a:r>
              <a:rPr b="1"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11</a:t>
            </a:r>
            <a:endParaRPr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1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1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1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1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1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/>
          <p:nvPr>
            <p:ph type="title"/>
          </p:nvPr>
        </p:nvSpPr>
        <p:spPr>
          <a:xfrm>
            <a:off x="564925" y="2202300"/>
            <a:ext cx="3337500" cy="7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SemiBold"/>
                <a:ea typeface="Nunito SemiBold"/>
                <a:cs typeface="Nunito SemiBold"/>
                <a:sym typeface="Nunito SemiBold"/>
              </a:rPr>
              <a:t>Dem</a:t>
            </a:r>
            <a:r>
              <a:rPr lang="en">
                <a:latin typeface="Nunito SemiBold"/>
                <a:ea typeface="Nunito SemiBold"/>
                <a:cs typeface="Nunito SemiBold"/>
                <a:sym typeface="Nunito SemiBold"/>
              </a:rPr>
              <a:t>erit</a:t>
            </a:r>
            <a:endParaRPr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84" name="Google Shape;184;p25"/>
          <p:cNvSpPr txBox="1"/>
          <p:nvPr/>
        </p:nvSpPr>
        <p:spPr>
          <a:xfrm>
            <a:off x="5045375" y="1986900"/>
            <a:ext cx="36819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➔"/>
            </a:pP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Not effective for large template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➔"/>
            </a:pP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Very sensitive to any rotations or scale change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5" name="Google Shape;185;p25"/>
          <p:cNvSpPr txBox="1"/>
          <p:nvPr/>
        </p:nvSpPr>
        <p:spPr>
          <a:xfrm>
            <a:off x="3779100" y="248200"/>
            <a:ext cx="1585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Conclu</a:t>
            </a:r>
            <a:r>
              <a:rPr b="1"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sion</a:t>
            </a:r>
            <a:endParaRPr b="1"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6" name="Google Shape;186;p25"/>
          <p:cNvSpPr txBox="1"/>
          <p:nvPr/>
        </p:nvSpPr>
        <p:spPr>
          <a:xfrm>
            <a:off x="4039375" y="4616625"/>
            <a:ext cx="93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Page</a:t>
            </a:r>
            <a:r>
              <a:rPr b="1"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12</a:t>
            </a:r>
            <a:endParaRPr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/>
          <p:nvPr>
            <p:ph type="title"/>
          </p:nvPr>
        </p:nvSpPr>
        <p:spPr>
          <a:xfrm>
            <a:off x="598100" y="2152350"/>
            <a:ext cx="31605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SemiBold"/>
                <a:ea typeface="Nunito SemiBold"/>
                <a:cs typeface="Nunito SemiBold"/>
                <a:sym typeface="Nunito SemiBold"/>
              </a:rPr>
              <a:t>Thank you...</a:t>
            </a:r>
            <a:endParaRPr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92" name="Google Shape;192;p26"/>
          <p:cNvSpPr txBox="1"/>
          <p:nvPr/>
        </p:nvSpPr>
        <p:spPr>
          <a:xfrm>
            <a:off x="4039375" y="4616625"/>
            <a:ext cx="93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Page 13</a:t>
            </a:r>
            <a:endParaRPr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1241075" y="2186100"/>
            <a:ext cx="5829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G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4881500" y="413675"/>
            <a:ext cx="3875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❖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Number Recognition from a given number image 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4"/>
          <p:cNvSpPr txBox="1"/>
          <p:nvPr>
            <p:ph type="title"/>
          </p:nvPr>
        </p:nvSpPr>
        <p:spPr>
          <a:xfrm>
            <a:off x="1652275" y="2186100"/>
            <a:ext cx="5829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O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4" name="Google Shape;94;p14"/>
          <p:cNvSpPr txBox="1"/>
          <p:nvPr>
            <p:ph type="title"/>
          </p:nvPr>
        </p:nvSpPr>
        <p:spPr>
          <a:xfrm>
            <a:off x="2042700" y="2186100"/>
            <a:ext cx="5829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A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5" name="Google Shape;95;p14"/>
          <p:cNvSpPr txBox="1"/>
          <p:nvPr>
            <p:ph type="title"/>
          </p:nvPr>
        </p:nvSpPr>
        <p:spPr>
          <a:xfrm>
            <a:off x="2444075" y="2186100"/>
            <a:ext cx="5829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L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6400" y="1215900"/>
            <a:ext cx="3425600" cy="30787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/>
        </p:nvSpPr>
        <p:spPr>
          <a:xfrm>
            <a:off x="4039375" y="4616625"/>
            <a:ext cx="93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Page</a:t>
            </a:r>
            <a:r>
              <a:rPr b="1"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01</a:t>
            </a:r>
            <a:endParaRPr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859050" y="2156100"/>
            <a:ext cx="27765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Motivation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4881500" y="1925250"/>
            <a:ext cx="3875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Char char="❖"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Its straightforward implementation has expanded its usage for real-time applications and problems.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4039375" y="4616625"/>
            <a:ext cx="93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Page</a:t>
            </a:r>
            <a:r>
              <a:rPr b="1"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02</a:t>
            </a:r>
            <a:endParaRPr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SemiBold"/>
                <a:ea typeface="Nunito SemiBold"/>
                <a:cs typeface="Nunito SemiBold"/>
                <a:sym typeface="Nunito SemiBold"/>
              </a:rPr>
              <a:t>Application</a:t>
            </a:r>
            <a:endParaRPr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4039375" y="4616625"/>
            <a:ext cx="93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Page 03</a:t>
            </a:r>
            <a:endParaRPr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338050" y="1686000"/>
            <a:ext cx="4033200" cy="177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95300" lvl="0" marL="457200" rtl="0" algn="l">
              <a:spcBef>
                <a:spcPts val="0"/>
              </a:spcBef>
              <a:spcAft>
                <a:spcPts val="0"/>
              </a:spcAft>
              <a:buSzPts val="4200"/>
              <a:buFont typeface="Nunito SemiBold"/>
              <a:buAutoNum type="arabicPeriod"/>
            </a:pPr>
            <a:r>
              <a:rPr lang="en">
                <a:latin typeface="Nunito SemiBold"/>
                <a:ea typeface="Nunito SemiBold"/>
                <a:cs typeface="Nunito SemiBold"/>
                <a:sym typeface="Nunito SemiBold"/>
              </a:rPr>
              <a:t>National ID Card</a:t>
            </a:r>
            <a:endParaRPr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pic>
        <p:nvPicPr>
          <p:cNvPr id="116" name="Google Shape;116;p17"/>
          <p:cNvPicPr preferRelativeResize="0"/>
          <p:nvPr/>
        </p:nvPicPr>
        <p:blipFill rotWithShape="1">
          <a:blip r:embed="rId3">
            <a:alphaModFix/>
          </a:blip>
          <a:srcRect b="21217" l="17867" r="20369" t="20186"/>
          <a:stretch/>
        </p:blipFill>
        <p:spPr>
          <a:xfrm>
            <a:off x="5198650" y="1565113"/>
            <a:ext cx="3349500" cy="201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/>
          <p:nvPr/>
        </p:nvSpPr>
        <p:spPr>
          <a:xfrm rot="-363222">
            <a:off x="6571506" y="3220361"/>
            <a:ext cx="1046838" cy="178571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 txBox="1"/>
          <p:nvPr/>
        </p:nvSpPr>
        <p:spPr>
          <a:xfrm>
            <a:off x="3779100" y="248200"/>
            <a:ext cx="1585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Applic</a:t>
            </a:r>
            <a:r>
              <a:rPr b="1"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ation</a:t>
            </a:r>
            <a:endParaRPr b="1"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4039375" y="4616625"/>
            <a:ext cx="93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Page</a:t>
            </a:r>
            <a:r>
              <a:rPr b="1"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04</a:t>
            </a:r>
            <a:endParaRPr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128675" y="1622100"/>
            <a:ext cx="4104600" cy="18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SemiBold"/>
                <a:ea typeface="Nunito SemiBold"/>
                <a:cs typeface="Nunito SemiBold"/>
                <a:sym typeface="Nunito SemiBold"/>
              </a:rPr>
              <a:t>2. </a:t>
            </a:r>
            <a:r>
              <a:rPr lang="en">
                <a:latin typeface="Nunito SemiBold"/>
                <a:ea typeface="Nunito SemiBold"/>
                <a:cs typeface="Nunito SemiBold"/>
                <a:sym typeface="Nunito SemiBold"/>
              </a:rPr>
              <a:t>Vehicle</a:t>
            </a:r>
            <a:r>
              <a:rPr lang="en">
                <a:latin typeface="Nunito SemiBold"/>
                <a:ea typeface="Nunito SemiBold"/>
                <a:cs typeface="Nunito SemiBold"/>
                <a:sym typeface="Nunito SemiBold"/>
              </a:rPr>
              <a:t> Number Plate</a:t>
            </a:r>
            <a:endParaRPr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3600" y="1206950"/>
            <a:ext cx="4104649" cy="27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8"/>
          <p:cNvSpPr/>
          <p:nvPr/>
        </p:nvSpPr>
        <p:spPr>
          <a:xfrm>
            <a:off x="5860525" y="2358000"/>
            <a:ext cx="2040875" cy="951500"/>
          </a:xfrm>
          <a:prstGeom prst="flowChartProcess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3779100" y="248200"/>
            <a:ext cx="1585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Applic</a:t>
            </a:r>
            <a:r>
              <a:rPr b="1"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ation</a:t>
            </a:r>
            <a:endParaRPr b="1"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4039375" y="4616625"/>
            <a:ext cx="93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Page</a:t>
            </a:r>
            <a:r>
              <a:rPr b="1"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05</a:t>
            </a:r>
            <a:endParaRPr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338050" y="1686000"/>
            <a:ext cx="3875400" cy="177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SemiBold"/>
                <a:ea typeface="Nunito SemiBold"/>
                <a:cs typeface="Nunito SemiBold"/>
                <a:sym typeface="Nunito SemiBold"/>
              </a:rPr>
              <a:t>3. Bank Identification</a:t>
            </a:r>
            <a:endParaRPr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7050" y="1635900"/>
            <a:ext cx="3527875" cy="187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 txBox="1"/>
          <p:nvPr/>
        </p:nvSpPr>
        <p:spPr>
          <a:xfrm>
            <a:off x="3779100" y="248200"/>
            <a:ext cx="1585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Applic</a:t>
            </a:r>
            <a:r>
              <a:rPr b="1"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ation</a:t>
            </a:r>
            <a:endParaRPr b="1"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6" name="Google Shape;136;p19"/>
          <p:cNvSpPr txBox="1"/>
          <p:nvPr/>
        </p:nvSpPr>
        <p:spPr>
          <a:xfrm>
            <a:off x="4039375" y="4616625"/>
            <a:ext cx="93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Page</a:t>
            </a:r>
            <a:r>
              <a:rPr b="1"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06</a:t>
            </a:r>
            <a:endParaRPr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564925" y="2202300"/>
            <a:ext cx="3337500" cy="7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SemiBold"/>
                <a:ea typeface="Nunito SemiBold"/>
                <a:cs typeface="Nunito SemiBold"/>
                <a:sym typeface="Nunito SemiBold"/>
              </a:rPr>
              <a:t>F</a:t>
            </a:r>
            <a:r>
              <a:rPr lang="en">
                <a:latin typeface="Nunito SemiBold"/>
                <a:ea typeface="Nunito SemiBold"/>
                <a:cs typeface="Nunito SemiBold"/>
                <a:sym typeface="Nunito SemiBold"/>
              </a:rPr>
              <a:t>ramework</a:t>
            </a:r>
            <a:endParaRPr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4700" y="152400"/>
            <a:ext cx="1707750" cy="4455176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0"/>
          <p:cNvSpPr txBox="1"/>
          <p:nvPr/>
        </p:nvSpPr>
        <p:spPr>
          <a:xfrm>
            <a:off x="4039375" y="4616625"/>
            <a:ext cx="93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Page</a:t>
            </a:r>
            <a:r>
              <a:rPr b="1"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0</a:t>
            </a:r>
            <a:r>
              <a:rPr b="1"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7</a:t>
            </a:r>
            <a:endParaRPr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SemiBold"/>
                <a:ea typeface="Nunito SemiBold"/>
                <a:cs typeface="Nunito SemiBold"/>
                <a:sym typeface="Nunito SemiBold"/>
              </a:rPr>
              <a:t>Processing example</a:t>
            </a:r>
            <a:endParaRPr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49" name="Google Shape;149;p21"/>
          <p:cNvSpPr txBox="1"/>
          <p:nvPr/>
        </p:nvSpPr>
        <p:spPr>
          <a:xfrm>
            <a:off x="4039375" y="4616625"/>
            <a:ext cx="93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Page 0</a:t>
            </a:r>
            <a:r>
              <a:rPr b="1"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8</a:t>
            </a:r>
            <a:endParaRPr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