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13F590-847B-4388-A5AA-368346ED8747}">
  <a:tblStyle styleId="{3813F590-847B-4388-A5AA-368346ED8747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5779DB5-EC45-4B7B-849E-BCE99EAF340A}" styleName="Table_1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AEF"/>
          </a:solidFill>
        </a:fill>
      </a:tcStyle>
    </a:wholeTbl>
    <a:band1H>
      <a:tcTxStyle/>
      <a:tcStyle>
        <a:fill>
          <a:solidFill>
            <a:srgbClr val="CCD2DE"/>
          </a:solidFill>
        </a:fill>
      </a:tcStyle>
    </a:band1H>
    <a:band2H>
      <a:tcTxStyle/>
    </a:band2H>
    <a:band1V>
      <a:tcTxStyle/>
      <a:tcStyle>
        <a:fill>
          <a:solidFill>
            <a:srgbClr val="CCD2DE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8B903EAC-9032-4C82-AB75-2F191DA7385B}" styleName="Table_2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8EB"/>
          </a:solidFill>
        </a:fill>
      </a:tcStyle>
    </a:wholeTbl>
    <a:band1H>
      <a:tcTxStyle/>
      <a:tcStyle>
        <a:fill>
          <a:solidFill>
            <a:srgbClr val="CECED5"/>
          </a:solidFill>
        </a:fill>
      </a:tcStyle>
    </a:band1H>
    <a:band2H>
      <a:tcTxStyle/>
    </a:band2H>
    <a:band1V>
      <a:tcTxStyle/>
      <a:tcStyle>
        <a:fill>
          <a:solidFill>
            <a:srgbClr val="CECED5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ctrTitle"/>
          </p:nvPr>
        </p:nvSpPr>
        <p:spPr>
          <a:xfrm>
            <a:off x="1295400" y="18288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n-US" sz="4800"/>
              <a:t>Distributed Database Design</a:t>
            </a:r>
            <a:endParaRPr sz="4800"/>
          </a:p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81000" y="2057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Completeness : Lossless decomposition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Reconstruction : Constraints preservation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Disjointness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/>
              <a:t>Correctness Rules of Fragmentation</a:t>
            </a:r>
            <a:endParaRPr sz="36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533400" y="1752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Partitioned Database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Fully replicated Database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Partially replicated Database</a:t>
            </a:r>
            <a:endParaRPr/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 Allocation Alternatives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Horizontal Fragmentation has two variants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Primary Horizontal Fragmentation (PHF)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Derived Horizontal Fragmentation (DHF)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381000" y="228600"/>
            <a:ext cx="8305800" cy="10668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br>
              <a:rPr lang="en-US" sz="3690"/>
            </a:br>
            <a:r>
              <a:rPr lang="en-US" sz="3690"/>
              <a:t>Horizontal fragmentation </a:t>
            </a:r>
            <a:br>
              <a:rPr lang="en-US" sz="3690"/>
            </a:br>
            <a:endParaRPr sz="36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/>
              <a:t>Fragmenting a single table horizontally (row wise) using a set of simple predicates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FF0000"/>
                </a:solidFill>
              </a:rPr>
              <a:t>Simple Predicate&gt; </a:t>
            </a:r>
            <a:r>
              <a:rPr lang="en-US"/>
              <a:t>Given a table R [A</a:t>
            </a:r>
            <a:r>
              <a:rPr baseline="-25000" lang="en-US"/>
              <a:t>1</a:t>
            </a:r>
            <a:r>
              <a:rPr lang="en-US"/>
              <a:t>, A</a:t>
            </a:r>
            <a:r>
              <a:rPr baseline="-25000" lang="en-US"/>
              <a:t>2</a:t>
            </a:r>
            <a:r>
              <a:rPr lang="en-US"/>
              <a:t>, …, A</a:t>
            </a:r>
            <a:r>
              <a:rPr baseline="-25000" lang="en-US"/>
              <a:t>n</a:t>
            </a:r>
            <a:r>
              <a:rPr lang="en-US"/>
              <a:t>], a simple predicate P</a:t>
            </a:r>
            <a:r>
              <a:rPr baseline="-25000" lang="en-US"/>
              <a:t>i</a:t>
            </a:r>
            <a:r>
              <a:rPr lang="en-US"/>
              <a:t> 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/>
              <a:t>                 P</a:t>
            </a:r>
            <a:r>
              <a:rPr b="1" baseline="-25000" lang="en-US"/>
              <a:t>i</a:t>
            </a:r>
            <a:r>
              <a:rPr b="1" lang="en-US"/>
              <a:t> = A</a:t>
            </a:r>
            <a:r>
              <a:rPr b="1" baseline="-25000" lang="en-US"/>
              <a:t>j</a:t>
            </a:r>
            <a:r>
              <a:rPr b="1" lang="en-US"/>
              <a:t> θ Value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Where θ 🡪  {=, &lt;, &gt;, ≤, ≥, ≠}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value is domain of the attributed Aj.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br>
              <a:rPr b="0" lang="en-US" sz="3690"/>
            </a:br>
            <a:br>
              <a:rPr b="0" lang="en-US" sz="3690"/>
            </a:br>
            <a:r>
              <a:rPr b="0" lang="en-US" sz="3690"/>
              <a:t>Primary Horizontal Fragmentation (PHF)</a:t>
            </a:r>
            <a:br>
              <a:rPr b="0" lang="en-US" sz="3690"/>
            </a:br>
            <a:br>
              <a:rPr b="0" lang="en-US" sz="3690"/>
            </a:br>
            <a:endParaRPr sz="369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6"/>
          <p:cNvGraphicFramePr/>
          <p:nvPr/>
        </p:nvGraphicFramePr>
        <p:xfrm>
          <a:off x="4572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Acno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Balance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Branch_Name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Delhi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A104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A110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A115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A120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Delhi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99" name="Google Shape;19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0" lang="en-US" sz="3690"/>
              <a:t>Primary Horizontal Fragmentation (PHF)</a:t>
            </a:r>
            <a:endParaRPr sz="3690"/>
          </a:p>
        </p:txBody>
      </p:sp>
      <p:sp>
        <p:nvSpPr>
          <p:cNvPr id="200" name="Google Shape;200;p26"/>
          <p:cNvSpPr txBox="1"/>
          <p:nvPr/>
        </p:nvSpPr>
        <p:spPr>
          <a:xfrm>
            <a:off x="381000" y="1600200"/>
            <a:ext cx="16033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Account</a:t>
            </a:r>
            <a:endParaRPr b="1" sz="28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57200" y="1219200"/>
            <a:ext cx="8229600" cy="4788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b="1" sz="2092">
              <a:solidFill>
                <a:srgbClr val="FF0000"/>
              </a:solidFill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8"/>
              <a:buNone/>
            </a:pPr>
            <a:r>
              <a:rPr b="1" lang="en-US" sz="3100" u="sng">
                <a:solidFill>
                  <a:srgbClr val="FF0000"/>
                </a:solidFill>
              </a:rPr>
              <a:t>Set of simple predicates</a:t>
            </a:r>
            <a:endParaRPr/>
          </a:p>
          <a:p>
            <a:pPr indent="-165699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b="1" sz="209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rPr lang="en-US" sz="2092"/>
              <a:t>For a table R, set of simple predicate can be defined as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rPr b="1" lang="en-US" sz="2092"/>
              <a:t>P = { P</a:t>
            </a:r>
            <a:r>
              <a:rPr b="1" baseline="-25000" lang="en-US" sz="2092"/>
              <a:t>1</a:t>
            </a:r>
            <a:r>
              <a:rPr b="1" lang="en-US" sz="2092"/>
              <a:t>, P</a:t>
            </a:r>
            <a:r>
              <a:rPr b="1" baseline="-25000" lang="en-US" sz="2092"/>
              <a:t>2</a:t>
            </a:r>
            <a:r>
              <a:rPr b="1" lang="en-US" sz="2092"/>
              <a:t>, …, P</a:t>
            </a:r>
            <a:r>
              <a:rPr b="1" baseline="-25000" lang="en-US" sz="2092"/>
              <a:t>n</a:t>
            </a:r>
            <a:r>
              <a:rPr b="1" lang="en-US" sz="2092"/>
              <a:t>}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b="1" sz="2092" u="sng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rPr b="1" lang="en-US" sz="2092" u="sng"/>
              <a:t>Example 1</a:t>
            </a:r>
            <a:br>
              <a:rPr lang="en-US" sz="2092"/>
            </a:br>
            <a:endParaRPr sz="209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rPr b="1" lang="en-US" sz="2092">
                <a:solidFill>
                  <a:srgbClr val="B4490F"/>
                </a:solidFill>
              </a:rPr>
              <a:t>Set of simple predicates P1 = {Balance &lt; 10000, Balance ≥ 10000</a:t>
            </a:r>
            <a:r>
              <a:rPr b="1" lang="en-US" sz="2092"/>
              <a:t>}</a:t>
            </a:r>
            <a:endParaRPr sz="209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br>
              <a:rPr lang="en-US" sz="2092"/>
            </a:br>
            <a:r>
              <a:rPr b="1" lang="en-US" sz="2092" u="sng"/>
              <a:t>Example 2</a:t>
            </a:r>
            <a:br>
              <a:rPr lang="en-US" sz="2092"/>
            </a:br>
            <a:endParaRPr sz="209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rPr b="1" lang="en-US" sz="2092">
                <a:solidFill>
                  <a:srgbClr val="B4490F"/>
                </a:solidFill>
              </a:rPr>
              <a:t>Set of simple predicates P2 = { Branch_name = ‘Chennai’, Branch_name= ‘Mumbai’, Balance &lt; 10000, Balance ≥ 10000}</a:t>
            </a:r>
            <a:endParaRPr sz="2092">
              <a:solidFill>
                <a:srgbClr val="B4490F"/>
              </a:solidFill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sz="2092">
              <a:solidFill>
                <a:srgbClr val="B4490F"/>
              </a:solidFill>
            </a:endParaRPr>
          </a:p>
          <a:p>
            <a:pPr indent="-165699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sz="2092"/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lang="en-US" sz="3200"/>
              <a:t>Primary Horizontal Fragmentation (PHF)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57200" y="1143000"/>
            <a:ext cx="8229600" cy="486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48"/>
              <a:buNone/>
            </a:pPr>
            <a:r>
              <a:rPr b="1" lang="en-US" sz="3600" u="sng">
                <a:solidFill>
                  <a:srgbClr val="FF0000"/>
                </a:solidFill>
              </a:rPr>
              <a:t>Min-term Predicate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Fragment, R</a:t>
            </a:r>
            <a:r>
              <a:rPr b="1" baseline="-25000" lang="en-US"/>
              <a:t>i</a:t>
            </a:r>
            <a:r>
              <a:rPr b="1" lang="en-US"/>
              <a:t> = σ</a:t>
            </a:r>
            <a:r>
              <a:rPr b="1" baseline="-25000" lang="en-US"/>
              <a:t>Fi</a:t>
            </a:r>
            <a:r>
              <a:rPr b="1" lang="en-US"/>
              <a:t>(R), 1 ≤ i ≤ n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Here F</a:t>
            </a:r>
            <a:r>
              <a:rPr baseline="-25000" lang="en-US"/>
              <a:t>i</a:t>
            </a:r>
            <a:r>
              <a:rPr lang="en-US"/>
              <a:t>  is the set of simple predicates represented in conjunctive normal form also called Min-term predicate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Min-term predicate, M</a:t>
            </a:r>
            <a:r>
              <a:rPr b="1" baseline="-25000" lang="en-US"/>
              <a:t>i</a:t>
            </a:r>
            <a:r>
              <a:rPr b="1" lang="en-US"/>
              <a:t>=P</a:t>
            </a:r>
            <a:r>
              <a:rPr b="1" baseline="-25000" lang="en-US"/>
              <a:t>1</a:t>
            </a:r>
            <a:r>
              <a:rPr b="1" lang="en-US"/>
              <a:t> Λ P</a:t>
            </a:r>
            <a:r>
              <a:rPr b="1" baseline="-25000" lang="en-US"/>
              <a:t>2</a:t>
            </a:r>
            <a:r>
              <a:rPr b="1" lang="en-US"/>
              <a:t> Λ P</a:t>
            </a:r>
            <a:r>
              <a:rPr b="1" baseline="-25000" lang="en-US"/>
              <a:t>3</a:t>
            </a:r>
            <a:r>
              <a:rPr b="1" lang="en-US"/>
              <a:t> Λ … Λ P</a:t>
            </a:r>
            <a:r>
              <a:rPr b="1" baseline="-25000" lang="en-US"/>
              <a:t>n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Here, P</a:t>
            </a:r>
            <a:r>
              <a:rPr baseline="-25000" lang="en-US"/>
              <a:t>1</a:t>
            </a:r>
            <a:r>
              <a:rPr lang="en-US"/>
              <a:t> means both P</a:t>
            </a:r>
            <a:r>
              <a:rPr baseline="-25000" lang="en-US"/>
              <a:t>1</a:t>
            </a:r>
            <a:r>
              <a:rPr lang="en-US"/>
              <a:t> or ¬(P</a:t>
            </a:r>
            <a:r>
              <a:rPr baseline="-25000" lang="en-US"/>
              <a:t>1</a:t>
            </a:r>
            <a:r>
              <a:rPr lang="en-US"/>
              <a:t>), </a:t>
            </a:r>
            <a:endParaRPr/>
          </a:p>
          <a:p>
            <a:pPr indent="-139446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457200" y="0"/>
            <a:ext cx="8153400" cy="762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lang="en-US" sz="3200"/>
              <a:t>Primary Horizontal Fragmentation (PHF)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B4490F"/>
                </a:solidFill>
              </a:rPr>
              <a:t>P1 = {Balance &lt; 10000, Balance ≥ 10000</a:t>
            </a:r>
            <a:r>
              <a:rPr b="1" lang="en-US"/>
              <a:t>}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2 simple predicates in P1 gives (2</a:t>
            </a:r>
            <a:r>
              <a:rPr baseline="30000" lang="en-US"/>
              <a:t>2</a:t>
            </a:r>
            <a:r>
              <a:rPr lang="en-US"/>
              <a:t>) minterm predicates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 i="1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i="1" lang="en-US"/>
              <a:t>m</a:t>
            </a:r>
            <a:r>
              <a:rPr b="1" baseline="-25000" i="1" lang="en-US"/>
              <a:t>1</a:t>
            </a:r>
            <a:r>
              <a:rPr b="1" i="1" lang="en-US"/>
              <a:t> = {Balance &lt; 10000 Λ Balance ≥ 10000}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i="1" lang="en-US"/>
              <a:t>m</a:t>
            </a:r>
            <a:r>
              <a:rPr b="1" baseline="-25000" i="1" lang="en-US"/>
              <a:t>2 </a:t>
            </a:r>
            <a:r>
              <a:rPr b="1" i="1" lang="en-US"/>
              <a:t>= {Balance &lt; 10000 Λ ¬(Balance ≥ 10000)}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i="1" lang="en-US"/>
              <a:t>m</a:t>
            </a:r>
            <a:r>
              <a:rPr b="1" baseline="-25000" i="1" lang="en-US"/>
              <a:t>3 </a:t>
            </a:r>
            <a:r>
              <a:rPr b="1" i="1" lang="en-US"/>
              <a:t>= {¬(Balance &lt; 10000) Λ Balance ≥ 10000}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i="1" lang="en-US"/>
              <a:t>m</a:t>
            </a:r>
            <a:r>
              <a:rPr b="1" baseline="-25000" i="1" lang="en-US"/>
              <a:t>4</a:t>
            </a:r>
            <a:r>
              <a:rPr b="1" i="1" lang="en-US"/>
              <a:t> = {¬(Balance &lt; 10000) Λ ¬(Balance ≥ 10000)}</a:t>
            </a:r>
            <a:endParaRPr/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lang="en-US" sz="3200"/>
              <a:t>Primary Horizontal Fragmentation (PHF)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457200" y="1481328"/>
            <a:ext cx="8229600" cy="537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b="1" sz="2497">
              <a:solidFill>
                <a:srgbClr val="FF0000"/>
              </a:solidFill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rPr b="1" lang="en-US" sz="2497">
                <a:solidFill>
                  <a:srgbClr val="FF0000"/>
                </a:solidFill>
              </a:rPr>
              <a:t>Account</a:t>
            </a:r>
            <a:r>
              <a:rPr b="1" baseline="-25000" lang="en-US" sz="2497">
                <a:solidFill>
                  <a:srgbClr val="FF0000"/>
                </a:solidFill>
              </a:rPr>
              <a:t>1</a:t>
            </a:r>
            <a:r>
              <a:rPr b="1" lang="en-US" sz="2497"/>
              <a:t> = σ</a:t>
            </a:r>
            <a:r>
              <a:rPr b="1" baseline="-25000" lang="en-US" sz="2497"/>
              <a:t>Balance</a:t>
            </a:r>
            <a:r>
              <a:rPr b="1" baseline="-25000" i="1" lang="en-US" sz="2497"/>
              <a:t>&lt; 10000 Λ Balance ≥ 10000</a:t>
            </a:r>
            <a:r>
              <a:rPr b="1" lang="en-US" sz="2497"/>
              <a:t>(Account)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sz="2497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rPr b="1" lang="en-US" sz="2497"/>
              <a:t> </a:t>
            </a:r>
            <a:r>
              <a:rPr b="1" lang="en-US" sz="2220"/>
              <a:t>SELECT * FROM account WHERE balance &lt; 10000 AND balance</a:t>
            </a:r>
            <a:r>
              <a:rPr b="1" i="1" lang="en-US" sz="2220"/>
              <a:t> </a:t>
            </a:r>
            <a:r>
              <a:rPr b="1" lang="en-US" sz="2220"/>
              <a:t>≥ 10000;</a:t>
            </a:r>
            <a:endParaRPr sz="222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sz="2497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98"/>
              <a:buNone/>
            </a:pPr>
            <a:br>
              <a:rPr lang="en-US" sz="2497"/>
            </a:br>
            <a:r>
              <a:rPr b="1" lang="en-US" sz="2497">
                <a:solidFill>
                  <a:srgbClr val="FF0000"/>
                </a:solidFill>
              </a:rPr>
              <a:t>Account</a:t>
            </a:r>
            <a:r>
              <a:rPr b="1" baseline="-25000" lang="en-US" sz="2497">
                <a:solidFill>
                  <a:srgbClr val="FF0000"/>
                </a:solidFill>
              </a:rPr>
              <a:t>2</a:t>
            </a:r>
            <a:r>
              <a:rPr b="1" lang="en-US" sz="2497"/>
              <a:t> = σ</a:t>
            </a:r>
            <a:r>
              <a:rPr b="1" baseline="-25000" lang="en-US" sz="2497"/>
              <a:t>Balance</a:t>
            </a:r>
            <a:r>
              <a:rPr b="1" baseline="-25000" i="1" lang="en-US" sz="2497"/>
              <a:t>&lt; 10000 Λ ¬(Balance ≥ 10000)</a:t>
            </a:r>
            <a:r>
              <a:rPr b="1" lang="en-US" sz="2497"/>
              <a:t>(Account)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sz="2497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510"/>
              <a:buNone/>
            </a:pPr>
            <a:r>
              <a:rPr b="1" lang="en-US" sz="2220"/>
              <a:t>SELECT * FROM account WHERE balance &lt; 10000 AND NOT balance</a:t>
            </a:r>
            <a:r>
              <a:rPr b="1" i="1" lang="en-US" sz="2220"/>
              <a:t> </a:t>
            </a:r>
            <a:r>
              <a:rPr b="1" lang="en-US" sz="2220"/>
              <a:t>≥ 10000;</a:t>
            </a:r>
            <a:endParaRPr sz="222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98"/>
              <a:buNone/>
            </a:pPr>
            <a:br>
              <a:rPr lang="en-US" sz="2497"/>
            </a:br>
            <a:endParaRPr sz="2497"/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lang="en-US" sz="3200"/>
              <a:t>Primary Horizontal Fragmentation (PHF)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FF0000"/>
                </a:solidFill>
              </a:rPr>
              <a:t>Account</a:t>
            </a:r>
            <a:r>
              <a:rPr b="1" baseline="-25000" lang="en-US">
                <a:solidFill>
                  <a:srgbClr val="FF0000"/>
                </a:solidFill>
              </a:rPr>
              <a:t>3</a:t>
            </a:r>
            <a:r>
              <a:rPr b="1" lang="en-US"/>
              <a:t> = σ</a:t>
            </a:r>
            <a:r>
              <a:rPr b="1" baseline="-25000" lang="en-US"/>
              <a:t>¬(Balance</a:t>
            </a:r>
            <a:r>
              <a:rPr b="1" baseline="-25000" i="1" lang="en-US"/>
              <a:t>&lt; 10000) Λ Balance ≥ 10000</a:t>
            </a:r>
            <a:r>
              <a:rPr b="1" lang="en-US"/>
              <a:t>(Account)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n-US" sz="2400"/>
              <a:t>SELECT * FROM account WHERE NOT balance &lt; 10000 AND balance</a:t>
            </a:r>
            <a:r>
              <a:rPr b="1" i="1" lang="en-US" sz="2400"/>
              <a:t> </a:t>
            </a:r>
            <a:r>
              <a:rPr b="1" lang="en-US" sz="2400"/>
              <a:t>≥ 10000;</a:t>
            </a:r>
            <a:endParaRPr sz="2400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br>
              <a:rPr lang="en-US" sz="2400"/>
            </a:br>
            <a:r>
              <a:rPr b="1" lang="en-US" sz="2400">
                <a:solidFill>
                  <a:srgbClr val="FF0000"/>
                </a:solidFill>
              </a:rPr>
              <a:t>A</a:t>
            </a:r>
            <a:r>
              <a:rPr b="1" lang="en-US">
                <a:solidFill>
                  <a:srgbClr val="FF0000"/>
                </a:solidFill>
              </a:rPr>
              <a:t>ccount</a:t>
            </a:r>
            <a:r>
              <a:rPr b="1" baseline="-25000" lang="en-US">
                <a:solidFill>
                  <a:srgbClr val="FF0000"/>
                </a:solidFill>
              </a:rPr>
              <a:t>4</a:t>
            </a:r>
            <a:r>
              <a:rPr b="1" lang="en-US"/>
              <a:t> = σ</a:t>
            </a:r>
            <a:r>
              <a:rPr b="1" baseline="-25000" lang="en-US"/>
              <a:t>¬(Balance</a:t>
            </a:r>
            <a:r>
              <a:rPr b="1" baseline="-25000" i="1" lang="en-US"/>
              <a:t>&lt; 10000) Λ ¬(Balance ≥ 10000)</a:t>
            </a:r>
            <a:r>
              <a:rPr b="1" lang="en-US"/>
              <a:t>(Account)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n-US" sz="2400"/>
              <a:t>SELECT * FROM account WHERE NOT balance &lt; 10000 AND NOT balance</a:t>
            </a:r>
            <a:r>
              <a:rPr b="1" i="1" lang="en-US" sz="2400"/>
              <a:t> </a:t>
            </a:r>
            <a:r>
              <a:rPr b="1" lang="en-US" sz="2400"/>
              <a:t>≥ 10000;</a:t>
            </a:r>
            <a:endParaRPr sz="2400"/>
          </a:p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lang="en-US" sz="3200"/>
              <a:t>Primary Horizontal Fragmentation (PHF)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381000" y="1905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-US"/>
              <a:t>Placement of data across sites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-US"/>
              <a:t>Designing the network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-US"/>
              <a:t>Distribution of the DBMS software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-US"/>
              <a:t>Distribution of application programs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/>
              <a:t>Concerns for the Distributed Design</a:t>
            </a:r>
            <a:endParaRPr sz="36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32"/>
          <p:cNvGraphicFramePr/>
          <p:nvPr/>
        </p:nvGraphicFramePr>
        <p:xfrm>
          <a:off x="381000" y="1828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Acno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Balance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Branch_Name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  <a:tr h="3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A104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/>
                    </a:p>
                  </a:txBody>
                  <a:tcPr marT="0" marB="0" marR="68575" marL="68575"/>
                </a:tc>
              </a:tr>
              <a:tr h="3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A120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Delhi</a:t>
                      </a:r>
                      <a:endParaRPr/>
                    </a:p>
                  </a:txBody>
                  <a:tcPr marT="0" marB="0" marR="68575" marL="68575"/>
                </a:tc>
              </a:tr>
              <a:tr h="3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A110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  <a:tr h="3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A115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36" name="Google Shape;236;p32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lang="en-US" sz="3200"/>
              <a:t>Primary Horizontal Fragmentation (PHF)</a:t>
            </a:r>
            <a:endParaRPr sz="3200"/>
          </a:p>
        </p:txBody>
      </p:sp>
      <p:sp>
        <p:nvSpPr>
          <p:cNvPr id="237" name="Google Shape;237;p32"/>
          <p:cNvSpPr txBox="1"/>
          <p:nvPr/>
        </p:nvSpPr>
        <p:spPr>
          <a:xfrm>
            <a:off x="381000" y="1295400"/>
            <a:ext cx="1754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Account</a:t>
            </a:r>
            <a:r>
              <a:rPr b="1" baseline="-25000" lang="en-US" sz="2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b="1" sz="28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238" name="Google Shape;238;p32"/>
          <p:cNvGraphicFramePr/>
          <p:nvPr/>
        </p:nvGraphicFramePr>
        <p:xfrm>
          <a:off x="609600" y="4724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717800"/>
                <a:gridCol w="2717800"/>
                <a:gridCol w="2717800"/>
              </a:tblGrid>
              <a:tr h="54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Acno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Balance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Branch_Name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3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Delhi</a:t>
                      </a:r>
                      <a:endParaRPr/>
                    </a:p>
                  </a:txBody>
                  <a:tcPr marT="0" marB="0" marR="68575" marL="68575"/>
                </a:tc>
              </a:tr>
              <a:tr h="33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39" name="Google Shape;239;p32"/>
          <p:cNvSpPr txBox="1"/>
          <p:nvPr/>
        </p:nvSpPr>
        <p:spPr>
          <a:xfrm>
            <a:off x="457200" y="4191000"/>
            <a:ext cx="1754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Account</a:t>
            </a:r>
            <a:r>
              <a:rPr b="1" baseline="-25000" lang="en-US" sz="2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28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2438400" y="1371600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Lucida Sans"/>
                <a:ea typeface="Lucida Sans"/>
                <a:cs typeface="Lucida Sans"/>
                <a:sym typeface="Lucida Sans"/>
              </a:rPr>
              <a:t>(Minterm Fragment 1)</a:t>
            </a:r>
            <a:endParaRPr b="1" sz="1800">
              <a:solidFill>
                <a:srgbClr val="00B05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2438400" y="4191000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Lucida Sans"/>
                <a:ea typeface="Lucida Sans"/>
                <a:cs typeface="Lucida Sans"/>
                <a:sym typeface="Lucida Sans"/>
              </a:rPr>
              <a:t>(Minterm Fragment 2)</a:t>
            </a:r>
            <a:endParaRPr b="1" sz="1800">
              <a:solidFill>
                <a:srgbClr val="00B05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98"/>
              <a:buChar char="🞂"/>
            </a:pPr>
            <a:r>
              <a:rPr lang="en-US" sz="2497">
                <a:solidFill>
                  <a:srgbClr val="FF0000"/>
                </a:solidFill>
              </a:rPr>
              <a:t> </a:t>
            </a:r>
            <a:r>
              <a:rPr b="1" lang="en-US" sz="2497">
                <a:solidFill>
                  <a:srgbClr val="FF0000"/>
                </a:solidFill>
              </a:rPr>
              <a:t>Completeness</a:t>
            </a:r>
            <a:r>
              <a:rPr lang="en-US" sz="2497">
                <a:solidFill>
                  <a:srgbClr val="FF0000"/>
                </a:solidFill>
              </a:rPr>
              <a:t> –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b="1" sz="2497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rPr b="1" lang="en-US" sz="2497"/>
              <a:t>(SELECT * FROM account2) Union (SELECT * FROM account3) -🡪 Account</a:t>
            </a:r>
            <a:endParaRPr sz="2497"/>
          </a:p>
          <a:p>
            <a:pPr indent="-148211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sz="2497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b="1" lang="en-US" sz="2497">
                <a:solidFill>
                  <a:srgbClr val="FF0000"/>
                </a:solidFill>
              </a:rPr>
              <a:t>Reconstruction</a:t>
            </a:r>
            <a:r>
              <a:rPr lang="en-US" sz="2497">
                <a:solidFill>
                  <a:srgbClr val="FF0000"/>
                </a:solidFill>
              </a:rPr>
              <a:t> – </a:t>
            </a:r>
            <a:endParaRPr/>
          </a:p>
          <a:p>
            <a:pPr indent="-148211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b="1" i="1" sz="2497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b="1" lang="en-US" sz="2497">
                <a:solidFill>
                  <a:srgbClr val="FF0000"/>
                </a:solidFill>
              </a:rPr>
              <a:t>Disjointness</a:t>
            </a:r>
            <a:r>
              <a:rPr lang="en-US" sz="2497">
                <a:solidFill>
                  <a:srgbClr val="FF0000"/>
                </a:solidFill>
              </a:rPr>
              <a:t> –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b="1" sz="2497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rPr b="1" lang="en-US" sz="2497"/>
              <a:t>(SELECT * FROM account2) Intersect (SELECT * FROM account3) = NULL</a:t>
            </a:r>
            <a:endParaRPr sz="2497">
              <a:solidFill>
                <a:srgbClr val="FF0000"/>
              </a:solidFill>
            </a:endParaRPr>
          </a:p>
        </p:txBody>
      </p:sp>
      <p:sp>
        <p:nvSpPr>
          <p:cNvPr id="247" name="Google Shape;247;p33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lang="en-US" sz="3200"/>
              <a:t>Primary Horizontal Fragmentation (PHF)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00B050"/>
                </a:solidFill>
              </a:rPr>
              <a:t>P2 = Set of Simple Predicates= { Branch_name = ‘Chennai’, Branch_name= ‘Mumbai’, Balance &lt; 10000, Balance ≥ 10000}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How many total Minterm predicates we will have ??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What are the valid Minterm Predicates??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3" name="Google Shape;253;p34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lang="en-US" sz="3200"/>
              <a:t>Primary Horizontal Fragmentation (PHF)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457200" y="609600"/>
            <a:ext cx="8229600" cy="5397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3"/>
              <a:buChar char="🞂"/>
            </a:pPr>
            <a:r>
              <a:rPr lang="en-US" sz="2092">
                <a:solidFill>
                  <a:srgbClr val="FF0000"/>
                </a:solidFill>
              </a:rPr>
              <a:t>m</a:t>
            </a:r>
            <a:r>
              <a:rPr baseline="-25000" lang="en-US" sz="2092">
                <a:solidFill>
                  <a:srgbClr val="FF0000"/>
                </a:solidFill>
              </a:rPr>
              <a:t>1</a:t>
            </a:r>
            <a:r>
              <a:rPr lang="en-US" sz="2092">
                <a:solidFill>
                  <a:srgbClr val="FF0000"/>
                </a:solidFill>
              </a:rPr>
              <a:t> = { Branch_name = ‘Chennai’ Λ ¬(Branch_name= ‘Mumbai’) Λ ¬(Balance &lt; 10000) Λ Balance ≥ 10000}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sz="2092">
              <a:solidFill>
                <a:srgbClr val="FF0000"/>
              </a:solidFill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lang="en-US" sz="2092">
                <a:solidFill>
                  <a:srgbClr val="FF0000"/>
                </a:solidFill>
              </a:rPr>
              <a:t>m</a:t>
            </a:r>
            <a:r>
              <a:rPr baseline="-25000" lang="en-US" sz="2092">
                <a:solidFill>
                  <a:srgbClr val="FF0000"/>
                </a:solidFill>
              </a:rPr>
              <a:t>2</a:t>
            </a:r>
            <a:r>
              <a:rPr lang="en-US" sz="2092">
                <a:solidFill>
                  <a:srgbClr val="FF0000"/>
                </a:solidFill>
              </a:rPr>
              <a:t> = { Branch_name = ‘Chennai’ Λ ¬(Branch_name= ‘Mumbai’) Λ Balance &lt; 10000 Λ ¬(Balance ≥ 10000)}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sz="2092">
              <a:solidFill>
                <a:srgbClr val="FF0000"/>
              </a:solidFill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lang="en-US" sz="2092">
                <a:solidFill>
                  <a:srgbClr val="FF0000"/>
                </a:solidFill>
              </a:rPr>
              <a:t>m</a:t>
            </a:r>
            <a:r>
              <a:rPr baseline="-25000" lang="en-US" sz="2092">
                <a:solidFill>
                  <a:srgbClr val="FF0000"/>
                </a:solidFill>
              </a:rPr>
              <a:t>3</a:t>
            </a:r>
            <a:r>
              <a:rPr lang="en-US" sz="2092">
                <a:solidFill>
                  <a:srgbClr val="FF0000"/>
                </a:solidFill>
              </a:rPr>
              <a:t> = { ¬(Branch_name = ‘Chennai’) Λ Branch_name= ‘Mumbai’ Λ ¬(Balance &lt; 10000) Λ Balance ≥ 10000}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sz="2092">
              <a:solidFill>
                <a:srgbClr val="FF0000"/>
              </a:solidFill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lang="en-US" sz="2092">
                <a:solidFill>
                  <a:srgbClr val="FF0000"/>
                </a:solidFill>
              </a:rPr>
              <a:t>m</a:t>
            </a:r>
            <a:r>
              <a:rPr baseline="-25000" lang="en-US" sz="2092">
                <a:solidFill>
                  <a:srgbClr val="FF0000"/>
                </a:solidFill>
              </a:rPr>
              <a:t>4</a:t>
            </a:r>
            <a:r>
              <a:rPr lang="en-US" sz="2092">
                <a:solidFill>
                  <a:srgbClr val="FF0000"/>
                </a:solidFill>
              </a:rPr>
              <a:t> = { ¬(Branch_name = ‘Chennai’) Λ Branch_name= ‘Mumbai’ Λ Balance &lt; 10000 Λ ¬(Balance ≥ 10000)}</a:t>
            </a:r>
            <a:br>
              <a:rPr lang="en-US" sz="2092">
                <a:solidFill>
                  <a:srgbClr val="FF0000"/>
                </a:solidFill>
              </a:rPr>
            </a:br>
            <a:br>
              <a:rPr lang="en-US" sz="2092">
                <a:solidFill>
                  <a:srgbClr val="FF0000"/>
                </a:solidFill>
              </a:rPr>
            </a:br>
            <a:br>
              <a:rPr lang="en-US" sz="2092">
                <a:solidFill>
                  <a:srgbClr val="FF0000"/>
                </a:solidFill>
              </a:rPr>
            </a:br>
            <a:r>
              <a:rPr lang="en-US" sz="2092">
                <a:solidFill>
                  <a:srgbClr val="FF0000"/>
                </a:solidFill>
              </a:rPr>
              <a:t>m</a:t>
            </a:r>
            <a:r>
              <a:rPr baseline="-25000" lang="en-US" sz="2092">
                <a:solidFill>
                  <a:srgbClr val="FF0000"/>
                </a:solidFill>
              </a:rPr>
              <a:t>5</a:t>
            </a:r>
            <a:r>
              <a:rPr lang="en-US" sz="2092">
                <a:solidFill>
                  <a:srgbClr val="FF0000"/>
                </a:solidFill>
              </a:rPr>
              <a:t> = { ¬(Branch_name = ‘Chennai’) Λ ¬(Branch_name= ‘Mumbai’) Λ ¬(Balance &lt; 10000) Λ Balance ≥ 10000}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br>
              <a:rPr lang="en-US" sz="2092">
                <a:solidFill>
                  <a:srgbClr val="FF0000"/>
                </a:solidFill>
              </a:rPr>
            </a:br>
            <a:r>
              <a:rPr lang="en-US" sz="2092">
                <a:solidFill>
                  <a:srgbClr val="FF0000"/>
                </a:solidFill>
              </a:rPr>
              <a:t>m</a:t>
            </a:r>
            <a:r>
              <a:rPr baseline="-25000" lang="en-US" sz="2092">
                <a:solidFill>
                  <a:srgbClr val="FF0000"/>
                </a:solidFill>
              </a:rPr>
              <a:t>6</a:t>
            </a:r>
            <a:r>
              <a:rPr lang="en-US" sz="2092">
                <a:solidFill>
                  <a:srgbClr val="FF0000"/>
                </a:solidFill>
              </a:rPr>
              <a:t> = { ¬(Branch_name = ‘Chennai’) Λ ¬(Branch_name= ‘Mumbai’) Λ Balance &lt; 10000 Λ ¬(Balance ≥ 10000)}</a:t>
            </a:r>
            <a:endParaRPr/>
          </a:p>
          <a:p>
            <a:pPr indent="-165699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sz="2092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36"/>
          <p:cNvGraphicFramePr/>
          <p:nvPr/>
        </p:nvGraphicFramePr>
        <p:xfrm>
          <a:off x="3048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743200"/>
                <a:gridCol w="2743200"/>
                <a:gridCol w="2743200"/>
              </a:tblGrid>
              <a:tr h="2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Acno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Balance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Branch_Name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264" name="Google Shape;264;p36"/>
          <p:cNvGraphicFramePr/>
          <p:nvPr/>
        </p:nvGraphicFramePr>
        <p:xfrm>
          <a:off x="5334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Acno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Balance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Branch_Name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265" name="Google Shape;265;p36"/>
          <p:cNvGraphicFramePr/>
          <p:nvPr/>
        </p:nvGraphicFramePr>
        <p:xfrm>
          <a:off x="381000" y="495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743200"/>
                <a:gridCol w="2743200"/>
                <a:gridCol w="2743200"/>
              </a:tblGrid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Acno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Balance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Branch_Name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6" name="Google Shape;266;p36"/>
          <p:cNvSpPr txBox="1"/>
          <p:nvPr/>
        </p:nvSpPr>
        <p:spPr>
          <a:xfrm>
            <a:off x="304800" y="228600"/>
            <a:ext cx="81547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Fragment 1: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SELECT * FROM account WHERE branch_name = ‘Chennai’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balance ≥ 10000;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04800" y="1981200"/>
            <a:ext cx="815479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Fragment 2: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SELECT * FROM account WHERE branch_name = ‘Chennai’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balance &lt; 10000;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228600" y="4114800"/>
            <a:ext cx="81403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Fragment 3: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SELECT * FROM account WHERE branch_name = ‘Mumbai’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balance ≥ 10000;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p3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743200"/>
                <a:gridCol w="2743200"/>
                <a:gridCol w="2743200"/>
              </a:tblGrid>
              <a:tr h="52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Acno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Balance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Branch_Name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A110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A115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74" name="Google Shape;274;p37"/>
          <p:cNvSpPr txBox="1"/>
          <p:nvPr/>
        </p:nvSpPr>
        <p:spPr>
          <a:xfrm>
            <a:off x="228600" y="685800"/>
            <a:ext cx="81403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Fragment 4: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SELECT * FROM account WHERE branch_name = ‘Mumbai’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balance &lt; 10000;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38"/>
          <p:cNvGraphicFramePr/>
          <p:nvPr/>
        </p:nvGraphicFramePr>
        <p:xfrm>
          <a:off x="457200" y="1481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Acno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Balance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Branch_Name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A103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Delhi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80" name="Google Shape;280;p38"/>
          <p:cNvSpPr txBox="1"/>
          <p:nvPr/>
        </p:nvSpPr>
        <p:spPr>
          <a:xfrm>
            <a:off x="533400" y="685800"/>
            <a:ext cx="83231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Fragment 5: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SELECT * FROM account WHERE branch_name &lt;&gt; ‘Mumbai’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branch_name &lt;&gt; ‘Chennai’ AND balance ≥ 10000;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533400" y="3429001"/>
            <a:ext cx="82493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Fragment 6: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SELECT * FROM account WHERE branch_name &lt;&gt; ‘Mumbai’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AND branch_name &lt;&gt; ‘Chennai’ AND balance &lt; 10000;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282" name="Google Shape;282;p38"/>
          <p:cNvGraphicFramePr/>
          <p:nvPr/>
        </p:nvGraphicFramePr>
        <p:xfrm>
          <a:off x="457200" y="4419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Acno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Balance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Branch_Name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A120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Delhi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839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7010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8600"/>
            <a:ext cx="80772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5"/>
          <p:cNvGraphicFramePr/>
          <p:nvPr/>
        </p:nvGraphicFramePr>
        <p:xfrm>
          <a:off x="2667000" y="1481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667000"/>
              </a:tblGrid>
              <a:tr h="5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  Relation 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Design Process: Fragmentation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3429000" y="2057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 flipH="1">
            <a:off x="2209800" y="1981200"/>
            <a:ext cx="11430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5"/>
          <p:cNvCxnSpPr/>
          <p:nvPr/>
        </p:nvCxnSpPr>
        <p:spPr>
          <a:xfrm flipH="1" rot="-5400000">
            <a:off x="3657600" y="2514600"/>
            <a:ext cx="1143000" cy="7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5257800" y="1905000"/>
            <a:ext cx="1219200" cy="106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5"/>
          <p:cNvSpPr txBox="1"/>
          <p:nvPr/>
        </p:nvSpPr>
        <p:spPr>
          <a:xfrm>
            <a:off x="1219200" y="2971800"/>
            <a:ext cx="1467068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Fragment 1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3581400" y="3200400"/>
            <a:ext cx="1467068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Fragment 2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6019800" y="2971800"/>
            <a:ext cx="1467068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Fragment 3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447800" y="3505200"/>
            <a:ext cx="811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Site 1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962400" y="3733800"/>
            <a:ext cx="811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Site 2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477000" y="3505200"/>
            <a:ext cx="811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Site 3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8305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04800"/>
            <a:ext cx="7924800" cy="5650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-US" u="sng"/>
              <a:t>Semi-join (⋉)(⋊)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The left semijoin </a:t>
            </a:r>
            <a:r>
              <a:rPr i="1" lang="en-US"/>
              <a:t>R</a:t>
            </a:r>
            <a:r>
              <a:rPr lang="en-US"/>
              <a:t> ⋉ </a:t>
            </a:r>
            <a:r>
              <a:rPr i="1" lang="en-US"/>
              <a:t>S</a:t>
            </a:r>
            <a:r>
              <a:rPr lang="en-US"/>
              <a:t> ,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where </a:t>
            </a:r>
            <a:r>
              <a:rPr i="1" lang="en-US"/>
              <a:t>R</a:t>
            </a:r>
            <a:r>
              <a:rPr lang="en-US"/>
              <a:t> and </a:t>
            </a:r>
            <a:r>
              <a:rPr i="1" lang="en-US"/>
              <a:t>S</a:t>
            </a:r>
            <a:r>
              <a:rPr lang="en-US"/>
              <a:t> are relations.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-US"/>
              <a:t>The result is the set of all tuples in </a:t>
            </a:r>
            <a:r>
              <a:rPr i="1" lang="en-US"/>
              <a:t>R</a:t>
            </a:r>
            <a:r>
              <a:rPr lang="en-US"/>
              <a:t> for which there is a tuple in </a:t>
            </a:r>
            <a:r>
              <a:rPr i="1" lang="en-US"/>
              <a:t>S</a:t>
            </a:r>
            <a:r>
              <a:rPr lang="en-US"/>
              <a:t> that is equal on their common attribute names.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-US"/>
              <a:t>The difference from a natural join is that other columns of </a:t>
            </a:r>
            <a:r>
              <a:rPr i="1" lang="en-US"/>
              <a:t>S</a:t>
            </a:r>
            <a:r>
              <a:rPr lang="en-US"/>
              <a:t> do not appear.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13" name="Google Shape;313;p44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Semijoin (Relational Algebra)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45"/>
          <p:cNvGraphicFramePr/>
          <p:nvPr/>
        </p:nvGraphicFramePr>
        <p:xfrm>
          <a:off x="5334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EmpId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DeptName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Sally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George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Harriet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9" name="Google Shape;319;p45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Semijoin (Relational Algebra)</a:t>
            </a:r>
            <a:endParaRPr/>
          </a:p>
        </p:txBody>
      </p:sp>
      <p:graphicFrame>
        <p:nvGraphicFramePr>
          <p:cNvPr id="320" name="Google Shape;320;p45"/>
          <p:cNvGraphicFramePr/>
          <p:nvPr/>
        </p:nvGraphicFramePr>
        <p:xfrm>
          <a:off x="6858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DeptName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Manager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Sally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Harriet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21" name="Google Shape;321;p45"/>
          <p:cNvSpPr txBox="1"/>
          <p:nvPr/>
        </p:nvSpPr>
        <p:spPr>
          <a:xfrm>
            <a:off x="609600" y="1295400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Employee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45"/>
          <p:cNvSpPr txBox="1"/>
          <p:nvPr/>
        </p:nvSpPr>
        <p:spPr>
          <a:xfrm>
            <a:off x="533400" y="3810000"/>
            <a:ext cx="718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Dept</a:t>
            </a:r>
            <a:endParaRPr b="1" i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i="1" lang="en-US"/>
              <a:t>Employee</a:t>
            </a:r>
            <a:r>
              <a:rPr b="1" lang="en-US"/>
              <a:t> ⋉ </a:t>
            </a:r>
            <a:r>
              <a:rPr b="1" i="1" lang="en-US"/>
              <a:t>Dept</a:t>
            </a:r>
            <a:endParaRPr/>
          </a:p>
        </p:txBody>
      </p:sp>
      <p:sp>
        <p:nvSpPr>
          <p:cNvPr id="328" name="Google Shape;328;p4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/>
              <a:t>Semijoin (Relational Algebra)</a:t>
            </a:r>
            <a:endParaRPr sz="3690"/>
          </a:p>
        </p:txBody>
      </p:sp>
      <p:graphicFrame>
        <p:nvGraphicFramePr>
          <p:cNvPr id="329" name="Google Shape;329;p46"/>
          <p:cNvGraphicFramePr/>
          <p:nvPr/>
        </p:nvGraphicFramePr>
        <p:xfrm>
          <a:off x="914400" y="274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EmpId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DeptName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Sally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2241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Harriet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0" name="Google Shape;330;p46"/>
          <p:cNvSpPr txBox="1"/>
          <p:nvPr/>
        </p:nvSpPr>
        <p:spPr>
          <a:xfrm>
            <a:off x="304800" y="4648200"/>
            <a:ext cx="69557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difference from a natural join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that other columns of </a:t>
            </a:r>
            <a:r>
              <a:rPr i="1"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</a:t>
            </a: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do not appear.</a:t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04800" y="1295400"/>
            <a:ext cx="8534400" cy="4614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The process of creating horizontal fragments of a table based on the already created horizontal fragments of another relation (base table) is called Derived Horizontal Fragmentation.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36" name="Google Shape;336;p47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br>
              <a:rPr lang="en-US" sz="3690"/>
            </a:br>
            <a:r>
              <a:rPr lang="en-US" sz="3690"/>
              <a:t>Derived Horizontal Fragmentation</a:t>
            </a:r>
            <a:br>
              <a:rPr lang="en-US" sz="3690"/>
            </a:br>
            <a:endParaRPr sz="369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br>
              <a:rPr lang="en-US"/>
            </a:br>
            <a:r>
              <a:rPr b="1" lang="en-US"/>
              <a:t>CUSTOMER(CId, CName, Prod_Purchased, Shop_Location)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  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   C_ADDRESS(CId, C_Address)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Here, CUSTOMER is the owner relation and C_ADDRESS is the member relation.</a:t>
            </a:r>
            <a:br>
              <a:rPr lang="en-US"/>
            </a:br>
            <a:endParaRPr/>
          </a:p>
        </p:txBody>
      </p:sp>
      <p:sp>
        <p:nvSpPr>
          <p:cNvPr id="342" name="Google Shape;342;p48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br>
              <a:rPr lang="en-US" sz="3690"/>
            </a:br>
            <a:r>
              <a:rPr lang="en-US" sz="3690"/>
              <a:t>Derived Horizontal Fragmentation</a:t>
            </a:r>
            <a:br>
              <a:rPr lang="en-US" sz="3690"/>
            </a:br>
            <a:endParaRPr sz="369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49"/>
          <p:cNvGraphicFramePr/>
          <p:nvPr/>
        </p:nvGraphicFramePr>
        <p:xfrm>
          <a:off x="4572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057400"/>
                <a:gridCol w="1905000"/>
                <a:gridCol w="22098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CNAME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PROD_PURCHASED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SHOP_LOCATION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Ram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Air Conditioner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Guru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Television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C010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Murugan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Television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Coimbatore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Yuvraj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DVD Player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C004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Gopinath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Washing machine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Coimbatore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48" name="Google Shape;348;p49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/>
              <a:t>DHF Contd.</a:t>
            </a:r>
            <a:endParaRPr sz="3690"/>
          </a:p>
        </p:txBody>
      </p:sp>
      <p:sp>
        <p:nvSpPr>
          <p:cNvPr id="349" name="Google Shape;349;p49"/>
          <p:cNvSpPr txBox="1"/>
          <p:nvPr/>
        </p:nvSpPr>
        <p:spPr>
          <a:xfrm>
            <a:off x="533400" y="1219200"/>
            <a:ext cx="22589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CUSTOMER table</a:t>
            </a:r>
            <a:endParaRPr b="1"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/>
              <a:t>DHF Contd.</a:t>
            </a:r>
            <a:endParaRPr sz="3690"/>
          </a:p>
        </p:txBody>
      </p:sp>
      <p:sp>
        <p:nvSpPr>
          <p:cNvPr id="355" name="Google Shape;355;p50"/>
          <p:cNvSpPr txBox="1"/>
          <p:nvPr/>
        </p:nvSpPr>
        <p:spPr>
          <a:xfrm>
            <a:off x="533400" y="1219200"/>
            <a:ext cx="23262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C_ADDRESS table</a:t>
            </a:r>
            <a:endParaRPr b="1"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356" name="Google Shape;356;p50"/>
          <p:cNvGraphicFramePr/>
          <p:nvPr/>
        </p:nvGraphicFramePr>
        <p:xfrm>
          <a:off x="3048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438400"/>
                <a:gridCol w="579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C_ADDRESS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Bandra, Mumbai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XYZ, Pune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T.Nagar, Chennai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Kovil street, Madurai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ABX, Pune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C004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Gandhipuram, Ooty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C004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North street, Erode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C010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Peelamedu, Coimbatore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51"/>
          <p:cNvGraphicFramePr/>
          <p:nvPr/>
        </p:nvGraphicFramePr>
        <p:xfrm>
          <a:off x="533400" y="685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29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CNAME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PROD_PURCHASED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SHOP_LOCATION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232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Ram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Air Conditioner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62" name="Google Shape;362;p51"/>
          <p:cNvGraphicFramePr/>
          <p:nvPr/>
        </p:nvGraphicFramePr>
        <p:xfrm>
          <a:off x="6096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29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CNAME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PROD_PURCHASED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SHOP_LOCATION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232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Guru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Television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63" name="Google Shape;363;p51"/>
          <p:cNvGraphicFramePr/>
          <p:nvPr/>
        </p:nvGraphicFramePr>
        <p:xfrm>
          <a:off x="685800" y="3428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47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CNAME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PROD_PURCHASED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SHOP_LOCATION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233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C010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Murugan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Television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Coimbatore</a:t>
                      </a:r>
                      <a:endParaRPr/>
                    </a:p>
                  </a:txBody>
                  <a:tcPr marT="0" marB="0" marR="68575" marL="68575"/>
                </a:tc>
              </a:tr>
              <a:tr h="4665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C004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Gopinath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Washing machine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Coimbatore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64" name="Google Shape;364;p51"/>
          <p:cNvGraphicFramePr/>
          <p:nvPr/>
        </p:nvGraphicFramePr>
        <p:xfrm>
          <a:off x="68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CNAME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PROD_PURCHASED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SHOP_LOCATION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Yuvraj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DVD Player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65" name="Google Shape;365;p51"/>
          <p:cNvSpPr txBox="1"/>
          <p:nvPr/>
        </p:nvSpPr>
        <p:spPr>
          <a:xfrm>
            <a:off x="609600" y="228600"/>
            <a:ext cx="1523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CUSTOMER</a:t>
            </a:r>
            <a:r>
              <a:rPr b="1" baseline="-25000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609600" y="1676400"/>
            <a:ext cx="1523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CUSTOMER</a:t>
            </a:r>
            <a:r>
              <a:rPr b="1" baseline="-25000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685800" y="3048000"/>
            <a:ext cx="1523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CUSTOMER</a:t>
            </a:r>
            <a:r>
              <a:rPr b="1" baseline="-25000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762000" y="4724400"/>
            <a:ext cx="1571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CUSTOMER4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Application views are only subset of relations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Locality of access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Concurrent or parallel execution of transactions</a:t>
            </a:r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         Reasons to Fragment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idx="1" type="body"/>
          </p:nvPr>
        </p:nvSpPr>
        <p:spPr>
          <a:xfrm>
            <a:off x="457200" y="381000"/>
            <a:ext cx="8229600" cy="562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/>
              <a:t>The fragmentation of C_ADDRESS is done as follow as set of semi-joins as follows.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C_ADDRESS</a:t>
            </a:r>
            <a:r>
              <a:rPr b="1" baseline="-25000" lang="en-US"/>
              <a:t>1</a:t>
            </a:r>
            <a:r>
              <a:rPr b="1" lang="en-US"/>
              <a:t> = C_ADDRESS ⋉ CUSTOMER</a:t>
            </a:r>
            <a:r>
              <a:rPr b="1" baseline="-25000" lang="en-US"/>
              <a:t>1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C_ADDRESS</a:t>
            </a:r>
            <a:r>
              <a:rPr b="1" baseline="-25000" lang="en-US"/>
              <a:t>2</a:t>
            </a:r>
            <a:r>
              <a:rPr b="1" lang="en-US"/>
              <a:t> = C_ADDRESS ⋉ CUSTOMER</a:t>
            </a:r>
            <a:r>
              <a:rPr b="1" baseline="-25000" lang="en-US"/>
              <a:t>2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C_ADDRESS</a:t>
            </a:r>
            <a:r>
              <a:rPr b="1" baseline="-25000" lang="en-US"/>
              <a:t>3</a:t>
            </a:r>
            <a:r>
              <a:rPr b="1" lang="en-US"/>
              <a:t> = C_ADDRESS ⋉ CUSTOMER</a:t>
            </a:r>
            <a:r>
              <a:rPr b="1" baseline="-25000" lang="en-US"/>
              <a:t>3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C_ADDRESS</a:t>
            </a:r>
            <a:r>
              <a:rPr b="1" baseline="-25000" lang="en-US"/>
              <a:t>4</a:t>
            </a:r>
            <a:r>
              <a:rPr b="1" lang="en-US"/>
              <a:t> = C_ADDRESS ⋉ CUSTOMER</a:t>
            </a:r>
            <a:r>
              <a:rPr b="1" baseline="-25000" lang="en-US"/>
              <a:t>4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Google Shape;378;p53"/>
          <p:cNvGraphicFramePr/>
          <p:nvPr/>
        </p:nvGraphicFramePr>
        <p:xfrm>
          <a:off x="228600" y="609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4229100"/>
                <a:gridCol w="42291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C_ADDRESS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Bandra, Mumbai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XYZ, Pune</a:t>
                      </a:r>
                      <a:endParaRPr sz="1800"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79" name="Google Shape;379;p53"/>
          <p:cNvGraphicFramePr/>
          <p:nvPr/>
        </p:nvGraphicFramePr>
        <p:xfrm>
          <a:off x="304800" y="2133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4229100"/>
                <a:gridCol w="42291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CID</a:t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C_ADDRESS</a:t>
                      </a:r>
                      <a:endParaRPr sz="1800"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T.Nagar, Chennai</a:t>
                      </a:r>
                      <a:endParaRPr/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Kovil street, Madurai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80" name="Google Shape;380;p53"/>
          <p:cNvGraphicFramePr/>
          <p:nvPr/>
        </p:nvGraphicFramePr>
        <p:xfrm>
          <a:off x="4572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3048000"/>
                <a:gridCol w="3048000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CID</a:t>
                      </a:r>
                      <a:endParaRPr sz="1800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C_ADDRESS</a:t>
                      </a:r>
                      <a:endParaRPr sz="1800"/>
                    </a:p>
                  </a:txBody>
                  <a:tcPr marT="45725" marB="45725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C004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Gandhipuram, Ooty</a:t>
                      </a:r>
                      <a:endParaRPr/>
                    </a:p>
                  </a:txBody>
                  <a:tcPr marT="45725" marB="45725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C004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North street, Erode</a:t>
                      </a:r>
                      <a:endParaRPr/>
                    </a:p>
                  </a:txBody>
                  <a:tcPr marT="45725" marB="45725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C010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Peelamedu, Coimbatore</a:t>
                      </a:r>
                      <a:endParaRPr/>
                    </a:p>
                  </a:txBody>
                  <a:tcPr marT="45725" marB="45725" marR="68575" marL="68575"/>
                </a:tc>
              </a:tr>
            </a:tbl>
          </a:graphicData>
        </a:graphic>
      </p:graphicFrame>
      <p:graphicFrame>
        <p:nvGraphicFramePr>
          <p:cNvPr id="381" name="Google Shape;381;p53"/>
          <p:cNvGraphicFramePr/>
          <p:nvPr/>
        </p:nvGraphicFramePr>
        <p:xfrm>
          <a:off x="2819400" y="579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3048000"/>
                <a:gridCol w="3048000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CID</a:t>
                      </a:r>
                      <a:endParaRPr sz="1800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C_ADDRESS</a:t>
                      </a:r>
                      <a:endParaRPr sz="1800"/>
                    </a:p>
                  </a:txBody>
                  <a:tcPr marT="45725" marB="45725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C003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ABX, Pune</a:t>
                      </a:r>
                      <a:endParaRPr sz="1800"/>
                    </a:p>
                  </a:txBody>
                  <a:tcPr marT="45725" marB="45725" marR="68575" marL="68575"/>
                </a:tc>
              </a:tr>
            </a:tbl>
          </a:graphicData>
        </a:graphic>
      </p:graphicFrame>
      <p:sp>
        <p:nvSpPr>
          <p:cNvPr id="382" name="Google Shape;382;p53"/>
          <p:cNvSpPr txBox="1"/>
          <p:nvPr/>
        </p:nvSpPr>
        <p:spPr>
          <a:xfrm>
            <a:off x="381000" y="228600"/>
            <a:ext cx="1584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C_ADDRESS</a:t>
            </a:r>
            <a:r>
              <a:rPr b="1" baseline="-25000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3" name="Google Shape;383;p53"/>
          <p:cNvSpPr txBox="1"/>
          <p:nvPr/>
        </p:nvSpPr>
        <p:spPr>
          <a:xfrm>
            <a:off x="457200" y="1752600"/>
            <a:ext cx="1584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C_ADDRESS</a:t>
            </a:r>
            <a:r>
              <a:rPr b="1" baseline="-25000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533400" y="3200400"/>
            <a:ext cx="1584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C_ADDRESS</a:t>
            </a:r>
            <a:r>
              <a:rPr b="1" baseline="-25000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990600" y="5791200"/>
            <a:ext cx="1584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C_ADDRESS</a:t>
            </a:r>
            <a:r>
              <a:rPr b="1" baseline="-25000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457200" y="7620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72"/>
              <a:buNone/>
            </a:pPr>
            <a:r>
              <a:t/>
            </a:r>
            <a:endParaRPr b="1" sz="128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1"/>
              <a:buNone/>
            </a:pPr>
            <a:r>
              <a:rPr b="1" lang="en-US" sz="2090">
                <a:solidFill>
                  <a:srgbClr val="FF0000"/>
                </a:solidFill>
              </a:rPr>
              <a:t>Completeness</a:t>
            </a:r>
            <a:r>
              <a:rPr lang="en-US" sz="2090">
                <a:solidFill>
                  <a:srgbClr val="FF0000"/>
                </a:solidFill>
              </a:rPr>
              <a:t>: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872"/>
              <a:buNone/>
            </a:pPr>
            <a:r>
              <a:t/>
            </a:r>
            <a:endParaRPr sz="128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872"/>
              <a:buNone/>
            </a:pPr>
            <a:br>
              <a:rPr lang="en-US" sz="1282"/>
            </a:br>
            <a:endParaRPr sz="128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872"/>
              <a:buNone/>
            </a:pPr>
            <a:r>
              <a:t/>
            </a:r>
            <a:endParaRPr b="1" i="1" sz="128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872"/>
              <a:buNone/>
            </a:pPr>
            <a:r>
              <a:t/>
            </a:r>
            <a:endParaRPr b="1" i="1" sz="128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872"/>
              <a:buNone/>
            </a:pPr>
            <a:r>
              <a:t/>
            </a:r>
            <a:endParaRPr b="1" i="1" sz="128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872"/>
              <a:buNone/>
            </a:pPr>
            <a:r>
              <a:t/>
            </a:r>
            <a:endParaRPr b="1" i="1" sz="128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872"/>
              <a:buNone/>
            </a:pPr>
            <a:r>
              <a:t/>
            </a:r>
            <a:endParaRPr sz="128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57"/>
              <a:buNone/>
            </a:pPr>
            <a:r>
              <a:t/>
            </a:r>
            <a:endParaRPr sz="1995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57"/>
              <a:buNone/>
            </a:pPr>
            <a:r>
              <a:rPr lang="en-US" sz="1995"/>
              <a:t>For example, the value present in CID of CUSTOMER</a:t>
            </a:r>
            <a:r>
              <a:rPr baseline="-25000" lang="en-US" sz="1995"/>
              <a:t>1</a:t>
            </a:r>
            <a:r>
              <a:rPr lang="en-US" sz="1995"/>
              <a:t> is also and only present in C_ADDRESS</a:t>
            </a:r>
            <a:r>
              <a:rPr baseline="-25000" lang="en-US" sz="1995"/>
              <a:t>1</a:t>
            </a:r>
            <a:r>
              <a:rPr lang="en-US" sz="1995"/>
              <a:t>,  etc.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57"/>
              <a:buNone/>
            </a:pPr>
            <a:r>
              <a:t/>
            </a:r>
            <a:endParaRPr sz="1995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872"/>
              <a:buNone/>
            </a:pPr>
            <a:r>
              <a:t/>
            </a:r>
            <a:endParaRPr b="1" i="1" sz="1282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1"/>
              <a:buNone/>
            </a:pPr>
            <a:r>
              <a:rPr b="1" lang="en-US" sz="2090">
                <a:solidFill>
                  <a:srgbClr val="FF0000"/>
                </a:solidFill>
              </a:rPr>
              <a:t>Reconstruction</a:t>
            </a:r>
            <a:r>
              <a:rPr lang="en-US" sz="2090">
                <a:solidFill>
                  <a:srgbClr val="FF0000"/>
                </a:solidFill>
              </a:rPr>
              <a:t>: </a:t>
            </a:r>
            <a:r>
              <a:rPr lang="en-US" sz="1995"/>
              <a:t>Reconstruction of a relation from its fragments is performed by the union operator in both the primary and the derived horizontal fragmentation.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57"/>
              <a:buNone/>
            </a:pPr>
            <a:r>
              <a:t/>
            </a:r>
            <a:endParaRPr sz="1995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57"/>
              <a:buNone/>
            </a:pPr>
            <a:r>
              <a:rPr b="1" lang="en-US" sz="1995">
                <a:solidFill>
                  <a:srgbClr val="FF0000"/>
                </a:solidFill>
              </a:rPr>
              <a:t>Disjointness</a:t>
            </a:r>
            <a:r>
              <a:rPr lang="en-US" sz="1995">
                <a:solidFill>
                  <a:srgbClr val="FF0000"/>
                </a:solidFill>
              </a:rPr>
              <a:t>: I</a:t>
            </a:r>
            <a:r>
              <a:rPr lang="en-US" sz="1995"/>
              <a:t>n our example, as the simple predicates Shop_Location=’Mumbai’, etc are mutually exclusive, the derived fragments are also disjoint.</a:t>
            </a:r>
            <a:br>
              <a:rPr lang="en-US" sz="1995"/>
            </a:br>
            <a:endParaRPr sz="1995"/>
          </a:p>
          <a:p>
            <a:pPr indent="-169887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57"/>
              <a:buNone/>
            </a:pPr>
            <a:r>
              <a:t/>
            </a:r>
            <a:endParaRPr sz="1995"/>
          </a:p>
        </p:txBody>
      </p:sp>
      <p:sp>
        <p:nvSpPr>
          <p:cNvPr id="391" name="Google Shape;391;p54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br>
              <a:rPr lang="en-US" sz="3690"/>
            </a:br>
            <a:r>
              <a:rPr lang="en-US" sz="3690"/>
              <a:t>Checking for correctness</a:t>
            </a:r>
            <a:br>
              <a:rPr lang="en-US" sz="3690"/>
            </a:br>
            <a:endParaRPr sz="3690"/>
          </a:p>
        </p:txBody>
      </p:sp>
      <p:pic>
        <p:nvPicPr>
          <p:cNvPr descr="Screen shot 2012-12-11 at 4.33.00 PM.png" id="392" name="Google Shape;39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47800"/>
            <a:ext cx="74831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"/>
            <a:ext cx="8763000" cy="565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idx="1" type="body"/>
          </p:nvPr>
        </p:nvSpPr>
        <p:spPr>
          <a:xfrm>
            <a:off x="457200" y="1295400"/>
            <a:ext cx="8229600" cy="4711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-US"/>
              <a:t>This is the vertical subset of a relation.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-US"/>
              <a:t>That means a relation / table is fragmented by considering the columns of it.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-US"/>
              <a:t>The lower limit of vertical fragmentation is a single attribute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-US"/>
              <a:t>Key attribute is repeated in the fragments, which helps in joins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403" name="Google Shape;403;p56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br>
              <a:rPr lang="en-US" sz="3690"/>
            </a:br>
            <a:r>
              <a:rPr lang="en-US" sz="3690"/>
              <a:t>Vertical Data Fragmentation :</a:t>
            </a:r>
            <a:br>
              <a:rPr lang="en-US" sz="3690"/>
            </a:br>
            <a:endParaRPr sz="369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>
            <p:ph idx="1" type="body"/>
          </p:nvPr>
        </p:nvSpPr>
        <p:spPr>
          <a:xfrm>
            <a:off x="457200" y="1481328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b="1" i="1" lang="en-US" sz="2800">
                <a:solidFill>
                  <a:srgbClr val="3709B7"/>
                </a:solidFill>
              </a:rPr>
              <a:t>deposit</a:t>
            </a:r>
            <a:r>
              <a:rPr b="1" baseline="-25000" i="1" lang="en-US" sz="2800">
                <a:solidFill>
                  <a:srgbClr val="3709B7"/>
                </a:solidFill>
              </a:rPr>
              <a:t>1 </a:t>
            </a:r>
            <a:r>
              <a:rPr b="1" lang="en-US" sz="2800">
                <a:solidFill>
                  <a:srgbClr val="3709B7"/>
                </a:solidFill>
              </a:rPr>
              <a:t>=</a:t>
            </a:r>
            <a:r>
              <a:rPr b="1" i="1" lang="en-US" sz="2800">
                <a:solidFill>
                  <a:srgbClr val="3709B7"/>
                </a:solidFill>
              </a:rPr>
              <a:t> Π</a:t>
            </a:r>
            <a:r>
              <a:rPr b="1" baseline="-25000" i="1" lang="en-US" sz="2800">
                <a:solidFill>
                  <a:srgbClr val="3709B7"/>
                </a:solidFill>
              </a:rPr>
              <a:t>branch_name, customer_name, tuple_id </a:t>
            </a:r>
            <a:r>
              <a:rPr b="1" lang="en-US" sz="2800">
                <a:solidFill>
                  <a:srgbClr val="3709B7"/>
                </a:solidFill>
              </a:rPr>
              <a:t>(</a:t>
            </a:r>
            <a:r>
              <a:rPr b="1" i="1" lang="en-US" sz="2800">
                <a:solidFill>
                  <a:srgbClr val="3709B7"/>
                </a:solidFill>
              </a:rPr>
              <a:t>employee_info </a:t>
            </a:r>
            <a:r>
              <a:rPr b="1" lang="en-US" sz="2800">
                <a:solidFill>
                  <a:srgbClr val="3709B7"/>
                </a:solidFill>
              </a:rPr>
              <a:t>)</a:t>
            </a:r>
            <a:endParaRPr b="1" sz="2800">
              <a:solidFill>
                <a:srgbClr val="3709B7"/>
              </a:solidFill>
            </a:endParaRPr>
          </a:p>
        </p:txBody>
      </p:sp>
      <p:sp>
        <p:nvSpPr>
          <p:cNvPr id="409" name="Google Shape;409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br>
              <a:rPr lang="en-US" sz="3690"/>
            </a:br>
            <a:r>
              <a:rPr lang="en-US" sz="3690"/>
              <a:t>Vertical Data Fragmentation :</a:t>
            </a:r>
            <a:br>
              <a:rPr lang="en-US" sz="3690"/>
            </a:br>
            <a:endParaRPr sz="3690"/>
          </a:p>
        </p:txBody>
      </p:sp>
      <p:graphicFrame>
        <p:nvGraphicFramePr>
          <p:cNvPr id="410" name="Google Shape;410;p57"/>
          <p:cNvGraphicFramePr/>
          <p:nvPr/>
        </p:nvGraphicFramePr>
        <p:xfrm>
          <a:off x="990600" y="266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032000"/>
                <a:gridCol w="2032000"/>
                <a:gridCol w="2032000"/>
              </a:tblGrid>
              <a:tr h="54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cida Sans"/>
                        <a:buNone/>
                      </a:pPr>
                      <a:r>
                        <a:rPr i="1" lang="en-US" sz="1800"/>
                        <a:t>branch_name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cida Sans"/>
                        <a:buNone/>
                      </a:pPr>
                      <a:r>
                        <a:rPr i="1" lang="en-US" sz="1800"/>
                        <a:t>customer_name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cida Sans"/>
                        <a:buNone/>
                      </a:pPr>
                      <a:r>
                        <a:rPr i="1" lang="en-US" sz="1800"/>
                        <a:t>tuple_id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2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Hillside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Hillside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Valleyview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Valleyview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Hillside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Valleyview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Valleyview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Lowman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Kahn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Kahn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Kahn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Green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1" name="Google Shape;411;p57"/>
          <p:cNvSpPr txBox="1"/>
          <p:nvPr/>
        </p:nvSpPr>
        <p:spPr>
          <a:xfrm>
            <a:off x="5562600" y="3352801"/>
            <a:ext cx="3048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idx="1" type="body"/>
          </p:nvPr>
        </p:nvSpPr>
        <p:spPr>
          <a:xfrm>
            <a:off x="457200" y="1481328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b="1" i="1" lang="en-US" sz="2800">
                <a:solidFill>
                  <a:srgbClr val="3709B7"/>
                </a:solidFill>
              </a:rPr>
              <a:t>deposit</a:t>
            </a:r>
            <a:r>
              <a:rPr b="1" baseline="-25000" i="1" lang="en-US" sz="2800">
                <a:solidFill>
                  <a:srgbClr val="3709B7"/>
                </a:solidFill>
              </a:rPr>
              <a:t>2 </a:t>
            </a:r>
            <a:r>
              <a:rPr b="1" lang="en-US" sz="2800">
                <a:solidFill>
                  <a:srgbClr val="3709B7"/>
                </a:solidFill>
              </a:rPr>
              <a:t>=</a:t>
            </a:r>
            <a:r>
              <a:rPr b="1" i="1" lang="en-US" sz="2800">
                <a:solidFill>
                  <a:srgbClr val="3709B7"/>
                </a:solidFill>
              </a:rPr>
              <a:t> Π</a:t>
            </a:r>
            <a:r>
              <a:rPr b="1" baseline="-25000" i="1" lang="en-US" sz="2800">
                <a:solidFill>
                  <a:srgbClr val="3709B7"/>
                </a:solidFill>
              </a:rPr>
              <a:t>account_number, balance, tuple_id </a:t>
            </a:r>
            <a:r>
              <a:rPr b="1" lang="en-US" sz="2800">
                <a:solidFill>
                  <a:srgbClr val="3709B7"/>
                </a:solidFill>
              </a:rPr>
              <a:t>(</a:t>
            </a:r>
            <a:r>
              <a:rPr b="1" i="1" lang="en-US" sz="2800">
                <a:solidFill>
                  <a:srgbClr val="3709B7"/>
                </a:solidFill>
              </a:rPr>
              <a:t>employee_info </a:t>
            </a:r>
            <a:r>
              <a:rPr b="1" lang="en-US" sz="2800">
                <a:solidFill>
                  <a:srgbClr val="3709B7"/>
                </a:solidFill>
              </a:rPr>
              <a:t>)</a:t>
            </a:r>
            <a:endParaRPr b="1" sz="2800">
              <a:solidFill>
                <a:srgbClr val="3709B7"/>
              </a:solidFill>
            </a:endParaRPr>
          </a:p>
        </p:txBody>
      </p:sp>
      <p:sp>
        <p:nvSpPr>
          <p:cNvPr id="417" name="Google Shape;41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br>
              <a:rPr lang="en-US" sz="3690"/>
            </a:br>
            <a:r>
              <a:rPr lang="en-US" sz="3690"/>
              <a:t>Vertical Data Fragmentation :</a:t>
            </a:r>
            <a:br>
              <a:rPr lang="en-US" sz="3690"/>
            </a:br>
            <a:endParaRPr sz="3690"/>
          </a:p>
        </p:txBody>
      </p:sp>
      <p:graphicFrame>
        <p:nvGraphicFramePr>
          <p:cNvPr id="418" name="Google Shape;418;p58"/>
          <p:cNvGraphicFramePr/>
          <p:nvPr/>
        </p:nvGraphicFramePr>
        <p:xfrm>
          <a:off x="990600" y="266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2032000"/>
                <a:gridCol w="2032000"/>
                <a:gridCol w="2032000"/>
              </a:tblGrid>
              <a:tr h="54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account_number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balance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cida Sans"/>
                        <a:buNone/>
                      </a:pPr>
                      <a:r>
                        <a:rPr i="1" lang="en-US" sz="1800"/>
                        <a:t>ttuple_id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cida Sans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2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A-305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A-226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A-177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A-402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A-155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A-408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A-639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1123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9" name="Google Shape;419;p58"/>
          <p:cNvSpPr txBox="1"/>
          <p:nvPr/>
        </p:nvSpPr>
        <p:spPr>
          <a:xfrm>
            <a:off x="5562600" y="3581400"/>
            <a:ext cx="304800" cy="1872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3709B7"/>
                </a:solidFill>
              </a:rPr>
              <a:t>Lossless decomposition: </a:t>
            </a:r>
            <a:r>
              <a:rPr lang="en-US"/>
              <a:t>Each attribute of R belongs to at least one fragment; each fragment includes either a key of R or a “tuple identifier”.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3709B7"/>
                </a:solidFill>
              </a:rPr>
              <a:t>Reconstruction </a:t>
            </a:r>
            <a:r>
              <a:rPr lang="en-US"/>
              <a:t>(using join operators)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3709B7"/>
                </a:solidFill>
              </a:rPr>
              <a:t>Disjointness </a:t>
            </a:r>
            <a:r>
              <a:rPr lang="en-US"/>
              <a:t>for non-key attributes (not part of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primary keys)</a:t>
            </a:r>
            <a:endParaRPr/>
          </a:p>
        </p:txBody>
      </p:sp>
      <p:sp>
        <p:nvSpPr>
          <p:cNvPr id="425" name="Google Shape;425;p59"/>
          <p:cNvSpPr txBox="1"/>
          <p:nvPr>
            <p:ph type="title"/>
          </p:nvPr>
        </p:nvSpPr>
        <p:spPr>
          <a:xfrm>
            <a:off x="457200" y="0"/>
            <a:ext cx="8229600" cy="12192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br>
              <a:rPr lang="en-US" sz="3690"/>
            </a:br>
            <a:br>
              <a:rPr lang="en-US" sz="3690"/>
            </a:br>
            <a:r>
              <a:rPr lang="en-US" sz="3690"/>
              <a:t>Vertical Data Fragmentation :Correctness:</a:t>
            </a:r>
            <a:br>
              <a:rPr lang="en-US" sz="3690"/>
            </a:br>
            <a:br>
              <a:rPr lang="en-US" sz="3690"/>
            </a:br>
            <a:endParaRPr sz="369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/>
              <a:t>Minimization of Execution time that run on these fragments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/>
              <a:t>   Allows tuples to be split so that each part of the tuple is stored where it is most frequently accessed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/>
              <a:t>Tuple-id attribute allows efficient joining of vertical fragments</a:t>
            </a:r>
            <a:endParaRPr/>
          </a:p>
          <a:p>
            <a:pPr indent="-152400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/>
              <a:t>Allows parallel processing on a relation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431" name="Google Shape;43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/>
              <a:t>Objective of Vertical Fragmentation</a:t>
            </a:r>
            <a:endParaRPr sz="369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-US"/>
              <a:t>Hybrid fragmentation can be done in two alternative ways</a:t>
            </a:r>
            <a:br>
              <a:rPr b="1" lang="en-US"/>
            </a:b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At first, generate a set of horizontal fragments; then generate vertical fragments from one or more of the horizontal fragments.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At first, generate a set of vertical fragments; then generate horizontal fragments from one or more of the vertical fragments.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437" name="Google Shape;437;p61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Hybrid fragmentation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457200" y="1905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May suffer from performance degradation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Attributes participating in Dependency may belong to different fragments</a:t>
            </a:r>
            <a:endParaRPr/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/>
              <a:t>Disadvantages of fragmentation</a:t>
            </a:r>
            <a:endParaRPr sz="369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/>
              <a:t>                     </a:t>
            </a:r>
            <a:r>
              <a:rPr b="1" lang="en-US" sz="3200"/>
              <a:t> R</a:t>
            </a:r>
            <a:endParaRPr b="1" sz="3200"/>
          </a:p>
        </p:txBody>
      </p:sp>
      <p:sp>
        <p:nvSpPr>
          <p:cNvPr id="443" name="Google Shape;443;p62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Hybrid fragmentation</a:t>
            </a:r>
            <a:endParaRPr/>
          </a:p>
        </p:txBody>
      </p:sp>
      <p:cxnSp>
        <p:nvCxnSpPr>
          <p:cNvPr id="444" name="Google Shape;444;p62"/>
          <p:cNvCxnSpPr/>
          <p:nvPr/>
        </p:nvCxnSpPr>
        <p:spPr>
          <a:xfrm flipH="1">
            <a:off x="2209800" y="1905000"/>
            <a:ext cx="838200" cy="76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62"/>
          <p:cNvCxnSpPr/>
          <p:nvPr/>
        </p:nvCxnSpPr>
        <p:spPr>
          <a:xfrm>
            <a:off x="3200400" y="1905000"/>
            <a:ext cx="914400" cy="76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p62"/>
          <p:cNvSpPr txBox="1"/>
          <p:nvPr/>
        </p:nvSpPr>
        <p:spPr>
          <a:xfrm>
            <a:off x="2133600" y="2057400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7" name="Google Shape;447;p62"/>
          <p:cNvSpPr txBox="1"/>
          <p:nvPr/>
        </p:nvSpPr>
        <p:spPr>
          <a:xfrm>
            <a:off x="3810000" y="1981200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8" name="Google Shape;448;p62"/>
          <p:cNvSpPr txBox="1"/>
          <p:nvPr/>
        </p:nvSpPr>
        <p:spPr>
          <a:xfrm>
            <a:off x="1905000" y="2743200"/>
            <a:ext cx="5725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R1</a:t>
            </a:r>
            <a:endParaRPr b="1"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9" name="Google Shape;449;p62"/>
          <p:cNvSpPr txBox="1"/>
          <p:nvPr/>
        </p:nvSpPr>
        <p:spPr>
          <a:xfrm>
            <a:off x="4038600" y="2667000"/>
            <a:ext cx="5725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R2</a:t>
            </a:r>
            <a:endParaRPr b="1"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450" name="Google Shape;450;p62"/>
          <p:cNvCxnSpPr/>
          <p:nvPr/>
        </p:nvCxnSpPr>
        <p:spPr>
          <a:xfrm rot="5400000">
            <a:off x="1371600" y="3124200"/>
            <a:ext cx="609600" cy="60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62"/>
          <p:cNvCxnSpPr/>
          <p:nvPr/>
        </p:nvCxnSpPr>
        <p:spPr>
          <a:xfrm>
            <a:off x="2209800" y="3200400"/>
            <a:ext cx="685800" cy="60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62"/>
          <p:cNvSpPr txBox="1"/>
          <p:nvPr/>
        </p:nvSpPr>
        <p:spPr>
          <a:xfrm>
            <a:off x="1295400" y="2971800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3" name="Google Shape;453;p62"/>
          <p:cNvSpPr txBox="1"/>
          <p:nvPr/>
        </p:nvSpPr>
        <p:spPr>
          <a:xfrm>
            <a:off x="2590800" y="3124200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454" name="Google Shape;454;p62"/>
          <p:cNvCxnSpPr/>
          <p:nvPr/>
        </p:nvCxnSpPr>
        <p:spPr>
          <a:xfrm rot="5400000">
            <a:off x="3572149" y="3285851"/>
            <a:ext cx="914400" cy="43869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62"/>
          <p:cNvCxnSpPr/>
          <p:nvPr/>
        </p:nvCxnSpPr>
        <p:spPr>
          <a:xfrm flipH="1" rot="-5400000">
            <a:off x="4038600" y="3429000"/>
            <a:ext cx="914400" cy="152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62"/>
          <p:cNvCxnSpPr/>
          <p:nvPr/>
        </p:nvCxnSpPr>
        <p:spPr>
          <a:xfrm>
            <a:off x="4495800" y="2971800"/>
            <a:ext cx="1219200" cy="838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62"/>
          <p:cNvSpPr txBox="1"/>
          <p:nvPr/>
        </p:nvSpPr>
        <p:spPr>
          <a:xfrm>
            <a:off x="3733800" y="3048000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4572000" y="3352800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5029200" y="2819400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0" name="Google Shape;460;p62"/>
          <p:cNvSpPr txBox="1"/>
          <p:nvPr/>
        </p:nvSpPr>
        <p:spPr>
          <a:xfrm>
            <a:off x="1066800" y="41148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R11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1" name="Google Shape;461;p62"/>
          <p:cNvSpPr txBox="1"/>
          <p:nvPr/>
        </p:nvSpPr>
        <p:spPr>
          <a:xfrm>
            <a:off x="2514600" y="41910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R12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2" name="Google Shape;462;p62"/>
          <p:cNvSpPr txBox="1"/>
          <p:nvPr/>
        </p:nvSpPr>
        <p:spPr>
          <a:xfrm>
            <a:off x="3581400" y="40386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R21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3" name="Google Shape;463;p62"/>
          <p:cNvSpPr txBox="1"/>
          <p:nvPr/>
        </p:nvSpPr>
        <p:spPr>
          <a:xfrm>
            <a:off x="4572000" y="40386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R22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4" name="Google Shape;464;p62"/>
          <p:cNvSpPr txBox="1"/>
          <p:nvPr/>
        </p:nvSpPr>
        <p:spPr>
          <a:xfrm>
            <a:off x="5638800" y="38100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R23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228600" y="1481328"/>
            <a:ext cx="8686800" cy="537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To reconstruct the global relation in case of hybrid fragmentation, start at leaves of the partitioning  tree, and moves upward by performing joins and unions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470" name="Google Shape;470;p63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Hybrid fragmentation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/>
              <a:t>                     </a:t>
            </a:r>
            <a:r>
              <a:rPr b="1" lang="en-US" sz="3200"/>
              <a:t> U</a:t>
            </a:r>
            <a:endParaRPr b="1" sz="3200"/>
          </a:p>
        </p:txBody>
      </p:sp>
      <p:sp>
        <p:nvSpPr>
          <p:cNvPr id="476" name="Google Shape;476;p64"/>
          <p:cNvSpPr txBox="1"/>
          <p:nvPr>
            <p:ph type="title"/>
          </p:nvPr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/>
              <a:t>Hybrid fragmentation:Reconstruction</a:t>
            </a:r>
            <a:endParaRPr sz="3690"/>
          </a:p>
        </p:txBody>
      </p:sp>
      <p:cxnSp>
        <p:nvCxnSpPr>
          <p:cNvPr id="477" name="Google Shape;477;p64"/>
          <p:cNvCxnSpPr/>
          <p:nvPr/>
        </p:nvCxnSpPr>
        <p:spPr>
          <a:xfrm flipH="1">
            <a:off x="2209800" y="1905000"/>
            <a:ext cx="838200" cy="76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64"/>
          <p:cNvCxnSpPr/>
          <p:nvPr/>
        </p:nvCxnSpPr>
        <p:spPr>
          <a:xfrm>
            <a:off x="3200400" y="1905000"/>
            <a:ext cx="914400" cy="76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Google Shape;479;p64"/>
          <p:cNvSpPr txBox="1"/>
          <p:nvPr/>
        </p:nvSpPr>
        <p:spPr>
          <a:xfrm>
            <a:off x="1905000" y="274320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⋈</a:t>
            </a:r>
            <a:endParaRPr b="1"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480" name="Google Shape;480;p64"/>
          <p:cNvCxnSpPr/>
          <p:nvPr/>
        </p:nvCxnSpPr>
        <p:spPr>
          <a:xfrm rot="5400000">
            <a:off x="1371600" y="3124200"/>
            <a:ext cx="609600" cy="60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64"/>
          <p:cNvCxnSpPr/>
          <p:nvPr/>
        </p:nvCxnSpPr>
        <p:spPr>
          <a:xfrm>
            <a:off x="2209800" y="3200400"/>
            <a:ext cx="685800" cy="60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64"/>
          <p:cNvCxnSpPr/>
          <p:nvPr/>
        </p:nvCxnSpPr>
        <p:spPr>
          <a:xfrm rot="5400000">
            <a:off x="3572149" y="3285851"/>
            <a:ext cx="914400" cy="43869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64"/>
          <p:cNvCxnSpPr/>
          <p:nvPr/>
        </p:nvCxnSpPr>
        <p:spPr>
          <a:xfrm flipH="1" rot="-5400000">
            <a:off x="4038600" y="3429000"/>
            <a:ext cx="914400" cy="152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64"/>
          <p:cNvCxnSpPr/>
          <p:nvPr/>
        </p:nvCxnSpPr>
        <p:spPr>
          <a:xfrm>
            <a:off x="4495800" y="2971800"/>
            <a:ext cx="1219200" cy="838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64"/>
          <p:cNvSpPr txBox="1"/>
          <p:nvPr/>
        </p:nvSpPr>
        <p:spPr>
          <a:xfrm>
            <a:off x="1066800" y="41148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R11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6" name="Google Shape;486;p64"/>
          <p:cNvSpPr txBox="1"/>
          <p:nvPr/>
        </p:nvSpPr>
        <p:spPr>
          <a:xfrm>
            <a:off x="2514600" y="41910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R12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7" name="Google Shape;487;p64"/>
          <p:cNvSpPr txBox="1"/>
          <p:nvPr/>
        </p:nvSpPr>
        <p:spPr>
          <a:xfrm>
            <a:off x="3581400" y="40386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R21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8" name="Google Shape;488;p64"/>
          <p:cNvSpPr txBox="1"/>
          <p:nvPr/>
        </p:nvSpPr>
        <p:spPr>
          <a:xfrm>
            <a:off x="4572000" y="40386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R22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9" name="Google Shape;489;p64"/>
          <p:cNvSpPr txBox="1"/>
          <p:nvPr/>
        </p:nvSpPr>
        <p:spPr>
          <a:xfrm>
            <a:off x="5638800" y="38100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R23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0" name="Google Shape;490;p64"/>
          <p:cNvSpPr txBox="1"/>
          <p:nvPr/>
        </p:nvSpPr>
        <p:spPr>
          <a:xfrm>
            <a:off x="4038600" y="266700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⋈</a:t>
            </a:r>
            <a:endParaRPr b="1"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>
              <a:solidFill>
                <a:srgbClr val="3709B7"/>
              </a:solidFill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3709B7"/>
                </a:solidFill>
              </a:rPr>
              <a:t>Completeness : </a:t>
            </a:r>
            <a:r>
              <a:rPr lang="en-US"/>
              <a:t>Fragmentation is completed if the intermediate and leaf fragments are complete.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3709B7"/>
                </a:solidFill>
              </a:rPr>
              <a:t>Disjointness: </a:t>
            </a:r>
            <a:r>
              <a:rPr lang="en-US"/>
              <a:t>Intermediate and leaf fragments should be disjoint</a:t>
            </a:r>
            <a:endParaRPr/>
          </a:p>
        </p:txBody>
      </p:sp>
      <p:sp>
        <p:nvSpPr>
          <p:cNvPr id="496" name="Google Shape;496;p65"/>
          <p:cNvSpPr txBox="1"/>
          <p:nvPr>
            <p:ph type="title"/>
          </p:nvPr>
        </p:nvSpPr>
        <p:spPr>
          <a:xfrm>
            <a:off x="457200" y="274638"/>
            <a:ext cx="8458200" cy="868362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Hybrid fragmentation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98"/>
              <a:buChar char="🞂"/>
            </a:pPr>
            <a:r>
              <a:rPr b="1" lang="en-US" sz="2497">
                <a:solidFill>
                  <a:srgbClr val="3709B7"/>
                </a:solidFill>
              </a:rPr>
              <a:t>Efficiency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rPr lang="en-US" sz="2497"/>
              <a:t>Data is stored close to where it is most frequently used. In addition, data that is ,not needed by’ local applications is not stored.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Font typeface="Noto Sans Symbols"/>
              <a:buChar char="⮚"/>
            </a:pPr>
            <a:r>
              <a:rPr b="1" lang="en-US" sz="2497">
                <a:solidFill>
                  <a:srgbClr val="3709B7"/>
                </a:solidFill>
              </a:rPr>
              <a:t>Parallelism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rPr lang="en-US" sz="2497"/>
              <a:t>With fragments as the unit of distribution, a transaction can be divided into several sub queries that operate on fragments.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b="1" lang="en-US" sz="2497">
                <a:solidFill>
                  <a:srgbClr val="3709B7"/>
                </a:solidFill>
              </a:rPr>
              <a:t>Security</a:t>
            </a:r>
            <a:endParaRPr sz="2497">
              <a:solidFill>
                <a:srgbClr val="3709B7"/>
              </a:solidFill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rPr lang="en-US" sz="2497"/>
              <a:t>Data not required by local applications is not stored, and consequently not available to unauthorized users.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sz="2497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sz="2497"/>
          </a:p>
        </p:txBody>
      </p:sp>
      <p:sp>
        <p:nvSpPr>
          <p:cNvPr id="502" name="Google Shape;502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Advantages of Fragmentation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3709B7"/>
                </a:solidFill>
              </a:rPr>
              <a:t>Performance</a:t>
            </a:r>
            <a:endParaRPr>
              <a:solidFill>
                <a:srgbClr val="3709B7"/>
              </a:solidFill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The performance of global application that requires data from several fragments located at different sites may be slower.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3709B7"/>
                </a:solidFill>
              </a:rPr>
              <a:t>Integrity</a:t>
            </a:r>
            <a:endParaRPr>
              <a:solidFill>
                <a:srgbClr val="3709B7"/>
              </a:solidFill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Integrity control may be more difficult if data and functional dependencies are fragmented and located at different sites.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508" name="Google Shape;508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690"/>
              <a:t>Disadvantages of Fragmentation</a:t>
            </a:r>
            <a:endParaRPr sz="36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04800" y="1905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How should we fragment ?</a:t>
            </a:r>
            <a:endParaRPr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13716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{E5779DB5-EC45-4B7B-849E-BCE99EAF340A}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BUDGET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Instrumentation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Kolkata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Database Developer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Maintenance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5" name="Google Shape;145;p18"/>
          <p:cNvSpPr txBox="1"/>
          <p:nvPr/>
        </p:nvSpPr>
        <p:spPr>
          <a:xfrm>
            <a:off x="914400" y="2667000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PROJ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19"/>
          <p:cNvGraphicFramePr/>
          <p:nvPr/>
        </p:nvGraphicFramePr>
        <p:xfrm>
          <a:off x="3810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{8B903EAC-9032-4C82-AB75-2F191DA7385B}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BUDGE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Instrumentation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Kolkata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Database Developer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1" name="Google Shape;15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Horizontal fragmentation</a:t>
            </a:r>
            <a:endParaRPr/>
          </a:p>
        </p:txBody>
      </p:sp>
      <p:graphicFrame>
        <p:nvGraphicFramePr>
          <p:cNvPr id="152" name="Google Shape;152;p19"/>
          <p:cNvGraphicFramePr/>
          <p:nvPr/>
        </p:nvGraphicFramePr>
        <p:xfrm>
          <a:off x="5334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{8B903EAC-9032-4C82-AB75-2F191DA7385B}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BUDGE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Maintenance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3" name="Google Shape;153;p19"/>
          <p:cNvSpPr txBox="1"/>
          <p:nvPr/>
        </p:nvSpPr>
        <p:spPr>
          <a:xfrm>
            <a:off x="381000" y="1676400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Proj 1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33400" y="4114800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Proj 2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b="1" lang="en-US" sz="1800"/>
              <a:t>Proj1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Vertical Fragmentation</a:t>
            </a:r>
            <a:endParaRPr/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762000" y="1828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1447800"/>
                <a:gridCol w="1447800"/>
              </a:tblGrid>
              <a:tr h="53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ucida Sans"/>
                        <a:buNone/>
                      </a:pPr>
                      <a:r>
                        <a:rPr lang="en-US" sz="1200"/>
                        <a:t>PNO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BUDGET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6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Kolkata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6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Mumbai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Mumbai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6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Delhi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2" name="Google Shape;162;p20"/>
          <p:cNvGraphicFramePr/>
          <p:nvPr/>
        </p:nvGraphicFramePr>
        <p:xfrm>
          <a:off x="762000" y="4419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{3813F590-847B-4388-A5AA-368346ED8747}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ucida Sans"/>
                        <a:buNone/>
                      </a:pPr>
                      <a:r>
                        <a:rPr lang="en-US" sz="1200"/>
                        <a:t>PNO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ucida Sans"/>
                        <a:buNone/>
                      </a:pPr>
                      <a:r>
                        <a:rPr lang="en-US" sz="1200"/>
                        <a:t>PNAME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ucida Sans"/>
                        <a:buNone/>
                      </a:pPr>
                      <a:r>
                        <a:rPr lang="en-US" sz="1200"/>
                        <a:t>LOC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Instrumentation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15000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Kolkata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Database Developer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13000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Mumbai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Coder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25000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Mumbai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Maintenance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31000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Delhi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3" name="Google Shape;163;p20"/>
          <p:cNvSpPr txBox="1"/>
          <p:nvPr/>
        </p:nvSpPr>
        <p:spPr>
          <a:xfrm>
            <a:off x="304800" y="4191000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Proj2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905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Not to fragment at all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Fragment to individual level</a:t>
            </a:r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Degree of Fragmentation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